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1" r:id="rId3"/>
  </p:sldMasterIdLst>
  <p:notesMasterIdLst>
    <p:notesMasterId r:id="rId22"/>
  </p:notesMasterIdLst>
  <p:sldIdLst>
    <p:sldId id="288" r:id="rId4"/>
    <p:sldId id="277" r:id="rId5"/>
    <p:sldId id="278" r:id="rId6"/>
    <p:sldId id="295" r:id="rId7"/>
    <p:sldId id="289" r:id="rId8"/>
    <p:sldId id="296" r:id="rId9"/>
    <p:sldId id="258" r:id="rId10"/>
    <p:sldId id="291" r:id="rId11"/>
    <p:sldId id="281" r:id="rId12"/>
    <p:sldId id="292" r:id="rId13"/>
    <p:sldId id="283" r:id="rId14"/>
    <p:sldId id="294" r:id="rId15"/>
    <p:sldId id="285" r:id="rId16"/>
    <p:sldId id="264" r:id="rId17"/>
    <p:sldId id="293" r:id="rId18"/>
    <p:sldId id="286" r:id="rId19"/>
    <p:sldId id="287" r:id="rId20"/>
    <p:sldId id="262"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3250"/>
    <a:srgbClr val="24385F"/>
    <a:srgbClr val="6D5562"/>
    <a:srgbClr val="705863"/>
    <a:srgbClr val="51526D"/>
    <a:srgbClr val="4F4D67"/>
    <a:srgbClr val="615261"/>
    <a:srgbClr val="535168"/>
    <a:srgbClr val="01A8FF"/>
    <a:srgbClr val="B484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48"/>
    <p:restoredTop sz="94409"/>
  </p:normalViewPr>
  <p:slideViewPr>
    <p:cSldViewPr snapToGrid="0">
      <p:cViewPr varScale="1">
        <p:scale>
          <a:sx n="81" d="100"/>
          <a:sy n="81" d="100"/>
        </p:scale>
        <p:origin x="86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ABF79C-952E-45AB-BBB8-5A2A28CF245B}"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zh-CN" altLang="en-US"/>
        </a:p>
      </dgm:t>
    </dgm:pt>
    <dgm:pt modelId="{92BD2728-B86E-4256-B88D-C1F4C443223D}">
      <dgm:prSet phldrT="[文本]" custT="1"/>
      <dgm:spPr/>
      <dgm:t>
        <a:bodyPr/>
        <a:lstStyle/>
        <a:p>
          <a:pPr algn="ctr"/>
          <a:r>
            <a:rPr lang="zh-CN" altLang="en-US" sz="1800" dirty="0"/>
            <a:t>降低工作量、提高效率、准确率</a:t>
          </a:r>
        </a:p>
      </dgm:t>
    </dgm:pt>
    <dgm:pt modelId="{0927E320-DB43-4B1E-A4A8-F3BC501FEAB8}" type="parTrans" cxnId="{33F1A69C-1BF9-431F-9C9B-860F5C4C1D54}">
      <dgm:prSet/>
      <dgm:spPr/>
      <dgm:t>
        <a:bodyPr/>
        <a:lstStyle/>
        <a:p>
          <a:endParaRPr lang="zh-CN" altLang="en-US" sz="1800"/>
        </a:p>
      </dgm:t>
    </dgm:pt>
    <dgm:pt modelId="{D784E101-C57D-4970-8FD4-032C8FDD1967}" type="sibTrans" cxnId="{33F1A69C-1BF9-431F-9C9B-860F5C4C1D54}">
      <dgm:prSet/>
      <dgm:spPr/>
      <dgm:t>
        <a:bodyPr/>
        <a:lstStyle/>
        <a:p>
          <a:endParaRPr lang="zh-CN" altLang="en-US" sz="1800"/>
        </a:p>
      </dgm:t>
    </dgm:pt>
    <dgm:pt modelId="{E0A73D9E-1637-4855-811B-C2732836E01E}">
      <dgm:prSet phldrT="[文本]" custT="1"/>
      <dgm:spPr/>
      <dgm:t>
        <a:bodyPr/>
        <a:lstStyle/>
        <a:p>
          <a:r>
            <a:rPr lang="zh-CN" altLang="en-US" sz="1800" dirty="0"/>
            <a:t>效率提升</a:t>
          </a:r>
          <a:r>
            <a:rPr lang="en-US" altLang="zh-CN" sz="1800" dirty="0"/>
            <a:t>5</a:t>
          </a:r>
          <a:r>
            <a:rPr lang="zh-CN" altLang="en-US" sz="1800" dirty="0"/>
            <a:t>倍，正确率</a:t>
          </a:r>
          <a:r>
            <a:rPr lang="en-US" altLang="zh-CN" sz="1800" dirty="0"/>
            <a:t>99%</a:t>
          </a:r>
          <a:endParaRPr lang="zh-CN" altLang="en-US" sz="1800" dirty="0"/>
        </a:p>
      </dgm:t>
    </dgm:pt>
    <dgm:pt modelId="{C5A5D4AF-2A45-4E35-917E-AC1E1AB6BC64}" type="parTrans" cxnId="{A598DC2A-EB43-4A59-989F-6901483B6BC4}">
      <dgm:prSet custT="1"/>
      <dgm:spPr/>
      <dgm:t>
        <a:bodyPr/>
        <a:lstStyle/>
        <a:p>
          <a:endParaRPr lang="zh-CN" altLang="en-US" sz="1800"/>
        </a:p>
      </dgm:t>
    </dgm:pt>
    <dgm:pt modelId="{DE0CFA8F-DE34-441E-BAFF-EE70797602D1}" type="sibTrans" cxnId="{A598DC2A-EB43-4A59-989F-6901483B6BC4}">
      <dgm:prSet/>
      <dgm:spPr/>
      <dgm:t>
        <a:bodyPr/>
        <a:lstStyle/>
        <a:p>
          <a:endParaRPr lang="zh-CN" altLang="en-US" sz="1800"/>
        </a:p>
      </dgm:t>
    </dgm:pt>
    <dgm:pt modelId="{57A30F9E-2020-46B1-8E07-E3F13951A41B}">
      <dgm:prSet phldrT="[文本]" custT="1"/>
      <dgm:spPr/>
      <dgm:t>
        <a:bodyPr/>
        <a:lstStyle/>
        <a:p>
          <a:r>
            <a:rPr lang="zh-CN" altLang="en-US" sz="1800" dirty="0"/>
            <a:t>机器人带来的收益大于程序开发的成本</a:t>
          </a:r>
        </a:p>
      </dgm:t>
    </dgm:pt>
    <dgm:pt modelId="{E2CB0B07-8EDD-46FD-A6C7-FC1DA5B186A0}" type="parTrans" cxnId="{75B5AF4B-D4A2-4CDB-9BBE-E07BC99E9A5C}">
      <dgm:prSet custT="1"/>
      <dgm:spPr/>
      <dgm:t>
        <a:bodyPr/>
        <a:lstStyle/>
        <a:p>
          <a:endParaRPr lang="zh-CN" altLang="en-US" sz="1800"/>
        </a:p>
      </dgm:t>
    </dgm:pt>
    <dgm:pt modelId="{132032BA-2B99-4385-833A-2DEBA9826F4A}" type="sibTrans" cxnId="{75B5AF4B-D4A2-4CDB-9BBE-E07BC99E9A5C}">
      <dgm:prSet/>
      <dgm:spPr/>
      <dgm:t>
        <a:bodyPr/>
        <a:lstStyle/>
        <a:p>
          <a:endParaRPr lang="zh-CN" altLang="en-US" sz="1800"/>
        </a:p>
      </dgm:t>
    </dgm:pt>
    <dgm:pt modelId="{42B28C7B-FA07-4A5D-87AB-B4D9C7C9D0AF}">
      <dgm:prSet phldrT="[文本]" custT="1"/>
      <dgm:spPr/>
      <dgm:t>
        <a:bodyPr/>
        <a:lstStyle/>
        <a:p>
          <a:r>
            <a:rPr lang="zh-CN" altLang="en-US" sz="1800" dirty="0"/>
            <a:t>长期以来可提升企业效益</a:t>
          </a:r>
        </a:p>
      </dgm:t>
    </dgm:pt>
    <dgm:pt modelId="{0EC6FD23-EA93-4908-AF0F-BD3F0DB7FE90}" type="parTrans" cxnId="{50F59AEE-539E-4881-9B25-BA7E333C6780}">
      <dgm:prSet custT="1"/>
      <dgm:spPr/>
      <dgm:t>
        <a:bodyPr/>
        <a:lstStyle/>
        <a:p>
          <a:endParaRPr lang="zh-CN" altLang="en-US" sz="1800"/>
        </a:p>
      </dgm:t>
    </dgm:pt>
    <dgm:pt modelId="{65D2C329-6525-473D-9C9A-410239B9420E}" type="sibTrans" cxnId="{50F59AEE-539E-4881-9B25-BA7E333C6780}">
      <dgm:prSet/>
      <dgm:spPr/>
      <dgm:t>
        <a:bodyPr/>
        <a:lstStyle/>
        <a:p>
          <a:endParaRPr lang="zh-CN" altLang="en-US" sz="1800"/>
        </a:p>
      </dgm:t>
    </dgm:pt>
    <dgm:pt modelId="{9D63D60C-2AB9-4BA4-A2A8-3B86FFA08B39}">
      <dgm:prSet phldrT="[文本]" custT="1"/>
      <dgm:spPr/>
      <dgm:t>
        <a:bodyPr/>
        <a:lstStyle/>
        <a:p>
          <a:r>
            <a:rPr lang="zh-CN" altLang="en-US" sz="1800" dirty="0"/>
            <a:t>开发周期较短，可在规定时间内完成</a:t>
          </a:r>
        </a:p>
      </dgm:t>
    </dgm:pt>
    <dgm:pt modelId="{C6C7FDBC-9CDD-46E8-AB44-09AB79A38F2D}" type="parTrans" cxnId="{15346FD5-0CEF-4E14-B816-7DE82ED32E0F}">
      <dgm:prSet custT="1"/>
      <dgm:spPr/>
      <dgm:t>
        <a:bodyPr/>
        <a:lstStyle/>
        <a:p>
          <a:endParaRPr lang="zh-CN" altLang="en-US" sz="1800"/>
        </a:p>
      </dgm:t>
    </dgm:pt>
    <dgm:pt modelId="{892A0D90-A22C-4174-AB7F-6BB9844D8B98}" type="sibTrans" cxnId="{15346FD5-0CEF-4E14-B816-7DE82ED32E0F}">
      <dgm:prSet/>
      <dgm:spPr/>
      <dgm:t>
        <a:bodyPr/>
        <a:lstStyle/>
        <a:p>
          <a:endParaRPr lang="zh-CN" altLang="en-US" sz="1800"/>
        </a:p>
      </dgm:t>
    </dgm:pt>
    <dgm:pt modelId="{0401D156-CDAA-4F60-B0EB-85CD4A7FE351}" type="pres">
      <dgm:prSet presAssocID="{4AABF79C-952E-45AB-BBB8-5A2A28CF245B}" presName="Name0" presStyleCnt="0">
        <dgm:presLayoutVars>
          <dgm:chMax val="1"/>
          <dgm:dir/>
          <dgm:animLvl val="ctr"/>
          <dgm:resizeHandles val="exact"/>
        </dgm:presLayoutVars>
      </dgm:prSet>
      <dgm:spPr/>
    </dgm:pt>
    <dgm:pt modelId="{1826FE3C-16A1-40DC-B213-1FCFE039E4E8}" type="pres">
      <dgm:prSet presAssocID="{92BD2728-B86E-4256-B88D-C1F4C443223D}" presName="centerShape" presStyleLbl="node0" presStyleIdx="0" presStyleCnt="1" custScaleX="137376" custScaleY="127157" custLinFactNeighborX="2272" custLinFactNeighborY="2273"/>
      <dgm:spPr/>
    </dgm:pt>
    <dgm:pt modelId="{83611AEF-A2E7-4B5F-9444-71EEDFED1D2B}" type="pres">
      <dgm:prSet presAssocID="{C5A5D4AF-2A45-4E35-917E-AC1E1AB6BC64}" presName="parTrans" presStyleLbl="sibTrans2D1" presStyleIdx="0" presStyleCnt="4"/>
      <dgm:spPr/>
    </dgm:pt>
    <dgm:pt modelId="{10AE2ED2-70F5-4A69-BCE7-AD5D75EAE217}" type="pres">
      <dgm:prSet presAssocID="{C5A5D4AF-2A45-4E35-917E-AC1E1AB6BC64}" presName="connectorText" presStyleLbl="sibTrans2D1" presStyleIdx="0" presStyleCnt="4"/>
      <dgm:spPr/>
    </dgm:pt>
    <dgm:pt modelId="{A0DA2520-1A9A-42C7-BC63-013C15CB7937}" type="pres">
      <dgm:prSet presAssocID="{E0A73D9E-1637-4855-811B-C2732836E01E}" presName="node" presStyleLbl="node1" presStyleIdx="0" presStyleCnt="4" custScaleX="131787" custScaleY="131335" custRadScaleRad="101333" custRadScaleInc="7327">
        <dgm:presLayoutVars>
          <dgm:bulletEnabled val="1"/>
        </dgm:presLayoutVars>
      </dgm:prSet>
      <dgm:spPr/>
    </dgm:pt>
    <dgm:pt modelId="{3EE7AFE6-159B-4831-99F3-ED130FEA5124}" type="pres">
      <dgm:prSet presAssocID="{E2CB0B07-8EDD-46FD-A6C7-FC1DA5B186A0}" presName="parTrans" presStyleLbl="sibTrans2D1" presStyleIdx="1" presStyleCnt="4"/>
      <dgm:spPr/>
    </dgm:pt>
    <dgm:pt modelId="{477AA349-AE98-4ADE-9AA5-1AD5254A816E}" type="pres">
      <dgm:prSet presAssocID="{E2CB0B07-8EDD-46FD-A6C7-FC1DA5B186A0}" presName="connectorText" presStyleLbl="sibTrans2D1" presStyleIdx="1" presStyleCnt="4"/>
      <dgm:spPr/>
    </dgm:pt>
    <dgm:pt modelId="{D4CA45CC-BAED-4DE9-9762-7E2D50863FE7}" type="pres">
      <dgm:prSet presAssocID="{57A30F9E-2020-46B1-8E07-E3F13951A41B}" presName="node" presStyleLbl="node1" presStyleIdx="1" presStyleCnt="4" custScaleX="140775" custScaleY="135576" custRadScaleRad="114347" custRadScaleInc="-784">
        <dgm:presLayoutVars>
          <dgm:bulletEnabled val="1"/>
        </dgm:presLayoutVars>
      </dgm:prSet>
      <dgm:spPr/>
    </dgm:pt>
    <dgm:pt modelId="{47670F9E-F229-4E2B-A649-090BCEE84CFA}" type="pres">
      <dgm:prSet presAssocID="{0EC6FD23-EA93-4908-AF0F-BD3F0DB7FE90}" presName="parTrans" presStyleLbl="sibTrans2D1" presStyleIdx="2" presStyleCnt="4"/>
      <dgm:spPr/>
    </dgm:pt>
    <dgm:pt modelId="{3C062A12-44F5-4B1A-B2F7-E7A3B2E41255}" type="pres">
      <dgm:prSet presAssocID="{0EC6FD23-EA93-4908-AF0F-BD3F0DB7FE90}" presName="connectorText" presStyleLbl="sibTrans2D1" presStyleIdx="2" presStyleCnt="4"/>
      <dgm:spPr/>
    </dgm:pt>
    <dgm:pt modelId="{07A57EEE-8442-403B-B5AF-8F629CEF7AD6}" type="pres">
      <dgm:prSet presAssocID="{42B28C7B-FA07-4A5D-87AB-B4D9C7C9D0AF}" presName="node" presStyleLbl="node1" presStyleIdx="2" presStyleCnt="4" custScaleX="129310" custScaleY="114196" custRadScaleRad="100043" custRadScaleInc="-3751">
        <dgm:presLayoutVars>
          <dgm:bulletEnabled val="1"/>
        </dgm:presLayoutVars>
      </dgm:prSet>
      <dgm:spPr/>
    </dgm:pt>
    <dgm:pt modelId="{39621B6F-AFE8-489D-BAD8-A9F6CA47B515}" type="pres">
      <dgm:prSet presAssocID="{C6C7FDBC-9CDD-46E8-AB44-09AB79A38F2D}" presName="parTrans" presStyleLbl="sibTrans2D1" presStyleIdx="3" presStyleCnt="4"/>
      <dgm:spPr/>
    </dgm:pt>
    <dgm:pt modelId="{3AC72EA4-8C3D-4A71-9F01-8DE9596170EC}" type="pres">
      <dgm:prSet presAssocID="{C6C7FDBC-9CDD-46E8-AB44-09AB79A38F2D}" presName="connectorText" presStyleLbl="sibTrans2D1" presStyleIdx="3" presStyleCnt="4"/>
      <dgm:spPr/>
    </dgm:pt>
    <dgm:pt modelId="{A39819CB-5BBB-4870-B55C-71B0407535E2}" type="pres">
      <dgm:prSet presAssocID="{9D63D60C-2AB9-4BA4-A2A8-3B86FFA08B39}" presName="node" presStyleLbl="node1" presStyleIdx="3" presStyleCnt="4" custScaleX="144145" custScaleY="135881" custRadScaleRad="110307" custRadScaleInc="-3978">
        <dgm:presLayoutVars>
          <dgm:bulletEnabled val="1"/>
        </dgm:presLayoutVars>
      </dgm:prSet>
      <dgm:spPr/>
    </dgm:pt>
  </dgm:ptLst>
  <dgm:cxnLst>
    <dgm:cxn modelId="{BF6D0600-8C33-41D8-999B-8FA9CC39ED26}" type="presOf" srcId="{C6C7FDBC-9CDD-46E8-AB44-09AB79A38F2D}" destId="{3AC72EA4-8C3D-4A71-9F01-8DE9596170EC}" srcOrd="1" destOrd="0" presId="urn:microsoft.com/office/officeart/2005/8/layout/radial5"/>
    <dgm:cxn modelId="{638FF60F-54C0-47D7-999F-95EAAC293CC5}" type="presOf" srcId="{0EC6FD23-EA93-4908-AF0F-BD3F0DB7FE90}" destId="{47670F9E-F229-4E2B-A649-090BCEE84CFA}" srcOrd="0" destOrd="0" presId="urn:microsoft.com/office/officeart/2005/8/layout/radial5"/>
    <dgm:cxn modelId="{C436DB26-0579-498B-B740-796B38EBE8D5}" type="presOf" srcId="{0EC6FD23-EA93-4908-AF0F-BD3F0DB7FE90}" destId="{3C062A12-44F5-4B1A-B2F7-E7A3B2E41255}" srcOrd="1" destOrd="0" presId="urn:microsoft.com/office/officeart/2005/8/layout/radial5"/>
    <dgm:cxn modelId="{A598DC2A-EB43-4A59-989F-6901483B6BC4}" srcId="{92BD2728-B86E-4256-B88D-C1F4C443223D}" destId="{E0A73D9E-1637-4855-811B-C2732836E01E}" srcOrd="0" destOrd="0" parTransId="{C5A5D4AF-2A45-4E35-917E-AC1E1AB6BC64}" sibTransId="{DE0CFA8F-DE34-441E-BAFF-EE70797602D1}"/>
    <dgm:cxn modelId="{65192437-60E3-483A-8536-C9CE73A3353B}" type="presOf" srcId="{4AABF79C-952E-45AB-BBB8-5A2A28CF245B}" destId="{0401D156-CDAA-4F60-B0EB-85CD4A7FE351}" srcOrd="0" destOrd="0" presId="urn:microsoft.com/office/officeart/2005/8/layout/radial5"/>
    <dgm:cxn modelId="{75B5AF4B-D4A2-4CDB-9BBE-E07BC99E9A5C}" srcId="{92BD2728-B86E-4256-B88D-C1F4C443223D}" destId="{57A30F9E-2020-46B1-8E07-E3F13951A41B}" srcOrd="1" destOrd="0" parTransId="{E2CB0B07-8EDD-46FD-A6C7-FC1DA5B186A0}" sibTransId="{132032BA-2B99-4385-833A-2DEBA9826F4A}"/>
    <dgm:cxn modelId="{94222257-6F04-4F27-A983-D6A5491DF8C6}" type="presOf" srcId="{C5A5D4AF-2A45-4E35-917E-AC1E1AB6BC64}" destId="{10AE2ED2-70F5-4A69-BCE7-AD5D75EAE217}" srcOrd="1" destOrd="0" presId="urn:microsoft.com/office/officeart/2005/8/layout/radial5"/>
    <dgm:cxn modelId="{DD033F80-ECE8-40E5-BD4E-4FDB4BFB0B2F}" type="presOf" srcId="{57A30F9E-2020-46B1-8E07-E3F13951A41B}" destId="{D4CA45CC-BAED-4DE9-9762-7E2D50863FE7}" srcOrd="0" destOrd="0" presId="urn:microsoft.com/office/officeart/2005/8/layout/radial5"/>
    <dgm:cxn modelId="{33EEEC81-72AF-4975-A5AD-EBAE75ACE6E9}" type="presOf" srcId="{92BD2728-B86E-4256-B88D-C1F4C443223D}" destId="{1826FE3C-16A1-40DC-B213-1FCFE039E4E8}" srcOrd="0" destOrd="0" presId="urn:microsoft.com/office/officeart/2005/8/layout/radial5"/>
    <dgm:cxn modelId="{F8CAE585-9ACC-4128-8A32-13E76E0DB447}" type="presOf" srcId="{C5A5D4AF-2A45-4E35-917E-AC1E1AB6BC64}" destId="{83611AEF-A2E7-4B5F-9444-71EEDFED1D2B}" srcOrd="0" destOrd="0" presId="urn:microsoft.com/office/officeart/2005/8/layout/radial5"/>
    <dgm:cxn modelId="{57BCA789-2132-405B-93F4-00AF5E805168}" type="presOf" srcId="{42B28C7B-FA07-4A5D-87AB-B4D9C7C9D0AF}" destId="{07A57EEE-8442-403B-B5AF-8F629CEF7AD6}" srcOrd="0" destOrd="0" presId="urn:microsoft.com/office/officeart/2005/8/layout/radial5"/>
    <dgm:cxn modelId="{612AD48A-76FC-4C4B-AD3D-C51A7BE6A19C}" type="presOf" srcId="{E2CB0B07-8EDD-46FD-A6C7-FC1DA5B186A0}" destId="{3EE7AFE6-159B-4831-99F3-ED130FEA5124}" srcOrd="0" destOrd="0" presId="urn:microsoft.com/office/officeart/2005/8/layout/radial5"/>
    <dgm:cxn modelId="{4D69C88D-EA2E-4F79-9134-9DB042DAE99D}" type="presOf" srcId="{E0A73D9E-1637-4855-811B-C2732836E01E}" destId="{A0DA2520-1A9A-42C7-BC63-013C15CB7937}" srcOrd="0" destOrd="0" presId="urn:microsoft.com/office/officeart/2005/8/layout/radial5"/>
    <dgm:cxn modelId="{33F1A69C-1BF9-431F-9C9B-860F5C4C1D54}" srcId="{4AABF79C-952E-45AB-BBB8-5A2A28CF245B}" destId="{92BD2728-B86E-4256-B88D-C1F4C443223D}" srcOrd="0" destOrd="0" parTransId="{0927E320-DB43-4B1E-A4A8-F3BC501FEAB8}" sibTransId="{D784E101-C57D-4970-8FD4-032C8FDD1967}"/>
    <dgm:cxn modelId="{2DDF049D-9780-49BB-8E81-925E283D22C1}" type="presOf" srcId="{9D63D60C-2AB9-4BA4-A2A8-3B86FFA08B39}" destId="{A39819CB-5BBB-4870-B55C-71B0407535E2}" srcOrd="0" destOrd="0" presId="urn:microsoft.com/office/officeart/2005/8/layout/radial5"/>
    <dgm:cxn modelId="{BE4595B8-D135-4DF5-A911-D4C9A07CBA83}" type="presOf" srcId="{E2CB0B07-8EDD-46FD-A6C7-FC1DA5B186A0}" destId="{477AA349-AE98-4ADE-9AA5-1AD5254A816E}" srcOrd="1" destOrd="0" presId="urn:microsoft.com/office/officeart/2005/8/layout/radial5"/>
    <dgm:cxn modelId="{15346FD5-0CEF-4E14-B816-7DE82ED32E0F}" srcId="{92BD2728-B86E-4256-B88D-C1F4C443223D}" destId="{9D63D60C-2AB9-4BA4-A2A8-3B86FFA08B39}" srcOrd="3" destOrd="0" parTransId="{C6C7FDBC-9CDD-46E8-AB44-09AB79A38F2D}" sibTransId="{892A0D90-A22C-4174-AB7F-6BB9844D8B98}"/>
    <dgm:cxn modelId="{50F59AEE-539E-4881-9B25-BA7E333C6780}" srcId="{92BD2728-B86E-4256-B88D-C1F4C443223D}" destId="{42B28C7B-FA07-4A5D-87AB-B4D9C7C9D0AF}" srcOrd="2" destOrd="0" parTransId="{0EC6FD23-EA93-4908-AF0F-BD3F0DB7FE90}" sibTransId="{65D2C329-6525-473D-9C9A-410239B9420E}"/>
    <dgm:cxn modelId="{2D2AFAFF-76BE-45C7-95BA-7F784BE9D82C}" type="presOf" srcId="{C6C7FDBC-9CDD-46E8-AB44-09AB79A38F2D}" destId="{39621B6F-AFE8-489D-BAD8-A9F6CA47B515}" srcOrd="0" destOrd="0" presId="urn:microsoft.com/office/officeart/2005/8/layout/radial5"/>
    <dgm:cxn modelId="{A8F0B28E-DE26-4FA2-B7D5-E9171550C84B}" type="presParOf" srcId="{0401D156-CDAA-4F60-B0EB-85CD4A7FE351}" destId="{1826FE3C-16A1-40DC-B213-1FCFE039E4E8}" srcOrd="0" destOrd="0" presId="urn:microsoft.com/office/officeart/2005/8/layout/radial5"/>
    <dgm:cxn modelId="{54F4D42A-6CFC-4A3D-8490-2D2A491D51AE}" type="presParOf" srcId="{0401D156-CDAA-4F60-B0EB-85CD4A7FE351}" destId="{83611AEF-A2E7-4B5F-9444-71EEDFED1D2B}" srcOrd="1" destOrd="0" presId="urn:microsoft.com/office/officeart/2005/8/layout/radial5"/>
    <dgm:cxn modelId="{6A01653A-AA31-41F0-93EC-1ED0272B5711}" type="presParOf" srcId="{83611AEF-A2E7-4B5F-9444-71EEDFED1D2B}" destId="{10AE2ED2-70F5-4A69-BCE7-AD5D75EAE217}" srcOrd="0" destOrd="0" presId="urn:microsoft.com/office/officeart/2005/8/layout/radial5"/>
    <dgm:cxn modelId="{502EF4F0-1914-4409-B8F8-96EB0638F5E4}" type="presParOf" srcId="{0401D156-CDAA-4F60-B0EB-85CD4A7FE351}" destId="{A0DA2520-1A9A-42C7-BC63-013C15CB7937}" srcOrd="2" destOrd="0" presId="urn:microsoft.com/office/officeart/2005/8/layout/radial5"/>
    <dgm:cxn modelId="{DE0E3F4E-E571-4DC5-8CD4-AE05B6F62727}" type="presParOf" srcId="{0401D156-CDAA-4F60-B0EB-85CD4A7FE351}" destId="{3EE7AFE6-159B-4831-99F3-ED130FEA5124}" srcOrd="3" destOrd="0" presId="urn:microsoft.com/office/officeart/2005/8/layout/radial5"/>
    <dgm:cxn modelId="{81A87437-38E9-458C-9625-5054E24D329F}" type="presParOf" srcId="{3EE7AFE6-159B-4831-99F3-ED130FEA5124}" destId="{477AA349-AE98-4ADE-9AA5-1AD5254A816E}" srcOrd="0" destOrd="0" presId="urn:microsoft.com/office/officeart/2005/8/layout/radial5"/>
    <dgm:cxn modelId="{7394FCAF-887E-49E1-90B4-F29F73B7227E}" type="presParOf" srcId="{0401D156-CDAA-4F60-B0EB-85CD4A7FE351}" destId="{D4CA45CC-BAED-4DE9-9762-7E2D50863FE7}" srcOrd="4" destOrd="0" presId="urn:microsoft.com/office/officeart/2005/8/layout/radial5"/>
    <dgm:cxn modelId="{86D42F97-9B71-4DD6-AE04-CE6F379AA15E}" type="presParOf" srcId="{0401D156-CDAA-4F60-B0EB-85CD4A7FE351}" destId="{47670F9E-F229-4E2B-A649-090BCEE84CFA}" srcOrd="5" destOrd="0" presId="urn:microsoft.com/office/officeart/2005/8/layout/radial5"/>
    <dgm:cxn modelId="{3F55E71C-C5A3-432F-91C5-7C1A7D0D4C34}" type="presParOf" srcId="{47670F9E-F229-4E2B-A649-090BCEE84CFA}" destId="{3C062A12-44F5-4B1A-B2F7-E7A3B2E41255}" srcOrd="0" destOrd="0" presId="urn:microsoft.com/office/officeart/2005/8/layout/radial5"/>
    <dgm:cxn modelId="{C16C1695-9EE6-4934-8A41-AF3D079A0549}" type="presParOf" srcId="{0401D156-CDAA-4F60-B0EB-85CD4A7FE351}" destId="{07A57EEE-8442-403B-B5AF-8F629CEF7AD6}" srcOrd="6" destOrd="0" presId="urn:microsoft.com/office/officeart/2005/8/layout/radial5"/>
    <dgm:cxn modelId="{215C2F68-894E-480D-A71B-072A2E524DC0}" type="presParOf" srcId="{0401D156-CDAA-4F60-B0EB-85CD4A7FE351}" destId="{39621B6F-AFE8-489D-BAD8-A9F6CA47B515}" srcOrd="7" destOrd="0" presId="urn:microsoft.com/office/officeart/2005/8/layout/radial5"/>
    <dgm:cxn modelId="{C1A74DEE-8922-4141-9D79-362642C2385C}" type="presParOf" srcId="{39621B6F-AFE8-489D-BAD8-A9F6CA47B515}" destId="{3AC72EA4-8C3D-4A71-9F01-8DE9596170EC}" srcOrd="0" destOrd="0" presId="urn:microsoft.com/office/officeart/2005/8/layout/radial5"/>
    <dgm:cxn modelId="{E10D9514-24BE-478B-A471-03D2B1C7E66C}" type="presParOf" srcId="{0401D156-CDAA-4F60-B0EB-85CD4A7FE351}" destId="{A39819CB-5BBB-4870-B55C-71B0407535E2}"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6FE3C-16A1-40DC-B213-1FCFE039E4E8}">
      <dsp:nvSpPr>
        <dsp:cNvPr id="0" name=""/>
        <dsp:cNvSpPr/>
      </dsp:nvSpPr>
      <dsp:spPr>
        <a:xfrm>
          <a:off x="2121428" y="1751270"/>
          <a:ext cx="1497095" cy="13857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降低工作量、提高效率、准确率</a:t>
          </a:r>
        </a:p>
      </dsp:txBody>
      <dsp:txXfrm>
        <a:off x="2340672" y="1954206"/>
        <a:ext cx="1058607" cy="979859"/>
      </dsp:txXfrm>
    </dsp:sp>
    <dsp:sp modelId="{83611AEF-A2E7-4B5F-9444-71EEDFED1D2B}">
      <dsp:nvSpPr>
        <dsp:cNvPr id="0" name=""/>
        <dsp:cNvSpPr/>
      </dsp:nvSpPr>
      <dsp:spPr>
        <a:xfrm rot="16242223">
          <a:off x="2803912" y="1404764"/>
          <a:ext cx="152578" cy="4138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a:off x="2826517" y="1510424"/>
        <a:ext cx="106805" cy="248325"/>
      </dsp:txXfrm>
    </dsp:sp>
    <dsp:sp modelId="{A0DA2520-1A9A-42C7-BC63-013C15CB7937}">
      <dsp:nvSpPr>
        <dsp:cNvPr id="0" name=""/>
        <dsp:cNvSpPr/>
      </dsp:nvSpPr>
      <dsp:spPr>
        <a:xfrm>
          <a:off x="2089730" y="-135201"/>
          <a:ext cx="1604217" cy="15987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效率提升</a:t>
          </a:r>
          <a:r>
            <a:rPr lang="en-US" altLang="zh-CN" sz="1800" kern="1200" dirty="0"/>
            <a:t>5</a:t>
          </a:r>
          <a:r>
            <a:rPr lang="zh-CN" altLang="en-US" sz="1800" kern="1200" dirty="0"/>
            <a:t>倍，正确率</a:t>
          </a:r>
          <a:r>
            <a:rPr lang="en-US" altLang="zh-CN" sz="1800" kern="1200" dirty="0"/>
            <a:t>99%</a:t>
          </a:r>
          <a:endParaRPr lang="zh-CN" altLang="en-US" sz="1800" kern="1200" dirty="0"/>
        </a:p>
      </dsp:txBody>
      <dsp:txXfrm>
        <a:off x="2324662" y="98925"/>
        <a:ext cx="1134353" cy="1130463"/>
      </dsp:txXfrm>
    </dsp:sp>
    <dsp:sp modelId="{3EE7AFE6-159B-4831-99F3-ED130FEA5124}">
      <dsp:nvSpPr>
        <dsp:cNvPr id="0" name=""/>
        <dsp:cNvSpPr/>
      </dsp:nvSpPr>
      <dsp:spPr>
        <a:xfrm rot="21432937">
          <a:off x="3669050" y="2195307"/>
          <a:ext cx="124528" cy="4138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a:off x="3669072" y="2278989"/>
        <a:ext cx="87170" cy="248325"/>
      </dsp:txXfrm>
    </dsp:sp>
    <dsp:sp modelId="{D4CA45CC-BAED-4DE9-9762-7E2D50863FE7}">
      <dsp:nvSpPr>
        <dsp:cNvPr id="0" name=""/>
        <dsp:cNvSpPr/>
      </dsp:nvSpPr>
      <dsp:spPr>
        <a:xfrm>
          <a:off x="3851085" y="1529578"/>
          <a:ext cx="1713626" cy="1650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机器人带来的收益大于程序开发的成本</a:t>
          </a:r>
        </a:p>
      </dsp:txBody>
      <dsp:txXfrm>
        <a:off x="4102040" y="1771265"/>
        <a:ext cx="1211716" cy="1166966"/>
      </dsp:txXfrm>
    </dsp:sp>
    <dsp:sp modelId="{47670F9E-F229-4E2B-A649-090BCEE84CFA}">
      <dsp:nvSpPr>
        <dsp:cNvPr id="0" name=""/>
        <dsp:cNvSpPr/>
      </dsp:nvSpPr>
      <dsp:spPr>
        <a:xfrm rot="5457515">
          <a:off x="2793532" y="3045132"/>
          <a:ext cx="125852" cy="4138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rot="10800000">
        <a:off x="2812726" y="3109032"/>
        <a:ext cx="88096" cy="248325"/>
      </dsp:txXfrm>
    </dsp:sp>
    <dsp:sp modelId="{07A57EEE-8442-403B-B5AF-8F629CEF7AD6}">
      <dsp:nvSpPr>
        <dsp:cNvPr id="0" name=""/>
        <dsp:cNvSpPr/>
      </dsp:nvSpPr>
      <dsp:spPr>
        <a:xfrm>
          <a:off x="2055751" y="3374267"/>
          <a:ext cx="1574065" cy="13900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长期以来可提升企业效益</a:t>
          </a:r>
        </a:p>
      </dsp:txBody>
      <dsp:txXfrm>
        <a:off x="2286267" y="3577840"/>
        <a:ext cx="1113033" cy="982939"/>
      </dsp:txXfrm>
    </dsp:sp>
    <dsp:sp modelId="{39621B6F-AFE8-489D-BAD8-A9F6CA47B515}">
      <dsp:nvSpPr>
        <dsp:cNvPr id="0" name=""/>
        <dsp:cNvSpPr/>
      </dsp:nvSpPr>
      <dsp:spPr>
        <a:xfrm rot="10832947">
          <a:off x="1874919" y="2228496"/>
          <a:ext cx="174233" cy="4138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rot="10800000">
        <a:off x="1927188" y="2311521"/>
        <a:ext cx="121963" cy="248325"/>
      </dsp:txXfrm>
    </dsp:sp>
    <dsp:sp modelId="{A39819CB-5BBB-4870-B55C-71B0407535E2}">
      <dsp:nvSpPr>
        <dsp:cNvPr id="0" name=""/>
        <dsp:cNvSpPr/>
      </dsp:nvSpPr>
      <dsp:spPr>
        <a:xfrm>
          <a:off x="38137" y="1598377"/>
          <a:ext cx="1754649" cy="16540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开发周期较短，可在规定时间内完成</a:t>
          </a:r>
        </a:p>
      </dsp:txBody>
      <dsp:txXfrm>
        <a:off x="295099" y="1840607"/>
        <a:ext cx="1240725" cy="116959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8BA5D-82C1-D74E-98AF-3BF4F9ADDC1F}" type="datetimeFigureOut">
              <a:rPr kumimoji="1" lang="zh-CN" altLang="en-US" smtClean="0"/>
              <a:t>2022/7/17</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632DA-A7C3-2347-8051-A4EE97E94607}" type="slidenum">
              <a:rPr kumimoji="1" lang="zh-CN" altLang="en-US" smtClean="0"/>
              <a:t>‹#›</a:t>
            </a:fld>
            <a:endParaRPr kumimoji="1" lang="zh-CN" altLang="en-US"/>
          </a:p>
        </p:txBody>
      </p:sp>
    </p:spTree>
    <p:extLst>
      <p:ext uri="{BB962C8B-B14F-4D97-AF65-F5344CB8AC3E}">
        <p14:creationId xmlns:p14="http://schemas.microsoft.com/office/powerpoint/2010/main" val="3581811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69632DA-A7C3-2347-8051-A4EE97E94607}" type="slidenum">
              <a:rPr kumimoji="1" lang="zh-CN" altLang="en-US" smtClean="0"/>
              <a:t>7</a:t>
            </a:fld>
            <a:endParaRPr kumimoji="1" lang="zh-CN" altLang="en-US"/>
          </a:p>
        </p:txBody>
      </p:sp>
    </p:spTree>
    <p:extLst>
      <p:ext uri="{BB962C8B-B14F-4D97-AF65-F5344CB8AC3E}">
        <p14:creationId xmlns:p14="http://schemas.microsoft.com/office/powerpoint/2010/main" val="3903591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69632DA-A7C3-2347-8051-A4EE97E94607}" type="slidenum">
              <a:rPr kumimoji="1" lang="zh-CN" altLang="en-US" smtClean="0"/>
              <a:t>17</a:t>
            </a:fld>
            <a:endParaRPr kumimoji="1" lang="zh-CN" altLang="en-US"/>
          </a:p>
        </p:txBody>
      </p:sp>
    </p:spTree>
    <p:extLst>
      <p:ext uri="{BB962C8B-B14F-4D97-AF65-F5344CB8AC3E}">
        <p14:creationId xmlns:p14="http://schemas.microsoft.com/office/powerpoint/2010/main" val="311884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endParaRPr lang="en-US" altLang="zh-CN" dirty="0">
              <a:solidFill>
                <a:schemeClr val="bg1"/>
              </a:solidFill>
              <a:latin typeface="微软雅黑 Light" panose="020B0502040204020203" pitchFamily="34" charset="-122"/>
              <a:ea typeface="微软雅黑 Light" panose="020B0502040204020203" pitchFamily="34" charset="-122"/>
            </a:endParaRPr>
          </a:p>
        </p:txBody>
      </p:sp>
      <p:sp>
        <p:nvSpPr>
          <p:cNvPr id="4" name="灯片编号占位符 3"/>
          <p:cNvSpPr>
            <a:spLocks noGrp="1"/>
          </p:cNvSpPr>
          <p:nvPr>
            <p:ph type="sldNum" sz="quarter" idx="5"/>
          </p:nvPr>
        </p:nvSpPr>
        <p:spPr/>
        <p:txBody>
          <a:bodyPr/>
          <a:lstStyle/>
          <a:p>
            <a:fld id="{A69632DA-A7C3-2347-8051-A4EE97E94607}" type="slidenum">
              <a:rPr kumimoji="1" lang="zh-CN" altLang="en-US" smtClean="0"/>
              <a:t>8</a:t>
            </a:fld>
            <a:endParaRPr kumimoji="1" lang="zh-CN" altLang="en-US"/>
          </a:p>
        </p:txBody>
      </p:sp>
    </p:spTree>
    <p:extLst>
      <p:ext uri="{BB962C8B-B14F-4D97-AF65-F5344CB8AC3E}">
        <p14:creationId xmlns:p14="http://schemas.microsoft.com/office/powerpoint/2010/main" val="1679291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69632DA-A7C3-2347-8051-A4EE97E94607}" type="slidenum">
              <a:rPr kumimoji="1" lang="zh-CN" altLang="en-US" smtClean="0"/>
              <a:t>9</a:t>
            </a:fld>
            <a:endParaRPr kumimoji="1" lang="zh-CN" altLang="en-US"/>
          </a:p>
        </p:txBody>
      </p:sp>
    </p:spTree>
    <p:extLst>
      <p:ext uri="{BB962C8B-B14F-4D97-AF65-F5344CB8AC3E}">
        <p14:creationId xmlns:p14="http://schemas.microsoft.com/office/powerpoint/2010/main" val="2824082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69632DA-A7C3-2347-8051-A4EE97E94607}" type="slidenum">
              <a:rPr kumimoji="1" lang="zh-CN" altLang="en-US" smtClean="0"/>
              <a:t>10</a:t>
            </a:fld>
            <a:endParaRPr kumimoji="1" lang="zh-CN" altLang="en-US"/>
          </a:p>
        </p:txBody>
      </p:sp>
    </p:spTree>
    <p:extLst>
      <p:ext uri="{BB962C8B-B14F-4D97-AF65-F5344CB8AC3E}">
        <p14:creationId xmlns:p14="http://schemas.microsoft.com/office/powerpoint/2010/main" val="1454809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7AE4014-219C-C044-821A-1ED060D8628A}" type="slidenum">
              <a:rPr kumimoji="1" lang="zh-CN" altLang="en-US" smtClean="0"/>
              <a:t>11</a:t>
            </a:fld>
            <a:endParaRPr kumimoji="1" lang="zh-CN" altLang="en-US"/>
          </a:p>
        </p:txBody>
      </p:sp>
    </p:spTree>
    <p:extLst>
      <p:ext uri="{BB962C8B-B14F-4D97-AF65-F5344CB8AC3E}">
        <p14:creationId xmlns:p14="http://schemas.microsoft.com/office/powerpoint/2010/main" val="1644332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69632DA-A7C3-2347-8051-A4EE97E94607}" type="slidenum">
              <a:rPr kumimoji="1" lang="zh-CN" altLang="en-US" smtClean="0"/>
              <a:t>12</a:t>
            </a:fld>
            <a:endParaRPr kumimoji="1" lang="zh-CN" altLang="en-US"/>
          </a:p>
        </p:txBody>
      </p:sp>
    </p:spTree>
    <p:extLst>
      <p:ext uri="{BB962C8B-B14F-4D97-AF65-F5344CB8AC3E}">
        <p14:creationId xmlns:p14="http://schemas.microsoft.com/office/powerpoint/2010/main" val="1616679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69632DA-A7C3-2347-8051-A4EE97E94607}" type="slidenum">
              <a:rPr kumimoji="1" lang="zh-CN" altLang="en-US" smtClean="0"/>
              <a:t>13</a:t>
            </a:fld>
            <a:endParaRPr kumimoji="1" lang="zh-CN" altLang="en-US"/>
          </a:p>
        </p:txBody>
      </p:sp>
    </p:spTree>
    <p:extLst>
      <p:ext uri="{BB962C8B-B14F-4D97-AF65-F5344CB8AC3E}">
        <p14:creationId xmlns:p14="http://schemas.microsoft.com/office/powerpoint/2010/main" val="2508416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69632DA-A7C3-2347-8051-A4EE97E94607}" type="slidenum">
              <a:rPr kumimoji="1" lang="zh-CN" altLang="en-US" smtClean="0"/>
              <a:t>15</a:t>
            </a:fld>
            <a:endParaRPr kumimoji="1" lang="zh-CN" altLang="en-US"/>
          </a:p>
        </p:txBody>
      </p:sp>
    </p:spTree>
    <p:extLst>
      <p:ext uri="{BB962C8B-B14F-4D97-AF65-F5344CB8AC3E}">
        <p14:creationId xmlns:p14="http://schemas.microsoft.com/office/powerpoint/2010/main" val="3778092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69632DA-A7C3-2347-8051-A4EE97E94607}" type="slidenum">
              <a:rPr kumimoji="1" lang="zh-CN" altLang="en-US" smtClean="0"/>
              <a:t>16</a:t>
            </a:fld>
            <a:endParaRPr kumimoji="1" lang="zh-CN" altLang="en-US"/>
          </a:p>
        </p:txBody>
      </p:sp>
    </p:spTree>
    <p:extLst>
      <p:ext uri="{BB962C8B-B14F-4D97-AF65-F5344CB8AC3E}">
        <p14:creationId xmlns:p14="http://schemas.microsoft.com/office/powerpoint/2010/main" val="78985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C2639771-C4B2-6141-A3C2-98A33FACB552}"/>
              </a:ext>
            </a:extLst>
          </p:cNvPr>
          <p:cNvSpPr/>
          <p:nvPr userDrawn="1"/>
        </p:nvSpPr>
        <p:spPr>
          <a:xfrm flipV="1">
            <a:off x="1083077" y="1981118"/>
            <a:ext cx="10149221" cy="95945"/>
          </a:xfrm>
          <a:prstGeom prst="rect">
            <a:avLst/>
          </a:prstGeom>
          <a:gradFill>
            <a:gsLst>
              <a:gs pos="43000">
                <a:srgbClr val="B983E1"/>
              </a:gs>
              <a:gs pos="100000">
                <a:srgbClr val="17050A"/>
              </a:gs>
              <a:gs pos="0">
                <a:srgbClr val="00A8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a:extLst>
              <a:ext uri="{FF2B5EF4-FFF2-40B4-BE49-F238E27FC236}">
                <a16:creationId xmlns:a16="http://schemas.microsoft.com/office/drawing/2014/main" id="{DB7839CE-C738-1649-AE7F-0F0A87D945C3}"/>
              </a:ext>
            </a:extLst>
          </p:cNvPr>
          <p:cNvGrpSpPr/>
          <p:nvPr userDrawn="1"/>
        </p:nvGrpSpPr>
        <p:grpSpPr>
          <a:xfrm>
            <a:off x="1083077" y="1392923"/>
            <a:ext cx="2316071" cy="1446550"/>
            <a:chOff x="3221860" y="1907278"/>
            <a:chExt cx="2316071" cy="1446550"/>
          </a:xfrm>
        </p:grpSpPr>
        <p:sp>
          <p:nvSpPr>
            <p:cNvPr id="31" name="文本框 30">
              <a:extLst>
                <a:ext uri="{FF2B5EF4-FFF2-40B4-BE49-F238E27FC236}">
                  <a16:creationId xmlns:a16="http://schemas.microsoft.com/office/drawing/2014/main" id="{CD80DC7D-74AD-504F-9134-A7F49E4A93F8}"/>
                </a:ext>
              </a:extLst>
            </p:cNvPr>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p>
          </p:txBody>
        </p:sp>
        <p:sp>
          <p:nvSpPr>
            <p:cNvPr id="32" name="文本框 31">
              <a:extLst>
                <a:ext uri="{FF2B5EF4-FFF2-40B4-BE49-F238E27FC236}">
                  <a16:creationId xmlns:a16="http://schemas.microsoft.com/office/drawing/2014/main" id="{8F4E1CF4-3515-B047-A44B-4E882FA3FA9E}"/>
                </a:ext>
              </a:extLst>
            </p:cNvPr>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p>
          </p:txBody>
        </p:sp>
      </p:grpSp>
      <p:grpSp>
        <p:nvGrpSpPr>
          <p:cNvPr id="33" name="组合 32">
            <a:extLst>
              <a:ext uri="{FF2B5EF4-FFF2-40B4-BE49-F238E27FC236}">
                <a16:creationId xmlns:a16="http://schemas.microsoft.com/office/drawing/2014/main" id="{6E210582-60BA-DC4F-968A-FA2D76887AA6}"/>
              </a:ext>
            </a:extLst>
          </p:cNvPr>
          <p:cNvGrpSpPr/>
          <p:nvPr userDrawn="1"/>
        </p:nvGrpSpPr>
        <p:grpSpPr>
          <a:xfrm>
            <a:off x="3005863" y="1289780"/>
            <a:ext cx="8397721" cy="1549693"/>
            <a:chOff x="1508112" y="2935045"/>
            <a:chExt cx="8397721" cy="1549693"/>
          </a:xfrm>
        </p:grpSpPr>
        <p:sp>
          <p:nvSpPr>
            <p:cNvPr id="34" name="文本框 33">
              <a:extLst>
                <a:ext uri="{FF2B5EF4-FFF2-40B4-BE49-F238E27FC236}">
                  <a16:creationId xmlns:a16="http://schemas.microsoft.com/office/drawing/2014/main" id="{67792614-81A9-4A49-9B4C-45DE0AC1BA7E}"/>
                </a:ext>
              </a:extLst>
            </p:cNvPr>
            <p:cNvSpPr txBox="1"/>
            <p:nvPr/>
          </p:nvSpPr>
          <p:spPr>
            <a:xfrm>
              <a:off x="3348263" y="2935045"/>
              <a:ext cx="929599"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rPr>
                <a:t>+</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endParaRPr>
            </a:p>
          </p:txBody>
        </p:sp>
        <p:sp>
          <p:nvSpPr>
            <p:cNvPr id="35" name="文本框 34">
              <a:extLst>
                <a:ext uri="{FF2B5EF4-FFF2-40B4-BE49-F238E27FC236}">
                  <a16:creationId xmlns:a16="http://schemas.microsoft.com/office/drawing/2014/main" id="{69072ADF-3562-1449-934D-086A6A7EB68F}"/>
                </a:ext>
              </a:extLst>
            </p:cNvPr>
            <p:cNvSpPr txBox="1"/>
            <p:nvPr/>
          </p:nvSpPr>
          <p:spPr>
            <a:xfrm>
              <a:off x="509303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开</a:t>
              </a:r>
            </a:p>
          </p:txBody>
        </p:sp>
        <p:sp>
          <p:nvSpPr>
            <p:cNvPr id="36" name="文本框 35">
              <a:extLst>
                <a:ext uri="{FF2B5EF4-FFF2-40B4-BE49-F238E27FC236}">
                  <a16:creationId xmlns:a16="http://schemas.microsoft.com/office/drawing/2014/main" id="{7632E4E3-3B93-7F43-813C-E68589AADA84}"/>
                </a:ext>
              </a:extLst>
            </p:cNvPr>
            <p:cNvSpPr txBox="1"/>
            <p:nvPr/>
          </p:nvSpPr>
          <p:spPr>
            <a:xfrm>
              <a:off x="5957860"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发</a:t>
              </a:r>
            </a:p>
          </p:txBody>
        </p:sp>
        <p:sp>
          <p:nvSpPr>
            <p:cNvPr id="37" name="文本框 36">
              <a:extLst>
                <a:ext uri="{FF2B5EF4-FFF2-40B4-BE49-F238E27FC236}">
                  <a16:creationId xmlns:a16="http://schemas.microsoft.com/office/drawing/2014/main" id="{78D06326-E8FB-474C-AC53-78A669EE44C6}"/>
                </a:ext>
              </a:extLst>
            </p:cNvPr>
            <p:cNvSpPr txBox="1"/>
            <p:nvPr/>
          </p:nvSpPr>
          <p:spPr>
            <a:xfrm>
              <a:off x="677669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者</a:t>
              </a:r>
            </a:p>
          </p:txBody>
        </p:sp>
        <p:sp>
          <p:nvSpPr>
            <p:cNvPr id="38" name="文本框 37">
              <a:extLst>
                <a:ext uri="{FF2B5EF4-FFF2-40B4-BE49-F238E27FC236}">
                  <a16:creationId xmlns:a16="http://schemas.microsoft.com/office/drawing/2014/main" id="{23F8418A-C496-5649-9E48-673FB2C4D9ED}"/>
                </a:ext>
              </a:extLst>
            </p:cNvPr>
            <p:cNvSpPr txBox="1"/>
            <p:nvPr/>
          </p:nvSpPr>
          <p:spPr>
            <a:xfrm>
              <a:off x="7570912"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大</a:t>
              </a:r>
            </a:p>
          </p:txBody>
        </p:sp>
        <p:sp>
          <p:nvSpPr>
            <p:cNvPr id="39" name="文本框 38">
              <a:extLst>
                <a:ext uri="{FF2B5EF4-FFF2-40B4-BE49-F238E27FC236}">
                  <a16:creationId xmlns:a16="http://schemas.microsoft.com/office/drawing/2014/main" id="{C6E799F2-1601-4847-8FEE-1391CF507C68}"/>
                </a:ext>
              </a:extLst>
            </p:cNvPr>
            <p:cNvSpPr txBox="1"/>
            <p:nvPr/>
          </p:nvSpPr>
          <p:spPr>
            <a:xfrm>
              <a:off x="8447969"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赛</a:t>
              </a:r>
            </a:p>
          </p:txBody>
        </p:sp>
        <p:grpSp>
          <p:nvGrpSpPr>
            <p:cNvPr id="40" name="组合 39">
              <a:extLst>
                <a:ext uri="{FF2B5EF4-FFF2-40B4-BE49-F238E27FC236}">
                  <a16:creationId xmlns:a16="http://schemas.microsoft.com/office/drawing/2014/main" id="{BD0B7E4C-E5F4-3E4A-9133-7727388D8BFA}"/>
                </a:ext>
              </a:extLst>
            </p:cNvPr>
            <p:cNvGrpSpPr/>
            <p:nvPr/>
          </p:nvGrpSpPr>
          <p:grpSpPr>
            <a:xfrm>
              <a:off x="1508112" y="3038188"/>
              <a:ext cx="1994660" cy="1446550"/>
              <a:chOff x="1490018" y="4162664"/>
              <a:chExt cx="1994660" cy="1446550"/>
            </a:xfrm>
          </p:grpSpPr>
          <p:sp>
            <p:nvSpPr>
              <p:cNvPr id="44" name="文本框 43">
                <a:extLst>
                  <a:ext uri="{FF2B5EF4-FFF2-40B4-BE49-F238E27FC236}">
                    <a16:creationId xmlns:a16="http://schemas.microsoft.com/office/drawing/2014/main" id="{578CBDB0-7C0D-C143-A992-5483ECC636B1}"/>
                  </a:ext>
                </a:extLst>
              </p:cNvPr>
              <p:cNvSpPr txBox="1"/>
              <p:nvPr/>
            </p:nvSpPr>
            <p:spPr>
              <a:xfrm>
                <a:off x="1490018"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R</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5" name="文本框 44">
                <a:extLst>
                  <a:ext uri="{FF2B5EF4-FFF2-40B4-BE49-F238E27FC236}">
                    <a16:creationId xmlns:a16="http://schemas.microsoft.com/office/drawing/2014/main" id="{840C3D01-E207-B747-BC88-FBD3D3A40F67}"/>
                  </a:ext>
                </a:extLst>
              </p:cNvPr>
              <p:cNvSpPr txBox="1"/>
              <p:nvPr/>
            </p:nvSpPr>
            <p:spPr>
              <a:xfrm>
                <a:off x="2055316"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P</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6" name="文本框 45">
                <a:extLst>
                  <a:ext uri="{FF2B5EF4-FFF2-40B4-BE49-F238E27FC236}">
                    <a16:creationId xmlns:a16="http://schemas.microsoft.com/office/drawing/2014/main" id="{382750CA-C3B8-2941-AE2F-F28F14B48C5C}"/>
                  </a:ext>
                </a:extLst>
              </p:cNvPr>
              <p:cNvSpPr txBox="1"/>
              <p:nvPr/>
            </p:nvSpPr>
            <p:spPr>
              <a:xfrm>
                <a:off x="2528214"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41" name="组合 40">
              <a:extLst>
                <a:ext uri="{FF2B5EF4-FFF2-40B4-BE49-F238E27FC236}">
                  <a16:creationId xmlns:a16="http://schemas.microsoft.com/office/drawing/2014/main" id="{AB3B1B7B-78AE-ED46-9FAA-D89F11D0771E}"/>
                </a:ext>
              </a:extLst>
            </p:cNvPr>
            <p:cNvGrpSpPr/>
            <p:nvPr/>
          </p:nvGrpSpPr>
          <p:grpSpPr>
            <a:xfrm>
              <a:off x="3953483" y="3038188"/>
              <a:ext cx="1657791" cy="1446550"/>
              <a:chOff x="4007931" y="4826644"/>
              <a:chExt cx="1657791" cy="1446550"/>
            </a:xfrm>
          </p:grpSpPr>
          <p:sp>
            <p:nvSpPr>
              <p:cNvPr id="42" name="文本框 41">
                <a:extLst>
                  <a:ext uri="{FF2B5EF4-FFF2-40B4-BE49-F238E27FC236}">
                    <a16:creationId xmlns:a16="http://schemas.microsoft.com/office/drawing/2014/main" id="{B0D633E1-F692-4442-A332-40DEAB59CCEF}"/>
                  </a:ext>
                </a:extLst>
              </p:cNvPr>
              <p:cNvSpPr txBox="1"/>
              <p:nvPr/>
            </p:nvSpPr>
            <p:spPr>
              <a:xfrm>
                <a:off x="4007931"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3" name="文本框 42">
                <a:extLst>
                  <a:ext uri="{FF2B5EF4-FFF2-40B4-BE49-F238E27FC236}">
                    <a16:creationId xmlns:a16="http://schemas.microsoft.com/office/drawing/2014/main" id="{D96BDE8B-3175-664B-B77B-35F1E90EA5D8}"/>
                  </a:ext>
                </a:extLst>
              </p:cNvPr>
              <p:cNvSpPr txBox="1"/>
              <p:nvPr/>
            </p:nvSpPr>
            <p:spPr>
              <a:xfrm>
                <a:off x="4689770"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I</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sp>
        <p:nvSpPr>
          <p:cNvPr id="47" name="文本框 46">
            <a:extLst>
              <a:ext uri="{FF2B5EF4-FFF2-40B4-BE49-F238E27FC236}">
                <a16:creationId xmlns:a16="http://schemas.microsoft.com/office/drawing/2014/main" id="{07A71C72-E49E-AA4F-9341-A099334FD0C7}"/>
              </a:ext>
            </a:extLst>
          </p:cNvPr>
          <p:cNvSpPr txBox="1"/>
          <p:nvPr userDrawn="1"/>
        </p:nvSpPr>
        <p:spPr>
          <a:xfrm>
            <a:off x="4432464" y="3668573"/>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p>
        </p:txBody>
      </p:sp>
      <p:pic>
        <p:nvPicPr>
          <p:cNvPr id="48" name="图片 47">
            <a:extLst>
              <a:ext uri="{FF2B5EF4-FFF2-40B4-BE49-F238E27FC236}">
                <a16:creationId xmlns:a16="http://schemas.microsoft.com/office/drawing/2014/main" id="{19D6FEC9-8B94-4640-A3A1-CA01CC45CB3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06"/>
          <a:stretch/>
        </p:blipFill>
        <p:spPr>
          <a:xfrm rot="5400000">
            <a:off x="4615214" y="1275122"/>
            <a:ext cx="384548" cy="605651"/>
          </a:xfrm>
          <a:prstGeom prst="rect">
            <a:avLst/>
          </a:prstGeom>
        </p:spPr>
      </p:pic>
      <p:pic>
        <p:nvPicPr>
          <p:cNvPr id="49" name="图片 48">
            <a:extLst>
              <a:ext uri="{FF2B5EF4-FFF2-40B4-BE49-F238E27FC236}">
                <a16:creationId xmlns:a16="http://schemas.microsoft.com/office/drawing/2014/main" id="{1E211DBE-A93A-1049-B50B-D4C27CAD8CFD}"/>
              </a:ext>
            </a:extLst>
          </p:cNvPr>
          <p:cNvPicPr>
            <a:picLocks noChangeAspect="1"/>
          </p:cNvPicPr>
          <p:nvPr userDrawn="1"/>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6506"/>
          <a:stretch/>
        </p:blipFill>
        <p:spPr>
          <a:xfrm rot="5400000">
            <a:off x="7579447" y="3019739"/>
            <a:ext cx="672156" cy="1058624"/>
          </a:xfrm>
          <a:prstGeom prst="rect">
            <a:avLst/>
          </a:prstGeom>
        </p:spPr>
      </p:pic>
      <p:sp>
        <p:nvSpPr>
          <p:cNvPr id="50" name="文本框 49">
            <a:extLst>
              <a:ext uri="{FF2B5EF4-FFF2-40B4-BE49-F238E27FC236}">
                <a16:creationId xmlns:a16="http://schemas.microsoft.com/office/drawing/2014/main" id="{37E0C090-89A0-6B4A-9558-A875E2837509}"/>
              </a:ext>
            </a:extLst>
          </p:cNvPr>
          <p:cNvSpPr txBox="1"/>
          <p:nvPr userDrawn="1"/>
        </p:nvSpPr>
        <p:spPr>
          <a:xfrm>
            <a:off x="2395708" y="2673824"/>
            <a:ext cx="7494359" cy="584775"/>
          </a:xfrm>
          <a:prstGeom prst="rect">
            <a:avLst/>
          </a:prstGeom>
          <a:noFill/>
        </p:spPr>
        <p:txBody>
          <a:bodyPr wrap="none" rtlCol="0">
            <a:spAutoFit/>
          </a:bodyPr>
          <a:lstStyle/>
          <a:p>
            <a:r>
              <a:rPr lang="en-US" altLang="zh-CN" sz="3200" dirty="0">
                <a:solidFill>
                  <a:schemeClr val="bg1"/>
                </a:solidFill>
                <a:latin typeface="Ebrima" panose="02000000000000000000" pitchFamily="2" charset="0"/>
                <a:ea typeface="Ebrima" panose="02000000000000000000" pitchFamily="2" charset="0"/>
                <a:cs typeface="Ebrima" panose="02000000000000000000" pitchFamily="2" charset="0"/>
              </a:rPr>
              <a:t>CHINA RPA+AI DEVELOPER CHALLENGE</a:t>
            </a:r>
            <a:endParaRPr lang="zh-CN" altLang="en-US" sz="3200" dirty="0">
              <a:solidFill>
                <a:schemeClr val="bg1"/>
              </a:solidFill>
              <a:latin typeface="Ebrima" panose="02000000000000000000" pitchFamily="2" charset="0"/>
              <a:ea typeface="微软雅黑" panose="020B0503020204020204" pitchFamily="34" charset="-122"/>
              <a:cs typeface="Ebrima" panose="02000000000000000000" pitchFamily="2" charset="0"/>
            </a:endParaRPr>
          </a:p>
        </p:txBody>
      </p:sp>
    </p:spTree>
    <p:extLst>
      <p:ext uri="{BB962C8B-B14F-4D97-AF65-F5344CB8AC3E}">
        <p14:creationId xmlns:p14="http://schemas.microsoft.com/office/powerpoint/2010/main" val="2692416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4028259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1212308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C2639771-C4B2-6141-A3C2-98A33FACB552}"/>
              </a:ext>
            </a:extLst>
          </p:cNvPr>
          <p:cNvSpPr/>
          <p:nvPr userDrawn="1"/>
        </p:nvSpPr>
        <p:spPr>
          <a:xfrm flipV="1">
            <a:off x="1083077" y="1981118"/>
            <a:ext cx="10149221" cy="95945"/>
          </a:xfrm>
          <a:prstGeom prst="rect">
            <a:avLst/>
          </a:prstGeom>
          <a:gradFill>
            <a:gsLst>
              <a:gs pos="43000">
                <a:srgbClr val="B983E1"/>
              </a:gs>
              <a:gs pos="100000">
                <a:srgbClr val="17050A"/>
              </a:gs>
              <a:gs pos="0">
                <a:srgbClr val="00A8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a:extLst>
              <a:ext uri="{FF2B5EF4-FFF2-40B4-BE49-F238E27FC236}">
                <a16:creationId xmlns:a16="http://schemas.microsoft.com/office/drawing/2014/main" id="{DB7839CE-C738-1649-AE7F-0F0A87D945C3}"/>
              </a:ext>
            </a:extLst>
          </p:cNvPr>
          <p:cNvGrpSpPr/>
          <p:nvPr userDrawn="1"/>
        </p:nvGrpSpPr>
        <p:grpSpPr>
          <a:xfrm>
            <a:off x="1083077" y="1392923"/>
            <a:ext cx="2316071" cy="1446550"/>
            <a:chOff x="3221860" y="1907278"/>
            <a:chExt cx="2316071" cy="1446550"/>
          </a:xfrm>
        </p:grpSpPr>
        <p:sp>
          <p:nvSpPr>
            <p:cNvPr id="31" name="文本框 30">
              <a:extLst>
                <a:ext uri="{FF2B5EF4-FFF2-40B4-BE49-F238E27FC236}">
                  <a16:creationId xmlns:a16="http://schemas.microsoft.com/office/drawing/2014/main" id="{CD80DC7D-74AD-504F-9134-A7F49E4A93F8}"/>
                </a:ext>
              </a:extLst>
            </p:cNvPr>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p>
          </p:txBody>
        </p:sp>
        <p:sp>
          <p:nvSpPr>
            <p:cNvPr id="32" name="文本框 31">
              <a:extLst>
                <a:ext uri="{FF2B5EF4-FFF2-40B4-BE49-F238E27FC236}">
                  <a16:creationId xmlns:a16="http://schemas.microsoft.com/office/drawing/2014/main" id="{8F4E1CF4-3515-B047-A44B-4E882FA3FA9E}"/>
                </a:ext>
              </a:extLst>
            </p:cNvPr>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p>
          </p:txBody>
        </p:sp>
      </p:grpSp>
      <p:grpSp>
        <p:nvGrpSpPr>
          <p:cNvPr id="33" name="组合 32">
            <a:extLst>
              <a:ext uri="{FF2B5EF4-FFF2-40B4-BE49-F238E27FC236}">
                <a16:creationId xmlns:a16="http://schemas.microsoft.com/office/drawing/2014/main" id="{6E210582-60BA-DC4F-968A-FA2D76887AA6}"/>
              </a:ext>
            </a:extLst>
          </p:cNvPr>
          <p:cNvGrpSpPr/>
          <p:nvPr userDrawn="1"/>
        </p:nvGrpSpPr>
        <p:grpSpPr>
          <a:xfrm>
            <a:off x="3005863" y="1289780"/>
            <a:ext cx="8397721" cy="1549693"/>
            <a:chOff x="1508112" y="2935045"/>
            <a:chExt cx="8397721" cy="1549693"/>
          </a:xfrm>
        </p:grpSpPr>
        <p:sp>
          <p:nvSpPr>
            <p:cNvPr id="34" name="文本框 33">
              <a:extLst>
                <a:ext uri="{FF2B5EF4-FFF2-40B4-BE49-F238E27FC236}">
                  <a16:creationId xmlns:a16="http://schemas.microsoft.com/office/drawing/2014/main" id="{67792614-81A9-4A49-9B4C-45DE0AC1BA7E}"/>
                </a:ext>
              </a:extLst>
            </p:cNvPr>
            <p:cNvSpPr txBox="1"/>
            <p:nvPr/>
          </p:nvSpPr>
          <p:spPr>
            <a:xfrm>
              <a:off x="3348263" y="2935045"/>
              <a:ext cx="929599"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rPr>
                <a:t>+</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endParaRPr>
            </a:p>
          </p:txBody>
        </p:sp>
        <p:sp>
          <p:nvSpPr>
            <p:cNvPr id="35" name="文本框 34">
              <a:extLst>
                <a:ext uri="{FF2B5EF4-FFF2-40B4-BE49-F238E27FC236}">
                  <a16:creationId xmlns:a16="http://schemas.microsoft.com/office/drawing/2014/main" id="{69072ADF-3562-1449-934D-086A6A7EB68F}"/>
                </a:ext>
              </a:extLst>
            </p:cNvPr>
            <p:cNvSpPr txBox="1"/>
            <p:nvPr/>
          </p:nvSpPr>
          <p:spPr>
            <a:xfrm>
              <a:off x="509303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开</a:t>
              </a:r>
            </a:p>
          </p:txBody>
        </p:sp>
        <p:sp>
          <p:nvSpPr>
            <p:cNvPr id="36" name="文本框 35">
              <a:extLst>
                <a:ext uri="{FF2B5EF4-FFF2-40B4-BE49-F238E27FC236}">
                  <a16:creationId xmlns:a16="http://schemas.microsoft.com/office/drawing/2014/main" id="{7632E4E3-3B93-7F43-813C-E68589AADA84}"/>
                </a:ext>
              </a:extLst>
            </p:cNvPr>
            <p:cNvSpPr txBox="1"/>
            <p:nvPr/>
          </p:nvSpPr>
          <p:spPr>
            <a:xfrm>
              <a:off x="5957860"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发</a:t>
              </a:r>
            </a:p>
          </p:txBody>
        </p:sp>
        <p:sp>
          <p:nvSpPr>
            <p:cNvPr id="37" name="文本框 36">
              <a:extLst>
                <a:ext uri="{FF2B5EF4-FFF2-40B4-BE49-F238E27FC236}">
                  <a16:creationId xmlns:a16="http://schemas.microsoft.com/office/drawing/2014/main" id="{78D06326-E8FB-474C-AC53-78A669EE44C6}"/>
                </a:ext>
              </a:extLst>
            </p:cNvPr>
            <p:cNvSpPr txBox="1"/>
            <p:nvPr/>
          </p:nvSpPr>
          <p:spPr>
            <a:xfrm>
              <a:off x="677669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者</a:t>
              </a:r>
            </a:p>
          </p:txBody>
        </p:sp>
        <p:sp>
          <p:nvSpPr>
            <p:cNvPr id="38" name="文本框 37">
              <a:extLst>
                <a:ext uri="{FF2B5EF4-FFF2-40B4-BE49-F238E27FC236}">
                  <a16:creationId xmlns:a16="http://schemas.microsoft.com/office/drawing/2014/main" id="{23F8418A-C496-5649-9E48-673FB2C4D9ED}"/>
                </a:ext>
              </a:extLst>
            </p:cNvPr>
            <p:cNvSpPr txBox="1"/>
            <p:nvPr/>
          </p:nvSpPr>
          <p:spPr>
            <a:xfrm>
              <a:off x="7570912"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大</a:t>
              </a:r>
            </a:p>
          </p:txBody>
        </p:sp>
        <p:sp>
          <p:nvSpPr>
            <p:cNvPr id="39" name="文本框 38">
              <a:extLst>
                <a:ext uri="{FF2B5EF4-FFF2-40B4-BE49-F238E27FC236}">
                  <a16:creationId xmlns:a16="http://schemas.microsoft.com/office/drawing/2014/main" id="{C6E799F2-1601-4847-8FEE-1391CF507C68}"/>
                </a:ext>
              </a:extLst>
            </p:cNvPr>
            <p:cNvSpPr txBox="1"/>
            <p:nvPr/>
          </p:nvSpPr>
          <p:spPr>
            <a:xfrm>
              <a:off x="8447969"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赛</a:t>
              </a:r>
            </a:p>
          </p:txBody>
        </p:sp>
        <p:grpSp>
          <p:nvGrpSpPr>
            <p:cNvPr id="40" name="组合 39">
              <a:extLst>
                <a:ext uri="{FF2B5EF4-FFF2-40B4-BE49-F238E27FC236}">
                  <a16:creationId xmlns:a16="http://schemas.microsoft.com/office/drawing/2014/main" id="{BD0B7E4C-E5F4-3E4A-9133-7727388D8BFA}"/>
                </a:ext>
              </a:extLst>
            </p:cNvPr>
            <p:cNvGrpSpPr/>
            <p:nvPr/>
          </p:nvGrpSpPr>
          <p:grpSpPr>
            <a:xfrm>
              <a:off x="1508112" y="3038188"/>
              <a:ext cx="1994660" cy="1446550"/>
              <a:chOff x="1490018" y="4162664"/>
              <a:chExt cx="1994660" cy="1446550"/>
            </a:xfrm>
          </p:grpSpPr>
          <p:sp>
            <p:nvSpPr>
              <p:cNvPr id="44" name="文本框 43">
                <a:extLst>
                  <a:ext uri="{FF2B5EF4-FFF2-40B4-BE49-F238E27FC236}">
                    <a16:creationId xmlns:a16="http://schemas.microsoft.com/office/drawing/2014/main" id="{578CBDB0-7C0D-C143-A992-5483ECC636B1}"/>
                  </a:ext>
                </a:extLst>
              </p:cNvPr>
              <p:cNvSpPr txBox="1"/>
              <p:nvPr/>
            </p:nvSpPr>
            <p:spPr>
              <a:xfrm>
                <a:off x="1490018"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R</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5" name="文本框 44">
                <a:extLst>
                  <a:ext uri="{FF2B5EF4-FFF2-40B4-BE49-F238E27FC236}">
                    <a16:creationId xmlns:a16="http://schemas.microsoft.com/office/drawing/2014/main" id="{840C3D01-E207-B747-BC88-FBD3D3A40F67}"/>
                  </a:ext>
                </a:extLst>
              </p:cNvPr>
              <p:cNvSpPr txBox="1"/>
              <p:nvPr/>
            </p:nvSpPr>
            <p:spPr>
              <a:xfrm>
                <a:off x="2055316"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P</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6" name="文本框 45">
                <a:extLst>
                  <a:ext uri="{FF2B5EF4-FFF2-40B4-BE49-F238E27FC236}">
                    <a16:creationId xmlns:a16="http://schemas.microsoft.com/office/drawing/2014/main" id="{382750CA-C3B8-2941-AE2F-F28F14B48C5C}"/>
                  </a:ext>
                </a:extLst>
              </p:cNvPr>
              <p:cNvSpPr txBox="1"/>
              <p:nvPr/>
            </p:nvSpPr>
            <p:spPr>
              <a:xfrm>
                <a:off x="2528214"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41" name="组合 40">
              <a:extLst>
                <a:ext uri="{FF2B5EF4-FFF2-40B4-BE49-F238E27FC236}">
                  <a16:creationId xmlns:a16="http://schemas.microsoft.com/office/drawing/2014/main" id="{AB3B1B7B-78AE-ED46-9FAA-D89F11D0771E}"/>
                </a:ext>
              </a:extLst>
            </p:cNvPr>
            <p:cNvGrpSpPr/>
            <p:nvPr/>
          </p:nvGrpSpPr>
          <p:grpSpPr>
            <a:xfrm>
              <a:off x="3953483" y="3038188"/>
              <a:ext cx="1657791" cy="1446550"/>
              <a:chOff x="4007931" y="4826644"/>
              <a:chExt cx="1657791" cy="1446550"/>
            </a:xfrm>
          </p:grpSpPr>
          <p:sp>
            <p:nvSpPr>
              <p:cNvPr id="42" name="文本框 41">
                <a:extLst>
                  <a:ext uri="{FF2B5EF4-FFF2-40B4-BE49-F238E27FC236}">
                    <a16:creationId xmlns:a16="http://schemas.microsoft.com/office/drawing/2014/main" id="{B0D633E1-F692-4442-A332-40DEAB59CCEF}"/>
                  </a:ext>
                </a:extLst>
              </p:cNvPr>
              <p:cNvSpPr txBox="1"/>
              <p:nvPr/>
            </p:nvSpPr>
            <p:spPr>
              <a:xfrm>
                <a:off x="4007931"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3" name="文本框 42">
                <a:extLst>
                  <a:ext uri="{FF2B5EF4-FFF2-40B4-BE49-F238E27FC236}">
                    <a16:creationId xmlns:a16="http://schemas.microsoft.com/office/drawing/2014/main" id="{D96BDE8B-3175-664B-B77B-35F1E90EA5D8}"/>
                  </a:ext>
                </a:extLst>
              </p:cNvPr>
              <p:cNvSpPr txBox="1"/>
              <p:nvPr/>
            </p:nvSpPr>
            <p:spPr>
              <a:xfrm>
                <a:off x="4689770"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I</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sp>
        <p:nvSpPr>
          <p:cNvPr id="47" name="文本框 46">
            <a:extLst>
              <a:ext uri="{FF2B5EF4-FFF2-40B4-BE49-F238E27FC236}">
                <a16:creationId xmlns:a16="http://schemas.microsoft.com/office/drawing/2014/main" id="{07A71C72-E49E-AA4F-9341-A099334FD0C7}"/>
              </a:ext>
            </a:extLst>
          </p:cNvPr>
          <p:cNvSpPr txBox="1"/>
          <p:nvPr userDrawn="1"/>
        </p:nvSpPr>
        <p:spPr>
          <a:xfrm>
            <a:off x="4432464" y="3668573"/>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p>
        </p:txBody>
      </p:sp>
      <p:pic>
        <p:nvPicPr>
          <p:cNvPr id="48" name="图片 47">
            <a:extLst>
              <a:ext uri="{FF2B5EF4-FFF2-40B4-BE49-F238E27FC236}">
                <a16:creationId xmlns:a16="http://schemas.microsoft.com/office/drawing/2014/main" id="{19D6FEC9-8B94-4640-A3A1-CA01CC45CB3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06"/>
          <a:stretch/>
        </p:blipFill>
        <p:spPr>
          <a:xfrm rot="5400000">
            <a:off x="4615214" y="1275122"/>
            <a:ext cx="384548" cy="605651"/>
          </a:xfrm>
          <a:prstGeom prst="rect">
            <a:avLst/>
          </a:prstGeom>
        </p:spPr>
      </p:pic>
      <p:pic>
        <p:nvPicPr>
          <p:cNvPr id="49" name="图片 48">
            <a:extLst>
              <a:ext uri="{FF2B5EF4-FFF2-40B4-BE49-F238E27FC236}">
                <a16:creationId xmlns:a16="http://schemas.microsoft.com/office/drawing/2014/main" id="{1E211DBE-A93A-1049-B50B-D4C27CAD8CFD}"/>
              </a:ext>
            </a:extLst>
          </p:cNvPr>
          <p:cNvPicPr>
            <a:picLocks noChangeAspect="1"/>
          </p:cNvPicPr>
          <p:nvPr userDrawn="1"/>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6506"/>
          <a:stretch/>
        </p:blipFill>
        <p:spPr>
          <a:xfrm rot="5400000">
            <a:off x="7579447" y="3019739"/>
            <a:ext cx="672156" cy="1058624"/>
          </a:xfrm>
          <a:prstGeom prst="rect">
            <a:avLst/>
          </a:prstGeom>
        </p:spPr>
      </p:pic>
      <p:sp>
        <p:nvSpPr>
          <p:cNvPr id="50" name="文本框 49">
            <a:extLst>
              <a:ext uri="{FF2B5EF4-FFF2-40B4-BE49-F238E27FC236}">
                <a16:creationId xmlns:a16="http://schemas.microsoft.com/office/drawing/2014/main" id="{37E0C090-89A0-6B4A-9558-A875E2837509}"/>
              </a:ext>
            </a:extLst>
          </p:cNvPr>
          <p:cNvSpPr txBox="1"/>
          <p:nvPr userDrawn="1"/>
        </p:nvSpPr>
        <p:spPr>
          <a:xfrm>
            <a:off x="2395708" y="2673824"/>
            <a:ext cx="7494359" cy="584775"/>
          </a:xfrm>
          <a:prstGeom prst="rect">
            <a:avLst/>
          </a:prstGeom>
          <a:noFill/>
        </p:spPr>
        <p:txBody>
          <a:bodyPr wrap="none" rtlCol="0">
            <a:spAutoFit/>
          </a:bodyPr>
          <a:lstStyle/>
          <a:p>
            <a:r>
              <a:rPr lang="en-US" altLang="zh-CN" sz="3200" dirty="0">
                <a:solidFill>
                  <a:schemeClr val="bg1"/>
                </a:solidFill>
                <a:latin typeface="Ebrima" panose="02000000000000000000" pitchFamily="2" charset="0"/>
                <a:ea typeface="Ebrima" panose="02000000000000000000" pitchFamily="2" charset="0"/>
                <a:cs typeface="Ebrima" panose="02000000000000000000" pitchFamily="2" charset="0"/>
              </a:rPr>
              <a:t>CHINA RPA+AI DEVELOPER CHALLENGE</a:t>
            </a:r>
            <a:endParaRPr lang="zh-CN" altLang="en-US" sz="3200" dirty="0">
              <a:solidFill>
                <a:schemeClr val="bg1"/>
              </a:solidFill>
              <a:latin typeface="Ebrima" panose="02000000000000000000" pitchFamily="2" charset="0"/>
              <a:ea typeface="微软雅黑" panose="020B0503020204020204" pitchFamily="34" charset="-122"/>
              <a:cs typeface="Ebrima" panose="02000000000000000000" pitchFamily="2" charset="0"/>
            </a:endParaRPr>
          </a:p>
        </p:txBody>
      </p:sp>
    </p:spTree>
    <p:extLst>
      <p:ext uri="{BB962C8B-B14F-4D97-AF65-F5344CB8AC3E}">
        <p14:creationId xmlns:p14="http://schemas.microsoft.com/office/powerpoint/2010/main" val="2400775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887732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1262007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791509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18503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3868089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2245772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A4AEEBA-C5AC-6C4E-B9BD-66745C1DD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0" name="图片 9">
            <a:extLst>
              <a:ext uri="{FF2B5EF4-FFF2-40B4-BE49-F238E27FC236}">
                <a16:creationId xmlns:a16="http://schemas.microsoft.com/office/drawing/2014/main" id="{32544204-D735-F847-8078-9CF644B899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6294" y="2499927"/>
            <a:ext cx="4814036" cy="2339406"/>
          </a:xfrm>
          <a:prstGeom prst="rect">
            <a:avLst/>
          </a:prstGeom>
        </p:spPr>
      </p:pic>
      <p:sp>
        <p:nvSpPr>
          <p:cNvPr id="12" name="文本框 11">
            <a:extLst>
              <a:ext uri="{FF2B5EF4-FFF2-40B4-BE49-F238E27FC236}">
                <a16:creationId xmlns:a16="http://schemas.microsoft.com/office/drawing/2014/main" id="{A7EBE87E-D6A8-C342-8030-16BDB59A32CF}"/>
              </a:ext>
            </a:extLst>
          </p:cNvPr>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p>
        </p:txBody>
      </p:sp>
    </p:spTree>
    <p:extLst>
      <p:ext uri="{BB962C8B-B14F-4D97-AF65-F5344CB8AC3E}">
        <p14:creationId xmlns:p14="http://schemas.microsoft.com/office/powerpoint/2010/main" val="156507473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2982111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2579651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3433316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4231293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2905994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622692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3549990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1750633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2331466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A4AEEBA-C5AC-6C4E-B9BD-66745C1DD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0" name="图片 9">
            <a:extLst>
              <a:ext uri="{FF2B5EF4-FFF2-40B4-BE49-F238E27FC236}">
                <a16:creationId xmlns:a16="http://schemas.microsoft.com/office/drawing/2014/main" id="{32544204-D735-F847-8078-9CF644B899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6294" y="2499927"/>
            <a:ext cx="4814036" cy="2339406"/>
          </a:xfrm>
          <a:prstGeom prst="rect">
            <a:avLst/>
          </a:prstGeom>
        </p:spPr>
      </p:pic>
      <p:sp>
        <p:nvSpPr>
          <p:cNvPr id="12" name="文本框 11">
            <a:extLst>
              <a:ext uri="{FF2B5EF4-FFF2-40B4-BE49-F238E27FC236}">
                <a16:creationId xmlns:a16="http://schemas.microsoft.com/office/drawing/2014/main" id="{A7EBE87E-D6A8-C342-8030-16BDB59A32CF}"/>
              </a:ext>
            </a:extLst>
          </p:cNvPr>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p>
        </p:txBody>
      </p:sp>
    </p:spTree>
    <p:extLst>
      <p:ext uri="{BB962C8B-B14F-4D97-AF65-F5344CB8AC3E}">
        <p14:creationId xmlns:p14="http://schemas.microsoft.com/office/powerpoint/2010/main" val="10432922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95FEE9-3369-4D2B-8668-FFFB4CA86DEA}" type="datetimeFigureOut">
              <a:rPr lang="zh-CN" altLang="en-US" smtClean="0"/>
              <a:t>2022/7/17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138810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theme" Target="../theme/theme2.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t>‹#›</a:t>
            </a:fld>
            <a:endParaRPr lang="zh-CN" altLang="en-US"/>
          </a:p>
        </p:txBody>
      </p:sp>
      <p:pic>
        <p:nvPicPr>
          <p:cNvPr id="40" name="图片 39">
            <a:extLst>
              <a:ext uri="{FF2B5EF4-FFF2-40B4-BE49-F238E27FC236}">
                <a16:creationId xmlns:a16="http://schemas.microsoft.com/office/drawing/2014/main" id="{4D8B923D-9785-E24B-988A-793F543F48A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453" y="0"/>
            <a:ext cx="12353453" cy="6948000"/>
          </a:xfrm>
          <a:prstGeom prst="rect">
            <a:avLst/>
          </a:prstGeom>
        </p:spPr>
      </p:pic>
      <p:grpSp>
        <p:nvGrpSpPr>
          <p:cNvPr id="13" name="组合 12">
            <a:extLst>
              <a:ext uri="{FF2B5EF4-FFF2-40B4-BE49-F238E27FC236}">
                <a16:creationId xmlns:a16="http://schemas.microsoft.com/office/drawing/2014/main" id="{956EC09E-5646-F441-BB61-4BCA248E6D51}"/>
              </a:ext>
            </a:extLst>
          </p:cNvPr>
          <p:cNvGrpSpPr/>
          <p:nvPr userDrawn="1"/>
        </p:nvGrpSpPr>
        <p:grpSpPr>
          <a:xfrm>
            <a:off x="10486256" y="-38067"/>
            <a:ext cx="2245394" cy="1015326"/>
            <a:chOff x="10476631" y="29308"/>
            <a:chExt cx="2245394" cy="1015326"/>
          </a:xfrm>
        </p:grpSpPr>
        <p:pic>
          <p:nvPicPr>
            <p:cNvPr id="11" name="图片 10">
              <a:extLst>
                <a:ext uri="{FF2B5EF4-FFF2-40B4-BE49-F238E27FC236}">
                  <a16:creationId xmlns:a16="http://schemas.microsoft.com/office/drawing/2014/main" id="{C53B1F89-E45B-384E-A3EB-059D2C21116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76631" y="29308"/>
              <a:ext cx="1724994" cy="787133"/>
            </a:xfrm>
            <a:prstGeom prst="rect">
              <a:avLst/>
            </a:prstGeom>
          </p:spPr>
        </p:pic>
        <p:sp>
          <p:nvSpPr>
            <p:cNvPr id="12" name="文本框 11">
              <a:extLst>
                <a:ext uri="{FF2B5EF4-FFF2-40B4-BE49-F238E27FC236}">
                  <a16:creationId xmlns:a16="http://schemas.microsoft.com/office/drawing/2014/main" id="{7E7B063E-C810-EE4E-9B5C-0052C03D757D}"/>
                </a:ext>
              </a:extLst>
            </p:cNvPr>
            <p:cNvSpPr txBox="1"/>
            <p:nvPr userDrawn="1"/>
          </p:nvSpPr>
          <p:spPr>
            <a:xfrm>
              <a:off x="10579602" y="767635"/>
              <a:ext cx="2142423" cy="276999"/>
            </a:xfrm>
            <a:prstGeom prst="rect">
              <a:avLst/>
            </a:prstGeom>
            <a:noFill/>
          </p:spPr>
          <p:txBody>
            <a:bodyPr wrap="square" rtlCol="0">
              <a:spAutoFit/>
            </a:bodyPr>
            <a:lstStyle/>
            <a:p>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 合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 新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 造</a:t>
              </a:r>
            </a:p>
          </p:txBody>
        </p:sp>
      </p:grpSp>
    </p:spTree>
    <p:extLst>
      <p:ext uri="{BB962C8B-B14F-4D97-AF65-F5344CB8AC3E}">
        <p14:creationId xmlns:p14="http://schemas.microsoft.com/office/powerpoint/2010/main" val="2804328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t>‹#›</a:t>
            </a:fld>
            <a:endParaRPr lang="zh-CN" altLang="en-US"/>
          </a:p>
        </p:txBody>
      </p:sp>
      <p:pic>
        <p:nvPicPr>
          <p:cNvPr id="7" name="图片 6">
            <a:extLst>
              <a:ext uri="{FF2B5EF4-FFF2-40B4-BE49-F238E27FC236}">
                <a16:creationId xmlns:a16="http://schemas.microsoft.com/office/drawing/2014/main" id="{35CBB595-E4B7-A74A-9064-09D56D2BFC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5" y="-42332"/>
            <a:ext cx="12276225" cy="6948000"/>
          </a:xfrm>
          <a:prstGeom prst="rect">
            <a:avLst/>
          </a:prstGeom>
        </p:spPr>
      </p:pic>
      <p:pic>
        <p:nvPicPr>
          <p:cNvPr id="10" name="图片 9">
            <a:extLst>
              <a:ext uri="{FF2B5EF4-FFF2-40B4-BE49-F238E27FC236}">
                <a16:creationId xmlns:a16="http://schemas.microsoft.com/office/drawing/2014/main" id="{AD55B6EC-D974-0A46-A2C0-108833DBC6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3" name="图片 12">
            <a:extLst>
              <a:ext uri="{FF2B5EF4-FFF2-40B4-BE49-F238E27FC236}">
                <a16:creationId xmlns:a16="http://schemas.microsoft.com/office/drawing/2014/main" id="{E7D731FC-7853-7143-9DD1-488ED8BC47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33295" y="2576929"/>
            <a:ext cx="4814036" cy="2339406"/>
          </a:xfrm>
          <a:prstGeom prst="rect">
            <a:avLst/>
          </a:prstGeom>
        </p:spPr>
      </p:pic>
      <p:sp>
        <p:nvSpPr>
          <p:cNvPr id="14" name="文本框 13">
            <a:extLst>
              <a:ext uri="{FF2B5EF4-FFF2-40B4-BE49-F238E27FC236}">
                <a16:creationId xmlns:a16="http://schemas.microsoft.com/office/drawing/2014/main" id="{78995959-3059-9146-B579-3C0361D36184}"/>
              </a:ext>
            </a:extLst>
          </p:cNvPr>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p>
        </p:txBody>
      </p:sp>
      <p:cxnSp>
        <p:nvCxnSpPr>
          <p:cNvPr id="16" name="直线连接符 15">
            <a:extLst>
              <a:ext uri="{FF2B5EF4-FFF2-40B4-BE49-F238E27FC236}">
                <a16:creationId xmlns:a16="http://schemas.microsoft.com/office/drawing/2014/main" id="{D9B04A07-656A-4B41-B23E-5FF3C9C7C7DE}"/>
              </a:ext>
            </a:extLst>
          </p:cNvPr>
          <p:cNvCxnSpPr/>
          <p:nvPr userDrawn="1"/>
        </p:nvCxnSpPr>
        <p:spPr>
          <a:xfrm>
            <a:off x="6092789" y="2974206"/>
            <a:ext cx="0" cy="856649"/>
          </a:xfrm>
          <a:prstGeom prst="line">
            <a:avLst/>
          </a:prstGeom>
          <a:ln w="12700">
            <a:solidFill>
              <a:srgbClr val="B484E2"/>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24318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t>2022/7/17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t>‹#›</a:t>
            </a:fld>
            <a:endParaRPr lang="zh-CN" altLang="en-US"/>
          </a:p>
        </p:txBody>
      </p:sp>
      <p:pic>
        <p:nvPicPr>
          <p:cNvPr id="40" name="图片 39">
            <a:extLst>
              <a:ext uri="{FF2B5EF4-FFF2-40B4-BE49-F238E27FC236}">
                <a16:creationId xmlns:a16="http://schemas.microsoft.com/office/drawing/2014/main" id="{4D8B923D-9785-E24B-988A-793F543F48A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453" y="0"/>
            <a:ext cx="12353453" cy="6948000"/>
          </a:xfrm>
          <a:prstGeom prst="rect">
            <a:avLst/>
          </a:prstGeom>
        </p:spPr>
      </p:pic>
      <p:grpSp>
        <p:nvGrpSpPr>
          <p:cNvPr id="13" name="组合 12">
            <a:extLst>
              <a:ext uri="{FF2B5EF4-FFF2-40B4-BE49-F238E27FC236}">
                <a16:creationId xmlns:a16="http://schemas.microsoft.com/office/drawing/2014/main" id="{956EC09E-5646-F441-BB61-4BCA248E6D51}"/>
              </a:ext>
            </a:extLst>
          </p:cNvPr>
          <p:cNvGrpSpPr/>
          <p:nvPr userDrawn="1"/>
        </p:nvGrpSpPr>
        <p:grpSpPr>
          <a:xfrm>
            <a:off x="10486256" y="-38067"/>
            <a:ext cx="2245394" cy="1015326"/>
            <a:chOff x="10476631" y="29308"/>
            <a:chExt cx="2245394" cy="1015326"/>
          </a:xfrm>
        </p:grpSpPr>
        <p:pic>
          <p:nvPicPr>
            <p:cNvPr id="11" name="图片 10">
              <a:extLst>
                <a:ext uri="{FF2B5EF4-FFF2-40B4-BE49-F238E27FC236}">
                  <a16:creationId xmlns:a16="http://schemas.microsoft.com/office/drawing/2014/main" id="{C53B1F89-E45B-384E-A3EB-059D2C21116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76631" y="29308"/>
              <a:ext cx="1724994" cy="787133"/>
            </a:xfrm>
            <a:prstGeom prst="rect">
              <a:avLst/>
            </a:prstGeom>
          </p:spPr>
        </p:pic>
        <p:sp>
          <p:nvSpPr>
            <p:cNvPr id="12" name="文本框 11">
              <a:extLst>
                <a:ext uri="{FF2B5EF4-FFF2-40B4-BE49-F238E27FC236}">
                  <a16:creationId xmlns:a16="http://schemas.microsoft.com/office/drawing/2014/main" id="{7E7B063E-C810-EE4E-9B5C-0052C03D757D}"/>
                </a:ext>
              </a:extLst>
            </p:cNvPr>
            <p:cNvSpPr txBox="1"/>
            <p:nvPr userDrawn="1"/>
          </p:nvSpPr>
          <p:spPr>
            <a:xfrm>
              <a:off x="10579602" y="767635"/>
              <a:ext cx="2142423" cy="276999"/>
            </a:xfrm>
            <a:prstGeom prst="rect">
              <a:avLst/>
            </a:prstGeom>
            <a:noFill/>
          </p:spPr>
          <p:txBody>
            <a:bodyPr wrap="square" rtlCol="0">
              <a:spAutoFit/>
            </a:bodyPr>
            <a:lstStyle/>
            <a:p>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 合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 新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 造</a:t>
              </a:r>
            </a:p>
          </p:txBody>
        </p:sp>
      </p:grpSp>
    </p:spTree>
    <p:extLst>
      <p:ext uri="{BB962C8B-B14F-4D97-AF65-F5344CB8AC3E}">
        <p14:creationId xmlns:p14="http://schemas.microsoft.com/office/powerpoint/2010/main" val="27295316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notesSlide" Target="../notesSlides/notesSlide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7.xml"/><Relationship Id="rId5" Type="http://schemas.openxmlformats.org/officeDocument/2006/relationships/tags" Target="../tags/tag9.xml"/><Relationship Id="rId4" Type="http://schemas.openxmlformats.org/officeDocument/2006/relationships/tags" Target="../tags/tag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xml"/><Relationship Id="rId5" Type="http://schemas.openxmlformats.org/officeDocument/2006/relationships/slideLayout" Target="../slideLayouts/slideLayout7.xml"/><Relationship Id="rId10" Type="http://schemas.openxmlformats.org/officeDocument/2006/relationships/image" Target="../media/image24.png"/><Relationship Id="rId4" Type="http://schemas.openxmlformats.org/officeDocument/2006/relationships/tags" Target="../tags/tag4.xm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灯片编号占位符 3">
            <a:extLst>
              <a:ext uri="{FF2B5EF4-FFF2-40B4-BE49-F238E27FC236}">
                <a16:creationId xmlns:a16="http://schemas.microsoft.com/office/drawing/2014/main" id="{45063CA4-0CA0-4D4A-83D9-0D2020600C6F}"/>
              </a:ext>
            </a:extLst>
          </p:cNvPr>
          <p:cNvSpPr txBox="1">
            <a:spLocks/>
          </p:cNvSpPr>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6" name="灯片编号占位符 3">
            <a:extLst>
              <a:ext uri="{FF2B5EF4-FFF2-40B4-BE49-F238E27FC236}">
                <a16:creationId xmlns:a16="http://schemas.microsoft.com/office/drawing/2014/main" id="{7F1031BC-CC6B-A46B-2816-6E7CCDC48EAD}"/>
              </a:ext>
            </a:extLst>
          </p:cNvPr>
          <p:cNvSpPr txBox="1">
            <a:spLocks/>
          </p:cNvSpPr>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8" name="灯片编号占位符 3">
            <a:extLst>
              <a:ext uri="{FF2B5EF4-FFF2-40B4-BE49-F238E27FC236}">
                <a16:creationId xmlns:a16="http://schemas.microsoft.com/office/drawing/2014/main" id="{97C56474-F205-7AED-759E-E6E49388D182}"/>
              </a:ext>
            </a:extLst>
          </p:cNvPr>
          <p:cNvSpPr txBox="1">
            <a:spLocks/>
          </p:cNvSpPr>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9" name="椭圆 18">
            <a:extLst>
              <a:ext uri="{FF2B5EF4-FFF2-40B4-BE49-F238E27FC236}">
                <a16:creationId xmlns:a16="http://schemas.microsoft.com/office/drawing/2014/main" id="{811EEFB9-9CC0-D206-B4F6-F9A7A63A1FE6}"/>
              </a:ext>
            </a:extLst>
          </p:cNvPr>
          <p:cNvSpPr/>
          <p:nvPr/>
        </p:nvSpPr>
        <p:spPr>
          <a:xfrm>
            <a:off x="3936000" y="1269000"/>
            <a:ext cx="4320000" cy="4320000"/>
          </a:xfrm>
          <a:prstGeom prst="ellipse">
            <a:avLst/>
          </a:prstGeom>
          <a:solidFill>
            <a:srgbClr val="363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椭圆 19">
            <a:extLst>
              <a:ext uri="{FF2B5EF4-FFF2-40B4-BE49-F238E27FC236}">
                <a16:creationId xmlns:a16="http://schemas.microsoft.com/office/drawing/2014/main" id="{2A9ABF88-1DEA-7657-E0A2-B9F3DF21EE18}"/>
              </a:ext>
            </a:extLst>
          </p:cNvPr>
          <p:cNvSpPr/>
          <p:nvPr/>
        </p:nvSpPr>
        <p:spPr>
          <a:xfrm>
            <a:off x="4296000" y="1629000"/>
            <a:ext cx="3600000" cy="3600000"/>
          </a:xfrm>
          <a:prstGeom prst="ellipse">
            <a:avLst/>
          </a:prstGeom>
          <a:solidFill>
            <a:srgbClr val="826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椭圆 20">
            <a:extLst>
              <a:ext uri="{FF2B5EF4-FFF2-40B4-BE49-F238E27FC236}">
                <a16:creationId xmlns:a16="http://schemas.microsoft.com/office/drawing/2014/main" id="{36BC9F33-6CFE-8425-C2D0-46C6977F1C75}"/>
              </a:ext>
            </a:extLst>
          </p:cNvPr>
          <p:cNvSpPr/>
          <p:nvPr/>
        </p:nvSpPr>
        <p:spPr>
          <a:xfrm>
            <a:off x="4656000" y="1989000"/>
            <a:ext cx="2880000" cy="2880000"/>
          </a:xfrm>
          <a:prstGeom prst="ellips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椭圆 21">
            <a:extLst>
              <a:ext uri="{FF2B5EF4-FFF2-40B4-BE49-F238E27FC236}">
                <a16:creationId xmlns:a16="http://schemas.microsoft.com/office/drawing/2014/main" id="{6FB6E451-9050-60F1-42A3-81AB8DE7CCEC}"/>
              </a:ext>
            </a:extLst>
          </p:cNvPr>
          <p:cNvSpPr/>
          <p:nvPr/>
        </p:nvSpPr>
        <p:spPr>
          <a:xfrm>
            <a:off x="5016000" y="2349000"/>
            <a:ext cx="2160000" cy="2160000"/>
          </a:xfrm>
          <a:prstGeom prst="ellipse">
            <a:avLst/>
          </a:prstGeom>
          <a:solidFill>
            <a:srgbClr val="F6BFD6"/>
          </a:solidFill>
          <a:ln>
            <a:noFill/>
          </a:ln>
          <a:effectLst>
            <a:outerShdw blurRad="165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文本框 22">
            <a:extLst>
              <a:ext uri="{FF2B5EF4-FFF2-40B4-BE49-F238E27FC236}">
                <a16:creationId xmlns:a16="http://schemas.microsoft.com/office/drawing/2014/main" id="{512EF441-796A-E66D-B35A-F375C6528E0A}"/>
              </a:ext>
            </a:extLst>
          </p:cNvPr>
          <p:cNvSpPr txBox="1"/>
          <p:nvPr/>
        </p:nvSpPr>
        <p:spPr>
          <a:xfrm>
            <a:off x="469059" y="2757167"/>
            <a:ext cx="11253883" cy="1169551"/>
          </a:xfrm>
          <a:prstGeom prst="rect">
            <a:avLst/>
          </a:prstGeom>
          <a:noFill/>
        </p:spPr>
        <p:txBody>
          <a:bodyPr wrap="square" rtlCol="0">
            <a:spAutoFit/>
          </a:bodyPr>
          <a:lstStyle/>
          <a:p>
            <a:r>
              <a:rPr lang="zh-CN" altLang="en-US" sz="7000" dirty="0">
                <a:ln w="3810">
                  <a:solidFill>
                    <a:schemeClr val="bg1"/>
                  </a:solidFill>
                </a:ln>
                <a:noFill/>
                <a:latin typeface="百度综艺简体" panose="02010601030101010101" pitchFamily="2" charset="-122"/>
                <a:ea typeface="百度综艺简体" panose="02010601030101010101" pitchFamily="2" charset="-122"/>
              </a:rPr>
              <a:t>一体式智能费用报销机器人</a:t>
            </a:r>
          </a:p>
        </p:txBody>
      </p:sp>
      <p:sp>
        <p:nvSpPr>
          <p:cNvPr id="24" name="文本框 23">
            <a:extLst>
              <a:ext uri="{FF2B5EF4-FFF2-40B4-BE49-F238E27FC236}">
                <a16:creationId xmlns:a16="http://schemas.microsoft.com/office/drawing/2014/main" id="{029A8B9F-FB06-1FFA-2944-AF9AFDD5EB43}"/>
              </a:ext>
            </a:extLst>
          </p:cNvPr>
          <p:cNvSpPr txBox="1"/>
          <p:nvPr/>
        </p:nvSpPr>
        <p:spPr>
          <a:xfrm>
            <a:off x="469058" y="2757167"/>
            <a:ext cx="10975190" cy="1169551"/>
          </a:xfrm>
          <a:prstGeom prst="rect">
            <a:avLst/>
          </a:prstGeom>
          <a:noFill/>
        </p:spPr>
        <p:txBody>
          <a:bodyPr wrap="square" rtlCol="0">
            <a:spAutoFit/>
          </a:bodyPr>
          <a:lstStyle/>
          <a:p>
            <a:r>
              <a:rPr lang="zh-CN" altLang="en-US" sz="7000" dirty="0">
                <a:ln w="19050">
                  <a:solidFill>
                    <a:schemeClr val="bg1"/>
                  </a:solidFill>
                </a:ln>
                <a:gradFill>
                  <a:gsLst>
                    <a:gs pos="0">
                      <a:schemeClr val="accent1">
                        <a:lumMod val="0"/>
                        <a:lumOff val="100000"/>
                      </a:schemeClr>
                    </a:gs>
                    <a:gs pos="83000">
                      <a:schemeClr val="accent1">
                        <a:lumMod val="45000"/>
                        <a:lumOff val="55000"/>
                      </a:schemeClr>
                    </a:gs>
                    <a:gs pos="100000">
                      <a:schemeClr val="accent1">
                        <a:lumMod val="30000"/>
                        <a:lumOff val="70000"/>
                      </a:schemeClr>
                    </a:gs>
                  </a:gsLst>
                  <a:lin ang="5400000" scaled="1"/>
                </a:gradFill>
                <a:effectLst>
                  <a:outerShdw blurRad="50800" dist="103819" algn="l" rotWithShape="0">
                    <a:schemeClr val="bg1">
                      <a:lumMod val="75000"/>
                      <a:alpha val="50000"/>
                    </a:schemeClr>
                  </a:outerShdw>
                </a:effectLst>
                <a:latin typeface="百度综艺简体" panose="02010601030101010101" pitchFamily="2" charset="-122"/>
                <a:ea typeface="百度综艺简体" panose="02010601030101010101" pitchFamily="2" charset="-122"/>
              </a:rPr>
              <a:t>一体式智能费用报销机器人</a:t>
            </a:r>
          </a:p>
        </p:txBody>
      </p:sp>
      <p:sp>
        <p:nvSpPr>
          <p:cNvPr id="11" name="文本框 10">
            <a:extLst>
              <a:ext uri="{FF2B5EF4-FFF2-40B4-BE49-F238E27FC236}">
                <a16:creationId xmlns:a16="http://schemas.microsoft.com/office/drawing/2014/main" id="{EC4D8285-58EE-0423-24E6-E960169E5ECB}"/>
              </a:ext>
            </a:extLst>
          </p:cNvPr>
          <p:cNvSpPr txBox="1"/>
          <p:nvPr/>
        </p:nvSpPr>
        <p:spPr>
          <a:xfrm>
            <a:off x="3729139" y="5649329"/>
            <a:ext cx="4733722" cy="74398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3200" b="1" dirty="0">
                <a:gradFill>
                  <a:gsLst>
                    <a:gs pos="0">
                      <a:srgbClr val="5B9BD5">
                        <a:lumMod val="5000"/>
                        <a:lumOff val="95000"/>
                      </a:srgbClr>
                    </a:gs>
                    <a:gs pos="82000">
                      <a:srgbClr val="5B9BD5">
                        <a:lumMod val="45000"/>
                        <a:lumOff val="55000"/>
                      </a:srgbClr>
                    </a:gs>
                    <a:gs pos="100000">
                      <a:srgbClr val="6289DB"/>
                    </a:gs>
                  </a:gsLst>
                  <a:lin ang="5400000" scaled="1"/>
                </a:gradFill>
                <a:effectLst>
                  <a:outerShdw blurRad="139700" dist="292100" dir="18900000" sx="101000" sy="101000" algn="bl" rotWithShape="0">
                    <a:prstClr val="white">
                      <a:lumMod val="85000"/>
                      <a:alpha val="38000"/>
                    </a:prstClr>
                  </a:outerShdw>
                </a:effectLst>
                <a:latin typeface="Microsoft YaHei" panose="020B0503020204020204" pitchFamily="34" charset="-122"/>
                <a:ea typeface="Microsoft YaHei" panose="020B0503020204020204" pitchFamily="34" charset="-122"/>
                <a:cs typeface="微软雅黑" panose="020B0503020204020204" charset="-122"/>
                <a:sym typeface="+mn-ea"/>
              </a:rPr>
              <a:t>队伍：浑水不摸鱼</a:t>
            </a:r>
            <a:endParaRPr kumimoji="0" lang="zh-CN" altLang="en-US" sz="3200" b="1" i="0" u="none" strike="noStrike" kern="1200" cap="none" spc="0" normalizeH="0" baseline="0" noProof="0" dirty="0">
              <a:ln>
                <a:noFill/>
              </a:ln>
              <a:gradFill>
                <a:gsLst>
                  <a:gs pos="0">
                    <a:srgbClr val="5B9BD5">
                      <a:lumMod val="5000"/>
                      <a:lumOff val="95000"/>
                    </a:srgbClr>
                  </a:gs>
                  <a:gs pos="82000">
                    <a:srgbClr val="5B9BD5">
                      <a:lumMod val="45000"/>
                      <a:lumOff val="55000"/>
                    </a:srgbClr>
                  </a:gs>
                  <a:gs pos="100000">
                    <a:srgbClr val="6289DB"/>
                  </a:gs>
                </a:gsLst>
                <a:lin ang="5400000" scaled="1"/>
              </a:gradFill>
              <a:effectLst>
                <a:outerShdw blurRad="139700" dist="292100" dir="18900000" sx="101000" sy="101000" algn="bl" rotWithShape="0">
                  <a:prstClr val="white">
                    <a:lumMod val="85000"/>
                    <a:alpha val="38000"/>
                  </a:prstClr>
                </a:outerShdw>
              </a:effectLst>
              <a:uLnTx/>
              <a:uFillTx/>
              <a:latin typeface="Microsoft YaHei" panose="020B0503020204020204" pitchFamily="34" charset="-122"/>
              <a:ea typeface="Microsoft YaHei" panose="020B0503020204020204" pitchFamily="34" charset="-122"/>
              <a:cs typeface="微软雅黑" panose="020B0503020204020204" charset="-122"/>
              <a:sym typeface="+mn-ea"/>
            </a:endParaRPr>
          </a:p>
        </p:txBody>
      </p:sp>
    </p:spTree>
    <p:extLst>
      <p:ext uri="{BB962C8B-B14F-4D97-AF65-F5344CB8AC3E}">
        <p14:creationId xmlns:p14="http://schemas.microsoft.com/office/powerpoint/2010/main" val="40248709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2000" fill="hold"/>
                                            <p:tgtEl>
                                              <p:spTgt spid="19"/>
                                            </p:tgtEl>
                                          </p:cBhvr>
                                          <p:by x="150000" y="150000"/>
                                        </p:animScale>
                                      </p:childTnLst>
                                    </p:cTn>
                                  </p:par>
                                  <p:par>
                                    <p:cTn id="7" presetID="10" presetClass="exit" presetSubtype="0" repeatCount="indefinite" fill="hold" grpId="1" nodeType="withEffect">
                                      <p:stCondLst>
                                        <p:cond delay="0"/>
                                      </p:stCondLst>
                                      <p:childTnLst>
                                        <p:animEffect transition="out" filter="fade">
                                          <p:cBhvr>
                                            <p:cTn id="8" dur="2000"/>
                                            <p:tgtEl>
                                              <p:spTgt spid="19"/>
                                            </p:tgtEl>
                                          </p:cBhvr>
                                        </p:animEffect>
                                        <p:set>
                                          <p:cBhvr>
                                            <p:cTn id="9" dur="1" fill="hold">
                                              <p:stCondLst>
                                                <p:cond delay="1999"/>
                                              </p:stCondLst>
                                            </p:cTn>
                                            <p:tgtEl>
                                              <p:spTgt spid="19"/>
                                            </p:tgtEl>
                                            <p:attrNameLst>
                                              <p:attrName>style.visibility</p:attrName>
                                            </p:attrNameLst>
                                          </p:cBhvr>
                                          <p:to>
                                            <p:strVal val="hidden"/>
                                          </p:to>
                                        </p:set>
                                      </p:childTnLst>
                                    </p:cTn>
                                  </p:par>
                                  <p:par>
                                    <p:cTn id="10" presetID="6" presetClass="emph" presetSubtype="0" repeatCount="indefinite" fill="hold" grpId="0" nodeType="withEffect">
                                      <p:stCondLst>
                                        <p:cond delay="250"/>
                                      </p:stCondLst>
                                      <p:childTnLst>
                                        <p:animScale>
                                          <p:cBhvr>
                                            <p:cTn id="11" dur="2000" fill="hold"/>
                                            <p:tgtEl>
                                              <p:spTgt spid="20"/>
                                            </p:tgtEl>
                                          </p:cBhvr>
                                          <p:by x="150000" y="150000"/>
                                        </p:animScale>
                                      </p:childTnLst>
                                    </p:cTn>
                                  </p:par>
                                  <p:par>
                                    <p:cTn id="12" presetID="10" presetClass="exit" presetSubtype="0" repeatCount="indefinite" fill="hold" grpId="1" nodeType="withEffect">
                                      <p:stCondLst>
                                        <p:cond delay="250"/>
                                      </p:stCondLst>
                                      <p:childTnLst>
                                        <p:animEffect transition="out" filter="fade">
                                          <p:cBhvr>
                                            <p:cTn id="13" dur="2000"/>
                                            <p:tgtEl>
                                              <p:spTgt spid="20"/>
                                            </p:tgtEl>
                                          </p:cBhvr>
                                        </p:animEffect>
                                        <p:set>
                                          <p:cBhvr>
                                            <p:cTn id="14" dur="1" fill="hold">
                                              <p:stCondLst>
                                                <p:cond delay="1999"/>
                                              </p:stCondLst>
                                            </p:cTn>
                                            <p:tgtEl>
                                              <p:spTgt spid="20"/>
                                            </p:tgtEl>
                                            <p:attrNameLst>
                                              <p:attrName>style.visibility</p:attrName>
                                            </p:attrNameLst>
                                          </p:cBhvr>
                                          <p:to>
                                            <p:strVal val="hidden"/>
                                          </p:to>
                                        </p:set>
                                      </p:childTnLst>
                                    </p:cTn>
                                  </p:par>
                                  <p:par>
                                    <p:cTn id="15" presetID="6" presetClass="emph" presetSubtype="0" repeatCount="indefinite" fill="hold" grpId="0" nodeType="withEffect">
                                      <p:stCondLst>
                                        <p:cond delay="500"/>
                                      </p:stCondLst>
                                      <p:childTnLst>
                                        <p:animScale>
                                          <p:cBhvr>
                                            <p:cTn id="16" dur="2000" fill="hold"/>
                                            <p:tgtEl>
                                              <p:spTgt spid="21"/>
                                            </p:tgtEl>
                                          </p:cBhvr>
                                          <p:by x="150000" y="150000"/>
                                        </p:animScale>
                                      </p:childTnLst>
                                    </p:cTn>
                                  </p:par>
                                  <p:par>
                                    <p:cTn id="17" presetID="10" presetClass="exit" presetSubtype="0" repeatCount="indefinite" fill="hold" grpId="1" nodeType="withEffect">
                                      <p:stCondLst>
                                        <p:cond delay="500"/>
                                      </p:stCondLst>
                                      <p:childTnLst>
                                        <p:animEffect transition="out" filter="fade">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par>
                                    <p:cTn id="20" presetID="6" presetClass="emph" presetSubtype="0" repeatCount="indefinite" fill="hold" grpId="0" nodeType="withEffect">
                                      <p:stCondLst>
                                        <p:cond delay="750"/>
                                      </p:stCondLst>
                                      <p:childTnLst>
                                        <p:animScale>
                                          <p:cBhvr>
                                            <p:cTn id="21" dur="2000" fill="hold"/>
                                            <p:tgtEl>
                                              <p:spTgt spid="22"/>
                                            </p:tgtEl>
                                          </p:cBhvr>
                                          <p:by x="150000" y="150000"/>
                                        </p:animScale>
                                      </p:childTnLst>
                                    </p:cTn>
                                  </p:par>
                                  <p:par>
                                    <p:cTn id="22" presetID="10" presetClass="exit" presetSubtype="0" repeatCount="indefinite" fill="hold" grpId="1" nodeType="withEffect">
                                      <p:stCondLst>
                                        <p:cond delay="750"/>
                                      </p:stCondLst>
                                      <p:childTnLst>
                                        <p:animEffect transition="out" filter="fade">
                                          <p:cBhvr>
                                            <p:cTn id="23" dur="2000"/>
                                            <p:tgtEl>
                                              <p:spTgt spid="22"/>
                                            </p:tgtEl>
                                          </p:cBhvr>
                                        </p:animEffect>
                                        <p:set>
                                          <p:cBhvr>
                                            <p:cTn id="24" dur="1" fill="hold">
                                              <p:stCondLst>
                                                <p:cond delay="1999"/>
                                              </p:stCondLst>
                                            </p:cTn>
                                            <p:tgtEl>
                                              <p:spTgt spid="22"/>
                                            </p:tgtEl>
                                            <p:attrNameLst>
                                              <p:attrName>style.visibility</p:attrName>
                                            </p:attrNameLst>
                                          </p:cBhvr>
                                          <p:to>
                                            <p:strVal val="hidden"/>
                                          </p:to>
                                        </p:set>
                                      </p:childTnLst>
                                    </p:cTn>
                                  </p:par>
                                  <p:par>
                                    <p:cTn id="25" presetID="14" presetClass="entr" presetSubtype="10" repeatCount="20000" fill="hold" grpId="0" nodeType="withEffect">
                                      <p:stCondLst>
                                        <p:cond delay="500"/>
                                      </p:stCondLst>
                                      <p:iterate type="wd">
                                        <p:tmPct val="0"/>
                                      </p:iterate>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100"/>
                                            <p:tgtEl>
                                              <p:spTgt spid="23"/>
                                            </p:tgtEl>
                                          </p:cBhvr>
                                        </p:animEffect>
                                      </p:childTnLst>
                                    </p:cTn>
                                  </p:par>
                                  <p:par>
                                    <p:cTn id="28" presetID="14" presetClass="entr" presetSubtype="10" repeatCount="20000" fill="hold" grpId="0" nodeType="withEffect">
                                      <p:stCondLst>
                                        <p:cond delay="500"/>
                                      </p:stCondLst>
                                      <p:iterate type="wd">
                                        <p:tmPct val="0"/>
                                      </p:iterate>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100"/>
                                            <p:tgtEl>
                                              <p:spTgt spid="24"/>
                                            </p:tgtEl>
                                          </p:cBhvr>
                                        </p:animEffect>
                                      </p:childTnLst>
                                    </p:cTn>
                                  </p:par>
                                  <p:par>
                                    <p:cTn id="31" presetID="2" presetClass="entr" presetSubtype="8" repeatCount="2000" fill="hold" grpId="1" nodeType="withEffect" p14:presetBounceEnd="95000">
                                      <p:stCondLst>
                                        <p:cond delay="500"/>
                                      </p:stCondLst>
                                      <p:iterate type="wd">
                                        <p:tmPct val="10000"/>
                                      </p:iterate>
                                      <p:childTnLst>
                                        <p:set>
                                          <p:cBhvr>
                                            <p:cTn id="32" dur="1" fill="hold">
                                              <p:stCondLst>
                                                <p:cond delay="0"/>
                                              </p:stCondLst>
                                            </p:cTn>
                                            <p:tgtEl>
                                              <p:spTgt spid="24"/>
                                            </p:tgtEl>
                                            <p:attrNameLst>
                                              <p:attrName>style.visibility</p:attrName>
                                            </p:attrNameLst>
                                          </p:cBhvr>
                                          <p:to>
                                            <p:strVal val="visible"/>
                                          </p:to>
                                        </p:set>
                                        <p:anim calcmode="lin" valueType="num" p14:bounceEnd="95000">
                                          <p:cBhvr additive="base">
                                            <p:cTn id="33" dur="1000" fill="hold"/>
                                            <p:tgtEl>
                                              <p:spTgt spid="24"/>
                                            </p:tgtEl>
                                            <p:attrNameLst>
                                              <p:attrName>ppt_x</p:attrName>
                                            </p:attrNameLst>
                                          </p:cBhvr>
                                          <p:tavLst>
                                            <p:tav tm="0">
                                              <p:val>
                                                <p:strVal val="0-#ppt_w/2"/>
                                              </p:val>
                                            </p:tav>
                                            <p:tav tm="100000">
                                              <p:val>
                                                <p:strVal val="#ppt_x"/>
                                              </p:val>
                                            </p:tav>
                                          </p:tavLst>
                                        </p:anim>
                                        <p:anim calcmode="lin" valueType="num" p14:bounceEnd="95000">
                                          <p:cBhvr additive="base">
                                            <p:cTn id="34" dur="1000" fill="hold"/>
                                            <p:tgtEl>
                                              <p:spTgt spid="24"/>
                                            </p:tgtEl>
                                            <p:attrNameLst>
                                              <p:attrName>ppt_y</p:attrName>
                                            </p:attrNameLst>
                                          </p:cBhvr>
                                          <p:tavLst>
                                            <p:tav tm="0">
                                              <p:val>
                                                <p:strVal val="#ppt_y"/>
                                              </p:val>
                                            </p:tav>
                                            <p:tav tm="100000">
                                              <p:val>
                                                <p:strVal val="#ppt_y"/>
                                              </p:val>
                                            </p:tav>
                                          </p:tavLst>
                                        </p:anim>
                                      </p:childTnLst>
                                    </p:cTn>
                                  </p:par>
                                  <p:par>
                                    <p:cTn id="35" presetID="2" presetClass="entr" presetSubtype="8" repeatCount="2000" fill="hold" grpId="1" nodeType="withEffect" p14:presetBounceEnd="95000">
                                      <p:stCondLst>
                                        <p:cond delay="500"/>
                                      </p:stCondLst>
                                      <p:iterate type="wd">
                                        <p:tmPct val="10000"/>
                                      </p:iterate>
                                      <p:childTnLst>
                                        <p:set>
                                          <p:cBhvr>
                                            <p:cTn id="36" dur="1" fill="hold">
                                              <p:stCondLst>
                                                <p:cond delay="0"/>
                                              </p:stCondLst>
                                            </p:cTn>
                                            <p:tgtEl>
                                              <p:spTgt spid="23"/>
                                            </p:tgtEl>
                                            <p:attrNameLst>
                                              <p:attrName>style.visibility</p:attrName>
                                            </p:attrNameLst>
                                          </p:cBhvr>
                                          <p:to>
                                            <p:strVal val="visible"/>
                                          </p:to>
                                        </p:set>
                                        <p:anim calcmode="lin" valueType="num" p14:bounceEnd="95000">
                                          <p:cBhvr additive="base">
                                            <p:cTn id="37" dur="1000" fill="hold"/>
                                            <p:tgtEl>
                                              <p:spTgt spid="23"/>
                                            </p:tgtEl>
                                            <p:attrNameLst>
                                              <p:attrName>ppt_x</p:attrName>
                                            </p:attrNameLst>
                                          </p:cBhvr>
                                          <p:tavLst>
                                            <p:tav tm="0">
                                              <p:val>
                                                <p:strVal val="0-#ppt_w/2"/>
                                              </p:val>
                                            </p:tav>
                                            <p:tav tm="100000">
                                              <p:val>
                                                <p:strVal val="#ppt_x"/>
                                              </p:val>
                                            </p:tav>
                                          </p:tavLst>
                                        </p:anim>
                                        <p:anim calcmode="lin" valueType="num" p14:bounceEnd="95000">
                                          <p:cBhvr additive="base">
                                            <p:cTn id="38" dur="1000" fill="hold"/>
                                            <p:tgtEl>
                                              <p:spTgt spid="23"/>
                                            </p:tgtEl>
                                            <p:attrNameLst>
                                              <p:attrName>ppt_y</p:attrName>
                                            </p:attrNameLst>
                                          </p:cBhvr>
                                          <p:tavLst>
                                            <p:tav tm="0">
                                              <p:val>
                                                <p:strVal val="#ppt_y"/>
                                              </p:val>
                                            </p:tav>
                                            <p:tav tm="100000">
                                              <p:val>
                                                <p:strVal val="#ppt_y"/>
                                              </p:val>
                                            </p:tav>
                                          </p:tavLst>
                                        </p:anim>
                                      </p:childTnLst>
                                    </p:cTn>
                                  </p:par>
                                  <p:par>
                                    <p:cTn id="39" presetID="12" presetClass="entr" presetSubtype="4" fill="hold" grpId="0" nodeType="withEffect">
                                      <p:stCondLst>
                                        <p:cond delay="300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p:tgtEl>
                                              <p:spTgt spid="11"/>
                                            </p:tgtEl>
                                            <p:attrNameLst>
                                              <p:attrName>ppt_y</p:attrName>
                                            </p:attrNameLst>
                                          </p:cBhvr>
                                          <p:tavLst>
                                            <p:tav tm="0">
                                              <p:val>
                                                <p:strVal val="#ppt_y+#ppt_h*1.125000"/>
                                              </p:val>
                                            </p:tav>
                                            <p:tav tm="100000">
                                              <p:val>
                                                <p:strVal val="#ppt_y"/>
                                              </p:val>
                                            </p:tav>
                                          </p:tavLst>
                                        </p:anim>
                                        <p:animEffect transition="in" filter="wipe(up)">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p:bldP spid="23" grpId="1"/>
          <p:bldP spid="24" grpId="0"/>
          <p:bldP spid="24" grpId="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2000" fill="hold"/>
                                            <p:tgtEl>
                                              <p:spTgt spid="19"/>
                                            </p:tgtEl>
                                          </p:cBhvr>
                                          <p:by x="150000" y="150000"/>
                                        </p:animScale>
                                      </p:childTnLst>
                                    </p:cTn>
                                  </p:par>
                                  <p:par>
                                    <p:cTn id="7" presetID="10" presetClass="exit" presetSubtype="0" repeatCount="indefinite" fill="hold" grpId="1" nodeType="withEffect">
                                      <p:stCondLst>
                                        <p:cond delay="0"/>
                                      </p:stCondLst>
                                      <p:childTnLst>
                                        <p:animEffect transition="out" filter="fade">
                                          <p:cBhvr>
                                            <p:cTn id="8" dur="2000"/>
                                            <p:tgtEl>
                                              <p:spTgt spid="19"/>
                                            </p:tgtEl>
                                          </p:cBhvr>
                                        </p:animEffect>
                                        <p:set>
                                          <p:cBhvr>
                                            <p:cTn id="9" dur="1" fill="hold">
                                              <p:stCondLst>
                                                <p:cond delay="1999"/>
                                              </p:stCondLst>
                                            </p:cTn>
                                            <p:tgtEl>
                                              <p:spTgt spid="19"/>
                                            </p:tgtEl>
                                            <p:attrNameLst>
                                              <p:attrName>style.visibility</p:attrName>
                                            </p:attrNameLst>
                                          </p:cBhvr>
                                          <p:to>
                                            <p:strVal val="hidden"/>
                                          </p:to>
                                        </p:set>
                                      </p:childTnLst>
                                    </p:cTn>
                                  </p:par>
                                  <p:par>
                                    <p:cTn id="10" presetID="6" presetClass="emph" presetSubtype="0" repeatCount="indefinite" fill="hold" grpId="0" nodeType="withEffect">
                                      <p:stCondLst>
                                        <p:cond delay="250"/>
                                      </p:stCondLst>
                                      <p:childTnLst>
                                        <p:animScale>
                                          <p:cBhvr>
                                            <p:cTn id="11" dur="2000" fill="hold"/>
                                            <p:tgtEl>
                                              <p:spTgt spid="20"/>
                                            </p:tgtEl>
                                          </p:cBhvr>
                                          <p:by x="150000" y="150000"/>
                                        </p:animScale>
                                      </p:childTnLst>
                                    </p:cTn>
                                  </p:par>
                                  <p:par>
                                    <p:cTn id="12" presetID="10" presetClass="exit" presetSubtype="0" repeatCount="indefinite" fill="hold" grpId="1" nodeType="withEffect">
                                      <p:stCondLst>
                                        <p:cond delay="250"/>
                                      </p:stCondLst>
                                      <p:childTnLst>
                                        <p:animEffect transition="out" filter="fade">
                                          <p:cBhvr>
                                            <p:cTn id="13" dur="2000"/>
                                            <p:tgtEl>
                                              <p:spTgt spid="20"/>
                                            </p:tgtEl>
                                          </p:cBhvr>
                                        </p:animEffect>
                                        <p:set>
                                          <p:cBhvr>
                                            <p:cTn id="14" dur="1" fill="hold">
                                              <p:stCondLst>
                                                <p:cond delay="1999"/>
                                              </p:stCondLst>
                                            </p:cTn>
                                            <p:tgtEl>
                                              <p:spTgt spid="20"/>
                                            </p:tgtEl>
                                            <p:attrNameLst>
                                              <p:attrName>style.visibility</p:attrName>
                                            </p:attrNameLst>
                                          </p:cBhvr>
                                          <p:to>
                                            <p:strVal val="hidden"/>
                                          </p:to>
                                        </p:set>
                                      </p:childTnLst>
                                    </p:cTn>
                                  </p:par>
                                  <p:par>
                                    <p:cTn id="15" presetID="6" presetClass="emph" presetSubtype="0" repeatCount="indefinite" fill="hold" grpId="0" nodeType="withEffect">
                                      <p:stCondLst>
                                        <p:cond delay="500"/>
                                      </p:stCondLst>
                                      <p:childTnLst>
                                        <p:animScale>
                                          <p:cBhvr>
                                            <p:cTn id="16" dur="2000" fill="hold"/>
                                            <p:tgtEl>
                                              <p:spTgt spid="21"/>
                                            </p:tgtEl>
                                          </p:cBhvr>
                                          <p:by x="150000" y="150000"/>
                                        </p:animScale>
                                      </p:childTnLst>
                                    </p:cTn>
                                  </p:par>
                                  <p:par>
                                    <p:cTn id="17" presetID="10" presetClass="exit" presetSubtype="0" repeatCount="indefinite" fill="hold" grpId="1" nodeType="withEffect">
                                      <p:stCondLst>
                                        <p:cond delay="500"/>
                                      </p:stCondLst>
                                      <p:childTnLst>
                                        <p:animEffect transition="out" filter="fade">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par>
                                    <p:cTn id="20" presetID="6" presetClass="emph" presetSubtype="0" repeatCount="indefinite" fill="hold" grpId="0" nodeType="withEffect">
                                      <p:stCondLst>
                                        <p:cond delay="750"/>
                                      </p:stCondLst>
                                      <p:childTnLst>
                                        <p:animScale>
                                          <p:cBhvr>
                                            <p:cTn id="21" dur="2000" fill="hold"/>
                                            <p:tgtEl>
                                              <p:spTgt spid="22"/>
                                            </p:tgtEl>
                                          </p:cBhvr>
                                          <p:by x="150000" y="150000"/>
                                        </p:animScale>
                                      </p:childTnLst>
                                    </p:cTn>
                                  </p:par>
                                  <p:par>
                                    <p:cTn id="22" presetID="10" presetClass="exit" presetSubtype="0" repeatCount="indefinite" fill="hold" grpId="1" nodeType="withEffect">
                                      <p:stCondLst>
                                        <p:cond delay="750"/>
                                      </p:stCondLst>
                                      <p:childTnLst>
                                        <p:animEffect transition="out" filter="fade">
                                          <p:cBhvr>
                                            <p:cTn id="23" dur="2000"/>
                                            <p:tgtEl>
                                              <p:spTgt spid="22"/>
                                            </p:tgtEl>
                                          </p:cBhvr>
                                        </p:animEffect>
                                        <p:set>
                                          <p:cBhvr>
                                            <p:cTn id="24" dur="1" fill="hold">
                                              <p:stCondLst>
                                                <p:cond delay="1999"/>
                                              </p:stCondLst>
                                            </p:cTn>
                                            <p:tgtEl>
                                              <p:spTgt spid="22"/>
                                            </p:tgtEl>
                                            <p:attrNameLst>
                                              <p:attrName>style.visibility</p:attrName>
                                            </p:attrNameLst>
                                          </p:cBhvr>
                                          <p:to>
                                            <p:strVal val="hidden"/>
                                          </p:to>
                                        </p:set>
                                      </p:childTnLst>
                                    </p:cTn>
                                  </p:par>
                                  <p:par>
                                    <p:cTn id="25" presetID="14" presetClass="entr" presetSubtype="10" repeatCount="20000" fill="hold" grpId="0" nodeType="withEffect">
                                      <p:stCondLst>
                                        <p:cond delay="500"/>
                                      </p:stCondLst>
                                      <p:iterate type="wd">
                                        <p:tmPct val="0"/>
                                      </p:iterate>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100"/>
                                            <p:tgtEl>
                                              <p:spTgt spid="23"/>
                                            </p:tgtEl>
                                          </p:cBhvr>
                                        </p:animEffect>
                                      </p:childTnLst>
                                    </p:cTn>
                                  </p:par>
                                  <p:par>
                                    <p:cTn id="28" presetID="14" presetClass="entr" presetSubtype="10" repeatCount="20000" fill="hold" grpId="0" nodeType="withEffect">
                                      <p:stCondLst>
                                        <p:cond delay="500"/>
                                      </p:stCondLst>
                                      <p:iterate type="wd">
                                        <p:tmPct val="0"/>
                                      </p:iterate>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100"/>
                                            <p:tgtEl>
                                              <p:spTgt spid="24"/>
                                            </p:tgtEl>
                                          </p:cBhvr>
                                        </p:animEffect>
                                      </p:childTnLst>
                                    </p:cTn>
                                  </p:par>
                                  <p:par>
                                    <p:cTn id="31" presetID="2" presetClass="entr" presetSubtype="8" repeatCount="2000" fill="hold" grpId="1" nodeType="withEffect">
                                      <p:stCondLst>
                                        <p:cond delay="500"/>
                                      </p:stCondLst>
                                      <p:iterate type="wd">
                                        <p:tmPct val="10000"/>
                                      </p:iterate>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1000" fill="hold"/>
                                            <p:tgtEl>
                                              <p:spTgt spid="24"/>
                                            </p:tgtEl>
                                            <p:attrNameLst>
                                              <p:attrName>ppt_x</p:attrName>
                                            </p:attrNameLst>
                                          </p:cBhvr>
                                          <p:tavLst>
                                            <p:tav tm="0">
                                              <p:val>
                                                <p:strVal val="0-#ppt_w/2"/>
                                              </p:val>
                                            </p:tav>
                                            <p:tav tm="100000">
                                              <p:val>
                                                <p:strVal val="#ppt_x"/>
                                              </p:val>
                                            </p:tav>
                                          </p:tavLst>
                                        </p:anim>
                                        <p:anim calcmode="lin" valueType="num">
                                          <p:cBhvr additive="base">
                                            <p:cTn id="34" dur="1000" fill="hold"/>
                                            <p:tgtEl>
                                              <p:spTgt spid="24"/>
                                            </p:tgtEl>
                                            <p:attrNameLst>
                                              <p:attrName>ppt_y</p:attrName>
                                            </p:attrNameLst>
                                          </p:cBhvr>
                                          <p:tavLst>
                                            <p:tav tm="0">
                                              <p:val>
                                                <p:strVal val="#ppt_y"/>
                                              </p:val>
                                            </p:tav>
                                            <p:tav tm="100000">
                                              <p:val>
                                                <p:strVal val="#ppt_y"/>
                                              </p:val>
                                            </p:tav>
                                          </p:tavLst>
                                        </p:anim>
                                      </p:childTnLst>
                                    </p:cTn>
                                  </p:par>
                                  <p:par>
                                    <p:cTn id="35" presetID="2" presetClass="entr" presetSubtype="8" repeatCount="2000" fill="hold" grpId="1" nodeType="withEffect">
                                      <p:stCondLst>
                                        <p:cond delay="500"/>
                                      </p:stCondLst>
                                      <p:iterate type="wd">
                                        <p:tmPct val="10000"/>
                                      </p:iterate>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000" fill="hold"/>
                                            <p:tgtEl>
                                              <p:spTgt spid="23"/>
                                            </p:tgtEl>
                                            <p:attrNameLst>
                                              <p:attrName>ppt_x</p:attrName>
                                            </p:attrNameLst>
                                          </p:cBhvr>
                                          <p:tavLst>
                                            <p:tav tm="0">
                                              <p:val>
                                                <p:strVal val="0-#ppt_w/2"/>
                                              </p:val>
                                            </p:tav>
                                            <p:tav tm="100000">
                                              <p:val>
                                                <p:strVal val="#ppt_x"/>
                                              </p:val>
                                            </p:tav>
                                          </p:tavLst>
                                        </p:anim>
                                        <p:anim calcmode="lin" valueType="num">
                                          <p:cBhvr additive="base">
                                            <p:cTn id="38" dur="1000" fill="hold"/>
                                            <p:tgtEl>
                                              <p:spTgt spid="23"/>
                                            </p:tgtEl>
                                            <p:attrNameLst>
                                              <p:attrName>ppt_y</p:attrName>
                                            </p:attrNameLst>
                                          </p:cBhvr>
                                          <p:tavLst>
                                            <p:tav tm="0">
                                              <p:val>
                                                <p:strVal val="#ppt_y"/>
                                              </p:val>
                                            </p:tav>
                                            <p:tav tm="100000">
                                              <p:val>
                                                <p:strVal val="#ppt_y"/>
                                              </p:val>
                                            </p:tav>
                                          </p:tavLst>
                                        </p:anim>
                                      </p:childTnLst>
                                    </p:cTn>
                                  </p:par>
                                  <p:par>
                                    <p:cTn id="39" presetID="12" presetClass="entr" presetSubtype="4" fill="hold" grpId="0" nodeType="withEffect">
                                      <p:stCondLst>
                                        <p:cond delay="300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p:tgtEl>
                                              <p:spTgt spid="11"/>
                                            </p:tgtEl>
                                            <p:attrNameLst>
                                              <p:attrName>ppt_y</p:attrName>
                                            </p:attrNameLst>
                                          </p:cBhvr>
                                          <p:tavLst>
                                            <p:tav tm="0">
                                              <p:val>
                                                <p:strVal val="#ppt_y+#ppt_h*1.125000"/>
                                              </p:val>
                                            </p:tav>
                                            <p:tav tm="100000">
                                              <p:val>
                                                <p:strVal val="#ppt_y"/>
                                              </p:val>
                                            </p:tav>
                                          </p:tavLst>
                                        </p:anim>
                                        <p:animEffect transition="in" filter="wipe(up)">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p:bldP spid="23" grpId="1"/>
          <p:bldP spid="24" grpId="0"/>
          <p:bldP spid="24" grpId="1"/>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灯片编号占位符 3">
            <a:extLst>
              <a:ext uri="{FF2B5EF4-FFF2-40B4-BE49-F238E27FC236}">
                <a16:creationId xmlns:a16="http://schemas.microsoft.com/office/drawing/2014/main" id="{45063CA4-0CA0-4D4A-83D9-0D2020600C6F}"/>
              </a:ext>
            </a:extLst>
          </p:cNvPr>
          <p:cNvSpPr txBox="1">
            <a:spLocks/>
          </p:cNvSpPr>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z="1400" smtClean="0">
                <a:latin typeface="Microsoft YaHei Light" panose="020B0503020204020204" pitchFamily="34" charset="-122"/>
                <a:ea typeface="Microsoft YaHei Light" panose="020B0503020204020204" pitchFamily="34" charset="-122"/>
              </a:rPr>
              <a:pPr/>
              <a:t>10</a:t>
            </a:fld>
            <a:endParaRPr lang="zh-CN" altLang="en-US" sz="1400" dirty="0">
              <a:latin typeface="Microsoft YaHei Light" panose="020B0503020204020204" pitchFamily="34" charset="-122"/>
              <a:ea typeface="Microsoft YaHei Light" panose="020B0503020204020204" pitchFamily="34" charset="-122"/>
            </a:endParaRPr>
          </a:p>
        </p:txBody>
      </p:sp>
      <p:cxnSp>
        <p:nvCxnSpPr>
          <p:cNvPr id="16" name="直接连接符 2">
            <a:extLst>
              <a:ext uri="{FF2B5EF4-FFF2-40B4-BE49-F238E27FC236}">
                <a16:creationId xmlns:a16="http://schemas.microsoft.com/office/drawing/2014/main" id="{C07226F9-033B-6F6E-18FC-58B6B0D09549}"/>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2104FD5F-CCEC-A898-A50B-13893141BF79}"/>
              </a:ext>
            </a:extLst>
          </p:cNvPr>
          <p:cNvSpPr txBox="1"/>
          <p:nvPr/>
        </p:nvSpPr>
        <p:spPr>
          <a:xfrm>
            <a:off x="0" y="132176"/>
            <a:ext cx="8288083" cy="825419"/>
          </a:xfrm>
          <a:prstGeom prst="rect">
            <a:avLst/>
          </a:prstGeom>
          <a:noFill/>
        </p:spPr>
        <p:txBody>
          <a:bodyPr wrap="square" rtlCol="0">
            <a:spAutoFit/>
          </a:bodyPr>
          <a:lstStyle/>
          <a:p>
            <a:pPr>
              <a:lnSpc>
                <a:spcPct val="150000"/>
              </a:lnSpc>
              <a:defRPr/>
            </a:pPr>
            <a:r>
              <a:rPr lang="zh-CN" altLang="en-US" sz="3600" b="1" dirty="0">
                <a:gradFill>
                  <a:gsLst>
                    <a:gs pos="0">
                      <a:srgbClr val="5B9BD5">
                        <a:lumMod val="5000"/>
                        <a:lumOff val="95000"/>
                      </a:srgbClr>
                    </a:gs>
                    <a:gs pos="82000">
                      <a:srgbClr val="5B9BD5">
                        <a:lumMod val="45000"/>
                        <a:lumOff val="55000"/>
                      </a:srgbClr>
                    </a:gs>
                    <a:gs pos="100000">
                      <a:srgbClr val="6289DB"/>
                    </a:gs>
                  </a:gsLst>
                  <a:lin ang="5400000" scaled="1"/>
                </a:gradFill>
                <a:effectLst>
                  <a:outerShdw blurRad="139700" dist="190500" dir="18900000" sx="101000" sy="101000" algn="bl" rotWithShape="0">
                    <a:prstClr val="white">
                      <a:lumMod val="85000"/>
                      <a:alpha val="38000"/>
                    </a:prstClr>
                  </a:outerShdw>
                </a:effectLst>
                <a:latin typeface="Microsoft YaHei" panose="020B0503020204020204" pitchFamily="34" charset="-122"/>
                <a:ea typeface="Microsoft YaHei" panose="020B0503020204020204" pitchFamily="34" charset="-122"/>
              </a:rPr>
              <a:t>二、自动化流程</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Automation</a:t>
            </a:r>
            <a:r>
              <a:rPr lang="zh-CN" altLang="en-US"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 </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Process</a:t>
            </a:r>
          </a:p>
        </p:txBody>
      </p:sp>
      <p:sp>
        <p:nvSpPr>
          <p:cNvPr id="2" name="文本框 1">
            <a:extLst>
              <a:ext uri="{FF2B5EF4-FFF2-40B4-BE49-F238E27FC236}">
                <a16:creationId xmlns:a16="http://schemas.microsoft.com/office/drawing/2014/main" id="{2FD20255-3AA0-03C9-3CAE-0DCF80E8270B}"/>
              </a:ext>
            </a:extLst>
          </p:cNvPr>
          <p:cNvSpPr txBox="1"/>
          <p:nvPr/>
        </p:nvSpPr>
        <p:spPr>
          <a:xfrm>
            <a:off x="329757" y="1239505"/>
            <a:ext cx="2371879" cy="461665"/>
          </a:xfrm>
          <a:prstGeom prst="rect">
            <a:avLst/>
          </a:prstGeom>
          <a:noFill/>
        </p:spPr>
        <p:txBody>
          <a:bodyPr wrap="square">
            <a:spAutoFit/>
          </a:bodyPr>
          <a:lstStyle/>
          <a:p>
            <a:r>
              <a:rPr lang="en-US" altLang="zh-CN" sz="2400" b="1" dirty="0">
                <a:solidFill>
                  <a:schemeClr val="bg1"/>
                </a:solidFill>
                <a:effectLst>
                  <a:outerShdw sx="1000" sy="1000" algn="bl" rotWithShape="0">
                    <a:prstClr val="white">
                      <a:lumMod val="85000"/>
                    </a:prstClr>
                  </a:outerShdw>
                  <a:reflection blurRad="6350" stA="60000" endA="900" endPos="53648" dir="5400000" sy="-100000" algn="bl" rotWithShape="0"/>
                </a:effectLst>
                <a:latin typeface="Microsoft YaHei" panose="020B0503020204020204" pitchFamily="34" charset="-122"/>
                <a:ea typeface="Microsoft YaHei" panose="020B0503020204020204" pitchFamily="34" charset="-122"/>
              </a:rPr>
              <a:t>1.</a:t>
            </a:r>
            <a:r>
              <a:rPr lang="zh-CN" altLang="en-US" sz="2400" b="1" dirty="0">
                <a:solidFill>
                  <a:schemeClr val="bg1"/>
                </a:solidFill>
                <a:effectLst>
                  <a:outerShdw sx="1000" sy="1000" algn="bl" rotWithShape="0">
                    <a:prstClr val="white">
                      <a:lumMod val="85000"/>
                    </a:prstClr>
                  </a:outerShdw>
                  <a:reflection blurRad="6350" stA="60000" endA="900" endPos="53648" dir="5400000" sy="-100000" algn="bl" rotWithShape="0"/>
                </a:effectLst>
                <a:latin typeface="Microsoft YaHei" panose="020B0503020204020204" pitchFamily="34" charset="-122"/>
                <a:ea typeface="Microsoft YaHei" panose="020B0503020204020204" pitchFamily="34" charset="-122"/>
              </a:rPr>
              <a:t> 机器人流程</a:t>
            </a:r>
          </a:p>
        </p:txBody>
      </p:sp>
      <p:grpSp>
        <p:nvGrpSpPr>
          <p:cNvPr id="48" name="组合 47">
            <a:extLst>
              <a:ext uri="{FF2B5EF4-FFF2-40B4-BE49-F238E27FC236}">
                <a16:creationId xmlns:a16="http://schemas.microsoft.com/office/drawing/2014/main" id="{11B1AA8E-F3E5-02B2-C987-A27DB79B0963}"/>
              </a:ext>
            </a:extLst>
          </p:cNvPr>
          <p:cNvGrpSpPr/>
          <p:nvPr/>
        </p:nvGrpSpPr>
        <p:grpSpPr>
          <a:xfrm>
            <a:off x="1910636" y="2692569"/>
            <a:ext cx="1560190" cy="980341"/>
            <a:chOff x="4150415" y="2238381"/>
            <a:chExt cx="1410480" cy="1001505"/>
          </a:xfrm>
        </p:grpSpPr>
        <p:sp>
          <p:nvSpPr>
            <p:cNvPr id="10" name="菱形 9">
              <a:extLst>
                <a:ext uri="{FF2B5EF4-FFF2-40B4-BE49-F238E27FC236}">
                  <a16:creationId xmlns:a16="http://schemas.microsoft.com/office/drawing/2014/main" id="{92396F5C-34D3-CE18-6DB3-509870EFB44E}"/>
                </a:ext>
              </a:extLst>
            </p:cNvPr>
            <p:cNvSpPr/>
            <p:nvPr/>
          </p:nvSpPr>
          <p:spPr>
            <a:xfrm>
              <a:off x="4150415" y="2238381"/>
              <a:ext cx="1410480" cy="1001505"/>
            </a:xfrm>
            <a:prstGeom prst="diamond">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Microsoft YaHei Light" panose="020B0503020204020204" pitchFamily="34" charset="-122"/>
                <a:ea typeface="Microsoft YaHei Light" panose="020B0503020204020204" pitchFamily="34" charset="-122"/>
              </a:endParaRPr>
            </a:p>
          </p:txBody>
        </p:sp>
        <p:sp>
          <p:nvSpPr>
            <p:cNvPr id="11" name="文本框 10">
              <a:extLst>
                <a:ext uri="{FF2B5EF4-FFF2-40B4-BE49-F238E27FC236}">
                  <a16:creationId xmlns:a16="http://schemas.microsoft.com/office/drawing/2014/main" id="{25A21927-E214-4EDF-D0B3-635CA352B70B}"/>
                </a:ext>
              </a:extLst>
            </p:cNvPr>
            <p:cNvSpPr txBox="1"/>
            <p:nvPr/>
          </p:nvSpPr>
          <p:spPr>
            <a:xfrm>
              <a:off x="4348896" y="2361827"/>
              <a:ext cx="967364" cy="754611"/>
            </a:xfrm>
            <a:prstGeom prst="rect">
              <a:avLst/>
            </a:prstGeom>
            <a:noFill/>
          </p:spPr>
          <p:txBody>
            <a:bodyPr wrap="square" rtlCol="0">
              <a:spAutoFit/>
            </a:bodyPr>
            <a:lstStyle/>
            <a:p>
              <a:pPr lvl="0" algn="ctr"/>
              <a:r>
                <a:rPr kumimoji="1" lang="zh-CN" altLang="en-US" sz="1400" dirty="0">
                  <a:solidFill>
                    <a:prstClr val="white"/>
                  </a:solidFill>
                  <a:latin typeface="Microsoft YaHei Light" panose="020B0503020204020204" pitchFamily="34" charset="-122"/>
                  <a:ea typeface="Microsoft YaHei Light" panose="020B0503020204020204" pitchFamily="34" charset="-122"/>
                </a:rPr>
                <a:t>判断是否存在未处理的发票</a:t>
              </a:r>
            </a:p>
          </p:txBody>
        </p:sp>
      </p:grpSp>
      <p:grpSp>
        <p:nvGrpSpPr>
          <p:cNvPr id="51" name="组合 50">
            <a:extLst>
              <a:ext uri="{FF2B5EF4-FFF2-40B4-BE49-F238E27FC236}">
                <a16:creationId xmlns:a16="http://schemas.microsoft.com/office/drawing/2014/main" id="{52F1B40B-55B0-9A51-F426-57488922C1A6}"/>
              </a:ext>
            </a:extLst>
          </p:cNvPr>
          <p:cNvGrpSpPr/>
          <p:nvPr/>
        </p:nvGrpSpPr>
        <p:grpSpPr>
          <a:xfrm>
            <a:off x="4088194" y="4013990"/>
            <a:ext cx="1332234" cy="862389"/>
            <a:chOff x="10180397" y="1991036"/>
            <a:chExt cx="1332234" cy="862389"/>
          </a:xfrm>
        </p:grpSpPr>
        <p:sp>
          <p:nvSpPr>
            <p:cNvPr id="20" name="菱形 19">
              <a:extLst>
                <a:ext uri="{FF2B5EF4-FFF2-40B4-BE49-F238E27FC236}">
                  <a16:creationId xmlns:a16="http://schemas.microsoft.com/office/drawing/2014/main" id="{8D4A7D37-5E4A-B772-1518-B791F14059E2}"/>
                </a:ext>
              </a:extLst>
            </p:cNvPr>
            <p:cNvSpPr/>
            <p:nvPr/>
          </p:nvSpPr>
          <p:spPr>
            <a:xfrm>
              <a:off x="10180397" y="1991036"/>
              <a:ext cx="1332234" cy="862389"/>
            </a:xfrm>
            <a:prstGeom prst="diamond">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Microsoft YaHei Light" panose="020B0503020204020204" pitchFamily="34" charset="-122"/>
                <a:ea typeface="Microsoft YaHei Light" panose="020B0503020204020204" pitchFamily="34" charset="-122"/>
              </a:endParaRPr>
            </a:p>
          </p:txBody>
        </p:sp>
        <p:sp>
          <p:nvSpPr>
            <p:cNvPr id="21" name="文本框 20">
              <a:extLst>
                <a:ext uri="{FF2B5EF4-FFF2-40B4-BE49-F238E27FC236}">
                  <a16:creationId xmlns:a16="http://schemas.microsoft.com/office/drawing/2014/main" id="{30A3A144-501F-F19F-90AA-7A82943BD9A5}"/>
                </a:ext>
              </a:extLst>
            </p:cNvPr>
            <p:cNvSpPr txBox="1"/>
            <p:nvPr/>
          </p:nvSpPr>
          <p:spPr>
            <a:xfrm>
              <a:off x="10404016" y="2147673"/>
              <a:ext cx="915354" cy="523220"/>
            </a:xfrm>
            <a:prstGeom prst="rect">
              <a:avLst/>
            </a:prstGeom>
            <a:noFill/>
          </p:spPr>
          <p:txBody>
            <a:bodyPr wrap="square" rtlCol="0">
              <a:spAutoFit/>
            </a:bodyPr>
            <a:lstStyle/>
            <a:p>
              <a:pPr lvl="0" algn="ctr"/>
              <a:r>
                <a:rPr kumimoji="1" lang="zh-CN" altLang="en-US" sz="1400" dirty="0">
                  <a:solidFill>
                    <a:prstClr val="white"/>
                  </a:solidFill>
                  <a:latin typeface="Microsoft YaHei Light" panose="020B0503020204020204" pitchFamily="34" charset="-122"/>
                  <a:ea typeface="Microsoft YaHei Light" panose="020B0503020204020204" pitchFamily="34" charset="-122"/>
                </a:rPr>
                <a:t>查验发票是否为真</a:t>
              </a:r>
            </a:p>
          </p:txBody>
        </p:sp>
      </p:grpSp>
      <p:grpSp>
        <p:nvGrpSpPr>
          <p:cNvPr id="52" name="组合 51">
            <a:extLst>
              <a:ext uri="{FF2B5EF4-FFF2-40B4-BE49-F238E27FC236}">
                <a16:creationId xmlns:a16="http://schemas.microsoft.com/office/drawing/2014/main" id="{B85238D0-F1A7-DEF8-51B4-2E13017946B1}"/>
              </a:ext>
            </a:extLst>
          </p:cNvPr>
          <p:cNvGrpSpPr/>
          <p:nvPr/>
        </p:nvGrpSpPr>
        <p:grpSpPr>
          <a:xfrm>
            <a:off x="9087020" y="6157492"/>
            <a:ext cx="1611920" cy="770751"/>
            <a:chOff x="10457971" y="3442652"/>
            <a:chExt cx="1221584" cy="770751"/>
          </a:xfrm>
        </p:grpSpPr>
        <p:sp>
          <p:nvSpPr>
            <p:cNvPr id="27" name="菱形 26">
              <a:extLst>
                <a:ext uri="{FF2B5EF4-FFF2-40B4-BE49-F238E27FC236}">
                  <a16:creationId xmlns:a16="http://schemas.microsoft.com/office/drawing/2014/main" id="{31BF0DA1-1A1F-A439-131A-A9C0DDB71FFD}"/>
                </a:ext>
              </a:extLst>
            </p:cNvPr>
            <p:cNvSpPr/>
            <p:nvPr/>
          </p:nvSpPr>
          <p:spPr>
            <a:xfrm>
              <a:off x="10457971" y="3442652"/>
              <a:ext cx="1221584" cy="770751"/>
            </a:xfrm>
            <a:prstGeom prst="diamond">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Microsoft YaHei Light" panose="020B0503020204020204" pitchFamily="34" charset="-122"/>
                <a:ea typeface="Microsoft YaHei Light" panose="020B0503020204020204" pitchFamily="34" charset="-122"/>
              </a:endParaRPr>
            </a:p>
          </p:txBody>
        </p:sp>
        <p:sp>
          <p:nvSpPr>
            <p:cNvPr id="28" name="文本框 27">
              <a:extLst>
                <a:ext uri="{FF2B5EF4-FFF2-40B4-BE49-F238E27FC236}">
                  <a16:creationId xmlns:a16="http://schemas.microsoft.com/office/drawing/2014/main" id="{2CDE2851-157E-872A-3010-3B58988B7AC1}"/>
                </a:ext>
              </a:extLst>
            </p:cNvPr>
            <p:cNvSpPr txBox="1"/>
            <p:nvPr/>
          </p:nvSpPr>
          <p:spPr>
            <a:xfrm>
              <a:off x="10623515" y="3566417"/>
              <a:ext cx="890495" cy="523220"/>
            </a:xfrm>
            <a:prstGeom prst="rect">
              <a:avLst/>
            </a:prstGeom>
            <a:noFill/>
          </p:spPr>
          <p:txBody>
            <a:bodyPr wrap="square" rtlCol="0">
              <a:spAutoFit/>
            </a:bodyPr>
            <a:lstStyle/>
            <a:p>
              <a:pPr lvl="0" algn="ctr"/>
              <a:r>
                <a:rPr kumimoji="1" lang="zh-CN" altLang="en-US" sz="1400" dirty="0">
                  <a:solidFill>
                    <a:prstClr val="white"/>
                  </a:solidFill>
                  <a:latin typeface="Microsoft YaHei Light" panose="020B0503020204020204" pitchFamily="34" charset="-122"/>
                  <a:ea typeface="Microsoft YaHei Light" panose="020B0503020204020204" pitchFamily="34" charset="-122"/>
                </a:rPr>
                <a:t>是否超过最大重试次数</a:t>
              </a:r>
            </a:p>
          </p:txBody>
        </p:sp>
      </p:grpSp>
      <p:sp>
        <p:nvSpPr>
          <p:cNvPr id="29" name="圆角矩形 28">
            <a:extLst>
              <a:ext uri="{FF2B5EF4-FFF2-40B4-BE49-F238E27FC236}">
                <a16:creationId xmlns:a16="http://schemas.microsoft.com/office/drawing/2014/main" id="{EAC70F60-7855-96B0-ED4D-9DC9FE82C200}"/>
              </a:ext>
            </a:extLst>
          </p:cNvPr>
          <p:cNvSpPr/>
          <p:nvPr/>
        </p:nvSpPr>
        <p:spPr>
          <a:xfrm>
            <a:off x="207307" y="1811085"/>
            <a:ext cx="1065090" cy="522000"/>
          </a:xfrm>
          <a:prstGeom prst="roundRect">
            <a:avLst>
              <a:gd name="adj" fmla="val 23539"/>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dirty="0">
                <a:latin typeface="Microsoft YaHei Light" panose="020B0503020204020204" pitchFamily="34" charset="-122"/>
                <a:ea typeface="Microsoft YaHei Light" panose="020B0503020204020204" pitchFamily="34" charset="-122"/>
              </a:rPr>
              <a:t>开始</a:t>
            </a:r>
          </a:p>
        </p:txBody>
      </p:sp>
      <p:sp>
        <p:nvSpPr>
          <p:cNvPr id="32" name="圆角矩形 31">
            <a:extLst>
              <a:ext uri="{FF2B5EF4-FFF2-40B4-BE49-F238E27FC236}">
                <a16:creationId xmlns:a16="http://schemas.microsoft.com/office/drawing/2014/main" id="{8BF91167-268D-64D5-40A5-CF7AE9BDC2CF}"/>
              </a:ext>
            </a:extLst>
          </p:cNvPr>
          <p:cNvSpPr/>
          <p:nvPr/>
        </p:nvSpPr>
        <p:spPr>
          <a:xfrm>
            <a:off x="6685567" y="6216617"/>
            <a:ext cx="1065090" cy="523221"/>
          </a:xfrm>
          <a:prstGeom prst="round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dirty="0">
                <a:latin typeface="Microsoft YaHei Light" panose="020B0503020204020204" pitchFamily="34" charset="-122"/>
                <a:ea typeface="Microsoft YaHei Light" panose="020B0503020204020204" pitchFamily="34" charset="-122"/>
              </a:rPr>
              <a:t>结束</a:t>
            </a:r>
          </a:p>
        </p:txBody>
      </p:sp>
      <p:grpSp>
        <p:nvGrpSpPr>
          <p:cNvPr id="57" name="组合 56">
            <a:extLst>
              <a:ext uri="{FF2B5EF4-FFF2-40B4-BE49-F238E27FC236}">
                <a16:creationId xmlns:a16="http://schemas.microsoft.com/office/drawing/2014/main" id="{8ED0510E-11D9-452C-0233-ABAE9D2AFD1B}"/>
              </a:ext>
            </a:extLst>
          </p:cNvPr>
          <p:cNvGrpSpPr/>
          <p:nvPr/>
        </p:nvGrpSpPr>
        <p:grpSpPr>
          <a:xfrm>
            <a:off x="3771120" y="2671949"/>
            <a:ext cx="1620957" cy="898788"/>
            <a:chOff x="7692710" y="2184462"/>
            <a:chExt cx="1994457" cy="1008661"/>
          </a:xfrm>
        </p:grpSpPr>
        <p:grpSp>
          <p:nvGrpSpPr>
            <p:cNvPr id="7" name="组合 6">
              <a:extLst>
                <a:ext uri="{FF2B5EF4-FFF2-40B4-BE49-F238E27FC236}">
                  <a16:creationId xmlns:a16="http://schemas.microsoft.com/office/drawing/2014/main" id="{1F029300-2D81-82A5-39D9-7366FFB040C6}"/>
                </a:ext>
              </a:extLst>
            </p:cNvPr>
            <p:cNvGrpSpPr/>
            <p:nvPr/>
          </p:nvGrpSpPr>
          <p:grpSpPr>
            <a:xfrm>
              <a:off x="8442134" y="2184462"/>
              <a:ext cx="798647" cy="980402"/>
              <a:chOff x="1696233" y="2215374"/>
              <a:chExt cx="798647" cy="980402"/>
            </a:xfrm>
          </p:grpSpPr>
          <p:sp>
            <p:nvSpPr>
              <p:cNvPr id="8" name="文本框 7">
                <a:extLst>
                  <a:ext uri="{FF2B5EF4-FFF2-40B4-BE49-F238E27FC236}">
                    <a16:creationId xmlns:a16="http://schemas.microsoft.com/office/drawing/2014/main" id="{2368BA89-FAF9-1CF4-81CC-8ACE9E6E6668}"/>
                  </a:ext>
                </a:extLst>
              </p:cNvPr>
              <p:cNvSpPr txBox="1"/>
              <p:nvPr/>
            </p:nvSpPr>
            <p:spPr>
              <a:xfrm>
                <a:off x="1696233" y="2850374"/>
                <a:ext cx="227297" cy="345402"/>
              </a:xfrm>
              <a:prstGeom prst="rect">
                <a:avLst/>
              </a:prstGeom>
              <a:noFill/>
            </p:spPr>
            <p:txBody>
              <a:bodyPr wrap="none" rtlCol="0">
                <a:spAutoFit/>
              </a:bodyPr>
              <a:lstStyle/>
              <a:p>
                <a:endParaRPr kumimoji="1" lang="zh-CN" altLang="en-US" sz="1400" dirty="0">
                  <a:solidFill>
                    <a:schemeClr val="bg1"/>
                  </a:solidFill>
                  <a:latin typeface="Microsoft YaHei Light" panose="020B0503020204020204" pitchFamily="34" charset="-122"/>
                  <a:ea typeface="Microsoft YaHei Light" panose="020B0503020204020204" pitchFamily="34" charset="-122"/>
                </a:endParaRPr>
              </a:p>
            </p:txBody>
          </p:sp>
          <p:pic>
            <p:nvPicPr>
              <p:cNvPr id="9" name="图片 8">
                <a:extLst>
                  <a:ext uri="{FF2B5EF4-FFF2-40B4-BE49-F238E27FC236}">
                    <a16:creationId xmlns:a16="http://schemas.microsoft.com/office/drawing/2014/main" id="{1B5C16F8-692F-6199-29D5-6822054E9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9880" y="2215374"/>
                <a:ext cx="635000" cy="635000"/>
              </a:xfrm>
              <a:prstGeom prst="rect">
                <a:avLst/>
              </a:prstGeom>
            </p:spPr>
          </p:pic>
        </p:grpSp>
        <p:sp>
          <p:nvSpPr>
            <p:cNvPr id="12" name="文本框 11">
              <a:extLst>
                <a:ext uri="{FF2B5EF4-FFF2-40B4-BE49-F238E27FC236}">
                  <a16:creationId xmlns:a16="http://schemas.microsoft.com/office/drawing/2014/main" id="{5E634FA1-DB2A-3C78-D271-18705C7D668C}"/>
                </a:ext>
              </a:extLst>
            </p:cNvPr>
            <p:cNvSpPr txBox="1"/>
            <p:nvPr/>
          </p:nvSpPr>
          <p:spPr>
            <a:xfrm>
              <a:off x="7692710" y="2847722"/>
              <a:ext cx="1994457" cy="345401"/>
            </a:xfrm>
            <a:prstGeom prst="rect">
              <a:avLst/>
            </a:prstGeom>
            <a:noFill/>
          </p:spPr>
          <p:txBody>
            <a:bodyPr wrap="non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软件、变量初始化</a:t>
              </a:r>
            </a:p>
          </p:txBody>
        </p:sp>
        <p:pic>
          <p:nvPicPr>
            <p:cNvPr id="56" name="图片 55">
              <a:extLst>
                <a:ext uri="{FF2B5EF4-FFF2-40B4-BE49-F238E27FC236}">
                  <a16:creationId xmlns:a16="http://schemas.microsoft.com/office/drawing/2014/main" id="{6E72FD64-77AA-60A0-8456-ECC370549E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3135" y="2401383"/>
              <a:ext cx="393096" cy="393096"/>
            </a:xfrm>
            <a:prstGeom prst="rect">
              <a:avLst/>
            </a:prstGeom>
          </p:spPr>
        </p:pic>
      </p:grpSp>
      <p:grpSp>
        <p:nvGrpSpPr>
          <p:cNvPr id="148" name="组合 147">
            <a:extLst>
              <a:ext uri="{FF2B5EF4-FFF2-40B4-BE49-F238E27FC236}">
                <a16:creationId xmlns:a16="http://schemas.microsoft.com/office/drawing/2014/main" id="{13314927-DCF3-3991-10A2-41B28B9DDD3C}"/>
              </a:ext>
            </a:extLst>
          </p:cNvPr>
          <p:cNvGrpSpPr/>
          <p:nvPr/>
        </p:nvGrpSpPr>
        <p:grpSpPr>
          <a:xfrm>
            <a:off x="5967827" y="2721912"/>
            <a:ext cx="2320256" cy="1046583"/>
            <a:chOff x="6012822" y="3295439"/>
            <a:chExt cx="2320256" cy="1046583"/>
          </a:xfrm>
        </p:grpSpPr>
        <p:grpSp>
          <p:nvGrpSpPr>
            <p:cNvPr id="86" name="组合 85">
              <a:extLst>
                <a:ext uri="{FF2B5EF4-FFF2-40B4-BE49-F238E27FC236}">
                  <a16:creationId xmlns:a16="http://schemas.microsoft.com/office/drawing/2014/main" id="{81FD2AAD-2CCF-727D-7401-840B81076F39}"/>
                </a:ext>
              </a:extLst>
            </p:cNvPr>
            <p:cNvGrpSpPr/>
            <p:nvPr/>
          </p:nvGrpSpPr>
          <p:grpSpPr>
            <a:xfrm>
              <a:off x="6012822" y="3368153"/>
              <a:ext cx="2320256" cy="973869"/>
              <a:chOff x="7165989" y="3387019"/>
              <a:chExt cx="2750215" cy="1053061"/>
            </a:xfrm>
          </p:grpSpPr>
          <p:sp>
            <p:nvSpPr>
              <p:cNvPr id="13" name="文本框 12">
                <a:extLst>
                  <a:ext uri="{FF2B5EF4-FFF2-40B4-BE49-F238E27FC236}">
                    <a16:creationId xmlns:a16="http://schemas.microsoft.com/office/drawing/2014/main" id="{C9E7E941-7C83-A4A7-FE36-659DE21B2642}"/>
                  </a:ext>
                </a:extLst>
              </p:cNvPr>
              <p:cNvSpPr txBox="1"/>
              <p:nvPr/>
            </p:nvSpPr>
            <p:spPr>
              <a:xfrm>
                <a:off x="7165989" y="3874314"/>
                <a:ext cx="2750215" cy="565766"/>
              </a:xfrm>
              <a:prstGeom prst="rect">
                <a:avLst/>
              </a:prstGeom>
              <a:noFill/>
            </p:spPr>
            <p:txBody>
              <a:bodyPr wrap="squar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根据不同的发票类别选择不同的预训练发票识别模板</a:t>
                </a:r>
              </a:p>
            </p:txBody>
          </p:sp>
          <p:pic>
            <p:nvPicPr>
              <p:cNvPr id="67" name="图片 66">
                <a:extLst>
                  <a:ext uri="{FF2B5EF4-FFF2-40B4-BE49-F238E27FC236}">
                    <a16:creationId xmlns:a16="http://schemas.microsoft.com/office/drawing/2014/main" id="{F3B282AA-0D3D-5C85-BF1A-5BFEC96577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4963" y="3387019"/>
                <a:ext cx="454588" cy="454588"/>
              </a:xfrm>
              <a:prstGeom prst="rect">
                <a:avLst/>
              </a:prstGeom>
            </p:spPr>
          </p:pic>
        </p:grpSp>
        <p:pic>
          <p:nvPicPr>
            <p:cNvPr id="134" name="图片 133">
              <a:extLst>
                <a:ext uri="{FF2B5EF4-FFF2-40B4-BE49-F238E27FC236}">
                  <a16:creationId xmlns:a16="http://schemas.microsoft.com/office/drawing/2014/main" id="{D9D60225-184E-29E6-77DA-4CD0C5594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3297" y="3295439"/>
              <a:ext cx="516084" cy="565830"/>
            </a:xfrm>
            <a:prstGeom prst="rect">
              <a:avLst/>
            </a:prstGeom>
          </p:spPr>
        </p:pic>
      </p:grpSp>
      <p:grpSp>
        <p:nvGrpSpPr>
          <p:cNvPr id="147" name="组合 146">
            <a:extLst>
              <a:ext uri="{FF2B5EF4-FFF2-40B4-BE49-F238E27FC236}">
                <a16:creationId xmlns:a16="http://schemas.microsoft.com/office/drawing/2014/main" id="{FB41FCCA-ECDC-9787-C731-E1908F76B0C9}"/>
              </a:ext>
            </a:extLst>
          </p:cNvPr>
          <p:cNvGrpSpPr/>
          <p:nvPr/>
        </p:nvGrpSpPr>
        <p:grpSpPr>
          <a:xfrm>
            <a:off x="8834340" y="2656784"/>
            <a:ext cx="2141871" cy="1125881"/>
            <a:chOff x="8142771" y="3291774"/>
            <a:chExt cx="2141871" cy="1125881"/>
          </a:xfrm>
        </p:grpSpPr>
        <p:grpSp>
          <p:nvGrpSpPr>
            <p:cNvPr id="85" name="组合 84">
              <a:extLst>
                <a:ext uri="{FF2B5EF4-FFF2-40B4-BE49-F238E27FC236}">
                  <a16:creationId xmlns:a16="http://schemas.microsoft.com/office/drawing/2014/main" id="{B886FF4B-C9F2-FF87-72E0-705227F29747}"/>
                </a:ext>
              </a:extLst>
            </p:cNvPr>
            <p:cNvGrpSpPr/>
            <p:nvPr/>
          </p:nvGrpSpPr>
          <p:grpSpPr>
            <a:xfrm>
              <a:off x="8142771" y="3334532"/>
              <a:ext cx="2141871" cy="1083123"/>
              <a:chOff x="9505513" y="3373765"/>
              <a:chExt cx="2505995" cy="1134987"/>
            </a:xfrm>
          </p:grpSpPr>
          <p:sp>
            <p:nvSpPr>
              <p:cNvPr id="15" name="文本框 14">
                <a:extLst>
                  <a:ext uri="{FF2B5EF4-FFF2-40B4-BE49-F238E27FC236}">
                    <a16:creationId xmlns:a16="http://schemas.microsoft.com/office/drawing/2014/main" id="{B4028B0A-98EE-9F0F-2952-0DDB80539C05}"/>
                  </a:ext>
                </a:extLst>
              </p:cNvPr>
              <p:cNvSpPr txBox="1"/>
              <p:nvPr/>
            </p:nvSpPr>
            <p:spPr>
              <a:xfrm>
                <a:off x="9505513" y="3960478"/>
                <a:ext cx="2505995" cy="548274"/>
              </a:xfrm>
              <a:prstGeom prst="rect">
                <a:avLst/>
              </a:prstGeom>
              <a:noFill/>
            </p:spPr>
            <p:txBody>
              <a:bodyPr wrap="squar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使用</a:t>
                </a:r>
                <a:r>
                  <a:rPr kumimoji="1" lang="en-US" altLang="zh-CN" sz="1400" dirty="0">
                    <a:solidFill>
                      <a:schemeClr val="bg1"/>
                    </a:solidFill>
                    <a:latin typeface="Microsoft YaHei Light" panose="020B0503020204020204" pitchFamily="34" charset="-122"/>
                    <a:ea typeface="Microsoft YaHei Light" panose="020B0503020204020204" pitchFamily="34" charset="-122"/>
                  </a:rPr>
                  <a:t>Mage</a:t>
                </a:r>
                <a:r>
                  <a:rPr kumimoji="1" lang="zh-CN" altLang="en-US" sz="1400" dirty="0">
                    <a:solidFill>
                      <a:schemeClr val="bg1"/>
                    </a:solidFill>
                    <a:latin typeface="Microsoft YaHei Light" panose="020B0503020204020204" pitchFamily="34" charset="-122"/>
                    <a:ea typeface="Microsoft YaHei Light" panose="020B0503020204020204" pitchFamily="34" charset="-122"/>
                  </a:rPr>
                  <a:t> </a:t>
                </a:r>
                <a:r>
                  <a:rPr kumimoji="1" lang="en-US" altLang="zh-CN" sz="1400" dirty="0">
                    <a:solidFill>
                      <a:schemeClr val="bg1"/>
                    </a:solidFill>
                    <a:latin typeface="Microsoft YaHei Light" panose="020B0503020204020204" pitchFamily="34" charset="-122"/>
                    <a:ea typeface="Microsoft YaHei Light" panose="020B0503020204020204" pitchFamily="34" charset="-122"/>
                  </a:rPr>
                  <a:t>AI</a:t>
                </a:r>
                <a:r>
                  <a:rPr kumimoji="1" lang="zh-CN" altLang="en-US" sz="1400" dirty="0">
                    <a:solidFill>
                      <a:schemeClr val="bg1"/>
                    </a:solidFill>
                    <a:latin typeface="Microsoft YaHei Light" panose="020B0503020204020204" pitchFamily="34" charset="-122"/>
                    <a:ea typeface="Microsoft YaHei Light" panose="020B0503020204020204" pitchFamily="34" charset="-122"/>
                  </a:rPr>
                  <a:t>识别发票信息并写入不同的登记表</a:t>
                </a:r>
              </a:p>
            </p:txBody>
          </p:sp>
          <p:pic>
            <p:nvPicPr>
              <p:cNvPr id="76" name="图片 75">
                <a:extLst>
                  <a:ext uri="{FF2B5EF4-FFF2-40B4-BE49-F238E27FC236}">
                    <a16:creationId xmlns:a16="http://schemas.microsoft.com/office/drawing/2014/main" id="{6C5E91D8-EC89-63A7-9F89-E5C3FB9E9F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3008" y="3373765"/>
                <a:ext cx="573583" cy="573583"/>
              </a:xfrm>
              <a:prstGeom prst="rect">
                <a:avLst/>
              </a:prstGeom>
            </p:spPr>
          </p:pic>
        </p:grpSp>
        <p:pic>
          <p:nvPicPr>
            <p:cNvPr id="135" name="图片 134">
              <a:extLst>
                <a:ext uri="{FF2B5EF4-FFF2-40B4-BE49-F238E27FC236}">
                  <a16:creationId xmlns:a16="http://schemas.microsoft.com/office/drawing/2014/main" id="{970F21FE-87AE-05A9-8B14-259B2C52D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6858" y="3291774"/>
              <a:ext cx="516084" cy="565830"/>
            </a:xfrm>
            <a:prstGeom prst="rect">
              <a:avLst/>
            </a:prstGeom>
          </p:spPr>
        </p:pic>
      </p:grpSp>
      <p:grpSp>
        <p:nvGrpSpPr>
          <p:cNvPr id="146" name="组合 145">
            <a:extLst>
              <a:ext uri="{FF2B5EF4-FFF2-40B4-BE49-F238E27FC236}">
                <a16:creationId xmlns:a16="http://schemas.microsoft.com/office/drawing/2014/main" id="{21F6B581-72F7-68E0-914B-95863C512723}"/>
              </a:ext>
            </a:extLst>
          </p:cNvPr>
          <p:cNvGrpSpPr/>
          <p:nvPr/>
        </p:nvGrpSpPr>
        <p:grpSpPr>
          <a:xfrm>
            <a:off x="9066224" y="3978662"/>
            <a:ext cx="1706677" cy="1082956"/>
            <a:chOff x="10265079" y="3334534"/>
            <a:chExt cx="1706677" cy="1082956"/>
          </a:xfrm>
        </p:grpSpPr>
        <p:grpSp>
          <p:nvGrpSpPr>
            <p:cNvPr id="84" name="组合 83">
              <a:extLst>
                <a:ext uri="{FF2B5EF4-FFF2-40B4-BE49-F238E27FC236}">
                  <a16:creationId xmlns:a16="http://schemas.microsoft.com/office/drawing/2014/main" id="{2C7A2216-BE26-2BFB-F31D-D02D9D17C1D1}"/>
                </a:ext>
              </a:extLst>
            </p:cNvPr>
            <p:cNvGrpSpPr/>
            <p:nvPr/>
          </p:nvGrpSpPr>
          <p:grpSpPr>
            <a:xfrm>
              <a:off x="10265079" y="3467527"/>
              <a:ext cx="1706677" cy="949963"/>
              <a:chOff x="9937824" y="5376629"/>
              <a:chExt cx="1937051" cy="961776"/>
            </a:xfrm>
          </p:grpSpPr>
          <p:sp>
            <p:nvSpPr>
              <p:cNvPr id="19" name="文本框 18">
                <a:extLst>
                  <a:ext uri="{FF2B5EF4-FFF2-40B4-BE49-F238E27FC236}">
                    <a16:creationId xmlns:a16="http://schemas.microsoft.com/office/drawing/2014/main" id="{7751AE13-4D37-949A-6B17-33C6A22AA78F}"/>
                  </a:ext>
                </a:extLst>
              </p:cNvPr>
              <p:cNvSpPr txBox="1"/>
              <p:nvPr/>
            </p:nvSpPr>
            <p:spPr>
              <a:xfrm>
                <a:off x="9937824" y="5808679"/>
                <a:ext cx="1937051" cy="529726"/>
              </a:xfrm>
              <a:prstGeom prst="rect">
                <a:avLst/>
              </a:prstGeom>
              <a:noFill/>
            </p:spPr>
            <p:txBody>
              <a:bodyPr wrap="squar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打开国家税务总局发票查验平台</a:t>
                </a:r>
              </a:p>
            </p:txBody>
          </p:sp>
          <p:pic>
            <p:nvPicPr>
              <p:cNvPr id="81" name="图片 80">
                <a:extLst>
                  <a:ext uri="{FF2B5EF4-FFF2-40B4-BE49-F238E27FC236}">
                    <a16:creationId xmlns:a16="http://schemas.microsoft.com/office/drawing/2014/main" id="{3DE76F5D-088A-608C-8750-59081BE5F2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55094" y="5376629"/>
                <a:ext cx="536264" cy="380748"/>
              </a:xfrm>
              <a:prstGeom prst="rect">
                <a:avLst/>
              </a:prstGeom>
            </p:spPr>
          </p:pic>
        </p:grpSp>
        <p:pic>
          <p:nvPicPr>
            <p:cNvPr id="136" name="图片 135">
              <a:extLst>
                <a:ext uri="{FF2B5EF4-FFF2-40B4-BE49-F238E27FC236}">
                  <a16:creationId xmlns:a16="http://schemas.microsoft.com/office/drawing/2014/main" id="{725329CD-DF9E-32C5-0A66-54883550A8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0959" y="3334534"/>
              <a:ext cx="516084" cy="565830"/>
            </a:xfrm>
            <a:prstGeom prst="rect">
              <a:avLst/>
            </a:prstGeom>
          </p:spPr>
        </p:pic>
      </p:grpSp>
      <p:grpSp>
        <p:nvGrpSpPr>
          <p:cNvPr id="159" name="组合 158">
            <a:extLst>
              <a:ext uri="{FF2B5EF4-FFF2-40B4-BE49-F238E27FC236}">
                <a16:creationId xmlns:a16="http://schemas.microsoft.com/office/drawing/2014/main" id="{AC417DAE-B4E2-72BE-AE81-02DDF99AAE7B}"/>
              </a:ext>
            </a:extLst>
          </p:cNvPr>
          <p:cNvGrpSpPr/>
          <p:nvPr/>
        </p:nvGrpSpPr>
        <p:grpSpPr>
          <a:xfrm>
            <a:off x="2175118" y="1644800"/>
            <a:ext cx="957843" cy="852167"/>
            <a:chOff x="1990854" y="1833893"/>
            <a:chExt cx="957843" cy="852167"/>
          </a:xfrm>
        </p:grpSpPr>
        <p:grpSp>
          <p:nvGrpSpPr>
            <p:cNvPr id="49" name="组合 48">
              <a:extLst>
                <a:ext uri="{FF2B5EF4-FFF2-40B4-BE49-F238E27FC236}">
                  <a16:creationId xmlns:a16="http://schemas.microsoft.com/office/drawing/2014/main" id="{3EE91AEE-C9E3-AFD5-3083-136C5E51D233}"/>
                </a:ext>
              </a:extLst>
            </p:cNvPr>
            <p:cNvGrpSpPr/>
            <p:nvPr/>
          </p:nvGrpSpPr>
          <p:grpSpPr>
            <a:xfrm>
              <a:off x="1990854" y="1914677"/>
              <a:ext cx="902811" cy="771383"/>
              <a:chOff x="2668634" y="2231428"/>
              <a:chExt cx="1070436" cy="901037"/>
            </a:xfrm>
          </p:grpSpPr>
          <p:sp>
            <p:nvSpPr>
              <p:cNvPr id="3" name="文本框 2">
                <a:extLst>
                  <a:ext uri="{FF2B5EF4-FFF2-40B4-BE49-F238E27FC236}">
                    <a16:creationId xmlns:a16="http://schemas.microsoft.com/office/drawing/2014/main" id="{6B8EAF56-0101-9F41-D961-E02418F2B986}"/>
                  </a:ext>
                </a:extLst>
              </p:cNvPr>
              <p:cNvSpPr txBox="1"/>
              <p:nvPr/>
            </p:nvSpPr>
            <p:spPr>
              <a:xfrm>
                <a:off x="2668634" y="2772957"/>
                <a:ext cx="1070436" cy="359508"/>
              </a:xfrm>
              <a:prstGeom prst="rect">
                <a:avLst/>
              </a:prstGeom>
              <a:noFill/>
            </p:spPr>
            <p:txBody>
              <a:bodyPr wrap="non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获取发票</a:t>
                </a:r>
              </a:p>
            </p:txBody>
          </p:sp>
          <p:pic>
            <p:nvPicPr>
              <p:cNvPr id="39" name="图片 38">
                <a:extLst>
                  <a:ext uri="{FF2B5EF4-FFF2-40B4-BE49-F238E27FC236}">
                    <a16:creationId xmlns:a16="http://schemas.microsoft.com/office/drawing/2014/main" id="{E1684039-9099-7F44-4725-1B7B87209A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756485" y="2231428"/>
                <a:ext cx="546160" cy="546160"/>
              </a:xfrm>
              <a:prstGeom prst="rect">
                <a:avLst/>
              </a:prstGeom>
            </p:spPr>
          </p:pic>
        </p:grpSp>
        <p:pic>
          <p:nvPicPr>
            <p:cNvPr id="137" name="图片 136">
              <a:extLst>
                <a:ext uri="{FF2B5EF4-FFF2-40B4-BE49-F238E27FC236}">
                  <a16:creationId xmlns:a16="http://schemas.microsoft.com/office/drawing/2014/main" id="{DD401AC1-6072-5A7F-96A4-189D1B8BB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2613" y="1833893"/>
              <a:ext cx="516084" cy="565830"/>
            </a:xfrm>
            <a:prstGeom prst="rect">
              <a:avLst/>
            </a:prstGeom>
          </p:spPr>
        </p:pic>
      </p:grpSp>
      <p:grpSp>
        <p:nvGrpSpPr>
          <p:cNvPr id="145" name="组合 144">
            <a:extLst>
              <a:ext uri="{FF2B5EF4-FFF2-40B4-BE49-F238E27FC236}">
                <a16:creationId xmlns:a16="http://schemas.microsoft.com/office/drawing/2014/main" id="{194BCC99-46DE-A9EB-D722-E4257170857A}"/>
              </a:ext>
            </a:extLst>
          </p:cNvPr>
          <p:cNvGrpSpPr/>
          <p:nvPr/>
        </p:nvGrpSpPr>
        <p:grpSpPr>
          <a:xfrm>
            <a:off x="9160984" y="5102145"/>
            <a:ext cx="1706677" cy="873607"/>
            <a:chOff x="8465031" y="4902215"/>
            <a:chExt cx="1706677" cy="873607"/>
          </a:xfrm>
        </p:grpSpPr>
        <p:grpSp>
          <p:nvGrpSpPr>
            <p:cNvPr id="124" name="组合 123">
              <a:extLst>
                <a:ext uri="{FF2B5EF4-FFF2-40B4-BE49-F238E27FC236}">
                  <a16:creationId xmlns:a16="http://schemas.microsoft.com/office/drawing/2014/main" id="{47E9229E-E2BD-ED9F-B3DB-F17AC407A57D}"/>
                </a:ext>
              </a:extLst>
            </p:cNvPr>
            <p:cNvGrpSpPr/>
            <p:nvPr/>
          </p:nvGrpSpPr>
          <p:grpSpPr>
            <a:xfrm>
              <a:off x="8465031" y="4969561"/>
              <a:ext cx="1706677" cy="806261"/>
              <a:chOff x="6451112" y="6129881"/>
              <a:chExt cx="1706677" cy="806261"/>
            </a:xfrm>
          </p:grpSpPr>
          <p:sp>
            <p:nvSpPr>
              <p:cNvPr id="26" name="文本框 25">
                <a:extLst>
                  <a:ext uri="{FF2B5EF4-FFF2-40B4-BE49-F238E27FC236}">
                    <a16:creationId xmlns:a16="http://schemas.microsoft.com/office/drawing/2014/main" id="{BE32B2DE-E2D8-709D-0E50-3BD7765C5763}"/>
                  </a:ext>
                </a:extLst>
              </p:cNvPr>
              <p:cNvSpPr txBox="1"/>
              <p:nvPr/>
            </p:nvSpPr>
            <p:spPr>
              <a:xfrm>
                <a:off x="6451112" y="6628365"/>
                <a:ext cx="1706677" cy="307777"/>
              </a:xfrm>
              <a:prstGeom prst="rect">
                <a:avLst/>
              </a:prstGeom>
              <a:noFill/>
            </p:spPr>
            <p:txBody>
              <a:bodyPr wrap="squar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全流程异常处理</a:t>
                </a:r>
              </a:p>
            </p:txBody>
          </p:sp>
          <p:pic>
            <p:nvPicPr>
              <p:cNvPr id="123" name="图片 122">
                <a:extLst>
                  <a:ext uri="{FF2B5EF4-FFF2-40B4-BE49-F238E27FC236}">
                    <a16:creationId xmlns:a16="http://schemas.microsoft.com/office/drawing/2014/main" id="{D51E10CB-9AA5-51E8-ADA5-8D7B7C5A0E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63942" y="6129881"/>
                <a:ext cx="468585" cy="468585"/>
              </a:xfrm>
              <a:prstGeom prst="rect">
                <a:avLst/>
              </a:prstGeom>
            </p:spPr>
          </p:pic>
        </p:grpSp>
        <p:pic>
          <p:nvPicPr>
            <p:cNvPr id="138" name="图片 137">
              <a:extLst>
                <a:ext uri="{FF2B5EF4-FFF2-40B4-BE49-F238E27FC236}">
                  <a16:creationId xmlns:a16="http://schemas.microsoft.com/office/drawing/2014/main" id="{DB87DCA8-08FF-EF89-AC57-0BFB04C143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9308" y="4902215"/>
              <a:ext cx="516084" cy="565830"/>
            </a:xfrm>
            <a:prstGeom prst="rect">
              <a:avLst/>
            </a:prstGeom>
          </p:spPr>
        </p:pic>
      </p:grpSp>
      <p:grpSp>
        <p:nvGrpSpPr>
          <p:cNvPr id="151" name="组合 150">
            <a:extLst>
              <a:ext uri="{FF2B5EF4-FFF2-40B4-BE49-F238E27FC236}">
                <a16:creationId xmlns:a16="http://schemas.microsoft.com/office/drawing/2014/main" id="{09C0D2A9-23A1-7ADB-A8E9-196228F4713D}"/>
              </a:ext>
            </a:extLst>
          </p:cNvPr>
          <p:cNvGrpSpPr/>
          <p:nvPr/>
        </p:nvGrpSpPr>
        <p:grpSpPr>
          <a:xfrm>
            <a:off x="6575043" y="5143733"/>
            <a:ext cx="1706677" cy="880170"/>
            <a:chOff x="6425385" y="4919682"/>
            <a:chExt cx="1706677" cy="880170"/>
          </a:xfrm>
        </p:grpSpPr>
        <p:grpSp>
          <p:nvGrpSpPr>
            <p:cNvPr id="111" name="组合 110">
              <a:extLst>
                <a:ext uri="{FF2B5EF4-FFF2-40B4-BE49-F238E27FC236}">
                  <a16:creationId xmlns:a16="http://schemas.microsoft.com/office/drawing/2014/main" id="{BBB26B13-C656-D292-A649-5F5CC8AD4049}"/>
                </a:ext>
              </a:extLst>
            </p:cNvPr>
            <p:cNvGrpSpPr/>
            <p:nvPr/>
          </p:nvGrpSpPr>
          <p:grpSpPr>
            <a:xfrm>
              <a:off x="6425385" y="5099559"/>
              <a:ext cx="1706677" cy="700293"/>
              <a:chOff x="6235326" y="6185661"/>
              <a:chExt cx="1706677" cy="700293"/>
            </a:xfrm>
          </p:grpSpPr>
          <p:sp>
            <p:nvSpPr>
              <p:cNvPr id="25" name="文本框 24">
                <a:extLst>
                  <a:ext uri="{FF2B5EF4-FFF2-40B4-BE49-F238E27FC236}">
                    <a16:creationId xmlns:a16="http://schemas.microsoft.com/office/drawing/2014/main" id="{41F46C4A-5C7E-090E-77E3-4AC1F47529EF}"/>
                  </a:ext>
                </a:extLst>
              </p:cNvPr>
              <p:cNvSpPr txBox="1"/>
              <p:nvPr/>
            </p:nvSpPr>
            <p:spPr>
              <a:xfrm>
                <a:off x="6235326" y="6578177"/>
                <a:ext cx="1706677" cy="307777"/>
              </a:xfrm>
              <a:prstGeom prst="rect">
                <a:avLst/>
              </a:prstGeom>
              <a:noFill/>
            </p:spPr>
            <p:txBody>
              <a:bodyPr wrap="squar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输出日志信息</a:t>
                </a:r>
              </a:p>
            </p:txBody>
          </p:sp>
          <p:pic>
            <p:nvPicPr>
              <p:cNvPr id="110" name="图片 109">
                <a:extLst>
                  <a:ext uri="{FF2B5EF4-FFF2-40B4-BE49-F238E27FC236}">
                    <a16:creationId xmlns:a16="http://schemas.microsoft.com/office/drawing/2014/main" id="{CFAE8C18-04EE-60A8-5A15-33CB3DF01A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9027" y="6185661"/>
                <a:ext cx="372021" cy="372021"/>
              </a:xfrm>
              <a:prstGeom prst="rect">
                <a:avLst/>
              </a:prstGeom>
            </p:spPr>
          </p:pic>
        </p:grpSp>
        <p:pic>
          <p:nvPicPr>
            <p:cNvPr id="139" name="图片 138">
              <a:extLst>
                <a:ext uri="{FF2B5EF4-FFF2-40B4-BE49-F238E27FC236}">
                  <a16:creationId xmlns:a16="http://schemas.microsoft.com/office/drawing/2014/main" id="{A15CEF59-8DEC-90A7-DF58-1DA0CEA8AF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1458" y="4919682"/>
              <a:ext cx="516084" cy="565830"/>
            </a:xfrm>
            <a:prstGeom prst="rect">
              <a:avLst/>
            </a:prstGeom>
          </p:spPr>
        </p:pic>
      </p:grpSp>
      <p:grpSp>
        <p:nvGrpSpPr>
          <p:cNvPr id="150" name="组合 149">
            <a:extLst>
              <a:ext uri="{FF2B5EF4-FFF2-40B4-BE49-F238E27FC236}">
                <a16:creationId xmlns:a16="http://schemas.microsoft.com/office/drawing/2014/main" id="{3BDC618D-56B8-1763-A19A-29A1401800D2}"/>
              </a:ext>
            </a:extLst>
          </p:cNvPr>
          <p:cNvGrpSpPr/>
          <p:nvPr/>
        </p:nvGrpSpPr>
        <p:grpSpPr>
          <a:xfrm>
            <a:off x="4241709" y="5143733"/>
            <a:ext cx="1987516" cy="1092554"/>
            <a:chOff x="4299450" y="4782943"/>
            <a:chExt cx="1987516" cy="1092554"/>
          </a:xfrm>
        </p:grpSpPr>
        <p:grpSp>
          <p:nvGrpSpPr>
            <p:cNvPr id="132" name="组合 131">
              <a:extLst>
                <a:ext uri="{FF2B5EF4-FFF2-40B4-BE49-F238E27FC236}">
                  <a16:creationId xmlns:a16="http://schemas.microsoft.com/office/drawing/2014/main" id="{3DC16D76-D737-50B3-52EA-71E633239022}"/>
                </a:ext>
              </a:extLst>
            </p:cNvPr>
            <p:cNvGrpSpPr/>
            <p:nvPr/>
          </p:nvGrpSpPr>
          <p:grpSpPr>
            <a:xfrm>
              <a:off x="4299450" y="4935439"/>
              <a:ext cx="1987516" cy="940058"/>
              <a:chOff x="3136683" y="6025193"/>
              <a:chExt cx="1987516" cy="940058"/>
            </a:xfrm>
          </p:grpSpPr>
          <p:sp>
            <p:nvSpPr>
              <p:cNvPr id="24" name="文本框 23">
                <a:extLst>
                  <a:ext uri="{FF2B5EF4-FFF2-40B4-BE49-F238E27FC236}">
                    <a16:creationId xmlns:a16="http://schemas.microsoft.com/office/drawing/2014/main" id="{AA3C263E-ADBD-91AC-4A24-5F902F40553C}"/>
                  </a:ext>
                </a:extLst>
              </p:cNvPr>
              <p:cNvSpPr txBox="1"/>
              <p:nvPr/>
            </p:nvSpPr>
            <p:spPr>
              <a:xfrm>
                <a:off x="3136683" y="6442031"/>
                <a:ext cx="1987516" cy="523220"/>
              </a:xfrm>
              <a:prstGeom prst="rect">
                <a:avLst/>
              </a:prstGeom>
              <a:noFill/>
            </p:spPr>
            <p:txBody>
              <a:bodyPr wrap="squar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将相关信息</a:t>
                </a:r>
                <a:endParaRPr kumimoji="1" lang="en-US" altLang="zh-CN" sz="1400" dirty="0">
                  <a:solidFill>
                    <a:schemeClr val="bg1"/>
                  </a:solidFill>
                  <a:latin typeface="Microsoft YaHei Light" panose="020B0503020204020204" pitchFamily="34" charset="-122"/>
                  <a:ea typeface="Microsoft YaHei Light" panose="020B0503020204020204" pitchFamily="34" charset="-122"/>
                </a:endParaRPr>
              </a:p>
              <a:p>
                <a:r>
                  <a:rPr kumimoji="1" lang="zh-CN" altLang="en-US" sz="1400" dirty="0">
                    <a:solidFill>
                      <a:schemeClr val="bg1"/>
                    </a:solidFill>
                    <a:latin typeface="Microsoft YaHei Light" panose="020B0503020204020204" pitchFamily="34" charset="-122"/>
                    <a:ea typeface="Microsoft YaHei Light" panose="020B0503020204020204" pitchFamily="34" charset="-122"/>
                  </a:rPr>
                  <a:t>写入登记表</a:t>
                </a:r>
              </a:p>
            </p:txBody>
          </p:sp>
          <p:pic>
            <p:nvPicPr>
              <p:cNvPr id="131" name="图片 130">
                <a:extLst>
                  <a:ext uri="{FF2B5EF4-FFF2-40B4-BE49-F238E27FC236}">
                    <a16:creationId xmlns:a16="http://schemas.microsoft.com/office/drawing/2014/main" id="{00CA389B-7C51-5FBA-931E-0CEE3582F48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35250" y="6025193"/>
                <a:ext cx="411478" cy="395019"/>
              </a:xfrm>
              <a:prstGeom prst="rect">
                <a:avLst/>
              </a:prstGeom>
            </p:spPr>
          </p:pic>
        </p:grpSp>
        <p:pic>
          <p:nvPicPr>
            <p:cNvPr id="140" name="图片 139">
              <a:extLst>
                <a:ext uri="{FF2B5EF4-FFF2-40B4-BE49-F238E27FC236}">
                  <a16:creationId xmlns:a16="http://schemas.microsoft.com/office/drawing/2014/main" id="{C48BA984-FC88-FAEA-A4BE-A3073B61A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0488" y="4782943"/>
              <a:ext cx="516084" cy="565830"/>
            </a:xfrm>
            <a:prstGeom prst="rect">
              <a:avLst/>
            </a:prstGeom>
          </p:spPr>
        </p:pic>
      </p:grpSp>
      <p:grpSp>
        <p:nvGrpSpPr>
          <p:cNvPr id="149" name="组合 148">
            <a:extLst>
              <a:ext uri="{FF2B5EF4-FFF2-40B4-BE49-F238E27FC236}">
                <a16:creationId xmlns:a16="http://schemas.microsoft.com/office/drawing/2014/main" id="{F3B0B5EE-F6B9-AAD3-3909-299AB2EA0756}"/>
              </a:ext>
            </a:extLst>
          </p:cNvPr>
          <p:cNvGrpSpPr/>
          <p:nvPr/>
        </p:nvGrpSpPr>
        <p:grpSpPr>
          <a:xfrm>
            <a:off x="2125806" y="5107728"/>
            <a:ext cx="2210129" cy="1099534"/>
            <a:chOff x="2056128" y="4686646"/>
            <a:chExt cx="2210129" cy="1099534"/>
          </a:xfrm>
        </p:grpSpPr>
        <p:grpSp>
          <p:nvGrpSpPr>
            <p:cNvPr id="115" name="组合 114">
              <a:extLst>
                <a:ext uri="{FF2B5EF4-FFF2-40B4-BE49-F238E27FC236}">
                  <a16:creationId xmlns:a16="http://schemas.microsoft.com/office/drawing/2014/main" id="{87B83D1E-5919-5021-9DDF-AD775D2D47F8}"/>
                </a:ext>
              </a:extLst>
            </p:cNvPr>
            <p:cNvGrpSpPr/>
            <p:nvPr/>
          </p:nvGrpSpPr>
          <p:grpSpPr>
            <a:xfrm>
              <a:off x="2056128" y="4783154"/>
              <a:ext cx="2210129" cy="1003026"/>
              <a:chOff x="8565117" y="6060648"/>
              <a:chExt cx="2210129" cy="1003026"/>
            </a:xfrm>
          </p:grpSpPr>
          <p:sp>
            <p:nvSpPr>
              <p:cNvPr id="23" name="文本框 22">
                <a:extLst>
                  <a:ext uri="{FF2B5EF4-FFF2-40B4-BE49-F238E27FC236}">
                    <a16:creationId xmlns:a16="http://schemas.microsoft.com/office/drawing/2014/main" id="{5961E8BC-4A5C-8705-4903-B4F686CCF36C}"/>
                  </a:ext>
                </a:extLst>
              </p:cNvPr>
              <p:cNvSpPr txBox="1"/>
              <p:nvPr/>
            </p:nvSpPr>
            <p:spPr>
              <a:xfrm>
                <a:off x="8565117" y="6540454"/>
                <a:ext cx="2210129" cy="523220"/>
              </a:xfrm>
              <a:prstGeom prst="rect">
                <a:avLst/>
              </a:prstGeom>
              <a:noFill/>
            </p:spPr>
            <p:txBody>
              <a:bodyPr wrap="squar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使用</a:t>
                </a:r>
                <a:r>
                  <a:rPr kumimoji="1" lang="en-US" altLang="zh-CN" sz="1400" dirty="0">
                    <a:solidFill>
                      <a:schemeClr val="bg1"/>
                    </a:solidFill>
                    <a:latin typeface="Microsoft YaHei Light" panose="020B0503020204020204" pitchFamily="34" charset="-122"/>
                    <a:ea typeface="Microsoft YaHei Light" panose="020B0503020204020204" pitchFamily="34" charset="-122"/>
                  </a:rPr>
                  <a:t>Mage</a:t>
                </a:r>
                <a:r>
                  <a:rPr kumimoji="1" lang="zh-CN" altLang="en-US" sz="1400" dirty="0">
                    <a:solidFill>
                      <a:schemeClr val="bg1"/>
                    </a:solidFill>
                    <a:latin typeface="Microsoft YaHei Light" panose="020B0503020204020204" pitchFamily="34" charset="-122"/>
                    <a:ea typeface="Microsoft YaHei Light" panose="020B0503020204020204" pitchFamily="34" charset="-122"/>
                  </a:rPr>
                  <a:t> </a:t>
                </a:r>
                <a:r>
                  <a:rPr kumimoji="1" lang="en-US" altLang="zh-CN" sz="1400" dirty="0">
                    <a:solidFill>
                      <a:schemeClr val="bg1"/>
                    </a:solidFill>
                    <a:latin typeface="Microsoft YaHei Light" panose="020B0503020204020204" pitchFamily="34" charset="-122"/>
                    <a:ea typeface="Microsoft YaHei Light" panose="020B0503020204020204" pitchFamily="34" charset="-122"/>
                  </a:rPr>
                  <a:t>AI</a:t>
                </a:r>
              </a:p>
              <a:p>
                <a:r>
                  <a:rPr kumimoji="1" lang="zh-CN" altLang="en-US" sz="1400" dirty="0">
                    <a:solidFill>
                      <a:schemeClr val="bg1"/>
                    </a:solidFill>
                    <a:latin typeface="Microsoft YaHei Light" panose="020B0503020204020204" pitchFamily="34" charset="-122"/>
                    <a:ea typeface="Microsoft YaHei Light" panose="020B0503020204020204" pitchFamily="34" charset="-122"/>
                  </a:rPr>
                  <a:t>录入凭证信息</a:t>
                </a:r>
              </a:p>
            </p:txBody>
          </p:sp>
          <p:pic>
            <p:nvPicPr>
              <p:cNvPr id="114" name="图片 113">
                <a:extLst>
                  <a:ext uri="{FF2B5EF4-FFF2-40B4-BE49-F238E27FC236}">
                    <a16:creationId xmlns:a16="http://schemas.microsoft.com/office/drawing/2014/main" id="{4AA8731F-7DF5-F0CB-85A7-0B04F29BA95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67356" y="6060648"/>
                <a:ext cx="419443" cy="419443"/>
              </a:xfrm>
              <a:prstGeom prst="rect">
                <a:avLst/>
              </a:prstGeom>
            </p:spPr>
          </p:pic>
        </p:grpSp>
        <p:pic>
          <p:nvPicPr>
            <p:cNvPr id="141" name="图片 140">
              <a:extLst>
                <a:ext uri="{FF2B5EF4-FFF2-40B4-BE49-F238E27FC236}">
                  <a16:creationId xmlns:a16="http://schemas.microsoft.com/office/drawing/2014/main" id="{B963D81D-8121-3911-8AA1-ABAB08456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387" y="4686646"/>
              <a:ext cx="516084" cy="565830"/>
            </a:xfrm>
            <a:prstGeom prst="rect">
              <a:avLst/>
            </a:prstGeom>
          </p:spPr>
        </p:pic>
      </p:grpSp>
      <p:grpSp>
        <p:nvGrpSpPr>
          <p:cNvPr id="153" name="组合 152">
            <a:extLst>
              <a:ext uri="{FF2B5EF4-FFF2-40B4-BE49-F238E27FC236}">
                <a16:creationId xmlns:a16="http://schemas.microsoft.com/office/drawing/2014/main" id="{A21C881B-481E-5D66-753A-218B99DE562E}"/>
              </a:ext>
            </a:extLst>
          </p:cNvPr>
          <p:cNvGrpSpPr/>
          <p:nvPr/>
        </p:nvGrpSpPr>
        <p:grpSpPr>
          <a:xfrm>
            <a:off x="1818583" y="3930532"/>
            <a:ext cx="1792477" cy="864045"/>
            <a:chOff x="1425693" y="6780854"/>
            <a:chExt cx="1792477" cy="864045"/>
          </a:xfrm>
        </p:grpSpPr>
        <p:grpSp>
          <p:nvGrpSpPr>
            <p:cNvPr id="118" name="组合 117">
              <a:extLst>
                <a:ext uri="{FF2B5EF4-FFF2-40B4-BE49-F238E27FC236}">
                  <a16:creationId xmlns:a16="http://schemas.microsoft.com/office/drawing/2014/main" id="{EEB71FB5-7A3E-BB6C-C0FB-EE1D1DEF2F08}"/>
                </a:ext>
              </a:extLst>
            </p:cNvPr>
            <p:cNvGrpSpPr/>
            <p:nvPr/>
          </p:nvGrpSpPr>
          <p:grpSpPr>
            <a:xfrm>
              <a:off x="1425693" y="6910578"/>
              <a:ext cx="1792477" cy="734321"/>
              <a:chOff x="2473099" y="6261912"/>
              <a:chExt cx="1792477" cy="734321"/>
            </a:xfrm>
          </p:grpSpPr>
          <p:sp>
            <p:nvSpPr>
              <p:cNvPr id="22" name="文本框 21">
                <a:extLst>
                  <a:ext uri="{FF2B5EF4-FFF2-40B4-BE49-F238E27FC236}">
                    <a16:creationId xmlns:a16="http://schemas.microsoft.com/office/drawing/2014/main" id="{7E376D8D-3E4F-2813-FC5C-EEB18226B4DD}"/>
                  </a:ext>
                </a:extLst>
              </p:cNvPr>
              <p:cNvSpPr txBox="1"/>
              <p:nvPr/>
            </p:nvSpPr>
            <p:spPr>
              <a:xfrm>
                <a:off x="2473099" y="6688456"/>
                <a:ext cx="1792477" cy="307777"/>
              </a:xfrm>
              <a:prstGeom prst="rect">
                <a:avLst/>
              </a:prstGeom>
              <a:noFill/>
            </p:spPr>
            <p:txBody>
              <a:bodyPr wrap="squar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登录精斗云财务平台</a:t>
                </a:r>
              </a:p>
            </p:txBody>
          </p:sp>
          <p:pic>
            <p:nvPicPr>
              <p:cNvPr id="117" name="图片 116">
                <a:extLst>
                  <a:ext uri="{FF2B5EF4-FFF2-40B4-BE49-F238E27FC236}">
                    <a16:creationId xmlns:a16="http://schemas.microsoft.com/office/drawing/2014/main" id="{67B7B1F2-7832-B2F6-2FD8-C7B76843C18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96297" y="6261912"/>
                <a:ext cx="536264" cy="380748"/>
              </a:xfrm>
              <a:prstGeom prst="rect">
                <a:avLst/>
              </a:prstGeom>
            </p:spPr>
          </p:pic>
        </p:grpSp>
        <p:pic>
          <p:nvPicPr>
            <p:cNvPr id="142" name="图片 141">
              <a:extLst>
                <a:ext uri="{FF2B5EF4-FFF2-40B4-BE49-F238E27FC236}">
                  <a16:creationId xmlns:a16="http://schemas.microsoft.com/office/drawing/2014/main" id="{EE83F8A3-4B3A-EF55-E390-998ACA848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2732" y="6780854"/>
              <a:ext cx="516084" cy="565830"/>
            </a:xfrm>
            <a:prstGeom prst="rect">
              <a:avLst/>
            </a:prstGeom>
          </p:spPr>
        </p:pic>
      </p:grpSp>
      <p:grpSp>
        <p:nvGrpSpPr>
          <p:cNvPr id="152" name="组合 151">
            <a:extLst>
              <a:ext uri="{FF2B5EF4-FFF2-40B4-BE49-F238E27FC236}">
                <a16:creationId xmlns:a16="http://schemas.microsoft.com/office/drawing/2014/main" id="{79C1D84E-2390-AE00-8E85-09C48ED5EB56}"/>
              </a:ext>
            </a:extLst>
          </p:cNvPr>
          <p:cNvGrpSpPr/>
          <p:nvPr/>
        </p:nvGrpSpPr>
        <p:grpSpPr>
          <a:xfrm>
            <a:off x="6038861" y="3957769"/>
            <a:ext cx="2330643" cy="1098418"/>
            <a:chOff x="4884974" y="5741595"/>
            <a:chExt cx="2330643" cy="1098418"/>
          </a:xfrm>
        </p:grpSpPr>
        <p:grpSp>
          <p:nvGrpSpPr>
            <p:cNvPr id="95" name="组合 94">
              <a:extLst>
                <a:ext uri="{FF2B5EF4-FFF2-40B4-BE49-F238E27FC236}">
                  <a16:creationId xmlns:a16="http://schemas.microsoft.com/office/drawing/2014/main" id="{3CD4D6D1-A674-BF66-3BAC-6F023D3DF417}"/>
                </a:ext>
              </a:extLst>
            </p:cNvPr>
            <p:cNvGrpSpPr/>
            <p:nvPr/>
          </p:nvGrpSpPr>
          <p:grpSpPr>
            <a:xfrm>
              <a:off x="4884974" y="5803994"/>
              <a:ext cx="2330643" cy="1036019"/>
              <a:chOff x="7188315" y="5429248"/>
              <a:chExt cx="2330643" cy="1036019"/>
            </a:xfrm>
          </p:grpSpPr>
          <p:sp>
            <p:nvSpPr>
              <p:cNvPr id="18" name="文本框 17">
                <a:extLst>
                  <a:ext uri="{FF2B5EF4-FFF2-40B4-BE49-F238E27FC236}">
                    <a16:creationId xmlns:a16="http://schemas.microsoft.com/office/drawing/2014/main" id="{89A5A241-ABE8-86DB-80D4-DBEAD0F1669D}"/>
                  </a:ext>
                </a:extLst>
              </p:cNvPr>
              <p:cNvSpPr txBox="1"/>
              <p:nvPr/>
            </p:nvSpPr>
            <p:spPr>
              <a:xfrm>
                <a:off x="7188315" y="5942047"/>
                <a:ext cx="2330643" cy="523220"/>
              </a:xfrm>
              <a:prstGeom prst="rect">
                <a:avLst/>
              </a:prstGeom>
              <a:noFill/>
            </p:spPr>
            <p:txBody>
              <a:bodyPr wrap="squar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输入查验信息，使用自研验证码识别器识别条件验证码</a:t>
                </a:r>
              </a:p>
            </p:txBody>
          </p:sp>
          <p:pic>
            <p:nvPicPr>
              <p:cNvPr id="92" name="图片 91">
                <a:extLst>
                  <a:ext uri="{FF2B5EF4-FFF2-40B4-BE49-F238E27FC236}">
                    <a16:creationId xmlns:a16="http://schemas.microsoft.com/office/drawing/2014/main" id="{243932E3-AEB9-BEE7-31B0-9EB95A07D80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46927" y="5429248"/>
                <a:ext cx="523000" cy="523000"/>
              </a:xfrm>
              <a:prstGeom prst="rect">
                <a:avLst/>
              </a:prstGeom>
            </p:spPr>
          </p:pic>
        </p:grpSp>
        <p:pic>
          <p:nvPicPr>
            <p:cNvPr id="143" name="图片 142">
              <a:extLst>
                <a:ext uri="{FF2B5EF4-FFF2-40B4-BE49-F238E27FC236}">
                  <a16:creationId xmlns:a16="http://schemas.microsoft.com/office/drawing/2014/main" id="{3BFFB7DE-1DAC-08EF-2C52-DED128E574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2578" y="5741595"/>
              <a:ext cx="516084" cy="565830"/>
            </a:xfrm>
            <a:prstGeom prst="rect">
              <a:avLst/>
            </a:prstGeom>
          </p:spPr>
        </p:pic>
      </p:grpSp>
      <p:cxnSp>
        <p:nvCxnSpPr>
          <p:cNvPr id="168" name="直线箭头连接符 167">
            <a:extLst>
              <a:ext uri="{FF2B5EF4-FFF2-40B4-BE49-F238E27FC236}">
                <a16:creationId xmlns:a16="http://schemas.microsoft.com/office/drawing/2014/main" id="{83913517-3A22-3153-425A-170963D51D8C}"/>
              </a:ext>
            </a:extLst>
          </p:cNvPr>
          <p:cNvCxnSpPr>
            <a:cxnSpLocks/>
          </p:cNvCxnSpPr>
          <p:nvPr/>
        </p:nvCxnSpPr>
        <p:spPr>
          <a:xfrm>
            <a:off x="1515696" y="2072085"/>
            <a:ext cx="567619" cy="0"/>
          </a:xfrm>
          <a:prstGeom prst="straightConnector1">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69" name="直线箭头连接符 168">
            <a:extLst>
              <a:ext uri="{FF2B5EF4-FFF2-40B4-BE49-F238E27FC236}">
                <a16:creationId xmlns:a16="http://schemas.microsoft.com/office/drawing/2014/main" id="{EB4023C2-A221-60E7-8D1E-EB6A0D065F1B}"/>
              </a:ext>
            </a:extLst>
          </p:cNvPr>
          <p:cNvCxnSpPr>
            <a:cxnSpLocks/>
          </p:cNvCxnSpPr>
          <p:nvPr/>
        </p:nvCxnSpPr>
        <p:spPr>
          <a:xfrm>
            <a:off x="2675983" y="2409964"/>
            <a:ext cx="0" cy="264595"/>
          </a:xfrm>
          <a:prstGeom prst="straightConnector1">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71" name="直线箭头连接符 170">
            <a:extLst>
              <a:ext uri="{FF2B5EF4-FFF2-40B4-BE49-F238E27FC236}">
                <a16:creationId xmlns:a16="http://schemas.microsoft.com/office/drawing/2014/main" id="{609A3FD8-F562-D1A6-92A1-D63C837220A2}"/>
              </a:ext>
            </a:extLst>
          </p:cNvPr>
          <p:cNvCxnSpPr>
            <a:cxnSpLocks/>
          </p:cNvCxnSpPr>
          <p:nvPr/>
        </p:nvCxnSpPr>
        <p:spPr>
          <a:xfrm>
            <a:off x="3561808" y="3165321"/>
            <a:ext cx="526966" cy="4378"/>
          </a:xfrm>
          <a:prstGeom prst="straightConnector1">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73" name="直线箭头连接符 172">
            <a:extLst>
              <a:ext uri="{FF2B5EF4-FFF2-40B4-BE49-F238E27FC236}">
                <a16:creationId xmlns:a16="http://schemas.microsoft.com/office/drawing/2014/main" id="{C28C7B55-AE95-BE51-3E79-D653BD186D39}"/>
              </a:ext>
            </a:extLst>
          </p:cNvPr>
          <p:cNvCxnSpPr>
            <a:cxnSpLocks/>
          </p:cNvCxnSpPr>
          <p:nvPr/>
        </p:nvCxnSpPr>
        <p:spPr>
          <a:xfrm>
            <a:off x="5492567" y="3182738"/>
            <a:ext cx="526966" cy="4378"/>
          </a:xfrm>
          <a:prstGeom prst="straightConnector1">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74" name="直线箭头连接符 173">
            <a:extLst>
              <a:ext uri="{FF2B5EF4-FFF2-40B4-BE49-F238E27FC236}">
                <a16:creationId xmlns:a16="http://schemas.microsoft.com/office/drawing/2014/main" id="{4C55A3A5-D668-5F57-7889-5CD3C083465A}"/>
              </a:ext>
            </a:extLst>
          </p:cNvPr>
          <p:cNvCxnSpPr>
            <a:cxnSpLocks/>
          </p:cNvCxnSpPr>
          <p:nvPr/>
        </p:nvCxnSpPr>
        <p:spPr>
          <a:xfrm>
            <a:off x="8309868" y="3211163"/>
            <a:ext cx="526966" cy="4378"/>
          </a:xfrm>
          <a:prstGeom prst="straightConnector1">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75" name="直线箭头连接符 174">
            <a:extLst>
              <a:ext uri="{FF2B5EF4-FFF2-40B4-BE49-F238E27FC236}">
                <a16:creationId xmlns:a16="http://schemas.microsoft.com/office/drawing/2014/main" id="{8D3CADB3-38FC-818F-B300-95C5EAE453E2}"/>
              </a:ext>
            </a:extLst>
          </p:cNvPr>
          <p:cNvCxnSpPr>
            <a:cxnSpLocks/>
          </p:cNvCxnSpPr>
          <p:nvPr/>
        </p:nvCxnSpPr>
        <p:spPr>
          <a:xfrm>
            <a:off x="9788607" y="3761637"/>
            <a:ext cx="0" cy="264595"/>
          </a:xfrm>
          <a:prstGeom prst="straightConnector1">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76" name="直线箭头连接符 175">
            <a:extLst>
              <a:ext uri="{FF2B5EF4-FFF2-40B4-BE49-F238E27FC236}">
                <a16:creationId xmlns:a16="http://schemas.microsoft.com/office/drawing/2014/main" id="{ED6E6F39-C16E-A480-A127-6BEDCABAB7C3}"/>
              </a:ext>
            </a:extLst>
          </p:cNvPr>
          <p:cNvCxnSpPr>
            <a:cxnSpLocks/>
          </p:cNvCxnSpPr>
          <p:nvPr/>
        </p:nvCxnSpPr>
        <p:spPr>
          <a:xfrm flipH="1">
            <a:off x="8365379" y="4411590"/>
            <a:ext cx="526121" cy="0"/>
          </a:xfrm>
          <a:prstGeom prst="straightConnector1">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78" name="直线箭头连接符 177">
            <a:extLst>
              <a:ext uri="{FF2B5EF4-FFF2-40B4-BE49-F238E27FC236}">
                <a16:creationId xmlns:a16="http://schemas.microsoft.com/office/drawing/2014/main" id="{049D44B7-8202-EB26-5BDB-F5439EB613B4}"/>
              </a:ext>
            </a:extLst>
          </p:cNvPr>
          <p:cNvCxnSpPr>
            <a:cxnSpLocks/>
          </p:cNvCxnSpPr>
          <p:nvPr/>
        </p:nvCxnSpPr>
        <p:spPr>
          <a:xfrm flipH="1">
            <a:off x="5493412" y="4411590"/>
            <a:ext cx="526121" cy="0"/>
          </a:xfrm>
          <a:prstGeom prst="straightConnector1">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79" name="直线箭头连接符 178">
            <a:extLst>
              <a:ext uri="{FF2B5EF4-FFF2-40B4-BE49-F238E27FC236}">
                <a16:creationId xmlns:a16="http://schemas.microsoft.com/office/drawing/2014/main" id="{F8605FE9-C32A-1BEB-5C53-638ACCF97C1E}"/>
              </a:ext>
            </a:extLst>
          </p:cNvPr>
          <p:cNvCxnSpPr>
            <a:cxnSpLocks/>
          </p:cNvCxnSpPr>
          <p:nvPr/>
        </p:nvCxnSpPr>
        <p:spPr>
          <a:xfrm flipH="1">
            <a:off x="3470826" y="4432237"/>
            <a:ext cx="526121" cy="0"/>
          </a:xfrm>
          <a:prstGeom prst="straightConnector1">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80" name="直线箭头连接符 179">
            <a:extLst>
              <a:ext uri="{FF2B5EF4-FFF2-40B4-BE49-F238E27FC236}">
                <a16:creationId xmlns:a16="http://schemas.microsoft.com/office/drawing/2014/main" id="{E7AF54C3-A1D5-1E43-18A9-55359525261D}"/>
              </a:ext>
            </a:extLst>
          </p:cNvPr>
          <p:cNvCxnSpPr>
            <a:cxnSpLocks/>
          </p:cNvCxnSpPr>
          <p:nvPr/>
        </p:nvCxnSpPr>
        <p:spPr>
          <a:xfrm>
            <a:off x="2708989" y="4821572"/>
            <a:ext cx="0" cy="264595"/>
          </a:xfrm>
          <a:prstGeom prst="straightConnector1">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81" name="直线箭头连接符 180">
            <a:extLst>
              <a:ext uri="{FF2B5EF4-FFF2-40B4-BE49-F238E27FC236}">
                <a16:creationId xmlns:a16="http://schemas.microsoft.com/office/drawing/2014/main" id="{A9A6CD3E-944C-E2D6-5878-C530E071344B}"/>
              </a:ext>
            </a:extLst>
          </p:cNvPr>
          <p:cNvCxnSpPr>
            <a:cxnSpLocks/>
          </p:cNvCxnSpPr>
          <p:nvPr/>
        </p:nvCxnSpPr>
        <p:spPr>
          <a:xfrm>
            <a:off x="3520794" y="5467153"/>
            <a:ext cx="526966" cy="4378"/>
          </a:xfrm>
          <a:prstGeom prst="straightConnector1">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82" name="直线箭头连接符 181">
            <a:extLst>
              <a:ext uri="{FF2B5EF4-FFF2-40B4-BE49-F238E27FC236}">
                <a16:creationId xmlns:a16="http://schemas.microsoft.com/office/drawing/2014/main" id="{EC5531FE-8BFD-AD8C-5E02-59CD5C0D6E60}"/>
              </a:ext>
            </a:extLst>
          </p:cNvPr>
          <p:cNvCxnSpPr>
            <a:cxnSpLocks/>
          </p:cNvCxnSpPr>
          <p:nvPr/>
        </p:nvCxnSpPr>
        <p:spPr>
          <a:xfrm>
            <a:off x="5584543" y="5490720"/>
            <a:ext cx="526966" cy="4378"/>
          </a:xfrm>
          <a:prstGeom prst="straightConnector1">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83" name="直线箭头连接符 182">
            <a:extLst>
              <a:ext uri="{FF2B5EF4-FFF2-40B4-BE49-F238E27FC236}">
                <a16:creationId xmlns:a16="http://schemas.microsoft.com/office/drawing/2014/main" id="{24430EDB-CE60-62C1-C358-3B375F4C0F15}"/>
              </a:ext>
            </a:extLst>
          </p:cNvPr>
          <p:cNvCxnSpPr>
            <a:cxnSpLocks/>
          </p:cNvCxnSpPr>
          <p:nvPr/>
        </p:nvCxnSpPr>
        <p:spPr>
          <a:xfrm>
            <a:off x="8375153" y="5510611"/>
            <a:ext cx="526966" cy="4378"/>
          </a:xfrm>
          <a:prstGeom prst="straightConnector1">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84" name="直线箭头连接符 183">
            <a:extLst>
              <a:ext uri="{FF2B5EF4-FFF2-40B4-BE49-F238E27FC236}">
                <a16:creationId xmlns:a16="http://schemas.microsoft.com/office/drawing/2014/main" id="{9412C9F0-CEA7-889A-1494-6ECB6B6FCA14}"/>
              </a:ext>
            </a:extLst>
          </p:cNvPr>
          <p:cNvCxnSpPr>
            <a:cxnSpLocks/>
          </p:cNvCxnSpPr>
          <p:nvPr/>
        </p:nvCxnSpPr>
        <p:spPr>
          <a:xfrm flipH="1">
            <a:off x="8288083" y="6451783"/>
            <a:ext cx="613191" cy="0"/>
          </a:xfrm>
          <a:prstGeom prst="straightConnector1">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85" name="直线箭头连接符 184">
            <a:extLst>
              <a:ext uri="{FF2B5EF4-FFF2-40B4-BE49-F238E27FC236}">
                <a16:creationId xmlns:a16="http://schemas.microsoft.com/office/drawing/2014/main" id="{419A484C-9F5E-E260-4B0F-3C3D5CCEDBB1}"/>
              </a:ext>
            </a:extLst>
          </p:cNvPr>
          <p:cNvCxnSpPr>
            <a:cxnSpLocks/>
          </p:cNvCxnSpPr>
          <p:nvPr/>
        </p:nvCxnSpPr>
        <p:spPr>
          <a:xfrm>
            <a:off x="9867281" y="5894685"/>
            <a:ext cx="0" cy="264595"/>
          </a:xfrm>
          <a:prstGeom prst="straightConnector1">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88" name="文本框 187">
            <a:extLst>
              <a:ext uri="{FF2B5EF4-FFF2-40B4-BE49-F238E27FC236}">
                <a16:creationId xmlns:a16="http://schemas.microsoft.com/office/drawing/2014/main" id="{B42A1FCD-A559-CCF4-F357-B721B8B91305}"/>
              </a:ext>
            </a:extLst>
          </p:cNvPr>
          <p:cNvSpPr txBox="1"/>
          <p:nvPr/>
        </p:nvSpPr>
        <p:spPr>
          <a:xfrm>
            <a:off x="3627811" y="2802982"/>
            <a:ext cx="364202" cy="307777"/>
          </a:xfrm>
          <a:prstGeom prst="rect">
            <a:avLst/>
          </a:prstGeom>
          <a:noFill/>
        </p:spPr>
        <p:txBody>
          <a:bodyPr wrap="non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是</a:t>
            </a:r>
          </a:p>
        </p:txBody>
      </p:sp>
      <p:sp>
        <p:nvSpPr>
          <p:cNvPr id="189" name="文本框 188">
            <a:extLst>
              <a:ext uri="{FF2B5EF4-FFF2-40B4-BE49-F238E27FC236}">
                <a16:creationId xmlns:a16="http://schemas.microsoft.com/office/drawing/2014/main" id="{6BE4256D-2D85-0A0B-7F1F-49A20A3AD607}"/>
              </a:ext>
            </a:extLst>
          </p:cNvPr>
          <p:cNvSpPr txBox="1"/>
          <p:nvPr/>
        </p:nvSpPr>
        <p:spPr>
          <a:xfrm>
            <a:off x="8465470" y="6170450"/>
            <a:ext cx="364202" cy="307777"/>
          </a:xfrm>
          <a:prstGeom prst="rect">
            <a:avLst/>
          </a:prstGeom>
          <a:noFill/>
        </p:spPr>
        <p:txBody>
          <a:bodyPr wrap="non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是</a:t>
            </a:r>
          </a:p>
        </p:txBody>
      </p:sp>
      <p:sp>
        <p:nvSpPr>
          <p:cNvPr id="190" name="文本框 189">
            <a:extLst>
              <a:ext uri="{FF2B5EF4-FFF2-40B4-BE49-F238E27FC236}">
                <a16:creationId xmlns:a16="http://schemas.microsoft.com/office/drawing/2014/main" id="{9165D0DE-4478-FF4B-FB4D-C9A86546229C}"/>
              </a:ext>
            </a:extLst>
          </p:cNvPr>
          <p:cNvSpPr txBox="1"/>
          <p:nvPr/>
        </p:nvSpPr>
        <p:spPr>
          <a:xfrm>
            <a:off x="3582933" y="4129257"/>
            <a:ext cx="364202" cy="307777"/>
          </a:xfrm>
          <a:prstGeom prst="rect">
            <a:avLst/>
          </a:prstGeom>
          <a:noFill/>
        </p:spPr>
        <p:txBody>
          <a:bodyPr wrap="non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是</a:t>
            </a:r>
          </a:p>
        </p:txBody>
      </p:sp>
      <p:cxnSp>
        <p:nvCxnSpPr>
          <p:cNvPr id="192" name="肘形连接符 191">
            <a:extLst>
              <a:ext uri="{FF2B5EF4-FFF2-40B4-BE49-F238E27FC236}">
                <a16:creationId xmlns:a16="http://schemas.microsoft.com/office/drawing/2014/main" id="{011B4B5C-0C6E-D3A3-BFCD-94DA393FEA3E}"/>
              </a:ext>
            </a:extLst>
          </p:cNvPr>
          <p:cNvCxnSpPr/>
          <p:nvPr/>
        </p:nvCxnSpPr>
        <p:spPr>
          <a:xfrm rot="10800000">
            <a:off x="3200226" y="2072085"/>
            <a:ext cx="7667435" cy="4406142"/>
          </a:xfrm>
          <a:prstGeom prst="bentConnector3">
            <a:avLst>
              <a:gd name="adj1" fmla="val -9238"/>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94" name="文本框 193">
            <a:extLst>
              <a:ext uri="{FF2B5EF4-FFF2-40B4-BE49-F238E27FC236}">
                <a16:creationId xmlns:a16="http://schemas.microsoft.com/office/drawing/2014/main" id="{0AC4880C-CD0E-8ED3-A6D1-D16FE25ED435}"/>
              </a:ext>
            </a:extLst>
          </p:cNvPr>
          <p:cNvSpPr txBox="1"/>
          <p:nvPr/>
        </p:nvSpPr>
        <p:spPr>
          <a:xfrm>
            <a:off x="10976211" y="6086154"/>
            <a:ext cx="364202" cy="307777"/>
          </a:xfrm>
          <a:prstGeom prst="rect">
            <a:avLst/>
          </a:prstGeom>
          <a:noFill/>
        </p:spPr>
        <p:txBody>
          <a:bodyPr wrap="non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否</a:t>
            </a:r>
          </a:p>
        </p:txBody>
      </p:sp>
      <p:cxnSp>
        <p:nvCxnSpPr>
          <p:cNvPr id="196" name="肘形连接符 195">
            <a:extLst>
              <a:ext uri="{FF2B5EF4-FFF2-40B4-BE49-F238E27FC236}">
                <a16:creationId xmlns:a16="http://schemas.microsoft.com/office/drawing/2014/main" id="{EEE0D9D2-539B-2D4E-ACC0-27AFE01D157C}"/>
              </a:ext>
            </a:extLst>
          </p:cNvPr>
          <p:cNvCxnSpPr/>
          <p:nvPr/>
        </p:nvCxnSpPr>
        <p:spPr>
          <a:xfrm>
            <a:off x="1799505" y="3182738"/>
            <a:ext cx="4814460" cy="3315159"/>
          </a:xfrm>
          <a:prstGeom prst="bentConnector3">
            <a:avLst>
              <a:gd name="adj1" fmla="val -23792"/>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98" name="文本框 197">
            <a:extLst>
              <a:ext uri="{FF2B5EF4-FFF2-40B4-BE49-F238E27FC236}">
                <a16:creationId xmlns:a16="http://schemas.microsoft.com/office/drawing/2014/main" id="{866D8E0E-D828-FAE8-1D4D-77462F196C5A}"/>
              </a:ext>
            </a:extLst>
          </p:cNvPr>
          <p:cNvSpPr txBox="1"/>
          <p:nvPr/>
        </p:nvSpPr>
        <p:spPr>
          <a:xfrm>
            <a:off x="1293627" y="2819339"/>
            <a:ext cx="364202" cy="307777"/>
          </a:xfrm>
          <a:prstGeom prst="rect">
            <a:avLst/>
          </a:prstGeom>
          <a:noFill/>
        </p:spPr>
        <p:txBody>
          <a:bodyPr wrap="non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否</a:t>
            </a:r>
          </a:p>
        </p:txBody>
      </p:sp>
      <p:cxnSp>
        <p:nvCxnSpPr>
          <p:cNvPr id="199" name="直线箭头连接符 198">
            <a:extLst>
              <a:ext uri="{FF2B5EF4-FFF2-40B4-BE49-F238E27FC236}">
                <a16:creationId xmlns:a16="http://schemas.microsoft.com/office/drawing/2014/main" id="{B9376E93-3888-C048-4A06-AF0E3E4E4D7C}"/>
              </a:ext>
            </a:extLst>
          </p:cNvPr>
          <p:cNvCxnSpPr>
            <a:cxnSpLocks/>
          </p:cNvCxnSpPr>
          <p:nvPr/>
        </p:nvCxnSpPr>
        <p:spPr>
          <a:xfrm>
            <a:off x="4754311" y="4907618"/>
            <a:ext cx="0" cy="264595"/>
          </a:xfrm>
          <a:prstGeom prst="straightConnector1">
            <a:avLst/>
          </a:prstGeom>
          <a:ln w="38100">
            <a:solidFill>
              <a:schemeClr val="accent1">
                <a:lumMod val="40000"/>
                <a:lumOff val="6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00" name="文本框 199">
            <a:extLst>
              <a:ext uri="{FF2B5EF4-FFF2-40B4-BE49-F238E27FC236}">
                <a16:creationId xmlns:a16="http://schemas.microsoft.com/office/drawing/2014/main" id="{2A0464BE-7742-557F-14A8-1FACA67F3F67}"/>
              </a:ext>
            </a:extLst>
          </p:cNvPr>
          <p:cNvSpPr txBox="1"/>
          <p:nvPr/>
        </p:nvSpPr>
        <p:spPr>
          <a:xfrm>
            <a:off x="4757233" y="4814148"/>
            <a:ext cx="364202" cy="307777"/>
          </a:xfrm>
          <a:prstGeom prst="rect">
            <a:avLst/>
          </a:prstGeom>
          <a:noFill/>
        </p:spPr>
        <p:txBody>
          <a:bodyPr wrap="none" rtlCol="0">
            <a:spAutoFit/>
          </a:bodyPr>
          <a:lstStyle/>
          <a:p>
            <a:r>
              <a:rPr kumimoji="1" lang="zh-CN" altLang="en-US" sz="1400" dirty="0">
                <a:solidFill>
                  <a:schemeClr val="bg1"/>
                </a:solidFill>
                <a:latin typeface="Microsoft YaHei Light" panose="020B0503020204020204" pitchFamily="34" charset="-122"/>
                <a:ea typeface="Microsoft YaHei Light" panose="020B0503020204020204" pitchFamily="34" charset="-122"/>
              </a:rPr>
              <a:t>否</a:t>
            </a:r>
          </a:p>
        </p:txBody>
      </p:sp>
    </p:spTree>
    <p:extLst>
      <p:ext uri="{BB962C8B-B14F-4D97-AF65-F5344CB8AC3E}">
        <p14:creationId xmlns:p14="http://schemas.microsoft.com/office/powerpoint/2010/main" val="3819470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灯片编号占位符 3">
            <a:extLst>
              <a:ext uri="{FF2B5EF4-FFF2-40B4-BE49-F238E27FC236}">
                <a16:creationId xmlns:a16="http://schemas.microsoft.com/office/drawing/2014/main" id="{45063CA4-0CA0-4D4A-83D9-0D2020600C6F}"/>
              </a:ext>
            </a:extLst>
          </p:cNvPr>
          <p:cNvSpPr txBox="1">
            <a:spLocks/>
          </p:cNvSpPr>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grpSp>
        <p:nvGrpSpPr>
          <p:cNvPr id="11" name="组合 10">
            <a:extLst>
              <a:ext uri="{FF2B5EF4-FFF2-40B4-BE49-F238E27FC236}">
                <a16:creationId xmlns:a16="http://schemas.microsoft.com/office/drawing/2014/main" id="{DC1DC810-7AE3-B4DD-1205-44091BC7F20C}"/>
              </a:ext>
            </a:extLst>
          </p:cNvPr>
          <p:cNvGrpSpPr/>
          <p:nvPr/>
        </p:nvGrpSpPr>
        <p:grpSpPr>
          <a:xfrm>
            <a:off x="629395" y="2060746"/>
            <a:ext cx="10933210" cy="4385330"/>
            <a:chOff x="95737" y="1590094"/>
            <a:chExt cx="10933210" cy="4385330"/>
          </a:xfrm>
        </p:grpSpPr>
        <p:sp>
          <p:nvSpPr>
            <p:cNvPr id="8" name="圆角矩形 7">
              <a:extLst>
                <a:ext uri="{FF2B5EF4-FFF2-40B4-BE49-F238E27FC236}">
                  <a16:creationId xmlns:a16="http://schemas.microsoft.com/office/drawing/2014/main" id="{16F4561E-3D75-F6BE-E54E-4AC355CA51C3}"/>
                </a:ext>
              </a:extLst>
            </p:cNvPr>
            <p:cNvSpPr/>
            <p:nvPr/>
          </p:nvSpPr>
          <p:spPr>
            <a:xfrm>
              <a:off x="95737" y="1590094"/>
              <a:ext cx="3316165" cy="4364365"/>
            </a:xfrm>
            <a:prstGeom prst="roundRect">
              <a:avLst>
                <a:gd name="adj" fmla="val 13516"/>
              </a:avLst>
            </a:prstGeom>
            <a:solidFill>
              <a:srgbClr val="36344E">
                <a:alpha val="87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200" b="1" dirty="0">
                  <a:solidFill>
                    <a:schemeClr val="bg1"/>
                  </a:solidFill>
                  <a:latin typeface="Yuanti SC" panose="02010600040101010101" pitchFamily="2" charset="-122"/>
                  <a:ea typeface="Yuanti SC" panose="02010600040101010101" pitchFamily="2" charset="-122"/>
                </a:rPr>
                <a:t>01</a:t>
              </a:r>
            </a:p>
            <a:p>
              <a:r>
                <a:rPr lang="zh-CN" altLang="en-US" sz="2200" b="1" dirty="0">
                  <a:solidFill>
                    <a:schemeClr val="bg1"/>
                  </a:solidFill>
                  <a:latin typeface="Yuanti SC" panose="02010600040101010101" pitchFamily="2" charset="-122"/>
                  <a:ea typeface="Yuanti SC" panose="02010600040101010101" pitchFamily="2" charset="-122"/>
                </a:rPr>
                <a:t>百度</a:t>
              </a:r>
              <a:r>
                <a:rPr lang="en-US" altLang="zh-CN" sz="2200" b="1" dirty="0">
                  <a:solidFill>
                    <a:schemeClr val="bg1"/>
                  </a:solidFill>
                  <a:latin typeface="Yuanti SC" panose="02010600040101010101" pitchFamily="2" charset="-122"/>
                  <a:ea typeface="Yuanti SC" panose="02010600040101010101" pitchFamily="2" charset="-122"/>
                </a:rPr>
                <a:t>AI</a:t>
              </a:r>
              <a:r>
                <a:rPr lang="zh-CN" altLang="en-US" sz="2200" b="1" dirty="0">
                  <a:solidFill>
                    <a:schemeClr val="bg1"/>
                  </a:solidFill>
                  <a:latin typeface="Yuanti SC" panose="02010600040101010101" pitchFamily="2" charset="-122"/>
                  <a:ea typeface="Yuanti SC" panose="02010600040101010101" pitchFamily="2" charset="-122"/>
                </a:rPr>
                <a:t>接口</a:t>
              </a:r>
              <a:endParaRPr lang="en-US" altLang="zh-CN" sz="2200" b="1" dirty="0">
                <a:solidFill>
                  <a:schemeClr val="bg1"/>
                </a:solidFill>
                <a:latin typeface="Yuanti SC" panose="02010600040101010101" pitchFamily="2" charset="-122"/>
                <a:ea typeface="Yuanti SC" panose="02010600040101010101" pitchFamily="2" charset="-122"/>
              </a:endParaRPr>
            </a:p>
            <a:p>
              <a:endParaRPr lang="en-US" altLang="zh-CN" sz="2400" dirty="0">
                <a:solidFill>
                  <a:schemeClr val="bg1"/>
                </a:solidFill>
                <a:latin typeface="Microsoft YaHei" panose="020B0503020204020204" pitchFamily="34" charset="-122"/>
                <a:ea typeface="Microsoft YaHei" panose="020B0503020204020204" pitchFamily="34" charset="-122"/>
              </a:endParaRPr>
            </a:p>
            <a:p>
              <a:pPr lvl="0" defTabSz="1219028"/>
              <a:r>
                <a:rPr lang="zh-CN" altLang="en-US" sz="1600" dirty="0">
                  <a:solidFill>
                    <a:schemeClr val="bg1"/>
                  </a:solidFill>
                  <a:latin typeface="微软雅黑 Light" panose="020B0502040204020203" pitchFamily="34" charset="-122"/>
                  <a:ea typeface="微软雅黑 Light" panose="020B0502040204020203" pitchFamily="34" charset="-122"/>
                </a:rPr>
                <a:t>该接口是国家税务总局的发票查验接口，通过接口可直接跳过国家税务总局增值税发票查验平台直接查验发票。</a:t>
              </a:r>
              <a:endParaRPr lang="en-US" altLang="zh-CN" sz="1600" dirty="0">
                <a:solidFill>
                  <a:schemeClr val="bg1"/>
                </a:solidFill>
                <a:latin typeface="微软雅黑 Light" panose="020B0502040204020203" pitchFamily="34" charset="-122"/>
                <a:ea typeface="微软雅黑 Light" panose="020B0502040204020203" pitchFamily="34" charset="-122"/>
              </a:endParaRPr>
            </a:p>
            <a:p>
              <a:pPr lvl="0" defTabSz="1219028"/>
              <a:endParaRPr lang="en-US" altLang="zh-CN" sz="1600" dirty="0">
                <a:solidFill>
                  <a:schemeClr val="bg1"/>
                </a:solidFill>
                <a:latin typeface="微软雅黑 Light" panose="020B0502040204020203" pitchFamily="34" charset="-122"/>
                <a:ea typeface="微软雅黑 Light" panose="020B0502040204020203" pitchFamily="34" charset="-122"/>
              </a:endParaRPr>
            </a:p>
            <a:p>
              <a:pPr lvl="0" defTabSz="1219028"/>
              <a:r>
                <a:rPr lang="zh-CN" altLang="en-US" sz="1600" dirty="0">
                  <a:solidFill>
                    <a:schemeClr val="accent2"/>
                  </a:solidFill>
                  <a:latin typeface="微软雅黑 Light" panose="020B0502040204020203" pitchFamily="34" charset="-122"/>
                  <a:ea typeface="微软雅黑 Light" panose="020B0502040204020203" pitchFamily="34" charset="-122"/>
                </a:rPr>
                <a:t>优点</a:t>
              </a:r>
              <a:r>
                <a:rPr lang="zh-CN" altLang="en-US" sz="1600" b="1" dirty="0">
                  <a:solidFill>
                    <a:schemeClr val="bg1"/>
                  </a:solidFill>
                  <a:latin typeface="微软雅黑 Light" panose="020B0502040204020203" pitchFamily="34" charset="-122"/>
                  <a:ea typeface="微软雅黑 Light" panose="020B0502040204020203" pitchFamily="34" charset="-122"/>
                </a:rPr>
                <a:t>：</a:t>
              </a:r>
              <a:r>
                <a:rPr lang="zh-CN" altLang="en-US" sz="1600" dirty="0">
                  <a:solidFill>
                    <a:schemeClr val="bg1"/>
                  </a:solidFill>
                  <a:latin typeface="微软雅黑 Light" panose="020B0502040204020203" pitchFamily="34" charset="-122"/>
                  <a:ea typeface="微软雅黑 Light" panose="020B0502040204020203" pitchFamily="34" charset="-122"/>
                </a:rPr>
                <a:t>减少查验流程、提高查验效率和准确度</a:t>
              </a:r>
              <a:endParaRPr lang="en-US" altLang="zh-CN" sz="1600" dirty="0">
                <a:solidFill>
                  <a:schemeClr val="bg1"/>
                </a:solidFill>
                <a:latin typeface="微软雅黑 Light" panose="020B0502040204020203" pitchFamily="34" charset="-122"/>
                <a:ea typeface="微软雅黑 Light" panose="020B0502040204020203" pitchFamily="34" charset="-122"/>
              </a:endParaRPr>
            </a:p>
            <a:p>
              <a:pPr lvl="0" defTabSz="1219028"/>
              <a:r>
                <a:rPr lang="zh-CN" altLang="en-US" sz="1600" dirty="0">
                  <a:solidFill>
                    <a:schemeClr val="accent2"/>
                  </a:solidFill>
                  <a:latin typeface="微软雅黑 Light" panose="020B0502040204020203" pitchFamily="34" charset="-122"/>
                  <a:ea typeface="微软雅黑 Light" panose="020B0502040204020203" pitchFamily="34" charset="-122"/>
                </a:rPr>
                <a:t>缺点</a:t>
              </a:r>
              <a:r>
                <a:rPr lang="zh-CN" altLang="en-US" sz="1600" b="1" dirty="0">
                  <a:solidFill>
                    <a:schemeClr val="bg1"/>
                  </a:solidFill>
                  <a:latin typeface="微软雅黑 Light" panose="020B0502040204020203" pitchFamily="34" charset="-122"/>
                  <a:ea typeface="微软雅黑 Light" panose="020B0502040204020203" pitchFamily="34" charset="-122"/>
                </a:rPr>
                <a:t>：</a:t>
              </a:r>
              <a:r>
                <a:rPr lang="zh-CN" altLang="en-US" sz="1600" dirty="0">
                  <a:solidFill>
                    <a:schemeClr val="bg1"/>
                  </a:solidFill>
                  <a:latin typeface="微软雅黑 Light" panose="020B0502040204020203" pitchFamily="34" charset="-122"/>
                  <a:ea typeface="微软雅黑 Light" panose="020B0502040204020203" pitchFamily="34" charset="-122"/>
                </a:rPr>
                <a:t>成本高，平均一张</a:t>
              </a:r>
              <a:r>
                <a:rPr lang="en-US" altLang="zh-CN" sz="1600" dirty="0">
                  <a:solidFill>
                    <a:schemeClr val="bg1"/>
                  </a:solidFill>
                  <a:latin typeface="微软雅黑 Light" panose="020B0502040204020203" pitchFamily="34" charset="-122"/>
                  <a:ea typeface="微软雅黑 Light" panose="020B0502040204020203" pitchFamily="34" charset="-122"/>
                </a:rPr>
                <a:t>0.12</a:t>
              </a:r>
              <a:r>
                <a:rPr lang="zh-CN" altLang="en-US" sz="1600" dirty="0">
                  <a:solidFill>
                    <a:schemeClr val="bg1"/>
                  </a:solidFill>
                  <a:latin typeface="微软雅黑 Light" panose="020B0502040204020203" pitchFamily="34" charset="-122"/>
                  <a:ea typeface="微软雅黑 Light" panose="020B0502040204020203" pitchFamily="34" charset="-122"/>
                </a:rPr>
                <a:t>元</a:t>
              </a:r>
              <a:endParaRPr kumimoji="1" lang="en-US" altLang="zh-CN" sz="1600" dirty="0">
                <a:solidFill>
                  <a:schemeClr val="tx1"/>
                </a:solidFill>
                <a:latin typeface="微软雅黑 Light" panose="020B0502040204020203" pitchFamily="34" charset="-122"/>
                <a:ea typeface="微软雅黑 Light" panose="020B0502040204020203" pitchFamily="34" charset="-122"/>
              </a:endParaRPr>
            </a:p>
            <a:p>
              <a:pPr lvl="0" defTabSz="1219028"/>
              <a:endParaRPr kumimoji="1" lang="en-US" altLang="zh-CN" sz="1600" dirty="0">
                <a:solidFill>
                  <a:schemeClr val="tx1"/>
                </a:solidFill>
                <a:latin typeface="微软雅黑 Light" panose="020B0502040204020203" pitchFamily="34" charset="-122"/>
                <a:ea typeface="微软雅黑 Light" panose="020B0502040204020203" pitchFamily="34" charset="-122"/>
              </a:endParaRPr>
            </a:p>
            <a:p>
              <a:pPr lvl="0" defTabSz="1219028"/>
              <a:endParaRPr kumimoji="1" lang="zh-CN" altLang="en-US" dirty="0">
                <a:solidFill>
                  <a:schemeClr val="tx1"/>
                </a:solidFill>
              </a:endParaRPr>
            </a:p>
          </p:txBody>
        </p:sp>
        <p:sp>
          <p:nvSpPr>
            <p:cNvPr id="73" name="圆角矩形 72">
              <a:extLst>
                <a:ext uri="{FF2B5EF4-FFF2-40B4-BE49-F238E27FC236}">
                  <a16:creationId xmlns:a16="http://schemas.microsoft.com/office/drawing/2014/main" id="{E07D91AF-1416-7A93-9FEE-F8787D5CFDB9}"/>
                </a:ext>
              </a:extLst>
            </p:cNvPr>
            <p:cNvSpPr/>
            <p:nvPr/>
          </p:nvSpPr>
          <p:spPr>
            <a:xfrm>
              <a:off x="3882916" y="1590094"/>
              <a:ext cx="3316165" cy="4385330"/>
            </a:xfrm>
            <a:prstGeom prst="roundRect">
              <a:avLst>
                <a:gd name="adj" fmla="val 12886"/>
              </a:avLst>
            </a:prstGeom>
            <a:solidFill>
              <a:srgbClr val="36344E">
                <a:alpha val="46328"/>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200" b="1" dirty="0">
                  <a:solidFill>
                    <a:schemeClr val="bg1"/>
                  </a:solidFill>
                  <a:latin typeface="Yuanti SC" panose="02010600040101010101" pitchFamily="2" charset="-122"/>
                  <a:ea typeface="Yuanti SC" panose="02010600040101010101" pitchFamily="2" charset="-122"/>
                </a:rPr>
                <a:t>02</a:t>
              </a:r>
            </a:p>
            <a:p>
              <a:r>
                <a:rPr lang="zh-CN" altLang="en-US" sz="2200" b="1" dirty="0">
                  <a:solidFill>
                    <a:schemeClr val="bg1"/>
                  </a:solidFill>
                  <a:latin typeface="Yuanti SC" panose="02010600040101010101" pitchFamily="2" charset="-122"/>
                  <a:ea typeface="Yuanti SC" panose="02010600040101010101" pitchFamily="2" charset="-122"/>
                </a:rPr>
                <a:t>超级鹰接口</a:t>
              </a:r>
              <a:endParaRPr lang="en-US" altLang="zh-CN" sz="2200" b="1" dirty="0">
                <a:solidFill>
                  <a:schemeClr val="bg1"/>
                </a:solidFill>
                <a:latin typeface="Yuanti SC" panose="02010600040101010101" pitchFamily="2" charset="-122"/>
                <a:ea typeface="Yuanti SC" panose="02010600040101010101" pitchFamily="2" charset="-122"/>
              </a:endParaRPr>
            </a:p>
            <a:p>
              <a:endParaRPr lang="en-US" altLang="zh-CN" sz="2200" b="1" dirty="0">
                <a:solidFill>
                  <a:schemeClr val="bg1"/>
                </a:solidFill>
                <a:latin typeface="Yuanti SC" panose="02010600040101010101" pitchFamily="2" charset="-122"/>
                <a:ea typeface="Yuanti SC" panose="02010600040101010101" pitchFamily="2" charset="-122"/>
              </a:endParaRPr>
            </a:p>
            <a:p>
              <a:r>
                <a:rPr lang="zh-CN" altLang="en-US" sz="16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该接口是第三方验证码打码平台接口，支持</a:t>
              </a:r>
              <a:r>
                <a:rPr lang="en-US" altLang="zh-CN" sz="16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JPG</a:t>
              </a:r>
              <a:r>
                <a:rPr lang="zh-CN" altLang="en-US" sz="16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a:t>
              </a:r>
              <a:r>
                <a:rPr lang="en-US" altLang="zh-CN" sz="16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PNG</a:t>
              </a:r>
              <a:r>
                <a:rPr lang="zh-CN" altLang="en-US" sz="16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等形式的图片形式，可以在平均</a:t>
              </a:r>
              <a:r>
                <a:rPr lang="en-US" altLang="zh-CN" sz="16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1-3</a:t>
              </a:r>
              <a:r>
                <a:rPr lang="zh-CN" altLang="en-US" sz="16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秒内识别各类验证码。</a:t>
              </a:r>
              <a:endParaRPr lang="en-US" altLang="zh-CN" sz="16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endParaRPr>
            </a:p>
            <a:p>
              <a:endParaRPr lang="zh-CN" altLang="en-US" sz="16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endParaRPr>
            </a:p>
            <a:p>
              <a:r>
                <a:rPr lang="zh-CN" altLang="en-US" sz="1600" dirty="0">
                  <a:solidFill>
                    <a:schemeClr val="accent2"/>
                  </a:solidFill>
                  <a:latin typeface="微软雅黑 Light" panose="020B0502040204020203" pitchFamily="34" charset="-122"/>
                  <a:ea typeface="微软雅黑 Light" panose="020B0502040204020203" pitchFamily="34" charset="-122"/>
                </a:rPr>
                <a:t>优点</a:t>
              </a:r>
              <a:r>
                <a:rPr lang="zh-CN" altLang="en-US" sz="16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：识别准确度高</a:t>
              </a:r>
            </a:p>
            <a:p>
              <a:r>
                <a:rPr lang="zh-CN" altLang="en-US" sz="1600" dirty="0">
                  <a:solidFill>
                    <a:schemeClr val="accent2"/>
                  </a:solidFill>
                  <a:latin typeface="微软雅黑 Light" panose="020B0502040204020203" pitchFamily="34" charset="-122"/>
                  <a:ea typeface="微软雅黑 Light" panose="020B0502040204020203" pitchFamily="34" charset="-122"/>
                </a:rPr>
                <a:t>缺点</a:t>
              </a:r>
              <a:r>
                <a:rPr lang="zh-CN" altLang="en-US" sz="16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：成本较高，平均一张</a:t>
              </a:r>
              <a:r>
                <a:rPr lang="en-US" altLang="zh-CN" sz="16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0.1</a:t>
              </a:r>
              <a:r>
                <a:rPr lang="zh-CN" altLang="en-US" sz="16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元</a:t>
              </a:r>
              <a:endParaRPr lang="en-US" altLang="zh-CN" sz="16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endParaRPr>
            </a:p>
            <a:p>
              <a:endParaRPr lang="zh-CN" altLang="en-US" sz="16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endParaRPr>
            </a:p>
            <a:p>
              <a:endParaRPr lang="zh-CN" altLang="en-US" sz="2200" b="1" dirty="0">
                <a:solidFill>
                  <a:schemeClr val="bg1"/>
                </a:solidFill>
                <a:latin typeface="Yuanti SC" panose="02010600040101010101" pitchFamily="2" charset="-122"/>
                <a:ea typeface="Yuanti SC" panose="02010600040101010101" pitchFamily="2" charset="-122"/>
              </a:endParaRPr>
            </a:p>
            <a:p>
              <a:endParaRPr lang="zh-CN" altLang="en-US" sz="2200" b="1" dirty="0">
                <a:solidFill>
                  <a:schemeClr val="bg1"/>
                </a:solidFill>
                <a:latin typeface="Yuanti SC" panose="02010600040101010101" pitchFamily="2" charset="-122"/>
                <a:ea typeface="Yuanti SC" panose="02010600040101010101" pitchFamily="2" charset="-122"/>
              </a:endParaRPr>
            </a:p>
          </p:txBody>
        </p:sp>
        <p:sp>
          <p:nvSpPr>
            <p:cNvPr id="74" name="圆角矩形 73">
              <a:extLst>
                <a:ext uri="{FF2B5EF4-FFF2-40B4-BE49-F238E27FC236}">
                  <a16:creationId xmlns:a16="http://schemas.microsoft.com/office/drawing/2014/main" id="{5B3BB4D3-CD18-1FCA-3D29-3A42BBD3765E}"/>
                </a:ext>
              </a:extLst>
            </p:cNvPr>
            <p:cNvSpPr/>
            <p:nvPr/>
          </p:nvSpPr>
          <p:spPr>
            <a:xfrm>
              <a:off x="7670095" y="1590094"/>
              <a:ext cx="3358852" cy="4364365"/>
            </a:xfrm>
            <a:prstGeom prst="roundRect">
              <a:avLst>
                <a:gd name="adj" fmla="val 14777"/>
              </a:avLst>
            </a:prstGeom>
            <a:solidFill>
              <a:srgbClr val="826068">
                <a:alpha val="43949"/>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200" b="1" dirty="0">
                  <a:solidFill>
                    <a:schemeClr val="bg1"/>
                  </a:solidFill>
                  <a:latin typeface="Yuanti SC" panose="02010600040101010101" pitchFamily="2" charset="-122"/>
                  <a:ea typeface="Yuanti SC" panose="02010600040101010101" pitchFamily="2" charset="-122"/>
                </a:rPr>
                <a:t>03</a:t>
              </a:r>
            </a:p>
            <a:p>
              <a:r>
                <a:rPr lang="zh-CN" altLang="en-US" sz="2200" b="1" dirty="0">
                  <a:solidFill>
                    <a:schemeClr val="bg1"/>
                  </a:solidFill>
                  <a:latin typeface="Yuanti SC" panose="02010600040101010101" pitchFamily="2" charset="-122"/>
                  <a:ea typeface="Yuanti SC" panose="02010600040101010101" pitchFamily="2" charset="-122"/>
                </a:rPr>
                <a:t>自研验证码识别器</a:t>
              </a:r>
              <a:endParaRPr lang="en-US" altLang="zh-CN" sz="2200" b="1" dirty="0">
                <a:solidFill>
                  <a:schemeClr val="bg1"/>
                </a:solidFill>
                <a:latin typeface="Yuanti SC" panose="02010600040101010101" pitchFamily="2" charset="-122"/>
                <a:ea typeface="Yuanti SC" panose="02010600040101010101" pitchFamily="2" charset="-122"/>
              </a:endParaRPr>
            </a:p>
            <a:p>
              <a:endParaRPr lang="en-US" altLang="zh-CN" sz="2200" b="1" dirty="0">
                <a:solidFill>
                  <a:schemeClr val="bg1"/>
                </a:solidFill>
                <a:latin typeface="Yuanti SC" panose="02010600040101010101" pitchFamily="2" charset="-122"/>
                <a:ea typeface="Yuanti SC" panose="02010600040101010101" pitchFamily="2" charset="-122"/>
              </a:endParaRPr>
            </a:p>
            <a:p>
              <a:r>
                <a:rPr lang="zh-CN" altLang="en-US" sz="1600" dirty="0">
                  <a:solidFill>
                    <a:schemeClr val="bg1"/>
                  </a:solidFill>
                  <a:latin typeface="微软雅黑 Light" panose="020B0502040204020203" pitchFamily="34" charset="-122"/>
                  <a:ea typeface="微软雅黑 Light" panose="020B0502040204020203" pitchFamily="34" charset="-122"/>
                </a:rPr>
                <a:t>团队自行研发，通过确定条件的颜色，然后在图片中寻找对于颜色并绘制轮廓，再将其他颜色腐蚀掉转换成黑白图片便于识别。同时还配备了滑块验证码和计算题验证码备用。</a:t>
              </a:r>
              <a:endParaRPr lang="en-US" altLang="zh-CN" sz="1600" dirty="0">
                <a:solidFill>
                  <a:schemeClr val="bg1"/>
                </a:solidFill>
                <a:latin typeface="微软雅黑 Light" panose="020B0502040204020203" pitchFamily="34" charset="-122"/>
                <a:ea typeface="微软雅黑 Light" panose="020B0502040204020203" pitchFamily="34" charset="-122"/>
              </a:endParaRPr>
            </a:p>
            <a:p>
              <a:endParaRPr lang="zh-CN" altLang="en-US" sz="1600" dirty="0">
                <a:solidFill>
                  <a:schemeClr val="bg1"/>
                </a:solidFill>
                <a:latin typeface="微软雅黑 Light" panose="020B0502040204020203" pitchFamily="34" charset="-122"/>
                <a:ea typeface="微软雅黑 Light" panose="020B0502040204020203" pitchFamily="34" charset="-122"/>
              </a:endParaRPr>
            </a:p>
            <a:p>
              <a:r>
                <a:rPr lang="zh-CN" altLang="en-US" sz="1600" dirty="0">
                  <a:solidFill>
                    <a:schemeClr val="accent2"/>
                  </a:solidFill>
                  <a:latin typeface="微软雅黑 Light" panose="020B0502040204020203" pitchFamily="34" charset="-122"/>
                  <a:ea typeface="微软雅黑 Light" panose="020B0502040204020203" pitchFamily="34" charset="-122"/>
                </a:rPr>
                <a:t>优点</a:t>
              </a:r>
              <a:r>
                <a:rPr lang="zh-CN" altLang="en-US" sz="1600" dirty="0">
                  <a:solidFill>
                    <a:schemeClr val="bg1"/>
                  </a:solidFill>
                  <a:latin typeface="微软雅黑 Light" panose="020B0502040204020203" pitchFamily="34" charset="-122"/>
                  <a:ea typeface="微软雅黑 Light" panose="020B0502040204020203" pitchFamily="34" charset="-122"/>
                </a:rPr>
                <a:t>：几乎没有成本</a:t>
              </a:r>
            </a:p>
            <a:p>
              <a:r>
                <a:rPr lang="zh-CN" altLang="en-US" sz="1600" dirty="0">
                  <a:solidFill>
                    <a:schemeClr val="accent2"/>
                  </a:solidFill>
                  <a:latin typeface="微软雅黑 Light" panose="020B0502040204020203" pitchFamily="34" charset="-122"/>
                  <a:ea typeface="微软雅黑 Light" panose="020B0502040204020203" pitchFamily="34" charset="-122"/>
                </a:rPr>
                <a:t>缺点</a:t>
              </a:r>
              <a:r>
                <a:rPr lang="zh-CN" altLang="en-US" sz="1600" dirty="0">
                  <a:solidFill>
                    <a:schemeClr val="bg1"/>
                  </a:solidFill>
                  <a:latin typeface="微软雅黑 Light" panose="020B0502040204020203" pitchFamily="34" charset="-122"/>
                  <a:ea typeface="微软雅黑 Light" panose="020B0502040204020203" pitchFamily="34" charset="-122"/>
                </a:rPr>
                <a:t>：未经过多场景大规模训练</a:t>
              </a:r>
              <a:endParaRPr lang="en-US" altLang="zh-CN" sz="1600" dirty="0">
                <a:solidFill>
                  <a:schemeClr val="bg1"/>
                </a:solidFill>
                <a:latin typeface="微软雅黑 Light" panose="020B0502040204020203" pitchFamily="34" charset="-122"/>
                <a:ea typeface="微软雅黑 Light" panose="020B0502040204020203" pitchFamily="34" charset="-122"/>
              </a:endParaRPr>
            </a:p>
            <a:p>
              <a:endParaRPr lang="en-US" altLang="zh-CN" sz="1600" dirty="0">
                <a:solidFill>
                  <a:schemeClr val="bg1"/>
                </a:solidFill>
                <a:latin typeface="微软雅黑 Light" panose="020B0502040204020203" pitchFamily="34" charset="-122"/>
                <a:ea typeface="微软雅黑 Light" panose="020B0502040204020203" pitchFamily="34" charset="-122"/>
              </a:endParaRPr>
            </a:p>
            <a:p>
              <a:endParaRPr lang="zh-CN" altLang="en-US" sz="1600" dirty="0">
                <a:solidFill>
                  <a:schemeClr val="bg1"/>
                </a:solidFill>
                <a:latin typeface="微软雅黑 Light" panose="020B0502040204020203" pitchFamily="34" charset="-122"/>
                <a:ea typeface="微软雅黑 Light" panose="020B0502040204020203" pitchFamily="34" charset="-122"/>
              </a:endParaRPr>
            </a:p>
          </p:txBody>
        </p:sp>
        <p:cxnSp>
          <p:nvCxnSpPr>
            <p:cNvPr id="10" name="直线连接符 9">
              <a:extLst>
                <a:ext uri="{FF2B5EF4-FFF2-40B4-BE49-F238E27FC236}">
                  <a16:creationId xmlns:a16="http://schemas.microsoft.com/office/drawing/2014/main" id="{579E7770-653C-56CC-A58C-343CA6451943}"/>
                </a:ext>
              </a:extLst>
            </p:cNvPr>
            <p:cNvCxnSpPr>
              <a:cxnSpLocks/>
            </p:cNvCxnSpPr>
            <p:nvPr/>
          </p:nvCxnSpPr>
          <p:spPr>
            <a:xfrm>
              <a:off x="336950" y="5570412"/>
              <a:ext cx="907725" cy="0"/>
            </a:xfrm>
            <a:prstGeom prst="line">
              <a:avLst/>
            </a:prstGeom>
            <a:ln w="50800">
              <a:solidFill>
                <a:srgbClr val="B6D3EC"/>
              </a:solidFill>
            </a:ln>
          </p:spPr>
          <p:style>
            <a:lnRef idx="1">
              <a:schemeClr val="accent1"/>
            </a:lnRef>
            <a:fillRef idx="0">
              <a:schemeClr val="accent1"/>
            </a:fillRef>
            <a:effectRef idx="0">
              <a:schemeClr val="accent1"/>
            </a:effectRef>
            <a:fontRef idx="minor">
              <a:schemeClr val="tx1"/>
            </a:fontRef>
          </p:style>
        </p:cxnSp>
      </p:grpSp>
      <p:cxnSp>
        <p:nvCxnSpPr>
          <p:cNvPr id="81" name="直线连接符 80">
            <a:extLst>
              <a:ext uri="{FF2B5EF4-FFF2-40B4-BE49-F238E27FC236}">
                <a16:creationId xmlns:a16="http://schemas.microsoft.com/office/drawing/2014/main" id="{9A37482F-E958-6F54-EFAE-D7597CE46D12}"/>
              </a:ext>
            </a:extLst>
          </p:cNvPr>
          <p:cNvCxnSpPr>
            <a:cxnSpLocks/>
          </p:cNvCxnSpPr>
          <p:nvPr/>
        </p:nvCxnSpPr>
        <p:spPr>
          <a:xfrm>
            <a:off x="4639986" y="6045672"/>
            <a:ext cx="907725" cy="0"/>
          </a:xfrm>
          <a:prstGeom prst="line">
            <a:avLst/>
          </a:prstGeom>
          <a:ln w="50800">
            <a:solidFill>
              <a:srgbClr val="B6D3EC"/>
            </a:solidFill>
          </a:ln>
        </p:spPr>
        <p:style>
          <a:lnRef idx="1">
            <a:schemeClr val="accent1"/>
          </a:lnRef>
          <a:fillRef idx="0">
            <a:schemeClr val="accent1"/>
          </a:fillRef>
          <a:effectRef idx="0">
            <a:schemeClr val="accent1"/>
          </a:effectRef>
          <a:fontRef idx="minor">
            <a:schemeClr val="tx1"/>
          </a:fontRef>
        </p:style>
      </p:cxnSp>
      <p:cxnSp>
        <p:nvCxnSpPr>
          <p:cNvPr id="82" name="直线连接符 81">
            <a:extLst>
              <a:ext uri="{FF2B5EF4-FFF2-40B4-BE49-F238E27FC236}">
                <a16:creationId xmlns:a16="http://schemas.microsoft.com/office/drawing/2014/main" id="{5DD7FA66-A17B-779C-877F-1A9CBC8E1C42}"/>
              </a:ext>
            </a:extLst>
          </p:cNvPr>
          <p:cNvCxnSpPr>
            <a:cxnSpLocks/>
          </p:cNvCxnSpPr>
          <p:nvPr/>
        </p:nvCxnSpPr>
        <p:spPr>
          <a:xfrm>
            <a:off x="8481087" y="6041064"/>
            <a:ext cx="907725" cy="0"/>
          </a:xfrm>
          <a:prstGeom prst="line">
            <a:avLst/>
          </a:prstGeom>
          <a:ln w="50800">
            <a:solidFill>
              <a:srgbClr val="B6D3EC"/>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ABCA4D1A-0193-6477-8FF3-1E2A2DBDC2CE}"/>
              </a:ext>
            </a:extLst>
          </p:cNvPr>
          <p:cNvSpPr txBox="1"/>
          <p:nvPr/>
        </p:nvSpPr>
        <p:spPr>
          <a:xfrm>
            <a:off x="0" y="132176"/>
            <a:ext cx="10625959" cy="825419"/>
          </a:xfrm>
          <a:prstGeom prst="rect">
            <a:avLst/>
          </a:prstGeom>
          <a:noFill/>
        </p:spPr>
        <p:txBody>
          <a:bodyPr wrap="square" rtlCol="0">
            <a:spAutoFit/>
          </a:bodyPr>
          <a:lstStyle/>
          <a:p>
            <a:pPr lvl="0">
              <a:lnSpc>
                <a:spcPct val="150000"/>
              </a:lnSpc>
              <a:defRPr/>
            </a:pPr>
            <a:r>
              <a:rPr lang="zh-CN" altLang="en-US" sz="3600" b="1" dirty="0">
                <a:gradFill>
                  <a:gsLst>
                    <a:gs pos="0">
                      <a:srgbClr val="5B9BD5">
                        <a:lumMod val="5000"/>
                        <a:lumOff val="95000"/>
                      </a:srgbClr>
                    </a:gs>
                    <a:gs pos="82000">
                      <a:srgbClr val="5B9BD5">
                        <a:lumMod val="45000"/>
                        <a:lumOff val="55000"/>
                      </a:srgbClr>
                    </a:gs>
                    <a:gs pos="100000">
                      <a:srgbClr val="6289DB"/>
                    </a:gs>
                  </a:gsLst>
                  <a:lin ang="5400000" scaled="1"/>
                </a:gradFill>
                <a:effectLst>
                  <a:outerShdw blurRad="139700" dist="190500" dir="18900000" sx="101000" sy="101000" algn="bl" rotWithShape="0">
                    <a:prstClr val="white">
                      <a:lumMod val="85000"/>
                      <a:alpha val="38000"/>
                    </a:prstClr>
                  </a:outerShdw>
                </a:effectLst>
                <a:latin typeface="Microsoft YaHei" panose="020B0503020204020204" pitchFamily="34" charset="-122"/>
                <a:ea typeface="Microsoft YaHei" panose="020B0503020204020204" pitchFamily="34" charset="-122"/>
              </a:rPr>
              <a:t>二、自动化流程</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Automation</a:t>
            </a:r>
            <a:r>
              <a:rPr lang="zh-CN" altLang="en-US"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 </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Process</a:t>
            </a:r>
          </a:p>
        </p:txBody>
      </p:sp>
      <p:cxnSp>
        <p:nvCxnSpPr>
          <p:cNvPr id="3" name="直接连接符 2">
            <a:extLst>
              <a:ext uri="{FF2B5EF4-FFF2-40B4-BE49-F238E27FC236}">
                <a16:creationId xmlns:a16="http://schemas.microsoft.com/office/drawing/2014/main" id="{DEF80043-79A7-3353-78BF-F1EC688F67F1}"/>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64A4B228-9A30-9054-3FC1-EFD28A440A90}"/>
              </a:ext>
            </a:extLst>
          </p:cNvPr>
          <p:cNvSpPr txBox="1"/>
          <p:nvPr/>
        </p:nvSpPr>
        <p:spPr>
          <a:xfrm>
            <a:off x="329757" y="1239505"/>
            <a:ext cx="3974229" cy="461665"/>
          </a:xfrm>
          <a:prstGeom prst="rect">
            <a:avLst/>
          </a:prstGeom>
          <a:noFill/>
        </p:spPr>
        <p:txBody>
          <a:bodyPr wrap="square">
            <a:spAutoFit/>
          </a:bodyPr>
          <a:lstStyle/>
          <a:p>
            <a:r>
              <a:rPr lang="en-US" altLang="zh-CN" sz="2400" b="1" dirty="0">
                <a:solidFill>
                  <a:schemeClr val="bg1"/>
                </a:solidFill>
                <a:effectLst>
                  <a:outerShdw sx="1000" sy="1000" algn="bl" rotWithShape="0">
                    <a:prstClr val="white">
                      <a:lumMod val="85000"/>
                    </a:prstClr>
                  </a:outerShdw>
                  <a:reflection blurRad="6350" stA="60000" endA="900" endPos="53648" dir="5400000" sy="-100000" algn="bl" rotWithShape="0"/>
                </a:effectLst>
                <a:latin typeface="Microsoft YaHei" panose="020B0503020204020204" pitchFamily="34" charset="-122"/>
                <a:ea typeface="Microsoft YaHei" panose="020B0503020204020204" pitchFamily="34" charset="-122"/>
              </a:rPr>
              <a:t>2.</a:t>
            </a:r>
            <a:r>
              <a:rPr lang="zh-CN" altLang="en-US" sz="2400" b="1" dirty="0">
                <a:solidFill>
                  <a:schemeClr val="bg1"/>
                </a:solidFill>
                <a:effectLst>
                  <a:outerShdw sx="1000" sy="1000" algn="bl" rotWithShape="0">
                    <a:prstClr val="white">
                      <a:lumMod val="85000"/>
                    </a:prstClr>
                  </a:outerShdw>
                  <a:reflection blurRad="6350" stA="60000" endA="900" endPos="53648" dir="5400000" sy="-100000" algn="bl" rotWithShape="0"/>
                </a:effectLst>
                <a:latin typeface="Microsoft YaHei" panose="020B0503020204020204" pitchFamily="34" charset="-122"/>
                <a:ea typeface="Microsoft YaHei" panose="020B0503020204020204" pitchFamily="34" charset="-122"/>
              </a:rPr>
              <a:t> 验证码识别可选方案</a:t>
            </a:r>
          </a:p>
        </p:txBody>
      </p:sp>
    </p:spTree>
    <p:extLst>
      <p:ext uri="{BB962C8B-B14F-4D97-AF65-F5344CB8AC3E}">
        <p14:creationId xmlns:p14="http://schemas.microsoft.com/office/powerpoint/2010/main" val="1190534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灯片编号占位符 3">
            <a:extLst>
              <a:ext uri="{FF2B5EF4-FFF2-40B4-BE49-F238E27FC236}">
                <a16:creationId xmlns:a16="http://schemas.microsoft.com/office/drawing/2014/main" id="{45063CA4-0CA0-4D4A-83D9-0D2020600C6F}"/>
              </a:ext>
            </a:extLst>
          </p:cNvPr>
          <p:cNvSpPr txBox="1">
            <a:spLocks/>
          </p:cNvSpPr>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mtClean="0"/>
              <a:pPr/>
              <a:t>12</a:t>
            </a:fld>
            <a:endParaRPr lang="zh-CN" altLang="en-US" dirty="0"/>
          </a:p>
        </p:txBody>
      </p:sp>
      <p:cxnSp>
        <p:nvCxnSpPr>
          <p:cNvPr id="16" name="直接连接符 2">
            <a:extLst>
              <a:ext uri="{FF2B5EF4-FFF2-40B4-BE49-F238E27FC236}">
                <a16:creationId xmlns:a16="http://schemas.microsoft.com/office/drawing/2014/main" id="{C07226F9-033B-6F6E-18FC-58B6B0D09549}"/>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2104FD5F-CCEC-A898-A50B-13893141BF79}"/>
              </a:ext>
            </a:extLst>
          </p:cNvPr>
          <p:cNvSpPr txBox="1"/>
          <p:nvPr/>
        </p:nvSpPr>
        <p:spPr>
          <a:xfrm>
            <a:off x="0" y="132176"/>
            <a:ext cx="8288083" cy="825419"/>
          </a:xfrm>
          <a:prstGeom prst="rect">
            <a:avLst/>
          </a:prstGeom>
          <a:noFill/>
        </p:spPr>
        <p:txBody>
          <a:bodyPr wrap="square" rtlCol="0">
            <a:spAutoFit/>
          </a:bodyPr>
          <a:lstStyle/>
          <a:p>
            <a:pPr>
              <a:lnSpc>
                <a:spcPct val="150000"/>
              </a:lnSpc>
              <a:defRPr/>
            </a:pPr>
            <a:r>
              <a:rPr lang="zh-CN" altLang="en-US" sz="3600" b="1" dirty="0">
                <a:gradFill>
                  <a:gsLst>
                    <a:gs pos="0">
                      <a:srgbClr val="5B9BD5">
                        <a:lumMod val="5000"/>
                        <a:lumOff val="95000"/>
                      </a:srgbClr>
                    </a:gs>
                    <a:gs pos="82000">
                      <a:srgbClr val="5B9BD5">
                        <a:lumMod val="45000"/>
                        <a:lumOff val="55000"/>
                      </a:srgbClr>
                    </a:gs>
                    <a:gs pos="100000">
                      <a:srgbClr val="6289DB"/>
                    </a:gs>
                  </a:gsLst>
                  <a:lin ang="5400000" scaled="1"/>
                </a:gradFill>
                <a:effectLst>
                  <a:outerShdw blurRad="139700" dist="190500" dir="18900000" sx="101000" sy="101000" algn="bl" rotWithShape="0">
                    <a:prstClr val="white">
                      <a:lumMod val="85000"/>
                      <a:alpha val="38000"/>
                    </a:prstClr>
                  </a:outerShdw>
                </a:effectLst>
                <a:latin typeface="Microsoft YaHei" panose="020B0503020204020204" pitchFamily="34" charset="-122"/>
                <a:ea typeface="Microsoft YaHei" panose="020B0503020204020204" pitchFamily="34" charset="-122"/>
              </a:rPr>
              <a:t>二、自动化流程</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Automation</a:t>
            </a:r>
            <a:r>
              <a:rPr lang="zh-CN" altLang="en-US"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 </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Process</a:t>
            </a:r>
          </a:p>
        </p:txBody>
      </p:sp>
      <p:sp>
        <p:nvSpPr>
          <p:cNvPr id="2" name="文本框 1">
            <a:extLst>
              <a:ext uri="{FF2B5EF4-FFF2-40B4-BE49-F238E27FC236}">
                <a16:creationId xmlns:a16="http://schemas.microsoft.com/office/drawing/2014/main" id="{2FD20255-3AA0-03C9-3CAE-0DCF80E8270B}"/>
              </a:ext>
            </a:extLst>
          </p:cNvPr>
          <p:cNvSpPr txBox="1"/>
          <p:nvPr/>
        </p:nvSpPr>
        <p:spPr>
          <a:xfrm>
            <a:off x="329757" y="1239505"/>
            <a:ext cx="2371879" cy="461665"/>
          </a:xfrm>
          <a:prstGeom prst="rect">
            <a:avLst/>
          </a:prstGeom>
          <a:noFill/>
        </p:spPr>
        <p:txBody>
          <a:bodyPr wrap="square">
            <a:spAutoFit/>
          </a:bodyPr>
          <a:lstStyle/>
          <a:p>
            <a:r>
              <a:rPr lang="en-US" altLang="zh-CN" sz="2400" b="1" dirty="0">
                <a:solidFill>
                  <a:schemeClr val="bg1"/>
                </a:solidFill>
                <a:effectLst>
                  <a:outerShdw sx="1000" sy="1000" algn="bl" rotWithShape="0">
                    <a:prstClr val="white">
                      <a:lumMod val="85000"/>
                    </a:prstClr>
                  </a:outerShdw>
                  <a:reflection blurRad="6350" stA="60000" endA="900" endPos="53648" dir="5400000" sy="-100000" algn="bl" rotWithShape="0"/>
                </a:effectLst>
                <a:latin typeface="Microsoft YaHei" panose="020B0503020204020204" pitchFamily="34" charset="-122"/>
                <a:ea typeface="Microsoft YaHei" panose="020B0503020204020204" pitchFamily="34" charset="-122"/>
              </a:rPr>
              <a:t>3.</a:t>
            </a:r>
            <a:r>
              <a:rPr lang="zh-CN" altLang="en-US" sz="2400" b="1" dirty="0">
                <a:solidFill>
                  <a:schemeClr val="bg1"/>
                </a:solidFill>
                <a:effectLst>
                  <a:outerShdw sx="1000" sy="1000" algn="bl" rotWithShape="0">
                    <a:prstClr val="white">
                      <a:lumMod val="85000"/>
                    </a:prstClr>
                  </a:outerShdw>
                  <a:reflection blurRad="6350" stA="60000" endA="900" endPos="53648" dir="5400000" sy="-100000" algn="bl" rotWithShape="0"/>
                </a:effectLst>
                <a:latin typeface="Microsoft YaHei" panose="020B0503020204020204" pitchFamily="34" charset="-122"/>
                <a:ea typeface="Microsoft YaHei" panose="020B0503020204020204" pitchFamily="34" charset="-122"/>
              </a:rPr>
              <a:t> 方案实现 </a:t>
            </a:r>
          </a:p>
        </p:txBody>
      </p:sp>
      <p:pic>
        <p:nvPicPr>
          <p:cNvPr id="10" name="图片 9">
            <a:extLst>
              <a:ext uri="{FF2B5EF4-FFF2-40B4-BE49-F238E27FC236}">
                <a16:creationId xmlns:a16="http://schemas.microsoft.com/office/drawing/2014/main" id="{A309C13A-2D56-206E-3D56-46FDDE654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636" y="1470337"/>
            <a:ext cx="6420064" cy="5441486"/>
          </a:xfrm>
          <a:prstGeom prst="rect">
            <a:avLst/>
          </a:prstGeom>
        </p:spPr>
      </p:pic>
    </p:spTree>
    <p:extLst>
      <p:ext uri="{BB962C8B-B14F-4D97-AF65-F5344CB8AC3E}">
        <p14:creationId xmlns:p14="http://schemas.microsoft.com/office/powerpoint/2010/main" val="2682135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_矩形 27">
            <a:extLst>
              <a:ext uri="{FF2B5EF4-FFF2-40B4-BE49-F238E27FC236}">
                <a16:creationId xmlns:a16="http://schemas.microsoft.com/office/drawing/2014/main" id="{F600B6E6-7E8B-1693-A4F6-AD55D4600B09}"/>
              </a:ext>
            </a:extLst>
          </p:cNvPr>
          <p:cNvSpPr/>
          <p:nvPr>
            <p:custDataLst>
              <p:tags r:id="rId1"/>
            </p:custDataLst>
          </p:nvPr>
        </p:nvSpPr>
        <p:spPr>
          <a:xfrm>
            <a:off x="1008462" y="3247766"/>
            <a:ext cx="1133475" cy="346656"/>
          </a:xfrm>
          <a:prstGeom prst="rect">
            <a:avLst/>
          </a:prstGeom>
          <a:noFill/>
        </p:spPr>
        <p:txBody>
          <a:bodyPr wrap="none" lIns="0" tIns="0" rIns="0" bIns="0" anchor="ctr">
            <a:noAutofit/>
          </a:bodyPr>
          <a:lstStyle/>
          <a:p>
            <a:pPr algn="ctr" defTabSz="914378">
              <a:spcBef>
                <a:spcPct val="0"/>
              </a:spcBef>
            </a:pPr>
            <a:r>
              <a:rPr lang="en-US" altLang="zh-CN" sz="2400" b="1" dirty="0">
                <a:gradFill flip="none" rotWithShape="1">
                  <a:gsLst>
                    <a:gs pos="22000">
                      <a:srgbClr val="5B9BD5">
                        <a:lumMod val="5000"/>
                        <a:lumOff val="95000"/>
                      </a:srgbClr>
                    </a:gs>
                    <a:gs pos="98000">
                      <a:srgbClr val="2393DF"/>
                    </a:gs>
                  </a:gsLst>
                  <a:lin ang="10800000" scaled="1"/>
                  <a:tileRect/>
                </a:gradFill>
                <a:latin typeface="Arial"/>
                <a:ea typeface="微软雅黑"/>
                <a:cs typeface="+mn-ea"/>
                <a:sym typeface="Arial"/>
              </a:rPr>
              <a:t>Mage AI</a:t>
            </a:r>
            <a:r>
              <a:rPr lang="zh-CN" altLang="en-US" sz="2400" b="1" dirty="0">
                <a:gradFill flip="none" rotWithShape="1">
                  <a:gsLst>
                    <a:gs pos="22000">
                      <a:srgbClr val="5B9BD5">
                        <a:lumMod val="5000"/>
                        <a:lumOff val="95000"/>
                      </a:srgbClr>
                    </a:gs>
                    <a:gs pos="98000">
                      <a:srgbClr val="2393DF"/>
                    </a:gs>
                  </a:gsLst>
                  <a:lin ang="10800000" scaled="1"/>
                  <a:tileRect/>
                </a:gradFill>
                <a:latin typeface="Arial"/>
                <a:ea typeface="微软雅黑"/>
                <a:cs typeface="+mn-ea"/>
                <a:sym typeface="Arial"/>
              </a:rPr>
              <a:t>识别</a:t>
            </a:r>
          </a:p>
        </p:txBody>
      </p:sp>
      <p:sp>
        <p:nvSpPr>
          <p:cNvPr id="11" name="PA_矩形 20">
            <a:extLst>
              <a:ext uri="{FF2B5EF4-FFF2-40B4-BE49-F238E27FC236}">
                <a16:creationId xmlns:a16="http://schemas.microsoft.com/office/drawing/2014/main" id="{0A518E27-9DF2-AB84-FEEF-D6B866C9764A}"/>
              </a:ext>
            </a:extLst>
          </p:cNvPr>
          <p:cNvSpPr/>
          <p:nvPr>
            <p:custDataLst>
              <p:tags r:id="rId2"/>
            </p:custDataLst>
          </p:nvPr>
        </p:nvSpPr>
        <p:spPr>
          <a:xfrm>
            <a:off x="1008462" y="2306305"/>
            <a:ext cx="1096124" cy="346656"/>
          </a:xfrm>
          <a:prstGeom prst="rect">
            <a:avLst/>
          </a:prstGeom>
          <a:noFill/>
        </p:spPr>
        <p:txBody>
          <a:bodyPr wrap="none" lIns="0" tIns="0" rIns="0" bIns="0" anchor="ctr">
            <a:noAutofit/>
          </a:bodyPr>
          <a:lstStyle/>
          <a:p>
            <a:pPr lvl="0" algn="ctr" defTabSz="914378">
              <a:spcBef>
                <a:spcPct val="0"/>
              </a:spcBef>
              <a:defRPr/>
            </a:pPr>
            <a:r>
              <a:rPr lang="zh-CN" altLang="en-US" sz="2400" b="1" dirty="0">
                <a:gradFill flip="none" rotWithShape="1">
                  <a:gsLst>
                    <a:gs pos="22000">
                      <a:srgbClr val="5B9BD5">
                        <a:lumMod val="5000"/>
                        <a:lumOff val="95000"/>
                      </a:srgbClr>
                    </a:gs>
                    <a:gs pos="98000">
                      <a:srgbClr val="2393DF"/>
                    </a:gs>
                  </a:gsLst>
                  <a:lin ang="10800000" scaled="1"/>
                  <a:tileRect/>
                </a:gradFill>
                <a:latin typeface="Arial"/>
                <a:ea typeface="微软雅黑"/>
                <a:cs typeface="+mn-ea"/>
                <a:sym typeface="Arial"/>
              </a:rPr>
              <a:t>初始化活动</a:t>
            </a:r>
          </a:p>
        </p:txBody>
      </p:sp>
      <p:sp>
        <p:nvSpPr>
          <p:cNvPr id="13" name="矩形 12">
            <a:extLst>
              <a:ext uri="{FF2B5EF4-FFF2-40B4-BE49-F238E27FC236}">
                <a16:creationId xmlns:a16="http://schemas.microsoft.com/office/drawing/2014/main" id="{BCA6B4A3-8403-11C5-451D-6471AFFC2F30}"/>
              </a:ext>
            </a:extLst>
          </p:cNvPr>
          <p:cNvSpPr/>
          <p:nvPr/>
        </p:nvSpPr>
        <p:spPr>
          <a:xfrm>
            <a:off x="2634553" y="3137854"/>
            <a:ext cx="8296274" cy="501612"/>
          </a:xfrm>
          <a:prstGeom prst="rect">
            <a:avLst/>
          </a:prstGeom>
        </p:spPr>
        <p:txBody>
          <a:bodyPr wrap="square">
            <a:spAutoFit/>
          </a:bodyPr>
          <a:lstStyle/>
          <a:p>
            <a:pPr>
              <a:lnSpc>
                <a:spcPct val="150000"/>
              </a:lnSpc>
            </a:pPr>
            <a:r>
              <a:rPr lang="zh-CN" altLang="en-US" sz="2000" dirty="0">
                <a:solidFill>
                  <a:schemeClr val="bg1"/>
                </a:solidFill>
                <a:latin typeface="微软雅黑 Light" panose="020B0502040204020203" pitchFamily="34" charset="-122"/>
                <a:ea typeface="微软雅黑 Light" panose="020B0502040204020203" pitchFamily="34" charset="-122"/>
                <a:cs typeface="+mn-ea"/>
                <a:sym typeface="Arial"/>
              </a:rPr>
              <a:t>识别多种类型发票，如：常见的增值税普票、增值税卷票和机打发票等</a:t>
            </a:r>
          </a:p>
        </p:txBody>
      </p:sp>
      <p:sp>
        <p:nvSpPr>
          <p:cNvPr id="14" name="矩形 13">
            <a:extLst>
              <a:ext uri="{FF2B5EF4-FFF2-40B4-BE49-F238E27FC236}">
                <a16:creationId xmlns:a16="http://schemas.microsoft.com/office/drawing/2014/main" id="{CA325F2A-2901-B45C-2193-E2A75CADE75B}"/>
              </a:ext>
            </a:extLst>
          </p:cNvPr>
          <p:cNvSpPr/>
          <p:nvPr/>
        </p:nvSpPr>
        <p:spPr>
          <a:xfrm>
            <a:off x="2634553" y="2207550"/>
            <a:ext cx="6839140" cy="501612"/>
          </a:xfrm>
          <a:prstGeom prst="rect">
            <a:avLst/>
          </a:prstGeom>
        </p:spPr>
        <p:txBody>
          <a:bodyPr wrap="square">
            <a:spAutoFit/>
          </a:bodyPr>
          <a:lstStyle/>
          <a:p>
            <a:pPr>
              <a:lnSpc>
                <a:spcPct val="150000"/>
              </a:lnSpc>
            </a:pPr>
            <a:r>
              <a:rPr lang="zh-CN" altLang="en-US" sz="2000" dirty="0">
                <a:solidFill>
                  <a:schemeClr val="bg1"/>
                </a:solidFill>
                <a:latin typeface="微软雅黑 Light" panose="020B0502040204020203" pitchFamily="34" charset="-122"/>
                <a:ea typeface="微软雅黑 Light" panose="020B0502040204020203" pitchFamily="34" charset="-122"/>
                <a:cs typeface="+mn-ea"/>
                <a:sym typeface="Arial"/>
              </a:rPr>
              <a:t>获取</a:t>
            </a:r>
            <a:r>
              <a:rPr lang="en-US" altLang="zh-CN" sz="2000" dirty="0">
                <a:solidFill>
                  <a:schemeClr val="bg1"/>
                </a:solidFill>
                <a:latin typeface="微软雅黑 Light" panose="020B0502040204020203" pitchFamily="34" charset="-122"/>
                <a:ea typeface="微软雅黑 Light" panose="020B0502040204020203" pitchFamily="34" charset="-122"/>
                <a:cs typeface="+mn-ea"/>
                <a:sym typeface="Arial"/>
              </a:rPr>
              <a:t>Windows</a:t>
            </a:r>
            <a:r>
              <a:rPr lang="zh-CN" altLang="en-US" sz="2000" dirty="0">
                <a:solidFill>
                  <a:schemeClr val="bg1"/>
                </a:solidFill>
                <a:latin typeface="微软雅黑 Light" panose="020B0502040204020203" pitchFamily="34" charset="-122"/>
                <a:ea typeface="微软雅黑 Light" panose="020B0502040204020203" pitchFamily="34" charset="-122"/>
                <a:cs typeface="+mn-ea"/>
                <a:sym typeface="Arial"/>
              </a:rPr>
              <a:t>凭据、日志初始化、程序初始化和文件初始化</a:t>
            </a:r>
          </a:p>
        </p:txBody>
      </p:sp>
      <p:sp>
        <p:nvSpPr>
          <p:cNvPr id="15" name="PA_矩形 22">
            <a:extLst>
              <a:ext uri="{FF2B5EF4-FFF2-40B4-BE49-F238E27FC236}">
                <a16:creationId xmlns:a16="http://schemas.microsoft.com/office/drawing/2014/main" id="{B51728C1-2925-768A-9BD8-9A78837F122F}"/>
              </a:ext>
            </a:extLst>
          </p:cNvPr>
          <p:cNvSpPr/>
          <p:nvPr>
            <p:custDataLst>
              <p:tags r:id="rId3"/>
            </p:custDataLst>
          </p:nvPr>
        </p:nvSpPr>
        <p:spPr>
          <a:xfrm>
            <a:off x="518037" y="5149966"/>
            <a:ext cx="2076974" cy="346656"/>
          </a:xfrm>
          <a:prstGeom prst="rect">
            <a:avLst/>
          </a:prstGeom>
          <a:noFill/>
        </p:spPr>
        <p:txBody>
          <a:bodyPr wrap="none" lIns="0" tIns="0" rIns="0" bIns="0" anchor="ctr">
            <a:noAutofit/>
          </a:bodyPr>
          <a:lstStyle/>
          <a:p>
            <a:pPr algn="ctr" defTabSz="914378">
              <a:spcBef>
                <a:spcPct val="0"/>
              </a:spcBef>
            </a:pPr>
            <a:r>
              <a:rPr lang="zh-CN" altLang="en-US" sz="2400" b="1" dirty="0">
                <a:gradFill flip="none" rotWithShape="1">
                  <a:gsLst>
                    <a:gs pos="22000">
                      <a:srgbClr val="5B9BD5">
                        <a:lumMod val="5000"/>
                        <a:lumOff val="95000"/>
                      </a:srgbClr>
                    </a:gs>
                    <a:gs pos="98000">
                      <a:srgbClr val="2393DF"/>
                    </a:gs>
                  </a:gsLst>
                  <a:lin ang="10800000" scaled="1"/>
                  <a:tileRect/>
                </a:gradFill>
                <a:latin typeface="Arial"/>
                <a:ea typeface="微软雅黑"/>
                <a:cs typeface="+mn-ea"/>
                <a:sym typeface="Arial"/>
              </a:rPr>
              <a:t>凭证生成</a:t>
            </a:r>
          </a:p>
        </p:txBody>
      </p:sp>
      <p:sp>
        <p:nvSpPr>
          <p:cNvPr id="16" name="矩形 15">
            <a:extLst>
              <a:ext uri="{FF2B5EF4-FFF2-40B4-BE49-F238E27FC236}">
                <a16:creationId xmlns:a16="http://schemas.microsoft.com/office/drawing/2014/main" id="{C33AF14B-A39F-2D35-E994-1722F29AFBEB}"/>
              </a:ext>
            </a:extLst>
          </p:cNvPr>
          <p:cNvSpPr/>
          <p:nvPr/>
        </p:nvSpPr>
        <p:spPr>
          <a:xfrm>
            <a:off x="2634553" y="5028823"/>
            <a:ext cx="6611063" cy="501612"/>
          </a:xfrm>
          <a:prstGeom prst="rect">
            <a:avLst/>
          </a:prstGeom>
        </p:spPr>
        <p:txBody>
          <a:bodyPr wrap="square">
            <a:spAutoFit/>
          </a:bodyPr>
          <a:lstStyle/>
          <a:p>
            <a:pPr>
              <a:lnSpc>
                <a:spcPct val="150000"/>
              </a:lnSpc>
            </a:pPr>
            <a:r>
              <a:rPr lang="zh-CN" altLang="en-US" sz="2000" dirty="0">
                <a:solidFill>
                  <a:schemeClr val="bg1"/>
                </a:solidFill>
                <a:latin typeface="微软雅黑 Light" panose="020B0502040204020203" pitchFamily="34" charset="-122"/>
                <a:ea typeface="微软雅黑 Light" panose="020B0502040204020203" pitchFamily="34" charset="-122"/>
                <a:cs typeface="+mn-ea"/>
                <a:sym typeface="Arial"/>
              </a:rPr>
              <a:t>登录金蝶精斗云网站、</a:t>
            </a:r>
            <a:r>
              <a:rPr lang="en-US" altLang="zh-CN" sz="2000" dirty="0">
                <a:solidFill>
                  <a:schemeClr val="bg1"/>
                </a:solidFill>
                <a:latin typeface="微软雅黑 Light" panose="020B0502040204020203" pitchFamily="34" charset="-122"/>
                <a:ea typeface="微软雅黑 Light" panose="020B0502040204020203" pitchFamily="34" charset="-122"/>
                <a:cs typeface="+mn-ea"/>
                <a:sym typeface="Arial"/>
              </a:rPr>
              <a:t>Mage AI</a:t>
            </a:r>
            <a:r>
              <a:rPr lang="zh-CN" altLang="en-US" sz="2000" dirty="0">
                <a:solidFill>
                  <a:schemeClr val="bg1"/>
                </a:solidFill>
                <a:latin typeface="微软雅黑 Light" panose="020B0502040204020203" pitchFamily="34" charset="-122"/>
                <a:ea typeface="微软雅黑 Light" panose="020B0502040204020203" pitchFamily="34" charset="-122"/>
                <a:cs typeface="+mn-ea"/>
                <a:sym typeface="Arial"/>
              </a:rPr>
              <a:t>信息提取和凭证录入</a:t>
            </a:r>
          </a:p>
        </p:txBody>
      </p:sp>
      <p:sp>
        <p:nvSpPr>
          <p:cNvPr id="17" name="PA_矩形 22">
            <a:extLst>
              <a:ext uri="{FF2B5EF4-FFF2-40B4-BE49-F238E27FC236}">
                <a16:creationId xmlns:a16="http://schemas.microsoft.com/office/drawing/2014/main" id="{74BCE0F1-84CF-957A-9DF4-96E0017A75AB}"/>
              </a:ext>
            </a:extLst>
          </p:cNvPr>
          <p:cNvSpPr/>
          <p:nvPr>
            <p:custDataLst>
              <p:tags r:id="rId4"/>
            </p:custDataLst>
          </p:nvPr>
        </p:nvSpPr>
        <p:spPr>
          <a:xfrm>
            <a:off x="518037" y="6091427"/>
            <a:ext cx="2076974" cy="346656"/>
          </a:xfrm>
          <a:prstGeom prst="rect">
            <a:avLst/>
          </a:prstGeom>
          <a:noFill/>
        </p:spPr>
        <p:txBody>
          <a:bodyPr wrap="none" lIns="0" tIns="0" rIns="0" bIns="0" anchor="ctr">
            <a:noAutofit/>
          </a:bodyPr>
          <a:lstStyle/>
          <a:p>
            <a:pPr algn="ctr" defTabSz="914378">
              <a:spcBef>
                <a:spcPct val="0"/>
              </a:spcBef>
            </a:pPr>
            <a:r>
              <a:rPr lang="zh-CN" altLang="en-US" sz="2400" b="1" dirty="0">
                <a:gradFill flip="none" rotWithShape="1">
                  <a:gsLst>
                    <a:gs pos="22000">
                      <a:srgbClr val="5B9BD5">
                        <a:lumMod val="5000"/>
                        <a:lumOff val="95000"/>
                      </a:srgbClr>
                    </a:gs>
                    <a:gs pos="98000">
                      <a:srgbClr val="2393DF"/>
                    </a:gs>
                  </a:gsLst>
                  <a:lin ang="10800000" scaled="1"/>
                  <a:tileRect/>
                </a:gradFill>
                <a:latin typeface="Arial"/>
                <a:ea typeface="微软雅黑"/>
                <a:cs typeface="+mn-ea"/>
                <a:sym typeface="Arial"/>
              </a:rPr>
              <a:t>报告生成</a:t>
            </a:r>
          </a:p>
        </p:txBody>
      </p:sp>
      <p:sp>
        <p:nvSpPr>
          <p:cNvPr id="18" name="矩形 17">
            <a:extLst>
              <a:ext uri="{FF2B5EF4-FFF2-40B4-BE49-F238E27FC236}">
                <a16:creationId xmlns:a16="http://schemas.microsoft.com/office/drawing/2014/main" id="{E6F7D433-B146-5EA4-C576-0791C876E410}"/>
              </a:ext>
            </a:extLst>
          </p:cNvPr>
          <p:cNvSpPr/>
          <p:nvPr/>
        </p:nvSpPr>
        <p:spPr>
          <a:xfrm>
            <a:off x="2634553" y="5935793"/>
            <a:ext cx="6611063" cy="501612"/>
          </a:xfrm>
          <a:prstGeom prst="rect">
            <a:avLst/>
          </a:prstGeom>
        </p:spPr>
        <p:txBody>
          <a:bodyPr wrap="square">
            <a:spAutoFit/>
          </a:bodyPr>
          <a:lstStyle/>
          <a:p>
            <a:pPr>
              <a:lnSpc>
                <a:spcPct val="150000"/>
              </a:lnSpc>
            </a:pPr>
            <a:r>
              <a:rPr lang="zh-CN" altLang="en-US" sz="2000" dirty="0">
                <a:solidFill>
                  <a:schemeClr val="bg1"/>
                </a:solidFill>
                <a:latin typeface="微软雅黑 Light" panose="020B0502040204020203" pitchFamily="34" charset="-122"/>
                <a:ea typeface="微软雅黑 Light" panose="020B0502040204020203" pitchFamily="34" charset="-122"/>
                <a:cs typeface="+mn-ea"/>
                <a:sym typeface="Arial"/>
              </a:rPr>
              <a:t>生成发票数量，发票查验情况等</a:t>
            </a:r>
          </a:p>
        </p:txBody>
      </p:sp>
      <p:cxnSp>
        <p:nvCxnSpPr>
          <p:cNvPr id="2" name="直接连接符 2">
            <a:extLst>
              <a:ext uri="{FF2B5EF4-FFF2-40B4-BE49-F238E27FC236}">
                <a16:creationId xmlns:a16="http://schemas.microsoft.com/office/drawing/2014/main" id="{D366D856-1331-D2DA-7D14-E9F5246D56F7}"/>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9BE45560-A0D4-8C36-6A10-973444DCCB8B}"/>
              </a:ext>
            </a:extLst>
          </p:cNvPr>
          <p:cNvSpPr txBox="1"/>
          <p:nvPr/>
        </p:nvSpPr>
        <p:spPr>
          <a:xfrm>
            <a:off x="0" y="132176"/>
            <a:ext cx="10625959" cy="825419"/>
          </a:xfrm>
          <a:prstGeom prst="rect">
            <a:avLst/>
          </a:prstGeom>
          <a:noFill/>
        </p:spPr>
        <p:txBody>
          <a:bodyPr wrap="square" rtlCol="0">
            <a:spAutoFit/>
          </a:bodyPr>
          <a:lstStyle/>
          <a:p>
            <a:pPr>
              <a:lnSpc>
                <a:spcPct val="150000"/>
              </a:lnSpc>
              <a:defRPr/>
            </a:pPr>
            <a:r>
              <a:rPr lang="zh-CN" altLang="en-US" sz="3600" b="1" dirty="0">
                <a:gradFill>
                  <a:gsLst>
                    <a:gs pos="0">
                      <a:srgbClr val="5B9BD5">
                        <a:lumMod val="5000"/>
                        <a:lumOff val="95000"/>
                      </a:srgbClr>
                    </a:gs>
                    <a:gs pos="82000">
                      <a:srgbClr val="5B9BD5">
                        <a:lumMod val="45000"/>
                        <a:lumOff val="55000"/>
                      </a:srgbClr>
                    </a:gs>
                    <a:gs pos="100000">
                      <a:srgbClr val="6289DB"/>
                    </a:gs>
                  </a:gsLst>
                  <a:lin ang="5400000" scaled="1"/>
                </a:gradFill>
                <a:effectLst>
                  <a:outerShdw blurRad="139700" dist="190500" dir="18900000" sx="101000" sy="101000" algn="bl" rotWithShape="0">
                    <a:prstClr val="white">
                      <a:lumMod val="85000"/>
                      <a:alpha val="38000"/>
                    </a:prstClr>
                  </a:outerShdw>
                </a:effectLst>
                <a:latin typeface="Microsoft YaHei" panose="020B0503020204020204" pitchFamily="34" charset="-122"/>
                <a:ea typeface="Microsoft YaHei" panose="020B0503020204020204" pitchFamily="34" charset="-122"/>
              </a:rPr>
              <a:t>三、活动说明</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Robot Orchestrator and Management</a:t>
            </a:r>
            <a:endParaRPr lang="en-US" altLang="zh-CN" sz="36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endParaRPr>
          </a:p>
        </p:txBody>
      </p:sp>
      <p:sp>
        <p:nvSpPr>
          <p:cNvPr id="4" name="文本框 3">
            <a:extLst>
              <a:ext uri="{FF2B5EF4-FFF2-40B4-BE49-F238E27FC236}">
                <a16:creationId xmlns:a16="http://schemas.microsoft.com/office/drawing/2014/main" id="{FB124244-E8CC-CE38-0D1D-897AFAAB939F}"/>
              </a:ext>
            </a:extLst>
          </p:cNvPr>
          <p:cNvSpPr txBox="1"/>
          <p:nvPr/>
        </p:nvSpPr>
        <p:spPr>
          <a:xfrm>
            <a:off x="222446" y="1227452"/>
            <a:ext cx="2962187" cy="461665"/>
          </a:xfrm>
          <a:prstGeom prst="rect">
            <a:avLst/>
          </a:prstGeom>
          <a:noFill/>
        </p:spPr>
        <p:txBody>
          <a:bodyPr wrap="square" rtlCol="0">
            <a:spAutoFit/>
          </a:bodyPr>
          <a:lstStyle/>
          <a:p>
            <a:r>
              <a:rPr lang="en-US" altLang="zh-CN" sz="2400" b="1" dirty="0">
                <a:ln w="0"/>
                <a:solidFill>
                  <a:schemeClr val="bg1"/>
                </a:solidFill>
                <a:effectLst>
                  <a:reflection blurRad="6350" stA="53000" endA="300" endPos="35500" dir="5400000" sy="-90000" algn="bl" rotWithShape="0"/>
                </a:effectLst>
                <a:latin typeface="Arial"/>
                <a:ea typeface="微软雅黑"/>
                <a:cs typeface="+mn-ea"/>
              </a:rPr>
              <a:t>1.</a:t>
            </a:r>
            <a:r>
              <a:rPr lang="zh-CN" altLang="en-US" sz="2400" b="1" dirty="0">
                <a:ln w="0"/>
                <a:solidFill>
                  <a:schemeClr val="bg1"/>
                </a:solidFill>
                <a:effectLst>
                  <a:reflection blurRad="6350" stA="53000" endA="300" endPos="35500" dir="5400000" sy="-90000" algn="bl" rotWithShape="0"/>
                </a:effectLst>
                <a:latin typeface="Arial"/>
                <a:ea typeface="微软雅黑"/>
                <a:cs typeface="+mn-ea"/>
              </a:rPr>
              <a:t> 机器人活动事项</a:t>
            </a:r>
          </a:p>
        </p:txBody>
      </p:sp>
      <p:sp>
        <p:nvSpPr>
          <p:cNvPr id="6" name="圆角矩形 5">
            <a:extLst>
              <a:ext uri="{FF2B5EF4-FFF2-40B4-BE49-F238E27FC236}">
                <a16:creationId xmlns:a16="http://schemas.microsoft.com/office/drawing/2014/main" id="{CB4A2C35-1EAD-0554-AE2B-218BA5D3309C}"/>
              </a:ext>
            </a:extLst>
          </p:cNvPr>
          <p:cNvSpPr/>
          <p:nvPr/>
        </p:nvSpPr>
        <p:spPr>
          <a:xfrm>
            <a:off x="543345" y="2111219"/>
            <a:ext cx="11300400" cy="749654"/>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圆角矩形 20">
            <a:extLst>
              <a:ext uri="{FF2B5EF4-FFF2-40B4-BE49-F238E27FC236}">
                <a16:creationId xmlns:a16="http://schemas.microsoft.com/office/drawing/2014/main" id="{1818E52E-E07E-03A4-FAB6-CD2CA7FF4141}"/>
              </a:ext>
            </a:extLst>
          </p:cNvPr>
          <p:cNvSpPr/>
          <p:nvPr/>
        </p:nvSpPr>
        <p:spPr>
          <a:xfrm>
            <a:off x="533403" y="3073608"/>
            <a:ext cx="11300400" cy="749654"/>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5" name="组合 24">
            <a:extLst>
              <a:ext uri="{FF2B5EF4-FFF2-40B4-BE49-F238E27FC236}">
                <a16:creationId xmlns:a16="http://schemas.microsoft.com/office/drawing/2014/main" id="{E80974AA-946F-2538-5B57-6C92117475A6}"/>
              </a:ext>
            </a:extLst>
          </p:cNvPr>
          <p:cNvGrpSpPr/>
          <p:nvPr/>
        </p:nvGrpSpPr>
        <p:grpSpPr>
          <a:xfrm>
            <a:off x="543345" y="4011015"/>
            <a:ext cx="11301884" cy="749654"/>
            <a:chOff x="771946" y="3980411"/>
            <a:chExt cx="11301884" cy="749654"/>
          </a:xfrm>
        </p:grpSpPr>
        <p:sp>
          <p:nvSpPr>
            <p:cNvPr id="10" name="PA_矩形 22">
              <a:extLst>
                <a:ext uri="{FF2B5EF4-FFF2-40B4-BE49-F238E27FC236}">
                  <a16:creationId xmlns:a16="http://schemas.microsoft.com/office/drawing/2014/main" id="{1F4051E6-3409-A1F0-7A2B-27E1F765790E}"/>
                </a:ext>
              </a:extLst>
            </p:cNvPr>
            <p:cNvSpPr/>
            <p:nvPr>
              <p:custDataLst>
                <p:tags r:id="rId5"/>
              </p:custDataLst>
            </p:nvPr>
          </p:nvSpPr>
          <p:spPr>
            <a:xfrm>
              <a:off x="895813" y="4177583"/>
              <a:ext cx="1843474" cy="346656"/>
            </a:xfrm>
            <a:prstGeom prst="rect">
              <a:avLst/>
            </a:prstGeom>
            <a:noFill/>
          </p:spPr>
          <p:txBody>
            <a:bodyPr wrap="none" lIns="0" tIns="0" rIns="0" bIns="0" anchor="ctr">
              <a:noAutofit/>
            </a:bodyPr>
            <a:lstStyle/>
            <a:p>
              <a:pPr algn="ctr" defTabSz="914378">
                <a:spcBef>
                  <a:spcPct val="0"/>
                </a:spcBef>
              </a:pPr>
              <a:r>
                <a:rPr lang="zh-CN" altLang="en-US" sz="2400" b="1" dirty="0">
                  <a:gradFill flip="none" rotWithShape="1">
                    <a:gsLst>
                      <a:gs pos="22000">
                        <a:srgbClr val="5B9BD5">
                          <a:lumMod val="5000"/>
                          <a:lumOff val="95000"/>
                        </a:srgbClr>
                      </a:gs>
                      <a:gs pos="98000">
                        <a:srgbClr val="2393DF"/>
                      </a:gs>
                    </a:gsLst>
                    <a:lin ang="10800000" scaled="1"/>
                    <a:tileRect/>
                  </a:gradFill>
                  <a:latin typeface="Arial"/>
                  <a:ea typeface="微软雅黑"/>
                  <a:cs typeface="+mn-ea"/>
                  <a:sym typeface="Arial"/>
                </a:rPr>
                <a:t>发票查验</a:t>
              </a:r>
            </a:p>
          </p:txBody>
        </p:sp>
        <p:sp>
          <p:nvSpPr>
            <p:cNvPr id="12" name="矩形 11">
              <a:extLst>
                <a:ext uri="{FF2B5EF4-FFF2-40B4-BE49-F238E27FC236}">
                  <a16:creationId xmlns:a16="http://schemas.microsoft.com/office/drawing/2014/main" id="{8580C234-5CEE-2A4D-3F43-C85ECA05FE1A}"/>
                </a:ext>
              </a:extLst>
            </p:cNvPr>
            <p:cNvSpPr/>
            <p:nvPr/>
          </p:nvSpPr>
          <p:spPr>
            <a:xfrm>
              <a:off x="2863154" y="4048881"/>
              <a:ext cx="9210676" cy="501612"/>
            </a:xfrm>
            <a:prstGeom prst="rect">
              <a:avLst/>
            </a:prstGeom>
          </p:spPr>
          <p:txBody>
            <a:bodyPr wrap="square">
              <a:spAutoFit/>
            </a:bodyPr>
            <a:lstStyle/>
            <a:p>
              <a:pPr>
                <a:lnSpc>
                  <a:spcPct val="150000"/>
                </a:lnSpc>
              </a:pPr>
              <a:r>
                <a:rPr lang="zh-CN" altLang="en-US" sz="2000" dirty="0">
                  <a:solidFill>
                    <a:schemeClr val="bg1"/>
                  </a:solidFill>
                  <a:latin typeface="微软雅黑 Light" panose="020B0502040204020203" pitchFamily="34" charset="-122"/>
                  <a:ea typeface="微软雅黑 Light" panose="020B0502040204020203" pitchFamily="34" charset="-122"/>
                  <a:cs typeface="+mn-ea"/>
                  <a:sym typeface="Arial"/>
                </a:rPr>
                <a:t>登录国税局网站、输入查验信息、获取验证码图片、识别验证码和获取查验结果</a:t>
              </a:r>
            </a:p>
          </p:txBody>
        </p:sp>
        <p:sp>
          <p:nvSpPr>
            <p:cNvPr id="22" name="圆角矩形 21">
              <a:extLst>
                <a:ext uri="{FF2B5EF4-FFF2-40B4-BE49-F238E27FC236}">
                  <a16:creationId xmlns:a16="http://schemas.microsoft.com/office/drawing/2014/main" id="{AE25474F-26E1-B5E5-7DE2-2D0D35527490}"/>
                </a:ext>
              </a:extLst>
            </p:cNvPr>
            <p:cNvSpPr/>
            <p:nvPr/>
          </p:nvSpPr>
          <p:spPr>
            <a:xfrm>
              <a:off x="771946" y="3980411"/>
              <a:ext cx="11301884" cy="749654"/>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3" name="圆角矩形 22">
            <a:extLst>
              <a:ext uri="{FF2B5EF4-FFF2-40B4-BE49-F238E27FC236}">
                <a16:creationId xmlns:a16="http://schemas.microsoft.com/office/drawing/2014/main" id="{F639CC30-C8D8-85F9-0905-C917C439AFC9}"/>
              </a:ext>
            </a:extLst>
          </p:cNvPr>
          <p:cNvSpPr/>
          <p:nvPr/>
        </p:nvSpPr>
        <p:spPr>
          <a:xfrm>
            <a:off x="533403" y="4973404"/>
            <a:ext cx="11300400" cy="749654"/>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圆角矩形 23">
            <a:extLst>
              <a:ext uri="{FF2B5EF4-FFF2-40B4-BE49-F238E27FC236}">
                <a16:creationId xmlns:a16="http://schemas.microsoft.com/office/drawing/2014/main" id="{796B9909-8DA9-0B6D-7B2B-84C237AAB6BF}"/>
              </a:ext>
            </a:extLst>
          </p:cNvPr>
          <p:cNvSpPr/>
          <p:nvPr/>
        </p:nvSpPr>
        <p:spPr>
          <a:xfrm>
            <a:off x="533403" y="5918845"/>
            <a:ext cx="11300400" cy="749654"/>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474810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F67E133F-759D-4577-BDAE-1DCED998E3E1}"/>
              </a:ext>
            </a:extLst>
          </p:cNvPr>
          <p:cNvSpPr txBox="1"/>
          <p:nvPr/>
        </p:nvSpPr>
        <p:spPr>
          <a:xfrm>
            <a:off x="815598" y="1809212"/>
            <a:ext cx="10560805" cy="1424942"/>
          </a:xfrm>
          <a:prstGeom prst="rect">
            <a:avLst/>
          </a:prstGeom>
          <a:noFill/>
        </p:spPr>
        <p:txBody>
          <a:bodyPr wrap="square">
            <a:spAutoFit/>
          </a:bodyPr>
          <a:lstStyle/>
          <a:p>
            <a:pPr>
              <a:lnSpc>
                <a:spcPct val="150000"/>
              </a:lnSpc>
            </a:pPr>
            <a:r>
              <a:rPr lang="zh-CN" altLang="en-US" sz="2000" dirty="0">
                <a:solidFill>
                  <a:schemeClr val="bg1"/>
                </a:solidFill>
                <a:latin typeface="微软雅黑 Light" panose="020B0502040204020203" pitchFamily="34" charset="-122"/>
                <a:ea typeface="微软雅黑 Light" panose="020B0502040204020203" pitchFamily="34" charset="-122"/>
              </a:rPr>
              <a:t>       在机器人的多个流程块中存在多个关键流程步骤，在这些步骤出错时自动进入重试机制和异常处理机制，机器人判断是否超过最大重试次数，如果没有则流程不中断且重新运行报错流程，反之则异常处理机制将捕捉报错信息并发送给相关维护人员。</a:t>
            </a:r>
          </a:p>
        </p:txBody>
      </p:sp>
      <p:graphicFrame>
        <p:nvGraphicFramePr>
          <p:cNvPr id="7" name="表格 6">
            <a:extLst>
              <a:ext uri="{FF2B5EF4-FFF2-40B4-BE49-F238E27FC236}">
                <a16:creationId xmlns:a16="http://schemas.microsoft.com/office/drawing/2014/main" id="{B9EDC6F7-4BE9-F098-BE98-AF9A7143BFD5}"/>
              </a:ext>
            </a:extLst>
          </p:cNvPr>
          <p:cNvGraphicFramePr>
            <a:graphicFrameLocks noGrp="1"/>
          </p:cNvGraphicFramePr>
          <p:nvPr>
            <p:extLst>
              <p:ext uri="{D42A27DB-BD31-4B8C-83A1-F6EECF244321}">
                <p14:modId xmlns:p14="http://schemas.microsoft.com/office/powerpoint/2010/main" val="268475322"/>
              </p:ext>
            </p:extLst>
          </p:nvPr>
        </p:nvGraphicFramePr>
        <p:xfrm>
          <a:off x="1342806" y="3432274"/>
          <a:ext cx="9157554" cy="3091024"/>
        </p:xfrm>
        <a:graphic>
          <a:graphicData uri="http://schemas.openxmlformats.org/drawingml/2006/table">
            <a:tbl>
              <a:tblPr firstRow="1" firstCol="1" bandRow="1">
                <a:tableStyleId>{5940675A-B579-460E-94D1-54222C63F5DA}</a:tableStyleId>
              </a:tblPr>
              <a:tblGrid>
                <a:gridCol w="689752">
                  <a:extLst>
                    <a:ext uri="{9D8B030D-6E8A-4147-A177-3AD203B41FA5}">
                      <a16:colId xmlns:a16="http://schemas.microsoft.com/office/drawing/2014/main" val="2554506941"/>
                    </a:ext>
                  </a:extLst>
                </a:gridCol>
                <a:gridCol w="4037507">
                  <a:extLst>
                    <a:ext uri="{9D8B030D-6E8A-4147-A177-3AD203B41FA5}">
                      <a16:colId xmlns:a16="http://schemas.microsoft.com/office/drawing/2014/main" val="261348680"/>
                    </a:ext>
                  </a:extLst>
                </a:gridCol>
                <a:gridCol w="873277">
                  <a:extLst>
                    <a:ext uri="{9D8B030D-6E8A-4147-A177-3AD203B41FA5}">
                      <a16:colId xmlns:a16="http://schemas.microsoft.com/office/drawing/2014/main" val="3777878790"/>
                    </a:ext>
                  </a:extLst>
                </a:gridCol>
                <a:gridCol w="3557018">
                  <a:extLst>
                    <a:ext uri="{9D8B030D-6E8A-4147-A177-3AD203B41FA5}">
                      <a16:colId xmlns:a16="http://schemas.microsoft.com/office/drawing/2014/main" val="1326597765"/>
                    </a:ext>
                  </a:extLst>
                </a:gridCol>
              </a:tblGrid>
              <a:tr h="400688">
                <a:tc>
                  <a:txBody>
                    <a:bodyPr/>
                    <a:lstStyle/>
                    <a:p>
                      <a:pPr algn="ctr"/>
                      <a:r>
                        <a:rPr lang="zh-CN" altLang="en-US" sz="1800" b="1" kern="1200" dirty="0">
                          <a:solidFill>
                            <a:schemeClr val="bg1"/>
                          </a:solidFill>
                        </a:rPr>
                        <a:t>步骤</a:t>
                      </a:r>
                      <a:endParaRPr lang="zh-CN" altLang="en-US" sz="1800" b="1"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alpha val="90337"/>
                      </a:schemeClr>
                    </a:solidFill>
                  </a:tcPr>
                </a:tc>
                <a:tc>
                  <a:txBody>
                    <a:bodyPr/>
                    <a:lstStyle/>
                    <a:p>
                      <a:pPr algn="ctr"/>
                      <a:r>
                        <a:rPr lang="zh-CN" altLang="en-US" sz="1800" b="1" kern="1200" dirty="0">
                          <a:solidFill>
                            <a:schemeClr val="bg1"/>
                          </a:solidFill>
                        </a:rPr>
                        <a:t>关键流程步骤的简短说明</a:t>
                      </a:r>
                      <a:endParaRPr lang="zh-CN" altLang="en-US" sz="1800" b="1"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alpha val="90337"/>
                      </a:schemeClr>
                    </a:solidFill>
                  </a:tcPr>
                </a:tc>
                <a:tc>
                  <a:txBody>
                    <a:bodyPr/>
                    <a:lstStyle/>
                    <a:p>
                      <a:pPr algn="ctr"/>
                      <a:r>
                        <a:rPr lang="zh-CN" altLang="en-US" sz="1800" b="1" kern="1200" dirty="0">
                          <a:solidFill>
                            <a:schemeClr val="bg1"/>
                          </a:solidFill>
                        </a:rPr>
                        <a:t>操作人</a:t>
                      </a:r>
                      <a:endParaRPr lang="zh-CN" altLang="en-US" sz="1800" b="1"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alpha val="90337"/>
                      </a:schemeClr>
                    </a:solidFill>
                  </a:tcPr>
                </a:tc>
                <a:tc>
                  <a:txBody>
                    <a:bodyPr/>
                    <a:lstStyle/>
                    <a:p>
                      <a:pPr algn="ctr"/>
                      <a:r>
                        <a:rPr lang="zh-CN" altLang="en-US" sz="1800" b="1" kern="1200" dirty="0">
                          <a:solidFill>
                            <a:schemeClr val="bg1"/>
                          </a:solidFill>
                        </a:rPr>
                        <a:t>异常处理</a:t>
                      </a:r>
                      <a:endParaRPr lang="zh-CN" altLang="en-US" sz="1800" b="1"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alpha val="90337"/>
                      </a:schemeClr>
                    </a:solidFill>
                  </a:tcPr>
                </a:tc>
                <a:extLst>
                  <a:ext uri="{0D108BD9-81ED-4DB2-BD59-A6C34878D82A}">
                    <a16:rowId xmlns:a16="http://schemas.microsoft.com/office/drawing/2014/main" val="3319056010"/>
                  </a:ext>
                </a:extLst>
              </a:tr>
              <a:tr h="381608">
                <a:tc>
                  <a:txBody>
                    <a:bodyPr/>
                    <a:lstStyle/>
                    <a:p>
                      <a:pPr algn="ctr"/>
                      <a:r>
                        <a:rPr lang="en-US" sz="1800" kern="1200" dirty="0">
                          <a:solidFill>
                            <a:schemeClr val="bg1"/>
                          </a:solidFill>
                        </a:rPr>
                        <a:t>1</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800" kern="1200" dirty="0">
                          <a:solidFill>
                            <a:schemeClr val="bg1"/>
                          </a:solidFill>
                        </a:rPr>
                        <a:t>获取</a:t>
                      </a:r>
                      <a:r>
                        <a:rPr lang="en-US" sz="1800" kern="1200" dirty="0">
                          <a:solidFill>
                            <a:schemeClr val="bg1"/>
                          </a:solidFill>
                        </a:rPr>
                        <a:t>Windows</a:t>
                      </a:r>
                      <a:r>
                        <a:rPr lang="zh-CN" altLang="en-US" sz="1800" kern="1200" dirty="0">
                          <a:solidFill>
                            <a:schemeClr val="bg1"/>
                          </a:solidFill>
                        </a:rPr>
                        <a:t>凭据</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800" kern="1200" dirty="0">
                          <a:solidFill>
                            <a:schemeClr val="bg1"/>
                          </a:solidFill>
                        </a:rPr>
                        <a:t>机器人</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zh-CN" altLang="en-US" sz="1800" kern="1200" dirty="0">
                          <a:solidFill>
                            <a:schemeClr val="bg1"/>
                          </a:solidFill>
                          <a:latin typeface="+mn-lt"/>
                          <a:ea typeface="+mn-ea"/>
                          <a:cs typeface="+mn-cs"/>
                        </a:rPr>
                        <a:t>重新获取，超次后发送错误报告</a:t>
                      </a: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6539751"/>
                  </a:ext>
                </a:extLst>
              </a:tr>
              <a:tr h="381608">
                <a:tc>
                  <a:txBody>
                    <a:bodyPr/>
                    <a:lstStyle/>
                    <a:p>
                      <a:pPr algn="ctr"/>
                      <a:r>
                        <a:rPr lang="en-US" sz="1800" kern="1200" dirty="0">
                          <a:solidFill>
                            <a:schemeClr val="bg1"/>
                          </a:solidFill>
                        </a:rPr>
                        <a:t>2</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800" kern="1200" dirty="0">
                          <a:solidFill>
                            <a:schemeClr val="bg1"/>
                          </a:solidFill>
                        </a:rPr>
                        <a:t>获取文件夹中的发票路径</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800" kern="1200" dirty="0">
                          <a:solidFill>
                            <a:schemeClr val="bg1"/>
                          </a:solidFill>
                        </a:rPr>
                        <a:t>机器人</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zh-CN" altLang="en-US" sz="1800" kern="1200" dirty="0">
                          <a:solidFill>
                            <a:schemeClr val="bg1"/>
                          </a:solidFill>
                          <a:latin typeface="+mn-lt"/>
                          <a:ea typeface="+mn-ea"/>
                          <a:cs typeface="+mn-cs"/>
                        </a:rPr>
                        <a:t>重新获取，超次后发送错误报告</a:t>
                      </a: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5366852"/>
                  </a:ext>
                </a:extLst>
              </a:tr>
              <a:tr h="381608">
                <a:tc>
                  <a:txBody>
                    <a:bodyPr/>
                    <a:lstStyle/>
                    <a:p>
                      <a:pPr algn="ctr"/>
                      <a:r>
                        <a:rPr lang="en-US" sz="1800" kern="1200" dirty="0">
                          <a:solidFill>
                            <a:schemeClr val="bg1"/>
                          </a:solidFill>
                        </a:rPr>
                        <a:t>3 </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kern="1200" dirty="0">
                          <a:solidFill>
                            <a:schemeClr val="bg1"/>
                          </a:solidFill>
                        </a:rPr>
                        <a:t>Mage AI</a:t>
                      </a:r>
                      <a:r>
                        <a:rPr lang="zh-CN" altLang="en-US" sz="1800" kern="1200" dirty="0">
                          <a:solidFill>
                            <a:schemeClr val="bg1"/>
                          </a:solidFill>
                        </a:rPr>
                        <a:t>识别各类发票信息</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800" kern="1200" dirty="0">
                          <a:solidFill>
                            <a:schemeClr val="bg1"/>
                          </a:solidFill>
                        </a:rPr>
                        <a:t>机器人</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zh-CN" altLang="en-US" sz="1800" kern="1200" dirty="0">
                          <a:solidFill>
                            <a:schemeClr val="bg1"/>
                          </a:solidFill>
                          <a:latin typeface="+mn-lt"/>
                          <a:ea typeface="+mn-ea"/>
                          <a:cs typeface="+mn-cs"/>
                        </a:rPr>
                        <a:t>重新获取，超次后发送错误报告</a:t>
                      </a: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3346792"/>
                  </a:ext>
                </a:extLst>
              </a:tr>
              <a:tr h="381608">
                <a:tc>
                  <a:txBody>
                    <a:bodyPr/>
                    <a:lstStyle/>
                    <a:p>
                      <a:pPr algn="ctr"/>
                      <a:r>
                        <a:rPr lang="en-US" sz="1800" kern="1200" dirty="0">
                          <a:solidFill>
                            <a:schemeClr val="bg1"/>
                          </a:solidFill>
                        </a:rPr>
                        <a:t>4</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800" kern="1200" dirty="0">
                          <a:solidFill>
                            <a:schemeClr val="bg1"/>
                          </a:solidFill>
                        </a:rPr>
                        <a:t>打开国税局发票查验网站</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800" kern="1200" dirty="0">
                          <a:solidFill>
                            <a:schemeClr val="bg1"/>
                          </a:solidFill>
                        </a:rPr>
                        <a:t>机器人</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zh-CN" altLang="en-US" sz="1800" kern="1200" dirty="0">
                          <a:solidFill>
                            <a:schemeClr val="bg1"/>
                          </a:solidFill>
                          <a:latin typeface="+mn-lt"/>
                          <a:ea typeface="+mn-ea"/>
                          <a:cs typeface="+mn-cs"/>
                        </a:rPr>
                        <a:t>重新获取，超次后发送错误报告</a:t>
                      </a: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7524779"/>
                  </a:ext>
                </a:extLst>
              </a:tr>
              <a:tr h="381608">
                <a:tc>
                  <a:txBody>
                    <a:bodyPr/>
                    <a:lstStyle/>
                    <a:p>
                      <a:pPr algn="ctr"/>
                      <a:r>
                        <a:rPr lang="en-US" sz="1800" kern="1200" dirty="0">
                          <a:solidFill>
                            <a:schemeClr val="bg1"/>
                          </a:solidFill>
                        </a:rPr>
                        <a:t>5</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800" kern="1200" dirty="0">
                          <a:solidFill>
                            <a:schemeClr val="bg1"/>
                          </a:solidFill>
                        </a:rPr>
                        <a:t>自研验证码识别器识别验证码</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800" kern="1200" dirty="0">
                          <a:solidFill>
                            <a:schemeClr val="bg1"/>
                          </a:solidFill>
                        </a:rPr>
                        <a:t>机器人</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zh-CN" altLang="en-US" sz="1800" kern="1200" dirty="0">
                          <a:solidFill>
                            <a:schemeClr val="bg1"/>
                          </a:solidFill>
                          <a:latin typeface="+mn-lt"/>
                          <a:ea typeface="+mn-ea"/>
                          <a:cs typeface="+mn-cs"/>
                        </a:rPr>
                        <a:t>重新获取，超次后发送错误报告</a:t>
                      </a: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5695437"/>
                  </a:ext>
                </a:extLst>
              </a:tr>
              <a:tr h="400688">
                <a:tc>
                  <a:txBody>
                    <a:bodyPr/>
                    <a:lstStyle/>
                    <a:p>
                      <a:pPr algn="ctr"/>
                      <a:r>
                        <a:rPr lang="en-US" sz="1800" kern="1200" dirty="0">
                          <a:solidFill>
                            <a:schemeClr val="bg1"/>
                          </a:solidFill>
                        </a:rPr>
                        <a:t>6</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800" kern="1200" dirty="0">
                          <a:solidFill>
                            <a:schemeClr val="bg1"/>
                          </a:solidFill>
                        </a:rPr>
                        <a:t>打开精斗云网站进入凭证信息录入页面</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800" kern="1200" dirty="0">
                          <a:solidFill>
                            <a:schemeClr val="bg1"/>
                          </a:solidFill>
                        </a:rPr>
                        <a:t>机器人</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zh-CN" altLang="en-US" sz="1800" kern="1200" dirty="0">
                          <a:solidFill>
                            <a:schemeClr val="bg1"/>
                          </a:solidFill>
                          <a:latin typeface="+mn-lt"/>
                          <a:ea typeface="+mn-ea"/>
                          <a:cs typeface="+mn-cs"/>
                        </a:rPr>
                        <a:t>重新获取，超次后发送错误报告</a:t>
                      </a: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9454349"/>
                  </a:ext>
                </a:extLst>
              </a:tr>
              <a:tr h="381608">
                <a:tc>
                  <a:txBody>
                    <a:bodyPr/>
                    <a:lstStyle/>
                    <a:p>
                      <a:pPr algn="ctr"/>
                      <a:r>
                        <a:rPr lang="en-US" sz="1800" kern="1200" dirty="0">
                          <a:solidFill>
                            <a:schemeClr val="bg1"/>
                          </a:solidFill>
                        </a:rPr>
                        <a:t>7</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kern="1200" dirty="0">
                          <a:solidFill>
                            <a:schemeClr val="bg1"/>
                          </a:solidFill>
                        </a:rPr>
                        <a:t>Mage AI</a:t>
                      </a:r>
                      <a:r>
                        <a:rPr lang="zh-CN" altLang="en-US" sz="1800" kern="1200" dirty="0">
                          <a:solidFill>
                            <a:schemeClr val="bg1"/>
                          </a:solidFill>
                        </a:rPr>
                        <a:t>信息抽取生成凭证</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800" kern="1200" dirty="0">
                          <a:solidFill>
                            <a:schemeClr val="bg1"/>
                          </a:solidFill>
                        </a:rPr>
                        <a:t>机器人</a:t>
                      </a:r>
                      <a:endParaRPr lang="zh-CN" altLang="en-US" sz="1800" kern="1200" dirty="0">
                        <a:solidFill>
                          <a:schemeClr val="bg1"/>
                        </a:solidFill>
                        <a:latin typeface="微软雅黑 Light" panose="020B0502040204020203" pitchFamily="34" charset="-122"/>
                        <a:ea typeface="微软雅黑 Light" panose="020B0502040204020203" pitchFamily="34" charset="-122"/>
                        <a:cs typeface="+mn-cs"/>
                      </a:endParaRP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zh-CN" altLang="en-US" sz="1800" kern="1200" dirty="0">
                          <a:solidFill>
                            <a:schemeClr val="bg1"/>
                          </a:solidFill>
                          <a:latin typeface="+mn-lt"/>
                          <a:ea typeface="+mn-ea"/>
                          <a:cs typeface="+mn-cs"/>
                        </a:rPr>
                        <a:t>重新获取，超次后发送错误报告</a:t>
                      </a:r>
                    </a:p>
                  </a:txBody>
                  <a:tcPr marL="73025" marR="7302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3250179"/>
                  </a:ext>
                </a:extLst>
              </a:tr>
            </a:tbl>
          </a:graphicData>
        </a:graphic>
      </p:graphicFrame>
      <p:sp>
        <p:nvSpPr>
          <p:cNvPr id="8" name="文本框 7">
            <a:extLst>
              <a:ext uri="{FF2B5EF4-FFF2-40B4-BE49-F238E27FC236}">
                <a16:creationId xmlns:a16="http://schemas.microsoft.com/office/drawing/2014/main" id="{34BBC298-4682-5B50-C84B-4243D464D870}"/>
              </a:ext>
            </a:extLst>
          </p:cNvPr>
          <p:cNvSpPr txBox="1"/>
          <p:nvPr/>
        </p:nvSpPr>
        <p:spPr>
          <a:xfrm>
            <a:off x="222447" y="1227452"/>
            <a:ext cx="2606478" cy="461665"/>
          </a:xfrm>
          <a:prstGeom prst="rect">
            <a:avLst/>
          </a:prstGeom>
          <a:noFill/>
        </p:spPr>
        <p:txBody>
          <a:bodyPr wrap="square" rtlCol="0">
            <a:spAutoFit/>
          </a:bodyPr>
          <a:lstStyle/>
          <a:p>
            <a:r>
              <a:rPr lang="en-US" altLang="zh-CN" sz="2400" b="1" dirty="0">
                <a:ln w="0"/>
                <a:solidFill>
                  <a:schemeClr val="bg1"/>
                </a:solidFill>
                <a:effectLst>
                  <a:reflection blurRad="6350" stA="53000" endA="300" endPos="35500" dir="5400000" sy="-90000" algn="bl" rotWithShape="0"/>
                </a:effectLst>
                <a:latin typeface="Arial"/>
                <a:ea typeface="微软雅黑"/>
                <a:cs typeface="+mn-ea"/>
              </a:rPr>
              <a:t>2.</a:t>
            </a:r>
            <a:r>
              <a:rPr lang="zh-CN" altLang="en-US" sz="2400" b="1" dirty="0">
                <a:ln w="0"/>
                <a:solidFill>
                  <a:schemeClr val="bg1"/>
                </a:solidFill>
                <a:effectLst>
                  <a:reflection blurRad="6350" stA="53000" endA="300" endPos="35500" dir="5400000" sy="-90000" algn="bl" rotWithShape="0"/>
                </a:effectLst>
                <a:latin typeface="Arial"/>
                <a:ea typeface="微软雅黑"/>
                <a:cs typeface="+mn-ea"/>
              </a:rPr>
              <a:t> 异常情况说明</a:t>
            </a:r>
          </a:p>
        </p:txBody>
      </p:sp>
      <p:sp>
        <p:nvSpPr>
          <p:cNvPr id="2" name="文本框 1">
            <a:extLst>
              <a:ext uri="{FF2B5EF4-FFF2-40B4-BE49-F238E27FC236}">
                <a16:creationId xmlns:a16="http://schemas.microsoft.com/office/drawing/2014/main" id="{9EE78579-BCA9-AB2B-D084-B9C298AEE2B0}"/>
              </a:ext>
            </a:extLst>
          </p:cNvPr>
          <p:cNvSpPr txBox="1"/>
          <p:nvPr/>
        </p:nvSpPr>
        <p:spPr>
          <a:xfrm>
            <a:off x="0" y="132176"/>
            <a:ext cx="10625959" cy="825419"/>
          </a:xfrm>
          <a:prstGeom prst="rect">
            <a:avLst/>
          </a:prstGeom>
          <a:noFill/>
        </p:spPr>
        <p:txBody>
          <a:bodyPr wrap="square" rtlCol="0">
            <a:spAutoFit/>
          </a:bodyPr>
          <a:lstStyle/>
          <a:p>
            <a:pPr>
              <a:lnSpc>
                <a:spcPct val="150000"/>
              </a:lnSpc>
              <a:defRPr/>
            </a:pPr>
            <a:r>
              <a:rPr lang="zh-CN" altLang="en-US" sz="3600" b="1" dirty="0">
                <a:gradFill>
                  <a:gsLst>
                    <a:gs pos="0">
                      <a:srgbClr val="5B9BD5">
                        <a:lumMod val="5000"/>
                        <a:lumOff val="95000"/>
                      </a:srgbClr>
                    </a:gs>
                    <a:gs pos="82000">
                      <a:srgbClr val="5B9BD5">
                        <a:lumMod val="45000"/>
                        <a:lumOff val="55000"/>
                      </a:srgbClr>
                    </a:gs>
                    <a:gs pos="100000">
                      <a:srgbClr val="6289DB"/>
                    </a:gs>
                  </a:gsLst>
                  <a:lin ang="5400000" scaled="1"/>
                </a:gradFill>
                <a:effectLst>
                  <a:outerShdw blurRad="139700" dist="190500" dir="18900000" sx="101000" sy="101000" algn="bl" rotWithShape="0">
                    <a:prstClr val="white">
                      <a:lumMod val="85000"/>
                      <a:alpha val="38000"/>
                    </a:prstClr>
                  </a:outerShdw>
                </a:effectLst>
                <a:latin typeface="Microsoft YaHei" panose="020B0503020204020204" pitchFamily="34" charset="-122"/>
                <a:ea typeface="Microsoft YaHei" panose="020B0503020204020204" pitchFamily="34" charset="-122"/>
              </a:rPr>
              <a:t>三、活动说明</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Robot Orchestrator and Management</a:t>
            </a:r>
            <a:endParaRPr lang="en-US" altLang="zh-CN" sz="36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endParaRPr>
          </a:p>
        </p:txBody>
      </p:sp>
      <p:cxnSp>
        <p:nvCxnSpPr>
          <p:cNvPr id="3" name="直接连接符 2">
            <a:extLst>
              <a:ext uri="{FF2B5EF4-FFF2-40B4-BE49-F238E27FC236}">
                <a16:creationId xmlns:a16="http://schemas.microsoft.com/office/drawing/2014/main" id="{EB929051-DA5C-F36E-44C8-5326EE7D2988}"/>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293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BBDB3C21-A19C-EA6A-EF42-8618AD7A0573}"/>
              </a:ext>
            </a:extLst>
          </p:cNvPr>
          <p:cNvGrpSpPr/>
          <p:nvPr/>
        </p:nvGrpSpPr>
        <p:grpSpPr>
          <a:xfrm>
            <a:off x="1576630" y="1775070"/>
            <a:ext cx="4015436" cy="2054482"/>
            <a:chOff x="406400" y="1314919"/>
            <a:chExt cx="11612880" cy="2741328"/>
          </a:xfrm>
        </p:grpSpPr>
        <p:sp>
          <p:nvSpPr>
            <p:cNvPr id="12" name="文本占位符 9">
              <a:extLst>
                <a:ext uri="{FF2B5EF4-FFF2-40B4-BE49-F238E27FC236}">
                  <a16:creationId xmlns:a16="http://schemas.microsoft.com/office/drawing/2014/main" id="{6C51F820-962F-A097-1099-F9518D9F8E0B}"/>
                </a:ext>
              </a:extLst>
            </p:cNvPr>
            <p:cNvSpPr txBox="1">
              <a:spLocks/>
            </p:cNvSpPr>
            <p:nvPr/>
          </p:nvSpPr>
          <p:spPr>
            <a:xfrm>
              <a:off x="670561" y="1541076"/>
              <a:ext cx="10644656" cy="11469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028">
                <a:lnSpc>
                  <a:spcPct val="100000"/>
                </a:lnSpc>
                <a:spcBef>
                  <a:spcPts val="0"/>
                </a:spcBef>
                <a:spcAft>
                  <a:spcPts val="500"/>
                </a:spcAft>
                <a:buNone/>
              </a:pPr>
              <a:r>
                <a:rPr lang="en-US" altLang="zh-CN" sz="2400" b="1">
                  <a:solidFill>
                    <a:schemeClr val="accent4">
                      <a:lumMod val="60000"/>
                      <a:lumOff val="40000"/>
                      <a:alpha val="85000"/>
                    </a:schemeClr>
                  </a:solidFill>
                  <a:latin typeface="Microsoft YaHei Light" panose="020B0503020204020204" pitchFamily="34" charset="-122"/>
                  <a:ea typeface="Microsoft YaHei Light" panose="020B0503020204020204" pitchFamily="34" charset="-122"/>
                  <a:cs typeface="Arial" panose="020B0604020202020204" pitchFamily="34" charset="0"/>
                </a:rPr>
                <a:t>①</a:t>
              </a:r>
              <a:r>
                <a:rPr lang="zh-CN" altLang="en-US" sz="2400" b="1">
                  <a:solidFill>
                    <a:schemeClr val="accent4">
                      <a:lumMod val="60000"/>
                      <a:lumOff val="40000"/>
                      <a:alpha val="85000"/>
                    </a:schemeClr>
                  </a:solidFill>
                  <a:latin typeface="Microsoft YaHei Light" panose="020B0503020204020204" pitchFamily="34" charset="-122"/>
                  <a:ea typeface="Microsoft YaHei Light" panose="020B0503020204020204" pitchFamily="34" charset="-122"/>
                  <a:cs typeface="Arial" panose="020B0604020202020204" pitchFamily="34" charset="0"/>
                </a:rPr>
                <a:t>多</a:t>
              </a:r>
              <a:r>
                <a:rPr lang="zh-CN" altLang="en-US" sz="2400" b="1" dirty="0">
                  <a:solidFill>
                    <a:schemeClr val="accent4">
                      <a:lumMod val="60000"/>
                      <a:lumOff val="40000"/>
                      <a:alpha val="85000"/>
                    </a:schemeClr>
                  </a:solidFill>
                  <a:latin typeface="Microsoft YaHei Light" panose="020B0503020204020204" pitchFamily="34" charset="-122"/>
                  <a:ea typeface="Microsoft YaHei Light" panose="020B0503020204020204" pitchFamily="34" charset="-122"/>
                  <a:cs typeface="Arial" panose="020B0604020202020204" pitchFamily="34" charset="0"/>
                </a:rPr>
                <a:t>解决方案</a:t>
              </a:r>
              <a:endParaRPr lang="en-US" altLang="zh-CN" sz="2400" b="1" dirty="0">
                <a:solidFill>
                  <a:schemeClr val="accent4">
                    <a:lumMod val="60000"/>
                    <a:lumOff val="40000"/>
                    <a:alpha val="85000"/>
                  </a:schemeClr>
                </a:solidFill>
                <a:latin typeface="Microsoft YaHei Light" panose="020B0503020204020204" pitchFamily="34" charset="-122"/>
                <a:ea typeface="Microsoft YaHei Light" panose="020B0503020204020204" pitchFamily="34" charset="-122"/>
                <a:cs typeface="Arial" panose="020B0604020202020204" pitchFamily="34" charset="0"/>
              </a:endParaRPr>
            </a:p>
          </p:txBody>
        </p:sp>
        <p:sp>
          <p:nvSpPr>
            <p:cNvPr id="2" name="矩形: 圆角 1">
              <a:extLst>
                <a:ext uri="{FF2B5EF4-FFF2-40B4-BE49-F238E27FC236}">
                  <a16:creationId xmlns:a16="http://schemas.microsoft.com/office/drawing/2014/main" id="{588DEBCB-EC7F-7A78-68C9-A4B066170987}"/>
                </a:ext>
              </a:extLst>
            </p:cNvPr>
            <p:cNvSpPr/>
            <p:nvPr/>
          </p:nvSpPr>
          <p:spPr>
            <a:xfrm>
              <a:off x="406400" y="1314919"/>
              <a:ext cx="11612880" cy="2741328"/>
            </a:xfrm>
            <a:prstGeom prst="roundRect">
              <a:avLst/>
            </a:prstGeom>
            <a:noFill/>
            <a:ln w="19050">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 name="直接连接符 2">
            <a:extLst>
              <a:ext uri="{FF2B5EF4-FFF2-40B4-BE49-F238E27FC236}">
                <a16:creationId xmlns:a16="http://schemas.microsoft.com/office/drawing/2014/main" id="{FE5AC817-2A39-A7CC-0590-808891E7E22B}"/>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ED6F6859-C4E1-3685-E1CA-C48C83C1469A}"/>
              </a:ext>
            </a:extLst>
          </p:cNvPr>
          <p:cNvSpPr txBox="1"/>
          <p:nvPr/>
        </p:nvSpPr>
        <p:spPr>
          <a:xfrm>
            <a:off x="0" y="132176"/>
            <a:ext cx="8288083" cy="825419"/>
          </a:xfrm>
          <a:prstGeom prst="rect">
            <a:avLst/>
          </a:prstGeom>
          <a:noFill/>
        </p:spPr>
        <p:txBody>
          <a:bodyPr wrap="square" rtlCol="0">
            <a:spAutoFit/>
          </a:bodyPr>
          <a:lstStyle/>
          <a:p>
            <a:pPr>
              <a:lnSpc>
                <a:spcPct val="150000"/>
              </a:lnSpc>
              <a:defRPr/>
            </a:pPr>
            <a:r>
              <a:rPr lang="zh-CN" altLang="en-US" sz="3600" b="1" dirty="0">
                <a:gradFill>
                  <a:gsLst>
                    <a:gs pos="0">
                      <a:srgbClr val="5B9BD5">
                        <a:lumMod val="5000"/>
                        <a:lumOff val="95000"/>
                      </a:srgbClr>
                    </a:gs>
                    <a:gs pos="82000">
                      <a:srgbClr val="5B9BD5">
                        <a:lumMod val="45000"/>
                        <a:lumOff val="55000"/>
                      </a:srgbClr>
                    </a:gs>
                    <a:gs pos="100000">
                      <a:srgbClr val="6289DB"/>
                    </a:gs>
                  </a:gsLst>
                  <a:lin ang="5400000" scaled="1"/>
                </a:gradFill>
                <a:effectLst>
                  <a:outerShdw blurRad="139700" dist="190500" dir="18900000" sx="101000" sy="101000" algn="bl" rotWithShape="0">
                    <a:prstClr val="white">
                      <a:lumMod val="85000"/>
                      <a:alpha val="38000"/>
                    </a:prstClr>
                  </a:outerShdw>
                </a:effectLst>
                <a:latin typeface="Microsoft YaHei" panose="020B0503020204020204" pitchFamily="34" charset="-122"/>
                <a:ea typeface="Microsoft YaHei" panose="020B0503020204020204" pitchFamily="34" charset="-122"/>
              </a:rPr>
              <a:t>四、方案亮点</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Project</a:t>
            </a:r>
            <a:r>
              <a:rPr lang="zh-CN" altLang="en-US"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 </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Highlights</a:t>
            </a:r>
          </a:p>
        </p:txBody>
      </p:sp>
      <p:grpSp>
        <p:nvGrpSpPr>
          <p:cNvPr id="4" name="组合 3">
            <a:extLst>
              <a:ext uri="{FF2B5EF4-FFF2-40B4-BE49-F238E27FC236}">
                <a16:creationId xmlns:a16="http://schemas.microsoft.com/office/drawing/2014/main" id="{3C51DDB9-8C09-34B9-5229-62F5DF259E75}"/>
              </a:ext>
            </a:extLst>
          </p:cNvPr>
          <p:cNvGrpSpPr/>
          <p:nvPr/>
        </p:nvGrpSpPr>
        <p:grpSpPr>
          <a:xfrm>
            <a:off x="6239685" y="1800786"/>
            <a:ext cx="4055595" cy="2310856"/>
            <a:chOff x="406397" y="1314918"/>
            <a:chExt cx="12847660" cy="1687867"/>
          </a:xfrm>
        </p:grpSpPr>
        <p:sp>
          <p:nvSpPr>
            <p:cNvPr id="11" name="文本占位符 9">
              <a:extLst>
                <a:ext uri="{FF2B5EF4-FFF2-40B4-BE49-F238E27FC236}">
                  <a16:creationId xmlns:a16="http://schemas.microsoft.com/office/drawing/2014/main" id="{AD47E243-0E30-FF58-F4B2-9A82E929AB8A}"/>
                </a:ext>
              </a:extLst>
            </p:cNvPr>
            <p:cNvSpPr txBox="1">
              <a:spLocks/>
            </p:cNvSpPr>
            <p:nvPr/>
          </p:nvSpPr>
          <p:spPr>
            <a:xfrm>
              <a:off x="802326" y="1864415"/>
              <a:ext cx="12451731" cy="11383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028">
                <a:lnSpc>
                  <a:spcPct val="100000"/>
                </a:lnSpc>
                <a:spcBef>
                  <a:spcPts val="0"/>
                </a:spcBef>
                <a:spcAft>
                  <a:spcPts val="500"/>
                </a:spcAft>
                <a:buNone/>
              </a:pPr>
              <a:r>
                <a:rPr lang="zh-CN" altLang="en-US" sz="20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该机器人具备较为</a:t>
              </a:r>
              <a:r>
                <a:rPr lang="zh-CN" altLang="en-US" sz="2000" dirty="0">
                  <a:solidFill>
                    <a:schemeClr val="accent2"/>
                  </a:solidFill>
                  <a:latin typeface="微软雅黑 Light" panose="020B0502040204020203" pitchFamily="34" charset="-122"/>
                  <a:ea typeface="微软雅黑 Light" panose="020B0502040204020203" pitchFamily="34" charset="-122"/>
                  <a:cs typeface="Yuppy SC" panose="020F0603040207020204" pitchFamily="34" charset="-122"/>
                </a:rPr>
                <a:t>通用的业务流程</a:t>
              </a:r>
              <a:r>
                <a:rPr lang="zh-CN" altLang="en-US" sz="20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，可广泛应用于不同行业集团公司的财务共享中心。</a:t>
              </a:r>
            </a:p>
          </p:txBody>
        </p:sp>
        <p:sp>
          <p:nvSpPr>
            <p:cNvPr id="13" name="矩形: 圆角 1">
              <a:extLst>
                <a:ext uri="{FF2B5EF4-FFF2-40B4-BE49-F238E27FC236}">
                  <a16:creationId xmlns:a16="http://schemas.microsoft.com/office/drawing/2014/main" id="{52993560-1B16-5C7A-2CE6-39B7BCD44D23}"/>
                </a:ext>
              </a:extLst>
            </p:cNvPr>
            <p:cNvSpPr/>
            <p:nvPr/>
          </p:nvSpPr>
          <p:spPr>
            <a:xfrm>
              <a:off x="406397" y="1314918"/>
              <a:ext cx="12715892" cy="1501426"/>
            </a:xfrm>
            <a:prstGeom prst="roundRect">
              <a:avLst/>
            </a:prstGeom>
            <a:noFill/>
            <a:ln w="19050">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5" name="组合 14">
            <a:extLst>
              <a:ext uri="{FF2B5EF4-FFF2-40B4-BE49-F238E27FC236}">
                <a16:creationId xmlns:a16="http://schemas.microsoft.com/office/drawing/2014/main" id="{7AE29160-D857-042E-1255-358C49914C3C}"/>
              </a:ext>
            </a:extLst>
          </p:cNvPr>
          <p:cNvGrpSpPr/>
          <p:nvPr/>
        </p:nvGrpSpPr>
        <p:grpSpPr>
          <a:xfrm>
            <a:off x="1535990" y="4230243"/>
            <a:ext cx="4118807" cy="2343181"/>
            <a:chOff x="406400" y="1314918"/>
            <a:chExt cx="11792484" cy="3126543"/>
          </a:xfrm>
        </p:grpSpPr>
        <p:sp>
          <p:nvSpPr>
            <p:cNvPr id="17" name="文本占位符 9">
              <a:extLst>
                <a:ext uri="{FF2B5EF4-FFF2-40B4-BE49-F238E27FC236}">
                  <a16:creationId xmlns:a16="http://schemas.microsoft.com/office/drawing/2014/main" id="{DB074B5C-0A1A-250A-225A-D1340DBD1FEC}"/>
                </a:ext>
              </a:extLst>
            </p:cNvPr>
            <p:cNvSpPr txBox="1">
              <a:spLocks/>
            </p:cNvSpPr>
            <p:nvPr/>
          </p:nvSpPr>
          <p:spPr>
            <a:xfrm>
              <a:off x="865226" y="2242411"/>
              <a:ext cx="11333658" cy="11383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028">
                <a:lnSpc>
                  <a:spcPts val="2500"/>
                </a:lnSpc>
                <a:spcBef>
                  <a:spcPts val="0"/>
                </a:spcBef>
                <a:buNone/>
              </a:pPr>
              <a:r>
                <a:rPr lang="zh-CN" altLang="en-US" sz="2000" dirty="0">
                  <a:solidFill>
                    <a:schemeClr val="accent2"/>
                  </a:solidFill>
                  <a:latin typeface="微软雅黑 Light" panose="020B0502040204020203" pitchFamily="34" charset="-122"/>
                  <a:ea typeface="微软雅黑 Light" panose="020B0502040204020203" pitchFamily="34" charset="-122"/>
                  <a:cs typeface="Yuppy SC" panose="020F0603040207020204" pitchFamily="34" charset="-122"/>
                </a:rPr>
                <a:t>自主研发验证码识别器</a:t>
              </a:r>
              <a:r>
                <a:rPr lang="zh-CN" altLang="en-US" sz="20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，成本低，可快速识别颜色条件验证码，为应对验证码的变动还配备有滑块、计算题等验证码识别器备选。</a:t>
              </a:r>
              <a:endParaRPr lang="en-US" altLang="zh-CN" sz="20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endParaRPr>
            </a:p>
          </p:txBody>
        </p:sp>
        <p:sp>
          <p:nvSpPr>
            <p:cNvPr id="19" name="矩形: 圆角 1">
              <a:extLst>
                <a:ext uri="{FF2B5EF4-FFF2-40B4-BE49-F238E27FC236}">
                  <a16:creationId xmlns:a16="http://schemas.microsoft.com/office/drawing/2014/main" id="{10ECCD57-2664-542A-D233-4C2B134B5C8F}"/>
                </a:ext>
              </a:extLst>
            </p:cNvPr>
            <p:cNvSpPr/>
            <p:nvPr/>
          </p:nvSpPr>
          <p:spPr>
            <a:xfrm>
              <a:off x="406400" y="1314918"/>
              <a:ext cx="11612880" cy="3126543"/>
            </a:xfrm>
            <a:prstGeom prst="roundRect">
              <a:avLst/>
            </a:prstGeom>
            <a:noFill/>
            <a:ln w="19050">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9839FA3C-066C-7CA8-E7D4-0518E6DF9B68}"/>
              </a:ext>
            </a:extLst>
          </p:cNvPr>
          <p:cNvGrpSpPr/>
          <p:nvPr/>
        </p:nvGrpSpPr>
        <p:grpSpPr>
          <a:xfrm>
            <a:off x="6239685" y="4230243"/>
            <a:ext cx="4096796" cy="2343181"/>
            <a:chOff x="406397" y="1314918"/>
            <a:chExt cx="12843549" cy="3126544"/>
          </a:xfrm>
        </p:grpSpPr>
        <p:sp>
          <p:nvSpPr>
            <p:cNvPr id="21" name="文本占位符 9">
              <a:extLst>
                <a:ext uri="{FF2B5EF4-FFF2-40B4-BE49-F238E27FC236}">
                  <a16:creationId xmlns:a16="http://schemas.microsoft.com/office/drawing/2014/main" id="{3CB5258A-DBBC-7D8E-3F8A-53010EA78809}"/>
                </a:ext>
              </a:extLst>
            </p:cNvPr>
            <p:cNvSpPr txBox="1">
              <a:spLocks/>
            </p:cNvSpPr>
            <p:nvPr/>
          </p:nvSpPr>
          <p:spPr>
            <a:xfrm>
              <a:off x="798215" y="2242412"/>
              <a:ext cx="12451731" cy="11383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028">
                <a:lnSpc>
                  <a:spcPct val="100000"/>
                </a:lnSpc>
                <a:spcBef>
                  <a:spcPts val="0"/>
                </a:spcBef>
                <a:spcAft>
                  <a:spcPts val="500"/>
                </a:spcAft>
                <a:buNone/>
              </a:pPr>
              <a:r>
                <a:rPr lang="zh-CN" altLang="en-US" sz="20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整个流程中设置了</a:t>
              </a:r>
              <a:r>
                <a:rPr lang="zh-CN" altLang="en-US" sz="2000" dirty="0">
                  <a:solidFill>
                    <a:schemeClr val="accent2"/>
                  </a:solidFill>
                  <a:latin typeface="微软雅黑 Light" panose="020B0502040204020203" pitchFamily="34" charset="-122"/>
                  <a:ea typeface="微软雅黑 Light" panose="020B0502040204020203" pitchFamily="34" charset="-122"/>
                  <a:cs typeface="Yuppy SC" panose="020F0603040207020204" pitchFamily="34" charset="-122"/>
                </a:rPr>
                <a:t>多处异常检测活动</a:t>
              </a:r>
              <a:r>
                <a:rPr lang="zh-CN" altLang="en-US" sz="20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，保证机器人运行过程中不易被中断，能够流畅、完整地运行。</a:t>
              </a:r>
              <a:endParaRPr lang="en-US" altLang="zh-CN" sz="20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endParaRPr>
            </a:p>
            <a:p>
              <a:endParaRPr lang="en-US" altLang="zh-CN" sz="2000" dirty="0">
                <a:solidFill>
                  <a:schemeClr val="bg1"/>
                </a:solidFill>
                <a:latin typeface="PingFang SC Ultralight" panose="020B0100000000000000" pitchFamily="34" charset="-122"/>
                <a:ea typeface="PingFang SC Ultralight" panose="020B0100000000000000" pitchFamily="34" charset="-122"/>
                <a:cs typeface="Yuppy SC" panose="020F0603040207020204" pitchFamily="34" charset="-122"/>
              </a:endParaRPr>
            </a:p>
            <a:p>
              <a:pPr defTabSz="1219028">
                <a:lnSpc>
                  <a:spcPct val="200000"/>
                </a:lnSpc>
                <a:spcBef>
                  <a:spcPts val="0"/>
                </a:spcBef>
              </a:pPr>
              <a:endParaRPr lang="en-US" altLang="zh-CN" sz="16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矩形: 圆角 1">
              <a:extLst>
                <a:ext uri="{FF2B5EF4-FFF2-40B4-BE49-F238E27FC236}">
                  <a16:creationId xmlns:a16="http://schemas.microsoft.com/office/drawing/2014/main" id="{9E73FF4C-0989-0D85-4734-B1E8D6CEDCA2}"/>
                </a:ext>
              </a:extLst>
            </p:cNvPr>
            <p:cNvSpPr/>
            <p:nvPr/>
          </p:nvSpPr>
          <p:spPr>
            <a:xfrm>
              <a:off x="406397" y="1314918"/>
              <a:ext cx="12719415" cy="3126544"/>
            </a:xfrm>
            <a:prstGeom prst="roundRect">
              <a:avLst/>
            </a:prstGeom>
            <a:noFill/>
            <a:ln w="19050">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文本占位符 9">
            <a:extLst>
              <a:ext uri="{FF2B5EF4-FFF2-40B4-BE49-F238E27FC236}">
                <a16:creationId xmlns:a16="http://schemas.microsoft.com/office/drawing/2014/main" id="{01FA5A28-444F-FDC2-CA84-D466A89B95C1}"/>
              </a:ext>
            </a:extLst>
          </p:cNvPr>
          <p:cNvSpPr txBox="1">
            <a:spLocks/>
          </p:cNvSpPr>
          <p:nvPr/>
        </p:nvSpPr>
        <p:spPr>
          <a:xfrm>
            <a:off x="1667970" y="2553103"/>
            <a:ext cx="3680649" cy="8595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zh-CN" altLang="en-US" sz="2000" dirty="0">
                <a:solidFill>
                  <a:prstClr val="white"/>
                </a:solidFill>
                <a:latin typeface="微软雅黑 Light" panose="020B0502040204020203" pitchFamily="34" charset="-122"/>
                <a:ea typeface="微软雅黑 Light" panose="020B0502040204020203" pitchFamily="34" charset="-122"/>
                <a:cs typeface="Yuppy SC" panose="020F0603040207020204" pitchFamily="34" charset="-122"/>
              </a:rPr>
              <a:t>根据企业成本效益的选择，可提供</a:t>
            </a:r>
            <a:r>
              <a:rPr lang="en-US" altLang="zh-CN" sz="2000" dirty="0">
                <a:solidFill>
                  <a:srgbClr val="ED7D31"/>
                </a:solidFill>
                <a:latin typeface="微软雅黑 Light" panose="020B0502040204020203" pitchFamily="34" charset="-122"/>
                <a:ea typeface="微软雅黑 Light" panose="020B0502040204020203" pitchFamily="34" charset="-122"/>
                <a:cs typeface="Yuppy SC" panose="020F0603040207020204" pitchFamily="34" charset="-122"/>
              </a:rPr>
              <a:t>3</a:t>
            </a:r>
            <a:r>
              <a:rPr lang="zh-CN" altLang="en-US" sz="2000" dirty="0">
                <a:solidFill>
                  <a:srgbClr val="ED7D31"/>
                </a:solidFill>
                <a:latin typeface="微软雅黑 Light" panose="020B0502040204020203" pitchFamily="34" charset="-122"/>
                <a:ea typeface="微软雅黑 Light" panose="020B0502040204020203" pitchFamily="34" charset="-122"/>
                <a:cs typeface="Yuppy SC" panose="020F0603040207020204" pitchFamily="34" charset="-122"/>
              </a:rPr>
              <a:t>种项目解决方案</a:t>
            </a:r>
            <a:r>
              <a:rPr lang="zh-CN" altLang="en-US" sz="2000" dirty="0">
                <a:solidFill>
                  <a:prstClr val="white"/>
                </a:solidFill>
                <a:latin typeface="微软雅黑 Light" panose="020B0502040204020203" pitchFamily="34" charset="-122"/>
                <a:ea typeface="微软雅黑 Light" panose="020B0502040204020203" pitchFamily="34" charset="-122"/>
                <a:cs typeface="Yuppy SC" panose="020F0603040207020204" pitchFamily="34" charset="-122"/>
              </a:rPr>
              <a:t>，为不同条件的企业提供多种选择。</a:t>
            </a:r>
          </a:p>
        </p:txBody>
      </p:sp>
      <p:sp>
        <p:nvSpPr>
          <p:cNvPr id="25" name="文本占位符 9">
            <a:extLst>
              <a:ext uri="{FF2B5EF4-FFF2-40B4-BE49-F238E27FC236}">
                <a16:creationId xmlns:a16="http://schemas.microsoft.com/office/drawing/2014/main" id="{173600BE-68E1-0A8F-5928-4CF24B4CF964}"/>
              </a:ext>
            </a:extLst>
          </p:cNvPr>
          <p:cNvSpPr txBox="1">
            <a:spLocks/>
          </p:cNvSpPr>
          <p:nvPr/>
        </p:nvSpPr>
        <p:spPr>
          <a:xfrm>
            <a:off x="6364667" y="1973754"/>
            <a:ext cx="3680649" cy="8595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028">
              <a:lnSpc>
                <a:spcPct val="100000"/>
              </a:lnSpc>
              <a:spcBef>
                <a:spcPts val="0"/>
              </a:spcBef>
              <a:spcAft>
                <a:spcPts val="500"/>
              </a:spcAft>
              <a:buNone/>
            </a:pPr>
            <a:r>
              <a:rPr lang="en-US" altLang="zh-CN" sz="2400" b="1" dirty="0">
                <a:solidFill>
                  <a:schemeClr val="accent4">
                    <a:lumMod val="60000"/>
                    <a:lumOff val="40000"/>
                    <a:alpha val="85000"/>
                  </a:schemeClr>
                </a:solidFill>
                <a:latin typeface="Microsoft YaHei Light" panose="020B0503020204020204" pitchFamily="34" charset="-122"/>
                <a:ea typeface="Microsoft YaHei Light" panose="020B0503020204020204" pitchFamily="34" charset="-122"/>
                <a:cs typeface="Arial" panose="020B0604020202020204" pitchFamily="34" charset="0"/>
              </a:rPr>
              <a:t>②</a:t>
            </a:r>
            <a:r>
              <a:rPr lang="zh-CN" altLang="en-US" sz="2400" b="1" dirty="0">
                <a:solidFill>
                  <a:schemeClr val="accent4">
                    <a:lumMod val="60000"/>
                    <a:lumOff val="40000"/>
                    <a:alpha val="85000"/>
                  </a:schemeClr>
                </a:solidFill>
                <a:latin typeface="Microsoft YaHei Light" panose="020B0503020204020204" pitchFamily="34" charset="-122"/>
                <a:ea typeface="Microsoft YaHei Light" panose="020B0503020204020204" pitchFamily="34" charset="-122"/>
                <a:cs typeface="Arial" panose="020B0604020202020204" pitchFamily="34" charset="0"/>
              </a:rPr>
              <a:t>普适性强，易推广</a:t>
            </a:r>
            <a:endParaRPr lang="en-US" altLang="zh-CN" sz="2400" b="1" dirty="0">
              <a:solidFill>
                <a:schemeClr val="accent4">
                  <a:lumMod val="60000"/>
                  <a:lumOff val="40000"/>
                  <a:alpha val="85000"/>
                </a:schemeClr>
              </a:solidFill>
              <a:latin typeface="Microsoft YaHei Light" panose="020B0503020204020204" pitchFamily="34" charset="-122"/>
              <a:ea typeface="Microsoft YaHei Light" panose="020B0503020204020204" pitchFamily="34" charset="-122"/>
              <a:cs typeface="Arial" panose="020B0604020202020204" pitchFamily="34" charset="0"/>
            </a:endParaRPr>
          </a:p>
        </p:txBody>
      </p:sp>
      <p:sp>
        <p:nvSpPr>
          <p:cNvPr id="26" name="文本占位符 9">
            <a:extLst>
              <a:ext uri="{FF2B5EF4-FFF2-40B4-BE49-F238E27FC236}">
                <a16:creationId xmlns:a16="http://schemas.microsoft.com/office/drawing/2014/main" id="{709A7DA5-E7BB-D197-DF3F-1D6ED86DD4AC}"/>
              </a:ext>
            </a:extLst>
          </p:cNvPr>
          <p:cNvSpPr txBox="1">
            <a:spLocks/>
          </p:cNvSpPr>
          <p:nvPr/>
        </p:nvSpPr>
        <p:spPr>
          <a:xfrm>
            <a:off x="1667970" y="4359994"/>
            <a:ext cx="3680649" cy="8595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028">
              <a:lnSpc>
                <a:spcPct val="100000"/>
              </a:lnSpc>
              <a:spcBef>
                <a:spcPts val="0"/>
              </a:spcBef>
              <a:spcAft>
                <a:spcPts val="500"/>
              </a:spcAft>
              <a:buNone/>
            </a:pPr>
            <a:r>
              <a:rPr lang="en-US" altLang="zh-CN" sz="2400" b="1" dirty="0">
                <a:solidFill>
                  <a:schemeClr val="accent4">
                    <a:lumMod val="60000"/>
                    <a:lumOff val="40000"/>
                    <a:alpha val="85000"/>
                  </a:schemeClr>
                </a:solidFill>
                <a:latin typeface="Microsoft YaHei Light" panose="020B0503020204020204" pitchFamily="34" charset="-122"/>
                <a:ea typeface="Microsoft YaHei Light" panose="020B0503020204020204" pitchFamily="34" charset="-122"/>
                <a:cs typeface="Arial" panose="020B0604020202020204" pitchFamily="34" charset="0"/>
              </a:rPr>
              <a:t>③</a:t>
            </a:r>
            <a:r>
              <a:rPr lang="zh-CN" altLang="en-US" sz="2400" b="1" dirty="0">
                <a:solidFill>
                  <a:schemeClr val="accent4">
                    <a:lumMod val="60000"/>
                    <a:lumOff val="40000"/>
                    <a:alpha val="85000"/>
                  </a:schemeClr>
                </a:solidFill>
                <a:latin typeface="Microsoft YaHei Light" panose="020B0503020204020204" pitchFamily="34" charset="-122"/>
                <a:ea typeface="Microsoft YaHei Light" panose="020B0503020204020204" pitchFamily="34" charset="-122"/>
                <a:cs typeface="Arial" panose="020B0604020202020204" pitchFamily="34" charset="0"/>
              </a:rPr>
              <a:t>技术创新</a:t>
            </a:r>
            <a:endParaRPr lang="en-US" altLang="zh-CN" sz="2400" b="1" dirty="0">
              <a:solidFill>
                <a:schemeClr val="accent4">
                  <a:lumMod val="60000"/>
                  <a:lumOff val="40000"/>
                  <a:alpha val="85000"/>
                </a:schemeClr>
              </a:solidFill>
              <a:latin typeface="Microsoft YaHei Light" panose="020B0503020204020204" pitchFamily="34" charset="-122"/>
              <a:ea typeface="Microsoft YaHei Light" panose="020B0503020204020204" pitchFamily="34" charset="-122"/>
              <a:cs typeface="Arial" panose="020B0604020202020204" pitchFamily="34" charset="0"/>
            </a:endParaRPr>
          </a:p>
        </p:txBody>
      </p:sp>
      <p:sp>
        <p:nvSpPr>
          <p:cNvPr id="27" name="文本占位符 9">
            <a:extLst>
              <a:ext uri="{FF2B5EF4-FFF2-40B4-BE49-F238E27FC236}">
                <a16:creationId xmlns:a16="http://schemas.microsoft.com/office/drawing/2014/main" id="{5C644F98-6CF7-600E-A8F3-96505CD8DD3C}"/>
              </a:ext>
            </a:extLst>
          </p:cNvPr>
          <p:cNvSpPr txBox="1">
            <a:spLocks/>
          </p:cNvSpPr>
          <p:nvPr/>
        </p:nvSpPr>
        <p:spPr>
          <a:xfrm>
            <a:off x="6364666" y="4352254"/>
            <a:ext cx="3680649" cy="8595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028">
              <a:lnSpc>
                <a:spcPct val="100000"/>
              </a:lnSpc>
              <a:spcBef>
                <a:spcPts val="0"/>
              </a:spcBef>
              <a:spcAft>
                <a:spcPts val="500"/>
              </a:spcAft>
              <a:buNone/>
            </a:pPr>
            <a:r>
              <a:rPr lang="en-US" altLang="zh-CN" sz="2400" b="1" dirty="0">
                <a:solidFill>
                  <a:schemeClr val="accent4">
                    <a:lumMod val="60000"/>
                    <a:lumOff val="40000"/>
                    <a:alpha val="85000"/>
                  </a:schemeClr>
                </a:solidFill>
                <a:latin typeface="Microsoft YaHei Light" panose="020B0503020204020204" pitchFamily="34" charset="-122"/>
                <a:ea typeface="Microsoft YaHei Light" panose="020B0503020204020204" pitchFamily="34" charset="-122"/>
                <a:cs typeface="Arial" panose="020B0604020202020204" pitchFamily="34" charset="0"/>
              </a:rPr>
              <a:t>④</a:t>
            </a:r>
            <a:r>
              <a:rPr lang="zh-CN" altLang="en-US" sz="2400" b="1" dirty="0">
                <a:solidFill>
                  <a:schemeClr val="accent4">
                    <a:lumMod val="60000"/>
                    <a:lumOff val="40000"/>
                    <a:alpha val="85000"/>
                  </a:schemeClr>
                </a:solidFill>
                <a:latin typeface="Microsoft YaHei Light" panose="020B0503020204020204" pitchFamily="34" charset="-122"/>
                <a:ea typeface="Microsoft YaHei Light" panose="020B0503020204020204" pitchFamily="34" charset="-122"/>
                <a:cs typeface="Arial" panose="020B0604020202020204" pitchFamily="34" charset="0"/>
              </a:rPr>
              <a:t>高容错率</a:t>
            </a:r>
            <a:endParaRPr lang="en-US" altLang="zh-CN" sz="2400" b="1" dirty="0">
              <a:solidFill>
                <a:schemeClr val="accent4">
                  <a:lumMod val="60000"/>
                  <a:lumOff val="40000"/>
                  <a:alpha val="85000"/>
                </a:schemeClr>
              </a:solidFill>
              <a:latin typeface="Microsoft YaHei Light" panose="020B0503020204020204" pitchFamily="34" charset="-122"/>
              <a:ea typeface="Microsoft YaHei Light" panose="020B0503020204020204" pitchFamily="34" charset="-122"/>
              <a:cs typeface="Arial" panose="020B0604020202020204" pitchFamily="34" charset="0"/>
            </a:endParaRPr>
          </a:p>
        </p:txBody>
      </p:sp>
    </p:spTree>
    <p:extLst>
      <p:ext uri="{BB962C8B-B14F-4D97-AF65-F5344CB8AC3E}">
        <p14:creationId xmlns:p14="http://schemas.microsoft.com/office/powerpoint/2010/main" val="2791799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3DD909-9FC4-B613-ADE9-9560BBCC3A79}"/>
              </a:ext>
            </a:extLst>
          </p:cNvPr>
          <p:cNvSpPr txBox="1"/>
          <p:nvPr/>
        </p:nvSpPr>
        <p:spPr>
          <a:xfrm>
            <a:off x="2866841" y="1663494"/>
            <a:ext cx="8576188" cy="1886607"/>
          </a:xfrm>
          <a:prstGeom prst="rect">
            <a:avLst/>
          </a:prstGeom>
          <a:noFill/>
        </p:spPr>
        <p:txBody>
          <a:bodyPr wrap="square">
            <a:spAutoFit/>
          </a:bodyPr>
          <a:lstStyle/>
          <a:p>
            <a:pPr algn="just">
              <a:lnSpc>
                <a:spcPct val="150000"/>
              </a:lnSpc>
            </a:pPr>
            <a:r>
              <a:rPr lang="zh-CN" altLang="en-US" sz="20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       报销业务是每个公司都会面临的问题，但市场上难以找到一款全覆盖性的产品，究其原因在于普适性不强，我们增加了发票的种类，提出了多套不同规模和类型公司可适用的解决方案，所以不仅仅是一个</a:t>
            </a:r>
            <a:r>
              <a:rPr lang="zh-CN" altLang="en-US" sz="2000" b="1" dirty="0">
                <a:solidFill>
                  <a:schemeClr val="accent2"/>
                </a:solidFill>
                <a:latin typeface="微软雅黑 Light" panose="020B0502040204020203" pitchFamily="34" charset="-122"/>
                <a:ea typeface="微软雅黑 Light" panose="020B0502040204020203" pitchFamily="34" charset="-122"/>
                <a:cs typeface="Yuppy SC" panose="020F0603040207020204" pitchFamily="34" charset="-122"/>
              </a:rPr>
              <a:t>通用性</a:t>
            </a:r>
            <a:r>
              <a:rPr lang="zh-CN" altLang="en-US" sz="20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的机器人，更是一套具有</a:t>
            </a:r>
            <a:r>
              <a:rPr lang="zh-CN" altLang="en-US" sz="2000" b="1" dirty="0">
                <a:solidFill>
                  <a:schemeClr val="accent2"/>
                </a:solidFill>
                <a:latin typeface="微软雅黑 Light" panose="020B0502040204020203" pitchFamily="34" charset="-122"/>
                <a:ea typeface="微软雅黑 Light" panose="020B0502040204020203" pitchFamily="34" charset="-122"/>
                <a:cs typeface="Yuppy SC" panose="020F0603040207020204" pitchFamily="34" charset="-122"/>
              </a:rPr>
              <a:t>普适性</a:t>
            </a:r>
            <a:r>
              <a:rPr lang="zh-CN" altLang="en-US" sz="20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的方案。</a:t>
            </a:r>
            <a:endParaRPr lang="en-US" altLang="zh-CN" sz="20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endParaRPr>
          </a:p>
        </p:txBody>
      </p:sp>
      <p:sp>
        <p:nvSpPr>
          <p:cNvPr id="7" name="文本框 6">
            <a:extLst>
              <a:ext uri="{FF2B5EF4-FFF2-40B4-BE49-F238E27FC236}">
                <a16:creationId xmlns:a16="http://schemas.microsoft.com/office/drawing/2014/main" id="{29EFA555-3F05-ABFC-6D76-8021A92FA87E}"/>
              </a:ext>
            </a:extLst>
          </p:cNvPr>
          <p:cNvSpPr txBox="1"/>
          <p:nvPr/>
        </p:nvSpPr>
        <p:spPr>
          <a:xfrm>
            <a:off x="2866841" y="3969114"/>
            <a:ext cx="8576188" cy="1886607"/>
          </a:xfrm>
          <a:prstGeom prst="rect">
            <a:avLst/>
          </a:prstGeom>
          <a:noFill/>
        </p:spPr>
        <p:txBody>
          <a:bodyPr wrap="square">
            <a:spAutoFit/>
          </a:bodyPr>
          <a:lstStyle/>
          <a:p>
            <a:pPr algn="just">
              <a:lnSpc>
                <a:spcPct val="150000"/>
              </a:lnSpc>
            </a:pPr>
            <a:r>
              <a:rPr lang="zh-CN" altLang="en-US" sz="20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       自主研发</a:t>
            </a:r>
            <a:r>
              <a:rPr lang="zh-CN" altLang="en-US" sz="2000" b="1" dirty="0">
                <a:solidFill>
                  <a:schemeClr val="accent2"/>
                </a:solidFill>
                <a:latin typeface="微软雅黑 Light" panose="020B0502040204020203" pitchFamily="34" charset="-122"/>
                <a:ea typeface="微软雅黑 Light" panose="020B0502040204020203" pitchFamily="34" charset="-122"/>
                <a:cs typeface="Yuppy SC" panose="020F0603040207020204" pitchFamily="34" charset="-122"/>
              </a:rPr>
              <a:t>验证码识别器</a:t>
            </a:r>
            <a:r>
              <a:rPr lang="zh-CN" altLang="en-US" sz="20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，可根据网页给出的颜色条件在验证码中找到相关颜色并构建轮廓，再将其他颜色腐蚀掉，然后将验证码换成黑白便于识别，为应对网页验证码类型的变化，还配备有常用的</a:t>
            </a:r>
            <a:r>
              <a:rPr lang="zh-CN" altLang="en-US" sz="2000" b="1" dirty="0">
                <a:solidFill>
                  <a:schemeClr val="accent2"/>
                </a:solidFill>
                <a:latin typeface="微软雅黑 Light" panose="020B0502040204020203" pitchFamily="34" charset="-122"/>
                <a:ea typeface="微软雅黑 Light" panose="020B0502040204020203" pitchFamily="34" charset="-122"/>
                <a:cs typeface="Yuppy SC" panose="020F0603040207020204" pitchFamily="34" charset="-122"/>
              </a:rPr>
              <a:t>滑块验证码</a:t>
            </a:r>
            <a:r>
              <a:rPr lang="zh-CN" altLang="en-US" sz="20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和</a:t>
            </a:r>
            <a:r>
              <a:rPr lang="zh-CN" altLang="en-US" sz="2000" b="1" dirty="0">
                <a:solidFill>
                  <a:schemeClr val="accent2"/>
                </a:solidFill>
                <a:latin typeface="微软雅黑 Light" panose="020B0502040204020203" pitchFamily="34" charset="-122"/>
                <a:ea typeface="微软雅黑 Light" panose="020B0502040204020203" pitchFamily="34" charset="-122"/>
                <a:cs typeface="Yuppy SC" panose="020F0603040207020204" pitchFamily="34" charset="-122"/>
              </a:rPr>
              <a:t>计算题验证码</a:t>
            </a:r>
            <a:r>
              <a:rPr lang="zh-CN" altLang="en-US" sz="20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rPr>
              <a:t>等识别器备选。</a:t>
            </a:r>
            <a:endParaRPr lang="en-US" altLang="zh-CN" sz="2000" dirty="0">
              <a:solidFill>
                <a:schemeClr val="bg1"/>
              </a:solidFill>
              <a:latin typeface="微软雅黑 Light" panose="020B0502040204020203" pitchFamily="34" charset="-122"/>
              <a:ea typeface="微软雅黑 Light" panose="020B0502040204020203" pitchFamily="34" charset="-122"/>
              <a:cs typeface="Yuppy SC" panose="020F0603040207020204" pitchFamily="34" charset="-122"/>
            </a:endParaRPr>
          </a:p>
        </p:txBody>
      </p:sp>
      <p:grpSp>
        <p:nvGrpSpPr>
          <p:cNvPr id="2" name="组合 1">
            <a:extLst>
              <a:ext uri="{FF2B5EF4-FFF2-40B4-BE49-F238E27FC236}">
                <a16:creationId xmlns:a16="http://schemas.microsoft.com/office/drawing/2014/main" id="{762325EA-EC02-CA46-5F11-5686695D6CCF}"/>
              </a:ext>
            </a:extLst>
          </p:cNvPr>
          <p:cNvGrpSpPr/>
          <p:nvPr/>
        </p:nvGrpSpPr>
        <p:grpSpPr>
          <a:xfrm>
            <a:off x="460396" y="1945579"/>
            <a:ext cx="1961535" cy="1322438"/>
            <a:chOff x="938981" y="1914181"/>
            <a:chExt cx="1961535" cy="1322438"/>
          </a:xfrm>
        </p:grpSpPr>
        <p:pic>
          <p:nvPicPr>
            <p:cNvPr id="3" name="图形 2" descr="灯泡">
              <a:extLst>
                <a:ext uri="{FF2B5EF4-FFF2-40B4-BE49-F238E27FC236}">
                  <a16:creationId xmlns:a16="http://schemas.microsoft.com/office/drawing/2014/main" id="{D7A7EDE1-2B0E-BAC2-CAFD-2827D121B8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8981" y="1914181"/>
              <a:ext cx="1322438" cy="1322438"/>
            </a:xfrm>
            <a:prstGeom prst="rect">
              <a:avLst/>
            </a:prstGeom>
          </p:spPr>
        </p:pic>
        <p:sp>
          <p:nvSpPr>
            <p:cNvPr id="10" name="文本框 9">
              <a:extLst>
                <a:ext uri="{FF2B5EF4-FFF2-40B4-BE49-F238E27FC236}">
                  <a16:creationId xmlns:a16="http://schemas.microsoft.com/office/drawing/2014/main" id="{30CAED59-403A-CE4B-9258-8923823DB87F}"/>
                </a:ext>
              </a:extLst>
            </p:cNvPr>
            <p:cNvSpPr txBox="1"/>
            <p:nvPr/>
          </p:nvSpPr>
          <p:spPr>
            <a:xfrm>
              <a:off x="2022988" y="2243280"/>
              <a:ext cx="877528" cy="830997"/>
            </a:xfrm>
            <a:prstGeom prst="rect">
              <a:avLst/>
            </a:prstGeom>
            <a:noFill/>
          </p:spPr>
          <p:txBody>
            <a:bodyPr wrap="square">
              <a:spAutoFit/>
            </a:bodyPr>
            <a:lstStyle/>
            <a:p>
              <a:r>
                <a:rPr lang="zh-CN" altLang="en-US" sz="2400" b="1" dirty="0">
                  <a:ln w="0"/>
                  <a:solidFill>
                    <a:schemeClr val="accent4"/>
                  </a:solidFill>
                  <a:effectLst>
                    <a:reflection blurRad="6350" stA="53000" endA="300" endPos="35500" dir="5400000" sy="-90000" algn="bl" rotWithShape="0"/>
                  </a:effectLst>
                  <a:latin typeface="Arial"/>
                  <a:ea typeface="微软雅黑"/>
                  <a:cs typeface="+mn-ea"/>
                </a:rPr>
                <a:t>模式创新</a:t>
              </a:r>
            </a:p>
          </p:txBody>
        </p:sp>
      </p:grpSp>
      <p:grpSp>
        <p:nvGrpSpPr>
          <p:cNvPr id="6" name="组合 5">
            <a:extLst>
              <a:ext uri="{FF2B5EF4-FFF2-40B4-BE49-F238E27FC236}">
                <a16:creationId xmlns:a16="http://schemas.microsoft.com/office/drawing/2014/main" id="{F3F249C8-7A97-6519-97DE-EE7D910150BE}"/>
              </a:ext>
            </a:extLst>
          </p:cNvPr>
          <p:cNvGrpSpPr/>
          <p:nvPr/>
        </p:nvGrpSpPr>
        <p:grpSpPr>
          <a:xfrm>
            <a:off x="460396" y="4251202"/>
            <a:ext cx="1961535" cy="1322438"/>
            <a:chOff x="938981" y="4161502"/>
            <a:chExt cx="1961535" cy="1322438"/>
          </a:xfrm>
        </p:grpSpPr>
        <p:pic>
          <p:nvPicPr>
            <p:cNvPr id="8" name="图形 7" descr="灯泡">
              <a:extLst>
                <a:ext uri="{FF2B5EF4-FFF2-40B4-BE49-F238E27FC236}">
                  <a16:creationId xmlns:a16="http://schemas.microsoft.com/office/drawing/2014/main" id="{32318978-8599-2EEB-A360-14E893FB05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8981" y="4161502"/>
              <a:ext cx="1322438" cy="1322438"/>
            </a:xfrm>
            <a:prstGeom prst="rect">
              <a:avLst/>
            </a:prstGeom>
          </p:spPr>
        </p:pic>
        <p:sp>
          <p:nvSpPr>
            <p:cNvPr id="13" name="文本框 12">
              <a:extLst>
                <a:ext uri="{FF2B5EF4-FFF2-40B4-BE49-F238E27FC236}">
                  <a16:creationId xmlns:a16="http://schemas.microsoft.com/office/drawing/2014/main" id="{AFEBE6FF-DDE9-B5E1-A146-2B6D61BA3AD2}"/>
                </a:ext>
              </a:extLst>
            </p:cNvPr>
            <p:cNvSpPr txBox="1"/>
            <p:nvPr/>
          </p:nvSpPr>
          <p:spPr>
            <a:xfrm>
              <a:off x="2022988" y="4407220"/>
              <a:ext cx="877528" cy="830997"/>
            </a:xfrm>
            <a:prstGeom prst="rect">
              <a:avLst/>
            </a:prstGeom>
            <a:noFill/>
          </p:spPr>
          <p:txBody>
            <a:bodyPr wrap="square">
              <a:spAutoFit/>
            </a:bodyPr>
            <a:lstStyle/>
            <a:p>
              <a:r>
                <a:rPr lang="zh-CN" altLang="en-US" sz="2400" b="1" dirty="0">
                  <a:ln w="0"/>
                  <a:solidFill>
                    <a:schemeClr val="accent1"/>
                  </a:solidFill>
                  <a:effectLst>
                    <a:reflection blurRad="6350" stA="53000" endA="300" endPos="35500" dir="5400000" sy="-90000" algn="bl" rotWithShape="0"/>
                  </a:effectLst>
                  <a:latin typeface="Arial"/>
                  <a:ea typeface="微软雅黑"/>
                  <a:cs typeface="+mn-ea"/>
                </a:rPr>
                <a:t>技术创新</a:t>
              </a:r>
            </a:p>
          </p:txBody>
        </p:sp>
      </p:grpSp>
    </p:spTree>
    <p:extLst>
      <p:ext uri="{BB962C8B-B14F-4D97-AF65-F5344CB8AC3E}">
        <p14:creationId xmlns:p14="http://schemas.microsoft.com/office/powerpoint/2010/main" val="2807052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0EE7B37-75B1-5E99-9191-DAAB21085D9D}"/>
              </a:ext>
            </a:extLst>
          </p:cNvPr>
          <p:cNvSpPr txBox="1"/>
          <p:nvPr/>
        </p:nvSpPr>
        <p:spPr>
          <a:xfrm>
            <a:off x="5882640" y="1631452"/>
            <a:ext cx="5962444" cy="4615687"/>
          </a:xfrm>
          <a:prstGeom prst="rect">
            <a:avLst/>
          </a:prstGeom>
          <a:noFill/>
        </p:spPr>
        <p:txBody>
          <a:bodyPr wrap="square">
            <a:spAutoFit/>
          </a:bodyPr>
          <a:lstStyle/>
          <a:p>
            <a:pPr>
              <a:lnSpc>
                <a:spcPct val="150000"/>
              </a:lnSpc>
            </a:pPr>
            <a:r>
              <a:rPr lang="zh-CN" altLang="en-US" dirty="0">
                <a:solidFill>
                  <a:schemeClr val="bg1"/>
                </a:solidFill>
                <a:latin typeface="微软雅黑 Light" panose="020B0502040204020203" pitchFamily="34" charset="-122"/>
                <a:ea typeface="微软雅黑 Light" panose="020B0502040204020203" pitchFamily="34" charset="-122"/>
              </a:rPr>
              <a:t>       在选定的业务流程实现自动化之后，业务流程所有者期望的业务目标和收益为：</a:t>
            </a:r>
          </a:p>
          <a:p>
            <a:pPr>
              <a:lnSpc>
                <a:spcPct val="150000"/>
              </a:lnSpc>
            </a:pPr>
            <a:r>
              <a:rPr lang="en-US" altLang="zh-CN" dirty="0">
                <a:solidFill>
                  <a:schemeClr val="bg1"/>
                </a:solidFill>
                <a:latin typeface="微软雅黑 Light" panose="020B0502040204020203" pitchFamily="34" charset="-122"/>
                <a:ea typeface="微软雅黑 Light" panose="020B0502040204020203" pitchFamily="34" charset="-122"/>
              </a:rPr>
              <a:t>➢   </a:t>
            </a:r>
            <a:r>
              <a:rPr lang="zh-CN" altLang="en-US" dirty="0">
                <a:solidFill>
                  <a:schemeClr val="bg1"/>
                </a:solidFill>
                <a:latin typeface="微软雅黑 Light" panose="020B0502040204020203" pitchFamily="34" charset="-122"/>
                <a:ea typeface="微软雅黑 Light" panose="020B0502040204020203" pitchFamily="34" charset="-122"/>
              </a:rPr>
              <a:t>将每个项目的处理</a:t>
            </a:r>
            <a:r>
              <a:rPr lang="zh-CN" altLang="en-US" b="1" dirty="0">
                <a:solidFill>
                  <a:schemeClr val="accent2"/>
                </a:solidFill>
                <a:latin typeface="微软雅黑 Light" panose="020B0502040204020203" pitchFamily="34" charset="-122"/>
                <a:ea typeface="微软雅黑 Light" panose="020B0502040204020203" pitchFamily="34" charset="-122"/>
              </a:rPr>
              <a:t>时间减少</a:t>
            </a:r>
            <a:r>
              <a:rPr lang="en-US" altLang="zh-CN" b="1" dirty="0">
                <a:solidFill>
                  <a:schemeClr val="accent2"/>
                </a:solidFill>
                <a:latin typeface="微软雅黑 Light" panose="020B0502040204020203" pitchFamily="34" charset="-122"/>
                <a:ea typeface="微软雅黑 Light" panose="020B0502040204020203" pitchFamily="34" charset="-122"/>
              </a:rPr>
              <a:t>80</a:t>
            </a:r>
            <a:r>
              <a:rPr lang="zh-CN" altLang="en-US" b="1" dirty="0">
                <a:solidFill>
                  <a:schemeClr val="accent2"/>
                </a:solidFill>
                <a:latin typeface="微软雅黑 Light" panose="020B0502040204020203" pitchFamily="34" charset="-122"/>
                <a:ea typeface="微软雅黑 Light" panose="020B0502040204020203" pitchFamily="34" charset="-122"/>
              </a:rPr>
              <a:t>％</a:t>
            </a:r>
            <a:r>
              <a:rPr lang="zh-CN" altLang="en-US" dirty="0">
                <a:solidFill>
                  <a:schemeClr val="bg1"/>
                </a:solidFill>
                <a:latin typeface="微软雅黑 Light" panose="020B0502040204020203" pitchFamily="34" charset="-122"/>
                <a:ea typeface="微软雅黑 Light" panose="020B0502040204020203" pitchFamily="34" charset="-122"/>
              </a:rPr>
              <a:t>。在</a:t>
            </a:r>
            <a:r>
              <a:rPr lang="en-US" altLang="zh-CN" dirty="0">
                <a:solidFill>
                  <a:schemeClr val="bg1"/>
                </a:solidFill>
                <a:latin typeface="微软雅黑 Light" panose="020B0502040204020203" pitchFamily="34" charset="-122"/>
                <a:ea typeface="微软雅黑 Light" panose="020B0502040204020203" pitchFamily="34" charset="-122"/>
              </a:rPr>
              <a:t>ASIS</a:t>
            </a:r>
            <a:r>
              <a:rPr lang="zh-CN" altLang="en-US" dirty="0">
                <a:solidFill>
                  <a:schemeClr val="bg1"/>
                </a:solidFill>
                <a:latin typeface="微软雅黑 Light" panose="020B0502040204020203" pitchFamily="34" charset="-122"/>
                <a:ea typeface="微软雅黑 Light" panose="020B0502040204020203" pitchFamily="34" charset="-122"/>
              </a:rPr>
              <a:t>状态下处理发票的时间为</a:t>
            </a:r>
            <a:r>
              <a:rPr lang="en-US" altLang="zh-CN" dirty="0">
                <a:solidFill>
                  <a:schemeClr val="bg1"/>
                </a:solidFill>
                <a:latin typeface="微软雅黑 Light" panose="020B0502040204020203" pitchFamily="34" charset="-122"/>
                <a:ea typeface="微软雅黑 Light" panose="020B0502040204020203" pitchFamily="34" charset="-122"/>
              </a:rPr>
              <a:t>5</a:t>
            </a:r>
            <a:r>
              <a:rPr lang="zh-CN" altLang="en-US" dirty="0">
                <a:solidFill>
                  <a:schemeClr val="bg1"/>
                </a:solidFill>
                <a:latin typeface="微软雅黑 Light" panose="020B0502040204020203" pitchFamily="34" charset="-122"/>
                <a:ea typeface="微软雅黑 Light" panose="020B0502040204020203" pitchFamily="34" charset="-122"/>
              </a:rPr>
              <a:t>分钟。</a:t>
            </a:r>
          </a:p>
          <a:p>
            <a:pPr>
              <a:lnSpc>
                <a:spcPct val="150000"/>
              </a:lnSpc>
            </a:pPr>
            <a:r>
              <a:rPr lang="zh-CN" altLang="en-US" dirty="0">
                <a:solidFill>
                  <a:schemeClr val="bg1"/>
                </a:solidFill>
                <a:latin typeface="微软雅黑 Light" panose="020B0502040204020203" pitchFamily="34" charset="-122"/>
                <a:ea typeface="微软雅黑 Light" panose="020B0502040204020203" pitchFamily="34" charset="-122"/>
              </a:rPr>
              <a:t>➢   </a:t>
            </a:r>
            <a:r>
              <a:rPr lang="zh-CN" altLang="en-US" b="1" dirty="0">
                <a:solidFill>
                  <a:schemeClr val="accent2"/>
                </a:solidFill>
                <a:latin typeface="微软雅黑 Light" panose="020B0502040204020203" pitchFamily="34" charset="-122"/>
                <a:ea typeface="微软雅黑 Light" panose="020B0502040204020203" pitchFamily="34" charset="-122"/>
              </a:rPr>
              <a:t>便于管控</a:t>
            </a:r>
            <a:r>
              <a:rPr lang="en-US" altLang="zh-CN" dirty="0">
                <a:solidFill>
                  <a:schemeClr val="bg1"/>
                </a:solidFill>
                <a:latin typeface="微软雅黑 Light" panose="020B0502040204020203" pitchFamily="34" charset="-122"/>
                <a:ea typeface="微软雅黑 Light" panose="020B0502040204020203" pitchFamily="34" charset="-122"/>
              </a:rPr>
              <a:t>——</a:t>
            </a:r>
            <a:r>
              <a:rPr lang="zh-CN" altLang="en-US" dirty="0">
                <a:solidFill>
                  <a:schemeClr val="bg1"/>
                </a:solidFill>
                <a:latin typeface="微软雅黑 Light" panose="020B0502040204020203" pitchFamily="34" charset="-122"/>
                <a:ea typeface="微软雅黑 Light" panose="020B0502040204020203" pitchFamily="34" charset="-122"/>
              </a:rPr>
              <a:t>可录屏发票报销过程中的全流程活动</a:t>
            </a:r>
          </a:p>
          <a:p>
            <a:pPr>
              <a:lnSpc>
                <a:spcPct val="150000"/>
              </a:lnSpc>
            </a:pPr>
            <a:r>
              <a:rPr lang="zh-CN" altLang="en-US" dirty="0">
                <a:solidFill>
                  <a:schemeClr val="bg1"/>
                </a:solidFill>
                <a:latin typeface="微软雅黑 Light" panose="020B0502040204020203" pitchFamily="34" charset="-122"/>
                <a:ea typeface="微软雅黑 Light" panose="020B0502040204020203" pitchFamily="34" charset="-122"/>
              </a:rPr>
              <a:t>➢   </a:t>
            </a:r>
            <a:r>
              <a:rPr lang="zh-CN" altLang="en-US" b="1" dirty="0">
                <a:solidFill>
                  <a:schemeClr val="accent2"/>
                </a:solidFill>
                <a:latin typeface="微软雅黑 Light" panose="020B0502040204020203" pitchFamily="34" charset="-122"/>
                <a:ea typeface="微软雅黑 Light" panose="020B0502040204020203" pitchFamily="34" charset="-122"/>
              </a:rPr>
              <a:t>规范业务流程</a:t>
            </a:r>
            <a:r>
              <a:rPr lang="en-US" altLang="zh-CN" dirty="0">
                <a:solidFill>
                  <a:schemeClr val="bg1"/>
                </a:solidFill>
                <a:latin typeface="微软雅黑 Light" panose="020B0502040204020203" pitchFamily="34" charset="-122"/>
                <a:ea typeface="微软雅黑 Light" panose="020B0502040204020203" pitchFamily="34" charset="-122"/>
              </a:rPr>
              <a:t>——</a:t>
            </a:r>
            <a:r>
              <a:rPr lang="zh-CN" altLang="en-US" dirty="0">
                <a:solidFill>
                  <a:schemeClr val="bg1"/>
                </a:solidFill>
                <a:latin typeface="微软雅黑 Light" panose="020B0502040204020203" pitchFamily="34" charset="-122"/>
                <a:ea typeface="微软雅黑 Light" panose="020B0502040204020203" pitchFamily="34" charset="-122"/>
              </a:rPr>
              <a:t>全流程标准化运行</a:t>
            </a:r>
          </a:p>
          <a:p>
            <a:pPr>
              <a:lnSpc>
                <a:spcPct val="150000"/>
              </a:lnSpc>
            </a:pPr>
            <a:r>
              <a:rPr lang="zh-CN" altLang="en-US" dirty="0">
                <a:solidFill>
                  <a:schemeClr val="bg1"/>
                </a:solidFill>
                <a:latin typeface="微软雅黑 Light" panose="020B0502040204020203" pitchFamily="34" charset="-122"/>
                <a:ea typeface="微软雅黑 Light" panose="020B0502040204020203" pitchFamily="34" charset="-122"/>
              </a:rPr>
              <a:t>➢   </a:t>
            </a:r>
            <a:r>
              <a:rPr lang="zh-CN" altLang="en-US" b="1" dirty="0">
                <a:solidFill>
                  <a:schemeClr val="accent2"/>
                </a:solidFill>
                <a:latin typeface="微软雅黑 Light" panose="020B0502040204020203" pitchFamily="34" charset="-122"/>
                <a:ea typeface="微软雅黑 Light" panose="020B0502040204020203" pitchFamily="34" charset="-122"/>
              </a:rPr>
              <a:t>便于维护</a:t>
            </a:r>
            <a:r>
              <a:rPr lang="en-US" altLang="zh-CN" dirty="0">
                <a:solidFill>
                  <a:schemeClr val="bg1"/>
                </a:solidFill>
                <a:latin typeface="微软雅黑 Light" panose="020B0502040204020203" pitchFamily="34" charset="-122"/>
                <a:ea typeface="微软雅黑 Light" panose="020B0502040204020203" pitchFamily="34" charset="-122"/>
              </a:rPr>
              <a:t>——</a:t>
            </a:r>
            <a:r>
              <a:rPr lang="zh-CN" altLang="en-US" dirty="0">
                <a:solidFill>
                  <a:schemeClr val="bg1"/>
                </a:solidFill>
                <a:latin typeface="微软雅黑 Light" panose="020B0502040204020203" pitchFamily="34" charset="-122"/>
                <a:ea typeface="微软雅黑 Light" panose="020B0502040204020203" pitchFamily="34" charset="-122"/>
              </a:rPr>
              <a:t>异常检测和重试机制能最大程度减少维护</a:t>
            </a:r>
          </a:p>
          <a:p>
            <a:pPr>
              <a:lnSpc>
                <a:spcPct val="150000"/>
              </a:lnSpc>
            </a:pPr>
            <a:r>
              <a:rPr lang="zh-CN" altLang="en-US" dirty="0">
                <a:solidFill>
                  <a:schemeClr val="bg1"/>
                </a:solidFill>
                <a:latin typeface="微软雅黑 Light" panose="020B0502040204020203" pitchFamily="34" charset="-122"/>
                <a:ea typeface="微软雅黑 Light" panose="020B0502040204020203" pitchFamily="34" charset="-122"/>
              </a:rPr>
              <a:t>➢   </a:t>
            </a:r>
            <a:r>
              <a:rPr lang="zh-CN" altLang="en-US" b="1" dirty="0">
                <a:solidFill>
                  <a:schemeClr val="accent2"/>
                </a:solidFill>
                <a:latin typeface="微软雅黑 Light" panose="020B0502040204020203" pitchFamily="34" charset="-122"/>
                <a:ea typeface="微软雅黑 Light" panose="020B0502040204020203" pitchFamily="34" charset="-122"/>
              </a:rPr>
              <a:t>提升报销效率</a:t>
            </a:r>
            <a:r>
              <a:rPr lang="en-US" altLang="zh-CN" dirty="0">
                <a:solidFill>
                  <a:schemeClr val="bg1"/>
                </a:solidFill>
                <a:latin typeface="微软雅黑 Light" panose="020B0502040204020203" pitchFamily="34" charset="-122"/>
                <a:ea typeface="微软雅黑 Light" panose="020B0502040204020203" pitchFamily="34" charset="-122"/>
              </a:rPr>
              <a:t>——</a:t>
            </a:r>
            <a:r>
              <a:rPr lang="zh-CN" altLang="en-US" dirty="0">
                <a:solidFill>
                  <a:schemeClr val="bg1"/>
                </a:solidFill>
                <a:latin typeface="微软雅黑 Light" panose="020B0502040204020203" pitchFamily="34" charset="-122"/>
                <a:ea typeface="微软雅黑 Light" panose="020B0502040204020203" pitchFamily="34" charset="-122"/>
              </a:rPr>
              <a:t>人的工作量</a:t>
            </a:r>
            <a:r>
              <a:rPr lang="en-US" altLang="zh-CN" dirty="0">
                <a:solidFill>
                  <a:schemeClr val="bg1"/>
                </a:solidFill>
                <a:latin typeface="微软雅黑 Light" panose="020B0502040204020203" pitchFamily="34" charset="-122"/>
                <a:ea typeface="微软雅黑 Light" panose="020B0502040204020203" pitchFamily="34" charset="-122"/>
              </a:rPr>
              <a:t>2</a:t>
            </a:r>
            <a:r>
              <a:rPr lang="zh-CN" altLang="en-US" dirty="0">
                <a:solidFill>
                  <a:schemeClr val="bg1"/>
                </a:solidFill>
                <a:latin typeface="微软雅黑 Light" panose="020B0502040204020203" pitchFamily="34" charset="-122"/>
                <a:ea typeface="微软雅黑 Light" panose="020B0502040204020203" pitchFamily="34" charset="-122"/>
              </a:rPr>
              <a:t>小时，机器人的工作量仅为</a:t>
            </a:r>
            <a:r>
              <a:rPr lang="en-US" altLang="zh-CN" dirty="0">
                <a:solidFill>
                  <a:schemeClr val="bg1"/>
                </a:solidFill>
                <a:latin typeface="微软雅黑 Light" panose="020B0502040204020203" pitchFamily="34" charset="-122"/>
                <a:ea typeface="微软雅黑 Light" panose="020B0502040204020203" pitchFamily="34" charset="-122"/>
              </a:rPr>
              <a:t>0.4</a:t>
            </a:r>
            <a:r>
              <a:rPr lang="zh-CN" altLang="en-US" dirty="0">
                <a:solidFill>
                  <a:schemeClr val="bg1"/>
                </a:solidFill>
                <a:latin typeface="微软雅黑 Light" panose="020B0502040204020203" pitchFamily="34" charset="-122"/>
                <a:ea typeface="微软雅黑 Light" panose="020B0502040204020203" pitchFamily="34" charset="-122"/>
              </a:rPr>
              <a:t>小时，人工时间是机器工作时间的五倍，提高工作效率。</a:t>
            </a:r>
          </a:p>
        </p:txBody>
      </p:sp>
      <p:graphicFrame>
        <p:nvGraphicFramePr>
          <p:cNvPr id="6" name="图示 5">
            <a:extLst>
              <a:ext uri="{FF2B5EF4-FFF2-40B4-BE49-F238E27FC236}">
                <a16:creationId xmlns:a16="http://schemas.microsoft.com/office/drawing/2014/main" id="{AF0E8C8C-7B64-36EB-B471-3EBD4E8AC149}"/>
              </a:ext>
            </a:extLst>
          </p:cNvPr>
          <p:cNvGraphicFramePr/>
          <p:nvPr>
            <p:extLst>
              <p:ext uri="{D42A27DB-BD31-4B8C-83A1-F6EECF244321}">
                <p14:modId xmlns:p14="http://schemas.microsoft.com/office/powerpoint/2010/main" val="1496978828"/>
              </p:ext>
            </p:extLst>
          </p:nvPr>
        </p:nvGraphicFramePr>
        <p:xfrm>
          <a:off x="0" y="1708921"/>
          <a:ext cx="5564712" cy="4629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 name="直接连接符 2">
            <a:extLst>
              <a:ext uri="{FF2B5EF4-FFF2-40B4-BE49-F238E27FC236}">
                <a16:creationId xmlns:a16="http://schemas.microsoft.com/office/drawing/2014/main" id="{9C190215-8346-F986-86B6-668AFDAF5374}"/>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B2B3CC9-AC59-EBFD-58B8-76089B4098EE}"/>
              </a:ext>
            </a:extLst>
          </p:cNvPr>
          <p:cNvSpPr txBox="1"/>
          <p:nvPr/>
        </p:nvSpPr>
        <p:spPr>
          <a:xfrm>
            <a:off x="0" y="132176"/>
            <a:ext cx="8288083" cy="825419"/>
          </a:xfrm>
          <a:prstGeom prst="rect">
            <a:avLst/>
          </a:prstGeom>
          <a:noFill/>
        </p:spPr>
        <p:txBody>
          <a:bodyPr wrap="square" rtlCol="0">
            <a:spAutoFit/>
          </a:bodyPr>
          <a:lstStyle/>
          <a:p>
            <a:pPr>
              <a:lnSpc>
                <a:spcPct val="150000"/>
              </a:lnSpc>
              <a:defRPr/>
            </a:pPr>
            <a:r>
              <a:rPr lang="zh-CN" altLang="en-US" sz="3600" b="1" dirty="0">
                <a:gradFill>
                  <a:gsLst>
                    <a:gs pos="0">
                      <a:srgbClr val="5B9BD5">
                        <a:lumMod val="5000"/>
                        <a:lumOff val="95000"/>
                      </a:srgbClr>
                    </a:gs>
                    <a:gs pos="82000">
                      <a:srgbClr val="5B9BD5">
                        <a:lumMod val="45000"/>
                        <a:lumOff val="55000"/>
                      </a:srgbClr>
                    </a:gs>
                    <a:gs pos="100000">
                      <a:srgbClr val="6289DB"/>
                    </a:gs>
                  </a:gsLst>
                  <a:lin ang="5400000" scaled="1"/>
                </a:gradFill>
                <a:effectLst>
                  <a:outerShdw blurRad="139700" dist="190500" dir="18900000" sx="101000" sy="101000" algn="bl" rotWithShape="0">
                    <a:prstClr val="white">
                      <a:lumMod val="85000"/>
                      <a:alpha val="38000"/>
                    </a:prstClr>
                  </a:outerShdw>
                </a:effectLst>
                <a:latin typeface="Microsoft YaHei" panose="020B0503020204020204" pitchFamily="34" charset="-122"/>
                <a:ea typeface="Microsoft YaHei" panose="020B0503020204020204" pitchFamily="34" charset="-122"/>
              </a:rPr>
              <a:t>五、方案价值与收益</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Solution Value and Revenue</a:t>
            </a:r>
          </a:p>
        </p:txBody>
      </p:sp>
    </p:spTree>
    <p:extLst>
      <p:ext uri="{BB962C8B-B14F-4D97-AF65-F5344CB8AC3E}">
        <p14:creationId xmlns:p14="http://schemas.microsoft.com/office/powerpoint/2010/main" val="4023837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544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9">
            <a:extLst>
              <a:ext uri="{FF2B5EF4-FFF2-40B4-BE49-F238E27FC236}">
                <a16:creationId xmlns:a16="http://schemas.microsoft.com/office/drawing/2014/main" id="{A9C94183-63D5-D14A-ADCF-ECA421883E0B}"/>
              </a:ext>
            </a:extLst>
          </p:cNvPr>
          <p:cNvSpPr txBox="1">
            <a:spLocks/>
          </p:cNvSpPr>
          <p:nvPr/>
        </p:nvSpPr>
        <p:spPr>
          <a:xfrm>
            <a:off x="784518" y="2254508"/>
            <a:ext cx="6613445" cy="338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028">
              <a:lnSpc>
                <a:spcPct val="200000"/>
              </a:lnSpc>
              <a:spcBef>
                <a:spcPts val="0"/>
              </a:spcBef>
              <a:buFont typeface="Arial" panose="020B0604020202020204" pitchFamily="34" charset="0"/>
              <a:buNone/>
            </a:pPr>
            <a:r>
              <a:rPr lang="zh-CN" altLang="en-US" sz="18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队伍名称 </a:t>
            </a:r>
            <a:r>
              <a:rPr lang="en-US" altLang="zh-CN"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Name</a:t>
            </a:r>
            <a:r>
              <a:rPr lang="zh-CN" altLang="en-US"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：浑水不摸鱼 </a:t>
            </a:r>
            <a:endParaRPr lang="en-US" altLang="zh-CN"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028">
              <a:lnSpc>
                <a:spcPct val="200000"/>
              </a:lnSpc>
              <a:spcBef>
                <a:spcPts val="0"/>
              </a:spcBef>
              <a:buFont typeface="Arial" panose="020B0604020202020204" pitchFamily="34" charset="0"/>
              <a:buNone/>
            </a:pPr>
            <a:r>
              <a:rPr lang="zh-CN" altLang="en-US" sz="18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队伍成员</a:t>
            </a:r>
            <a:r>
              <a:rPr lang="en-US" altLang="zh-CN" sz="18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Member</a:t>
            </a:r>
            <a:r>
              <a:rPr lang="zh-CN" altLang="en-US"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：熊俊宇 常吉 邓天雨 万梦竹 邓佳红</a:t>
            </a:r>
            <a:endParaRPr lang="en-US" altLang="zh-CN"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028">
              <a:lnSpc>
                <a:spcPct val="200000"/>
              </a:lnSpc>
              <a:spcBef>
                <a:spcPts val="0"/>
              </a:spcBef>
              <a:buNone/>
            </a:pPr>
            <a:r>
              <a:rPr lang="zh-CN" altLang="en-US" sz="18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队伍口号 </a:t>
            </a:r>
            <a:r>
              <a:rPr lang="en-US" altLang="zh-CN"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Slogan</a:t>
            </a:r>
            <a:r>
              <a:rPr lang="zh-CN" altLang="en-US"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：浑水不摸鱼，我们不得虚</a:t>
            </a:r>
            <a:endParaRPr lang="en-US" altLang="zh-CN"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028">
              <a:lnSpc>
                <a:spcPct val="200000"/>
              </a:lnSpc>
              <a:spcBef>
                <a:spcPts val="0"/>
              </a:spcBef>
              <a:buFont typeface="Arial" panose="020B0604020202020204" pitchFamily="34" charset="0"/>
              <a:buNone/>
            </a:pPr>
            <a:r>
              <a:rPr lang="zh-CN" altLang="en-US" sz="18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所在单位和部门</a:t>
            </a:r>
            <a:r>
              <a:rPr lang="en-US" altLang="zh-CN" sz="18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8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专业 </a:t>
            </a:r>
            <a:r>
              <a:rPr lang="en-US" altLang="zh-CN"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Enterprise</a:t>
            </a:r>
            <a:r>
              <a:rPr lang="zh-CN" altLang="en-US"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重庆理工大学</a:t>
            </a:r>
            <a:r>
              <a:rPr lang="en-US" altLang="zh-CN"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会计学院</a:t>
            </a:r>
            <a:endParaRPr lang="en-US" altLang="zh-CN"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028">
              <a:lnSpc>
                <a:spcPct val="200000"/>
              </a:lnSpc>
              <a:spcBef>
                <a:spcPts val="0"/>
              </a:spcBef>
              <a:buFont typeface="Arial" panose="020B0604020202020204" pitchFamily="34" charset="0"/>
              <a:buNone/>
            </a:pPr>
            <a:r>
              <a:rPr lang="zh-CN" altLang="en-US" sz="18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指导老师 </a:t>
            </a:r>
            <a:r>
              <a:rPr lang="en-US" altLang="zh-CN"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adviser</a:t>
            </a:r>
            <a:r>
              <a:rPr lang="zh-CN" altLang="en-US"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：程平</a:t>
            </a:r>
            <a:endParaRPr lang="en-US" altLang="zh-CN"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028">
              <a:lnSpc>
                <a:spcPct val="200000"/>
              </a:lnSpc>
              <a:spcBef>
                <a:spcPts val="0"/>
              </a:spcBef>
              <a:buFont typeface="Arial" panose="020B0604020202020204" pitchFamily="34" charset="0"/>
              <a:buNone/>
            </a:pPr>
            <a:endParaRPr lang="en-US" altLang="zh-CN"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文本框 8">
            <a:extLst>
              <a:ext uri="{FF2B5EF4-FFF2-40B4-BE49-F238E27FC236}">
                <a16:creationId xmlns:a16="http://schemas.microsoft.com/office/drawing/2014/main" id="{2E4E95E9-47BD-245B-0172-FBD5E78F2BE1}"/>
              </a:ext>
            </a:extLst>
          </p:cNvPr>
          <p:cNvSpPr txBox="1"/>
          <p:nvPr/>
        </p:nvSpPr>
        <p:spPr>
          <a:xfrm>
            <a:off x="3729139" y="332717"/>
            <a:ext cx="4733722" cy="906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gradFill>
                  <a:gsLst>
                    <a:gs pos="0">
                      <a:srgbClr val="5B9BD5">
                        <a:lumMod val="5000"/>
                        <a:lumOff val="95000"/>
                      </a:srgbClr>
                    </a:gs>
                    <a:gs pos="82000">
                      <a:srgbClr val="5B9BD5">
                        <a:lumMod val="45000"/>
                        <a:lumOff val="55000"/>
                      </a:srgbClr>
                    </a:gs>
                    <a:gs pos="100000">
                      <a:srgbClr val="6289DB"/>
                    </a:gs>
                  </a:gsLst>
                  <a:lin ang="5400000" scaled="1"/>
                </a:gradFill>
                <a:effectLst>
                  <a:outerShdw blurRad="139700" dist="292100" dir="18900000" sx="101000" sy="101000" algn="bl" rotWithShape="0">
                    <a:prstClr val="white">
                      <a:lumMod val="85000"/>
                      <a:alpha val="38000"/>
                    </a:prstClr>
                  </a:outerShdw>
                </a:effectLst>
                <a:uLnTx/>
                <a:uFillTx/>
                <a:latin typeface="Microsoft YaHei" panose="020B0503020204020204" pitchFamily="34" charset="-122"/>
                <a:ea typeface="Microsoft YaHei" panose="020B0503020204020204" pitchFamily="34" charset="-122"/>
                <a:cs typeface="微软雅黑" panose="020B0503020204020204" charset="-122"/>
                <a:sym typeface="+mn-ea"/>
              </a:rPr>
              <a:t>团队信息</a:t>
            </a:r>
          </a:p>
        </p:txBody>
      </p:sp>
      <p:sp>
        <p:nvSpPr>
          <p:cNvPr id="12" name="文本框 11">
            <a:extLst>
              <a:ext uri="{FF2B5EF4-FFF2-40B4-BE49-F238E27FC236}">
                <a16:creationId xmlns:a16="http://schemas.microsoft.com/office/drawing/2014/main" id="{D8EC2D06-9678-C2DD-81B4-D2BB7312E3D2}"/>
              </a:ext>
            </a:extLst>
          </p:cNvPr>
          <p:cNvSpPr txBox="1"/>
          <p:nvPr/>
        </p:nvSpPr>
        <p:spPr>
          <a:xfrm>
            <a:off x="5054137" y="1229793"/>
            <a:ext cx="645067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5B9BD5">
                    <a:lumMod val="60000"/>
                    <a:lumOff val="40000"/>
                    <a:alpha val="67029"/>
                  </a:srgbClr>
                </a:solidFill>
                <a:effectLst>
                  <a:outerShdw blurRad="50800" dist="38100" dir="2700000" algn="tl" rotWithShape="0">
                    <a:prstClr val="white">
                      <a:lumMod val="85000"/>
                      <a:alpha val="40000"/>
                    </a:prstClr>
                  </a:outerShdw>
                </a:effectLst>
                <a:uLnTx/>
                <a:uFillTx/>
                <a:latin typeface="PingFang SC Light" panose="020B0300000000000000" pitchFamily="34" charset="-122"/>
                <a:ea typeface="PingFang SC Light" panose="020B0300000000000000" pitchFamily="34" charset="-122"/>
                <a:cs typeface="+mn-cs"/>
              </a:rPr>
              <a:t>  Team Information</a:t>
            </a:r>
            <a:endParaRPr kumimoji="0" lang="zh-CN" altLang="en-US" sz="1600" b="0" i="0" u="none" strike="noStrike" kern="1200" cap="none" spc="0" normalizeH="0" baseline="0" noProof="0" dirty="0">
              <a:ln>
                <a:noFill/>
              </a:ln>
              <a:solidFill>
                <a:srgbClr val="5B9BD5">
                  <a:lumMod val="60000"/>
                  <a:lumOff val="40000"/>
                  <a:alpha val="67029"/>
                </a:srgbClr>
              </a:solidFill>
              <a:effectLst>
                <a:outerShdw blurRad="50800" dist="38100" dir="2700000" algn="tl" rotWithShape="0">
                  <a:prstClr val="white">
                    <a:lumMod val="85000"/>
                    <a:alpha val="40000"/>
                  </a:prstClr>
                </a:outerShdw>
              </a:effectLst>
              <a:uLnTx/>
              <a:uFillTx/>
              <a:latin typeface="PingFang SC Light" panose="020B0300000000000000" pitchFamily="34" charset="-122"/>
              <a:ea typeface="PingFang SC Light" panose="020B0300000000000000" pitchFamily="34" charset="-122"/>
              <a:cs typeface="+mn-cs"/>
            </a:endParaRPr>
          </a:p>
        </p:txBody>
      </p:sp>
      <p:pic>
        <p:nvPicPr>
          <p:cNvPr id="2" name="图片 1">
            <a:extLst>
              <a:ext uri="{FF2B5EF4-FFF2-40B4-BE49-F238E27FC236}">
                <a16:creationId xmlns:a16="http://schemas.microsoft.com/office/drawing/2014/main" id="{FE0999C7-6009-F482-3D99-CA55BA58CF48}"/>
              </a:ext>
            </a:extLst>
          </p:cNvPr>
          <p:cNvPicPr>
            <a:picLocks noChangeAspect="1"/>
          </p:cNvPicPr>
          <p:nvPr/>
        </p:nvPicPr>
        <p:blipFill>
          <a:blip r:embed="rId2"/>
          <a:stretch>
            <a:fillRect/>
          </a:stretch>
        </p:blipFill>
        <p:spPr>
          <a:xfrm>
            <a:off x="7791676" y="2254508"/>
            <a:ext cx="3713137" cy="2781970"/>
          </a:xfrm>
          <a:prstGeom prst="rect">
            <a:avLst/>
          </a:prstGeom>
          <a:ln w="19050">
            <a:solidFill>
              <a:schemeClr val="accent1"/>
            </a:solidFill>
          </a:ln>
        </p:spPr>
      </p:pic>
    </p:spTree>
    <p:extLst>
      <p:ext uri="{BB962C8B-B14F-4D97-AF65-F5344CB8AC3E}">
        <p14:creationId xmlns:p14="http://schemas.microsoft.com/office/powerpoint/2010/main" val="3115118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9">
            <a:extLst>
              <a:ext uri="{FF2B5EF4-FFF2-40B4-BE49-F238E27FC236}">
                <a16:creationId xmlns:a16="http://schemas.microsoft.com/office/drawing/2014/main" id="{A9C94183-63D5-D14A-ADCF-ECA421883E0B}"/>
              </a:ext>
            </a:extLst>
          </p:cNvPr>
          <p:cNvSpPr txBox="1">
            <a:spLocks/>
          </p:cNvSpPr>
          <p:nvPr/>
        </p:nvSpPr>
        <p:spPr>
          <a:xfrm>
            <a:off x="2948598" y="2888484"/>
            <a:ext cx="7109802" cy="338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028">
              <a:lnSpc>
                <a:spcPct val="200000"/>
              </a:lnSpc>
              <a:spcBef>
                <a:spcPts val="0"/>
              </a:spcBef>
              <a:buNone/>
            </a:pPr>
            <a:r>
              <a:rPr lang="zh-CN" altLang="en-US" sz="18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作品应用场景 </a:t>
            </a:r>
            <a:r>
              <a:rPr lang="zh-CN" altLang="en-US"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800" dirty="0">
                <a:solidFill>
                  <a:schemeClr val="bg1">
                    <a:alpha val="85000"/>
                  </a:schemeClr>
                </a:solidFill>
                <a:latin typeface="微软雅黑 Light" panose="020B0502040204020203" pitchFamily="34" charset="-122"/>
                <a:ea typeface="微软雅黑 Light" panose="020B0502040204020203" pitchFamily="34" charset="-122"/>
                <a:cs typeface="Arial" panose="020B0604020202020204" pitchFamily="34" charset="0"/>
              </a:rPr>
              <a:t>财务共享服务中心等</a:t>
            </a:r>
            <a:endParaRPr lang="en-US" altLang="zh-CN" sz="1800" dirty="0">
              <a:solidFill>
                <a:schemeClr val="bg1">
                  <a:alpha val="85000"/>
                </a:schemeClr>
              </a:solidFill>
              <a:latin typeface="微软雅黑 Light" panose="020B0502040204020203" pitchFamily="34" charset="-122"/>
              <a:ea typeface="微软雅黑 Light" panose="020B0502040204020203" pitchFamily="34" charset="-122"/>
              <a:cs typeface="Arial" panose="020B0604020202020204" pitchFamily="34" charset="0"/>
            </a:endParaRPr>
          </a:p>
          <a:p>
            <a:pPr marL="0" indent="0" defTabSz="1219028">
              <a:lnSpc>
                <a:spcPct val="200000"/>
              </a:lnSpc>
              <a:spcBef>
                <a:spcPts val="0"/>
              </a:spcBef>
              <a:buNone/>
            </a:pPr>
            <a:r>
              <a:rPr lang="zh-CN" altLang="en-US" sz="18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作品应用项目</a:t>
            </a:r>
            <a:r>
              <a:rPr lang="zh-CN" altLang="en-US"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800" dirty="0">
                <a:solidFill>
                  <a:schemeClr val="bg1">
                    <a:alpha val="85000"/>
                  </a:schemeClr>
                </a:solidFill>
                <a:latin typeface="微软雅黑 Light" panose="020B0502040204020203" pitchFamily="34" charset="-122"/>
                <a:ea typeface="微软雅黑 Light" panose="020B0502040204020203" pitchFamily="34" charset="-122"/>
                <a:cs typeface="Arial" panose="020B0604020202020204" pitchFamily="34" charset="0"/>
              </a:rPr>
              <a:t>企业日常费用报销、管理等</a:t>
            </a:r>
            <a:endParaRPr lang="en-US" altLang="zh-CN" sz="1800" dirty="0">
              <a:solidFill>
                <a:schemeClr val="bg1">
                  <a:alpha val="85000"/>
                </a:schemeClr>
              </a:solidFill>
              <a:latin typeface="微软雅黑 Light" panose="020B0502040204020203" pitchFamily="34" charset="-122"/>
              <a:ea typeface="微软雅黑 Light" panose="020B0502040204020203" pitchFamily="34" charset="-122"/>
              <a:cs typeface="Arial" panose="020B0604020202020204" pitchFamily="34" charset="0"/>
            </a:endParaRPr>
          </a:p>
          <a:p>
            <a:pPr marL="0" indent="0" defTabSz="1219028">
              <a:lnSpc>
                <a:spcPct val="200000"/>
              </a:lnSpc>
              <a:spcBef>
                <a:spcPts val="0"/>
              </a:spcBef>
              <a:buNone/>
            </a:pPr>
            <a:r>
              <a:rPr lang="zh-CN" altLang="en-US" sz="18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作品价值</a:t>
            </a:r>
            <a:r>
              <a:rPr lang="zh-CN" altLang="en-US"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800" dirty="0">
                <a:solidFill>
                  <a:schemeClr val="bg1">
                    <a:alpha val="85000"/>
                  </a:schemeClr>
                </a:solidFill>
                <a:latin typeface="微软雅黑 Light" panose="020B0502040204020203" pitchFamily="34" charset="-122"/>
                <a:ea typeface="微软雅黑 Light" panose="020B0502040204020203" pitchFamily="34" charset="-122"/>
                <a:cs typeface="Arial" panose="020B0604020202020204" pitchFamily="34" charset="0"/>
              </a:rPr>
              <a:t>实现企业日常费用报销环节自动化，提高</a:t>
            </a:r>
            <a:r>
              <a:rPr lang="en-US" altLang="zh-CN" sz="1800" dirty="0">
                <a:solidFill>
                  <a:schemeClr val="bg1">
                    <a:alpha val="85000"/>
                  </a:schemeClr>
                </a:solidFill>
                <a:latin typeface="微软雅黑 Light" panose="020B0502040204020203" pitchFamily="34" charset="-122"/>
                <a:ea typeface="微软雅黑 Light" panose="020B0502040204020203" pitchFamily="34" charset="-122"/>
                <a:cs typeface="Arial" panose="020B0604020202020204" pitchFamily="34" charset="0"/>
              </a:rPr>
              <a:t>80%</a:t>
            </a:r>
            <a:r>
              <a:rPr lang="zh-CN" altLang="en-US" sz="1800" dirty="0">
                <a:solidFill>
                  <a:schemeClr val="bg1">
                    <a:alpha val="85000"/>
                  </a:schemeClr>
                </a:solidFill>
                <a:latin typeface="微软雅黑 Light" panose="020B0502040204020203" pitchFamily="34" charset="-122"/>
                <a:ea typeface="微软雅黑 Light" panose="020B0502040204020203" pitchFamily="34" charset="-122"/>
                <a:cs typeface="Arial" panose="020B0604020202020204" pitchFamily="34" charset="0"/>
              </a:rPr>
              <a:t>的工作效率</a:t>
            </a:r>
            <a:endParaRPr lang="en-US" altLang="zh-CN" sz="1800" dirty="0">
              <a:solidFill>
                <a:schemeClr val="bg1">
                  <a:alpha val="85000"/>
                </a:schemeClr>
              </a:solidFill>
              <a:latin typeface="微软雅黑 Light" panose="020B0502040204020203" pitchFamily="34" charset="-122"/>
              <a:ea typeface="微软雅黑 Light" panose="020B0502040204020203" pitchFamily="34" charset="-122"/>
              <a:cs typeface="Arial" panose="020B0604020202020204" pitchFamily="34" charset="0"/>
            </a:endParaRPr>
          </a:p>
          <a:p>
            <a:pPr marL="0" indent="0" defTabSz="1219028">
              <a:lnSpc>
                <a:spcPct val="200000"/>
              </a:lnSpc>
              <a:spcBef>
                <a:spcPts val="0"/>
              </a:spcBef>
              <a:buNone/>
            </a:pPr>
            <a:r>
              <a:rPr lang="zh-CN" altLang="en-US" sz="18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作品亮点</a:t>
            </a:r>
            <a:r>
              <a:rPr lang="zh-CN" altLang="en-US"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800" dirty="0">
                <a:solidFill>
                  <a:schemeClr val="bg1">
                    <a:alpha val="85000"/>
                  </a:schemeClr>
                </a:solidFill>
                <a:latin typeface="微软雅黑 Light" panose="020B0502040204020203" pitchFamily="34" charset="-122"/>
                <a:ea typeface="微软雅黑 Light" panose="020B0502040204020203" pitchFamily="34" charset="-122"/>
                <a:cs typeface="Arial" panose="020B0604020202020204" pitchFamily="34" charset="0"/>
              </a:rPr>
              <a:t>多解决方案、普适性高，易推广、高性价比、高容错率</a:t>
            </a:r>
            <a:endParaRPr lang="en-US" altLang="zh-CN" sz="1800" dirty="0">
              <a:solidFill>
                <a:schemeClr val="bg1">
                  <a:alpha val="85000"/>
                </a:schemeClr>
              </a:solidFill>
              <a:latin typeface="微软雅黑 Light" panose="020B0502040204020203" pitchFamily="34" charset="-122"/>
              <a:ea typeface="微软雅黑 Light" panose="020B0502040204020203" pitchFamily="34" charset="-122"/>
              <a:cs typeface="Arial" panose="020B0604020202020204" pitchFamily="34" charset="0"/>
            </a:endParaRPr>
          </a:p>
          <a:p>
            <a:pPr marL="0" indent="0" defTabSz="1219028">
              <a:lnSpc>
                <a:spcPct val="200000"/>
              </a:lnSpc>
              <a:spcBef>
                <a:spcPts val="0"/>
              </a:spcBef>
              <a:buNone/>
            </a:pPr>
            <a:endParaRPr lang="en-US" altLang="zh-CN" sz="18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文本框 8">
            <a:extLst>
              <a:ext uri="{FF2B5EF4-FFF2-40B4-BE49-F238E27FC236}">
                <a16:creationId xmlns:a16="http://schemas.microsoft.com/office/drawing/2014/main" id="{2E4E95E9-47BD-245B-0172-FBD5E78F2BE1}"/>
              </a:ext>
            </a:extLst>
          </p:cNvPr>
          <p:cNvSpPr txBox="1"/>
          <p:nvPr/>
        </p:nvSpPr>
        <p:spPr>
          <a:xfrm>
            <a:off x="3729139" y="332717"/>
            <a:ext cx="4733722" cy="906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gradFill>
                  <a:gsLst>
                    <a:gs pos="0">
                      <a:srgbClr val="5B9BD5">
                        <a:lumMod val="5000"/>
                        <a:lumOff val="95000"/>
                      </a:srgbClr>
                    </a:gs>
                    <a:gs pos="82000">
                      <a:srgbClr val="5B9BD5">
                        <a:lumMod val="45000"/>
                        <a:lumOff val="55000"/>
                      </a:srgbClr>
                    </a:gs>
                    <a:gs pos="100000">
                      <a:srgbClr val="6289DB"/>
                    </a:gs>
                  </a:gsLst>
                  <a:lin ang="5400000" scaled="1"/>
                </a:gradFill>
                <a:effectLst>
                  <a:outerShdw blurRad="139700" dist="292100" dir="18900000" sx="101000" sy="101000" algn="bl" rotWithShape="0">
                    <a:prstClr val="white">
                      <a:lumMod val="85000"/>
                      <a:alpha val="38000"/>
                    </a:prstClr>
                  </a:outerShdw>
                </a:effectLst>
                <a:uLnTx/>
                <a:uFillTx/>
                <a:latin typeface="Microsoft YaHei" panose="020B0503020204020204" pitchFamily="34" charset="-122"/>
                <a:ea typeface="Microsoft YaHei" panose="020B0503020204020204" pitchFamily="34" charset="-122"/>
                <a:cs typeface="微软雅黑" panose="020B0503020204020204" charset="-122"/>
                <a:sym typeface="+mn-ea"/>
              </a:rPr>
              <a:t>作品信息</a:t>
            </a:r>
          </a:p>
        </p:txBody>
      </p:sp>
      <p:sp>
        <p:nvSpPr>
          <p:cNvPr id="12" name="文本框 11">
            <a:extLst>
              <a:ext uri="{FF2B5EF4-FFF2-40B4-BE49-F238E27FC236}">
                <a16:creationId xmlns:a16="http://schemas.microsoft.com/office/drawing/2014/main" id="{D8EC2D06-9678-C2DD-81B4-D2BB7312E3D2}"/>
              </a:ext>
            </a:extLst>
          </p:cNvPr>
          <p:cNvSpPr txBox="1"/>
          <p:nvPr/>
        </p:nvSpPr>
        <p:spPr>
          <a:xfrm>
            <a:off x="5054137" y="1229793"/>
            <a:ext cx="645067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5B9BD5">
                    <a:lumMod val="60000"/>
                    <a:lumOff val="40000"/>
                    <a:alpha val="67029"/>
                  </a:srgbClr>
                </a:solidFill>
                <a:effectLst>
                  <a:outerShdw blurRad="50800" dist="38100" dir="2700000" algn="tl" rotWithShape="0">
                    <a:prstClr val="white">
                      <a:lumMod val="85000"/>
                      <a:alpha val="40000"/>
                    </a:prstClr>
                  </a:outerShdw>
                </a:effectLst>
                <a:uLnTx/>
                <a:uFillTx/>
                <a:latin typeface="PingFang SC Light" panose="020B0300000000000000" pitchFamily="34" charset="-122"/>
                <a:ea typeface="PingFang SC Light" panose="020B0300000000000000" pitchFamily="34" charset="-122"/>
                <a:cs typeface="+mn-cs"/>
              </a:rPr>
              <a:t>  Work Information</a:t>
            </a:r>
            <a:endParaRPr kumimoji="0" lang="zh-CN" altLang="en-US" sz="1600" b="0" i="0" u="none" strike="noStrike" kern="1200" cap="none" spc="0" normalizeH="0" baseline="0" noProof="0" dirty="0">
              <a:ln>
                <a:noFill/>
              </a:ln>
              <a:solidFill>
                <a:srgbClr val="5B9BD5">
                  <a:lumMod val="60000"/>
                  <a:lumOff val="40000"/>
                  <a:alpha val="67029"/>
                </a:srgbClr>
              </a:solidFill>
              <a:effectLst>
                <a:outerShdw blurRad="50800" dist="38100" dir="2700000" algn="tl" rotWithShape="0">
                  <a:prstClr val="white">
                    <a:lumMod val="85000"/>
                    <a:alpha val="40000"/>
                  </a:prstClr>
                </a:outerShdw>
              </a:effectLst>
              <a:uLnTx/>
              <a:uFillTx/>
              <a:latin typeface="PingFang SC Light" panose="020B0300000000000000" pitchFamily="34" charset="-122"/>
              <a:ea typeface="PingFang SC Light" panose="020B0300000000000000" pitchFamily="34" charset="-122"/>
              <a:cs typeface="+mn-cs"/>
            </a:endParaRPr>
          </a:p>
        </p:txBody>
      </p:sp>
      <p:sp>
        <p:nvSpPr>
          <p:cNvPr id="2" name="文本框 1">
            <a:extLst>
              <a:ext uri="{FF2B5EF4-FFF2-40B4-BE49-F238E27FC236}">
                <a16:creationId xmlns:a16="http://schemas.microsoft.com/office/drawing/2014/main" id="{1332D9CA-28A1-75C1-A624-97D25FA08B88}"/>
              </a:ext>
            </a:extLst>
          </p:cNvPr>
          <p:cNvSpPr txBox="1"/>
          <p:nvPr/>
        </p:nvSpPr>
        <p:spPr>
          <a:xfrm>
            <a:off x="2948598" y="2465423"/>
            <a:ext cx="5376695" cy="461665"/>
          </a:xfrm>
          <a:prstGeom prst="rect">
            <a:avLst/>
          </a:prstGeom>
          <a:noFill/>
        </p:spPr>
        <p:txBody>
          <a:bodyPr wrap="square" rtlCol="0">
            <a:spAutoFit/>
          </a:bodyPr>
          <a:lstStyle/>
          <a:p>
            <a:r>
              <a:rPr lang="zh-CN" altLang="en-US" sz="24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参赛作品：</a:t>
            </a:r>
            <a:r>
              <a:rPr lang="zh-CN" altLang="en-US" sz="2400" b="1" dirty="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rPr>
              <a:t>一体式智能费用报销机器人</a:t>
            </a:r>
            <a:endParaRPr lang="zh-CN" altLang="en-US" sz="2400" b="1" dirty="0">
              <a:solidFill>
                <a:schemeClr val="accent1"/>
              </a:solidFill>
            </a:endParaRPr>
          </a:p>
        </p:txBody>
      </p:sp>
    </p:spTree>
    <p:extLst>
      <p:ext uri="{BB962C8B-B14F-4D97-AF65-F5344CB8AC3E}">
        <p14:creationId xmlns:p14="http://schemas.microsoft.com/office/powerpoint/2010/main" val="2944248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7A8DE8B7-DC40-E9D5-41FE-BE06CBC7D69A}"/>
              </a:ext>
            </a:extLst>
          </p:cNvPr>
          <p:cNvGrpSpPr/>
          <p:nvPr/>
        </p:nvGrpSpPr>
        <p:grpSpPr>
          <a:xfrm>
            <a:off x="6463958" y="1366453"/>
            <a:ext cx="5240362" cy="5160263"/>
            <a:chOff x="5823878" y="832264"/>
            <a:chExt cx="5688418" cy="5912959"/>
          </a:xfrm>
        </p:grpSpPr>
        <p:pic>
          <p:nvPicPr>
            <p:cNvPr id="3" name="图片 2">
              <a:extLst>
                <a:ext uri="{FF2B5EF4-FFF2-40B4-BE49-F238E27FC236}">
                  <a16:creationId xmlns:a16="http://schemas.microsoft.com/office/drawing/2014/main" id="{53BCEE5A-5DB7-7AAE-9CF3-31FFF6858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879" y="832264"/>
              <a:ext cx="5688417" cy="5912959"/>
            </a:xfrm>
            <a:prstGeom prst="rect">
              <a:avLst/>
            </a:prstGeom>
          </p:spPr>
        </p:pic>
        <p:sp>
          <p:nvSpPr>
            <p:cNvPr id="4" name="矩形 3">
              <a:extLst>
                <a:ext uri="{FF2B5EF4-FFF2-40B4-BE49-F238E27FC236}">
                  <a16:creationId xmlns:a16="http://schemas.microsoft.com/office/drawing/2014/main" id="{CE6A5482-AE4A-1A2C-A6CE-6A12A0A113DA}"/>
                </a:ext>
              </a:extLst>
            </p:cNvPr>
            <p:cNvSpPr/>
            <p:nvPr/>
          </p:nvSpPr>
          <p:spPr>
            <a:xfrm>
              <a:off x="5823878" y="1573203"/>
              <a:ext cx="5688417" cy="402336"/>
            </a:xfrm>
            <a:prstGeom prst="rect">
              <a:avLst/>
            </a:prstGeom>
            <a:solidFill>
              <a:schemeClr val="accent4">
                <a:lumMod val="60000"/>
                <a:lumOff val="40000"/>
                <a:alpha val="363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6" name="文本框 5">
            <a:extLst>
              <a:ext uri="{FF2B5EF4-FFF2-40B4-BE49-F238E27FC236}">
                <a16:creationId xmlns:a16="http://schemas.microsoft.com/office/drawing/2014/main" id="{2C9463A1-F04C-BD89-64EC-938EE49B2737}"/>
              </a:ext>
            </a:extLst>
          </p:cNvPr>
          <p:cNvSpPr txBox="1"/>
          <p:nvPr/>
        </p:nvSpPr>
        <p:spPr>
          <a:xfrm>
            <a:off x="335280" y="1711960"/>
            <a:ext cx="5240361" cy="4194931"/>
          </a:xfrm>
          <a:prstGeom prst="rect">
            <a:avLst/>
          </a:prstGeom>
          <a:noFill/>
        </p:spPr>
        <p:txBody>
          <a:bodyPr wrap="square" rtlCol="0">
            <a:spAutoFit/>
          </a:bodyPr>
          <a:lstStyle/>
          <a:p>
            <a:pPr indent="457200" algn="just">
              <a:lnSpc>
                <a:spcPct val="150000"/>
              </a:lnSpc>
            </a:pPr>
            <a:r>
              <a:rPr lang="en-US" altLang="zh-CN" sz="2000" dirty="0">
                <a:solidFill>
                  <a:schemeClr val="bg1"/>
                </a:solidFill>
                <a:latin typeface="Microsoft YaHei Light" panose="020B0503020204020204" pitchFamily="34" charset="-122"/>
                <a:ea typeface="Microsoft YaHei Light" panose="020B0503020204020204" pitchFamily="34" charset="-122"/>
              </a:rPr>
              <a:t>2021</a:t>
            </a:r>
            <a:r>
              <a:rPr lang="zh-CN" altLang="en-US" sz="2000" dirty="0">
                <a:solidFill>
                  <a:schemeClr val="bg1"/>
                </a:solidFill>
                <a:latin typeface="Microsoft YaHei Light" panose="020B0503020204020204" pitchFamily="34" charset="-122"/>
                <a:ea typeface="Microsoft YaHei Light" panose="020B0503020204020204" pitchFamily="34" charset="-122"/>
              </a:rPr>
              <a:t>年以来，团队成员</a:t>
            </a:r>
            <a:r>
              <a:rPr lang="zh-CN" altLang="en-US" sz="2000" dirty="0">
                <a:solidFill>
                  <a:schemeClr val="accent2"/>
                </a:solidFill>
                <a:latin typeface="Microsoft YaHei Light" panose="020B0503020204020204" pitchFamily="34" charset="-122"/>
                <a:ea typeface="Microsoft YaHei Light" panose="020B0503020204020204" pitchFamily="34" charset="-122"/>
              </a:rPr>
              <a:t>多次担任</a:t>
            </a:r>
            <a:r>
              <a:rPr lang="en-US" altLang="zh-CN" sz="2000" dirty="0">
                <a:solidFill>
                  <a:schemeClr val="accent2"/>
                </a:solidFill>
                <a:latin typeface="Microsoft YaHei Light" panose="020B0503020204020204" pitchFamily="34" charset="-122"/>
                <a:ea typeface="Microsoft YaHei Light" panose="020B0503020204020204" pitchFamily="34" charset="-122"/>
              </a:rPr>
              <a:t>RPA</a:t>
            </a:r>
            <a:r>
              <a:rPr lang="zh-CN" altLang="en-US" sz="2000" dirty="0">
                <a:solidFill>
                  <a:schemeClr val="accent2"/>
                </a:solidFill>
                <a:latin typeface="Microsoft YaHei Light" panose="020B0503020204020204" pitchFamily="34" charset="-122"/>
                <a:ea typeface="Microsoft YaHei Light" panose="020B0503020204020204" pitchFamily="34" charset="-122"/>
              </a:rPr>
              <a:t>培训指导教师</a:t>
            </a:r>
            <a:r>
              <a:rPr lang="zh-CN" altLang="en-US" sz="2000" dirty="0">
                <a:solidFill>
                  <a:schemeClr val="bg1"/>
                </a:solidFill>
                <a:latin typeface="Microsoft YaHei Light" panose="020B0503020204020204" pitchFamily="34" charset="-122"/>
                <a:ea typeface="Microsoft YaHei Light" panose="020B0503020204020204" pitchFamily="34" charset="-122"/>
              </a:rPr>
              <a:t>，积极推广和宣传</a:t>
            </a:r>
            <a:r>
              <a:rPr lang="en-US" altLang="zh-CN" sz="2000" dirty="0">
                <a:solidFill>
                  <a:schemeClr val="bg1"/>
                </a:solidFill>
                <a:latin typeface="Microsoft YaHei Light" panose="020B0503020204020204" pitchFamily="34" charset="-122"/>
                <a:ea typeface="Microsoft YaHei Light" panose="020B0503020204020204" pitchFamily="34" charset="-122"/>
              </a:rPr>
              <a:t>RPA</a:t>
            </a:r>
            <a:r>
              <a:rPr lang="zh-CN" altLang="en-US" sz="2000" dirty="0">
                <a:solidFill>
                  <a:schemeClr val="bg1"/>
                </a:solidFill>
                <a:latin typeface="Microsoft YaHei Light" panose="020B0503020204020204" pitchFamily="34" charset="-122"/>
                <a:ea typeface="Microsoft YaHei Light" panose="020B0503020204020204" pitchFamily="34" charset="-122"/>
              </a:rPr>
              <a:t>技术，将</a:t>
            </a:r>
            <a:r>
              <a:rPr lang="en-US" altLang="zh-CN" sz="2000" dirty="0">
                <a:solidFill>
                  <a:schemeClr val="bg1"/>
                </a:solidFill>
                <a:latin typeface="Microsoft YaHei Light" panose="020B0503020204020204" pitchFamily="34" charset="-122"/>
                <a:ea typeface="Microsoft YaHei Light" panose="020B0503020204020204" pitchFamily="34" charset="-122"/>
              </a:rPr>
              <a:t>RPA</a:t>
            </a:r>
            <a:r>
              <a:rPr lang="zh-CN" altLang="en-US" sz="2000" dirty="0">
                <a:solidFill>
                  <a:schemeClr val="bg1"/>
                </a:solidFill>
                <a:latin typeface="Microsoft YaHei Light" panose="020B0503020204020204" pitchFamily="34" charset="-122"/>
                <a:ea typeface="Microsoft YaHei Light" panose="020B0503020204020204" pitchFamily="34" charset="-122"/>
              </a:rPr>
              <a:t>与会计、审计等进行结合，</a:t>
            </a:r>
            <a:r>
              <a:rPr lang="zh-CN" altLang="en-US" sz="2000" dirty="0">
                <a:solidFill>
                  <a:schemeClr val="accent2"/>
                </a:solidFill>
                <a:latin typeface="Microsoft YaHei Light" panose="020B0503020204020204" pitchFamily="34" charset="-122"/>
                <a:ea typeface="Microsoft YaHei Light" panose="020B0503020204020204" pitchFamily="34" charset="-122"/>
              </a:rPr>
              <a:t>与企业建立合作，基于真实业务场景，开发</a:t>
            </a:r>
            <a:r>
              <a:rPr lang="en-US" altLang="zh-CN" sz="2000" dirty="0">
                <a:solidFill>
                  <a:schemeClr val="accent2"/>
                </a:solidFill>
                <a:latin typeface="Microsoft YaHei Light" panose="020B0503020204020204" pitchFamily="34" charset="-122"/>
                <a:ea typeface="Microsoft YaHei Light" panose="020B0503020204020204" pitchFamily="34" charset="-122"/>
              </a:rPr>
              <a:t>RPA</a:t>
            </a:r>
            <a:r>
              <a:rPr lang="zh-CN" altLang="en-US" sz="2000" dirty="0">
                <a:solidFill>
                  <a:schemeClr val="accent2"/>
                </a:solidFill>
                <a:latin typeface="Microsoft YaHei Light" panose="020B0503020204020204" pitchFamily="34" charset="-122"/>
                <a:ea typeface="Microsoft YaHei Light" panose="020B0503020204020204" pitchFamily="34" charset="-122"/>
              </a:rPr>
              <a:t>机器人</a:t>
            </a:r>
            <a:r>
              <a:rPr lang="zh-CN" altLang="en-US" sz="2000" dirty="0">
                <a:solidFill>
                  <a:schemeClr val="bg1"/>
                </a:solidFill>
                <a:latin typeface="Microsoft YaHei Light" panose="020B0503020204020204" pitchFamily="34" charset="-122"/>
                <a:ea typeface="Microsoft YaHei Light" panose="020B0503020204020204" pitchFamily="34" charset="-122"/>
              </a:rPr>
              <a:t>。团队始终坚持“产学研”一体化，在指导教师程平的帮助下，智能费用报销机器人已在重庆市形成多个研究生科研课题项目，产出相关论文和书籍。团队正在以一己之力，助力</a:t>
            </a:r>
            <a:r>
              <a:rPr lang="en-US" altLang="zh-CN" sz="2000" dirty="0">
                <a:solidFill>
                  <a:schemeClr val="bg1"/>
                </a:solidFill>
                <a:latin typeface="Microsoft YaHei Light" panose="020B0503020204020204" pitchFamily="34" charset="-122"/>
                <a:ea typeface="Microsoft YaHei Light" panose="020B0503020204020204" pitchFamily="34" charset="-122"/>
              </a:rPr>
              <a:t>RPA</a:t>
            </a:r>
            <a:r>
              <a:rPr lang="zh-CN" altLang="en-US" sz="2000" dirty="0">
                <a:solidFill>
                  <a:schemeClr val="bg1"/>
                </a:solidFill>
                <a:latin typeface="Microsoft YaHei Light" panose="020B0503020204020204" pitchFamily="34" charset="-122"/>
                <a:ea typeface="Microsoft YaHei Light" panose="020B0503020204020204" pitchFamily="34" charset="-122"/>
              </a:rPr>
              <a:t>、</a:t>
            </a:r>
            <a:r>
              <a:rPr lang="en-US" altLang="zh-CN" sz="2000" dirty="0">
                <a:solidFill>
                  <a:schemeClr val="bg1"/>
                </a:solidFill>
                <a:latin typeface="Microsoft YaHei Light" panose="020B0503020204020204" pitchFamily="34" charset="-122"/>
                <a:ea typeface="Microsoft YaHei Light" panose="020B0503020204020204" pitchFamily="34" charset="-122"/>
              </a:rPr>
              <a:t>AI</a:t>
            </a:r>
            <a:r>
              <a:rPr lang="zh-CN" altLang="en-US" sz="2000" dirty="0">
                <a:solidFill>
                  <a:schemeClr val="bg1"/>
                </a:solidFill>
                <a:latin typeface="Microsoft YaHei Light" panose="020B0503020204020204" pitchFamily="34" charset="-122"/>
                <a:ea typeface="Microsoft YaHei Light" panose="020B0503020204020204" pitchFamily="34" charset="-122"/>
              </a:rPr>
              <a:t>与会计、审计深度融合。</a:t>
            </a:r>
          </a:p>
        </p:txBody>
      </p:sp>
    </p:spTree>
    <p:extLst>
      <p:ext uri="{BB962C8B-B14F-4D97-AF65-F5344CB8AC3E}">
        <p14:creationId xmlns:p14="http://schemas.microsoft.com/office/powerpoint/2010/main" val="1905255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A7A3B921-E866-F86D-9693-011E1539F1C9}"/>
              </a:ext>
            </a:extLst>
          </p:cNvPr>
          <p:cNvGrpSpPr/>
          <p:nvPr/>
        </p:nvGrpSpPr>
        <p:grpSpPr>
          <a:xfrm>
            <a:off x="4544510" y="1675826"/>
            <a:ext cx="4204538" cy="480304"/>
            <a:chOff x="3023183" y="2316676"/>
            <a:chExt cx="6340617" cy="480304"/>
          </a:xfrm>
        </p:grpSpPr>
        <p:sp>
          <p:nvSpPr>
            <p:cNvPr id="5" name="平行四边形 4">
              <a:extLst>
                <a:ext uri="{FF2B5EF4-FFF2-40B4-BE49-F238E27FC236}">
                  <a16:creationId xmlns:a16="http://schemas.microsoft.com/office/drawing/2014/main" id="{F508CE35-0CC7-15A1-49D3-8553AB7C7B98}"/>
                </a:ext>
              </a:extLst>
            </p:cNvPr>
            <p:cNvSpPr/>
            <p:nvPr/>
          </p:nvSpPr>
          <p:spPr>
            <a:xfrm>
              <a:off x="4603090" y="2316676"/>
              <a:ext cx="4760710" cy="480304"/>
            </a:xfrm>
            <a:prstGeom prst="parallelogram">
              <a:avLst/>
            </a:prstGeom>
            <a:noFill/>
            <a:ln w="19050">
              <a:solidFill>
                <a:srgbClr val="293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a:solidFill>
                    <a:schemeClr val="bg1">
                      <a:lumMod val="95000"/>
                    </a:schemeClr>
                  </a:solidFill>
                  <a:latin typeface="Microsoft YaHei Light" panose="020B0503020204020204" pitchFamily="34" charset="-122"/>
                  <a:ea typeface="Microsoft YaHei Light" panose="020B0503020204020204" pitchFamily="34" charset="-122"/>
                </a:rPr>
                <a:t>方案背景介绍</a:t>
              </a:r>
            </a:p>
          </p:txBody>
        </p:sp>
        <p:sp>
          <p:nvSpPr>
            <p:cNvPr id="6" name="平行四边形 5">
              <a:extLst>
                <a:ext uri="{FF2B5EF4-FFF2-40B4-BE49-F238E27FC236}">
                  <a16:creationId xmlns:a16="http://schemas.microsoft.com/office/drawing/2014/main" id="{ACDABB25-A003-F63C-ECD0-ED38CD1B9F80}"/>
                </a:ext>
              </a:extLst>
            </p:cNvPr>
            <p:cNvSpPr/>
            <p:nvPr/>
          </p:nvSpPr>
          <p:spPr>
            <a:xfrm>
              <a:off x="3023183" y="2316676"/>
              <a:ext cx="1579909" cy="480304"/>
            </a:xfrm>
            <a:prstGeom prst="parallelogram">
              <a:avLst/>
            </a:prstGeom>
            <a:solidFill>
              <a:srgbClr val="2932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600" dirty="0">
                  <a:solidFill>
                    <a:schemeClr val="bg1"/>
                  </a:solidFill>
                  <a:latin typeface="Arial" panose="020B0604020202020204" pitchFamily="34" charset="0"/>
                  <a:ea typeface="Microsoft YaHei Light" panose="020B0503020204020204" pitchFamily="34" charset="-122"/>
                  <a:cs typeface="Arial" panose="020B0604020202020204" pitchFamily="34" charset="0"/>
                </a:rPr>
                <a:t>01</a:t>
              </a:r>
              <a:endParaRPr kumimoji="1" lang="zh-CN" altLang="en-US" sz="3600" dirty="0">
                <a:solidFill>
                  <a:schemeClr val="bg1"/>
                </a:solidFill>
                <a:latin typeface="Arial" panose="020B0604020202020204" pitchFamily="34" charset="0"/>
                <a:ea typeface="Microsoft YaHei Light" panose="020B0503020204020204" pitchFamily="34" charset="-122"/>
                <a:cs typeface="Arial" panose="020B0604020202020204" pitchFamily="34" charset="0"/>
              </a:endParaRPr>
            </a:p>
          </p:txBody>
        </p:sp>
      </p:grpSp>
      <p:grpSp>
        <p:nvGrpSpPr>
          <p:cNvPr id="50" name="组合 49">
            <a:extLst>
              <a:ext uri="{FF2B5EF4-FFF2-40B4-BE49-F238E27FC236}">
                <a16:creationId xmlns:a16="http://schemas.microsoft.com/office/drawing/2014/main" id="{3126FEBA-D8F6-A315-0BF3-B09897FA1758}"/>
              </a:ext>
            </a:extLst>
          </p:cNvPr>
          <p:cNvGrpSpPr/>
          <p:nvPr/>
        </p:nvGrpSpPr>
        <p:grpSpPr>
          <a:xfrm>
            <a:off x="-155588" y="2493122"/>
            <a:ext cx="8574645" cy="1794402"/>
            <a:chOff x="-169335" y="2156130"/>
            <a:chExt cx="8574645" cy="1794402"/>
          </a:xfrm>
        </p:grpSpPr>
        <p:sp>
          <p:nvSpPr>
            <p:cNvPr id="4" name="文本框 3">
              <a:extLst>
                <a:ext uri="{FF2B5EF4-FFF2-40B4-BE49-F238E27FC236}">
                  <a16:creationId xmlns:a16="http://schemas.microsoft.com/office/drawing/2014/main" id="{66C26F95-1B09-CB76-DA4F-032F9D5678F5}"/>
                </a:ext>
              </a:extLst>
            </p:cNvPr>
            <p:cNvSpPr txBox="1"/>
            <p:nvPr/>
          </p:nvSpPr>
          <p:spPr>
            <a:xfrm>
              <a:off x="117227" y="2156130"/>
              <a:ext cx="8288083" cy="1754326"/>
            </a:xfrm>
            <a:prstGeom prst="rect">
              <a:avLst/>
            </a:prstGeom>
            <a:noFill/>
          </p:spPr>
          <p:txBody>
            <a:bodyPr wrap="square" rtlCol="0">
              <a:spAutoFit/>
            </a:bodyPr>
            <a:lstStyle/>
            <a:p>
              <a:pPr>
                <a:defRPr/>
              </a:pPr>
              <a:r>
                <a:rPr kumimoji="0" lang="zh-CN" altLang="en-US" sz="5400" b="1"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rPr>
                <a:t>目   录</a:t>
              </a:r>
              <a:endParaRPr lang="en-US" altLang="zh-CN" sz="5400" b="1"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33" name="直线连接符 32">
              <a:extLst>
                <a:ext uri="{FF2B5EF4-FFF2-40B4-BE49-F238E27FC236}">
                  <a16:creationId xmlns:a16="http://schemas.microsoft.com/office/drawing/2014/main" id="{746DB7E7-D454-FEB1-4635-6453EB97DD37}"/>
                </a:ext>
              </a:extLst>
            </p:cNvPr>
            <p:cNvCxnSpPr>
              <a:cxnSpLocks/>
            </p:cNvCxnSpPr>
            <p:nvPr/>
          </p:nvCxnSpPr>
          <p:spPr>
            <a:xfrm>
              <a:off x="-169335" y="3212684"/>
              <a:ext cx="2607735" cy="0"/>
            </a:xfrm>
            <a:prstGeom prst="line">
              <a:avLst/>
            </a:prstGeom>
            <a:ln w="63500">
              <a:solidFill>
                <a:srgbClr val="615261"/>
              </a:solidFill>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640BA73E-9344-E277-C3B1-E4A3502E57A6}"/>
                </a:ext>
              </a:extLst>
            </p:cNvPr>
            <p:cNvSpPr txBox="1"/>
            <p:nvPr/>
          </p:nvSpPr>
          <p:spPr>
            <a:xfrm>
              <a:off x="286559" y="3304201"/>
              <a:ext cx="1863908" cy="646331"/>
            </a:xfrm>
            <a:prstGeom prst="rect">
              <a:avLst/>
            </a:prstGeom>
            <a:noFill/>
          </p:spPr>
          <p:txBody>
            <a:bodyPr wrap="none" rtlCol="0">
              <a:spAutoFit/>
            </a:bodyPr>
            <a:lstStyle/>
            <a:p>
              <a:r>
                <a:rPr kumimoji="1" lang="en-US" altLang="zh-CN" sz="3600" dirty="0">
                  <a:solidFill>
                    <a:schemeClr val="bg1">
                      <a:lumMod val="95000"/>
                    </a:schemeClr>
                  </a:solidFill>
                </a:rPr>
                <a:t>Contents</a:t>
              </a:r>
              <a:endParaRPr kumimoji="1" lang="zh-CN" altLang="en-US" sz="3600" dirty="0">
                <a:solidFill>
                  <a:schemeClr val="bg1">
                    <a:lumMod val="95000"/>
                  </a:schemeClr>
                </a:solidFill>
              </a:endParaRPr>
            </a:p>
          </p:txBody>
        </p:sp>
      </p:grpSp>
      <p:grpSp>
        <p:nvGrpSpPr>
          <p:cNvPr id="37" name="组合 36">
            <a:extLst>
              <a:ext uri="{FF2B5EF4-FFF2-40B4-BE49-F238E27FC236}">
                <a16:creationId xmlns:a16="http://schemas.microsoft.com/office/drawing/2014/main" id="{32996A97-C538-71BD-2B41-9FBBB047FF66}"/>
              </a:ext>
            </a:extLst>
          </p:cNvPr>
          <p:cNvGrpSpPr/>
          <p:nvPr/>
        </p:nvGrpSpPr>
        <p:grpSpPr>
          <a:xfrm>
            <a:off x="4544510" y="2396282"/>
            <a:ext cx="4204538" cy="480304"/>
            <a:chOff x="3023183" y="2316676"/>
            <a:chExt cx="6340617" cy="480304"/>
          </a:xfrm>
        </p:grpSpPr>
        <p:sp>
          <p:nvSpPr>
            <p:cNvPr id="38" name="平行四边形 37">
              <a:extLst>
                <a:ext uri="{FF2B5EF4-FFF2-40B4-BE49-F238E27FC236}">
                  <a16:creationId xmlns:a16="http://schemas.microsoft.com/office/drawing/2014/main" id="{CC925210-7822-5610-7C6A-D47568FFE74F}"/>
                </a:ext>
              </a:extLst>
            </p:cNvPr>
            <p:cNvSpPr/>
            <p:nvPr/>
          </p:nvSpPr>
          <p:spPr>
            <a:xfrm>
              <a:off x="4603090" y="2316676"/>
              <a:ext cx="4760710" cy="480304"/>
            </a:xfrm>
            <a:prstGeom prst="parallelogram">
              <a:avLst/>
            </a:prstGeom>
            <a:noFill/>
            <a:ln w="19050">
              <a:solidFill>
                <a:srgbClr val="293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a:solidFill>
                    <a:schemeClr val="bg1">
                      <a:lumMod val="95000"/>
                    </a:schemeClr>
                  </a:solidFill>
                  <a:latin typeface="Microsoft YaHei Light" panose="020B0503020204020204" pitchFamily="34" charset="-122"/>
                  <a:ea typeface="Microsoft YaHei Light" panose="020B0503020204020204" pitchFamily="34" charset="-122"/>
                </a:rPr>
                <a:t>自动化流程</a:t>
              </a:r>
            </a:p>
          </p:txBody>
        </p:sp>
        <p:sp>
          <p:nvSpPr>
            <p:cNvPr id="39" name="平行四边形 38">
              <a:extLst>
                <a:ext uri="{FF2B5EF4-FFF2-40B4-BE49-F238E27FC236}">
                  <a16:creationId xmlns:a16="http://schemas.microsoft.com/office/drawing/2014/main" id="{B7564D00-5B7C-0C39-895D-47CD77E2E980}"/>
                </a:ext>
              </a:extLst>
            </p:cNvPr>
            <p:cNvSpPr/>
            <p:nvPr/>
          </p:nvSpPr>
          <p:spPr>
            <a:xfrm>
              <a:off x="3023183" y="2316676"/>
              <a:ext cx="1579909" cy="480304"/>
            </a:xfrm>
            <a:prstGeom prst="parallelogram">
              <a:avLst/>
            </a:prstGeom>
            <a:solidFill>
              <a:srgbClr val="293250">
                <a:alpha val="7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600" dirty="0">
                  <a:solidFill>
                    <a:schemeClr val="bg1"/>
                  </a:solidFill>
                  <a:latin typeface="Arial" panose="020B0604020202020204" pitchFamily="34" charset="0"/>
                  <a:ea typeface="Microsoft YaHei Light" panose="020B0503020204020204" pitchFamily="34" charset="-122"/>
                  <a:cs typeface="Arial" panose="020B0604020202020204" pitchFamily="34" charset="0"/>
                </a:rPr>
                <a:t>02</a:t>
              </a:r>
              <a:endParaRPr kumimoji="1" lang="zh-CN" altLang="en-US" sz="3600" dirty="0">
                <a:solidFill>
                  <a:schemeClr val="bg1"/>
                </a:solidFill>
                <a:latin typeface="Arial" panose="020B0604020202020204" pitchFamily="34" charset="0"/>
                <a:ea typeface="Microsoft YaHei Light" panose="020B0503020204020204" pitchFamily="34" charset="-122"/>
                <a:cs typeface="Arial" panose="020B0604020202020204" pitchFamily="34" charset="0"/>
              </a:endParaRPr>
            </a:p>
          </p:txBody>
        </p:sp>
      </p:grpSp>
      <p:grpSp>
        <p:nvGrpSpPr>
          <p:cNvPr id="40" name="组合 39">
            <a:extLst>
              <a:ext uri="{FF2B5EF4-FFF2-40B4-BE49-F238E27FC236}">
                <a16:creationId xmlns:a16="http://schemas.microsoft.com/office/drawing/2014/main" id="{9124B5B3-1309-8D0F-5B17-0D4DCCC7489D}"/>
              </a:ext>
            </a:extLst>
          </p:cNvPr>
          <p:cNvGrpSpPr/>
          <p:nvPr/>
        </p:nvGrpSpPr>
        <p:grpSpPr>
          <a:xfrm>
            <a:off x="4544510" y="3138869"/>
            <a:ext cx="4204538" cy="480304"/>
            <a:chOff x="3023183" y="2316676"/>
            <a:chExt cx="6340617" cy="480304"/>
          </a:xfrm>
        </p:grpSpPr>
        <p:sp>
          <p:nvSpPr>
            <p:cNvPr id="41" name="平行四边形 40">
              <a:extLst>
                <a:ext uri="{FF2B5EF4-FFF2-40B4-BE49-F238E27FC236}">
                  <a16:creationId xmlns:a16="http://schemas.microsoft.com/office/drawing/2014/main" id="{DD22CC0B-603B-BA60-53CC-91E01B36CDAE}"/>
                </a:ext>
              </a:extLst>
            </p:cNvPr>
            <p:cNvSpPr/>
            <p:nvPr/>
          </p:nvSpPr>
          <p:spPr>
            <a:xfrm>
              <a:off x="4603090" y="2316676"/>
              <a:ext cx="4760710" cy="480304"/>
            </a:xfrm>
            <a:prstGeom prst="parallelogram">
              <a:avLst/>
            </a:prstGeom>
            <a:noFill/>
            <a:ln w="19050">
              <a:solidFill>
                <a:srgbClr val="293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a:solidFill>
                    <a:schemeClr val="bg1">
                      <a:lumMod val="95000"/>
                    </a:schemeClr>
                  </a:solidFill>
                  <a:latin typeface="Microsoft YaHei Light" panose="020B0503020204020204" pitchFamily="34" charset="-122"/>
                  <a:ea typeface="Microsoft YaHei Light" panose="020B0503020204020204" pitchFamily="34" charset="-122"/>
                </a:rPr>
                <a:t>活动说明</a:t>
              </a:r>
            </a:p>
          </p:txBody>
        </p:sp>
        <p:sp>
          <p:nvSpPr>
            <p:cNvPr id="42" name="平行四边形 41">
              <a:extLst>
                <a:ext uri="{FF2B5EF4-FFF2-40B4-BE49-F238E27FC236}">
                  <a16:creationId xmlns:a16="http://schemas.microsoft.com/office/drawing/2014/main" id="{0557D2D1-1922-4C1A-60AC-6A3BB58DBB0C}"/>
                </a:ext>
              </a:extLst>
            </p:cNvPr>
            <p:cNvSpPr/>
            <p:nvPr/>
          </p:nvSpPr>
          <p:spPr>
            <a:xfrm>
              <a:off x="3023183" y="2316676"/>
              <a:ext cx="1579909" cy="480304"/>
            </a:xfrm>
            <a:prstGeom prst="parallelogram">
              <a:avLst/>
            </a:prstGeom>
            <a:solidFill>
              <a:srgbClr val="293250">
                <a:alpha val="4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600" dirty="0">
                  <a:solidFill>
                    <a:schemeClr val="bg1"/>
                  </a:solidFill>
                  <a:latin typeface="Arial" panose="020B0604020202020204" pitchFamily="34" charset="0"/>
                  <a:ea typeface="Microsoft YaHei Light" panose="020B0503020204020204" pitchFamily="34" charset="-122"/>
                  <a:cs typeface="Arial" panose="020B0604020202020204" pitchFamily="34" charset="0"/>
                </a:rPr>
                <a:t>03</a:t>
              </a:r>
              <a:endParaRPr kumimoji="1" lang="zh-CN" altLang="en-US" sz="3600" dirty="0">
                <a:solidFill>
                  <a:schemeClr val="bg1"/>
                </a:solidFill>
                <a:latin typeface="Arial" panose="020B0604020202020204" pitchFamily="34" charset="0"/>
                <a:ea typeface="Microsoft YaHei Light" panose="020B0503020204020204" pitchFamily="34" charset="-122"/>
                <a:cs typeface="Arial" panose="020B0604020202020204" pitchFamily="34" charset="0"/>
              </a:endParaRPr>
            </a:p>
          </p:txBody>
        </p:sp>
      </p:grpSp>
      <p:grpSp>
        <p:nvGrpSpPr>
          <p:cNvPr id="44" name="组合 43">
            <a:extLst>
              <a:ext uri="{FF2B5EF4-FFF2-40B4-BE49-F238E27FC236}">
                <a16:creationId xmlns:a16="http://schemas.microsoft.com/office/drawing/2014/main" id="{5F7D509F-A2E5-9545-BB27-E12E8BD1F1B2}"/>
              </a:ext>
            </a:extLst>
          </p:cNvPr>
          <p:cNvGrpSpPr/>
          <p:nvPr/>
        </p:nvGrpSpPr>
        <p:grpSpPr>
          <a:xfrm>
            <a:off x="4544510" y="3887999"/>
            <a:ext cx="4204538" cy="480304"/>
            <a:chOff x="3023183" y="2316676"/>
            <a:chExt cx="6340617" cy="480304"/>
          </a:xfrm>
        </p:grpSpPr>
        <p:sp>
          <p:nvSpPr>
            <p:cNvPr id="45" name="平行四边形 44">
              <a:extLst>
                <a:ext uri="{FF2B5EF4-FFF2-40B4-BE49-F238E27FC236}">
                  <a16:creationId xmlns:a16="http://schemas.microsoft.com/office/drawing/2014/main" id="{80903EAD-096D-15EF-1836-282D86EE9F4E}"/>
                </a:ext>
              </a:extLst>
            </p:cNvPr>
            <p:cNvSpPr/>
            <p:nvPr/>
          </p:nvSpPr>
          <p:spPr>
            <a:xfrm>
              <a:off x="4603090" y="2316676"/>
              <a:ext cx="4760710" cy="480304"/>
            </a:xfrm>
            <a:prstGeom prst="parallelogram">
              <a:avLst/>
            </a:prstGeom>
            <a:noFill/>
            <a:ln w="19050">
              <a:solidFill>
                <a:srgbClr val="705863">
                  <a:alpha val="8913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a:solidFill>
                    <a:schemeClr val="bg1">
                      <a:lumMod val="95000"/>
                    </a:schemeClr>
                  </a:solidFill>
                  <a:latin typeface="Microsoft YaHei Light" panose="020B0503020204020204" pitchFamily="34" charset="-122"/>
                  <a:ea typeface="Microsoft YaHei Light" panose="020B0503020204020204" pitchFamily="34" charset="-122"/>
                </a:rPr>
                <a:t>方案亮点</a:t>
              </a:r>
            </a:p>
          </p:txBody>
        </p:sp>
        <p:sp>
          <p:nvSpPr>
            <p:cNvPr id="46" name="平行四边形 45">
              <a:extLst>
                <a:ext uri="{FF2B5EF4-FFF2-40B4-BE49-F238E27FC236}">
                  <a16:creationId xmlns:a16="http://schemas.microsoft.com/office/drawing/2014/main" id="{3368E2D8-E2FC-C27D-6C1E-C76B1CDBE3ED}"/>
                </a:ext>
              </a:extLst>
            </p:cNvPr>
            <p:cNvSpPr/>
            <p:nvPr/>
          </p:nvSpPr>
          <p:spPr>
            <a:xfrm>
              <a:off x="3023183" y="2316676"/>
              <a:ext cx="1579909" cy="480304"/>
            </a:xfrm>
            <a:prstGeom prst="parallelogram">
              <a:avLst/>
            </a:prstGeom>
            <a:solidFill>
              <a:srgbClr val="705863">
                <a:alpha val="5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600" dirty="0">
                  <a:solidFill>
                    <a:schemeClr val="bg1"/>
                  </a:solidFill>
                  <a:latin typeface="Arial" panose="020B0604020202020204" pitchFamily="34" charset="0"/>
                  <a:ea typeface="Microsoft YaHei Light" panose="020B0503020204020204" pitchFamily="34" charset="-122"/>
                  <a:cs typeface="Arial" panose="020B0604020202020204" pitchFamily="34" charset="0"/>
                </a:rPr>
                <a:t>04</a:t>
              </a:r>
              <a:endParaRPr kumimoji="1" lang="zh-CN" altLang="en-US" sz="3600" dirty="0">
                <a:solidFill>
                  <a:schemeClr val="bg1"/>
                </a:solidFill>
                <a:latin typeface="Arial" panose="020B0604020202020204" pitchFamily="34" charset="0"/>
                <a:ea typeface="Microsoft YaHei Light" panose="020B0503020204020204" pitchFamily="34" charset="-122"/>
                <a:cs typeface="Arial" panose="020B0604020202020204" pitchFamily="34" charset="0"/>
              </a:endParaRPr>
            </a:p>
          </p:txBody>
        </p:sp>
      </p:grpSp>
      <p:grpSp>
        <p:nvGrpSpPr>
          <p:cNvPr id="47" name="组合 46">
            <a:extLst>
              <a:ext uri="{FF2B5EF4-FFF2-40B4-BE49-F238E27FC236}">
                <a16:creationId xmlns:a16="http://schemas.microsoft.com/office/drawing/2014/main" id="{321C8C92-0F86-B062-6EE5-7158FF2E745F}"/>
              </a:ext>
            </a:extLst>
          </p:cNvPr>
          <p:cNvGrpSpPr/>
          <p:nvPr/>
        </p:nvGrpSpPr>
        <p:grpSpPr>
          <a:xfrm>
            <a:off x="4544510" y="4698752"/>
            <a:ext cx="4204538" cy="480304"/>
            <a:chOff x="3023183" y="2316676"/>
            <a:chExt cx="6340617" cy="480304"/>
          </a:xfrm>
        </p:grpSpPr>
        <p:sp>
          <p:nvSpPr>
            <p:cNvPr id="48" name="平行四边形 47">
              <a:extLst>
                <a:ext uri="{FF2B5EF4-FFF2-40B4-BE49-F238E27FC236}">
                  <a16:creationId xmlns:a16="http://schemas.microsoft.com/office/drawing/2014/main" id="{60733A3F-BCD3-D5B6-8E07-B16F66C027C0}"/>
                </a:ext>
              </a:extLst>
            </p:cNvPr>
            <p:cNvSpPr/>
            <p:nvPr/>
          </p:nvSpPr>
          <p:spPr>
            <a:xfrm>
              <a:off x="4603090" y="2316676"/>
              <a:ext cx="4760710" cy="480304"/>
            </a:xfrm>
            <a:prstGeom prst="parallelogram">
              <a:avLst/>
            </a:prstGeom>
            <a:noFill/>
            <a:ln w="19050">
              <a:solidFill>
                <a:srgbClr val="705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a:solidFill>
                    <a:schemeClr val="bg1">
                      <a:lumMod val="95000"/>
                    </a:schemeClr>
                  </a:solidFill>
                  <a:latin typeface="Microsoft YaHei Light" panose="020B0503020204020204" pitchFamily="34" charset="-122"/>
                  <a:ea typeface="Microsoft YaHei Light" panose="020B0503020204020204" pitchFamily="34" charset="-122"/>
                </a:rPr>
                <a:t>价值与收益</a:t>
              </a:r>
            </a:p>
          </p:txBody>
        </p:sp>
        <p:sp>
          <p:nvSpPr>
            <p:cNvPr id="49" name="平行四边形 48">
              <a:extLst>
                <a:ext uri="{FF2B5EF4-FFF2-40B4-BE49-F238E27FC236}">
                  <a16:creationId xmlns:a16="http://schemas.microsoft.com/office/drawing/2014/main" id="{BB573CA0-EA54-EA90-1D31-531D4CF347FE}"/>
                </a:ext>
              </a:extLst>
            </p:cNvPr>
            <p:cNvSpPr/>
            <p:nvPr/>
          </p:nvSpPr>
          <p:spPr>
            <a:xfrm>
              <a:off x="3023183" y="2316676"/>
              <a:ext cx="1579909" cy="480304"/>
            </a:xfrm>
            <a:prstGeom prst="parallelogram">
              <a:avLst/>
            </a:prstGeom>
            <a:solidFill>
              <a:srgbClr val="7058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600" dirty="0">
                  <a:solidFill>
                    <a:schemeClr val="bg1"/>
                  </a:solidFill>
                  <a:latin typeface="Arial" panose="020B0604020202020204" pitchFamily="34" charset="0"/>
                  <a:ea typeface="Microsoft YaHei Light" panose="020B0503020204020204" pitchFamily="34" charset="-122"/>
                  <a:cs typeface="Arial" panose="020B0604020202020204" pitchFamily="34" charset="0"/>
                </a:rPr>
                <a:t>05</a:t>
              </a:r>
              <a:endParaRPr kumimoji="1" lang="zh-CN" altLang="en-US" sz="3600" dirty="0">
                <a:solidFill>
                  <a:schemeClr val="bg1"/>
                </a:solidFill>
                <a:latin typeface="Arial" panose="020B0604020202020204" pitchFamily="34" charset="0"/>
                <a:ea typeface="Microsoft YaHei Light"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1951095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bject 8">
            <a:extLst>
              <a:ext uri="{FF2B5EF4-FFF2-40B4-BE49-F238E27FC236}">
                <a16:creationId xmlns:a16="http://schemas.microsoft.com/office/drawing/2014/main" id="{19E6D142-23F6-2FE1-E6BE-EADDE059B1BF}"/>
              </a:ext>
            </a:extLst>
          </p:cNvPr>
          <p:cNvSpPr/>
          <p:nvPr/>
        </p:nvSpPr>
        <p:spPr>
          <a:xfrm>
            <a:off x="7590100" y="2316976"/>
            <a:ext cx="2466163" cy="3502883"/>
          </a:xfrm>
          <a:custGeom>
            <a:avLst/>
            <a:gdLst/>
            <a:ahLst/>
            <a:cxnLst/>
            <a:rect l="l" t="t" r="r" b="b"/>
            <a:pathLst>
              <a:path w="1853564" h="2601595">
                <a:moveTo>
                  <a:pt x="0" y="2601468"/>
                </a:moveTo>
                <a:lnTo>
                  <a:pt x="1853184" y="2601468"/>
                </a:lnTo>
                <a:lnTo>
                  <a:pt x="1853184" y="0"/>
                </a:lnTo>
                <a:lnTo>
                  <a:pt x="0" y="0"/>
                </a:lnTo>
                <a:lnTo>
                  <a:pt x="0" y="2601468"/>
                </a:lnTo>
                <a:close/>
              </a:path>
            </a:pathLst>
          </a:custGeom>
          <a:solidFill>
            <a:schemeClr val="accent6">
              <a:lumMod val="75000"/>
              <a:alpha val="12458"/>
            </a:schemeClr>
          </a:solidFill>
          <a:ln>
            <a:noFill/>
          </a:ln>
        </p:spPr>
        <p:txBody>
          <a:bodyPr wrap="square" lIns="0" tIns="0" rIns="0" bIns="0" rtlCol="0"/>
          <a:lstStyle/>
          <a:p>
            <a:endParaRPr>
              <a:solidFill>
                <a:schemeClr val="bg1"/>
              </a:solidFill>
            </a:endParaRPr>
          </a:p>
        </p:txBody>
      </p:sp>
      <p:sp>
        <p:nvSpPr>
          <p:cNvPr id="39" name="object 6">
            <a:extLst>
              <a:ext uri="{FF2B5EF4-FFF2-40B4-BE49-F238E27FC236}">
                <a16:creationId xmlns:a16="http://schemas.microsoft.com/office/drawing/2014/main" id="{BF139FDE-026B-E3A0-45BD-499BC7B65AB2}"/>
              </a:ext>
            </a:extLst>
          </p:cNvPr>
          <p:cNvSpPr/>
          <p:nvPr/>
        </p:nvSpPr>
        <p:spPr>
          <a:xfrm>
            <a:off x="1576259" y="2315078"/>
            <a:ext cx="2009918" cy="3753303"/>
          </a:xfrm>
          <a:custGeom>
            <a:avLst/>
            <a:gdLst/>
            <a:ahLst/>
            <a:cxnLst/>
            <a:rect l="l" t="t" r="r" b="b"/>
            <a:pathLst>
              <a:path w="1853564" h="2818129">
                <a:moveTo>
                  <a:pt x="0" y="2817876"/>
                </a:moveTo>
                <a:lnTo>
                  <a:pt x="1853184" y="2817876"/>
                </a:lnTo>
                <a:lnTo>
                  <a:pt x="1853184" y="0"/>
                </a:lnTo>
                <a:lnTo>
                  <a:pt x="0" y="0"/>
                </a:lnTo>
                <a:lnTo>
                  <a:pt x="0" y="2817876"/>
                </a:lnTo>
                <a:close/>
              </a:path>
            </a:pathLst>
          </a:custGeom>
          <a:solidFill>
            <a:schemeClr val="accent1">
              <a:lumMod val="75000"/>
              <a:alpha val="22297"/>
            </a:schemeClr>
          </a:solidFill>
          <a:ln>
            <a:noFill/>
          </a:ln>
        </p:spPr>
        <p:txBody>
          <a:bodyPr wrap="square" lIns="0" tIns="0" rIns="0" bIns="0" rtlCol="0"/>
          <a:lstStyle/>
          <a:p>
            <a:endParaRPr>
              <a:solidFill>
                <a:schemeClr val="bg1"/>
              </a:solidFill>
            </a:endParaRPr>
          </a:p>
        </p:txBody>
      </p:sp>
      <p:grpSp>
        <p:nvGrpSpPr>
          <p:cNvPr id="2" name="object 2">
            <a:extLst>
              <a:ext uri="{FF2B5EF4-FFF2-40B4-BE49-F238E27FC236}">
                <a16:creationId xmlns:a16="http://schemas.microsoft.com/office/drawing/2014/main" id="{2574A96D-8C3F-0DC1-7E18-FEF7D260CA43}"/>
              </a:ext>
            </a:extLst>
          </p:cNvPr>
          <p:cNvGrpSpPr/>
          <p:nvPr/>
        </p:nvGrpSpPr>
        <p:grpSpPr>
          <a:xfrm>
            <a:off x="1508289" y="1876317"/>
            <a:ext cx="8748073" cy="4455252"/>
            <a:chOff x="539496" y="3246119"/>
            <a:chExt cx="8067548" cy="3345181"/>
          </a:xfrm>
        </p:grpSpPr>
        <p:sp>
          <p:nvSpPr>
            <p:cNvPr id="5" name="object 6">
              <a:extLst>
                <a:ext uri="{FF2B5EF4-FFF2-40B4-BE49-F238E27FC236}">
                  <a16:creationId xmlns:a16="http://schemas.microsoft.com/office/drawing/2014/main" id="{BF5406C0-4E38-B05E-A598-93F9C7D54B28}"/>
                </a:ext>
              </a:extLst>
            </p:cNvPr>
            <p:cNvSpPr/>
            <p:nvPr/>
          </p:nvSpPr>
          <p:spPr>
            <a:xfrm>
              <a:off x="2456688" y="3573779"/>
              <a:ext cx="1853564" cy="2818130"/>
            </a:xfrm>
            <a:custGeom>
              <a:avLst/>
              <a:gdLst/>
              <a:ahLst/>
              <a:cxnLst/>
              <a:rect l="l" t="t" r="r" b="b"/>
              <a:pathLst>
                <a:path w="1853564" h="2818129">
                  <a:moveTo>
                    <a:pt x="0" y="2817876"/>
                  </a:moveTo>
                  <a:lnTo>
                    <a:pt x="1853184" y="2817876"/>
                  </a:lnTo>
                  <a:lnTo>
                    <a:pt x="1853184" y="0"/>
                  </a:lnTo>
                  <a:lnTo>
                    <a:pt x="0" y="0"/>
                  </a:lnTo>
                  <a:lnTo>
                    <a:pt x="0" y="2817876"/>
                  </a:lnTo>
                  <a:close/>
                </a:path>
              </a:pathLst>
            </a:custGeom>
            <a:solidFill>
              <a:schemeClr val="accent2">
                <a:lumMod val="75000"/>
                <a:alpha val="19972"/>
              </a:schemeClr>
            </a:solidFill>
            <a:ln>
              <a:noFill/>
            </a:ln>
          </p:spPr>
          <p:txBody>
            <a:bodyPr wrap="square" lIns="0" tIns="0" rIns="0" bIns="0" rtlCol="0"/>
            <a:lstStyle/>
            <a:p>
              <a:endParaRPr>
                <a:solidFill>
                  <a:schemeClr val="bg1"/>
                </a:solidFill>
              </a:endParaRPr>
            </a:p>
          </p:txBody>
        </p:sp>
        <p:sp>
          <p:nvSpPr>
            <p:cNvPr id="7" name="object 8">
              <a:extLst>
                <a:ext uri="{FF2B5EF4-FFF2-40B4-BE49-F238E27FC236}">
                  <a16:creationId xmlns:a16="http://schemas.microsoft.com/office/drawing/2014/main" id="{A30DB78F-6F37-DA5C-6D56-05C5E778C226}"/>
                </a:ext>
              </a:extLst>
            </p:cNvPr>
            <p:cNvSpPr/>
            <p:nvPr/>
          </p:nvSpPr>
          <p:spPr>
            <a:xfrm>
              <a:off x="4308139" y="3575558"/>
              <a:ext cx="1853564" cy="2630104"/>
            </a:xfrm>
            <a:custGeom>
              <a:avLst/>
              <a:gdLst/>
              <a:ahLst/>
              <a:cxnLst/>
              <a:rect l="l" t="t" r="r" b="b"/>
              <a:pathLst>
                <a:path w="1853564" h="2601595">
                  <a:moveTo>
                    <a:pt x="0" y="2601468"/>
                  </a:moveTo>
                  <a:lnTo>
                    <a:pt x="1853184" y="2601468"/>
                  </a:lnTo>
                  <a:lnTo>
                    <a:pt x="1853184" y="0"/>
                  </a:lnTo>
                  <a:lnTo>
                    <a:pt x="0" y="0"/>
                  </a:lnTo>
                  <a:lnTo>
                    <a:pt x="0" y="2601468"/>
                  </a:lnTo>
                  <a:close/>
                </a:path>
              </a:pathLst>
            </a:custGeom>
            <a:solidFill>
              <a:schemeClr val="accent4">
                <a:lumMod val="75000"/>
                <a:alpha val="21728"/>
              </a:schemeClr>
            </a:solidFill>
            <a:ln>
              <a:noFill/>
            </a:ln>
          </p:spPr>
          <p:txBody>
            <a:bodyPr wrap="square" lIns="0" tIns="0" rIns="0" bIns="0" rtlCol="0"/>
            <a:lstStyle/>
            <a:p>
              <a:endParaRPr>
                <a:solidFill>
                  <a:schemeClr val="bg1"/>
                </a:solidFill>
              </a:endParaRPr>
            </a:p>
          </p:txBody>
        </p:sp>
        <p:sp>
          <p:nvSpPr>
            <p:cNvPr id="3" name="object 4">
              <a:extLst>
                <a:ext uri="{FF2B5EF4-FFF2-40B4-BE49-F238E27FC236}">
                  <a16:creationId xmlns:a16="http://schemas.microsoft.com/office/drawing/2014/main" id="{023AD9A8-A687-2211-78CC-F6B2FA2A57A1}"/>
                </a:ext>
              </a:extLst>
            </p:cNvPr>
            <p:cNvSpPr/>
            <p:nvPr/>
          </p:nvSpPr>
          <p:spPr>
            <a:xfrm>
              <a:off x="542544" y="6591300"/>
              <a:ext cx="8064500" cy="0"/>
            </a:xfrm>
            <a:custGeom>
              <a:avLst/>
              <a:gdLst/>
              <a:ahLst/>
              <a:cxnLst/>
              <a:rect l="l" t="t" r="r" b="b"/>
              <a:pathLst>
                <a:path w="8064500">
                  <a:moveTo>
                    <a:pt x="0" y="0"/>
                  </a:moveTo>
                  <a:lnTo>
                    <a:pt x="8063991" y="0"/>
                  </a:lnTo>
                </a:path>
              </a:pathLst>
            </a:custGeom>
            <a:ln w="9144">
              <a:noFill/>
            </a:ln>
          </p:spPr>
          <p:txBody>
            <a:bodyPr wrap="square" lIns="0" tIns="0" rIns="0" bIns="0" rtlCol="0"/>
            <a:lstStyle/>
            <a:p>
              <a:endParaRPr>
                <a:solidFill>
                  <a:schemeClr val="bg1"/>
                </a:solidFill>
              </a:endParaRPr>
            </a:p>
          </p:txBody>
        </p:sp>
        <p:sp>
          <p:nvSpPr>
            <p:cNvPr id="4" name="object 5">
              <a:extLst>
                <a:ext uri="{FF2B5EF4-FFF2-40B4-BE49-F238E27FC236}">
                  <a16:creationId xmlns:a16="http://schemas.microsoft.com/office/drawing/2014/main" id="{ECDF68AE-B61C-2042-CBB6-3B2E1A21F077}"/>
                </a:ext>
              </a:extLst>
            </p:cNvPr>
            <p:cNvSpPr/>
            <p:nvPr/>
          </p:nvSpPr>
          <p:spPr>
            <a:xfrm>
              <a:off x="2567177" y="3745229"/>
              <a:ext cx="5855335" cy="2385060"/>
            </a:xfrm>
            <a:custGeom>
              <a:avLst/>
              <a:gdLst/>
              <a:ahLst/>
              <a:cxnLst/>
              <a:rect l="l" t="t" r="r" b="b"/>
              <a:pathLst>
                <a:path w="5855334" h="2385060">
                  <a:moveTo>
                    <a:pt x="0" y="2380576"/>
                  </a:moveTo>
                  <a:lnTo>
                    <a:pt x="52004" y="2381318"/>
                  </a:lnTo>
                  <a:lnTo>
                    <a:pt x="103995" y="2382040"/>
                  </a:lnTo>
                  <a:lnTo>
                    <a:pt x="155963" y="2382727"/>
                  </a:lnTo>
                  <a:lnTo>
                    <a:pt x="207896" y="2383359"/>
                  </a:lnTo>
                  <a:lnTo>
                    <a:pt x="259781" y="2383918"/>
                  </a:lnTo>
                  <a:lnTo>
                    <a:pt x="311608" y="2384386"/>
                  </a:lnTo>
                  <a:lnTo>
                    <a:pt x="363364" y="2384745"/>
                  </a:lnTo>
                  <a:lnTo>
                    <a:pt x="415039" y="2384976"/>
                  </a:lnTo>
                  <a:lnTo>
                    <a:pt x="466621" y="2385062"/>
                  </a:lnTo>
                  <a:lnTo>
                    <a:pt x="518098" y="2384985"/>
                  </a:lnTo>
                  <a:lnTo>
                    <a:pt x="569459" y="2384725"/>
                  </a:lnTo>
                  <a:lnTo>
                    <a:pt x="620692" y="2384266"/>
                  </a:lnTo>
                  <a:lnTo>
                    <a:pt x="671786" y="2383588"/>
                  </a:lnTo>
                  <a:lnTo>
                    <a:pt x="722729" y="2382674"/>
                  </a:lnTo>
                  <a:lnTo>
                    <a:pt x="773509" y="2381505"/>
                  </a:lnTo>
                  <a:lnTo>
                    <a:pt x="824115" y="2380064"/>
                  </a:lnTo>
                  <a:lnTo>
                    <a:pt x="874536" y="2378331"/>
                  </a:lnTo>
                  <a:lnTo>
                    <a:pt x="924760" y="2376290"/>
                  </a:lnTo>
                  <a:lnTo>
                    <a:pt x="974775" y="2373921"/>
                  </a:lnTo>
                  <a:lnTo>
                    <a:pt x="1024570" y="2371207"/>
                  </a:lnTo>
                  <a:lnTo>
                    <a:pt x="1074133" y="2368129"/>
                  </a:lnTo>
                  <a:lnTo>
                    <a:pt x="1123453" y="2364669"/>
                  </a:lnTo>
                  <a:lnTo>
                    <a:pt x="1172518" y="2360809"/>
                  </a:lnTo>
                  <a:lnTo>
                    <a:pt x="1221317" y="2356531"/>
                  </a:lnTo>
                  <a:lnTo>
                    <a:pt x="1269838" y="2351817"/>
                  </a:lnTo>
                  <a:lnTo>
                    <a:pt x="1318069" y="2346648"/>
                  </a:lnTo>
                  <a:lnTo>
                    <a:pt x="1366000" y="2341007"/>
                  </a:lnTo>
                  <a:lnTo>
                    <a:pt x="1413618" y="2334874"/>
                  </a:lnTo>
                  <a:lnTo>
                    <a:pt x="1460912" y="2328233"/>
                  </a:lnTo>
                  <a:lnTo>
                    <a:pt x="1507871" y="2321064"/>
                  </a:lnTo>
                  <a:lnTo>
                    <a:pt x="1559777" y="2312564"/>
                  </a:lnTo>
                  <a:lnTo>
                    <a:pt x="1611514" y="2303596"/>
                  </a:lnTo>
                  <a:lnTo>
                    <a:pt x="1663069" y="2294163"/>
                  </a:lnTo>
                  <a:lnTo>
                    <a:pt x="1714426" y="2284268"/>
                  </a:lnTo>
                  <a:lnTo>
                    <a:pt x="1765571" y="2273912"/>
                  </a:lnTo>
                  <a:lnTo>
                    <a:pt x="1816489" y="2263098"/>
                  </a:lnTo>
                  <a:lnTo>
                    <a:pt x="1867165" y="2251829"/>
                  </a:lnTo>
                  <a:lnTo>
                    <a:pt x="1917584" y="2240106"/>
                  </a:lnTo>
                  <a:lnTo>
                    <a:pt x="1967733" y="2227931"/>
                  </a:lnTo>
                  <a:lnTo>
                    <a:pt x="2017596" y="2215308"/>
                  </a:lnTo>
                  <a:lnTo>
                    <a:pt x="2067158" y="2202238"/>
                  </a:lnTo>
                  <a:lnTo>
                    <a:pt x="2116406" y="2188723"/>
                  </a:lnTo>
                  <a:lnTo>
                    <a:pt x="2165323" y="2174766"/>
                  </a:lnTo>
                  <a:lnTo>
                    <a:pt x="2213897" y="2160370"/>
                  </a:lnTo>
                  <a:lnTo>
                    <a:pt x="2262111" y="2145535"/>
                  </a:lnTo>
                  <a:lnTo>
                    <a:pt x="2309952" y="2130265"/>
                  </a:lnTo>
                  <a:lnTo>
                    <a:pt x="2357404" y="2114562"/>
                  </a:lnTo>
                  <a:lnTo>
                    <a:pt x="2404453" y="2098428"/>
                  </a:lnTo>
                  <a:lnTo>
                    <a:pt x="2451084" y="2081866"/>
                  </a:lnTo>
                  <a:lnTo>
                    <a:pt x="2497283" y="2064877"/>
                  </a:lnTo>
                  <a:lnTo>
                    <a:pt x="2543035" y="2047465"/>
                  </a:lnTo>
                  <a:lnTo>
                    <a:pt x="2588325" y="2029630"/>
                  </a:lnTo>
                  <a:lnTo>
                    <a:pt x="2633138" y="2011376"/>
                  </a:lnTo>
                  <a:lnTo>
                    <a:pt x="2677461" y="1992704"/>
                  </a:lnTo>
                  <a:lnTo>
                    <a:pt x="2721277" y="1973618"/>
                  </a:lnTo>
                  <a:lnTo>
                    <a:pt x="2764573" y="1954119"/>
                  </a:lnTo>
                  <a:lnTo>
                    <a:pt x="2807335" y="1934210"/>
                  </a:lnTo>
                  <a:lnTo>
                    <a:pt x="2854774" y="1910994"/>
                  </a:lnTo>
                  <a:lnTo>
                    <a:pt x="2901538" y="1886649"/>
                  </a:lnTo>
                  <a:lnTo>
                    <a:pt x="2947648" y="1861257"/>
                  </a:lnTo>
                  <a:lnTo>
                    <a:pt x="2993126" y="1834902"/>
                  </a:lnTo>
                  <a:lnTo>
                    <a:pt x="3037990" y="1807669"/>
                  </a:lnTo>
                  <a:lnTo>
                    <a:pt x="3082264" y="1779641"/>
                  </a:lnTo>
                  <a:lnTo>
                    <a:pt x="3125967" y="1750902"/>
                  </a:lnTo>
                  <a:lnTo>
                    <a:pt x="3169120" y="1721536"/>
                  </a:lnTo>
                  <a:lnTo>
                    <a:pt x="3211744" y="1691628"/>
                  </a:lnTo>
                  <a:lnTo>
                    <a:pt x="3253861" y="1661261"/>
                  </a:lnTo>
                  <a:lnTo>
                    <a:pt x="3295491" y="1630518"/>
                  </a:lnTo>
                  <a:lnTo>
                    <a:pt x="3336655" y="1599485"/>
                  </a:lnTo>
                  <a:lnTo>
                    <a:pt x="3377373" y="1568245"/>
                  </a:lnTo>
                  <a:lnTo>
                    <a:pt x="3417667" y="1536882"/>
                  </a:lnTo>
                  <a:lnTo>
                    <a:pt x="3457558" y="1505479"/>
                  </a:lnTo>
                  <a:lnTo>
                    <a:pt x="3497067" y="1474121"/>
                  </a:lnTo>
                  <a:lnTo>
                    <a:pt x="3536214" y="1442893"/>
                  </a:lnTo>
                  <a:lnTo>
                    <a:pt x="3575020" y="1411876"/>
                  </a:lnTo>
                  <a:lnTo>
                    <a:pt x="3613506" y="1381157"/>
                  </a:lnTo>
                  <a:lnTo>
                    <a:pt x="3651693" y="1350818"/>
                  </a:lnTo>
                  <a:lnTo>
                    <a:pt x="3689603" y="1320944"/>
                  </a:lnTo>
                  <a:lnTo>
                    <a:pt x="3727255" y="1291618"/>
                  </a:lnTo>
                  <a:lnTo>
                    <a:pt x="3764671" y="1262924"/>
                  </a:lnTo>
                  <a:lnTo>
                    <a:pt x="3801872" y="1234948"/>
                  </a:lnTo>
                  <a:lnTo>
                    <a:pt x="3845311" y="1202003"/>
                  </a:lnTo>
                  <a:lnTo>
                    <a:pt x="3886764" y="1169370"/>
                  </a:lnTo>
                  <a:lnTo>
                    <a:pt x="3926488" y="1137029"/>
                  </a:lnTo>
                  <a:lnTo>
                    <a:pt x="3964741" y="1104955"/>
                  </a:lnTo>
                  <a:lnTo>
                    <a:pt x="4001783" y="1073128"/>
                  </a:lnTo>
                  <a:lnTo>
                    <a:pt x="4037872" y="1041523"/>
                  </a:lnTo>
                  <a:lnTo>
                    <a:pt x="4073267" y="1010120"/>
                  </a:lnTo>
                  <a:lnTo>
                    <a:pt x="4108226" y="978895"/>
                  </a:lnTo>
                  <a:lnTo>
                    <a:pt x="4143008" y="947827"/>
                  </a:lnTo>
                  <a:lnTo>
                    <a:pt x="4177871" y="916892"/>
                  </a:lnTo>
                  <a:lnTo>
                    <a:pt x="4213074" y="886069"/>
                  </a:lnTo>
                  <a:lnTo>
                    <a:pt x="4248876" y="855334"/>
                  </a:lnTo>
                  <a:lnTo>
                    <a:pt x="4285535" y="824667"/>
                  </a:lnTo>
                  <a:lnTo>
                    <a:pt x="4323310" y="794044"/>
                  </a:lnTo>
                  <a:lnTo>
                    <a:pt x="4362459" y="763442"/>
                  </a:lnTo>
                  <a:lnTo>
                    <a:pt x="4403242" y="732840"/>
                  </a:lnTo>
                  <a:lnTo>
                    <a:pt x="4445916" y="702216"/>
                  </a:lnTo>
                  <a:lnTo>
                    <a:pt x="4490740" y="671546"/>
                  </a:lnTo>
                  <a:lnTo>
                    <a:pt x="4537974" y="640808"/>
                  </a:lnTo>
                  <a:lnTo>
                    <a:pt x="4587875" y="609981"/>
                  </a:lnTo>
                  <a:lnTo>
                    <a:pt x="4625000" y="587950"/>
                  </a:lnTo>
                  <a:lnTo>
                    <a:pt x="4663014" y="565947"/>
                  </a:lnTo>
                  <a:lnTo>
                    <a:pt x="4701882" y="543968"/>
                  </a:lnTo>
                  <a:lnTo>
                    <a:pt x="4741572" y="522014"/>
                  </a:lnTo>
                  <a:lnTo>
                    <a:pt x="4782051" y="500083"/>
                  </a:lnTo>
                  <a:lnTo>
                    <a:pt x="4823286" y="478175"/>
                  </a:lnTo>
                  <a:lnTo>
                    <a:pt x="4865244" y="456289"/>
                  </a:lnTo>
                  <a:lnTo>
                    <a:pt x="4907893" y="434423"/>
                  </a:lnTo>
                  <a:lnTo>
                    <a:pt x="4951199" y="412577"/>
                  </a:lnTo>
                  <a:lnTo>
                    <a:pt x="4995130" y="390749"/>
                  </a:lnTo>
                  <a:lnTo>
                    <a:pt x="5039652" y="368940"/>
                  </a:lnTo>
                  <a:lnTo>
                    <a:pt x="5084733" y="347147"/>
                  </a:lnTo>
                  <a:lnTo>
                    <a:pt x="5130340" y="325370"/>
                  </a:lnTo>
                  <a:lnTo>
                    <a:pt x="5176440" y="303609"/>
                  </a:lnTo>
                  <a:lnTo>
                    <a:pt x="5223000" y="281861"/>
                  </a:lnTo>
                  <a:lnTo>
                    <a:pt x="5269988" y="260127"/>
                  </a:lnTo>
                  <a:lnTo>
                    <a:pt x="5317370" y="238405"/>
                  </a:lnTo>
                  <a:lnTo>
                    <a:pt x="5365114" y="216694"/>
                  </a:lnTo>
                  <a:lnTo>
                    <a:pt x="5413187" y="194993"/>
                  </a:lnTo>
                  <a:lnTo>
                    <a:pt x="5461555" y="173302"/>
                  </a:lnTo>
                  <a:lnTo>
                    <a:pt x="5510186" y="151620"/>
                  </a:lnTo>
                  <a:lnTo>
                    <a:pt x="5559048" y="129945"/>
                  </a:lnTo>
                  <a:lnTo>
                    <a:pt x="5608106" y="108276"/>
                  </a:lnTo>
                  <a:lnTo>
                    <a:pt x="5657329" y="86613"/>
                  </a:lnTo>
                  <a:lnTo>
                    <a:pt x="5706684" y="64955"/>
                  </a:lnTo>
                  <a:lnTo>
                    <a:pt x="5756137" y="43301"/>
                  </a:lnTo>
                  <a:lnTo>
                    <a:pt x="5805656" y="21649"/>
                  </a:lnTo>
                  <a:lnTo>
                    <a:pt x="5855208" y="0"/>
                  </a:lnTo>
                </a:path>
              </a:pathLst>
            </a:custGeom>
            <a:ln w="25908">
              <a:noFill/>
            </a:ln>
          </p:spPr>
          <p:txBody>
            <a:bodyPr wrap="square" lIns="0" tIns="0" rIns="0" bIns="0" rtlCol="0"/>
            <a:lstStyle/>
            <a:p>
              <a:endParaRPr>
                <a:solidFill>
                  <a:schemeClr val="bg1"/>
                </a:solidFill>
              </a:endParaRPr>
            </a:p>
          </p:txBody>
        </p:sp>
        <p:sp>
          <p:nvSpPr>
            <p:cNvPr id="6" name="object 7">
              <a:extLst>
                <a:ext uri="{FF2B5EF4-FFF2-40B4-BE49-F238E27FC236}">
                  <a16:creationId xmlns:a16="http://schemas.microsoft.com/office/drawing/2014/main" id="{9BBB4452-5943-7405-98ED-B29D51E655E1}"/>
                </a:ext>
              </a:extLst>
            </p:cNvPr>
            <p:cNvSpPr/>
            <p:nvPr/>
          </p:nvSpPr>
          <p:spPr>
            <a:xfrm>
              <a:off x="608076" y="3246119"/>
              <a:ext cx="1853564" cy="327660"/>
            </a:xfrm>
            <a:custGeom>
              <a:avLst/>
              <a:gdLst/>
              <a:ahLst/>
              <a:cxnLst/>
              <a:rect l="l" t="t" r="r" b="b"/>
              <a:pathLst>
                <a:path w="1853564" h="327660">
                  <a:moveTo>
                    <a:pt x="1853183" y="0"/>
                  </a:moveTo>
                  <a:lnTo>
                    <a:pt x="0" y="0"/>
                  </a:lnTo>
                  <a:lnTo>
                    <a:pt x="0" y="327660"/>
                  </a:lnTo>
                  <a:lnTo>
                    <a:pt x="1853183" y="327660"/>
                  </a:lnTo>
                  <a:lnTo>
                    <a:pt x="1853183" y="0"/>
                  </a:lnTo>
                  <a:close/>
                </a:path>
              </a:pathLst>
            </a:custGeom>
            <a:solidFill>
              <a:schemeClr val="accent1">
                <a:lumMod val="75000"/>
              </a:schemeClr>
            </a:solidFill>
            <a:ln>
              <a:noFill/>
            </a:ln>
          </p:spPr>
          <p:txBody>
            <a:bodyPr wrap="square" lIns="0" tIns="0" rIns="0" bIns="0" rtlCol="0"/>
            <a:lstStyle/>
            <a:p>
              <a:endParaRPr dirty="0">
                <a:solidFill>
                  <a:schemeClr val="bg1"/>
                </a:solidFill>
                <a:highlight>
                  <a:srgbClr val="293250"/>
                </a:highlight>
              </a:endParaRPr>
            </a:p>
          </p:txBody>
        </p:sp>
        <p:pic>
          <p:nvPicPr>
            <p:cNvPr id="8" name="object 9">
              <a:extLst>
                <a:ext uri="{FF2B5EF4-FFF2-40B4-BE49-F238E27FC236}">
                  <a16:creationId xmlns:a16="http://schemas.microsoft.com/office/drawing/2014/main" id="{D051B92C-BB28-05D7-CCD1-F2F9B0F25936}"/>
                </a:ext>
              </a:extLst>
            </p:cNvPr>
            <p:cNvPicPr/>
            <p:nvPr/>
          </p:nvPicPr>
          <p:blipFill>
            <a:blip r:embed="rId2" cstate="print"/>
            <a:stretch>
              <a:fillRect/>
            </a:stretch>
          </p:blipFill>
          <p:spPr>
            <a:xfrm>
              <a:off x="539496" y="6103620"/>
              <a:ext cx="8064500" cy="449456"/>
            </a:xfrm>
            <a:prstGeom prst="rect">
              <a:avLst/>
            </a:prstGeom>
            <a:ln>
              <a:noFill/>
            </a:ln>
          </p:spPr>
        </p:pic>
        <p:sp>
          <p:nvSpPr>
            <p:cNvPr id="9" name="object 10">
              <a:extLst>
                <a:ext uri="{FF2B5EF4-FFF2-40B4-BE49-F238E27FC236}">
                  <a16:creationId xmlns:a16="http://schemas.microsoft.com/office/drawing/2014/main" id="{64DEC477-531A-02BB-A964-48E5E33C39EE}"/>
                </a:ext>
              </a:extLst>
            </p:cNvPr>
            <p:cNvSpPr/>
            <p:nvPr/>
          </p:nvSpPr>
          <p:spPr>
            <a:xfrm>
              <a:off x="643890" y="3865626"/>
              <a:ext cx="7781290" cy="2310765"/>
            </a:xfrm>
            <a:custGeom>
              <a:avLst/>
              <a:gdLst/>
              <a:ahLst/>
              <a:cxnLst/>
              <a:rect l="l" t="t" r="r" b="b"/>
              <a:pathLst>
                <a:path w="7781290" h="2310765">
                  <a:moveTo>
                    <a:pt x="0" y="2310384"/>
                  </a:moveTo>
                  <a:lnTo>
                    <a:pt x="53179" y="2300556"/>
                  </a:lnTo>
                  <a:lnTo>
                    <a:pt x="106354" y="2290729"/>
                  </a:lnTo>
                  <a:lnTo>
                    <a:pt x="159519" y="2280901"/>
                  </a:lnTo>
                  <a:lnTo>
                    <a:pt x="212668" y="2271072"/>
                  </a:lnTo>
                  <a:lnTo>
                    <a:pt x="265798" y="2261242"/>
                  </a:lnTo>
                  <a:lnTo>
                    <a:pt x="318903" y="2251410"/>
                  </a:lnTo>
                  <a:lnTo>
                    <a:pt x="371978" y="2241576"/>
                  </a:lnTo>
                  <a:lnTo>
                    <a:pt x="425018" y="2231740"/>
                  </a:lnTo>
                  <a:lnTo>
                    <a:pt x="478018" y="2221901"/>
                  </a:lnTo>
                  <a:lnTo>
                    <a:pt x="530973" y="2212059"/>
                  </a:lnTo>
                  <a:lnTo>
                    <a:pt x="583879" y="2202214"/>
                  </a:lnTo>
                  <a:lnTo>
                    <a:pt x="636730" y="2192365"/>
                  </a:lnTo>
                  <a:lnTo>
                    <a:pt x="689522" y="2182512"/>
                  </a:lnTo>
                  <a:lnTo>
                    <a:pt x="742249" y="2172655"/>
                  </a:lnTo>
                  <a:lnTo>
                    <a:pt x="794906" y="2162793"/>
                  </a:lnTo>
                  <a:lnTo>
                    <a:pt x="847489" y="2152926"/>
                  </a:lnTo>
                  <a:lnTo>
                    <a:pt x="899992" y="2143054"/>
                  </a:lnTo>
                  <a:lnTo>
                    <a:pt x="952412" y="2133176"/>
                  </a:lnTo>
                  <a:lnTo>
                    <a:pt x="1004741" y="2123293"/>
                  </a:lnTo>
                  <a:lnTo>
                    <a:pt x="1056977" y="2113403"/>
                  </a:lnTo>
                  <a:lnTo>
                    <a:pt x="1109113" y="2103506"/>
                  </a:lnTo>
                  <a:lnTo>
                    <a:pt x="1161145" y="2093603"/>
                  </a:lnTo>
                  <a:lnTo>
                    <a:pt x="1213068" y="2083692"/>
                  </a:lnTo>
                  <a:lnTo>
                    <a:pt x="1264877" y="2073774"/>
                  </a:lnTo>
                  <a:lnTo>
                    <a:pt x="1316567" y="2063847"/>
                  </a:lnTo>
                  <a:lnTo>
                    <a:pt x="1368133" y="2053913"/>
                  </a:lnTo>
                  <a:lnTo>
                    <a:pt x="1419570" y="2043969"/>
                  </a:lnTo>
                  <a:lnTo>
                    <a:pt x="1470873" y="2034017"/>
                  </a:lnTo>
                  <a:lnTo>
                    <a:pt x="1522037" y="2024056"/>
                  </a:lnTo>
                  <a:lnTo>
                    <a:pt x="1573057" y="2014085"/>
                  </a:lnTo>
                  <a:lnTo>
                    <a:pt x="1623929" y="2004104"/>
                  </a:lnTo>
                  <a:lnTo>
                    <a:pt x="1674647" y="1994112"/>
                  </a:lnTo>
                  <a:lnTo>
                    <a:pt x="1725206" y="1984111"/>
                  </a:lnTo>
                  <a:lnTo>
                    <a:pt x="1775602" y="1974098"/>
                  </a:lnTo>
                  <a:lnTo>
                    <a:pt x="1825829" y="1964074"/>
                  </a:lnTo>
                  <a:lnTo>
                    <a:pt x="1875882" y="1954038"/>
                  </a:lnTo>
                  <a:lnTo>
                    <a:pt x="1925757" y="1943991"/>
                  </a:lnTo>
                  <a:lnTo>
                    <a:pt x="1975449" y="1933931"/>
                  </a:lnTo>
                  <a:lnTo>
                    <a:pt x="2024952" y="1923858"/>
                  </a:lnTo>
                  <a:lnTo>
                    <a:pt x="2074262" y="1913773"/>
                  </a:lnTo>
                  <a:lnTo>
                    <a:pt x="2123373" y="1903675"/>
                  </a:lnTo>
                  <a:lnTo>
                    <a:pt x="2172281" y="1893562"/>
                  </a:lnTo>
                  <a:lnTo>
                    <a:pt x="2220982" y="1883436"/>
                  </a:lnTo>
                  <a:lnTo>
                    <a:pt x="2269468" y="1873296"/>
                  </a:lnTo>
                  <a:lnTo>
                    <a:pt x="2317737" y="1863141"/>
                  </a:lnTo>
                  <a:lnTo>
                    <a:pt x="2365783" y="1852972"/>
                  </a:lnTo>
                  <a:lnTo>
                    <a:pt x="2413601" y="1842787"/>
                  </a:lnTo>
                  <a:lnTo>
                    <a:pt x="2461186" y="1832586"/>
                  </a:lnTo>
                  <a:lnTo>
                    <a:pt x="2508532" y="1822370"/>
                  </a:lnTo>
                  <a:lnTo>
                    <a:pt x="2555636" y="1812137"/>
                  </a:lnTo>
                  <a:lnTo>
                    <a:pt x="2602493" y="1801888"/>
                  </a:lnTo>
                  <a:lnTo>
                    <a:pt x="2649096" y="1791622"/>
                  </a:lnTo>
                  <a:lnTo>
                    <a:pt x="2695442" y="1781338"/>
                  </a:lnTo>
                  <a:lnTo>
                    <a:pt x="2741525" y="1771038"/>
                  </a:lnTo>
                  <a:lnTo>
                    <a:pt x="2787340" y="1760719"/>
                  </a:lnTo>
                  <a:lnTo>
                    <a:pt x="2832883" y="1750382"/>
                  </a:lnTo>
                  <a:lnTo>
                    <a:pt x="2878148" y="1740026"/>
                  </a:lnTo>
                  <a:lnTo>
                    <a:pt x="2923131" y="1729652"/>
                  </a:lnTo>
                  <a:lnTo>
                    <a:pt x="2967826" y="1719258"/>
                  </a:lnTo>
                  <a:lnTo>
                    <a:pt x="3012229" y="1708845"/>
                  </a:lnTo>
                  <a:lnTo>
                    <a:pt x="3056334" y="1698412"/>
                  </a:lnTo>
                  <a:lnTo>
                    <a:pt x="3100138" y="1687959"/>
                  </a:lnTo>
                  <a:lnTo>
                    <a:pt x="3143633" y="1677485"/>
                  </a:lnTo>
                  <a:lnTo>
                    <a:pt x="3186817" y="1666991"/>
                  </a:lnTo>
                  <a:lnTo>
                    <a:pt x="3229684" y="1656475"/>
                  </a:lnTo>
                  <a:lnTo>
                    <a:pt x="3272228" y="1645938"/>
                  </a:lnTo>
                  <a:lnTo>
                    <a:pt x="3314446" y="1635379"/>
                  </a:lnTo>
                  <a:lnTo>
                    <a:pt x="3372846" y="1620590"/>
                  </a:lnTo>
                  <a:lnTo>
                    <a:pt x="3430675" y="1605738"/>
                  </a:lnTo>
                  <a:lnTo>
                    <a:pt x="3487941" y="1590824"/>
                  </a:lnTo>
                  <a:lnTo>
                    <a:pt x="3544654" y="1575851"/>
                  </a:lnTo>
                  <a:lnTo>
                    <a:pt x="3600822" y="1560821"/>
                  </a:lnTo>
                  <a:lnTo>
                    <a:pt x="3656457" y="1545737"/>
                  </a:lnTo>
                  <a:lnTo>
                    <a:pt x="3711565" y="1530600"/>
                  </a:lnTo>
                  <a:lnTo>
                    <a:pt x="3766159" y="1515413"/>
                  </a:lnTo>
                  <a:lnTo>
                    <a:pt x="3820245" y="1500179"/>
                  </a:lnTo>
                  <a:lnTo>
                    <a:pt x="3873835" y="1484900"/>
                  </a:lnTo>
                  <a:lnTo>
                    <a:pt x="3926937" y="1469578"/>
                  </a:lnTo>
                  <a:lnTo>
                    <a:pt x="3979560" y="1454215"/>
                  </a:lnTo>
                  <a:lnTo>
                    <a:pt x="4031715" y="1438814"/>
                  </a:lnTo>
                  <a:lnTo>
                    <a:pt x="4083410" y="1423377"/>
                  </a:lnTo>
                  <a:lnTo>
                    <a:pt x="4134655" y="1407906"/>
                  </a:lnTo>
                  <a:lnTo>
                    <a:pt x="4185459" y="1392404"/>
                  </a:lnTo>
                  <a:lnTo>
                    <a:pt x="4235831" y="1376873"/>
                  </a:lnTo>
                  <a:lnTo>
                    <a:pt x="4285781" y="1361315"/>
                  </a:lnTo>
                  <a:lnTo>
                    <a:pt x="4335319" y="1345733"/>
                  </a:lnTo>
                  <a:lnTo>
                    <a:pt x="4384453" y="1330129"/>
                  </a:lnTo>
                  <a:lnTo>
                    <a:pt x="4433193" y="1314505"/>
                  </a:lnTo>
                  <a:lnTo>
                    <a:pt x="4481548" y="1298864"/>
                  </a:lnTo>
                  <a:lnTo>
                    <a:pt x="4529529" y="1283208"/>
                  </a:lnTo>
                  <a:lnTo>
                    <a:pt x="4577143" y="1267539"/>
                  </a:lnTo>
                  <a:lnTo>
                    <a:pt x="4624401" y="1251859"/>
                  </a:lnTo>
                  <a:lnTo>
                    <a:pt x="4671311" y="1236172"/>
                  </a:lnTo>
                  <a:lnTo>
                    <a:pt x="4717884" y="1220479"/>
                  </a:lnTo>
                  <a:lnTo>
                    <a:pt x="4764129" y="1204782"/>
                  </a:lnTo>
                  <a:lnTo>
                    <a:pt x="4810054" y="1189084"/>
                  </a:lnTo>
                  <a:lnTo>
                    <a:pt x="4855670" y="1173387"/>
                  </a:lnTo>
                  <a:lnTo>
                    <a:pt x="4900985" y="1157694"/>
                  </a:lnTo>
                  <a:lnTo>
                    <a:pt x="4946010" y="1142007"/>
                  </a:lnTo>
                  <a:lnTo>
                    <a:pt x="4990753" y="1126328"/>
                  </a:lnTo>
                  <a:lnTo>
                    <a:pt x="5035223" y="1110659"/>
                  </a:lnTo>
                  <a:lnTo>
                    <a:pt x="5079431" y="1095003"/>
                  </a:lnTo>
                  <a:lnTo>
                    <a:pt x="5123386" y="1079363"/>
                  </a:lnTo>
                  <a:lnTo>
                    <a:pt x="5167096" y="1063739"/>
                  </a:lnTo>
                  <a:lnTo>
                    <a:pt x="5210572" y="1048136"/>
                  </a:lnTo>
                  <a:lnTo>
                    <a:pt x="5253822" y="1032554"/>
                  </a:lnTo>
                  <a:lnTo>
                    <a:pt x="5296857" y="1016997"/>
                  </a:lnTo>
                  <a:lnTo>
                    <a:pt x="5339684" y="1001467"/>
                  </a:lnTo>
                  <a:lnTo>
                    <a:pt x="5382315" y="985966"/>
                  </a:lnTo>
                  <a:lnTo>
                    <a:pt x="5424758" y="970496"/>
                  </a:lnTo>
                  <a:lnTo>
                    <a:pt x="5467022" y="955060"/>
                  </a:lnTo>
                  <a:lnTo>
                    <a:pt x="5509117" y="939660"/>
                  </a:lnTo>
                  <a:lnTo>
                    <a:pt x="5551052" y="924298"/>
                  </a:lnTo>
                  <a:lnTo>
                    <a:pt x="5592837" y="908977"/>
                  </a:lnTo>
                  <a:lnTo>
                    <a:pt x="5634482" y="893699"/>
                  </a:lnTo>
                  <a:lnTo>
                    <a:pt x="5689904" y="873165"/>
                  </a:lnTo>
                  <a:lnTo>
                    <a:pt x="5745255" y="852248"/>
                  </a:lnTo>
                  <a:lnTo>
                    <a:pt x="5800494" y="830985"/>
                  </a:lnTo>
                  <a:lnTo>
                    <a:pt x="5855583" y="809412"/>
                  </a:lnTo>
                  <a:lnTo>
                    <a:pt x="5910482" y="787565"/>
                  </a:lnTo>
                  <a:lnTo>
                    <a:pt x="5965154" y="765479"/>
                  </a:lnTo>
                  <a:lnTo>
                    <a:pt x="6019558" y="743191"/>
                  </a:lnTo>
                  <a:lnTo>
                    <a:pt x="6073657" y="720738"/>
                  </a:lnTo>
                  <a:lnTo>
                    <a:pt x="6127410" y="698154"/>
                  </a:lnTo>
                  <a:lnTo>
                    <a:pt x="6180780" y="675477"/>
                  </a:lnTo>
                  <a:lnTo>
                    <a:pt x="6233727" y="652742"/>
                  </a:lnTo>
                  <a:lnTo>
                    <a:pt x="6286213" y="629985"/>
                  </a:lnTo>
                  <a:lnTo>
                    <a:pt x="6338197" y="607243"/>
                  </a:lnTo>
                  <a:lnTo>
                    <a:pt x="6389643" y="584552"/>
                  </a:lnTo>
                  <a:lnTo>
                    <a:pt x="6440510" y="561947"/>
                  </a:lnTo>
                  <a:lnTo>
                    <a:pt x="6490760" y="539465"/>
                  </a:lnTo>
                  <a:lnTo>
                    <a:pt x="6540353" y="517142"/>
                  </a:lnTo>
                  <a:lnTo>
                    <a:pt x="6589252" y="495014"/>
                  </a:lnTo>
                  <a:lnTo>
                    <a:pt x="6637416" y="473117"/>
                  </a:lnTo>
                  <a:lnTo>
                    <a:pt x="6684807" y="451487"/>
                  </a:lnTo>
                  <a:lnTo>
                    <a:pt x="6731387" y="430160"/>
                  </a:lnTo>
                  <a:lnTo>
                    <a:pt x="6777115" y="409173"/>
                  </a:lnTo>
                  <a:lnTo>
                    <a:pt x="6821954" y="388561"/>
                  </a:lnTo>
                  <a:lnTo>
                    <a:pt x="6865864" y="368361"/>
                  </a:lnTo>
                  <a:lnTo>
                    <a:pt x="6908807" y="348608"/>
                  </a:lnTo>
                  <a:lnTo>
                    <a:pt x="6950743" y="329339"/>
                  </a:lnTo>
                  <a:lnTo>
                    <a:pt x="6991633" y="310590"/>
                  </a:lnTo>
                  <a:lnTo>
                    <a:pt x="7031440" y="292397"/>
                  </a:lnTo>
                  <a:lnTo>
                    <a:pt x="7070122" y="274796"/>
                  </a:lnTo>
                  <a:lnTo>
                    <a:pt x="7107643" y="257822"/>
                  </a:lnTo>
                  <a:lnTo>
                    <a:pt x="7143963" y="241514"/>
                  </a:lnTo>
                  <a:lnTo>
                    <a:pt x="7179043" y="225905"/>
                  </a:lnTo>
                  <a:lnTo>
                    <a:pt x="7245326" y="196933"/>
                  </a:lnTo>
                  <a:lnTo>
                    <a:pt x="7306183" y="171196"/>
                  </a:lnTo>
                  <a:lnTo>
                    <a:pt x="7400428" y="132912"/>
                  </a:lnTo>
                  <a:lnTo>
                    <a:pt x="7475983" y="103693"/>
                  </a:lnTo>
                  <a:lnTo>
                    <a:pt x="7535483" y="82142"/>
                  </a:lnTo>
                  <a:lnTo>
                    <a:pt x="7581567" y="66860"/>
                  </a:lnTo>
                  <a:lnTo>
                    <a:pt x="7644035" y="49516"/>
                  </a:lnTo>
                  <a:lnTo>
                    <a:pt x="7684484" y="40481"/>
                  </a:lnTo>
                  <a:lnTo>
                    <a:pt x="7703045" y="35585"/>
                  </a:lnTo>
                  <a:lnTo>
                    <a:pt x="7724012" y="28575"/>
                  </a:lnTo>
                  <a:lnTo>
                    <a:pt x="7765605" y="12055"/>
                  </a:lnTo>
                  <a:lnTo>
                    <a:pt x="7780813" y="3571"/>
                  </a:lnTo>
                  <a:lnTo>
                    <a:pt x="7778448" y="446"/>
                  </a:lnTo>
                  <a:lnTo>
                    <a:pt x="7767319" y="0"/>
                  </a:lnTo>
                </a:path>
              </a:pathLst>
            </a:custGeom>
            <a:ln w="25908">
              <a:noFill/>
            </a:ln>
          </p:spPr>
          <p:txBody>
            <a:bodyPr wrap="square" lIns="0" tIns="0" rIns="0" bIns="0" rtlCol="0"/>
            <a:lstStyle/>
            <a:p>
              <a:endParaRPr>
                <a:solidFill>
                  <a:schemeClr val="bg1"/>
                </a:solidFill>
              </a:endParaRPr>
            </a:p>
          </p:txBody>
        </p:sp>
        <p:sp>
          <p:nvSpPr>
            <p:cNvPr id="10" name="object 11">
              <a:extLst>
                <a:ext uri="{FF2B5EF4-FFF2-40B4-BE49-F238E27FC236}">
                  <a16:creationId xmlns:a16="http://schemas.microsoft.com/office/drawing/2014/main" id="{7586091B-764D-BCFA-D2ED-2627006F07CA}"/>
                </a:ext>
              </a:extLst>
            </p:cNvPr>
            <p:cNvSpPr/>
            <p:nvPr/>
          </p:nvSpPr>
          <p:spPr>
            <a:xfrm>
              <a:off x="2461260" y="3246119"/>
              <a:ext cx="1853564" cy="327660"/>
            </a:xfrm>
            <a:custGeom>
              <a:avLst/>
              <a:gdLst/>
              <a:ahLst/>
              <a:cxnLst/>
              <a:rect l="l" t="t" r="r" b="b"/>
              <a:pathLst>
                <a:path w="1853564" h="327660">
                  <a:moveTo>
                    <a:pt x="1853184" y="0"/>
                  </a:moveTo>
                  <a:lnTo>
                    <a:pt x="0" y="0"/>
                  </a:lnTo>
                  <a:lnTo>
                    <a:pt x="0" y="327660"/>
                  </a:lnTo>
                  <a:lnTo>
                    <a:pt x="1853184" y="327660"/>
                  </a:lnTo>
                  <a:lnTo>
                    <a:pt x="1853184" y="0"/>
                  </a:lnTo>
                  <a:close/>
                </a:path>
              </a:pathLst>
            </a:custGeom>
            <a:solidFill>
              <a:schemeClr val="accent2">
                <a:lumMod val="75000"/>
                <a:alpha val="59262"/>
              </a:schemeClr>
            </a:solidFill>
            <a:ln>
              <a:noFill/>
            </a:ln>
          </p:spPr>
          <p:txBody>
            <a:bodyPr wrap="square" lIns="0" tIns="0" rIns="0" bIns="0" rtlCol="0"/>
            <a:lstStyle/>
            <a:p>
              <a:endParaRPr>
                <a:solidFill>
                  <a:schemeClr val="bg1"/>
                </a:solidFill>
              </a:endParaRPr>
            </a:p>
          </p:txBody>
        </p:sp>
        <p:sp>
          <p:nvSpPr>
            <p:cNvPr id="11" name="object 12">
              <a:extLst>
                <a:ext uri="{FF2B5EF4-FFF2-40B4-BE49-F238E27FC236}">
                  <a16:creationId xmlns:a16="http://schemas.microsoft.com/office/drawing/2014/main" id="{AD414009-52CB-1646-C684-B3AAA0FE037B}"/>
                </a:ext>
              </a:extLst>
            </p:cNvPr>
            <p:cNvSpPr/>
            <p:nvPr/>
          </p:nvSpPr>
          <p:spPr>
            <a:xfrm>
              <a:off x="4314444" y="3246119"/>
              <a:ext cx="1845945" cy="327660"/>
            </a:xfrm>
            <a:custGeom>
              <a:avLst/>
              <a:gdLst/>
              <a:ahLst/>
              <a:cxnLst/>
              <a:rect l="l" t="t" r="r" b="b"/>
              <a:pathLst>
                <a:path w="1845945" h="327660">
                  <a:moveTo>
                    <a:pt x="1845564" y="0"/>
                  </a:moveTo>
                  <a:lnTo>
                    <a:pt x="0" y="0"/>
                  </a:lnTo>
                  <a:lnTo>
                    <a:pt x="0" y="327660"/>
                  </a:lnTo>
                  <a:lnTo>
                    <a:pt x="1845564" y="327660"/>
                  </a:lnTo>
                  <a:lnTo>
                    <a:pt x="1845564" y="0"/>
                  </a:lnTo>
                  <a:close/>
                </a:path>
              </a:pathLst>
            </a:custGeom>
            <a:solidFill>
              <a:schemeClr val="accent4">
                <a:lumMod val="75000"/>
              </a:schemeClr>
            </a:solidFill>
            <a:ln>
              <a:noFill/>
            </a:ln>
          </p:spPr>
          <p:txBody>
            <a:bodyPr wrap="square" lIns="0" tIns="0" rIns="0" bIns="0" rtlCol="0"/>
            <a:lstStyle/>
            <a:p>
              <a:endParaRPr>
                <a:solidFill>
                  <a:schemeClr val="bg1"/>
                </a:solidFill>
              </a:endParaRPr>
            </a:p>
          </p:txBody>
        </p:sp>
        <p:sp>
          <p:nvSpPr>
            <p:cNvPr id="12" name="object 13">
              <a:extLst>
                <a:ext uri="{FF2B5EF4-FFF2-40B4-BE49-F238E27FC236}">
                  <a16:creationId xmlns:a16="http://schemas.microsoft.com/office/drawing/2014/main" id="{672E20E4-A365-6C46-5E82-508A80A8A49E}"/>
                </a:ext>
              </a:extLst>
            </p:cNvPr>
            <p:cNvSpPr/>
            <p:nvPr/>
          </p:nvSpPr>
          <p:spPr>
            <a:xfrm>
              <a:off x="6160008" y="3246119"/>
              <a:ext cx="2265045" cy="327660"/>
            </a:xfrm>
            <a:custGeom>
              <a:avLst/>
              <a:gdLst/>
              <a:ahLst/>
              <a:cxnLst/>
              <a:rect l="l" t="t" r="r" b="b"/>
              <a:pathLst>
                <a:path w="2265045" h="327660">
                  <a:moveTo>
                    <a:pt x="2264664" y="0"/>
                  </a:moveTo>
                  <a:lnTo>
                    <a:pt x="0" y="0"/>
                  </a:lnTo>
                  <a:lnTo>
                    <a:pt x="0" y="327660"/>
                  </a:lnTo>
                  <a:lnTo>
                    <a:pt x="2264664" y="327660"/>
                  </a:lnTo>
                  <a:lnTo>
                    <a:pt x="2264664" y="0"/>
                  </a:lnTo>
                  <a:close/>
                </a:path>
              </a:pathLst>
            </a:custGeom>
            <a:solidFill>
              <a:schemeClr val="accent6">
                <a:lumMod val="75000"/>
              </a:schemeClr>
            </a:solidFill>
            <a:ln>
              <a:noFill/>
            </a:ln>
          </p:spPr>
          <p:txBody>
            <a:bodyPr wrap="square" lIns="0" tIns="0" rIns="0" bIns="0" rtlCol="0"/>
            <a:lstStyle/>
            <a:p>
              <a:endParaRPr>
                <a:solidFill>
                  <a:schemeClr val="bg1"/>
                </a:solidFill>
              </a:endParaRPr>
            </a:p>
          </p:txBody>
        </p:sp>
      </p:grpSp>
      <p:sp>
        <p:nvSpPr>
          <p:cNvPr id="13" name="object 15">
            <a:extLst>
              <a:ext uri="{FF2B5EF4-FFF2-40B4-BE49-F238E27FC236}">
                <a16:creationId xmlns:a16="http://schemas.microsoft.com/office/drawing/2014/main" id="{4703E1F5-5D9B-3DCC-7ACC-393B3AE1B0BA}"/>
              </a:ext>
            </a:extLst>
          </p:cNvPr>
          <p:cNvSpPr txBox="1"/>
          <p:nvPr/>
        </p:nvSpPr>
        <p:spPr>
          <a:xfrm>
            <a:off x="1849537" y="1926037"/>
            <a:ext cx="1475740" cy="312843"/>
          </a:xfrm>
          <a:prstGeom prst="rect">
            <a:avLst/>
          </a:prstGeom>
        </p:spPr>
        <p:txBody>
          <a:bodyPr vert="horz" wrap="square" lIns="0" tIns="12700" rIns="0" bIns="0" rtlCol="0">
            <a:spAutoFit/>
          </a:bodyPr>
          <a:lstStyle/>
          <a:p>
            <a:pPr marR="5080" algn="ctr">
              <a:lnSpc>
                <a:spcPct val="135800"/>
              </a:lnSpc>
              <a:spcBef>
                <a:spcPts val="100"/>
              </a:spcBef>
            </a:pPr>
            <a:r>
              <a:rPr sz="1600" b="1" dirty="0" err="1">
                <a:solidFill>
                  <a:schemeClr val="bg1"/>
                </a:solidFill>
                <a:latin typeface="微软雅黑"/>
                <a:cs typeface="微软雅黑"/>
              </a:rPr>
              <a:t>桌面</a:t>
            </a:r>
            <a:r>
              <a:rPr sz="1600" b="1" spc="-5" dirty="0" err="1">
                <a:solidFill>
                  <a:schemeClr val="bg1"/>
                </a:solidFill>
                <a:latin typeface="微软雅黑"/>
                <a:cs typeface="微软雅黑"/>
              </a:rPr>
              <a:t>级R</a:t>
            </a:r>
            <a:r>
              <a:rPr sz="1600" b="1" spc="-80" dirty="0" err="1">
                <a:solidFill>
                  <a:schemeClr val="bg1"/>
                </a:solidFill>
                <a:latin typeface="微软雅黑"/>
                <a:cs typeface="微软雅黑"/>
              </a:rPr>
              <a:t>P</a:t>
            </a:r>
            <a:r>
              <a:rPr sz="1600" b="1" spc="-5" dirty="0" err="1">
                <a:solidFill>
                  <a:schemeClr val="bg1"/>
                </a:solidFill>
                <a:latin typeface="微软雅黑"/>
                <a:cs typeface="微软雅黑"/>
              </a:rPr>
              <a:t>A</a:t>
            </a:r>
            <a:r>
              <a:rPr sz="1600" b="1" dirty="0" err="1">
                <a:solidFill>
                  <a:schemeClr val="bg1"/>
                </a:solidFill>
                <a:latin typeface="微软雅黑"/>
                <a:cs typeface="微软雅黑"/>
              </a:rPr>
              <a:t>软件</a:t>
            </a:r>
            <a:endParaRPr sz="1600" dirty="0">
              <a:solidFill>
                <a:schemeClr val="bg1"/>
              </a:solidFill>
              <a:latin typeface="微软雅黑"/>
              <a:cs typeface="微软雅黑"/>
            </a:endParaRPr>
          </a:p>
        </p:txBody>
      </p:sp>
      <p:sp>
        <p:nvSpPr>
          <p:cNvPr id="14" name="object 16">
            <a:extLst>
              <a:ext uri="{FF2B5EF4-FFF2-40B4-BE49-F238E27FC236}">
                <a16:creationId xmlns:a16="http://schemas.microsoft.com/office/drawing/2014/main" id="{E32687FD-226E-5D99-ADDF-1A8DCBA329D1}"/>
              </a:ext>
            </a:extLst>
          </p:cNvPr>
          <p:cNvSpPr txBox="1"/>
          <p:nvPr/>
        </p:nvSpPr>
        <p:spPr>
          <a:xfrm>
            <a:off x="1799835" y="2654162"/>
            <a:ext cx="1701800" cy="2382704"/>
          </a:xfrm>
          <a:prstGeom prst="rect">
            <a:avLst/>
          </a:prstGeom>
        </p:spPr>
        <p:txBody>
          <a:bodyPr vert="horz" wrap="square" lIns="0" tIns="12700" rIns="0" bIns="0" rtlCol="0">
            <a:spAutoFit/>
          </a:bodyPr>
          <a:lstStyle/>
          <a:p>
            <a:pPr marL="12700">
              <a:lnSpc>
                <a:spcPct val="100000"/>
              </a:lnSpc>
              <a:spcBef>
                <a:spcPts val="100"/>
              </a:spcBef>
            </a:pPr>
            <a:r>
              <a:rPr sz="1400" dirty="0">
                <a:solidFill>
                  <a:schemeClr val="bg1"/>
                </a:solidFill>
                <a:latin typeface="Microsoft YaHei Light" panose="020B0503020204020204" pitchFamily="34" charset="-122"/>
                <a:ea typeface="Microsoft YaHei Light" panose="020B0503020204020204" pitchFamily="34" charset="-122"/>
                <a:cs typeface="微软雅黑"/>
              </a:rPr>
              <a:t>实现桌面自动化操作</a:t>
            </a:r>
          </a:p>
          <a:p>
            <a:pPr marL="12700">
              <a:lnSpc>
                <a:spcPct val="100000"/>
              </a:lnSpc>
            </a:pPr>
            <a:r>
              <a:rPr sz="1400" b="1" dirty="0" err="1">
                <a:solidFill>
                  <a:schemeClr val="bg1"/>
                </a:solidFill>
                <a:latin typeface="微软雅黑"/>
                <a:cs typeface="微软雅黑"/>
              </a:rPr>
              <a:t>价值</a:t>
            </a:r>
            <a:r>
              <a:rPr sz="1400" b="1" dirty="0">
                <a:solidFill>
                  <a:schemeClr val="bg1"/>
                </a:solidFill>
                <a:latin typeface="微软雅黑"/>
                <a:cs typeface="微软雅黑"/>
              </a:rPr>
              <a:t>：</a:t>
            </a:r>
            <a:endParaRPr sz="1400" dirty="0">
              <a:solidFill>
                <a:schemeClr val="bg1"/>
              </a:solidFill>
              <a:latin typeface="微软雅黑"/>
              <a:cs typeface="微软雅黑"/>
            </a:endParaRPr>
          </a:p>
          <a:p>
            <a:pPr marL="12700" marR="5080">
              <a:lnSpc>
                <a:spcPct val="100000"/>
              </a:lnSpc>
            </a:pPr>
            <a:r>
              <a:rPr sz="1400" spc="-5" dirty="0" err="1">
                <a:solidFill>
                  <a:schemeClr val="bg1"/>
                </a:solidFill>
                <a:latin typeface="Microsoft YaHei Light" panose="020B0503020204020204" pitchFamily="34" charset="-122"/>
                <a:ea typeface="Microsoft YaHei Light" panose="020B0503020204020204" pitchFamily="34" charset="-122"/>
                <a:cs typeface="微软雅黑"/>
              </a:rPr>
              <a:t>解决批量邮件处理，客户</a:t>
            </a:r>
            <a:r>
              <a:rPr sz="1400" dirty="0" err="1">
                <a:solidFill>
                  <a:schemeClr val="bg1"/>
                </a:solidFill>
                <a:latin typeface="Microsoft YaHei Light" panose="020B0503020204020204" pitchFamily="34" charset="-122"/>
                <a:ea typeface="Microsoft YaHei Light" panose="020B0503020204020204" pitchFamily="34" charset="-122"/>
                <a:cs typeface="微软雅黑"/>
              </a:rPr>
              <a:t>登记资料等，属于单个操作员的桌面级别处理</a:t>
            </a:r>
            <a:endParaRPr lang="en-US" sz="1400" dirty="0">
              <a:solidFill>
                <a:schemeClr val="bg1"/>
              </a:solidFill>
              <a:latin typeface="Microsoft YaHei Light" panose="020B0503020204020204" pitchFamily="34" charset="-122"/>
              <a:ea typeface="Microsoft YaHei Light" panose="020B0503020204020204" pitchFamily="34" charset="-122"/>
              <a:cs typeface="微软雅黑"/>
            </a:endParaRPr>
          </a:p>
          <a:p>
            <a:pPr marL="12700" marR="5080">
              <a:lnSpc>
                <a:spcPct val="100000"/>
              </a:lnSpc>
            </a:pPr>
            <a:r>
              <a:rPr sz="1400" b="1" dirty="0" err="1">
                <a:solidFill>
                  <a:schemeClr val="bg1"/>
                </a:solidFill>
                <a:latin typeface="微软雅黑"/>
                <a:cs typeface="微软雅黑"/>
              </a:rPr>
              <a:t>人机分工</a:t>
            </a:r>
            <a:r>
              <a:rPr sz="1400" dirty="0">
                <a:solidFill>
                  <a:schemeClr val="bg1"/>
                </a:solidFill>
                <a:latin typeface="微软雅黑"/>
                <a:cs typeface="微软雅黑"/>
              </a:rPr>
              <a:t>：</a:t>
            </a:r>
          </a:p>
          <a:p>
            <a:pPr marL="12700" marR="22860">
              <a:lnSpc>
                <a:spcPct val="100000"/>
              </a:lnSpc>
            </a:pPr>
            <a:r>
              <a:rPr sz="1400" dirty="0" err="1">
                <a:solidFill>
                  <a:schemeClr val="bg1"/>
                </a:solidFill>
                <a:latin typeface="Microsoft YaHei Light" panose="020B0503020204020204" pitchFamily="34" charset="-122"/>
                <a:ea typeface="Microsoft YaHei Light" panose="020B0503020204020204" pitchFamily="34" charset="-122"/>
                <a:cs typeface="微软雅黑"/>
              </a:rPr>
              <a:t>R</a:t>
            </a:r>
            <a:r>
              <a:rPr sz="1400" spc="-105" dirty="0" err="1">
                <a:solidFill>
                  <a:schemeClr val="bg1"/>
                </a:solidFill>
                <a:latin typeface="Microsoft YaHei Light" panose="020B0503020204020204" pitchFamily="34" charset="-122"/>
                <a:ea typeface="Microsoft YaHei Light" panose="020B0503020204020204" pitchFamily="34" charset="-122"/>
                <a:cs typeface="微软雅黑"/>
              </a:rPr>
              <a:t>P</a:t>
            </a:r>
            <a:r>
              <a:rPr sz="1400" spc="-5" dirty="0" err="1">
                <a:solidFill>
                  <a:schemeClr val="bg1"/>
                </a:solidFill>
                <a:latin typeface="Microsoft YaHei Light" panose="020B0503020204020204" pitchFamily="34" charset="-122"/>
                <a:ea typeface="Microsoft YaHei Light" panose="020B0503020204020204" pitchFamily="34" charset="-122"/>
                <a:cs typeface="微软雅黑"/>
              </a:rPr>
              <a:t>A</a:t>
            </a:r>
            <a:r>
              <a:rPr sz="1400" dirty="0" err="1">
                <a:solidFill>
                  <a:schemeClr val="bg1"/>
                </a:solidFill>
                <a:latin typeface="Microsoft YaHei Light" panose="020B0503020204020204" pitchFamily="34" charset="-122"/>
                <a:ea typeface="Microsoft YaHei Light" panose="020B0503020204020204" pitchFamily="34" charset="-122"/>
                <a:cs typeface="微软雅黑"/>
              </a:rPr>
              <a:t>辅助完成工作，仍以员工操作为主</a:t>
            </a:r>
            <a:endParaRPr sz="1400" dirty="0">
              <a:solidFill>
                <a:schemeClr val="bg1"/>
              </a:solidFill>
              <a:latin typeface="Microsoft YaHei Light" panose="020B0503020204020204" pitchFamily="34" charset="-122"/>
              <a:ea typeface="Microsoft YaHei Light" panose="020B0503020204020204" pitchFamily="34" charset="-122"/>
              <a:cs typeface="微软雅黑"/>
            </a:endParaRPr>
          </a:p>
          <a:p>
            <a:pPr marL="12700">
              <a:lnSpc>
                <a:spcPct val="100000"/>
              </a:lnSpc>
            </a:pPr>
            <a:r>
              <a:rPr sz="1400" b="1" dirty="0">
                <a:solidFill>
                  <a:schemeClr val="bg1"/>
                </a:solidFill>
                <a:latin typeface="微软雅黑"/>
                <a:cs typeface="微软雅黑"/>
              </a:rPr>
              <a:t>驱动因素：</a:t>
            </a:r>
            <a:endParaRPr sz="1400" dirty="0">
              <a:solidFill>
                <a:schemeClr val="bg1"/>
              </a:solidFill>
              <a:latin typeface="微软雅黑"/>
              <a:cs typeface="微软雅黑"/>
            </a:endParaRPr>
          </a:p>
          <a:p>
            <a:pPr marL="12700">
              <a:lnSpc>
                <a:spcPct val="100000"/>
              </a:lnSpc>
            </a:pPr>
            <a:r>
              <a:rPr sz="1400" spc="-5" dirty="0">
                <a:solidFill>
                  <a:schemeClr val="bg1"/>
                </a:solidFill>
                <a:latin typeface="Microsoft YaHei Light" panose="020B0503020204020204" pitchFamily="34" charset="-122"/>
                <a:ea typeface="Microsoft YaHei Light" panose="020B0503020204020204" pitchFamily="34" charset="-122"/>
                <a:cs typeface="微软雅黑"/>
              </a:rPr>
              <a:t>人力成本和产出倒挂</a:t>
            </a:r>
            <a:endParaRPr sz="1400" dirty="0">
              <a:solidFill>
                <a:schemeClr val="bg1"/>
              </a:solidFill>
              <a:latin typeface="Microsoft YaHei Light" panose="020B0503020204020204" pitchFamily="34" charset="-122"/>
              <a:ea typeface="Microsoft YaHei Light" panose="020B0503020204020204" pitchFamily="34" charset="-122"/>
              <a:cs typeface="微软雅黑"/>
            </a:endParaRPr>
          </a:p>
        </p:txBody>
      </p:sp>
      <p:sp>
        <p:nvSpPr>
          <p:cNvPr id="15" name="object 17">
            <a:extLst>
              <a:ext uri="{FF2B5EF4-FFF2-40B4-BE49-F238E27FC236}">
                <a16:creationId xmlns:a16="http://schemas.microsoft.com/office/drawing/2014/main" id="{C73FC811-9F31-9788-D908-88170F29254D}"/>
              </a:ext>
            </a:extLst>
          </p:cNvPr>
          <p:cNvSpPr txBox="1"/>
          <p:nvPr/>
        </p:nvSpPr>
        <p:spPr>
          <a:xfrm>
            <a:off x="3476051" y="1962918"/>
            <a:ext cx="6449313" cy="259045"/>
          </a:xfrm>
          <a:prstGeom prst="rect">
            <a:avLst/>
          </a:prstGeom>
        </p:spPr>
        <p:txBody>
          <a:bodyPr vert="horz" wrap="square" lIns="0" tIns="12700" rIns="0" bIns="0" rtlCol="0">
            <a:spAutoFit/>
          </a:bodyPr>
          <a:lstStyle/>
          <a:p>
            <a:pPr marL="12700" marR="5080" indent="220979">
              <a:spcBef>
                <a:spcPts val="100"/>
              </a:spcBef>
              <a:tabLst>
                <a:tab pos="2150745" algn="l"/>
                <a:tab pos="4129404" algn="l"/>
              </a:tabLst>
            </a:pPr>
            <a:r>
              <a:rPr sz="1600" b="1" dirty="0">
                <a:solidFill>
                  <a:schemeClr val="bg1"/>
                </a:solidFill>
                <a:latin typeface="微软雅黑"/>
                <a:cs typeface="微软雅黑"/>
              </a:rPr>
              <a:t>轻自动化</a:t>
            </a:r>
            <a:r>
              <a:rPr sz="1600" b="1" spc="-5" dirty="0">
                <a:solidFill>
                  <a:schemeClr val="bg1"/>
                </a:solidFill>
                <a:latin typeface="微软雅黑"/>
                <a:cs typeface="微软雅黑"/>
              </a:rPr>
              <a:t>RA</a:t>
            </a:r>
            <a:r>
              <a:rPr sz="1600" b="1" spc="5" dirty="0">
                <a:solidFill>
                  <a:schemeClr val="bg1"/>
                </a:solidFill>
                <a:latin typeface="微软雅黑"/>
                <a:cs typeface="微软雅黑"/>
              </a:rPr>
              <a:t>P</a:t>
            </a:r>
            <a:r>
              <a:rPr sz="1600" b="1" dirty="0">
                <a:solidFill>
                  <a:schemeClr val="bg1"/>
                </a:solidFill>
                <a:latin typeface="微软雅黑"/>
                <a:cs typeface="微软雅黑"/>
              </a:rPr>
              <a:t>软件	</a:t>
            </a:r>
            <a:r>
              <a:rPr lang="en-US" sz="1600" b="1" dirty="0">
                <a:solidFill>
                  <a:schemeClr val="bg1"/>
                </a:solidFill>
                <a:latin typeface="微软雅黑"/>
                <a:cs typeface="微软雅黑"/>
              </a:rPr>
              <a:t>    </a:t>
            </a:r>
            <a:r>
              <a:rPr sz="1600" b="1" dirty="0" err="1">
                <a:solidFill>
                  <a:schemeClr val="bg1"/>
                </a:solidFill>
                <a:latin typeface="微软雅黑"/>
                <a:cs typeface="微软雅黑"/>
              </a:rPr>
              <a:t>自动化</a:t>
            </a:r>
            <a:r>
              <a:rPr sz="1600" b="1" spc="-5" dirty="0" err="1">
                <a:solidFill>
                  <a:schemeClr val="bg1"/>
                </a:solidFill>
                <a:latin typeface="微软雅黑"/>
                <a:cs typeface="微软雅黑"/>
              </a:rPr>
              <a:t>R</a:t>
            </a:r>
            <a:r>
              <a:rPr sz="1600" b="1" spc="-80" dirty="0" err="1">
                <a:solidFill>
                  <a:schemeClr val="bg1"/>
                </a:solidFill>
                <a:latin typeface="微软雅黑"/>
                <a:cs typeface="微软雅黑"/>
              </a:rPr>
              <a:t>P</a:t>
            </a:r>
            <a:r>
              <a:rPr sz="1600" b="1" spc="-5" dirty="0" err="1">
                <a:solidFill>
                  <a:schemeClr val="bg1"/>
                </a:solidFill>
                <a:latin typeface="微软雅黑"/>
                <a:cs typeface="微软雅黑"/>
              </a:rPr>
              <a:t>A</a:t>
            </a:r>
            <a:r>
              <a:rPr sz="1600" b="1" dirty="0" err="1">
                <a:solidFill>
                  <a:schemeClr val="bg1"/>
                </a:solidFill>
                <a:latin typeface="微软雅黑"/>
                <a:cs typeface="微软雅黑"/>
              </a:rPr>
              <a:t>软件</a:t>
            </a:r>
            <a:r>
              <a:rPr sz="1600" b="1" dirty="0">
                <a:solidFill>
                  <a:schemeClr val="bg1"/>
                </a:solidFill>
                <a:latin typeface="微软雅黑"/>
                <a:cs typeface="微软雅黑"/>
              </a:rPr>
              <a:t>	</a:t>
            </a:r>
            <a:r>
              <a:rPr lang="en-US" sz="1600" b="1" dirty="0">
                <a:solidFill>
                  <a:schemeClr val="bg1"/>
                </a:solidFill>
                <a:latin typeface="微软雅黑"/>
                <a:cs typeface="微软雅黑"/>
              </a:rPr>
              <a:t>    </a:t>
            </a:r>
            <a:r>
              <a:rPr lang="zh-CN" altLang="en-US" sz="1600" b="1" dirty="0">
                <a:solidFill>
                  <a:schemeClr val="bg1"/>
                </a:solidFill>
                <a:latin typeface="微软雅黑"/>
                <a:cs typeface="微软雅黑"/>
              </a:rPr>
              <a:t>    </a:t>
            </a:r>
            <a:r>
              <a:rPr sz="1600" b="1" dirty="0" err="1">
                <a:solidFill>
                  <a:schemeClr val="bg1"/>
                </a:solidFill>
                <a:latin typeface="微软雅黑"/>
                <a:cs typeface="微软雅黑"/>
              </a:rPr>
              <a:t>智能化</a:t>
            </a:r>
            <a:r>
              <a:rPr sz="1600" b="1" spc="-5" dirty="0" err="1">
                <a:solidFill>
                  <a:schemeClr val="bg1"/>
                </a:solidFill>
                <a:latin typeface="微软雅黑"/>
                <a:cs typeface="微软雅黑"/>
              </a:rPr>
              <a:t>R</a:t>
            </a:r>
            <a:r>
              <a:rPr sz="1600" b="1" spc="-80" dirty="0" err="1">
                <a:solidFill>
                  <a:schemeClr val="bg1"/>
                </a:solidFill>
                <a:latin typeface="微软雅黑"/>
                <a:cs typeface="微软雅黑"/>
              </a:rPr>
              <a:t>P</a:t>
            </a:r>
            <a:r>
              <a:rPr sz="1600" b="1" spc="-5" dirty="0" err="1">
                <a:solidFill>
                  <a:schemeClr val="bg1"/>
                </a:solidFill>
                <a:latin typeface="微软雅黑"/>
                <a:cs typeface="微软雅黑"/>
              </a:rPr>
              <a:t>A</a:t>
            </a:r>
            <a:r>
              <a:rPr sz="1600" b="1" dirty="0" err="1">
                <a:solidFill>
                  <a:schemeClr val="bg1"/>
                </a:solidFill>
                <a:latin typeface="微软雅黑"/>
                <a:cs typeface="微软雅黑"/>
              </a:rPr>
              <a:t>软件</a:t>
            </a:r>
            <a:endParaRPr sz="1600" dirty="0">
              <a:solidFill>
                <a:schemeClr val="bg1"/>
              </a:solidFill>
              <a:latin typeface="微软雅黑"/>
              <a:cs typeface="微软雅黑"/>
            </a:endParaRPr>
          </a:p>
        </p:txBody>
      </p:sp>
      <p:sp>
        <p:nvSpPr>
          <p:cNvPr id="16" name="object 18">
            <a:extLst>
              <a:ext uri="{FF2B5EF4-FFF2-40B4-BE49-F238E27FC236}">
                <a16:creationId xmlns:a16="http://schemas.microsoft.com/office/drawing/2014/main" id="{9D82AFF9-6AAE-CBC9-62E7-7062ECCE19B9}"/>
              </a:ext>
            </a:extLst>
          </p:cNvPr>
          <p:cNvSpPr txBox="1"/>
          <p:nvPr/>
        </p:nvSpPr>
        <p:spPr>
          <a:xfrm>
            <a:off x="3764523" y="2654162"/>
            <a:ext cx="1701800" cy="2167260"/>
          </a:xfrm>
          <a:prstGeom prst="rect">
            <a:avLst/>
          </a:prstGeom>
        </p:spPr>
        <p:txBody>
          <a:bodyPr vert="horz" wrap="square" lIns="0" tIns="12700" rIns="0" bIns="0" rtlCol="0">
            <a:spAutoFit/>
          </a:bodyPr>
          <a:lstStyle/>
          <a:p>
            <a:pPr marL="12700">
              <a:lnSpc>
                <a:spcPct val="100000"/>
              </a:lnSpc>
              <a:spcBef>
                <a:spcPts val="100"/>
              </a:spcBef>
            </a:pPr>
            <a:r>
              <a:rPr sz="1400" dirty="0">
                <a:solidFill>
                  <a:schemeClr val="bg1"/>
                </a:solidFill>
                <a:latin typeface="Microsoft YaHei Light" panose="020B0503020204020204" pitchFamily="34" charset="-122"/>
                <a:ea typeface="Microsoft YaHei Light" panose="020B0503020204020204" pitchFamily="34" charset="-122"/>
                <a:cs typeface="微软雅黑"/>
              </a:rPr>
              <a:t>实现端到端自动化</a:t>
            </a:r>
          </a:p>
          <a:p>
            <a:pPr marL="12700">
              <a:lnSpc>
                <a:spcPct val="100000"/>
              </a:lnSpc>
            </a:pPr>
            <a:r>
              <a:rPr sz="1400" b="1" dirty="0" err="1">
                <a:solidFill>
                  <a:schemeClr val="bg1"/>
                </a:solidFill>
                <a:latin typeface="微软雅黑"/>
                <a:cs typeface="微软雅黑"/>
              </a:rPr>
              <a:t>价值</a:t>
            </a:r>
            <a:r>
              <a:rPr sz="1400" b="1" dirty="0">
                <a:solidFill>
                  <a:schemeClr val="bg1"/>
                </a:solidFill>
                <a:latin typeface="微软雅黑"/>
                <a:cs typeface="微软雅黑"/>
              </a:rPr>
              <a:t>：</a:t>
            </a:r>
            <a:endParaRPr sz="1400" dirty="0">
              <a:solidFill>
                <a:schemeClr val="bg1"/>
              </a:solidFill>
              <a:latin typeface="微软雅黑"/>
              <a:cs typeface="微软雅黑"/>
            </a:endParaRPr>
          </a:p>
          <a:p>
            <a:pPr marL="12700" marR="5080" algn="just">
              <a:lnSpc>
                <a:spcPct val="100000"/>
              </a:lnSpc>
            </a:pPr>
            <a:r>
              <a:rPr sz="1400" dirty="0" err="1">
                <a:solidFill>
                  <a:schemeClr val="bg1"/>
                </a:solidFill>
                <a:latin typeface="Microsoft YaHei Light" panose="020B0503020204020204" pitchFamily="34" charset="-122"/>
                <a:ea typeface="Microsoft YaHei Light" panose="020B0503020204020204" pitchFamily="34" charset="-122"/>
                <a:cs typeface="微软雅黑"/>
              </a:rPr>
              <a:t>实现更大范围流程创建</a:t>
            </a:r>
            <a:r>
              <a:rPr lang="zh-CN" altLang="en-US" sz="1400" dirty="0">
                <a:solidFill>
                  <a:schemeClr val="bg1"/>
                </a:solidFill>
                <a:latin typeface="Microsoft YaHei Light" panose="020B0503020204020204" pitchFamily="34" charset="-122"/>
                <a:ea typeface="Microsoft YaHei Light" panose="020B0503020204020204" pitchFamily="34" charset="-122"/>
                <a:cs typeface="微软雅黑"/>
              </a:rPr>
              <a:t>，</a:t>
            </a:r>
            <a:r>
              <a:rPr sz="1400" dirty="0" err="1">
                <a:solidFill>
                  <a:schemeClr val="bg1"/>
                </a:solidFill>
                <a:latin typeface="Microsoft YaHei Light" panose="020B0503020204020204" pitchFamily="34" charset="-122"/>
                <a:ea typeface="Microsoft YaHei Light" panose="020B0503020204020204" pitchFamily="34" charset="-122"/>
                <a:cs typeface="微软雅黑"/>
              </a:rPr>
              <a:t>用户无需关注每个节点怎</a:t>
            </a:r>
            <a:r>
              <a:rPr sz="1400" spc="-5" dirty="0" err="1">
                <a:solidFill>
                  <a:schemeClr val="bg1"/>
                </a:solidFill>
                <a:latin typeface="Microsoft YaHei Light" panose="020B0503020204020204" pitchFamily="34" charset="-122"/>
                <a:ea typeface="Microsoft YaHei Light" panose="020B0503020204020204" pitchFamily="34" charset="-122"/>
                <a:cs typeface="微软雅黑"/>
              </a:rPr>
              <a:t>么具体实现，通过机器人</a:t>
            </a:r>
            <a:r>
              <a:rPr sz="1400" dirty="0" err="1">
                <a:solidFill>
                  <a:schemeClr val="bg1"/>
                </a:solidFill>
                <a:latin typeface="Microsoft YaHei Light" panose="020B0503020204020204" pitchFamily="34" charset="-122"/>
                <a:ea typeface="Microsoft YaHei Light" panose="020B0503020204020204" pitchFamily="34" charset="-122"/>
                <a:cs typeface="微软雅黑"/>
              </a:rPr>
              <a:t>引擎提供解决方案</a:t>
            </a:r>
            <a:endParaRPr sz="1400" dirty="0">
              <a:solidFill>
                <a:schemeClr val="bg1"/>
              </a:solidFill>
              <a:latin typeface="Microsoft YaHei Light" panose="020B0503020204020204" pitchFamily="34" charset="-122"/>
              <a:ea typeface="Microsoft YaHei Light" panose="020B0503020204020204" pitchFamily="34" charset="-122"/>
              <a:cs typeface="微软雅黑"/>
            </a:endParaRPr>
          </a:p>
          <a:p>
            <a:pPr marL="12700">
              <a:lnSpc>
                <a:spcPct val="100000"/>
              </a:lnSpc>
            </a:pPr>
            <a:r>
              <a:rPr sz="1400" b="1" dirty="0">
                <a:solidFill>
                  <a:schemeClr val="bg1"/>
                </a:solidFill>
                <a:latin typeface="微软雅黑"/>
                <a:cs typeface="微软雅黑"/>
              </a:rPr>
              <a:t>驱动因素：</a:t>
            </a:r>
            <a:endParaRPr sz="1400" dirty="0">
              <a:solidFill>
                <a:schemeClr val="bg1"/>
              </a:solidFill>
              <a:latin typeface="微软雅黑"/>
              <a:cs typeface="微软雅黑"/>
            </a:endParaRPr>
          </a:p>
          <a:p>
            <a:pPr marL="12700" marR="5080">
              <a:lnSpc>
                <a:spcPct val="100000"/>
              </a:lnSpc>
            </a:pPr>
            <a:r>
              <a:rPr sz="1400" dirty="0" err="1">
                <a:solidFill>
                  <a:schemeClr val="bg1"/>
                </a:solidFill>
                <a:latin typeface="Microsoft YaHei Light" panose="020B0503020204020204" pitchFamily="34" charset="-122"/>
                <a:ea typeface="Microsoft YaHei Light" panose="020B0503020204020204" pitchFamily="34" charset="-122"/>
                <a:cs typeface="微软雅黑"/>
              </a:rPr>
              <a:t>企业规模化发展，业务流程重构</a:t>
            </a:r>
            <a:endParaRPr sz="1400" dirty="0">
              <a:solidFill>
                <a:schemeClr val="bg1"/>
              </a:solidFill>
              <a:latin typeface="Microsoft YaHei Light" panose="020B0503020204020204" pitchFamily="34" charset="-122"/>
              <a:ea typeface="Microsoft YaHei Light" panose="020B0503020204020204" pitchFamily="34" charset="-122"/>
              <a:cs typeface="微软雅黑"/>
            </a:endParaRPr>
          </a:p>
        </p:txBody>
      </p:sp>
      <p:sp>
        <p:nvSpPr>
          <p:cNvPr id="17" name="object 19">
            <a:extLst>
              <a:ext uri="{FF2B5EF4-FFF2-40B4-BE49-F238E27FC236}">
                <a16:creationId xmlns:a16="http://schemas.microsoft.com/office/drawing/2014/main" id="{BAF46072-A7EF-7EB5-1EAA-C98B91EC13A3}"/>
              </a:ext>
            </a:extLst>
          </p:cNvPr>
          <p:cNvSpPr txBox="1"/>
          <p:nvPr/>
        </p:nvSpPr>
        <p:spPr>
          <a:xfrm>
            <a:off x="5822334" y="2666253"/>
            <a:ext cx="1652190" cy="2118529"/>
          </a:xfrm>
          <a:prstGeom prst="rect">
            <a:avLst/>
          </a:prstGeom>
        </p:spPr>
        <p:txBody>
          <a:bodyPr vert="horz" wrap="square" lIns="0" tIns="12700" rIns="0" bIns="0" rtlCol="0">
            <a:spAutoFit/>
          </a:bodyPr>
          <a:lstStyle/>
          <a:p>
            <a:pPr marL="12700">
              <a:lnSpc>
                <a:spcPct val="100000"/>
              </a:lnSpc>
            </a:pPr>
            <a:r>
              <a:rPr sz="1400" dirty="0" err="1">
                <a:solidFill>
                  <a:schemeClr val="bg1"/>
                </a:solidFill>
                <a:latin typeface="Microsoft YaHei Light" panose="020B0503020204020204" pitchFamily="34" charset="-122"/>
                <a:ea typeface="Microsoft YaHei Light" panose="020B0503020204020204" pitchFamily="34" charset="-122"/>
                <a:cs typeface="微软雅黑"/>
              </a:rPr>
              <a:t>实现软件规模应用</a:t>
            </a:r>
            <a:endParaRPr lang="en-US" sz="1400" dirty="0">
              <a:solidFill>
                <a:schemeClr val="bg1"/>
              </a:solidFill>
              <a:latin typeface="Microsoft YaHei Light" panose="020B0503020204020204" pitchFamily="34" charset="-122"/>
              <a:ea typeface="Microsoft YaHei Light" panose="020B0503020204020204" pitchFamily="34" charset="-122"/>
              <a:cs typeface="微软雅黑"/>
            </a:endParaRPr>
          </a:p>
          <a:p>
            <a:pPr marL="12700">
              <a:lnSpc>
                <a:spcPct val="100000"/>
              </a:lnSpc>
            </a:pPr>
            <a:r>
              <a:rPr lang="zh-CN" altLang="en-US" sz="1400" b="1" spc="-5" dirty="0">
                <a:solidFill>
                  <a:schemeClr val="bg1"/>
                </a:solidFill>
                <a:latin typeface="微软雅黑" panose="020B0503020204020204" pitchFamily="34" charset="-122"/>
                <a:ea typeface="微软雅黑" panose="020B0503020204020204" pitchFamily="34" charset="-122"/>
                <a:cs typeface="微软雅黑"/>
              </a:rPr>
              <a:t>价值</a:t>
            </a:r>
            <a:r>
              <a:rPr lang="zh-CN" altLang="en-US" sz="1400" b="1" dirty="0">
                <a:solidFill>
                  <a:schemeClr val="bg1"/>
                </a:solidFill>
                <a:latin typeface="微软雅黑" panose="020B0503020204020204" pitchFamily="34" charset="-122"/>
                <a:ea typeface="微软雅黑" panose="020B0503020204020204" pitchFamily="34" charset="-122"/>
                <a:cs typeface="微软雅黑"/>
              </a:rPr>
              <a:t>：</a:t>
            </a:r>
            <a:endParaRPr lang="en-US" altLang="zh-CN" sz="1400" b="1" dirty="0">
              <a:solidFill>
                <a:schemeClr val="bg1"/>
              </a:solidFill>
              <a:latin typeface="微软雅黑" panose="020B0503020204020204" pitchFamily="34" charset="-122"/>
              <a:ea typeface="微软雅黑" panose="020B0503020204020204" pitchFamily="34" charset="-122"/>
              <a:cs typeface="微软雅黑"/>
            </a:endParaRPr>
          </a:p>
          <a:p>
            <a:pPr marL="12700">
              <a:lnSpc>
                <a:spcPct val="100000"/>
              </a:lnSpc>
              <a:spcBef>
                <a:spcPts val="100"/>
              </a:spcBef>
            </a:pPr>
            <a:r>
              <a:rPr lang="zh-CN" altLang="en-US" sz="1400" dirty="0">
                <a:solidFill>
                  <a:schemeClr val="bg1"/>
                </a:solidFill>
                <a:latin typeface="Microsoft YaHei Light" panose="020B0503020204020204" pitchFamily="34" charset="-122"/>
                <a:ea typeface="Microsoft YaHei Light" panose="020B0503020204020204" pitchFamily="34" charset="-122"/>
                <a:cs typeface="微软雅黑"/>
              </a:rPr>
              <a:t>通过机器人中台进行客户识别及对机器人赋能</a:t>
            </a:r>
          </a:p>
          <a:p>
            <a:pPr marL="12700">
              <a:lnSpc>
                <a:spcPct val="100000"/>
              </a:lnSpc>
            </a:pPr>
            <a:r>
              <a:rPr lang="zh-CN" altLang="en-US" sz="1400" b="1" dirty="0">
                <a:solidFill>
                  <a:schemeClr val="bg1"/>
                </a:solidFill>
                <a:latin typeface="微软雅黑" panose="020B0503020204020204" pitchFamily="34" charset="-122"/>
                <a:ea typeface="微软雅黑" panose="020B0503020204020204" pitchFamily="34" charset="-122"/>
                <a:cs typeface="微软雅黑"/>
              </a:rPr>
              <a:t>驱动因素：</a:t>
            </a:r>
            <a:endParaRPr lang="zh-CN" altLang="en-US" sz="1400" dirty="0">
              <a:solidFill>
                <a:schemeClr val="bg1"/>
              </a:solidFill>
              <a:latin typeface="微软雅黑" panose="020B0503020204020204" pitchFamily="34" charset="-122"/>
              <a:ea typeface="微软雅黑" panose="020B0503020204020204" pitchFamily="34" charset="-122"/>
              <a:cs typeface="微软雅黑"/>
            </a:endParaRPr>
          </a:p>
          <a:p>
            <a:pPr marL="12700" marR="5080">
              <a:lnSpc>
                <a:spcPct val="100000"/>
              </a:lnSpc>
            </a:pPr>
            <a:r>
              <a:rPr lang="zh-CN" altLang="en-US" sz="1400" dirty="0">
                <a:solidFill>
                  <a:schemeClr val="bg1"/>
                </a:solidFill>
                <a:latin typeface="Microsoft YaHei Light" panose="020B0503020204020204" pitchFamily="34" charset="-122"/>
                <a:ea typeface="Microsoft YaHei Light" panose="020B0503020204020204" pitchFamily="34" charset="-122"/>
                <a:cs typeface="微软雅黑"/>
              </a:rPr>
              <a:t>企业集群化，规模化，数字化转型</a:t>
            </a:r>
          </a:p>
          <a:p>
            <a:pPr marL="12700">
              <a:lnSpc>
                <a:spcPct val="100000"/>
              </a:lnSpc>
            </a:pPr>
            <a:endParaRPr lang="en-US" altLang="zh-CN" sz="1200" b="1" dirty="0">
              <a:solidFill>
                <a:schemeClr val="bg1"/>
              </a:solidFill>
              <a:latin typeface="微软雅黑"/>
              <a:cs typeface="微软雅黑"/>
            </a:endParaRPr>
          </a:p>
          <a:p>
            <a:pPr marL="12700">
              <a:lnSpc>
                <a:spcPct val="100000"/>
              </a:lnSpc>
            </a:pPr>
            <a:endParaRPr sz="1200" dirty="0">
              <a:solidFill>
                <a:schemeClr val="bg1"/>
              </a:solidFill>
              <a:latin typeface="微软雅黑"/>
              <a:cs typeface="微软雅黑"/>
            </a:endParaRPr>
          </a:p>
        </p:txBody>
      </p:sp>
      <p:sp>
        <p:nvSpPr>
          <p:cNvPr id="18" name="object 20">
            <a:extLst>
              <a:ext uri="{FF2B5EF4-FFF2-40B4-BE49-F238E27FC236}">
                <a16:creationId xmlns:a16="http://schemas.microsoft.com/office/drawing/2014/main" id="{3EF9A145-B394-340D-4513-53A5877C87FF}"/>
              </a:ext>
            </a:extLst>
          </p:cNvPr>
          <p:cNvSpPr txBox="1"/>
          <p:nvPr/>
        </p:nvSpPr>
        <p:spPr>
          <a:xfrm>
            <a:off x="4781087" y="5033658"/>
            <a:ext cx="512145" cy="228268"/>
          </a:xfrm>
          <a:prstGeom prst="rect">
            <a:avLst/>
          </a:prstGeom>
        </p:spPr>
        <p:txBody>
          <a:bodyPr vert="horz" wrap="square" lIns="0" tIns="12700" rIns="0" bIns="0" rtlCol="0">
            <a:spAutoFit/>
          </a:bodyPr>
          <a:lstStyle/>
          <a:p>
            <a:pPr marL="12700">
              <a:lnSpc>
                <a:spcPct val="100000"/>
              </a:lnSpc>
              <a:spcBef>
                <a:spcPts val="100"/>
              </a:spcBef>
            </a:pPr>
            <a:r>
              <a:rPr sz="1400" b="1" dirty="0">
                <a:solidFill>
                  <a:schemeClr val="bg1"/>
                </a:solidFill>
                <a:latin typeface="微软雅黑"/>
                <a:cs typeface="微软雅黑"/>
              </a:rPr>
              <a:t>中国</a:t>
            </a:r>
            <a:endParaRPr sz="1400" dirty="0">
              <a:solidFill>
                <a:schemeClr val="bg1"/>
              </a:solidFill>
              <a:latin typeface="微软雅黑"/>
              <a:cs typeface="微软雅黑"/>
            </a:endParaRPr>
          </a:p>
        </p:txBody>
      </p:sp>
      <p:pic>
        <p:nvPicPr>
          <p:cNvPr id="19" name="object 22">
            <a:extLst>
              <a:ext uri="{FF2B5EF4-FFF2-40B4-BE49-F238E27FC236}">
                <a16:creationId xmlns:a16="http://schemas.microsoft.com/office/drawing/2014/main" id="{C89BE623-180B-CDB5-3AE5-11329FDFB1BF}"/>
              </a:ext>
            </a:extLst>
          </p:cNvPr>
          <p:cNvPicPr/>
          <p:nvPr/>
        </p:nvPicPr>
        <p:blipFill>
          <a:blip r:embed="rId3" cstate="print"/>
          <a:stretch>
            <a:fillRect/>
          </a:stretch>
        </p:blipFill>
        <p:spPr>
          <a:xfrm>
            <a:off x="8429162" y="3640315"/>
            <a:ext cx="99059" cy="89916"/>
          </a:xfrm>
          <a:prstGeom prst="rect">
            <a:avLst/>
          </a:prstGeom>
        </p:spPr>
      </p:pic>
      <p:sp>
        <p:nvSpPr>
          <p:cNvPr id="20" name="object 23">
            <a:extLst>
              <a:ext uri="{FF2B5EF4-FFF2-40B4-BE49-F238E27FC236}">
                <a16:creationId xmlns:a16="http://schemas.microsoft.com/office/drawing/2014/main" id="{58877EBD-0112-84F9-E212-443EC8F01F22}"/>
              </a:ext>
            </a:extLst>
          </p:cNvPr>
          <p:cNvSpPr txBox="1"/>
          <p:nvPr/>
        </p:nvSpPr>
        <p:spPr>
          <a:xfrm>
            <a:off x="7818222" y="2671451"/>
            <a:ext cx="2009918" cy="1213153"/>
          </a:xfrm>
          <a:prstGeom prst="rect">
            <a:avLst/>
          </a:prstGeom>
        </p:spPr>
        <p:txBody>
          <a:bodyPr vert="horz" wrap="square" lIns="0" tIns="12700" rIns="0" bIns="0" rtlCol="0">
            <a:spAutoFit/>
          </a:bodyPr>
          <a:lstStyle/>
          <a:p>
            <a:pPr marL="12700">
              <a:lnSpc>
                <a:spcPct val="100000"/>
              </a:lnSpc>
            </a:pPr>
            <a:r>
              <a:rPr sz="1400" dirty="0" err="1">
                <a:solidFill>
                  <a:schemeClr val="bg1"/>
                </a:solidFill>
                <a:latin typeface="Microsoft YaHei Light" panose="020B0503020204020204" pitchFamily="34" charset="-122"/>
                <a:ea typeface="Microsoft YaHei Light" panose="020B0503020204020204" pitchFamily="34" charset="-122"/>
                <a:cs typeface="微软雅黑"/>
              </a:rPr>
              <a:t>进一步降低软件使用</a:t>
            </a:r>
            <a:r>
              <a:rPr lang="zh-CN" altLang="en-US" sz="1400" spc="-5" dirty="0">
                <a:solidFill>
                  <a:schemeClr val="bg1"/>
                </a:solidFill>
                <a:latin typeface="Microsoft YaHei Light" panose="020B0503020204020204" pitchFamily="34" charset="-122"/>
                <a:ea typeface="Microsoft YaHei Light" panose="020B0503020204020204" pitchFamily="34" charset="-122"/>
                <a:cs typeface="微软雅黑"/>
              </a:rPr>
              <a:t>门槛</a:t>
            </a:r>
            <a:endParaRPr lang="en-US" altLang="zh-CN" sz="1400" spc="-5" dirty="0">
              <a:solidFill>
                <a:schemeClr val="bg1"/>
              </a:solidFill>
              <a:latin typeface="Microsoft YaHei Light" panose="020B0503020204020204" pitchFamily="34" charset="-122"/>
              <a:ea typeface="Microsoft YaHei Light" panose="020B0503020204020204" pitchFamily="34" charset="-122"/>
              <a:cs typeface="微软雅黑"/>
            </a:endParaRPr>
          </a:p>
          <a:p>
            <a:pPr marL="12700"/>
            <a:r>
              <a:rPr lang="zh-CN" altLang="en-US" sz="1400" b="1" dirty="0">
                <a:solidFill>
                  <a:schemeClr val="bg1"/>
                </a:solidFill>
                <a:latin typeface="微软雅黑" panose="020B0503020204020204" pitchFamily="34" charset="-122"/>
                <a:ea typeface="微软雅黑" panose="020B0503020204020204" pitchFamily="34" charset="-122"/>
                <a:cs typeface="微软雅黑"/>
              </a:rPr>
              <a:t>价值：</a:t>
            </a:r>
            <a:endParaRPr lang="en-US" altLang="zh-CN" sz="1400" b="1" dirty="0">
              <a:solidFill>
                <a:schemeClr val="bg1"/>
              </a:solidFill>
              <a:latin typeface="微软雅黑" panose="020B0503020204020204" pitchFamily="34" charset="-122"/>
              <a:ea typeface="微软雅黑" panose="020B0503020204020204" pitchFamily="34" charset="-122"/>
              <a:cs typeface="微软雅黑"/>
            </a:endParaRPr>
          </a:p>
          <a:p>
            <a:pPr marL="12700"/>
            <a:r>
              <a:rPr lang="en-US" altLang="zh-CN" sz="1400" dirty="0">
                <a:solidFill>
                  <a:schemeClr val="bg1"/>
                </a:solidFill>
                <a:latin typeface="Microsoft YaHei Light" panose="020B0503020204020204" pitchFamily="34" charset="-122"/>
                <a:ea typeface="Microsoft YaHei Light" panose="020B0503020204020204" pitchFamily="34" charset="-122"/>
                <a:cs typeface="微软雅黑"/>
              </a:rPr>
              <a:t>R</a:t>
            </a:r>
            <a:r>
              <a:rPr lang="en-US" altLang="zh-CN" sz="1400" spc="-105" dirty="0">
                <a:solidFill>
                  <a:schemeClr val="bg1"/>
                </a:solidFill>
                <a:latin typeface="Microsoft YaHei Light" panose="020B0503020204020204" pitchFamily="34" charset="-122"/>
                <a:ea typeface="Microsoft YaHei Light" panose="020B0503020204020204" pitchFamily="34" charset="-122"/>
                <a:cs typeface="微软雅黑"/>
              </a:rPr>
              <a:t>P</a:t>
            </a:r>
            <a:r>
              <a:rPr lang="en-US" altLang="zh-CN" sz="1400" spc="-5" dirty="0">
                <a:solidFill>
                  <a:schemeClr val="bg1"/>
                </a:solidFill>
                <a:latin typeface="Microsoft YaHei Light" panose="020B0503020204020204" pitchFamily="34" charset="-122"/>
                <a:ea typeface="Microsoft YaHei Light" panose="020B0503020204020204" pitchFamily="34" charset="-122"/>
                <a:cs typeface="微软雅黑"/>
              </a:rPr>
              <a:t>A</a:t>
            </a:r>
            <a:r>
              <a:rPr lang="zh-CN" altLang="en-US" sz="1400" dirty="0">
                <a:solidFill>
                  <a:schemeClr val="bg1"/>
                </a:solidFill>
                <a:latin typeface="Microsoft YaHei Light" panose="020B0503020204020204" pitchFamily="34" charset="-122"/>
                <a:ea typeface="Microsoft YaHei Light" panose="020B0503020204020204" pitchFamily="34" charset="-122"/>
                <a:cs typeface="微软雅黑"/>
              </a:rPr>
              <a:t>进行技术集成</a:t>
            </a:r>
          </a:p>
          <a:p>
            <a:pPr marL="12700"/>
            <a:endParaRPr lang="zh-CN" altLang="en-US" sz="1200" dirty="0">
              <a:solidFill>
                <a:schemeClr val="bg1"/>
              </a:solidFill>
              <a:latin typeface="微软雅黑"/>
              <a:cs typeface="微软雅黑"/>
            </a:endParaRPr>
          </a:p>
          <a:p>
            <a:pPr marL="12700">
              <a:lnSpc>
                <a:spcPct val="100000"/>
              </a:lnSpc>
            </a:pPr>
            <a:endParaRPr lang="en-US" altLang="zh-CN" sz="1200" spc="-5" dirty="0">
              <a:solidFill>
                <a:schemeClr val="bg1"/>
              </a:solidFill>
              <a:latin typeface="微软雅黑"/>
              <a:cs typeface="微软雅黑"/>
            </a:endParaRPr>
          </a:p>
          <a:p>
            <a:pPr marL="12700">
              <a:lnSpc>
                <a:spcPct val="100000"/>
              </a:lnSpc>
            </a:pPr>
            <a:endParaRPr sz="1200" dirty="0">
              <a:solidFill>
                <a:schemeClr val="bg1"/>
              </a:solidFill>
              <a:latin typeface="微软雅黑"/>
              <a:cs typeface="微软雅黑"/>
            </a:endParaRPr>
          </a:p>
        </p:txBody>
      </p:sp>
      <p:sp>
        <p:nvSpPr>
          <p:cNvPr id="21" name="object 27">
            <a:extLst>
              <a:ext uri="{FF2B5EF4-FFF2-40B4-BE49-F238E27FC236}">
                <a16:creationId xmlns:a16="http://schemas.microsoft.com/office/drawing/2014/main" id="{A34FA6CC-45AE-460A-5610-7DEB15936DBA}"/>
              </a:ext>
            </a:extLst>
          </p:cNvPr>
          <p:cNvSpPr txBox="1"/>
          <p:nvPr/>
        </p:nvSpPr>
        <p:spPr>
          <a:xfrm>
            <a:off x="1826281" y="5851835"/>
            <a:ext cx="704943" cy="259045"/>
          </a:xfrm>
          <a:prstGeom prst="rect">
            <a:avLst/>
          </a:prstGeom>
        </p:spPr>
        <p:txBody>
          <a:bodyPr vert="horz" wrap="square" lIns="0" tIns="12700" rIns="0" bIns="0" rtlCol="0">
            <a:spAutoFit/>
          </a:bodyPr>
          <a:lstStyle/>
          <a:p>
            <a:pPr marL="12700">
              <a:lnSpc>
                <a:spcPct val="100000"/>
              </a:lnSpc>
              <a:spcBef>
                <a:spcPts val="100"/>
              </a:spcBef>
            </a:pPr>
            <a:r>
              <a:rPr sz="1600" dirty="0">
                <a:solidFill>
                  <a:schemeClr val="bg1">
                    <a:lumMod val="50000"/>
                  </a:schemeClr>
                </a:solidFill>
                <a:latin typeface="微软雅黑"/>
                <a:cs typeface="微软雅黑"/>
              </a:rPr>
              <a:t>低价值</a:t>
            </a:r>
          </a:p>
        </p:txBody>
      </p:sp>
      <p:sp>
        <p:nvSpPr>
          <p:cNvPr id="22" name="object 28">
            <a:extLst>
              <a:ext uri="{FF2B5EF4-FFF2-40B4-BE49-F238E27FC236}">
                <a16:creationId xmlns:a16="http://schemas.microsoft.com/office/drawing/2014/main" id="{06E12845-AE71-159C-1DF7-F34C9641A54F}"/>
              </a:ext>
            </a:extLst>
          </p:cNvPr>
          <p:cNvSpPr txBox="1"/>
          <p:nvPr/>
        </p:nvSpPr>
        <p:spPr>
          <a:xfrm>
            <a:off x="8550667" y="5855551"/>
            <a:ext cx="704943" cy="259686"/>
          </a:xfrm>
          <a:prstGeom prst="rect">
            <a:avLst/>
          </a:prstGeom>
        </p:spPr>
        <p:txBody>
          <a:bodyPr vert="horz" wrap="square" lIns="0" tIns="13335" rIns="0" bIns="0" rtlCol="0">
            <a:spAutoFit/>
          </a:bodyPr>
          <a:lstStyle/>
          <a:p>
            <a:pPr marL="12700">
              <a:lnSpc>
                <a:spcPct val="100000"/>
              </a:lnSpc>
              <a:spcBef>
                <a:spcPts val="105"/>
              </a:spcBef>
            </a:pPr>
            <a:r>
              <a:rPr sz="1600" spc="5" dirty="0">
                <a:solidFill>
                  <a:schemeClr val="bg1">
                    <a:lumMod val="50000"/>
                  </a:schemeClr>
                </a:solidFill>
                <a:latin typeface="微软雅黑"/>
                <a:cs typeface="微软雅黑"/>
              </a:rPr>
              <a:t>高价值</a:t>
            </a:r>
            <a:endParaRPr sz="1600" dirty="0">
              <a:solidFill>
                <a:schemeClr val="bg1">
                  <a:lumMod val="50000"/>
                </a:schemeClr>
              </a:solidFill>
              <a:latin typeface="微软雅黑"/>
              <a:cs typeface="微软雅黑"/>
            </a:endParaRPr>
          </a:p>
        </p:txBody>
      </p:sp>
      <p:sp>
        <p:nvSpPr>
          <p:cNvPr id="23" name="object 29">
            <a:extLst>
              <a:ext uri="{FF2B5EF4-FFF2-40B4-BE49-F238E27FC236}">
                <a16:creationId xmlns:a16="http://schemas.microsoft.com/office/drawing/2014/main" id="{C6EFB266-F339-7118-CBE0-D467533C2909}"/>
              </a:ext>
            </a:extLst>
          </p:cNvPr>
          <p:cNvSpPr txBox="1"/>
          <p:nvPr/>
        </p:nvSpPr>
        <p:spPr>
          <a:xfrm>
            <a:off x="8314313" y="3939895"/>
            <a:ext cx="1663983" cy="659155"/>
          </a:xfrm>
          <a:prstGeom prst="rect">
            <a:avLst/>
          </a:prstGeom>
        </p:spPr>
        <p:txBody>
          <a:bodyPr vert="horz" wrap="square" lIns="0" tIns="12700" rIns="0" bIns="0" rtlCol="0">
            <a:spAutoFit/>
          </a:bodyPr>
          <a:lstStyle/>
          <a:p>
            <a:pPr marL="12700" marR="5080" algn="just">
              <a:lnSpc>
                <a:spcPct val="100000"/>
              </a:lnSpc>
              <a:spcBef>
                <a:spcPts val="100"/>
              </a:spcBef>
            </a:pPr>
            <a:r>
              <a:rPr sz="1400" b="1" dirty="0" err="1">
                <a:solidFill>
                  <a:schemeClr val="accent1"/>
                </a:solidFill>
                <a:latin typeface="微软雅黑"/>
                <a:cs typeface="微软雅黑"/>
              </a:rPr>
              <a:t>美国：</a:t>
            </a:r>
            <a:r>
              <a:rPr sz="1400" dirty="0" err="1">
                <a:solidFill>
                  <a:schemeClr val="accent1"/>
                </a:solidFill>
                <a:latin typeface="Microsoft YaHei Light" panose="020B0503020204020204" pitchFamily="34" charset="-122"/>
                <a:ea typeface="Microsoft YaHei Light" panose="020B0503020204020204" pitchFamily="34" charset="-122"/>
                <a:cs typeface="微软雅黑"/>
              </a:rPr>
              <a:t>商业模式更为成熟，更注重底层技</a:t>
            </a:r>
            <a:r>
              <a:rPr sz="1400" spc="-5" dirty="0" err="1">
                <a:solidFill>
                  <a:schemeClr val="accent1"/>
                </a:solidFill>
                <a:latin typeface="Microsoft YaHei Light" panose="020B0503020204020204" pitchFamily="34" charset="-122"/>
                <a:ea typeface="Microsoft YaHei Light" panose="020B0503020204020204" pitchFamily="34" charset="-122"/>
                <a:cs typeface="微软雅黑"/>
              </a:rPr>
              <a:t>术，核心能力很强</a:t>
            </a:r>
            <a:endParaRPr sz="1400" dirty="0">
              <a:solidFill>
                <a:schemeClr val="accent1"/>
              </a:solidFill>
              <a:latin typeface="Microsoft YaHei Light" panose="020B0503020204020204" pitchFamily="34" charset="-122"/>
              <a:ea typeface="Microsoft YaHei Light" panose="020B0503020204020204" pitchFamily="34" charset="-122"/>
              <a:cs typeface="微软雅黑"/>
            </a:endParaRPr>
          </a:p>
        </p:txBody>
      </p:sp>
      <p:sp>
        <p:nvSpPr>
          <p:cNvPr id="24" name="object 30">
            <a:extLst>
              <a:ext uri="{FF2B5EF4-FFF2-40B4-BE49-F238E27FC236}">
                <a16:creationId xmlns:a16="http://schemas.microsoft.com/office/drawing/2014/main" id="{82BD1C22-A4AC-A83C-4A2E-3F33B342CCEA}"/>
              </a:ext>
            </a:extLst>
          </p:cNvPr>
          <p:cNvSpPr txBox="1"/>
          <p:nvPr/>
        </p:nvSpPr>
        <p:spPr>
          <a:xfrm>
            <a:off x="7766394" y="4651374"/>
            <a:ext cx="2190744" cy="659155"/>
          </a:xfrm>
          <a:prstGeom prst="rect">
            <a:avLst/>
          </a:prstGeom>
        </p:spPr>
        <p:txBody>
          <a:bodyPr vert="horz" wrap="square" lIns="0" tIns="12700" rIns="0" bIns="0" rtlCol="0">
            <a:spAutoFit/>
          </a:bodyPr>
          <a:lstStyle/>
          <a:p>
            <a:pPr marL="12700" marR="5080">
              <a:lnSpc>
                <a:spcPct val="100000"/>
              </a:lnSpc>
              <a:spcBef>
                <a:spcPts val="100"/>
              </a:spcBef>
            </a:pPr>
            <a:r>
              <a:rPr sz="1400" b="1" spc="-5" dirty="0" err="1">
                <a:solidFill>
                  <a:schemeClr val="accent2"/>
                </a:solidFill>
                <a:latin typeface="微软雅黑"/>
                <a:cs typeface="微软雅黑"/>
              </a:rPr>
              <a:t>中国：</a:t>
            </a:r>
            <a:r>
              <a:rPr sz="1400" spc="-5" dirty="0" err="1">
                <a:solidFill>
                  <a:schemeClr val="accent2"/>
                </a:solidFill>
                <a:latin typeface="Microsoft YaHei Light" panose="020B0503020204020204" pitchFamily="34" charset="-122"/>
                <a:ea typeface="Microsoft YaHei Light" panose="020B0503020204020204" pitchFamily="34" charset="-122"/>
                <a:cs typeface="微软雅黑"/>
              </a:rPr>
              <a:t>在积累技术的同时，</a:t>
            </a:r>
            <a:r>
              <a:rPr sz="1400" dirty="0" err="1">
                <a:solidFill>
                  <a:schemeClr val="accent2"/>
                </a:solidFill>
                <a:latin typeface="Microsoft YaHei Light" panose="020B0503020204020204" pitchFamily="34" charset="-122"/>
                <a:ea typeface="Microsoft YaHei Light" panose="020B0503020204020204" pitchFamily="34" charset="-122"/>
                <a:cs typeface="微软雅黑"/>
              </a:rPr>
              <a:t>更加注重用户需求和解决方案，在应用端更具爆发优势</a:t>
            </a:r>
            <a:endParaRPr sz="1400" dirty="0">
              <a:solidFill>
                <a:schemeClr val="accent2"/>
              </a:solidFill>
              <a:latin typeface="Microsoft YaHei Light" panose="020B0503020204020204" pitchFamily="34" charset="-122"/>
              <a:ea typeface="Microsoft YaHei Light" panose="020B0503020204020204" pitchFamily="34" charset="-122"/>
              <a:cs typeface="微软雅黑"/>
            </a:endParaRPr>
          </a:p>
        </p:txBody>
      </p:sp>
      <p:grpSp>
        <p:nvGrpSpPr>
          <p:cNvPr id="25" name="object 31">
            <a:extLst>
              <a:ext uri="{FF2B5EF4-FFF2-40B4-BE49-F238E27FC236}">
                <a16:creationId xmlns:a16="http://schemas.microsoft.com/office/drawing/2014/main" id="{CC0CA27F-BAF7-374A-6DDC-A5E6E7015055}"/>
              </a:ext>
            </a:extLst>
          </p:cNvPr>
          <p:cNvGrpSpPr/>
          <p:nvPr/>
        </p:nvGrpSpPr>
        <p:grpSpPr>
          <a:xfrm>
            <a:off x="7618195" y="3723136"/>
            <a:ext cx="1284944" cy="819796"/>
            <a:chOff x="6254792" y="4406265"/>
            <a:chExt cx="1284944" cy="819796"/>
          </a:xfrm>
        </p:grpSpPr>
        <p:sp>
          <p:nvSpPr>
            <p:cNvPr id="26" name="object 32">
              <a:extLst>
                <a:ext uri="{FF2B5EF4-FFF2-40B4-BE49-F238E27FC236}">
                  <a16:creationId xmlns:a16="http://schemas.microsoft.com/office/drawing/2014/main" id="{2D6DCF68-39F9-6AFD-D5C4-E8E4921F7BEA}"/>
                </a:ext>
              </a:extLst>
            </p:cNvPr>
            <p:cNvSpPr/>
            <p:nvPr/>
          </p:nvSpPr>
          <p:spPr>
            <a:xfrm>
              <a:off x="6254792" y="5044451"/>
              <a:ext cx="368935" cy="181610"/>
            </a:xfrm>
            <a:custGeom>
              <a:avLst/>
              <a:gdLst/>
              <a:ahLst/>
              <a:cxnLst/>
              <a:rect l="l" t="t" r="r" b="b"/>
              <a:pathLst>
                <a:path w="368934" h="181610">
                  <a:moveTo>
                    <a:pt x="296929" y="152435"/>
                  </a:moveTo>
                  <a:lnTo>
                    <a:pt x="283336" y="181102"/>
                  </a:lnTo>
                  <a:lnTo>
                    <a:pt x="368426" y="179451"/>
                  </a:lnTo>
                  <a:lnTo>
                    <a:pt x="351571" y="157861"/>
                  </a:lnTo>
                  <a:lnTo>
                    <a:pt x="308355" y="157861"/>
                  </a:lnTo>
                  <a:lnTo>
                    <a:pt x="296929" y="152435"/>
                  </a:lnTo>
                  <a:close/>
                </a:path>
                <a:path w="368934" h="181610">
                  <a:moveTo>
                    <a:pt x="302356" y="140990"/>
                  </a:moveTo>
                  <a:lnTo>
                    <a:pt x="296929" y="152435"/>
                  </a:lnTo>
                  <a:lnTo>
                    <a:pt x="308355" y="157861"/>
                  </a:lnTo>
                  <a:lnTo>
                    <a:pt x="313816" y="146431"/>
                  </a:lnTo>
                  <a:lnTo>
                    <a:pt x="302356" y="140990"/>
                  </a:lnTo>
                  <a:close/>
                </a:path>
                <a:path w="368934" h="181610">
                  <a:moveTo>
                    <a:pt x="315975" y="112268"/>
                  </a:moveTo>
                  <a:lnTo>
                    <a:pt x="302356" y="140990"/>
                  </a:lnTo>
                  <a:lnTo>
                    <a:pt x="313816" y="146431"/>
                  </a:lnTo>
                  <a:lnTo>
                    <a:pt x="308355" y="157861"/>
                  </a:lnTo>
                  <a:lnTo>
                    <a:pt x="351571" y="157861"/>
                  </a:lnTo>
                  <a:lnTo>
                    <a:pt x="315975" y="112268"/>
                  </a:lnTo>
                  <a:close/>
                </a:path>
                <a:path w="368934" h="181610">
                  <a:moveTo>
                    <a:pt x="5333" y="0"/>
                  </a:moveTo>
                  <a:lnTo>
                    <a:pt x="0" y="11430"/>
                  </a:lnTo>
                  <a:lnTo>
                    <a:pt x="296929" y="152435"/>
                  </a:lnTo>
                  <a:lnTo>
                    <a:pt x="302356" y="140990"/>
                  </a:lnTo>
                  <a:lnTo>
                    <a:pt x="5333" y="0"/>
                  </a:lnTo>
                  <a:close/>
                </a:path>
              </a:pathLst>
            </a:custGeom>
            <a:solidFill>
              <a:srgbClr val="64AE45"/>
            </a:solidFill>
          </p:spPr>
          <p:txBody>
            <a:bodyPr wrap="square" lIns="0" tIns="0" rIns="0" bIns="0" rtlCol="0"/>
            <a:lstStyle/>
            <a:p>
              <a:endParaRPr>
                <a:solidFill>
                  <a:schemeClr val="bg1"/>
                </a:solidFill>
              </a:endParaRPr>
            </a:p>
          </p:txBody>
        </p:sp>
        <p:sp>
          <p:nvSpPr>
            <p:cNvPr id="27" name="object 33">
              <a:extLst>
                <a:ext uri="{FF2B5EF4-FFF2-40B4-BE49-F238E27FC236}">
                  <a16:creationId xmlns:a16="http://schemas.microsoft.com/office/drawing/2014/main" id="{2991CCF7-7CB0-A481-086A-438E3C791A5C}"/>
                </a:ext>
              </a:extLst>
            </p:cNvPr>
            <p:cNvSpPr/>
            <p:nvPr/>
          </p:nvSpPr>
          <p:spPr>
            <a:xfrm>
              <a:off x="7170801" y="4406265"/>
              <a:ext cx="368935" cy="181610"/>
            </a:xfrm>
            <a:custGeom>
              <a:avLst/>
              <a:gdLst/>
              <a:ahLst/>
              <a:cxnLst/>
              <a:rect l="l" t="t" r="r" b="b"/>
              <a:pathLst>
                <a:path w="368934" h="181610">
                  <a:moveTo>
                    <a:pt x="296929" y="152435"/>
                  </a:moveTo>
                  <a:lnTo>
                    <a:pt x="283337" y="181102"/>
                  </a:lnTo>
                  <a:lnTo>
                    <a:pt x="368426" y="179451"/>
                  </a:lnTo>
                  <a:lnTo>
                    <a:pt x="351571" y="157861"/>
                  </a:lnTo>
                  <a:lnTo>
                    <a:pt x="308355" y="157861"/>
                  </a:lnTo>
                  <a:lnTo>
                    <a:pt x="296929" y="152435"/>
                  </a:lnTo>
                  <a:close/>
                </a:path>
                <a:path w="368934" h="181610">
                  <a:moveTo>
                    <a:pt x="302356" y="140990"/>
                  </a:moveTo>
                  <a:lnTo>
                    <a:pt x="296929" y="152435"/>
                  </a:lnTo>
                  <a:lnTo>
                    <a:pt x="308355" y="157861"/>
                  </a:lnTo>
                  <a:lnTo>
                    <a:pt x="313817" y="146431"/>
                  </a:lnTo>
                  <a:lnTo>
                    <a:pt x="302356" y="140990"/>
                  </a:lnTo>
                  <a:close/>
                </a:path>
                <a:path w="368934" h="181610">
                  <a:moveTo>
                    <a:pt x="315975" y="112268"/>
                  </a:moveTo>
                  <a:lnTo>
                    <a:pt x="302356" y="140990"/>
                  </a:lnTo>
                  <a:lnTo>
                    <a:pt x="313817" y="146431"/>
                  </a:lnTo>
                  <a:lnTo>
                    <a:pt x="308355" y="157861"/>
                  </a:lnTo>
                  <a:lnTo>
                    <a:pt x="351571" y="157861"/>
                  </a:lnTo>
                  <a:lnTo>
                    <a:pt x="315975" y="112268"/>
                  </a:lnTo>
                  <a:close/>
                </a:path>
                <a:path w="368934" h="181610">
                  <a:moveTo>
                    <a:pt x="5333" y="0"/>
                  </a:moveTo>
                  <a:lnTo>
                    <a:pt x="0" y="11430"/>
                  </a:lnTo>
                  <a:lnTo>
                    <a:pt x="296929" y="152435"/>
                  </a:lnTo>
                  <a:lnTo>
                    <a:pt x="302356" y="140990"/>
                  </a:lnTo>
                  <a:lnTo>
                    <a:pt x="5333" y="0"/>
                  </a:lnTo>
                  <a:close/>
                </a:path>
              </a:pathLst>
            </a:custGeom>
            <a:solidFill>
              <a:srgbClr val="1EC7F3"/>
            </a:solidFill>
          </p:spPr>
          <p:txBody>
            <a:bodyPr wrap="square" lIns="0" tIns="0" rIns="0" bIns="0" rtlCol="0"/>
            <a:lstStyle/>
            <a:p>
              <a:endParaRPr>
                <a:solidFill>
                  <a:schemeClr val="bg1"/>
                </a:solidFill>
              </a:endParaRPr>
            </a:p>
          </p:txBody>
        </p:sp>
      </p:grpSp>
      <p:sp>
        <p:nvSpPr>
          <p:cNvPr id="28" name="object 19">
            <a:extLst>
              <a:ext uri="{FF2B5EF4-FFF2-40B4-BE49-F238E27FC236}">
                <a16:creationId xmlns:a16="http://schemas.microsoft.com/office/drawing/2014/main" id="{57472C30-E7B6-835C-527A-22B01AE760D0}"/>
              </a:ext>
            </a:extLst>
          </p:cNvPr>
          <p:cNvSpPr txBox="1"/>
          <p:nvPr/>
        </p:nvSpPr>
        <p:spPr>
          <a:xfrm>
            <a:off x="1790887" y="2377532"/>
            <a:ext cx="1244600" cy="259045"/>
          </a:xfrm>
          <a:prstGeom prst="rect">
            <a:avLst/>
          </a:prstGeom>
        </p:spPr>
        <p:txBody>
          <a:bodyPr vert="horz" wrap="square" lIns="0" tIns="12700" rIns="0" bIns="0" rtlCol="0">
            <a:spAutoFit/>
          </a:bodyPr>
          <a:lstStyle/>
          <a:p>
            <a:pPr marL="12700">
              <a:lnSpc>
                <a:spcPct val="100000"/>
              </a:lnSpc>
              <a:spcBef>
                <a:spcPts val="100"/>
              </a:spcBef>
            </a:pPr>
            <a:r>
              <a:rPr lang="zh-CN" altLang="en-US" sz="1600" b="1" dirty="0">
                <a:solidFill>
                  <a:schemeClr val="bg1"/>
                </a:solidFill>
                <a:latin typeface="微软雅黑" panose="020B0503020204020204" pitchFamily="34" charset="-122"/>
                <a:ea typeface="微软雅黑" panose="020B0503020204020204" pitchFamily="34" charset="-122"/>
                <a:cs typeface="微软雅黑"/>
              </a:rPr>
              <a:t>目标：</a:t>
            </a:r>
            <a:endParaRPr lang="zh-CN" altLang="en-US" sz="1600" dirty="0">
              <a:solidFill>
                <a:schemeClr val="bg1"/>
              </a:solidFill>
              <a:latin typeface="微软雅黑" panose="020B0503020204020204" pitchFamily="34" charset="-122"/>
              <a:ea typeface="微软雅黑" panose="020B0503020204020204" pitchFamily="34" charset="-122"/>
              <a:cs typeface="微软雅黑"/>
            </a:endParaRPr>
          </a:p>
        </p:txBody>
      </p:sp>
      <p:sp>
        <p:nvSpPr>
          <p:cNvPr id="29" name="object 19">
            <a:extLst>
              <a:ext uri="{FF2B5EF4-FFF2-40B4-BE49-F238E27FC236}">
                <a16:creationId xmlns:a16="http://schemas.microsoft.com/office/drawing/2014/main" id="{2D89B737-84D2-7A5A-974B-81FA2D4FF342}"/>
              </a:ext>
            </a:extLst>
          </p:cNvPr>
          <p:cNvSpPr txBox="1"/>
          <p:nvPr/>
        </p:nvSpPr>
        <p:spPr>
          <a:xfrm>
            <a:off x="3738072" y="2358458"/>
            <a:ext cx="1244600" cy="259045"/>
          </a:xfrm>
          <a:prstGeom prst="rect">
            <a:avLst/>
          </a:prstGeom>
        </p:spPr>
        <p:txBody>
          <a:bodyPr vert="horz" wrap="square" lIns="0" tIns="12700" rIns="0" bIns="0" rtlCol="0">
            <a:spAutoFit/>
          </a:bodyPr>
          <a:lstStyle/>
          <a:p>
            <a:pPr marL="12700">
              <a:lnSpc>
                <a:spcPct val="100000"/>
              </a:lnSpc>
              <a:spcBef>
                <a:spcPts val="100"/>
              </a:spcBef>
            </a:pPr>
            <a:r>
              <a:rPr lang="zh-CN" altLang="en-US" sz="1600" b="1" dirty="0">
                <a:solidFill>
                  <a:schemeClr val="bg1"/>
                </a:solidFill>
                <a:latin typeface="微软雅黑" panose="020B0503020204020204" pitchFamily="34" charset="-122"/>
                <a:ea typeface="微软雅黑" panose="020B0503020204020204" pitchFamily="34" charset="-122"/>
                <a:cs typeface="微软雅黑"/>
              </a:rPr>
              <a:t>目标：</a:t>
            </a:r>
            <a:endParaRPr lang="zh-CN" altLang="en-US" sz="1600" dirty="0">
              <a:solidFill>
                <a:schemeClr val="bg1"/>
              </a:solidFill>
              <a:latin typeface="微软雅黑" panose="020B0503020204020204" pitchFamily="34" charset="-122"/>
              <a:ea typeface="微软雅黑" panose="020B0503020204020204" pitchFamily="34" charset="-122"/>
              <a:cs typeface="微软雅黑"/>
            </a:endParaRPr>
          </a:p>
        </p:txBody>
      </p:sp>
      <p:sp>
        <p:nvSpPr>
          <p:cNvPr id="30" name="object 19">
            <a:extLst>
              <a:ext uri="{FF2B5EF4-FFF2-40B4-BE49-F238E27FC236}">
                <a16:creationId xmlns:a16="http://schemas.microsoft.com/office/drawing/2014/main" id="{0A48C0B1-A8C5-565F-298D-FAF6B39F4450}"/>
              </a:ext>
            </a:extLst>
          </p:cNvPr>
          <p:cNvSpPr txBox="1"/>
          <p:nvPr/>
        </p:nvSpPr>
        <p:spPr>
          <a:xfrm>
            <a:off x="5841304" y="2365780"/>
            <a:ext cx="1244600" cy="259045"/>
          </a:xfrm>
          <a:prstGeom prst="rect">
            <a:avLst/>
          </a:prstGeom>
        </p:spPr>
        <p:txBody>
          <a:bodyPr vert="horz" wrap="square" lIns="0" tIns="12700" rIns="0" bIns="0" rtlCol="0">
            <a:spAutoFit/>
          </a:bodyPr>
          <a:lstStyle/>
          <a:p>
            <a:pPr marL="12700">
              <a:lnSpc>
                <a:spcPct val="100000"/>
              </a:lnSpc>
              <a:spcBef>
                <a:spcPts val="100"/>
              </a:spcBef>
            </a:pPr>
            <a:r>
              <a:rPr lang="zh-CN" altLang="en-US" sz="1600" b="1" dirty="0">
                <a:solidFill>
                  <a:schemeClr val="bg1"/>
                </a:solidFill>
                <a:latin typeface="微软雅黑" panose="020B0503020204020204" pitchFamily="34" charset="-122"/>
                <a:ea typeface="微软雅黑" panose="020B0503020204020204" pitchFamily="34" charset="-122"/>
                <a:cs typeface="微软雅黑"/>
              </a:rPr>
              <a:t>目标：</a:t>
            </a:r>
            <a:endParaRPr lang="zh-CN" altLang="en-US" sz="1600" dirty="0">
              <a:solidFill>
                <a:schemeClr val="bg1"/>
              </a:solidFill>
              <a:latin typeface="微软雅黑" panose="020B0503020204020204" pitchFamily="34" charset="-122"/>
              <a:ea typeface="微软雅黑" panose="020B0503020204020204" pitchFamily="34" charset="-122"/>
              <a:cs typeface="微软雅黑"/>
            </a:endParaRPr>
          </a:p>
        </p:txBody>
      </p:sp>
      <p:sp>
        <p:nvSpPr>
          <p:cNvPr id="31" name="object 19">
            <a:extLst>
              <a:ext uri="{FF2B5EF4-FFF2-40B4-BE49-F238E27FC236}">
                <a16:creationId xmlns:a16="http://schemas.microsoft.com/office/drawing/2014/main" id="{9366A311-B43F-8750-1E37-86E5CB3E44C4}"/>
              </a:ext>
            </a:extLst>
          </p:cNvPr>
          <p:cNvSpPr txBox="1"/>
          <p:nvPr/>
        </p:nvSpPr>
        <p:spPr>
          <a:xfrm>
            <a:off x="7791478" y="2381823"/>
            <a:ext cx="1244600" cy="259045"/>
          </a:xfrm>
          <a:prstGeom prst="rect">
            <a:avLst/>
          </a:prstGeom>
        </p:spPr>
        <p:txBody>
          <a:bodyPr vert="horz" wrap="square" lIns="0" tIns="12700" rIns="0" bIns="0" rtlCol="0">
            <a:spAutoFit/>
          </a:bodyPr>
          <a:lstStyle/>
          <a:p>
            <a:pPr marL="12700">
              <a:lnSpc>
                <a:spcPct val="100000"/>
              </a:lnSpc>
              <a:spcBef>
                <a:spcPts val="100"/>
              </a:spcBef>
            </a:pPr>
            <a:r>
              <a:rPr lang="zh-CN" altLang="en-US" sz="1600" b="1" dirty="0">
                <a:solidFill>
                  <a:schemeClr val="bg1"/>
                </a:solidFill>
                <a:latin typeface="微软雅黑" panose="020B0503020204020204" pitchFamily="34" charset="-122"/>
                <a:ea typeface="微软雅黑" panose="020B0503020204020204" pitchFamily="34" charset="-122"/>
                <a:cs typeface="微软雅黑"/>
              </a:rPr>
              <a:t>目标：</a:t>
            </a:r>
            <a:endParaRPr lang="zh-CN" altLang="en-US" sz="1600" dirty="0">
              <a:solidFill>
                <a:schemeClr val="bg1"/>
              </a:solidFill>
              <a:latin typeface="微软雅黑" panose="020B0503020204020204" pitchFamily="34" charset="-122"/>
              <a:ea typeface="微软雅黑" panose="020B0503020204020204" pitchFamily="34" charset="-122"/>
              <a:cs typeface="微软雅黑"/>
            </a:endParaRPr>
          </a:p>
        </p:txBody>
      </p:sp>
      <p:sp>
        <p:nvSpPr>
          <p:cNvPr id="32" name="object 10">
            <a:extLst>
              <a:ext uri="{FF2B5EF4-FFF2-40B4-BE49-F238E27FC236}">
                <a16:creationId xmlns:a16="http://schemas.microsoft.com/office/drawing/2014/main" id="{8D091974-134C-1FB4-7B56-0619143B8683}"/>
              </a:ext>
            </a:extLst>
          </p:cNvPr>
          <p:cNvSpPr/>
          <p:nvPr/>
        </p:nvSpPr>
        <p:spPr>
          <a:xfrm>
            <a:off x="2087178" y="3036448"/>
            <a:ext cx="7781290" cy="2310765"/>
          </a:xfrm>
          <a:custGeom>
            <a:avLst/>
            <a:gdLst/>
            <a:ahLst/>
            <a:cxnLst/>
            <a:rect l="l" t="t" r="r" b="b"/>
            <a:pathLst>
              <a:path w="7781290" h="2310765">
                <a:moveTo>
                  <a:pt x="0" y="2310384"/>
                </a:moveTo>
                <a:lnTo>
                  <a:pt x="53179" y="2300556"/>
                </a:lnTo>
                <a:lnTo>
                  <a:pt x="106354" y="2290729"/>
                </a:lnTo>
                <a:lnTo>
                  <a:pt x="159519" y="2280901"/>
                </a:lnTo>
                <a:lnTo>
                  <a:pt x="212668" y="2271072"/>
                </a:lnTo>
                <a:lnTo>
                  <a:pt x="265798" y="2261242"/>
                </a:lnTo>
                <a:lnTo>
                  <a:pt x="318903" y="2251410"/>
                </a:lnTo>
                <a:lnTo>
                  <a:pt x="371978" y="2241576"/>
                </a:lnTo>
                <a:lnTo>
                  <a:pt x="425018" y="2231740"/>
                </a:lnTo>
                <a:lnTo>
                  <a:pt x="478018" y="2221901"/>
                </a:lnTo>
                <a:lnTo>
                  <a:pt x="530973" y="2212059"/>
                </a:lnTo>
                <a:lnTo>
                  <a:pt x="583879" y="2202214"/>
                </a:lnTo>
                <a:lnTo>
                  <a:pt x="636730" y="2192365"/>
                </a:lnTo>
                <a:lnTo>
                  <a:pt x="689522" y="2182512"/>
                </a:lnTo>
                <a:lnTo>
                  <a:pt x="742249" y="2172655"/>
                </a:lnTo>
                <a:lnTo>
                  <a:pt x="794906" y="2162793"/>
                </a:lnTo>
                <a:lnTo>
                  <a:pt x="847489" y="2152926"/>
                </a:lnTo>
                <a:lnTo>
                  <a:pt x="899992" y="2143054"/>
                </a:lnTo>
                <a:lnTo>
                  <a:pt x="952412" y="2133176"/>
                </a:lnTo>
                <a:lnTo>
                  <a:pt x="1004741" y="2123293"/>
                </a:lnTo>
                <a:lnTo>
                  <a:pt x="1056977" y="2113403"/>
                </a:lnTo>
                <a:lnTo>
                  <a:pt x="1109113" y="2103506"/>
                </a:lnTo>
                <a:lnTo>
                  <a:pt x="1161145" y="2093603"/>
                </a:lnTo>
                <a:lnTo>
                  <a:pt x="1213068" y="2083692"/>
                </a:lnTo>
                <a:lnTo>
                  <a:pt x="1264877" y="2073774"/>
                </a:lnTo>
                <a:lnTo>
                  <a:pt x="1316567" y="2063847"/>
                </a:lnTo>
                <a:lnTo>
                  <a:pt x="1368133" y="2053913"/>
                </a:lnTo>
                <a:lnTo>
                  <a:pt x="1419570" y="2043969"/>
                </a:lnTo>
                <a:lnTo>
                  <a:pt x="1470873" y="2034017"/>
                </a:lnTo>
                <a:lnTo>
                  <a:pt x="1522037" y="2024056"/>
                </a:lnTo>
                <a:lnTo>
                  <a:pt x="1573057" y="2014085"/>
                </a:lnTo>
                <a:lnTo>
                  <a:pt x="1623929" y="2004104"/>
                </a:lnTo>
                <a:lnTo>
                  <a:pt x="1674647" y="1994112"/>
                </a:lnTo>
                <a:lnTo>
                  <a:pt x="1725206" y="1984111"/>
                </a:lnTo>
                <a:lnTo>
                  <a:pt x="1775602" y="1974098"/>
                </a:lnTo>
                <a:lnTo>
                  <a:pt x="1825829" y="1964074"/>
                </a:lnTo>
                <a:lnTo>
                  <a:pt x="1875882" y="1954038"/>
                </a:lnTo>
                <a:lnTo>
                  <a:pt x="1925757" y="1943991"/>
                </a:lnTo>
                <a:lnTo>
                  <a:pt x="1975449" y="1933931"/>
                </a:lnTo>
                <a:lnTo>
                  <a:pt x="2024952" y="1923858"/>
                </a:lnTo>
                <a:lnTo>
                  <a:pt x="2074262" y="1913773"/>
                </a:lnTo>
                <a:lnTo>
                  <a:pt x="2123373" y="1903675"/>
                </a:lnTo>
                <a:lnTo>
                  <a:pt x="2172281" y="1893562"/>
                </a:lnTo>
                <a:lnTo>
                  <a:pt x="2220982" y="1883436"/>
                </a:lnTo>
                <a:lnTo>
                  <a:pt x="2269468" y="1873296"/>
                </a:lnTo>
                <a:lnTo>
                  <a:pt x="2317737" y="1863141"/>
                </a:lnTo>
                <a:lnTo>
                  <a:pt x="2365783" y="1852972"/>
                </a:lnTo>
                <a:lnTo>
                  <a:pt x="2413601" y="1842787"/>
                </a:lnTo>
                <a:lnTo>
                  <a:pt x="2461186" y="1832586"/>
                </a:lnTo>
                <a:lnTo>
                  <a:pt x="2508532" y="1822370"/>
                </a:lnTo>
                <a:lnTo>
                  <a:pt x="2555636" y="1812137"/>
                </a:lnTo>
                <a:lnTo>
                  <a:pt x="2602493" y="1801888"/>
                </a:lnTo>
                <a:lnTo>
                  <a:pt x="2649096" y="1791622"/>
                </a:lnTo>
                <a:lnTo>
                  <a:pt x="2695442" y="1781338"/>
                </a:lnTo>
                <a:lnTo>
                  <a:pt x="2741525" y="1771038"/>
                </a:lnTo>
                <a:lnTo>
                  <a:pt x="2787340" y="1760719"/>
                </a:lnTo>
                <a:lnTo>
                  <a:pt x="2832883" y="1750382"/>
                </a:lnTo>
                <a:lnTo>
                  <a:pt x="2878148" y="1740026"/>
                </a:lnTo>
                <a:lnTo>
                  <a:pt x="2923131" y="1729652"/>
                </a:lnTo>
                <a:lnTo>
                  <a:pt x="2967826" y="1719258"/>
                </a:lnTo>
                <a:lnTo>
                  <a:pt x="3012229" y="1708845"/>
                </a:lnTo>
                <a:lnTo>
                  <a:pt x="3056334" y="1698412"/>
                </a:lnTo>
                <a:lnTo>
                  <a:pt x="3100138" y="1687959"/>
                </a:lnTo>
                <a:lnTo>
                  <a:pt x="3143633" y="1677485"/>
                </a:lnTo>
                <a:lnTo>
                  <a:pt x="3186817" y="1666991"/>
                </a:lnTo>
                <a:lnTo>
                  <a:pt x="3229684" y="1656475"/>
                </a:lnTo>
                <a:lnTo>
                  <a:pt x="3272228" y="1645938"/>
                </a:lnTo>
                <a:lnTo>
                  <a:pt x="3314446" y="1635379"/>
                </a:lnTo>
                <a:lnTo>
                  <a:pt x="3372846" y="1620590"/>
                </a:lnTo>
                <a:lnTo>
                  <a:pt x="3430675" y="1605738"/>
                </a:lnTo>
                <a:lnTo>
                  <a:pt x="3487941" y="1590824"/>
                </a:lnTo>
                <a:lnTo>
                  <a:pt x="3544654" y="1575851"/>
                </a:lnTo>
                <a:lnTo>
                  <a:pt x="3600822" y="1560821"/>
                </a:lnTo>
                <a:lnTo>
                  <a:pt x="3656457" y="1545737"/>
                </a:lnTo>
                <a:lnTo>
                  <a:pt x="3711565" y="1530600"/>
                </a:lnTo>
                <a:lnTo>
                  <a:pt x="3766159" y="1515413"/>
                </a:lnTo>
                <a:lnTo>
                  <a:pt x="3820245" y="1500179"/>
                </a:lnTo>
                <a:lnTo>
                  <a:pt x="3873835" y="1484900"/>
                </a:lnTo>
                <a:lnTo>
                  <a:pt x="3926937" y="1469578"/>
                </a:lnTo>
                <a:lnTo>
                  <a:pt x="3979560" y="1454215"/>
                </a:lnTo>
                <a:lnTo>
                  <a:pt x="4031715" y="1438814"/>
                </a:lnTo>
                <a:lnTo>
                  <a:pt x="4083410" y="1423377"/>
                </a:lnTo>
                <a:lnTo>
                  <a:pt x="4134655" y="1407906"/>
                </a:lnTo>
                <a:lnTo>
                  <a:pt x="4185459" y="1392404"/>
                </a:lnTo>
                <a:lnTo>
                  <a:pt x="4235831" y="1376873"/>
                </a:lnTo>
                <a:lnTo>
                  <a:pt x="4285781" y="1361315"/>
                </a:lnTo>
                <a:lnTo>
                  <a:pt x="4335319" y="1345733"/>
                </a:lnTo>
                <a:lnTo>
                  <a:pt x="4384453" y="1330129"/>
                </a:lnTo>
                <a:lnTo>
                  <a:pt x="4433193" y="1314505"/>
                </a:lnTo>
                <a:lnTo>
                  <a:pt x="4481548" y="1298864"/>
                </a:lnTo>
                <a:lnTo>
                  <a:pt x="4529529" y="1283208"/>
                </a:lnTo>
                <a:lnTo>
                  <a:pt x="4577143" y="1267539"/>
                </a:lnTo>
                <a:lnTo>
                  <a:pt x="4624401" y="1251859"/>
                </a:lnTo>
                <a:lnTo>
                  <a:pt x="4671311" y="1236172"/>
                </a:lnTo>
                <a:lnTo>
                  <a:pt x="4717884" y="1220479"/>
                </a:lnTo>
                <a:lnTo>
                  <a:pt x="4764129" y="1204782"/>
                </a:lnTo>
                <a:lnTo>
                  <a:pt x="4810054" y="1189084"/>
                </a:lnTo>
                <a:lnTo>
                  <a:pt x="4855670" y="1173387"/>
                </a:lnTo>
                <a:lnTo>
                  <a:pt x="4900985" y="1157694"/>
                </a:lnTo>
                <a:lnTo>
                  <a:pt x="4946010" y="1142007"/>
                </a:lnTo>
                <a:lnTo>
                  <a:pt x="4990753" y="1126328"/>
                </a:lnTo>
                <a:lnTo>
                  <a:pt x="5035223" y="1110659"/>
                </a:lnTo>
                <a:lnTo>
                  <a:pt x="5079431" y="1095003"/>
                </a:lnTo>
                <a:lnTo>
                  <a:pt x="5123386" y="1079363"/>
                </a:lnTo>
                <a:lnTo>
                  <a:pt x="5167096" y="1063739"/>
                </a:lnTo>
                <a:lnTo>
                  <a:pt x="5210572" y="1048136"/>
                </a:lnTo>
                <a:lnTo>
                  <a:pt x="5253822" y="1032554"/>
                </a:lnTo>
                <a:lnTo>
                  <a:pt x="5296857" y="1016997"/>
                </a:lnTo>
                <a:lnTo>
                  <a:pt x="5339684" y="1001467"/>
                </a:lnTo>
                <a:lnTo>
                  <a:pt x="5382315" y="985966"/>
                </a:lnTo>
                <a:lnTo>
                  <a:pt x="5424758" y="970496"/>
                </a:lnTo>
                <a:lnTo>
                  <a:pt x="5467022" y="955060"/>
                </a:lnTo>
                <a:lnTo>
                  <a:pt x="5509117" y="939660"/>
                </a:lnTo>
                <a:lnTo>
                  <a:pt x="5551052" y="924298"/>
                </a:lnTo>
                <a:lnTo>
                  <a:pt x="5592837" y="908977"/>
                </a:lnTo>
                <a:lnTo>
                  <a:pt x="5634482" y="893699"/>
                </a:lnTo>
                <a:lnTo>
                  <a:pt x="5689904" y="873165"/>
                </a:lnTo>
                <a:lnTo>
                  <a:pt x="5745255" y="852248"/>
                </a:lnTo>
                <a:lnTo>
                  <a:pt x="5800494" y="830985"/>
                </a:lnTo>
                <a:lnTo>
                  <a:pt x="5855583" y="809412"/>
                </a:lnTo>
                <a:lnTo>
                  <a:pt x="5910482" y="787565"/>
                </a:lnTo>
                <a:lnTo>
                  <a:pt x="5965154" y="765479"/>
                </a:lnTo>
                <a:lnTo>
                  <a:pt x="6019558" y="743191"/>
                </a:lnTo>
                <a:lnTo>
                  <a:pt x="6073657" y="720738"/>
                </a:lnTo>
                <a:lnTo>
                  <a:pt x="6127410" y="698154"/>
                </a:lnTo>
                <a:lnTo>
                  <a:pt x="6180780" y="675477"/>
                </a:lnTo>
                <a:lnTo>
                  <a:pt x="6233727" y="652742"/>
                </a:lnTo>
                <a:lnTo>
                  <a:pt x="6286213" y="629985"/>
                </a:lnTo>
                <a:lnTo>
                  <a:pt x="6338197" y="607243"/>
                </a:lnTo>
                <a:lnTo>
                  <a:pt x="6389643" y="584552"/>
                </a:lnTo>
                <a:lnTo>
                  <a:pt x="6440510" y="561947"/>
                </a:lnTo>
                <a:lnTo>
                  <a:pt x="6490760" y="539465"/>
                </a:lnTo>
                <a:lnTo>
                  <a:pt x="6540353" y="517142"/>
                </a:lnTo>
                <a:lnTo>
                  <a:pt x="6589252" y="495014"/>
                </a:lnTo>
                <a:lnTo>
                  <a:pt x="6637416" y="473117"/>
                </a:lnTo>
                <a:lnTo>
                  <a:pt x="6684807" y="451487"/>
                </a:lnTo>
                <a:lnTo>
                  <a:pt x="6731387" y="430160"/>
                </a:lnTo>
                <a:lnTo>
                  <a:pt x="6777115" y="409173"/>
                </a:lnTo>
                <a:lnTo>
                  <a:pt x="6821954" y="388561"/>
                </a:lnTo>
                <a:lnTo>
                  <a:pt x="6865864" y="368361"/>
                </a:lnTo>
                <a:lnTo>
                  <a:pt x="6908807" y="348608"/>
                </a:lnTo>
                <a:lnTo>
                  <a:pt x="6950743" y="329339"/>
                </a:lnTo>
                <a:lnTo>
                  <a:pt x="6991633" y="310590"/>
                </a:lnTo>
                <a:lnTo>
                  <a:pt x="7031440" y="292397"/>
                </a:lnTo>
                <a:lnTo>
                  <a:pt x="7070122" y="274796"/>
                </a:lnTo>
                <a:lnTo>
                  <a:pt x="7107643" y="257822"/>
                </a:lnTo>
                <a:lnTo>
                  <a:pt x="7143963" y="241514"/>
                </a:lnTo>
                <a:lnTo>
                  <a:pt x="7179043" y="225905"/>
                </a:lnTo>
                <a:lnTo>
                  <a:pt x="7245326" y="196933"/>
                </a:lnTo>
                <a:lnTo>
                  <a:pt x="7306183" y="171196"/>
                </a:lnTo>
                <a:lnTo>
                  <a:pt x="7400428" y="132912"/>
                </a:lnTo>
                <a:lnTo>
                  <a:pt x="7475983" y="103693"/>
                </a:lnTo>
                <a:lnTo>
                  <a:pt x="7535483" y="82142"/>
                </a:lnTo>
                <a:lnTo>
                  <a:pt x="7581567" y="66860"/>
                </a:lnTo>
                <a:lnTo>
                  <a:pt x="7644035" y="49516"/>
                </a:lnTo>
                <a:lnTo>
                  <a:pt x="7684484" y="40481"/>
                </a:lnTo>
                <a:lnTo>
                  <a:pt x="7703045" y="35585"/>
                </a:lnTo>
                <a:lnTo>
                  <a:pt x="7724012" y="28575"/>
                </a:lnTo>
                <a:lnTo>
                  <a:pt x="7765605" y="12055"/>
                </a:lnTo>
                <a:lnTo>
                  <a:pt x="7780813" y="3571"/>
                </a:lnTo>
                <a:lnTo>
                  <a:pt x="7778448" y="446"/>
                </a:lnTo>
                <a:lnTo>
                  <a:pt x="7767319" y="0"/>
                </a:lnTo>
              </a:path>
            </a:pathLst>
          </a:custGeom>
          <a:ln w="25908">
            <a:solidFill>
              <a:srgbClr val="1EC7F3">
                <a:alpha val="62487"/>
              </a:srgbClr>
            </a:solidFill>
          </a:ln>
        </p:spPr>
        <p:txBody>
          <a:bodyPr wrap="square" lIns="0" tIns="0" rIns="0" bIns="0" rtlCol="0"/>
          <a:lstStyle/>
          <a:p>
            <a:endParaRPr>
              <a:solidFill>
                <a:schemeClr val="bg1"/>
              </a:solidFill>
            </a:endParaRPr>
          </a:p>
        </p:txBody>
      </p:sp>
      <p:sp>
        <p:nvSpPr>
          <p:cNvPr id="33" name="object 5">
            <a:extLst>
              <a:ext uri="{FF2B5EF4-FFF2-40B4-BE49-F238E27FC236}">
                <a16:creationId xmlns:a16="http://schemas.microsoft.com/office/drawing/2014/main" id="{56F8C2DB-F0E4-6DB7-BE4A-157F473D15BC}"/>
              </a:ext>
            </a:extLst>
          </p:cNvPr>
          <p:cNvSpPr/>
          <p:nvPr/>
        </p:nvSpPr>
        <p:spPr>
          <a:xfrm>
            <a:off x="4010465" y="2916051"/>
            <a:ext cx="5855335" cy="2385060"/>
          </a:xfrm>
          <a:custGeom>
            <a:avLst/>
            <a:gdLst/>
            <a:ahLst/>
            <a:cxnLst/>
            <a:rect l="l" t="t" r="r" b="b"/>
            <a:pathLst>
              <a:path w="5855334" h="2385060">
                <a:moveTo>
                  <a:pt x="0" y="2380576"/>
                </a:moveTo>
                <a:lnTo>
                  <a:pt x="52004" y="2381318"/>
                </a:lnTo>
                <a:lnTo>
                  <a:pt x="103995" y="2382040"/>
                </a:lnTo>
                <a:lnTo>
                  <a:pt x="155963" y="2382727"/>
                </a:lnTo>
                <a:lnTo>
                  <a:pt x="207896" y="2383359"/>
                </a:lnTo>
                <a:lnTo>
                  <a:pt x="259781" y="2383918"/>
                </a:lnTo>
                <a:lnTo>
                  <a:pt x="311608" y="2384386"/>
                </a:lnTo>
                <a:lnTo>
                  <a:pt x="363364" y="2384745"/>
                </a:lnTo>
                <a:lnTo>
                  <a:pt x="415039" y="2384976"/>
                </a:lnTo>
                <a:lnTo>
                  <a:pt x="466621" y="2385062"/>
                </a:lnTo>
                <a:lnTo>
                  <a:pt x="518098" y="2384985"/>
                </a:lnTo>
                <a:lnTo>
                  <a:pt x="569459" y="2384725"/>
                </a:lnTo>
                <a:lnTo>
                  <a:pt x="620692" y="2384266"/>
                </a:lnTo>
                <a:lnTo>
                  <a:pt x="671786" y="2383588"/>
                </a:lnTo>
                <a:lnTo>
                  <a:pt x="722729" y="2382674"/>
                </a:lnTo>
                <a:lnTo>
                  <a:pt x="773509" y="2381505"/>
                </a:lnTo>
                <a:lnTo>
                  <a:pt x="824115" y="2380064"/>
                </a:lnTo>
                <a:lnTo>
                  <a:pt x="874536" y="2378331"/>
                </a:lnTo>
                <a:lnTo>
                  <a:pt x="924760" y="2376290"/>
                </a:lnTo>
                <a:lnTo>
                  <a:pt x="974775" y="2373921"/>
                </a:lnTo>
                <a:lnTo>
                  <a:pt x="1024570" y="2371207"/>
                </a:lnTo>
                <a:lnTo>
                  <a:pt x="1074133" y="2368129"/>
                </a:lnTo>
                <a:lnTo>
                  <a:pt x="1123453" y="2364669"/>
                </a:lnTo>
                <a:lnTo>
                  <a:pt x="1172518" y="2360809"/>
                </a:lnTo>
                <a:lnTo>
                  <a:pt x="1221317" y="2356531"/>
                </a:lnTo>
                <a:lnTo>
                  <a:pt x="1269838" y="2351817"/>
                </a:lnTo>
                <a:lnTo>
                  <a:pt x="1318069" y="2346648"/>
                </a:lnTo>
                <a:lnTo>
                  <a:pt x="1366000" y="2341007"/>
                </a:lnTo>
                <a:lnTo>
                  <a:pt x="1413618" y="2334874"/>
                </a:lnTo>
                <a:lnTo>
                  <a:pt x="1460912" y="2328233"/>
                </a:lnTo>
                <a:lnTo>
                  <a:pt x="1507871" y="2321064"/>
                </a:lnTo>
                <a:lnTo>
                  <a:pt x="1559777" y="2312564"/>
                </a:lnTo>
                <a:lnTo>
                  <a:pt x="1611514" y="2303596"/>
                </a:lnTo>
                <a:lnTo>
                  <a:pt x="1663069" y="2294163"/>
                </a:lnTo>
                <a:lnTo>
                  <a:pt x="1714426" y="2284268"/>
                </a:lnTo>
                <a:lnTo>
                  <a:pt x="1765571" y="2273912"/>
                </a:lnTo>
                <a:lnTo>
                  <a:pt x="1816489" y="2263098"/>
                </a:lnTo>
                <a:lnTo>
                  <a:pt x="1867165" y="2251829"/>
                </a:lnTo>
                <a:lnTo>
                  <a:pt x="1917584" y="2240106"/>
                </a:lnTo>
                <a:lnTo>
                  <a:pt x="1967733" y="2227931"/>
                </a:lnTo>
                <a:lnTo>
                  <a:pt x="2017596" y="2215308"/>
                </a:lnTo>
                <a:lnTo>
                  <a:pt x="2067158" y="2202238"/>
                </a:lnTo>
                <a:lnTo>
                  <a:pt x="2116406" y="2188723"/>
                </a:lnTo>
                <a:lnTo>
                  <a:pt x="2165323" y="2174766"/>
                </a:lnTo>
                <a:lnTo>
                  <a:pt x="2213897" y="2160370"/>
                </a:lnTo>
                <a:lnTo>
                  <a:pt x="2262111" y="2145535"/>
                </a:lnTo>
                <a:lnTo>
                  <a:pt x="2309952" y="2130265"/>
                </a:lnTo>
                <a:lnTo>
                  <a:pt x="2357404" y="2114562"/>
                </a:lnTo>
                <a:lnTo>
                  <a:pt x="2404453" y="2098428"/>
                </a:lnTo>
                <a:lnTo>
                  <a:pt x="2451084" y="2081866"/>
                </a:lnTo>
                <a:lnTo>
                  <a:pt x="2497283" y="2064877"/>
                </a:lnTo>
                <a:lnTo>
                  <a:pt x="2543035" y="2047465"/>
                </a:lnTo>
                <a:lnTo>
                  <a:pt x="2588325" y="2029630"/>
                </a:lnTo>
                <a:lnTo>
                  <a:pt x="2633138" y="2011376"/>
                </a:lnTo>
                <a:lnTo>
                  <a:pt x="2677461" y="1992704"/>
                </a:lnTo>
                <a:lnTo>
                  <a:pt x="2721277" y="1973618"/>
                </a:lnTo>
                <a:lnTo>
                  <a:pt x="2764573" y="1954119"/>
                </a:lnTo>
                <a:lnTo>
                  <a:pt x="2807335" y="1934210"/>
                </a:lnTo>
                <a:lnTo>
                  <a:pt x="2854774" y="1910994"/>
                </a:lnTo>
                <a:lnTo>
                  <a:pt x="2901538" y="1886649"/>
                </a:lnTo>
                <a:lnTo>
                  <a:pt x="2947648" y="1861257"/>
                </a:lnTo>
                <a:lnTo>
                  <a:pt x="2993126" y="1834902"/>
                </a:lnTo>
                <a:lnTo>
                  <a:pt x="3037990" y="1807669"/>
                </a:lnTo>
                <a:lnTo>
                  <a:pt x="3082264" y="1779641"/>
                </a:lnTo>
                <a:lnTo>
                  <a:pt x="3125967" y="1750902"/>
                </a:lnTo>
                <a:lnTo>
                  <a:pt x="3169120" y="1721536"/>
                </a:lnTo>
                <a:lnTo>
                  <a:pt x="3211744" y="1691628"/>
                </a:lnTo>
                <a:lnTo>
                  <a:pt x="3253861" y="1661261"/>
                </a:lnTo>
                <a:lnTo>
                  <a:pt x="3295491" y="1630518"/>
                </a:lnTo>
                <a:lnTo>
                  <a:pt x="3336655" y="1599485"/>
                </a:lnTo>
                <a:lnTo>
                  <a:pt x="3377373" y="1568245"/>
                </a:lnTo>
                <a:lnTo>
                  <a:pt x="3417667" y="1536882"/>
                </a:lnTo>
                <a:lnTo>
                  <a:pt x="3457558" y="1505479"/>
                </a:lnTo>
                <a:lnTo>
                  <a:pt x="3497067" y="1474121"/>
                </a:lnTo>
                <a:lnTo>
                  <a:pt x="3536214" y="1442893"/>
                </a:lnTo>
                <a:lnTo>
                  <a:pt x="3575020" y="1411876"/>
                </a:lnTo>
                <a:lnTo>
                  <a:pt x="3613506" y="1381157"/>
                </a:lnTo>
                <a:lnTo>
                  <a:pt x="3651693" y="1350818"/>
                </a:lnTo>
                <a:lnTo>
                  <a:pt x="3689603" y="1320944"/>
                </a:lnTo>
                <a:lnTo>
                  <a:pt x="3727255" y="1291618"/>
                </a:lnTo>
                <a:lnTo>
                  <a:pt x="3764671" y="1262924"/>
                </a:lnTo>
                <a:lnTo>
                  <a:pt x="3801872" y="1234948"/>
                </a:lnTo>
                <a:lnTo>
                  <a:pt x="3845311" y="1202003"/>
                </a:lnTo>
                <a:lnTo>
                  <a:pt x="3886764" y="1169370"/>
                </a:lnTo>
                <a:lnTo>
                  <a:pt x="3926488" y="1137029"/>
                </a:lnTo>
                <a:lnTo>
                  <a:pt x="3964741" y="1104955"/>
                </a:lnTo>
                <a:lnTo>
                  <a:pt x="4001783" y="1073128"/>
                </a:lnTo>
                <a:lnTo>
                  <a:pt x="4037872" y="1041523"/>
                </a:lnTo>
                <a:lnTo>
                  <a:pt x="4073267" y="1010120"/>
                </a:lnTo>
                <a:lnTo>
                  <a:pt x="4108226" y="978895"/>
                </a:lnTo>
                <a:lnTo>
                  <a:pt x="4143008" y="947827"/>
                </a:lnTo>
                <a:lnTo>
                  <a:pt x="4177871" y="916892"/>
                </a:lnTo>
                <a:lnTo>
                  <a:pt x="4213074" y="886069"/>
                </a:lnTo>
                <a:lnTo>
                  <a:pt x="4248876" y="855334"/>
                </a:lnTo>
                <a:lnTo>
                  <a:pt x="4285535" y="824667"/>
                </a:lnTo>
                <a:lnTo>
                  <a:pt x="4323310" y="794044"/>
                </a:lnTo>
                <a:lnTo>
                  <a:pt x="4362459" y="763442"/>
                </a:lnTo>
                <a:lnTo>
                  <a:pt x="4403242" y="732840"/>
                </a:lnTo>
                <a:lnTo>
                  <a:pt x="4445916" y="702216"/>
                </a:lnTo>
                <a:lnTo>
                  <a:pt x="4490740" y="671546"/>
                </a:lnTo>
                <a:lnTo>
                  <a:pt x="4537974" y="640808"/>
                </a:lnTo>
                <a:lnTo>
                  <a:pt x="4587875" y="609981"/>
                </a:lnTo>
                <a:lnTo>
                  <a:pt x="4625000" y="587950"/>
                </a:lnTo>
                <a:lnTo>
                  <a:pt x="4663014" y="565947"/>
                </a:lnTo>
                <a:lnTo>
                  <a:pt x="4701882" y="543968"/>
                </a:lnTo>
                <a:lnTo>
                  <a:pt x="4741572" y="522014"/>
                </a:lnTo>
                <a:lnTo>
                  <a:pt x="4782051" y="500083"/>
                </a:lnTo>
                <a:lnTo>
                  <a:pt x="4823286" y="478175"/>
                </a:lnTo>
                <a:lnTo>
                  <a:pt x="4865244" y="456289"/>
                </a:lnTo>
                <a:lnTo>
                  <a:pt x="4907893" y="434423"/>
                </a:lnTo>
                <a:lnTo>
                  <a:pt x="4951199" y="412577"/>
                </a:lnTo>
                <a:lnTo>
                  <a:pt x="4995130" y="390749"/>
                </a:lnTo>
                <a:lnTo>
                  <a:pt x="5039652" y="368940"/>
                </a:lnTo>
                <a:lnTo>
                  <a:pt x="5084733" y="347147"/>
                </a:lnTo>
                <a:lnTo>
                  <a:pt x="5130340" y="325370"/>
                </a:lnTo>
                <a:lnTo>
                  <a:pt x="5176440" y="303609"/>
                </a:lnTo>
                <a:lnTo>
                  <a:pt x="5223000" y="281861"/>
                </a:lnTo>
                <a:lnTo>
                  <a:pt x="5269988" y="260127"/>
                </a:lnTo>
                <a:lnTo>
                  <a:pt x="5317370" y="238405"/>
                </a:lnTo>
                <a:lnTo>
                  <a:pt x="5365114" y="216694"/>
                </a:lnTo>
                <a:lnTo>
                  <a:pt x="5413187" y="194993"/>
                </a:lnTo>
                <a:lnTo>
                  <a:pt x="5461555" y="173302"/>
                </a:lnTo>
                <a:lnTo>
                  <a:pt x="5510186" y="151620"/>
                </a:lnTo>
                <a:lnTo>
                  <a:pt x="5559048" y="129945"/>
                </a:lnTo>
                <a:lnTo>
                  <a:pt x="5608106" y="108276"/>
                </a:lnTo>
                <a:lnTo>
                  <a:pt x="5657329" y="86613"/>
                </a:lnTo>
                <a:lnTo>
                  <a:pt x="5706684" y="64955"/>
                </a:lnTo>
                <a:lnTo>
                  <a:pt x="5756137" y="43301"/>
                </a:lnTo>
                <a:lnTo>
                  <a:pt x="5805656" y="21649"/>
                </a:lnTo>
                <a:lnTo>
                  <a:pt x="5855208" y="0"/>
                </a:lnTo>
              </a:path>
            </a:pathLst>
          </a:custGeom>
          <a:ln w="25908">
            <a:solidFill>
              <a:srgbClr val="64AE45">
                <a:alpha val="62000"/>
              </a:srgbClr>
            </a:solidFill>
          </a:ln>
        </p:spPr>
        <p:txBody>
          <a:bodyPr wrap="square" lIns="0" tIns="0" rIns="0" bIns="0" rtlCol="0"/>
          <a:lstStyle/>
          <a:p>
            <a:endParaRPr>
              <a:solidFill>
                <a:schemeClr val="bg1"/>
              </a:solidFill>
            </a:endParaRPr>
          </a:p>
        </p:txBody>
      </p:sp>
      <p:sp>
        <p:nvSpPr>
          <p:cNvPr id="34" name="object 20">
            <a:extLst>
              <a:ext uri="{FF2B5EF4-FFF2-40B4-BE49-F238E27FC236}">
                <a16:creationId xmlns:a16="http://schemas.microsoft.com/office/drawing/2014/main" id="{6BBA44D2-BE7B-9C3F-BAFB-9491A26C90DA}"/>
              </a:ext>
            </a:extLst>
          </p:cNvPr>
          <p:cNvSpPr txBox="1"/>
          <p:nvPr/>
        </p:nvSpPr>
        <p:spPr>
          <a:xfrm>
            <a:off x="6425987" y="4524142"/>
            <a:ext cx="512145" cy="228268"/>
          </a:xfrm>
          <a:prstGeom prst="rect">
            <a:avLst/>
          </a:prstGeom>
        </p:spPr>
        <p:txBody>
          <a:bodyPr vert="horz" wrap="square" lIns="0" tIns="12700" rIns="0" bIns="0" rtlCol="0">
            <a:spAutoFit/>
          </a:bodyPr>
          <a:lstStyle/>
          <a:p>
            <a:pPr marL="12700">
              <a:lnSpc>
                <a:spcPct val="100000"/>
              </a:lnSpc>
              <a:spcBef>
                <a:spcPts val="100"/>
              </a:spcBef>
            </a:pPr>
            <a:r>
              <a:rPr lang="zh-CN" altLang="en-US" sz="1400" b="1" dirty="0">
                <a:solidFill>
                  <a:schemeClr val="bg1"/>
                </a:solidFill>
                <a:latin typeface="微软雅黑" panose="020B0503020204020204" pitchFamily="34" charset="-122"/>
                <a:ea typeface="微软雅黑" panose="020B0503020204020204" pitchFamily="34" charset="-122"/>
                <a:cs typeface="微软雅黑"/>
              </a:rPr>
              <a:t>美国</a:t>
            </a:r>
            <a:endParaRPr sz="1400" b="1" dirty="0">
              <a:solidFill>
                <a:schemeClr val="bg1"/>
              </a:solidFill>
              <a:latin typeface="微软雅黑" panose="020B0503020204020204" pitchFamily="34" charset="-122"/>
              <a:ea typeface="微软雅黑" panose="020B0503020204020204" pitchFamily="34" charset="-122"/>
              <a:cs typeface="微软雅黑"/>
            </a:endParaRPr>
          </a:p>
        </p:txBody>
      </p:sp>
      <p:cxnSp>
        <p:nvCxnSpPr>
          <p:cNvPr id="35" name="直接连接符 2">
            <a:extLst>
              <a:ext uri="{FF2B5EF4-FFF2-40B4-BE49-F238E27FC236}">
                <a16:creationId xmlns:a16="http://schemas.microsoft.com/office/drawing/2014/main" id="{6AFC93FD-227C-B3E0-652A-43E4F5579845}"/>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79DBF658-5D1F-1FC0-85C5-1440E4B5CF23}"/>
              </a:ext>
            </a:extLst>
          </p:cNvPr>
          <p:cNvSpPr txBox="1"/>
          <p:nvPr/>
        </p:nvSpPr>
        <p:spPr>
          <a:xfrm>
            <a:off x="0" y="132176"/>
            <a:ext cx="8288083" cy="825419"/>
          </a:xfrm>
          <a:prstGeom prst="rect">
            <a:avLst/>
          </a:prstGeom>
          <a:noFill/>
        </p:spPr>
        <p:txBody>
          <a:bodyPr wrap="square" rtlCol="0">
            <a:spAutoFit/>
          </a:bodyPr>
          <a:lstStyle/>
          <a:p>
            <a:pPr>
              <a:lnSpc>
                <a:spcPct val="150000"/>
              </a:lnSpc>
              <a:defRPr/>
            </a:pPr>
            <a:r>
              <a:rPr lang="zh-CN" altLang="en-US" sz="3600" b="1" dirty="0">
                <a:gradFill>
                  <a:gsLst>
                    <a:gs pos="0">
                      <a:srgbClr val="5B9BD5">
                        <a:lumMod val="5000"/>
                        <a:lumOff val="95000"/>
                      </a:srgbClr>
                    </a:gs>
                    <a:gs pos="82000">
                      <a:srgbClr val="5B9BD5">
                        <a:lumMod val="45000"/>
                        <a:lumOff val="55000"/>
                      </a:srgbClr>
                    </a:gs>
                    <a:gs pos="100000">
                      <a:srgbClr val="6289DB"/>
                    </a:gs>
                  </a:gsLst>
                  <a:lin ang="5400000" scaled="1"/>
                </a:gradFill>
                <a:effectLst>
                  <a:outerShdw blurRad="139700" dist="190500" dir="18900000" sx="101000" sy="101000" algn="bl" rotWithShape="0">
                    <a:prstClr val="white">
                      <a:lumMod val="85000"/>
                      <a:alpha val="38000"/>
                    </a:prstClr>
                  </a:outerShdw>
                </a:effectLst>
                <a:latin typeface="Microsoft YaHei" panose="020B0503020204020204" pitchFamily="34" charset="-122"/>
                <a:ea typeface="Microsoft YaHei" panose="020B0503020204020204" pitchFamily="34" charset="-122"/>
              </a:rPr>
              <a:t>一、方案背景介绍</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Project</a:t>
            </a:r>
            <a:r>
              <a:rPr lang="zh-CN" altLang="en-US"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 </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Background</a:t>
            </a:r>
            <a:r>
              <a:rPr lang="zh-CN" altLang="en-US"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 </a:t>
            </a:r>
            <a:endPar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endParaRPr>
          </a:p>
        </p:txBody>
      </p:sp>
      <p:sp>
        <p:nvSpPr>
          <p:cNvPr id="37" name="文本框 36">
            <a:extLst>
              <a:ext uri="{FF2B5EF4-FFF2-40B4-BE49-F238E27FC236}">
                <a16:creationId xmlns:a16="http://schemas.microsoft.com/office/drawing/2014/main" id="{9E6E132F-829D-223D-2BF3-D852A057BC6A}"/>
              </a:ext>
            </a:extLst>
          </p:cNvPr>
          <p:cNvSpPr txBox="1"/>
          <p:nvPr/>
        </p:nvSpPr>
        <p:spPr>
          <a:xfrm>
            <a:off x="329757" y="1239505"/>
            <a:ext cx="2705730" cy="461665"/>
          </a:xfrm>
          <a:prstGeom prst="rect">
            <a:avLst/>
          </a:prstGeom>
          <a:noFill/>
        </p:spPr>
        <p:txBody>
          <a:bodyPr wrap="square">
            <a:spAutoFit/>
          </a:bodyPr>
          <a:lstStyle/>
          <a:p>
            <a:r>
              <a:rPr lang="en-US" altLang="zh-CN" sz="2400" b="1" dirty="0">
                <a:solidFill>
                  <a:schemeClr val="bg1"/>
                </a:solidFill>
                <a:effectLst>
                  <a:outerShdw sx="1000" sy="1000" algn="bl" rotWithShape="0">
                    <a:prstClr val="white">
                      <a:lumMod val="85000"/>
                    </a:prstClr>
                  </a:outerShdw>
                  <a:reflection blurRad="6350" stA="60000" endA="900" endPos="53648" dir="5400000" sy="-100000" algn="bl" rotWithShape="0"/>
                </a:effectLst>
                <a:latin typeface="Microsoft YaHei" panose="020B0503020204020204" pitchFamily="34" charset="-122"/>
                <a:ea typeface="Microsoft YaHei" panose="020B0503020204020204" pitchFamily="34" charset="-122"/>
              </a:rPr>
              <a:t>1.</a:t>
            </a:r>
            <a:r>
              <a:rPr lang="zh-CN" altLang="en-US" sz="2400" b="1" dirty="0">
                <a:solidFill>
                  <a:schemeClr val="bg1"/>
                </a:solidFill>
                <a:effectLst>
                  <a:outerShdw sx="1000" sy="1000" algn="bl" rotWithShape="0">
                    <a:prstClr val="white">
                      <a:lumMod val="85000"/>
                    </a:prstClr>
                  </a:outerShdw>
                  <a:reflection blurRad="6350" stA="60000" endA="900" endPos="53648" dir="5400000" sy="-100000" algn="bl" rotWithShape="0"/>
                </a:effectLst>
                <a:latin typeface="Microsoft YaHei" panose="020B0503020204020204" pitchFamily="34" charset="-122"/>
                <a:ea typeface="Microsoft YaHei" panose="020B0503020204020204" pitchFamily="34" charset="-122"/>
              </a:rPr>
              <a:t> </a:t>
            </a:r>
            <a:r>
              <a:rPr lang="en-US" altLang="zh-CN" sz="2400" b="1" dirty="0">
                <a:solidFill>
                  <a:schemeClr val="bg1"/>
                </a:solidFill>
                <a:effectLst>
                  <a:outerShdw sx="1000" sy="1000" algn="bl" rotWithShape="0">
                    <a:prstClr val="white">
                      <a:lumMod val="85000"/>
                    </a:prstClr>
                  </a:outerShdw>
                  <a:reflection blurRad="6350" stA="60000" endA="900" endPos="53648" dir="5400000" sy="-100000" algn="bl" rotWithShape="0"/>
                </a:effectLst>
                <a:latin typeface="Microsoft YaHei" panose="020B0503020204020204" pitchFamily="34" charset="-122"/>
                <a:ea typeface="Microsoft YaHei" panose="020B0503020204020204" pitchFamily="34" charset="-122"/>
              </a:rPr>
              <a:t>RPA</a:t>
            </a:r>
            <a:r>
              <a:rPr lang="zh-CN" altLang="en-US" sz="2400" b="1" dirty="0">
                <a:solidFill>
                  <a:schemeClr val="bg1"/>
                </a:solidFill>
                <a:effectLst>
                  <a:outerShdw sx="1000" sy="1000" algn="bl" rotWithShape="0">
                    <a:prstClr val="white">
                      <a:lumMod val="85000"/>
                    </a:prstClr>
                  </a:outerShdw>
                  <a:reflection blurRad="6350" stA="60000" endA="900" endPos="53648" dir="5400000" sy="-100000" algn="bl" rotWithShape="0"/>
                </a:effectLst>
                <a:latin typeface="Microsoft YaHei" panose="020B0503020204020204" pitchFamily="34" charset="-122"/>
                <a:ea typeface="Microsoft YaHei" panose="020B0503020204020204" pitchFamily="34" charset="-122"/>
              </a:rPr>
              <a:t>发展现状</a:t>
            </a:r>
          </a:p>
        </p:txBody>
      </p:sp>
    </p:spTree>
    <p:extLst>
      <p:ext uri="{BB962C8B-B14F-4D97-AF65-F5344CB8AC3E}">
        <p14:creationId xmlns:p14="http://schemas.microsoft.com/office/powerpoint/2010/main" val="1531530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灯片编号占位符 3">
            <a:extLst>
              <a:ext uri="{FF2B5EF4-FFF2-40B4-BE49-F238E27FC236}">
                <a16:creationId xmlns:a16="http://schemas.microsoft.com/office/drawing/2014/main" id="{45063CA4-0CA0-4D4A-83D9-0D2020600C6F}"/>
              </a:ext>
            </a:extLst>
          </p:cNvPr>
          <p:cNvSpPr txBox="1">
            <a:spLocks/>
          </p:cNvSpPr>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mtClean="0"/>
              <a:pPr/>
              <a:t>7</a:t>
            </a:fld>
            <a:endParaRPr lang="zh-CN" altLang="en-US" dirty="0"/>
          </a:p>
        </p:txBody>
      </p:sp>
      <p:sp>
        <p:nvSpPr>
          <p:cNvPr id="31" name="矩形 30">
            <a:extLst>
              <a:ext uri="{FF2B5EF4-FFF2-40B4-BE49-F238E27FC236}">
                <a16:creationId xmlns:a16="http://schemas.microsoft.com/office/drawing/2014/main" id="{3FBF4A49-F1C9-C640-851D-15D76110C7A0}"/>
              </a:ext>
            </a:extLst>
          </p:cNvPr>
          <p:cNvSpPr/>
          <p:nvPr/>
        </p:nvSpPr>
        <p:spPr>
          <a:xfrm>
            <a:off x="329757" y="2138457"/>
            <a:ext cx="5540650" cy="3733266"/>
          </a:xfrm>
          <a:prstGeom prst="rect">
            <a:avLst/>
          </a:prstGeom>
        </p:spPr>
        <p:txBody>
          <a:bodyPr wrap="square">
            <a:spAutoFit/>
          </a:bodyPr>
          <a:lstStyle/>
          <a:p>
            <a:pPr algn="just">
              <a:lnSpc>
                <a:spcPct val="150000"/>
              </a:lnSpc>
            </a:pPr>
            <a:r>
              <a:rPr lang="zh-CN" altLang="en-US" sz="2000" dirty="0">
                <a:solidFill>
                  <a:schemeClr val="bg1"/>
                </a:solidFill>
                <a:latin typeface="微软雅黑 Light" panose="020B0502040204020203" pitchFamily="34" charset="-122"/>
                <a:ea typeface="微软雅黑 Light" panose="020B0502040204020203" pitchFamily="34" charset="-122"/>
              </a:rPr>
              <a:t>       当今社会，伴随着大数据和自动化技术的浪潮，企业的竞争愈加激烈，价值增值需求变得更为迫切。团队进行调查发现，企业规模地不断扩大带来业务量剧增，各项费用的报销需求也随之增加，人工完成费用报销准确率低、成本高、工作繁琐等问题。面临大量耗时的发票报销工作，企业亟需运用</a:t>
            </a:r>
            <a:r>
              <a:rPr lang="en-US" altLang="zh-CN" sz="2000" dirty="0">
                <a:solidFill>
                  <a:schemeClr val="bg1"/>
                </a:solidFill>
                <a:latin typeface="微软雅黑 Light" panose="020B0502040204020203" pitchFamily="34" charset="-122"/>
                <a:ea typeface="微软雅黑 Light" panose="020B0502040204020203" pitchFamily="34" charset="-122"/>
              </a:rPr>
              <a:t>RPA</a:t>
            </a:r>
            <a:r>
              <a:rPr lang="zh-CN" altLang="en-US" sz="2000" dirty="0">
                <a:solidFill>
                  <a:schemeClr val="bg1"/>
                </a:solidFill>
                <a:latin typeface="微软雅黑 Light" panose="020B0502040204020203" pitchFamily="34" charset="-122"/>
                <a:ea typeface="微软雅黑 Light" panose="020B0502040204020203" pitchFamily="34" charset="-122"/>
              </a:rPr>
              <a:t>技术来提高稽核工作的效率，为企业价值增长保驾护航。</a:t>
            </a:r>
          </a:p>
        </p:txBody>
      </p:sp>
      <p:pic>
        <p:nvPicPr>
          <p:cNvPr id="7" name="图片 6">
            <a:extLst>
              <a:ext uri="{FF2B5EF4-FFF2-40B4-BE49-F238E27FC236}">
                <a16:creationId xmlns:a16="http://schemas.microsoft.com/office/drawing/2014/main" id="{F6C862D4-69D2-6080-3225-BBE882E3B971}"/>
              </a:ext>
            </a:extLst>
          </p:cNvPr>
          <p:cNvPicPr>
            <a:picLocks noChangeAspect="1"/>
          </p:cNvPicPr>
          <p:nvPr/>
        </p:nvPicPr>
        <p:blipFill rotWithShape="1">
          <a:blip r:embed="rId3"/>
          <a:srcRect r="31530"/>
          <a:stretch/>
        </p:blipFill>
        <p:spPr>
          <a:xfrm>
            <a:off x="6321594" y="2138457"/>
            <a:ext cx="5870406" cy="4166317"/>
          </a:xfrm>
          <a:prstGeom prst="rect">
            <a:avLst/>
          </a:prstGeom>
        </p:spPr>
      </p:pic>
      <p:sp>
        <p:nvSpPr>
          <p:cNvPr id="8" name="文本框 7">
            <a:extLst>
              <a:ext uri="{FF2B5EF4-FFF2-40B4-BE49-F238E27FC236}">
                <a16:creationId xmlns:a16="http://schemas.microsoft.com/office/drawing/2014/main" id="{D15F4F1F-011A-708B-3863-2946C1D2C7B9}"/>
              </a:ext>
            </a:extLst>
          </p:cNvPr>
          <p:cNvSpPr txBox="1"/>
          <p:nvPr/>
        </p:nvSpPr>
        <p:spPr>
          <a:xfrm>
            <a:off x="329757" y="1239505"/>
            <a:ext cx="2598794" cy="461665"/>
          </a:xfrm>
          <a:prstGeom prst="rect">
            <a:avLst/>
          </a:prstGeom>
          <a:noFill/>
        </p:spPr>
        <p:txBody>
          <a:bodyPr wrap="square">
            <a:spAutoFit/>
          </a:bodyPr>
          <a:lstStyle/>
          <a:p>
            <a:r>
              <a:rPr lang="en-US" altLang="zh-CN" sz="2400" b="1" dirty="0">
                <a:solidFill>
                  <a:schemeClr val="bg1"/>
                </a:solidFill>
                <a:effectLst>
                  <a:outerShdw sx="1000" sy="1000" algn="bl" rotWithShape="0">
                    <a:prstClr val="white">
                      <a:lumMod val="85000"/>
                    </a:prstClr>
                  </a:outerShdw>
                  <a:reflection blurRad="6350" stA="60000" endA="900" endPos="53648" dir="5400000" sy="-100000" algn="bl" rotWithShape="0"/>
                </a:effectLst>
                <a:latin typeface="Microsoft YaHei" panose="020B0503020204020204" pitchFamily="34" charset="-122"/>
                <a:ea typeface="Microsoft YaHei" panose="020B0503020204020204" pitchFamily="34" charset="-122"/>
              </a:rPr>
              <a:t>2.</a:t>
            </a:r>
            <a:r>
              <a:rPr lang="zh-CN" altLang="en-US" sz="2400" b="1" dirty="0">
                <a:solidFill>
                  <a:schemeClr val="bg1"/>
                </a:solidFill>
                <a:effectLst>
                  <a:outerShdw sx="1000" sy="1000" algn="bl" rotWithShape="0">
                    <a:prstClr val="white">
                      <a:lumMod val="85000"/>
                    </a:prstClr>
                  </a:outerShdw>
                  <a:reflection blurRad="6350" stA="60000" endA="900" endPos="53648" dir="5400000" sy="-100000" algn="bl" rotWithShape="0"/>
                </a:effectLst>
                <a:latin typeface="Microsoft YaHei" panose="020B0503020204020204" pitchFamily="34" charset="-122"/>
                <a:ea typeface="Microsoft YaHei" panose="020B0503020204020204" pitchFamily="34" charset="-122"/>
              </a:rPr>
              <a:t> 费用报销现状</a:t>
            </a:r>
          </a:p>
        </p:txBody>
      </p:sp>
      <p:cxnSp>
        <p:nvCxnSpPr>
          <p:cNvPr id="16" name="直接连接符 2">
            <a:extLst>
              <a:ext uri="{FF2B5EF4-FFF2-40B4-BE49-F238E27FC236}">
                <a16:creationId xmlns:a16="http://schemas.microsoft.com/office/drawing/2014/main" id="{C07226F9-033B-6F6E-18FC-58B6B0D09549}"/>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2104FD5F-CCEC-A898-A50B-13893141BF79}"/>
              </a:ext>
            </a:extLst>
          </p:cNvPr>
          <p:cNvSpPr txBox="1"/>
          <p:nvPr/>
        </p:nvSpPr>
        <p:spPr>
          <a:xfrm>
            <a:off x="0" y="132176"/>
            <a:ext cx="8288083" cy="825419"/>
          </a:xfrm>
          <a:prstGeom prst="rect">
            <a:avLst/>
          </a:prstGeom>
          <a:noFill/>
        </p:spPr>
        <p:txBody>
          <a:bodyPr wrap="square" rtlCol="0">
            <a:spAutoFit/>
          </a:bodyPr>
          <a:lstStyle/>
          <a:p>
            <a:pPr>
              <a:lnSpc>
                <a:spcPct val="150000"/>
              </a:lnSpc>
              <a:defRPr/>
            </a:pPr>
            <a:r>
              <a:rPr lang="zh-CN" altLang="en-US" sz="3600" b="1" dirty="0">
                <a:gradFill>
                  <a:gsLst>
                    <a:gs pos="0">
                      <a:srgbClr val="5B9BD5">
                        <a:lumMod val="5000"/>
                        <a:lumOff val="95000"/>
                      </a:srgbClr>
                    </a:gs>
                    <a:gs pos="82000">
                      <a:srgbClr val="5B9BD5">
                        <a:lumMod val="45000"/>
                        <a:lumOff val="55000"/>
                      </a:srgbClr>
                    </a:gs>
                    <a:gs pos="100000">
                      <a:srgbClr val="6289DB"/>
                    </a:gs>
                  </a:gsLst>
                  <a:lin ang="5400000" scaled="1"/>
                </a:gradFill>
                <a:effectLst>
                  <a:outerShdw blurRad="139700" dist="190500" dir="18900000" sx="101000" sy="101000" algn="bl" rotWithShape="0">
                    <a:prstClr val="white">
                      <a:lumMod val="85000"/>
                      <a:alpha val="38000"/>
                    </a:prstClr>
                  </a:outerShdw>
                </a:effectLst>
                <a:latin typeface="Microsoft YaHei" panose="020B0503020204020204" pitchFamily="34" charset="-122"/>
                <a:ea typeface="Microsoft YaHei" panose="020B0503020204020204" pitchFamily="34" charset="-122"/>
              </a:rPr>
              <a:t>一、方案背景介绍</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Project</a:t>
            </a:r>
            <a:r>
              <a:rPr lang="zh-CN" altLang="en-US"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 </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Background</a:t>
            </a:r>
            <a:r>
              <a:rPr lang="zh-CN" altLang="en-US"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 </a:t>
            </a:r>
            <a:endPar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endParaRPr>
          </a:p>
        </p:txBody>
      </p:sp>
    </p:spTree>
    <p:extLst>
      <p:ext uri="{BB962C8B-B14F-4D97-AF65-F5344CB8AC3E}">
        <p14:creationId xmlns:p14="http://schemas.microsoft.com/office/powerpoint/2010/main" val="1688603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灯片编号占位符 3">
            <a:extLst>
              <a:ext uri="{FF2B5EF4-FFF2-40B4-BE49-F238E27FC236}">
                <a16:creationId xmlns:a16="http://schemas.microsoft.com/office/drawing/2014/main" id="{45063CA4-0CA0-4D4A-83D9-0D2020600C6F}"/>
              </a:ext>
            </a:extLst>
          </p:cNvPr>
          <p:cNvSpPr txBox="1">
            <a:spLocks/>
          </p:cNvSpPr>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mtClean="0"/>
              <a:pPr/>
              <a:t>8</a:t>
            </a:fld>
            <a:endParaRPr lang="zh-CN" altLang="en-US" dirty="0"/>
          </a:p>
        </p:txBody>
      </p:sp>
      <p:cxnSp>
        <p:nvCxnSpPr>
          <p:cNvPr id="4" name="直接连接符 2">
            <a:extLst>
              <a:ext uri="{FF2B5EF4-FFF2-40B4-BE49-F238E27FC236}">
                <a16:creationId xmlns:a16="http://schemas.microsoft.com/office/drawing/2014/main" id="{0A833A0F-54B1-D8CC-5A97-02AA50BFAEB0}"/>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67D75516-DE97-1777-BEBE-55CEB00D8BA2}"/>
              </a:ext>
            </a:extLst>
          </p:cNvPr>
          <p:cNvSpPr txBox="1"/>
          <p:nvPr/>
        </p:nvSpPr>
        <p:spPr>
          <a:xfrm>
            <a:off x="0" y="132176"/>
            <a:ext cx="8288083" cy="825419"/>
          </a:xfrm>
          <a:prstGeom prst="rect">
            <a:avLst/>
          </a:prstGeom>
          <a:noFill/>
        </p:spPr>
        <p:txBody>
          <a:bodyPr wrap="square" rtlCol="0">
            <a:spAutoFit/>
          </a:bodyPr>
          <a:lstStyle/>
          <a:p>
            <a:pPr>
              <a:lnSpc>
                <a:spcPct val="150000"/>
              </a:lnSpc>
              <a:defRPr/>
            </a:pPr>
            <a:r>
              <a:rPr lang="zh-CN" altLang="en-US" sz="3600" b="1" dirty="0">
                <a:gradFill>
                  <a:gsLst>
                    <a:gs pos="0">
                      <a:srgbClr val="5B9BD5">
                        <a:lumMod val="5000"/>
                        <a:lumOff val="95000"/>
                      </a:srgbClr>
                    </a:gs>
                    <a:gs pos="82000">
                      <a:srgbClr val="5B9BD5">
                        <a:lumMod val="45000"/>
                        <a:lumOff val="55000"/>
                      </a:srgbClr>
                    </a:gs>
                    <a:gs pos="100000">
                      <a:srgbClr val="6289DB"/>
                    </a:gs>
                  </a:gsLst>
                  <a:lin ang="5400000" scaled="1"/>
                </a:gradFill>
                <a:effectLst>
                  <a:outerShdw blurRad="139700" dist="190500" dir="18900000" sx="101000" sy="101000" algn="bl" rotWithShape="0">
                    <a:prstClr val="white">
                      <a:lumMod val="85000"/>
                      <a:alpha val="38000"/>
                    </a:prstClr>
                  </a:outerShdw>
                </a:effectLst>
                <a:latin typeface="Microsoft YaHei" panose="020B0503020204020204" pitchFamily="34" charset="-122"/>
                <a:ea typeface="Microsoft YaHei" panose="020B0503020204020204" pitchFamily="34" charset="-122"/>
              </a:rPr>
              <a:t>一、方案背景介绍</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Project</a:t>
            </a:r>
            <a:r>
              <a:rPr lang="zh-CN" altLang="en-US"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 </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Background</a:t>
            </a:r>
            <a:r>
              <a:rPr lang="zh-CN" altLang="en-US"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 </a:t>
            </a:r>
            <a:endPar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endParaRPr>
          </a:p>
        </p:txBody>
      </p:sp>
      <p:sp>
        <p:nvSpPr>
          <p:cNvPr id="6" name="文本框 5">
            <a:extLst>
              <a:ext uri="{FF2B5EF4-FFF2-40B4-BE49-F238E27FC236}">
                <a16:creationId xmlns:a16="http://schemas.microsoft.com/office/drawing/2014/main" id="{A8A071FD-8C16-E36C-B778-0823D16DCF23}"/>
              </a:ext>
            </a:extLst>
          </p:cNvPr>
          <p:cNvSpPr txBox="1"/>
          <p:nvPr/>
        </p:nvSpPr>
        <p:spPr>
          <a:xfrm>
            <a:off x="329756" y="1239505"/>
            <a:ext cx="3004681" cy="461665"/>
          </a:xfrm>
          <a:prstGeom prst="rect">
            <a:avLst/>
          </a:prstGeom>
          <a:noFill/>
        </p:spPr>
        <p:txBody>
          <a:bodyPr wrap="square">
            <a:spAutoFit/>
          </a:bodyPr>
          <a:lstStyle/>
          <a:p>
            <a:r>
              <a:rPr lang="en-US" altLang="zh-CN" sz="2400" b="1" dirty="0">
                <a:solidFill>
                  <a:schemeClr val="bg1"/>
                </a:solidFill>
                <a:effectLst>
                  <a:outerShdw sx="1000" sy="1000" algn="bl" rotWithShape="0">
                    <a:prstClr val="white">
                      <a:lumMod val="85000"/>
                    </a:prstClr>
                  </a:outerShdw>
                  <a:reflection blurRad="6350" stA="60000" endA="900" endPos="53648" dir="5400000" sy="-100000" algn="bl" rotWithShape="0"/>
                </a:effectLst>
                <a:latin typeface="Microsoft YaHei" panose="020B0503020204020204" pitchFamily="34" charset="-122"/>
                <a:ea typeface="Microsoft YaHei" panose="020B0503020204020204" pitchFamily="34" charset="-122"/>
              </a:rPr>
              <a:t>3.</a:t>
            </a:r>
            <a:r>
              <a:rPr lang="zh-CN" altLang="en-US" sz="2400" b="1" dirty="0">
                <a:solidFill>
                  <a:schemeClr val="bg1"/>
                </a:solidFill>
                <a:effectLst>
                  <a:outerShdw sx="1000" sy="1000" algn="bl" rotWithShape="0">
                    <a:prstClr val="white">
                      <a:lumMod val="85000"/>
                    </a:prstClr>
                  </a:outerShdw>
                  <a:reflection blurRad="6350" stA="60000" endA="900" endPos="53648" dir="5400000" sy="-100000" algn="bl" rotWithShape="0"/>
                </a:effectLst>
                <a:latin typeface="Microsoft YaHei" panose="020B0503020204020204" pitchFamily="34" charset="-122"/>
                <a:ea typeface="Microsoft YaHei" panose="020B0503020204020204" pitchFamily="34" charset="-122"/>
              </a:rPr>
              <a:t>费用报销业务流程</a:t>
            </a:r>
          </a:p>
        </p:txBody>
      </p:sp>
      <p:sp>
        <p:nvSpPr>
          <p:cNvPr id="17" name="箭头: 右 92">
            <a:extLst>
              <a:ext uri="{FF2B5EF4-FFF2-40B4-BE49-F238E27FC236}">
                <a16:creationId xmlns:a16="http://schemas.microsoft.com/office/drawing/2014/main" id="{7AE40C3F-CAC0-4DD7-C8F5-EC1E3065C234}"/>
              </a:ext>
            </a:extLst>
          </p:cNvPr>
          <p:cNvSpPr/>
          <p:nvPr/>
        </p:nvSpPr>
        <p:spPr>
          <a:xfrm>
            <a:off x="5819609" y="2281249"/>
            <a:ext cx="690446" cy="360000"/>
          </a:xfrm>
          <a:prstGeom prst="rightArrow">
            <a:avLst/>
          </a:prstGeom>
          <a:gradFill>
            <a:gsLst>
              <a:gs pos="0">
                <a:schemeClr val="bg1">
                  <a:lumMod val="85000"/>
                </a:schemeClr>
              </a:gs>
              <a:gs pos="100000">
                <a:schemeClr val="dk1">
                  <a:lumMod val="105000"/>
                  <a:satMod val="109000"/>
                  <a:tint val="81000"/>
                </a:schemeClr>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3200">
              <a:solidFill>
                <a:schemeClr val="bg1"/>
              </a:solidFill>
            </a:endParaRPr>
          </a:p>
        </p:txBody>
      </p:sp>
      <p:grpSp>
        <p:nvGrpSpPr>
          <p:cNvPr id="77" name="组合 76">
            <a:extLst>
              <a:ext uri="{FF2B5EF4-FFF2-40B4-BE49-F238E27FC236}">
                <a16:creationId xmlns:a16="http://schemas.microsoft.com/office/drawing/2014/main" id="{36D72C7E-6F31-69FC-4D28-8B27E6B6DB2D}"/>
              </a:ext>
            </a:extLst>
          </p:cNvPr>
          <p:cNvGrpSpPr/>
          <p:nvPr/>
        </p:nvGrpSpPr>
        <p:grpSpPr>
          <a:xfrm>
            <a:off x="6787049" y="1663381"/>
            <a:ext cx="1679663" cy="1649864"/>
            <a:chOff x="4231128" y="1700840"/>
            <a:chExt cx="1679663" cy="1649864"/>
          </a:xfrm>
        </p:grpSpPr>
        <p:pic>
          <p:nvPicPr>
            <p:cNvPr id="8" name="图片 7" descr="人 (2)">
              <a:extLst>
                <a:ext uri="{FF2B5EF4-FFF2-40B4-BE49-F238E27FC236}">
                  <a16:creationId xmlns:a16="http://schemas.microsoft.com/office/drawing/2014/main" id="{EC392756-C6C6-39B1-C857-4A06C1709E23}"/>
                </a:ext>
              </a:extLst>
            </p:cNvPr>
            <p:cNvPicPr>
              <a:picLocks noChangeAspect="1"/>
            </p:cNvPicPr>
            <p:nvPr/>
          </p:nvPicPr>
          <p:blipFill>
            <a:blip r:embed="rId3" cstate="print">
              <a:biLevel thresh="25000"/>
            </a:blip>
            <a:stretch>
              <a:fillRect/>
            </a:stretch>
          </p:blipFill>
          <p:spPr>
            <a:xfrm>
              <a:off x="5020772" y="1700840"/>
              <a:ext cx="783112" cy="783112"/>
            </a:xfrm>
            <a:prstGeom prst="rect">
              <a:avLst/>
            </a:prstGeom>
          </p:spPr>
        </p:pic>
        <p:sp>
          <p:nvSpPr>
            <p:cNvPr id="16" name="文本框 15">
              <a:extLst>
                <a:ext uri="{FF2B5EF4-FFF2-40B4-BE49-F238E27FC236}">
                  <a16:creationId xmlns:a16="http://schemas.microsoft.com/office/drawing/2014/main" id="{EA09A285-D661-BEBD-5D96-1CD05DF8E6C7}"/>
                </a:ext>
              </a:extLst>
            </p:cNvPr>
            <p:cNvSpPr txBox="1"/>
            <p:nvPr/>
          </p:nvSpPr>
          <p:spPr>
            <a:xfrm>
              <a:off x="4231128" y="2519707"/>
              <a:ext cx="1679663" cy="830997"/>
            </a:xfrm>
            <a:prstGeom prst="rect">
              <a:avLst/>
            </a:prstGeom>
            <a:noFill/>
          </p:spPr>
          <p:txBody>
            <a:bodyPr wrap="square" rtlCol="0">
              <a:spAutoFit/>
            </a:bodyPr>
            <a:lstStyle/>
            <a:p>
              <a:pPr algn="ctr"/>
              <a:r>
                <a:rPr kumimoji="1" lang="zh-CN" altLang="en-US" sz="1600" dirty="0">
                  <a:solidFill>
                    <a:schemeClr val="bg1"/>
                  </a:solidFill>
                  <a:latin typeface="微软雅黑" panose="020B0503020204020204" charset="-122"/>
                  <a:ea typeface="微软雅黑" panose="020B0503020204020204" charset="-122"/>
                </a:rPr>
                <a:t>财务人员</a:t>
              </a:r>
              <a:r>
                <a:rPr kumimoji="1" lang="zh-CN" altLang="en-US" sz="1600" dirty="0">
                  <a:solidFill>
                    <a:schemeClr val="accent2"/>
                  </a:solidFill>
                  <a:latin typeface="微软雅黑" panose="020B0503020204020204" charset="-122"/>
                  <a:ea typeface="微软雅黑" panose="020B0503020204020204" charset="-122"/>
                </a:rPr>
                <a:t>登录</a:t>
              </a:r>
              <a:r>
                <a:rPr kumimoji="1" lang="zh-CN" altLang="en-US" sz="1600" dirty="0">
                  <a:solidFill>
                    <a:schemeClr val="bg1"/>
                  </a:solidFill>
                  <a:latin typeface="微软雅黑" panose="020B0503020204020204" charset="-122"/>
                  <a:ea typeface="微软雅黑" panose="020B0503020204020204" charset="-122"/>
                </a:rPr>
                <a:t>国税局网站，</a:t>
              </a:r>
              <a:r>
                <a:rPr kumimoji="1" lang="zh-CN" altLang="en-US" sz="1600" dirty="0">
                  <a:solidFill>
                    <a:schemeClr val="accent2"/>
                  </a:solidFill>
                  <a:latin typeface="微软雅黑" panose="020B0503020204020204" charset="-122"/>
                  <a:ea typeface="微软雅黑" panose="020B0503020204020204" charset="-122"/>
                </a:rPr>
                <a:t>输入</a:t>
              </a:r>
              <a:r>
                <a:rPr kumimoji="1" lang="zh-CN" altLang="en-US" sz="1600" dirty="0">
                  <a:solidFill>
                    <a:schemeClr val="bg1"/>
                  </a:solidFill>
                  <a:latin typeface="微软雅黑" panose="020B0503020204020204" charset="-122"/>
                  <a:ea typeface="微软雅黑" panose="020B0503020204020204" charset="-122"/>
                </a:rPr>
                <a:t>发票查验信息</a:t>
              </a:r>
            </a:p>
          </p:txBody>
        </p:sp>
        <p:pic>
          <p:nvPicPr>
            <p:cNvPr id="21" name="图形 20" descr="Internet">
              <a:extLst>
                <a:ext uri="{FF2B5EF4-FFF2-40B4-BE49-F238E27FC236}">
                  <a16:creationId xmlns:a16="http://schemas.microsoft.com/office/drawing/2014/main" id="{930F5513-7898-C0A5-9B10-E28714ED9E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9000" y="1881478"/>
              <a:ext cx="568610" cy="568610"/>
            </a:xfrm>
            <a:prstGeom prst="rect">
              <a:avLst/>
            </a:prstGeom>
          </p:spPr>
        </p:pic>
      </p:grpSp>
      <p:sp>
        <p:nvSpPr>
          <p:cNvPr id="23" name="文本框 22">
            <a:extLst>
              <a:ext uri="{FF2B5EF4-FFF2-40B4-BE49-F238E27FC236}">
                <a16:creationId xmlns:a16="http://schemas.microsoft.com/office/drawing/2014/main" id="{1BCF0D77-55A5-85E9-76BE-27FA79F0AE03}"/>
              </a:ext>
            </a:extLst>
          </p:cNvPr>
          <p:cNvSpPr txBox="1"/>
          <p:nvPr/>
        </p:nvSpPr>
        <p:spPr>
          <a:xfrm>
            <a:off x="10503663" y="5265639"/>
            <a:ext cx="285236" cy="338554"/>
          </a:xfrm>
          <a:prstGeom prst="rect">
            <a:avLst/>
          </a:prstGeom>
          <a:noFill/>
        </p:spPr>
        <p:txBody>
          <a:bodyPr wrap="square" rtlCol="0">
            <a:spAutoFit/>
          </a:bodyPr>
          <a:lstStyle/>
          <a:p>
            <a:r>
              <a:rPr kumimoji="1" lang="zh-CN" altLang="en-US" sz="1600" dirty="0">
                <a:solidFill>
                  <a:schemeClr val="bg1"/>
                </a:solidFill>
                <a:latin typeface="微软雅黑" panose="020B0503020204020204" charset="-122"/>
                <a:ea typeface="微软雅黑" panose="020B0503020204020204" charset="-122"/>
              </a:rPr>
              <a:t>否</a:t>
            </a:r>
          </a:p>
        </p:txBody>
      </p:sp>
      <p:sp>
        <p:nvSpPr>
          <p:cNvPr id="28" name="文本框 27">
            <a:extLst>
              <a:ext uri="{FF2B5EF4-FFF2-40B4-BE49-F238E27FC236}">
                <a16:creationId xmlns:a16="http://schemas.microsoft.com/office/drawing/2014/main" id="{8382E3A4-18D2-E8D6-A74F-F5C21CF1F4F0}"/>
              </a:ext>
            </a:extLst>
          </p:cNvPr>
          <p:cNvSpPr txBox="1"/>
          <p:nvPr/>
        </p:nvSpPr>
        <p:spPr>
          <a:xfrm>
            <a:off x="8674306" y="3348373"/>
            <a:ext cx="285236" cy="338554"/>
          </a:xfrm>
          <a:prstGeom prst="rect">
            <a:avLst/>
          </a:prstGeom>
          <a:noFill/>
        </p:spPr>
        <p:txBody>
          <a:bodyPr wrap="square" rtlCol="0">
            <a:spAutoFit/>
          </a:bodyPr>
          <a:lstStyle/>
          <a:p>
            <a:r>
              <a:rPr kumimoji="1" lang="zh-CN" altLang="en-US" sz="1600" dirty="0">
                <a:solidFill>
                  <a:schemeClr val="bg1"/>
                </a:solidFill>
                <a:latin typeface="微软雅黑" panose="020B0503020204020204" charset="-122"/>
                <a:ea typeface="微软雅黑" panose="020B0503020204020204" charset="-122"/>
              </a:rPr>
              <a:t>是</a:t>
            </a:r>
          </a:p>
        </p:txBody>
      </p:sp>
      <p:sp>
        <p:nvSpPr>
          <p:cNvPr id="38" name="矩形: 圆角 56">
            <a:extLst>
              <a:ext uri="{FF2B5EF4-FFF2-40B4-BE49-F238E27FC236}">
                <a16:creationId xmlns:a16="http://schemas.microsoft.com/office/drawing/2014/main" id="{6F236981-397B-7FA4-3F14-5519736B5EAE}"/>
              </a:ext>
            </a:extLst>
          </p:cNvPr>
          <p:cNvSpPr/>
          <p:nvPr/>
        </p:nvSpPr>
        <p:spPr>
          <a:xfrm>
            <a:off x="3924588" y="5257245"/>
            <a:ext cx="1111916" cy="607597"/>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bg1"/>
                </a:solidFill>
                <a:latin typeface="微软雅黑" panose="020B0503020204020204" charset="-122"/>
                <a:ea typeface="微软雅黑" panose="020B0503020204020204" charset="-122"/>
              </a:rPr>
              <a:t>结束</a:t>
            </a:r>
          </a:p>
        </p:txBody>
      </p:sp>
      <p:grpSp>
        <p:nvGrpSpPr>
          <p:cNvPr id="76" name="组合 75">
            <a:extLst>
              <a:ext uri="{FF2B5EF4-FFF2-40B4-BE49-F238E27FC236}">
                <a16:creationId xmlns:a16="http://schemas.microsoft.com/office/drawing/2014/main" id="{6C116A82-A08A-FA27-BFC7-839D8EC2BE06}"/>
              </a:ext>
            </a:extLst>
          </p:cNvPr>
          <p:cNvGrpSpPr/>
          <p:nvPr/>
        </p:nvGrpSpPr>
        <p:grpSpPr>
          <a:xfrm>
            <a:off x="3698655" y="1560955"/>
            <a:ext cx="1640025" cy="1720708"/>
            <a:chOff x="1986194" y="1603014"/>
            <a:chExt cx="1640025" cy="1720708"/>
          </a:xfrm>
        </p:grpSpPr>
        <p:sp>
          <p:nvSpPr>
            <p:cNvPr id="12" name="文本框 11">
              <a:extLst>
                <a:ext uri="{FF2B5EF4-FFF2-40B4-BE49-F238E27FC236}">
                  <a16:creationId xmlns:a16="http://schemas.microsoft.com/office/drawing/2014/main" id="{A804846E-C12A-9277-9A36-8A537281A02D}"/>
                </a:ext>
              </a:extLst>
            </p:cNvPr>
            <p:cNvSpPr txBox="1"/>
            <p:nvPr/>
          </p:nvSpPr>
          <p:spPr>
            <a:xfrm>
              <a:off x="2013097" y="2492725"/>
              <a:ext cx="1507288" cy="830997"/>
            </a:xfrm>
            <a:prstGeom prst="rect">
              <a:avLst/>
            </a:prstGeom>
            <a:noFill/>
          </p:spPr>
          <p:txBody>
            <a:bodyPr wrap="square" rtlCol="0">
              <a:spAutoFit/>
            </a:bodyPr>
            <a:lstStyle/>
            <a:p>
              <a:pPr algn="ctr"/>
              <a:r>
                <a:rPr kumimoji="1" lang="zh-CN" altLang="en-US" sz="1600" dirty="0">
                  <a:solidFill>
                    <a:schemeClr val="bg1"/>
                  </a:solidFill>
                  <a:latin typeface="微软雅黑" panose="020B0503020204020204" charset="-122"/>
                  <a:ea typeface="微软雅黑" panose="020B0503020204020204" charset="-122"/>
                </a:rPr>
                <a:t>报销人员</a:t>
              </a:r>
              <a:r>
                <a:rPr kumimoji="1" lang="zh-CN" altLang="en-US" sz="1600" dirty="0">
                  <a:solidFill>
                    <a:schemeClr val="accent2"/>
                  </a:solidFill>
                  <a:latin typeface="微软雅黑" panose="020B0503020204020204" charset="-122"/>
                  <a:ea typeface="微软雅黑" panose="020B0503020204020204" charset="-122"/>
                </a:rPr>
                <a:t>提交</a:t>
              </a:r>
              <a:r>
                <a:rPr kumimoji="1" lang="zh-CN" altLang="en-US" sz="1600" dirty="0">
                  <a:solidFill>
                    <a:schemeClr val="bg1"/>
                  </a:solidFill>
                  <a:latin typeface="微软雅黑" panose="020B0503020204020204" charset="-122"/>
                  <a:ea typeface="微软雅黑" panose="020B0503020204020204" charset="-122"/>
                </a:rPr>
                <a:t>报销单和发票给财务人员</a:t>
              </a:r>
            </a:p>
          </p:txBody>
        </p:sp>
        <p:pic>
          <p:nvPicPr>
            <p:cNvPr id="20" name="图片 19" descr="文件 (3)">
              <a:extLst>
                <a:ext uri="{FF2B5EF4-FFF2-40B4-BE49-F238E27FC236}">
                  <a16:creationId xmlns:a16="http://schemas.microsoft.com/office/drawing/2014/main" id="{75886BC0-792E-6F59-52C4-26A01CB01738}"/>
                </a:ext>
              </a:extLst>
            </p:cNvPr>
            <p:cNvPicPr>
              <a:picLocks noChangeAspect="1"/>
            </p:cNvPicPr>
            <p:nvPr/>
          </p:nvPicPr>
          <p:blipFill>
            <a:blip r:embed="rId6" cstate="print">
              <a:biLevel thresh="25000"/>
            </a:blip>
            <a:stretch>
              <a:fillRect/>
            </a:stretch>
          </p:blipFill>
          <p:spPr>
            <a:xfrm>
              <a:off x="1986194" y="1938126"/>
              <a:ext cx="531657" cy="531657"/>
            </a:xfrm>
            <a:prstGeom prst="rect">
              <a:avLst/>
            </a:prstGeom>
          </p:spPr>
        </p:pic>
        <p:pic>
          <p:nvPicPr>
            <p:cNvPr id="44" name="图片 43">
              <a:extLst>
                <a:ext uri="{FF2B5EF4-FFF2-40B4-BE49-F238E27FC236}">
                  <a16:creationId xmlns:a16="http://schemas.microsoft.com/office/drawing/2014/main" id="{FAAE94FE-7833-E437-7E1F-F551C93ECD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4365" y="1603014"/>
              <a:ext cx="1091854" cy="1091854"/>
            </a:xfrm>
            <a:prstGeom prst="rect">
              <a:avLst/>
            </a:prstGeom>
          </p:spPr>
        </p:pic>
      </p:grpSp>
      <p:grpSp>
        <p:nvGrpSpPr>
          <p:cNvPr id="90" name="组合 89">
            <a:extLst>
              <a:ext uri="{FF2B5EF4-FFF2-40B4-BE49-F238E27FC236}">
                <a16:creationId xmlns:a16="http://schemas.microsoft.com/office/drawing/2014/main" id="{DADFD795-1466-EE33-4952-970374255CF0}"/>
              </a:ext>
            </a:extLst>
          </p:cNvPr>
          <p:cNvGrpSpPr/>
          <p:nvPr/>
        </p:nvGrpSpPr>
        <p:grpSpPr>
          <a:xfrm>
            <a:off x="3458323" y="3423025"/>
            <a:ext cx="2077534" cy="1415856"/>
            <a:chOff x="3030771" y="3535125"/>
            <a:chExt cx="2077534" cy="1415856"/>
          </a:xfrm>
        </p:grpSpPr>
        <p:sp>
          <p:nvSpPr>
            <p:cNvPr id="19" name="文本框 18">
              <a:extLst>
                <a:ext uri="{FF2B5EF4-FFF2-40B4-BE49-F238E27FC236}">
                  <a16:creationId xmlns:a16="http://schemas.microsoft.com/office/drawing/2014/main" id="{10380E06-AE70-F1AD-D002-C8D8BB039ADB}"/>
                </a:ext>
              </a:extLst>
            </p:cNvPr>
            <p:cNvSpPr txBox="1"/>
            <p:nvPr/>
          </p:nvSpPr>
          <p:spPr>
            <a:xfrm>
              <a:off x="3030771" y="4366206"/>
              <a:ext cx="2077534" cy="584775"/>
            </a:xfrm>
            <a:prstGeom prst="rect">
              <a:avLst/>
            </a:prstGeom>
            <a:noFill/>
          </p:spPr>
          <p:txBody>
            <a:bodyPr wrap="square" rtlCol="0">
              <a:spAutoFit/>
            </a:bodyPr>
            <a:lstStyle/>
            <a:p>
              <a:pPr algn="ctr"/>
              <a:r>
                <a:rPr kumimoji="1" lang="zh-CN" altLang="en-US" sz="1600" dirty="0">
                  <a:solidFill>
                    <a:schemeClr val="bg1"/>
                  </a:solidFill>
                  <a:latin typeface="微软雅黑" panose="020B0503020204020204" charset="-122"/>
                  <a:ea typeface="微软雅黑" panose="020B0503020204020204" charset="-122"/>
                </a:rPr>
                <a:t>财务人员根据发票信息</a:t>
              </a:r>
              <a:r>
                <a:rPr kumimoji="1" lang="zh-CN" altLang="en-US" sz="1600" dirty="0">
                  <a:solidFill>
                    <a:schemeClr val="accent2"/>
                  </a:solidFill>
                  <a:latin typeface="微软雅黑" panose="020B0503020204020204" charset="-122"/>
                  <a:ea typeface="微软雅黑" panose="020B0503020204020204" charset="-122"/>
                </a:rPr>
                <a:t>录入</a:t>
              </a:r>
              <a:r>
                <a:rPr kumimoji="1" lang="zh-CN" altLang="en-US" sz="1600" dirty="0">
                  <a:solidFill>
                    <a:schemeClr val="bg1"/>
                  </a:solidFill>
                  <a:latin typeface="微软雅黑" panose="020B0503020204020204" charset="-122"/>
                  <a:ea typeface="微软雅黑" panose="020B0503020204020204" charset="-122"/>
                </a:rPr>
                <a:t>凭证相关信息</a:t>
              </a:r>
            </a:p>
          </p:txBody>
        </p:sp>
        <p:pic>
          <p:nvPicPr>
            <p:cNvPr id="32" name="图片 31" descr="人 (2)">
              <a:extLst>
                <a:ext uri="{FF2B5EF4-FFF2-40B4-BE49-F238E27FC236}">
                  <a16:creationId xmlns:a16="http://schemas.microsoft.com/office/drawing/2014/main" id="{9DAD0EEC-823A-3E00-F2B3-C52FD0B7F982}"/>
                </a:ext>
              </a:extLst>
            </p:cNvPr>
            <p:cNvPicPr>
              <a:picLocks noChangeAspect="1"/>
            </p:cNvPicPr>
            <p:nvPr/>
          </p:nvPicPr>
          <p:blipFill>
            <a:blip r:embed="rId3" cstate="print">
              <a:biLevel thresh="25000"/>
            </a:blip>
            <a:stretch>
              <a:fillRect/>
            </a:stretch>
          </p:blipFill>
          <p:spPr>
            <a:xfrm>
              <a:off x="3869574" y="3535125"/>
              <a:ext cx="783112" cy="783112"/>
            </a:xfrm>
            <a:prstGeom prst="rect">
              <a:avLst/>
            </a:prstGeom>
          </p:spPr>
        </p:pic>
        <p:pic>
          <p:nvPicPr>
            <p:cNvPr id="52" name="图片 51">
              <a:extLst>
                <a:ext uri="{FF2B5EF4-FFF2-40B4-BE49-F238E27FC236}">
                  <a16:creationId xmlns:a16="http://schemas.microsoft.com/office/drawing/2014/main" id="{041173EA-71D9-B8E8-41E3-E884E1B682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9187" y="3771929"/>
              <a:ext cx="516140" cy="516140"/>
            </a:xfrm>
            <a:prstGeom prst="rect">
              <a:avLst/>
            </a:prstGeom>
          </p:spPr>
        </p:pic>
      </p:grpSp>
      <p:grpSp>
        <p:nvGrpSpPr>
          <p:cNvPr id="79" name="组合 78">
            <a:extLst>
              <a:ext uri="{FF2B5EF4-FFF2-40B4-BE49-F238E27FC236}">
                <a16:creationId xmlns:a16="http://schemas.microsoft.com/office/drawing/2014/main" id="{CBA8D03C-9E08-3CAE-E762-47ED2FC57654}"/>
              </a:ext>
            </a:extLst>
          </p:cNvPr>
          <p:cNvGrpSpPr/>
          <p:nvPr/>
        </p:nvGrpSpPr>
        <p:grpSpPr>
          <a:xfrm>
            <a:off x="6559840" y="5185864"/>
            <a:ext cx="2481193" cy="1433192"/>
            <a:chOff x="8981389" y="1709433"/>
            <a:chExt cx="2481193" cy="1433192"/>
          </a:xfrm>
        </p:grpSpPr>
        <p:pic>
          <p:nvPicPr>
            <p:cNvPr id="9" name="图片 8" descr="人 (2)">
              <a:extLst>
                <a:ext uri="{FF2B5EF4-FFF2-40B4-BE49-F238E27FC236}">
                  <a16:creationId xmlns:a16="http://schemas.microsoft.com/office/drawing/2014/main" id="{238C369E-5F64-5825-2109-EB6B56236211}"/>
                </a:ext>
              </a:extLst>
            </p:cNvPr>
            <p:cNvPicPr>
              <a:picLocks noChangeAspect="1"/>
            </p:cNvPicPr>
            <p:nvPr/>
          </p:nvPicPr>
          <p:blipFill>
            <a:blip r:embed="rId3" cstate="print">
              <a:biLevel thresh="25000"/>
            </a:blip>
            <a:stretch>
              <a:fillRect/>
            </a:stretch>
          </p:blipFill>
          <p:spPr>
            <a:xfrm>
              <a:off x="9987427" y="1709433"/>
              <a:ext cx="781928" cy="781928"/>
            </a:xfrm>
            <a:prstGeom prst="rect">
              <a:avLst/>
            </a:prstGeom>
          </p:spPr>
        </p:pic>
        <p:sp>
          <p:nvSpPr>
            <p:cNvPr id="15" name="文本框 14">
              <a:extLst>
                <a:ext uri="{FF2B5EF4-FFF2-40B4-BE49-F238E27FC236}">
                  <a16:creationId xmlns:a16="http://schemas.microsoft.com/office/drawing/2014/main" id="{7D289674-11AD-C50E-A654-63612A573717}"/>
                </a:ext>
              </a:extLst>
            </p:cNvPr>
            <p:cNvSpPr txBox="1"/>
            <p:nvPr/>
          </p:nvSpPr>
          <p:spPr>
            <a:xfrm>
              <a:off x="8981389" y="2557850"/>
              <a:ext cx="2481193" cy="584775"/>
            </a:xfrm>
            <a:prstGeom prst="rect">
              <a:avLst/>
            </a:prstGeom>
            <a:noFill/>
          </p:spPr>
          <p:txBody>
            <a:bodyPr wrap="square" rtlCol="0">
              <a:spAutoFit/>
            </a:bodyPr>
            <a:lstStyle/>
            <a:p>
              <a:pPr algn="ctr"/>
              <a:r>
                <a:rPr kumimoji="1" lang="zh-CN" altLang="en-US" sz="1600" dirty="0">
                  <a:solidFill>
                    <a:schemeClr val="bg1"/>
                  </a:solidFill>
                  <a:latin typeface="微软雅黑" panose="020B0503020204020204" charset="-122"/>
                  <a:ea typeface="微软雅黑" panose="020B0503020204020204" charset="-122"/>
                </a:rPr>
                <a:t>财务人员</a:t>
              </a:r>
              <a:r>
                <a:rPr kumimoji="1" lang="zh-CN" altLang="en-US" sz="1600" dirty="0">
                  <a:solidFill>
                    <a:schemeClr val="accent2"/>
                  </a:solidFill>
                  <a:latin typeface="微软雅黑" panose="020B0503020204020204" charset="-122"/>
                  <a:ea typeface="微软雅黑" panose="020B0503020204020204" charset="-122"/>
                </a:rPr>
                <a:t>返还</a:t>
              </a:r>
              <a:r>
                <a:rPr kumimoji="1" lang="zh-CN" altLang="en-US" sz="1600" dirty="0">
                  <a:solidFill>
                    <a:schemeClr val="bg1"/>
                  </a:solidFill>
                  <a:latin typeface="微软雅黑" panose="020B0503020204020204" charset="-122"/>
                  <a:ea typeface="微软雅黑" panose="020B0503020204020204" charset="-122"/>
                </a:rPr>
                <a:t>给将发报销人员，并提示发票异常</a:t>
              </a:r>
            </a:p>
          </p:txBody>
        </p:sp>
        <p:pic>
          <p:nvPicPr>
            <p:cNvPr id="54" name="图片 53">
              <a:extLst>
                <a:ext uri="{FF2B5EF4-FFF2-40B4-BE49-F238E27FC236}">
                  <a16:creationId xmlns:a16="http://schemas.microsoft.com/office/drawing/2014/main" id="{1A7AF56C-5574-C658-B799-2A6081F980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46707" y="1881477"/>
              <a:ext cx="626253" cy="626253"/>
            </a:xfrm>
            <a:prstGeom prst="rect">
              <a:avLst/>
            </a:prstGeom>
          </p:spPr>
        </p:pic>
      </p:grpSp>
      <p:grpSp>
        <p:nvGrpSpPr>
          <p:cNvPr id="82" name="组合 81">
            <a:extLst>
              <a:ext uri="{FF2B5EF4-FFF2-40B4-BE49-F238E27FC236}">
                <a16:creationId xmlns:a16="http://schemas.microsoft.com/office/drawing/2014/main" id="{282AEB36-F447-0BED-622A-5D0B88FB5BF6}"/>
              </a:ext>
            </a:extLst>
          </p:cNvPr>
          <p:cNvGrpSpPr/>
          <p:nvPr/>
        </p:nvGrpSpPr>
        <p:grpSpPr>
          <a:xfrm>
            <a:off x="928853" y="3467055"/>
            <a:ext cx="1716761" cy="1378009"/>
            <a:chOff x="3261151" y="5566699"/>
            <a:chExt cx="1716761" cy="1378009"/>
          </a:xfrm>
        </p:grpSpPr>
        <p:sp>
          <p:nvSpPr>
            <p:cNvPr id="35" name="文本框 34">
              <a:extLst>
                <a:ext uri="{FF2B5EF4-FFF2-40B4-BE49-F238E27FC236}">
                  <a16:creationId xmlns:a16="http://schemas.microsoft.com/office/drawing/2014/main" id="{72353AF9-A62F-1C4C-3BF7-A865A58EADA8}"/>
                </a:ext>
              </a:extLst>
            </p:cNvPr>
            <p:cNvSpPr txBox="1"/>
            <p:nvPr/>
          </p:nvSpPr>
          <p:spPr>
            <a:xfrm>
              <a:off x="3261151" y="6359933"/>
              <a:ext cx="1716761" cy="584775"/>
            </a:xfrm>
            <a:prstGeom prst="rect">
              <a:avLst/>
            </a:prstGeom>
            <a:noFill/>
          </p:spPr>
          <p:txBody>
            <a:bodyPr wrap="square" rtlCol="0">
              <a:spAutoFit/>
            </a:bodyPr>
            <a:lstStyle/>
            <a:p>
              <a:pPr algn="ctr"/>
              <a:r>
                <a:rPr kumimoji="1" lang="zh-CN" altLang="en-US" sz="1600" dirty="0">
                  <a:solidFill>
                    <a:schemeClr val="bg1"/>
                  </a:solidFill>
                  <a:latin typeface="微软雅黑" panose="020B0503020204020204" charset="-122"/>
                  <a:ea typeface="微软雅黑" panose="020B0503020204020204" charset="-122"/>
                </a:rPr>
                <a:t>财务</a:t>
              </a:r>
              <a:r>
                <a:rPr kumimoji="1" lang="zh-CN" altLang="en-US" sz="1600" dirty="0">
                  <a:solidFill>
                    <a:schemeClr val="accent2"/>
                  </a:solidFill>
                  <a:latin typeface="微软雅黑" panose="020B0503020204020204" charset="-122"/>
                  <a:ea typeface="微软雅黑" panose="020B0503020204020204" charset="-122"/>
                </a:rPr>
                <a:t>保存并提交</a:t>
              </a:r>
              <a:r>
                <a:rPr kumimoji="1" lang="zh-CN" altLang="en-US" sz="1600" dirty="0">
                  <a:solidFill>
                    <a:schemeClr val="bg1"/>
                  </a:solidFill>
                  <a:latin typeface="微软雅黑" panose="020B0503020204020204" charset="-122"/>
                  <a:ea typeface="微软雅黑" panose="020B0503020204020204" charset="-122"/>
                </a:rPr>
                <a:t>凭证给审核人员</a:t>
              </a:r>
            </a:p>
          </p:txBody>
        </p:sp>
        <p:pic>
          <p:nvPicPr>
            <p:cNvPr id="70" name="图片 69" descr="人 (2)">
              <a:extLst>
                <a:ext uri="{FF2B5EF4-FFF2-40B4-BE49-F238E27FC236}">
                  <a16:creationId xmlns:a16="http://schemas.microsoft.com/office/drawing/2014/main" id="{ACB2F463-9C22-6B62-FF7E-851BBD90F5B9}"/>
                </a:ext>
              </a:extLst>
            </p:cNvPr>
            <p:cNvPicPr>
              <a:picLocks noChangeAspect="1"/>
            </p:cNvPicPr>
            <p:nvPr/>
          </p:nvPicPr>
          <p:blipFill>
            <a:blip r:embed="rId3" cstate="print">
              <a:biLevel thresh="25000"/>
            </a:blip>
            <a:stretch>
              <a:fillRect/>
            </a:stretch>
          </p:blipFill>
          <p:spPr>
            <a:xfrm>
              <a:off x="3836757" y="5566699"/>
              <a:ext cx="783112" cy="783112"/>
            </a:xfrm>
            <a:prstGeom prst="rect">
              <a:avLst/>
            </a:prstGeom>
          </p:spPr>
        </p:pic>
        <p:pic>
          <p:nvPicPr>
            <p:cNvPr id="75" name="图片 74">
              <a:extLst>
                <a:ext uri="{FF2B5EF4-FFF2-40B4-BE49-F238E27FC236}">
                  <a16:creationId xmlns:a16="http://schemas.microsoft.com/office/drawing/2014/main" id="{118CED3A-66D5-3004-5071-64C2D244D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4632" y="5785994"/>
              <a:ext cx="414942" cy="414942"/>
            </a:xfrm>
            <a:prstGeom prst="rect">
              <a:avLst/>
            </a:prstGeom>
          </p:spPr>
        </p:pic>
      </p:grpSp>
      <p:sp>
        <p:nvSpPr>
          <p:cNvPr id="78" name="箭头: 右 92">
            <a:extLst>
              <a:ext uri="{FF2B5EF4-FFF2-40B4-BE49-F238E27FC236}">
                <a16:creationId xmlns:a16="http://schemas.microsoft.com/office/drawing/2014/main" id="{90D60D09-F6FC-5A7E-C1E9-BB4EE48F1FA4}"/>
              </a:ext>
            </a:extLst>
          </p:cNvPr>
          <p:cNvSpPr/>
          <p:nvPr/>
        </p:nvSpPr>
        <p:spPr>
          <a:xfrm rot="10800000">
            <a:off x="8452319" y="3694030"/>
            <a:ext cx="690446" cy="360000"/>
          </a:xfrm>
          <a:prstGeom prst="rightArrow">
            <a:avLst/>
          </a:prstGeom>
          <a:gradFill>
            <a:gsLst>
              <a:gs pos="0">
                <a:schemeClr val="bg1">
                  <a:lumMod val="85000"/>
                </a:schemeClr>
              </a:gs>
              <a:gs pos="100000">
                <a:schemeClr val="dk1">
                  <a:lumMod val="105000"/>
                  <a:satMod val="109000"/>
                  <a:tint val="81000"/>
                </a:schemeClr>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3200">
              <a:solidFill>
                <a:schemeClr val="bg1"/>
              </a:solidFill>
            </a:endParaRPr>
          </a:p>
        </p:txBody>
      </p:sp>
      <p:grpSp>
        <p:nvGrpSpPr>
          <p:cNvPr id="83" name="组合 82">
            <a:extLst>
              <a:ext uri="{FF2B5EF4-FFF2-40B4-BE49-F238E27FC236}">
                <a16:creationId xmlns:a16="http://schemas.microsoft.com/office/drawing/2014/main" id="{F71100FE-255C-B064-6DD2-F8CFE5BF6484}"/>
              </a:ext>
            </a:extLst>
          </p:cNvPr>
          <p:cNvGrpSpPr/>
          <p:nvPr/>
        </p:nvGrpSpPr>
        <p:grpSpPr>
          <a:xfrm>
            <a:off x="9342982" y="3387249"/>
            <a:ext cx="1618226" cy="1050365"/>
            <a:chOff x="7061824" y="1959913"/>
            <a:chExt cx="1805180" cy="1002159"/>
          </a:xfrm>
        </p:grpSpPr>
        <p:sp>
          <p:nvSpPr>
            <p:cNvPr id="22" name="流程图: 决策 1">
              <a:extLst>
                <a:ext uri="{FF2B5EF4-FFF2-40B4-BE49-F238E27FC236}">
                  <a16:creationId xmlns:a16="http://schemas.microsoft.com/office/drawing/2014/main" id="{8982226C-B3CF-375C-9F46-3D26AE6C2380}"/>
                </a:ext>
              </a:extLst>
            </p:cNvPr>
            <p:cNvSpPr/>
            <p:nvPr/>
          </p:nvSpPr>
          <p:spPr>
            <a:xfrm>
              <a:off x="7061824" y="1959913"/>
              <a:ext cx="1805180" cy="1002159"/>
            </a:xfrm>
            <a:prstGeom prst="flowChartDecision">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solidFill>
                  <a:schemeClr val="bg1"/>
                </a:solidFill>
                <a:latin typeface="微软雅黑" panose="020B0503020204020204" charset="-122"/>
                <a:ea typeface="微软雅黑" panose="020B0503020204020204" charset="-122"/>
              </a:endParaRPr>
            </a:p>
          </p:txBody>
        </p:sp>
        <p:sp>
          <p:nvSpPr>
            <p:cNvPr id="80" name="文本框 79">
              <a:extLst>
                <a:ext uri="{FF2B5EF4-FFF2-40B4-BE49-F238E27FC236}">
                  <a16:creationId xmlns:a16="http://schemas.microsoft.com/office/drawing/2014/main" id="{AD4BCC34-FF33-3CE5-C9BF-DFFFA2A6A8E4}"/>
                </a:ext>
              </a:extLst>
            </p:cNvPr>
            <p:cNvSpPr txBox="1"/>
            <p:nvPr/>
          </p:nvSpPr>
          <p:spPr>
            <a:xfrm>
              <a:off x="7412945" y="2161173"/>
              <a:ext cx="1121557" cy="557937"/>
            </a:xfrm>
            <a:prstGeom prst="rect">
              <a:avLst/>
            </a:prstGeom>
            <a:noFill/>
          </p:spPr>
          <p:txBody>
            <a:bodyPr wrap="none" rtlCol="0">
              <a:spAutoFit/>
            </a:bodyPr>
            <a:lstStyle/>
            <a:p>
              <a:pPr algn="ctr"/>
              <a:r>
                <a:rPr kumimoji="1" lang="zh-CN" altLang="en-US" sz="1600" dirty="0">
                  <a:solidFill>
                    <a:schemeClr val="accent2"/>
                  </a:solidFill>
                  <a:latin typeface="微软雅黑" panose="020B0503020204020204" charset="-122"/>
                  <a:ea typeface="微软雅黑" panose="020B0503020204020204" charset="-122"/>
                </a:rPr>
                <a:t>查验</a:t>
              </a:r>
              <a:endParaRPr kumimoji="1" lang="en-US" altLang="zh-CN" sz="1600" dirty="0">
                <a:solidFill>
                  <a:schemeClr val="accent2"/>
                </a:solidFill>
                <a:latin typeface="微软雅黑" panose="020B0503020204020204" charset="-122"/>
                <a:ea typeface="微软雅黑" panose="020B0503020204020204" charset="-122"/>
              </a:endParaRPr>
            </a:p>
            <a:p>
              <a:pPr algn="ctr"/>
              <a:r>
                <a:rPr kumimoji="1" lang="zh-CN" altLang="en-US" sz="1600" dirty="0">
                  <a:solidFill>
                    <a:schemeClr val="bg1"/>
                  </a:solidFill>
                  <a:latin typeface="微软雅黑" panose="020B0503020204020204" charset="-122"/>
                  <a:ea typeface="微软雅黑" panose="020B0503020204020204" charset="-122"/>
                </a:rPr>
                <a:t>发票真伪</a:t>
              </a:r>
            </a:p>
          </p:txBody>
        </p:sp>
      </p:grpSp>
      <p:sp>
        <p:nvSpPr>
          <p:cNvPr id="84" name="矩形: 圆角 56">
            <a:extLst>
              <a:ext uri="{FF2B5EF4-FFF2-40B4-BE49-F238E27FC236}">
                <a16:creationId xmlns:a16="http://schemas.microsoft.com/office/drawing/2014/main" id="{8D7B7683-6593-E72D-B5DD-D81512B10615}"/>
              </a:ext>
            </a:extLst>
          </p:cNvPr>
          <p:cNvSpPr/>
          <p:nvPr/>
        </p:nvSpPr>
        <p:spPr>
          <a:xfrm>
            <a:off x="1268833" y="2124824"/>
            <a:ext cx="1111916" cy="607597"/>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bg1"/>
                </a:solidFill>
                <a:latin typeface="微软雅黑" panose="020B0503020204020204" charset="-122"/>
                <a:ea typeface="微软雅黑" panose="020B0503020204020204" charset="-122"/>
              </a:rPr>
              <a:t>开始</a:t>
            </a:r>
          </a:p>
        </p:txBody>
      </p:sp>
      <p:sp>
        <p:nvSpPr>
          <p:cNvPr id="85" name="箭头: 右 92">
            <a:extLst>
              <a:ext uri="{FF2B5EF4-FFF2-40B4-BE49-F238E27FC236}">
                <a16:creationId xmlns:a16="http://schemas.microsoft.com/office/drawing/2014/main" id="{C52AF957-D99F-628B-43A8-408A59FDD944}"/>
              </a:ext>
            </a:extLst>
          </p:cNvPr>
          <p:cNvSpPr/>
          <p:nvPr/>
        </p:nvSpPr>
        <p:spPr>
          <a:xfrm>
            <a:off x="2731215" y="2236848"/>
            <a:ext cx="690446" cy="360000"/>
          </a:xfrm>
          <a:prstGeom prst="rightArrow">
            <a:avLst/>
          </a:prstGeom>
          <a:gradFill>
            <a:gsLst>
              <a:gs pos="0">
                <a:schemeClr val="bg1">
                  <a:lumMod val="85000"/>
                </a:schemeClr>
              </a:gs>
              <a:gs pos="100000">
                <a:schemeClr val="dk1">
                  <a:lumMod val="105000"/>
                  <a:satMod val="109000"/>
                  <a:tint val="81000"/>
                </a:schemeClr>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3200">
              <a:solidFill>
                <a:schemeClr val="bg1"/>
              </a:solidFill>
            </a:endParaRPr>
          </a:p>
        </p:txBody>
      </p:sp>
      <p:sp>
        <p:nvSpPr>
          <p:cNvPr id="88" name="直角上箭头 87">
            <a:extLst>
              <a:ext uri="{FF2B5EF4-FFF2-40B4-BE49-F238E27FC236}">
                <a16:creationId xmlns:a16="http://schemas.microsoft.com/office/drawing/2014/main" id="{6C52DD01-DF8B-1759-4025-2275455EB50F}"/>
              </a:ext>
            </a:extLst>
          </p:cNvPr>
          <p:cNvSpPr/>
          <p:nvPr/>
        </p:nvSpPr>
        <p:spPr>
          <a:xfrm rot="16200000" flipH="1" flipV="1">
            <a:off x="1912689" y="4554134"/>
            <a:ext cx="900000" cy="1620000"/>
          </a:xfrm>
          <a:prstGeom prst="bentUpArrow">
            <a:avLst>
              <a:gd name="adj1" fmla="val 25000"/>
              <a:gd name="adj2" fmla="val 23964"/>
              <a:gd name="adj3" fmla="val 29144"/>
            </a:avLst>
          </a:prstGeom>
          <a:gradFill>
            <a:gsLst>
              <a:gs pos="0">
                <a:schemeClr val="bg1">
                  <a:lumMod val="85000"/>
                </a:schemeClr>
              </a:gs>
              <a:gs pos="100000">
                <a:schemeClr val="dk1">
                  <a:lumMod val="105000"/>
                  <a:satMod val="109000"/>
                  <a:tint val="81000"/>
                </a:schemeClr>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3200">
              <a:solidFill>
                <a:schemeClr val="bg1"/>
              </a:solidFill>
            </a:endParaRPr>
          </a:p>
        </p:txBody>
      </p:sp>
      <p:sp>
        <p:nvSpPr>
          <p:cNvPr id="92" name="箭头: 右 92">
            <a:extLst>
              <a:ext uri="{FF2B5EF4-FFF2-40B4-BE49-F238E27FC236}">
                <a16:creationId xmlns:a16="http://schemas.microsoft.com/office/drawing/2014/main" id="{418C95AB-E931-E7E4-5603-FB777BF4304B}"/>
              </a:ext>
            </a:extLst>
          </p:cNvPr>
          <p:cNvSpPr/>
          <p:nvPr/>
        </p:nvSpPr>
        <p:spPr>
          <a:xfrm rot="10800000">
            <a:off x="5833832" y="3713124"/>
            <a:ext cx="690446" cy="360000"/>
          </a:xfrm>
          <a:prstGeom prst="rightArrow">
            <a:avLst/>
          </a:prstGeom>
          <a:gradFill>
            <a:gsLst>
              <a:gs pos="0">
                <a:schemeClr val="bg1">
                  <a:lumMod val="85000"/>
                </a:schemeClr>
              </a:gs>
              <a:gs pos="100000">
                <a:schemeClr val="dk1">
                  <a:lumMod val="105000"/>
                  <a:satMod val="109000"/>
                  <a:tint val="81000"/>
                </a:schemeClr>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3200">
              <a:solidFill>
                <a:schemeClr val="bg1"/>
              </a:solidFill>
            </a:endParaRPr>
          </a:p>
        </p:txBody>
      </p:sp>
      <p:grpSp>
        <p:nvGrpSpPr>
          <p:cNvPr id="96" name="组合 95">
            <a:extLst>
              <a:ext uri="{FF2B5EF4-FFF2-40B4-BE49-F238E27FC236}">
                <a16:creationId xmlns:a16="http://schemas.microsoft.com/office/drawing/2014/main" id="{0B105E31-A3B2-6881-46E6-61ED089A5E14}"/>
              </a:ext>
            </a:extLst>
          </p:cNvPr>
          <p:cNvGrpSpPr/>
          <p:nvPr/>
        </p:nvGrpSpPr>
        <p:grpSpPr>
          <a:xfrm>
            <a:off x="6665076" y="3444240"/>
            <a:ext cx="1839786" cy="1424008"/>
            <a:chOff x="6531238" y="3382638"/>
            <a:chExt cx="1839786" cy="1424008"/>
          </a:xfrm>
        </p:grpSpPr>
        <p:grpSp>
          <p:nvGrpSpPr>
            <p:cNvPr id="89" name="组合 88">
              <a:extLst>
                <a:ext uri="{FF2B5EF4-FFF2-40B4-BE49-F238E27FC236}">
                  <a16:creationId xmlns:a16="http://schemas.microsoft.com/office/drawing/2014/main" id="{1B14966D-430B-4E5B-0FF9-36BC728874EA}"/>
                </a:ext>
              </a:extLst>
            </p:cNvPr>
            <p:cNvGrpSpPr/>
            <p:nvPr/>
          </p:nvGrpSpPr>
          <p:grpSpPr>
            <a:xfrm>
              <a:off x="6531238" y="3593579"/>
              <a:ext cx="1839786" cy="1213067"/>
              <a:chOff x="6784779" y="3738724"/>
              <a:chExt cx="1839786" cy="1213067"/>
            </a:xfrm>
          </p:grpSpPr>
          <p:sp>
            <p:nvSpPr>
              <p:cNvPr id="13" name="文本框 12">
                <a:extLst>
                  <a:ext uri="{FF2B5EF4-FFF2-40B4-BE49-F238E27FC236}">
                    <a16:creationId xmlns:a16="http://schemas.microsoft.com/office/drawing/2014/main" id="{B7989F8C-7F4F-DF0D-A3CC-C949611A7B9A}"/>
                  </a:ext>
                </a:extLst>
              </p:cNvPr>
              <p:cNvSpPr txBox="1"/>
              <p:nvPr/>
            </p:nvSpPr>
            <p:spPr>
              <a:xfrm>
                <a:off x="6784779" y="4367016"/>
                <a:ext cx="1839786" cy="584775"/>
              </a:xfrm>
              <a:prstGeom prst="rect">
                <a:avLst/>
              </a:prstGeom>
              <a:noFill/>
            </p:spPr>
            <p:txBody>
              <a:bodyPr wrap="square" rtlCol="0">
                <a:spAutoFit/>
              </a:bodyPr>
              <a:lstStyle/>
              <a:p>
                <a:pPr algn="ctr"/>
                <a:r>
                  <a:rPr kumimoji="1" lang="zh-CN" altLang="en-US" sz="1600" dirty="0">
                    <a:solidFill>
                      <a:schemeClr val="bg1"/>
                    </a:solidFill>
                    <a:latin typeface="微软雅黑" panose="020B0503020204020204" charset="-122"/>
                    <a:ea typeface="微软雅黑" panose="020B0503020204020204" charset="-122"/>
                  </a:rPr>
                  <a:t>财务人员打开并</a:t>
                </a:r>
                <a:r>
                  <a:rPr kumimoji="1" lang="zh-CN" altLang="en-US" sz="1600" dirty="0">
                    <a:solidFill>
                      <a:schemeClr val="accent2"/>
                    </a:solidFill>
                    <a:latin typeface="微软雅黑" panose="020B0503020204020204" charset="-122"/>
                    <a:ea typeface="微软雅黑" panose="020B0503020204020204" charset="-122"/>
                  </a:rPr>
                  <a:t>登录</a:t>
                </a:r>
                <a:r>
                  <a:rPr kumimoji="1" lang="zh-CN" altLang="en-US" sz="1600" dirty="0">
                    <a:solidFill>
                      <a:schemeClr val="bg1"/>
                    </a:solidFill>
                    <a:latin typeface="微软雅黑" panose="020B0503020204020204" charset="-122"/>
                    <a:ea typeface="微软雅黑" panose="020B0503020204020204" charset="-122"/>
                  </a:rPr>
                  <a:t>精斗云系统</a:t>
                </a:r>
              </a:p>
            </p:txBody>
          </p:sp>
          <p:pic>
            <p:nvPicPr>
              <p:cNvPr id="61" name="图形 60" descr="Internet">
                <a:extLst>
                  <a:ext uri="{FF2B5EF4-FFF2-40B4-BE49-F238E27FC236}">
                    <a16:creationId xmlns:a16="http://schemas.microsoft.com/office/drawing/2014/main" id="{C1BB3853-5F67-5CA5-C46A-5B9E54ABA0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7322" y="3738724"/>
                <a:ext cx="568610" cy="568610"/>
              </a:xfrm>
              <a:prstGeom prst="rect">
                <a:avLst/>
              </a:prstGeom>
            </p:spPr>
          </p:pic>
        </p:grpSp>
        <p:pic>
          <p:nvPicPr>
            <p:cNvPr id="95" name="图片 94" descr="人 (2)">
              <a:extLst>
                <a:ext uri="{FF2B5EF4-FFF2-40B4-BE49-F238E27FC236}">
                  <a16:creationId xmlns:a16="http://schemas.microsoft.com/office/drawing/2014/main" id="{212EB5A5-C9D1-C8AB-8E3A-470BF9D3C167}"/>
                </a:ext>
              </a:extLst>
            </p:cNvPr>
            <p:cNvPicPr>
              <a:picLocks noChangeAspect="1"/>
            </p:cNvPicPr>
            <p:nvPr/>
          </p:nvPicPr>
          <p:blipFill>
            <a:blip r:embed="rId3" cstate="print">
              <a:biLevel thresh="25000"/>
            </a:blip>
            <a:stretch>
              <a:fillRect/>
            </a:stretch>
          </p:blipFill>
          <p:spPr>
            <a:xfrm>
              <a:off x="7382396" y="3382638"/>
              <a:ext cx="783112" cy="783112"/>
            </a:xfrm>
            <a:prstGeom prst="rect">
              <a:avLst/>
            </a:prstGeom>
          </p:spPr>
        </p:pic>
      </p:grpSp>
      <p:sp>
        <p:nvSpPr>
          <p:cNvPr id="97" name="箭头: 右 92">
            <a:extLst>
              <a:ext uri="{FF2B5EF4-FFF2-40B4-BE49-F238E27FC236}">
                <a16:creationId xmlns:a16="http://schemas.microsoft.com/office/drawing/2014/main" id="{FE5B4645-85EB-262F-7C02-E05B44968387}"/>
              </a:ext>
            </a:extLst>
          </p:cNvPr>
          <p:cNvSpPr/>
          <p:nvPr/>
        </p:nvSpPr>
        <p:spPr>
          <a:xfrm rot="10800000">
            <a:off x="2798588" y="3717032"/>
            <a:ext cx="690446" cy="360000"/>
          </a:xfrm>
          <a:prstGeom prst="rightArrow">
            <a:avLst/>
          </a:prstGeom>
          <a:gradFill>
            <a:gsLst>
              <a:gs pos="0">
                <a:schemeClr val="bg1">
                  <a:lumMod val="85000"/>
                </a:schemeClr>
              </a:gs>
              <a:gs pos="100000">
                <a:schemeClr val="dk1">
                  <a:lumMod val="105000"/>
                  <a:satMod val="109000"/>
                  <a:tint val="81000"/>
                </a:schemeClr>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3200">
              <a:solidFill>
                <a:schemeClr val="bg1"/>
              </a:solidFill>
            </a:endParaRPr>
          </a:p>
        </p:txBody>
      </p:sp>
      <p:sp>
        <p:nvSpPr>
          <p:cNvPr id="98" name="直角上箭头 97">
            <a:extLst>
              <a:ext uri="{FF2B5EF4-FFF2-40B4-BE49-F238E27FC236}">
                <a16:creationId xmlns:a16="http://schemas.microsoft.com/office/drawing/2014/main" id="{C00D26EF-9897-C25D-9B6D-90CDB420026B}"/>
              </a:ext>
            </a:extLst>
          </p:cNvPr>
          <p:cNvSpPr/>
          <p:nvPr/>
        </p:nvSpPr>
        <p:spPr>
          <a:xfrm flipV="1">
            <a:off x="8724022" y="2335569"/>
            <a:ext cx="1618655" cy="774156"/>
          </a:xfrm>
          <a:prstGeom prst="bentUpArrow">
            <a:avLst>
              <a:gd name="adj1" fmla="val 25000"/>
              <a:gd name="adj2" fmla="val 25000"/>
              <a:gd name="adj3" fmla="val 29144"/>
            </a:avLst>
          </a:prstGeom>
          <a:gradFill>
            <a:gsLst>
              <a:gs pos="0">
                <a:schemeClr val="bg1">
                  <a:lumMod val="85000"/>
                </a:schemeClr>
              </a:gs>
              <a:gs pos="100000">
                <a:schemeClr val="dk1">
                  <a:lumMod val="105000"/>
                  <a:satMod val="109000"/>
                  <a:tint val="81000"/>
                </a:schemeClr>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3200">
              <a:solidFill>
                <a:schemeClr val="bg1"/>
              </a:solidFill>
            </a:endParaRPr>
          </a:p>
        </p:txBody>
      </p:sp>
      <p:sp>
        <p:nvSpPr>
          <p:cNvPr id="100" name="直角上箭头 99">
            <a:extLst>
              <a:ext uri="{FF2B5EF4-FFF2-40B4-BE49-F238E27FC236}">
                <a16:creationId xmlns:a16="http://schemas.microsoft.com/office/drawing/2014/main" id="{07B7AE06-2D29-E7D5-B2FD-023DC2F7EFF5}"/>
              </a:ext>
            </a:extLst>
          </p:cNvPr>
          <p:cNvSpPr/>
          <p:nvPr/>
        </p:nvSpPr>
        <p:spPr>
          <a:xfrm rot="5400000" flipV="1">
            <a:off x="9017195" y="4554134"/>
            <a:ext cx="900000" cy="1620000"/>
          </a:xfrm>
          <a:prstGeom prst="bentUpArrow">
            <a:avLst>
              <a:gd name="adj1" fmla="val 25000"/>
              <a:gd name="adj2" fmla="val 25000"/>
              <a:gd name="adj3" fmla="val 29144"/>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3200">
              <a:solidFill>
                <a:schemeClr val="bg1"/>
              </a:solidFill>
            </a:endParaRPr>
          </a:p>
        </p:txBody>
      </p:sp>
      <p:sp>
        <p:nvSpPr>
          <p:cNvPr id="101" name="箭头: 右 92">
            <a:extLst>
              <a:ext uri="{FF2B5EF4-FFF2-40B4-BE49-F238E27FC236}">
                <a16:creationId xmlns:a16="http://schemas.microsoft.com/office/drawing/2014/main" id="{B2264258-1874-652F-958E-E8ABAE847173}"/>
              </a:ext>
            </a:extLst>
          </p:cNvPr>
          <p:cNvSpPr/>
          <p:nvPr/>
        </p:nvSpPr>
        <p:spPr>
          <a:xfrm rot="10800000">
            <a:off x="5862341" y="5381043"/>
            <a:ext cx="690446" cy="360000"/>
          </a:xfrm>
          <a:prstGeom prst="right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3200">
              <a:solidFill>
                <a:schemeClr val="bg1"/>
              </a:solidFill>
            </a:endParaRPr>
          </a:p>
        </p:txBody>
      </p:sp>
    </p:spTree>
    <p:extLst>
      <p:ext uri="{BB962C8B-B14F-4D97-AF65-F5344CB8AC3E}">
        <p14:creationId xmlns:p14="http://schemas.microsoft.com/office/powerpoint/2010/main" val="3455848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5CE7A9DE-4C28-8029-959C-F309A97C3C60}"/>
              </a:ext>
            </a:extLst>
          </p:cNvPr>
          <p:cNvGrpSpPr/>
          <p:nvPr/>
        </p:nvGrpSpPr>
        <p:grpSpPr>
          <a:xfrm>
            <a:off x="4402780" y="2423465"/>
            <a:ext cx="2776839" cy="2776839"/>
            <a:chOff x="4707580" y="2423465"/>
            <a:chExt cx="2776839" cy="2776839"/>
          </a:xfrm>
        </p:grpSpPr>
        <p:sp>
          <p:nvSpPr>
            <p:cNvPr id="13" name="椭圆 12">
              <a:extLst>
                <a:ext uri="{FF2B5EF4-FFF2-40B4-BE49-F238E27FC236}">
                  <a16:creationId xmlns:a16="http://schemas.microsoft.com/office/drawing/2014/main" id="{A37E379B-BEE0-74E3-0681-C422EF8FF3EB}"/>
                </a:ext>
              </a:extLst>
            </p:cNvPr>
            <p:cNvSpPr/>
            <p:nvPr/>
          </p:nvSpPr>
          <p:spPr>
            <a:xfrm rot="5400000">
              <a:off x="5358579" y="2383100"/>
              <a:ext cx="1474842" cy="2776839"/>
            </a:xfrm>
            <a:prstGeom prst="ellipse">
              <a:avLst/>
            </a:prstGeom>
            <a:noFill/>
            <a:ln>
              <a:solidFill>
                <a:schemeClr val="bg1">
                  <a:lumMod val="85000"/>
                  <a:alpha val="20219"/>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椭圆 14">
              <a:extLst>
                <a:ext uri="{FF2B5EF4-FFF2-40B4-BE49-F238E27FC236}">
                  <a16:creationId xmlns:a16="http://schemas.microsoft.com/office/drawing/2014/main" id="{6293E1C2-5758-B7CC-BB91-8AC9A36FC0AD}"/>
                </a:ext>
              </a:extLst>
            </p:cNvPr>
            <p:cNvSpPr/>
            <p:nvPr/>
          </p:nvSpPr>
          <p:spPr>
            <a:xfrm>
              <a:off x="5358578" y="2423465"/>
              <a:ext cx="1474842" cy="2776839"/>
            </a:xfrm>
            <a:prstGeom prst="ellipse">
              <a:avLst/>
            </a:prstGeom>
            <a:noFill/>
            <a:ln>
              <a:solidFill>
                <a:schemeClr val="bg1">
                  <a:lumMod val="85000"/>
                  <a:alpha val="20219"/>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4" name="灯片编号占位符 3">
            <a:extLst>
              <a:ext uri="{FF2B5EF4-FFF2-40B4-BE49-F238E27FC236}">
                <a16:creationId xmlns:a16="http://schemas.microsoft.com/office/drawing/2014/main" id="{45063CA4-0CA0-4D4A-83D9-0D2020600C6F}"/>
              </a:ext>
            </a:extLst>
          </p:cNvPr>
          <p:cNvSpPr txBox="1">
            <a:spLocks/>
          </p:cNvSpPr>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mtClean="0"/>
              <a:pPr/>
              <a:t>9</a:t>
            </a:fld>
            <a:endParaRPr lang="zh-CN" altLang="en-US" dirty="0"/>
          </a:p>
        </p:txBody>
      </p:sp>
      <p:sp>
        <p:nvSpPr>
          <p:cNvPr id="87" name="PA_矩形 27">
            <a:extLst>
              <a:ext uri="{FF2B5EF4-FFF2-40B4-BE49-F238E27FC236}">
                <a16:creationId xmlns:a16="http://schemas.microsoft.com/office/drawing/2014/main" id="{2D25F733-2595-CC47-B3BB-73C0D664DDFE}"/>
              </a:ext>
            </a:extLst>
          </p:cNvPr>
          <p:cNvSpPr/>
          <p:nvPr>
            <p:custDataLst>
              <p:tags r:id="rId1"/>
            </p:custDataLst>
          </p:nvPr>
        </p:nvSpPr>
        <p:spPr>
          <a:xfrm>
            <a:off x="7281022" y="2571692"/>
            <a:ext cx="1133475" cy="346656"/>
          </a:xfrm>
          <a:prstGeom prst="rect">
            <a:avLst/>
          </a:prstGeom>
          <a:noFill/>
        </p:spPr>
        <p:txBody>
          <a:bodyPr wrap="none" lIns="0" tIns="0" rIns="0" bIns="0" anchor="ctr">
            <a:noAutofit/>
          </a:bodyPr>
          <a:lstStyle/>
          <a:p>
            <a:pPr algn="ctr" defTabSz="914378">
              <a:spcBef>
                <a:spcPct val="0"/>
              </a:spcBef>
              <a:defRPr/>
            </a:pPr>
            <a:r>
              <a:rPr lang="zh-CN" altLang="en-US" sz="2400" b="1" dirty="0">
                <a:solidFill>
                  <a:schemeClr val="accent2"/>
                </a:solidFill>
                <a:latin typeface="Arial"/>
                <a:ea typeface="微软雅黑"/>
                <a:cs typeface="+mn-ea"/>
                <a:sym typeface="Arial"/>
              </a:rPr>
              <a:t>工作量大</a:t>
            </a:r>
          </a:p>
        </p:txBody>
      </p:sp>
      <p:sp>
        <p:nvSpPr>
          <p:cNvPr id="88" name="PA_矩形 22">
            <a:extLst>
              <a:ext uri="{FF2B5EF4-FFF2-40B4-BE49-F238E27FC236}">
                <a16:creationId xmlns:a16="http://schemas.microsoft.com/office/drawing/2014/main" id="{D2CE06FA-EA78-CF48-94A0-3D2E339FF0D9}"/>
              </a:ext>
            </a:extLst>
          </p:cNvPr>
          <p:cNvSpPr/>
          <p:nvPr>
            <p:custDataLst>
              <p:tags r:id="rId2"/>
            </p:custDataLst>
          </p:nvPr>
        </p:nvSpPr>
        <p:spPr>
          <a:xfrm>
            <a:off x="2208844" y="4458298"/>
            <a:ext cx="1843474" cy="346656"/>
          </a:xfrm>
          <a:prstGeom prst="rect">
            <a:avLst/>
          </a:prstGeom>
          <a:noFill/>
        </p:spPr>
        <p:txBody>
          <a:bodyPr wrap="none" lIns="0" tIns="0" rIns="0" bIns="0" anchor="ctr">
            <a:noAutofit/>
          </a:bodyPr>
          <a:lstStyle/>
          <a:p>
            <a:pPr algn="ctr" defTabSz="914378">
              <a:spcBef>
                <a:spcPct val="0"/>
              </a:spcBef>
              <a:defRPr/>
            </a:pPr>
            <a:r>
              <a:rPr lang="zh-CN" altLang="en-US" sz="2400" b="1" dirty="0">
                <a:solidFill>
                  <a:schemeClr val="accent2"/>
                </a:solidFill>
                <a:latin typeface="Arial"/>
                <a:ea typeface="微软雅黑"/>
                <a:cs typeface="+mn-ea"/>
                <a:sym typeface="Arial"/>
              </a:rPr>
              <a:t>效率低，易出错</a:t>
            </a:r>
          </a:p>
        </p:txBody>
      </p:sp>
      <p:sp>
        <p:nvSpPr>
          <p:cNvPr id="89" name="PA_矩形 20">
            <a:extLst>
              <a:ext uri="{FF2B5EF4-FFF2-40B4-BE49-F238E27FC236}">
                <a16:creationId xmlns:a16="http://schemas.microsoft.com/office/drawing/2014/main" id="{315F9A82-47E8-A148-AB20-FD1A91F4BE7D}"/>
              </a:ext>
            </a:extLst>
          </p:cNvPr>
          <p:cNvSpPr/>
          <p:nvPr>
            <p:custDataLst>
              <p:tags r:id="rId3"/>
            </p:custDataLst>
          </p:nvPr>
        </p:nvSpPr>
        <p:spPr>
          <a:xfrm>
            <a:off x="2960822" y="2571692"/>
            <a:ext cx="1096124" cy="346656"/>
          </a:xfrm>
          <a:prstGeom prst="rect">
            <a:avLst/>
          </a:prstGeom>
          <a:noFill/>
        </p:spPr>
        <p:txBody>
          <a:bodyPr wrap="none" lIns="0" tIns="0" rIns="0" bIns="0" anchor="ctr">
            <a:noAutofit/>
          </a:bodyPr>
          <a:lstStyle/>
          <a:p>
            <a:pPr lvl="0" algn="ctr" defTabSz="914378">
              <a:spcBef>
                <a:spcPct val="0"/>
              </a:spcBef>
              <a:defRPr/>
            </a:pPr>
            <a:r>
              <a:rPr lang="zh-CN" altLang="en-US" sz="2400" b="1" dirty="0">
                <a:solidFill>
                  <a:schemeClr val="accent2"/>
                </a:solidFill>
                <a:latin typeface="Arial"/>
                <a:ea typeface="微软雅黑"/>
                <a:cs typeface="+mn-ea"/>
                <a:sym typeface="Arial"/>
              </a:rPr>
              <a:t>重复性高</a:t>
            </a:r>
          </a:p>
        </p:txBody>
      </p:sp>
      <p:sp>
        <p:nvSpPr>
          <p:cNvPr id="104" name="矩形 103">
            <a:extLst>
              <a:ext uri="{FF2B5EF4-FFF2-40B4-BE49-F238E27FC236}">
                <a16:creationId xmlns:a16="http://schemas.microsoft.com/office/drawing/2014/main" id="{1967B92D-AB76-B14F-82F6-7B8A34FCED20}"/>
              </a:ext>
            </a:extLst>
          </p:cNvPr>
          <p:cNvSpPr/>
          <p:nvPr/>
        </p:nvSpPr>
        <p:spPr>
          <a:xfrm>
            <a:off x="627036" y="4908591"/>
            <a:ext cx="3802776" cy="789062"/>
          </a:xfrm>
          <a:prstGeom prst="rect">
            <a:avLst/>
          </a:prstGeom>
        </p:spPr>
        <p:txBody>
          <a:bodyPr wrap="square">
            <a:spAutoFit/>
          </a:bodyPr>
          <a:lstStyle/>
          <a:p>
            <a:pPr>
              <a:lnSpc>
                <a:spcPct val="150000"/>
              </a:lnSpc>
            </a:pPr>
            <a:r>
              <a:rPr lang="zh-CN" altLang="en-US" sz="1600" dirty="0">
                <a:solidFill>
                  <a:schemeClr val="bg1"/>
                </a:solidFill>
                <a:latin typeface="微软雅黑 Light" panose="020B0502040204020203" pitchFamily="34" charset="-122"/>
                <a:ea typeface="微软雅黑 Light" panose="020B0502040204020203" pitchFamily="34" charset="-122"/>
                <a:cs typeface="+mn-ea"/>
                <a:sym typeface="Arial"/>
              </a:rPr>
              <a:t>人工在输入发票查验信息和录入发票信息时，容易混淆出错且速度慢。</a:t>
            </a:r>
          </a:p>
        </p:txBody>
      </p:sp>
      <p:sp>
        <p:nvSpPr>
          <p:cNvPr id="105" name="矩形 104">
            <a:extLst>
              <a:ext uri="{FF2B5EF4-FFF2-40B4-BE49-F238E27FC236}">
                <a16:creationId xmlns:a16="http://schemas.microsoft.com/office/drawing/2014/main" id="{6E7FAF20-58D0-B349-BDA9-86AC3E823520}"/>
              </a:ext>
            </a:extLst>
          </p:cNvPr>
          <p:cNvSpPr/>
          <p:nvPr/>
        </p:nvSpPr>
        <p:spPr>
          <a:xfrm>
            <a:off x="7152586" y="3011257"/>
            <a:ext cx="7510473" cy="417743"/>
          </a:xfrm>
          <a:prstGeom prst="rect">
            <a:avLst/>
          </a:prstGeom>
        </p:spPr>
        <p:txBody>
          <a:bodyPr wrap="square">
            <a:spAutoFit/>
          </a:bodyPr>
          <a:lstStyle/>
          <a:p>
            <a:pPr>
              <a:lnSpc>
                <a:spcPct val="150000"/>
              </a:lnSpc>
            </a:pPr>
            <a:r>
              <a:rPr lang="zh-CN" altLang="en-US" sz="1600" dirty="0">
                <a:solidFill>
                  <a:schemeClr val="bg1"/>
                </a:solidFill>
                <a:latin typeface="微软雅黑 Light" panose="020B0502040204020203" pitchFamily="34" charset="-122"/>
                <a:ea typeface="微软雅黑 Light" panose="020B0502040204020203" pitchFamily="34" charset="-122"/>
                <a:cs typeface="+mn-ea"/>
                <a:sym typeface="Arial"/>
              </a:rPr>
              <a:t>一般企业中凭证工作的</a:t>
            </a:r>
            <a:r>
              <a:rPr lang="en-US" altLang="zh-CN" sz="1600" dirty="0">
                <a:solidFill>
                  <a:schemeClr val="bg1"/>
                </a:solidFill>
                <a:latin typeface="微软雅黑 Light" panose="020B0502040204020203" pitchFamily="34" charset="-122"/>
                <a:ea typeface="微软雅黑 Light" panose="020B0502040204020203" pitchFamily="34" charset="-122"/>
                <a:cs typeface="+mn-ea"/>
                <a:sym typeface="Arial"/>
              </a:rPr>
              <a:t>70%</a:t>
            </a:r>
            <a:r>
              <a:rPr lang="zh-CN" altLang="en-US" sz="1600" dirty="0">
                <a:solidFill>
                  <a:schemeClr val="bg1"/>
                </a:solidFill>
                <a:latin typeface="微软雅黑 Light" panose="020B0502040204020203" pitchFamily="34" charset="-122"/>
                <a:ea typeface="微软雅黑 Light" panose="020B0502040204020203" pitchFamily="34" charset="-122"/>
                <a:cs typeface="+mn-ea"/>
                <a:sym typeface="Arial"/>
              </a:rPr>
              <a:t>都是发票报销业务。</a:t>
            </a:r>
          </a:p>
        </p:txBody>
      </p:sp>
      <p:sp>
        <p:nvSpPr>
          <p:cNvPr id="106" name="矩形 105">
            <a:extLst>
              <a:ext uri="{FF2B5EF4-FFF2-40B4-BE49-F238E27FC236}">
                <a16:creationId xmlns:a16="http://schemas.microsoft.com/office/drawing/2014/main" id="{FF3BB0F9-BCE8-2442-B286-165C99D59E94}"/>
              </a:ext>
            </a:extLst>
          </p:cNvPr>
          <p:cNvSpPr/>
          <p:nvPr/>
        </p:nvSpPr>
        <p:spPr>
          <a:xfrm>
            <a:off x="627036" y="2987138"/>
            <a:ext cx="3802776" cy="789127"/>
          </a:xfrm>
          <a:prstGeom prst="rect">
            <a:avLst/>
          </a:prstGeom>
        </p:spPr>
        <p:txBody>
          <a:bodyPr wrap="square">
            <a:spAutoFit/>
          </a:bodyPr>
          <a:lstStyle/>
          <a:p>
            <a:pPr>
              <a:lnSpc>
                <a:spcPct val="150000"/>
              </a:lnSpc>
            </a:pPr>
            <a:r>
              <a:rPr lang="zh-CN" altLang="en-US" sz="1600" dirty="0">
                <a:solidFill>
                  <a:schemeClr val="bg1"/>
                </a:solidFill>
                <a:latin typeface="微软雅黑 Light" panose="020B0502040204020203" pitchFamily="34" charset="-122"/>
                <a:ea typeface="微软雅黑 Light" panose="020B0502040204020203" pitchFamily="34" charset="-122"/>
                <a:cs typeface="+mn-ea"/>
                <a:sym typeface="Arial"/>
              </a:rPr>
              <a:t>财务人员在处理每一张报销发票时都是识别、查验和生成凭证等重复性步骤。</a:t>
            </a:r>
          </a:p>
        </p:txBody>
      </p:sp>
      <p:sp>
        <p:nvSpPr>
          <p:cNvPr id="25" name="PA_矩形 22">
            <a:extLst>
              <a:ext uri="{FF2B5EF4-FFF2-40B4-BE49-F238E27FC236}">
                <a16:creationId xmlns:a16="http://schemas.microsoft.com/office/drawing/2014/main" id="{D61F14AE-1A0B-9DA3-7ADD-65648F9649E5}"/>
              </a:ext>
            </a:extLst>
          </p:cNvPr>
          <p:cNvSpPr/>
          <p:nvPr>
            <p:custDataLst>
              <p:tags r:id="rId4"/>
            </p:custDataLst>
          </p:nvPr>
        </p:nvSpPr>
        <p:spPr>
          <a:xfrm>
            <a:off x="7425968" y="4458298"/>
            <a:ext cx="2076974" cy="346656"/>
          </a:xfrm>
          <a:prstGeom prst="rect">
            <a:avLst/>
          </a:prstGeom>
          <a:noFill/>
        </p:spPr>
        <p:txBody>
          <a:bodyPr wrap="none" lIns="0" tIns="0" rIns="0" bIns="0" anchor="ctr">
            <a:noAutofit/>
          </a:bodyPr>
          <a:lstStyle/>
          <a:p>
            <a:pPr algn="ctr" defTabSz="914378">
              <a:spcBef>
                <a:spcPct val="0"/>
              </a:spcBef>
              <a:defRPr/>
            </a:pPr>
            <a:r>
              <a:rPr lang="zh-CN" altLang="en-US" sz="2400" b="1" dirty="0">
                <a:solidFill>
                  <a:schemeClr val="accent2"/>
                </a:solidFill>
                <a:latin typeface="Arial"/>
                <a:ea typeface="微软雅黑"/>
                <a:cs typeface="+mn-ea"/>
                <a:sym typeface="Arial"/>
              </a:rPr>
              <a:t>难以发挥员工价值</a:t>
            </a:r>
          </a:p>
        </p:txBody>
      </p:sp>
      <p:sp>
        <p:nvSpPr>
          <p:cNvPr id="26" name="矩形 25">
            <a:extLst>
              <a:ext uri="{FF2B5EF4-FFF2-40B4-BE49-F238E27FC236}">
                <a16:creationId xmlns:a16="http://schemas.microsoft.com/office/drawing/2014/main" id="{1FB7BAD3-71B8-BC23-3681-799E067EFBFA}"/>
              </a:ext>
            </a:extLst>
          </p:cNvPr>
          <p:cNvSpPr/>
          <p:nvPr/>
        </p:nvSpPr>
        <p:spPr>
          <a:xfrm>
            <a:off x="7179618" y="4908591"/>
            <a:ext cx="4371251" cy="1158394"/>
          </a:xfrm>
          <a:prstGeom prst="rect">
            <a:avLst/>
          </a:prstGeom>
        </p:spPr>
        <p:txBody>
          <a:bodyPr wrap="square">
            <a:spAutoFit/>
          </a:bodyPr>
          <a:lstStyle/>
          <a:p>
            <a:pPr>
              <a:lnSpc>
                <a:spcPct val="150000"/>
              </a:lnSpc>
            </a:pPr>
            <a:r>
              <a:rPr lang="zh-CN" altLang="en-US" sz="1600" dirty="0">
                <a:solidFill>
                  <a:schemeClr val="bg1"/>
                </a:solidFill>
                <a:latin typeface="微软雅黑 Light" panose="020B0502040204020203" pitchFamily="34" charset="-122"/>
                <a:ea typeface="微软雅黑 Light" panose="020B0502040204020203" pitchFamily="34" charset="-122"/>
                <a:cs typeface="+mn-ea"/>
                <a:sym typeface="Arial"/>
              </a:rPr>
              <a:t>机械化、重复性的费用报销业务不仅容易导致员工焦虑，且属于非增值活动，难以给企业和员工带来价值。</a:t>
            </a:r>
          </a:p>
        </p:txBody>
      </p:sp>
      <p:cxnSp>
        <p:nvCxnSpPr>
          <p:cNvPr id="5" name="直接连接符 2">
            <a:extLst>
              <a:ext uri="{FF2B5EF4-FFF2-40B4-BE49-F238E27FC236}">
                <a16:creationId xmlns:a16="http://schemas.microsoft.com/office/drawing/2014/main" id="{569FEEDF-0472-9794-9E57-80E74B962ED0}"/>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8ED220BA-3621-7B92-6983-91B34A8A8891}"/>
              </a:ext>
            </a:extLst>
          </p:cNvPr>
          <p:cNvSpPr txBox="1"/>
          <p:nvPr/>
        </p:nvSpPr>
        <p:spPr>
          <a:xfrm>
            <a:off x="0" y="132176"/>
            <a:ext cx="8288083" cy="825419"/>
          </a:xfrm>
          <a:prstGeom prst="rect">
            <a:avLst/>
          </a:prstGeom>
          <a:noFill/>
        </p:spPr>
        <p:txBody>
          <a:bodyPr wrap="square" rtlCol="0">
            <a:spAutoFit/>
          </a:bodyPr>
          <a:lstStyle/>
          <a:p>
            <a:pPr>
              <a:lnSpc>
                <a:spcPct val="150000"/>
              </a:lnSpc>
              <a:defRPr/>
            </a:pPr>
            <a:r>
              <a:rPr lang="zh-CN" altLang="en-US" sz="3600" b="1" dirty="0">
                <a:gradFill>
                  <a:gsLst>
                    <a:gs pos="0">
                      <a:srgbClr val="5B9BD5">
                        <a:lumMod val="5000"/>
                        <a:lumOff val="95000"/>
                      </a:srgbClr>
                    </a:gs>
                    <a:gs pos="82000">
                      <a:srgbClr val="5B9BD5">
                        <a:lumMod val="45000"/>
                        <a:lumOff val="55000"/>
                      </a:srgbClr>
                    </a:gs>
                    <a:gs pos="100000">
                      <a:srgbClr val="6289DB"/>
                    </a:gs>
                  </a:gsLst>
                  <a:lin ang="5400000" scaled="1"/>
                </a:gradFill>
                <a:effectLst>
                  <a:outerShdw blurRad="139700" dist="190500" dir="18900000" sx="101000" sy="101000" algn="bl" rotWithShape="0">
                    <a:prstClr val="white">
                      <a:lumMod val="85000"/>
                      <a:alpha val="38000"/>
                    </a:prstClr>
                  </a:outerShdw>
                </a:effectLst>
                <a:latin typeface="Microsoft YaHei" panose="020B0503020204020204" pitchFamily="34" charset="-122"/>
                <a:ea typeface="Microsoft YaHei" panose="020B0503020204020204" pitchFamily="34" charset="-122"/>
              </a:rPr>
              <a:t>一、方案背景介绍</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Project</a:t>
            </a:r>
            <a:r>
              <a:rPr lang="zh-CN" altLang="en-US"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 </a:t>
            </a:r>
            <a:r>
              <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Background</a:t>
            </a:r>
            <a:r>
              <a:rPr lang="zh-CN" altLang="en-US"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rPr>
              <a:t> </a:t>
            </a:r>
            <a:endParaRPr lang="en-US" altLang="zh-CN" sz="2400" dirty="0">
              <a:solidFill>
                <a:srgbClr val="5B9BD5">
                  <a:lumMod val="60000"/>
                  <a:lumOff val="40000"/>
                  <a:alpha val="67029"/>
                </a:srgbClr>
              </a:solidFill>
              <a:effectLst>
                <a:outerShdw blurRad="50800" dist="38100" dir="2700000" algn="tl" rotWithShape="0">
                  <a:prstClr val="white">
                    <a:lumMod val="85000"/>
                    <a:alpha val="40000"/>
                  </a:prstClr>
                </a:outerShdw>
              </a:effectLst>
              <a:ea typeface="PingFang SC Light" panose="020B0300000000000000" pitchFamily="34" charset="-122"/>
            </a:endParaRPr>
          </a:p>
        </p:txBody>
      </p:sp>
      <p:sp>
        <p:nvSpPr>
          <p:cNvPr id="7" name="文本框 6">
            <a:extLst>
              <a:ext uri="{FF2B5EF4-FFF2-40B4-BE49-F238E27FC236}">
                <a16:creationId xmlns:a16="http://schemas.microsoft.com/office/drawing/2014/main" id="{379A1677-07E3-3845-1630-100FC4E175E8}"/>
              </a:ext>
            </a:extLst>
          </p:cNvPr>
          <p:cNvSpPr txBox="1"/>
          <p:nvPr/>
        </p:nvSpPr>
        <p:spPr>
          <a:xfrm>
            <a:off x="329757" y="1239505"/>
            <a:ext cx="2371879" cy="461665"/>
          </a:xfrm>
          <a:prstGeom prst="rect">
            <a:avLst/>
          </a:prstGeom>
          <a:noFill/>
        </p:spPr>
        <p:txBody>
          <a:bodyPr wrap="square">
            <a:spAutoFit/>
          </a:bodyPr>
          <a:lstStyle/>
          <a:p>
            <a:r>
              <a:rPr lang="en-US" altLang="zh-CN" sz="2400" b="1" dirty="0">
                <a:solidFill>
                  <a:schemeClr val="bg1"/>
                </a:solidFill>
                <a:effectLst>
                  <a:outerShdw sx="1000" sy="1000" algn="bl" rotWithShape="0">
                    <a:prstClr val="white">
                      <a:lumMod val="85000"/>
                    </a:prstClr>
                  </a:outerShdw>
                  <a:reflection blurRad="6350" stA="60000" endA="900" endPos="53648" dir="5400000" sy="-100000" algn="bl" rotWithShape="0"/>
                </a:effectLst>
                <a:latin typeface="Microsoft YaHei" panose="020B0503020204020204" pitchFamily="34" charset="-122"/>
                <a:ea typeface="Microsoft YaHei" panose="020B0503020204020204" pitchFamily="34" charset="-122"/>
              </a:rPr>
              <a:t>4.</a:t>
            </a:r>
            <a:r>
              <a:rPr lang="zh-CN" altLang="en-US" sz="2400" b="1" dirty="0">
                <a:solidFill>
                  <a:schemeClr val="bg1"/>
                </a:solidFill>
                <a:effectLst>
                  <a:outerShdw sx="1000" sy="1000" algn="bl" rotWithShape="0">
                    <a:prstClr val="white">
                      <a:lumMod val="85000"/>
                    </a:prstClr>
                  </a:outerShdw>
                  <a:reflection blurRad="6350" stA="60000" endA="900" endPos="53648" dir="5400000" sy="-100000" algn="bl" rotWithShape="0"/>
                </a:effectLst>
                <a:latin typeface="Microsoft YaHei" panose="020B0503020204020204" pitchFamily="34" charset="-122"/>
                <a:ea typeface="Microsoft YaHei" panose="020B0503020204020204" pitchFamily="34" charset="-122"/>
              </a:rPr>
              <a:t> 痛点分析</a:t>
            </a:r>
          </a:p>
        </p:txBody>
      </p:sp>
      <p:sp>
        <p:nvSpPr>
          <p:cNvPr id="11" name="椭圆 10">
            <a:extLst>
              <a:ext uri="{FF2B5EF4-FFF2-40B4-BE49-F238E27FC236}">
                <a16:creationId xmlns:a16="http://schemas.microsoft.com/office/drawing/2014/main" id="{EF519184-7C9D-22B4-E4BF-F00C1801D350}"/>
              </a:ext>
            </a:extLst>
          </p:cNvPr>
          <p:cNvSpPr/>
          <p:nvPr/>
        </p:nvSpPr>
        <p:spPr>
          <a:xfrm>
            <a:off x="4785768" y="2745020"/>
            <a:ext cx="756744" cy="738301"/>
          </a:xfrm>
          <a:prstGeom prst="ellipse">
            <a:avLst/>
          </a:prstGeom>
          <a:solidFill>
            <a:srgbClr val="24385F">
              <a:alpha val="890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椭圆 16">
            <a:extLst>
              <a:ext uri="{FF2B5EF4-FFF2-40B4-BE49-F238E27FC236}">
                <a16:creationId xmlns:a16="http://schemas.microsoft.com/office/drawing/2014/main" id="{5F4C7ABB-CA93-7EAA-166F-3761D4A4E217}"/>
              </a:ext>
            </a:extLst>
          </p:cNvPr>
          <p:cNvSpPr/>
          <p:nvPr/>
        </p:nvSpPr>
        <p:spPr>
          <a:xfrm>
            <a:off x="4785768" y="4050885"/>
            <a:ext cx="756744" cy="738301"/>
          </a:xfrm>
          <a:prstGeom prst="ellipse">
            <a:avLst/>
          </a:prstGeom>
          <a:solidFill>
            <a:srgbClr val="6D5562">
              <a:alpha val="996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椭圆 17">
            <a:extLst>
              <a:ext uri="{FF2B5EF4-FFF2-40B4-BE49-F238E27FC236}">
                <a16:creationId xmlns:a16="http://schemas.microsoft.com/office/drawing/2014/main" id="{C133DEB3-CD1C-0EF1-7224-014FE24935B8}"/>
              </a:ext>
            </a:extLst>
          </p:cNvPr>
          <p:cNvSpPr/>
          <p:nvPr/>
        </p:nvSpPr>
        <p:spPr>
          <a:xfrm>
            <a:off x="6097376" y="4050884"/>
            <a:ext cx="756744" cy="738301"/>
          </a:xfrm>
          <a:prstGeom prst="ellipse">
            <a:avLst/>
          </a:prstGeom>
          <a:solidFill>
            <a:srgbClr val="24385F">
              <a:alpha val="890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椭圆 18">
            <a:extLst>
              <a:ext uri="{FF2B5EF4-FFF2-40B4-BE49-F238E27FC236}">
                <a16:creationId xmlns:a16="http://schemas.microsoft.com/office/drawing/2014/main" id="{911ECA2F-418D-F843-4E41-6F7BC44629B2}"/>
              </a:ext>
            </a:extLst>
          </p:cNvPr>
          <p:cNvSpPr/>
          <p:nvPr/>
        </p:nvSpPr>
        <p:spPr>
          <a:xfrm>
            <a:off x="6097376" y="2732486"/>
            <a:ext cx="756744" cy="738301"/>
          </a:xfrm>
          <a:prstGeom prst="ellipse">
            <a:avLst/>
          </a:prstGeom>
          <a:solidFill>
            <a:srgbClr val="6D5562">
              <a:alpha val="996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a:extLst>
              <a:ext uri="{FF2B5EF4-FFF2-40B4-BE49-F238E27FC236}">
                <a16:creationId xmlns:a16="http://schemas.microsoft.com/office/drawing/2014/main" id="{13A31185-33FF-D98B-713F-76DA2AB138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6479" y="2855483"/>
            <a:ext cx="514131" cy="514131"/>
          </a:xfrm>
          <a:prstGeom prst="rect">
            <a:avLst/>
          </a:prstGeom>
        </p:spPr>
      </p:pic>
      <p:pic>
        <p:nvPicPr>
          <p:cNvPr id="23" name="图片 22">
            <a:extLst>
              <a:ext uri="{FF2B5EF4-FFF2-40B4-BE49-F238E27FC236}">
                <a16:creationId xmlns:a16="http://schemas.microsoft.com/office/drawing/2014/main" id="{BE27B8F4-27F4-9910-118A-8FF17F4196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2058" y="4158823"/>
            <a:ext cx="468552" cy="463866"/>
          </a:xfrm>
          <a:prstGeom prst="rect">
            <a:avLst/>
          </a:prstGeom>
        </p:spPr>
      </p:pic>
      <p:pic>
        <p:nvPicPr>
          <p:cNvPr id="27" name="图片 26">
            <a:extLst>
              <a:ext uri="{FF2B5EF4-FFF2-40B4-BE49-F238E27FC236}">
                <a16:creationId xmlns:a16="http://schemas.microsoft.com/office/drawing/2014/main" id="{B3460D62-7E5C-ABEA-D5F1-1D42534A30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9276" y="4116119"/>
            <a:ext cx="544043" cy="538603"/>
          </a:xfrm>
          <a:prstGeom prst="rect">
            <a:avLst/>
          </a:prstGeom>
        </p:spPr>
      </p:pic>
      <p:pic>
        <p:nvPicPr>
          <p:cNvPr id="29" name="图片 28">
            <a:extLst>
              <a:ext uri="{FF2B5EF4-FFF2-40B4-BE49-F238E27FC236}">
                <a16:creationId xmlns:a16="http://schemas.microsoft.com/office/drawing/2014/main" id="{26D72C27-9A26-4A76-9163-884C25C381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12402" y="2830830"/>
            <a:ext cx="523611" cy="523611"/>
          </a:xfrm>
          <a:prstGeom prst="rect">
            <a:avLst/>
          </a:prstGeom>
        </p:spPr>
      </p:pic>
    </p:spTree>
    <p:extLst>
      <p:ext uri="{BB962C8B-B14F-4D97-AF65-F5344CB8AC3E}">
        <p14:creationId xmlns:p14="http://schemas.microsoft.com/office/powerpoint/2010/main" val="3538490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12730</TotalTime>
  <Words>1749</Words>
  <Application>Microsoft Office PowerPoint</Application>
  <PresentationFormat>宽屏</PresentationFormat>
  <Paragraphs>235</Paragraphs>
  <Slides>18</Slides>
  <Notes>10</Notes>
  <HiddenSlides>0</HiddenSlides>
  <MMClips>0</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18</vt:i4>
      </vt:variant>
    </vt:vector>
  </HeadingPairs>
  <TitlesOfParts>
    <vt:vector size="37" baseType="lpstr">
      <vt:lpstr>Arial Unicode MS</vt:lpstr>
      <vt:lpstr>Microsoft YaHei Light</vt:lpstr>
      <vt:lpstr>PingFang SC Light</vt:lpstr>
      <vt:lpstr>PingFang SC Ultralight</vt:lpstr>
      <vt:lpstr>Yuanti SC</vt:lpstr>
      <vt:lpstr>百度综艺简体</vt:lpstr>
      <vt:lpstr>等线</vt:lpstr>
      <vt:lpstr>方正粗黑宋简体</vt:lpstr>
      <vt:lpstr>华文仿宋</vt:lpstr>
      <vt:lpstr>微软雅黑</vt:lpstr>
      <vt:lpstr>微软雅黑</vt:lpstr>
      <vt:lpstr>微软雅黑 Light</vt:lpstr>
      <vt:lpstr>Arial</vt:lpstr>
      <vt:lpstr>Calibri</vt:lpstr>
      <vt:lpstr>Calibri Light</vt:lpstr>
      <vt:lpstr>Ebrima</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熊 俊宇</cp:lastModifiedBy>
  <cp:revision>280</cp:revision>
  <dcterms:created xsi:type="dcterms:W3CDTF">2021-03-03T08:16:49Z</dcterms:created>
  <dcterms:modified xsi:type="dcterms:W3CDTF">2022-07-17T10:46:48Z</dcterms:modified>
</cp:coreProperties>
</file>