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70" r:id="rId4"/>
    <p:sldId id="271" r:id="rId5"/>
    <p:sldId id="288" r:id="rId6"/>
    <p:sldId id="276" r:id="rId7"/>
    <p:sldId id="291" r:id="rId8"/>
    <p:sldId id="272" r:id="rId9"/>
    <p:sldId id="278" r:id="rId10"/>
    <p:sldId id="290" r:id="rId11"/>
    <p:sldId id="277" r:id="rId12"/>
    <p:sldId id="289" r:id="rId13"/>
    <p:sldId id="287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等线 Light" panose="02010600030101010101" pitchFamily="2" charset="-122"/>
      <p:regular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 晓斌" initials="张" lastIdx="1" clrIdx="0">
    <p:extLst>
      <p:ext uri="{19B8F6BF-5375-455C-9EA6-DF929625EA0E}">
        <p15:presenceInfo xmlns:p15="http://schemas.microsoft.com/office/powerpoint/2012/main" userId="a15e2c8fca47d0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90808"/>
    <a:srgbClr val="0F0E0D"/>
    <a:srgbClr val="4B4A4A"/>
    <a:srgbClr val="90200A"/>
    <a:srgbClr val="008080"/>
    <a:srgbClr val="545452"/>
    <a:srgbClr val="1C81DA"/>
    <a:srgbClr val="006699"/>
    <a:srgbClr val="31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0" autoAdjust="0"/>
    <p:restoredTop sz="92623" autoAdjust="0"/>
  </p:normalViewPr>
  <p:slideViewPr>
    <p:cSldViewPr snapToGrid="0">
      <p:cViewPr varScale="1">
        <p:scale>
          <a:sx n="62" d="100"/>
          <a:sy n="62" d="100"/>
        </p:scale>
        <p:origin x="9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E0670-727D-47F1-BA61-F32919EC2EF5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CDBEB-143C-4B12-A949-6C1B6544C4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6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713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798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21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4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05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54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58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4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66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084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807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CDBEB-143C-4B12-A949-6C1B6544C4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74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E6EC9-8A37-4E52-AAD7-AAE94FFD7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5A00E1-22C9-4B4F-A461-28711A809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894334-B7C5-4828-B0D2-82C5732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D237EB-75F6-4D2C-B90A-56CC29A8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CDA5-082B-42AF-AA3E-BE25BEC1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BFDE3A-B2BF-4E1D-A35F-02BF0797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166CF9-5AC6-453B-B24C-45F88A7C4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A72400-55C1-4C49-95DC-4F1C8914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27BEB7-6BF1-44A2-BEE5-2D564265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581A34-DE0B-4B58-9731-DCFFC558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5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3E25CD-D102-4F01-A954-35EACEE70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37E099-809D-4ED6-A6FC-63DDFA27F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8F94FD-AFB6-49D7-83CF-B578D19AF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40495-7544-4CCC-B775-1907C19D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A512E6-BBCA-4274-BFEE-2C17FED7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57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6B15F5-1E25-4F6F-B640-98A528B6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65EA91-6408-4D45-844F-FC67DCDC5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755816-9EF8-4DD5-9D28-8FBC6BED7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F0BE1-52D6-402D-92B3-EC983080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2FA2A2-EB40-4276-A06C-4A3C1921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97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DFCAC-55F2-460A-AE47-2583518F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B506BE-F8CC-4E11-BB40-0FC95CBCC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168070-7736-4A59-9CCB-83657CA6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38F107-5689-451A-9DA1-33C34838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3C8D21-AB18-4533-8CD7-B4952D23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22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B11691-E3DB-48B1-BFA3-A0FADC47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295C5D-6A3F-4D51-AF0E-1FBE13C1F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673FF7-A58D-42E0-9435-9198EDD3E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D7B000-5FFB-4D63-B6C2-B3319D3A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8BD306-D832-48BB-8B49-6953E7BB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F7B70-965B-452D-9ABE-934B2598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31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C3435-F008-4ECB-BE4F-85258C172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352586-C0F9-496B-816C-108DA4CD8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E281FE-ADD9-44E8-9812-897ACE03B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8B2133-AD51-46D2-B7C2-0D2E0DC1E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E2CC458-038B-4DC7-B3F0-758BA45B1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26DA777-4B10-4901-B8CA-C660833D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C11ECA0-79BD-4C34-BD43-C8775600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D99976E-56EF-42EF-9919-2675BC72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90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65958B-EE1E-4DA6-B5BB-496C6930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8B4494-4327-4F7B-A67C-D643D460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7D328C-DFFE-4547-9939-2F834D860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0F8901-7ADA-4DFF-B43D-D29C91D5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0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89C5E4-FD45-4FD1-9B4D-4F4325379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95DA5C3-BAB8-4B0B-9C0C-3A298DA9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07C38-C0E2-4622-B402-8D0AAD35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19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C51C0-9E70-479C-B8E1-242B47AF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0DFDB5-A0D9-4205-85C2-19BECD461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30C5F-2AD8-4F13-9496-90415AB44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211D4B-89DD-4141-BC07-265B76D4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5E8590-EAB6-4D24-B53B-588E1B56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66631F-2FA4-441E-8130-B5053311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1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FA0DA-91E8-4C1E-B530-2BA551D7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ED636C-D803-45AA-8D3C-0CB8FC9A0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F719E3-B2E1-472F-8ED9-BE9D39CBE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0FD864-9C1D-44BE-B212-7AF36515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DC70C5-2082-48C8-B97E-026A2CB1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51752F-6BF7-4AC0-8C2D-46AD0AFD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78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949034-CFA3-425D-95A0-27C869BF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8C7768-3BC5-4C8B-92D9-3BCF99803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C199CA-1E4B-46B8-BF5C-8DF40B192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474B3-B933-43A8-8B24-5D3C6B7E15D2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3F0DD-F7AD-4F94-873F-BD5CD4700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220F5D-A80E-4D7D-99E6-1DCC4E9E9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4ADF-A20D-4189-BC85-C4702CE9C9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76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DABDA51-80B4-1899-707F-B0E6E09A898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792" y="-297996"/>
            <a:ext cx="2458044" cy="15908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5E9396-98FD-4AD0-8A39-4FC72CABD6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6" r="45161" b="1094"/>
          <a:stretch/>
        </p:blipFill>
        <p:spPr>
          <a:xfrm rot="5400000">
            <a:off x="6360406" y="-1516785"/>
            <a:ext cx="3930649" cy="36652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41236F-9044-4047-9499-85252875E6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1042220" y="874800"/>
            <a:ext cx="2195736" cy="2214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3703FA5-A23D-415F-A66E-A95EB446BF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6" r="45161" b="1094"/>
          <a:stretch/>
        </p:blipFill>
        <p:spPr>
          <a:xfrm>
            <a:off x="-2265723" y="810229"/>
            <a:ext cx="6116351" cy="570343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5ABAD00-7441-4652-9085-33DABEC89C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2765672" y="4688792"/>
            <a:ext cx="2405129" cy="242608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350D2D0-7D6C-40EE-807A-6C0B947CC9E5}"/>
              </a:ext>
            </a:extLst>
          </p:cNvPr>
          <p:cNvGrpSpPr/>
          <p:nvPr/>
        </p:nvGrpSpPr>
        <p:grpSpPr>
          <a:xfrm>
            <a:off x="9903880" y="2372304"/>
            <a:ext cx="1432979" cy="686334"/>
            <a:chOff x="6850779" y="2267188"/>
            <a:chExt cx="1432979" cy="68633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A1260D-5B9D-4022-AACF-2A7B2BBDA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22" t="5473" r="48942" b="-28838"/>
            <a:stretch/>
          </p:blipFill>
          <p:spPr>
            <a:xfrm>
              <a:off x="7248314" y="2267188"/>
              <a:ext cx="1035444" cy="23822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42E812F-2F60-486C-9ACF-19742A92E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79" t="-7952" r="47789" b="-10342"/>
            <a:stretch/>
          </p:blipFill>
          <p:spPr>
            <a:xfrm>
              <a:off x="6850779" y="2689776"/>
              <a:ext cx="1289445" cy="263746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7A6B242-DA41-4C82-A17F-6AF06EDA6ACD}"/>
              </a:ext>
            </a:extLst>
          </p:cNvPr>
          <p:cNvGrpSpPr/>
          <p:nvPr/>
        </p:nvGrpSpPr>
        <p:grpSpPr>
          <a:xfrm>
            <a:off x="1780238" y="2189107"/>
            <a:ext cx="8101296" cy="2297300"/>
            <a:chOff x="4190265" y="3178401"/>
            <a:chExt cx="8101296" cy="229729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3124BC7-9F8C-4B21-960C-B425195F1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22" t="5473" r="48942" b="-28838"/>
            <a:stretch/>
          </p:blipFill>
          <p:spPr>
            <a:xfrm>
              <a:off x="5389955" y="4275247"/>
              <a:ext cx="1035444" cy="238227"/>
            </a:xfrm>
            <a:prstGeom prst="rect">
              <a:avLst/>
            </a:prstGeom>
          </p:spPr>
        </p:pic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1302C4BC-2F37-47A5-B67B-9E631CB8AB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3081" y="5456700"/>
              <a:ext cx="13575" cy="1157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  <a:effectLst>
              <a:glow rad="63500">
                <a:srgbClr val="EAB3FB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61A3FF4-B9EC-4E65-BFAA-F7B9BF2CC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22" t="5473" r="48942" b="-28838"/>
            <a:stretch/>
          </p:blipFill>
          <p:spPr>
            <a:xfrm>
              <a:off x="4190265" y="5118299"/>
              <a:ext cx="1553414" cy="357398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BC99E016-C5E7-4A2C-8E89-1CDD42403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22" t="5473" r="48942" b="-28838"/>
            <a:stretch/>
          </p:blipFill>
          <p:spPr>
            <a:xfrm>
              <a:off x="5026984" y="4513474"/>
              <a:ext cx="883206" cy="203202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57083509-C1EE-4F9A-9A6F-306687F9E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22" t="5473" r="48942" b="-28838"/>
            <a:stretch/>
          </p:blipFill>
          <p:spPr>
            <a:xfrm>
              <a:off x="5083261" y="4407006"/>
              <a:ext cx="883206" cy="203202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3E5A3E6-7E55-4631-A772-BC3787881209}"/>
                </a:ext>
              </a:extLst>
            </p:cNvPr>
            <p:cNvSpPr txBox="1"/>
            <p:nvPr/>
          </p:nvSpPr>
          <p:spPr>
            <a:xfrm>
              <a:off x="5658028" y="3178401"/>
              <a:ext cx="6633533" cy="10343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>
                <a:lnSpc>
                  <a:spcPts val="9100"/>
                </a:lnSpc>
              </a:pPr>
              <a:r>
                <a:rPr lang="en-US" altLang="zh-CN" sz="20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latin typeface="+mn-ea"/>
                </a:rPr>
                <a:t>CHINA  RPA+AI  DEVELOPER  CHALLENGE</a:t>
              </a:r>
              <a:endParaRPr lang="zh-CN" alt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n-ea"/>
              </a:endParaRP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68B0F2FD-0474-4DD6-83CD-A84674DFA7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6662984" y="5010027"/>
            <a:ext cx="2195736" cy="22148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11B2E9C-DB94-43C0-8898-8D1F8527B56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9890748" y="895376"/>
            <a:ext cx="1681487" cy="1696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E4ECDF55-AFBA-4047-822E-871FB8FD741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7753171" y="1359865"/>
            <a:ext cx="2947687" cy="297336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BEB8F92-83C1-4807-874C-1280EEBB287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2" r="47789" b="-10342"/>
          <a:stretch/>
        </p:blipFill>
        <p:spPr>
          <a:xfrm>
            <a:off x="-672034" y="2319982"/>
            <a:ext cx="1471359" cy="30095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6D34A2F-543A-4DD1-B6D3-09F037D778E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2" r="47789" b="-10342"/>
          <a:stretch/>
        </p:blipFill>
        <p:spPr>
          <a:xfrm>
            <a:off x="3646267" y="1277024"/>
            <a:ext cx="810014" cy="16568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5B89E73-A175-433F-B6F3-2725EAF8DCD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2" r="47789" b="-10342"/>
          <a:stretch/>
        </p:blipFill>
        <p:spPr>
          <a:xfrm>
            <a:off x="4060113" y="6035668"/>
            <a:ext cx="1413153" cy="28904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721E009-737F-476A-8EBD-86AFF509759F}"/>
              </a:ext>
            </a:extLst>
          </p:cNvPr>
          <p:cNvGrpSpPr/>
          <p:nvPr/>
        </p:nvGrpSpPr>
        <p:grpSpPr>
          <a:xfrm>
            <a:off x="2273871" y="1729599"/>
            <a:ext cx="8261223" cy="3995569"/>
            <a:chOff x="5466007" y="2709414"/>
            <a:chExt cx="8261223" cy="399556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7B0E786-D1B7-4061-9FF4-5685926F8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79" t="-7952" r="47789" b="-10342"/>
            <a:stretch/>
          </p:blipFill>
          <p:spPr>
            <a:xfrm>
              <a:off x="12245107" y="4073370"/>
              <a:ext cx="1471359" cy="300955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57688411-84DD-4E0E-866A-19F0BC972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79" t="-7952" r="47789" b="-10342"/>
            <a:stretch/>
          </p:blipFill>
          <p:spPr>
            <a:xfrm>
              <a:off x="7176865" y="3992610"/>
              <a:ext cx="902029" cy="184503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25DC50E-6FCE-45C2-96C0-AE73C42A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79" t="-7952" r="47789" b="-10342"/>
            <a:stretch/>
          </p:blipFill>
          <p:spPr>
            <a:xfrm>
              <a:off x="8049017" y="5661335"/>
              <a:ext cx="1021433" cy="208926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E97D14B8-8E16-49E6-BA1C-002D2E34A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79" t="-7952" r="47789" b="-10342"/>
            <a:stretch/>
          </p:blipFill>
          <p:spPr>
            <a:xfrm>
              <a:off x="12764034" y="6520480"/>
              <a:ext cx="902029" cy="184503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B0E2B52A-355E-482A-870D-CD4B935D7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79" t="-7952" r="47789" b="-10342"/>
            <a:stretch/>
          </p:blipFill>
          <p:spPr>
            <a:xfrm>
              <a:off x="6639440" y="3828506"/>
              <a:ext cx="1021433" cy="208926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091B791-9C19-4860-B282-B6C8B6156DF3}"/>
                </a:ext>
              </a:extLst>
            </p:cNvPr>
            <p:cNvSpPr/>
            <p:nvPr/>
          </p:nvSpPr>
          <p:spPr>
            <a:xfrm>
              <a:off x="5466007" y="2709414"/>
              <a:ext cx="8261223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44450" h="12700" prst="coolSlant"/>
              </a:sp3d>
            </a:bodyPr>
            <a:lstStyle/>
            <a:p>
              <a:r>
                <a:rPr lang="zh-CN" altLang="en-US" sz="60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+mn-ea"/>
                </a:rPr>
                <a:t>中国</a:t>
              </a:r>
              <a:r>
                <a:rPr lang="en-US" altLang="zh-CN" sz="60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+mn-ea"/>
                </a:rPr>
                <a:t>RPA+AI</a:t>
              </a:r>
              <a:r>
                <a:rPr lang="zh-CN" altLang="en-US" sz="60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+mn-ea"/>
                </a:rPr>
                <a:t>开发者大赛</a:t>
              </a:r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86B29EC6-2CAF-43AB-AD96-94872508A1D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2" r="47789" b="-10342"/>
          <a:stretch/>
        </p:blipFill>
        <p:spPr>
          <a:xfrm>
            <a:off x="8078894" y="2637409"/>
            <a:ext cx="1021433" cy="208926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876C56FD-663F-CD77-9531-2C0FFB6C9CF6}"/>
              </a:ext>
            </a:extLst>
          </p:cNvPr>
          <p:cNvSpPr txBox="1"/>
          <p:nvPr/>
        </p:nvSpPr>
        <p:spPr>
          <a:xfrm>
            <a:off x="3646267" y="3613530"/>
            <a:ext cx="46889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dist"/>
            <a:r>
              <a:rPr lang="zh-CN" altLang="en-US" sz="3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</a:rPr>
              <a:t>融合 </a:t>
            </a:r>
            <a:r>
              <a:rPr lang="en-US" altLang="zh-CN" sz="16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</a:rPr>
              <a:t>· </a:t>
            </a:r>
            <a:r>
              <a:rPr lang="zh-CN" altLang="en-US" sz="3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</a:rPr>
              <a:t>创新 </a:t>
            </a:r>
            <a:r>
              <a:rPr lang="en-US" altLang="zh-CN" sz="16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</a:rPr>
              <a:t>·  </a:t>
            </a:r>
            <a:r>
              <a:rPr lang="zh-CN" altLang="en-US" sz="3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</a:rPr>
              <a:t>创造   </a:t>
            </a:r>
            <a:r>
              <a:rPr lang="zh-CN" altLang="en-US" sz="16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29E48B9-71CD-47E4-0AC4-DB3DEC85E4FA}"/>
              </a:ext>
            </a:extLst>
          </p:cNvPr>
          <p:cNvSpPr txBox="1"/>
          <p:nvPr/>
        </p:nvSpPr>
        <p:spPr>
          <a:xfrm>
            <a:off x="4134000" y="4989194"/>
            <a:ext cx="391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</a:rPr>
              <a:t>企业税务申报机器人</a:t>
            </a:r>
          </a:p>
        </p:txBody>
      </p:sp>
    </p:spTree>
    <p:extLst>
      <p:ext uri="{BB962C8B-B14F-4D97-AF65-F5344CB8AC3E}">
        <p14:creationId xmlns:p14="http://schemas.microsoft.com/office/powerpoint/2010/main" val="30061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0000" decel="1818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5000" decel="2222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8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decel="4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41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1.48148E-6 L -0.25 1.48148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decel="41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-4.07407E-6 L -0.25 -4.07407E-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48148E-6 L -0.25 -1.48148E-6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A9CA8659-CB4B-C51A-B9DD-77619491EF2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6" y="-351786"/>
            <a:ext cx="2458044" cy="159083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7C6C629F-EB8D-4132-8D9B-48ACC82C723C}"/>
              </a:ext>
            </a:extLst>
          </p:cNvPr>
          <p:cNvSpPr/>
          <p:nvPr/>
        </p:nvSpPr>
        <p:spPr>
          <a:xfrm>
            <a:off x="430091" y="1392758"/>
            <a:ext cx="11331818" cy="5155107"/>
          </a:xfrm>
          <a:prstGeom prst="roundRect">
            <a:avLst>
              <a:gd name="adj" fmla="val 11232"/>
            </a:avLst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7198C08C-5640-4523-B970-041799E75B48}"/>
              </a:ext>
            </a:extLst>
          </p:cNvPr>
          <p:cNvGrpSpPr/>
          <p:nvPr/>
        </p:nvGrpSpPr>
        <p:grpSpPr>
          <a:xfrm>
            <a:off x="1540041" y="2300437"/>
            <a:ext cx="4466123" cy="1251285"/>
            <a:chOff x="1540041" y="2300437"/>
            <a:chExt cx="4466123" cy="1251285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82273F5B-555E-486B-8EF7-189087E8454B}"/>
                </a:ext>
              </a:extLst>
            </p:cNvPr>
            <p:cNvSpPr/>
            <p:nvPr/>
          </p:nvSpPr>
          <p:spPr>
            <a:xfrm>
              <a:off x="1876926" y="2300437"/>
              <a:ext cx="4129238" cy="1251285"/>
            </a:xfrm>
            <a:prstGeom prst="roundRect">
              <a:avLst>
                <a:gd name="adj" fmla="val 18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6B28156-251E-4F03-8C6E-374F7FB14F53}"/>
                </a:ext>
              </a:extLst>
            </p:cNvPr>
            <p:cNvSpPr/>
            <p:nvPr/>
          </p:nvSpPr>
          <p:spPr>
            <a:xfrm>
              <a:off x="1540041" y="2560320"/>
              <a:ext cx="702645" cy="702645"/>
            </a:xfrm>
            <a:prstGeom prst="ellipse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+mn-ea"/>
                </a:rPr>
                <a:t>01</a:t>
              </a:r>
              <a:endParaRPr lang="zh-CN" altLang="en-US" sz="2000" dirty="0">
                <a:latin typeface="+mn-ea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657AD01C-9416-4F6C-8C4D-8755D91ED7C0}"/>
                </a:ext>
              </a:extLst>
            </p:cNvPr>
            <p:cNvSpPr txBox="1"/>
            <p:nvPr/>
          </p:nvSpPr>
          <p:spPr>
            <a:xfrm>
              <a:off x="2242686" y="2955471"/>
              <a:ext cx="3541150" cy="276999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just"/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3AA8EBA-E133-4EE2-833B-B23101446E53}"/>
              </a:ext>
            </a:extLst>
          </p:cNvPr>
          <p:cNvGrpSpPr/>
          <p:nvPr/>
        </p:nvGrpSpPr>
        <p:grpSpPr>
          <a:xfrm>
            <a:off x="4124534" y="4483613"/>
            <a:ext cx="4567264" cy="1251285"/>
            <a:chOff x="1540041" y="4037799"/>
            <a:chExt cx="4466123" cy="1251285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4FCFA2A0-3377-40CE-A149-EFB1DED44BF1}"/>
                </a:ext>
              </a:extLst>
            </p:cNvPr>
            <p:cNvSpPr/>
            <p:nvPr/>
          </p:nvSpPr>
          <p:spPr>
            <a:xfrm>
              <a:off x="1876926" y="4037799"/>
              <a:ext cx="4129238" cy="1251285"/>
            </a:xfrm>
            <a:prstGeom prst="roundRect">
              <a:avLst>
                <a:gd name="adj" fmla="val 18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80A78E3-7A3F-4B71-8DEF-57B5A18B37ED}"/>
                </a:ext>
              </a:extLst>
            </p:cNvPr>
            <p:cNvSpPr/>
            <p:nvPr/>
          </p:nvSpPr>
          <p:spPr>
            <a:xfrm>
              <a:off x="1540041" y="4297682"/>
              <a:ext cx="702645" cy="702645"/>
            </a:xfrm>
            <a:prstGeom prst="ellipse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+mn-ea"/>
                </a:rPr>
                <a:t>03</a:t>
              </a:r>
              <a:endParaRPr lang="zh-CN" altLang="en-US" sz="2000" dirty="0">
                <a:latin typeface="+mn-ea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8E5756B-5590-4CB5-9324-8B2BA53BC986}"/>
                </a:ext>
              </a:extLst>
            </p:cNvPr>
            <p:cNvSpPr txBox="1"/>
            <p:nvPr/>
          </p:nvSpPr>
          <p:spPr>
            <a:xfrm>
              <a:off x="2242686" y="4170451"/>
              <a:ext cx="2056436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自动分类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D52F1FD-C7AD-48A2-AEFB-F16312502521}"/>
                </a:ext>
              </a:extLst>
            </p:cNvPr>
            <p:cNvSpPr txBox="1"/>
            <p:nvPr/>
          </p:nvSpPr>
          <p:spPr>
            <a:xfrm>
              <a:off x="2242686" y="4690229"/>
              <a:ext cx="3541150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税务申报机器人根据申报人所选税目自动跳转至所需申报税目页面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06A770A-295D-4F08-AFC1-4EB8E0874534}"/>
              </a:ext>
            </a:extLst>
          </p:cNvPr>
          <p:cNvGrpSpPr/>
          <p:nvPr/>
        </p:nvGrpSpPr>
        <p:grpSpPr>
          <a:xfrm>
            <a:off x="6533948" y="2300437"/>
            <a:ext cx="4466123" cy="1251285"/>
            <a:chOff x="6533948" y="2300437"/>
            <a:chExt cx="4466123" cy="1251285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CF8621BE-2AB1-4C76-BCDA-6B0929BBCCB6}"/>
                </a:ext>
              </a:extLst>
            </p:cNvPr>
            <p:cNvSpPr/>
            <p:nvPr/>
          </p:nvSpPr>
          <p:spPr>
            <a:xfrm>
              <a:off x="6870833" y="2300437"/>
              <a:ext cx="4129238" cy="1251285"/>
            </a:xfrm>
            <a:prstGeom prst="roundRect">
              <a:avLst>
                <a:gd name="adj" fmla="val 18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D6EEDA05-DB83-4A93-BB29-5D3F5E08C12D}"/>
                </a:ext>
              </a:extLst>
            </p:cNvPr>
            <p:cNvSpPr/>
            <p:nvPr/>
          </p:nvSpPr>
          <p:spPr>
            <a:xfrm>
              <a:off x="6533948" y="2560320"/>
              <a:ext cx="702645" cy="702645"/>
            </a:xfrm>
            <a:prstGeom prst="ellipse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+mn-ea"/>
                </a:rPr>
                <a:t>02</a:t>
              </a:r>
              <a:endParaRPr lang="zh-CN" altLang="en-US" sz="2000" dirty="0">
                <a:latin typeface="+mn-ea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1974B32D-44F1-4CD5-AF6B-D8E62A63D9AE}"/>
                </a:ext>
              </a:extLst>
            </p:cNvPr>
            <p:cNvSpPr txBox="1"/>
            <p:nvPr/>
          </p:nvSpPr>
          <p:spPr>
            <a:xfrm>
              <a:off x="7347756" y="2407319"/>
              <a:ext cx="3078943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基本实现流程自动化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8DC00BE-006C-449E-AD04-96633FA9299E}"/>
                </a:ext>
              </a:extLst>
            </p:cNvPr>
            <p:cNvSpPr txBox="1"/>
            <p:nvPr/>
          </p:nvSpPr>
          <p:spPr>
            <a:xfrm>
              <a:off x="7347757" y="2927097"/>
              <a:ext cx="3541150" cy="276999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达到</a:t>
              </a:r>
              <a:r>
                <a:rPr lang="en-US" altLang="zh-CN" sz="1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95%</a:t>
              </a: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以上的税务申报自动化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711BC3E-BCF5-345A-2B78-F49EC91D3A1A}"/>
              </a:ext>
            </a:extLst>
          </p:cNvPr>
          <p:cNvSpPr txBox="1"/>
          <p:nvPr/>
        </p:nvSpPr>
        <p:spPr>
          <a:xfrm>
            <a:off x="157730" y="227483"/>
            <a:ext cx="516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i="1" dirty="0">
                <a:solidFill>
                  <a:srgbClr val="00B0F0"/>
                </a:solidFill>
              </a:rPr>
              <a:t>四、模式和技术创新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383E462-6045-A87A-126D-3423227A0C46}"/>
              </a:ext>
            </a:extLst>
          </p:cNvPr>
          <p:cNvSpPr txBox="1"/>
          <p:nvPr/>
        </p:nvSpPr>
        <p:spPr>
          <a:xfrm>
            <a:off x="2242686" y="2894469"/>
            <a:ext cx="346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该机器人不仅可以面向单企业，也可以面向多企业进行报税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92F36C-6910-E413-9C66-C93A06D2FF2A}"/>
              </a:ext>
            </a:extLst>
          </p:cNvPr>
          <p:cNvSpPr txBox="1"/>
          <p:nvPr/>
        </p:nvSpPr>
        <p:spPr>
          <a:xfrm>
            <a:off x="2353850" y="2374691"/>
            <a:ext cx="22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适用范围广</a:t>
            </a:r>
          </a:p>
        </p:txBody>
      </p:sp>
    </p:spTree>
    <p:extLst>
      <p:ext uri="{BB962C8B-B14F-4D97-AF65-F5344CB8AC3E}">
        <p14:creationId xmlns:p14="http://schemas.microsoft.com/office/powerpoint/2010/main" val="4455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A9CA8659-CB4B-C51A-B9DD-77619491EF2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6" y="-351786"/>
            <a:ext cx="2458044" cy="159083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7C6C629F-EB8D-4132-8D9B-48ACC82C723C}"/>
              </a:ext>
            </a:extLst>
          </p:cNvPr>
          <p:cNvSpPr/>
          <p:nvPr/>
        </p:nvSpPr>
        <p:spPr>
          <a:xfrm>
            <a:off x="462337" y="1305378"/>
            <a:ext cx="11331818" cy="5155107"/>
          </a:xfrm>
          <a:prstGeom prst="roundRect">
            <a:avLst>
              <a:gd name="adj" fmla="val 11232"/>
            </a:avLst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 useBgFill="1">
        <p:nvSpPr>
          <p:cNvPr id="17" name="矩形: 圆角 16">
            <a:extLst>
              <a:ext uri="{FF2B5EF4-FFF2-40B4-BE49-F238E27FC236}">
                <a16:creationId xmlns:a16="http://schemas.microsoft.com/office/drawing/2014/main" id="{D95865C9-3B1C-4B4E-8A4B-299FFC646881}"/>
              </a:ext>
            </a:extLst>
          </p:cNvPr>
          <p:cNvSpPr/>
          <p:nvPr/>
        </p:nvSpPr>
        <p:spPr>
          <a:xfrm>
            <a:off x="3940130" y="1034344"/>
            <a:ext cx="4435845" cy="658610"/>
          </a:xfrm>
          <a:prstGeom prst="roundRect">
            <a:avLst>
              <a:gd name="adj" fmla="val 314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67349C5-FE4E-496A-95A4-AB31CF3B9B1E}"/>
              </a:ext>
            </a:extLst>
          </p:cNvPr>
          <p:cNvSpPr txBox="1"/>
          <p:nvPr/>
        </p:nvSpPr>
        <p:spPr>
          <a:xfrm>
            <a:off x="4013261" y="1061809"/>
            <a:ext cx="4435845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税务申报机器人的价值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7198C08C-5640-4523-B970-041799E75B48}"/>
              </a:ext>
            </a:extLst>
          </p:cNvPr>
          <p:cNvGrpSpPr/>
          <p:nvPr/>
        </p:nvGrpSpPr>
        <p:grpSpPr>
          <a:xfrm>
            <a:off x="1540041" y="2300437"/>
            <a:ext cx="4466123" cy="1251285"/>
            <a:chOff x="1540041" y="2300437"/>
            <a:chExt cx="4466123" cy="1251285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82273F5B-555E-486B-8EF7-189087E8454B}"/>
                </a:ext>
              </a:extLst>
            </p:cNvPr>
            <p:cNvSpPr/>
            <p:nvPr/>
          </p:nvSpPr>
          <p:spPr>
            <a:xfrm>
              <a:off x="1876926" y="2300437"/>
              <a:ext cx="4129238" cy="1251285"/>
            </a:xfrm>
            <a:prstGeom prst="roundRect">
              <a:avLst>
                <a:gd name="adj" fmla="val 18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6B28156-251E-4F03-8C6E-374F7FB14F53}"/>
                </a:ext>
              </a:extLst>
            </p:cNvPr>
            <p:cNvSpPr/>
            <p:nvPr/>
          </p:nvSpPr>
          <p:spPr>
            <a:xfrm>
              <a:off x="1540041" y="2560320"/>
              <a:ext cx="702645" cy="702645"/>
            </a:xfrm>
            <a:prstGeom prst="ellipse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+mn-ea"/>
                </a:rPr>
                <a:t>01</a:t>
              </a:r>
              <a:endParaRPr lang="zh-CN" altLang="en-US" sz="2000" dirty="0">
                <a:latin typeface="+mn-ea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9CAC036-7246-4701-B92F-CAEF0780519D}"/>
                </a:ext>
              </a:extLst>
            </p:cNvPr>
            <p:cNvSpPr txBox="1"/>
            <p:nvPr/>
          </p:nvSpPr>
          <p:spPr>
            <a:xfrm>
              <a:off x="2242686" y="2435693"/>
              <a:ext cx="2056436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降低成本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657AD01C-9416-4F6C-8C4D-8755D91ED7C0}"/>
                </a:ext>
              </a:extLst>
            </p:cNvPr>
            <p:cNvSpPr txBox="1"/>
            <p:nvPr/>
          </p:nvSpPr>
          <p:spPr>
            <a:xfrm>
              <a:off x="2242686" y="2955471"/>
              <a:ext cx="3541150" cy="276999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可以适当裁剪人员，减少应聘请职员所需的开支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3AA8EBA-E133-4EE2-833B-B23101446E53}"/>
              </a:ext>
            </a:extLst>
          </p:cNvPr>
          <p:cNvGrpSpPr/>
          <p:nvPr/>
        </p:nvGrpSpPr>
        <p:grpSpPr>
          <a:xfrm>
            <a:off x="1540041" y="4037799"/>
            <a:ext cx="4466123" cy="1251285"/>
            <a:chOff x="1540041" y="4037799"/>
            <a:chExt cx="4466123" cy="1251285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4FCFA2A0-3377-40CE-A149-EFB1DED44BF1}"/>
                </a:ext>
              </a:extLst>
            </p:cNvPr>
            <p:cNvSpPr/>
            <p:nvPr/>
          </p:nvSpPr>
          <p:spPr>
            <a:xfrm>
              <a:off x="1876926" y="4037799"/>
              <a:ext cx="4129238" cy="1251285"/>
            </a:xfrm>
            <a:prstGeom prst="roundRect">
              <a:avLst>
                <a:gd name="adj" fmla="val 18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80A78E3-7A3F-4B71-8DEF-57B5A18B37ED}"/>
                </a:ext>
              </a:extLst>
            </p:cNvPr>
            <p:cNvSpPr/>
            <p:nvPr/>
          </p:nvSpPr>
          <p:spPr>
            <a:xfrm>
              <a:off x="1540041" y="4297682"/>
              <a:ext cx="702645" cy="702645"/>
            </a:xfrm>
            <a:prstGeom prst="ellipse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+mn-ea"/>
                </a:rPr>
                <a:t>03</a:t>
              </a:r>
              <a:endParaRPr lang="zh-CN" altLang="en-US" sz="2000" dirty="0">
                <a:latin typeface="+mn-ea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8E5756B-5590-4CB5-9324-8B2BA53BC986}"/>
                </a:ext>
              </a:extLst>
            </p:cNvPr>
            <p:cNvSpPr txBox="1"/>
            <p:nvPr/>
          </p:nvSpPr>
          <p:spPr>
            <a:xfrm>
              <a:off x="2242686" y="4170451"/>
              <a:ext cx="2056436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自动分类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D52F1FD-C7AD-48A2-AEFB-F16312502521}"/>
                </a:ext>
              </a:extLst>
            </p:cNvPr>
            <p:cNvSpPr txBox="1"/>
            <p:nvPr/>
          </p:nvSpPr>
          <p:spPr>
            <a:xfrm>
              <a:off x="2242686" y="4690229"/>
              <a:ext cx="3541150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税务申报机器人根据申报人所选税目自动跳转至所需申报税目页面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1D9D4BB-694E-4A75-8AB9-B85C90B93FAA}"/>
              </a:ext>
            </a:extLst>
          </p:cNvPr>
          <p:cNvGrpSpPr/>
          <p:nvPr/>
        </p:nvGrpSpPr>
        <p:grpSpPr>
          <a:xfrm>
            <a:off x="6533948" y="4037799"/>
            <a:ext cx="4466123" cy="1251285"/>
            <a:chOff x="6533948" y="4037799"/>
            <a:chExt cx="4466123" cy="1251285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B7A2BC61-9EDD-465A-9901-EEE6088B0703}"/>
                </a:ext>
              </a:extLst>
            </p:cNvPr>
            <p:cNvSpPr/>
            <p:nvPr/>
          </p:nvSpPr>
          <p:spPr>
            <a:xfrm>
              <a:off x="6870833" y="4037799"/>
              <a:ext cx="4129238" cy="1251285"/>
            </a:xfrm>
            <a:prstGeom prst="roundRect">
              <a:avLst>
                <a:gd name="adj" fmla="val 18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3B5F2253-EDEF-464A-B718-ABA2DA993269}"/>
                </a:ext>
              </a:extLst>
            </p:cNvPr>
            <p:cNvSpPr/>
            <p:nvPr/>
          </p:nvSpPr>
          <p:spPr>
            <a:xfrm>
              <a:off x="6533948" y="4297682"/>
              <a:ext cx="702645" cy="702645"/>
            </a:xfrm>
            <a:prstGeom prst="ellipse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+mn-ea"/>
                </a:rPr>
                <a:t>04</a:t>
              </a:r>
              <a:endParaRPr lang="zh-CN" altLang="en-US" sz="2000" dirty="0">
                <a:latin typeface="+mn-ea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09E17A1-E72D-42BD-94E9-6F0938100C60}"/>
                </a:ext>
              </a:extLst>
            </p:cNvPr>
            <p:cNvSpPr txBox="1"/>
            <p:nvPr/>
          </p:nvSpPr>
          <p:spPr>
            <a:xfrm>
              <a:off x="7347756" y="4170451"/>
              <a:ext cx="2967317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减少时间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DEA29DB0-618F-4FCF-831F-3FA91317EA6A}"/>
                </a:ext>
              </a:extLst>
            </p:cNvPr>
            <p:cNvSpPr txBox="1"/>
            <p:nvPr/>
          </p:nvSpPr>
          <p:spPr>
            <a:xfrm>
              <a:off x="7347757" y="4690229"/>
              <a:ext cx="3541150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在多台电脑上安装税务申报机器人，开设多条税务申报及缴费通道，减少申报人排队时间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06A770A-295D-4F08-AFC1-4EB8E0874534}"/>
              </a:ext>
            </a:extLst>
          </p:cNvPr>
          <p:cNvGrpSpPr/>
          <p:nvPr/>
        </p:nvGrpSpPr>
        <p:grpSpPr>
          <a:xfrm>
            <a:off x="6533948" y="2300437"/>
            <a:ext cx="4466123" cy="1251285"/>
            <a:chOff x="6533948" y="2300437"/>
            <a:chExt cx="4466123" cy="1251285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CF8621BE-2AB1-4C76-BCDA-6B0929BBCCB6}"/>
                </a:ext>
              </a:extLst>
            </p:cNvPr>
            <p:cNvSpPr/>
            <p:nvPr/>
          </p:nvSpPr>
          <p:spPr>
            <a:xfrm>
              <a:off x="6870833" y="2300437"/>
              <a:ext cx="4129238" cy="1251285"/>
            </a:xfrm>
            <a:prstGeom prst="roundRect">
              <a:avLst>
                <a:gd name="adj" fmla="val 18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D6EEDA05-DB83-4A93-BB29-5D3F5E08C12D}"/>
                </a:ext>
              </a:extLst>
            </p:cNvPr>
            <p:cNvSpPr/>
            <p:nvPr/>
          </p:nvSpPr>
          <p:spPr>
            <a:xfrm>
              <a:off x="6533948" y="2560320"/>
              <a:ext cx="702645" cy="702645"/>
            </a:xfrm>
            <a:prstGeom prst="ellipse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+mn-ea"/>
                </a:rPr>
                <a:t>02</a:t>
              </a:r>
              <a:endParaRPr lang="zh-CN" altLang="en-US" sz="2000" dirty="0">
                <a:latin typeface="+mn-ea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1974B32D-44F1-4CD5-AF6B-D8E62A63D9AE}"/>
                </a:ext>
              </a:extLst>
            </p:cNvPr>
            <p:cNvSpPr txBox="1"/>
            <p:nvPr/>
          </p:nvSpPr>
          <p:spPr>
            <a:xfrm>
              <a:off x="7347757" y="2407319"/>
              <a:ext cx="2056436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效率高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8DC00BE-006C-449E-AD04-96633FA9299E}"/>
                </a:ext>
              </a:extLst>
            </p:cNvPr>
            <p:cNvSpPr txBox="1"/>
            <p:nvPr/>
          </p:nvSpPr>
          <p:spPr>
            <a:xfrm>
              <a:off x="7347757" y="2927097"/>
              <a:ext cx="3541150" cy="46166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面对重复的税目申报，税务申报机器人只需申报人输入企业信息及数额即可运行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711BC3E-BCF5-345A-2B78-F49EC91D3A1A}"/>
              </a:ext>
            </a:extLst>
          </p:cNvPr>
          <p:cNvSpPr txBox="1"/>
          <p:nvPr/>
        </p:nvSpPr>
        <p:spPr>
          <a:xfrm>
            <a:off x="157730" y="227955"/>
            <a:ext cx="471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i="1" dirty="0">
                <a:solidFill>
                  <a:srgbClr val="00B0F0"/>
                </a:solidFill>
              </a:rPr>
              <a:t>五、方案价值与收益</a:t>
            </a:r>
          </a:p>
        </p:txBody>
      </p:sp>
    </p:spTree>
    <p:extLst>
      <p:ext uri="{BB962C8B-B14F-4D97-AF65-F5344CB8AC3E}">
        <p14:creationId xmlns:p14="http://schemas.microsoft.com/office/powerpoint/2010/main" val="311563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A9CA8659-CB4B-C51A-B9DD-77619491EF2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6" y="-351786"/>
            <a:ext cx="2458044" cy="159083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7C6C629F-EB8D-4132-8D9B-48ACC82C723C}"/>
              </a:ext>
            </a:extLst>
          </p:cNvPr>
          <p:cNvSpPr/>
          <p:nvPr/>
        </p:nvSpPr>
        <p:spPr>
          <a:xfrm>
            <a:off x="157730" y="1515810"/>
            <a:ext cx="11501413" cy="5062965"/>
          </a:xfrm>
          <a:prstGeom prst="roundRect">
            <a:avLst>
              <a:gd name="adj" fmla="val 11232"/>
            </a:avLst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 useBgFill="1">
        <p:nvSpPr>
          <p:cNvPr id="17" name="矩形: 圆角 16">
            <a:extLst>
              <a:ext uri="{FF2B5EF4-FFF2-40B4-BE49-F238E27FC236}">
                <a16:creationId xmlns:a16="http://schemas.microsoft.com/office/drawing/2014/main" id="{D95865C9-3B1C-4B4E-8A4B-299FFC646881}"/>
              </a:ext>
            </a:extLst>
          </p:cNvPr>
          <p:cNvSpPr/>
          <p:nvPr/>
        </p:nvSpPr>
        <p:spPr>
          <a:xfrm>
            <a:off x="4799921" y="873814"/>
            <a:ext cx="2217030" cy="971301"/>
          </a:xfrm>
          <a:prstGeom prst="roundRect">
            <a:avLst>
              <a:gd name="adj" fmla="val 314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67349C5-FE4E-496A-95A4-AB31CF3B9B1E}"/>
              </a:ext>
            </a:extLst>
          </p:cNvPr>
          <p:cNvSpPr txBox="1"/>
          <p:nvPr/>
        </p:nvSpPr>
        <p:spPr>
          <a:xfrm>
            <a:off x="4956495" y="1150572"/>
            <a:ext cx="2113910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推广价值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B81072C-3CAF-1510-98BC-DAAE072BF1AF}"/>
              </a:ext>
            </a:extLst>
          </p:cNvPr>
          <p:cNvSpPr txBox="1"/>
          <p:nvPr/>
        </p:nvSpPr>
        <p:spPr>
          <a:xfrm>
            <a:off x="157729" y="227483"/>
            <a:ext cx="464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i="1" dirty="0">
                <a:solidFill>
                  <a:srgbClr val="00B0F0"/>
                </a:solidFill>
              </a:rPr>
              <a:t>五、方案价值与收益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021C9B-E13B-70E6-6B73-462003B0AF5A}"/>
              </a:ext>
            </a:extLst>
          </p:cNvPr>
          <p:cNvSpPr txBox="1"/>
          <p:nvPr/>
        </p:nvSpPr>
        <p:spPr>
          <a:xfrm>
            <a:off x="1578764" y="2882396"/>
            <a:ext cx="8826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申报人员需要频繁切换对应的税务项目进行申报，极其容易造成报错漏报</a:t>
            </a:r>
            <a:endParaRPr lang="en-US" altLang="zh-CN" sz="2000" dirty="0">
              <a:solidFill>
                <a:schemeClr val="bg1"/>
              </a:solidFill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减少对人力资源的浪费，降低人工成本，为企业带来高质量的产出和更少的返工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89501E-8632-AA3C-B0EC-7BDBB8351905}"/>
              </a:ext>
            </a:extLst>
          </p:cNvPr>
          <p:cNvSpPr txBox="1"/>
          <p:nvPr/>
        </p:nvSpPr>
        <p:spPr>
          <a:xfrm>
            <a:off x="1536700" y="4924465"/>
            <a:ext cx="882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实现税务申报流程自动化，避免人为失误导致的税务风险，有效释放申报人员的时间和精力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5170BD6-CF6E-2D85-414A-42194253EF0A}"/>
              </a:ext>
            </a:extLst>
          </p:cNvPr>
          <p:cNvSpPr txBox="1"/>
          <p:nvPr/>
        </p:nvSpPr>
        <p:spPr>
          <a:xfrm>
            <a:off x="1206500" y="4975965"/>
            <a:ext cx="35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✔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260E904-44A3-CE0F-A9D6-50E48636CD77}"/>
              </a:ext>
            </a:extLst>
          </p:cNvPr>
          <p:cNvSpPr txBox="1"/>
          <p:nvPr/>
        </p:nvSpPr>
        <p:spPr>
          <a:xfrm>
            <a:off x="1291032" y="2951402"/>
            <a:ext cx="35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✔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BF531F-2521-B848-A0FB-649168002C96}"/>
              </a:ext>
            </a:extLst>
          </p:cNvPr>
          <p:cNvSpPr txBox="1"/>
          <p:nvPr/>
        </p:nvSpPr>
        <p:spPr>
          <a:xfrm>
            <a:off x="1252932" y="3912184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✔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121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9310ABE5-2C10-91B5-165C-F56D67558EB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6" y="-313814"/>
            <a:ext cx="2458044" cy="15908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5E9396-98FD-4AD0-8A39-4FC72CABD6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6" r="45161" b="1094"/>
          <a:stretch/>
        </p:blipFill>
        <p:spPr>
          <a:xfrm rot="5400000">
            <a:off x="624404" y="463972"/>
            <a:ext cx="5182073" cy="483223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41236F-9044-4047-9499-85252875E6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1042220" y="874800"/>
            <a:ext cx="2195736" cy="2214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3703FA5-A23D-415F-A66E-A95EB446BF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6" r="45161" b="1094"/>
          <a:stretch/>
        </p:blipFill>
        <p:spPr>
          <a:xfrm>
            <a:off x="-1354593" y="2451961"/>
            <a:ext cx="3526668" cy="328858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5ABAD00-7441-4652-9085-33DABEC89C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1275087" y="5418950"/>
            <a:ext cx="2405129" cy="24260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7A6B242-DA41-4C82-A17F-6AF06EDA6ACD}"/>
              </a:ext>
            </a:extLst>
          </p:cNvPr>
          <p:cNvGrpSpPr/>
          <p:nvPr/>
        </p:nvGrpSpPr>
        <p:grpSpPr>
          <a:xfrm>
            <a:off x="3455980" y="1457638"/>
            <a:ext cx="5491925" cy="3867696"/>
            <a:chOff x="3083934" y="1600574"/>
            <a:chExt cx="5491925" cy="3867696"/>
          </a:xfrm>
        </p:grpSpPr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1302C4BC-2F37-47A5-B67B-9E631CB8AB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3081" y="5456700"/>
              <a:ext cx="13575" cy="1157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  <a:effectLst>
              <a:glow rad="63500">
                <a:srgbClr val="EAB3FB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3E5A3E6-7E55-4631-A772-BC3787881209}"/>
                </a:ext>
              </a:extLst>
            </p:cNvPr>
            <p:cNvSpPr txBox="1"/>
            <p:nvPr/>
          </p:nvSpPr>
          <p:spPr>
            <a:xfrm>
              <a:off x="3083934" y="1600574"/>
              <a:ext cx="5491925" cy="12112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>
                <a:lnSpc>
                  <a:spcPts val="9100"/>
                </a:lnSpc>
              </a:pPr>
              <a:endParaRPr lang="zh-CN" altLang="en-US" sz="7200" i="1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68B0F2FD-0474-4DD6-83CD-A84674DFA7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6516088" y="5058259"/>
            <a:ext cx="2195736" cy="22148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11B2E9C-DB94-43C0-8898-8D1F8527B5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9890748" y="895376"/>
            <a:ext cx="1681487" cy="1696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E4ECDF55-AFBA-4047-822E-871FB8FD741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7753171" y="1359865"/>
            <a:ext cx="2947687" cy="297336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BEB8F92-83C1-4807-874C-1280EEBB287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2" r="47789" b="-10342"/>
          <a:stretch/>
        </p:blipFill>
        <p:spPr>
          <a:xfrm>
            <a:off x="-672034" y="2319982"/>
            <a:ext cx="1471359" cy="30095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6D34A2F-543A-4DD1-B6D3-09F037D778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2" r="47789" b="-10342"/>
          <a:stretch/>
        </p:blipFill>
        <p:spPr>
          <a:xfrm>
            <a:off x="3646267" y="1277024"/>
            <a:ext cx="810014" cy="16568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5B89E73-A175-433F-B6F3-2725EAF8DCD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2" r="47789" b="-10342"/>
          <a:stretch/>
        </p:blipFill>
        <p:spPr>
          <a:xfrm>
            <a:off x="1134533" y="6178175"/>
            <a:ext cx="1413153" cy="28904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86B29EC6-2CAF-43AB-AD96-94872508A1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2" r="47789" b="-10342"/>
          <a:stretch/>
        </p:blipFill>
        <p:spPr>
          <a:xfrm>
            <a:off x="8078894" y="2637409"/>
            <a:ext cx="1021433" cy="20892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48769EB-7FA6-1662-6F47-A776E29CF9AD}"/>
              </a:ext>
            </a:extLst>
          </p:cNvPr>
          <p:cNvSpPr txBox="1"/>
          <p:nvPr/>
        </p:nvSpPr>
        <p:spPr>
          <a:xfrm>
            <a:off x="2815805" y="1162756"/>
            <a:ext cx="67722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ea"/>
              </a:rPr>
              <a:t>中国</a:t>
            </a:r>
            <a:r>
              <a:rPr lang="en-US" altLang="zh-CN" sz="4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ea"/>
              </a:rPr>
              <a:t>RPA+AI</a:t>
            </a:r>
            <a:r>
              <a:rPr lang="zh-CN" altLang="en-US" sz="4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ea"/>
              </a:rPr>
              <a:t>开发者大赛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E6486C9-42B5-78D8-A11C-C768DF8A95E2}"/>
              </a:ext>
            </a:extLst>
          </p:cNvPr>
          <p:cNvSpPr txBox="1"/>
          <p:nvPr/>
        </p:nvSpPr>
        <p:spPr>
          <a:xfrm>
            <a:off x="4688775" y="2766705"/>
            <a:ext cx="194955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dist"/>
            <a:r>
              <a:rPr lang="en-US" altLang="zh-CN" sz="4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ea"/>
              </a:rPr>
              <a:t>Thanks</a:t>
            </a:r>
            <a:endParaRPr lang="zh-CN" altLang="en-US" sz="4000" i="1" dirty="0">
              <a:solidFill>
                <a:schemeClr val="accent4">
                  <a:lumMod val="40000"/>
                  <a:lumOff val="60000"/>
                </a:schemeClr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86EF2D3-7DFD-5402-6BB1-48A51F6DE634}"/>
              </a:ext>
            </a:extLst>
          </p:cNvPr>
          <p:cNvSpPr txBox="1"/>
          <p:nvPr/>
        </p:nvSpPr>
        <p:spPr>
          <a:xfrm>
            <a:off x="3867614" y="4774797"/>
            <a:ext cx="391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</a:rPr>
              <a:t>企业税务申报机器人</a:t>
            </a:r>
          </a:p>
        </p:txBody>
      </p:sp>
    </p:spTree>
    <p:extLst>
      <p:ext uri="{BB962C8B-B14F-4D97-AF65-F5344CB8AC3E}">
        <p14:creationId xmlns:p14="http://schemas.microsoft.com/office/powerpoint/2010/main" val="27486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0000" decel="1818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5000" decel="2222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8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decel="41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-4.44444E-6 L -0.25 -4.44444E-6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-2.59259E-6 L -0.25 -2.59259E-6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77C61C3-D439-4392-A02E-B15F65242DC3}"/>
              </a:ext>
            </a:extLst>
          </p:cNvPr>
          <p:cNvGrpSpPr/>
          <p:nvPr/>
        </p:nvGrpSpPr>
        <p:grpSpPr>
          <a:xfrm>
            <a:off x="-4873461" y="-4402303"/>
            <a:ext cx="10041456" cy="9363557"/>
            <a:chOff x="-5182911" y="-4981953"/>
            <a:chExt cx="10041456" cy="9363557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6143C0E-EAC9-4A82-9EB7-02E1A1AA7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6A13614-73CE-4207-97D6-35D6585CC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87855B0-249C-4D97-81B4-D98468FBD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211C5286-B883-4EE7-888C-8AC50B5F3D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844433" y="2734950"/>
            <a:ext cx="1035444" cy="238227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65DD647-3D03-4EEF-B3AE-856F8282A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413049" y="3966750"/>
            <a:ext cx="1035444" cy="238227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05812A4-3B6D-463E-989C-0A57BE900C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3114396" y="2904550"/>
            <a:ext cx="717436" cy="16506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952A299-BC76-4899-9322-12F9FC66A3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420396" y="3870315"/>
            <a:ext cx="1112476" cy="25595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4AC27BA-F0FC-4185-A981-BA874F16829A}"/>
              </a:ext>
            </a:extLst>
          </p:cNvPr>
          <p:cNvGrpSpPr/>
          <p:nvPr/>
        </p:nvGrpSpPr>
        <p:grpSpPr>
          <a:xfrm>
            <a:off x="8038382" y="2344341"/>
            <a:ext cx="8307235" cy="8908659"/>
            <a:chOff x="7723948" y="1837273"/>
            <a:chExt cx="9363557" cy="10041456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325B34F-E6CF-4C83-AF02-F39129763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41B04D3-63FF-4D84-B5DB-DCFB7B886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CA7EA6B5-314B-3742-5435-15C98D71743E}"/>
              </a:ext>
            </a:extLst>
          </p:cNvPr>
          <p:cNvSpPr txBox="1"/>
          <p:nvPr/>
        </p:nvSpPr>
        <p:spPr>
          <a:xfrm>
            <a:off x="4219111" y="279476"/>
            <a:ext cx="381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8080"/>
                </a:solidFill>
                <a:latin typeface="+mn-ea"/>
              </a:rPr>
              <a:t>作品信息 </a:t>
            </a:r>
            <a:r>
              <a:rPr lang="en-US" altLang="zh-CN" dirty="0">
                <a:solidFill>
                  <a:srgbClr val="008080"/>
                </a:solidFill>
                <a:latin typeface="+mn-ea"/>
              </a:rPr>
              <a:t>App Information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8705136-EC1D-5914-6792-75312096A342}"/>
              </a:ext>
            </a:extLst>
          </p:cNvPr>
          <p:cNvSpPr txBox="1"/>
          <p:nvPr/>
        </p:nvSpPr>
        <p:spPr>
          <a:xfrm>
            <a:off x="1320640" y="1861321"/>
            <a:ext cx="8078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200" b="1" i="1" dirty="0">
                <a:solidFill>
                  <a:srgbClr val="009999"/>
                </a:solidFill>
                <a:latin typeface="+mn-ea"/>
              </a:rPr>
              <a:t>参赛作品 </a:t>
            </a:r>
            <a:r>
              <a:rPr lang="en-US" altLang="zh-CN" sz="2200" b="1" i="1" dirty="0">
                <a:solidFill>
                  <a:srgbClr val="009999"/>
                </a:solidFill>
                <a:latin typeface="+mn-ea"/>
              </a:rPr>
              <a:t>Entries</a:t>
            </a:r>
            <a:r>
              <a:rPr lang="zh-CN" altLang="en-US" sz="2200" b="1" i="1" dirty="0">
                <a:solidFill>
                  <a:srgbClr val="008080"/>
                </a:solidFill>
                <a:latin typeface="+mn-ea"/>
              </a:rPr>
              <a:t>：税务申报机器人</a:t>
            </a:r>
            <a:r>
              <a:rPr lang="en-US" altLang="zh-CN" sz="2200" b="1" i="1" dirty="0">
                <a:solidFill>
                  <a:srgbClr val="008080"/>
                </a:solidFill>
                <a:latin typeface="+mn-ea"/>
              </a:rPr>
              <a:t>Tax Declaration Robot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76840DE-D0D5-0190-DD5E-468E4054C637}"/>
              </a:ext>
            </a:extLst>
          </p:cNvPr>
          <p:cNvSpPr txBox="1"/>
          <p:nvPr/>
        </p:nvSpPr>
        <p:spPr>
          <a:xfrm>
            <a:off x="1500157" y="2935464"/>
            <a:ext cx="524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8080"/>
                </a:solidFill>
                <a:latin typeface="+mn-ea"/>
              </a:rPr>
              <a:t>队伍名称 </a:t>
            </a:r>
            <a:r>
              <a:rPr lang="en-US" altLang="zh-CN" dirty="0">
                <a:solidFill>
                  <a:srgbClr val="008080"/>
                </a:solidFill>
                <a:latin typeface="+mn-ea"/>
              </a:rPr>
              <a:t>Team Name</a:t>
            </a:r>
            <a:r>
              <a:rPr lang="zh-CN" altLang="en-US" dirty="0">
                <a:solidFill>
                  <a:srgbClr val="008080"/>
                </a:solidFill>
                <a:latin typeface="+mn-ea"/>
              </a:rPr>
              <a:t>：实力</a:t>
            </a:r>
            <a:r>
              <a:rPr lang="en-US" altLang="zh-CN" dirty="0">
                <a:solidFill>
                  <a:srgbClr val="008080"/>
                </a:solidFill>
                <a:latin typeface="+mn-ea"/>
              </a:rPr>
              <a:t>607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C603178-0DB9-99F8-6DDA-69A55CC69C9A}"/>
              </a:ext>
            </a:extLst>
          </p:cNvPr>
          <p:cNvSpPr txBox="1"/>
          <p:nvPr/>
        </p:nvSpPr>
        <p:spPr>
          <a:xfrm>
            <a:off x="1438046" y="3351806"/>
            <a:ext cx="837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8080"/>
                </a:solidFill>
                <a:latin typeface="+mn-ea"/>
              </a:rPr>
              <a:t> 队伍成员 </a:t>
            </a:r>
            <a:r>
              <a:rPr lang="en-US" altLang="zh-CN" dirty="0">
                <a:solidFill>
                  <a:srgbClr val="008080"/>
                </a:solidFill>
                <a:latin typeface="+mn-ea"/>
              </a:rPr>
              <a:t>Team Member</a:t>
            </a:r>
            <a:r>
              <a:rPr lang="zh-CN" altLang="en-US" dirty="0">
                <a:solidFill>
                  <a:srgbClr val="008080"/>
                </a:solidFill>
                <a:latin typeface="+mn-ea"/>
              </a:rPr>
              <a:t>：谭晓琪、刘 曲、林院花、陆建莹、韦巧琴、石杰群</a:t>
            </a:r>
            <a:endParaRPr lang="en-US" altLang="zh-CN" dirty="0">
              <a:solidFill>
                <a:srgbClr val="008080"/>
              </a:solidFill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961AE7D-C827-71AF-27D9-30262C6274F3}"/>
              </a:ext>
            </a:extLst>
          </p:cNvPr>
          <p:cNvSpPr txBox="1"/>
          <p:nvPr/>
        </p:nvSpPr>
        <p:spPr>
          <a:xfrm>
            <a:off x="1409383" y="3835645"/>
            <a:ext cx="510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8080"/>
                </a:solidFill>
                <a:latin typeface="+mn-ea"/>
              </a:rPr>
              <a:t> 队伍口号 </a:t>
            </a:r>
            <a:r>
              <a:rPr lang="en-US" altLang="zh-CN" dirty="0">
                <a:solidFill>
                  <a:srgbClr val="008080"/>
                </a:solidFill>
                <a:latin typeface="+mn-ea"/>
              </a:rPr>
              <a:t>Team Slogan</a:t>
            </a:r>
            <a:r>
              <a:rPr lang="zh-CN" altLang="en-US" dirty="0">
                <a:solidFill>
                  <a:srgbClr val="008080"/>
                </a:solidFill>
                <a:latin typeface="+mn-ea"/>
              </a:rPr>
              <a:t>：实力天团，实至名归</a:t>
            </a:r>
            <a:endParaRPr lang="en-US" altLang="zh-CN" dirty="0">
              <a:solidFill>
                <a:srgbClr val="008080"/>
              </a:solidFill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D0E8835-A7CD-51F1-7367-B13C897953F4}"/>
              </a:ext>
            </a:extLst>
          </p:cNvPr>
          <p:cNvSpPr txBox="1"/>
          <p:nvPr/>
        </p:nvSpPr>
        <p:spPr>
          <a:xfrm>
            <a:off x="1438046" y="4334185"/>
            <a:ext cx="641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8080"/>
                </a:solidFill>
                <a:latin typeface="+mn-ea"/>
              </a:rPr>
              <a:t> 所在单位和部门</a:t>
            </a:r>
            <a:r>
              <a:rPr lang="en-US" altLang="zh-CN" dirty="0">
                <a:solidFill>
                  <a:srgbClr val="008080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rgbClr val="008080"/>
                </a:solidFill>
                <a:latin typeface="+mn-ea"/>
              </a:rPr>
              <a:t>专业 </a:t>
            </a:r>
            <a:r>
              <a:rPr lang="en-US" altLang="zh-CN" dirty="0">
                <a:solidFill>
                  <a:srgbClr val="008080"/>
                </a:solidFill>
                <a:latin typeface="+mn-ea"/>
              </a:rPr>
              <a:t>Enterprise</a:t>
            </a:r>
            <a:r>
              <a:rPr lang="zh-CN" altLang="en-US" dirty="0">
                <a:solidFill>
                  <a:srgbClr val="008080"/>
                </a:solidFill>
                <a:latin typeface="+mn-ea"/>
              </a:rPr>
              <a:t>：桂林理工大学  会计学</a:t>
            </a:r>
            <a:endParaRPr lang="en-US" altLang="zh-CN" dirty="0">
              <a:solidFill>
                <a:srgbClr val="008080"/>
              </a:solidFill>
              <a:latin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269C360-0AF0-BBBF-7351-4A63C24F2ACD}"/>
              </a:ext>
            </a:extLst>
          </p:cNvPr>
          <p:cNvSpPr txBox="1"/>
          <p:nvPr/>
        </p:nvSpPr>
        <p:spPr>
          <a:xfrm>
            <a:off x="1500157" y="4768110"/>
            <a:ext cx="452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8080"/>
                </a:solidFill>
                <a:latin typeface="+mn-ea"/>
              </a:rPr>
              <a:t>作品应用场景：各省市税务局</a:t>
            </a:r>
            <a:endParaRPr lang="en-US" altLang="zh-CN" dirty="0">
              <a:solidFill>
                <a:srgbClr val="008080"/>
              </a:solidFill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DFEAEE1-EA7B-0B9F-1CCF-A64F9B9F737D}"/>
              </a:ext>
            </a:extLst>
          </p:cNvPr>
          <p:cNvSpPr txBox="1"/>
          <p:nvPr/>
        </p:nvSpPr>
        <p:spPr>
          <a:xfrm>
            <a:off x="1500157" y="5264575"/>
            <a:ext cx="466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8080"/>
                </a:solidFill>
                <a:latin typeface="+mn-ea"/>
              </a:rPr>
              <a:t>作品应用项目：税务申报及缴费</a:t>
            </a:r>
            <a:endParaRPr lang="en-US" altLang="zh-CN" dirty="0">
              <a:solidFill>
                <a:srgbClr val="008080"/>
              </a:solidFill>
              <a:latin typeface="+mn-ea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A2BBED3-3BE1-0B7F-E5C2-15BC51F7EE68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6" y="-331277"/>
            <a:ext cx="2458044" cy="15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/>
      <p:bldP spid="26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77C61C3-D439-4392-A02E-B15F65242DC3}"/>
              </a:ext>
            </a:extLst>
          </p:cNvPr>
          <p:cNvGrpSpPr/>
          <p:nvPr/>
        </p:nvGrpSpPr>
        <p:grpSpPr>
          <a:xfrm>
            <a:off x="-5159720" y="-4981953"/>
            <a:ext cx="10041456" cy="9363557"/>
            <a:chOff x="-5182911" y="-4981953"/>
            <a:chExt cx="10041456" cy="9363557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6143C0E-EAC9-4A82-9EB7-02E1A1AA7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6A13614-73CE-4207-97D6-35D6585CC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87855B0-249C-4D97-81B4-D98468FBD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211C5286-B883-4EE7-888C-8AC50B5F3D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416990" y="2734950"/>
            <a:ext cx="1035444" cy="238227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65DD647-3D03-4EEF-B3AE-856F8282A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1985606" y="3966750"/>
            <a:ext cx="1035444" cy="238227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05812A4-3B6D-463E-989C-0A57BE900C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686953" y="2904550"/>
            <a:ext cx="717436" cy="16506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952A299-BC76-4899-9322-12F9FC66A3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1992953" y="3870315"/>
            <a:ext cx="1112476" cy="2559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133ED7F-94C8-44B5-AC9E-0968E51D5419}"/>
              </a:ext>
            </a:extLst>
          </p:cNvPr>
          <p:cNvSpPr txBox="1"/>
          <p:nvPr/>
        </p:nvSpPr>
        <p:spPr>
          <a:xfrm>
            <a:off x="284836" y="286081"/>
            <a:ext cx="606873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一、需求分析</a:t>
            </a:r>
            <a:r>
              <a:rPr lang="en-US" altLang="zh-CN" sz="3600" i="1" dirty="0">
                <a:solidFill>
                  <a:srgbClr val="00B0F0"/>
                </a:solidFill>
                <a:latin typeface="+mn-ea"/>
              </a:rPr>
              <a:t>&amp;</a:t>
            </a:r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背景介绍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AC27BA-F0FC-4185-A981-BA874F16829A}"/>
              </a:ext>
            </a:extLst>
          </p:cNvPr>
          <p:cNvGrpSpPr/>
          <p:nvPr/>
        </p:nvGrpSpPr>
        <p:grpSpPr>
          <a:xfrm>
            <a:off x="8038382" y="2338137"/>
            <a:ext cx="8307235" cy="8908659"/>
            <a:chOff x="7723948" y="1837273"/>
            <a:chExt cx="9363557" cy="10041456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325B34F-E6CF-4C83-AF02-F39129763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41B04D3-63FF-4D84-B5DB-DCFB7B886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00E1B1E0-311E-D596-D66C-933878471814}"/>
              </a:ext>
            </a:extLst>
          </p:cNvPr>
          <p:cNvSpPr/>
          <p:nvPr/>
        </p:nvSpPr>
        <p:spPr>
          <a:xfrm>
            <a:off x="913011" y="1662571"/>
            <a:ext cx="48123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       </a:t>
            </a:r>
            <a:r>
              <a:rPr lang="zh-CN" altLang="zh-CN" sz="2000" dirty="0">
                <a:solidFill>
                  <a:schemeClr val="bg1"/>
                </a:solidFill>
              </a:rPr>
              <a:t>随着经济的发展，无论是大中型企业抑或是小微型企业，业务均是与日俱增并相较以前更为复杂。可见，对于会计人员而言，各项税额申报也日益增加。当然，也随着科学技术的发展，企业缴纳各项税额已不再需要到税务局人工缴纳。基于此，与时俱进开发出自动报税的财务机器人可见具有较大的实用性，可大大缩减工作时间，提高工作效率。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税务局全面进行信息化升级时，发现系统中的许多事只是换了种流程，并没有全面实行信息化，更改系统成本又难以控制，维护时间也无法确定，可以通过</a:t>
            </a:r>
            <a:r>
              <a:rPr lang="en-US" altLang="zh-CN" sz="2000" dirty="0" err="1">
                <a:solidFill>
                  <a:schemeClr val="bg1"/>
                </a:solidFill>
                <a:latin typeface="+mn-ea"/>
              </a:rPr>
              <a:t>Uipath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开发机器人完成最难解决的一部分</a:t>
            </a:r>
          </a:p>
        </p:txBody>
      </p:sp>
      <p:grpSp>
        <p:nvGrpSpPr>
          <p:cNvPr id="18" name="0f4157a8-cc53-4451-b641-b93f4ec538e9">
            <a:extLst>
              <a:ext uri="{FF2B5EF4-FFF2-40B4-BE49-F238E27FC236}">
                <a16:creationId xmlns:a16="http://schemas.microsoft.com/office/drawing/2014/main" id="{ADE385C4-7B14-DA48-E9FD-0C640332F395}"/>
              </a:ext>
            </a:extLst>
          </p:cNvPr>
          <p:cNvGrpSpPr>
            <a:grpSpLocks noChangeAspect="1"/>
          </p:cNvGrpSpPr>
          <p:nvPr/>
        </p:nvGrpSpPr>
        <p:grpSpPr>
          <a:xfrm>
            <a:off x="6182776" y="2614584"/>
            <a:ext cx="5427977" cy="2222872"/>
            <a:chOff x="1369046" y="1679590"/>
            <a:chExt cx="10210488" cy="4181411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18CE2BC-39D2-B1AA-D8E9-87678FAED79D}"/>
                </a:ext>
              </a:extLst>
            </p:cNvPr>
            <p:cNvGrpSpPr/>
            <p:nvPr/>
          </p:nvGrpSpPr>
          <p:grpSpPr>
            <a:xfrm>
              <a:off x="1756205" y="3433997"/>
              <a:ext cx="1550389" cy="1550389"/>
              <a:chOff x="910665" y="3301620"/>
              <a:chExt cx="2034816" cy="2034816"/>
            </a:xfrm>
          </p:grpSpPr>
          <p:sp>
            <p:nvSpPr>
              <p:cNvPr id="58" name="îŝḷîḓé-Oval 35">
                <a:extLst>
                  <a:ext uri="{FF2B5EF4-FFF2-40B4-BE49-F238E27FC236}">
                    <a16:creationId xmlns:a16="http://schemas.microsoft.com/office/drawing/2014/main" id="{B01FC875-C2E5-3818-F46D-4EE4E87E58A3}"/>
                  </a:ext>
                </a:extLst>
              </p:cNvPr>
              <p:cNvSpPr/>
              <p:nvPr/>
            </p:nvSpPr>
            <p:spPr>
              <a:xfrm>
                <a:off x="910665" y="3301620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  <p:sp>
            <p:nvSpPr>
              <p:cNvPr id="59" name="îŝḷîḓé-Oval 36">
                <a:extLst>
                  <a:ext uri="{FF2B5EF4-FFF2-40B4-BE49-F238E27FC236}">
                    <a16:creationId xmlns:a16="http://schemas.microsoft.com/office/drawing/2014/main" id="{99C56540-D4D6-801B-5318-27831E6E720E}"/>
                  </a:ext>
                </a:extLst>
              </p:cNvPr>
              <p:cNvSpPr/>
              <p:nvPr/>
            </p:nvSpPr>
            <p:spPr>
              <a:xfrm>
                <a:off x="1042247" y="3433203"/>
                <a:ext cx="1771651" cy="1771650"/>
              </a:xfrm>
              <a:prstGeom prst="ellips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F4B7FB4-D04A-BB41-846F-F8D091992BDF}"/>
                </a:ext>
              </a:extLst>
            </p:cNvPr>
            <p:cNvGrpSpPr/>
            <p:nvPr/>
          </p:nvGrpSpPr>
          <p:grpSpPr>
            <a:xfrm>
              <a:off x="6509291" y="3433997"/>
              <a:ext cx="1550389" cy="1550389"/>
              <a:chOff x="6548617" y="3301620"/>
              <a:chExt cx="2034816" cy="2034816"/>
            </a:xfrm>
          </p:grpSpPr>
          <p:sp>
            <p:nvSpPr>
              <p:cNvPr id="54" name="îŝḷîḓé-Oval 33">
                <a:extLst>
                  <a:ext uri="{FF2B5EF4-FFF2-40B4-BE49-F238E27FC236}">
                    <a16:creationId xmlns:a16="http://schemas.microsoft.com/office/drawing/2014/main" id="{D31BABEB-CBB0-F7CA-6DC2-EA7383004828}"/>
                  </a:ext>
                </a:extLst>
              </p:cNvPr>
              <p:cNvSpPr/>
              <p:nvPr/>
            </p:nvSpPr>
            <p:spPr>
              <a:xfrm>
                <a:off x="6548617" y="3301620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  <p:sp>
            <p:nvSpPr>
              <p:cNvPr id="57" name="îŝḷîḓé-Oval 34">
                <a:extLst>
                  <a:ext uri="{FF2B5EF4-FFF2-40B4-BE49-F238E27FC236}">
                    <a16:creationId xmlns:a16="http://schemas.microsoft.com/office/drawing/2014/main" id="{1ED022F1-1D6D-7935-5E82-2BA0E030ACDE}"/>
                  </a:ext>
                </a:extLst>
              </p:cNvPr>
              <p:cNvSpPr/>
              <p:nvPr/>
            </p:nvSpPr>
            <p:spPr>
              <a:xfrm>
                <a:off x="6680200" y="3433203"/>
                <a:ext cx="1771650" cy="1771650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8022433C-6293-74A5-FD8C-8F3E1CA34E93}"/>
                </a:ext>
              </a:extLst>
            </p:cNvPr>
            <p:cNvGrpSpPr/>
            <p:nvPr/>
          </p:nvGrpSpPr>
          <p:grpSpPr>
            <a:xfrm>
              <a:off x="4129961" y="1937206"/>
              <a:ext cx="1550389" cy="1550389"/>
              <a:chOff x="3725684" y="1525767"/>
              <a:chExt cx="2034816" cy="2034816"/>
            </a:xfrm>
          </p:grpSpPr>
          <p:sp>
            <p:nvSpPr>
              <p:cNvPr id="48" name="îŝḷîḓé-Oval 31">
                <a:extLst>
                  <a:ext uri="{FF2B5EF4-FFF2-40B4-BE49-F238E27FC236}">
                    <a16:creationId xmlns:a16="http://schemas.microsoft.com/office/drawing/2014/main" id="{86E9DF6D-64EF-03F1-8F7C-2EBC21AF401F}"/>
                  </a:ext>
                </a:extLst>
              </p:cNvPr>
              <p:cNvSpPr/>
              <p:nvPr/>
            </p:nvSpPr>
            <p:spPr>
              <a:xfrm>
                <a:off x="3725684" y="1525767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  <p:sp>
            <p:nvSpPr>
              <p:cNvPr id="49" name="îŝḷîḓé-Oval 32">
                <a:extLst>
                  <a:ext uri="{FF2B5EF4-FFF2-40B4-BE49-F238E27FC236}">
                    <a16:creationId xmlns:a16="http://schemas.microsoft.com/office/drawing/2014/main" id="{7669A990-C499-92A5-36CF-10BAFCB50B9F}"/>
                  </a:ext>
                </a:extLst>
              </p:cNvPr>
              <p:cNvSpPr/>
              <p:nvPr/>
            </p:nvSpPr>
            <p:spPr>
              <a:xfrm>
                <a:off x="3857267" y="1657350"/>
                <a:ext cx="1771650" cy="1771650"/>
              </a:xfrm>
              <a:prstGeom prst="ellips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6AABED6-2462-1103-051D-0D60C37D3D5A}"/>
                </a:ext>
              </a:extLst>
            </p:cNvPr>
            <p:cNvGrpSpPr/>
            <p:nvPr/>
          </p:nvGrpSpPr>
          <p:grpSpPr>
            <a:xfrm>
              <a:off x="8895729" y="1937206"/>
              <a:ext cx="1550389" cy="1550389"/>
              <a:chOff x="9379982" y="1525767"/>
              <a:chExt cx="2034816" cy="2034816"/>
            </a:xfrm>
          </p:grpSpPr>
          <p:sp>
            <p:nvSpPr>
              <p:cNvPr id="46" name="îŝḷîḓé-Oval 29">
                <a:extLst>
                  <a:ext uri="{FF2B5EF4-FFF2-40B4-BE49-F238E27FC236}">
                    <a16:creationId xmlns:a16="http://schemas.microsoft.com/office/drawing/2014/main" id="{48285569-1700-A2B5-853F-3D3F46AA50FC}"/>
                  </a:ext>
                </a:extLst>
              </p:cNvPr>
              <p:cNvSpPr/>
              <p:nvPr/>
            </p:nvSpPr>
            <p:spPr>
              <a:xfrm>
                <a:off x="9379982" y="1525767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  <p:sp>
            <p:nvSpPr>
              <p:cNvPr id="47" name="îŝḷîḓé-Oval 30">
                <a:extLst>
                  <a:ext uri="{FF2B5EF4-FFF2-40B4-BE49-F238E27FC236}">
                    <a16:creationId xmlns:a16="http://schemas.microsoft.com/office/drawing/2014/main" id="{D8C332C5-B65C-382B-21EF-CEDEE575C385}"/>
                  </a:ext>
                </a:extLst>
              </p:cNvPr>
              <p:cNvSpPr/>
              <p:nvPr/>
            </p:nvSpPr>
            <p:spPr>
              <a:xfrm>
                <a:off x="9511565" y="1657350"/>
                <a:ext cx="1771650" cy="1771650"/>
              </a:xfrm>
              <a:prstGeom prst="ellips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</p:grpSp>
        <p:sp>
          <p:nvSpPr>
            <p:cNvPr id="26" name="îŝḷîḓé-箭头: 五边形 6">
              <a:extLst>
                <a:ext uri="{FF2B5EF4-FFF2-40B4-BE49-F238E27FC236}">
                  <a16:creationId xmlns:a16="http://schemas.microsoft.com/office/drawing/2014/main" id="{18551A71-01DE-6668-5DB2-0ADE45E17983}"/>
                </a:ext>
              </a:extLst>
            </p:cNvPr>
            <p:cNvSpPr/>
            <p:nvPr/>
          </p:nvSpPr>
          <p:spPr>
            <a:xfrm rot="19500000">
              <a:off x="2891926" y="3419367"/>
              <a:ext cx="1036791" cy="395317"/>
            </a:xfrm>
            <a:prstGeom prst="homePlat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+mn-ea"/>
                <a:cs typeface="+mn-ea"/>
                <a:sym typeface="Arial"/>
              </a:endParaRPr>
            </a:p>
          </p:txBody>
        </p:sp>
        <p:sp>
          <p:nvSpPr>
            <p:cNvPr id="27" name="îŝḷîḓé-箭头: 五边形 9">
              <a:extLst>
                <a:ext uri="{FF2B5EF4-FFF2-40B4-BE49-F238E27FC236}">
                  <a16:creationId xmlns:a16="http://schemas.microsoft.com/office/drawing/2014/main" id="{AC4E3A04-FB7C-9AF5-8529-34E8B792D6D5}"/>
                </a:ext>
              </a:extLst>
            </p:cNvPr>
            <p:cNvSpPr/>
            <p:nvPr/>
          </p:nvSpPr>
          <p:spPr>
            <a:xfrm rot="2209917">
              <a:off x="5262212" y="3189679"/>
              <a:ext cx="1036791" cy="395317"/>
            </a:xfrm>
            <a:prstGeom prst="homePlat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+mn-ea"/>
                <a:cs typeface="+mn-ea"/>
                <a:sym typeface="Arial"/>
              </a:endParaRPr>
            </a:p>
          </p:txBody>
        </p:sp>
        <p:sp>
          <p:nvSpPr>
            <p:cNvPr id="28" name="îŝḷîḓé-箭头: 五边形 10">
              <a:extLst>
                <a:ext uri="{FF2B5EF4-FFF2-40B4-BE49-F238E27FC236}">
                  <a16:creationId xmlns:a16="http://schemas.microsoft.com/office/drawing/2014/main" id="{ECDC3A6C-FAEB-F9BF-F182-002DA2FFD5E9}"/>
                </a:ext>
              </a:extLst>
            </p:cNvPr>
            <p:cNvSpPr/>
            <p:nvPr/>
          </p:nvSpPr>
          <p:spPr>
            <a:xfrm rot="19500000">
              <a:off x="7641542" y="3419367"/>
              <a:ext cx="1036791" cy="395317"/>
            </a:xfrm>
            <a:prstGeom prst="homePlat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+mn-ea"/>
                <a:cs typeface="+mn-ea"/>
                <a:sym typeface="Arial"/>
              </a:endParaRPr>
            </a:p>
          </p:txBody>
        </p:sp>
        <p:sp>
          <p:nvSpPr>
            <p:cNvPr id="30" name="îŝḷîḓé-任意多边形: 形状 34">
              <a:extLst>
                <a:ext uri="{FF2B5EF4-FFF2-40B4-BE49-F238E27FC236}">
                  <a16:creationId xmlns:a16="http://schemas.microsoft.com/office/drawing/2014/main" id="{C5080014-369B-0A20-339A-6A064C6A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5097" y="2332410"/>
              <a:ext cx="431653" cy="735536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+mn-ea"/>
                <a:cs typeface="+mn-ea"/>
                <a:sym typeface="Arial"/>
              </a:endParaRPr>
            </a:p>
          </p:txBody>
        </p:sp>
        <p:sp>
          <p:nvSpPr>
            <p:cNvPr id="31" name="îŝḷîḓé-任意多边形: 形状 31">
              <a:extLst>
                <a:ext uri="{FF2B5EF4-FFF2-40B4-BE49-F238E27FC236}">
                  <a16:creationId xmlns:a16="http://schemas.microsoft.com/office/drawing/2014/main" id="{EDB06B0E-095E-AB15-0777-96250FEB9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666" y="3819356"/>
              <a:ext cx="415466" cy="707954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+mn-ea"/>
                <a:cs typeface="+mn-ea"/>
                <a:sym typeface="Arial"/>
              </a:endParaRPr>
            </a:p>
          </p:txBody>
        </p:sp>
        <p:sp>
          <p:nvSpPr>
            <p:cNvPr id="32" name="îŝḷîḓé-任意多边形: 形状 33">
              <a:extLst>
                <a:ext uri="{FF2B5EF4-FFF2-40B4-BE49-F238E27FC236}">
                  <a16:creationId xmlns:a16="http://schemas.microsoft.com/office/drawing/2014/main" id="{149C6DAE-932C-84B5-52E5-EB0C04FBA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3349" y="3803357"/>
              <a:ext cx="434244" cy="739951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+mn-ea"/>
                <a:cs typeface="+mn-ea"/>
                <a:sym typeface="Arial"/>
              </a:endParaRPr>
            </a:p>
          </p:txBody>
        </p:sp>
        <p:sp>
          <p:nvSpPr>
            <p:cNvPr id="34" name="îŝḷîḓé-任意多边形: 形状 32">
              <a:extLst>
                <a:ext uri="{FF2B5EF4-FFF2-40B4-BE49-F238E27FC236}">
                  <a16:creationId xmlns:a16="http://schemas.microsoft.com/office/drawing/2014/main" id="{2DF064E7-C092-9990-DBB4-27DB19016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429" y="2357253"/>
              <a:ext cx="419451" cy="714744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+mn-ea"/>
                <a:cs typeface="+mn-ea"/>
                <a:sym typeface="Arial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86D842D-72F7-2802-27CC-5C738EC0A2B3}"/>
                </a:ext>
              </a:extLst>
            </p:cNvPr>
            <p:cNvGrpSpPr/>
            <p:nvPr/>
          </p:nvGrpSpPr>
          <p:grpSpPr>
            <a:xfrm>
              <a:off x="3194231" y="3866254"/>
              <a:ext cx="8385303" cy="1994747"/>
              <a:chOff x="1107220" y="4778930"/>
              <a:chExt cx="8385303" cy="1994747"/>
            </a:xfrm>
          </p:grpSpPr>
          <p:sp>
            <p:nvSpPr>
              <p:cNvPr id="42" name="îŝḷîḓé-文本框 23">
                <a:extLst>
                  <a:ext uri="{FF2B5EF4-FFF2-40B4-BE49-F238E27FC236}">
                    <a16:creationId xmlns:a16="http://schemas.microsoft.com/office/drawing/2014/main" id="{BF3997D4-E827-861F-E626-C8BA66123BF9}"/>
                  </a:ext>
                </a:extLst>
              </p:cNvPr>
              <p:cNvSpPr txBox="1"/>
              <p:nvPr/>
            </p:nvSpPr>
            <p:spPr>
              <a:xfrm>
                <a:off x="6338133" y="5712610"/>
                <a:ext cx="3154390" cy="71339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输入相关信息并确认纳税后，完成纳税</a:t>
                </a:r>
              </a:p>
            </p:txBody>
          </p:sp>
          <p:sp>
            <p:nvSpPr>
              <p:cNvPr id="43" name="îŝḷîḓé-Rectangle 26">
                <a:extLst>
                  <a:ext uri="{FF2B5EF4-FFF2-40B4-BE49-F238E27FC236}">
                    <a16:creationId xmlns:a16="http://schemas.microsoft.com/office/drawing/2014/main" id="{96554594-F3D6-6886-5301-42A949115606}"/>
                  </a:ext>
                </a:extLst>
              </p:cNvPr>
              <p:cNvSpPr/>
              <p:nvPr/>
            </p:nvSpPr>
            <p:spPr>
              <a:xfrm>
                <a:off x="6970307" y="4778930"/>
                <a:ext cx="2020974" cy="626646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sz="1200" b="1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填写纳税企业信息，确认纳税</a:t>
                </a:r>
              </a:p>
            </p:txBody>
          </p:sp>
          <p:sp>
            <p:nvSpPr>
              <p:cNvPr id="44" name="îŝḷîḓé-文本框 25">
                <a:extLst>
                  <a:ext uri="{FF2B5EF4-FFF2-40B4-BE49-F238E27FC236}">
                    <a16:creationId xmlns:a16="http://schemas.microsoft.com/office/drawing/2014/main" id="{06584258-27F4-FEED-B6BA-D1CAAEC3F9E9}"/>
                  </a:ext>
                </a:extLst>
              </p:cNvPr>
              <p:cNvSpPr txBox="1"/>
              <p:nvPr/>
            </p:nvSpPr>
            <p:spPr>
              <a:xfrm>
                <a:off x="1107220" y="5712612"/>
                <a:ext cx="3214801" cy="106106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抓取相应的数据信息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(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社会信用代码、用户名、用户密码等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)</a:t>
                </a:r>
                <a:endParaRPr lang="zh-CN" altLang="en-US" sz="1200" dirty="0">
                  <a:solidFill>
                    <a:schemeClr val="bg1"/>
                  </a:solidFill>
                  <a:latin typeface="+mn-ea"/>
                  <a:cs typeface="+mn-ea"/>
                  <a:sym typeface="Arial"/>
                </a:endParaRPr>
              </a:p>
            </p:txBody>
          </p:sp>
          <p:sp>
            <p:nvSpPr>
              <p:cNvPr id="45" name="îŝḷîḓé-Rectangle 28">
                <a:extLst>
                  <a:ext uri="{FF2B5EF4-FFF2-40B4-BE49-F238E27FC236}">
                    <a16:creationId xmlns:a16="http://schemas.microsoft.com/office/drawing/2014/main" id="{883F618F-68C3-26B9-59F9-18CF655214C8}"/>
                  </a:ext>
                </a:extLst>
              </p:cNvPr>
              <p:cNvSpPr/>
              <p:nvPr/>
            </p:nvSpPr>
            <p:spPr>
              <a:xfrm>
                <a:off x="1467192" y="5180920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sz="1200" b="1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抓取数据</a:t>
                </a: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67B06B4C-2F78-FD67-DE4A-8981A06D241E}"/>
                </a:ext>
              </a:extLst>
            </p:cNvPr>
            <p:cNvGrpSpPr/>
            <p:nvPr/>
          </p:nvGrpSpPr>
          <p:grpSpPr>
            <a:xfrm>
              <a:off x="6555129" y="1679590"/>
              <a:ext cx="2133586" cy="1127058"/>
              <a:chOff x="8783662" y="806351"/>
              <a:chExt cx="2133586" cy="1127058"/>
            </a:xfrm>
          </p:grpSpPr>
          <p:sp>
            <p:nvSpPr>
              <p:cNvPr id="40" name="îŝḷîḓé-文本框 27">
                <a:extLst>
                  <a:ext uri="{FF2B5EF4-FFF2-40B4-BE49-F238E27FC236}">
                    <a16:creationId xmlns:a16="http://schemas.microsoft.com/office/drawing/2014/main" id="{7552EA05-849A-9DB6-CC4D-E44C937C669F}"/>
                  </a:ext>
                </a:extLst>
              </p:cNvPr>
              <p:cNvSpPr txBox="1"/>
              <p:nvPr/>
            </p:nvSpPr>
            <p:spPr>
              <a:xfrm>
                <a:off x="8783662" y="1306764"/>
                <a:ext cx="2133586" cy="62664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点击税务申报及缴纳</a:t>
                </a:r>
              </a:p>
            </p:txBody>
          </p:sp>
          <p:sp>
            <p:nvSpPr>
              <p:cNvPr id="41" name="îŝḷîḓé-Rectangle 24">
                <a:extLst>
                  <a:ext uri="{FF2B5EF4-FFF2-40B4-BE49-F238E27FC236}">
                    <a16:creationId xmlns:a16="http://schemas.microsoft.com/office/drawing/2014/main" id="{5370B41C-BEFE-00B2-6E08-B8914B8F86A0}"/>
                  </a:ext>
                </a:extLst>
              </p:cNvPr>
              <p:cNvSpPr/>
              <p:nvPr/>
            </p:nvSpPr>
            <p:spPr>
              <a:xfrm>
                <a:off x="8792902" y="806351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sz="1200" b="1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进入纳税网页</a:t>
                </a: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B6FB850C-F145-3238-75F5-B39FAE316C7F}"/>
                </a:ext>
              </a:extLst>
            </p:cNvPr>
            <p:cNvGrpSpPr/>
            <p:nvPr/>
          </p:nvGrpSpPr>
          <p:grpSpPr>
            <a:xfrm>
              <a:off x="1369046" y="1679590"/>
              <a:ext cx="2669742" cy="1392407"/>
              <a:chOff x="3597579" y="806351"/>
              <a:chExt cx="2669742" cy="1392407"/>
            </a:xfrm>
          </p:grpSpPr>
          <p:sp>
            <p:nvSpPr>
              <p:cNvPr id="38" name="îŝḷîḓé-文本框 29">
                <a:extLst>
                  <a:ext uri="{FF2B5EF4-FFF2-40B4-BE49-F238E27FC236}">
                    <a16:creationId xmlns:a16="http://schemas.microsoft.com/office/drawing/2014/main" id="{D7BBED4F-0CCE-4773-4EF9-087E6874A9EC}"/>
                  </a:ext>
                </a:extLst>
              </p:cNvPr>
              <p:cNvSpPr txBox="1"/>
              <p:nvPr/>
            </p:nvSpPr>
            <p:spPr>
              <a:xfrm>
                <a:off x="3597579" y="1352520"/>
                <a:ext cx="2669742" cy="84623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登录税务局税务申报系统点击我要办税</a:t>
                </a:r>
              </a:p>
            </p:txBody>
          </p:sp>
          <p:sp>
            <p:nvSpPr>
              <p:cNvPr id="39" name="îŝḷîḓé-Rectangle 22">
                <a:extLst>
                  <a:ext uri="{FF2B5EF4-FFF2-40B4-BE49-F238E27FC236}">
                    <a16:creationId xmlns:a16="http://schemas.microsoft.com/office/drawing/2014/main" id="{FDD5BC46-FBF3-585F-AD54-7B9D42961733}"/>
                  </a:ext>
                </a:extLst>
              </p:cNvPr>
              <p:cNvSpPr/>
              <p:nvPr/>
            </p:nvSpPr>
            <p:spPr>
              <a:xfrm>
                <a:off x="3921963" y="806351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sz="1200" b="1" dirty="0">
                    <a:solidFill>
                      <a:schemeClr val="bg1"/>
                    </a:solidFill>
                    <a:latin typeface="+mn-ea"/>
                    <a:cs typeface="+mn-ea"/>
                    <a:sym typeface="Arial"/>
                  </a:rPr>
                  <a:t>进入税务申报系统</a:t>
                </a:r>
              </a:p>
            </p:txBody>
          </p:sp>
        </p:grpSp>
      </p:grpSp>
      <p:pic>
        <p:nvPicPr>
          <p:cNvPr id="60" name="图片 59">
            <a:extLst>
              <a:ext uri="{FF2B5EF4-FFF2-40B4-BE49-F238E27FC236}">
                <a16:creationId xmlns:a16="http://schemas.microsoft.com/office/drawing/2014/main" id="{16C8412F-FE6B-C81F-5719-8190A276ECE8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70" y="-309603"/>
            <a:ext cx="2458044" cy="15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6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4F97FBAC-73B1-9F2C-BA13-29445316D603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6" y="-265708"/>
            <a:ext cx="2458044" cy="159083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7C6C629F-EB8D-4132-8D9B-48ACC82C723C}"/>
              </a:ext>
            </a:extLst>
          </p:cNvPr>
          <p:cNvSpPr/>
          <p:nvPr/>
        </p:nvSpPr>
        <p:spPr>
          <a:xfrm>
            <a:off x="397844" y="1155793"/>
            <a:ext cx="11396311" cy="5436602"/>
          </a:xfrm>
          <a:prstGeom prst="roundRect">
            <a:avLst>
              <a:gd name="adj" fmla="val 11232"/>
            </a:avLst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 useBgFill="1">
        <p:nvSpPr>
          <p:cNvPr id="17" name="矩形: 圆角 16">
            <a:extLst>
              <a:ext uri="{FF2B5EF4-FFF2-40B4-BE49-F238E27FC236}">
                <a16:creationId xmlns:a16="http://schemas.microsoft.com/office/drawing/2014/main" id="{D95865C9-3B1C-4B4E-8A4B-299FFC646881}"/>
              </a:ext>
            </a:extLst>
          </p:cNvPr>
          <p:cNvSpPr/>
          <p:nvPr/>
        </p:nvSpPr>
        <p:spPr>
          <a:xfrm>
            <a:off x="4585478" y="943261"/>
            <a:ext cx="2873141" cy="584775"/>
          </a:xfrm>
          <a:prstGeom prst="roundRect">
            <a:avLst>
              <a:gd name="adj" fmla="val 314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67349C5-FE4E-496A-95A4-AB31CF3B9B1E}"/>
              </a:ext>
            </a:extLst>
          </p:cNvPr>
          <p:cNvSpPr txBox="1"/>
          <p:nvPr/>
        </p:nvSpPr>
        <p:spPr>
          <a:xfrm>
            <a:off x="4689951" y="908645"/>
            <a:ext cx="3591247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税务申报痛点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AE3FA93-EEDB-4163-B53C-050C7E4C7D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5660866" y="3000216"/>
            <a:ext cx="870268" cy="8575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0A348F4-7BDD-4A2C-B8C2-003CAE3A65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9" t="-7953" r="-1" b="-1"/>
          <a:stretch/>
        </p:blipFill>
        <p:spPr>
          <a:xfrm>
            <a:off x="5660866" y="3000216"/>
            <a:ext cx="870268" cy="857568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0D951266-F688-431F-82DC-C66094F2B587}"/>
              </a:ext>
            </a:extLst>
          </p:cNvPr>
          <p:cNvSpPr txBox="1"/>
          <p:nvPr/>
        </p:nvSpPr>
        <p:spPr>
          <a:xfrm>
            <a:off x="7213256" y="3727095"/>
            <a:ext cx="3541150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平均每天都有几十家企业来完成税务申报，高峰期多达上百家企业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D12F6E77-1B55-44CA-82C5-3A887762D68E}"/>
              </a:ext>
            </a:extLst>
          </p:cNvPr>
          <p:cNvSpPr txBox="1"/>
          <p:nvPr/>
        </p:nvSpPr>
        <p:spPr>
          <a:xfrm>
            <a:off x="5067782" y="5055678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重复性高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9B6ACB0-6CB4-4D29-BF86-CBA1AD217408}"/>
              </a:ext>
            </a:extLst>
          </p:cNvPr>
          <p:cNvSpPr txBox="1"/>
          <p:nvPr/>
        </p:nvSpPr>
        <p:spPr>
          <a:xfrm>
            <a:off x="5098954" y="5517618"/>
            <a:ext cx="3541150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多家企业缴纳的税务基本相同，面对不同的企业重复相同的操作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F2E8AE73-F13E-4D9B-8582-92EAF980357C}"/>
              </a:ext>
            </a:extLst>
          </p:cNvPr>
          <p:cNvSpPr txBox="1"/>
          <p:nvPr/>
        </p:nvSpPr>
        <p:spPr>
          <a:xfrm>
            <a:off x="5402183" y="1663228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效率低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00FF2037-DF95-4E4E-B2B0-24FB0494EDE6}"/>
              </a:ext>
            </a:extLst>
          </p:cNvPr>
          <p:cNvSpPr txBox="1"/>
          <p:nvPr/>
        </p:nvSpPr>
        <p:spPr>
          <a:xfrm>
            <a:off x="4290306" y="2269981"/>
            <a:ext cx="3541150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要让纳税企业明白其所需缴纳的税务及其纳税流程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84392CE9-AC1B-40A4-B938-42F28DF24AB7}"/>
              </a:ext>
            </a:extLst>
          </p:cNvPr>
          <p:cNvSpPr txBox="1"/>
          <p:nvPr/>
        </p:nvSpPr>
        <p:spPr>
          <a:xfrm>
            <a:off x="2567876" y="3429000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时间成本高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08E3726B-0D66-43DF-8BC5-C81543AFE3D1}"/>
              </a:ext>
            </a:extLst>
          </p:cNvPr>
          <p:cNvSpPr txBox="1"/>
          <p:nvPr/>
        </p:nvSpPr>
        <p:spPr>
          <a:xfrm>
            <a:off x="1083162" y="3891094"/>
            <a:ext cx="3541150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每天要花费很多时间在与纳税企业的交流沟通上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0A49A56-EFA3-4BAB-ACD0-D309E1B6BDEF}"/>
              </a:ext>
            </a:extLst>
          </p:cNvPr>
          <p:cNvSpPr txBox="1"/>
          <p:nvPr/>
        </p:nvSpPr>
        <p:spPr>
          <a:xfrm>
            <a:off x="7213256" y="3348567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业务量大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C68BD371-EB84-4179-99E0-2D42865678DC}"/>
              </a:ext>
            </a:extLst>
          </p:cNvPr>
          <p:cNvGrpSpPr/>
          <p:nvPr/>
        </p:nvGrpSpPr>
        <p:grpSpPr>
          <a:xfrm>
            <a:off x="4689951" y="2628648"/>
            <a:ext cx="2457666" cy="2434585"/>
            <a:chOff x="4689951" y="2621093"/>
            <a:chExt cx="2457666" cy="2434585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64E859B9-1850-4D49-B7AD-C5272E245C74}"/>
                </a:ext>
              </a:extLst>
            </p:cNvPr>
            <p:cNvGrpSpPr/>
            <p:nvPr/>
          </p:nvGrpSpPr>
          <p:grpSpPr>
            <a:xfrm>
              <a:off x="5902172" y="3232105"/>
              <a:ext cx="1245445" cy="1245446"/>
              <a:chOff x="5902172" y="3232105"/>
              <a:chExt cx="1245445" cy="1245446"/>
            </a:xfrm>
          </p:grpSpPr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700E64CC-5E8D-4F7F-B7DC-8BE338480B21}"/>
                  </a:ext>
                </a:extLst>
              </p:cNvPr>
              <p:cNvSpPr/>
              <p:nvPr/>
            </p:nvSpPr>
            <p:spPr>
              <a:xfrm>
                <a:off x="5902172" y="3232105"/>
                <a:ext cx="1245445" cy="1245446"/>
              </a:xfrm>
              <a:prstGeom prst="ellipse">
                <a:avLst/>
              </a:prstGeom>
              <a:solidFill>
                <a:srgbClr val="545452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00" name="wrench_115180">
                <a:extLst>
                  <a:ext uri="{FF2B5EF4-FFF2-40B4-BE49-F238E27FC236}">
                    <a16:creationId xmlns:a16="http://schemas.microsoft.com/office/drawing/2014/main" id="{CFA6F3F3-7D97-418F-A06E-15E2CA818F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77000" y="3646897"/>
                <a:ext cx="391366" cy="390914"/>
              </a:xfrm>
              <a:custGeom>
                <a:avLst/>
                <a:gdLst>
                  <a:gd name="T0" fmla="*/ 6781 w 6844"/>
                  <a:gd name="T1" fmla="*/ 1714 h 6846"/>
                  <a:gd name="T2" fmla="*/ 6331 w 6844"/>
                  <a:gd name="T3" fmla="*/ 1580 h 6846"/>
                  <a:gd name="T4" fmla="*/ 5422 w 6844"/>
                  <a:gd name="T5" fmla="*/ 2490 h 6846"/>
                  <a:gd name="T6" fmla="*/ 4818 w 6844"/>
                  <a:gd name="T7" fmla="*/ 2490 h 6846"/>
                  <a:gd name="T8" fmla="*/ 4355 w 6844"/>
                  <a:gd name="T9" fmla="*/ 2026 h 6846"/>
                  <a:gd name="T10" fmla="*/ 4355 w 6844"/>
                  <a:gd name="T11" fmla="*/ 1423 h 6846"/>
                  <a:gd name="T12" fmla="*/ 5265 w 6844"/>
                  <a:gd name="T13" fmla="*/ 513 h 6846"/>
                  <a:gd name="T14" fmla="*/ 5130 w 6844"/>
                  <a:gd name="T15" fmla="*/ 64 h 6846"/>
                  <a:gd name="T16" fmla="*/ 4244 w 6844"/>
                  <a:gd name="T17" fmla="*/ 65 h 6846"/>
                  <a:gd name="T18" fmla="*/ 2586 w 6844"/>
                  <a:gd name="T19" fmla="*/ 1813 h 6846"/>
                  <a:gd name="T20" fmla="*/ 2560 w 6844"/>
                  <a:gd name="T21" fmla="*/ 2151 h 6846"/>
                  <a:gd name="T22" fmla="*/ 2560 w 6844"/>
                  <a:gd name="T23" fmla="*/ 3041 h 6846"/>
                  <a:gd name="T24" fmla="*/ 258 w 6844"/>
                  <a:gd name="T25" fmla="*/ 5344 h 6846"/>
                  <a:gd name="T26" fmla="*/ 0 w 6844"/>
                  <a:gd name="T27" fmla="*/ 5965 h 6846"/>
                  <a:gd name="T28" fmla="*/ 258 w 6844"/>
                  <a:gd name="T29" fmla="*/ 6587 h 6846"/>
                  <a:gd name="T30" fmla="*/ 265 w 6844"/>
                  <a:gd name="T31" fmla="*/ 6594 h 6846"/>
                  <a:gd name="T32" fmla="*/ 874 w 6844"/>
                  <a:gd name="T33" fmla="*/ 6845 h 6846"/>
                  <a:gd name="T34" fmla="*/ 1511 w 6844"/>
                  <a:gd name="T35" fmla="*/ 6577 h 6846"/>
                  <a:gd name="T36" fmla="*/ 3803 w 6844"/>
                  <a:gd name="T37" fmla="*/ 4285 h 6846"/>
                  <a:gd name="T38" fmla="*/ 4693 w 6844"/>
                  <a:gd name="T39" fmla="*/ 4285 h 6846"/>
                  <a:gd name="T40" fmla="*/ 5032 w 6844"/>
                  <a:gd name="T41" fmla="*/ 4259 h 6846"/>
                  <a:gd name="T42" fmla="*/ 6780 w 6844"/>
                  <a:gd name="T43" fmla="*/ 2601 h 6846"/>
                  <a:gd name="T44" fmla="*/ 6781 w 6844"/>
                  <a:gd name="T45" fmla="*/ 1714 h 6846"/>
                  <a:gd name="T46" fmla="*/ 1067 w 6844"/>
                  <a:gd name="T47" fmla="*/ 6205 h 6846"/>
                  <a:gd name="T48" fmla="*/ 640 w 6844"/>
                  <a:gd name="T49" fmla="*/ 5778 h 6846"/>
                  <a:gd name="T50" fmla="*/ 1067 w 6844"/>
                  <a:gd name="T51" fmla="*/ 5351 h 6846"/>
                  <a:gd name="T52" fmla="*/ 1493 w 6844"/>
                  <a:gd name="T53" fmla="*/ 5778 h 6846"/>
                  <a:gd name="T54" fmla="*/ 1067 w 6844"/>
                  <a:gd name="T55" fmla="*/ 6205 h 6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844" h="6846">
                    <a:moveTo>
                      <a:pt x="6781" y="1714"/>
                    </a:moveTo>
                    <a:cubicBezTo>
                      <a:pt x="6737" y="1507"/>
                      <a:pt x="6481" y="1430"/>
                      <a:pt x="6331" y="1580"/>
                    </a:cubicBezTo>
                    <a:lnTo>
                      <a:pt x="5422" y="2490"/>
                    </a:lnTo>
                    <a:cubicBezTo>
                      <a:pt x="5255" y="2656"/>
                      <a:pt x="4985" y="2656"/>
                      <a:pt x="4818" y="2490"/>
                    </a:cubicBezTo>
                    <a:lnTo>
                      <a:pt x="4355" y="2026"/>
                    </a:lnTo>
                    <a:cubicBezTo>
                      <a:pt x="4188" y="1860"/>
                      <a:pt x="4188" y="1590"/>
                      <a:pt x="4355" y="1423"/>
                    </a:cubicBezTo>
                    <a:lnTo>
                      <a:pt x="5265" y="513"/>
                    </a:lnTo>
                    <a:cubicBezTo>
                      <a:pt x="5415" y="363"/>
                      <a:pt x="5338" y="108"/>
                      <a:pt x="5130" y="64"/>
                    </a:cubicBezTo>
                    <a:cubicBezTo>
                      <a:pt x="4852" y="5"/>
                      <a:pt x="4553" y="0"/>
                      <a:pt x="4244" y="65"/>
                    </a:cubicBezTo>
                    <a:cubicBezTo>
                      <a:pt x="3391" y="244"/>
                      <a:pt x="2719" y="951"/>
                      <a:pt x="2586" y="1813"/>
                    </a:cubicBezTo>
                    <a:cubicBezTo>
                      <a:pt x="2568" y="1927"/>
                      <a:pt x="2560" y="2045"/>
                      <a:pt x="2560" y="2151"/>
                    </a:cubicBezTo>
                    <a:lnTo>
                      <a:pt x="2560" y="3041"/>
                    </a:lnTo>
                    <a:lnTo>
                      <a:pt x="258" y="5344"/>
                    </a:lnTo>
                    <a:cubicBezTo>
                      <a:pt x="91" y="5510"/>
                      <a:pt x="0" y="5731"/>
                      <a:pt x="0" y="5965"/>
                    </a:cubicBezTo>
                    <a:cubicBezTo>
                      <a:pt x="0" y="6200"/>
                      <a:pt x="91" y="6421"/>
                      <a:pt x="258" y="6587"/>
                    </a:cubicBezTo>
                    <a:cubicBezTo>
                      <a:pt x="260" y="6589"/>
                      <a:pt x="262" y="6592"/>
                      <a:pt x="265" y="6594"/>
                    </a:cubicBezTo>
                    <a:cubicBezTo>
                      <a:pt x="429" y="6755"/>
                      <a:pt x="644" y="6843"/>
                      <a:pt x="874" y="6845"/>
                    </a:cubicBezTo>
                    <a:cubicBezTo>
                      <a:pt x="1113" y="6846"/>
                      <a:pt x="1342" y="6746"/>
                      <a:pt x="1511" y="6577"/>
                    </a:cubicBezTo>
                    <a:lnTo>
                      <a:pt x="3803" y="4285"/>
                    </a:lnTo>
                    <a:lnTo>
                      <a:pt x="4693" y="4285"/>
                    </a:lnTo>
                    <a:cubicBezTo>
                      <a:pt x="4800" y="4285"/>
                      <a:pt x="4917" y="4276"/>
                      <a:pt x="5032" y="4259"/>
                    </a:cubicBezTo>
                    <a:cubicBezTo>
                      <a:pt x="5894" y="4126"/>
                      <a:pt x="6601" y="3454"/>
                      <a:pt x="6780" y="2601"/>
                    </a:cubicBezTo>
                    <a:cubicBezTo>
                      <a:pt x="6844" y="2292"/>
                      <a:pt x="6840" y="1993"/>
                      <a:pt x="6781" y="1714"/>
                    </a:cubicBezTo>
                    <a:close/>
                    <a:moveTo>
                      <a:pt x="1067" y="6205"/>
                    </a:moveTo>
                    <a:cubicBezTo>
                      <a:pt x="831" y="6205"/>
                      <a:pt x="640" y="6014"/>
                      <a:pt x="640" y="5778"/>
                    </a:cubicBezTo>
                    <a:cubicBezTo>
                      <a:pt x="640" y="5542"/>
                      <a:pt x="831" y="5351"/>
                      <a:pt x="1067" y="5351"/>
                    </a:cubicBezTo>
                    <a:cubicBezTo>
                      <a:pt x="1302" y="5351"/>
                      <a:pt x="1493" y="5542"/>
                      <a:pt x="1493" y="5778"/>
                    </a:cubicBezTo>
                    <a:cubicBezTo>
                      <a:pt x="1493" y="6014"/>
                      <a:pt x="1302" y="6205"/>
                      <a:pt x="1067" y="620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endParaRPr lang="zh-CN" altLang="en-US" dirty="0">
                  <a:latin typeface="+mn-ea"/>
                </a:endParaRPr>
              </a:p>
            </p:txBody>
          </p:sp>
        </p:grp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1CE63A7F-8B9C-4E36-A121-648D6EAF9A27}"/>
                </a:ext>
              </a:extLst>
            </p:cNvPr>
            <p:cNvGrpSpPr/>
            <p:nvPr/>
          </p:nvGrpSpPr>
          <p:grpSpPr>
            <a:xfrm>
              <a:off x="5319827" y="2621093"/>
              <a:ext cx="1245445" cy="1245446"/>
              <a:chOff x="5319827" y="2621093"/>
              <a:chExt cx="1245445" cy="1245446"/>
            </a:xfrm>
          </p:grpSpPr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EF983438-A0DA-4B5A-A34C-10A520D2C79C}"/>
                  </a:ext>
                </a:extLst>
              </p:cNvPr>
              <p:cNvSpPr/>
              <p:nvPr/>
            </p:nvSpPr>
            <p:spPr>
              <a:xfrm>
                <a:off x="5319827" y="2621093"/>
                <a:ext cx="1245445" cy="1245446"/>
              </a:xfrm>
              <a:prstGeom prst="ellipse">
                <a:avLst/>
              </a:prstGeom>
              <a:solidFill>
                <a:srgbClr val="00808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8" name="analysis_295050">
                <a:extLst>
                  <a:ext uri="{FF2B5EF4-FFF2-40B4-BE49-F238E27FC236}">
                    <a16:creationId xmlns:a16="http://schemas.microsoft.com/office/drawing/2014/main" id="{5F1C4BC2-6C47-4981-8477-DAFF6842FDD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24169" y="3018184"/>
                <a:ext cx="422453" cy="271937"/>
              </a:xfrm>
              <a:custGeom>
                <a:avLst/>
                <a:gdLst>
                  <a:gd name="connsiteX0" fmla="*/ 143953 w 607639"/>
                  <a:gd name="connsiteY0" fmla="*/ 239428 h 391144"/>
                  <a:gd name="connsiteX1" fmla="*/ 223838 w 607639"/>
                  <a:gd name="connsiteY1" fmla="*/ 239428 h 391144"/>
                  <a:gd name="connsiteX2" fmla="*/ 239851 w 607639"/>
                  <a:gd name="connsiteY2" fmla="*/ 239428 h 391144"/>
                  <a:gd name="connsiteX3" fmla="*/ 239851 w 607639"/>
                  <a:gd name="connsiteY3" fmla="*/ 287271 h 391144"/>
                  <a:gd name="connsiteX4" fmla="*/ 223838 w 607639"/>
                  <a:gd name="connsiteY4" fmla="*/ 287271 h 391144"/>
                  <a:gd name="connsiteX5" fmla="*/ 143953 w 607639"/>
                  <a:gd name="connsiteY5" fmla="*/ 287271 h 391144"/>
                  <a:gd name="connsiteX6" fmla="*/ 143953 w 607639"/>
                  <a:gd name="connsiteY6" fmla="*/ 167593 h 391144"/>
                  <a:gd name="connsiteX7" fmla="*/ 239851 w 607639"/>
                  <a:gd name="connsiteY7" fmla="*/ 167593 h 391144"/>
                  <a:gd name="connsiteX8" fmla="*/ 239851 w 607639"/>
                  <a:gd name="connsiteY8" fmla="*/ 215507 h 391144"/>
                  <a:gd name="connsiteX9" fmla="*/ 143953 w 607639"/>
                  <a:gd name="connsiteY9" fmla="*/ 215507 h 391144"/>
                  <a:gd name="connsiteX10" fmla="*/ 415772 w 607639"/>
                  <a:gd name="connsiteY10" fmla="*/ 143601 h 391144"/>
                  <a:gd name="connsiteX11" fmla="*/ 463686 w 607639"/>
                  <a:gd name="connsiteY11" fmla="*/ 143601 h 391144"/>
                  <a:gd name="connsiteX12" fmla="*/ 463686 w 607639"/>
                  <a:gd name="connsiteY12" fmla="*/ 287272 h 391144"/>
                  <a:gd name="connsiteX13" fmla="*/ 415772 w 607639"/>
                  <a:gd name="connsiteY13" fmla="*/ 287272 h 391144"/>
                  <a:gd name="connsiteX14" fmla="*/ 287836 w 607639"/>
                  <a:gd name="connsiteY14" fmla="*/ 143601 h 391144"/>
                  <a:gd name="connsiteX15" fmla="*/ 335820 w 607639"/>
                  <a:gd name="connsiteY15" fmla="*/ 143601 h 391144"/>
                  <a:gd name="connsiteX16" fmla="*/ 335820 w 607639"/>
                  <a:gd name="connsiteY16" fmla="*/ 287272 h 391144"/>
                  <a:gd name="connsiteX17" fmla="*/ 287836 w 607639"/>
                  <a:gd name="connsiteY17" fmla="*/ 287272 h 391144"/>
                  <a:gd name="connsiteX18" fmla="*/ 351769 w 607639"/>
                  <a:gd name="connsiteY18" fmla="*/ 95757 h 391144"/>
                  <a:gd name="connsiteX19" fmla="*/ 399683 w 607639"/>
                  <a:gd name="connsiteY19" fmla="*/ 95757 h 391144"/>
                  <a:gd name="connsiteX20" fmla="*/ 399683 w 607639"/>
                  <a:gd name="connsiteY20" fmla="*/ 287271 h 391144"/>
                  <a:gd name="connsiteX21" fmla="*/ 351769 w 607639"/>
                  <a:gd name="connsiteY21" fmla="*/ 287271 h 391144"/>
                  <a:gd name="connsiteX22" fmla="*/ 95948 w 607639"/>
                  <a:gd name="connsiteY22" fmla="*/ 47904 h 391144"/>
                  <a:gd name="connsiteX23" fmla="*/ 95948 w 607639"/>
                  <a:gd name="connsiteY23" fmla="*/ 343240 h 391144"/>
                  <a:gd name="connsiteX24" fmla="*/ 511691 w 607639"/>
                  <a:gd name="connsiteY24" fmla="*/ 343240 h 391144"/>
                  <a:gd name="connsiteX25" fmla="*/ 511691 w 607639"/>
                  <a:gd name="connsiteY25" fmla="*/ 47904 h 391144"/>
                  <a:gd name="connsiteX26" fmla="*/ 47974 w 607639"/>
                  <a:gd name="connsiteY26" fmla="*/ 0 h 391144"/>
                  <a:gd name="connsiteX27" fmla="*/ 559665 w 607639"/>
                  <a:gd name="connsiteY27" fmla="*/ 0 h 391144"/>
                  <a:gd name="connsiteX28" fmla="*/ 559665 w 607639"/>
                  <a:gd name="connsiteY28" fmla="*/ 343240 h 391144"/>
                  <a:gd name="connsiteX29" fmla="*/ 607639 w 607639"/>
                  <a:gd name="connsiteY29" fmla="*/ 343240 h 391144"/>
                  <a:gd name="connsiteX30" fmla="*/ 607639 w 607639"/>
                  <a:gd name="connsiteY30" fmla="*/ 391144 h 391144"/>
                  <a:gd name="connsiteX31" fmla="*/ 0 w 607639"/>
                  <a:gd name="connsiteY31" fmla="*/ 391144 h 391144"/>
                  <a:gd name="connsiteX32" fmla="*/ 0 w 607639"/>
                  <a:gd name="connsiteY32" fmla="*/ 343240 h 391144"/>
                  <a:gd name="connsiteX33" fmla="*/ 47974 w 607639"/>
                  <a:gd name="connsiteY33" fmla="*/ 343240 h 39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7639" h="391144">
                    <a:moveTo>
                      <a:pt x="143953" y="239428"/>
                    </a:moveTo>
                    <a:lnTo>
                      <a:pt x="223838" y="239428"/>
                    </a:lnTo>
                    <a:lnTo>
                      <a:pt x="239851" y="239428"/>
                    </a:lnTo>
                    <a:lnTo>
                      <a:pt x="239851" y="287271"/>
                    </a:lnTo>
                    <a:lnTo>
                      <a:pt x="223838" y="287271"/>
                    </a:lnTo>
                    <a:lnTo>
                      <a:pt x="143953" y="287271"/>
                    </a:lnTo>
                    <a:close/>
                    <a:moveTo>
                      <a:pt x="143953" y="167593"/>
                    </a:moveTo>
                    <a:lnTo>
                      <a:pt x="239851" y="167593"/>
                    </a:lnTo>
                    <a:lnTo>
                      <a:pt x="239851" y="215507"/>
                    </a:lnTo>
                    <a:lnTo>
                      <a:pt x="143953" y="215507"/>
                    </a:lnTo>
                    <a:close/>
                    <a:moveTo>
                      <a:pt x="415772" y="143601"/>
                    </a:moveTo>
                    <a:lnTo>
                      <a:pt x="463686" y="143601"/>
                    </a:lnTo>
                    <a:lnTo>
                      <a:pt x="463686" y="287272"/>
                    </a:lnTo>
                    <a:lnTo>
                      <a:pt x="415772" y="287272"/>
                    </a:lnTo>
                    <a:close/>
                    <a:moveTo>
                      <a:pt x="287836" y="143601"/>
                    </a:moveTo>
                    <a:lnTo>
                      <a:pt x="335820" y="143601"/>
                    </a:lnTo>
                    <a:lnTo>
                      <a:pt x="335820" y="287272"/>
                    </a:lnTo>
                    <a:lnTo>
                      <a:pt x="287836" y="287272"/>
                    </a:lnTo>
                    <a:close/>
                    <a:moveTo>
                      <a:pt x="351769" y="95757"/>
                    </a:moveTo>
                    <a:lnTo>
                      <a:pt x="399683" y="95757"/>
                    </a:lnTo>
                    <a:lnTo>
                      <a:pt x="399683" y="287271"/>
                    </a:lnTo>
                    <a:lnTo>
                      <a:pt x="351769" y="287271"/>
                    </a:lnTo>
                    <a:close/>
                    <a:moveTo>
                      <a:pt x="95948" y="47904"/>
                    </a:moveTo>
                    <a:lnTo>
                      <a:pt x="95948" y="343240"/>
                    </a:lnTo>
                    <a:lnTo>
                      <a:pt x="511691" y="343240"/>
                    </a:lnTo>
                    <a:lnTo>
                      <a:pt x="511691" y="47904"/>
                    </a:lnTo>
                    <a:close/>
                    <a:moveTo>
                      <a:pt x="47974" y="0"/>
                    </a:moveTo>
                    <a:lnTo>
                      <a:pt x="559665" y="0"/>
                    </a:lnTo>
                    <a:lnTo>
                      <a:pt x="559665" y="343240"/>
                    </a:lnTo>
                    <a:lnTo>
                      <a:pt x="607639" y="343240"/>
                    </a:lnTo>
                    <a:lnTo>
                      <a:pt x="607639" y="391144"/>
                    </a:lnTo>
                    <a:lnTo>
                      <a:pt x="0" y="391144"/>
                    </a:lnTo>
                    <a:lnTo>
                      <a:pt x="0" y="343240"/>
                    </a:lnTo>
                    <a:lnTo>
                      <a:pt x="47974" y="343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endParaRPr lang="zh-CN" altLang="en-US" dirty="0">
                  <a:latin typeface="+mn-ea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36264D94-C210-41C0-9205-57806A962253}"/>
                </a:ext>
              </a:extLst>
            </p:cNvPr>
            <p:cNvGrpSpPr/>
            <p:nvPr/>
          </p:nvGrpSpPr>
          <p:grpSpPr>
            <a:xfrm>
              <a:off x="4689951" y="3232105"/>
              <a:ext cx="1245445" cy="1245446"/>
              <a:chOff x="4689951" y="3232105"/>
              <a:chExt cx="1245445" cy="1245446"/>
            </a:xfrm>
          </p:grpSpPr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CAAAD3E6-AF24-431D-AB1D-D6668BBA6DA8}"/>
                  </a:ext>
                </a:extLst>
              </p:cNvPr>
              <p:cNvSpPr/>
              <p:nvPr/>
            </p:nvSpPr>
            <p:spPr>
              <a:xfrm>
                <a:off x="4689951" y="3232105"/>
                <a:ext cx="1245445" cy="1245446"/>
              </a:xfrm>
              <a:prstGeom prst="ellipse">
                <a:avLst/>
              </a:prstGeom>
              <a:solidFill>
                <a:srgbClr val="545452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6" name="calendar_61469">
                <a:extLst>
                  <a:ext uri="{FF2B5EF4-FFF2-40B4-BE49-F238E27FC236}">
                    <a16:creationId xmlns:a16="http://schemas.microsoft.com/office/drawing/2014/main" id="{4089A5D1-049E-41BB-9A17-C28033B6B63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098954" y="3657952"/>
                <a:ext cx="346684" cy="353999"/>
              </a:xfrm>
              <a:custGeom>
                <a:avLst/>
                <a:gdLst>
                  <a:gd name="connsiteX0" fmla="*/ 394037 w 595290"/>
                  <a:gd name="connsiteY0" fmla="*/ 441881 h 607851"/>
                  <a:gd name="connsiteX1" fmla="*/ 442257 w 595290"/>
                  <a:gd name="connsiteY1" fmla="*/ 441881 h 607851"/>
                  <a:gd name="connsiteX2" fmla="*/ 455994 w 595290"/>
                  <a:gd name="connsiteY2" fmla="*/ 455609 h 607851"/>
                  <a:gd name="connsiteX3" fmla="*/ 455994 w 595290"/>
                  <a:gd name="connsiteY3" fmla="*/ 503799 h 607851"/>
                  <a:gd name="connsiteX4" fmla="*/ 442257 w 595290"/>
                  <a:gd name="connsiteY4" fmla="*/ 517527 h 607851"/>
                  <a:gd name="connsiteX5" fmla="*/ 394037 w 595290"/>
                  <a:gd name="connsiteY5" fmla="*/ 517527 h 607851"/>
                  <a:gd name="connsiteX6" fmla="*/ 380207 w 595290"/>
                  <a:gd name="connsiteY6" fmla="*/ 503799 h 607851"/>
                  <a:gd name="connsiteX7" fmla="*/ 380207 w 595290"/>
                  <a:gd name="connsiteY7" fmla="*/ 455609 h 607851"/>
                  <a:gd name="connsiteX8" fmla="*/ 394037 w 595290"/>
                  <a:gd name="connsiteY8" fmla="*/ 441881 h 607851"/>
                  <a:gd name="connsiteX9" fmla="*/ 273594 w 595290"/>
                  <a:gd name="connsiteY9" fmla="*/ 441881 h 607851"/>
                  <a:gd name="connsiteX10" fmla="*/ 321766 w 595290"/>
                  <a:gd name="connsiteY10" fmla="*/ 441881 h 607851"/>
                  <a:gd name="connsiteX11" fmla="*/ 335609 w 595290"/>
                  <a:gd name="connsiteY11" fmla="*/ 455609 h 607851"/>
                  <a:gd name="connsiteX12" fmla="*/ 335609 w 595290"/>
                  <a:gd name="connsiteY12" fmla="*/ 503799 h 607851"/>
                  <a:gd name="connsiteX13" fmla="*/ 321766 w 595290"/>
                  <a:gd name="connsiteY13" fmla="*/ 517527 h 607851"/>
                  <a:gd name="connsiteX14" fmla="*/ 273594 w 595290"/>
                  <a:gd name="connsiteY14" fmla="*/ 517527 h 607851"/>
                  <a:gd name="connsiteX15" fmla="*/ 259751 w 595290"/>
                  <a:gd name="connsiteY15" fmla="*/ 503799 h 607851"/>
                  <a:gd name="connsiteX16" fmla="*/ 259751 w 595290"/>
                  <a:gd name="connsiteY16" fmla="*/ 455609 h 607851"/>
                  <a:gd name="connsiteX17" fmla="*/ 273594 w 595290"/>
                  <a:gd name="connsiteY17" fmla="*/ 441881 h 607851"/>
                  <a:gd name="connsiteX18" fmla="*/ 152998 w 595290"/>
                  <a:gd name="connsiteY18" fmla="*/ 441881 h 607851"/>
                  <a:gd name="connsiteX19" fmla="*/ 201263 w 595290"/>
                  <a:gd name="connsiteY19" fmla="*/ 441881 h 607851"/>
                  <a:gd name="connsiteX20" fmla="*/ 215013 w 595290"/>
                  <a:gd name="connsiteY20" fmla="*/ 455609 h 607851"/>
                  <a:gd name="connsiteX21" fmla="*/ 215013 w 595290"/>
                  <a:gd name="connsiteY21" fmla="*/ 503799 h 607851"/>
                  <a:gd name="connsiteX22" fmla="*/ 201263 w 595290"/>
                  <a:gd name="connsiteY22" fmla="*/ 517527 h 607851"/>
                  <a:gd name="connsiteX23" fmla="*/ 152998 w 595290"/>
                  <a:gd name="connsiteY23" fmla="*/ 517527 h 607851"/>
                  <a:gd name="connsiteX24" fmla="*/ 139155 w 595290"/>
                  <a:gd name="connsiteY24" fmla="*/ 503799 h 607851"/>
                  <a:gd name="connsiteX25" fmla="*/ 139155 w 595290"/>
                  <a:gd name="connsiteY25" fmla="*/ 455609 h 607851"/>
                  <a:gd name="connsiteX26" fmla="*/ 152998 w 595290"/>
                  <a:gd name="connsiteY26" fmla="*/ 441881 h 607851"/>
                  <a:gd name="connsiteX27" fmla="*/ 394037 w 595290"/>
                  <a:gd name="connsiteY27" fmla="*/ 321496 h 607851"/>
                  <a:gd name="connsiteX28" fmla="*/ 442257 w 595290"/>
                  <a:gd name="connsiteY28" fmla="*/ 321496 h 607851"/>
                  <a:gd name="connsiteX29" fmla="*/ 455994 w 595290"/>
                  <a:gd name="connsiteY29" fmla="*/ 335314 h 607851"/>
                  <a:gd name="connsiteX30" fmla="*/ 455994 w 595290"/>
                  <a:gd name="connsiteY30" fmla="*/ 383395 h 607851"/>
                  <a:gd name="connsiteX31" fmla="*/ 442257 w 595290"/>
                  <a:gd name="connsiteY31" fmla="*/ 397213 h 607851"/>
                  <a:gd name="connsiteX32" fmla="*/ 394037 w 595290"/>
                  <a:gd name="connsiteY32" fmla="*/ 397213 h 607851"/>
                  <a:gd name="connsiteX33" fmla="*/ 380207 w 595290"/>
                  <a:gd name="connsiteY33" fmla="*/ 383395 h 607851"/>
                  <a:gd name="connsiteX34" fmla="*/ 380207 w 595290"/>
                  <a:gd name="connsiteY34" fmla="*/ 335314 h 607851"/>
                  <a:gd name="connsiteX35" fmla="*/ 394037 w 595290"/>
                  <a:gd name="connsiteY35" fmla="*/ 321496 h 607851"/>
                  <a:gd name="connsiteX36" fmla="*/ 273594 w 595290"/>
                  <a:gd name="connsiteY36" fmla="*/ 321496 h 607851"/>
                  <a:gd name="connsiteX37" fmla="*/ 321766 w 595290"/>
                  <a:gd name="connsiteY37" fmla="*/ 321496 h 607851"/>
                  <a:gd name="connsiteX38" fmla="*/ 335609 w 595290"/>
                  <a:gd name="connsiteY38" fmla="*/ 335314 h 607851"/>
                  <a:gd name="connsiteX39" fmla="*/ 335609 w 595290"/>
                  <a:gd name="connsiteY39" fmla="*/ 383395 h 607851"/>
                  <a:gd name="connsiteX40" fmla="*/ 321766 w 595290"/>
                  <a:gd name="connsiteY40" fmla="*/ 397213 h 607851"/>
                  <a:gd name="connsiteX41" fmla="*/ 273594 w 595290"/>
                  <a:gd name="connsiteY41" fmla="*/ 397213 h 607851"/>
                  <a:gd name="connsiteX42" fmla="*/ 259751 w 595290"/>
                  <a:gd name="connsiteY42" fmla="*/ 383395 h 607851"/>
                  <a:gd name="connsiteX43" fmla="*/ 259751 w 595290"/>
                  <a:gd name="connsiteY43" fmla="*/ 335314 h 607851"/>
                  <a:gd name="connsiteX44" fmla="*/ 273594 w 595290"/>
                  <a:gd name="connsiteY44" fmla="*/ 321496 h 607851"/>
                  <a:gd name="connsiteX45" fmla="*/ 152998 w 595290"/>
                  <a:gd name="connsiteY45" fmla="*/ 321496 h 607851"/>
                  <a:gd name="connsiteX46" fmla="*/ 201263 w 595290"/>
                  <a:gd name="connsiteY46" fmla="*/ 321496 h 607851"/>
                  <a:gd name="connsiteX47" fmla="*/ 215013 w 595290"/>
                  <a:gd name="connsiteY47" fmla="*/ 335314 h 607851"/>
                  <a:gd name="connsiteX48" fmla="*/ 215013 w 595290"/>
                  <a:gd name="connsiteY48" fmla="*/ 383395 h 607851"/>
                  <a:gd name="connsiteX49" fmla="*/ 201263 w 595290"/>
                  <a:gd name="connsiteY49" fmla="*/ 397213 h 607851"/>
                  <a:gd name="connsiteX50" fmla="*/ 152998 w 595290"/>
                  <a:gd name="connsiteY50" fmla="*/ 397213 h 607851"/>
                  <a:gd name="connsiteX51" fmla="*/ 139155 w 595290"/>
                  <a:gd name="connsiteY51" fmla="*/ 383395 h 607851"/>
                  <a:gd name="connsiteX52" fmla="*/ 139155 w 595290"/>
                  <a:gd name="connsiteY52" fmla="*/ 335314 h 607851"/>
                  <a:gd name="connsiteX53" fmla="*/ 152998 w 595290"/>
                  <a:gd name="connsiteY53" fmla="*/ 321496 h 607851"/>
                  <a:gd name="connsiteX54" fmla="*/ 93245 w 595290"/>
                  <a:gd name="connsiteY54" fmla="*/ 280044 h 607851"/>
                  <a:gd name="connsiteX55" fmla="*/ 69583 w 595290"/>
                  <a:gd name="connsiteY55" fmla="*/ 303579 h 607851"/>
                  <a:gd name="connsiteX56" fmla="*/ 69583 w 595290"/>
                  <a:gd name="connsiteY56" fmla="*/ 526226 h 607851"/>
                  <a:gd name="connsiteX57" fmla="*/ 93245 w 595290"/>
                  <a:gd name="connsiteY57" fmla="*/ 549761 h 607851"/>
                  <a:gd name="connsiteX58" fmla="*/ 501016 w 595290"/>
                  <a:gd name="connsiteY58" fmla="*/ 549761 h 607851"/>
                  <a:gd name="connsiteX59" fmla="*/ 524585 w 595290"/>
                  <a:gd name="connsiteY59" fmla="*/ 526226 h 607851"/>
                  <a:gd name="connsiteX60" fmla="*/ 524585 w 595290"/>
                  <a:gd name="connsiteY60" fmla="*/ 303579 h 607851"/>
                  <a:gd name="connsiteX61" fmla="*/ 501016 w 595290"/>
                  <a:gd name="connsiteY61" fmla="*/ 280044 h 607851"/>
                  <a:gd name="connsiteX62" fmla="*/ 211929 w 595290"/>
                  <a:gd name="connsiteY62" fmla="*/ 67390 h 607851"/>
                  <a:gd name="connsiteX63" fmla="*/ 383361 w 595290"/>
                  <a:gd name="connsiteY63" fmla="*/ 67390 h 607851"/>
                  <a:gd name="connsiteX64" fmla="*/ 383361 w 595290"/>
                  <a:gd name="connsiteY64" fmla="*/ 141170 h 607851"/>
                  <a:gd name="connsiteX65" fmla="*/ 443966 w 595290"/>
                  <a:gd name="connsiteY65" fmla="*/ 201221 h 607851"/>
                  <a:gd name="connsiteX66" fmla="*/ 482031 w 595290"/>
                  <a:gd name="connsiteY66" fmla="*/ 201221 h 607851"/>
                  <a:gd name="connsiteX67" fmla="*/ 542261 w 595290"/>
                  <a:gd name="connsiteY67" fmla="*/ 141170 h 607851"/>
                  <a:gd name="connsiteX68" fmla="*/ 542261 w 595290"/>
                  <a:gd name="connsiteY68" fmla="*/ 67670 h 607851"/>
                  <a:gd name="connsiteX69" fmla="*/ 595290 w 595290"/>
                  <a:gd name="connsiteY69" fmla="*/ 122118 h 607851"/>
                  <a:gd name="connsiteX70" fmla="*/ 595290 w 595290"/>
                  <a:gd name="connsiteY70" fmla="*/ 553030 h 607851"/>
                  <a:gd name="connsiteX71" fmla="*/ 540671 w 595290"/>
                  <a:gd name="connsiteY71" fmla="*/ 607851 h 607851"/>
                  <a:gd name="connsiteX72" fmla="*/ 54619 w 595290"/>
                  <a:gd name="connsiteY72" fmla="*/ 607851 h 607851"/>
                  <a:gd name="connsiteX73" fmla="*/ 0 w 595290"/>
                  <a:gd name="connsiteY73" fmla="*/ 553030 h 607851"/>
                  <a:gd name="connsiteX74" fmla="*/ 0 w 595290"/>
                  <a:gd name="connsiteY74" fmla="*/ 122118 h 607851"/>
                  <a:gd name="connsiteX75" fmla="*/ 53029 w 595290"/>
                  <a:gd name="connsiteY75" fmla="*/ 67670 h 607851"/>
                  <a:gd name="connsiteX76" fmla="*/ 53029 w 595290"/>
                  <a:gd name="connsiteY76" fmla="*/ 141170 h 607851"/>
                  <a:gd name="connsiteX77" fmla="*/ 113259 w 595290"/>
                  <a:gd name="connsiteY77" fmla="*/ 201221 h 607851"/>
                  <a:gd name="connsiteX78" fmla="*/ 151324 w 595290"/>
                  <a:gd name="connsiteY78" fmla="*/ 201221 h 607851"/>
                  <a:gd name="connsiteX79" fmla="*/ 211929 w 595290"/>
                  <a:gd name="connsiteY79" fmla="*/ 141170 h 607851"/>
                  <a:gd name="connsiteX80" fmla="*/ 443504 w 595290"/>
                  <a:gd name="connsiteY80" fmla="*/ 0 h 607851"/>
                  <a:gd name="connsiteX81" fmla="*/ 481115 w 595290"/>
                  <a:gd name="connsiteY81" fmla="*/ 0 h 607851"/>
                  <a:gd name="connsiteX82" fmla="*/ 501791 w 595290"/>
                  <a:gd name="connsiteY82" fmla="*/ 20634 h 607851"/>
                  <a:gd name="connsiteX83" fmla="*/ 501791 w 595290"/>
                  <a:gd name="connsiteY83" fmla="*/ 141173 h 607851"/>
                  <a:gd name="connsiteX84" fmla="*/ 481115 w 595290"/>
                  <a:gd name="connsiteY84" fmla="*/ 161807 h 607851"/>
                  <a:gd name="connsiteX85" fmla="*/ 443504 w 595290"/>
                  <a:gd name="connsiteY85" fmla="*/ 161807 h 607851"/>
                  <a:gd name="connsiteX86" fmla="*/ 422828 w 595290"/>
                  <a:gd name="connsiteY86" fmla="*/ 141173 h 607851"/>
                  <a:gd name="connsiteX87" fmla="*/ 422828 w 595290"/>
                  <a:gd name="connsiteY87" fmla="*/ 20634 h 607851"/>
                  <a:gd name="connsiteX88" fmla="*/ 443504 w 595290"/>
                  <a:gd name="connsiteY88" fmla="*/ 0 h 607851"/>
                  <a:gd name="connsiteX89" fmla="*/ 113187 w 595290"/>
                  <a:gd name="connsiteY89" fmla="*/ 0 h 607851"/>
                  <a:gd name="connsiteX90" fmla="*/ 150798 w 595290"/>
                  <a:gd name="connsiteY90" fmla="*/ 0 h 607851"/>
                  <a:gd name="connsiteX91" fmla="*/ 171474 w 595290"/>
                  <a:gd name="connsiteY91" fmla="*/ 20634 h 607851"/>
                  <a:gd name="connsiteX92" fmla="*/ 171474 w 595290"/>
                  <a:gd name="connsiteY92" fmla="*/ 141173 h 607851"/>
                  <a:gd name="connsiteX93" fmla="*/ 150798 w 595290"/>
                  <a:gd name="connsiteY93" fmla="*/ 161807 h 607851"/>
                  <a:gd name="connsiteX94" fmla="*/ 113187 w 595290"/>
                  <a:gd name="connsiteY94" fmla="*/ 161807 h 607851"/>
                  <a:gd name="connsiteX95" fmla="*/ 92511 w 595290"/>
                  <a:gd name="connsiteY95" fmla="*/ 141173 h 607851"/>
                  <a:gd name="connsiteX96" fmla="*/ 92511 w 595290"/>
                  <a:gd name="connsiteY96" fmla="*/ 20634 h 607851"/>
                  <a:gd name="connsiteX97" fmla="*/ 113187 w 595290"/>
                  <a:gd name="connsiteY97" fmla="*/ 0 h 60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595290" h="607851">
                    <a:moveTo>
                      <a:pt x="394037" y="441881"/>
                    </a:moveTo>
                    <a:lnTo>
                      <a:pt x="442257" y="441881"/>
                    </a:lnTo>
                    <a:cubicBezTo>
                      <a:pt x="449826" y="441881"/>
                      <a:pt x="455994" y="448045"/>
                      <a:pt x="455994" y="455609"/>
                    </a:cubicBezTo>
                    <a:lnTo>
                      <a:pt x="455994" y="503799"/>
                    </a:lnTo>
                    <a:cubicBezTo>
                      <a:pt x="455994" y="511363"/>
                      <a:pt x="449826" y="517527"/>
                      <a:pt x="442257" y="517527"/>
                    </a:cubicBezTo>
                    <a:lnTo>
                      <a:pt x="394037" y="517527"/>
                    </a:lnTo>
                    <a:cubicBezTo>
                      <a:pt x="386375" y="517527"/>
                      <a:pt x="380207" y="511363"/>
                      <a:pt x="380207" y="503799"/>
                    </a:cubicBezTo>
                    <a:lnTo>
                      <a:pt x="380207" y="455609"/>
                    </a:lnTo>
                    <a:cubicBezTo>
                      <a:pt x="380207" y="448045"/>
                      <a:pt x="386375" y="441881"/>
                      <a:pt x="394037" y="441881"/>
                    </a:cubicBezTo>
                    <a:close/>
                    <a:moveTo>
                      <a:pt x="273594" y="441881"/>
                    </a:moveTo>
                    <a:lnTo>
                      <a:pt x="321766" y="441881"/>
                    </a:lnTo>
                    <a:cubicBezTo>
                      <a:pt x="329436" y="441881"/>
                      <a:pt x="335609" y="448045"/>
                      <a:pt x="335609" y="455609"/>
                    </a:cubicBezTo>
                    <a:lnTo>
                      <a:pt x="335609" y="503799"/>
                    </a:lnTo>
                    <a:cubicBezTo>
                      <a:pt x="335609" y="511363"/>
                      <a:pt x="329436" y="517527"/>
                      <a:pt x="321766" y="517527"/>
                    </a:cubicBezTo>
                    <a:lnTo>
                      <a:pt x="273594" y="517527"/>
                    </a:lnTo>
                    <a:cubicBezTo>
                      <a:pt x="265924" y="517527"/>
                      <a:pt x="259751" y="511363"/>
                      <a:pt x="259751" y="503799"/>
                    </a:cubicBezTo>
                    <a:lnTo>
                      <a:pt x="259751" y="455609"/>
                    </a:lnTo>
                    <a:cubicBezTo>
                      <a:pt x="259751" y="448045"/>
                      <a:pt x="265924" y="441881"/>
                      <a:pt x="273594" y="441881"/>
                    </a:cubicBezTo>
                    <a:close/>
                    <a:moveTo>
                      <a:pt x="152998" y="441881"/>
                    </a:moveTo>
                    <a:lnTo>
                      <a:pt x="201263" y="441881"/>
                    </a:lnTo>
                    <a:cubicBezTo>
                      <a:pt x="208840" y="441881"/>
                      <a:pt x="215013" y="448045"/>
                      <a:pt x="215013" y="455609"/>
                    </a:cubicBezTo>
                    <a:lnTo>
                      <a:pt x="215013" y="503799"/>
                    </a:lnTo>
                    <a:cubicBezTo>
                      <a:pt x="215013" y="511363"/>
                      <a:pt x="208840" y="517527"/>
                      <a:pt x="201263" y="517527"/>
                    </a:cubicBezTo>
                    <a:lnTo>
                      <a:pt x="152998" y="517527"/>
                    </a:lnTo>
                    <a:cubicBezTo>
                      <a:pt x="145422" y="517527"/>
                      <a:pt x="139155" y="511363"/>
                      <a:pt x="139155" y="503799"/>
                    </a:cubicBezTo>
                    <a:lnTo>
                      <a:pt x="139155" y="455609"/>
                    </a:lnTo>
                    <a:cubicBezTo>
                      <a:pt x="139155" y="448045"/>
                      <a:pt x="145422" y="441881"/>
                      <a:pt x="152998" y="441881"/>
                    </a:cubicBezTo>
                    <a:close/>
                    <a:moveTo>
                      <a:pt x="394037" y="321496"/>
                    </a:moveTo>
                    <a:lnTo>
                      <a:pt x="442257" y="321496"/>
                    </a:lnTo>
                    <a:cubicBezTo>
                      <a:pt x="449826" y="321496"/>
                      <a:pt x="455994" y="327658"/>
                      <a:pt x="455994" y="335314"/>
                    </a:cubicBezTo>
                    <a:lnTo>
                      <a:pt x="455994" y="383395"/>
                    </a:lnTo>
                    <a:cubicBezTo>
                      <a:pt x="455994" y="391051"/>
                      <a:pt x="449826" y="397213"/>
                      <a:pt x="442257" y="397213"/>
                    </a:cubicBezTo>
                    <a:lnTo>
                      <a:pt x="394037" y="397213"/>
                    </a:lnTo>
                    <a:cubicBezTo>
                      <a:pt x="386375" y="397213"/>
                      <a:pt x="380207" y="391051"/>
                      <a:pt x="380207" y="383395"/>
                    </a:cubicBezTo>
                    <a:lnTo>
                      <a:pt x="380207" y="335314"/>
                    </a:lnTo>
                    <a:cubicBezTo>
                      <a:pt x="380207" y="327658"/>
                      <a:pt x="386375" y="321496"/>
                      <a:pt x="394037" y="321496"/>
                    </a:cubicBezTo>
                    <a:close/>
                    <a:moveTo>
                      <a:pt x="273594" y="321496"/>
                    </a:moveTo>
                    <a:lnTo>
                      <a:pt x="321766" y="321496"/>
                    </a:lnTo>
                    <a:cubicBezTo>
                      <a:pt x="329436" y="321496"/>
                      <a:pt x="335609" y="327658"/>
                      <a:pt x="335609" y="335314"/>
                    </a:cubicBezTo>
                    <a:lnTo>
                      <a:pt x="335609" y="383395"/>
                    </a:lnTo>
                    <a:cubicBezTo>
                      <a:pt x="335609" y="391051"/>
                      <a:pt x="329436" y="397213"/>
                      <a:pt x="321766" y="397213"/>
                    </a:cubicBezTo>
                    <a:lnTo>
                      <a:pt x="273594" y="397213"/>
                    </a:lnTo>
                    <a:cubicBezTo>
                      <a:pt x="265924" y="397213"/>
                      <a:pt x="259751" y="391051"/>
                      <a:pt x="259751" y="383395"/>
                    </a:cubicBezTo>
                    <a:lnTo>
                      <a:pt x="259751" y="335314"/>
                    </a:lnTo>
                    <a:cubicBezTo>
                      <a:pt x="259751" y="327658"/>
                      <a:pt x="265924" y="321496"/>
                      <a:pt x="273594" y="321496"/>
                    </a:cubicBezTo>
                    <a:close/>
                    <a:moveTo>
                      <a:pt x="152998" y="321496"/>
                    </a:moveTo>
                    <a:lnTo>
                      <a:pt x="201263" y="321496"/>
                    </a:lnTo>
                    <a:cubicBezTo>
                      <a:pt x="208840" y="321496"/>
                      <a:pt x="215013" y="327658"/>
                      <a:pt x="215013" y="335314"/>
                    </a:cubicBezTo>
                    <a:lnTo>
                      <a:pt x="215013" y="383395"/>
                    </a:lnTo>
                    <a:cubicBezTo>
                      <a:pt x="215013" y="391051"/>
                      <a:pt x="208840" y="397213"/>
                      <a:pt x="201263" y="397213"/>
                    </a:cubicBezTo>
                    <a:lnTo>
                      <a:pt x="152998" y="397213"/>
                    </a:lnTo>
                    <a:cubicBezTo>
                      <a:pt x="145422" y="397213"/>
                      <a:pt x="139155" y="391051"/>
                      <a:pt x="139155" y="383395"/>
                    </a:cubicBezTo>
                    <a:lnTo>
                      <a:pt x="139155" y="335314"/>
                    </a:lnTo>
                    <a:cubicBezTo>
                      <a:pt x="139155" y="327658"/>
                      <a:pt x="145422" y="321496"/>
                      <a:pt x="152998" y="321496"/>
                    </a:cubicBezTo>
                    <a:close/>
                    <a:moveTo>
                      <a:pt x="93245" y="280044"/>
                    </a:moveTo>
                    <a:cubicBezTo>
                      <a:pt x="80151" y="280044"/>
                      <a:pt x="69583" y="290597"/>
                      <a:pt x="69583" y="303579"/>
                    </a:cubicBezTo>
                    <a:lnTo>
                      <a:pt x="69583" y="526226"/>
                    </a:lnTo>
                    <a:cubicBezTo>
                      <a:pt x="69583" y="539208"/>
                      <a:pt x="80151" y="549761"/>
                      <a:pt x="93245" y="549761"/>
                    </a:cubicBezTo>
                    <a:lnTo>
                      <a:pt x="501016" y="549761"/>
                    </a:lnTo>
                    <a:cubicBezTo>
                      <a:pt x="514016" y="549761"/>
                      <a:pt x="524585" y="539208"/>
                      <a:pt x="524585" y="526226"/>
                    </a:cubicBezTo>
                    <a:lnTo>
                      <a:pt x="524585" y="303579"/>
                    </a:lnTo>
                    <a:cubicBezTo>
                      <a:pt x="524585" y="290597"/>
                      <a:pt x="514016" y="280044"/>
                      <a:pt x="501016" y="280044"/>
                    </a:cubicBezTo>
                    <a:close/>
                    <a:moveTo>
                      <a:pt x="211929" y="67390"/>
                    </a:moveTo>
                    <a:lnTo>
                      <a:pt x="383361" y="67390"/>
                    </a:lnTo>
                    <a:lnTo>
                      <a:pt x="383361" y="141170"/>
                    </a:lnTo>
                    <a:cubicBezTo>
                      <a:pt x="383361" y="174418"/>
                      <a:pt x="410671" y="201221"/>
                      <a:pt x="443966" y="201221"/>
                    </a:cubicBezTo>
                    <a:lnTo>
                      <a:pt x="482031" y="201221"/>
                    </a:lnTo>
                    <a:cubicBezTo>
                      <a:pt x="515232" y="201221"/>
                      <a:pt x="542261" y="174418"/>
                      <a:pt x="542261" y="141170"/>
                    </a:cubicBezTo>
                    <a:lnTo>
                      <a:pt x="542261" y="67670"/>
                    </a:lnTo>
                    <a:cubicBezTo>
                      <a:pt x="571347" y="68511"/>
                      <a:pt x="595290" y="92513"/>
                      <a:pt x="595290" y="122118"/>
                    </a:cubicBezTo>
                    <a:lnTo>
                      <a:pt x="595290" y="553030"/>
                    </a:lnTo>
                    <a:cubicBezTo>
                      <a:pt x="595290" y="583102"/>
                      <a:pt x="570786" y="607851"/>
                      <a:pt x="540671" y="607851"/>
                    </a:cubicBezTo>
                    <a:lnTo>
                      <a:pt x="54619" y="607851"/>
                    </a:lnTo>
                    <a:cubicBezTo>
                      <a:pt x="24410" y="607851"/>
                      <a:pt x="0" y="583102"/>
                      <a:pt x="0" y="553030"/>
                    </a:cubicBezTo>
                    <a:lnTo>
                      <a:pt x="0" y="122118"/>
                    </a:lnTo>
                    <a:cubicBezTo>
                      <a:pt x="0" y="92513"/>
                      <a:pt x="23943" y="68511"/>
                      <a:pt x="53029" y="67670"/>
                    </a:cubicBezTo>
                    <a:lnTo>
                      <a:pt x="53029" y="141170"/>
                    </a:lnTo>
                    <a:cubicBezTo>
                      <a:pt x="53029" y="174418"/>
                      <a:pt x="79964" y="201221"/>
                      <a:pt x="113259" y="201221"/>
                    </a:cubicBezTo>
                    <a:lnTo>
                      <a:pt x="151324" y="201221"/>
                    </a:lnTo>
                    <a:cubicBezTo>
                      <a:pt x="184619" y="201221"/>
                      <a:pt x="211929" y="174418"/>
                      <a:pt x="211929" y="141170"/>
                    </a:cubicBezTo>
                    <a:close/>
                    <a:moveTo>
                      <a:pt x="443504" y="0"/>
                    </a:moveTo>
                    <a:lnTo>
                      <a:pt x="481115" y="0"/>
                    </a:lnTo>
                    <a:cubicBezTo>
                      <a:pt x="492529" y="0"/>
                      <a:pt x="501791" y="9243"/>
                      <a:pt x="501791" y="20634"/>
                    </a:cubicBezTo>
                    <a:lnTo>
                      <a:pt x="501791" y="141173"/>
                    </a:lnTo>
                    <a:cubicBezTo>
                      <a:pt x="501791" y="152564"/>
                      <a:pt x="492529" y="161807"/>
                      <a:pt x="481115" y="161807"/>
                    </a:cubicBezTo>
                    <a:lnTo>
                      <a:pt x="443504" y="161807"/>
                    </a:lnTo>
                    <a:cubicBezTo>
                      <a:pt x="432090" y="161807"/>
                      <a:pt x="422828" y="152564"/>
                      <a:pt x="422828" y="141173"/>
                    </a:cubicBezTo>
                    <a:lnTo>
                      <a:pt x="422828" y="20634"/>
                    </a:lnTo>
                    <a:cubicBezTo>
                      <a:pt x="422828" y="9243"/>
                      <a:pt x="432090" y="0"/>
                      <a:pt x="443504" y="0"/>
                    </a:cubicBezTo>
                    <a:close/>
                    <a:moveTo>
                      <a:pt x="113187" y="0"/>
                    </a:moveTo>
                    <a:lnTo>
                      <a:pt x="150798" y="0"/>
                    </a:lnTo>
                    <a:cubicBezTo>
                      <a:pt x="162212" y="0"/>
                      <a:pt x="171474" y="9243"/>
                      <a:pt x="171474" y="20634"/>
                    </a:cubicBezTo>
                    <a:lnTo>
                      <a:pt x="171474" y="141173"/>
                    </a:lnTo>
                    <a:cubicBezTo>
                      <a:pt x="171474" y="152564"/>
                      <a:pt x="162212" y="161807"/>
                      <a:pt x="150798" y="161807"/>
                    </a:cubicBezTo>
                    <a:lnTo>
                      <a:pt x="113187" y="161807"/>
                    </a:lnTo>
                    <a:cubicBezTo>
                      <a:pt x="101773" y="161807"/>
                      <a:pt x="92511" y="152564"/>
                      <a:pt x="92511" y="141173"/>
                    </a:cubicBezTo>
                    <a:lnTo>
                      <a:pt x="92511" y="20634"/>
                    </a:lnTo>
                    <a:cubicBezTo>
                      <a:pt x="92511" y="9243"/>
                      <a:pt x="101773" y="0"/>
                      <a:pt x="1131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lnSpcReduction="10000"/>
              </a:bodyPr>
              <a:lstStyle/>
              <a:p>
                <a:endParaRPr lang="zh-CN" altLang="en-US" dirty="0">
                  <a:latin typeface="+mn-ea"/>
                </a:endParaRP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47C8F9B1-2123-4A2E-AF85-60FE6145A7F8}"/>
                </a:ext>
              </a:extLst>
            </p:cNvPr>
            <p:cNvGrpSpPr/>
            <p:nvPr/>
          </p:nvGrpSpPr>
          <p:grpSpPr>
            <a:xfrm>
              <a:off x="5349268" y="3810232"/>
              <a:ext cx="1245445" cy="1245446"/>
              <a:chOff x="5349268" y="3810232"/>
              <a:chExt cx="1245445" cy="1245446"/>
            </a:xfrm>
          </p:grpSpPr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6672E021-C272-447F-8EE2-D789CD02725D}"/>
                  </a:ext>
                </a:extLst>
              </p:cNvPr>
              <p:cNvSpPr/>
              <p:nvPr/>
            </p:nvSpPr>
            <p:spPr>
              <a:xfrm>
                <a:off x="5349268" y="3810232"/>
                <a:ext cx="1245445" cy="1245446"/>
              </a:xfrm>
              <a:prstGeom prst="ellipse">
                <a:avLst/>
              </a:prstGeom>
              <a:solidFill>
                <a:srgbClr val="00808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4" name="íṡľíḍè-任意多边形 11">
                <a:extLst>
                  <a:ext uri="{FF2B5EF4-FFF2-40B4-BE49-F238E27FC236}">
                    <a16:creationId xmlns:a16="http://schemas.microsoft.com/office/drawing/2014/main" id="{5B099064-BD1D-4B3B-8F06-5F9609DCBD44}"/>
                  </a:ext>
                </a:extLst>
              </p:cNvPr>
              <p:cNvSpPr/>
              <p:nvPr/>
            </p:nvSpPr>
            <p:spPr bwMode="auto">
              <a:xfrm>
                <a:off x="5783348" y="4254003"/>
                <a:ext cx="359139" cy="357903"/>
              </a:xfrm>
              <a:custGeom>
                <a:avLst/>
                <a:gdLst>
                  <a:gd name="T0" fmla="*/ 611 w 653"/>
                  <a:gd name="T1" fmla="*/ 525 h 653"/>
                  <a:gd name="T2" fmla="*/ 435 w 653"/>
                  <a:gd name="T3" fmla="*/ 446 h 653"/>
                  <a:gd name="T4" fmla="*/ 408 w 653"/>
                  <a:gd name="T5" fmla="*/ 357 h 653"/>
                  <a:gd name="T6" fmla="*/ 446 w 653"/>
                  <a:gd name="T7" fmla="*/ 287 h 653"/>
                  <a:gd name="T8" fmla="*/ 470 w 653"/>
                  <a:gd name="T9" fmla="*/ 269 h 653"/>
                  <a:gd name="T10" fmla="*/ 468 w 653"/>
                  <a:gd name="T11" fmla="*/ 182 h 653"/>
                  <a:gd name="T12" fmla="*/ 457 w 653"/>
                  <a:gd name="T13" fmla="*/ 85 h 653"/>
                  <a:gd name="T14" fmla="*/ 327 w 653"/>
                  <a:gd name="T15" fmla="*/ 0 h 653"/>
                  <a:gd name="T16" fmla="*/ 327 w 653"/>
                  <a:gd name="T17" fmla="*/ 0 h 653"/>
                  <a:gd name="T18" fmla="*/ 326 w 653"/>
                  <a:gd name="T19" fmla="*/ 0 h 653"/>
                  <a:gd name="T20" fmla="*/ 326 w 653"/>
                  <a:gd name="T21" fmla="*/ 0 h 653"/>
                  <a:gd name="T22" fmla="*/ 326 w 653"/>
                  <a:gd name="T23" fmla="*/ 0 h 653"/>
                  <a:gd name="T24" fmla="*/ 195 w 653"/>
                  <a:gd name="T25" fmla="*/ 85 h 653"/>
                  <a:gd name="T26" fmla="*/ 184 w 653"/>
                  <a:gd name="T27" fmla="*/ 182 h 653"/>
                  <a:gd name="T28" fmla="*/ 183 w 653"/>
                  <a:gd name="T29" fmla="*/ 269 h 653"/>
                  <a:gd name="T30" fmla="*/ 206 w 653"/>
                  <a:gd name="T31" fmla="*/ 287 h 653"/>
                  <a:gd name="T32" fmla="*/ 245 w 653"/>
                  <a:gd name="T33" fmla="*/ 357 h 653"/>
                  <a:gd name="T34" fmla="*/ 218 w 653"/>
                  <a:gd name="T35" fmla="*/ 446 h 653"/>
                  <a:gd name="T36" fmla="*/ 42 w 653"/>
                  <a:gd name="T37" fmla="*/ 525 h 653"/>
                  <a:gd name="T38" fmla="*/ 0 w 653"/>
                  <a:gd name="T39" fmla="*/ 593 h 653"/>
                  <a:gd name="T40" fmla="*/ 0 w 653"/>
                  <a:gd name="T41" fmla="*/ 631 h 653"/>
                  <a:gd name="T42" fmla="*/ 22 w 653"/>
                  <a:gd name="T43" fmla="*/ 653 h 653"/>
                  <a:gd name="T44" fmla="*/ 631 w 653"/>
                  <a:gd name="T45" fmla="*/ 653 h 653"/>
                  <a:gd name="T46" fmla="*/ 653 w 653"/>
                  <a:gd name="T47" fmla="*/ 631 h 653"/>
                  <a:gd name="T48" fmla="*/ 653 w 653"/>
                  <a:gd name="T49" fmla="*/ 593 h 653"/>
                  <a:gd name="T50" fmla="*/ 611 w 653"/>
                  <a:gd name="T51" fmla="*/ 525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53" h="653">
                    <a:moveTo>
                      <a:pt x="611" y="525"/>
                    </a:moveTo>
                    <a:cubicBezTo>
                      <a:pt x="557" y="499"/>
                      <a:pt x="458" y="461"/>
                      <a:pt x="435" y="446"/>
                    </a:cubicBezTo>
                    <a:cubicBezTo>
                      <a:pt x="412" y="431"/>
                      <a:pt x="383" y="394"/>
                      <a:pt x="408" y="357"/>
                    </a:cubicBezTo>
                    <a:cubicBezTo>
                      <a:pt x="408" y="357"/>
                      <a:pt x="432" y="341"/>
                      <a:pt x="446" y="287"/>
                    </a:cubicBezTo>
                    <a:cubicBezTo>
                      <a:pt x="446" y="287"/>
                      <a:pt x="460" y="283"/>
                      <a:pt x="470" y="269"/>
                    </a:cubicBezTo>
                    <a:cubicBezTo>
                      <a:pt x="491" y="239"/>
                      <a:pt x="490" y="197"/>
                      <a:pt x="468" y="182"/>
                    </a:cubicBezTo>
                    <a:cubicBezTo>
                      <a:pt x="468" y="182"/>
                      <a:pt x="472" y="118"/>
                      <a:pt x="457" y="85"/>
                    </a:cubicBezTo>
                    <a:cubicBezTo>
                      <a:pt x="444" y="56"/>
                      <a:pt x="411" y="1"/>
                      <a:pt x="327" y="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27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242" y="1"/>
                      <a:pt x="208" y="55"/>
                      <a:pt x="195" y="85"/>
                    </a:cubicBezTo>
                    <a:cubicBezTo>
                      <a:pt x="179" y="123"/>
                      <a:pt x="184" y="182"/>
                      <a:pt x="184" y="182"/>
                    </a:cubicBezTo>
                    <a:cubicBezTo>
                      <a:pt x="164" y="185"/>
                      <a:pt x="155" y="234"/>
                      <a:pt x="183" y="269"/>
                    </a:cubicBezTo>
                    <a:cubicBezTo>
                      <a:pt x="193" y="282"/>
                      <a:pt x="206" y="287"/>
                      <a:pt x="206" y="287"/>
                    </a:cubicBezTo>
                    <a:cubicBezTo>
                      <a:pt x="221" y="341"/>
                      <a:pt x="245" y="357"/>
                      <a:pt x="245" y="357"/>
                    </a:cubicBezTo>
                    <a:cubicBezTo>
                      <a:pt x="270" y="394"/>
                      <a:pt x="240" y="431"/>
                      <a:pt x="218" y="446"/>
                    </a:cubicBezTo>
                    <a:cubicBezTo>
                      <a:pt x="195" y="461"/>
                      <a:pt x="96" y="501"/>
                      <a:pt x="42" y="525"/>
                    </a:cubicBezTo>
                    <a:cubicBezTo>
                      <a:pt x="3" y="543"/>
                      <a:pt x="0" y="564"/>
                      <a:pt x="0" y="593"/>
                    </a:cubicBezTo>
                    <a:cubicBezTo>
                      <a:pt x="0" y="631"/>
                      <a:pt x="0" y="631"/>
                      <a:pt x="0" y="631"/>
                    </a:cubicBezTo>
                    <a:cubicBezTo>
                      <a:pt x="0" y="643"/>
                      <a:pt x="9" y="653"/>
                      <a:pt x="22" y="653"/>
                    </a:cubicBezTo>
                    <a:cubicBezTo>
                      <a:pt x="631" y="653"/>
                      <a:pt x="631" y="653"/>
                      <a:pt x="631" y="653"/>
                    </a:cubicBezTo>
                    <a:cubicBezTo>
                      <a:pt x="643" y="653"/>
                      <a:pt x="653" y="643"/>
                      <a:pt x="653" y="631"/>
                    </a:cubicBezTo>
                    <a:cubicBezTo>
                      <a:pt x="653" y="593"/>
                      <a:pt x="653" y="593"/>
                      <a:pt x="653" y="593"/>
                    </a:cubicBezTo>
                    <a:cubicBezTo>
                      <a:pt x="653" y="564"/>
                      <a:pt x="646" y="542"/>
                      <a:pt x="611" y="5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dirty="0">
                  <a:latin typeface="+mn-ea"/>
                </a:endParaRPr>
              </a:p>
            </p:txBody>
          </p:sp>
        </p:grp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07B71D6F-FF7B-00C5-C4D5-B74802E9DAD8}"/>
              </a:ext>
            </a:extLst>
          </p:cNvPr>
          <p:cNvSpPr txBox="1"/>
          <p:nvPr/>
        </p:nvSpPr>
        <p:spPr>
          <a:xfrm>
            <a:off x="188272" y="179086"/>
            <a:ext cx="6377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一、需求分析</a:t>
            </a:r>
            <a:r>
              <a:rPr lang="en-US" altLang="zh-CN" sz="3600" i="1" dirty="0">
                <a:solidFill>
                  <a:srgbClr val="00B0F0"/>
                </a:solidFill>
                <a:latin typeface="+mn-ea"/>
              </a:rPr>
              <a:t>&amp;</a:t>
            </a:r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背景介绍</a:t>
            </a:r>
          </a:p>
        </p:txBody>
      </p:sp>
    </p:spTree>
    <p:extLst>
      <p:ext uri="{BB962C8B-B14F-4D97-AF65-F5344CB8AC3E}">
        <p14:creationId xmlns:p14="http://schemas.microsoft.com/office/powerpoint/2010/main" val="351935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919 0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3893 0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56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FA2BBED3-3BE1-0B7F-E5C2-15BC51F7EE6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6" y="-385930"/>
            <a:ext cx="2458044" cy="159083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77C61C3-D439-4392-A02E-B15F65242DC3}"/>
              </a:ext>
            </a:extLst>
          </p:cNvPr>
          <p:cNvGrpSpPr/>
          <p:nvPr/>
        </p:nvGrpSpPr>
        <p:grpSpPr>
          <a:xfrm>
            <a:off x="-4873461" y="-4392176"/>
            <a:ext cx="10041456" cy="9363557"/>
            <a:chOff x="-5182911" y="-4981953"/>
            <a:chExt cx="10041456" cy="936355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87855B0-249C-4D97-81B4-D98468FBD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6143C0E-EAC9-4A82-9EB7-02E1A1AA7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6A13614-73CE-4207-97D6-35D6585CC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AC27BA-F0FC-4185-A981-BA874F16829A}"/>
              </a:ext>
            </a:extLst>
          </p:cNvPr>
          <p:cNvGrpSpPr/>
          <p:nvPr/>
        </p:nvGrpSpPr>
        <p:grpSpPr>
          <a:xfrm>
            <a:off x="8038382" y="2294988"/>
            <a:ext cx="8307235" cy="8908659"/>
            <a:chOff x="7723948" y="1837273"/>
            <a:chExt cx="9363557" cy="10041456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325B34F-E6CF-4C83-AF02-F39129763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41B04D3-63FF-4D84-B5DB-DCFB7B886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</p:grp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3AA50D6-4B3A-2080-3541-464A2C6C703F}"/>
              </a:ext>
            </a:extLst>
          </p:cNvPr>
          <p:cNvSpPr/>
          <p:nvPr/>
        </p:nvSpPr>
        <p:spPr>
          <a:xfrm>
            <a:off x="397844" y="1705666"/>
            <a:ext cx="11396311" cy="4841197"/>
          </a:xfrm>
          <a:prstGeom prst="roundRect">
            <a:avLst>
              <a:gd name="adj" fmla="val 11232"/>
            </a:avLst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211C5286-B883-4EE7-888C-8AC50B5F3D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844433" y="2734950"/>
            <a:ext cx="1035444" cy="238227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65DD647-3D03-4EEF-B3AE-856F8282AE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413049" y="3966750"/>
            <a:ext cx="1035444" cy="238227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05812A4-3B6D-463E-989C-0A57BE900C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3114396" y="2904550"/>
            <a:ext cx="717436" cy="16506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952A299-BC76-4899-9322-12F9FC66A3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420396" y="3870315"/>
            <a:ext cx="1112476" cy="25595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2091AFC0-02A9-45F7-A10F-62633FA96351}"/>
              </a:ext>
            </a:extLst>
          </p:cNvPr>
          <p:cNvSpPr txBox="1"/>
          <p:nvPr/>
        </p:nvSpPr>
        <p:spPr>
          <a:xfrm>
            <a:off x="1033179" y="2648090"/>
            <a:ext cx="7701901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一、企业增值税申报机器人（单</a:t>
            </a:r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多企业）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B5A8690-9D0F-8E99-FF8C-36381F8B7E1E}"/>
              </a:ext>
            </a:extLst>
          </p:cNvPr>
          <p:cNvSpPr txBox="1"/>
          <p:nvPr/>
        </p:nvSpPr>
        <p:spPr>
          <a:xfrm>
            <a:off x="1057384" y="3990195"/>
            <a:ext cx="8619067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二、企业增值税附加申报机器人（单</a:t>
            </a:r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多企业）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E6C3440-E41C-9B1A-E151-A6E48842E417}"/>
              </a:ext>
            </a:extLst>
          </p:cNvPr>
          <p:cNvSpPr txBox="1"/>
          <p:nvPr/>
        </p:nvSpPr>
        <p:spPr>
          <a:xfrm>
            <a:off x="1033180" y="5206955"/>
            <a:ext cx="7701901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三、企业所得税申报机器人（单</a:t>
            </a:r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多企业）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82F7B75-E502-DED8-6D21-3FF570BFD83A}"/>
              </a:ext>
            </a:extLst>
          </p:cNvPr>
          <p:cNvSpPr txBox="1"/>
          <p:nvPr/>
        </p:nvSpPr>
        <p:spPr>
          <a:xfrm>
            <a:off x="355482" y="212040"/>
            <a:ext cx="837959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二、税务申报机器人</a:t>
            </a:r>
          </a:p>
        </p:txBody>
      </p:sp>
      <p:sp useBgFill="1">
        <p:nvSpPr>
          <p:cNvPr id="25" name="矩形: 圆角 24">
            <a:extLst>
              <a:ext uri="{FF2B5EF4-FFF2-40B4-BE49-F238E27FC236}">
                <a16:creationId xmlns:a16="http://schemas.microsoft.com/office/drawing/2014/main" id="{5062ADA5-4316-8D52-F1DB-C050ABB34809}"/>
              </a:ext>
            </a:extLst>
          </p:cNvPr>
          <p:cNvSpPr/>
          <p:nvPr/>
        </p:nvSpPr>
        <p:spPr>
          <a:xfrm>
            <a:off x="4039860" y="1027629"/>
            <a:ext cx="4169298" cy="1164518"/>
          </a:xfrm>
          <a:prstGeom prst="roundRect">
            <a:avLst>
              <a:gd name="adj" fmla="val 314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EAB9248-97F2-1AD7-F4CE-F4AFC73B27D8}"/>
              </a:ext>
            </a:extLst>
          </p:cNvPr>
          <p:cNvSpPr txBox="1"/>
          <p:nvPr/>
        </p:nvSpPr>
        <p:spPr>
          <a:xfrm>
            <a:off x="4266423" y="1561103"/>
            <a:ext cx="3942735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税务申报机器人分类</a:t>
            </a:r>
          </a:p>
        </p:txBody>
      </p:sp>
    </p:spTree>
    <p:extLst>
      <p:ext uri="{BB962C8B-B14F-4D97-AF65-F5344CB8AC3E}">
        <p14:creationId xmlns:p14="http://schemas.microsoft.com/office/powerpoint/2010/main" val="3741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5" grpId="0"/>
      <p:bldP spid="21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0B1A4B6D-7586-12A2-76CF-C995A05DABC3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5" y="-300175"/>
            <a:ext cx="2458044" cy="159083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77C61C3-D439-4392-A02E-B15F65242DC3}"/>
              </a:ext>
            </a:extLst>
          </p:cNvPr>
          <p:cNvGrpSpPr/>
          <p:nvPr/>
        </p:nvGrpSpPr>
        <p:grpSpPr>
          <a:xfrm>
            <a:off x="-5547701" y="-6566708"/>
            <a:ext cx="10311298" cy="11060798"/>
            <a:chOff x="-5452753" y="-6679194"/>
            <a:chExt cx="10311298" cy="1106079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6143C0E-EAC9-4A82-9EB7-02E1A1AA7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6A13614-73CE-4207-97D6-35D6585CC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87855B0-249C-4D97-81B4-D98468FBD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452753" y="-6679194"/>
              <a:ext cx="10041456" cy="9363557"/>
            </a:xfrm>
            <a:prstGeom prst="rect">
              <a:avLst/>
            </a:prstGeom>
          </p:spPr>
        </p:pic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211C5286-B883-4EE7-888C-8AC50B5F3D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416990" y="2734950"/>
            <a:ext cx="1035444" cy="238227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65DD647-3D03-4EEF-B3AE-856F8282AE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1985606" y="3966750"/>
            <a:ext cx="1035444" cy="238227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05812A4-3B6D-463E-989C-0A57BE900C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686953" y="2904550"/>
            <a:ext cx="717436" cy="16506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952A299-BC76-4899-9322-12F9FC66A3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1992953" y="3870315"/>
            <a:ext cx="1112476" cy="2559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133ED7F-94C8-44B5-AC9E-0968E51D5419}"/>
              </a:ext>
            </a:extLst>
          </p:cNvPr>
          <p:cNvSpPr txBox="1"/>
          <p:nvPr/>
        </p:nvSpPr>
        <p:spPr>
          <a:xfrm>
            <a:off x="187916" y="335691"/>
            <a:ext cx="837959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二、税务申报机器人：流程图（单企业）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AC27BA-F0FC-4185-A981-BA874F16829A}"/>
              </a:ext>
            </a:extLst>
          </p:cNvPr>
          <p:cNvGrpSpPr/>
          <p:nvPr/>
        </p:nvGrpSpPr>
        <p:grpSpPr>
          <a:xfrm>
            <a:off x="8038382" y="2344341"/>
            <a:ext cx="8307235" cy="8908659"/>
            <a:chOff x="7723948" y="1837273"/>
            <a:chExt cx="9363557" cy="10041456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325B34F-E6CF-4C83-AF02-F39129763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41B04D3-63FF-4D84-B5DB-DCFB7B886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</p:grpSp>
      <p:pic>
        <p:nvPicPr>
          <p:cNvPr id="18" name="图片 17" descr="ibot">
            <a:extLst>
              <a:ext uri="{FF2B5EF4-FFF2-40B4-BE49-F238E27FC236}">
                <a16:creationId xmlns:a16="http://schemas.microsoft.com/office/drawing/2014/main" id="{6F78FF29-0DBA-C767-BDC5-A95C51464CB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65073" y="1701893"/>
            <a:ext cx="565150" cy="565150"/>
          </a:xfrm>
          <a:prstGeom prst="rect">
            <a:avLst/>
          </a:prstGeom>
        </p:spPr>
      </p:pic>
      <p:pic>
        <p:nvPicPr>
          <p:cNvPr id="20" name="图片 19" descr="ibot">
            <a:extLst>
              <a:ext uri="{FF2B5EF4-FFF2-40B4-BE49-F238E27FC236}">
                <a16:creationId xmlns:a16="http://schemas.microsoft.com/office/drawing/2014/main" id="{40E3A6E7-21F2-DA92-83C6-7419B8E00ED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12849" y="3990615"/>
            <a:ext cx="565150" cy="565150"/>
          </a:xfrm>
          <a:prstGeom prst="rect">
            <a:avLst/>
          </a:prstGeom>
        </p:spPr>
      </p:pic>
      <p:pic>
        <p:nvPicPr>
          <p:cNvPr id="21" name="图片 20" descr="ibot">
            <a:extLst>
              <a:ext uri="{FF2B5EF4-FFF2-40B4-BE49-F238E27FC236}">
                <a16:creationId xmlns:a16="http://schemas.microsoft.com/office/drawing/2014/main" id="{1016E3C5-63A6-0D1F-7919-6BC0897AE09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3648" y="3990615"/>
            <a:ext cx="565150" cy="565150"/>
          </a:xfrm>
          <a:prstGeom prst="rect">
            <a:avLst/>
          </a:prstGeom>
        </p:spPr>
      </p:pic>
      <p:pic>
        <p:nvPicPr>
          <p:cNvPr id="25" name="图片 24" descr="ibot">
            <a:extLst>
              <a:ext uri="{FF2B5EF4-FFF2-40B4-BE49-F238E27FC236}">
                <a16:creationId xmlns:a16="http://schemas.microsoft.com/office/drawing/2014/main" id="{8AE86470-0104-7176-7AD9-3D4A9385C03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45560" y="4029210"/>
            <a:ext cx="565150" cy="565150"/>
          </a:xfrm>
          <a:prstGeom prst="rect">
            <a:avLst/>
          </a:prstGeom>
        </p:spPr>
      </p:pic>
      <p:pic>
        <p:nvPicPr>
          <p:cNvPr id="26" name="图片 25" descr="ibot">
            <a:extLst>
              <a:ext uri="{FF2B5EF4-FFF2-40B4-BE49-F238E27FC236}">
                <a16:creationId xmlns:a16="http://schemas.microsoft.com/office/drawing/2014/main" id="{8AFC0CE3-5081-BC60-8B94-4331CF36AC5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720301" y="4046772"/>
            <a:ext cx="565150" cy="565150"/>
          </a:xfrm>
          <a:prstGeom prst="rect">
            <a:avLst/>
          </a:prstGeom>
        </p:spPr>
      </p:pic>
      <p:pic>
        <p:nvPicPr>
          <p:cNvPr id="30" name="图片 29" descr="ibot">
            <a:extLst>
              <a:ext uri="{FF2B5EF4-FFF2-40B4-BE49-F238E27FC236}">
                <a16:creationId xmlns:a16="http://schemas.microsoft.com/office/drawing/2014/main" id="{88455B9D-B45B-026B-3F41-E2CCECEE7BD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67514" y="1693093"/>
            <a:ext cx="565150" cy="565150"/>
          </a:xfrm>
          <a:prstGeom prst="rect">
            <a:avLst/>
          </a:prstGeom>
        </p:spPr>
      </p:pic>
      <p:pic>
        <p:nvPicPr>
          <p:cNvPr id="31" name="图片 30" descr="ibot">
            <a:extLst>
              <a:ext uri="{FF2B5EF4-FFF2-40B4-BE49-F238E27FC236}">
                <a16:creationId xmlns:a16="http://schemas.microsoft.com/office/drawing/2014/main" id="{0A2E9D9F-9E7D-6BEA-5F0D-4ACABA2095D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83024" y="1692533"/>
            <a:ext cx="565150" cy="565150"/>
          </a:xfrm>
          <a:prstGeom prst="rect">
            <a:avLst/>
          </a:prstGeom>
        </p:spPr>
      </p:pic>
      <p:pic>
        <p:nvPicPr>
          <p:cNvPr id="32" name="图片 31" descr="ibot">
            <a:extLst>
              <a:ext uri="{FF2B5EF4-FFF2-40B4-BE49-F238E27FC236}">
                <a16:creationId xmlns:a16="http://schemas.microsoft.com/office/drawing/2014/main" id="{29C2076C-DA8C-5389-9FCB-89C11DC9C99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8534" y="1692533"/>
            <a:ext cx="565150" cy="56515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8DAA014-9ADA-E07D-8792-E193EBE478A5}"/>
              </a:ext>
            </a:extLst>
          </p:cNvPr>
          <p:cNvSpPr txBox="1"/>
          <p:nvPr/>
        </p:nvSpPr>
        <p:spPr>
          <a:xfrm>
            <a:off x="904789" y="2403819"/>
            <a:ext cx="1819794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进入税务申报系统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1CD9A8C-B50B-0083-5EBD-D5823B065BEA}"/>
              </a:ext>
            </a:extLst>
          </p:cNvPr>
          <p:cNvSpPr txBox="1"/>
          <p:nvPr/>
        </p:nvSpPr>
        <p:spPr>
          <a:xfrm>
            <a:off x="4723636" y="2394228"/>
            <a:ext cx="1416662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读取企业信息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2D8FEB3-8E0E-FF51-0B95-DF68AA457C34}"/>
              </a:ext>
            </a:extLst>
          </p:cNvPr>
          <p:cNvSpPr txBox="1"/>
          <p:nvPr/>
        </p:nvSpPr>
        <p:spPr>
          <a:xfrm>
            <a:off x="6451147" y="2409131"/>
            <a:ext cx="1416662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自动填写企业信息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9D39C63-7DF5-398B-9D8F-BE3D3A842FB0}"/>
              </a:ext>
            </a:extLst>
          </p:cNvPr>
          <p:cNvSpPr txBox="1"/>
          <p:nvPr/>
        </p:nvSpPr>
        <p:spPr>
          <a:xfrm>
            <a:off x="8249528" y="2396396"/>
            <a:ext cx="1604156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点击登录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5EF2B95-9321-75E2-B322-C16EA5CDA6AA}"/>
              </a:ext>
            </a:extLst>
          </p:cNvPr>
          <p:cNvSpPr txBox="1"/>
          <p:nvPr/>
        </p:nvSpPr>
        <p:spPr>
          <a:xfrm>
            <a:off x="8388866" y="4826764"/>
            <a:ext cx="1604156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点击税费申报及缴纳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E73DDE9-6A0C-1036-655E-ED32C110EC48}"/>
              </a:ext>
            </a:extLst>
          </p:cNvPr>
          <p:cNvSpPr txBox="1"/>
          <p:nvPr/>
        </p:nvSpPr>
        <p:spPr>
          <a:xfrm>
            <a:off x="6529901" y="4839221"/>
            <a:ext cx="1416662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寻找所需申报税目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9A7A89E-BAA4-0037-021F-036BCB9F8895}"/>
              </a:ext>
            </a:extLst>
          </p:cNvPr>
          <p:cNvSpPr txBox="1"/>
          <p:nvPr/>
        </p:nvSpPr>
        <p:spPr>
          <a:xfrm>
            <a:off x="4846991" y="4839221"/>
            <a:ext cx="1604156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填写企业信息及申报数额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21A669C-9982-1406-C9ED-25A020DBAA04}"/>
              </a:ext>
            </a:extLst>
          </p:cNvPr>
          <p:cNvSpPr txBox="1"/>
          <p:nvPr/>
        </p:nvSpPr>
        <p:spPr>
          <a:xfrm>
            <a:off x="3174625" y="4720816"/>
            <a:ext cx="1604156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确认申报后缴纳费用</a:t>
            </a:r>
          </a:p>
        </p:txBody>
      </p:sp>
      <p:sp>
        <p:nvSpPr>
          <p:cNvPr id="42" name="箭头: 右 122">
            <a:extLst>
              <a:ext uri="{FF2B5EF4-FFF2-40B4-BE49-F238E27FC236}">
                <a16:creationId xmlns:a16="http://schemas.microsoft.com/office/drawing/2014/main" id="{7F4EC5D3-7D1F-2C26-1656-456589C647C7}"/>
              </a:ext>
            </a:extLst>
          </p:cNvPr>
          <p:cNvSpPr/>
          <p:nvPr/>
        </p:nvSpPr>
        <p:spPr>
          <a:xfrm>
            <a:off x="2145566" y="2081296"/>
            <a:ext cx="1195333" cy="9005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43" name="箭头: 右 122">
            <a:extLst>
              <a:ext uri="{FF2B5EF4-FFF2-40B4-BE49-F238E27FC236}">
                <a16:creationId xmlns:a16="http://schemas.microsoft.com/office/drawing/2014/main" id="{7AF39140-34C4-C1D8-CC14-8AF4806EA2A4}"/>
              </a:ext>
            </a:extLst>
          </p:cNvPr>
          <p:cNvSpPr/>
          <p:nvPr/>
        </p:nvSpPr>
        <p:spPr>
          <a:xfrm>
            <a:off x="5614888" y="2061834"/>
            <a:ext cx="1168136" cy="9295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8" name="箭头: 右 122">
            <a:extLst>
              <a:ext uri="{FF2B5EF4-FFF2-40B4-BE49-F238E27FC236}">
                <a16:creationId xmlns:a16="http://schemas.microsoft.com/office/drawing/2014/main" id="{33A74F9F-2DEA-C3E7-3BC9-9B638DB4B9BC}"/>
              </a:ext>
            </a:extLst>
          </p:cNvPr>
          <p:cNvSpPr/>
          <p:nvPr/>
        </p:nvSpPr>
        <p:spPr>
          <a:xfrm rot="10800000">
            <a:off x="7493413" y="4430414"/>
            <a:ext cx="1266590" cy="9295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9" name="箭头: 右 122">
            <a:extLst>
              <a:ext uri="{FF2B5EF4-FFF2-40B4-BE49-F238E27FC236}">
                <a16:creationId xmlns:a16="http://schemas.microsoft.com/office/drawing/2014/main" id="{F1AE6646-E802-50FE-3004-4B3AFCE244C0}"/>
              </a:ext>
            </a:extLst>
          </p:cNvPr>
          <p:cNvSpPr/>
          <p:nvPr/>
        </p:nvSpPr>
        <p:spPr>
          <a:xfrm rot="5400000">
            <a:off x="10019378" y="3317026"/>
            <a:ext cx="1084790" cy="1588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4" name="箭头: 右 122">
            <a:extLst>
              <a:ext uri="{FF2B5EF4-FFF2-40B4-BE49-F238E27FC236}">
                <a16:creationId xmlns:a16="http://schemas.microsoft.com/office/drawing/2014/main" id="{BFA7B21B-9583-5277-738B-E030DEE17281}"/>
              </a:ext>
            </a:extLst>
          </p:cNvPr>
          <p:cNvSpPr/>
          <p:nvPr/>
        </p:nvSpPr>
        <p:spPr>
          <a:xfrm>
            <a:off x="7348174" y="2083332"/>
            <a:ext cx="1219340" cy="9295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7" name="箭头: 右 122">
            <a:extLst>
              <a:ext uri="{FF2B5EF4-FFF2-40B4-BE49-F238E27FC236}">
                <a16:creationId xmlns:a16="http://schemas.microsoft.com/office/drawing/2014/main" id="{32BDEE24-E619-DB98-28FA-F57E11EB52A5}"/>
              </a:ext>
            </a:extLst>
          </p:cNvPr>
          <p:cNvSpPr/>
          <p:nvPr/>
        </p:nvSpPr>
        <p:spPr>
          <a:xfrm rot="10800000">
            <a:off x="5844802" y="4368438"/>
            <a:ext cx="1125678" cy="9295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8" name="箭头: 右 122">
            <a:extLst>
              <a:ext uri="{FF2B5EF4-FFF2-40B4-BE49-F238E27FC236}">
                <a16:creationId xmlns:a16="http://schemas.microsoft.com/office/drawing/2014/main" id="{CCDB6B7A-FCCA-C40F-9871-9FF5D0EE1F6F}"/>
              </a:ext>
            </a:extLst>
          </p:cNvPr>
          <p:cNvSpPr/>
          <p:nvPr/>
        </p:nvSpPr>
        <p:spPr>
          <a:xfrm rot="10800000">
            <a:off x="4179146" y="4332135"/>
            <a:ext cx="1140207" cy="1080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45" name="图片 44" descr="ibot">
            <a:extLst>
              <a:ext uri="{FF2B5EF4-FFF2-40B4-BE49-F238E27FC236}">
                <a16:creationId xmlns:a16="http://schemas.microsoft.com/office/drawing/2014/main" id="{41C7E055-6EB0-2D6D-DDCF-458617D23E6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00755" y="1690001"/>
            <a:ext cx="565150" cy="565150"/>
          </a:xfrm>
          <a:prstGeom prst="rect">
            <a:avLst/>
          </a:prstGeom>
        </p:spPr>
      </p:pic>
      <p:pic>
        <p:nvPicPr>
          <p:cNvPr id="46" name="图片 45" descr="ibot">
            <a:extLst>
              <a:ext uri="{FF2B5EF4-FFF2-40B4-BE49-F238E27FC236}">
                <a16:creationId xmlns:a16="http://schemas.microsoft.com/office/drawing/2014/main" id="{A0D1BAD9-4823-8BE3-2311-94415D4DA0E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79199" y="1736142"/>
            <a:ext cx="565150" cy="565150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E73CFC7-48E5-EC99-6906-AFF3DCCF8541}"/>
              </a:ext>
            </a:extLst>
          </p:cNvPr>
          <p:cNvSpPr txBox="1"/>
          <p:nvPr/>
        </p:nvSpPr>
        <p:spPr>
          <a:xfrm>
            <a:off x="9931974" y="2403819"/>
            <a:ext cx="1819794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点击我要办税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C9B749B-44E7-BEE4-CA7A-5DC0D4987392}"/>
              </a:ext>
            </a:extLst>
          </p:cNvPr>
          <p:cNvSpPr txBox="1"/>
          <p:nvPr/>
        </p:nvSpPr>
        <p:spPr>
          <a:xfrm>
            <a:off x="2924216" y="2396396"/>
            <a:ext cx="1819794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点击我要办税</a:t>
            </a:r>
          </a:p>
        </p:txBody>
      </p:sp>
      <p:sp>
        <p:nvSpPr>
          <p:cNvPr id="60" name="箭头: 右 122">
            <a:extLst>
              <a:ext uri="{FF2B5EF4-FFF2-40B4-BE49-F238E27FC236}">
                <a16:creationId xmlns:a16="http://schemas.microsoft.com/office/drawing/2014/main" id="{9F0A5A75-432B-0CBC-8677-D6319A60E399}"/>
              </a:ext>
            </a:extLst>
          </p:cNvPr>
          <p:cNvSpPr/>
          <p:nvPr/>
        </p:nvSpPr>
        <p:spPr>
          <a:xfrm>
            <a:off x="3877764" y="2064002"/>
            <a:ext cx="1168136" cy="9295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1" name="箭头: 右 122">
            <a:extLst>
              <a:ext uri="{FF2B5EF4-FFF2-40B4-BE49-F238E27FC236}">
                <a16:creationId xmlns:a16="http://schemas.microsoft.com/office/drawing/2014/main" id="{B8AA9D54-31BB-2BEA-1B8C-D71A6C3C9808}"/>
              </a:ext>
            </a:extLst>
          </p:cNvPr>
          <p:cNvSpPr/>
          <p:nvPr/>
        </p:nvSpPr>
        <p:spPr>
          <a:xfrm>
            <a:off x="9059859" y="2079842"/>
            <a:ext cx="1219340" cy="9295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63" name="图片 62" descr="ibot">
            <a:extLst>
              <a:ext uri="{FF2B5EF4-FFF2-40B4-BE49-F238E27FC236}">
                <a16:creationId xmlns:a16="http://schemas.microsoft.com/office/drawing/2014/main" id="{9F1BD254-8BEA-E248-16E7-C3F6647A759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08940" y="4085863"/>
            <a:ext cx="565150" cy="565150"/>
          </a:xfrm>
          <a:prstGeom prst="rect">
            <a:avLst/>
          </a:prstGeom>
        </p:spPr>
      </p:pic>
      <p:pic>
        <p:nvPicPr>
          <p:cNvPr id="64" name="图片 63" descr="ibot">
            <a:extLst>
              <a:ext uri="{FF2B5EF4-FFF2-40B4-BE49-F238E27FC236}">
                <a16:creationId xmlns:a16="http://schemas.microsoft.com/office/drawing/2014/main" id="{A646DBDA-A30F-2AED-AA66-5753EB78F24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09232" y="3998290"/>
            <a:ext cx="565150" cy="565150"/>
          </a:xfrm>
          <a:prstGeom prst="rect">
            <a:avLst/>
          </a:prstGeom>
        </p:spPr>
      </p:pic>
      <p:sp>
        <p:nvSpPr>
          <p:cNvPr id="65" name="箭头: 右 122">
            <a:extLst>
              <a:ext uri="{FF2B5EF4-FFF2-40B4-BE49-F238E27FC236}">
                <a16:creationId xmlns:a16="http://schemas.microsoft.com/office/drawing/2014/main" id="{1DFD2471-963E-91F9-101D-48C64A7481D7}"/>
              </a:ext>
            </a:extLst>
          </p:cNvPr>
          <p:cNvSpPr/>
          <p:nvPr/>
        </p:nvSpPr>
        <p:spPr>
          <a:xfrm rot="10800000">
            <a:off x="9250197" y="4389654"/>
            <a:ext cx="1173938" cy="10109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7" name="箭头: 右 122">
            <a:extLst>
              <a:ext uri="{FF2B5EF4-FFF2-40B4-BE49-F238E27FC236}">
                <a16:creationId xmlns:a16="http://schemas.microsoft.com/office/drawing/2014/main" id="{3A00943D-8D7A-84D2-B689-1D4F3C632252}"/>
              </a:ext>
            </a:extLst>
          </p:cNvPr>
          <p:cNvSpPr/>
          <p:nvPr/>
        </p:nvSpPr>
        <p:spPr>
          <a:xfrm rot="10800000">
            <a:off x="2274381" y="4313636"/>
            <a:ext cx="1345393" cy="12597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A11022C-B923-8877-A3AA-FCC28A402AC2}"/>
              </a:ext>
            </a:extLst>
          </p:cNvPr>
          <p:cNvSpPr txBox="1"/>
          <p:nvPr/>
        </p:nvSpPr>
        <p:spPr>
          <a:xfrm>
            <a:off x="10133540" y="4820532"/>
            <a:ext cx="1416662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进入按期申报界面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7D2DAF8-325F-ADFD-5167-0D989826A80A}"/>
              </a:ext>
            </a:extLst>
          </p:cNvPr>
          <p:cNvSpPr txBox="1"/>
          <p:nvPr/>
        </p:nvSpPr>
        <p:spPr>
          <a:xfrm>
            <a:off x="1199535" y="4762634"/>
            <a:ext cx="1724681" cy="10772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完成申报、自动填写税务登录信息文件，并退出税务申报系统</a:t>
            </a:r>
          </a:p>
        </p:txBody>
      </p:sp>
    </p:spTree>
    <p:extLst>
      <p:ext uri="{BB962C8B-B14F-4D97-AF65-F5344CB8AC3E}">
        <p14:creationId xmlns:p14="http://schemas.microsoft.com/office/powerpoint/2010/main" val="43731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7" grpId="0"/>
      <p:bldP spid="59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0B1A4B6D-7586-12A2-76CF-C995A05DABC3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5" y="-300175"/>
            <a:ext cx="2458044" cy="159083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77C61C3-D439-4392-A02E-B15F65242DC3}"/>
              </a:ext>
            </a:extLst>
          </p:cNvPr>
          <p:cNvGrpSpPr/>
          <p:nvPr/>
        </p:nvGrpSpPr>
        <p:grpSpPr>
          <a:xfrm>
            <a:off x="-5557985" y="-6548059"/>
            <a:ext cx="10311298" cy="11060798"/>
            <a:chOff x="-5452753" y="-6679194"/>
            <a:chExt cx="10311298" cy="1106079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6143C0E-EAC9-4A82-9EB7-02E1A1AA7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6A13614-73CE-4207-97D6-35D6585CC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182911" y="-4981953"/>
              <a:ext cx="10041456" cy="936355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87855B0-249C-4D97-81B4-D98468FBD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flipV="1">
              <a:off x="-5452753" y="-6679194"/>
              <a:ext cx="10041456" cy="9363557"/>
            </a:xfrm>
            <a:prstGeom prst="rect">
              <a:avLst/>
            </a:prstGeom>
          </p:spPr>
        </p:pic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211C5286-B883-4EE7-888C-8AC50B5F3D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247174" y="2349842"/>
            <a:ext cx="1035444" cy="238227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65DD647-3D03-4EEF-B3AE-856F8282AE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1815790" y="3581642"/>
            <a:ext cx="1035444" cy="238227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05812A4-3B6D-463E-989C-0A57BE900C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2517137" y="2519442"/>
            <a:ext cx="717436" cy="16506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952A299-BC76-4899-9322-12F9FC66A3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2" t="5473" r="48942" b="-28838"/>
          <a:stretch/>
        </p:blipFill>
        <p:spPr>
          <a:xfrm>
            <a:off x="1823137" y="3485207"/>
            <a:ext cx="1112476" cy="2559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133ED7F-94C8-44B5-AC9E-0968E51D5419}"/>
              </a:ext>
            </a:extLst>
          </p:cNvPr>
          <p:cNvSpPr txBox="1"/>
          <p:nvPr/>
        </p:nvSpPr>
        <p:spPr>
          <a:xfrm>
            <a:off x="206528" y="328060"/>
            <a:ext cx="837959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二、税务申报机器人：流程图（多企业）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AC27BA-F0FC-4185-A981-BA874F16829A}"/>
              </a:ext>
            </a:extLst>
          </p:cNvPr>
          <p:cNvGrpSpPr/>
          <p:nvPr/>
        </p:nvGrpSpPr>
        <p:grpSpPr>
          <a:xfrm>
            <a:off x="8038382" y="2344341"/>
            <a:ext cx="8307235" cy="8908659"/>
            <a:chOff x="7723948" y="1837273"/>
            <a:chExt cx="9363557" cy="10041456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325B34F-E6CF-4C83-AF02-F39129763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41B04D3-63FF-4D84-B5DB-DCFB7B886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r="45161" b="1094"/>
            <a:stretch/>
          </p:blipFill>
          <p:spPr>
            <a:xfrm rot="5400000">
              <a:off x="7384999" y="2176222"/>
              <a:ext cx="10041456" cy="9363557"/>
            </a:xfrm>
            <a:prstGeom prst="rect">
              <a:avLst/>
            </a:prstGeom>
          </p:spPr>
        </p:pic>
      </p:grpSp>
      <p:pic>
        <p:nvPicPr>
          <p:cNvPr id="18" name="图片 17" descr="ibot">
            <a:extLst>
              <a:ext uri="{FF2B5EF4-FFF2-40B4-BE49-F238E27FC236}">
                <a16:creationId xmlns:a16="http://schemas.microsoft.com/office/drawing/2014/main" id="{6F78FF29-0DBA-C767-BDC5-A95C51464CB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73618" y="1414814"/>
            <a:ext cx="565150" cy="565150"/>
          </a:xfrm>
          <a:prstGeom prst="rect">
            <a:avLst/>
          </a:prstGeom>
        </p:spPr>
      </p:pic>
      <p:pic>
        <p:nvPicPr>
          <p:cNvPr id="20" name="图片 19" descr="ibot">
            <a:extLst>
              <a:ext uri="{FF2B5EF4-FFF2-40B4-BE49-F238E27FC236}">
                <a16:creationId xmlns:a16="http://schemas.microsoft.com/office/drawing/2014/main" id="{40E3A6E7-21F2-DA92-83C6-7419B8E00ED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43033" y="3605507"/>
            <a:ext cx="565150" cy="565150"/>
          </a:xfrm>
          <a:prstGeom prst="rect">
            <a:avLst/>
          </a:prstGeom>
        </p:spPr>
      </p:pic>
      <p:pic>
        <p:nvPicPr>
          <p:cNvPr id="21" name="图片 20" descr="ibot">
            <a:extLst>
              <a:ext uri="{FF2B5EF4-FFF2-40B4-BE49-F238E27FC236}">
                <a16:creationId xmlns:a16="http://schemas.microsoft.com/office/drawing/2014/main" id="{1016E3C5-63A6-0D1F-7919-6BC0897AE09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33832" y="3605507"/>
            <a:ext cx="565150" cy="565150"/>
          </a:xfrm>
          <a:prstGeom prst="rect">
            <a:avLst/>
          </a:prstGeom>
        </p:spPr>
      </p:pic>
      <p:pic>
        <p:nvPicPr>
          <p:cNvPr id="25" name="图片 24" descr="ibot">
            <a:extLst>
              <a:ext uri="{FF2B5EF4-FFF2-40B4-BE49-F238E27FC236}">
                <a16:creationId xmlns:a16="http://schemas.microsoft.com/office/drawing/2014/main" id="{8AE86470-0104-7176-7AD9-3D4A9385C03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75744" y="3644102"/>
            <a:ext cx="565150" cy="565150"/>
          </a:xfrm>
          <a:prstGeom prst="rect">
            <a:avLst/>
          </a:prstGeom>
        </p:spPr>
      </p:pic>
      <p:pic>
        <p:nvPicPr>
          <p:cNvPr id="26" name="图片 25" descr="ibot">
            <a:extLst>
              <a:ext uri="{FF2B5EF4-FFF2-40B4-BE49-F238E27FC236}">
                <a16:creationId xmlns:a16="http://schemas.microsoft.com/office/drawing/2014/main" id="{8AFC0CE3-5081-BC60-8B94-4331CF36AC5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50485" y="3661664"/>
            <a:ext cx="565150" cy="565150"/>
          </a:xfrm>
          <a:prstGeom prst="rect">
            <a:avLst/>
          </a:prstGeom>
        </p:spPr>
      </p:pic>
      <p:pic>
        <p:nvPicPr>
          <p:cNvPr id="30" name="图片 29" descr="ibot">
            <a:extLst>
              <a:ext uri="{FF2B5EF4-FFF2-40B4-BE49-F238E27FC236}">
                <a16:creationId xmlns:a16="http://schemas.microsoft.com/office/drawing/2014/main" id="{88455B9D-B45B-026B-3F41-E2CCECEE7BD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76059" y="1406014"/>
            <a:ext cx="565150" cy="565150"/>
          </a:xfrm>
          <a:prstGeom prst="rect">
            <a:avLst/>
          </a:prstGeom>
        </p:spPr>
      </p:pic>
      <p:pic>
        <p:nvPicPr>
          <p:cNvPr id="31" name="图片 30" descr="ibot">
            <a:extLst>
              <a:ext uri="{FF2B5EF4-FFF2-40B4-BE49-F238E27FC236}">
                <a16:creationId xmlns:a16="http://schemas.microsoft.com/office/drawing/2014/main" id="{0A2E9D9F-9E7D-6BEA-5F0D-4ACABA2095D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91569" y="1405454"/>
            <a:ext cx="565150" cy="565150"/>
          </a:xfrm>
          <a:prstGeom prst="rect">
            <a:avLst/>
          </a:prstGeom>
        </p:spPr>
      </p:pic>
      <p:pic>
        <p:nvPicPr>
          <p:cNvPr id="32" name="图片 31" descr="ibot">
            <a:extLst>
              <a:ext uri="{FF2B5EF4-FFF2-40B4-BE49-F238E27FC236}">
                <a16:creationId xmlns:a16="http://schemas.microsoft.com/office/drawing/2014/main" id="{29C2076C-DA8C-5389-9FCB-89C11DC9C99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07079" y="1405454"/>
            <a:ext cx="565150" cy="56515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8DAA014-9ADA-E07D-8792-E193EBE478A5}"/>
              </a:ext>
            </a:extLst>
          </p:cNvPr>
          <p:cNvSpPr txBox="1"/>
          <p:nvPr/>
        </p:nvSpPr>
        <p:spPr>
          <a:xfrm>
            <a:off x="734973" y="2018711"/>
            <a:ext cx="1819794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进入税务申报系统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1CD9A8C-B50B-0083-5EBD-D5823B065BEA}"/>
              </a:ext>
            </a:extLst>
          </p:cNvPr>
          <p:cNvSpPr txBox="1"/>
          <p:nvPr/>
        </p:nvSpPr>
        <p:spPr>
          <a:xfrm>
            <a:off x="4553820" y="2009120"/>
            <a:ext cx="1416662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读取企业信息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2D8FEB3-8E0E-FF51-0B95-DF68AA457C34}"/>
              </a:ext>
            </a:extLst>
          </p:cNvPr>
          <p:cNvSpPr txBox="1"/>
          <p:nvPr/>
        </p:nvSpPr>
        <p:spPr>
          <a:xfrm>
            <a:off x="6281331" y="2024023"/>
            <a:ext cx="1416662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自动填写企业信息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9D39C63-7DF5-398B-9D8F-BE3D3A842FB0}"/>
              </a:ext>
            </a:extLst>
          </p:cNvPr>
          <p:cNvSpPr txBox="1"/>
          <p:nvPr/>
        </p:nvSpPr>
        <p:spPr>
          <a:xfrm>
            <a:off x="8079712" y="2011288"/>
            <a:ext cx="1604156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点击登录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5EF2B95-9321-75E2-B322-C16EA5CDA6AA}"/>
              </a:ext>
            </a:extLst>
          </p:cNvPr>
          <p:cNvSpPr txBox="1"/>
          <p:nvPr/>
        </p:nvSpPr>
        <p:spPr>
          <a:xfrm>
            <a:off x="8219050" y="4441656"/>
            <a:ext cx="1604156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点击税费申报及缴纳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E73DDE9-6A0C-1036-655E-ED32C110EC48}"/>
              </a:ext>
            </a:extLst>
          </p:cNvPr>
          <p:cNvSpPr txBox="1"/>
          <p:nvPr/>
        </p:nvSpPr>
        <p:spPr>
          <a:xfrm>
            <a:off x="6360085" y="4454113"/>
            <a:ext cx="1416662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寻找所需申报税目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9A7A89E-BAA4-0037-021F-036BCB9F8895}"/>
              </a:ext>
            </a:extLst>
          </p:cNvPr>
          <p:cNvSpPr txBox="1"/>
          <p:nvPr/>
        </p:nvSpPr>
        <p:spPr>
          <a:xfrm>
            <a:off x="4677175" y="4454113"/>
            <a:ext cx="1604156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填写企业信息及申报数额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21A669C-9982-1406-C9ED-25A020DBAA04}"/>
              </a:ext>
            </a:extLst>
          </p:cNvPr>
          <p:cNvSpPr txBox="1"/>
          <p:nvPr/>
        </p:nvSpPr>
        <p:spPr>
          <a:xfrm>
            <a:off x="3004809" y="4335708"/>
            <a:ext cx="1604156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确认申报后缴纳费用</a:t>
            </a:r>
          </a:p>
        </p:txBody>
      </p:sp>
      <p:sp>
        <p:nvSpPr>
          <p:cNvPr id="42" name="箭头: 右 122">
            <a:extLst>
              <a:ext uri="{FF2B5EF4-FFF2-40B4-BE49-F238E27FC236}">
                <a16:creationId xmlns:a16="http://schemas.microsoft.com/office/drawing/2014/main" id="{7F4EC5D3-7D1F-2C26-1656-456589C647C7}"/>
              </a:ext>
            </a:extLst>
          </p:cNvPr>
          <p:cNvSpPr/>
          <p:nvPr/>
        </p:nvSpPr>
        <p:spPr>
          <a:xfrm>
            <a:off x="1975750" y="1696188"/>
            <a:ext cx="1195333" cy="9005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43" name="箭头: 右 122">
            <a:extLst>
              <a:ext uri="{FF2B5EF4-FFF2-40B4-BE49-F238E27FC236}">
                <a16:creationId xmlns:a16="http://schemas.microsoft.com/office/drawing/2014/main" id="{7AF39140-34C4-C1D8-CC14-8AF4806EA2A4}"/>
              </a:ext>
            </a:extLst>
          </p:cNvPr>
          <p:cNvSpPr/>
          <p:nvPr/>
        </p:nvSpPr>
        <p:spPr>
          <a:xfrm>
            <a:off x="5445072" y="1676726"/>
            <a:ext cx="1168136" cy="9295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8" name="箭头: 右 122">
            <a:extLst>
              <a:ext uri="{FF2B5EF4-FFF2-40B4-BE49-F238E27FC236}">
                <a16:creationId xmlns:a16="http://schemas.microsoft.com/office/drawing/2014/main" id="{33A74F9F-2DEA-C3E7-3BC9-9B638DB4B9BC}"/>
              </a:ext>
            </a:extLst>
          </p:cNvPr>
          <p:cNvSpPr/>
          <p:nvPr/>
        </p:nvSpPr>
        <p:spPr>
          <a:xfrm rot="10800000">
            <a:off x="7323597" y="4045306"/>
            <a:ext cx="1266590" cy="9295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9" name="箭头: 右 122">
            <a:extLst>
              <a:ext uri="{FF2B5EF4-FFF2-40B4-BE49-F238E27FC236}">
                <a16:creationId xmlns:a16="http://schemas.microsoft.com/office/drawing/2014/main" id="{F1AE6646-E802-50FE-3004-4B3AFCE244C0}"/>
              </a:ext>
            </a:extLst>
          </p:cNvPr>
          <p:cNvSpPr/>
          <p:nvPr/>
        </p:nvSpPr>
        <p:spPr>
          <a:xfrm rot="5400000">
            <a:off x="9849562" y="2931918"/>
            <a:ext cx="1084790" cy="1588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4" name="箭头: 右 122">
            <a:extLst>
              <a:ext uri="{FF2B5EF4-FFF2-40B4-BE49-F238E27FC236}">
                <a16:creationId xmlns:a16="http://schemas.microsoft.com/office/drawing/2014/main" id="{BFA7B21B-9583-5277-738B-E030DEE17281}"/>
              </a:ext>
            </a:extLst>
          </p:cNvPr>
          <p:cNvSpPr/>
          <p:nvPr/>
        </p:nvSpPr>
        <p:spPr>
          <a:xfrm>
            <a:off x="7178358" y="1698224"/>
            <a:ext cx="1219340" cy="9295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7" name="箭头: 右 122">
            <a:extLst>
              <a:ext uri="{FF2B5EF4-FFF2-40B4-BE49-F238E27FC236}">
                <a16:creationId xmlns:a16="http://schemas.microsoft.com/office/drawing/2014/main" id="{32BDEE24-E619-DB98-28FA-F57E11EB52A5}"/>
              </a:ext>
            </a:extLst>
          </p:cNvPr>
          <p:cNvSpPr/>
          <p:nvPr/>
        </p:nvSpPr>
        <p:spPr>
          <a:xfrm rot="10800000">
            <a:off x="5674986" y="3983330"/>
            <a:ext cx="1125678" cy="9295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8" name="箭头: 右 122">
            <a:extLst>
              <a:ext uri="{FF2B5EF4-FFF2-40B4-BE49-F238E27FC236}">
                <a16:creationId xmlns:a16="http://schemas.microsoft.com/office/drawing/2014/main" id="{CCDB6B7A-FCCA-C40F-9871-9FF5D0EE1F6F}"/>
              </a:ext>
            </a:extLst>
          </p:cNvPr>
          <p:cNvSpPr/>
          <p:nvPr/>
        </p:nvSpPr>
        <p:spPr>
          <a:xfrm rot="10800000">
            <a:off x="4009330" y="3947027"/>
            <a:ext cx="1140207" cy="1080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45" name="图片 44" descr="ibot">
            <a:extLst>
              <a:ext uri="{FF2B5EF4-FFF2-40B4-BE49-F238E27FC236}">
                <a16:creationId xmlns:a16="http://schemas.microsoft.com/office/drawing/2014/main" id="{41C7E055-6EB0-2D6D-DDCF-458617D23E6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09300" y="1402922"/>
            <a:ext cx="565150" cy="565150"/>
          </a:xfrm>
          <a:prstGeom prst="rect">
            <a:avLst/>
          </a:prstGeom>
        </p:spPr>
      </p:pic>
      <p:pic>
        <p:nvPicPr>
          <p:cNvPr id="46" name="图片 45" descr="ibot">
            <a:extLst>
              <a:ext uri="{FF2B5EF4-FFF2-40B4-BE49-F238E27FC236}">
                <a16:creationId xmlns:a16="http://schemas.microsoft.com/office/drawing/2014/main" id="{A0D1BAD9-4823-8BE3-2311-94415D4DA0E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87744" y="1449063"/>
            <a:ext cx="565150" cy="565150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E73CFC7-48E5-EC99-6906-AFF3DCCF8541}"/>
              </a:ext>
            </a:extLst>
          </p:cNvPr>
          <p:cNvSpPr txBox="1"/>
          <p:nvPr/>
        </p:nvSpPr>
        <p:spPr>
          <a:xfrm>
            <a:off x="9762158" y="2018711"/>
            <a:ext cx="1819794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点击我要办税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C9B749B-44E7-BEE4-CA7A-5DC0D4987392}"/>
              </a:ext>
            </a:extLst>
          </p:cNvPr>
          <p:cNvSpPr txBox="1"/>
          <p:nvPr/>
        </p:nvSpPr>
        <p:spPr>
          <a:xfrm>
            <a:off x="2754400" y="2011288"/>
            <a:ext cx="1819794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点击我要办税</a:t>
            </a:r>
          </a:p>
        </p:txBody>
      </p:sp>
      <p:sp>
        <p:nvSpPr>
          <p:cNvPr id="60" name="箭头: 右 122">
            <a:extLst>
              <a:ext uri="{FF2B5EF4-FFF2-40B4-BE49-F238E27FC236}">
                <a16:creationId xmlns:a16="http://schemas.microsoft.com/office/drawing/2014/main" id="{9F0A5A75-432B-0CBC-8677-D6319A60E399}"/>
              </a:ext>
            </a:extLst>
          </p:cNvPr>
          <p:cNvSpPr/>
          <p:nvPr/>
        </p:nvSpPr>
        <p:spPr>
          <a:xfrm>
            <a:off x="3707948" y="1678894"/>
            <a:ext cx="1168136" cy="9295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1" name="箭头: 右 122">
            <a:extLst>
              <a:ext uri="{FF2B5EF4-FFF2-40B4-BE49-F238E27FC236}">
                <a16:creationId xmlns:a16="http://schemas.microsoft.com/office/drawing/2014/main" id="{B8AA9D54-31BB-2BEA-1B8C-D71A6C3C9808}"/>
              </a:ext>
            </a:extLst>
          </p:cNvPr>
          <p:cNvSpPr/>
          <p:nvPr/>
        </p:nvSpPr>
        <p:spPr>
          <a:xfrm>
            <a:off x="8890043" y="1694734"/>
            <a:ext cx="1219340" cy="9295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2" name="箭头: 右 122">
            <a:extLst>
              <a:ext uri="{FF2B5EF4-FFF2-40B4-BE49-F238E27FC236}">
                <a16:creationId xmlns:a16="http://schemas.microsoft.com/office/drawing/2014/main" id="{15D74F22-7BCB-A9DF-B397-C4B55C21A539}"/>
              </a:ext>
            </a:extLst>
          </p:cNvPr>
          <p:cNvSpPr/>
          <p:nvPr/>
        </p:nvSpPr>
        <p:spPr>
          <a:xfrm rot="5400000" flipH="1">
            <a:off x="1296906" y="2887067"/>
            <a:ext cx="937832" cy="17598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63" name="图片 62" descr="ibot">
            <a:extLst>
              <a:ext uri="{FF2B5EF4-FFF2-40B4-BE49-F238E27FC236}">
                <a16:creationId xmlns:a16="http://schemas.microsoft.com/office/drawing/2014/main" id="{9F1BD254-8BEA-E248-16E7-C3F6647A759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39124" y="3700755"/>
            <a:ext cx="565150" cy="565150"/>
          </a:xfrm>
          <a:prstGeom prst="rect">
            <a:avLst/>
          </a:prstGeom>
        </p:spPr>
      </p:pic>
      <p:pic>
        <p:nvPicPr>
          <p:cNvPr id="64" name="图片 63" descr="ibot">
            <a:extLst>
              <a:ext uri="{FF2B5EF4-FFF2-40B4-BE49-F238E27FC236}">
                <a16:creationId xmlns:a16="http://schemas.microsoft.com/office/drawing/2014/main" id="{A646DBDA-A30F-2AED-AA66-5753EB78F24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39416" y="3613182"/>
            <a:ext cx="565150" cy="565150"/>
          </a:xfrm>
          <a:prstGeom prst="rect">
            <a:avLst/>
          </a:prstGeom>
        </p:spPr>
      </p:pic>
      <p:sp>
        <p:nvSpPr>
          <p:cNvPr id="65" name="箭头: 右 122">
            <a:extLst>
              <a:ext uri="{FF2B5EF4-FFF2-40B4-BE49-F238E27FC236}">
                <a16:creationId xmlns:a16="http://schemas.microsoft.com/office/drawing/2014/main" id="{1DFD2471-963E-91F9-101D-48C64A7481D7}"/>
              </a:ext>
            </a:extLst>
          </p:cNvPr>
          <p:cNvSpPr/>
          <p:nvPr/>
        </p:nvSpPr>
        <p:spPr>
          <a:xfrm rot="10800000">
            <a:off x="9080381" y="4004546"/>
            <a:ext cx="1173938" cy="10109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7" name="箭头: 右 122">
            <a:extLst>
              <a:ext uri="{FF2B5EF4-FFF2-40B4-BE49-F238E27FC236}">
                <a16:creationId xmlns:a16="http://schemas.microsoft.com/office/drawing/2014/main" id="{3A00943D-8D7A-84D2-B689-1D4F3C632252}"/>
              </a:ext>
            </a:extLst>
          </p:cNvPr>
          <p:cNvSpPr/>
          <p:nvPr/>
        </p:nvSpPr>
        <p:spPr>
          <a:xfrm rot="10800000">
            <a:off x="2104565" y="3928528"/>
            <a:ext cx="1345393" cy="12597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A11022C-B923-8877-A3AA-FCC28A402AC2}"/>
              </a:ext>
            </a:extLst>
          </p:cNvPr>
          <p:cNvSpPr txBox="1"/>
          <p:nvPr/>
        </p:nvSpPr>
        <p:spPr>
          <a:xfrm>
            <a:off x="9963724" y="4435424"/>
            <a:ext cx="1416662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进入按期申报界面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7D2DAF8-325F-ADFD-5167-0D989826A80A}"/>
              </a:ext>
            </a:extLst>
          </p:cNvPr>
          <p:cNvSpPr txBox="1"/>
          <p:nvPr/>
        </p:nvSpPr>
        <p:spPr>
          <a:xfrm>
            <a:off x="2155375" y="5636833"/>
            <a:ext cx="1724681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完成所有企业申报，并退出税务申报系统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547397A7-7AAA-03E1-832B-9822BA8C04C3}"/>
              </a:ext>
            </a:extLst>
          </p:cNvPr>
          <p:cNvSpPr txBox="1"/>
          <p:nvPr/>
        </p:nvSpPr>
        <p:spPr>
          <a:xfrm>
            <a:off x="1836892" y="2757428"/>
            <a:ext cx="680245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下一企业</a:t>
            </a:r>
          </a:p>
        </p:txBody>
      </p:sp>
      <p:sp>
        <p:nvSpPr>
          <p:cNvPr id="71" name="箭头: 右 122">
            <a:extLst>
              <a:ext uri="{FF2B5EF4-FFF2-40B4-BE49-F238E27FC236}">
                <a16:creationId xmlns:a16="http://schemas.microsoft.com/office/drawing/2014/main" id="{4BDE72F4-623D-4443-1D52-503F7050A913}"/>
              </a:ext>
            </a:extLst>
          </p:cNvPr>
          <p:cNvSpPr/>
          <p:nvPr/>
        </p:nvSpPr>
        <p:spPr>
          <a:xfrm rot="5400000">
            <a:off x="1380356" y="5265630"/>
            <a:ext cx="739135" cy="1317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72" name="图片 71" descr="ibot">
            <a:extLst>
              <a:ext uri="{FF2B5EF4-FFF2-40B4-BE49-F238E27FC236}">
                <a16:creationId xmlns:a16="http://schemas.microsoft.com/office/drawing/2014/main" id="{FBF59804-8EED-41BC-9B06-13697EEF784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61608" y="5820666"/>
            <a:ext cx="565150" cy="565150"/>
          </a:xfrm>
          <a:prstGeom prst="rect">
            <a:avLst/>
          </a:prstGeom>
        </p:spPr>
      </p:pic>
      <p:sp>
        <p:nvSpPr>
          <p:cNvPr id="73" name="文本框 72">
            <a:extLst>
              <a:ext uri="{FF2B5EF4-FFF2-40B4-BE49-F238E27FC236}">
                <a16:creationId xmlns:a16="http://schemas.microsoft.com/office/drawing/2014/main" id="{1A70F5EF-B21B-FCF9-60E1-C940B7548D06}"/>
              </a:ext>
            </a:extLst>
          </p:cNvPr>
          <p:cNvSpPr txBox="1"/>
          <p:nvPr/>
        </p:nvSpPr>
        <p:spPr>
          <a:xfrm>
            <a:off x="931397" y="4371083"/>
            <a:ext cx="2047695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完成申报，并自动填写税务登录信息文件</a:t>
            </a:r>
          </a:p>
        </p:txBody>
      </p:sp>
    </p:spTree>
    <p:extLst>
      <p:ext uri="{BB962C8B-B14F-4D97-AF65-F5344CB8AC3E}">
        <p14:creationId xmlns:p14="http://schemas.microsoft.com/office/powerpoint/2010/main" val="6793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7" grpId="0"/>
      <p:bldP spid="59" grpId="0"/>
      <p:bldP spid="68" grpId="0"/>
      <p:bldP spid="69" grpId="0"/>
      <p:bldP spid="70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BAADDCC8-399F-01C3-9EFB-E04D2284A27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56" y="-318309"/>
            <a:ext cx="2458044" cy="1590838"/>
          </a:xfrm>
          <a:prstGeom prst="rect">
            <a:avLst/>
          </a:prstGeom>
        </p:spPr>
      </p:pic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956BBB03-C868-4C4D-B743-F3FF6BD7D8EB}"/>
              </a:ext>
            </a:extLst>
          </p:cNvPr>
          <p:cNvGrpSpPr/>
          <p:nvPr/>
        </p:nvGrpSpPr>
        <p:grpSpPr>
          <a:xfrm>
            <a:off x="277402" y="749191"/>
            <a:ext cx="11529587" cy="5736672"/>
            <a:chOff x="397844" y="704770"/>
            <a:chExt cx="11396311" cy="5724892"/>
          </a:xfrm>
        </p:grpSpPr>
        <p:sp>
          <p:nvSpPr>
            <p:cNvPr id="139" name="矩形: 圆角 138">
              <a:extLst>
                <a:ext uri="{FF2B5EF4-FFF2-40B4-BE49-F238E27FC236}">
                  <a16:creationId xmlns:a16="http://schemas.microsoft.com/office/drawing/2014/main" id="{F0CA8C1E-CDFB-4CD7-909A-548BC9D8D6A2}"/>
                </a:ext>
              </a:extLst>
            </p:cNvPr>
            <p:cNvSpPr/>
            <p:nvPr/>
          </p:nvSpPr>
          <p:spPr>
            <a:xfrm>
              <a:off x="397844" y="868675"/>
              <a:ext cx="11396311" cy="5560987"/>
            </a:xfrm>
            <a:prstGeom prst="roundRect">
              <a:avLst>
                <a:gd name="adj" fmla="val 11232"/>
              </a:avLst>
            </a:prstGeom>
            <a:solidFill>
              <a:schemeClr val="bg2">
                <a:lumMod val="25000"/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 useBgFill="1">
          <p:nvSpPr>
            <p:cNvPr id="140" name="矩形: 圆角 139">
              <a:extLst>
                <a:ext uri="{FF2B5EF4-FFF2-40B4-BE49-F238E27FC236}">
                  <a16:creationId xmlns:a16="http://schemas.microsoft.com/office/drawing/2014/main" id="{9ADD834F-CB7E-461A-936A-CF79EB6221AF}"/>
                </a:ext>
              </a:extLst>
            </p:cNvPr>
            <p:cNvSpPr/>
            <p:nvPr/>
          </p:nvSpPr>
          <p:spPr>
            <a:xfrm>
              <a:off x="3019170" y="709021"/>
              <a:ext cx="5956300" cy="584774"/>
            </a:xfrm>
            <a:prstGeom prst="roundRect">
              <a:avLst>
                <a:gd name="adj" fmla="val 3148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E8250E35-8D7A-45D4-9EE0-9B4B09893B6B}"/>
                </a:ext>
              </a:extLst>
            </p:cNvPr>
            <p:cNvSpPr txBox="1"/>
            <p:nvPr/>
          </p:nvSpPr>
          <p:spPr>
            <a:xfrm>
              <a:off x="3286070" y="704770"/>
              <a:ext cx="6864897" cy="58477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+mn-ea"/>
                </a:rPr>
                <a:t>税务申报机器人平台建设规划</a:t>
              </a:r>
            </a:p>
          </p:txBody>
        </p:sp>
      </p:grpSp>
      <p:sp>
        <p:nvSpPr>
          <p:cNvPr id="143" name="文本框 142">
            <a:extLst>
              <a:ext uri="{FF2B5EF4-FFF2-40B4-BE49-F238E27FC236}">
                <a16:creationId xmlns:a16="http://schemas.microsoft.com/office/drawing/2014/main" id="{CB6CFECA-58CA-4643-B1F4-D89E2448C76A}"/>
              </a:ext>
            </a:extLst>
          </p:cNvPr>
          <p:cNvSpPr txBox="1"/>
          <p:nvPr/>
        </p:nvSpPr>
        <p:spPr>
          <a:xfrm>
            <a:off x="2616341" y="4808562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效果反馈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5FD90CF9-66F5-4C61-ACBB-D5AA82C3A15B}"/>
              </a:ext>
            </a:extLst>
          </p:cNvPr>
          <p:cNvSpPr txBox="1"/>
          <p:nvPr/>
        </p:nvSpPr>
        <p:spPr>
          <a:xfrm>
            <a:off x="2621300" y="5277813"/>
            <a:ext cx="2081506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调动后台数据检查机器人的运用成果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观察线下纳税企业税务申报的数量</a:t>
            </a:r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3EE5C968-4629-49BE-94F7-9C15ED27C1F8}"/>
              </a:ext>
            </a:extLst>
          </p:cNvPr>
          <p:cNvGrpSpPr/>
          <p:nvPr/>
        </p:nvGrpSpPr>
        <p:grpSpPr>
          <a:xfrm>
            <a:off x="2471962" y="4685464"/>
            <a:ext cx="144379" cy="432508"/>
            <a:chOff x="2209004" y="4930782"/>
            <a:chExt cx="144379" cy="432508"/>
          </a:xfrm>
        </p:grpSpPr>
        <p:cxnSp>
          <p:nvCxnSpPr>
            <p:cNvPr id="146" name="直接连接符 145">
              <a:extLst>
                <a:ext uri="{FF2B5EF4-FFF2-40B4-BE49-F238E27FC236}">
                  <a16:creationId xmlns:a16="http://schemas.microsoft.com/office/drawing/2014/main" id="{B4BA4472-B82D-4E96-84EA-5DE736529908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07" y="4930782"/>
              <a:ext cx="0" cy="37928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7AD4CD44-CE19-481E-8052-683694546F69}"/>
                </a:ext>
              </a:extLst>
            </p:cNvPr>
            <p:cNvSpPr/>
            <p:nvPr/>
          </p:nvSpPr>
          <p:spPr>
            <a:xfrm>
              <a:off x="2209004" y="5218911"/>
              <a:ext cx="144379" cy="144379"/>
            </a:xfrm>
            <a:prstGeom prst="ellipse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id="{A0818F4C-8905-4995-BE1F-57C6AC4C6107}"/>
              </a:ext>
            </a:extLst>
          </p:cNvPr>
          <p:cNvSpPr txBox="1"/>
          <p:nvPr/>
        </p:nvSpPr>
        <p:spPr>
          <a:xfrm>
            <a:off x="2646370" y="4067640"/>
            <a:ext cx="2056436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altLang="zh-CN" sz="3600" i="1" dirty="0">
                <a:solidFill>
                  <a:srgbClr val="008080"/>
                </a:solidFill>
                <a:latin typeface="+mn-ea"/>
              </a:rPr>
              <a:t>2021</a:t>
            </a:r>
            <a:endParaRPr lang="zh-CN" altLang="en-US" sz="3600" i="1" dirty="0">
              <a:solidFill>
                <a:srgbClr val="008080"/>
              </a:solidFill>
              <a:latin typeface="+mn-ea"/>
            </a:endParaRP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B754C37D-CEE2-48FA-BAF1-082F8CB0CB5E}"/>
              </a:ext>
            </a:extLst>
          </p:cNvPr>
          <p:cNvSpPr txBox="1"/>
          <p:nvPr/>
        </p:nvSpPr>
        <p:spPr>
          <a:xfrm>
            <a:off x="5681202" y="4808562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长期规划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F752CFBB-2992-4C58-9D4E-3AC47BC64F3E}"/>
              </a:ext>
            </a:extLst>
          </p:cNvPr>
          <p:cNvSpPr txBox="1"/>
          <p:nvPr/>
        </p:nvSpPr>
        <p:spPr>
          <a:xfrm>
            <a:off x="5683178" y="5277813"/>
            <a:ext cx="2081506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全局实现税务申报机器人申报税务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推广应用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推广</a:t>
            </a: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AI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应用场景</a:t>
            </a:r>
          </a:p>
        </p:txBody>
      </p: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EAA99CF1-8AE9-4F3E-9639-18CE1BC6F5CD}"/>
              </a:ext>
            </a:extLst>
          </p:cNvPr>
          <p:cNvGrpSpPr/>
          <p:nvPr/>
        </p:nvGrpSpPr>
        <p:grpSpPr>
          <a:xfrm>
            <a:off x="5536823" y="4685464"/>
            <a:ext cx="144379" cy="432508"/>
            <a:chOff x="2209004" y="4930782"/>
            <a:chExt cx="144379" cy="432508"/>
          </a:xfrm>
        </p:grpSpPr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AD540557-B0A1-4E4B-8CAF-FF1D134BF599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07" y="4930782"/>
              <a:ext cx="0" cy="37928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FC216473-DE40-4C67-9B06-C79E50652784}"/>
                </a:ext>
              </a:extLst>
            </p:cNvPr>
            <p:cNvSpPr/>
            <p:nvPr/>
          </p:nvSpPr>
          <p:spPr>
            <a:xfrm>
              <a:off x="2209004" y="5218911"/>
              <a:ext cx="144379" cy="144379"/>
            </a:xfrm>
            <a:prstGeom prst="ellipse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54" name="文本框 153">
            <a:extLst>
              <a:ext uri="{FF2B5EF4-FFF2-40B4-BE49-F238E27FC236}">
                <a16:creationId xmlns:a16="http://schemas.microsoft.com/office/drawing/2014/main" id="{CDAC7797-F5DD-43ED-B15D-A0C0EF518BF1}"/>
              </a:ext>
            </a:extLst>
          </p:cNvPr>
          <p:cNvSpPr txBox="1"/>
          <p:nvPr/>
        </p:nvSpPr>
        <p:spPr>
          <a:xfrm>
            <a:off x="5711230" y="4067640"/>
            <a:ext cx="3956381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altLang="zh-CN" sz="3600" i="1" dirty="0">
                <a:solidFill>
                  <a:srgbClr val="008080"/>
                </a:solidFill>
                <a:latin typeface="+mn-ea"/>
              </a:rPr>
              <a:t>2022-</a:t>
            </a:r>
            <a:r>
              <a:rPr lang="zh-CN" altLang="en-US" sz="3600" i="1" dirty="0">
                <a:solidFill>
                  <a:srgbClr val="008080"/>
                </a:solidFill>
                <a:latin typeface="+mn-ea"/>
              </a:rPr>
              <a:t>未来</a:t>
            </a:r>
          </a:p>
        </p:txBody>
      </p: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57724A8F-D571-4A7A-8D63-710005F53D44}"/>
              </a:ext>
            </a:extLst>
          </p:cNvPr>
          <p:cNvGrpSpPr/>
          <p:nvPr/>
        </p:nvGrpSpPr>
        <p:grpSpPr>
          <a:xfrm>
            <a:off x="8407673" y="4685464"/>
            <a:ext cx="144379" cy="432508"/>
            <a:chOff x="2209004" y="4930782"/>
            <a:chExt cx="144379" cy="432508"/>
          </a:xfrm>
        </p:grpSpPr>
        <p:cxnSp>
          <p:nvCxnSpPr>
            <p:cNvPr id="158" name="直接连接符 157">
              <a:extLst>
                <a:ext uri="{FF2B5EF4-FFF2-40B4-BE49-F238E27FC236}">
                  <a16:creationId xmlns:a16="http://schemas.microsoft.com/office/drawing/2014/main" id="{B700D800-1381-4159-9127-331A3B01D0FA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07" y="4930782"/>
              <a:ext cx="0" cy="37928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7A5CCACE-57D5-401E-9AEE-C961E1003E92}"/>
                </a:ext>
              </a:extLst>
            </p:cNvPr>
            <p:cNvSpPr/>
            <p:nvPr/>
          </p:nvSpPr>
          <p:spPr>
            <a:xfrm>
              <a:off x="2209004" y="5218911"/>
              <a:ext cx="144379" cy="144379"/>
            </a:xfrm>
            <a:prstGeom prst="ellipse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61" name="文本框 160">
            <a:extLst>
              <a:ext uri="{FF2B5EF4-FFF2-40B4-BE49-F238E27FC236}">
                <a16:creationId xmlns:a16="http://schemas.microsoft.com/office/drawing/2014/main" id="{4ACD2151-370E-4636-AB0F-27BD7B128A5F}"/>
              </a:ext>
            </a:extLst>
          </p:cNvPr>
          <p:cNvSpPr txBox="1"/>
          <p:nvPr/>
        </p:nvSpPr>
        <p:spPr>
          <a:xfrm>
            <a:off x="1755290" y="2349205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初期平台</a:t>
            </a: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AA946A86-6AF0-4302-9723-5F51C4493B9F}"/>
              </a:ext>
            </a:extLst>
          </p:cNvPr>
          <p:cNvSpPr txBox="1"/>
          <p:nvPr/>
        </p:nvSpPr>
        <p:spPr>
          <a:xfrm>
            <a:off x="1787731" y="1748774"/>
            <a:ext cx="2081506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期初建设纳税企业行为分析平台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建设辅助机器人平台</a:t>
            </a:r>
          </a:p>
        </p:txBody>
      </p: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2C5CD5A7-3B2F-4A72-8A60-21B5D2FABBFE}"/>
              </a:ext>
            </a:extLst>
          </p:cNvPr>
          <p:cNvGrpSpPr/>
          <p:nvPr/>
        </p:nvGrpSpPr>
        <p:grpSpPr>
          <a:xfrm flipV="1">
            <a:off x="1649673" y="2516748"/>
            <a:ext cx="144379" cy="432508"/>
            <a:chOff x="2218629" y="4930782"/>
            <a:chExt cx="144379" cy="432508"/>
          </a:xfrm>
        </p:grpSpPr>
        <p:cxnSp>
          <p:nvCxnSpPr>
            <p:cNvPr id="164" name="直接连接符 163">
              <a:extLst>
                <a:ext uri="{FF2B5EF4-FFF2-40B4-BE49-F238E27FC236}">
                  <a16:creationId xmlns:a16="http://schemas.microsoft.com/office/drawing/2014/main" id="{C53A8FF7-8ACE-4AB0-9ED8-BC6A733D0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07" y="4930782"/>
              <a:ext cx="0" cy="37928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1C471DFA-FE57-41C8-B5B1-2919DDC8F4D1}"/>
                </a:ext>
              </a:extLst>
            </p:cNvPr>
            <p:cNvSpPr/>
            <p:nvPr/>
          </p:nvSpPr>
          <p:spPr>
            <a:xfrm>
              <a:off x="2218629" y="5218911"/>
              <a:ext cx="144379" cy="144379"/>
            </a:xfrm>
            <a:prstGeom prst="ellipse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66" name="文本框 165">
            <a:extLst>
              <a:ext uri="{FF2B5EF4-FFF2-40B4-BE49-F238E27FC236}">
                <a16:creationId xmlns:a16="http://schemas.microsoft.com/office/drawing/2014/main" id="{D1B41220-E567-427B-9DFF-25EDFC8782E3}"/>
              </a:ext>
            </a:extLst>
          </p:cNvPr>
          <p:cNvSpPr txBox="1"/>
          <p:nvPr/>
        </p:nvSpPr>
        <p:spPr>
          <a:xfrm>
            <a:off x="1718951" y="2913760"/>
            <a:ext cx="2056436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altLang="zh-CN" sz="3600" i="1" dirty="0">
                <a:solidFill>
                  <a:srgbClr val="008080"/>
                </a:solidFill>
                <a:latin typeface="+mn-ea"/>
              </a:rPr>
              <a:t>2018</a:t>
            </a:r>
            <a:endParaRPr lang="zh-CN" altLang="en-US" sz="3600" i="1" dirty="0">
              <a:solidFill>
                <a:srgbClr val="008080"/>
              </a:solidFill>
              <a:latin typeface="+mn-ea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FAF8A9CA-306B-49EB-90BF-EF58AC3785DA}"/>
              </a:ext>
            </a:extLst>
          </p:cNvPr>
          <p:cNvSpPr txBox="1"/>
          <p:nvPr/>
        </p:nvSpPr>
        <p:spPr>
          <a:xfrm>
            <a:off x="4616450" y="2348781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中期推广实现</a:t>
            </a: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1449BDDA-AB3B-4A9A-8BC6-B8A339937731}"/>
              </a:ext>
            </a:extLst>
          </p:cNvPr>
          <p:cNvSpPr txBox="1"/>
          <p:nvPr/>
        </p:nvSpPr>
        <p:spPr>
          <a:xfrm>
            <a:off x="4649847" y="1748774"/>
            <a:ext cx="2081506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推广辅助自动化机器人平台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建设流程自动化平台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规划机器人技术方案</a:t>
            </a:r>
          </a:p>
        </p:txBody>
      </p: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83457258-0D45-4867-A20F-08DA0FB18085}"/>
              </a:ext>
            </a:extLst>
          </p:cNvPr>
          <p:cNvGrpSpPr/>
          <p:nvPr/>
        </p:nvGrpSpPr>
        <p:grpSpPr>
          <a:xfrm flipV="1">
            <a:off x="4511789" y="2516748"/>
            <a:ext cx="144379" cy="432508"/>
            <a:chOff x="2218629" y="4930782"/>
            <a:chExt cx="144379" cy="432508"/>
          </a:xfrm>
        </p:grpSpPr>
        <p:cxnSp>
          <p:nvCxnSpPr>
            <p:cNvPr id="170" name="直接连接符 169">
              <a:extLst>
                <a:ext uri="{FF2B5EF4-FFF2-40B4-BE49-F238E27FC236}">
                  <a16:creationId xmlns:a16="http://schemas.microsoft.com/office/drawing/2014/main" id="{7F27D2FF-22ED-4EAD-AC0C-659665690969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07" y="4930782"/>
              <a:ext cx="0" cy="37928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4D29A6B8-55C5-42C6-B8B3-7D339B9E6953}"/>
                </a:ext>
              </a:extLst>
            </p:cNvPr>
            <p:cNvSpPr/>
            <p:nvPr/>
          </p:nvSpPr>
          <p:spPr>
            <a:xfrm>
              <a:off x="2218629" y="5218911"/>
              <a:ext cx="144379" cy="144379"/>
            </a:xfrm>
            <a:prstGeom prst="ellipse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72" name="文本框 171">
            <a:extLst>
              <a:ext uri="{FF2B5EF4-FFF2-40B4-BE49-F238E27FC236}">
                <a16:creationId xmlns:a16="http://schemas.microsoft.com/office/drawing/2014/main" id="{CEF97083-B72F-4CC7-AD32-52947064D019}"/>
              </a:ext>
            </a:extLst>
          </p:cNvPr>
          <p:cNvSpPr txBox="1"/>
          <p:nvPr/>
        </p:nvSpPr>
        <p:spPr>
          <a:xfrm>
            <a:off x="4581067" y="2913760"/>
            <a:ext cx="2056436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altLang="zh-CN" sz="3600" i="1" dirty="0">
                <a:solidFill>
                  <a:srgbClr val="008080"/>
                </a:solidFill>
                <a:latin typeface="+mn-ea"/>
              </a:rPr>
              <a:t>2019</a:t>
            </a:r>
            <a:endParaRPr lang="zh-CN" altLang="en-US" sz="3600" i="1" dirty="0">
              <a:solidFill>
                <a:srgbClr val="008080"/>
              </a:solidFill>
              <a:latin typeface="+mn-ea"/>
            </a:endParaRP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DAD8EF73-A91B-4F24-9AA8-DEFC8AA645AB}"/>
              </a:ext>
            </a:extLst>
          </p:cNvPr>
          <p:cNvSpPr txBox="1"/>
          <p:nvPr/>
        </p:nvSpPr>
        <p:spPr>
          <a:xfrm>
            <a:off x="7553863" y="2348781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短期规划</a:t>
            </a: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B281F26F-4964-4AB6-B742-A67F427E5140}"/>
              </a:ext>
            </a:extLst>
          </p:cNvPr>
          <p:cNvSpPr txBox="1"/>
          <p:nvPr/>
        </p:nvSpPr>
        <p:spPr>
          <a:xfrm>
            <a:off x="7565327" y="1593505"/>
            <a:ext cx="2081506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完成机器人方案部署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加强</a:t>
            </a: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AI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等新技术与平台的集成应用</a:t>
            </a:r>
            <a:endParaRPr lang="en-US" altLang="zh-CN" sz="1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实现</a:t>
            </a: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AI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应用场景的试点</a:t>
            </a:r>
          </a:p>
        </p:txBody>
      </p: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C16D6731-0BA2-43A4-81CA-7B0167F08637}"/>
              </a:ext>
            </a:extLst>
          </p:cNvPr>
          <p:cNvGrpSpPr/>
          <p:nvPr/>
        </p:nvGrpSpPr>
        <p:grpSpPr>
          <a:xfrm flipV="1">
            <a:off x="7448050" y="2516748"/>
            <a:ext cx="144379" cy="432508"/>
            <a:chOff x="2218629" y="4930782"/>
            <a:chExt cx="144379" cy="432508"/>
          </a:xfrm>
        </p:grpSpPr>
        <p:cxnSp>
          <p:nvCxnSpPr>
            <p:cNvPr id="176" name="直接连接符 175">
              <a:extLst>
                <a:ext uri="{FF2B5EF4-FFF2-40B4-BE49-F238E27FC236}">
                  <a16:creationId xmlns:a16="http://schemas.microsoft.com/office/drawing/2014/main" id="{7E48DD0D-7E81-4ED6-9F0D-AF20AB0D8D46}"/>
                </a:ext>
              </a:extLst>
            </p:cNvPr>
            <p:cNvCxnSpPr>
              <a:cxnSpLocks/>
            </p:cNvCxnSpPr>
            <p:nvPr/>
          </p:nvCxnSpPr>
          <p:spPr>
            <a:xfrm>
              <a:off x="2287907" y="4930782"/>
              <a:ext cx="0" cy="37928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904E02B1-4B72-4091-BFB3-E21494F2CDAC}"/>
                </a:ext>
              </a:extLst>
            </p:cNvPr>
            <p:cNvSpPr/>
            <p:nvPr/>
          </p:nvSpPr>
          <p:spPr>
            <a:xfrm>
              <a:off x="2218629" y="5218911"/>
              <a:ext cx="144379" cy="144379"/>
            </a:xfrm>
            <a:prstGeom prst="ellipse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178" name="文本框 177">
            <a:extLst>
              <a:ext uri="{FF2B5EF4-FFF2-40B4-BE49-F238E27FC236}">
                <a16:creationId xmlns:a16="http://schemas.microsoft.com/office/drawing/2014/main" id="{E33DF6C4-8F16-490C-93E7-C59E2673CE8A}"/>
              </a:ext>
            </a:extLst>
          </p:cNvPr>
          <p:cNvSpPr txBox="1"/>
          <p:nvPr/>
        </p:nvSpPr>
        <p:spPr>
          <a:xfrm>
            <a:off x="7517328" y="2913760"/>
            <a:ext cx="2056436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altLang="zh-CN" sz="3600" i="1" dirty="0">
                <a:solidFill>
                  <a:srgbClr val="008080"/>
                </a:solidFill>
                <a:latin typeface="+mn-ea"/>
              </a:rPr>
              <a:t>2020</a:t>
            </a:r>
            <a:endParaRPr lang="zh-CN" altLang="en-US" sz="3600" i="1" dirty="0">
              <a:solidFill>
                <a:srgbClr val="008080"/>
              </a:solidFill>
              <a:latin typeface="+mn-ea"/>
            </a:endParaRPr>
          </a:p>
        </p:txBody>
      </p: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DE7DDF5C-2F46-4EA4-AB8B-CAE2ADF3DBCB}"/>
              </a:ext>
            </a:extLst>
          </p:cNvPr>
          <p:cNvCxnSpPr>
            <a:cxnSpLocks/>
          </p:cNvCxnSpPr>
          <p:nvPr/>
        </p:nvCxnSpPr>
        <p:spPr>
          <a:xfrm>
            <a:off x="404261" y="2959765"/>
            <a:ext cx="975039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179">
            <a:extLst>
              <a:ext uri="{FF2B5EF4-FFF2-40B4-BE49-F238E27FC236}">
                <a16:creationId xmlns:a16="http://schemas.microsoft.com/office/drawing/2014/main" id="{CE950EEA-46C7-44FE-832D-53E8F8718880}"/>
              </a:ext>
            </a:extLst>
          </p:cNvPr>
          <p:cNvCxnSpPr>
            <a:cxnSpLocks/>
          </p:cNvCxnSpPr>
          <p:nvPr/>
        </p:nvCxnSpPr>
        <p:spPr>
          <a:xfrm>
            <a:off x="1896177" y="4677878"/>
            <a:ext cx="988514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连接符 180">
            <a:extLst>
              <a:ext uri="{FF2B5EF4-FFF2-40B4-BE49-F238E27FC236}">
                <a16:creationId xmlns:a16="http://schemas.microsoft.com/office/drawing/2014/main" id="{4EC60AFC-E19F-4FB1-A913-9A7313D1A250}"/>
              </a:ext>
            </a:extLst>
          </p:cNvPr>
          <p:cNvCxnSpPr>
            <a:cxnSpLocks/>
          </p:cNvCxnSpPr>
          <p:nvPr/>
        </p:nvCxnSpPr>
        <p:spPr>
          <a:xfrm>
            <a:off x="1896177" y="3795558"/>
            <a:ext cx="825847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连接符 181">
            <a:extLst>
              <a:ext uri="{FF2B5EF4-FFF2-40B4-BE49-F238E27FC236}">
                <a16:creationId xmlns:a16="http://schemas.microsoft.com/office/drawing/2014/main" id="{97AE2DC7-A568-4368-9688-B30A7485D56B}"/>
              </a:ext>
            </a:extLst>
          </p:cNvPr>
          <p:cNvCxnSpPr>
            <a:cxnSpLocks/>
          </p:cNvCxnSpPr>
          <p:nvPr/>
        </p:nvCxnSpPr>
        <p:spPr>
          <a:xfrm flipV="1">
            <a:off x="10154653" y="2959765"/>
            <a:ext cx="0" cy="83579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>
            <a:extLst>
              <a:ext uri="{FF2B5EF4-FFF2-40B4-BE49-F238E27FC236}">
                <a16:creationId xmlns:a16="http://schemas.microsoft.com/office/drawing/2014/main" id="{4833A85E-CDA8-44D4-A96A-C28F1E954459}"/>
              </a:ext>
            </a:extLst>
          </p:cNvPr>
          <p:cNvCxnSpPr>
            <a:cxnSpLocks/>
          </p:cNvCxnSpPr>
          <p:nvPr/>
        </p:nvCxnSpPr>
        <p:spPr>
          <a:xfrm flipV="1">
            <a:off x="1896177" y="3795559"/>
            <a:ext cx="0" cy="88231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9D01B39B-D1E4-6A0C-BAA9-0362308732E7}"/>
              </a:ext>
            </a:extLst>
          </p:cNvPr>
          <p:cNvSpPr txBox="1"/>
          <p:nvPr/>
        </p:nvSpPr>
        <p:spPr>
          <a:xfrm>
            <a:off x="226482" y="104990"/>
            <a:ext cx="837959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三、建设规划</a:t>
            </a:r>
          </a:p>
        </p:txBody>
      </p:sp>
    </p:spTree>
    <p:extLst>
      <p:ext uri="{BB962C8B-B14F-4D97-AF65-F5344CB8AC3E}">
        <p14:creationId xmlns:p14="http://schemas.microsoft.com/office/powerpoint/2010/main" val="178376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8" grpId="0"/>
      <p:bldP spid="149" grpId="0"/>
      <p:bldP spid="150" grpId="0"/>
      <p:bldP spid="154" grpId="0"/>
      <p:bldP spid="161" grpId="0"/>
      <p:bldP spid="162" grpId="0"/>
      <p:bldP spid="166" grpId="0"/>
      <p:bldP spid="167" grpId="0"/>
      <p:bldP spid="168" grpId="0"/>
      <p:bldP spid="172" grpId="0"/>
      <p:bldP spid="173" grpId="0"/>
      <p:bldP spid="174" grpId="0"/>
      <p:bldP spid="178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924FB4E5-D72F-E332-F799-9C3833BA5753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194" y="-381240"/>
            <a:ext cx="2458044" cy="1590838"/>
          </a:xfrm>
          <a:prstGeom prst="rect">
            <a:avLst/>
          </a:prstGeom>
        </p:spPr>
      </p:pic>
      <p:grpSp>
        <p:nvGrpSpPr>
          <p:cNvPr id="80" name="组合 79">
            <a:extLst>
              <a:ext uri="{FF2B5EF4-FFF2-40B4-BE49-F238E27FC236}">
                <a16:creationId xmlns:a16="http://schemas.microsoft.com/office/drawing/2014/main" id="{87F248A7-CCE2-48EE-8637-74824660C674}"/>
              </a:ext>
            </a:extLst>
          </p:cNvPr>
          <p:cNvGrpSpPr/>
          <p:nvPr/>
        </p:nvGrpSpPr>
        <p:grpSpPr>
          <a:xfrm>
            <a:off x="413543" y="646346"/>
            <a:ext cx="11396311" cy="5824933"/>
            <a:chOff x="397844" y="604729"/>
            <a:chExt cx="11396311" cy="5824933"/>
          </a:xfrm>
        </p:grpSpPr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F7E3A7AD-7AD6-47DC-9634-68A16C36A0BC}"/>
                </a:ext>
              </a:extLst>
            </p:cNvPr>
            <p:cNvSpPr/>
            <p:nvPr/>
          </p:nvSpPr>
          <p:spPr>
            <a:xfrm>
              <a:off x="397844" y="868675"/>
              <a:ext cx="11396311" cy="5560987"/>
            </a:xfrm>
            <a:prstGeom prst="roundRect">
              <a:avLst>
                <a:gd name="adj" fmla="val 11232"/>
              </a:avLst>
            </a:prstGeom>
            <a:solidFill>
              <a:schemeClr val="bg2">
                <a:lumMod val="25000"/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 useBgFill="1">
          <p:nvSpPr>
            <p:cNvPr id="86" name="矩形: 圆角 85">
              <a:extLst>
                <a:ext uri="{FF2B5EF4-FFF2-40B4-BE49-F238E27FC236}">
                  <a16:creationId xmlns:a16="http://schemas.microsoft.com/office/drawing/2014/main" id="{5CD363CF-0029-412A-B1A3-350C841EB14C}"/>
                </a:ext>
              </a:extLst>
            </p:cNvPr>
            <p:cNvSpPr/>
            <p:nvPr/>
          </p:nvSpPr>
          <p:spPr>
            <a:xfrm>
              <a:off x="3755047" y="614550"/>
              <a:ext cx="4989682" cy="567537"/>
            </a:xfrm>
            <a:prstGeom prst="roundRect">
              <a:avLst>
                <a:gd name="adj" fmla="val 3148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F15E4C42-6223-46C7-9E95-A905E8EDCD46}"/>
                </a:ext>
              </a:extLst>
            </p:cNvPr>
            <p:cNvSpPr txBox="1"/>
            <p:nvPr/>
          </p:nvSpPr>
          <p:spPr>
            <a:xfrm>
              <a:off x="3920377" y="604729"/>
              <a:ext cx="4858296" cy="584775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+mn-ea"/>
                </a:rPr>
                <a:t>财务机器人替代人工比例</a:t>
              </a:r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79E207C1-4BF7-4D3D-AFE7-4C4FE7E9ED32}"/>
              </a:ext>
            </a:extLst>
          </p:cNvPr>
          <p:cNvGrpSpPr/>
          <p:nvPr/>
        </p:nvGrpSpPr>
        <p:grpSpPr>
          <a:xfrm>
            <a:off x="1571277" y="2121159"/>
            <a:ext cx="2295928" cy="2267813"/>
            <a:chOff x="1389441" y="2121159"/>
            <a:chExt cx="2295928" cy="2267813"/>
          </a:xfrm>
        </p:grpSpPr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075A5AA9-D3B7-4A33-A480-124C128381A3}"/>
                </a:ext>
              </a:extLst>
            </p:cNvPr>
            <p:cNvGrpSpPr/>
            <p:nvPr/>
          </p:nvGrpSpPr>
          <p:grpSpPr>
            <a:xfrm>
              <a:off x="1544332" y="2232777"/>
              <a:ext cx="2044578" cy="2044578"/>
              <a:chOff x="1544332" y="2232777"/>
              <a:chExt cx="2044578" cy="2044578"/>
            </a:xfrm>
          </p:grpSpPr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E274981-1711-44EF-8653-AF1B2DF9269E}"/>
                  </a:ext>
                </a:extLst>
              </p:cNvPr>
              <p:cNvSpPr/>
              <p:nvPr/>
            </p:nvSpPr>
            <p:spPr>
              <a:xfrm>
                <a:off x="1544332" y="2232777"/>
                <a:ext cx="2044578" cy="2044578"/>
              </a:xfrm>
              <a:prstGeom prst="ellipse">
                <a:avLst/>
              </a:prstGeom>
              <a:solidFill>
                <a:srgbClr val="009999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45" name="analysis_295050">
                <a:extLst>
                  <a:ext uri="{FF2B5EF4-FFF2-40B4-BE49-F238E27FC236}">
                    <a16:creationId xmlns:a16="http://schemas.microsoft.com/office/drawing/2014/main" id="{D1C7BC1E-42D1-4388-AD10-080AEEB665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26217" y="2692714"/>
                <a:ext cx="450533" cy="290012"/>
              </a:xfrm>
              <a:custGeom>
                <a:avLst/>
                <a:gdLst>
                  <a:gd name="connsiteX0" fmla="*/ 143953 w 607639"/>
                  <a:gd name="connsiteY0" fmla="*/ 239428 h 391144"/>
                  <a:gd name="connsiteX1" fmla="*/ 223838 w 607639"/>
                  <a:gd name="connsiteY1" fmla="*/ 239428 h 391144"/>
                  <a:gd name="connsiteX2" fmla="*/ 239851 w 607639"/>
                  <a:gd name="connsiteY2" fmla="*/ 239428 h 391144"/>
                  <a:gd name="connsiteX3" fmla="*/ 239851 w 607639"/>
                  <a:gd name="connsiteY3" fmla="*/ 287271 h 391144"/>
                  <a:gd name="connsiteX4" fmla="*/ 223838 w 607639"/>
                  <a:gd name="connsiteY4" fmla="*/ 287271 h 391144"/>
                  <a:gd name="connsiteX5" fmla="*/ 143953 w 607639"/>
                  <a:gd name="connsiteY5" fmla="*/ 287271 h 391144"/>
                  <a:gd name="connsiteX6" fmla="*/ 143953 w 607639"/>
                  <a:gd name="connsiteY6" fmla="*/ 167593 h 391144"/>
                  <a:gd name="connsiteX7" fmla="*/ 239851 w 607639"/>
                  <a:gd name="connsiteY7" fmla="*/ 167593 h 391144"/>
                  <a:gd name="connsiteX8" fmla="*/ 239851 w 607639"/>
                  <a:gd name="connsiteY8" fmla="*/ 215507 h 391144"/>
                  <a:gd name="connsiteX9" fmla="*/ 143953 w 607639"/>
                  <a:gd name="connsiteY9" fmla="*/ 215507 h 391144"/>
                  <a:gd name="connsiteX10" fmla="*/ 415772 w 607639"/>
                  <a:gd name="connsiteY10" fmla="*/ 143601 h 391144"/>
                  <a:gd name="connsiteX11" fmla="*/ 463686 w 607639"/>
                  <a:gd name="connsiteY11" fmla="*/ 143601 h 391144"/>
                  <a:gd name="connsiteX12" fmla="*/ 463686 w 607639"/>
                  <a:gd name="connsiteY12" fmla="*/ 287272 h 391144"/>
                  <a:gd name="connsiteX13" fmla="*/ 415772 w 607639"/>
                  <a:gd name="connsiteY13" fmla="*/ 287272 h 391144"/>
                  <a:gd name="connsiteX14" fmla="*/ 287836 w 607639"/>
                  <a:gd name="connsiteY14" fmla="*/ 143601 h 391144"/>
                  <a:gd name="connsiteX15" fmla="*/ 335820 w 607639"/>
                  <a:gd name="connsiteY15" fmla="*/ 143601 h 391144"/>
                  <a:gd name="connsiteX16" fmla="*/ 335820 w 607639"/>
                  <a:gd name="connsiteY16" fmla="*/ 287272 h 391144"/>
                  <a:gd name="connsiteX17" fmla="*/ 287836 w 607639"/>
                  <a:gd name="connsiteY17" fmla="*/ 287272 h 391144"/>
                  <a:gd name="connsiteX18" fmla="*/ 351769 w 607639"/>
                  <a:gd name="connsiteY18" fmla="*/ 95757 h 391144"/>
                  <a:gd name="connsiteX19" fmla="*/ 399683 w 607639"/>
                  <a:gd name="connsiteY19" fmla="*/ 95757 h 391144"/>
                  <a:gd name="connsiteX20" fmla="*/ 399683 w 607639"/>
                  <a:gd name="connsiteY20" fmla="*/ 287271 h 391144"/>
                  <a:gd name="connsiteX21" fmla="*/ 351769 w 607639"/>
                  <a:gd name="connsiteY21" fmla="*/ 287271 h 391144"/>
                  <a:gd name="connsiteX22" fmla="*/ 95948 w 607639"/>
                  <a:gd name="connsiteY22" fmla="*/ 47904 h 391144"/>
                  <a:gd name="connsiteX23" fmla="*/ 95948 w 607639"/>
                  <a:gd name="connsiteY23" fmla="*/ 343240 h 391144"/>
                  <a:gd name="connsiteX24" fmla="*/ 511691 w 607639"/>
                  <a:gd name="connsiteY24" fmla="*/ 343240 h 391144"/>
                  <a:gd name="connsiteX25" fmla="*/ 511691 w 607639"/>
                  <a:gd name="connsiteY25" fmla="*/ 47904 h 391144"/>
                  <a:gd name="connsiteX26" fmla="*/ 47974 w 607639"/>
                  <a:gd name="connsiteY26" fmla="*/ 0 h 391144"/>
                  <a:gd name="connsiteX27" fmla="*/ 559665 w 607639"/>
                  <a:gd name="connsiteY27" fmla="*/ 0 h 391144"/>
                  <a:gd name="connsiteX28" fmla="*/ 559665 w 607639"/>
                  <a:gd name="connsiteY28" fmla="*/ 343240 h 391144"/>
                  <a:gd name="connsiteX29" fmla="*/ 607639 w 607639"/>
                  <a:gd name="connsiteY29" fmla="*/ 343240 h 391144"/>
                  <a:gd name="connsiteX30" fmla="*/ 607639 w 607639"/>
                  <a:gd name="connsiteY30" fmla="*/ 391144 h 391144"/>
                  <a:gd name="connsiteX31" fmla="*/ 0 w 607639"/>
                  <a:gd name="connsiteY31" fmla="*/ 391144 h 391144"/>
                  <a:gd name="connsiteX32" fmla="*/ 0 w 607639"/>
                  <a:gd name="connsiteY32" fmla="*/ 343240 h 391144"/>
                  <a:gd name="connsiteX33" fmla="*/ 47974 w 607639"/>
                  <a:gd name="connsiteY33" fmla="*/ 343240 h 39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7639" h="391144">
                    <a:moveTo>
                      <a:pt x="143953" y="239428"/>
                    </a:moveTo>
                    <a:lnTo>
                      <a:pt x="223838" y="239428"/>
                    </a:lnTo>
                    <a:lnTo>
                      <a:pt x="239851" y="239428"/>
                    </a:lnTo>
                    <a:lnTo>
                      <a:pt x="239851" y="287271"/>
                    </a:lnTo>
                    <a:lnTo>
                      <a:pt x="223838" y="287271"/>
                    </a:lnTo>
                    <a:lnTo>
                      <a:pt x="143953" y="287271"/>
                    </a:lnTo>
                    <a:close/>
                    <a:moveTo>
                      <a:pt x="143953" y="167593"/>
                    </a:moveTo>
                    <a:lnTo>
                      <a:pt x="239851" y="167593"/>
                    </a:lnTo>
                    <a:lnTo>
                      <a:pt x="239851" y="215507"/>
                    </a:lnTo>
                    <a:lnTo>
                      <a:pt x="143953" y="215507"/>
                    </a:lnTo>
                    <a:close/>
                    <a:moveTo>
                      <a:pt x="415772" y="143601"/>
                    </a:moveTo>
                    <a:lnTo>
                      <a:pt x="463686" y="143601"/>
                    </a:lnTo>
                    <a:lnTo>
                      <a:pt x="463686" y="287272"/>
                    </a:lnTo>
                    <a:lnTo>
                      <a:pt x="415772" y="287272"/>
                    </a:lnTo>
                    <a:close/>
                    <a:moveTo>
                      <a:pt x="287836" y="143601"/>
                    </a:moveTo>
                    <a:lnTo>
                      <a:pt x="335820" y="143601"/>
                    </a:lnTo>
                    <a:lnTo>
                      <a:pt x="335820" y="287272"/>
                    </a:lnTo>
                    <a:lnTo>
                      <a:pt x="287836" y="287272"/>
                    </a:lnTo>
                    <a:close/>
                    <a:moveTo>
                      <a:pt x="351769" y="95757"/>
                    </a:moveTo>
                    <a:lnTo>
                      <a:pt x="399683" y="95757"/>
                    </a:lnTo>
                    <a:lnTo>
                      <a:pt x="399683" y="287271"/>
                    </a:lnTo>
                    <a:lnTo>
                      <a:pt x="351769" y="287271"/>
                    </a:lnTo>
                    <a:close/>
                    <a:moveTo>
                      <a:pt x="95948" y="47904"/>
                    </a:moveTo>
                    <a:lnTo>
                      <a:pt x="95948" y="343240"/>
                    </a:lnTo>
                    <a:lnTo>
                      <a:pt x="511691" y="343240"/>
                    </a:lnTo>
                    <a:lnTo>
                      <a:pt x="511691" y="47904"/>
                    </a:lnTo>
                    <a:close/>
                    <a:moveTo>
                      <a:pt x="47974" y="0"/>
                    </a:moveTo>
                    <a:lnTo>
                      <a:pt x="559665" y="0"/>
                    </a:lnTo>
                    <a:lnTo>
                      <a:pt x="559665" y="343240"/>
                    </a:lnTo>
                    <a:lnTo>
                      <a:pt x="607639" y="343240"/>
                    </a:lnTo>
                    <a:lnTo>
                      <a:pt x="607639" y="391144"/>
                    </a:lnTo>
                    <a:lnTo>
                      <a:pt x="0" y="391144"/>
                    </a:lnTo>
                    <a:lnTo>
                      <a:pt x="0" y="343240"/>
                    </a:lnTo>
                    <a:lnTo>
                      <a:pt x="47974" y="343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85000" lnSpcReduction="20000"/>
              </a:bodyPr>
              <a:lstStyle/>
              <a:p>
                <a:endParaRPr lang="zh-CN" altLang="en-US" dirty="0">
                  <a:latin typeface="+mn-ea"/>
                </a:endParaRPr>
              </a:p>
            </p:txBody>
          </p:sp>
        </p:grpSp>
        <p:sp>
          <p:nvSpPr>
            <p:cNvPr id="141" name="不完整圆 140">
              <a:extLst>
                <a:ext uri="{FF2B5EF4-FFF2-40B4-BE49-F238E27FC236}">
                  <a16:creationId xmlns:a16="http://schemas.microsoft.com/office/drawing/2014/main" id="{8ED31D73-2490-4F84-B371-557329A59F4D}"/>
                </a:ext>
              </a:extLst>
            </p:cNvPr>
            <p:cNvSpPr/>
            <p:nvPr/>
          </p:nvSpPr>
          <p:spPr>
            <a:xfrm>
              <a:off x="1389441" y="2121159"/>
              <a:ext cx="2295928" cy="2267813"/>
            </a:xfrm>
            <a:prstGeom prst="pie">
              <a:avLst>
                <a:gd name="adj1" fmla="val 16244351"/>
                <a:gd name="adj2" fmla="val 21540480"/>
              </a:avLst>
            </a:prstGeom>
            <a:solidFill>
              <a:srgbClr val="545452">
                <a:alpha val="91000"/>
              </a:srgbClr>
            </a:solidFill>
            <a:ln w="19050">
              <a:solidFill>
                <a:schemeClr val="bg1"/>
              </a:solidFill>
            </a:ln>
            <a:effectLst>
              <a:outerShdw blurRad="76200" sx="109000" sy="10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E1906F6B-7518-4AB5-8F15-EFE5B64DAD85}"/>
                </a:ext>
              </a:extLst>
            </p:cNvPr>
            <p:cNvSpPr txBox="1"/>
            <p:nvPr/>
          </p:nvSpPr>
          <p:spPr>
            <a:xfrm>
              <a:off x="2376750" y="2467230"/>
              <a:ext cx="1084040" cy="523220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i="1" dirty="0">
                  <a:solidFill>
                    <a:schemeClr val="bg1"/>
                  </a:solidFill>
                  <a:latin typeface="+mn-ea"/>
                </a:rPr>
                <a:t>25%</a:t>
              </a:r>
              <a:endParaRPr lang="zh-CN" altLang="en-US" sz="2800" i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A0F0A42A-3C28-46F6-9302-19A7630E5CE1}"/>
              </a:ext>
            </a:extLst>
          </p:cNvPr>
          <p:cNvGrpSpPr/>
          <p:nvPr/>
        </p:nvGrpSpPr>
        <p:grpSpPr>
          <a:xfrm>
            <a:off x="4841264" y="2121159"/>
            <a:ext cx="2295928" cy="2267813"/>
            <a:chOff x="4659428" y="2121159"/>
            <a:chExt cx="2295928" cy="2267813"/>
          </a:xfrm>
        </p:grpSpPr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55132C64-BB27-4B1A-999C-DF3EF07E5907}"/>
                </a:ext>
              </a:extLst>
            </p:cNvPr>
            <p:cNvGrpSpPr/>
            <p:nvPr/>
          </p:nvGrpSpPr>
          <p:grpSpPr>
            <a:xfrm>
              <a:off x="4814319" y="2232777"/>
              <a:ext cx="2044578" cy="2044578"/>
              <a:chOff x="4814319" y="2232777"/>
              <a:chExt cx="2044578" cy="2044578"/>
            </a:xfrm>
          </p:grpSpPr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4043FADC-81F6-47B1-B3A5-F5FEC681E4CF}"/>
                  </a:ext>
                </a:extLst>
              </p:cNvPr>
              <p:cNvSpPr/>
              <p:nvPr/>
            </p:nvSpPr>
            <p:spPr>
              <a:xfrm>
                <a:off x="4814319" y="2232777"/>
                <a:ext cx="2044578" cy="2044578"/>
              </a:xfrm>
              <a:prstGeom prst="ellipse">
                <a:avLst/>
              </a:prstGeom>
              <a:solidFill>
                <a:srgbClr val="009999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51" name="calendar_61469">
                <a:extLst>
                  <a:ext uri="{FF2B5EF4-FFF2-40B4-BE49-F238E27FC236}">
                    <a16:creationId xmlns:a16="http://schemas.microsoft.com/office/drawing/2014/main" id="{B8898C6A-2B5A-4979-A218-2461AB25E21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27225" y="2659065"/>
                <a:ext cx="394135" cy="346220"/>
              </a:xfrm>
              <a:custGeom>
                <a:avLst/>
                <a:gdLst>
                  <a:gd name="connsiteX0" fmla="*/ 394037 w 595290"/>
                  <a:gd name="connsiteY0" fmla="*/ 441881 h 607851"/>
                  <a:gd name="connsiteX1" fmla="*/ 442257 w 595290"/>
                  <a:gd name="connsiteY1" fmla="*/ 441881 h 607851"/>
                  <a:gd name="connsiteX2" fmla="*/ 455994 w 595290"/>
                  <a:gd name="connsiteY2" fmla="*/ 455609 h 607851"/>
                  <a:gd name="connsiteX3" fmla="*/ 455994 w 595290"/>
                  <a:gd name="connsiteY3" fmla="*/ 503799 h 607851"/>
                  <a:gd name="connsiteX4" fmla="*/ 442257 w 595290"/>
                  <a:gd name="connsiteY4" fmla="*/ 517527 h 607851"/>
                  <a:gd name="connsiteX5" fmla="*/ 394037 w 595290"/>
                  <a:gd name="connsiteY5" fmla="*/ 517527 h 607851"/>
                  <a:gd name="connsiteX6" fmla="*/ 380207 w 595290"/>
                  <a:gd name="connsiteY6" fmla="*/ 503799 h 607851"/>
                  <a:gd name="connsiteX7" fmla="*/ 380207 w 595290"/>
                  <a:gd name="connsiteY7" fmla="*/ 455609 h 607851"/>
                  <a:gd name="connsiteX8" fmla="*/ 394037 w 595290"/>
                  <a:gd name="connsiteY8" fmla="*/ 441881 h 607851"/>
                  <a:gd name="connsiteX9" fmla="*/ 273594 w 595290"/>
                  <a:gd name="connsiteY9" fmla="*/ 441881 h 607851"/>
                  <a:gd name="connsiteX10" fmla="*/ 321766 w 595290"/>
                  <a:gd name="connsiteY10" fmla="*/ 441881 h 607851"/>
                  <a:gd name="connsiteX11" fmla="*/ 335609 w 595290"/>
                  <a:gd name="connsiteY11" fmla="*/ 455609 h 607851"/>
                  <a:gd name="connsiteX12" fmla="*/ 335609 w 595290"/>
                  <a:gd name="connsiteY12" fmla="*/ 503799 h 607851"/>
                  <a:gd name="connsiteX13" fmla="*/ 321766 w 595290"/>
                  <a:gd name="connsiteY13" fmla="*/ 517527 h 607851"/>
                  <a:gd name="connsiteX14" fmla="*/ 273594 w 595290"/>
                  <a:gd name="connsiteY14" fmla="*/ 517527 h 607851"/>
                  <a:gd name="connsiteX15" fmla="*/ 259751 w 595290"/>
                  <a:gd name="connsiteY15" fmla="*/ 503799 h 607851"/>
                  <a:gd name="connsiteX16" fmla="*/ 259751 w 595290"/>
                  <a:gd name="connsiteY16" fmla="*/ 455609 h 607851"/>
                  <a:gd name="connsiteX17" fmla="*/ 273594 w 595290"/>
                  <a:gd name="connsiteY17" fmla="*/ 441881 h 607851"/>
                  <a:gd name="connsiteX18" fmla="*/ 152998 w 595290"/>
                  <a:gd name="connsiteY18" fmla="*/ 441881 h 607851"/>
                  <a:gd name="connsiteX19" fmla="*/ 201263 w 595290"/>
                  <a:gd name="connsiteY19" fmla="*/ 441881 h 607851"/>
                  <a:gd name="connsiteX20" fmla="*/ 215013 w 595290"/>
                  <a:gd name="connsiteY20" fmla="*/ 455609 h 607851"/>
                  <a:gd name="connsiteX21" fmla="*/ 215013 w 595290"/>
                  <a:gd name="connsiteY21" fmla="*/ 503799 h 607851"/>
                  <a:gd name="connsiteX22" fmla="*/ 201263 w 595290"/>
                  <a:gd name="connsiteY22" fmla="*/ 517527 h 607851"/>
                  <a:gd name="connsiteX23" fmla="*/ 152998 w 595290"/>
                  <a:gd name="connsiteY23" fmla="*/ 517527 h 607851"/>
                  <a:gd name="connsiteX24" fmla="*/ 139155 w 595290"/>
                  <a:gd name="connsiteY24" fmla="*/ 503799 h 607851"/>
                  <a:gd name="connsiteX25" fmla="*/ 139155 w 595290"/>
                  <a:gd name="connsiteY25" fmla="*/ 455609 h 607851"/>
                  <a:gd name="connsiteX26" fmla="*/ 152998 w 595290"/>
                  <a:gd name="connsiteY26" fmla="*/ 441881 h 607851"/>
                  <a:gd name="connsiteX27" fmla="*/ 394037 w 595290"/>
                  <a:gd name="connsiteY27" fmla="*/ 321496 h 607851"/>
                  <a:gd name="connsiteX28" fmla="*/ 442257 w 595290"/>
                  <a:gd name="connsiteY28" fmla="*/ 321496 h 607851"/>
                  <a:gd name="connsiteX29" fmla="*/ 455994 w 595290"/>
                  <a:gd name="connsiteY29" fmla="*/ 335314 h 607851"/>
                  <a:gd name="connsiteX30" fmla="*/ 455994 w 595290"/>
                  <a:gd name="connsiteY30" fmla="*/ 383395 h 607851"/>
                  <a:gd name="connsiteX31" fmla="*/ 442257 w 595290"/>
                  <a:gd name="connsiteY31" fmla="*/ 397213 h 607851"/>
                  <a:gd name="connsiteX32" fmla="*/ 394037 w 595290"/>
                  <a:gd name="connsiteY32" fmla="*/ 397213 h 607851"/>
                  <a:gd name="connsiteX33" fmla="*/ 380207 w 595290"/>
                  <a:gd name="connsiteY33" fmla="*/ 383395 h 607851"/>
                  <a:gd name="connsiteX34" fmla="*/ 380207 w 595290"/>
                  <a:gd name="connsiteY34" fmla="*/ 335314 h 607851"/>
                  <a:gd name="connsiteX35" fmla="*/ 394037 w 595290"/>
                  <a:gd name="connsiteY35" fmla="*/ 321496 h 607851"/>
                  <a:gd name="connsiteX36" fmla="*/ 273594 w 595290"/>
                  <a:gd name="connsiteY36" fmla="*/ 321496 h 607851"/>
                  <a:gd name="connsiteX37" fmla="*/ 321766 w 595290"/>
                  <a:gd name="connsiteY37" fmla="*/ 321496 h 607851"/>
                  <a:gd name="connsiteX38" fmla="*/ 335609 w 595290"/>
                  <a:gd name="connsiteY38" fmla="*/ 335314 h 607851"/>
                  <a:gd name="connsiteX39" fmla="*/ 335609 w 595290"/>
                  <a:gd name="connsiteY39" fmla="*/ 383395 h 607851"/>
                  <a:gd name="connsiteX40" fmla="*/ 321766 w 595290"/>
                  <a:gd name="connsiteY40" fmla="*/ 397213 h 607851"/>
                  <a:gd name="connsiteX41" fmla="*/ 273594 w 595290"/>
                  <a:gd name="connsiteY41" fmla="*/ 397213 h 607851"/>
                  <a:gd name="connsiteX42" fmla="*/ 259751 w 595290"/>
                  <a:gd name="connsiteY42" fmla="*/ 383395 h 607851"/>
                  <a:gd name="connsiteX43" fmla="*/ 259751 w 595290"/>
                  <a:gd name="connsiteY43" fmla="*/ 335314 h 607851"/>
                  <a:gd name="connsiteX44" fmla="*/ 273594 w 595290"/>
                  <a:gd name="connsiteY44" fmla="*/ 321496 h 607851"/>
                  <a:gd name="connsiteX45" fmla="*/ 152998 w 595290"/>
                  <a:gd name="connsiteY45" fmla="*/ 321496 h 607851"/>
                  <a:gd name="connsiteX46" fmla="*/ 201263 w 595290"/>
                  <a:gd name="connsiteY46" fmla="*/ 321496 h 607851"/>
                  <a:gd name="connsiteX47" fmla="*/ 215013 w 595290"/>
                  <a:gd name="connsiteY47" fmla="*/ 335314 h 607851"/>
                  <a:gd name="connsiteX48" fmla="*/ 215013 w 595290"/>
                  <a:gd name="connsiteY48" fmla="*/ 383395 h 607851"/>
                  <a:gd name="connsiteX49" fmla="*/ 201263 w 595290"/>
                  <a:gd name="connsiteY49" fmla="*/ 397213 h 607851"/>
                  <a:gd name="connsiteX50" fmla="*/ 152998 w 595290"/>
                  <a:gd name="connsiteY50" fmla="*/ 397213 h 607851"/>
                  <a:gd name="connsiteX51" fmla="*/ 139155 w 595290"/>
                  <a:gd name="connsiteY51" fmla="*/ 383395 h 607851"/>
                  <a:gd name="connsiteX52" fmla="*/ 139155 w 595290"/>
                  <a:gd name="connsiteY52" fmla="*/ 335314 h 607851"/>
                  <a:gd name="connsiteX53" fmla="*/ 152998 w 595290"/>
                  <a:gd name="connsiteY53" fmla="*/ 321496 h 607851"/>
                  <a:gd name="connsiteX54" fmla="*/ 93245 w 595290"/>
                  <a:gd name="connsiteY54" fmla="*/ 280044 h 607851"/>
                  <a:gd name="connsiteX55" fmla="*/ 69583 w 595290"/>
                  <a:gd name="connsiteY55" fmla="*/ 303579 h 607851"/>
                  <a:gd name="connsiteX56" fmla="*/ 69583 w 595290"/>
                  <a:gd name="connsiteY56" fmla="*/ 526226 h 607851"/>
                  <a:gd name="connsiteX57" fmla="*/ 93245 w 595290"/>
                  <a:gd name="connsiteY57" fmla="*/ 549761 h 607851"/>
                  <a:gd name="connsiteX58" fmla="*/ 501016 w 595290"/>
                  <a:gd name="connsiteY58" fmla="*/ 549761 h 607851"/>
                  <a:gd name="connsiteX59" fmla="*/ 524585 w 595290"/>
                  <a:gd name="connsiteY59" fmla="*/ 526226 h 607851"/>
                  <a:gd name="connsiteX60" fmla="*/ 524585 w 595290"/>
                  <a:gd name="connsiteY60" fmla="*/ 303579 h 607851"/>
                  <a:gd name="connsiteX61" fmla="*/ 501016 w 595290"/>
                  <a:gd name="connsiteY61" fmla="*/ 280044 h 607851"/>
                  <a:gd name="connsiteX62" fmla="*/ 211929 w 595290"/>
                  <a:gd name="connsiteY62" fmla="*/ 67390 h 607851"/>
                  <a:gd name="connsiteX63" fmla="*/ 383361 w 595290"/>
                  <a:gd name="connsiteY63" fmla="*/ 67390 h 607851"/>
                  <a:gd name="connsiteX64" fmla="*/ 383361 w 595290"/>
                  <a:gd name="connsiteY64" fmla="*/ 141170 h 607851"/>
                  <a:gd name="connsiteX65" fmla="*/ 443966 w 595290"/>
                  <a:gd name="connsiteY65" fmla="*/ 201221 h 607851"/>
                  <a:gd name="connsiteX66" fmla="*/ 482031 w 595290"/>
                  <a:gd name="connsiteY66" fmla="*/ 201221 h 607851"/>
                  <a:gd name="connsiteX67" fmla="*/ 542261 w 595290"/>
                  <a:gd name="connsiteY67" fmla="*/ 141170 h 607851"/>
                  <a:gd name="connsiteX68" fmla="*/ 542261 w 595290"/>
                  <a:gd name="connsiteY68" fmla="*/ 67670 h 607851"/>
                  <a:gd name="connsiteX69" fmla="*/ 595290 w 595290"/>
                  <a:gd name="connsiteY69" fmla="*/ 122118 h 607851"/>
                  <a:gd name="connsiteX70" fmla="*/ 595290 w 595290"/>
                  <a:gd name="connsiteY70" fmla="*/ 553030 h 607851"/>
                  <a:gd name="connsiteX71" fmla="*/ 540671 w 595290"/>
                  <a:gd name="connsiteY71" fmla="*/ 607851 h 607851"/>
                  <a:gd name="connsiteX72" fmla="*/ 54619 w 595290"/>
                  <a:gd name="connsiteY72" fmla="*/ 607851 h 607851"/>
                  <a:gd name="connsiteX73" fmla="*/ 0 w 595290"/>
                  <a:gd name="connsiteY73" fmla="*/ 553030 h 607851"/>
                  <a:gd name="connsiteX74" fmla="*/ 0 w 595290"/>
                  <a:gd name="connsiteY74" fmla="*/ 122118 h 607851"/>
                  <a:gd name="connsiteX75" fmla="*/ 53029 w 595290"/>
                  <a:gd name="connsiteY75" fmla="*/ 67670 h 607851"/>
                  <a:gd name="connsiteX76" fmla="*/ 53029 w 595290"/>
                  <a:gd name="connsiteY76" fmla="*/ 141170 h 607851"/>
                  <a:gd name="connsiteX77" fmla="*/ 113259 w 595290"/>
                  <a:gd name="connsiteY77" fmla="*/ 201221 h 607851"/>
                  <a:gd name="connsiteX78" fmla="*/ 151324 w 595290"/>
                  <a:gd name="connsiteY78" fmla="*/ 201221 h 607851"/>
                  <a:gd name="connsiteX79" fmla="*/ 211929 w 595290"/>
                  <a:gd name="connsiteY79" fmla="*/ 141170 h 607851"/>
                  <a:gd name="connsiteX80" fmla="*/ 443504 w 595290"/>
                  <a:gd name="connsiteY80" fmla="*/ 0 h 607851"/>
                  <a:gd name="connsiteX81" fmla="*/ 481115 w 595290"/>
                  <a:gd name="connsiteY81" fmla="*/ 0 h 607851"/>
                  <a:gd name="connsiteX82" fmla="*/ 501791 w 595290"/>
                  <a:gd name="connsiteY82" fmla="*/ 20634 h 607851"/>
                  <a:gd name="connsiteX83" fmla="*/ 501791 w 595290"/>
                  <a:gd name="connsiteY83" fmla="*/ 141173 h 607851"/>
                  <a:gd name="connsiteX84" fmla="*/ 481115 w 595290"/>
                  <a:gd name="connsiteY84" fmla="*/ 161807 h 607851"/>
                  <a:gd name="connsiteX85" fmla="*/ 443504 w 595290"/>
                  <a:gd name="connsiteY85" fmla="*/ 161807 h 607851"/>
                  <a:gd name="connsiteX86" fmla="*/ 422828 w 595290"/>
                  <a:gd name="connsiteY86" fmla="*/ 141173 h 607851"/>
                  <a:gd name="connsiteX87" fmla="*/ 422828 w 595290"/>
                  <a:gd name="connsiteY87" fmla="*/ 20634 h 607851"/>
                  <a:gd name="connsiteX88" fmla="*/ 443504 w 595290"/>
                  <a:gd name="connsiteY88" fmla="*/ 0 h 607851"/>
                  <a:gd name="connsiteX89" fmla="*/ 113187 w 595290"/>
                  <a:gd name="connsiteY89" fmla="*/ 0 h 607851"/>
                  <a:gd name="connsiteX90" fmla="*/ 150798 w 595290"/>
                  <a:gd name="connsiteY90" fmla="*/ 0 h 607851"/>
                  <a:gd name="connsiteX91" fmla="*/ 171474 w 595290"/>
                  <a:gd name="connsiteY91" fmla="*/ 20634 h 607851"/>
                  <a:gd name="connsiteX92" fmla="*/ 171474 w 595290"/>
                  <a:gd name="connsiteY92" fmla="*/ 141173 h 607851"/>
                  <a:gd name="connsiteX93" fmla="*/ 150798 w 595290"/>
                  <a:gd name="connsiteY93" fmla="*/ 161807 h 607851"/>
                  <a:gd name="connsiteX94" fmla="*/ 113187 w 595290"/>
                  <a:gd name="connsiteY94" fmla="*/ 161807 h 607851"/>
                  <a:gd name="connsiteX95" fmla="*/ 92511 w 595290"/>
                  <a:gd name="connsiteY95" fmla="*/ 141173 h 607851"/>
                  <a:gd name="connsiteX96" fmla="*/ 92511 w 595290"/>
                  <a:gd name="connsiteY96" fmla="*/ 20634 h 607851"/>
                  <a:gd name="connsiteX97" fmla="*/ 113187 w 595290"/>
                  <a:gd name="connsiteY97" fmla="*/ 0 h 60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595290" h="607851">
                    <a:moveTo>
                      <a:pt x="394037" y="441881"/>
                    </a:moveTo>
                    <a:lnTo>
                      <a:pt x="442257" y="441881"/>
                    </a:lnTo>
                    <a:cubicBezTo>
                      <a:pt x="449826" y="441881"/>
                      <a:pt x="455994" y="448045"/>
                      <a:pt x="455994" y="455609"/>
                    </a:cubicBezTo>
                    <a:lnTo>
                      <a:pt x="455994" y="503799"/>
                    </a:lnTo>
                    <a:cubicBezTo>
                      <a:pt x="455994" y="511363"/>
                      <a:pt x="449826" y="517527"/>
                      <a:pt x="442257" y="517527"/>
                    </a:cubicBezTo>
                    <a:lnTo>
                      <a:pt x="394037" y="517527"/>
                    </a:lnTo>
                    <a:cubicBezTo>
                      <a:pt x="386375" y="517527"/>
                      <a:pt x="380207" y="511363"/>
                      <a:pt x="380207" y="503799"/>
                    </a:cubicBezTo>
                    <a:lnTo>
                      <a:pt x="380207" y="455609"/>
                    </a:lnTo>
                    <a:cubicBezTo>
                      <a:pt x="380207" y="448045"/>
                      <a:pt x="386375" y="441881"/>
                      <a:pt x="394037" y="441881"/>
                    </a:cubicBezTo>
                    <a:close/>
                    <a:moveTo>
                      <a:pt x="273594" y="441881"/>
                    </a:moveTo>
                    <a:lnTo>
                      <a:pt x="321766" y="441881"/>
                    </a:lnTo>
                    <a:cubicBezTo>
                      <a:pt x="329436" y="441881"/>
                      <a:pt x="335609" y="448045"/>
                      <a:pt x="335609" y="455609"/>
                    </a:cubicBezTo>
                    <a:lnTo>
                      <a:pt x="335609" y="503799"/>
                    </a:lnTo>
                    <a:cubicBezTo>
                      <a:pt x="335609" y="511363"/>
                      <a:pt x="329436" y="517527"/>
                      <a:pt x="321766" y="517527"/>
                    </a:cubicBezTo>
                    <a:lnTo>
                      <a:pt x="273594" y="517527"/>
                    </a:lnTo>
                    <a:cubicBezTo>
                      <a:pt x="265924" y="517527"/>
                      <a:pt x="259751" y="511363"/>
                      <a:pt x="259751" y="503799"/>
                    </a:cubicBezTo>
                    <a:lnTo>
                      <a:pt x="259751" y="455609"/>
                    </a:lnTo>
                    <a:cubicBezTo>
                      <a:pt x="259751" y="448045"/>
                      <a:pt x="265924" y="441881"/>
                      <a:pt x="273594" y="441881"/>
                    </a:cubicBezTo>
                    <a:close/>
                    <a:moveTo>
                      <a:pt x="152998" y="441881"/>
                    </a:moveTo>
                    <a:lnTo>
                      <a:pt x="201263" y="441881"/>
                    </a:lnTo>
                    <a:cubicBezTo>
                      <a:pt x="208840" y="441881"/>
                      <a:pt x="215013" y="448045"/>
                      <a:pt x="215013" y="455609"/>
                    </a:cubicBezTo>
                    <a:lnTo>
                      <a:pt x="215013" y="503799"/>
                    </a:lnTo>
                    <a:cubicBezTo>
                      <a:pt x="215013" y="511363"/>
                      <a:pt x="208840" y="517527"/>
                      <a:pt x="201263" y="517527"/>
                    </a:cubicBezTo>
                    <a:lnTo>
                      <a:pt x="152998" y="517527"/>
                    </a:lnTo>
                    <a:cubicBezTo>
                      <a:pt x="145422" y="517527"/>
                      <a:pt x="139155" y="511363"/>
                      <a:pt x="139155" y="503799"/>
                    </a:cubicBezTo>
                    <a:lnTo>
                      <a:pt x="139155" y="455609"/>
                    </a:lnTo>
                    <a:cubicBezTo>
                      <a:pt x="139155" y="448045"/>
                      <a:pt x="145422" y="441881"/>
                      <a:pt x="152998" y="441881"/>
                    </a:cubicBezTo>
                    <a:close/>
                    <a:moveTo>
                      <a:pt x="394037" y="321496"/>
                    </a:moveTo>
                    <a:lnTo>
                      <a:pt x="442257" y="321496"/>
                    </a:lnTo>
                    <a:cubicBezTo>
                      <a:pt x="449826" y="321496"/>
                      <a:pt x="455994" y="327658"/>
                      <a:pt x="455994" y="335314"/>
                    </a:cubicBezTo>
                    <a:lnTo>
                      <a:pt x="455994" y="383395"/>
                    </a:lnTo>
                    <a:cubicBezTo>
                      <a:pt x="455994" y="391051"/>
                      <a:pt x="449826" y="397213"/>
                      <a:pt x="442257" y="397213"/>
                    </a:cubicBezTo>
                    <a:lnTo>
                      <a:pt x="394037" y="397213"/>
                    </a:lnTo>
                    <a:cubicBezTo>
                      <a:pt x="386375" y="397213"/>
                      <a:pt x="380207" y="391051"/>
                      <a:pt x="380207" y="383395"/>
                    </a:cubicBezTo>
                    <a:lnTo>
                      <a:pt x="380207" y="335314"/>
                    </a:lnTo>
                    <a:cubicBezTo>
                      <a:pt x="380207" y="327658"/>
                      <a:pt x="386375" y="321496"/>
                      <a:pt x="394037" y="321496"/>
                    </a:cubicBezTo>
                    <a:close/>
                    <a:moveTo>
                      <a:pt x="273594" y="321496"/>
                    </a:moveTo>
                    <a:lnTo>
                      <a:pt x="321766" y="321496"/>
                    </a:lnTo>
                    <a:cubicBezTo>
                      <a:pt x="329436" y="321496"/>
                      <a:pt x="335609" y="327658"/>
                      <a:pt x="335609" y="335314"/>
                    </a:cubicBezTo>
                    <a:lnTo>
                      <a:pt x="335609" y="383395"/>
                    </a:lnTo>
                    <a:cubicBezTo>
                      <a:pt x="335609" y="391051"/>
                      <a:pt x="329436" y="397213"/>
                      <a:pt x="321766" y="397213"/>
                    </a:cubicBezTo>
                    <a:lnTo>
                      <a:pt x="273594" y="397213"/>
                    </a:lnTo>
                    <a:cubicBezTo>
                      <a:pt x="265924" y="397213"/>
                      <a:pt x="259751" y="391051"/>
                      <a:pt x="259751" y="383395"/>
                    </a:cubicBezTo>
                    <a:lnTo>
                      <a:pt x="259751" y="335314"/>
                    </a:lnTo>
                    <a:cubicBezTo>
                      <a:pt x="259751" y="327658"/>
                      <a:pt x="265924" y="321496"/>
                      <a:pt x="273594" y="321496"/>
                    </a:cubicBezTo>
                    <a:close/>
                    <a:moveTo>
                      <a:pt x="152998" y="321496"/>
                    </a:moveTo>
                    <a:lnTo>
                      <a:pt x="201263" y="321496"/>
                    </a:lnTo>
                    <a:cubicBezTo>
                      <a:pt x="208840" y="321496"/>
                      <a:pt x="215013" y="327658"/>
                      <a:pt x="215013" y="335314"/>
                    </a:cubicBezTo>
                    <a:lnTo>
                      <a:pt x="215013" y="383395"/>
                    </a:lnTo>
                    <a:cubicBezTo>
                      <a:pt x="215013" y="391051"/>
                      <a:pt x="208840" y="397213"/>
                      <a:pt x="201263" y="397213"/>
                    </a:cubicBezTo>
                    <a:lnTo>
                      <a:pt x="152998" y="397213"/>
                    </a:lnTo>
                    <a:cubicBezTo>
                      <a:pt x="145422" y="397213"/>
                      <a:pt x="139155" y="391051"/>
                      <a:pt x="139155" y="383395"/>
                    </a:cubicBezTo>
                    <a:lnTo>
                      <a:pt x="139155" y="335314"/>
                    </a:lnTo>
                    <a:cubicBezTo>
                      <a:pt x="139155" y="327658"/>
                      <a:pt x="145422" y="321496"/>
                      <a:pt x="152998" y="321496"/>
                    </a:cubicBezTo>
                    <a:close/>
                    <a:moveTo>
                      <a:pt x="93245" y="280044"/>
                    </a:moveTo>
                    <a:cubicBezTo>
                      <a:pt x="80151" y="280044"/>
                      <a:pt x="69583" y="290597"/>
                      <a:pt x="69583" y="303579"/>
                    </a:cubicBezTo>
                    <a:lnTo>
                      <a:pt x="69583" y="526226"/>
                    </a:lnTo>
                    <a:cubicBezTo>
                      <a:pt x="69583" y="539208"/>
                      <a:pt x="80151" y="549761"/>
                      <a:pt x="93245" y="549761"/>
                    </a:cubicBezTo>
                    <a:lnTo>
                      <a:pt x="501016" y="549761"/>
                    </a:lnTo>
                    <a:cubicBezTo>
                      <a:pt x="514016" y="549761"/>
                      <a:pt x="524585" y="539208"/>
                      <a:pt x="524585" y="526226"/>
                    </a:cubicBezTo>
                    <a:lnTo>
                      <a:pt x="524585" y="303579"/>
                    </a:lnTo>
                    <a:cubicBezTo>
                      <a:pt x="524585" y="290597"/>
                      <a:pt x="514016" y="280044"/>
                      <a:pt x="501016" y="280044"/>
                    </a:cubicBezTo>
                    <a:close/>
                    <a:moveTo>
                      <a:pt x="211929" y="67390"/>
                    </a:moveTo>
                    <a:lnTo>
                      <a:pt x="383361" y="67390"/>
                    </a:lnTo>
                    <a:lnTo>
                      <a:pt x="383361" y="141170"/>
                    </a:lnTo>
                    <a:cubicBezTo>
                      <a:pt x="383361" y="174418"/>
                      <a:pt x="410671" y="201221"/>
                      <a:pt x="443966" y="201221"/>
                    </a:cubicBezTo>
                    <a:lnTo>
                      <a:pt x="482031" y="201221"/>
                    </a:lnTo>
                    <a:cubicBezTo>
                      <a:pt x="515232" y="201221"/>
                      <a:pt x="542261" y="174418"/>
                      <a:pt x="542261" y="141170"/>
                    </a:cubicBezTo>
                    <a:lnTo>
                      <a:pt x="542261" y="67670"/>
                    </a:lnTo>
                    <a:cubicBezTo>
                      <a:pt x="571347" y="68511"/>
                      <a:pt x="595290" y="92513"/>
                      <a:pt x="595290" y="122118"/>
                    </a:cubicBezTo>
                    <a:lnTo>
                      <a:pt x="595290" y="553030"/>
                    </a:lnTo>
                    <a:cubicBezTo>
                      <a:pt x="595290" y="583102"/>
                      <a:pt x="570786" y="607851"/>
                      <a:pt x="540671" y="607851"/>
                    </a:cubicBezTo>
                    <a:lnTo>
                      <a:pt x="54619" y="607851"/>
                    </a:lnTo>
                    <a:cubicBezTo>
                      <a:pt x="24410" y="607851"/>
                      <a:pt x="0" y="583102"/>
                      <a:pt x="0" y="553030"/>
                    </a:cubicBezTo>
                    <a:lnTo>
                      <a:pt x="0" y="122118"/>
                    </a:lnTo>
                    <a:cubicBezTo>
                      <a:pt x="0" y="92513"/>
                      <a:pt x="23943" y="68511"/>
                      <a:pt x="53029" y="67670"/>
                    </a:cubicBezTo>
                    <a:lnTo>
                      <a:pt x="53029" y="141170"/>
                    </a:lnTo>
                    <a:cubicBezTo>
                      <a:pt x="53029" y="174418"/>
                      <a:pt x="79964" y="201221"/>
                      <a:pt x="113259" y="201221"/>
                    </a:cubicBezTo>
                    <a:lnTo>
                      <a:pt x="151324" y="201221"/>
                    </a:lnTo>
                    <a:cubicBezTo>
                      <a:pt x="184619" y="201221"/>
                      <a:pt x="211929" y="174418"/>
                      <a:pt x="211929" y="141170"/>
                    </a:cubicBezTo>
                    <a:close/>
                    <a:moveTo>
                      <a:pt x="443504" y="0"/>
                    </a:moveTo>
                    <a:lnTo>
                      <a:pt x="481115" y="0"/>
                    </a:lnTo>
                    <a:cubicBezTo>
                      <a:pt x="492529" y="0"/>
                      <a:pt x="501791" y="9243"/>
                      <a:pt x="501791" y="20634"/>
                    </a:cubicBezTo>
                    <a:lnTo>
                      <a:pt x="501791" y="141173"/>
                    </a:lnTo>
                    <a:cubicBezTo>
                      <a:pt x="501791" y="152564"/>
                      <a:pt x="492529" y="161807"/>
                      <a:pt x="481115" y="161807"/>
                    </a:cubicBezTo>
                    <a:lnTo>
                      <a:pt x="443504" y="161807"/>
                    </a:lnTo>
                    <a:cubicBezTo>
                      <a:pt x="432090" y="161807"/>
                      <a:pt x="422828" y="152564"/>
                      <a:pt x="422828" y="141173"/>
                    </a:cubicBezTo>
                    <a:lnTo>
                      <a:pt x="422828" y="20634"/>
                    </a:lnTo>
                    <a:cubicBezTo>
                      <a:pt x="422828" y="9243"/>
                      <a:pt x="432090" y="0"/>
                      <a:pt x="443504" y="0"/>
                    </a:cubicBezTo>
                    <a:close/>
                    <a:moveTo>
                      <a:pt x="113187" y="0"/>
                    </a:moveTo>
                    <a:lnTo>
                      <a:pt x="150798" y="0"/>
                    </a:lnTo>
                    <a:cubicBezTo>
                      <a:pt x="162212" y="0"/>
                      <a:pt x="171474" y="9243"/>
                      <a:pt x="171474" y="20634"/>
                    </a:cubicBezTo>
                    <a:lnTo>
                      <a:pt x="171474" y="141173"/>
                    </a:lnTo>
                    <a:cubicBezTo>
                      <a:pt x="171474" y="152564"/>
                      <a:pt x="162212" y="161807"/>
                      <a:pt x="150798" y="161807"/>
                    </a:cubicBezTo>
                    <a:lnTo>
                      <a:pt x="113187" y="161807"/>
                    </a:lnTo>
                    <a:cubicBezTo>
                      <a:pt x="101773" y="161807"/>
                      <a:pt x="92511" y="152564"/>
                      <a:pt x="92511" y="141173"/>
                    </a:cubicBezTo>
                    <a:lnTo>
                      <a:pt x="92511" y="20634"/>
                    </a:lnTo>
                    <a:cubicBezTo>
                      <a:pt x="92511" y="9243"/>
                      <a:pt x="101773" y="0"/>
                      <a:pt x="1131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lnSpcReduction="10000"/>
              </a:bodyPr>
              <a:lstStyle/>
              <a:p>
                <a:endParaRPr lang="zh-CN" altLang="en-US" dirty="0">
                  <a:latin typeface="+mn-ea"/>
                </a:endParaRPr>
              </a:p>
            </p:txBody>
          </p:sp>
        </p:grpSp>
        <p:sp>
          <p:nvSpPr>
            <p:cNvPr id="148" name="不完整圆 147">
              <a:extLst>
                <a:ext uri="{FF2B5EF4-FFF2-40B4-BE49-F238E27FC236}">
                  <a16:creationId xmlns:a16="http://schemas.microsoft.com/office/drawing/2014/main" id="{2AE81113-EEF2-44B2-A79E-83C270252865}"/>
                </a:ext>
              </a:extLst>
            </p:cNvPr>
            <p:cNvSpPr/>
            <p:nvPr/>
          </p:nvSpPr>
          <p:spPr>
            <a:xfrm>
              <a:off x="4659428" y="2121159"/>
              <a:ext cx="2295928" cy="2267813"/>
            </a:xfrm>
            <a:prstGeom prst="pie">
              <a:avLst>
                <a:gd name="adj1" fmla="val 16244351"/>
                <a:gd name="adj2" fmla="val 3531265"/>
              </a:avLst>
            </a:prstGeom>
            <a:solidFill>
              <a:srgbClr val="545452">
                <a:alpha val="91000"/>
              </a:srgbClr>
            </a:solidFill>
            <a:ln w="19050">
              <a:solidFill>
                <a:schemeClr val="bg1"/>
              </a:solidFill>
            </a:ln>
            <a:effectLst>
              <a:outerShdw blurRad="76200" sx="109000" sy="10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49" name="文本框 148">
              <a:extLst>
                <a:ext uri="{FF2B5EF4-FFF2-40B4-BE49-F238E27FC236}">
                  <a16:creationId xmlns:a16="http://schemas.microsoft.com/office/drawing/2014/main" id="{53FDE2AB-A0A0-49E8-A9E9-789B78BBE5D7}"/>
                </a:ext>
              </a:extLst>
            </p:cNvPr>
            <p:cNvSpPr txBox="1"/>
            <p:nvPr/>
          </p:nvSpPr>
          <p:spPr>
            <a:xfrm>
              <a:off x="5620346" y="2467231"/>
              <a:ext cx="1084040" cy="523220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i="1" dirty="0">
                  <a:solidFill>
                    <a:schemeClr val="bg1"/>
                  </a:solidFill>
                  <a:latin typeface="+mn-ea"/>
                </a:rPr>
                <a:t>45%</a:t>
              </a:r>
              <a:endParaRPr lang="zh-CN" altLang="en-US" sz="2800" i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40DE58CE-E7EA-4A95-9D35-50E3F4DAE932}"/>
              </a:ext>
            </a:extLst>
          </p:cNvPr>
          <p:cNvGrpSpPr/>
          <p:nvPr/>
        </p:nvGrpSpPr>
        <p:grpSpPr>
          <a:xfrm>
            <a:off x="8231620" y="2121159"/>
            <a:ext cx="2295928" cy="2267813"/>
            <a:chOff x="8093268" y="2121159"/>
            <a:chExt cx="2295928" cy="2267813"/>
          </a:xfrm>
        </p:grpSpPr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F173BBEE-39BF-4319-A92A-A253B4622F72}"/>
                </a:ext>
              </a:extLst>
            </p:cNvPr>
            <p:cNvGrpSpPr/>
            <p:nvPr/>
          </p:nvGrpSpPr>
          <p:grpSpPr>
            <a:xfrm>
              <a:off x="8248159" y="2232777"/>
              <a:ext cx="2044578" cy="2044578"/>
              <a:chOff x="8248159" y="2232777"/>
              <a:chExt cx="2044578" cy="2044578"/>
            </a:xfrm>
          </p:grpSpPr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E2C2F7BC-57CA-48BA-8FF1-57320D37AB4E}"/>
                  </a:ext>
                </a:extLst>
              </p:cNvPr>
              <p:cNvSpPr/>
              <p:nvPr/>
            </p:nvSpPr>
            <p:spPr>
              <a:xfrm>
                <a:off x="8248159" y="2232777"/>
                <a:ext cx="2044578" cy="2044578"/>
              </a:xfrm>
              <a:prstGeom prst="ellipse">
                <a:avLst/>
              </a:prstGeom>
              <a:solidFill>
                <a:srgbClr val="009999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57" name="íṡľíḍè-任意多边形 11">
                <a:extLst>
                  <a:ext uri="{FF2B5EF4-FFF2-40B4-BE49-F238E27FC236}">
                    <a16:creationId xmlns:a16="http://schemas.microsoft.com/office/drawing/2014/main" id="{A072BF42-E135-4E15-BBA0-0DD13715AEE9}"/>
                  </a:ext>
                </a:extLst>
              </p:cNvPr>
              <p:cNvSpPr/>
              <p:nvPr/>
            </p:nvSpPr>
            <p:spPr bwMode="auto">
              <a:xfrm>
                <a:off x="8656020" y="2659064"/>
                <a:ext cx="336967" cy="335807"/>
              </a:xfrm>
              <a:custGeom>
                <a:avLst/>
                <a:gdLst>
                  <a:gd name="T0" fmla="*/ 611 w 653"/>
                  <a:gd name="T1" fmla="*/ 525 h 653"/>
                  <a:gd name="T2" fmla="*/ 435 w 653"/>
                  <a:gd name="T3" fmla="*/ 446 h 653"/>
                  <a:gd name="T4" fmla="*/ 408 w 653"/>
                  <a:gd name="T5" fmla="*/ 357 h 653"/>
                  <a:gd name="T6" fmla="*/ 446 w 653"/>
                  <a:gd name="T7" fmla="*/ 287 h 653"/>
                  <a:gd name="T8" fmla="*/ 470 w 653"/>
                  <a:gd name="T9" fmla="*/ 269 h 653"/>
                  <a:gd name="T10" fmla="*/ 468 w 653"/>
                  <a:gd name="T11" fmla="*/ 182 h 653"/>
                  <a:gd name="T12" fmla="*/ 457 w 653"/>
                  <a:gd name="T13" fmla="*/ 85 h 653"/>
                  <a:gd name="T14" fmla="*/ 327 w 653"/>
                  <a:gd name="T15" fmla="*/ 0 h 653"/>
                  <a:gd name="T16" fmla="*/ 327 w 653"/>
                  <a:gd name="T17" fmla="*/ 0 h 653"/>
                  <a:gd name="T18" fmla="*/ 326 w 653"/>
                  <a:gd name="T19" fmla="*/ 0 h 653"/>
                  <a:gd name="T20" fmla="*/ 326 w 653"/>
                  <a:gd name="T21" fmla="*/ 0 h 653"/>
                  <a:gd name="T22" fmla="*/ 326 w 653"/>
                  <a:gd name="T23" fmla="*/ 0 h 653"/>
                  <a:gd name="T24" fmla="*/ 195 w 653"/>
                  <a:gd name="T25" fmla="*/ 85 h 653"/>
                  <a:gd name="T26" fmla="*/ 184 w 653"/>
                  <a:gd name="T27" fmla="*/ 182 h 653"/>
                  <a:gd name="T28" fmla="*/ 183 w 653"/>
                  <a:gd name="T29" fmla="*/ 269 h 653"/>
                  <a:gd name="T30" fmla="*/ 206 w 653"/>
                  <a:gd name="T31" fmla="*/ 287 h 653"/>
                  <a:gd name="T32" fmla="*/ 245 w 653"/>
                  <a:gd name="T33" fmla="*/ 357 h 653"/>
                  <a:gd name="T34" fmla="*/ 218 w 653"/>
                  <a:gd name="T35" fmla="*/ 446 h 653"/>
                  <a:gd name="T36" fmla="*/ 42 w 653"/>
                  <a:gd name="T37" fmla="*/ 525 h 653"/>
                  <a:gd name="T38" fmla="*/ 0 w 653"/>
                  <a:gd name="T39" fmla="*/ 593 h 653"/>
                  <a:gd name="T40" fmla="*/ 0 w 653"/>
                  <a:gd name="T41" fmla="*/ 631 h 653"/>
                  <a:gd name="T42" fmla="*/ 22 w 653"/>
                  <a:gd name="T43" fmla="*/ 653 h 653"/>
                  <a:gd name="T44" fmla="*/ 631 w 653"/>
                  <a:gd name="T45" fmla="*/ 653 h 653"/>
                  <a:gd name="T46" fmla="*/ 653 w 653"/>
                  <a:gd name="T47" fmla="*/ 631 h 653"/>
                  <a:gd name="T48" fmla="*/ 653 w 653"/>
                  <a:gd name="T49" fmla="*/ 593 h 653"/>
                  <a:gd name="T50" fmla="*/ 611 w 653"/>
                  <a:gd name="T51" fmla="*/ 525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53" h="653">
                    <a:moveTo>
                      <a:pt x="611" y="525"/>
                    </a:moveTo>
                    <a:cubicBezTo>
                      <a:pt x="557" y="499"/>
                      <a:pt x="458" y="461"/>
                      <a:pt x="435" y="446"/>
                    </a:cubicBezTo>
                    <a:cubicBezTo>
                      <a:pt x="412" y="431"/>
                      <a:pt x="383" y="394"/>
                      <a:pt x="408" y="357"/>
                    </a:cubicBezTo>
                    <a:cubicBezTo>
                      <a:pt x="408" y="357"/>
                      <a:pt x="432" y="341"/>
                      <a:pt x="446" y="287"/>
                    </a:cubicBezTo>
                    <a:cubicBezTo>
                      <a:pt x="446" y="287"/>
                      <a:pt x="460" y="283"/>
                      <a:pt x="470" y="269"/>
                    </a:cubicBezTo>
                    <a:cubicBezTo>
                      <a:pt x="491" y="239"/>
                      <a:pt x="490" y="197"/>
                      <a:pt x="468" y="182"/>
                    </a:cubicBezTo>
                    <a:cubicBezTo>
                      <a:pt x="468" y="182"/>
                      <a:pt x="472" y="118"/>
                      <a:pt x="457" y="85"/>
                    </a:cubicBezTo>
                    <a:cubicBezTo>
                      <a:pt x="444" y="56"/>
                      <a:pt x="411" y="1"/>
                      <a:pt x="327" y="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27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242" y="1"/>
                      <a:pt x="208" y="55"/>
                      <a:pt x="195" y="85"/>
                    </a:cubicBezTo>
                    <a:cubicBezTo>
                      <a:pt x="179" y="123"/>
                      <a:pt x="184" y="182"/>
                      <a:pt x="184" y="182"/>
                    </a:cubicBezTo>
                    <a:cubicBezTo>
                      <a:pt x="164" y="185"/>
                      <a:pt x="155" y="234"/>
                      <a:pt x="183" y="269"/>
                    </a:cubicBezTo>
                    <a:cubicBezTo>
                      <a:pt x="193" y="282"/>
                      <a:pt x="206" y="287"/>
                      <a:pt x="206" y="287"/>
                    </a:cubicBezTo>
                    <a:cubicBezTo>
                      <a:pt x="221" y="341"/>
                      <a:pt x="245" y="357"/>
                      <a:pt x="245" y="357"/>
                    </a:cubicBezTo>
                    <a:cubicBezTo>
                      <a:pt x="270" y="394"/>
                      <a:pt x="240" y="431"/>
                      <a:pt x="218" y="446"/>
                    </a:cubicBezTo>
                    <a:cubicBezTo>
                      <a:pt x="195" y="461"/>
                      <a:pt x="96" y="501"/>
                      <a:pt x="42" y="525"/>
                    </a:cubicBezTo>
                    <a:cubicBezTo>
                      <a:pt x="3" y="543"/>
                      <a:pt x="0" y="564"/>
                      <a:pt x="0" y="593"/>
                    </a:cubicBezTo>
                    <a:cubicBezTo>
                      <a:pt x="0" y="631"/>
                      <a:pt x="0" y="631"/>
                      <a:pt x="0" y="631"/>
                    </a:cubicBezTo>
                    <a:cubicBezTo>
                      <a:pt x="0" y="643"/>
                      <a:pt x="9" y="653"/>
                      <a:pt x="22" y="653"/>
                    </a:cubicBezTo>
                    <a:cubicBezTo>
                      <a:pt x="631" y="653"/>
                      <a:pt x="631" y="653"/>
                      <a:pt x="631" y="653"/>
                    </a:cubicBezTo>
                    <a:cubicBezTo>
                      <a:pt x="643" y="653"/>
                      <a:pt x="653" y="643"/>
                      <a:pt x="653" y="631"/>
                    </a:cubicBezTo>
                    <a:cubicBezTo>
                      <a:pt x="653" y="593"/>
                      <a:pt x="653" y="593"/>
                      <a:pt x="653" y="593"/>
                    </a:cubicBezTo>
                    <a:cubicBezTo>
                      <a:pt x="653" y="564"/>
                      <a:pt x="646" y="542"/>
                      <a:pt x="611" y="5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400" dirty="0">
                  <a:latin typeface="+mn-ea"/>
                </a:endParaRPr>
              </a:p>
            </p:txBody>
          </p:sp>
        </p:grpSp>
        <p:sp>
          <p:nvSpPr>
            <p:cNvPr id="154" name="不完整圆 153">
              <a:extLst>
                <a:ext uri="{FF2B5EF4-FFF2-40B4-BE49-F238E27FC236}">
                  <a16:creationId xmlns:a16="http://schemas.microsoft.com/office/drawing/2014/main" id="{442B81F3-77E4-4DF6-A2AE-0029E2448264}"/>
                </a:ext>
              </a:extLst>
            </p:cNvPr>
            <p:cNvSpPr/>
            <p:nvPr/>
          </p:nvSpPr>
          <p:spPr>
            <a:xfrm>
              <a:off x="8093268" y="2121159"/>
              <a:ext cx="2295928" cy="2267813"/>
            </a:xfrm>
            <a:prstGeom prst="pie">
              <a:avLst>
                <a:gd name="adj1" fmla="val 16244351"/>
                <a:gd name="adj2" fmla="val 8446288"/>
              </a:avLst>
            </a:prstGeom>
            <a:solidFill>
              <a:srgbClr val="545452">
                <a:alpha val="91000"/>
              </a:srgbClr>
            </a:solidFill>
            <a:ln w="19050">
              <a:solidFill>
                <a:schemeClr val="bg1"/>
              </a:solidFill>
            </a:ln>
            <a:effectLst>
              <a:outerShdw blurRad="76200" sx="109000" sy="10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B66B3E6A-4384-4D06-93DD-1EC0C2A3B9D2}"/>
                </a:ext>
              </a:extLst>
            </p:cNvPr>
            <p:cNvSpPr txBox="1"/>
            <p:nvPr/>
          </p:nvSpPr>
          <p:spPr>
            <a:xfrm>
              <a:off x="9079804" y="2467230"/>
              <a:ext cx="1084040" cy="523220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i="1" dirty="0">
                  <a:solidFill>
                    <a:schemeClr val="bg1"/>
                  </a:solidFill>
                  <a:latin typeface="+mn-ea"/>
                </a:rPr>
                <a:t>62%</a:t>
              </a:r>
              <a:endParaRPr lang="zh-CN" altLang="en-US" sz="2800" i="1" dirty="0">
                <a:solidFill>
                  <a:schemeClr val="bg1"/>
                </a:solidFill>
                <a:latin typeface="+mn-ea"/>
              </a:endParaRPr>
            </a:p>
          </p:txBody>
        </p:sp>
      </p:grpSp>
      <p:cxnSp>
        <p:nvCxnSpPr>
          <p:cNvPr id="158" name="直接连接符 157">
            <a:extLst>
              <a:ext uri="{FF2B5EF4-FFF2-40B4-BE49-F238E27FC236}">
                <a16:creationId xmlns:a16="http://schemas.microsoft.com/office/drawing/2014/main" id="{E517BA0C-CA43-48D1-ADAD-4B00D57E4974}"/>
              </a:ext>
            </a:extLst>
          </p:cNvPr>
          <p:cNvCxnSpPr>
            <a:cxnSpLocks/>
          </p:cNvCxnSpPr>
          <p:nvPr/>
        </p:nvCxnSpPr>
        <p:spPr>
          <a:xfrm>
            <a:off x="4381696" y="2121159"/>
            <a:ext cx="0" cy="362042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8BC85D1B-0BA3-4CB4-AA5C-18B15020C37C}"/>
              </a:ext>
            </a:extLst>
          </p:cNvPr>
          <p:cNvCxnSpPr>
            <a:cxnSpLocks/>
          </p:cNvCxnSpPr>
          <p:nvPr/>
        </p:nvCxnSpPr>
        <p:spPr>
          <a:xfrm>
            <a:off x="7820282" y="2121159"/>
            <a:ext cx="0" cy="362042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文本框 159">
            <a:extLst>
              <a:ext uri="{FF2B5EF4-FFF2-40B4-BE49-F238E27FC236}">
                <a16:creationId xmlns:a16="http://schemas.microsoft.com/office/drawing/2014/main" id="{99F5F416-A154-48B8-A066-5D0DB7F16AD9}"/>
              </a:ext>
            </a:extLst>
          </p:cNvPr>
          <p:cNvSpPr txBox="1"/>
          <p:nvPr/>
        </p:nvSpPr>
        <p:spPr>
          <a:xfrm>
            <a:off x="1701098" y="4791596"/>
            <a:ext cx="2001429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       2019</a:t>
            </a:r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年</a:t>
            </a: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464CC569-F3C5-4B1D-AFEC-6B18E5F1086B}"/>
              </a:ext>
            </a:extLst>
          </p:cNvPr>
          <p:cNvSpPr txBox="1"/>
          <p:nvPr/>
        </p:nvSpPr>
        <p:spPr>
          <a:xfrm>
            <a:off x="5075474" y="4786806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       2020</a:t>
            </a:r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年</a:t>
            </a: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918B0928-78B1-4E3C-9256-F5CAD4BD57D8}"/>
              </a:ext>
            </a:extLst>
          </p:cNvPr>
          <p:cNvSpPr txBox="1"/>
          <p:nvPr/>
        </p:nvSpPr>
        <p:spPr>
          <a:xfrm>
            <a:off x="8404437" y="4785098"/>
            <a:ext cx="2056436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       2021</a:t>
            </a:r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年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4BB8A8-5D1B-F24D-E3D0-0C32D3E4F2D5}"/>
              </a:ext>
            </a:extLst>
          </p:cNvPr>
          <p:cNvSpPr txBox="1"/>
          <p:nvPr/>
        </p:nvSpPr>
        <p:spPr>
          <a:xfrm>
            <a:off x="226482" y="104990"/>
            <a:ext cx="837959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zh-CN" altLang="en-US" sz="3600" i="1" dirty="0">
                <a:solidFill>
                  <a:srgbClr val="00B0F0"/>
                </a:solidFill>
                <a:latin typeface="+mn-ea"/>
              </a:rPr>
              <a:t>三、建设规划</a:t>
            </a:r>
          </a:p>
        </p:txBody>
      </p:sp>
    </p:spTree>
    <p:extLst>
      <p:ext uri="{BB962C8B-B14F-4D97-AF65-F5344CB8AC3E}">
        <p14:creationId xmlns:p14="http://schemas.microsoft.com/office/powerpoint/2010/main" val="26303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62" grpId="0"/>
      <p:bldP spid="164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953</Words>
  <Application>Microsoft Office PowerPoint</Application>
  <PresentationFormat>宽屏</PresentationFormat>
  <Paragraphs>149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7" baseType="lpstr">
      <vt:lpstr>等线</vt:lpstr>
      <vt:lpstr>Arial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DELL</dc:creator>
  <cp:keywords/>
  <dc:description/>
  <cp:lastModifiedBy>1610784764@qq.com</cp:lastModifiedBy>
  <cp:revision>112</cp:revision>
  <dcterms:created xsi:type="dcterms:W3CDTF">2019-12-09T12:50:08Z</dcterms:created>
  <dcterms:modified xsi:type="dcterms:W3CDTF">2022-07-17T12:58:53Z</dcterms:modified>
  <cp:category/>
</cp:coreProperties>
</file>