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70" r:id="rId5"/>
    <p:sldId id="263" r:id="rId6"/>
    <p:sldId id="287" r:id="rId7"/>
    <p:sldId id="297" r:id="rId8"/>
    <p:sldId id="298" r:id="rId9"/>
    <p:sldId id="269" r:id="rId10"/>
    <p:sldId id="278" r:id="rId11"/>
    <p:sldId id="345" r:id="rId12"/>
    <p:sldId id="378" r:id="rId13"/>
    <p:sldId id="318" r:id="rId14"/>
    <p:sldId id="281" r:id="rId15"/>
    <p:sldId id="294" r:id="rId16"/>
    <p:sldId id="328" r:id="rId17"/>
    <p:sldId id="332" r:id="rId18"/>
    <p:sldId id="365" r:id="rId19"/>
    <p:sldId id="329" r:id="rId20"/>
    <p:sldId id="333" r:id="rId21"/>
    <p:sldId id="334" r:id="rId22"/>
    <p:sldId id="330" r:id="rId23"/>
    <p:sldId id="323" r:id="rId24"/>
    <p:sldId id="295" r:id="rId25"/>
    <p:sldId id="290" r:id="rId26"/>
    <p:sldId id="296" r:id="rId27"/>
    <p:sldId id="264" r:id="rId28"/>
    <p:sldId id="335" r:id="rId29"/>
    <p:sldId id="344" r:id="rId30"/>
    <p:sldId id="276" r:id="rId31"/>
  </p:sldIdLst>
  <p:sldSz cx="9144000" cy="5143500" type="screen16x9"/>
  <p:notesSz cx="6858000" cy="9144000"/>
  <p:custDataLst>
    <p:tags r:id="rId35"/>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D94E60"/>
    <a:srgbClr val="E7242D"/>
    <a:srgbClr val="E78D98"/>
    <a:srgbClr val="A51E28"/>
    <a:srgbClr val="F7F7F7"/>
    <a:srgbClr val="FDFDFD"/>
    <a:srgbClr val="CB1A20"/>
    <a:srgbClr val="E2E2E2"/>
    <a:srgbClr val="4848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14" autoAdjust="0"/>
    <p:restoredTop sz="92722" autoAdjust="0"/>
  </p:normalViewPr>
  <p:slideViewPr>
    <p:cSldViewPr showGuides="1">
      <p:cViewPr varScale="1">
        <p:scale>
          <a:sx n="98" d="100"/>
          <a:sy n="98" d="100"/>
        </p:scale>
        <p:origin x="216" y="360"/>
      </p:cViewPr>
      <p:guideLst>
        <p:guide orient="horz" pos="1620"/>
        <p:guide pos="2248"/>
      </p:guideLst>
    </p:cSldViewPr>
  </p:slideViewPr>
  <p:notesTextViewPr>
    <p:cViewPr>
      <p:scale>
        <a:sx n="1" d="1"/>
        <a:sy n="1" d="1"/>
      </p:scale>
      <p:origin x="0" y="0"/>
    </p:cViewPr>
  </p:notesTextViewPr>
  <p:sorterViewPr>
    <p:cViewPr>
      <p:scale>
        <a:sx n="108" d="100"/>
        <a:sy n="108" d="100"/>
      </p:scale>
      <p:origin x="0" y="0"/>
    </p:cViewPr>
  </p:sorter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gs" Target="tags/tag18.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a:defRPr/>
            </a:pPr>
            <a:fld id="{3E452BF8-090B-45BA-BEBC-12E4A68B66AF}"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ea typeface="+mn-ea"/>
              </a:defRPr>
            </a:lvl1pPr>
          </a:lstStyle>
          <a:p>
            <a:pPr>
              <a:defRPr/>
            </a:pPr>
            <a:fld id="{E4483595-0F15-485D-B89F-C1EC33C285BF}"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dirty="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BBC7C4FF-BBD5-49A6-8255-7B7EC60F3C40}" type="slidenum">
              <a:rPr lang="zh-CN" altLang="en-US"/>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E4483595-0F15-485D-B89F-C1EC33C285B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E4483595-0F15-485D-B89F-C1EC33C285B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E4483595-0F15-485D-B89F-C1EC33C285B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E4483595-0F15-485D-B89F-C1EC33C285B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E4483595-0F15-485D-B89F-C1EC33C285B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E4483595-0F15-485D-B89F-C1EC33C285B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E4483595-0F15-485D-B89F-C1EC33C285B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E4483595-0F15-485D-B89F-C1EC33C285B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E4483595-0F15-485D-B89F-C1EC33C285B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E4483595-0F15-485D-B89F-C1EC33C285B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6B9276-3D5B-46B9-8FB9-3C5C11460D1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E4483595-0F15-485D-B89F-C1EC33C285B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E4483595-0F15-485D-B89F-C1EC33C285B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lumMod val="95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57200" y="4767263"/>
            <a:ext cx="2133600" cy="274637"/>
          </a:xfrm>
          <a:prstGeom prst="rect">
            <a:avLst/>
          </a:prstGeom>
        </p:spPr>
        <p:txBody>
          <a:bodyPr/>
          <a:lstStyle>
            <a:lvl1pPr eaLnBrk="1" fontAlgn="auto" hangingPunct="1">
              <a:spcBef>
                <a:spcPts val="0"/>
              </a:spcBef>
              <a:spcAft>
                <a:spcPts val="0"/>
              </a:spcAft>
              <a:defRPr>
                <a:latin typeface="+mn-lt"/>
                <a:ea typeface="+mn-ea"/>
              </a:defRPr>
            </a:lvl1pPr>
          </a:lstStyle>
          <a:p>
            <a:pPr>
              <a:defRPr/>
            </a:pPr>
            <a:fld id="{A43A389A-E307-48D0-9D08-4F6A34BB70DB}" type="datetimeFigureOut">
              <a:rPr lang="zh-CN" altLang="en-US"/>
            </a:fld>
            <a:endParaRPr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6553200" y="4767263"/>
            <a:ext cx="2133600" cy="274637"/>
          </a:xfrm>
          <a:prstGeom prst="rect">
            <a:avLst/>
          </a:prstGeom>
        </p:spPr>
        <p:txBody>
          <a:bodyPr/>
          <a:lstStyle>
            <a:lvl1pPr eaLnBrk="1" fontAlgn="auto" hangingPunct="1">
              <a:spcBef>
                <a:spcPts val="0"/>
              </a:spcBef>
              <a:spcAft>
                <a:spcPts val="0"/>
              </a:spcAft>
              <a:defRPr>
                <a:latin typeface="+mn-lt"/>
                <a:ea typeface="+mn-ea"/>
              </a:defRPr>
            </a:lvl1pPr>
          </a:lstStyle>
          <a:p>
            <a:pPr>
              <a:defRPr/>
            </a:pPr>
            <a:fld id="{46EAC834-E80E-4A55-AA22-2D66CD31DFD4}"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457200" y="4767263"/>
            <a:ext cx="2133600" cy="274637"/>
          </a:xfrm>
          <a:prstGeom prst="rect">
            <a:avLst/>
          </a:prstGeom>
        </p:spPr>
        <p:txBody>
          <a:bodyPr/>
          <a:lstStyle>
            <a:lvl1pPr eaLnBrk="1" fontAlgn="auto" hangingPunct="1">
              <a:spcBef>
                <a:spcPts val="0"/>
              </a:spcBef>
              <a:spcAft>
                <a:spcPts val="0"/>
              </a:spcAft>
              <a:defRPr>
                <a:latin typeface="+mn-lt"/>
                <a:ea typeface="+mn-ea"/>
              </a:defRPr>
            </a:lvl1pPr>
          </a:lstStyle>
          <a:p>
            <a:pPr>
              <a:defRPr/>
            </a:pPr>
            <a:fld id="{88F161EE-3879-42EC-9C89-C867C552AC45}" type="datetimeFigureOut">
              <a:rPr lang="zh-CN" altLang="en-US"/>
            </a:fld>
            <a:endParaRPr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6553200" y="4767263"/>
            <a:ext cx="2133600" cy="274637"/>
          </a:xfrm>
          <a:prstGeom prst="rect">
            <a:avLst/>
          </a:prstGeom>
        </p:spPr>
        <p:txBody>
          <a:bodyPr/>
          <a:lstStyle>
            <a:lvl1pPr eaLnBrk="1" fontAlgn="auto" hangingPunct="1">
              <a:spcBef>
                <a:spcPts val="0"/>
              </a:spcBef>
              <a:spcAft>
                <a:spcPts val="0"/>
              </a:spcAft>
              <a:defRPr>
                <a:latin typeface="+mn-lt"/>
                <a:ea typeface="+mn-ea"/>
              </a:defRPr>
            </a:lvl1pPr>
          </a:lstStyle>
          <a:p>
            <a:pPr>
              <a:defRPr/>
            </a:pPr>
            <a:fld id="{726EE9D5-6185-4ACD-AF43-7F2ABB2ADE5A}"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lvl1pPr eaLnBrk="1" fontAlgn="auto" hangingPunct="1">
              <a:spcBef>
                <a:spcPts val="0"/>
              </a:spcBef>
              <a:spcAft>
                <a:spcPts val="0"/>
              </a:spcAft>
              <a:defRPr>
                <a:latin typeface="+mn-lt"/>
                <a:ea typeface="+mn-ea"/>
              </a:defRPr>
            </a:lvl1pPr>
          </a:lstStyle>
          <a:p>
            <a:pPr>
              <a:defRPr/>
            </a:pPr>
            <a:fld id="{0E5C0D59-2327-4795-8ACC-0E2066D91419}" type="datetimeFigureOut">
              <a:rPr lang="zh-CN" altLang="en-US"/>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lvl1pPr eaLnBrk="1" fontAlgn="auto" hangingPunct="1">
              <a:spcBef>
                <a:spcPts val="0"/>
              </a:spcBef>
              <a:spcAft>
                <a:spcPts val="0"/>
              </a:spcAft>
              <a:defRPr>
                <a:latin typeface="+mn-lt"/>
                <a:ea typeface="+mn-ea"/>
              </a:defRPr>
            </a:lvl1pPr>
          </a:lstStyle>
          <a:p>
            <a:pPr>
              <a:defRPr/>
            </a:pPr>
            <a:fld id="{035E980C-3EBF-4723-8B64-0FECA7D905D6}"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lvl1pPr eaLnBrk="1" fontAlgn="auto" hangingPunct="1">
              <a:spcBef>
                <a:spcPts val="0"/>
              </a:spcBef>
              <a:spcAft>
                <a:spcPts val="0"/>
              </a:spcAft>
              <a:defRPr>
                <a:latin typeface="+mn-lt"/>
                <a:ea typeface="+mn-ea"/>
              </a:defRPr>
            </a:lvl1pPr>
          </a:lstStyle>
          <a:p>
            <a:pPr>
              <a:defRPr/>
            </a:pPr>
            <a:fld id="{E33E1310-4D8F-469F-9B4E-9A3D1A703F56}" type="datetimeFigureOut">
              <a:rPr lang="zh-CN" altLang="en-US"/>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lvl1pPr eaLnBrk="1" fontAlgn="auto" hangingPunct="1">
              <a:spcBef>
                <a:spcPts val="0"/>
              </a:spcBef>
              <a:spcAft>
                <a:spcPts val="0"/>
              </a:spcAft>
              <a:defRPr>
                <a:latin typeface="+mn-lt"/>
                <a:ea typeface="+mn-ea"/>
              </a:defRPr>
            </a:lvl1pPr>
          </a:lstStyle>
          <a:p>
            <a:pPr>
              <a:defRPr/>
            </a:pPr>
            <a:fld id="{0161F89D-6223-487C-A3AC-301350B34E84}"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263"/>
            <a:ext cx="2057400" cy="273844"/>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chemeClr val="bg1">
            <a:lumMod val="95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457200" y="4767263"/>
            <a:ext cx="2133600" cy="274637"/>
          </a:xfrm>
          <a:prstGeom prst="rect">
            <a:avLst/>
          </a:prstGeom>
        </p:spPr>
        <p:txBody>
          <a:bodyPr/>
          <a:lstStyle>
            <a:lvl1pPr eaLnBrk="1" fontAlgn="auto" hangingPunct="1">
              <a:spcBef>
                <a:spcPts val="0"/>
              </a:spcBef>
              <a:spcAft>
                <a:spcPts val="0"/>
              </a:spcAft>
              <a:defRPr>
                <a:latin typeface="+mn-lt"/>
                <a:ea typeface="+mn-ea"/>
              </a:defRPr>
            </a:lvl1pPr>
          </a:lstStyle>
          <a:p>
            <a:pPr>
              <a:defRPr/>
            </a:pPr>
            <a:fld id="{FF70B30C-BA91-43FD-8CFA-A2710351D069}" type="datetimeFigureOut">
              <a:rPr lang="zh-CN" altLang="en-US"/>
            </a:fld>
            <a:endParaRPr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6553200" y="4767263"/>
            <a:ext cx="2133600" cy="274637"/>
          </a:xfrm>
          <a:prstGeom prst="rect">
            <a:avLst/>
          </a:prstGeom>
        </p:spPr>
        <p:txBody>
          <a:bodyPr/>
          <a:lstStyle>
            <a:lvl1pPr eaLnBrk="1" fontAlgn="auto" hangingPunct="1">
              <a:spcBef>
                <a:spcPts val="0"/>
              </a:spcBef>
              <a:spcAft>
                <a:spcPts val="0"/>
              </a:spcAft>
              <a:defRPr>
                <a:latin typeface="+mn-lt"/>
                <a:ea typeface="+mn-ea"/>
              </a:defRPr>
            </a:lvl1pPr>
          </a:lstStyle>
          <a:p>
            <a:pPr>
              <a:defRPr/>
            </a:pPr>
            <a:fld id="{4FAEC6EA-BB28-4ADE-B0D1-73988EF829AD}"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457200" y="4767263"/>
            <a:ext cx="2133600" cy="274637"/>
          </a:xfrm>
          <a:prstGeom prst="rect">
            <a:avLst/>
          </a:prstGeom>
        </p:spPr>
        <p:txBody>
          <a:bodyPr/>
          <a:lstStyle>
            <a:lvl1pPr eaLnBrk="1" fontAlgn="auto" hangingPunct="1">
              <a:spcBef>
                <a:spcPts val="0"/>
              </a:spcBef>
              <a:spcAft>
                <a:spcPts val="0"/>
              </a:spcAft>
              <a:defRPr>
                <a:latin typeface="+mn-lt"/>
                <a:ea typeface="+mn-ea"/>
              </a:defRPr>
            </a:lvl1pPr>
          </a:lstStyle>
          <a:p>
            <a:pPr>
              <a:defRPr/>
            </a:pPr>
            <a:fld id="{3CC6706C-9128-41F0-BB9A-9E179802AD5D}" type="datetimeFigureOut">
              <a:rPr lang="zh-CN" altLang="en-US"/>
            </a:fld>
            <a:endParaRPr lang="zh-CN" altLang="en-US"/>
          </a:p>
        </p:txBody>
      </p:sp>
      <p:sp>
        <p:nvSpPr>
          <p:cNvPr id="8" name="页脚占位符 7"/>
          <p:cNvSpPr>
            <a:spLocks noGrp="1"/>
          </p:cNvSpPr>
          <p:nvPr>
            <p:ph type="ftr" sz="quarter" idx="11"/>
          </p:nvPr>
        </p:nvSpPr>
        <p:spPr>
          <a:xfrm>
            <a:off x="3124200" y="4767263"/>
            <a:ext cx="2895600" cy="274637"/>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9" name="灯片编号占位符 8"/>
          <p:cNvSpPr>
            <a:spLocks noGrp="1"/>
          </p:cNvSpPr>
          <p:nvPr>
            <p:ph type="sldNum" sz="quarter" idx="12"/>
          </p:nvPr>
        </p:nvSpPr>
        <p:spPr>
          <a:xfrm>
            <a:off x="6553200" y="4767263"/>
            <a:ext cx="2133600" cy="274637"/>
          </a:xfrm>
          <a:prstGeom prst="rect">
            <a:avLst/>
          </a:prstGeom>
        </p:spPr>
        <p:txBody>
          <a:bodyPr/>
          <a:lstStyle>
            <a:lvl1pPr eaLnBrk="1" fontAlgn="auto" hangingPunct="1">
              <a:spcBef>
                <a:spcPts val="0"/>
              </a:spcBef>
              <a:spcAft>
                <a:spcPts val="0"/>
              </a:spcAft>
              <a:defRPr>
                <a:latin typeface="+mn-lt"/>
                <a:ea typeface="+mn-ea"/>
              </a:defRPr>
            </a:lvl1pPr>
          </a:lstStyle>
          <a:p>
            <a:pPr>
              <a:defRPr/>
            </a:pPr>
            <a:fld id="{C7F6D716-1C24-4C54-B4BE-D6B4CAE3E25C}"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457200" y="4767263"/>
            <a:ext cx="2133600" cy="274637"/>
          </a:xfrm>
          <a:prstGeom prst="rect">
            <a:avLst/>
          </a:prstGeom>
        </p:spPr>
        <p:txBody>
          <a:bodyPr/>
          <a:lstStyle>
            <a:lvl1pPr eaLnBrk="1" fontAlgn="auto" hangingPunct="1">
              <a:spcBef>
                <a:spcPts val="0"/>
              </a:spcBef>
              <a:spcAft>
                <a:spcPts val="0"/>
              </a:spcAft>
              <a:defRPr>
                <a:latin typeface="+mn-lt"/>
                <a:ea typeface="+mn-ea"/>
              </a:defRPr>
            </a:lvl1pPr>
          </a:lstStyle>
          <a:p>
            <a:pPr>
              <a:defRPr/>
            </a:pPr>
            <a:fld id="{EB019338-762A-4864-80F0-219CD51CB297}" type="datetimeFigureOut">
              <a:rPr lang="zh-CN" altLang="en-US"/>
            </a:fld>
            <a:endParaRPr lang="zh-CN" altLang="en-US"/>
          </a:p>
        </p:txBody>
      </p:sp>
      <p:sp>
        <p:nvSpPr>
          <p:cNvPr id="4" name="页脚占位符 3"/>
          <p:cNvSpPr>
            <a:spLocks noGrp="1"/>
          </p:cNvSpPr>
          <p:nvPr>
            <p:ph type="ftr" sz="quarter" idx="11"/>
          </p:nvPr>
        </p:nvSpPr>
        <p:spPr>
          <a:xfrm>
            <a:off x="3124200" y="4767263"/>
            <a:ext cx="2895600" cy="274637"/>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6553200" y="4767263"/>
            <a:ext cx="2133600" cy="274637"/>
          </a:xfrm>
          <a:prstGeom prst="rect">
            <a:avLst/>
          </a:prstGeom>
        </p:spPr>
        <p:txBody>
          <a:bodyPr/>
          <a:lstStyle>
            <a:lvl1pPr eaLnBrk="1" fontAlgn="auto" hangingPunct="1">
              <a:spcBef>
                <a:spcPts val="0"/>
              </a:spcBef>
              <a:spcAft>
                <a:spcPts val="0"/>
              </a:spcAft>
              <a:defRPr>
                <a:latin typeface="+mn-lt"/>
                <a:ea typeface="+mn-ea"/>
              </a:defRPr>
            </a:lvl1pPr>
          </a:lstStyle>
          <a:p>
            <a:pPr>
              <a:defRPr/>
            </a:pPr>
            <a:fld id="{9D25AFEA-2C82-4524-A260-D8CBC0C4F860}"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4637"/>
          </a:xfrm>
          <a:prstGeom prst="rect">
            <a:avLst/>
          </a:prstGeom>
        </p:spPr>
        <p:txBody>
          <a:bodyPr/>
          <a:lstStyle>
            <a:lvl1pPr eaLnBrk="1" fontAlgn="auto" hangingPunct="1">
              <a:spcBef>
                <a:spcPts val="0"/>
              </a:spcBef>
              <a:spcAft>
                <a:spcPts val="0"/>
              </a:spcAft>
              <a:defRPr>
                <a:latin typeface="+mn-lt"/>
                <a:ea typeface="+mn-ea"/>
              </a:defRPr>
            </a:lvl1pPr>
          </a:lstStyle>
          <a:p>
            <a:pPr>
              <a:defRPr/>
            </a:pPr>
            <a:fld id="{4E937444-94CC-4B52-AA23-3FD705100F56}" type="datetimeFigureOut">
              <a:rPr lang="zh-CN" altLang="en-US"/>
            </a:fld>
            <a:endParaRPr lang="zh-CN" altLang="en-US"/>
          </a:p>
        </p:txBody>
      </p:sp>
      <p:sp>
        <p:nvSpPr>
          <p:cNvPr id="3" name="页脚占位符 2"/>
          <p:cNvSpPr>
            <a:spLocks noGrp="1"/>
          </p:cNvSpPr>
          <p:nvPr>
            <p:ph type="ftr" sz="quarter" idx="11"/>
          </p:nvPr>
        </p:nvSpPr>
        <p:spPr>
          <a:xfrm>
            <a:off x="3124200" y="4767263"/>
            <a:ext cx="2895600" cy="274637"/>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6553200" y="4767263"/>
            <a:ext cx="2133600" cy="274637"/>
          </a:xfrm>
          <a:prstGeom prst="rect">
            <a:avLst/>
          </a:prstGeom>
        </p:spPr>
        <p:txBody>
          <a:bodyPr/>
          <a:lstStyle>
            <a:lvl1pPr eaLnBrk="1" fontAlgn="auto" hangingPunct="1">
              <a:spcBef>
                <a:spcPts val="0"/>
              </a:spcBef>
              <a:spcAft>
                <a:spcPts val="0"/>
              </a:spcAft>
              <a:defRPr>
                <a:latin typeface="+mn-lt"/>
                <a:ea typeface="+mn-ea"/>
              </a:defRPr>
            </a:lvl1pPr>
          </a:lstStyle>
          <a:p>
            <a:pPr>
              <a:defRPr/>
            </a:pPr>
            <a:fld id="{9820C2B6-9CF3-4021-85AB-8B325F4ADFD7}"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5.xml"/><Relationship Id="rId3" Type="http://schemas.openxmlformats.org/officeDocument/2006/relationships/image" Target="../media/image1.png"/><Relationship Id="rId2" Type="http://schemas.microsoft.com/office/2007/relationships/media" Target="../media/audio1.wav"/><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0" Type="http://schemas.openxmlformats.org/officeDocument/2006/relationships/slideLayout" Target="../slideLayouts/slideLayout9.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hdphoto" Target="../media/image14.wdp"/><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18.jpeg"/><Relationship Id="rId1"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2E2E2"/>
        </a:solidFill>
        <a:effectLst/>
      </p:bgPr>
    </p:bg>
    <p:spTree>
      <p:nvGrpSpPr>
        <p:cNvPr id="1" name=""/>
        <p:cNvGrpSpPr/>
        <p:nvPr/>
      </p:nvGrpSpPr>
      <p:grpSpPr>
        <a:xfrm>
          <a:off x="0" y="0"/>
          <a:ext cx="0" cy="0"/>
          <a:chOff x="0" y="0"/>
          <a:chExt cx="0" cy="0"/>
        </a:xfrm>
      </p:grpSpPr>
      <p:grpSp>
        <p:nvGrpSpPr>
          <p:cNvPr id="447" name="组合 446"/>
          <p:cNvGrpSpPr/>
          <p:nvPr/>
        </p:nvGrpSpPr>
        <p:grpSpPr>
          <a:xfrm>
            <a:off x="-6350" y="4459288"/>
            <a:ext cx="9147176" cy="701675"/>
            <a:chOff x="-6350" y="4459288"/>
            <a:chExt cx="9147176" cy="701675"/>
          </a:xfrm>
        </p:grpSpPr>
        <p:sp>
          <p:nvSpPr>
            <p:cNvPr id="423" name="Freeform 142"/>
            <p:cNvSpPr/>
            <p:nvPr/>
          </p:nvSpPr>
          <p:spPr bwMode="auto">
            <a:xfrm>
              <a:off x="341313" y="4878388"/>
              <a:ext cx="1349375" cy="155575"/>
            </a:xfrm>
            <a:custGeom>
              <a:avLst/>
              <a:gdLst>
                <a:gd name="T0" fmla="*/ 293 w 850"/>
                <a:gd name="T1" fmla="*/ 0 h 98"/>
                <a:gd name="T2" fmla="*/ 0 w 850"/>
                <a:gd name="T3" fmla="*/ 98 h 98"/>
                <a:gd name="T4" fmla="*/ 850 w 850"/>
                <a:gd name="T5" fmla="*/ 58 h 98"/>
                <a:gd name="T6" fmla="*/ 293 w 850"/>
                <a:gd name="T7" fmla="*/ 0 h 98"/>
              </a:gdLst>
              <a:ahLst/>
              <a:cxnLst>
                <a:cxn ang="0">
                  <a:pos x="T0" y="T1"/>
                </a:cxn>
                <a:cxn ang="0">
                  <a:pos x="T2" y="T3"/>
                </a:cxn>
                <a:cxn ang="0">
                  <a:pos x="T4" y="T5"/>
                </a:cxn>
                <a:cxn ang="0">
                  <a:pos x="T6" y="T7"/>
                </a:cxn>
              </a:cxnLst>
              <a:rect l="0" t="0" r="r" b="b"/>
              <a:pathLst>
                <a:path w="850" h="98">
                  <a:moveTo>
                    <a:pt x="293" y="0"/>
                  </a:moveTo>
                  <a:lnTo>
                    <a:pt x="0" y="98"/>
                  </a:lnTo>
                  <a:lnTo>
                    <a:pt x="850" y="58"/>
                  </a:lnTo>
                  <a:lnTo>
                    <a:pt x="293" y="0"/>
                  </a:lnTo>
                  <a:close/>
                </a:path>
              </a:pathLst>
            </a:custGeom>
            <a:solidFill>
              <a:srgbClr val="BABA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143"/>
            <p:cNvSpPr/>
            <p:nvPr/>
          </p:nvSpPr>
          <p:spPr bwMode="auto">
            <a:xfrm>
              <a:off x="806450" y="4697413"/>
              <a:ext cx="884238" cy="273050"/>
            </a:xfrm>
            <a:custGeom>
              <a:avLst/>
              <a:gdLst>
                <a:gd name="T0" fmla="*/ 484 w 557"/>
                <a:gd name="T1" fmla="*/ 0 h 172"/>
                <a:gd name="T2" fmla="*/ 0 w 557"/>
                <a:gd name="T3" fmla="*/ 114 h 172"/>
                <a:gd name="T4" fmla="*/ 557 w 557"/>
                <a:gd name="T5" fmla="*/ 172 h 172"/>
                <a:gd name="T6" fmla="*/ 484 w 557"/>
                <a:gd name="T7" fmla="*/ 0 h 172"/>
              </a:gdLst>
              <a:ahLst/>
              <a:cxnLst>
                <a:cxn ang="0">
                  <a:pos x="T0" y="T1"/>
                </a:cxn>
                <a:cxn ang="0">
                  <a:pos x="T2" y="T3"/>
                </a:cxn>
                <a:cxn ang="0">
                  <a:pos x="T4" y="T5"/>
                </a:cxn>
                <a:cxn ang="0">
                  <a:pos x="T6" y="T7"/>
                </a:cxn>
              </a:cxnLst>
              <a:rect l="0" t="0" r="r" b="b"/>
              <a:pathLst>
                <a:path w="557" h="172">
                  <a:moveTo>
                    <a:pt x="484" y="0"/>
                  </a:moveTo>
                  <a:lnTo>
                    <a:pt x="0" y="114"/>
                  </a:lnTo>
                  <a:lnTo>
                    <a:pt x="557" y="172"/>
                  </a:lnTo>
                  <a:lnTo>
                    <a:pt x="484" y="0"/>
                  </a:lnTo>
                  <a:close/>
                </a:path>
              </a:pathLst>
            </a:custGeom>
            <a:solidFill>
              <a:srgbClr val="C2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144"/>
            <p:cNvSpPr/>
            <p:nvPr/>
          </p:nvSpPr>
          <p:spPr bwMode="auto">
            <a:xfrm>
              <a:off x="38100" y="4970463"/>
              <a:ext cx="1652588" cy="180975"/>
            </a:xfrm>
            <a:custGeom>
              <a:avLst/>
              <a:gdLst>
                <a:gd name="T0" fmla="*/ 191 w 1041"/>
                <a:gd name="T1" fmla="*/ 40 h 114"/>
                <a:gd name="T2" fmla="*/ 0 w 1041"/>
                <a:gd name="T3" fmla="*/ 114 h 114"/>
                <a:gd name="T4" fmla="*/ 1041 w 1041"/>
                <a:gd name="T5" fmla="*/ 0 h 114"/>
                <a:gd name="T6" fmla="*/ 191 w 1041"/>
                <a:gd name="T7" fmla="*/ 40 h 114"/>
              </a:gdLst>
              <a:ahLst/>
              <a:cxnLst>
                <a:cxn ang="0">
                  <a:pos x="T0" y="T1"/>
                </a:cxn>
                <a:cxn ang="0">
                  <a:pos x="T2" y="T3"/>
                </a:cxn>
                <a:cxn ang="0">
                  <a:pos x="T4" y="T5"/>
                </a:cxn>
                <a:cxn ang="0">
                  <a:pos x="T6" y="T7"/>
                </a:cxn>
              </a:cxnLst>
              <a:rect l="0" t="0" r="r" b="b"/>
              <a:pathLst>
                <a:path w="1041" h="114">
                  <a:moveTo>
                    <a:pt x="191" y="40"/>
                  </a:moveTo>
                  <a:lnTo>
                    <a:pt x="0" y="114"/>
                  </a:lnTo>
                  <a:lnTo>
                    <a:pt x="1041" y="0"/>
                  </a:lnTo>
                  <a:lnTo>
                    <a:pt x="191" y="40"/>
                  </a:lnTo>
                  <a:close/>
                </a:path>
              </a:pathLst>
            </a:custGeom>
            <a:solidFill>
              <a:srgbClr val="B4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145"/>
            <p:cNvSpPr/>
            <p:nvPr/>
          </p:nvSpPr>
          <p:spPr bwMode="auto">
            <a:xfrm>
              <a:off x="-6350" y="4970463"/>
              <a:ext cx="1697038" cy="190500"/>
            </a:xfrm>
            <a:custGeom>
              <a:avLst/>
              <a:gdLst>
                <a:gd name="T0" fmla="*/ 28 w 1069"/>
                <a:gd name="T1" fmla="*/ 114 h 120"/>
                <a:gd name="T2" fmla="*/ 0 w 1069"/>
                <a:gd name="T3" fmla="*/ 120 h 120"/>
                <a:gd name="T4" fmla="*/ 1069 w 1069"/>
                <a:gd name="T5" fmla="*/ 0 h 120"/>
                <a:gd name="T6" fmla="*/ 28 w 1069"/>
                <a:gd name="T7" fmla="*/ 114 h 120"/>
              </a:gdLst>
              <a:ahLst/>
              <a:cxnLst>
                <a:cxn ang="0">
                  <a:pos x="T0" y="T1"/>
                </a:cxn>
                <a:cxn ang="0">
                  <a:pos x="T2" y="T3"/>
                </a:cxn>
                <a:cxn ang="0">
                  <a:pos x="T4" y="T5"/>
                </a:cxn>
                <a:cxn ang="0">
                  <a:pos x="T6" y="T7"/>
                </a:cxn>
              </a:cxnLst>
              <a:rect l="0" t="0" r="r" b="b"/>
              <a:pathLst>
                <a:path w="1069" h="120">
                  <a:moveTo>
                    <a:pt x="28" y="114"/>
                  </a:moveTo>
                  <a:lnTo>
                    <a:pt x="0" y="120"/>
                  </a:lnTo>
                  <a:lnTo>
                    <a:pt x="1069" y="0"/>
                  </a:lnTo>
                  <a:lnTo>
                    <a:pt x="28" y="114"/>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146"/>
            <p:cNvSpPr/>
            <p:nvPr/>
          </p:nvSpPr>
          <p:spPr bwMode="auto">
            <a:xfrm>
              <a:off x="1574800" y="4541838"/>
              <a:ext cx="1014413" cy="428625"/>
            </a:xfrm>
            <a:custGeom>
              <a:avLst/>
              <a:gdLst>
                <a:gd name="T0" fmla="*/ 0 w 639"/>
                <a:gd name="T1" fmla="*/ 98 h 270"/>
                <a:gd name="T2" fmla="*/ 73 w 639"/>
                <a:gd name="T3" fmla="*/ 270 h 270"/>
                <a:gd name="T4" fmla="*/ 639 w 639"/>
                <a:gd name="T5" fmla="*/ 0 h 270"/>
                <a:gd name="T6" fmla="*/ 0 w 639"/>
                <a:gd name="T7" fmla="*/ 98 h 270"/>
              </a:gdLst>
              <a:ahLst/>
              <a:cxnLst>
                <a:cxn ang="0">
                  <a:pos x="T0" y="T1"/>
                </a:cxn>
                <a:cxn ang="0">
                  <a:pos x="T2" y="T3"/>
                </a:cxn>
                <a:cxn ang="0">
                  <a:pos x="T4" y="T5"/>
                </a:cxn>
                <a:cxn ang="0">
                  <a:pos x="T6" y="T7"/>
                </a:cxn>
              </a:cxnLst>
              <a:rect l="0" t="0" r="r" b="b"/>
              <a:pathLst>
                <a:path w="639" h="270">
                  <a:moveTo>
                    <a:pt x="0" y="98"/>
                  </a:moveTo>
                  <a:lnTo>
                    <a:pt x="73" y="270"/>
                  </a:lnTo>
                  <a:lnTo>
                    <a:pt x="639" y="0"/>
                  </a:lnTo>
                  <a:lnTo>
                    <a:pt x="0" y="98"/>
                  </a:lnTo>
                  <a:close/>
                </a:path>
              </a:pathLst>
            </a:custGeom>
            <a:solidFill>
              <a:srgbClr val="C9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147"/>
            <p:cNvSpPr/>
            <p:nvPr/>
          </p:nvSpPr>
          <p:spPr bwMode="auto">
            <a:xfrm>
              <a:off x="1690688" y="4541838"/>
              <a:ext cx="1593850" cy="428625"/>
            </a:xfrm>
            <a:custGeom>
              <a:avLst/>
              <a:gdLst>
                <a:gd name="T0" fmla="*/ 566 w 1004"/>
                <a:gd name="T1" fmla="*/ 0 h 270"/>
                <a:gd name="T2" fmla="*/ 0 w 1004"/>
                <a:gd name="T3" fmla="*/ 270 h 270"/>
                <a:gd name="T4" fmla="*/ 1004 w 1004"/>
                <a:gd name="T5" fmla="*/ 138 h 270"/>
                <a:gd name="T6" fmla="*/ 566 w 1004"/>
                <a:gd name="T7" fmla="*/ 0 h 270"/>
              </a:gdLst>
              <a:ahLst/>
              <a:cxnLst>
                <a:cxn ang="0">
                  <a:pos x="T0" y="T1"/>
                </a:cxn>
                <a:cxn ang="0">
                  <a:pos x="T2" y="T3"/>
                </a:cxn>
                <a:cxn ang="0">
                  <a:pos x="T4" y="T5"/>
                </a:cxn>
                <a:cxn ang="0">
                  <a:pos x="T6" y="T7"/>
                </a:cxn>
              </a:cxnLst>
              <a:rect l="0" t="0" r="r" b="b"/>
              <a:pathLst>
                <a:path w="1004" h="270">
                  <a:moveTo>
                    <a:pt x="566" y="0"/>
                  </a:moveTo>
                  <a:lnTo>
                    <a:pt x="0" y="270"/>
                  </a:lnTo>
                  <a:lnTo>
                    <a:pt x="1004" y="138"/>
                  </a:lnTo>
                  <a:lnTo>
                    <a:pt x="566"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Freeform 148"/>
            <p:cNvSpPr/>
            <p:nvPr/>
          </p:nvSpPr>
          <p:spPr bwMode="auto">
            <a:xfrm>
              <a:off x="2589213" y="4487863"/>
              <a:ext cx="955675" cy="273050"/>
            </a:xfrm>
            <a:custGeom>
              <a:avLst/>
              <a:gdLst>
                <a:gd name="T0" fmla="*/ 0 w 602"/>
                <a:gd name="T1" fmla="*/ 34 h 172"/>
                <a:gd name="T2" fmla="*/ 438 w 602"/>
                <a:gd name="T3" fmla="*/ 172 h 172"/>
                <a:gd name="T4" fmla="*/ 602 w 602"/>
                <a:gd name="T5" fmla="*/ 0 h 172"/>
                <a:gd name="T6" fmla="*/ 0 w 602"/>
                <a:gd name="T7" fmla="*/ 34 h 172"/>
              </a:gdLst>
              <a:ahLst/>
              <a:cxnLst>
                <a:cxn ang="0">
                  <a:pos x="T0" y="T1"/>
                </a:cxn>
                <a:cxn ang="0">
                  <a:pos x="T2" y="T3"/>
                </a:cxn>
                <a:cxn ang="0">
                  <a:pos x="T4" y="T5"/>
                </a:cxn>
                <a:cxn ang="0">
                  <a:pos x="T6" y="T7"/>
                </a:cxn>
              </a:cxnLst>
              <a:rect l="0" t="0" r="r" b="b"/>
              <a:pathLst>
                <a:path w="602" h="172">
                  <a:moveTo>
                    <a:pt x="0" y="34"/>
                  </a:moveTo>
                  <a:lnTo>
                    <a:pt x="438" y="172"/>
                  </a:lnTo>
                  <a:lnTo>
                    <a:pt x="602" y="0"/>
                  </a:lnTo>
                  <a:lnTo>
                    <a:pt x="0" y="34"/>
                  </a:lnTo>
                  <a:close/>
                </a:path>
              </a:pathLst>
            </a:custGeom>
            <a:solidFill>
              <a:srgbClr val="D6D4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149"/>
            <p:cNvSpPr/>
            <p:nvPr/>
          </p:nvSpPr>
          <p:spPr bwMode="auto">
            <a:xfrm>
              <a:off x="3284538" y="4487863"/>
              <a:ext cx="593725" cy="582613"/>
            </a:xfrm>
            <a:custGeom>
              <a:avLst/>
              <a:gdLst>
                <a:gd name="T0" fmla="*/ 164 w 374"/>
                <a:gd name="T1" fmla="*/ 0 h 367"/>
                <a:gd name="T2" fmla="*/ 0 w 374"/>
                <a:gd name="T3" fmla="*/ 172 h 367"/>
                <a:gd name="T4" fmla="*/ 374 w 374"/>
                <a:gd name="T5" fmla="*/ 367 h 367"/>
                <a:gd name="T6" fmla="*/ 164 w 374"/>
                <a:gd name="T7" fmla="*/ 0 h 367"/>
              </a:gdLst>
              <a:ahLst/>
              <a:cxnLst>
                <a:cxn ang="0">
                  <a:pos x="T0" y="T1"/>
                </a:cxn>
                <a:cxn ang="0">
                  <a:pos x="T2" y="T3"/>
                </a:cxn>
                <a:cxn ang="0">
                  <a:pos x="T4" y="T5"/>
                </a:cxn>
                <a:cxn ang="0">
                  <a:pos x="T6" y="T7"/>
                </a:cxn>
              </a:cxnLst>
              <a:rect l="0" t="0" r="r" b="b"/>
              <a:pathLst>
                <a:path w="374" h="367">
                  <a:moveTo>
                    <a:pt x="164" y="0"/>
                  </a:moveTo>
                  <a:lnTo>
                    <a:pt x="0" y="172"/>
                  </a:lnTo>
                  <a:lnTo>
                    <a:pt x="374" y="367"/>
                  </a:lnTo>
                  <a:lnTo>
                    <a:pt x="164" y="0"/>
                  </a:lnTo>
                  <a:close/>
                </a:path>
              </a:pathLst>
            </a:custGeom>
            <a:solidFill>
              <a:srgbClr val="C8C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150"/>
            <p:cNvSpPr/>
            <p:nvPr/>
          </p:nvSpPr>
          <p:spPr bwMode="auto">
            <a:xfrm>
              <a:off x="3544888" y="4459288"/>
              <a:ext cx="1030288" cy="611188"/>
            </a:xfrm>
            <a:custGeom>
              <a:avLst/>
              <a:gdLst>
                <a:gd name="T0" fmla="*/ 0 w 649"/>
                <a:gd name="T1" fmla="*/ 18 h 385"/>
                <a:gd name="T2" fmla="*/ 210 w 649"/>
                <a:gd name="T3" fmla="*/ 385 h 385"/>
                <a:gd name="T4" fmla="*/ 649 w 649"/>
                <a:gd name="T5" fmla="*/ 0 h 385"/>
                <a:gd name="T6" fmla="*/ 0 w 649"/>
                <a:gd name="T7" fmla="*/ 18 h 385"/>
              </a:gdLst>
              <a:ahLst/>
              <a:cxnLst>
                <a:cxn ang="0">
                  <a:pos x="T0" y="T1"/>
                </a:cxn>
                <a:cxn ang="0">
                  <a:pos x="T2" y="T3"/>
                </a:cxn>
                <a:cxn ang="0">
                  <a:pos x="T4" y="T5"/>
                </a:cxn>
                <a:cxn ang="0">
                  <a:pos x="T6" y="T7"/>
                </a:cxn>
              </a:cxnLst>
              <a:rect l="0" t="0" r="r" b="b"/>
              <a:pathLst>
                <a:path w="649" h="385">
                  <a:moveTo>
                    <a:pt x="0" y="18"/>
                  </a:moveTo>
                  <a:lnTo>
                    <a:pt x="210" y="385"/>
                  </a:lnTo>
                  <a:lnTo>
                    <a:pt x="649" y="0"/>
                  </a:lnTo>
                  <a:lnTo>
                    <a:pt x="0" y="18"/>
                  </a:lnTo>
                  <a:close/>
                </a:path>
              </a:pathLst>
            </a:custGeom>
            <a:solidFill>
              <a:srgbClr val="D0CE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151"/>
            <p:cNvSpPr/>
            <p:nvPr/>
          </p:nvSpPr>
          <p:spPr bwMode="auto">
            <a:xfrm>
              <a:off x="3878263" y="4459288"/>
              <a:ext cx="957263" cy="611188"/>
            </a:xfrm>
            <a:custGeom>
              <a:avLst/>
              <a:gdLst>
                <a:gd name="T0" fmla="*/ 439 w 603"/>
                <a:gd name="T1" fmla="*/ 0 h 385"/>
                <a:gd name="T2" fmla="*/ 0 w 603"/>
                <a:gd name="T3" fmla="*/ 385 h 385"/>
                <a:gd name="T4" fmla="*/ 603 w 603"/>
                <a:gd name="T5" fmla="*/ 218 h 385"/>
                <a:gd name="T6" fmla="*/ 439 w 603"/>
                <a:gd name="T7" fmla="*/ 0 h 385"/>
              </a:gdLst>
              <a:ahLst/>
              <a:cxnLst>
                <a:cxn ang="0">
                  <a:pos x="T0" y="T1"/>
                </a:cxn>
                <a:cxn ang="0">
                  <a:pos x="T2" y="T3"/>
                </a:cxn>
                <a:cxn ang="0">
                  <a:pos x="T4" y="T5"/>
                </a:cxn>
                <a:cxn ang="0">
                  <a:pos x="T6" y="T7"/>
                </a:cxn>
              </a:cxnLst>
              <a:rect l="0" t="0" r="r" b="b"/>
              <a:pathLst>
                <a:path w="603" h="385">
                  <a:moveTo>
                    <a:pt x="439" y="0"/>
                  </a:moveTo>
                  <a:lnTo>
                    <a:pt x="0" y="385"/>
                  </a:lnTo>
                  <a:lnTo>
                    <a:pt x="603" y="218"/>
                  </a:lnTo>
                  <a:lnTo>
                    <a:pt x="439" y="0"/>
                  </a:lnTo>
                  <a:close/>
                </a:path>
              </a:pathLst>
            </a:custGeom>
            <a:solidFill>
              <a:srgbClr val="C7C6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152"/>
            <p:cNvSpPr/>
            <p:nvPr/>
          </p:nvSpPr>
          <p:spPr bwMode="auto">
            <a:xfrm>
              <a:off x="4575175" y="4459288"/>
              <a:ext cx="868363" cy="346075"/>
            </a:xfrm>
            <a:custGeom>
              <a:avLst/>
              <a:gdLst>
                <a:gd name="T0" fmla="*/ 0 w 547"/>
                <a:gd name="T1" fmla="*/ 0 h 218"/>
                <a:gd name="T2" fmla="*/ 164 w 547"/>
                <a:gd name="T3" fmla="*/ 218 h 218"/>
                <a:gd name="T4" fmla="*/ 547 w 547"/>
                <a:gd name="T5" fmla="*/ 6 h 218"/>
                <a:gd name="T6" fmla="*/ 0 w 547"/>
                <a:gd name="T7" fmla="*/ 0 h 218"/>
              </a:gdLst>
              <a:ahLst/>
              <a:cxnLst>
                <a:cxn ang="0">
                  <a:pos x="T0" y="T1"/>
                </a:cxn>
                <a:cxn ang="0">
                  <a:pos x="T2" y="T3"/>
                </a:cxn>
                <a:cxn ang="0">
                  <a:pos x="T4" y="T5"/>
                </a:cxn>
                <a:cxn ang="0">
                  <a:pos x="T6" y="T7"/>
                </a:cxn>
              </a:cxnLst>
              <a:rect l="0" t="0" r="r" b="b"/>
              <a:pathLst>
                <a:path w="547" h="218">
                  <a:moveTo>
                    <a:pt x="0" y="0"/>
                  </a:moveTo>
                  <a:lnTo>
                    <a:pt x="164" y="218"/>
                  </a:lnTo>
                  <a:lnTo>
                    <a:pt x="547" y="6"/>
                  </a:lnTo>
                  <a:lnTo>
                    <a:pt x="0" y="0"/>
                  </a:lnTo>
                  <a:close/>
                </a:path>
              </a:pathLst>
            </a:custGeom>
            <a:solidFill>
              <a:srgbClr val="D7D5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153"/>
            <p:cNvSpPr/>
            <p:nvPr/>
          </p:nvSpPr>
          <p:spPr bwMode="auto">
            <a:xfrm>
              <a:off x="4835525" y="4468813"/>
              <a:ext cx="1463675" cy="492125"/>
            </a:xfrm>
            <a:custGeom>
              <a:avLst/>
              <a:gdLst>
                <a:gd name="T0" fmla="*/ 383 w 922"/>
                <a:gd name="T1" fmla="*/ 0 h 310"/>
                <a:gd name="T2" fmla="*/ 0 w 922"/>
                <a:gd name="T3" fmla="*/ 212 h 310"/>
                <a:gd name="T4" fmla="*/ 922 w 922"/>
                <a:gd name="T5" fmla="*/ 310 h 310"/>
                <a:gd name="T6" fmla="*/ 383 w 922"/>
                <a:gd name="T7" fmla="*/ 0 h 310"/>
              </a:gdLst>
              <a:ahLst/>
              <a:cxnLst>
                <a:cxn ang="0">
                  <a:pos x="T0" y="T1"/>
                </a:cxn>
                <a:cxn ang="0">
                  <a:pos x="T2" y="T3"/>
                </a:cxn>
                <a:cxn ang="0">
                  <a:pos x="T4" y="T5"/>
                </a:cxn>
                <a:cxn ang="0">
                  <a:pos x="T6" y="T7"/>
                </a:cxn>
              </a:cxnLst>
              <a:rect l="0" t="0" r="r" b="b"/>
              <a:pathLst>
                <a:path w="922" h="310">
                  <a:moveTo>
                    <a:pt x="383" y="0"/>
                  </a:moveTo>
                  <a:lnTo>
                    <a:pt x="0" y="212"/>
                  </a:lnTo>
                  <a:lnTo>
                    <a:pt x="922" y="310"/>
                  </a:lnTo>
                  <a:lnTo>
                    <a:pt x="383" y="0"/>
                  </a:lnTo>
                  <a:close/>
                </a:path>
              </a:pathLst>
            </a:custGeom>
            <a:solidFill>
              <a:srgbClr val="CA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154"/>
            <p:cNvSpPr/>
            <p:nvPr/>
          </p:nvSpPr>
          <p:spPr bwMode="auto">
            <a:xfrm>
              <a:off x="5443538" y="4468813"/>
              <a:ext cx="855663" cy="492125"/>
            </a:xfrm>
            <a:custGeom>
              <a:avLst/>
              <a:gdLst>
                <a:gd name="T0" fmla="*/ 384 w 539"/>
                <a:gd name="T1" fmla="*/ 29 h 310"/>
                <a:gd name="T2" fmla="*/ 0 w 539"/>
                <a:gd name="T3" fmla="*/ 0 h 310"/>
                <a:gd name="T4" fmla="*/ 539 w 539"/>
                <a:gd name="T5" fmla="*/ 310 h 310"/>
                <a:gd name="T6" fmla="*/ 384 w 539"/>
                <a:gd name="T7" fmla="*/ 29 h 310"/>
              </a:gdLst>
              <a:ahLst/>
              <a:cxnLst>
                <a:cxn ang="0">
                  <a:pos x="T0" y="T1"/>
                </a:cxn>
                <a:cxn ang="0">
                  <a:pos x="T2" y="T3"/>
                </a:cxn>
                <a:cxn ang="0">
                  <a:pos x="T4" y="T5"/>
                </a:cxn>
                <a:cxn ang="0">
                  <a:pos x="T6" y="T7"/>
                </a:cxn>
              </a:cxnLst>
              <a:rect l="0" t="0" r="r" b="b"/>
              <a:pathLst>
                <a:path w="539" h="310">
                  <a:moveTo>
                    <a:pt x="384" y="29"/>
                  </a:moveTo>
                  <a:lnTo>
                    <a:pt x="0" y="0"/>
                  </a:lnTo>
                  <a:lnTo>
                    <a:pt x="539" y="310"/>
                  </a:lnTo>
                  <a:lnTo>
                    <a:pt x="384" y="29"/>
                  </a:ln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155"/>
            <p:cNvSpPr/>
            <p:nvPr/>
          </p:nvSpPr>
          <p:spPr bwMode="auto">
            <a:xfrm>
              <a:off x="6053138" y="4514850"/>
              <a:ext cx="550863" cy="446088"/>
            </a:xfrm>
            <a:custGeom>
              <a:avLst/>
              <a:gdLst>
                <a:gd name="T0" fmla="*/ 0 w 347"/>
                <a:gd name="T1" fmla="*/ 0 h 281"/>
                <a:gd name="T2" fmla="*/ 155 w 347"/>
                <a:gd name="T3" fmla="*/ 281 h 281"/>
                <a:gd name="T4" fmla="*/ 347 w 347"/>
                <a:gd name="T5" fmla="*/ 34 h 281"/>
                <a:gd name="T6" fmla="*/ 0 w 347"/>
                <a:gd name="T7" fmla="*/ 0 h 281"/>
              </a:gdLst>
              <a:ahLst/>
              <a:cxnLst>
                <a:cxn ang="0">
                  <a:pos x="T0" y="T1"/>
                </a:cxn>
                <a:cxn ang="0">
                  <a:pos x="T2" y="T3"/>
                </a:cxn>
                <a:cxn ang="0">
                  <a:pos x="T4" y="T5"/>
                </a:cxn>
                <a:cxn ang="0">
                  <a:pos x="T6" y="T7"/>
                </a:cxn>
              </a:cxnLst>
              <a:rect l="0" t="0" r="r" b="b"/>
              <a:pathLst>
                <a:path w="347" h="281">
                  <a:moveTo>
                    <a:pt x="0" y="0"/>
                  </a:moveTo>
                  <a:lnTo>
                    <a:pt x="155" y="281"/>
                  </a:lnTo>
                  <a:lnTo>
                    <a:pt x="347" y="34"/>
                  </a:lnTo>
                  <a:lnTo>
                    <a:pt x="0" y="0"/>
                  </a:lnTo>
                  <a:close/>
                </a:path>
              </a:pathLst>
            </a:custGeom>
            <a:solidFill>
              <a:srgbClr val="CECD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156"/>
            <p:cNvSpPr/>
            <p:nvPr/>
          </p:nvSpPr>
          <p:spPr bwMode="auto">
            <a:xfrm>
              <a:off x="6299200" y="4568825"/>
              <a:ext cx="912813" cy="392113"/>
            </a:xfrm>
            <a:custGeom>
              <a:avLst/>
              <a:gdLst>
                <a:gd name="T0" fmla="*/ 192 w 575"/>
                <a:gd name="T1" fmla="*/ 0 h 247"/>
                <a:gd name="T2" fmla="*/ 0 w 575"/>
                <a:gd name="T3" fmla="*/ 247 h 247"/>
                <a:gd name="T4" fmla="*/ 575 w 575"/>
                <a:gd name="T5" fmla="*/ 40 h 247"/>
                <a:gd name="T6" fmla="*/ 192 w 575"/>
                <a:gd name="T7" fmla="*/ 0 h 247"/>
              </a:gdLst>
              <a:ahLst/>
              <a:cxnLst>
                <a:cxn ang="0">
                  <a:pos x="T0" y="T1"/>
                </a:cxn>
                <a:cxn ang="0">
                  <a:pos x="T2" y="T3"/>
                </a:cxn>
                <a:cxn ang="0">
                  <a:pos x="T4" y="T5"/>
                </a:cxn>
                <a:cxn ang="0">
                  <a:pos x="T6" y="T7"/>
                </a:cxn>
              </a:cxnLst>
              <a:rect l="0" t="0" r="r" b="b"/>
              <a:pathLst>
                <a:path w="575" h="247">
                  <a:moveTo>
                    <a:pt x="192" y="0"/>
                  </a:moveTo>
                  <a:lnTo>
                    <a:pt x="0" y="247"/>
                  </a:lnTo>
                  <a:lnTo>
                    <a:pt x="575" y="40"/>
                  </a:lnTo>
                  <a:lnTo>
                    <a:pt x="192" y="0"/>
                  </a:lnTo>
                  <a:close/>
                </a:path>
              </a:pathLst>
            </a:custGeom>
            <a:solidFill>
              <a:srgbClr val="CC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157"/>
            <p:cNvSpPr/>
            <p:nvPr/>
          </p:nvSpPr>
          <p:spPr bwMode="auto">
            <a:xfrm>
              <a:off x="7212013" y="4632325"/>
              <a:ext cx="536575" cy="438150"/>
            </a:xfrm>
            <a:custGeom>
              <a:avLst/>
              <a:gdLst>
                <a:gd name="T0" fmla="*/ 311 w 338"/>
                <a:gd name="T1" fmla="*/ 52 h 276"/>
                <a:gd name="T2" fmla="*/ 0 w 338"/>
                <a:gd name="T3" fmla="*/ 0 h 276"/>
                <a:gd name="T4" fmla="*/ 338 w 338"/>
                <a:gd name="T5" fmla="*/ 276 h 276"/>
                <a:gd name="T6" fmla="*/ 311 w 338"/>
                <a:gd name="T7" fmla="*/ 52 h 276"/>
              </a:gdLst>
              <a:ahLst/>
              <a:cxnLst>
                <a:cxn ang="0">
                  <a:pos x="T0" y="T1"/>
                </a:cxn>
                <a:cxn ang="0">
                  <a:pos x="T2" y="T3"/>
                </a:cxn>
                <a:cxn ang="0">
                  <a:pos x="T4" y="T5"/>
                </a:cxn>
                <a:cxn ang="0">
                  <a:pos x="T6" y="T7"/>
                </a:cxn>
              </a:cxnLst>
              <a:rect l="0" t="0" r="r" b="b"/>
              <a:pathLst>
                <a:path w="338" h="276">
                  <a:moveTo>
                    <a:pt x="311" y="52"/>
                  </a:moveTo>
                  <a:lnTo>
                    <a:pt x="0" y="0"/>
                  </a:lnTo>
                  <a:lnTo>
                    <a:pt x="338" y="276"/>
                  </a:lnTo>
                  <a:lnTo>
                    <a:pt x="311" y="5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158"/>
            <p:cNvSpPr/>
            <p:nvPr/>
          </p:nvSpPr>
          <p:spPr bwMode="auto">
            <a:xfrm>
              <a:off x="7705725" y="4714875"/>
              <a:ext cx="593725" cy="355600"/>
            </a:xfrm>
            <a:custGeom>
              <a:avLst/>
              <a:gdLst>
                <a:gd name="T0" fmla="*/ 0 w 374"/>
                <a:gd name="T1" fmla="*/ 0 h 224"/>
                <a:gd name="T2" fmla="*/ 27 w 374"/>
                <a:gd name="T3" fmla="*/ 224 h 224"/>
                <a:gd name="T4" fmla="*/ 374 w 374"/>
                <a:gd name="T5" fmla="*/ 92 h 224"/>
                <a:gd name="T6" fmla="*/ 0 w 374"/>
                <a:gd name="T7" fmla="*/ 0 h 224"/>
              </a:gdLst>
              <a:ahLst/>
              <a:cxnLst>
                <a:cxn ang="0">
                  <a:pos x="T0" y="T1"/>
                </a:cxn>
                <a:cxn ang="0">
                  <a:pos x="T2" y="T3"/>
                </a:cxn>
                <a:cxn ang="0">
                  <a:pos x="T4" y="T5"/>
                </a:cxn>
                <a:cxn ang="0">
                  <a:pos x="T6" y="T7"/>
                </a:cxn>
              </a:cxnLst>
              <a:rect l="0" t="0" r="r" b="b"/>
              <a:pathLst>
                <a:path w="374" h="224">
                  <a:moveTo>
                    <a:pt x="0" y="0"/>
                  </a:moveTo>
                  <a:lnTo>
                    <a:pt x="27" y="224"/>
                  </a:lnTo>
                  <a:lnTo>
                    <a:pt x="374" y="92"/>
                  </a:lnTo>
                  <a:lnTo>
                    <a:pt x="0" y="0"/>
                  </a:lnTo>
                  <a:close/>
                </a:path>
              </a:pathLst>
            </a:custGeom>
            <a:solidFill>
              <a:srgbClr val="BF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159"/>
            <p:cNvSpPr/>
            <p:nvPr/>
          </p:nvSpPr>
          <p:spPr bwMode="auto">
            <a:xfrm>
              <a:off x="7748588" y="4860925"/>
              <a:ext cx="1160463" cy="209550"/>
            </a:xfrm>
            <a:custGeom>
              <a:avLst/>
              <a:gdLst>
                <a:gd name="T0" fmla="*/ 347 w 731"/>
                <a:gd name="T1" fmla="*/ 0 h 132"/>
                <a:gd name="T2" fmla="*/ 0 w 731"/>
                <a:gd name="T3" fmla="*/ 132 h 132"/>
                <a:gd name="T4" fmla="*/ 731 w 731"/>
                <a:gd name="T5" fmla="*/ 109 h 132"/>
                <a:gd name="T6" fmla="*/ 347 w 731"/>
                <a:gd name="T7" fmla="*/ 0 h 132"/>
              </a:gdLst>
              <a:ahLst/>
              <a:cxnLst>
                <a:cxn ang="0">
                  <a:pos x="T0" y="T1"/>
                </a:cxn>
                <a:cxn ang="0">
                  <a:pos x="T2" y="T3"/>
                </a:cxn>
                <a:cxn ang="0">
                  <a:pos x="T4" y="T5"/>
                </a:cxn>
                <a:cxn ang="0">
                  <a:pos x="T6" y="T7"/>
                </a:cxn>
              </a:cxnLst>
              <a:rect l="0" t="0" r="r" b="b"/>
              <a:pathLst>
                <a:path w="731" h="132">
                  <a:moveTo>
                    <a:pt x="347" y="0"/>
                  </a:moveTo>
                  <a:lnTo>
                    <a:pt x="0" y="132"/>
                  </a:lnTo>
                  <a:lnTo>
                    <a:pt x="731" y="109"/>
                  </a:lnTo>
                  <a:lnTo>
                    <a:pt x="347" y="0"/>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160"/>
            <p:cNvSpPr/>
            <p:nvPr/>
          </p:nvSpPr>
          <p:spPr bwMode="auto">
            <a:xfrm>
              <a:off x="1690688" y="4760913"/>
              <a:ext cx="2187575" cy="309563"/>
            </a:xfrm>
            <a:custGeom>
              <a:avLst/>
              <a:gdLst>
                <a:gd name="T0" fmla="*/ 0 w 1378"/>
                <a:gd name="T1" fmla="*/ 132 h 195"/>
                <a:gd name="T2" fmla="*/ 1378 w 1378"/>
                <a:gd name="T3" fmla="*/ 195 h 195"/>
                <a:gd name="T4" fmla="*/ 1004 w 1378"/>
                <a:gd name="T5" fmla="*/ 0 h 195"/>
                <a:gd name="T6" fmla="*/ 0 w 1378"/>
                <a:gd name="T7" fmla="*/ 132 h 195"/>
              </a:gdLst>
              <a:ahLst/>
              <a:cxnLst>
                <a:cxn ang="0">
                  <a:pos x="T0" y="T1"/>
                </a:cxn>
                <a:cxn ang="0">
                  <a:pos x="T2" y="T3"/>
                </a:cxn>
                <a:cxn ang="0">
                  <a:pos x="T4" y="T5"/>
                </a:cxn>
                <a:cxn ang="0">
                  <a:pos x="T6" y="T7"/>
                </a:cxn>
              </a:cxnLst>
              <a:rect l="0" t="0" r="r" b="b"/>
              <a:pathLst>
                <a:path w="1378" h="195">
                  <a:moveTo>
                    <a:pt x="0" y="132"/>
                  </a:moveTo>
                  <a:lnTo>
                    <a:pt x="1378" y="195"/>
                  </a:lnTo>
                  <a:lnTo>
                    <a:pt x="1004" y="0"/>
                  </a:lnTo>
                  <a:lnTo>
                    <a:pt x="0" y="132"/>
                  </a:lnTo>
                  <a:close/>
                </a:path>
              </a:pathLst>
            </a:custGeom>
            <a:solidFill>
              <a:srgbClr val="BBBB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161"/>
            <p:cNvSpPr/>
            <p:nvPr/>
          </p:nvSpPr>
          <p:spPr bwMode="auto">
            <a:xfrm>
              <a:off x="-6350" y="4960938"/>
              <a:ext cx="9147175" cy="200025"/>
            </a:xfrm>
            <a:custGeom>
              <a:avLst/>
              <a:gdLst>
                <a:gd name="T0" fmla="*/ 3972 w 5762"/>
                <a:gd name="T1" fmla="*/ 0 h 126"/>
                <a:gd name="T2" fmla="*/ 2447 w 5762"/>
                <a:gd name="T3" fmla="*/ 69 h 126"/>
                <a:gd name="T4" fmla="*/ 0 w 5762"/>
                <a:gd name="T5" fmla="*/ 126 h 126"/>
                <a:gd name="T6" fmla="*/ 5762 w 5762"/>
                <a:gd name="T7" fmla="*/ 126 h 126"/>
                <a:gd name="T8" fmla="*/ 4885 w 5762"/>
                <a:gd name="T9" fmla="*/ 69 h 126"/>
                <a:gd name="T10" fmla="*/ 3972 w 5762"/>
                <a:gd name="T11" fmla="*/ 0 h 126"/>
              </a:gdLst>
              <a:ahLst/>
              <a:cxnLst>
                <a:cxn ang="0">
                  <a:pos x="T0" y="T1"/>
                </a:cxn>
                <a:cxn ang="0">
                  <a:pos x="T2" y="T3"/>
                </a:cxn>
                <a:cxn ang="0">
                  <a:pos x="T4" y="T5"/>
                </a:cxn>
                <a:cxn ang="0">
                  <a:pos x="T6" y="T7"/>
                </a:cxn>
                <a:cxn ang="0">
                  <a:pos x="T8" y="T9"/>
                </a:cxn>
                <a:cxn ang="0">
                  <a:pos x="T10" y="T11"/>
                </a:cxn>
              </a:cxnLst>
              <a:rect l="0" t="0" r="r" b="b"/>
              <a:pathLst>
                <a:path w="5762" h="126">
                  <a:moveTo>
                    <a:pt x="3972" y="0"/>
                  </a:moveTo>
                  <a:lnTo>
                    <a:pt x="2447" y="69"/>
                  </a:lnTo>
                  <a:lnTo>
                    <a:pt x="0" y="126"/>
                  </a:lnTo>
                  <a:lnTo>
                    <a:pt x="5762" y="126"/>
                  </a:lnTo>
                  <a:lnTo>
                    <a:pt x="4885" y="69"/>
                  </a:lnTo>
                  <a:lnTo>
                    <a:pt x="3972" y="0"/>
                  </a:lnTo>
                  <a:close/>
                </a:path>
              </a:pathLst>
            </a:custGeom>
            <a:solidFill>
              <a:srgbClr val="CECD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162"/>
            <p:cNvSpPr/>
            <p:nvPr/>
          </p:nvSpPr>
          <p:spPr bwMode="auto">
            <a:xfrm>
              <a:off x="-6350" y="4970463"/>
              <a:ext cx="3884613" cy="190500"/>
            </a:xfrm>
            <a:custGeom>
              <a:avLst/>
              <a:gdLst>
                <a:gd name="T0" fmla="*/ 1069 w 2447"/>
                <a:gd name="T1" fmla="*/ 0 h 120"/>
                <a:gd name="T2" fmla="*/ 0 w 2447"/>
                <a:gd name="T3" fmla="*/ 120 h 120"/>
                <a:gd name="T4" fmla="*/ 2447 w 2447"/>
                <a:gd name="T5" fmla="*/ 63 h 120"/>
                <a:gd name="T6" fmla="*/ 1069 w 2447"/>
                <a:gd name="T7" fmla="*/ 0 h 120"/>
              </a:gdLst>
              <a:ahLst/>
              <a:cxnLst>
                <a:cxn ang="0">
                  <a:pos x="T0" y="T1"/>
                </a:cxn>
                <a:cxn ang="0">
                  <a:pos x="T2" y="T3"/>
                </a:cxn>
                <a:cxn ang="0">
                  <a:pos x="T4" y="T5"/>
                </a:cxn>
                <a:cxn ang="0">
                  <a:pos x="T6" y="T7"/>
                </a:cxn>
              </a:cxnLst>
              <a:rect l="0" t="0" r="r" b="b"/>
              <a:pathLst>
                <a:path w="2447" h="120">
                  <a:moveTo>
                    <a:pt x="1069" y="0"/>
                  </a:moveTo>
                  <a:lnTo>
                    <a:pt x="0" y="120"/>
                  </a:lnTo>
                  <a:lnTo>
                    <a:pt x="2447" y="63"/>
                  </a:lnTo>
                  <a:lnTo>
                    <a:pt x="1069" y="0"/>
                  </a:lnTo>
                  <a:close/>
                </a:path>
              </a:pathLst>
            </a:custGeom>
            <a:solidFill>
              <a:srgbClr val="B4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163"/>
            <p:cNvSpPr/>
            <p:nvPr/>
          </p:nvSpPr>
          <p:spPr bwMode="auto">
            <a:xfrm>
              <a:off x="3878263" y="4805363"/>
              <a:ext cx="2420938" cy="265113"/>
            </a:xfrm>
            <a:custGeom>
              <a:avLst/>
              <a:gdLst>
                <a:gd name="T0" fmla="*/ 603 w 1525"/>
                <a:gd name="T1" fmla="*/ 0 h 167"/>
                <a:gd name="T2" fmla="*/ 0 w 1525"/>
                <a:gd name="T3" fmla="*/ 167 h 167"/>
                <a:gd name="T4" fmla="*/ 1525 w 1525"/>
                <a:gd name="T5" fmla="*/ 98 h 167"/>
                <a:gd name="T6" fmla="*/ 603 w 1525"/>
                <a:gd name="T7" fmla="*/ 0 h 167"/>
              </a:gdLst>
              <a:ahLst/>
              <a:cxnLst>
                <a:cxn ang="0">
                  <a:pos x="T0" y="T1"/>
                </a:cxn>
                <a:cxn ang="0">
                  <a:pos x="T2" y="T3"/>
                </a:cxn>
                <a:cxn ang="0">
                  <a:pos x="T4" y="T5"/>
                </a:cxn>
                <a:cxn ang="0">
                  <a:pos x="T6" y="T7"/>
                </a:cxn>
              </a:cxnLst>
              <a:rect l="0" t="0" r="r" b="b"/>
              <a:pathLst>
                <a:path w="1525" h="167">
                  <a:moveTo>
                    <a:pt x="603" y="0"/>
                  </a:moveTo>
                  <a:lnTo>
                    <a:pt x="0" y="167"/>
                  </a:lnTo>
                  <a:lnTo>
                    <a:pt x="1525" y="98"/>
                  </a:lnTo>
                  <a:lnTo>
                    <a:pt x="603" y="0"/>
                  </a:lnTo>
                  <a:close/>
                </a:path>
              </a:pathLst>
            </a:custGeom>
            <a:solidFill>
              <a:srgbClr val="BBBB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164"/>
            <p:cNvSpPr/>
            <p:nvPr/>
          </p:nvSpPr>
          <p:spPr bwMode="auto">
            <a:xfrm>
              <a:off x="6299200" y="4632325"/>
              <a:ext cx="1449388" cy="438150"/>
            </a:xfrm>
            <a:custGeom>
              <a:avLst/>
              <a:gdLst>
                <a:gd name="T0" fmla="*/ 575 w 913"/>
                <a:gd name="T1" fmla="*/ 0 h 276"/>
                <a:gd name="T2" fmla="*/ 0 w 913"/>
                <a:gd name="T3" fmla="*/ 207 h 276"/>
                <a:gd name="T4" fmla="*/ 913 w 913"/>
                <a:gd name="T5" fmla="*/ 276 h 276"/>
                <a:gd name="T6" fmla="*/ 575 w 913"/>
                <a:gd name="T7" fmla="*/ 0 h 276"/>
              </a:gdLst>
              <a:ahLst/>
              <a:cxnLst>
                <a:cxn ang="0">
                  <a:pos x="T0" y="T1"/>
                </a:cxn>
                <a:cxn ang="0">
                  <a:pos x="T2" y="T3"/>
                </a:cxn>
                <a:cxn ang="0">
                  <a:pos x="T4" y="T5"/>
                </a:cxn>
                <a:cxn ang="0">
                  <a:pos x="T6" y="T7"/>
                </a:cxn>
              </a:cxnLst>
              <a:rect l="0" t="0" r="r" b="b"/>
              <a:pathLst>
                <a:path w="913" h="276">
                  <a:moveTo>
                    <a:pt x="575" y="0"/>
                  </a:moveTo>
                  <a:lnTo>
                    <a:pt x="0" y="207"/>
                  </a:lnTo>
                  <a:lnTo>
                    <a:pt x="913" y="276"/>
                  </a:lnTo>
                  <a:lnTo>
                    <a:pt x="575" y="0"/>
                  </a:lnTo>
                  <a:close/>
                </a:path>
              </a:pathLst>
            </a:custGeom>
            <a:solidFill>
              <a:srgbClr val="BF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165"/>
            <p:cNvSpPr/>
            <p:nvPr/>
          </p:nvSpPr>
          <p:spPr bwMode="auto">
            <a:xfrm>
              <a:off x="7748588" y="5033963"/>
              <a:ext cx="1392238" cy="127000"/>
            </a:xfrm>
            <a:custGeom>
              <a:avLst/>
              <a:gdLst>
                <a:gd name="T0" fmla="*/ 0 w 877"/>
                <a:gd name="T1" fmla="*/ 23 h 80"/>
                <a:gd name="T2" fmla="*/ 877 w 877"/>
                <a:gd name="T3" fmla="*/ 80 h 80"/>
                <a:gd name="T4" fmla="*/ 731 w 877"/>
                <a:gd name="T5" fmla="*/ 0 h 80"/>
                <a:gd name="T6" fmla="*/ 0 w 877"/>
                <a:gd name="T7" fmla="*/ 23 h 80"/>
              </a:gdLst>
              <a:ahLst/>
              <a:cxnLst>
                <a:cxn ang="0">
                  <a:pos x="T0" y="T1"/>
                </a:cxn>
                <a:cxn ang="0">
                  <a:pos x="T2" y="T3"/>
                </a:cxn>
                <a:cxn ang="0">
                  <a:pos x="T4" y="T5"/>
                </a:cxn>
                <a:cxn ang="0">
                  <a:pos x="T6" y="T7"/>
                </a:cxn>
              </a:cxnLst>
              <a:rect l="0" t="0" r="r" b="b"/>
              <a:pathLst>
                <a:path w="877" h="80">
                  <a:moveTo>
                    <a:pt x="0" y="23"/>
                  </a:moveTo>
                  <a:lnTo>
                    <a:pt x="877" y="80"/>
                  </a:lnTo>
                  <a:lnTo>
                    <a:pt x="731" y="0"/>
                  </a:lnTo>
                  <a:lnTo>
                    <a:pt x="0" y="23"/>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8" name="文本框 37"/>
          <p:cNvSpPr txBox="1"/>
          <p:nvPr/>
        </p:nvSpPr>
        <p:spPr>
          <a:xfrm>
            <a:off x="250914" y="1147436"/>
            <a:ext cx="8648521" cy="769441"/>
          </a:xfrm>
          <a:prstGeom prst="rect">
            <a:avLst/>
          </a:prstGeom>
          <a:noFill/>
          <a:ln>
            <a:noFill/>
          </a:ln>
          <a:scene3d>
            <a:camera prst="orthographicFront"/>
            <a:lightRig rig="threePt" dir="t"/>
          </a:scene3d>
        </p:spPr>
        <p:txBody>
          <a:bodyPr wrap="none" rtlCol="0">
            <a:spAutoFit/>
          </a:bodyPr>
          <a:lstStyle/>
          <a:p>
            <a:r>
              <a:rPr lang="zh-CN" altLang="en-US" sz="4400" dirty="0">
                <a:ln w="15875">
                  <a:noFill/>
                </a:ln>
                <a:solidFill>
                  <a:schemeClr val="tx2"/>
                </a:solidFill>
                <a:latin typeface="华文行楷" panose="02010800040101010101" pitchFamily="2" charset="-122"/>
                <a:ea typeface="华文行楷" panose="02010800040101010101" pitchFamily="2" charset="-122"/>
              </a:rPr>
              <a:t>客户邮件收发与满意度调研机器人</a:t>
            </a:r>
            <a:endParaRPr lang="zh-CN" altLang="en-US" sz="4400" dirty="0">
              <a:ln w="15875">
                <a:noFill/>
              </a:ln>
              <a:solidFill>
                <a:schemeClr val="tx2"/>
              </a:solidFill>
              <a:latin typeface="华文行楷" panose="02010800040101010101" pitchFamily="2" charset="-122"/>
              <a:ea typeface="华文行楷" panose="02010800040101010101" pitchFamily="2" charset="-122"/>
            </a:endParaRPr>
          </a:p>
        </p:txBody>
      </p:sp>
      <p:sp>
        <p:nvSpPr>
          <p:cNvPr id="47" name="文本框 46"/>
          <p:cNvSpPr txBox="1">
            <a:spLocks noChangeArrowheads="1"/>
          </p:cNvSpPr>
          <p:nvPr/>
        </p:nvSpPr>
        <p:spPr bwMode="auto">
          <a:xfrm>
            <a:off x="322898" y="3147413"/>
            <a:ext cx="1994641"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chemeClr val="tx2">
                    <a:lumMod val="75000"/>
                  </a:schemeClr>
                </a:solidFill>
                <a:latin typeface="方正姚体" panose="02010601030101010101" pitchFamily="2" charset="-122"/>
                <a:ea typeface="方正姚体" panose="02010601030101010101" pitchFamily="2" charset="-122"/>
                <a:cs typeface="方正兰亭刊黑_GBK"/>
              </a:rPr>
              <a:t>程序实现平台</a:t>
            </a:r>
            <a:r>
              <a:rPr lang="en-US" altLang="zh-CN" sz="2000" b="1" dirty="0">
                <a:solidFill>
                  <a:schemeClr val="tx2">
                    <a:lumMod val="75000"/>
                  </a:schemeClr>
                </a:solidFill>
                <a:latin typeface="方正姚体" panose="02010601030101010101" pitchFamily="2" charset="-122"/>
                <a:ea typeface="方正姚体" panose="02010601030101010101" pitchFamily="2" charset="-122"/>
                <a:cs typeface="方正兰亭刊黑_GBK"/>
              </a:rPr>
              <a:t> UIbot creator Y5.5.0 </a:t>
            </a:r>
            <a:r>
              <a:rPr lang="zh-CN" altLang="en-US" sz="2000" b="1" dirty="0">
                <a:solidFill>
                  <a:schemeClr val="tx2">
                    <a:lumMod val="75000"/>
                  </a:schemeClr>
                </a:solidFill>
                <a:latin typeface="方正姚体" panose="02010601030101010101" pitchFamily="2" charset="-122"/>
                <a:ea typeface="方正姚体" panose="02010601030101010101" pitchFamily="2" charset="-122"/>
                <a:cs typeface="方正兰亭刊黑_GBK"/>
              </a:rPr>
              <a:t>（</a:t>
            </a:r>
            <a:r>
              <a:rPr lang="zh-CN" altLang="en-US" sz="2000" b="1" dirty="0">
                <a:solidFill>
                  <a:schemeClr val="tx2">
                    <a:lumMod val="75000"/>
                  </a:schemeClr>
                </a:solidFill>
                <a:latin typeface="方正姚体" panose="02010601030101010101" pitchFamily="2" charset="-122"/>
                <a:ea typeface="方正姚体" panose="02010601030101010101" pitchFamily="2" charset="-122"/>
                <a:cs typeface="方正兰亭刊黑_GBK"/>
              </a:rPr>
              <a:t>社区版）</a:t>
            </a:r>
            <a:endParaRPr lang="zh-CN" altLang="en-US" sz="2000" b="1" dirty="0">
              <a:solidFill>
                <a:schemeClr val="tx2">
                  <a:lumMod val="75000"/>
                </a:schemeClr>
              </a:solidFill>
              <a:latin typeface="方正姚体" panose="02010601030101010101" pitchFamily="2" charset="-122"/>
              <a:ea typeface="方正姚体" panose="02010601030101010101" pitchFamily="2" charset="-122"/>
              <a:cs typeface="方正兰亭刊黑_GBK"/>
            </a:endParaRPr>
          </a:p>
        </p:txBody>
      </p:sp>
      <p:sp>
        <p:nvSpPr>
          <p:cNvPr id="40" name="AutoShape 8"/>
          <p:cNvSpPr>
            <a:spLocks noChangeAspect="1" noChangeArrowheads="1" noTextEdit="1"/>
          </p:cNvSpPr>
          <p:nvPr/>
        </p:nvSpPr>
        <p:spPr bwMode="auto">
          <a:xfrm flipH="1">
            <a:off x="4861021" y="463114"/>
            <a:ext cx="4146660" cy="425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pic>
        <p:nvPicPr>
          <p:cNvPr id="6" name="media1_纯音频文件_纯音频输出.WMA">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3070238" y="-6096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2" presetClass="entr" presetSubtype="9" fill="hold" grpId="0" nodeType="afterEffect" nodePh="1">
                                      <p:stCondLst>
                                        <p:cond delay="0"/>
                                      </p:stCondLst>
                                      <p:endCondLst>
                                        <p:cond evt="begin" delay="0">
                                          <p:tn val="8"/>
                                        </p:cond>
                                      </p:endCondLst>
                                      <p:childTnLst>
                                        <p:set>
                                          <p:cBhvr>
                                            <p:cTn id="9" dur="1" fill="hold">
                                              <p:stCondLst>
                                                <p:cond delay="0"/>
                                              </p:stCondLst>
                                            </p:cTn>
                                            <p:tgtEl>
                                              <p:spTgt spid="40"/>
                                            </p:tgtEl>
                                            <p:attrNameLst>
                                              <p:attrName>style.visibility</p:attrName>
                                            </p:attrNameLst>
                                          </p:cBhvr>
                                          <p:to>
                                            <p:strVal val="visible"/>
                                          </p:to>
                                        </p:set>
                                        <p:anim calcmode="lin" valueType="num">
                                          <p:cBhvr additive="base">
                                            <p:cTn id="10" dur="30" fill="hold"/>
                                            <p:tgtEl>
                                              <p:spTgt spid="40"/>
                                            </p:tgtEl>
                                            <p:attrNameLst>
                                              <p:attrName>ppt_x</p:attrName>
                                            </p:attrNameLst>
                                          </p:cBhvr>
                                          <p:tavLst>
                                            <p:tav tm="0">
                                              <p:val>
                                                <p:strVal val="0-#ppt_w/2"/>
                                              </p:val>
                                            </p:tav>
                                            <p:tav tm="100000">
                                              <p:val>
                                                <p:strVal val="#ppt_x"/>
                                              </p:val>
                                            </p:tav>
                                          </p:tavLst>
                                        </p:anim>
                                        <p:anim calcmode="lin" valueType="num">
                                          <p:cBhvr additive="base">
                                            <p:cTn id="11" dur="30" fill="hold"/>
                                            <p:tgtEl>
                                              <p:spTgt spid="40"/>
                                            </p:tgtEl>
                                            <p:attrNameLst>
                                              <p:attrName>ppt_y</p:attrName>
                                            </p:attrNameLst>
                                          </p:cBhvr>
                                          <p:tavLst>
                                            <p:tav tm="0">
                                              <p:val>
                                                <p:strVal val="0-#ppt_h/2"/>
                                              </p:val>
                                            </p:tav>
                                            <p:tav tm="100000">
                                              <p:val>
                                                <p:strVal val="#ppt_y"/>
                                              </p:val>
                                            </p:tav>
                                          </p:tavLst>
                                        </p:anim>
                                      </p:childTnLst>
                                    </p:cTn>
                                  </p:par>
                                  <p:par>
                                    <p:cTn id="12" presetID="2" presetClass="entr" presetSubtype="1" fill="hold" grpId="0" nodeType="withEffect" p14:presetBounceEnd="62000">
                                      <p:stCondLst>
                                        <p:cond delay="0"/>
                                      </p:stCondLst>
                                      <p:iterate type="lt">
                                        <p:tmPct val="10000"/>
                                      </p:iterate>
                                      <p:childTnLst>
                                        <p:set>
                                          <p:cBhvr>
                                            <p:cTn id="13" dur="1" fill="hold">
                                              <p:stCondLst>
                                                <p:cond delay="0"/>
                                              </p:stCondLst>
                                            </p:cTn>
                                            <p:tgtEl>
                                              <p:spTgt spid="38"/>
                                            </p:tgtEl>
                                            <p:attrNameLst>
                                              <p:attrName>style.visibility</p:attrName>
                                            </p:attrNameLst>
                                          </p:cBhvr>
                                          <p:to>
                                            <p:strVal val="visible"/>
                                          </p:to>
                                        </p:set>
                                        <p:anim calcmode="lin" valueType="num" p14:bounceEnd="62000">
                                          <p:cBhvr additive="base">
                                            <p:cTn id="14" dur="1000" fill="hold"/>
                                            <p:tgtEl>
                                              <p:spTgt spid="38"/>
                                            </p:tgtEl>
                                            <p:attrNameLst>
                                              <p:attrName>ppt_x</p:attrName>
                                            </p:attrNameLst>
                                          </p:cBhvr>
                                          <p:tavLst>
                                            <p:tav tm="0">
                                              <p:val>
                                                <p:strVal val="#ppt_x"/>
                                              </p:val>
                                            </p:tav>
                                            <p:tav tm="100000">
                                              <p:val>
                                                <p:strVal val="#ppt_x"/>
                                              </p:val>
                                            </p:tav>
                                          </p:tavLst>
                                        </p:anim>
                                        <p:anim calcmode="lin" valueType="num" p14:bounceEnd="62000">
                                          <p:cBhvr additive="base">
                                            <p:cTn id="15" dur="1000" fill="hold"/>
                                            <p:tgtEl>
                                              <p:spTgt spid="38"/>
                                            </p:tgtEl>
                                            <p:attrNameLst>
                                              <p:attrName>ppt_y</p:attrName>
                                            </p:attrNameLst>
                                          </p:cBhvr>
                                          <p:tavLst>
                                            <p:tav tm="0">
                                              <p:val>
                                                <p:strVal val="0-#ppt_h/2"/>
                                              </p:val>
                                            </p:tav>
                                            <p:tav tm="100000">
                                              <p:val>
                                                <p:strVal val="#ppt_y"/>
                                              </p:val>
                                            </p:tav>
                                          </p:tavLst>
                                        </p:anim>
                                      </p:childTnLst>
                                    </p:cTn>
                                  </p:par>
                                  <p:par>
                                    <p:cTn id="16" presetID="10" presetClass="entr" presetSubtype="0" fill="hold" grpId="0" nodeType="withEffect">
                                      <p:stCondLst>
                                        <p:cond delay="140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9" repeatCount="indefinite" fill="hold" display="0">
                      <p:stCondLst>
                        <p:cond delay="indefinite"/>
                      </p:stCondLst>
                      <p:endCondLst>
                        <p:cond evt="onStopAudio" delay="0">
                          <p:tgtEl>
                            <p:sldTgt/>
                          </p:tgtEl>
                        </p:cond>
                      </p:endCondLst>
                    </p:cTn>
                    <p:tgtEl>
                      <p:spTgt spid="6"/>
                    </p:tgtEl>
                  </p:cMediaNode>
                </p:audio>
              </p:childTnLst>
            </p:cTn>
          </p:par>
        </p:tnLst>
        <p:bldLst>
          <p:bldP spid="38" grpId="0"/>
          <p:bldP spid="47" grpId="0"/>
          <p:bldP spid="4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2" presetClass="entr" presetSubtype="9" fill="hold" grpId="0" nodeType="afterEffect" nodePh="1">
                                      <p:stCondLst>
                                        <p:cond delay="0"/>
                                      </p:stCondLst>
                                      <p:endCondLst>
                                        <p:cond evt="begin" delay="0">
                                          <p:tn val="8"/>
                                        </p:cond>
                                      </p:endCondLst>
                                      <p:childTnLst>
                                        <p:set>
                                          <p:cBhvr>
                                            <p:cTn id="9" dur="1" fill="hold">
                                              <p:stCondLst>
                                                <p:cond delay="0"/>
                                              </p:stCondLst>
                                            </p:cTn>
                                            <p:tgtEl>
                                              <p:spTgt spid="40"/>
                                            </p:tgtEl>
                                            <p:attrNameLst>
                                              <p:attrName>style.visibility</p:attrName>
                                            </p:attrNameLst>
                                          </p:cBhvr>
                                          <p:to>
                                            <p:strVal val="visible"/>
                                          </p:to>
                                        </p:set>
                                        <p:anim calcmode="lin" valueType="num">
                                          <p:cBhvr additive="base">
                                            <p:cTn id="10" dur="30" fill="hold"/>
                                            <p:tgtEl>
                                              <p:spTgt spid="40"/>
                                            </p:tgtEl>
                                            <p:attrNameLst>
                                              <p:attrName>ppt_x</p:attrName>
                                            </p:attrNameLst>
                                          </p:cBhvr>
                                          <p:tavLst>
                                            <p:tav tm="0">
                                              <p:val>
                                                <p:strVal val="0-#ppt_w/2"/>
                                              </p:val>
                                            </p:tav>
                                            <p:tav tm="100000">
                                              <p:val>
                                                <p:strVal val="#ppt_x"/>
                                              </p:val>
                                            </p:tav>
                                          </p:tavLst>
                                        </p:anim>
                                        <p:anim calcmode="lin" valueType="num">
                                          <p:cBhvr additive="base">
                                            <p:cTn id="11" dur="30" fill="hold"/>
                                            <p:tgtEl>
                                              <p:spTgt spid="40"/>
                                            </p:tgtEl>
                                            <p:attrNameLst>
                                              <p:attrName>ppt_y</p:attrName>
                                            </p:attrNameLst>
                                          </p:cBhvr>
                                          <p:tavLst>
                                            <p:tav tm="0">
                                              <p:val>
                                                <p:strVal val="0-#ppt_h/2"/>
                                              </p:val>
                                            </p:tav>
                                            <p:tav tm="100000">
                                              <p:val>
                                                <p:strVal val="#ppt_y"/>
                                              </p:val>
                                            </p:tav>
                                          </p:tavLst>
                                        </p:anim>
                                      </p:childTnLst>
                                    </p:cTn>
                                  </p:par>
                                  <p:par>
                                    <p:cTn id="12" presetID="2" presetClass="entr" presetSubtype="1" fill="hold" grpId="0" nodeType="withEffect">
                                      <p:stCondLst>
                                        <p:cond delay="0"/>
                                      </p:stCondLst>
                                      <p:iterate type="lt">
                                        <p:tmPct val="10000"/>
                                      </p:iterate>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1000" fill="hold"/>
                                            <p:tgtEl>
                                              <p:spTgt spid="38"/>
                                            </p:tgtEl>
                                            <p:attrNameLst>
                                              <p:attrName>ppt_x</p:attrName>
                                            </p:attrNameLst>
                                          </p:cBhvr>
                                          <p:tavLst>
                                            <p:tav tm="0">
                                              <p:val>
                                                <p:strVal val="#ppt_x"/>
                                              </p:val>
                                            </p:tav>
                                            <p:tav tm="100000">
                                              <p:val>
                                                <p:strVal val="#ppt_x"/>
                                              </p:val>
                                            </p:tav>
                                          </p:tavLst>
                                        </p:anim>
                                        <p:anim calcmode="lin" valueType="num">
                                          <p:cBhvr additive="base">
                                            <p:cTn id="15" dur="1000" fill="hold"/>
                                            <p:tgtEl>
                                              <p:spTgt spid="38"/>
                                            </p:tgtEl>
                                            <p:attrNameLst>
                                              <p:attrName>ppt_y</p:attrName>
                                            </p:attrNameLst>
                                          </p:cBhvr>
                                          <p:tavLst>
                                            <p:tav tm="0">
                                              <p:val>
                                                <p:strVal val="0-#ppt_h/2"/>
                                              </p:val>
                                            </p:tav>
                                            <p:tav tm="100000">
                                              <p:val>
                                                <p:strVal val="#ppt_y"/>
                                              </p:val>
                                            </p:tav>
                                          </p:tavLst>
                                        </p:anim>
                                      </p:childTnLst>
                                    </p:cTn>
                                  </p:par>
                                  <p:par>
                                    <p:cTn id="16" presetID="10" presetClass="entr" presetSubtype="0" fill="hold" grpId="0" nodeType="withEffect">
                                      <p:stCondLst>
                                        <p:cond delay="140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9" repeatCount="indefinite" fill="hold" display="0">
                      <p:stCondLst>
                        <p:cond delay="indefinite"/>
                      </p:stCondLst>
                      <p:endCondLst>
                        <p:cond evt="onStopAudio" delay="0">
                          <p:tgtEl>
                            <p:sldTgt/>
                          </p:tgtEl>
                        </p:cond>
                      </p:endCondLst>
                    </p:cTn>
                    <p:tgtEl>
                      <p:spTgt spid="6"/>
                    </p:tgtEl>
                  </p:cMediaNode>
                </p:audio>
              </p:childTnLst>
            </p:cTn>
          </p:par>
        </p:tnLst>
        <p:bldLst>
          <p:bldP spid="38" grpId="0"/>
          <p:bldP spid="47" grpId="0"/>
          <p:bldP spid="40"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hidden="1"/>
          <p:cNvSpPr>
            <a:spLocks noGrp="1" noRot="1" noChangeAspect="1" noMove="1" noResize="1" noEditPoints="1" noAdjustHandles="1" noChangeArrowheads="1" noChangeShapeType="1" noTextEdit="1"/>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zh-CN" altLang="en-US" sz="1800" b="1" u="sng" dirty="0">
                <a:solidFill>
                  <a:srgbClr val="002060"/>
                </a:solidFill>
                <a:latin typeface="微软雅黑" panose="020B0503020204020204" pitchFamily="34" charset="-122"/>
                <a:ea typeface="微软雅黑" panose="020B0503020204020204" pitchFamily="34" charset="-122"/>
                <a:cs typeface="+mn-ea"/>
                <a:sym typeface="+mn-lt"/>
              </a:rPr>
              <a:t>(一</a:t>
            </a:r>
            <a:r>
              <a:rPr lang="zh-CN" altLang="en-US" sz="1800" b="1" dirty="0">
                <a:solidFill>
                  <a:srgbClr val="002060"/>
                </a:solidFill>
                <a:latin typeface="微软雅黑" panose="020B0503020204020204" pitchFamily="34" charset="-122"/>
                <a:ea typeface="微软雅黑" panose="020B0503020204020204" pitchFamily="34" charset="-122"/>
                <a:cs typeface="+mn-ea"/>
                <a:sym typeface="+mn-lt"/>
              </a:rPr>
              <a:t>)现有业务流程分析</a:t>
            </a:r>
            <a:endParaRPr lang="zh-CN" altLang="en-US" sz="1800" b="1" dirty="0">
              <a:solidFill>
                <a:srgbClr val="002060"/>
              </a:solidFill>
              <a:latin typeface="微软雅黑" panose="020B0503020204020204" pitchFamily="34" charset="-122"/>
              <a:ea typeface="微软雅黑" panose="020B0503020204020204" pitchFamily="34" charset="-122"/>
              <a:cs typeface="+mn-ea"/>
              <a:sym typeface="+mn-lt"/>
            </a:endParaRPr>
          </a:p>
        </p:txBody>
      </p:sp>
      <p:sp>
        <p:nvSpPr>
          <p:cNvPr id="9" name="Freeform: Shape 8"/>
          <p:cNvSpPr>
            <a:spLocks noGrp="1" noRot="1" noChangeAspect="1" noMove="1" noResize="1" noEditPoints="1" noAdjustHandles="1" noChangeArrowheads="1" noChangeShapeType="1" noTextEdit="1"/>
          </p:cNvSpPr>
          <p:nvPr/>
        </p:nvSpPr>
        <p:spPr>
          <a:xfrm rot="18900000" flipH="1">
            <a:off x="-282117" y="-190252"/>
            <a:ext cx="1370728" cy="1032741"/>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a:spLocks noGrp="1" noRot="1" noChangeAspect="1" noMove="1" noResize="1" noEditPoints="1" noAdjustHandles="1" noChangeArrowheads="1" noChangeShapeType="1" noTextEdit="1"/>
          </p:cNvSpPr>
          <p:nvPr/>
        </p:nvSpPr>
        <p:spPr>
          <a:xfrm rot="18900000" flipH="1">
            <a:off x="668730" y="316609"/>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Grp="1" noRot="1" noChangeAspect="1" noMove="1" noResize="1" noEditPoints="1" noAdjustHandles="1" noChangeArrowheads="1" noChangeShapeType="1" noTextEdit="1"/>
          </p:cNvSpPr>
          <p:nvPr/>
        </p:nvSpPr>
        <p:spPr>
          <a:xfrm rot="18900000" flipH="1">
            <a:off x="7532611"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a:spLocks noGrp="1" noRot="1" noChangeAspect="1" noMove="1" noResize="1" noEditPoints="1" noAdjustHandles="1" noChangeArrowheads="1" noChangeShapeType="1" noTextEdit="1"/>
          </p:cNvSpPr>
          <p:nvPr/>
        </p:nvSpPr>
        <p:spPr>
          <a:xfrm rot="10800000" flipH="1">
            <a:off x="7017482" y="0"/>
            <a:ext cx="2126518" cy="111062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p:cNvSpPr>
            <a:spLocks noGrp="1" noRot="1" noChangeAspect="1" noMove="1" noResize="1" noEditPoints="1" noAdjustHandles="1" noChangeArrowheads="1" noChangeShapeType="1" noTextEdit="1"/>
          </p:cNvSpPr>
          <p:nvPr/>
        </p:nvSpPr>
        <p:spPr>
          <a:xfrm flipH="1">
            <a:off x="5982258" y="4586625"/>
            <a:ext cx="1120884" cy="5568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ECB019B1-382A-4266-B25C-5B523AA43C14-1" descr="wps"/>
          <p:cNvPicPr>
            <a:picLocks noChangeAspect="1"/>
          </p:cNvPicPr>
          <p:nvPr/>
        </p:nvPicPr>
        <p:blipFill>
          <a:blip r:embed="rId1"/>
          <a:stretch>
            <a:fillRect/>
          </a:stretch>
        </p:blipFill>
        <p:spPr>
          <a:xfrm>
            <a:off x="5039180" y="-145563"/>
            <a:ext cx="3722718" cy="5434626"/>
          </a:xfrm>
          <a:prstGeom prst="rect">
            <a:avLst/>
          </a:prstGeom>
          <a:ln>
            <a:noFill/>
          </a:ln>
        </p:spPr>
      </p:pic>
      <p:sp>
        <p:nvSpPr>
          <p:cNvPr id="19" name="Isosceles Triangle 18"/>
          <p:cNvSpPr>
            <a:spLocks noGrp="1" noRot="1" noChangeAspect="1" noMove="1" noResize="1" noEditPoints="1" noAdjustHandles="1" noChangeArrowheads="1" noChangeShapeType="1" noTextEdit="1"/>
          </p:cNvSpPr>
          <p:nvPr/>
        </p:nvSpPr>
        <p:spPr>
          <a:xfrm flipH="1">
            <a:off x="5703060" y="4839857"/>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文本框 11"/>
          <p:cNvSpPr txBox="1"/>
          <p:nvPr/>
        </p:nvSpPr>
        <p:spPr>
          <a:xfrm>
            <a:off x="1835696" y="1419622"/>
            <a:ext cx="3384376" cy="954107"/>
          </a:xfrm>
          <a:prstGeom prst="rect">
            <a:avLst/>
          </a:prstGeom>
          <a:noFill/>
        </p:spPr>
        <p:txBody>
          <a:bodyPr wrap="square">
            <a:spAutoFit/>
          </a:bodyPr>
          <a:lstStyle/>
          <a:p>
            <a:r>
              <a:rPr lang="zh-CN" altLang="en-US" sz="28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根据内部顾客信息逐个发放问卷，再将所有收集到的问卷汇总进行数据分析。</a:t>
            </a:r>
            <a:endParaRPr lang="zh-CN" altLang="en-US" sz="28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 name="文本框 3"/>
          <p:cNvSpPr txBox="1"/>
          <p:nvPr/>
        </p:nvSpPr>
        <p:spPr>
          <a:xfrm>
            <a:off x="0" y="0"/>
            <a:ext cx="3195105" cy="461665"/>
          </a:xfrm>
          <a:prstGeom prst="rect">
            <a:avLst/>
          </a:prstGeom>
          <a:noFill/>
        </p:spPr>
        <p:txBody>
          <a:bodyPr wrap="none" rtlCol="0">
            <a:spAutoFit/>
          </a:bodyPr>
          <a:lstStyle/>
          <a:p>
            <a:r>
              <a:rPr lang="en-US" altLang="zh-CN" sz="2400" b="1" u="sng" dirty="0">
                <a:solidFill>
                  <a:srgbClr val="002060"/>
                </a:solidFill>
                <a:latin typeface="微软雅黑" panose="020B0503020204020204" pitchFamily="34" charset="-122"/>
                <a:ea typeface="微软雅黑" panose="020B0503020204020204" pitchFamily="34" charset="-122"/>
              </a:rPr>
              <a:t>(</a:t>
            </a:r>
            <a:r>
              <a:rPr lang="zh-CN" altLang="en-US" sz="2400" b="1" u="sng" dirty="0">
                <a:solidFill>
                  <a:srgbClr val="002060"/>
                </a:solidFill>
                <a:latin typeface="微软雅黑" panose="020B0503020204020204" pitchFamily="34" charset="-122"/>
                <a:ea typeface="微软雅黑" panose="020B0503020204020204" pitchFamily="34" charset="-122"/>
              </a:rPr>
              <a:t>一</a:t>
            </a:r>
            <a:r>
              <a:rPr lang="en-US" altLang="zh-CN" sz="2400" b="1" u="sng" dirty="0">
                <a:solidFill>
                  <a:srgbClr val="002060"/>
                </a:solidFill>
                <a:latin typeface="微软雅黑" panose="020B0503020204020204" pitchFamily="34" charset="-122"/>
                <a:ea typeface="微软雅黑" panose="020B0503020204020204" pitchFamily="34" charset="-122"/>
              </a:rPr>
              <a:t>)</a:t>
            </a:r>
            <a:r>
              <a:rPr lang="zh-CN" altLang="en-US" sz="2400" b="1" u="sng" dirty="0">
                <a:solidFill>
                  <a:srgbClr val="002060"/>
                </a:solidFill>
                <a:latin typeface="微软雅黑" panose="020B0503020204020204" pitchFamily="34" charset="-122"/>
                <a:ea typeface="微软雅黑" panose="020B0503020204020204" pitchFamily="34" charset="-122"/>
              </a:rPr>
              <a:t>现有业务流程分析</a:t>
            </a:r>
            <a:endParaRPr lang="zh-CN" altLang="en-US" sz="2400" b="1" u="sng" dirty="0">
              <a:solidFill>
                <a:srgbClr val="00206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068271" y="2536326"/>
            <a:ext cx="184731" cy="369332"/>
          </a:xfrm>
          <a:prstGeom prst="rect">
            <a:avLst/>
          </a:prstGeom>
          <a:noFill/>
        </p:spPr>
        <p:txBody>
          <a:bodyPr wrap="none" rtlCol="0">
            <a:spAutoFit/>
          </a:bodyPr>
          <a:lstStyle/>
          <a:p>
            <a:endParaRPr lang="zh-CN" altLang="en-US" dirty="0"/>
          </a:p>
        </p:txBody>
      </p:sp>
      <p:sp>
        <p:nvSpPr>
          <p:cNvPr id="3" name="文本框 2"/>
          <p:cNvSpPr txBox="1"/>
          <p:nvPr/>
        </p:nvSpPr>
        <p:spPr>
          <a:xfrm>
            <a:off x="2339752" y="2526031"/>
            <a:ext cx="45719" cy="369332"/>
          </a:xfrm>
          <a:prstGeom prst="rect">
            <a:avLst/>
          </a:prstGeom>
          <a:noFill/>
        </p:spPr>
        <p:txBody>
          <a:bodyPr wrap="square" rtlCol="0">
            <a:spAutoFit/>
          </a:bodyPr>
          <a:lstStyle/>
          <a:p>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0605" y="1132130"/>
            <a:ext cx="1676390" cy="1705550"/>
            <a:chOff x="471707" y="1675770"/>
            <a:chExt cx="2158455" cy="2196000"/>
          </a:xfrm>
          <a:solidFill>
            <a:schemeClr val="accent5"/>
          </a:solidFill>
        </p:grpSpPr>
        <p:grpSp>
          <p:nvGrpSpPr>
            <p:cNvPr id="3" name="组合 2"/>
            <p:cNvGrpSpPr>
              <a:grpSpLocks noChangeAspect="1"/>
            </p:cNvGrpSpPr>
            <p:nvPr/>
          </p:nvGrpSpPr>
          <p:grpSpPr>
            <a:xfrm>
              <a:off x="471707" y="1675770"/>
              <a:ext cx="2158455" cy="2196000"/>
              <a:chOff x="5397500" y="5734050"/>
              <a:chExt cx="365125" cy="371476"/>
            </a:xfrm>
            <a:grpFill/>
          </p:grpSpPr>
          <p:sp>
            <p:nvSpPr>
              <p:cNvPr id="7"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2400">
                  <a:latin typeface="Arial" panose="020B0604020202020204" pitchFamily="34" charset="0"/>
                  <a:ea typeface="微软雅黑" panose="020B0503020204020204" pitchFamily="34" charset="-122"/>
                  <a:cs typeface="Arial" panose="020B0604020202020204" pitchFamily="34" charset="0"/>
                </a:endParaRPr>
              </a:p>
            </p:txBody>
          </p:sp>
          <p:sp>
            <p:nvSpPr>
              <p:cNvPr id="8"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2400">
                  <a:latin typeface="Arial" panose="020B0604020202020204" pitchFamily="34" charset="0"/>
                  <a:ea typeface="微软雅黑" panose="020B0503020204020204" pitchFamily="34" charset="-122"/>
                  <a:cs typeface="Arial" panose="020B0604020202020204" pitchFamily="34" charset="0"/>
                </a:endParaRPr>
              </a:p>
            </p:txBody>
          </p:sp>
          <p:sp>
            <p:nvSpPr>
              <p:cNvPr id="9"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24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4" name="组合 3"/>
            <p:cNvGrpSpPr>
              <a:grpSpLocks noChangeAspect="1"/>
            </p:cNvGrpSpPr>
            <p:nvPr/>
          </p:nvGrpSpPr>
          <p:grpSpPr>
            <a:xfrm>
              <a:off x="1735992" y="2108076"/>
              <a:ext cx="462003" cy="468000"/>
              <a:chOff x="2665059" y="4979202"/>
              <a:chExt cx="284308" cy="288000"/>
            </a:xfrm>
            <a:grpFill/>
          </p:grpSpPr>
          <p:sp>
            <p:nvSpPr>
              <p:cNvPr id="5" name="Freeform 932"/>
              <p:cNvSpPr>
                <a:spLocks noEditPoints="1"/>
              </p:cNvSpPr>
              <p:nvPr/>
            </p:nvSpPr>
            <p:spPr bwMode="auto">
              <a:xfrm>
                <a:off x="2665059"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2400">
                  <a:latin typeface="Arial" panose="020B0604020202020204" pitchFamily="34" charset="0"/>
                  <a:ea typeface="微软雅黑" panose="020B0503020204020204" pitchFamily="34" charset="-122"/>
                  <a:cs typeface="Arial" panose="020B0604020202020204" pitchFamily="34" charset="0"/>
                </a:endParaRPr>
              </a:p>
            </p:txBody>
          </p:sp>
          <p:sp>
            <p:nvSpPr>
              <p:cNvPr id="6" name="Freeform 933"/>
              <p:cNvSpPr/>
              <p:nvPr/>
            </p:nvSpPr>
            <p:spPr bwMode="auto">
              <a:xfrm>
                <a:off x="2697062" y="5013663"/>
                <a:ext cx="220309"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240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10" name="组合 9"/>
          <p:cNvGrpSpPr/>
          <p:nvPr/>
        </p:nvGrpSpPr>
        <p:grpSpPr>
          <a:xfrm>
            <a:off x="165915" y="2889413"/>
            <a:ext cx="1676381" cy="1705550"/>
            <a:chOff x="478915" y="4355475"/>
            <a:chExt cx="2158444" cy="2196000"/>
          </a:xfrm>
          <a:solidFill>
            <a:schemeClr val="accent1"/>
          </a:solidFill>
        </p:grpSpPr>
        <p:grpSp>
          <p:nvGrpSpPr>
            <p:cNvPr id="11" name="组合 10"/>
            <p:cNvGrpSpPr>
              <a:grpSpLocks noChangeAspect="1"/>
            </p:cNvGrpSpPr>
            <p:nvPr/>
          </p:nvGrpSpPr>
          <p:grpSpPr>
            <a:xfrm>
              <a:off x="1795203" y="4733013"/>
              <a:ext cx="366333" cy="576000"/>
              <a:chOff x="2257888" y="5547128"/>
              <a:chExt cx="137373" cy="216000"/>
            </a:xfrm>
            <a:grpFill/>
          </p:grpSpPr>
          <p:sp>
            <p:nvSpPr>
              <p:cNvPr id="16"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lstStyle/>
              <a:p>
                <a:endParaRPr lang="zh-CN" altLang="en-US" sz="1425">
                  <a:latin typeface="Arial" panose="020B0604020202020204" pitchFamily="34" charset="0"/>
                  <a:ea typeface="微软雅黑" panose="020B0503020204020204" pitchFamily="34" charset="-122"/>
                  <a:cs typeface="Arial" panose="020B0604020202020204" pitchFamily="34" charset="0"/>
                </a:endParaRPr>
              </a:p>
            </p:txBody>
          </p:sp>
          <p:sp>
            <p:nvSpPr>
              <p:cNvPr id="17"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lstStyle/>
              <a:p>
                <a:endParaRPr lang="zh-CN" altLang="en-US" sz="1425">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 name="组合 11"/>
            <p:cNvGrpSpPr>
              <a:grpSpLocks noChangeAspect="1"/>
            </p:cNvGrpSpPr>
            <p:nvPr/>
          </p:nvGrpSpPr>
          <p:grpSpPr>
            <a:xfrm>
              <a:off x="478915" y="4355475"/>
              <a:ext cx="2158444" cy="2196000"/>
              <a:chOff x="5397500" y="5734050"/>
              <a:chExt cx="365123" cy="371476"/>
            </a:xfrm>
            <a:grpFill/>
          </p:grpSpPr>
          <p:sp>
            <p:nvSpPr>
              <p:cNvPr id="13"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lstStyle/>
              <a:p>
                <a:endParaRPr lang="zh-CN" altLang="en-US" sz="1425">
                  <a:latin typeface="Arial" panose="020B0604020202020204" pitchFamily="34" charset="0"/>
                  <a:ea typeface="微软雅黑" panose="020B0503020204020204" pitchFamily="34" charset="-122"/>
                  <a:cs typeface="Arial" panose="020B0604020202020204" pitchFamily="34" charset="0"/>
                </a:endParaRPr>
              </a:p>
            </p:txBody>
          </p:sp>
          <p:sp>
            <p:nvSpPr>
              <p:cNvPr id="14" name="Freeform 289"/>
              <p:cNvSpPr>
                <a:spLocks noEditPoints="1"/>
              </p:cNvSpPr>
              <p:nvPr/>
            </p:nvSpPr>
            <p:spPr bwMode="auto">
              <a:xfrm>
                <a:off x="5537198"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lstStyle/>
              <a:p>
                <a:endParaRPr lang="zh-CN" altLang="en-US" sz="1425">
                  <a:latin typeface="Arial" panose="020B0604020202020204" pitchFamily="34" charset="0"/>
                  <a:ea typeface="微软雅黑" panose="020B0503020204020204" pitchFamily="34" charset="-122"/>
                  <a:cs typeface="Arial" panose="020B0604020202020204" pitchFamily="34" charset="0"/>
                </a:endParaRPr>
              </a:p>
            </p:txBody>
          </p:sp>
          <p:sp>
            <p:nvSpPr>
              <p:cNvPr id="15"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lstStyle/>
              <a:p>
                <a:endParaRPr lang="zh-CN" altLang="en-US" sz="1425">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18" name="组合 17"/>
          <p:cNvGrpSpPr/>
          <p:nvPr/>
        </p:nvGrpSpPr>
        <p:grpSpPr>
          <a:xfrm>
            <a:off x="2086452" y="933911"/>
            <a:ext cx="2713976" cy="1077981"/>
            <a:chOff x="3349802" y="2069675"/>
            <a:chExt cx="3303508" cy="1484315"/>
          </a:xfrm>
        </p:grpSpPr>
        <p:grpSp>
          <p:nvGrpSpPr>
            <p:cNvPr id="19" name="组合 18"/>
            <p:cNvGrpSpPr/>
            <p:nvPr/>
          </p:nvGrpSpPr>
          <p:grpSpPr>
            <a:xfrm>
              <a:off x="3349802" y="2069675"/>
              <a:ext cx="3303138" cy="520149"/>
              <a:chOff x="3221832" y="1724322"/>
              <a:chExt cx="3318487" cy="502289"/>
            </a:xfrm>
          </p:grpSpPr>
          <p:grpSp>
            <p:nvGrpSpPr>
              <p:cNvPr id="27" name="组合 26"/>
              <p:cNvGrpSpPr/>
              <p:nvPr/>
            </p:nvGrpSpPr>
            <p:grpSpPr>
              <a:xfrm>
                <a:off x="3221832" y="1724322"/>
                <a:ext cx="3318487" cy="450242"/>
                <a:chOff x="2912618" y="2080776"/>
                <a:chExt cx="3318487" cy="450242"/>
              </a:xfrm>
            </p:grpSpPr>
            <p:sp>
              <p:nvSpPr>
                <p:cNvPr id="29" name="圆角矩形 28"/>
                <p:cNvSpPr/>
                <p:nvPr/>
              </p:nvSpPr>
              <p:spPr>
                <a:xfrm>
                  <a:off x="2939991" y="2096607"/>
                  <a:ext cx="3291114" cy="434410"/>
                </a:xfrm>
                <a:prstGeom prst="roundRect">
                  <a:avLst>
                    <a:gd name="adj" fmla="val 50000"/>
                  </a:avLst>
                </a:prstGeom>
                <a:solidFill>
                  <a:schemeClr val="bg1">
                    <a:lumMod val="95000"/>
                  </a:schemeClr>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圆角矩形 29"/>
                <p:cNvSpPr/>
                <p:nvPr/>
              </p:nvSpPr>
              <p:spPr>
                <a:xfrm>
                  <a:off x="2912618" y="2080776"/>
                  <a:ext cx="1969660" cy="45024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8" name="文本框 4"/>
              <p:cNvSpPr txBox="1"/>
              <p:nvPr/>
            </p:nvSpPr>
            <p:spPr>
              <a:xfrm>
                <a:off x="5118692" y="1747119"/>
                <a:ext cx="1273699" cy="479492"/>
              </a:xfrm>
              <a:prstGeom prst="rect">
                <a:avLst/>
              </a:prstGeom>
              <a:noFill/>
            </p:spPr>
            <p:txBody>
              <a:bodyPr wrap="square" rtlCol="0">
                <a:spAutoFit/>
              </a:bodyPr>
              <a:lstStyle/>
              <a:p>
                <a:pPr algn="ctr">
                  <a:lnSpc>
                    <a:spcPct val="120000"/>
                  </a:lnSpc>
                </a:pPr>
                <a:r>
                  <a:rPr lang="zh-CN" altLang="en-US" b="1"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工程量大</a:t>
                </a:r>
                <a:endParaRPr lang="zh-CN" altLang="en-US" sz="2400" b="1"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3" name="组合 22"/>
            <p:cNvGrpSpPr/>
            <p:nvPr/>
          </p:nvGrpSpPr>
          <p:grpSpPr>
            <a:xfrm>
              <a:off x="3427272" y="3056262"/>
              <a:ext cx="3226038" cy="497728"/>
              <a:chOff x="2990448" y="3017991"/>
              <a:chExt cx="3241028" cy="480639"/>
            </a:xfrm>
          </p:grpSpPr>
          <p:sp>
            <p:nvSpPr>
              <p:cNvPr id="25" name="圆角矩形 24"/>
              <p:cNvSpPr/>
              <p:nvPr/>
            </p:nvSpPr>
            <p:spPr>
              <a:xfrm>
                <a:off x="2990448" y="3017991"/>
                <a:ext cx="3241028" cy="480639"/>
              </a:xfrm>
              <a:prstGeom prst="roundRect">
                <a:avLst>
                  <a:gd name="adj" fmla="val 50000"/>
                </a:avLst>
              </a:prstGeom>
              <a:solidFill>
                <a:schemeClr val="bg1">
                  <a:lumMod val="95000"/>
                </a:schemeClr>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6" name="圆角矩形 25"/>
              <p:cNvSpPr/>
              <p:nvPr/>
            </p:nvSpPr>
            <p:spPr>
              <a:xfrm>
                <a:off x="2990448" y="3017991"/>
                <a:ext cx="1397112" cy="46657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2" name="矩形 47"/>
            <p:cNvSpPr>
              <a:spLocks noChangeArrowheads="1"/>
            </p:cNvSpPr>
            <p:nvPr/>
          </p:nvSpPr>
          <p:spPr bwMode="auto">
            <a:xfrm>
              <a:off x="3456917" y="2925091"/>
              <a:ext cx="2912651" cy="2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endParaRPr lang="en-US" altLang="zh-CN" sz="790" spc="-113"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Arial" panose="020B0604020202020204" pitchFamily="34" charset="0"/>
                <a:sym typeface="+mn-lt"/>
              </a:endParaRPr>
            </a:p>
          </p:txBody>
        </p:sp>
      </p:grpSp>
      <p:grpSp>
        <p:nvGrpSpPr>
          <p:cNvPr id="31" name="组合 30"/>
          <p:cNvGrpSpPr/>
          <p:nvPr/>
        </p:nvGrpSpPr>
        <p:grpSpPr>
          <a:xfrm>
            <a:off x="2085023" y="2794642"/>
            <a:ext cx="2994183" cy="1193609"/>
            <a:chOff x="3328550" y="4176482"/>
            <a:chExt cx="3061804" cy="950776"/>
          </a:xfrm>
        </p:grpSpPr>
        <p:grpSp>
          <p:nvGrpSpPr>
            <p:cNvPr id="32" name="组合 31"/>
            <p:cNvGrpSpPr/>
            <p:nvPr/>
          </p:nvGrpSpPr>
          <p:grpSpPr>
            <a:xfrm>
              <a:off x="3328550" y="4176482"/>
              <a:ext cx="3061804" cy="411360"/>
              <a:chOff x="3200686" y="3758799"/>
              <a:chExt cx="3076031" cy="397235"/>
            </a:xfrm>
          </p:grpSpPr>
          <p:sp>
            <p:nvSpPr>
              <p:cNvPr id="39" name="圆角矩形 38"/>
              <p:cNvSpPr/>
              <p:nvPr/>
            </p:nvSpPr>
            <p:spPr>
              <a:xfrm>
                <a:off x="3218221" y="3790599"/>
                <a:ext cx="2994025" cy="314202"/>
              </a:xfrm>
              <a:prstGeom prst="roundRect">
                <a:avLst>
                  <a:gd name="adj" fmla="val 50000"/>
                </a:avLst>
              </a:prstGeom>
              <a:solidFill>
                <a:schemeClr val="bg1">
                  <a:lumMod val="95000"/>
                </a:schemeClr>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cs typeface="Arial" panose="020B0604020202020204" pitchFamily="34" charset="0"/>
                </a:endParaRPr>
              </a:p>
            </p:txBody>
          </p:sp>
          <p:sp>
            <p:nvSpPr>
              <p:cNvPr id="40" name="圆角矩形 39"/>
              <p:cNvSpPr/>
              <p:nvPr/>
            </p:nvSpPr>
            <p:spPr>
              <a:xfrm>
                <a:off x="3200686" y="3790599"/>
                <a:ext cx="1201953" cy="31420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15"/>
              <p:cNvSpPr txBox="1"/>
              <p:nvPr/>
            </p:nvSpPr>
            <p:spPr>
              <a:xfrm>
                <a:off x="4328450" y="3758799"/>
                <a:ext cx="1948267" cy="397235"/>
              </a:xfrm>
              <a:prstGeom prst="rect">
                <a:avLst/>
              </a:prstGeom>
              <a:noFill/>
            </p:spPr>
            <p:txBody>
              <a:bodyPr wrap="square" rtlCol="0">
                <a:spAutoFit/>
              </a:bodyPr>
              <a:lstStyle/>
              <a:p>
                <a:pPr algn="ctr">
                  <a:lnSpc>
                    <a:spcPct val="120000"/>
                  </a:lnSpc>
                </a:pPr>
                <a:r>
                  <a:rPr lang="zh-CN" altLang="en-US" b="1"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收集到的问卷中可能存在第三方恶意填写</a:t>
                </a:r>
                <a:endParaRPr lang="zh-CN" altLang="en-US" b="1"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3" name="组合 32"/>
            <p:cNvGrpSpPr/>
            <p:nvPr/>
          </p:nvGrpSpPr>
          <p:grpSpPr>
            <a:xfrm>
              <a:off x="3371939" y="4801767"/>
              <a:ext cx="2994628" cy="325491"/>
              <a:chOff x="3244272" y="4362615"/>
              <a:chExt cx="3008542" cy="314315"/>
            </a:xfrm>
          </p:grpSpPr>
          <p:sp>
            <p:nvSpPr>
              <p:cNvPr id="36" name="圆角矩形 35"/>
              <p:cNvSpPr/>
              <p:nvPr/>
            </p:nvSpPr>
            <p:spPr>
              <a:xfrm>
                <a:off x="3258789" y="4362615"/>
                <a:ext cx="2994025" cy="314202"/>
              </a:xfrm>
              <a:prstGeom prst="roundRect">
                <a:avLst>
                  <a:gd name="adj" fmla="val 50000"/>
                </a:avLst>
              </a:prstGeom>
              <a:solidFill>
                <a:schemeClr val="bg1">
                  <a:lumMod val="95000"/>
                </a:schemeClr>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cs typeface="Arial" panose="020B0604020202020204" pitchFamily="34" charset="0"/>
                </a:endParaRPr>
              </a:p>
            </p:txBody>
          </p:sp>
          <p:sp>
            <p:nvSpPr>
              <p:cNvPr id="37" name="圆角矩形 36"/>
              <p:cNvSpPr/>
              <p:nvPr/>
            </p:nvSpPr>
            <p:spPr>
              <a:xfrm>
                <a:off x="3244272" y="4362615"/>
                <a:ext cx="1692379" cy="31431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文本框 19"/>
              <p:cNvSpPr txBox="1"/>
              <p:nvPr/>
            </p:nvSpPr>
            <p:spPr>
              <a:xfrm>
                <a:off x="5326614" y="4374024"/>
                <a:ext cx="673754" cy="148409"/>
              </a:xfrm>
              <a:prstGeom prst="rect">
                <a:avLst/>
              </a:prstGeom>
              <a:noFill/>
            </p:spPr>
            <p:txBody>
              <a:bodyPr wrap="square" rtlCol="0">
                <a:spAutoFit/>
              </a:bodyPr>
              <a:lstStyle/>
              <a:p>
                <a:pPr algn="ctr">
                  <a:lnSpc>
                    <a:spcPct val="120000"/>
                  </a:lnSpc>
                </a:pPr>
                <a:endParaRPr lang="zh-CN" altLang="en-US" sz="9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sp>
        <p:nvSpPr>
          <p:cNvPr id="49" name="文本框 4"/>
          <p:cNvSpPr txBox="1"/>
          <p:nvPr/>
        </p:nvSpPr>
        <p:spPr>
          <a:xfrm>
            <a:off x="3163729" y="1688783"/>
            <a:ext cx="1807845" cy="294824"/>
          </a:xfrm>
          <a:prstGeom prst="rect">
            <a:avLst/>
          </a:prstGeom>
          <a:noFill/>
        </p:spPr>
        <p:txBody>
          <a:bodyPr wrap="square" rtlCol="0">
            <a:spAutoFit/>
          </a:bodyPr>
          <a:lstStyle/>
          <a:p>
            <a:pPr algn="ctr">
              <a:lnSpc>
                <a:spcPct val="120000"/>
              </a:lnSpc>
            </a:pPr>
            <a:r>
              <a:rPr lang="zh-CN" altLang="en-US" b="1"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时间、人力投入量大</a:t>
            </a:r>
            <a:endParaRPr lang="zh-CN" altLang="en-US" b="1"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1" name="右箭头 50"/>
          <p:cNvSpPr/>
          <p:nvPr/>
        </p:nvSpPr>
        <p:spPr>
          <a:xfrm>
            <a:off x="5163979" y="1272540"/>
            <a:ext cx="953929" cy="380048"/>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6267450" y="1013461"/>
            <a:ext cx="2679859" cy="890111"/>
          </a:xfrm>
          <a:prstGeom prst="rect">
            <a:avLst/>
          </a:prstGeom>
          <a:no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7" name="TextBox 33"/>
          <p:cNvSpPr txBox="1"/>
          <p:nvPr/>
        </p:nvSpPr>
        <p:spPr>
          <a:xfrm>
            <a:off x="6348413" y="1013460"/>
            <a:ext cx="2696051" cy="752133"/>
          </a:xfrm>
          <a:prstGeom prst="rect">
            <a:avLst/>
          </a:prstGeom>
          <a:noFill/>
        </p:spPr>
        <p:txBody>
          <a:bodyPr wrap="square" lIns="68520" tIns="34260" rIns="68520" bIns="34260" rtlCol="0">
            <a:spAutoFit/>
          </a:bodyPr>
          <a:lstStyle/>
          <a:p>
            <a:pPr>
              <a:lnSpc>
                <a:spcPct val="200000"/>
              </a:lnSpc>
            </a:pP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1.重复发、漏发、漏收等问题，导致问卷收集不完整。</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59" name="右箭头 58"/>
          <p:cNvSpPr/>
          <p:nvPr/>
        </p:nvSpPr>
        <p:spPr>
          <a:xfrm>
            <a:off x="5163979" y="3173254"/>
            <a:ext cx="953929" cy="380048"/>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6201251" y="2795588"/>
            <a:ext cx="2843213" cy="1621155"/>
          </a:xfrm>
          <a:prstGeom prst="rect">
            <a:avLst/>
          </a:prstGeom>
          <a:no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1" name="TextBox 33"/>
          <p:cNvSpPr txBox="1"/>
          <p:nvPr/>
        </p:nvSpPr>
        <p:spPr>
          <a:xfrm>
            <a:off x="6201252" y="2960371"/>
            <a:ext cx="2972276" cy="1452245"/>
          </a:xfrm>
          <a:prstGeom prst="rect">
            <a:avLst/>
          </a:prstGeom>
          <a:noFill/>
        </p:spPr>
        <p:txBody>
          <a:bodyPr wrap="square" lIns="68520" tIns="34260" rIns="68520" bIns="34260" rtlCol="0">
            <a:spAutoFit/>
          </a:bodyPr>
          <a:lstStyle/>
          <a:p>
            <a:pPr fontAlgn="auto">
              <a:lnSpc>
                <a:spcPct val="150000"/>
              </a:lnSpc>
            </a:pP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 1.信息来源没有保证，结果与实际不符</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最终数据分析提出企业健康发展相悖的建议。</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fontAlgn="auto">
              <a:lnSpc>
                <a:spcPct val="150000"/>
              </a:lnSpc>
            </a:pP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2.</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影响企业与用户之间的信任度</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fontAlgn="auto">
              <a:lnSpc>
                <a:spcPct val="150000"/>
              </a:lnSpc>
            </a:pP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63" name="文本框 15"/>
          <p:cNvSpPr txBox="1"/>
          <p:nvPr/>
        </p:nvSpPr>
        <p:spPr>
          <a:xfrm>
            <a:off x="3565684" y="3571399"/>
            <a:ext cx="1674971" cy="516423"/>
          </a:xfrm>
          <a:prstGeom prst="rect">
            <a:avLst/>
          </a:prstGeom>
          <a:noFill/>
        </p:spPr>
        <p:txBody>
          <a:bodyPr wrap="square" rtlCol="0">
            <a:spAutoFit/>
          </a:bodyPr>
          <a:lstStyle/>
          <a:p>
            <a:pPr algn="ctr">
              <a:lnSpc>
                <a:spcPct val="120000"/>
              </a:lnSpc>
            </a:pPr>
            <a:r>
              <a:rPr lang="zh-CN" altLang="en-US" b="1"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交接过程可能出现</a:t>
            </a:r>
            <a:endParaRPr lang="zh-CN" altLang="en-US" b="1"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a:p>
            <a:pPr algn="ctr">
              <a:lnSpc>
                <a:spcPct val="120000"/>
              </a:lnSpc>
            </a:pPr>
            <a:r>
              <a:rPr lang="zh-CN" altLang="en-US" b="1"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纰漏</a:t>
            </a:r>
            <a:endParaRPr lang="zh-CN" altLang="en-US" b="1"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65" name="文本框 15"/>
          <p:cNvSpPr txBox="1"/>
          <p:nvPr/>
        </p:nvSpPr>
        <p:spPr>
          <a:xfrm>
            <a:off x="3081743" y="4168140"/>
            <a:ext cx="1900578" cy="294824"/>
          </a:xfrm>
          <a:prstGeom prst="rect">
            <a:avLst/>
          </a:prstGeom>
          <a:noFill/>
        </p:spPr>
        <p:txBody>
          <a:bodyPr wrap="square" rtlCol="0">
            <a:spAutoFit/>
          </a:bodyPr>
          <a:lstStyle/>
          <a:p>
            <a:pPr algn="ctr">
              <a:lnSpc>
                <a:spcPct val="120000"/>
              </a:lnSpc>
            </a:pPr>
            <a:r>
              <a:rPr lang="zh-CN" altLang="en-US" b="1"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用户隐私数据泄露</a:t>
            </a:r>
            <a:endParaRPr lang="zh-CN" altLang="en-US" b="1"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66" name="圆角矩形 65"/>
          <p:cNvSpPr/>
          <p:nvPr/>
        </p:nvSpPr>
        <p:spPr>
          <a:xfrm>
            <a:off x="2646998" y="4169569"/>
            <a:ext cx="2369820" cy="416243"/>
          </a:xfrm>
          <a:prstGeom prst="roundRect">
            <a:avLst>
              <a:gd name="adj" fmla="val 50000"/>
            </a:avLst>
          </a:prstGeom>
          <a:solidFill>
            <a:schemeClr val="bg1">
              <a:lumMod val="95000"/>
            </a:schemeClr>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cs typeface="Arial" panose="020B0604020202020204" pitchFamily="34" charset="0"/>
            </a:endParaRPr>
          </a:p>
        </p:txBody>
      </p:sp>
      <p:sp>
        <p:nvSpPr>
          <p:cNvPr id="64" name="圆角矩形 63"/>
          <p:cNvSpPr/>
          <p:nvPr/>
        </p:nvSpPr>
        <p:spPr>
          <a:xfrm>
            <a:off x="2127409" y="4169569"/>
            <a:ext cx="890111" cy="41624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Arial" panose="020B0604020202020204" pitchFamily="34" charset="0"/>
              <a:ea typeface="微软雅黑" panose="020B0503020204020204" pitchFamily="34" charset="-122"/>
              <a:cs typeface="Arial" panose="020B0604020202020204" pitchFamily="34" charset="0"/>
            </a:endParaRPr>
          </a:p>
        </p:txBody>
      </p:sp>
      <p:sp>
        <p:nvSpPr>
          <p:cNvPr id="67" name="文本框 15"/>
          <p:cNvSpPr txBox="1"/>
          <p:nvPr/>
        </p:nvSpPr>
        <p:spPr>
          <a:xfrm>
            <a:off x="3117056" y="4235291"/>
            <a:ext cx="1694498" cy="294824"/>
          </a:xfrm>
          <a:prstGeom prst="rect">
            <a:avLst/>
          </a:prstGeom>
          <a:noFill/>
        </p:spPr>
        <p:txBody>
          <a:bodyPr wrap="square" rtlCol="0">
            <a:spAutoFit/>
          </a:bodyPr>
          <a:lstStyle/>
          <a:p>
            <a:pPr algn="ctr">
              <a:lnSpc>
                <a:spcPct val="120000"/>
              </a:lnSpc>
            </a:pPr>
            <a:r>
              <a:rPr lang="zh-CN" altLang="en-US" b="1"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用户隐私泄露</a:t>
            </a:r>
            <a:endParaRPr lang="zh-CN" altLang="en-US" b="1"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文本框 19"/>
          <p:cNvSpPr txBox="1"/>
          <p:nvPr/>
        </p:nvSpPr>
        <p:spPr>
          <a:xfrm>
            <a:off x="0" y="0"/>
            <a:ext cx="1963999" cy="461665"/>
          </a:xfrm>
          <a:prstGeom prst="rect">
            <a:avLst/>
          </a:prstGeom>
          <a:noFill/>
        </p:spPr>
        <p:txBody>
          <a:bodyPr wrap="none" rtlCol="0">
            <a:spAutoFit/>
          </a:bodyPr>
          <a:lstStyle/>
          <a:p>
            <a:r>
              <a:rPr lang="en-US" altLang="zh-CN" sz="2400" b="1" u="sng" dirty="0">
                <a:solidFill>
                  <a:srgbClr val="002060"/>
                </a:solidFill>
                <a:latin typeface="微软雅黑" panose="020B0503020204020204" pitchFamily="34" charset="-122"/>
                <a:ea typeface="微软雅黑" panose="020B0503020204020204" pitchFamily="34" charset="-122"/>
              </a:rPr>
              <a:t>(</a:t>
            </a:r>
            <a:r>
              <a:rPr lang="zh-CN" altLang="en-US" sz="2400" b="1" u="sng" dirty="0">
                <a:solidFill>
                  <a:srgbClr val="002060"/>
                </a:solidFill>
                <a:latin typeface="微软雅黑" panose="020B0503020204020204" pitchFamily="34" charset="-122"/>
                <a:ea typeface="微软雅黑" panose="020B0503020204020204" pitchFamily="34" charset="-122"/>
              </a:rPr>
              <a:t>二</a:t>
            </a:r>
            <a:r>
              <a:rPr lang="en-US" altLang="zh-CN" sz="2400" b="1" u="sng" dirty="0">
                <a:solidFill>
                  <a:srgbClr val="002060"/>
                </a:solidFill>
                <a:latin typeface="微软雅黑" panose="020B0503020204020204" pitchFamily="34" charset="-122"/>
                <a:ea typeface="微软雅黑" panose="020B0503020204020204" pitchFamily="34" charset="-122"/>
              </a:rPr>
              <a:t>)</a:t>
            </a:r>
            <a:r>
              <a:rPr lang="zh-CN" altLang="en-US" sz="2400" b="1" u="sng" dirty="0">
                <a:solidFill>
                  <a:srgbClr val="002060"/>
                </a:solidFill>
                <a:latin typeface="微软雅黑" panose="020B0503020204020204" pitchFamily="34" charset="-122"/>
                <a:ea typeface="微软雅黑" panose="020B0503020204020204" pitchFamily="34" charset="-122"/>
              </a:rPr>
              <a:t>痛点分析</a:t>
            </a:r>
            <a:endParaRPr lang="zh-CN" altLang="en-US" sz="2400" b="1" u="sng"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883513" y="1573998"/>
            <a:ext cx="1103974" cy="1103974"/>
            <a:chOff x="1427725" y="1659723"/>
            <a:chExt cx="1103974" cy="1103974"/>
          </a:xfrm>
        </p:grpSpPr>
        <p:sp>
          <p:nvSpPr>
            <p:cNvPr id="4" name="矩形 3"/>
            <p:cNvSpPr/>
            <p:nvPr/>
          </p:nvSpPr>
          <p:spPr>
            <a:xfrm rot="2700000">
              <a:off x="1427725" y="1659723"/>
              <a:ext cx="1103974" cy="1103974"/>
            </a:xfrm>
            <a:prstGeom prst="rect">
              <a:avLst/>
            </a:prstGeom>
            <a:solidFill>
              <a:schemeClr val="bg1">
                <a:lumMod val="85000"/>
              </a:schemeClr>
            </a:solidFill>
            <a:ln>
              <a:noFill/>
            </a:ln>
            <a:effectLst>
              <a:innerShdw blurRad="25400" dist="12700" dir="19800000">
                <a:schemeClr val="bg1">
                  <a:lumMod val="65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5" name="椭圆 4"/>
            <p:cNvSpPr/>
            <p:nvPr/>
          </p:nvSpPr>
          <p:spPr>
            <a:xfrm>
              <a:off x="1583668" y="1815666"/>
              <a:ext cx="792088" cy="792088"/>
            </a:xfrm>
            <a:prstGeom prst="ellipse">
              <a:avLst/>
            </a:prstGeom>
            <a:gradFill flip="none" rotWithShape="1">
              <a:gsLst>
                <a:gs pos="0">
                  <a:schemeClr val="bg1"/>
                </a:gs>
                <a:gs pos="100000">
                  <a:schemeClr val="bg1">
                    <a:lumMod val="85000"/>
                  </a:schemeClr>
                </a:gs>
              </a:gsLst>
              <a:lin ang="18900000" scaled="1"/>
              <a:tileRect/>
            </a:gradFill>
            <a:ln w="19050">
              <a:solidFill>
                <a:schemeClr val="bg1"/>
              </a:solidFill>
            </a:ln>
            <a:effectLst>
              <a:outerShdw blurRad="76200" dist="38100" dir="8100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13"/>
            <p:cNvSpPr>
              <a:spLocks noEditPoints="1"/>
            </p:cNvSpPr>
            <p:nvPr/>
          </p:nvSpPr>
          <p:spPr bwMode="auto">
            <a:xfrm>
              <a:off x="1810551" y="2052166"/>
              <a:ext cx="338322" cy="319088"/>
            </a:xfrm>
            <a:custGeom>
              <a:avLst/>
              <a:gdLst>
                <a:gd name="T0" fmla="*/ 3265 w 3468"/>
                <a:gd name="T1" fmla="*/ 1124 h 3277"/>
                <a:gd name="T2" fmla="*/ 3247 w 3468"/>
                <a:gd name="T3" fmla="*/ 1124 h 3277"/>
                <a:gd name="T4" fmla="*/ 2860 w 3468"/>
                <a:gd name="T5" fmla="*/ 538 h 3277"/>
                <a:gd name="T6" fmla="*/ 2780 w 3468"/>
                <a:gd name="T7" fmla="*/ 265 h 3277"/>
                <a:gd name="T8" fmla="*/ 2344 w 3468"/>
                <a:gd name="T9" fmla="*/ 23 h 3277"/>
                <a:gd name="T10" fmla="*/ 2078 w 3468"/>
                <a:gd name="T11" fmla="*/ 76 h 3277"/>
                <a:gd name="T12" fmla="*/ 1405 w 3468"/>
                <a:gd name="T13" fmla="*/ 73 h 3277"/>
                <a:gd name="T14" fmla="*/ 1139 w 3468"/>
                <a:gd name="T15" fmla="*/ 18 h 3277"/>
                <a:gd name="T16" fmla="*/ 688 w 3468"/>
                <a:gd name="T17" fmla="*/ 265 h 3277"/>
                <a:gd name="T18" fmla="*/ 608 w 3468"/>
                <a:gd name="T19" fmla="*/ 537 h 3277"/>
                <a:gd name="T20" fmla="*/ 220 w 3468"/>
                <a:gd name="T21" fmla="*/ 1124 h 3277"/>
                <a:gd name="T22" fmla="*/ 203 w 3468"/>
                <a:gd name="T23" fmla="*/ 1124 h 3277"/>
                <a:gd name="T24" fmla="*/ 0 w 3468"/>
                <a:gd name="T25" fmla="*/ 1640 h 3277"/>
                <a:gd name="T26" fmla="*/ 203 w 3468"/>
                <a:gd name="T27" fmla="*/ 2156 h 3277"/>
                <a:gd name="T28" fmla="*/ 220 w 3468"/>
                <a:gd name="T29" fmla="*/ 2156 h 3277"/>
                <a:gd name="T30" fmla="*/ 608 w 3468"/>
                <a:gd name="T31" fmla="*/ 2742 h 3277"/>
                <a:gd name="T32" fmla="*/ 688 w 3468"/>
                <a:gd name="T33" fmla="*/ 3015 h 3277"/>
                <a:gd name="T34" fmla="*/ 1115 w 3468"/>
                <a:gd name="T35" fmla="*/ 3253 h 3277"/>
                <a:gd name="T36" fmla="*/ 1382 w 3468"/>
                <a:gd name="T37" fmla="*/ 3197 h 3277"/>
                <a:gd name="T38" fmla="*/ 2070 w 3468"/>
                <a:gd name="T39" fmla="*/ 3201 h 3277"/>
                <a:gd name="T40" fmla="*/ 2247 w 3468"/>
                <a:gd name="T41" fmla="*/ 3277 h 3277"/>
                <a:gd name="T42" fmla="*/ 2342 w 3468"/>
                <a:gd name="T43" fmla="*/ 3257 h 3277"/>
                <a:gd name="T44" fmla="*/ 2785 w 3468"/>
                <a:gd name="T45" fmla="*/ 3011 h 3277"/>
                <a:gd name="T46" fmla="*/ 2823 w 3468"/>
                <a:gd name="T47" fmla="*/ 2580 h 3277"/>
                <a:gd name="T48" fmla="*/ 3262 w 3468"/>
                <a:gd name="T49" fmla="*/ 2156 h 3277"/>
                <a:gd name="T50" fmla="*/ 3431 w 3468"/>
                <a:gd name="T51" fmla="*/ 1979 h 3277"/>
                <a:gd name="T52" fmla="*/ 3431 w 3468"/>
                <a:gd name="T53" fmla="*/ 1300 h 3277"/>
                <a:gd name="T54" fmla="*/ 839 w 3468"/>
                <a:gd name="T55" fmla="*/ 2820 h 3277"/>
                <a:gd name="T56" fmla="*/ 272 w 3468"/>
                <a:gd name="T57" fmla="*/ 1914 h 3277"/>
                <a:gd name="T58" fmla="*/ 272 w 3468"/>
                <a:gd name="T59" fmla="*/ 1366 h 3277"/>
                <a:gd name="T60" fmla="*/ 839 w 3468"/>
                <a:gd name="T61" fmla="*/ 460 h 3277"/>
                <a:gd name="T62" fmla="*/ 1232 w 3468"/>
                <a:gd name="T63" fmla="*/ 244 h 3277"/>
                <a:gd name="T64" fmla="*/ 1743 w 3468"/>
                <a:gd name="T65" fmla="*/ 508 h 3277"/>
                <a:gd name="T66" fmla="*/ 2250 w 3468"/>
                <a:gd name="T67" fmla="*/ 249 h 3277"/>
                <a:gd name="T68" fmla="*/ 2629 w 3468"/>
                <a:gd name="T69" fmla="*/ 460 h 3277"/>
                <a:gd name="T70" fmla="*/ 3196 w 3468"/>
                <a:gd name="T71" fmla="*/ 1366 h 3277"/>
                <a:gd name="T72" fmla="*/ 3196 w 3468"/>
                <a:gd name="T73" fmla="*/ 1914 h 3277"/>
                <a:gd name="T74" fmla="*/ 2628 w 3468"/>
                <a:gd name="T75" fmla="*/ 2820 h 3277"/>
                <a:gd name="T76" fmla="*/ 2095 w 3468"/>
                <a:gd name="T77" fmla="*/ 2900 h 3277"/>
                <a:gd name="T78" fmla="*/ 1357 w 3468"/>
                <a:gd name="T79" fmla="*/ 2897 h 3277"/>
                <a:gd name="T80" fmla="*/ 2340 w 3468"/>
                <a:gd name="T81" fmla="*/ 1638 h 3277"/>
                <a:gd name="T82" fmla="*/ 1112 w 3468"/>
                <a:gd name="T83" fmla="*/ 1638 h 3277"/>
                <a:gd name="T84" fmla="*/ 2340 w 3468"/>
                <a:gd name="T85" fmla="*/ 1638 h 3277"/>
                <a:gd name="T86" fmla="*/ 2097 w 3468"/>
                <a:gd name="T87" fmla="*/ 1638 h 3277"/>
                <a:gd name="T88" fmla="*/ 1356 w 3468"/>
                <a:gd name="T89" fmla="*/ 1638 h 3277"/>
                <a:gd name="T90" fmla="*/ 1726 w 3468"/>
                <a:gd name="T91" fmla="*/ 1267 h 3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68" h="3277">
                  <a:moveTo>
                    <a:pt x="3431" y="1300"/>
                  </a:moveTo>
                  <a:cubicBezTo>
                    <a:pt x="3411" y="1193"/>
                    <a:pt x="3346" y="1124"/>
                    <a:pt x="3265" y="1124"/>
                  </a:cubicBezTo>
                  <a:cubicBezTo>
                    <a:pt x="3264" y="1124"/>
                    <a:pt x="3263" y="1124"/>
                    <a:pt x="3262" y="1124"/>
                  </a:cubicBezTo>
                  <a:cubicBezTo>
                    <a:pt x="3247" y="1124"/>
                    <a:pt x="3247" y="1124"/>
                    <a:pt x="3247" y="1124"/>
                  </a:cubicBezTo>
                  <a:cubicBezTo>
                    <a:pt x="3013" y="1124"/>
                    <a:pt x="2823" y="933"/>
                    <a:pt x="2823" y="699"/>
                  </a:cubicBezTo>
                  <a:cubicBezTo>
                    <a:pt x="2823" y="623"/>
                    <a:pt x="2859" y="538"/>
                    <a:pt x="2860" y="538"/>
                  </a:cubicBezTo>
                  <a:cubicBezTo>
                    <a:pt x="2902" y="443"/>
                    <a:pt x="2869" y="327"/>
                    <a:pt x="2785" y="268"/>
                  </a:cubicBezTo>
                  <a:cubicBezTo>
                    <a:pt x="2780" y="265"/>
                    <a:pt x="2780" y="265"/>
                    <a:pt x="2780" y="265"/>
                  </a:cubicBezTo>
                  <a:cubicBezTo>
                    <a:pt x="2350" y="26"/>
                    <a:pt x="2350" y="26"/>
                    <a:pt x="2350" y="26"/>
                  </a:cubicBezTo>
                  <a:cubicBezTo>
                    <a:pt x="2344" y="23"/>
                    <a:pt x="2344" y="23"/>
                    <a:pt x="2344" y="23"/>
                  </a:cubicBezTo>
                  <a:cubicBezTo>
                    <a:pt x="2316" y="11"/>
                    <a:pt x="2285" y="5"/>
                    <a:pt x="2253" y="5"/>
                  </a:cubicBezTo>
                  <a:cubicBezTo>
                    <a:pt x="2186" y="5"/>
                    <a:pt x="2121" y="32"/>
                    <a:pt x="2078" y="76"/>
                  </a:cubicBezTo>
                  <a:cubicBezTo>
                    <a:pt x="2031" y="125"/>
                    <a:pt x="1868" y="264"/>
                    <a:pt x="1743" y="264"/>
                  </a:cubicBezTo>
                  <a:cubicBezTo>
                    <a:pt x="1617" y="264"/>
                    <a:pt x="1453" y="122"/>
                    <a:pt x="1405" y="73"/>
                  </a:cubicBezTo>
                  <a:cubicBezTo>
                    <a:pt x="1362" y="27"/>
                    <a:pt x="1296" y="0"/>
                    <a:pt x="1229" y="0"/>
                  </a:cubicBezTo>
                  <a:cubicBezTo>
                    <a:pt x="1197" y="0"/>
                    <a:pt x="1167" y="6"/>
                    <a:pt x="1139" y="18"/>
                  </a:cubicBezTo>
                  <a:cubicBezTo>
                    <a:pt x="1134" y="20"/>
                    <a:pt x="1134" y="20"/>
                    <a:pt x="1134" y="20"/>
                  </a:cubicBezTo>
                  <a:cubicBezTo>
                    <a:pt x="688" y="265"/>
                    <a:pt x="688" y="265"/>
                    <a:pt x="688" y="265"/>
                  </a:cubicBezTo>
                  <a:cubicBezTo>
                    <a:pt x="683" y="268"/>
                    <a:pt x="683" y="268"/>
                    <a:pt x="683" y="268"/>
                  </a:cubicBezTo>
                  <a:cubicBezTo>
                    <a:pt x="598" y="327"/>
                    <a:pt x="566" y="443"/>
                    <a:pt x="608" y="537"/>
                  </a:cubicBezTo>
                  <a:cubicBezTo>
                    <a:pt x="608" y="538"/>
                    <a:pt x="645" y="623"/>
                    <a:pt x="645" y="699"/>
                  </a:cubicBezTo>
                  <a:cubicBezTo>
                    <a:pt x="645" y="933"/>
                    <a:pt x="454" y="1124"/>
                    <a:pt x="220" y="1124"/>
                  </a:cubicBezTo>
                  <a:cubicBezTo>
                    <a:pt x="206" y="1124"/>
                    <a:pt x="206" y="1124"/>
                    <a:pt x="206" y="1124"/>
                  </a:cubicBezTo>
                  <a:cubicBezTo>
                    <a:pt x="205" y="1124"/>
                    <a:pt x="204" y="1124"/>
                    <a:pt x="203" y="1124"/>
                  </a:cubicBezTo>
                  <a:cubicBezTo>
                    <a:pt x="122" y="1124"/>
                    <a:pt x="56" y="1193"/>
                    <a:pt x="36" y="1300"/>
                  </a:cubicBezTo>
                  <a:cubicBezTo>
                    <a:pt x="35" y="1308"/>
                    <a:pt x="0" y="1494"/>
                    <a:pt x="0" y="1640"/>
                  </a:cubicBezTo>
                  <a:cubicBezTo>
                    <a:pt x="0" y="1785"/>
                    <a:pt x="35" y="1972"/>
                    <a:pt x="36" y="1979"/>
                  </a:cubicBezTo>
                  <a:cubicBezTo>
                    <a:pt x="56" y="2086"/>
                    <a:pt x="122" y="2156"/>
                    <a:pt x="203" y="2156"/>
                  </a:cubicBezTo>
                  <a:cubicBezTo>
                    <a:pt x="204" y="2156"/>
                    <a:pt x="205" y="2156"/>
                    <a:pt x="205" y="2156"/>
                  </a:cubicBezTo>
                  <a:cubicBezTo>
                    <a:pt x="220" y="2156"/>
                    <a:pt x="220" y="2156"/>
                    <a:pt x="220" y="2156"/>
                  </a:cubicBezTo>
                  <a:cubicBezTo>
                    <a:pt x="454" y="2156"/>
                    <a:pt x="645" y="2346"/>
                    <a:pt x="645" y="2580"/>
                  </a:cubicBezTo>
                  <a:cubicBezTo>
                    <a:pt x="645" y="2656"/>
                    <a:pt x="608" y="2741"/>
                    <a:pt x="608" y="2742"/>
                  </a:cubicBezTo>
                  <a:cubicBezTo>
                    <a:pt x="566" y="2836"/>
                    <a:pt x="598" y="2952"/>
                    <a:pt x="683" y="3011"/>
                  </a:cubicBezTo>
                  <a:cubicBezTo>
                    <a:pt x="688" y="3015"/>
                    <a:pt x="688" y="3015"/>
                    <a:pt x="688" y="3015"/>
                  </a:cubicBezTo>
                  <a:cubicBezTo>
                    <a:pt x="1110" y="3251"/>
                    <a:pt x="1110" y="3251"/>
                    <a:pt x="1110" y="3251"/>
                  </a:cubicBezTo>
                  <a:cubicBezTo>
                    <a:pt x="1115" y="3253"/>
                    <a:pt x="1115" y="3253"/>
                    <a:pt x="1115" y="3253"/>
                  </a:cubicBezTo>
                  <a:cubicBezTo>
                    <a:pt x="1143" y="3265"/>
                    <a:pt x="1174" y="3272"/>
                    <a:pt x="1206" y="3272"/>
                  </a:cubicBezTo>
                  <a:cubicBezTo>
                    <a:pt x="1273" y="3272"/>
                    <a:pt x="1339" y="3244"/>
                    <a:pt x="1382" y="3197"/>
                  </a:cubicBezTo>
                  <a:cubicBezTo>
                    <a:pt x="1442" y="3132"/>
                    <a:pt x="1605" y="2997"/>
                    <a:pt x="1725" y="2997"/>
                  </a:cubicBezTo>
                  <a:cubicBezTo>
                    <a:pt x="1855" y="2997"/>
                    <a:pt x="2022" y="3148"/>
                    <a:pt x="2070" y="3201"/>
                  </a:cubicBezTo>
                  <a:cubicBezTo>
                    <a:pt x="2113" y="3248"/>
                    <a:pt x="2179" y="3277"/>
                    <a:pt x="2247" y="3277"/>
                  </a:cubicBezTo>
                  <a:cubicBezTo>
                    <a:pt x="2247" y="3277"/>
                    <a:pt x="2247" y="3277"/>
                    <a:pt x="2247" y="3277"/>
                  </a:cubicBezTo>
                  <a:cubicBezTo>
                    <a:pt x="2279" y="3277"/>
                    <a:pt x="2309" y="3271"/>
                    <a:pt x="2337" y="3259"/>
                  </a:cubicBezTo>
                  <a:cubicBezTo>
                    <a:pt x="2342" y="3257"/>
                    <a:pt x="2342" y="3257"/>
                    <a:pt x="2342" y="3257"/>
                  </a:cubicBezTo>
                  <a:cubicBezTo>
                    <a:pt x="2779" y="3015"/>
                    <a:pt x="2779" y="3015"/>
                    <a:pt x="2779" y="3015"/>
                  </a:cubicBezTo>
                  <a:cubicBezTo>
                    <a:pt x="2785" y="3011"/>
                    <a:pt x="2785" y="3011"/>
                    <a:pt x="2785" y="3011"/>
                  </a:cubicBezTo>
                  <a:cubicBezTo>
                    <a:pt x="2869" y="2952"/>
                    <a:pt x="2902" y="2836"/>
                    <a:pt x="2860" y="2742"/>
                  </a:cubicBezTo>
                  <a:cubicBezTo>
                    <a:pt x="2860" y="2741"/>
                    <a:pt x="2823" y="2656"/>
                    <a:pt x="2823" y="2580"/>
                  </a:cubicBezTo>
                  <a:cubicBezTo>
                    <a:pt x="2823" y="2346"/>
                    <a:pt x="3013" y="2156"/>
                    <a:pt x="3247" y="2156"/>
                  </a:cubicBezTo>
                  <a:cubicBezTo>
                    <a:pt x="3262" y="2156"/>
                    <a:pt x="3262" y="2156"/>
                    <a:pt x="3262" y="2156"/>
                  </a:cubicBezTo>
                  <a:cubicBezTo>
                    <a:pt x="3263" y="2156"/>
                    <a:pt x="3264" y="2156"/>
                    <a:pt x="3265" y="2156"/>
                  </a:cubicBezTo>
                  <a:cubicBezTo>
                    <a:pt x="3346" y="2156"/>
                    <a:pt x="3411" y="2086"/>
                    <a:pt x="3431" y="1979"/>
                  </a:cubicBezTo>
                  <a:cubicBezTo>
                    <a:pt x="3432" y="1978"/>
                    <a:pt x="3468" y="1789"/>
                    <a:pt x="3468" y="1640"/>
                  </a:cubicBezTo>
                  <a:cubicBezTo>
                    <a:pt x="3468" y="1493"/>
                    <a:pt x="3433" y="1308"/>
                    <a:pt x="3431" y="1300"/>
                  </a:cubicBezTo>
                  <a:close/>
                  <a:moveTo>
                    <a:pt x="1208" y="3027"/>
                  </a:moveTo>
                  <a:cubicBezTo>
                    <a:pt x="839" y="2820"/>
                    <a:pt x="839" y="2820"/>
                    <a:pt x="839" y="2820"/>
                  </a:cubicBezTo>
                  <a:cubicBezTo>
                    <a:pt x="855" y="2778"/>
                    <a:pt x="888" y="2681"/>
                    <a:pt x="888" y="2580"/>
                  </a:cubicBezTo>
                  <a:cubicBezTo>
                    <a:pt x="888" y="2230"/>
                    <a:pt x="619" y="1941"/>
                    <a:pt x="272" y="1914"/>
                  </a:cubicBezTo>
                  <a:cubicBezTo>
                    <a:pt x="264" y="1865"/>
                    <a:pt x="244" y="1738"/>
                    <a:pt x="244" y="1640"/>
                  </a:cubicBezTo>
                  <a:cubicBezTo>
                    <a:pt x="244" y="1542"/>
                    <a:pt x="264" y="1415"/>
                    <a:pt x="272" y="1366"/>
                  </a:cubicBezTo>
                  <a:cubicBezTo>
                    <a:pt x="619" y="1339"/>
                    <a:pt x="888" y="1050"/>
                    <a:pt x="888" y="699"/>
                  </a:cubicBezTo>
                  <a:cubicBezTo>
                    <a:pt x="888" y="599"/>
                    <a:pt x="855" y="502"/>
                    <a:pt x="839" y="460"/>
                  </a:cubicBezTo>
                  <a:cubicBezTo>
                    <a:pt x="1232" y="244"/>
                    <a:pt x="1232" y="244"/>
                    <a:pt x="1232" y="244"/>
                  </a:cubicBezTo>
                  <a:cubicBezTo>
                    <a:pt x="1232" y="244"/>
                    <a:pt x="1232" y="244"/>
                    <a:pt x="1232" y="244"/>
                  </a:cubicBezTo>
                  <a:cubicBezTo>
                    <a:pt x="1246" y="259"/>
                    <a:pt x="1303" y="315"/>
                    <a:pt x="1381" y="371"/>
                  </a:cubicBezTo>
                  <a:cubicBezTo>
                    <a:pt x="1509" y="462"/>
                    <a:pt x="1631" y="508"/>
                    <a:pt x="1743" y="508"/>
                  </a:cubicBezTo>
                  <a:cubicBezTo>
                    <a:pt x="1854" y="508"/>
                    <a:pt x="1975" y="463"/>
                    <a:pt x="2102" y="373"/>
                  </a:cubicBezTo>
                  <a:cubicBezTo>
                    <a:pt x="2179" y="319"/>
                    <a:pt x="2236" y="263"/>
                    <a:pt x="2250" y="249"/>
                  </a:cubicBezTo>
                  <a:cubicBezTo>
                    <a:pt x="2250" y="249"/>
                    <a:pt x="2250" y="249"/>
                    <a:pt x="2250" y="249"/>
                  </a:cubicBezTo>
                  <a:cubicBezTo>
                    <a:pt x="2629" y="460"/>
                    <a:pt x="2629" y="460"/>
                    <a:pt x="2629" y="460"/>
                  </a:cubicBezTo>
                  <a:cubicBezTo>
                    <a:pt x="2612" y="501"/>
                    <a:pt x="2579" y="599"/>
                    <a:pt x="2579" y="699"/>
                  </a:cubicBezTo>
                  <a:cubicBezTo>
                    <a:pt x="2579" y="1050"/>
                    <a:pt x="2849" y="1339"/>
                    <a:pt x="3196" y="1366"/>
                  </a:cubicBezTo>
                  <a:cubicBezTo>
                    <a:pt x="3204" y="1415"/>
                    <a:pt x="3224" y="1542"/>
                    <a:pt x="3224" y="1640"/>
                  </a:cubicBezTo>
                  <a:cubicBezTo>
                    <a:pt x="3224" y="1738"/>
                    <a:pt x="3204" y="1865"/>
                    <a:pt x="3196" y="1914"/>
                  </a:cubicBezTo>
                  <a:cubicBezTo>
                    <a:pt x="2849" y="1941"/>
                    <a:pt x="2579" y="2230"/>
                    <a:pt x="2579" y="2580"/>
                  </a:cubicBezTo>
                  <a:cubicBezTo>
                    <a:pt x="2579" y="2681"/>
                    <a:pt x="2612" y="2778"/>
                    <a:pt x="2628" y="2820"/>
                  </a:cubicBezTo>
                  <a:cubicBezTo>
                    <a:pt x="2245" y="3032"/>
                    <a:pt x="2245" y="3032"/>
                    <a:pt x="2245" y="3032"/>
                  </a:cubicBezTo>
                  <a:cubicBezTo>
                    <a:pt x="2229" y="3014"/>
                    <a:pt x="2173" y="2957"/>
                    <a:pt x="2095" y="2900"/>
                  </a:cubicBezTo>
                  <a:cubicBezTo>
                    <a:pt x="1965" y="2803"/>
                    <a:pt x="1841" y="2754"/>
                    <a:pt x="1725" y="2754"/>
                  </a:cubicBezTo>
                  <a:cubicBezTo>
                    <a:pt x="1610" y="2754"/>
                    <a:pt x="1487" y="2802"/>
                    <a:pt x="1357" y="2897"/>
                  </a:cubicBezTo>
                  <a:cubicBezTo>
                    <a:pt x="1281" y="2953"/>
                    <a:pt x="1225" y="3009"/>
                    <a:pt x="1208" y="3027"/>
                  </a:cubicBezTo>
                  <a:close/>
                  <a:moveTo>
                    <a:pt x="2340" y="1638"/>
                  </a:moveTo>
                  <a:cubicBezTo>
                    <a:pt x="2340" y="1299"/>
                    <a:pt x="2065" y="1023"/>
                    <a:pt x="1726" y="1023"/>
                  </a:cubicBezTo>
                  <a:cubicBezTo>
                    <a:pt x="1388" y="1023"/>
                    <a:pt x="1112" y="1299"/>
                    <a:pt x="1112" y="1638"/>
                  </a:cubicBezTo>
                  <a:cubicBezTo>
                    <a:pt x="1112" y="1976"/>
                    <a:pt x="1388" y="2252"/>
                    <a:pt x="1726" y="2252"/>
                  </a:cubicBezTo>
                  <a:cubicBezTo>
                    <a:pt x="2065" y="2252"/>
                    <a:pt x="2340" y="1976"/>
                    <a:pt x="2340" y="1638"/>
                  </a:cubicBezTo>
                  <a:close/>
                  <a:moveTo>
                    <a:pt x="1726" y="1267"/>
                  </a:moveTo>
                  <a:cubicBezTo>
                    <a:pt x="1931" y="1267"/>
                    <a:pt x="2097" y="1433"/>
                    <a:pt x="2097" y="1638"/>
                  </a:cubicBezTo>
                  <a:cubicBezTo>
                    <a:pt x="2097" y="1842"/>
                    <a:pt x="1931" y="2008"/>
                    <a:pt x="1726" y="2008"/>
                  </a:cubicBezTo>
                  <a:cubicBezTo>
                    <a:pt x="1522" y="2008"/>
                    <a:pt x="1356" y="1842"/>
                    <a:pt x="1356" y="1638"/>
                  </a:cubicBezTo>
                  <a:cubicBezTo>
                    <a:pt x="1356" y="1433"/>
                    <a:pt x="1522" y="1267"/>
                    <a:pt x="1726" y="1267"/>
                  </a:cubicBezTo>
                  <a:close/>
                  <a:moveTo>
                    <a:pt x="1726" y="1267"/>
                  </a:moveTo>
                  <a:cubicBezTo>
                    <a:pt x="1726" y="1267"/>
                    <a:pt x="1726" y="1267"/>
                    <a:pt x="1726" y="1267"/>
                  </a:cubicBezTo>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grpSp>
      <p:grpSp>
        <p:nvGrpSpPr>
          <p:cNvPr id="29" name="组合 28"/>
          <p:cNvGrpSpPr/>
          <p:nvPr/>
        </p:nvGrpSpPr>
        <p:grpSpPr>
          <a:xfrm>
            <a:off x="3017873" y="1573997"/>
            <a:ext cx="1103974" cy="1103974"/>
            <a:chOff x="3332725" y="1659722"/>
            <a:chExt cx="1103974" cy="1103974"/>
          </a:xfrm>
        </p:grpSpPr>
        <p:sp>
          <p:nvSpPr>
            <p:cNvPr id="21" name="矩形 20"/>
            <p:cNvSpPr/>
            <p:nvPr/>
          </p:nvSpPr>
          <p:spPr>
            <a:xfrm rot="2700000">
              <a:off x="3332725" y="1659722"/>
              <a:ext cx="1103974" cy="1103974"/>
            </a:xfrm>
            <a:prstGeom prst="rect">
              <a:avLst/>
            </a:prstGeom>
            <a:solidFill>
              <a:schemeClr val="tx2">
                <a:lumMod val="60000"/>
                <a:lumOff val="40000"/>
              </a:schemeClr>
            </a:solidFill>
            <a:ln w="12700">
              <a:solidFill>
                <a:schemeClr val="accent1">
                  <a:shade val="50000"/>
                </a:schemeClr>
              </a:solidFill>
            </a:ln>
            <a:effectLst>
              <a:innerShdw blurRad="25400" dist="12700" dir="19800000">
                <a:srgbClr val="A51E28">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2" name="椭圆 21"/>
            <p:cNvSpPr/>
            <p:nvPr/>
          </p:nvSpPr>
          <p:spPr>
            <a:xfrm>
              <a:off x="3488668" y="1815665"/>
              <a:ext cx="792088" cy="792088"/>
            </a:xfrm>
            <a:prstGeom prst="ellipse">
              <a:avLst/>
            </a:prstGeom>
            <a:gradFill flip="none" rotWithShape="1">
              <a:gsLst>
                <a:gs pos="0">
                  <a:schemeClr val="bg1"/>
                </a:gs>
                <a:gs pos="100000">
                  <a:schemeClr val="bg1">
                    <a:lumMod val="85000"/>
                  </a:schemeClr>
                </a:gs>
              </a:gsLst>
              <a:lin ang="18900000" scaled="1"/>
              <a:tileRect/>
            </a:gradFill>
            <a:ln w="19050">
              <a:solidFill>
                <a:schemeClr val="bg1"/>
              </a:solidFill>
            </a:ln>
            <a:effectLst>
              <a:outerShdw blurRad="76200" dist="38100" dir="8100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9"/>
            <p:cNvSpPr>
              <a:spLocks noEditPoints="1"/>
            </p:cNvSpPr>
            <p:nvPr/>
          </p:nvSpPr>
          <p:spPr bwMode="auto">
            <a:xfrm>
              <a:off x="3751739" y="2023651"/>
              <a:ext cx="270026" cy="347603"/>
            </a:xfrm>
            <a:custGeom>
              <a:avLst/>
              <a:gdLst>
                <a:gd name="T0" fmla="*/ 538 w 2059"/>
                <a:gd name="T1" fmla="*/ 297 h 2659"/>
                <a:gd name="T2" fmla="*/ 638 w 2059"/>
                <a:gd name="T3" fmla="*/ 426 h 2659"/>
                <a:gd name="T4" fmla="*/ 717 w 2059"/>
                <a:gd name="T5" fmla="*/ 552 h 2659"/>
                <a:gd name="T6" fmla="*/ 1358 w 2059"/>
                <a:gd name="T7" fmla="*/ 491 h 2659"/>
                <a:gd name="T8" fmla="*/ 1422 w 2059"/>
                <a:gd name="T9" fmla="*/ 391 h 2659"/>
                <a:gd name="T10" fmla="*/ 1565 w 2059"/>
                <a:gd name="T11" fmla="*/ 243 h 2659"/>
                <a:gd name="T12" fmla="*/ 1625 w 2059"/>
                <a:gd name="T13" fmla="*/ 158 h 2659"/>
                <a:gd name="T14" fmla="*/ 1580 w 2059"/>
                <a:gd name="T15" fmla="*/ 80 h 2659"/>
                <a:gd name="T16" fmla="*/ 1497 w 2059"/>
                <a:gd name="T17" fmla="*/ 84 h 2659"/>
                <a:gd name="T18" fmla="*/ 1408 w 2059"/>
                <a:gd name="T19" fmla="*/ 109 h 2659"/>
                <a:gd name="T20" fmla="*/ 1325 w 2059"/>
                <a:gd name="T21" fmla="*/ 74 h 2659"/>
                <a:gd name="T22" fmla="*/ 1245 w 2059"/>
                <a:gd name="T23" fmla="*/ 18 h 2659"/>
                <a:gd name="T24" fmla="*/ 1081 w 2059"/>
                <a:gd name="T25" fmla="*/ 56 h 2659"/>
                <a:gd name="T26" fmla="*/ 1020 w 2059"/>
                <a:gd name="T27" fmla="*/ 103 h 2659"/>
                <a:gd name="T28" fmla="*/ 960 w 2059"/>
                <a:gd name="T29" fmla="*/ 64 h 2659"/>
                <a:gd name="T30" fmla="*/ 866 w 2059"/>
                <a:gd name="T31" fmla="*/ 8 h 2659"/>
                <a:gd name="T32" fmla="*/ 711 w 2059"/>
                <a:gd name="T33" fmla="*/ 78 h 2659"/>
                <a:gd name="T34" fmla="*/ 599 w 2059"/>
                <a:gd name="T35" fmla="*/ 106 h 2659"/>
                <a:gd name="T36" fmla="*/ 487 w 2059"/>
                <a:gd name="T37" fmla="*/ 77 h 2659"/>
                <a:gd name="T38" fmla="*/ 414 w 2059"/>
                <a:gd name="T39" fmla="*/ 166 h 2659"/>
                <a:gd name="T40" fmla="*/ 1030 w 2059"/>
                <a:gd name="T41" fmla="*/ 1408 h 2659"/>
                <a:gd name="T42" fmla="*/ 921 w 2059"/>
                <a:gd name="T43" fmla="*/ 1695 h 2659"/>
                <a:gd name="T44" fmla="*/ 1030 w 2059"/>
                <a:gd name="T45" fmla="*/ 1981 h 2659"/>
                <a:gd name="T46" fmla="*/ 1138 w 2059"/>
                <a:gd name="T47" fmla="*/ 1694 h 2659"/>
                <a:gd name="T48" fmla="*/ 1030 w 2059"/>
                <a:gd name="T49" fmla="*/ 1408 h 2659"/>
                <a:gd name="T50" fmla="*/ 1968 w 2059"/>
                <a:gd name="T51" fmla="*/ 1371 h 2659"/>
                <a:gd name="T52" fmla="*/ 1694 w 2059"/>
                <a:gd name="T53" fmla="*/ 1033 h 2659"/>
                <a:gd name="T54" fmla="*/ 1437 w 2059"/>
                <a:gd name="T55" fmla="*/ 788 h 2659"/>
                <a:gd name="T56" fmla="*/ 694 w 2059"/>
                <a:gd name="T57" fmla="*/ 686 h 2659"/>
                <a:gd name="T58" fmla="*/ 504 w 2059"/>
                <a:gd name="T59" fmla="*/ 900 h 2659"/>
                <a:gd name="T60" fmla="*/ 205 w 2059"/>
                <a:gd name="T61" fmla="*/ 1199 h 2659"/>
                <a:gd name="T62" fmla="*/ 13 w 2059"/>
                <a:gd name="T63" fmla="*/ 1657 h 2659"/>
                <a:gd name="T64" fmla="*/ 116 w 2059"/>
                <a:gd name="T65" fmla="*/ 2189 h 2659"/>
                <a:gd name="T66" fmla="*/ 615 w 2059"/>
                <a:gd name="T67" fmla="*/ 2594 h 2659"/>
                <a:gd name="T68" fmla="*/ 1424 w 2059"/>
                <a:gd name="T69" fmla="*/ 2603 h 2659"/>
                <a:gd name="T70" fmla="*/ 1934 w 2059"/>
                <a:gd name="T71" fmla="*/ 2224 h 2659"/>
                <a:gd name="T72" fmla="*/ 2045 w 2059"/>
                <a:gd name="T73" fmla="*/ 1626 h 2659"/>
                <a:gd name="T74" fmla="*/ 1271 w 2059"/>
                <a:gd name="T75" fmla="*/ 2026 h 2659"/>
                <a:gd name="T76" fmla="*/ 1030 w 2059"/>
                <a:gd name="T77" fmla="*/ 2138 h 2659"/>
                <a:gd name="T78" fmla="*/ 788 w 2059"/>
                <a:gd name="T79" fmla="*/ 2025 h 2659"/>
                <a:gd name="T80" fmla="*/ 717 w 2059"/>
                <a:gd name="T81" fmla="*/ 1694 h 2659"/>
                <a:gd name="T82" fmla="*/ 789 w 2059"/>
                <a:gd name="T83" fmla="*/ 1363 h 2659"/>
                <a:gd name="T84" fmla="*/ 1030 w 2059"/>
                <a:gd name="T85" fmla="*/ 1251 h 2659"/>
                <a:gd name="T86" fmla="*/ 1272 w 2059"/>
                <a:gd name="T87" fmla="*/ 1366 h 2659"/>
                <a:gd name="T88" fmla="*/ 1342 w 2059"/>
                <a:gd name="T89" fmla="*/ 1694 h 2659"/>
                <a:gd name="T90" fmla="*/ 1325 w 2059"/>
                <a:gd name="T91" fmla="*/ 1887 h 2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59" h="2659">
                  <a:moveTo>
                    <a:pt x="466" y="237"/>
                  </a:moveTo>
                  <a:cubicBezTo>
                    <a:pt x="490" y="254"/>
                    <a:pt x="513" y="274"/>
                    <a:pt x="538" y="297"/>
                  </a:cubicBezTo>
                  <a:cubicBezTo>
                    <a:pt x="562" y="319"/>
                    <a:pt x="584" y="345"/>
                    <a:pt x="603" y="374"/>
                  </a:cubicBezTo>
                  <a:cubicBezTo>
                    <a:pt x="613" y="390"/>
                    <a:pt x="625" y="407"/>
                    <a:pt x="638" y="426"/>
                  </a:cubicBezTo>
                  <a:cubicBezTo>
                    <a:pt x="652" y="446"/>
                    <a:pt x="664" y="465"/>
                    <a:pt x="676" y="485"/>
                  </a:cubicBezTo>
                  <a:cubicBezTo>
                    <a:pt x="690" y="506"/>
                    <a:pt x="703" y="528"/>
                    <a:pt x="717" y="552"/>
                  </a:cubicBezTo>
                  <a:cubicBezTo>
                    <a:pt x="1320" y="552"/>
                    <a:pt x="1320" y="552"/>
                    <a:pt x="1320" y="552"/>
                  </a:cubicBezTo>
                  <a:cubicBezTo>
                    <a:pt x="1334" y="532"/>
                    <a:pt x="1347" y="512"/>
                    <a:pt x="1358" y="491"/>
                  </a:cubicBezTo>
                  <a:cubicBezTo>
                    <a:pt x="1368" y="473"/>
                    <a:pt x="1379" y="456"/>
                    <a:pt x="1390" y="438"/>
                  </a:cubicBezTo>
                  <a:cubicBezTo>
                    <a:pt x="1402" y="421"/>
                    <a:pt x="1413" y="405"/>
                    <a:pt x="1422" y="391"/>
                  </a:cubicBezTo>
                  <a:cubicBezTo>
                    <a:pt x="1442" y="364"/>
                    <a:pt x="1461" y="339"/>
                    <a:pt x="1481" y="314"/>
                  </a:cubicBezTo>
                  <a:cubicBezTo>
                    <a:pt x="1500" y="290"/>
                    <a:pt x="1528" y="266"/>
                    <a:pt x="1565" y="243"/>
                  </a:cubicBezTo>
                  <a:cubicBezTo>
                    <a:pt x="1581" y="233"/>
                    <a:pt x="1594" y="220"/>
                    <a:pt x="1605" y="205"/>
                  </a:cubicBezTo>
                  <a:cubicBezTo>
                    <a:pt x="1615" y="189"/>
                    <a:pt x="1622" y="174"/>
                    <a:pt x="1625" y="158"/>
                  </a:cubicBezTo>
                  <a:cubicBezTo>
                    <a:pt x="1628" y="143"/>
                    <a:pt x="1626" y="128"/>
                    <a:pt x="1619" y="113"/>
                  </a:cubicBezTo>
                  <a:cubicBezTo>
                    <a:pt x="1612" y="99"/>
                    <a:pt x="1599" y="87"/>
                    <a:pt x="1580" y="80"/>
                  </a:cubicBezTo>
                  <a:cubicBezTo>
                    <a:pt x="1562" y="74"/>
                    <a:pt x="1547" y="72"/>
                    <a:pt x="1535" y="74"/>
                  </a:cubicBezTo>
                  <a:cubicBezTo>
                    <a:pt x="1522" y="76"/>
                    <a:pt x="1509" y="79"/>
                    <a:pt x="1497" y="84"/>
                  </a:cubicBezTo>
                  <a:cubicBezTo>
                    <a:pt x="1484" y="89"/>
                    <a:pt x="1471" y="94"/>
                    <a:pt x="1457" y="100"/>
                  </a:cubicBezTo>
                  <a:cubicBezTo>
                    <a:pt x="1444" y="106"/>
                    <a:pt x="1427" y="109"/>
                    <a:pt x="1408" y="109"/>
                  </a:cubicBezTo>
                  <a:cubicBezTo>
                    <a:pt x="1388" y="109"/>
                    <a:pt x="1372" y="105"/>
                    <a:pt x="1360" y="99"/>
                  </a:cubicBezTo>
                  <a:cubicBezTo>
                    <a:pt x="1347" y="92"/>
                    <a:pt x="1335" y="83"/>
                    <a:pt x="1325" y="74"/>
                  </a:cubicBezTo>
                  <a:cubicBezTo>
                    <a:pt x="1314" y="64"/>
                    <a:pt x="1303" y="54"/>
                    <a:pt x="1291" y="43"/>
                  </a:cubicBezTo>
                  <a:cubicBezTo>
                    <a:pt x="1280" y="32"/>
                    <a:pt x="1264" y="24"/>
                    <a:pt x="1245" y="18"/>
                  </a:cubicBezTo>
                  <a:cubicBezTo>
                    <a:pt x="1206" y="3"/>
                    <a:pt x="1175" y="0"/>
                    <a:pt x="1151" y="10"/>
                  </a:cubicBezTo>
                  <a:cubicBezTo>
                    <a:pt x="1128" y="19"/>
                    <a:pt x="1105" y="35"/>
                    <a:pt x="1081" y="56"/>
                  </a:cubicBezTo>
                  <a:cubicBezTo>
                    <a:pt x="1062" y="76"/>
                    <a:pt x="1046" y="89"/>
                    <a:pt x="1035" y="97"/>
                  </a:cubicBezTo>
                  <a:cubicBezTo>
                    <a:pt x="1029" y="101"/>
                    <a:pt x="1024" y="103"/>
                    <a:pt x="1020" y="103"/>
                  </a:cubicBezTo>
                  <a:cubicBezTo>
                    <a:pt x="1008" y="97"/>
                    <a:pt x="998" y="90"/>
                    <a:pt x="988" y="82"/>
                  </a:cubicBezTo>
                  <a:cubicBezTo>
                    <a:pt x="978" y="77"/>
                    <a:pt x="969" y="70"/>
                    <a:pt x="960" y="64"/>
                  </a:cubicBezTo>
                  <a:cubicBezTo>
                    <a:pt x="952" y="57"/>
                    <a:pt x="943" y="48"/>
                    <a:pt x="936" y="39"/>
                  </a:cubicBezTo>
                  <a:cubicBezTo>
                    <a:pt x="920" y="23"/>
                    <a:pt x="897" y="13"/>
                    <a:pt x="866" y="8"/>
                  </a:cubicBezTo>
                  <a:cubicBezTo>
                    <a:pt x="835" y="3"/>
                    <a:pt x="806" y="9"/>
                    <a:pt x="781" y="24"/>
                  </a:cubicBezTo>
                  <a:cubicBezTo>
                    <a:pt x="748" y="46"/>
                    <a:pt x="725" y="64"/>
                    <a:pt x="711" y="78"/>
                  </a:cubicBezTo>
                  <a:cubicBezTo>
                    <a:pt x="698" y="93"/>
                    <a:pt x="677" y="103"/>
                    <a:pt x="650" y="109"/>
                  </a:cubicBezTo>
                  <a:cubicBezTo>
                    <a:pt x="634" y="113"/>
                    <a:pt x="617" y="112"/>
                    <a:pt x="599" y="106"/>
                  </a:cubicBezTo>
                  <a:cubicBezTo>
                    <a:pt x="580" y="100"/>
                    <a:pt x="561" y="94"/>
                    <a:pt x="542" y="88"/>
                  </a:cubicBezTo>
                  <a:cubicBezTo>
                    <a:pt x="523" y="82"/>
                    <a:pt x="504" y="79"/>
                    <a:pt x="487" y="77"/>
                  </a:cubicBezTo>
                  <a:cubicBezTo>
                    <a:pt x="469" y="75"/>
                    <a:pt x="454" y="79"/>
                    <a:pt x="440" y="88"/>
                  </a:cubicBezTo>
                  <a:cubicBezTo>
                    <a:pt x="413" y="110"/>
                    <a:pt x="404" y="135"/>
                    <a:pt x="414" y="166"/>
                  </a:cubicBezTo>
                  <a:cubicBezTo>
                    <a:pt x="424" y="196"/>
                    <a:pt x="441" y="219"/>
                    <a:pt x="466" y="237"/>
                  </a:cubicBezTo>
                  <a:close/>
                  <a:moveTo>
                    <a:pt x="1030" y="1408"/>
                  </a:moveTo>
                  <a:cubicBezTo>
                    <a:pt x="991" y="1408"/>
                    <a:pt x="963" y="1430"/>
                    <a:pt x="946" y="1472"/>
                  </a:cubicBezTo>
                  <a:cubicBezTo>
                    <a:pt x="930" y="1515"/>
                    <a:pt x="921" y="1589"/>
                    <a:pt x="921" y="1695"/>
                  </a:cubicBezTo>
                  <a:cubicBezTo>
                    <a:pt x="921" y="1799"/>
                    <a:pt x="930" y="1872"/>
                    <a:pt x="946" y="1916"/>
                  </a:cubicBezTo>
                  <a:cubicBezTo>
                    <a:pt x="963" y="1959"/>
                    <a:pt x="991" y="1981"/>
                    <a:pt x="1030" y="1981"/>
                  </a:cubicBezTo>
                  <a:cubicBezTo>
                    <a:pt x="1068" y="1981"/>
                    <a:pt x="1096" y="1959"/>
                    <a:pt x="1113" y="1916"/>
                  </a:cubicBezTo>
                  <a:cubicBezTo>
                    <a:pt x="1130" y="1872"/>
                    <a:pt x="1138" y="1798"/>
                    <a:pt x="1138" y="1694"/>
                  </a:cubicBezTo>
                  <a:cubicBezTo>
                    <a:pt x="1138" y="1589"/>
                    <a:pt x="1130" y="1515"/>
                    <a:pt x="1113" y="1472"/>
                  </a:cubicBezTo>
                  <a:cubicBezTo>
                    <a:pt x="1097" y="1430"/>
                    <a:pt x="1069" y="1408"/>
                    <a:pt x="1030" y="1408"/>
                  </a:cubicBezTo>
                  <a:close/>
                  <a:moveTo>
                    <a:pt x="2045" y="1626"/>
                  </a:moveTo>
                  <a:cubicBezTo>
                    <a:pt x="2030" y="1530"/>
                    <a:pt x="2004" y="1445"/>
                    <a:pt x="1968" y="1371"/>
                  </a:cubicBezTo>
                  <a:cubicBezTo>
                    <a:pt x="1931" y="1297"/>
                    <a:pt x="1887" y="1232"/>
                    <a:pt x="1838" y="1177"/>
                  </a:cubicBezTo>
                  <a:cubicBezTo>
                    <a:pt x="1788" y="1122"/>
                    <a:pt x="1740" y="1074"/>
                    <a:pt x="1694" y="1033"/>
                  </a:cubicBezTo>
                  <a:cubicBezTo>
                    <a:pt x="1637" y="986"/>
                    <a:pt x="1588" y="942"/>
                    <a:pt x="1545" y="900"/>
                  </a:cubicBezTo>
                  <a:cubicBezTo>
                    <a:pt x="1502" y="858"/>
                    <a:pt x="1466" y="821"/>
                    <a:pt x="1437" y="788"/>
                  </a:cubicBezTo>
                  <a:cubicBezTo>
                    <a:pt x="1402" y="751"/>
                    <a:pt x="1373" y="717"/>
                    <a:pt x="1350" y="686"/>
                  </a:cubicBezTo>
                  <a:cubicBezTo>
                    <a:pt x="694" y="686"/>
                    <a:pt x="694" y="686"/>
                    <a:pt x="694" y="686"/>
                  </a:cubicBezTo>
                  <a:cubicBezTo>
                    <a:pt x="668" y="719"/>
                    <a:pt x="639" y="754"/>
                    <a:pt x="606" y="791"/>
                  </a:cubicBezTo>
                  <a:cubicBezTo>
                    <a:pt x="579" y="824"/>
                    <a:pt x="545" y="860"/>
                    <a:pt x="504" y="900"/>
                  </a:cubicBezTo>
                  <a:cubicBezTo>
                    <a:pt x="463" y="940"/>
                    <a:pt x="418" y="982"/>
                    <a:pt x="367" y="1027"/>
                  </a:cubicBezTo>
                  <a:cubicBezTo>
                    <a:pt x="309" y="1077"/>
                    <a:pt x="255" y="1135"/>
                    <a:pt x="205" y="1199"/>
                  </a:cubicBezTo>
                  <a:cubicBezTo>
                    <a:pt x="156" y="1263"/>
                    <a:pt x="114" y="1334"/>
                    <a:pt x="81" y="1410"/>
                  </a:cubicBezTo>
                  <a:cubicBezTo>
                    <a:pt x="48" y="1487"/>
                    <a:pt x="26" y="1569"/>
                    <a:pt x="13" y="1657"/>
                  </a:cubicBezTo>
                  <a:cubicBezTo>
                    <a:pt x="0" y="1744"/>
                    <a:pt x="3" y="1835"/>
                    <a:pt x="20" y="1931"/>
                  </a:cubicBezTo>
                  <a:cubicBezTo>
                    <a:pt x="36" y="2016"/>
                    <a:pt x="68" y="2102"/>
                    <a:pt x="116" y="2189"/>
                  </a:cubicBezTo>
                  <a:cubicBezTo>
                    <a:pt x="165" y="2275"/>
                    <a:pt x="231" y="2353"/>
                    <a:pt x="313" y="2423"/>
                  </a:cubicBezTo>
                  <a:cubicBezTo>
                    <a:pt x="396" y="2493"/>
                    <a:pt x="496" y="2550"/>
                    <a:pt x="615" y="2594"/>
                  </a:cubicBezTo>
                  <a:cubicBezTo>
                    <a:pt x="733" y="2638"/>
                    <a:pt x="870" y="2659"/>
                    <a:pt x="1023" y="2659"/>
                  </a:cubicBezTo>
                  <a:cubicBezTo>
                    <a:pt x="1173" y="2659"/>
                    <a:pt x="1306" y="2640"/>
                    <a:pt x="1424" y="2603"/>
                  </a:cubicBezTo>
                  <a:cubicBezTo>
                    <a:pt x="1541" y="2565"/>
                    <a:pt x="1643" y="2514"/>
                    <a:pt x="1728" y="2450"/>
                  </a:cubicBezTo>
                  <a:cubicBezTo>
                    <a:pt x="1814" y="2385"/>
                    <a:pt x="1882" y="2310"/>
                    <a:pt x="1934" y="2224"/>
                  </a:cubicBezTo>
                  <a:cubicBezTo>
                    <a:pt x="1986" y="2137"/>
                    <a:pt x="2020" y="2045"/>
                    <a:pt x="2037" y="1948"/>
                  </a:cubicBezTo>
                  <a:cubicBezTo>
                    <a:pt x="2057" y="1830"/>
                    <a:pt x="2059" y="1722"/>
                    <a:pt x="2045" y="1626"/>
                  </a:cubicBezTo>
                  <a:close/>
                  <a:moveTo>
                    <a:pt x="1325" y="1887"/>
                  </a:moveTo>
                  <a:cubicBezTo>
                    <a:pt x="1314" y="1943"/>
                    <a:pt x="1296" y="1989"/>
                    <a:pt x="1271" y="2026"/>
                  </a:cubicBezTo>
                  <a:cubicBezTo>
                    <a:pt x="1247" y="2063"/>
                    <a:pt x="1214" y="2091"/>
                    <a:pt x="1175" y="2110"/>
                  </a:cubicBezTo>
                  <a:cubicBezTo>
                    <a:pt x="1135" y="2128"/>
                    <a:pt x="1087" y="2138"/>
                    <a:pt x="1030" y="2138"/>
                  </a:cubicBezTo>
                  <a:cubicBezTo>
                    <a:pt x="973" y="2138"/>
                    <a:pt x="924" y="2128"/>
                    <a:pt x="885" y="2110"/>
                  </a:cubicBezTo>
                  <a:cubicBezTo>
                    <a:pt x="845" y="2091"/>
                    <a:pt x="813" y="2062"/>
                    <a:pt x="788" y="2025"/>
                  </a:cubicBezTo>
                  <a:cubicBezTo>
                    <a:pt x="763" y="1987"/>
                    <a:pt x="745" y="1941"/>
                    <a:pt x="734" y="1886"/>
                  </a:cubicBezTo>
                  <a:cubicBezTo>
                    <a:pt x="723" y="1832"/>
                    <a:pt x="717" y="1768"/>
                    <a:pt x="717" y="1694"/>
                  </a:cubicBezTo>
                  <a:cubicBezTo>
                    <a:pt x="717" y="1619"/>
                    <a:pt x="723" y="1554"/>
                    <a:pt x="734" y="1501"/>
                  </a:cubicBezTo>
                  <a:cubicBezTo>
                    <a:pt x="745" y="1448"/>
                    <a:pt x="763" y="1402"/>
                    <a:pt x="789" y="1363"/>
                  </a:cubicBezTo>
                  <a:cubicBezTo>
                    <a:pt x="814" y="1325"/>
                    <a:pt x="847" y="1297"/>
                    <a:pt x="887" y="1279"/>
                  </a:cubicBezTo>
                  <a:cubicBezTo>
                    <a:pt x="927" y="1260"/>
                    <a:pt x="974" y="1251"/>
                    <a:pt x="1030" y="1251"/>
                  </a:cubicBezTo>
                  <a:cubicBezTo>
                    <a:pt x="1088" y="1251"/>
                    <a:pt x="1137" y="1261"/>
                    <a:pt x="1176" y="1280"/>
                  </a:cubicBezTo>
                  <a:cubicBezTo>
                    <a:pt x="1215" y="1299"/>
                    <a:pt x="1247" y="1328"/>
                    <a:pt x="1272" y="1366"/>
                  </a:cubicBezTo>
                  <a:cubicBezTo>
                    <a:pt x="1296" y="1403"/>
                    <a:pt x="1314" y="1450"/>
                    <a:pt x="1325" y="1504"/>
                  </a:cubicBezTo>
                  <a:cubicBezTo>
                    <a:pt x="1336" y="1559"/>
                    <a:pt x="1342" y="1623"/>
                    <a:pt x="1342" y="1694"/>
                  </a:cubicBezTo>
                  <a:cubicBezTo>
                    <a:pt x="1342" y="1767"/>
                    <a:pt x="1336" y="1832"/>
                    <a:pt x="1325" y="1887"/>
                  </a:cubicBezTo>
                  <a:close/>
                  <a:moveTo>
                    <a:pt x="1325" y="1887"/>
                  </a:moveTo>
                  <a:cubicBezTo>
                    <a:pt x="1325" y="1887"/>
                    <a:pt x="1325" y="1887"/>
                    <a:pt x="1325" y="1887"/>
                  </a:cubicBezTo>
                </a:path>
              </a:pathLst>
            </a:custGeom>
            <a:solidFill>
              <a:schemeClr val="tx2">
                <a:lumMod val="60000"/>
                <a:lumOff val="40000"/>
              </a:schemeClr>
            </a:solidFill>
            <a:ln>
              <a:noFill/>
            </a:ln>
          </p:spPr>
          <p:txBody>
            <a:bodyPr vert="horz" wrap="square" lIns="91440" tIns="45720" rIns="91440" bIns="45720" numCol="1" anchor="t" anchorCtr="0" compatLnSpc="1"/>
            <a:lstStyle/>
            <a:p>
              <a:endParaRPr lang="zh-CN" altLang="en-US"/>
            </a:p>
          </p:txBody>
        </p:sp>
      </p:grpSp>
      <p:grpSp>
        <p:nvGrpSpPr>
          <p:cNvPr id="28" name="组合 27"/>
          <p:cNvGrpSpPr/>
          <p:nvPr/>
        </p:nvGrpSpPr>
        <p:grpSpPr>
          <a:xfrm>
            <a:off x="5152233" y="1573996"/>
            <a:ext cx="1103974" cy="1103974"/>
            <a:chOff x="5275825" y="1659721"/>
            <a:chExt cx="1103974" cy="1103974"/>
          </a:xfrm>
        </p:grpSpPr>
        <p:sp>
          <p:nvSpPr>
            <p:cNvPr id="23" name="矩形 22"/>
            <p:cNvSpPr/>
            <p:nvPr/>
          </p:nvSpPr>
          <p:spPr>
            <a:xfrm rot="2700000">
              <a:off x="5275825" y="1659721"/>
              <a:ext cx="1103974" cy="1103974"/>
            </a:xfrm>
            <a:prstGeom prst="rect">
              <a:avLst/>
            </a:prstGeom>
            <a:solidFill>
              <a:schemeClr val="bg1">
                <a:lumMod val="85000"/>
              </a:schemeClr>
            </a:solidFill>
            <a:ln>
              <a:noFill/>
            </a:ln>
            <a:effectLst>
              <a:innerShdw blurRad="25400" dist="12700" dir="19800000">
                <a:schemeClr val="bg1">
                  <a:lumMod val="65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4" name="椭圆 23"/>
            <p:cNvSpPr/>
            <p:nvPr/>
          </p:nvSpPr>
          <p:spPr>
            <a:xfrm>
              <a:off x="5431768" y="1815664"/>
              <a:ext cx="792088" cy="792088"/>
            </a:xfrm>
            <a:prstGeom prst="ellipse">
              <a:avLst/>
            </a:prstGeom>
            <a:gradFill flip="none" rotWithShape="1">
              <a:gsLst>
                <a:gs pos="0">
                  <a:schemeClr val="bg1"/>
                </a:gs>
                <a:gs pos="100000">
                  <a:schemeClr val="bg1">
                    <a:lumMod val="85000"/>
                  </a:schemeClr>
                </a:gs>
              </a:gsLst>
              <a:lin ang="18900000" scaled="1"/>
              <a:tileRect/>
            </a:gradFill>
            <a:ln w="19050">
              <a:solidFill>
                <a:schemeClr val="bg1"/>
              </a:solidFill>
            </a:ln>
            <a:effectLst>
              <a:outerShdw blurRad="76200" dist="38100" dir="8100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5"/>
            <p:cNvSpPr>
              <a:spLocks noEditPoints="1"/>
            </p:cNvSpPr>
            <p:nvPr/>
          </p:nvSpPr>
          <p:spPr bwMode="auto">
            <a:xfrm>
              <a:off x="5656607" y="2009095"/>
              <a:ext cx="274637" cy="407987"/>
            </a:xfrm>
            <a:custGeom>
              <a:avLst/>
              <a:gdLst>
                <a:gd name="T0" fmla="*/ 1750 w 1934"/>
                <a:gd name="T1" fmla="*/ 2090 h 2859"/>
                <a:gd name="T2" fmla="*/ 1417 w 1934"/>
                <a:gd name="T3" fmla="*/ 1969 h 2859"/>
                <a:gd name="T4" fmla="*/ 1064 w 1934"/>
                <a:gd name="T5" fmla="*/ 1829 h 2859"/>
                <a:gd name="T6" fmla="*/ 1061 w 1934"/>
                <a:gd name="T7" fmla="*/ 1826 h 2859"/>
                <a:gd name="T8" fmla="*/ 921 w 1934"/>
                <a:gd name="T9" fmla="*/ 1479 h 2859"/>
                <a:gd name="T10" fmla="*/ 922 w 1934"/>
                <a:gd name="T11" fmla="*/ 1435 h 2859"/>
                <a:gd name="T12" fmla="*/ 1061 w 1934"/>
                <a:gd name="T13" fmla="*/ 1087 h 2859"/>
                <a:gd name="T14" fmla="*/ 1070 w 1934"/>
                <a:gd name="T15" fmla="*/ 1078 h 2859"/>
                <a:gd name="T16" fmla="*/ 1413 w 1934"/>
                <a:gd name="T17" fmla="*/ 939 h 2859"/>
                <a:gd name="T18" fmla="*/ 1867 w 1934"/>
                <a:gd name="T19" fmla="*/ 567 h 2859"/>
                <a:gd name="T20" fmla="*/ 1778 w 1934"/>
                <a:gd name="T21" fmla="*/ 215 h 2859"/>
                <a:gd name="T22" fmla="*/ 1117 w 1934"/>
                <a:gd name="T23" fmla="*/ 185 h 2859"/>
                <a:gd name="T24" fmla="*/ 996 w 1934"/>
                <a:gd name="T25" fmla="*/ 518 h 2859"/>
                <a:gd name="T26" fmla="*/ 856 w 1934"/>
                <a:gd name="T27" fmla="*/ 870 h 2859"/>
                <a:gd name="T28" fmla="*/ 853 w 1934"/>
                <a:gd name="T29" fmla="*/ 873 h 2859"/>
                <a:gd name="T30" fmla="*/ 506 w 1934"/>
                <a:gd name="T31" fmla="*/ 1013 h 2859"/>
                <a:gd name="T32" fmla="*/ 98 w 1934"/>
                <a:gd name="T33" fmla="*/ 1235 h 2859"/>
                <a:gd name="T34" fmla="*/ 168 w 1934"/>
                <a:gd name="T35" fmla="*/ 1773 h 2859"/>
                <a:gd name="T36" fmla="*/ 282 w 1934"/>
                <a:gd name="T37" fmla="*/ 1849 h 2859"/>
                <a:gd name="T38" fmla="*/ 306 w 1934"/>
                <a:gd name="T39" fmla="*/ 1860 h 2859"/>
                <a:gd name="T40" fmla="*/ 343 w 1934"/>
                <a:gd name="T41" fmla="*/ 1873 h 2859"/>
                <a:gd name="T42" fmla="*/ 502 w 1934"/>
                <a:gd name="T43" fmla="*/ 1895 h 2859"/>
                <a:gd name="T44" fmla="*/ 848 w 1934"/>
                <a:gd name="T45" fmla="*/ 2035 h 2859"/>
                <a:gd name="T46" fmla="*/ 856 w 1934"/>
                <a:gd name="T47" fmla="*/ 2043 h 2859"/>
                <a:gd name="T48" fmla="*/ 996 w 1934"/>
                <a:gd name="T49" fmla="*/ 2386 h 2859"/>
                <a:gd name="T50" fmla="*/ 1367 w 1934"/>
                <a:gd name="T51" fmla="*/ 2841 h 2859"/>
                <a:gd name="T52" fmla="*/ 1719 w 1934"/>
                <a:gd name="T53" fmla="*/ 2751 h 2859"/>
                <a:gd name="T54" fmla="*/ 1750 w 1934"/>
                <a:gd name="T55" fmla="*/ 2090 h 2859"/>
                <a:gd name="T56" fmla="*/ 1750 w 1934"/>
                <a:gd name="T57" fmla="*/ 2090 h 2859"/>
                <a:gd name="T58" fmla="*/ 1750 w 1934"/>
                <a:gd name="T59" fmla="*/ 2090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34" h="2859">
                  <a:moveTo>
                    <a:pt x="1750" y="2090"/>
                  </a:moveTo>
                  <a:cubicBezTo>
                    <a:pt x="1660" y="2001"/>
                    <a:pt x="1534" y="1965"/>
                    <a:pt x="1417" y="1969"/>
                  </a:cubicBezTo>
                  <a:cubicBezTo>
                    <a:pt x="1285" y="1973"/>
                    <a:pt x="1158" y="1922"/>
                    <a:pt x="1064" y="1829"/>
                  </a:cubicBezTo>
                  <a:cubicBezTo>
                    <a:pt x="1061" y="1826"/>
                    <a:pt x="1061" y="1826"/>
                    <a:pt x="1061" y="1826"/>
                  </a:cubicBezTo>
                  <a:cubicBezTo>
                    <a:pt x="969" y="1734"/>
                    <a:pt x="916" y="1609"/>
                    <a:pt x="921" y="1479"/>
                  </a:cubicBezTo>
                  <a:cubicBezTo>
                    <a:pt x="922" y="1471"/>
                    <a:pt x="922" y="1442"/>
                    <a:pt x="922" y="1435"/>
                  </a:cubicBezTo>
                  <a:cubicBezTo>
                    <a:pt x="918" y="1305"/>
                    <a:pt x="969" y="1179"/>
                    <a:pt x="1061" y="1087"/>
                  </a:cubicBezTo>
                  <a:cubicBezTo>
                    <a:pt x="1070" y="1078"/>
                    <a:pt x="1070" y="1078"/>
                    <a:pt x="1070" y="1078"/>
                  </a:cubicBezTo>
                  <a:cubicBezTo>
                    <a:pt x="1161" y="988"/>
                    <a:pt x="1284" y="934"/>
                    <a:pt x="1413" y="939"/>
                  </a:cubicBezTo>
                  <a:cubicBezTo>
                    <a:pt x="1609" y="945"/>
                    <a:pt x="1826" y="844"/>
                    <a:pt x="1867" y="567"/>
                  </a:cubicBezTo>
                  <a:cubicBezTo>
                    <a:pt x="1886" y="443"/>
                    <a:pt x="1858" y="312"/>
                    <a:pt x="1778" y="215"/>
                  </a:cubicBezTo>
                  <a:cubicBezTo>
                    <a:pt x="1607" y="9"/>
                    <a:pt x="1302" y="0"/>
                    <a:pt x="1117" y="185"/>
                  </a:cubicBezTo>
                  <a:cubicBezTo>
                    <a:pt x="1028" y="274"/>
                    <a:pt x="992" y="400"/>
                    <a:pt x="996" y="518"/>
                  </a:cubicBezTo>
                  <a:cubicBezTo>
                    <a:pt x="1000" y="650"/>
                    <a:pt x="949" y="777"/>
                    <a:pt x="856" y="870"/>
                  </a:cubicBezTo>
                  <a:cubicBezTo>
                    <a:pt x="853" y="873"/>
                    <a:pt x="853" y="873"/>
                    <a:pt x="853" y="873"/>
                  </a:cubicBezTo>
                  <a:cubicBezTo>
                    <a:pt x="761" y="965"/>
                    <a:pt x="636" y="1018"/>
                    <a:pt x="506" y="1013"/>
                  </a:cubicBezTo>
                  <a:cubicBezTo>
                    <a:pt x="350" y="1007"/>
                    <a:pt x="182" y="1070"/>
                    <a:pt x="98" y="1235"/>
                  </a:cubicBezTo>
                  <a:cubicBezTo>
                    <a:pt x="0" y="1405"/>
                    <a:pt x="22" y="1626"/>
                    <a:pt x="168" y="1773"/>
                  </a:cubicBezTo>
                  <a:cubicBezTo>
                    <a:pt x="202" y="1806"/>
                    <a:pt x="241" y="1830"/>
                    <a:pt x="282" y="1849"/>
                  </a:cubicBezTo>
                  <a:cubicBezTo>
                    <a:pt x="290" y="1853"/>
                    <a:pt x="298" y="1857"/>
                    <a:pt x="306" y="1860"/>
                  </a:cubicBezTo>
                  <a:cubicBezTo>
                    <a:pt x="318" y="1865"/>
                    <a:pt x="330" y="1869"/>
                    <a:pt x="343" y="1873"/>
                  </a:cubicBezTo>
                  <a:cubicBezTo>
                    <a:pt x="395" y="1890"/>
                    <a:pt x="449" y="1898"/>
                    <a:pt x="502" y="1895"/>
                  </a:cubicBezTo>
                  <a:cubicBezTo>
                    <a:pt x="632" y="1893"/>
                    <a:pt x="756" y="1943"/>
                    <a:pt x="848" y="2035"/>
                  </a:cubicBezTo>
                  <a:cubicBezTo>
                    <a:pt x="856" y="2043"/>
                    <a:pt x="856" y="2043"/>
                    <a:pt x="856" y="2043"/>
                  </a:cubicBezTo>
                  <a:cubicBezTo>
                    <a:pt x="947" y="2134"/>
                    <a:pt x="1000" y="2258"/>
                    <a:pt x="996" y="2386"/>
                  </a:cubicBezTo>
                  <a:cubicBezTo>
                    <a:pt x="989" y="2582"/>
                    <a:pt x="1091" y="2799"/>
                    <a:pt x="1367" y="2841"/>
                  </a:cubicBezTo>
                  <a:cubicBezTo>
                    <a:pt x="1491" y="2859"/>
                    <a:pt x="1622" y="2831"/>
                    <a:pt x="1719" y="2751"/>
                  </a:cubicBezTo>
                  <a:cubicBezTo>
                    <a:pt x="1925" y="2580"/>
                    <a:pt x="1934" y="2275"/>
                    <a:pt x="1750" y="2090"/>
                  </a:cubicBezTo>
                  <a:close/>
                  <a:moveTo>
                    <a:pt x="1750" y="2090"/>
                  </a:moveTo>
                  <a:cubicBezTo>
                    <a:pt x="1750" y="2090"/>
                    <a:pt x="1750" y="2090"/>
                    <a:pt x="1750" y="2090"/>
                  </a:cubicBezTo>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grpSp>
      <p:grpSp>
        <p:nvGrpSpPr>
          <p:cNvPr id="27" name="组合 26"/>
          <p:cNvGrpSpPr/>
          <p:nvPr/>
        </p:nvGrpSpPr>
        <p:grpSpPr>
          <a:xfrm>
            <a:off x="7286593" y="1573996"/>
            <a:ext cx="1103974" cy="1103974"/>
            <a:chOff x="7171300" y="1659721"/>
            <a:chExt cx="1103974" cy="1103974"/>
          </a:xfrm>
        </p:grpSpPr>
        <p:sp>
          <p:nvSpPr>
            <p:cNvPr id="25" name="矩形 24"/>
            <p:cNvSpPr/>
            <p:nvPr/>
          </p:nvSpPr>
          <p:spPr>
            <a:xfrm rot="2700000">
              <a:off x="7171300" y="1659721"/>
              <a:ext cx="1103974" cy="1103974"/>
            </a:xfrm>
            <a:prstGeom prst="rect">
              <a:avLst/>
            </a:prstGeom>
            <a:solidFill>
              <a:schemeClr val="tx2">
                <a:lumMod val="60000"/>
                <a:lumOff val="40000"/>
              </a:schemeClr>
            </a:solidFill>
            <a:ln>
              <a:noFill/>
            </a:ln>
            <a:effectLst>
              <a:innerShdw blurRad="25400" dist="12700" dir="19800000">
                <a:schemeClr val="bg1">
                  <a:lumMod val="65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6" name="椭圆 25"/>
            <p:cNvSpPr/>
            <p:nvPr/>
          </p:nvSpPr>
          <p:spPr>
            <a:xfrm>
              <a:off x="7327243" y="1815664"/>
              <a:ext cx="792088" cy="792088"/>
            </a:xfrm>
            <a:prstGeom prst="ellipse">
              <a:avLst/>
            </a:prstGeom>
            <a:gradFill flip="none" rotWithShape="1">
              <a:gsLst>
                <a:gs pos="0">
                  <a:schemeClr val="bg1"/>
                </a:gs>
                <a:gs pos="100000">
                  <a:schemeClr val="bg1">
                    <a:lumMod val="85000"/>
                  </a:schemeClr>
                </a:gs>
              </a:gsLst>
              <a:lin ang="18900000" scaled="1"/>
              <a:tileRect/>
            </a:gradFill>
            <a:ln w="19050">
              <a:solidFill>
                <a:schemeClr val="bg1"/>
              </a:solidFill>
            </a:ln>
            <a:effectLst>
              <a:outerShdw blurRad="76200" dist="38100" dir="8100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17"/>
            <p:cNvSpPr>
              <a:spLocks noEditPoints="1"/>
            </p:cNvSpPr>
            <p:nvPr/>
          </p:nvSpPr>
          <p:spPr bwMode="auto">
            <a:xfrm>
              <a:off x="7549164" y="2087774"/>
              <a:ext cx="348245" cy="247868"/>
            </a:xfrm>
            <a:custGeom>
              <a:avLst/>
              <a:gdLst>
                <a:gd name="T0" fmla="*/ 114 w 170"/>
                <a:gd name="T1" fmla="*/ 54 h 121"/>
                <a:gd name="T2" fmla="*/ 170 w 170"/>
                <a:gd name="T3" fmla="*/ 6 h 121"/>
                <a:gd name="T4" fmla="*/ 170 w 170"/>
                <a:gd name="T5" fmla="*/ 121 h 121"/>
                <a:gd name="T6" fmla="*/ 114 w 170"/>
                <a:gd name="T7" fmla="*/ 54 h 121"/>
                <a:gd name="T8" fmla="*/ 114 w 170"/>
                <a:gd name="T9" fmla="*/ 54 h 121"/>
                <a:gd name="T10" fmla="*/ 114 w 170"/>
                <a:gd name="T11" fmla="*/ 54 h 121"/>
                <a:gd name="T12" fmla="*/ 0 w 170"/>
                <a:gd name="T13" fmla="*/ 0 h 121"/>
                <a:gd name="T14" fmla="*/ 169 w 170"/>
                <a:gd name="T15" fmla="*/ 0 h 121"/>
                <a:gd name="T16" fmla="*/ 85 w 170"/>
                <a:gd name="T17" fmla="*/ 71 h 121"/>
                <a:gd name="T18" fmla="*/ 0 w 170"/>
                <a:gd name="T19" fmla="*/ 0 h 121"/>
                <a:gd name="T20" fmla="*/ 0 w 170"/>
                <a:gd name="T21" fmla="*/ 0 h 121"/>
                <a:gd name="T22" fmla="*/ 0 w 170"/>
                <a:gd name="T23" fmla="*/ 0 h 121"/>
                <a:gd name="T24" fmla="*/ 85 w 170"/>
                <a:gd name="T25" fmla="*/ 78 h 121"/>
                <a:gd name="T26" fmla="*/ 110 w 170"/>
                <a:gd name="T27" fmla="*/ 57 h 121"/>
                <a:gd name="T28" fmla="*/ 164 w 170"/>
                <a:gd name="T29" fmla="*/ 121 h 121"/>
                <a:gd name="T30" fmla="*/ 6 w 170"/>
                <a:gd name="T31" fmla="*/ 121 h 121"/>
                <a:gd name="T32" fmla="*/ 60 w 170"/>
                <a:gd name="T33" fmla="*/ 58 h 121"/>
                <a:gd name="T34" fmla="*/ 85 w 170"/>
                <a:gd name="T35" fmla="*/ 78 h 121"/>
                <a:gd name="T36" fmla="*/ 85 w 170"/>
                <a:gd name="T37" fmla="*/ 78 h 121"/>
                <a:gd name="T38" fmla="*/ 85 w 170"/>
                <a:gd name="T39" fmla="*/ 78 h 121"/>
                <a:gd name="T40" fmla="*/ 56 w 170"/>
                <a:gd name="T41" fmla="*/ 54 h 121"/>
                <a:gd name="T42" fmla="*/ 0 w 170"/>
                <a:gd name="T43" fmla="*/ 6 h 121"/>
                <a:gd name="T44" fmla="*/ 0 w 170"/>
                <a:gd name="T45" fmla="*/ 121 h 121"/>
                <a:gd name="T46" fmla="*/ 56 w 170"/>
                <a:gd name="T47" fmla="*/ 54 h 121"/>
                <a:gd name="T48" fmla="*/ 56 w 170"/>
                <a:gd name="T49" fmla="*/ 54 h 121"/>
                <a:gd name="T50" fmla="*/ 56 w 170"/>
                <a:gd name="T51" fmla="*/ 54 h 121"/>
                <a:gd name="T52" fmla="*/ 56 w 170"/>
                <a:gd name="T53" fmla="*/ 54 h 121"/>
                <a:gd name="T54" fmla="*/ 56 w 170"/>
                <a:gd name="T55" fmla="*/ 5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0" h="121">
                  <a:moveTo>
                    <a:pt x="114" y="54"/>
                  </a:moveTo>
                  <a:lnTo>
                    <a:pt x="170" y="6"/>
                  </a:lnTo>
                  <a:lnTo>
                    <a:pt x="170" y="121"/>
                  </a:lnTo>
                  <a:lnTo>
                    <a:pt x="114" y="54"/>
                  </a:lnTo>
                  <a:lnTo>
                    <a:pt x="114" y="54"/>
                  </a:lnTo>
                  <a:lnTo>
                    <a:pt x="114" y="54"/>
                  </a:lnTo>
                  <a:close/>
                  <a:moveTo>
                    <a:pt x="0" y="0"/>
                  </a:moveTo>
                  <a:lnTo>
                    <a:pt x="169" y="0"/>
                  </a:lnTo>
                  <a:lnTo>
                    <a:pt x="85" y="71"/>
                  </a:lnTo>
                  <a:lnTo>
                    <a:pt x="0" y="0"/>
                  </a:lnTo>
                  <a:lnTo>
                    <a:pt x="0" y="0"/>
                  </a:lnTo>
                  <a:lnTo>
                    <a:pt x="0" y="0"/>
                  </a:lnTo>
                  <a:close/>
                  <a:moveTo>
                    <a:pt x="85" y="78"/>
                  </a:moveTo>
                  <a:lnTo>
                    <a:pt x="110" y="57"/>
                  </a:lnTo>
                  <a:lnTo>
                    <a:pt x="164" y="121"/>
                  </a:lnTo>
                  <a:lnTo>
                    <a:pt x="6" y="121"/>
                  </a:lnTo>
                  <a:lnTo>
                    <a:pt x="60" y="58"/>
                  </a:lnTo>
                  <a:lnTo>
                    <a:pt x="85" y="78"/>
                  </a:lnTo>
                  <a:lnTo>
                    <a:pt x="85" y="78"/>
                  </a:lnTo>
                  <a:lnTo>
                    <a:pt x="85" y="78"/>
                  </a:lnTo>
                  <a:close/>
                  <a:moveTo>
                    <a:pt x="56" y="54"/>
                  </a:moveTo>
                  <a:lnTo>
                    <a:pt x="0" y="6"/>
                  </a:lnTo>
                  <a:lnTo>
                    <a:pt x="0" y="121"/>
                  </a:lnTo>
                  <a:lnTo>
                    <a:pt x="56" y="54"/>
                  </a:lnTo>
                  <a:lnTo>
                    <a:pt x="56" y="54"/>
                  </a:lnTo>
                  <a:lnTo>
                    <a:pt x="56" y="54"/>
                  </a:lnTo>
                  <a:close/>
                  <a:moveTo>
                    <a:pt x="56" y="54"/>
                  </a:moveTo>
                  <a:lnTo>
                    <a:pt x="56" y="54"/>
                  </a:lnTo>
                  <a:close/>
                </a:path>
              </a:pathLst>
            </a:custGeom>
            <a:solidFill>
              <a:schemeClr val="tx2">
                <a:lumMod val="60000"/>
                <a:lumOff val="40000"/>
              </a:schemeClr>
            </a:solidFill>
            <a:ln>
              <a:noFill/>
            </a:ln>
          </p:spPr>
          <p:txBody>
            <a:bodyPr vert="horz" wrap="square" lIns="91440" tIns="45720" rIns="91440" bIns="45720" numCol="1" anchor="t" anchorCtr="0" compatLnSpc="1"/>
            <a:lstStyle/>
            <a:p>
              <a:endParaRPr lang="zh-CN" altLang="en-US"/>
            </a:p>
          </p:txBody>
        </p:sp>
      </p:grpSp>
      <p:sp>
        <p:nvSpPr>
          <p:cNvPr id="31" name="TextBox 37"/>
          <p:cNvSpPr txBox="1"/>
          <p:nvPr/>
        </p:nvSpPr>
        <p:spPr>
          <a:xfrm>
            <a:off x="654872" y="3167652"/>
            <a:ext cx="1298575" cy="996315"/>
          </a:xfrm>
          <a:prstGeom prst="rect">
            <a:avLst/>
          </a:prstGeom>
          <a:noFill/>
        </p:spPr>
        <p:txBody>
          <a:bodyPr wrap="square" lIns="0" tIns="0" rIns="0" bIns="0" rtlCol="0">
            <a:spAutoFit/>
          </a:bodyPr>
          <a:lstStyle/>
          <a:p>
            <a:pPr algn="ctr">
              <a:lnSpc>
                <a:spcPct val="120000"/>
              </a:lnSpc>
              <a:buClrTx/>
              <a:buSzTx/>
              <a:buFontTx/>
            </a:pPr>
            <a:r>
              <a:rPr lang="en-GB" sz="1800" b="1" dirty="0">
                <a:solidFill>
                  <a:srgbClr val="002060"/>
                </a:solidFill>
                <a:effectLst>
                  <a:outerShdw blurRad="38100" dist="25400" dir="5400000" algn="ctr" rotWithShape="0">
                    <a:srgbClr val="6E747A">
                      <a:alpha val="43000"/>
                    </a:srgbClr>
                  </a:outerShdw>
                </a:effectLst>
                <a:latin typeface="微软雅黑 Light" panose="020B0502040204020203" charset="-122"/>
                <a:ea typeface="微软雅黑" panose="020B0503020204020204" pitchFamily="34" charset="-122"/>
                <a:cs typeface="+mn-ea"/>
                <a:sym typeface="微软雅黑 Light" panose="020B0502040204020203" charset="-122"/>
              </a:rPr>
              <a:t>最大程度节省人力物力时间</a:t>
            </a:r>
            <a:endParaRPr lang="en-GB" sz="1800" b="1" dirty="0">
              <a:solidFill>
                <a:srgbClr val="002060"/>
              </a:solidFill>
              <a:effectLst>
                <a:outerShdw blurRad="38100" dist="25400" dir="5400000" algn="ctr" rotWithShape="0">
                  <a:srgbClr val="6E747A">
                    <a:alpha val="43000"/>
                  </a:srgbClr>
                </a:outerShdw>
              </a:effectLst>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33" name="TextBox 57"/>
          <p:cNvSpPr txBox="1"/>
          <p:nvPr/>
        </p:nvSpPr>
        <p:spPr>
          <a:xfrm>
            <a:off x="2973107" y="3114598"/>
            <a:ext cx="1226820" cy="996315"/>
          </a:xfrm>
          <a:prstGeom prst="rect">
            <a:avLst/>
          </a:prstGeom>
          <a:noFill/>
        </p:spPr>
        <p:txBody>
          <a:bodyPr wrap="square" lIns="0" tIns="0" rIns="0" bIns="0" rtlCol="0">
            <a:spAutoFit/>
          </a:bodyPr>
          <a:lstStyle/>
          <a:p>
            <a:pPr algn="ctr">
              <a:lnSpc>
                <a:spcPct val="120000"/>
              </a:lnSpc>
            </a:pPr>
            <a:r>
              <a:rPr lang="en-GB" sz="1800" b="1" dirty="0">
                <a:solidFill>
                  <a:srgbClr val="002060"/>
                </a:solidFill>
                <a:effectLst>
                  <a:outerShdw blurRad="38100" dist="25400" dir="5400000" algn="ctr" rotWithShape="0">
                    <a:srgbClr val="6E747A">
                      <a:alpha val="43000"/>
                    </a:srgbClr>
                  </a:outerShdw>
                </a:effectLst>
                <a:latin typeface="微软雅黑 Light" panose="020B0502040204020203" charset="-122"/>
                <a:ea typeface="微软雅黑" panose="020B0503020204020204" pitchFamily="34" charset="-122"/>
                <a:cs typeface="+mn-ea"/>
                <a:sym typeface="微软雅黑 Light" panose="020B0502040204020203" charset="-122"/>
              </a:rPr>
              <a:t>能自动筛选剔除恶意的、无用的数据</a:t>
            </a:r>
            <a:endParaRPr lang="en-GB" sz="1800" b="1" dirty="0">
              <a:solidFill>
                <a:srgbClr val="002060"/>
              </a:solidFill>
              <a:effectLst>
                <a:outerShdw blurRad="38100" dist="25400" dir="5400000" algn="ctr" rotWithShape="0">
                  <a:srgbClr val="6E747A">
                    <a:alpha val="43000"/>
                  </a:srgbClr>
                </a:outerShdw>
              </a:effectLst>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34" name="TextBox 54"/>
          <p:cNvSpPr txBox="1"/>
          <p:nvPr/>
        </p:nvSpPr>
        <p:spPr>
          <a:xfrm>
            <a:off x="5219587" y="3101910"/>
            <a:ext cx="1128395" cy="996315"/>
          </a:xfrm>
          <a:prstGeom prst="rect">
            <a:avLst/>
          </a:prstGeom>
          <a:noFill/>
        </p:spPr>
        <p:txBody>
          <a:bodyPr wrap="square" lIns="0" tIns="0" rIns="0" bIns="0" rtlCol="0">
            <a:spAutoFit/>
          </a:bodyPr>
          <a:lstStyle/>
          <a:p>
            <a:pPr algn="ctr">
              <a:lnSpc>
                <a:spcPct val="120000"/>
              </a:lnSpc>
              <a:buClrTx/>
              <a:buSzTx/>
              <a:buFontTx/>
            </a:pPr>
            <a:r>
              <a:rPr lang="en-GB" sz="1800" b="1" dirty="0">
                <a:solidFill>
                  <a:srgbClr val="002060"/>
                </a:solidFill>
                <a:effectLst>
                  <a:outerShdw blurRad="38100" dist="25400" dir="5400000" algn="ctr" rotWithShape="0">
                    <a:srgbClr val="6E747A">
                      <a:alpha val="43000"/>
                    </a:srgbClr>
                  </a:outerShdw>
                </a:effectLst>
                <a:latin typeface="微软雅黑 Light" panose="020B0502040204020203" charset="-122"/>
                <a:ea typeface="微软雅黑" panose="020B0503020204020204" pitchFamily="34" charset="-122"/>
                <a:cs typeface="+mn-ea"/>
                <a:sym typeface="微软雅黑 Light" panose="020B0502040204020203" charset="-122"/>
              </a:rPr>
              <a:t>实现对客户信息收集、分析</a:t>
            </a:r>
            <a:endParaRPr lang="en-GB" sz="1800" b="1" dirty="0">
              <a:solidFill>
                <a:srgbClr val="002060"/>
              </a:solidFill>
              <a:effectLst>
                <a:outerShdw blurRad="38100" dist="25400" dir="5400000" algn="ctr" rotWithShape="0">
                  <a:srgbClr val="6E747A">
                    <a:alpha val="43000"/>
                  </a:srgbClr>
                </a:outerShdw>
              </a:effectLst>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35" name="TextBox 51"/>
          <p:cNvSpPr txBox="1"/>
          <p:nvPr/>
        </p:nvSpPr>
        <p:spPr>
          <a:xfrm>
            <a:off x="6948264" y="3114598"/>
            <a:ext cx="1981200" cy="1992630"/>
          </a:xfrm>
          <a:prstGeom prst="rect">
            <a:avLst/>
          </a:prstGeom>
          <a:noFill/>
        </p:spPr>
        <p:txBody>
          <a:bodyPr wrap="square" lIns="0" tIns="0" rIns="0" bIns="0" rtlCol="0">
            <a:spAutoFit/>
          </a:bodyPr>
          <a:lstStyle/>
          <a:p>
            <a:pPr algn="l">
              <a:lnSpc>
                <a:spcPct val="120000"/>
              </a:lnSpc>
            </a:pPr>
            <a:r>
              <a:rPr lang="en-GB" sz="1325" b="1" dirty="0">
                <a:latin typeface="微软雅黑 Light" panose="020B0502040204020203" charset="-122"/>
                <a:ea typeface="微软雅黑" panose="020B0503020204020204" pitchFamily="34" charset="-122"/>
                <a:cs typeface="+mn-ea"/>
                <a:sym typeface="微软雅黑 Light" panose="020B0502040204020203" charset="-122"/>
              </a:rPr>
              <a:t>  </a:t>
            </a:r>
            <a:r>
              <a:rPr lang="en-GB" sz="1800" b="1" dirty="0">
                <a:solidFill>
                  <a:srgbClr val="002060"/>
                </a:solidFill>
                <a:effectLst>
                  <a:outerShdw blurRad="38100" dist="25400" dir="5400000" algn="ctr" rotWithShape="0">
                    <a:srgbClr val="6E747A">
                      <a:alpha val="43000"/>
                    </a:srgbClr>
                  </a:outerShdw>
                </a:effectLst>
                <a:latin typeface="微软雅黑 Light" panose="020B0502040204020203" charset="-122"/>
                <a:ea typeface="微软雅黑" panose="020B0503020204020204" pitchFamily="34" charset="-122"/>
                <a:cs typeface="+mn-ea"/>
                <a:sym typeface="微软雅黑 Light" panose="020B0502040204020203" charset="-122"/>
              </a:rPr>
              <a:t>真正地提高客户的满意度，建立企业自身的竞争力，对企业后续发展和顾客关系管理提供建设性意见与方向。</a:t>
            </a:r>
            <a:endParaRPr lang="en-GB" sz="1800" b="1" dirty="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2" name="文本框 1"/>
          <p:cNvSpPr txBox="1"/>
          <p:nvPr/>
        </p:nvSpPr>
        <p:spPr>
          <a:xfrm>
            <a:off x="0" y="0"/>
            <a:ext cx="1963999" cy="461665"/>
          </a:xfrm>
          <a:prstGeom prst="rect">
            <a:avLst/>
          </a:prstGeom>
          <a:noFill/>
        </p:spPr>
        <p:txBody>
          <a:bodyPr wrap="none" rtlCol="0">
            <a:spAutoFit/>
          </a:bodyPr>
          <a:lstStyle/>
          <a:p>
            <a:r>
              <a:rPr lang="en-US" altLang="zh-CN" sz="2400" b="1" u="sng" dirty="0">
                <a:solidFill>
                  <a:srgbClr val="002060"/>
                </a:solidFill>
                <a:latin typeface="微软雅黑" panose="020B0503020204020204" pitchFamily="34" charset="-122"/>
                <a:ea typeface="微软雅黑" panose="020B0503020204020204" pitchFamily="34" charset="-122"/>
              </a:rPr>
              <a:t>(</a:t>
            </a:r>
            <a:r>
              <a:rPr lang="zh-CN" altLang="en-US" sz="2400" b="1" u="sng" dirty="0">
                <a:solidFill>
                  <a:srgbClr val="002060"/>
                </a:solidFill>
                <a:latin typeface="微软雅黑" panose="020B0503020204020204" pitchFamily="34" charset="-122"/>
                <a:ea typeface="微软雅黑" panose="020B0503020204020204" pitchFamily="34" charset="-122"/>
              </a:rPr>
              <a:t>三</a:t>
            </a:r>
            <a:r>
              <a:rPr lang="en-US" altLang="zh-CN" sz="2400" b="1" u="sng" dirty="0">
                <a:solidFill>
                  <a:srgbClr val="002060"/>
                </a:solidFill>
                <a:latin typeface="微软雅黑" panose="020B0503020204020204" pitchFamily="34" charset="-122"/>
                <a:ea typeface="微软雅黑" panose="020B0503020204020204" pitchFamily="34" charset="-122"/>
              </a:rPr>
              <a:t>)</a:t>
            </a:r>
            <a:r>
              <a:rPr lang="zh-CN" altLang="en-US" sz="2400" b="1" u="sng" dirty="0">
                <a:solidFill>
                  <a:srgbClr val="002060"/>
                </a:solidFill>
                <a:latin typeface="微软雅黑" panose="020B0503020204020204" pitchFamily="34" charset="-122"/>
                <a:ea typeface="微软雅黑" panose="020B0503020204020204" pitchFamily="34" charset="-122"/>
              </a:rPr>
              <a:t>需求分析</a:t>
            </a:r>
            <a:endParaRPr lang="zh-CN" altLang="en-US" sz="2400" b="1" u="sng" dirty="0">
              <a:solidFill>
                <a:srgbClr val="002060"/>
              </a:solidFill>
              <a:latin typeface="微软雅黑" panose="020B0503020204020204" pitchFamily="34" charset="-122"/>
              <a:ea typeface="微软雅黑" panose="020B0503020204020204" pitchFamily="34" charset="-122"/>
            </a:endParaRPr>
          </a:p>
        </p:txBody>
      </p:sp>
      <p:sp>
        <p:nvSpPr>
          <p:cNvPr id="32" name="Freeform 29"/>
          <p:cNvSpPr/>
          <p:nvPr/>
        </p:nvSpPr>
        <p:spPr>
          <a:xfrm>
            <a:off x="2119573" y="1729939"/>
            <a:ext cx="754094" cy="754094"/>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944" tIns="348922" rIns="120944" bIns="348922" numCol="1" spcCol="1270" anchor="ctr" anchorCtr="0">
            <a:noAutofit/>
          </a:bodyPr>
          <a:lstStyle/>
          <a:p>
            <a:pPr algn="just" defTabSz="692150">
              <a:lnSpc>
                <a:spcPct val="120000"/>
              </a:lnSpc>
              <a:spcAft>
                <a:spcPct val="35000"/>
              </a:spcAft>
            </a:pPr>
            <a:endParaRPr lang="en-GB" sz="78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36" name="Freeform 29"/>
          <p:cNvSpPr/>
          <p:nvPr/>
        </p:nvSpPr>
        <p:spPr>
          <a:xfrm>
            <a:off x="4254608" y="1724519"/>
            <a:ext cx="754094" cy="754094"/>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944" tIns="348922" rIns="120944" bIns="348922" numCol="1" spcCol="1270" anchor="ctr" anchorCtr="0">
            <a:noAutofit/>
          </a:bodyPr>
          <a:lstStyle/>
          <a:p>
            <a:pPr algn="just" defTabSz="692150">
              <a:lnSpc>
                <a:spcPct val="120000"/>
              </a:lnSpc>
              <a:spcAft>
                <a:spcPct val="35000"/>
              </a:spcAft>
            </a:pPr>
            <a:endParaRPr lang="en-GB" sz="78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38" name="Freeform 26"/>
          <p:cNvSpPr/>
          <p:nvPr/>
        </p:nvSpPr>
        <p:spPr>
          <a:xfrm>
            <a:off x="6414377" y="1734680"/>
            <a:ext cx="754094" cy="754094"/>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0944" tIns="187965" rIns="120944" bIns="187965" numCol="1" spcCol="1270" anchor="ctr" anchorCtr="0">
            <a:noAutofit/>
          </a:bodyPr>
          <a:lstStyle/>
          <a:p>
            <a:pPr algn="just" defTabSz="1791335">
              <a:lnSpc>
                <a:spcPct val="120000"/>
              </a:lnSpc>
              <a:spcAft>
                <a:spcPct val="35000"/>
              </a:spcAft>
            </a:pPr>
            <a:endParaRPr lang="en-GB" sz="780">
              <a:latin typeface="微软雅黑 Light" panose="020B0502040204020203" charset="-122"/>
              <a:ea typeface="微软雅黑" panose="020B0503020204020204" pitchFamily="34" charset="-122"/>
              <a:cs typeface="+mn-ea"/>
              <a:sym typeface="微软雅黑 Light" panose="020B0502040204020203"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885875" y="1631454"/>
            <a:ext cx="1697175" cy="1179196"/>
            <a:chOff x="776150" y="1476374"/>
            <a:chExt cx="1697175" cy="1179196"/>
          </a:xfrm>
        </p:grpSpPr>
        <p:grpSp>
          <p:nvGrpSpPr>
            <p:cNvPr id="15" name="组合 14"/>
            <p:cNvGrpSpPr/>
            <p:nvPr/>
          </p:nvGrpSpPr>
          <p:grpSpPr>
            <a:xfrm>
              <a:off x="776150" y="1476374"/>
              <a:ext cx="1697175" cy="1179196"/>
              <a:chOff x="1438274" y="1657351"/>
              <a:chExt cx="1095375" cy="747122"/>
            </a:xfrm>
          </p:grpSpPr>
          <p:sp>
            <p:nvSpPr>
              <p:cNvPr id="18" name="任意多边形 17"/>
              <p:cNvSpPr/>
              <p:nvPr/>
            </p:nvSpPr>
            <p:spPr>
              <a:xfrm>
                <a:off x="2314574" y="1724025"/>
                <a:ext cx="219075" cy="600075"/>
              </a:xfrm>
              <a:custGeom>
                <a:avLst/>
                <a:gdLst>
                  <a:gd name="connsiteX0" fmla="*/ 57150 w 171450"/>
                  <a:gd name="connsiteY0" fmla="*/ 66675 h 523875"/>
                  <a:gd name="connsiteX1" fmla="*/ 171450 w 171450"/>
                  <a:gd name="connsiteY1" fmla="*/ 0 h 523875"/>
                  <a:gd name="connsiteX2" fmla="*/ 0 w 171450"/>
                  <a:gd name="connsiteY2" fmla="*/ 523875 h 523875"/>
                  <a:gd name="connsiteX3" fmla="*/ 57150 w 171450"/>
                  <a:gd name="connsiteY3" fmla="*/ 66675 h 523875"/>
                </a:gdLst>
                <a:ahLst/>
                <a:cxnLst>
                  <a:cxn ang="0">
                    <a:pos x="connsiteX0" y="connsiteY0"/>
                  </a:cxn>
                  <a:cxn ang="0">
                    <a:pos x="connsiteX1" y="connsiteY1"/>
                  </a:cxn>
                  <a:cxn ang="0">
                    <a:pos x="connsiteX2" y="connsiteY2"/>
                  </a:cxn>
                  <a:cxn ang="0">
                    <a:pos x="connsiteX3" y="connsiteY3"/>
                  </a:cxn>
                </a:cxnLst>
                <a:rect l="l" t="t" r="r" b="b"/>
                <a:pathLst>
                  <a:path w="171450" h="523875">
                    <a:moveTo>
                      <a:pt x="57150" y="66675"/>
                    </a:moveTo>
                    <a:lnTo>
                      <a:pt x="171450" y="0"/>
                    </a:lnTo>
                    <a:lnTo>
                      <a:pt x="0" y="523875"/>
                    </a:lnTo>
                    <a:lnTo>
                      <a:pt x="57150" y="66675"/>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438274" y="1657351"/>
                <a:ext cx="1000125" cy="647700"/>
              </a:xfrm>
              <a:custGeom>
                <a:avLst/>
                <a:gdLst>
                  <a:gd name="connsiteX0" fmla="*/ 0 w 704850"/>
                  <a:gd name="connsiteY0" fmla="*/ 419100 h 542925"/>
                  <a:gd name="connsiteX1" fmla="*/ 419100 w 704850"/>
                  <a:gd name="connsiteY1" fmla="*/ 304800 h 542925"/>
                  <a:gd name="connsiteX2" fmla="*/ 704850 w 704850"/>
                  <a:gd name="connsiteY2" fmla="*/ 0 h 542925"/>
                  <a:gd name="connsiteX3" fmla="*/ 638175 w 704850"/>
                  <a:gd name="connsiteY3" fmla="*/ 542925 h 542925"/>
                  <a:gd name="connsiteX4" fmla="*/ 0 w 704850"/>
                  <a:gd name="connsiteY4" fmla="*/ 419100 h 542925"/>
                  <a:gd name="connsiteX0-1" fmla="*/ 0 w 704850"/>
                  <a:gd name="connsiteY0-2" fmla="*/ 419100 h 542925"/>
                  <a:gd name="connsiteX1-3" fmla="*/ 484088 w 704850"/>
                  <a:gd name="connsiteY1-4" fmla="*/ 208685 h 542925"/>
                  <a:gd name="connsiteX2-5" fmla="*/ 704850 w 704850"/>
                  <a:gd name="connsiteY2-6" fmla="*/ 0 h 542925"/>
                  <a:gd name="connsiteX3-7" fmla="*/ 638175 w 704850"/>
                  <a:gd name="connsiteY3-8" fmla="*/ 542925 h 542925"/>
                  <a:gd name="connsiteX4-9" fmla="*/ 0 w 704850"/>
                  <a:gd name="connsiteY4-10" fmla="*/ 419100 h 542925"/>
                  <a:gd name="connsiteX0-11" fmla="*/ 0 w 704850"/>
                  <a:gd name="connsiteY0-12" fmla="*/ 419100 h 542925"/>
                  <a:gd name="connsiteX1-13" fmla="*/ 501418 w 704850"/>
                  <a:gd name="connsiteY1-14" fmla="*/ 223861 h 542925"/>
                  <a:gd name="connsiteX2-15" fmla="*/ 704850 w 704850"/>
                  <a:gd name="connsiteY2-16" fmla="*/ 0 h 542925"/>
                  <a:gd name="connsiteX3-17" fmla="*/ 638175 w 704850"/>
                  <a:gd name="connsiteY3-18" fmla="*/ 542925 h 542925"/>
                  <a:gd name="connsiteX4-19" fmla="*/ 0 w 704850"/>
                  <a:gd name="connsiteY4-20" fmla="*/ 419100 h 5429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4850" h="542925">
                    <a:moveTo>
                      <a:pt x="0" y="419100"/>
                    </a:moveTo>
                    <a:lnTo>
                      <a:pt x="501418" y="223861"/>
                    </a:lnTo>
                    <a:lnTo>
                      <a:pt x="704850" y="0"/>
                    </a:lnTo>
                    <a:lnTo>
                      <a:pt x="638175" y="542925"/>
                    </a:lnTo>
                    <a:lnTo>
                      <a:pt x="0" y="419100"/>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1447800" y="2152649"/>
                <a:ext cx="904875" cy="251824"/>
              </a:xfrm>
              <a:custGeom>
                <a:avLst/>
                <a:gdLst>
                  <a:gd name="connsiteX0" fmla="*/ 0 w 638175"/>
                  <a:gd name="connsiteY0" fmla="*/ 0 h 266700"/>
                  <a:gd name="connsiteX1" fmla="*/ 476250 w 638175"/>
                  <a:gd name="connsiteY1" fmla="*/ 266700 h 266700"/>
                  <a:gd name="connsiteX2" fmla="*/ 638175 w 638175"/>
                  <a:gd name="connsiteY2" fmla="*/ 133350 h 266700"/>
                  <a:gd name="connsiteX3" fmla="*/ 0 w 638175"/>
                  <a:gd name="connsiteY3" fmla="*/ 0 h 266700"/>
                  <a:gd name="connsiteX0-1" fmla="*/ 0 w 638175"/>
                  <a:gd name="connsiteY0-2" fmla="*/ 0 h 227454"/>
                  <a:gd name="connsiteX1-3" fmla="*/ 503998 w 638175"/>
                  <a:gd name="connsiteY1-4" fmla="*/ 227454 h 227454"/>
                  <a:gd name="connsiteX2-5" fmla="*/ 638175 w 638175"/>
                  <a:gd name="connsiteY2-6" fmla="*/ 133350 h 227454"/>
                  <a:gd name="connsiteX3-7" fmla="*/ 0 w 638175"/>
                  <a:gd name="connsiteY3-8" fmla="*/ 0 h 227454"/>
                </a:gdLst>
                <a:ahLst/>
                <a:cxnLst>
                  <a:cxn ang="0">
                    <a:pos x="connsiteX0-1" y="connsiteY0-2"/>
                  </a:cxn>
                  <a:cxn ang="0">
                    <a:pos x="connsiteX1-3" y="connsiteY1-4"/>
                  </a:cxn>
                  <a:cxn ang="0">
                    <a:pos x="connsiteX2-5" y="connsiteY2-6"/>
                  </a:cxn>
                  <a:cxn ang="0">
                    <a:pos x="connsiteX3-7" y="connsiteY3-8"/>
                  </a:cxn>
                </a:cxnLst>
                <a:rect l="l" t="t" r="r" b="b"/>
                <a:pathLst>
                  <a:path w="638175" h="227454">
                    <a:moveTo>
                      <a:pt x="0" y="0"/>
                    </a:moveTo>
                    <a:lnTo>
                      <a:pt x="503998" y="227454"/>
                    </a:lnTo>
                    <a:lnTo>
                      <a:pt x="638175" y="133350"/>
                    </a:lnTo>
                    <a:lnTo>
                      <a:pt x="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69"/>
            <p:cNvSpPr txBox="1">
              <a:spLocks noChangeArrowheads="1"/>
            </p:cNvSpPr>
            <p:nvPr/>
          </p:nvSpPr>
          <p:spPr bwMode="auto">
            <a:xfrm>
              <a:off x="1434547" y="2154982"/>
              <a:ext cx="803828" cy="23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1200"/>
                </a:lnSpc>
              </a:pPr>
              <a:r>
                <a:rPr lang="en-US" altLang="zh-CN" sz="800" dirty="0">
                  <a:solidFill>
                    <a:schemeClr val="bg1"/>
                  </a:solidFill>
                  <a:latin typeface="Arial" panose="020B0604020202020204" pitchFamily="34" charset="0"/>
                  <a:ea typeface="微软雅黑" panose="020B0503020204020204" pitchFamily="34" charset="-122"/>
                  <a:cs typeface="Arial" panose="020B0604020202020204" pitchFamily="34" charset="0"/>
                </a:rPr>
                <a:t>YOUR TEXT</a:t>
              </a:r>
              <a:endParaRPr lang="zh-CN" altLang="en-US" sz="8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文本框 69"/>
            <p:cNvSpPr txBox="1">
              <a:spLocks noChangeArrowheads="1"/>
            </p:cNvSpPr>
            <p:nvPr/>
          </p:nvSpPr>
          <p:spPr bwMode="auto">
            <a:xfrm>
              <a:off x="1751006" y="1999995"/>
              <a:ext cx="525804" cy="26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1200"/>
                </a:lnSpc>
              </a:pPr>
              <a:r>
                <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rPr>
                <a:t>04</a:t>
              </a:r>
              <a:endParaRPr lang="zh-CN" altLang="en-US" sz="2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1" name="组合 20"/>
          <p:cNvGrpSpPr/>
          <p:nvPr/>
        </p:nvGrpSpPr>
        <p:grpSpPr>
          <a:xfrm>
            <a:off x="2662063" y="2096269"/>
            <a:ext cx="4605511" cy="742866"/>
            <a:chOff x="2662063" y="2096269"/>
            <a:chExt cx="4605511" cy="742866"/>
          </a:xfrm>
        </p:grpSpPr>
        <p:sp>
          <p:nvSpPr>
            <p:cNvPr id="22" name="圆角矩形 16"/>
            <p:cNvSpPr/>
            <p:nvPr/>
          </p:nvSpPr>
          <p:spPr>
            <a:xfrm rot="169524">
              <a:off x="2870715" y="2159777"/>
              <a:ext cx="4291529" cy="679358"/>
            </a:xfrm>
            <a:custGeom>
              <a:avLst/>
              <a:gdLst>
                <a:gd name="connsiteX0" fmla="*/ 0 w 4605511"/>
                <a:gd name="connsiteY0" fmla="*/ 325761 h 651522"/>
                <a:gd name="connsiteX1" fmla="*/ 325761 w 4605511"/>
                <a:gd name="connsiteY1" fmla="*/ 0 h 651522"/>
                <a:gd name="connsiteX2" fmla="*/ 4279750 w 4605511"/>
                <a:gd name="connsiteY2" fmla="*/ 0 h 651522"/>
                <a:gd name="connsiteX3" fmla="*/ 4605511 w 4605511"/>
                <a:gd name="connsiteY3" fmla="*/ 325761 h 651522"/>
                <a:gd name="connsiteX4" fmla="*/ 4605511 w 4605511"/>
                <a:gd name="connsiteY4" fmla="*/ 325761 h 651522"/>
                <a:gd name="connsiteX5" fmla="*/ 4279750 w 4605511"/>
                <a:gd name="connsiteY5" fmla="*/ 651522 h 651522"/>
                <a:gd name="connsiteX6" fmla="*/ 325761 w 4605511"/>
                <a:gd name="connsiteY6" fmla="*/ 651522 h 651522"/>
                <a:gd name="connsiteX7" fmla="*/ 0 w 4605511"/>
                <a:gd name="connsiteY7" fmla="*/ 325761 h 651522"/>
                <a:gd name="connsiteX0-1" fmla="*/ 0 w 4605511"/>
                <a:gd name="connsiteY0-2" fmla="*/ 325761 h 651522"/>
                <a:gd name="connsiteX1-3" fmla="*/ 325761 w 4605511"/>
                <a:gd name="connsiteY1-4" fmla="*/ 0 h 651522"/>
                <a:gd name="connsiteX2-5" fmla="*/ 4279750 w 4605511"/>
                <a:gd name="connsiteY2-6" fmla="*/ 0 h 651522"/>
                <a:gd name="connsiteX3-7" fmla="*/ 4605511 w 4605511"/>
                <a:gd name="connsiteY3-8" fmla="*/ 325761 h 651522"/>
                <a:gd name="connsiteX4-9" fmla="*/ 4279750 w 4605511"/>
                <a:gd name="connsiteY4-10" fmla="*/ 651522 h 651522"/>
                <a:gd name="connsiteX5-11" fmla="*/ 325761 w 4605511"/>
                <a:gd name="connsiteY5-12" fmla="*/ 651522 h 651522"/>
                <a:gd name="connsiteX6-13" fmla="*/ 0 w 4605511"/>
                <a:gd name="connsiteY6-14" fmla="*/ 325761 h 651522"/>
                <a:gd name="connsiteX0-15" fmla="*/ 0 w 4773998"/>
                <a:gd name="connsiteY0-16" fmla="*/ 325761 h 651522"/>
                <a:gd name="connsiteX1-17" fmla="*/ 325761 w 4773998"/>
                <a:gd name="connsiteY1-18" fmla="*/ 0 h 651522"/>
                <a:gd name="connsiteX2-19" fmla="*/ 4279750 w 4773998"/>
                <a:gd name="connsiteY2-20" fmla="*/ 0 h 651522"/>
                <a:gd name="connsiteX3-21" fmla="*/ 4279750 w 4773998"/>
                <a:gd name="connsiteY3-22" fmla="*/ 651522 h 651522"/>
                <a:gd name="connsiteX4-23" fmla="*/ 325761 w 4773998"/>
                <a:gd name="connsiteY4-24" fmla="*/ 651522 h 651522"/>
                <a:gd name="connsiteX5-25" fmla="*/ 0 w 4773998"/>
                <a:gd name="connsiteY5-26" fmla="*/ 325761 h 651522"/>
                <a:gd name="connsiteX0-27" fmla="*/ 0 w 4579499"/>
                <a:gd name="connsiteY0-28" fmla="*/ 325761 h 651522"/>
                <a:gd name="connsiteX1-29" fmla="*/ 325761 w 4579499"/>
                <a:gd name="connsiteY1-30" fmla="*/ 0 h 651522"/>
                <a:gd name="connsiteX2-31" fmla="*/ 4279750 w 4579499"/>
                <a:gd name="connsiteY2-32" fmla="*/ 0 h 651522"/>
                <a:gd name="connsiteX3-33" fmla="*/ 4279750 w 4579499"/>
                <a:gd name="connsiteY3-34" fmla="*/ 651522 h 651522"/>
                <a:gd name="connsiteX4-35" fmla="*/ 325761 w 4579499"/>
                <a:gd name="connsiteY4-36" fmla="*/ 651522 h 651522"/>
                <a:gd name="connsiteX5-37" fmla="*/ 0 w 4579499"/>
                <a:gd name="connsiteY5-38" fmla="*/ 325761 h 651522"/>
                <a:gd name="connsiteX0-39" fmla="*/ 0 w 4290124"/>
                <a:gd name="connsiteY0-40" fmla="*/ 325761 h 651522"/>
                <a:gd name="connsiteX1-41" fmla="*/ 325761 w 4290124"/>
                <a:gd name="connsiteY1-42" fmla="*/ 0 h 651522"/>
                <a:gd name="connsiteX2-43" fmla="*/ 4279750 w 4290124"/>
                <a:gd name="connsiteY2-44" fmla="*/ 0 h 651522"/>
                <a:gd name="connsiteX3-45" fmla="*/ 4279750 w 4290124"/>
                <a:gd name="connsiteY3-46" fmla="*/ 651522 h 651522"/>
                <a:gd name="connsiteX4-47" fmla="*/ 325761 w 4290124"/>
                <a:gd name="connsiteY4-48" fmla="*/ 651522 h 651522"/>
                <a:gd name="connsiteX5-49" fmla="*/ 0 w 4290124"/>
                <a:gd name="connsiteY5-50" fmla="*/ 325761 h 651522"/>
                <a:gd name="connsiteX0-51" fmla="*/ 521 w 4290645"/>
                <a:gd name="connsiteY0-52" fmla="*/ 325761 h 651522"/>
                <a:gd name="connsiteX1-53" fmla="*/ 390702 w 4290645"/>
                <a:gd name="connsiteY1-54" fmla="*/ 49271 h 651522"/>
                <a:gd name="connsiteX2-55" fmla="*/ 4280271 w 4290645"/>
                <a:gd name="connsiteY2-56" fmla="*/ 0 h 651522"/>
                <a:gd name="connsiteX3-57" fmla="*/ 4280271 w 4290645"/>
                <a:gd name="connsiteY3-58" fmla="*/ 651522 h 651522"/>
                <a:gd name="connsiteX4-59" fmla="*/ 326282 w 4290645"/>
                <a:gd name="connsiteY4-60" fmla="*/ 651522 h 651522"/>
                <a:gd name="connsiteX5-61" fmla="*/ 521 w 4290645"/>
                <a:gd name="connsiteY5-62" fmla="*/ 325761 h 651522"/>
                <a:gd name="connsiteX0-63" fmla="*/ 521 w 4289273"/>
                <a:gd name="connsiteY0-64" fmla="*/ 325761 h 651522"/>
                <a:gd name="connsiteX1-65" fmla="*/ 390702 w 4289273"/>
                <a:gd name="connsiteY1-66" fmla="*/ 49271 h 651522"/>
                <a:gd name="connsiteX2-67" fmla="*/ 4280271 w 4289273"/>
                <a:gd name="connsiteY2-68" fmla="*/ 0 h 651522"/>
                <a:gd name="connsiteX3-69" fmla="*/ 4278628 w 4289273"/>
                <a:gd name="connsiteY3-70" fmla="*/ 618225 h 651522"/>
                <a:gd name="connsiteX4-71" fmla="*/ 326282 w 4289273"/>
                <a:gd name="connsiteY4-72" fmla="*/ 651522 h 651522"/>
                <a:gd name="connsiteX5-73" fmla="*/ 521 w 4289273"/>
                <a:gd name="connsiteY5-74" fmla="*/ 325761 h 651522"/>
                <a:gd name="connsiteX0-75" fmla="*/ 521 w 4280271"/>
                <a:gd name="connsiteY0-76" fmla="*/ 325761 h 651522"/>
                <a:gd name="connsiteX1-77" fmla="*/ 390702 w 4280271"/>
                <a:gd name="connsiteY1-78" fmla="*/ 49271 h 651522"/>
                <a:gd name="connsiteX2-79" fmla="*/ 4280271 w 4280271"/>
                <a:gd name="connsiteY2-80" fmla="*/ 0 h 651522"/>
                <a:gd name="connsiteX3-81" fmla="*/ 4278628 w 4280271"/>
                <a:gd name="connsiteY3-82" fmla="*/ 618225 h 651522"/>
                <a:gd name="connsiteX4-83" fmla="*/ 326282 w 4280271"/>
                <a:gd name="connsiteY4-84" fmla="*/ 651522 h 651522"/>
                <a:gd name="connsiteX5-85" fmla="*/ 521 w 4280271"/>
                <a:gd name="connsiteY5-86" fmla="*/ 325761 h 651522"/>
                <a:gd name="connsiteX0-87" fmla="*/ 521 w 4278682"/>
                <a:gd name="connsiteY0-88" fmla="*/ 353597 h 679358"/>
                <a:gd name="connsiteX1-89" fmla="*/ 390702 w 4278682"/>
                <a:gd name="connsiteY1-90" fmla="*/ 77107 h 679358"/>
                <a:gd name="connsiteX2-91" fmla="*/ 4264591 w 4278682"/>
                <a:gd name="connsiteY2-92" fmla="*/ 0 h 679358"/>
                <a:gd name="connsiteX3-93" fmla="*/ 4278628 w 4278682"/>
                <a:gd name="connsiteY3-94" fmla="*/ 646061 h 679358"/>
                <a:gd name="connsiteX4-95" fmla="*/ 326282 w 4278682"/>
                <a:gd name="connsiteY4-96" fmla="*/ 679358 h 679358"/>
                <a:gd name="connsiteX5-97" fmla="*/ 521 w 4278682"/>
                <a:gd name="connsiteY5-98" fmla="*/ 353597 h 679358"/>
                <a:gd name="connsiteX0-99" fmla="*/ 521 w 4291529"/>
                <a:gd name="connsiteY0-100" fmla="*/ 353597 h 679358"/>
                <a:gd name="connsiteX1-101" fmla="*/ 390702 w 4291529"/>
                <a:gd name="connsiteY1-102" fmla="*/ 77107 h 679358"/>
                <a:gd name="connsiteX2-103" fmla="*/ 4264591 w 4291529"/>
                <a:gd name="connsiteY2-104" fmla="*/ 0 h 679358"/>
                <a:gd name="connsiteX3-105" fmla="*/ 4291490 w 4291529"/>
                <a:gd name="connsiteY3-106" fmla="*/ 616816 h 679358"/>
                <a:gd name="connsiteX4-107" fmla="*/ 326282 w 4291529"/>
                <a:gd name="connsiteY4-108" fmla="*/ 679358 h 679358"/>
                <a:gd name="connsiteX5-109" fmla="*/ 521 w 4291529"/>
                <a:gd name="connsiteY5-110" fmla="*/ 353597 h 6793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291529" h="679358">
                  <a:moveTo>
                    <a:pt x="521" y="353597"/>
                  </a:moveTo>
                  <a:cubicBezTo>
                    <a:pt x="11258" y="253222"/>
                    <a:pt x="210789" y="77107"/>
                    <a:pt x="390702" y="77107"/>
                  </a:cubicBezTo>
                  <a:lnTo>
                    <a:pt x="4264591" y="0"/>
                  </a:lnTo>
                  <a:cubicBezTo>
                    <a:pt x="4247314" y="127637"/>
                    <a:pt x="4293063" y="485830"/>
                    <a:pt x="4291490" y="616816"/>
                  </a:cubicBezTo>
                  <a:lnTo>
                    <a:pt x="326282" y="679358"/>
                  </a:lnTo>
                  <a:cubicBezTo>
                    <a:pt x="146369" y="679358"/>
                    <a:pt x="-10216" y="453972"/>
                    <a:pt x="521" y="353597"/>
                  </a:cubicBezTo>
                  <a:close/>
                </a:path>
              </a:pathLst>
            </a:custGeom>
            <a:gradFill flip="none" rotWithShape="1">
              <a:gsLst>
                <a:gs pos="0">
                  <a:schemeClr val="bg1">
                    <a:lumMod val="50000"/>
                  </a:schemeClr>
                </a:gs>
                <a:gs pos="100000">
                  <a:schemeClr val="bg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3" name="圆角矩形 22"/>
            <p:cNvSpPr/>
            <p:nvPr/>
          </p:nvSpPr>
          <p:spPr>
            <a:xfrm>
              <a:off x="2662063" y="2096269"/>
              <a:ext cx="4605511" cy="651522"/>
            </a:xfrm>
            <a:prstGeom prst="roundRect">
              <a:avLst>
                <a:gd name="adj" fmla="val 50000"/>
              </a:avLst>
            </a:prstGeom>
            <a:solidFill>
              <a:srgbClr val="F7F7F7"/>
            </a:solidFill>
            <a:ln>
              <a:noFill/>
            </a:ln>
            <a:effectLst>
              <a:innerShdw dist="12700" dir="19800000">
                <a:schemeClr val="bg1">
                  <a:lumMod val="85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4" name="文本框 23"/>
            <p:cNvSpPr txBox="1">
              <a:spLocks noChangeArrowheads="1"/>
            </p:cNvSpPr>
            <p:nvPr/>
          </p:nvSpPr>
          <p:spPr bwMode="auto">
            <a:xfrm>
              <a:off x="2992438" y="2219325"/>
              <a:ext cx="110236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800" b="1" dirty="0">
                  <a:solidFill>
                    <a:schemeClr val="tx2"/>
                  </a:solidFill>
                  <a:latin typeface="Arial" panose="020B0604020202020204" pitchFamily="34" charset="0"/>
                  <a:ea typeface="Arial Unicode MS" panose="020B0604020202020204" pitchFamily="34" charset="-122"/>
                  <a:cs typeface="Arial" panose="020B0604020202020204" pitchFamily="34" charset="0"/>
                </a:rPr>
                <a:t>方案建设</a:t>
              </a:r>
              <a:endParaRPr lang="zh-CN" altLang="en-US" sz="2000" b="1" dirty="0">
                <a:solidFill>
                  <a:schemeClr val="tx2"/>
                </a:solidFill>
                <a:latin typeface="Arial" panose="020B0604020202020204" pitchFamily="34" charset="0"/>
                <a:ea typeface="Arial Unicode MS" panose="020B0604020202020204" pitchFamily="34" charset="-122"/>
                <a:cs typeface="Arial" panose="020B0604020202020204" pitchFamily="34" charset="0"/>
              </a:endParaRPr>
            </a:p>
          </p:txBody>
        </p:sp>
      </p:grpSp>
      <p:sp>
        <p:nvSpPr>
          <p:cNvPr id="25" name="矩形 24"/>
          <p:cNvSpPr/>
          <p:nvPr/>
        </p:nvSpPr>
        <p:spPr>
          <a:xfrm>
            <a:off x="6018530" y="1878330"/>
            <a:ext cx="3125470" cy="326517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微软雅黑 Light" panose="020B0502040204020203" charset="-122"/>
              <a:ea typeface="微软雅黑" panose="020B0503020204020204" pitchFamily="34" charset="-122"/>
              <a:sym typeface="微软雅黑 Light" panose="020B0502040204020203"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a:stretch>
            <a:fillRect/>
          </a:stretch>
        </p:blipFill>
        <p:spPr>
          <a:xfrm>
            <a:off x="828040" y="3075940"/>
            <a:ext cx="7220585" cy="2068830"/>
          </a:xfrm>
          <a:prstGeom prst="rect">
            <a:avLst/>
          </a:prstGeom>
          <a:noFill/>
          <a:ln w="9525">
            <a:noFill/>
          </a:ln>
        </p:spPr>
      </p:pic>
      <p:sp>
        <p:nvSpPr>
          <p:cNvPr id="5" name="同心圆 4"/>
          <p:cNvSpPr/>
          <p:nvPr>
            <p:custDataLst>
              <p:tags r:id="rId2"/>
            </p:custDataLst>
          </p:nvPr>
        </p:nvSpPr>
        <p:spPr>
          <a:xfrm>
            <a:off x="3205429" y="446763"/>
            <a:ext cx="2567664" cy="2567833"/>
          </a:xfrm>
          <a:prstGeom prst="donut">
            <a:avLst>
              <a:gd name="adj" fmla="val 883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lnSpc>
                <a:spcPct val="110000"/>
              </a:lnSpc>
            </a:pPr>
            <a:endParaRPr lang="zh-CN" altLang="en-US" sz="1500" dirty="0">
              <a:solidFill>
                <a:schemeClr val="accent1">
                  <a:lumMod val="75000"/>
                </a:schemeClr>
              </a:solidFill>
              <a:latin typeface="Arial" panose="020B0604020202020204" pitchFamily="34" charset="0"/>
              <a:ea typeface="微软雅黑" panose="020B0503020204020204" pitchFamily="34" charset="-122"/>
              <a:cs typeface="+mj-cs"/>
              <a:sym typeface="Arial" panose="020B0604020202020204" pitchFamily="34" charset="0"/>
            </a:endParaRPr>
          </a:p>
        </p:txBody>
      </p:sp>
      <p:sp>
        <p:nvSpPr>
          <p:cNvPr id="6" name="任意多边形 5"/>
          <p:cNvSpPr/>
          <p:nvPr>
            <p:custDataLst>
              <p:tags r:id="rId3"/>
            </p:custDataLst>
          </p:nvPr>
        </p:nvSpPr>
        <p:spPr>
          <a:xfrm rot="5400000">
            <a:off x="5402517" y="1494790"/>
            <a:ext cx="489892" cy="489924"/>
          </a:xfrm>
          <a:custGeom>
            <a:avLst/>
            <a:gdLst>
              <a:gd name="connsiteX0" fmla="*/ 257175 w 514350"/>
              <a:gd name="connsiteY0" fmla="*/ 89086 h 514350"/>
              <a:gd name="connsiteX1" fmla="*/ 114170 w 514350"/>
              <a:gd name="connsiteY1" fmla="*/ 232090 h 514350"/>
              <a:gd name="connsiteX2" fmla="*/ 114170 w 514350"/>
              <a:gd name="connsiteY2" fmla="*/ 375095 h 514350"/>
              <a:gd name="connsiteX3" fmla="*/ 257175 w 514350"/>
              <a:gd name="connsiteY3" fmla="*/ 232090 h 514350"/>
              <a:gd name="connsiteX4" fmla="*/ 400179 w 514350"/>
              <a:gd name="connsiteY4" fmla="*/ 375095 h 514350"/>
              <a:gd name="connsiteX5" fmla="*/ 400179 w 514350"/>
              <a:gd name="connsiteY5" fmla="*/ 232090 h 514350"/>
              <a:gd name="connsiteX6" fmla="*/ 257175 w 514350"/>
              <a:gd name="connsiteY6" fmla="*/ 0 h 514350"/>
              <a:gd name="connsiteX7" fmla="*/ 514350 w 514350"/>
              <a:gd name="connsiteY7" fmla="*/ 257175 h 514350"/>
              <a:gd name="connsiteX8" fmla="*/ 257175 w 514350"/>
              <a:gd name="connsiteY8" fmla="*/ 514350 h 514350"/>
              <a:gd name="connsiteX9" fmla="*/ 0 w 514350"/>
              <a:gd name="connsiteY9" fmla="*/ 257175 h 514350"/>
              <a:gd name="connsiteX10" fmla="*/ 257175 w 514350"/>
              <a:gd name="connsiteY10"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7" name="任意多边形 6"/>
          <p:cNvSpPr/>
          <p:nvPr>
            <p:custDataLst>
              <p:tags r:id="rId4"/>
            </p:custDataLst>
          </p:nvPr>
        </p:nvSpPr>
        <p:spPr>
          <a:xfrm rot="16200000">
            <a:off x="3086115" y="1494790"/>
            <a:ext cx="489892" cy="489924"/>
          </a:xfrm>
          <a:custGeom>
            <a:avLst/>
            <a:gdLst>
              <a:gd name="connsiteX0" fmla="*/ 257175 w 514350"/>
              <a:gd name="connsiteY0" fmla="*/ 89086 h 514350"/>
              <a:gd name="connsiteX1" fmla="*/ 114170 w 514350"/>
              <a:gd name="connsiteY1" fmla="*/ 232090 h 514350"/>
              <a:gd name="connsiteX2" fmla="*/ 114170 w 514350"/>
              <a:gd name="connsiteY2" fmla="*/ 375095 h 514350"/>
              <a:gd name="connsiteX3" fmla="*/ 257175 w 514350"/>
              <a:gd name="connsiteY3" fmla="*/ 232090 h 514350"/>
              <a:gd name="connsiteX4" fmla="*/ 400179 w 514350"/>
              <a:gd name="connsiteY4" fmla="*/ 375095 h 514350"/>
              <a:gd name="connsiteX5" fmla="*/ 400179 w 514350"/>
              <a:gd name="connsiteY5" fmla="*/ 232090 h 514350"/>
              <a:gd name="connsiteX6" fmla="*/ 257175 w 514350"/>
              <a:gd name="connsiteY6" fmla="*/ 0 h 514350"/>
              <a:gd name="connsiteX7" fmla="*/ 514350 w 514350"/>
              <a:gd name="connsiteY7" fmla="*/ 257175 h 514350"/>
              <a:gd name="connsiteX8" fmla="*/ 257175 w 514350"/>
              <a:gd name="connsiteY8" fmla="*/ 514350 h 514350"/>
              <a:gd name="connsiteX9" fmla="*/ 0 w 514350"/>
              <a:gd name="connsiteY9" fmla="*/ 257175 h 514350"/>
              <a:gd name="connsiteX10" fmla="*/ 257175 w 514350"/>
              <a:gd name="connsiteY10"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custDataLst>
              <p:tags r:id="rId5"/>
            </p:custDataLst>
          </p:nvPr>
        </p:nvSpPr>
        <p:spPr>
          <a:xfrm>
            <a:off x="5767387" y="15668"/>
            <a:ext cx="2700973" cy="3483817"/>
          </a:xfrm>
          <a:prstGeom prst="rect">
            <a:avLst/>
          </a:prstGeom>
        </p:spPr>
        <p:txBody>
          <a:bodyPr wrap="square" anchor="ctr" anchorCtr="0">
            <a:normAutofit lnSpcReduction="20000"/>
          </a:bodyPr>
          <a:p>
            <a:pPr marL="508000" lvl="1" indent="-222250" algn="l" fontAlgn="ctr">
              <a:lnSpc>
                <a:spcPct val="130000"/>
              </a:lnSpc>
              <a:spcBef>
                <a:spcPts val="0"/>
              </a:spcBef>
              <a:spcAft>
                <a:spcPts val="0"/>
              </a:spcAft>
              <a:buSzPct val="100000"/>
              <a:buFont typeface="Arial" panose="020B0604020202020204" pitchFamily="34" charset="0"/>
              <a:buChar char="○"/>
            </a:pPr>
            <a:r>
              <a:rPr lang="zh-CN" sz="1200" spc="150">
                <a:solidFill>
                  <a:schemeClr val="tx1">
                    <a:lumMod val="75000"/>
                    <a:lumOff val="25000"/>
                  </a:schemeClr>
                </a:solidFill>
                <a:latin typeface="Arial" panose="020B0604020202020204" pitchFamily="34" charset="0"/>
                <a:ea typeface="微软雅黑" panose="020B0503020204020204" pitchFamily="34" charset="-122"/>
              </a:rPr>
              <a:t>机器人读取邮箱调用表中的邮箱号与授权码，利用其循环向每位顾客发送邮件，其中有需要顾客填写的满意度调查表格。</a:t>
            </a:r>
            <a:endParaRPr lang="zh-CN" sz="1200" spc="15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10" name="矩形 9"/>
          <p:cNvSpPr/>
          <p:nvPr>
            <p:custDataLst>
              <p:tags r:id="rId6"/>
            </p:custDataLst>
          </p:nvPr>
        </p:nvSpPr>
        <p:spPr>
          <a:xfrm>
            <a:off x="36195" y="15668"/>
            <a:ext cx="3208050" cy="3483817"/>
          </a:xfrm>
          <a:prstGeom prst="rect">
            <a:avLst/>
          </a:prstGeom>
        </p:spPr>
        <p:txBody>
          <a:bodyPr wrap="square" anchor="ctr" anchorCtr="0">
            <a:normAutofit/>
          </a:bodyPr>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sz="1350" spc="150">
                <a:solidFill>
                  <a:schemeClr val="tx1">
                    <a:lumMod val="75000"/>
                    <a:lumOff val="25000"/>
                  </a:schemeClr>
                </a:solidFill>
                <a:latin typeface="Arial" panose="020B0604020202020204" pitchFamily="34" charset="0"/>
                <a:ea typeface="微软雅黑" panose="020B0503020204020204" pitchFamily="34" charset="-122"/>
              </a:rPr>
              <a:t>提取不同客户等级工作簿的客户信息，在经过查重分析后，进行信息的汇总并通过设定的函数为每个顾客生成一个不重复的确认码。</a:t>
            </a:r>
            <a:endParaRPr lang="zh-CN" altLang="en-US" sz="1350" spc="15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11" name="矩形 10"/>
          <p:cNvSpPr/>
          <p:nvPr>
            <p:custDataLst>
              <p:tags r:id="rId7"/>
            </p:custDataLst>
          </p:nvPr>
        </p:nvSpPr>
        <p:spPr>
          <a:xfrm>
            <a:off x="3745437" y="1117797"/>
            <a:ext cx="1487652" cy="1225762"/>
          </a:xfrm>
          <a:prstGeom prst="rect">
            <a:avLst/>
          </a:prstGeom>
        </p:spPr>
        <p:txBody>
          <a:bodyPr wrap="square" anchor="ctr">
            <a:normAutofit lnSpcReduction="10000"/>
          </a:bodyPr>
          <a:p>
            <a:pPr marL="0" indent="0" algn="ctr">
              <a:lnSpc>
                <a:spcPct val="100000"/>
              </a:lnSpc>
              <a:spcBef>
                <a:spcPts val="0"/>
              </a:spcBef>
              <a:spcAft>
                <a:spcPts val="0"/>
              </a:spcAft>
              <a:buSzPct val="100000"/>
            </a:pPr>
            <a:r>
              <a:rPr lang="en-US" b="1" spc="300">
                <a:latin typeface="Arial" panose="020B0604020202020204" pitchFamily="34" charset="0"/>
                <a:ea typeface="微软雅黑" panose="020B0503020204020204" pitchFamily="34" charset="-122"/>
              </a:rPr>
              <a:t> 输入</a:t>
            </a:r>
            <a:endParaRPr lang="en-US" b="1" spc="300">
              <a:latin typeface="Arial" panose="020B0604020202020204" pitchFamily="34" charset="0"/>
              <a:ea typeface="微软雅黑" panose="020B0503020204020204" pitchFamily="34" charset="-122"/>
            </a:endParaRPr>
          </a:p>
          <a:p>
            <a:pPr marL="0" indent="0" algn="ctr">
              <a:lnSpc>
                <a:spcPct val="100000"/>
              </a:lnSpc>
              <a:spcBef>
                <a:spcPts val="0"/>
              </a:spcBef>
              <a:spcAft>
                <a:spcPts val="0"/>
              </a:spcAft>
              <a:buSzPct val="100000"/>
            </a:pPr>
            <a:r>
              <a:rPr lang="en-US" b="1" spc="300">
                <a:latin typeface="Arial" panose="020B0604020202020204" pitchFamily="34" charset="0"/>
                <a:ea typeface="微软雅黑" panose="020B0503020204020204" pitchFamily="34" charset="-122"/>
              </a:rPr>
              <a:t>“发邮件”口令</a:t>
            </a:r>
            <a:endParaRPr lang="en-US" b="1" spc="300">
              <a:latin typeface="Arial" panose="020B0604020202020204" pitchFamily="34" charset="0"/>
              <a:ea typeface="微软雅黑" panose="020B0503020204020204" pitchFamily="34" charset="-122"/>
            </a:endParaRPr>
          </a:p>
        </p:txBody>
      </p:sp>
      <p:sp>
        <p:nvSpPr>
          <p:cNvPr id="12" name="文本框 11"/>
          <p:cNvSpPr txBox="1"/>
          <p:nvPr/>
        </p:nvSpPr>
        <p:spPr>
          <a:xfrm>
            <a:off x="107950" y="0"/>
            <a:ext cx="3652520" cy="583565"/>
          </a:xfrm>
          <a:prstGeom prst="rect">
            <a:avLst/>
          </a:prstGeom>
          <a:noFill/>
        </p:spPr>
        <p:txBody>
          <a:bodyPr wrap="square" rtlCol="0">
            <a:spAutoFit/>
          </a:bodyPr>
          <a:p>
            <a:r>
              <a:rPr lang="zh-CN" altLang="en-US" sz="3200" b="1"/>
              <a:t>发件模块</a:t>
            </a:r>
            <a:endParaRPr lang="zh-CN" altLang="en-US" sz="3200" b="1"/>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9"/>
          <p:cNvPicPr>
            <a:picLocks noChangeAspect="1"/>
          </p:cNvPicPr>
          <p:nvPr/>
        </p:nvPicPr>
        <p:blipFill>
          <a:blip r:embed="rId1"/>
          <a:stretch>
            <a:fillRect/>
          </a:stretch>
        </p:blipFill>
        <p:spPr>
          <a:xfrm>
            <a:off x="611664" y="1059657"/>
            <a:ext cx="7998619" cy="1695926"/>
          </a:xfrm>
          <a:prstGeom prst="rect">
            <a:avLst/>
          </a:prstGeom>
        </p:spPr>
      </p:pic>
      <p:sp>
        <p:nvSpPr>
          <p:cNvPr id="3" name="文本框 2"/>
          <p:cNvSpPr txBox="1"/>
          <p:nvPr/>
        </p:nvSpPr>
        <p:spPr>
          <a:xfrm>
            <a:off x="577850" y="227965"/>
            <a:ext cx="4570095" cy="521970"/>
          </a:xfrm>
          <a:prstGeom prst="rect">
            <a:avLst/>
          </a:prstGeom>
          <a:noFill/>
        </p:spPr>
        <p:txBody>
          <a:bodyPr wrap="square" rtlCol="0">
            <a:spAutoFit/>
          </a:bodyPr>
          <a:p>
            <a:r>
              <a:rPr lang="zh-CN" altLang="en-US" sz="2800" b="1"/>
              <a:t>客户调查问卷示例表格</a:t>
            </a:r>
            <a:endParaRPr lang="zh-CN" altLang="en-US" sz="2800" b="1"/>
          </a:p>
        </p:txBody>
      </p:sp>
      <p:sp>
        <p:nvSpPr>
          <p:cNvPr id="4" name="文本框 3"/>
          <p:cNvSpPr txBox="1"/>
          <p:nvPr/>
        </p:nvSpPr>
        <p:spPr>
          <a:xfrm>
            <a:off x="653415" y="3068955"/>
            <a:ext cx="7878445" cy="645160"/>
          </a:xfrm>
          <a:prstGeom prst="rect">
            <a:avLst/>
          </a:prstGeom>
          <a:noFill/>
        </p:spPr>
        <p:txBody>
          <a:bodyPr wrap="square" rtlCol="0">
            <a:spAutoFit/>
          </a:bodyPr>
          <a:p>
            <a:r>
              <a:rPr lang="zh-CN" altLang="en-US"/>
              <a:t>此表格中包含了我们公司内部希望获取的回执信息，之后会在收件模块中对收到的回执表进行汇总处理以及</a:t>
            </a:r>
            <a:r>
              <a:rPr lang="zh-CN" altLang="en-US"/>
              <a:t>统计分析。</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任意多边形: 形状 18"/>
          <p:cNvSpPr/>
          <p:nvPr>
            <p:custDataLst>
              <p:tags r:id="rId1"/>
            </p:custDataLst>
          </p:nvPr>
        </p:nvSpPr>
        <p:spPr>
          <a:xfrm rot="10800000">
            <a:off x="0" y="0"/>
            <a:ext cx="9144000" cy="3878609"/>
          </a:xfrm>
          <a:custGeom>
            <a:avLst/>
            <a:gdLst>
              <a:gd name="connsiteX0" fmla="*/ 0 w 12192000"/>
              <a:gd name="connsiteY0" fmla="*/ 0 h 5171478"/>
              <a:gd name="connsiteX1" fmla="*/ 12192000 w 12192000"/>
              <a:gd name="connsiteY1" fmla="*/ 3266837 h 5171478"/>
              <a:gd name="connsiteX2" fmla="*/ 12192000 w 12192000"/>
              <a:gd name="connsiteY2" fmla="*/ 5171478 h 5171478"/>
              <a:gd name="connsiteX3" fmla="*/ 0 w 12192000"/>
              <a:gd name="connsiteY3" fmla="*/ 5171478 h 5171478"/>
            </a:gdLst>
            <a:ahLst/>
            <a:cxnLst>
              <a:cxn ang="0">
                <a:pos x="connsiteX0" y="connsiteY0"/>
              </a:cxn>
              <a:cxn ang="0">
                <a:pos x="connsiteX1" y="connsiteY1"/>
              </a:cxn>
              <a:cxn ang="0">
                <a:pos x="connsiteX2" y="connsiteY2"/>
              </a:cxn>
              <a:cxn ang="0">
                <a:pos x="connsiteX3" y="connsiteY3"/>
              </a:cxn>
            </a:cxnLst>
            <a:rect l="l" t="t" r="r" b="b"/>
            <a:pathLst>
              <a:path w="12192000" h="5171478">
                <a:moveTo>
                  <a:pt x="0" y="0"/>
                </a:moveTo>
                <a:lnTo>
                  <a:pt x="12192000" y="3266837"/>
                </a:lnTo>
                <a:lnTo>
                  <a:pt x="12192000" y="5171478"/>
                </a:lnTo>
                <a:lnTo>
                  <a:pt x="0" y="5171478"/>
                </a:lnTo>
                <a:close/>
              </a:path>
            </a:pathLst>
          </a:custGeom>
          <a:solidFill>
            <a:srgbClr val="5F6F89">
              <a:lumMod val="20000"/>
              <a:lumOff val="80000"/>
            </a:srgbClr>
          </a:solidFill>
          <a:ln w="12700" cap="flat" cmpd="sng" algn="ctr">
            <a:noFill/>
            <a:prstDash val="solid"/>
            <a:miter lim="800000"/>
          </a:ln>
          <a:effectLst/>
        </p:spPr>
        <p:txBody>
          <a:bodyPr rtlCol="0" anchor="ctr"/>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8" name="任意多边形: 形状 17"/>
          <p:cNvSpPr/>
          <p:nvPr>
            <p:custDataLst>
              <p:tags r:id="rId2"/>
            </p:custDataLst>
          </p:nvPr>
        </p:nvSpPr>
        <p:spPr>
          <a:xfrm>
            <a:off x="0" y="1264892"/>
            <a:ext cx="9144000" cy="3878609"/>
          </a:xfrm>
          <a:custGeom>
            <a:avLst/>
            <a:gdLst>
              <a:gd name="connsiteX0" fmla="*/ 0 w 12192000"/>
              <a:gd name="connsiteY0" fmla="*/ 0 h 5171478"/>
              <a:gd name="connsiteX1" fmla="*/ 12192000 w 12192000"/>
              <a:gd name="connsiteY1" fmla="*/ 3266837 h 5171478"/>
              <a:gd name="connsiteX2" fmla="*/ 12192000 w 12192000"/>
              <a:gd name="connsiteY2" fmla="*/ 5171478 h 5171478"/>
              <a:gd name="connsiteX3" fmla="*/ 0 w 12192000"/>
              <a:gd name="connsiteY3" fmla="*/ 5171478 h 5171478"/>
            </a:gdLst>
            <a:ahLst/>
            <a:cxnLst>
              <a:cxn ang="0">
                <a:pos x="connsiteX0" y="connsiteY0"/>
              </a:cxn>
              <a:cxn ang="0">
                <a:pos x="connsiteX1" y="connsiteY1"/>
              </a:cxn>
              <a:cxn ang="0">
                <a:pos x="connsiteX2" y="connsiteY2"/>
              </a:cxn>
              <a:cxn ang="0">
                <a:pos x="connsiteX3" y="connsiteY3"/>
              </a:cxn>
            </a:cxnLst>
            <a:rect l="l" t="t" r="r" b="b"/>
            <a:pathLst>
              <a:path w="12192000" h="5171478">
                <a:moveTo>
                  <a:pt x="0" y="0"/>
                </a:moveTo>
                <a:lnTo>
                  <a:pt x="12192000" y="3266837"/>
                </a:lnTo>
                <a:lnTo>
                  <a:pt x="12192000" y="5171478"/>
                </a:lnTo>
                <a:lnTo>
                  <a:pt x="0" y="5171478"/>
                </a:lnTo>
                <a:close/>
              </a:path>
            </a:pathLst>
          </a:custGeom>
          <a:solidFill>
            <a:srgbClr val="5F6F89">
              <a:lumMod val="40000"/>
              <a:lumOff val="60000"/>
            </a:srgbClr>
          </a:solidFill>
          <a:ln w="12700" cap="flat" cmpd="sng" algn="ctr">
            <a:noFill/>
            <a:prstDash val="solid"/>
            <a:miter lim="800000"/>
          </a:ln>
          <a:effectLst/>
        </p:spPr>
        <p:txBody>
          <a:bodyPr rtlCol="0" anchor="ctr"/>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custDataLst>
              <p:tags r:id="rId3"/>
            </p:custDataLst>
          </p:nvPr>
        </p:nvSpPr>
        <p:spPr>
          <a:xfrm>
            <a:off x="107797" y="124103"/>
            <a:ext cx="8842045" cy="4847033"/>
          </a:xfrm>
          <a:prstGeom prst="rect">
            <a:avLst/>
          </a:prstGeom>
          <a:solidFill>
            <a:srgbClr val="FFFFFF"/>
          </a:solidFill>
          <a:ln w="76200" cap="flat" cmpd="sng" algn="ctr">
            <a:noFill/>
            <a:prstDash val="solid"/>
            <a:miter lim="800000"/>
          </a:ln>
          <a:effectLst/>
        </p:spPr>
        <p:txBody>
          <a:bodyPr rtlCol="0" anchor="ctr"/>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custDataLst>
              <p:tags r:id="rId4"/>
            </p:custDataLst>
          </p:nvPr>
        </p:nvSpPr>
        <p:spPr>
          <a:xfrm>
            <a:off x="4800600" y="944705"/>
            <a:ext cx="3597254" cy="3254090"/>
          </a:xfrm>
          <a:prstGeom prst="rect">
            <a:avLst/>
          </a:prstGeom>
        </p:spPr>
        <p:txBody>
          <a:bodyPr anchor="ctr">
            <a:normAutofit lnSpcReduction="20000"/>
          </a:bodyPr>
          <a:lstStyle>
            <a:defPPr>
              <a:defRPr lang="zh-CN"/>
            </a:defPPr>
            <a:lvl1pPr marL="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9pPr>
          </a:lstStyle>
          <a:p>
            <a:pPr marL="285750" indent="-285750" algn="l">
              <a:lnSpc>
                <a:spcPct val="110000"/>
              </a:lnSpc>
              <a:spcBef>
                <a:spcPts val="0"/>
              </a:spcBef>
              <a:spcAft>
                <a:spcPts val="400"/>
              </a:spcAft>
              <a:buClr>
                <a:srgbClr val="5F6F89">
                  <a:lumMod val="20000"/>
                  <a:lumOff val="80000"/>
                </a:srgbClr>
              </a:buClr>
              <a:buSzPct val="100000"/>
              <a:buFont typeface="Wingdings" panose="05000000000000000000" pitchFamily="2" charset="2"/>
              <a:buChar char="n"/>
            </a:pPr>
            <a:r>
              <a:rPr lang="en-US" sz="2400" b="1" spc="150" dirty="0" err="1">
                <a:solidFill>
                  <a:sysClr val="windowText" lastClr="000000">
                    <a:lumMod val="75000"/>
                    <a:lumOff val="25000"/>
                  </a:sysClr>
                </a:solidFill>
                <a:latin typeface="Arial" panose="020B0604020202020204" pitchFamily="34" charset="0"/>
                <a:ea typeface="微软雅黑" panose="020B0503020204020204" pitchFamily="34" charset="-122"/>
              </a:rPr>
              <a:t>输入“收邮件”口令</a:t>
            </a:r>
            <a:endParaRPr lang="en-US" sz="1400" spc="150" dirty="0" err="1">
              <a:solidFill>
                <a:sysClr val="windowText" lastClr="000000">
                  <a:lumMod val="75000"/>
                  <a:lumOff val="25000"/>
                </a:sysClr>
              </a:solidFill>
              <a:latin typeface="Arial" panose="020B0604020202020204" pitchFamily="34" charset="0"/>
              <a:ea typeface="微软雅黑" panose="020B0503020204020204" pitchFamily="34" charset="-122"/>
            </a:endParaRPr>
          </a:p>
          <a:p>
            <a:pPr indent="0" algn="l">
              <a:lnSpc>
                <a:spcPct val="110000"/>
              </a:lnSpc>
              <a:spcBef>
                <a:spcPts val="0"/>
              </a:spcBef>
              <a:spcAft>
                <a:spcPts val="400"/>
              </a:spcAft>
              <a:buClr>
                <a:srgbClr val="5F6F89">
                  <a:lumMod val="20000"/>
                  <a:lumOff val="80000"/>
                </a:srgbClr>
              </a:buClr>
              <a:buSzPct val="100000"/>
              <a:buFont typeface="Wingdings" panose="05000000000000000000" pitchFamily="2" charset="2"/>
              <a:buNone/>
            </a:pPr>
            <a:endParaRPr lang="en-US" sz="1050" spc="150" dirty="0" err="1">
              <a:solidFill>
                <a:sysClr val="windowText" lastClr="000000">
                  <a:lumMod val="75000"/>
                  <a:lumOff val="25000"/>
                </a:sysClr>
              </a:solidFill>
              <a:latin typeface="Arial" panose="020B0604020202020204" pitchFamily="34" charset="0"/>
              <a:ea typeface="微软雅黑" panose="020B0503020204020204" pitchFamily="34" charset="-122"/>
            </a:endParaRPr>
          </a:p>
          <a:p>
            <a:pPr marL="285750" indent="-285750" algn="l">
              <a:lnSpc>
                <a:spcPct val="110000"/>
              </a:lnSpc>
              <a:spcBef>
                <a:spcPts val="0"/>
              </a:spcBef>
              <a:spcAft>
                <a:spcPts val="400"/>
              </a:spcAft>
              <a:buClr>
                <a:srgbClr val="5F6F89">
                  <a:lumMod val="20000"/>
                  <a:lumOff val="80000"/>
                </a:srgbClr>
              </a:buClr>
              <a:buSzPct val="100000"/>
              <a:buFont typeface="Wingdings" panose="05000000000000000000" pitchFamily="2" charset="2"/>
              <a:buChar char="n"/>
            </a:pPr>
            <a:r>
              <a:rPr lang="en-US" sz="1400" spc="150" dirty="0" err="1">
                <a:solidFill>
                  <a:sysClr val="windowText" lastClr="000000">
                    <a:lumMod val="75000"/>
                    <a:lumOff val="25000"/>
                  </a:sysClr>
                </a:solidFill>
                <a:latin typeface="Arial" panose="020B0604020202020204" pitchFamily="34" charset="0"/>
                <a:ea typeface="微软雅黑" panose="020B0503020204020204" pitchFamily="34" charset="-122"/>
              </a:rPr>
              <a:t>将各位顾客的回信中满意度调查表格附件汇总</a:t>
            </a:r>
            <a:endParaRPr lang="en-US" sz="1400" spc="150" dirty="0" err="1">
              <a:solidFill>
                <a:sysClr val="windowText" lastClr="000000">
                  <a:lumMod val="75000"/>
                  <a:lumOff val="25000"/>
                </a:sysClr>
              </a:solidFill>
              <a:latin typeface="Arial" panose="020B0604020202020204" pitchFamily="34" charset="0"/>
              <a:ea typeface="微软雅黑" panose="020B0503020204020204" pitchFamily="34" charset="-122"/>
            </a:endParaRPr>
          </a:p>
          <a:p>
            <a:pPr marL="285750" indent="-285750" algn="l">
              <a:lnSpc>
                <a:spcPct val="110000"/>
              </a:lnSpc>
              <a:spcBef>
                <a:spcPts val="0"/>
              </a:spcBef>
              <a:spcAft>
                <a:spcPts val="400"/>
              </a:spcAft>
              <a:buClr>
                <a:srgbClr val="5F6F89">
                  <a:lumMod val="20000"/>
                  <a:lumOff val="80000"/>
                </a:srgbClr>
              </a:buClr>
              <a:buSzPct val="100000"/>
              <a:buFont typeface="Wingdings" panose="05000000000000000000" pitchFamily="2" charset="2"/>
              <a:buChar char="n"/>
            </a:pPr>
            <a:r>
              <a:rPr lang="zh-CN" altLang="en-US" sz="1400" spc="150" dirty="0">
                <a:solidFill>
                  <a:sysClr val="windowText" lastClr="000000">
                    <a:lumMod val="75000"/>
                    <a:lumOff val="25000"/>
                  </a:sysClr>
                </a:solidFill>
                <a:latin typeface="Arial" panose="020B0604020202020204" pitchFamily="34" charset="0"/>
                <a:ea typeface="微软雅黑" panose="020B0503020204020204" pitchFamily="34" charset="-122"/>
              </a:rPr>
              <a:t>将汇总表中顾客ID、确认码与原客户信息表比对，都匹配者存入客户表；ID不匹配者存入非客户表（视为恶意刷评价者）；确认码不匹配者作为无效数据舍弃。</a:t>
            </a:r>
            <a:endParaRPr lang="zh-CN" altLang="en-US" sz="1400" spc="150" dirty="0">
              <a:solidFill>
                <a:sysClr val="windowText" lastClr="000000">
                  <a:lumMod val="75000"/>
                  <a:lumOff val="25000"/>
                </a:sysClr>
              </a:solidFill>
              <a:latin typeface="Arial" panose="020B0604020202020204" pitchFamily="34" charset="0"/>
              <a:ea typeface="微软雅黑" panose="020B0503020204020204" pitchFamily="34" charset="-122"/>
            </a:endParaRPr>
          </a:p>
          <a:p>
            <a:pPr marL="285750" indent="-285750" algn="l">
              <a:lnSpc>
                <a:spcPct val="110000"/>
              </a:lnSpc>
              <a:spcBef>
                <a:spcPts val="0"/>
              </a:spcBef>
              <a:spcAft>
                <a:spcPts val="400"/>
              </a:spcAft>
              <a:buClr>
                <a:srgbClr val="5F6F89">
                  <a:lumMod val="20000"/>
                  <a:lumOff val="80000"/>
                </a:srgbClr>
              </a:buClr>
              <a:buSzPct val="100000"/>
              <a:buFont typeface="Wingdings" panose="05000000000000000000" pitchFamily="2" charset="2"/>
              <a:buChar char="n"/>
            </a:pPr>
            <a:r>
              <a:rPr lang="zh-CN" altLang="en-US" sz="1400" spc="150" dirty="0">
                <a:solidFill>
                  <a:sysClr val="windowText" lastClr="000000">
                    <a:lumMod val="75000"/>
                    <a:lumOff val="25000"/>
                  </a:sysClr>
                </a:solidFill>
                <a:latin typeface="Arial" panose="020B0604020202020204" pitchFamily="34" charset="0"/>
                <a:ea typeface="微软雅黑" panose="020B0503020204020204" pitchFamily="34" charset="-122"/>
              </a:rPr>
              <a:t>将筛选后得到的客户表按客户等级分成SVIP、VIP、普通三个子表。</a:t>
            </a:r>
            <a:endParaRPr lang="zh-CN" altLang="en-US" sz="1400" spc="150" dirty="0">
              <a:solidFill>
                <a:sysClr val="windowText" lastClr="000000">
                  <a:lumMod val="75000"/>
                  <a:lumOff val="25000"/>
                </a:sysClr>
              </a:solidFill>
              <a:latin typeface="Arial" panose="020B0604020202020204" pitchFamily="34" charset="0"/>
              <a:ea typeface="微软雅黑" panose="020B0503020204020204" pitchFamily="34" charset="-122"/>
            </a:endParaRPr>
          </a:p>
          <a:p>
            <a:pPr marL="285750" indent="-285750" algn="l">
              <a:lnSpc>
                <a:spcPct val="110000"/>
              </a:lnSpc>
              <a:spcBef>
                <a:spcPts val="0"/>
              </a:spcBef>
              <a:spcAft>
                <a:spcPts val="400"/>
              </a:spcAft>
              <a:buClr>
                <a:srgbClr val="5F6F89">
                  <a:lumMod val="20000"/>
                  <a:lumOff val="80000"/>
                </a:srgbClr>
              </a:buClr>
              <a:buSzPct val="100000"/>
              <a:buFont typeface="Wingdings" panose="05000000000000000000" pitchFamily="2" charset="2"/>
              <a:buChar char="n"/>
            </a:pPr>
            <a:r>
              <a:rPr lang="zh-CN" altLang="en-US" sz="1400" spc="150" dirty="0">
                <a:solidFill>
                  <a:sysClr val="windowText" lastClr="000000">
                    <a:lumMod val="75000"/>
                    <a:lumOff val="25000"/>
                  </a:sysClr>
                </a:solidFill>
                <a:latin typeface="Arial" panose="020B0604020202020204" pitchFamily="34" charset="0"/>
                <a:ea typeface="微软雅黑" panose="020B0503020204020204" pitchFamily="34" charset="-122"/>
              </a:rPr>
              <a:t>对客户表及三个子表中数据分别进行统计分析，并将各个表中六个指标的统计结果进行可视化处理。</a:t>
            </a:r>
            <a:endParaRPr lang="zh-CN" altLang="en-US" sz="1400" spc="150" dirty="0">
              <a:solidFill>
                <a:sysClr val="windowText" lastClr="000000">
                  <a:lumMod val="75000"/>
                  <a:lumOff val="25000"/>
                </a:sysClr>
              </a:solidFill>
              <a:latin typeface="Arial" panose="020B0604020202020204" pitchFamily="34" charset="0"/>
              <a:ea typeface="微软雅黑" panose="020B0503020204020204" pitchFamily="34" charset="-122"/>
            </a:endParaRPr>
          </a:p>
        </p:txBody>
      </p:sp>
      <p:sp>
        <p:nvSpPr>
          <p:cNvPr id="21" name="文本框 20"/>
          <p:cNvSpPr txBox="1"/>
          <p:nvPr>
            <p:custDataLst>
              <p:tags r:id="rId5"/>
            </p:custDataLst>
          </p:nvPr>
        </p:nvSpPr>
        <p:spPr>
          <a:xfrm>
            <a:off x="844299" y="1411028"/>
            <a:ext cx="2645204" cy="1577429"/>
          </a:xfrm>
          <a:prstGeom prst="rect">
            <a:avLst/>
          </a:prstGeom>
          <a:noFill/>
        </p:spPr>
        <p:txBody>
          <a:bodyPr wrap="square" lIns="67627" tIns="35242" rIns="67627" bIns="35242" rtlCol="0" anchor="b">
            <a:normAutofit/>
          </a:bodyPr>
          <a:lstStyle/>
          <a:p>
            <a:pPr marL="0" indent="0" algn="l">
              <a:lnSpc>
                <a:spcPct val="120000"/>
              </a:lnSpc>
              <a:spcBef>
                <a:spcPts val="0"/>
              </a:spcBef>
              <a:spcAft>
                <a:spcPts val="0"/>
              </a:spcAft>
              <a:buSzPct val="100000"/>
            </a:pPr>
            <a:r>
              <a:rPr lang="zh-CN" altLang="en-US" sz="3600" b="1" spc="300">
                <a:solidFill>
                  <a:sysClr val="windowText" lastClr="000000">
                    <a:lumMod val="85000"/>
                    <a:lumOff val="15000"/>
                  </a:sysClr>
                </a:solidFill>
                <a:latin typeface="Arial" panose="020B0604020202020204" pitchFamily="34" charset="0"/>
                <a:ea typeface="微软雅黑" panose="020B0503020204020204" pitchFamily="34" charset="-122"/>
              </a:rPr>
              <a:t>收件模块</a:t>
            </a:r>
            <a:endParaRPr lang="zh-CN" altLang="en-US" sz="3600" b="1" spc="300">
              <a:solidFill>
                <a:sysClr val="windowText" lastClr="000000">
                  <a:lumMod val="85000"/>
                  <a:lumOff val="15000"/>
                </a:sysClr>
              </a:solidFill>
              <a:latin typeface="Arial" panose="020B0604020202020204" pitchFamily="34" charset="0"/>
              <a:ea typeface="微软雅黑" panose="020B0503020204020204" pitchFamily="34" charset="-122"/>
            </a:endParaRPr>
          </a:p>
        </p:txBody>
      </p:sp>
      <p:cxnSp>
        <p:nvCxnSpPr>
          <p:cNvPr id="24" name="直接连接符 23"/>
          <p:cNvCxnSpPr/>
          <p:nvPr>
            <p:custDataLst>
              <p:tags r:id="rId6"/>
            </p:custDataLst>
          </p:nvPr>
        </p:nvCxnSpPr>
        <p:spPr>
          <a:xfrm>
            <a:off x="4161957" y="1276350"/>
            <a:ext cx="0" cy="2590800"/>
          </a:xfrm>
          <a:prstGeom prst="line">
            <a:avLst/>
          </a:prstGeom>
          <a:noFill/>
          <a:ln w="6350" cap="flat" cmpd="sng" algn="ctr">
            <a:solidFill>
              <a:sysClr val="window" lastClr="FFFFFF">
                <a:lumMod val="75000"/>
              </a:sysClr>
            </a:solidFill>
            <a:prstDash val="dashDot"/>
            <a:miter lim="800000"/>
          </a:ln>
          <a:effectLst/>
        </p:spPr>
      </p:cxnSp>
      <p:sp>
        <p:nvSpPr>
          <p:cNvPr id="26" name="乘号 25"/>
          <p:cNvSpPr/>
          <p:nvPr>
            <p:custDataLst>
              <p:tags r:id="rId7"/>
            </p:custDataLst>
          </p:nvPr>
        </p:nvSpPr>
        <p:spPr>
          <a:xfrm>
            <a:off x="246227" y="4647341"/>
            <a:ext cx="271154" cy="271154"/>
          </a:xfrm>
          <a:prstGeom prst="mathMultiply">
            <a:avLst>
              <a:gd name="adj1" fmla="val 16526"/>
            </a:avLst>
          </a:prstGeom>
          <a:solidFill>
            <a:srgbClr val="5F6F89">
              <a:lumMod val="40000"/>
              <a:lumOff val="60000"/>
            </a:srgbClr>
          </a:solidFill>
          <a:ln w="12700" cap="flat" cmpd="sng" algn="ctr">
            <a:noFill/>
            <a:prstDash val="solid"/>
            <a:miter lim="800000"/>
          </a:ln>
          <a:effectLst/>
        </p:spPr>
        <p:txBody>
          <a:bodyPr rtlCol="0" anchor="ctr"/>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27" name="乘号 26"/>
          <p:cNvSpPr/>
          <p:nvPr>
            <p:custDataLst>
              <p:tags r:id="rId8"/>
            </p:custDataLst>
          </p:nvPr>
        </p:nvSpPr>
        <p:spPr>
          <a:xfrm>
            <a:off x="8626619" y="4647341"/>
            <a:ext cx="271154" cy="271154"/>
          </a:xfrm>
          <a:prstGeom prst="mathMultiply">
            <a:avLst>
              <a:gd name="adj1" fmla="val 16526"/>
            </a:avLst>
          </a:prstGeom>
          <a:solidFill>
            <a:srgbClr val="5F6F89">
              <a:lumMod val="40000"/>
              <a:lumOff val="60000"/>
            </a:srgbClr>
          </a:solidFill>
          <a:ln w="12700" cap="flat" cmpd="sng" algn="ctr">
            <a:noFill/>
            <a:prstDash val="solid"/>
            <a:miter lim="800000"/>
          </a:ln>
          <a:effectLst/>
        </p:spPr>
        <p:txBody>
          <a:bodyPr rtlCol="0" anchor="ctr"/>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nvGrpSpPr>
          <p:cNvPr id="22" name="组合 21"/>
          <p:cNvGrpSpPr/>
          <p:nvPr/>
        </p:nvGrpSpPr>
        <p:grpSpPr>
          <a:xfrm>
            <a:off x="221932" y="221932"/>
            <a:ext cx="894398" cy="970598"/>
            <a:chOff x="8827770" y="2037080"/>
            <a:chExt cx="1423035" cy="1423035"/>
          </a:xfrm>
          <a:solidFill>
            <a:sysClr val="window" lastClr="FFFFFF"/>
          </a:solidFill>
        </p:grpSpPr>
        <p:sp>
          <p:nvSpPr>
            <p:cNvPr id="23" name="泪滴形 22"/>
            <p:cNvSpPr/>
            <p:nvPr/>
          </p:nvSpPr>
          <p:spPr>
            <a:xfrm rot="8100000">
              <a:off x="8827770" y="2037080"/>
              <a:ext cx="1423035" cy="1423035"/>
            </a:xfrm>
            <a:prstGeom prst="teardrop">
              <a:avLst/>
            </a:prstGeom>
            <a:solidFill>
              <a:srgbClr val="002060"/>
            </a:solidFill>
            <a:ln w="9525" cap="flat" cmpd="sng" algn="ctr">
              <a:noFill/>
              <a:prstDash val="solid"/>
              <a:miter lim="800000"/>
            </a:ln>
            <a:effectLst/>
          </p:spPr>
          <p:txBody>
            <a:bodyPr anchor="ctr"/>
            <a:p>
              <a:pPr algn="ctr" defTabSz="514350" eaLnBrk="1" fontAlgn="auto" hangingPunct="1">
                <a:spcBef>
                  <a:spcPts val="0"/>
                </a:spcBef>
                <a:spcAft>
                  <a:spcPts val="0"/>
                </a:spcAft>
                <a:defRPr/>
              </a:pPr>
              <a:endParaRPr lang="zh-CN" altLang="en-US" sz="1200" kern="0">
                <a:solidFill>
                  <a:srgbClr val="002060"/>
                </a:solidFill>
                <a:latin typeface="微软雅黑" panose="020B0503020204020204" pitchFamily="34" charset="-122"/>
                <a:ea typeface="微软雅黑" panose="020B0503020204020204" pitchFamily="34" charset="-122"/>
                <a:cs typeface="+mn-ea"/>
                <a:sym typeface="+mn-lt"/>
              </a:endParaRPr>
            </a:p>
          </p:txBody>
        </p:sp>
        <p:sp>
          <p:nvSpPr>
            <p:cNvPr id="28" name="Freeform 10"/>
            <p:cNvSpPr>
              <a:spLocks noEditPoints="1"/>
            </p:cNvSpPr>
            <p:nvPr/>
          </p:nvSpPr>
          <p:spPr>
            <a:xfrm>
              <a:off x="9253220" y="2385695"/>
              <a:ext cx="639445" cy="72517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0" h="102">
                  <a:moveTo>
                    <a:pt x="14" y="40"/>
                  </a:moveTo>
                  <a:cubicBezTo>
                    <a:pt x="65" y="40"/>
                    <a:pt x="65" y="40"/>
                    <a:pt x="65" y="40"/>
                  </a:cubicBezTo>
                  <a:cubicBezTo>
                    <a:pt x="72" y="40"/>
                    <a:pt x="79" y="47"/>
                    <a:pt x="79" y="54"/>
                  </a:cubicBezTo>
                  <a:cubicBezTo>
                    <a:pt x="79" y="63"/>
                    <a:pt x="79" y="63"/>
                    <a:pt x="79" y="63"/>
                  </a:cubicBezTo>
                  <a:cubicBezTo>
                    <a:pt x="44" y="63"/>
                    <a:pt x="44" y="63"/>
                    <a:pt x="44" y="63"/>
                  </a:cubicBezTo>
                  <a:cubicBezTo>
                    <a:pt x="44" y="81"/>
                    <a:pt x="44" y="81"/>
                    <a:pt x="44" y="81"/>
                  </a:cubicBezTo>
                  <a:cubicBezTo>
                    <a:pt x="79" y="81"/>
                    <a:pt x="79" y="81"/>
                    <a:pt x="79" y="81"/>
                  </a:cubicBezTo>
                  <a:cubicBezTo>
                    <a:pt x="79" y="89"/>
                    <a:pt x="79" y="89"/>
                    <a:pt x="79" y="89"/>
                  </a:cubicBezTo>
                  <a:cubicBezTo>
                    <a:pt x="79" y="96"/>
                    <a:pt x="72" y="102"/>
                    <a:pt x="65" y="102"/>
                  </a:cubicBezTo>
                  <a:cubicBezTo>
                    <a:pt x="0" y="102"/>
                    <a:pt x="0" y="102"/>
                    <a:pt x="0" y="102"/>
                  </a:cubicBezTo>
                  <a:cubicBezTo>
                    <a:pt x="0" y="36"/>
                    <a:pt x="0" y="36"/>
                    <a:pt x="0" y="36"/>
                  </a:cubicBezTo>
                  <a:cubicBezTo>
                    <a:pt x="0" y="36"/>
                    <a:pt x="0" y="35"/>
                    <a:pt x="0" y="35"/>
                  </a:cubicBezTo>
                  <a:cubicBezTo>
                    <a:pt x="0" y="33"/>
                    <a:pt x="0" y="30"/>
                    <a:pt x="1" y="28"/>
                  </a:cubicBezTo>
                  <a:cubicBezTo>
                    <a:pt x="3" y="24"/>
                    <a:pt x="5" y="22"/>
                    <a:pt x="7" y="20"/>
                  </a:cubicBezTo>
                  <a:cubicBezTo>
                    <a:pt x="8" y="19"/>
                    <a:pt x="8" y="19"/>
                    <a:pt x="8" y="19"/>
                  </a:cubicBezTo>
                  <a:cubicBezTo>
                    <a:pt x="10" y="19"/>
                    <a:pt x="10" y="19"/>
                    <a:pt x="10" y="19"/>
                  </a:cubicBezTo>
                  <a:cubicBezTo>
                    <a:pt x="30" y="19"/>
                    <a:pt x="30" y="19"/>
                    <a:pt x="30" y="19"/>
                  </a:cubicBezTo>
                  <a:cubicBezTo>
                    <a:pt x="45" y="3"/>
                    <a:pt x="45" y="3"/>
                    <a:pt x="45" y="3"/>
                  </a:cubicBezTo>
                  <a:cubicBezTo>
                    <a:pt x="48" y="0"/>
                    <a:pt x="48" y="0"/>
                    <a:pt x="48" y="0"/>
                  </a:cubicBezTo>
                  <a:cubicBezTo>
                    <a:pt x="51" y="3"/>
                    <a:pt x="51" y="3"/>
                    <a:pt x="51" y="3"/>
                  </a:cubicBezTo>
                  <a:cubicBezTo>
                    <a:pt x="70" y="19"/>
                    <a:pt x="70" y="19"/>
                    <a:pt x="70" y="19"/>
                  </a:cubicBezTo>
                  <a:cubicBezTo>
                    <a:pt x="74" y="19"/>
                    <a:pt x="74" y="19"/>
                    <a:pt x="74" y="19"/>
                  </a:cubicBezTo>
                  <a:cubicBezTo>
                    <a:pt x="74" y="23"/>
                    <a:pt x="74" y="23"/>
                    <a:pt x="74" y="23"/>
                  </a:cubicBezTo>
                  <a:cubicBezTo>
                    <a:pt x="87" y="34"/>
                    <a:pt x="87" y="34"/>
                    <a:pt x="87" y="34"/>
                  </a:cubicBezTo>
                  <a:cubicBezTo>
                    <a:pt x="90" y="37"/>
                    <a:pt x="90" y="37"/>
                    <a:pt x="90" y="37"/>
                  </a:cubicBezTo>
                  <a:cubicBezTo>
                    <a:pt x="81" y="47"/>
                    <a:pt x="81" y="47"/>
                    <a:pt x="81" y="47"/>
                  </a:cubicBezTo>
                  <a:cubicBezTo>
                    <a:pt x="75" y="41"/>
                    <a:pt x="75" y="41"/>
                    <a:pt x="75" y="41"/>
                  </a:cubicBezTo>
                  <a:cubicBezTo>
                    <a:pt x="78" y="38"/>
                    <a:pt x="78" y="38"/>
                    <a:pt x="78" y="38"/>
                  </a:cubicBezTo>
                  <a:cubicBezTo>
                    <a:pt x="49" y="12"/>
                    <a:pt x="49" y="12"/>
                    <a:pt x="49" y="12"/>
                  </a:cubicBezTo>
                  <a:cubicBezTo>
                    <a:pt x="25" y="37"/>
                    <a:pt x="25" y="37"/>
                    <a:pt x="25" y="37"/>
                  </a:cubicBezTo>
                  <a:cubicBezTo>
                    <a:pt x="13" y="37"/>
                    <a:pt x="13" y="37"/>
                    <a:pt x="13" y="37"/>
                  </a:cubicBezTo>
                  <a:cubicBezTo>
                    <a:pt x="22" y="28"/>
                    <a:pt x="22" y="28"/>
                    <a:pt x="22" y="28"/>
                  </a:cubicBezTo>
                  <a:cubicBezTo>
                    <a:pt x="11" y="28"/>
                    <a:pt x="11" y="28"/>
                    <a:pt x="11" y="28"/>
                  </a:cubicBezTo>
                  <a:cubicBezTo>
                    <a:pt x="10" y="29"/>
                    <a:pt x="10" y="30"/>
                    <a:pt x="9" y="31"/>
                  </a:cubicBezTo>
                  <a:cubicBezTo>
                    <a:pt x="9" y="32"/>
                    <a:pt x="9" y="33"/>
                    <a:pt x="9" y="34"/>
                  </a:cubicBezTo>
                  <a:cubicBezTo>
                    <a:pt x="9" y="36"/>
                    <a:pt x="9" y="37"/>
                    <a:pt x="10" y="38"/>
                  </a:cubicBezTo>
                  <a:cubicBezTo>
                    <a:pt x="11" y="39"/>
                    <a:pt x="12" y="40"/>
                    <a:pt x="14" y="40"/>
                  </a:cubicBezTo>
                  <a:close/>
                  <a:moveTo>
                    <a:pt x="57" y="67"/>
                  </a:moveTo>
                  <a:cubicBezTo>
                    <a:pt x="53" y="67"/>
                    <a:pt x="51" y="69"/>
                    <a:pt x="51" y="73"/>
                  </a:cubicBezTo>
                  <a:cubicBezTo>
                    <a:pt x="51" y="76"/>
                    <a:pt x="53" y="79"/>
                    <a:pt x="57" y="79"/>
                  </a:cubicBezTo>
                  <a:cubicBezTo>
                    <a:pt x="60" y="79"/>
                    <a:pt x="63" y="76"/>
                    <a:pt x="63" y="73"/>
                  </a:cubicBezTo>
                  <a:cubicBezTo>
                    <a:pt x="63" y="69"/>
                    <a:pt x="60" y="67"/>
                    <a:pt x="57" y="67"/>
                  </a:cubicBezTo>
                  <a:close/>
                </a:path>
              </a:pathLst>
            </a:custGeom>
            <a:grpFill/>
            <a:ln w="9525">
              <a:noFill/>
            </a:ln>
          </p:spPr>
          <p:txBody>
            <a:bodyPr/>
            <a:p>
              <a:pPr defTabSz="514350" eaLnBrk="1" fontAlgn="auto" hangingPunct="1">
                <a:spcBef>
                  <a:spcPts val="0"/>
                </a:spcBef>
                <a:spcAft>
                  <a:spcPts val="0"/>
                </a:spcAft>
                <a:defRPr/>
              </a:pPr>
              <a:endParaRPr lang="zh-CN" altLang="en-US" sz="1200" kern="0">
                <a:solidFill>
                  <a:srgbClr val="002060"/>
                </a:solidFill>
                <a:latin typeface="微软雅黑" panose="020B0503020204020204" pitchFamily="34" charset="-122"/>
                <a:ea typeface="微软雅黑" panose="020B0503020204020204" pitchFamily="34" charset="-122"/>
                <a:cs typeface="+mn-ea"/>
                <a:sym typeface="+mn-lt"/>
              </a:endParaRPr>
            </a:p>
          </p:txBody>
        </p:sp>
      </p:gr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21932" y="221932"/>
            <a:ext cx="894398" cy="970598"/>
            <a:chOff x="8827770" y="2037080"/>
            <a:chExt cx="1423035" cy="1423035"/>
          </a:xfrm>
          <a:solidFill>
            <a:sysClr val="window" lastClr="FFFFFF"/>
          </a:solidFill>
        </p:grpSpPr>
        <p:sp>
          <p:nvSpPr>
            <p:cNvPr id="12" name="泪滴形 11"/>
            <p:cNvSpPr/>
            <p:nvPr/>
          </p:nvSpPr>
          <p:spPr>
            <a:xfrm rot="8100000">
              <a:off x="8827770" y="2037080"/>
              <a:ext cx="1423035" cy="1423035"/>
            </a:xfrm>
            <a:prstGeom prst="teardrop">
              <a:avLst/>
            </a:prstGeom>
            <a:solidFill>
              <a:srgbClr val="002060"/>
            </a:solidFill>
            <a:ln w="9525" cap="flat" cmpd="sng" algn="ctr">
              <a:noFill/>
              <a:prstDash val="solid"/>
              <a:miter lim="800000"/>
            </a:ln>
            <a:effectLst/>
          </p:spPr>
          <p:txBody>
            <a:bodyPr anchor="ctr"/>
            <a:lstStyle/>
            <a:p>
              <a:pPr algn="ctr" defTabSz="514350" eaLnBrk="1" fontAlgn="auto" hangingPunct="1">
                <a:spcBef>
                  <a:spcPts val="0"/>
                </a:spcBef>
                <a:spcAft>
                  <a:spcPts val="0"/>
                </a:spcAft>
                <a:defRPr/>
              </a:pPr>
              <a:endParaRPr lang="zh-CN" altLang="en-US" sz="1200" kern="0">
                <a:solidFill>
                  <a:srgbClr val="002060"/>
                </a:solidFill>
                <a:latin typeface="微软雅黑" panose="020B0503020204020204" pitchFamily="34" charset="-122"/>
                <a:ea typeface="微软雅黑" panose="020B0503020204020204" pitchFamily="34" charset="-122"/>
                <a:cs typeface="+mn-ea"/>
                <a:sym typeface="+mn-lt"/>
              </a:endParaRPr>
            </a:p>
          </p:txBody>
        </p:sp>
        <p:sp>
          <p:nvSpPr>
            <p:cNvPr id="13" name="Freeform 10"/>
            <p:cNvSpPr>
              <a:spLocks noEditPoints="1"/>
            </p:cNvSpPr>
            <p:nvPr/>
          </p:nvSpPr>
          <p:spPr>
            <a:xfrm>
              <a:off x="9253220" y="2385695"/>
              <a:ext cx="639445" cy="72517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0" h="102">
                  <a:moveTo>
                    <a:pt x="14" y="40"/>
                  </a:moveTo>
                  <a:cubicBezTo>
                    <a:pt x="65" y="40"/>
                    <a:pt x="65" y="40"/>
                    <a:pt x="65" y="40"/>
                  </a:cubicBezTo>
                  <a:cubicBezTo>
                    <a:pt x="72" y="40"/>
                    <a:pt x="79" y="47"/>
                    <a:pt x="79" y="54"/>
                  </a:cubicBezTo>
                  <a:cubicBezTo>
                    <a:pt x="79" y="63"/>
                    <a:pt x="79" y="63"/>
                    <a:pt x="79" y="63"/>
                  </a:cubicBezTo>
                  <a:cubicBezTo>
                    <a:pt x="44" y="63"/>
                    <a:pt x="44" y="63"/>
                    <a:pt x="44" y="63"/>
                  </a:cubicBezTo>
                  <a:cubicBezTo>
                    <a:pt x="44" y="81"/>
                    <a:pt x="44" y="81"/>
                    <a:pt x="44" y="81"/>
                  </a:cubicBezTo>
                  <a:cubicBezTo>
                    <a:pt x="79" y="81"/>
                    <a:pt x="79" y="81"/>
                    <a:pt x="79" y="81"/>
                  </a:cubicBezTo>
                  <a:cubicBezTo>
                    <a:pt x="79" y="89"/>
                    <a:pt x="79" y="89"/>
                    <a:pt x="79" y="89"/>
                  </a:cubicBezTo>
                  <a:cubicBezTo>
                    <a:pt x="79" y="96"/>
                    <a:pt x="72" y="102"/>
                    <a:pt x="65" y="102"/>
                  </a:cubicBezTo>
                  <a:cubicBezTo>
                    <a:pt x="0" y="102"/>
                    <a:pt x="0" y="102"/>
                    <a:pt x="0" y="102"/>
                  </a:cubicBezTo>
                  <a:cubicBezTo>
                    <a:pt x="0" y="36"/>
                    <a:pt x="0" y="36"/>
                    <a:pt x="0" y="36"/>
                  </a:cubicBezTo>
                  <a:cubicBezTo>
                    <a:pt x="0" y="36"/>
                    <a:pt x="0" y="35"/>
                    <a:pt x="0" y="35"/>
                  </a:cubicBezTo>
                  <a:cubicBezTo>
                    <a:pt x="0" y="33"/>
                    <a:pt x="0" y="30"/>
                    <a:pt x="1" y="28"/>
                  </a:cubicBezTo>
                  <a:cubicBezTo>
                    <a:pt x="3" y="24"/>
                    <a:pt x="5" y="22"/>
                    <a:pt x="7" y="20"/>
                  </a:cubicBezTo>
                  <a:cubicBezTo>
                    <a:pt x="8" y="19"/>
                    <a:pt x="8" y="19"/>
                    <a:pt x="8" y="19"/>
                  </a:cubicBezTo>
                  <a:cubicBezTo>
                    <a:pt x="10" y="19"/>
                    <a:pt x="10" y="19"/>
                    <a:pt x="10" y="19"/>
                  </a:cubicBezTo>
                  <a:cubicBezTo>
                    <a:pt x="30" y="19"/>
                    <a:pt x="30" y="19"/>
                    <a:pt x="30" y="19"/>
                  </a:cubicBezTo>
                  <a:cubicBezTo>
                    <a:pt x="45" y="3"/>
                    <a:pt x="45" y="3"/>
                    <a:pt x="45" y="3"/>
                  </a:cubicBezTo>
                  <a:cubicBezTo>
                    <a:pt x="48" y="0"/>
                    <a:pt x="48" y="0"/>
                    <a:pt x="48" y="0"/>
                  </a:cubicBezTo>
                  <a:cubicBezTo>
                    <a:pt x="51" y="3"/>
                    <a:pt x="51" y="3"/>
                    <a:pt x="51" y="3"/>
                  </a:cubicBezTo>
                  <a:cubicBezTo>
                    <a:pt x="70" y="19"/>
                    <a:pt x="70" y="19"/>
                    <a:pt x="70" y="19"/>
                  </a:cubicBezTo>
                  <a:cubicBezTo>
                    <a:pt x="74" y="19"/>
                    <a:pt x="74" y="19"/>
                    <a:pt x="74" y="19"/>
                  </a:cubicBezTo>
                  <a:cubicBezTo>
                    <a:pt x="74" y="23"/>
                    <a:pt x="74" y="23"/>
                    <a:pt x="74" y="23"/>
                  </a:cubicBezTo>
                  <a:cubicBezTo>
                    <a:pt x="87" y="34"/>
                    <a:pt x="87" y="34"/>
                    <a:pt x="87" y="34"/>
                  </a:cubicBezTo>
                  <a:cubicBezTo>
                    <a:pt x="90" y="37"/>
                    <a:pt x="90" y="37"/>
                    <a:pt x="90" y="37"/>
                  </a:cubicBezTo>
                  <a:cubicBezTo>
                    <a:pt x="81" y="47"/>
                    <a:pt x="81" y="47"/>
                    <a:pt x="81" y="47"/>
                  </a:cubicBezTo>
                  <a:cubicBezTo>
                    <a:pt x="75" y="41"/>
                    <a:pt x="75" y="41"/>
                    <a:pt x="75" y="41"/>
                  </a:cubicBezTo>
                  <a:cubicBezTo>
                    <a:pt x="78" y="38"/>
                    <a:pt x="78" y="38"/>
                    <a:pt x="78" y="38"/>
                  </a:cubicBezTo>
                  <a:cubicBezTo>
                    <a:pt x="49" y="12"/>
                    <a:pt x="49" y="12"/>
                    <a:pt x="49" y="12"/>
                  </a:cubicBezTo>
                  <a:cubicBezTo>
                    <a:pt x="25" y="37"/>
                    <a:pt x="25" y="37"/>
                    <a:pt x="25" y="37"/>
                  </a:cubicBezTo>
                  <a:cubicBezTo>
                    <a:pt x="13" y="37"/>
                    <a:pt x="13" y="37"/>
                    <a:pt x="13" y="37"/>
                  </a:cubicBezTo>
                  <a:cubicBezTo>
                    <a:pt x="22" y="28"/>
                    <a:pt x="22" y="28"/>
                    <a:pt x="22" y="28"/>
                  </a:cubicBezTo>
                  <a:cubicBezTo>
                    <a:pt x="11" y="28"/>
                    <a:pt x="11" y="28"/>
                    <a:pt x="11" y="28"/>
                  </a:cubicBezTo>
                  <a:cubicBezTo>
                    <a:pt x="10" y="29"/>
                    <a:pt x="10" y="30"/>
                    <a:pt x="9" y="31"/>
                  </a:cubicBezTo>
                  <a:cubicBezTo>
                    <a:pt x="9" y="32"/>
                    <a:pt x="9" y="33"/>
                    <a:pt x="9" y="34"/>
                  </a:cubicBezTo>
                  <a:cubicBezTo>
                    <a:pt x="9" y="36"/>
                    <a:pt x="9" y="37"/>
                    <a:pt x="10" y="38"/>
                  </a:cubicBezTo>
                  <a:cubicBezTo>
                    <a:pt x="11" y="39"/>
                    <a:pt x="12" y="40"/>
                    <a:pt x="14" y="40"/>
                  </a:cubicBezTo>
                  <a:close/>
                  <a:moveTo>
                    <a:pt x="57" y="67"/>
                  </a:moveTo>
                  <a:cubicBezTo>
                    <a:pt x="53" y="67"/>
                    <a:pt x="51" y="69"/>
                    <a:pt x="51" y="73"/>
                  </a:cubicBezTo>
                  <a:cubicBezTo>
                    <a:pt x="51" y="76"/>
                    <a:pt x="53" y="79"/>
                    <a:pt x="57" y="79"/>
                  </a:cubicBezTo>
                  <a:cubicBezTo>
                    <a:pt x="60" y="79"/>
                    <a:pt x="63" y="76"/>
                    <a:pt x="63" y="73"/>
                  </a:cubicBezTo>
                  <a:cubicBezTo>
                    <a:pt x="63" y="69"/>
                    <a:pt x="60" y="67"/>
                    <a:pt x="57" y="67"/>
                  </a:cubicBezTo>
                  <a:close/>
                </a:path>
              </a:pathLst>
            </a:custGeom>
            <a:grpFill/>
            <a:ln w="9525">
              <a:noFill/>
            </a:ln>
          </p:spPr>
          <p:txBody>
            <a:bodyPr/>
            <a:lstStyle/>
            <a:p>
              <a:pPr defTabSz="514350" eaLnBrk="1" fontAlgn="auto" hangingPunct="1">
                <a:spcBef>
                  <a:spcPts val="0"/>
                </a:spcBef>
                <a:spcAft>
                  <a:spcPts val="0"/>
                </a:spcAft>
                <a:defRPr/>
              </a:pPr>
              <a:endParaRPr lang="zh-CN" altLang="en-US" sz="1200" kern="0">
                <a:solidFill>
                  <a:srgbClr val="002060"/>
                </a:solidFill>
                <a:latin typeface="微软雅黑" panose="020B0503020204020204" pitchFamily="34" charset="-122"/>
                <a:ea typeface="微软雅黑" panose="020B0503020204020204" pitchFamily="34" charset="-122"/>
                <a:cs typeface="+mn-ea"/>
                <a:sym typeface="+mn-lt"/>
              </a:endParaRPr>
            </a:p>
          </p:txBody>
        </p:sp>
      </p:grpSp>
      <p:sp>
        <p:nvSpPr>
          <p:cNvPr id="6" name="文本框 5"/>
          <p:cNvSpPr txBox="1"/>
          <p:nvPr/>
        </p:nvSpPr>
        <p:spPr>
          <a:xfrm>
            <a:off x="1280161" y="542925"/>
            <a:ext cx="2959418" cy="328937"/>
          </a:xfrm>
          <a:prstGeom prst="rect">
            <a:avLst/>
          </a:prstGeom>
          <a:noFill/>
        </p:spPr>
        <p:txBody>
          <a:bodyPr wrap="square" lIns="51435" tIns="25718" rIns="51435" bIns="25718" rtlCol="0">
            <a:spAutoFit/>
          </a:bodyPr>
          <a:lstStyle/>
          <a:p>
            <a:pPr defTabSz="514350"/>
            <a:r>
              <a:rPr lang="zh-CN" altLang="en-US" b="1" dirty="0">
                <a:solidFill>
                  <a:srgbClr val="002060"/>
                </a:solidFill>
                <a:latin typeface="微软雅黑" panose="020B0503020204020204" pitchFamily="34" charset="-122"/>
                <a:ea typeface="微软雅黑" panose="020B0503020204020204" pitchFamily="34" charset="-122"/>
                <a:cs typeface="+mn-ea"/>
                <a:sym typeface="+mn-lt"/>
              </a:rPr>
              <a:t>（二）RPA业务流程设计</a:t>
            </a:r>
            <a:endParaRPr lang="zh-CN" altLang="en-US" b="1" dirty="0">
              <a:solidFill>
                <a:srgbClr val="002060"/>
              </a:solidFill>
              <a:latin typeface="微软雅黑" panose="020B0503020204020204" pitchFamily="34" charset="-122"/>
              <a:ea typeface="微软雅黑" panose="020B0503020204020204" pitchFamily="34" charset="-122"/>
              <a:cs typeface="+mn-ea"/>
              <a:sym typeface="+mn-lt"/>
            </a:endParaRPr>
          </a:p>
        </p:txBody>
      </p:sp>
      <p:grpSp>
        <p:nvGrpSpPr>
          <p:cNvPr id="15" name="Group 69"/>
          <p:cNvGrpSpPr/>
          <p:nvPr/>
        </p:nvGrpSpPr>
        <p:grpSpPr>
          <a:xfrm>
            <a:off x="1100614" y="1068705"/>
            <a:ext cx="567214" cy="527209"/>
            <a:chOff x="255774" y="3805440"/>
            <a:chExt cx="696726" cy="696726"/>
          </a:xfrm>
        </p:grpSpPr>
        <p:sp>
          <p:nvSpPr>
            <p:cNvPr id="16" name="Oval 9"/>
            <p:cNvSpPr/>
            <p:nvPr/>
          </p:nvSpPr>
          <p:spPr>
            <a:xfrm>
              <a:off x="255774" y="3805440"/>
              <a:ext cx="696726" cy="696726"/>
            </a:xfrm>
            <a:prstGeom prst="ellipse">
              <a:avLst/>
            </a:prstGeom>
            <a:ln>
              <a:solidFill>
                <a:srgbClr val="0070C0"/>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685800" eaLnBrk="1" fontAlgn="auto" hangingPunct="1">
                <a:spcBef>
                  <a:spcPts val="0"/>
                </a:spcBef>
                <a:spcAft>
                  <a:spcPts val="0"/>
                </a:spcAft>
                <a:defRPr/>
              </a:pPr>
              <a:endParaRPr lang="en-US" sz="2100" kern="0">
                <a:ln>
                  <a:solidFill>
                    <a:srgbClr val="0070C0"/>
                  </a:solidFill>
                </a:ln>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7" name="Isosceles Triangle 40"/>
            <p:cNvSpPr/>
            <p:nvPr/>
          </p:nvSpPr>
          <p:spPr>
            <a:xfrm rot="5400000">
              <a:off x="493716" y="4019782"/>
              <a:ext cx="279448" cy="240904"/>
            </a:xfrm>
            <a:prstGeom prst="triangle">
              <a:avLst/>
            </a:prstGeom>
            <a:ln>
              <a:solidFill>
                <a:srgbClr val="0070C0"/>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685800" eaLnBrk="1" fontAlgn="auto" hangingPunct="1">
                <a:spcBef>
                  <a:spcPts val="0"/>
                </a:spcBef>
                <a:spcAft>
                  <a:spcPts val="0"/>
                </a:spcAft>
                <a:defRPr/>
              </a:pPr>
              <a:endParaRPr lang="en-US" sz="2100" kern="0">
                <a:ln>
                  <a:solidFill>
                    <a:srgbClr val="0070C0"/>
                  </a:solidFill>
                </a:ln>
                <a:solidFill>
                  <a:prstClr val="black">
                    <a:lumMod val="85000"/>
                    <a:lumOff val="15000"/>
                  </a:prstClr>
                </a:solidFill>
                <a:latin typeface="微软雅黑" panose="020B0503020204020204" pitchFamily="34" charset="-122"/>
                <a:ea typeface="微软雅黑" panose="020B0503020204020204" pitchFamily="34" charset="-122"/>
              </a:endParaRPr>
            </a:p>
          </p:txBody>
        </p:sp>
      </p:grpSp>
      <p:sp>
        <p:nvSpPr>
          <p:cNvPr id="105" name="文本框 104"/>
          <p:cNvSpPr txBox="1"/>
          <p:nvPr/>
        </p:nvSpPr>
        <p:spPr>
          <a:xfrm>
            <a:off x="1756886" y="1172528"/>
            <a:ext cx="2265998" cy="323165"/>
          </a:xfrm>
          <a:prstGeom prst="rect">
            <a:avLst/>
          </a:prstGeom>
          <a:noFill/>
          <a:ln w="9525">
            <a:noFill/>
          </a:ln>
        </p:spPr>
        <p:txBody>
          <a:bodyPr wrap="square">
            <a:spAutoFit/>
          </a:bodyPr>
          <a:lstStyle/>
          <a:p>
            <a:pPr algn="ctr"/>
            <a:r>
              <a:rPr lang="zh-CN" altLang="en-US" sz="1500" b="1"/>
              <a:t>业</a:t>
            </a:r>
            <a:r>
              <a:rPr lang="en-US" altLang="zh-CN" sz="1500" b="1"/>
              <a:t> </a:t>
            </a:r>
            <a:r>
              <a:rPr lang="zh-CN" altLang="en-US" sz="1500" b="1"/>
              <a:t>务</a:t>
            </a:r>
            <a:r>
              <a:rPr lang="en-US" altLang="zh-CN" sz="1500" b="1"/>
              <a:t> </a:t>
            </a:r>
            <a:r>
              <a:rPr lang="zh-CN" altLang="en-US" sz="1500" b="1"/>
              <a:t>流</a:t>
            </a:r>
            <a:r>
              <a:rPr lang="en-US" altLang="zh-CN" sz="1500" b="1"/>
              <a:t> </a:t>
            </a:r>
            <a:r>
              <a:rPr lang="zh-CN" altLang="en-US" sz="1500" b="1"/>
              <a:t>程</a:t>
            </a:r>
            <a:r>
              <a:rPr lang="en-US" altLang="zh-CN" sz="1500" b="1"/>
              <a:t> </a:t>
            </a:r>
            <a:r>
              <a:rPr lang="zh-CN" altLang="en-US" sz="1500" b="1"/>
              <a:t>图</a:t>
            </a:r>
            <a:endParaRPr lang="zh-CN" altLang="en-US" sz="1500" b="1"/>
          </a:p>
        </p:txBody>
      </p:sp>
      <p:pic>
        <p:nvPicPr>
          <p:cNvPr id="7" name="图片 5" descr="图示&#10;&#10;描述已自动生成"/>
          <p:cNvPicPr>
            <a:picLocks noChangeAspect="1"/>
          </p:cNvPicPr>
          <p:nvPr/>
        </p:nvPicPr>
        <p:blipFill>
          <a:blip r:embed="rId1"/>
          <a:stretch>
            <a:fillRect/>
          </a:stretch>
        </p:blipFill>
        <p:spPr>
          <a:xfrm>
            <a:off x="1100614" y="1724977"/>
            <a:ext cx="7475696" cy="32223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六角星 4"/>
          <p:cNvSpPr/>
          <p:nvPr/>
        </p:nvSpPr>
        <p:spPr>
          <a:xfrm rot="900000">
            <a:off x="7379970" y="1851660"/>
            <a:ext cx="2379980" cy="2588895"/>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1280161" y="542925"/>
            <a:ext cx="2959418" cy="328937"/>
          </a:xfrm>
          <a:prstGeom prst="rect">
            <a:avLst/>
          </a:prstGeom>
          <a:noFill/>
        </p:spPr>
        <p:txBody>
          <a:bodyPr wrap="square" lIns="51435" tIns="25718" rIns="51435" bIns="25718" rtlCol="0">
            <a:spAutoFit/>
          </a:bodyPr>
          <a:lstStyle/>
          <a:p>
            <a:pPr defTabSz="514350"/>
            <a:r>
              <a:rPr lang="zh-CN" altLang="en-US" b="1" dirty="0">
                <a:solidFill>
                  <a:srgbClr val="002060"/>
                </a:solidFill>
                <a:latin typeface="微软雅黑" panose="020B0503020204020204" pitchFamily="34" charset="-122"/>
                <a:ea typeface="微软雅黑" panose="020B0503020204020204" pitchFamily="34" charset="-122"/>
                <a:cs typeface="+mn-ea"/>
                <a:sym typeface="+mn-lt"/>
              </a:rPr>
              <a:t>（二）RPA业务流程设计</a:t>
            </a:r>
            <a:endParaRPr lang="zh-CN" altLang="en-US" b="1" dirty="0">
              <a:solidFill>
                <a:srgbClr val="002060"/>
              </a:solidFill>
              <a:latin typeface="微软雅黑" panose="020B0503020204020204" pitchFamily="34" charset="-122"/>
              <a:ea typeface="微软雅黑" panose="020B0503020204020204" pitchFamily="34" charset="-122"/>
              <a:cs typeface="+mn-ea"/>
              <a:sym typeface="+mn-lt"/>
            </a:endParaRPr>
          </a:p>
        </p:txBody>
      </p:sp>
      <p:grpSp>
        <p:nvGrpSpPr>
          <p:cNvPr id="8" name="Group 69"/>
          <p:cNvGrpSpPr/>
          <p:nvPr/>
        </p:nvGrpSpPr>
        <p:grpSpPr>
          <a:xfrm>
            <a:off x="1343025" y="1097280"/>
            <a:ext cx="567214" cy="527209"/>
            <a:chOff x="255774" y="3805440"/>
            <a:chExt cx="696726" cy="696726"/>
          </a:xfrm>
        </p:grpSpPr>
        <p:sp>
          <p:nvSpPr>
            <p:cNvPr id="9" name="Oval 9"/>
            <p:cNvSpPr/>
            <p:nvPr/>
          </p:nvSpPr>
          <p:spPr>
            <a:xfrm>
              <a:off x="255774" y="3805440"/>
              <a:ext cx="696726" cy="696726"/>
            </a:xfrm>
            <a:prstGeom prst="ellipse">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800" eaLnBrk="1" fontAlgn="auto" hangingPunct="1">
                <a:spcBef>
                  <a:spcPts val="0"/>
                </a:spcBef>
                <a:spcAft>
                  <a:spcPts val="0"/>
                </a:spcAft>
                <a:defRPr/>
              </a:pPr>
              <a:endParaRPr lang="en-US" sz="2100" kern="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0" name="Isosceles Triangle 40"/>
            <p:cNvSpPr/>
            <p:nvPr/>
          </p:nvSpPr>
          <p:spPr>
            <a:xfrm rot="5400000">
              <a:off x="493716" y="4019782"/>
              <a:ext cx="279448" cy="240904"/>
            </a:xfrm>
            <a:prstGeom prst="triangle">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800" eaLnBrk="1" fontAlgn="auto" hangingPunct="1">
                <a:spcBef>
                  <a:spcPts val="0"/>
                </a:spcBef>
                <a:spcAft>
                  <a:spcPts val="0"/>
                </a:spcAft>
                <a:defRPr/>
              </a:pPr>
              <a:endParaRPr lang="en-US" sz="2100" kern="0">
                <a:solidFill>
                  <a:prstClr val="black">
                    <a:lumMod val="85000"/>
                    <a:lumOff val="15000"/>
                  </a:prstClr>
                </a:solidFill>
                <a:latin typeface="微软雅黑" panose="020B0503020204020204" pitchFamily="34" charset="-122"/>
                <a:ea typeface="微软雅黑" panose="020B0503020204020204" pitchFamily="34" charset="-122"/>
              </a:endParaRPr>
            </a:p>
          </p:txBody>
        </p:sp>
      </p:grpSp>
      <p:sp>
        <p:nvSpPr>
          <p:cNvPr id="14" name="文本框 13"/>
          <p:cNvSpPr txBox="1"/>
          <p:nvPr/>
        </p:nvSpPr>
        <p:spPr>
          <a:xfrm>
            <a:off x="2198370" y="1201341"/>
            <a:ext cx="3810000" cy="323165"/>
          </a:xfrm>
          <a:prstGeom prst="rect">
            <a:avLst/>
          </a:prstGeom>
          <a:noFill/>
          <a:ln w="9525">
            <a:noFill/>
          </a:ln>
        </p:spPr>
        <p:txBody>
          <a:bodyPr>
            <a:spAutoFit/>
          </a:bodyPr>
          <a:lstStyle/>
          <a:p>
            <a:pPr marL="200025" indent="-200025"/>
            <a:r>
              <a:rPr lang="zh-CN" altLang="en-US" sz="1500" b="1"/>
              <a:t>流</a:t>
            </a:r>
            <a:r>
              <a:rPr lang="en-US" altLang="zh-CN" sz="1500" b="1"/>
              <a:t> </a:t>
            </a:r>
            <a:r>
              <a:rPr lang="zh-CN" altLang="en-US" sz="1500" b="1"/>
              <a:t>程</a:t>
            </a:r>
            <a:r>
              <a:rPr lang="en-US" altLang="zh-CN" sz="1500" b="1"/>
              <a:t> </a:t>
            </a:r>
            <a:r>
              <a:rPr lang="zh-CN" altLang="en-US" sz="1500" b="1"/>
              <a:t>步</a:t>
            </a:r>
            <a:r>
              <a:rPr lang="en-US" altLang="zh-CN" sz="1500" b="1"/>
              <a:t> </a:t>
            </a:r>
            <a:r>
              <a:rPr lang="zh-CN" altLang="en-US" sz="1500" b="1"/>
              <a:t>骤</a:t>
            </a:r>
            <a:r>
              <a:rPr lang="en-US" altLang="zh-CN" sz="1500" b="1"/>
              <a:t> </a:t>
            </a:r>
            <a:r>
              <a:rPr lang="zh-CN" altLang="en-US" sz="1500" b="1"/>
              <a:t>说</a:t>
            </a:r>
            <a:r>
              <a:rPr lang="en-US" altLang="zh-CN" sz="1500" b="1"/>
              <a:t> </a:t>
            </a:r>
            <a:r>
              <a:rPr lang="zh-CN" altLang="en-US" sz="1500" b="1"/>
              <a:t>明</a:t>
            </a:r>
            <a:endParaRPr lang="zh-CN" altLang="en-US" sz="1500" b="1"/>
          </a:p>
        </p:txBody>
      </p:sp>
      <p:grpSp>
        <p:nvGrpSpPr>
          <p:cNvPr id="15" name="组合 14"/>
          <p:cNvGrpSpPr/>
          <p:nvPr/>
        </p:nvGrpSpPr>
        <p:grpSpPr>
          <a:xfrm>
            <a:off x="221932" y="221932"/>
            <a:ext cx="894398" cy="970598"/>
            <a:chOff x="8827770" y="2037080"/>
            <a:chExt cx="1423035" cy="1423035"/>
          </a:xfrm>
          <a:solidFill>
            <a:sysClr val="window" lastClr="FFFFFF"/>
          </a:solidFill>
        </p:grpSpPr>
        <p:sp>
          <p:nvSpPr>
            <p:cNvPr id="16" name="泪滴形 15"/>
            <p:cNvSpPr/>
            <p:nvPr/>
          </p:nvSpPr>
          <p:spPr>
            <a:xfrm rot="8100000">
              <a:off x="8827770" y="2037080"/>
              <a:ext cx="1423035" cy="1423035"/>
            </a:xfrm>
            <a:prstGeom prst="teardrop">
              <a:avLst/>
            </a:prstGeom>
            <a:solidFill>
              <a:srgbClr val="002060"/>
            </a:solidFill>
            <a:ln w="9525" cap="flat" cmpd="sng" algn="ctr">
              <a:noFill/>
              <a:prstDash val="solid"/>
              <a:miter lim="800000"/>
            </a:ln>
            <a:effectLst/>
          </p:spPr>
          <p:txBody>
            <a:bodyPr anchor="ctr"/>
            <a:lstStyle/>
            <a:p>
              <a:pPr algn="ctr" defTabSz="514350" eaLnBrk="1" fontAlgn="auto" hangingPunct="1">
                <a:spcBef>
                  <a:spcPts val="0"/>
                </a:spcBef>
                <a:spcAft>
                  <a:spcPts val="0"/>
                </a:spcAft>
                <a:defRPr/>
              </a:pPr>
              <a:endParaRPr lang="zh-CN" altLang="en-US" sz="1200" kern="0">
                <a:solidFill>
                  <a:srgbClr val="002060"/>
                </a:solidFill>
                <a:latin typeface="微软雅黑" panose="020B0503020204020204" pitchFamily="34" charset="-122"/>
                <a:ea typeface="微软雅黑" panose="020B0503020204020204" pitchFamily="34" charset="-122"/>
                <a:cs typeface="+mn-ea"/>
                <a:sym typeface="+mn-lt"/>
              </a:endParaRPr>
            </a:p>
          </p:txBody>
        </p:sp>
        <p:sp>
          <p:nvSpPr>
            <p:cNvPr id="17" name="Freeform 10"/>
            <p:cNvSpPr>
              <a:spLocks noEditPoints="1"/>
            </p:cNvSpPr>
            <p:nvPr/>
          </p:nvSpPr>
          <p:spPr>
            <a:xfrm>
              <a:off x="9253220" y="2385695"/>
              <a:ext cx="639445" cy="72517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0" h="102">
                  <a:moveTo>
                    <a:pt x="14" y="40"/>
                  </a:moveTo>
                  <a:cubicBezTo>
                    <a:pt x="65" y="40"/>
                    <a:pt x="65" y="40"/>
                    <a:pt x="65" y="40"/>
                  </a:cubicBezTo>
                  <a:cubicBezTo>
                    <a:pt x="72" y="40"/>
                    <a:pt x="79" y="47"/>
                    <a:pt x="79" y="54"/>
                  </a:cubicBezTo>
                  <a:cubicBezTo>
                    <a:pt x="79" y="63"/>
                    <a:pt x="79" y="63"/>
                    <a:pt x="79" y="63"/>
                  </a:cubicBezTo>
                  <a:cubicBezTo>
                    <a:pt x="44" y="63"/>
                    <a:pt x="44" y="63"/>
                    <a:pt x="44" y="63"/>
                  </a:cubicBezTo>
                  <a:cubicBezTo>
                    <a:pt x="44" y="81"/>
                    <a:pt x="44" y="81"/>
                    <a:pt x="44" y="81"/>
                  </a:cubicBezTo>
                  <a:cubicBezTo>
                    <a:pt x="79" y="81"/>
                    <a:pt x="79" y="81"/>
                    <a:pt x="79" y="81"/>
                  </a:cubicBezTo>
                  <a:cubicBezTo>
                    <a:pt x="79" y="89"/>
                    <a:pt x="79" y="89"/>
                    <a:pt x="79" y="89"/>
                  </a:cubicBezTo>
                  <a:cubicBezTo>
                    <a:pt x="79" y="96"/>
                    <a:pt x="72" y="102"/>
                    <a:pt x="65" y="102"/>
                  </a:cubicBezTo>
                  <a:cubicBezTo>
                    <a:pt x="0" y="102"/>
                    <a:pt x="0" y="102"/>
                    <a:pt x="0" y="102"/>
                  </a:cubicBezTo>
                  <a:cubicBezTo>
                    <a:pt x="0" y="36"/>
                    <a:pt x="0" y="36"/>
                    <a:pt x="0" y="36"/>
                  </a:cubicBezTo>
                  <a:cubicBezTo>
                    <a:pt x="0" y="36"/>
                    <a:pt x="0" y="35"/>
                    <a:pt x="0" y="35"/>
                  </a:cubicBezTo>
                  <a:cubicBezTo>
                    <a:pt x="0" y="33"/>
                    <a:pt x="0" y="30"/>
                    <a:pt x="1" y="28"/>
                  </a:cubicBezTo>
                  <a:cubicBezTo>
                    <a:pt x="3" y="24"/>
                    <a:pt x="5" y="22"/>
                    <a:pt x="7" y="20"/>
                  </a:cubicBezTo>
                  <a:cubicBezTo>
                    <a:pt x="8" y="19"/>
                    <a:pt x="8" y="19"/>
                    <a:pt x="8" y="19"/>
                  </a:cubicBezTo>
                  <a:cubicBezTo>
                    <a:pt x="10" y="19"/>
                    <a:pt x="10" y="19"/>
                    <a:pt x="10" y="19"/>
                  </a:cubicBezTo>
                  <a:cubicBezTo>
                    <a:pt x="30" y="19"/>
                    <a:pt x="30" y="19"/>
                    <a:pt x="30" y="19"/>
                  </a:cubicBezTo>
                  <a:cubicBezTo>
                    <a:pt x="45" y="3"/>
                    <a:pt x="45" y="3"/>
                    <a:pt x="45" y="3"/>
                  </a:cubicBezTo>
                  <a:cubicBezTo>
                    <a:pt x="48" y="0"/>
                    <a:pt x="48" y="0"/>
                    <a:pt x="48" y="0"/>
                  </a:cubicBezTo>
                  <a:cubicBezTo>
                    <a:pt x="51" y="3"/>
                    <a:pt x="51" y="3"/>
                    <a:pt x="51" y="3"/>
                  </a:cubicBezTo>
                  <a:cubicBezTo>
                    <a:pt x="70" y="19"/>
                    <a:pt x="70" y="19"/>
                    <a:pt x="70" y="19"/>
                  </a:cubicBezTo>
                  <a:cubicBezTo>
                    <a:pt x="74" y="19"/>
                    <a:pt x="74" y="19"/>
                    <a:pt x="74" y="19"/>
                  </a:cubicBezTo>
                  <a:cubicBezTo>
                    <a:pt x="74" y="23"/>
                    <a:pt x="74" y="23"/>
                    <a:pt x="74" y="23"/>
                  </a:cubicBezTo>
                  <a:cubicBezTo>
                    <a:pt x="87" y="34"/>
                    <a:pt x="87" y="34"/>
                    <a:pt x="87" y="34"/>
                  </a:cubicBezTo>
                  <a:cubicBezTo>
                    <a:pt x="90" y="37"/>
                    <a:pt x="90" y="37"/>
                    <a:pt x="90" y="37"/>
                  </a:cubicBezTo>
                  <a:cubicBezTo>
                    <a:pt x="81" y="47"/>
                    <a:pt x="81" y="47"/>
                    <a:pt x="81" y="47"/>
                  </a:cubicBezTo>
                  <a:cubicBezTo>
                    <a:pt x="75" y="41"/>
                    <a:pt x="75" y="41"/>
                    <a:pt x="75" y="41"/>
                  </a:cubicBezTo>
                  <a:cubicBezTo>
                    <a:pt x="78" y="38"/>
                    <a:pt x="78" y="38"/>
                    <a:pt x="78" y="38"/>
                  </a:cubicBezTo>
                  <a:cubicBezTo>
                    <a:pt x="49" y="12"/>
                    <a:pt x="49" y="12"/>
                    <a:pt x="49" y="12"/>
                  </a:cubicBezTo>
                  <a:cubicBezTo>
                    <a:pt x="25" y="37"/>
                    <a:pt x="25" y="37"/>
                    <a:pt x="25" y="37"/>
                  </a:cubicBezTo>
                  <a:cubicBezTo>
                    <a:pt x="13" y="37"/>
                    <a:pt x="13" y="37"/>
                    <a:pt x="13" y="37"/>
                  </a:cubicBezTo>
                  <a:cubicBezTo>
                    <a:pt x="22" y="28"/>
                    <a:pt x="22" y="28"/>
                    <a:pt x="22" y="28"/>
                  </a:cubicBezTo>
                  <a:cubicBezTo>
                    <a:pt x="11" y="28"/>
                    <a:pt x="11" y="28"/>
                    <a:pt x="11" y="28"/>
                  </a:cubicBezTo>
                  <a:cubicBezTo>
                    <a:pt x="10" y="29"/>
                    <a:pt x="10" y="30"/>
                    <a:pt x="9" y="31"/>
                  </a:cubicBezTo>
                  <a:cubicBezTo>
                    <a:pt x="9" y="32"/>
                    <a:pt x="9" y="33"/>
                    <a:pt x="9" y="34"/>
                  </a:cubicBezTo>
                  <a:cubicBezTo>
                    <a:pt x="9" y="36"/>
                    <a:pt x="9" y="37"/>
                    <a:pt x="10" y="38"/>
                  </a:cubicBezTo>
                  <a:cubicBezTo>
                    <a:pt x="11" y="39"/>
                    <a:pt x="12" y="40"/>
                    <a:pt x="14" y="40"/>
                  </a:cubicBezTo>
                  <a:close/>
                  <a:moveTo>
                    <a:pt x="57" y="67"/>
                  </a:moveTo>
                  <a:cubicBezTo>
                    <a:pt x="53" y="67"/>
                    <a:pt x="51" y="69"/>
                    <a:pt x="51" y="73"/>
                  </a:cubicBezTo>
                  <a:cubicBezTo>
                    <a:pt x="51" y="76"/>
                    <a:pt x="53" y="79"/>
                    <a:pt x="57" y="79"/>
                  </a:cubicBezTo>
                  <a:cubicBezTo>
                    <a:pt x="60" y="79"/>
                    <a:pt x="63" y="76"/>
                    <a:pt x="63" y="73"/>
                  </a:cubicBezTo>
                  <a:cubicBezTo>
                    <a:pt x="63" y="69"/>
                    <a:pt x="60" y="67"/>
                    <a:pt x="57" y="67"/>
                  </a:cubicBezTo>
                  <a:close/>
                </a:path>
              </a:pathLst>
            </a:custGeom>
            <a:grpFill/>
            <a:ln w="9525">
              <a:noFill/>
            </a:ln>
          </p:spPr>
          <p:txBody>
            <a:bodyPr/>
            <a:lstStyle/>
            <a:p>
              <a:pPr defTabSz="514350" eaLnBrk="1" fontAlgn="auto" hangingPunct="1">
                <a:spcBef>
                  <a:spcPts val="0"/>
                </a:spcBef>
                <a:spcAft>
                  <a:spcPts val="0"/>
                </a:spcAft>
                <a:defRPr/>
              </a:pPr>
              <a:endParaRPr lang="zh-CN" altLang="en-US" sz="1200" kern="0">
                <a:solidFill>
                  <a:srgbClr val="002060"/>
                </a:solidFill>
                <a:latin typeface="微软雅黑" panose="020B0503020204020204" pitchFamily="34" charset="-122"/>
                <a:ea typeface="微软雅黑" panose="020B0503020204020204" pitchFamily="34" charset="-122"/>
                <a:cs typeface="+mn-ea"/>
                <a:sym typeface="+mn-lt"/>
              </a:endParaRPr>
            </a:p>
          </p:txBody>
        </p:sp>
      </p:grpSp>
      <p:sp>
        <p:nvSpPr>
          <p:cNvPr id="7" name="五角星 6"/>
          <p:cNvSpPr/>
          <p:nvPr/>
        </p:nvSpPr>
        <p:spPr>
          <a:xfrm rot="1380000">
            <a:off x="4942205" y="3963035"/>
            <a:ext cx="1909445" cy="15462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p:cNvPicPr>
            <a:picLocks noChangeAspect="1"/>
          </p:cNvPicPr>
          <p:nvPr/>
        </p:nvPicPr>
        <p:blipFill>
          <a:blip r:embed="rId1"/>
          <a:stretch>
            <a:fillRect/>
          </a:stretch>
        </p:blipFill>
        <p:spPr>
          <a:xfrm>
            <a:off x="1259840" y="1635760"/>
            <a:ext cx="4963160" cy="3378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ppt_x"/>
                                          </p:val>
                                        </p:tav>
                                        <p:tav tm="100000">
                                          <p:val>
                                            <p:strVal val="#ppt_x"/>
                                          </p:val>
                                        </p:tav>
                                      </p:tavLst>
                                    </p:anim>
                                    <p:anim calcmode="lin" valueType="num">
                                      <p:cBhvr additive="base">
                                        <p:cTn id="1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前凸带形 6"/>
          <p:cNvSpPr/>
          <p:nvPr/>
        </p:nvSpPr>
        <p:spPr>
          <a:xfrm>
            <a:off x="2339975" y="771525"/>
            <a:ext cx="4661535" cy="864235"/>
          </a:xfrm>
          <a:prstGeom prst="ribbon">
            <a:avLst/>
          </a:prstGeom>
          <a:gradFill>
            <a:gsLst>
              <a:gs pos="50000">
                <a:srgbClr val="97C8E1"/>
              </a:gs>
              <a:gs pos="0">
                <a:srgbClr val="BADAEB"/>
              </a:gs>
              <a:gs pos="100000">
                <a:srgbClr val="74B5D6"/>
              </a:gs>
            </a:gsLst>
            <a:lin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1115616" y="240154"/>
            <a:ext cx="2959418" cy="328937"/>
          </a:xfrm>
          <a:prstGeom prst="rect">
            <a:avLst/>
          </a:prstGeom>
          <a:noFill/>
        </p:spPr>
        <p:txBody>
          <a:bodyPr wrap="square" lIns="51435" tIns="25718" rIns="51435" bIns="25718" rtlCol="0">
            <a:spAutoFit/>
          </a:bodyPr>
          <a:lstStyle/>
          <a:p>
            <a:pPr defTabSz="514350"/>
            <a:r>
              <a:rPr lang="en-US" altLang="zh-CN" b="1" dirty="0">
                <a:latin typeface="微软雅黑" panose="020B0503020204020204" pitchFamily="34" charset="-122"/>
                <a:ea typeface="微软雅黑" panose="020B0503020204020204" pitchFamily="34" charset="-122"/>
                <a:cs typeface="+mn-ea"/>
                <a:sym typeface="+mn-lt"/>
              </a:rPr>
              <a:t>(</a:t>
            </a:r>
            <a:r>
              <a:rPr lang="zh-CN" altLang="en-US" b="1" dirty="0">
                <a:latin typeface="微软雅黑" panose="020B0503020204020204" pitchFamily="34" charset="-122"/>
                <a:ea typeface="微软雅黑" panose="020B0503020204020204" pitchFamily="34" charset="-122"/>
                <a:cs typeface="+mn-ea"/>
                <a:sym typeface="+mn-lt"/>
              </a:rPr>
              <a:t>三）Creator设计流程图</a:t>
            </a:r>
            <a:endParaRPr lang="zh-CN" altLang="en-US" b="1" dirty="0">
              <a:latin typeface="微软雅黑" panose="020B0503020204020204" pitchFamily="34" charset="-122"/>
              <a:ea typeface="微软雅黑" panose="020B0503020204020204" pitchFamily="34" charset="-122"/>
              <a:cs typeface="+mn-ea"/>
              <a:sym typeface="+mn-lt"/>
            </a:endParaRPr>
          </a:p>
        </p:txBody>
      </p:sp>
      <p:grpSp>
        <p:nvGrpSpPr>
          <p:cNvPr id="4" name="Group 69"/>
          <p:cNvGrpSpPr/>
          <p:nvPr/>
        </p:nvGrpSpPr>
        <p:grpSpPr>
          <a:xfrm>
            <a:off x="1190497" y="743470"/>
            <a:ext cx="567214" cy="527209"/>
            <a:chOff x="255774" y="3805440"/>
            <a:chExt cx="696726" cy="696726"/>
          </a:xfrm>
        </p:grpSpPr>
        <p:sp>
          <p:nvSpPr>
            <p:cNvPr id="5" name="Oval 9"/>
            <p:cNvSpPr/>
            <p:nvPr/>
          </p:nvSpPr>
          <p:spPr>
            <a:xfrm>
              <a:off x="255774" y="3805440"/>
              <a:ext cx="696726" cy="696726"/>
            </a:xfrm>
            <a:prstGeom prst="ellipse">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eaLnBrk="1" fontAlgn="auto" hangingPunct="1">
                <a:spcBef>
                  <a:spcPts val="0"/>
                </a:spcBef>
                <a:spcAft>
                  <a:spcPts val="0"/>
                </a:spcAft>
                <a:defRPr/>
              </a:pPr>
              <a:endParaRPr lang="en-US" sz="2100" kern="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8" name="Isosceles Triangle 40"/>
            <p:cNvSpPr/>
            <p:nvPr/>
          </p:nvSpPr>
          <p:spPr>
            <a:xfrm rot="5400000">
              <a:off x="493716" y="4019782"/>
              <a:ext cx="279448" cy="240904"/>
            </a:xfrm>
            <a:prstGeom prst="triangle">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eaLnBrk="1" fontAlgn="auto" hangingPunct="1">
                <a:spcBef>
                  <a:spcPts val="0"/>
                </a:spcBef>
                <a:spcAft>
                  <a:spcPts val="0"/>
                </a:spcAft>
                <a:defRPr/>
              </a:pPr>
              <a:endParaRPr lang="en-US" sz="2100" kern="0">
                <a:solidFill>
                  <a:prstClr val="black">
                    <a:lumMod val="85000"/>
                    <a:lumOff val="15000"/>
                  </a:prstClr>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1837849" y="849630"/>
            <a:ext cx="2959418" cy="282771"/>
          </a:xfrm>
          <a:prstGeom prst="rect">
            <a:avLst/>
          </a:prstGeom>
          <a:noFill/>
        </p:spPr>
        <p:txBody>
          <a:bodyPr wrap="square" lIns="51435" tIns="25718" rIns="51435" bIns="25718" rtlCol="0">
            <a:spAutoFit/>
          </a:bodyPr>
          <a:lstStyle/>
          <a:p>
            <a:pPr defTabSz="514350"/>
            <a:r>
              <a:rPr lang="zh-CN" altLang="en-US" sz="1500" b="1">
                <a:sym typeface="+mn-lt"/>
              </a:rPr>
              <a:t>流程块说明</a:t>
            </a:r>
            <a:endParaRPr lang="zh-CN" altLang="en-US" sz="1500" b="1">
              <a:sym typeface="+mn-lt"/>
            </a:endParaRPr>
          </a:p>
        </p:txBody>
      </p:sp>
      <p:grpSp>
        <p:nvGrpSpPr>
          <p:cNvPr id="10" name="组合 9"/>
          <p:cNvGrpSpPr/>
          <p:nvPr/>
        </p:nvGrpSpPr>
        <p:grpSpPr>
          <a:xfrm>
            <a:off x="221932" y="221932"/>
            <a:ext cx="894398" cy="970598"/>
            <a:chOff x="8827770" y="2037080"/>
            <a:chExt cx="1423035" cy="1423035"/>
          </a:xfrm>
          <a:solidFill>
            <a:sysClr val="window" lastClr="FFFFFF"/>
          </a:solidFill>
        </p:grpSpPr>
        <p:sp>
          <p:nvSpPr>
            <p:cNvPr id="11" name="泪滴形 10"/>
            <p:cNvSpPr/>
            <p:nvPr/>
          </p:nvSpPr>
          <p:spPr>
            <a:xfrm rot="8100000">
              <a:off x="8827770" y="2037080"/>
              <a:ext cx="1423035" cy="1423035"/>
            </a:xfrm>
            <a:prstGeom prst="teardrop">
              <a:avLst/>
            </a:prstGeom>
            <a:solidFill>
              <a:srgbClr val="002060"/>
            </a:solidFill>
            <a:ln w="9525" cap="flat" cmpd="sng" algn="ctr">
              <a:noFill/>
              <a:prstDash val="solid"/>
              <a:miter lim="800000"/>
            </a:ln>
            <a:effectLst/>
          </p:spPr>
          <p:txBody>
            <a:bodyPr anchor="ctr"/>
            <a:lstStyle/>
            <a:p>
              <a:pPr algn="ctr" defTabSz="514350" eaLnBrk="1" fontAlgn="auto" hangingPunct="1">
                <a:spcBef>
                  <a:spcPts val="0"/>
                </a:spcBef>
                <a:spcAft>
                  <a:spcPts val="0"/>
                </a:spcAft>
                <a:defRPr/>
              </a:pPr>
              <a:endParaRPr lang="zh-CN" altLang="en-US" sz="1200" kern="0">
                <a:solidFill>
                  <a:srgbClr val="002060"/>
                </a:solidFill>
                <a:latin typeface="微软雅黑" panose="020B0503020204020204" pitchFamily="34" charset="-122"/>
                <a:ea typeface="微软雅黑" panose="020B0503020204020204" pitchFamily="34" charset="-122"/>
                <a:cs typeface="+mn-ea"/>
                <a:sym typeface="+mn-lt"/>
              </a:endParaRPr>
            </a:p>
          </p:txBody>
        </p:sp>
        <p:sp>
          <p:nvSpPr>
            <p:cNvPr id="12" name="Freeform 10"/>
            <p:cNvSpPr>
              <a:spLocks noEditPoints="1"/>
            </p:cNvSpPr>
            <p:nvPr/>
          </p:nvSpPr>
          <p:spPr>
            <a:xfrm>
              <a:off x="9253220" y="2385695"/>
              <a:ext cx="639445" cy="72517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0" h="102">
                  <a:moveTo>
                    <a:pt x="14" y="40"/>
                  </a:moveTo>
                  <a:cubicBezTo>
                    <a:pt x="65" y="40"/>
                    <a:pt x="65" y="40"/>
                    <a:pt x="65" y="40"/>
                  </a:cubicBezTo>
                  <a:cubicBezTo>
                    <a:pt x="72" y="40"/>
                    <a:pt x="79" y="47"/>
                    <a:pt x="79" y="54"/>
                  </a:cubicBezTo>
                  <a:cubicBezTo>
                    <a:pt x="79" y="63"/>
                    <a:pt x="79" y="63"/>
                    <a:pt x="79" y="63"/>
                  </a:cubicBezTo>
                  <a:cubicBezTo>
                    <a:pt x="44" y="63"/>
                    <a:pt x="44" y="63"/>
                    <a:pt x="44" y="63"/>
                  </a:cubicBezTo>
                  <a:cubicBezTo>
                    <a:pt x="44" y="81"/>
                    <a:pt x="44" y="81"/>
                    <a:pt x="44" y="81"/>
                  </a:cubicBezTo>
                  <a:cubicBezTo>
                    <a:pt x="79" y="81"/>
                    <a:pt x="79" y="81"/>
                    <a:pt x="79" y="81"/>
                  </a:cubicBezTo>
                  <a:cubicBezTo>
                    <a:pt x="79" y="89"/>
                    <a:pt x="79" y="89"/>
                    <a:pt x="79" y="89"/>
                  </a:cubicBezTo>
                  <a:cubicBezTo>
                    <a:pt x="79" y="96"/>
                    <a:pt x="72" y="102"/>
                    <a:pt x="65" y="102"/>
                  </a:cubicBezTo>
                  <a:cubicBezTo>
                    <a:pt x="0" y="102"/>
                    <a:pt x="0" y="102"/>
                    <a:pt x="0" y="102"/>
                  </a:cubicBezTo>
                  <a:cubicBezTo>
                    <a:pt x="0" y="36"/>
                    <a:pt x="0" y="36"/>
                    <a:pt x="0" y="36"/>
                  </a:cubicBezTo>
                  <a:cubicBezTo>
                    <a:pt x="0" y="36"/>
                    <a:pt x="0" y="35"/>
                    <a:pt x="0" y="35"/>
                  </a:cubicBezTo>
                  <a:cubicBezTo>
                    <a:pt x="0" y="33"/>
                    <a:pt x="0" y="30"/>
                    <a:pt x="1" y="28"/>
                  </a:cubicBezTo>
                  <a:cubicBezTo>
                    <a:pt x="3" y="24"/>
                    <a:pt x="5" y="22"/>
                    <a:pt x="7" y="20"/>
                  </a:cubicBezTo>
                  <a:cubicBezTo>
                    <a:pt x="8" y="19"/>
                    <a:pt x="8" y="19"/>
                    <a:pt x="8" y="19"/>
                  </a:cubicBezTo>
                  <a:cubicBezTo>
                    <a:pt x="10" y="19"/>
                    <a:pt x="10" y="19"/>
                    <a:pt x="10" y="19"/>
                  </a:cubicBezTo>
                  <a:cubicBezTo>
                    <a:pt x="30" y="19"/>
                    <a:pt x="30" y="19"/>
                    <a:pt x="30" y="19"/>
                  </a:cubicBezTo>
                  <a:cubicBezTo>
                    <a:pt x="45" y="3"/>
                    <a:pt x="45" y="3"/>
                    <a:pt x="45" y="3"/>
                  </a:cubicBezTo>
                  <a:cubicBezTo>
                    <a:pt x="48" y="0"/>
                    <a:pt x="48" y="0"/>
                    <a:pt x="48" y="0"/>
                  </a:cubicBezTo>
                  <a:cubicBezTo>
                    <a:pt x="51" y="3"/>
                    <a:pt x="51" y="3"/>
                    <a:pt x="51" y="3"/>
                  </a:cubicBezTo>
                  <a:cubicBezTo>
                    <a:pt x="70" y="19"/>
                    <a:pt x="70" y="19"/>
                    <a:pt x="70" y="19"/>
                  </a:cubicBezTo>
                  <a:cubicBezTo>
                    <a:pt x="74" y="19"/>
                    <a:pt x="74" y="19"/>
                    <a:pt x="74" y="19"/>
                  </a:cubicBezTo>
                  <a:cubicBezTo>
                    <a:pt x="74" y="23"/>
                    <a:pt x="74" y="23"/>
                    <a:pt x="74" y="23"/>
                  </a:cubicBezTo>
                  <a:cubicBezTo>
                    <a:pt x="87" y="34"/>
                    <a:pt x="87" y="34"/>
                    <a:pt x="87" y="34"/>
                  </a:cubicBezTo>
                  <a:cubicBezTo>
                    <a:pt x="90" y="37"/>
                    <a:pt x="90" y="37"/>
                    <a:pt x="90" y="37"/>
                  </a:cubicBezTo>
                  <a:cubicBezTo>
                    <a:pt x="81" y="47"/>
                    <a:pt x="81" y="47"/>
                    <a:pt x="81" y="47"/>
                  </a:cubicBezTo>
                  <a:cubicBezTo>
                    <a:pt x="75" y="41"/>
                    <a:pt x="75" y="41"/>
                    <a:pt x="75" y="41"/>
                  </a:cubicBezTo>
                  <a:cubicBezTo>
                    <a:pt x="78" y="38"/>
                    <a:pt x="78" y="38"/>
                    <a:pt x="78" y="38"/>
                  </a:cubicBezTo>
                  <a:cubicBezTo>
                    <a:pt x="49" y="12"/>
                    <a:pt x="49" y="12"/>
                    <a:pt x="49" y="12"/>
                  </a:cubicBezTo>
                  <a:cubicBezTo>
                    <a:pt x="25" y="37"/>
                    <a:pt x="25" y="37"/>
                    <a:pt x="25" y="37"/>
                  </a:cubicBezTo>
                  <a:cubicBezTo>
                    <a:pt x="13" y="37"/>
                    <a:pt x="13" y="37"/>
                    <a:pt x="13" y="37"/>
                  </a:cubicBezTo>
                  <a:cubicBezTo>
                    <a:pt x="22" y="28"/>
                    <a:pt x="22" y="28"/>
                    <a:pt x="22" y="28"/>
                  </a:cubicBezTo>
                  <a:cubicBezTo>
                    <a:pt x="11" y="28"/>
                    <a:pt x="11" y="28"/>
                    <a:pt x="11" y="28"/>
                  </a:cubicBezTo>
                  <a:cubicBezTo>
                    <a:pt x="10" y="29"/>
                    <a:pt x="10" y="30"/>
                    <a:pt x="9" y="31"/>
                  </a:cubicBezTo>
                  <a:cubicBezTo>
                    <a:pt x="9" y="32"/>
                    <a:pt x="9" y="33"/>
                    <a:pt x="9" y="34"/>
                  </a:cubicBezTo>
                  <a:cubicBezTo>
                    <a:pt x="9" y="36"/>
                    <a:pt x="9" y="37"/>
                    <a:pt x="10" y="38"/>
                  </a:cubicBezTo>
                  <a:cubicBezTo>
                    <a:pt x="11" y="39"/>
                    <a:pt x="12" y="40"/>
                    <a:pt x="14" y="40"/>
                  </a:cubicBezTo>
                  <a:close/>
                  <a:moveTo>
                    <a:pt x="57" y="67"/>
                  </a:moveTo>
                  <a:cubicBezTo>
                    <a:pt x="53" y="67"/>
                    <a:pt x="51" y="69"/>
                    <a:pt x="51" y="73"/>
                  </a:cubicBezTo>
                  <a:cubicBezTo>
                    <a:pt x="51" y="76"/>
                    <a:pt x="53" y="79"/>
                    <a:pt x="57" y="79"/>
                  </a:cubicBezTo>
                  <a:cubicBezTo>
                    <a:pt x="60" y="79"/>
                    <a:pt x="63" y="76"/>
                    <a:pt x="63" y="73"/>
                  </a:cubicBezTo>
                  <a:cubicBezTo>
                    <a:pt x="63" y="69"/>
                    <a:pt x="60" y="67"/>
                    <a:pt x="57" y="67"/>
                  </a:cubicBezTo>
                  <a:close/>
                </a:path>
              </a:pathLst>
            </a:custGeom>
            <a:grpFill/>
            <a:ln w="9525">
              <a:noFill/>
            </a:ln>
          </p:spPr>
          <p:txBody>
            <a:bodyPr/>
            <a:lstStyle/>
            <a:p>
              <a:pPr defTabSz="514350" eaLnBrk="1" fontAlgn="auto" hangingPunct="1">
                <a:spcBef>
                  <a:spcPts val="0"/>
                </a:spcBef>
                <a:spcAft>
                  <a:spcPts val="0"/>
                </a:spcAft>
                <a:defRPr/>
              </a:pPr>
              <a:endParaRPr lang="zh-CN" altLang="en-US" sz="1200" kern="0">
                <a:solidFill>
                  <a:srgbClr val="002060"/>
                </a:solidFill>
                <a:latin typeface="微软雅黑" panose="020B0503020204020204" pitchFamily="34" charset="-122"/>
                <a:ea typeface="微软雅黑" panose="020B0503020204020204" pitchFamily="34" charset="-122"/>
                <a:cs typeface="+mn-ea"/>
                <a:sym typeface="+mn-lt"/>
              </a:endParaRPr>
            </a:p>
          </p:txBody>
        </p:sp>
      </p:grpSp>
      <p:pic>
        <p:nvPicPr>
          <p:cNvPr id="2" name="图片 1"/>
          <p:cNvPicPr>
            <a:picLocks noChangeAspect="1"/>
          </p:cNvPicPr>
          <p:nvPr/>
        </p:nvPicPr>
        <p:blipFill>
          <a:blip r:embed="rId1"/>
          <a:stretch>
            <a:fillRect/>
          </a:stretch>
        </p:blipFill>
        <p:spPr>
          <a:xfrm>
            <a:off x="2052320" y="1275715"/>
            <a:ext cx="5236845" cy="37947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036220" y="1780674"/>
            <a:ext cx="1143000" cy="1143000"/>
          </a:xfrm>
          <a:prstGeom prst="ellipse">
            <a:avLst/>
          </a:prstGeom>
          <a:no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梦想</a:t>
            </a:r>
            <a:r>
              <a:rPr kumimoji="1" lang="zh-CN" altLang="en-US"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腾飞</a:t>
            </a:r>
            <a:endParaRPr kumimoji="1" lang="zh-CN" altLang="en-US"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椭圆 15"/>
          <p:cNvSpPr/>
          <p:nvPr/>
        </p:nvSpPr>
        <p:spPr>
          <a:xfrm>
            <a:off x="3571558" y="248127"/>
            <a:ext cx="733901" cy="733901"/>
          </a:xfrm>
          <a:prstGeom prst="ellipse">
            <a:avLst/>
          </a:prstGeom>
          <a:no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b="1"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椭圆 16"/>
          <p:cNvSpPr/>
          <p:nvPr/>
        </p:nvSpPr>
        <p:spPr>
          <a:xfrm>
            <a:off x="3563303" y="1131586"/>
            <a:ext cx="733926" cy="733926"/>
          </a:xfrm>
          <a:prstGeom prst="ellipse">
            <a:avLst/>
          </a:prstGeom>
          <a:no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椭圆 17"/>
          <p:cNvSpPr/>
          <p:nvPr/>
        </p:nvSpPr>
        <p:spPr>
          <a:xfrm>
            <a:off x="3563303" y="1995830"/>
            <a:ext cx="733926" cy="733926"/>
          </a:xfrm>
          <a:prstGeom prst="ellipse">
            <a:avLst/>
          </a:prstGeom>
          <a:no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b="1"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椭圆 18"/>
          <p:cNvSpPr/>
          <p:nvPr/>
        </p:nvSpPr>
        <p:spPr>
          <a:xfrm>
            <a:off x="3525203" y="2787809"/>
            <a:ext cx="733901" cy="693896"/>
          </a:xfrm>
          <a:prstGeom prst="ellipse">
            <a:avLst/>
          </a:prstGeom>
          <a:no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Text Placeholder 4"/>
          <p:cNvSpPr txBox="1"/>
          <p:nvPr/>
        </p:nvSpPr>
        <p:spPr>
          <a:xfrm>
            <a:off x="4384040" y="318770"/>
            <a:ext cx="2782570" cy="593090"/>
          </a:xfrm>
          <a:prstGeom prst="rect">
            <a:avLst/>
          </a:prstGeom>
        </p:spPr>
        <p:txBody>
          <a:bodyPr lIns="51435" tIns="25718" rIns="51435" bIns="25718"/>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fontAlgn="auto">
              <a:lnSpc>
                <a:spcPct val="150000"/>
              </a:lnSpc>
              <a:spcBef>
                <a:spcPts val="0"/>
              </a:spcBef>
              <a:buNone/>
            </a:pPr>
            <a:r>
              <a:rPr kumimoji="1" lang="zh-CN" altLang="en-US" sz="9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rPr>
              <a:t>负责内容：</a:t>
            </a:r>
            <a:endParaRPr kumimoji="1" lang="zh-CN" altLang="en-US" sz="9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fontAlgn="auto">
              <a:lnSpc>
                <a:spcPct val="150000"/>
              </a:lnSpc>
              <a:spcBef>
                <a:spcPts val="0"/>
              </a:spcBef>
              <a:buFont typeface="Wingdings" panose="05000000000000000000" charset="0"/>
              <a:buChar char="l"/>
            </a:pPr>
            <a:r>
              <a:rPr kumimoji="1" lang="zh-CN" altLang="en-US" sz="9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rPr>
              <a:t>项目场景及功能和实现方案拟定、代码的逻辑结构的实现，数据可视化</a:t>
            </a:r>
            <a:r>
              <a:rPr kumimoji="1" lang="zh-CN" altLang="en-US" sz="9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rPr>
              <a:t>分析，后期整体代码功能的审核，项目方案的撰写与项目展示，演示视频</a:t>
            </a:r>
            <a:r>
              <a:rPr kumimoji="1" lang="zh-CN" altLang="en-US" sz="9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rPr>
              <a:t>剪辑。</a:t>
            </a:r>
            <a:endParaRPr kumimoji="1" lang="zh-CN" altLang="en-US" sz="9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1" name="组合 24"/>
          <p:cNvGrpSpPr/>
          <p:nvPr/>
        </p:nvGrpSpPr>
        <p:grpSpPr>
          <a:xfrm>
            <a:off x="439320" y="1365180"/>
            <a:ext cx="540533" cy="2464118"/>
            <a:chOff x="6630199" y="2626630"/>
            <a:chExt cx="960950" cy="4380659"/>
          </a:xfrm>
        </p:grpSpPr>
        <p:sp>
          <p:nvSpPr>
            <p:cNvPr id="22" name="文本框 21"/>
            <p:cNvSpPr txBox="1"/>
            <p:nvPr/>
          </p:nvSpPr>
          <p:spPr>
            <a:xfrm>
              <a:off x="6647410" y="3767938"/>
              <a:ext cx="759184" cy="3239351"/>
            </a:xfrm>
            <a:prstGeom prst="rect">
              <a:avLst/>
            </a:prstGeom>
            <a:noFill/>
          </p:spPr>
          <p:txBody>
            <a:bodyPr vert="eaVert" wrap="square" rtlCol="0">
              <a:spAutoFit/>
              <a:scene3d>
                <a:camera prst="orthographicFront"/>
                <a:lightRig rig="threePt" dir="t"/>
              </a:scene3d>
              <a:sp3d contourW="12700"/>
            </a:bodyPr>
            <a:lstStyle/>
            <a:p>
              <a:r>
                <a:rPr lang="zh-CN" altLang="en-US" sz="1575"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参赛作品</a:t>
              </a:r>
              <a:endParaRPr lang="zh-CN" altLang="en-US" sz="1575"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文本框 22"/>
            <p:cNvSpPr txBox="1"/>
            <p:nvPr/>
          </p:nvSpPr>
          <p:spPr>
            <a:xfrm>
              <a:off x="6630199" y="2626630"/>
              <a:ext cx="960950" cy="779702"/>
            </a:xfrm>
            <a:prstGeom prst="rect">
              <a:avLst/>
            </a:prstGeom>
            <a:noFill/>
          </p:spPr>
          <p:txBody>
            <a:bodyPr wrap="none" rtlCol="0">
              <a:spAutoFit/>
              <a:scene3d>
                <a:camera prst="orthographicFront"/>
                <a:lightRig rig="threePt" dir="t"/>
              </a:scene3d>
              <a:sp3d contourW="12700"/>
            </a:bodyPr>
            <a:lstStyle/>
            <a:p>
              <a:r>
                <a:rPr lang="en-US" altLang="zh-CN" sz="2250" b="1"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rPr>
                <a:t>01</a:t>
              </a:r>
              <a:endParaRPr lang="zh-CN" altLang="en-US" sz="2250" b="1"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6" name="Text Placeholder 4"/>
          <p:cNvSpPr txBox="1"/>
          <p:nvPr/>
        </p:nvSpPr>
        <p:spPr>
          <a:xfrm>
            <a:off x="4427855" y="1347470"/>
            <a:ext cx="3395345" cy="1174115"/>
          </a:xfrm>
          <a:prstGeom prst="rect">
            <a:avLst/>
          </a:prstGeom>
        </p:spPr>
        <p:txBody>
          <a:bodyPr lIns="51435" tIns="25718" rIns="51435" bIns="25718"/>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fontAlgn="auto">
              <a:lnSpc>
                <a:spcPct val="150000"/>
              </a:lnSpc>
              <a:spcBef>
                <a:spcPts val="0"/>
              </a:spcBef>
              <a:buNone/>
            </a:pPr>
            <a:r>
              <a:rPr kumimoji="1" lang="zh-CN" altLang="en-US" sz="9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rPr>
              <a:t>负责内容：</a:t>
            </a:r>
            <a:endParaRPr kumimoji="1" lang="zh-CN" altLang="en-US" sz="9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fontAlgn="auto">
              <a:lnSpc>
                <a:spcPct val="150000"/>
              </a:lnSpc>
              <a:spcBef>
                <a:spcPts val="0"/>
              </a:spcBef>
              <a:buFont typeface="Wingdings" panose="05000000000000000000" charset="0"/>
              <a:buChar char="l"/>
            </a:pPr>
            <a:r>
              <a:rPr kumimoji="1" lang="zh-CN" altLang="en-US" sz="9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rPr>
              <a:t>项目场景及功能和实现方案拟定，收发邮件功能实现，作为模拟用户参与实际流程并给出回执邮件，后期项目整体漏洞查找。</a:t>
            </a:r>
            <a:endParaRPr kumimoji="1" lang="zh-CN" altLang="en-US" sz="9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Text Placeholder 4"/>
          <p:cNvSpPr txBox="1"/>
          <p:nvPr/>
        </p:nvSpPr>
        <p:spPr>
          <a:xfrm>
            <a:off x="4356100" y="2139315"/>
            <a:ext cx="4612005" cy="771525"/>
          </a:xfrm>
          <a:prstGeom prst="rect">
            <a:avLst/>
          </a:prstGeom>
        </p:spPr>
        <p:txBody>
          <a:bodyPr lIns="51435" tIns="25718" rIns="51435" bIns="25718"/>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fontAlgn="auto">
              <a:lnSpc>
                <a:spcPct val="150000"/>
              </a:lnSpc>
              <a:spcBef>
                <a:spcPts val="0"/>
              </a:spcBef>
              <a:buNone/>
            </a:pPr>
            <a:r>
              <a:rPr kumimoji="1" lang="zh-CN" altLang="en-US" sz="9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rPr>
              <a:t>负责内容：</a:t>
            </a:r>
            <a:endParaRPr kumimoji="1" lang="zh-CN" altLang="en-US" sz="9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fontAlgn="auto">
              <a:lnSpc>
                <a:spcPct val="150000"/>
              </a:lnSpc>
              <a:spcBef>
                <a:spcPts val="0"/>
              </a:spcBef>
              <a:buFont typeface="Wingdings" panose="05000000000000000000" charset="0"/>
              <a:buChar char="l"/>
            </a:pPr>
            <a:r>
              <a:rPr kumimoji="1" lang="zh-CN" altLang="en-US" sz="9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sym typeface="+mn-ea"/>
              </a:rPr>
              <a:t>项目方向规划与建议，机器人功能性建议，后期项目整体功能结构审核。</a:t>
            </a:r>
            <a:endParaRPr kumimoji="1" lang="zh-CN" altLang="en-US" sz="10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Text Placeholder 4"/>
          <p:cNvSpPr txBox="1"/>
          <p:nvPr/>
        </p:nvSpPr>
        <p:spPr>
          <a:xfrm>
            <a:off x="4312127" y="2923699"/>
            <a:ext cx="4756309" cy="1422083"/>
          </a:xfrm>
          <a:prstGeom prst="rect">
            <a:avLst/>
          </a:prstGeom>
        </p:spPr>
        <p:txBody>
          <a:bodyPr lIns="51435" tIns="25718" rIns="51435" bIns="25718"/>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fontAlgn="auto">
              <a:lnSpc>
                <a:spcPct val="150000"/>
              </a:lnSpc>
              <a:spcBef>
                <a:spcPts val="0"/>
              </a:spcBef>
              <a:buNone/>
            </a:pPr>
            <a:r>
              <a:rPr kumimoji="1" lang="zh-CN" altLang="en-US" sz="8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rPr>
              <a:t>负责内容：</a:t>
            </a:r>
            <a:endParaRPr kumimoji="1" lang="zh-CN" altLang="en-US" sz="8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fontAlgn="auto">
              <a:lnSpc>
                <a:spcPct val="150000"/>
              </a:lnSpc>
              <a:spcBef>
                <a:spcPts val="0"/>
              </a:spcBef>
              <a:buFont typeface="Wingdings" panose="05000000000000000000" charset="0"/>
              <a:buChar char="l"/>
            </a:pPr>
            <a:r>
              <a:rPr kumimoji="1" lang="en-US" altLang="zh-CN" sz="8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sz="8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rPr>
              <a:t>项目痛点分析与项目可扩展性分析，后期项目功能扩展以及优化建议</a:t>
            </a:r>
            <a:r>
              <a:rPr kumimoji="1" lang="zh-CN" altLang="en-US" sz="8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rPr>
              <a:t>提供。</a:t>
            </a:r>
            <a:endParaRPr kumimoji="1" lang="zh-CN" altLang="en-US" sz="8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3591560" y="431165"/>
            <a:ext cx="640080" cy="368300"/>
          </a:xfrm>
          <a:prstGeom prst="rect">
            <a:avLst/>
          </a:prstGeom>
          <a:noFill/>
        </p:spPr>
        <p:txBody>
          <a:bodyPr wrap="none" rtlCol="0">
            <a:spAutoFit/>
          </a:bodyPr>
          <a:p>
            <a:r>
              <a:rPr lang="zh-CN" altLang="en-US"/>
              <a:t>周航</a:t>
            </a:r>
            <a:endParaRPr lang="zh-CN" altLang="en-US"/>
          </a:p>
        </p:txBody>
      </p:sp>
      <p:sp>
        <p:nvSpPr>
          <p:cNvPr id="4" name="文本框 3"/>
          <p:cNvSpPr txBox="1"/>
          <p:nvPr/>
        </p:nvSpPr>
        <p:spPr>
          <a:xfrm>
            <a:off x="3505200" y="1325245"/>
            <a:ext cx="868680" cy="368300"/>
          </a:xfrm>
          <a:prstGeom prst="rect">
            <a:avLst/>
          </a:prstGeom>
          <a:noFill/>
        </p:spPr>
        <p:txBody>
          <a:bodyPr wrap="none" rtlCol="0">
            <a:spAutoFit/>
          </a:bodyPr>
          <a:p>
            <a:r>
              <a:rPr lang="zh-CN" altLang="en-US"/>
              <a:t>洪永强</a:t>
            </a:r>
            <a:endParaRPr lang="zh-CN" altLang="en-US"/>
          </a:p>
        </p:txBody>
      </p:sp>
      <p:sp>
        <p:nvSpPr>
          <p:cNvPr id="25" name="文本框 24"/>
          <p:cNvSpPr txBox="1"/>
          <p:nvPr/>
        </p:nvSpPr>
        <p:spPr>
          <a:xfrm>
            <a:off x="3495675" y="2150745"/>
            <a:ext cx="907415" cy="368300"/>
          </a:xfrm>
          <a:prstGeom prst="rect">
            <a:avLst/>
          </a:prstGeom>
          <a:noFill/>
        </p:spPr>
        <p:txBody>
          <a:bodyPr wrap="square" rtlCol="0">
            <a:spAutoFit/>
          </a:bodyPr>
          <a:p>
            <a:r>
              <a:rPr lang="zh-CN" altLang="en-US"/>
              <a:t>张</a:t>
            </a:r>
            <a:r>
              <a:rPr lang="zh-CN" altLang="en-US"/>
              <a:t>新阳</a:t>
            </a:r>
            <a:endParaRPr lang="zh-CN" altLang="en-US"/>
          </a:p>
        </p:txBody>
      </p:sp>
      <p:sp>
        <p:nvSpPr>
          <p:cNvPr id="27" name="文本框 26"/>
          <p:cNvSpPr txBox="1"/>
          <p:nvPr/>
        </p:nvSpPr>
        <p:spPr>
          <a:xfrm>
            <a:off x="3611880" y="2959735"/>
            <a:ext cx="640080" cy="368300"/>
          </a:xfrm>
          <a:prstGeom prst="rect">
            <a:avLst/>
          </a:prstGeom>
          <a:noFill/>
        </p:spPr>
        <p:txBody>
          <a:bodyPr wrap="none" rtlCol="0">
            <a:spAutoFit/>
          </a:bodyPr>
          <a:p>
            <a:r>
              <a:rPr lang="zh-CN" altLang="en-US"/>
              <a:t>赵强</a:t>
            </a:r>
            <a:endParaRPr lang="zh-CN" altLang="en-US"/>
          </a:p>
        </p:txBody>
      </p:sp>
      <p:sp>
        <p:nvSpPr>
          <p:cNvPr id="5" name="文本框 4"/>
          <p:cNvSpPr txBox="1"/>
          <p:nvPr/>
        </p:nvSpPr>
        <p:spPr>
          <a:xfrm>
            <a:off x="1878330" y="2498090"/>
            <a:ext cx="309880" cy="368300"/>
          </a:xfrm>
          <a:prstGeom prst="rect">
            <a:avLst/>
          </a:prstGeom>
          <a:noFill/>
        </p:spPr>
        <p:txBody>
          <a:bodyPr wrap="none" rtlCol="0">
            <a:spAutoFit/>
          </a:bodyPr>
          <a:p>
            <a:endParaRPr lang="zh-CN" altLang="en-US"/>
          </a:p>
        </p:txBody>
      </p:sp>
      <p:sp>
        <p:nvSpPr>
          <p:cNvPr id="7" name="椭圆 6"/>
          <p:cNvSpPr/>
          <p:nvPr/>
        </p:nvSpPr>
        <p:spPr>
          <a:xfrm>
            <a:off x="3524568" y="3600609"/>
            <a:ext cx="733901" cy="693896"/>
          </a:xfrm>
          <a:prstGeom prst="ellipse">
            <a:avLst/>
          </a:prstGeom>
          <a:no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Text Placeholder 4"/>
          <p:cNvSpPr txBox="1"/>
          <p:nvPr/>
        </p:nvSpPr>
        <p:spPr>
          <a:xfrm>
            <a:off x="4259422" y="3685699"/>
            <a:ext cx="4756309" cy="1422083"/>
          </a:xfrm>
          <a:prstGeom prst="rect">
            <a:avLst/>
          </a:prstGeom>
        </p:spPr>
        <p:txBody>
          <a:bodyPr lIns="51435" tIns="25718" rIns="51435" bIns="25718"/>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fontAlgn="auto">
              <a:lnSpc>
                <a:spcPct val="150000"/>
              </a:lnSpc>
              <a:spcBef>
                <a:spcPts val="0"/>
              </a:spcBef>
              <a:buNone/>
            </a:pPr>
            <a:r>
              <a:rPr kumimoji="1" lang="zh-CN" altLang="en-US" sz="8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rPr>
              <a:t>负责内容：</a:t>
            </a:r>
            <a:endParaRPr kumimoji="1" lang="zh-CN" altLang="en-US" sz="8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fontAlgn="auto">
              <a:lnSpc>
                <a:spcPct val="150000"/>
              </a:lnSpc>
              <a:spcBef>
                <a:spcPts val="0"/>
              </a:spcBef>
              <a:buFont typeface="Wingdings" panose="05000000000000000000" charset="0"/>
              <a:buChar char="l"/>
            </a:pPr>
            <a:r>
              <a:rPr kumimoji="1" lang="en-US" altLang="zh-CN" sz="8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sz="8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rPr>
              <a:t>项目思路提出，项目的痛点分析和项目演示文档的撰写工作，项目后期整体功能的审核与扩展性建议分析，后期项目</a:t>
            </a:r>
            <a:r>
              <a:rPr kumimoji="1" lang="zh-CN" altLang="en-US" sz="8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rPr>
              <a:t>美化。</a:t>
            </a:r>
            <a:endParaRPr kumimoji="1" lang="zh-CN" altLang="en-US" sz="8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nvSpPr>
        <p:spPr>
          <a:xfrm>
            <a:off x="3599815" y="3785235"/>
            <a:ext cx="640080" cy="368300"/>
          </a:xfrm>
          <a:prstGeom prst="rect">
            <a:avLst/>
          </a:prstGeom>
          <a:noFill/>
        </p:spPr>
        <p:txBody>
          <a:bodyPr wrap="none" rtlCol="0">
            <a:spAutoFit/>
          </a:bodyPr>
          <a:p>
            <a:r>
              <a:rPr lang="zh-CN" altLang="en-US"/>
              <a:t>周晗</a:t>
            </a:r>
            <a:endParaRPr lang="zh-CN" altLang="en-US"/>
          </a:p>
        </p:txBody>
      </p:sp>
      <p:sp>
        <p:nvSpPr>
          <p:cNvPr id="13" name="椭圆 12"/>
          <p:cNvSpPr/>
          <p:nvPr/>
        </p:nvSpPr>
        <p:spPr>
          <a:xfrm>
            <a:off x="3544253" y="4414044"/>
            <a:ext cx="733901" cy="693896"/>
          </a:xfrm>
          <a:prstGeom prst="ellipse">
            <a:avLst/>
          </a:prstGeom>
          <a:no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Text Placeholder 4"/>
          <p:cNvSpPr txBox="1"/>
          <p:nvPr/>
        </p:nvSpPr>
        <p:spPr>
          <a:xfrm>
            <a:off x="4384040" y="4403090"/>
            <a:ext cx="4217035" cy="771525"/>
          </a:xfrm>
          <a:prstGeom prst="rect">
            <a:avLst/>
          </a:prstGeom>
        </p:spPr>
        <p:txBody>
          <a:bodyPr lIns="51435" tIns="25718" rIns="51435" bIns="25718"/>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fontAlgn="auto">
              <a:lnSpc>
                <a:spcPct val="150000"/>
              </a:lnSpc>
              <a:spcBef>
                <a:spcPts val="0"/>
              </a:spcBef>
              <a:buNone/>
            </a:pPr>
            <a:r>
              <a:rPr kumimoji="1" lang="zh-CN" altLang="en-US" sz="8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rPr>
              <a:t>负责内容：</a:t>
            </a:r>
            <a:endParaRPr kumimoji="1" lang="zh-CN" altLang="en-US" sz="8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fontAlgn="auto">
              <a:lnSpc>
                <a:spcPct val="150000"/>
              </a:lnSpc>
              <a:spcBef>
                <a:spcPts val="0"/>
              </a:spcBef>
              <a:buFont typeface="Wingdings" panose="05000000000000000000" charset="0"/>
              <a:buChar char="l"/>
            </a:pPr>
            <a:r>
              <a:rPr kumimoji="1" lang="en-US" altLang="zh-CN" sz="8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sz="8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rPr>
              <a:t>项目痛点分析与项目可扩展性分析，</a:t>
            </a:r>
            <a:r>
              <a:rPr kumimoji="1" lang="zh-CN" altLang="en-US" sz="8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sym typeface="+mn-ea"/>
              </a:rPr>
              <a:t>机器人功能建议，</a:t>
            </a:r>
            <a:r>
              <a:rPr kumimoji="1" lang="en-US" altLang="zh-CN" sz="8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sym typeface="+mn-ea"/>
              </a:rPr>
              <a:t>PPT</a:t>
            </a:r>
            <a:r>
              <a:rPr kumimoji="1" lang="zh-CN" altLang="en-US" sz="8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sym typeface="+mn-ea"/>
              </a:rPr>
              <a:t>优化建议。</a:t>
            </a:r>
            <a:endParaRPr kumimoji="1" lang="zh-CN" altLang="en-US" sz="800" dirty="0">
              <a:solidFill>
                <a:srgbClr val="4C4C4C"/>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5" name="文本框 14"/>
          <p:cNvSpPr txBox="1"/>
          <p:nvPr/>
        </p:nvSpPr>
        <p:spPr>
          <a:xfrm>
            <a:off x="3503930" y="4566920"/>
            <a:ext cx="868680" cy="368300"/>
          </a:xfrm>
          <a:prstGeom prst="rect">
            <a:avLst/>
          </a:prstGeom>
          <a:noFill/>
        </p:spPr>
        <p:txBody>
          <a:bodyPr wrap="none" rtlCol="0">
            <a:spAutoFit/>
          </a:bodyPr>
          <a:p>
            <a:r>
              <a:rPr lang="zh-CN" altLang="en-US"/>
              <a:t>张艺</a:t>
            </a:r>
            <a:r>
              <a:rPr lang="zh-CN" altLang="en-US"/>
              <a:t>曦</a:t>
            </a:r>
            <a:endParaRPr lang="zh-CN" altLang="en-US"/>
          </a:p>
        </p:txBody>
      </p:sp>
      <p:cxnSp>
        <p:nvCxnSpPr>
          <p:cNvPr id="24" name="肘形连接符 23"/>
          <p:cNvCxnSpPr/>
          <p:nvPr/>
        </p:nvCxnSpPr>
        <p:spPr>
          <a:xfrm flipV="1">
            <a:off x="2124075" y="627380"/>
            <a:ext cx="1412240" cy="173672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8" name="肘形连接符 27"/>
          <p:cNvCxnSpPr/>
          <p:nvPr/>
        </p:nvCxnSpPr>
        <p:spPr>
          <a:xfrm>
            <a:off x="2195830" y="2355850"/>
            <a:ext cx="1511935" cy="317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9" name="肘形连接符 28"/>
          <p:cNvCxnSpPr>
            <a:endCxn id="19" idx="2"/>
          </p:cNvCxnSpPr>
          <p:nvPr/>
        </p:nvCxnSpPr>
        <p:spPr>
          <a:xfrm>
            <a:off x="2195830" y="2355850"/>
            <a:ext cx="1329690" cy="779145"/>
          </a:xfrm>
          <a:prstGeom prst="bentConnector3">
            <a:avLst>
              <a:gd name="adj1" fmla="val 50048"/>
            </a:avLst>
          </a:prstGeom>
        </p:spPr>
        <p:style>
          <a:lnRef idx="1">
            <a:schemeClr val="accent1"/>
          </a:lnRef>
          <a:fillRef idx="0">
            <a:schemeClr val="accent1"/>
          </a:fillRef>
          <a:effectRef idx="0">
            <a:schemeClr val="accent1"/>
          </a:effectRef>
          <a:fontRef idx="minor">
            <a:schemeClr val="tx1"/>
          </a:fontRef>
        </p:style>
      </p:cxnSp>
      <p:cxnSp>
        <p:nvCxnSpPr>
          <p:cNvPr id="30" name="肘形连接符 29"/>
          <p:cNvCxnSpPr/>
          <p:nvPr/>
        </p:nvCxnSpPr>
        <p:spPr>
          <a:xfrm rot="5400000" flipV="1">
            <a:off x="2411730" y="2858770"/>
            <a:ext cx="1511935" cy="648335"/>
          </a:xfrm>
          <a:prstGeom prst="bentConnector3">
            <a:avLst>
              <a:gd name="adj1" fmla="val 98824"/>
            </a:avLst>
          </a:prstGeom>
        </p:spPr>
        <p:style>
          <a:lnRef idx="1">
            <a:schemeClr val="accent1"/>
          </a:lnRef>
          <a:fillRef idx="0">
            <a:schemeClr val="accent1"/>
          </a:fillRef>
          <a:effectRef idx="0">
            <a:schemeClr val="accent1"/>
          </a:effectRef>
          <a:fontRef idx="minor">
            <a:schemeClr val="tx1"/>
          </a:fontRef>
        </p:style>
      </p:cxnSp>
      <p:cxnSp>
        <p:nvCxnSpPr>
          <p:cNvPr id="31" name="肘形连接符 30"/>
          <p:cNvCxnSpPr/>
          <p:nvPr/>
        </p:nvCxnSpPr>
        <p:spPr>
          <a:xfrm rot="5400000" flipV="1">
            <a:off x="2016125" y="3183255"/>
            <a:ext cx="2375535" cy="720090"/>
          </a:xfrm>
          <a:prstGeom prst="bentConnector3">
            <a:avLst>
              <a:gd name="adj1" fmla="val 100628"/>
            </a:avLst>
          </a:prstGeom>
        </p:spPr>
        <p:style>
          <a:lnRef idx="1">
            <a:schemeClr val="accent1"/>
          </a:lnRef>
          <a:fillRef idx="0">
            <a:schemeClr val="accent1"/>
          </a:fillRef>
          <a:effectRef idx="0">
            <a:schemeClr val="accent1"/>
          </a:effectRef>
          <a:fontRef idx="minor">
            <a:schemeClr val="tx1"/>
          </a:fontRef>
        </p:style>
      </p:cxnSp>
      <p:cxnSp>
        <p:nvCxnSpPr>
          <p:cNvPr id="12" name="肘形连接符 11"/>
          <p:cNvCxnSpPr/>
          <p:nvPr/>
        </p:nvCxnSpPr>
        <p:spPr>
          <a:xfrm flipV="1">
            <a:off x="2195830" y="1491615"/>
            <a:ext cx="1308735" cy="906145"/>
          </a:xfrm>
          <a:prstGeom prst="bentConnector3">
            <a:avLst>
              <a:gd name="adj1" fmla="val 50024"/>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六角星 8"/>
          <p:cNvSpPr/>
          <p:nvPr/>
        </p:nvSpPr>
        <p:spPr>
          <a:xfrm>
            <a:off x="8171815" y="1059815"/>
            <a:ext cx="756920" cy="75692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1610678" y="397193"/>
            <a:ext cx="2959418" cy="328937"/>
          </a:xfrm>
          <a:prstGeom prst="rect">
            <a:avLst/>
          </a:prstGeom>
          <a:noFill/>
        </p:spPr>
        <p:txBody>
          <a:bodyPr wrap="square" lIns="51435" tIns="25718" rIns="51435" bIns="25718" rtlCol="0">
            <a:spAutoFit/>
          </a:bodyPr>
          <a:lstStyle/>
          <a:p>
            <a:pPr defTabSz="514350"/>
            <a:r>
              <a:rPr lang="zh-CN" altLang="en-US" b="1" dirty="0">
                <a:solidFill>
                  <a:srgbClr val="002060"/>
                </a:solidFill>
                <a:latin typeface="微软雅黑" panose="020B0503020204020204" pitchFamily="34" charset="-122"/>
                <a:ea typeface="微软雅黑" panose="020B0503020204020204" pitchFamily="34" charset="-122"/>
                <a:cs typeface="+mn-ea"/>
                <a:sym typeface="+mn-lt"/>
              </a:rPr>
              <a:t>(三）Creator设计流程图</a:t>
            </a:r>
            <a:endParaRPr lang="zh-CN" altLang="en-US" b="1" dirty="0">
              <a:solidFill>
                <a:srgbClr val="002060"/>
              </a:solidFill>
              <a:latin typeface="微软雅黑" panose="020B0503020204020204" pitchFamily="34" charset="-122"/>
              <a:ea typeface="微软雅黑" panose="020B0503020204020204" pitchFamily="34" charset="-122"/>
              <a:cs typeface="+mn-ea"/>
              <a:sym typeface="+mn-lt"/>
            </a:endParaRPr>
          </a:p>
        </p:txBody>
      </p:sp>
      <p:grpSp>
        <p:nvGrpSpPr>
          <p:cNvPr id="15" name="Group 69"/>
          <p:cNvGrpSpPr/>
          <p:nvPr/>
        </p:nvGrpSpPr>
        <p:grpSpPr>
          <a:xfrm>
            <a:off x="1321733" y="925502"/>
            <a:ext cx="567214" cy="527209"/>
            <a:chOff x="255774" y="3805440"/>
            <a:chExt cx="696726" cy="696726"/>
          </a:xfrm>
        </p:grpSpPr>
        <p:sp>
          <p:nvSpPr>
            <p:cNvPr id="16" name="Oval 9"/>
            <p:cNvSpPr/>
            <p:nvPr/>
          </p:nvSpPr>
          <p:spPr>
            <a:xfrm>
              <a:off x="255774" y="3805440"/>
              <a:ext cx="696726" cy="69672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eaLnBrk="1" fontAlgn="auto" hangingPunct="1">
                <a:spcBef>
                  <a:spcPts val="0"/>
                </a:spcBef>
                <a:spcAft>
                  <a:spcPts val="0"/>
                </a:spcAft>
                <a:defRPr/>
              </a:pPr>
              <a:endParaRPr lang="en-US" sz="2100" kern="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7" name="Isosceles Triangle 40"/>
            <p:cNvSpPr/>
            <p:nvPr/>
          </p:nvSpPr>
          <p:spPr>
            <a:xfrm rot="5400000">
              <a:off x="493716" y="4019782"/>
              <a:ext cx="279448" cy="240904"/>
            </a:xfrm>
            <a:prstGeom prst="triangle">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eaLnBrk="1" fontAlgn="auto" hangingPunct="1">
                <a:spcBef>
                  <a:spcPts val="0"/>
                </a:spcBef>
                <a:spcAft>
                  <a:spcPts val="0"/>
                </a:spcAft>
                <a:defRPr/>
              </a:pPr>
              <a:endParaRPr lang="en-US" sz="2100" kern="0">
                <a:solidFill>
                  <a:prstClr val="black">
                    <a:lumMod val="85000"/>
                    <a:lumOff val="15000"/>
                  </a:prstClr>
                </a:solidFill>
                <a:latin typeface="微软雅黑" panose="020B0503020204020204" pitchFamily="34" charset="-122"/>
                <a:ea typeface="微软雅黑" panose="020B0503020204020204" pitchFamily="34" charset="-122"/>
              </a:endParaRPr>
            </a:p>
          </p:txBody>
        </p:sp>
      </p:grpSp>
      <p:sp>
        <p:nvSpPr>
          <p:cNvPr id="3" name="文本框 2"/>
          <p:cNvSpPr txBox="1"/>
          <p:nvPr/>
        </p:nvSpPr>
        <p:spPr>
          <a:xfrm>
            <a:off x="2184559" y="1153954"/>
            <a:ext cx="2959418" cy="282771"/>
          </a:xfrm>
          <a:prstGeom prst="rect">
            <a:avLst/>
          </a:prstGeom>
          <a:noFill/>
        </p:spPr>
        <p:txBody>
          <a:bodyPr wrap="square" lIns="51435" tIns="25718" rIns="51435" bIns="25718" rtlCol="0">
            <a:spAutoFit/>
          </a:bodyPr>
          <a:lstStyle/>
          <a:p>
            <a:pPr defTabSz="514350"/>
            <a:r>
              <a:rPr lang="en-US" altLang="zh-CN" sz="1500" b="1">
                <a:sym typeface="+mn-lt"/>
              </a:rPr>
              <a:t>Creator </a:t>
            </a:r>
            <a:r>
              <a:rPr lang="zh-CN" altLang="en-US" sz="1500" b="1">
                <a:sym typeface="+mn-lt"/>
              </a:rPr>
              <a:t>流</a:t>
            </a:r>
            <a:r>
              <a:rPr lang="en-US" altLang="zh-CN" sz="1500" b="1">
                <a:sym typeface="+mn-lt"/>
              </a:rPr>
              <a:t> </a:t>
            </a:r>
            <a:r>
              <a:rPr lang="zh-CN" altLang="en-US" sz="1500" b="1">
                <a:sym typeface="+mn-lt"/>
              </a:rPr>
              <a:t>程</a:t>
            </a:r>
            <a:r>
              <a:rPr lang="en-US" altLang="zh-CN" sz="1500" b="1">
                <a:sym typeface="+mn-lt"/>
              </a:rPr>
              <a:t> </a:t>
            </a:r>
            <a:r>
              <a:rPr lang="zh-CN" altLang="en-US" sz="1500" b="1">
                <a:sym typeface="+mn-lt"/>
              </a:rPr>
              <a:t>图</a:t>
            </a:r>
            <a:endParaRPr lang="zh-CN" altLang="en-US" sz="1500" b="1">
              <a:sym typeface="+mn-lt"/>
            </a:endParaRPr>
          </a:p>
        </p:txBody>
      </p:sp>
      <p:grpSp>
        <p:nvGrpSpPr>
          <p:cNvPr id="14" name="组合 13"/>
          <p:cNvGrpSpPr/>
          <p:nvPr/>
        </p:nvGrpSpPr>
        <p:grpSpPr>
          <a:xfrm>
            <a:off x="221932" y="221932"/>
            <a:ext cx="894398" cy="970598"/>
            <a:chOff x="8827770" y="2037080"/>
            <a:chExt cx="1423035" cy="1423035"/>
          </a:xfrm>
          <a:solidFill>
            <a:sysClr val="window" lastClr="FFFFFF"/>
          </a:solidFill>
        </p:grpSpPr>
        <p:sp>
          <p:nvSpPr>
            <p:cNvPr id="18" name="泪滴形 17"/>
            <p:cNvSpPr/>
            <p:nvPr/>
          </p:nvSpPr>
          <p:spPr>
            <a:xfrm rot="8100000">
              <a:off x="8827770" y="2037080"/>
              <a:ext cx="1423035" cy="1423035"/>
            </a:xfrm>
            <a:prstGeom prst="teardrop">
              <a:avLst/>
            </a:prstGeom>
            <a:solidFill>
              <a:srgbClr val="002060"/>
            </a:solidFill>
            <a:ln w="9525" cap="flat" cmpd="sng" algn="ctr">
              <a:noFill/>
              <a:prstDash val="solid"/>
              <a:miter lim="800000"/>
            </a:ln>
            <a:effectLst/>
          </p:spPr>
          <p:txBody>
            <a:bodyPr anchor="ctr"/>
            <a:lstStyle/>
            <a:p>
              <a:pPr algn="ctr" defTabSz="514350" eaLnBrk="1" fontAlgn="auto" hangingPunct="1">
                <a:spcBef>
                  <a:spcPts val="0"/>
                </a:spcBef>
                <a:spcAft>
                  <a:spcPts val="0"/>
                </a:spcAft>
                <a:defRPr/>
              </a:pPr>
              <a:endParaRPr lang="zh-CN" altLang="en-US" sz="1200" kern="0">
                <a:solidFill>
                  <a:srgbClr val="002060"/>
                </a:solidFill>
                <a:latin typeface="微软雅黑" panose="020B0503020204020204" pitchFamily="34" charset="-122"/>
                <a:ea typeface="微软雅黑" panose="020B0503020204020204" pitchFamily="34" charset="-122"/>
                <a:cs typeface="+mn-ea"/>
                <a:sym typeface="+mn-lt"/>
              </a:endParaRPr>
            </a:p>
          </p:txBody>
        </p:sp>
        <p:sp>
          <p:nvSpPr>
            <p:cNvPr id="19" name="Freeform 10"/>
            <p:cNvSpPr>
              <a:spLocks noEditPoints="1"/>
            </p:cNvSpPr>
            <p:nvPr/>
          </p:nvSpPr>
          <p:spPr>
            <a:xfrm>
              <a:off x="9253220" y="2385695"/>
              <a:ext cx="639445" cy="72517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0" h="102">
                  <a:moveTo>
                    <a:pt x="14" y="40"/>
                  </a:moveTo>
                  <a:cubicBezTo>
                    <a:pt x="65" y="40"/>
                    <a:pt x="65" y="40"/>
                    <a:pt x="65" y="40"/>
                  </a:cubicBezTo>
                  <a:cubicBezTo>
                    <a:pt x="72" y="40"/>
                    <a:pt x="79" y="47"/>
                    <a:pt x="79" y="54"/>
                  </a:cubicBezTo>
                  <a:cubicBezTo>
                    <a:pt x="79" y="63"/>
                    <a:pt x="79" y="63"/>
                    <a:pt x="79" y="63"/>
                  </a:cubicBezTo>
                  <a:cubicBezTo>
                    <a:pt x="44" y="63"/>
                    <a:pt x="44" y="63"/>
                    <a:pt x="44" y="63"/>
                  </a:cubicBezTo>
                  <a:cubicBezTo>
                    <a:pt x="44" y="81"/>
                    <a:pt x="44" y="81"/>
                    <a:pt x="44" y="81"/>
                  </a:cubicBezTo>
                  <a:cubicBezTo>
                    <a:pt x="79" y="81"/>
                    <a:pt x="79" y="81"/>
                    <a:pt x="79" y="81"/>
                  </a:cubicBezTo>
                  <a:cubicBezTo>
                    <a:pt x="79" y="89"/>
                    <a:pt x="79" y="89"/>
                    <a:pt x="79" y="89"/>
                  </a:cubicBezTo>
                  <a:cubicBezTo>
                    <a:pt x="79" y="96"/>
                    <a:pt x="72" y="102"/>
                    <a:pt x="65" y="102"/>
                  </a:cubicBezTo>
                  <a:cubicBezTo>
                    <a:pt x="0" y="102"/>
                    <a:pt x="0" y="102"/>
                    <a:pt x="0" y="102"/>
                  </a:cubicBezTo>
                  <a:cubicBezTo>
                    <a:pt x="0" y="36"/>
                    <a:pt x="0" y="36"/>
                    <a:pt x="0" y="36"/>
                  </a:cubicBezTo>
                  <a:cubicBezTo>
                    <a:pt x="0" y="36"/>
                    <a:pt x="0" y="35"/>
                    <a:pt x="0" y="35"/>
                  </a:cubicBezTo>
                  <a:cubicBezTo>
                    <a:pt x="0" y="33"/>
                    <a:pt x="0" y="30"/>
                    <a:pt x="1" y="28"/>
                  </a:cubicBezTo>
                  <a:cubicBezTo>
                    <a:pt x="3" y="24"/>
                    <a:pt x="5" y="22"/>
                    <a:pt x="7" y="20"/>
                  </a:cubicBezTo>
                  <a:cubicBezTo>
                    <a:pt x="8" y="19"/>
                    <a:pt x="8" y="19"/>
                    <a:pt x="8" y="19"/>
                  </a:cubicBezTo>
                  <a:cubicBezTo>
                    <a:pt x="10" y="19"/>
                    <a:pt x="10" y="19"/>
                    <a:pt x="10" y="19"/>
                  </a:cubicBezTo>
                  <a:cubicBezTo>
                    <a:pt x="30" y="19"/>
                    <a:pt x="30" y="19"/>
                    <a:pt x="30" y="19"/>
                  </a:cubicBezTo>
                  <a:cubicBezTo>
                    <a:pt x="45" y="3"/>
                    <a:pt x="45" y="3"/>
                    <a:pt x="45" y="3"/>
                  </a:cubicBezTo>
                  <a:cubicBezTo>
                    <a:pt x="48" y="0"/>
                    <a:pt x="48" y="0"/>
                    <a:pt x="48" y="0"/>
                  </a:cubicBezTo>
                  <a:cubicBezTo>
                    <a:pt x="51" y="3"/>
                    <a:pt x="51" y="3"/>
                    <a:pt x="51" y="3"/>
                  </a:cubicBezTo>
                  <a:cubicBezTo>
                    <a:pt x="70" y="19"/>
                    <a:pt x="70" y="19"/>
                    <a:pt x="70" y="19"/>
                  </a:cubicBezTo>
                  <a:cubicBezTo>
                    <a:pt x="74" y="19"/>
                    <a:pt x="74" y="19"/>
                    <a:pt x="74" y="19"/>
                  </a:cubicBezTo>
                  <a:cubicBezTo>
                    <a:pt x="74" y="23"/>
                    <a:pt x="74" y="23"/>
                    <a:pt x="74" y="23"/>
                  </a:cubicBezTo>
                  <a:cubicBezTo>
                    <a:pt x="87" y="34"/>
                    <a:pt x="87" y="34"/>
                    <a:pt x="87" y="34"/>
                  </a:cubicBezTo>
                  <a:cubicBezTo>
                    <a:pt x="90" y="37"/>
                    <a:pt x="90" y="37"/>
                    <a:pt x="90" y="37"/>
                  </a:cubicBezTo>
                  <a:cubicBezTo>
                    <a:pt x="81" y="47"/>
                    <a:pt x="81" y="47"/>
                    <a:pt x="81" y="47"/>
                  </a:cubicBezTo>
                  <a:cubicBezTo>
                    <a:pt x="75" y="41"/>
                    <a:pt x="75" y="41"/>
                    <a:pt x="75" y="41"/>
                  </a:cubicBezTo>
                  <a:cubicBezTo>
                    <a:pt x="78" y="38"/>
                    <a:pt x="78" y="38"/>
                    <a:pt x="78" y="38"/>
                  </a:cubicBezTo>
                  <a:cubicBezTo>
                    <a:pt x="49" y="12"/>
                    <a:pt x="49" y="12"/>
                    <a:pt x="49" y="12"/>
                  </a:cubicBezTo>
                  <a:cubicBezTo>
                    <a:pt x="25" y="37"/>
                    <a:pt x="25" y="37"/>
                    <a:pt x="25" y="37"/>
                  </a:cubicBezTo>
                  <a:cubicBezTo>
                    <a:pt x="13" y="37"/>
                    <a:pt x="13" y="37"/>
                    <a:pt x="13" y="37"/>
                  </a:cubicBezTo>
                  <a:cubicBezTo>
                    <a:pt x="22" y="28"/>
                    <a:pt x="22" y="28"/>
                    <a:pt x="22" y="28"/>
                  </a:cubicBezTo>
                  <a:cubicBezTo>
                    <a:pt x="11" y="28"/>
                    <a:pt x="11" y="28"/>
                    <a:pt x="11" y="28"/>
                  </a:cubicBezTo>
                  <a:cubicBezTo>
                    <a:pt x="10" y="29"/>
                    <a:pt x="10" y="30"/>
                    <a:pt x="9" y="31"/>
                  </a:cubicBezTo>
                  <a:cubicBezTo>
                    <a:pt x="9" y="32"/>
                    <a:pt x="9" y="33"/>
                    <a:pt x="9" y="34"/>
                  </a:cubicBezTo>
                  <a:cubicBezTo>
                    <a:pt x="9" y="36"/>
                    <a:pt x="9" y="37"/>
                    <a:pt x="10" y="38"/>
                  </a:cubicBezTo>
                  <a:cubicBezTo>
                    <a:pt x="11" y="39"/>
                    <a:pt x="12" y="40"/>
                    <a:pt x="14" y="40"/>
                  </a:cubicBezTo>
                  <a:close/>
                  <a:moveTo>
                    <a:pt x="57" y="67"/>
                  </a:moveTo>
                  <a:cubicBezTo>
                    <a:pt x="53" y="67"/>
                    <a:pt x="51" y="69"/>
                    <a:pt x="51" y="73"/>
                  </a:cubicBezTo>
                  <a:cubicBezTo>
                    <a:pt x="51" y="76"/>
                    <a:pt x="53" y="79"/>
                    <a:pt x="57" y="79"/>
                  </a:cubicBezTo>
                  <a:cubicBezTo>
                    <a:pt x="60" y="79"/>
                    <a:pt x="63" y="76"/>
                    <a:pt x="63" y="73"/>
                  </a:cubicBezTo>
                  <a:cubicBezTo>
                    <a:pt x="63" y="69"/>
                    <a:pt x="60" y="67"/>
                    <a:pt x="57" y="67"/>
                  </a:cubicBezTo>
                  <a:close/>
                </a:path>
              </a:pathLst>
            </a:custGeom>
            <a:grpFill/>
            <a:ln w="9525">
              <a:noFill/>
            </a:ln>
          </p:spPr>
          <p:txBody>
            <a:bodyPr/>
            <a:lstStyle/>
            <a:p>
              <a:pPr defTabSz="514350" eaLnBrk="1" fontAlgn="auto" hangingPunct="1">
                <a:spcBef>
                  <a:spcPts val="0"/>
                </a:spcBef>
                <a:spcAft>
                  <a:spcPts val="0"/>
                </a:spcAft>
                <a:defRPr/>
              </a:pPr>
              <a:endParaRPr lang="zh-CN" altLang="en-US" sz="1200" kern="0">
                <a:solidFill>
                  <a:srgbClr val="002060"/>
                </a:solidFill>
                <a:latin typeface="微软雅黑" panose="020B0503020204020204" pitchFamily="34" charset="-122"/>
                <a:ea typeface="微软雅黑" panose="020B0503020204020204" pitchFamily="34" charset="-122"/>
                <a:cs typeface="+mn-ea"/>
                <a:sym typeface="+mn-lt"/>
              </a:endParaRPr>
            </a:p>
          </p:txBody>
        </p:sp>
      </p:grpSp>
      <p:pic>
        <p:nvPicPr>
          <p:cNvPr id="5" name="图片 4"/>
          <p:cNvPicPr>
            <a:picLocks noChangeAspect="1"/>
          </p:cNvPicPr>
          <p:nvPr/>
        </p:nvPicPr>
        <p:blipFill>
          <a:blip r:embed="rId1"/>
          <a:stretch>
            <a:fillRect/>
          </a:stretch>
        </p:blipFill>
        <p:spPr>
          <a:xfrm>
            <a:off x="179705" y="1491615"/>
            <a:ext cx="8470900" cy="35585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screen">
            <a:extLst>
              <a:ext uri="{BEBA8EAE-BF5A-486C-A8C5-ECC9F3942E4B}">
                <a14:imgProps xmlns:a14="http://schemas.microsoft.com/office/drawing/2010/main">
                  <a14:imgLayer r:embed="rId2">
                    <a14:imgEffect>
                      <a14:saturation sat="33000"/>
                    </a14:imgEffect>
                  </a14:imgLayer>
                </a14:imgProps>
              </a:ext>
            </a:extLst>
          </a:blip>
          <a:srcRect/>
          <a:stretch>
            <a:fillRect/>
          </a:stretch>
        </p:blipFill>
        <p:spPr>
          <a:xfrm>
            <a:off x="1231521" y="626165"/>
            <a:ext cx="7322933" cy="1731695"/>
          </a:xfrm>
          <a:prstGeom prst="rect">
            <a:avLst/>
          </a:prstGeom>
        </p:spPr>
      </p:pic>
      <p:sp>
        <p:nvSpPr>
          <p:cNvPr id="6" name="TextBox 33"/>
          <p:cNvSpPr txBox="1"/>
          <p:nvPr/>
        </p:nvSpPr>
        <p:spPr>
          <a:xfrm>
            <a:off x="1231809" y="2462422"/>
            <a:ext cx="7435516" cy="1413403"/>
          </a:xfrm>
          <a:prstGeom prst="rect">
            <a:avLst/>
          </a:prstGeom>
          <a:noFill/>
        </p:spPr>
        <p:txBody>
          <a:bodyPr wrap="square" lIns="68520" tIns="34260" rIns="68520" bIns="34260" rtlCol="0">
            <a:spAutoFit/>
          </a:bodyPr>
          <a:lstStyle/>
          <a:p>
            <a:pPr marL="257175" indent="-257175">
              <a:lnSpc>
                <a:spcPct val="150000"/>
              </a:lnSpc>
              <a:buFont typeface="Wingdings" panose="05000000000000000000" charset="0"/>
              <a:buChar char="ü"/>
            </a:pPr>
            <a:r>
              <a:rPr lang="zh-CN" altLang="en-US" sz="15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避免因某一邮箱号频繁发送邮件导致系统拒绝或报错，增设了多个邮箱轮流发送邮件的机制</a:t>
            </a:r>
            <a:endParaRPr lang="zh-CN" altLang="en-US" sz="15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257175" indent="-257175">
              <a:lnSpc>
                <a:spcPct val="150000"/>
              </a:lnSpc>
              <a:buFont typeface="Wingdings" panose="05000000000000000000" charset="0"/>
              <a:buChar char="ü"/>
            </a:pPr>
            <a:r>
              <a:rPr lang="zh-CN" altLang="en-US" sz="15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在设计统计结果可视化模块时，没有避免模拟点击的错误调用，采取尝试运行的操作，以保证其能正常稳定的运行。</a:t>
            </a:r>
            <a:endParaRPr lang="zh-CN" altLang="en-US" sz="15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2" name="文本框 21"/>
          <p:cNvSpPr txBox="1"/>
          <p:nvPr/>
        </p:nvSpPr>
        <p:spPr>
          <a:xfrm>
            <a:off x="666750" y="193834"/>
            <a:ext cx="3176588" cy="328937"/>
          </a:xfrm>
          <a:prstGeom prst="rect">
            <a:avLst/>
          </a:prstGeom>
          <a:noFill/>
        </p:spPr>
        <p:txBody>
          <a:bodyPr wrap="square" lIns="51435" tIns="25718" rIns="51435" bIns="25718" rtlCol="0">
            <a:spAutoFit/>
          </a:bodyPr>
          <a:lstStyle/>
          <a:p>
            <a:pPr defTabSz="514350"/>
            <a:r>
              <a:rPr lang="zh-CN" altLang="en-US" b="1" dirty="0">
                <a:solidFill>
                  <a:srgbClr val="002060"/>
                </a:solidFill>
                <a:latin typeface="微软雅黑" panose="020B0503020204020204" pitchFamily="34" charset="-122"/>
                <a:ea typeface="微软雅黑" panose="020B0503020204020204" pitchFamily="34" charset="-122"/>
                <a:cs typeface="+mn-ea"/>
                <a:sym typeface="+mn-lt"/>
              </a:rPr>
              <a:t>机器人稳定性说明</a:t>
            </a:r>
            <a:endParaRPr lang="zh-CN" altLang="en-US" b="1" dirty="0">
              <a:solidFill>
                <a:srgbClr val="002060"/>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885875" y="1631454"/>
            <a:ext cx="1697175" cy="1179196"/>
            <a:chOff x="776150" y="1476374"/>
            <a:chExt cx="1697175" cy="1179196"/>
          </a:xfrm>
        </p:grpSpPr>
        <p:grpSp>
          <p:nvGrpSpPr>
            <p:cNvPr id="15" name="组合 14"/>
            <p:cNvGrpSpPr/>
            <p:nvPr/>
          </p:nvGrpSpPr>
          <p:grpSpPr>
            <a:xfrm>
              <a:off x="776150" y="1476374"/>
              <a:ext cx="1697175" cy="1179196"/>
              <a:chOff x="1438274" y="1657351"/>
              <a:chExt cx="1095375" cy="747122"/>
            </a:xfrm>
          </p:grpSpPr>
          <p:sp>
            <p:nvSpPr>
              <p:cNvPr id="18" name="任意多边形 17"/>
              <p:cNvSpPr/>
              <p:nvPr/>
            </p:nvSpPr>
            <p:spPr>
              <a:xfrm>
                <a:off x="2314574" y="1724025"/>
                <a:ext cx="219075" cy="600075"/>
              </a:xfrm>
              <a:custGeom>
                <a:avLst/>
                <a:gdLst>
                  <a:gd name="connsiteX0" fmla="*/ 57150 w 171450"/>
                  <a:gd name="connsiteY0" fmla="*/ 66675 h 523875"/>
                  <a:gd name="connsiteX1" fmla="*/ 171450 w 171450"/>
                  <a:gd name="connsiteY1" fmla="*/ 0 h 523875"/>
                  <a:gd name="connsiteX2" fmla="*/ 0 w 171450"/>
                  <a:gd name="connsiteY2" fmla="*/ 523875 h 523875"/>
                  <a:gd name="connsiteX3" fmla="*/ 57150 w 171450"/>
                  <a:gd name="connsiteY3" fmla="*/ 66675 h 523875"/>
                </a:gdLst>
                <a:ahLst/>
                <a:cxnLst>
                  <a:cxn ang="0">
                    <a:pos x="connsiteX0" y="connsiteY0"/>
                  </a:cxn>
                  <a:cxn ang="0">
                    <a:pos x="connsiteX1" y="connsiteY1"/>
                  </a:cxn>
                  <a:cxn ang="0">
                    <a:pos x="connsiteX2" y="connsiteY2"/>
                  </a:cxn>
                  <a:cxn ang="0">
                    <a:pos x="connsiteX3" y="connsiteY3"/>
                  </a:cxn>
                </a:cxnLst>
                <a:rect l="l" t="t" r="r" b="b"/>
                <a:pathLst>
                  <a:path w="171450" h="523875">
                    <a:moveTo>
                      <a:pt x="57150" y="66675"/>
                    </a:moveTo>
                    <a:lnTo>
                      <a:pt x="171450" y="0"/>
                    </a:lnTo>
                    <a:lnTo>
                      <a:pt x="0" y="523875"/>
                    </a:lnTo>
                    <a:lnTo>
                      <a:pt x="57150" y="66675"/>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438274" y="1657351"/>
                <a:ext cx="1000125" cy="647700"/>
              </a:xfrm>
              <a:custGeom>
                <a:avLst/>
                <a:gdLst>
                  <a:gd name="connsiteX0" fmla="*/ 0 w 704850"/>
                  <a:gd name="connsiteY0" fmla="*/ 419100 h 542925"/>
                  <a:gd name="connsiteX1" fmla="*/ 419100 w 704850"/>
                  <a:gd name="connsiteY1" fmla="*/ 304800 h 542925"/>
                  <a:gd name="connsiteX2" fmla="*/ 704850 w 704850"/>
                  <a:gd name="connsiteY2" fmla="*/ 0 h 542925"/>
                  <a:gd name="connsiteX3" fmla="*/ 638175 w 704850"/>
                  <a:gd name="connsiteY3" fmla="*/ 542925 h 542925"/>
                  <a:gd name="connsiteX4" fmla="*/ 0 w 704850"/>
                  <a:gd name="connsiteY4" fmla="*/ 419100 h 542925"/>
                  <a:gd name="connsiteX0-1" fmla="*/ 0 w 704850"/>
                  <a:gd name="connsiteY0-2" fmla="*/ 419100 h 542925"/>
                  <a:gd name="connsiteX1-3" fmla="*/ 484088 w 704850"/>
                  <a:gd name="connsiteY1-4" fmla="*/ 208685 h 542925"/>
                  <a:gd name="connsiteX2-5" fmla="*/ 704850 w 704850"/>
                  <a:gd name="connsiteY2-6" fmla="*/ 0 h 542925"/>
                  <a:gd name="connsiteX3-7" fmla="*/ 638175 w 704850"/>
                  <a:gd name="connsiteY3-8" fmla="*/ 542925 h 542925"/>
                  <a:gd name="connsiteX4-9" fmla="*/ 0 w 704850"/>
                  <a:gd name="connsiteY4-10" fmla="*/ 419100 h 542925"/>
                  <a:gd name="connsiteX0-11" fmla="*/ 0 w 704850"/>
                  <a:gd name="connsiteY0-12" fmla="*/ 419100 h 542925"/>
                  <a:gd name="connsiteX1-13" fmla="*/ 501418 w 704850"/>
                  <a:gd name="connsiteY1-14" fmla="*/ 223861 h 542925"/>
                  <a:gd name="connsiteX2-15" fmla="*/ 704850 w 704850"/>
                  <a:gd name="connsiteY2-16" fmla="*/ 0 h 542925"/>
                  <a:gd name="connsiteX3-17" fmla="*/ 638175 w 704850"/>
                  <a:gd name="connsiteY3-18" fmla="*/ 542925 h 542925"/>
                  <a:gd name="connsiteX4-19" fmla="*/ 0 w 704850"/>
                  <a:gd name="connsiteY4-20" fmla="*/ 419100 h 5429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4850" h="542925">
                    <a:moveTo>
                      <a:pt x="0" y="419100"/>
                    </a:moveTo>
                    <a:lnTo>
                      <a:pt x="501418" y="223861"/>
                    </a:lnTo>
                    <a:lnTo>
                      <a:pt x="704850" y="0"/>
                    </a:lnTo>
                    <a:lnTo>
                      <a:pt x="638175" y="542925"/>
                    </a:lnTo>
                    <a:lnTo>
                      <a:pt x="0" y="419100"/>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1447800" y="2152649"/>
                <a:ext cx="904875" cy="251824"/>
              </a:xfrm>
              <a:custGeom>
                <a:avLst/>
                <a:gdLst>
                  <a:gd name="connsiteX0" fmla="*/ 0 w 638175"/>
                  <a:gd name="connsiteY0" fmla="*/ 0 h 266700"/>
                  <a:gd name="connsiteX1" fmla="*/ 476250 w 638175"/>
                  <a:gd name="connsiteY1" fmla="*/ 266700 h 266700"/>
                  <a:gd name="connsiteX2" fmla="*/ 638175 w 638175"/>
                  <a:gd name="connsiteY2" fmla="*/ 133350 h 266700"/>
                  <a:gd name="connsiteX3" fmla="*/ 0 w 638175"/>
                  <a:gd name="connsiteY3" fmla="*/ 0 h 266700"/>
                  <a:gd name="connsiteX0-1" fmla="*/ 0 w 638175"/>
                  <a:gd name="connsiteY0-2" fmla="*/ 0 h 227454"/>
                  <a:gd name="connsiteX1-3" fmla="*/ 503998 w 638175"/>
                  <a:gd name="connsiteY1-4" fmla="*/ 227454 h 227454"/>
                  <a:gd name="connsiteX2-5" fmla="*/ 638175 w 638175"/>
                  <a:gd name="connsiteY2-6" fmla="*/ 133350 h 227454"/>
                  <a:gd name="connsiteX3-7" fmla="*/ 0 w 638175"/>
                  <a:gd name="connsiteY3-8" fmla="*/ 0 h 227454"/>
                </a:gdLst>
                <a:ahLst/>
                <a:cxnLst>
                  <a:cxn ang="0">
                    <a:pos x="connsiteX0-1" y="connsiteY0-2"/>
                  </a:cxn>
                  <a:cxn ang="0">
                    <a:pos x="connsiteX1-3" y="connsiteY1-4"/>
                  </a:cxn>
                  <a:cxn ang="0">
                    <a:pos x="connsiteX2-5" y="connsiteY2-6"/>
                  </a:cxn>
                  <a:cxn ang="0">
                    <a:pos x="connsiteX3-7" y="connsiteY3-8"/>
                  </a:cxn>
                </a:cxnLst>
                <a:rect l="l" t="t" r="r" b="b"/>
                <a:pathLst>
                  <a:path w="638175" h="227454">
                    <a:moveTo>
                      <a:pt x="0" y="0"/>
                    </a:moveTo>
                    <a:lnTo>
                      <a:pt x="503998" y="227454"/>
                    </a:lnTo>
                    <a:lnTo>
                      <a:pt x="638175" y="133350"/>
                    </a:lnTo>
                    <a:lnTo>
                      <a:pt x="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69"/>
            <p:cNvSpPr txBox="1">
              <a:spLocks noChangeArrowheads="1"/>
            </p:cNvSpPr>
            <p:nvPr/>
          </p:nvSpPr>
          <p:spPr bwMode="auto">
            <a:xfrm>
              <a:off x="1434547" y="2154982"/>
              <a:ext cx="803828" cy="23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1200"/>
                </a:lnSpc>
              </a:pPr>
              <a:r>
                <a:rPr lang="en-US" altLang="zh-CN" sz="800" dirty="0">
                  <a:solidFill>
                    <a:schemeClr val="bg1"/>
                  </a:solidFill>
                  <a:latin typeface="Arial" panose="020B0604020202020204" pitchFamily="34" charset="0"/>
                  <a:ea typeface="微软雅黑" panose="020B0503020204020204" pitchFamily="34" charset="-122"/>
                  <a:cs typeface="Arial" panose="020B0604020202020204" pitchFamily="34" charset="0"/>
                </a:rPr>
                <a:t>YOUR TEXT</a:t>
              </a:r>
              <a:endParaRPr lang="zh-CN" altLang="en-US" sz="8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文本框 69"/>
            <p:cNvSpPr txBox="1">
              <a:spLocks noChangeArrowheads="1"/>
            </p:cNvSpPr>
            <p:nvPr/>
          </p:nvSpPr>
          <p:spPr bwMode="auto">
            <a:xfrm>
              <a:off x="1751006" y="1999995"/>
              <a:ext cx="525804" cy="26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1200"/>
                </a:lnSpc>
              </a:pPr>
              <a:r>
                <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rPr>
                <a:t>05</a:t>
              </a:r>
              <a:endParaRPr lang="zh-CN" altLang="en-US" sz="2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1" name="组合 20"/>
          <p:cNvGrpSpPr/>
          <p:nvPr/>
        </p:nvGrpSpPr>
        <p:grpSpPr>
          <a:xfrm>
            <a:off x="2662063" y="2096269"/>
            <a:ext cx="4605511" cy="742866"/>
            <a:chOff x="2662063" y="2096269"/>
            <a:chExt cx="4605511" cy="742866"/>
          </a:xfrm>
        </p:grpSpPr>
        <p:sp>
          <p:nvSpPr>
            <p:cNvPr id="22" name="圆角矩形 16"/>
            <p:cNvSpPr/>
            <p:nvPr/>
          </p:nvSpPr>
          <p:spPr>
            <a:xfrm rot="169524">
              <a:off x="2870715" y="2159777"/>
              <a:ext cx="4291529" cy="679358"/>
            </a:xfrm>
            <a:custGeom>
              <a:avLst/>
              <a:gdLst>
                <a:gd name="connsiteX0" fmla="*/ 0 w 4605511"/>
                <a:gd name="connsiteY0" fmla="*/ 325761 h 651522"/>
                <a:gd name="connsiteX1" fmla="*/ 325761 w 4605511"/>
                <a:gd name="connsiteY1" fmla="*/ 0 h 651522"/>
                <a:gd name="connsiteX2" fmla="*/ 4279750 w 4605511"/>
                <a:gd name="connsiteY2" fmla="*/ 0 h 651522"/>
                <a:gd name="connsiteX3" fmla="*/ 4605511 w 4605511"/>
                <a:gd name="connsiteY3" fmla="*/ 325761 h 651522"/>
                <a:gd name="connsiteX4" fmla="*/ 4605511 w 4605511"/>
                <a:gd name="connsiteY4" fmla="*/ 325761 h 651522"/>
                <a:gd name="connsiteX5" fmla="*/ 4279750 w 4605511"/>
                <a:gd name="connsiteY5" fmla="*/ 651522 h 651522"/>
                <a:gd name="connsiteX6" fmla="*/ 325761 w 4605511"/>
                <a:gd name="connsiteY6" fmla="*/ 651522 h 651522"/>
                <a:gd name="connsiteX7" fmla="*/ 0 w 4605511"/>
                <a:gd name="connsiteY7" fmla="*/ 325761 h 651522"/>
                <a:gd name="connsiteX0-1" fmla="*/ 0 w 4605511"/>
                <a:gd name="connsiteY0-2" fmla="*/ 325761 h 651522"/>
                <a:gd name="connsiteX1-3" fmla="*/ 325761 w 4605511"/>
                <a:gd name="connsiteY1-4" fmla="*/ 0 h 651522"/>
                <a:gd name="connsiteX2-5" fmla="*/ 4279750 w 4605511"/>
                <a:gd name="connsiteY2-6" fmla="*/ 0 h 651522"/>
                <a:gd name="connsiteX3-7" fmla="*/ 4605511 w 4605511"/>
                <a:gd name="connsiteY3-8" fmla="*/ 325761 h 651522"/>
                <a:gd name="connsiteX4-9" fmla="*/ 4279750 w 4605511"/>
                <a:gd name="connsiteY4-10" fmla="*/ 651522 h 651522"/>
                <a:gd name="connsiteX5-11" fmla="*/ 325761 w 4605511"/>
                <a:gd name="connsiteY5-12" fmla="*/ 651522 h 651522"/>
                <a:gd name="connsiteX6-13" fmla="*/ 0 w 4605511"/>
                <a:gd name="connsiteY6-14" fmla="*/ 325761 h 651522"/>
                <a:gd name="connsiteX0-15" fmla="*/ 0 w 4773998"/>
                <a:gd name="connsiteY0-16" fmla="*/ 325761 h 651522"/>
                <a:gd name="connsiteX1-17" fmla="*/ 325761 w 4773998"/>
                <a:gd name="connsiteY1-18" fmla="*/ 0 h 651522"/>
                <a:gd name="connsiteX2-19" fmla="*/ 4279750 w 4773998"/>
                <a:gd name="connsiteY2-20" fmla="*/ 0 h 651522"/>
                <a:gd name="connsiteX3-21" fmla="*/ 4279750 w 4773998"/>
                <a:gd name="connsiteY3-22" fmla="*/ 651522 h 651522"/>
                <a:gd name="connsiteX4-23" fmla="*/ 325761 w 4773998"/>
                <a:gd name="connsiteY4-24" fmla="*/ 651522 h 651522"/>
                <a:gd name="connsiteX5-25" fmla="*/ 0 w 4773998"/>
                <a:gd name="connsiteY5-26" fmla="*/ 325761 h 651522"/>
                <a:gd name="connsiteX0-27" fmla="*/ 0 w 4579499"/>
                <a:gd name="connsiteY0-28" fmla="*/ 325761 h 651522"/>
                <a:gd name="connsiteX1-29" fmla="*/ 325761 w 4579499"/>
                <a:gd name="connsiteY1-30" fmla="*/ 0 h 651522"/>
                <a:gd name="connsiteX2-31" fmla="*/ 4279750 w 4579499"/>
                <a:gd name="connsiteY2-32" fmla="*/ 0 h 651522"/>
                <a:gd name="connsiteX3-33" fmla="*/ 4279750 w 4579499"/>
                <a:gd name="connsiteY3-34" fmla="*/ 651522 h 651522"/>
                <a:gd name="connsiteX4-35" fmla="*/ 325761 w 4579499"/>
                <a:gd name="connsiteY4-36" fmla="*/ 651522 h 651522"/>
                <a:gd name="connsiteX5-37" fmla="*/ 0 w 4579499"/>
                <a:gd name="connsiteY5-38" fmla="*/ 325761 h 651522"/>
                <a:gd name="connsiteX0-39" fmla="*/ 0 w 4290124"/>
                <a:gd name="connsiteY0-40" fmla="*/ 325761 h 651522"/>
                <a:gd name="connsiteX1-41" fmla="*/ 325761 w 4290124"/>
                <a:gd name="connsiteY1-42" fmla="*/ 0 h 651522"/>
                <a:gd name="connsiteX2-43" fmla="*/ 4279750 w 4290124"/>
                <a:gd name="connsiteY2-44" fmla="*/ 0 h 651522"/>
                <a:gd name="connsiteX3-45" fmla="*/ 4279750 w 4290124"/>
                <a:gd name="connsiteY3-46" fmla="*/ 651522 h 651522"/>
                <a:gd name="connsiteX4-47" fmla="*/ 325761 w 4290124"/>
                <a:gd name="connsiteY4-48" fmla="*/ 651522 h 651522"/>
                <a:gd name="connsiteX5-49" fmla="*/ 0 w 4290124"/>
                <a:gd name="connsiteY5-50" fmla="*/ 325761 h 651522"/>
                <a:gd name="connsiteX0-51" fmla="*/ 521 w 4290645"/>
                <a:gd name="connsiteY0-52" fmla="*/ 325761 h 651522"/>
                <a:gd name="connsiteX1-53" fmla="*/ 390702 w 4290645"/>
                <a:gd name="connsiteY1-54" fmla="*/ 49271 h 651522"/>
                <a:gd name="connsiteX2-55" fmla="*/ 4280271 w 4290645"/>
                <a:gd name="connsiteY2-56" fmla="*/ 0 h 651522"/>
                <a:gd name="connsiteX3-57" fmla="*/ 4280271 w 4290645"/>
                <a:gd name="connsiteY3-58" fmla="*/ 651522 h 651522"/>
                <a:gd name="connsiteX4-59" fmla="*/ 326282 w 4290645"/>
                <a:gd name="connsiteY4-60" fmla="*/ 651522 h 651522"/>
                <a:gd name="connsiteX5-61" fmla="*/ 521 w 4290645"/>
                <a:gd name="connsiteY5-62" fmla="*/ 325761 h 651522"/>
                <a:gd name="connsiteX0-63" fmla="*/ 521 w 4289273"/>
                <a:gd name="connsiteY0-64" fmla="*/ 325761 h 651522"/>
                <a:gd name="connsiteX1-65" fmla="*/ 390702 w 4289273"/>
                <a:gd name="connsiteY1-66" fmla="*/ 49271 h 651522"/>
                <a:gd name="connsiteX2-67" fmla="*/ 4280271 w 4289273"/>
                <a:gd name="connsiteY2-68" fmla="*/ 0 h 651522"/>
                <a:gd name="connsiteX3-69" fmla="*/ 4278628 w 4289273"/>
                <a:gd name="connsiteY3-70" fmla="*/ 618225 h 651522"/>
                <a:gd name="connsiteX4-71" fmla="*/ 326282 w 4289273"/>
                <a:gd name="connsiteY4-72" fmla="*/ 651522 h 651522"/>
                <a:gd name="connsiteX5-73" fmla="*/ 521 w 4289273"/>
                <a:gd name="connsiteY5-74" fmla="*/ 325761 h 651522"/>
                <a:gd name="connsiteX0-75" fmla="*/ 521 w 4280271"/>
                <a:gd name="connsiteY0-76" fmla="*/ 325761 h 651522"/>
                <a:gd name="connsiteX1-77" fmla="*/ 390702 w 4280271"/>
                <a:gd name="connsiteY1-78" fmla="*/ 49271 h 651522"/>
                <a:gd name="connsiteX2-79" fmla="*/ 4280271 w 4280271"/>
                <a:gd name="connsiteY2-80" fmla="*/ 0 h 651522"/>
                <a:gd name="connsiteX3-81" fmla="*/ 4278628 w 4280271"/>
                <a:gd name="connsiteY3-82" fmla="*/ 618225 h 651522"/>
                <a:gd name="connsiteX4-83" fmla="*/ 326282 w 4280271"/>
                <a:gd name="connsiteY4-84" fmla="*/ 651522 h 651522"/>
                <a:gd name="connsiteX5-85" fmla="*/ 521 w 4280271"/>
                <a:gd name="connsiteY5-86" fmla="*/ 325761 h 651522"/>
                <a:gd name="connsiteX0-87" fmla="*/ 521 w 4278682"/>
                <a:gd name="connsiteY0-88" fmla="*/ 353597 h 679358"/>
                <a:gd name="connsiteX1-89" fmla="*/ 390702 w 4278682"/>
                <a:gd name="connsiteY1-90" fmla="*/ 77107 h 679358"/>
                <a:gd name="connsiteX2-91" fmla="*/ 4264591 w 4278682"/>
                <a:gd name="connsiteY2-92" fmla="*/ 0 h 679358"/>
                <a:gd name="connsiteX3-93" fmla="*/ 4278628 w 4278682"/>
                <a:gd name="connsiteY3-94" fmla="*/ 646061 h 679358"/>
                <a:gd name="connsiteX4-95" fmla="*/ 326282 w 4278682"/>
                <a:gd name="connsiteY4-96" fmla="*/ 679358 h 679358"/>
                <a:gd name="connsiteX5-97" fmla="*/ 521 w 4278682"/>
                <a:gd name="connsiteY5-98" fmla="*/ 353597 h 679358"/>
                <a:gd name="connsiteX0-99" fmla="*/ 521 w 4291529"/>
                <a:gd name="connsiteY0-100" fmla="*/ 353597 h 679358"/>
                <a:gd name="connsiteX1-101" fmla="*/ 390702 w 4291529"/>
                <a:gd name="connsiteY1-102" fmla="*/ 77107 h 679358"/>
                <a:gd name="connsiteX2-103" fmla="*/ 4264591 w 4291529"/>
                <a:gd name="connsiteY2-104" fmla="*/ 0 h 679358"/>
                <a:gd name="connsiteX3-105" fmla="*/ 4291490 w 4291529"/>
                <a:gd name="connsiteY3-106" fmla="*/ 616816 h 679358"/>
                <a:gd name="connsiteX4-107" fmla="*/ 326282 w 4291529"/>
                <a:gd name="connsiteY4-108" fmla="*/ 679358 h 679358"/>
                <a:gd name="connsiteX5-109" fmla="*/ 521 w 4291529"/>
                <a:gd name="connsiteY5-110" fmla="*/ 353597 h 6793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291529" h="679358">
                  <a:moveTo>
                    <a:pt x="521" y="353597"/>
                  </a:moveTo>
                  <a:cubicBezTo>
                    <a:pt x="11258" y="253222"/>
                    <a:pt x="210789" y="77107"/>
                    <a:pt x="390702" y="77107"/>
                  </a:cubicBezTo>
                  <a:lnTo>
                    <a:pt x="4264591" y="0"/>
                  </a:lnTo>
                  <a:cubicBezTo>
                    <a:pt x="4247314" y="127637"/>
                    <a:pt x="4293063" y="485830"/>
                    <a:pt x="4291490" y="616816"/>
                  </a:cubicBezTo>
                  <a:lnTo>
                    <a:pt x="326282" y="679358"/>
                  </a:lnTo>
                  <a:cubicBezTo>
                    <a:pt x="146369" y="679358"/>
                    <a:pt x="-10216" y="453972"/>
                    <a:pt x="521" y="353597"/>
                  </a:cubicBezTo>
                  <a:close/>
                </a:path>
              </a:pathLst>
            </a:custGeom>
            <a:gradFill flip="none" rotWithShape="1">
              <a:gsLst>
                <a:gs pos="0">
                  <a:schemeClr val="bg1">
                    <a:lumMod val="50000"/>
                  </a:schemeClr>
                </a:gs>
                <a:gs pos="100000">
                  <a:schemeClr val="bg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3" name="圆角矩形 22"/>
            <p:cNvSpPr/>
            <p:nvPr/>
          </p:nvSpPr>
          <p:spPr>
            <a:xfrm>
              <a:off x="2662063" y="2096269"/>
              <a:ext cx="4605511" cy="651522"/>
            </a:xfrm>
            <a:prstGeom prst="roundRect">
              <a:avLst>
                <a:gd name="adj" fmla="val 50000"/>
              </a:avLst>
            </a:prstGeom>
            <a:solidFill>
              <a:srgbClr val="F7F7F7"/>
            </a:solidFill>
            <a:ln>
              <a:noFill/>
            </a:ln>
            <a:effectLst>
              <a:innerShdw dist="12700" dir="19800000">
                <a:schemeClr val="bg1">
                  <a:lumMod val="85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4" name="文本框 23"/>
            <p:cNvSpPr txBox="1">
              <a:spLocks noChangeArrowheads="1"/>
            </p:cNvSpPr>
            <p:nvPr/>
          </p:nvSpPr>
          <p:spPr bwMode="auto">
            <a:xfrm>
              <a:off x="2992438" y="2219325"/>
              <a:ext cx="202184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800" b="1" dirty="0">
                  <a:solidFill>
                    <a:schemeClr val="tx2"/>
                  </a:solidFill>
                  <a:latin typeface="Arial" panose="020B0604020202020204" pitchFamily="34" charset="0"/>
                  <a:ea typeface="Arial Unicode MS" panose="020B0604020202020204" pitchFamily="34" charset="-122"/>
                  <a:cs typeface="Arial" panose="020B0604020202020204" pitchFamily="34" charset="0"/>
                </a:rPr>
                <a:t>方案的技术与创新</a:t>
              </a:r>
              <a:endParaRPr lang="zh-CN" altLang="en-US" sz="2000" b="1" dirty="0">
                <a:solidFill>
                  <a:schemeClr val="tx2"/>
                </a:solidFill>
                <a:latin typeface="Arial" panose="020B0604020202020204" pitchFamily="34" charset="0"/>
                <a:ea typeface="Arial Unicode MS" panose="020B0604020202020204" pitchFamily="34" charset="-122"/>
                <a:cs typeface="Arial" panose="020B0604020202020204" pitchFamily="34" charset="0"/>
              </a:endParaRPr>
            </a:p>
          </p:txBody>
        </p:sp>
      </p:grpSp>
      <p:sp>
        <p:nvSpPr>
          <p:cNvPr id="25" name="矩形 24"/>
          <p:cNvSpPr/>
          <p:nvPr/>
        </p:nvSpPr>
        <p:spPr>
          <a:xfrm>
            <a:off x="6113002" y="1862844"/>
            <a:ext cx="3027971" cy="3280656"/>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微软雅黑 Light" panose="020B0502040204020203" charset="-122"/>
              <a:ea typeface="微软雅黑" panose="020B0503020204020204" pitchFamily="34" charset="-122"/>
              <a:sym typeface="微软雅黑 Light" panose="020B0502040204020203"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9512" y="595428"/>
            <a:ext cx="2882602" cy="2631637"/>
            <a:chOff x="757858" y="1426745"/>
            <a:chExt cx="2304256" cy="1800320"/>
          </a:xfrm>
        </p:grpSpPr>
        <p:grpSp>
          <p:nvGrpSpPr>
            <p:cNvPr id="18" name="组合 17"/>
            <p:cNvGrpSpPr/>
            <p:nvPr/>
          </p:nvGrpSpPr>
          <p:grpSpPr>
            <a:xfrm>
              <a:off x="757858" y="1705744"/>
              <a:ext cx="2304256" cy="1521321"/>
              <a:chOff x="1346498" y="2095500"/>
              <a:chExt cx="2304256" cy="1521321"/>
            </a:xfrm>
          </p:grpSpPr>
          <p:sp>
            <p:nvSpPr>
              <p:cNvPr id="3" name="矩形 2"/>
              <p:cNvSpPr/>
              <p:nvPr/>
            </p:nvSpPr>
            <p:spPr>
              <a:xfrm>
                <a:off x="1346498" y="2095500"/>
                <a:ext cx="2304256" cy="1521321"/>
              </a:xfrm>
              <a:prstGeom prst="rect">
                <a:avLst/>
              </a:prstGeom>
              <a:solidFill>
                <a:schemeClr val="bg1">
                  <a:lumMod val="85000"/>
                </a:schemeClr>
              </a:solidFill>
              <a:ln>
                <a:noFill/>
              </a:ln>
              <a:effectLst>
                <a:innerShdw blurRad="25400" dist="12700" dir="19800000">
                  <a:schemeClr val="bg1">
                    <a:lumMod val="65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4" name="矩形 3"/>
              <p:cNvSpPr/>
              <p:nvPr/>
            </p:nvSpPr>
            <p:spPr>
              <a:xfrm>
                <a:off x="1475656" y="2200275"/>
                <a:ext cx="2058119" cy="13049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6" name="文本框 66"/>
              <p:cNvSpPr txBox="1">
                <a:spLocks noChangeArrowheads="1"/>
              </p:cNvSpPr>
              <p:nvPr/>
            </p:nvSpPr>
            <p:spPr bwMode="auto">
              <a:xfrm>
                <a:off x="1557051" y="2399112"/>
                <a:ext cx="1861635" cy="110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ts val="1200"/>
                  </a:lnSpc>
                </a:pPr>
                <a:r>
                  <a:rPr lang="en-GB" altLang="zh-CN" sz="1200" dirty="0">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微软雅黑 Light" panose="020B0502040204020203" charset="-122"/>
                  </a:rPr>
                  <a:t>结合传统批量收发邮件技术基础上，运用</a:t>
                </a:r>
                <a:r>
                  <a:rPr lang="en-GB" altLang="zh-CN" sz="1200" b="1" u="sng" dirty="0">
                    <a:solidFill>
                      <a:srgbClr val="002060"/>
                    </a:solidFill>
                    <a:latin typeface="宋体" panose="02010600030101010101" pitchFamily="2" charset="-122"/>
                    <a:ea typeface="宋体" panose="02010600030101010101" pitchFamily="2" charset="-122"/>
                    <a:cs typeface="宋体" panose="02010600030101010101" pitchFamily="2" charset="-122"/>
                    <a:sym typeface="微软雅黑 Light" panose="020B0502040204020203" charset="-122"/>
                  </a:rPr>
                  <a:t>密码学</a:t>
                </a:r>
                <a:r>
                  <a:rPr lang="en-GB" altLang="zh-CN" sz="1200" dirty="0">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微软雅黑 Light" panose="020B0502040204020203" charset="-122"/>
                  </a:rPr>
                  <a:t>的思想，通过</a:t>
                </a:r>
                <a:r>
                  <a:rPr lang="en-GB" altLang="zh-CN" sz="1200" b="1" u="sng" dirty="0">
                    <a:solidFill>
                      <a:srgbClr val="002060"/>
                    </a:solidFill>
                    <a:latin typeface="宋体" panose="02010600030101010101" pitchFamily="2" charset="-122"/>
                    <a:ea typeface="宋体" panose="02010600030101010101" pitchFamily="2" charset="-122"/>
                    <a:cs typeface="宋体" panose="02010600030101010101" pitchFamily="2" charset="-122"/>
                    <a:sym typeface="微软雅黑 Light" panose="020B0502040204020203" charset="-122"/>
                  </a:rPr>
                  <a:t>数字的四则远算生成随机不重复的确认码</a:t>
                </a:r>
                <a:r>
                  <a:rPr lang="en-GB" altLang="zh-CN" sz="1200" dirty="0">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微软雅黑 Light" panose="020B0502040204020203" charset="-122"/>
                  </a:rPr>
                  <a:t>，再</a:t>
                </a:r>
                <a:r>
                  <a:rPr lang="en-GB" altLang="zh-CN" sz="1200" b="1" u="sng" dirty="0">
                    <a:solidFill>
                      <a:srgbClr val="002060"/>
                    </a:solidFill>
                    <a:latin typeface="宋体" panose="02010600030101010101" pitchFamily="2" charset="-122"/>
                    <a:ea typeface="宋体" panose="02010600030101010101" pitchFamily="2" charset="-122"/>
                    <a:cs typeface="宋体" panose="02010600030101010101" pitchFamily="2" charset="-122"/>
                    <a:sym typeface="微软雅黑 Light" panose="020B0502040204020203" charset="-122"/>
                  </a:rPr>
                  <a:t>结合每位顾客特有的ID，筛选剔除与顾客信息原表不匹配的回件</a:t>
                </a:r>
                <a:r>
                  <a:rPr lang="en-GB" altLang="zh-CN" sz="1200" dirty="0">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微软雅黑 Light" panose="020B0502040204020203" charset="-122"/>
                  </a:rPr>
                  <a:t>，提高信息来源的准确性，能有效的防止第三方人员恶意刷数据导致预期与实际不符的情况。</a:t>
                </a:r>
                <a:endParaRPr lang="en-GB" altLang="zh-CN" sz="1200" dirty="0">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微软雅黑 Light" panose="020B0502040204020203" charset="-122"/>
                </a:endParaRPr>
              </a:p>
              <a:p>
                <a:pPr algn="ctr" eaLnBrk="1" hangingPunct="1">
                  <a:lnSpc>
                    <a:spcPts val="1200"/>
                  </a:lnSpc>
                </a:pPr>
                <a:r>
                  <a:rPr lang="en-US" altLang="zh-CN" sz="80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a:t>
                </a:r>
                <a:endParaRPr lang="zh-CN" altLang="en-US" sz="80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7" name="组合 16"/>
            <p:cNvGrpSpPr/>
            <p:nvPr/>
          </p:nvGrpSpPr>
          <p:grpSpPr>
            <a:xfrm>
              <a:off x="1396268" y="1426745"/>
              <a:ext cx="1016471" cy="506338"/>
              <a:chOff x="1984908" y="1816501"/>
              <a:chExt cx="1016471" cy="506338"/>
            </a:xfrm>
          </p:grpSpPr>
          <p:sp>
            <p:nvSpPr>
              <p:cNvPr id="14" name="矩形 13"/>
              <p:cNvSpPr/>
              <p:nvPr/>
            </p:nvSpPr>
            <p:spPr>
              <a:xfrm>
                <a:off x="1984908" y="1816501"/>
                <a:ext cx="1016471" cy="506338"/>
              </a:xfrm>
              <a:prstGeom prst="rect">
                <a:avLst/>
              </a:prstGeom>
              <a:solidFill>
                <a:schemeClr val="bg1">
                  <a:lumMod val="85000"/>
                </a:schemeClr>
              </a:solidFill>
              <a:ln>
                <a:noFill/>
              </a:ln>
              <a:effectLst>
                <a:innerShdw blurRad="25400" dist="12700" dir="19800000">
                  <a:schemeClr val="bg1">
                    <a:lumMod val="65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16" name="矩形 15"/>
              <p:cNvSpPr/>
              <p:nvPr/>
            </p:nvSpPr>
            <p:spPr>
              <a:xfrm>
                <a:off x="2076450" y="1880346"/>
                <a:ext cx="819150" cy="358029"/>
              </a:xfrm>
              <a:prstGeom prst="rect">
                <a:avLst/>
              </a:prstGeom>
              <a:gradFill flip="none" rotWithShape="1">
                <a:gsLst>
                  <a:gs pos="0">
                    <a:schemeClr val="bg1"/>
                  </a:gs>
                  <a:gs pos="100000">
                    <a:schemeClr val="bg1">
                      <a:lumMod val="85000"/>
                    </a:schemeClr>
                  </a:gs>
                </a:gsLst>
                <a:lin ang="18900000" scaled="1"/>
                <a:tileRect/>
              </a:gradFill>
              <a:ln w="6350">
                <a:solidFill>
                  <a:schemeClr val="bg1"/>
                </a:solidFill>
              </a:ln>
              <a:effectLst>
                <a:outerShdw blurRad="76200" dist="38100" dir="8100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2259746" y="1832671"/>
                <a:ext cx="466794" cy="461665"/>
              </a:xfrm>
              <a:prstGeom prst="rect">
                <a:avLst/>
              </a:prstGeom>
              <a:noFill/>
            </p:spPr>
            <p:txBody>
              <a:bodyPr wrap="none" rtlCol="0">
                <a:spAutoFit/>
              </a:bodyPr>
              <a:lstStyle/>
              <a:p>
                <a:r>
                  <a:rPr lang="en-US" altLang="zh-CN" sz="2400" dirty="0">
                    <a:solidFill>
                      <a:schemeClr val="tx1">
                        <a:lumMod val="75000"/>
                        <a:lumOff val="25000"/>
                      </a:schemeClr>
                    </a:solidFill>
                    <a:latin typeface="Impact" panose="020B0806030902050204" pitchFamily="34" charset="0"/>
                    <a:cs typeface="Arial" panose="020B0604020202020204" pitchFamily="34" charset="0"/>
                  </a:rPr>
                  <a:t>01</a:t>
                </a:r>
                <a:endParaRPr lang="zh-CN" altLang="en-US" sz="2400" dirty="0">
                  <a:solidFill>
                    <a:schemeClr val="tx1">
                      <a:lumMod val="75000"/>
                      <a:lumOff val="25000"/>
                    </a:schemeClr>
                  </a:solidFill>
                  <a:latin typeface="Impact" panose="020B0806030902050204" pitchFamily="34" charset="0"/>
                  <a:cs typeface="Arial" panose="020B0604020202020204" pitchFamily="34" charset="0"/>
                </a:endParaRPr>
              </a:p>
            </p:txBody>
          </p:sp>
        </p:grpSp>
      </p:grpSp>
      <p:grpSp>
        <p:nvGrpSpPr>
          <p:cNvPr id="8" name="组合 7"/>
          <p:cNvGrpSpPr/>
          <p:nvPr/>
        </p:nvGrpSpPr>
        <p:grpSpPr>
          <a:xfrm>
            <a:off x="3024188" y="595428"/>
            <a:ext cx="2647776" cy="2631637"/>
            <a:chOff x="3367708" y="1426745"/>
            <a:chExt cx="2304256" cy="1800320"/>
          </a:xfrm>
        </p:grpSpPr>
        <p:grpSp>
          <p:nvGrpSpPr>
            <p:cNvPr id="19" name="组合 18"/>
            <p:cNvGrpSpPr/>
            <p:nvPr/>
          </p:nvGrpSpPr>
          <p:grpSpPr>
            <a:xfrm>
              <a:off x="3367708" y="1705744"/>
              <a:ext cx="2304256" cy="1521321"/>
              <a:chOff x="1346498" y="2095500"/>
              <a:chExt cx="2304256" cy="1521321"/>
            </a:xfrm>
          </p:grpSpPr>
          <p:sp>
            <p:nvSpPr>
              <p:cNvPr id="20" name="矩形 19"/>
              <p:cNvSpPr/>
              <p:nvPr/>
            </p:nvSpPr>
            <p:spPr>
              <a:xfrm>
                <a:off x="1346498" y="2095500"/>
                <a:ext cx="2304256" cy="1521321"/>
              </a:xfrm>
              <a:prstGeom prst="rect">
                <a:avLst/>
              </a:prstGeom>
              <a:solidFill>
                <a:schemeClr val="bg1">
                  <a:lumMod val="85000"/>
                </a:schemeClr>
              </a:solidFill>
              <a:ln>
                <a:noFill/>
              </a:ln>
              <a:effectLst>
                <a:innerShdw blurRad="25400" dist="12700" dir="19800000">
                  <a:schemeClr val="bg1">
                    <a:lumMod val="65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1" name="矩形 20"/>
              <p:cNvSpPr/>
              <p:nvPr/>
            </p:nvSpPr>
            <p:spPr>
              <a:xfrm>
                <a:off x="1475656" y="2200275"/>
                <a:ext cx="2058119" cy="13049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grpSp>
            <p:nvGrpSpPr>
              <p:cNvPr id="22" name="组合 21"/>
              <p:cNvGrpSpPr/>
              <p:nvPr/>
            </p:nvGrpSpPr>
            <p:grpSpPr>
              <a:xfrm>
                <a:off x="1608730" y="2422323"/>
                <a:ext cx="1804470" cy="1011093"/>
                <a:chOff x="929055" y="2920564"/>
                <a:chExt cx="1834445" cy="1011093"/>
              </a:xfrm>
            </p:grpSpPr>
            <p:sp>
              <p:nvSpPr>
                <p:cNvPr id="23" name="文本框 66"/>
                <p:cNvSpPr txBox="1">
                  <a:spLocks noChangeArrowheads="1"/>
                </p:cNvSpPr>
                <p:nvPr/>
              </p:nvSpPr>
              <p:spPr bwMode="auto">
                <a:xfrm>
                  <a:off x="929055" y="2935351"/>
                  <a:ext cx="1834445" cy="99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ts val="1200"/>
                    </a:lnSpc>
                  </a:pPr>
                  <a:r>
                    <a:rPr lang="en-GB" altLang="zh-CN" sz="1200" dirty="0">
                      <a:solidFill>
                        <a:schemeClr val="tx1">
                          <a:lumMod val="95000"/>
                          <a:lumOff val="5000"/>
                        </a:schemeClr>
                      </a:solidFill>
                      <a:latin typeface="宋体" panose="02010600030101010101" pitchFamily="2" charset="-122"/>
                      <a:ea typeface="宋体" panose="02010600030101010101" pitchFamily="2" charset="-122"/>
                      <a:cs typeface="+mn-ea"/>
                      <a:sym typeface="微软雅黑 Light" panose="020B0502040204020203" charset="-122"/>
                    </a:rPr>
                    <a:t>结合传统的文件汇总技术的基础上，</a:t>
                  </a:r>
                  <a:r>
                    <a:rPr lang="en-GB" altLang="zh-CN" sz="1200" b="1" u="sng" dirty="0">
                      <a:solidFill>
                        <a:srgbClr val="002060"/>
                      </a:solidFill>
                      <a:latin typeface="宋体" panose="02010600030101010101" pitchFamily="2" charset="-122"/>
                      <a:ea typeface="宋体" panose="02010600030101010101" pitchFamily="2" charset="-122"/>
                      <a:cs typeface="+mn-ea"/>
                      <a:sym typeface="微软雅黑 Light" panose="020B0502040204020203" charset="-122"/>
                    </a:rPr>
                    <a:t>对汇总信息按不同指标进行统计分析</a:t>
                  </a:r>
                  <a:r>
                    <a:rPr lang="en-GB" altLang="zh-CN" sz="1200" dirty="0">
                      <a:solidFill>
                        <a:schemeClr val="tx1">
                          <a:lumMod val="95000"/>
                          <a:lumOff val="5000"/>
                        </a:schemeClr>
                      </a:solidFill>
                      <a:latin typeface="宋体" panose="02010600030101010101" pitchFamily="2" charset="-122"/>
                      <a:ea typeface="宋体" panose="02010600030101010101" pitchFamily="2" charset="-122"/>
                      <a:cs typeface="+mn-ea"/>
                      <a:sym typeface="微软雅黑 Light" panose="020B0502040204020203" charset="-122"/>
                    </a:rPr>
                    <a:t>，并将</a:t>
                  </a:r>
                  <a:r>
                    <a:rPr lang="en-GB" altLang="zh-CN" sz="1200" b="1" u="sng" dirty="0">
                      <a:solidFill>
                        <a:srgbClr val="002060"/>
                      </a:solidFill>
                      <a:latin typeface="宋体" panose="02010600030101010101" pitchFamily="2" charset="-122"/>
                      <a:ea typeface="宋体" panose="02010600030101010101" pitchFamily="2" charset="-122"/>
                      <a:cs typeface="+mn-ea"/>
                      <a:sym typeface="微软雅黑 Light" panose="020B0502040204020203" charset="-122"/>
                    </a:rPr>
                    <a:t>结果可视化</a:t>
                  </a:r>
                  <a:r>
                    <a:rPr lang="en-GB" altLang="zh-CN" sz="1200" dirty="0">
                      <a:solidFill>
                        <a:schemeClr val="tx1">
                          <a:lumMod val="95000"/>
                          <a:lumOff val="5000"/>
                        </a:schemeClr>
                      </a:solidFill>
                      <a:latin typeface="宋体" panose="02010600030101010101" pitchFamily="2" charset="-122"/>
                      <a:ea typeface="宋体" panose="02010600030101010101" pitchFamily="2" charset="-122"/>
                      <a:cs typeface="+mn-ea"/>
                      <a:sym typeface="微软雅黑 Light" panose="020B0502040204020203" charset="-122"/>
                    </a:rPr>
                    <a:t>，能让企业清晰明确得出过去所提供的服务和所生产产品的长处与短板，为后续其健康发展和顾客关系良好发展制定合理计划。</a:t>
                  </a:r>
                  <a:endParaRPr lang="en-GB" altLang="zh-CN" sz="1200" dirty="0">
                    <a:solidFill>
                      <a:schemeClr val="tx1">
                        <a:lumMod val="95000"/>
                        <a:lumOff val="5000"/>
                      </a:schemeClr>
                    </a:solidFill>
                    <a:latin typeface="宋体" panose="02010600030101010101" pitchFamily="2" charset="-122"/>
                    <a:ea typeface="宋体" panose="02010600030101010101" pitchFamily="2" charset="-122"/>
                    <a:cs typeface="+mn-ea"/>
                    <a:sym typeface="微软雅黑 Light" panose="020B0502040204020203" charset="-122"/>
                  </a:endParaRPr>
                </a:p>
                <a:p>
                  <a:pPr algn="ctr" eaLnBrk="1" hangingPunct="1">
                    <a:lnSpc>
                      <a:spcPts val="1200"/>
                    </a:lnSpc>
                  </a:pPr>
                  <a:r>
                    <a:rPr lang="en-US" altLang="zh-CN" sz="60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a:t>
                  </a:r>
                  <a:endParaRPr lang="zh-CN" altLang="en-US" sz="60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文本框 69"/>
                <p:cNvSpPr txBox="1">
                  <a:spLocks noChangeArrowheads="1"/>
                </p:cNvSpPr>
                <p:nvPr/>
              </p:nvSpPr>
              <p:spPr bwMode="auto">
                <a:xfrm>
                  <a:off x="1020187" y="2920564"/>
                  <a:ext cx="1620907" cy="18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1500"/>
                    </a:lnSpc>
                  </a:pPr>
                  <a:endParaRPr lang="zh-CN" altLang="en-US" sz="1000" b="1"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25" name="组合 24"/>
            <p:cNvGrpSpPr/>
            <p:nvPr/>
          </p:nvGrpSpPr>
          <p:grpSpPr>
            <a:xfrm>
              <a:off x="4006118" y="1426745"/>
              <a:ext cx="1016471" cy="506338"/>
              <a:chOff x="1984908" y="1816501"/>
              <a:chExt cx="1016471" cy="506338"/>
            </a:xfrm>
          </p:grpSpPr>
          <p:sp>
            <p:nvSpPr>
              <p:cNvPr id="26" name="矩形 25"/>
              <p:cNvSpPr/>
              <p:nvPr/>
            </p:nvSpPr>
            <p:spPr>
              <a:xfrm>
                <a:off x="1984908" y="1816501"/>
                <a:ext cx="1016471" cy="506338"/>
              </a:xfrm>
              <a:prstGeom prst="rect">
                <a:avLst/>
              </a:prstGeom>
              <a:solidFill>
                <a:schemeClr val="bg1">
                  <a:lumMod val="85000"/>
                </a:schemeClr>
              </a:solidFill>
              <a:ln>
                <a:noFill/>
              </a:ln>
              <a:effectLst>
                <a:innerShdw blurRad="25400" dist="12700" dir="19800000">
                  <a:schemeClr val="bg1">
                    <a:lumMod val="65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7" name="矩形 26"/>
              <p:cNvSpPr/>
              <p:nvPr/>
            </p:nvSpPr>
            <p:spPr>
              <a:xfrm>
                <a:off x="2076450" y="1880346"/>
                <a:ext cx="819150" cy="358029"/>
              </a:xfrm>
              <a:prstGeom prst="rect">
                <a:avLst/>
              </a:prstGeom>
              <a:gradFill flip="none" rotWithShape="1">
                <a:gsLst>
                  <a:gs pos="0">
                    <a:schemeClr val="bg1"/>
                  </a:gs>
                  <a:gs pos="100000">
                    <a:schemeClr val="bg1">
                      <a:lumMod val="85000"/>
                    </a:schemeClr>
                  </a:gs>
                </a:gsLst>
                <a:lin ang="18900000" scaled="1"/>
                <a:tileRect/>
              </a:gradFill>
              <a:ln w="6350">
                <a:solidFill>
                  <a:schemeClr val="bg1"/>
                </a:solidFill>
              </a:ln>
              <a:effectLst>
                <a:outerShdw blurRad="76200" dist="38100" dir="8100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文本框 27"/>
              <p:cNvSpPr txBox="1"/>
              <p:nvPr/>
            </p:nvSpPr>
            <p:spPr>
              <a:xfrm>
                <a:off x="2259746" y="1832671"/>
                <a:ext cx="503664" cy="461665"/>
              </a:xfrm>
              <a:prstGeom prst="rect">
                <a:avLst/>
              </a:prstGeom>
              <a:noFill/>
            </p:spPr>
            <p:txBody>
              <a:bodyPr wrap="none" rtlCol="0">
                <a:spAutoFit/>
              </a:bodyPr>
              <a:lstStyle/>
              <a:p>
                <a:r>
                  <a:rPr lang="en-US" altLang="zh-CN" sz="2400" dirty="0">
                    <a:solidFill>
                      <a:schemeClr val="tx1">
                        <a:lumMod val="75000"/>
                        <a:lumOff val="25000"/>
                      </a:schemeClr>
                    </a:solidFill>
                    <a:latin typeface="Impact" panose="020B0806030902050204" pitchFamily="34" charset="0"/>
                    <a:cs typeface="Arial" panose="020B0604020202020204" pitchFamily="34" charset="0"/>
                  </a:rPr>
                  <a:t>02</a:t>
                </a:r>
                <a:endParaRPr lang="zh-CN" altLang="en-US" sz="2400" dirty="0">
                  <a:solidFill>
                    <a:schemeClr val="tx1">
                      <a:lumMod val="75000"/>
                      <a:lumOff val="25000"/>
                    </a:schemeClr>
                  </a:solidFill>
                  <a:latin typeface="Impact" panose="020B0806030902050204" pitchFamily="34" charset="0"/>
                  <a:cs typeface="Arial" panose="020B0604020202020204" pitchFamily="34" charset="0"/>
                </a:endParaRPr>
              </a:p>
            </p:txBody>
          </p:sp>
        </p:grpSp>
      </p:grpSp>
      <p:grpSp>
        <p:nvGrpSpPr>
          <p:cNvPr id="9" name="组合 8"/>
          <p:cNvGrpSpPr/>
          <p:nvPr/>
        </p:nvGrpSpPr>
        <p:grpSpPr>
          <a:xfrm>
            <a:off x="5642735" y="595428"/>
            <a:ext cx="2610504" cy="2631637"/>
            <a:chOff x="5948983" y="1426745"/>
            <a:chExt cx="2304256" cy="1800320"/>
          </a:xfrm>
        </p:grpSpPr>
        <p:grpSp>
          <p:nvGrpSpPr>
            <p:cNvPr id="29" name="组合 28"/>
            <p:cNvGrpSpPr/>
            <p:nvPr/>
          </p:nvGrpSpPr>
          <p:grpSpPr>
            <a:xfrm>
              <a:off x="5948983" y="1705744"/>
              <a:ext cx="2304256" cy="1521321"/>
              <a:chOff x="1346498" y="2095500"/>
              <a:chExt cx="2304256" cy="1521321"/>
            </a:xfrm>
          </p:grpSpPr>
          <p:sp>
            <p:nvSpPr>
              <p:cNvPr id="30" name="矩形 29"/>
              <p:cNvSpPr/>
              <p:nvPr/>
            </p:nvSpPr>
            <p:spPr>
              <a:xfrm>
                <a:off x="1346498" y="2095500"/>
                <a:ext cx="2304256" cy="1521321"/>
              </a:xfrm>
              <a:prstGeom prst="rect">
                <a:avLst/>
              </a:prstGeom>
              <a:solidFill>
                <a:schemeClr val="bg1">
                  <a:lumMod val="85000"/>
                </a:schemeClr>
              </a:solidFill>
              <a:ln>
                <a:noFill/>
              </a:ln>
              <a:effectLst>
                <a:innerShdw blurRad="25400" dist="12700" dir="19800000">
                  <a:schemeClr val="bg1">
                    <a:lumMod val="65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chemeClr val="tx2">
                      <a:lumMod val="75000"/>
                    </a:schemeClr>
                  </a:solidFill>
                </a:endParaRPr>
              </a:p>
            </p:txBody>
          </p:sp>
          <p:sp>
            <p:nvSpPr>
              <p:cNvPr id="31" name="矩形 30"/>
              <p:cNvSpPr/>
              <p:nvPr/>
            </p:nvSpPr>
            <p:spPr>
              <a:xfrm>
                <a:off x="1475656" y="2200275"/>
                <a:ext cx="2058119" cy="13049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chemeClr val="tx2">
                      <a:lumMod val="75000"/>
                    </a:schemeClr>
                  </a:solidFill>
                </a:endParaRPr>
              </a:p>
            </p:txBody>
          </p:sp>
          <p:sp>
            <p:nvSpPr>
              <p:cNvPr id="33" name="文本框 66"/>
              <p:cNvSpPr txBox="1">
                <a:spLocks noChangeArrowheads="1"/>
              </p:cNvSpPr>
              <p:nvPr/>
            </p:nvSpPr>
            <p:spPr bwMode="auto">
              <a:xfrm>
                <a:off x="1595078" y="2453529"/>
                <a:ext cx="1697717" cy="78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ts val="1200"/>
                  </a:lnSpc>
                </a:pPr>
                <a:r>
                  <a:rPr lang="en-GB" altLang="zh-CN" sz="1200" dirty="0" err="1">
                    <a:solidFill>
                      <a:schemeClr val="tx1">
                        <a:lumMod val="95000"/>
                        <a:lumOff val="5000"/>
                      </a:schemeClr>
                    </a:solidFill>
                    <a:latin typeface="宋体" panose="02010600030101010101" pitchFamily="2" charset="-122"/>
                    <a:ea typeface="宋体" panose="02010600030101010101" pitchFamily="2" charset="-122"/>
                    <a:cs typeface="+mn-ea"/>
                    <a:sym typeface="微软雅黑 Light" panose="020B0502040204020203" charset="-122"/>
                  </a:rPr>
                  <a:t>对传统顾客满意度调查的</a:t>
                </a:r>
                <a:r>
                  <a:rPr lang="en-GB" altLang="zh-CN" sz="1200" b="1" u="sng" dirty="0" err="1">
                    <a:solidFill>
                      <a:srgbClr val="002060"/>
                    </a:solidFill>
                    <a:latin typeface="宋体" panose="02010600030101010101" pitchFamily="2" charset="-122"/>
                    <a:ea typeface="宋体" panose="02010600030101010101" pitchFamily="2" charset="-122"/>
                    <a:cs typeface="+mn-ea"/>
                    <a:sym typeface="微软雅黑 Light" panose="020B0502040204020203" charset="-122"/>
                  </a:rPr>
                  <a:t>方法进行了创新</a:t>
                </a:r>
                <a:r>
                  <a:rPr lang="en-GB" altLang="zh-CN" sz="1200" dirty="0" err="1">
                    <a:solidFill>
                      <a:schemeClr val="tx1">
                        <a:lumMod val="95000"/>
                        <a:lumOff val="5000"/>
                      </a:schemeClr>
                    </a:solidFill>
                    <a:latin typeface="宋体" panose="02010600030101010101" pitchFamily="2" charset="-122"/>
                    <a:ea typeface="宋体" panose="02010600030101010101" pitchFamily="2" charset="-122"/>
                    <a:cs typeface="+mn-ea"/>
                    <a:sym typeface="微软雅黑 Light" panose="020B0502040204020203" charset="-122"/>
                  </a:rPr>
                  <a:t>，本机器人可以贯穿顾客满意度调查工作的一系列基本操作，有效</a:t>
                </a:r>
                <a:r>
                  <a:rPr lang="en-GB" altLang="zh-CN" sz="1200" b="1" u="sng" dirty="0" err="1">
                    <a:solidFill>
                      <a:srgbClr val="002060"/>
                    </a:solidFill>
                    <a:latin typeface="宋体" panose="02010600030101010101" pitchFamily="2" charset="-122"/>
                    <a:ea typeface="宋体" panose="02010600030101010101" pitchFamily="2" charset="-122"/>
                    <a:cs typeface="+mn-ea"/>
                    <a:sym typeface="微软雅黑 Light" panose="020B0502040204020203" charset="-122"/>
                  </a:rPr>
                  <a:t>避免交接过程可能出现的纰漏</a:t>
                </a:r>
                <a:endParaRPr lang="en-GB" altLang="zh-CN" sz="1200" b="1" u="sng" dirty="0">
                  <a:solidFill>
                    <a:srgbClr val="002060"/>
                  </a:solidFill>
                  <a:latin typeface="宋体" panose="02010600030101010101" pitchFamily="2" charset="-122"/>
                  <a:ea typeface="宋体" panose="02010600030101010101" pitchFamily="2" charset="-122"/>
                  <a:cs typeface="+mn-ea"/>
                  <a:sym typeface="微软雅黑 Light" panose="020B0502040204020203" charset="-122"/>
                </a:endParaRPr>
              </a:p>
              <a:p>
                <a:pPr algn="ctr" eaLnBrk="1" hangingPunct="1">
                  <a:lnSpc>
                    <a:spcPts val="1200"/>
                  </a:lnSpc>
                </a:pPr>
                <a:r>
                  <a:rPr lang="en-US" altLang="zh-CN" sz="60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a:t>
                </a:r>
                <a:endParaRPr lang="zh-CN" altLang="en-US" sz="60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5" name="组合 34"/>
            <p:cNvGrpSpPr/>
            <p:nvPr/>
          </p:nvGrpSpPr>
          <p:grpSpPr>
            <a:xfrm>
              <a:off x="6587393" y="1426745"/>
              <a:ext cx="1016471" cy="506338"/>
              <a:chOff x="1984908" y="1816501"/>
              <a:chExt cx="1016471" cy="506338"/>
            </a:xfrm>
          </p:grpSpPr>
          <p:sp>
            <p:nvSpPr>
              <p:cNvPr id="36" name="矩形 35"/>
              <p:cNvSpPr/>
              <p:nvPr/>
            </p:nvSpPr>
            <p:spPr>
              <a:xfrm>
                <a:off x="1984908" y="1816501"/>
                <a:ext cx="1016471" cy="506338"/>
              </a:xfrm>
              <a:prstGeom prst="rect">
                <a:avLst/>
              </a:prstGeom>
              <a:solidFill>
                <a:schemeClr val="bg1">
                  <a:lumMod val="85000"/>
                </a:schemeClr>
              </a:solidFill>
              <a:ln>
                <a:noFill/>
              </a:ln>
              <a:effectLst>
                <a:innerShdw blurRad="25400" dist="12700" dir="19800000">
                  <a:schemeClr val="bg1">
                    <a:lumMod val="65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chemeClr val="tx2">
                      <a:lumMod val="75000"/>
                    </a:schemeClr>
                  </a:solidFill>
                </a:endParaRPr>
              </a:p>
            </p:txBody>
          </p:sp>
          <p:sp>
            <p:nvSpPr>
              <p:cNvPr id="37" name="矩形 36"/>
              <p:cNvSpPr/>
              <p:nvPr/>
            </p:nvSpPr>
            <p:spPr>
              <a:xfrm>
                <a:off x="2076450" y="1880346"/>
                <a:ext cx="819150" cy="358029"/>
              </a:xfrm>
              <a:prstGeom prst="rect">
                <a:avLst/>
              </a:prstGeom>
              <a:gradFill flip="none" rotWithShape="1">
                <a:gsLst>
                  <a:gs pos="0">
                    <a:schemeClr val="bg1"/>
                  </a:gs>
                  <a:gs pos="100000">
                    <a:schemeClr val="bg1">
                      <a:lumMod val="85000"/>
                    </a:schemeClr>
                  </a:gs>
                </a:gsLst>
                <a:lin ang="18900000" scaled="1"/>
                <a:tileRect/>
              </a:gradFill>
              <a:ln w="6350">
                <a:solidFill>
                  <a:schemeClr val="bg1"/>
                </a:solidFill>
              </a:ln>
              <a:effectLst>
                <a:outerShdw blurRad="76200" dist="38100" dir="8100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lumMod val="75000"/>
                    </a:schemeClr>
                  </a:solidFill>
                </a:endParaRPr>
              </a:p>
            </p:txBody>
          </p:sp>
          <p:sp>
            <p:nvSpPr>
              <p:cNvPr id="38" name="文本框 37"/>
              <p:cNvSpPr txBox="1"/>
              <p:nvPr/>
            </p:nvSpPr>
            <p:spPr>
              <a:xfrm>
                <a:off x="2259746" y="1832671"/>
                <a:ext cx="513282" cy="461665"/>
              </a:xfrm>
              <a:prstGeom prst="rect">
                <a:avLst/>
              </a:prstGeom>
              <a:noFill/>
            </p:spPr>
            <p:txBody>
              <a:bodyPr wrap="none" rtlCol="0">
                <a:spAutoFit/>
              </a:bodyPr>
              <a:lstStyle/>
              <a:p>
                <a:r>
                  <a:rPr lang="en-US" altLang="zh-CN" sz="2400" dirty="0">
                    <a:solidFill>
                      <a:schemeClr val="tx2">
                        <a:lumMod val="75000"/>
                      </a:schemeClr>
                    </a:solidFill>
                    <a:latin typeface="Impact" panose="020B0806030902050204" pitchFamily="34" charset="0"/>
                    <a:cs typeface="Arial" panose="020B0604020202020204" pitchFamily="34" charset="0"/>
                  </a:rPr>
                  <a:t>03</a:t>
                </a:r>
                <a:endParaRPr lang="zh-CN" altLang="en-US" sz="2400" dirty="0">
                  <a:solidFill>
                    <a:schemeClr val="tx2">
                      <a:lumMod val="75000"/>
                    </a:schemeClr>
                  </a:solidFill>
                  <a:latin typeface="Impact" panose="020B0806030902050204" pitchFamily="34" charset="0"/>
                  <a:cs typeface="Arial" panose="020B0604020202020204" pitchFamily="34" charset="0"/>
                </a:endParaRPr>
              </a:p>
            </p:txBody>
          </p:sp>
        </p:grpSp>
      </p:grpSp>
      <p:sp>
        <p:nvSpPr>
          <p:cNvPr id="5" name="文本框 4"/>
          <p:cNvSpPr txBox="1"/>
          <p:nvPr/>
        </p:nvSpPr>
        <p:spPr>
          <a:xfrm>
            <a:off x="0" y="0"/>
            <a:ext cx="2646878" cy="461665"/>
          </a:xfrm>
          <a:prstGeom prst="rect">
            <a:avLst/>
          </a:prstGeom>
          <a:noFill/>
        </p:spPr>
        <p:txBody>
          <a:bodyPr wrap="none" rtlCol="0">
            <a:spAutoFit/>
          </a:bodyPr>
          <a:lstStyle/>
          <a:p>
            <a:r>
              <a:rPr lang="zh-CN" altLang="en-US" sz="2400" b="1" u="sng" dirty="0">
                <a:solidFill>
                  <a:srgbClr val="002060"/>
                </a:solidFill>
                <a:latin typeface="微软雅黑" panose="020B0503020204020204" pitchFamily="34" charset="-122"/>
                <a:ea typeface="微软雅黑" panose="020B0503020204020204" pitchFamily="34" charset="-122"/>
              </a:rPr>
              <a:t>方案的技术与创新</a:t>
            </a:r>
            <a:endParaRPr lang="zh-CN" altLang="en-US" sz="2400" b="1" u="sng" dirty="0">
              <a:solidFill>
                <a:srgbClr val="002060"/>
              </a:solidFill>
              <a:latin typeface="微软雅黑" panose="020B0503020204020204" pitchFamily="34" charset="-122"/>
              <a:ea typeface="微软雅黑" panose="020B0503020204020204" pitchFamily="34" charset="-122"/>
            </a:endParaRPr>
          </a:p>
        </p:txBody>
      </p:sp>
      <p:sp>
        <p:nvSpPr>
          <p:cNvPr id="7" name="等号 6"/>
          <p:cNvSpPr/>
          <p:nvPr/>
        </p:nvSpPr>
        <p:spPr>
          <a:xfrm>
            <a:off x="-1332656" y="4155926"/>
            <a:ext cx="11161240" cy="576064"/>
          </a:xfrm>
          <a:prstGeom prst="mathEqual">
            <a:avLst/>
          </a:prstGeom>
          <a:solidFill>
            <a:schemeClr val="bg1">
              <a:lumMod val="85000"/>
            </a:schemeClr>
          </a:solidFill>
          <a:ln>
            <a:solidFill>
              <a:schemeClr val="bg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885875" y="1631454"/>
            <a:ext cx="1697175" cy="1179196"/>
            <a:chOff x="776150" y="1476374"/>
            <a:chExt cx="1697175" cy="1179196"/>
          </a:xfrm>
        </p:grpSpPr>
        <p:grpSp>
          <p:nvGrpSpPr>
            <p:cNvPr id="15" name="组合 14"/>
            <p:cNvGrpSpPr/>
            <p:nvPr/>
          </p:nvGrpSpPr>
          <p:grpSpPr>
            <a:xfrm>
              <a:off x="776150" y="1476374"/>
              <a:ext cx="1697175" cy="1179196"/>
              <a:chOff x="1438274" y="1657351"/>
              <a:chExt cx="1095375" cy="747122"/>
            </a:xfrm>
          </p:grpSpPr>
          <p:sp>
            <p:nvSpPr>
              <p:cNvPr id="18" name="任意多边形 17"/>
              <p:cNvSpPr/>
              <p:nvPr/>
            </p:nvSpPr>
            <p:spPr>
              <a:xfrm>
                <a:off x="2314574" y="1724025"/>
                <a:ext cx="219075" cy="600075"/>
              </a:xfrm>
              <a:custGeom>
                <a:avLst/>
                <a:gdLst>
                  <a:gd name="connsiteX0" fmla="*/ 57150 w 171450"/>
                  <a:gd name="connsiteY0" fmla="*/ 66675 h 523875"/>
                  <a:gd name="connsiteX1" fmla="*/ 171450 w 171450"/>
                  <a:gd name="connsiteY1" fmla="*/ 0 h 523875"/>
                  <a:gd name="connsiteX2" fmla="*/ 0 w 171450"/>
                  <a:gd name="connsiteY2" fmla="*/ 523875 h 523875"/>
                  <a:gd name="connsiteX3" fmla="*/ 57150 w 171450"/>
                  <a:gd name="connsiteY3" fmla="*/ 66675 h 523875"/>
                </a:gdLst>
                <a:ahLst/>
                <a:cxnLst>
                  <a:cxn ang="0">
                    <a:pos x="connsiteX0" y="connsiteY0"/>
                  </a:cxn>
                  <a:cxn ang="0">
                    <a:pos x="connsiteX1" y="connsiteY1"/>
                  </a:cxn>
                  <a:cxn ang="0">
                    <a:pos x="connsiteX2" y="connsiteY2"/>
                  </a:cxn>
                  <a:cxn ang="0">
                    <a:pos x="connsiteX3" y="connsiteY3"/>
                  </a:cxn>
                </a:cxnLst>
                <a:rect l="l" t="t" r="r" b="b"/>
                <a:pathLst>
                  <a:path w="171450" h="523875">
                    <a:moveTo>
                      <a:pt x="57150" y="66675"/>
                    </a:moveTo>
                    <a:lnTo>
                      <a:pt x="171450" y="0"/>
                    </a:lnTo>
                    <a:lnTo>
                      <a:pt x="0" y="523875"/>
                    </a:lnTo>
                    <a:lnTo>
                      <a:pt x="57150" y="66675"/>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438274" y="1657351"/>
                <a:ext cx="1000125" cy="647700"/>
              </a:xfrm>
              <a:custGeom>
                <a:avLst/>
                <a:gdLst>
                  <a:gd name="connsiteX0" fmla="*/ 0 w 704850"/>
                  <a:gd name="connsiteY0" fmla="*/ 419100 h 542925"/>
                  <a:gd name="connsiteX1" fmla="*/ 419100 w 704850"/>
                  <a:gd name="connsiteY1" fmla="*/ 304800 h 542925"/>
                  <a:gd name="connsiteX2" fmla="*/ 704850 w 704850"/>
                  <a:gd name="connsiteY2" fmla="*/ 0 h 542925"/>
                  <a:gd name="connsiteX3" fmla="*/ 638175 w 704850"/>
                  <a:gd name="connsiteY3" fmla="*/ 542925 h 542925"/>
                  <a:gd name="connsiteX4" fmla="*/ 0 w 704850"/>
                  <a:gd name="connsiteY4" fmla="*/ 419100 h 542925"/>
                  <a:gd name="connsiteX0-1" fmla="*/ 0 w 704850"/>
                  <a:gd name="connsiteY0-2" fmla="*/ 419100 h 542925"/>
                  <a:gd name="connsiteX1-3" fmla="*/ 484088 w 704850"/>
                  <a:gd name="connsiteY1-4" fmla="*/ 208685 h 542925"/>
                  <a:gd name="connsiteX2-5" fmla="*/ 704850 w 704850"/>
                  <a:gd name="connsiteY2-6" fmla="*/ 0 h 542925"/>
                  <a:gd name="connsiteX3-7" fmla="*/ 638175 w 704850"/>
                  <a:gd name="connsiteY3-8" fmla="*/ 542925 h 542925"/>
                  <a:gd name="connsiteX4-9" fmla="*/ 0 w 704850"/>
                  <a:gd name="connsiteY4-10" fmla="*/ 419100 h 542925"/>
                  <a:gd name="connsiteX0-11" fmla="*/ 0 w 704850"/>
                  <a:gd name="connsiteY0-12" fmla="*/ 419100 h 542925"/>
                  <a:gd name="connsiteX1-13" fmla="*/ 501418 w 704850"/>
                  <a:gd name="connsiteY1-14" fmla="*/ 223861 h 542925"/>
                  <a:gd name="connsiteX2-15" fmla="*/ 704850 w 704850"/>
                  <a:gd name="connsiteY2-16" fmla="*/ 0 h 542925"/>
                  <a:gd name="connsiteX3-17" fmla="*/ 638175 w 704850"/>
                  <a:gd name="connsiteY3-18" fmla="*/ 542925 h 542925"/>
                  <a:gd name="connsiteX4-19" fmla="*/ 0 w 704850"/>
                  <a:gd name="connsiteY4-20" fmla="*/ 419100 h 5429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4850" h="542925">
                    <a:moveTo>
                      <a:pt x="0" y="419100"/>
                    </a:moveTo>
                    <a:lnTo>
                      <a:pt x="501418" y="223861"/>
                    </a:lnTo>
                    <a:lnTo>
                      <a:pt x="704850" y="0"/>
                    </a:lnTo>
                    <a:lnTo>
                      <a:pt x="638175" y="542925"/>
                    </a:lnTo>
                    <a:lnTo>
                      <a:pt x="0" y="419100"/>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1447800" y="2152649"/>
                <a:ext cx="904875" cy="251824"/>
              </a:xfrm>
              <a:custGeom>
                <a:avLst/>
                <a:gdLst>
                  <a:gd name="connsiteX0" fmla="*/ 0 w 638175"/>
                  <a:gd name="connsiteY0" fmla="*/ 0 h 266700"/>
                  <a:gd name="connsiteX1" fmla="*/ 476250 w 638175"/>
                  <a:gd name="connsiteY1" fmla="*/ 266700 h 266700"/>
                  <a:gd name="connsiteX2" fmla="*/ 638175 w 638175"/>
                  <a:gd name="connsiteY2" fmla="*/ 133350 h 266700"/>
                  <a:gd name="connsiteX3" fmla="*/ 0 w 638175"/>
                  <a:gd name="connsiteY3" fmla="*/ 0 h 266700"/>
                  <a:gd name="connsiteX0-1" fmla="*/ 0 w 638175"/>
                  <a:gd name="connsiteY0-2" fmla="*/ 0 h 227454"/>
                  <a:gd name="connsiteX1-3" fmla="*/ 503998 w 638175"/>
                  <a:gd name="connsiteY1-4" fmla="*/ 227454 h 227454"/>
                  <a:gd name="connsiteX2-5" fmla="*/ 638175 w 638175"/>
                  <a:gd name="connsiteY2-6" fmla="*/ 133350 h 227454"/>
                  <a:gd name="connsiteX3-7" fmla="*/ 0 w 638175"/>
                  <a:gd name="connsiteY3-8" fmla="*/ 0 h 227454"/>
                </a:gdLst>
                <a:ahLst/>
                <a:cxnLst>
                  <a:cxn ang="0">
                    <a:pos x="connsiteX0-1" y="connsiteY0-2"/>
                  </a:cxn>
                  <a:cxn ang="0">
                    <a:pos x="connsiteX1-3" y="connsiteY1-4"/>
                  </a:cxn>
                  <a:cxn ang="0">
                    <a:pos x="connsiteX2-5" y="connsiteY2-6"/>
                  </a:cxn>
                  <a:cxn ang="0">
                    <a:pos x="connsiteX3-7" y="connsiteY3-8"/>
                  </a:cxn>
                </a:cxnLst>
                <a:rect l="l" t="t" r="r" b="b"/>
                <a:pathLst>
                  <a:path w="638175" h="227454">
                    <a:moveTo>
                      <a:pt x="0" y="0"/>
                    </a:moveTo>
                    <a:lnTo>
                      <a:pt x="503998" y="227454"/>
                    </a:lnTo>
                    <a:lnTo>
                      <a:pt x="638175" y="133350"/>
                    </a:lnTo>
                    <a:lnTo>
                      <a:pt x="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69"/>
            <p:cNvSpPr txBox="1">
              <a:spLocks noChangeArrowheads="1"/>
            </p:cNvSpPr>
            <p:nvPr/>
          </p:nvSpPr>
          <p:spPr bwMode="auto">
            <a:xfrm>
              <a:off x="1434547" y="2154982"/>
              <a:ext cx="803828" cy="23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1200"/>
                </a:lnSpc>
              </a:pPr>
              <a:r>
                <a:rPr lang="en-US" altLang="zh-CN" sz="800" dirty="0">
                  <a:solidFill>
                    <a:schemeClr val="bg1"/>
                  </a:solidFill>
                  <a:latin typeface="Arial" panose="020B0604020202020204" pitchFamily="34" charset="0"/>
                  <a:ea typeface="微软雅黑" panose="020B0503020204020204" pitchFamily="34" charset="-122"/>
                  <a:cs typeface="Arial" panose="020B0604020202020204" pitchFamily="34" charset="0"/>
                </a:rPr>
                <a:t>YOUR TEXT</a:t>
              </a:r>
              <a:endParaRPr lang="zh-CN" altLang="en-US" sz="8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文本框 69"/>
            <p:cNvSpPr txBox="1">
              <a:spLocks noChangeArrowheads="1"/>
            </p:cNvSpPr>
            <p:nvPr/>
          </p:nvSpPr>
          <p:spPr bwMode="auto">
            <a:xfrm>
              <a:off x="1751006" y="1999995"/>
              <a:ext cx="525804" cy="26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1200"/>
                </a:lnSpc>
              </a:pPr>
              <a:r>
                <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rPr>
                <a:t>06</a:t>
              </a:r>
              <a:endParaRPr lang="zh-CN" altLang="en-US" sz="2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1" name="组合 20"/>
          <p:cNvGrpSpPr/>
          <p:nvPr/>
        </p:nvGrpSpPr>
        <p:grpSpPr>
          <a:xfrm>
            <a:off x="2662063" y="2096269"/>
            <a:ext cx="4605511" cy="742866"/>
            <a:chOff x="2662063" y="2096269"/>
            <a:chExt cx="4605511" cy="742866"/>
          </a:xfrm>
        </p:grpSpPr>
        <p:sp>
          <p:nvSpPr>
            <p:cNvPr id="22" name="圆角矩形 16"/>
            <p:cNvSpPr/>
            <p:nvPr/>
          </p:nvSpPr>
          <p:spPr>
            <a:xfrm rot="169524">
              <a:off x="2870715" y="2159777"/>
              <a:ext cx="4291529" cy="679358"/>
            </a:xfrm>
            <a:custGeom>
              <a:avLst/>
              <a:gdLst>
                <a:gd name="connsiteX0" fmla="*/ 0 w 4605511"/>
                <a:gd name="connsiteY0" fmla="*/ 325761 h 651522"/>
                <a:gd name="connsiteX1" fmla="*/ 325761 w 4605511"/>
                <a:gd name="connsiteY1" fmla="*/ 0 h 651522"/>
                <a:gd name="connsiteX2" fmla="*/ 4279750 w 4605511"/>
                <a:gd name="connsiteY2" fmla="*/ 0 h 651522"/>
                <a:gd name="connsiteX3" fmla="*/ 4605511 w 4605511"/>
                <a:gd name="connsiteY3" fmla="*/ 325761 h 651522"/>
                <a:gd name="connsiteX4" fmla="*/ 4605511 w 4605511"/>
                <a:gd name="connsiteY4" fmla="*/ 325761 h 651522"/>
                <a:gd name="connsiteX5" fmla="*/ 4279750 w 4605511"/>
                <a:gd name="connsiteY5" fmla="*/ 651522 h 651522"/>
                <a:gd name="connsiteX6" fmla="*/ 325761 w 4605511"/>
                <a:gd name="connsiteY6" fmla="*/ 651522 h 651522"/>
                <a:gd name="connsiteX7" fmla="*/ 0 w 4605511"/>
                <a:gd name="connsiteY7" fmla="*/ 325761 h 651522"/>
                <a:gd name="connsiteX0-1" fmla="*/ 0 w 4605511"/>
                <a:gd name="connsiteY0-2" fmla="*/ 325761 h 651522"/>
                <a:gd name="connsiteX1-3" fmla="*/ 325761 w 4605511"/>
                <a:gd name="connsiteY1-4" fmla="*/ 0 h 651522"/>
                <a:gd name="connsiteX2-5" fmla="*/ 4279750 w 4605511"/>
                <a:gd name="connsiteY2-6" fmla="*/ 0 h 651522"/>
                <a:gd name="connsiteX3-7" fmla="*/ 4605511 w 4605511"/>
                <a:gd name="connsiteY3-8" fmla="*/ 325761 h 651522"/>
                <a:gd name="connsiteX4-9" fmla="*/ 4279750 w 4605511"/>
                <a:gd name="connsiteY4-10" fmla="*/ 651522 h 651522"/>
                <a:gd name="connsiteX5-11" fmla="*/ 325761 w 4605511"/>
                <a:gd name="connsiteY5-12" fmla="*/ 651522 h 651522"/>
                <a:gd name="connsiteX6-13" fmla="*/ 0 w 4605511"/>
                <a:gd name="connsiteY6-14" fmla="*/ 325761 h 651522"/>
                <a:gd name="connsiteX0-15" fmla="*/ 0 w 4773998"/>
                <a:gd name="connsiteY0-16" fmla="*/ 325761 h 651522"/>
                <a:gd name="connsiteX1-17" fmla="*/ 325761 w 4773998"/>
                <a:gd name="connsiteY1-18" fmla="*/ 0 h 651522"/>
                <a:gd name="connsiteX2-19" fmla="*/ 4279750 w 4773998"/>
                <a:gd name="connsiteY2-20" fmla="*/ 0 h 651522"/>
                <a:gd name="connsiteX3-21" fmla="*/ 4279750 w 4773998"/>
                <a:gd name="connsiteY3-22" fmla="*/ 651522 h 651522"/>
                <a:gd name="connsiteX4-23" fmla="*/ 325761 w 4773998"/>
                <a:gd name="connsiteY4-24" fmla="*/ 651522 h 651522"/>
                <a:gd name="connsiteX5-25" fmla="*/ 0 w 4773998"/>
                <a:gd name="connsiteY5-26" fmla="*/ 325761 h 651522"/>
                <a:gd name="connsiteX0-27" fmla="*/ 0 w 4579499"/>
                <a:gd name="connsiteY0-28" fmla="*/ 325761 h 651522"/>
                <a:gd name="connsiteX1-29" fmla="*/ 325761 w 4579499"/>
                <a:gd name="connsiteY1-30" fmla="*/ 0 h 651522"/>
                <a:gd name="connsiteX2-31" fmla="*/ 4279750 w 4579499"/>
                <a:gd name="connsiteY2-32" fmla="*/ 0 h 651522"/>
                <a:gd name="connsiteX3-33" fmla="*/ 4279750 w 4579499"/>
                <a:gd name="connsiteY3-34" fmla="*/ 651522 h 651522"/>
                <a:gd name="connsiteX4-35" fmla="*/ 325761 w 4579499"/>
                <a:gd name="connsiteY4-36" fmla="*/ 651522 h 651522"/>
                <a:gd name="connsiteX5-37" fmla="*/ 0 w 4579499"/>
                <a:gd name="connsiteY5-38" fmla="*/ 325761 h 651522"/>
                <a:gd name="connsiteX0-39" fmla="*/ 0 w 4290124"/>
                <a:gd name="connsiteY0-40" fmla="*/ 325761 h 651522"/>
                <a:gd name="connsiteX1-41" fmla="*/ 325761 w 4290124"/>
                <a:gd name="connsiteY1-42" fmla="*/ 0 h 651522"/>
                <a:gd name="connsiteX2-43" fmla="*/ 4279750 w 4290124"/>
                <a:gd name="connsiteY2-44" fmla="*/ 0 h 651522"/>
                <a:gd name="connsiteX3-45" fmla="*/ 4279750 w 4290124"/>
                <a:gd name="connsiteY3-46" fmla="*/ 651522 h 651522"/>
                <a:gd name="connsiteX4-47" fmla="*/ 325761 w 4290124"/>
                <a:gd name="connsiteY4-48" fmla="*/ 651522 h 651522"/>
                <a:gd name="connsiteX5-49" fmla="*/ 0 w 4290124"/>
                <a:gd name="connsiteY5-50" fmla="*/ 325761 h 651522"/>
                <a:gd name="connsiteX0-51" fmla="*/ 521 w 4290645"/>
                <a:gd name="connsiteY0-52" fmla="*/ 325761 h 651522"/>
                <a:gd name="connsiteX1-53" fmla="*/ 390702 w 4290645"/>
                <a:gd name="connsiteY1-54" fmla="*/ 49271 h 651522"/>
                <a:gd name="connsiteX2-55" fmla="*/ 4280271 w 4290645"/>
                <a:gd name="connsiteY2-56" fmla="*/ 0 h 651522"/>
                <a:gd name="connsiteX3-57" fmla="*/ 4280271 w 4290645"/>
                <a:gd name="connsiteY3-58" fmla="*/ 651522 h 651522"/>
                <a:gd name="connsiteX4-59" fmla="*/ 326282 w 4290645"/>
                <a:gd name="connsiteY4-60" fmla="*/ 651522 h 651522"/>
                <a:gd name="connsiteX5-61" fmla="*/ 521 w 4290645"/>
                <a:gd name="connsiteY5-62" fmla="*/ 325761 h 651522"/>
                <a:gd name="connsiteX0-63" fmla="*/ 521 w 4289273"/>
                <a:gd name="connsiteY0-64" fmla="*/ 325761 h 651522"/>
                <a:gd name="connsiteX1-65" fmla="*/ 390702 w 4289273"/>
                <a:gd name="connsiteY1-66" fmla="*/ 49271 h 651522"/>
                <a:gd name="connsiteX2-67" fmla="*/ 4280271 w 4289273"/>
                <a:gd name="connsiteY2-68" fmla="*/ 0 h 651522"/>
                <a:gd name="connsiteX3-69" fmla="*/ 4278628 w 4289273"/>
                <a:gd name="connsiteY3-70" fmla="*/ 618225 h 651522"/>
                <a:gd name="connsiteX4-71" fmla="*/ 326282 w 4289273"/>
                <a:gd name="connsiteY4-72" fmla="*/ 651522 h 651522"/>
                <a:gd name="connsiteX5-73" fmla="*/ 521 w 4289273"/>
                <a:gd name="connsiteY5-74" fmla="*/ 325761 h 651522"/>
                <a:gd name="connsiteX0-75" fmla="*/ 521 w 4280271"/>
                <a:gd name="connsiteY0-76" fmla="*/ 325761 h 651522"/>
                <a:gd name="connsiteX1-77" fmla="*/ 390702 w 4280271"/>
                <a:gd name="connsiteY1-78" fmla="*/ 49271 h 651522"/>
                <a:gd name="connsiteX2-79" fmla="*/ 4280271 w 4280271"/>
                <a:gd name="connsiteY2-80" fmla="*/ 0 h 651522"/>
                <a:gd name="connsiteX3-81" fmla="*/ 4278628 w 4280271"/>
                <a:gd name="connsiteY3-82" fmla="*/ 618225 h 651522"/>
                <a:gd name="connsiteX4-83" fmla="*/ 326282 w 4280271"/>
                <a:gd name="connsiteY4-84" fmla="*/ 651522 h 651522"/>
                <a:gd name="connsiteX5-85" fmla="*/ 521 w 4280271"/>
                <a:gd name="connsiteY5-86" fmla="*/ 325761 h 651522"/>
                <a:gd name="connsiteX0-87" fmla="*/ 521 w 4278682"/>
                <a:gd name="connsiteY0-88" fmla="*/ 353597 h 679358"/>
                <a:gd name="connsiteX1-89" fmla="*/ 390702 w 4278682"/>
                <a:gd name="connsiteY1-90" fmla="*/ 77107 h 679358"/>
                <a:gd name="connsiteX2-91" fmla="*/ 4264591 w 4278682"/>
                <a:gd name="connsiteY2-92" fmla="*/ 0 h 679358"/>
                <a:gd name="connsiteX3-93" fmla="*/ 4278628 w 4278682"/>
                <a:gd name="connsiteY3-94" fmla="*/ 646061 h 679358"/>
                <a:gd name="connsiteX4-95" fmla="*/ 326282 w 4278682"/>
                <a:gd name="connsiteY4-96" fmla="*/ 679358 h 679358"/>
                <a:gd name="connsiteX5-97" fmla="*/ 521 w 4278682"/>
                <a:gd name="connsiteY5-98" fmla="*/ 353597 h 679358"/>
                <a:gd name="connsiteX0-99" fmla="*/ 521 w 4291529"/>
                <a:gd name="connsiteY0-100" fmla="*/ 353597 h 679358"/>
                <a:gd name="connsiteX1-101" fmla="*/ 390702 w 4291529"/>
                <a:gd name="connsiteY1-102" fmla="*/ 77107 h 679358"/>
                <a:gd name="connsiteX2-103" fmla="*/ 4264591 w 4291529"/>
                <a:gd name="connsiteY2-104" fmla="*/ 0 h 679358"/>
                <a:gd name="connsiteX3-105" fmla="*/ 4291490 w 4291529"/>
                <a:gd name="connsiteY3-106" fmla="*/ 616816 h 679358"/>
                <a:gd name="connsiteX4-107" fmla="*/ 326282 w 4291529"/>
                <a:gd name="connsiteY4-108" fmla="*/ 679358 h 679358"/>
                <a:gd name="connsiteX5-109" fmla="*/ 521 w 4291529"/>
                <a:gd name="connsiteY5-110" fmla="*/ 353597 h 6793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291529" h="679358">
                  <a:moveTo>
                    <a:pt x="521" y="353597"/>
                  </a:moveTo>
                  <a:cubicBezTo>
                    <a:pt x="11258" y="253222"/>
                    <a:pt x="210789" y="77107"/>
                    <a:pt x="390702" y="77107"/>
                  </a:cubicBezTo>
                  <a:lnTo>
                    <a:pt x="4264591" y="0"/>
                  </a:lnTo>
                  <a:cubicBezTo>
                    <a:pt x="4247314" y="127637"/>
                    <a:pt x="4293063" y="485830"/>
                    <a:pt x="4291490" y="616816"/>
                  </a:cubicBezTo>
                  <a:lnTo>
                    <a:pt x="326282" y="679358"/>
                  </a:lnTo>
                  <a:cubicBezTo>
                    <a:pt x="146369" y="679358"/>
                    <a:pt x="-10216" y="453972"/>
                    <a:pt x="521" y="353597"/>
                  </a:cubicBezTo>
                  <a:close/>
                </a:path>
              </a:pathLst>
            </a:custGeom>
            <a:gradFill flip="none" rotWithShape="1">
              <a:gsLst>
                <a:gs pos="0">
                  <a:schemeClr val="bg1">
                    <a:lumMod val="50000"/>
                  </a:schemeClr>
                </a:gs>
                <a:gs pos="100000">
                  <a:schemeClr val="bg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3" name="圆角矩形 22"/>
            <p:cNvSpPr/>
            <p:nvPr/>
          </p:nvSpPr>
          <p:spPr>
            <a:xfrm>
              <a:off x="2662063" y="2096269"/>
              <a:ext cx="4605511" cy="651522"/>
            </a:xfrm>
            <a:prstGeom prst="roundRect">
              <a:avLst>
                <a:gd name="adj" fmla="val 50000"/>
              </a:avLst>
            </a:prstGeom>
            <a:solidFill>
              <a:srgbClr val="F7F7F7"/>
            </a:solidFill>
            <a:ln>
              <a:noFill/>
            </a:ln>
            <a:effectLst>
              <a:innerShdw dist="12700" dir="19800000">
                <a:schemeClr val="bg1">
                  <a:lumMod val="85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4" name="文本框 23"/>
            <p:cNvSpPr txBox="1">
              <a:spLocks noChangeArrowheads="1"/>
            </p:cNvSpPr>
            <p:nvPr/>
          </p:nvSpPr>
          <p:spPr bwMode="auto">
            <a:xfrm>
              <a:off x="2992438" y="2219325"/>
              <a:ext cx="202184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800" b="1" dirty="0">
                  <a:solidFill>
                    <a:schemeClr val="tx2"/>
                  </a:solidFill>
                  <a:latin typeface="Arial" panose="020B0604020202020204" pitchFamily="34" charset="0"/>
                  <a:ea typeface="Arial Unicode MS" panose="020B0604020202020204" pitchFamily="34" charset="-122"/>
                  <a:cs typeface="Arial" panose="020B0604020202020204" pitchFamily="34" charset="0"/>
                </a:rPr>
                <a:t>方案的价值与收益</a:t>
              </a:r>
              <a:endParaRPr lang="zh-CN" altLang="en-US" sz="2000" b="1" dirty="0">
                <a:solidFill>
                  <a:schemeClr val="tx2"/>
                </a:solidFill>
                <a:latin typeface="Arial" panose="020B0604020202020204" pitchFamily="34" charset="0"/>
                <a:ea typeface="Arial Unicode MS" panose="020B0604020202020204" pitchFamily="34" charset="-122"/>
                <a:cs typeface="Arial" panose="020B0604020202020204" pitchFamily="34" charset="0"/>
              </a:endParaRPr>
            </a:p>
          </p:txBody>
        </p:sp>
      </p:grpSp>
      <p:sp>
        <p:nvSpPr>
          <p:cNvPr id="26" name="矩形 25"/>
          <p:cNvSpPr/>
          <p:nvPr/>
        </p:nvSpPr>
        <p:spPr>
          <a:xfrm>
            <a:off x="6305996" y="1995686"/>
            <a:ext cx="2641984" cy="2953366"/>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705">
              <a:latin typeface="微软雅黑 Light" panose="020B0502040204020203" charset="-122"/>
              <a:ea typeface="微软雅黑" panose="020B0503020204020204" pitchFamily="34" charset="-122"/>
              <a:sym typeface="微软雅黑 Light" panose="020B0502040204020203"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51150" y="691258"/>
            <a:ext cx="2232248" cy="2232248"/>
            <a:chOff x="827584" y="1535063"/>
            <a:chExt cx="2232248" cy="2232248"/>
          </a:xfrm>
        </p:grpSpPr>
        <p:sp>
          <p:nvSpPr>
            <p:cNvPr id="34" name="椭圆 33"/>
            <p:cNvSpPr/>
            <p:nvPr/>
          </p:nvSpPr>
          <p:spPr>
            <a:xfrm>
              <a:off x="827584" y="1535063"/>
              <a:ext cx="2232248" cy="2232248"/>
            </a:xfrm>
            <a:prstGeom prst="ellipse">
              <a:avLst/>
            </a:prstGeom>
            <a:solidFill>
              <a:schemeClr val="bg1">
                <a:lumMod val="85000"/>
              </a:schemeClr>
            </a:solidFill>
            <a:ln>
              <a:noFill/>
            </a:ln>
            <a:effectLst>
              <a:innerShdw blurRad="25400" dist="12700" dir="19800000">
                <a:schemeClr val="bg1">
                  <a:lumMod val="65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35" name="椭圆 34"/>
            <p:cNvSpPr/>
            <p:nvPr/>
          </p:nvSpPr>
          <p:spPr>
            <a:xfrm>
              <a:off x="953716" y="1661195"/>
              <a:ext cx="1979984" cy="1979984"/>
            </a:xfrm>
            <a:prstGeom prst="ellipse">
              <a:avLst/>
            </a:prstGeom>
            <a:blipFill>
              <a:blip r:embed="rId1"/>
              <a:stretch>
                <a:fillRect/>
              </a:stretch>
            </a:blipFill>
            <a:ln>
              <a:noFill/>
            </a:ln>
            <a:effectLst>
              <a:innerShdw blurRad="25400" dist="12700" dir="20460000">
                <a:srgbClr val="A51E28"/>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grpSp>
      <p:grpSp>
        <p:nvGrpSpPr>
          <p:cNvPr id="36" name="组合 35"/>
          <p:cNvGrpSpPr/>
          <p:nvPr/>
        </p:nvGrpSpPr>
        <p:grpSpPr>
          <a:xfrm>
            <a:off x="6516216" y="2999141"/>
            <a:ext cx="2232248" cy="2232248"/>
            <a:chOff x="5761534" y="1535063"/>
            <a:chExt cx="2232248" cy="2232248"/>
          </a:xfrm>
        </p:grpSpPr>
        <p:sp>
          <p:nvSpPr>
            <p:cNvPr id="37" name="椭圆 36"/>
            <p:cNvSpPr/>
            <p:nvPr/>
          </p:nvSpPr>
          <p:spPr>
            <a:xfrm>
              <a:off x="5761534" y="1535063"/>
              <a:ext cx="2232248" cy="2232248"/>
            </a:xfrm>
            <a:prstGeom prst="ellipse">
              <a:avLst/>
            </a:prstGeom>
            <a:solidFill>
              <a:schemeClr val="bg1">
                <a:lumMod val="85000"/>
              </a:schemeClr>
            </a:solidFill>
            <a:ln>
              <a:noFill/>
            </a:ln>
            <a:effectLst>
              <a:innerShdw blurRad="25400" dist="12700" dir="19800000">
                <a:schemeClr val="bg1">
                  <a:lumMod val="65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38" name="椭圆 37"/>
            <p:cNvSpPr/>
            <p:nvPr/>
          </p:nvSpPr>
          <p:spPr>
            <a:xfrm>
              <a:off x="5887666" y="1661195"/>
              <a:ext cx="1979984" cy="1979984"/>
            </a:xfrm>
            <a:prstGeom prst="ellipse">
              <a:avLst/>
            </a:prstGeom>
            <a:blipFill>
              <a:blip r:embed="rId2"/>
              <a:stretch>
                <a:fillRect/>
              </a:stretch>
            </a:blipFill>
            <a:ln>
              <a:noFill/>
            </a:ln>
            <a:effectLst>
              <a:innerShdw blurRad="25400" dist="12700" dir="20460000">
                <a:srgbClr val="A51E28"/>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grpSp>
      <p:grpSp>
        <p:nvGrpSpPr>
          <p:cNvPr id="42" name="组合 41"/>
          <p:cNvGrpSpPr/>
          <p:nvPr/>
        </p:nvGrpSpPr>
        <p:grpSpPr>
          <a:xfrm>
            <a:off x="1701255" y="821460"/>
            <a:ext cx="720080" cy="720080"/>
            <a:chOff x="2320702" y="1630313"/>
            <a:chExt cx="720080" cy="720080"/>
          </a:xfrm>
        </p:grpSpPr>
        <p:sp>
          <p:nvSpPr>
            <p:cNvPr id="43" name="椭圆 42"/>
            <p:cNvSpPr/>
            <p:nvPr/>
          </p:nvSpPr>
          <p:spPr>
            <a:xfrm>
              <a:off x="2320702" y="1630313"/>
              <a:ext cx="720080" cy="720080"/>
            </a:xfrm>
            <a:prstGeom prst="ellipse">
              <a:avLst/>
            </a:prstGeom>
            <a:gradFill flip="none" rotWithShape="1">
              <a:gsLst>
                <a:gs pos="0">
                  <a:schemeClr val="bg1"/>
                </a:gs>
                <a:gs pos="100000">
                  <a:schemeClr val="bg1">
                    <a:lumMod val="85000"/>
                  </a:schemeClr>
                </a:gs>
              </a:gsLst>
              <a:lin ang="18900000" scaled="1"/>
              <a:tileRect/>
            </a:gradFill>
            <a:ln w="19050">
              <a:solidFill>
                <a:schemeClr val="bg1"/>
              </a:solidFill>
            </a:ln>
            <a:effectLst>
              <a:outerShdw blurRad="76200" dist="38100" dir="8100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15"/>
            <p:cNvSpPr txBox="1"/>
            <p:nvPr/>
          </p:nvSpPr>
          <p:spPr>
            <a:xfrm>
              <a:off x="2447345" y="1759520"/>
              <a:ext cx="466794" cy="461665"/>
            </a:xfrm>
            <a:prstGeom prst="rect">
              <a:avLst/>
            </a:prstGeom>
            <a:noFill/>
          </p:spPr>
          <p:txBody>
            <a:bodyPr wrap="none" rtlCol="0">
              <a:spAutoFit/>
            </a:bodyPr>
            <a:lstStyle/>
            <a:p>
              <a:r>
                <a:rPr lang="en-US" altLang="zh-CN" sz="2400" dirty="0">
                  <a:solidFill>
                    <a:schemeClr val="tx1">
                      <a:lumMod val="75000"/>
                      <a:lumOff val="25000"/>
                    </a:schemeClr>
                  </a:solidFill>
                  <a:latin typeface="Impact" panose="020B0806030902050204" pitchFamily="34" charset="0"/>
                </a:rPr>
                <a:t>01</a:t>
              </a:r>
              <a:endParaRPr lang="zh-CN" altLang="en-US" sz="2400" dirty="0">
                <a:solidFill>
                  <a:schemeClr val="tx1">
                    <a:lumMod val="75000"/>
                    <a:lumOff val="25000"/>
                  </a:schemeClr>
                </a:solidFill>
                <a:latin typeface="Impact" panose="020B0806030902050204" pitchFamily="34" charset="0"/>
              </a:endParaRPr>
            </a:p>
          </p:txBody>
        </p:sp>
      </p:grpSp>
      <p:grpSp>
        <p:nvGrpSpPr>
          <p:cNvPr id="45" name="组合 44"/>
          <p:cNvGrpSpPr/>
          <p:nvPr/>
        </p:nvGrpSpPr>
        <p:grpSpPr>
          <a:xfrm>
            <a:off x="6537151" y="3015841"/>
            <a:ext cx="720080" cy="720080"/>
            <a:chOff x="7368952" y="1630313"/>
            <a:chExt cx="720080" cy="720080"/>
          </a:xfrm>
        </p:grpSpPr>
        <p:sp>
          <p:nvSpPr>
            <p:cNvPr id="46" name="椭圆 45"/>
            <p:cNvSpPr/>
            <p:nvPr/>
          </p:nvSpPr>
          <p:spPr>
            <a:xfrm>
              <a:off x="7368952" y="1630313"/>
              <a:ext cx="720080" cy="720080"/>
            </a:xfrm>
            <a:prstGeom prst="ellipse">
              <a:avLst/>
            </a:prstGeom>
            <a:gradFill flip="none" rotWithShape="1">
              <a:gsLst>
                <a:gs pos="0">
                  <a:schemeClr val="bg1"/>
                </a:gs>
                <a:gs pos="100000">
                  <a:schemeClr val="bg1">
                    <a:lumMod val="85000"/>
                  </a:schemeClr>
                </a:gs>
              </a:gsLst>
              <a:lin ang="18900000" scaled="1"/>
              <a:tileRect/>
            </a:gradFill>
            <a:ln w="19050">
              <a:solidFill>
                <a:schemeClr val="bg1"/>
              </a:solidFill>
            </a:ln>
            <a:effectLst>
              <a:outerShdw blurRad="76200" dist="38100" dir="8100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16"/>
            <p:cNvSpPr txBox="1"/>
            <p:nvPr/>
          </p:nvSpPr>
          <p:spPr>
            <a:xfrm>
              <a:off x="7490118" y="1754004"/>
              <a:ext cx="503664" cy="461665"/>
            </a:xfrm>
            <a:prstGeom prst="rect">
              <a:avLst/>
            </a:prstGeom>
            <a:noFill/>
          </p:spPr>
          <p:txBody>
            <a:bodyPr wrap="none" rtlCol="0">
              <a:spAutoFit/>
            </a:bodyPr>
            <a:lstStyle/>
            <a:p>
              <a:r>
                <a:rPr lang="en-US" altLang="zh-CN" sz="2400" dirty="0">
                  <a:solidFill>
                    <a:schemeClr val="tx1">
                      <a:lumMod val="75000"/>
                      <a:lumOff val="25000"/>
                    </a:schemeClr>
                  </a:solidFill>
                  <a:latin typeface="Impact" panose="020B0806030902050204" pitchFamily="34" charset="0"/>
                </a:rPr>
                <a:t>02</a:t>
              </a:r>
              <a:endParaRPr lang="zh-CN" altLang="en-US" sz="2400" dirty="0">
                <a:solidFill>
                  <a:schemeClr val="tx1">
                    <a:lumMod val="75000"/>
                    <a:lumOff val="25000"/>
                  </a:schemeClr>
                </a:solidFill>
                <a:latin typeface="Impact" panose="020B0806030902050204" pitchFamily="34" charset="0"/>
              </a:endParaRPr>
            </a:p>
          </p:txBody>
        </p:sp>
      </p:grpSp>
      <p:sp>
        <p:nvSpPr>
          <p:cNvPr id="27" name="文本框 26"/>
          <p:cNvSpPr txBox="1"/>
          <p:nvPr/>
        </p:nvSpPr>
        <p:spPr>
          <a:xfrm>
            <a:off x="2483769" y="980245"/>
            <a:ext cx="6482950" cy="142455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200000"/>
              </a:lnSpc>
            </a:pPr>
            <a:r>
              <a:rPr lang="zh-CN" altLang="en-US" sz="1400" b="1" dirty="0">
                <a:solidFill>
                  <a:srgbClr val="002060"/>
                </a:solidFill>
                <a:latin typeface="微软雅黑" panose="020B0503020204020204" pitchFamily="34" charset="-122"/>
                <a:ea typeface="微软雅黑" panose="020B0503020204020204" pitchFamily="34" charset="-122"/>
                <a:sym typeface="+mn-lt"/>
              </a:rPr>
              <a:t>实现数据共享。本方案通过对用户评价的收集，对不同级别用户进行分类筛选然后对相关问题统计以及可视化分析，能够让企业部门之间共享数据，打破数据交换的壁垒，增加组织数字化的经验，更好地提升业务创新的能力</a:t>
            </a:r>
            <a:r>
              <a:rPr lang="zh-CN" altLang="en-US" sz="18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lt"/>
              </a:rPr>
              <a:t>。</a:t>
            </a:r>
            <a:endParaRPr lang="zh-CN" altLang="en-US" sz="18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9" name="文本框 28"/>
          <p:cNvSpPr txBox="1"/>
          <p:nvPr/>
        </p:nvSpPr>
        <p:spPr>
          <a:xfrm>
            <a:off x="323528" y="3124210"/>
            <a:ext cx="5894187" cy="17508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200000"/>
              </a:lnSpc>
            </a:pPr>
            <a:r>
              <a:rPr lang="zh-CN" altLang="en-US" sz="1400" b="1" dirty="0">
                <a:solidFill>
                  <a:srgbClr val="002060"/>
                </a:solidFill>
                <a:latin typeface="微软雅黑" panose="020B0503020204020204" pitchFamily="34" charset="-122"/>
                <a:ea typeface="微软雅黑" panose="020B0503020204020204" pitchFamily="34" charset="-122"/>
                <a:sym typeface="+mn-lt"/>
              </a:rPr>
              <a:t>降低运营成本。本方案在不干扰、不改变现有的企业计算机系统的情况下快速根据输入的口令高效地完成相对应地模块任务，减少了数据的手动输入以及人与敏感数据的结束，降低数据隐瞒、欺骗等问题的发生，有效地对客户关系管理自动化，进而有利于企业做出有指向性地改造与升级。</a:t>
            </a:r>
            <a:endParaRPr lang="zh-CN" altLang="en-US" sz="1400" b="1" dirty="0">
              <a:solidFill>
                <a:srgbClr val="002060"/>
              </a:solidFill>
              <a:latin typeface="微软雅黑" panose="020B0503020204020204" pitchFamily="34" charset="-122"/>
              <a:ea typeface="微软雅黑" panose="020B0503020204020204" pitchFamily="34" charset="-122"/>
              <a:sym typeface="+mn-lt"/>
            </a:endParaRPr>
          </a:p>
        </p:txBody>
      </p:sp>
      <p:sp>
        <p:nvSpPr>
          <p:cNvPr id="2" name="文本框 1"/>
          <p:cNvSpPr txBox="1"/>
          <p:nvPr/>
        </p:nvSpPr>
        <p:spPr>
          <a:xfrm>
            <a:off x="0" y="0"/>
            <a:ext cx="1963999" cy="461665"/>
          </a:xfrm>
          <a:prstGeom prst="rect">
            <a:avLst/>
          </a:prstGeom>
          <a:noFill/>
        </p:spPr>
        <p:txBody>
          <a:bodyPr wrap="none" rtlCol="0">
            <a:spAutoFit/>
          </a:bodyPr>
          <a:lstStyle/>
          <a:p>
            <a:r>
              <a:rPr lang="en-US" altLang="zh-CN" sz="2400" b="1" u="sng" dirty="0">
                <a:solidFill>
                  <a:srgbClr val="002060"/>
                </a:solidFill>
                <a:latin typeface="微软雅黑" panose="020B0503020204020204" pitchFamily="34" charset="-122"/>
                <a:ea typeface="微软雅黑" panose="020B0503020204020204" pitchFamily="34" charset="-122"/>
              </a:rPr>
              <a:t>(</a:t>
            </a:r>
            <a:r>
              <a:rPr lang="zh-CN" altLang="en-US" sz="2400" b="1" u="sng" dirty="0">
                <a:solidFill>
                  <a:srgbClr val="002060"/>
                </a:solidFill>
                <a:latin typeface="微软雅黑" panose="020B0503020204020204" pitchFamily="34" charset="-122"/>
                <a:ea typeface="微软雅黑" panose="020B0503020204020204" pitchFamily="34" charset="-122"/>
              </a:rPr>
              <a:t>一</a:t>
            </a:r>
            <a:r>
              <a:rPr lang="en-US" altLang="zh-CN" sz="2400" b="1" u="sng" dirty="0">
                <a:solidFill>
                  <a:srgbClr val="002060"/>
                </a:solidFill>
                <a:latin typeface="微软雅黑" panose="020B0503020204020204" pitchFamily="34" charset="-122"/>
                <a:ea typeface="微软雅黑" panose="020B0503020204020204" pitchFamily="34" charset="-122"/>
              </a:rPr>
              <a:t>)</a:t>
            </a:r>
            <a:r>
              <a:rPr lang="zh-CN" altLang="en-US" sz="2400" b="1" u="sng" dirty="0">
                <a:solidFill>
                  <a:srgbClr val="002060"/>
                </a:solidFill>
                <a:latin typeface="微软雅黑" panose="020B0503020204020204" pitchFamily="34" charset="-122"/>
                <a:ea typeface="微软雅黑" panose="020B0503020204020204" pitchFamily="34" charset="-122"/>
              </a:rPr>
              <a:t>方案价值</a:t>
            </a:r>
            <a:endParaRPr lang="zh-CN" altLang="en-US" sz="2400" b="1" u="sng"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1500"/>
                                        <p:tgtEl>
                                          <p:spTgt spid="24"/>
                                        </p:tgtEl>
                                      </p:cBhvr>
                                    </p:animEffect>
                                  </p:childTnLst>
                                </p:cTn>
                              </p:par>
                              <p:par>
                                <p:cTn id="8" presetID="10" presetClass="entr" presetSubtype="0" fill="hold" nodeType="withEffect">
                                  <p:stCondLst>
                                    <p:cond delay="30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21" presetClass="entr" presetSubtype="1" fill="hold" nodeType="withEffect">
                                  <p:stCondLst>
                                    <p:cond delay="1600"/>
                                  </p:stCondLst>
                                  <p:childTnLst>
                                    <p:set>
                                      <p:cBhvr>
                                        <p:cTn id="12" dur="1" fill="hold">
                                          <p:stCondLst>
                                            <p:cond delay="0"/>
                                          </p:stCondLst>
                                        </p:cTn>
                                        <p:tgtEl>
                                          <p:spTgt spid="36"/>
                                        </p:tgtEl>
                                        <p:attrNameLst>
                                          <p:attrName>style.visibility</p:attrName>
                                        </p:attrNameLst>
                                      </p:cBhvr>
                                      <p:to>
                                        <p:strVal val="visible"/>
                                      </p:to>
                                    </p:set>
                                    <p:animEffect transition="in" filter="wheel(1)">
                                      <p:cBhvr>
                                        <p:cTn id="13" dur="1500"/>
                                        <p:tgtEl>
                                          <p:spTgt spid="36"/>
                                        </p:tgtEl>
                                      </p:cBhvr>
                                    </p:animEffect>
                                  </p:childTnLst>
                                </p:cTn>
                              </p:par>
                              <p:par>
                                <p:cTn id="14" presetID="10" presetClass="entr" presetSubtype="0" fill="hold" nodeType="withEffect">
                                  <p:stCondLst>
                                    <p:cond delay="200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3294698" y="1576864"/>
            <a:ext cx="3539490" cy="2983706"/>
            <a:chOff x="4731074" y="3558159"/>
            <a:chExt cx="2569838" cy="3208672"/>
          </a:xfrm>
        </p:grpSpPr>
        <p:grpSp>
          <p:nvGrpSpPr>
            <p:cNvPr id="28" name="组合 72"/>
            <p:cNvGrpSpPr/>
            <p:nvPr/>
          </p:nvGrpSpPr>
          <p:grpSpPr>
            <a:xfrm>
              <a:off x="6096000" y="4175841"/>
              <a:ext cx="1204912" cy="2428808"/>
              <a:chOff x="4281488" y="2009843"/>
              <a:chExt cx="1204912" cy="2428808"/>
            </a:xfrm>
          </p:grpSpPr>
          <p:sp>
            <p:nvSpPr>
              <p:cNvPr id="29" name="Freeform 59"/>
              <p:cNvSpPr/>
              <p:nvPr/>
            </p:nvSpPr>
            <p:spPr bwMode="auto">
              <a:xfrm>
                <a:off x="4728043" y="2583169"/>
                <a:ext cx="378730" cy="448633"/>
              </a:xfrm>
              <a:custGeom>
                <a:avLst/>
                <a:gdLst>
                  <a:gd name="T0" fmla="*/ 102 w 154"/>
                  <a:gd name="T1" fmla="*/ 109 h 182"/>
                  <a:gd name="T2" fmla="*/ 154 w 154"/>
                  <a:gd name="T3" fmla="*/ 46 h 182"/>
                  <a:gd name="T4" fmla="*/ 69 w 154"/>
                  <a:gd name="T5" fmla="*/ 0 h 182"/>
                  <a:gd name="T6" fmla="*/ 18 w 154"/>
                  <a:gd name="T7" fmla="*/ 63 h 182"/>
                  <a:gd name="T8" fmla="*/ 17 w 154"/>
                  <a:gd name="T9" fmla="*/ 131 h 182"/>
                  <a:gd name="T10" fmla="*/ 25 w 154"/>
                  <a:gd name="T11" fmla="*/ 136 h 182"/>
                  <a:gd name="T12" fmla="*/ 110 w 154"/>
                  <a:gd name="T13" fmla="*/ 182 h 182"/>
                  <a:gd name="T14" fmla="*/ 102 w 154"/>
                  <a:gd name="T15" fmla="*/ 177 h 182"/>
                  <a:gd name="T16" fmla="*/ 102 w 154"/>
                  <a:gd name="T17" fmla="*/ 10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82">
                    <a:moveTo>
                      <a:pt x="102" y="109"/>
                    </a:moveTo>
                    <a:cubicBezTo>
                      <a:pt x="154" y="46"/>
                      <a:pt x="154" y="46"/>
                      <a:pt x="154" y="46"/>
                    </a:cubicBezTo>
                    <a:cubicBezTo>
                      <a:pt x="69" y="0"/>
                      <a:pt x="69" y="0"/>
                      <a:pt x="69" y="0"/>
                    </a:cubicBezTo>
                    <a:cubicBezTo>
                      <a:pt x="18" y="63"/>
                      <a:pt x="18" y="63"/>
                      <a:pt x="18" y="63"/>
                    </a:cubicBezTo>
                    <a:cubicBezTo>
                      <a:pt x="0" y="84"/>
                      <a:pt x="0" y="114"/>
                      <a:pt x="17" y="131"/>
                    </a:cubicBezTo>
                    <a:cubicBezTo>
                      <a:pt x="20" y="133"/>
                      <a:pt x="22" y="135"/>
                      <a:pt x="25" y="136"/>
                    </a:cubicBezTo>
                    <a:cubicBezTo>
                      <a:pt x="110" y="182"/>
                      <a:pt x="110" y="182"/>
                      <a:pt x="110" y="182"/>
                    </a:cubicBezTo>
                    <a:cubicBezTo>
                      <a:pt x="107" y="181"/>
                      <a:pt x="105" y="179"/>
                      <a:pt x="102" y="177"/>
                    </a:cubicBezTo>
                    <a:cubicBezTo>
                      <a:pt x="85" y="160"/>
                      <a:pt x="85" y="130"/>
                      <a:pt x="102" y="109"/>
                    </a:cubicBezTo>
                    <a:close/>
                  </a:path>
                </a:pathLst>
              </a:custGeom>
            </p:spPr>
            <p:style>
              <a:lnRef idx="2">
                <a:schemeClr val="accent5"/>
              </a:lnRef>
              <a:fillRef idx="1">
                <a:schemeClr val="lt1"/>
              </a:fillRef>
              <a:effectRef idx="0">
                <a:schemeClr val="accent5"/>
              </a:effectRef>
              <a:fontRef idx="minor">
                <a:schemeClr val="dk1"/>
              </a:fontRef>
            </p:style>
            <p:txBody>
              <a:bodyPr anchor="ctr"/>
              <a:lstStyle/>
              <a:p>
                <a:pPr algn="just">
                  <a:lnSpc>
                    <a:spcPct val="120000"/>
                  </a:lnSpc>
                  <a:spcBef>
                    <a:spcPts val="0"/>
                  </a:spcBef>
                  <a:spcAft>
                    <a:spcPts val="0"/>
                  </a:spcAft>
                </a:pPr>
                <a:endParaRPr lang="zh-CN" altLang="en-US" sz="675">
                  <a:solidFill>
                    <a:prstClr val="white"/>
                  </a:solidFill>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30" name="Freeform 54"/>
              <p:cNvSpPr/>
              <p:nvPr/>
            </p:nvSpPr>
            <p:spPr bwMode="auto">
              <a:xfrm>
                <a:off x="4755829" y="2009843"/>
                <a:ext cx="387076" cy="450720"/>
              </a:xfrm>
              <a:custGeom>
                <a:avLst/>
                <a:gdLst>
                  <a:gd name="T0" fmla="*/ 102 w 157"/>
                  <a:gd name="T1" fmla="*/ 65 h 183"/>
                  <a:gd name="T2" fmla="*/ 133 w 157"/>
                  <a:gd name="T3" fmla="*/ 47 h 183"/>
                  <a:gd name="T4" fmla="*/ 157 w 157"/>
                  <a:gd name="T5" fmla="*/ 51 h 183"/>
                  <a:gd name="T6" fmla="*/ 72 w 157"/>
                  <a:gd name="T7" fmla="*/ 5 h 183"/>
                  <a:gd name="T8" fmla="*/ 49 w 157"/>
                  <a:gd name="T9" fmla="*/ 1 h 183"/>
                  <a:gd name="T10" fmla="*/ 17 w 157"/>
                  <a:gd name="T11" fmla="*/ 19 h 183"/>
                  <a:gd name="T12" fmla="*/ 17 w 157"/>
                  <a:gd name="T13" fmla="*/ 87 h 183"/>
                  <a:gd name="T14" fmla="*/ 70 w 157"/>
                  <a:gd name="T15" fmla="*/ 137 h 183"/>
                  <a:gd name="T16" fmla="*/ 155 w 157"/>
                  <a:gd name="T17" fmla="*/ 183 h 183"/>
                  <a:gd name="T18" fmla="*/ 102 w 157"/>
                  <a:gd name="T19" fmla="*/ 133 h 183"/>
                  <a:gd name="T20" fmla="*/ 102 w 157"/>
                  <a:gd name="T21" fmla="*/ 6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83">
                    <a:moveTo>
                      <a:pt x="102" y="65"/>
                    </a:moveTo>
                    <a:cubicBezTo>
                      <a:pt x="111" y="55"/>
                      <a:pt x="122" y="48"/>
                      <a:pt x="133" y="47"/>
                    </a:cubicBezTo>
                    <a:cubicBezTo>
                      <a:pt x="142" y="46"/>
                      <a:pt x="150" y="47"/>
                      <a:pt x="157" y="51"/>
                    </a:cubicBezTo>
                    <a:cubicBezTo>
                      <a:pt x="129" y="36"/>
                      <a:pt x="101" y="20"/>
                      <a:pt x="72" y="5"/>
                    </a:cubicBezTo>
                    <a:cubicBezTo>
                      <a:pt x="65" y="1"/>
                      <a:pt x="57" y="0"/>
                      <a:pt x="49" y="1"/>
                    </a:cubicBezTo>
                    <a:cubicBezTo>
                      <a:pt x="37" y="2"/>
                      <a:pt x="26" y="9"/>
                      <a:pt x="17" y="19"/>
                    </a:cubicBezTo>
                    <a:cubicBezTo>
                      <a:pt x="0" y="40"/>
                      <a:pt x="0" y="71"/>
                      <a:pt x="17" y="87"/>
                    </a:cubicBezTo>
                    <a:cubicBezTo>
                      <a:pt x="70" y="137"/>
                      <a:pt x="70" y="137"/>
                      <a:pt x="70" y="137"/>
                    </a:cubicBezTo>
                    <a:cubicBezTo>
                      <a:pt x="155" y="183"/>
                      <a:pt x="155" y="183"/>
                      <a:pt x="155" y="183"/>
                    </a:cubicBezTo>
                    <a:cubicBezTo>
                      <a:pt x="102" y="133"/>
                      <a:pt x="102" y="133"/>
                      <a:pt x="102" y="133"/>
                    </a:cubicBezTo>
                    <a:cubicBezTo>
                      <a:pt x="85" y="117"/>
                      <a:pt x="85" y="86"/>
                      <a:pt x="102" y="65"/>
                    </a:cubicBezTo>
                    <a:close/>
                  </a:path>
                </a:pathLst>
              </a:custGeom>
            </p:spPr>
            <p:style>
              <a:lnRef idx="2">
                <a:schemeClr val="accent5"/>
              </a:lnRef>
              <a:fillRef idx="1">
                <a:schemeClr val="lt1"/>
              </a:fillRef>
              <a:effectRef idx="0">
                <a:schemeClr val="accent5"/>
              </a:effectRef>
              <a:fontRef idx="minor">
                <a:schemeClr val="dk1"/>
              </a:fontRef>
            </p:style>
            <p:txBody>
              <a:bodyPr anchor="ctr"/>
              <a:lstStyle/>
              <a:p>
                <a:pPr algn="just">
                  <a:lnSpc>
                    <a:spcPct val="120000"/>
                  </a:lnSpc>
                  <a:spcBef>
                    <a:spcPts val="0"/>
                  </a:spcBef>
                  <a:spcAft>
                    <a:spcPts val="0"/>
                  </a:spcAft>
                </a:pPr>
                <a:endParaRPr lang="zh-CN" altLang="en-US" sz="675">
                  <a:solidFill>
                    <a:prstClr val="white"/>
                  </a:solidFill>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31" name="Freeform 71"/>
              <p:cNvSpPr/>
              <p:nvPr/>
            </p:nvSpPr>
            <p:spPr bwMode="auto">
              <a:xfrm>
                <a:off x="4475163" y="2103438"/>
                <a:ext cx="1011237" cy="2335213"/>
              </a:xfrm>
              <a:custGeom>
                <a:avLst/>
                <a:gdLst>
                  <a:gd name="T0" fmla="*/ 232 w 410"/>
                  <a:gd name="T1" fmla="*/ 1 h 948"/>
                  <a:gd name="T2" fmla="*/ 264 w 410"/>
                  <a:gd name="T3" fmla="*/ 11 h 948"/>
                  <a:gd name="T4" fmla="*/ 394 w 410"/>
                  <a:gd name="T5" fmla="*/ 134 h 948"/>
                  <a:gd name="T6" fmla="*/ 399 w 410"/>
                  <a:gd name="T7" fmla="*/ 139 h 948"/>
                  <a:gd name="T8" fmla="*/ 402 w 410"/>
                  <a:gd name="T9" fmla="*/ 188 h 948"/>
                  <a:gd name="T10" fmla="*/ 394 w 410"/>
                  <a:gd name="T11" fmla="*/ 201 h 948"/>
                  <a:gd name="T12" fmla="*/ 263 w 410"/>
                  <a:gd name="T13" fmla="*/ 361 h 948"/>
                  <a:gd name="T14" fmla="*/ 232 w 410"/>
                  <a:gd name="T15" fmla="*/ 380 h 948"/>
                  <a:gd name="T16" fmla="*/ 200 w 410"/>
                  <a:gd name="T17" fmla="*/ 370 h 948"/>
                  <a:gd name="T18" fmla="*/ 200 w 410"/>
                  <a:gd name="T19" fmla="*/ 302 h 948"/>
                  <a:gd name="T20" fmla="*/ 252 w 410"/>
                  <a:gd name="T21" fmla="*/ 240 h 948"/>
                  <a:gd name="T22" fmla="*/ 223 w 410"/>
                  <a:gd name="T23" fmla="*/ 244 h 948"/>
                  <a:gd name="T24" fmla="*/ 96 w 410"/>
                  <a:gd name="T25" fmla="*/ 398 h 948"/>
                  <a:gd name="T26" fmla="*/ 95 w 410"/>
                  <a:gd name="T27" fmla="*/ 887 h 948"/>
                  <a:gd name="T28" fmla="*/ 48 w 410"/>
                  <a:gd name="T29" fmla="*/ 945 h 948"/>
                  <a:gd name="T30" fmla="*/ 0 w 410"/>
                  <a:gd name="T31" fmla="*/ 900 h 948"/>
                  <a:gd name="T32" fmla="*/ 1 w 410"/>
                  <a:gd name="T33" fmla="*/ 411 h 948"/>
                  <a:gd name="T34" fmla="*/ 223 w 410"/>
                  <a:gd name="T35" fmla="*/ 141 h 948"/>
                  <a:gd name="T36" fmla="*/ 254 w 410"/>
                  <a:gd name="T37" fmla="*/ 137 h 948"/>
                  <a:gd name="T38" fmla="*/ 201 w 410"/>
                  <a:gd name="T39" fmla="*/ 87 h 948"/>
                  <a:gd name="T40" fmla="*/ 201 w 410"/>
                  <a:gd name="T41" fmla="*/ 20 h 948"/>
                  <a:gd name="T42" fmla="*/ 232 w 410"/>
                  <a:gd name="T43" fmla="*/ 1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0" h="948">
                    <a:moveTo>
                      <a:pt x="232" y="1"/>
                    </a:moveTo>
                    <a:cubicBezTo>
                      <a:pt x="244" y="0"/>
                      <a:pt x="255" y="3"/>
                      <a:pt x="264" y="11"/>
                    </a:cubicBezTo>
                    <a:cubicBezTo>
                      <a:pt x="394" y="134"/>
                      <a:pt x="394" y="134"/>
                      <a:pt x="394" y="134"/>
                    </a:cubicBezTo>
                    <a:cubicBezTo>
                      <a:pt x="396" y="135"/>
                      <a:pt x="398" y="137"/>
                      <a:pt x="399" y="139"/>
                    </a:cubicBezTo>
                    <a:cubicBezTo>
                      <a:pt x="409" y="154"/>
                      <a:pt x="410" y="172"/>
                      <a:pt x="402" y="188"/>
                    </a:cubicBezTo>
                    <a:cubicBezTo>
                      <a:pt x="400" y="193"/>
                      <a:pt x="398" y="198"/>
                      <a:pt x="394" y="201"/>
                    </a:cubicBezTo>
                    <a:cubicBezTo>
                      <a:pt x="263" y="361"/>
                      <a:pt x="263" y="361"/>
                      <a:pt x="263" y="361"/>
                    </a:cubicBezTo>
                    <a:cubicBezTo>
                      <a:pt x="254" y="372"/>
                      <a:pt x="243" y="378"/>
                      <a:pt x="232" y="380"/>
                    </a:cubicBezTo>
                    <a:cubicBezTo>
                      <a:pt x="220" y="381"/>
                      <a:pt x="209" y="378"/>
                      <a:pt x="200" y="370"/>
                    </a:cubicBezTo>
                    <a:cubicBezTo>
                      <a:pt x="183" y="354"/>
                      <a:pt x="183" y="323"/>
                      <a:pt x="200" y="302"/>
                    </a:cubicBezTo>
                    <a:cubicBezTo>
                      <a:pt x="252" y="240"/>
                      <a:pt x="252" y="240"/>
                      <a:pt x="252" y="240"/>
                    </a:cubicBezTo>
                    <a:cubicBezTo>
                      <a:pt x="223" y="244"/>
                      <a:pt x="223" y="244"/>
                      <a:pt x="223" y="244"/>
                    </a:cubicBezTo>
                    <a:cubicBezTo>
                      <a:pt x="153" y="254"/>
                      <a:pt x="96" y="323"/>
                      <a:pt x="96" y="398"/>
                    </a:cubicBezTo>
                    <a:cubicBezTo>
                      <a:pt x="95" y="887"/>
                      <a:pt x="95" y="887"/>
                      <a:pt x="95" y="887"/>
                    </a:cubicBezTo>
                    <a:cubicBezTo>
                      <a:pt x="95" y="915"/>
                      <a:pt x="74" y="941"/>
                      <a:pt x="48" y="945"/>
                    </a:cubicBezTo>
                    <a:cubicBezTo>
                      <a:pt x="22" y="948"/>
                      <a:pt x="0" y="929"/>
                      <a:pt x="0" y="900"/>
                    </a:cubicBezTo>
                    <a:cubicBezTo>
                      <a:pt x="1" y="411"/>
                      <a:pt x="1" y="411"/>
                      <a:pt x="1" y="411"/>
                    </a:cubicBezTo>
                    <a:cubicBezTo>
                      <a:pt x="2" y="279"/>
                      <a:pt x="101" y="159"/>
                      <a:pt x="223" y="141"/>
                    </a:cubicBezTo>
                    <a:cubicBezTo>
                      <a:pt x="254" y="137"/>
                      <a:pt x="254" y="137"/>
                      <a:pt x="254" y="137"/>
                    </a:cubicBezTo>
                    <a:cubicBezTo>
                      <a:pt x="201" y="87"/>
                      <a:pt x="201" y="87"/>
                      <a:pt x="201" y="87"/>
                    </a:cubicBezTo>
                    <a:cubicBezTo>
                      <a:pt x="184" y="71"/>
                      <a:pt x="184" y="41"/>
                      <a:pt x="201" y="20"/>
                    </a:cubicBezTo>
                    <a:cubicBezTo>
                      <a:pt x="210" y="9"/>
                      <a:pt x="221" y="3"/>
                      <a:pt x="232" y="1"/>
                    </a:cubicBezTo>
                    <a:close/>
                  </a:path>
                </a:pathLst>
              </a:custGeom>
            </p:spPr>
            <p:style>
              <a:lnRef idx="1">
                <a:schemeClr val="accent1"/>
              </a:lnRef>
              <a:fillRef idx="2">
                <a:schemeClr val="accent1"/>
              </a:fillRef>
              <a:effectRef idx="1">
                <a:schemeClr val="accent1"/>
              </a:effectRef>
              <a:fontRef idx="minor">
                <a:schemeClr val="dk1"/>
              </a:fontRef>
            </p:style>
            <p:txBody>
              <a:bodyPr anchor="ctr"/>
              <a:lstStyle/>
              <a:p>
                <a:pPr algn="just">
                  <a:lnSpc>
                    <a:spcPct val="120000"/>
                  </a:lnSpc>
                  <a:spcBef>
                    <a:spcPts val="0"/>
                  </a:spcBef>
                  <a:spcAft>
                    <a:spcPts val="0"/>
                  </a:spcAft>
                </a:pPr>
                <a:endParaRPr lang="zh-CN" altLang="en-US" sz="675">
                  <a:solidFill>
                    <a:prstClr val="white"/>
                  </a:solidFill>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32" name="Freeform 75"/>
              <p:cNvSpPr/>
              <p:nvPr/>
            </p:nvSpPr>
            <p:spPr bwMode="auto">
              <a:xfrm>
                <a:off x="4281488" y="2332038"/>
                <a:ext cx="831850" cy="2093912"/>
              </a:xfrm>
              <a:custGeom>
                <a:avLst/>
                <a:gdLst>
                  <a:gd name="T0" fmla="*/ 253 w 338"/>
                  <a:gd name="T1" fmla="*/ 0 h 849"/>
                  <a:gd name="T2" fmla="*/ 222 w 338"/>
                  <a:gd name="T3" fmla="*/ 4 h 849"/>
                  <a:gd name="T4" fmla="*/ 0 w 338"/>
                  <a:gd name="T5" fmla="*/ 273 h 849"/>
                  <a:gd name="T6" fmla="*/ 0 w 338"/>
                  <a:gd name="T7" fmla="*/ 763 h 849"/>
                  <a:gd name="T8" fmla="*/ 22 w 338"/>
                  <a:gd name="T9" fmla="*/ 803 h 849"/>
                  <a:gd name="T10" fmla="*/ 106 w 338"/>
                  <a:gd name="T11" fmla="*/ 849 h 849"/>
                  <a:gd name="T12" fmla="*/ 84 w 338"/>
                  <a:gd name="T13" fmla="*/ 809 h 849"/>
                  <a:gd name="T14" fmla="*/ 85 w 338"/>
                  <a:gd name="T15" fmla="*/ 320 h 849"/>
                  <a:gd name="T16" fmla="*/ 307 w 338"/>
                  <a:gd name="T17" fmla="*/ 50 h 849"/>
                  <a:gd name="T18" fmla="*/ 338 w 338"/>
                  <a:gd name="T19" fmla="*/ 46 h 849"/>
                  <a:gd name="T20" fmla="*/ 253 w 338"/>
                  <a:gd name="T21"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849">
                    <a:moveTo>
                      <a:pt x="253" y="0"/>
                    </a:moveTo>
                    <a:cubicBezTo>
                      <a:pt x="222" y="4"/>
                      <a:pt x="222" y="4"/>
                      <a:pt x="222" y="4"/>
                    </a:cubicBezTo>
                    <a:cubicBezTo>
                      <a:pt x="100" y="21"/>
                      <a:pt x="1" y="142"/>
                      <a:pt x="0" y="273"/>
                    </a:cubicBezTo>
                    <a:cubicBezTo>
                      <a:pt x="0" y="763"/>
                      <a:pt x="0" y="763"/>
                      <a:pt x="0" y="763"/>
                    </a:cubicBezTo>
                    <a:cubicBezTo>
                      <a:pt x="0" y="781"/>
                      <a:pt x="8" y="796"/>
                      <a:pt x="22" y="803"/>
                    </a:cubicBezTo>
                    <a:cubicBezTo>
                      <a:pt x="106" y="849"/>
                      <a:pt x="106" y="849"/>
                      <a:pt x="106" y="849"/>
                    </a:cubicBezTo>
                    <a:cubicBezTo>
                      <a:pt x="93" y="842"/>
                      <a:pt x="84" y="827"/>
                      <a:pt x="84" y="809"/>
                    </a:cubicBezTo>
                    <a:cubicBezTo>
                      <a:pt x="85" y="320"/>
                      <a:pt x="85" y="320"/>
                      <a:pt x="85" y="320"/>
                    </a:cubicBezTo>
                    <a:cubicBezTo>
                      <a:pt x="86" y="188"/>
                      <a:pt x="185" y="67"/>
                      <a:pt x="307" y="50"/>
                    </a:cubicBezTo>
                    <a:cubicBezTo>
                      <a:pt x="338" y="46"/>
                      <a:pt x="338" y="46"/>
                      <a:pt x="338" y="46"/>
                    </a:cubicBezTo>
                    <a:lnTo>
                      <a:pt x="253" y="0"/>
                    </a:lnTo>
                    <a:close/>
                  </a:path>
                </a:pathLst>
              </a:custGeom>
            </p:spPr>
            <p:style>
              <a:lnRef idx="2">
                <a:schemeClr val="accent5"/>
              </a:lnRef>
              <a:fillRef idx="1">
                <a:schemeClr val="lt1"/>
              </a:fillRef>
              <a:effectRef idx="0">
                <a:schemeClr val="accent5"/>
              </a:effectRef>
              <a:fontRef idx="minor">
                <a:schemeClr val="dk1"/>
              </a:fontRef>
            </p:style>
            <p:txBody>
              <a:bodyPr anchor="ctr"/>
              <a:lstStyle/>
              <a:p>
                <a:pPr algn="just">
                  <a:lnSpc>
                    <a:spcPct val="120000"/>
                  </a:lnSpc>
                  <a:spcBef>
                    <a:spcPts val="0"/>
                  </a:spcBef>
                  <a:spcAft>
                    <a:spcPts val="0"/>
                  </a:spcAft>
                </a:pPr>
                <a:endParaRPr lang="zh-CN" altLang="en-US" sz="675">
                  <a:solidFill>
                    <a:prstClr val="white"/>
                  </a:solidFill>
                  <a:latin typeface="微软雅黑 Light" panose="020B0502040204020203" charset="-122"/>
                  <a:ea typeface="微软雅黑" panose="020B0503020204020204" pitchFamily="34" charset="-122"/>
                  <a:cs typeface="+mn-ea"/>
                  <a:sym typeface="微软雅黑 Light" panose="020B0502040204020203" charset="-122"/>
                </a:endParaRPr>
              </a:p>
            </p:txBody>
          </p:sp>
        </p:grpSp>
        <p:grpSp>
          <p:nvGrpSpPr>
            <p:cNvPr id="33" name="组合 207"/>
            <p:cNvGrpSpPr/>
            <p:nvPr/>
          </p:nvGrpSpPr>
          <p:grpSpPr>
            <a:xfrm>
              <a:off x="5472339" y="3558159"/>
              <a:ext cx="1084733" cy="3208672"/>
              <a:chOff x="4089129" y="1275606"/>
              <a:chExt cx="1084733" cy="3208672"/>
            </a:xfrm>
          </p:grpSpPr>
          <p:sp>
            <p:nvSpPr>
              <p:cNvPr id="34" name="Freeform 27"/>
              <p:cNvSpPr/>
              <p:nvPr/>
            </p:nvSpPr>
            <p:spPr bwMode="auto">
              <a:xfrm>
                <a:off x="4402839" y="1717360"/>
                <a:ext cx="263963" cy="2752310"/>
              </a:xfrm>
              <a:custGeom>
                <a:avLst/>
                <a:gdLst>
                  <a:gd name="T0" fmla="*/ 85 w 107"/>
                  <a:gd name="T1" fmla="*/ 1077 h 1117"/>
                  <a:gd name="T2" fmla="*/ 87 w 107"/>
                  <a:gd name="T3" fmla="*/ 46 h 1117"/>
                  <a:gd name="T4" fmla="*/ 2 w 107"/>
                  <a:gd name="T5" fmla="*/ 0 h 1117"/>
                  <a:gd name="T6" fmla="*/ 0 w 107"/>
                  <a:gd name="T7" fmla="*/ 1031 h 1117"/>
                  <a:gd name="T8" fmla="*/ 22 w 107"/>
                  <a:gd name="T9" fmla="*/ 1071 h 1117"/>
                  <a:gd name="T10" fmla="*/ 107 w 107"/>
                  <a:gd name="T11" fmla="*/ 1117 h 1117"/>
                  <a:gd name="T12" fmla="*/ 85 w 107"/>
                  <a:gd name="T13" fmla="*/ 1077 h 1117"/>
                </a:gdLst>
                <a:ahLst/>
                <a:cxnLst>
                  <a:cxn ang="0">
                    <a:pos x="T0" y="T1"/>
                  </a:cxn>
                  <a:cxn ang="0">
                    <a:pos x="T2" y="T3"/>
                  </a:cxn>
                  <a:cxn ang="0">
                    <a:pos x="T4" y="T5"/>
                  </a:cxn>
                  <a:cxn ang="0">
                    <a:pos x="T6" y="T7"/>
                  </a:cxn>
                  <a:cxn ang="0">
                    <a:pos x="T8" y="T9"/>
                  </a:cxn>
                  <a:cxn ang="0">
                    <a:pos x="T10" y="T11"/>
                  </a:cxn>
                  <a:cxn ang="0">
                    <a:pos x="T12" y="T13"/>
                  </a:cxn>
                </a:cxnLst>
                <a:rect l="0" t="0" r="r" b="b"/>
                <a:pathLst>
                  <a:path w="107" h="1117">
                    <a:moveTo>
                      <a:pt x="85" y="1077"/>
                    </a:moveTo>
                    <a:cubicBezTo>
                      <a:pt x="87" y="46"/>
                      <a:pt x="87" y="46"/>
                      <a:pt x="87" y="46"/>
                    </a:cubicBezTo>
                    <a:cubicBezTo>
                      <a:pt x="2" y="0"/>
                      <a:pt x="2" y="0"/>
                      <a:pt x="2" y="0"/>
                    </a:cubicBezTo>
                    <a:cubicBezTo>
                      <a:pt x="0" y="1031"/>
                      <a:pt x="0" y="1031"/>
                      <a:pt x="0" y="1031"/>
                    </a:cubicBezTo>
                    <a:cubicBezTo>
                      <a:pt x="0" y="1049"/>
                      <a:pt x="9" y="1064"/>
                      <a:pt x="22" y="1071"/>
                    </a:cubicBezTo>
                    <a:cubicBezTo>
                      <a:pt x="107" y="1117"/>
                      <a:pt x="107" y="1117"/>
                      <a:pt x="107" y="1117"/>
                    </a:cubicBezTo>
                    <a:cubicBezTo>
                      <a:pt x="94" y="1110"/>
                      <a:pt x="85" y="1095"/>
                      <a:pt x="85" y="1077"/>
                    </a:cubicBezTo>
                    <a:close/>
                  </a:path>
                </a:pathLst>
              </a:custGeom>
            </p:spPr>
            <p:style>
              <a:lnRef idx="2">
                <a:schemeClr val="accent5"/>
              </a:lnRef>
              <a:fillRef idx="1">
                <a:schemeClr val="lt1"/>
              </a:fillRef>
              <a:effectRef idx="0">
                <a:schemeClr val="accent5"/>
              </a:effectRef>
              <a:fontRef idx="minor">
                <a:schemeClr val="dk1"/>
              </a:fontRef>
            </p:style>
            <p:txBody>
              <a:bodyPr anchor="ctr"/>
              <a:lstStyle/>
              <a:p>
                <a:pPr algn="just">
                  <a:lnSpc>
                    <a:spcPct val="120000"/>
                  </a:lnSpc>
                  <a:spcBef>
                    <a:spcPts val="0"/>
                  </a:spcBef>
                  <a:spcAft>
                    <a:spcPts val="0"/>
                  </a:spcAft>
                </a:pPr>
                <a:endParaRPr lang="zh-CN" altLang="en-US" sz="675">
                  <a:solidFill>
                    <a:prstClr val="white"/>
                  </a:solidFill>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35" name="Freeform 23"/>
              <p:cNvSpPr/>
              <p:nvPr/>
            </p:nvSpPr>
            <p:spPr bwMode="auto">
              <a:xfrm>
                <a:off x="4290160" y="1381408"/>
                <a:ext cx="883702" cy="3102870"/>
              </a:xfrm>
              <a:custGeom>
                <a:avLst/>
                <a:gdLst>
                  <a:gd name="T0" fmla="*/ 180 w 359"/>
                  <a:gd name="T1" fmla="*/ 1 h 1259"/>
                  <a:gd name="T2" fmla="*/ 205 w 359"/>
                  <a:gd name="T3" fmla="*/ 5 h 1259"/>
                  <a:gd name="T4" fmla="*/ 212 w 359"/>
                  <a:gd name="T5" fmla="*/ 11 h 1259"/>
                  <a:gd name="T6" fmla="*/ 342 w 359"/>
                  <a:gd name="T7" fmla="*/ 134 h 1259"/>
                  <a:gd name="T8" fmla="*/ 342 w 359"/>
                  <a:gd name="T9" fmla="*/ 201 h 1259"/>
                  <a:gd name="T10" fmla="*/ 311 w 359"/>
                  <a:gd name="T11" fmla="*/ 220 h 1259"/>
                  <a:gd name="T12" fmla="*/ 279 w 359"/>
                  <a:gd name="T13" fmla="*/ 210 h 1259"/>
                  <a:gd name="T14" fmla="*/ 223 w 359"/>
                  <a:gd name="T15" fmla="*/ 157 h 1259"/>
                  <a:gd name="T16" fmla="*/ 221 w 359"/>
                  <a:gd name="T17" fmla="*/ 1198 h 1259"/>
                  <a:gd name="T18" fmla="*/ 173 w 359"/>
                  <a:gd name="T19" fmla="*/ 1256 h 1259"/>
                  <a:gd name="T20" fmla="*/ 126 w 359"/>
                  <a:gd name="T21" fmla="*/ 1211 h 1259"/>
                  <a:gd name="T22" fmla="*/ 128 w 359"/>
                  <a:gd name="T23" fmla="*/ 180 h 1259"/>
                  <a:gd name="T24" fmla="*/ 80 w 359"/>
                  <a:gd name="T25" fmla="*/ 238 h 1259"/>
                  <a:gd name="T26" fmla="*/ 49 w 359"/>
                  <a:gd name="T27" fmla="*/ 257 h 1259"/>
                  <a:gd name="T28" fmla="*/ 17 w 359"/>
                  <a:gd name="T29" fmla="*/ 247 h 1259"/>
                  <a:gd name="T30" fmla="*/ 18 w 359"/>
                  <a:gd name="T31" fmla="*/ 179 h 1259"/>
                  <a:gd name="T32" fmla="*/ 149 w 359"/>
                  <a:gd name="T33" fmla="*/ 19 h 1259"/>
                  <a:gd name="T34" fmla="*/ 160 w 359"/>
                  <a:gd name="T35" fmla="*/ 9 h 1259"/>
                  <a:gd name="T36" fmla="*/ 180 w 359"/>
                  <a:gd name="T37" fmla="*/ 1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9" h="1259">
                    <a:moveTo>
                      <a:pt x="180" y="1"/>
                    </a:moveTo>
                    <a:cubicBezTo>
                      <a:pt x="189" y="0"/>
                      <a:pt x="197" y="1"/>
                      <a:pt x="205" y="5"/>
                    </a:cubicBezTo>
                    <a:cubicBezTo>
                      <a:pt x="208" y="8"/>
                      <a:pt x="210" y="9"/>
                      <a:pt x="212" y="11"/>
                    </a:cubicBezTo>
                    <a:cubicBezTo>
                      <a:pt x="342" y="134"/>
                      <a:pt x="342" y="134"/>
                      <a:pt x="342" y="134"/>
                    </a:cubicBezTo>
                    <a:cubicBezTo>
                      <a:pt x="359" y="150"/>
                      <a:pt x="359" y="180"/>
                      <a:pt x="342" y="201"/>
                    </a:cubicBezTo>
                    <a:cubicBezTo>
                      <a:pt x="333" y="212"/>
                      <a:pt x="322" y="218"/>
                      <a:pt x="311" y="220"/>
                    </a:cubicBezTo>
                    <a:cubicBezTo>
                      <a:pt x="299" y="221"/>
                      <a:pt x="288" y="218"/>
                      <a:pt x="279" y="210"/>
                    </a:cubicBezTo>
                    <a:cubicBezTo>
                      <a:pt x="223" y="157"/>
                      <a:pt x="223" y="157"/>
                      <a:pt x="223" y="157"/>
                    </a:cubicBezTo>
                    <a:cubicBezTo>
                      <a:pt x="221" y="1198"/>
                      <a:pt x="221" y="1198"/>
                      <a:pt x="221" y="1198"/>
                    </a:cubicBezTo>
                    <a:cubicBezTo>
                      <a:pt x="221" y="1226"/>
                      <a:pt x="200" y="1252"/>
                      <a:pt x="173" y="1256"/>
                    </a:cubicBezTo>
                    <a:cubicBezTo>
                      <a:pt x="147" y="1259"/>
                      <a:pt x="126" y="1239"/>
                      <a:pt x="126" y="1211"/>
                    </a:cubicBezTo>
                    <a:cubicBezTo>
                      <a:pt x="128" y="180"/>
                      <a:pt x="128" y="180"/>
                      <a:pt x="128" y="180"/>
                    </a:cubicBezTo>
                    <a:cubicBezTo>
                      <a:pt x="80" y="238"/>
                      <a:pt x="80" y="238"/>
                      <a:pt x="80" y="238"/>
                    </a:cubicBezTo>
                    <a:cubicBezTo>
                      <a:pt x="72" y="249"/>
                      <a:pt x="60" y="255"/>
                      <a:pt x="49" y="257"/>
                    </a:cubicBezTo>
                    <a:cubicBezTo>
                      <a:pt x="37" y="258"/>
                      <a:pt x="26" y="255"/>
                      <a:pt x="17" y="247"/>
                    </a:cubicBezTo>
                    <a:cubicBezTo>
                      <a:pt x="0" y="231"/>
                      <a:pt x="0" y="200"/>
                      <a:pt x="18" y="179"/>
                    </a:cubicBezTo>
                    <a:cubicBezTo>
                      <a:pt x="149" y="19"/>
                      <a:pt x="149" y="19"/>
                      <a:pt x="149" y="19"/>
                    </a:cubicBezTo>
                    <a:cubicBezTo>
                      <a:pt x="152" y="15"/>
                      <a:pt x="156" y="12"/>
                      <a:pt x="160" y="9"/>
                    </a:cubicBezTo>
                    <a:cubicBezTo>
                      <a:pt x="166" y="5"/>
                      <a:pt x="173" y="2"/>
                      <a:pt x="180" y="1"/>
                    </a:cubicBezTo>
                    <a:close/>
                  </a:path>
                </a:pathLst>
              </a:custGeom>
            </p:spPr>
            <p:style>
              <a:lnRef idx="1">
                <a:schemeClr val="accent1"/>
              </a:lnRef>
              <a:fillRef idx="2">
                <a:schemeClr val="accent1"/>
              </a:fillRef>
              <a:effectRef idx="1">
                <a:schemeClr val="accent1"/>
              </a:effectRef>
              <a:fontRef idx="minor">
                <a:schemeClr val="dk1"/>
              </a:fontRef>
            </p:style>
            <p:txBody>
              <a:bodyPr anchor="ctr"/>
              <a:lstStyle/>
              <a:p>
                <a:pPr algn="just">
                  <a:lnSpc>
                    <a:spcPct val="120000"/>
                  </a:lnSpc>
                  <a:spcBef>
                    <a:spcPts val="0"/>
                  </a:spcBef>
                  <a:spcAft>
                    <a:spcPts val="0"/>
                  </a:spcAft>
                </a:pPr>
                <a:endParaRPr lang="zh-CN" altLang="en-US" sz="675">
                  <a:solidFill>
                    <a:prstClr val="white"/>
                  </a:solidFill>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36" name="Freeform 32"/>
              <p:cNvSpPr/>
              <p:nvPr/>
            </p:nvSpPr>
            <p:spPr bwMode="auto">
              <a:xfrm>
                <a:off x="4089129" y="1275606"/>
                <a:ext cx="712595" cy="734506"/>
              </a:xfrm>
              <a:custGeom>
                <a:avLst/>
                <a:gdLst>
                  <a:gd name="T0" fmla="*/ 204 w 289"/>
                  <a:gd name="T1" fmla="*/ 5 h 298"/>
                  <a:gd name="T2" fmla="*/ 180 w 289"/>
                  <a:gd name="T3" fmla="*/ 1 h 298"/>
                  <a:gd name="T4" fmla="*/ 160 w 289"/>
                  <a:gd name="T5" fmla="*/ 9 h 298"/>
                  <a:gd name="T6" fmla="*/ 149 w 289"/>
                  <a:gd name="T7" fmla="*/ 19 h 298"/>
                  <a:gd name="T8" fmla="*/ 18 w 289"/>
                  <a:gd name="T9" fmla="*/ 179 h 298"/>
                  <a:gd name="T10" fmla="*/ 18 w 289"/>
                  <a:gd name="T11" fmla="*/ 247 h 298"/>
                  <a:gd name="T12" fmla="*/ 25 w 289"/>
                  <a:gd name="T13" fmla="*/ 252 h 298"/>
                  <a:gd name="T14" fmla="*/ 106 w 289"/>
                  <a:gd name="T15" fmla="*/ 296 h 298"/>
                  <a:gd name="T16" fmla="*/ 110 w 289"/>
                  <a:gd name="T17" fmla="*/ 298 h 298"/>
                  <a:gd name="T18" fmla="*/ 102 w 289"/>
                  <a:gd name="T19" fmla="*/ 293 h 298"/>
                  <a:gd name="T20" fmla="*/ 103 w 289"/>
                  <a:gd name="T21" fmla="*/ 225 h 298"/>
                  <a:gd name="T22" fmla="*/ 234 w 289"/>
                  <a:gd name="T23" fmla="*/ 65 h 298"/>
                  <a:gd name="T24" fmla="*/ 245 w 289"/>
                  <a:gd name="T25" fmla="*/ 55 h 298"/>
                  <a:gd name="T26" fmla="*/ 265 w 289"/>
                  <a:gd name="T27" fmla="*/ 47 h 298"/>
                  <a:gd name="T28" fmla="*/ 289 w 289"/>
                  <a:gd name="T29" fmla="*/ 51 h 298"/>
                  <a:gd name="T30" fmla="*/ 204 w 289"/>
                  <a:gd name="T31" fmla="*/ 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298">
                    <a:moveTo>
                      <a:pt x="204" y="5"/>
                    </a:moveTo>
                    <a:cubicBezTo>
                      <a:pt x="197" y="1"/>
                      <a:pt x="189" y="0"/>
                      <a:pt x="180" y="1"/>
                    </a:cubicBezTo>
                    <a:cubicBezTo>
                      <a:pt x="173" y="2"/>
                      <a:pt x="166" y="5"/>
                      <a:pt x="160" y="9"/>
                    </a:cubicBezTo>
                    <a:cubicBezTo>
                      <a:pt x="156" y="12"/>
                      <a:pt x="152" y="15"/>
                      <a:pt x="149" y="19"/>
                    </a:cubicBezTo>
                    <a:cubicBezTo>
                      <a:pt x="18" y="179"/>
                      <a:pt x="18" y="179"/>
                      <a:pt x="18" y="179"/>
                    </a:cubicBezTo>
                    <a:cubicBezTo>
                      <a:pt x="0" y="200"/>
                      <a:pt x="0" y="230"/>
                      <a:pt x="18" y="247"/>
                    </a:cubicBezTo>
                    <a:cubicBezTo>
                      <a:pt x="20" y="249"/>
                      <a:pt x="23" y="251"/>
                      <a:pt x="25" y="252"/>
                    </a:cubicBezTo>
                    <a:cubicBezTo>
                      <a:pt x="52" y="267"/>
                      <a:pt x="79" y="282"/>
                      <a:pt x="106" y="296"/>
                    </a:cubicBezTo>
                    <a:cubicBezTo>
                      <a:pt x="107" y="297"/>
                      <a:pt x="109" y="298"/>
                      <a:pt x="110" y="298"/>
                    </a:cubicBezTo>
                    <a:cubicBezTo>
                      <a:pt x="107" y="297"/>
                      <a:pt x="105" y="295"/>
                      <a:pt x="102" y="293"/>
                    </a:cubicBezTo>
                    <a:cubicBezTo>
                      <a:pt x="85" y="277"/>
                      <a:pt x="85" y="246"/>
                      <a:pt x="103" y="225"/>
                    </a:cubicBezTo>
                    <a:cubicBezTo>
                      <a:pt x="234" y="65"/>
                      <a:pt x="234" y="65"/>
                      <a:pt x="234" y="65"/>
                    </a:cubicBezTo>
                    <a:cubicBezTo>
                      <a:pt x="237" y="61"/>
                      <a:pt x="241" y="58"/>
                      <a:pt x="245" y="55"/>
                    </a:cubicBezTo>
                    <a:cubicBezTo>
                      <a:pt x="251" y="51"/>
                      <a:pt x="258" y="48"/>
                      <a:pt x="265" y="47"/>
                    </a:cubicBezTo>
                    <a:cubicBezTo>
                      <a:pt x="273" y="46"/>
                      <a:pt x="282" y="47"/>
                      <a:pt x="289" y="51"/>
                    </a:cubicBezTo>
                    <a:lnTo>
                      <a:pt x="204" y="5"/>
                    </a:lnTo>
                    <a:close/>
                  </a:path>
                </a:pathLst>
              </a:custGeom>
            </p:spPr>
            <p:style>
              <a:lnRef idx="2">
                <a:schemeClr val="accent5"/>
              </a:lnRef>
              <a:fillRef idx="1">
                <a:schemeClr val="lt1"/>
              </a:fillRef>
              <a:effectRef idx="0">
                <a:schemeClr val="accent5"/>
              </a:effectRef>
              <a:fontRef idx="minor">
                <a:schemeClr val="dk1"/>
              </a:fontRef>
            </p:style>
            <p:txBody>
              <a:bodyPr anchor="ctr"/>
              <a:lstStyle/>
              <a:p>
                <a:pPr algn="just">
                  <a:lnSpc>
                    <a:spcPct val="120000"/>
                  </a:lnSpc>
                  <a:spcBef>
                    <a:spcPts val="0"/>
                  </a:spcBef>
                  <a:spcAft>
                    <a:spcPts val="0"/>
                  </a:spcAft>
                </a:pPr>
                <a:endParaRPr lang="zh-CN" altLang="en-US" sz="675">
                  <a:solidFill>
                    <a:prstClr val="white"/>
                  </a:solidFill>
                  <a:latin typeface="微软雅黑 Light" panose="020B0502040204020203" charset="-122"/>
                  <a:ea typeface="微软雅黑" panose="020B0503020204020204" pitchFamily="34" charset="-122"/>
                  <a:cs typeface="+mn-ea"/>
                  <a:sym typeface="微软雅黑 Light" panose="020B0502040204020203" charset="-122"/>
                </a:endParaRPr>
              </a:p>
            </p:txBody>
          </p:sp>
        </p:grpSp>
        <p:grpSp>
          <p:nvGrpSpPr>
            <p:cNvPr id="37" name="组合 208"/>
            <p:cNvGrpSpPr/>
            <p:nvPr/>
          </p:nvGrpSpPr>
          <p:grpSpPr>
            <a:xfrm>
              <a:off x="4731074" y="4973788"/>
              <a:ext cx="1185392" cy="1769046"/>
              <a:chOff x="3347864" y="2691235"/>
              <a:chExt cx="1185392" cy="1769046"/>
            </a:xfrm>
          </p:grpSpPr>
          <p:sp>
            <p:nvSpPr>
              <p:cNvPr id="38" name="Freeform 67"/>
              <p:cNvSpPr/>
              <p:nvPr/>
            </p:nvSpPr>
            <p:spPr bwMode="auto">
              <a:xfrm>
                <a:off x="3732038" y="3029373"/>
                <a:ext cx="552450" cy="166687"/>
              </a:xfrm>
              <a:custGeom>
                <a:avLst/>
                <a:gdLst>
                  <a:gd name="T0" fmla="*/ 22 w 224"/>
                  <a:gd name="T1" fmla="*/ 0 h 67"/>
                  <a:gd name="T2" fmla="*/ 0 w 224"/>
                  <a:gd name="T3" fmla="*/ 3 h 67"/>
                  <a:gd name="T4" fmla="*/ 85 w 224"/>
                  <a:gd name="T5" fmla="*/ 49 h 67"/>
                  <a:gd name="T6" fmla="*/ 107 w 224"/>
                  <a:gd name="T7" fmla="*/ 46 h 67"/>
                  <a:gd name="T8" fmla="*/ 224 w 224"/>
                  <a:gd name="T9" fmla="*/ 67 h 67"/>
                </a:gdLst>
                <a:ahLst/>
                <a:cxnLst>
                  <a:cxn ang="0">
                    <a:pos x="T0" y="T1"/>
                  </a:cxn>
                  <a:cxn ang="0">
                    <a:pos x="T2" y="T3"/>
                  </a:cxn>
                  <a:cxn ang="0">
                    <a:pos x="T4" y="T5"/>
                  </a:cxn>
                  <a:cxn ang="0">
                    <a:pos x="T6" y="T7"/>
                  </a:cxn>
                  <a:cxn ang="0">
                    <a:pos x="T8" y="T9"/>
                  </a:cxn>
                </a:cxnLst>
                <a:rect l="0" t="0" r="r" b="b"/>
                <a:pathLst>
                  <a:path w="224" h="67">
                    <a:moveTo>
                      <a:pt x="22" y="0"/>
                    </a:moveTo>
                    <a:cubicBezTo>
                      <a:pt x="0" y="3"/>
                      <a:pt x="0" y="3"/>
                      <a:pt x="0" y="3"/>
                    </a:cubicBezTo>
                    <a:cubicBezTo>
                      <a:pt x="85" y="49"/>
                      <a:pt x="85" y="49"/>
                      <a:pt x="85" y="49"/>
                    </a:cubicBezTo>
                    <a:cubicBezTo>
                      <a:pt x="107" y="46"/>
                      <a:pt x="107" y="46"/>
                      <a:pt x="107" y="46"/>
                    </a:cubicBezTo>
                    <a:cubicBezTo>
                      <a:pt x="150" y="40"/>
                      <a:pt x="190" y="48"/>
                      <a:pt x="224" y="67"/>
                    </a:cubicBezTo>
                  </a:path>
                </a:pathLst>
              </a:cu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anchor="ctr"/>
              <a:lstStyle/>
              <a:p>
                <a:pPr algn="just">
                  <a:lnSpc>
                    <a:spcPct val="120000"/>
                  </a:lnSpc>
                  <a:spcBef>
                    <a:spcPts val="0"/>
                  </a:spcBef>
                  <a:spcAft>
                    <a:spcPts val="0"/>
                  </a:spcAft>
                </a:pPr>
                <a:endParaRPr lang="zh-CN" altLang="en-US" sz="675">
                  <a:solidFill>
                    <a:prstClr val="white"/>
                  </a:solidFill>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39" name="Freeform 42"/>
              <p:cNvSpPr/>
              <p:nvPr/>
            </p:nvSpPr>
            <p:spPr bwMode="auto">
              <a:xfrm>
                <a:off x="3947947" y="3309811"/>
                <a:ext cx="404813" cy="1130972"/>
              </a:xfrm>
              <a:custGeom>
                <a:avLst/>
                <a:gdLst>
                  <a:gd name="T0" fmla="*/ 142 w 164"/>
                  <a:gd name="T1" fmla="*/ 419 h 459"/>
                  <a:gd name="T2" fmla="*/ 143 w 164"/>
                  <a:gd name="T3" fmla="*/ 153 h 459"/>
                  <a:gd name="T4" fmla="*/ 84 w 164"/>
                  <a:gd name="T5" fmla="*/ 46 h 459"/>
                  <a:gd name="T6" fmla="*/ 0 w 164"/>
                  <a:gd name="T7" fmla="*/ 0 h 459"/>
                  <a:gd name="T8" fmla="*/ 58 w 164"/>
                  <a:gd name="T9" fmla="*/ 107 h 459"/>
                  <a:gd name="T10" fmla="*/ 58 w 164"/>
                  <a:gd name="T11" fmla="*/ 373 h 459"/>
                  <a:gd name="T12" fmla="*/ 80 w 164"/>
                  <a:gd name="T13" fmla="*/ 413 h 459"/>
                  <a:gd name="T14" fmla="*/ 122 w 164"/>
                  <a:gd name="T15" fmla="*/ 436 h 459"/>
                  <a:gd name="T16" fmla="*/ 164 w 164"/>
                  <a:gd name="T17" fmla="*/ 459 h 459"/>
                  <a:gd name="T18" fmla="*/ 142 w 164"/>
                  <a:gd name="T19" fmla="*/ 41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459">
                    <a:moveTo>
                      <a:pt x="142" y="419"/>
                    </a:moveTo>
                    <a:cubicBezTo>
                      <a:pt x="143" y="153"/>
                      <a:pt x="143" y="153"/>
                      <a:pt x="143" y="153"/>
                    </a:cubicBezTo>
                    <a:cubicBezTo>
                      <a:pt x="143" y="104"/>
                      <a:pt x="120" y="65"/>
                      <a:pt x="84" y="46"/>
                    </a:cubicBezTo>
                    <a:cubicBezTo>
                      <a:pt x="56" y="31"/>
                      <a:pt x="28" y="15"/>
                      <a:pt x="0" y="0"/>
                    </a:cubicBezTo>
                    <a:cubicBezTo>
                      <a:pt x="35" y="19"/>
                      <a:pt x="58" y="58"/>
                      <a:pt x="58" y="107"/>
                    </a:cubicBezTo>
                    <a:cubicBezTo>
                      <a:pt x="58" y="373"/>
                      <a:pt x="58" y="373"/>
                      <a:pt x="58" y="373"/>
                    </a:cubicBezTo>
                    <a:cubicBezTo>
                      <a:pt x="58" y="391"/>
                      <a:pt x="66" y="406"/>
                      <a:pt x="80" y="413"/>
                    </a:cubicBezTo>
                    <a:cubicBezTo>
                      <a:pt x="94" y="421"/>
                      <a:pt x="108" y="428"/>
                      <a:pt x="122" y="436"/>
                    </a:cubicBezTo>
                    <a:cubicBezTo>
                      <a:pt x="136" y="444"/>
                      <a:pt x="150" y="452"/>
                      <a:pt x="164" y="459"/>
                    </a:cubicBezTo>
                    <a:cubicBezTo>
                      <a:pt x="151" y="452"/>
                      <a:pt x="142" y="437"/>
                      <a:pt x="142" y="419"/>
                    </a:cubicBezTo>
                    <a:close/>
                  </a:path>
                </a:pathLst>
              </a:custGeom>
            </p:spPr>
            <p:style>
              <a:lnRef idx="2">
                <a:schemeClr val="accent5"/>
              </a:lnRef>
              <a:fillRef idx="1">
                <a:schemeClr val="lt1"/>
              </a:fillRef>
              <a:effectRef idx="0">
                <a:schemeClr val="accent5"/>
              </a:effectRef>
              <a:fontRef idx="minor">
                <a:schemeClr val="dk1"/>
              </a:fontRef>
            </p:style>
            <p:txBody>
              <a:bodyPr anchor="ctr"/>
              <a:lstStyle/>
              <a:p>
                <a:pPr algn="just">
                  <a:lnSpc>
                    <a:spcPct val="120000"/>
                  </a:lnSpc>
                  <a:spcBef>
                    <a:spcPts val="0"/>
                  </a:spcBef>
                  <a:spcAft>
                    <a:spcPts val="0"/>
                  </a:spcAft>
                </a:pPr>
                <a:endParaRPr lang="zh-CN" altLang="en-US" sz="675">
                  <a:solidFill>
                    <a:prstClr val="white"/>
                  </a:solidFill>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40" name="Freeform 38"/>
              <p:cNvSpPr/>
              <p:nvPr/>
            </p:nvSpPr>
            <p:spPr bwMode="auto">
              <a:xfrm>
                <a:off x="3548351" y="2795123"/>
                <a:ext cx="984905" cy="1665158"/>
              </a:xfrm>
              <a:custGeom>
                <a:avLst/>
                <a:gdLst>
                  <a:gd name="T0" fmla="*/ 178 w 399"/>
                  <a:gd name="T1" fmla="*/ 2 h 676"/>
                  <a:gd name="T2" fmla="*/ 210 w 399"/>
                  <a:gd name="T3" fmla="*/ 12 h 676"/>
                  <a:gd name="T4" fmla="*/ 210 w 399"/>
                  <a:gd name="T5" fmla="*/ 79 h 676"/>
                  <a:gd name="T6" fmla="*/ 157 w 399"/>
                  <a:gd name="T7" fmla="*/ 144 h 676"/>
                  <a:gd name="T8" fmla="*/ 178 w 399"/>
                  <a:gd name="T9" fmla="*/ 141 h 676"/>
                  <a:gd name="T10" fmla="*/ 399 w 399"/>
                  <a:gd name="T11" fmla="*/ 348 h 676"/>
                  <a:gd name="T12" fmla="*/ 398 w 399"/>
                  <a:gd name="T13" fmla="*/ 615 h 676"/>
                  <a:gd name="T14" fmla="*/ 351 w 399"/>
                  <a:gd name="T15" fmla="*/ 673 h 676"/>
                  <a:gd name="T16" fmla="*/ 303 w 399"/>
                  <a:gd name="T17" fmla="*/ 628 h 676"/>
                  <a:gd name="T18" fmla="*/ 304 w 399"/>
                  <a:gd name="T19" fmla="*/ 362 h 676"/>
                  <a:gd name="T20" fmla="*/ 178 w 399"/>
                  <a:gd name="T21" fmla="*/ 243 h 676"/>
                  <a:gd name="T22" fmla="*/ 158 w 399"/>
                  <a:gd name="T23" fmla="*/ 246 h 676"/>
                  <a:gd name="T24" fmla="*/ 209 w 399"/>
                  <a:gd name="T25" fmla="*/ 294 h 676"/>
                  <a:gd name="T26" fmla="*/ 209 w 399"/>
                  <a:gd name="T27" fmla="*/ 362 h 676"/>
                  <a:gd name="T28" fmla="*/ 178 w 399"/>
                  <a:gd name="T29" fmla="*/ 381 h 676"/>
                  <a:gd name="T30" fmla="*/ 146 w 399"/>
                  <a:gd name="T31" fmla="*/ 371 h 676"/>
                  <a:gd name="T32" fmla="*/ 16 w 399"/>
                  <a:gd name="T33" fmla="*/ 248 h 676"/>
                  <a:gd name="T34" fmla="*/ 8 w 399"/>
                  <a:gd name="T35" fmla="*/ 238 h 676"/>
                  <a:gd name="T36" fmla="*/ 10 w 399"/>
                  <a:gd name="T37" fmla="*/ 189 h 676"/>
                  <a:gd name="T38" fmla="*/ 11 w 399"/>
                  <a:gd name="T39" fmla="*/ 187 h 676"/>
                  <a:gd name="T40" fmla="*/ 16 w 399"/>
                  <a:gd name="T41" fmla="*/ 180 h 676"/>
                  <a:gd name="T42" fmla="*/ 147 w 399"/>
                  <a:gd name="T43" fmla="*/ 21 h 676"/>
                  <a:gd name="T44" fmla="*/ 178 w 399"/>
                  <a:gd name="T45" fmla="*/ 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9" h="676">
                    <a:moveTo>
                      <a:pt x="178" y="2"/>
                    </a:moveTo>
                    <a:cubicBezTo>
                      <a:pt x="190" y="0"/>
                      <a:pt x="201" y="4"/>
                      <a:pt x="210" y="12"/>
                    </a:cubicBezTo>
                    <a:cubicBezTo>
                      <a:pt x="227" y="28"/>
                      <a:pt x="227" y="58"/>
                      <a:pt x="210" y="79"/>
                    </a:cubicBezTo>
                    <a:cubicBezTo>
                      <a:pt x="157" y="144"/>
                      <a:pt x="157" y="144"/>
                      <a:pt x="157" y="144"/>
                    </a:cubicBezTo>
                    <a:cubicBezTo>
                      <a:pt x="178" y="141"/>
                      <a:pt x="178" y="141"/>
                      <a:pt x="178" y="141"/>
                    </a:cubicBezTo>
                    <a:cubicBezTo>
                      <a:pt x="300" y="124"/>
                      <a:pt x="399" y="217"/>
                      <a:pt x="399" y="348"/>
                    </a:cubicBezTo>
                    <a:cubicBezTo>
                      <a:pt x="398" y="615"/>
                      <a:pt x="398" y="615"/>
                      <a:pt x="398" y="615"/>
                    </a:cubicBezTo>
                    <a:cubicBezTo>
                      <a:pt x="398" y="643"/>
                      <a:pt x="377" y="669"/>
                      <a:pt x="351" y="673"/>
                    </a:cubicBezTo>
                    <a:cubicBezTo>
                      <a:pt x="325" y="676"/>
                      <a:pt x="303" y="656"/>
                      <a:pt x="303" y="628"/>
                    </a:cubicBezTo>
                    <a:cubicBezTo>
                      <a:pt x="304" y="362"/>
                      <a:pt x="304" y="362"/>
                      <a:pt x="304" y="362"/>
                    </a:cubicBezTo>
                    <a:cubicBezTo>
                      <a:pt x="304" y="287"/>
                      <a:pt x="248" y="234"/>
                      <a:pt x="178" y="243"/>
                    </a:cubicBezTo>
                    <a:cubicBezTo>
                      <a:pt x="158" y="246"/>
                      <a:pt x="158" y="246"/>
                      <a:pt x="158" y="246"/>
                    </a:cubicBezTo>
                    <a:cubicBezTo>
                      <a:pt x="209" y="294"/>
                      <a:pt x="209" y="294"/>
                      <a:pt x="209" y="294"/>
                    </a:cubicBezTo>
                    <a:cubicBezTo>
                      <a:pt x="227" y="311"/>
                      <a:pt x="226" y="341"/>
                      <a:pt x="209" y="362"/>
                    </a:cubicBezTo>
                    <a:cubicBezTo>
                      <a:pt x="200" y="373"/>
                      <a:pt x="189" y="379"/>
                      <a:pt x="178" y="381"/>
                    </a:cubicBezTo>
                    <a:cubicBezTo>
                      <a:pt x="166" y="382"/>
                      <a:pt x="155" y="379"/>
                      <a:pt x="146" y="371"/>
                    </a:cubicBezTo>
                    <a:cubicBezTo>
                      <a:pt x="16" y="248"/>
                      <a:pt x="16" y="248"/>
                      <a:pt x="16" y="248"/>
                    </a:cubicBezTo>
                    <a:cubicBezTo>
                      <a:pt x="12" y="245"/>
                      <a:pt x="10" y="241"/>
                      <a:pt x="8" y="238"/>
                    </a:cubicBezTo>
                    <a:cubicBezTo>
                      <a:pt x="0" y="223"/>
                      <a:pt x="1" y="204"/>
                      <a:pt x="10" y="189"/>
                    </a:cubicBezTo>
                    <a:cubicBezTo>
                      <a:pt x="10" y="188"/>
                      <a:pt x="11" y="187"/>
                      <a:pt x="11" y="187"/>
                    </a:cubicBezTo>
                    <a:cubicBezTo>
                      <a:pt x="13" y="184"/>
                      <a:pt x="14" y="182"/>
                      <a:pt x="16" y="180"/>
                    </a:cubicBezTo>
                    <a:cubicBezTo>
                      <a:pt x="147" y="21"/>
                      <a:pt x="147" y="21"/>
                      <a:pt x="147" y="21"/>
                    </a:cubicBezTo>
                    <a:cubicBezTo>
                      <a:pt x="156" y="10"/>
                      <a:pt x="167" y="4"/>
                      <a:pt x="178" y="2"/>
                    </a:cubicBezTo>
                    <a:close/>
                  </a:path>
                </a:pathLst>
              </a:custGeom>
            </p:spPr>
            <p:style>
              <a:lnRef idx="1">
                <a:schemeClr val="accent1"/>
              </a:lnRef>
              <a:fillRef idx="2">
                <a:schemeClr val="accent1"/>
              </a:fillRef>
              <a:effectRef idx="1">
                <a:schemeClr val="accent1"/>
              </a:effectRef>
              <a:fontRef idx="minor">
                <a:schemeClr val="dk1"/>
              </a:fontRef>
            </p:style>
            <p:txBody>
              <a:bodyPr anchor="ctr"/>
              <a:lstStyle/>
              <a:p>
                <a:pPr algn="just">
                  <a:lnSpc>
                    <a:spcPct val="120000"/>
                  </a:lnSpc>
                  <a:spcBef>
                    <a:spcPts val="0"/>
                  </a:spcBef>
                  <a:spcAft>
                    <a:spcPts val="0"/>
                  </a:spcAft>
                </a:pPr>
                <a:endParaRPr lang="zh-CN" altLang="en-US" sz="675">
                  <a:ln w="0"/>
                  <a:solidFill>
                    <a:schemeClr val="accent1"/>
                  </a:solidFill>
                  <a:effectLst>
                    <a:outerShdw blurRad="38100" dist="25400" dir="5400000" algn="ctr" rotWithShape="0">
                      <a:srgbClr val="6E747A">
                        <a:alpha val="43000"/>
                      </a:srgbClr>
                    </a:outerShdw>
                  </a:effectLst>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41" name="Freeform 63"/>
              <p:cNvSpPr/>
              <p:nvPr/>
            </p:nvSpPr>
            <p:spPr bwMode="auto">
              <a:xfrm>
                <a:off x="3347864" y="2691235"/>
                <a:ext cx="706438" cy="1038225"/>
              </a:xfrm>
              <a:custGeom>
                <a:avLst/>
                <a:gdLst>
                  <a:gd name="T0" fmla="*/ 202 w 287"/>
                  <a:gd name="T1" fmla="*/ 5 h 421"/>
                  <a:gd name="T2" fmla="*/ 179 w 287"/>
                  <a:gd name="T3" fmla="*/ 1 h 421"/>
                  <a:gd name="T4" fmla="*/ 147 w 287"/>
                  <a:gd name="T5" fmla="*/ 19 h 421"/>
                  <a:gd name="T6" fmla="*/ 16 w 287"/>
                  <a:gd name="T7" fmla="*/ 179 h 421"/>
                  <a:gd name="T8" fmla="*/ 11 w 287"/>
                  <a:gd name="T9" fmla="*/ 185 h 421"/>
                  <a:gd name="T10" fmla="*/ 10 w 287"/>
                  <a:gd name="T11" fmla="*/ 187 h 421"/>
                  <a:gd name="T12" fmla="*/ 8 w 287"/>
                  <a:gd name="T13" fmla="*/ 236 h 421"/>
                  <a:gd name="T14" fmla="*/ 16 w 287"/>
                  <a:gd name="T15" fmla="*/ 247 h 421"/>
                  <a:gd name="T16" fmla="*/ 146 w 287"/>
                  <a:gd name="T17" fmla="*/ 370 h 421"/>
                  <a:gd name="T18" fmla="*/ 154 w 287"/>
                  <a:gd name="T19" fmla="*/ 375 h 421"/>
                  <a:gd name="T20" fmla="*/ 235 w 287"/>
                  <a:gd name="T21" fmla="*/ 419 h 421"/>
                  <a:gd name="T22" fmla="*/ 239 w 287"/>
                  <a:gd name="T23" fmla="*/ 421 h 421"/>
                  <a:gd name="T24" fmla="*/ 231 w 287"/>
                  <a:gd name="T25" fmla="*/ 416 h 421"/>
                  <a:gd name="T26" fmla="*/ 101 w 287"/>
                  <a:gd name="T27" fmla="*/ 293 h 421"/>
                  <a:gd name="T28" fmla="*/ 93 w 287"/>
                  <a:gd name="T29" fmla="*/ 283 h 421"/>
                  <a:gd name="T30" fmla="*/ 95 w 287"/>
                  <a:gd name="T31" fmla="*/ 234 h 421"/>
                  <a:gd name="T32" fmla="*/ 96 w 287"/>
                  <a:gd name="T33" fmla="*/ 232 h 421"/>
                  <a:gd name="T34" fmla="*/ 101 w 287"/>
                  <a:gd name="T35" fmla="*/ 225 h 421"/>
                  <a:gd name="T36" fmla="*/ 232 w 287"/>
                  <a:gd name="T37" fmla="*/ 66 h 421"/>
                  <a:gd name="T38" fmla="*/ 263 w 287"/>
                  <a:gd name="T39" fmla="*/ 47 h 421"/>
                  <a:gd name="T40" fmla="*/ 287 w 287"/>
                  <a:gd name="T41" fmla="*/ 51 h 421"/>
                  <a:gd name="T42" fmla="*/ 202 w 287"/>
                  <a:gd name="T43" fmla="*/ 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7" h="421">
                    <a:moveTo>
                      <a:pt x="202" y="5"/>
                    </a:moveTo>
                    <a:cubicBezTo>
                      <a:pt x="195" y="1"/>
                      <a:pt x="187" y="0"/>
                      <a:pt x="179" y="1"/>
                    </a:cubicBezTo>
                    <a:cubicBezTo>
                      <a:pt x="167" y="3"/>
                      <a:pt x="156" y="9"/>
                      <a:pt x="147" y="19"/>
                    </a:cubicBezTo>
                    <a:cubicBezTo>
                      <a:pt x="16" y="179"/>
                      <a:pt x="16" y="179"/>
                      <a:pt x="16" y="179"/>
                    </a:cubicBezTo>
                    <a:cubicBezTo>
                      <a:pt x="14" y="181"/>
                      <a:pt x="13" y="183"/>
                      <a:pt x="11" y="185"/>
                    </a:cubicBezTo>
                    <a:cubicBezTo>
                      <a:pt x="11" y="186"/>
                      <a:pt x="11" y="187"/>
                      <a:pt x="10" y="187"/>
                    </a:cubicBezTo>
                    <a:cubicBezTo>
                      <a:pt x="1" y="203"/>
                      <a:pt x="0" y="222"/>
                      <a:pt x="8" y="236"/>
                    </a:cubicBezTo>
                    <a:cubicBezTo>
                      <a:pt x="10" y="240"/>
                      <a:pt x="13" y="244"/>
                      <a:pt x="16" y="247"/>
                    </a:cubicBezTo>
                    <a:cubicBezTo>
                      <a:pt x="146" y="370"/>
                      <a:pt x="146" y="370"/>
                      <a:pt x="146" y="370"/>
                    </a:cubicBezTo>
                    <a:cubicBezTo>
                      <a:pt x="149" y="372"/>
                      <a:pt x="151" y="374"/>
                      <a:pt x="154" y="375"/>
                    </a:cubicBezTo>
                    <a:cubicBezTo>
                      <a:pt x="181" y="390"/>
                      <a:pt x="208" y="405"/>
                      <a:pt x="235" y="419"/>
                    </a:cubicBezTo>
                    <a:cubicBezTo>
                      <a:pt x="236" y="420"/>
                      <a:pt x="238" y="421"/>
                      <a:pt x="239" y="421"/>
                    </a:cubicBezTo>
                    <a:cubicBezTo>
                      <a:pt x="236" y="420"/>
                      <a:pt x="234" y="418"/>
                      <a:pt x="231" y="416"/>
                    </a:cubicBezTo>
                    <a:cubicBezTo>
                      <a:pt x="101" y="293"/>
                      <a:pt x="101" y="293"/>
                      <a:pt x="101" y="293"/>
                    </a:cubicBezTo>
                    <a:cubicBezTo>
                      <a:pt x="97" y="290"/>
                      <a:pt x="95" y="286"/>
                      <a:pt x="93" y="283"/>
                    </a:cubicBezTo>
                    <a:cubicBezTo>
                      <a:pt x="85" y="268"/>
                      <a:pt x="86" y="249"/>
                      <a:pt x="95" y="234"/>
                    </a:cubicBezTo>
                    <a:cubicBezTo>
                      <a:pt x="95" y="233"/>
                      <a:pt x="96" y="232"/>
                      <a:pt x="96" y="232"/>
                    </a:cubicBezTo>
                    <a:cubicBezTo>
                      <a:pt x="98" y="229"/>
                      <a:pt x="99" y="227"/>
                      <a:pt x="101" y="225"/>
                    </a:cubicBezTo>
                    <a:cubicBezTo>
                      <a:pt x="232" y="66"/>
                      <a:pt x="232" y="66"/>
                      <a:pt x="232" y="66"/>
                    </a:cubicBezTo>
                    <a:cubicBezTo>
                      <a:pt x="241" y="55"/>
                      <a:pt x="252" y="49"/>
                      <a:pt x="263" y="47"/>
                    </a:cubicBezTo>
                    <a:cubicBezTo>
                      <a:pt x="272" y="46"/>
                      <a:pt x="280" y="47"/>
                      <a:pt x="287" y="51"/>
                    </a:cubicBezTo>
                    <a:lnTo>
                      <a:pt x="202" y="5"/>
                    </a:lnTo>
                    <a:close/>
                  </a:path>
                </a:pathLst>
              </a:custGeom>
            </p:spPr>
            <p:style>
              <a:lnRef idx="2">
                <a:schemeClr val="accent5"/>
              </a:lnRef>
              <a:fillRef idx="1">
                <a:schemeClr val="lt1"/>
              </a:fillRef>
              <a:effectRef idx="0">
                <a:schemeClr val="accent5"/>
              </a:effectRef>
              <a:fontRef idx="minor">
                <a:schemeClr val="dk1"/>
              </a:fontRef>
            </p:style>
            <p:txBody>
              <a:bodyPr anchor="ctr"/>
              <a:lstStyle/>
              <a:p>
                <a:pPr algn="just">
                  <a:lnSpc>
                    <a:spcPct val="120000"/>
                  </a:lnSpc>
                  <a:spcBef>
                    <a:spcPts val="0"/>
                  </a:spcBef>
                  <a:spcAft>
                    <a:spcPts val="0"/>
                  </a:spcAft>
                </a:pPr>
                <a:endParaRPr lang="zh-CN" altLang="en-US" sz="675">
                  <a:solidFill>
                    <a:prstClr val="white"/>
                  </a:solidFill>
                  <a:latin typeface="微软雅黑 Light" panose="020B0502040204020203" charset="-122"/>
                  <a:ea typeface="微软雅黑" panose="020B0503020204020204" pitchFamily="34" charset="-122"/>
                  <a:cs typeface="+mn-ea"/>
                  <a:sym typeface="微软雅黑 Light" panose="020B0502040204020203" charset="-122"/>
                </a:endParaRPr>
              </a:p>
            </p:txBody>
          </p:sp>
        </p:grpSp>
      </p:grpSp>
      <p:sp>
        <p:nvSpPr>
          <p:cNvPr id="49" name="TextBox 48"/>
          <p:cNvSpPr txBox="1"/>
          <p:nvPr/>
        </p:nvSpPr>
        <p:spPr>
          <a:xfrm>
            <a:off x="1325404" y="2905125"/>
            <a:ext cx="1958340" cy="9599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20000"/>
              </a:lnSpc>
              <a:spcBef>
                <a:spcPts val="0"/>
              </a:spcBef>
              <a:spcAft>
                <a:spcPts val="0"/>
              </a:spcAft>
            </a:pPr>
            <a:r>
              <a:rPr lang="en-US" altLang="zh-CN" sz="12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Light" panose="020B0502040204020203" charset="-122"/>
              </a:rPr>
              <a:t> 1. </a:t>
            </a:r>
            <a:r>
              <a:rPr lang="zh-CN" altLang="en-US" sz="12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Light" panose="020B0502040204020203" charset="-122"/>
              </a:rPr>
              <a:t>节省合规和审计成本，规避了可能出现的合规风险，相应地同步减少了企业处理的工作量</a:t>
            </a:r>
            <a:endParaRPr lang="zh-CN" altLang="en-US" sz="12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Light" panose="020B0502040204020203" charset="-122"/>
            </a:endParaRPr>
          </a:p>
        </p:txBody>
      </p:sp>
      <p:sp>
        <p:nvSpPr>
          <p:cNvPr id="10" name="Rectangle 52"/>
          <p:cNvSpPr/>
          <p:nvPr/>
        </p:nvSpPr>
        <p:spPr>
          <a:xfrm>
            <a:off x="2024063" y="1085374"/>
            <a:ext cx="2243614" cy="118154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20000"/>
              </a:lnSpc>
              <a:spcBef>
                <a:spcPts val="0"/>
              </a:spcBef>
              <a:spcAft>
                <a:spcPts val="0"/>
              </a:spcAft>
            </a:pPr>
            <a:r>
              <a:rPr lang="en-US" altLang="zh-CN" sz="12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Light" panose="020B0502040204020203" charset="-122"/>
              </a:rPr>
              <a:t>2.</a:t>
            </a:r>
            <a:r>
              <a:rPr lang="zh-CN" altLang="en-US" sz="12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Light" panose="020B0502040204020203" charset="-122"/>
              </a:rPr>
              <a:t>人力投入成本的节省。这是本方案为企业带来的最大，也是最明显的一部分收益，直接节省的人工成本可以通过人工工时进行衡量</a:t>
            </a:r>
            <a:endParaRPr lang="zh-CN" altLang="en-US" sz="12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Light" panose="020B0502040204020203" charset="-122"/>
            </a:endParaRPr>
          </a:p>
        </p:txBody>
      </p:sp>
      <p:sp>
        <p:nvSpPr>
          <p:cNvPr id="11" name="文本框 10"/>
          <p:cNvSpPr txBox="1"/>
          <p:nvPr/>
        </p:nvSpPr>
        <p:spPr>
          <a:xfrm>
            <a:off x="7078028" y="1947863"/>
            <a:ext cx="1370171"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r>
              <a:rPr lang="en-US" altLang="zh-CN" sz="12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3.节省需要人工弥补这些错误而带来的额外劳动成本</a:t>
            </a:r>
            <a:endParaRPr lang="en-US" altLang="zh-CN" sz="1200" b="1"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0" y="0"/>
            <a:ext cx="1963999" cy="461665"/>
          </a:xfrm>
          <a:prstGeom prst="rect">
            <a:avLst/>
          </a:prstGeom>
          <a:noFill/>
        </p:spPr>
        <p:txBody>
          <a:bodyPr wrap="none" rtlCol="0">
            <a:spAutoFit/>
          </a:bodyPr>
          <a:lstStyle/>
          <a:p>
            <a:r>
              <a:rPr lang="en-US" altLang="zh-CN" sz="2400" b="1" u="sng" dirty="0">
                <a:solidFill>
                  <a:srgbClr val="002060"/>
                </a:solidFill>
                <a:latin typeface="微软雅黑" panose="020B0503020204020204" pitchFamily="34" charset="-122"/>
                <a:ea typeface="微软雅黑" panose="020B0503020204020204" pitchFamily="34" charset="-122"/>
              </a:rPr>
              <a:t>(</a:t>
            </a:r>
            <a:r>
              <a:rPr lang="zh-CN" altLang="en-US" sz="2400" b="1" u="sng" dirty="0">
                <a:solidFill>
                  <a:srgbClr val="002060"/>
                </a:solidFill>
                <a:latin typeface="微软雅黑" panose="020B0503020204020204" pitchFamily="34" charset="-122"/>
                <a:ea typeface="微软雅黑" panose="020B0503020204020204" pitchFamily="34" charset="-122"/>
              </a:rPr>
              <a:t>二</a:t>
            </a:r>
            <a:r>
              <a:rPr lang="en-US" altLang="zh-CN" sz="2400" b="1" u="sng" dirty="0">
                <a:solidFill>
                  <a:srgbClr val="002060"/>
                </a:solidFill>
                <a:latin typeface="微软雅黑" panose="020B0503020204020204" pitchFamily="34" charset="-122"/>
                <a:ea typeface="微软雅黑" panose="020B0503020204020204" pitchFamily="34" charset="-122"/>
              </a:rPr>
              <a:t>)</a:t>
            </a:r>
            <a:r>
              <a:rPr lang="zh-CN" altLang="en-US" sz="2400" b="1" u="sng" dirty="0">
                <a:solidFill>
                  <a:srgbClr val="002060"/>
                </a:solidFill>
                <a:latin typeface="微软雅黑" panose="020B0503020204020204" pitchFamily="34" charset="-122"/>
                <a:ea typeface="微软雅黑" panose="020B0503020204020204" pitchFamily="34" charset="-122"/>
              </a:rPr>
              <a:t>方案收益</a:t>
            </a:r>
            <a:endParaRPr lang="zh-CN" altLang="en-US" sz="2400" b="1" u="sng"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175510" y="1535907"/>
            <a:ext cx="6176010" cy="2861310"/>
          </a:xfrm>
          <a:prstGeom prst="rect">
            <a:avLst/>
          </a:prstGeom>
          <a:solidFill>
            <a:srgbClr val="F2F2F2"/>
          </a:solidFill>
          <a:ln>
            <a:solidFill>
              <a:srgbClr val="002060"/>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0" indent="0" algn="ctr">
              <a:buNone/>
            </a:pPr>
            <a:r>
              <a:rPr lang="zh-CN" altLang="en-US" dirty="0">
                <a:solidFill>
                  <a:srgbClr val="002060"/>
                </a:solidFill>
                <a:latin typeface="微软雅黑" panose="020B0503020204020204" pitchFamily="34" charset="-122"/>
                <a:ea typeface="微软雅黑" panose="020B0503020204020204" pitchFamily="34" charset="-122"/>
              </a:rPr>
              <a:t>可推广性</a:t>
            </a:r>
            <a:endParaRPr lang="zh-CN" altLang="en-US" dirty="0">
              <a:solidFill>
                <a:srgbClr val="002060"/>
              </a:solidFill>
              <a:latin typeface="微软雅黑" panose="020B0503020204020204" pitchFamily="34" charset="-122"/>
              <a:ea typeface="微软雅黑" panose="020B0503020204020204" pitchFamily="34" charset="-122"/>
            </a:endParaRPr>
          </a:p>
          <a:p>
            <a:pPr marL="342900" indent="-342900">
              <a:buAutoNum type="arabicPeriod"/>
            </a:pPr>
            <a:r>
              <a:rPr lang="zh-CN" altLang="en-US" dirty="0">
                <a:solidFill>
                  <a:srgbClr val="002060"/>
                </a:solidFill>
                <a:latin typeface="微软雅黑" panose="020B0503020204020204" pitchFamily="34" charset="-122"/>
                <a:ea typeface="微软雅黑" panose="020B0503020204020204" pitchFamily="34" charset="-122"/>
              </a:rPr>
              <a:t>在数据处理方面，除开可以链接本次示例的excel工作簿之外，还能链接SQL等真正意义上的数据库，实现大数据，多数据的处理。</a:t>
            </a:r>
            <a:endParaRPr lang="zh-CN" altLang="en-US" dirty="0">
              <a:solidFill>
                <a:srgbClr val="002060"/>
              </a:solidFill>
              <a:latin typeface="微软雅黑" panose="020B0503020204020204" pitchFamily="34" charset="-122"/>
              <a:ea typeface="微软雅黑" panose="020B0503020204020204" pitchFamily="34" charset="-122"/>
            </a:endParaRPr>
          </a:p>
          <a:p>
            <a:pPr marL="342900" indent="-342900">
              <a:buAutoNum type="arabicPeriod"/>
            </a:pPr>
            <a:r>
              <a:rPr lang="zh-CN" altLang="en-US" dirty="0">
                <a:solidFill>
                  <a:srgbClr val="002060"/>
                </a:solidFill>
                <a:latin typeface="微软雅黑" panose="020B0503020204020204" pitchFamily="34" charset="-122"/>
                <a:ea typeface="微软雅黑" panose="020B0503020204020204" pitchFamily="34" charset="-122"/>
              </a:rPr>
              <a:t>在执行界面方面，可以使用Qt编译出程序界面，使用槽函数对本程序两大功能进行连接，加强面向客户的能力，降低本程序的上手难度，进而推广程序受众。</a:t>
            </a:r>
            <a:endParaRPr lang="zh-CN" altLang="en-US" dirty="0">
              <a:solidFill>
                <a:srgbClr val="002060"/>
              </a:solidFill>
              <a:latin typeface="微软雅黑" panose="020B0503020204020204" pitchFamily="34" charset="-122"/>
              <a:ea typeface="微软雅黑" panose="020B0503020204020204" pitchFamily="34" charset="-122"/>
            </a:endParaRPr>
          </a:p>
          <a:p>
            <a:pPr marL="342900" indent="-342900">
              <a:buAutoNum type="arabicPeriod"/>
            </a:pPr>
            <a:r>
              <a:rPr lang="zh-CN" altLang="en-US" dirty="0">
                <a:solidFill>
                  <a:srgbClr val="002060"/>
                </a:solidFill>
                <a:latin typeface="微软雅黑" panose="020B0503020204020204" pitchFamily="34" charset="-122"/>
                <a:ea typeface="微软雅黑" panose="020B0503020204020204" pitchFamily="34" charset="-122"/>
              </a:rPr>
              <a:t>在信息传输方面，也可以在确认码上对其进行当今主流的公钥密码体制加密，实现对真正隐私信息的保护，提高本产品的上限。</a:t>
            </a:r>
            <a:endParaRPr lang="zh-CN" altLang="en-US" dirty="0">
              <a:solidFill>
                <a:srgbClr val="00206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0" y="0"/>
            <a:ext cx="2579552" cy="461665"/>
          </a:xfrm>
          <a:prstGeom prst="rect">
            <a:avLst/>
          </a:prstGeom>
          <a:noFill/>
        </p:spPr>
        <p:txBody>
          <a:bodyPr wrap="none" rtlCol="0">
            <a:spAutoFit/>
          </a:bodyPr>
          <a:lstStyle/>
          <a:p>
            <a:r>
              <a:rPr lang="en-US" altLang="zh-CN" sz="2400" b="1" u="sng" dirty="0">
                <a:solidFill>
                  <a:srgbClr val="002060"/>
                </a:solidFill>
                <a:latin typeface="微软雅黑" panose="020B0503020204020204" pitchFamily="34" charset="-122"/>
                <a:ea typeface="微软雅黑" panose="020B0503020204020204" pitchFamily="34" charset="-122"/>
              </a:rPr>
              <a:t>(</a:t>
            </a:r>
            <a:r>
              <a:rPr lang="zh-CN" altLang="en-US" sz="2400" b="1" u="sng" dirty="0">
                <a:solidFill>
                  <a:srgbClr val="002060"/>
                </a:solidFill>
                <a:latin typeface="微软雅黑" panose="020B0503020204020204" pitchFamily="34" charset="-122"/>
                <a:ea typeface="微软雅黑" panose="020B0503020204020204" pitchFamily="34" charset="-122"/>
              </a:rPr>
              <a:t>三</a:t>
            </a:r>
            <a:r>
              <a:rPr lang="en-US" altLang="zh-CN" sz="2400" b="1" u="sng" dirty="0">
                <a:solidFill>
                  <a:srgbClr val="002060"/>
                </a:solidFill>
                <a:latin typeface="微软雅黑" panose="020B0503020204020204" pitchFamily="34" charset="-122"/>
                <a:ea typeface="微软雅黑" panose="020B0503020204020204" pitchFamily="34" charset="-122"/>
              </a:rPr>
              <a:t>)</a:t>
            </a:r>
            <a:r>
              <a:rPr lang="zh-CN" altLang="en-US" sz="2400" b="1" u="sng" dirty="0">
                <a:solidFill>
                  <a:srgbClr val="002060"/>
                </a:solidFill>
                <a:latin typeface="微软雅黑" panose="020B0503020204020204" pitchFamily="34" charset="-122"/>
                <a:ea typeface="微软雅黑" panose="020B0503020204020204" pitchFamily="34" charset="-122"/>
              </a:rPr>
              <a:t>可推广性说明</a:t>
            </a:r>
            <a:endParaRPr lang="zh-CN" altLang="en-US" sz="2400" b="1" u="sng" dirty="0">
              <a:solidFill>
                <a:srgbClr val="002060"/>
              </a:solidFill>
              <a:latin typeface="微软雅黑" panose="020B0503020204020204" pitchFamily="34" charset="-122"/>
              <a:ea typeface="微软雅黑" panose="020B0503020204020204" pitchFamily="34" charset="-122"/>
            </a:endParaRPr>
          </a:p>
        </p:txBody>
      </p:sp>
      <p:sp>
        <p:nvSpPr>
          <p:cNvPr id="3" name="星形: 六角 2"/>
          <p:cNvSpPr/>
          <p:nvPr/>
        </p:nvSpPr>
        <p:spPr>
          <a:xfrm>
            <a:off x="395605" y="3543300"/>
            <a:ext cx="1380490" cy="1332230"/>
          </a:xfrm>
          <a:prstGeom prst="star6">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4000"/>
          </a:schemeClr>
        </a:solidFill>
        <a:effectLst/>
      </p:bgPr>
    </p:bg>
    <p:spTree>
      <p:nvGrpSpPr>
        <p:cNvPr id="1" name=""/>
        <p:cNvGrpSpPr/>
        <p:nvPr/>
      </p:nvGrpSpPr>
      <p:grpSpPr>
        <a:xfrm>
          <a:off x="0" y="0"/>
          <a:ext cx="0" cy="0"/>
          <a:chOff x="0" y="0"/>
          <a:chExt cx="0" cy="0"/>
        </a:xfrm>
      </p:grpSpPr>
      <p:grpSp>
        <p:nvGrpSpPr>
          <p:cNvPr id="39" name="组合 38"/>
          <p:cNvGrpSpPr/>
          <p:nvPr/>
        </p:nvGrpSpPr>
        <p:grpSpPr>
          <a:xfrm>
            <a:off x="-6350" y="4459288"/>
            <a:ext cx="9147176" cy="701675"/>
            <a:chOff x="-6350" y="4459288"/>
            <a:chExt cx="9147176" cy="701675"/>
          </a:xfrm>
        </p:grpSpPr>
        <p:sp>
          <p:nvSpPr>
            <p:cNvPr id="40" name="Freeform 142"/>
            <p:cNvSpPr/>
            <p:nvPr/>
          </p:nvSpPr>
          <p:spPr bwMode="auto">
            <a:xfrm>
              <a:off x="341313" y="4878388"/>
              <a:ext cx="1349375" cy="155575"/>
            </a:xfrm>
            <a:custGeom>
              <a:avLst/>
              <a:gdLst>
                <a:gd name="T0" fmla="*/ 293 w 850"/>
                <a:gd name="T1" fmla="*/ 0 h 98"/>
                <a:gd name="T2" fmla="*/ 0 w 850"/>
                <a:gd name="T3" fmla="*/ 98 h 98"/>
                <a:gd name="T4" fmla="*/ 850 w 850"/>
                <a:gd name="T5" fmla="*/ 58 h 98"/>
                <a:gd name="T6" fmla="*/ 293 w 850"/>
                <a:gd name="T7" fmla="*/ 0 h 98"/>
              </a:gdLst>
              <a:ahLst/>
              <a:cxnLst>
                <a:cxn ang="0">
                  <a:pos x="T0" y="T1"/>
                </a:cxn>
                <a:cxn ang="0">
                  <a:pos x="T2" y="T3"/>
                </a:cxn>
                <a:cxn ang="0">
                  <a:pos x="T4" y="T5"/>
                </a:cxn>
                <a:cxn ang="0">
                  <a:pos x="T6" y="T7"/>
                </a:cxn>
              </a:cxnLst>
              <a:rect l="0" t="0" r="r" b="b"/>
              <a:pathLst>
                <a:path w="850" h="98">
                  <a:moveTo>
                    <a:pt x="293" y="0"/>
                  </a:moveTo>
                  <a:lnTo>
                    <a:pt x="0" y="98"/>
                  </a:lnTo>
                  <a:lnTo>
                    <a:pt x="850" y="58"/>
                  </a:lnTo>
                  <a:lnTo>
                    <a:pt x="293" y="0"/>
                  </a:lnTo>
                  <a:close/>
                </a:path>
              </a:pathLst>
            </a:custGeom>
            <a:solidFill>
              <a:srgbClr val="BABA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43"/>
            <p:cNvSpPr/>
            <p:nvPr/>
          </p:nvSpPr>
          <p:spPr bwMode="auto">
            <a:xfrm>
              <a:off x="806450" y="4697413"/>
              <a:ext cx="884238" cy="273050"/>
            </a:xfrm>
            <a:custGeom>
              <a:avLst/>
              <a:gdLst>
                <a:gd name="T0" fmla="*/ 484 w 557"/>
                <a:gd name="T1" fmla="*/ 0 h 172"/>
                <a:gd name="T2" fmla="*/ 0 w 557"/>
                <a:gd name="T3" fmla="*/ 114 h 172"/>
                <a:gd name="T4" fmla="*/ 557 w 557"/>
                <a:gd name="T5" fmla="*/ 172 h 172"/>
                <a:gd name="T6" fmla="*/ 484 w 557"/>
                <a:gd name="T7" fmla="*/ 0 h 172"/>
              </a:gdLst>
              <a:ahLst/>
              <a:cxnLst>
                <a:cxn ang="0">
                  <a:pos x="T0" y="T1"/>
                </a:cxn>
                <a:cxn ang="0">
                  <a:pos x="T2" y="T3"/>
                </a:cxn>
                <a:cxn ang="0">
                  <a:pos x="T4" y="T5"/>
                </a:cxn>
                <a:cxn ang="0">
                  <a:pos x="T6" y="T7"/>
                </a:cxn>
              </a:cxnLst>
              <a:rect l="0" t="0" r="r" b="b"/>
              <a:pathLst>
                <a:path w="557" h="172">
                  <a:moveTo>
                    <a:pt x="484" y="0"/>
                  </a:moveTo>
                  <a:lnTo>
                    <a:pt x="0" y="114"/>
                  </a:lnTo>
                  <a:lnTo>
                    <a:pt x="557" y="172"/>
                  </a:lnTo>
                  <a:lnTo>
                    <a:pt x="484" y="0"/>
                  </a:lnTo>
                  <a:close/>
                </a:path>
              </a:pathLst>
            </a:custGeom>
            <a:solidFill>
              <a:srgbClr val="C2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44"/>
            <p:cNvSpPr/>
            <p:nvPr/>
          </p:nvSpPr>
          <p:spPr bwMode="auto">
            <a:xfrm>
              <a:off x="38100" y="4970463"/>
              <a:ext cx="1652588" cy="180975"/>
            </a:xfrm>
            <a:custGeom>
              <a:avLst/>
              <a:gdLst>
                <a:gd name="T0" fmla="*/ 191 w 1041"/>
                <a:gd name="T1" fmla="*/ 40 h 114"/>
                <a:gd name="T2" fmla="*/ 0 w 1041"/>
                <a:gd name="T3" fmla="*/ 114 h 114"/>
                <a:gd name="T4" fmla="*/ 1041 w 1041"/>
                <a:gd name="T5" fmla="*/ 0 h 114"/>
                <a:gd name="T6" fmla="*/ 191 w 1041"/>
                <a:gd name="T7" fmla="*/ 40 h 114"/>
              </a:gdLst>
              <a:ahLst/>
              <a:cxnLst>
                <a:cxn ang="0">
                  <a:pos x="T0" y="T1"/>
                </a:cxn>
                <a:cxn ang="0">
                  <a:pos x="T2" y="T3"/>
                </a:cxn>
                <a:cxn ang="0">
                  <a:pos x="T4" y="T5"/>
                </a:cxn>
                <a:cxn ang="0">
                  <a:pos x="T6" y="T7"/>
                </a:cxn>
              </a:cxnLst>
              <a:rect l="0" t="0" r="r" b="b"/>
              <a:pathLst>
                <a:path w="1041" h="114">
                  <a:moveTo>
                    <a:pt x="191" y="40"/>
                  </a:moveTo>
                  <a:lnTo>
                    <a:pt x="0" y="114"/>
                  </a:lnTo>
                  <a:lnTo>
                    <a:pt x="1041" y="0"/>
                  </a:lnTo>
                  <a:lnTo>
                    <a:pt x="191" y="40"/>
                  </a:lnTo>
                  <a:close/>
                </a:path>
              </a:pathLst>
            </a:custGeom>
            <a:solidFill>
              <a:srgbClr val="B4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45"/>
            <p:cNvSpPr/>
            <p:nvPr/>
          </p:nvSpPr>
          <p:spPr bwMode="auto">
            <a:xfrm>
              <a:off x="-6350" y="4970463"/>
              <a:ext cx="1697038" cy="190500"/>
            </a:xfrm>
            <a:custGeom>
              <a:avLst/>
              <a:gdLst>
                <a:gd name="T0" fmla="*/ 28 w 1069"/>
                <a:gd name="T1" fmla="*/ 114 h 120"/>
                <a:gd name="T2" fmla="*/ 0 w 1069"/>
                <a:gd name="T3" fmla="*/ 120 h 120"/>
                <a:gd name="T4" fmla="*/ 1069 w 1069"/>
                <a:gd name="T5" fmla="*/ 0 h 120"/>
                <a:gd name="T6" fmla="*/ 28 w 1069"/>
                <a:gd name="T7" fmla="*/ 114 h 120"/>
              </a:gdLst>
              <a:ahLst/>
              <a:cxnLst>
                <a:cxn ang="0">
                  <a:pos x="T0" y="T1"/>
                </a:cxn>
                <a:cxn ang="0">
                  <a:pos x="T2" y="T3"/>
                </a:cxn>
                <a:cxn ang="0">
                  <a:pos x="T4" y="T5"/>
                </a:cxn>
                <a:cxn ang="0">
                  <a:pos x="T6" y="T7"/>
                </a:cxn>
              </a:cxnLst>
              <a:rect l="0" t="0" r="r" b="b"/>
              <a:pathLst>
                <a:path w="1069" h="120">
                  <a:moveTo>
                    <a:pt x="28" y="114"/>
                  </a:moveTo>
                  <a:lnTo>
                    <a:pt x="0" y="120"/>
                  </a:lnTo>
                  <a:lnTo>
                    <a:pt x="1069" y="0"/>
                  </a:lnTo>
                  <a:lnTo>
                    <a:pt x="28" y="114"/>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46"/>
            <p:cNvSpPr/>
            <p:nvPr/>
          </p:nvSpPr>
          <p:spPr bwMode="auto">
            <a:xfrm>
              <a:off x="1574800" y="4541838"/>
              <a:ext cx="1014413" cy="428625"/>
            </a:xfrm>
            <a:custGeom>
              <a:avLst/>
              <a:gdLst>
                <a:gd name="T0" fmla="*/ 0 w 639"/>
                <a:gd name="T1" fmla="*/ 98 h 270"/>
                <a:gd name="T2" fmla="*/ 73 w 639"/>
                <a:gd name="T3" fmla="*/ 270 h 270"/>
                <a:gd name="T4" fmla="*/ 639 w 639"/>
                <a:gd name="T5" fmla="*/ 0 h 270"/>
                <a:gd name="T6" fmla="*/ 0 w 639"/>
                <a:gd name="T7" fmla="*/ 98 h 270"/>
              </a:gdLst>
              <a:ahLst/>
              <a:cxnLst>
                <a:cxn ang="0">
                  <a:pos x="T0" y="T1"/>
                </a:cxn>
                <a:cxn ang="0">
                  <a:pos x="T2" y="T3"/>
                </a:cxn>
                <a:cxn ang="0">
                  <a:pos x="T4" y="T5"/>
                </a:cxn>
                <a:cxn ang="0">
                  <a:pos x="T6" y="T7"/>
                </a:cxn>
              </a:cxnLst>
              <a:rect l="0" t="0" r="r" b="b"/>
              <a:pathLst>
                <a:path w="639" h="270">
                  <a:moveTo>
                    <a:pt x="0" y="98"/>
                  </a:moveTo>
                  <a:lnTo>
                    <a:pt x="73" y="270"/>
                  </a:lnTo>
                  <a:lnTo>
                    <a:pt x="639" y="0"/>
                  </a:lnTo>
                  <a:lnTo>
                    <a:pt x="0" y="98"/>
                  </a:lnTo>
                  <a:close/>
                </a:path>
              </a:pathLst>
            </a:custGeom>
            <a:solidFill>
              <a:srgbClr val="C9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47"/>
            <p:cNvSpPr/>
            <p:nvPr/>
          </p:nvSpPr>
          <p:spPr bwMode="auto">
            <a:xfrm>
              <a:off x="1690688" y="4541838"/>
              <a:ext cx="1593850" cy="428625"/>
            </a:xfrm>
            <a:custGeom>
              <a:avLst/>
              <a:gdLst>
                <a:gd name="T0" fmla="*/ 566 w 1004"/>
                <a:gd name="T1" fmla="*/ 0 h 270"/>
                <a:gd name="T2" fmla="*/ 0 w 1004"/>
                <a:gd name="T3" fmla="*/ 270 h 270"/>
                <a:gd name="T4" fmla="*/ 1004 w 1004"/>
                <a:gd name="T5" fmla="*/ 138 h 270"/>
                <a:gd name="T6" fmla="*/ 566 w 1004"/>
                <a:gd name="T7" fmla="*/ 0 h 270"/>
              </a:gdLst>
              <a:ahLst/>
              <a:cxnLst>
                <a:cxn ang="0">
                  <a:pos x="T0" y="T1"/>
                </a:cxn>
                <a:cxn ang="0">
                  <a:pos x="T2" y="T3"/>
                </a:cxn>
                <a:cxn ang="0">
                  <a:pos x="T4" y="T5"/>
                </a:cxn>
                <a:cxn ang="0">
                  <a:pos x="T6" y="T7"/>
                </a:cxn>
              </a:cxnLst>
              <a:rect l="0" t="0" r="r" b="b"/>
              <a:pathLst>
                <a:path w="1004" h="270">
                  <a:moveTo>
                    <a:pt x="566" y="0"/>
                  </a:moveTo>
                  <a:lnTo>
                    <a:pt x="0" y="270"/>
                  </a:lnTo>
                  <a:lnTo>
                    <a:pt x="1004" y="138"/>
                  </a:lnTo>
                  <a:lnTo>
                    <a:pt x="566" y="0"/>
                  </a:lnTo>
                  <a:close/>
                </a:path>
              </a:pathLst>
            </a:custGeom>
            <a:solidFill>
              <a:srgbClr val="C8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48"/>
            <p:cNvSpPr/>
            <p:nvPr/>
          </p:nvSpPr>
          <p:spPr bwMode="auto">
            <a:xfrm>
              <a:off x="2589213" y="4487863"/>
              <a:ext cx="955675" cy="273050"/>
            </a:xfrm>
            <a:custGeom>
              <a:avLst/>
              <a:gdLst>
                <a:gd name="T0" fmla="*/ 0 w 602"/>
                <a:gd name="T1" fmla="*/ 34 h 172"/>
                <a:gd name="T2" fmla="*/ 438 w 602"/>
                <a:gd name="T3" fmla="*/ 172 h 172"/>
                <a:gd name="T4" fmla="*/ 602 w 602"/>
                <a:gd name="T5" fmla="*/ 0 h 172"/>
                <a:gd name="T6" fmla="*/ 0 w 602"/>
                <a:gd name="T7" fmla="*/ 34 h 172"/>
              </a:gdLst>
              <a:ahLst/>
              <a:cxnLst>
                <a:cxn ang="0">
                  <a:pos x="T0" y="T1"/>
                </a:cxn>
                <a:cxn ang="0">
                  <a:pos x="T2" y="T3"/>
                </a:cxn>
                <a:cxn ang="0">
                  <a:pos x="T4" y="T5"/>
                </a:cxn>
                <a:cxn ang="0">
                  <a:pos x="T6" y="T7"/>
                </a:cxn>
              </a:cxnLst>
              <a:rect l="0" t="0" r="r" b="b"/>
              <a:pathLst>
                <a:path w="602" h="172">
                  <a:moveTo>
                    <a:pt x="0" y="34"/>
                  </a:moveTo>
                  <a:lnTo>
                    <a:pt x="438" y="172"/>
                  </a:lnTo>
                  <a:lnTo>
                    <a:pt x="602" y="0"/>
                  </a:lnTo>
                  <a:lnTo>
                    <a:pt x="0" y="34"/>
                  </a:lnTo>
                  <a:close/>
                </a:path>
              </a:pathLst>
            </a:custGeom>
            <a:solidFill>
              <a:srgbClr val="D6D4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49"/>
            <p:cNvSpPr/>
            <p:nvPr/>
          </p:nvSpPr>
          <p:spPr bwMode="auto">
            <a:xfrm>
              <a:off x="3284538" y="4487863"/>
              <a:ext cx="593725" cy="582613"/>
            </a:xfrm>
            <a:custGeom>
              <a:avLst/>
              <a:gdLst>
                <a:gd name="T0" fmla="*/ 164 w 374"/>
                <a:gd name="T1" fmla="*/ 0 h 367"/>
                <a:gd name="T2" fmla="*/ 0 w 374"/>
                <a:gd name="T3" fmla="*/ 172 h 367"/>
                <a:gd name="T4" fmla="*/ 374 w 374"/>
                <a:gd name="T5" fmla="*/ 367 h 367"/>
                <a:gd name="T6" fmla="*/ 164 w 374"/>
                <a:gd name="T7" fmla="*/ 0 h 367"/>
              </a:gdLst>
              <a:ahLst/>
              <a:cxnLst>
                <a:cxn ang="0">
                  <a:pos x="T0" y="T1"/>
                </a:cxn>
                <a:cxn ang="0">
                  <a:pos x="T2" y="T3"/>
                </a:cxn>
                <a:cxn ang="0">
                  <a:pos x="T4" y="T5"/>
                </a:cxn>
                <a:cxn ang="0">
                  <a:pos x="T6" y="T7"/>
                </a:cxn>
              </a:cxnLst>
              <a:rect l="0" t="0" r="r" b="b"/>
              <a:pathLst>
                <a:path w="374" h="367">
                  <a:moveTo>
                    <a:pt x="164" y="0"/>
                  </a:moveTo>
                  <a:lnTo>
                    <a:pt x="0" y="172"/>
                  </a:lnTo>
                  <a:lnTo>
                    <a:pt x="374" y="367"/>
                  </a:lnTo>
                  <a:lnTo>
                    <a:pt x="164" y="0"/>
                  </a:lnTo>
                  <a:close/>
                </a:path>
              </a:pathLst>
            </a:custGeom>
            <a:solidFill>
              <a:srgbClr val="C8C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50"/>
            <p:cNvSpPr/>
            <p:nvPr/>
          </p:nvSpPr>
          <p:spPr bwMode="auto">
            <a:xfrm>
              <a:off x="3544888" y="4459288"/>
              <a:ext cx="1030288" cy="611188"/>
            </a:xfrm>
            <a:custGeom>
              <a:avLst/>
              <a:gdLst>
                <a:gd name="T0" fmla="*/ 0 w 649"/>
                <a:gd name="T1" fmla="*/ 18 h 385"/>
                <a:gd name="T2" fmla="*/ 210 w 649"/>
                <a:gd name="T3" fmla="*/ 385 h 385"/>
                <a:gd name="T4" fmla="*/ 649 w 649"/>
                <a:gd name="T5" fmla="*/ 0 h 385"/>
                <a:gd name="T6" fmla="*/ 0 w 649"/>
                <a:gd name="T7" fmla="*/ 18 h 385"/>
              </a:gdLst>
              <a:ahLst/>
              <a:cxnLst>
                <a:cxn ang="0">
                  <a:pos x="T0" y="T1"/>
                </a:cxn>
                <a:cxn ang="0">
                  <a:pos x="T2" y="T3"/>
                </a:cxn>
                <a:cxn ang="0">
                  <a:pos x="T4" y="T5"/>
                </a:cxn>
                <a:cxn ang="0">
                  <a:pos x="T6" y="T7"/>
                </a:cxn>
              </a:cxnLst>
              <a:rect l="0" t="0" r="r" b="b"/>
              <a:pathLst>
                <a:path w="649" h="385">
                  <a:moveTo>
                    <a:pt x="0" y="18"/>
                  </a:moveTo>
                  <a:lnTo>
                    <a:pt x="210" y="385"/>
                  </a:lnTo>
                  <a:lnTo>
                    <a:pt x="649" y="0"/>
                  </a:lnTo>
                  <a:lnTo>
                    <a:pt x="0" y="18"/>
                  </a:lnTo>
                  <a:close/>
                </a:path>
              </a:pathLst>
            </a:custGeom>
            <a:solidFill>
              <a:srgbClr val="D0CE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51"/>
            <p:cNvSpPr/>
            <p:nvPr/>
          </p:nvSpPr>
          <p:spPr bwMode="auto">
            <a:xfrm>
              <a:off x="3878263" y="4459288"/>
              <a:ext cx="957263" cy="611188"/>
            </a:xfrm>
            <a:custGeom>
              <a:avLst/>
              <a:gdLst>
                <a:gd name="T0" fmla="*/ 439 w 603"/>
                <a:gd name="T1" fmla="*/ 0 h 385"/>
                <a:gd name="T2" fmla="*/ 0 w 603"/>
                <a:gd name="T3" fmla="*/ 385 h 385"/>
                <a:gd name="T4" fmla="*/ 603 w 603"/>
                <a:gd name="T5" fmla="*/ 218 h 385"/>
                <a:gd name="T6" fmla="*/ 439 w 603"/>
                <a:gd name="T7" fmla="*/ 0 h 385"/>
              </a:gdLst>
              <a:ahLst/>
              <a:cxnLst>
                <a:cxn ang="0">
                  <a:pos x="T0" y="T1"/>
                </a:cxn>
                <a:cxn ang="0">
                  <a:pos x="T2" y="T3"/>
                </a:cxn>
                <a:cxn ang="0">
                  <a:pos x="T4" y="T5"/>
                </a:cxn>
                <a:cxn ang="0">
                  <a:pos x="T6" y="T7"/>
                </a:cxn>
              </a:cxnLst>
              <a:rect l="0" t="0" r="r" b="b"/>
              <a:pathLst>
                <a:path w="603" h="385">
                  <a:moveTo>
                    <a:pt x="439" y="0"/>
                  </a:moveTo>
                  <a:lnTo>
                    <a:pt x="0" y="385"/>
                  </a:lnTo>
                  <a:lnTo>
                    <a:pt x="603" y="218"/>
                  </a:lnTo>
                  <a:lnTo>
                    <a:pt x="439" y="0"/>
                  </a:lnTo>
                  <a:close/>
                </a:path>
              </a:pathLst>
            </a:custGeom>
            <a:solidFill>
              <a:srgbClr val="C7C6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52"/>
            <p:cNvSpPr/>
            <p:nvPr/>
          </p:nvSpPr>
          <p:spPr bwMode="auto">
            <a:xfrm>
              <a:off x="4575175" y="4459288"/>
              <a:ext cx="868363" cy="346075"/>
            </a:xfrm>
            <a:custGeom>
              <a:avLst/>
              <a:gdLst>
                <a:gd name="T0" fmla="*/ 0 w 547"/>
                <a:gd name="T1" fmla="*/ 0 h 218"/>
                <a:gd name="T2" fmla="*/ 164 w 547"/>
                <a:gd name="T3" fmla="*/ 218 h 218"/>
                <a:gd name="T4" fmla="*/ 547 w 547"/>
                <a:gd name="T5" fmla="*/ 6 h 218"/>
                <a:gd name="T6" fmla="*/ 0 w 547"/>
                <a:gd name="T7" fmla="*/ 0 h 218"/>
              </a:gdLst>
              <a:ahLst/>
              <a:cxnLst>
                <a:cxn ang="0">
                  <a:pos x="T0" y="T1"/>
                </a:cxn>
                <a:cxn ang="0">
                  <a:pos x="T2" y="T3"/>
                </a:cxn>
                <a:cxn ang="0">
                  <a:pos x="T4" y="T5"/>
                </a:cxn>
                <a:cxn ang="0">
                  <a:pos x="T6" y="T7"/>
                </a:cxn>
              </a:cxnLst>
              <a:rect l="0" t="0" r="r" b="b"/>
              <a:pathLst>
                <a:path w="547" h="218">
                  <a:moveTo>
                    <a:pt x="0" y="0"/>
                  </a:moveTo>
                  <a:lnTo>
                    <a:pt x="164" y="218"/>
                  </a:lnTo>
                  <a:lnTo>
                    <a:pt x="547" y="6"/>
                  </a:lnTo>
                  <a:lnTo>
                    <a:pt x="0" y="0"/>
                  </a:lnTo>
                  <a:close/>
                </a:path>
              </a:pathLst>
            </a:custGeom>
            <a:solidFill>
              <a:srgbClr val="D7D5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53"/>
            <p:cNvSpPr/>
            <p:nvPr/>
          </p:nvSpPr>
          <p:spPr bwMode="auto">
            <a:xfrm>
              <a:off x="4835525" y="4468813"/>
              <a:ext cx="1463675" cy="492125"/>
            </a:xfrm>
            <a:custGeom>
              <a:avLst/>
              <a:gdLst>
                <a:gd name="T0" fmla="*/ 383 w 922"/>
                <a:gd name="T1" fmla="*/ 0 h 310"/>
                <a:gd name="T2" fmla="*/ 0 w 922"/>
                <a:gd name="T3" fmla="*/ 212 h 310"/>
                <a:gd name="T4" fmla="*/ 922 w 922"/>
                <a:gd name="T5" fmla="*/ 310 h 310"/>
                <a:gd name="T6" fmla="*/ 383 w 922"/>
                <a:gd name="T7" fmla="*/ 0 h 310"/>
              </a:gdLst>
              <a:ahLst/>
              <a:cxnLst>
                <a:cxn ang="0">
                  <a:pos x="T0" y="T1"/>
                </a:cxn>
                <a:cxn ang="0">
                  <a:pos x="T2" y="T3"/>
                </a:cxn>
                <a:cxn ang="0">
                  <a:pos x="T4" y="T5"/>
                </a:cxn>
                <a:cxn ang="0">
                  <a:pos x="T6" y="T7"/>
                </a:cxn>
              </a:cxnLst>
              <a:rect l="0" t="0" r="r" b="b"/>
              <a:pathLst>
                <a:path w="922" h="310">
                  <a:moveTo>
                    <a:pt x="383" y="0"/>
                  </a:moveTo>
                  <a:lnTo>
                    <a:pt x="0" y="212"/>
                  </a:lnTo>
                  <a:lnTo>
                    <a:pt x="922" y="310"/>
                  </a:lnTo>
                  <a:lnTo>
                    <a:pt x="383" y="0"/>
                  </a:lnTo>
                  <a:close/>
                </a:path>
              </a:pathLst>
            </a:custGeom>
            <a:solidFill>
              <a:srgbClr val="CAC8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54"/>
            <p:cNvSpPr/>
            <p:nvPr/>
          </p:nvSpPr>
          <p:spPr bwMode="auto">
            <a:xfrm>
              <a:off x="5443538" y="4468813"/>
              <a:ext cx="855663" cy="492125"/>
            </a:xfrm>
            <a:custGeom>
              <a:avLst/>
              <a:gdLst>
                <a:gd name="T0" fmla="*/ 384 w 539"/>
                <a:gd name="T1" fmla="*/ 29 h 310"/>
                <a:gd name="T2" fmla="*/ 0 w 539"/>
                <a:gd name="T3" fmla="*/ 0 h 310"/>
                <a:gd name="T4" fmla="*/ 539 w 539"/>
                <a:gd name="T5" fmla="*/ 310 h 310"/>
                <a:gd name="T6" fmla="*/ 384 w 539"/>
                <a:gd name="T7" fmla="*/ 29 h 310"/>
              </a:gdLst>
              <a:ahLst/>
              <a:cxnLst>
                <a:cxn ang="0">
                  <a:pos x="T0" y="T1"/>
                </a:cxn>
                <a:cxn ang="0">
                  <a:pos x="T2" y="T3"/>
                </a:cxn>
                <a:cxn ang="0">
                  <a:pos x="T4" y="T5"/>
                </a:cxn>
                <a:cxn ang="0">
                  <a:pos x="T6" y="T7"/>
                </a:cxn>
              </a:cxnLst>
              <a:rect l="0" t="0" r="r" b="b"/>
              <a:pathLst>
                <a:path w="539" h="310">
                  <a:moveTo>
                    <a:pt x="384" y="29"/>
                  </a:moveTo>
                  <a:lnTo>
                    <a:pt x="0" y="0"/>
                  </a:lnTo>
                  <a:lnTo>
                    <a:pt x="539" y="310"/>
                  </a:lnTo>
                  <a:lnTo>
                    <a:pt x="384" y="29"/>
                  </a:lnTo>
                  <a:close/>
                </a:path>
              </a:pathLst>
            </a:custGeom>
            <a:solidFill>
              <a:srgbClr val="D1D1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55"/>
            <p:cNvSpPr/>
            <p:nvPr/>
          </p:nvSpPr>
          <p:spPr bwMode="auto">
            <a:xfrm>
              <a:off x="6053138" y="4514850"/>
              <a:ext cx="550863" cy="446088"/>
            </a:xfrm>
            <a:custGeom>
              <a:avLst/>
              <a:gdLst>
                <a:gd name="T0" fmla="*/ 0 w 347"/>
                <a:gd name="T1" fmla="*/ 0 h 281"/>
                <a:gd name="T2" fmla="*/ 155 w 347"/>
                <a:gd name="T3" fmla="*/ 281 h 281"/>
                <a:gd name="T4" fmla="*/ 347 w 347"/>
                <a:gd name="T5" fmla="*/ 34 h 281"/>
                <a:gd name="T6" fmla="*/ 0 w 347"/>
                <a:gd name="T7" fmla="*/ 0 h 281"/>
              </a:gdLst>
              <a:ahLst/>
              <a:cxnLst>
                <a:cxn ang="0">
                  <a:pos x="T0" y="T1"/>
                </a:cxn>
                <a:cxn ang="0">
                  <a:pos x="T2" y="T3"/>
                </a:cxn>
                <a:cxn ang="0">
                  <a:pos x="T4" y="T5"/>
                </a:cxn>
                <a:cxn ang="0">
                  <a:pos x="T6" y="T7"/>
                </a:cxn>
              </a:cxnLst>
              <a:rect l="0" t="0" r="r" b="b"/>
              <a:pathLst>
                <a:path w="347" h="281">
                  <a:moveTo>
                    <a:pt x="0" y="0"/>
                  </a:moveTo>
                  <a:lnTo>
                    <a:pt x="155" y="281"/>
                  </a:lnTo>
                  <a:lnTo>
                    <a:pt x="347" y="34"/>
                  </a:lnTo>
                  <a:lnTo>
                    <a:pt x="0" y="0"/>
                  </a:lnTo>
                  <a:close/>
                </a:path>
              </a:pathLst>
            </a:custGeom>
            <a:solidFill>
              <a:srgbClr val="CECD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56"/>
            <p:cNvSpPr/>
            <p:nvPr/>
          </p:nvSpPr>
          <p:spPr bwMode="auto">
            <a:xfrm>
              <a:off x="6299200" y="4568825"/>
              <a:ext cx="912813" cy="392113"/>
            </a:xfrm>
            <a:custGeom>
              <a:avLst/>
              <a:gdLst>
                <a:gd name="T0" fmla="*/ 192 w 575"/>
                <a:gd name="T1" fmla="*/ 0 h 247"/>
                <a:gd name="T2" fmla="*/ 0 w 575"/>
                <a:gd name="T3" fmla="*/ 247 h 247"/>
                <a:gd name="T4" fmla="*/ 575 w 575"/>
                <a:gd name="T5" fmla="*/ 40 h 247"/>
                <a:gd name="T6" fmla="*/ 192 w 575"/>
                <a:gd name="T7" fmla="*/ 0 h 247"/>
              </a:gdLst>
              <a:ahLst/>
              <a:cxnLst>
                <a:cxn ang="0">
                  <a:pos x="T0" y="T1"/>
                </a:cxn>
                <a:cxn ang="0">
                  <a:pos x="T2" y="T3"/>
                </a:cxn>
                <a:cxn ang="0">
                  <a:pos x="T4" y="T5"/>
                </a:cxn>
                <a:cxn ang="0">
                  <a:pos x="T6" y="T7"/>
                </a:cxn>
              </a:cxnLst>
              <a:rect l="0" t="0" r="r" b="b"/>
              <a:pathLst>
                <a:path w="575" h="247">
                  <a:moveTo>
                    <a:pt x="192" y="0"/>
                  </a:moveTo>
                  <a:lnTo>
                    <a:pt x="0" y="247"/>
                  </a:lnTo>
                  <a:lnTo>
                    <a:pt x="575" y="40"/>
                  </a:lnTo>
                  <a:lnTo>
                    <a:pt x="192" y="0"/>
                  </a:lnTo>
                  <a:close/>
                </a:path>
              </a:pathLst>
            </a:custGeom>
            <a:solidFill>
              <a:srgbClr val="CC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57"/>
            <p:cNvSpPr/>
            <p:nvPr/>
          </p:nvSpPr>
          <p:spPr bwMode="auto">
            <a:xfrm>
              <a:off x="7212013" y="4632325"/>
              <a:ext cx="536575" cy="438150"/>
            </a:xfrm>
            <a:custGeom>
              <a:avLst/>
              <a:gdLst>
                <a:gd name="T0" fmla="*/ 311 w 338"/>
                <a:gd name="T1" fmla="*/ 52 h 276"/>
                <a:gd name="T2" fmla="*/ 0 w 338"/>
                <a:gd name="T3" fmla="*/ 0 h 276"/>
                <a:gd name="T4" fmla="*/ 338 w 338"/>
                <a:gd name="T5" fmla="*/ 276 h 276"/>
                <a:gd name="T6" fmla="*/ 311 w 338"/>
                <a:gd name="T7" fmla="*/ 52 h 276"/>
              </a:gdLst>
              <a:ahLst/>
              <a:cxnLst>
                <a:cxn ang="0">
                  <a:pos x="T0" y="T1"/>
                </a:cxn>
                <a:cxn ang="0">
                  <a:pos x="T2" y="T3"/>
                </a:cxn>
                <a:cxn ang="0">
                  <a:pos x="T4" y="T5"/>
                </a:cxn>
                <a:cxn ang="0">
                  <a:pos x="T6" y="T7"/>
                </a:cxn>
              </a:cxnLst>
              <a:rect l="0" t="0" r="r" b="b"/>
              <a:pathLst>
                <a:path w="338" h="276">
                  <a:moveTo>
                    <a:pt x="311" y="52"/>
                  </a:moveTo>
                  <a:lnTo>
                    <a:pt x="0" y="0"/>
                  </a:lnTo>
                  <a:lnTo>
                    <a:pt x="338" y="276"/>
                  </a:lnTo>
                  <a:lnTo>
                    <a:pt x="311" y="5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58"/>
            <p:cNvSpPr/>
            <p:nvPr/>
          </p:nvSpPr>
          <p:spPr bwMode="auto">
            <a:xfrm>
              <a:off x="7705725" y="4714875"/>
              <a:ext cx="593725" cy="355600"/>
            </a:xfrm>
            <a:custGeom>
              <a:avLst/>
              <a:gdLst>
                <a:gd name="T0" fmla="*/ 0 w 374"/>
                <a:gd name="T1" fmla="*/ 0 h 224"/>
                <a:gd name="T2" fmla="*/ 27 w 374"/>
                <a:gd name="T3" fmla="*/ 224 h 224"/>
                <a:gd name="T4" fmla="*/ 374 w 374"/>
                <a:gd name="T5" fmla="*/ 92 h 224"/>
                <a:gd name="T6" fmla="*/ 0 w 374"/>
                <a:gd name="T7" fmla="*/ 0 h 224"/>
              </a:gdLst>
              <a:ahLst/>
              <a:cxnLst>
                <a:cxn ang="0">
                  <a:pos x="T0" y="T1"/>
                </a:cxn>
                <a:cxn ang="0">
                  <a:pos x="T2" y="T3"/>
                </a:cxn>
                <a:cxn ang="0">
                  <a:pos x="T4" y="T5"/>
                </a:cxn>
                <a:cxn ang="0">
                  <a:pos x="T6" y="T7"/>
                </a:cxn>
              </a:cxnLst>
              <a:rect l="0" t="0" r="r" b="b"/>
              <a:pathLst>
                <a:path w="374" h="224">
                  <a:moveTo>
                    <a:pt x="0" y="0"/>
                  </a:moveTo>
                  <a:lnTo>
                    <a:pt x="27" y="224"/>
                  </a:lnTo>
                  <a:lnTo>
                    <a:pt x="374" y="92"/>
                  </a:lnTo>
                  <a:lnTo>
                    <a:pt x="0" y="0"/>
                  </a:lnTo>
                  <a:close/>
                </a:path>
              </a:pathLst>
            </a:custGeom>
            <a:solidFill>
              <a:srgbClr val="BF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59"/>
            <p:cNvSpPr/>
            <p:nvPr/>
          </p:nvSpPr>
          <p:spPr bwMode="auto">
            <a:xfrm>
              <a:off x="7748588" y="4860925"/>
              <a:ext cx="1160463" cy="209550"/>
            </a:xfrm>
            <a:custGeom>
              <a:avLst/>
              <a:gdLst>
                <a:gd name="T0" fmla="*/ 347 w 731"/>
                <a:gd name="T1" fmla="*/ 0 h 132"/>
                <a:gd name="T2" fmla="*/ 0 w 731"/>
                <a:gd name="T3" fmla="*/ 132 h 132"/>
                <a:gd name="T4" fmla="*/ 731 w 731"/>
                <a:gd name="T5" fmla="*/ 109 h 132"/>
                <a:gd name="T6" fmla="*/ 347 w 731"/>
                <a:gd name="T7" fmla="*/ 0 h 132"/>
              </a:gdLst>
              <a:ahLst/>
              <a:cxnLst>
                <a:cxn ang="0">
                  <a:pos x="T0" y="T1"/>
                </a:cxn>
                <a:cxn ang="0">
                  <a:pos x="T2" y="T3"/>
                </a:cxn>
                <a:cxn ang="0">
                  <a:pos x="T4" y="T5"/>
                </a:cxn>
                <a:cxn ang="0">
                  <a:pos x="T6" y="T7"/>
                </a:cxn>
              </a:cxnLst>
              <a:rect l="0" t="0" r="r" b="b"/>
              <a:pathLst>
                <a:path w="731" h="132">
                  <a:moveTo>
                    <a:pt x="347" y="0"/>
                  </a:moveTo>
                  <a:lnTo>
                    <a:pt x="0" y="132"/>
                  </a:lnTo>
                  <a:lnTo>
                    <a:pt x="731" y="109"/>
                  </a:lnTo>
                  <a:lnTo>
                    <a:pt x="347" y="0"/>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60"/>
            <p:cNvSpPr/>
            <p:nvPr/>
          </p:nvSpPr>
          <p:spPr bwMode="auto">
            <a:xfrm>
              <a:off x="1690688" y="4760913"/>
              <a:ext cx="2187575" cy="309563"/>
            </a:xfrm>
            <a:custGeom>
              <a:avLst/>
              <a:gdLst>
                <a:gd name="T0" fmla="*/ 0 w 1378"/>
                <a:gd name="T1" fmla="*/ 132 h 195"/>
                <a:gd name="T2" fmla="*/ 1378 w 1378"/>
                <a:gd name="T3" fmla="*/ 195 h 195"/>
                <a:gd name="T4" fmla="*/ 1004 w 1378"/>
                <a:gd name="T5" fmla="*/ 0 h 195"/>
                <a:gd name="T6" fmla="*/ 0 w 1378"/>
                <a:gd name="T7" fmla="*/ 132 h 195"/>
              </a:gdLst>
              <a:ahLst/>
              <a:cxnLst>
                <a:cxn ang="0">
                  <a:pos x="T0" y="T1"/>
                </a:cxn>
                <a:cxn ang="0">
                  <a:pos x="T2" y="T3"/>
                </a:cxn>
                <a:cxn ang="0">
                  <a:pos x="T4" y="T5"/>
                </a:cxn>
                <a:cxn ang="0">
                  <a:pos x="T6" y="T7"/>
                </a:cxn>
              </a:cxnLst>
              <a:rect l="0" t="0" r="r" b="b"/>
              <a:pathLst>
                <a:path w="1378" h="195">
                  <a:moveTo>
                    <a:pt x="0" y="132"/>
                  </a:moveTo>
                  <a:lnTo>
                    <a:pt x="1378" y="195"/>
                  </a:lnTo>
                  <a:lnTo>
                    <a:pt x="1004" y="0"/>
                  </a:lnTo>
                  <a:lnTo>
                    <a:pt x="0" y="132"/>
                  </a:lnTo>
                  <a:close/>
                </a:path>
              </a:pathLst>
            </a:custGeom>
            <a:solidFill>
              <a:srgbClr val="BBBB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61"/>
            <p:cNvSpPr/>
            <p:nvPr/>
          </p:nvSpPr>
          <p:spPr bwMode="auto">
            <a:xfrm>
              <a:off x="-6350" y="4960938"/>
              <a:ext cx="9147175" cy="200025"/>
            </a:xfrm>
            <a:custGeom>
              <a:avLst/>
              <a:gdLst>
                <a:gd name="T0" fmla="*/ 3972 w 5762"/>
                <a:gd name="T1" fmla="*/ 0 h 126"/>
                <a:gd name="T2" fmla="*/ 2447 w 5762"/>
                <a:gd name="T3" fmla="*/ 69 h 126"/>
                <a:gd name="T4" fmla="*/ 0 w 5762"/>
                <a:gd name="T5" fmla="*/ 126 h 126"/>
                <a:gd name="T6" fmla="*/ 5762 w 5762"/>
                <a:gd name="T7" fmla="*/ 126 h 126"/>
                <a:gd name="T8" fmla="*/ 4885 w 5762"/>
                <a:gd name="T9" fmla="*/ 69 h 126"/>
                <a:gd name="T10" fmla="*/ 3972 w 5762"/>
                <a:gd name="T11" fmla="*/ 0 h 126"/>
              </a:gdLst>
              <a:ahLst/>
              <a:cxnLst>
                <a:cxn ang="0">
                  <a:pos x="T0" y="T1"/>
                </a:cxn>
                <a:cxn ang="0">
                  <a:pos x="T2" y="T3"/>
                </a:cxn>
                <a:cxn ang="0">
                  <a:pos x="T4" y="T5"/>
                </a:cxn>
                <a:cxn ang="0">
                  <a:pos x="T6" y="T7"/>
                </a:cxn>
                <a:cxn ang="0">
                  <a:pos x="T8" y="T9"/>
                </a:cxn>
                <a:cxn ang="0">
                  <a:pos x="T10" y="T11"/>
                </a:cxn>
              </a:cxnLst>
              <a:rect l="0" t="0" r="r" b="b"/>
              <a:pathLst>
                <a:path w="5762" h="126">
                  <a:moveTo>
                    <a:pt x="3972" y="0"/>
                  </a:moveTo>
                  <a:lnTo>
                    <a:pt x="2447" y="69"/>
                  </a:lnTo>
                  <a:lnTo>
                    <a:pt x="0" y="126"/>
                  </a:lnTo>
                  <a:lnTo>
                    <a:pt x="5762" y="126"/>
                  </a:lnTo>
                  <a:lnTo>
                    <a:pt x="4885" y="69"/>
                  </a:lnTo>
                  <a:lnTo>
                    <a:pt x="3972" y="0"/>
                  </a:lnTo>
                  <a:close/>
                </a:path>
              </a:pathLst>
            </a:custGeom>
            <a:solidFill>
              <a:srgbClr val="CECD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62"/>
            <p:cNvSpPr/>
            <p:nvPr/>
          </p:nvSpPr>
          <p:spPr bwMode="auto">
            <a:xfrm>
              <a:off x="-6350" y="4970463"/>
              <a:ext cx="3884613" cy="190500"/>
            </a:xfrm>
            <a:custGeom>
              <a:avLst/>
              <a:gdLst>
                <a:gd name="T0" fmla="*/ 1069 w 2447"/>
                <a:gd name="T1" fmla="*/ 0 h 120"/>
                <a:gd name="T2" fmla="*/ 0 w 2447"/>
                <a:gd name="T3" fmla="*/ 120 h 120"/>
                <a:gd name="T4" fmla="*/ 2447 w 2447"/>
                <a:gd name="T5" fmla="*/ 63 h 120"/>
                <a:gd name="T6" fmla="*/ 1069 w 2447"/>
                <a:gd name="T7" fmla="*/ 0 h 120"/>
              </a:gdLst>
              <a:ahLst/>
              <a:cxnLst>
                <a:cxn ang="0">
                  <a:pos x="T0" y="T1"/>
                </a:cxn>
                <a:cxn ang="0">
                  <a:pos x="T2" y="T3"/>
                </a:cxn>
                <a:cxn ang="0">
                  <a:pos x="T4" y="T5"/>
                </a:cxn>
                <a:cxn ang="0">
                  <a:pos x="T6" y="T7"/>
                </a:cxn>
              </a:cxnLst>
              <a:rect l="0" t="0" r="r" b="b"/>
              <a:pathLst>
                <a:path w="2447" h="120">
                  <a:moveTo>
                    <a:pt x="1069" y="0"/>
                  </a:moveTo>
                  <a:lnTo>
                    <a:pt x="0" y="120"/>
                  </a:lnTo>
                  <a:lnTo>
                    <a:pt x="2447" y="63"/>
                  </a:lnTo>
                  <a:lnTo>
                    <a:pt x="1069" y="0"/>
                  </a:lnTo>
                  <a:close/>
                </a:path>
              </a:pathLst>
            </a:custGeom>
            <a:solidFill>
              <a:srgbClr val="B4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63"/>
            <p:cNvSpPr/>
            <p:nvPr/>
          </p:nvSpPr>
          <p:spPr bwMode="auto">
            <a:xfrm>
              <a:off x="3878263" y="4805363"/>
              <a:ext cx="2420938" cy="265113"/>
            </a:xfrm>
            <a:custGeom>
              <a:avLst/>
              <a:gdLst>
                <a:gd name="T0" fmla="*/ 603 w 1525"/>
                <a:gd name="T1" fmla="*/ 0 h 167"/>
                <a:gd name="T2" fmla="*/ 0 w 1525"/>
                <a:gd name="T3" fmla="*/ 167 h 167"/>
                <a:gd name="T4" fmla="*/ 1525 w 1525"/>
                <a:gd name="T5" fmla="*/ 98 h 167"/>
                <a:gd name="T6" fmla="*/ 603 w 1525"/>
                <a:gd name="T7" fmla="*/ 0 h 167"/>
              </a:gdLst>
              <a:ahLst/>
              <a:cxnLst>
                <a:cxn ang="0">
                  <a:pos x="T0" y="T1"/>
                </a:cxn>
                <a:cxn ang="0">
                  <a:pos x="T2" y="T3"/>
                </a:cxn>
                <a:cxn ang="0">
                  <a:pos x="T4" y="T5"/>
                </a:cxn>
                <a:cxn ang="0">
                  <a:pos x="T6" y="T7"/>
                </a:cxn>
              </a:cxnLst>
              <a:rect l="0" t="0" r="r" b="b"/>
              <a:pathLst>
                <a:path w="1525" h="167">
                  <a:moveTo>
                    <a:pt x="603" y="0"/>
                  </a:moveTo>
                  <a:lnTo>
                    <a:pt x="0" y="167"/>
                  </a:lnTo>
                  <a:lnTo>
                    <a:pt x="1525" y="98"/>
                  </a:lnTo>
                  <a:lnTo>
                    <a:pt x="603" y="0"/>
                  </a:lnTo>
                  <a:close/>
                </a:path>
              </a:pathLst>
            </a:custGeom>
            <a:solidFill>
              <a:srgbClr val="BBBB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64"/>
            <p:cNvSpPr/>
            <p:nvPr/>
          </p:nvSpPr>
          <p:spPr bwMode="auto">
            <a:xfrm>
              <a:off x="6299200" y="4632325"/>
              <a:ext cx="1449388" cy="438150"/>
            </a:xfrm>
            <a:custGeom>
              <a:avLst/>
              <a:gdLst>
                <a:gd name="T0" fmla="*/ 575 w 913"/>
                <a:gd name="T1" fmla="*/ 0 h 276"/>
                <a:gd name="T2" fmla="*/ 0 w 913"/>
                <a:gd name="T3" fmla="*/ 207 h 276"/>
                <a:gd name="T4" fmla="*/ 913 w 913"/>
                <a:gd name="T5" fmla="*/ 276 h 276"/>
                <a:gd name="T6" fmla="*/ 575 w 913"/>
                <a:gd name="T7" fmla="*/ 0 h 276"/>
              </a:gdLst>
              <a:ahLst/>
              <a:cxnLst>
                <a:cxn ang="0">
                  <a:pos x="T0" y="T1"/>
                </a:cxn>
                <a:cxn ang="0">
                  <a:pos x="T2" y="T3"/>
                </a:cxn>
                <a:cxn ang="0">
                  <a:pos x="T4" y="T5"/>
                </a:cxn>
                <a:cxn ang="0">
                  <a:pos x="T6" y="T7"/>
                </a:cxn>
              </a:cxnLst>
              <a:rect l="0" t="0" r="r" b="b"/>
              <a:pathLst>
                <a:path w="913" h="276">
                  <a:moveTo>
                    <a:pt x="575" y="0"/>
                  </a:moveTo>
                  <a:lnTo>
                    <a:pt x="0" y="207"/>
                  </a:lnTo>
                  <a:lnTo>
                    <a:pt x="913" y="276"/>
                  </a:lnTo>
                  <a:lnTo>
                    <a:pt x="575" y="0"/>
                  </a:lnTo>
                  <a:close/>
                </a:path>
              </a:pathLst>
            </a:custGeom>
            <a:solidFill>
              <a:srgbClr val="BFBE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65"/>
            <p:cNvSpPr/>
            <p:nvPr/>
          </p:nvSpPr>
          <p:spPr bwMode="auto">
            <a:xfrm>
              <a:off x="7748588" y="5033963"/>
              <a:ext cx="1392238" cy="127000"/>
            </a:xfrm>
            <a:custGeom>
              <a:avLst/>
              <a:gdLst>
                <a:gd name="T0" fmla="*/ 0 w 877"/>
                <a:gd name="T1" fmla="*/ 23 h 80"/>
                <a:gd name="T2" fmla="*/ 877 w 877"/>
                <a:gd name="T3" fmla="*/ 80 h 80"/>
                <a:gd name="T4" fmla="*/ 731 w 877"/>
                <a:gd name="T5" fmla="*/ 0 h 80"/>
                <a:gd name="T6" fmla="*/ 0 w 877"/>
                <a:gd name="T7" fmla="*/ 23 h 80"/>
              </a:gdLst>
              <a:ahLst/>
              <a:cxnLst>
                <a:cxn ang="0">
                  <a:pos x="T0" y="T1"/>
                </a:cxn>
                <a:cxn ang="0">
                  <a:pos x="T2" y="T3"/>
                </a:cxn>
                <a:cxn ang="0">
                  <a:pos x="T4" y="T5"/>
                </a:cxn>
                <a:cxn ang="0">
                  <a:pos x="T6" y="T7"/>
                </a:cxn>
              </a:cxnLst>
              <a:rect l="0" t="0" r="r" b="b"/>
              <a:pathLst>
                <a:path w="877" h="80">
                  <a:moveTo>
                    <a:pt x="0" y="23"/>
                  </a:moveTo>
                  <a:lnTo>
                    <a:pt x="877" y="80"/>
                  </a:lnTo>
                  <a:lnTo>
                    <a:pt x="731" y="0"/>
                  </a:lnTo>
                  <a:lnTo>
                    <a:pt x="0" y="23"/>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7" name="文本框 206"/>
          <p:cNvSpPr txBox="1"/>
          <p:nvPr/>
        </p:nvSpPr>
        <p:spPr>
          <a:xfrm>
            <a:off x="360922" y="1374805"/>
            <a:ext cx="6596678" cy="2015936"/>
          </a:xfrm>
          <a:prstGeom prst="rect">
            <a:avLst/>
          </a:prstGeom>
          <a:noFill/>
          <a:ln>
            <a:noFill/>
          </a:ln>
          <a:scene3d>
            <a:camera prst="orthographicFront"/>
            <a:lightRig rig="threePt" dir="t"/>
          </a:scene3d>
        </p:spPr>
        <p:txBody>
          <a:bodyPr wrap="none" rtlCol="0">
            <a:spAutoFit/>
          </a:bodyPr>
          <a:lstStyle/>
          <a:p>
            <a:r>
              <a:rPr lang="zh-CN" altLang="en-US" sz="12500" dirty="0">
                <a:ln w="15875">
                  <a:noFill/>
                </a:ln>
                <a:solidFill>
                  <a:schemeClr val="tx2">
                    <a:lumMod val="75000"/>
                  </a:schemeClr>
                </a:solidFill>
                <a:latin typeface="华文隶书" panose="02010800040101010101" pitchFamily="2" charset="-122"/>
                <a:ea typeface="华文隶书" panose="02010800040101010101" pitchFamily="2" charset="-122"/>
              </a:rPr>
              <a:t>感谢垂听</a:t>
            </a:r>
            <a:endParaRPr lang="zh-CN" altLang="en-US" sz="12500" dirty="0">
              <a:ln w="15875">
                <a:noFill/>
              </a:ln>
              <a:solidFill>
                <a:schemeClr val="tx2">
                  <a:lumMod val="75000"/>
                </a:schemeClr>
              </a:solidFill>
              <a:latin typeface="华文隶书" panose="02010800040101010101" pitchFamily="2" charset="-122"/>
              <a:ea typeface="华文隶书" panose="02010800040101010101" pitchFamily="2" charset="-122"/>
            </a:endParaRPr>
          </a:p>
        </p:txBody>
      </p:sp>
      <p:sp>
        <p:nvSpPr>
          <p:cNvPr id="209" name="文本框 208"/>
          <p:cNvSpPr txBox="1">
            <a:spLocks noChangeArrowheads="1"/>
          </p:cNvSpPr>
          <p:nvPr/>
        </p:nvSpPr>
        <p:spPr bwMode="auto">
          <a:xfrm>
            <a:off x="728012" y="3634984"/>
            <a:ext cx="2556526" cy="29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00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课题：客户邮件收发与满意度调研机器人</a:t>
            </a:r>
            <a:endParaRPr lang="zh-CN" altLang="en-US" sz="100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矩形 4"/>
          <p:cNvSpPr/>
          <p:nvPr/>
        </p:nvSpPr>
        <p:spPr>
          <a:xfrm>
            <a:off x="10044608" y="-884634"/>
            <a:ext cx="45719"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a:spLocks noChangeArrowheads="1"/>
          </p:cNvSpPr>
          <p:nvPr/>
        </p:nvSpPr>
        <p:spPr bwMode="auto">
          <a:xfrm>
            <a:off x="727710" y="3950970"/>
            <a:ext cx="3261360"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00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感谢团队成员：周航 洪永强 张新阳 赵强 周晗 张艺曦</a:t>
            </a:r>
            <a:endParaRPr lang="zh-CN" altLang="en-US" sz="100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2000">
                                      <p:stCondLst>
                                        <p:cond delay="0"/>
                                      </p:stCondLst>
                                      <p:iterate type="lt">
                                        <p:tmPct val="10000"/>
                                      </p:iterate>
                                      <p:childTnLst>
                                        <p:set>
                                          <p:cBhvr>
                                            <p:cTn id="6" dur="1" fill="hold">
                                              <p:stCondLst>
                                                <p:cond delay="0"/>
                                              </p:stCondLst>
                                            </p:cTn>
                                            <p:tgtEl>
                                              <p:spTgt spid="207"/>
                                            </p:tgtEl>
                                            <p:attrNameLst>
                                              <p:attrName>style.visibility</p:attrName>
                                            </p:attrNameLst>
                                          </p:cBhvr>
                                          <p:to>
                                            <p:strVal val="visible"/>
                                          </p:to>
                                        </p:set>
                                        <p:anim calcmode="lin" valueType="num" p14:bounceEnd="62000">
                                          <p:cBhvr additive="base">
                                            <p:cTn id="7" dur="1000" fill="hold"/>
                                            <p:tgtEl>
                                              <p:spTgt spid="207"/>
                                            </p:tgtEl>
                                            <p:attrNameLst>
                                              <p:attrName>ppt_x</p:attrName>
                                            </p:attrNameLst>
                                          </p:cBhvr>
                                          <p:tavLst>
                                            <p:tav tm="0">
                                              <p:val>
                                                <p:strVal val="#ppt_x"/>
                                              </p:val>
                                            </p:tav>
                                            <p:tav tm="100000">
                                              <p:val>
                                                <p:strVal val="#ppt_x"/>
                                              </p:val>
                                            </p:tav>
                                          </p:tavLst>
                                        </p:anim>
                                        <p:anim calcmode="lin" valueType="num" p14:bounceEnd="62000">
                                          <p:cBhvr additive="base">
                                            <p:cTn id="8" dur="1000" fill="hold"/>
                                            <p:tgtEl>
                                              <p:spTgt spid="207"/>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1800"/>
                                      </p:stCondLst>
                                      <p:childTnLst>
                                        <p:set>
                                          <p:cBhvr>
                                            <p:cTn id="10" dur="1" fill="hold">
                                              <p:stCondLst>
                                                <p:cond delay="0"/>
                                              </p:stCondLst>
                                            </p:cTn>
                                            <p:tgtEl>
                                              <p:spTgt spid="209"/>
                                            </p:tgtEl>
                                            <p:attrNameLst>
                                              <p:attrName>style.visibility</p:attrName>
                                            </p:attrNameLst>
                                          </p:cBhvr>
                                          <p:to>
                                            <p:strVal val="visible"/>
                                          </p:to>
                                        </p:set>
                                        <p:animEffect transition="in" filter="fade">
                                          <p:cBhvr>
                                            <p:cTn id="11" dur="500"/>
                                            <p:tgtEl>
                                              <p:spTgt spid="209"/>
                                            </p:tgtEl>
                                          </p:cBhvr>
                                        </p:animEffect>
                                      </p:childTnLst>
                                    </p:cTn>
                                  </p:par>
                                  <p:par>
                                    <p:cTn id="12" presetID="10" presetClass="entr" presetSubtype="0" fill="hold" grpId="0" nodeType="withEffect">
                                      <p:stCondLst>
                                        <p:cond delay="180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P spid="209" grpId="0"/>
          <p:bldP spid="3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10000"/>
                                      </p:iterate>
                                      <p:childTnLst>
                                        <p:set>
                                          <p:cBhvr>
                                            <p:cTn id="6" dur="1" fill="hold">
                                              <p:stCondLst>
                                                <p:cond delay="0"/>
                                              </p:stCondLst>
                                            </p:cTn>
                                            <p:tgtEl>
                                              <p:spTgt spid="207"/>
                                            </p:tgtEl>
                                            <p:attrNameLst>
                                              <p:attrName>style.visibility</p:attrName>
                                            </p:attrNameLst>
                                          </p:cBhvr>
                                          <p:to>
                                            <p:strVal val="visible"/>
                                          </p:to>
                                        </p:set>
                                        <p:anim calcmode="lin" valueType="num">
                                          <p:cBhvr additive="base">
                                            <p:cTn id="7" dur="1000" fill="hold"/>
                                            <p:tgtEl>
                                              <p:spTgt spid="207"/>
                                            </p:tgtEl>
                                            <p:attrNameLst>
                                              <p:attrName>ppt_x</p:attrName>
                                            </p:attrNameLst>
                                          </p:cBhvr>
                                          <p:tavLst>
                                            <p:tav tm="0">
                                              <p:val>
                                                <p:strVal val="#ppt_x"/>
                                              </p:val>
                                            </p:tav>
                                            <p:tav tm="100000">
                                              <p:val>
                                                <p:strVal val="#ppt_x"/>
                                              </p:val>
                                            </p:tav>
                                          </p:tavLst>
                                        </p:anim>
                                        <p:anim calcmode="lin" valueType="num">
                                          <p:cBhvr additive="base">
                                            <p:cTn id="8" dur="1000" fill="hold"/>
                                            <p:tgtEl>
                                              <p:spTgt spid="207"/>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1800"/>
                                      </p:stCondLst>
                                      <p:childTnLst>
                                        <p:set>
                                          <p:cBhvr>
                                            <p:cTn id="10" dur="1" fill="hold">
                                              <p:stCondLst>
                                                <p:cond delay="0"/>
                                              </p:stCondLst>
                                            </p:cTn>
                                            <p:tgtEl>
                                              <p:spTgt spid="209"/>
                                            </p:tgtEl>
                                            <p:attrNameLst>
                                              <p:attrName>style.visibility</p:attrName>
                                            </p:attrNameLst>
                                          </p:cBhvr>
                                          <p:to>
                                            <p:strVal val="visible"/>
                                          </p:to>
                                        </p:set>
                                        <p:animEffect transition="in" filter="fade">
                                          <p:cBhvr>
                                            <p:cTn id="11" dur="500"/>
                                            <p:tgtEl>
                                              <p:spTgt spid="209"/>
                                            </p:tgtEl>
                                          </p:cBhvr>
                                        </p:animEffect>
                                      </p:childTnLst>
                                    </p:cTn>
                                  </p:par>
                                  <p:par>
                                    <p:cTn id="12" presetID="10" presetClass="entr" presetSubtype="0" fill="hold" grpId="0" nodeType="withEffect">
                                      <p:stCondLst>
                                        <p:cond delay="180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P spid="209" grpId="0"/>
          <p:bldP spid="3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28485" y="349830"/>
            <a:ext cx="1697175" cy="1179196"/>
            <a:chOff x="776150" y="1476374"/>
            <a:chExt cx="1697175" cy="1179196"/>
          </a:xfrm>
        </p:grpSpPr>
        <p:grpSp>
          <p:nvGrpSpPr>
            <p:cNvPr id="11" name="组合 10"/>
            <p:cNvGrpSpPr/>
            <p:nvPr/>
          </p:nvGrpSpPr>
          <p:grpSpPr>
            <a:xfrm>
              <a:off x="776150" y="1476374"/>
              <a:ext cx="1697175" cy="1179196"/>
              <a:chOff x="1438274" y="1657351"/>
              <a:chExt cx="1095375" cy="747122"/>
            </a:xfrm>
          </p:grpSpPr>
          <p:sp>
            <p:nvSpPr>
              <p:cNvPr id="10" name="任意多边形 9"/>
              <p:cNvSpPr/>
              <p:nvPr/>
            </p:nvSpPr>
            <p:spPr>
              <a:xfrm>
                <a:off x="2314574" y="1724025"/>
                <a:ext cx="219075" cy="600075"/>
              </a:xfrm>
              <a:custGeom>
                <a:avLst/>
                <a:gdLst>
                  <a:gd name="connsiteX0" fmla="*/ 57150 w 171450"/>
                  <a:gd name="connsiteY0" fmla="*/ 66675 h 523875"/>
                  <a:gd name="connsiteX1" fmla="*/ 171450 w 171450"/>
                  <a:gd name="connsiteY1" fmla="*/ 0 h 523875"/>
                  <a:gd name="connsiteX2" fmla="*/ 0 w 171450"/>
                  <a:gd name="connsiteY2" fmla="*/ 523875 h 523875"/>
                  <a:gd name="connsiteX3" fmla="*/ 57150 w 171450"/>
                  <a:gd name="connsiteY3" fmla="*/ 66675 h 523875"/>
                </a:gdLst>
                <a:ahLst/>
                <a:cxnLst>
                  <a:cxn ang="0">
                    <a:pos x="connsiteX0" y="connsiteY0"/>
                  </a:cxn>
                  <a:cxn ang="0">
                    <a:pos x="connsiteX1" y="connsiteY1"/>
                  </a:cxn>
                  <a:cxn ang="0">
                    <a:pos x="connsiteX2" y="connsiteY2"/>
                  </a:cxn>
                  <a:cxn ang="0">
                    <a:pos x="connsiteX3" y="connsiteY3"/>
                  </a:cxn>
                </a:cxnLst>
                <a:rect l="l" t="t" r="r" b="b"/>
                <a:pathLst>
                  <a:path w="171450" h="523875">
                    <a:moveTo>
                      <a:pt x="57150" y="66675"/>
                    </a:moveTo>
                    <a:lnTo>
                      <a:pt x="171450" y="0"/>
                    </a:lnTo>
                    <a:lnTo>
                      <a:pt x="0" y="523875"/>
                    </a:lnTo>
                    <a:lnTo>
                      <a:pt x="57150" y="66675"/>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1438274" y="1657351"/>
                <a:ext cx="1000125" cy="647700"/>
              </a:xfrm>
              <a:custGeom>
                <a:avLst/>
                <a:gdLst>
                  <a:gd name="connsiteX0" fmla="*/ 0 w 704850"/>
                  <a:gd name="connsiteY0" fmla="*/ 419100 h 542925"/>
                  <a:gd name="connsiteX1" fmla="*/ 419100 w 704850"/>
                  <a:gd name="connsiteY1" fmla="*/ 304800 h 542925"/>
                  <a:gd name="connsiteX2" fmla="*/ 704850 w 704850"/>
                  <a:gd name="connsiteY2" fmla="*/ 0 h 542925"/>
                  <a:gd name="connsiteX3" fmla="*/ 638175 w 704850"/>
                  <a:gd name="connsiteY3" fmla="*/ 542925 h 542925"/>
                  <a:gd name="connsiteX4" fmla="*/ 0 w 704850"/>
                  <a:gd name="connsiteY4" fmla="*/ 419100 h 542925"/>
                  <a:gd name="connsiteX0-1" fmla="*/ 0 w 704850"/>
                  <a:gd name="connsiteY0-2" fmla="*/ 419100 h 542925"/>
                  <a:gd name="connsiteX1-3" fmla="*/ 484088 w 704850"/>
                  <a:gd name="connsiteY1-4" fmla="*/ 208685 h 542925"/>
                  <a:gd name="connsiteX2-5" fmla="*/ 704850 w 704850"/>
                  <a:gd name="connsiteY2-6" fmla="*/ 0 h 542925"/>
                  <a:gd name="connsiteX3-7" fmla="*/ 638175 w 704850"/>
                  <a:gd name="connsiteY3-8" fmla="*/ 542925 h 542925"/>
                  <a:gd name="connsiteX4-9" fmla="*/ 0 w 704850"/>
                  <a:gd name="connsiteY4-10" fmla="*/ 419100 h 542925"/>
                  <a:gd name="connsiteX0-11" fmla="*/ 0 w 704850"/>
                  <a:gd name="connsiteY0-12" fmla="*/ 419100 h 542925"/>
                  <a:gd name="connsiteX1-13" fmla="*/ 501418 w 704850"/>
                  <a:gd name="connsiteY1-14" fmla="*/ 223861 h 542925"/>
                  <a:gd name="connsiteX2-15" fmla="*/ 704850 w 704850"/>
                  <a:gd name="connsiteY2-16" fmla="*/ 0 h 542925"/>
                  <a:gd name="connsiteX3-17" fmla="*/ 638175 w 704850"/>
                  <a:gd name="connsiteY3-18" fmla="*/ 542925 h 542925"/>
                  <a:gd name="connsiteX4-19" fmla="*/ 0 w 704850"/>
                  <a:gd name="connsiteY4-20" fmla="*/ 419100 h 5429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4850" h="542925">
                    <a:moveTo>
                      <a:pt x="0" y="419100"/>
                    </a:moveTo>
                    <a:lnTo>
                      <a:pt x="501418" y="223861"/>
                    </a:lnTo>
                    <a:lnTo>
                      <a:pt x="704850" y="0"/>
                    </a:lnTo>
                    <a:lnTo>
                      <a:pt x="638175" y="542925"/>
                    </a:lnTo>
                    <a:lnTo>
                      <a:pt x="0" y="419100"/>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1447800" y="2152649"/>
                <a:ext cx="904875" cy="251824"/>
              </a:xfrm>
              <a:custGeom>
                <a:avLst/>
                <a:gdLst>
                  <a:gd name="connsiteX0" fmla="*/ 0 w 638175"/>
                  <a:gd name="connsiteY0" fmla="*/ 0 h 266700"/>
                  <a:gd name="connsiteX1" fmla="*/ 476250 w 638175"/>
                  <a:gd name="connsiteY1" fmla="*/ 266700 h 266700"/>
                  <a:gd name="connsiteX2" fmla="*/ 638175 w 638175"/>
                  <a:gd name="connsiteY2" fmla="*/ 133350 h 266700"/>
                  <a:gd name="connsiteX3" fmla="*/ 0 w 638175"/>
                  <a:gd name="connsiteY3" fmla="*/ 0 h 266700"/>
                  <a:gd name="connsiteX0-1" fmla="*/ 0 w 638175"/>
                  <a:gd name="connsiteY0-2" fmla="*/ 0 h 227454"/>
                  <a:gd name="connsiteX1-3" fmla="*/ 503998 w 638175"/>
                  <a:gd name="connsiteY1-4" fmla="*/ 227454 h 227454"/>
                  <a:gd name="connsiteX2-5" fmla="*/ 638175 w 638175"/>
                  <a:gd name="connsiteY2-6" fmla="*/ 133350 h 227454"/>
                  <a:gd name="connsiteX3-7" fmla="*/ 0 w 638175"/>
                  <a:gd name="connsiteY3-8" fmla="*/ 0 h 227454"/>
                </a:gdLst>
                <a:ahLst/>
                <a:cxnLst>
                  <a:cxn ang="0">
                    <a:pos x="connsiteX0-1" y="connsiteY0-2"/>
                  </a:cxn>
                  <a:cxn ang="0">
                    <a:pos x="connsiteX1-3" y="connsiteY1-4"/>
                  </a:cxn>
                  <a:cxn ang="0">
                    <a:pos x="connsiteX2-5" y="connsiteY2-6"/>
                  </a:cxn>
                  <a:cxn ang="0">
                    <a:pos x="connsiteX3-7" y="connsiteY3-8"/>
                  </a:cxn>
                </a:cxnLst>
                <a:rect l="l" t="t" r="r" b="b"/>
                <a:pathLst>
                  <a:path w="638175" h="227454">
                    <a:moveTo>
                      <a:pt x="0" y="0"/>
                    </a:moveTo>
                    <a:lnTo>
                      <a:pt x="503998" y="227454"/>
                    </a:lnTo>
                    <a:lnTo>
                      <a:pt x="638175" y="133350"/>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69"/>
            <p:cNvSpPr txBox="1">
              <a:spLocks noChangeArrowheads="1"/>
            </p:cNvSpPr>
            <p:nvPr/>
          </p:nvSpPr>
          <p:spPr bwMode="auto">
            <a:xfrm>
              <a:off x="1751006" y="1999995"/>
              <a:ext cx="5258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1200"/>
                </a:lnSpc>
              </a:pPr>
              <a:r>
                <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rPr>
                <a:t>01</a:t>
              </a:r>
              <a:endParaRPr lang="zh-CN" altLang="en-US" sz="2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0" name="组合 29"/>
          <p:cNvGrpSpPr/>
          <p:nvPr/>
        </p:nvGrpSpPr>
        <p:grpSpPr>
          <a:xfrm>
            <a:off x="266628" y="1808753"/>
            <a:ext cx="1697175" cy="1179196"/>
            <a:chOff x="776150" y="1476374"/>
            <a:chExt cx="1697175" cy="1179196"/>
          </a:xfrm>
        </p:grpSpPr>
        <p:grpSp>
          <p:nvGrpSpPr>
            <p:cNvPr id="31" name="组合 30"/>
            <p:cNvGrpSpPr/>
            <p:nvPr/>
          </p:nvGrpSpPr>
          <p:grpSpPr>
            <a:xfrm>
              <a:off x="776150" y="1476374"/>
              <a:ext cx="1697175" cy="1179196"/>
              <a:chOff x="1438274" y="1657351"/>
              <a:chExt cx="1095375" cy="747122"/>
            </a:xfrm>
          </p:grpSpPr>
          <p:sp>
            <p:nvSpPr>
              <p:cNvPr id="34" name="任意多边形 33"/>
              <p:cNvSpPr/>
              <p:nvPr/>
            </p:nvSpPr>
            <p:spPr>
              <a:xfrm>
                <a:off x="2314574" y="1724025"/>
                <a:ext cx="219075" cy="600075"/>
              </a:xfrm>
              <a:custGeom>
                <a:avLst/>
                <a:gdLst>
                  <a:gd name="connsiteX0" fmla="*/ 57150 w 171450"/>
                  <a:gd name="connsiteY0" fmla="*/ 66675 h 523875"/>
                  <a:gd name="connsiteX1" fmla="*/ 171450 w 171450"/>
                  <a:gd name="connsiteY1" fmla="*/ 0 h 523875"/>
                  <a:gd name="connsiteX2" fmla="*/ 0 w 171450"/>
                  <a:gd name="connsiteY2" fmla="*/ 523875 h 523875"/>
                  <a:gd name="connsiteX3" fmla="*/ 57150 w 171450"/>
                  <a:gd name="connsiteY3" fmla="*/ 66675 h 523875"/>
                </a:gdLst>
                <a:ahLst/>
                <a:cxnLst>
                  <a:cxn ang="0">
                    <a:pos x="connsiteX0" y="connsiteY0"/>
                  </a:cxn>
                  <a:cxn ang="0">
                    <a:pos x="connsiteX1" y="connsiteY1"/>
                  </a:cxn>
                  <a:cxn ang="0">
                    <a:pos x="connsiteX2" y="connsiteY2"/>
                  </a:cxn>
                  <a:cxn ang="0">
                    <a:pos x="connsiteX3" y="connsiteY3"/>
                  </a:cxn>
                </a:cxnLst>
                <a:rect l="l" t="t" r="r" b="b"/>
                <a:pathLst>
                  <a:path w="171450" h="523875">
                    <a:moveTo>
                      <a:pt x="57150" y="66675"/>
                    </a:moveTo>
                    <a:lnTo>
                      <a:pt x="171450" y="0"/>
                    </a:lnTo>
                    <a:lnTo>
                      <a:pt x="0" y="523875"/>
                    </a:lnTo>
                    <a:lnTo>
                      <a:pt x="57150" y="66675"/>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1438274" y="1657351"/>
                <a:ext cx="1000125" cy="647700"/>
              </a:xfrm>
              <a:custGeom>
                <a:avLst/>
                <a:gdLst>
                  <a:gd name="connsiteX0" fmla="*/ 0 w 704850"/>
                  <a:gd name="connsiteY0" fmla="*/ 419100 h 542925"/>
                  <a:gd name="connsiteX1" fmla="*/ 419100 w 704850"/>
                  <a:gd name="connsiteY1" fmla="*/ 304800 h 542925"/>
                  <a:gd name="connsiteX2" fmla="*/ 704850 w 704850"/>
                  <a:gd name="connsiteY2" fmla="*/ 0 h 542925"/>
                  <a:gd name="connsiteX3" fmla="*/ 638175 w 704850"/>
                  <a:gd name="connsiteY3" fmla="*/ 542925 h 542925"/>
                  <a:gd name="connsiteX4" fmla="*/ 0 w 704850"/>
                  <a:gd name="connsiteY4" fmla="*/ 419100 h 542925"/>
                  <a:gd name="connsiteX0-1" fmla="*/ 0 w 704850"/>
                  <a:gd name="connsiteY0-2" fmla="*/ 419100 h 542925"/>
                  <a:gd name="connsiteX1-3" fmla="*/ 484088 w 704850"/>
                  <a:gd name="connsiteY1-4" fmla="*/ 208685 h 542925"/>
                  <a:gd name="connsiteX2-5" fmla="*/ 704850 w 704850"/>
                  <a:gd name="connsiteY2-6" fmla="*/ 0 h 542925"/>
                  <a:gd name="connsiteX3-7" fmla="*/ 638175 w 704850"/>
                  <a:gd name="connsiteY3-8" fmla="*/ 542925 h 542925"/>
                  <a:gd name="connsiteX4-9" fmla="*/ 0 w 704850"/>
                  <a:gd name="connsiteY4-10" fmla="*/ 419100 h 542925"/>
                  <a:gd name="connsiteX0-11" fmla="*/ 0 w 704850"/>
                  <a:gd name="connsiteY0-12" fmla="*/ 419100 h 542925"/>
                  <a:gd name="connsiteX1-13" fmla="*/ 501418 w 704850"/>
                  <a:gd name="connsiteY1-14" fmla="*/ 223861 h 542925"/>
                  <a:gd name="connsiteX2-15" fmla="*/ 704850 w 704850"/>
                  <a:gd name="connsiteY2-16" fmla="*/ 0 h 542925"/>
                  <a:gd name="connsiteX3-17" fmla="*/ 638175 w 704850"/>
                  <a:gd name="connsiteY3-18" fmla="*/ 542925 h 542925"/>
                  <a:gd name="connsiteX4-19" fmla="*/ 0 w 704850"/>
                  <a:gd name="connsiteY4-20" fmla="*/ 419100 h 5429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4850" h="542925">
                    <a:moveTo>
                      <a:pt x="0" y="419100"/>
                    </a:moveTo>
                    <a:lnTo>
                      <a:pt x="501418" y="223861"/>
                    </a:lnTo>
                    <a:lnTo>
                      <a:pt x="704850" y="0"/>
                    </a:lnTo>
                    <a:lnTo>
                      <a:pt x="638175" y="542925"/>
                    </a:lnTo>
                    <a:lnTo>
                      <a:pt x="0" y="419100"/>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447800" y="2152649"/>
                <a:ext cx="904875" cy="251824"/>
              </a:xfrm>
              <a:custGeom>
                <a:avLst/>
                <a:gdLst>
                  <a:gd name="connsiteX0" fmla="*/ 0 w 638175"/>
                  <a:gd name="connsiteY0" fmla="*/ 0 h 266700"/>
                  <a:gd name="connsiteX1" fmla="*/ 476250 w 638175"/>
                  <a:gd name="connsiteY1" fmla="*/ 266700 h 266700"/>
                  <a:gd name="connsiteX2" fmla="*/ 638175 w 638175"/>
                  <a:gd name="connsiteY2" fmla="*/ 133350 h 266700"/>
                  <a:gd name="connsiteX3" fmla="*/ 0 w 638175"/>
                  <a:gd name="connsiteY3" fmla="*/ 0 h 266700"/>
                  <a:gd name="connsiteX0-1" fmla="*/ 0 w 638175"/>
                  <a:gd name="connsiteY0-2" fmla="*/ 0 h 227454"/>
                  <a:gd name="connsiteX1-3" fmla="*/ 503998 w 638175"/>
                  <a:gd name="connsiteY1-4" fmla="*/ 227454 h 227454"/>
                  <a:gd name="connsiteX2-5" fmla="*/ 638175 w 638175"/>
                  <a:gd name="connsiteY2-6" fmla="*/ 133350 h 227454"/>
                  <a:gd name="connsiteX3-7" fmla="*/ 0 w 638175"/>
                  <a:gd name="connsiteY3-8" fmla="*/ 0 h 227454"/>
                </a:gdLst>
                <a:ahLst/>
                <a:cxnLst>
                  <a:cxn ang="0">
                    <a:pos x="connsiteX0-1" y="connsiteY0-2"/>
                  </a:cxn>
                  <a:cxn ang="0">
                    <a:pos x="connsiteX1-3" y="connsiteY1-4"/>
                  </a:cxn>
                  <a:cxn ang="0">
                    <a:pos x="connsiteX2-5" y="connsiteY2-6"/>
                  </a:cxn>
                  <a:cxn ang="0">
                    <a:pos x="connsiteX3-7" y="connsiteY3-8"/>
                  </a:cxn>
                </a:cxnLst>
                <a:rect l="l" t="t" r="r" b="b"/>
                <a:pathLst>
                  <a:path w="638175" h="227454">
                    <a:moveTo>
                      <a:pt x="0" y="0"/>
                    </a:moveTo>
                    <a:lnTo>
                      <a:pt x="503998" y="227454"/>
                    </a:lnTo>
                    <a:lnTo>
                      <a:pt x="638175" y="133350"/>
                    </a:lnTo>
                    <a:lnTo>
                      <a:pt x="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框 69"/>
            <p:cNvSpPr txBox="1">
              <a:spLocks noChangeArrowheads="1"/>
            </p:cNvSpPr>
            <p:nvPr/>
          </p:nvSpPr>
          <p:spPr bwMode="auto">
            <a:xfrm>
              <a:off x="1751006" y="1999995"/>
              <a:ext cx="5258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1200"/>
                </a:lnSpc>
              </a:pPr>
              <a:r>
                <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rPr>
                <a:t>02</a:t>
              </a:r>
              <a:endParaRPr lang="zh-CN" altLang="en-US" sz="2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7" name="组合 36"/>
          <p:cNvGrpSpPr/>
          <p:nvPr/>
        </p:nvGrpSpPr>
        <p:grpSpPr>
          <a:xfrm>
            <a:off x="281388" y="3314773"/>
            <a:ext cx="1697175" cy="1179196"/>
            <a:chOff x="776150" y="1476374"/>
            <a:chExt cx="1697175" cy="1179196"/>
          </a:xfrm>
        </p:grpSpPr>
        <p:grpSp>
          <p:nvGrpSpPr>
            <p:cNvPr id="38" name="组合 37"/>
            <p:cNvGrpSpPr/>
            <p:nvPr/>
          </p:nvGrpSpPr>
          <p:grpSpPr>
            <a:xfrm>
              <a:off x="776150" y="1476374"/>
              <a:ext cx="1697175" cy="1179196"/>
              <a:chOff x="1438274" y="1657351"/>
              <a:chExt cx="1095375" cy="747122"/>
            </a:xfrm>
          </p:grpSpPr>
          <p:sp>
            <p:nvSpPr>
              <p:cNvPr id="41" name="任意多边形 40"/>
              <p:cNvSpPr/>
              <p:nvPr/>
            </p:nvSpPr>
            <p:spPr>
              <a:xfrm>
                <a:off x="2314574" y="1724025"/>
                <a:ext cx="219075" cy="600075"/>
              </a:xfrm>
              <a:custGeom>
                <a:avLst/>
                <a:gdLst>
                  <a:gd name="connsiteX0" fmla="*/ 57150 w 171450"/>
                  <a:gd name="connsiteY0" fmla="*/ 66675 h 523875"/>
                  <a:gd name="connsiteX1" fmla="*/ 171450 w 171450"/>
                  <a:gd name="connsiteY1" fmla="*/ 0 h 523875"/>
                  <a:gd name="connsiteX2" fmla="*/ 0 w 171450"/>
                  <a:gd name="connsiteY2" fmla="*/ 523875 h 523875"/>
                  <a:gd name="connsiteX3" fmla="*/ 57150 w 171450"/>
                  <a:gd name="connsiteY3" fmla="*/ 66675 h 523875"/>
                </a:gdLst>
                <a:ahLst/>
                <a:cxnLst>
                  <a:cxn ang="0">
                    <a:pos x="connsiteX0" y="connsiteY0"/>
                  </a:cxn>
                  <a:cxn ang="0">
                    <a:pos x="connsiteX1" y="connsiteY1"/>
                  </a:cxn>
                  <a:cxn ang="0">
                    <a:pos x="connsiteX2" y="connsiteY2"/>
                  </a:cxn>
                  <a:cxn ang="0">
                    <a:pos x="connsiteX3" y="connsiteY3"/>
                  </a:cxn>
                </a:cxnLst>
                <a:rect l="l" t="t" r="r" b="b"/>
                <a:pathLst>
                  <a:path w="171450" h="523875">
                    <a:moveTo>
                      <a:pt x="57150" y="66675"/>
                    </a:moveTo>
                    <a:lnTo>
                      <a:pt x="171450" y="0"/>
                    </a:lnTo>
                    <a:lnTo>
                      <a:pt x="0" y="523875"/>
                    </a:lnTo>
                    <a:lnTo>
                      <a:pt x="57150" y="66675"/>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1438274" y="1657351"/>
                <a:ext cx="1000125" cy="647700"/>
              </a:xfrm>
              <a:custGeom>
                <a:avLst/>
                <a:gdLst>
                  <a:gd name="connsiteX0" fmla="*/ 0 w 704850"/>
                  <a:gd name="connsiteY0" fmla="*/ 419100 h 542925"/>
                  <a:gd name="connsiteX1" fmla="*/ 419100 w 704850"/>
                  <a:gd name="connsiteY1" fmla="*/ 304800 h 542925"/>
                  <a:gd name="connsiteX2" fmla="*/ 704850 w 704850"/>
                  <a:gd name="connsiteY2" fmla="*/ 0 h 542925"/>
                  <a:gd name="connsiteX3" fmla="*/ 638175 w 704850"/>
                  <a:gd name="connsiteY3" fmla="*/ 542925 h 542925"/>
                  <a:gd name="connsiteX4" fmla="*/ 0 w 704850"/>
                  <a:gd name="connsiteY4" fmla="*/ 419100 h 542925"/>
                  <a:gd name="connsiteX0-1" fmla="*/ 0 w 704850"/>
                  <a:gd name="connsiteY0-2" fmla="*/ 419100 h 542925"/>
                  <a:gd name="connsiteX1-3" fmla="*/ 484088 w 704850"/>
                  <a:gd name="connsiteY1-4" fmla="*/ 208685 h 542925"/>
                  <a:gd name="connsiteX2-5" fmla="*/ 704850 w 704850"/>
                  <a:gd name="connsiteY2-6" fmla="*/ 0 h 542925"/>
                  <a:gd name="connsiteX3-7" fmla="*/ 638175 w 704850"/>
                  <a:gd name="connsiteY3-8" fmla="*/ 542925 h 542925"/>
                  <a:gd name="connsiteX4-9" fmla="*/ 0 w 704850"/>
                  <a:gd name="connsiteY4-10" fmla="*/ 419100 h 542925"/>
                  <a:gd name="connsiteX0-11" fmla="*/ 0 w 704850"/>
                  <a:gd name="connsiteY0-12" fmla="*/ 419100 h 542925"/>
                  <a:gd name="connsiteX1-13" fmla="*/ 501418 w 704850"/>
                  <a:gd name="connsiteY1-14" fmla="*/ 223861 h 542925"/>
                  <a:gd name="connsiteX2-15" fmla="*/ 704850 w 704850"/>
                  <a:gd name="connsiteY2-16" fmla="*/ 0 h 542925"/>
                  <a:gd name="connsiteX3-17" fmla="*/ 638175 w 704850"/>
                  <a:gd name="connsiteY3-18" fmla="*/ 542925 h 542925"/>
                  <a:gd name="connsiteX4-19" fmla="*/ 0 w 704850"/>
                  <a:gd name="connsiteY4-20" fmla="*/ 419100 h 5429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4850" h="542925">
                    <a:moveTo>
                      <a:pt x="0" y="419100"/>
                    </a:moveTo>
                    <a:lnTo>
                      <a:pt x="501418" y="223861"/>
                    </a:lnTo>
                    <a:lnTo>
                      <a:pt x="704850" y="0"/>
                    </a:lnTo>
                    <a:lnTo>
                      <a:pt x="638175" y="542925"/>
                    </a:lnTo>
                    <a:lnTo>
                      <a:pt x="0" y="419100"/>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1447800" y="2152649"/>
                <a:ext cx="904875" cy="251824"/>
              </a:xfrm>
              <a:custGeom>
                <a:avLst/>
                <a:gdLst>
                  <a:gd name="connsiteX0" fmla="*/ 0 w 638175"/>
                  <a:gd name="connsiteY0" fmla="*/ 0 h 266700"/>
                  <a:gd name="connsiteX1" fmla="*/ 476250 w 638175"/>
                  <a:gd name="connsiteY1" fmla="*/ 266700 h 266700"/>
                  <a:gd name="connsiteX2" fmla="*/ 638175 w 638175"/>
                  <a:gd name="connsiteY2" fmla="*/ 133350 h 266700"/>
                  <a:gd name="connsiteX3" fmla="*/ 0 w 638175"/>
                  <a:gd name="connsiteY3" fmla="*/ 0 h 266700"/>
                  <a:gd name="connsiteX0-1" fmla="*/ 0 w 638175"/>
                  <a:gd name="connsiteY0-2" fmla="*/ 0 h 227454"/>
                  <a:gd name="connsiteX1-3" fmla="*/ 503998 w 638175"/>
                  <a:gd name="connsiteY1-4" fmla="*/ 227454 h 227454"/>
                  <a:gd name="connsiteX2-5" fmla="*/ 638175 w 638175"/>
                  <a:gd name="connsiteY2-6" fmla="*/ 133350 h 227454"/>
                  <a:gd name="connsiteX3-7" fmla="*/ 0 w 638175"/>
                  <a:gd name="connsiteY3-8" fmla="*/ 0 h 227454"/>
                </a:gdLst>
                <a:ahLst/>
                <a:cxnLst>
                  <a:cxn ang="0">
                    <a:pos x="connsiteX0-1" y="connsiteY0-2"/>
                  </a:cxn>
                  <a:cxn ang="0">
                    <a:pos x="connsiteX1-3" y="connsiteY1-4"/>
                  </a:cxn>
                  <a:cxn ang="0">
                    <a:pos x="connsiteX2-5" y="connsiteY2-6"/>
                  </a:cxn>
                  <a:cxn ang="0">
                    <a:pos x="connsiteX3-7" y="connsiteY3-8"/>
                  </a:cxn>
                </a:cxnLst>
                <a:rect l="l" t="t" r="r" b="b"/>
                <a:pathLst>
                  <a:path w="638175" h="227454">
                    <a:moveTo>
                      <a:pt x="0" y="0"/>
                    </a:moveTo>
                    <a:lnTo>
                      <a:pt x="503998" y="227454"/>
                    </a:lnTo>
                    <a:lnTo>
                      <a:pt x="638175" y="133350"/>
                    </a:lnTo>
                    <a:lnTo>
                      <a:pt x="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文本框 69"/>
            <p:cNvSpPr txBox="1">
              <a:spLocks noChangeArrowheads="1"/>
            </p:cNvSpPr>
            <p:nvPr/>
          </p:nvSpPr>
          <p:spPr bwMode="auto">
            <a:xfrm>
              <a:off x="1751006" y="1999995"/>
              <a:ext cx="5258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1200"/>
                </a:lnSpc>
              </a:pPr>
              <a:r>
                <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rPr>
                <a:t>03</a:t>
              </a:r>
              <a:endParaRPr lang="zh-CN" altLang="en-US" sz="2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4" name="组合 43"/>
          <p:cNvGrpSpPr/>
          <p:nvPr/>
        </p:nvGrpSpPr>
        <p:grpSpPr>
          <a:xfrm>
            <a:off x="4548008" y="339019"/>
            <a:ext cx="1697175" cy="1179196"/>
            <a:chOff x="776150" y="1476374"/>
            <a:chExt cx="1697175" cy="1179196"/>
          </a:xfrm>
        </p:grpSpPr>
        <p:grpSp>
          <p:nvGrpSpPr>
            <p:cNvPr id="45" name="组合 44"/>
            <p:cNvGrpSpPr/>
            <p:nvPr/>
          </p:nvGrpSpPr>
          <p:grpSpPr>
            <a:xfrm>
              <a:off x="776150" y="1476374"/>
              <a:ext cx="1697175" cy="1179196"/>
              <a:chOff x="1438274" y="1657351"/>
              <a:chExt cx="1095375" cy="747122"/>
            </a:xfrm>
          </p:grpSpPr>
          <p:sp>
            <p:nvSpPr>
              <p:cNvPr id="48" name="任意多边形 47"/>
              <p:cNvSpPr/>
              <p:nvPr/>
            </p:nvSpPr>
            <p:spPr>
              <a:xfrm>
                <a:off x="2314574" y="1724025"/>
                <a:ext cx="219075" cy="600075"/>
              </a:xfrm>
              <a:custGeom>
                <a:avLst/>
                <a:gdLst>
                  <a:gd name="connsiteX0" fmla="*/ 57150 w 171450"/>
                  <a:gd name="connsiteY0" fmla="*/ 66675 h 523875"/>
                  <a:gd name="connsiteX1" fmla="*/ 171450 w 171450"/>
                  <a:gd name="connsiteY1" fmla="*/ 0 h 523875"/>
                  <a:gd name="connsiteX2" fmla="*/ 0 w 171450"/>
                  <a:gd name="connsiteY2" fmla="*/ 523875 h 523875"/>
                  <a:gd name="connsiteX3" fmla="*/ 57150 w 171450"/>
                  <a:gd name="connsiteY3" fmla="*/ 66675 h 523875"/>
                </a:gdLst>
                <a:ahLst/>
                <a:cxnLst>
                  <a:cxn ang="0">
                    <a:pos x="connsiteX0" y="connsiteY0"/>
                  </a:cxn>
                  <a:cxn ang="0">
                    <a:pos x="connsiteX1" y="connsiteY1"/>
                  </a:cxn>
                  <a:cxn ang="0">
                    <a:pos x="connsiteX2" y="connsiteY2"/>
                  </a:cxn>
                  <a:cxn ang="0">
                    <a:pos x="connsiteX3" y="connsiteY3"/>
                  </a:cxn>
                </a:cxnLst>
                <a:rect l="l" t="t" r="r" b="b"/>
                <a:pathLst>
                  <a:path w="171450" h="523875">
                    <a:moveTo>
                      <a:pt x="57150" y="66675"/>
                    </a:moveTo>
                    <a:lnTo>
                      <a:pt x="171450" y="0"/>
                    </a:lnTo>
                    <a:lnTo>
                      <a:pt x="0" y="523875"/>
                    </a:lnTo>
                    <a:lnTo>
                      <a:pt x="57150" y="66675"/>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1438274" y="1657351"/>
                <a:ext cx="1000125" cy="647700"/>
              </a:xfrm>
              <a:custGeom>
                <a:avLst/>
                <a:gdLst>
                  <a:gd name="connsiteX0" fmla="*/ 0 w 704850"/>
                  <a:gd name="connsiteY0" fmla="*/ 419100 h 542925"/>
                  <a:gd name="connsiteX1" fmla="*/ 419100 w 704850"/>
                  <a:gd name="connsiteY1" fmla="*/ 304800 h 542925"/>
                  <a:gd name="connsiteX2" fmla="*/ 704850 w 704850"/>
                  <a:gd name="connsiteY2" fmla="*/ 0 h 542925"/>
                  <a:gd name="connsiteX3" fmla="*/ 638175 w 704850"/>
                  <a:gd name="connsiteY3" fmla="*/ 542925 h 542925"/>
                  <a:gd name="connsiteX4" fmla="*/ 0 w 704850"/>
                  <a:gd name="connsiteY4" fmla="*/ 419100 h 542925"/>
                  <a:gd name="connsiteX0-1" fmla="*/ 0 w 704850"/>
                  <a:gd name="connsiteY0-2" fmla="*/ 419100 h 542925"/>
                  <a:gd name="connsiteX1-3" fmla="*/ 484088 w 704850"/>
                  <a:gd name="connsiteY1-4" fmla="*/ 208685 h 542925"/>
                  <a:gd name="connsiteX2-5" fmla="*/ 704850 w 704850"/>
                  <a:gd name="connsiteY2-6" fmla="*/ 0 h 542925"/>
                  <a:gd name="connsiteX3-7" fmla="*/ 638175 w 704850"/>
                  <a:gd name="connsiteY3-8" fmla="*/ 542925 h 542925"/>
                  <a:gd name="connsiteX4-9" fmla="*/ 0 w 704850"/>
                  <a:gd name="connsiteY4-10" fmla="*/ 419100 h 542925"/>
                  <a:gd name="connsiteX0-11" fmla="*/ 0 w 704850"/>
                  <a:gd name="connsiteY0-12" fmla="*/ 419100 h 542925"/>
                  <a:gd name="connsiteX1-13" fmla="*/ 501418 w 704850"/>
                  <a:gd name="connsiteY1-14" fmla="*/ 223861 h 542925"/>
                  <a:gd name="connsiteX2-15" fmla="*/ 704850 w 704850"/>
                  <a:gd name="connsiteY2-16" fmla="*/ 0 h 542925"/>
                  <a:gd name="connsiteX3-17" fmla="*/ 638175 w 704850"/>
                  <a:gd name="connsiteY3-18" fmla="*/ 542925 h 542925"/>
                  <a:gd name="connsiteX4-19" fmla="*/ 0 w 704850"/>
                  <a:gd name="connsiteY4-20" fmla="*/ 419100 h 5429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4850" h="542925">
                    <a:moveTo>
                      <a:pt x="0" y="419100"/>
                    </a:moveTo>
                    <a:lnTo>
                      <a:pt x="501418" y="223861"/>
                    </a:lnTo>
                    <a:lnTo>
                      <a:pt x="704850" y="0"/>
                    </a:lnTo>
                    <a:lnTo>
                      <a:pt x="638175" y="542925"/>
                    </a:lnTo>
                    <a:lnTo>
                      <a:pt x="0" y="419100"/>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1447800" y="2152649"/>
                <a:ext cx="904875" cy="251824"/>
              </a:xfrm>
              <a:custGeom>
                <a:avLst/>
                <a:gdLst>
                  <a:gd name="connsiteX0" fmla="*/ 0 w 638175"/>
                  <a:gd name="connsiteY0" fmla="*/ 0 h 266700"/>
                  <a:gd name="connsiteX1" fmla="*/ 476250 w 638175"/>
                  <a:gd name="connsiteY1" fmla="*/ 266700 h 266700"/>
                  <a:gd name="connsiteX2" fmla="*/ 638175 w 638175"/>
                  <a:gd name="connsiteY2" fmla="*/ 133350 h 266700"/>
                  <a:gd name="connsiteX3" fmla="*/ 0 w 638175"/>
                  <a:gd name="connsiteY3" fmla="*/ 0 h 266700"/>
                  <a:gd name="connsiteX0-1" fmla="*/ 0 w 638175"/>
                  <a:gd name="connsiteY0-2" fmla="*/ 0 h 227454"/>
                  <a:gd name="connsiteX1-3" fmla="*/ 503998 w 638175"/>
                  <a:gd name="connsiteY1-4" fmla="*/ 227454 h 227454"/>
                  <a:gd name="connsiteX2-5" fmla="*/ 638175 w 638175"/>
                  <a:gd name="connsiteY2-6" fmla="*/ 133350 h 227454"/>
                  <a:gd name="connsiteX3-7" fmla="*/ 0 w 638175"/>
                  <a:gd name="connsiteY3-8" fmla="*/ 0 h 227454"/>
                </a:gdLst>
                <a:ahLst/>
                <a:cxnLst>
                  <a:cxn ang="0">
                    <a:pos x="connsiteX0-1" y="connsiteY0-2"/>
                  </a:cxn>
                  <a:cxn ang="0">
                    <a:pos x="connsiteX1-3" y="connsiteY1-4"/>
                  </a:cxn>
                  <a:cxn ang="0">
                    <a:pos x="connsiteX2-5" y="connsiteY2-6"/>
                  </a:cxn>
                  <a:cxn ang="0">
                    <a:pos x="connsiteX3-7" y="connsiteY3-8"/>
                  </a:cxn>
                </a:cxnLst>
                <a:rect l="l" t="t" r="r" b="b"/>
                <a:pathLst>
                  <a:path w="638175" h="227454">
                    <a:moveTo>
                      <a:pt x="0" y="0"/>
                    </a:moveTo>
                    <a:lnTo>
                      <a:pt x="503998" y="227454"/>
                    </a:lnTo>
                    <a:lnTo>
                      <a:pt x="638175" y="133350"/>
                    </a:lnTo>
                    <a:lnTo>
                      <a:pt x="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文本框 69"/>
            <p:cNvSpPr txBox="1">
              <a:spLocks noChangeArrowheads="1"/>
            </p:cNvSpPr>
            <p:nvPr/>
          </p:nvSpPr>
          <p:spPr bwMode="auto">
            <a:xfrm>
              <a:off x="1656260" y="2000249"/>
              <a:ext cx="62039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1200"/>
                </a:lnSpc>
              </a:pPr>
              <a:r>
                <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rPr>
                <a:t>04</a:t>
              </a:r>
              <a:endParaRPr lang="zh-CN" altLang="en-US" sz="2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4" name="组合 53"/>
          <p:cNvGrpSpPr/>
          <p:nvPr/>
        </p:nvGrpSpPr>
        <p:grpSpPr>
          <a:xfrm>
            <a:off x="4428288" y="1739004"/>
            <a:ext cx="1697175" cy="1179196"/>
            <a:chOff x="776150" y="1476374"/>
            <a:chExt cx="1697175" cy="1179196"/>
          </a:xfrm>
        </p:grpSpPr>
        <p:grpSp>
          <p:nvGrpSpPr>
            <p:cNvPr id="56" name="组合 55"/>
            <p:cNvGrpSpPr/>
            <p:nvPr/>
          </p:nvGrpSpPr>
          <p:grpSpPr>
            <a:xfrm>
              <a:off x="776150" y="1476374"/>
              <a:ext cx="1697175" cy="1179196"/>
              <a:chOff x="1438274" y="1657351"/>
              <a:chExt cx="1095375" cy="747122"/>
            </a:xfrm>
          </p:grpSpPr>
          <p:sp>
            <p:nvSpPr>
              <p:cNvPr id="60" name="任意多边形 47"/>
              <p:cNvSpPr/>
              <p:nvPr/>
            </p:nvSpPr>
            <p:spPr>
              <a:xfrm>
                <a:off x="2314574" y="1724025"/>
                <a:ext cx="219075" cy="600075"/>
              </a:xfrm>
              <a:custGeom>
                <a:avLst/>
                <a:gdLst>
                  <a:gd name="connsiteX0" fmla="*/ 57150 w 171450"/>
                  <a:gd name="connsiteY0" fmla="*/ 66675 h 523875"/>
                  <a:gd name="connsiteX1" fmla="*/ 171450 w 171450"/>
                  <a:gd name="connsiteY1" fmla="*/ 0 h 523875"/>
                  <a:gd name="connsiteX2" fmla="*/ 0 w 171450"/>
                  <a:gd name="connsiteY2" fmla="*/ 523875 h 523875"/>
                  <a:gd name="connsiteX3" fmla="*/ 57150 w 171450"/>
                  <a:gd name="connsiteY3" fmla="*/ 66675 h 523875"/>
                </a:gdLst>
                <a:ahLst/>
                <a:cxnLst>
                  <a:cxn ang="0">
                    <a:pos x="connsiteX0" y="connsiteY0"/>
                  </a:cxn>
                  <a:cxn ang="0">
                    <a:pos x="connsiteX1" y="connsiteY1"/>
                  </a:cxn>
                  <a:cxn ang="0">
                    <a:pos x="connsiteX2" y="connsiteY2"/>
                  </a:cxn>
                  <a:cxn ang="0">
                    <a:pos x="connsiteX3" y="connsiteY3"/>
                  </a:cxn>
                </a:cxnLst>
                <a:rect l="l" t="t" r="r" b="b"/>
                <a:pathLst>
                  <a:path w="171450" h="523875">
                    <a:moveTo>
                      <a:pt x="57150" y="66675"/>
                    </a:moveTo>
                    <a:lnTo>
                      <a:pt x="171450" y="0"/>
                    </a:lnTo>
                    <a:lnTo>
                      <a:pt x="0" y="523875"/>
                    </a:lnTo>
                    <a:lnTo>
                      <a:pt x="57150" y="66675"/>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48"/>
              <p:cNvSpPr/>
              <p:nvPr/>
            </p:nvSpPr>
            <p:spPr>
              <a:xfrm>
                <a:off x="1438274" y="1657351"/>
                <a:ext cx="1000125" cy="647700"/>
              </a:xfrm>
              <a:custGeom>
                <a:avLst/>
                <a:gdLst>
                  <a:gd name="connsiteX0" fmla="*/ 0 w 704850"/>
                  <a:gd name="connsiteY0" fmla="*/ 419100 h 542925"/>
                  <a:gd name="connsiteX1" fmla="*/ 419100 w 704850"/>
                  <a:gd name="connsiteY1" fmla="*/ 304800 h 542925"/>
                  <a:gd name="connsiteX2" fmla="*/ 704850 w 704850"/>
                  <a:gd name="connsiteY2" fmla="*/ 0 h 542925"/>
                  <a:gd name="connsiteX3" fmla="*/ 638175 w 704850"/>
                  <a:gd name="connsiteY3" fmla="*/ 542925 h 542925"/>
                  <a:gd name="connsiteX4" fmla="*/ 0 w 704850"/>
                  <a:gd name="connsiteY4" fmla="*/ 419100 h 542925"/>
                  <a:gd name="connsiteX0-1" fmla="*/ 0 w 704850"/>
                  <a:gd name="connsiteY0-2" fmla="*/ 419100 h 542925"/>
                  <a:gd name="connsiteX1-3" fmla="*/ 484088 w 704850"/>
                  <a:gd name="connsiteY1-4" fmla="*/ 208685 h 542925"/>
                  <a:gd name="connsiteX2-5" fmla="*/ 704850 w 704850"/>
                  <a:gd name="connsiteY2-6" fmla="*/ 0 h 542925"/>
                  <a:gd name="connsiteX3-7" fmla="*/ 638175 w 704850"/>
                  <a:gd name="connsiteY3-8" fmla="*/ 542925 h 542925"/>
                  <a:gd name="connsiteX4-9" fmla="*/ 0 w 704850"/>
                  <a:gd name="connsiteY4-10" fmla="*/ 419100 h 542925"/>
                  <a:gd name="connsiteX0-11" fmla="*/ 0 w 704850"/>
                  <a:gd name="connsiteY0-12" fmla="*/ 419100 h 542925"/>
                  <a:gd name="connsiteX1-13" fmla="*/ 501418 w 704850"/>
                  <a:gd name="connsiteY1-14" fmla="*/ 223861 h 542925"/>
                  <a:gd name="connsiteX2-15" fmla="*/ 704850 w 704850"/>
                  <a:gd name="connsiteY2-16" fmla="*/ 0 h 542925"/>
                  <a:gd name="connsiteX3-17" fmla="*/ 638175 w 704850"/>
                  <a:gd name="connsiteY3-18" fmla="*/ 542925 h 542925"/>
                  <a:gd name="connsiteX4-19" fmla="*/ 0 w 704850"/>
                  <a:gd name="connsiteY4-20" fmla="*/ 419100 h 5429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4850" h="542925">
                    <a:moveTo>
                      <a:pt x="0" y="419100"/>
                    </a:moveTo>
                    <a:lnTo>
                      <a:pt x="501418" y="223861"/>
                    </a:lnTo>
                    <a:lnTo>
                      <a:pt x="704850" y="0"/>
                    </a:lnTo>
                    <a:lnTo>
                      <a:pt x="638175" y="542925"/>
                    </a:lnTo>
                    <a:lnTo>
                      <a:pt x="0" y="419100"/>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49"/>
              <p:cNvSpPr/>
              <p:nvPr/>
            </p:nvSpPr>
            <p:spPr>
              <a:xfrm>
                <a:off x="1447800" y="2152649"/>
                <a:ext cx="904875" cy="251824"/>
              </a:xfrm>
              <a:custGeom>
                <a:avLst/>
                <a:gdLst>
                  <a:gd name="connsiteX0" fmla="*/ 0 w 638175"/>
                  <a:gd name="connsiteY0" fmla="*/ 0 h 266700"/>
                  <a:gd name="connsiteX1" fmla="*/ 476250 w 638175"/>
                  <a:gd name="connsiteY1" fmla="*/ 266700 h 266700"/>
                  <a:gd name="connsiteX2" fmla="*/ 638175 w 638175"/>
                  <a:gd name="connsiteY2" fmla="*/ 133350 h 266700"/>
                  <a:gd name="connsiteX3" fmla="*/ 0 w 638175"/>
                  <a:gd name="connsiteY3" fmla="*/ 0 h 266700"/>
                  <a:gd name="connsiteX0-1" fmla="*/ 0 w 638175"/>
                  <a:gd name="connsiteY0-2" fmla="*/ 0 h 227454"/>
                  <a:gd name="connsiteX1-3" fmla="*/ 503998 w 638175"/>
                  <a:gd name="connsiteY1-4" fmla="*/ 227454 h 227454"/>
                  <a:gd name="connsiteX2-5" fmla="*/ 638175 w 638175"/>
                  <a:gd name="connsiteY2-6" fmla="*/ 133350 h 227454"/>
                  <a:gd name="connsiteX3-7" fmla="*/ 0 w 638175"/>
                  <a:gd name="connsiteY3-8" fmla="*/ 0 h 227454"/>
                </a:gdLst>
                <a:ahLst/>
                <a:cxnLst>
                  <a:cxn ang="0">
                    <a:pos x="connsiteX0-1" y="connsiteY0-2"/>
                  </a:cxn>
                  <a:cxn ang="0">
                    <a:pos x="connsiteX1-3" y="connsiteY1-4"/>
                  </a:cxn>
                  <a:cxn ang="0">
                    <a:pos x="connsiteX2-5" y="connsiteY2-6"/>
                  </a:cxn>
                  <a:cxn ang="0">
                    <a:pos x="connsiteX3-7" y="connsiteY3-8"/>
                  </a:cxn>
                </a:cxnLst>
                <a:rect l="l" t="t" r="r" b="b"/>
                <a:pathLst>
                  <a:path w="638175" h="227454">
                    <a:moveTo>
                      <a:pt x="0" y="0"/>
                    </a:moveTo>
                    <a:lnTo>
                      <a:pt x="503998" y="227454"/>
                    </a:lnTo>
                    <a:lnTo>
                      <a:pt x="638175" y="133350"/>
                    </a:lnTo>
                    <a:lnTo>
                      <a:pt x="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文本框 69"/>
            <p:cNvSpPr txBox="1">
              <a:spLocks noChangeArrowheads="1"/>
            </p:cNvSpPr>
            <p:nvPr/>
          </p:nvSpPr>
          <p:spPr bwMode="auto">
            <a:xfrm>
              <a:off x="1642925" y="2000249"/>
              <a:ext cx="633730"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1200"/>
                </a:lnSpc>
              </a:pPr>
              <a:r>
                <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rPr>
                <a:t>05</a:t>
              </a:r>
              <a:endParaRPr lang="zh-CN" altLang="en-US" sz="2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4" name="组合 63"/>
          <p:cNvGrpSpPr/>
          <p:nvPr/>
        </p:nvGrpSpPr>
        <p:grpSpPr>
          <a:xfrm>
            <a:off x="4415187" y="3260081"/>
            <a:ext cx="1697175" cy="1179196"/>
            <a:chOff x="776150" y="1476374"/>
            <a:chExt cx="1697175" cy="1179196"/>
          </a:xfrm>
        </p:grpSpPr>
        <p:grpSp>
          <p:nvGrpSpPr>
            <p:cNvPr id="71" name="组合 70"/>
            <p:cNvGrpSpPr/>
            <p:nvPr/>
          </p:nvGrpSpPr>
          <p:grpSpPr>
            <a:xfrm>
              <a:off x="776150" y="1476374"/>
              <a:ext cx="1697175" cy="1179196"/>
              <a:chOff x="1438274" y="1657351"/>
              <a:chExt cx="1095375" cy="747122"/>
            </a:xfrm>
          </p:grpSpPr>
          <p:sp>
            <p:nvSpPr>
              <p:cNvPr id="88" name="任意多边形 47"/>
              <p:cNvSpPr/>
              <p:nvPr/>
            </p:nvSpPr>
            <p:spPr>
              <a:xfrm>
                <a:off x="2314574" y="1724025"/>
                <a:ext cx="219075" cy="600075"/>
              </a:xfrm>
              <a:custGeom>
                <a:avLst/>
                <a:gdLst>
                  <a:gd name="connsiteX0" fmla="*/ 57150 w 171450"/>
                  <a:gd name="connsiteY0" fmla="*/ 66675 h 523875"/>
                  <a:gd name="connsiteX1" fmla="*/ 171450 w 171450"/>
                  <a:gd name="connsiteY1" fmla="*/ 0 h 523875"/>
                  <a:gd name="connsiteX2" fmla="*/ 0 w 171450"/>
                  <a:gd name="connsiteY2" fmla="*/ 523875 h 523875"/>
                  <a:gd name="connsiteX3" fmla="*/ 57150 w 171450"/>
                  <a:gd name="connsiteY3" fmla="*/ 66675 h 523875"/>
                </a:gdLst>
                <a:ahLst/>
                <a:cxnLst>
                  <a:cxn ang="0">
                    <a:pos x="connsiteX0" y="connsiteY0"/>
                  </a:cxn>
                  <a:cxn ang="0">
                    <a:pos x="connsiteX1" y="connsiteY1"/>
                  </a:cxn>
                  <a:cxn ang="0">
                    <a:pos x="connsiteX2" y="connsiteY2"/>
                  </a:cxn>
                  <a:cxn ang="0">
                    <a:pos x="connsiteX3" y="connsiteY3"/>
                  </a:cxn>
                </a:cxnLst>
                <a:rect l="l" t="t" r="r" b="b"/>
                <a:pathLst>
                  <a:path w="171450" h="523875">
                    <a:moveTo>
                      <a:pt x="57150" y="66675"/>
                    </a:moveTo>
                    <a:lnTo>
                      <a:pt x="171450" y="0"/>
                    </a:lnTo>
                    <a:lnTo>
                      <a:pt x="0" y="523875"/>
                    </a:lnTo>
                    <a:lnTo>
                      <a:pt x="57150" y="66675"/>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任意多边形 48"/>
              <p:cNvSpPr/>
              <p:nvPr/>
            </p:nvSpPr>
            <p:spPr>
              <a:xfrm>
                <a:off x="1438274" y="1657351"/>
                <a:ext cx="1000125" cy="647700"/>
              </a:xfrm>
              <a:custGeom>
                <a:avLst/>
                <a:gdLst>
                  <a:gd name="connsiteX0" fmla="*/ 0 w 704850"/>
                  <a:gd name="connsiteY0" fmla="*/ 419100 h 542925"/>
                  <a:gd name="connsiteX1" fmla="*/ 419100 w 704850"/>
                  <a:gd name="connsiteY1" fmla="*/ 304800 h 542925"/>
                  <a:gd name="connsiteX2" fmla="*/ 704850 w 704850"/>
                  <a:gd name="connsiteY2" fmla="*/ 0 h 542925"/>
                  <a:gd name="connsiteX3" fmla="*/ 638175 w 704850"/>
                  <a:gd name="connsiteY3" fmla="*/ 542925 h 542925"/>
                  <a:gd name="connsiteX4" fmla="*/ 0 w 704850"/>
                  <a:gd name="connsiteY4" fmla="*/ 419100 h 542925"/>
                  <a:gd name="connsiteX0-1" fmla="*/ 0 w 704850"/>
                  <a:gd name="connsiteY0-2" fmla="*/ 419100 h 542925"/>
                  <a:gd name="connsiteX1-3" fmla="*/ 484088 w 704850"/>
                  <a:gd name="connsiteY1-4" fmla="*/ 208685 h 542925"/>
                  <a:gd name="connsiteX2-5" fmla="*/ 704850 w 704850"/>
                  <a:gd name="connsiteY2-6" fmla="*/ 0 h 542925"/>
                  <a:gd name="connsiteX3-7" fmla="*/ 638175 w 704850"/>
                  <a:gd name="connsiteY3-8" fmla="*/ 542925 h 542925"/>
                  <a:gd name="connsiteX4-9" fmla="*/ 0 w 704850"/>
                  <a:gd name="connsiteY4-10" fmla="*/ 419100 h 542925"/>
                  <a:gd name="connsiteX0-11" fmla="*/ 0 w 704850"/>
                  <a:gd name="connsiteY0-12" fmla="*/ 419100 h 542925"/>
                  <a:gd name="connsiteX1-13" fmla="*/ 501418 w 704850"/>
                  <a:gd name="connsiteY1-14" fmla="*/ 223861 h 542925"/>
                  <a:gd name="connsiteX2-15" fmla="*/ 704850 w 704850"/>
                  <a:gd name="connsiteY2-16" fmla="*/ 0 h 542925"/>
                  <a:gd name="connsiteX3-17" fmla="*/ 638175 w 704850"/>
                  <a:gd name="connsiteY3-18" fmla="*/ 542925 h 542925"/>
                  <a:gd name="connsiteX4-19" fmla="*/ 0 w 704850"/>
                  <a:gd name="connsiteY4-20" fmla="*/ 419100 h 5429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4850" h="542925">
                    <a:moveTo>
                      <a:pt x="0" y="419100"/>
                    </a:moveTo>
                    <a:lnTo>
                      <a:pt x="501418" y="223861"/>
                    </a:lnTo>
                    <a:lnTo>
                      <a:pt x="704850" y="0"/>
                    </a:lnTo>
                    <a:lnTo>
                      <a:pt x="638175" y="542925"/>
                    </a:lnTo>
                    <a:lnTo>
                      <a:pt x="0" y="419100"/>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任意多边形 49"/>
              <p:cNvSpPr/>
              <p:nvPr/>
            </p:nvSpPr>
            <p:spPr>
              <a:xfrm>
                <a:off x="1447800" y="2152649"/>
                <a:ext cx="904875" cy="251824"/>
              </a:xfrm>
              <a:custGeom>
                <a:avLst/>
                <a:gdLst>
                  <a:gd name="connsiteX0" fmla="*/ 0 w 638175"/>
                  <a:gd name="connsiteY0" fmla="*/ 0 h 266700"/>
                  <a:gd name="connsiteX1" fmla="*/ 476250 w 638175"/>
                  <a:gd name="connsiteY1" fmla="*/ 266700 h 266700"/>
                  <a:gd name="connsiteX2" fmla="*/ 638175 w 638175"/>
                  <a:gd name="connsiteY2" fmla="*/ 133350 h 266700"/>
                  <a:gd name="connsiteX3" fmla="*/ 0 w 638175"/>
                  <a:gd name="connsiteY3" fmla="*/ 0 h 266700"/>
                  <a:gd name="connsiteX0-1" fmla="*/ 0 w 638175"/>
                  <a:gd name="connsiteY0-2" fmla="*/ 0 h 227454"/>
                  <a:gd name="connsiteX1-3" fmla="*/ 503998 w 638175"/>
                  <a:gd name="connsiteY1-4" fmla="*/ 227454 h 227454"/>
                  <a:gd name="connsiteX2-5" fmla="*/ 638175 w 638175"/>
                  <a:gd name="connsiteY2-6" fmla="*/ 133350 h 227454"/>
                  <a:gd name="connsiteX3-7" fmla="*/ 0 w 638175"/>
                  <a:gd name="connsiteY3-8" fmla="*/ 0 h 227454"/>
                </a:gdLst>
                <a:ahLst/>
                <a:cxnLst>
                  <a:cxn ang="0">
                    <a:pos x="connsiteX0-1" y="connsiteY0-2"/>
                  </a:cxn>
                  <a:cxn ang="0">
                    <a:pos x="connsiteX1-3" y="connsiteY1-4"/>
                  </a:cxn>
                  <a:cxn ang="0">
                    <a:pos x="connsiteX2-5" y="connsiteY2-6"/>
                  </a:cxn>
                  <a:cxn ang="0">
                    <a:pos x="connsiteX3-7" y="connsiteY3-8"/>
                  </a:cxn>
                </a:cxnLst>
                <a:rect l="l" t="t" r="r" b="b"/>
                <a:pathLst>
                  <a:path w="638175" h="227454">
                    <a:moveTo>
                      <a:pt x="0" y="0"/>
                    </a:moveTo>
                    <a:lnTo>
                      <a:pt x="503998" y="227454"/>
                    </a:lnTo>
                    <a:lnTo>
                      <a:pt x="638175" y="133350"/>
                    </a:lnTo>
                    <a:lnTo>
                      <a:pt x="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8" name="文本框 69"/>
            <p:cNvSpPr txBox="1">
              <a:spLocks noChangeArrowheads="1"/>
            </p:cNvSpPr>
            <p:nvPr/>
          </p:nvSpPr>
          <p:spPr bwMode="auto">
            <a:xfrm>
              <a:off x="1627050" y="2000249"/>
              <a:ext cx="64960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1200"/>
                </a:lnSpc>
              </a:pPr>
              <a:r>
                <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rPr>
                <a:t>06</a:t>
              </a:r>
              <a:endParaRPr lang="zh-CN" altLang="en-US" sz="2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91" name="文本框 90"/>
          <p:cNvSpPr txBox="1"/>
          <p:nvPr/>
        </p:nvSpPr>
        <p:spPr>
          <a:xfrm>
            <a:off x="2070329" y="730860"/>
            <a:ext cx="1985231" cy="523220"/>
          </a:xfrm>
          <a:prstGeom prst="rect">
            <a:avLst/>
          </a:prstGeom>
          <a:noFill/>
        </p:spPr>
        <p:txBody>
          <a:bodyPr wrap="square">
            <a:spAutoFit/>
          </a:bodyPr>
          <a:lstStyle/>
          <a:p>
            <a:pPr algn="l">
              <a:buClrTx/>
              <a:buSzTx/>
              <a:buFontTx/>
            </a:pPr>
            <a:r>
              <a:rPr lang="zh-CN" altLang="en-US" sz="2800" b="1" dirty="0">
                <a:solidFill>
                  <a:schemeClr val="tx2"/>
                </a:solidFill>
                <a:latin typeface="Arial" panose="020B0604020202020204" pitchFamily="34" charset="0"/>
                <a:ea typeface="微软雅黑" panose="020B0503020204020204" pitchFamily="34" charset="-122"/>
                <a:cs typeface="Arial" panose="020B0604020202020204" pitchFamily="34" charset="0"/>
              </a:rPr>
              <a:t>作品信息</a:t>
            </a:r>
            <a:endParaRPr lang="zh-CN" altLang="en-US" sz="2800" b="1" dirty="0">
              <a:solidFill>
                <a:schemeClr val="tx2"/>
              </a:solidFill>
              <a:latin typeface="Arial" panose="020B0604020202020204" pitchFamily="34" charset="0"/>
              <a:ea typeface="微软雅黑" panose="020B0503020204020204" pitchFamily="34" charset="-122"/>
              <a:cs typeface="Arial" panose="020B0604020202020204" pitchFamily="34" charset="0"/>
            </a:endParaRPr>
          </a:p>
        </p:txBody>
      </p:sp>
      <p:sp>
        <p:nvSpPr>
          <p:cNvPr id="92" name="文本框 91"/>
          <p:cNvSpPr txBox="1"/>
          <p:nvPr/>
        </p:nvSpPr>
        <p:spPr>
          <a:xfrm>
            <a:off x="2112049" y="2197819"/>
            <a:ext cx="1985231" cy="523220"/>
          </a:xfrm>
          <a:prstGeom prst="rect">
            <a:avLst/>
          </a:prstGeom>
          <a:noFill/>
        </p:spPr>
        <p:txBody>
          <a:bodyPr wrap="square">
            <a:spAutoFit/>
          </a:bodyPr>
          <a:lstStyle/>
          <a:p>
            <a:pPr algn="l">
              <a:buClrTx/>
              <a:buSzTx/>
              <a:buFontTx/>
            </a:pPr>
            <a:r>
              <a:rPr lang="zh-CN" altLang="en-US" sz="2800" b="1" dirty="0">
                <a:solidFill>
                  <a:schemeClr val="tx2"/>
                </a:solidFill>
                <a:latin typeface="Arial" panose="020B0604020202020204" pitchFamily="34" charset="0"/>
                <a:ea typeface="微软雅黑" panose="020B0503020204020204" pitchFamily="34" charset="-122"/>
                <a:cs typeface="Arial" panose="020B0604020202020204" pitchFamily="34" charset="0"/>
              </a:rPr>
              <a:t>项目背景</a:t>
            </a:r>
            <a:endParaRPr lang="zh-CN" altLang="en-US" sz="2800" b="1" dirty="0">
              <a:solidFill>
                <a:schemeClr val="tx2"/>
              </a:solidFill>
              <a:latin typeface="Arial" panose="020B0604020202020204" pitchFamily="34" charset="0"/>
              <a:ea typeface="微软雅黑" panose="020B0503020204020204" pitchFamily="34" charset="-122"/>
              <a:cs typeface="Arial" panose="020B0604020202020204" pitchFamily="34" charset="0"/>
            </a:endParaRPr>
          </a:p>
        </p:txBody>
      </p:sp>
      <p:sp>
        <p:nvSpPr>
          <p:cNvPr id="93" name="文本框 92"/>
          <p:cNvSpPr txBox="1"/>
          <p:nvPr/>
        </p:nvSpPr>
        <p:spPr>
          <a:xfrm>
            <a:off x="2061084" y="3752274"/>
            <a:ext cx="1985231" cy="523220"/>
          </a:xfrm>
          <a:prstGeom prst="rect">
            <a:avLst/>
          </a:prstGeom>
          <a:noFill/>
        </p:spPr>
        <p:txBody>
          <a:bodyPr wrap="square">
            <a:spAutoFit/>
          </a:bodyPr>
          <a:lstStyle/>
          <a:p>
            <a:r>
              <a:rPr lang="zh-CN" altLang="en-US" sz="2800" b="1" dirty="0">
                <a:solidFill>
                  <a:schemeClr val="tx2"/>
                </a:solidFill>
                <a:latin typeface="Arial" panose="020B0604020202020204" pitchFamily="34" charset="0"/>
                <a:ea typeface="微软雅黑" panose="020B0503020204020204" pitchFamily="34" charset="-122"/>
                <a:cs typeface="Arial" panose="020B0604020202020204" pitchFamily="34" charset="0"/>
              </a:rPr>
              <a:t>需求分析</a:t>
            </a:r>
            <a:endParaRPr lang="zh-CN" altLang="en-US" sz="2800" b="1" dirty="0">
              <a:solidFill>
                <a:schemeClr val="tx2"/>
              </a:solidFill>
              <a:latin typeface="Arial" panose="020B0604020202020204" pitchFamily="34" charset="0"/>
              <a:ea typeface="微软雅黑" panose="020B0503020204020204" pitchFamily="34" charset="-122"/>
              <a:cs typeface="Arial" panose="020B0604020202020204" pitchFamily="34" charset="0"/>
            </a:endParaRPr>
          </a:p>
        </p:txBody>
      </p:sp>
      <p:sp>
        <p:nvSpPr>
          <p:cNvPr id="94" name="文本框 93"/>
          <p:cNvSpPr txBox="1"/>
          <p:nvPr/>
        </p:nvSpPr>
        <p:spPr>
          <a:xfrm>
            <a:off x="6536480" y="732857"/>
            <a:ext cx="1837725" cy="523220"/>
          </a:xfrm>
          <a:prstGeom prst="rect">
            <a:avLst/>
          </a:prstGeom>
          <a:noFill/>
        </p:spPr>
        <p:txBody>
          <a:bodyPr wrap="square">
            <a:spAutoFit/>
          </a:bodyPr>
          <a:lstStyle/>
          <a:p>
            <a:pPr algn="l">
              <a:buClrTx/>
              <a:buSzTx/>
              <a:buFontTx/>
            </a:pPr>
            <a:r>
              <a:rPr lang="zh-CN" altLang="en-US" sz="2800" b="1" dirty="0">
                <a:solidFill>
                  <a:schemeClr val="tx2"/>
                </a:solidFill>
                <a:latin typeface="Arial" panose="020B0604020202020204" pitchFamily="34" charset="0"/>
                <a:ea typeface="微软雅黑" panose="020B0503020204020204" pitchFamily="34" charset="-122"/>
                <a:cs typeface="Arial" panose="020B0604020202020204" pitchFamily="34" charset="0"/>
              </a:rPr>
              <a:t>建设方案</a:t>
            </a:r>
            <a:endParaRPr lang="zh-CN" altLang="en-US" sz="2800" b="1" dirty="0">
              <a:solidFill>
                <a:schemeClr val="tx2"/>
              </a:solidFill>
              <a:latin typeface="Arial" panose="020B0604020202020204" pitchFamily="34" charset="0"/>
              <a:ea typeface="微软雅黑" panose="020B0503020204020204" pitchFamily="34" charset="-122"/>
              <a:cs typeface="Arial" panose="020B0604020202020204" pitchFamily="34" charset="0"/>
            </a:endParaRPr>
          </a:p>
        </p:txBody>
      </p:sp>
      <p:sp>
        <p:nvSpPr>
          <p:cNvPr id="95" name="文本框 94"/>
          <p:cNvSpPr txBox="1"/>
          <p:nvPr/>
        </p:nvSpPr>
        <p:spPr>
          <a:xfrm>
            <a:off x="6433854" y="1991703"/>
            <a:ext cx="1985231" cy="954107"/>
          </a:xfrm>
          <a:prstGeom prst="rect">
            <a:avLst/>
          </a:prstGeom>
          <a:noFill/>
        </p:spPr>
        <p:txBody>
          <a:bodyPr wrap="square">
            <a:spAutoFit/>
          </a:bodyPr>
          <a:lstStyle/>
          <a:p>
            <a:pPr algn="l">
              <a:buClrTx/>
              <a:buSzTx/>
              <a:buFontTx/>
            </a:pPr>
            <a:r>
              <a:rPr lang="zh-CN" altLang="en-US" sz="2800" b="1" dirty="0">
                <a:solidFill>
                  <a:schemeClr val="tx2"/>
                </a:solidFill>
                <a:latin typeface="Arial" panose="020B0604020202020204" pitchFamily="34" charset="0"/>
                <a:ea typeface="微软雅黑" panose="020B0503020204020204" pitchFamily="34" charset="-122"/>
                <a:cs typeface="Arial" panose="020B0604020202020204" pitchFamily="34" charset="0"/>
              </a:rPr>
              <a:t>方案的技术与创新</a:t>
            </a:r>
            <a:endParaRPr lang="zh-CN" altLang="en-US" sz="2800" b="1" dirty="0">
              <a:solidFill>
                <a:schemeClr val="tx2"/>
              </a:solidFill>
              <a:latin typeface="Arial" panose="020B0604020202020204" pitchFamily="34" charset="0"/>
              <a:ea typeface="微软雅黑" panose="020B0503020204020204" pitchFamily="34" charset="-122"/>
              <a:cs typeface="Arial" panose="020B0604020202020204" pitchFamily="34" charset="0"/>
            </a:endParaRPr>
          </a:p>
        </p:txBody>
      </p:sp>
      <p:sp>
        <p:nvSpPr>
          <p:cNvPr id="96" name="文本框 95"/>
          <p:cNvSpPr txBox="1"/>
          <p:nvPr/>
        </p:nvSpPr>
        <p:spPr>
          <a:xfrm>
            <a:off x="6388974" y="3518356"/>
            <a:ext cx="1985231" cy="954107"/>
          </a:xfrm>
          <a:prstGeom prst="rect">
            <a:avLst/>
          </a:prstGeom>
          <a:noFill/>
        </p:spPr>
        <p:txBody>
          <a:bodyPr wrap="square">
            <a:spAutoFit/>
          </a:bodyPr>
          <a:lstStyle/>
          <a:p>
            <a:r>
              <a:rPr lang="zh-CN" altLang="en-US" sz="2800" b="1" dirty="0">
                <a:solidFill>
                  <a:schemeClr val="tx2"/>
                </a:solidFill>
                <a:latin typeface="Arial" panose="020B0604020202020204" pitchFamily="34" charset="0"/>
                <a:ea typeface="微软雅黑" panose="020B0503020204020204" pitchFamily="34" charset="-122"/>
                <a:cs typeface="Arial" panose="020B0604020202020204" pitchFamily="34" charset="0"/>
              </a:rPr>
              <a:t>方案价值与收益</a:t>
            </a:r>
            <a:endParaRPr lang="zh-CN" altLang="en-US" sz="2800" b="1" dirty="0">
              <a:solidFill>
                <a:schemeClr val="tx2"/>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0-#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0-#ppt_w/2"/>
                                          </p:val>
                                        </p:tav>
                                        <p:tav tm="100000">
                                          <p:val>
                                            <p:strVal val="#ppt_x"/>
                                          </p:val>
                                        </p:tav>
                                      </p:tavLst>
                                    </p:anim>
                                    <p:anim calcmode="lin" valueType="num">
                                      <p:cBhvr additive="base">
                                        <p:cTn id="18" dur="500" fill="hold"/>
                                        <p:tgtEl>
                                          <p:spTgt spid="3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fill="hold"/>
                                        <p:tgtEl>
                                          <p:spTgt spid="54"/>
                                        </p:tgtEl>
                                        <p:attrNameLst>
                                          <p:attrName>ppt_x</p:attrName>
                                        </p:attrNameLst>
                                      </p:cBhvr>
                                      <p:tavLst>
                                        <p:tav tm="0">
                                          <p:val>
                                            <p:strVal val="0-#ppt_w/2"/>
                                          </p:val>
                                        </p:tav>
                                        <p:tav tm="100000">
                                          <p:val>
                                            <p:strVal val="#ppt_x"/>
                                          </p:val>
                                        </p:tav>
                                      </p:tavLst>
                                    </p:anim>
                                    <p:anim calcmode="lin" valueType="num">
                                      <p:cBhvr additive="base">
                                        <p:cTn id="28" dur="500" fill="hold"/>
                                        <p:tgtEl>
                                          <p:spTgt spid="5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additive="base">
                                        <p:cTn id="32" dur="500" fill="hold"/>
                                        <p:tgtEl>
                                          <p:spTgt spid="64"/>
                                        </p:tgtEl>
                                        <p:attrNameLst>
                                          <p:attrName>ppt_x</p:attrName>
                                        </p:attrNameLst>
                                      </p:cBhvr>
                                      <p:tavLst>
                                        <p:tav tm="0">
                                          <p:val>
                                            <p:strVal val="0-#ppt_w/2"/>
                                          </p:val>
                                        </p:tav>
                                        <p:tav tm="100000">
                                          <p:val>
                                            <p:strVal val="#ppt_x"/>
                                          </p:val>
                                        </p:tav>
                                      </p:tavLst>
                                    </p:anim>
                                    <p:anim calcmode="lin" valueType="num">
                                      <p:cBhvr additive="base">
                                        <p:cTn id="33"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85875" y="1631454"/>
            <a:ext cx="1697175" cy="1179196"/>
            <a:chOff x="776150" y="1476374"/>
            <a:chExt cx="1697175" cy="1179196"/>
          </a:xfrm>
        </p:grpSpPr>
        <p:grpSp>
          <p:nvGrpSpPr>
            <p:cNvPr id="6" name="组合 5"/>
            <p:cNvGrpSpPr/>
            <p:nvPr/>
          </p:nvGrpSpPr>
          <p:grpSpPr>
            <a:xfrm>
              <a:off x="776150" y="1476374"/>
              <a:ext cx="1697175" cy="1179196"/>
              <a:chOff x="1438274" y="1657351"/>
              <a:chExt cx="1095375" cy="747122"/>
            </a:xfrm>
          </p:grpSpPr>
          <p:sp>
            <p:nvSpPr>
              <p:cNvPr id="9" name="任意多边形 8"/>
              <p:cNvSpPr/>
              <p:nvPr/>
            </p:nvSpPr>
            <p:spPr>
              <a:xfrm>
                <a:off x="2314574" y="1724025"/>
                <a:ext cx="219075" cy="600075"/>
              </a:xfrm>
              <a:custGeom>
                <a:avLst/>
                <a:gdLst>
                  <a:gd name="connsiteX0" fmla="*/ 57150 w 171450"/>
                  <a:gd name="connsiteY0" fmla="*/ 66675 h 523875"/>
                  <a:gd name="connsiteX1" fmla="*/ 171450 w 171450"/>
                  <a:gd name="connsiteY1" fmla="*/ 0 h 523875"/>
                  <a:gd name="connsiteX2" fmla="*/ 0 w 171450"/>
                  <a:gd name="connsiteY2" fmla="*/ 523875 h 523875"/>
                  <a:gd name="connsiteX3" fmla="*/ 57150 w 171450"/>
                  <a:gd name="connsiteY3" fmla="*/ 66675 h 523875"/>
                </a:gdLst>
                <a:ahLst/>
                <a:cxnLst>
                  <a:cxn ang="0">
                    <a:pos x="connsiteX0" y="connsiteY0"/>
                  </a:cxn>
                  <a:cxn ang="0">
                    <a:pos x="connsiteX1" y="connsiteY1"/>
                  </a:cxn>
                  <a:cxn ang="0">
                    <a:pos x="connsiteX2" y="connsiteY2"/>
                  </a:cxn>
                  <a:cxn ang="0">
                    <a:pos x="connsiteX3" y="connsiteY3"/>
                  </a:cxn>
                </a:cxnLst>
                <a:rect l="l" t="t" r="r" b="b"/>
                <a:pathLst>
                  <a:path w="171450" h="523875">
                    <a:moveTo>
                      <a:pt x="57150" y="66675"/>
                    </a:moveTo>
                    <a:lnTo>
                      <a:pt x="171450" y="0"/>
                    </a:lnTo>
                    <a:lnTo>
                      <a:pt x="0" y="523875"/>
                    </a:lnTo>
                    <a:lnTo>
                      <a:pt x="57150" y="66675"/>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438274" y="1657351"/>
                <a:ext cx="1000125" cy="647700"/>
              </a:xfrm>
              <a:custGeom>
                <a:avLst/>
                <a:gdLst>
                  <a:gd name="connsiteX0" fmla="*/ 0 w 704850"/>
                  <a:gd name="connsiteY0" fmla="*/ 419100 h 542925"/>
                  <a:gd name="connsiteX1" fmla="*/ 419100 w 704850"/>
                  <a:gd name="connsiteY1" fmla="*/ 304800 h 542925"/>
                  <a:gd name="connsiteX2" fmla="*/ 704850 w 704850"/>
                  <a:gd name="connsiteY2" fmla="*/ 0 h 542925"/>
                  <a:gd name="connsiteX3" fmla="*/ 638175 w 704850"/>
                  <a:gd name="connsiteY3" fmla="*/ 542925 h 542925"/>
                  <a:gd name="connsiteX4" fmla="*/ 0 w 704850"/>
                  <a:gd name="connsiteY4" fmla="*/ 419100 h 542925"/>
                  <a:gd name="connsiteX0-1" fmla="*/ 0 w 704850"/>
                  <a:gd name="connsiteY0-2" fmla="*/ 419100 h 542925"/>
                  <a:gd name="connsiteX1-3" fmla="*/ 484088 w 704850"/>
                  <a:gd name="connsiteY1-4" fmla="*/ 208685 h 542925"/>
                  <a:gd name="connsiteX2-5" fmla="*/ 704850 w 704850"/>
                  <a:gd name="connsiteY2-6" fmla="*/ 0 h 542925"/>
                  <a:gd name="connsiteX3-7" fmla="*/ 638175 w 704850"/>
                  <a:gd name="connsiteY3-8" fmla="*/ 542925 h 542925"/>
                  <a:gd name="connsiteX4-9" fmla="*/ 0 w 704850"/>
                  <a:gd name="connsiteY4-10" fmla="*/ 419100 h 542925"/>
                  <a:gd name="connsiteX0-11" fmla="*/ 0 w 704850"/>
                  <a:gd name="connsiteY0-12" fmla="*/ 419100 h 542925"/>
                  <a:gd name="connsiteX1-13" fmla="*/ 501418 w 704850"/>
                  <a:gd name="connsiteY1-14" fmla="*/ 223861 h 542925"/>
                  <a:gd name="connsiteX2-15" fmla="*/ 704850 w 704850"/>
                  <a:gd name="connsiteY2-16" fmla="*/ 0 h 542925"/>
                  <a:gd name="connsiteX3-17" fmla="*/ 638175 w 704850"/>
                  <a:gd name="connsiteY3-18" fmla="*/ 542925 h 542925"/>
                  <a:gd name="connsiteX4-19" fmla="*/ 0 w 704850"/>
                  <a:gd name="connsiteY4-20" fmla="*/ 419100 h 5429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4850" h="542925">
                    <a:moveTo>
                      <a:pt x="0" y="419100"/>
                    </a:moveTo>
                    <a:lnTo>
                      <a:pt x="501418" y="223861"/>
                    </a:lnTo>
                    <a:lnTo>
                      <a:pt x="704850" y="0"/>
                    </a:lnTo>
                    <a:lnTo>
                      <a:pt x="638175" y="542925"/>
                    </a:lnTo>
                    <a:lnTo>
                      <a:pt x="0" y="419100"/>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447800" y="2152649"/>
                <a:ext cx="904875" cy="251824"/>
              </a:xfrm>
              <a:custGeom>
                <a:avLst/>
                <a:gdLst>
                  <a:gd name="connsiteX0" fmla="*/ 0 w 638175"/>
                  <a:gd name="connsiteY0" fmla="*/ 0 h 266700"/>
                  <a:gd name="connsiteX1" fmla="*/ 476250 w 638175"/>
                  <a:gd name="connsiteY1" fmla="*/ 266700 h 266700"/>
                  <a:gd name="connsiteX2" fmla="*/ 638175 w 638175"/>
                  <a:gd name="connsiteY2" fmla="*/ 133350 h 266700"/>
                  <a:gd name="connsiteX3" fmla="*/ 0 w 638175"/>
                  <a:gd name="connsiteY3" fmla="*/ 0 h 266700"/>
                  <a:gd name="connsiteX0-1" fmla="*/ 0 w 638175"/>
                  <a:gd name="connsiteY0-2" fmla="*/ 0 h 227454"/>
                  <a:gd name="connsiteX1-3" fmla="*/ 503998 w 638175"/>
                  <a:gd name="connsiteY1-4" fmla="*/ 227454 h 227454"/>
                  <a:gd name="connsiteX2-5" fmla="*/ 638175 w 638175"/>
                  <a:gd name="connsiteY2-6" fmla="*/ 133350 h 227454"/>
                  <a:gd name="connsiteX3-7" fmla="*/ 0 w 638175"/>
                  <a:gd name="connsiteY3-8" fmla="*/ 0 h 227454"/>
                </a:gdLst>
                <a:ahLst/>
                <a:cxnLst>
                  <a:cxn ang="0">
                    <a:pos x="connsiteX0-1" y="connsiteY0-2"/>
                  </a:cxn>
                  <a:cxn ang="0">
                    <a:pos x="connsiteX1-3" y="connsiteY1-4"/>
                  </a:cxn>
                  <a:cxn ang="0">
                    <a:pos x="connsiteX2-5" y="connsiteY2-6"/>
                  </a:cxn>
                  <a:cxn ang="0">
                    <a:pos x="connsiteX3-7" y="connsiteY3-8"/>
                  </a:cxn>
                </a:cxnLst>
                <a:rect l="l" t="t" r="r" b="b"/>
                <a:pathLst>
                  <a:path w="638175" h="227454">
                    <a:moveTo>
                      <a:pt x="0" y="0"/>
                    </a:moveTo>
                    <a:lnTo>
                      <a:pt x="503998" y="227454"/>
                    </a:lnTo>
                    <a:lnTo>
                      <a:pt x="638175" y="133350"/>
                    </a:lnTo>
                    <a:lnTo>
                      <a:pt x="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9"/>
            <p:cNvSpPr txBox="1">
              <a:spLocks noChangeArrowheads="1"/>
            </p:cNvSpPr>
            <p:nvPr/>
          </p:nvSpPr>
          <p:spPr bwMode="auto">
            <a:xfrm>
              <a:off x="1434547" y="2154982"/>
              <a:ext cx="803828" cy="23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1200"/>
                </a:lnSpc>
              </a:pPr>
              <a:r>
                <a:rPr lang="en-US" altLang="zh-CN" sz="800" dirty="0">
                  <a:solidFill>
                    <a:schemeClr val="bg1"/>
                  </a:solidFill>
                  <a:latin typeface="Arial" panose="020B0604020202020204" pitchFamily="34" charset="0"/>
                  <a:ea typeface="微软雅黑" panose="020B0503020204020204" pitchFamily="34" charset="-122"/>
                  <a:cs typeface="Arial" panose="020B0604020202020204" pitchFamily="34" charset="0"/>
                </a:rPr>
                <a:t>YOUR TEXT</a:t>
              </a:r>
              <a:endParaRPr lang="zh-CN" altLang="en-US" sz="8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文本框 69"/>
            <p:cNvSpPr txBox="1">
              <a:spLocks noChangeArrowheads="1"/>
            </p:cNvSpPr>
            <p:nvPr/>
          </p:nvSpPr>
          <p:spPr bwMode="auto">
            <a:xfrm>
              <a:off x="1751006" y="1999995"/>
              <a:ext cx="5258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1200"/>
                </a:lnSpc>
              </a:pPr>
              <a:r>
                <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rPr>
                <a:t>01</a:t>
              </a:r>
              <a:endParaRPr lang="zh-CN" altLang="en-US" sz="2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 name="组合 1"/>
          <p:cNvGrpSpPr/>
          <p:nvPr/>
        </p:nvGrpSpPr>
        <p:grpSpPr>
          <a:xfrm>
            <a:off x="2662063" y="2096269"/>
            <a:ext cx="4605511" cy="742866"/>
            <a:chOff x="2662063" y="2096269"/>
            <a:chExt cx="4605511" cy="742866"/>
          </a:xfrm>
        </p:grpSpPr>
        <p:sp>
          <p:nvSpPr>
            <p:cNvPr id="17" name="圆角矩形 16"/>
            <p:cNvSpPr/>
            <p:nvPr/>
          </p:nvSpPr>
          <p:spPr>
            <a:xfrm rot="169524">
              <a:off x="2870715" y="2159777"/>
              <a:ext cx="4291529" cy="679358"/>
            </a:xfrm>
            <a:custGeom>
              <a:avLst/>
              <a:gdLst>
                <a:gd name="connsiteX0" fmla="*/ 0 w 4605511"/>
                <a:gd name="connsiteY0" fmla="*/ 325761 h 651522"/>
                <a:gd name="connsiteX1" fmla="*/ 325761 w 4605511"/>
                <a:gd name="connsiteY1" fmla="*/ 0 h 651522"/>
                <a:gd name="connsiteX2" fmla="*/ 4279750 w 4605511"/>
                <a:gd name="connsiteY2" fmla="*/ 0 h 651522"/>
                <a:gd name="connsiteX3" fmla="*/ 4605511 w 4605511"/>
                <a:gd name="connsiteY3" fmla="*/ 325761 h 651522"/>
                <a:gd name="connsiteX4" fmla="*/ 4605511 w 4605511"/>
                <a:gd name="connsiteY4" fmla="*/ 325761 h 651522"/>
                <a:gd name="connsiteX5" fmla="*/ 4279750 w 4605511"/>
                <a:gd name="connsiteY5" fmla="*/ 651522 h 651522"/>
                <a:gd name="connsiteX6" fmla="*/ 325761 w 4605511"/>
                <a:gd name="connsiteY6" fmla="*/ 651522 h 651522"/>
                <a:gd name="connsiteX7" fmla="*/ 0 w 4605511"/>
                <a:gd name="connsiteY7" fmla="*/ 325761 h 651522"/>
                <a:gd name="connsiteX0-1" fmla="*/ 0 w 4605511"/>
                <a:gd name="connsiteY0-2" fmla="*/ 325761 h 651522"/>
                <a:gd name="connsiteX1-3" fmla="*/ 325761 w 4605511"/>
                <a:gd name="connsiteY1-4" fmla="*/ 0 h 651522"/>
                <a:gd name="connsiteX2-5" fmla="*/ 4279750 w 4605511"/>
                <a:gd name="connsiteY2-6" fmla="*/ 0 h 651522"/>
                <a:gd name="connsiteX3-7" fmla="*/ 4605511 w 4605511"/>
                <a:gd name="connsiteY3-8" fmla="*/ 325761 h 651522"/>
                <a:gd name="connsiteX4-9" fmla="*/ 4279750 w 4605511"/>
                <a:gd name="connsiteY4-10" fmla="*/ 651522 h 651522"/>
                <a:gd name="connsiteX5-11" fmla="*/ 325761 w 4605511"/>
                <a:gd name="connsiteY5-12" fmla="*/ 651522 h 651522"/>
                <a:gd name="connsiteX6-13" fmla="*/ 0 w 4605511"/>
                <a:gd name="connsiteY6-14" fmla="*/ 325761 h 651522"/>
                <a:gd name="connsiteX0-15" fmla="*/ 0 w 4773998"/>
                <a:gd name="connsiteY0-16" fmla="*/ 325761 h 651522"/>
                <a:gd name="connsiteX1-17" fmla="*/ 325761 w 4773998"/>
                <a:gd name="connsiteY1-18" fmla="*/ 0 h 651522"/>
                <a:gd name="connsiteX2-19" fmla="*/ 4279750 w 4773998"/>
                <a:gd name="connsiteY2-20" fmla="*/ 0 h 651522"/>
                <a:gd name="connsiteX3-21" fmla="*/ 4279750 w 4773998"/>
                <a:gd name="connsiteY3-22" fmla="*/ 651522 h 651522"/>
                <a:gd name="connsiteX4-23" fmla="*/ 325761 w 4773998"/>
                <a:gd name="connsiteY4-24" fmla="*/ 651522 h 651522"/>
                <a:gd name="connsiteX5-25" fmla="*/ 0 w 4773998"/>
                <a:gd name="connsiteY5-26" fmla="*/ 325761 h 651522"/>
                <a:gd name="connsiteX0-27" fmla="*/ 0 w 4579499"/>
                <a:gd name="connsiteY0-28" fmla="*/ 325761 h 651522"/>
                <a:gd name="connsiteX1-29" fmla="*/ 325761 w 4579499"/>
                <a:gd name="connsiteY1-30" fmla="*/ 0 h 651522"/>
                <a:gd name="connsiteX2-31" fmla="*/ 4279750 w 4579499"/>
                <a:gd name="connsiteY2-32" fmla="*/ 0 h 651522"/>
                <a:gd name="connsiteX3-33" fmla="*/ 4279750 w 4579499"/>
                <a:gd name="connsiteY3-34" fmla="*/ 651522 h 651522"/>
                <a:gd name="connsiteX4-35" fmla="*/ 325761 w 4579499"/>
                <a:gd name="connsiteY4-36" fmla="*/ 651522 h 651522"/>
                <a:gd name="connsiteX5-37" fmla="*/ 0 w 4579499"/>
                <a:gd name="connsiteY5-38" fmla="*/ 325761 h 651522"/>
                <a:gd name="connsiteX0-39" fmla="*/ 0 w 4290124"/>
                <a:gd name="connsiteY0-40" fmla="*/ 325761 h 651522"/>
                <a:gd name="connsiteX1-41" fmla="*/ 325761 w 4290124"/>
                <a:gd name="connsiteY1-42" fmla="*/ 0 h 651522"/>
                <a:gd name="connsiteX2-43" fmla="*/ 4279750 w 4290124"/>
                <a:gd name="connsiteY2-44" fmla="*/ 0 h 651522"/>
                <a:gd name="connsiteX3-45" fmla="*/ 4279750 w 4290124"/>
                <a:gd name="connsiteY3-46" fmla="*/ 651522 h 651522"/>
                <a:gd name="connsiteX4-47" fmla="*/ 325761 w 4290124"/>
                <a:gd name="connsiteY4-48" fmla="*/ 651522 h 651522"/>
                <a:gd name="connsiteX5-49" fmla="*/ 0 w 4290124"/>
                <a:gd name="connsiteY5-50" fmla="*/ 325761 h 651522"/>
                <a:gd name="connsiteX0-51" fmla="*/ 521 w 4290645"/>
                <a:gd name="connsiteY0-52" fmla="*/ 325761 h 651522"/>
                <a:gd name="connsiteX1-53" fmla="*/ 390702 w 4290645"/>
                <a:gd name="connsiteY1-54" fmla="*/ 49271 h 651522"/>
                <a:gd name="connsiteX2-55" fmla="*/ 4280271 w 4290645"/>
                <a:gd name="connsiteY2-56" fmla="*/ 0 h 651522"/>
                <a:gd name="connsiteX3-57" fmla="*/ 4280271 w 4290645"/>
                <a:gd name="connsiteY3-58" fmla="*/ 651522 h 651522"/>
                <a:gd name="connsiteX4-59" fmla="*/ 326282 w 4290645"/>
                <a:gd name="connsiteY4-60" fmla="*/ 651522 h 651522"/>
                <a:gd name="connsiteX5-61" fmla="*/ 521 w 4290645"/>
                <a:gd name="connsiteY5-62" fmla="*/ 325761 h 651522"/>
                <a:gd name="connsiteX0-63" fmla="*/ 521 w 4289273"/>
                <a:gd name="connsiteY0-64" fmla="*/ 325761 h 651522"/>
                <a:gd name="connsiteX1-65" fmla="*/ 390702 w 4289273"/>
                <a:gd name="connsiteY1-66" fmla="*/ 49271 h 651522"/>
                <a:gd name="connsiteX2-67" fmla="*/ 4280271 w 4289273"/>
                <a:gd name="connsiteY2-68" fmla="*/ 0 h 651522"/>
                <a:gd name="connsiteX3-69" fmla="*/ 4278628 w 4289273"/>
                <a:gd name="connsiteY3-70" fmla="*/ 618225 h 651522"/>
                <a:gd name="connsiteX4-71" fmla="*/ 326282 w 4289273"/>
                <a:gd name="connsiteY4-72" fmla="*/ 651522 h 651522"/>
                <a:gd name="connsiteX5-73" fmla="*/ 521 w 4289273"/>
                <a:gd name="connsiteY5-74" fmla="*/ 325761 h 651522"/>
                <a:gd name="connsiteX0-75" fmla="*/ 521 w 4280271"/>
                <a:gd name="connsiteY0-76" fmla="*/ 325761 h 651522"/>
                <a:gd name="connsiteX1-77" fmla="*/ 390702 w 4280271"/>
                <a:gd name="connsiteY1-78" fmla="*/ 49271 h 651522"/>
                <a:gd name="connsiteX2-79" fmla="*/ 4280271 w 4280271"/>
                <a:gd name="connsiteY2-80" fmla="*/ 0 h 651522"/>
                <a:gd name="connsiteX3-81" fmla="*/ 4278628 w 4280271"/>
                <a:gd name="connsiteY3-82" fmla="*/ 618225 h 651522"/>
                <a:gd name="connsiteX4-83" fmla="*/ 326282 w 4280271"/>
                <a:gd name="connsiteY4-84" fmla="*/ 651522 h 651522"/>
                <a:gd name="connsiteX5-85" fmla="*/ 521 w 4280271"/>
                <a:gd name="connsiteY5-86" fmla="*/ 325761 h 651522"/>
                <a:gd name="connsiteX0-87" fmla="*/ 521 w 4278682"/>
                <a:gd name="connsiteY0-88" fmla="*/ 353597 h 679358"/>
                <a:gd name="connsiteX1-89" fmla="*/ 390702 w 4278682"/>
                <a:gd name="connsiteY1-90" fmla="*/ 77107 h 679358"/>
                <a:gd name="connsiteX2-91" fmla="*/ 4264591 w 4278682"/>
                <a:gd name="connsiteY2-92" fmla="*/ 0 h 679358"/>
                <a:gd name="connsiteX3-93" fmla="*/ 4278628 w 4278682"/>
                <a:gd name="connsiteY3-94" fmla="*/ 646061 h 679358"/>
                <a:gd name="connsiteX4-95" fmla="*/ 326282 w 4278682"/>
                <a:gd name="connsiteY4-96" fmla="*/ 679358 h 679358"/>
                <a:gd name="connsiteX5-97" fmla="*/ 521 w 4278682"/>
                <a:gd name="connsiteY5-98" fmla="*/ 353597 h 679358"/>
                <a:gd name="connsiteX0-99" fmla="*/ 521 w 4291529"/>
                <a:gd name="connsiteY0-100" fmla="*/ 353597 h 679358"/>
                <a:gd name="connsiteX1-101" fmla="*/ 390702 w 4291529"/>
                <a:gd name="connsiteY1-102" fmla="*/ 77107 h 679358"/>
                <a:gd name="connsiteX2-103" fmla="*/ 4264591 w 4291529"/>
                <a:gd name="connsiteY2-104" fmla="*/ 0 h 679358"/>
                <a:gd name="connsiteX3-105" fmla="*/ 4291490 w 4291529"/>
                <a:gd name="connsiteY3-106" fmla="*/ 616816 h 679358"/>
                <a:gd name="connsiteX4-107" fmla="*/ 326282 w 4291529"/>
                <a:gd name="connsiteY4-108" fmla="*/ 679358 h 679358"/>
                <a:gd name="connsiteX5-109" fmla="*/ 521 w 4291529"/>
                <a:gd name="connsiteY5-110" fmla="*/ 353597 h 6793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291529" h="679358">
                  <a:moveTo>
                    <a:pt x="521" y="353597"/>
                  </a:moveTo>
                  <a:cubicBezTo>
                    <a:pt x="11258" y="253222"/>
                    <a:pt x="210789" y="77107"/>
                    <a:pt x="390702" y="77107"/>
                  </a:cubicBezTo>
                  <a:lnTo>
                    <a:pt x="4264591" y="0"/>
                  </a:lnTo>
                  <a:cubicBezTo>
                    <a:pt x="4247314" y="127637"/>
                    <a:pt x="4293063" y="485830"/>
                    <a:pt x="4291490" y="616816"/>
                  </a:cubicBezTo>
                  <a:lnTo>
                    <a:pt x="326282" y="679358"/>
                  </a:lnTo>
                  <a:cubicBezTo>
                    <a:pt x="146369" y="679358"/>
                    <a:pt x="-10216" y="453972"/>
                    <a:pt x="521" y="353597"/>
                  </a:cubicBezTo>
                  <a:close/>
                </a:path>
              </a:pathLst>
            </a:custGeom>
            <a:gradFill flip="none" rotWithShape="1">
              <a:gsLst>
                <a:gs pos="0">
                  <a:schemeClr val="bg1">
                    <a:lumMod val="50000"/>
                  </a:schemeClr>
                </a:gs>
                <a:gs pos="100000">
                  <a:schemeClr val="bg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13" name="圆角矩形 12"/>
            <p:cNvSpPr/>
            <p:nvPr/>
          </p:nvSpPr>
          <p:spPr>
            <a:xfrm>
              <a:off x="2662063" y="2096269"/>
              <a:ext cx="4605511" cy="651522"/>
            </a:xfrm>
            <a:prstGeom prst="roundRect">
              <a:avLst>
                <a:gd name="adj" fmla="val 50000"/>
              </a:avLst>
            </a:prstGeom>
            <a:solidFill>
              <a:srgbClr val="F7F7F7"/>
            </a:solidFill>
            <a:ln>
              <a:noFill/>
            </a:ln>
            <a:effectLst>
              <a:innerShdw dist="12700" dir="19800000">
                <a:schemeClr val="bg1">
                  <a:lumMod val="85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15" name="文本框 14"/>
            <p:cNvSpPr txBox="1">
              <a:spLocks noChangeArrowheads="1"/>
            </p:cNvSpPr>
            <p:nvPr/>
          </p:nvSpPr>
          <p:spPr bwMode="auto">
            <a:xfrm>
              <a:off x="2992438" y="2219325"/>
              <a:ext cx="110236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800" b="1" dirty="0">
                  <a:solidFill>
                    <a:schemeClr val="tx2"/>
                  </a:solidFill>
                  <a:latin typeface="Arial" panose="020B0604020202020204" pitchFamily="34" charset="0"/>
                  <a:ea typeface="Arial Unicode MS" panose="020B0604020202020204" pitchFamily="34" charset="-122"/>
                  <a:cs typeface="Arial" panose="020B0604020202020204" pitchFamily="34" charset="0"/>
                </a:rPr>
                <a:t>作品信息</a:t>
              </a:r>
              <a:endParaRPr lang="zh-CN" altLang="en-US" sz="2000" b="1" dirty="0">
                <a:solidFill>
                  <a:schemeClr val="tx2"/>
                </a:solidFill>
                <a:latin typeface="Arial" panose="020B0604020202020204" pitchFamily="34" charset="0"/>
                <a:ea typeface="Arial Unicode MS" panose="020B0604020202020204" pitchFamily="34" charset="-122"/>
                <a:cs typeface="Arial" panose="020B0604020202020204" pitchFamily="34" charset="0"/>
              </a:endParaRPr>
            </a:p>
          </p:txBody>
        </p:sp>
      </p:grpSp>
      <p:pic>
        <p:nvPicPr>
          <p:cNvPr id="16" name="图片 15"/>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flipH="1">
            <a:off x="5155576" y="312090"/>
            <a:ext cx="3880760" cy="3880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17" presetClass="entr" presetSubtype="10" fill="hold" nodeType="withEffect">
                                  <p:stCondLst>
                                    <p:cond delay="800"/>
                                  </p:stCondLst>
                                  <p:childTnLst>
                                    <p:set>
                                      <p:cBhvr>
                                        <p:cTn id="16" dur="1" fill="hold">
                                          <p:stCondLst>
                                            <p:cond delay="0"/>
                                          </p:stCondLst>
                                        </p:cTn>
                                        <p:tgtEl>
                                          <p:spTgt spid="2"/>
                                        </p:tgtEl>
                                        <p:attrNameLst>
                                          <p:attrName>style.visibility</p:attrName>
                                        </p:attrNameLst>
                                      </p:cBhvr>
                                      <p:to>
                                        <p:strVal val="visible"/>
                                      </p:to>
                                    </p:set>
                                    <p:anim calcmode="lin" valueType="num">
                                      <p:cBhvr>
                                        <p:cTn id="17" dur="750" fill="hold"/>
                                        <p:tgtEl>
                                          <p:spTgt spid="2"/>
                                        </p:tgtEl>
                                        <p:attrNameLst>
                                          <p:attrName>ppt_w</p:attrName>
                                        </p:attrNameLst>
                                      </p:cBhvr>
                                      <p:tavLst>
                                        <p:tav tm="0">
                                          <p:val>
                                            <p:fltVal val="0"/>
                                          </p:val>
                                        </p:tav>
                                        <p:tav tm="100000">
                                          <p:val>
                                            <p:strVal val="#ppt_w"/>
                                          </p:val>
                                        </p:tav>
                                      </p:tavLst>
                                    </p:anim>
                                    <p:anim calcmode="lin" valueType="num">
                                      <p:cBhvr>
                                        <p:cTn id="18" dur="75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8"/>
          <p:cNvGrpSpPr/>
          <p:nvPr/>
        </p:nvGrpSpPr>
        <p:grpSpPr>
          <a:xfrm>
            <a:off x="256539" y="123478"/>
            <a:ext cx="8630921" cy="3524250"/>
            <a:chOff x="2422357" y="473244"/>
            <a:chExt cx="7909944" cy="3577388"/>
          </a:xfrm>
        </p:grpSpPr>
        <p:grpSp>
          <p:nvGrpSpPr>
            <p:cNvPr id="3" name="组 4"/>
            <p:cNvGrpSpPr/>
            <p:nvPr/>
          </p:nvGrpSpPr>
          <p:grpSpPr>
            <a:xfrm>
              <a:off x="2422357" y="473244"/>
              <a:ext cx="7909944" cy="3577388"/>
              <a:chOff x="2422357" y="473244"/>
              <a:chExt cx="7909944" cy="3577388"/>
            </a:xfrm>
          </p:grpSpPr>
          <p:sp>
            <p:nvSpPr>
              <p:cNvPr id="7" name="椭圆 6"/>
              <p:cNvSpPr/>
              <p:nvPr/>
            </p:nvSpPr>
            <p:spPr>
              <a:xfrm>
                <a:off x="2422357" y="1138991"/>
                <a:ext cx="2245895" cy="2245895"/>
              </a:xfrm>
              <a:prstGeom prst="ellipse">
                <a:avLst/>
              </a:prstGeom>
              <a:no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椭圆 7"/>
              <p:cNvSpPr/>
              <p:nvPr/>
            </p:nvSpPr>
            <p:spPr>
              <a:xfrm>
                <a:off x="4531894" y="473244"/>
                <a:ext cx="3577388" cy="3577388"/>
              </a:xfrm>
              <a:prstGeom prst="ellipse">
                <a:avLst/>
              </a:prstGeom>
              <a:no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p:cNvSpPr/>
              <p:nvPr/>
            </p:nvSpPr>
            <p:spPr>
              <a:xfrm>
                <a:off x="7973052" y="1139089"/>
                <a:ext cx="2359249" cy="2365588"/>
              </a:xfrm>
              <a:prstGeom prst="ellipse">
                <a:avLst/>
              </a:prstGeom>
              <a:no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4" name="Text Placeholder 3"/>
            <p:cNvSpPr txBox="1"/>
            <p:nvPr/>
          </p:nvSpPr>
          <p:spPr>
            <a:xfrm>
              <a:off x="4314876" y="1041115"/>
              <a:ext cx="4267482" cy="2061349"/>
            </a:xfrm>
            <a:prstGeom prst="rect">
              <a:avLst/>
            </a:prstGeom>
          </p:spPr>
          <p:txBody>
            <a:bodyPr lIns="68580" tIns="34290" rIns="68580" bIns="34290"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3600" dirty="0">
                  <a:ln w="15875">
                    <a:noFill/>
                  </a:ln>
                  <a:solidFill>
                    <a:schemeClr val="tx2"/>
                  </a:solidFill>
                  <a:latin typeface="华文行楷" panose="02010800040101010101" pitchFamily="2" charset="-122"/>
                  <a:ea typeface="华文行楷" panose="02010800040101010101" pitchFamily="2" charset="-122"/>
                  <a:sym typeface="+mn-ea"/>
                </a:rPr>
                <a:t>客户邮件收发与</a:t>
              </a:r>
              <a:endParaRPr lang="zh-CN" altLang="en-US" sz="3600" dirty="0">
                <a:ln w="15875">
                  <a:noFill/>
                </a:ln>
                <a:solidFill>
                  <a:schemeClr val="tx2"/>
                </a:solidFill>
                <a:latin typeface="华文行楷" panose="02010800040101010101" pitchFamily="2" charset="-122"/>
                <a:ea typeface="华文行楷" panose="02010800040101010101" pitchFamily="2" charset="-122"/>
                <a:sym typeface="+mn-ea"/>
              </a:endParaRPr>
            </a:p>
            <a:p>
              <a:pPr marL="0" indent="0" algn="ctr">
                <a:buNone/>
              </a:pPr>
              <a:r>
                <a:rPr lang="zh-CN" altLang="en-US" sz="3600" dirty="0">
                  <a:ln w="15875">
                    <a:noFill/>
                  </a:ln>
                  <a:solidFill>
                    <a:schemeClr val="tx2"/>
                  </a:solidFill>
                  <a:latin typeface="华文行楷" panose="02010800040101010101" pitchFamily="2" charset="-122"/>
                  <a:ea typeface="华文行楷" panose="02010800040101010101" pitchFamily="2" charset="-122"/>
                  <a:sym typeface="+mn-ea"/>
                </a:rPr>
                <a:t>满意度调研机器人</a:t>
              </a:r>
              <a:endParaRPr lang="zh-CN" altLang="en-US" sz="3600" b="1" dirty="0">
                <a:ln w="15875">
                  <a:noFill/>
                </a:ln>
                <a:solidFill>
                  <a:schemeClr val="tx2"/>
                </a:solidFill>
                <a:latin typeface="华文行楷" panose="02010800040101010101" pitchFamily="2" charset="-122"/>
                <a:ea typeface="华文行楷" panose="02010800040101010101" pitchFamily="2" charset="-122"/>
                <a:sym typeface="+mn-ea"/>
              </a:endParaRPr>
            </a:p>
          </p:txBody>
        </p:sp>
        <p:sp>
          <p:nvSpPr>
            <p:cNvPr id="5" name="Text Placeholder 3"/>
            <p:cNvSpPr txBox="1"/>
            <p:nvPr/>
          </p:nvSpPr>
          <p:spPr>
            <a:xfrm>
              <a:off x="2504412" y="1859724"/>
              <a:ext cx="2081074" cy="804429"/>
            </a:xfrm>
            <a:prstGeom prst="rect">
              <a:avLst/>
            </a:prstGeom>
          </p:spPr>
          <p:txBody>
            <a:bodyPr lIns="68580" tIns="34290" rIns="68580" bIns="34290"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4000" dirty="0">
                  <a:ln w="0">
                    <a:solidFill>
                      <a:srgbClr val="0070C0"/>
                    </a:solidFill>
                  </a:ln>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作品应用场景</a:t>
              </a:r>
              <a:endParaRPr lang="zh-CN" altLang="en-US" sz="4000" dirty="0">
                <a:ln w="0">
                  <a:solidFill>
                    <a:srgbClr val="0070C0"/>
                  </a:solidFill>
                </a:ln>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6" name="Text Placeholder 3"/>
            <p:cNvSpPr txBox="1"/>
            <p:nvPr/>
          </p:nvSpPr>
          <p:spPr>
            <a:xfrm>
              <a:off x="8108647" y="1859724"/>
              <a:ext cx="2223653" cy="804429"/>
            </a:xfrm>
            <a:prstGeom prst="rect">
              <a:avLst/>
            </a:prstGeom>
          </p:spPr>
          <p:txBody>
            <a:bodyPr lIns="68580" tIns="34290" rIns="68580" bIns="34290"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4000" dirty="0">
                  <a:ln w="0">
                    <a:solidFill>
                      <a:srgbClr val="0070C0"/>
                    </a:solidFill>
                  </a:ln>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作品应用项目</a:t>
              </a:r>
              <a:endParaRPr lang="zh-CN" altLang="en-US" sz="4000" dirty="0">
                <a:ln w="0">
                  <a:solidFill>
                    <a:srgbClr val="0070C0"/>
                  </a:solidFill>
                </a:ln>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grpSp>
      <p:sp>
        <p:nvSpPr>
          <p:cNvPr id="11" name="文本框 10"/>
          <p:cNvSpPr txBox="1"/>
          <p:nvPr/>
        </p:nvSpPr>
        <p:spPr>
          <a:xfrm>
            <a:off x="108088" y="3867111"/>
            <a:ext cx="3214753" cy="1337945"/>
          </a:xfrm>
          <a:prstGeom prst="rect">
            <a:avLst/>
          </a:prstGeom>
          <a:solidFill>
            <a:srgbClr val="F2F2F2"/>
          </a:solidFill>
        </p:spPr>
        <p:style>
          <a:lnRef idx="2">
            <a:schemeClr val="dk1"/>
          </a:lnRef>
          <a:fillRef idx="1">
            <a:schemeClr val="lt1"/>
          </a:fillRef>
          <a:effectRef idx="0">
            <a:schemeClr val="dk1"/>
          </a:effectRef>
          <a:fontRef idx="minor">
            <a:schemeClr val="dk1"/>
          </a:fontRef>
        </p:style>
        <p:txBody>
          <a:bodyPr wrap="square">
            <a:spAutoFit/>
          </a:bodyPr>
          <a:lstStyle/>
          <a:p>
            <a:pPr marL="0" indent="0" algn="just">
              <a:lnSpc>
                <a:spcPct val="150000"/>
              </a:lnSpc>
              <a:buNone/>
            </a:pPr>
            <a:r>
              <a:rPr lang="zh-CN" altLang="en-US" sz="1800" dirty="0" err="1">
                <a:ln w="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对客户进行定期邮件查询，</a:t>
            </a:r>
            <a:r>
              <a:rPr lang="en-US" altLang="zh-CN" sz="1800" dirty="0" err="1">
                <a:ln w="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协调</a:t>
            </a:r>
            <a:r>
              <a:rPr lang="zh-CN" altLang="en-US" sz="1800" dirty="0">
                <a:ln w="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客户关系管理</a:t>
            </a:r>
            <a:r>
              <a:rPr lang="en-US" altLang="zh-CN" sz="1800" dirty="0">
                <a:ln w="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1800" dirty="0" err="1">
                <a:ln w="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从而为提升客户满意度提供可行性方案</a:t>
            </a:r>
            <a:endParaRPr lang="en-US" altLang="zh-CN" sz="1800" dirty="0">
              <a:ln w="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2" name="Text Placeholder 4"/>
          <p:cNvSpPr txBox="1"/>
          <p:nvPr/>
        </p:nvSpPr>
        <p:spPr>
          <a:xfrm>
            <a:off x="6684435" y="4083918"/>
            <a:ext cx="1979712" cy="918585"/>
          </a:xfrm>
          <a:prstGeom prst="rect">
            <a:avLst/>
          </a:prstGeom>
          <a:solidFill>
            <a:srgbClr val="F2F2F2"/>
          </a:solidFill>
        </p:spPr>
        <p:style>
          <a:lnRef idx="2">
            <a:schemeClr val="dk1"/>
          </a:lnRef>
          <a:fillRef idx="1">
            <a:schemeClr val="lt1"/>
          </a:fillRef>
          <a:effectRef idx="0">
            <a:schemeClr val="dk1"/>
          </a:effectRef>
          <a:fontRef idx="minor">
            <a:schemeClr val="dk1"/>
          </a:fontRef>
        </p:style>
        <p:txBody>
          <a:bodyPr lIns="68580" tIns="34290" rIns="68580" bIns="3429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en-US" altLang="zh-CN" sz="2000" dirty="0" err="1">
                <a:ln w="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顾客满意度调查分析</a:t>
            </a:r>
            <a:endParaRPr lang="en-US" altLang="zh-CN" sz="2000" dirty="0">
              <a:ln w="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cxnSp>
        <p:nvCxnSpPr>
          <p:cNvPr id="13" name="直接箭头连接符 12"/>
          <p:cNvCxnSpPr/>
          <p:nvPr/>
        </p:nvCxnSpPr>
        <p:spPr>
          <a:xfrm>
            <a:off x="1548299" y="2715549"/>
            <a:ext cx="0" cy="1125855"/>
          </a:xfrm>
          <a:prstGeom prst="straightConnector1">
            <a:avLst/>
          </a:prstGeom>
          <a:ln w="76200">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4" name="直接箭头连接符 13"/>
          <p:cNvCxnSpPr/>
          <p:nvPr/>
        </p:nvCxnSpPr>
        <p:spPr>
          <a:xfrm>
            <a:off x="7668344" y="2713644"/>
            <a:ext cx="0" cy="1414452"/>
          </a:xfrm>
          <a:prstGeom prst="straightConnector1">
            <a:avLst/>
          </a:prstGeom>
          <a:ln w="76200">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heel(1)">
                                      <p:cBhvr>
                                        <p:cTn id="16" dur="2000"/>
                                        <p:tgtEl>
                                          <p:spTgt spid="14"/>
                                        </p:tgtEl>
                                      </p:cBhvr>
                                    </p:animEffect>
                                  </p:childTnLst>
                                </p:cTn>
                              </p:par>
                              <p:par>
                                <p:cTn id="17" presetID="21" presetClass="entr" presetSubtype="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85875" y="1631454"/>
            <a:ext cx="1697175" cy="1179196"/>
            <a:chOff x="776150" y="1476374"/>
            <a:chExt cx="1697175" cy="1179196"/>
          </a:xfrm>
        </p:grpSpPr>
        <p:grpSp>
          <p:nvGrpSpPr>
            <p:cNvPr id="6" name="组合 5"/>
            <p:cNvGrpSpPr/>
            <p:nvPr/>
          </p:nvGrpSpPr>
          <p:grpSpPr>
            <a:xfrm>
              <a:off x="776150" y="1476374"/>
              <a:ext cx="1697175" cy="1179196"/>
              <a:chOff x="1438274" y="1657351"/>
              <a:chExt cx="1095375" cy="747122"/>
            </a:xfrm>
          </p:grpSpPr>
          <p:sp>
            <p:nvSpPr>
              <p:cNvPr id="9" name="任意多边形 8"/>
              <p:cNvSpPr/>
              <p:nvPr/>
            </p:nvSpPr>
            <p:spPr>
              <a:xfrm>
                <a:off x="2314574" y="1724025"/>
                <a:ext cx="219075" cy="600075"/>
              </a:xfrm>
              <a:custGeom>
                <a:avLst/>
                <a:gdLst>
                  <a:gd name="connsiteX0" fmla="*/ 57150 w 171450"/>
                  <a:gd name="connsiteY0" fmla="*/ 66675 h 523875"/>
                  <a:gd name="connsiteX1" fmla="*/ 171450 w 171450"/>
                  <a:gd name="connsiteY1" fmla="*/ 0 h 523875"/>
                  <a:gd name="connsiteX2" fmla="*/ 0 w 171450"/>
                  <a:gd name="connsiteY2" fmla="*/ 523875 h 523875"/>
                  <a:gd name="connsiteX3" fmla="*/ 57150 w 171450"/>
                  <a:gd name="connsiteY3" fmla="*/ 66675 h 523875"/>
                </a:gdLst>
                <a:ahLst/>
                <a:cxnLst>
                  <a:cxn ang="0">
                    <a:pos x="connsiteX0" y="connsiteY0"/>
                  </a:cxn>
                  <a:cxn ang="0">
                    <a:pos x="connsiteX1" y="connsiteY1"/>
                  </a:cxn>
                  <a:cxn ang="0">
                    <a:pos x="connsiteX2" y="connsiteY2"/>
                  </a:cxn>
                  <a:cxn ang="0">
                    <a:pos x="connsiteX3" y="connsiteY3"/>
                  </a:cxn>
                </a:cxnLst>
                <a:rect l="l" t="t" r="r" b="b"/>
                <a:pathLst>
                  <a:path w="171450" h="523875">
                    <a:moveTo>
                      <a:pt x="57150" y="66675"/>
                    </a:moveTo>
                    <a:lnTo>
                      <a:pt x="171450" y="0"/>
                    </a:lnTo>
                    <a:lnTo>
                      <a:pt x="0" y="523875"/>
                    </a:lnTo>
                    <a:lnTo>
                      <a:pt x="57150" y="66675"/>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438274" y="1657351"/>
                <a:ext cx="1000125" cy="647700"/>
              </a:xfrm>
              <a:custGeom>
                <a:avLst/>
                <a:gdLst>
                  <a:gd name="connsiteX0" fmla="*/ 0 w 704850"/>
                  <a:gd name="connsiteY0" fmla="*/ 419100 h 542925"/>
                  <a:gd name="connsiteX1" fmla="*/ 419100 w 704850"/>
                  <a:gd name="connsiteY1" fmla="*/ 304800 h 542925"/>
                  <a:gd name="connsiteX2" fmla="*/ 704850 w 704850"/>
                  <a:gd name="connsiteY2" fmla="*/ 0 h 542925"/>
                  <a:gd name="connsiteX3" fmla="*/ 638175 w 704850"/>
                  <a:gd name="connsiteY3" fmla="*/ 542925 h 542925"/>
                  <a:gd name="connsiteX4" fmla="*/ 0 w 704850"/>
                  <a:gd name="connsiteY4" fmla="*/ 419100 h 542925"/>
                  <a:gd name="connsiteX0-1" fmla="*/ 0 w 704850"/>
                  <a:gd name="connsiteY0-2" fmla="*/ 419100 h 542925"/>
                  <a:gd name="connsiteX1-3" fmla="*/ 484088 w 704850"/>
                  <a:gd name="connsiteY1-4" fmla="*/ 208685 h 542925"/>
                  <a:gd name="connsiteX2-5" fmla="*/ 704850 w 704850"/>
                  <a:gd name="connsiteY2-6" fmla="*/ 0 h 542925"/>
                  <a:gd name="connsiteX3-7" fmla="*/ 638175 w 704850"/>
                  <a:gd name="connsiteY3-8" fmla="*/ 542925 h 542925"/>
                  <a:gd name="connsiteX4-9" fmla="*/ 0 w 704850"/>
                  <a:gd name="connsiteY4-10" fmla="*/ 419100 h 542925"/>
                  <a:gd name="connsiteX0-11" fmla="*/ 0 w 704850"/>
                  <a:gd name="connsiteY0-12" fmla="*/ 419100 h 542925"/>
                  <a:gd name="connsiteX1-13" fmla="*/ 501418 w 704850"/>
                  <a:gd name="connsiteY1-14" fmla="*/ 223861 h 542925"/>
                  <a:gd name="connsiteX2-15" fmla="*/ 704850 w 704850"/>
                  <a:gd name="connsiteY2-16" fmla="*/ 0 h 542925"/>
                  <a:gd name="connsiteX3-17" fmla="*/ 638175 w 704850"/>
                  <a:gd name="connsiteY3-18" fmla="*/ 542925 h 542925"/>
                  <a:gd name="connsiteX4-19" fmla="*/ 0 w 704850"/>
                  <a:gd name="connsiteY4-20" fmla="*/ 419100 h 5429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4850" h="542925">
                    <a:moveTo>
                      <a:pt x="0" y="419100"/>
                    </a:moveTo>
                    <a:lnTo>
                      <a:pt x="501418" y="223861"/>
                    </a:lnTo>
                    <a:lnTo>
                      <a:pt x="704850" y="0"/>
                    </a:lnTo>
                    <a:lnTo>
                      <a:pt x="638175" y="542925"/>
                    </a:lnTo>
                    <a:lnTo>
                      <a:pt x="0" y="419100"/>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447800" y="2152649"/>
                <a:ext cx="904875" cy="251824"/>
              </a:xfrm>
              <a:custGeom>
                <a:avLst/>
                <a:gdLst>
                  <a:gd name="connsiteX0" fmla="*/ 0 w 638175"/>
                  <a:gd name="connsiteY0" fmla="*/ 0 h 266700"/>
                  <a:gd name="connsiteX1" fmla="*/ 476250 w 638175"/>
                  <a:gd name="connsiteY1" fmla="*/ 266700 h 266700"/>
                  <a:gd name="connsiteX2" fmla="*/ 638175 w 638175"/>
                  <a:gd name="connsiteY2" fmla="*/ 133350 h 266700"/>
                  <a:gd name="connsiteX3" fmla="*/ 0 w 638175"/>
                  <a:gd name="connsiteY3" fmla="*/ 0 h 266700"/>
                  <a:gd name="connsiteX0-1" fmla="*/ 0 w 638175"/>
                  <a:gd name="connsiteY0-2" fmla="*/ 0 h 227454"/>
                  <a:gd name="connsiteX1-3" fmla="*/ 503998 w 638175"/>
                  <a:gd name="connsiteY1-4" fmla="*/ 227454 h 227454"/>
                  <a:gd name="connsiteX2-5" fmla="*/ 638175 w 638175"/>
                  <a:gd name="connsiteY2-6" fmla="*/ 133350 h 227454"/>
                  <a:gd name="connsiteX3-7" fmla="*/ 0 w 638175"/>
                  <a:gd name="connsiteY3-8" fmla="*/ 0 h 227454"/>
                </a:gdLst>
                <a:ahLst/>
                <a:cxnLst>
                  <a:cxn ang="0">
                    <a:pos x="connsiteX0-1" y="connsiteY0-2"/>
                  </a:cxn>
                  <a:cxn ang="0">
                    <a:pos x="connsiteX1-3" y="connsiteY1-4"/>
                  </a:cxn>
                  <a:cxn ang="0">
                    <a:pos x="connsiteX2-5" y="connsiteY2-6"/>
                  </a:cxn>
                  <a:cxn ang="0">
                    <a:pos x="connsiteX3-7" y="connsiteY3-8"/>
                  </a:cxn>
                </a:cxnLst>
                <a:rect l="l" t="t" r="r" b="b"/>
                <a:pathLst>
                  <a:path w="638175" h="227454">
                    <a:moveTo>
                      <a:pt x="0" y="0"/>
                    </a:moveTo>
                    <a:lnTo>
                      <a:pt x="503998" y="227454"/>
                    </a:lnTo>
                    <a:lnTo>
                      <a:pt x="638175" y="133350"/>
                    </a:lnTo>
                    <a:lnTo>
                      <a:pt x="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9"/>
            <p:cNvSpPr txBox="1">
              <a:spLocks noChangeArrowheads="1"/>
            </p:cNvSpPr>
            <p:nvPr/>
          </p:nvSpPr>
          <p:spPr bwMode="auto">
            <a:xfrm>
              <a:off x="1434547" y="2154982"/>
              <a:ext cx="803828" cy="23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1200"/>
                </a:lnSpc>
              </a:pPr>
              <a:r>
                <a:rPr lang="en-US" altLang="zh-CN" sz="800" dirty="0">
                  <a:solidFill>
                    <a:schemeClr val="bg1"/>
                  </a:solidFill>
                  <a:latin typeface="Arial" panose="020B0604020202020204" pitchFamily="34" charset="0"/>
                  <a:ea typeface="微软雅黑" panose="020B0503020204020204" pitchFamily="34" charset="-122"/>
                  <a:cs typeface="Arial" panose="020B0604020202020204" pitchFamily="34" charset="0"/>
                </a:rPr>
                <a:t>YOUR TEXT</a:t>
              </a:r>
              <a:endParaRPr lang="zh-CN" altLang="en-US" sz="8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文本框 69"/>
            <p:cNvSpPr txBox="1">
              <a:spLocks noChangeArrowheads="1"/>
            </p:cNvSpPr>
            <p:nvPr/>
          </p:nvSpPr>
          <p:spPr bwMode="auto">
            <a:xfrm>
              <a:off x="1751006" y="1999995"/>
              <a:ext cx="525804" cy="26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1200"/>
                </a:lnSpc>
              </a:pPr>
              <a:r>
                <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rPr>
                <a:t>02</a:t>
              </a:r>
              <a:endParaRPr lang="zh-CN" altLang="en-US" sz="2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 name="组合 1"/>
          <p:cNvGrpSpPr/>
          <p:nvPr/>
        </p:nvGrpSpPr>
        <p:grpSpPr>
          <a:xfrm>
            <a:off x="2662063" y="2096269"/>
            <a:ext cx="4605511" cy="742866"/>
            <a:chOff x="2662063" y="2096269"/>
            <a:chExt cx="4605511" cy="742866"/>
          </a:xfrm>
        </p:grpSpPr>
        <p:sp>
          <p:nvSpPr>
            <p:cNvPr id="17" name="圆角矩形 16"/>
            <p:cNvSpPr/>
            <p:nvPr/>
          </p:nvSpPr>
          <p:spPr>
            <a:xfrm rot="169524">
              <a:off x="2870715" y="2159777"/>
              <a:ext cx="4291529" cy="679358"/>
            </a:xfrm>
            <a:custGeom>
              <a:avLst/>
              <a:gdLst>
                <a:gd name="connsiteX0" fmla="*/ 0 w 4605511"/>
                <a:gd name="connsiteY0" fmla="*/ 325761 h 651522"/>
                <a:gd name="connsiteX1" fmla="*/ 325761 w 4605511"/>
                <a:gd name="connsiteY1" fmla="*/ 0 h 651522"/>
                <a:gd name="connsiteX2" fmla="*/ 4279750 w 4605511"/>
                <a:gd name="connsiteY2" fmla="*/ 0 h 651522"/>
                <a:gd name="connsiteX3" fmla="*/ 4605511 w 4605511"/>
                <a:gd name="connsiteY3" fmla="*/ 325761 h 651522"/>
                <a:gd name="connsiteX4" fmla="*/ 4605511 w 4605511"/>
                <a:gd name="connsiteY4" fmla="*/ 325761 h 651522"/>
                <a:gd name="connsiteX5" fmla="*/ 4279750 w 4605511"/>
                <a:gd name="connsiteY5" fmla="*/ 651522 h 651522"/>
                <a:gd name="connsiteX6" fmla="*/ 325761 w 4605511"/>
                <a:gd name="connsiteY6" fmla="*/ 651522 h 651522"/>
                <a:gd name="connsiteX7" fmla="*/ 0 w 4605511"/>
                <a:gd name="connsiteY7" fmla="*/ 325761 h 651522"/>
                <a:gd name="connsiteX0-1" fmla="*/ 0 w 4605511"/>
                <a:gd name="connsiteY0-2" fmla="*/ 325761 h 651522"/>
                <a:gd name="connsiteX1-3" fmla="*/ 325761 w 4605511"/>
                <a:gd name="connsiteY1-4" fmla="*/ 0 h 651522"/>
                <a:gd name="connsiteX2-5" fmla="*/ 4279750 w 4605511"/>
                <a:gd name="connsiteY2-6" fmla="*/ 0 h 651522"/>
                <a:gd name="connsiteX3-7" fmla="*/ 4605511 w 4605511"/>
                <a:gd name="connsiteY3-8" fmla="*/ 325761 h 651522"/>
                <a:gd name="connsiteX4-9" fmla="*/ 4279750 w 4605511"/>
                <a:gd name="connsiteY4-10" fmla="*/ 651522 h 651522"/>
                <a:gd name="connsiteX5-11" fmla="*/ 325761 w 4605511"/>
                <a:gd name="connsiteY5-12" fmla="*/ 651522 h 651522"/>
                <a:gd name="connsiteX6-13" fmla="*/ 0 w 4605511"/>
                <a:gd name="connsiteY6-14" fmla="*/ 325761 h 651522"/>
                <a:gd name="connsiteX0-15" fmla="*/ 0 w 4773998"/>
                <a:gd name="connsiteY0-16" fmla="*/ 325761 h 651522"/>
                <a:gd name="connsiteX1-17" fmla="*/ 325761 w 4773998"/>
                <a:gd name="connsiteY1-18" fmla="*/ 0 h 651522"/>
                <a:gd name="connsiteX2-19" fmla="*/ 4279750 w 4773998"/>
                <a:gd name="connsiteY2-20" fmla="*/ 0 h 651522"/>
                <a:gd name="connsiteX3-21" fmla="*/ 4279750 w 4773998"/>
                <a:gd name="connsiteY3-22" fmla="*/ 651522 h 651522"/>
                <a:gd name="connsiteX4-23" fmla="*/ 325761 w 4773998"/>
                <a:gd name="connsiteY4-24" fmla="*/ 651522 h 651522"/>
                <a:gd name="connsiteX5-25" fmla="*/ 0 w 4773998"/>
                <a:gd name="connsiteY5-26" fmla="*/ 325761 h 651522"/>
                <a:gd name="connsiteX0-27" fmla="*/ 0 w 4579499"/>
                <a:gd name="connsiteY0-28" fmla="*/ 325761 h 651522"/>
                <a:gd name="connsiteX1-29" fmla="*/ 325761 w 4579499"/>
                <a:gd name="connsiteY1-30" fmla="*/ 0 h 651522"/>
                <a:gd name="connsiteX2-31" fmla="*/ 4279750 w 4579499"/>
                <a:gd name="connsiteY2-32" fmla="*/ 0 h 651522"/>
                <a:gd name="connsiteX3-33" fmla="*/ 4279750 w 4579499"/>
                <a:gd name="connsiteY3-34" fmla="*/ 651522 h 651522"/>
                <a:gd name="connsiteX4-35" fmla="*/ 325761 w 4579499"/>
                <a:gd name="connsiteY4-36" fmla="*/ 651522 h 651522"/>
                <a:gd name="connsiteX5-37" fmla="*/ 0 w 4579499"/>
                <a:gd name="connsiteY5-38" fmla="*/ 325761 h 651522"/>
                <a:gd name="connsiteX0-39" fmla="*/ 0 w 4290124"/>
                <a:gd name="connsiteY0-40" fmla="*/ 325761 h 651522"/>
                <a:gd name="connsiteX1-41" fmla="*/ 325761 w 4290124"/>
                <a:gd name="connsiteY1-42" fmla="*/ 0 h 651522"/>
                <a:gd name="connsiteX2-43" fmla="*/ 4279750 w 4290124"/>
                <a:gd name="connsiteY2-44" fmla="*/ 0 h 651522"/>
                <a:gd name="connsiteX3-45" fmla="*/ 4279750 w 4290124"/>
                <a:gd name="connsiteY3-46" fmla="*/ 651522 h 651522"/>
                <a:gd name="connsiteX4-47" fmla="*/ 325761 w 4290124"/>
                <a:gd name="connsiteY4-48" fmla="*/ 651522 h 651522"/>
                <a:gd name="connsiteX5-49" fmla="*/ 0 w 4290124"/>
                <a:gd name="connsiteY5-50" fmla="*/ 325761 h 651522"/>
                <a:gd name="connsiteX0-51" fmla="*/ 521 w 4290645"/>
                <a:gd name="connsiteY0-52" fmla="*/ 325761 h 651522"/>
                <a:gd name="connsiteX1-53" fmla="*/ 390702 w 4290645"/>
                <a:gd name="connsiteY1-54" fmla="*/ 49271 h 651522"/>
                <a:gd name="connsiteX2-55" fmla="*/ 4280271 w 4290645"/>
                <a:gd name="connsiteY2-56" fmla="*/ 0 h 651522"/>
                <a:gd name="connsiteX3-57" fmla="*/ 4280271 w 4290645"/>
                <a:gd name="connsiteY3-58" fmla="*/ 651522 h 651522"/>
                <a:gd name="connsiteX4-59" fmla="*/ 326282 w 4290645"/>
                <a:gd name="connsiteY4-60" fmla="*/ 651522 h 651522"/>
                <a:gd name="connsiteX5-61" fmla="*/ 521 w 4290645"/>
                <a:gd name="connsiteY5-62" fmla="*/ 325761 h 651522"/>
                <a:gd name="connsiteX0-63" fmla="*/ 521 w 4289273"/>
                <a:gd name="connsiteY0-64" fmla="*/ 325761 h 651522"/>
                <a:gd name="connsiteX1-65" fmla="*/ 390702 w 4289273"/>
                <a:gd name="connsiteY1-66" fmla="*/ 49271 h 651522"/>
                <a:gd name="connsiteX2-67" fmla="*/ 4280271 w 4289273"/>
                <a:gd name="connsiteY2-68" fmla="*/ 0 h 651522"/>
                <a:gd name="connsiteX3-69" fmla="*/ 4278628 w 4289273"/>
                <a:gd name="connsiteY3-70" fmla="*/ 618225 h 651522"/>
                <a:gd name="connsiteX4-71" fmla="*/ 326282 w 4289273"/>
                <a:gd name="connsiteY4-72" fmla="*/ 651522 h 651522"/>
                <a:gd name="connsiteX5-73" fmla="*/ 521 w 4289273"/>
                <a:gd name="connsiteY5-74" fmla="*/ 325761 h 651522"/>
                <a:gd name="connsiteX0-75" fmla="*/ 521 w 4280271"/>
                <a:gd name="connsiteY0-76" fmla="*/ 325761 h 651522"/>
                <a:gd name="connsiteX1-77" fmla="*/ 390702 w 4280271"/>
                <a:gd name="connsiteY1-78" fmla="*/ 49271 h 651522"/>
                <a:gd name="connsiteX2-79" fmla="*/ 4280271 w 4280271"/>
                <a:gd name="connsiteY2-80" fmla="*/ 0 h 651522"/>
                <a:gd name="connsiteX3-81" fmla="*/ 4278628 w 4280271"/>
                <a:gd name="connsiteY3-82" fmla="*/ 618225 h 651522"/>
                <a:gd name="connsiteX4-83" fmla="*/ 326282 w 4280271"/>
                <a:gd name="connsiteY4-84" fmla="*/ 651522 h 651522"/>
                <a:gd name="connsiteX5-85" fmla="*/ 521 w 4280271"/>
                <a:gd name="connsiteY5-86" fmla="*/ 325761 h 651522"/>
                <a:gd name="connsiteX0-87" fmla="*/ 521 w 4278682"/>
                <a:gd name="connsiteY0-88" fmla="*/ 353597 h 679358"/>
                <a:gd name="connsiteX1-89" fmla="*/ 390702 w 4278682"/>
                <a:gd name="connsiteY1-90" fmla="*/ 77107 h 679358"/>
                <a:gd name="connsiteX2-91" fmla="*/ 4264591 w 4278682"/>
                <a:gd name="connsiteY2-92" fmla="*/ 0 h 679358"/>
                <a:gd name="connsiteX3-93" fmla="*/ 4278628 w 4278682"/>
                <a:gd name="connsiteY3-94" fmla="*/ 646061 h 679358"/>
                <a:gd name="connsiteX4-95" fmla="*/ 326282 w 4278682"/>
                <a:gd name="connsiteY4-96" fmla="*/ 679358 h 679358"/>
                <a:gd name="connsiteX5-97" fmla="*/ 521 w 4278682"/>
                <a:gd name="connsiteY5-98" fmla="*/ 353597 h 679358"/>
                <a:gd name="connsiteX0-99" fmla="*/ 521 w 4291529"/>
                <a:gd name="connsiteY0-100" fmla="*/ 353597 h 679358"/>
                <a:gd name="connsiteX1-101" fmla="*/ 390702 w 4291529"/>
                <a:gd name="connsiteY1-102" fmla="*/ 77107 h 679358"/>
                <a:gd name="connsiteX2-103" fmla="*/ 4264591 w 4291529"/>
                <a:gd name="connsiteY2-104" fmla="*/ 0 h 679358"/>
                <a:gd name="connsiteX3-105" fmla="*/ 4291490 w 4291529"/>
                <a:gd name="connsiteY3-106" fmla="*/ 616816 h 679358"/>
                <a:gd name="connsiteX4-107" fmla="*/ 326282 w 4291529"/>
                <a:gd name="connsiteY4-108" fmla="*/ 679358 h 679358"/>
                <a:gd name="connsiteX5-109" fmla="*/ 521 w 4291529"/>
                <a:gd name="connsiteY5-110" fmla="*/ 353597 h 6793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291529" h="679358">
                  <a:moveTo>
                    <a:pt x="521" y="353597"/>
                  </a:moveTo>
                  <a:cubicBezTo>
                    <a:pt x="11258" y="253222"/>
                    <a:pt x="210789" y="77107"/>
                    <a:pt x="390702" y="77107"/>
                  </a:cubicBezTo>
                  <a:lnTo>
                    <a:pt x="4264591" y="0"/>
                  </a:lnTo>
                  <a:cubicBezTo>
                    <a:pt x="4247314" y="127637"/>
                    <a:pt x="4293063" y="485830"/>
                    <a:pt x="4291490" y="616816"/>
                  </a:cubicBezTo>
                  <a:lnTo>
                    <a:pt x="326282" y="679358"/>
                  </a:lnTo>
                  <a:cubicBezTo>
                    <a:pt x="146369" y="679358"/>
                    <a:pt x="-10216" y="453972"/>
                    <a:pt x="521" y="353597"/>
                  </a:cubicBezTo>
                  <a:close/>
                </a:path>
              </a:pathLst>
            </a:custGeom>
            <a:gradFill flip="none" rotWithShape="1">
              <a:gsLst>
                <a:gs pos="0">
                  <a:schemeClr val="bg1">
                    <a:lumMod val="50000"/>
                  </a:schemeClr>
                </a:gs>
                <a:gs pos="100000">
                  <a:schemeClr val="bg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13" name="圆角矩形 12"/>
            <p:cNvSpPr/>
            <p:nvPr/>
          </p:nvSpPr>
          <p:spPr>
            <a:xfrm>
              <a:off x="2662063" y="2096269"/>
              <a:ext cx="4605511" cy="651522"/>
            </a:xfrm>
            <a:prstGeom prst="roundRect">
              <a:avLst>
                <a:gd name="adj" fmla="val 50000"/>
              </a:avLst>
            </a:prstGeom>
            <a:solidFill>
              <a:srgbClr val="F7F7F7"/>
            </a:solidFill>
            <a:ln>
              <a:noFill/>
            </a:ln>
            <a:effectLst>
              <a:innerShdw dist="12700" dir="19800000">
                <a:schemeClr val="bg1">
                  <a:lumMod val="85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15" name="文本框 14"/>
            <p:cNvSpPr txBox="1">
              <a:spLocks noChangeArrowheads="1"/>
            </p:cNvSpPr>
            <p:nvPr/>
          </p:nvSpPr>
          <p:spPr bwMode="auto">
            <a:xfrm>
              <a:off x="2992438" y="2219325"/>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800" b="0" dirty="0">
                  <a:solidFill>
                    <a:schemeClr val="tx2"/>
                  </a:solidFill>
                  <a:latin typeface="Arial" panose="020B0604020202020204" pitchFamily="34" charset="0"/>
                  <a:ea typeface="Arial Unicode MS" panose="020B0604020202020204" pitchFamily="34" charset="-122"/>
                  <a:cs typeface="Arial" panose="020B0604020202020204" pitchFamily="34" charset="0"/>
                </a:rPr>
                <a:t>背景介绍</a:t>
              </a:r>
              <a:endParaRPr lang="zh-CN" altLang="en-US" sz="2000" b="1" dirty="0">
                <a:solidFill>
                  <a:schemeClr val="tx2"/>
                </a:solidFill>
                <a:latin typeface="Arial" panose="020B0604020202020204" pitchFamily="34" charset="0"/>
                <a:ea typeface="Arial Unicode MS" panose="020B0604020202020204" pitchFamily="34" charset="-122"/>
                <a:cs typeface="Arial" panose="020B0604020202020204" pitchFamily="34" charset="0"/>
              </a:endParaRPr>
            </a:p>
          </p:txBody>
        </p:sp>
      </p:grpSp>
      <p:grpSp>
        <p:nvGrpSpPr>
          <p:cNvPr id="14" name="Group 67"/>
          <p:cNvGrpSpPr/>
          <p:nvPr/>
        </p:nvGrpSpPr>
        <p:grpSpPr>
          <a:xfrm>
            <a:off x="5649709" y="2038638"/>
            <a:ext cx="3600400" cy="3104862"/>
            <a:chOff x="950284" y="2059774"/>
            <a:chExt cx="3788406" cy="4012600"/>
          </a:xfrm>
        </p:grpSpPr>
        <p:sp>
          <p:nvSpPr>
            <p:cNvPr id="16" name="Freeform 5"/>
            <p:cNvSpPr/>
            <p:nvPr/>
          </p:nvSpPr>
          <p:spPr bwMode="auto">
            <a:xfrm>
              <a:off x="1863217" y="5309576"/>
              <a:ext cx="843589" cy="762798"/>
            </a:xfrm>
            <a:custGeom>
              <a:avLst/>
              <a:gdLst>
                <a:gd name="T0" fmla="*/ 1253 w 1253"/>
                <a:gd name="T1" fmla="*/ 1133 h 1133"/>
                <a:gd name="T2" fmla="*/ 0 w 1253"/>
                <a:gd name="T3" fmla="*/ 1133 h 1133"/>
                <a:gd name="T4" fmla="*/ 151 w 1253"/>
                <a:gd name="T5" fmla="*/ 0 h 1133"/>
                <a:gd name="T6" fmla="*/ 1102 w 1253"/>
                <a:gd name="T7" fmla="*/ 0 h 1133"/>
                <a:gd name="T8" fmla="*/ 1253 w 1253"/>
                <a:gd name="T9" fmla="*/ 1133 h 1133"/>
              </a:gdLst>
              <a:ahLst/>
              <a:cxnLst>
                <a:cxn ang="0">
                  <a:pos x="T0" y="T1"/>
                </a:cxn>
                <a:cxn ang="0">
                  <a:pos x="T2" y="T3"/>
                </a:cxn>
                <a:cxn ang="0">
                  <a:pos x="T4" y="T5"/>
                </a:cxn>
                <a:cxn ang="0">
                  <a:pos x="T6" y="T7"/>
                </a:cxn>
                <a:cxn ang="0">
                  <a:pos x="T8" y="T9"/>
                </a:cxn>
              </a:cxnLst>
              <a:rect l="0" t="0" r="r" b="b"/>
              <a:pathLst>
                <a:path w="1253" h="1133">
                  <a:moveTo>
                    <a:pt x="1253" y="1133"/>
                  </a:moveTo>
                  <a:lnTo>
                    <a:pt x="0" y="1133"/>
                  </a:lnTo>
                  <a:lnTo>
                    <a:pt x="151" y="0"/>
                  </a:lnTo>
                  <a:lnTo>
                    <a:pt x="1102" y="0"/>
                  </a:lnTo>
                  <a:lnTo>
                    <a:pt x="1253" y="1133"/>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18" name="Freeform 6"/>
            <p:cNvSpPr/>
            <p:nvPr/>
          </p:nvSpPr>
          <p:spPr bwMode="auto">
            <a:xfrm>
              <a:off x="1894860" y="5309576"/>
              <a:ext cx="778283" cy="517733"/>
            </a:xfrm>
            <a:custGeom>
              <a:avLst/>
              <a:gdLst>
                <a:gd name="T0" fmla="*/ 1156 w 1156"/>
                <a:gd name="T1" fmla="*/ 769 h 769"/>
                <a:gd name="T2" fmla="*/ 1055 w 1156"/>
                <a:gd name="T3" fmla="*/ 0 h 769"/>
                <a:gd name="T4" fmla="*/ 104 w 1156"/>
                <a:gd name="T5" fmla="*/ 0 h 769"/>
                <a:gd name="T6" fmla="*/ 0 w 1156"/>
                <a:gd name="T7" fmla="*/ 769 h 769"/>
                <a:gd name="T8" fmla="*/ 1156 w 1156"/>
                <a:gd name="T9" fmla="*/ 769 h 769"/>
              </a:gdLst>
              <a:ahLst/>
              <a:cxnLst>
                <a:cxn ang="0">
                  <a:pos x="T0" y="T1"/>
                </a:cxn>
                <a:cxn ang="0">
                  <a:pos x="T2" y="T3"/>
                </a:cxn>
                <a:cxn ang="0">
                  <a:pos x="T4" y="T5"/>
                </a:cxn>
                <a:cxn ang="0">
                  <a:pos x="T6" y="T7"/>
                </a:cxn>
                <a:cxn ang="0">
                  <a:pos x="T8" y="T9"/>
                </a:cxn>
              </a:cxnLst>
              <a:rect l="0" t="0" r="r" b="b"/>
              <a:pathLst>
                <a:path w="1156" h="769">
                  <a:moveTo>
                    <a:pt x="1156" y="769"/>
                  </a:moveTo>
                  <a:lnTo>
                    <a:pt x="1055" y="0"/>
                  </a:lnTo>
                  <a:lnTo>
                    <a:pt x="104" y="0"/>
                  </a:lnTo>
                  <a:lnTo>
                    <a:pt x="0" y="769"/>
                  </a:lnTo>
                  <a:lnTo>
                    <a:pt x="1156" y="769"/>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19" name="Freeform 7"/>
            <p:cNvSpPr/>
            <p:nvPr/>
          </p:nvSpPr>
          <p:spPr bwMode="auto">
            <a:xfrm>
              <a:off x="950284" y="3625092"/>
              <a:ext cx="2668783" cy="1956479"/>
            </a:xfrm>
            <a:custGeom>
              <a:avLst/>
              <a:gdLst>
                <a:gd name="T0" fmla="*/ 1676 w 1676"/>
                <a:gd name="T1" fmla="*/ 1196 h 1229"/>
                <a:gd name="T2" fmla="*/ 1643 w 1676"/>
                <a:gd name="T3" fmla="*/ 1229 h 1229"/>
                <a:gd name="T4" fmla="*/ 33 w 1676"/>
                <a:gd name="T5" fmla="*/ 1229 h 1229"/>
                <a:gd name="T6" fmla="*/ 0 w 1676"/>
                <a:gd name="T7" fmla="*/ 1196 h 1229"/>
                <a:gd name="T8" fmla="*/ 0 w 1676"/>
                <a:gd name="T9" fmla="*/ 32 h 1229"/>
                <a:gd name="T10" fmla="*/ 33 w 1676"/>
                <a:gd name="T11" fmla="*/ 0 h 1229"/>
                <a:gd name="T12" fmla="*/ 1643 w 1676"/>
                <a:gd name="T13" fmla="*/ 0 h 1229"/>
                <a:gd name="T14" fmla="*/ 1676 w 1676"/>
                <a:gd name="T15" fmla="*/ 32 h 1229"/>
                <a:gd name="T16" fmla="*/ 1676 w 1676"/>
                <a:gd name="T17" fmla="*/ 1196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6" h="1229">
                  <a:moveTo>
                    <a:pt x="1676" y="1196"/>
                  </a:moveTo>
                  <a:cubicBezTo>
                    <a:pt x="1676" y="1214"/>
                    <a:pt x="1661" y="1229"/>
                    <a:pt x="1643" y="1229"/>
                  </a:cubicBezTo>
                  <a:cubicBezTo>
                    <a:pt x="33" y="1229"/>
                    <a:pt x="33" y="1229"/>
                    <a:pt x="33" y="1229"/>
                  </a:cubicBezTo>
                  <a:cubicBezTo>
                    <a:pt x="15" y="1229"/>
                    <a:pt x="0" y="1214"/>
                    <a:pt x="0" y="1196"/>
                  </a:cubicBezTo>
                  <a:cubicBezTo>
                    <a:pt x="0" y="32"/>
                    <a:pt x="0" y="32"/>
                    <a:pt x="0" y="32"/>
                  </a:cubicBezTo>
                  <a:cubicBezTo>
                    <a:pt x="0" y="15"/>
                    <a:pt x="15" y="0"/>
                    <a:pt x="33" y="0"/>
                  </a:cubicBezTo>
                  <a:cubicBezTo>
                    <a:pt x="1643" y="0"/>
                    <a:pt x="1643" y="0"/>
                    <a:pt x="1643" y="0"/>
                  </a:cubicBezTo>
                  <a:cubicBezTo>
                    <a:pt x="1661" y="0"/>
                    <a:pt x="1676" y="15"/>
                    <a:pt x="1676" y="32"/>
                  </a:cubicBezTo>
                  <a:lnTo>
                    <a:pt x="1676" y="1196"/>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20" name="Freeform 8"/>
            <p:cNvSpPr/>
            <p:nvPr/>
          </p:nvSpPr>
          <p:spPr bwMode="auto">
            <a:xfrm>
              <a:off x="950284" y="5232825"/>
              <a:ext cx="2668783" cy="348746"/>
            </a:xfrm>
            <a:custGeom>
              <a:avLst/>
              <a:gdLst>
                <a:gd name="T0" fmla="*/ 0 w 1676"/>
                <a:gd name="T1" fmla="*/ 0 h 219"/>
                <a:gd name="T2" fmla="*/ 0 w 1676"/>
                <a:gd name="T3" fmla="*/ 186 h 219"/>
                <a:gd name="T4" fmla="*/ 33 w 1676"/>
                <a:gd name="T5" fmla="*/ 219 h 219"/>
                <a:gd name="T6" fmla="*/ 1643 w 1676"/>
                <a:gd name="T7" fmla="*/ 219 h 219"/>
                <a:gd name="T8" fmla="*/ 1676 w 1676"/>
                <a:gd name="T9" fmla="*/ 186 h 219"/>
                <a:gd name="T10" fmla="*/ 1676 w 1676"/>
                <a:gd name="T11" fmla="*/ 0 h 219"/>
                <a:gd name="T12" fmla="*/ 0 w 1676"/>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1676" h="219">
                  <a:moveTo>
                    <a:pt x="0" y="0"/>
                  </a:moveTo>
                  <a:cubicBezTo>
                    <a:pt x="0" y="186"/>
                    <a:pt x="0" y="186"/>
                    <a:pt x="0" y="186"/>
                  </a:cubicBezTo>
                  <a:cubicBezTo>
                    <a:pt x="0" y="204"/>
                    <a:pt x="15" y="219"/>
                    <a:pt x="33" y="219"/>
                  </a:cubicBezTo>
                  <a:cubicBezTo>
                    <a:pt x="1643" y="219"/>
                    <a:pt x="1643" y="219"/>
                    <a:pt x="1643" y="219"/>
                  </a:cubicBezTo>
                  <a:cubicBezTo>
                    <a:pt x="1661" y="219"/>
                    <a:pt x="1676" y="204"/>
                    <a:pt x="1676" y="186"/>
                  </a:cubicBezTo>
                  <a:cubicBezTo>
                    <a:pt x="1676" y="0"/>
                    <a:pt x="1676" y="0"/>
                    <a:pt x="1676" y="0"/>
                  </a:cubicBez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21" name="Rectangle 9"/>
            <p:cNvSpPr>
              <a:spLocks noChangeArrowheads="1"/>
            </p:cNvSpPr>
            <p:nvPr/>
          </p:nvSpPr>
          <p:spPr bwMode="auto">
            <a:xfrm>
              <a:off x="1074836" y="3722041"/>
              <a:ext cx="2420352" cy="1510784"/>
            </a:xfrm>
            <a:prstGeom prst="rect">
              <a:avLst/>
            </a:prstGeom>
            <a:solidFill>
              <a:schemeClr val="accent3"/>
            </a:solidFill>
            <a:ln>
              <a:noFill/>
            </a:ln>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22" name="Freeform 10"/>
            <p:cNvSpPr/>
            <p:nvPr/>
          </p:nvSpPr>
          <p:spPr bwMode="auto">
            <a:xfrm>
              <a:off x="1709715" y="6025919"/>
              <a:ext cx="1149920" cy="46455"/>
            </a:xfrm>
            <a:custGeom>
              <a:avLst/>
              <a:gdLst>
                <a:gd name="T0" fmla="*/ 693 w 722"/>
                <a:gd name="T1" fmla="*/ 0 h 29"/>
                <a:gd name="T2" fmla="*/ 29 w 722"/>
                <a:gd name="T3" fmla="*/ 0 h 29"/>
                <a:gd name="T4" fmla="*/ 0 w 722"/>
                <a:gd name="T5" fmla="*/ 29 h 29"/>
                <a:gd name="T6" fmla="*/ 722 w 722"/>
                <a:gd name="T7" fmla="*/ 29 h 29"/>
                <a:gd name="T8" fmla="*/ 693 w 722"/>
                <a:gd name="T9" fmla="*/ 0 h 29"/>
              </a:gdLst>
              <a:ahLst/>
              <a:cxnLst>
                <a:cxn ang="0">
                  <a:pos x="T0" y="T1"/>
                </a:cxn>
                <a:cxn ang="0">
                  <a:pos x="T2" y="T3"/>
                </a:cxn>
                <a:cxn ang="0">
                  <a:pos x="T4" y="T5"/>
                </a:cxn>
                <a:cxn ang="0">
                  <a:pos x="T6" y="T7"/>
                </a:cxn>
                <a:cxn ang="0">
                  <a:pos x="T8" y="T9"/>
                </a:cxn>
              </a:cxnLst>
              <a:rect l="0" t="0" r="r" b="b"/>
              <a:pathLst>
                <a:path w="722" h="29">
                  <a:moveTo>
                    <a:pt x="693" y="0"/>
                  </a:moveTo>
                  <a:cubicBezTo>
                    <a:pt x="29" y="0"/>
                    <a:pt x="29" y="0"/>
                    <a:pt x="29" y="0"/>
                  </a:cubicBezTo>
                  <a:cubicBezTo>
                    <a:pt x="13" y="0"/>
                    <a:pt x="0" y="13"/>
                    <a:pt x="0" y="29"/>
                  </a:cubicBezTo>
                  <a:cubicBezTo>
                    <a:pt x="722" y="29"/>
                    <a:pt x="722" y="29"/>
                    <a:pt x="722" y="29"/>
                  </a:cubicBezTo>
                  <a:cubicBezTo>
                    <a:pt x="722" y="13"/>
                    <a:pt x="709" y="0"/>
                    <a:pt x="693" y="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23" name="Freeform 11"/>
            <p:cNvSpPr>
              <a:spLocks noEditPoints="1"/>
            </p:cNvSpPr>
            <p:nvPr/>
          </p:nvSpPr>
          <p:spPr bwMode="auto">
            <a:xfrm>
              <a:off x="1017920" y="4095878"/>
              <a:ext cx="2542885" cy="1136454"/>
            </a:xfrm>
            <a:custGeom>
              <a:avLst/>
              <a:gdLst>
                <a:gd name="T0" fmla="*/ 1533 w 1597"/>
                <a:gd name="T1" fmla="*/ 472 h 714"/>
                <a:gd name="T2" fmla="*/ 1534 w 1597"/>
                <a:gd name="T3" fmla="*/ 459 h 714"/>
                <a:gd name="T4" fmla="*/ 1396 w 1597"/>
                <a:gd name="T5" fmla="*/ 328 h 714"/>
                <a:gd name="T6" fmla="*/ 1285 w 1597"/>
                <a:gd name="T7" fmla="*/ 381 h 714"/>
                <a:gd name="T8" fmla="*/ 1266 w 1597"/>
                <a:gd name="T9" fmla="*/ 376 h 714"/>
                <a:gd name="T10" fmla="*/ 1107 w 1597"/>
                <a:gd name="T11" fmla="*/ 238 h 714"/>
                <a:gd name="T12" fmla="*/ 1008 w 1597"/>
                <a:gd name="T13" fmla="*/ 271 h 714"/>
                <a:gd name="T14" fmla="*/ 896 w 1597"/>
                <a:gd name="T15" fmla="*/ 208 h 714"/>
                <a:gd name="T16" fmla="*/ 846 w 1597"/>
                <a:gd name="T17" fmla="*/ 218 h 714"/>
                <a:gd name="T18" fmla="*/ 707 w 1597"/>
                <a:gd name="T19" fmla="*/ 107 h 714"/>
                <a:gd name="T20" fmla="*/ 690 w 1597"/>
                <a:gd name="T21" fmla="*/ 108 h 714"/>
                <a:gd name="T22" fmla="*/ 575 w 1597"/>
                <a:gd name="T23" fmla="*/ 0 h 714"/>
                <a:gd name="T24" fmla="*/ 472 w 1597"/>
                <a:gd name="T25" fmla="*/ 61 h 714"/>
                <a:gd name="T26" fmla="*/ 460 w 1597"/>
                <a:gd name="T27" fmla="*/ 59 h 714"/>
                <a:gd name="T28" fmla="*/ 400 w 1597"/>
                <a:gd name="T29" fmla="*/ 116 h 714"/>
                <a:gd name="T30" fmla="*/ 402 w 1597"/>
                <a:gd name="T31" fmla="*/ 133 h 714"/>
                <a:gd name="T32" fmla="*/ 333 w 1597"/>
                <a:gd name="T33" fmla="*/ 210 h 714"/>
                <a:gd name="T34" fmla="*/ 311 w 1597"/>
                <a:gd name="T35" fmla="*/ 208 h 714"/>
                <a:gd name="T36" fmla="*/ 213 w 1597"/>
                <a:gd name="T37" fmla="*/ 286 h 714"/>
                <a:gd name="T38" fmla="*/ 109 w 1597"/>
                <a:gd name="T39" fmla="*/ 437 h 714"/>
                <a:gd name="T40" fmla="*/ 109 w 1597"/>
                <a:gd name="T41" fmla="*/ 451 h 714"/>
                <a:gd name="T42" fmla="*/ 0 w 1597"/>
                <a:gd name="T43" fmla="*/ 633 h 714"/>
                <a:gd name="T44" fmla="*/ 17 w 1597"/>
                <a:gd name="T45" fmla="*/ 714 h 714"/>
                <a:gd name="T46" fmla="*/ 1546 w 1597"/>
                <a:gd name="T47" fmla="*/ 714 h 714"/>
                <a:gd name="T48" fmla="*/ 1597 w 1597"/>
                <a:gd name="T49" fmla="*/ 598 h 714"/>
                <a:gd name="T50" fmla="*/ 1533 w 1597"/>
                <a:gd name="T51" fmla="*/ 472 h 714"/>
                <a:gd name="T52" fmla="*/ 581 w 1597"/>
                <a:gd name="T53" fmla="*/ 390 h 714"/>
                <a:gd name="T54" fmla="*/ 564 w 1597"/>
                <a:gd name="T55" fmla="*/ 356 h 714"/>
                <a:gd name="T56" fmla="*/ 595 w 1597"/>
                <a:gd name="T57" fmla="*/ 319 h 714"/>
                <a:gd name="T58" fmla="*/ 615 w 1597"/>
                <a:gd name="T59" fmla="*/ 340 h 714"/>
                <a:gd name="T60" fmla="*/ 609 w 1597"/>
                <a:gd name="T61" fmla="*/ 376 h 714"/>
                <a:gd name="T62" fmla="*/ 610 w 1597"/>
                <a:gd name="T63" fmla="*/ 382 h 714"/>
                <a:gd name="T64" fmla="*/ 581 w 1597"/>
                <a:gd name="T65" fmla="*/ 39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7" h="714">
                  <a:moveTo>
                    <a:pt x="1533" y="472"/>
                  </a:moveTo>
                  <a:cubicBezTo>
                    <a:pt x="1534" y="468"/>
                    <a:pt x="1534" y="463"/>
                    <a:pt x="1534" y="459"/>
                  </a:cubicBezTo>
                  <a:cubicBezTo>
                    <a:pt x="1534" y="386"/>
                    <a:pt x="1472" y="328"/>
                    <a:pt x="1396" y="328"/>
                  </a:cubicBezTo>
                  <a:cubicBezTo>
                    <a:pt x="1350" y="328"/>
                    <a:pt x="1310" y="349"/>
                    <a:pt x="1285" y="381"/>
                  </a:cubicBezTo>
                  <a:cubicBezTo>
                    <a:pt x="1279" y="379"/>
                    <a:pt x="1273" y="377"/>
                    <a:pt x="1266" y="376"/>
                  </a:cubicBezTo>
                  <a:cubicBezTo>
                    <a:pt x="1259" y="299"/>
                    <a:pt x="1190" y="238"/>
                    <a:pt x="1107" y="238"/>
                  </a:cubicBezTo>
                  <a:cubicBezTo>
                    <a:pt x="1069" y="238"/>
                    <a:pt x="1035" y="251"/>
                    <a:pt x="1008" y="271"/>
                  </a:cubicBezTo>
                  <a:cubicBezTo>
                    <a:pt x="986" y="233"/>
                    <a:pt x="945" y="208"/>
                    <a:pt x="896" y="208"/>
                  </a:cubicBezTo>
                  <a:cubicBezTo>
                    <a:pt x="878" y="208"/>
                    <a:pt x="861" y="211"/>
                    <a:pt x="846" y="218"/>
                  </a:cubicBezTo>
                  <a:cubicBezTo>
                    <a:pt x="835" y="155"/>
                    <a:pt x="777" y="107"/>
                    <a:pt x="707" y="107"/>
                  </a:cubicBezTo>
                  <a:cubicBezTo>
                    <a:pt x="702" y="107"/>
                    <a:pt x="696" y="107"/>
                    <a:pt x="690" y="108"/>
                  </a:cubicBezTo>
                  <a:cubicBezTo>
                    <a:pt x="690" y="48"/>
                    <a:pt x="638" y="0"/>
                    <a:pt x="575" y="0"/>
                  </a:cubicBezTo>
                  <a:cubicBezTo>
                    <a:pt x="530" y="0"/>
                    <a:pt x="491" y="25"/>
                    <a:pt x="472" y="61"/>
                  </a:cubicBezTo>
                  <a:cubicBezTo>
                    <a:pt x="468" y="60"/>
                    <a:pt x="464" y="59"/>
                    <a:pt x="460" y="59"/>
                  </a:cubicBezTo>
                  <a:cubicBezTo>
                    <a:pt x="427" y="59"/>
                    <a:pt x="400" y="85"/>
                    <a:pt x="400" y="116"/>
                  </a:cubicBezTo>
                  <a:cubicBezTo>
                    <a:pt x="400" y="122"/>
                    <a:pt x="401" y="127"/>
                    <a:pt x="402" y="133"/>
                  </a:cubicBezTo>
                  <a:cubicBezTo>
                    <a:pt x="370" y="149"/>
                    <a:pt x="345" y="177"/>
                    <a:pt x="333" y="210"/>
                  </a:cubicBezTo>
                  <a:cubicBezTo>
                    <a:pt x="326" y="209"/>
                    <a:pt x="319" y="208"/>
                    <a:pt x="311" y="208"/>
                  </a:cubicBezTo>
                  <a:cubicBezTo>
                    <a:pt x="262" y="208"/>
                    <a:pt x="221" y="242"/>
                    <a:pt x="213" y="286"/>
                  </a:cubicBezTo>
                  <a:cubicBezTo>
                    <a:pt x="151" y="312"/>
                    <a:pt x="109" y="370"/>
                    <a:pt x="109" y="437"/>
                  </a:cubicBezTo>
                  <a:cubicBezTo>
                    <a:pt x="109" y="442"/>
                    <a:pt x="109" y="446"/>
                    <a:pt x="109" y="451"/>
                  </a:cubicBezTo>
                  <a:cubicBezTo>
                    <a:pt x="44" y="488"/>
                    <a:pt x="0" y="555"/>
                    <a:pt x="0" y="633"/>
                  </a:cubicBezTo>
                  <a:cubicBezTo>
                    <a:pt x="0" y="661"/>
                    <a:pt x="6" y="689"/>
                    <a:pt x="17" y="714"/>
                  </a:cubicBezTo>
                  <a:cubicBezTo>
                    <a:pt x="1546" y="714"/>
                    <a:pt x="1546" y="714"/>
                    <a:pt x="1546" y="714"/>
                  </a:cubicBezTo>
                  <a:cubicBezTo>
                    <a:pt x="1578" y="684"/>
                    <a:pt x="1597" y="644"/>
                    <a:pt x="1597" y="598"/>
                  </a:cubicBezTo>
                  <a:cubicBezTo>
                    <a:pt x="1597" y="547"/>
                    <a:pt x="1572" y="502"/>
                    <a:pt x="1533" y="472"/>
                  </a:cubicBezTo>
                  <a:close/>
                  <a:moveTo>
                    <a:pt x="581" y="390"/>
                  </a:moveTo>
                  <a:cubicBezTo>
                    <a:pt x="578" y="377"/>
                    <a:pt x="572" y="365"/>
                    <a:pt x="564" y="356"/>
                  </a:cubicBezTo>
                  <a:cubicBezTo>
                    <a:pt x="576" y="345"/>
                    <a:pt x="587" y="333"/>
                    <a:pt x="595" y="319"/>
                  </a:cubicBezTo>
                  <a:cubicBezTo>
                    <a:pt x="601" y="327"/>
                    <a:pt x="608" y="334"/>
                    <a:pt x="615" y="340"/>
                  </a:cubicBezTo>
                  <a:cubicBezTo>
                    <a:pt x="611" y="351"/>
                    <a:pt x="609" y="363"/>
                    <a:pt x="609" y="376"/>
                  </a:cubicBezTo>
                  <a:cubicBezTo>
                    <a:pt x="609" y="378"/>
                    <a:pt x="610" y="380"/>
                    <a:pt x="610" y="382"/>
                  </a:cubicBezTo>
                  <a:cubicBezTo>
                    <a:pt x="600" y="384"/>
                    <a:pt x="590" y="386"/>
                    <a:pt x="581" y="390"/>
                  </a:cubicBez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24" name="Freeform 12"/>
            <p:cNvSpPr/>
            <p:nvPr/>
          </p:nvSpPr>
          <p:spPr bwMode="auto">
            <a:xfrm>
              <a:off x="1810030" y="3099280"/>
              <a:ext cx="1890500" cy="1993508"/>
            </a:xfrm>
            <a:custGeom>
              <a:avLst/>
              <a:gdLst>
                <a:gd name="T0" fmla="*/ 1060 w 1187"/>
                <a:gd name="T1" fmla="*/ 0 h 1252"/>
                <a:gd name="T2" fmla="*/ 832 w 1187"/>
                <a:gd name="T3" fmla="*/ 228 h 1252"/>
                <a:gd name="T4" fmla="*/ 729 w 1187"/>
                <a:gd name="T5" fmla="*/ 312 h 1252"/>
                <a:gd name="T6" fmla="*/ 512 w 1187"/>
                <a:gd name="T7" fmla="*/ 432 h 1252"/>
                <a:gd name="T8" fmla="*/ 342 w 1187"/>
                <a:gd name="T9" fmla="*/ 509 h 1252"/>
                <a:gd name="T10" fmla="*/ 222 w 1187"/>
                <a:gd name="T11" fmla="*/ 568 h 1252"/>
                <a:gd name="T12" fmla="*/ 141 w 1187"/>
                <a:gd name="T13" fmla="*/ 619 h 1252"/>
                <a:gd name="T14" fmla="*/ 88 w 1187"/>
                <a:gd name="T15" fmla="*/ 664 h 1252"/>
                <a:gd name="T16" fmla="*/ 53 w 1187"/>
                <a:gd name="T17" fmla="*/ 704 h 1252"/>
                <a:gd name="T18" fmla="*/ 14 w 1187"/>
                <a:gd name="T19" fmla="*/ 777 h 1252"/>
                <a:gd name="T20" fmla="*/ 0 w 1187"/>
                <a:gd name="T21" fmla="*/ 862 h 1252"/>
                <a:gd name="T22" fmla="*/ 15 w 1187"/>
                <a:gd name="T23" fmla="*/ 954 h 1252"/>
                <a:gd name="T24" fmla="*/ 84 w 1187"/>
                <a:gd name="T25" fmla="*/ 1095 h 1252"/>
                <a:gd name="T26" fmla="*/ 210 w 1187"/>
                <a:gd name="T27" fmla="*/ 1252 h 1252"/>
                <a:gd name="T28" fmla="*/ 342 w 1187"/>
                <a:gd name="T29" fmla="*/ 1129 h 1252"/>
                <a:gd name="T30" fmla="*/ 263 w 1187"/>
                <a:gd name="T31" fmla="*/ 1036 h 1252"/>
                <a:gd name="T32" fmla="*/ 197 w 1187"/>
                <a:gd name="T33" fmla="*/ 929 h 1252"/>
                <a:gd name="T34" fmla="*/ 184 w 1187"/>
                <a:gd name="T35" fmla="*/ 890 h 1252"/>
                <a:gd name="T36" fmla="*/ 180 w 1187"/>
                <a:gd name="T37" fmla="*/ 862 h 1252"/>
                <a:gd name="T38" fmla="*/ 183 w 1187"/>
                <a:gd name="T39" fmla="*/ 841 h 1252"/>
                <a:gd name="T40" fmla="*/ 191 w 1187"/>
                <a:gd name="T41" fmla="*/ 822 h 1252"/>
                <a:gd name="T42" fmla="*/ 204 w 1187"/>
                <a:gd name="T43" fmla="*/ 803 h 1252"/>
                <a:gd name="T44" fmla="*/ 249 w 1187"/>
                <a:gd name="T45" fmla="*/ 763 h 1252"/>
                <a:gd name="T46" fmla="*/ 309 w 1187"/>
                <a:gd name="T47" fmla="*/ 726 h 1252"/>
                <a:gd name="T48" fmla="*/ 451 w 1187"/>
                <a:gd name="T49" fmla="*/ 657 h 1252"/>
                <a:gd name="T50" fmla="*/ 707 w 1187"/>
                <a:gd name="T51" fmla="*/ 535 h 1252"/>
                <a:gd name="T52" fmla="*/ 838 w 1187"/>
                <a:gd name="T53" fmla="*/ 456 h 1252"/>
                <a:gd name="T54" fmla="*/ 959 w 1187"/>
                <a:gd name="T55" fmla="*/ 355 h 1252"/>
                <a:gd name="T56" fmla="*/ 1152 w 1187"/>
                <a:gd name="T57" fmla="*/ 162 h 1252"/>
                <a:gd name="T58" fmla="*/ 1181 w 1187"/>
                <a:gd name="T59" fmla="*/ 133 h 1252"/>
                <a:gd name="T60" fmla="*/ 1187 w 1187"/>
                <a:gd name="T61" fmla="*/ 127 h 1252"/>
                <a:gd name="T62" fmla="*/ 1060 w 1187"/>
                <a:gd name="T63" fmla="*/ 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7" h="1252">
                  <a:moveTo>
                    <a:pt x="1060" y="0"/>
                  </a:moveTo>
                  <a:cubicBezTo>
                    <a:pt x="1060" y="0"/>
                    <a:pt x="1043" y="16"/>
                    <a:pt x="832" y="228"/>
                  </a:cubicBezTo>
                  <a:cubicBezTo>
                    <a:pt x="801" y="258"/>
                    <a:pt x="766" y="286"/>
                    <a:pt x="729" y="312"/>
                  </a:cubicBezTo>
                  <a:cubicBezTo>
                    <a:pt x="663" y="358"/>
                    <a:pt x="588" y="396"/>
                    <a:pt x="512" y="432"/>
                  </a:cubicBezTo>
                  <a:cubicBezTo>
                    <a:pt x="455" y="459"/>
                    <a:pt x="397" y="484"/>
                    <a:pt x="342" y="509"/>
                  </a:cubicBezTo>
                  <a:cubicBezTo>
                    <a:pt x="300" y="528"/>
                    <a:pt x="260" y="547"/>
                    <a:pt x="222" y="568"/>
                  </a:cubicBezTo>
                  <a:cubicBezTo>
                    <a:pt x="194" y="584"/>
                    <a:pt x="167" y="600"/>
                    <a:pt x="141" y="619"/>
                  </a:cubicBezTo>
                  <a:cubicBezTo>
                    <a:pt x="122" y="633"/>
                    <a:pt x="104" y="648"/>
                    <a:pt x="88" y="664"/>
                  </a:cubicBezTo>
                  <a:cubicBezTo>
                    <a:pt x="75" y="677"/>
                    <a:pt x="63" y="690"/>
                    <a:pt x="53" y="704"/>
                  </a:cubicBezTo>
                  <a:cubicBezTo>
                    <a:pt x="37" y="726"/>
                    <a:pt x="24" y="751"/>
                    <a:pt x="14" y="777"/>
                  </a:cubicBezTo>
                  <a:cubicBezTo>
                    <a:pt x="5" y="804"/>
                    <a:pt x="0" y="833"/>
                    <a:pt x="0" y="862"/>
                  </a:cubicBezTo>
                  <a:cubicBezTo>
                    <a:pt x="0" y="893"/>
                    <a:pt x="5" y="923"/>
                    <a:pt x="15" y="954"/>
                  </a:cubicBezTo>
                  <a:cubicBezTo>
                    <a:pt x="29" y="1000"/>
                    <a:pt x="52" y="1046"/>
                    <a:pt x="84" y="1095"/>
                  </a:cubicBezTo>
                  <a:cubicBezTo>
                    <a:pt x="116" y="1144"/>
                    <a:pt x="158" y="1196"/>
                    <a:pt x="210" y="1252"/>
                  </a:cubicBezTo>
                  <a:cubicBezTo>
                    <a:pt x="342" y="1129"/>
                    <a:pt x="342" y="1129"/>
                    <a:pt x="342" y="1129"/>
                  </a:cubicBezTo>
                  <a:cubicBezTo>
                    <a:pt x="310" y="1096"/>
                    <a:pt x="284" y="1065"/>
                    <a:pt x="263" y="1036"/>
                  </a:cubicBezTo>
                  <a:cubicBezTo>
                    <a:pt x="231" y="994"/>
                    <a:pt x="209" y="958"/>
                    <a:pt x="197" y="929"/>
                  </a:cubicBezTo>
                  <a:cubicBezTo>
                    <a:pt x="191" y="914"/>
                    <a:pt x="186" y="901"/>
                    <a:pt x="184" y="890"/>
                  </a:cubicBezTo>
                  <a:cubicBezTo>
                    <a:pt x="181" y="879"/>
                    <a:pt x="180" y="870"/>
                    <a:pt x="180" y="862"/>
                  </a:cubicBezTo>
                  <a:cubicBezTo>
                    <a:pt x="180" y="854"/>
                    <a:pt x="181" y="847"/>
                    <a:pt x="183" y="841"/>
                  </a:cubicBezTo>
                  <a:cubicBezTo>
                    <a:pt x="185" y="834"/>
                    <a:pt x="187" y="829"/>
                    <a:pt x="191" y="822"/>
                  </a:cubicBezTo>
                  <a:cubicBezTo>
                    <a:pt x="194" y="816"/>
                    <a:pt x="198" y="810"/>
                    <a:pt x="204" y="803"/>
                  </a:cubicBezTo>
                  <a:cubicBezTo>
                    <a:pt x="214" y="791"/>
                    <a:pt x="229" y="777"/>
                    <a:pt x="249" y="763"/>
                  </a:cubicBezTo>
                  <a:cubicBezTo>
                    <a:pt x="266" y="751"/>
                    <a:pt x="286" y="738"/>
                    <a:pt x="309" y="726"/>
                  </a:cubicBezTo>
                  <a:cubicBezTo>
                    <a:pt x="349" y="703"/>
                    <a:pt x="398" y="681"/>
                    <a:pt x="451" y="657"/>
                  </a:cubicBezTo>
                  <a:cubicBezTo>
                    <a:pt x="530" y="621"/>
                    <a:pt x="619" y="583"/>
                    <a:pt x="707" y="535"/>
                  </a:cubicBezTo>
                  <a:cubicBezTo>
                    <a:pt x="752" y="512"/>
                    <a:pt x="796" y="485"/>
                    <a:pt x="838" y="456"/>
                  </a:cubicBezTo>
                  <a:cubicBezTo>
                    <a:pt x="880" y="426"/>
                    <a:pt x="921" y="393"/>
                    <a:pt x="959" y="355"/>
                  </a:cubicBezTo>
                  <a:cubicBezTo>
                    <a:pt x="1065" y="249"/>
                    <a:pt x="1122" y="192"/>
                    <a:pt x="1152" y="162"/>
                  </a:cubicBezTo>
                  <a:cubicBezTo>
                    <a:pt x="1168" y="146"/>
                    <a:pt x="1176" y="138"/>
                    <a:pt x="1181" y="133"/>
                  </a:cubicBezTo>
                  <a:cubicBezTo>
                    <a:pt x="1186" y="128"/>
                    <a:pt x="1187" y="127"/>
                    <a:pt x="1187" y="127"/>
                  </a:cubicBezTo>
                  <a:lnTo>
                    <a:pt x="1060" y="0"/>
                  </a:ln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25" name="Freeform 13"/>
            <p:cNvSpPr/>
            <p:nvPr/>
          </p:nvSpPr>
          <p:spPr bwMode="auto">
            <a:xfrm>
              <a:off x="1194002" y="4629588"/>
              <a:ext cx="1920124" cy="603237"/>
            </a:xfrm>
            <a:custGeom>
              <a:avLst/>
              <a:gdLst>
                <a:gd name="T0" fmla="*/ 38 w 1206"/>
                <a:gd name="T1" fmla="*/ 379 h 379"/>
                <a:gd name="T2" fmla="*/ 0 w 1206"/>
                <a:gd name="T3" fmla="*/ 287 h 379"/>
                <a:gd name="T4" fmla="*/ 48 w 1206"/>
                <a:gd name="T5" fmla="*/ 186 h 379"/>
                <a:gd name="T6" fmla="*/ 48 w 1206"/>
                <a:gd name="T7" fmla="*/ 176 h 379"/>
                <a:gd name="T8" fmla="*/ 152 w 1206"/>
                <a:gd name="T9" fmla="*/ 71 h 379"/>
                <a:gd name="T10" fmla="*/ 236 w 1206"/>
                <a:gd name="T11" fmla="*/ 114 h 379"/>
                <a:gd name="T12" fmla="*/ 250 w 1206"/>
                <a:gd name="T13" fmla="*/ 110 h 379"/>
                <a:gd name="T14" fmla="*/ 370 w 1206"/>
                <a:gd name="T15" fmla="*/ 0 h 379"/>
                <a:gd name="T16" fmla="*/ 487 w 1206"/>
                <a:gd name="T17" fmla="*/ 91 h 379"/>
                <a:gd name="T18" fmla="*/ 501 w 1206"/>
                <a:gd name="T19" fmla="*/ 89 h 379"/>
                <a:gd name="T20" fmla="*/ 552 w 1206"/>
                <a:gd name="T21" fmla="*/ 110 h 379"/>
                <a:gd name="T22" fmla="*/ 552 w 1206"/>
                <a:gd name="T23" fmla="*/ 110 h 379"/>
                <a:gd name="T24" fmla="*/ 649 w 1206"/>
                <a:gd name="T25" fmla="*/ 13 h 379"/>
                <a:gd name="T26" fmla="*/ 746 w 1206"/>
                <a:gd name="T27" fmla="*/ 110 h 379"/>
                <a:gd name="T28" fmla="*/ 746 w 1206"/>
                <a:gd name="T29" fmla="*/ 115 h 379"/>
                <a:gd name="T30" fmla="*/ 767 w 1206"/>
                <a:gd name="T31" fmla="*/ 121 h 379"/>
                <a:gd name="T32" fmla="*/ 827 w 1206"/>
                <a:gd name="T33" fmla="*/ 71 h 379"/>
                <a:gd name="T34" fmla="*/ 877 w 1206"/>
                <a:gd name="T35" fmla="*/ 98 h 379"/>
                <a:gd name="T36" fmla="*/ 993 w 1206"/>
                <a:gd name="T37" fmla="*/ 27 h 379"/>
                <a:gd name="T38" fmla="*/ 1124 w 1206"/>
                <a:gd name="T39" fmla="*/ 158 h 379"/>
                <a:gd name="T40" fmla="*/ 1123 w 1206"/>
                <a:gd name="T41" fmla="*/ 170 h 379"/>
                <a:gd name="T42" fmla="*/ 1206 w 1206"/>
                <a:gd name="T43" fmla="*/ 314 h 379"/>
                <a:gd name="T44" fmla="*/ 1193 w 1206"/>
                <a:gd name="T45" fmla="*/ 379 h 379"/>
                <a:gd name="T46" fmla="*/ 38 w 1206"/>
                <a:gd name="T47"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6" h="379">
                  <a:moveTo>
                    <a:pt x="38" y="379"/>
                  </a:moveTo>
                  <a:cubicBezTo>
                    <a:pt x="15" y="355"/>
                    <a:pt x="0" y="323"/>
                    <a:pt x="0" y="287"/>
                  </a:cubicBezTo>
                  <a:cubicBezTo>
                    <a:pt x="0" y="246"/>
                    <a:pt x="19" y="210"/>
                    <a:pt x="48" y="186"/>
                  </a:cubicBezTo>
                  <a:cubicBezTo>
                    <a:pt x="48" y="183"/>
                    <a:pt x="48" y="179"/>
                    <a:pt x="48" y="176"/>
                  </a:cubicBezTo>
                  <a:cubicBezTo>
                    <a:pt x="48" y="118"/>
                    <a:pt x="94" y="71"/>
                    <a:pt x="152" y="71"/>
                  </a:cubicBezTo>
                  <a:cubicBezTo>
                    <a:pt x="186" y="71"/>
                    <a:pt x="217" y="88"/>
                    <a:pt x="236" y="114"/>
                  </a:cubicBezTo>
                  <a:cubicBezTo>
                    <a:pt x="240" y="112"/>
                    <a:pt x="245" y="111"/>
                    <a:pt x="250" y="110"/>
                  </a:cubicBezTo>
                  <a:cubicBezTo>
                    <a:pt x="256" y="49"/>
                    <a:pt x="307" y="0"/>
                    <a:pt x="370" y="0"/>
                  </a:cubicBezTo>
                  <a:cubicBezTo>
                    <a:pt x="427" y="0"/>
                    <a:pt x="474" y="39"/>
                    <a:pt x="487" y="91"/>
                  </a:cubicBezTo>
                  <a:cubicBezTo>
                    <a:pt x="492" y="90"/>
                    <a:pt x="496" y="89"/>
                    <a:pt x="501" y="89"/>
                  </a:cubicBezTo>
                  <a:cubicBezTo>
                    <a:pt x="521" y="89"/>
                    <a:pt x="539" y="97"/>
                    <a:pt x="552" y="110"/>
                  </a:cubicBezTo>
                  <a:cubicBezTo>
                    <a:pt x="552" y="110"/>
                    <a:pt x="552" y="110"/>
                    <a:pt x="552" y="110"/>
                  </a:cubicBezTo>
                  <a:cubicBezTo>
                    <a:pt x="552" y="56"/>
                    <a:pt x="596" y="13"/>
                    <a:pt x="649" y="13"/>
                  </a:cubicBezTo>
                  <a:cubicBezTo>
                    <a:pt x="703" y="13"/>
                    <a:pt x="746" y="56"/>
                    <a:pt x="746" y="110"/>
                  </a:cubicBezTo>
                  <a:cubicBezTo>
                    <a:pt x="746" y="111"/>
                    <a:pt x="746" y="113"/>
                    <a:pt x="746" y="115"/>
                  </a:cubicBezTo>
                  <a:cubicBezTo>
                    <a:pt x="753" y="116"/>
                    <a:pt x="760" y="118"/>
                    <a:pt x="767" y="121"/>
                  </a:cubicBezTo>
                  <a:cubicBezTo>
                    <a:pt x="773" y="93"/>
                    <a:pt x="797" y="71"/>
                    <a:pt x="827" y="71"/>
                  </a:cubicBezTo>
                  <a:cubicBezTo>
                    <a:pt x="848" y="71"/>
                    <a:pt x="866" y="82"/>
                    <a:pt x="877" y="98"/>
                  </a:cubicBezTo>
                  <a:cubicBezTo>
                    <a:pt x="899" y="56"/>
                    <a:pt x="943" y="27"/>
                    <a:pt x="993" y="27"/>
                  </a:cubicBezTo>
                  <a:cubicBezTo>
                    <a:pt x="1065" y="27"/>
                    <a:pt x="1124" y="86"/>
                    <a:pt x="1124" y="158"/>
                  </a:cubicBezTo>
                  <a:cubicBezTo>
                    <a:pt x="1124" y="162"/>
                    <a:pt x="1124" y="166"/>
                    <a:pt x="1123" y="170"/>
                  </a:cubicBezTo>
                  <a:cubicBezTo>
                    <a:pt x="1173" y="199"/>
                    <a:pt x="1206" y="253"/>
                    <a:pt x="1206" y="314"/>
                  </a:cubicBezTo>
                  <a:cubicBezTo>
                    <a:pt x="1206" y="337"/>
                    <a:pt x="1201" y="359"/>
                    <a:pt x="1193" y="379"/>
                  </a:cubicBezTo>
                  <a:lnTo>
                    <a:pt x="38" y="379"/>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26" name="Freeform 14"/>
            <p:cNvSpPr/>
            <p:nvPr/>
          </p:nvSpPr>
          <p:spPr bwMode="auto">
            <a:xfrm>
              <a:off x="1845713" y="3123517"/>
              <a:ext cx="1829234" cy="1945707"/>
            </a:xfrm>
            <a:custGeom>
              <a:avLst/>
              <a:gdLst>
                <a:gd name="T0" fmla="*/ 1053 w 1149"/>
                <a:gd name="T1" fmla="*/ 0 h 1222"/>
                <a:gd name="T2" fmla="*/ 825 w 1149"/>
                <a:gd name="T3" fmla="*/ 228 h 1222"/>
                <a:gd name="T4" fmla="*/ 597 w 1149"/>
                <a:gd name="T5" fmla="*/ 389 h 1222"/>
                <a:gd name="T6" fmla="*/ 401 w 1149"/>
                <a:gd name="T7" fmla="*/ 481 h 1222"/>
                <a:gd name="T8" fmla="*/ 260 w 1149"/>
                <a:gd name="T9" fmla="*/ 547 h 1222"/>
                <a:gd name="T10" fmla="*/ 165 w 1149"/>
                <a:gd name="T11" fmla="*/ 600 h 1222"/>
                <a:gd name="T12" fmla="*/ 102 w 1149"/>
                <a:gd name="T13" fmla="*/ 645 h 1222"/>
                <a:gd name="T14" fmla="*/ 62 w 1149"/>
                <a:gd name="T15" fmla="*/ 686 h 1222"/>
                <a:gd name="T16" fmla="*/ 17 w 1149"/>
                <a:gd name="T17" fmla="*/ 759 h 1222"/>
                <a:gd name="T18" fmla="*/ 0 w 1149"/>
                <a:gd name="T19" fmla="*/ 847 h 1222"/>
                <a:gd name="T20" fmla="*/ 14 w 1149"/>
                <a:gd name="T21" fmla="*/ 933 h 1222"/>
                <a:gd name="T22" fmla="*/ 80 w 1149"/>
                <a:gd name="T23" fmla="*/ 1068 h 1222"/>
                <a:gd name="T24" fmla="*/ 204 w 1149"/>
                <a:gd name="T25" fmla="*/ 1222 h 1222"/>
                <a:gd name="T26" fmla="*/ 304 w 1149"/>
                <a:gd name="T27" fmla="*/ 1129 h 1222"/>
                <a:gd name="T28" fmla="*/ 223 w 1149"/>
                <a:gd name="T29" fmla="*/ 1035 h 1222"/>
                <a:gd name="T30" fmla="*/ 155 w 1149"/>
                <a:gd name="T31" fmla="*/ 922 h 1222"/>
                <a:gd name="T32" fmla="*/ 140 w 1149"/>
                <a:gd name="T33" fmla="*/ 880 h 1222"/>
                <a:gd name="T34" fmla="*/ 136 w 1149"/>
                <a:gd name="T35" fmla="*/ 847 h 1222"/>
                <a:gd name="T36" fmla="*/ 140 w 1149"/>
                <a:gd name="T37" fmla="*/ 820 h 1222"/>
                <a:gd name="T38" fmla="*/ 150 w 1149"/>
                <a:gd name="T39" fmla="*/ 797 h 1222"/>
                <a:gd name="T40" fmla="*/ 165 w 1149"/>
                <a:gd name="T41" fmla="*/ 774 h 1222"/>
                <a:gd name="T42" fmla="*/ 214 w 1149"/>
                <a:gd name="T43" fmla="*/ 731 h 1222"/>
                <a:gd name="T44" fmla="*/ 276 w 1149"/>
                <a:gd name="T45" fmla="*/ 691 h 1222"/>
                <a:gd name="T46" fmla="*/ 420 w 1149"/>
                <a:gd name="T47" fmla="*/ 622 h 1222"/>
                <a:gd name="T48" fmla="*/ 675 w 1149"/>
                <a:gd name="T49" fmla="*/ 501 h 1222"/>
                <a:gd name="T50" fmla="*/ 922 w 1149"/>
                <a:gd name="T51" fmla="*/ 324 h 1222"/>
                <a:gd name="T52" fmla="*/ 1115 w 1149"/>
                <a:gd name="T53" fmla="*/ 131 h 1222"/>
                <a:gd name="T54" fmla="*/ 1144 w 1149"/>
                <a:gd name="T55" fmla="*/ 102 h 1222"/>
                <a:gd name="T56" fmla="*/ 1149 w 1149"/>
                <a:gd name="T57" fmla="*/ 96 h 1222"/>
                <a:gd name="T58" fmla="*/ 1053 w 1149"/>
                <a:gd name="T59" fmla="*/ 0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9" h="1222">
                  <a:moveTo>
                    <a:pt x="1053" y="0"/>
                  </a:moveTo>
                  <a:cubicBezTo>
                    <a:pt x="1053" y="0"/>
                    <a:pt x="1037" y="17"/>
                    <a:pt x="825" y="228"/>
                  </a:cubicBezTo>
                  <a:cubicBezTo>
                    <a:pt x="762" y="292"/>
                    <a:pt x="682" y="344"/>
                    <a:pt x="597" y="389"/>
                  </a:cubicBezTo>
                  <a:cubicBezTo>
                    <a:pt x="533" y="423"/>
                    <a:pt x="466" y="453"/>
                    <a:pt x="401" y="481"/>
                  </a:cubicBezTo>
                  <a:cubicBezTo>
                    <a:pt x="352" y="503"/>
                    <a:pt x="305" y="524"/>
                    <a:pt x="260" y="547"/>
                  </a:cubicBezTo>
                  <a:cubicBezTo>
                    <a:pt x="226" y="563"/>
                    <a:pt x="194" y="581"/>
                    <a:pt x="165" y="600"/>
                  </a:cubicBezTo>
                  <a:cubicBezTo>
                    <a:pt x="142" y="614"/>
                    <a:pt x="121" y="629"/>
                    <a:pt x="102" y="645"/>
                  </a:cubicBezTo>
                  <a:cubicBezTo>
                    <a:pt x="88" y="658"/>
                    <a:pt x="74" y="671"/>
                    <a:pt x="62" y="686"/>
                  </a:cubicBezTo>
                  <a:cubicBezTo>
                    <a:pt x="44" y="707"/>
                    <a:pt x="28" y="732"/>
                    <a:pt x="17" y="759"/>
                  </a:cubicBezTo>
                  <a:cubicBezTo>
                    <a:pt x="6" y="786"/>
                    <a:pt x="0" y="816"/>
                    <a:pt x="0" y="847"/>
                  </a:cubicBezTo>
                  <a:cubicBezTo>
                    <a:pt x="0" y="875"/>
                    <a:pt x="5" y="904"/>
                    <a:pt x="14" y="933"/>
                  </a:cubicBezTo>
                  <a:cubicBezTo>
                    <a:pt x="27" y="976"/>
                    <a:pt x="49" y="1021"/>
                    <a:pt x="80" y="1068"/>
                  </a:cubicBezTo>
                  <a:cubicBezTo>
                    <a:pt x="112" y="1116"/>
                    <a:pt x="153" y="1166"/>
                    <a:pt x="204" y="1222"/>
                  </a:cubicBezTo>
                  <a:cubicBezTo>
                    <a:pt x="304" y="1129"/>
                    <a:pt x="304" y="1129"/>
                    <a:pt x="304" y="1129"/>
                  </a:cubicBezTo>
                  <a:cubicBezTo>
                    <a:pt x="272" y="1095"/>
                    <a:pt x="245" y="1064"/>
                    <a:pt x="223" y="1035"/>
                  </a:cubicBezTo>
                  <a:cubicBezTo>
                    <a:pt x="190" y="991"/>
                    <a:pt x="168" y="954"/>
                    <a:pt x="155" y="922"/>
                  </a:cubicBezTo>
                  <a:cubicBezTo>
                    <a:pt x="148" y="907"/>
                    <a:pt x="143" y="893"/>
                    <a:pt x="140" y="880"/>
                  </a:cubicBezTo>
                  <a:cubicBezTo>
                    <a:pt x="138" y="868"/>
                    <a:pt x="136" y="857"/>
                    <a:pt x="136" y="847"/>
                  </a:cubicBezTo>
                  <a:cubicBezTo>
                    <a:pt x="136" y="837"/>
                    <a:pt x="138" y="828"/>
                    <a:pt x="140" y="820"/>
                  </a:cubicBezTo>
                  <a:cubicBezTo>
                    <a:pt x="142" y="812"/>
                    <a:pt x="145" y="804"/>
                    <a:pt x="150" y="797"/>
                  </a:cubicBezTo>
                  <a:cubicBezTo>
                    <a:pt x="154" y="789"/>
                    <a:pt x="159" y="782"/>
                    <a:pt x="165" y="774"/>
                  </a:cubicBezTo>
                  <a:cubicBezTo>
                    <a:pt x="177" y="760"/>
                    <a:pt x="193" y="745"/>
                    <a:pt x="214" y="731"/>
                  </a:cubicBezTo>
                  <a:cubicBezTo>
                    <a:pt x="232" y="717"/>
                    <a:pt x="253" y="704"/>
                    <a:pt x="276" y="691"/>
                  </a:cubicBezTo>
                  <a:cubicBezTo>
                    <a:pt x="318" y="669"/>
                    <a:pt x="367" y="646"/>
                    <a:pt x="420" y="622"/>
                  </a:cubicBezTo>
                  <a:cubicBezTo>
                    <a:pt x="499" y="586"/>
                    <a:pt x="588" y="548"/>
                    <a:pt x="675" y="501"/>
                  </a:cubicBezTo>
                  <a:cubicBezTo>
                    <a:pt x="762" y="454"/>
                    <a:pt x="848" y="398"/>
                    <a:pt x="922" y="324"/>
                  </a:cubicBezTo>
                  <a:cubicBezTo>
                    <a:pt x="1027" y="219"/>
                    <a:pt x="1084" y="162"/>
                    <a:pt x="1115" y="131"/>
                  </a:cubicBezTo>
                  <a:cubicBezTo>
                    <a:pt x="1130" y="116"/>
                    <a:pt x="1139" y="107"/>
                    <a:pt x="1144" y="102"/>
                  </a:cubicBezTo>
                  <a:cubicBezTo>
                    <a:pt x="1148" y="97"/>
                    <a:pt x="1149" y="96"/>
                    <a:pt x="1149" y="96"/>
                  </a:cubicBezTo>
                  <a:lnTo>
                    <a:pt x="1053"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27" name="Freeform 15"/>
            <p:cNvSpPr/>
            <p:nvPr/>
          </p:nvSpPr>
          <p:spPr bwMode="auto">
            <a:xfrm>
              <a:off x="1892841" y="3156506"/>
              <a:ext cx="1748444" cy="1879055"/>
            </a:xfrm>
            <a:custGeom>
              <a:avLst/>
              <a:gdLst>
                <a:gd name="T0" fmla="*/ 1045 w 1098"/>
                <a:gd name="T1" fmla="*/ 0 h 1180"/>
                <a:gd name="T2" fmla="*/ 817 w 1098"/>
                <a:gd name="T3" fmla="*/ 228 h 1180"/>
                <a:gd name="T4" fmla="*/ 581 w 1098"/>
                <a:gd name="T5" fmla="*/ 394 h 1180"/>
                <a:gd name="T6" fmla="*/ 383 w 1098"/>
                <a:gd name="T7" fmla="*/ 488 h 1180"/>
                <a:gd name="T8" fmla="*/ 243 w 1098"/>
                <a:gd name="T9" fmla="*/ 553 h 1180"/>
                <a:gd name="T10" fmla="*/ 151 w 1098"/>
                <a:gd name="T11" fmla="*/ 604 h 1180"/>
                <a:gd name="T12" fmla="*/ 44 w 1098"/>
                <a:gd name="T13" fmla="*/ 697 h 1180"/>
                <a:gd name="T14" fmla="*/ 12 w 1098"/>
                <a:gd name="T15" fmla="*/ 757 h 1180"/>
                <a:gd name="T16" fmla="*/ 0 w 1098"/>
                <a:gd name="T17" fmla="*/ 826 h 1180"/>
                <a:gd name="T18" fmla="*/ 12 w 1098"/>
                <a:gd name="T19" fmla="*/ 903 h 1180"/>
                <a:gd name="T20" fmla="*/ 75 w 1098"/>
                <a:gd name="T21" fmla="*/ 1031 h 1180"/>
                <a:gd name="T22" fmla="*/ 196 w 1098"/>
                <a:gd name="T23" fmla="*/ 1180 h 1180"/>
                <a:gd name="T24" fmla="*/ 252 w 1098"/>
                <a:gd name="T25" fmla="*/ 1129 h 1180"/>
                <a:gd name="T26" fmla="*/ 115 w 1098"/>
                <a:gd name="T27" fmla="*/ 949 h 1180"/>
                <a:gd name="T28" fmla="*/ 85 w 1098"/>
                <a:gd name="T29" fmla="*/ 881 h 1180"/>
                <a:gd name="T30" fmla="*/ 76 w 1098"/>
                <a:gd name="T31" fmla="*/ 826 h 1180"/>
                <a:gd name="T32" fmla="*/ 81 w 1098"/>
                <a:gd name="T33" fmla="*/ 791 h 1180"/>
                <a:gd name="T34" fmla="*/ 113 w 1098"/>
                <a:gd name="T35" fmla="*/ 732 h 1180"/>
                <a:gd name="T36" fmla="*/ 168 w 1098"/>
                <a:gd name="T37" fmla="*/ 684 h 1180"/>
                <a:gd name="T38" fmla="*/ 314 w 1098"/>
                <a:gd name="T39" fmla="*/ 603 h 1180"/>
                <a:gd name="T40" fmla="*/ 595 w 1098"/>
                <a:gd name="T41" fmla="*/ 472 h 1180"/>
                <a:gd name="T42" fmla="*/ 870 w 1098"/>
                <a:gd name="T43" fmla="*/ 282 h 1180"/>
                <a:gd name="T44" fmla="*/ 1098 w 1098"/>
                <a:gd name="T45" fmla="*/ 54 h 1180"/>
                <a:gd name="T46" fmla="*/ 1045 w 1098"/>
                <a:gd name="T4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8" h="1180">
                  <a:moveTo>
                    <a:pt x="1045" y="0"/>
                  </a:moveTo>
                  <a:cubicBezTo>
                    <a:pt x="1045" y="0"/>
                    <a:pt x="1028" y="17"/>
                    <a:pt x="817" y="228"/>
                  </a:cubicBezTo>
                  <a:cubicBezTo>
                    <a:pt x="750" y="295"/>
                    <a:pt x="667" y="348"/>
                    <a:pt x="581" y="394"/>
                  </a:cubicBezTo>
                  <a:cubicBezTo>
                    <a:pt x="516" y="429"/>
                    <a:pt x="448" y="459"/>
                    <a:pt x="383" y="488"/>
                  </a:cubicBezTo>
                  <a:cubicBezTo>
                    <a:pt x="334" y="510"/>
                    <a:pt x="287" y="531"/>
                    <a:pt x="243" y="553"/>
                  </a:cubicBezTo>
                  <a:cubicBezTo>
                    <a:pt x="210" y="569"/>
                    <a:pt x="179" y="586"/>
                    <a:pt x="151" y="604"/>
                  </a:cubicBezTo>
                  <a:cubicBezTo>
                    <a:pt x="108" y="631"/>
                    <a:pt x="71" y="661"/>
                    <a:pt x="44" y="697"/>
                  </a:cubicBezTo>
                  <a:cubicBezTo>
                    <a:pt x="31" y="716"/>
                    <a:pt x="20" y="736"/>
                    <a:pt x="12" y="757"/>
                  </a:cubicBezTo>
                  <a:cubicBezTo>
                    <a:pt x="4" y="779"/>
                    <a:pt x="0" y="802"/>
                    <a:pt x="0" y="826"/>
                  </a:cubicBezTo>
                  <a:cubicBezTo>
                    <a:pt x="0" y="851"/>
                    <a:pt x="4" y="876"/>
                    <a:pt x="12" y="903"/>
                  </a:cubicBezTo>
                  <a:cubicBezTo>
                    <a:pt x="24" y="943"/>
                    <a:pt x="45" y="985"/>
                    <a:pt x="75" y="1031"/>
                  </a:cubicBezTo>
                  <a:cubicBezTo>
                    <a:pt x="106" y="1076"/>
                    <a:pt x="145" y="1126"/>
                    <a:pt x="196" y="1180"/>
                  </a:cubicBezTo>
                  <a:cubicBezTo>
                    <a:pt x="252" y="1129"/>
                    <a:pt x="252" y="1129"/>
                    <a:pt x="252" y="1129"/>
                  </a:cubicBezTo>
                  <a:cubicBezTo>
                    <a:pt x="187" y="1059"/>
                    <a:pt x="143" y="999"/>
                    <a:pt x="115" y="949"/>
                  </a:cubicBezTo>
                  <a:cubicBezTo>
                    <a:pt x="101" y="924"/>
                    <a:pt x="91" y="901"/>
                    <a:pt x="85" y="881"/>
                  </a:cubicBezTo>
                  <a:cubicBezTo>
                    <a:pt x="79" y="861"/>
                    <a:pt x="76" y="843"/>
                    <a:pt x="76" y="826"/>
                  </a:cubicBezTo>
                  <a:cubicBezTo>
                    <a:pt x="76" y="814"/>
                    <a:pt x="78" y="802"/>
                    <a:pt x="81" y="791"/>
                  </a:cubicBezTo>
                  <a:cubicBezTo>
                    <a:pt x="87" y="770"/>
                    <a:pt x="97" y="751"/>
                    <a:pt x="113" y="732"/>
                  </a:cubicBezTo>
                  <a:cubicBezTo>
                    <a:pt x="128" y="716"/>
                    <a:pt x="146" y="700"/>
                    <a:pt x="168" y="684"/>
                  </a:cubicBezTo>
                  <a:cubicBezTo>
                    <a:pt x="207" y="656"/>
                    <a:pt x="257" y="630"/>
                    <a:pt x="314" y="603"/>
                  </a:cubicBezTo>
                  <a:cubicBezTo>
                    <a:pt x="398" y="563"/>
                    <a:pt x="497" y="522"/>
                    <a:pt x="595" y="472"/>
                  </a:cubicBezTo>
                  <a:cubicBezTo>
                    <a:pt x="693" y="422"/>
                    <a:pt x="790" y="362"/>
                    <a:pt x="870" y="282"/>
                  </a:cubicBezTo>
                  <a:cubicBezTo>
                    <a:pt x="1082" y="71"/>
                    <a:pt x="1098" y="54"/>
                    <a:pt x="1098" y="54"/>
                  </a:cubicBezTo>
                  <a:lnTo>
                    <a:pt x="1045" y="0"/>
                  </a:ln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28" name="Freeform 16"/>
            <p:cNvSpPr/>
            <p:nvPr/>
          </p:nvSpPr>
          <p:spPr bwMode="auto">
            <a:xfrm>
              <a:off x="3235311" y="3198248"/>
              <a:ext cx="366251" cy="364231"/>
            </a:xfrm>
            <a:custGeom>
              <a:avLst/>
              <a:gdLst>
                <a:gd name="T0" fmla="*/ 230 w 230"/>
                <a:gd name="T1" fmla="*/ 126 h 229"/>
                <a:gd name="T2" fmla="*/ 177 w 230"/>
                <a:gd name="T3" fmla="*/ 53 h 229"/>
                <a:gd name="T4" fmla="*/ 104 w 230"/>
                <a:gd name="T5" fmla="*/ 0 h 229"/>
                <a:gd name="T6" fmla="*/ 0 w 230"/>
                <a:gd name="T7" fmla="*/ 229 h 229"/>
                <a:gd name="T8" fmla="*/ 230 w 230"/>
                <a:gd name="T9" fmla="*/ 126 h 229"/>
              </a:gdLst>
              <a:ahLst/>
              <a:cxnLst>
                <a:cxn ang="0">
                  <a:pos x="T0" y="T1"/>
                </a:cxn>
                <a:cxn ang="0">
                  <a:pos x="T2" y="T3"/>
                </a:cxn>
                <a:cxn ang="0">
                  <a:pos x="T4" y="T5"/>
                </a:cxn>
                <a:cxn ang="0">
                  <a:pos x="T6" y="T7"/>
                </a:cxn>
                <a:cxn ang="0">
                  <a:pos x="T8" y="T9"/>
                </a:cxn>
              </a:cxnLst>
              <a:rect l="0" t="0" r="r" b="b"/>
              <a:pathLst>
                <a:path w="230" h="229">
                  <a:moveTo>
                    <a:pt x="230" y="126"/>
                  </a:moveTo>
                  <a:cubicBezTo>
                    <a:pt x="177" y="53"/>
                    <a:pt x="177" y="53"/>
                    <a:pt x="177" y="53"/>
                  </a:cubicBezTo>
                  <a:cubicBezTo>
                    <a:pt x="104" y="0"/>
                    <a:pt x="104" y="0"/>
                    <a:pt x="104" y="0"/>
                  </a:cubicBezTo>
                  <a:cubicBezTo>
                    <a:pt x="104" y="0"/>
                    <a:pt x="0" y="96"/>
                    <a:pt x="0" y="229"/>
                  </a:cubicBezTo>
                  <a:cubicBezTo>
                    <a:pt x="134" y="229"/>
                    <a:pt x="230" y="126"/>
                    <a:pt x="230" y="126"/>
                  </a:cubicBezTo>
                  <a:close/>
                </a:path>
              </a:pathLst>
            </a:custGeom>
            <a:solidFill>
              <a:srgbClr val="F6921E"/>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29" name="Freeform 17"/>
            <p:cNvSpPr/>
            <p:nvPr/>
          </p:nvSpPr>
          <p:spPr bwMode="auto">
            <a:xfrm>
              <a:off x="3314755" y="3221812"/>
              <a:ext cx="263243" cy="261223"/>
            </a:xfrm>
            <a:custGeom>
              <a:avLst/>
              <a:gdLst>
                <a:gd name="T0" fmla="*/ 165 w 165"/>
                <a:gd name="T1" fmla="*/ 90 h 164"/>
                <a:gd name="T2" fmla="*/ 127 w 165"/>
                <a:gd name="T3" fmla="*/ 38 h 164"/>
                <a:gd name="T4" fmla="*/ 75 w 165"/>
                <a:gd name="T5" fmla="*/ 0 h 164"/>
                <a:gd name="T6" fmla="*/ 0 w 165"/>
                <a:gd name="T7" fmla="*/ 164 h 164"/>
                <a:gd name="T8" fmla="*/ 165 w 165"/>
                <a:gd name="T9" fmla="*/ 90 h 164"/>
              </a:gdLst>
              <a:ahLst/>
              <a:cxnLst>
                <a:cxn ang="0">
                  <a:pos x="T0" y="T1"/>
                </a:cxn>
                <a:cxn ang="0">
                  <a:pos x="T2" y="T3"/>
                </a:cxn>
                <a:cxn ang="0">
                  <a:pos x="T4" y="T5"/>
                </a:cxn>
                <a:cxn ang="0">
                  <a:pos x="T6" y="T7"/>
                </a:cxn>
                <a:cxn ang="0">
                  <a:pos x="T8" y="T9"/>
                </a:cxn>
              </a:cxnLst>
              <a:rect l="0" t="0" r="r" b="b"/>
              <a:pathLst>
                <a:path w="165" h="164">
                  <a:moveTo>
                    <a:pt x="165" y="90"/>
                  </a:moveTo>
                  <a:cubicBezTo>
                    <a:pt x="127" y="38"/>
                    <a:pt x="127" y="38"/>
                    <a:pt x="127" y="38"/>
                  </a:cubicBezTo>
                  <a:cubicBezTo>
                    <a:pt x="75" y="0"/>
                    <a:pt x="75" y="0"/>
                    <a:pt x="75" y="0"/>
                  </a:cubicBezTo>
                  <a:cubicBezTo>
                    <a:pt x="75" y="0"/>
                    <a:pt x="0" y="69"/>
                    <a:pt x="0" y="164"/>
                  </a:cubicBezTo>
                  <a:cubicBezTo>
                    <a:pt x="96" y="164"/>
                    <a:pt x="165" y="90"/>
                    <a:pt x="165" y="90"/>
                  </a:cubicBezTo>
                  <a:close/>
                </a:path>
              </a:pathLst>
            </a:custGeom>
            <a:solidFill>
              <a:schemeClr val="accent3"/>
            </a:solidFill>
            <a:ln>
              <a:noFill/>
            </a:ln>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30" name="Freeform 18"/>
            <p:cNvSpPr/>
            <p:nvPr/>
          </p:nvSpPr>
          <p:spPr bwMode="auto">
            <a:xfrm>
              <a:off x="3380061" y="3241337"/>
              <a:ext cx="178413" cy="178413"/>
            </a:xfrm>
            <a:custGeom>
              <a:avLst/>
              <a:gdLst>
                <a:gd name="T0" fmla="*/ 112 w 112"/>
                <a:gd name="T1" fmla="*/ 61 h 112"/>
                <a:gd name="T2" fmla="*/ 86 w 112"/>
                <a:gd name="T3" fmla="*/ 26 h 112"/>
                <a:gd name="T4" fmla="*/ 50 w 112"/>
                <a:gd name="T5" fmla="*/ 0 h 112"/>
                <a:gd name="T6" fmla="*/ 0 w 112"/>
                <a:gd name="T7" fmla="*/ 112 h 112"/>
                <a:gd name="T8" fmla="*/ 112 w 112"/>
                <a:gd name="T9" fmla="*/ 61 h 112"/>
              </a:gdLst>
              <a:ahLst/>
              <a:cxnLst>
                <a:cxn ang="0">
                  <a:pos x="T0" y="T1"/>
                </a:cxn>
                <a:cxn ang="0">
                  <a:pos x="T2" y="T3"/>
                </a:cxn>
                <a:cxn ang="0">
                  <a:pos x="T4" y="T5"/>
                </a:cxn>
                <a:cxn ang="0">
                  <a:pos x="T6" y="T7"/>
                </a:cxn>
                <a:cxn ang="0">
                  <a:pos x="T8" y="T9"/>
                </a:cxn>
              </a:cxnLst>
              <a:rect l="0" t="0" r="r" b="b"/>
              <a:pathLst>
                <a:path w="112" h="112">
                  <a:moveTo>
                    <a:pt x="112" y="61"/>
                  </a:moveTo>
                  <a:cubicBezTo>
                    <a:pt x="86" y="26"/>
                    <a:pt x="86" y="26"/>
                    <a:pt x="86" y="26"/>
                  </a:cubicBezTo>
                  <a:cubicBezTo>
                    <a:pt x="50" y="0"/>
                    <a:pt x="50" y="0"/>
                    <a:pt x="50" y="0"/>
                  </a:cubicBezTo>
                  <a:cubicBezTo>
                    <a:pt x="50" y="0"/>
                    <a:pt x="0" y="47"/>
                    <a:pt x="0" y="112"/>
                  </a:cubicBezTo>
                  <a:cubicBezTo>
                    <a:pt x="65" y="112"/>
                    <a:pt x="112" y="61"/>
                    <a:pt x="112" y="61"/>
                  </a:cubicBezTo>
                  <a:close/>
                </a:path>
              </a:pathLst>
            </a:custGeom>
            <a:solidFill>
              <a:srgbClr val="FBED21"/>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31" name="Freeform 19"/>
            <p:cNvSpPr/>
            <p:nvPr/>
          </p:nvSpPr>
          <p:spPr bwMode="auto">
            <a:xfrm>
              <a:off x="3170006" y="2741108"/>
              <a:ext cx="509654" cy="514367"/>
            </a:xfrm>
            <a:custGeom>
              <a:avLst/>
              <a:gdLst>
                <a:gd name="T0" fmla="*/ 320 w 320"/>
                <a:gd name="T1" fmla="*/ 24 h 323"/>
                <a:gd name="T2" fmla="*/ 201 w 320"/>
                <a:gd name="T3" fmla="*/ 67 h 323"/>
                <a:gd name="T4" fmla="*/ 0 w 320"/>
                <a:gd name="T5" fmla="*/ 268 h 323"/>
                <a:gd name="T6" fmla="*/ 180 w 320"/>
                <a:gd name="T7" fmla="*/ 255 h 323"/>
                <a:gd name="T8" fmla="*/ 320 w 320"/>
                <a:gd name="T9" fmla="*/ 24 h 323"/>
              </a:gdLst>
              <a:ahLst/>
              <a:cxnLst>
                <a:cxn ang="0">
                  <a:pos x="T0" y="T1"/>
                </a:cxn>
                <a:cxn ang="0">
                  <a:pos x="T2" y="T3"/>
                </a:cxn>
                <a:cxn ang="0">
                  <a:pos x="T4" y="T5"/>
                </a:cxn>
                <a:cxn ang="0">
                  <a:pos x="T6" y="T7"/>
                </a:cxn>
                <a:cxn ang="0">
                  <a:pos x="T8" y="T9"/>
                </a:cxn>
              </a:cxnLst>
              <a:rect l="0" t="0" r="r" b="b"/>
              <a:pathLst>
                <a:path w="320" h="323">
                  <a:moveTo>
                    <a:pt x="320" y="24"/>
                  </a:moveTo>
                  <a:cubicBezTo>
                    <a:pt x="320" y="24"/>
                    <a:pt x="269" y="0"/>
                    <a:pt x="201" y="67"/>
                  </a:cubicBezTo>
                  <a:cubicBezTo>
                    <a:pt x="134" y="134"/>
                    <a:pt x="0" y="268"/>
                    <a:pt x="0" y="268"/>
                  </a:cubicBezTo>
                  <a:cubicBezTo>
                    <a:pt x="0" y="268"/>
                    <a:pt x="112" y="187"/>
                    <a:pt x="180" y="255"/>
                  </a:cubicBezTo>
                  <a:cubicBezTo>
                    <a:pt x="248" y="323"/>
                    <a:pt x="320" y="24"/>
                    <a:pt x="320" y="24"/>
                  </a:cubicBezTo>
                  <a:close/>
                </a:path>
              </a:pathLst>
            </a:custGeom>
            <a:solidFill>
              <a:schemeClr val="accent1">
                <a:lumMod val="75000"/>
              </a:schemeClr>
            </a:solidFill>
            <a:ln>
              <a:noFill/>
            </a:ln>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32" name="Freeform 20"/>
            <p:cNvSpPr/>
            <p:nvPr/>
          </p:nvSpPr>
          <p:spPr bwMode="auto">
            <a:xfrm>
              <a:off x="3544335" y="3118804"/>
              <a:ext cx="514367" cy="508981"/>
            </a:xfrm>
            <a:custGeom>
              <a:avLst/>
              <a:gdLst>
                <a:gd name="T0" fmla="*/ 298 w 323"/>
                <a:gd name="T1" fmla="*/ 0 h 320"/>
                <a:gd name="T2" fmla="*/ 256 w 323"/>
                <a:gd name="T3" fmla="*/ 119 h 320"/>
                <a:gd name="T4" fmla="*/ 55 w 323"/>
                <a:gd name="T5" fmla="*/ 320 h 320"/>
                <a:gd name="T6" fmla="*/ 68 w 323"/>
                <a:gd name="T7" fmla="*/ 141 h 320"/>
                <a:gd name="T8" fmla="*/ 298 w 323"/>
                <a:gd name="T9" fmla="*/ 0 h 320"/>
              </a:gdLst>
              <a:ahLst/>
              <a:cxnLst>
                <a:cxn ang="0">
                  <a:pos x="T0" y="T1"/>
                </a:cxn>
                <a:cxn ang="0">
                  <a:pos x="T2" y="T3"/>
                </a:cxn>
                <a:cxn ang="0">
                  <a:pos x="T4" y="T5"/>
                </a:cxn>
                <a:cxn ang="0">
                  <a:pos x="T6" y="T7"/>
                </a:cxn>
                <a:cxn ang="0">
                  <a:pos x="T8" y="T9"/>
                </a:cxn>
              </a:cxnLst>
              <a:rect l="0" t="0" r="r" b="b"/>
              <a:pathLst>
                <a:path w="323" h="320">
                  <a:moveTo>
                    <a:pt x="298" y="0"/>
                  </a:moveTo>
                  <a:cubicBezTo>
                    <a:pt x="298" y="0"/>
                    <a:pt x="323" y="52"/>
                    <a:pt x="256" y="119"/>
                  </a:cubicBezTo>
                  <a:cubicBezTo>
                    <a:pt x="189" y="186"/>
                    <a:pt x="55" y="320"/>
                    <a:pt x="55" y="320"/>
                  </a:cubicBezTo>
                  <a:cubicBezTo>
                    <a:pt x="55" y="320"/>
                    <a:pt x="136" y="209"/>
                    <a:pt x="68" y="141"/>
                  </a:cubicBezTo>
                  <a:cubicBezTo>
                    <a:pt x="0" y="73"/>
                    <a:pt x="298" y="0"/>
                    <a:pt x="298" y="0"/>
                  </a:cubicBezTo>
                  <a:close/>
                </a:path>
              </a:pathLst>
            </a:custGeom>
            <a:solidFill>
              <a:schemeClr val="accent1">
                <a:lumMod val="75000"/>
              </a:schemeClr>
            </a:solidFill>
            <a:ln>
              <a:noFill/>
            </a:ln>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33" name="Freeform 21"/>
            <p:cNvSpPr/>
            <p:nvPr/>
          </p:nvSpPr>
          <p:spPr bwMode="auto">
            <a:xfrm>
              <a:off x="3400932" y="3091201"/>
              <a:ext cx="305658" cy="307678"/>
            </a:xfrm>
            <a:custGeom>
              <a:avLst/>
              <a:gdLst>
                <a:gd name="T0" fmla="*/ 298 w 454"/>
                <a:gd name="T1" fmla="*/ 457 h 457"/>
                <a:gd name="T2" fmla="*/ 0 w 454"/>
                <a:gd name="T3" fmla="*/ 159 h 457"/>
                <a:gd name="T4" fmla="*/ 156 w 454"/>
                <a:gd name="T5" fmla="*/ 0 h 457"/>
                <a:gd name="T6" fmla="*/ 454 w 454"/>
                <a:gd name="T7" fmla="*/ 298 h 457"/>
                <a:gd name="T8" fmla="*/ 298 w 454"/>
                <a:gd name="T9" fmla="*/ 457 h 457"/>
              </a:gdLst>
              <a:ahLst/>
              <a:cxnLst>
                <a:cxn ang="0">
                  <a:pos x="T0" y="T1"/>
                </a:cxn>
                <a:cxn ang="0">
                  <a:pos x="T2" y="T3"/>
                </a:cxn>
                <a:cxn ang="0">
                  <a:pos x="T4" y="T5"/>
                </a:cxn>
                <a:cxn ang="0">
                  <a:pos x="T6" y="T7"/>
                </a:cxn>
                <a:cxn ang="0">
                  <a:pos x="T8" y="T9"/>
                </a:cxn>
              </a:cxnLst>
              <a:rect l="0" t="0" r="r" b="b"/>
              <a:pathLst>
                <a:path w="454" h="457">
                  <a:moveTo>
                    <a:pt x="298" y="457"/>
                  </a:moveTo>
                  <a:lnTo>
                    <a:pt x="0" y="159"/>
                  </a:lnTo>
                  <a:lnTo>
                    <a:pt x="156" y="0"/>
                  </a:lnTo>
                  <a:lnTo>
                    <a:pt x="454" y="298"/>
                  </a:lnTo>
                  <a:lnTo>
                    <a:pt x="298" y="457"/>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34" name="Freeform 22"/>
            <p:cNvSpPr/>
            <p:nvPr/>
          </p:nvSpPr>
          <p:spPr bwMode="auto">
            <a:xfrm>
              <a:off x="3400932" y="3091201"/>
              <a:ext cx="111760" cy="111760"/>
            </a:xfrm>
            <a:custGeom>
              <a:avLst/>
              <a:gdLst>
                <a:gd name="T0" fmla="*/ 10 w 166"/>
                <a:gd name="T1" fmla="*/ 166 h 166"/>
                <a:gd name="T2" fmla="*/ 0 w 166"/>
                <a:gd name="T3" fmla="*/ 159 h 166"/>
                <a:gd name="T4" fmla="*/ 156 w 166"/>
                <a:gd name="T5" fmla="*/ 0 h 166"/>
                <a:gd name="T6" fmla="*/ 166 w 166"/>
                <a:gd name="T7" fmla="*/ 10 h 166"/>
                <a:gd name="T8" fmla="*/ 10 w 166"/>
                <a:gd name="T9" fmla="*/ 166 h 166"/>
              </a:gdLst>
              <a:ahLst/>
              <a:cxnLst>
                <a:cxn ang="0">
                  <a:pos x="T0" y="T1"/>
                </a:cxn>
                <a:cxn ang="0">
                  <a:pos x="T2" y="T3"/>
                </a:cxn>
                <a:cxn ang="0">
                  <a:pos x="T4" y="T5"/>
                </a:cxn>
                <a:cxn ang="0">
                  <a:pos x="T6" y="T7"/>
                </a:cxn>
                <a:cxn ang="0">
                  <a:pos x="T8" y="T9"/>
                </a:cxn>
              </a:cxnLst>
              <a:rect l="0" t="0" r="r" b="b"/>
              <a:pathLst>
                <a:path w="166" h="166">
                  <a:moveTo>
                    <a:pt x="10" y="166"/>
                  </a:moveTo>
                  <a:lnTo>
                    <a:pt x="0" y="159"/>
                  </a:lnTo>
                  <a:lnTo>
                    <a:pt x="156" y="0"/>
                  </a:lnTo>
                  <a:lnTo>
                    <a:pt x="166" y="10"/>
                  </a:lnTo>
                  <a:lnTo>
                    <a:pt x="10"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35" name="Freeform 23"/>
            <p:cNvSpPr/>
            <p:nvPr/>
          </p:nvSpPr>
          <p:spPr bwMode="auto">
            <a:xfrm>
              <a:off x="3417090" y="3107359"/>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36" name="Freeform 24"/>
            <p:cNvSpPr/>
            <p:nvPr/>
          </p:nvSpPr>
          <p:spPr bwMode="auto">
            <a:xfrm>
              <a:off x="3431229" y="3121497"/>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37" name="Freeform 25"/>
            <p:cNvSpPr/>
            <p:nvPr/>
          </p:nvSpPr>
          <p:spPr bwMode="auto">
            <a:xfrm>
              <a:off x="3445367" y="3137655"/>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38" name="Freeform 26"/>
            <p:cNvSpPr/>
            <p:nvPr/>
          </p:nvSpPr>
          <p:spPr bwMode="auto">
            <a:xfrm>
              <a:off x="3461525" y="3151794"/>
              <a:ext cx="111760" cy="111760"/>
            </a:xfrm>
            <a:custGeom>
              <a:avLst/>
              <a:gdLst>
                <a:gd name="T0" fmla="*/ 7 w 166"/>
                <a:gd name="T1" fmla="*/ 166 h 166"/>
                <a:gd name="T2" fmla="*/ 0 w 166"/>
                <a:gd name="T3" fmla="*/ 156 h 166"/>
                <a:gd name="T4" fmla="*/ 156 w 166"/>
                <a:gd name="T5" fmla="*/ 0 h 166"/>
                <a:gd name="T6" fmla="*/ 166 w 166"/>
                <a:gd name="T7" fmla="*/ 7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39" name="Freeform 27"/>
            <p:cNvSpPr/>
            <p:nvPr/>
          </p:nvSpPr>
          <p:spPr bwMode="auto">
            <a:xfrm>
              <a:off x="3475663" y="3165932"/>
              <a:ext cx="111760" cy="111760"/>
            </a:xfrm>
            <a:custGeom>
              <a:avLst/>
              <a:gdLst>
                <a:gd name="T0" fmla="*/ 10 w 166"/>
                <a:gd name="T1" fmla="*/ 166 h 166"/>
                <a:gd name="T2" fmla="*/ 0 w 166"/>
                <a:gd name="T3" fmla="*/ 159 h 166"/>
                <a:gd name="T4" fmla="*/ 159 w 166"/>
                <a:gd name="T5" fmla="*/ 0 h 166"/>
                <a:gd name="T6" fmla="*/ 166 w 166"/>
                <a:gd name="T7" fmla="*/ 10 h 166"/>
                <a:gd name="T8" fmla="*/ 10 w 166"/>
                <a:gd name="T9" fmla="*/ 166 h 166"/>
              </a:gdLst>
              <a:ahLst/>
              <a:cxnLst>
                <a:cxn ang="0">
                  <a:pos x="T0" y="T1"/>
                </a:cxn>
                <a:cxn ang="0">
                  <a:pos x="T2" y="T3"/>
                </a:cxn>
                <a:cxn ang="0">
                  <a:pos x="T4" y="T5"/>
                </a:cxn>
                <a:cxn ang="0">
                  <a:pos x="T6" y="T7"/>
                </a:cxn>
                <a:cxn ang="0">
                  <a:pos x="T8" y="T9"/>
                </a:cxn>
              </a:cxnLst>
              <a:rect l="0" t="0" r="r" b="b"/>
              <a:pathLst>
                <a:path w="166" h="166">
                  <a:moveTo>
                    <a:pt x="10" y="166"/>
                  </a:moveTo>
                  <a:lnTo>
                    <a:pt x="0" y="159"/>
                  </a:lnTo>
                  <a:lnTo>
                    <a:pt x="159" y="0"/>
                  </a:lnTo>
                  <a:lnTo>
                    <a:pt x="166" y="10"/>
                  </a:lnTo>
                  <a:lnTo>
                    <a:pt x="10"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40" name="Freeform 28"/>
            <p:cNvSpPr/>
            <p:nvPr/>
          </p:nvSpPr>
          <p:spPr bwMode="auto">
            <a:xfrm>
              <a:off x="3491822" y="3182090"/>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41" name="Freeform 29"/>
            <p:cNvSpPr/>
            <p:nvPr/>
          </p:nvSpPr>
          <p:spPr bwMode="auto">
            <a:xfrm>
              <a:off x="3505960" y="3196228"/>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42" name="Freeform 30"/>
            <p:cNvSpPr/>
            <p:nvPr/>
          </p:nvSpPr>
          <p:spPr bwMode="auto">
            <a:xfrm>
              <a:off x="3520098" y="3212387"/>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43" name="Freeform 31"/>
            <p:cNvSpPr/>
            <p:nvPr/>
          </p:nvSpPr>
          <p:spPr bwMode="auto">
            <a:xfrm>
              <a:off x="3536256" y="3226525"/>
              <a:ext cx="111760" cy="111760"/>
            </a:xfrm>
            <a:custGeom>
              <a:avLst/>
              <a:gdLst>
                <a:gd name="T0" fmla="*/ 7 w 166"/>
                <a:gd name="T1" fmla="*/ 166 h 166"/>
                <a:gd name="T2" fmla="*/ 0 w 166"/>
                <a:gd name="T3" fmla="*/ 159 h 166"/>
                <a:gd name="T4" fmla="*/ 156 w 166"/>
                <a:gd name="T5" fmla="*/ 0 h 166"/>
                <a:gd name="T6" fmla="*/ 166 w 166"/>
                <a:gd name="T7" fmla="*/ 10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44" name="Freeform 32"/>
            <p:cNvSpPr/>
            <p:nvPr/>
          </p:nvSpPr>
          <p:spPr bwMode="auto">
            <a:xfrm>
              <a:off x="3550395" y="3242683"/>
              <a:ext cx="111760" cy="109741"/>
            </a:xfrm>
            <a:custGeom>
              <a:avLst/>
              <a:gdLst>
                <a:gd name="T0" fmla="*/ 10 w 166"/>
                <a:gd name="T1" fmla="*/ 163 h 163"/>
                <a:gd name="T2" fmla="*/ 0 w 166"/>
                <a:gd name="T3" fmla="*/ 156 h 163"/>
                <a:gd name="T4" fmla="*/ 159 w 166"/>
                <a:gd name="T5" fmla="*/ 0 h 163"/>
                <a:gd name="T6" fmla="*/ 166 w 166"/>
                <a:gd name="T7" fmla="*/ 7 h 163"/>
                <a:gd name="T8" fmla="*/ 10 w 166"/>
                <a:gd name="T9" fmla="*/ 163 h 163"/>
              </a:gdLst>
              <a:ah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45" name="Freeform 33"/>
            <p:cNvSpPr/>
            <p:nvPr/>
          </p:nvSpPr>
          <p:spPr bwMode="auto">
            <a:xfrm>
              <a:off x="3566553" y="3256821"/>
              <a:ext cx="111760" cy="111760"/>
            </a:xfrm>
            <a:custGeom>
              <a:avLst/>
              <a:gdLst>
                <a:gd name="T0" fmla="*/ 7 w 166"/>
                <a:gd name="T1" fmla="*/ 166 h 166"/>
                <a:gd name="T2" fmla="*/ 0 w 166"/>
                <a:gd name="T3" fmla="*/ 156 h 166"/>
                <a:gd name="T4" fmla="*/ 156 w 166"/>
                <a:gd name="T5" fmla="*/ 0 h 166"/>
                <a:gd name="T6" fmla="*/ 166 w 166"/>
                <a:gd name="T7" fmla="*/ 7 h 166"/>
                <a:gd name="T8" fmla="*/ 7 w 166"/>
                <a:gd name="T9" fmla="*/ 166 h 166"/>
              </a:gdLst>
              <a:ahLst/>
              <a:cxnLst>
                <a:cxn ang="0">
                  <a:pos x="T0" y="T1"/>
                </a:cxn>
                <a:cxn ang="0">
                  <a:pos x="T2" y="T3"/>
                </a:cxn>
                <a:cxn ang="0">
                  <a:pos x="T4" y="T5"/>
                </a:cxn>
                <a:cxn ang="0">
                  <a:pos x="T6" y="T7"/>
                </a:cxn>
                <a:cxn ang="0">
                  <a:pos x="T8" y="T9"/>
                </a:cxn>
              </a:cxnLst>
              <a:rect l="0" t="0" r="r" b="b"/>
              <a:pathLst>
                <a:path w="166" h="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46" name="Freeform 34"/>
            <p:cNvSpPr/>
            <p:nvPr/>
          </p:nvSpPr>
          <p:spPr bwMode="auto">
            <a:xfrm>
              <a:off x="3580691" y="3271633"/>
              <a:ext cx="111760" cy="111087"/>
            </a:xfrm>
            <a:custGeom>
              <a:avLst/>
              <a:gdLst>
                <a:gd name="T0" fmla="*/ 10 w 166"/>
                <a:gd name="T1" fmla="*/ 165 h 165"/>
                <a:gd name="T2" fmla="*/ 0 w 166"/>
                <a:gd name="T3" fmla="*/ 158 h 165"/>
                <a:gd name="T4" fmla="*/ 159 w 166"/>
                <a:gd name="T5" fmla="*/ 0 h 165"/>
                <a:gd name="T6" fmla="*/ 166 w 166"/>
                <a:gd name="T7" fmla="*/ 9 h 165"/>
                <a:gd name="T8" fmla="*/ 10 w 166"/>
                <a:gd name="T9" fmla="*/ 165 h 165"/>
              </a:gdLst>
              <a:ahLst/>
              <a:cxnLst>
                <a:cxn ang="0">
                  <a:pos x="T0" y="T1"/>
                </a:cxn>
                <a:cxn ang="0">
                  <a:pos x="T2" y="T3"/>
                </a:cxn>
                <a:cxn ang="0">
                  <a:pos x="T4" y="T5"/>
                </a:cxn>
                <a:cxn ang="0">
                  <a:pos x="T6" y="T7"/>
                </a:cxn>
                <a:cxn ang="0">
                  <a:pos x="T8" y="T9"/>
                </a:cxn>
              </a:cxnLst>
              <a:rect l="0" t="0" r="r" b="b"/>
              <a:pathLst>
                <a:path w="166" h="165">
                  <a:moveTo>
                    <a:pt x="10" y="165"/>
                  </a:moveTo>
                  <a:lnTo>
                    <a:pt x="0" y="158"/>
                  </a:lnTo>
                  <a:lnTo>
                    <a:pt x="159" y="0"/>
                  </a:lnTo>
                  <a:lnTo>
                    <a:pt x="166" y="9"/>
                  </a:lnTo>
                  <a:lnTo>
                    <a:pt x="10" y="165"/>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47" name="Freeform 35"/>
            <p:cNvSpPr/>
            <p:nvPr/>
          </p:nvSpPr>
          <p:spPr bwMode="auto">
            <a:xfrm>
              <a:off x="3596849" y="3287118"/>
              <a:ext cx="109741" cy="111760"/>
            </a:xfrm>
            <a:custGeom>
              <a:avLst/>
              <a:gdLst>
                <a:gd name="T0" fmla="*/ 7 w 163"/>
                <a:gd name="T1" fmla="*/ 166 h 166"/>
                <a:gd name="T2" fmla="*/ 0 w 163"/>
                <a:gd name="T3" fmla="*/ 156 h 166"/>
                <a:gd name="T4" fmla="*/ 156 w 163"/>
                <a:gd name="T5" fmla="*/ 0 h 166"/>
                <a:gd name="T6" fmla="*/ 163 w 163"/>
                <a:gd name="T7" fmla="*/ 7 h 166"/>
                <a:gd name="T8" fmla="*/ 7 w 163"/>
                <a:gd name="T9" fmla="*/ 166 h 166"/>
              </a:gdLst>
              <a:ah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48" name="Freeform 36"/>
            <p:cNvSpPr/>
            <p:nvPr/>
          </p:nvSpPr>
          <p:spPr bwMode="auto">
            <a:xfrm>
              <a:off x="3426516" y="2059774"/>
              <a:ext cx="1312174" cy="1313521"/>
            </a:xfrm>
            <a:custGeom>
              <a:avLst/>
              <a:gdLst>
                <a:gd name="T0" fmla="*/ 141 w 824"/>
                <a:gd name="T1" fmla="*/ 825 h 825"/>
                <a:gd name="T2" fmla="*/ 482 w 824"/>
                <a:gd name="T3" fmla="*/ 564 h 825"/>
                <a:gd name="T4" fmla="*/ 763 w 824"/>
                <a:gd name="T5" fmla="*/ 61 h 825"/>
                <a:gd name="T6" fmla="*/ 261 w 824"/>
                <a:gd name="T7" fmla="*/ 343 h 825"/>
                <a:gd name="T8" fmla="*/ 0 w 824"/>
                <a:gd name="T9" fmla="*/ 683 h 825"/>
                <a:gd name="T10" fmla="*/ 141 w 824"/>
                <a:gd name="T11" fmla="*/ 825 h 825"/>
              </a:gdLst>
              <a:ahLst/>
              <a:cxnLst>
                <a:cxn ang="0">
                  <a:pos x="T0" y="T1"/>
                </a:cxn>
                <a:cxn ang="0">
                  <a:pos x="T2" y="T3"/>
                </a:cxn>
                <a:cxn ang="0">
                  <a:pos x="T4" y="T5"/>
                </a:cxn>
                <a:cxn ang="0">
                  <a:pos x="T6" y="T7"/>
                </a:cxn>
                <a:cxn ang="0">
                  <a:pos x="T8" y="T9"/>
                </a:cxn>
                <a:cxn ang="0">
                  <a:pos x="T10" y="T11"/>
                </a:cxn>
              </a:cxnLst>
              <a:rect l="0" t="0" r="r" b="b"/>
              <a:pathLst>
                <a:path w="824" h="825">
                  <a:moveTo>
                    <a:pt x="141" y="825"/>
                  </a:moveTo>
                  <a:cubicBezTo>
                    <a:pt x="237" y="778"/>
                    <a:pt x="361" y="685"/>
                    <a:pt x="482" y="564"/>
                  </a:cubicBezTo>
                  <a:cubicBezTo>
                    <a:pt x="698" y="348"/>
                    <a:pt x="824" y="123"/>
                    <a:pt x="763" y="61"/>
                  </a:cubicBezTo>
                  <a:cubicBezTo>
                    <a:pt x="702" y="0"/>
                    <a:pt x="477" y="126"/>
                    <a:pt x="261" y="343"/>
                  </a:cubicBezTo>
                  <a:cubicBezTo>
                    <a:pt x="140" y="464"/>
                    <a:pt x="47" y="587"/>
                    <a:pt x="0" y="683"/>
                  </a:cubicBezTo>
                  <a:cubicBezTo>
                    <a:pt x="141" y="825"/>
                    <a:pt x="141" y="825"/>
                    <a:pt x="141" y="825"/>
                  </a:cubicBezTo>
                </a:path>
              </a:pathLst>
            </a:custGeom>
            <a:solidFill>
              <a:schemeClr val="tx2">
                <a:lumMod val="20000"/>
                <a:lumOff val="80000"/>
              </a:schemeClr>
            </a:solidFill>
            <a:ln>
              <a:noFill/>
            </a:ln>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49" name="Freeform 37"/>
            <p:cNvSpPr/>
            <p:nvPr/>
          </p:nvSpPr>
          <p:spPr bwMode="auto">
            <a:xfrm>
              <a:off x="3549048" y="2779484"/>
              <a:ext cx="469932" cy="471279"/>
            </a:xfrm>
            <a:custGeom>
              <a:avLst/>
              <a:gdLst>
                <a:gd name="T0" fmla="*/ 205 w 295"/>
                <a:gd name="T1" fmla="*/ 285 h 296"/>
                <a:gd name="T2" fmla="*/ 295 w 295"/>
                <a:gd name="T3" fmla="*/ 213 h 296"/>
                <a:gd name="T4" fmla="*/ 176 w 295"/>
                <a:gd name="T5" fmla="*/ 120 h 296"/>
                <a:gd name="T6" fmla="*/ 82 w 295"/>
                <a:gd name="T7" fmla="*/ 0 h 296"/>
                <a:gd name="T8" fmla="*/ 11 w 295"/>
                <a:gd name="T9" fmla="*/ 90 h 296"/>
                <a:gd name="T10" fmla="*/ 95 w 295"/>
                <a:gd name="T11" fmla="*/ 201 h 296"/>
                <a:gd name="T12" fmla="*/ 205 w 295"/>
                <a:gd name="T13" fmla="*/ 285 h 296"/>
              </a:gdLst>
              <a:ahLst/>
              <a:cxnLst>
                <a:cxn ang="0">
                  <a:pos x="T0" y="T1"/>
                </a:cxn>
                <a:cxn ang="0">
                  <a:pos x="T2" y="T3"/>
                </a:cxn>
                <a:cxn ang="0">
                  <a:pos x="T4" y="T5"/>
                </a:cxn>
                <a:cxn ang="0">
                  <a:pos x="T6" y="T7"/>
                </a:cxn>
                <a:cxn ang="0">
                  <a:pos x="T8" y="T9"/>
                </a:cxn>
                <a:cxn ang="0">
                  <a:pos x="T10" y="T11"/>
                </a:cxn>
                <a:cxn ang="0">
                  <a:pos x="T12" y="T13"/>
                </a:cxn>
              </a:cxnLst>
              <a:rect l="0" t="0" r="r" b="b"/>
              <a:pathLst>
                <a:path w="295" h="296">
                  <a:moveTo>
                    <a:pt x="205" y="285"/>
                  </a:moveTo>
                  <a:cubicBezTo>
                    <a:pt x="235" y="263"/>
                    <a:pt x="265" y="240"/>
                    <a:pt x="295" y="213"/>
                  </a:cubicBezTo>
                  <a:cubicBezTo>
                    <a:pt x="295" y="213"/>
                    <a:pt x="281" y="225"/>
                    <a:pt x="176" y="120"/>
                  </a:cubicBezTo>
                  <a:cubicBezTo>
                    <a:pt x="71" y="15"/>
                    <a:pt x="82" y="0"/>
                    <a:pt x="82" y="0"/>
                  </a:cubicBezTo>
                  <a:cubicBezTo>
                    <a:pt x="56" y="31"/>
                    <a:pt x="32" y="61"/>
                    <a:pt x="11" y="90"/>
                  </a:cubicBezTo>
                  <a:cubicBezTo>
                    <a:pt x="11" y="90"/>
                    <a:pt x="0" y="105"/>
                    <a:pt x="95" y="201"/>
                  </a:cubicBezTo>
                  <a:cubicBezTo>
                    <a:pt x="190" y="296"/>
                    <a:pt x="205" y="285"/>
                    <a:pt x="205" y="285"/>
                  </a:cubicBezTo>
                  <a:close/>
                </a:path>
              </a:pathLst>
            </a:custGeom>
            <a:solidFill>
              <a:schemeClr val="accent2"/>
            </a:solidFill>
            <a:ln>
              <a:noFill/>
            </a:ln>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50" name="Freeform 38"/>
            <p:cNvSpPr/>
            <p:nvPr/>
          </p:nvSpPr>
          <p:spPr bwMode="auto">
            <a:xfrm>
              <a:off x="4179888" y="2092763"/>
              <a:ext cx="526485" cy="527159"/>
            </a:xfrm>
            <a:custGeom>
              <a:avLst/>
              <a:gdLst>
                <a:gd name="T0" fmla="*/ 191 w 331"/>
                <a:gd name="T1" fmla="*/ 331 h 331"/>
                <a:gd name="T2" fmla="*/ 290 w 331"/>
                <a:gd name="T3" fmla="*/ 40 h 331"/>
                <a:gd name="T4" fmla="*/ 0 w 331"/>
                <a:gd name="T5" fmla="*/ 140 h 331"/>
                <a:gd name="T6" fmla="*/ 75 w 331"/>
                <a:gd name="T7" fmla="*/ 256 h 331"/>
                <a:gd name="T8" fmla="*/ 191 w 331"/>
                <a:gd name="T9" fmla="*/ 331 h 331"/>
              </a:gdLst>
              <a:ahLst/>
              <a:cxnLst>
                <a:cxn ang="0">
                  <a:pos x="T0" y="T1"/>
                </a:cxn>
                <a:cxn ang="0">
                  <a:pos x="T2" y="T3"/>
                </a:cxn>
                <a:cxn ang="0">
                  <a:pos x="T4" y="T5"/>
                </a:cxn>
                <a:cxn ang="0">
                  <a:pos x="T6" y="T7"/>
                </a:cxn>
                <a:cxn ang="0">
                  <a:pos x="T8" y="T9"/>
                </a:cxn>
              </a:cxnLst>
              <a:rect l="0" t="0" r="r" b="b"/>
              <a:pathLst>
                <a:path w="331" h="331">
                  <a:moveTo>
                    <a:pt x="191" y="331"/>
                  </a:moveTo>
                  <a:cubicBezTo>
                    <a:pt x="288" y="195"/>
                    <a:pt x="331" y="81"/>
                    <a:pt x="290" y="40"/>
                  </a:cubicBezTo>
                  <a:cubicBezTo>
                    <a:pt x="249" y="0"/>
                    <a:pt x="135" y="42"/>
                    <a:pt x="0" y="140"/>
                  </a:cubicBezTo>
                  <a:cubicBezTo>
                    <a:pt x="0" y="140"/>
                    <a:pt x="20" y="202"/>
                    <a:pt x="75" y="256"/>
                  </a:cubicBezTo>
                  <a:cubicBezTo>
                    <a:pt x="129" y="310"/>
                    <a:pt x="191" y="331"/>
                    <a:pt x="191" y="331"/>
                  </a:cubicBezTo>
                  <a:close/>
                </a:path>
              </a:pathLst>
            </a:custGeom>
            <a:solidFill>
              <a:schemeClr val="accent4"/>
            </a:solidFill>
            <a:ln>
              <a:noFill/>
            </a:ln>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51" name="Freeform 39"/>
            <p:cNvSpPr/>
            <p:nvPr/>
          </p:nvSpPr>
          <p:spPr bwMode="auto">
            <a:xfrm>
              <a:off x="4009555" y="2486618"/>
              <a:ext cx="302292" cy="303638"/>
            </a:xfrm>
            <a:custGeom>
              <a:avLst/>
              <a:gdLst>
                <a:gd name="T0" fmla="*/ 156 w 190"/>
                <a:gd name="T1" fmla="*/ 157 h 191"/>
                <a:gd name="T2" fmla="*/ 34 w 190"/>
                <a:gd name="T3" fmla="*/ 157 h 191"/>
                <a:gd name="T4" fmla="*/ 34 w 190"/>
                <a:gd name="T5" fmla="*/ 34 h 191"/>
                <a:gd name="T6" fmla="*/ 156 w 190"/>
                <a:gd name="T7" fmla="*/ 34 h 191"/>
                <a:gd name="T8" fmla="*/ 156 w 190"/>
                <a:gd name="T9" fmla="*/ 157 h 191"/>
              </a:gdLst>
              <a:ahLst/>
              <a:cxnLst>
                <a:cxn ang="0">
                  <a:pos x="T0" y="T1"/>
                </a:cxn>
                <a:cxn ang="0">
                  <a:pos x="T2" y="T3"/>
                </a:cxn>
                <a:cxn ang="0">
                  <a:pos x="T4" y="T5"/>
                </a:cxn>
                <a:cxn ang="0">
                  <a:pos x="T6" y="T7"/>
                </a:cxn>
                <a:cxn ang="0">
                  <a:pos x="T8" y="T9"/>
                </a:cxn>
              </a:cxnLst>
              <a:rect l="0" t="0" r="r" b="b"/>
              <a:pathLst>
                <a:path w="190" h="191">
                  <a:moveTo>
                    <a:pt x="156" y="157"/>
                  </a:moveTo>
                  <a:cubicBezTo>
                    <a:pt x="122" y="191"/>
                    <a:pt x="68" y="191"/>
                    <a:pt x="34" y="157"/>
                  </a:cubicBezTo>
                  <a:cubicBezTo>
                    <a:pt x="0" y="123"/>
                    <a:pt x="0" y="68"/>
                    <a:pt x="34" y="34"/>
                  </a:cubicBezTo>
                  <a:cubicBezTo>
                    <a:pt x="68" y="0"/>
                    <a:pt x="122" y="0"/>
                    <a:pt x="156" y="34"/>
                  </a:cubicBezTo>
                  <a:cubicBezTo>
                    <a:pt x="190" y="68"/>
                    <a:pt x="190" y="123"/>
                    <a:pt x="156" y="157"/>
                  </a:cubicBezTo>
                </a:path>
              </a:pathLst>
            </a:custGeom>
            <a:solidFill>
              <a:schemeClr val="accent1"/>
            </a:solidFill>
            <a:ln>
              <a:noFill/>
            </a:ln>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52" name="Freeform 40"/>
            <p:cNvSpPr/>
            <p:nvPr/>
          </p:nvSpPr>
          <p:spPr bwMode="auto">
            <a:xfrm>
              <a:off x="4036485" y="2513548"/>
              <a:ext cx="248431" cy="249778"/>
            </a:xfrm>
            <a:custGeom>
              <a:avLst/>
              <a:gdLst>
                <a:gd name="T0" fmla="*/ 107 w 156"/>
                <a:gd name="T1" fmla="*/ 141 h 157"/>
                <a:gd name="T2" fmla="*/ 16 w 156"/>
                <a:gd name="T3" fmla="*/ 108 h 157"/>
                <a:gd name="T4" fmla="*/ 49 w 156"/>
                <a:gd name="T5" fmla="*/ 17 h 157"/>
                <a:gd name="T6" fmla="*/ 140 w 156"/>
                <a:gd name="T7" fmla="*/ 50 h 157"/>
                <a:gd name="T8" fmla="*/ 107 w 156"/>
                <a:gd name="T9" fmla="*/ 141 h 157"/>
              </a:gdLst>
              <a:ahLst/>
              <a:cxnLst>
                <a:cxn ang="0">
                  <a:pos x="T0" y="T1"/>
                </a:cxn>
                <a:cxn ang="0">
                  <a:pos x="T2" y="T3"/>
                </a:cxn>
                <a:cxn ang="0">
                  <a:pos x="T4" y="T5"/>
                </a:cxn>
                <a:cxn ang="0">
                  <a:pos x="T6" y="T7"/>
                </a:cxn>
                <a:cxn ang="0">
                  <a:pos x="T8" y="T9"/>
                </a:cxn>
              </a:cxnLst>
              <a:rect l="0" t="0" r="r" b="b"/>
              <a:pathLst>
                <a:path w="156" h="157">
                  <a:moveTo>
                    <a:pt x="107" y="141"/>
                  </a:moveTo>
                  <a:cubicBezTo>
                    <a:pt x="73" y="157"/>
                    <a:pt x="32" y="142"/>
                    <a:pt x="16" y="108"/>
                  </a:cubicBezTo>
                  <a:cubicBezTo>
                    <a:pt x="0" y="73"/>
                    <a:pt x="15" y="33"/>
                    <a:pt x="49" y="17"/>
                  </a:cubicBezTo>
                  <a:cubicBezTo>
                    <a:pt x="83" y="0"/>
                    <a:pt x="124" y="15"/>
                    <a:pt x="140" y="50"/>
                  </a:cubicBezTo>
                  <a:cubicBezTo>
                    <a:pt x="156" y="84"/>
                    <a:pt x="141" y="125"/>
                    <a:pt x="107" y="141"/>
                  </a:cubicBezTo>
                </a:path>
              </a:pathLst>
            </a:custGeom>
            <a:solidFill>
              <a:schemeClr val="bg2"/>
            </a:solidFill>
            <a:ln>
              <a:noFill/>
            </a:ln>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53" name="Freeform 44"/>
            <p:cNvSpPr/>
            <p:nvPr/>
          </p:nvSpPr>
          <p:spPr bwMode="auto">
            <a:xfrm>
              <a:off x="4238461" y="2540478"/>
              <a:ext cx="18851" cy="18851"/>
            </a:xfrm>
            <a:custGeom>
              <a:avLst/>
              <a:gdLst>
                <a:gd name="T0" fmla="*/ 10 w 12"/>
                <a:gd name="T1" fmla="*/ 10 h 12"/>
                <a:gd name="T2" fmla="*/ 2 w 12"/>
                <a:gd name="T3" fmla="*/ 10 h 12"/>
                <a:gd name="T4" fmla="*/ 2 w 12"/>
                <a:gd name="T5" fmla="*/ 3 h 12"/>
                <a:gd name="T6" fmla="*/ 10 w 12"/>
                <a:gd name="T7" fmla="*/ 3 h 12"/>
                <a:gd name="T8" fmla="*/ 10 w 12"/>
                <a:gd name="T9" fmla="*/ 10 h 12"/>
              </a:gdLst>
              <a:ahLst/>
              <a:cxnLst>
                <a:cxn ang="0">
                  <a:pos x="T0" y="T1"/>
                </a:cxn>
                <a:cxn ang="0">
                  <a:pos x="T2" y="T3"/>
                </a:cxn>
                <a:cxn ang="0">
                  <a:pos x="T4" y="T5"/>
                </a:cxn>
                <a:cxn ang="0">
                  <a:pos x="T6" y="T7"/>
                </a:cxn>
                <a:cxn ang="0">
                  <a:pos x="T8" y="T9"/>
                </a:cxn>
              </a:cxnLst>
              <a:rect l="0" t="0" r="r" b="b"/>
              <a:pathLst>
                <a:path w="12" h="12">
                  <a:moveTo>
                    <a:pt x="10" y="10"/>
                  </a:moveTo>
                  <a:cubicBezTo>
                    <a:pt x="8" y="12"/>
                    <a:pt x="4" y="12"/>
                    <a:pt x="2" y="10"/>
                  </a:cubicBezTo>
                  <a:cubicBezTo>
                    <a:pt x="0" y="8"/>
                    <a:pt x="0" y="5"/>
                    <a:pt x="2" y="3"/>
                  </a:cubicBezTo>
                  <a:cubicBezTo>
                    <a:pt x="4" y="0"/>
                    <a:pt x="8" y="0"/>
                    <a:pt x="10" y="3"/>
                  </a:cubicBezTo>
                  <a:cubicBezTo>
                    <a:pt x="12" y="5"/>
                    <a:pt x="12" y="8"/>
                    <a:pt x="10" y="10"/>
                  </a:cubicBezTo>
                  <a:close/>
                </a:path>
              </a:pathLst>
            </a:custGeom>
            <a:solidFill>
              <a:schemeClr val="accent1"/>
            </a:solidFill>
            <a:ln>
              <a:noFill/>
            </a:ln>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54" name="Freeform 45"/>
            <p:cNvSpPr/>
            <p:nvPr/>
          </p:nvSpPr>
          <p:spPr bwMode="auto">
            <a:xfrm>
              <a:off x="4182581" y="2508835"/>
              <a:ext cx="19524" cy="18851"/>
            </a:xfrm>
            <a:custGeom>
              <a:avLst/>
              <a:gdLst>
                <a:gd name="T0" fmla="*/ 12 w 12"/>
                <a:gd name="T1" fmla="*/ 8 h 12"/>
                <a:gd name="T2" fmla="*/ 5 w 12"/>
                <a:gd name="T3" fmla="*/ 12 h 12"/>
                <a:gd name="T4" fmla="*/ 1 w 12"/>
                <a:gd name="T5" fmla="*/ 5 h 12"/>
                <a:gd name="T6" fmla="*/ 8 w 12"/>
                <a:gd name="T7" fmla="*/ 1 h 12"/>
                <a:gd name="T8" fmla="*/ 12 w 12"/>
                <a:gd name="T9" fmla="*/ 8 h 12"/>
              </a:gdLst>
              <a:ahLst/>
              <a:cxnLst>
                <a:cxn ang="0">
                  <a:pos x="T0" y="T1"/>
                </a:cxn>
                <a:cxn ang="0">
                  <a:pos x="T2" y="T3"/>
                </a:cxn>
                <a:cxn ang="0">
                  <a:pos x="T4" y="T5"/>
                </a:cxn>
                <a:cxn ang="0">
                  <a:pos x="T6" y="T7"/>
                </a:cxn>
                <a:cxn ang="0">
                  <a:pos x="T8" y="T9"/>
                </a:cxn>
              </a:cxnLst>
              <a:rect l="0" t="0" r="r" b="b"/>
              <a:pathLst>
                <a:path w="12" h="12">
                  <a:moveTo>
                    <a:pt x="12" y="8"/>
                  </a:moveTo>
                  <a:cubicBezTo>
                    <a:pt x="11" y="11"/>
                    <a:pt x="8" y="12"/>
                    <a:pt x="5" y="12"/>
                  </a:cubicBezTo>
                  <a:cubicBezTo>
                    <a:pt x="2" y="11"/>
                    <a:pt x="0" y="8"/>
                    <a:pt x="1" y="5"/>
                  </a:cubicBezTo>
                  <a:cubicBezTo>
                    <a:pt x="2" y="2"/>
                    <a:pt x="5" y="0"/>
                    <a:pt x="8" y="1"/>
                  </a:cubicBezTo>
                  <a:cubicBezTo>
                    <a:pt x="11" y="2"/>
                    <a:pt x="12" y="5"/>
                    <a:pt x="12" y="8"/>
                  </a:cubicBezTo>
                  <a:close/>
                </a:path>
              </a:pathLst>
            </a:custGeom>
            <a:solidFill>
              <a:schemeClr val="accent1"/>
            </a:solidFill>
            <a:ln>
              <a:noFill/>
            </a:ln>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55" name="Freeform 46"/>
            <p:cNvSpPr/>
            <p:nvPr/>
          </p:nvSpPr>
          <p:spPr bwMode="auto">
            <a:xfrm>
              <a:off x="4119295" y="2508835"/>
              <a:ext cx="18851" cy="18851"/>
            </a:xfrm>
            <a:custGeom>
              <a:avLst/>
              <a:gdLst>
                <a:gd name="T0" fmla="*/ 11 w 12"/>
                <a:gd name="T1" fmla="*/ 5 h 12"/>
                <a:gd name="T2" fmla="*/ 7 w 12"/>
                <a:gd name="T3" fmla="*/ 12 h 12"/>
                <a:gd name="T4" fmla="*/ 0 w 12"/>
                <a:gd name="T5" fmla="*/ 8 h 12"/>
                <a:gd name="T6" fmla="*/ 4 w 12"/>
                <a:gd name="T7" fmla="*/ 1 h 12"/>
                <a:gd name="T8" fmla="*/ 11 w 12"/>
                <a:gd name="T9" fmla="*/ 5 h 12"/>
              </a:gdLst>
              <a:ahLst/>
              <a:cxnLst>
                <a:cxn ang="0">
                  <a:pos x="T0" y="T1"/>
                </a:cxn>
                <a:cxn ang="0">
                  <a:pos x="T2" y="T3"/>
                </a:cxn>
                <a:cxn ang="0">
                  <a:pos x="T4" y="T5"/>
                </a:cxn>
                <a:cxn ang="0">
                  <a:pos x="T6" y="T7"/>
                </a:cxn>
                <a:cxn ang="0">
                  <a:pos x="T8" y="T9"/>
                </a:cxn>
              </a:cxnLst>
              <a:rect l="0" t="0" r="r" b="b"/>
              <a:pathLst>
                <a:path w="12" h="12">
                  <a:moveTo>
                    <a:pt x="11" y="5"/>
                  </a:moveTo>
                  <a:cubicBezTo>
                    <a:pt x="12" y="8"/>
                    <a:pt x="10" y="11"/>
                    <a:pt x="7" y="12"/>
                  </a:cubicBezTo>
                  <a:cubicBezTo>
                    <a:pt x="4" y="12"/>
                    <a:pt x="1" y="11"/>
                    <a:pt x="0" y="8"/>
                  </a:cubicBezTo>
                  <a:cubicBezTo>
                    <a:pt x="0" y="5"/>
                    <a:pt x="1" y="2"/>
                    <a:pt x="4" y="1"/>
                  </a:cubicBezTo>
                  <a:cubicBezTo>
                    <a:pt x="7" y="0"/>
                    <a:pt x="10" y="2"/>
                    <a:pt x="11" y="5"/>
                  </a:cubicBezTo>
                  <a:close/>
                </a:path>
              </a:pathLst>
            </a:custGeom>
            <a:solidFill>
              <a:schemeClr val="accent1"/>
            </a:solidFill>
            <a:ln>
              <a:noFill/>
            </a:ln>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56" name="Freeform 47"/>
            <p:cNvSpPr/>
            <p:nvPr/>
          </p:nvSpPr>
          <p:spPr bwMode="auto">
            <a:xfrm>
              <a:off x="4063415" y="2540478"/>
              <a:ext cx="18851" cy="18851"/>
            </a:xfrm>
            <a:custGeom>
              <a:avLst/>
              <a:gdLst>
                <a:gd name="T0" fmla="*/ 10 w 12"/>
                <a:gd name="T1" fmla="*/ 3 h 12"/>
                <a:gd name="T2" fmla="*/ 10 w 12"/>
                <a:gd name="T3" fmla="*/ 10 h 12"/>
                <a:gd name="T4" fmla="*/ 2 w 12"/>
                <a:gd name="T5" fmla="*/ 10 h 12"/>
                <a:gd name="T6" fmla="*/ 2 w 12"/>
                <a:gd name="T7" fmla="*/ 3 h 12"/>
                <a:gd name="T8" fmla="*/ 10 w 12"/>
                <a:gd name="T9" fmla="*/ 3 h 12"/>
              </a:gdLst>
              <a:ahLst/>
              <a:cxnLst>
                <a:cxn ang="0">
                  <a:pos x="T0" y="T1"/>
                </a:cxn>
                <a:cxn ang="0">
                  <a:pos x="T2" y="T3"/>
                </a:cxn>
                <a:cxn ang="0">
                  <a:pos x="T4" y="T5"/>
                </a:cxn>
                <a:cxn ang="0">
                  <a:pos x="T6" y="T7"/>
                </a:cxn>
                <a:cxn ang="0">
                  <a:pos x="T8" y="T9"/>
                </a:cxn>
              </a:cxnLst>
              <a:rect l="0" t="0" r="r" b="b"/>
              <a:pathLst>
                <a:path w="12" h="12">
                  <a:moveTo>
                    <a:pt x="10" y="3"/>
                  </a:moveTo>
                  <a:cubicBezTo>
                    <a:pt x="12" y="5"/>
                    <a:pt x="12" y="8"/>
                    <a:pt x="10" y="10"/>
                  </a:cubicBezTo>
                  <a:cubicBezTo>
                    <a:pt x="8" y="12"/>
                    <a:pt x="4" y="12"/>
                    <a:pt x="2" y="10"/>
                  </a:cubicBezTo>
                  <a:cubicBezTo>
                    <a:pt x="0" y="8"/>
                    <a:pt x="0" y="5"/>
                    <a:pt x="2" y="3"/>
                  </a:cubicBezTo>
                  <a:cubicBezTo>
                    <a:pt x="4" y="0"/>
                    <a:pt x="8" y="0"/>
                    <a:pt x="10" y="3"/>
                  </a:cubicBezTo>
                  <a:close/>
                </a:path>
              </a:pathLst>
            </a:custGeom>
            <a:solidFill>
              <a:schemeClr val="accent1"/>
            </a:solidFill>
            <a:ln>
              <a:noFill/>
            </a:ln>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57" name="Freeform 48"/>
            <p:cNvSpPr/>
            <p:nvPr/>
          </p:nvSpPr>
          <p:spPr bwMode="auto">
            <a:xfrm>
              <a:off x="4029752" y="2596358"/>
              <a:ext cx="20871" cy="20198"/>
            </a:xfrm>
            <a:custGeom>
              <a:avLst/>
              <a:gdLst>
                <a:gd name="T0" fmla="*/ 8 w 13"/>
                <a:gd name="T1" fmla="*/ 1 h 13"/>
                <a:gd name="T2" fmla="*/ 12 w 13"/>
                <a:gd name="T3" fmla="*/ 8 h 13"/>
                <a:gd name="T4" fmla="*/ 5 w 13"/>
                <a:gd name="T5" fmla="*/ 12 h 13"/>
                <a:gd name="T6" fmla="*/ 1 w 13"/>
                <a:gd name="T7" fmla="*/ 5 h 13"/>
                <a:gd name="T8" fmla="*/ 8 w 13"/>
                <a:gd name="T9" fmla="*/ 1 h 13"/>
              </a:gdLst>
              <a:ahLst/>
              <a:cxnLst>
                <a:cxn ang="0">
                  <a:pos x="T0" y="T1"/>
                </a:cxn>
                <a:cxn ang="0">
                  <a:pos x="T2" y="T3"/>
                </a:cxn>
                <a:cxn ang="0">
                  <a:pos x="T4" y="T5"/>
                </a:cxn>
                <a:cxn ang="0">
                  <a:pos x="T6" y="T7"/>
                </a:cxn>
                <a:cxn ang="0">
                  <a:pos x="T8" y="T9"/>
                </a:cxn>
              </a:cxnLst>
              <a:rect l="0" t="0" r="r" b="b"/>
              <a:pathLst>
                <a:path w="13" h="13">
                  <a:moveTo>
                    <a:pt x="8" y="1"/>
                  </a:moveTo>
                  <a:cubicBezTo>
                    <a:pt x="11" y="2"/>
                    <a:pt x="13" y="5"/>
                    <a:pt x="12" y="8"/>
                  </a:cubicBezTo>
                  <a:cubicBezTo>
                    <a:pt x="11" y="11"/>
                    <a:pt x="8" y="13"/>
                    <a:pt x="5" y="12"/>
                  </a:cubicBezTo>
                  <a:cubicBezTo>
                    <a:pt x="2" y="11"/>
                    <a:pt x="0" y="8"/>
                    <a:pt x="1" y="5"/>
                  </a:cubicBezTo>
                  <a:cubicBezTo>
                    <a:pt x="2" y="2"/>
                    <a:pt x="5" y="0"/>
                    <a:pt x="8" y="1"/>
                  </a:cubicBezTo>
                  <a:close/>
                </a:path>
              </a:pathLst>
            </a:custGeom>
            <a:solidFill>
              <a:schemeClr val="accent1"/>
            </a:solidFill>
            <a:ln>
              <a:noFill/>
            </a:ln>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58" name="Freeform 49"/>
            <p:cNvSpPr/>
            <p:nvPr/>
          </p:nvSpPr>
          <p:spPr bwMode="auto">
            <a:xfrm>
              <a:off x="4029752" y="2661664"/>
              <a:ext cx="20871" cy="18851"/>
            </a:xfrm>
            <a:custGeom>
              <a:avLst/>
              <a:gdLst>
                <a:gd name="T0" fmla="*/ 5 w 13"/>
                <a:gd name="T1" fmla="*/ 1 h 12"/>
                <a:gd name="T2" fmla="*/ 12 w 13"/>
                <a:gd name="T3" fmla="*/ 4 h 12"/>
                <a:gd name="T4" fmla="*/ 8 w 13"/>
                <a:gd name="T5" fmla="*/ 11 h 12"/>
                <a:gd name="T6" fmla="*/ 1 w 13"/>
                <a:gd name="T7" fmla="*/ 7 h 12"/>
                <a:gd name="T8" fmla="*/ 5 w 13"/>
                <a:gd name="T9" fmla="*/ 1 h 12"/>
              </a:gdLst>
              <a:ahLst/>
              <a:cxnLst>
                <a:cxn ang="0">
                  <a:pos x="T0" y="T1"/>
                </a:cxn>
                <a:cxn ang="0">
                  <a:pos x="T2" y="T3"/>
                </a:cxn>
                <a:cxn ang="0">
                  <a:pos x="T4" y="T5"/>
                </a:cxn>
                <a:cxn ang="0">
                  <a:pos x="T6" y="T7"/>
                </a:cxn>
                <a:cxn ang="0">
                  <a:pos x="T8" y="T9"/>
                </a:cxn>
              </a:cxnLst>
              <a:rect l="0" t="0" r="r" b="b"/>
              <a:pathLst>
                <a:path w="13" h="12">
                  <a:moveTo>
                    <a:pt x="5" y="1"/>
                  </a:moveTo>
                  <a:cubicBezTo>
                    <a:pt x="8" y="0"/>
                    <a:pt x="11" y="2"/>
                    <a:pt x="12" y="4"/>
                  </a:cubicBezTo>
                  <a:cubicBezTo>
                    <a:pt x="13" y="7"/>
                    <a:pt x="11" y="10"/>
                    <a:pt x="8" y="11"/>
                  </a:cubicBezTo>
                  <a:cubicBezTo>
                    <a:pt x="5" y="12"/>
                    <a:pt x="2" y="10"/>
                    <a:pt x="1" y="7"/>
                  </a:cubicBezTo>
                  <a:cubicBezTo>
                    <a:pt x="0" y="4"/>
                    <a:pt x="2" y="1"/>
                    <a:pt x="5" y="1"/>
                  </a:cubicBezTo>
                  <a:close/>
                </a:path>
              </a:pathLst>
            </a:custGeom>
            <a:solidFill>
              <a:schemeClr val="accent1"/>
            </a:solidFill>
            <a:ln>
              <a:noFill/>
            </a:ln>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59" name="Freeform 50"/>
            <p:cNvSpPr/>
            <p:nvPr/>
          </p:nvSpPr>
          <p:spPr bwMode="auto">
            <a:xfrm>
              <a:off x="4063415" y="2716871"/>
              <a:ext cx="18851" cy="19524"/>
            </a:xfrm>
            <a:custGeom>
              <a:avLst/>
              <a:gdLst>
                <a:gd name="T0" fmla="*/ 2 w 12"/>
                <a:gd name="T1" fmla="*/ 2 h 12"/>
                <a:gd name="T2" fmla="*/ 10 w 12"/>
                <a:gd name="T3" fmla="*/ 2 h 12"/>
                <a:gd name="T4" fmla="*/ 10 w 12"/>
                <a:gd name="T5" fmla="*/ 10 h 12"/>
                <a:gd name="T6" fmla="*/ 2 w 12"/>
                <a:gd name="T7" fmla="*/ 10 h 12"/>
                <a:gd name="T8" fmla="*/ 2 w 12"/>
                <a:gd name="T9" fmla="*/ 2 h 12"/>
              </a:gdLst>
              <a:ahLst/>
              <a:cxnLst>
                <a:cxn ang="0">
                  <a:pos x="T0" y="T1"/>
                </a:cxn>
                <a:cxn ang="0">
                  <a:pos x="T2" y="T3"/>
                </a:cxn>
                <a:cxn ang="0">
                  <a:pos x="T4" y="T5"/>
                </a:cxn>
                <a:cxn ang="0">
                  <a:pos x="T6" y="T7"/>
                </a:cxn>
                <a:cxn ang="0">
                  <a:pos x="T8" y="T9"/>
                </a:cxn>
              </a:cxnLst>
              <a:rect l="0" t="0" r="r" b="b"/>
              <a:pathLst>
                <a:path w="12" h="12">
                  <a:moveTo>
                    <a:pt x="2" y="2"/>
                  </a:moveTo>
                  <a:cubicBezTo>
                    <a:pt x="4" y="0"/>
                    <a:pt x="8" y="0"/>
                    <a:pt x="10" y="2"/>
                  </a:cubicBezTo>
                  <a:cubicBezTo>
                    <a:pt x="12" y="4"/>
                    <a:pt x="12" y="8"/>
                    <a:pt x="10" y="10"/>
                  </a:cubicBezTo>
                  <a:cubicBezTo>
                    <a:pt x="8" y="12"/>
                    <a:pt x="4" y="12"/>
                    <a:pt x="2" y="10"/>
                  </a:cubicBezTo>
                  <a:cubicBezTo>
                    <a:pt x="0" y="8"/>
                    <a:pt x="0" y="4"/>
                    <a:pt x="2" y="2"/>
                  </a:cubicBezTo>
                  <a:close/>
                </a:path>
              </a:pathLst>
            </a:custGeom>
            <a:solidFill>
              <a:schemeClr val="accent1"/>
            </a:solidFill>
            <a:ln>
              <a:noFill/>
            </a:ln>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60" name="Freeform 51"/>
            <p:cNvSpPr/>
            <p:nvPr/>
          </p:nvSpPr>
          <p:spPr bwMode="auto">
            <a:xfrm>
              <a:off x="4119295" y="2749187"/>
              <a:ext cx="18851" cy="18851"/>
            </a:xfrm>
            <a:custGeom>
              <a:avLst/>
              <a:gdLst>
                <a:gd name="T0" fmla="*/ 0 w 12"/>
                <a:gd name="T1" fmla="*/ 5 h 12"/>
                <a:gd name="T2" fmla="*/ 7 w 12"/>
                <a:gd name="T3" fmla="*/ 1 h 12"/>
                <a:gd name="T4" fmla="*/ 11 w 12"/>
                <a:gd name="T5" fmla="*/ 8 h 12"/>
                <a:gd name="T6" fmla="*/ 4 w 12"/>
                <a:gd name="T7" fmla="*/ 11 h 12"/>
                <a:gd name="T8" fmla="*/ 0 w 12"/>
                <a:gd name="T9" fmla="*/ 5 h 12"/>
              </a:gdLst>
              <a:ahLst/>
              <a:cxnLst>
                <a:cxn ang="0">
                  <a:pos x="T0" y="T1"/>
                </a:cxn>
                <a:cxn ang="0">
                  <a:pos x="T2" y="T3"/>
                </a:cxn>
                <a:cxn ang="0">
                  <a:pos x="T4" y="T5"/>
                </a:cxn>
                <a:cxn ang="0">
                  <a:pos x="T6" y="T7"/>
                </a:cxn>
                <a:cxn ang="0">
                  <a:pos x="T8" y="T9"/>
                </a:cxn>
              </a:cxnLst>
              <a:rect l="0" t="0" r="r" b="b"/>
              <a:pathLst>
                <a:path w="12" h="12">
                  <a:moveTo>
                    <a:pt x="0" y="5"/>
                  </a:moveTo>
                  <a:cubicBezTo>
                    <a:pt x="1" y="2"/>
                    <a:pt x="4" y="0"/>
                    <a:pt x="7" y="1"/>
                  </a:cubicBezTo>
                  <a:cubicBezTo>
                    <a:pt x="10" y="2"/>
                    <a:pt x="12" y="5"/>
                    <a:pt x="11" y="8"/>
                  </a:cubicBezTo>
                  <a:cubicBezTo>
                    <a:pt x="10" y="10"/>
                    <a:pt x="7" y="12"/>
                    <a:pt x="4" y="11"/>
                  </a:cubicBezTo>
                  <a:cubicBezTo>
                    <a:pt x="1" y="11"/>
                    <a:pt x="0" y="8"/>
                    <a:pt x="0" y="5"/>
                  </a:cubicBezTo>
                  <a:close/>
                </a:path>
              </a:pathLst>
            </a:custGeom>
            <a:solidFill>
              <a:schemeClr val="accent1"/>
            </a:solidFill>
            <a:ln>
              <a:noFill/>
            </a:ln>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61" name="Freeform 52"/>
            <p:cNvSpPr/>
            <p:nvPr/>
          </p:nvSpPr>
          <p:spPr bwMode="auto">
            <a:xfrm>
              <a:off x="4182581" y="2749187"/>
              <a:ext cx="19524" cy="18851"/>
            </a:xfrm>
            <a:custGeom>
              <a:avLst/>
              <a:gdLst>
                <a:gd name="T0" fmla="*/ 1 w 12"/>
                <a:gd name="T1" fmla="*/ 8 h 12"/>
                <a:gd name="T2" fmla="*/ 5 w 12"/>
                <a:gd name="T3" fmla="*/ 1 h 12"/>
                <a:gd name="T4" fmla="*/ 12 w 12"/>
                <a:gd name="T5" fmla="*/ 5 h 12"/>
                <a:gd name="T6" fmla="*/ 8 w 12"/>
                <a:gd name="T7" fmla="*/ 11 h 12"/>
                <a:gd name="T8" fmla="*/ 1 w 12"/>
                <a:gd name="T9" fmla="*/ 8 h 12"/>
              </a:gdLst>
              <a:ahLst/>
              <a:cxnLst>
                <a:cxn ang="0">
                  <a:pos x="T0" y="T1"/>
                </a:cxn>
                <a:cxn ang="0">
                  <a:pos x="T2" y="T3"/>
                </a:cxn>
                <a:cxn ang="0">
                  <a:pos x="T4" y="T5"/>
                </a:cxn>
                <a:cxn ang="0">
                  <a:pos x="T6" y="T7"/>
                </a:cxn>
                <a:cxn ang="0">
                  <a:pos x="T8" y="T9"/>
                </a:cxn>
              </a:cxnLst>
              <a:rect l="0" t="0" r="r" b="b"/>
              <a:pathLst>
                <a:path w="12" h="12">
                  <a:moveTo>
                    <a:pt x="1" y="8"/>
                  </a:moveTo>
                  <a:cubicBezTo>
                    <a:pt x="0" y="5"/>
                    <a:pt x="2" y="2"/>
                    <a:pt x="5" y="1"/>
                  </a:cubicBezTo>
                  <a:cubicBezTo>
                    <a:pt x="8" y="0"/>
                    <a:pt x="11" y="2"/>
                    <a:pt x="12" y="5"/>
                  </a:cubicBezTo>
                  <a:cubicBezTo>
                    <a:pt x="12" y="8"/>
                    <a:pt x="11" y="11"/>
                    <a:pt x="8" y="11"/>
                  </a:cubicBezTo>
                  <a:cubicBezTo>
                    <a:pt x="5" y="12"/>
                    <a:pt x="2" y="10"/>
                    <a:pt x="1" y="8"/>
                  </a:cubicBezTo>
                  <a:close/>
                </a:path>
              </a:pathLst>
            </a:custGeom>
            <a:solidFill>
              <a:schemeClr val="accent1"/>
            </a:solidFill>
            <a:ln>
              <a:noFill/>
            </a:ln>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62" name="Freeform 53"/>
            <p:cNvSpPr/>
            <p:nvPr/>
          </p:nvSpPr>
          <p:spPr bwMode="auto">
            <a:xfrm>
              <a:off x="4238461" y="2716871"/>
              <a:ext cx="18851" cy="19524"/>
            </a:xfrm>
            <a:custGeom>
              <a:avLst/>
              <a:gdLst>
                <a:gd name="T0" fmla="*/ 2 w 12"/>
                <a:gd name="T1" fmla="*/ 10 h 12"/>
                <a:gd name="T2" fmla="*/ 2 w 12"/>
                <a:gd name="T3" fmla="*/ 2 h 12"/>
                <a:gd name="T4" fmla="*/ 10 w 12"/>
                <a:gd name="T5" fmla="*/ 2 h 12"/>
                <a:gd name="T6" fmla="*/ 10 w 12"/>
                <a:gd name="T7" fmla="*/ 10 h 12"/>
                <a:gd name="T8" fmla="*/ 2 w 12"/>
                <a:gd name="T9" fmla="*/ 10 h 12"/>
              </a:gdLst>
              <a:ahLst/>
              <a:cxnLst>
                <a:cxn ang="0">
                  <a:pos x="T0" y="T1"/>
                </a:cxn>
                <a:cxn ang="0">
                  <a:pos x="T2" y="T3"/>
                </a:cxn>
                <a:cxn ang="0">
                  <a:pos x="T4" y="T5"/>
                </a:cxn>
                <a:cxn ang="0">
                  <a:pos x="T6" y="T7"/>
                </a:cxn>
                <a:cxn ang="0">
                  <a:pos x="T8" y="T9"/>
                </a:cxn>
              </a:cxnLst>
              <a:rect l="0" t="0" r="r" b="b"/>
              <a:pathLst>
                <a:path w="12" h="12">
                  <a:moveTo>
                    <a:pt x="2" y="10"/>
                  </a:moveTo>
                  <a:cubicBezTo>
                    <a:pt x="0" y="8"/>
                    <a:pt x="0" y="4"/>
                    <a:pt x="2" y="2"/>
                  </a:cubicBezTo>
                  <a:cubicBezTo>
                    <a:pt x="4" y="0"/>
                    <a:pt x="8" y="0"/>
                    <a:pt x="10" y="2"/>
                  </a:cubicBezTo>
                  <a:cubicBezTo>
                    <a:pt x="12" y="4"/>
                    <a:pt x="12" y="8"/>
                    <a:pt x="10" y="10"/>
                  </a:cubicBezTo>
                  <a:cubicBezTo>
                    <a:pt x="8" y="12"/>
                    <a:pt x="4" y="12"/>
                    <a:pt x="2" y="10"/>
                  </a:cubicBezTo>
                  <a:close/>
                </a:path>
              </a:pathLst>
            </a:custGeom>
            <a:solidFill>
              <a:schemeClr val="accent1"/>
            </a:solidFill>
            <a:ln>
              <a:noFill/>
            </a:ln>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63" name="Freeform 54"/>
            <p:cNvSpPr/>
            <p:nvPr/>
          </p:nvSpPr>
          <p:spPr bwMode="auto">
            <a:xfrm>
              <a:off x="4270104" y="2661664"/>
              <a:ext cx="20871" cy="18851"/>
            </a:xfrm>
            <a:custGeom>
              <a:avLst/>
              <a:gdLst>
                <a:gd name="T0" fmla="*/ 5 w 13"/>
                <a:gd name="T1" fmla="*/ 11 h 12"/>
                <a:gd name="T2" fmla="*/ 1 w 13"/>
                <a:gd name="T3" fmla="*/ 4 h 12"/>
                <a:gd name="T4" fmla="*/ 8 w 13"/>
                <a:gd name="T5" fmla="*/ 1 h 12"/>
                <a:gd name="T6" fmla="*/ 12 w 13"/>
                <a:gd name="T7" fmla="*/ 7 h 12"/>
                <a:gd name="T8" fmla="*/ 5 w 13"/>
                <a:gd name="T9" fmla="*/ 11 h 12"/>
              </a:gdLst>
              <a:ahLst/>
              <a:cxnLst>
                <a:cxn ang="0">
                  <a:pos x="T0" y="T1"/>
                </a:cxn>
                <a:cxn ang="0">
                  <a:pos x="T2" y="T3"/>
                </a:cxn>
                <a:cxn ang="0">
                  <a:pos x="T4" y="T5"/>
                </a:cxn>
                <a:cxn ang="0">
                  <a:pos x="T6" y="T7"/>
                </a:cxn>
                <a:cxn ang="0">
                  <a:pos x="T8" y="T9"/>
                </a:cxn>
              </a:cxnLst>
              <a:rect l="0" t="0" r="r" b="b"/>
              <a:pathLst>
                <a:path w="13" h="12">
                  <a:moveTo>
                    <a:pt x="5" y="11"/>
                  </a:moveTo>
                  <a:cubicBezTo>
                    <a:pt x="2" y="10"/>
                    <a:pt x="0" y="7"/>
                    <a:pt x="1" y="4"/>
                  </a:cubicBezTo>
                  <a:cubicBezTo>
                    <a:pt x="2" y="2"/>
                    <a:pt x="5" y="0"/>
                    <a:pt x="8" y="1"/>
                  </a:cubicBezTo>
                  <a:cubicBezTo>
                    <a:pt x="11" y="1"/>
                    <a:pt x="13" y="4"/>
                    <a:pt x="12" y="7"/>
                  </a:cubicBezTo>
                  <a:cubicBezTo>
                    <a:pt x="11" y="10"/>
                    <a:pt x="8" y="12"/>
                    <a:pt x="5" y="11"/>
                  </a:cubicBezTo>
                  <a:close/>
                </a:path>
              </a:pathLst>
            </a:custGeom>
            <a:solidFill>
              <a:schemeClr val="accent1"/>
            </a:solidFill>
            <a:ln>
              <a:noFill/>
            </a:ln>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64" name="Freeform 55"/>
            <p:cNvSpPr/>
            <p:nvPr/>
          </p:nvSpPr>
          <p:spPr bwMode="auto">
            <a:xfrm>
              <a:off x="4270104" y="2596358"/>
              <a:ext cx="20871" cy="20198"/>
            </a:xfrm>
            <a:custGeom>
              <a:avLst/>
              <a:gdLst>
                <a:gd name="T0" fmla="*/ 8 w 13"/>
                <a:gd name="T1" fmla="*/ 12 h 13"/>
                <a:gd name="T2" fmla="*/ 1 w 13"/>
                <a:gd name="T3" fmla="*/ 8 h 13"/>
                <a:gd name="T4" fmla="*/ 5 w 13"/>
                <a:gd name="T5" fmla="*/ 1 h 13"/>
                <a:gd name="T6" fmla="*/ 12 w 13"/>
                <a:gd name="T7" fmla="*/ 5 h 13"/>
                <a:gd name="T8" fmla="*/ 8 w 13"/>
                <a:gd name="T9" fmla="*/ 12 h 13"/>
              </a:gdLst>
              <a:ahLst/>
              <a:cxnLst>
                <a:cxn ang="0">
                  <a:pos x="T0" y="T1"/>
                </a:cxn>
                <a:cxn ang="0">
                  <a:pos x="T2" y="T3"/>
                </a:cxn>
                <a:cxn ang="0">
                  <a:pos x="T4" y="T5"/>
                </a:cxn>
                <a:cxn ang="0">
                  <a:pos x="T6" y="T7"/>
                </a:cxn>
                <a:cxn ang="0">
                  <a:pos x="T8" y="T9"/>
                </a:cxn>
              </a:cxnLst>
              <a:rect l="0" t="0" r="r" b="b"/>
              <a:pathLst>
                <a:path w="13" h="13">
                  <a:moveTo>
                    <a:pt x="8" y="12"/>
                  </a:moveTo>
                  <a:cubicBezTo>
                    <a:pt x="5" y="13"/>
                    <a:pt x="2" y="11"/>
                    <a:pt x="1" y="8"/>
                  </a:cubicBezTo>
                  <a:cubicBezTo>
                    <a:pt x="0" y="5"/>
                    <a:pt x="2" y="2"/>
                    <a:pt x="5" y="1"/>
                  </a:cubicBezTo>
                  <a:cubicBezTo>
                    <a:pt x="8" y="0"/>
                    <a:pt x="11" y="2"/>
                    <a:pt x="12" y="5"/>
                  </a:cubicBezTo>
                  <a:cubicBezTo>
                    <a:pt x="13" y="8"/>
                    <a:pt x="11" y="11"/>
                    <a:pt x="8" y="12"/>
                  </a:cubicBezTo>
                  <a:close/>
                </a:path>
              </a:pathLst>
            </a:custGeom>
            <a:solidFill>
              <a:schemeClr val="accent1"/>
            </a:solidFill>
            <a:ln>
              <a:noFill/>
            </a:ln>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65" name="Freeform 56"/>
            <p:cNvSpPr/>
            <p:nvPr/>
          </p:nvSpPr>
          <p:spPr bwMode="auto">
            <a:xfrm>
              <a:off x="3390160" y="2990886"/>
              <a:ext cx="418765" cy="418765"/>
            </a:xfrm>
            <a:custGeom>
              <a:avLst/>
              <a:gdLst>
                <a:gd name="T0" fmla="*/ 144 w 263"/>
                <a:gd name="T1" fmla="*/ 144 h 263"/>
                <a:gd name="T2" fmla="*/ 7 w 263"/>
                <a:gd name="T3" fmla="*/ 256 h 263"/>
                <a:gd name="T4" fmla="*/ 118 w 263"/>
                <a:gd name="T5" fmla="*/ 118 h 263"/>
                <a:gd name="T6" fmla="*/ 256 w 263"/>
                <a:gd name="T7" fmla="*/ 7 h 263"/>
                <a:gd name="T8" fmla="*/ 144 w 263"/>
                <a:gd name="T9" fmla="*/ 144 h 263"/>
              </a:gdLst>
              <a:ahLst/>
              <a:cxnLst>
                <a:cxn ang="0">
                  <a:pos x="T0" y="T1"/>
                </a:cxn>
                <a:cxn ang="0">
                  <a:pos x="T2" y="T3"/>
                </a:cxn>
                <a:cxn ang="0">
                  <a:pos x="T4" y="T5"/>
                </a:cxn>
                <a:cxn ang="0">
                  <a:pos x="T6" y="T7"/>
                </a:cxn>
                <a:cxn ang="0">
                  <a:pos x="T8" y="T9"/>
                </a:cxn>
              </a:cxnLst>
              <a:rect l="0" t="0" r="r" b="b"/>
              <a:pathLst>
                <a:path w="263" h="263">
                  <a:moveTo>
                    <a:pt x="144" y="144"/>
                  </a:moveTo>
                  <a:cubicBezTo>
                    <a:pt x="76" y="213"/>
                    <a:pt x="14" y="263"/>
                    <a:pt x="7" y="256"/>
                  </a:cubicBezTo>
                  <a:cubicBezTo>
                    <a:pt x="0" y="249"/>
                    <a:pt x="50" y="187"/>
                    <a:pt x="118" y="118"/>
                  </a:cubicBezTo>
                  <a:cubicBezTo>
                    <a:pt x="187" y="49"/>
                    <a:pt x="249" y="0"/>
                    <a:pt x="256" y="7"/>
                  </a:cubicBezTo>
                  <a:cubicBezTo>
                    <a:pt x="263" y="14"/>
                    <a:pt x="213" y="76"/>
                    <a:pt x="144" y="144"/>
                  </a:cubicBezTo>
                  <a:close/>
                </a:path>
              </a:pathLst>
            </a:custGeom>
            <a:solidFill>
              <a:schemeClr val="accent1">
                <a:lumMod val="75000"/>
              </a:schemeClr>
            </a:solidFill>
            <a:ln>
              <a:noFill/>
            </a:ln>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sp>
          <p:nvSpPr>
            <p:cNvPr id="66" name="Freeform 57"/>
            <p:cNvSpPr/>
            <p:nvPr/>
          </p:nvSpPr>
          <p:spPr bwMode="auto">
            <a:xfrm>
              <a:off x="1429641" y="4756834"/>
              <a:ext cx="1514151" cy="475991"/>
            </a:xfrm>
            <a:custGeom>
              <a:avLst/>
              <a:gdLst>
                <a:gd name="T0" fmla="*/ 921 w 951"/>
                <a:gd name="T1" fmla="*/ 299 h 299"/>
                <a:gd name="T2" fmla="*/ 951 w 951"/>
                <a:gd name="T3" fmla="*/ 226 h 299"/>
                <a:gd name="T4" fmla="*/ 913 w 951"/>
                <a:gd name="T5" fmla="*/ 147 h 299"/>
                <a:gd name="T6" fmla="*/ 913 w 951"/>
                <a:gd name="T7" fmla="*/ 139 h 299"/>
                <a:gd name="T8" fmla="*/ 831 w 951"/>
                <a:gd name="T9" fmla="*/ 56 h 299"/>
                <a:gd name="T10" fmla="*/ 765 w 951"/>
                <a:gd name="T11" fmla="*/ 90 h 299"/>
                <a:gd name="T12" fmla="*/ 754 w 951"/>
                <a:gd name="T13" fmla="*/ 87 h 299"/>
                <a:gd name="T14" fmla="*/ 659 w 951"/>
                <a:gd name="T15" fmla="*/ 0 h 299"/>
                <a:gd name="T16" fmla="*/ 566 w 951"/>
                <a:gd name="T17" fmla="*/ 71 h 299"/>
                <a:gd name="T18" fmla="*/ 556 w 951"/>
                <a:gd name="T19" fmla="*/ 71 h 299"/>
                <a:gd name="T20" fmla="*/ 515 w 951"/>
                <a:gd name="T21" fmla="*/ 87 h 299"/>
                <a:gd name="T22" fmla="*/ 515 w 951"/>
                <a:gd name="T23" fmla="*/ 86 h 299"/>
                <a:gd name="T24" fmla="*/ 439 w 951"/>
                <a:gd name="T25" fmla="*/ 10 h 299"/>
                <a:gd name="T26" fmla="*/ 363 w 951"/>
                <a:gd name="T27" fmla="*/ 86 h 299"/>
                <a:gd name="T28" fmla="*/ 363 w 951"/>
                <a:gd name="T29" fmla="*/ 90 h 299"/>
                <a:gd name="T30" fmla="*/ 346 w 951"/>
                <a:gd name="T31" fmla="*/ 95 h 299"/>
                <a:gd name="T32" fmla="*/ 299 w 951"/>
                <a:gd name="T33" fmla="*/ 56 h 299"/>
                <a:gd name="T34" fmla="*/ 259 w 951"/>
                <a:gd name="T35" fmla="*/ 77 h 299"/>
                <a:gd name="T36" fmla="*/ 167 w 951"/>
                <a:gd name="T37" fmla="*/ 22 h 299"/>
                <a:gd name="T38" fmla="*/ 64 w 951"/>
                <a:gd name="T39" fmla="*/ 125 h 299"/>
                <a:gd name="T40" fmla="*/ 65 w 951"/>
                <a:gd name="T41" fmla="*/ 134 h 299"/>
                <a:gd name="T42" fmla="*/ 0 w 951"/>
                <a:gd name="T43" fmla="*/ 248 h 299"/>
                <a:gd name="T44" fmla="*/ 10 w 951"/>
                <a:gd name="T45" fmla="*/ 299 h 299"/>
                <a:gd name="T46" fmla="*/ 921 w 951"/>
                <a:gd name="T47"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1" h="299">
                  <a:moveTo>
                    <a:pt x="921" y="299"/>
                  </a:moveTo>
                  <a:cubicBezTo>
                    <a:pt x="939" y="280"/>
                    <a:pt x="951" y="255"/>
                    <a:pt x="951" y="226"/>
                  </a:cubicBezTo>
                  <a:cubicBezTo>
                    <a:pt x="951" y="194"/>
                    <a:pt x="936" y="166"/>
                    <a:pt x="913" y="147"/>
                  </a:cubicBezTo>
                  <a:cubicBezTo>
                    <a:pt x="913" y="144"/>
                    <a:pt x="913" y="141"/>
                    <a:pt x="913" y="139"/>
                  </a:cubicBezTo>
                  <a:cubicBezTo>
                    <a:pt x="913" y="93"/>
                    <a:pt x="876" y="56"/>
                    <a:pt x="831" y="56"/>
                  </a:cubicBezTo>
                  <a:cubicBezTo>
                    <a:pt x="804" y="56"/>
                    <a:pt x="780" y="69"/>
                    <a:pt x="765" y="90"/>
                  </a:cubicBezTo>
                  <a:cubicBezTo>
                    <a:pt x="761" y="88"/>
                    <a:pt x="758" y="87"/>
                    <a:pt x="754" y="87"/>
                  </a:cubicBezTo>
                  <a:cubicBezTo>
                    <a:pt x="749" y="38"/>
                    <a:pt x="708" y="0"/>
                    <a:pt x="659" y="0"/>
                  </a:cubicBezTo>
                  <a:cubicBezTo>
                    <a:pt x="614" y="0"/>
                    <a:pt x="577" y="31"/>
                    <a:pt x="566" y="71"/>
                  </a:cubicBezTo>
                  <a:cubicBezTo>
                    <a:pt x="563" y="71"/>
                    <a:pt x="559" y="71"/>
                    <a:pt x="556" y="71"/>
                  </a:cubicBezTo>
                  <a:cubicBezTo>
                    <a:pt x="540" y="71"/>
                    <a:pt x="526" y="77"/>
                    <a:pt x="515" y="87"/>
                  </a:cubicBezTo>
                  <a:cubicBezTo>
                    <a:pt x="515" y="86"/>
                    <a:pt x="515" y="86"/>
                    <a:pt x="515" y="86"/>
                  </a:cubicBezTo>
                  <a:cubicBezTo>
                    <a:pt x="515" y="44"/>
                    <a:pt x="481" y="10"/>
                    <a:pt x="439" y="10"/>
                  </a:cubicBezTo>
                  <a:cubicBezTo>
                    <a:pt x="397" y="10"/>
                    <a:pt x="363" y="44"/>
                    <a:pt x="363" y="86"/>
                  </a:cubicBezTo>
                  <a:cubicBezTo>
                    <a:pt x="363" y="88"/>
                    <a:pt x="363" y="89"/>
                    <a:pt x="363" y="90"/>
                  </a:cubicBezTo>
                  <a:cubicBezTo>
                    <a:pt x="357" y="91"/>
                    <a:pt x="351" y="93"/>
                    <a:pt x="346" y="95"/>
                  </a:cubicBezTo>
                  <a:cubicBezTo>
                    <a:pt x="341" y="73"/>
                    <a:pt x="322" y="56"/>
                    <a:pt x="299" y="56"/>
                  </a:cubicBezTo>
                  <a:cubicBezTo>
                    <a:pt x="282" y="56"/>
                    <a:pt x="268" y="65"/>
                    <a:pt x="259" y="77"/>
                  </a:cubicBezTo>
                  <a:cubicBezTo>
                    <a:pt x="242" y="44"/>
                    <a:pt x="207" y="22"/>
                    <a:pt x="167" y="22"/>
                  </a:cubicBezTo>
                  <a:cubicBezTo>
                    <a:pt x="110" y="22"/>
                    <a:pt x="64" y="68"/>
                    <a:pt x="64" y="125"/>
                  </a:cubicBezTo>
                  <a:cubicBezTo>
                    <a:pt x="64" y="128"/>
                    <a:pt x="64" y="131"/>
                    <a:pt x="65" y="134"/>
                  </a:cubicBezTo>
                  <a:cubicBezTo>
                    <a:pt x="26" y="157"/>
                    <a:pt x="0" y="199"/>
                    <a:pt x="0" y="248"/>
                  </a:cubicBezTo>
                  <a:cubicBezTo>
                    <a:pt x="0" y="266"/>
                    <a:pt x="3" y="283"/>
                    <a:pt x="10" y="299"/>
                  </a:cubicBezTo>
                  <a:lnTo>
                    <a:pt x="921" y="299"/>
                  </a:ln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5" rIns="91429" bIns="45715" numCol="1" anchor="t" anchorCtr="0" compatLnSpc="1"/>
            <a:lstStyle/>
            <a:p>
              <a:pPr algn="just">
                <a:lnSpc>
                  <a:spcPct val="120000"/>
                </a:lnSpc>
              </a:pPr>
              <a:endParaRPr lang="en-GB" sz="900">
                <a:latin typeface="微软雅黑 Light" panose="020B0502040204020203" charset="-122"/>
                <a:ea typeface="微软雅黑" panose="020B0503020204020204" pitchFamily="34" charset="-122"/>
                <a:cs typeface="+mn-ea"/>
                <a:sym typeface="微软雅黑 Light" panose="020B0502040204020203"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17" presetClass="entr" presetSubtype="10" fill="hold" nodeType="withEffect">
                                  <p:stCondLst>
                                    <p:cond delay="800"/>
                                  </p:stCondLst>
                                  <p:childTnLst>
                                    <p:set>
                                      <p:cBhvr>
                                        <p:cTn id="16" dur="1" fill="hold">
                                          <p:stCondLst>
                                            <p:cond delay="0"/>
                                          </p:stCondLst>
                                        </p:cTn>
                                        <p:tgtEl>
                                          <p:spTgt spid="2"/>
                                        </p:tgtEl>
                                        <p:attrNameLst>
                                          <p:attrName>style.visibility</p:attrName>
                                        </p:attrNameLst>
                                      </p:cBhvr>
                                      <p:to>
                                        <p:strVal val="visible"/>
                                      </p:to>
                                    </p:set>
                                    <p:anim calcmode="lin" valueType="num">
                                      <p:cBhvr>
                                        <p:cTn id="17" dur="750" fill="hold"/>
                                        <p:tgtEl>
                                          <p:spTgt spid="2"/>
                                        </p:tgtEl>
                                        <p:attrNameLst>
                                          <p:attrName>ppt_w</p:attrName>
                                        </p:attrNameLst>
                                      </p:cBhvr>
                                      <p:tavLst>
                                        <p:tav tm="0">
                                          <p:val>
                                            <p:fltVal val="0"/>
                                          </p:val>
                                        </p:tav>
                                        <p:tav tm="100000">
                                          <p:val>
                                            <p:strVal val="#ppt_w"/>
                                          </p:val>
                                        </p:tav>
                                      </p:tavLst>
                                    </p:anim>
                                    <p:anim calcmode="lin" valueType="num">
                                      <p:cBhvr>
                                        <p:cTn id="18" dur="75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7487816" y="23964"/>
            <a:ext cx="1656184" cy="1656184"/>
            <a:chOff x="5596553" y="2615962"/>
            <a:chExt cx="1656184" cy="1656184"/>
          </a:xfrm>
        </p:grpSpPr>
        <p:sp>
          <p:nvSpPr>
            <p:cNvPr id="18" name="矩形 17"/>
            <p:cNvSpPr/>
            <p:nvPr/>
          </p:nvSpPr>
          <p:spPr>
            <a:xfrm>
              <a:off x="5596553" y="2615962"/>
              <a:ext cx="1656184" cy="1656184"/>
            </a:xfrm>
            <a:prstGeom prst="rect">
              <a:avLst/>
            </a:prstGeom>
            <a:solidFill>
              <a:schemeClr val="bg1">
                <a:lumMod val="95000"/>
              </a:schemeClr>
            </a:solidFill>
            <a:ln>
              <a:noFill/>
            </a:ln>
            <a:effectLst>
              <a:outerShdw blurRad="101600" dist="25400" dir="81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19" name="矩形 18"/>
            <p:cNvSpPr/>
            <p:nvPr/>
          </p:nvSpPr>
          <p:spPr>
            <a:xfrm>
              <a:off x="5695633" y="2710850"/>
              <a:ext cx="1458024" cy="1458024"/>
            </a:xfrm>
            <a:prstGeom prst="rect">
              <a:avLst/>
            </a:prstGeom>
            <a:solidFill>
              <a:schemeClr val="bg1">
                <a:lumMod val="95000"/>
              </a:schemeClr>
            </a:solidFill>
            <a:ln>
              <a:solidFill>
                <a:schemeClr val="bg1"/>
              </a:solidFill>
              <a:miter lim="800000"/>
            </a:ln>
            <a:effectLst>
              <a:innerShdw blurRad="12700" dist="38100" dir="19020000">
                <a:schemeClr val="bg1">
                  <a:lumMod val="65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0" name="矩形 19"/>
            <p:cNvSpPr/>
            <p:nvPr/>
          </p:nvSpPr>
          <p:spPr>
            <a:xfrm>
              <a:off x="5828209" y="2843426"/>
              <a:ext cx="1192872" cy="1192872"/>
            </a:xfrm>
            <a:prstGeom prst="rect">
              <a:avLst/>
            </a:prstGeom>
            <a:blipFill>
              <a:blip r:embed="rId1"/>
              <a:stretch>
                <a:fillRect/>
              </a:stretch>
            </a:blipFill>
            <a:ln>
              <a:noFill/>
            </a:ln>
            <a:effectLst>
              <a:innerShdw blurRad="25400" dist="12700" dir="19800000">
                <a:schemeClr val="bg1">
                  <a:lumMod val="75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grpSp>
      <p:grpSp>
        <p:nvGrpSpPr>
          <p:cNvPr id="21" name="组合 20"/>
          <p:cNvGrpSpPr/>
          <p:nvPr/>
        </p:nvGrpSpPr>
        <p:grpSpPr>
          <a:xfrm>
            <a:off x="99081" y="771550"/>
            <a:ext cx="3664438" cy="3816425"/>
            <a:chOff x="1470323" y="1255792"/>
            <a:chExt cx="1656184" cy="1656184"/>
          </a:xfrm>
        </p:grpSpPr>
        <p:sp>
          <p:nvSpPr>
            <p:cNvPr id="22" name="矩形 21"/>
            <p:cNvSpPr/>
            <p:nvPr/>
          </p:nvSpPr>
          <p:spPr>
            <a:xfrm>
              <a:off x="1470323" y="1255792"/>
              <a:ext cx="1656184" cy="1656184"/>
            </a:xfrm>
            <a:prstGeom prst="rect">
              <a:avLst/>
            </a:prstGeom>
            <a:solidFill>
              <a:schemeClr val="tx2">
                <a:lumMod val="60000"/>
                <a:lumOff val="40000"/>
              </a:schemeClr>
            </a:solidFill>
            <a:ln w="12700">
              <a:solidFill>
                <a:schemeClr val="accent1"/>
              </a:solidFill>
            </a:ln>
            <a:effectLst>
              <a:innerShdw blurRad="25400" dist="12700" dir="19800000">
                <a:schemeClr val="bg1">
                  <a:lumMod val="65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3" name="矩形 22"/>
            <p:cNvSpPr/>
            <p:nvPr/>
          </p:nvSpPr>
          <p:spPr>
            <a:xfrm>
              <a:off x="1614339" y="1399808"/>
              <a:ext cx="1359768" cy="1359768"/>
            </a:xfrm>
            <a:prstGeom prst="rect">
              <a:avLst/>
            </a:prstGeom>
            <a:solidFill>
              <a:schemeClr val="bg1"/>
            </a:solidFill>
            <a:ln>
              <a:noFill/>
            </a:ln>
            <a:effectLst>
              <a:innerShdw blurRad="25400" dist="12700" dir="19800000">
                <a:schemeClr val="bg1">
                  <a:lumMod val="65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grpSp>
      <p:grpSp>
        <p:nvGrpSpPr>
          <p:cNvPr id="27" name="组合 26"/>
          <p:cNvGrpSpPr/>
          <p:nvPr/>
        </p:nvGrpSpPr>
        <p:grpSpPr>
          <a:xfrm>
            <a:off x="3805513" y="771551"/>
            <a:ext cx="3648807" cy="3807220"/>
            <a:chOff x="1470323" y="1255792"/>
            <a:chExt cx="1656184" cy="1656184"/>
          </a:xfrm>
        </p:grpSpPr>
        <p:sp>
          <p:nvSpPr>
            <p:cNvPr id="28" name="矩形 27"/>
            <p:cNvSpPr/>
            <p:nvPr/>
          </p:nvSpPr>
          <p:spPr>
            <a:xfrm>
              <a:off x="1470323" y="1255792"/>
              <a:ext cx="1656184" cy="1656184"/>
            </a:xfrm>
            <a:prstGeom prst="rect">
              <a:avLst/>
            </a:prstGeom>
            <a:solidFill>
              <a:schemeClr val="tx2">
                <a:lumMod val="60000"/>
                <a:lumOff val="40000"/>
              </a:schemeClr>
            </a:solidFill>
            <a:ln w="12700">
              <a:solidFill>
                <a:schemeClr val="accent1"/>
              </a:solidFill>
            </a:ln>
            <a:effectLst>
              <a:innerShdw blurRad="25400" dist="12700" dir="19800000">
                <a:srgbClr val="A51E28">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29" name="矩形 28"/>
            <p:cNvSpPr/>
            <p:nvPr/>
          </p:nvSpPr>
          <p:spPr>
            <a:xfrm>
              <a:off x="1614339" y="1399808"/>
              <a:ext cx="1359768" cy="1359768"/>
            </a:xfrm>
            <a:prstGeom prst="rect">
              <a:avLst/>
            </a:prstGeom>
            <a:solidFill>
              <a:schemeClr val="bg1"/>
            </a:solidFill>
            <a:ln>
              <a:noFill/>
            </a:ln>
            <a:effectLst>
              <a:innerShdw blurRad="25400" dist="12700" dir="19800000">
                <a:schemeClr val="bg1">
                  <a:lumMod val="65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grpSp>
      <p:sp>
        <p:nvSpPr>
          <p:cNvPr id="32" name="TextBox 33"/>
          <p:cNvSpPr txBox="1"/>
          <p:nvPr/>
        </p:nvSpPr>
        <p:spPr>
          <a:xfrm>
            <a:off x="400022" y="1131311"/>
            <a:ext cx="3086685" cy="3003434"/>
          </a:xfrm>
          <a:prstGeom prst="rect">
            <a:avLst/>
          </a:prstGeom>
          <a:noFill/>
        </p:spPr>
        <p:txBody>
          <a:bodyPr wrap="square" lIns="91360" tIns="45680" rIns="91360" bIns="45680" rtlCol="0">
            <a:spAutoFit/>
          </a:bodyPr>
          <a:lstStyle/>
          <a:p>
            <a:pPr indent="457200" fontAlgn="auto">
              <a:lnSpc>
                <a:spcPct val="150000"/>
              </a:lnSpc>
            </a:pP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据哈佛商业杂志发表的一项研究报告指出：再次光临的顾客能为公司带来</a:t>
            </a:r>
            <a:r>
              <a:rPr lang="zh-CN" altLang="en-US"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rPr>
              <a:t>25%~85%</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的利润，这是因为一方面</a:t>
            </a:r>
            <a:r>
              <a:rPr lang="zh-CN" altLang="en-US"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rPr>
              <a:t>企业节省了开发新顾客所需的广告和促销费用</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，而且随着顾客对企业产品信任度的增加，可以诱发</a:t>
            </a:r>
            <a:r>
              <a:rPr lang="zh-CN" altLang="en-US"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rPr>
              <a:t>顾客提高相关产品的购买率。</a:t>
            </a:r>
            <a:endParaRPr lang="zh-CN" altLang="en-US"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3" name="TextBox 33"/>
          <p:cNvSpPr txBox="1"/>
          <p:nvPr/>
        </p:nvSpPr>
        <p:spPr>
          <a:xfrm>
            <a:off x="4074072" y="962306"/>
            <a:ext cx="2948595" cy="3372766"/>
          </a:xfrm>
          <a:prstGeom prst="rect">
            <a:avLst/>
          </a:prstGeom>
          <a:noFill/>
        </p:spPr>
        <p:txBody>
          <a:bodyPr wrap="square" lIns="91360" tIns="45680" rIns="91360" bIns="45680" rtlCol="0">
            <a:spAutoFit/>
          </a:bodyPr>
          <a:lstStyle/>
          <a:p>
            <a:pPr indent="457200" fontAlgn="auto">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lt"/>
              </a:rPr>
              <a:t>根据口碑效应：一个满意的顾客会引起8笔潜在的生意；一个不满意的顾客会影响25个人的购买意愿，因此一</a:t>
            </a:r>
            <a:r>
              <a:rPr lang="zh-CN" altLang="en-US"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rPr>
              <a:t>个满意的、愿意与企业建立长期稳定关系的顾客</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lt"/>
              </a:rPr>
              <a:t>为企业</a:t>
            </a:r>
            <a:r>
              <a:rPr lang="zh-CN" altLang="en-US"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rPr>
              <a:t>带来的利润相当可观</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lt"/>
              </a:rPr>
              <a:t>。同样的道理，失去一个顾客，给企业带来的远远不只是“一个”顾客的损失。</a:t>
            </a:r>
            <a:r>
              <a:rPr lang="zh-CN" altLang="en-US"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rPr>
              <a:t> </a:t>
            </a:r>
            <a:endParaRPr lang="zh-CN" altLang="en-US"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 name="文本框 1"/>
          <p:cNvSpPr txBox="1"/>
          <p:nvPr/>
        </p:nvSpPr>
        <p:spPr>
          <a:xfrm>
            <a:off x="0" y="0"/>
            <a:ext cx="1415772" cy="461665"/>
          </a:xfrm>
          <a:prstGeom prst="rect">
            <a:avLst/>
          </a:prstGeom>
          <a:noFill/>
        </p:spPr>
        <p:txBody>
          <a:bodyPr wrap="none" rtlCol="0">
            <a:spAutoFit/>
          </a:bodyPr>
          <a:lstStyle/>
          <a:p>
            <a:r>
              <a:rPr lang="zh-CN" altLang="en-US" sz="2400" b="1" u="sng" dirty="0">
                <a:solidFill>
                  <a:srgbClr val="002060"/>
                </a:solidFill>
                <a:latin typeface="微软雅黑" panose="020B0503020204020204" pitchFamily="34" charset="-122"/>
                <a:ea typeface="微软雅黑" panose="020B0503020204020204" pitchFamily="34" charset="-122"/>
              </a:rPr>
              <a:t>项目背景</a:t>
            </a:r>
            <a:endParaRPr lang="zh-CN" altLang="en-US" sz="2400" b="1" u="sng"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800" decel="100000"/>
                                        <p:tgtEl>
                                          <p:spTgt spid="21"/>
                                        </p:tgtEl>
                                      </p:cBhvr>
                                    </p:animEffect>
                                    <p:anim calcmode="lin" valueType="num">
                                      <p:cBhvr>
                                        <p:cTn id="8" dur="800" decel="100000" fill="hold"/>
                                        <p:tgtEl>
                                          <p:spTgt spid="21"/>
                                        </p:tgtEl>
                                        <p:attrNameLst>
                                          <p:attrName>style.rotation</p:attrName>
                                        </p:attrNameLst>
                                      </p:cBhvr>
                                      <p:tavLst>
                                        <p:tav tm="0">
                                          <p:val>
                                            <p:fltVal val="-90"/>
                                          </p:val>
                                        </p:tav>
                                        <p:tav tm="100000">
                                          <p:val>
                                            <p:fltVal val="0"/>
                                          </p:val>
                                        </p:tav>
                                      </p:tavLst>
                                    </p:anim>
                                    <p:anim calcmode="lin" valueType="num">
                                      <p:cBhvr>
                                        <p:cTn id="9" dur="800" decel="100000" fill="hold"/>
                                        <p:tgtEl>
                                          <p:spTgt spid="21"/>
                                        </p:tgtEl>
                                        <p:attrNameLst>
                                          <p:attrName>ppt_x</p:attrName>
                                        </p:attrNameLst>
                                      </p:cBhvr>
                                      <p:tavLst>
                                        <p:tav tm="0">
                                          <p:val>
                                            <p:strVal val="#ppt_x+0.4"/>
                                          </p:val>
                                        </p:tav>
                                        <p:tav tm="100000">
                                          <p:val>
                                            <p:strVal val="#ppt_x-0.05"/>
                                          </p:val>
                                        </p:tav>
                                      </p:tavLst>
                                    </p:anim>
                                    <p:anim calcmode="lin" valueType="num">
                                      <p:cBhvr>
                                        <p:cTn id="10" dur="800" decel="100000" fill="hold"/>
                                        <p:tgtEl>
                                          <p:spTgt spid="2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4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800" decel="100000"/>
                                        <p:tgtEl>
                                          <p:spTgt spid="17"/>
                                        </p:tgtEl>
                                      </p:cBhvr>
                                    </p:animEffect>
                                    <p:anim calcmode="lin" valueType="num">
                                      <p:cBhvr>
                                        <p:cTn id="16" dur="800" decel="100000" fill="hold"/>
                                        <p:tgtEl>
                                          <p:spTgt spid="17"/>
                                        </p:tgtEl>
                                        <p:attrNameLst>
                                          <p:attrName>style.rotation</p:attrName>
                                        </p:attrNameLst>
                                      </p:cBhvr>
                                      <p:tavLst>
                                        <p:tav tm="0">
                                          <p:val>
                                            <p:fltVal val="-90"/>
                                          </p:val>
                                        </p:tav>
                                        <p:tav tm="100000">
                                          <p:val>
                                            <p:fltVal val="0"/>
                                          </p:val>
                                        </p:tav>
                                      </p:tavLst>
                                    </p:anim>
                                    <p:anim calcmode="lin" valueType="num">
                                      <p:cBhvr>
                                        <p:cTn id="17" dur="800" decel="100000" fill="hold"/>
                                        <p:tgtEl>
                                          <p:spTgt spid="17"/>
                                        </p:tgtEl>
                                        <p:attrNameLst>
                                          <p:attrName>ppt_x</p:attrName>
                                        </p:attrNameLst>
                                      </p:cBhvr>
                                      <p:tavLst>
                                        <p:tav tm="0">
                                          <p:val>
                                            <p:strVal val="#ppt_x+0.4"/>
                                          </p:val>
                                        </p:tav>
                                        <p:tav tm="100000">
                                          <p:val>
                                            <p:strVal val="#ppt_x-0.05"/>
                                          </p:val>
                                        </p:tav>
                                      </p:tavLst>
                                    </p:anim>
                                    <p:anim calcmode="lin" valueType="num">
                                      <p:cBhvr>
                                        <p:cTn id="18" dur="800" decel="100000" fill="hold"/>
                                        <p:tgtEl>
                                          <p:spTgt spid="1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90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800" decel="100000"/>
                                        <p:tgtEl>
                                          <p:spTgt spid="27"/>
                                        </p:tgtEl>
                                      </p:cBhvr>
                                    </p:animEffect>
                                    <p:anim calcmode="lin" valueType="num">
                                      <p:cBhvr>
                                        <p:cTn id="24" dur="800" decel="100000" fill="hold"/>
                                        <p:tgtEl>
                                          <p:spTgt spid="27"/>
                                        </p:tgtEl>
                                        <p:attrNameLst>
                                          <p:attrName>style.rotation</p:attrName>
                                        </p:attrNameLst>
                                      </p:cBhvr>
                                      <p:tavLst>
                                        <p:tav tm="0">
                                          <p:val>
                                            <p:fltVal val="-90"/>
                                          </p:val>
                                        </p:tav>
                                        <p:tav tm="100000">
                                          <p:val>
                                            <p:fltVal val="0"/>
                                          </p:val>
                                        </p:tav>
                                      </p:tavLst>
                                    </p:anim>
                                    <p:anim calcmode="lin" valueType="num">
                                      <p:cBhvr>
                                        <p:cTn id="25" dur="800" decel="100000" fill="hold"/>
                                        <p:tgtEl>
                                          <p:spTgt spid="27"/>
                                        </p:tgtEl>
                                        <p:attrNameLst>
                                          <p:attrName>ppt_x</p:attrName>
                                        </p:attrNameLst>
                                      </p:cBhvr>
                                      <p:tavLst>
                                        <p:tav tm="0">
                                          <p:val>
                                            <p:strVal val="#ppt_x+0.4"/>
                                          </p:val>
                                        </p:tav>
                                        <p:tav tm="100000">
                                          <p:val>
                                            <p:strVal val="#ppt_x-0.05"/>
                                          </p:val>
                                        </p:tav>
                                      </p:tavLst>
                                    </p:anim>
                                    <p:anim calcmode="lin" valueType="num">
                                      <p:cBhvr>
                                        <p:cTn id="26" dur="800" decel="100000" fill="hold"/>
                                        <p:tgtEl>
                                          <p:spTgt spid="27"/>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5875" y="1631454"/>
            <a:ext cx="1697175" cy="1179196"/>
            <a:chOff x="776150" y="1476374"/>
            <a:chExt cx="1697175" cy="1179196"/>
          </a:xfrm>
        </p:grpSpPr>
        <p:grpSp>
          <p:nvGrpSpPr>
            <p:cNvPr id="5" name="组合 4"/>
            <p:cNvGrpSpPr/>
            <p:nvPr/>
          </p:nvGrpSpPr>
          <p:grpSpPr>
            <a:xfrm>
              <a:off x="776150" y="1476374"/>
              <a:ext cx="1697175" cy="1179196"/>
              <a:chOff x="1438274" y="1657351"/>
              <a:chExt cx="1095375" cy="747122"/>
            </a:xfrm>
          </p:grpSpPr>
          <p:sp>
            <p:nvSpPr>
              <p:cNvPr id="8" name="任意多边形 7"/>
              <p:cNvSpPr/>
              <p:nvPr/>
            </p:nvSpPr>
            <p:spPr>
              <a:xfrm>
                <a:off x="2314574" y="1724025"/>
                <a:ext cx="219075" cy="600075"/>
              </a:xfrm>
              <a:custGeom>
                <a:avLst/>
                <a:gdLst>
                  <a:gd name="connsiteX0" fmla="*/ 57150 w 171450"/>
                  <a:gd name="connsiteY0" fmla="*/ 66675 h 523875"/>
                  <a:gd name="connsiteX1" fmla="*/ 171450 w 171450"/>
                  <a:gd name="connsiteY1" fmla="*/ 0 h 523875"/>
                  <a:gd name="connsiteX2" fmla="*/ 0 w 171450"/>
                  <a:gd name="connsiteY2" fmla="*/ 523875 h 523875"/>
                  <a:gd name="connsiteX3" fmla="*/ 57150 w 171450"/>
                  <a:gd name="connsiteY3" fmla="*/ 66675 h 523875"/>
                </a:gdLst>
                <a:ahLst/>
                <a:cxnLst>
                  <a:cxn ang="0">
                    <a:pos x="connsiteX0" y="connsiteY0"/>
                  </a:cxn>
                  <a:cxn ang="0">
                    <a:pos x="connsiteX1" y="connsiteY1"/>
                  </a:cxn>
                  <a:cxn ang="0">
                    <a:pos x="connsiteX2" y="connsiteY2"/>
                  </a:cxn>
                  <a:cxn ang="0">
                    <a:pos x="connsiteX3" y="connsiteY3"/>
                  </a:cxn>
                </a:cxnLst>
                <a:rect l="l" t="t" r="r" b="b"/>
                <a:pathLst>
                  <a:path w="171450" h="523875">
                    <a:moveTo>
                      <a:pt x="57150" y="66675"/>
                    </a:moveTo>
                    <a:lnTo>
                      <a:pt x="171450" y="0"/>
                    </a:lnTo>
                    <a:lnTo>
                      <a:pt x="0" y="523875"/>
                    </a:lnTo>
                    <a:lnTo>
                      <a:pt x="57150" y="66675"/>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1438274" y="1657351"/>
                <a:ext cx="1000125" cy="647700"/>
              </a:xfrm>
              <a:custGeom>
                <a:avLst/>
                <a:gdLst>
                  <a:gd name="connsiteX0" fmla="*/ 0 w 704850"/>
                  <a:gd name="connsiteY0" fmla="*/ 419100 h 542925"/>
                  <a:gd name="connsiteX1" fmla="*/ 419100 w 704850"/>
                  <a:gd name="connsiteY1" fmla="*/ 304800 h 542925"/>
                  <a:gd name="connsiteX2" fmla="*/ 704850 w 704850"/>
                  <a:gd name="connsiteY2" fmla="*/ 0 h 542925"/>
                  <a:gd name="connsiteX3" fmla="*/ 638175 w 704850"/>
                  <a:gd name="connsiteY3" fmla="*/ 542925 h 542925"/>
                  <a:gd name="connsiteX4" fmla="*/ 0 w 704850"/>
                  <a:gd name="connsiteY4" fmla="*/ 419100 h 542925"/>
                  <a:gd name="connsiteX0-1" fmla="*/ 0 w 704850"/>
                  <a:gd name="connsiteY0-2" fmla="*/ 419100 h 542925"/>
                  <a:gd name="connsiteX1-3" fmla="*/ 484088 w 704850"/>
                  <a:gd name="connsiteY1-4" fmla="*/ 208685 h 542925"/>
                  <a:gd name="connsiteX2-5" fmla="*/ 704850 w 704850"/>
                  <a:gd name="connsiteY2-6" fmla="*/ 0 h 542925"/>
                  <a:gd name="connsiteX3-7" fmla="*/ 638175 w 704850"/>
                  <a:gd name="connsiteY3-8" fmla="*/ 542925 h 542925"/>
                  <a:gd name="connsiteX4-9" fmla="*/ 0 w 704850"/>
                  <a:gd name="connsiteY4-10" fmla="*/ 419100 h 542925"/>
                  <a:gd name="connsiteX0-11" fmla="*/ 0 w 704850"/>
                  <a:gd name="connsiteY0-12" fmla="*/ 419100 h 542925"/>
                  <a:gd name="connsiteX1-13" fmla="*/ 501418 w 704850"/>
                  <a:gd name="connsiteY1-14" fmla="*/ 223861 h 542925"/>
                  <a:gd name="connsiteX2-15" fmla="*/ 704850 w 704850"/>
                  <a:gd name="connsiteY2-16" fmla="*/ 0 h 542925"/>
                  <a:gd name="connsiteX3-17" fmla="*/ 638175 w 704850"/>
                  <a:gd name="connsiteY3-18" fmla="*/ 542925 h 542925"/>
                  <a:gd name="connsiteX4-19" fmla="*/ 0 w 704850"/>
                  <a:gd name="connsiteY4-20" fmla="*/ 419100 h 5429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4850" h="542925">
                    <a:moveTo>
                      <a:pt x="0" y="419100"/>
                    </a:moveTo>
                    <a:lnTo>
                      <a:pt x="501418" y="223861"/>
                    </a:lnTo>
                    <a:lnTo>
                      <a:pt x="704850" y="0"/>
                    </a:lnTo>
                    <a:lnTo>
                      <a:pt x="638175" y="542925"/>
                    </a:lnTo>
                    <a:lnTo>
                      <a:pt x="0" y="419100"/>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447800" y="2152649"/>
                <a:ext cx="904875" cy="251824"/>
              </a:xfrm>
              <a:custGeom>
                <a:avLst/>
                <a:gdLst>
                  <a:gd name="connsiteX0" fmla="*/ 0 w 638175"/>
                  <a:gd name="connsiteY0" fmla="*/ 0 h 266700"/>
                  <a:gd name="connsiteX1" fmla="*/ 476250 w 638175"/>
                  <a:gd name="connsiteY1" fmla="*/ 266700 h 266700"/>
                  <a:gd name="connsiteX2" fmla="*/ 638175 w 638175"/>
                  <a:gd name="connsiteY2" fmla="*/ 133350 h 266700"/>
                  <a:gd name="connsiteX3" fmla="*/ 0 w 638175"/>
                  <a:gd name="connsiteY3" fmla="*/ 0 h 266700"/>
                  <a:gd name="connsiteX0-1" fmla="*/ 0 w 638175"/>
                  <a:gd name="connsiteY0-2" fmla="*/ 0 h 227454"/>
                  <a:gd name="connsiteX1-3" fmla="*/ 503998 w 638175"/>
                  <a:gd name="connsiteY1-4" fmla="*/ 227454 h 227454"/>
                  <a:gd name="connsiteX2-5" fmla="*/ 638175 w 638175"/>
                  <a:gd name="connsiteY2-6" fmla="*/ 133350 h 227454"/>
                  <a:gd name="connsiteX3-7" fmla="*/ 0 w 638175"/>
                  <a:gd name="connsiteY3-8" fmla="*/ 0 h 227454"/>
                </a:gdLst>
                <a:ahLst/>
                <a:cxnLst>
                  <a:cxn ang="0">
                    <a:pos x="connsiteX0-1" y="connsiteY0-2"/>
                  </a:cxn>
                  <a:cxn ang="0">
                    <a:pos x="connsiteX1-3" y="connsiteY1-4"/>
                  </a:cxn>
                  <a:cxn ang="0">
                    <a:pos x="connsiteX2-5" y="connsiteY2-6"/>
                  </a:cxn>
                  <a:cxn ang="0">
                    <a:pos x="connsiteX3-7" y="connsiteY3-8"/>
                  </a:cxn>
                </a:cxnLst>
                <a:rect l="l" t="t" r="r" b="b"/>
                <a:pathLst>
                  <a:path w="638175" h="227454">
                    <a:moveTo>
                      <a:pt x="0" y="0"/>
                    </a:moveTo>
                    <a:lnTo>
                      <a:pt x="503998" y="227454"/>
                    </a:lnTo>
                    <a:lnTo>
                      <a:pt x="638175" y="133350"/>
                    </a:lnTo>
                    <a:lnTo>
                      <a:pt x="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69"/>
            <p:cNvSpPr txBox="1">
              <a:spLocks noChangeArrowheads="1"/>
            </p:cNvSpPr>
            <p:nvPr/>
          </p:nvSpPr>
          <p:spPr bwMode="auto">
            <a:xfrm>
              <a:off x="1434547" y="2154982"/>
              <a:ext cx="803828" cy="23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1200"/>
                </a:lnSpc>
              </a:pPr>
              <a:r>
                <a:rPr lang="en-US" altLang="zh-CN" sz="800" dirty="0">
                  <a:solidFill>
                    <a:schemeClr val="bg1"/>
                  </a:solidFill>
                  <a:latin typeface="Arial" panose="020B0604020202020204" pitchFamily="34" charset="0"/>
                  <a:ea typeface="微软雅黑" panose="020B0503020204020204" pitchFamily="34" charset="-122"/>
                  <a:cs typeface="Arial" panose="020B0604020202020204" pitchFamily="34" charset="0"/>
                </a:rPr>
                <a:t>YOUR TEXT</a:t>
              </a:r>
              <a:endParaRPr lang="zh-CN" altLang="en-US" sz="8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文本框 69"/>
            <p:cNvSpPr txBox="1">
              <a:spLocks noChangeArrowheads="1"/>
            </p:cNvSpPr>
            <p:nvPr/>
          </p:nvSpPr>
          <p:spPr bwMode="auto">
            <a:xfrm>
              <a:off x="1751006" y="1999995"/>
              <a:ext cx="525804" cy="26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1200"/>
                </a:lnSpc>
              </a:pPr>
              <a:r>
                <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rPr>
                <a:t>03</a:t>
              </a:r>
              <a:endParaRPr lang="zh-CN" altLang="en-US" sz="2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 name="组合 10"/>
          <p:cNvGrpSpPr/>
          <p:nvPr/>
        </p:nvGrpSpPr>
        <p:grpSpPr>
          <a:xfrm>
            <a:off x="2662063" y="2096269"/>
            <a:ext cx="4605511" cy="742866"/>
            <a:chOff x="2662063" y="2096269"/>
            <a:chExt cx="4605511" cy="742866"/>
          </a:xfrm>
        </p:grpSpPr>
        <p:sp>
          <p:nvSpPr>
            <p:cNvPr id="12" name="圆角矩形 16"/>
            <p:cNvSpPr/>
            <p:nvPr/>
          </p:nvSpPr>
          <p:spPr>
            <a:xfrm rot="169524">
              <a:off x="2870715" y="2159777"/>
              <a:ext cx="4291529" cy="679358"/>
            </a:xfrm>
            <a:custGeom>
              <a:avLst/>
              <a:gdLst>
                <a:gd name="connsiteX0" fmla="*/ 0 w 4605511"/>
                <a:gd name="connsiteY0" fmla="*/ 325761 h 651522"/>
                <a:gd name="connsiteX1" fmla="*/ 325761 w 4605511"/>
                <a:gd name="connsiteY1" fmla="*/ 0 h 651522"/>
                <a:gd name="connsiteX2" fmla="*/ 4279750 w 4605511"/>
                <a:gd name="connsiteY2" fmla="*/ 0 h 651522"/>
                <a:gd name="connsiteX3" fmla="*/ 4605511 w 4605511"/>
                <a:gd name="connsiteY3" fmla="*/ 325761 h 651522"/>
                <a:gd name="connsiteX4" fmla="*/ 4605511 w 4605511"/>
                <a:gd name="connsiteY4" fmla="*/ 325761 h 651522"/>
                <a:gd name="connsiteX5" fmla="*/ 4279750 w 4605511"/>
                <a:gd name="connsiteY5" fmla="*/ 651522 h 651522"/>
                <a:gd name="connsiteX6" fmla="*/ 325761 w 4605511"/>
                <a:gd name="connsiteY6" fmla="*/ 651522 h 651522"/>
                <a:gd name="connsiteX7" fmla="*/ 0 w 4605511"/>
                <a:gd name="connsiteY7" fmla="*/ 325761 h 651522"/>
                <a:gd name="connsiteX0-1" fmla="*/ 0 w 4605511"/>
                <a:gd name="connsiteY0-2" fmla="*/ 325761 h 651522"/>
                <a:gd name="connsiteX1-3" fmla="*/ 325761 w 4605511"/>
                <a:gd name="connsiteY1-4" fmla="*/ 0 h 651522"/>
                <a:gd name="connsiteX2-5" fmla="*/ 4279750 w 4605511"/>
                <a:gd name="connsiteY2-6" fmla="*/ 0 h 651522"/>
                <a:gd name="connsiteX3-7" fmla="*/ 4605511 w 4605511"/>
                <a:gd name="connsiteY3-8" fmla="*/ 325761 h 651522"/>
                <a:gd name="connsiteX4-9" fmla="*/ 4279750 w 4605511"/>
                <a:gd name="connsiteY4-10" fmla="*/ 651522 h 651522"/>
                <a:gd name="connsiteX5-11" fmla="*/ 325761 w 4605511"/>
                <a:gd name="connsiteY5-12" fmla="*/ 651522 h 651522"/>
                <a:gd name="connsiteX6-13" fmla="*/ 0 w 4605511"/>
                <a:gd name="connsiteY6-14" fmla="*/ 325761 h 651522"/>
                <a:gd name="connsiteX0-15" fmla="*/ 0 w 4773998"/>
                <a:gd name="connsiteY0-16" fmla="*/ 325761 h 651522"/>
                <a:gd name="connsiteX1-17" fmla="*/ 325761 w 4773998"/>
                <a:gd name="connsiteY1-18" fmla="*/ 0 h 651522"/>
                <a:gd name="connsiteX2-19" fmla="*/ 4279750 w 4773998"/>
                <a:gd name="connsiteY2-20" fmla="*/ 0 h 651522"/>
                <a:gd name="connsiteX3-21" fmla="*/ 4279750 w 4773998"/>
                <a:gd name="connsiteY3-22" fmla="*/ 651522 h 651522"/>
                <a:gd name="connsiteX4-23" fmla="*/ 325761 w 4773998"/>
                <a:gd name="connsiteY4-24" fmla="*/ 651522 h 651522"/>
                <a:gd name="connsiteX5-25" fmla="*/ 0 w 4773998"/>
                <a:gd name="connsiteY5-26" fmla="*/ 325761 h 651522"/>
                <a:gd name="connsiteX0-27" fmla="*/ 0 w 4579499"/>
                <a:gd name="connsiteY0-28" fmla="*/ 325761 h 651522"/>
                <a:gd name="connsiteX1-29" fmla="*/ 325761 w 4579499"/>
                <a:gd name="connsiteY1-30" fmla="*/ 0 h 651522"/>
                <a:gd name="connsiteX2-31" fmla="*/ 4279750 w 4579499"/>
                <a:gd name="connsiteY2-32" fmla="*/ 0 h 651522"/>
                <a:gd name="connsiteX3-33" fmla="*/ 4279750 w 4579499"/>
                <a:gd name="connsiteY3-34" fmla="*/ 651522 h 651522"/>
                <a:gd name="connsiteX4-35" fmla="*/ 325761 w 4579499"/>
                <a:gd name="connsiteY4-36" fmla="*/ 651522 h 651522"/>
                <a:gd name="connsiteX5-37" fmla="*/ 0 w 4579499"/>
                <a:gd name="connsiteY5-38" fmla="*/ 325761 h 651522"/>
                <a:gd name="connsiteX0-39" fmla="*/ 0 w 4290124"/>
                <a:gd name="connsiteY0-40" fmla="*/ 325761 h 651522"/>
                <a:gd name="connsiteX1-41" fmla="*/ 325761 w 4290124"/>
                <a:gd name="connsiteY1-42" fmla="*/ 0 h 651522"/>
                <a:gd name="connsiteX2-43" fmla="*/ 4279750 w 4290124"/>
                <a:gd name="connsiteY2-44" fmla="*/ 0 h 651522"/>
                <a:gd name="connsiteX3-45" fmla="*/ 4279750 w 4290124"/>
                <a:gd name="connsiteY3-46" fmla="*/ 651522 h 651522"/>
                <a:gd name="connsiteX4-47" fmla="*/ 325761 w 4290124"/>
                <a:gd name="connsiteY4-48" fmla="*/ 651522 h 651522"/>
                <a:gd name="connsiteX5-49" fmla="*/ 0 w 4290124"/>
                <a:gd name="connsiteY5-50" fmla="*/ 325761 h 651522"/>
                <a:gd name="connsiteX0-51" fmla="*/ 521 w 4290645"/>
                <a:gd name="connsiteY0-52" fmla="*/ 325761 h 651522"/>
                <a:gd name="connsiteX1-53" fmla="*/ 390702 w 4290645"/>
                <a:gd name="connsiteY1-54" fmla="*/ 49271 h 651522"/>
                <a:gd name="connsiteX2-55" fmla="*/ 4280271 w 4290645"/>
                <a:gd name="connsiteY2-56" fmla="*/ 0 h 651522"/>
                <a:gd name="connsiteX3-57" fmla="*/ 4280271 w 4290645"/>
                <a:gd name="connsiteY3-58" fmla="*/ 651522 h 651522"/>
                <a:gd name="connsiteX4-59" fmla="*/ 326282 w 4290645"/>
                <a:gd name="connsiteY4-60" fmla="*/ 651522 h 651522"/>
                <a:gd name="connsiteX5-61" fmla="*/ 521 w 4290645"/>
                <a:gd name="connsiteY5-62" fmla="*/ 325761 h 651522"/>
                <a:gd name="connsiteX0-63" fmla="*/ 521 w 4289273"/>
                <a:gd name="connsiteY0-64" fmla="*/ 325761 h 651522"/>
                <a:gd name="connsiteX1-65" fmla="*/ 390702 w 4289273"/>
                <a:gd name="connsiteY1-66" fmla="*/ 49271 h 651522"/>
                <a:gd name="connsiteX2-67" fmla="*/ 4280271 w 4289273"/>
                <a:gd name="connsiteY2-68" fmla="*/ 0 h 651522"/>
                <a:gd name="connsiteX3-69" fmla="*/ 4278628 w 4289273"/>
                <a:gd name="connsiteY3-70" fmla="*/ 618225 h 651522"/>
                <a:gd name="connsiteX4-71" fmla="*/ 326282 w 4289273"/>
                <a:gd name="connsiteY4-72" fmla="*/ 651522 h 651522"/>
                <a:gd name="connsiteX5-73" fmla="*/ 521 w 4289273"/>
                <a:gd name="connsiteY5-74" fmla="*/ 325761 h 651522"/>
                <a:gd name="connsiteX0-75" fmla="*/ 521 w 4280271"/>
                <a:gd name="connsiteY0-76" fmla="*/ 325761 h 651522"/>
                <a:gd name="connsiteX1-77" fmla="*/ 390702 w 4280271"/>
                <a:gd name="connsiteY1-78" fmla="*/ 49271 h 651522"/>
                <a:gd name="connsiteX2-79" fmla="*/ 4280271 w 4280271"/>
                <a:gd name="connsiteY2-80" fmla="*/ 0 h 651522"/>
                <a:gd name="connsiteX3-81" fmla="*/ 4278628 w 4280271"/>
                <a:gd name="connsiteY3-82" fmla="*/ 618225 h 651522"/>
                <a:gd name="connsiteX4-83" fmla="*/ 326282 w 4280271"/>
                <a:gd name="connsiteY4-84" fmla="*/ 651522 h 651522"/>
                <a:gd name="connsiteX5-85" fmla="*/ 521 w 4280271"/>
                <a:gd name="connsiteY5-86" fmla="*/ 325761 h 651522"/>
                <a:gd name="connsiteX0-87" fmla="*/ 521 w 4278682"/>
                <a:gd name="connsiteY0-88" fmla="*/ 353597 h 679358"/>
                <a:gd name="connsiteX1-89" fmla="*/ 390702 w 4278682"/>
                <a:gd name="connsiteY1-90" fmla="*/ 77107 h 679358"/>
                <a:gd name="connsiteX2-91" fmla="*/ 4264591 w 4278682"/>
                <a:gd name="connsiteY2-92" fmla="*/ 0 h 679358"/>
                <a:gd name="connsiteX3-93" fmla="*/ 4278628 w 4278682"/>
                <a:gd name="connsiteY3-94" fmla="*/ 646061 h 679358"/>
                <a:gd name="connsiteX4-95" fmla="*/ 326282 w 4278682"/>
                <a:gd name="connsiteY4-96" fmla="*/ 679358 h 679358"/>
                <a:gd name="connsiteX5-97" fmla="*/ 521 w 4278682"/>
                <a:gd name="connsiteY5-98" fmla="*/ 353597 h 679358"/>
                <a:gd name="connsiteX0-99" fmla="*/ 521 w 4291529"/>
                <a:gd name="connsiteY0-100" fmla="*/ 353597 h 679358"/>
                <a:gd name="connsiteX1-101" fmla="*/ 390702 w 4291529"/>
                <a:gd name="connsiteY1-102" fmla="*/ 77107 h 679358"/>
                <a:gd name="connsiteX2-103" fmla="*/ 4264591 w 4291529"/>
                <a:gd name="connsiteY2-104" fmla="*/ 0 h 679358"/>
                <a:gd name="connsiteX3-105" fmla="*/ 4291490 w 4291529"/>
                <a:gd name="connsiteY3-106" fmla="*/ 616816 h 679358"/>
                <a:gd name="connsiteX4-107" fmla="*/ 326282 w 4291529"/>
                <a:gd name="connsiteY4-108" fmla="*/ 679358 h 679358"/>
                <a:gd name="connsiteX5-109" fmla="*/ 521 w 4291529"/>
                <a:gd name="connsiteY5-110" fmla="*/ 353597 h 6793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291529" h="679358">
                  <a:moveTo>
                    <a:pt x="521" y="353597"/>
                  </a:moveTo>
                  <a:cubicBezTo>
                    <a:pt x="11258" y="253222"/>
                    <a:pt x="210789" y="77107"/>
                    <a:pt x="390702" y="77107"/>
                  </a:cubicBezTo>
                  <a:lnTo>
                    <a:pt x="4264591" y="0"/>
                  </a:lnTo>
                  <a:cubicBezTo>
                    <a:pt x="4247314" y="127637"/>
                    <a:pt x="4293063" y="485830"/>
                    <a:pt x="4291490" y="616816"/>
                  </a:cubicBezTo>
                  <a:lnTo>
                    <a:pt x="326282" y="679358"/>
                  </a:lnTo>
                  <a:cubicBezTo>
                    <a:pt x="146369" y="679358"/>
                    <a:pt x="-10216" y="453972"/>
                    <a:pt x="521" y="353597"/>
                  </a:cubicBezTo>
                  <a:close/>
                </a:path>
              </a:pathLst>
            </a:custGeom>
            <a:gradFill flip="none" rotWithShape="1">
              <a:gsLst>
                <a:gs pos="0">
                  <a:schemeClr val="bg1">
                    <a:lumMod val="50000"/>
                  </a:schemeClr>
                </a:gs>
                <a:gs pos="100000">
                  <a:schemeClr val="bg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13" name="圆角矩形 12"/>
            <p:cNvSpPr/>
            <p:nvPr/>
          </p:nvSpPr>
          <p:spPr>
            <a:xfrm>
              <a:off x="2662063" y="2096269"/>
              <a:ext cx="4605511" cy="651522"/>
            </a:xfrm>
            <a:prstGeom prst="roundRect">
              <a:avLst>
                <a:gd name="adj" fmla="val 50000"/>
              </a:avLst>
            </a:prstGeom>
            <a:solidFill>
              <a:srgbClr val="F7F7F7"/>
            </a:solidFill>
            <a:ln>
              <a:noFill/>
            </a:ln>
            <a:effectLst>
              <a:innerShdw dist="12700" dir="19800000">
                <a:schemeClr val="bg1">
                  <a:lumMod val="85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p>
          </p:txBody>
        </p:sp>
        <p:sp>
          <p:nvSpPr>
            <p:cNvPr id="14" name="文本框 13"/>
            <p:cNvSpPr txBox="1">
              <a:spLocks noChangeArrowheads="1"/>
            </p:cNvSpPr>
            <p:nvPr/>
          </p:nvSpPr>
          <p:spPr bwMode="auto">
            <a:xfrm>
              <a:off x="2992438" y="2219325"/>
              <a:ext cx="110236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800" b="1" dirty="0">
                  <a:solidFill>
                    <a:schemeClr val="tx2"/>
                  </a:solidFill>
                  <a:latin typeface="Arial" panose="020B0604020202020204" pitchFamily="34" charset="0"/>
                  <a:ea typeface="Arial Unicode MS" panose="020B0604020202020204" pitchFamily="34" charset="-122"/>
                  <a:cs typeface="Arial" panose="020B0604020202020204" pitchFamily="34" charset="0"/>
                </a:rPr>
                <a:t>需求分析</a:t>
              </a:r>
              <a:endParaRPr lang="zh-CN" altLang="en-US" sz="2000" b="1" dirty="0">
                <a:solidFill>
                  <a:schemeClr val="tx2"/>
                </a:solidFill>
                <a:latin typeface="Arial" panose="020B0604020202020204" pitchFamily="34" charset="0"/>
                <a:ea typeface="Arial Unicode MS" panose="020B0604020202020204" pitchFamily="34" charset="-122"/>
                <a:cs typeface="Arial" panose="020B0604020202020204" pitchFamily="34" charset="0"/>
              </a:endParaRPr>
            </a:p>
          </p:txBody>
        </p:sp>
      </p:grpSp>
      <p:pic>
        <p:nvPicPr>
          <p:cNvPr id="15" name="图片 14"/>
          <p:cNvPicPr/>
          <p:nvPr/>
        </p:nvPicPr>
        <p:blipFill>
          <a:blip r:embed="rId1">
            <a:clrChange>
              <a:clrFrom>
                <a:srgbClr val="345691">
                  <a:alpha val="100000"/>
                </a:srgbClr>
              </a:clrFrom>
              <a:clrTo>
                <a:srgbClr val="345691">
                  <a:alpha val="100000"/>
                  <a:alpha val="0"/>
                </a:srgbClr>
              </a:clrTo>
            </a:clrChange>
          </a:blip>
          <a:stretch>
            <a:fillRect/>
          </a:stretch>
        </p:blipFill>
        <p:spPr>
          <a:xfrm>
            <a:off x="5489810" y="2096269"/>
            <a:ext cx="3586917" cy="2990106"/>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hidden="1"/>
          <p:cNvSpPr>
            <a:spLocks noGrp="1" noRot="1" noChangeAspect="1" noMove="1" noResize="1" noEditPoints="1" noAdjustHandles="1" noChangeArrowheads="1" noChangeShapeType="1" noTextEdit="1"/>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zh-CN" altLang="en-US" sz="1800" b="1" u="sng" dirty="0">
                <a:solidFill>
                  <a:srgbClr val="002060"/>
                </a:solidFill>
                <a:latin typeface="微软雅黑" panose="020B0503020204020204" pitchFamily="34" charset="-122"/>
                <a:ea typeface="微软雅黑" panose="020B0503020204020204" pitchFamily="34" charset="-122"/>
                <a:cs typeface="+mn-ea"/>
                <a:sym typeface="+mn-lt"/>
              </a:rPr>
              <a:t>(一</a:t>
            </a:r>
            <a:r>
              <a:rPr lang="zh-CN" altLang="en-US" sz="1800" b="1" dirty="0">
                <a:solidFill>
                  <a:srgbClr val="002060"/>
                </a:solidFill>
                <a:latin typeface="微软雅黑" panose="020B0503020204020204" pitchFamily="34" charset="-122"/>
                <a:ea typeface="微软雅黑" panose="020B0503020204020204" pitchFamily="34" charset="-122"/>
                <a:cs typeface="+mn-ea"/>
                <a:sym typeface="+mn-lt"/>
              </a:rPr>
              <a:t>)现有业务流程分析</a:t>
            </a:r>
            <a:endParaRPr lang="zh-CN" altLang="en-US" sz="1800" b="1" dirty="0">
              <a:solidFill>
                <a:srgbClr val="002060"/>
              </a:solidFill>
              <a:latin typeface="微软雅黑" panose="020B0503020204020204" pitchFamily="34" charset="-122"/>
              <a:ea typeface="微软雅黑" panose="020B0503020204020204" pitchFamily="34" charset="-122"/>
              <a:cs typeface="+mn-ea"/>
              <a:sym typeface="+mn-lt"/>
            </a:endParaRPr>
          </a:p>
        </p:txBody>
      </p:sp>
      <p:sp>
        <p:nvSpPr>
          <p:cNvPr id="9" name="Freeform: Shape 8"/>
          <p:cNvSpPr>
            <a:spLocks noGrp="1" noRot="1" noChangeAspect="1" noMove="1" noResize="1" noEditPoints="1" noAdjustHandles="1" noChangeArrowheads="1" noChangeShapeType="1" noTextEdit="1"/>
          </p:cNvSpPr>
          <p:nvPr/>
        </p:nvSpPr>
        <p:spPr>
          <a:xfrm rot="18900000" flipH="1">
            <a:off x="-282117" y="-190252"/>
            <a:ext cx="1370728" cy="1032741"/>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a:spLocks noGrp="1" noRot="1" noChangeAspect="1" noMove="1" noResize="1" noEditPoints="1" noAdjustHandles="1" noChangeArrowheads="1" noChangeShapeType="1" noTextEdit="1"/>
          </p:cNvSpPr>
          <p:nvPr/>
        </p:nvSpPr>
        <p:spPr>
          <a:xfrm rot="18900000" flipH="1">
            <a:off x="668730" y="316609"/>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Grp="1" noRot="1" noChangeAspect="1" noMove="1" noResize="1" noEditPoints="1" noAdjustHandles="1" noChangeArrowheads="1" noChangeShapeType="1" noTextEdit="1"/>
          </p:cNvSpPr>
          <p:nvPr/>
        </p:nvSpPr>
        <p:spPr>
          <a:xfrm rot="18900000" flipH="1">
            <a:off x="7532611"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a:spLocks noGrp="1" noRot="1" noChangeAspect="1" noMove="1" noResize="1" noEditPoints="1" noAdjustHandles="1" noChangeArrowheads="1" noChangeShapeType="1" noTextEdit="1"/>
          </p:cNvSpPr>
          <p:nvPr/>
        </p:nvSpPr>
        <p:spPr>
          <a:xfrm rot="10800000" flipH="1">
            <a:off x="7017482" y="0"/>
            <a:ext cx="2126518" cy="111062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p:cNvSpPr>
            <a:spLocks noGrp="1" noRot="1" noChangeAspect="1" noMove="1" noResize="1" noEditPoints="1" noAdjustHandles="1" noChangeArrowheads="1" noChangeShapeType="1" noTextEdit="1"/>
          </p:cNvSpPr>
          <p:nvPr/>
        </p:nvSpPr>
        <p:spPr>
          <a:xfrm flipH="1">
            <a:off x="5982258" y="4586625"/>
            <a:ext cx="1120884" cy="5568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ECB019B1-382A-4266-B25C-5B523AA43C14-1" descr="wps"/>
          <p:cNvPicPr>
            <a:picLocks noChangeAspect="1"/>
          </p:cNvPicPr>
          <p:nvPr/>
        </p:nvPicPr>
        <p:blipFill>
          <a:blip r:embed="rId1"/>
          <a:stretch>
            <a:fillRect/>
          </a:stretch>
        </p:blipFill>
        <p:spPr>
          <a:xfrm>
            <a:off x="5039180" y="-145563"/>
            <a:ext cx="3722718" cy="5434626"/>
          </a:xfrm>
          <a:prstGeom prst="rect">
            <a:avLst/>
          </a:prstGeom>
          <a:ln>
            <a:noFill/>
          </a:ln>
        </p:spPr>
      </p:pic>
      <p:sp>
        <p:nvSpPr>
          <p:cNvPr id="19" name="Isosceles Triangle 18"/>
          <p:cNvSpPr>
            <a:spLocks noGrp="1" noRot="1" noChangeAspect="1" noMove="1" noResize="1" noEditPoints="1" noAdjustHandles="1" noChangeArrowheads="1" noChangeShapeType="1" noTextEdit="1"/>
          </p:cNvSpPr>
          <p:nvPr/>
        </p:nvSpPr>
        <p:spPr>
          <a:xfrm flipH="1">
            <a:off x="5703060" y="4839857"/>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文本框 11"/>
          <p:cNvSpPr txBox="1"/>
          <p:nvPr/>
        </p:nvSpPr>
        <p:spPr>
          <a:xfrm>
            <a:off x="1835696" y="1419622"/>
            <a:ext cx="3384376" cy="954107"/>
          </a:xfrm>
          <a:prstGeom prst="rect">
            <a:avLst/>
          </a:prstGeom>
          <a:noFill/>
        </p:spPr>
        <p:txBody>
          <a:bodyPr wrap="square">
            <a:spAutoFit/>
          </a:bodyPr>
          <a:lstStyle/>
          <a:p>
            <a:r>
              <a:rPr lang="zh-CN" altLang="en-US" sz="28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根据内部顾客信息逐个发放问卷，再将所有收集到的问卷汇总进行数据分析。</a:t>
            </a:r>
            <a:endParaRPr lang="zh-CN" altLang="en-US" sz="28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 name="文本框 3"/>
          <p:cNvSpPr txBox="1"/>
          <p:nvPr/>
        </p:nvSpPr>
        <p:spPr>
          <a:xfrm>
            <a:off x="0" y="0"/>
            <a:ext cx="3195105" cy="461665"/>
          </a:xfrm>
          <a:prstGeom prst="rect">
            <a:avLst/>
          </a:prstGeom>
          <a:noFill/>
        </p:spPr>
        <p:txBody>
          <a:bodyPr wrap="none" rtlCol="0">
            <a:spAutoFit/>
          </a:bodyPr>
          <a:lstStyle/>
          <a:p>
            <a:r>
              <a:rPr lang="en-US" altLang="zh-CN" sz="2400" b="1" u="sng" dirty="0">
                <a:solidFill>
                  <a:srgbClr val="002060"/>
                </a:solidFill>
                <a:latin typeface="微软雅黑" panose="020B0503020204020204" pitchFamily="34" charset="-122"/>
                <a:ea typeface="微软雅黑" panose="020B0503020204020204" pitchFamily="34" charset="-122"/>
              </a:rPr>
              <a:t>(</a:t>
            </a:r>
            <a:r>
              <a:rPr lang="zh-CN" altLang="en-US" sz="2400" b="1" u="sng" dirty="0">
                <a:solidFill>
                  <a:srgbClr val="002060"/>
                </a:solidFill>
                <a:latin typeface="微软雅黑" panose="020B0503020204020204" pitchFamily="34" charset="-122"/>
                <a:ea typeface="微软雅黑" panose="020B0503020204020204" pitchFamily="34" charset="-122"/>
              </a:rPr>
              <a:t>一</a:t>
            </a:r>
            <a:r>
              <a:rPr lang="en-US" altLang="zh-CN" sz="2400" b="1" u="sng" dirty="0">
                <a:solidFill>
                  <a:srgbClr val="002060"/>
                </a:solidFill>
                <a:latin typeface="微软雅黑" panose="020B0503020204020204" pitchFamily="34" charset="-122"/>
                <a:ea typeface="微软雅黑" panose="020B0503020204020204" pitchFamily="34" charset="-122"/>
              </a:rPr>
              <a:t>)</a:t>
            </a:r>
            <a:r>
              <a:rPr lang="zh-CN" altLang="en-US" sz="2400" b="1" u="sng" dirty="0">
                <a:solidFill>
                  <a:srgbClr val="002060"/>
                </a:solidFill>
                <a:latin typeface="微软雅黑" panose="020B0503020204020204" pitchFamily="34" charset="-122"/>
                <a:ea typeface="微软雅黑" panose="020B0503020204020204" pitchFamily="34" charset="-122"/>
              </a:rPr>
              <a:t>现有业务流程分析</a:t>
            </a:r>
            <a:endParaRPr lang="zh-CN" altLang="en-US" sz="2400" b="1" u="sng" dirty="0">
              <a:solidFill>
                <a:srgbClr val="00206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068271" y="2536326"/>
            <a:ext cx="184731" cy="369332"/>
          </a:xfrm>
          <a:prstGeom prst="rect">
            <a:avLst/>
          </a:prstGeom>
          <a:noFill/>
        </p:spPr>
        <p:txBody>
          <a:bodyPr wrap="none" rtlCol="0">
            <a:spAutoFit/>
          </a:bodyPr>
          <a:lstStyle/>
          <a:p>
            <a:endParaRPr lang="zh-CN" altLang="en-US" dirty="0"/>
          </a:p>
        </p:txBody>
      </p:sp>
      <p:sp>
        <p:nvSpPr>
          <p:cNvPr id="3" name="文本框 2"/>
          <p:cNvSpPr txBox="1"/>
          <p:nvPr/>
        </p:nvSpPr>
        <p:spPr>
          <a:xfrm>
            <a:off x="2339752" y="2526031"/>
            <a:ext cx="45719" cy="369332"/>
          </a:xfrm>
          <a:prstGeom prst="rect">
            <a:avLst/>
          </a:prstGeom>
          <a:noFill/>
        </p:spPr>
        <p:txBody>
          <a:bodyPr wrap="square" rtlCol="0">
            <a:spAutoFit/>
          </a:bodyPr>
          <a:lstStyle/>
          <a:p>
            <a:endParaRPr lang="zh-CN" altLang="en-US" dirty="0"/>
          </a:p>
        </p:txBody>
      </p:sp>
    </p:spTree>
  </p:cSld>
  <p:clrMapOvr>
    <a:masterClrMapping/>
  </p:clrMapOvr>
</p:sld>
</file>

<file path=ppt/tags/tag1.xml><?xml version="1.0" encoding="utf-8"?>
<p:tagLst xmlns:p="http://schemas.openxmlformats.org/presentationml/2006/main">
  <p:tag name="KSO_WM_UNIT_PLACING_PICTURE_USER_VIEWPORT" val="{&quot;height&quot;:13381.014173228346,&quot;width&quot;:13381.014173228346}"/>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5204_1*i*2"/>
  <p:tag name="KSO_WM_TEMPLATE_CATEGORY" val="diagram"/>
  <p:tag name="KSO_WM_TEMPLATE_INDEX" val="20205204"/>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5204_1*i*3"/>
  <p:tag name="KSO_WM_TEMPLATE_CATEGORY" val="diagram"/>
  <p:tag name="KSO_WM_TEMPLATE_INDEX" val="20205204"/>
  <p:tag name="KSO_WM_UNIT_LAYERLEVEL" val="1"/>
  <p:tag name="KSO_WM_TAG_VERSION" val="1.0"/>
  <p:tag name="KSO_WM_BEAUTIFY_FLAG" val="#wm#"/>
</p:tagLst>
</file>

<file path=ppt/tags/tag12.xml><?xml version="1.0" encoding="utf-8"?>
<p:tagLst xmlns:p="http://schemas.openxmlformats.org/presentationml/2006/main">
  <p:tag name="KSO_WM_UNIT_NOCLEAR" val="0"/>
  <p:tag name="KSO_WM_UNIT_VALUE" val="450"/>
  <p:tag name="KSO_WM_UNIT_HIGHLIGHT" val="0"/>
  <p:tag name="KSO_WM_UNIT_COMPATIBLE" val="0"/>
  <p:tag name="KSO_WM_UNIT_DIAGRAM_ISNUMVISUAL" val="0"/>
  <p:tag name="KSO_WM_UNIT_DIAGRAM_ISREFERUNIT" val="0"/>
  <p:tag name="KSO_WM_UNIT_TYPE" val="f"/>
  <p:tag name="KSO_WM_UNIT_INDEX" val="1"/>
  <p:tag name="KSO_WM_UNIT_ID" val="diagram20205204_1*f*1"/>
  <p:tag name="KSO_WM_TEMPLATE_CATEGORY" val="diagram"/>
  <p:tag name="KSO_WM_TEMPLATE_INDEX" val="20205204"/>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Lst>
</file>

<file path=ppt/tags/tag13.xml><?xml version="1.0" encoding="utf-8"?>
<p:tagLst xmlns:p="http://schemas.openxmlformats.org/presentationml/2006/main">
  <p:tag name="KSO_WM_UNIT_ISCONTENTSTITLE"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diagram20205204_1*a*1"/>
  <p:tag name="KSO_WM_TEMPLATE_CATEGORY" val="diagram"/>
  <p:tag name="KSO_WM_TEMPLATE_INDEX" val="20205204"/>
  <p:tag name="KSO_WM_UNIT_LAYERLEVEL" val="1"/>
  <p:tag name="KSO_WM_TAG_VERSION" val="1.0"/>
  <p:tag name="KSO_WM_BEAUTIFY_FLAG" val="#wm#"/>
  <p:tag name="KSO_WM_UNIT_NOCLEAR" val="0"/>
  <p:tag name="KSO_WM_UNIT_TEXT_PART_ID_V2" val="a-4-1"/>
  <p:tag name="KSO_WM_UNIT_ISNUMDGMTITLE" val="0"/>
  <p:tag name="KSO_WM_UNIT_PRESET_TEXT" val="单击此处&#13;添加大标题"/>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5204_1*i*5"/>
  <p:tag name="KSO_WM_TEMPLATE_CATEGORY" val="diagram"/>
  <p:tag name="KSO_WM_TEMPLATE_INDEX" val="20205204"/>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5204_1*i*7"/>
  <p:tag name="KSO_WM_TEMPLATE_CATEGORY" val="diagram"/>
  <p:tag name="KSO_WM_TEMPLATE_INDEX" val="20205204"/>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5204_1*i*8"/>
  <p:tag name="KSO_WM_TEMPLATE_CATEGORY" val="diagram"/>
  <p:tag name="KSO_WM_TEMPLATE_INDEX" val="20205204"/>
  <p:tag name="KSO_WM_UNIT_LAYERLEVEL" val="1"/>
  <p:tag name="KSO_WM_TAG_VERSION" val="1.0"/>
  <p:tag name="KSO_WM_BEAUTIFY_FLAG" val="#wm#"/>
</p:tagLst>
</file>

<file path=ppt/tags/tag17.xml><?xml version="1.0" encoding="utf-8"?>
<p:tagLst xmlns:p="http://schemas.openxmlformats.org/presentationml/2006/main">
  <p:tag name="KSO_WM_SLIDE_ID" val="diagram20205204_1"/>
  <p:tag name="KSO_WM_TEMPLATE_SUBCATEGORY" val="0"/>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05204"/>
  <p:tag name="KSO_WM_SLIDE_LAYOUT" val="a_b_f"/>
  <p:tag name="KSO_WM_SLIDE_LAYOUT_CNT" val="1_1_1"/>
  <p:tag name="KSO_WM_SLIDE_TYPE" val="text"/>
  <p:tag name="KSO_WM_SLIDE_SUBTYPE" val="pureTxt"/>
  <p:tag name="KSO_WM_SLIDE_SIZE" val="960*539"/>
  <p:tag name="KSO_WM_SLIDE_POSITION" val="0*0"/>
</p:tagLst>
</file>

<file path=ppt/tags/tag18.xml><?xml version="1.0" encoding="utf-8"?>
<p:tagLst xmlns:p="http://schemas.openxmlformats.org/presentationml/2006/main">
  <p:tag name="KSO_WPP_MARK_KEY" val="6bd5e6a8-2d87-479a-b692-a71f387df683"/>
  <p:tag name="COMMONDATA" val="eyJoZGlkIjoiZDFmYzk1MjIyNWNmNmY1MGVhMDk5MmZjZTg2MzBmND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160264_1*n_h_i*1_1_1"/>
  <p:tag name="KSO_WM_TEMPLATE_CATEGORY" val="diagram"/>
  <p:tag name="KSO_WM_TEMPLATE_INDEX" val="160264"/>
  <p:tag name="KSO_WM_UNIT_LAYERLEVEL" val="1_1_1"/>
  <p:tag name="KSO_WM_TAG_VERSION" val="1.0"/>
  <p:tag name="KSO_WM_BEAUTIFY_FLAG" val="#wm#"/>
  <p:tag name="KSO_WM_UNIT_FILL_FORE_SCHEMECOLOR_INDEX" val="14"/>
  <p:tag name="KSO_WM_UNIT_FILL_TYPE" val="1"/>
  <p:tag name="KSO_WM_UNIT_TEXT_FILL_FORE_SCHEMECOLOR_INDEX" val="5"/>
  <p:tag name="KSO_WM_UNIT_TEXT_FILL_TYPE" val="1"/>
  <p:tag name="KSO_WM_UNIT_USESOURCEFORMAT_APPLY" val="0"/>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160264_1*n_h_h_i*1_2_2_1"/>
  <p:tag name="KSO_WM_TEMPLATE_CATEGORY" val="diagram"/>
  <p:tag name="KSO_WM_TEMPLATE_INDEX" val="160264"/>
  <p:tag name="KSO_WM_UNIT_LAYERLEVEL" val="1_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160264_1*n_h_h_i*1_2_1_1"/>
  <p:tag name="KSO_WM_TEMPLATE_CATEGORY" val="diagram"/>
  <p:tag name="KSO_WM_TEMPLATE_INDEX" val="160264"/>
  <p:tag name="KSO_WM_UNIT_LAYERLEVEL" val="1_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ags/tag5.xml><?xml version="1.0" encoding="utf-8"?>
<p:tagLst xmlns:p="http://schemas.openxmlformats.org/presentationml/2006/main">
  <p:tag name="KSO_WM_UNIT_SUBTYPE" val="a"/>
  <p:tag name="KSO_WM_UNIT_NOCLEAR" val="0"/>
  <p:tag name="KSO_WM_UNIT_VALUE" val="72"/>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160264_1*n_h_h_f*1_2_2_1"/>
  <p:tag name="KSO_WM_TEMPLATE_CATEGORY" val="diagram"/>
  <p:tag name="KSO_WM_TEMPLATE_INDEX" val="160264"/>
  <p:tag name="KSO_WM_UNIT_LAYERLEVEL" val="1_1_1_1"/>
  <p:tag name="KSO_WM_TAG_VERSION" val="1.0"/>
  <p:tag name="KSO_WM_BEAUTIFY_FLAG" val="#wm#"/>
  <p:tag name="KSO_WM_UNIT_PRESET_TEXT" val="单击此处添加文本具体内容，简明扼要地阐述你的观点"/>
  <p:tag name="KSO_WM_UNIT_TEXT_FILL_FORE_SCHEMECOLOR_INDEX" val="13"/>
  <p:tag name="KSO_WM_UNIT_TEXT_FILL_TYPE" val="1"/>
  <p:tag name="KSO_WM_UNIT_USESOURCEFORMAT_APPLY" val="0"/>
</p:tagLst>
</file>

<file path=ppt/tags/tag6.xml><?xml version="1.0" encoding="utf-8"?>
<p:tagLst xmlns:p="http://schemas.openxmlformats.org/presentationml/2006/main">
  <p:tag name="KSO_WM_UNIT_SUBTYPE" val="a"/>
  <p:tag name="KSO_WM_UNIT_NOCLEAR" val="0"/>
  <p:tag name="KSO_WM_UNIT_VALUE" val="72"/>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160264_1*n_h_h_f*1_2_1_1"/>
  <p:tag name="KSO_WM_TEMPLATE_CATEGORY" val="diagram"/>
  <p:tag name="KSO_WM_TEMPLATE_INDEX" val="160264"/>
  <p:tag name="KSO_WM_UNIT_LAYERLEVEL" val="1_1_1_1"/>
  <p:tag name="KSO_WM_TAG_VERSION" val="1.0"/>
  <p:tag name="KSO_WM_BEAUTIFY_FLAG" val="#wm#"/>
  <p:tag name="KSO_WM_UNIT_PRESET_TEXT" val="单击此处添加文本具体内容，简明扼要地阐述你的观点"/>
  <p:tag name="KSO_WM_UNIT_TEXT_FILL_FORE_SCHEMECOLOR_INDEX" val="13"/>
  <p:tag name="KSO_WM_UNIT_TEXT_FILL_TYPE" val="1"/>
  <p:tag name="KSO_WM_UNIT_USESOURCEFORMAT_APPLY" val="0"/>
</p:tagLst>
</file>

<file path=ppt/tags/tag7.xml><?xml version="1.0" encoding="utf-8"?>
<p:tagLst xmlns:p="http://schemas.openxmlformats.org/presentationml/2006/main">
  <p:tag name="KSO_WM_UNIT_ISCONTENTSTITLE" val="0"/>
  <p:tag name="KSO_WM_UNIT_ISNUMDGMTITLE" val="0"/>
  <p:tag name="KSO_WM_UNIT_NOCLEAR" val="0"/>
  <p:tag name="KSO_WM_UNIT_VALUE" val="15"/>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160264_1*n_h_a*1_1_1"/>
  <p:tag name="KSO_WM_TEMPLATE_CATEGORY" val="diagram"/>
  <p:tag name="KSO_WM_TEMPLATE_INDEX" val="160264"/>
  <p:tag name="KSO_WM_UNIT_LAYERLEVEL" val="1_1_1"/>
  <p:tag name="KSO_WM_TAG_VERSION" val="1.0"/>
  <p:tag name="KSO_WM_BEAUTIFY_FLAG" val="#wm#"/>
  <p:tag name="KSO_WM_UNIT_PRESET_TEXT" val="添加标题"/>
  <p:tag name="KSO_WM_UNIT_TEXT_FILL_FORE_SCHEMECOLOR_INDEX" val="13"/>
  <p:tag name="KSO_WM_UNIT_TEXT_FILL_TYPE" val="1"/>
  <p:tag name="KSO_WM_UNIT_USESOURCEFORMAT_APPLY" val="0"/>
</p:tagLst>
</file>

<file path=ppt/tags/tag8.xml><?xml version="1.0" encoding="utf-8"?>
<p:tagLst xmlns:p="http://schemas.openxmlformats.org/presentationml/2006/main">
  <p:tag name="KSO_WM_SLIDE_ITEM_CN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5204_1*i*1"/>
  <p:tag name="KSO_WM_TEMPLATE_CATEGORY" val="diagram"/>
  <p:tag name="KSO_WM_TEMPLATE_INDEX" val="20205204"/>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2642</Words>
  <Application>WPS 演示</Application>
  <PresentationFormat>全屏显示(16:9)</PresentationFormat>
  <Paragraphs>251</Paragraphs>
  <Slides>28</Slides>
  <Notes>14</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28</vt:i4>
      </vt:variant>
    </vt:vector>
  </HeadingPairs>
  <TitlesOfParts>
    <vt:vector size="45" baseType="lpstr">
      <vt:lpstr>Arial</vt:lpstr>
      <vt:lpstr>宋体</vt:lpstr>
      <vt:lpstr>Wingdings</vt:lpstr>
      <vt:lpstr>Calibri</vt:lpstr>
      <vt:lpstr>华文行楷</vt:lpstr>
      <vt:lpstr>方正姚体</vt:lpstr>
      <vt:lpstr>方正兰亭刊黑_GBK</vt:lpstr>
      <vt:lpstr>黑体</vt:lpstr>
      <vt:lpstr>微软雅黑</vt:lpstr>
      <vt:lpstr>Wingdings</vt:lpstr>
      <vt:lpstr>Arial Unicode MS</vt:lpstr>
      <vt:lpstr>微软雅黑 Light</vt:lpstr>
      <vt:lpstr>思源黑体 CN Light</vt:lpstr>
      <vt:lpstr>Arial Unicode MS</vt:lpstr>
      <vt:lpstr>Impact</vt:lpstr>
      <vt:lpstr>华文隶书</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来宾03</dc:creator>
  <cp:lastModifiedBy>守夜人</cp:lastModifiedBy>
  <cp:revision>3160</cp:revision>
  <dcterms:created xsi:type="dcterms:W3CDTF">2014-07-30T04:54:00Z</dcterms:created>
  <dcterms:modified xsi:type="dcterms:W3CDTF">2022-07-17T12:35:49Z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0BF2ECF2E9654E30BAB1FF8A32F0252E</vt:lpwstr>
  </property>
  <property fmtid="{D5CDD505-2E9C-101B-9397-08002B2CF9AE}" pid="3" name="KSOProductBuildVer">
    <vt:lpwstr>2052-11.1.0.11830</vt:lpwstr>
  </property>
</Properties>
</file>