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8" r:id="rId5"/>
    <p:sldId id="272" r:id="rId6"/>
    <p:sldId id="291" r:id="rId7"/>
    <p:sldId id="292" r:id="rId8"/>
    <p:sldId id="293" r:id="rId9"/>
    <p:sldId id="294" r:id="rId10"/>
    <p:sldId id="295" r:id="rId11"/>
    <p:sldId id="267" r:id="rId12"/>
    <p:sldId id="263" r:id="rId13"/>
    <p:sldId id="266" r:id="rId14"/>
    <p:sldId id="289" r:id="rId15"/>
    <p:sldId id="277" r:id="rId16"/>
    <p:sldId id="264" r:id="rId17"/>
    <p:sldId id="278" r:id="rId18"/>
    <p:sldId id="281" r:id="rId19"/>
    <p:sldId id="282" r:id="rId20"/>
    <p:sldId id="283" r:id="rId21"/>
    <p:sldId id="284" r:id="rId22"/>
    <p:sldId id="285" r:id="rId23"/>
    <p:sldId id="287" r:id="rId24"/>
    <p:sldId id="286" r:id="rId25"/>
    <p:sldId id="288" r:id="rId26"/>
    <p:sldId id="271" r:id="rId27"/>
    <p:sldId id="273" r:id="rId28"/>
    <p:sldId id="274" r:id="rId29"/>
    <p:sldId id="276" r:id="rId30"/>
    <p:sldId id="280" r:id="rId31"/>
    <p:sldId id="290" r:id="rId32"/>
    <p:sldId id="26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A1FF"/>
    <a:srgbClr val="B484E2"/>
    <a:srgbClr val="705661"/>
    <a:srgbClr val="D460FF"/>
    <a:srgbClr val="01A8FF"/>
    <a:srgbClr val="34334B"/>
    <a:srgbClr val="6D5562"/>
    <a:srgbClr val="1A070E"/>
    <a:srgbClr val="725760"/>
    <a:srgbClr val="261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2"/>
    <p:restoredTop sz="94674"/>
  </p:normalViewPr>
  <p:slideViewPr>
    <p:cSldViewPr snapToGrid="0" showGuides="1">
      <p:cViewPr varScale="1">
        <p:scale>
          <a:sx n="81" d="100"/>
          <a:sy n="81" d="100"/>
        </p:scale>
        <p:origin x="86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2022/7/17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中</a:t>
              </a: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国</a:t>
              </a: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itchFamily="2" charset="-122"/>
                  <a:ea typeface="方正粗黑宋简体"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itchFamily="2" charset="-122"/>
                <a:ea typeface="方正粗黑宋简体"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开</a:t>
              </a: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发</a:t>
              </a: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者</a:t>
              </a: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大</a:t>
              </a: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赛</a:t>
              </a: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创造</a:t>
            </a: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itchFamily="2" charset="0"/>
                <a:ea typeface="Ebrima" pitchFamily="2" charset="0"/>
                <a:cs typeface="Ebrima" pitchFamily="2" charset="0"/>
              </a:rPr>
              <a:t>CHINA RPA+AI DEVELOPER CHALLENGE</a:t>
            </a:r>
            <a:endParaRPr lang="zh-CN" altLang="en-US" sz="3200" dirty="0">
              <a:solidFill>
                <a:schemeClr val="bg1"/>
              </a:solidFill>
              <a:latin typeface="Ebrima" pitchFamily="2" charset="0"/>
              <a:ea typeface="微软雅黑" pitchFamily="34" charset="-122"/>
              <a:cs typeface="Ebrima"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创造</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 造</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创造</a:t>
            </a: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6.jpeg"/><Relationship Id="rId7" Type="http://schemas.microsoft.com/office/2007/relationships/hdphoto" Target="../media/hdphoto2.wdp"/><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2055043" y="4786956"/>
            <a:ext cx="8418136" cy="1234911"/>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gn="ctr"/>
            <a:r>
              <a:rPr kumimoji="1" lang="en-US" altLang="zh-CN" sz="2800" dirty="0">
                <a:latin typeface="黑体" pitchFamily="49" charset="-122"/>
                <a:ea typeface="黑体" pitchFamily="49" charset="-122"/>
              </a:rPr>
              <a:t>“</a:t>
            </a:r>
            <a:r>
              <a:rPr kumimoji="1" lang="zh-CN" altLang="en-US" sz="2800" dirty="0">
                <a:latin typeface="黑体" pitchFamily="49" charset="-122"/>
                <a:ea typeface="黑体" pitchFamily="49" charset="-122"/>
              </a:rPr>
              <a:t>收入舞弊</a:t>
            </a:r>
            <a:r>
              <a:rPr kumimoji="1" lang="en-US" altLang="zh-CN" sz="2800" dirty="0">
                <a:latin typeface="黑体" pitchFamily="49" charset="-122"/>
                <a:ea typeface="黑体" pitchFamily="49" charset="-122"/>
              </a:rPr>
              <a:t>”</a:t>
            </a:r>
            <a:r>
              <a:rPr kumimoji="1" lang="zh-CN" altLang="en-US" sz="2800" dirty="0">
                <a:latin typeface="黑体" pitchFamily="49" charset="-122"/>
                <a:ea typeface="黑体" pitchFamily="49" charset="-122"/>
              </a:rPr>
              <a:t>哪里跑</a:t>
            </a:r>
            <a:endParaRPr kumimoji="1" lang="en-US" altLang="zh-CN" sz="2800" dirty="0">
              <a:latin typeface="黑体" pitchFamily="49" charset="-122"/>
              <a:ea typeface="黑体" pitchFamily="49" charset="-122"/>
            </a:endParaRPr>
          </a:p>
          <a:p>
            <a:pPr algn="r"/>
            <a:r>
              <a:rPr kumimoji="1" lang="en-US" altLang="zh-CN" sz="2000" i="1" dirty="0"/>
              <a:t>       ——</a:t>
            </a:r>
            <a:r>
              <a:rPr kumimoji="1" lang="zh-CN" altLang="en-US" sz="2000" i="1" dirty="0"/>
              <a:t>基于销售与收款循环审计机器人</a:t>
            </a:r>
            <a:endParaRPr kumimoji="1" lang="en-US" altLang="zh-CN" sz="2000" i="1"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863341" y="446087"/>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itchFamily="34" charset="-122"/>
                <a:ea typeface="微软雅黑" pitchFamily="34" charset="-122"/>
                <a:cs typeface="+mn-cs"/>
                <a:sym typeface="+mn-ea"/>
              </a:rPr>
              <a:t>营业收入与应收账款关键审计程序</a:t>
            </a:r>
            <a:endParaRPr lang="zh-CN" altLang="en-US" sz="2000" dirty="0">
              <a:solidFill>
                <a:schemeClr val="bg1"/>
              </a:solidFill>
              <a:latin typeface="微软雅黑" pitchFamily="34" charset="-122"/>
              <a:ea typeface="微软雅黑" pitchFamily="34" charset="-122"/>
              <a:cs typeface="+mn-cs"/>
            </a:endParaRPr>
          </a:p>
        </p:txBody>
      </p:sp>
      <p:cxnSp>
        <p:nvCxnSpPr>
          <p:cNvPr id="3" name="直接连接符 27"/>
          <p:cNvCxnSpPr>
            <a:stCxn id="4" idx="3"/>
            <a:endCxn id="13" idx="1"/>
          </p:cNvCxnSpPr>
          <p:nvPr/>
        </p:nvCxnSpPr>
        <p:spPr>
          <a:xfrm flipV="1">
            <a:off x="4267937" y="5321097"/>
            <a:ext cx="6403340" cy="381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199357" y="5289347"/>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5" name="矩形 4"/>
          <p:cNvSpPr/>
          <p:nvPr/>
        </p:nvSpPr>
        <p:spPr>
          <a:xfrm>
            <a:off x="5169002" y="5289347"/>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6" name="矩形 5"/>
          <p:cNvSpPr/>
          <p:nvPr/>
        </p:nvSpPr>
        <p:spPr>
          <a:xfrm>
            <a:off x="6134837" y="5289347"/>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7" name="矩形 6"/>
          <p:cNvSpPr/>
          <p:nvPr/>
        </p:nvSpPr>
        <p:spPr>
          <a:xfrm>
            <a:off x="7040347" y="5289347"/>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8" name="矩形 7"/>
          <p:cNvSpPr/>
          <p:nvPr/>
        </p:nvSpPr>
        <p:spPr>
          <a:xfrm>
            <a:off x="7945222" y="5289347"/>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9" name="矩形 8"/>
          <p:cNvSpPr/>
          <p:nvPr/>
        </p:nvSpPr>
        <p:spPr>
          <a:xfrm>
            <a:off x="8850097" y="5289347"/>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13" name="矩形 12"/>
          <p:cNvSpPr/>
          <p:nvPr/>
        </p:nvSpPr>
        <p:spPr>
          <a:xfrm>
            <a:off x="10671277" y="5279822"/>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15" name="矩形 14"/>
          <p:cNvSpPr/>
          <p:nvPr/>
        </p:nvSpPr>
        <p:spPr>
          <a:xfrm>
            <a:off x="9754972" y="5279822"/>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18" name="TextBox 103"/>
          <p:cNvSpPr txBox="1"/>
          <p:nvPr/>
        </p:nvSpPr>
        <p:spPr bwMode="auto">
          <a:xfrm rot="30982">
            <a:off x="3784816" y="4753216"/>
            <a:ext cx="920115"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分类汇总</a:t>
            </a:r>
          </a:p>
        </p:txBody>
      </p:sp>
      <p:sp>
        <p:nvSpPr>
          <p:cNvPr id="19" name="TextBox 103"/>
          <p:cNvSpPr txBox="1"/>
          <p:nvPr/>
        </p:nvSpPr>
        <p:spPr bwMode="auto">
          <a:xfrm rot="30982">
            <a:off x="4731397" y="4587155"/>
            <a:ext cx="991563" cy="63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00" kern="0" dirty="0">
                <a:solidFill>
                  <a:schemeClr val="bg1"/>
                </a:solidFill>
                <a:latin typeface="微软雅黑" pitchFamily="34" charset="-122"/>
                <a:ea typeface="微软雅黑" pitchFamily="34" charset="-122"/>
                <a:cs typeface="+mn-ea"/>
                <a:sym typeface="+mn-lt"/>
              </a:rPr>
              <a:t>复核加计，明细表合计数与总账核对</a:t>
            </a:r>
          </a:p>
        </p:txBody>
      </p:sp>
      <p:sp>
        <p:nvSpPr>
          <p:cNvPr id="20" name="TextBox 103"/>
          <p:cNvSpPr txBox="1"/>
          <p:nvPr/>
        </p:nvSpPr>
        <p:spPr bwMode="auto">
          <a:xfrm rot="30982">
            <a:off x="5728015" y="4670638"/>
            <a:ext cx="921385" cy="4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分析应收账款账龄</a:t>
            </a:r>
          </a:p>
        </p:txBody>
      </p:sp>
      <p:sp>
        <p:nvSpPr>
          <p:cNvPr id="21" name="TextBox 103"/>
          <p:cNvSpPr txBox="1"/>
          <p:nvPr/>
        </p:nvSpPr>
        <p:spPr bwMode="auto">
          <a:xfrm rot="30982">
            <a:off x="6618272" y="4660503"/>
            <a:ext cx="921385" cy="4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抽取大额异常数据</a:t>
            </a:r>
          </a:p>
        </p:txBody>
      </p:sp>
      <p:sp>
        <p:nvSpPr>
          <p:cNvPr id="22" name="TextBox 103"/>
          <p:cNvSpPr txBox="1"/>
          <p:nvPr/>
        </p:nvSpPr>
        <p:spPr bwMode="auto">
          <a:xfrm rot="30982">
            <a:off x="7518501" y="4730341"/>
            <a:ext cx="921385" cy="4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核对被询证单位信息</a:t>
            </a:r>
          </a:p>
        </p:txBody>
      </p:sp>
      <p:sp>
        <p:nvSpPr>
          <p:cNvPr id="26" name="TextBox 103"/>
          <p:cNvSpPr txBox="1"/>
          <p:nvPr/>
        </p:nvSpPr>
        <p:spPr bwMode="auto">
          <a:xfrm rot="30982">
            <a:off x="8407924" y="4834799"/>
            <a:ext cx="920750"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发函</a:t>
            </a:r>
          </a:p>
        </p:txBody>
      </p:sp>
      <p:sp>
        <p:nvSpPr>
          <p:cNvPr id="33" name="TextBox 103"/>
          <p:cNvSpPr txBox="1"/>
          <p:nvPr/>
        </p:nvSpPr>
        <p:spPr bwMode="auto">
          <a:xfrm rot="30982">
            <a:off x="9333966" y="4712527"/>
            <a:ext cx="921385" cy="4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跟踪发函物流信息</a:t>
            </a:r>
          </a:p>
        </p:txBody>
      </p:sp>
      <p:sp>
        <p:nvSpPr>
          <p:cNvPr id="34" name="TextBox 103"/>
          <p:cNvSpPr txBox="1"/>
          <p:nvPr/>
        </p:nvSpPr>
        <p:spPr bwMode="auto">
          <a:xfrm rot="30982">
            <a:off x="10326461" y="4747562"/>
            <a:ext cx="690659" cy="4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核对回函数据</a:t>
            </a:r>
          </a:p>
        </p:txBody>
      </p:sp>
      <p:sp>
        <p:nvSpPr>
          <p:cNvPr id="37" name="矩形: 圆角 74"/>
          <p:cNvSpPr/>
          <p:nvPr/>
        </p:nvSpPr>
        <p:spPr>
          <a:xfrm>
            <a:off x="3294730" y="4152157"/>
            <a:ext cx="7724386" cy="2074390"/>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itchFamily="34" charset="-122"/>
              <a:ea typeface="宋体" charset="-122"/>
              <a:cs typeface="微软雅黑" pitchFamily="34" charset="-122"/>
            </a:endParaRPr>
          </a:p>
        </p:txBody>
      </p:sp>
      <p:sp>
        <p:nvSpPr>
          <p:cNvPr id="38" name="矩形 37"/>
          <p:cNvSpPr/>
          <p:nvPr/>
        </p:nvSpPr>
        <p:spPr>
          <a:xfrm>
            <a:off x="4153852" y="4013130"/>
            <a:ext cx="1210945"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Arial" charset="0"/>
                <a:ea typeface="Arial" charset="0"/>
              </a:rPr>
              <a:t>应收账款</a:t>
            </a:r>
          </a:p>
        </p:txBody>
      </p:sp>
      <p:grpSp>
        <p:nvGrpSpPr>
          <p:cNvPr id="39" name="组合 38"/>
          <p:cNvGrpSpPr/>
          <p:nvPr/>
        </p:nvGrpSpPr>
        <p:grpSpPr>
          <a:xfrm>
            <a:off x="513163" y="1260235"/>
            <a:ext cx="9742170" cy="1931035"/>
            <a:chOff x="643" y="1973"/>
            <a:chExt cx="15342" cy="3041"/>
          </a:xfrm>
        </p:grpSpPr>
        <p:cxnSp>
          <p:nvCxnSpPr>
            <p:cNvPr id="40" name="直接连接符 86"/>
            <p:cNvCxnSpPr>
              <a:stCxn id="42" idx="0"/>
              <a:endCxn id="47" idx="3"/>
            </p:cNvCxnSpPr>
            <p:nvPr/>
          </p:nvCxnSpPr>
          <p:spPr>
            <a:xfrm>
              <a:off x="2378" y="3397"/>
              <a:ext cx="10162" cy="56"/>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43" name="矩形 42"/>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44" name="矩形 43"/>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45" name="矩形 44"/>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46" name="矩形 45"/>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47" name="矩形 46"/>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50" name="矩形 49"/>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53" name="矩形 52"/>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itchFamily="34" charset="-122"/>
                <a:ea typeface="微软雅黑" pitchFamily="34" charset="-122"/>
                <a:cs typeface="+mn-ea"/>
                <a:sym typeface="+mn-lt"/>
              </a:endParaRPr>
            </a:p>
          </p:txBody>
        </p:sp>
        <p:sp>
          <p:nvSpPr>
            <p:cNvPr id="56" name="TextBox 103"/>
            <p:cNvSpPr txBox="1"/>
            <p:nvPr/>
          </p:nvSpPr>
          <p:spPr bwMode="auto">
            <a:xfrm rot="30982">
              <a:off x="3180" y="2390"/>
              <a:ext cx="1592"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00" kern="0" dirty="0">
                  <a:solidFill>
                    <a:schemeClr val="bg1"/>
                  </a:solidFill>
                  <a:latin typeface="微软雅黑" pitchFamily="34" charset="-122"/>
                  <a:ea typeface="微软雅黑" pitchFamily="34" charset="-122"/>
                  <a:cs typeface="+mn-ea"/>
                  <a:sym typeface="+mn-lt"/>
                </a:rPr>
                <a:t>复核加计，明细表合计数与总账核对</a:t>
              </a:r>
            </a:p>
          </p:txBody>
        </p:sp>
        <p:sp>
          <p:nvSpPr>
            <p:cNvPr id="57" name="TextBox 103"/>
            <p:cNvSpPr txBox="1"/>
            <p:nvPr/>
          </p:nvSpPr>
          <p:spPr bwMode="auto">
            <a:xfrm rot="30982">
              <a:off x="4820" y="2501"/>
              <a:ext cx="1449"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00" kern="0" dirty="0">
                  <a:solidFill>
                    <a:schemeClr val="bg1"/>
                  </a:solidFill>
                  <a:latin typeface="微软雅黑" pitchFamily="34" charset="-122"/>
                  <a:ea typeface="微软雅黑" pitchFamily="34" charset="-122"/>
                  <a:cs typeface="+mn-ea"/>
                  <a:sym typeface="+mn-lt"/>
                </a:rPr>
                <a:t>分析本期与上期波动</a:t>
              </a:r>
            </a:p>
          </p:txBody>
        </p:sp>
        <p:sp>
          <p:nvSpPr>
            <p:cNvPr id="58" name="TextBox 103"/>
            <p:cNvSpPr txBox="1"/>
            <p:nvPr/>
          </p:nvSpPr>
          <p:spPr bwMode="auto">
            <a:xfrm rot="30982">
              <a:off x="6266" y="2508"/>
              <a:ext cx="1451"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00" kern="0" dirty="0">
                  <a:solidFill>
                    <a:schemeClr val="bg1"/>
                  </a:solidFill>
                  <a:latin typeface="微软雅黑" pitchFamily="34" charset="-122"/>
                  <a:ea typeface="微软雅黑" pitchFamily="34" charset="-122"/>
                  <a:cs typeface="+mn-ea"/>
                  <a:sym typeface="+mn-lt"/>
                </a:rPr>
                <a:t>分析同期各月波动</a:t>
              </a:r>
            </a:p>
          </p:txBody>
        </p:sp>
        <p:sp>
          <p:nvSpPr>
            <p:cNvPr id="59" name="TextBox 103"/>
            <p:cNvSpPr txBox="1"/>
            <p:nvPr/>
          </p:nvSpPr>
          <p:spPr bwMode="auto">
            <a:xfrm rot="30982">
              <a:off x="7576" y="2521"/>
              <a:ext cx="1449"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00" kern="0" dirty="0">
                  <a:solidFill>
                    <a:schemeClr val="bg1"/>
                  </a:solidFill>
                  <a:latin typeface="微软雅黑" pitchFamily="34" charset="-122"/>
                  <a:ea typeface="微软雅黑" pitchFamily="34" charset="-122"/>
                  <a:cs typeface="+mn-ea"/>
                  <a:sym typeface="+mn-lt"/>
                </a:rPr>
                <a:t>计算分析毛利率</a:t>
              </a:r>
            </a:p>
          </p:txBody>
        </p:sp>
        <p:sp>
          <p:nvSpPr>
            <p:cNvPr id="60" name="TextBox 103"/>
            <p:cNvSpPr txBox="1"/>
            <p:nvPr/>
          </p:nvSpPr>
          <p:spPr bwMode="auto">
            <a:xfrm rot="30982">
              <a:off x="9062" y="2482"/>
              <a:ext cx="1451"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00" kern="0" dirty="0">
                  <a:solidFill>
                    <a:schemeClr val="bg1"/>
                  </a:solidFill>
                  <a:latin typeface="微软雅黑" pitchFamily="34" charset="-122"/>
                  <a:ea typeface="微软雅黑" pitchFamily="34" charset="-122"/>
                  <a:cs typeface="+mn-ea"/>
                  <a:sym typeface="+mn-lt"/>
                </a:rPr>
                <a:t>对大额异常数据抽样</a:t>
              </a:r>
            </a:p>
          </p:txBody>
        </p:sp>
        <p:sp>
          <p:nvSpPr>
            <p:cNvPr id="61" name="TextBox 103"/>
            <p:cNvSpPr txBox="1"/>
            <p:nvPr/>
          </p:nvSpPr>
          <p:spPr bwMode="auto">
            <a:xfrm rot="30982">
              <a:off x="10250" y="2376"/>
              <a:ext cx="1655"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00" kern="0" dirty="0">
                  <a:solidFill>
                    <a:schemeClr val="bg1"/>
                  </a:solidFill>
                  <a:latin typeface="微软雅黑" pitchFamily="34" charset="-122"/>
                  <a:ea typeface="微软雅黑" pitchFamily="34" charset="-122"/>
                  <a:cs typeface="+mn-ea"/>
                  <a:sym typeface="+mn-lt"/>
                </a:rPr>
                <a:t>追查至原始凭证，并核对信息的准确性</a:t>
              </a:r>
            </a:p>
          </p:txBody>
        </p:sp>
        <p:sp>
          <p:nvSpPr>
            <p:cNvPr id="71" name="矩形: 圆角 74"/>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itchFamily="34" charset="-122"/>
                <a:ea typeface="宋体" charset="-122"/>
                <a:cs typeface="微软雅黑" pitchFamily="34" charset="-122"/>
              </a:endParaRPr>
            </a:p>
          </p:txBody>
        </p:sp>
        <p:sp>
          <p:nvSpPr>
            <p:cNvPr id="72" name="矩形 71"/>
            <p:cNvSpPr/>
            <p:nvPr/>
          </p:nvSpPr>
          <p:spPr>
            <a:xfrm>
              <a:off x="1479" y="1973"/>
              <a:ext cx="2474" cy="4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Arial" charset="0"/>
                  <a:ea typeface="Arial" charset="0"/>
                </a:rPr>
                <a:t>营业收入</a:t>
              </a:r>
            </a:p>
          </p:txBody>
        </p:sp>
      </p:grpSp>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二、流程建设方案</a:t>
            </a:r>
            <a:endParaRPr lang="en-US" altLang="zh-CN" sz="2400" b="1" dirty="0">
              <a:solidFill>
                <a:schemeClr val="bg1"/>
              </a:solidFill>
              <a:latin typeface="微软雅黑" pitchFamily="34" charset="-122"/>
              <a:ea typeface="微软雅黑"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a:p>
            <a:endParaRPr lang="en-US" sz="1400" b="1" dirty="0">
              <a:solidFill>
                <a:schemeClr val="bg1"/>
              </a:solidFill>
              <a:latin typeface="微软雅黑" pitchFamily="34" charset="-122"/>
              <a:ea typeface="微软雅黑" pitchFamily="34" charset="-122"/>
            </a:endParaRPr>
          </a:p>
        </p:txBody>
      </p:sp>
      <p:sp>
        <p:nvSpPr>
          <p:cNvPr id="48" name="TextBox 103"/>
          <p:cNvSpPr txBox="1"/>
          <p:nvPr/>
        </p:nvSpPr>
        <p:spPr bwMode="auto">
          <a:xfrm rot="30982">
            <a:off x="7788821" y="1608689"/>
            <a:ext cx="625019" cy="4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记录异常信息</a:t>
            </a:r>
          </a:p>
        </p:txBody>
      </p:sp>
      <p:sp>
        <p:nvSpPr>
          <p:cNvPr id="49" name="TextBox 103">
            <a:extLst>
              <a:ext uri="{FF2B5EF4-FFF2-40B4-BE49-F238E27FC236}">
                <a16:creationId xmlns:a16="http://schemas.microsoft.com/office/drawing/2014/main" id="{9B19FD53-BF84-79F5-E365-8BDB8181AB78}"/>
              </a:ext>
            </a:extLst>
          </p:cNvPr>
          <p:cNvSpPr txBox="1"/>
          <p:nvPr/>
        </p:nvSpPr>
        <p:spPr bwMode="auto">
          <a:xfrm rot="30982">
            <a:off x="1243526" y="1691274"/>
            <a:ext cx="920115"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dirty="0">
                <a:solidFill>
                  <a:schemeClr val="bg1"/>
                </a:solidFill>
                <a:latin typeface="微软雅黑" pitchFamily="34" charset="-122"/>
                <a:ea typeface="微软雅黑" pitchFamily="34" charset="-122"/>
                <a:cs typeface="+mn-ea"/>
                <a:sym typeface="+mn-lt"/>
              </a:rPr>
              <a:t>分类汇总</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三、执行流程图</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Execution Flow Chart</a:t>
            </a:r>
            <a:endParaRPr lang="en-US" sz="1400" b="1" dirty="0">
              <a:solidFill>
                <a:schemeClr val="bg1"/>
              </a:solidFill>
              <a:latin typeface="微软雅黑" pitchFamily="34" charset="-122"/>
              <a:ea typeface="微软雅黑"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itchFamily="34" charset="-122"/>
                <a:ea typeface="微软雅黑" pitchFamily="34" charset="-122"/>
                <a:sym typeface="+mn-ea"/>
              </a:rPr>
              <a:t>数字化生产力部署前</a:t>
            </a:r>
            <a:endParaRPr kumimoji="1" lang="zh-CN" altLang="en-US" sz="1200" b="1" dirty="0">
              <a:latin typeface="PingFang SC" pitchFamily="34" charset="-122"/>
              <a:ea typeface="PingFang SC"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itchFamily="34" charset="-122"/>
                <a:ea typeface="微软雅黑" pitchFamily="34" charset="-122"/>
                <a:sym typeface="+mn-ea"/>
              </a:rPr>
              <a:t>数字化生产力部署后</a:t>
            </a:r>
            <a:endParaRPr kumimoji="1" lang="zh-CN" altLang="en-US" sz="1200" b="1" dirty="0">
              <a:latin typeface="PingFang SC" pitchFamily="34" charset="-122"/>
              <a:ea typeface="PingFang SC"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itchFamily="34" charset="-122"/>
                <a:ea typeface="微软雅黑" pitchFamily="34" charset="-122"/>
              </a:rPr>
              <a:t>全流程人工执行</a:t>
            </a:r>
          </a:p>
        </p:txBody>
      </p:sp>
      <p:sp>
        <p:nvSpPr>
          <p:cNvPr id="12" name="文本框 11"/>
          <p:cNvSpPr txBox="1"/>
          <p:nvPr/>
        </p:nvSpPr>
        <p:spPr>
          <a:xfrm>
            <a:off x="3460756" y="4269738"/>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itchFamily="34" charset="-122"/>
                <a:ea typeface="微软雅黑" pitchFamily="34" charset="-122"/>
              </a:rPr>
              <a:t>机器人自动完成登录系统、数据清洗及分析等业务流程</a:t>
            </a:r>
          </a:p>
        </p:txBody>
      </p:sp>
      <p:pic>
        <p:nvPicPr>
          <p:cNvPr id="13" name="图片 12" descr="ibot"/>
          <p:cNvPicPr>
            <a:picLocks noChangeAspect="1"/>
          </p:cNvPicPr>
          <p:nvPr/>
        </p:nvPicPr>
        <p:blipFill>
          <a:blip r:embed="rId2" cstate="print"/>
          <a:stretch>
            <a:fillRect/>
          </a:stretch>
        </p:blipFill>
        <p:spPr>
          <a:xfrm>
            <a:off x="1727146" y="4809253"/>
            <a:ext cx="565150" cy="565150"/>
          </a:xfrm>
          <a:prstGeom prst="rect">
            <a:avLst/>
          </a:prstGeom>
        </p:spPr>
      </p:pic>
      <p:pic>
        <p:nvPicPr>
          <p:cNvPr id="14" name="图片 13" descr="人 (2)"/>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3171" y="1817047"/>
            <a:ext cx="335200" cy="335200"/>
          </a:xfrm>
          <a:prstGeom prst="rect">
            <a:avLst/>
          </a:prstGeom>
        </p:spPr>
      </p:pic>
      <p:pic>
        <p:nvPicPr>
          <p:cNvPr id="23" name="图片 22" descr="人 (2)"/>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0756" y="3007736"/>
            <a:ext cx="349732" cy="349732"/>
          </a:xfrm>
          <a:prstGeom prst="rect">
            <a:avLst/>
          </a:prstGeom>
        </p:spPr>
      </p:pic>
      <p:sp>
        <p:nvSpPr>
          <p:cNvPr id="27" name="文本框 26"/>
          <p:cNvSpPr txBox="1"/>
          <p:nvPr/>
        </p:nvSpPr>
        <p:spPr>
          <a:xfrm>
            <a:off x="3293118" y="2418649"/>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itchFamily="34" charset="-122"/>
                <a:ea typeface="微软雅黑" pitchFamily="34" charset="-122"/>
              </a:rPr>
              <a:t>获取相关资料清单</a:t>
            </a:r>
          </a:p>
        </p:txBody>
      </p:sp>
      <p:sp>
        <p:nvSpPr>
          <p:cNvPr id="28" name="文本框 27"/>
          <p:cNvSpPr txBox="1"/>
          <p:nvPr/>
        </p:nvSpPr>
        <p:spPr>
          <a:xfrm>
            <a:off x="3442377" y="36814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itchFamily="34" charset="-122"/>
                <a:ea typeface="微软雅黑" pitchFamily="34" charset="-122"/>
              </a:rPr>
              <a:t>生成审计底稿，形成审计结论</a:t>
            </a:r>
          </a:p>
        </p:txBody>
      </p:sp>
      <p:sp>
        <p:nvSpPr>
          <p:cNvPr id="29" name="文本框 28"/>
          <p:cNvSpPr txBox="1"/>
          <p:nvPr/>
        </p:nvSpPr>
        <p:spPr>
          <a:xfrm>
            <a:off x="6688702" y="3725173"/>
            <a:ext cx="1271212" cy="400110"/>
          </a:xfrm>
          <a:prstGeom prst="rect">
            <a:avLst/>
          </a:prstGeom>
          <a:noFill/>
        </p:spPr>
        <p:txBody>
          <a:bodyPr wrap="square" rtlCol="0">
            <a:spAutoFit/>
          </a:bodyPr>
          <a:lstStyle/>
          <a:p>
            <a:pPr algn="ctr"/>
            <a:r>
              <a:rPr kumimoji="1" lang="zh-CN" altLang="en-US" sz="1000" dirty="0">
                <a:solidFill>
                  <a:schemeClr val="bg1"/>
                </a:solidFill>
                <a:latin typeface="微软雅黑" pitchFamily="34" charset="-122"/>
                <a:ea typeface="微软雅黑" pitchFamily="34" charset="-122"/>
              </a:rPr>
              <a:t>追查凭证信</a:t>
            </a:r>
            <a:endParaRPr kumimoji="1" lang="en-US" altLang="zh-CN" sz="1000" dirty="0">
              <a:solidFill>
                <a:schemeClr val="bg1"/>
              </a:solidFill>
              <a:latin typeface="微软雅黑" pitchFamily="34" charset="-122"/>
              <a:ea typeface="微软雅黑" pitchFamily="34" charset="-122"/>
            </a:endParaRPr>
          </a:p>
          <a:p>
            <a:pPr algn="ctr"/>
            <a:r>
              <a:rPr kumimoji="1" lang="zh-CN" altLang="en-US" sz="1000" dirty="0">
                <a:solidFill>
                  <a:schemeClr val="bg1"/>
                </a:solidFill>
                <a:latin typeface="微软雅黑" pitchFamily="34" charset="-122"/>
                <a:ea typeface="微软雅黑" pitchFamily="34" charset="-122"/>
              </a:rPr>
              <a:t>息并核对</a:t>
            </a:r>
          </a:p>
        </p:txBody>
      </p:sp>
      <p:sp>
        <p:nvSpPr>
          <p:cNvPr id="30" name="文本框 29"/>
          <p:cNvSpPr txBox="1"/>
          <p:nvPr/>
        </p:nvSpPr>
        <p:spPr>
          <a:xfrm>
            <a:off x="7972703" y="3736539"/>
            <a:ext cx="1270907" cy="400110"/>
          </a:xfrm>
          <a:prstGeom prst="rect">
            <a:avLst/>
          </a:prstGeom>
          <a:noFill/>
        </p:spPr>
        <p:txBody>
          <a:bodyPr wrap="square" rtlCol="0">
            <a:spAutoFit/>
          </a:bodyPr>
          <a:lstStyle/>
          <a:p>
            <a:pPr algn="ctr"/>
            <a:r>
              <a:rPr kumimoji="1" lang="zh-CN" altLang="en-US" sz="1000" dirty="0">
                <a:solidFill>
                  <a:schemeClr val="bg1"/>
                </a:solidFill>
                <a:latin typeface="微软雅黑" pitchFamily="34" charset="-122"/>
                <a:ea typeface="微软雅黑" pitchFamily="34" charset="-122"/>
              </a:rPr>
              <a:t>审计抽样，对</a:t>
            </a:r>
            <a:endParaRPr kumimoji="1" lang="en-US" altLang="zh-CN" sz="1000" dirty="0">
              <a:solidFill>
                <a:schemeClr val="bg1"/>
              </a:solidFill>
              <a:latin typeface="微软雅黑" pitchFamily="34" charset="-122"/>
              <a:ea typeface="微软雅黑" pitchFamily="34" charset="-122"/>
            </a:endParaRPr>
          </a:p>
          <a:p>
            <a:pPr algn="ctr"/>
            <a:r>
              <a:rPr kumimoji="1" lang="zh-CN" altLang="en-US" sz="1000" dirty="0">
                <a:solidFill>
                  <a:schemeClr val="bg1"/>
                </a:solidFill>
                <a:latin typeface="微软雅黑" pitchFamily="34" charset="-122"/>
                <a:ea typeface="微软雅黑" pitchFamily="34" charset="-122"/>
              </a:rPr>
              <a:t>异常数据发函</a:t>
            </a:r>
          </a:p>
        </p:txBody>
      </p:sp>
      <p:sp>
        <p:nvSpPr>
          <p:cNvPr id="31" name="文本框 30"/>
          <p:cNvSpPr txBox="1"/>
          <p:nvPr/>
        </p:nvSpPr>
        <p:spPr>
          <a:xfrm>
            <a:off x="8090747" y="2354837"/>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itchFamily="34" charset="-122"/>
                <a:ea typeface="微软雅黑" pitchFamily="34" charset="-122"/>
              </a:rPr>
              <a:t>分析数据及指标</a:t>
            </a:r>
          </a:p>
        </p:txBody>
      </p:sp>
      <p:sp>
        <p:nvSpPr>
          <p:cNvPr id="32" name="文本框 31"/>
          <p:cNvSpPr txBox="1"/>
          <p:nvPr/>
        </p:nvSpPr>
        <p:spPr>
          <a:xfrm>
            <a:off x="6726705" y="2361797"/>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itchFamily="34" charset="-122"/>
                <a:ea typeface="微软雅黑" pitchFamily="34" charset="-122"/>
              </a:rPr>
              <a:t>计算相关数据及指标</a:t>
            </a:r>
          </a:p>
        </p:txBody>
      </p:sp>
      <p:sp>
        <p:nvSpPr>
          <p:cNvPr id="33" name="文本框 32"/>
          <p:cNvSpPr txBox="1"/>
          <p:nvPr/>
        </p:nvSpPr>
        <p:spPr>
          <a:xfrm>
            <a:off x="5250293" y="2381084"/>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itchFamily="34" charset="-122"/>
                <a:ea typeface="微软雅黑" pitchFamily="34" charset="-122"/>
              </a:rPr>
              <a:t>数据分类汇总</a:t>
            </a:r>
          </a:p>
        </p:txBody>
      </p:sp>
      <p:pic>
        <p:nvPicPr>
          <p:cNvPr id="34" name="图形 33" descr="目标受众"/>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38639" y="2985084"/>
            <a:ext cx="349732" cy="349732"/>
          </a:xfrm>
          <a:prstGeom prst="rect">
            <a:avLst/>
          </a:prstGeom>
        </p:spPr>
      </p:pic>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1" cstate="print"/>
          <a:stretch>
            <a:fillRect/>
          </a:stretch>
        </p:blipFill>
        <p:spPr>
          <a:xfrm>
            <a:off x="1435501" y="4996946"/>
            <a:ext cx="326154" cy="326154"/>
          </a:xfrm>
          <a:prstGeom prst="rect">
            <a:avLst/>
          </a:prstGeom>
        </p:spPr>
      </p:pic>
      <p:pic>
        <p:nvPicPr>
          <p:cNvPr id="41" name="图形 40" descr="月历"/>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59927" y="4819092"/>
            <a:ext cx="340931" cy="340931"/>
          </a:xfrm>
          <a:prstGeom prst="rect">
            <a:avLst/>
          </a:prstGeom>
        </p:spPr>
      </p:pic>
      <p:pic>
        <p:nvPicPr>
          <p:cNvPr id="42" name="图片 41" descr="ibot"/>
          <p:cNvPicPr>
            <a:picLocks noChangeAspect="1"/>
          </p:cNvPicPr>
          <p:nvPr/>
        </p:nvPicPr>
        <p:blipFill>
          <a:blip r:embed="rId2" cstate="print"/>
          <a:stretch>
            <a:fillRect/>
          </a:stretch>
        </p:blipFill>
        <p:spPr>
          <a:xfrm>
            <a:off x="3022146" y="4799093"/>
            <a:ext cx="565151" cy="565151"/>
          </a:xfrm>
          <a:prstGeom prst="rect">
            <a:avLst/>
          </a:prstGeom>
        </p:spPr>
      </p:pic>
      <p:pic>
        <p:nvPicPr>
          <p:cNvPr id="43" name="图形 42" descr="Interne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2805" y="4915034"/>
            <a:ext cx="403296" cy="403296"/>
          </a:xfrm>
          <a:prstGeom prst="rect">
            <a:avLst/>
          </a:prstGeom>
        </p:spPr>
      </p:pic>
      <p:pic>
        <p:nvPicPr>
          <p:cNvPr id="44" name="图片 43" descr="ibot"/>
          <p:cNvPicPr>
            <a:picLocks noChangeAspect="1"/>
          </p:cNvPicPr>
          <p:nvPr/>
        </p:nvPicPr>
        <p:blipFill>
          <a:blip r:embed="rId2" cstate="print"/>
          <a:stretch>
            <a:fillRect/>
          </a:stretch>
        </p:blipFill>
        <p:spPr>
          <a:xfrm>
            <a:off x="4366544" y="4836019"/>
            <a:ext cx="565151" cy="565151"/>
          </a:xfrm>
          <a:prstGeom prst="rect">
            <a:avLst/>
          </a:prstGeom>
        </p:spPr>
      </p:pic>
      <p:pic>
        <p:nvPicPr>
          <p:cNvPr id="45" name="图形 44" descr="复选标记"/>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23775" y="4985157"/>
            <a:ext cx="349732" cy="349732"/>
          </a:xfrm>
          <a:prstGeom prst="rect">
            <a:avLst/>
          </a:prstGeom>
        </p:spPr>
      </p:pic>
      <p:pic>
        <p:nvPicPr>
          <p:cNvPr id="46" name="图片 45" descr="ibot"/>
          <p:cNvPicPr>
            <a:picLocks noChangeAspect="1"/>
          </p:cNvPicPr>
          <p:nvPr/>
        </p:nvPicPr>
        <p:blipFill>
          <a:blip r:embed="rId2" cstate="print"/>
          <a:stretch>
            <a:fillRect/>
          </a:stretch>
        </p:blipFill>
        <p:spPr>
          <a:xfrm>
            <a:off x="5690862" y="4799093"/>
            <a:ext cx="565151" cy="565151"/>
          </a:xfrm>
          <a:prstGeom prst="rect">
            <a:avLst/>
          </a:prstGeom>
        </p:spPr>
      </p:pic>
      <p:pic>
        <p:nvPicPr>
          <p:cNvPr id="47" name="图形 46" descr="智能手机"/>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3270" y="4932174"/>
            <a:ext cx="384997" cy="384997"/>
          </a:xfrm>
          <a:prstGeom prst="rect">
            <a:avLst/>
          </a:prstGeom>
        </p:spPr>
      </p:pic>
      <p:pic>
        <p:nvPicPr>
          <p:cNvPr id="48" name="图片 47" descr="ibot"/>
          <p:cNvPicPr>
            <a:picLocks noChangeAspect="1"/>
          </p:cNvPicPr>
          <p:nvPr/>
        </p:nvPicPr>
        <p:blipFill>
          <a:blip r:embed="rId2" cstate="print"/>
          <a:stretch>
            <a:fillRect/>
          </a:stretch>
        </p:blipFill>
        <p:spPr>
          <a:xfrm>
            <a:off x="7066912" y="4800839"/>
            <a:ext cx="565151" cy="565151"/>
          </a:xfrm>
          <a:prstGeom prst="rect">
            <a:avLst/>
          </a:prstGeom>
        </p:spPr>
      </p:pic>
      <p:sp>
        <p:nvSpPr>
          <p:cNvPr id="49" name="文本框 48"/>
          <p:cNvSpPr txBox="1"/>
          <p:nvPr/>
        </p:nvSpPr>
        <p:spPr>
          <a:xfrm>
            <a:off x="1396100" y="5480083"/>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itchFamily="34" charset="-122"/>
                <a:ea typeface="微软雅黑" pitchFamily="34" charset="-122"/>
              </a:rPr>
              <a:t>登录指定邮箱</a:t>
            </a:r>
          </a:p>
        </p:txBody>
      </p:sp>
      <p:sp>
        <p:nvSpPr>
          <p:cNvPr id="50" name="文本框 49"/>
          <p:cNvSpPr txBox="1"/>
          <p:nvPr/>
        </p:nvSpPr>
        <p:spPr>
          <a:xfrm>
            <a:off x="2935297" y="5432835"/>
            <a:ext cx="1113892" cy="246221"/>
          </a:xfrm>
          <a:prstGeom prst="rect">
            <a:avLst/>
          </a:prstGeom>
          <a:noFill/>
        </p:spPr>
        <p:txBody>
          <a:bodyPr wrap="square" rtlCol="0">
            <a:spAutoFit/>
          </a:bodyPr>
          <a:lstStyle/>
          <a:p>
            <a:r>
              <a:rPr kumimoji="1" lang="zh-CN" altLang="en-US" sz="1000" dirty="0">
                <a:solidFill>
                  <a:srgbClr val="03AF58"/>
                </a:solidFill>
                <a:latin typeface="微软雅黑" pitchFamily="34" charset="-122"/>
                <a:ea typeface="微软雅黑" pitchFamily="34" charset="-122"/>
              </a:rPr>
              <a:t>数据清洗</a:t>
            </a:r>
          </a:p>
        </p:txBody>
      </p:sp>
      <p:pic>
        <p:nvPicPr>
          <p:cNvPr id="51" name="图形 50" descr="列表"/>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70364" y="5102306"/>
            <a:ext cx="335200" cy="335200"/>
          </a:xfrm>
          <a:prstGeom prst="rect">
            <a:avLst/>
          </a:prstGeom>
        </p:spPr>
      </p:pic>
      <p:sp>
        <p:nvSpPr>
          <p:cNvPr id="52" name="文本框 51"/>
          <p:cNvSpPr txBox="1"/>
          <p:nvPr/>
        </p:nvSpPr>
        <p:spPr>
          <a:xfrm>
            <a:off x="4139695" y="5401170"/>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itchFamily="34" charset="-122"/>
                <a:ea typeface="微软雅黑" pitchFamily="34" charset="-122"/>
              </a:rPr>
              <a:t>数据计算</a:t>
            </a:r>
          </a:p>
        </p:txBody>
      </p:sp>
      <p:sp>
        <p:nvSpPr>
          <p:cNvPr id="53" name="文本框 52"/>
          <p:cNvSpPr txBox="1"/>
          <p:nvPr/>
        </p:nvSpPr>
        <p:spPr>
          <a:xfrm>
            <a:off x="5292222" y="5407474"/>
            <a:ext cx="1362429" cy="246221"/>
          </a:xfrm>
          <a:prstGeom prst="rect">
            <a:avLst/>
          </a:prstGeom>
          <a:noFill/>
        </p:spPr>
        <p:txBody>
          <a:bodyPr wrap="square" rtlCol="0">
            <a:spAutoFit/>
          </a:bodyPr>
          <a:lstStyle/>
          <a:p>
            <a:pPr algn="ctr"/>
            <a:r>
              <a:rPr kumimoji="1" lang="zh-CN" altLang="en-US" sz="1000" dirty="0">
                <a:solidFill>
                  <a:srgbClr val="00AE57"/>
                </a:solidFill>
                <a:latin typeface="微软雅黑" pitchFamily="34" charset="-122"/>
                <a:ea typeface="微软雅黑" pitchFamily="34" charset="-122"/>
              </a:rPr>
              <a:t>数据分析</a:t>
            </a:r>
          </a:p>
        </p:txBody>
      </p:sp>
      <p:sp>
        <p:nvSpPr>
          <p:cNvPr id="54" name="文本框 53"/>
          <p:cNvSpPr txBox="1"/>
          <p:nvPr/>
        </p:nvSpPr>
        <p:spPr>
          <a:xfrm>
            <a:off x="6763860" y="5417104"/>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itchFamily="34" charset="-122"/>
                <a:ea typeface="微软雅黑" pitchFamily="34" charset="-122"/>
              </a:rPr>
              <a:t>记录异常</a:t>
            </a:r>
          </a:p>
        </p:txBody>
      </p:sp>
      <p:sp>
        <p:nvSpPr>
          <p:cNvPr id="55" name="箭头: 右 119"/>
          <p:cNvSpPr/>
          <p:nvPr/>
        </p:nvSpPr>
        <p:spPr>
          <a:xfrm>
            <a:off x="6343931" y="5131096"/>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4952626" y="5174642"/>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3568489" y="5116682"/>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2303393" y="5127452"/>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7673924" y="509101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p:cNvPicPr>
            <a:picLocks noChangeAspect="1"/>
          </p:cNvPicPr>
          <p:nvPr/>
        </p:nvPicPr>
        <p:blipFill>
          <a:blip r:embed="rId2" cstate="print"/>
          <a:stretch>
            <a:fillRect/>
          </a:stretch>
        </p:blipFill>
        <p:spPr>
          <a:xfrm>
            <a:off x="8174311" y="4807266"/>
            <a:ext cx="565151" cy="565151"/>
          </a:xfrm>
          <a:prstGeom prst="rect">
            <a:avLst/>
          </a:prstGeom>
        </p:spPr>
      </p:pic>
      <p:sp>
        <p:nvSpPr>
          <p:cNvPr id="62" name="文本框 61"/>
          <p:cNvSpPr txBox="1"/>
          <p:nvPr/>
        </p:nvSpPr>
        <p:spPr>
          <a:xfrm>
            <a:off x="7786190" y="5389723"/>
            <a:ext cx="1329979" cy="246221"/>
          </a:xfrm>
          <a:prstGeom prst="rect">
            <a:avLst/>
          </a:prstGeom>
          <a:noFill/>
        </p:spPr>
        <p:txBody>
          <a:bodyPr wrap="square" rtlCol="0">
            <a:spAutoFit/>
          </a:bodyPr>
          <a:lstStyle/>
          <a:p>
            <a:pPr algn="ctr"/>
            <a:r>
              <a:rPr kumimoji="1" lang="zh-CN" altLang="en-US" sz="1000" dirty="0">
                <a:solidFill>
                  <a:srgbClr val="00AE57"/>
                </a:solidFill>
                <a:latin typeface="微软雅黑" pitchFamily="34" charset="-122"/>
                <a:ea typeface="微软雅黑" pitchFamily="34" charset="-122"/>
              </a:rPr>
              <a:t>函证</a:t>
            </a:r>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15</a:t>
            </a:r>
            <a:r>
              <a:rPr lang="zh-CN" altLang="en-US" sz="2000" dirty="0">
                <a:solidFill>
                  <a:schemeClr val="bg1"/>
                </a:solidFill>
                <a:effectLst>
                  <a:outerShdw blurRad="38100" dist="38100" dir="2700000" algn="tl">
                    <a:srgbClr val="000000">
                      <a:alpha val="43137"/>
                    </a:srgbClr>
                  </a:outerShdw>
                </a:effectLst>
              </a:rPr>
              <a:t>分钟</a:t>
            </a:r>
            <a:r>
              <a:rPr lang="en-US" altLang="zh-CN" sz="2000" dirty="0">
                <a:solidFill>
                  <a:schemeClr val="bg1"/>
                </a:solidFill>
                <a:effectLst>
                  <a:outerShdw blurRad="38100" dist="38100" dir="2700000" algn="tl">
                    <a:srgbClr val="000000">
                      <a:alpha val="43137"/>
                    </a:srgbClr>
                  </a:outerShdw>
                </a:effectLst>
              </a:rPr>
              <a:t>/</a:t>
            </a:r>
            <a:r>
              <a:rPr lang="zh-CN" altLang="en-US" sz="2000" dirty="0">
                <a:solidFill>
                  <a:schemeClr val="bg1"/>
                </a:solidFill>
                <a:effectLst>
                  <a:outerShdw blurRad="38100" dist="38100" dir="2700000" algn="tl">
                    <a:srgbClr val="000000">
                      <a:alpha val="43137"/>
                    </a:srgbClr>
                  </a:outerShdw>
                </a:effectLst>
              </a:rPr>
              <a:t>次</a:t>
            </a:r>
          </a:p>
          <a:p>
            <a:pPr algn="ct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15.6</a:t>
            </a:r>
            <a:r>
              <a:rPr lang="zh-CN" altLang="en-US" sz="2000" dirty="0">
                <a:solidFill>
                  <a:schemeClr val="bg1"/>
                </a:solidFill>
                <a:effectLst>
                  <a:outerShdw blurRad="38100" dist="38100" dir="2700000" algn="tl">
                    <a:srgbClr val="000000">
                      <a:alpha val="43137"/>
                    </a:srgbClr>
                  </a:outerShdw>
                </a:effectLst>
              </a:rPr>
              <a:t>小时</a:t>
            </a:r>
            <a:r>
              <a:rPr lang="en-US" altLang="zh-CN" sz="2000" dirty="0">
                <a:solidFill>
                  <a:schemeClr val="bg1"/>
                </a:solidFill>
                <a:effectLst>
                  <a:outerShdw blurRad="38100" dist="38100" dir="2700000" algn="tl">
                    <a:srgbClr val="000000">
                      <a:alpha val="43137"/>
                    </a:srgbClr>
                  </a:outerShdw>
                </a:effectLst>
              </a:rPr>
              <a:t>/</a:t>
            </a:r>
            <a:r>
              <a:rPr lang="zh-CN" altLang="en-US" sz="2000" dirty="0">
                <a:solidFill>
                  <a:schemeClr val="bg1"/>
                </a:solidFill>
                <a:effectLst>
                  <a:outerShdw blurRad="38100" dist="38100" dir="2700000" algn="tl">
                    <a:srgbClr val="000000">
                      <a:alpha val="43137"/>
                    </a:srgbClr>
                  </a:outerShdw>
                </a:effectLst>
              </a:rPr>
              <a:t>次</a:t>
            </a:r>
          </a:p>
          <a:p>
            <a:pPr algn="ctr"/>
            <a:endParaRPr lang="zh-CN" altLang="en-US" sz="900" dirty="0"/>
          </a:p>
        </p:txBody>
      </p:sp>
      <p:pic>
        <p:nvPicPr>
          <p:cNvPr id="65" name="图片 64" descr="人 (2)"/>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25192" y="2950228"/>
            <a:ext cx="365809" cy="365809"/>
          </a:xfrm>
          <a:prstGeom prst="rect">
            <a:avLst/>
          </a:prstGeom>
        </p:spPr>
      </p:pic>
      <p:sp>
        <p:nvSpPr>
          <p:cNvPr id="67" name="文本框 66"/>
          <p:cNvSpPr txBox="1"/>
          <p:nvPr/>
        </p:nvSpPr>
        <p:spPr>
          <a:xfrm>
            <a:off x="5214362" y="3723415"/>
            <a:ext cx="1113892" cy="553998"/>
          </a:xfrm>
          <a:prstGeom prst="rect">
            <a:avLst/>
          </a:prstGeom>
          <a:noFill/>
        </p:spPr>
        <p:txBody>
          <a:bodyPr wrap="square" rtlCol="0">
            <a:spAutoFit/>
          </a:bodyPr>
          <a:lstStyle/>
          <a:p>
            <a:pPr algn="ctr"/>
            <a:r>
              <a:rPr kumimoji="1" lang="zh-CN" altLang="en-US" sz="1000" dirty="0">
                <a:solidFill>
                  <a:schemeClr val="bg1"/>
                </a:solidFill>
                <a:latin typeface="微软雅黑" pitchFamily="34" charset="-122"/>
                <a:ea typeface="微软雅黑" pitchFamily="34" charset="-122"/>
              </a:rPr>
              <a:t>获取回函信息，核对回函与发函信息</a:t>
            </a:r>
          </a:p>
        </p:txBody>
      </p:sp>
      <p:sp>
        <p:nvSpPr>
          <p:cNvPr id="68" name="箭头: 左 94"/>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p:cNvSpPr txBox="1"/>
          <p:nvPr/>
        </p:nvSpPr>
        <p:spPr>
          <a:xfrm>
            <a:off x="3964372" y="443266"/>
            <a:ext cx="5474730" cy="473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项目实施前后的审计流程对比</a:t>
            </a:r>
            <a:endParaRPr lang="en-US" sz="2400" dirty="0">
              <a:solidFill>
                <a:schemeClr val="bg1"/>
              </a:solidFill>
            </a:endParaRPr>
          </a:p>
        </p:txBody>
      </p:sp>
      <p:sp>
        <p:nvSpPr>
          <p:cNvPr id="70" name="箭头: 右 124"/>
          <p:cNvSpPr/>
          <p:nvPr/>
        </p:nvSpPr>
        <p:spPr>
          <a:xfrm>
            <a:off x="8727039" y="5105901"/>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71" name="图片 70" descr="ibot"/>
          <p:cNvPicPr>
            <a:picLocks noChangeAspect="1"/>
          </p:cNvPicPr>
          <p:nvPr/>
        </p:nvPicPr>
        <p:blipFill>
          <a:blip r:embed="rId2" cstate="print"/>
          <a:stretch>
            <a:fillRect/>
          </a:stretch>
        </p:blipFill>
        <p:spPr>
          <a:xfrm>
            <a:off x="9227426" y="4822154"/>
            <a:ext cx="565151" cy="565151"/>
          </a:xfrm>
          <a:prstGeom prst="rect">
            <a:avLst/>
          </a:prstGeom>
        </p:spPr>
      </p:pic>
      <p:sp>
        <p:nvSpPr>
          <p:cNvPr id="72" name="文本框 71"/>
          <p:cNvSpPr txBox="1"/>
          <p:nvPr/>
        </p:nvSpPr>
        <p:spPr>
          <a:xfrm>
            <a:off x="9080376" y="5412296"/>
            <a:ext cx="1329979" cy="400110"/>
          </a:xfrm>
          <a:prstGeom prst="rect">
            <a:avLst/>
          </a:prstGeom>
          <a:noFill/>
        </p:spPr>
        <p:txBody>
          <a:bodyPr wrap="square" rtlCol="0">
            <a:spAutoFit/>
          </a:bodyPr>
          <a:lstStyle/>
          <a:p>
            <a:r>
              <a:rPr kumimoji="1" lang="zh-CN" altLang="en-US" sz="1000" dirty="0">
                <a:solidFill>
                  <a:srgbClr val="00AE57"/>
                </a:solidFill>
                <a:latin typeface="微软雅黑" pitchFamily="34" charset="-122"/>
                <a:ea typeface="微软雅黑" pitchFamily="34" charset="-122"/>
              </a:rPr>
              <a:t>生成审计底稿，</a:t>
            </a:r>
            <a:endParaRPr kumimoji="1" lang="en-US" altLang="zh-CN" sz="1000" dirty="0">
              <a:solidFill>
                <a:srgbClr val="00AE57"/>
              </a:solidFill>
              <a:latin typeface="微软雅黑" pitchFamily="34" charset="-122"/>
              <a:ea typeface="微软雅黑" pitchFamily="34" charset="-122"/>
            </a:endParaRPr>
          </a:p>
          <a:p>
            <a:r>
              <a:rPr kumimoji="1" lang="zh-CN" altLang="en-US" sz="1000" dirty="0">
                <a:solidFill>
                  <a:srgbClr val="00AE57"/>
                </a:solidFill>
                <a:latin typeface="微软雅黑" pitchFamily="34" charset="-122"/>
                <a:ea typeface="微软雅黑" pitchFamily="34" charset="-122"/>
              </a:rPr>
              <a:t>形成审计结论</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09">
            <a:extLst>
              <a:ext uri="{FF2B5EF4-FFF2-40B4-BE49-F238E27FC236}">
                <a16:creationId xmlns:a16="http://schemas.microsoft.com/office/drawing/2014/main" id="{373B069C-783E-424E-B628-D0CDF8091915}"/>
              </a:ext>
            </a:extLst>
          </p:cNvPr>
          <p:cNvSpPr/>
          <p:nvPr/>
        </p:nvSpPr>
        <p:spPr bwMode="gray">
          <a:xfrm>
            <a:off x="947766" y="1241513"/>
            <a:ext cx="9667903" cy="2206017"/>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4" name="Rectangle: Rounded Corners 103">
            <a:extLst>
              <a:ext uri="{FF2B5EF4-FFF2-40B4-BE49-F238E27FC236}">
                <a16:creationId xmlns:a16="http://schemas.microsoft.com/office/drawing/2014/main" id="{7461BD1C-FA42-1145-BA59-FD66DA28BD26}"/>
              </a:ext>
            </a:extLst>
          </p:cNvPr>
          <p:cNvSpPr/>
          <p:nvPr/>
        </p:nvSpPr>
        <p:spPr bwMode="gray">
          <a:xfrm>
            <a:off x="436006" y="3705191"/>
            <a:ext cx="2171115" cy="3033644"/>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5" name="Rectangle: Rounded Corners 104">
            <a:extLst>
              <a:ext uri="{FF2B5EF4-FFF2-40B4-BE49-F238E27FC236}">
                <a16:creationId xmlns:a16="http://schemas.microsoft.com/office/drawing/2014/main" id="{46BE20DF-F116-8341-991E-BBE4C6BD3D78}"/>
              </a:ext>
            </a:extLst>
          </p:cNvPr>
          <p:cNvSpPr/>
          <p:nvPr/>
        </p:nvSpPr>
        <p:spPr bwMode="gray">
          <a:xfrm>
            <a:off x="3217303" y="3749776"/>
            <a:ext cx="2813351" cy="299121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收入舞弊审计自动处理流程</a:t>
            </a:r>
            <a:endParaRPr lang="en-US" sz="2400" dirty="0">
              <a:solidFill>
                <a:schemeClr val="bg1"/>
              </a:solidFill>
            </a:endParaRPr>
          </a:p>
        </p:txBody>
      </p:sp>
      <p:grpSp>
        <p:nvGrpSpPr>
          <p:cNvPr id="7" name="Group 3">
            <a:extLst>
              <a:ext uri="{FF2B5EF4-FFF2-40B4-BE49-F238E27FC236}">
                <a16:creationId xmlns:a16="http://schemas.microsoft.com/office/drawing/2014/main" id="{716E7876-5D01-C444-B91A-5E9583D1AD01}"/>
              </a:ext>
            </a:extLst>
          </p:cNvPr>
          <p:cNvGrpSpPr/>
          <p:nvPr/>
        </p:nvGrpSpPr>
        <p:grpSpPr>
          <a:xfrm>
            <a:off x="586057" y="4994435"/>
            <a:ext cx="1853266" cy="1154395"/>
            <a:chOff x="5409173" y="4010016"/>
            <a:chExt cx="3326837" cy="2072284"/>
          </a:xfrm>
          <a:effectLst/>
        </p:grpSpPr>
        <p:pic>
          <p:nvPicPr>
            <p:cNvPr id="8" name="Picture 4">
              <a:extLst>
                <a:ext uri="{FF2B5EF4-FFF2-40B4-BE49-F238E27FC236}">
                  <a16:creationId xmlns:a16="http://schemas.microsoft.com/office/drawing/2014/main" id="{71EAD57E-E62D-0D4F-89F5-4E773F0646A0}"/>
                </a:ext>
              </a:extLst>
            </p:cNvPr>
            <p:cNvPicPr>
              <a:picLocks noChangeAspect="1"/>
            </p:cNvPicPr>
            <p:nvPr/>
          </p:nvPicPr>
          <p:blipFill>
            <a:blip r:embed="rId2"/>
            <a:stretch>
              <a:fillRect/>
            </a:stretch>
          </p:blipFill>
          <p:spPr>
            <a:xfrm>
              <a:off x="5409173" y="4010016"/>
              <a:ext cx="2072284" cy="2072284"/>
            </a:xfrm>
            <a:prstGeom prst="rect">
              <a:avLst/>
            </a:prstGeom>
          </p:spPr>
        </p:pic>
        <p:sp>
          <p:nvSpPr>
            <p:cNvPr id="9" name="TextBox 5">
              <a:extLst>
                <a:ext uri="{FF2B5EF4-FFF2-40B4-BE49-F238E27FC236}">
                  <a16:creationId xmlns:a16="http://schemas.microsoft.com/office/drawing/2014/main" id="{B058050F-F031-3E4C-8683-71C88F6FE0F6}"/>
                </a:ext>
              </a:extLst>
            </p:cNvPr>
            <p:cNvSpPr txBox="1"/>
            <p:nvPr/>
          </p:nvSpPr>
          <p:spPr>
            <a:xfrm>
              <a:off x="7184970" y="4875631"/>
              <a:ext cx="1551040" cy="607589"/>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Reading</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Data </a:t>
              </a:r>
              <a:r>
                <a:rPr lang="en-US" sz="1100" kern="0" dirty="0" err="1">
                  <a:solidFill>
                    <a:schemeClr val="bg1"/>
                  </a:solidFill>
                  <a:ea typeface="Arial Unicode MS" pitchFamily="34" charset="-128"/>
                  <a:cs typeface="Arial Unicode MS" pitchFamily="34" charset="-128"/>
                </a:rPr>
                <a:t>读取数据</a:t>
              </a:r>
              <a:endParaRPr lang="en-US" sz="1100" kern="0" dirty="0">
                <a:solidFill>
                  <a:schemeClr val="bg1"/>
                </a:solidFill>
                <a:ea typeface="Arial Unicode MS" pitchFamily="34" charset="-128"/>
                <a:cs typeface="Arial Unicode MS" pitchFamily="34" charset="-128"/>
              </a:endParaRPr>
            </a:p>
          </p:txBody>
        </p:sp>
      </p:grpSp>
      <p:grpSp>
        <p:nvGrpSpPr>
          <p:cNvPr id="10" name="Group 6">
            <a:extLst>
              <a:ext uri="{FF2B5EF4-FFF2-40B4-BE49-F238E27FC236}">
                <a16:creationId xmlns:a16="http://schemas.microsoft.com/office/drawing/2014/main" id="{FC8B59E7-3BB6-4146-BB54-3BB53969BD5D}"/>
              </a:ext>
            </a:extLst>
          </p:cNvPr>
          <p:cNvGrpSpPr/>
          <p:nvPr/>
        </p:nvGrpSpPr>
        <p:grpSpPr>
          <a:xfrm>
            <a:off x="491716" y="3832984"/>
            <a:ext cx="1158972" cy="667444"/>
            <a:chOff x="222534" y="1735612"/>
            <a:chExt cx="2634680" cy="1517290"/>
          </a:xfrm>
        </p:grpSpPr>
        <p:pic>
          <p:nvPicPr>
            <p:cNvPr id="11" name="Picture 7" descr="Image result for outlook&quot;">
              <a:extLst>
                <a:ext uri="{FF2B5EF4-FFF2-40B4-BE49-F238E27FC236}">
                  <a16:creationId xmlns:a16="http://schemas.microsoft.com/office/drawing/2014/main" id="{8A709552-D69B-EE44-B2BA-601F187C61F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a:extLst>
                <a:ext uri="{FF2B5EF4-FFF2-40B4-BE49-F238E27FC236}">
                  <a16:creationId xmlns:a16="http://schemas.microsoft.com/office/drawing/2014/main" id="{23C95EC8-4FF8-F442-A5D7-2CC5D9DA8B4A}"/>
                </a:ext>
              </a:extLst>
            </p:cNvPr>
            <p:cNvSpPr txBox="1"/>
            <p:nvPr/>
          </p:nvSpPr>
          <p:spPr>
            <a:xfrm>
              <a:off x="222534" y="2868087"/>
              <a:ext cx="2634680" cy="384815"/>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从</a:t>
              </a:r>
              <a:r>
                <a:rPr lang="en-US" sz="1100" kern="0" dirty="0">
                  <a:solidFill>
                    <a:schemeClr val="bg1"/>
                  </a:solidFill>
                  <a:ea typeface="Arial Unicode MS" pitchFamily="34" charset="-128"/>
                  <a:cs typeface="Arial Unicode MS" pitchFamily="34" charset="-128"/>
                </a:rPr>
                <a:t>Email</a:t>
              </a:r>
              <a:r>
                <a:rPr lang="zh-CN" altLang="en-US" sz="1100" kern="0" dirty="0">
                  <a:solidFill>
                    <a:schemeClr val="bg1"/>
                  </a:solidFill>
                  <a:ea typeface="Arial Unicode MS" pitchFamily="34" charset="-128"/>
                  <a:cs typeface="Arial Unicode MS" pitchFamily="34" charset="-128"/>
                </a:rPr>
                <a:t>中获取文件</a:t>
              </a:r>
              <a:endParaRPr lang="en-US" sz="1100" kern="0" dirty="0">
                <a:solidFill>
                  <a:schemeClr val="bg1"/>
                </a:solidFill>
                <a:ea typeface="Arial Unicode MS" pitchFamily="34" charset="-128"/>
                <a:cs typeface="Arial Unicode MS" pitchFamily="34" charset="-128"/>
              </a:endParaRPr>
            </a:p>
          </p:txBody>
        </p:sp>
      </p:grpSp>
      <p:cxnSp>
        <p:nvCxnSpPr>
          <p:cNvPr id="13" name="Connector: Elbow 14">
            <a:extLst>
              <a:ext uri="{FF2B5EF4-FFF2-40B4-BE49-F238E27FC236}">
                <a16:creationId xmlns:a16="http://schemas.microsoft.com/office/drawing/2014/main" id="{AB09933B-880E-B442-A636-BC2A30B01C6A}"/>
              </a:ext>
            </a:extLst>
          </p:cNvPr>
          <p:cNvCxnSpPr>
            <a:cxnSpLocks/>
            <a:stCxn id="11" idx="3"/>
          </p:cNvCxnSpPr>
          <p:nvPr/>
        </p:nvCxnSpPr>
        <p:spPr>
          <a:xfrm flipV="1">
            <a:off x="1327864" y="4079465"/>
            <a:ext cx="529577" cy="2604"/>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23">
            <a:extLst>
              <a:ext uri="{FF2B5EF4-FFF2-40B4-BE49-F238E27FC236}">
                <a16:creationId xmlns:a16="http://schemas.microsoft.com/office/drawing/2014/main" id="{0AAFE43F-25B5-0C41-B0B3-3091509C834F}"/>
              </a:ext>
            </a:extLst>
          </p:cNvPr>
          <p:cNvCxnSpPr>
            <a:cxnSpLocks/>
            <a:endCxn id="47" idx="1"/>
          </p:cNvCxnSpPr>
          <p:nvPr/>
        </p:nvCxnSpPr>
        <p:spPr>
          <a:xfrm flipV="1">
            <a:off x="2244154" y="2200807"/>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 name="Group 13">
            <a:extLst>
              <a:ext uri="{FF2B5EF4-FFF2-40B4-BE49-F238E27FC236}">
                <a16:creationId xmlns:a16="http://schemas.microsoft.com/office/drawing/2014/main" id="{00BA6FF1-A409-6E47-B449-C5062B419D52}"/>
              </a:ext>
            </a:extLst>
          </p:cNvPr>
          <p:cNvGrpSpPr/>
          <p:nvPr/>
        </p:nvGrpSpPr>
        <p:grpSpPr>
          <a:xfrm>
            <a:off x="2384885" y="1838016"/>
            <a:ext cx="957460" cy="1029559"/>
            <a:chOff x="2584111" y="1580725"/>
            <a:chExt cx="957958" cy="1030095"/>
          </a:xfrm>
        </p:grpSpPr>
        <p:sp>
          <p:nvSpPr>
            <p:cNvPr id="46" name="TextBox 38">
              <a:extLst>
                <a:ext uri="{FF2B5EF4-FFF2-40B4-BE49-F238E27FC236}">
                  <a16:creationId xmlns:a16="http://schemas.microsoft.com/office/drawing/2014/main" id="{0FB79103-3B72-2844-B58A-8D96EBFAFC57}"/>
                </a:ext>
              </a:extLst>
            </p:cNvPr>
            <p:cNvSpPr txBox="1"/>
            <p:nvPr/>
          </p:nvSpPr>
          <p:spPr>
            <a:xfrm>
              <a:off x="2584111" y="2333677"/>
              <a:ext cx="957958" cy="27714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b="1" kern="0" dirty="0">
                  <a:solidFill>
                    <a:schemeClr val="bg1"/>
                  </a:solidFill>
                  <a:ea typeface="Arial Unicode MS" pitchFamily="34" charset="-128"/>
                  <a:cs typeface="Arial Unicode MS" pitchFamily="34" charset="-128"/>
                </a:rPr>
                <a:t>数据清洗</a:t>
              </a:r>
              <a:endParaRPr lang="en-US" b="1" kern="0" dirty="0">
                <a:solidFill>
                  <a:schemeClr val="bg1"/>
                </a:solidFill>
                <a:ea typeface="Arial Unicode MS" pitchFamily="34" charset="-128"/>
                <a:cs typeface="Arial Unicode MS" pitchFamily="34" charset="-128"/>
              </a:endParaRPr>
            </a:p>
          </p:txBody>
        </p:sp>
        <p:pic>
          <p:nvPicPr>
            <p:cNvPr id="47" name="Picture 56">
              <a:extLst>
                <a:ext uri="{FF2B5EF4-FFF2-40B4-BE49-F238E27FC236}">
                  <a16:creationId xmlns:a16="http://schemas.microsoft.com/office/drawing/2014/main" id="{B599C293-BC04-D443-9CE7-B119196800F5}"/>
                </a:ext>
              </a:extLst>
            </p:cNvPr>
            <p:cNvPicPr>
              <a:picLocks noChangeAspect="1"/>
            </p:cNvPicPr>
            <p:nvPr/>
          </p:nvPicPr>
          <p:blipFill>
            <a:blip r:embed="rId4"/>
            <a:stretch>
              <a:fillRect/>
            </a:stretch>
          </p:blipFill>
          <p:spPr>
            <a:xfrm>
              <a:off x="2619169" y="1580725"/>
              <a:ext cx="807894" cy="725961"/>
            </a:xfrm>
            <a:prstGeom prst="rect">
              <a:avLst/>
            </a:prstGeom>
          </p:spPr>
        </p:pic>
      </p:grpSp>
      <p:sp>
        <p:nvSpPr>
          <p:cNvPr id="51" name="TextBox 75">
            <a:extLst>
              <a:ext uri="{FF2B5EF4-FFF2-40B4-BE49-F238E27FC236}">
                <a16:creationId xmlns:a16="http://schemas.microsoft.com/office/drawing/2014/main" id="{6AB9FB3C-6E7F-4444-BE6C-D4C24CBE8F51}"/>
              </a:ext>
            </a:extLst>
          </p:cNvPr>
          <p:cNvSpPr txBox="1"/>
          <p:nvPr/>
        </p:nvSpPr>
        <p:spPr>
          <a:xfrm>
            <a:off x="1717555" y="4305657"/>
            <a:ext cx="656089" cy="507831"/>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对</a:t>
            </a:r>
            <a:r>
              <a:rPr lang="en-US" altLang="zh-CN" sz="1100" kern="0" dirty="0">
                <a:solidFill>
                  <a:schemeClr val="bg1"/>
                </a:solidFill>
                <a:ea typeface="Arial Unicode MS" pitchFamily="34" charset="-128"/>
                <a:cs typeface="Arial Unicode MS" pitchFamily="34" charset="-128"/>
              </a:rPr>
              <a:t>excel</a:t>
            </a:r>
            <a:r>
              <a:rPr lang="zh-CN" altLang="en-US" sz="1100" kern="0" dirty="0">
                <a:solidFill>
                  <a:schemeClr val="bg1"/>
                </a:solidFill>
                <a:ea typeface="Arial Unicode MS" pitchFamily="34" charset="-128"/>
                <a:cs typeface="Arial Unicode MS" pitchFamily="34" charset="-128"/>
              </a:rPr>
              <a:t>中数据进行分类汇总</a:t>
            </a:r>
            <a:endParaRPr lang="en-US" sz="1100" kern="0" dirty="0">
              <a:solidFill>
                <a:schemeClr val="bg1"/>
              </a:solidFill>
              <a:ea typeface="Arial Unicode MS" pitchFamily="34" charset="-128"/>
              <a:cs typeface="Arial Unicode MS" pitchFamily="34" charset="-128"/>
            </a:endParaRPr>
          </a:p>
        </p:txBody>
      </p:sp>
      <p:pic>
        <p:nvPicPr>
          <p:cNvPr id="55" name="Grafik 83">
            <a:extLst>
              <a:ext uri="{FF2B5EF4-FFF2-40B4-BE49-F238E27FC236}">
                <a16:creationId xmlns:a16="http://schemas.microsoft.com/office/drawing/2014/main" id="{EF8C453D-68C3-FD41-B925-5440A0F83100}"/>
              </a:ext>
            </a:extLst>
          </p:cNvPr>
          <p:cNvPicPr>
            <a:picLocks noChangeAspect="1"/>
          </p:cNvPicPr>
          <p:nvPr/>
        </p:nvPicPr>
        <p:blipFill>
          <a:blip r:embed="rId5"/>
          <a:stretch>
            <a:fillRect/>
          </a:stretch>
        </p:blipFill>
        <p:spPr>
          <a:xfrm>
            <a:off x="2408975" y="1220079"/>
            <a:ext cx="830874" cy="830874"/>
          </a:xfrm>
          <a:prstGeom prst="rect">
            <a:avLst/>
          </a:prstGeom>
        </p:spPr>
      </p:pic>
      <p:sp>
        <p:nvSpPr>
          <p:cNvPr id="56" name="Rectangle 85">
            <a:extLst>
              <a:ext uri="{FF2B5EF4-FFF2-40B4-BE49-F238E27FC236}">
                <a16:creationId xmlns:a16="http://schemas.microsoft.com/office/drawing/2014/main" id="{5DC40D69-B669-8740-877D-D3CC9DB85407}"/>
              </a:ext>
            </a:extLst>
          </p:cNvPr>
          <p:cNvSpPr/>
          <p:nvPr/>
        </p:nvSpPr>
        <p:spPr bwMode="gray">
          <a:xfrm>
            <a:off x="4928026" y="1227473"/>
            <a:ext cx="1426918" cy="2338284"/>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62" name="图片 61">
            <a:extLst>
              <a:ext uri="{FF2B5EF4-FFF2-40B4-BE49-F238E27FC236}">
                <a16:creationId xmlns:a16="http://schemas.microsoft.com/office/drawing/2014/main" id="{A528ED8D-4398-380A-0CC6-889173E9D2F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33" b="90000" l="9890" r="89011">
                        <a14:foregroundMark x1="29670" y1="10667" x2="62637" y2="7333"/>
                      </a14:backgroundRemoval>
                    </a14:imgEffect>
                  </a14:imgLayer>
                </a14:imgProps>
              </a:ext>
            </a:extLst>
          </a:blip>
          <a:stretch>
            <a:fillRect/>
          </a:stretch>
        </p:blipFill>
        <p:spPr>
          <a:xfrm>
            <a:off x="1715495" y="3831664"/>
            <a:ext cx="693480" cy="1143099"/>
          </a:xfrm>
          <a:prstGeom prst="rect">
            <a:avLst/>
          </a:prstGeom>
        </p:spPr>
      </p:pic>
      <p:sp>
        <p:nvSpPr>
          <p:cNvPr id="64" name="Rectangle 85">
            <a:extLst>
              <a:ext uri="{FF2B5EF4-FFF2-40B4-BE49-F238E27FC236}">
                <a16:creationId xmlns:a16="http://schemas.microsoft.com/office/drawing/2014/main" id="{5878938A-02B5-41CD-F6C9-F86E253C552C}"/>
              </a:ext>
            </a:extLst>
          </p:cNvPr>
          <p:cNvSpPr/>
          <p:nvPr/>
        </p:nvSpPr>
        <p:spPr bwMode="gray">
          <a:xfrm>
            <a:off x="2258435" y="1242571"/>
            <a:ext cx="1426918"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cxnSp>
        <p:nvCxnSpPr>
          <p:cNvPr id="65" name="Connector: Elbow 23">
            <a:extLst>
              <a:ext uri="{FF2B5EF4-FFF2-40B4-BE49-F238E27FC236}">
                <a16:creationId xmlns:a16="http://schemas.microsoft.com/office/drawing/2014/main" id="{57B5E9F2-928F-34A7-21B5-FF687878651B}"/>
              </a:ext>
            </a:extLst>
          </p:cNvPr>
          <p:cNvCxnSpPr>
            <a:cxnSpLocks/>
          </p:cNvCxnSpPr>
          <p:nvPr/>
        </p:nvCxnSpPr>
        <p:spPr>
          <a:xfrm flipV="1">
            <a:off x="5085029" y="2513168"/>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6" name="Grafik 83">
            <a:extLst>
              <a:ext uri="{FF2B5EF4-FFF2-40B4-BE49-F238E27FC236}">
                <a16:creationId xmlns:a16="http://schemas.microsoft.com/office/drawing/2014/main" id="{E8B531AF-6774-EE9B-D997-D717FCEA3AF8}"/>
              </a:ext>
            </a:extLst>
          </p:cNvPr>
          <p:cNvPicPr>
            <a:picLocks noChangeAspect="1"/>
          </p:cNvPicPr>
          <p:nvPr/>
        </p:nvPicPr>
        <p:blipFill>
          <a:blip r:embed="rId5"/>
          <a:stretch>
            <a:fillRect/>
          </a:stretch>
        </p:blipFill>
        <p:spPr>
          <a:xfrm>
            <a:off x="5274818" y="1230499"/>
            <a:ext cx="842122" cy="830874"/>
          </a:xfrm>
          <a:prstGeom prst="rect">
            <a:avLst/>
          </a:prstGeom>
        </p:spPr>
      </p:pic>
      <p:grpSp>
        <p:nvGrpSpPr>
          <p:cNvPr id="67" name="Group 13">
            <a:extLst>
              <a:ext uri="{FF2B5EF4-FFF2-40B4-BE49-F238E27FC236}">
                <a16:creationId xmlns:a16="http://schemas.microsoft.com/office/drawing/2014/main" id="{BDE4465D-DFB4-53E9-8F82-E1BE828C6731}"/>
              </a:ext>
            </a:extLst>
          </p:cNvPr>
          <p:cNvGrpSpPr/>
          <p:nvPr/>
        </p:nvGrpSpPr>
        <p:grpSpPr>
          <a:xfrm>
            <a:off x="5342941" y="1859667"/>
            <a:ext cx="957460" cy="1029559"/>
            <a:chOff x="2584111" y="1580725"/>
            <a:chExt cx="957958" cy="1030095"/>
          </a:xfrm>
        </p:grpSpPr>
        <p:sp>
          <p:nvSpPr>
            <p:cNvPr id="68" name="TextBox 38">
              <a:extLst>
                <a:ext uri="{FF2B5EF4-FFF2-40B4-BE49-F238E27FC236}">
                  <a16:creationId xmlns:a16="http://schemas.microsoft.com/office/drawing/2014/main" id="{CCBCE37A-091E-0DDC-CE17-CE7DD28AC9CD}"/>
                </a:ext>
              </a:extLst>
            </p:cNvPr>
            <p:cNvSpPr txBox="1"/>
            <p:nvPr/>
          </p:nvSpPr>
          <p:spPr>
            <a:xfrm>
              <a:off x="2584111" y="2333677"/>
              <a:ext cx="957958" cy="27714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b="1" kern="0" dirty="0">
                  <a:solidFill>
                    <a:schemeClr val="bg1"/>
                  </a:solidFill>
                  <a:ea typeface="Arial Unicode MS" pitchFamily="34" charset="-128"/>
                  <a:cs typeface="Arial Unicode MS" pitchFamily="34" charset="-128"/>
                </a:rPr>
                <a:t>数据计算</a:t>
              </a:r>
              <a:endParaRPr lang="en-US" b="1" kern="0" dirty="0">
                <a:solidFill>
                  <a:schemeClr val="bg1"/>
                </a:solidFill>
                <a:ea typeface="Arial Unicode MS" pitchFamily="34" charset="-128"/>
                <a:cs typeface="Arial Unicode MS" pitchFamily="34" charset="-128"/>
              </a:endParaRPr>
            </a:p>
          </p:txBody>
        </p:sp>
        <p:pic>
          <p:nvPicPr>
            <p:cNvPr id="69" name="Picture 56">
              <a:extLst>
                <a:ext uri="{FF2B5EF4-FFF2-40B4-BE49-F238E27FC236}">
                  <a16:creationId xmlns:a16="http://schemas.microsoft.com/office/drawing/2014/main" id="{5506F05A-A20C-AF84-AA15-466A0DC53CBC}"/>
                </a:ext>
              </a:extLst>
            </p:cNvPr>
            <p:cNvPicPr>
              <a:picLocks noChangeAspect="1"/>
            </p:cNvPicPr>
            <p:nvPr/>
          </p:nvPicPr>
          <p:blipFill>
            <a:blip r:embed="rId4"/>
            <a:stretch>
              <a:fillRect/>
            </a:stretch>
          </p:blipFill>
          <p:spPr>
            <a:xfrm>
              <a:off x="2619169" y="1580725"/>
              <a:ext cx="807894" cy="725961"/>
            </a:xfrm>
            <a:prstGeom prst="rect">
              <a:avLst/>
            </a:prstGeom>
          </p:spPr>
        </p:pic>
      </p:grpSp>
      <p:pic>
        <p:nvPicPr>
          <p:cNvPr id="70" name="Grafik 83">
            <a:extLst>
              <a:ext uri="{FF2B5EF4-FFF2-40B4-BE49-F238E27FC236}">
                <a16:creationId xmlns:a16="http://schemas.microsoft.com/office/drawing/2014/main" id="{5D5DB29B-FC47-05B0-3B82-C9B2385A0D7F}"/>
              </a:ext>
            </a:extLst>
          </p:cNvPr>
          <p:cNvPicPr>
            <a:picLocks noChangeAspect="1"/>
          </p:cNvPicPr>
          <p:nvPr/>
        </p:nvPicPr>
        <p:blipFill>
          <a:blip r:embed="rId5"/>
          <a:stretch>
            <a:fillRect/>
          </a:stretch>
        </p:blipFill>
        <p:spPr>
          <a:xfrm>
            <a:off x="8443764" y="1293344"/>
            <a:ext cx="842122" cy="830874"/>
          </a:xfrm>
          <a:prstGeom prst="rect">
            <a:avLst/>
          </a:prstGeom>
        </p:spPr>
      </p:pic>
      <p:grpSp>
        <p:nvGrpSpPr>
          <p:cNvPr id="71" name="Group 13">
            <a:extLst>
              <a:ext uri="{FF2B5EF4-FFF2-40B4-BE49-F238E27FC236}">
                <a16:creationId xmlns:a16="http://schemas.microsoft.com/office/drawing/2014/main" id="{D44A3A18-2BA2-2F60-0AA2-391E03317BE8}"/>
              </a:ext>
            </a:extLst>
          </p:cNvPr>
          <p:cNvGrpSpPr/>
          <p:nvPr/>
        </p:nvGrpSpPr>
        <p:grpSpPr>
          <a:xfrm>
            <a:off x="8511887" y="1922512"/>
            <a:ext cx="957460" cy="1029559"/>
            <a:chOff x="2584111" y="1580725"/>
            <a:chExt cx="957958" cy="1030095"/>
          </a:xfrm>
        </p:grpSpPr>
        <p:sp>
          <p:nvSpPr>
            <p:cNvPr id="72" name="TextBox 38">
              <a:extLst>
                <a:ext uri="{FF2B5EF4-FFF2-40B4-BE49-F238E27FC236}">
                  <a16:creationId xmlns:a16="http://schemas.microsoft.com/office/drawing/2014/main" id="{8B95A4A7-1D35-EFFD-3BC4-A8192D8A1B44}"/>
                </a:ext>
              </a:extLst>
            </p:cNvPr>
            <p:cNvSpPr txBox="1"/>
            <p:nvPr/>
          </p:nvSpPr>
          <p:spPr>
            <a:xfrm>
              <a:off x="2584111" y="2333677"/>
              <a:ext cx="957958" cy="27714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b="1" kern="0" dirty="0">
                  <a:solidFill>
                    <a:schemeClr val="bg1"/>
                  </a:solidFill>
                  <a:ea typeface="Arial Unicode MS" pitchFamily="34" charset="-128"/>
                  <a:cs typeface="Arial Unicode MS" pitchFamily="34" charset="-128"/>
                </a:rPr>
                <a:t>数据分析</a:t>
              </a:r>
              <a:endParaRPr lang="en-US" b="1" kern="0" dirty="0">
                <a:solidFill>
                  <a:schemeClr val="bg1"/>
                </a:solidFill>
                <a:ea typeface="Arial Unicode MS" pitchFamily="34" charset="-128"/>
                <a:cs typeface="Arial Unicode MS" pitchFamily="34" charset="-128"/>
              </a:endParaRPr>
            </a:p>
          </p:txBody>
        </p:sp>
        <p:pic>
          <p:nvPicPr>
            <p:cNvPr id="73" name="Picture 56">
              <a:extLst>
                <a:ext uri="{FF2B5EF4-FFF2-40B4-BE49-F238E27FC236}">
                  <a16:creationId xmlns:a16="http://schemas.microsoft.com/office/drawing/2014/main" id="{07DE7853-D1C0-A68F-7991-A474FE4C423B}"/>
                </a:ext>
              </a:extLst>
            </p:cNvPr>
            <p:cNvPicPr>
              <a:picLocks noChangeAspect="1"/>
            </p:cNvPicPr>
            <p:nvPr/>
          </p:nvPicPr>
          <p:blipFill>
            <a:blip r:embed="rId4"/>
            <a:stretch>
              <a:fillRect/>
            </a:stretch>
          </p:blipFill>
          <p:spPr>
            <a:xfrm>
              <a:off x="2619169" y="1580725"/>
              <a:ext cx="807894" cy="725961"/>
            </a:xfrm>
            <a:prstGeom prst="rect">
              <a:avLst/>
            </a:prstGeom>
          </p:spPr>
        </p:pic>
      </p:grpSp>
      <p:sp>
        <p:nvSpPr>
          <p:cNvPr id="74" name="Rectangle 85">
            <a:extLst>
              <a:ext uri="{FF2B5EF4-FFF2-40B4-BE49-F238E27FC236}">
                <a16:creationId xmlns:a16="http://schemas.microsoft.com/office/drawing/2014/main" id="{7C049CBC-F081-AAA8-091E-39434CDE1A1C}"/>
              </a:ext>
            </a:extLst>
          </p:cNvPr>
          <p:cNvSpPr/>
          <p:nvPr/>
        </p:nvSpPr>
        <p:spPr bwMode="gray">
          <a:xfrm>
            <a:off x="8136256" y="1234088"/>
            <a:ext cx="1426918" cy="2338284"/>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cxnSp>
        <p:nvCxnSpPr>
          <p:cNvPr id="75" name="Connector: Elbow 23">
            <a:extLst>
              <a:ext uri="{FF2B5EF4-FFF2-40B4-BE49-F238E27FC236}">
                <a16:creationId xmlns:a16="http://schemas.microsoft.com/office/drawing/2014/main" id="{55289675-F24F-495E-B663-049E10E07E88}"/>
              </a:ext>
            </a:extLst>
          </p:cNvPr>
          <p:cNvCxnSpPr>
            <a:cxnSpLocks/>
          </p:cNvCxnSpPr>
          <p:nvPr/>
        </p:nvCxnSpPr>
        <p:spPr>
          <a:xfrm flipV="1">
            <a:off x="8253028" y="2482320"/>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79" name="图片 78">
            <a:extLst>
              <a:ext uri="{FF2B5EF4-FFF2-40B4-BE49-F238E27FC236}">
                <a16:creationId xmlns:a16="http://schemas.microsoft.com/office/drawing/2014/main" id="{3608AEED-9138-ADE3-BF6C-9EF982848591}"/>
              </a:ext>
            </a:extLst>
          </p:cNvPr>
          <p:cNvPicPr>
            <a:picLocks noChangeAspect="1"/>
          </p:cNvPicPr>
          <p:nvPr/>
        </p:nvPicPr>
        <p:blipFill>
          <a:blip r:embed="rId8"/>
          <a:stretch>
            <a:fillRect/>
          </a:stretch>
        </p:blipFill>
        <p:spPr>
          <a:xfrm>
            <a:off x="3368552" y="3949748"/>
            <a:ext cx="1719042" cy="1277366"/>
          </a:xfrm>
          <a:prstGeom prst="rect">
            <a:avLst/>
          </a:prstGeom>
        </p:spPr>
      </p:pic>
      <p:pic>
        <p:nvPicPr>
          <p:cNvPr id="83" name="图片 82">
            <a:extLst>
              <a:ext uri="{FF2B5EF4-FFF2-40B4-BE49-F238E27FC236}">
                <a16:creationId xmlns:a16="http://schemas.microsoft.com/office/drawing/2014/main" id="{432942BE-8735-B348-69AB-E0674712C66B}"/>
              </a:ext>
            </a:extLst>
          </p:cNvPr>
          <p:cNvPicPr>
            <a:picLocks noChangeAspect="1"/>
          </p:cNvPicPr>
          <p:nvPr/>
        </p:nvPicPr>
        <p:blipFill>
          <a:blip r:embed="rId9"/>
          <a:stretch>
            <a:fillRect/>
          </a:stretch>
        </p:blipFill>
        <p:spPr>
          <a:xfrm>
            <a:off x="3527721" y="5394289"/>
            <a:ext cx="1400703" cy="1329354"/>
          </a:xfrm>
          <a:prstGeom prst="rect">
            <a:avLst/>
          </a:prstGeom>
        </p:spPr>
      </p:pic>
      <p:sp>
        <p:nvSpPr>
          <p:cNvPr id="84" name="Rectangle: Rounded Corners 104">
            <a:extLst>
              <a:ext uri="{FF2B5EF4-FFF2-40B4-BE49-F238E27FC236}">
                <a16:creationId xmlns:a16="http://schemas.microsoft.com/office/drawing/2014/main" id="{FB337A35-1EF6-4C83-2C4B-84B0330A2DDE}"/>
              </a:ext>
            </a:extLst>
          </p:cNvPr>
          <p:cNvSpPr/>
          <p:nvPr/>
        </p:nvSpPr>
        <p:spPr bwMode="gray">
          <a:xfrm>
            <a:off x="6652208" y="3712302"/>
            <a:ext cx="5181771" cy="299121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pic>
        <p:nvPicPr>
          <p:cNvPr id="85" name="图片 84">
            <a:extLst>
              <a:ext uri="{FF2B5EF4-FFF2-40B4-BE49-F238E27FC236}">
                <a16:creationId xmlns:a16="http://schemas.microsoft.com/office/drawing/2014/main" id="{C4B690DC-C927-6C6E-FBD9-83EF0FFAF856}"/>
              </a:ext>
            </a:extLst>
          </p:cNvPr>
          <p:cNvPicPr>
            <a:picLocks noChangeAspect="1"/>
          </p:cNvPicPr>
          <p:nvPr/>
        </p:nvPicPr>
        <p:blipFill>
          <a:blip r:embed="rId10"/>
          <a:stretch>
            <a:fillRect/>
          </a:stretch>
        </p:blipFill>
        <p:spPr>
          <a:xfrm>
            <a:off x="6861772" y="3799024"/>
            <a:ext cx="2054382" cy="1422989"/>
          </a:xfrm>
          <a:prstGeom prst="rect">
            <a:avLst/>
          </a:prstGeom>
        </p:spPr>
      </p:pic>
      <p:pic>
        <p:nvPicPr>
          <p:cNvPr id="86" name="图片 85">
            <a:extLst>
              <a:ext uri="{FF2B5EF4-FFF2-40B4-BE49-F238E27FC236}">
                <a16:creationId xmlns:a16="http://schemas.microsoft.com/office/drawing/2014/main" id="{3470EA01-E191-F711-3790-865150AC4617}"/>
              </a:ext>
            </a:extLst>
          </p:cNvPr>
          <p:cNvPicPr>
            <a:picLocks noChangeAspect="1"/>
          </p:cNvPicPr>
          <p:nvPr/>
        </p:nvPicPr>
        <p:blipFill>
          <a:blip r:embed="rId11"/>
          <a:stretch>
            <a:fillRect/>
          </a:stretch>
        </p:blipFill>
        <p:spPr>
          <a:xfrm>
            <a:off x="9243093" y="3784984"/>
            <a:ext cx="2280412" cy="1399444"/>
          </a:xfrm>
          <a:prstGeom prst="rect">
            <a:avLst/>
          </a:prstGeom>
        </p:spPr>
      </p:pic>
      <p:pic>
        <p:nvPicPr>
          <p:cNvPr id="89" name="图片 88">
            <a:extLst>
              <a:ext uri="{FF2B5EF4-FFF2-40B4-BE49-F238E27FC236}">
                <a16:creationId xmlns:a16="http://schemas.microsoft.com/office/drawing/2014/main" id="{04AA49F4-39F2-BFBC-22C6-5584E4AD7A41}"/>
              </a:ext>
            </a:extLst>
          </p:cNvPr>
          <p:cNvPicPr>
            <a:picLocks noChangeAspect="1"/>
          </p:cNvPicPr>
          <p:nvPr/>
        </p:nvPicPr>
        <p:blipFill>
          <a:blip r:embed="rId12"/>
          <a:stretch>
            <a:fillRect/>
          </a:stretch>
        </p:blipFill>
        <p:spPr>
          <a:xfrm>
            <a:off x="9510034" y="5209313"/>
            <a:ext cx="1729682" cy="1519088"/>
          </a:xfrm>
          <a:prstGeom prst="rect">
            <a:avLst/>
          </a:prstGeom>
        </p:spPr>
      </p:pic>
      <p:pic>
        <p:nvPicPr>
          <p:cNvPr id="90" name="图片 89">
            <a:extLst>
              <a:ext uri="{FF2B5EF4-FFF2-40B4-BE49-F238E27FC236}">
                <a16:creationId xmlns:a16="http://schemas.microsoft.com/office/drawing/2014/main" id="{8C697D14-1227-2809-03D2-4D61D376D0D8}"/>
              </a:ext>
            </a:extLst>
          </p:cNvPr>
          <p:cNvPicPr>
            <a:picLocks noChangeAspect="1"/>
          </p:cNvPicPr>
          <p:nvPr/>
        </p:nvPicPr>
        <p:blipFill>
          <a:blip r:embed="rId13"/>
          <a:stretch>
            <a:fillRect/>
          </a:stretch>
        </p:blipFill>
        <p:spPr>
          <a:xfrm>
            <a:off x="6832895" y="5306201"/>
            <a:ext cx="2072355" cy="1325311"/>
          </a:xfrm>
          <a:prstGeom prst="rect">
            <a:avLst/>
          </a:prstGeom>
        </p:spPr>
      </p:pic>
    </p:spTree>
    <p:extLst>
      <p:ext uri="{BB962C8B-B14F-4D97-AF65-F5344CB8AC3E}">
        <p14:creationId xmlns:p14="http://schemas.microsoft.com/office/powerpoint/2010/main" val="198400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09">
            <a:extLst>
              <a:ext uri="{FF2B5EF4-FFF2-40B4-BE49-F238E27FC236}">
                <a16:creationId xmlns:a16="http://schemas.microsoft.com/office/drawing/2014/main" id="{373B069C-783E-424E-B628-D0CDF8091915}"/>
              </a:ext>
            </a:extLst>
          </p:cNvPr>
          <p:cNvSpPr/>
          <p:nvPr/>
        </p:nvSpPr>
        <p:spPr bwMode="gray">
          <a:xfrm>
            <a:off x="947766" y="1241513"/>
            <a:ext cx="9667903" cy="2206017"/>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4" name="Rectangle: Rounded Corners 103">
            <a:extLst>
              <a:ext uri="{FF2B5EF4-FFF2-40B4-BE49-F238E27FC236}">
                <a16:creationId xmlns:a16="http://schemas.microsoft.com/office/drawing/2014/main" id="{7461BD1C-FA42-1145-BA59-FD66DA28BD26}"/>
              </a:ext>
            </a:extLst>
          </p:cNvPr>
          <p:cNvSpPr/>
          <p:nvPr/>
        </p:nvSpPr>
        <p:spPr bwMode="gray">
          <a:xfrm>
            <a:off x="545231" y="3707346"/>
            <a:ext cx="3171093" cy="3033644"/>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5" name="Rectangle: Rounded Corners 104">
            <a:extLst>
              <a:ext uri="{FF2B5EF4-FFF2-40B4-BE49-F238E27FC236}">
                <a16:creationId xmlns:a16="http://schemas.microsoft.com/office/drawing/2014/main" id="{46BE20DF-F116-8341-991E-BBE4C6BD3D78}"/>
              </a:ext>
            </a:extLst>
          </p:cNvPr>
          <p:cNvSpPr/>
          <p:nvPr/>
        </p:nvSpPr>
        <p:spPr bwMode="gray">
          <a:xfrm>
            <a:off x="4035389" y="3749776"/>
            <a:ext cx="3083264" cy="299121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收入舞弊审计自动处理流程</a:t>
            </a:r>
            <a:endParaRPr lang="en-US" sz="2400" dirty="0">
              <a:solidFill>
                <a:schemeClr val="bg1"/>
              </a:solidFill>
            </a:endParaRPr>
          </a:p>
        </p:txBody>
      </p:sp>
      <p:cxnSp>
        <p:nvCxnSpPr>
          <p:cNvPr id="14" name="Connector: Elbow 23">
            <a:extLst>
              <a:ext uri="{FF2B5EF4-FFF2-40B4-BE49-F238E27FC236}">
                <a16:creationId xmlns:a16="http://schemas.microsoft.com/office/drawing/2014/main" id="{0AAFE43F-25B5-0C41-B0B3-3091509C834F}"/>
              </a:ext>
            </a:extLst>
          </p:cNvPr>
          <p:cNvCxnSpPr>
            <a:cxnSpLocks/>
            <a:endCxn id="47" idx="1"/>
          </p:cNvCxnSpPr>
          <p:nvPr/>
        </p:nvCxnSpPr>
        <p:spPr>
          <a:xfrm flipV="1">
            <a:off x="2244154" y="2200807"/>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 name="Group 13">
            <a:extLst>
              <a:ext uri="{FF2B5EF4-FFF2-40B4-BE49-F238E27FC236}">
                <a16:creationId xmlns:a16="http://schemas.microsoft.com/office/drawing/2014/main" id="{00BA6FF1-A409-6E47-B449-C5062B419D52}"/>
              </a:ext>
            </a:extLst>
          </p:cNvPr>
          <p:cNvGrpSpPr/>
          <p:nvPr/>
        </p:nvGrpSpPr>
        <p:grpSpPr>
          <a:xfrm>
            <a:off x="2384885" y="1838016"/>
            <a:ext cx="957460" cy="1029559"/>
            <a:chOff x="2584111" y="1580725"/>
            <a:chExt cx="957958" cy="1030095"/>
          </a:xfrm>
        </p:grpSpPr>
        <p:sp>
          <p:nvSpPr>
            <p:cNvPr id="46" name="TextBox 38">
              <a:extLst>
                <a:ext uri="{FF2B5EF4-FFF2-40B4-BE49-F238E27FC236}">
                  <a16:creationId xmlns:a16="http://schemas.microsoft.com/office/drawing/2014/main" id="{0FB79103-3B72-2844-B58A-8D96EBFAFC57}"/>
                </a:ext>
              </a:extLst>
            </p:cNvPr>
            <p:cNvSpPr txBox="1"/>
            <p:nvPr/>
          </p:nvSpPr>
          <p:spPr>
            <a:xfrm>
              <a:off x="2584111" y="2333677"/>
              <a:ext cx="957958" cy="27714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b="1" kern="0" dirty="0">
                  <a:solidFill>
                    <a:schemeClr val="bg1"/>
                  </a:solidFill>
                  <a:ea typeface="Arial Unicode MS" pitchFamily="34" charset="-128"/>
                  <a:cs typeface="Arial Unicode MS" pitchFamily="34" charset="-128"/>
                </a:rPr>
                <a:t>核对信息</a:t>
              </a:r>
              <a:endParaRPr lang="en-US" b="1" kern="0" dirty="0">
                <a:solidFill>
                  <a:schemeClr val="bg1"/>
                </a:solidFill>
                <a:ea typeface="Arial Unicode MS" pitchFamily="34" charset="-128"/>
                <a:cs typeface="Arial Unicode MS" pitchFamily="34" charset="-128"/>
              </a:endParaRPr>
            </a:p>
          </p:txBody>
        </p:sp>
        <p:pic>
          <p:nvPicPr>
            <p:cNvPr id="47" name="Picture 56">
              <a:extLst>
                <a:ext uri="{FF2B5EF4-FFF2-40B4-BE49-F238E27FC236}">
                  <a16:creationId xmlns:a16="http://schemas.microsoft.com/office/drawing/2014/main" id="{B599C293-BC04-D443-9CE7-B119196800F5}"/>
                </a:ext>
              </a:extLst>
            </p:cNvPr>
            <p:cNvPicPr>
              <a:picLocks noChangeAspect="1"/>
            </p:cNvPicPr>
            <p:nvPr/>
          </p:nvPicPr>
          <p:blipFill>
            <a:blip r:embed="rId2"/>
            <a:stretch>
              <a:fillRect/>
            </a:stretch>
          </p:blipFill>
          <p:spPr>
            <a:xfrm>
              <a:off x="2619169" y="1580725"/>
              <a:ext cx="807894" cy="725961"/>
            </a:xfrm>
            <a:prstGeom prst="rect">
              <a:avLst/>
            </a:prstGeom>
          </p:spPr>
        </p:pic>
      </p:grpSp>
      <p:pic>
        <p:nvPicPr>
          <p:cNvPr id="55" name="Grafik 83">
            <a:extLst>
              <a:ext uri="{FF2B5EF4-FFF2-40B4-BE49-F238E27FC236}">
                <a16:creationId xmlns:a16="http://schemas.microsoft.com/office/drawing/2014/main" id="{EF8C453D-68C3-FD41-B925-5440A0F83100}"/>
              </a:ext>
            </a:extLst>
          </p:cNvPr>
          <p:cNvPicPr>
            <a:picLocks noChangeAspect="1"/>
          </p:cNvPicPr>
          <p:nvPr/>
        </p:nvPicPr>
        <p:blipFill>
          <a:blip r:embed="rId3"/>
          <a:stretch>
            <a:fillRect/>
          </a:stretch>
        </p:blipFill>
        <p:spPr>
          <a:xfrm>
            <a:off x="2408975" y="1220079"/>
            <a:ext cx="830874" cy="830874"/>
          </a:xfrm>
          <a:prstGeom prst="rect">
            <a:avLst/>
          </a:prstGeom>
        </p:spPr>
      </p:pic>
      <p:sp>
        <p:nvSpPr>
          <p:cNvPr id="56" name="Rectangle 85">
            <a:extLst>
              <a:ext uri="{FF2B5EF4-FFF2-40B4-BE49-F238E27FC236}">
                <a16:creationId xmlns:a16="http://schemas.microsoft.com/office/drawing/2014/main" id="{5DC40D69-B669-8740-877D-D3CC9DB85407}"/>
              </a:ext>
            </a:extLst>
          </p:cNvPr>
          <p:cNvSpPr/>
          <p:nvPr/>
        </p:nvSpPr>
        <p:spPr bwMode="gray">
          <a:xfrm>
            <a:off x="4928026" y="1227473"/>
            <a:ext cx="1426918" cy="2338284"/>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4" name="Rectangle 85">
            <a:extLst>
              <a:ext uri="{FF2B5EF4-FFF2-40B4-BE49-F238E27FC236}">
                <a16:creationId xmlns:a16="http://schemas.microsoft.com/office/drawing/2014/main" id="{5878938A-02B5-41CD-F6C9-F86E253C552C}"/>
              </a:ext>
            </a:extLst>
          </p:cNvPr>
          <p:cNvSpPr/>
          <p:nvPr/>
        </p:nvSpPr>
        <p:spPr bwMode="gray">
          <a:xfrm>
            <a:off x="2258435" y="1242571"/>
            <a:ext cx="1426918"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cxnSp>
        <p:nvCxnSpPr>
          <p:cNvPr id="65" name="Connector: Elbow 23">
            <a:extLst>
              <a:ext uri="{FF2B5EF4-FFF2-40B4-BE49-F238E27FC236}">
                <a16:creationId xmlns:a16="http://schemas.microsoft.com/office/drawing/2014/main" id="{57B5E9F2-928F-34A7-21B5-FF687878651B}"/>
              </a:ext>
            </a:extLst>
          </p:cNvPr>
          <p:cNvCxnSpPr>
            <a:cxnSpLocks/>
          </p:cNvCxnSpPr>
          <p:nvPr/>
        </p:nvCxnSpPr>
        <p:spPr>
          <a:xfrm flipV="1">
            <a:off x="5085029" y="2513168"/>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6" name="Grafik 83">
            <a:extLst>
              <a:ext uri="{FF2B5EF4-FFF2-40B4-BE49-F238E27FC236}">
                <a16:creationId xmlns:a16="http://schemas.microsoft.com/office/drawing/2014/main" id="{E8B531AF-6774-EE9B-D997-D717FCEA3AF8}"/>
              </a:ext>
            </a:extLst>
          </p:cNvPr>
          <p:cNvPicPr>
            <a:picLocks noChangeAspect="1"/>
          </p:cNvPicPr>
          <p:nvPr/>
        </p:nvPicPr>
        <p:blipFill>
          <a:blip r:embed="rId3"/>
          <a:stretch>
            <a:fillRect/>
          </a:stretch>
        </p:blipFill>
        <p:spPr>
          <a:xfrm>
            <a:off x="5274818" y="1230499"/>
            <a:ext cx="842122" cy="830874"/>
          </a:xfrm>
          <a:prstGeom prst="rect">
            <a:avLst/>
          </a:prstGeom>
        </p:spPr>
      </p:pic>
      <p:grpSp>
        <p:nvGrpSpPr>
          <p:cNvPr id="67" name="Group 13">
            <a:extLst>
              <a:ext uri="{FF2B5EF4-FFF2-40B4-BE49-F238E27FC236}">
                <a16:creationId xmlns:a16="http://schemas.microsoft.com/office/drawing/2014/main" id="{BDE4465D-DFB4-53E9-8F82-E1BE828C6731}"/>
              </a:ext>
            </a:extLst>
          </p:cNvPr>
          <p:cNvGrpSpPr/>
          <p:nvPr/>
        </p:nvGrpSpPr>
        <p:grpSpPr>
          <a:xfrm>
            <a:off x="5342941" y="1859667"/>
            <a:ext cx="957460" cy="1029559"/>
            <a:chOff x="2584111" y="1580725"/>
            <a:chExt cx="957958" cy="1030095"/>
          </a:xfrm>
        </p:grpSpPr>
        <p:sp>
          <p:nvSpPr>
            <p:cNvPr id="68" name="TextBox 38">
              <a:extLst>
                <a:ext uri="{FF2B5EF4-FFF2-40B4-BE49-F238E27FC236}">
                  <a16:creationId xmlns:a16="http://schemas.microsoft.com/office/drawing/2014/main" id="{CCBCE37A-091E-0DDC-CE17-CE7DD28AC9CD}"/>
                </a:ext>
              </a:extLst>
            </p:cNvPr>
            <p:cNvSpPr txBox="1"/>
            <p:nvPr/>
          </p:nvSpPr>
          <p:spPr>
            <a:xfrm>
              <a:off x="2584111" y="2333677"/>
              <a:ext cx="957958" cy="27714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b="1" kern="0" dirty="0">
                  <a:solidFill>
                    <a:schemeClr val="bg1"/>
                  </a:solidFill>
                  <a:ea typeface="Arial Unicode MS" pitchFamily="34" charset="-128"/>
                  <a:cs typeface="Arial Unicode MS" pitchFamily="34" charset="-128"/>
                </a:rPr>
                <a:t>记录异常</a:t>
              </a:r>
              <a:endParaRPr lang="en-US" b="1" kern="0" dirty="0">
                <a:solidFill>
                  <a:schemeClr val="bg1"/>
                </a:solidFill>
                <a:ea typeface="Arial Unicode MS" pitchFamily="34" charset="-128"/>
                <a:cs typeface="Arial Unicode MS" pitchFamily="34" charset="-128"/>
              </a:endParaRPr>
            </a:p>
          </p:txBody>
        </p:sp>
        <p:pic>
          <p:nvPicPr>
            <p:cNvPr id="69" name="Picture 56">
              <a:extLst>
                <a:ext uri="{FF2B5EF4-FFF2-40B4-BE49-F238E27FC236}">
                  <a16:creationId xmlns:a16="http://schemas.microsoft.com/office/drawing/2014/main" id="{5506F05A-A20C-AF84-AA15-466A0DC53CBC}"/>
                </a:ext>
              </a:extLst>
            </p:cNvPr>
            <p:cNvPicPr>
              <a:picLocks noChangeAspect="1"/>
            </p:cNvPicPr>
            <p:nvPr/>
          </p:nvPicPr>
          <p:blipFill>
            <a:blip r:embed="rId2"/>
            <a:stretch>
              <a:fillRect/>
            </a:stretch>
          </p:blipFill>
          <p:spPr>
            <a:xfrm>
              <a:off x="2619169" y="1580725"/>
              <a:ext cx="807894" cy="725961"/>
            </a:xfrm>
            <a:prstGeom prst="rect">
              <a:avLst/>
            </a:prstGeom>
          </p:spPr>
        </p:pic>
      </p:grpSp>
      <p:pic>
        <p:nvPicPr>
          <p:cNvPr id="70" name="Grafik 83">
            <a:extLst>
              <a:ext uri="{FF2B5EF4-FFF2-40B4-BE49-F238E27FC236}">
                <a16:creationId xmlns:a16="http://schemas.microsoft.com/office/drawing/2014/main" id="{5D5DB29B-FC47-05B0-3B82-C9B2385A0D7F}"/>
              </a:ext>
            </a:extLst>
          </p:cNvPr>
          <p:cNvPicPr>
            <a:picLocks noChangeAspect="1"/>
          </p:cNvPicPr>
          <p:nvPr/>
        </p:nvPicPr>
        <p:blipFill>
          <a:blip r:embed="rId3"/>
          <a:stretch>
            <a:fillRect/>
          </a:stretch>
        </p:blipFill>
        <p:spPr>
          <a:xfrm>
            <a:off x="8443764" y="1293344"/>
            <a:ext cx="842122" cy="830874"/>
          </a:xfrm>
          <a:prstGeom prst="rect">
            <a:avLst/>
          </a:prstGeom>
        </p:spPr>
      </p:pic>
      <p:grpSp>
        <p:nvGrpSpPr>
          <p:cNvPr id="71" name="Group 13">
            <a:extLst>
              <a:ext uri="{FF2B5EF4-FFF2-40B4-BE49-F238E27FC236}">
                <a16:creationId xmlns:a16="http://schemas.microsoft.com/office/drawing/2014/main" id="{D44A3A18-2BA2-2F60-0AA2-391E03317BE8}"/>
              </a:ext>
            </a:extLst>
          </p:cNvPr>
          <p:cNvGrpSpPr/>
          <p:nvPr/>
        </p:nvGrpSpPr>
        <p:grpSpPr>
          <a:xfrm>
            <a:off x="8511887" y="1922512"/>
            <a:ext cx="957460" cy="1029559"/>
            <a:chOff x="2584111" y="1580725"/>
            <a:chExt cx="957958" cy="1030095"/>
          </a:xfrm>
        </p:grpSpPr>
        <p:sp>
          <p:nvSpPr>
            <p:cNvPr id="72" name="TextBox 38">
              <a:extLst>
                <a:ext uri="{FF2B5EF4-FFF2-40B4-BE49-F238E27FC236}">
                  <a16:creationId xmlns:a16="http://schemas.microsoft.com/office/drawing/2014/main" id="{8B95A4A7-1D35-EFFD-3BC4-A8192D8A1B44}"/>
                </a:ext>
              </a:extLst>
            </p:cNvPr>
            <p:cNvSpPr txBox="1"/>
            <p:nvPr/>
          </p:nvSpPr>
          <p:spPr>
            <a:xfrm>
              <a:off x="2584111" y="2333677"/>
              <a:ext cx="957958" cy="27714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b="1" kern="0" dirty="0">
                  <a:solidFill>
                    <a:schemeClr val="bg1"/>
                  </a:solidFill>
                  <a:ea typeface="Arial Unicode MS" pitchFamily="34" charset="-128"/>
                  <a:cs typeface="Arial Unicode MS" pitchFamily="34" charset="-128"/>
                </a:rPr>
                <a:t>函证程序</a:t>
              </a:r>
              <a:endParaRPr lang="en-US" b="1" kern="0" dirty="0">
                <a:solidFill>
                  <a:schemeClr val="bg1"/>
                </a:solidFill>
                <a:ea typeface="Arial Unicode MS" pitchFamily="34" charset="-128"/>
                <a:cs typeface="Arial Unicode MS" pitchFamily="34" charset="-128"/>
              </a:endParaRPr>
            </a:p>
          </p:txBody>
        </p:sp>
        <p:pic>
          <p:nvPicPr>
            <p:cNvPr id="73" name="Picture 56">
              <a:extLst>
                <a:ext uri="{FF2B5EF4-FFF2-40B4-BE49-F238E27FC236}">
                  <a16:creationId xmlns:a16="http://schemas.microsoft.com/office/drawing/2014/main" id="{07DE7853-D1C0-A68F-7991-A474FE4C423B}"/>
                </a:ext>
              </a:extLst>
            </p:cNvPr>
            <p:cNvPicPr>
              <a:picLocks noChangeAspect="1"/>
            </p:cNvPicPr>
            <p:nvPr/>
          </p:nvPicPr>
          <p:blipFill>
            <a:blip r:embed="rId2"/>
            <a:stretch>
              <a:fillRect/>
            </a:stretch>
          </p:blipFill>
          <p:spPr>
            <a:xfrm>
              <a:off x="2619169" y="1580725"/>
              <a:ext cx="807894" cy="725961"/>
            </a:xfrm>
            <a:prstGeom prst="rect">
              <a:avLst/>
            </a:prstGeom>
          </p:spPr>
        </p:pic>
      </p:grpSp>
      <p:sp>
        <p:nvSpPr>
          <p:cNvPr id="74" name="Rectangle 85">
            <a:extLst>
              <a:ext uri="{FF2B5EF4-FFF2-40B4-BE49-F238E27FC236}">
                <a16:creationId xmlns:a16="http://schemas.microsoft.com/office/drawing/2014/main" id="{7C049CBC-F081-AAA8-091E-39434CDE1A1C}"/>
              </a:ext>
            </a:extLst>
          </p:cNvPr>
          <p:cNvSpPr/>
          <p:nvPr/>
        </p:nvSpPr>
        <p:spPr bwMode="gray">
          <a:xfrm>
            <a:off x="8136256" y="1234088"/>
            <a:ext cx="1426918" cy="2338284"/>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cxnSp>
        <p:nvCxnSpPr>
          <p:cNvPr id="75" name="Connector: Elbow 23">
            <a:extLst>
              <a:ext uri="{FF2B5EF4-FFF2-40B4-BE49-F238E27FC236}">
                <a16:creationId xmlns:a16="http://schemas.microsoft.com/office/drawing/2014/main" id="{55289675-F24F-495E-B663-049E10E07E88}"/>
              </a:ext>
            </a:extLst>
          </p:cNvPr>
          <p:cNvCxnSpPr>
            <a:cxnSpLocks/>
          </p:cNvCxnSpPr>
          <p:nvPr/>
        </p:nvCxnSpPr>
        <p:spPr>
          <a:xfrm flipV="1">
            <a:off x="8253028" y="2482320"/>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104">
            <a:extLst>
              <a:ext uri="{FF2B5EF4-FFF2-40B4-BE49-F238E27FC236}">
                <a16:creationId xmlns:a16="http://schemas.microsoft.com/office/drawing/2014/main" id="{FB337A35-1EF6-4C83-2C4B-84B0330A2DDE}"/>
              </a:ext>
            </a:extLst>
          </p:cNvPr>
          <p:cNvSpPr/>
          <p:nvPr/>
        </p:nvSpPr>
        <p:spPr bwMode="gray">
          <a:xfrm>
            <a:off x="7625495" y="3728561"/>
            <a:ext cx="4389524" cy="299121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pic>
        <p:nvPicPr>
          <p:cNvPr id="15" name="图片 14" descr="图形用户界面, 文本, 应用程序&#10;&#10;描述已自动生成">
            <a:extLst>
              <a:ext uri="{FF2B5EF4-FFF2-40B4-BE49-F238E27FC236}">
                <a16:creationId xmlns:a16="http://schemas.microsoft.com/office/drawing/2014/main" id="{DF868D0C-D5C6-1BF5-6AB9-31F7F15F4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17" y="4123132"/>
            <a:ext cx="3023637" cy="991911"/>
          </a:xfrm>
          <a:prstGeom prst="rect">
            <a:avLst/>
          </a:prstGeom>
        </p:spPr>
      </p:pic>
      <p:pic>
        <p:nvPicPr>
          <p:cNvPr id="17" name="图片 16" descr="图形用户界面, 应用程序&#10;&#10;描述已自动生成">
            <a:extLst>
              <a:ext uri="{FF2B5EF4-FFF2-40B4-BE49-F238E27FC236}">
                <a16:creationId xmlns:a16="http://schemas.microsoft.com/office/drawing/2014/main" id="{C10C99AA-0A45-0182-2EAA-25BE880BAC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562" t="39779" r="25968"/>
          <a:stretch/>
        </p:blipFill>
        <p:spPr>
          <a:xfrm>
            <a:off x="941247" y="5178754"/>
            <a:ext cx="2472575" cy="1467688"/>
          </a:xfrm>
          <a:prstGeom prst="rect">
            <a:avLst/>
          </a:prstGeom>
        </p:spPr>
      </p:pic>
      <p:pic>
        <p:nvPicPr>
          <p:cNvPr id="21" name="图片 20">
            <a:extLst>
              <a:ext uri="{FF2B5EF4-FFF2-40B4-BE49-F238E27FC236}">
                <a16:creationId xmlns:a16="http://schemas.microsoft.com/office/drawing/2014/main" id="{88F08525-CDBC-7AB4-8976-13F8D2252C2D}"/>
              </a:ext>
            </a:extLst>
          </p:cNvPr>
          <p:cNvPicPr>
            <a:picLocks noChangeAspect="1"/>
          </p:cNvPicPr>
          <p:nvPr/>
        </p:nvPicPr>
        <p:blipFill>
          <a:blip r:embed="rId6"/>
          <a:stretch>
            <a:fillRect/>
          </a:stretch>
        </p:blipFill>
        <p:spPr>
          <a:xfrm>
            <a:off x="4171154" y="5299100"/>
            <a:ext cx="2790084" cy="1226995"/>
          </a:xfrm>
          <a:prstGeom prst="rect">
            <a:avLst/>
          </a:prstGeom>
        </p:spPr>
      </p:pic>
      <p:pic>
        <p:nvPicPr>
          <p:cNvPr id="23" name="图片 22">
            <a:extLst>
              <a:ext uri="{FF2B5EF4-FFF2-40B4-BE49-F238E27FC236}">
                <a16:creationId xmlns:a16="http://schemas.microsoft.com/office/drawing/2014/main" id="{A637FE7F-2ABB-5CDD-DC33-59F921DF6216}"/>
              </a:ext>
            </a:extLst>
          </p:cNvPr>
          <p:cNvPicPr>
            <a:picLocks noChangeAspect="1"/>
          </p:cNvPicPr>
          <p:nvPr/>
        </p:nvPicPr>
        <p:blipFill>
          <a:blip r:embed="rId7"/>
          <a:stretch>
            <a:fillRect/>
          </a:stretch>
        </p:blipFill>
        <p:spPr>
          <a:xfrm>
            <a:off x="7765553" y="3928349"/>
            <a:ext cx="926163" cy="956830"/>
          </a:xfrm>
          <a:prstGeom prst="rect">
            <a:avLst/>
          </a:prstGeom>
        </p:spPr>
      </p:pic>
      <p:pic>
        <p:nvPicPr>
          <p:cNvPr id="25" name="图片 24">
            <a:extLst>
              <a:ext uri="{FF2B5EF4-FFF2-40B4-BE49-F238E27FC236}">
                <a16:creationId xmlns:a16="http://schemas.microsoft.com/office/drawing/2014/main" id="{C223B612-758B-3AEC-B11C-B46511D52301}"/>
              </a:ext>
            </a:extLst>
          </p:cNvPr>
          <p:cNvPicPr>
            <a:picLocks noChangeAspect="1"/>
          </p:cNvPicPr>
          <p:nvPr/>
        </p:nvPicPr>
        <p:blipFill>
          <a:blip r:embed="rId8"/>
          <a:stretch>
            <a:fillRect/>
          </a:stretch>
        </p:blipFill>
        <p:spPr>
          <a:xfrm>
            <a:off x="8831774" y="3888108"/>
            <a:ext cx="3028723" cy="1064665"/>
          </a:xfrm>
          <a:prstGeom prst="rect">
            <a:avLst/>
          </a:prstGeom>
        </p:spPr>
      </p:pic>
      <p:pic>
        <p:nvPicPr>
          <p:cNvPr id="27" name="图片 26">
            <a:extLst>
              <a:ext uri="{FF2B5EF4-FFF2-40B4-BE49-F238E27FC236}">
                <a16:creationId xmlns:a16="http://schemas.microsoft.com/office/drawing/2014/main" id="{97666E8D-259B-349E-95FA-54FBF66FF9AF}"/>
              </a:ext>
            </a:extLst>
          </p:cNvPr>
          <p:cNvPicPr>
            <a:picLocks noChangeAspect="1"/>
          </p:cNvPicPr>
          <p:nvPr/>
        </p:nvPicPr>
        <p:blipFill>
          <a:blip r:embed="rId9"/>
          <a:stretch>
            <a:fillRect/>
          </a:stretch>
        </p:blipFill>
        <p:spPr>
          <a:xfrm>
            <a:off x="7768540" y="5299100"/>
            <a:ext cx="1349894" cy="1114970"/>
          </a:xfrm>
          <a:prstGeom prst="rect">
            <a:avLst/>
          </a:prstGeom>
        </p:spPr>
      </p:pic>
      <p:pic>
        <p:nvPicPr>
          <p:cNvPr id="29" name="图片 28">
            <a:extLst>
              <a:ext uri="{FF2B5EF4-FFF2-40B4-BE49-F238E27FC236}">
                <a16:creationId xmlns:a16="http://schemas.microsoft.com/office/drawing/2014/main" id="{11E63354-B4F6-D1FF-436F-1AF183A65700}"/>
              </a:ext>
            </a:extLst>
          </p:cNvPr>
          <p:cNvPicPr>
            <a:picLocks noChangeAspect="1"/>
          </p:cNvPicPr>
          <p:nvPr/>
        </p:nvPicPr>
        <p:blipFill>
          <a:blip r:embed="rId10"/>
          <a:stretch>
            <a:fillRect/>
          </a:stretch>
        </p:blipFill>
        <p:spPr>
          <a:xfrm>
            <a:off x="9490719" y="5155695"/>
            <a:ext cx="2364324" cy="1361158"/>
          </a:xfrm>
          <a:prstGeom prst="rect">
            <a:avLst/>
          </a:prstGeom>
        </p:spPr>
      </p:pic>
      <p:pic>
        <p:nvPicPr>
          <p:cNvPr id="60" name="图片 59" descr="图形用户界面, 应用程序&#10;&#10;描述已自动生成">
            <a:extLst>
              <a:ext uri="{FF2B5EF4-FFF2-40B4-BE49-F238E27FC236}">
                <a16:creationId xmlns:a16="http://schemas.microsoft.com/office/drawing/2014/main" id="{A95A9368-167F-E39E-AF90-2DC32BAC9B17}"/>
              </a:ext>
            </a:extLst>
          </p:cNvPr>
          <p:cNvPicPr>
            <a:picLocks noChangeAspect="1"/>
          </p:cNvPicPr>
          <p:nvPr/>
        </p:nvPicPr>
        <p:blipFill rotWithShape="1">
          <a:blip r:embed="rId11">
            <a:extLst>
              <a:ext uri="{28A0092B-C50C-407E-A947-70E740481C1C}">
                <a14:useLocalDpi xmlns:a14="http://schemas.microsoft.com/office/drawing/2010/main" val="0"/>
              </a:ext>
            </a:extLst>
          </a:blip>
          <a:srcRect l="53041"/>
          <a:stretch/>
        </p:blipFill>
        <p:spPr>
          <a:xfrm>
            <a:off x="4200101" y="3813084"/>
            <a:ext cx="2761137" cy="1432299"/>
          </a:xfrm>
          <a:prstGeom prst="rect">
            <a:avLst/>
          </a:prstGeom>
        </p:spPr>
      </p:pic>
    </p:spTree>
    <p:extLst>
      <p:ext uri="{BB962C8B-B14F-4D97-AF65-F5344CB8AC3E}">
        <p14:creationId xmlns:p14="http://schemas.microsoft.com/office/powerpoint/2010/main" val="143579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4" name="文本框 3"/>
          <p:cNvSpPr txBox="1"/>
          <p:nvPr/>
        </p:nvSpPr>
        <p:spPr>
          <a:xfrm>
            <a:off x="292498" y="1465999"/>
            <a:ext cx="11145115" cy="5302605"/>
          </a:xfrm>
          <a:prstGeom prst="rect">
            <a:avLst/>
          </a:prstGeom>
          <a:noFill/>
        </p:spPr>
        <p:txBody>
          <a:bodyPr wrap="square" rtlCol="0">
            <a:spAutoFit/>
          </a:bodyPr>
          <a:lstStyle/>
          <a:p>
            <a:pPr marL="285750" indent="-285750">
              <a:lnSpc>
                <a:spcPct val="130000"/>
              </a:lnSpc>
              <a:buFont typeface="Arial" charset="0"/>
              <a:buChar char="•"/>
            </a:pPr>
            <a:r>
              <a:rPr kumimoji="1" lang="zh-CN" altLang="en-US" sz="2000" b="1" dirty="0">
                <a:solidFill>
                  <a:srgbClr val="92D050"/>
                </a:solidFill>
                <a:latin typeface="Microsoft YaHei" pitchFamily="34" charset="-122"/>
                <a:ea typeface="Microsoft YaHei" pitchFamily="34" charset="-122"/>
              </a:rPr>
              <a:t>机器人管理、监控和调度：</a:t>
            </a:r>
            <a:endParaRPr kumimoji="1" lang="en-US" altLang="zh-CN" sz="2000" b="1" dirty="0">
              <a:solidFill>
                <a:srgbClr val="92D050"/>
              </a:solidFill>
              <a:latin typeface="Microsoft YaHei" pitchFamily="34" charset="-122"/>
              <a:ea typeface="Microsoft YaHei" pitchFamily="34" charset="-122"/>
            </a:endParaRPr>
          </a:p>
          <a:p>
            <a:pPr>
              <a:lnSpc>
                <a:spcPct val="130000"/>
              </a:lnSpc>
            </a:pPr>
            <a:r>
              <a:rPr kumimoji="1" lang="zh-CN" altLang="en-US" sz="1600" dirty="0">
                <a:solidFill>
                  <a:schemeClr val="bg1"/>
                </a:solidFill>
                <a:latin typeface="Microsoft YaHei" pitchFamily="34" charset="-122"/>
                <a:ea typeface="Microsoft YaHei" pitchFamily="34" charset="-122"/>
              </a:rPr>
              <a:t>通过设计辅助流程，对主流程每一流程块进行时间监控，若某流程块运行时间超过规定的范围，则会向相关操作人员发送邮件，并在系统上弹出预警框，最后强制停止机器人的运行。</a:t>
            </a:r>
            <a:endParaRPr kumimoji="1" lang="en-US" altLang="zh-CN" sz="1600" dirty="0">
              <a:solidFill>
                <a:schemeClr val="bg1"/>
              </a:solidFill>
              <a:latin typeface="Microsoft YaHei" pitchFamily="34" charset="-122"/>
              <a:ea typeface="Microsoft YaHei" pitchFamily="34" charset="-122"/>
            </a:endParaRPr>
          </a:p>
          <a:p>
            <a:pPr marL="285750" indent="-285750">
              <a:lnSpc>
                <a:spcPct val="130000"/>
              </a:lnSpc>
              <a:buFont typeface="Arial" charset="0"/>
              <a:buChar char="•"/>
            </a:pPr>
            <a:endParaRPr kumimoji="1" lang="en-US" altLang="zh-CN" dirty="0">
              <a:solidFill>
                <a:schemeClr val="bg1"/>
              </a:solidFill>
              <a:latin typeface="Microsoft YaHei" pitchFamily="34" charset="-122"/>
              <a:ea typeface="Microsoft YaHei" pitchFamily="34" charset="-122"/>
            </a:endParaRPr>
          </a:p>
          <a:p>
            <a:pPr marL="285750" indent="-285750">
              <a:lnSpc>
                <a:spcPct val="130000"/>
              </a:lnSpc>
              <a:buFont typeface="Arial" charset="0"/>
              <a:buChar char="•"/>
            </a:pPr>
            <a:r>
              <a:rPr kumimoji="1" lang="zh-CN" altLang="en-US" sz="2000" b="1" dirty="0">
                <a:solidFill>
                  <a:srgbClr val="92D050"/>
                </a:solidFill>
                <a:latin typeface="Microsoft YaHei" pitchFamily="34" charset="-122"/>
                <a:ea typeface="Microsoft YaHei" pitchFamily="34" charset="-122"/>
              </a:rPr>
              <a:t>流程运行报告</a:t>
            </a:r>
            <a:endParaRPr kumimoji="1" lang="en-US" altLang="zh-CN" sz="2000" b="1" dirty="0">
              <a:solidFill>
                <a:srgbClr val="92D050"/>
              </a:solidFill>
              <a:latin typeface="Microsoft YaHei" pitchFamily="34" charset="-122"/>
              <a:ea typeface="Microsoft YaHei" pitchFamily="34" charset="-122"/>
            </a:endParaRPr>
          </a:p>
          <a:p>
            <a:pPr>
              <a:lnSpc>
                <a:spcPct val="130000"/>
              </a:lnSpc>
            </a:pPr>
            <a:r>
              <a:rPr kumimoji="1" lang="en-US" altLang="zh-CN" sz="1600" dirty="0">
                <a:solidFill>
                  <a:schemeClr val="bg1"/>
                </a:solidFill>
                <a:latin typeface="Microsoft YaHei" pitchFamily="34" charset="-122"/>
                <a:ea typeface="Microsoft YaHei" pitchFamily="34" charset="-122"/>
              </a:rPr>
              <a:t>1.</a:t>
            </a:r>
            <a:r>
              <a:rPr kumimoji="1" lang="zh-CN" altLang="en-US" sz="1600" dirty="0">
                <a:solidFill>
                  <a:schemeClr val="bg1"/>
                </a:solidFill>
                <a:latin typeface="Microsoft YaHei" pitchFamily="34" charset="-122"/>
                <a:ea typeface="Microsoft YaHei" pitchFamily="34" charset="-122"/>
              </a:rPr>
              <a:t>在判断是否收到回函时，若未接收到回函，则会向审计经理发送邮件报告情况。                                                         </a:t>
            </a:r>
            <a:endParaRPr kumimoji="1" lang="en-US" altLang="zh-CN" sz="1600" dirty="0">
              <a:solidFill>
                <a:schemeClr val="bg1"/>
              </a:solidFill>
              <a:latin typeface="Microsoft YaHei" pitchFamily="34" charset="-122"/>
              <a:ea typeface="Microsoft YaHei" pitchFamily="34" charset="-122"/>
            </a:endParaRPr>
          </a:p>
          <a:p>
            <a:pPr>
              <a:lnSpc>
                <a:spcPct val="130000"/>
              </a:lnSpc>
            </a:pPr>
            <a:r>
              <a:rPr kumimoji="1" lang="en-US" altLang="zh-CN" sz="1600" dirty="0">
                <a:solidFill>
                  <a:schemeClr val="bg1"/>
                </a:solidFill>
                <a:latin typeface="Microsoft YaHei" pitchFamily="34" charset="-122"/>
                <a:ea typeface="Microsoft YaHei" pitchFamily="34" charset="-122"/>
              </a:rPr>
              <a:t>2.</a:t>
            </a:r>
            <a:r>
              <a:rPr kumimoji="1" lang="zh-CN" altLang="en-US" sz="1600" dirty="0">
                <a:solidFill>
                  <a:schemeClr val="bg1"/>
                </a:solidFill>
                <a:latin typeface="Microsoft YaHei" pitchFamily="34" charset="-122"/>
                <a:ea typeface="Microsoft YaHei" pitchFamily="34" charset="-122"/>
              </a:rPr>
              <a:t>在对流程块进行异常监控时，若发生异常，则会像相关操作人员发送邮件。</a:t>
            </a:r>
            <a:endParaRPr kumimoji="1" lang="en-US" altLang="zh-CN" sz="1600" dirty="0">
              <a:solidFill>
                <a:schemeClr val="bg1"/>
              </a:solidFill>
              <a:latin typeface="Microsoft YaHei" pitchFamily="34" charset="-122"/>
              <a:ea typeface="Microsoft YaHei" pitchFamily="34" charset="-122"/>
            </a:endParaRPr>
          </a:p>
          <a:p>
            <a:pPr marL="285750" indent="-285750">
              <a:lnSpc>
                <a:spcPct val="130000"/>
              </a:lnSpc>
              <a:buFont typeface="Arial" charset="0"/>
              <a:buChar char="•"/>
            </a:pPr>
            <a:endParaRPr kumimoji="1" lang="en-US" altLang="zh-CN" dirty="0">
              <a:solidFill>
                <a:schemeClr val="bg1"/>
              </a:solidFill>
              <a:latin typeface="Microsoft YaHei" pitchFamily="34" charset="-122"/>
              <a:ea typeface="Microsoft YaHei" pitchFamily="34" charset="-122"/>
            </a:endParaRPr>
          </a:p>
          <a:p>
            <a:pPr marL="285750" indent="-285750">
              <a:lnSpc>
                <a:spcPct val="130000"/>
              </a:lnSpc>
              <a:buFont typeface="Arial" charset="0"/>
              <a:buChar char="•"/>
            </a:pPr>
            <a:r>
              <a:rPr kumimoji="1" lang="zh-CN" altLang="en-US" sz="2000" b="1" dirty="0">
                <a:solidFill>
                  <a:srgbClr val="92D050"/>
                </a:solidFill>
                <a:latin typeface="Microsoft YaHei" pitchFamily="34" charset="-122"/>
                <a:ea typeface="Microsoft YaHei" pitchFamily="34" charset="-122"/>
              </a:rPr>
              <a:t>安全、日志</a:t>
            </a:r>
            <a:r>
              <a:rPr kumimoji="1" lang="en-US" altLang="zh-CN" sz="2000" b="1" dirty="0">
                <a:solidFill>
                  <a:srgbClr val="92D050"/>
                </a:solidFill>
                <a:latin typeface="Microsoft YaHei" pitchFamily="34" charset="-122"/>
                <a:ea typeface="Microsoft YaHei" pitchFamily="34" charset="-122"/>
              </a:rPr>
              <a:t>&amp;</a:t>
            </a:r>
            <a:r>
              <a:rPr kumimoji="1" lang="zh-CN" altLang="en-US" sz="2000" b="1" dirty="0">
                <a:solidFill>
                  <a:srgbClr val="92D050"/>
                </a:solidFill>
                <a:latin typeface="Microsoft YaHei" pitchFamily="34" charset="-122"/>
                <a:ea typeface="Microsoft YaHei" pitchFamily="34" charset="-122"/>
              </a:rPr>
              <a:t>审计相关设计</a:t>
            </a:r>
            <a:endParaRPr kumimoji="1" lang="en-US" altLang="zh-CN" sz="2000" b="1" dirty="0">
              <a:solidFill>
                <a:srgbClr val="92D050"/>
              </a:solidFill>
              <a:latin typeface="Microsoft YaHei" pitchFamily="34" charset="-122"/>
              <a:ea typeface="Microsoft YaHei" pitchFamily="34" charset="-122"/>
            </a:endParaRPr>
          </a:p>
          <a:p>
            <a:pPr>
              <a:lnSpc>
                <a:spcPct val="130000"/>
              </a:lnSpc>
            </a:pPr>
            <a:r>
              <a:rPr kumimoji="1" lang="zh-CN" altLang="en-US" sz="1600" dirty="0">
                <a:solidFill>
                  <a:schemeClr val="bg1"/>
                </a:solidFill>
                <a:latin typeface="Microsoft YaHei" pitchFamily="34" charset="-122"/>
                <a:ea typeface="Microsoft YaHei" pitchFamily="34" charset="-122"/>
              </a:rPr>
              <a:t>项目执行过程中，都进行了日志记录，分别记录每个流程块运行开始时间，结束时间，运行状态，日志统一存放到机器人运行日志表中。</a:t>
            </a:r>
            <a:endParaRPr kumimoji="1" lang="en-US" altLang="zh-CN" sz="1600" dirty="0">
              <a:solidFill>
                <a:schemeClr val="bg1"/>
              </a:solidFill>
              <a:latin typeface="Microsoft YaHei" pitchFamily="34" charset="-122"/>
              <a:ea typeface="Microsoft YaHei" pitchFamily="34" charset="-122"/>
            </a:endParaRPr>
          </a:p>
          <a:p>
            <a:pPr>
              <a:lnSpc>
                <a:spcPct val="130000"/>
              </a:lnSpc>
            </a:pPr>
            <a:endParaRPr kumimoji="1" lang="en-US" altLang="zh-CN" dirty="0">
              <a:solidFill>
                <a:schemeClr val="bg1"/>
              </a:solidFill>
              <a:latin typeface="Microsoft YaHei" pitchFamily="34" charset="-122"/>
              <a:ea typeface="Microsoft YaHei" pitchFamily="34" charset="-122"/>
            </a:endParaRPr>
          </a:p>
          <a:p>
            <a:pPr marL="285750" indent="-285750">
              <a:lnSpc>
                <a:spcPct val="130000"/>
              </a:lnSpc>
              <a:buFont typeface="Arial" charset="0"/>
              <a:buChar char="•"/>
            </a:pPr>
            <a:r>
              <a:rPr kumimoji="1" lang="zh-CN" altLang="en-US" sz="2000" b="1" dirty="0">
                <a:solidFill>
                  <a:srgbClr val="92D050"/>
                </a:solidFill>
                <a:latin typeface="Microsoft YaHei" pitchFamily="34" charset="-122"/>
                <a:ea typeface="Microsoft YaHei" pitchFamily="34" charset="-122"/>
              </a:rPr>
              <a:t>异常监控与恢复机制</a:t>
            </a:r>
            <a:endParaRPr kumimoji="1" lang="en-US" altLang="zh-CN" sz="2000" b="1" dirty="0">
              <a:solidFill>
                <a:srgbClr val="92D050"/>
              </a:solidFill>
              <a:latin typeface="Microsoft YaHei" pitchFamily="34" charset="-122"/>
              <a:ea typeface="Microsoft YaHei" pitchFamily="34" charset="-122"/>
            </a:endParaRPr>
          </a:p>
          <a:p>
            <a:pPr>
              <a:lnSpc>
                <a:spcPct val="130000"/>
              </a:lnSpc>
            </a:pPr>
            <a:r>
              <a:rPr kumimoji="1" lang="zh-CN" altLang="en-US" sz="1600" dirty="0">
                <a:solidFill>
                  <a:schemeClr val="bg1"/>
                </a:solidFill>
                <a:latin typeface="Microsoft YaHei" pitchFamily="34" charset="-122"/>
                <a:ea typeface="Microsoft YaHei" pitchFamily="34" charset="-122"/>
              </a:rPr>
              <a:t>运用辅助流程块对每个流程块进行运行时间异常监控，若流程块运行时间超过规定时间，则强制停止该流程，并向管理员发送邮件通知。</a:t>
            </a:r>
            <a:endParaRPr kumimoji="1" lang="en-US" altLang="zh-CN" sz="1600" dirty="0">
              <a:solidFill>
                <a:schemeClr val="bg1"/>
              </a:solidFill>
              <a:latin typeface="Microsoft YaHei" pitchFamily="34" charset="-122"/>
              <a:ea typeface="Microsoft YaHei"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pic>
        <p:nvPicPr>
          <p:cNvPr id="6" name="图片 5"/>
          <p:cNvPicPr>
            <a:picLocks noChangeAspect="1"/>
          </p:cNvPicPr>
          <p:nvPr/>
        </p:nvPicPr>
        <p:blipFill>
          <a:blip r:embed="rId2"/>
          <a:stretch>
            <a:fillRect/>
          </a:stretch>
        </p:blipFill>
        <p:spPr>
          <a:xfrm>
            <a:off x="-12635" y="2846704"/>
            <a:ext cx="6044832" cy="3054224"/>
          </a:xfrm>
          <a:prstGeom prst="rect">
            <a:avLst/>
          </a:prstGeom>
        </p:spPr>
      </p:pic>
      <p:sp>
        <p:nvSpPr>
          <p:cNvPr id="7" name="文本框 6"/>
          <p:cNvSpPr txBox="1"/>
          <p:nvPr/>
        </p:nvSpPr>
        <p:spPr>
          <a:xfrm>
            <a:off x="707935" y="1507119"/>
            <a:ext cx="1770286" cy="461665"/>
          </a:xfrm>
          <a:prstGeom prst="rect">
            <a:avLst/>
          </a:prstGeom>
          <a:noFill/>
        </p:spPr>
        <p:txBody>
          <a:bodyPr wrap="square">
            <a:spAutoFit/>
          </a:bodyPr>
          <a:lstStyle/>
          <a:p>
            <a:r>
              <a:rPr kumimoji="1" lang="zh-CN" altLang="en-US" sz="2400" dirty="0">
                <a:solidFill>
                  <a:schemeClr val="bg1"/>
                </a:solidFill>
                <a:latin typeface="Microsoft YaHei" pitchFamily="34" charset="-122"/>
                <a:ea typeface="Microsoft YaHei" pitchFamily="34" charset="-122"/>
              </a:rPr>
              <a:t>主流程块：</a:t>
            </a:r>
            <a:endParaRPr kumimoji="1" lang="en-US" altLang="zh-CN" sz="2400" dirty="0">
              <a:solidFill>
                <a:schemeClr val="bg1"/>
              </a:solidFill>
              <a:latin typeface="Microsoft YaHei" pitchFamily="34" charset="-122"/>
              <a:ea typeface="Microsoft YaHei" pitchFamily="34" charset="-122"/>
            </a:endParaRPr>
          </a:p>
        </p:txBody>
      </p:sp>
      <p:sp>
        <p:nvSpPr>
          <p:cNvPr id="8" name="文本框 7"/>
          <p:cNvSpPr txBox="1"/>
          <p:nvPr/>
        </p:nvSpPr>
        <p:spPr>
          <a:xfrm>
            <a:off x="6971213" y="1336666"/>
            <a:ext cx="1770286" cy="461665"/>
          </a:xfrm>
          <a:prstGeom prst="rect">
            <a:avLst/>
          </a:prstGeom>
          <a:noFill/>
        </p:spPr>
        <p:txBody>
          <a:bodyPr wrap="square">
            <a:spAutoFit/>
          </a:bodyPr>
          <a:lstStyle/>
          <a:p>
            <a:r>
              <a:rPr kumimoji="1" lang="zh-CN" altLang="en-US" sz="2400" dirty="0">
                <a:solidFill>
                  <a:schemeClr val="bg1"/>
                </a:solidFill>
                <a:latin typeface="Microsoft YaHei" pitchFamily="34" charset="-122"/>
                <a:ea typeface="Microsoft YaHei" pitchFamily="34" charset="-122"/>
              </a:rPr>
              <a:t>辅流程块：</a:t>
            </a:r>
            <a:endParaRPr kumimoji="1" lang="en-US" altLang="zh-CN" sz="2400" dirty="0">
              <a:solidFill>
                <a:schemeClr val="bg1"/>
              </a:solidFill>
              <a:latin typeface="Microsoft YaHei" pitchFamily="34" charset="-122"/>
              <a:ea typeface="Microsoft YaHei" pitchFamily="34" charset="-122"/>
            </a:endParaRPr>
          </a:p>
        </p:txBody>
      </p:sp>
      <p:pic>
        <p:nvPicPr>
          <p:cNvPr id="9" name="图片 8"/>
          <p:cNvPicPr>
            <a:picLocks noChangeAspect="1"/>
          </p:cNvPicPr>
          <p:nvPr/>
        </p:nvPicPr>
        <p:blipFill>
          <a:blip r:embed="rId3"/>
          <a:stretch>
            <a:fillRect/>
          </a:stretch>
        </p:blipFill>
        <p:spPr>
          <a:xfrm>
            <a:off x="6303263" y="2846704"/>
            <a:ext cx="5774625" cy="3054224"/>
          </a:xfrm>
          <a:prstGeom prst="rect">
            <a:avLst/>
          </a:prstGeom>
        </p:spPr>
      </p:pic>
      <p:sp>
        <p:nvSpPr>
          <p:cNvPr id="2" name="文本框 1"/>
          <p:cNvSpPr txBox="1"/>
          <p:nvPr/>
        </p:nvSpPr>
        <p:spPr>
          <a:xfrm>
            <a:off x="6971213" y="1858505"/>
            <a:ext cx="4713402" cy="738664"/>
          </a:xfrm>
          <a:prstGeom prst="rect">
            <a:avLst/>
          </a:prstGeom>
          <a:noFill/>
        </p:spPr>
        <p:txBody>
          <a:bodyPr wrap="square" rtlCol="0">
            <a:spAutoFit/>
          </a:bodyPr>
          <a:lstStyle/>
          <a:p>
            <a:r>
              <a:rPr lang="zh-CN" altLang="en-US" sz="1400" dirty="0">
                <a:solidFill>
                  <a:schemeClr val="bg1"/>
                </a:solidFill>
              </a:rPr>
              <a:t>运用辅助流程块对每个主流程块进行运行时间的异常监控，若流程块运行时间超过规定时间，则强制停止该流程，并向项目经理发送邮件通知。</a:t>
            </a:r>
          </a:p>
        </p:txBody>
      </p:sp>
      <p:pic>
        <p:nvPicPr>
          <p:cNvPr id="10" name="Picture 94">
            <a:extLst>
              <a:ext uri="{FF2B5EF4-FFF2-40B4-BE49-F238E27FC236}">
                <a16:creationId xmlns:a16="http://schemas.microsoft.com/office/drawing/2014/main" id="{BCA0EDCA-BFF2-C9C1-8920-5930B07C67D4}"/>
              </a:ext>
            </a:extLst>
          </p:cNvPr>
          <p:cNvPicPr>
            <a:picLocks noChangeAspect="1"/>
          </p:cNvPicPr>
          <p:nvPr/>
        </p:nvPicPr>
        <p:blipFill>
          <a:blip r:embed="rId4"/>
          <a:stretch>
            <a:fillRect/>
          </a:stretch>
        </p:blipFill>
        <p:spPr>
          <a:xfrm>
            <a:off x="-122939" y="1322516"/>
            <a:ext cx="830874" cy="830872"/>
          </a:xfrm>
          <a:prstGeom prst="rect">
            <a:avLst/>
          </a:prstGeom>
        </p:spPr>
      </p:pic>
      <p:pic>
        <p:nvPicPr>
          <p:cNvPr id="11" name="Picture 94">
            <a:extLst>
              <a:ext uri="{FF2B5EF4-FFF2-40B4-BE49-F238E27FC236}">
                <a16:creationId xmlns:a16="http://schemas.microsoft.com/office/drawing/2014/main" id="{070B55C5-5862-5131-0831-98D594D8E8E9}"/>
              </a:ext>
            </a:extLst>
          </p:cNvPr>
          <p:cNvPicPr>
            <a:picLocks noChangeAspect="1"/>
          </p:cNvPicPr>
          <p:nvPr/>
        </p:nvPicPr>
        <p:blipFill>
          <a:blip r:embed="rId4"/>
          <a:stretch>
            <a:fillRect/>
          </a:stretch>
        </p:blipFill>
        <p:spPr>
          <a:xfrm>
            <a:off x="6303263" y="1348007"/>
            <a:ext cx="830874" cy="8308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pic>
        <p:nvPicPr>
          <p:cNvPr id="4" name="图片 3"/>
          <p:cNvPicPr>
            <a:picLocks noChangeAspect="1"/>
          </p:cNvPicPr>
          <p:nvPr/>
        </p:nvPicPr>
        <p:blipFill>
          <a:blip r:embed="rId2"/>
          <a:stretch>
            <a:fillRect/>
          </a:stretch>
        </p:blipFill>
        <p:spPr>
          <a:xfrm>
            <a:off x="1719072" y="2083090"/>
            <a:ext cx="8137352" cy="4398339"/>
          </a:xfrm>
          <a:prstGeom prst="rect">
            <a:avLst/>
          </a:prstGeom>
        </p:spPr>
      </p:pic>
      <p:sp>
        <p:nvSpPr>
          <p:cNvPr id="10" name="文本框 9"/>
          <p:cNvSpPr txBox="1"/>
          <p:nvPr/>
        </p:nvSpPr>
        <p:spPr>
          <a:xfrm>
            <a:off x="1634231" y="1338735"/>
            <a:ext cx="3925824"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机器人运行大屏展示：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10" name="文本框 9"/>
          <p:cNvSpPr txBox="1"/>
          <p:nvPr/>
        </p:nvSpPr>
        <p:spPr>
          <a:xfrm>
            <a:off x="1128073" y="1355214"/>
            <a:ext cx="5260157"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机器人生成文件展示（部分）：</a:t>
            </a:r>
          </a:p>
        </p:txBody>
      </p:sp>
      <p:pic>
        <p:nvPicPr>
          <p:cNvPr id="6" name="图片 5"/>
          <p:cNvPicPr>
            <a:picLocks noChangeAspect="1"/>
          </p:cNvPicPr>
          <p:nvPr/>
        </p:nvPicPr>
        <p:blipFill>
          <a:blip r:embed="rId2"/>
          <a:stretch>
            <a:fillRect/>
          </a:stretch>
        </p:blipFill>
        <p:spPr>
          <a:xfrm>
            <a:off x="2025330" y="2441053"/>
            <a:ext cx="7651143" cy="39932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10" name="文本框 9"/>
          <p:cNvSpPr txBox="1"/>
          <p:nvPr/>
        </p:nvSpPr>
        <p:spPr>
          <a:xfrm>
            <a:off x="1128073" y="1355214"/>
            <a:ext cx="5260157"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机器人生成文件展示（部分）：</a:t>
            </a:r>
            <a:endParaRPr lang="en-US" altLang="zh-CN" sz="2400" dirty="0">
              <a:solidFill>
                <a:schemeClr val="accent6">
                  <a:lumMod val="40000"/>
                  <a:lumOff val="60000"/>
                </a:schemeClr>
              </a:solidFill>
            </a:endParaRPr>
          </a:p>
        </p:txBody>
      </p:sp>
      <p:pic>
        <p:nvPicPr>
          <p:cNvPr id="4" name="图片 3"/>
          <p:cNvPicPr>
            <a:picLocks noChangeAspect="1"/>
          </p:cNvPicPr>
          <p:nvPr/>
        </p:nvPicPr>
        <p:blipFill rotWithShape="1">
          <a:blip r:embed="rId2"/>
          <a:srcRect l="5664" t="2349"/>
          <a:stretch>
            <a:fillRect/>
          </a:stretch>
        </p:blipFill>
        <p:spPr>
          <a:xfrm>
            <a:off x="140588" y="3136221"/>
            <a:ext cx="5260158" cy="2962587"/>
          </a:xfrm>
          <a:prstGeom prst="rect">
            <a:avLst/>
          </a:prstGeom>
        </p:spPr>
      </p:pic>
      <p:pic>
        <p:nvPicPr>
          <p:cNvPr id="8" name="图片 7"/>
          <p:cNvPicPr>
            <a:picLocks noChangeAspect="1"/>
          </p:cNvPicPr>
          <p:nvPr/>
        </p:nvPicPr>
        <p:blipFill>
          <a:blip r:embed="rId3"/>
          <a:stretch>
            <a:fillRect/>
          </a:stretch>
        </p:blipFill>
        <p:spPr>
          <a:xfrm>
            <a:off x="6177969" y="3149225"/>
            <a:ext cx="5807455" cy="2962587"/>
          </a:xfrm>
          <a:prstGeom prst="rect">
            <a:avLst/>
          </a:prstGeom>
        </p:spPr>
      </p:pic>
      <p:sp>
        <p:nvSpPr>
          <p:cNvPr id="9" name="文本框 8"/>
          <p:cNvSpPr txBox="1"/>
          <p:nvPr/>
        </p:nvSpPr>
        <p:spPr>
          <a:xfrm>
            <a:off x="4526437" y="2175417"/>
            <a:ext cx="3139126" cy="400110"/>
          </a:xfrm>
          <a:prstGeom prst="rect">
            <a:avLst/>
          </a:prstGeom>
          <a:noFill/>
        </p:spPr>
        <p:txBody>
          <a:bodyPr wrap="square" rtlCol="0">
            <a:spAutoFit/>
          </a:bodyPr>
          <a:lstStyle/>
          <a:p>
            <a:r>
              <a:rPr lang="zh-CN" altLang="en-US" sz="2000" dirty="0">
                <a:solidFill>
                  <a:schemeClr val="bg1"/>
                </a:solidFill>
              </a:rPr>
              <a:t> 主营业务分析表</a:t>
            </a:r>
            <a:endParaRPr lang="zh-CN" alt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971676"/>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45364" y="233012"/>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10" name="文本框 9"/>
          <p:cNvSpPr txBox="1"/>
          <p:nvPr/>
        </p:nvSpPr>
        <p:spPr>
          <a:xfrm>
            <a:off x="1128073" y="1355214"/>
            <a:ext cx="5260157"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机器人生成文件展示（部分）：</a:t>
            </a:r>
          </a:p>
        </p:txBody>
      </p:sp>
      <p:sp>
        <p:nvSpPr>
          <p:cNvPr id="7" name="文本框 6"/>
          <p:cNvSpPr txBox="1"/>
          <p:nvPr/>
        </p:nvSpPr>
        <p:spPr>
          <a:xfrm>
            <a:off x="2215299" y="2408138"/>
            <a:ext cx="3139126" cy="400110"/>
          </a:xfrm>
          <a:prstGeom prst="rect">
            <a:avLst/>
          </a:prstGeom>
          <a:noFill/>
        </p:spPr>
        <p:txBody>
          <a:bodyPr wrap="square" rtlCol="0">
            <a:spAutoFit/>
          </a:bodyPr>
          <a:lstStyle/>
          <a:p>
            <a:r>
              <a:rPr lang="zh-CN" altLang="en-US" sz="2000" dirty="0">
                <a:solidFill>
                  <a:schemeClr val="bg1"/>
                </a:solidFill>
              </a:rPr>
              <a:t>年度数据对比分析表</a:t>
            </a:r>
            <a:endParaRPr lang="zh-CN" altLang="en-US" sz="2000" dirty="0"/>
          </a:p>
        </p:txBody>
      </p:sp>
      <p:pic>
        <p:nvPicPr>
          <p:cNvPr id="6" name="图片 5">
            <a:extLst>
              <a:ext uri="{FF2B5EF4-FFF2-40B4-BE49-F238E27FC236}">
                <a16:creationId xmlns:a16="http://schemas.microsoft.com/office/drawing/2014/main" id="{A4A5317F-76D6-F9FA-580A-9BB4ABE83BA2}"/>
              </a:ext>
            </a:extLst>
          </p:cNvPr>
          <p:cNvPicPr>
            <a:picLocks noChangeAspect="1"/>
          </p:cNvPicPr>
          <p:nvPr/>
        </p:nvPicPr>
        <p:blipFill>
          <a:blip r:embed="rId2"/>
          <a:stretch>
            <a:fillRect/>
          </a:stretch>
        </p:blipFill>
        <p:spPr>
          <a:xfrm>
            <a:off x="5817528" y="1205476"/>
            <a:ext cx="6154513" cy="2611962"/>
          </a:xfrm>
          <a:prstGeom prst="rect">
            <a:avLst/>
          </a:prstGeom>
        </p:spPr>
      </p:pic>
      <p:pic>
        <p:nvPicPr>
          <p:cNvPr id="11" name="图片 10">
            <a:extLst>
              <a:ext uri="{FF2B5EF4-FFF2-40B4-BE49-F238E27FC236}">
                <a16:creationId xmlns:a16="http://schemas.microsoft.com/office/drawing/2014/main" id="{0A942CE1-A9A6-B9B5-8AC7-FBCB0D055320}"/>
              </a:ext>
            </a:extLst>
          </p:cNvPr>
          <p:cNvPicPr>
            <a:picLocks noChangeAspect="1"/>
          </p:cNvPicPr>
          <p:nvPr/>
        </p:nvPicPr>
        <p:blipFill>
          <a:blip r:embed="rId3"/>
          <a:stretch>
            <a:fillRect/>
          </a:stretch>
        </p:blipFill>
        <p:spPr>
          <a:xfrm>
            <a:off x="-1" y="4013139"/>
            <a:ext cx="5594556" cy="2582465"/>
          </a:xfrm>
          <a:prstGeom prst="rect">
            <a:avLst/>
          </a:prstGeom>
        </p:spPr>
      </p:pic>
      <p:pic>
        <p:nvPicPr>
          <p:cNvPr id="14" name="图片 13">
            <a:extLst>
              <a:ext uri="{FF2B5EF4-FFF2-40B4-BE49-F238E27FC236}">
                <a16:creationId xmlns:a16="http://schemas.microsoft.com/office/drawing/2014/main" id="{798739F7-A7AA-1E76-D409-C40313B37BBE}"/>
              </a:ext>
            </a:extLst>
          </p:cNvPr>
          <p:cNvPicPr>
            <a:picLocks noChangeAspect="1"/>
          </p:cNvPicPr>
          <p:nvPr/>
        </p:nvPicPr>
        <p:blipFill>
          <a:blip r:embed="rId4"/>
          <a:stretch>
            <a:fillRect/>
          </a:stretch>
        </p:blipFill>
        <p:spPr>
          <a:xfrm>
            <a:off x="5817528" y="4013139"/>
            <a:ext cx="6233788" cy="25824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57716" y="1848264"/>
            <a:ext cx="8798876" cy="658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Font typeface="Arial" charset="0"/>
              <a:buNone/>
            </a:pPr>
            <a:r>
              <a:rPr lang="zh-CN" altLang="en-US" sz="2000" dirty="0">
                <a:gradFill flip="none" rotWithShape="1">
                  <a:gsLst>
                    <a:gs pos="0">
                      <a:srgbClr val="01A8FF"/>
                    </a:gs>
                    <a:gs pos="47000">
                      <a:srgbClr val="B484E2"/>
                    </a:gs>
                    <a:gs pos="100000">
                      <a:srgbClr val="1A070E"/>
                    </a:gs>
                  </a:gsLst>
                  <a:lin ang="0" scaled="1"/>
                  <a:tileRect/>
                </a:gradFill>
                <a:latin typeface="微软雅黑" pitchFamily="34" charset="-122"/>
                <a:ea typeface="微软雅黑" pitchFamily="34" charset="-122"/>
                <a:cs typeface="Arial" charset="0"/>
              </a:rPr>
              <a:t>参赛作品 </a:t>
            </a:r>
            <a:r>
              <a:rPr kumimoji="1" lang="zh-CN" altLang="en-US" sz="2000" dirty="0">
                <a:solidFill>
                  <a:schemeClr val="bg1">
                    <a:alpha val="80000"/>
                  </a:schemeClr>
                </a:solidFill>
                <a:latin typeface="微软雅黑" pitchFamily="34" charset="-122"/>
                <a:ea typeface="微软雅黑" pitchFamily="34" charset="-122"/>
                <a:cs typeface="Arial" charset="0"/>
              </a:rPr>
              <a:t>：“收入舞弊”哪里跑</a:t>
            </a:r>
            <a:r>
              <a:rPr kumimoji="1" lang="en-US" altLang="zh-CN" sz="2000" dirty="0">
                <a:solidFill>
                  <a:schemeClr val="bg1">
                    <a:alpha val="80000"/>
                  </a:schemeClr>
                </a:solidFill>
                <a:latin typeface="微软雅黑" pitchFamily="34" charset="-122"/>
                <a:ea typeface="微软雅黑" pitchFamily="34" charset="-122"/>
                <a:cs typeface="Arial" charset="0"/>
              </a:rPr>
              <a:t>——</a:t>
            </a:r>
            <a:r>
              <a:rPr kumimoji="1" lang="zh-CN" altLang="en-US" sz="2000" dirty="0">
                <a:solidFill>
                  <a:schemeClr val="bg1">
                    <a:alpha val="80000"/>
                  </a:schemeClr>
                </a:solidFill>
                <a:latin typeface="微软雅黑" pitchFamily="34" charset="-122"/>
                <a:ea typeface="微软雅黑" pitchFamily="34" charset="-122"/>
                <a:cs typeface="Arial" charset="0"/>
              </a:rPr>
              <a:t>基于销售与收款循环审计机器人</a:t>
            </a:r>
          </a:p>
        </p:txBody>
      </p:sp>
      <p:sp>
        <p:nvSpPr>
          <p:cNvPr id="8" name="文本占位符 9"/>
          <p:cNvSpPr txBox="1"/>
          <p:nvPr/>
        </p:nvSpPr>
        <p:spPr>
          <a:xfrm>
            <a:off x="857716" y="2646685"/>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defTabSz="1218565">
              <a:lnSpc>
                <a:spcPct val="200000"/>
              </a:lnSpc>
              <a:spcBef>
                <a:spcPts val="0"/>
              </a:spcBef>
              <a:buFont typeface="Arial" charset="0"/>
              <a:buNone/>
            </a:pPr>
            <a:r>
              <a:rPr lang="zh-CN" altLang="en-US" sz="1600" b="1" dirty="0">
                <a:solidFill>
                  <a:schemeClr val="bg1">
                    <a:alpha val="85000"/>
                  </a:schemeClr>
                </a:solidFill>
                <a:latin typeface="微软雅黑" pitchFamily="34" charset="-122"/>
                <a:ea typeface="微软雅黑" pitchFamily="34" charset="-122"/>
                <a:cs typeface="Arial" charset="0"/>
              </a:rPr>
              <a:t>队伍名称 </a:t>
            </a:r>
            <a:r>
              <a:rPr lang="en-US" altLang="zh-CN" sz="1600" dirty="0">
                <a:solidFill>
                  <a:schemeClr val="bg1">
                    <a:alpha val="85000"/>
                  </a:schemeClr>
                </a:solidFill>
                <a:latin typeface="微软雅黑" pitchFamily="34" charset="-122"/>
                <a:ea typeface="微软雅黑" pitchFamily="34" charset="-122"/>
                <a:cs typeface="Arial" charset="0"/>
              </a:rPr>
              <a:t>Team Name</a:t>
            </a:r>
            <a:r>
              <a:rPr lang="zh-CN" altLang="en-US" sz="1600" dirty="0">
                <a:solidFill>
                  <a:schemeClr val="bg1">
                    <a:alpha val="85000"/>
                  </a:schemeClr>
                </a:solidFill>
                <a:latin typeface="微软雅黑" pitchFamily="34" charset="-122"/>
                <a:ea typeface="微软雅黑" pitchFamily="34" charset="-122"/>
                <a:cs typeface="Arial" charset="0"/>
              </a:rPr>
              <a:t>：</a:t>
            </a:r>
            <a:r>
              <a:rPr lang="en-US" altLang="zh-CN" sz="1600" dirty="0">
                <a:solidFill>
                  <a:schemeClr val="bg1">
                    <a:alpha val="85000"/>
                  </a:schemeClr>
                </a:solidFill>
                <a:latin typeface="微软雅黑" pitchFamily="34" charset="-122"/>
                <a:ea typeface="微软雅黑" pitchFamily="34" charset="-122"/>
                <a:cs typeface="Arial" charset="0"/>
              </a:rPr>
              <a:t>TSIA (The</a:t>
            </a:r>
            <a:r>
              <a:rPr lang="zh-CN" altLang="en-US" sz="1600" dirty="0">
                <a:solidFill>
                  <a:schemeClr val="bg1">
                    <a:alpha val="85000"/>
                  </a:schemeClr>
                </a:solidFill>
                <a:latin typeface="微软雅黑" pitchFamily="34" charset="-122"/>
                <a:ea typeface="微软雅黑" pitchFamily="34" charset="-122"/>
                <a:cs typeface="Arial" charset="0"/>
              </a:rPr>
              <a:t> </a:t>
            </a:r>
            <a:r>
              <a:rPr lang="en-US" altLang="zh-CN" sz="1600" dirty="0">
                <a:solidFill>
                  <a:schemeClr val="bg1">
                    <a:alpha val="85000"/>
                  </a:schemeClr>
                </a:solidFill>
                <a:latin typeface="微软雅黑" pitchFamily="34" charset="-122"/>
                <a:ea typeface="微软雅黑" pitchFamily="34" charset="-122"/>
                <a:cs typeface="Arial" charset="0"/>
              </a:rPr>
              <a:t>Star Is At </a:t>
            </a:r>
            <a:r>
              <a:rPr lang="zh-CN" altLang="en-US" sz="1600" dirty="0">
                <a:solidFill>
                  <a:schemeClr val="bg1">
                    <a:alpha val="85000"/>
                  </a:schemeClr>
                </a:solidFill>
                <a:latin typeface="微软雅黑" pitchFamily="34" charset="-122"/>
                <a:ea typeface="微软雅黑" pitchFamily="34" charset="-122"/>
                <a:cs typeface="Arial" charset="0"/>
              </a:rPr>
              <a:t>星之所在</a:t>
            </a:r>
            <a:r>
              <a:rPr lang="en-US" altLang="zh-CN" sz="1600" dirty="0">
                <a:solidFill>
                  <a:schemeClr val="bg1">
                    <a:alpha val="85000"/>
                  </a:schemeClr>
                </a:solidFill>
                <a:latin typeface="微软雅黑" pitchFamily="34" charset="-122"/>
                <a:ea typeface="微软雅黑" pitchFamily="34" charset="-122"/>
                <a:cs typeface="Arial" charset="0"/>
              </a:rPr>
              <a:t>)</a:t>
            </a:r>
            <a:r>
              <a:rPr lang="zh-CN" altLang="en-US" sz="1600" dirty="0">
                <a:solidFill>
                  <a:schemeClr val="bg1">
                    <a:alpha val="85000"/>
                  </a:schemeClr>
                </a:solidFill>
                <a:latin typeface="微软雅黑" pitchFamily="34" charset="-122"/>
                <a:ea typeface="微软雅黑" pitchFamily="34" charset="-122"/>
                <a:cs typeface="Arial" charset="0"/>
              </a:rPr>
              <a:t> </a:t>
            </a:r>
            <a:endParaRPr lang="en-US" altLang="zh-CN" sz="1600" dirty="0">
              <a:solidFill>
                <a:schemeClr val="bg1">
                  <a:alpha val="85000"/>
                </a:schemeClr>
              </a:solidFill>
              <a:latin typeface="微软雅黑" pitchFamily="34" charset="-122"/>
              <a:ea typeface="微软雅黑" pitchFamily="34" charset="-122"/>
              <a:cs typeface="Arial" charset="0"/>
            </a:endParaRPr>
          </a:p>
          <a:p>
            <a:pPr marL="0" indent="0" defTabSz="1218565">
              <a:lnSpc>
                <a:spcPct val="200000"/>
              </a:lnSpc>
              <a:spcBef>
                <a:spcPts val="0"/>
              </a:spcBef>
              <a:buFont typeface="Arial" charset="0"/>
              <a:buNone/>
            </a:pPr>
            <a:r>
              <a:rPr lang="zh-CN" altLang="en-US" sz="1600" b="1" dirty="0">
                <a:solidFill>
                  <a:schemeClr val="bg1">
                    <a:alpha val="85000"/>
                  </a:schemeClr>
                </a:solidFill>
                <a:latin typeface="微软雅黑" pitchFamily="34" charset="-122"/>
                <a:ea typeface="微软雅黑" pitchFamily="34" charset="-122"/>
                <a:cs typeface="Arial" charset="0"/>
              </a:rPr>
              <a:t>队伍成员</a:t>
            </a:r>
            <a:r>
              <a:rPr lang="en-US" altLang="zh-CN" sz="1600" b="1" dirty="0">
                <a:solidFill>
                  <a:schemeClr val="bg1">
                    <a:alpha val="85000"/>
                  </a:schemeClr>
                </a:solidFill>
                <a:latin typeface="微软雅黑" pitchFamily="34" charset="-122"/>
                <a:ea typeface="微软雅黑" pitchFamily="34" charset="-122"/>
                <a:cs typeface="Arial" charset="0"/>
              </a:rPr>
              <a:t> </a:t>
            </a:r>
            <a:r>
              <a:rPr lang="en-US" altLang="zh-CN" sz="1600" dirty="0">
                <a:solidFill>
                  <a:schemeClr val="bg1">
                    <a:alpha val="85000"/>
                  </a:schemeClr>
                </a:solidFill>
                <a:latin typeface="微软雅黑" pitchFamily="34" charset="-122"/>
                <a:ea typeface="微软雅黑" pitchFamily="34" charset="-122"/>
                <a:cs typeface="Arial" charset="0"/>
              </a:rPr>
              <a:t>Team Member</a:t>
            </a:r>
            <a:r>
              <a:rPr lang="zh-CN" altLang="en-US" sz="1600" dirty="0">
                <a:solidFill>
                  <a:schemeClr val="bg1">
                    <a:alpha val="85000"/>
                  </a:schemeClr>
                </a:solidFill>
                <a:latin typeface="微软雅黑" pitchFamily="34" charset="-122"/>
                <a:ea typeface="微软雅黑" pitchFamily="34" charset="-122"/>
                <a:cs typeface="Arial" charset="0"/>
              </a:rPr>
              <a:t>：严渝  席小莹  余文丹  杨宇恒  罗鸿健</a:t>
            </a:r>
            <a:endParaRPr lang="en-US" altLang="zh-CN" sz="1600" dirty="0">
              <a:solidFill>
                <a:schemeClr val="bg1">
                  <a:alpha val="85000"/>
                </a:schemeClr>
              </a:solidFill>
              <a:latin typeface="微软雅黑" pitchFamily="34" charset="-122"/>
              <a:ea typeface="微软雅黑" pitchFamily="34" charset="-122"/>
              <a:cs typeface="Arial" charset="0"/>
            </a:endParaRPr>
          </a:p>
          <a:p>
            <a:pPr marL="0" indent="0" defTabSz="1218565">
              <a:lnSpc>
                <a:spcPct val="200000"/>
              </a:lnSpc>
              <a:spcBef>
                <a:spcPts val="0"/>
              </a:spcBef>
              <a:buNone/>
            </a:pPr>
            <a:r>
              <a:rPr lang="zh-CN" altLang="en-US" sz="1600" b="1" dirty="0">
                <a:solidFill>
                  <a:schemeClr val="bg1">
                    <a:alpha val="85000"/>
                  </a:schemeClr>
                </a:solidFill>
                <a:latin typeface="微软雅黑" pitchFamily="34" charset="-122"/>
                <a:ea typeface="微软雅黑" pitchFamily="34" charset="-122"/>
                <a:cs typeface="Arial" charset="0"/>
              </a:rPr>
              <a:t>队伍口号 </a:t>
            </a:r>
            <a:r>
              <a:rPr lang="en-US" altLang="zh-CN" sz="1600" dirty="0">
                <a:solidFill>
                  <a:schemeClr val="bg1">
                    <a:alpha val="85000"/>
                  </a:schemeClr>
                </a:solidFill>
                <a:latin typeface="微软雅黑" pitchFamily="34" charset="-122"/>
                <a:ea typeface="微软雅黑" pitchFamily="34" charset="-122"/>
                <a:cs typeface="Arial" charset="0"/>
              </a:rPr>
              <a:t>Team Slogan</a:t>
            </a:r>
            <a:r>
              <a:rPr lang="zh-CN" altLang="en-US" sz="1600" dirty="0">
                <a:solidFill>
                  <a:schemeClr val="bg1">
                    <a:alpha val="85000"/>
                  </a:schemeClr>
                </a:solidFill>
                <a:latin typeface="微软雅黑" pitchFamily="34" charset="-122"/>
                <a:ea typeface="微软雅黑" pitchFamily="34" charset="-122"/>
                <a:cs typeface="Arial" charset="0"/>
              </a:rPr>
              <a:t>：星光不问赶路人，时光不负有心人</a:t>
            </a:r>
            <a:endParaRPr lang="en-US" altLang="zh-CN" sz="1600" dirty="0">
              <a:solidFill>
                <a:schemeClr val="bg1">
                  <a:alpha val="85000"/>
                </a:schemeClr>
              </a:solidFill>
              <a:latin typeface="微软雅黑" pitchFamily="34" charset="-122"/>
              <a:ea typeface="微软雅黑" pitchFamily="34" charset="-122"/>
              <a:cs typeface="Arial" charset="0"/>
            </a:endParaRPr>
          </a:p>
          <a:p>
            <a:pPr marL="0" indent="0" defTabSz="1218565">
              <a:lnSpc>
                <a:spcPct val="200000"/>
              </a:lnSpc>
              <a:spcBef>
                <a:spcPts val="0"/>
              </a:spcBef>
              <a:buFont typeface="Arial" charset="0"/>
              <a:buNone/>
            </a:pPr>
            <a:r>
              <a:rPr lang="zh-CN" altLang="en-US" sz="1600" b="1" dirty="0">
                <a:solidFill>
                  <a:schemeClr val="bg1">
                    <a:alpha val="85000"/>
                  </a:schemeClr>
                </a:solidFill>
                <a:latin typeface="微软雅黑" pitchFamily="34" charset="-122"/>
                <a:ea typeface="微软雅黑" pitchFamily="34" charset="-122"/>
                <a:cs typeface="Arial" charset="0"/>
              </a:rPr>
              <a:t>所在单位和部门</a:t>
            </a:r>
            <a:r>
              <a:rPr lang="en-US" altLang="zh-CN" sz="1600" b="1" dirty="0">
                <a:solidFill>
                  <a:schemeClr val="bg1">
                    <a:alpha val="85000"/>
                  </a:schemeClr>
                </a:solidFill>
                <a:latin typeface="微软雅黑" pitchFamily="34" charset="-122"/>
                <a:ea typeface="微软雅黑" pitchFamily="34" charset="-122"/>
                <a:cs typeface="Arial" charset="0"/>
              </a:rPr>
              <a:t>/</a:t>
            </a:r>
            <a:r>
              <a:rPr lang="zh-CN" altLang="en-US" sz="1600" b="1" dirty="0">
                <a:solidFill>
                  <a:schemeClr val="bg1">
                    <a:alpha val="85000"/>
                  </a:schemeClr>
                </a:solidFill>
                <a:latin typeface="微软雅黑" pitchFamily="34" charset="-122"/>
                <a:ea typeface="微软雅黑" pitchFamily="34" charset="-122"/>
                <a:cs typeface="Arial" charset="0"/>
              </a:rPr>
              <a:t>专业 </a:t>
            </a:r>
            <a:r>
              <a:rPr lang="en-US" altLang="zh-CN" sz="1600" dirty="0">
                <a:solidFill>
                  <a:schemeClr val="bg1">
                    <a:alpha val="85000"/>
                  </a:schemeClr>
                </a:solidFill>
                <a:latin typeface="微软雅黑" pitchFamily="34" charset="-122"/>
                <a:ea typeface="微软雅黑" pitchFamily="34" charset="-122"/>
                <a:cs typeface="Arial" charset="0"/>
              </a:rPr>
              <a:t>Enterprise</a:t>
            </a:r>
            <a:r>
              <a:rPr lang="zh-CN" altLang="en-US" sz="1600" dirty="0">
                <a:solidFill>
                  <a:schemeClr val="bg1">
                    <a:alpha val="85000"/>
                  </a:schemeClr>
                </a:solidFill>
                <a:latin typeface="微软雅黑" pitchFamily="34" charset="-122"/>
                <a:ea typeface="微软雅黑" pitchFamily="34" charset="-122"/>
                <a:cs typeface="Arial" charset="0"/>
              </a:rPr>
              <a:t> </a:t>
            </a:r>
            <a:r>
              <a:rPr lang="en-US" altLang="zh-CN" sz="1600" dirty="0">
                <a:solidFill>
                  <a:schemeClr val="bg1">
                    <a:alpha val="85000"/>
                  </a:schemeClr>
                </a:solidFill>
                <a:latin typeface="微软雅黑" pitchFamily="34" charset="-122"/>
                <a:ea typeface="微软雅黑" pitchFamily="34" charset="-122"/>
                <a:cs typeface="Arial" charset="0"/>
              </a:rPr>
              <a:t>:</a:t>
            </a:r>
            <a:r>
              <a:rPr lang="zh-CN" altLang="en-US" sz="1600" dirty="0">
                <a:solidFill>
                  <a:schemeClr val="bg1">
                    <a:alpha val="85000"/>
                  </a:schemeClr>
                </a:solidFill>
                <a:latin typeface="微软雅黑" pitchFamily="34" charset="-122"/>
                <a:ea typeface="微软雅黑" pitchFamily="34" charset="-122"/>
                <a:cs typeface="Arial" charset="0"/>
              </a:rPr>
              <a:t>重庆理工大学</a:t>
            </a:r>
            <a:endParaRPr lang="en-US" altLang="zh-CN" sz="1600" dirty="0">
              <a:solidFill>
                <a:schemeClr val="bg1">
                  <a:alpha val="85000"/>
                </a:schemeClr>
              </a:solidFill>
              <a:latin typeface="微软雅黑" pitchFamily="34" charset="-122"/>
              <a:ea typeface="微软雅黑" pitchFamily="34" charset="-122"/>
              <a:cs typeface="Arial" charset="0"/>
            </a:endParaRPr>
          </a:p>
          <a:p>
            <a:pPr defTabSz="1218565">
              <a:lnSpc>
                <a:spcPct val="200000"/>
              </a:lnSpc>
              <a:spcBef>
                <a:spcPts val="0"/>
              </a:spcBef>
            </a:pPr>
            <a:r>
              <a:rPr lang="zh-CN" altLang="en-US" sz="1600" b="1" dirty="0">
                <a:solidFill>
                  <a:schemeClr val="bg1">
                    <a:alpha val="85000"/>
                  </a:schemeClr>
                </a:solidFill>
                <a:latin typeface="微软雅黑" pitchFamily="34" charset="-122"/>
                <a:ea typeface="微软雅黑" pitchFamily="34" charset="-122"/>
                <a:cs typeface="Arial" charset="0"/>
              </a:rPr>
              <a:t>作品应用场景 </a:t>
            </a:r>
            <a:r>
              <a:rPr lang="zh-CN" altLang="en-US" sz="1600" dirty="0">
                <a:solidFill>
                  <a:schemeClr val="bg1">
                    <a:alpha val="85000"/>
                  </a:schemeClr>
                </a:solidFill>
                <a:latin typeface="微软雅黑" pitchFamily="34" charset="-122"/>
                <a:ea typeface="微软雅黑" pitchFamily="34" charset="-122"/>
                <a:cs typeface="Arial" charset="0"/>
              </a:rPr>
              <a:t>：财务</a:t>
            </a:r>
            <a:endParaRPr lang="en-US" altLang="zh-CN" sz="1600" dirty="0">
              <a:solidFill>
                <a:schemeClr val="bg1">
                  <a:alpha val="85000"/>
                </a:schemeClr>
              </a:solidFill>
              <a:latin typeface="微软雅黑" pitchFamily="34" charset="-122"/>
              <a:ea typeface="微软雅黑" pitchFamily="34" charset="-122"/>
              <a:cs typeface="Arial" charset="0"/>
            </a:endParaRPr>
          </a:p>
          <a:p>
            <a:pPr defTabSz="1218565">
              <a:lnSpc>
                <a:spcPct val="200000"/>
              </a:lnSpc>
              <a:spcBef>
                <a:spcPts val="0"/>
              </a:spcBef>
            </a:pPr>
            <a:r>
              <a:rPr lang="zh-CN" altLang="en-US" sz="1600" b="1" dirty="0">
                <a:solidFill>
                  <a:schemeClr val="bg1">
                    <a:alpha val="85000"/>
                  </a:schemeClr>
                </a:solidFill>
                <a:latin typeface="微软雅黑" pitchFamily="34" charset="-122"/>
                <a:ea typeface="微软雅黑" pitchFamily="34" charset="-122"/>
                <a:cs typeface="Arial" charset="0"/>
              </a:rPr>
              <a:t>作品应用项目</a:t>
            </a:r>
            <a:r>
              <a:rPr lang="zh-CN" altLang="en-US" sz="1600" dirty="0">
                <a:solidFill>
                  <a:schemeClr val="bg1">
                    <a:alpha val="85000"/>
                  </a:schemeClr>
                </a:solidFill>
                <a:latin typeface="微软雅黑" pitchFamily="34" charset="-122"/>
                <a:ea typeface="微软雅黑" pitchFamily="34" charset="-122"/>
                <a:cs typeface="Arial" charset="0"/>
              </a:rPr>
              <a:t>：收入审计</a:t>
            </a:r>
            <a:endParaRPr lang="en-US" altLang="zh-CN" sz="1600" b="1" dirty="0">
              <a:solidFill>
                <a:schemeClr val="bg1">
                  <a:alpha val="85000"/>
                </a:schemeClr>
              </a:solidFill>
              <a:latin typeface="微软雅黑" pitchFamily="34" charset="-122"/>
              <a:ea typeface="微软雅黑" pitchFamily="34" charset="-122"/>
              <a:cs typeface="Arial" charset="0"/>
            </a:endParaRPr>
          </a:p>
          <a:p>
            <a:pPr defTabSz="1218565">
              <a:lnSpc>
                <a:spcPct val="200000"/>
              </a:lnSpc>
              <a:spcBef>
                <a:spcPts val="0"/>
              </a:spcBef>
            </a:pPr>
            <a:endParaRPr lang="en-US" altLang="zh-CN" sz="1600" dirty="0">
              <a:latin typeface="微软雅黑" pitchFamily="34" charset="-122"/>
              <a:ea typeface="微软雅黑" pitchFamily="34" charset="-122"/>
              <a:cs typeface="Arial"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Font typeface="Arial" charset="0"/>
              <a:buNone/>
            </a:pPr>
            <a:r>
              <a:rPr kumimoji="1" lang="zh-CN" altLang="en-US" sz="2400" b="1" dirty="0">
                <a:solidFill>
                  <a:schemeClr val="bg1"/>
                </a:solidFill>
                <a:latin typeface="微软雅黑" pitchFamily="34" charset="-122"/>
                <a:ea typeface="微软雅黑" pitchFamily="34" charset="-122"/>
              </a:rPr>
              <a:t>作品信息 </a:t>
            </a:r>
            <a:r>
              <a:rPr kumimoji="1" lang="en-US" altLang="zh-CN" sz="2400" dirty="0">
                <a:solidFill>
                  <a:schemeClr val="bg1"/>
                </a:solidFill>
                <a:latin typeface="微软雅黑" pitchFamily="34" charset="-122"/>
                <a:ea typeface="微软雅黑" pitchFamily="34" charset="-122"/>
                <a:cs typeface="Arial" charset="0"/>
              </a:rPr>
              <a:t>App Information</a:t>
            </a:r>
            <a:endParaRPr kumimoji="1" lang="zh-CN" altLang="en-US" sz="2400" dirty="0">
              <a:solidFill>
                <a:schemeClr val="bg1"/>
              </a:solidFill>
              <a:latin typeface="微软雅黑" pitchFamily="34" charset="-122"/>
              <a:ea typeface="微软雅黑" pitchFamily="34" charset="-122"/>
              <a:cs typeface="Arial" charset="0"/>
            </a:endParaRPr>
          </a:p>
        </p:txBody>
      </p:sp>
      <p:sp>
        <p:nvSpPr>
          <p:cNvPr id="11" name="矩形 10"/>
          <p:cNvSpPr/>
          <p:nvPr/>
        </p:nvSpPr>
        <p:spPr>
          <a:xfrm>
            <a:off x="8095007" y="2610257"/>
            <a:ext cx="3261675" cy="3189148"/>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endParaRPr>
          </a:p>
        </p:txBody>
      </p:sp>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backgroundRemoval t="10571" b="83721" l="19588" r="70398">
                        <a14:foregroundMark x1="25626" y1="22622" x2="35346" y2="32135"/>
                        <a14:foregroundMark x1="35346" y1="32135" x2="36524" y2="34038"/>
                        <a14:foregroundMark x1="41973" y1="17125" x2="37113" y2="30233"/>
                        <a14:foregroundMark x1="37113" y1="30233" x2="37261" y2="43340"/>
                        <a14:foregroundMark x1="37261" y1="43340" x2="47128" y2="43340"/>
                        <a14:foregroundMark x1="47128" y1="43340" x2="36082" y2="42283"/>
                        <a14:foregroundMark x1="36082" y1="42283" x2="46097" y2="63002"/>
                        <a14:foregroundMark x1="46097" y1="63002" x2="51841" y2="52643"/>
                        <a14:foregroundMark x1="52283" y1="32347" x2="42563" y2="41860"/>
                        <a14:foregroundMark x1="41532" y1="17548" x2="21208" y2="30233"/>
                        <a14:foregroundMark x1="22386" y1="29387" x2="18999" y2="42706"/>
                        <a14:foregroundMark x1="18999" y1="42706" x2="24595" y2="64482"/>
                        <a14:foregroundMark x1="24595" y1="64482" x2="31370" y2="73362"/>
                        <a14:foregroundMark x1="31370" y1="73362" x2="40353" y2="77167"/>
                        <a14:foregroundMark x1="40353" y1="77167" x2="54639" y2="58774"/>
                        <a14:foregroundMark x1="54639" y1="58774" x2="67599" y2="53488"/>
                        <a14:foregroundMark x1="67599" y1="53488" x2="60236" y2="28330"/>
                        <a14:foregroundMark x1="60236" y1="28330" x2="45803" y2="19873"/>
                        <a14:foregroundMark x1="45803" y1="19873" x2="38439" y2="23256"/>
                        <a14:foregroundMark x1="49043" y1="15856" x2="35199" y2="16913"/>
                        <a14:foregroundMark x1="35199" y1="16913" x2="42563" y2="12262"/>
                        <a14:foregroundMark x1="42563" y1="12262" x2="52283" y2="15011"/>
                        <a14:foregroundMark x1="52283" y1="15011" x2="56701" y2="19450"/>
                        <a14:foregroundMark x1="56996" y1="15011" x2="39470" y2="10782"/>
                        <a14:foregroundMark x1="39470" y1="10782" x2="30486" y2="16913"/>
                        <a14:foregroundMark x1="30486" y1="16913" x2="30486" y2="16913"/>
                        <a14:foregroundMark x1="49337" y1="20507" x2="36672" y2="43763"/>
                        <a14:foregroundMark x1="36672" y1="43763" x2="36672" y2="21987"/>
                        <a14:foregroundMark x1="36672" y1="21987" x2="29308" y2="28330"/>
                        <a14:foregroundMark x1="29308" y1="28330" x2="29013" y2="27907"/>
                        <a14:foregroundMark x1="21060" y1="35518" x2="18409" y2="47146"/>
                        <a14:foregroundMark x1="18409" y1="47146" x2="19588" y2="58985"/>
                        <a14:foregroundMark x1="19588" y1="58985" x2="20619" y2="62156"/>
                        <a14:foregroundMark x1="21208" y1="33827" x2="21060" y2="34884"/>
                        <a14:foregroundMark x1="21797" y1="55180" x2="36819" y2="73573"/>
                        <a14:foregroundMark x1="36819" y1="73573" x2="47275" y2="78013"/>
                        <a14:foregroundMark x1="47275" y1="78013" x2="39323" y2="80127"/>
                        <a14:foregroundMark x1="39323" y1="80127" x2="47865" y2="81184"/>
                        <a14:foregroundMark x1="47865" y1="81184" x2="55081" y2="75899"/>
                        <a14:foregroundMark x1="48306" y1="83721" x2="39912" y2="82664"/>
                        <a14:foregroundMark x1="39912" y1="82664" x2="39912" y2="82664"/>
                        <a14:foregroundMark x1="48306" y1="84355" x2="38881" y2="83721"/>
                        <a14:foregroundMark x1="38881" y1="83721" x2="31664" y2="78647"/>
                        <a14:foregroundMark x1="31664" y1="78647" x2="26215" y2="70402"/>
                        <a14:foregroundMark x1="69367" y1="40169" x2="70398" y2="52431"/>
                        <a14:foregroundMark x1="70398" y1="52431" x2="68778" y2="59831"/>
                        <a14:foregroundMark x1="69367" y1="57505" x2="65538" y2="69345"/>
                        <a14:foregroundMark x1="65538" y1="69345" x2="58321" y2="78224"/>
                        <a14:foregroundMark x1="58321" y1="78224" x2="45655" y2="80338"/>
                        <a14:foregroundMark x1="26068" y1="24947" x2="24890" y2="32558"/>
                        <a14:foregroundMark x1="29013" y1="29175" x2="34021" y2="39746"/>
                        <a14:backgroundMark x1="21355" y1="15856" x2="21355" y2="15856"/>
                        <a14:backgroundMark x1="63328" y1="13953" x2="63328" y2="13953"/>
                        <a14:backgroundMark x1="22239" y1="76956" x2="25331" y2="81395"/>
                      </a14:backgroundRemoval>
                    </a14:imgEffect>
                  </a14:imgLayer>
                </a14:imgProps>
              </a:ext>
              <a:ext uri="{28A0092B-C50C-407E-A947-70E740481C1C}">
                <a14:useLocalDpi xmlns:a14="http://schemas.microsoft.com/office/drawing/2010/main" val="0"/>
              </a:ext>
            </a:extLst>
          </a:blip>
          <a:srcRect l="17372" t="9566" r="28962" b="13702"/>
          <a:stretch>
            <a:fillRect/>
          </a:stretch>
        </p:blipFill>
        <p:spPr>
          <a:xfrm>
            <a:off x="8072610" y="2610257"/>
            <a:ext cx="3261674" cy="31891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971676"/>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45364" y="233012"/>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10" name="文本框 9"/>
          <p:cNvSpPr txBox="1"/>
          <p:nvPr/>
        </p:nvSpPr>
        <p:spPr>
          <a:xfrm>
            <a:off x="1128073" y="1355214"/>
            <a:ext cx="5260157"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机器人生成文件展示（部分）：</a:t>
            </a:r>
          </a:p>
        </p:txBody>
      </p:sp>
      <p:sp>
        <p:nvSpPr>
          <p:cNvPr id="7" name="文本框 6"/>
          <p:cNvSpPr txBox="1"/>
          <p:nvPr/>
        </p:nvSpPr>
        <p:spPr>
          <a:xfrm>
            <a:off x="2121031" y="2463244"/>
            <a:ext cx="3139126" cy="400110"/>
          </a:xfrm>
          <a:prstGeom prst="rect">
            <a:avLst/>
          </a:prstGeom>
          <a:noFill/>
        </p:spPr>
        <p:txBody>
          <a:bodyPr wrap="square" rtlCol="0">
            <a:spAutoFit/>
          </a:bodyPr>
          <a:lstStyle/>
          <a:p>
            <a:r>
              <a:rPr lang="zh-CN" altLang="en-US" sz="2000" dirty="0">
                <a:solidFill>
                  <a:schemeClr val="bg1"/>
                </a:solidFill>
              </a:rPr>
              <a:t>月度数据对比分析表</a:t>
            </a:r>
            <a:endParaRPr lang="zh-CN" altLang="en-US" sz="2000" dirty="0"/>
          </a:p>
        </p:txBody>
      </p:sp>
      <p:pic>
        <p:nvPicPr>
          <p:cNvPr id="4" name="图片 3">
            <a:extLst>
              <a:ext uri="{FF2B5EF4-FFF2-40B4-BE49-F238E27FC236}">
                <a16:creationId xmlns:a16="http://schemas.microsoft.com/office/drawing/2014/main" id="{0E73A5F7-9141-2ABB-EBDB-578601A90CFA}"/>
              </a:ext>
            </a:extLst>
          </p:cNvPr>
          <p:cNvPicPr>
            <a:picLocks noChangeAspect="1"/>
          </p:cNvPicPr>
          <p:nvPr/>
        </p:nvPicPr>
        <p:blipFill>
          <a:blip r:embed="rId2"/>
          <a:stretch>
            <a:fillRect/>
          </a:stretch>
        </p:blipFill>
        <p:spPr>
          <a:xfrm>
            <a:off x="5937433" y="1226923"/>
            <a:ext cx="5983016" cy="2367638"/>
          </a:xfrm>
          <a:prstGeom prst="rect">
            <a:avLst/>
          </a:prstGeom>
        </p:spPr>
      </p:pic>
      <p:pic>
        <p:nvPicPr>
          <p:cNvPr id="9" name="图片 8">
            <a:extLst>
              <a:ext uri="{FF2B5EF4-FFF2-40B4-BE49-F238E27FC236}">
                <a16:creationId xmlns:a16="http://schemas.microsoft.com/office/drawing/2014/main" id="{40276AAA-9E9F-C333-A734-0A9E2712D67C}"/>
              </a:ext>
            </a:extLst>
          </p:cNvPr>
          <p:cNvPicPr>
            <a:picLocks noChangeAspect="1"/>
          </p:cNvPicPr>
          <p:nvPr/>
        </p:nvPicPr>
        <p:blipFill>
          <a:blip r:embed="rId3"/>
          <a:stretch>
            <a:fillRect/>
          </a:stretch>
        </p:blipFill>
        <p:spPr>
          <a:xfrm>
            <a:off x="590745" y="3811708"/>
            <a:ext cx="4821428" cy="3002219"/>
          </a:xfrm>
          <a:prstGeom prst="rect">
            <a:avLst/>
          </a:prstGeom>
        </p:spPr>
      </p:pic>
      <p:pic>
        <p:nvPicPr>
          <p:cNvPr id="13" name="图片 12">
            <a:extLst>
              <a:ext uri="{FF2B5EF4-FFF2-40B4-BE49-F238E27FC236}">
                <a16:creationId xmlns:a16="http://schemas.microsoft.com/office/drawing/2014/main" id="{479F1FB9-7163-A58B-3987-2A081210B79C}"/>
              </a:ext>
            </a:extLst>
          </p:cNvPr>
          <p:cNvPicPr>
            <a:picLocks noChangeAspect="1"/>
          </p:cNvPicPr>
          <p:nvPr/>
        </p:nvPicPr>
        <p:blipFill>
          <a:blip r:embed="rId4"/>
          <a:stretch>
            <a:fillRect/>
          </a:stretch>
        </p:blipFill>
        <p:spPr>
          <a:xfrm>
            <a:off x="6672640" y="3805141"/>
            <a:ext cx="4719908" cy="30153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971676"/>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45364" y="233012"/>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10" name="文本框 9"/>
          <p:cNvSpPr txBox="1"/>
          <p:nvPr/>
        </p:nvSpPr>
        <p:spPr>
          <a:xfrm>
            <a:off x="1128073" y="1355214"/>
            <a:ext cx="5260157"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机器人生成文件展示（部分）：</a:t>
            </a:r>
          </a:p>
        </p:txBody>
      </p:sp>
      <p:sp>
        <p:nvSpPr>
          <p:cNvPr id="7" name="文本框 6"/>
          <p:cNvSpPr txBox="1"/>
          <p:nvPr/>
        </p:nvSpPr>
        <p:spPr>
          <a:xfrm>
            <a:off x="2215299" y="2408138"/>
            <a:ext cx="3139126" cy="400110"/>
          </a:xfrm>
          <a:prstGeom prst="rect">
            <a:avLst/>
          </a:prstGeom>
          <a:noFill/>
        </p:spPr>
        <p:txBody>
          <a:bodyPr wrap="square" rtlCol="0">
            <a:spAutoFit/>
          </a:bodyPr>
          <a:lstStyle/>
          <a:p>
            <a:r>
              <a:rPr lang="zh-CN" altLang="en-US" sz="2000" dirty="0">
                <a:solidFill>
                  <a:schemeClr val="bg1"/>
                </a:solidFill>
              </a:rPr>
              <a:t>同行业数据对比分析表</a:t>
            </a:r>
            <a:endParaRPr lang="zh-CN" altLang="en-US" sz="2000" dirty="0"/>
          </a:p>
        </p:txBody>
      </p:sp>
      <p:pic>
        <p:nvPicPr>
          <p:cNvPr id="9" name="图片 8">
            <a:extLst>
              <a:ext uri="{FF2B5EF4-FFF2-40B4-BE49-F238E27FC236}">
                <a16:creationId xmlns:a16="http://schemas.microsoft.com/office/drawing/2014/main" id="{E23E0D2F-1285-F124-536D-D691B3B10767}"/>
              </a:ext>
            </a:extLst>
          </p:cNvPr>
          <p:cNvPicPr>
            <a:picLocks noChangeAspect="1"/>
          </p:cNvPicPr>
          <p:nvPr/>
        </p:nvPicPr>
        <p:blipFill>
          <a:blip r:embed="rId2"/>
          <a:stretch>
            <a:fillRect/>
          </a:stretch>
        </p:blipFill>
        <p:spPr>
          <a:xfrm>
            <a:off x="210003" y="4087853"/>
            <a:ext cx="5168632" cy="2673663"/>
          </a:xfrm>
          <a:prstGeom prst="rect">
            <a:avLst/>
          </a:prstGeom>
        </p:spPr>
      </p:pic>
      <p:pic>
        <p:nvPicPr>
          <p:cNvPr id="12" name="图片 11">
            <a:extLst>
              <a:ext uri="{FF2B5EF4-FFF2-40B4-BE49-F238E27FC236}">
                <a16:creationId xmlns:a16="http://schemas.microsoft.com/office/drawing/2014/main" id="{5C595303-087B-75A6-77CD-7841281E436B}"/>
              </a:ext>
            </a:extLst>
          </p:cNvPr>
          <p:cNvPicPr>
            <a:picLocks noChangeAspect="1"/>
          </p:cNvPicPr>
          <p:nvPr/>
        </p:nvPicPr>
        <p:blipFill>
          <a:blip r:embed="rId3"/>
          <a:stretch>
            <a:fillRect/>
          </a:stretch>
        </p:blipFill>
        <p:spPr>
          <a:xfrm>
            <a:off x="5836295" y="1355214"/>
            <a:ext cx="6054177" cy="2572889"/>
          </a:xfrm>
          <a:prstGeom prst="rect">
            <a:avLst/>
          </a:prstGeom>
        </p:spPr>
      </p:pic>
      <p:pic>
        <p:nvPicPr>
          <p:cNvPr id="15" name="图片 14">
            <a:extLst>
              <a:ext uri="{FF2B5EF4-FFF2-40B4-BE49-F238E27FC236}">
                <a16:creationId xmlns:a16="http://schemas.microsoft.com/office/drawing/2014/main" id="{81157AE0-135A-B530-A3DA-1225E0A86740}"/>
              </a:ext>
            </a:extLst>
          </p:cNvPr>
          <p:cNvPicPr>
            <a:picLocks noChangeAspect="1"/>
          </p:cNvPicPr>
          <p:nvPr/>
        </p:nvPicPr>
        <p:blipFill>
          <a:blip r:embed="rId4"/>
          <a:stretch>
            <a:fillRect/>
          </a:stretch>
        </p:blipFill>
        <p:spPr>
          <a:xfrm>
            <a:off x="5834920" y="4027543"/>
            <a:ext cx="6054177" cy="27339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10" name="文本框 9"/>
          <p:cNvSpPr txBox="1"/>
          <p:nvPr/>
        </p:nvSpPr>
        <p:spPr>
          <a:xfrm>
            <a:off x="1128073" y="1355214"/>
            <a:ext cx="5260157"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机器人生成文件展示（部分）：</a:t>
            </a:r>
            <a:endParaRPr lang="en-US" altLang="zh-CN" sz="2400" dirty="0">
              <a:solidFill>
                <a:schemeClr val="accent6">
                  <a:lumMod val="40000"/>
                  <a:lumOff val="60000"/>
                </a:schemeClr>
              </a:solidFill>
            </a:endParaRPr>
          </a:p>
        </p:txBody>
      </p:sp>
      <p:sp>
        <p:nvSpPr>
          <p:cNvPr id="9" name="文本框 8"/>
          <p:cNvSpPr txBox="1"/>
          <p:nvPr/>
        </p:nvSpPr>
        <p:spPr>
          <a:xfrm>
            <a:off x="4092802" y="2014292"/>
            <a:ext cx="3761914" cy="400110"/>
          </a:xfrm>
          <a:prstGeom prst="rect">
            <a:avLst/>
          </a:prstGeom>
          <a:noFill/>
        </p:spPr>
        <p:txBody>
          <a:bodyPr wrap="square" rtlCol="0">
            <a:spAutoFit/>
          </a:bodyPr>
          <a:lstStyle/>
          <a:p>
            <a:r>
              <a:rPr lang="zh-CN" altLang="en-US" sz="2000" dirty="0">
                <a:solidFill>
                  <a:schemeClr val="bg1"/>
                </a:solidFill>
              </a:rPr>
              <a:t>应收账款余额及发生额分析表</a:t>
            </a:r>
            <a:endParaRPr lang="zh-CN" altLang="en-US" sz="2000" dirty="0"/>
          </a:p>
        </p:txBody>
      </p:sp>
      <p:pic>
        <p:nvPicPr>
          <p:cNvPr id="11" name="图片 10"/>
          <p:cNvPicPr>
            <a:picLocks noChangeAspect="1"/>
          </p:cNvPicPr>
          <p:nvPr/>
        </p:nvPicPr>
        <p:blipFill>
          <a:blip r:embed="rId2"/>
          <a:stretch>
            <a:fillRect/>
          </a:stretch>
        </p:blipFill>
        <p:spPr>
          <a:xfrm>
            <a:off x="456514" y="3091240"/>
            <a:ext cx="4747082" cy="3473887"/>
          </a:xfrm>
          <a:prstGeom prst="rect">
            <a:avLst/>
          </a:prstGeom>
        </p:spPr>
      </p:pic>
      <p:pic>
        <p:nvPicPr>
          <p:cNvPr id="13" name="图片 12"/>
          <p:cNvPicPr>
            <a:picLocks noChangeAspect="1"/>
          </p:cNvPicPr>
          <p:nvPr/>
        </p:nvPicPr>
        <p:blipFill rotWithShape="1">
          <a:blip r:embed="rId3"/>
          <a:srcRect t="3587" r="2760"/>
          <a:stretch/>
        </p:blipFill>
        <p:spPr>
          <a:xfrm>
            <a:off x="5884392" y="3091240"/>
            <a:ext cx="5842553" cy="34138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10" name="文本框 9"/>
          <p:cNvSpPr txBox="1"/>
          <p:nvPr/>
        </p:nvSpPr>
        <p:spPr>
          <a:xfrm>
            <a:off x="1128073" y="1355214"/>
            <a:ext cx="5260157"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机器人生成文件展示（部分）：</a:t>
            </a:r>
            <a:endParaRPr lang="en-US" altLang="zh-CN" sz="2400" dirty="0">
              <a:solidFill>
                <a:schemeClr val="accent6">
                  <a:lumMod val="40000"/>
                  <a:lumOff val="60000"/>
                </a:schemeClr>
              </a:solidFill>
            </a:endParaRPr>
          </a:p>
        </p:txBody>
      </p:sp>
      <p:sp>
        <p:nvSpPr>
          <p:cNvPr id="9" name="文本框 8"/>
          <p:cNvSpPr txBox="1"/>
          <p:nvPr/>
        </p:nvSpPr>
        <p:spPr>
          <a:xfrm>
            <a:off x="4526436" y="2031454"/>
            <a:ext cx="3139126" cy="400110"/>
          </a:xfrm>
          <a:prstGeom prst="rect">
            <a:avLst/>
          </a:prstGeom>
          <a:noFill/>
        </p:spPr>
        <p:txBody>
          <a:bodyPr wrap="square" rtlCol="0">
            <a:spAutoFit/>
          </a:bodyPr>
          <a:lstStyle/>
          <a:p>
            <a:r>
              <a:rPr lang="zh-CN" altLang="en-US" sz="2000" dirty="0">
                <a:solidFill>
                  <a:schemeClr val="bg1"/>
                </a:solidFill>
              </a:rPr>
              <a:t> 应收账款账龄分析表</a:t>
            </a:r>
            <a:endParaRPr lang="zh-CN" altLang="en-US" sz="2000" dirty="0"/>
          </a:p>
        </p:txBody>
      </p:sp>
      <p:pic>
        <p:nvPicPr>
          <p:cNvPr id="6" name="图片 5"/>
          <p:cNvPicPr>
            <a:picLocks noChangeAspect="1"/>
          </p:cNvPicPr>
          <p:nvPr/>
        </p:nvPicPr>
        <p:blipFill>
          <a:blip r:embed="rId2"/>
          <a:stretch>
            <a:fillRect/>
          </a:stretch>
        </p:blipFill>
        <p:spPr>
          <a:xfrm>
            <a:off x="207657" y="3065787"/>
            <a:ext cx="4929951" cy="3521394"/>
          </a:xfrm>
          <a:prstGeom prst="rect">
            <a:avLst/>
          </a:prstGeom>
        </p:spPr>
      </p:pic>
      <p:pic>
        <p:nvPicPr>
          <p:cNvPr id="11" name="图片 10"/>
          <p:cNvPicPr>
            <a:picLocks noChangeAspect="1"/>
          </p:cNvPicPr>
          <p:nvPr/>
        </p:nvPicPr>
        <p:blipFill>
          <a:blip r:embed="rId3"/>
          <a:stretch>
            <a:fillRect/>
          </a:stretch>
        </p:blipFill>
        <p:spPr>
          <a:xfrm>
            <a:off x="5964025" y="3065787"/>
            <a:ext cx="5828908" cy="35064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itchFamily="34" charset="-122"/>
                <a:ea typeface="微软雅黑" pitchFamily="34" charset="-122"/>
              </a:rPr>
              <a:t>四、流程</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机器人监控、管理说明</a:t>
            </a:r>
            <a:endParaRPr lang="en-US" altLang="zh-CN" sz="2400" b="1" dirty="0">
              <a:solidFill>
                <a:schemeClr val="bg1"/>
              </a:solidFill>
              <a:latin typeface="微软雅黑" pitchFamily="34" charset="-122"/>
              <a:ea typeface="微软雅黑"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 </a:t>
            </a: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anagement</a:t>
            </a:r>
            <a:endParaRPr lang="en-US" sz="1400" b="1" dirty="0">
              <a:solidFill>
                <a:schemeClr val="bg1"/>
              </a:solidFill>
              <a:latin typeface="微软雅黑" pitchFamily="34" charset="-122"/>
              <a:ea typeface="微软雅黑" pitchFamily="34" charset="-122"/>
            </a:endParaRPr>
          </a:p>
        </p:txBody>
      </p:sp>
      <p:sp>
        <p:nvSpPr>
          <p:cNvPr id="10" name="文本框 9"/>
          <p:cNvSpPr txBox="1"/>
          <p:nvPr/>
        </p:nvSpPr>
        <p:spPr>
          <a:xfrm>
            <a:off x="1128073" y="1355214"/>
            <a:ext cx="5260157" cy="461665"/>
          </a:xfrm>
          <a:prstGeom prst="rect">
            <a:avLst/>
          </a:prstGeom>
          <a:noFill/>
        </p:spPr>
        <p:txBody>
          <a:bodyPr wrap="square" rtlCol="0">
            <a:spAutoFit/>
          </a:bodyPr>
          <a:lstStyle/>
          <a:p>
            <a:r>
              <a:rPr lang="zh-CN" altLang="en-US" sz="2400" dirty="0">
                <a:solidFill>
                  <a:schemeClr val="accent6">
                    <a:lumMod val="40000"/>
                    <a:lumOff val="60000"/>
                  </a:schemeClr>
                </a:solidFill>
              </a:rPr>
              <a:t>机器人生成文件展示（部分）：</a:t>
            </a:r>
            <a:endParaRPr lang="en-US" altLang="zh-CN" sz="2400" dirty="0">
              <a:solidFill>
                <a:schemeClr val="accent6">
                  <a:lumMod val="40000"/>
                  <a:lumOff val="60000"/>
                </a:schemeClr>
              </a:solidFill>
            </a:endParaRPr>
          </a:p>
        </p:txBody>
      </p:sp>
      <p:sp>
        <p:nvSpPr>
          <p:cNvPr id="9" name="文本框 8"/>
          <p:cNvSpPr txBox="1"/>
          <p:nvPr/>
        </p:nvSpPr>
        <p:spPr>
          <a:xfrm>
            <a:off x="1690195" y="3593891"/>
            <a:ext cx="2664989" cy="400110"/>
          </a:xfrm>
          <a:prstGeom prst="rect">
            <a:avLst/>
          </a:prstGeom>
          <a:noFill/>
        </p:spPr>
        <p:txBody>
          <a:bodyPr wrap="square" rtlCol="0">
            <a:spAutoFit/>
          </a:bodyPr>
          <a:lstStyle/>
          <a:p>
            <a:r>
              <a:rPr lang="zh-CN" altLang="en-US" sz="2000" dirty="0">
                <a:solidFill>
                  <a:schemeClr val="bg1"/>
                </a:solidFill>
              </a:rPr>
              <a:t>机器人运行日志</a:t>
            </a:r>
            <a:endParaRPr lang="zh-CN" altLang="en-US" sz="2000" dirty="0"/>
          </a:p>
        </p:txBody>
      </p:sp>
      <p:pic>
        <p:nvPicPr>
          <p:cNvPr id="4" name="图片 3"/>
          <p:cNvPicPr>
            <a:picLocks noChangeAspect="1"/>
          </p:cNvPicPr>
          <p:nvPr/>
        </p:nvPicPr>
        <p:blipFill>
          <a:blip r:embed="rId2"/>
          <a:stretch>
            <a:fillRect/>
          </a:stretch>
        </p:blipFill>
        <p:spPr>
          <a:xfrm>
            <a:off x="4977351" y="2237148"/>
            <a:ext cx="6734989" cy="43350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70009" y="2096977"/>
            <a:ext cx="5594784" cy="1618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 name="矩形 3"/>
          <p:cNvSpPr/>
          <p:nvPr/>
        </p:nvSpPr>
        <p:spPr>
          <a:xfrm>
            <a:off x="6509651" y="2265948"/>
            <a:ext cx="5115500" cy="1323439"/>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从非结构化的文本中抽取</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结构化信息</a:t>
            </a:r>
            <a:r>
              <a:rPr lang="zh-CN" altLang="en-US" sz="2000" b="1" dirty="0">
                <a:solidFill>
                  <a:prstClr val="black">
                    <a:lumMod val="85000"/>
                    <a:lumOff val="15000"/>
                  </a:prstClr>
                </a:solidFill>
                <a:latin typeface="微软雅黑" pitchFamily="34" charset="-122"/>
                <a:ea typeface="微软雅黑" pitchFamily="34" charset="-122"/>
              </a:rPr>
              <a:t>，</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运用</a:t>
            </a:r>
            <a:r>
              <a:rPr lang="en-US" altLang="zh-CN" sz="2000" dirty="0">
                <a:solidFill>
                  <a:prstClr val="black">
                    <a:lumMod val="65000"/>
                    <a:lumOff val="35000"/>
                  </a:prstClr>
                </a:solidFill>
                <a:latin typeface="微软雅黑" pitchFamily="34" charset="-122"/>
                <a:ea typeface="微软雅黑" pitchFamily="34" charset="-122"/>
              </a:rPr>
              <a:t>Mage AI</a:t>
            </a:r>
            <a:r>
              <a:rPr lang="zh-CN" altLang="en-US" sz="2000" dirty="0">
                <a:solidFill>
                  <a:prstClr val="black">
                    <a:lumMod val="65000"/>
                    <a:lumOff val="35000"/>
                  </a:prstClr>
                </a:solidFill>
                <a:latin typeface="微软雅黑" pitchFamily="34" charset="-122"/>
                <a:ea typeface="微软雅黑" pitchFamily="34" charset="-122"/>
              </a:rPr>
              <a:t>识别凭证并读取凭证信息，与序时账中信息相核对并记录存在异常的情况。</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endParaRPr>
          </a:p>
        </p:txBody>
      </p:sp>
      <p:sp>
        <p:nvSpPr>
          <p:cNvPr id="11" name="文本框 10"/>
          <p:cNvSpPr txBox="1"/>
          <p:nvPr/>
        </p:nvSpPr>
        <p:spPr>
          <a:xfrm>
            <a:off x="6351289" y="1360947"/>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itchFamily="34" charset="-122"/>
                <a:ea typeface="Microsoft YaHei" pitchFamily="34" charset="-122"/>
              </a:rPr>
              <a:t>信息抽取</a:t>
            </a: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五、模式和技术创新性</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pic>
        <p:nvPicPr>
          <p:cNvPr id="17" name="图片 16" descr="表格&#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0" y="1360947"/>
            <a:ext cx="5437198" cy="2849583"/>
          </a:xfrm>
          <a:prstGeom prst="rect">
            <a:avLst/>
          </a:prstGeom>
        </p:spPr>
      </p:pic>
      <p:sp>
        <p:nvSpPr>
          <p:cNvPr id="7" name="矩形 6"/>
          <p:cNvSpPr/>
          <p:nvPr/>
        </p:nvSpPr>
        <p:spPr>
          <a:xfrm>
            <a:off x="2692401" y="1562910"/>
            <a:ext cx="764186" cy="172129"/>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itchFamily="34" charset="-122"/>
              <a:ea typeface="Microsoft YaHei" pitchFamily="34" charset="-122"/>
              <a:cs typeface="+mn-cs"/>
            </a:endParaRPr>
          </a:p>
        </p:txBody>
      </p:sp>
      <p:sp>
        <p:nvSpPr>
          <p:cNvPr id="9" name="矩形 8"/>
          <p:cNvSpPr/>
          <p:nvPr/>
        </p:nvSpPr>
        <p:spPr>
          <a:xfrm>
            <a:off x="453520" y="1562910"/>
            <a:ext cx="989200" cy="172129"/>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itchFamily="34" charset="-122"/>
              <a:ea typeface="Microsoft YaHei" pitchFamily="34" charset="-122"/>
              <a:cs typeface="+mn-cs"/>
            </a:endParaRPr>
          </a:p>
        </p:txBody>
      </p:sp>
      <p:sp>
        <p:nvSpPr>
          <p:cNvPr id="5" name="矩形 4"/>
          <p:cNvSpPr/>
          <p:nvPr/>
        </p:nvSpPr>
        <p:spPr>
          <a:xfrm>
            <a:off x="90150" y="2120617"/>
            <a:ext cx="1423690" cy="172129"/>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itchFamily="34" charset="-122"/>
              <a:ea typeface="Microsoft YaHei" pitchFamily="34" charset="-122"/>
              <a:cs typeface="+mn-cs"/>
            </a:endParaRPr>
          </a:p>
        </p:txBody>
      </p:sp>
      <p:sp>
        <p:nvSpPr>
          <p:cNvPr id="6" name="矩形 5"/>
          <p:cNvSpPr/>
          <p:nvPr/>
        </p:nvSpPr>
        <p:spPr>
          <a:xfrm>
            <a:off x="2082527" y="2147414"/>
            <a:ext cx="804333" cy="118534"/>
          </a:xfrm>
          <a:prstGeom prst="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itchFamily="34" charset="-122"/>
              <a:ea typeface="Microsoft YaHei" pitchFamily="34" charset="-122"/>
              <a:cs typeface="+mn-cs"/>
            </a:endParaRPr>
          </a:p>
        </p:txBody>
      </p:sp>
      <p:sp>
        <p:nvSpPr>
          <p:cNvPr id="8" name="矩形 7"/>
          <p:cNvSpPr/>
          <p:nvPr/>
        </p:nvSpPr>
        <p:spPr>
          <a:xfrm>
            <a:off x="4398757" y="2147414"/>
            <a:ext cx="747221" cy="118534"/>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itchFamily="34" charset="-122"/>
              <a:ea typeface="Microsoft YaHei" pitchFamily="34" charset="-122"/>
              <a:cs typeface="+mn-cs"/>
            </a:endParaRPr>
          </a:p>
        </p:txBody>
      </p:sp>
      <p:sp>
        <p:nvSpPr>
          <p:cNvPr id="22" name="矩形 21"/>
          <p:cNvSpPr/>
          <p:nvPr/>
        </p:nvSpPr>
        <p:spPr>
          <a:xfrm>
            <a:off x="4593976" y="1391109"/>
            <a:ext cx="835935" cy="118535"/>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itchFamily="34" charset="-122"/>
              <a:ea typeface="Microsoft YaHei" pitchFamily="34" charset="-122"/>
              <a:cs typeface="+mn-cs"/>
            </a:endParaRPr>
          </a:p>
        </p:txBody>
      </p:sp>
      <p:sp>
        <p:nvSpPr>
          <p:cNvPr id="23" name="矩形 22"/>
          <p:cNvSpPr/>
          <p:nvPr/>
        </p:nvSpPr>
        <p:spPr>
          <a:xfrm>
            <a:off x="4145136" y="1585147"/>
            <a:ext cx="897679" cy="118535"/>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itchFamily="34" charset="-122"/>
              <a:ea typeface="Microsoft YaHei" pitchFamily="34" charset="-122"/>
              <a:cs typeface="+mn-cs"/>
            </a:endParaRPr>
          </a:p>
        </p:txBody>
      </p:sp>
      <p:pic>
        <p:nvPicPr>
          <p:cNvPr id="25" name="图片 24" descr="图形用户界面, 应用程序&#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274" y="4312740"/>
            <a:ext cx="8499449" cy="24178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92730" y="2372008"/>
            <a:ext cx="5309747" cy="1822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 name="矩形 3"/>
          <p:cNvSpPr/>
          <p:nvPr/>
        </p:nvSpPr>
        <p:spPr>
          <a:xfrm>
            <a:off x="1292730" y="2285235"/>
            <a:ext cx="5115500" cy="1910267"/>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30000"/>
              </a:lnSpc>
              <a:spcBef>
                <a:spcPts val="2000"/>
              </a:spcBef>
              <a:spcAft>
                <a:spcPts val="0"/>
              </a:spcAft>
              <a:buClrTx/>
              <a:buSzTx/>
              <a:buFont typeface="Arial" charset="0"/>
              <a:buChar char="•"/>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在开始审计之前，利用邮件自动化获取被审计单位发送的审计资料。</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endParaRPr>
          </a:p>
          <a:p>
            <a:pPr marL="342900" marR="0" lvl="0" indent="-342900" algn="just" defTabSz="914400" rtl="0" eaLnBrk="1" fontAlgn="auto" latinLnBrk="0" hangingPunct="1">
              <a:lnSpc>
                <a:spcPct val="130000"/>
              </a:lnSpc>
              <a:spcBef>
                <a:spcPts val="2000"/>
              </a:spcBef>
              <a:spcAft>
                <a:spcPts val="0"/>
              </a:spcAft>
              <a:buClrTx/>
              <a:buSzTx/>
              <a:buFont typeface="Arial" charset="0"/>
              <a:buChar char="•"/>
              <a:defRPr/>
            </a:pPr>
            <a:r>
              <a:rPr lang="zh-CN" altLang="en-US" sz="2000" b="1" dirty="0">
                <a:solidFill>
                  <a:prstClr val="black">
                    <a:lumMod val="85000"/>
                    <a:lumOff val="15000"/>
                  </a:prstClr>
                </a:solidFill>
                <a:latin typeface="微软雅黑" pitchFamily="34" charset="-122"/>
                <a:ea typeface="微软雅黑" pitchFamily="34" charset="-122"/>
              </a:rPr>
              <a:t>在验证回函可靠性时，利用邮件自动化获取审计助理发送的回函信息。</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endParaRPr>
          </a:p>
        </p:txBody>
      </p:sp>
      <p:sp>
        <p:nvSpPr>
          <p:cNvPr id="11" name="文本框 10"/>
          <p:cNvSpPr txBox="1"/>
          <p:nvPr/>
        </p:nvSpPr>
        <p:spPr>
          <a:xfrm>
            <a:off x="1292730" y="1598845"/>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itchFamily="34" charset="-122"/>
                <a:ea typeface="Microsoft YaHei" pitchFamily="34" charset="-122"/>
              </a:rPr>
              <a:t>邮件自动化</a:t>
            </a: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五、模式和技术创新性</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pic>
        <p:nvPicPr>
          <p:cNvPr id="16" name="图片 15"/>
          <p:cNvPicPr>
            <a:picLocks noChangeAspect="1"/>
          </p:cNvPicPr>
          <p:nvPr/>
        </p:nvPicPr>
        <p:blipFill>
          <a:blip r:embed="rId2"/>
          <a:stretch>
            <a:fillRect/>
          </a:stretch>
        </p:blipFill>
        <p:spPr>
          <a:xfrm>
            <a:off x="1292730" y="4485992"/>
            <a:ext cx="9070829" cy="20093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87133" y="4654507"/>
            <a:ext cx="4301303" cy="2247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 name="矩形 3"/>
          <p:cNvSpPr/>
          <p:nvPr/>
        </p:nvSpPr>
        <p:spPr>
          <a:xfrm>
            <a:off x="7247903" y="4869560"/>
            <a:ext cx="4003039" cy="1920240"/>
          </a:xfrm>
          <a:prstGeom prst="rect">
            <a:avLst/>
          </a:prstGeom>
          <a:ln>
            <a:noFill/>
          </a:ln>
        </p:spPr>
        <p:txBody>
          <a:bodyPr wrap="square">
            <a:spAutoFit/>
            <a:scene3d>
              <a:camera prst="orthographicFront"/>
              <a:lightRig rig="threePt" dir="t"/>
            </a:scene3d>
            <a:sp3d contourW="12700"/>
          </a:bodyPr>
          <a:lstStyle/>
          <a:p>
            <a:pPr marR="0" lvl="0" indent="0" algn="just" defTabSz="914400" rtl="0" eaLnBrk="1" fontAlgn="auto" latinLnBrk="0" hangingPunct="1">
              <a:lnSpc>
                <a:spcPct val="150000"/>
              </a:lnSpc>
              <a:spcBef>
                <a:spcPts val="2000"/>
              </a:spcBef>
              <a:spcAft>
                <a:spcPts val="0"/>
              </a:spcAft>
              <a:buClrTx/>
              <a:buSzTx/>
              <a:buFont typeface="Arial" charset="0"/>
              <a:buNone/>
              <a:defRPr/>
            </a:pPr>
            <a:r>
              <a:rPr lang="zh-CN" altLang="en-US" sz="2000" dirty="0">
                <a:solidFill>
                  <a:prstClr val="black">
                    <a:lumMod val="65000"/>
                    <a:lumOff val="35000"/>
                  </a:prstClr>
                </a:solidFill>
                <a:latin typeface="微软雅黑" pitchFamily="34" charset="-122"/>
                <a:ea typeface="微软雅黑" pitchFamily="34" charset="-122"/>
              </a:rPr>
              <a:t>在发函程序时，通过浏览器自动化在网上查询，被询证公司相关信息查询快递单号等信息来跟踪物流情况及公司发函信息。</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endParaRPr>
          </a:p>
        </p:txBody>
      </p:sp>
      <p:sp>
        <p:nvSpPr>
          <p:cNvPr id="11" name="文本框 10"/>
          <p:cNvSpPr txBox="1"/>
          <p:nvPr/>
        </p:nvSpPr>
        <p:spPr>
          <a:xfrm>
            <a:off x="7087134" y="4150049"/>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itchFamily="34" charset="-122"/>
                <a:ea typeface="Microsoft YaHei" pitchFamily="34" charset="-122"/>
              </a:rPr>
              <a:t>浏览器自动化</a:t>
            </a: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五、模式和技术创新性</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pic>
        <p:nvPicPr>
          <p:cNvPr id="16" name="图片 15"/>
          <p:cNvPicPr>
            <a:picLocks noChangeAspect="1"/>
          </p:cNvPicPr>
          <p:nvPr/>
        </p:nvPicPr>
        <p:blipFill>
          <a:blip r:embed="rId2"/>
          <a:stretch>
            <a:fillRect/>
          </a:stretch>
        </p:blipFill>
        <p:spPr>
          <a:xfrm>
            <a:off x="1170562" y="1284008"/>
            <a:ext cx="3779520" cy="3677633"/>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18" y="5109196"/>
            <a:ext cx="5330872" cy="174880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9756" y="1388459"/>
            <a:ext cx="4648661" cy="253013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45903" y="3429000"/>
            <a:ext cx="5469081" cy="1984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 name="矩形 3"/>
          <p:cNvSpPr/>
          <p:nvPr/>
        </p:nvSpPr>
        <p:spPr>
          <a:xfrm>
            <a:off x="6522693" y="3575676"/>
            <a:ext cx="5115500" cy="2257028"/>
          </a:xfrm>
          <a:prstGeom prst="rect">
            <a:avLst/>
          </a:prstGeom>
          <a:ln>
            <a:noFill/>
          </a:ln>
        </p:spPr>
        <p:txBody>
          <a:bodyPr wrap="square">
            <a:spAutoFit/>
            <a:scene3d>
              <a:camera prst="orthographicFront"/>
              <a:lightRig rig="threePt" dir="t"/>
            </a:scene3d>
            <a:sp3d contourW="12700"/>
          </a:bodyPr>
          <a:lstStyle/>
          <a:p>
            <a:pPr algn="just">
              <a:lnSpc>
                <a:spcPct val="130000"/>
              </a:lnSpc>
              <a:spcBef>
                <a:spcPts val="2000"/>
              </a:spcBef>
              <a:defRPr/>
            </a:pPr>
            <a:r>
              <a:rPr kumimoji="1" lang="zh-CN" altLang="en-US" sz="2000" dirty="0">
                <a:latin typeface="Microsoft YaHei" pitchFamily="34" charset="-122"/>
                <a:ea typeface="Microsoft YaHei" pitchFamily="34" charset="-122"/>
              </a:rPr>
              <a:t>运用辅助流程块对每个主流程块进行运行时间的异常监控，若流程块运行时间超过规定时间，则强制停止该流程，并向管理员发送邮件通知。</a:t>
            </a:r>
          </a:p>
          <a:p>
            <a:pPr marL="342900" marR="0" lvl="0" indent="-342900" algn="just" defTabSz="914400" rtl="0" eaLnBrk="1" fontAlgn="auto" latinLnBrk="0" hangingPunct="1">
              <a:lnSpc>
                <a:spcPct val="100000"/>
              </a:lnSpc>
              <a:spcBef>
                <a:spcPts val="2000"/>
              </a:spcBef>
              <a:spcAft>
                <a:spcPts val="0"/>
              </a:spcAft>
              <a:buClrTx/>
              <a:buSzTx/>
              <a:buFont typeface="Arial" charset="0"/>
              <a:buChar char="•"/>
              <a:defRPr/>
            </a:pP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endParaRPr>
          </a:p>
        </p:txBody>
      </p:sp>
      <p:sp>
        <p:nvSpPr>
          <p:cNvPr id="11" name="文本框 10"/>
          <p:cNvSpPr txBox="1"/>
          <p:nvPr/>
        </p:nvSpPr>
        <p:spPr>
          <a:xfrm>
            <a:off x="6345903" y="2182200"/>
            <a:ext cx="1987783" cy="646331"/>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itchFamily="34" charset="-122"/>
                <a:ea typeface="Microsoft YaHei" pitchFamily="34" charset="-122"/>
              </a:rPr>
              <a:t>利用辅助流程块进行异常监制</a:t>
            </a: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五、模式和技术创新性</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14" name="文本框 13"/>
          <p:cNvSpPr txBox="1"/>
          <p:nvPr/>
        </p:nvSpPr>
        <p:spPr>
          <a:xfrm>
            <a:off x="4500357" y="439309"/>
            <a:ext cx="5493812" cy="369332"/>
          </a:xfrm>
          <a:prstGeom prst="rect">
            <a:avLst/>
          </a:prstGeom>
          <a:noFill/>
        </p:spPr>
        <p:txBody>
          <a:bodyPr wrap="none" rtlCol="0">
            <a:spAutoFit/>
          </a:bodyPr>
          <a:lstStyle/>
          <a:p>
            <a:r>
              <a:rPr kumimoji="1" lang="zh-CN" altLang="en-US" dirty="0">
                <a:solidFill>
                  <a:schemeClr val="bg1"/>
                </a:solidFill>
              </a:rPr>
              <a:t>（从技术和模式创新上可以说明，以下为参考示例）</a:t>
            </a:r>
          </a:p>
        </p:txBody>
      </p:sp>
      <p:pic>
        <p:nvPicPr>
          <p:cNvPr id="16" name="图片 15"/>
          <p:cNvPicPr>
            <a:picLocks noChangeAspect="1"/>
          </p:cNvPicPr>
          <p:nvPr/>
        </p:nvPicPr>
        <p:blipFill>
          <a:blip r:embed="rId2"/>
          <a:stretch>
            <a:fillRect/>
          </a:stretch>
        </p:blipFill>
        <p:spPr>
          <a:xfrm>
            <a:off x="24411" y="2182200"/>
            <a:ext cx="6107389" cy="323104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六、方案价值与收益</a:t>
            </a:r>
            <a:endParaRPr lang="en-US" altLang="zh-CN" sz="2400" b="1" dirty="0">
              <a:solidFill>
                <a:schemeClr val="bg1"/>
              </a:solidFill>
              <a:latin typeface="微软雅黑" pitchFamily="34" charset="-122"/>
              <a:ea typeface="微软雅黑" pitchFamily="34" charset="-122"/>
            </a:endParaRPr>
          </a:p>
          <a:p>
            <a:pPr marR="0" lvl="0" indent="0" defTabSz="-635"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5" name="文本框 4"/>
          <p:cNvSpPr txBox="1"/>
          <p:nvPr/>
        </p:nvSpPr>
        <p:spPr>
          <a:xfrm>
            <a:off x="681051" y="1474130"/>
            <a:ext cx="3653110" cy="400110"/>
          </a:xfrm>
          <a:prstGeom prst="rect">
            <a:avLst/>
          </a:prstGeom>
          <a:noFill/>
        </p:spPr>
        <p:txBody>
          <a:bodyPr wrap="square" rtlCol="0">
            <a:spAutoFit/>
          </a:bodyPr>
          <a:lstStyle/>
          <a:p>
            <a:pPr>
              <a:defRPr/>
            </a:pPr>
            <a:r>
              <a:rPr lang="zh-CN" altLang="en-US" sz="2000" b="1" dirty="0">
                <a:solidFill>
                  <a:schemeClr val="bg1"/>
                </a:solidFill>
                <a:latin typeface="Microsoft YaHei" pitchFamily="34" charset="-122"/>
                <a:ea typeface="Microsoft YaHei" pitchFamily="34" charset="-122"/>
                <a:sym typeface="+mn-ea"/>
              </a:rPr>
              <a:t>价值与收益</a:t>
            </a:r>
            <a:r>
              <a:rPr lang="zh-CN" altLang="en-US" sz="2000" b="1" dirty="0">
                <a:solidFill>
                  <a:schemeClr val="bg1"/>
                </a:solidFill>
                <a:latin typeface="Microsoft YaHei" pitchFamily="34" charset="-122"/>
                <a:ea typeface="Microsoft YaHei" pitchFamily="34" charset="-122"/>
              </a:rPr>
              <a:t>：</a:t>
            </a:r>
          </a:p>
        </p:txBody>
      </p:sp>
      <p:sp>
        <p:nvSpPr>
          <p:cNvPr id="8" name="文本框 7"/>
          <p:cNvSpPr txBox="1"/>
          <p:nvPr/>
        </p:nvSpPr>
        <p:spPr>
          <a:xfrm>
            <a:off x="586784" y="1874240"/>
            <a:ext cx="10128912" cy="4247958"/>
          </a:xfrm>
          <a:prstGeom prst="rect">
            <a:avLst/>
          </a:prstGeom>
          <a:noFill/>
        </p:spPr>
        <p:txBody>
          <a:bodyPr wrap="square">
            <a:spAutoFit/>
          </a:bodyPr>
          <a:lstStyle/>
          <a:p>
            <a:pPr marL="342900" lvl="0" indent="-342900" algn="just">
              <a:lnSpc>
                <a:spcPct val="300000"/>
              </a:lnSpc>
              <a:buFont typeface="Arial" charset="0"/>
              <a:buChar char="➢"/>
            </a:pPr>
            <a:r>
              <a:rPr lang="zh-CN" altLang="zh-CN" sz="1800" kern="100" dirty="0">
                <a:solidFill>
                  <a:schemeClr val="bg1"/>
                </a:solidFill>
                <a:effectLst/>
                <a:latin typeface="Arial" charset="0"/>
                <a:ea typeface="Arial" charset="0"/>
                <a:cs typeface="Arial" charset="0"/>
              </a:rPr>
              <a:t>节约了大量的流程时间，极大地提高了审计效率。</a:t>
            </a:r>
            <a:endParaRPr lang="en-US" altLang="zh-CN" sz="1800" kern="100" dirty="0">
              <a:solidFill>
                <a:schemeClr val="bg1"/>
              </a:solidFill>
              <a:effectLst/>
              <a:latin typeface="Arial" charset="0"/>
              <a:ea typeface="Arial" charset="0"/>
              <a:cs typeface="Arial" charset="0"/>
            </a:endParaRPr>
          </a:p>
          <a:p>
            <a:pPr marL="360000" lvl="0" algn="just">
              <a:lnSpc>
                <a:spcPct val="200000"/>
              </a:lnSpc>
            </a:pPr>
            <a:r>
              <a:rPr lang="zh-CN" altLang="zh-CN" sz="1600" kern="100" dirty="0">
                <a:solidFill>
                  <a:schemeClr val="bg1"/>
                </a:solidFill>
                <a:effectLst/>
                <a:latin typeface="Arial" charset="0"/>
                <a:ea typeface="Arial" charset="0"/>
                <a:cs typeface="Arial" charset="0"/>
              </a:rPr>
              <a:t>在此业务流程中，预计人工耗时共计</a:t>
            </a:r>
            <a:r>
              <a:rPr lang="en-US" altLang="zh-CN" sz="1600" kern="100" dirty="0">
                <a:solidFill>
                  <a:schemeClr val="bg1"/>
                </a:solidFill>
                <a:effectLst/>
                <a:latin typeface="Arial" charset="0"/>
                <a:ea typeface="Arial" charset="0"/>
                <a:cs typeface="Arial" charset="0"/>
              </a:rPr>
              <a:t>15</a:t>
            </a:r>
            <a:r>
              <a:rPr lang="zh-CN" altLang="en-US" sz="1600" kern="100" dirty="0">
                <a:solidFill>
                  <a:schemeClr val="bg1"/>
                </a:solidFill>
                <a:effectLst/>
                <a:latin typeface="Arial" charset="0"/>
                <a:ea typeface="Arial" charset="0"/>
                <a:cs typeface="Arial" charset="0"/>
              </a:rPr>
              <a:t>小时</a:t>
            </a:r>
            <a:r>
              <a:rPr lang="en-US" altLang="zh-CN" sz="1600" kern="100" dirty="0">
                <a:solidFill>
                  <a:schemeClr val="bg1"/>
                </a:solidFill>
                <a:effectLst/>
                <a:latin typeface="Arial" charset="0"/>
                <a:ea typeface="Arial" charset="0"/>
                <a:cs typeface="Arial" charset="0"/>
              </a:rPr>
              <a:t>40</a:t>
            </a:r>
            <a:r>
              <a:rPr lang="zh-CN" altLang="en-US" sz="1600" kern="100" dirty="0">
                <a:solidFill>
                  <a:schemeClr val="bg1"/>
                </a:solidFill>
                <a:effectLst/>
                <a:latin typeface="Arial" charset="0"/>
                <a:ea typeface="Arial" charset="0"/>
                <a:cs typeface="Arial" charset="0"/>
              </a:rPr>
              <a:t>分钟（此计算结果依据本机器程序所处理的数据量）</a:t>
            </a:r>
            <a:r>
              <a:rPr lang="zh-CN" altLang="zh-CN" sz="1600" kern="100" dirty="0">
                <a:solidFill>
                  <a:schemeClr val="bg1"/>
                </a:solidFill>
                <a:effectLst/>
                <a:latin typeface="Arial" charset="0"/>
                <a:ea typeface="Arial" charset="0"/>
                <a:cs typeface="Arial" charset="0"/>
              </a:rPr>
              <a:t>，</a:t>
            </a:r>
            <a:r>
              <a:rPr lang="en-US" altLang="zh-CN" sz="1600" kern="100" dirty="0">
                <a:solidFill>
                  <a:schemeClr val="bg1"/>
                </a:solidFill>
                <a:effectLst/>
                <a:latin typeface="Arial" charset="0"/>
                <a:ea typeface="Arial" charset="0"/>
                <a:cs typeface="Arial" charset="0"/>
              </a:rPr>
              <a:t>RPA</a:t>
            </a:r>
            <a:r>
              <a:rPr lang="zh-CN" altLang="zh-CN" sz="1600" kern="100" dirty="0">
                <a:solidFill>
                  <a:schemeClr val="bg1"/>
                </a:solidFill>
                <a:effectLst/>
                <a:latin typeface="Arial" charset="0"/>
                <a:ea typeface="Arial" charset="0"/>
                <a:cs typeface="Arial" charset="0"/>
              </a:rPr>
              <a:t>机器人耗时共计</a:t>
            </a:r>
            <a:r>
              <a:rPr lang="en-US" altLang="zh-CN" sz="1600" kern="100" dirty="0">
                <a:solidFill>
                  <a:schemeClr val="bg1"/>
                </a:solidFill>
                <a:effectLst/>
                <a:latin typeface="Arial" charset="0"/>
                <a:ea typeface="Arial" charset="0"/>
                <a:cs typeface="Arial" charset="0"/>
              </a:rPr>
              <a:t>15</a:t>
            </a:r>
            <a:r>
              <a:rPr lang="zh-CN" altLang="zh-CN" sz="1600" kern="100" dirty="0">
                <a:solidFill>
                  <a:schemeClr val="bg1"/>
                </a:solidFill>
                <a:effectLst/>
                <a:latin typeface="Arial" charset="0"/>
                <a:ea typeface="Arial" charset="0"/>
                <a:cs typeface="Arial" charset="0"/>
              </a:rPr>
              <a:t>分钟</a:t>
            </a:r>
            <a:r>
              <a:rPr lang="en-US" altLang="zh-CN" sz="1600" kern="100" dirty="0">
                <a:solidFill>
                  <a:schemeClr val="bg1"/>
                </a:solidFill>
                <a:effectLst/>
                <a:latin typeface="Arial" charset="0"/>
                <a:ea typeface="Arial" charset="0"/>
                <a:cs typeface="Arial" charset="0"/>
              </a:rPr>
              <a:t>40</a:t>
            </a:r>
            <a:r>
              <a:rPr lang="zh-CN" altLang="zh-CN" sz="1600" kern="100" dirty="0">
                <a:solidFill>
                  <a:schemeClr val="bg1"/>
                </a:solidFill>
                <a:effectLst/>
                <a:latin typeface="Arial" charset="0"/>
                <a:ea typeface="Arial" charset="0"/>
                <a:cs typeface="Arial" charset="0"/>
              </a:rPr>
              <a:t>秒，共</a:t>
            </a:r>
            <a:r>
              <a:rPr lang="zh-CN" altLang="en-US" sz="1600" kern="100" dirty="0">
                <a:solidFill>
                  <a:schemeClr val="bg1"/>
                </a:solidFill>
                <a:effectLst/>
                <a:latin typeface="Arial" charset="0"/>
                <a:ea typeface="Arial" charset="0"/>
                <a:cs typeface="Arial" charset="0"/>
              </a:rPr>
              <a:t>共节省</a:t>
            </a:r>
            <a:r>
              <a:rPr lang="en-US" altLang="zh-CN" sz="1600" kern="100" dirty="0">
                <a:solidFill>
                  <a:schemeClr val="bg1"/>
                </a:solidFill>
                <a:effectLst/>
                <a:latin typeface="Arial" charset="0"/>
                <a:ea typeface="Arial" charset="0"/>
                <a:cs typeface="Arial" charset="0"/>
              </a:rPr>
              <a:t>15</a:t>
            </a:r>
            <a:r>
              <a:rPr lang="zh-CN" altLang="en-US" sz="1600" kern="100" dirty="0">
                <a:solidFill>
                  <a:schemeClr val="bg1"/>
                </a:solidFill>
                <a:effectLst/>
                <a:latin typeface="Arial" charset="0"/>
                <a:ea typeface="Arial" charset="0"/>
                <a:cs typeface="Arial" charset="0"/>
              </a:rPr>
              <a:t>小时</a:t>
            </a:r>
            <a:r>
              <a:rPr lang="en-US" altLang="zh-CN" sz="1600" kern="100" dirty="0">
                <a:solidFill>
                  <a:schemeClr val="bg1"/>
                </a:solidFill>
                <a:effectLst/>
                <a:latin typeface="Arial" charset="0"/>
                <a:ea typeface="Arial" charset="0"/>
                <a:cs typeface="Arial" charset="0"/>
              </a:rPr>
              <a:t>24</a:t>
            </a:r>
            <a:r>
              <a:rPr lang="zh-CN" altLang="en-US" sz="1600" kern="100" dirty="0">
                <a:solidFill>
                  <a:schemeClr val="bg1"/>
                </a:solidFill>
                <a:effectLst/>
                <a:latin typeface="Arial" charset="0"/>
                <a:ea typeface="Arial" charset="0"/>
                <a:cs typeface="Arial" charset="0"/>
              </a:rPr>
              <a:t>分钟</a:t>
            </a:r>
            <a:r>
              <a:rPr lang="en-US" altLang="zh-CN" sz="1600" kern="100" dirty="0">
                <a:solidFill>
                  <a:schemeClr val="bg1"/>
                </a:solidFill>
                <a:effectLst/>
                <a:latin typeface="Arial" charset="0"/>
                <a:ea typeface="Arial" charset="0"/>
                <a:cs typeface="Arial" charset="0"/>
              </a:rPr>
              <a:t>20</a:t>
            </a:r>
            <a:r>
              <a:rPr lang="zh-CN" altLang="en-US" sz="1600" kern="100" dirty="0">
                <a:solidFill>
                  <a:schemeClr val="bg1"/>
                </a:solidFill>
                <a:effectLst/>
                <a:latin typeface="Arial" charset="0"/>
                <a:ea typeface="Arial" charset="0"/>
                <a:cs typeface="Arial" charset="0"/>
              </a:rPr>
              <a:t>秒；</a:t>
            </a:r>
            <a:endParaRPr lang="zh-CN" altLang="zh-CN" sz="1600" kern="100" dirty="0">
              <a:solidFill>
                <a:schemeClr val="bg1"/>
              </a:solidFill>
              <a:effectLst/>
              <a:latin typeface="Arial" charset="0"/>
              <a:ea typeface="Arial" charset="0"/>
              <a:cs typeface="Arial" charset="0"/>
            </a:endParaRPr>
          </a:p>
          <a:p>
            <a:pPr marL="342900" lvl="0" indent="-342900" algn="just">
              <a:lnSpc>
                <a:spcPct val="300000"/>
              </a:lnSpc>
              <a:buFont typeface="Arial" charset="0"/>
              <a:buChar char="➢"/>
            </a:pPr>
            <a:r>
              <a:rPr lang="zh-CN" altLang="zh-CN" sz="1800" kern="100" dirty="0">
                <a:solidFill>
                  <a:schemeClr val="bg1"/>
                </a:solidFill>
                <a:effectLst/>
                <a:latin typeface="Arial" charset="0"/>
                <a:ea typeface="Arial" charset="0"/>
                <a:cs typeface="Arial" charset="0"/>
              </a:rPr>
              <a:t>节约审计成本</a:t>
            </a:r>
            <a:r>
              <a:rPr lang="zh-CN" altLang="en-US" kern="100" dirty="0">
                <a:solidFill>
                  <a:schemeClr val="bg1"/>
                </a:solidFill>
                <a:latin typeface="Arial" charset="0"/>
                <a:ea typeface="Arial" charset="0"/>
                <a:cs typeface="Arial" charset="0"/>
              </a:rPr>
              <a:t>；</a:t>
            </a:r>
            <a:endParaRPr lang="en-US" altLang="zh-CN" kern="100" dirty="0">
              <a:solidFill>
                <a:schemeClr val="bg1"/>
              </a:solidFill>
              <a:latin typeface="Arial" charset="0"/>
              <a:ea typeface="Arial" charset="0"/>
              <a:cs typeface="Arial" charset="0"/>
            </a:endParaRPr>
          </a:p>
          <a:p>
            <a:pPr marL="342900" lvl="0" indent="-342900" algn="just">
              <a:lnSpc>
                <a:spcPct val="300000"/>
              </a:lnSpc>
              <a:buFont typeface="Arial" charset="0"/>
              <a:buChar char="➢"/>
            </a:pPr>
            <a:r>
              <a:rPr lang="zh-CN" altLang="en-US" sz="1800" kern="100" dirty="0">
                <a:solidFill>
                  <a:schemeClr val="bg1"/>
                </a:solidFill>
                <a:effectLst/>
                <a:latin typeface="Arial" charset="0"/>
                <a:ea typeface="Arial" charset="0"/>
                <a:cs typeface="Arial" charset="0"/>
              </a:rPr>
              <a:t>提高员工积极性，让员工能够从重复性的工作中解放出来，从而去创造更多的价值。</a:t>
            </a:r>
            <a:endParaRPr lang="zh-CN" altLang="zh-CN" sz="1800" kern="100" dirty="0">
              <a:solidFill>
                <a:schemeClr val="bg1"/>
              </a:solidFill>
              <a:effectLst/>
              <a:latin typeface="Arial" charset="0"/>
              <a:ea typeface="Arial" charset="0"/>
              <a:cs typeface="Arial" charset="0"/>
            </a:endParaRPr>
          </a:p>
          <a:p>
            <a:pPr marL="342900" lvl="0" indent="-342900" algn="just">
              <a:lnSpc>
                <a:spcPct val="300000"/>
              </a:lnSpc>
              <a:buFont typeface="Arial" charset="0"/>
              <a:buChar char="➢"/>
            </a:pPr>
            <a:r>
              <a:rPr lang="zh-CN" altLang="zh-CN" sz="1800" kern="100" dirty="0">
                <a:solidFill>
                  <a:schemeClr val="bg1"/>
                </a:solidFill>
                <a:effectLst/>
                <a:latin typeface="Arial" charset="0"/>
                <a:ea typeface="Arial" charset="0"/>
                <a:cs typeface="Arial" charset="0"/>
              </a:rPr>
              <a:t>审计人员可以将更多的精力放在风险更高的业务中，降低审计风险</a:t>
            </a:r>
            <a:r>
              <a:rPr lang="zh-CN" altLang="en-US" sz="1800" kern="100" dirty="0">
                <a:solidFill>
                  <a:schemeClr val="bg1"/>
                </a:solidFill>
                <a:effectLst/>
                <a:latin typeface="Arial" charset="0"/>
                <a:ea typeface="Arial" charset="0"/>
                <a:cs typeface="Arial" charset="0"/>
              </a:rPr>
              <a:t>。</a:t>
            </a:r>
            <a:endParaRPr lang="zh-CN" altLang="zh-CN" sz="1800" kern="100" dirty="0">
              <a:solidFill>
                <a:schemeClr val="bg1"/>
              </a:solidFill>
              <a:effectLst/>
              <a:latin typeface="Arial" charset="0"/>
              <a:ea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3</a:t>
            </a:fld>
            <a:endParaRPr lang="zh-CN" altLang="en-US" dirty="0"/>
          </a:p>
        </p:txBody>
      </p:sp>
      <p:sp>
        <p:nvSpPr>
          <p:cNvPr id="31" name="矩形 30"/>
          <p:cNvSpPr/>
          <p:nvPr/>
        </p:nvSpPr>
        <p:spPr>
          <a:xfrm>
            <a:off x="359561" y="2106787"/>
            <a:ext cx="4940844" cy="4465453"/>
          </a:xfrm>
          <a:prstGeom prst="rect">
            <a:avLst/>
          </a:prstGeom>
        </p:spPr>
        <p:txBody>
          <a:bodyPr wrap="square">
            <a:spAutoFit/>
          </a:bodyPr>
          <a:lstStyle/>
          <a:p>
            <a:pPr indent="431800">
              <a:lnSpc>
                <a:spcPct val="120000"/>
              </a:lnSpc>
            </a:pPr>
            <a:r>
              <a:rPr lang="en-US" altLang="zh-CN" sz="1600" dirty="0">
                <a:solidFill>
                  <a:schemeClr val="bg1"/>
                </a:solidFill>
                <a:latin typeface="Microsoft YaHei" pitchFamily="34" charset="-122"/>
                <a:ea typeface="Microsoft YaHei" pitchFamily="34" charset="-122"/>
              </a:rPr>
              <a:t>2020</a:t>
            </a:r>
            <a:r>
              <a:rPr lang="zh-CN" altLang="en-US" sz="1600" dirty="0">
                <a:solidFill>
                  <a:schemeClr val="bg1"/>
                </a:solidFill>
                <a:latin typeface="Microsoft YaHei" pitchFamily="34" charset="-122"/>
                <a:ea typeface="Microsoft YaHei" pitchFamily="34" charset="-122"/>
              </a:rPr>
              <a:t>年</a:t>
            </a:r>
            <a:r>
              <a:rPr lang="en-US" altLang="zh-CN" sz="1600" dirty="0">
                <a:solidFill>
                  <a:schemeClr val="bg1"/>
                </a:solidFill>
                <a:latin typeface="Microsoft YaHei" pitchFamily="34" charset="-122"/>
                <a:ea typeface="Microsoft YaHei" pitchFamily="34" charset="-122"/>
              </a:rPr>
              <a:t>5</a:t>
            </a:r>
            <a:r>
              <a:rPr lang="zh-CN" altLang="en-US" sz="1600" dirty="0">
                <a:solidFill>
                  <a:schemeClr val="bg1"/>
                </a:solidFill>
                <a:latin typeface="Microsoft YaHei" pitchFamily="34" charset="-122"/>
                <a:ea typeface="Microsoft YaHei" pitchFamily="34" charset="-122"/>
              </a:rPr>
              <a:t>月</a:t>
            </a:r>
            <a:r>
              <a:rPr lang="en-US" altLang="zh-CN" sz="1600" dirty="0">
                <a:solidFill>
                  <a:schemeClr val="bg1"/>
                </a:solidFill>
                <a:latin typeface="Microsoft YaHei" pitchFamily="34" charset="-122"/>
                <a:ea typeface="Microsoft YaHei" pitchFamily="34" charset="-122"/>
              </a:rPr>
              <a:t>9</a:t>
            </a:r>
            <a:r>
              <a:rPr lang="zh-CN" altLang="en-US" sz="1600" dirty="0">
                <a:solidFill>
                  <a:schemeClr val="bg1"/>
                </a:solidFill>
                <a:latin typeface="Microsoft YaHei" pitchFamily="34" charset="-122"/>
                <a:ea typeface="Microsoft YaHei" pitchFamily="34" charset="-122"/>
              </a:rPr>
              <a:t>日，证监会对</a:t>
            </a:r>
            <a:r>
              <a:rPr lang="en-US" altLang="zh-CN" sz="1600" dirty="0">
                <a:solidFill>
                  <a:schemeClr val="bg1"/>
                </a:solidFill>
                <a:latin typeface="Microsoft YaHei" pitchFamily="34" charset="-122"/>
                <a:ea typeface="Microsoft YaHei" pitchFamily="34" charset="-122"/>
              </a:rPr>
              <a:t>A</a:t>
            </a:r>
            <a:r>
              <a:rPr lang="zh-CN" altLang="en-US" sz="1600" dirty="0">
                <a:solidFill>
                  <a:schemeClr val="bg1"/>
                </a:solidFill>
                <a:latin typeface="Microsoft YaHei" pitchFamily="34" charset="-122"/>
                <a:ea typeface="Microsoft YaHei" pitchFamily="34" charset="-122"/>
              </a:rPr>
              <a:t>会计师事务所实施了行政处罚，事务所及签字注册会计师都受到较为重大的处罚。在证监会出具的处罚决定书中提及的违法事项包含虚增主营业务收入，对预收账款审计程序实施不当，未充分实施函证程序。</a:t>
            </a:r>
            <a:endParaRPr lang="en-US" altLang="zh-CN" sz="1600" dirty="0">
              <a:solidFill>
                <a:schemeClr val="bg1"/>
              </a:solidFill>
              <a:latin typeface="Microsoft YaHei" pitchFamily="34" charset="-122"/>
              <a:ea typeface="Microsoft YaHei" pitchFamily="34" charset="-122"/>
            </a:endParaRPr>
          </a:p>
          <a:p>
            <a:pPr indent="431800">
              <a:lnSpc>
                <a:spcPct val="120000"/>
              </a:lnSpc>
            </a:pPr>
            <a:endParaRPr lang="en-US" altLang="zh-CN" sz="1600" dirty="0">
              <a:solidFill>
                <a:schemeClr val="bg1"/>
              </a:solidFill>
              <a:latin typeface="Microsoft YaHei" pitchFamily="34" charset="-122"/>
              <a:ea typeface="Microsoft YaHei" pitchFamily="34" charset="-122"/>
            </a:endParaRPr>
          </a:p>
          <a:p>
            <a:pPr indent="431800">
              <a:lnSpc>
                <a:spcPct val="120000"/>
              </a:lnSpc>
            </a:pPr>
            <a:r>
              <a:rPr lang="en-US" altLang="zh-CN" sz="1600" dirty="0">
                <a:solidFill>
                  <a:schemeClr val="bg1"/>
                </a:solidFill>
                <a:latin typeface="Microsoft YaHei" pitchFamily="34" charset="-122"/>
                <a:ea typeface="Microsoft YaHei" pitchFamily="34" charset="-122"/>
              </a:rPr>
              <a:t>2021</a:t>
            </a:r>
            <a:r>
              <a:rPr lang="zh-CN" altLang="en-US" sz="1600" dirty="0">
                <a:solidFill>
                  <a:schemeClr val="bg1"/>
                </a:solidFill>
                <a:latin typeface="Microsoft YaHei" pitchFamily="34" charset="-122"/>
                <a:ea typeface="Microsoft YaHei" pitchFamily="34" charset="-122"/>
              </a:rPr>
              <a:t>年</a:t>
            </a:r>
            <a:r>
              <a:rPr lang="en-US" altLang="zh-CN" sz="1600" dirty="0">
                <a:solidFill>
                  <a:schemeClr val="bg1"/>
                </a:solidFill>
                <a:latin typeface="Microsoft YaHei" pitchFamily="34" charset="-122"/>
                <a:ea typeface="Microsoft YaHei" pitchFamily="34" charset="-122"/>
              </a:rPr>
              <a:t>4</a:t>
            </a:r>
            <a:r>
              <a:rPr lang="zh-CN" altLang="en-US" sz="1600" dirty="0">
                <a:solidFill>
                  <a:schemeClr val="bg1"/>
                </a:solidFill>
                <a:latin typeface="Microsoft YaHei" pitchFamily="34" charset="-122"/>
                <a:ea typeface="Microsoft YaHei" pitchFamily="34" charset="-122"/>
              </a:rPr>
              <a:t>月</a:t>
            </a:r>
            <a:r>
              <a:rPr lang="en-US" altLang="zh-CN" sz="1600" dirty="0">
                <a:solidFill>
                  <a:schemeClr val="bg1"/>
                </a:solidFill>
                <a:latin typeface="Microsoft YaHei" pitchFamily="34" charset="-122"/>
                <a:ea typeface="Microsoft YaHei" pitchFamily="34" charset="-122"/>
              </a:rPr>
              <a:t>13</a:t>
            </a:r>
            <a:r>
              <a:rPr lang="zh-CN" altLang="en-US" sz="1600" dirty="0">
                <a:solidFill>
                  <a:schemeClr val="bg1"/>
                </a:solidFill>
                <a:latin typeface="Microsoft YaHei" pitchFamily="34" charset="-122"/>
                <a:ea typeface="Microsoft YaHei" pitchFamily="34" charset="-122"/>
              </a:rPr>
              <a:t>日，证监会对</a:t>
            </a:r>
            <a:r>
              <a:rPr lang="en-US" altLang="zh-CN" sz="1600" dirty="0">
                <a:solidFill>
                  <a:schemeClr val="bg1"/>
                </a:solidFill>
                <a:latin typeface="Microsoft YaHei" pitchFamily="34" charset="-122"/>
                <a:ea typeface="Microsoft YaHei" pitchFamily="34" charset="-122"/>
              </a:rPr>
              <a:t>B</a:t>
            </a:r>
            <a:r>
              <a:rPr lang="zh-CN" altLang="en-US" sz="1600" dirty="0">
                <a:solidFill>
                  <a:schemeClr val="bg1"/>
                </a:solidFill>
                <a:latin typeface="Microsoft YaHei" pitchFamily="34" charset="-122"/>
                <a:ea typeface="Microsoft YaHei" pitchFamily="34" charset="-122"/>
              </a:rPr>
              <a:t>会计师事务所实施了行政处罚，处罚决定书中提及：被审计单位通过虚增收入、虚减应收账款、坏账准备等方式虚增利润，而事务所在审计时仅仅对该公司</a:t>
            </a:r>
            <a:r>
              <a:rPr lang="en-US" altLang="zh-CN" sz="1600" dirty="0">
                <a:solidFill>
                  <a:schemeClr val="bg1"/>
                </a:solidFill>
                <a:latin typeface="Microsoft YaHei" pitchFamily="34" charset="-122"/>
                <a:ea typeface="Microsoft YaHei" pitchFamily="34" charset="-122"/>
              </a:rPr>
              <a:t>49</a:t>
            </a:r>
            <a:r>
              <a:rPr lang="zh-CN" altLang="en-US" sz="1600" dirty="0">
                <a:solidFill>
                  <a:schemeClr val="bg1"/>
                </a:solidFill>
                <a:latin typeface="Microsoft YaHei" pitchFamily="34" charset="-122"/>
                <a:ea typeface="Microsoft YaHei" pitchFamily="34" charset="-122"/>
              </a:rPr>
              <a:t>个银行结算账户中共抽取</a:t>
            </a:r>
            <a:r>
              <a:rPr lang="en-US" altLang="zh-CN" sz="1600" dirty="0">
                <a:solidFill>
                  <a:schemeClr val="bg1"/>
                </a:solidFill>
                <a:latin typeface="Microsoft YaHei" pitchFamily="34" charset="-122"/>
                <a:ea typeface="Microsoft YaHei" pitchFamily="34" charset="-122"/>
              </a:rPr>
              <a:t>30</a:t>
            </a:r>
            <a:r>
              <a:rPr lang="zh-CN" altLang="en-US" sz="1600" dirty="0">
                <a:solidFill>
                  <a:schemeClr val="bg1"/>
                </a:solidFill>
                <a:latin typeface="Microsoft YaHei" pitchFamily="34" charset="-122"/>
                <a:ea typeface="Microsoft YaHei" pitchFamily="34" charset="-122"/>
              </a:rPr>
              <a:t>笔收款记录与银行对账单核对，共抽取</a:t>
            </a:r>
            <a:r>
              <a:rPr lang="en-US" altLang="zh-CN" sz="1600" dirty="0">
                <a:solidFill>
                  <a:schemeClr val="bg1"/>
                </a:solidFill>
                <a:latin typeface="Microsoft YaHei" pitchFamily="34" charset="-122"/>
                <a:ea typeface="Microsoft YaHei" pitchFamily="34" charset="-122"/>
              </a:rPr>
              <a:t>30</a:t>
            </a:r>
            <a:r>
              <a:rPr lang="zh-CN" altLang="en-US" sz="1600" dirty="0">
                <a:solidFill>
                  <a:schemeClr val="bg1"/>
                </a:solidFill>
                <a:latin typeface="Microsoft YaHei" pitchFamily="34" charset="-122"/>
                <a:ea typeface="Microsoft YaHei" pitchFamily="34" charset="-122"/>
              </a:rPr>
              <a:t>笔付款记录与银行对账单核对；且该所未严格执行审计准则的相关要求实施函证程序、评价函证程序所获取证据的可靠性。</a:t>
            </a:r>
            <a:endParaRPr lang="en-US" altLang="zh-CN" sz="1600" dirty="0">
              <a:solidFill>
                <a:schemeClr val="bg1"/>
              </a:solidFill>
              <a:latin typeface="Microsoft YaHei" pitchFamily="34" charset="-122"/>
              <a:ea typeface="Microsoft YaHei" pitchFamily="34" charset="-122"/>
            </a:endParaRPr>
          </a:p>
          <a:p>
            <a:pPr indent="431800">
              <a:lnSpc>
                <a:spcPct val="120000"/>
              </a:lnSpc>
            </a:pPr>
            <a:endParaRPr lang="en-US" altLang="zh-CN" sz="1400" dirty="0">
              <a:solidFill>
                <a:schemeClr val="bg1"/>
              </a:solidFill>
              <a:latin typeface="Microsoft YaHei" pitchFamily="34" charset="-122"/>
              <a:ea typeface="Microsoft YaHei" pitchFamily="34" charset="-122"/>
            </a:endParaRPr>
          </a:p>
        </p:txBody>
      </p:sp>
      <p:grpSp>
        <p:nvGrpSpPr>
          <p:cNvPr id="32" name="0f4157a8-cc53-4451-b641-b93f4ec538e9"/>
          <p:cNvGrpSpPr>
            <a:grpSpLocks noChangeAspect="1"/>
          </p:cNvGrpSpPr>
          <p:nvPr/>
        </p:nvGrpSpPr>
        <p:grpSpPr>
          <a:xfrm>
            <a:off x="6468266" y="2313809"/>
            <a:ext cx="4770926" cy="1854980"/>
            <a:chOff x="1471599" y="1937206"/>
            <a:chExt cx="8974519" cy="3489375"/>
          </a:xfrm>
        </p:grpSpPr>
        <p:grpSp>
          <p:nvGrpSpPr>
            <p:cNvPr id="33" name="组合 32"/>
            <p:cNvGrpSpPr/>
            <p:nvPr/>
          </p:nvGrpSpPr>
          <p:grpSpPr>
            <a:xfrm>
              <a:off x="1756205" y="3433997"/>
              <a:ext cx="1550389" cy="1550389"/>
              <a:chOff x="910665" y="3301620"/>
              <a:chExt cx="2034816" cy="2034816"/>
            </a:xfrm>
          </p:grpSpPr>
          <p:sp>
            <p:nvSpPr>
              <p:cNvPr id="61"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62"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grpSp>
        <p:grpSp>
          <p:nvGrpSpPr>
            <p:cNvPr id="34" name="组合 33"/>
            <p:cNvGrpSpPr/>
            <p:nvPr/>
          </p:nvGrpSpPr>
          <p:grpSpPr>
            <a:xfrm>
              <a:off x="6509291" y="3433997"/>
              <a:ext cx="1550389" cy="1550389"/>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60"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grpSp>
        <p:grpSp>
          <p:nvGrpSpPr>
            <p:cNvPr id="35" name="组合 34"/>
            <p:cNvGrpSpPr/>
            <p:nvPr/>
          </p:nvGrpSpPr>
          <p:grpSpPr>
            <a:xfrm>
              <a:off x="4129961" y="1937206"/>
              <a:ext cx="1550389" cy="1550389"/>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grpSp>
        <p:grpSp>
          <p:nvGrpSpPr>
            <p:cNvPr id="36" name="组合 35"/>
            <p:cNvGrpSpPr/>
            <p:nvPr/>
          </p:nvGrpSpPr>
          <p:grpSpPr>
            <a:xfrm>
              <a:off x="8895729" y="1937206"/>
              <a:ext cx="1550389" cy="1550389"/>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grpSp>
        <p:sp>
          <p:nvSpPr>
            <p:cNvPr id="37"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38"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39"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40"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41"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42"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charset="0"/>
                <a:ea typeface="微软雅黑" pitchFamily="34" charset="-122"/>
                <a:cs typeface="+mn-ea"/>
                <a:sym typeface="Arial" charset="0"/>
              </a:endParaRPr>
            </a:p>
          </p:txBody>
        </p:sp>
        <p:sp>
          <p:nvSpPr>
            <p:cNvPr id="43"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charset="0"/>
                <a:ea typeface="微软雅黑" pitchFamily="34" charset="-122"/>
                <a:cs typeface="+mn-ea"/>
                <a:sym typeface="Arial" charset="0"/>
              </a:endParaRPr>
            </a:p>
          </p:txBody>
        </p:sp>
        <p:grpSp>
          <p:nvGrpSpPr>
            <p:cNvPr id="44" name="组合 43"/>
            <p:cNvGrpSpPr/>
            <p:nvPr/>
          </p:nvGrpSpPr>
          <p:grpSpPr>
            <a:xfrm>
              <a:off x="3554204" y="4268244"/>
              <a:ext cx="6891914" cy="1158337"/>
              <a:chOff x="1467193" y="5180920"/>
              <a:chExt cx="6891914" cy="1158337"/>
            </a:xfrm>
          </p:grpSpPr>
          <p:sp>
            <p:nvSpPr>
              <p:cNvPr id="52" name="îŝḷîḓé-Rectangle 26"/>
              <p:cNvSpPr/>
              <p:nvPr/>
            </p:nvSpPr>
            <p:spPr>
              <a:xfrm>
                <a:off x="6338131" y="5180920"/>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1200" b="1" dirty="0">
                    <a:solidFill>
                      <a:schemeClr val="bg1"/>
                    </a:solidFill>
                    <a:latin typeface="Arial" charset="0"/>
                    <a:ea typeface="微软雅黑" pitchFamily="34" charset="-122"/>
                    <a:cs typeface="+mn-ea"/>
                    <a:sym typeface="Arial" charset="0"/>
                  </a:rPr>
                  <a:t>记录一次，发函，</a:t>
                </a:r>
                <a:endParaRPr lang="en-US" altLang="zh-CN" sz="1200" b="1" dirty="0">
                  <a:solidFill>
                    <a:schemeClr val="bg1"/>
                  </a:solidFill>
                  <a:latin typeface="Arial" charset="0"/>
                  <a:ea typeface="微软雅黑" pitchFamily="34" charset="-122"/>
                  <a:cs typeface="+mn-ea"/>
                  <a:sym typeface="Arial" charset="0"/>
                </a:endParaRPr>
              </a:p>
              <a:p>
                <a:pPr lvl="0" algn="ctr" defTabSz="913765">
                  <a:spcBef>
                    <a:spcPct val="0"/>
                  </a:spcBef>
                  <a:defRPr/>
                </a:pPr>
                <a:r>
                  <a:rPr lang="zh-CN" altLang="en-US" sz="1200" b="1" dirty="0">
                    <a:solidFill>
                      <a:schemeClr val="bg1"/>
                    </a:solidFill>
                    <a:latin typeface="Arial" charset="0"/>
                    <a:ea typeface="微软雅黑" pitchFamily="34" charset="-122"/>
                    <a:cs typeface="+mn-ea"/>
                    <a:sym typeface="Arial" charset="0"/>
                  </a:rPr>
                  <a:t>进一步审计程序</a:t>
                </a:r>
              </a:p>
            </p:txBody>
          </p:sp>
          <p:sp>
            <p:nvSpPr>
              <p:cNvPr id="53" name="îŝḷîḓé-文本框 25"/>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endParaRPr lang="zh-CN" altLang="en-US" sz="1000" dirty="0">
                  <a:solidFill>
                    <a:schemeClr val="bg1"/>
                  </a:solidFill>
                  <a:latin typeface="Arial" charset="0"/>
                  <a:ea typeface="微软雅黑" pitchFamily="34" charset="-122"/>
                  <a:cs typeface="+mn-ea"/>
                  <a:sym typeface="Arial" charset="0"/>
                </a:endParaRPr>
              </a:p>
            </p:txBody>
          </p:sp>
          <p:sp>
            <p:nvSpPr>
              <p:cNvPr id="54" name="îŝḷîḓé-Rectangle 28"/>
              <p:cNvSpPr/>
              <p:nvPr/>
            </p:nvSpPr>
            <p:spPr>
              <a:xfrm>
                <a:off x="1726439" y="5396647"/>
                <a:ext cx="2020976" cy="325409"/>
              </a:xfrm>
              <a:prstGeom prst="rect">
                <a:avLst/>
              </a:prstGeom>
            </p:spPr>
            <p:txBody>
              <a:bodyPr wrap="none" lIns="0" tIns="0" rIns="0" bIns="0" anchor="ctr" anchorCtr="1">
                <a:noAutofit/>
              </a:bodyPr>
              <a:lstStyle/>
              <a:p>
                <a:pPr lvl="0" algn="ctr" defTabSz="913765">
                  <a:spcBef>
                    <a:spcPct val="0"/>
                  </a:spcBef>
                  <a:defRPr/>
                </a:pPr>
                <a:r>
                  <a:rPr lang="zh-CN" altLang="en-US" sz="1200" b="1" dirty="0">
                    <a:solidFill>
                      <a:schemeClr val="bg1"/>
                    </a:solidFill>
                    <a:latin typeface="Arial" charset="0"/>
                    <a:ea typeface="微软雅黑" pitchFamily="34" charset="-122"/>
                    <a:cs typeface="+mn-ea"/>
                    <a:sym typeface="Arial" charset="0"/>
                  </a:rPr>
                  <a:t>分类汇总，计算相关数据</a:t>
                </a:r>
              </a:p>
            </p:txBody>
          </p:sp>
        </p:grpSp>
        <p:sp>
          <p:nvSpPr>
            <p:cNvPr id="50" name="îŝḷîḓé-Rectangle 24"/>
            <p:cNvSpPr/>
            <p:nvPr/>
          </p:nvSpPr>
          <p:spPr>
            <a:xfrm>
              <a:off x="6367141" y="2386988"/>
              <a:ext cx="2020976" cy="325411"/>
            </a:xfrm>
            <a:prstGeom prst="rect">
              <a:avLst/>
            </a:prstGeom>
          </p:spPr>
          <p:txBody>
            <a:bodyPr wrap="none" lIns="0" tIns="0" rIns="0" bIns="0" anchor="ctr" anchorCtr="1">
              <a:noAutofit/>
            </a:bodyPr>
            <a:lstStyle/>
            <a:p>
              <a:pPr lvl="0" algn="ctr" defTabSz="913765">
                <a:spcBef>
                  <a:spcPct val="0"/>
                </a:spcBef>
                <a:defRPr/>
              </a:pPr>
              <a:r>
                <a:rPr lang="zh-CN" altLang="en-US" sz="1200" b="1" dirty="0">
                  <a:solidFill>
                    <a:schemeClr val="bg1"/>
                  </a:solidFill>
                  <a:latin typeface="Arial" charset="0"/>
                  <a:ea typeface="微软雅黑" pitchFamily="34" charset="-122"/>
                  <a:cs typeface="+mn-ea"/>
                  <a:sym typeface="Arial" charset="0"/>
                </a:rPr>
                <a:t>分析指标，查找异常</a:t>
              </a:r>
            </a:p>
          </p:txBody>
        </p:sp>
        <p:sp>
          <p:nvSpPr>
            <p:cNvPr id="48" name="îŝḷîḓé-Rectangle 22"/>
            <p:cNvSpPr/>
            <p:nvPr/>
          </p:nvSpPr>
          <p:spPr>
            <a:xfrm>
              <a:off x="1471599" y="2180004"/>
              <a:ext cx="2020978" cy="570078"/>
            </a:xfrm>
            <a:prstGeom prst="rect">
              <a:avLst/>
            </a:prstGeom>
          </p:spPr>
          <p:txBody>
            <a:bodyPr wrap="none" lIns="0" tIns="0" rIns="0" bIns="0" anchor="ctr" anchorCtr="1">
              <a:noAutofit/>
            </a:bodyPr>
            <a:lstStyle/>
            <a:p>
              <a:pPr lvl="0" algn="ctr" defTabSz="913765">
                <a:spcBef>
                  <a:spcPct val="0"/>
                </a:spcBef>
                <a:defRPr/>
              </a:pPr>
              <a:r>
                <a:rPr lang="zh-CN" altLang="en-US" sz="1200" b="1" dirty="0">
                  <a:solidFill>
                    <a:schemeClr val="bg1"/>
                  </a:solidFill>
                  <a:latin typeface="Arial" charset="0"/>
                  <a:ea typeface="微软雅黑" pitchFamily="34" charset="-122"/>
                  <a:cs typeface="+mn-ea"/>
                  <a:sym typeface="Arial" charset="0"/>
                </a:rPr>
                <a:t>获取被审计单位</a:t>
              </a:r>
              <a:endParaRPr lang="en-US" altLang="zh-CN" sz="1200" b="1" dirty="0">
                <a:solidFill>
                  <a:schemeClr val="bg1"/>
                </a:solidFill>
                <a:latin typeface="Arial" charset="0"/>
                <a:ea typeface="微软雅黑" pitchFamily="34" charset="-122"/>
                <a:cs typeface="+mn-ea"/>
                <a:sym typeface="Arial" charset="0"/>
              </a:endParaRPr>
            </a:p>
            <a:p>
              <a:pPr lvl="0" algn="ctr" defTabSz="913765">
                <a:spcBef>
                  <a:spcPct val="0"/>
                </a:spcBef>
                <a:defRPr/>
              </a:pPr>
              <a:r>
                <a:rPr lang="zh-CN" altLang="en-US" sz="1200" b="1" dirty="0">
                  <a:solidFill>
                    <a:schemeClr val="bg1"/>
                  </a:solidFill>
                  <a:latin typeface="Arial" charset="0"/>
                  <a:ea typeface="微软雅黑" pitchFamily="34" charset="-122"/>
                  <a:cs typeface="+mn-ea"/>
                  <a:sym typeface="Arial" charset="0"/>
                </a:rPr>
                <a:t>提供的资料</a:t>
              </a:r>
            </a:p>
          </p:txBody>
        </p:sp>
      </p:grpSp>
      <p:sp>
        <p:nvSpPr>
          <p:cNvPr id="45" name="文本框 44">
            <a:extLst>
              <a:ext uri="{FF2B5EF4-FFF2-40B4-BE49-F238E27FC236}">
                <a16:creationId xmlns:a16="http://schemas.microsoft.com/office/drawing/2014/main" id="{61E40A9F-259D-AF85-8207-CD61F54C09A3}"/>
              </a:ext>
            </a:extLst>
          </p:cNvPr>
          <p:cNvSpPr txBox="1"/>
          <p:nvPr/>
        </p:nvSpPr>
        <p:spPr>
          <a:xfrm>
            <a:off x="6153053" y="4467789"/>
            <a:ext cx="5835443" cy="1840119"/>
          </a:xfrm>
          <a:prstGeom prst="rect">
            <a:avLst/>
          </a:prstGeom>
          <a:noFill/>
        </p:spPr>
        <p:txBody>
          <a:bodyPr wrap="square">
            <a:spAutoFit/>
          </a:bodyPr>
          <a:lstStyle/>
          <a:p>
            <a:pPr indent="431800">
              <a:lnSpc>
                <a:spcPct val="120000"/>
              </a:lnSpc>
            </a:pPr>
            <a:r>
              <a:rPr lang="zh-CN" altLang="en-US" sz="1600" dirty="0">
                <a:solidFill>
                  <a:schemeClr val="bg1"/>
                </a:solidFill>
                <a:latin typeface="Microsoft YaHei" pitchFamily="34" charset="-122"/>
                <a:ea typeface="Microsoft YaHei" pitchFamily="34" charset="-122"/>
              </a:rPr>
              <a:t>从上述两个实例中都可以看出在对被审计单位实施审计时，收入有着举足轻重的地位，同时，收入也是主板、创业板上市重要指标，间接影响企业的营业利润、净利润，导致他成为“造假风险”非常高的会计科目之一。然而，面对收入审计时，会面临大量的序时账，原始凭证等原始数据，会面临巨大的人力财力。</a:t>
            </a:r>
            <a:endParaRPr lang="en-US" altLang="zh-CN" sz="1600" dirty="0">
              <a:solidFill>
                <a:schemeClr val="bg1"/>
              </a:solidFill>
              <a:latin typeface="Microsoft YaHei" pitchFamily="34" charset="-122"/>
              <a:ea typeface="Microsoft YaHei"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推广价值</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pic>
        <p:nvPicPr>
          <p:cNvPr id="7" name="图片 6">
            <a:extLst>
              <a:ext uri="{FF2B5EF4-FFF2-40B4-BE49-F238E27FC236}">
                <a16:creationId xmlns:a16="http://schemas.microsoft.com/office/drawing/2014/main" id="{ACD13394-6945-3F57-2D44-BBD7C264D5D4}"/>
              </a:ext>
            </a:extLst>
          </p:cNvPr>
          <p:cNvPicPr>
            <a:picLocks noChangeAspect="1"/>
          </p:cNvPicPr>
          <p:nvPr/>
        </p:nvPicPr>
        <p:blipFill>
          <a:blip r:embed="rId2"/>
          <a:stretch>
            <a:fillRect/>
          </a:stretch>
        </p:blipFill>
        <p:spPr>
          <a:xfrm>
            <a:off x="71319" y="2269924"/>
            <a:ext cx="5813288" cy="1079409"/>
          </a:xfrm>
          <a:prstGeom prst="rect">
            <a:avLst/>
          </a:prstGeom>
        </p:spPr>
      </p:pic>
      <p:sp>
        <p:nvSpPr>
          <p:cNvPr id="10" name="文本框 9">
            <a:extLst>
              <a:ext uri="{FF2B5EF4-FFF2-40B4-BE49-F238E27FC236}">
                <a16:creationId xmlns:a16="http://schemas.microsoft.com/office/drawing/2014/main" id="{EAB35292-D3ED-A705-AAED-3226BBD9ABFD}"/>
              </a:ext>
            </a:extLst>
          </p:cNvPr>
          <p:cNvSpPr txBox="1"/>
          <p:nvPr/>
        </p:nvSpPr>
        <p:spPr>
          <a:xfrm>
            <a:off x="6184490" y="1487034"/>
            <a:ext cx="5348749" cy="5078313"/>
          </a:xfrm>
          <a:prstGeom prst="rect">
            <a:avLst/>
          </a:prstGeom>
          <a:noFill/>
        </p:spPr>
        <p:txBody>
          <a:bodyPr wrap="square" rtlCol="0">
            <a:spAutoFit/>
          </a:bodyPr>
          <a:lstStyle/>
          <a:p>
            <a:r>
              <a:rPr lang="zh-CN" altLang="en-US" dirty="0">
                <a:solidFill>
                  <a:schemeClr val="bg1"/>
                </a:solidFill>
              </a:rPr>
              <a:t>在全球，每年上市企业发生财务造假的案例层出不穷，瑞幸咖啡，康美药业等公司的财务造假事件不断被爆出，这时，审计这项工作就显得尤为重要。</a:t>
            </a:r>
            <a:endParaRPr lang="en-US" altLang="zh-CN" dirty="0">
              <a:solidFill>
                <a:schemeClr val="bg1"/>
              </a:solidFill>
            </a:endParaRPr>
          </a:p>
          <a:p>
            <a:endParaRPr lang="en-US" altLang="zh-CN" dirty="0">
              <a:solidFill>
                <a:schemeClr val="bg1"/>
              </a:solidFill>
            </a:endParaRPr>
          </a:p>
          <a:p>
            <a:r>
              <a:rPr lang="zh-CN" altLang="en-US" dirty="0">
                <a:solidFill>
                  <a:schemeClr val="bg1"/>
                </a:solidFill>
              </a:rPr>
              <a:t>但是，随着科技不断发展，一家企业涉及到的原始数据越来越多，造假方面也越来越广，审计人员需要做的越来越多。那么，如何让沦陷于</a:t>
            </a:r>
            <a:r>
              <a:rPr lang="en-US" altLang="zh-CN" dirty="0">
                <a:solidFill>
                  <a:schemeClr val="bg1"/>
                </a:solidFill>
              </a:rPr>
              <a:t>996</a:t>
            </a:r>
            <a:r>
              <a:rPr lang="zh-CN" altLang="en-US" dirty="0">
                <a:solidFill>
                  <a:schemeClr val="bg1"/>
                </a:solidFill>
              </a:rPr>
              <a:t>工作中的审计人员解放双手，去做更多有价值的工作就尤为重要了！</a:t>
            </a:r>
            <a:endParaRPr lang="en-US" altLang="zh-CN" dirty="0">
              <a:solidFill>
                <a:schemeClr val="bg1"/>
              </a:solidFill>
            </a:endParaRPr>
          </a:p>
          <a:p>
            <a:endParaRPr lang="en-US" altLang="zh-CN" dirty="0">
              <a:solidFill>
                <a:schemeClr val="bg1"/>
              </a:solidFill>
            </a:endParaRPr>
          </a:p>
          <a:p>
            <a:r>
              <a:rPr lang="zh-CN" altLang="en-US" dirty="0">
                <a:solidFill>
                  <a:schemeClr val="bg1"/>
                </a:solidFill>
              </a:rPr>
              <a:t>我们的</a:t>
            </a:r>
            <a:r>
              <a:rPr lang="en-US" altLang="zh-CN" dirty="0">
                <a:solidFill>
                  <a:schemeClr val="bg1"/>
                </a:solidFill>
              </a:rPr>
              <a:t>RPA</a:t>
            </a:r>
            <a:r>
              <a:rPr lang="zh-CN" altLang="en-US" dirty="0">
                <a:solidFill>
                  <a:schemeClr val="bg1"/>
                </a:solidFill>
              </a:rPr>
              <a:t>机器人针对这些痛点，对收入审计中的大量数据进行自动化处理，计算及分析，并且解决了计算错误等缺点。同时，通过运用机器人实现自动化，大大缩减了审计时长，提高了审计效率，优化审计流程，极大的节约了审计成本，将审计人员从高度重复性，结构化，无须复杂判断的审计任务中解放出来，以集中精力审计风险更高的工作，实现价值的创造。</a:t>
            </a:r>
          </a:p>
        </p:txBody>
      </p:sp>
      <p:pic>
        <p:nvPicPr>
          <p:cNvPr id="12" name="图片 11">
            <a:extLst>
              <a:ext uri="{FF2B5EF4-FFF2-40B4-BE49-F238E27FC236}">
                <a16:creationId xmlns:a16="http://schemas.microsoft.com/office/drawing/2014/main" id="{1A21BE57-17EB-6AF8-CCA6-1E7E587B26AB}"/>
              </a:ext>
            </a:extLst>
          </p:cNvPr>
          <p:cNvPicPr>
            <a:picLocks noChangeAspect="1"/>
          </p:cNvPicPr>
          <p:nvPr/>
        </p:nvPicPr>
        <p:blipFill>
          <a:blip r:embed="rId3"/>
          <a:stretch>
            <a:fillRect/>
          </a:stretch>
        </p:blipFill>
        <p:spPr>
          <a:xfrm>
            <a:off x="407466" y="3885447"/>
            <a:ext cx="4671465" cy="693480"/>
          </a:xfrm>
          <a:prstGeom prst="rect">
            <a:avLst/>
          </a:prstGeom>
        </p:spPr>
      </p:pic>
      <p:pic>
        <p:nvPicPr>
          <p:cNvPr id="14" name="图片 13">
            <a:extLst>
              <a:ext uri="{FF2B5EF4-FFF2-40B4-BE49-F238E27FC236}">
                <a16:creationId xmlns:a16="http://schemas.microsoft.com/office/drawing/2014/main" id="{9C154ECC-F579-D979-367D-121F41FBF250}"/>
              </a:ext>
            </a:extLst>
          </p:cNvPr>
          <p:cNvPicPr>
            <a:picLocks noChangeAspect="1"/>
          </p:cNvPicPr>
          <p:nvPr/>
        </p:nvPicPr>
        <p:blipFill rotWithShape="1">
          <a:blip r:embed="rId4"/>
          <a:srcRect l="1" r="38166"/>
          <a:stretch/>
        </p:blipFill>
        <p:spPr>
          <a:xfrm>
            <a:off x="147484" y="5547775"/>
            <a:ext cx="5437239" cy="838273"/>
          </a:xfrm>
          <a:prstGeom prst="rect">
            <a:avLst/>
          </a:prstGeom>
        </p:spPr>
      </p:pic>
      <p:sp>
        <p:nvSpPr>
          <p:cNvPr id="15" name="对话气泡: 矩形 14">
            <a:extLst>
              <a:ext uri="{FF2B5EF4-FFF2-40B4-BE49-F238E27FC236}">
                <a16:creationId xmlns:a16="http://schemas.microsoft.com/office/drawing/2014/main" id="{BFEA720D-57D1-E472-C561-F8DDA394C0E9}"/>
              </a:ext>
            </a:extLst>
          </p:cNvPr>
          <p:cNvSpPr/>
          <p:nvPr/>
        </p:nvSpPr>
        <p:spPr>
          <a:xfrm>
            <a:off x="658760" y="5030993"/>
            <a:ext cx="2222091" cy="558172"/>
          </a:xfrm>
          <a:prstGeom prst="wedgeRectCallou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涉及四万多条数据</a:t>
            </a:r>
          </a:p>
        </p:txBody>
      </p:sp>
    </p:spTree>
    <p:extLst>
      <p:ext uri="{BB962C8B-B14F-4D97-AF65-F5344CB8AC3E}">
        <p14:creationId xmlns:p14="http://schemas.microsoft.com/office/powerpoint/2010/main" val="3215201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4</a:t>
            </a:fld>
            <a:endParaRPr lang="zh-CN" altLang="en-US" dirty="0"/>
          </a:p>
        </p:txBody>
      </p:sp>
      <p:sp>
        <p:nvSpPr>
          <p:cNvPr id="87" name="PA_矩形 27"/>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3765">
              <a:spcBef>
                <a:spcPct val="0"/>
              </a:spcBef>
              <a:defRPr/>
            </a:pPr>
            <a:endParaRPr lang="zh-CN" altLang="en-US" sz="2000" b="1" dirty="0">
              <a:solidFill>
                <a:schemeClr val="bg1"/>
              </a:solidFill>
              <a:latin typeface="Arial" charset="0"/>
              <a:ea typeface="微软雅黑" pitchFamily="34" charset="-122"/>
              <a:cs typeface="+mn-ea"/>
              <a:sym typeface="Arial" charset="0"/>
            </a:endParaRPr>
          </a:p>
        </p:txBody>
      </p:sp>
      <p:sp>
        <p:nvSpPr>
          <p:cNvPr id="88" name="PA_矩形 22"/>
          <p:cNvSpPr/>
          <p:nvPr>
            <p:custDataLst>
              <p:tags r:id="rId2"/>
            </p:custDataLst>
          </p:nvPr>
        </p:nvSpPr>
        <p:spPr>
          <a:xfrm>
            <a:off x="292498" y="4084759"/>
            <a:ext cx="3475448" cy="911517"/>
          </a:xfrm>
          <a:prstGeom prst="rect">
            <a:avLst/>
          </a:prstGeom>
          <a:noFill/>
        </p:spPr>
        <p:txBody>
          <a:bodyPr wrap="none" lIns="0" tIns="0" rIns="0" bIns="0" anchor="ctr">
            <a:normAutofit/>
          </a:bodyPr>
          <a:lstStyle/>
          <a:p>
            <a:pPr lvl="0" algn="r" defTabSz="913765">
              <a:spcBef>
                <a:spcPct val="0"/>
              </a:spcBef>
              <a:defRPr/>
            </a:pPr>
            <a:r>
              <a:rPr lang="zh-CN" altLang="en-US" sz="2000" b="1" dirty="0">
                <a:solidFill>
                  <a:schemeClr val="bg1"/>
                </a:solidFill>
                <a:latin typeface="Arial" charset="0"/>
                <a:ea typeface="微软雅黑" pitchFamily="34" charset="-122"/>
                <a:cs typeface="+mn-ea"/>
                <a:sym typeface="Arial" charset="0"/>
              </a:rPr>
              <a:t>数据量大，耗时长，效率低</a:t>
            </a:r>
          </a:p>
        </p:txBody>
      </p:sp>
      <p:sp>
        <p:nvSpPr>
          <p:cNvPr id="89" name="PA_矩形 20"/>
          <p:cNvSpPr/>
          <p:nvPr>
            <p:custDataLst>
              <p:tags r:id="rId3"/>
            </p:custDataLst>
          </p:nvPr>
        </p:nvSpPr>
        <p:spPr>
          <a:xfrm>
            <a:off x="3901732" y="1707384"/>
            <a:ext cx="3721002" cy="346656"/>
          </a:xfrm>
          <a:prstGeom prst="rect">
            <a:avLst/>
          </a:prstGeom>
          <a:noFill/>
        </p:spPr>
        <p:txBody>
          <a:bodyPr wrap="none" lIns="0" tIns="0" rIns="0" bIns="0" anchor="ctr">
            <a:normAutofit/>
          </a:bodyPr>
          <a:lstStyle/>
          <a:p>
            <a:pPr lvl="0" algn="ctr" defTabSz="913765">
              <a:spcBef>
                <a:spcPct val="0"/>
              </a:spcBef>
              <a:defRPr/>
            </a:pPr>
            <a:r>
              <a:rPr lang="zh-CN" altLang="en-US" sz="2000" b="1" dirty="0">
                <a:solidFill>
                  <a:schemeClr val="bg1"/>
                </a:solidFill>
                <a:latin typeface="Arial" charset="0"/>
                <a:ea typeface="微软雅黑" pitchFamily="34" charset="-122"/>
                <a:cs typeface="+mn-ea"/>
                <a:sym typeface="Arial" charset="0"/>
              </a:rPr>
              <a:t>重复性强</a:t>
            </a:r>
          </a:p>
        </p:txBody>
      </p:sp>
      <p:grpSp>
        <p:nvGrpSpPr>
          <p:cNvPr id="90" name="组合 89"/>
          <p:cNvGrpSpPr/>
          <p:nvPr/>
        </p:nvGrpSpPr>
        <p:grpSpPr>
          <a:xfrm>
            <a:off x="4430934" y="2894627"/>
            <a:ext cx="3189862" cy="3154441"/>
            <a:chOff x="4589393" y="2894627"/>
            <a:chExt cx="3002527"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charset="0"/>
                <a:ea typeface="微软雅黑" pitchFamily="34" charset="-122"/>
                <a:cs typeface="+mn-ea"/>
                <a:sym typeface="Arial" charset="0"/>
              </a:endParaRPr>
            </a:p>
          </p:txBody>
        </p:sp>
        <p:grpSp>
          <p:nvGrpSpPr>
            <p:cNvPr id="92" name="组合 91"/>
            <p:cNvGrpSpPr/>
            <p:nvPr/>
          </p:nvGrpSpPr>
          <p:grpSpPr>
            <a:xfrm>
              <a:off x="4589393" y="2894627"/>
              <a:ext cx="2849080" cy="3154441"/>
              <a:chOff x="4589393" y="2894627"/>
              <a:chExt cx="2849080" cy="3154441"/>
            </a:xfrm>
          </p:grpSpPr>
          <p:sp>
            <p:nvSpPr>
              <p:cNvPr id="93" name="椭圆 92"/>
              <p:cNvSpPr/>
              <p:nvPr/>
            </p:nvSpPr>
            <p:spPr>
              <a:xfrm>
                <a:off x="4742842" y="3176833"/>
                <a:ext cx="2683649" cy="287223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Arial" charset="0"/>
                  <a:ea typeface="微软雅黑" pitchFamily="34" charset="-122"/>
                  <a:cs typeface="+mn-ea"/>
                  <a:sym typeface="Arial" charset="0"/>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charset="0"/>
                    <a:ea typeface="微软雅黑" pitchFamily="34" charset="-122"/>
                    <a:cs typeface="+mn-ea"/>
                    <a:sym typeface="Arial" charset="0"/>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charset="0"/>
                    <a:ea typeface="微软雅黑" pitchFamily="34" charset="-122"/>
                    <a:cs typeface="+mn-ea"/>
                    <a:sym typeface="Arial" charset="0"/>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charset="0"/>
                    <a:ea typeface="微软雅黑" pitchFamily="34" charset="-122"/>
                    <a:cs typeface="+mn-ea"/>
                    <a:sym typeface="Arial" charset="0"/>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charset="0"/>
                  <a:ea typeface="微软雅黑" pitchFamily="34" charset="-122"/>
                  <a:cs typeface="+mn-ea"/>
                  <a:sym typeface="Arial" charset="0"/>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charset="0"/>
                  <a:ea typeface="微软雅黑" pitchFamily="34" charset="-122"/>
                  <a:cs typeface="+mn-ea"/>
                  <a:sym typeface="Arial" charset="0"/>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charset="0"/>
                  <a:ea typeface="微软雅黑" pitchFamily="34" charset="-122"/>
                  <a:cs typeface="+mn-ea"/>
                  <a:sym typeface="Arial" charset="0"/>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charset="0"/>
                  <a:ea typeface="微软雅黑" pitchFamily="34" charset="-122"/>
                  <a:cs typeface="+mn-ea"/>
                  <a:sym typeface="Arial" charset="0"/>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charset="0"/>
                  <a:ea typeface="微软雅黑" pitchFamily="34" charset="-122"/>
                  <a:cs typeface="+mn-ea"/>
                  <a:sym typeface="Arial" charset="0"/>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charset="0"/>
                    <a:ea typeface="微软雅黑" pitchFamily="34" charset="-122"/>
                    <a:cs typeface="+mn-ea"/>
                    <a:sym typeface="Arial" charset="0"/>
                  </a:rPr>
                  <a:t>痛点</a:t>
                </a:r>
              </a:p>
            </p:txBody>
          </p:sp>
        </p:grpSp>
      </p:grpSp>
      <p:sp>
        <p:nvSpPr>
          <p:cNvPr id="104" name="矩形 103"/>
          <p:cNvSpPr/>
          <p:nvPr/>
        </p:nvSpPr>
        <p:spPr>
          <a:xfrm>
            <a:off x="384664" y="4930004"/>
            <a:ext cx="3957316" cy="1346522"/>
          </a:xfrm>
          <a:prstGeom prst="rect">
            <a:avLst/>
          </a:prstGeom>
        </p:spPr>
        <p:txBody>
          <a:bodyPr wrap="square">
            <a:spAutoFit/>
          </a:bodyPr>
          <a:lstStyle/>
          <a:p>
            <a:pPr marL="285750" indent="-285750">
              <a:lnSpc>
                <a:spcPct val="150000"/>
              </a:lnSpc>
              <a:buFont typeface="Wingdings" charset="2"/>
              <a:buChar char="Ø"/>
            </a:pPr>
            <a:r>
              <a:rPr lang="zh-CN" altLang="en-US" sz="1400" dirty="0">
                <a:solidFill>
                  <a:schemeClr val="bg1"/>
                </a:solidFill>
                <a:latin typeface="Arial" charset="0"/>
                <a:ea typeface="微软雅黑" pitchFamily="34" charset="-122"/>
                <a:cs typeface="+mn-ea"/>
                <a:sym typeface="Arial" charset="0"/>
              </a:rPr>
              <a:t>人工每次都需要对序时账中上万条财务信息进行分类汇总，且要计算大量的财务指标。</a:t>
            </a:r>
            <a:endParaRPr lang="en-US" altLang="zh-CN" sz="1400" dirty="0">
              <a:solidFill>
                <a:schemeClr val="bg1"/>
              </a:solidFill>
              <a:latin typeface="Arial" charset="0"/>
              <a:ea typeface="微软雅黑" pitchFamily="34" charset="-122"/>
              <a:cs typeface="+mn-ea"/>
              <a:sym typeface="Arial" charset="0"/>
            </a:endParaRPr>
          </a:p>
          <a:p>
            <a:pPr marL="285750" indent="-285750">
              <a:lnSpc>
                <a:spcPct val="150000"/>
              </a:lnSpc>
              <a:buFont typeface="Wingdings" charset="2"/>
              <a:buChar char="Ø"/>
            </a:pPr>
            <a:r>
              <a:rPr lang="zh-CN" altLang="en-US" sz="1400" dirty="0">
                <a:solidFill>
                  <a:schemeClr val="bg1"/>
                </a:solidFill>
                <a:latin typeface="Arial" charset="0"/>
                <a:ea typeface="微软雅黑" pitchFamily="34" charset="-122"/>
                <a:cs typeface="+mn-ea"/>
                <a:sym typeface="Arial" charset="0"/>
              </a:rPr>
              <a:t>发函时核对相关单位信息进行核对，面对大量的函证对象，需要花费大量时间。</a:t>
            </a:r>
          </a:p>
        </p:txBody>
      </p:sp>
      <p:sp>
        <p:nvSpPr>
          <p:cNvPr id="105" name="矩形 104"/>
          <p:cNvSpPr/>
          <p:nvPr/>
        </p:nvSpPr>
        <p:spPr>
          <a:xfrm>
            <a:off x="8238088" y="5040751"/>
            <a:ext cx="3299290" cy="69871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400" dirty="0">
                <a:solidFill>
                  <a:schemeClr val="bg1"/>
                </a:solidFill>
                <a:latin typeface="Arial" charset="0"/>
                <a:ea typeface="微软雅黑" pitchFamily="34" charset="-122"/>
                <a:cs typeface="+mn-ea"/>
                <a:sym typeface="Arial" charset="0"/>
              </a:rPr>
              <a:t>序时账的数据多达上万条，涉及到的原始凭证数量更为庞大。</a:t>
            </a:r>
          </a:p>
        </p:txBody>
      </p:sp>
      <p:sp>
        <p:nvSpPr>
          <p:cNvPr id="106" name="矩形 105"/>
          <p:cNvSpPr/>
          <p:nvPr/>
        </p:nvSpPr>
        <p:spPr>
          <a:xfrm>
            <a:off x="4955238" y="2087960"/>
            <a:ext cx="2502411" cy="700192"/>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400" dirty="0">
                <a:solidFill>
                  <a:schemeClr val="bg1"/>
                </a:solidFill>
                <a:latin typeface="Arial" charset="0"/>
                <a:ea typeface="微软雅黑" pitchFamily="34" charset="-122"/>
                <a:cs typeface="+mn-ea"/>
                <a:sym typeface="Arial" charset="0"/>
              </a:rPr>
              <a:t>核对发函对象信息</a:t>
            </a:r>
            <a:endParaRPr lang="en-US" altLang="zh-CN" sz="1400" dirty="0">
              <a:solidFill>
                <a:schemeClr val="bg1"/>
              </a:solidFill>
              <a:latin typeface="Arial" charset="0"/>
              <a:ea typeface="微软雅黑" pitchFamily="34" charset="-122"/>
              <a:cs typeface="+mn-ea"/>
              <a:sym typeface="Arial" charset="0"/>
            </a:endParaRPr>
          </a:p>
          <a:p>
            <a:pPr marL="285750" indent="-285750">
              <a:lnSpc>
                <a:spcPct val="150000"/>
              </a:lnSpc>
              <a:buFont typeface="Wingdings" panose="05000000000000000000" pitchFamily="2" charset="2"/>
              <a:buChar char="Ø"/>
            </a:pPr>
            <a:r>
              <a:rPr lang="zh-CN" altLang="en-US" sz="1400" dirty="0">
                <a:solidFill>
                  <a:schemeClr val="bg1"/>
                </a:solidFill>
                <a:latin typeface="Arial" charset="0"/>
                <a:ea typeface="微软雅黑" pitchFamily="34" charset="-122"/>
                <a:cs typeface="+mn-ea"/>
                <a:sym typeface="Arial" charset="0"/>
              </a:rPr>
              <a:t>填写询证函</a:t>
            </a:r>
          </a:p>
        </p:txBody>
      </p:sp>
      <p:sp>
        <p:nvSpPr>
          <p:cNvPr id="25" name="PA_矩形 20"/>
          <p:cNvSpPr/>
          <p:nvPr>
            <p:custDataLst>
              <p:tags r:id="rId4"/>
            </p:custDataLst>
          </p:nvPr>
        </p:nvSpPr>
        <p:spPr>
          <a:xfrm>
            <a:off x="7830607" y="4479253"/>
            <a:ext cx="2132021" cy="480962"/>
          </a:xfrm>
          <a:prstGeom prst="rect">
            <a:avLst/>
          </a:prstGeom>
          <a:noFill/>
        </p:spPr>
        <p:txBody>
          <a:bodyPr wrap="none" lIns="0" tIns="0" rIns="0" bIns="0" anchor="ctr">
            <a:normAutofit/>
          </a:bodyPr>
          <a:lstStyle/>
          <a:p>
            <a:pPr lvl="0" algn="ctr" defTabSz="913765">
              <a:spcBef>
                <a:spcPct val="0"/>
              </a:spcBef>
              <a:defRPr/>
            </a:pPr>
            <a:r>
              <a:rPr lang="zh-CN" altLang="en-US" sz="2000" b="1" dirty="0">
                <a:solidFill>
                  <a:schemeClr val="bg1"/>
                </a:solidFill>
                <a:latin typeface="Arial" charset="0"/>
                <a:ea typeface="微软雅黑" pitchFamily="34" charset="-122"/>
                <a:cs typeface="+mn-ea"/>
                <a:sym typeface="Arial" charset="0"/>
              </a:rPr>
              <a:t>操作繁琐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nodePh="1">
                                  <p:stCondLst>
                                    <p:cond delay="0"/>
                                  </p:stCondLst>
                                  <p:endCondLst>
                                    <p:cond evt="begin" delay="0">
                                      <p:tn val="24"/>
                                    </p:cond>
                                  </p:end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5"/>
                                        </p:tgtEl>
                                        <p:attrNameLst>
                                          <p:attrName>ppt_y</p:attrName>
                                        </p:attrNameLst>
                                      </p:cBhvr>
                                      <p:tavLst>
                                        <p:tav tm="0">
                                          <p:val>
                                            <p:strVal val="#ppt_y"/>
                                          </p:val>
                                        </p:tav>
                                        <p:tav tm="100000">
                                          <p:val>
                                            <p:strVal val="#ppt_y"/>
                                          </p:val>
                                        </p:tav>
                                      </p:tavLst>
                                    </p:anim>
                                    <p:anim calcmode="lin" valueType="num">
                                      <p:cBhvr>
                                        <p:cTn id="3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1000"/>
                                        <p:tgtEl>
                                          <p:spTgt spid="106"/>
                                        </p:tgtEl>
                                      </p:cBhvr>
                                    </p:animEffect>
                                    <p:anim calcmode="lin" valueType="num">
                                      <p:cBhvr>
                                        <p:cTn id="45" dur="1000" fill="hold"/>
                                        <p:tgtEl>
                                          <p:spTgt spid="106"/>
                                        </p:tgtEl>
                                        <p:attrNameLst>
                                          <p:attrName>ppt_x</p:attrName>
                                        </p:attrNameLst>
                                      </p:cBhvr>
                                      <p:tavLst>
                                        <p:tav tm="0">
                                          <p:val>
                                            <p:strVal val="#ppt_x"/>
                                          </p:val>
                                        </p:tav>
                                        <p:tav tm="100000">
                                          <p:val>
                                            <p:strVal val="#ppt_x"/>
                                          </p:val>
                                        </p:tav>
                                      </p:tavLst>
                                    </p:anim>
                                    <p:anim calcmode="lin" valueType="num">
                                      <p:cBhvr>
                                        <p:cTn id="46" dur="1000" fill="hold"/>
                                        <p:tgtEl>
                                          <p:spTgt spid="10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73644" y="279028"/>
            <a:ext cx="47319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5</a:t>
            </a:fld>
            <a:endParaRPr lang="zh-CN" altLang="en-US" dirty="0"/>
          </a:p>
        </p:txBody>
      </p:sp>
      <p:sp>
        <p:nvSpPr>
          <p:cNvPr id="2" name="文本框 1">
            <a:extLst>
              <a:ext uri="{FF2B5EF4-FFF2-40B4-BE49-F238E27FC236}">
                <a16:creationId xmlns:a16="http://schemas.microsoft.com/office/drawing/2014/main" id="{440A71E9-5A0A-A823-13DD-2E46DFABD504}"/>
              </a:ext>
            </a:extLst>
          </p:cNvPr>
          <p:cNvSpPr txBox="1"/>
          <p:nvPr/>
        </p:nvSpPr>
        <p:spPr>
          <a:xfrm>
            <a:off x="5288438" y="442835"/>
            <a:ext cx="2620650" cy="584775"/>
          </a:xfrm>
          <a:prstGeom prst="rect">
            <a:avLst/>
          </a:prstGeom>
          <a:noFill/>
        </p:spPr>
        <p:txBody>
          <a:bodyPr wrap="square" rtlCol="0">
            <a:spAutoFit/>
          </a:bodyPr>
          <a:lstStyle/>
          <a:p>
            <a:pPr algn="dist"/>
            <a:r>
              <a:rPr lang="zh-CN" altLang="en-US" sz="3200" dirty="0">
                <a:ln w="0">
                  <a:solidFill>
                    <a:schemeClr val="bg2"/>
                  </a:solidFill>
                </a:ln>
                <a:solidFill>
                  <a:schemeClr val="bg1">
                    <a:lumMod val="95000"/>
                  </a:schemeClr>
                </a:solidFill>
                <a:effectLst>
                  <a:reflection blurRad="6350" stA="53000" endA="300" endPos="35500" dir="5400000" sy="-90000" algn="bl" rotWithShape="0"/>
                </a:effectLst>
                <a:latin typeface="华文新魏" panose="02010800040101010101" pitchFamily="2" charset="-122"/>
                <a:ea typeface="华文新魏" panose="02010800040101010101" pitchFamily="2" charset="-122"/>
              </a:rPr>
              <a:t>故事场景</a:t>
            </a:r>
          </a:p>
        </p:txBody>
      </p:sp>
      <p:sp>
        <p:nvSpPr>
          <p:cNvPr id="46" name="矩形 45">
            <a:extLst>
              <a:ext uri="{FF2B5EF4-FFF2-40B4-BE49-F238E27FC236}">
                <a16:creationId xmlns:a16="http://schemas.microsoft.com/office/drawing/2014/main" id="{7B09AFE7-D60D-AAC0-0A7D-6A57302FEB76}"/>
              </a:ext>
            </a:extLst>
          </p:cNvPr>
          <p:cNvSpPr/>
          <p:nvPr/>
        </p:nvSpPr>
        <p:spPr>
          <a:xfrm>
            <a:off x="377339" y="2770926"/>
            <a:ext cx="4222941" cy="254579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5" name="文本框 4">
            <a:extLst>
              <a:ext uri="{FF2B5EF4-FFF2-40B4-BE49-F238E27FC236}">
                <a16:creationId xmlns:a16="http://schemas.microsoft.com/office/drawing/2014/main" id="{12450F65-55D6-8E75-DDF0-C42D79B1373B}"/>
              </a:ext>
            </a:extLst>
          </p:cNvPr>
          <p:cNvSpPr txBox="1"/>
          <p:nvPr/>
        </p:nvSpPr>
        <p:spPr>
          <a:xfrm>
            <a:off x="5466813" y="1844355"/>
            <a:ext cx="5817072" cy="4199868"/>
          </a:xfrm>
          <a:prstGeom prst="rect">
            <a:avLst/>
          </a:prstGeom>
          <a:noFill/>
        </p:spPr>
        <p:txBody>
          <a:bodyPr wrap="square" rtlCol="0">
            <a:spAutoFit/>
          </a:bodyPr>
          <a:lstStyle/>
          <a:p>
            <a:pPr>
              <a:lnSpc>
                <a:spcPct val="150000"/>
              </a:lnSpc>
            </a:pPr>
            <a:r>
              <a:rPr lang="zh-CN" altLang="en-US" dirty="0">
                <a:solidFill>
                  <a:schemeClr val="bg1"/>
                </a:solidFill>
              </a:rPr>
              <a:t>       重庆星之所在会计师事务所有限责任公司成立于</a:t>
            </a:r>
            <a:r>
              <a:rPr lang="en-US" altLang="zh-CN" dirty="0">
                <a:solidFill>
                  <a:schemeClr val="bg1"/>
                </a:solidFill>
              </a:rPr>
              <a:t>2022</a:t>
            </a:r>
            <a:r>
              <a:rPr lang="zh-CN" altLang="en-US" dirty="0">
                <a:solidFill>
                  <a:schemeClr val="bg1"/>
                </a:solidFill>
              </a:rPr>
              <a:t>年</a:t>
            </a:r>
            <a:r>
              <a:rPr lang="en-US" altLang="zh-CN" dirty="0">
                <a:solidFill>
                  <a:schemeClr val="bg1"/>
                </a:solidFill>
              </a:rPr>
              <a:t>5</a:t>
            </a:r>
            <a:r>
              <a:rPr lang="zh-CN" altLang="en-US" dirty="0">
                <a:solidFill>
                  <a:schemeClr val="bg1"/>
                </a:solidFill>
              </a:rPr>
              <a:t>月，拥有一批精通会计审计、工程造价、资产评估、税务等业务领域的专家、学者及复合型高级人才，现有专职从业人员</a:t>
            </a:r>
            <a:r>
              <a:rPr lang="en-US" altLang="zh-CN" dirty="0">
                <a:solidFill>
                  <a:schemeClr val="bg1"/>
                </a:solidFill>
              </a:rPr>
              <a:t>100</a:t>
            </a:r>
            <a:r>
              <a:rPr lang="zh-CN" altLang="en-US" dirty="0">
                <a:solidFill>
                  <a:schemeClr val="bg1"/>
                </a:solidFill>
              </a:rPr>
              <a:t>余人。其中，合伙人</a:t>
            </a:r>
            <a:r>
              <a:rPr lang="en-US" altLang="zh-CN" dirty="0">
                <a:solidFill>
                  <a:schemeClr val="bg1"/>
                </a:solidFill>
              </a:rPr>
              <a:t>5</a:t>
            </a:r>
            <a:r>
              <a:rPr lang="zh-CN" altLang="en-US" dirty="0">
                <a:solidFill>
                  <a:schemeClr val="bg1"/>
                </a:solidFill>
              </a:rPr>
              <a:t>人，注册会计师</a:t>
            </a:r>
            <a:r>
              <a:rPr lang="en-US" altLang="zh-CN" dirty="0">
                <a:solidFill>
                  <a:schemeClr val="bg1"/>
                </a:solidFill>
              </a:rPr>
              <a:t>20</a:t>
            </a:r>
            <a:r>
              <a:rPr lang="zh-CN" altLang="en-US" dirty="0">
                <a:solidFill>
                  <a:schemeClr val="bg1"/>
                </a:solidFill>
              </a:rPr>
              <a:t>人，部门经理</a:t>
            </a:r>
            <a:r>
              <a:rPr lang="en-US" altLang="zh-CN" dirty="0">
                <a:solidFill>
                  <a:schemeClr val="bg1"/>
                </a:solidFill>
              </a:rPr>
              <a:t>8</a:t>
            </a:r>
            <a:r>
              <a:rPr lang="zh-CN" altLang="en-US" dirty="0">
                <a:solidFill>
                  <a:schemeClr val="bg1"/>
                </a:solidFill>
              </a:rPr>
              <a:t>人，项目经理</a:t>
            </a:r>
            <a:r>
              <a:rPr lang="en-US" altLang="zh-CN" dirty="0">
                <a:solidFill>
                  <a:schemeClr val="bg1"/>
                </a:solidFill>
              </a:rPr>
              <a:t>15</a:t>
            </a:r>
            <a:r>
              <a:rPr lang="zh-CN" altLang="en-US" dirty="0">
                <a:solidFill>
                  <a:schemeClr val="bg1"/>
                </a:solidFill>
              </a:rPr>
              <a:t>人，</a:t>
            </a:r>
            <a:r>
              <a:rPr lang="en-US" altLang="zh-CN" dirty="0">
                <a:solidFill>
                  <a:schemeClr val="bg1"/>
                </a:solidFill>
              </a:rPr>
              <a:t>RPA</a:t>
            </a:r>
            <a:r>
              <a:rPr lang="zh-CN" altLang="en-US" dirty="0">
                <a:solidFill>
                  <a:schemeClr val="bg1"/>
                </a:solidFill>
              </a:rPr>
              <a:t>工程师</a:t>
            </a:r>
            <a:r>
              <a:rPr lang="en-US" altLang="zh-CN" dirty="0">
                <a:solidFill>
                  <a:schemeClr val="bg1"/>
                </a:solidFill>
              </a:rPr>
              <a:t>6</a:t>
            </a:r>
            <a:r>
              <a:rPr lang="zh-CN" altLang="en-US" dirty="0">
                <a:solidFill>
                  <a:schemeClr val="bg1"/>
                </a:solidFill>
              </a:rPr>
              <a:t>人，高级审计助理</a:t>
            </a:r>
            <a:r>
              <a:rPr lang="en-US" altLang="zh-CN" dirty="0">
                <a:solidFill>
                  <a:schemeClr val="bg1"/>
                </a:solidFill>
              </a:rPr>
              <a:t>15</a:t>
            </a:r>
            <a:r>
              <a:rPr lang="zh-CN" altLang="en-US" dirty="0">
                <a:solidFill>
                  <a:schemeClr val="bg1"/>
                </a:solidFill>
              </a:rPr>
              <a:t>人，普通审计助理</a:t>
            </a:r>
            <a:r>
              <a:rPr lang="en-US" altLang="zh-CN" dirty="0">
                <a:solidFill>
                  <a:schemeClr val="bg1"/>
                </a:solidFill>
              </a:rPr>
              <a:t>30</a:t>
            </a:r>
            <a:r>
              <a:rPr lang="zh-CN" altLang="en-US" dirty="0">
                <a:solidFill>
                  <a:schemeClr val="bg1"/>
                </a:solidFill>
              </a:rPr>
              <a:t>人等，主要从事审计服务、资产评估、</a:t>
            </a:r>
            <a:r>
              <a:rPr lang="en-US" altLang="zh-CN" dirty="0">
                <a:solidFill>
                  <a:schemeClr val="bg1"/>
                </a:solidFill>
              </a:rPr>
              <a:t>RPA</a:t>
            </a:r>
            <a:r>
              <a:rPr lang="zh-CN" altLang="en-US" dirty="0">
                <a:solidFill>
                  <a:schemeClr val="bg1"/>
                </a:solidFill>
              </a:rPr>
              <a:t>审计机器人项目开发，咨询服务等业务。</a:t>
            </a:r>
            <a:endParaRPr lang="en-US" altLang="zh-CN" dirty="0">
              <a:solidFill>
                <a:schemeClr val="bg1"/>
              </a:solidFill>
            </a:endParaRPr>
          </a:p>
          <a:p>
            <a:pPr>
              <a:lnSpc>
                <a:spcPct val="150000"/>
              </a:lnSpc>
            </a:pPr>
            <a:r>
              <a:rPr lang="zh-CN" altLang="en-US" dirty="0">
                <a:solidFill>
                  <a:schemeClr val="bg1"/>
                </a:solidFill>
              </a:rPr>
              <a:t>         近日，审计三部一项目团队正对重庆星耀智能制造有限公司</a:t>
            </a:r>
            <a:r>
              <a:rPr lang="en-US" altLang="zh-CN" dirty="0">
                <a:solidFill>
                  <a:schemeClr val="bg1"/>
                </a:solidFill>
              </a:rPr>
              <a:t>2020</a:t>
            </a:r>
            <a:r>
              <a:rPr lang="zh-CN" altLang="en-US" dirty="0">
                <a:solidFill>
                  <a:schemeClr val="bg1"/>
                </a:solidFill>
              </a:rPr>
              <a:t>年度财务报表实施审计。</a:t>
            </a:r>
          </a:p>
        </p:txBody>
      </p:sp>
    </p:spTree>
    <p:extLst>
      <p:ext uri="{BB962C8B-B14F-4D97-AF65-F5344CB8AC3E}">
        <p14:creationId xmlns:p14="http://schemas.microsoft.com/office/powerpoint/2010/main" val="98617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50902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6</a:t>
            </a:fld>
            <a:endParaRPr lang="zh-CN" altLang="en-US" dirty="0"/>
          </a:p>
        </p:txBody>
      </p:sp>
      <p:pic>
        <p:nvPicPr>
          <p:cNvPr id="5" name="图片 4">
            <a:extLst>
              <a:ext uri="{FF2B5EF4-FFF2-40B4-BE49-F238E27FC236}">
                <a16:creationId xmlns:a16="http://schemas.microsoft.com/office/drawing/2014/main" id="{0F4DF53A-1C68-E6C7-DCE7-4CFF4DBB8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2882" y="3282697"/>
            <a:ext cx="2606992" cy="3575303"/>
          </a:xfrm>
          <a:prstGeom prst="rect">
            <a:avLst/>
          </a:prstGeom>
        </p:spPr>
      </p:pic>
      <p:pic>
        <p:nvPicPr>
          <p:cNvPr id="7" name="图片 6">
            <a:extLst>
              <a:ext uri="{FF2B5EF4-FFF2-40B4-BE49-F238E27FC236}">
                <a16:creationId xmlns:a16="http://schemas.microsoft.com/office/drawing/2014/main" id="{458EC704-DF07-3F96-E8D3-A338F39E9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99" y="3282697"/>
            <a:ext cx="1789211" cy="3157431"/>
          </a:xfrm>
          <a:prstGeom prst="rect">
            <a:avLst/>
          </a:prstGeom>
        </p:spPr>
      </p:pic>
      <p:sp>
        <p:nvSpPr>
          <p:cNvPr id="8" name="文本框 7">
            <a:extLst>
              <a:ext uri="{FF2B5EF4-FFF2-40B4-BE49-F238E27FC236}">
                <a16:creationId xmlns:a16="http://schemas.microsoft.com/office/drawing/2014/main" id="{5EB679DF-B4DC-1AC8-7D16-40C3DFF7E731}"/>
              </a:ext>
            </a:extLst>
          </p:cNvPr>
          <p:cNvSpPr txBox="1"/>
          <p:nvPr/>
        </p:nvSpPr>
        <p:spPr>
          <a:xfrm>
            <a:off x="1591514" y="1348078"/>
            <a:ext cx="10077253" cy="369332"/>
          </a:xfrm>
          <a:prstGeom prst="rect">
            <a:avLst/>
          </a:prstGeom>
          <a:noFill/>
        </p:spPr>
        <p:txBody>
          <a:bodyPr wrap="square" rtlCol="0">
            <a:spAutoFit/>
          </a:bodyPr>
          <a:lstStyle/>
          <a:p>
            <a:r>
              <a:rPr lang="zh-CN" altLang="en-US" dirty="0">
                <a:solidFill>
                  <a:schemeClr val="bg1"/>
                </a:solidFill>
              </a:rPr>
              <a:t>时间一分一秒地过去，一个小时了，两人还没有筛选完主营业务以及应收账款等相关数据</a:t>
            </a:r>
            <a:r>
              <a:rPr lang="en-US" altLang="zh-CN" dirty="0">
                <a:solidFill>
                  <a:schemeClr val="bg1"/>
                </a:solidFill>
              </a:rPr>
              <a:t>……</a:t>
            </a:r>
            <a:endParaRPr lang="zh-CN" altLang="en-US" dirty="0">
              <a:solidFill>
                <a:schemeClr val="bg1"/>
              </a:solidFill>
            </a:endParaRPr>
          </a:p>
        </p:txBody>
      </p:sp>
      <p:sp>
        <p:nvSpPr>
          <p:cNvPr id="9" name="对话气泡: 椭圆形 8">
            <a:extLst>
              <a:ext uri="{FF2B5EF4-FFF2-40B4-BE49-F238E27FC236}">
                <a16:creationId xmlns:a16="http://schemas.microsoft.com/office/drawing/2014/main" id="{53DD7E50-0EDB-EEAF-1353-FE2119C7013E}"/>
              </a:ext>
            </a:extLst>
          </p:cNvPr>
          <p:cNvSpPr/>
          <p:nvPr/>
        </p:nvSpPr>
        <p:spPr>
          <a:xfrm>
            <a:off x="1591512" y="2024543"/>
            <a:ext cx="4300361" cy="1778248"/>
          </a:xfrm>
          <a:prstGeom prst="wedgeEllipseCallout">
            <a:avLst>
              <a:gd name="adj1" fmla="val -53414"/>
              <a:gd name="adj2" fmla="val 7046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10000"/>
              </a:lnSpc>
            </a:pPr>
            <a:r>
              <a:rPr lang="zh-CN" altLang="en-US" sz="1600" dirty="0"/>
              <a:t>丹姐，我太难了！光一个前期工作就这么恼火，还必须要集中精力，生怕一不留神儿就筛选错误，真是搞得人精疲力竭</a:t>
            </a:r>
            <a:r>
              <a:rPr lang="en-US" altLang="zh-CN" sz="1600" dirty="0"/>
              <a:t>……</a:t>
            </a:r>
            <a:endParaRPr lang="zh-CN" altLang="en-US" sz="1600" dirty="0"/>
          </a:p>
        </p:txBody>
      </p:sp>
      <p:sp>
        <p:nvSpPr>
          <p:cNvPr id="10" name="对话气泡: 椭圆形 9">
            <a:extLst>
              <a:ext uri="{FF2B5EF4-FFF2-40B4-BE49-F238E27FC236}">
                <a16:creationId xmlns:a16="http://schemas.microsoft.com/office/drawing/2014/main" id="{E6EC46FA-C905-6E1E-4466-F958173D2E32}"/>
              </a:ext>
            </a:extLst>
          </p:cNvPr>
          <p:cNvSpPr/>
          <p:nvPr/>
        </p:nvSpPr>
        <p:spPr>
          <a:xfrm>
            <a:off x="5495827" y="3802791"/>
            <a:ext cx="4527055" cy="1922937"/>
          </a:xfrm>
          <a:prstGeom prst="wedgeEllipseCallout">
            <a:avLst>
              <a:gd name="adj1" fmla="val 56157"/>
              <a:gd name="adj2" fmla="val 6825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0000"/>
              </a:lnSpc>
            </a:pPr>
            <a:r>
              <a:rPr lang="zh-CN" altLang="en-US" sz="1600" dirty="0">
                <a:solidFill>
                  <a:schemeClr val="tx1"/>
                </a:solidFill>
              </a:rPr>
              <a:t>小严，你刚接触审计工作是这样的，我们在工作中必须保持谨慎细致的状态，尽可能避免人为的失误，获取准确的数据，这样才能保证最后出具报告的质量。</a:t>
            </a:r>
          </a:p>
        </p:txBody>
      </p:sp>
      <p:pic>
        <p:nvPicPr>
          <p:cNvPr id="13" name="图片 12">
            <a:extLst>
              <a:ext uri="{FF2B5EF4-FFF2-40B4-BE49-F238E27FC236}">
                <a16:creationId xmlns:a16="http://schemas.microsoft.com/office/drawing/2014/main" id="{E3713BDC-DF18-AF3C-A33F-399F176BB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98" y="3189521"/>
            <a:ext cx="1123215" cy="1030665"/>
          </a:xfrm>
          <a:prstGeom prst="rect">
            <a:avLst/>
          </a:prstGeom>
        </p:spPr>
      </p:pic>
      <p:sp>
        <p:nvSpPr>
          <p:cNvPr id="15" name="文本框 14">
            <a:extLst>
              <a:ext uri="{FF2B5EF4-FFF2-40B4-BE49-F238E27FC236}">
                <a16:creationId xmlns:a16="http://schemas.microsoft.com/office/drawing/2014/main" id="{B2E583B0-AE15-74E4-31F1-2ED0D525A651}"/>
              </a:ext>
            </a:extLst>
          </p:cNvPr>
          <p:cNvSpPr txBox="1"/>
          <p:nvPr/>
        </p:nvSpPr>
        <p:spPr>
          <a:xfrm>
            <a:off x="5288438" y="442835"/>
            <a:ext cx="2620650" cy="584775"/>
          </a:xfrm>
          <a:prstGeom prst="rect">
            <a:avLst/>
          </a:prstGeom>
          <a:noFill/>
        </p:spPr>
        <p:txBody>
          <a:bodyPr wrap="square" rtlCol="0">
            <a:spAutoFit/>
          </a:bodyPr>
          <a:lstStyle/>
          <a:p>
            <a:pPr algn="dist"/>
            <a:r>
              <a:rPr lang="zh-CN" altLang="en-US" sz="3200" dirty="0">
                <a:ln w="0">
                  <a:solidFill>
                    <a:schemeClr val="bg2"/>
                  </a:solidFill>
                </a:ln>
                <a:solidFill>
                  <a:schemeClr val="bg1">
                    <a:lumMod val="95000"/>
                  </a:schemeClr>
                </a:solidFill>
                <a:effectLst>
                  <a:reflection blurRad="6350" stA="53000" endA="300" endPos="35500" dir="5400000" sy="-90000" algn="bl" rotWithShape="0"/>
                </a:effectLst>
                <a:latin typeface="华文新魏" panose="02010800040101010101" pitchFamily="2" charset="-122"/>
                <a:ea typeface="华文新魏" panose="02010800040101010101" pitchFamily="2" charset="-122"/>
              </a:rPr>
              <a:t>故事场景</a:t>
            </a:r>
          </a:p>
        </p:txBody>
      </p:sp>
    </p:spTree>
    <p:extLst>
      <p:ext uri="{BB962C8B-B14F-4D97-AF65-F5344CB8AC3E}">
        <p14:creationId xmlns:p14="http://schemas.microsoft.com/office/powerpoint/2010/main" val="33949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9" y="285760"/>
            <a:ext cx="434549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7</a:t>
            </a:fld>
            <a:endParaRPr lang="zh-CN" altLang="en-US" dirty="0"/>
          </a:p>
        </p:txBody>
      </p:sp>
      <p:pic>
        <p:nvPicPr>
          <p:cNvPr id="5" name="图片 4">
            <a:extLst>
              <a:ext uri="{FF2B5EF4-FFF2-40B4-BE49-F238E27FC236}">
                <a16:creationId xmlns:a16="http://schemas.microsoft.com/office/drawing/2014/main" id="{0F4DF53A-1C68-E6C7-DCE7-4CFF4DBB8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2882" y="3282697"/>
            <a:ext cx="2606992" cy="3575303"/>
          </a:xfrm>
          <a:prstGeom prst="rect">
            <a:avLst/>
          </a:prstGeom>
        </p:spPr>
      </p:pic>
      <p:pic>
        <p:nvPicPr>
          <p:cNvPr id="7" name="图片 6">
            <a:extLst>
              <a:ext uri="{FF2B5EF4-FFF2-40B4-BE49-F238E27FC236}">
                <a16:creationId xmlns:a16="http://schemas.microsoft.com/office/drawing/2014/main" id="{458EC704-DF07-3F96-E8D3-A338F39E9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66" y="3491632"/>
            <a:ext cx="1789211" cy="3157431"/>
          </a:xfrm>
          <a:prstGeom prst="rect">
            <a:avLst/>
          </a:prstGeom>
        </p:spPr>
      </p:pic>
      <p:sp>
        <p:nvSpPr>
          <p:cNvPr id="8" name="文本框 7">
            <a:extLst>
              <a:ext uri="{FF2B5EF4-FFF2-40B4-BE49-F238E27FC236}">
                <a16:creationId xmlns:a16="http://schemas.microsoft.com/office/drawing/2014/main" id="{5EB679DF-B4DC-1AC8-7D16-40C3DFF7E731}"/>
              </a:ext>
            </a:extLst>
          </p:cNvPr>
          <p:cNvSpPr txBox="1"/>
          <p:nvPr/>
        </p:nvSpPr>
        <p:spPr>
          <a:xfrm>
            <a:off x="3337850" y="1408557"/>
            <a:ext cx="7231976" cy="369332"/>
          </a:xfrm>
          <a:prstGeom prst="rect">
            <a:avLst/>
          </a:prstGeom>
          <a:noFill/>
        </p:spPr>
        <p:txBody>
          <a:bodyPr wrap="square" rtlCol="0">
            <a:spAutoFit/>
          </a:bodyPr>
          <a:lstStyle/>
          <a:p>
            <a:r>
              <a:rPr lang="zh-CN" altLang="en-US" dirty="0">
                <a:solidFill>
                  <a:schemeClr val="bg1"/>
                </a:solidFill>
              </a:rPr>
              <a:t>耗时两小时，两人终于筛选完了相关科目的财务数据</a:t>
            </a:r>
            <a:r>
              <a:rPr lang="en-US" altLang="zh-CN" dirty="0">
                <a:solidFill>
                  <a:schemeClr val="bg1"/>
                </a:solidFill>
              </a:rPr>
              <a:t>……</a:t>
            </a:r>
            <a:endParaRPr lang="zh-CN" altLang="en-US" dirty="0">
              <a:solidFill>
                <a:schemeClr val="bg1"/>
              </a:solidFill>
            </a:endParaRPr>
          </a:p>
        </p:txBody>
      </p:sp>
      <p:sp>
        <p:nvSpPr>
          <p:cNvPr id="10" name="对话气泡: 椭圆形 9">
            <a:extLst>
              <a:ext uri="{FF2B5EF4-FFF2-40B4-BE49-F238E27FC236}">
                <a16:creationId xmlns:a16="http://schemas.microsoft.com/office/drawing/2014/main" id="{E6EC46FA-C905-6E1E-4466-F958173D2E32}"/>
              </a:ext>
            </a:extLst>
          </p:cNvPr>
          <p:cNvSpPr/>
          <p:nvPr/>
        </p:nvSpPr>
        <p:spPr>
          <a:xfrm>
            <a:off x="6617617" y="3429000"/>
            <a:ext cx="3442972" cy="1417795"/>
          </a:xfrm>
          <a:prstGeom prst="wedgeEllipseCallout">
            <a:avLst>
              <a:gd name="adj1" fmla="val 59015"/>
              <a:gd name="adj2" fmla="val 7319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0000"/>
              </a:lnSpc>
            </a:pPr>
            <a:r>
              <a:rPr lang="zh-CN" altLang="en-US" sz="1600" dirty="0">
                <a:solidFill>
                  <a:schemeClr val="tx1"/>
                </a:solidFill>
              </a:rPr>
              <a:t>小严，快弄吧，别怨天尤人了，免得又要加班了</a:t>
            </a:r>
            <a:r>
              <a:rPr lang="en-US" altLang="zh-CN" sz="1600" dirty="0">
                <a:solidFill>
                  <a:schemeClr val="tx1"/>
                </a:solidFill>
              </a:rPr>
              <a:t>φ(</a:t>
            </a:r>
            <a:r>
              <a:rPr lang="zh-CN" altLang="en-US" sz="1600" dirty="0">
                <a:solidFill>
                  <a:schemeClr val="tx1"/>
                </a:solidFill>
              </a:rPr>
              <a:t>゜▽゜*</a:t>
            </a:r>
            <a:r>
              <a:rPr lang="en-US" altLang="zh-CN" sz="1600" dirty="0">
                <a:solidFill>
                  <a:schemeClr val="tx1"/>
                </a:solidFill>
              </a:rPr>
              <a:t>)♪</a:t>
            </a:r>
            <a:endParaRPr lang="zh-CN" altLang="en-US" sz="1600" dirty="0">
              <a:solidFill>
                <a:schemeClr val="tx1"/>
              </a:solidFill>
            </a:endParaRPr>
          </a:p>
        </p:txBody>
      </p:sp>
      <p:sp>
        <p:nvSpPr>
          <p:cNvPr id="12" name="对话气泡: 椭圆形 11">
            <a:extLst>
              <a:ext uri="{FF2B5EF4-FFF2-40B4-BE49-F238E27FC236}">
                <a16:creationId xmlns:a16="http://schemas.microsoft.com/office/drawing/2014/main" id="{225FE75B-05D4-C776-CF47-E315141E14B3}"/>
              </a:ext>
            </a:extLst>
          </p:cNvPr>
          <p:cNvSpPr/>
          <p:nvPr/>
        </p:nvSpPr>
        <p:spPr>
          <a:xfrm>
            <a:off x="1394409" y="2302451"/>
            <a:ext cx="4299953" cy="1713531"/>
          </a:xfrm>
          <a:prstGeom prst="wedgeEllipseCallout">
            <a:avLst>
              <a:gd name="adj1" fmla="val -52439"/>
              <a:gd name="adj2" fmla="val 6114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10000"/>
              </a:lnSpc>
            </a:pPr>
            <a:r>
              <a:rPr lang="zh-CN" altLang="en-US" sz="1600" dirty="0"/>
              <a:t>经理今天交给咋俩的任务还要对营业收入和应收账款实施实质性分析程序，计算相应的财务指标，这哪弄得完啊</a:t>
            </a:r>
            <a:r>
              <a:rPr lang="en-US" altLang="zh-CN" sz="1600" dirty="0"/>
              <a:t>(*&gt;﹏&lt;*)</a:t>
            </a:r>
            <a:endParaRPr lang="zh-CN" altLang="en-US" sz="1600" dirty="0"/>
          </a:p>
        </p:txBody>
      </p:sp>
      <p:sp>
        <p:nvSpPr>
          <p:cNvPr id="11" name="对话气泡: 椭圆形 10">
            <a:extLst>
              <a:ext uri="{FF2B5EF4-FFF2-40B4-BE49-F238E27FC236}">
                <a16:creationId xmlns:a16="http://schemas.microsoft.com/office/drawing/2014/main" id="{124803D3-CB25-A1E9-919E-277969A59EC0}"/>
              </a:ext>
            </a:extLst>
          </p:cNvPr>
          <p:cNvSpPr/>
          <p:nvPr/>
        </p:nvSpPr>
        <p:spPr>
          <a:xfrm>
            <a:off x="1935637" y="4690409"/>
            <a:ext cx="3758725" cy="1518067"/>
          </a:xfrm>
          <a:prstGeom prst="wedgeEllipseCallout">
            <a:avLst>
              <a:gd name="adj1" fmla="val -62086"/>
              <a:gd name="adj2" fmla="val -343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10000"/>
              </a:lnSpc>
            </a:pPr>
            <a:r>
              <a:rPr lang="zh-CN" altLang="en-US" sz="1600" dirty="0"/>
              <a:t>丹姐，真的破防了！这么多的数据，就我们两个人，效率实在太低下了，多希望来点人帮帮我们啊</a:t>
            </a:r>
          </a:p>
        </p:txBody>
      </p:sp>
      <p:sp>
        <p:nvSpPr>
          <p:cNvPr id="13" name="文本框 12">
            <a:extLst>
              <a:ext uri="{FF2B5EF4-FFF2-40B4-BE49-F238E27FC236}">
                <a16:creationId xmlns:a16="http://schemas.microsoft.com/office/drawing/2014/main" id="{E3E25096-521A-63DD-2561-9E7F491DA96F}"/>
              </a:ext>
            </a:extLst>
          </p:cNvPr>
          <p:cNvSpPr txBox="1"/>
          <p:nvPr/>
        </p:nvSpPr>
        <p:spPr>
          <a:xfrm>
            <a:off x="5288438" y="442835"/>
            <a:ext cx="2620650" cy="584775"/>
          </a:xfrm>
          <a:prstGeom prst="rect">
            <a:avLst/>
          </a:prstGeom>
          <a:noFill/>
        </p:spPr>
        <p:txBody>
          <a:bodyPr wrap="square" rtlCol="0">
            <a:spAutoFit/>
          </a:bodyPr>
          <a:lstStyle/>
          <a:p>
            <a:pPr algn="dist"/>
            <a:r>
              <a:rPr lang="zh-CN" altLang="en-US" sz="3200" dirty="0">
                <a:ln w="0">
                  <a:solidFill>
                    <a:schemeClr val="bg2"/>
                  </a:solidFill>
                </a:ln>
                <a:solidFill>
                  <a:schemeClr val="bg1">
                    <a:lumMod val="95000"/>
                  </a:schemeClr>
                </a:solidFill>
                <a:effectLst>
                  <a:reflection blurRad="6350" stA="53000" endA="300" endPos="35500" dir="5400000" sy="-90000" algn="bl" rotWithShape="0"/>
                </a:effectLst>
                <a:latin typeface="华文新魏" panose="02010800040101010101" pitchFamily="2" charset="-122"/>
                <a:ea typeface="华文新魏" panose="02010800040101010101" pitchFamily="2" charset="-122"/>
              </a:rPr>
              <a:t>故事场景</a:t>
            </a:r>
          </a:p>
        </p:txBody>
      </p:sp>
    </p:spTree>
    <p:extLst>
      <p:ext uri="{BB962C8B-B14F-4D97-AF65-F5344CB8AC3E}">
        <p14:creationId xmlns:p14="http://schemas.microsoft.com/office/powerpoint/2010/main" val="14375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50902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8</a:t>
            </a:fld>
            <a:endParaRPr lang="zh-CN" altLang="en-US" dirty="0"/>
          </a:p>
        </p:txBody>
      </p:sp>
      <p:pic>
        <p:nvPicPr>
          <p:cNvPr id="7" name="图片 6">
            <a:extLst>
              <a:ext uri="{FF2B5EF4-FFF2-40B4-BE49-F238E27FC236}">
                <a16:creationId xmlns:a16="http://schemas.microsoft.com/office/drawing/2014/main" id="{458EC704-DF07-3F96-E8D3-A338F39E9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31" y="3607576"/>
            <a:ext cx="1789211" cy="3157431"/>
          </a:xfrm>
          <a:prstGeom prst="rect">
            <a:avLst/>
          </a:prstGeom>
        </p:spPr>
      </p:pic>
      <p:sp>
        <p:nvSpPr>
          <p:cNvPr id="15" name="文本框 14">
            <a:extLst>
              <a:ext uri="{FF2B5EF4-FFF2-40B4-BE49-F238E27FC236}">
                <a16:creationId xmlns:a16="http://schemas.microsoft.com/office/drawing/2014/main" id="{B2E583B0-AE15-74E4-31F1-2ED0D525A651}"/>
              </a:ext>
            </a:extLst>
          </p:cNvPr>
          <p:cNvSpPr txBox="1"/>
          <p:nvPr/>
        </p:nvSpPr>
        <p:spPr>
          <a:xfrm>
            <a:off x="5288438" y="442835"/>
            <a:ext cx="2620650" cy="584775"/>
          </a:xfrm>
          <a:prstGeom prst="rect">
            <a:avLst/>
          </a:prstGeom>
          <a:noFill/>
        </p:spPr>
        <p:txBody>
          <a:bodyPr wrap="square" rtlCol="0">
            <a:spAutoFit/>
          </a:bodyPr>
          <a:lstStyle/>
          <a:p>
            <a:pPr algn="dist"/>
            <a:r>
              <a:rPr lang="zh-CN" altLang="en-US" sz="3200" dirty="0">
                <a:ln w="0">
                  <a:solidFill>
                    <a:schemeClr val="bg2"/>
                  </a:solidFill>
                </a:ln>
                <a:solidFill>
                  <a:schemeClr val="bg1">
                    <a:lumMod val="95000"/>
                  </a:schemeClr>
                </a:solidFill>
                <a:effectLst>
                  <a:reflection blurRad="6350" stA="53000" endA="300" endPos="35500" dir="5400000" sy="-90000" algn="bl" rotWithShape="0"/>
                </a:effectLst>
                <a:latin typeface="华文新魏" panose="02010800040101010101" pitchFamily="2" charset="-122"/>
                <a:ea typeface="华文新魏" panose="02010800040101010101" pitchFamily="2" charset="-122"/>
              </a:rPr>
              <a:t>故事场景</a:t>
            </a:r>
          </a:p>
        </p:txBody>
      </p:sp>
      <p:pic>
        <p:nvPicPr>
          <p:cNvPr id="6" name="图片 5">
            <a:extLst>
              <a:ext uri="{FF2B5EF4-FFF2-40B4-BE49-F238E27FC236}">
                <a16:creationId xmlns:a16="http://schemas.microsoft.com/office/drawing/2014/main" id="{3EEDCDF1-6DC1-50CB-BCB4-99457368B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390" y="3129755"/>
            <a:ext cx="2459486" cy="3267213"/>
          </a:xfrm>
          <a:prstGeom prst="rect">
            <a:avLst/>
          </a:prstGeom>
        </p:spPr>
      </p:pic>
      <p:pic>
        <p:nvPicPr>
          <p:cNvPr id="16" name="图片 15">
            <a:extLst>
              <a:ext uri="{FF2B5EF4-FFF2-40B4-BE49-F238E27FC236}">
                <a16:creationId xmlns:a16="http://schemas.microsoft.com/office/drawing/2014/main" id="{49AC0E95-9F89-C097-9B9E-AD7770283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484" y="3626627"/>
            <a:ext cx="2274512" cy="3119331"/>
          </a:xfrm>
          <a:prstGeom prst="rect">
            <a:avLst/>
          </a:prstGeom>
        </p:spPr>
      </p:pic>
      <p:sp>
        <p:nvSpPr>
          <p:cNvPr id="11" name="思想气泡: 云 10">
            <a:extLst>
              <a:ext uri="{FF2B5EF4-FFF2-40B4-BE49-F238E27FC236}">
                <a16:creationId xmlns:a16="http://schemas.microsoft.com/office/drawing/2014/main" id="{92C0B3D8-679C-47C1-BE7B-FB3922E04360}"/>
              </a:ext>
            </a:extLst>
          </p:cNvPr>
          <p:cNvSpPr/>
          <p:nvPr/>
        </p:nvSpPr>
        <p:spPr>
          <a:xfrm>
            <a:off x="1202867" y="1670231"/>
            <a:ext cx="4283535" cy="2100491"/>
          </a:xfrm>
          <a:prstGeom prst="cloudCallout">
            <a:avLst>
              <a:gd name="adj1" fmla="val -49519"/>
              <a:gd name="adj2" fmla="val 5605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1600" dirty="0"/>
              <a:t>唉</a:t>
            </a:r>
            <a:r>
              <a:rPr lang="en-US" altLang="zh-CN" sz="1600" dirty="0"/>
              <a:t>~</a:t>
            </a:r>
            <a:r>
              <a:rPr lang="zh-CN" altLang="en-US" sz="1600" dirty="0"/>
              <a:t>我的好友们在加班脱单，而我在加班脱发，怎么还有这么多凭证要看啊，不知道什么时候才能从这种重复繁琐的工作流程中解放出来。丹姐，快来帮帮我 </a:t>
            </a:r>
            <a:r>
              <a:rPr lang="en-US" altLang="zh-CN" sz="1600" dirty="0"/>
              <a:t>~&gt;_&lt;~</a:t>
            </a:r>
            <a:endParaRPr lang="zh-CN" altLang="en-US" sz="1600" dirty="0"/>
          </a:p>
        </p:txBody>
      </p:sp>
      <p:sp>
        <p:nvSpPr>
          <p:cNvPr id="17" name="文本框 16">
            <a:extLst>
              <a:ext uri="{FF2B5EF4-FFF2-40B4-BE49-F238E27FC236}">
                <a16:creationId xmlns:a16="http://schemas.microsoft.com/office/drawing/2014/main" id="{9C16CBC3-1510-7013-47B7-0537DE65EAC1}"/>
              </a:ext>
            </a:extLst>
          </p:cNvPr>
          <p:cNvSpPr txBox="1"/>
          <p:nvPr/>
        </p:nvSpPr>
        <p:spPr>
          <a:xfrm>
            <a:off x="5486402" y="1300899"/>
            <a:ext cx="3195686" cy="369332"/>
          </a:xfrm>
          <a:prstGeom prst="rect">
            <a:avLst/>
          </a:prstGeom>
          <a:noFill/>
        </p:spPr>
        <p:txBody>
          <a:bodyPr wrap="square" rtlCol="0">
            <a:spAutoFit/>
          </a:bodyPr>
          <a:lstStyle/>
          <a:p>
            <a:r>
              <a:rPr lang="zh-CN" altLang="en-US" dirty="0">
                <a:solidFill>
                  <a:schemeClr val="bg1"/>
                </a:solidFill>
              </a:rPr>
              <a:t>抽凭、测试凭证阶段</a:t>
            </a:r>
          </a:p>
        </p:txBody>
      </p:sp>
      <p:pic>
        <p:nvPicPr>
          <p:cNvPr id="19" name="图片 18">
            <a:extLst>
              <a:ext uri="{FF2B5EF4-FFF2-40B4-BE49-F238E27FC236}">
                <a16:creationId xmlns:a16="http://schemas.microsoft.com/office/drawing/2014/main" id="{9BAA33C8-B070-E638-BCFA-0A41E340B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782" y="3514400"/>
            <a:ext cx="982557" cy="982557"/>
          </a:xfrm>
          <a:prstGeom prst="rect">
            <a:avLst/>
          </a:prstGeom>
        </p:spPr>
      </p:pic>
      <p:sp>
        <p:nvSpPr>
          <p:cNvPr id="20" name="文本框 19">
            <a:extLst>
              <a:ext uri="{FF2B5EF4-FFF2-40B4-BE49-F238E27FC236}">
                <a16:creationId xmlns:a16="http://schemas.microsoft.com/office/drawing/2014/main" id="{3BB70F15-2B46-EFCC-204E-FD461994E886}"/>
              </a:ext>
            </a:extLst>
          </p:cNvPr>
          <p:cNvSpPr txBox="1"/>
          <p:nvPr/>
        </p:nvSpPr>
        <p:spPr>
          <a:xfrm>
            <a:off x="10417753" y="6488668"/>
            <a:ext cx="1375179" cy="369332"/>
          </a:xfrm>
          <a:prstGeom prst="rect">
            <a:avLst/>
          </a:prstGeom>
          <a:noFill/>
        </p:spPr>
        <p:txBody>
          <a:bodyPr wrap="square" rtlCol="0">
            <a:spAutoFit/>
          </a:bodyPr>
          <a:lstStyle/>
          <a:p>
            <a:r>
              <a:rPr lang="zh-CN" altLang="en-US" b="1" dirty="0">
                <a:solidFill>
                  <a:schemeClr val="bg1"/>
                </a:solidFill>
              </a:rPr>
              <a:t>项目经理</a:t>
            </a:r>
          </a:p>
        </p:txBody>
      </p:sp>
      <p:sp>
        <p:nvSpPr>
          <p:cNvPr id="21" name="思想气泡: 云 20">
            <a:extLst>
              <a:ext uri="{FF2B5EF4-FFF2-40B4-BE49-F238E27FC236}">
                <a16:creationId xmlns:a16="http://schemas.microsoft.com/office/drawing/2014/main" id="{EDE9CA9D-7B42-38BF-8E22-25BF5CB582E8}"/>
              </a:ext>
            </a:extLst>
          </p:cNvPr>
          <p:cNvSpPr/>
          <p:nvPr/>
        </p:nvSpPr>
        <p:spPr>
          <a:xfrm>
            <a:off x="4996756" y="3770722"/>
            <a:ext cx="4335779" cy="1986190"/>
          </a:xfrm>
          <a:prstGeom prst="cloudCallout">
            <a:avLst>
              <a:gd name="adj1" fmla="val 64474"/>
              <a:gd name="adj2" fmla="val 449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600" dirty="0"/>
              <a:t>告诉你俩一个好消息，最近公司招聘了几个</a:t>
            </a:r>
            <a:r>
              <a:rPr lang="en-US" altLang="zh-CN" sz="1600" dirty="0"/>
              <a:t>RPA</a:t>
            </a:r>
            <a:r>
              <a:rPr lang="zh-CN" altLang="en-US" sz="1600" dirty="0"/>
              <a:t>实施工程师，相信有了他们的加入，我们的工作会越来越轻松的！</a:t>
            </a:r>
          </a:p>
        </p:txBody>
      </p:sp>
    </p:spTree>
    <p:extLst>
      <p:ext uri="{BB962C8B-B14F-4D97-AF65-F5344CB8AC3E}">
        <p14:creationId xmlns:p14="http://schemas.microsoft.com/office/powerpoint/2010/main" val="373847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9" y="285760"/>
            <a:ext cx="3695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9</a:t>
            </a:fld>
            <a:endParaRPr lang="zh-CN" altLang="en-US" dirty="0"/>
          </a:p>
        </p:txBody>
      </p:sp>
      <p:pic>
        <p:nvPicPr>
          <p:cNvPr id="5" name="图片 4">
            <a:extLst>
              <a:ext uri="{FF2B5EF4-FFF2-40B4-BE49-F238E27FC236}">
                <a16:creationId xmlns:a16="http://schemas.microsoft.com/office/drawing/2014/main" id="{9682488C-E984-CC45-7661-9D439A23E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7488" y="3170821"/>
            <a:ext cx="2274512" cy="3317847"/>
          </a:xfrm>
          <a:prstGeom prst="rect">
            <a:avLst/>
          </a:prstGeom>
        </p:spPr>
      </p:pic>
      <p:sp>
        <p:nvSpPr>
          <p:cNvPr id="2" name="文本框 1">
            <a:extLst>
              <a:ext uri="{FF2B5EF4-FFF2-40B4-BE49-F238E27FC236}">
                <a16:creationId xmlns:a16="http://schemas.microsoft.com/office/drawing/2014/main" id="{C3B68C13-73D3-508B-6A89-9D31B3CBEFFB}"/>
              </a:ext>
            </a:extLst>
          </p:cNvPr>
          <p:cNvSpPr txBox="1"/>
          <p:nvPr/>
        </p:nvSpPr>
        <p:spPr>
          <a:xfrm>
            <a:off x="2513814" y="1172676"/>
            <a:ext cx="8568965" cy="646331"/>
          </a:xfrm>
          <a:prstGeom prst="rect">
            <a:avLst/>
          </a:prstGeom>
          <a:noFill/>
        </p:spPr>
        <p:txBody>
          <a:bodyPr wrap="square" rtlCol="0">
            <a:spAutoFit/>
          </a:bodyPr>
          <a:lstStyle/>
          <a:p>
            <a:r>
              <a:rPr lang="zh-CN" altLang="en-US" dirty="0">
                <a:solidFill>
                  <a:schemeClr val="bg1"/>
                </a:solidFill>
              </a:rPr>
              <a:t>小杨在同事间走来走去，看到他们总是在重复、繁琐的处理众多数据，费时费力，觉得展示自己的机会到了。一天后</a:t>
            </a:r>
            <a:r>
              <a:rPr lang="en-US" altLang="zh-CN" dirty="0">
                <a:solidFill>
                  <a:schemeClr val="bg1"/>
                </a:solidFill>
              </a:rPr>
              <a:t>……</a:t>
            </a:r>
            <a:endParaRPr lang="zh-CN" altLang="en-US" dirty="0">
              <a:solidFill>
                <a:schemeClr val="bg1"/>
              </a:solidFill>
            </a:endParaRPr>
          </a:p>
        </p:txBody>
      </p:sp>
      <p:sp>
        <p:nvSpPr>
          <p:cNvPr id="6" name="文本框 5">
            <a:extLst>
              <a:ext uri="{FF2B5EF4-FFF2-40B4-BE49-F238E27FC236}">
                <a16:creationId xmlns:a16="http://schemas.microsoft.com/office/drawing/2014/main" id="{88C4400B-6F91-381E-21C8-FAAD40E72C3C}"/>
              </a:ext>
            </a:extLst>
          </p:cNvPr>
          <p:cNvSpPr txBox="1"/>
          <p:nvPr/>
        </p:nvSpPr>
        <p:spPr>
          <a:xfrm>
            <a:off x="10196659" y="6488668"/>
            <a:ext cx="1772240" cy="369332"/>
          </a:xfrm>
          <a:prstGeom prst="rect">
            <a:avLst/>
          </a:prstGeom>
          <a:noFill/>
        </p:spPr>
        <p:txBody>
          <a:bodyPr wrap="square" rtlCol="0">
            <a:spAutoFit/>
          </a:bodyPr>
          <a:lstStyle/>
          <a:p>
            <a:r>
              <a:rPr lang="en-US" altLang="zh-CN" dirty="0">
                <a:solidFill>
                  <a:schemeClr val="bg1"/>
                </a:solidFill>
              </a:rPr>
              <a:t>RPA</a:t>
            </a:r>
            <a:r>
              <a:rPr lang="zh-CN" altLang="en-US" dirty="0">
                <a:solidFill>
                  <a:schemeClr val="bg1"/>
                </a:solidFill>
              </a:rPr>
              <a:t>实施工程师</a:t>
            </a:r>
          </a:p>
        </p:txBody>
      </p:sp>
      <p:pic>
        <p:nvPicPr>
          <p:cNvPr id="10" name="图片 9">
            <a:extLst>
              <a:ext uri="{FF2B5EF4-FFF2-40B4-BE49-F238E27FC236}">
                <a16:creationId xmlns:a16="http://schemas.microsoft.com/office/drawing/2014/main" id="{B907DF9B-E2E8-4EC1-CC32-6EC9DC5A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75" y="3724323"/>
            <a:ext cx="1723055" cy="3040684"/>
          </a:xfrm>
          <a:prstGeom prst="rect">
            <a:avLst/>
          </a:prstGeom>
        </p:spPr>
      </p:pic>
      <p:pic>
        <p:nvPicPr>
          <p:cNvPr id="11" name="图片 10">
            <a:extLst>
              <a:ext uri="{FF2B5EF4-FFF2-40B4-BE49-F238E27FC236}">
                <a16:creationId xmlns:a16="http://schemas.microsoft.com/office/drawing/2014/main" id="{54981B47-402C-5012-4335-65CA9087C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654" y="3597680"/>
            <a:ext cx="2309509" cy="3167327"/>
          </a:xfrm>
          <a:prstGeom prst="rect">
            <a:avLst/>
          </a:prstGeom>
        </p:spPr>
      </p:pic>
      <p:sp>
        <p:nvSpPr>
          <p:cNvPr id="9" name="思想气泡: 云 8">
            <a:extLst>
              <a:ext uri="{FF2B5EF4-FFF2-40B4-BE49-F238E27FC236}">
                <a16:creationId xmlns:a16="http://schemas.microsoft.com/office/drawing/2014/main" id="{BFA2CEA5-E9F1-08E8-DA90-687223169C30}"/>
              </a:ext>
            </a:extLst>
          </p:cNvPr>
          <p:cNvSpPr/>
          <p:nvPr/>
        </p:nvSpPr>
        <p:spPr>
          <a:xfrm>
            <a:off x="75415" y="2034507"/>
            <a:ext cx="3572757" cy="1440316"/>
          </a:xfrm>
          <a:prstGeom prst="cloudCallout">
            <a:avLst>
              <a:gd name="adj1" fmla="val -31194"/>
              <a:gd name="adj2" fmla="val 685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600" dirty="0"/>
              <a:t>┗</a:t>
            </a:r>
            <a:r>
              <a:rPr lang="en-US" altLang="zh-CN" sz="1600" dirty="0"/>
              <a:t>|</a:t>
            </a:r>
            <a:r>
              <a:rPr lang="zh-CN" altLang="en-US" sz="1600" dirty="0"/>
              <a:t>｀</a:t>
            </a:r>
            <a:r>
              <a:rPr lang="en-US" altLang="zh-CN" sz="1600" dirty="0"/>
              <a:t>O′|┛ </a:t>
            </a:r>
            <a:r>
              <a:rPr lang="zh-CN" altLang="en-US" sz="1600" dirty="0"/>
              <a:t>嗷</a:t>
            </a:r>
            <a:r>
              <a:rPr lang="en-US" altLang="zh-CN" sz="1600" dirty="0"/>
              <a:t>~~ </a:t>
            </a:r>
            <a:r>
              <a:rPr lang="zh-CN" altLang="en-US" sz="1600" dirty="0"/>
              <a:t>太好啦！杨少，你真是我的救星，有时间去脱单了</a:t>
            </a:r>
          </a:p>
        </p:txBody>
      </p:sp>
      <p:pic>
        <p:nvPicPr>
          <p:cNvPr id="13" name="图片 12">
            <a:extLst>
              <a:ext uri="{FF2B5EF4-FFF2-40B4-BE49-F238E27FC236}">
                <a16:creationId xmlns:a16="http://schemas.microsoft.com/office/drawing/2014/main" id="{984F91E2-8C65-2866-3742-C0C8CA7A4D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85" y="3839079"/>
            <a:ext cx="916870" cy="941489"/>
          </a:xfrm>
          <a:prstGeom prst="rect">
            <a:avLst/>
          </a:prstGeom>
        </p:spPr>
      </p:pic>
      <p:sp>
        <p:nvSpPr>
          <p:cNvPr id="16" name="思想气泡: 云 15">
            <a:extLst>
              <a:ext uri="{FF2B5EF4-FFF2-40B4-BE49-F238E27FC236}">
                <a16:creationId xmlns:a16="http://schemas.microsoft.com/office/drawing/2014/main" id="{9FA2059B-A62F-DB34-71DD-F667D6053765}"/>
              </a:ext>
            </a:extLst>
          </p:cNvPr>
          <p:cNvSpPr/>
          <p:nvPr/>
        </p:nvSpPr>
        <p:spPr>
          <a:xfrm>
            <a:off x="3343624" y="4829744"/>
            <a:ext cx="3261408" cy="1440316"/>
          </a:xfrm>
          <a:prstGeom prst="cloudCallout">
            <a:avLst>
              <a:gd name="adj1" fmla="val -55762"/>
              <a:gd name="adj2" fmla="val 5287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600" dirty="0"/>
              <a:t>“钞慧审”机器人真棒啊，有了它，这段时间不用再加班啦！</a:t>
            </a:r>
          </a:p>
        </p:txBody>
      </p:sp>
      <p:sp>
        <p:nvSpPr>
          <p:cNvPr id="17" name="思想气泡: 云 16">
            <a:extLst>
              <a:ext uri="{FF2B5EF4-FFF2-40B4-BE49-F238E27FC236}">
                <a16:creationId xmlns:a16="http://schemas.microsoft.com/office/drawing/2014/main" id="{473816EA-1317-01A2-DAB2-D48D8A2F695B}"/>
              </a:ext>
            </a:extLst>
          </p:cNvPr>
          <p:cNvSpPr/>
          <p:nvPr/>
        </p:nvSpPr>
        <p:spPr>
          <a:xfrm>
            <a:off x="5531655" y="2028256"/>
            <a:ext cx="4725903" cy="2348407"/>
          </a:xfrm>
          <a:prstGeom prst="cloudCallout">
            <a:avLst>
              <a:gd name="adj1" fmla="val 51758"/>
              <a:gd name="adj2" fmla="val 4140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1400" dirty="0"/>
              <a:t>大家快来看啊，针对近期你们的工作内容，利用</a:t>
            </a:r>
            <a:r>
              <a:rPr lang="en-US" altLang="zh-CN" sz="1400" dirty="0"/>
              <a:t>RPA+AI</a:t>
            </a:r>
            <a:r>
              <a:rPr lang="zh-CN" altLang="en-US" sz="1400" dirty="0"/>
              <a:t>技术我开发设计一款基于销售与收款循环审计的机器人，名为“钞慧审”。它能力可强了，三两下就可以帮助你们完成标准程度较高、重复性较强、工作量较大的工作，你们快拿去试试吧！ </a:t>
            </a:r>
            <a:r>
              <a:rPr lang="en-US" altLang="zh-CN" sz="1400" dirty="0"/>
              <a:t>(*^_^*)</a:t>
            </a:r>
            <a:endParaRPr lang="zh-CN" altLang="en-US" sz="1400" dirty="0"/>
          </a:p>
        </p:txBody>
      </p:sp>
      <p:sp>
        <p:nvSpPr>
          <p:cNvPr id="20" name="文本框 19">
            <a:extLst>
              <a:ext uri="{FF2B5EF4-FFF2-40B4-BE49-F238E27FC236}">
                <a16:creationId xmlns:a16="http://schemas.microsoft.com/office/drawing/2014/main" id="{BF671F90-F179-E386-4536-C43B49A9937D}"/>
              </a:ext>
            </a:extLst>
          </p:cNvPr>
          <p:cNvSpPr txBox="1"/>
          <p:nvPr/>
        </p:nvSpPr>
        <p:spPr>
          <a:xfrm>
            <a:off x="5288438" y="442835"/>
            <a:ext cx="2620650" cy="584775"/>
          </a:xfrm>
          <a:prstGeom prst="rect">
            <a:avLst/>
          </a:prstGeom>
          <a:noFill/>
        </p:spPr>
        <p:txBody>
          <a:bodyPr wrap="square" rtlCol="0">
            <a:spAutoFit/>
          </a:bodyPr>
          <a:lstStyle/>
          <a:p>
            <a:pPr algn="dist"/>
            <a:r>
              <a:rPr lang="zh-CN" altLang="en-US" sz="3200" dirty="0">
                <a:ln w="0">
                  <a:solidFill>
                    <a:schemeClr val="bg2"/>
                  </a:solidFill>
                </a:ln>
                <a:solidFill>
                  <a:schemeClr val="bg1">
                    <a:lumMod val="95000"/>
                  </a:schemeClr>
                </a:solidFill>
                <a:effectLst>
                  <a:reflection blurRad="6350" stA="53000" endA="300" endPos="35500" dir="5400000" sy="-90000" algn="bl" rotWithShape="0"/>
                </a:effectLst>
                <a:latin typeface="华文新魏" panose="02010800040101010101" pitchFamily="2" charset="-122"/>
                <a:ea typeface="华文新魏" panose="02010800040101010101" pitchFamily="2" charset="-122"/>
              </a:rPr>
              <a:t>故事场景</a:t>
            </a:r>
          </a:p>
        </p:txBody>
      </p:sp>
    </p:spTree>
    <p:extLst>
      <p:ext uri="{BB962C8B-B14F-4D97-AF65-F5344CB8AC3E}">
        <p14:creationId xmlns:p14="http://schemas.microsoft.com/office/powerpoint/2010/main" val="205673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2423</Words>
  <Application>Microsoft Office PowerPoint</Application>
  <PresentationFormat>宽屏</PresentationFormat>
  <Paragraphs>226</Paragraphs>
  <Slides>31</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31</vt:i4>
      </vt:variant>
    </vt:vector>
  </HeadingPairs>
  <TitlesOfParts>
    <vt:vector size="47" baseType="lpstr">
      <vt:lpstr>Arial Unicode MS</vt:lpstr>
      <vt:lpstr>PingFang SC</vt:lpstr>
      <vt:lpstr>等线</vt:lpstr>
      <vt:lpstr>方正粗黑宋简体</vt:lpstr>
      <vt:lpstr>黑体</vt:lpstr>
      <vt:lpstr>华文仿宋</vt:lpstr>
      <vt:lpstr>华文新魏</vt:lpstr>
      <vt:lpstr>微软雅黑</vt:lpstr>
      <vt:lpstr>微软雅黑</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渝</cp:lastModifiedBy>
  <cp:revision>202</cp:revision>
  <dcterms:created xsi:type="dcterms:W3CDTF">1900-01-01T00:00:00Z</dcterms:created>
  <dcterms:modified xsi:type="dcterms:W3CDTF">2022-07-17T13:34:13Z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A552E175B2176F9BA1A1BE62D3579FFD</vt:lpwstr>
  </property>
  <property fmtid="{D5CDD505-2E9C-101B-9397-08002B2CF9AE}" pid="3" name="KSOProductBuildVer">
    <vt:lpwstr>2052-11.24.1</vt:lpwstr>
  </property>
</Properties>
</file>