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sldIdLst>
    <p:sldId id="256" r:id="rId4"/>
    <p:sldId id="257" r:id="rId5"/>
    <p:sldId id="258" r:id="rId6"/>
    <p:sldId id="272" r:id="rId7"/>
    <p:sldId id="267" r:id="rId8"/>
    <p:sldId id="263" r:id="rId9"/>
    <p:sldId id="273" r:id="rId10"/>
    <p:sldId id="271" r:id="rId11"/>
    <p:sldId id="265" r:id="rId12"/>
    <p:sldId id="26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84E2"/>
    <a:srgbClr val="705661"/>
    <a:srgbClr val="D460FF"/>
    <a:srgbClr val="01A8FF"/>
    <a:srgbClr val="34334B"/>
    <a:srgbClr val="6D5562"/>
    <a:srgbClr val="1A070E"/>
    <a:srgbClr val="725760"/>
    <a:srgbClr val="26101D"/>
    <a:srgbClr val="47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A5D-82C1-D74E-98AF-3BF4F9ADDC1F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  <a:endParaRPr kumimoji="1" lang="zh-CN" altLang="en-US"/>
          </a:p>
          <a:p>
            <a:pPr lvl="1"/>
            <a:r>
              <a:rPr kumimoji="1" lang="zh-CN" altLang="en-US"/>
              <a:t>二级</a:t>
            </a:r>
            <a:endParaRPr kumimoji="1" lang="zh-CN" altLang="en-US"/>
          </a:p>
          <a:p>
            <a:pPr lvl="2"/>
            <a:r>
              <a:rPr kumimoji="1" lang="zh-CN" altLang="en-US"/>
              <a:t>三级</a:t>
            </a:r>
            <a:endParaRPr kumimoji="1" lang="zh-CN" altLang="en-US"/>
          </a:p>
          <a:p>
            <a:pPr lvl="3"/>
            <a:r>
              <a:rPr kumimoji="1" lang="zh-CN" altLang="en-US"/>
              <a:t>四级</a:t>
            </a:r>
            <a:endParaRPr kumimoji="1" lang="zh-CN" altLang="en-US"/>
          </a:p>
          <a:p>
            <a:pPr lvl="4"/>
            <a:r>
              <a:rPr kumimoji="1" lang="zh-CN" altLang="en-US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632DA-A7C3-2347-8051-A4EE97E94607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 userDrawn="1"/>
        </p:nvSpPr>
        <p:spPr>
          <a:xfrm flipV="1">
            <a:off x="1083077" y="1981118"/>
            <a:ext cx="10149221" cy="95945"/>
          </a:xfrm>
          <a:prstGeom prst="rect">
            <a:avLst/>
          </a:prstGeom>
          <a:gradFill>
            <a:gsLst>
              <a:gs pos="43000">
                <a:srgbClr val="B983E1"/>
              </a:gs>
              <a:gs pos="100000">
                <a:srgbClr val="17050A"/>
              </a:gs>
              <a:gs pos="0">
                <a:srgbClr val="00A8FF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 userDrawn="1"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1" name="文本框 30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grpSp>
        <p:nvGrpSpPr>
          <p:cNvPr id="33" name="组合 32"/>
          <p:cNvGrpSpPr/>
          <p:nvPr userDrawn="1"/>
        </p:nvGrpSpPr>
        <p:grpSpPr>
          <a:xfrm>
            <a:off x="3005863" y="1289780"/>
            <a:ext cx="8397721" cy="1549693"/>
            <a:chOff x="1508112" y="2935045"/>
            <a:chExt cx="8397721" cy="1549693"/>
          </a:xfrm>
        </p:grpSpPr>
        <p:sp>
          <p:nvSpPr>
            <p:cNvPr id="34" name="文本框 33"/>
            <p:cNvSpPr txBox="1"/>
            <p:nvPr/>
          </p:nvSpPr>
          <p:spPr>
            <a:xfrm>
              <a:off x="3348263" y="2935045"/>
              <a:ext cx="929599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方正粗黑宋简体" panose="02000000000000000000" pitchFamily="2" charset="-122"/>
                  <a:ea typeface="方正粗黑宋简体" panose="02000000000000000000" pitchFamily="2" charset="-122"/>
                </a:rPr>
                <a:t>+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方正粗黑宋简体" panose="02000000000000000000" pitchFamily="2" charset="-122"/>
                <a:ea typeface="方正粗黑宋简体" panose="02000000000000000000" pitchFamily="2" charset="-122"/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09303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开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957860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发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776691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者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570912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大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8447969" y="2953697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赛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grpSp>
          <p:nvGrpSpPr>
            <p:cNvPr id="40" name="组合 39"/>
            <p:cNvGrpSpPr/>
            <p:nvPr/>
          </p:nvGrpSpPr>
          <p:grpSpPr>
            <a:xfrm>
              <a:off x="1508112" y="3038188"/>
              <a:ext cx="1994660" cy="1446550"/>
              <a:chOff x="1490018" y="4162664"/>
              <a:chExt cx="1994660" cy="1446550"/>
            </a:xfrm>
          </p:grpSpPr>
          <p:sp>
            <p:nvSpPr>
              <p:cNvPr id="44" name="文本框 43"/>
              <p:cNvSpPr txBox="1"/>
              <p:nvPr/>
            </p:nvSpPr>
            <p:spPr>
              <a:xfrm>
                <a:off x="1490018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R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2055316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P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6" name="文本框 45"/>
              <p:cNvSpPr txBox="1"/>
              <p:nvPr/>
            </p:nvSpPr>
            <p:spPr>
              <a:xfrm>
                <a:off x="2528214" y="4162664"/>
                <a:ext cx="95646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3953483" y="3038188"/>
              <a:ext cx="1657791" cy="1446550"/>
              <a:chOff x="4007931" y="4826644"/>
              <a:chExt cx="1657791" cy="1446550"/>
            </a:xfrm>
          </p:grpSpPr>
          <p:sp>
            <p:nvSpPr>
              <p:cNvPr id="42" name="文本框 41"/>
              <p:cNvSpPr txBox="1"/>
              <p:nvPr/>
            </p:nvSpPr>
            <p:spPr>
              <a:xfrm>
                <a:off x="4007931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A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4689770" y="4826644"/>
                <a:ext cx="975952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8800" b="1" dirty="0">
                    <a:gradFill flip="none" rotWithShape="1">
                      <a:gsLst>
                        <a:gs pos="100000">
                          <a:schemeClr val="tx1">
                            <a:lumMod val="95000"/>
                            <a:lumOff val="5000"/>
                            <a:alpha val="0"/>
                          </a:schemeClr>
                        </a:gs>
                        <a:gs pos="39000">
                          <a:schemeClr val="bg1"/>
                        </a:gs>
                        <a:gs pos="0">
                          <a:schemeClr val="bg1"/>
                        </a:gs>
                      </a:gsLst>
                      <a:lin ang="0" scaled="1"/>
                      <a:tileRect/>
                    </a:gradFill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I</a:t>
                </a:r>
                <a:endPara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</p:grpSp>
      <p:sp>
        <p:nvSpPr>
          <p:cNvPr id="47" name="文本框 46"/>
          <p:cNvSpPr txBox="1"/>
          <p:nvPr userDrawn="1"/>
        </p:nvSpPr>
        <p:spPr>
          <a:xfrm>
            <a:off x="4432464" y="3668573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8" name="图片 4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 userDrawn="1"/>
        </p:nvPicPr>
        <p:blipFill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7579447" y="3019739"/>
            <a:ext cx="672156" cy="1058624"/>
          </a:xfrm>
          <a:prstGeom prst="rect">
            <a:avLst/>
          </a:prstGeom>
        </p:spPr>
      </p:pic>
      <p:sp>
        <p:nvSpPr>
          <p:cNvPr id="50" name="文本框 49"/>
          <p:cNvSpPr txBox="1"/>
          <p:nvPr userDrawn="1"/>
        </p:nvSpPr>
        <p:spPr>
          <a:xfrm>
            <a:off x="2395708" y="2673824"/>
            <a:ext cx="7494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CHINA RPA+AI DEVELOPER CHALLENGE</a:t>
            </a:r>
            <a:endParaRPr lang="zh-CN" altLang="en-US" sz="3200" dirty="0">
              <a:solidFill>
                <a:schemeClr val="bg1"/>
              </a:solidFill>
              <a:latin typeface="Ebrima" panose="02000000000000000000" pitchFamily="2" charset="0"/>
              <a:ea typeface="微软雅黑" panose="020B0503020204020204" pitchFamily="34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294" y="2499927"/>
            <a:ext cx="4814036" cy="2339406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6.png"/><Relationship Id="rId12" Type="http://schemas.openxmlformats.org/officeDocument/2006/relationships/image" Target="../media/image5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7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40" name="图片 39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453" y="0"/>
            <a:ext cx="12353453" cy="6948000"/>
          </a:xfrm>
          <a:prstGeom prst="rect">
            <a:avLst/>
          </a:prstGeom>
        </p:spPr>
      </p:pic>
      <p:grpSp>
        <p:nvGrpSpPr>
          <p:cNvPr id="13" name="组合 12"/>
          <p:cNvGrpSpPr/>
          <p:nvPr userDrawn="1"/>
        </p:nvGrpSpPr>
        <p:grpSpPr>
          <a:xfrm>
            <a:off x="10486256" y="-38067"/>
            <a:ext cx="2245394" cy="1015326"/>
            <a:chOff x="10476631" y="29308"/>
            <a:chExt cx="2245394" cy="1015326"/>
          </a:xfrm>
        </p:grpSpPr>
        <p:pic>
          <p:nvPicPr>
            <p:cNvPr id="11" name="图片 10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6631" y="29308"/>
              <a:ext cx="1724994" cy="787133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 userDrawn="1"/>
          </p:nvSpPr>
          <p:spPr>
            <a:xfrm>
              <a:off x="10579602" y="767635"/>
              <a:ext cx="21424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融 合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新 </a:t>
              </a:r>
              <a:r>
                <a:rPr lang="en-US" altLang="zh-CN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gradFill>
                    <a:gsLst>
                      <a:gs pos="0">
                        <a:srgbClr val="01A8FF"/>
                      </a:gs>
                      <a:gs pos="100000">
                        <a:srgbClr val="D460FF"/>
                      </a:gs>
                    </a:gsLst>
                    <a:lin ang="2700000" scaled="1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创 造</a:t>
              </a:r>
              <a:endParaRPr lang="zh-CN" altLang="en-US" sz="1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5FEE9-3369-4D2B-8668-FFFB4CA86D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6046-C7FE-4B04-806F-A48B4A20A731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75" y="-42332"/>
            <a:ext cx="12276225" cy="694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2" y="1752261"/>
            <a:ext cx="4201895" cy="19173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95" y="2576929"/>
            <a:ext cx="4814036" cy="2339406"/>
          </a:xfrm>
          <a:prstGeom prst="rect">
            <a:avLst/>
          </a:prstGeom>
        </p:spPr>
      </p:pic>
      <p:sp>
        <p:nvSpPr>
          <p:cNvPr id="14" name="文本框 13"/>
          <p:cNvSpPr txBox="1"/>
          <p:nvPr userDrawn="1"/>
        </p:nvSpPr>
        <p:spPr>
          <a:xfrm>
            <a:off x="1731229" y="3669630"/>
            <a:ext cx="390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融合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创新 </a:t>
            </a:r>
            <a:r>
              <a:rPr lang="en-US" altLang="zh-CN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dirty="0">
                <a:gradFill>
                  <a:gsLst>
                    <a:gs pos="0">
                      <a:srgbClr val="01A8FF"/>
                    </a:gs>
                    <a:gs pos="100000">
                      <a:srgbClr val="D460FF"/>
                    </a:gs>
                  </a:gsLst>
                  <a:lin ang="27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创造</a:t>
            </a:r>
            <a:endParaRPr lang="zh-CN" altLang="en-US" sz="3200" dirty="0">
              <a:gradFill>
                <a:gsLst>
                  <a:gs pos="0">
                    <a:srgbClr val="01A8FF"/>
                  </a:gs>
                  <a:gs pos="100000">
                    <a:srgbClr val="D460FF"/>
                  </a:gs>
                </a:gsLst>
                <a:lin ang="27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6" name="直线连接符 15"/>
          <p:cNvCxnSpPr/>
          <p:nvPr userDrawn="1"/>
        </p:nvCxnSpPr>
        <p:spPr>
          <a:xfrm>
            <a:off x="6092789" y="2974206"/>
            <a:ext cx="0" cy="856649"/>
          </a:xfrm>
          <a:prstGeom prst="line">
            <a:avLst/>
          </a:prstGeom>
          <a:ln w="12700">
            <a:solidFill>
              <a:srgbClr val="B484E2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占位符 2"/>
          <p:cNvSpPr txBox="1"/>
          <p:nvPr/>
        </p:nvSpPr>
        <p:spPr>
          <a:xfrm>
            <a:off x="4504662" y="4891604"/>
            <a:ext cx="3381856" cy="580723"/>
          </a:xfrm>
          <a:prstGeom prst="rect">
            <a:avLst/>
          </a:prstGeom>
          <a:solidFill>
            <a:srgbClr val="759BFF">
              <a:alpha val="10000"/>
            </a:srgbClr>
          </a:solidFill>
          <a:ln>
            <a:noFill/>
          </a:ln>
        </p:spPr>
        <p:txBody>
          <a:bodyPr anchor="ctr" anchorCtr="1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>
                    <a:alpha val="9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CN" altLang="en-US" dirty="0"/>
              <a:t>基于</a:t>
            </a:r>
            <a:r>
              <a:rPr kumimoji="1" lang="en-US" altLang="zh-CN" dirty="0"/>
              <a:t>RPA</a:t>
            </a:r>
            <a:r>
              <a:rPr kumimoji="1" lang="zh-CN" altLang="en-US" dirty="0"/>
              <a:t>的机票行程单识别流程</a:t>
            </a:r>
            <a:endParaRPr kumimoji="1" lang="en-US" altLang="zh-CN" dirty="0"/>
          </a:p>
        </p:txBody>
      </p:sp>
      <p:grpSp>
        <p:nvGrpSpPr>
          <p:cNvPr id="32" name="组合 31"/>
          <p:cNvGrpSpPr/>
          <p:nvPr/>
        </p:nvGrpSpPr>
        <p:grpSpPr>
          <a:xfrm>
            <a:off x="1083077" y="1392923"/>
            <a:ext cx="2316071" cy="1446550"/>
            <a:chOff x="3221860" y="1907278"/>
            <a:chExt cx="2316071" cy="1446550"/>
          </a:xfrm>
        </p:grpSpPr>
        <p:sp>
          <p:nvSpPr>
            <p:cNvPr id="35" name="文本框 34"/>
            <p:cNvSpPr txBox="1"/>
            <p:nvPr/>
          </p:nvSpPr>
          <p:spPr>
            <a:xfrm>
              <a:off x="3221860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中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080067" y="1907278"/>
              <a:ext cx="1457864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8800" b="1" dirty="0">
                  <a:gradFill flip="none" rotWithShape="1">
                    <a:gsLst>
                      <a:gs pos="100000">
                        <a:schemeClr val="tx1">
                          <a:lumMod val="95000"/>
                          <a:lumOff val="5000"/>
                          <a:alpha val="0"/>
                        </a:schemeClr>
                      </a:gs>
                      <a:gs pos="39000">
                        <a:schemeClr val="bg1"/>
                      </a:gs>
                      <a:gs pos="0">
                        <a:schemeClr val="bg1"/>
                      </a:gs>
                    </a:gsLst>
                    <a:lin ang="0" scaled="1"/>
                    <a:tileRect/>
                  </a:gradFill>
                  <a:latin typeface="华文仿宋" panose="02010600040101010101" pitchFamily="2" charset="-122"/>
                  <a:ea typeface="创艺简标宋" pitchFamily="2" charset="-122"/>
                </a:rPr>
                <a:t>国</a:t>
              </a:r>
              <a:endParaRPr lang="zh-CN" altLang="en-US" sz="8800" b="1" dirty="0">
                <a:gradFill flip="none" rotWithShape="1">
                  <a:gsLst>
                    <a:gs pos="100000">
                      <a:schemeClr val="tx1">
                        <a:lumMod val="95000"/>
                        <a:lumOff val="5000"/>
                        <a:alpha val="0"/>
                      </a:schemeClr>
                    </a:gs>
                    <a:gs pos="39000">
                      <a:schemeClr val="bg1"/>
                    </a:gs>
                    <a:gs pos="0">
                      <a:schemeClr val="bg1"/>
                    </a:gs>
                  </a:gsLst>
                  <a:lin ang="0" scaled="1"/>
                  <a:tileRect/>
                </a:gradFill>
                <a:latin typeface="华文仿宋" panose="02010600040101010101" pitchFamily="2" charset="-122"/>
                <a:ea typeface="创艺简标宋" pitchFamily="2" charset="-122"/>
              </a:endParaRPr>
            </a:p>
          </p:txBody>
        </p:sp>
      </p:grpSp>
      <p:pic>
        <p:nvPicPr>
          <p:cNvPr id="58" name="图片 57"/>
          <p:cNvPicPr>
            <a:picLocks noChangeAspect="1"/>
          </p:cNvPicPr>
          <p:nvPr/>
        </p:nvPicPr>
        <p:blipFill>
          <a:blip r:embed="rId1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46" y="840264"/>
            <a:ext cx="963174" cy="96317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1077608" y="506641"/>
            <a:ext cx="507902" cy="799929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9081309" y="87943"/>
            <a:ext cx="672156" cy="105862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6"/>
          <a:stretch>
            <a:fillRect/>
          </a:stretch>
        </p:blipFill>
        <p:spPr>
          <a:xfrm rot="5400000">
            <a:off x="4615214" y="1275122"/>
            <a:ext cx="384548" cy="6056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1079500"/>
            <a:ext cx="12192000" cy="14009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占位符 8"/>
          <p:cNvSpPr txBox="1"/>
          <p:nvPr/>
        </p:nvSpPr>
        <p:spPr>
          <a:xfrm>
            <a:off x="851904" y="1887568"/>
            <a:ext cx="6251934" cy="480145"/>
          </a:xfrm>
          <a:prstGeom prst="rect">
            <a:avLst/>
          </a:prstGeom>
        </p:spPr>
        <p:txBody>
          <a:bodyPr vert="horz" lIns="91440" tIns="45720" rIns="91440" bIns="45720" rtlCol="0">
            <a:normAutofit fontScale="7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47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参赛作品 </a:t>
            </a:r>
            <a:r>
              <a:rPr kumimoji="1" lang="en-US" altLang="zh-CN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</a:t>
            </a:r>
            <a:r>
              <a:rPr kumimoji="1" lang="en-US" altLang="zh-CN" sz="2800" dirty="0">
                <a:solidFill>
                  <a:schemeClr val="bg1">
                    <a:alpha val="8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ntries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</a:t>
            </a:r>
            <a:r>
              <a:rPr kumimoji="1"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基于</a:t>
            </a:r>
            <a:r>
              <a:rPr kumimoji="1"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RPA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的机票行程单识别流程</a:t>
            </a:r>
            <a:endParaRPr kumimoji="1"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占位符 9"/>
          <p:cNvSpPr txBox="1"/>
          <p:nvPr/>
        </p:nvSpPr>
        <p:spPr>
          <a:xfrm>
            <a:off x="854269" y="2206791"/>
            <a:ext cx="6613445" cy="3381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队伍名称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Name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啊对对队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队伍成员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Member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：张镭，陈武斌，左建东，邹雄宇，平宇奥，李星桦，鲁德鑫，李嘉乐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队伍口号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Team Slogan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 努力不摆！我们是啊对对队！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所在单位和部门</a:t>
            </a:r>
            <a:r>
              <a:rPr lang="en-US" altLang="zh-CN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专业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Enterprise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: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海南科技职业大学信息工程学院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600" b="1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作品应用场景 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：财务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人力资源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/</a:t>
            </a:r>
            <a:r>
              <a:rPr lang="zh-CN" altLang="en-US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银行</a:t>
            </a:r>
            <a:r>
              <a:rPr lang="en-US" altLang="zh-CN" sz="1600" dirty="0">
                <a:solidFill>
                  <a:schemeClr val="bg1">
                    <a:alpha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…..</a:t>
            </a:r>
            <a:endParaRPr lang="en-US" altLang="zh-CN" sz="1600" dirty="0">
              <a:solidFill>
                <a:schemeClr val="bg1">
                  <a:alpha val="8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0" indent="0" defTabSz="1219200">
              <a:lnSpc>
                <a:spcPct val="200000"/>
              </a:lnSpc>
              <a:spcBef>
                <a:spcPts val="0"/>
              </a:spcBef>
              <a:buNone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占位符 1"/>
          <p:cNvSpPr txBox="1"/>
          <p:nvPr/>
        </p:nvSpPr>
        <p:spPr>
          <a:xfrm>
            <a:off x="5050955" y="481790"/>
            <a:ext cx="4062101" cy="4801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1"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作品信息  </a:t>
            </a:r>
            <a:endParaRPr kumimoji="1" lang="en-US" altLang="zh-CN" sz="2400" dirty="0"/>
          </a:p>
          <a:p>
            <a:pPr marL="0" indent="0">
              <a:buFont typeface="Arial" panose="020B0604020202020204" pitchFamily="34" charset="0"/>
              <a:buNone/>
            </a:pPr>
            <a:endParaRPr kumimoji="1"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381999" y="1993900"/>
            <a:ext cx="2955731" cy="3594100"/>
          </a:xfrm>
          <a:prstGeom prst="rect">
            <a:avLst/>
          </a:prstGeom>
          <a:solidFill>
            <a:srgbClr val="34334B"/>
          </a:solidFill>
          <a:ln>
            <a:solidFill>
              <a:srgbClr val="01A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参赛团队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个人照片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Photo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096" y="1968500"/>
            <a:ext cx="2921000" cy="3619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458639" y="1701356"/>
            <a:ext cx="49408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财务票据的处理对于很多财务人员来说，是一项任务繁重，又极易出错的工作，不少人也为此感到困扰。票据处理的时效性有很高的要求，通常这也是财务人员的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KPI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考核标准之一，在核对票据时，由于时间紧张，且部分票据存在图片模糊等问题，也容易给财务人员产生干扰。基于这个背景下，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RPA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飞机票机器人的出现，真正解决了财务人员的困扰。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2" name="0f4157a8-cc53-4451-b641-b93f4ec538e9"/>
          <p:cNvGrpSpPr>
            <a:grpSpLocks noChangeAspect="1"/>
          </p:cNvGrpSpPr>
          <p:nvPr/>
        </p:nvGrpSpPr>
        <p:grpSpPr>
          <a:xfrm>
            <a:off x="6139951" y="1783129"/>
            <a:ext cx="4867606" cy="2078590"/>
            <a:chOff x="1693430" y="1679590"/>
            <a:chExt cx="9156382" cy="3910004"/>
          </a:xfrm>
        </p:grpSpPr>
        <p:grpSp>
          <p:nvGrpSpPr>
            <p:cNvPr id="33" name="组合 32"/>
            <p:cNvGrpSpPr/>
            <p:nvPr/>
          </p:nvGrpSpPr>
          <p:grpSpPr>
            <a:xfrm>
              <a:off x="1756205" y="3433997"/>
              <a:ext cx="1550389" cy="1550389"/>
              <a:chOff x="910665" y="3301620"/>
              <a:chExt cx="2034816" cy="2034816"/>
            </a:xfrm>
          </p:grpSpPr>
          <p:sp>
            <p:nvSpPr>
              <p:cNvPr id="61" name="îŝḷîḓé-Oval 35"/>
              <p:cNvSpPr/>
              <p:nvPr/>
            </p:nvSpPr>
            <p:spPr>
              <a:xfrm>
                <a:off x="910665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62" name="îŝḷîḓé-Oval 36"/>
              <p:cNvSpPr/>
              <p:nvPr/>
            </p:nvSpPr>
            <p:spPr>
              <a:xfrm>
                <a:off x="1042247" y="3433203"/>
                <a:ext cx="1771651" cy="1771650"/>
              </a:xfrm>
              <a:prstGeom prst="ellipse">
                <a:avLst/>
              </a:prstGeom>
              <a:solidFill>
                <a:schemeClr val="accent1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4" name="组合 33"/>
            <p:cNvGrpSpPr/>
            <p:nvPr/>
          </p:nvGrpSpPr>
          <p:grpSpPr>
            <a:xfrm>
              <a:off x="6509291" y="3433997"/>
              <a:ext cx="1550389" cy="1550389"/>
              <a:chOff x="6548617" y="3301620"/>
              <a:chExt cx="2034816" cy="2034816"/>
            </a:xfrm>
          </p:grpSpPr>
          <p:sp>
            <p:nvSpPr>
              <p:cNvPr id="59" name="îŝḷîḓé-Oval 33"/>
              <p:cNvSpPr/>
              <p:nvPr/>
            </p:nvSpPr>
            <p:spPr>
              <a:xfrm>
                <a:off x="6548617" y="3301620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60" name="îŝḷîḓé-Oval 34"/>
              <p:cNvSpPr/>
              <p:nvPr/>
            </p:nvSpPr>
            <p:spPr>
              <a:xfrm>
                <a:off x="6680200" y="3433203"/>
                <a:ext cx="1771650" cy="1771650"/>
              </a:xfrm>
              <a:prstGeom prst="ellipse">
                <a:avLst/>
              </a:prstGeom>
              <a:solidFill>
                <a:schemeClr val="accent4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>
              <a:off x="4129961" y="1937206"/>
              <a:ext cx="1550389" cy="1550389"/>
              <a:chOff x="3725684" y="1525767"/>
              <a:chExt cx="2034816" cy="2034816"/>
            </a:xfrm>
          </p:grpSpPr>
          <p:sp>
            <p:nvSpPr>
              <p:cNvPr id="57" name="îŝḷîḓé-Oval 31"/>
              <p:cNvSpPr/>
              <p:nvPr/>
            </p:nvSpPr>
            <p:spPr>
              <a:xfrm>
                <a:off x="3725684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8" name="îŝḷîḓé-Oval 32"/>
              <p:cNvSpPr/>
              <p:nvPr/>
            </p:nvSpPr>
            <p:spPr>
              <a:xfrm>
                <a:off x="3857267" y="1657350"/>
                <a:ext cx="1771650" cy="1771650"/>
              </a:xfrm>
              <a:prstGeom prst="ellipse">
                <a:avLst/>
              </a:prstGeom>
              <a:solidFill>
                <a:schemeClr val="accent2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36" name="组合 35"/>
            <p:cNvGrpSpPr/>
            <p:nvPr/>
          </p:nvGrpSpPr>
          <p:grpSpPr>
            <a:xfrm>
              <a:off x="8895729" y="1937206"/>
              <a:ext cx="1550389" cy="1550389"/>
              <a:chOff x="9379982" y="1525767"/>
              <a:chExt cx="2034816" cy="2034816"/>
            </a:xfrm>
          </p:grpSpPr>
          <p:sp>
            <p:nvSpPr>
              <p:cNvPr id="55" name="îŝḷîḓé-Oval 29"/>
              <p:cNvSpPr/>
              <p:nvPr/>
            </p:nvSpPr>
            <p:spPr>
              <a:xfrm>
                <a:off x="9379982" y="1525767"/>
                <a:ext cx="2034816" cy="2034816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6" name="îŝḷîḓé-Oval 30"/>
              <p:cNvSpPr/>
              <p:nvPr/>
            </p:nvSpPr>
            <p:spPr>
              <a:xfrm>
                <a:off x="9511565" y="1657350"/>
                <a:ext cx="1771650" cy="1771650"/>
              </a:xfrm>
              <a:prstGeom prst="ellipse">
                <a:avLst/>
              </a:prstGeom>
              <a:solidFill>
                <a:schemeClr val="accent6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sz="110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sp>
          <p:nvSpPr>
            <p:cNvPr id="37" name="îŝḷîḓé-箭头: 五边形 6"/>
            <p:cNvSpPr/>
            <p:nvPr/>
          </p:nvSpPr>
          <p:spPr>
            <a:xfrm rot="19500000">
              <a:off x="2891926" y="3419367"/>
              <a:ext cx="1036791" cy="395317"/>
            </a:xfrm>
            <a:prstGeom prst="homePlate">
              <a:avLst/>
            </a:pr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38" name="îŝḷîḓé-箭头: 五边形 9"/>
            <p:cNvSpPr/>
            <p:nvPr/>
          </p:nvSpPr>
          <p:spPr>
            <a:xfrm rot="2209917">
              <a:off x="5262212" y="3189679"/>
              <a:ext cx="1036791" cy="395317"/>
            </a:xfrm>
            <a:prstGeom prst="homePlate">
              <a:avLst/>
            </a:pr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39" name="îŝḷîḓé-箭头: 五边形 10"/>
            <p:cNvSpPr/>
            <p:nvPr/>
          </p:nvSpPr>
          <p:spPr>
            <a:xfrm rot="19500000">
              <a:off x="7641542" y="3419367"/>
              <a:ext cx="1036791" cy="395317"/>
            </a:xfrm>
            <a:prstGeom prst="homePlate">
              <a:avLst/>
            </a:pr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0" name="îŝḷîḓé-任意多边形: 形状 34"/>
            <p:cNvSpPr/>
            <p:nvPr/>
          </p:nvSpPr>
          <p:spPr bwMode="auto">
            <a:xfrm>
              <a:off x="9455097" y="2332410"/>
              <a:ext cx="431653" cy="735536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1" name="îŝḷîḓé-任意多边形: 形状 31"/>
            <p:cNvSpPr/>
            <p:nvPr/>
          </p:nvSpPr>
          <p:spPr bwMode="auto">
            <a:xfrm>
              <a:off x="2323666" y="3819356"/>
              <a:ext cx="415466" cy="70795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2" name="îŝḷîḓé-任意多边形: 形状 33"/>
            <p:cNvSpPr/>
            <p:nvPr/>
          </p:nvSpPr>
          <p:spPr bwMode="auto">
            <a:xfrm>
              <a:off x="7063349" y="3803357"/>
              <a:ext cx="434244" cy="739951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sp>
          <p:nvSpPr>
            <p:cNvPr id="43" name="îŝḷîḓé-任意多边形: 形状 32"/>
            <p:cNvSpPr/>
            <p:nvPr/>
          </p:nvSpPr>
          <p:spPr bwMode="auto">
            <a:xfrm>
              <a:off x="4695429" y="2357253"/>
              <a:ext cx="419451" cy="714744"/>
            </a:xfrm>
            <a:custGeom>
              <a:avLst/>
              <a:gdLst>
                <a:gd name="connsiteX0" fmla="*/ 99219 w 198438"/>
                <a:gd name="connsiteY0" fmla="*/ 288925 h 338138"/>
                <a:gd name="connsiteX1" fmla="*/ 84137 w 198438"/>
                <a:gd name="connsiteY1" fmla="*/ 302419 h 338138"/>
                <a:gd name="connsiteX2" fmla="*/ 99219 w 198438"/>
                <a:gd name="connsiteY2" fmla="*/ 315913 h 338138"/>
                <a:gd name="connsiteX3" fmla="*/ 114301 w 198438"/>
                <a:gd name="connsiteY3" fmla="*/ 302419 h 338138"/>
                <a:gd name="connsiteX4" fmla="*/ 99219 w 198438"/>
                <a:gd name="connsiteY4" fmla="*/ 288925 h 338138"/>
                <a:gd name="connsiteX5" fmla="*/ 14287 w 198438"/>
                <a:gd name="connsiteY5" fmla="*/ 69850 h 338138"/>
                <a:gd name="connsiteX6" fmla="*/ 14287 w 198438"/>
                <a:gd name="connsiteY6" fmla="*/ 268288 h 338138"/>
                <a:gd name="connsiteX7" fmla="*/ 184150 w 198438"/>
                <a:gd name="connsiteY7" fmla="*/ 268288 h 338138"/>
                <a:gd name="connsiteX8" fmla="*/ 184150 w 198438"/>
                <a:gd name="connsiteY8" fmla="*/ 69850 h 338138"/>
                <a:gd name="connsiteX9" fmla="*/ 63723 w 198438"/>
                <a:gd name="connsiteY9" fmla="*/ 28575 h 338138"/>
                <a:gd name="connsiteX10" fmla="*/ 57150 w 198438"/>
                <a:gd name="connsiteY10" fmla="*/ 36368 h 338138"/>
                <a:gd name="connsiteX11" fmla="*/ 63723 w 198438"/>
                <a:gd name="connsiteY11" fmla="*/ 42863 h 338138"/>
                <a:gd name="connsiteX12" fmla="*/ 134715 w 198438"/>
                <a:gd name="connsiteY12" fmla="*/ 42863 h 338138"/>
                <a:gd name="connsiteX13" fmla="*/ 141288 w 198438"/>
                <a:gd name="connsiteY13" fmla="*/ 36368 h 338138"/>
                <a:gd name="connsiteX14" fmla="*/ 134715 w 198438"/>
                <a:gd name="connsiteY14" fmla="*/ 28575 h 338138"/>
                <a:gd name="connsiteX15" fmla="*/ 63723 w 198438"/>
                <a:gd name="connsiteY15" fmla="*/ 28575 h 338138"/>
                <a:gd name="connsiteX16" fmla="*/ 35719 w 198438"/>
                <a:gd name="connsiteY16" fmla="*/ 0 h 338138"/>
                <a:gd name="connsiteX17" fmla="*/ 162719 w 198438"/>
                <a:gd name="connsiteY17" fmla="*/ 0 h 338138"/>
                <a:gd name="connsiteX18" fmla="*/ 198438 w 198438"/>
                <a:gd name="connsiteY18" fmla="*/ 35663 h 338138"/>
                <a:gd name="connsiteX19" fmla="*/ 198438 w 198438"/>
                <a:gd name="connsiteY19" fmla="*/ 302475 h 338138"/>
                <a:gd name="connsiteX20" fmla="*/ 162719 w 198438"/>
                <a:gd name="connsiteY20" fmla="*/ 338138 h 338138"/>
                <a:gd name="connsiteX21" fmla="*/ 35719 w 198438"/>
                <a:gd name="connsiteY21" fmla="*/ 338138 h 338138"/>
                <a:gd name="connsiteX22" fmla="*/ 0 w 198438"/>
                <a:gd name="connsiteY22" fmla="*/ 302475 h 338138"/>
                <a:gd name="connsiteX23" fmla="*/ 0 w 198438"/>
                <a:gd name="connsiteY23" fmla="*/ 35663 h 338138"/>
                <a:gd name="connsiteX24" fmla="*/ 35719 w 198438"/>
                <a:gd name="connsiteY24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8438" h="338138">
                  <a:moveTo>
                    <a:pt x="99219" y="288925"/>
                  </a:moveTo>
                  <a:cubicBezTo>
                    <a:pt x="90889" y="288925"/>
                    <a:pt x="84137" y="294966"/>
                    <a:pt x="84137" y="302419"/>
                  </a:cubicBezTo>
                  <a:cubicBezTo>
                    <a:pt x="84137" y="309872"/>
                    <a:pt x="90889" y="315913"/>
                    <a:pt x="99219" y="315913"/>
                  </a:cubicBezTo>
                  <a:cubicBezTo>
                    <a:pt x="107549" y="315913"/>
                    <a:pt x="114301" y="309872"/>
                    <a:pt x="114301" y="302419"/>
                  </a:cubicBezTo>
                  <a:cubicBezTo>
                    <a:pt x="114301" y="294966"/>
                    <a:pt x="107549" y="288925"/>
                    <a:pt x="99219" y="288925"/>
                  </a:cubicBezTo>
                  <a:close/>
                  <a:moveTo>
                    <a:pt x="14287" y="69850"/>
                  </a:moveTo>
                  <a:lnTo>
                    <a:pt x="14287" y="268288"/>
                  </a:lnTo>
                  <a:lnTo>
                    <a:pt x="184150" y="268288"/>
                  </a:lnTo>
                  <a:lnTo>
                    <a:pt x="184150" y="69850"/>
                  </a:lnTo>
                  <a:close/>
                  <a:moveTo>
                    <a:pt x="63723" y="28575"/>
                  </a:moveTo>
                  <a:cubicBezTo>
                    <a:pt x="59779" y="28575"/>
                    <a:pt x="57150" y="32472"/>
                    <a:pt x="57150" y="36368"/>
                  </a:cubicBezTo>
                  <a:cubicBezTo>
                    <a:pt x="57150" y="40265"/>
                    <a:pt x="59779" y="42863"/>
                    <a:pt x="63723" y="42863"/>
                  </a:cubicBezTo>
                  <a:cubicBezTo>
                    <a:pt x="63723" y="42863"/>
                    <a:pt x="63723" y="42863"/>
                    <a:pt x="134715" y="42863"/>
                  </a:cubicBezTo>
                  <a:cubicBezTo>
                    <a:pt x="138659" y="42863"/>
                    <a:pt x="141288" y="40265"/>
                    <a:pt x="141288" y="36368"/>
                  </a:cubicBezTo>
                  <a:cubicBezTo>
                    <a:pt x="141288" y="32472"/>
                    <a:pt x="138659" y="28575"/>
                    <a:pt x="134715" y="28575"/>
                  </a:cubicBezTo>
                  <a:cubicBezTo>
                    <a:pt x="134715" y="28575"/>
                    <a:pt x="134715" y="28575"/>
                    <a:pt x="63723" y="28575"/>
                  </a:cubicBezTo>
                  <a:close/>
                  <a:moveTo>
                    <a:pt x="35719" y="0"/>
                  </a:moveTo>
                  <a:cubicBezTo>
                    <a:pt x="35719" y="0"/>
                    <a:pt x="35719" y="0"/>
                    <a:pt x="162719" y="0"/>
                  </a:cubicBezTo>
                  <a:cubicBezTo>
                    <a:pt x="182563" y="0"/>
                    <a:pt x="198438" y="15850"/>
                    <a:pt x="198438" y="35663"/>
                  </a:cubicBezTo>
                  <a:cubicBezTo>
                    <a:pt x="198438" y="35663"/>
                    <a:pt x="198438" y="35663"/>
                    <a:pt x="198438" y="302475"/>
                  </a:cubicBezTo>
                  <a:cubicBezTo>
                    <a:pt x="198438" y="322288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5719" y="338138"/>
                  </a:cubicBezTo>
                  <a:cubicBezTo>
                    <a:pt x="15875" y="338138"/>
                    <a:pt x="0" y="322288"/>
                    <a:pt x="0" y="302475"/>
                  </a:cubicBezTo>
                  <a:cubicBezTo>
                    <a:pt x="0" y="302475"/>
                    <a:pt x="0" y="302475"/>
                    <a:pt x="0" y="35663"/>
                  </a:cubicBezTo>
                  <a:cubicBezTo>
                    <a:pt x="0" y="15850"/>
                    <a:pt x="15875" y="0"/>
                    <a:pt x="357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sz="110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44" name="组合 43"/>
            <p:cNvGrpSpPr/>
            <p:nvPr/>
          </p:nvGrpSpPr>
          <p:grpSpPr>
            <a:xfrm>
              <a:off x="3554203" y="3883778"/>
              <a:ext cx="7295609" cy="1705816"/>
              <a:chOff x="1467192" y="4796454"/>
              <a:chExt cx="7295609" cy="1705816"/>
            </a:xfrm>
          </p:grpSpPr>
          <p:sp>
            <p:nvSpPr>
              <p:cNvPr id="51" name="îŝḷîḓé-文本框 23"/>
              <p:cNvSpPr txBox="1"/>
              <p:nvPr/>
            </p:nvSpPr>
            <p:spPr>
              <a:xfrm>
                <a:off x="6741827" y="5283158"/>
                <a:ext cx="2020974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通过验真信息等，对人员进行报销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2" name="îŝḷîḓé-Rectangle 26"/>
              <p:cNvSpPr/>
              <p:nvPr/>
            </p:nvSpPr>
            <p:spPr>
              <a:xfrm>
                <a:off x="6673651" y="4796454"/>
                <a:ext cx="2020976" cy="325411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公司报销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3" name="îŝḷîḓé-文本框 25"/>
              <p:cNvSpPr txBox="1"/>
              <p:nvPr/>
            </p:nvSpPr>
            <p:spPr>
              <a:xfrm>
                <a:off x="1467194" y="5875624"/>
                <a:ext cx="2020974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抓取相应的机票报销信息</a:t>
                </a: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(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申请人姓名</a:t>
                </a: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,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印刷序号</a:t>
                </a: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,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电子客票号，机票总价等</a:t>
                </a: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)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4" name="îŝḷîḓé-Rectangle 28"/>
              <p:cNvSpPr/>
              <p:nvPr/>
            </p:nvSpPr>
            <p:spPr>
              <a:xfrm>
                <a:off x="1467192" y="5180920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抓取数据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6555128" y="1679590"/>
              <a:ext cx="2133585" cy="1127059"/>
              <a:chOff x="8783661" y="806351"/>
              <a:chExt cx="2133585" cy="1127059"/>
            </a:xfrm>
          </p:grpSpPr>
          <p:sp>
            <p:nvSpPr>
              <p:cNvPr id="49" name="îŝḷîḓé-文本框 27"/>
              <p:cNvSpPr txBox="1"/>
              <p:nvPr/>
            </p:nvSpPr>
            <p:spPr>
              <a:xfrm>
                <a:off x="8783661" y="1306764"/>
                <a:ext cx="213358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通过验真，将验真结果保存至原</a:t>
                </a: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Excel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50" name="îŝḷîḓé-Rectangle 24"/>
              <p:cNvSpPr/>
              <p:nvPr/>
            </p:nvSpPr>
            <p:spPr>
              <a:xfrm>
                <a:off x="8792902" y="806351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保存验真数据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  <p:grpSp>
          <p:nvGrpSpPr>
            <p:cNvPr id="46" name="组合 45"/>
            <p:cNvGrpSpPr/>
            <p:nvPr/>
          </p:nvGrpSpPr>
          <p:grpSpPr>
            <a:xfrm>
              <a:off x="1693430" y="1679590"/>
              <a:ext cx="2020976" cy="1158337"/>
              <a:chOff x="3921963" y="806351"/>
              <a:chExt cx="2020976" cy="1158337"/>
            </a:xfrm>
          </p:grpSpPr>
          <p:sp>
            <p:nvSpPr>
              <p:cNvPr id="47" name="îŝḷîḓé-文本框 29"/>
              <p:cNvSpPr txBox="1"/>
              <p:nvPr/>
            </p:nvSpPr>
            <p:spPr>
              <a:xfrm>
                <a:off x="3921964" y="1338042"/>
                <a:ext cx="2020975" cy="626646"/>
              </a:xfrm>
              <a:prstGeom prst="rect">
                <a:avLst/>
              </a:prstGeom>
              <a:noFill/>
            </p:spPr>
            <p:txBody>
              <a:bodyPr wrap="square" lIns="0" tIns="0" rIns="0" bIns="0" anchor="ctr" anchorCtr="1">
                <a:noAutofit/>
              </a:bodyPr>
              <a:lstStyle/>
              <a:p>
                <a:pPr algn="ctr">
                  <a:lnSpc>
                    <a:spcPct val="120000"/>
                  </a:lnSpc>
                  <a:spcBef>
                    <a:spcPct val="0"/>
                  </a:spcBef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登陆信天游电子客票验真网页</a:t>
                </a:r>
                <a:r>
                  <a:rPr lang="en-US" altLang="zh-CN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,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进入网页验真</a:t>
                </a:r>
                <a:endParaRPr lang="zh-CN" altLang="en-US" sz="1000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48" name="îŝḷîḓé-Rectangle 22"/>
              <p:cNvSpPr/>
              <p:nvPr/>
            </p:nvSpPr>
            <p:spPr>
              <a:xfrm>
                <a:off x="3921963" y="806351"/>
                <a:ext cx="2020976" cy="325410"/>
              </a:xfrm>
              <a:prstGeom prst="rect">
                <a:avLst/>
              </a:prstGeom>
            </p:spPr>
            <p:txBody>
              <a:bodyPr wrap="none" lIns="0" tIns="0" rIns="0" bIns="0" anchor="ctr" anchorCtr="1">
                <a:noAutofit/>
              </a:bodyPr>
              <a:lstStyle/>
              <a:p>
                <a:pPr lvl="0" algn="ctr" defTabSz="914400">
                  <a:spcBef>
                    <a:spcPct val="0"/>
                  </a:spcBef>
                  <a:defRPr/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进入验真系统</a:t>
                </a:r>
                <a:endParaRPr lang="zh-CN" altLang="en-US" sz="12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  <p:sp>
        <p:nvSpPr>
          <p:cNvPr id="63" name="文本框 62"/>
          <p:cNvSpPr txBox="1"/>
          <p:nvPr/>
        </p:nvSpPr>
        <p:spPr>
          <a:xfrm>
            <a:off x="4265933" y="537478"/>
            <a:ext cx="64451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传统报销对机票报销重复操作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一、需求分析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背景介绍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Requirement analysis</a:t>
            </a:r>
            <a:endParaRPr lang="en-US" altLang="zh-CN" b="1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" name="灯片编号占位符 3"/>
          <p:cNvSpPr txBox="1"/>
          <p:nvPr/>
        </p:nvSpPr>
        <p:spPr>
          <a:xfrm>
            <a:off x="0" y="0"/>
            <a:ext cx="0" cy="0"/>
          </a:xfr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D3DB80-B894-403A-B48E-6FDC1A72010E}" type="slidenum">
              <a:rPr lang="zh-CN" altLang="en-US" smtClean="0"/>
            </a:fld>
            <a:endParaRPr lang="zh-CN" altLang="en-US" dirty="0"/>
          </a:p>
        </p:txBody>
      </p:sp>
      <p:sp>
        <p:nvSpPr>
          <p:cNvPr id="87" name="PA_矩形 27"/>
          <p:cNvSpPr/>
          <p:nvPr>
            <p:custDataLst>
              <p:tags r:id="rId1"/>
            </p:custDataLst>
          </p:nvPr>
        </p:nvSpPr>
        <p:spPr>
          <a:xfrm>
            <a:off x="8238088" y="4968410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月底及年末数据量大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8" name="PA_矩形 22"/>
          <p:cNvSpPr/>
          <p:nvPr>
            <p:custDataLst>
              <p:tags r:id="rId2"/>
            </p:custDataLst>
          </p:nvPr>
        </p:nvSpPr>
        <p:spPr>
          <a:xfrm>
            <a:off x="253229" y="4968410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人工验真效率低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89" name="PA_矩形 20"/>
          <p:cNvSpPr/>
          <p:nvPr>
            <p:custDataLst>
              <p:tags r:id="rId3"/>
            </p:custDataLst>
          </p:nvPr>
        </p:nvSpPr>
        <p:spPr>
          <a:xfrm>
            <a:off x="4081691" y="1381482"/>
            <a:ext cx="3721002" cy="346656"/>
          </a:xfrm>
          <a:prstGeom prst="rect">
            <a:avLst/>
          </a:prstGeom>
          <a:noFill/>
        </p:spPr>
        <p:txBody>
          <a:bodyPr wrap="none" lIns="0" tIns="0" rIns="0" bIns="0" anchor="ctr">
            <a:norm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操作重复性高</a:t>
            </a:r>
            <a:endParaRPr lang="zh-CN" altLang="en-US" sz="2000" b="1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grpSp>
        <p:nvGrpSpPr>
          <p:cNvPr id="90" name="组合 89"/>
          <p:cNvGrpSpPr/>
          <p:nvPr/>
        </p:nvGrpSpPr>
        <p:grpSpPr>
          <a:xfrm>
            <a:off x="4573201" y="2894627"/>
            <a:ext cx="3047594" cy="3154441"/>
            <a:chOff x="4544326" y="2894627"/>
            <a:chExt cx="3047594" cy="3154441"/>
          </a:xfrm>
        </p:grpSpPr>
        <p:sp>
          <p:nvSpPr>
            <p:cNvPr id="91" name="椭圆 90"/>
            <p:cNvSpPr/>
            <p:nvPr/>
          </p:nvSpPr>
          <p:spPr>
            <a:xfrm>
              <a:off x="6849177" y="5074671"/>
              <a:ext cx="742743" cy="742748"/>
            </a:xfrm>
            <a:prstGeom prst="ellipse">
              <a:avLst/>
            </a:prstGeom>
            <a:solidFill>
              <a:schemeClr val="accent2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endParaRPr>
            </a:p>
          </p:txBody>
        </p:sp>
        <p:grpSp>
          <p:nvGrpSpPr>
            <p:cNvPr id="92" name="组合 91"/>
            <p:cNvGrpSpPr/>
            <p:nvPr/>
          </p:nvGrpSpPr>
          <p:grpSpPr>
            <a:xfrm>
              <a:off x="4544326" y="2894627"/>
              <a:ext cx="2894147" cy="3154441"/>
              <a:chOff x="4544326" y="2894627"/>
              <a:chExt cx="2894147" cy="3154441"/>
            </a:xfrm>
          </p:grpSpPr>
          <p:sp>
            <p:nvSpPr>
              <p:cNvPr id="93" name="椭圆 92"/>
              <p:cNvSpPr/>
              <p:nvPr/>
            </p:nvSpPr>
            <p:spPr>
              <a:xfrm>
                <a:off x="4544326" y="3166901"/>
                <a:ext cx="2882165" cy="2882167"/>
              </a:xfrm>
              <a:prstGeom prst="ellipse">
                <a:avLst/>
              </a:prstGeom>
              <a:noFill/>
              <a:ln>
                <a:solidFill>
                  <a:srgbClr val="2C3F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grpSp>
            <p:nvGrpSpPr>
              <p:cNvPr id="94" name="组合 93"/>
              <p:cNvGrpSpPr/>
              <p:nvPr/>
            </p:nvGrpSpPr>
            <p:grpSpPr>
              <a:xfrm>
                <a:off x="5242851" y="3439529"/>
                <a:ext cx="1814286" cy="2093804"/>
                <a:chOff x="8301916" y="1749231"/>
                <a:chExt cx="2561601" cy="2956261"/>
              </a:xfrm>
            </p:grpSpPr>
            <p:sp>
              <p:nvSpPr>
                <p:cNvPr id="101" name="梯形 100"/>
                <p:cNvSpPr/>
                <p:nvPr/>
              </p:nvSpPr>
              <p:spPr>
                <a:xfrm rot="14400000">
                  <a:off x="8553651" y="2720979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2" name="梯形 101"/>
                <p:cNvSpPr/>
                <p:nvPr/>
              </p:nvSpPr>
              <p:spPr>
                <a:xfrm>
                  <a:off x="8492970" y="4010011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  <p:sp>
              <p:nvSpPr>
                <p:cNvPr id="103" name="梯形 102"/>
                <p:cNvSpPr/>
                <p:nvPr/>
              </p:nvSpPr>
              <p:spPr>
                <a:xfrm rot="7200000">
                  <a:off x="7330168" y="3306693"/>
                  <a:ext cx="2370547" cy="427052"/>
                </a:xfrm>
                <a:prstGeom prst="trapezoid">
                  <a:avLst>
                    <a:gd name="adj" fmla="val 58361"/>
                  </a:avLst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endParaRPr>
                </a:p>
              </p:txBody>
            </p:sp>
          </p:grpSp>
          <p:sp>
            <p:nvSpPr>
              <p:cNvPr id="95" name="椭圆 94"/>
              <p:cNvSpPr/>
              <p:nvPr/>
            </p:nvSpPr>
            <p:spPr>
              <a:xfrm>
                <a:off x="5588714" y="2894627"/>
                <a:ext cx="742743" cy="742748"/>
              </a:xfrm>
              <a:prstGeom prst="ellipse">
                <a:avLst/>
              </a:prstGeom>
              <a:solidFill>
                <a:schemeClr val="accent1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6" name="任意多边形: 形状 10"/>
              <p:cNvSpPr/>
              <p:nvPr/>
            </p:nvSpPr>
            <p:spPr bwMode="auto">
              <a:xfrm>
                <a:off x="5842507" y="3048077"/>
                <a:ext cx="235159" cy="435849"/>
              </a:xfrm>
              <a:custGeom>
                <a:avLst/>
                <a:gdLst>
                  <a:gd name="connsiteX0" fmla="*/ 144363 w 327353"/>
                  <a:gd name="connsiteY0" fmla="*/ 543008 h 606722"/>
                  <a:gd name="connsiteX1" fmla="*/ 131814 w 327353"/>
                  <a:gd name="connsiteY1" fmla="*/ 555538 h 606722"/>
                  <a:gd name="connsiteX2" fmla="*/ 144363 w 327353"/>
                  <a:gd name="connsiteY2" fmla="*/ 568156 h 606722"/>
                  <a:gd name="connsiteX3" fmla="*/ 182990 w 327353"/>
                  <a:gd name="connsiteY3" fmla="*/ 568156 h 606722"/>
                  <a:gd name="connsiteX4" fmla="*/ 195540 w 327353"/>
                  <a:gd name="connsiteY4" fmla="*/ 555538 h 606722"/>
                  <a:gd name="connsiteX5" fmla="*/ 182990 w 327353"/>
                  <a:gd name="connsiteY5" fmla="*/ 543008 h 606722"/>
                  <a:gd name="connsiteX6" fmla="*/ 327353 w 327353"/>
                  <a:gd name="connsiteY6" fmla="*/ 501509 h 606722"/>
                  <a:gd name="connsiteX7" fmla="*/ 327353 w 327353"/>
                  <a:gd name="connsiteY7" fmla="*/ 572333 h 606722"/>
                  <a:gd name="connsiteX8" fmla="*/ 294066 w 327353"/>
                  <a:gd name="connsiteY8" fmla="*/ 606722 h 606722"/>
                  <a:gd name="connsiteX9" fmla="*/ 33020 w 327353"/>
                  <a:gd name="connsiteY9" fmla="*/ 606722 h 606722"/>
                  <a:gd name="connsiteX10" fmla="*/ 0 w 327353"/>
                  <a:gd name="connsiteY10" fmla="*/ 572333 h 606722"/>
                  <a:gd name="connsiteX11" fmla="*/ 0 w 327353"/>
                  <a:gd name="connsiteY11" fmla="*/ 502779 h 606722"/>
                  <a:gd name="connsiteX12" fmla="*/ 0 w 327353"/>
                  <a:gd name="connsiteY12" fmla="*/ 502753 h 606722"/>
                  <a:gd name="connsiteX13" fmla="*/ 322280 w 327353"/>
                  <a:gd name="connsiteY13" fmla="*/ 502753 h 606722"/>
                  <a:gd name="connsiteX14" fmla="*/ 327353 w 327353"/>
                  <a:gd name="connsiteY14" fmla="*/ 501509 h 606722"/>
                  <a:gd name="connsiteX15" fmla="*/ 187174 w 327353"/>
                  <a:gd name="connsiteY15" fmla="*/ 190205 h 606722"/>
                  <a:gd name="connsiteX16" fmla="*/ 174624 w 327353"/>
                  <a:gd name="connsiteY16" fmla="*/ 202823 h 606722"/>
                  <a:gd name="connsiteX17" fmla="*/ 174624 w 327353"/>
                  <a:gd name="connsiteY17" fmla="*/ 263163 h 606722"/>
                  <a:gd name="connsiteX18" fmla="*/ 187174 w 327353"/>
                  <a:gd name="connsiteY18" fmla="*/ 275693 h 606722"/>
                  <a:gd name="connsiteX19" fmla="*/ 191357 w 327353"/>
                  <a:gd name="connsiteY19" fmla="*/ 274982 h 606722"/>
                  <a:gd name="connsiteX20" fmla="*/ 191357 w 327353"/>
                  <a:gd name="connsiteY20" fmla="*/ 405614 h 606722"/>
                  <a:gd name="connsiteX21" fmla="*/ 203995 w 327353"/>
                  <a:gd name="connsiteY21" fmla="*/ 418144 h 606722"/>
                  <a:gd name="connsiteX22" fmla="*/ 216545 w 327353"/>
                  <a:gd name="connsiteY22" fmla="*/ 405614 h 606722"/>
                  <a:gd name="connsiteX23" fmla="*/ 216545 w 327353"/>
                  <a:gd name="connsiteY23" fmla="*/ 275426 h 606722"/>
                  <a:gd name="connsiteX24" fmla="*/ 219037 w 327353"/>
                  <a:gd name="connsiteY24" fmla="*/ 275693 h 606722"/>
                  <a:gd name="connsiteX25" fmla="*/ 231675 w 327353"/>
                  <a:gd name="connsiteY25" fmla="*/ 263163 h 606722"/>
                  <a:gd name="connsiteX26" fmla="*/ 231675 w 327353"/>
                  <a:gd name="connsiteY26" fmla="*/ 202823 h 606722"/>
                  <a:gd name="connsiteX27" fmla="*/ 219037 w 327353"/>
                  <a:gd name="connsiteY27" fmla="*/ 190205 h 606722"/>
                  <a:gd name="connsiteX28" fmla="*/ 211471 w 327353"/>
                  <a:gd name="connsiteY28" fmla="*/ 192782 h 606722"/>
                  <a:gd name="connsiteX29" fmla="*/ 203995 w 327353"/>
                  <a:gd name="connsiteY29" fmla="*/ 190205 h 606722"/>
                  <a:gd name="connsiteX30" fmla="*/ 195540 w 327353"/>
                  <a:gd name="connsiteY30" fmla="*/ 193493 h 606722"/>
                  <a:gd name="connsiteX31" fmla="*/ 187174 w 327353"/>
                  <a:gd name="connsiteY31" fmla="*/ 190205 h 606722"/>
                  <a:gd name="connsiteX32" fmla="*/ 106626 w 327353"/>
                  <a:gd name="connsiteY32" fmla="*/ 181851 h 606722"/>
                  <a:gd name="connsiteX33" fmla="*/ 85621 w 327353"/>
                  <a:gd name="connsiteY33" fmla="*/ 202823 h 606722"/>
                  <a:gd name="connsiteX34" fmla="*/ 85621 w 327353"/>
                  <a:gd name="connsiteY34" fmla="*/ 328479 h 606722"/>
                  <a:gd name="connsiteX35" fmla="*/ 95678 w 327353"/>
                  <a:gd name="connsiteY35" fmla="*/ 346341 h 606722"/>
                  <a:gd name="connsiteX36" fmla="*/ 95678 w 327353"/>
                  <a:gd name="connsiteY36" fmla="*/ 405614 h 606722"/>
                  <a:gd name="connsiteX37" fmla="*/ 108317 w 327353"/>
                  <a:gd name="connsiteY37" fmla="*/ 418144 h 606722"/>
                  <a:gd name="connsiteX38" fmla="*/ 120866 w 327353"/>
                  <a:gd name="connsiteY38" fmla="*/ 405614 h 606722"/>
                  <a:gd name="connsiteX39" fmla="*/ 120866 w 327353"/>
                  <a:gd name="connsiteY39" fmla="*/ 343853 h 606722"/>
                  <a:gd name="connsiteX40" fmla="*/ 127631 w 327353"/>
                  <a:gd name="connsiteY40" fmla="*/ 328479 h 606722"/>
                  <a:gd name="connsiteX41" fmla="*/ 127631 w 327353"/>
                  <a:gd name="connsiteY41" fmla="*/ 202823 h 606722"/>
                  <a:gd name="connsiteX42" fmla="*/ 106626 w 327353"/>
                  <a:gd name="connsiteY42" fmla="*/ 181851 h 606722"/>
                  <a:gd name="connsiteX43" fmla="*/ 0 w 327353"/>
                  <a:gd name="connsiteY43" fmla="*/ 112270 h 606722"/>
                  <a:gd name="connsiteX44" fmla="*/ 327353 w 327353"/>
                  <a:gd name="connsiteY44" fmla="*/ 112270 h 606722"/>
                  <a:gd name="connsiteX45" fmla="*/ 327353 w 327353"/>
                  <a:gd name="connsiteY45" fmla="*/ 478928 h 606722"/>
                  <a:gd name="connsiteX46" fmla="*/ 322280 w 327353"/>
                  <a:gd name="connsiteY46" fmla="*/ 477684 h 606722"/>
                  <a:gd name="connsiteX47" fmla="*/ 0 w 327353"/>
                  <a:gd name="connsiteY47" fmla="*/ 477684 h 606722"/>
                  <a:gd name="connsiteX48" fmla="*/ 0 w 327353"/>
                  <a:gd name="connsiteY48" fmla="*/ 477658 h 606722"/>
                  <a:gd name="connsiteX49" fmla="*/ 33020 w 327353"/>
                  <a:gd name="connsiteY49" fmla="*/ 0 h 606722"/>
                  <a:gd name="connsiteX50" fmla="*/ 294066 w 327353"/>
                  <a:gd name="connsiteY50" fmla="*/ 0 h 606722"/>
                  <a:gd name="connsiteX51" fmla="*/ 327353 w 327353"/>
                  <a:gd name="connsiteY51" fmla="*/ 34407 h 606722"/>
                  <a:gd name="connsiteX52" fmla="*/ 327353 w 327353"/>
                  <a:gd name="connsiteY52" fmla="*/ 87219 h 606722"/>
                  <a:gd name="connsiteX53" fmla="*/ 0 w 327353"/>
                  <a:gd name="connsiteY53" fmla="*/ 87219 h 606722"/>
                  <a:gd name="connsiteX54" fmla="*/ 0 w 327353"/>
                  <a:gd name="connsiteY54" fmla="*/ 34407 h 606722"/>
                  <a:gd name="connsiteX55" fmla="*/ 33020 w 327353"/>
                  <a:gd name="connsiteY55" fmla="*/ 0 h 606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327353" h="606722">
                    <a:moveTo>
                      <a:pt x="144363" y="543008"/>
                    </a:moveTo>
                    <a:cubicBezTo>
                      <a:pt x="137421" y="543008"/>
                      <a:pt x="131814" y="548606"/>
                      <a:pt x="131814" y="555538"/>
                    </a:cubicBezTo>
                    <a:cubicBezTo>
                      <a:pt x="131814" y="562558"/>
                      <a:pt x="137421" y="568156"/>
                      <a:pt x="144363" y="568156"/>
                    </a:cubicBezTo>
                    <a:lnTo>
                      <a:pt x="182990" y="568156"/>
                    </a:lnTo>
                    <a:cubicBezTo>
                      <a:pt x="189933" y="568156"/>
                      <a:pt x="195540" y="562558"/>
                      <a:pt x="195540" y="555538"/>
                    </a:cubicBezTo>
                    <a:cubicBezTo>
                      <a:pt x="195540" y="548606"/>
                      <a:pt x="189933" y="543008"/>
                      <a:pt x="182990" y="543008"/>
                    </a:cubicBezTo>
                    <a:close/>
                    <a:moveTo>
                      <a:pt x="327353" y="501509"/>
                    </a:moveTo>
                    <a:lnTo>
                      <a:pt x="327353" y="572333"/>
                    </a:lnTo>
                    <a:cubicBezTo>
                      <a:pt x="327353" y="590905"/>
                      <a:pt x="312668" y="606722"/>
                      <a:pt x="294066" y="606722"/>
                    </a:cubicBezTo>
                    <a:lnTo>
                      <a:pt x="33020" y="606722"/>
                    </a:lnTo>
                    <a:cubicBezTo>
                      <a:pt x="14330" y="606722"/>
                      <a:pt x="0" y="590905"/>
                      <a:pt x="0" y="572333"/>
                    </a:cubicBezTo>
                    <a:lnTo>
                      <a:pt x="0" y="502779"/>
                    </a:lnTo>
                    <a:lnTo>
                      <a:pt x="0" y="502753"/>
                    </a:lnTo>
                    <a:lnTo>
                      <a:pt x="322280" y="502753"/>
                    </a:lnTo>
                    <a:cubicBezTo>
                      <a:pt x="324238" y="502753"/>
                      <a:pt x="325662" y="502309"/>
                      <a:pt x="327353" y="501509"/>
                    </a:cubicBezTo>
                    <a:close/>
                    <a:moveTo>
                      <a:pt x="187174" y="190205"/>
                    </a:moveTo>
                    <a:cubicBezTo>
                      <a:pt x="180231" y="190205"/>
                      <a:pt x="174624" y="195892"/>
                      <a:pt x="174624" y="202823"/>
                    </a:cubicBezTo>
                    <a:lnTo>
                      <a:pt x="174624" y="263163"/>
                    </a:lnTo>
                    <a:cubicBezTo>
                      <a:pt x="174624" y="270094"/>
                      <a:pt x="180231" y="275693"/>
                      <a:pt x="187174" y="275693"/>
                    </a:cubicBezTo>
                    <a:cubicBezTo>
                      <a:pt x="188687" y="275693"/>
                      <a:pt x="190022" y="275426"/>
                      <a:pt x="191357" y="274982"/>
                    </a:cubicBezTo>
                    <a:lnTo>
                      <a:pt x="191357" y="405614"/>
                    </a:lnTo>
                    <a:cubicBezTo>
                      <a:pt x="191357" y="412545"/>
                      <a:pt x="196964" y="418144"/>
                      <a:pt x="203995" y="418144"/>
                    </a:cubicBezTo>
                    <a:cubicBezTo>
                      <a:pt x="210937" y="418144"/>
                      <a:pt x="216545" y="412545"/>
                      <a:pt x="216545" y="405614"/>
                    </a:cubicBezTo>
                    <a:lnTo>
                      <a:pt x="216545" y="275426"/>
                    </a:lnTo>
                    <a:cubicBezTo>
                      <a:pt x="217346" y="275604"/>
                      <a:pt x="218236" y="275693"/>
                      <a:pt x="219037" y="275693"/>
                    </a:cubicBezTo>
                    <a:cubicBezTo>
                      <a:pt x="225979" y="275693"/>
                      <a:pt x="231675" y="270094"/>
                      <a:pt x="231675" y="263163"/>
                    </a:cubicBezTo>
                    <a:lnTo>
                      <a:pt x="231675" y="202823"/>
                    </a:lnTo>
                    <a:cubicBezTo>
                      <a:pt x="231675" y="195892"/>
                      <a:pt x="225979" y="190205"/>
                      <a:pt x="219037" y="190205"/>
                    </a:cubicBezTo>
                    <a:cubicBezTo>
                      <a:pt x="216189" y="190205"/>
                      <a:pt x="213607" y="191182"/>
                      <a:pt x="211471" y="192782"/>
                    </a:cubicBezTo>
                    <a:cubicBezTo>
                      <a:pt x="209424" y="191182"/>
                      <a:pt x="206843" y="190205"/>
                      <a:pt x="203995" y="190205"/>
                    </a:cubicBezTo>
                    <a:cubicBezTo>
                      <a:pt x="200702" y="190205"/>
                      <a:pt x="197765" y="191449"/>
                      <a:pt x="195540" y="193493"/>
                    </a:cubicBezTo>
                    <a:cubicBezTo>
                      <a:pt x="193315" y="191449"/>
                      <a:pt x="190378" y="190205"/>
                      <a:pt x="187174" y="190205"/>
                    </a:cubicBezTo>
                    <a:close/>
                    <a:moveTo>
                      <a:pt x="106626" y="181851"/>
                    </a:moveTo>
                    <a:cubicBezTo>
                      <a:pt x="95055" y="181851"/>
                      <a:pt x="85621" y="191271"/>
                      <a:pt x="85621" y="202823"/>
                    </a:cubicBezTo>
                    <a:lnTo>
                      <a:pt x="85621" y="328479"/>
                    </a:lnTo>
                    <a:cubicBezTo>
                      <a:pt x="85621" y="336032"/>
                      <a:pt x="89715" y="342697"/>
                      <a:pt x="95678" y="346341"/>
                    </a:cubicBezTo>
                    <a:lnTo>
                      <a:pt x="95678" y="405614"/>
                    </a:lnTo>
                    <a:cubicBezTo>
                      <a:pt x="95678" y="412545"/>
                      <a:pt x="101375" y="418144"/>
                      <a:pt x="108317" y="418144"/>
                    </a:cubicBezTo>
                    <a:cubicBezTo>
                      <a:pt x="115259" y="418144"/>
                      <a:pt x="120866" y="412545"/>
                      <a:pt x="120866" y="405614"/>
                    </a:cubicBezTo>
                    <a:lnTo>
                      <a:pt x="120866" y="343853"/>
                    </a:lnTo>
                    <a:cubicBezTo>
                      <a:pt x="124960" y="340031"/>
                      <a:pt x="127631" y="334522"/>
                      <a:pt x="127631" y="328479"/>
                    </a:cubicBezTo>
                    <a:lnTo>
                      <a:pt x="127631" y="202823"/>
                    </a:lnTo>
                    <a:cubicBezTo>
                      <a:pt x="127631" y="191271"/>
                      <a:pt x="118196" y="181851"/>
                      <a:pt x="106626" y="181851"/>
                    </a:cubicBezTo>
                    <a:close/>
                    <a:moveTo>
                      <a:pt x="0" y="112270"/>
                    </a:moveTo>
                    <a:lnTo>
                      <a:pt x="327353" y="112270"/>
                    </a:lnTo>
                    <a:lnTo>
                      <a:pt x="327353" y="478928"/>
                    </a:lnTo>
                    <a:cubicBezTo>
                      <a:pt x="325662" y="478128"/>
                      <a:pt x="324238" y="477684"/>
                      <a:pt x="322280" y="477684"/>
                    </a:cubicBezTo>
                    <a:lnTo>
                      <a:pt x="0" y="477684"/>
                    </a:lnTo>
                    <a:lnTo>
                      <a:pt x="0" y="477658"/>
                    </a:lnTo>
                    <a:close/>
                    <a:moveTo>
                      <a:pt x="33020" y="0"/>
                    </a:moveTo>
                    <a:lnTo>
                      <a:pt x="294066" y="0"/>
                    </a:lnTo>
                    <a:cubicBezTo>
                      <a:pt x="312668" y="0"/>
                      <a:pt x="327353" y="15825"/>
                      <a:pt x="327353" y="34407"/>
                    </a:cubicBezTo>
                    <a:lnTo>
                      <a:pt x="327353" y="87219"/>
                    </a:lnTo>
                    <a:lnTo>
                      <a:pt x="0" y="87219"/>
                    </a:lnTo>
                    <a:lnTo>
                      <a:pt x="0" y="34407"/>
                    </a:lnTo>
                    <a:cubicBezTo>
                      <a:pt x="0" y="15825"/>
                      <a:pt x="14330" y="0"/>
                      <a:pt x="3302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7" name="椭圆 96"/>
              <p:cNvSpPr/>
              <p:nvPr/>
            </p:nvSpPr>
            <p:spPr>
              <a:xfrm>
                <a:off x="4589393" y="5085190"/>
                <a:ext cx="742743" cy="742748"/>
              </a:xfrm>
              <a:prstGeom prst="ellipse">
                <a:avLst/>
              </a:prstGeom>
              <a:solidFill>
                <a:schemeClr val="accent3"/>
              </a:solidFill>
              <a:ln w="762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8" name="任意多边形: 形状 12"/>
              <p:cNvSpPr/>
              <p:nvPr/>
            </p:nvSpPr>
            <p:spPr bwMode="auto">
              <a:xfrm>
                <a:off x="4742842" y="5257947"/>
                <a:ext cx="435848" cy="397234"/>
              </a:xfrm>
              <a:custGeom>
                <a:avLst/>
                <a:gdLst>
                  <a:gd name="connsiteX0" fmla="*/ 373273 h 605239"/>
                  <a:gd name="connsiteY0" fmla="*/ 373273 h 605239"/>
                  <a:gd name="connsiteX1" fmla="*/ 373273 h 605239"/>
                  <a:gd name="connsiteY1" fmla="*/ 373273 h 605239"/>
                  <a:gd name="connsiteX2" fmla="*/ 373273 h 605239"/>
                  <a:gd name="connsiteY2" fmla="*/ 373273 h 605239"/>
                  <a:gd name="connsiteX3" fmla="*/ 373273 h 605239"/>
                  <a:gd name="connsiteY3" fmla="*/ 373273 h 605239"/>
                  <a:gd name="connsiteX4" fmla="*/ 373273 h 605239"/>
                  <a:gd name="connsiteY4" fmla="*/ 373273 h 605239"/>
                  <a:gd name="connsiteX5" fmla="*/ 373273 h 605239"/>
                  <a:gd name="connsiteY5" fmla="*/ 373273 h 605239"/>
                  <a:gd name="connsiteX6" fmla="*/ 373273 h 605239"/>
                  <a:gd name="connsiteY6" fmla="*/ 373273 h 605239"/>
                  <a:gd name="connsiteX7" fmla="*/ 373273 h 605239"/>
                  <a:gd name="connsiteY7" fmla="*/ 373273 h 605239"/>
                  <a:gd name="connsiteX8" fmla="*/ 373273 h 605239"/>
                  <a:gd name="connsiteY8" fmla="*/ 373273 h 605239"/>
                  <a:gd name="connsiteX9" fmla="*/ 373273 h 605239"/>
                  <a:gd name="connsiteY9" fmla="*/ 373273 h 605239"/>
                  <a:gd name="connsiteX10" fmla="*/ 373273 h 605239"/>
                  <a:gd name="connsiteY10" fmla="*/ 373273 h 605239"/>
                  <a:gd name="connsiteX11" fmla="*/ 373273 h 605239"/>
                  <a:gd name="connsiteY11" fmla="*/ 373273 h 605239"/>
                  <a:gd name="connsiteX12" fmla="*/ 373273 h 605239"/>
                  <a:gd name="connsiteY12" fmla="*/ 373273 h 605239"/>
                  <a:gd name="connsiteX13" fmla="*/ 373273 h 605239"/>
                  <a:gd name="connsiteY13" fmla="*/ 373273 h 605239"/>
                  <a:gd name="connsiteX14" fmla="*/ 373273 h 605239"/>
                  <a:gd name="connsiteY14" fmla="*/ 373273 h 605239"/>
                  <a:gd name="connsiteX15" fmla="*/ 373273 h 605239"/>
                  <a:gd name="connsiteY15" fmla="*/ 373273 h 605239"/>
                  <a:gd name="connsiteX16" fmla="*/ 373273 h 605239"/>
                  <a:gd name="connsiteY16" fmla="*/ 373273 h 605239"/>
                  <a:gd name="connsiteX17" fmla="*/ 373273 h 605239"/>
                  <a:gd name="connsiteY17" fmla="*/ 373273 h 605239"/>
                  <a:gd name="connsiteX18" fmla="*/ 373273 h 605239"/>
                  <a:gd name="connsiteY18" fmla="*/ 373273 h 605239"/>
                  <a:gd name="connsiteX19" fmla="*/ 373273 h 605239"/>
                  <a:gd name="connsiteY19" fmla="*/ 373273 h 605239"/>
                  <a:gd name="connsiteX20" fmla="*/ 373273 h 605239"/>
                  <a:gd name="connsiteY20" fmla="*/ 373273 h 605239"/>
                  <a:gd name="connsiteX21" fmla="*/ 373273 h 605239"/>
                  <a:gd name="connsiteY21" fmla="*/ 373273 h 605239"/>
                  <a:gd name="connsiteX22" fmla="*/ 373273 h 605239"/>
                  <a:gd name="connsiteY22" fmla="*/ 373273 h 605239"/>
                  <a:gd name="connsiteX23" fmla="*/ 373273 h 605239"/>
                  <a:gd name="connsiteY23" fmla="*/ 373273 h 605239"/>
                  <a:gd name="connsiteX24" fmla="*/ 373273 h 605239"/>
                  <a:gd name="connsiteY24" fmla="*/ 373273 h 605239"/>
                  <a:gd name="connsiteX25" fmla="*/ 373273 h 605239"/>
                  <a:gd name="connsiteY25" fmla="*/ 373273 h 605239"/>
                  <a:gd name="connsiteX26" fmla="*/ 373273 h 605239"/>
                  <a:gd name="connsiteY26" fmla="*/ 373273 h 605239"/>
                  <a:gd name="connsiteX27" fmla="*/ 373273 h 605239"/>
                  <a:gd name="connsiteY27" fmla="*/ 373273 h 605239"/>
                  <a:gd name="connsiteX28" fmla="*/ 373273 h 605239"/>
                  <a:gd name="connsiteY28" fmla="*/ 373273 h 605239"/>
                  <a:gd name="connsiteX29" fmla="*/ 373273 h 605239"/>
                  <a:gd name="connsiteY29" fmla="*/ 373273 h 605239"/>
                  <a:gd name="connsiteX30" fmla="*/ 373273 h 605239"/>
                  <a:gd name="connsiteY30" fmla="*/ 373273 h 605239"/>
                  <a:gd name="connsiteX31" fmla="*/ 373273 h 605239"/>
                  <a:gd name="connsiteY31" fmla="*/ 373273 h 605239"/>
                  <a:gd name="connsiteX32" fmla="*/ 373273 h 605239"/>
                  <a:gd name="connsiteY32" fmla="*/ 373273 h 605239"/>
                  <a:gd name="connsiteX33" fmla="*/ 373273 h 605239"/>
                  <a:gd name="connsiteY33" fmla="*/ 373273 h 605239"/>
                  <a:gd name="connsiteX34" fmla="*/ 373273 h 605239"/>
                  <a:gd name="connsiteY34" fmla="*/ 373273 h 605239"/>
                  <a:gd name="connsiteX35" fmla="*/ 373273 h 605239"/>
                  <a:gd name="connsiteY35" fmla="*/ 373273 h 605239"/>
                  <a:gd name="connsiteX36" fmla="*/ 373273 h 605239"/>
                  <a:gd name="connsiteY36" fmla="*/ 373273 h 605239"/>
                  <a:gd name="connsiteX37" fmla="*/ 373273 h 605239"/>
                  <a:gd name="connsiteY37" fmla="*/ 373273 h 605239"/>
                  <a:gd name="connsiteX38" fmla="*/ 373273 h 605239"/>
                  <a:gd name="connsiteY38" fmla="*/ 373273 h 605239"/>
                  <a:gd name="connsiteX39" fmla="*/ 373273 h 605239"/>
                  <a:gd name="connsiteY39" fmla="*/ 373273 h 605239"/>
                  <a:gd name="connsiteX40" fmla="*/ 373273 h 605239"/>
                  <a:gd name="connsiteY40" fmla="*/ 373273 h 605239"/>
                  <a:gd name="connsiteX41" fmla="*/ 373273 h 605239"/>
                  <a:gd name="connsiteY41" fmla="*/ 373273 h 605239"/>
                  <a:gd name="connsiteX42" fmla="*/ 373273 h 605239"/>
                  <a:gd name="connsiteY42" fmla="*/ 373273 h 605239"/>
                  <a:gd name="connsiteX43" fmla="*/ 373273 h 605239"/>
                  <a:gd name="connsiteY43" fmla="*/ 373273 h 605239"/>
                  <a:gd name="connsiteX44" fmla="*/ 373273 h 605239"/>
                  <a:gd name="connsiteY44" fmla="*/ 373273 h 605239"/>
                  <a:gd name="connsiteX45" fmla="*/ 373273 h 605239"/>
                  <a:gd name="connsiteY45" fmla="*/ 373273 h 605239"/>
                  <a:gd name="connsiteX46" fmla="*/ 373273 h 605239"/>
                  <a:gd name="connsiteY46" fmla="*/ 373273 h 605239"/>
                  <a:gd name="connsiteX47" fmla="*/ 373273 h 605239"/>
                  <a:gd name="connsiteY47" fmla="*/ 373273 h 605239"/>
                  <a:gd name="connsiteX48" fmla="*/ 373273 h 605239"/>
                  <a:gd name="connsiteY48" fmla="*/ 373273 h 605239"/>
                  <a:gd name="connsiteX49" fmla="*/ 373273 h 605239"/>
                  <a:gd name="connsiteY49" fmla="*/ 373273 h 605239"/>
                  <a:gd name="connsiteX50" fmla="*/ 373273 h 605239"/>
                  <a:gd name="connsiteY50" fmla="*/ 373273 h 605239"/>
                  <a:gd name="connsiteX51" fmla="*/ 373273 h 605239"/>
                  <a:gd name="connsiteY51" fmla="*/ 373273 h 605239"/>
                  <a:gd name="connsiteX52" fmla="*/ 373273 h 605239"/>
                  <a:gd name="connsiteY52" fmla="*/ 373273 h 605239"/>
                  <a:gd name="connsiteX53" fmla="*/ 373273 h 605239"/>
                  <a:gd name="connsiteY53" fmla="*/ 373273 h 605239"/>
                  <a:gd name="connsiteX54" fmla="*/ 373273 h 605239"/>
                  <a:gd name="connsiteY54" fmla="*/ 373273 h 605239"/>
                  <a:gd name="connsiteX55" fmla="*/ 373273 h 605239"/>
                  <a:gd name="connsiteY55" fmla="*/ 373273 h 605239"/>
                  <a:gd name="connsiteX56" fmla="*/ 373273 h 605239"/>
                  <a:gd name="connsiteY56" fmla="*/ 373273 h 605239"/>
                  <a:gd name="connsiteX57" fmla="*/ 373273 h 605239"/>
                  <a:gd name="connsiteY57" fmla="*/ 373273 h 605239"/>
                  <a:gd name="connsiteX58" fmla="*/ 373273 h 605239"/>
                  <a:gd name="connsiteY58" fmla="*/ 373273 h 605239"/>
                  <a:gd name="connsiteX59" fmla="*/ 373273 h 605239"/>
                  <a:gd name="connsiteY59" fmla="*/ 373273 h 605239"/>
                  <a:gd name="connsiteX60" fmla="*/ 373273 h 605239"/>
                  <a:gd name="connsiteY60" fmla="*/ 373273 h 605239"/>
                  <a:gd name="connsiteX61" fmla="*/ 373273 h 605239"/>
                  <a:gd name="connsiteY61" fmla="*/ 373273 h 605239"/>
                  <a:gd name="connsiteX62" fmla="*/ 373273 h 605239"/>
                  <a:gd name="connsiteY62" fmla="*/ 373273 h 605239"/>
                  <a:gd name="connsiteX63" fmla="*/ 373273 h 605239"/>
                  <a:gd name="connsiteY63" fmla="*/ 373273 h 605239"/>
                  <a:gd name="connsiteX64" fmla="*/ 373273 h 605239"/>
                  <a:gd name="connsiteY64" fmla="*/ 373273 h 605239"/>
                  <a:gd name="connsiteX65" fmla="*/ 373273 h 605239"/>
                  <a:gd name="connsiteY65" fmla="*/ 373273 h 605239"/>
                  <a:gd name="connsiteX66" fmla="*/ 373273 h 605239"/>
                  <a:gd name="connsiteY66" fmla="*/ 373273 h 605239"/>
                  <a:gd name="connsiteX67" fmla="*/ 373273 h 605239"/>
                  <a:gd name="connsiteY67" fmla="*/ 373273 h 605239"/>
                  <a:gd name="connsiteX68" fmla="*/ 373273 h 605239"/>
                  <a:gd name="connsiteY68" fmla="*/ 373273 h 605239"/>
                  <a:gd name="connsiteX69" fmla="*/ 373273 h 605239"/>
                  <a:gd name="connsiteY69" fmla="*/ 373273 h 605239"/>
                  <a:gd name="connsiteX70" fmla="*/ 373273 h 605239"/>
                  <a:gd name="connsiteY70" fmla="*/ 373273 h 605239"/>
                  <a:gd name="connsiteX71" fmla="*/ 373273 h 605239"/>
                  <a:gd name="connsiteY71" fmla="*/ 373273 h 605239"/>
                  <a:gd name="connsiteX72" fmla="*/ 373273 h 605239"/>
                  <a:gd name="connsiteY72" fmla="*/ 373273 h 605239"/>
                  <a:gd name="connsiteX73" fmla="*/ 373273 h 605239"/>
                  <a:gd name="connsiteY73" fmla="*/ 373273 h 605239"/>
                  <a:gd name="connsiteX74" fmla="*/ 373273 h 605239"/>
                  <a:gd name="connsiteY74" fmla="*/ 373273 h 605239"/>
                  <a:gd name="connsiteX75" fmla="*/ 373273 h 605239"/>
                  <a:gd name="connsiteY75" fmla="*/ 373273 h 605239"/>
                  <a:gd name="connsiteX76" fmla="*/ 373273 h 605239"/>
                  <a:gd name="connsiteY76" fmla="*/ 373273 h 605239"/>
                  <a:gd name="connsiteX77" fmla="*/ 373273 h 605239"/>
                  <a:gd name="connsiteY77" fmla="*/ 373273 h 605239"/>
                  <a:gd name="connsiteX78" fmla="*/ 373273 h 605239"/>
                  <a:gd name="connsiteY78" fmla="*/ 373273 h 605239"/>
                  <a:gd name="connsiteX79" fmla="*/ 373273 h 605239"/>
                  <a:gd name="connsiteY79" fmla="*/ 373273 h 605239"/>
                  <a:gd name="connsiteX80" fmla="*/ 373273 h 605239"/>
                  <a:gd name="connsiteY80" fmla="*/ 373273 h 605239"/>
                  <a:gd name="connsiteX81" fmla="*/ 373273 h 605239"/>
                  <a:gd name="connsiteY81" fmla="*/ 373273 h 605239"/>
                  <a:gd name="connsiteX82" fmla="*/ 373273 h 605239"/>
                  <a:gd name="connsiteY82" fmla="*/ 373273 h 605239"/>
                  <a:gd name="connsiteX83" fmla="*/ 373273 h 605239"/>
                  <a:gd name="connsiteY83" fmla="*/ 373273 h 605239"/>
                  <a:gd name="connsiteX84" fmla="*/ 373273 h 605239"/>
                  <a:gd name="connsiteY84" fmla="*/ 373273 h 605239"/>
                  <a:gd name="connsiteX85" fmla="*/ 373273 h 605239"/>
                  <a:gd name="connsiteY85" fmla="*/ 373273 h 605239"/>
                  <a:gd name="connsiteX86" fmla="*/ 373273 h 605239"/>
                  <a:gd name="connsiteY86" fmla="*/ 373273 h 605239"/>
                  <a:gd name="connsiteX87" fmla="*/ 373273 h 605239"/>
                  <a:gd name="connsiteY87" fmla="*/ 373273 h 605239"/>
                  <a:gd name="connsiteX88" fmla="*/ 373273 h 605239"/>
                  <a:gd name="connsiteY88" fmla="*/ 373273 h 605239"/>
                  <a:gd name="connsiteX89" fmla="*/ 373273 h 605239"/>
                  <a:gd name="connsiteY89" fmla="*/ 373273 h 605239"/>
                  <a:gd name="connsiteX90" fmla="*/ 373273 h 605239"/>
                  <a:gd name="connsiteY90" fmla="*/ 373273 h 605239"/>
                  <a:gd name="connsiteX91" fmla="*/ 373273 h 605239"/>
                  <a:gd name="connsiteY91" fmla="*/ 373273 h 605239"/>
                  <a:gd name="connsiteX92" fmla="*/ 373273 h 605239"/>
                  <a:gd name="connsiteY92" fmla="*/ 373273 h 605239"/>
                  <a:gd name="connsiteX93" fmla="*/ 373273 h 605239"/>
                  <a:gd name="connsiteY93" fmla="*/ 373273 h 605239"/>
                  <a:gd name="connsiteX94" fmla="*/ 373273 h 605239"/>
                  <a:gd name="connsiteY94" fmla="*/ 373273 h 605239"/>
                  <a:gd name="connsiteX95" fmla="*/ 373273 h 605239"/>
                  <a:gd name="connsiteY95" fmla="*/ 373273 h 605239"/>
                  <a:gd name="connsiteX96" fmla="*/ 373273 h 605239"/>
                  <a:gd name="connsiteY96" fmla="*/ 373273 h 605239"/>
                  <a:gd name="connsiteX97" fmla="*/ 373273 h 605239"/>
                  <a:gd name="connsiteY97" fmla="*/ 373273 h 605239"/>
                  <a:gd name="connsiteX98" fmla="*/ 373273 h 605239"/>
                  <a:gd name="connsiteY98" fmla="*/ 373273 h 605239"/>
                  <a:gd name="connsiteX99" fmla="*/ 373273 h 605239"/>
                  <a:gd name="connsiteY99" fmla="*/ 373273 h 605239"/>
                  <a:gd name="connsiteX100" fmla="*/ 373273 h 605239"/>
                  <a:gd name="connsiteY100" fmla="*/ 373273 h 605239"/>
                  <a:gd name="connsiteX101" fmla="*/ 373273 h 605239"/>
                  <a:gd name="connsiteY101" fmla="*/ 373273 h 605239"/>
                  <a:gd name="connsiteX102" fmla="*/ 373273 h 605239"/>
                  <a:gd name="connsiteY102" fmla="*/ 373273 h 605239"/>
                  <a:gd name="connsiteX103" fmla="*/ 373273 h 605239"/>
                  <a:gd name="connsiteY103" fmla="*/ 373273 h 605239"/>
                  <a:gd name="connsiteX104" fmla="*/ 373273 h 605239"/>
                  <a:gd name="connsiteY104" fmla="*/ 373273 h 605239"/>
                  <a:gd name="connsiteX105" fmla="*/ 373273 h 605239"/>
                  <a:gd name="connsiteY105" fmla="*/ 373273 h 605239"/>
                  <a:gd name="connsiteX106" fmla="*/ 373273 h 605239"/>
                  <a:gd name="connsiteY106" fmla="*/ 373273 h 605239"/>
                  <a:gd name="connsiteX107" fmla="*/ 373273 h 605239"/>
                  <a:gd name="connsiteY107" fmla="*/ 373273 h 605239"/>
                  <a:gd name="connsiteX108" fmla="*/ 373273 h 605239"/>
                  <a:gd name="connsiteY108" fmla="*/ 373273 h 605239"/>
                  <a:gd name="connsiteX109" fmla="*/ 373273 h 605239"/>
                  <a:gd name="connsiteY109" fmla="*/ 373273 h 605239"/>
                  <a:gd name="connsiteX110" fmla="*/ 373273 h 605239"/>
                  <a:gd name="connsiteY110" fmla="*/ 373273 h 605239"/>
                  <a:gd name="connsiteX111" fmla="*/ 373273 h 605239"/>
                  <a:gd name="connsiteY111" fmla="*/ 373273 h 605239"/>
                  <a:gd name="connsiteX112" fmla="*/ 373273 h 605239"/>
                  <a:gd name="connsiteY112" fmla="*/ 373273 h 605239"/>
                  <a:gd name="connsiteX113" fmla="*/ 373273 h 605239"/>
                  <a:gd name="connsiteY113" fmla="*/ 373273 h 605239"/>
                  <a:gd name="connsiteX114" fmla="*/ 373273 h 605239"/>
                  <a:gd name="connsiteY114" fmla="*/ 373273 h 605239"/>
                  <a:gd name="connsiteX115" fmla="*/ 373273 h 605239"/>
                  <a:gd name="connsiteY115" fmla="*/ 373273 h 605239"/>
                  <a:gd name="connsiteX116" fmla="*/ 373273 h 605239"/>
                  <a:gd name="connsiteY116" fmla="*/ 373273 h 605239"/>
                  <a:gd name="connsiteX117" fmla="*/ 373273 h 605239"/>
                  <a:gd name="connsiteY117" fmla="*/ 373273 h 605239"/>
                  <a:gd name="connsiteX118" fmla="*/ 373273 h 605239"/>
                  <a:gd name="connsiteY118" fmla="*/ 373273 h 605239"/>
                  <a:gd name="connsiteX119" fmla="*/ 373273 h 605239"/>
                  <a:gd name="connsiteY119" fmla="*/ 373273 h 605239"/>
                  <a:gd name="connsiteX120" fmla="*/ 373273 h 605239"/>
                  <a:gd name="connsiteY120" fmla="*/ 373273 h 605239"/>
                  <a:gd name="connsiteX121" fmla="*/ 373273 h 605239"/>
                  <a:gd name="connsiteY121" fmla="*/ 373273 h 605239"/>
                  <a:gd name="connsiteX122" fmla="*/ 373273 h 605239"/>
                  <a:gd name="connsiteY122" fmla="*/ 373273 h 605239"/>
                  <a:gd name="connsiteX123" fmla="*/ 373273 h 605239"/>
                  <a:gd name="connsiteY123" fmla="*/ 373273 h 605239"/>
                  <a:gd name="connsiteX124" fmla="*/ 373273 h 605239"/>
                  <a:gd name="connsiteY124" fmla="*/ 373273 h 605239"/>
                  <a:gd name="connsiteX125" fmla="*/ 373273 h 605239"/>
                  <a:gd name="connsiteY125" fmla="*/ 373273 h 605239"/>
                  <a:gd name="connsiteX126" fmla="*/ 373273 h 605239"/>
                  <a:gd name="connsiteY126" fmla="*/ 373273 h 605239"/>
                  <a:gd name="connsiteX127" fmla="*/ 373273 h 605239"/>
                  <a:gd name="connsiteY127" fmla="*/ 373273 h 6052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</a:cxnLst>
                <a:rect l="l" t="t" r="r" b="b"/>
                <a:pathLst>
                  <a:path w="606933" h="553162">
                    <a:moveTo>
                      <a:pt x="443700" y="443503"/>
                    </a:moveTo>
                    <a:cubicBezTo>
                      <a:pt x="461035" y="453606"/>
                      <a:pt x="477310" y="465825"/>
                      <a:pt x="492334" y="479775"/>
                    </a:cubicBezTo>
                    <a:cubicBezTo>
                      <a:pt x="460939" y="509024"/>
                      <a:pt x="424150" y="530383"/>
                      <a:pt x="384087" y="542506"/>
                    </a:cubicBezTo>
                    <a:cubicBezTo>
                      <a:pt x="407971" y="518838"/>
                      <a:pt x="428580" y="484875"/>
                      <a:pt x="443700" y="443503"/>
                    </a:cubicBezTo>
                    <a:close/>
                    <a:moveTo>
                      <a:pt x="163232" y="443503"/>
                    </a:moveTo>
                    <a:cubicBezTo>
                      <a:pt x="178352" y="484875"/>
                      <a:pt x="198865" y="518838"/>
                      <a:pt x="222845" y="542506"/>
                    </a:cubicBezTo>
                    <a:cubicBezTo>
                      <a:pt x="182686" y="530383"/>
                      <a:pt x="145897" y="509024"/>
                      <a:pt x="114598" y="479775"/>
                    </a:cubicBezTo>
                    <a:cubicBezTo>
                      <a:pt x="129622" y="465825"/>
                      <a:pt x="145897" y="453606"/>
                      <a:pt x="163232" y="443503"/>
                    </a:cubicBezTo>
                    <a:close/>
                    <a:moveTo>
                      <a:pt x="316062" y="405892"/>
                    </a:moveTo>
                    <a:cubicBezTo>
                      <a:pt x="353060" y="407528"/>
                      <a:pt x="388613" y="416377"/>
                      <a:pt x="421275" y="431672"/>
                    </a:cubicBezTo>
                    <a:cubicBezTo>
                      <a:pt x="397573" y="499968"/>
                      <a:pt x="359034" y="545563"/>
                      <a:pt x="316062" y="553162"/>
                    </a:cubicBezTo>
                    <a:close/>
                    <a:moveTo>
                      <a:pt x="290729" y="405892"/>
                    </a:moveTo>
                    <a:lnTo>
                      <a:pt x="290729" y="553162"/>
                    </a:lnTo>
                    <a:cubicBezTo>
                      <a:pt x="247883" y="545563"/>
                      <a:pt x="209369" y="499968"/>
                      <a:pt x="185587" y="431672"/>
                    </a:cubicBezTo>
                    <a:cubicBezTo>
                      <a:pt x="218227" y="416377"/>
                      <a:pt x="253852" y="407528"/>
                      <a:pt x="290729" y="405892"/>
                    </a:cubicBezTo>
                    <a:close/>
                    <a:moveTo>
                      <a:pt x="463924" y="364965"/>
                    </a:moveTo>
                    <a:lnTo>
                      <a:pt x="567205" y="364965"/>
                    </a:lnTo>
                    <a:lnTo>
                      <a:pt x="543818" y="416184"/>
                    </a:lnTo>
                    <a:cubicBezTo>
                      <a:pt x="534304" y="432408"/>
                      <a:pt x="523128" y="447695"/>
                      <a:pt x="510459" y="461780"/>
                    </a:cubicBezTo>
                    <a:cubicBezTo>
                      <a:pt x="492442" y="444859"/>
                      <a:pt x="472692" y="430534"/>
                      <a:pt x="451689" y="418708"/>
                    </a:cubicBezTo>
                    <a:close/>
                    <a:moveTo>
                      <a:pt x="316062" y="364965"/>
                    </a:moveTo>
                    <a:lnTo>
                      <a:pt x="438281" y="364965"/>
                    </a:lnTo>
                    <a:lnTo>
                      <a:pt x="428843" y="407092"/>
                    </a:lnTo>
                    <a:cubicBezTo>
                      <a:pt x="393689" y="391126"/>
                      <a:pt x="355646" y="381989"/>
                      <a:pt x="316062" y="380450"/>
                    </a:cubicBezTo>
                    <a:close/>
                    <a:moveTo>
                      <a:pt x="168651" y="364965"/>
                    </a:moveTo>
                    <a:lnTo>
                      <a:pt x="290729" y="364965"/>
                    </a:lnTo>
                    <a:lnTo>
                      <a:pt x="290729" y="380450"/>
                    </a:lnTo>
                    <a:cubicBezTo>
                      <a:pt x="251256" y="381989"/>
                      <a:pt x="213131" y="391126"/>
                      <a:pt x="178086" y="407092"/>
                    </a:cubicBezTo>
                    <a:close/>
                    <a:moveTo>
                      <a:pt x="39659" y="364965"/>
                    </a:moveTo>
                    <a:lnTo>
                      <a:pt x="143035" y="364965"/>
                    </a:lnTo>
                    <a:lnTo>
                      <a:pt x="155174" y="418708"/>
                    </a:lnTo>
                    <a:cubicBezTo>
                      <a:pt x="134171" y="430534"/>
                      <a:pt x="114421" y="444859"/>
                      <a:pt x="96501" y="461780"/>
                    </a:cubicBezTo>
                    <a:cubicBezTo>
                      <a:pt x="83832" y="447695"/>
                      <a:pt x="72632" y="432408"/>
                      <a:pt x="63094" y="416184"/>
                    </a:cubicBezTo>
                    <a:close/>
                    <a:moveTo>
                      <a:pt x="417814" y="222493"/>
                    </a:moveTo>
                    <a:lnTo>
                      <a:pt x="435824" y="283675"/>
                    </a:lnTo>
                    <a:lnTo>
                      <a:pt x="445648" y="252507"/>
                    </a:lnTo>
                    <a:lnTo>
                      <a:pt x="469822" y="252507"/>
                    </a:lnTo>
                    <a:lnTo>
                      <a:pt x="479550" y="283675"/>
                    </a:lnTo>
                    <a:lnTo>
                      <a:pt x="497657" y="222493"/>
                    </a:lnTo>
                    <a:lnTo>
                      <a:pt x="521831" y="229612"/>
                    </a:lnTo>
                    <a:lnTo>
                      <a:pt x="492167" y="330619"/>
                    </a:lnTo>
                    <a:lnTo>
                      <a:pt x="467992" y="330811"/>
                    </a:lnTo>
                    <a:lnTo>
                      <a:pt x="457687" y="298393"/>
                    </a:lnTo>
                    <a:lnTo>
                      <a:pt x="447478" y="330811"/>
                    </a:lnTo>
                    <a:lnTo>
                      <a:pt x="423304" y="330619"/>
                    </a:lnTo>
                    <a:lnTo>
                      <a:pt x="393543" y="229612"/>
                    </a:lnTo>
                    <a:close/>
                    <a:moveTo>
                      <a:pt x="263629" y="222493"/>
                    </a:moveTo>
                    <a:lnTo>
                      <a:pt x="281639" y="283675"/>
                    </a:lnTo>
                    <a:lnTo>
                      <a:pt x="291463" y="252507"/>
                    </a:lnTo>
                    <a:lnTo>
                      <a:pt x="315541" y="252507"/>
                    </a:lnTo>
                    <a:lnTo>
                      <a:pt x="325365" y="283675"/>
                    </a:lnTo>
                    <a:lnTo>
                      <a:pt x="343375" y="222493"/>
                    </a:lnTo>
                    <a:lnTo>
                      <a:pt x="367646" y="229612"/>
                    </a:lnTo>
                    <a:lnTo>
                      <a:pt x="337886" y="330619"/>
                    </a:lnTo>
                    <a:lnTo>
                      <a:pt x="313711" y="330811"/>
                    </a:lnTo>
                    <a:lnTo>
                      <a:pt x="303502" y="298393"/>
                    </a:lnTo>
                    <a:lnTo>
                      <a:pt x="293197" y="330811"/>
                    </a:lnTo>
                    <a:lnTo>
                      <a:pt x="269022" y="330619"/>
                    </a:lnTo>
                    <a:lnTo>
                      <a:pt x="239358" y="229612"/>
                    </a:lnTo>
                    <a:close/>
                    <a:moveTo>
                      <a:pt x="109302" y="222493"/>
                    </a:moveTo>
                    <a:lnTo>
                      <a:pt x="127312" y="283675"/>
                    </a:lnTo>
                    <a:lnTo>
                      <a:pt x="137136" y="252507"/>
                    </a:lnTo>
                    <a:lnTo>
                      <a:pt x="161214" y="252507"/>
                    </a:lnTo>
                    <a:lnTo>
                      <a:pt x="171038" y="283675"/>
                    </a:lnTo>
                    <a:lnTo>
                      <a:pt x="189048" y="222493"/>
                    </a:lnTo>
                    <a:lnTo>
                      <a:pt x="213319" y="229612"/>
                    </a:lnTo>
                    <a:lnTo>
                      <a:pt x="183655" y="330619"/>
                    </a:lnTo>
                    <a:lnTo>
                      <a:pt x="159384" y="330811"/>
                    </a:lnTo>
                    <a:lnTo>
                      <a:pt x="149175" y="298393"/>
                    </a:lnTo>
                    <a:lnTo>
                      <a:pt x="138966" y="330811"/>
                    </a:lnTo>
                    <a:lnTo>
                      <a:pt x="114792" y="330619"/>
                    </a:lnTo>
                    <a:lnTo>
                      <a:pt x="85031" y="229612"/>
                    </a:lnTo>
                    <a:close/>
                    <a:moveTo>
                      <a:pt x="25329" y="213374"/>
                    </a:moveTo>
                    <a:lnTo>
                      <a:pt x="25329" y="339668"/>
                    </a:lnTo>
                    <a:lnTo>
                      <a:pt x="581604" y="339668"/>
                    </a:lnTo>
                    <a:lnTo>
                      <a:pt x="581604" y="213374"/>
                    </a:lnTo>
                    <a:close/>
                    <a:moveTo>
                      <a:pt x="96501" y="91312"/>
                    </a:moveTo>
                    <a:cubicBezTo>
                      <a:pt x="114414" y="108145"/>
                      <a:pt x="134157" y="122573"/>
                      <a:pt x="155152" y="134404"/>
                    </a:cubicBezTo>
                    <a:cubicBezTo>
                      <a:pt x="150241" y="151333"/>
                      <a:pt x="146196" y="169320"/>
                      <a:pt x="143017" y="188173"/>
                    </a:cubicBezTo>
                    <a:lnTo>
                      <a:pt x="168635" y="188173"/>
                    </a:lnTo>
                    <a:cubicBezTo>
                      <a:pt x="171236" y="173456"/>
                      <a:pt x="174318" y="159413"/>
                      <a:pt x="178074" y="145947"/>
                    </a:cubicBezTo>
                    <a:cubicBezTo>
                      <a:pt x="213130" y="161914"/>
                      <a:pt x="251268" y="171052"/>
                      <a:pt x="290754" y="172687"/>
                    </a:cubicBezTo>
                    <a:lnTo>
                      <a:pt x="290754" y="188173"/>
                    </a:lnTo>
                    <a:lnTo>
                      <a:pt x="316083" y="188173"/>
                    </a:lnTo>
                    <a:lnTo>
                      <a:pt x="316083" y="172687"/>
                    </a:lnTo>
                    <a:cubicBezTo>
                      <a:pt x="355665" y="171052"/>
                      <a:pt x="393707" y="161914"/>
                      <a:pt x="428860" y="145947"/>
                    </a:cubicBezTo>
                    <a:cubicBezTo>
                      <a:pt x="432519" y="159413"/>
                      <a:pt x="435697" y="173456"/>
                      <a:pt x="438298" y="188173"/>
                    </a:cubicBezTo>
                    <a:lnTo>
                      <a:pt x="463916" y="188173"/>
                    </a:lnTo>
                    <a:cubicBezTo>
                      <a:pt x="460737" y="169320"/>
                      <a:pt x="456693" y="151333"/>
                      <a:pt x="451685" y="134404"/>
                    </a:cubicBezTo>
                    <a:cubicBezTo>
                      <a:pt x="472776" y="122573"/>
                      <a:pt x="492423" y="108145"/>
                      <a:pt x="510432" y="91312"/>
                    </a:cubicBezTo>
                    <a:cubicBezTo>
                      <a:pt x="535761" y="119399"/>
                      <a:pt x="555119" y="152487"/>
                      <a:pt x="567158" y="188173"/>
                    </a:cubicBezTo>
                    <a:lnTo>
                      <a:pt x="606933" y="188173"/>
                    </a:lnTo>
                    <a:lnTo>
                      <a:pt x="606933" y="364965"/>
                    </a:lnTo>
                    <a:lnTo>
                      <a:pt x="567205" y="364965"/>
                    </a:lnTo>
                    <a:lnTo>
                      <a:pt x="567205" y="364964"/>
                    </a:lnTo>
                    <a:lnTo>
                      <a:pt x="463925" y="364964"/>
                    </a:lnTo>
                    <a:lnTo>
                      <a:pt x="463924" y="364965"/>
                    </a:lnTo>
                    <a:lnTo>
                      <a:pt x="438281" y="364965"/>
                    </a:lnTo>
                    <a:lnTo>
                      <a:pt x="438281" y="364964"/>
                    </a:lnTo>
                    <a:lnTo>
                      <a:pt x="316062" y="364964"/>
                    </a:lnTo>
                    <a:lnTo>
                      <a:pt x="316062" y="364965"/>
                    </a:lnTo>
                    <a:lnTo>
                      <a:pt x="290729" y="364965"/>
                    </a:lnTo>
                    <a:lnTo>
                      <a:pt x="290729" y="364964"/>
                    </a:lnTo>
                    <a:lnTo>
                      <a:pt x="168651" y="364964"/>
                    </a:lnTo>
                    <a:lnTo>
                      <a:pt x="168651" y="364965"/>
                    </a:lnTo>
                    <a:lnTo>
                      <a:pt x="143035" y="364965"/>
                    </a:lnTo>
                    <a:lnTo>
                      <a:pt x="143035" y="364964"/>
                    </a:lnTo>
                    <a:lnTo>
                      <a:pt x="39658" y="364964"/>
                    </a:lnTo>
                    <a:lnTo>
                      <a:pt x="39659" y="364965"/>
                    </a:lnTo>
                    <a:lnTo>
                      <a:pt x="0" y="364965"/>
                    </a:lnTo>
                    <a:lnTo>
                      <a:pt x="0" y="188173"/>
                    </a:lnTo>
                    <a:lnTo>
                      <a:pt x="39679" y="188173"/>
                    </a:lnTo>
                    <a:cubicBezTo>
                      <a:pt x="51717" y="152487"/>
                      <a:pt x="71075" y="119399"/>
                      <a:pt x="96501" y="91312"/>
                    </a:cubicBezTo>
                    <a:close/>
                    <a:moveTo>
                      <a:pt x="384087" y="10655"/>
                    </a:moveTo>
                    <a:cubicBezTo>
                      <a:pt x="424150" y="22673"/>
                      <a:pt x="460939" y="44114"/>
                      <a:pt x="492334" y="73246"/>
                    </a:cubicBezTo>
                    <a:cubicBezTo>
                      <a:pt x="477310" y="87283"/>
                      <a:pt x="461035" y="99397"/>
                      <a:pt x="443700" y="109588"/>
                    </a:cubicBezTo>
                    <a:cubicBezTo>
                      <a:pt x="428580" y="68150"/>
                      <a:pt x="407971" y="34211"/>
                      <a:pt x="384087" y="10655"/>
                    </a:cubicBezTo>
                    <a:close/>
                    <a:moveTo>
                      <a:pt x="222845" y="10655"/>
                    </a:moveTo>
                    <a:cubicBezTo>
                      <a:pt x="198865" y="34211"/>
                      <a:pt x="178352" y="68150"/>
                      <a:pt x="163232" y="109588"/>
                    </a:cubicBezTo>
                    <a:cubicBezTo>
                      <a:pt x="145897" y="99397"/>
                      <a:pt x="129622" y="87283"/>
                      <a:pt x="114598" y="73246"/>
                    </a:cubicBezTo>
                    <a:cubicBezTo>
                      <a:pt x="145897" y="44114"/>
                      <a:pt x="182686" y="22673"/>
                      <a:pt x="222845" y="10655"/>
                    </a:cubicBezTo>
                    <a:close/>
                    <a:moveTo>
                      <a:pt x="316062" y="0"/>
                    </a:moveTo>
                    <a:cubicBezTo>
                      <a:pt x="358937" y="7501"/>
                      <a:pt x="397477" y="53178"/>
                      <a:pt x="421275" y="121358"/>
                    </a:cubicBezTo>
                    <a:cubicBezTo>
                      <a:pt x="388613" y="136744"/>
                      <a:pt x="353060" y="145494"/>
                      <a:pt x="316062" y="147129"/>
                    </a:cubicBezTo>
                    <a:close/>
                    <a:moveTo>
                      <a:pt x="290729" y="0"/>
                    </a:moveTo>
                    <a:lnTo>
                      <a:pt x="290729" y="147129"/>
                    </a:lnTo>
                    <a:cubicBezTo>
                      <a:pt x="253852" y="145494"/>
                      <a:pt x="218227" y="136744"/>
                      <a:pt x="185587" y="121358"/>
                    </a:cubicBezTo>
                    <a:cubicBezTo>
                      <a:pt x="209369" y="53178"/>
                      <a:pt x="247883" y="7501"/>
                      <a:pt x="29072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99" name="任意多边形: 形状 14"/>
              <p:cNvSpPr/>
              <p:nvPr/>
            </p:nvSpPr>
            <p:spPr bwMode="auto">
              <a:xfrm>
                <a:off x="7002625" y="5240067"/>
                <a:ext cx="435848" cy="411957"/>
              </a:xfrm>
              <a:custGeom>
                <a:avLst/>
                <a:gdLst>
                  <a:gd name="connsiteX0" fmla="*/ 7031 w 607639"/>
                  <a:gd name="connsiteY0" fmla="*/ 350992 h 574332"/>
                  <a:gd name="connsiteX1" fmla="*/ 600519 w 607639"/>
                  <a:gd name="connsiteY1" fmla="*/ 350992 h 574332"/>
                  <a:gd name="connsiteX2" fmla="*/ 607639 w 607639"/>
                  <a:gd name="connsiteY2" fmla="*/ 358013 h 574332"/>
                  <a:gd name="connsiteX3" fmla="*/ 607639 w 607639"/>
                  <a:gd name="connsiteY3" fmla="*/ 393207 h 574332"/>
                  <a:gd name="connsiteX4" fmla="*/ 558152 w 607639"/>
                  <a:gd name="connsiteY4" fmla="*/ 442621 h 574332"/>
                  <a:gd name="connsiteX5" fmla="*/ 383613 w 607639"/>
                  <a:gd name="connsiteY5" fmla="*/ 442621 h 574332"/>
                  <a:gd name="connsiteX6" fmla="*/ 405330 w 607639"/>
                  <a:gd name="connsiteY6" fmla="*/ 532028 h 574332"/>
                  <a:gd name="connsiteX7" fmla="*/ 432121 w 607639"/>
                  <a:gd name="connsiteY7" fmla="*/ 532028 h 574332"/>
                  <a:gd name="connsiteX8" fmla="*/ 453304 w 607639"/>
                  <a:gd name="connsiteY8" fmla="*/ 553180 h 574332"/>
                  <a:gd name="connsiteX9" fmla="*/ 432121 w 607639"/>
                  <a:gd name="connsiteY9" fmla="*/ 574332 h 574332"/>
                  <a:gd name="connsiteX10" fmla="*/ 175429 w 607639"/>
                  <a:gd name="connsiteY10" fmla="*/ 574332 h 574332"/>
                  <a:gd name="connsiteX11" fmla="*/ 154246 w 607639"/>
                  <a:gd name="connsiteY11" fmla="*/ 553180 h 574332"/>
                  <a:gd name="connsiteX12" fmla="*/ 175429 w 607639"/>
                  <a:gd name="connsiteY12" fmla="*/ 532028 h 574332"/>
                  <a:gd name="connsiteX13" fmla="*/ 202309 w 607639"/>
                  <a:gd name="connsiteY13" fmla="*/ 532028 h 574332"/>
                  <a:gd name="connsiteX14" fmla="*/ 224026 w 607639"/>
                  <a:gd name="connsiteY14" fmla="*/ 442621 h 574332"/>
                  <a:gd name="connsiteX15" fmla="*/ 49487 w 607639"/>
                  <a:gd name="connsiteY15" fmla="*/ 442621 h 574332"/>
                  <a:gd name="connsiteX16" fmla="*/ 0 w 607639"/>
                  <a:gd name="connsiteY16" fmla="*/ 393207 h 574332"/>
                  <a:gd name="connsiteX17" fmla="*/ 0 w 607639"/>
                  <a:gd name="connsiteY17" fmla="*/ 358013 h 574332"/>
                  <a:gd name="connsiteX18" fmla="*/ 7031 w 607639"/>
                  <a:gd name="connsiteY18" fmla="*/ 350992 h 574332"/>
                  <a:gd name="connsiteX19" fmla="*/ 459979 w 607639"/>
                  <a:gd name="connsiteY19" fmla="*/ 139441 h 574332"/>
                  <a:gd name="connsiteX20" fmla="*/ 445827 w 607639"/>
                  <a:gd name="connsiteY20" fmla="*/ 153572 h 574332"/>
                  <a:gd name="connsiteX21" fmla="*/ 445827 w 607639"/>
                  <a:gd name="connsiteY21" fmla="*/ 256042 h 574332"/>
                  <a:gd name="connsiteX22" fmla="*/ 459979 w 607639"/>
                  <a:gd name="connsiteY22" fmla="*/ 270173 h 574332"/>
                  <a:gd name="connsiteX23" fmla="*/ 521749 w 607639"/>
                  <a:gd name="connsiteY23" fmla="*/ 270173 h 574332"/>
                  <a:gd name="connsiteX24" fmla="*/ 535901 w 607639"/>
                  <a:gd name="connsiteY24" fmla="*/ 256042 h 574332"/>
                  <a:gd name="connsiteX25" fmla="*/ 535901 w 607639"/>
                  <a:gd name="connsiteY25" fmla="*/ 153572 h 574332"/>
                  <a:gd name="connsiteX26" fmla="*/ 521749 w 607639"/>
                  <a:gd name="connsiteY26" fmla="*/ 139441 h 574332"/>
                  <a:gd name="connsiteX27" fmla="*/ 85890 w 607639"/>
                  <a:gd name="connsiteY27" fmla="*/ 124955 h 574332"/>
                  <a:gd name="connsiteX28" fmla="*/ 71738 w 607639"/>
                  <a:gd name="connsiteY28" fmla="*/ 139086 h 574332"/>
                  <a:gd name="connsiteX29" fmla="*/ 71738 w 607639"/>
                  <a:gd name="connsiteY29" fmla="*/ 256042 h 574332"/>
                  <a:gd name="connsiteX30" fmla="*/ 85890 w 607639"/>
                  <a:gd name="connsiteY30" fmla="*/ 270173 h 574332"/>
                  <a:gd name="connsiteX31" fmla="*/ 147571 w 607639"/>
                  <a:gd name="connsiteY31" fmla="*/ 270173 h 574332"/>
                  <a:gd name="connsiteX32" fmla="*/ 161723 w 607639"/>
                  <a:gd name="connsiteY32" fmla="*/ 256042 h 574332"/>
                  <a:gd name="connsiteX33" fmla="*/ 161723 w 607639"/>
                  <a:gd name="connsiteY33" fmla="*/ 139086 h 574332"/>
                  <a:gd name="connsiteX34" fmla="*/ 147571 w 607639"/>
                  <a:gd name="connsiteY34" fmla="*/ 124955 h 574332"/>
                  <a:gd name="connsiteX35" fmla="*/ 210586 w 607639"/>
                  <a:gd name="connsiteY35" fmla="*/ 81585 h 574332"/>
                  <a:gd name="connsiteX36" fmla="*/ 196435 w 607639"/>
                  <a:gd name="connsiteY36" fmla="*/ 95627 h 574332"/>
                  <a:gd name="connsiteX37" fmla="*/ 196435 w 607639"/>
                  <a:gd name="connsiteY37" fmla="*/ 256042 h 574332"/>
                  <a:gd name="connsiteX38" fmla="*/ 210586 w 607639"/>
                  <a:gd name="connsiteY38" fmla="*/ 270173 h 574332"/>
                  <a:gd name="connsiteX39" fmla="*/ 272356 w 607639"/>
                  <a:gd name="connsiteY39" fmla="*/ 270173 h 574332"/>
                  <a:gd name="connsiteX40" fmla="*/ 286419 w 607639"/>
                  <a:gd name="connsiteY40" fmla="*/ 256042 h 574332"/>
                  <a:gd name="connsiteX41" fmla="*/ 286419 w 607639"/>
                  <a:gd name="connsiteY41" fmla="*/ 95627 h 574332"/>
                  <a:gd name="connsiteX42" fmla="*/ 272356 w 607639"/>
                  <a:gd name="connsiteY42" fmla="*/ 81585 h 574332"/>
                  <a:gd name="connsiteX43" fmla="*/ 335283 w 607639"/>
                  <a:gd name="connsiteY43" fmla="*/ 52613 h 574332"/>
                  <a:gd name="connsiteX44" fmla="*/ 321131 w 607639"/>
                  <a:gd name="connsiteY44" fmla="*/ 66743 h 574332"/>
                  <a:gd name="connsiteX45" fmla="*/ 321131 w 607639"/>
                  <a:gd name="connsiteY45" fmla="*/ 256042 h 574332"/>
                  <a:gd name="connsiteX46" fmla="*/ 335283 w 607639"/>
                  <a:gd name="connsiteY46" fmla="*/ 270173 h 574332"/>
                  <a:gd name="connsiteX47" fmla="*/ 397053 w 607639"/>
                  <a:gd name="connsiteY47" fmla="*/ 270173 h 574332"/>
                  <a:gd name="connsiteX48" fmla="*/ 411115 w 607639"/>
                  <a:gd name="connsiteY48" fmla="*/ 256042 h 574332"/>
                  <a:gd name="connsiteX49" fmla="*/ 411115 w 607639"/>
                  <a:gd name="connsiteY49" fmla="*/ 66743 h 574332"/>
                  <a:gd name="connsiteX50" fmla="*/ 397053 w 607639"/>
                  <a:gd name="connsiteY50" fmla="*/ 52613 h 574332"/>
                  <a:gd name="connsiteX51" fmla="*/ 49487 w 607639"/>
                  <a:gd name="connsiteY51" fmla="*/ 0 h 574332"/>
                  <a:gd name="connsiteX52" fmla="*/ 558152 w 607639"/>
                  <a:gd name="connsiteY52" fmla="*/ 0 h 574332"/>
                  <a:gd name="connsiteX53" fmla="*/ 607639 w 607639"/>
                  <a:gd name="connsiteY53" fmla="*/ 49413 h 574332"/>
                  <a:gd name="connsiteX54" fmla="*/ 607639 w 607639"/>
                  <a:gd name="connsiteY54" fmla="*/ 315675 h 574332"/>
                  <a:gd name="connsiteX55" fmla="*/ 600519 w 607639"/>
                  <a:gd name="connsiteY55" fmla="*/ 322696 h 574332"/>
                  <a:gd name="connsiteX56" fmla="*/ 7031 w 607639"/>
                  <a:gd name="connsiteY56" fmla="*/ 322696 h 574332"/>
                  <a:gd name="connsiteX57" fmla="*/ 0 w 607639"/>
                  <a:gd name="connsiteY57" fmla="*/ 315675 h 574332"/>
                  <a:gd name="connsiteX58" fmla="*/ 0 w 607639"/>
                  <a:gd name="connsiteY58" fmla="*/ 49413 h 574332"/>
                  <a:gd name="connsiteX59" fmla="*/ 49487 w 607639"/>
                  <a:gd name="connsiteY59" fmla="*/ 0 h 574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607639" h="574332">
                    <a:moveTo>
                      <a:pt x="7031" y="350992"/>
                    </a:moveTo>
                    <a:lnTo>
                      <a:pt x="600519" y="350992"/>
                    </a:lnTo>
                    <a:cubicBezTo>
                      <a:pt x="604435" y="350992"/>
                      <a:pt x="607639" y="354103"/>
                      <a:pt x="607639" y="358013"/>
                    </a:cubicBezTo>
                    <a:lnTo>
                      <a:pt x="607639" y="393207"/>
                    </a:lnTo>
                    <a:cubicBezTo>
                      <a:pt x="607639" y="420492"/>
                      <a:pt x="585477" y="442621"/>
                      <a:pt x="558152" y="442621"/>
                    </a:cubicBezTo>
                    <a:lnTo>
                      <a:pt x="383613" y="442621"/>
                    </a:lnTo>
                    <a:lnTo>
                      <a:pt x="405330" y="532028"/>
                    </a:lnTo>
                    <a:lnTo>
                      <a:pt x="432121" y="532028"/>
                    </a:lnTo>
                    <a:cubicBezTo>
                      <a:pt x="443869" y="532028"/>
                      <a:pt x="453304" y="541538"/>
                      <a:pt x="453304" y="553180"/>
                    </a:cubicBezTo>
                    <a:cubicBezTo>
                      <a:pt x="453304" y="564912"/>
                      <a:pt x="443869" y="574332"/>
                      <a:pt x="432121" y="574332"/>
                    </a:cubicBezTo>
                    <a:lnTo>
                      <a:pt x="175429" y="574332"/>
                    </a:lnTo>
                    <a:cubicBezTo>
                      <a:pt x="163770" y="574332"/>
                      <a:pt x="154246" y="564912"/>
                      <a:pt x="154246" y="553180"/>
                    </a:cubicBezTo>
                    <a:cubicBezTo>
                      <a:pt x="154246" y="541538"/>
                      <a:pt x="163770" y="532028"/>
                      <a:pt x="175429" y="532028"/>
                    </a:cubicBezTo>
                    <a:lnTo>
                      <a:pt x="202309" y="532028"/>
                    </a:lnTo>
                    <a:lnTo>
                      <a:pt x="224026" y="442621"/>
                    </a:lnTo>
                    <a:lnTo>
                      <a:pt x="49487" y="442621"/>
                    </a:lnTo>
                    <a:cubicBezTo>
                      <a:pt x="22162" y="442621"/>
                      <a:pt x="0" y="420492"/>
                      <a:pt x="0" y="393207"/>
                    </a:cubicBezTo>
                    <a:lnTo>
                      <a:pt x="0" y="358013"/>
                    </a:lnTo>
                    <a:cubicBezTo>
                      <a:pt x="0" y="354103"/>
                      <a:pt x="3204" y="350992"/>
                      <a:pt x="7031" y="350992"/>
                    </a:cubicBezTo>
                    <a:close/>
                    <a:moveTo>
                      <a:pt x="459979" y="139441"/>
                    </a:moveTo>
                    <a:cubicBezTo>
                      <a:pt x="452236" y="139441"/>
                      <a:pt x="445827" y="145751"/>
                      <a:pt x="445827" y="153572"/>
                    </a:cubicBezTo>
                    <a:lnTo>
                      <a:pt x="445827" y="256042"/>
                    </a:lnTo>
                    <a:cubicBezTo>
                      <a:pt x="445827" y="263863"/>
                      <a:pt x="452236" y="270173"/>
                      <a:pt x="459979" y="270173"/>
                    </a:cubicBezTo>
                    <a:lnTo>
                      <a:pt x="521749" y="270173"/>
                    </a:lnTo>
                    <a:cubicBezTo>
                      <a:pt x="529492" y="270173"/>
                      <a:pt x="535901" y="263863"/>
                      <a:pt x="535901" y="256042"/>
                    </a:cubicBezTo>
                    <a:lnTo>
                      <a:pt x="535901" y="153572"/>
                    </a:lnTo>
                    <a:cubicBezTo>
                      <a:pt x="535901" y="145751"/>
                      <a:pt x="529492" y="139441"/>
                      <a:pt x="521749" y="139441"/>
                    </a:cubicBezTo>
                    <a:close/>
                    <a:moveTo>
                      <a:pt x="85890" y="124955"/>
                    </a:moveTo>
                    <a:cubicBezTo>
                      <a:pt x="78058" y="124955"/>
                      <a:pt x="71738" y="131265"/>
                      <a:pt x="71738" y="139086"/>
                    </a:cubicBezTo>
                    <a:lnTo>
                      <a:pt x="71738" y="256042"/>
                    </a:lnTo>
                    <a:cubicBezTo>
                      <a:pt x="71738" y="263863"/>
                      <a:pt x="78058" y="270173"/>
                      <a:pt x="85890" y="270173"/>
                    </a:cubicBezTo>
                    <a:lnTo>
                      <a:pt x="147571" y="270173"/>
                    </a:lnTo>
                    <a:cubicBezTo>
                      <a:pt x="155403" y="270173"/>
                      <a:pt x="161723" y="263863"/>
                      <a:pt x="161723" y="256042"/>
                    </a:cubicBezTo>
                    <a:lnTo>
                      <a:pt x="161723" y="139086"/>
                    </a:lnTo>
                    <a:cubicBezTo>
                      <a:pt x="161723" y="131265"/>
                      <a:pt x="155403" y="124955"/>
                      <a:pt x="147571" y="124955"/>
                    </a:cubicBezTo>
                    <a:close/>
                    <a:moveTo>
                      <a:pt x="210586" y="81585"/>
                    </a:moveTo>
                    <a:cubicBezTo>
                      <a:pt x="202754" y="81585"/>
                      <a:pt x="196435" y="87895"/>
                      <a:pt x="196435" y="95627"/>
                    </a:cubicBezTo>
                    <a:lnTo>
                      <a:pt x="196435" y="256042"/>
                    </a:lnTo>
                    <a:cubicBezTo>
                      <a:pt x="196435" y="263863"/>
                      <a:pt x="202754" y="270173"/>
                      <a:pt x="210586" y="270173"/>
                    </a:cubicBezTo>
                    <a:lnTo>
                      <a:pt x="272356" y="270173"/>
                    </a:lnTo>
                    <a:cubicBezTo>
                      <a:pt x="280100" y="270173"/>
                      <a:pt x="286419" y="263863"/>
                      <a:pt x="286419" y="256042"/>
                    </a:cubicBezTo>
                    <a:lnTo>
                      <a:pt x="286419" y="95627"/>
                    </a:lnTo>
                    <a:cubicBezTo>
                      <a:pt x="286419" y="87895"/>
                      <a:pt x="280100" y="81585"/>
                      <a:pt x="272356" y="81585"/>
                    </a:cubicBezTo>
                    <a:close/>
                    <a:moveTo>
                      <a:pt x="335283" y="52613"/>
                    </a:moveTo>
                    <a:cubicBezTo>
                      <a:pt x="327450" y="52613"/>
                      <a:pt x="321131" y="58923"/>
                      <a:pt x="321131" y="66743"/>
                    </a:cubicBezTo>
                    <a:lnTo>
                      <a:pt x="321131" y="256042"/>
                    </a:lnTo>
                    <a:cubicBezTo>
                      <a:pt x="321131" y="263863"/>
                      <a:pt x="327450" y="270173"/>
                      <a:pt x="335283" y="270173"/>
                    </a:cubicBezTo>
                    <a:lnTo>
                      <a:pt x="397053" y="270173"/>
                    </a:lnTo>
                    <a:cubicBezTo>
                      <a:pt x="404796" y="270173"/>
                      <a:pt x="411115" y="263863"/>
                      <a:pt x="411115" y="256042"/>
                    </a:cubicBezTo>
                    <a:lnTo>
                      <a:pt x="411115" y="66743"/>
                    </a:lnTo>
                    <a:cubicBezTo>
                      <a:pt x="411115" y="58923"/>
                      <a:pt x="404796" y="52613"/>
                      <a:pt x="397053" y="52613"/>
                    </a:cubicBezTo>
                    <a:close/>
                    <a:moveTo>
                      <a:pt x="49487" y="0"/>
                    </a:moveTo>
                    <a:lnTo>
                      <a:pt x="558152" y="0"/>
                    </a:lnTo>
                    <a:cubicBezTo>
                      <a:pt x="585477" y="0"/>
                      <a:pt x="607639" y="22129"/>
                      <a:pt x="607639" y="49413"/>
                    </a:cubicBezTo>
                    <a:lnTo>
                      <a:pt x="607639" y="315675"/>
                    </a:lnTo>
                    <a:cubicBezTo>
                      <a:pt x="607639" y="319586"/>
                      <a:pt x="604435" y="322696"/>
                      <a:pt x="600519" y="322696"/>
                    </a:cubicBezTo>
                    <a:lnTo>
                      <a:pt x="7031" y="322696"/>
                    </a:lnTo>
                    <a:cubicBezTo>
                      <a:pt x="3204" y="322696"/>
                      <a:pt x="0" y="319586"/>
                      <a:pt x="0" y="315675"/>
                    </a:cubicBezTo>
                    <a:lnTo>
                      <a:pt x="0" y="49413"/>
                    </a:lnTo>
                    <a:cubicBezTo>
                      <a:pt x="0" y="22129"/>
                      <a:pt x="22162" y="0"/>
                      <a:pt x="4948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  <p:sp>
            <p:nvSpPr>
              <p:cNvPr id="100" name="文本框 21"/>
              <p:cNvSpPr txBox="1"/>
              <p:nvPr/>
            </p:nvSpPr>
            <p:spPr>
              <a:xfrm>
                <a:off x="5086703" y="4365449"/>
                <a:ext cx="1710981" cy="661659"/>
              </a:xfrm>
              <a:prstGeom prst="rect">
                <a:avLst/>
              </a:prstGeom>
              <a:noFill/>
            </p:spPr>
            <p:txBody>
              <a:bodyPr wrap="none" anchor="ctr">
                <a:norm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bg1"/>
                    </a:solidFill>
                    <a:latin typeface="Arial" panose="020B0604020202020204"/>
                    <a:ea typeface="微软雅黑" panose="020B0503020204020204" pitchFamily="34" charset="-122"/>
                    <a:cs typeface="+mn-ea"/>
                    <a:sym typeface="Arial" panose="020B0604020202020204"/>
                  </a:rPr>
                  <a:t>痛点</a:t>
                </a:r>
                <a:endParaRPr lang="zh-CN" altLang="en-US" sz="1400" b="1" dirty="0">
                  <a:solidFill>
                    <a:schemeClr val="bg1"/>
                  </a:solidFill>
                  <a:latin typeface="Arial" panose="020B0604020202020204"/>
                  <a:ea typeface="微软雅黑" panose="020B0503020204020204" pitchFamily="34" charset="-122"/>
                  <a:cs typeface="+mn-ea"/>
                  <a:sym typeface="Arial" panose="020B0604020202020204"/>
                </a:endParaRPr>
              </a:p>
            </p:txBody>
          </p:sp>
        </p:grpSp>
      </p:grpSp>
      <p:sp>
        <p:nvSpPr>
          <p:cNvPr id="104" name="矩形 103"/>
          <p:cNvSpPr/>
          <p:nvPr/>
        </p:nvSpPr>
        <p:spPr>
          <a:xfrm>
            <a:off x="1249529" y="5343215"/>
            <a:ext cx="2964662" cy="70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人工每次都需要仔细核对电子客票号等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同时还要验真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 易混淆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 易出错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8179629" y="5315066"/>
            <a:ext cx="3299290" cy="700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平均每月底都要处理机票报销</a:t>
            </a: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,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年末结算报销数据量大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4436539" y="1741781"/>
            <a:ext cx="2915919" cy="102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1.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资金调拨</a:t>
            </a:r>
            <a:endParaRPr lang="en-US" altLang="zh-CN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2.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验真操作</a:t>
            </a:r>
            <a:endParaRPr lang="en-US" altLang="zh-CN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  <a:p>
            <a:pPr algn="ctr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3.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/>
                <a:ea typeface="微软雅黑" panose="020B0503020204020204" pitchFamily="34" charset="-122"/>
                <a:cs typeface="+mn-ea"/>
                <a:sym typeface="Arial" panose="020B0604020202020204"/>
              </a:rPr>
              <a:t>数据保存上报</a:t>
            </a:r>
            <a:endParaRPr lang="zh-CN" altLang="en-US" sz="1400" dirty="0">
              <a:solidFill>
                <a:schemeClr val="bg1"/>
              </a:solidFill>
              <a:latin typeface="Arial" panose="020B0604020202020204"/>
              <a:ea typeface="微软雅黑" panose="020B0503020204020204" pitchFamily="34" charset="-122"/>
              <a:cs typeface="+mn-ea"/>
              <a:sym typeface="Arial" panose="020B0604020202020204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4618268" y="551182"/>
            <a:ext cx="64451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传统人工报销的问题</a:t>
            </a:r>
            <a:endParaRPr lang="en-US" altLang="zh-CN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104" grpId="0"/>
      <p:bldP spid="105" grpId="0"/>
      <p:bldP spid="1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30172" y="437282"/>
            <a:ext cx="10515600" cy="4781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rPr>
              <a:t>               流程建设方案描述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77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本框 77"/>
          <p:cNvSpPr txBox="1"/>
          <p:nvPr/>
        </p:nvSpPr>
        <p:spPr>
          <a:xfrm>
            <a:off x="292499" y="285760"/>
            <a:ext cx="35708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二、流程建设方案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Introduction</a:t>
            </a:r>
            <a:endParaRPr lang="zh-CN" alt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文本框 80"/>
          <p:cNvSpPr txBox="1"/>
          <p:nvPr/>
        </p:nvSpPr>
        <p:spPr>
          <a:xfrm>
            <a:off x="865572" y="1403930"/>
            <a:ext cx="10222637" cy="2168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使用飞机票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机器人，替代传统人力的发票报销信息识别提取、验真、审核、上传、归档等问题，使得整个流程完成全自动化，或在机器人无法识别情况下人工做干预帮助处理，做到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100%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准确率。具体为：该流程使用无人值守机器人，对目标邮箱进行监控，对符合条件的邮件提取发票附件并识别发票信息，使用飞机票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机器人自动登录到发票验真网站识别，根据结果以及发票信息录入对应的报销信息并提交财务人员审核。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三、执行流程图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Execution Flow Chart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itle 2"/>
          <p:cNvSpPr txBox="1"/>
          <p:nvPr/>
        </p:nvSpPr>
        <p:spPr>
          <a:xfrm>
            <a:off x="3013641" y="443930"/>
            <a:ext cx="6680617" cy="3691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矩形: 圆角 3"/>
          <p:cNvSpPr/>
          <p:nvPr/>
        </p:nvSpPr>
        <p:spPr>
          <a:xfrm>
            <a:off x="512064" y="2019313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财务部门</a:t>
            </a:r>
            <a:endParaRPr lang="zh-CN" altLang="en-US" dirty="0"/>
          </a:p>
        </p:txBody>
      </p:sp>
      <p:sp>
        <p:nvSpPr>
          <p:cNvPr id="8" name="箭头: 右 7"/>
          <p:cNvSpPr/>
          <p:nvPr/>
        </p:nvSpPr>
        <p:spPr>
          <a:xfrm>
            <a:off x="2002536" y="2284178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/>
          <p:cNvSpPr/>
          <p:nvPr/>
        </p:nvSpPr>
        <p:spPr>
          <a:xfrm>
            <a:off x="2876365" y="2019313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启动机器人</a:t>
            </a:r>
            <a:endParaRPr lang="zh-CN" altLang="en-US" sz="1600" dirty="0"/>
          </a:p>
        </p:txBody>
      </p:sp>
      <p:sp>
        <p:nvSpPr>
          <p:cNvPr id="11" name="箭头: 右 10"/>
          <p:cNvSpPr/>
          <p:nvPr/>
        </p:nvSpPr>
        <p:spPr>
          <a:xfrm>
            <a:off x="4366837" y="2284178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/>
          <p:cNvSpPr/>
          <p:nvPr/>
        </p:nvSpPr>
        <p:spPr>
          <a:xfrm>
            <a:off x="5240666" y="2019313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机器人</a:t>
            </a:r>
            <a:endParaRPr lang="zh-CN" altLang="en-US" dirty="0"/>
          </a:p>
        </p:txBody>
      </p:sp>
      <p:sp>
        <p:nvSpPr>
          <p:cNvPr id="12" name="箭头: 右 11"/>
          <p:cNvSpPr/>
          <p:nvPr/>
        </p:nvSpPr>
        <p:spPr>
          <a:xfrm>
            <a:off x="6731138" y="2284178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/>
          <p:cNvSpPr/>
          <p:nvPr/>
        </p:nvSpPr>
        <p:spPr>
          <a:xfrm>
            <a:off x="7604967" y="2013055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使用</a:t>
            </a:r>
            <a:r>
              <a:rPr lang="en-US" altLang="zh-CN" sz="1600" dirty="0"/>
              <a:t>OCR</a:t>
            </a:r>
            <a:r>
              <a:rPr lang="zh-CN" altLang="en-US" sz="1600" dirty="0"/>
              <a:t>技术识别行程单</a:t>
            </a:r>
            <a:endParaRPr lang="zh-CN" altLang="en-US" sz="1600" dirty="0"/>
          </a:p>
        </p:txBody>
      </p:sp>
      <p:sp>
        <p:nvSpPr>
          <p:cNvPr id="14" name="箭头: 右 13"/>
          <p:cNvSpPr/>
          <p:nvPr/>
        </p:nvSpPr>
        <p:spPr>
          <a:xfrm>
            <a:off x="9095439" y="2277920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角 14"/>
          <p:cNvSpPr/>
          <p:nvPr/>
        </p:nvSpPr>
        <p:spPr>
          <a:xfrm>
            <a:off x="9969268" y="2013055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识别出电子客票号等存入</a:t>
            </a:r>
            <a:r>
              <a:rPr lang="en-US" altLang="zh-CN" sz="1600" dirty="0"/>
              <a:t>Excel</a:t>
            </a:r>
            <a:r>
              <a:rPr lang="zh-CN" altLang="en-US" sz="1600" dirty="0"/>
              <a:t>表格</a:t>
            </a:r>
            <a:endParaRPr lang="zh-CN" altLang="en-US" sz="1600" dirty="0"/>
          </a:p>
        </p:txBody>
      </p:sp>
      <p:sp>
        <p:nvSpPr>
          <p:cNvPr id="16" name="箭头: 右 15"/>
          <p:cNvSpPr/>
          <p:nvPr/>
        </p:nvSpPr>
        <p:spPr>
          <a:xfrm rot="5400000">
            <a:off x="10277589" y="3121743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: 圆角 16"/>
          <p:cNvSpPr/>
          <p:nvPr/>
        </p:nvSpPr>
        <p:spPr>
          <a:xfrm>
            <a:off x="9982898" y="3700701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打开信天游电子客票验真网站</a:t>
            </a:r>
            <a:endParaRPr lang="zh-CN" altLang="en-US" sz="1600" dirty="0"/>
          </a:p>
        </p:txBody>
      </p:sp>
      <p:sp>
        <p:nvSpPr>
          <p:cNvPr id="18" name="箭头: 右 17"/>
          <p:cNvSpPr/>
          <p:nvPr/>
        </p:nvSpPr>
        <p:spPr>
          <a:xfrm rot="10800000">
            <a:off x="9109069" y="3965566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: 圆角 18"/>
          <p:cNvSpPr/>
          <p:nvPr/>
        </p:nvSpPr>
        <p:spPr>
          <a:xfrm>
            <a:off x="7618597" y="3700701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输入验真需要的信息</a:t>
            </a:r>
            <a:endParaRPr lang="zh-CN" altLang="en-US" sz="1600" dirty="0"/>
          </a:p>
        </p:txBody>
      </p:sp>
      <p:sp>
        <p:nvSpPr>
          <p:cNvPr id="20" name="箭头: 右 19"/>
          <p:cNvSpPr/>
          <p:nvPr/>
        </p:nvSpPr>
        <p:spPr>
          <a:xfrm rot="10800000">
            <a:off x="6731137" y="3965565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: 圆角 21"/>
          <p:cNvSpPr/>
          <p:nvPr/>
        </p:nvSpPr>
        <p:spPr>
          <a:xfrm>
            <a:off x="5261022" y="3700701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识别验证码并计算输出验证码</a:t>
            </a:r>
            <a:endParaRPr lang="zh-CN" altLang="en-US" sz="1600" dirty="0"/>
          </a:p>
        </p:txBody>
      </p:sp>
      <p:sp>
        <p:nvSpPr>
          <p:cNvPr id="23" name="箭头: 右 22"/>
          <p:cNvSpPr/>
          <p:nvPr/>
        </p:nvSpPr>
        <p:spPr>
          <a:xfrm rot="10800000">
            <a:off x="4393919" y="3965565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: 圆角 23"/>
          <p:cNvSpPr/>
          <p:nvPr/>
        </p:nvSpPr>
        <p:spPr>
          <a:xfrm>
            <a:off x="2903446" y="3700700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截取验真后的截图</a:t>
            </a:r>
            <a:endParaRPr lang="zh-CN" altLang="en-US" sz="1600" dirty="0"/>
          </a:p>
        </p:txBody>
      </p:sp>
      <p:sp>
        <p:nvSpPr>
          <p:cNvPr id="25" name="矩形: 圆角 24"/>
          <p:cNvSpPr/>
          <p:nvPr/>
        </p:nvSpPr>
        <p:spPr>
          <a:xfrm>
            <a:off x="545870" y="3700700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保存截图至</a:t>
            </a:r>
            <a:r>
              <a:rPr lang="en-US" altLang="zh-CN" sz="1600" dirty="0"/>
              <a:t>Excel</a:t>
            </a:r>
            <a:r>
              <a:rPr lang="zh-CN" altLang="en-US" sz="1600" dirty="0"/>
              <a:t>表格</a:t>
            </a:r>
            <a:endParaRPr lang="zh-CN" altLang="en-US" sz="1600" dirty="0"/>
          </a:p>
        </p:txBody>
      </p:sp>
      <p:sp>
        <p:nvSpPr>
          <p:cNvPr id="26" name="箭头: 右 25"/>
          <p:cNvSpPr/>
          <p:nvPr/>
        </p:nvSpPr>
        <p:spPr>
          <a:xfrm rot="10800000">
            <a:off x="2029617" y="3965566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箭头: 右 26"/>
          <p:cNvSpPr/>
          <p:nvPr/>
        </p:nvSpPr>
        <p:spPr>
          <a:xfrm rot="5400000">
            <a:off x="820385" y="4809388"/>
            <a:ext cx="873829" cy="284086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: 圆角 27"/>
          <p:cNvSpPr/>
          <p:nvPr/>
        </p:nvSpPr>
        <p:spPr>
          <a:xfrm>
            <a:off x="512063" y="5402465"/>
            <a:ext cx="1490472" cy="8138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结束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2498" y="285760"/>
            <a:ext cx="82880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四、流程</a:t>
            </a:r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机器人监控、管理说明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 err="1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Process&amp;Robot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Orchestrator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and</a:t>
            </a:r>
            <a:r>
              <a:rPr lang="zh-CN" altLang="en-US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</a:t>
            </a:r>
            <a:r>
              <a:rPr lang="en-GB" altLang="zh-CN" dirty="0" err="1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anagement</a:t>
            </a:r>
            <a:endParaRPr 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9870" y="1674674"/>
            <a:ext cx="3212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安全、日志</a:t>
            </a:r>
            <a:r>
              <a:rPr kumimoji="1"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kumimoji="1"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审计相关设计</a:t>
            </a:r>
            <a:endParaRPr kumimoji="1"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9869" y="2221658"/>
            <a:ext cx="10425378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项目流程执行过程中，都进行了日志记录，日志统一存放到电脑文件夹，使用运行时间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+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流程作为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log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文件名，在对关键流程的记录中，如发票关键信息识别、发票真伪辨别都记录了具体数值。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92499" y="304158"/>
            <a:ext cx="5535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五、模式和技术创新性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Mode and Technological Innovation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03682" y="1425218"/>
            <a:ext cx="10635448" cy="46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、使用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OCR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技术，识别发票，达到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90%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以上的信息自动化识别。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、对比传统的发票报销流程，机器人可快速、准确的识别和验真发票，提高公司的运作效率。</a:t>
            </a: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、发票验真环节，对需要输入验证码，通过对验证码的图片获取，对其识别并计算，其基本可以做到自动识别并填写。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、其区别于传统业务模式，利用</a:t>
            </a:r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RPA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机器人进行业务流程优化以及业务模式升级。</a:t>
            </a: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、本机器人是可升级的，本机器人后期可增添其他主流发票类型和格式，达到多种发票识别，优化公司报销流程。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-1" y="1079500"/>
            <a:ext cx="12192001" cy="38100"/>
          </a:xfrm>
          <a:prstGeom prst="line">
            <a:avLst/>
          </a:prstGeom>
          <a:ln w="15875">
            <a:gradFill>
              <a:gsLst>
                <a:gs pos="27500">
                  <a:srgbClr val="01A8FF"/>
                </a:gs>
                <a:gs pos="0">
                  <a:schemeClr val="bg1"/>
                </a:gs>
                <a:gs pos="55000">
                  <a:srgbClr val="B484E2"/>
                </a:gs>
                <a:gs pos="100000">
                  <a:srgbClr val="1A070E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292498" y="291458"/>
            <a:ext cx="56926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六、方案价值与收益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gradFill flip="none" rotWithShape="1">
                  <a:gsLst>
                    <a:gs pos="0">
                      <a:srgbClr val="01A8FF"/>
                    </a:gs>
                    <a:gs pos="59000">
                      <a:srgbClr val="B484E2"/>
                    </a:gs>
                    <a:gs pos="100000">
                      <a:srgbClr val="1A070E"/>
                    </a:gs>
                  </a:gsLst>
                  <a:lin ang="0" scaled="1"/>
                  <a:tileRect/>
                </a:gra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Solution Value and Revenue</a:t>
            </a:r>
            <a:endParaRPr lang="en-US" dirty="0">
              <a:gradFill flip="none" rotWithShape="1">
                <a:gsLst>
                  <a:gs pos="0">
                    <a:srgbClr val="01A8FF"/>
                  </a:gs>
                  <a:gs pos="59000">
                    <a:srgbClr val="B484E2"/>
                  </a:gs>
                  <a:gs pos="100000">
                    <a:srgbClr val="1A070E"/>
                  </a:gs>
                </a:gsLst>
                <a:lin ang="0" scaled="1"/>
                <a:tileRect/>
              </a:gra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0540" y="2139095"/>
            <a:ext cx="10670937" cy="2120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本机器人相比较人工处理单次流程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4~5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分钟，机器人可做到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秒内处理完毕，单次节省市场在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分半到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分半，单月处理量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3000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件情况下，可节省时间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125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工时到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175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工时，每月节省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15.6 FTE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到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21.8FTE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，解放了财务报销人员，不需要处理重复繁琐的发票报销的固定流程，提高了员工积极性。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本机器人简化了报销人员的报销操作步骤，只需要发送固定规则的邮件以及发票图片或电子发票即可。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0540" y="1510916"/>
            <a:ext cx="2382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推广价值</a:t>
            </a:r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ags/tag3.xml><?xml version="1.0" encoding="utf-8"?>
<p:tagLst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1689</Words>
  <Application>WPS 演示</Application>
  <PresentationFormat>宽屏</PresentationFormat>
  <Paragraphs>132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7" baseType="lpstr">
      <vt:lpstr>Arial</vt:lpstr>
      <vt:lpstr>宋体</vt:lpstr>
      <vt:lpstr>Wingdings</vt:lpstr>
      <vt:lpstr>微软雅黑</vt:lpstr>
      <vt:lpstr>华文仿宋</vt:lpstr>
      <vt:lpstr>创艺简标宋</vt:lpstr>
      <vt:lpstr>方正舒体</vt:lpstr>
      <vt:lpstr>方正粗黑宋简体</vt:lpstr>
      <vt:lpstr>Arial Unicode MS</vt:lpstr>
      <vt:lpstr>Ebrima</vt:lpstr>
      <vt:lpstr>Arial</vt:lpstr>
      <vt:lpstr>Calibri</vt:lpstr>
      <vt:lpstr>Arial Unicode MS</vt:lpstr>
      <vt:lpstr>Calibri Light</vt:lpstr>
      <vt:lpstr>等线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镭</cp:lastModifiedBy>
  <cp:revision>197</cp:revision>
  <dcterms:created xsi:type="dcterms:W3CDTF">2021-03-03T08:16:00Z</dcterms:created>
  <dcterms:modified xsi:type="dcterms:W3CDTF">2022-07-17T13:32:10Z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2052-11.1.0.10009</vt:lpwstr>
  </property>
</Properties>
</file>