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21"/>
  </p:notesMasterIdLst>
  <p:sldIdLst>
    <p:sldId id="770" r:id="rId4"/>
    <p:sldId id="851" r:id="rId5"/>
    <p:sldId id="835" r:id="rId6"/>
    <p:sldId id="836" r:id="rId7"/>
    <p:sldId id="875" r:id="rId8"/>
    <p:sldId id="876" r:id="rId9"/>
    <p:sldId id="879" r:id="rId10"/>
    <p:sldId id="877" r:id="rId11"/>
    <p:sldId id="878" r:id="rId12"/>
    <p:sldId id="880" r:id="rId13"/>
    <p:sldId id="885" r:id="rId14"/>
    <p:sldId id="837" r:id="rId15"/>
    <p:sldId id="886" r:id="rId16"/>
    <p:sldId id="882" r:id="rId17"/>
    <p:sldId id="887" r:id="rId18"/>
    <p:sldId id="888" r:id="rId19"/>
    <p:sldId id="834" r:id="rId20"/>
  </p:sldIdLst>
  <p:sldSz cx="12192000" cy="6858000"/>
  <p:notesSz cx="6858000" cy="9144000"/>
  <p:embeddedFontLst>
    <p:embeddedFont>
      <p:font typeface="微软雅黑" panose="020B0503020204020204" pitchFamily="34" charset="-122"/>
      <p:regular r:id="rId26"/>
    </p:embeddedFont>
    <p:embeddedFont>
      <p:font typeface="张海山锐线体2.0" panose="02000000000000000000" pitchFamily="2" charset="-122"/>
      <p:regular r:id="rId27"/>
    </p:embeddedFont>
    <p:embeddedFont>
      <p:font typeface="Calibri" panose="020F0502020204030204" pitchFamily="34" charset="0"/>
      <p:regular r:id="rId28"/>
      <p:bold r:id="rId29"/>
      <p:italic r:id="rId30"/>
      <p:boldItalic r:id="rId31"/>
    </p:embeddedFont>
    <p:embeddedFont>
      <p:font typeface="汉仪特细等线简" panose="02010604000101010101" pitchFamily="2" charset="-122"/>
      <p:regular r:id="rId32"/>
    </p:embeddedFont>
    <p:embeddedFont>
      <p:font typeface="Open Sans Semibold" panose="020B0706030804020204" pitchFamily="34" charset="0"/>
      <p:bold r:id="rId33"/>
    </p:embeddedFont>
    <p:embeddedFont>
      <p:font typeface="Calibri Light" panose="020F0302020204030204" charset="0"/>
      <p:regular r:id="rId34"/>
      <p:italic r:id="rId35"/>
    </p:embeddedFont>
    <p:embeddedFont>
      <p:font typeface="等线 Light" panose="02010600030101010101" charset="-122"/>
      <p:regular r:id="rId36"/>
    </p:embeddedFont>
    <p:embeddedFont>
      <p:font typeface="等线" panose="02010600030101010101" charset="-122"/>
      <p:regular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ccv"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E3EF"/>
    <a:srgbClr val="2291A2"/>
    <a:srgbClr val="120E33"/>
    <a:srgbClr val="000066"/>
    <a:srgbClr val="4F7802"/>
    <a:srgbClr val="375D2D"/>
    <a:srgbClr val="586B4B"/>
    <a:srgbClr val="315228"/>
    <a:srgbClr val="274226"/>
    <a:srgbClr val="1D2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5" autoAdjust="0"/>
    <p:restoredTop sz="96076" autoAdjust="0"/>
  </p:normalViewPr>
  <p:slideViewPr>
    <p:cSldViewPr snapToGrid="0">
      <p:cViewPr varScale="1">
        <p:scale>
          <a:sx n="102" d="100"/>
          <a:sy n="102" d="100"/>
        </p:scale>
        <p:origin x="318" y="114"/>
      </p:cViewPr>
      <p:guideLst>
        <p:guide orient="horz" pos="1827"/>
        <p:guide pos="222"/>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0" d="100"/>
          <a:sy n="80" d="100"/>
        </p:scale>
        <p:origin x="4002"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gs" Target="tags/tag3.xml"/><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E2929-4CAD-4121-980B-87415C1F332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96846-5470-452B-8EF3-C5F3FE4A376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DC84A0A-9557-475A-BD14-E2D664465CE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60B6F69-3C63-41A6-9A86-13A5C355B0D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1"/>
            <a:chOff x="0" y="1"/>
            <a:chExt cx="12192000" cy="6858000"/>
          </a:xfrm>
        </p:grpSpPr>
        <p:pic>
          <p:nvPicPr>
            <p:cNvPr id="5" name="图片 4" descr="图片包含 动物&#10;&#10;自动生成的说明"/>
            <p:cNvPicPr>
              <a:picLocks noChangeAspect="1"/>
            </p:cNvPicPr>
            <p:nvPr/>
          </p:nvPicPr>
          <p:blipFill rotWithShape="1">
            <a:blip r:embed="rId1" cstate="print">
              <a:extLst>
                <a:ext uri="{28A0092B-C50C-407E-A947-70E740481C1C}">
                  <a14:useLocalDpi xmlns:a14="http://schemas.microsoft.com/office/drawing/2010/main" val="0"/>
                </a:ext>
              </a:extLst>
            </a:blip>
            <a:srcRect l="827" t="1064" r="-1" b="5207"/>
            <a:stretch>
              <a:fillRect/>
            </a:stretch>
          </p:blipFill>
          <p:spPr>
            <a:xfrm>
              <a:off x="0" y="1"/>
              <a:ext cx="12192000" cy="6858000"/>
            </a:xfrm>
            <a:prstGeom prst="rect">
              <a:avLst/>
            </a:prstGeom>
          </p:spPr>
        </p:pic>
        <p:grpSp>
          <p:nvGrpSpPr>
            <p:cNvPr id="8" name="组合 7"/>
            <p:cNvGrpSpPr/>
            <p:nvPr/>
          </p:nvGrpSpPr>
          <p:grpSpPr>
            <a:xfrm>
              <a:off x="5251450" y="4078705"/>
              <a:ext cx="3772234" cy="191670"/>
              <a:chOff x="5251450" y="4078705"/>
              <a:chExt cx="3772234" cy="191670"/>
            </a:xfrm>
          </p:grpSpPr>
          <p:sp>
            <p:nvSpPr>
              <p:cNvPr id="6" name="矩形 5"/>
              <p:cNvSpPr/>
              <p:nvPr/>
            </p:nvSpPr>
            <p:spPr>
              <a:xfrm>
                <a:off x="5257800" y="4078705"/>
                <a:ext cx="3765884" cy="168442"/>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5251450" y="4083050"/>
                <a:ext cx="3041650" cy="187325"/>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0" name="文本框 9"/>
          <p:cNvSpPr txBox="1"/>
          <p:nvPr/>
        </p:nvSpPr>
        <p:spPr>
          <a:xfrm>
            <a:off x="2956738" y="2979087"/>
            <a:ext cx="8506460" cy="829945"/>
          </a:xfrm>
          <a:prstGeom prst="rect">
            <a:avLst/>
          </a:prstGeom>
          <a:noFill/>
        </p:spPr>
        <p:txBody>
          <a:bodyPr wrap="none" rtlCol="0">
            <a:spAutoFit/>
          </a:bodyPr>
          <a:lstStyle/>
          <a:p>
            <a:pPr algn="r" fontAlgn="base">
              <a:spcBef>
                <a:spcPct val="0"/>
              </a:spcBef>
              <a:spcAft>
                <a:spcPct val="0"/>
              </a:spcAft>
            </a:pPr>
            <a:r>
              <a:rPr lang="en-US" altLang="zh-CN" sz="4800" b="1" dirty="0">
                <a:solidFill>
                  <a:schemeClr val="bg1"/>
                </a:solidFill>
                <a:latin typeface="微软雅黑" panose="020B0503020204020204" pitchFamily="34" charset="-122"/>
                <a:ea typeface="微软雅黑" panose="020B0503020204020204" pitchFamily="34" charset="-122"/>
              </a:rPr>
              <a:t>2022 </a:t>
            </a:r>
            <a:r>
              <a:rPr lang="zh-CN" altLang="en-US" sz="4800" b="1" dirty="0">
                <a:solidFill>
                  <a:schemeClr val="bg1"/>
                </a:solidFill>
                <a:latin typeface="微软雅黑" panose="020B0503020204020204" pitchFamily="34" charset="-122"/>
                <a:ea typeface="微软雅黑" panose="020B0503020204020204" pitchFamily="34" charset="-122"/>
              </a:rPr>
              <a:t>中国</a:t>
            </a:r>
            <a:r>
              <a:rPr lang="en-US" altLang="zh-CN" sz="4800" b="1" dirty="0">
                <a:solidFill>
                  <a:schemeClr val="bg1"/>
                </a:solidFill>
                <a:latin typeface="微软雅黑" panose="020B0503020204020204" pitchFamily="34" charset="-122"/>
                <a:ea typeface="微软雅黑" panose="020B0503020204020204" pitchFamily="34" charset="-122"/>
              </a:rPr>
              <a:t>RPA+AI</a:t>
            </a:r>
            <a:r>
              <a:rPr lang="zh-CN" altLang="en-US" sz="4800" b="1" dirty="0">
                <a:solidFill>
                  <a:schemeClr val="bg1"/>
                </a:solidFill>
                <a:latin typeface="微软雅黑" panose="020B0503020204020204" pitchFamily="34" charset="-122"/>
                <a:ea typeface="微软雅黑" panose="020B0503020204020204" pitchFamily="34" charset="-122"/>
              </a:rPr>
              <a:t>开发者大赛</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841918" y="3897167"/>
            <a:ext cx="2621280" cy="337185"/>
          </a:xfrm>
          <a:prstGeom prst="rect">
            <a:avLst/>
          </a:prstGeom>
          <a:noFill/>
        </p:spPr>
        <p:txBody>
          <a:bodyPr wrap="none" rtlCol="0">
            <a:spAutoFit/>
          </a:bodyPr>
          <a:lstStyle/>
          <a:p>
            <a:pPr algn="r" fontAlgn="base">
              <a:spcBef>
                <a:spcPct val="0"/>
              </a:spcBef>
              <a:spcAft>
                <a:spcPct val="0"/>
              </a:spcAft>
            </a:pPr>
            <a:r>
              <a:rPr lang="zh-CN" altLang="en-US" sz="1600" dirty="0">
                <a:solidFill>
                  <a:schemeClr val="bg1">
                    <a:lumMod val="85000"/>
                  </a:schemeClr>
                </a:solidFill>
                <a:latin typeface="张海山锐线体2.0" panose="02000000000000000000" pitchFamily="2" charset="-122"/>
                <a:ea typeface="张海山锐线体2.0" panose="02000000000000000000" pitchFamily="2" charset="-122"/>
              </a:rPr>
              <a:t>用于软件测试的智测机器人</a:t>
            </a:r>
            <a:endParaRPr lang="zh-CN" altLang="en-US" sz="1600" dirty="0">
              <a:solidFill>
                <a:schemeClr val="bg1">
                  <a:lumMod val="85000"/>
                </a:schemeClr>
              </a:solidFill>
              <a:latin typeface="张海山锐线体2.0" panose="02000000000000000000" pitchFamily="2" charset="-122"/>
              <a:ea typeface="张海山锐线体2.0" panose="02000000000000000000" pitchFamily="2" charset="-122"/>
            </a:endParaRPr>
          </a:p>
        </p:txBody>
      </p:sp>
      <p:sp>
        <p:nvSpPr>
          <p:cNvPr id="12" name="TextBox 109"/>
          <p:cNvSpPr txBox="1">
            <a:spLocks noChangeArrowheads="1"/>
          </p:cNvSpPr>
          <p:nvPr/>
        </p:nvSpPr>
        <p:spPr bwMode="auto">
          <a:xfrm>
            <a:off x="8764919" y="5026928"/>
            <a:ext cx="2698279"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fontAlgn="base">
              <a:spcBef>
                <a:spcPct val="0"/>
              </a:spcBef>
              <a:spcAft>
                <a:spcPct val="0"/>
              </a:spcAft>
            </a:pPr>
            <a:r>
              <a:rPr lang="zh-CN" altLang="en-US" sz="1400" dirty="0">
                <a:solidFill>
                  <a:schemeClr val="bg1">
                    <a:lumMod val="85000"/>
                  </a:schemeClr>
                </a:solidFill>
                <a:latin typeface="汉仪特细等线简" panose="02010604000101010101" pitchFamily="2" charset="-122"/>
                <a:ea typeface="汉仪特细等线简" panose="02010604000101010101" pitchFamily="2" charset="-122"/>
              </a:rPr>
              <a:t>队伍名：</a:t>
            </a:r>
            <a:r>
              <a:rPr lang="zh-CN" altLang="en-US" sz="1400" dirty="0">
                <a:solidFill>
                  <a:schemeClr val="bg1">
                    <a:lumMod val="85000"/>
                  </a:schemeClr>
                </a:solidFill>
                <a:latin typeface="汉仪特细等线简" panose="02010604000101010101" pitchFamily="2" charset="-122"/>
                <a:ea typeface="汉仪特细等线简" panose="02010604000101010101" pitchFamily="2" charset="-122"/>
              </a:rPr>
              <a:t>荷月半廿</a:t>
            </a:r>
            <a:endParaRPr lang="zh-CN" altLang="en-US" sz="1400" dirty="0">
              <a:solidFill>
                <a:schemeClr val="bg1">
                  <a:lumMod val="85000"/>
                </a:schemeClr>
              </a:solidFill>
              <a:latin typeface="汉仪特细等线简" panose="02010604000101010101" pitchFamily="2" charset="-122"/>
              <a:ea typeface="汉仪特细等线简" panose="02010604000101010101" pitchFamily="2" charset="-122"/>
            </a:endParaRPr>
          </a:p>
        </p:txBody>
      </p:sp>
      <p:pic>
        <p:nvPicPr>
          <p:cNvPr id="100" name="图片 99"/>
          <p:cNvPicPr/>
          <p:nvPr>
            <p:custDataLst>
              <p:tags r:id="rId2"/>
            </p:custDataLst>
          </p:nvPr>
        </p:nvPicPr>
        <p:blipFill>
          <a:blip r:embed="rId3"/>
          <a:stretch>
            <a:fillRect/>
          </a:stretch>
        </p:blipFill>
        <p:spPr>
          <a:xfrm>
            <a:off x="9156065" y="86360"/>
            <a:ext cx="1051560" cy="1225550"/>
          </a:xfrm>
          <a:prstGeom prst="rect">
            <a:avLst/>
          </a:prstGeom>
          <a:noFill/>
          <a:ln w="9525">
            <a:noFill/>
          </a:ln>
        </p:spPr>
      </p:pic>
      <p:pic>
        <p:nvPicPr>
          <p:cNvPr id="2" name="图片 1"/>
          <p:cNvPicPr>
            <a:picLocks noChangeAspect="1"/>
          </p:cNvPicPr>
          <p:nvPr/>
        </p:nvPicPr>
        <p:blipFill>
          <a:blip r:embed="rId4"/>
          <a:stretch>
            <a:fillRect/>
          </a:stretch>
        </p:blipFill>
        <p:spPr>
          <a:xfrm>
            <a:off x="10582275" y="0"/>
            <a:ext cx="1609725" cy="952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483235" y="342265"/>
            <a:ext cx="7011035" cy="460375"/>
          </a:xfrm>
          <a:prstGeom prst="rect">
            <a:avLst/>
          </a:prstGeom>
        </p:spPr>
        <p:txBody>
          <a:bodyPr wrap="square">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二、项目内容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已完成的</a:t>
            </a:r>
            <a:r>
              <a:rPr lang="zh-CN" altLang="en-US" sz="2400" b="1" dirty="0">
                <a:solidFill>
                  <a:schemeClr val="bg1"/>
                </a:solidFill>
                <a:latin typeface="微软雅黑" panose="020B0503020204020204" pitchFamily="34" charset="-122"/>
                <a:ea typeface="微软雅黑" panose="020B0503020204020204" pitchFamily="34" charset="-122"/>
              </a:rPr>
              <a:t>测试任务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1"/>
            </p:custDataLst>
          </p:nvPr>
        </p:nvGraphicFramePr>
        <p:xfrm>
          <a:off x="1656080" y="2018030"/>
          <a:ext cx="8658860" cy="3436620"/>
        </p:xfrm>
        <a:graphic>
          <a:graphicData uri="http://schemas.openxmlformats.org/drawingml/2006/table">
            <a:tbl>
              <a:tblPr firstRow="1" bandRow="1">
                <a:tableStyleId>{5C22544A-7EE6-4342-B048-85BDC9FD1C3A}</a:tableStyleId>
              </a:tblPr>
              <a:tblGrid>
                <a:gridCol w="4329430"/>
                <a:gridCol w="4329430"/>
              </a:tblGrid>
              <a:tr h="572770">
                <a:tc>
                  <a:txBody>
                    <a:bodyPr/>
                    <a:p>
                      <a:pPr algn="ctr">
                        <a:buNone/>
                      </a:pPr>
                      <a:r>
                        <a:rPr lang="zh-CN" altLang="en-US"/>
                        <a:t>已完成的测试任务</a:t>
                      </a:r>
                      <a:r>
                        <a:rPr lang="zh-CN" altLang="en-US"/>
                        <a:t>脚本</a:t>
                      </a:r>
                      <a:endParaRPr lang="zh-CN" altLang="en-US"/>
                    </a:p>
                  </a:txBody>
                  <a:tcPr/>
                </a:tc>
                <a:tc>
                  <a:txBody>
                    <a:bodyPr/>
                    <a:p>
                      <a:pPr algn="ctr">
                        <a:buNone/>
                      </a:pPr>
                      <a:r>
                        <a:rPr lang="zh-CN" altLang="en-US"/>
                        <a:t>对应的自动化测试</a:t>
                      </a:r>
                      <a:r>
                        <a:rPr lang="zh-CN" altLang="en-US"/>
                        <a:t>工具</a:t>
                      </a:r>
                      <a:endParaRPr lang="zh-CN" altLang="en-US"/>
                    </a:p>
                  </a:txBody>
                  <a:tcPr/>
                </a:tc>
              </a:tr>
              <a:tr h="572770">
                <a:tc>
                  <a:txBody>
                    <a:bodyPr/>
                    <a:p>
                      <a:pPr algn="ctr">
                        <a:buNone/>
                      </a:pPr>
                      <a:r>
                        <a:rPr lang="zh-CN" altLang="en-US"/>
                        <a:t>登录测试</a:t>
                      </a:r>
                      <a:endParaRPr lang="zh-CN" altLang="en-US"/>
                    </a:p>
                  </a:txBody>
                  <a:tcPr/>
                </a:tc>
                <a:tc>
                  <a:txBody>
                    <a:bodyPr/>
                    <a:p>
                      <a:pPr algn="ctr">
                        <a:buNone/>
                      </a:pPr>
                      <a:r>
                        <a:rPr lang="en-US" altLang="zh-CN"/>
                        <a:t>Selenium</a:t>
                      </a:r>
                      <a:endParaRPr lang="en-US" altLang="zh-CN"/>
                    </a:p>
                  </a:txBody>
                  <a:tcPr/>
                </a:tc>
              </a:tr>
              <a:tr h="572770">
                <a:tc>
                  <a:txBody>
                    <a:bodyPr/>
                    <a:p>
                      <a:pPr algn="ctr">
                        <a:buNone/>
                      </a:pPr>
                      <a:r>
                        <a:rPr lang="zh-CN" altLang="en-US"/>
                        <a:t>链接测试</a:t>
                      </a:r>
                      <a:endParaRPr lang="zh-CN" altLang="en-US"/>
                    </a:p>
                  </a:txBody>
                  <a:tcPr/>
                </a:tc>
                <a:tc>
                  <a:txBody>
                    <a:bodyPr/>
                    <a:p>
                      <a:pPr algn="ctr">
                        <a:buNone/>
                      </a:pPr>
                      <a:r>
                        <a:rPr lang="zh-CN" altLang="en-US"/>
                        <a:t>Xenu</a:t>
                      </a:r>
                      <a:endParaRPr lang="zh-CN" altLang="en-US"/>
                    </a:p>
                  </a:txBody>
                  <a:tcPr/>
                </a:tc>
              </a:tr>
              <a:tr h="572770">
                <a:tc>
                  <a:txBody>
                    <a:bodyPr/>
                    <a:p>
                      <a:pPr algn="ctr">
                        <a:buNone/>
                      </a:pPr>
                      <a:r>
                        <a:rPr lang="zh-CN" altLang="en-US"/>
                        <a:t>浏览器兼容性</a:t>
                      </a:r>
                      <a:r>
                        <a:rPr lang="zh-CN" altLang="en-US"/>
                        <a:t>测试</a:t>
                      </a:r>
                      <a:endParaRPr lang="zh-CN" altLang="en-US"/>
                    </a:p>
                  </a:txBody>
                  <a:tcPr/>
                </a:tc>
                <a:tc>
                  <a:txBody>
                    <a:bodyPr/>
                    <a:p>
                      <a:pPr algn="ctr">
                        <a:buNone/>
                      </a:pPr>
                      <a:r>
                        <a:rPr lang="zh-CN" altLang="en-US"/>
                        <a:t>BrowseEmAll</a:t>
                      </a:r>
                      <a:endParaRPr lang="zh-CN" altLang="en-US"/>
                    </a:p>
                  </a:txBody>
                  <a:tcPr/>
                </a:tc>
              </a:tr>
              <a:tr h="572770">
                <a:tc>
                  <a:txBody>
                    <a:bodyPr/>
                    <a:p>
                      <a:pPr algn="ctr">
                        <a:buNone/>
                      </a:pPr>
                      <a:r>
                        <a:rPr lang="zh-CN" altLang="en-US"/>
                        <a:t>代码格式</a:t>
                      </a:r>
                      <a:r>
                        <a:rPr lang="zh-CN" altLang="en-US"/>
                        <a:t>检查</a:t>
                      </a:r>
                      <a:endParaRPr lang="zh-CN" altLang="en-US"/>
                    </a:p>
                  </a:txBody>
                  <a:tcPr/>
                </a:tc>
                <a:tc>
                  <a:txBody>
                    <a:bodyPr/>
                    <a:p>
                      <a:pPr algn="ctr">
                        <a:buNone/>
                      </a:pPr>
                      <a:r>
                        <a:rPr lang="zh-CN" altLang="en-US"/>
                        <a:t>robotframework</a:t>
                      </a:r>
                      <a:endParaRPr lang="zh-CN" altLang="en-US"/>
                    </a:p>
                  </a:txBody>
                  <a:tcPr/>
                </a:tc>
              </a:tr>
              <a:tr h="572770">
                <a:tc>
                  <a:txBody>
                    <a:bodyPr/>
                    <a:p>
                      <a:pPr algn="ctr">
                        <a:buNone/>
                      </a:pPr>
                      <a:r>
                        <a:rPr lang="zh-CN" altLang="en-US"/>
                        <a:t>接口测试</a:t>
                      </a:r>
                      <a:endParaRPr lang="zh-CN" altLang="en-US"/>
                    </a:p>
                  </a:txBody>
                  <a:tcPr/>
                </a:tc>
                <a:tc>
                  <a:txBody>
                    <a:bodyPr/>
                    <a:p>
                      <a:pPr algn="ctr">
                        <a:buNone/>
                      </a:pPr>
                      <a:r>
                        <a:rPr lang="en-US" altLang="zh-CN"/>
                        <a:t>JMeter</a:t>
                      </a:r>
                      <a:endParaRPr lang="en-US" altLang="zh-CN"/>
                    </a:p>
                  </a:txBody>
                  <a:tcPr/>
                </a:tc>
              </a:tr>
            </a:tbl>
          </a:graphicData>
        </a:graphic>
      </p:graphicFrame>
      <p:pic>
        <p:nvPicPr>
          <p:cNvPr id="4" name="图片 3"/>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885" y="0"/>
            <a:ext cx="12192000" cy="6858000"/>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483235" y="342265"/>
            <a:ext cx="5746750" cy="460375"/>
          </a:xfrm>
          <a:prstGeom prst="rect">
            <a:avLst/>
          </a:prstGeom>
        </p:spPr>
        <p:txBody>
          <a:bodyPr wrap="square">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二、项目内容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批量化</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222717" y="0"/>
            <a:ext cx="260350" cy="526636"/>
          </a:xfrm>
          <a:prstGeom prst="parallelogram">
            <a:avLst>
              <a:gd name="adj" fmla="val 0"/>
            </a:avLst>
          </a:prstGeom>
          <a:solidFill>
            <a:srgbClr val="07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721816" y="1740054"/>
            <a:ext cx="1852543" cy="337185"/>
          </a:xfrm>
          <a:prstGeom prst="rect">
            <a:avLst/>
          </a:prstGeom>
          <a:noFill/>
        </p:spPr>
        <p:txBody>
          <a:bodyPr wrap="square" rtlCol="0">
            <a:spAutoFit/>
          </a:bodyPr>
          <a:lstStyle/>
          <a:p>
            <a:r>
              <a:rPr lang="zh-CN" altLang="en-US" sz="1600" b="1" dirty="0">
                <a:solidFill>
                  <a:srgbClr val="07E3EF"/>
                </a:solidFill>
                <a:latin typeface="微软雅黑" panose="020B0503020204020204" pitchFamily="34" charset="-122"/>
                <a:ea typeface="微软雅黑" panose="020B0503020204020204" pitchFamily="34" charset="-122"/>
              </a:rPr>
              <a:t>上传配置</a:t>
            </a:r>
            <a:r>
              <a:rPr lang="zh-CN" altLang="en-US" sz="1600" b="1" dirty="0">
                <a:solidFill>
                  <a:srgbClr val="07E3EF"/>
                </a:solidFill>
                <a:latin typeface="微软雅黑" panose="020B0503020204020204" pitchFamily="34" charset="-122"/>
                <a:ea typeface="微软雅黑" panose="020B0503020204020204" pitchFamily="34" charset="-122"/>
              </a:rPr>
              <a:t>文件</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12" name="矩形 11"/>
          <p:cNvSpPr/>
          <p:nvPr/>
        </p:nvSpPr>
        <p:spPr>
          <a:xfrm>
            <a:off x="625475" y="2075180"/>
            <a:ext cx="4422140" cy="829945"/>
          </a:xfrm>
          <a:prstGeom prst="rect">
            <a:avLst/>
          </a:prstGeom>
        </p:spPr>
        <p:txBody>
          <a:bodyPr wrap="square">
            <a:spAutoFit/>
          </a:bodyPr>
          <a:lstStyle/>
          <a:p>
            <a:r>
              <a:rPr lang="zh-CN" altLang="en-US" sz="1200" b="0" i="0" dirty="0">
                <a:solidFill>
                  <a:schemeClr val="bg1">
                    <a:lumMod val="75000"/>
                  </a:schemeClr>
                </a:solidFill>
                <a:effectLst/>
                <a:latin typeface="Arial" panose="020B0604020202020204" pitchFamily="34" charset="0"/>
              </a:rPr>
              <a:t>以对话作为媒介完成测试任务，可以帮助用户更好的理清测试任务的详细内容。当用户熟悉测试流程后，可以直接向智测机器人提供配置的</a:t>
            </a:r>
            <a:r>
              <a:rPr lang="en-US" altLang="zh-CN" sz="1200" b="0" i="0" dirty="0">
                <a:solidFill>
                  <a:schemeClr val="bg1">
                    <a:lumMod val="75000"/>
                  </a:schemeClr>
                </a:solidFill>
                <a:effectLst/>
                <a:latin typeface="Arial" panose="020B0604020202020204" pitchFamily="34" charset="0"/>
              </a:rPr>
              <a:t>json</a:t>
            </a:r>
            <a:r>
              <a:rPr lang="zh-CN" altLang="en-US" sz="1200" b="0" i="0" dirty="0">
                <a:solidFill>
                  <a:schemeClr val="bg1">
                    <a:lumMod val="75000"/>
                  </a:schemeClr>
                </a:solidFill>
                <a:effectLst/>
                <a:latin typeface="Arial" panose="020B0604020202020204" pitchFamily="34" charset="0"/>
              </a:rPr>
              <a:t>文件，通过上传配置文件，直接</a:t>
            </a:r>
            <a:r>
              <a:rPr lang="zh-CN" altLang="en-US" sz="1200" b="0" i="0" dirty="0">
                <a:solidFill>
                  <a:schemeClr val="bg1">
                    <a:lumMod val="75000"/>
                  </a:schemeClr>
                </a:solidFill>
                <a:effectLst/>
                <a:latin typeface="Arial" panose="020B0604020202020204" pitchFamily="34" charset="0"/>
              </a:rPr>
              <a:t>自动化测试。</a:t>
            </a:r>
            <a:endParaRPr lang="zh-CN" altLang="en-US" sz="1200" b="0" i="0" dirty="0">
              <a:solidFill>
                <a:schemeClr val="bg1">
                  <a:lumMod val="75000"/>
                </a:schemeClr>
              </a:solidFill>
              <a:effectLst/>
              <a:latin typeface="Arial" panose="020B0604020202020204" pitchFamily="34" charset="0"/>
            </a:endParaRPr>
          </a:p>
        </p:txBody>
      </p:sp>
      <p:sp>
        <p:nvSpPr>
          <p:cNvPr id="14" name="文本框 13"/>
          <p:cNvSpPr txBox="1"/>
          <p:nvPr/>
        </p:nvSpPr>
        <p:spPr>
          <a:xfrm>
            <a:off x="721816" y="4433394"/>
            <a:ext cx="1852543" cy="337185"/>
          </a:xfrm>
          <a:prstGeom prst="rect">
            <a:avLst/>
          </a:prstGeom>
          <a:noFill/>
        </p:spPr>
        <p:txBody>
          <a:bodyPr wrap="square" rtlCol="0">
            <a:spAutoFit/>
          </a:bodyPr>
          <a:lstStyle/>
          <a:p>
            <a:r>
              <a:rPr lang="zh-CN" altLang="en-US" sz="1600" b="1" dirty="0">
                <a:solidFill>
                  <a:srgbClr val="07E3EF"/>
                </a:solidFill>
                <a:latin typeface="微软雅黑" panose="020B0503020204020204" pitchFamily="34" charset="-122"/>
                <a:ea typeface="微软雅黑" panose="020B0503020204020204" pitchFamily="34" charset="-122"/>
              </a:rPr>
              <a:t>批量化</a:t>
            </a:r>
            <a:r>
              <a:rPr lang="zh-CN" altLang="en-US" sz="1600" b="1" dirty="0">
                <a:solidFill>
                  <a:srgbClr val="07E3EF"/>
                </a:solidFill>
                <a:latin typeface="微软雅黑" panose="020B0503020204020204" pitchFamily="34" charset="-122"/>
                <a:ea typeface="微软雅黑" panose="020B0503020204020204" pitchFamily="34" charset="-122"/>
              </a:rPr>
              <a:t>配置文件</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16" name="矩形 15"/>
          <p:cNvSpPr/>
          <p:nvPr/>
        </p:nvSpPr>
        <p:spPr>
          <a:xfrm>
            <a:off x="674191" y="4771024"/>
            <a:ext cx="3892093" cy="645160"/>
          </a:xfrm>
          <a:prstGeom prst="rect">
            <a:avLst/>
          </a:prstGeom>
        </p:spPr>
        <p:txBody>
          <a:bodyPr wrap="square">
            <a:spAutoFit/>
          </a:bodyPr>
          <a:lstStyle/>
          <a:p>
            <a:r>
              <a:rPr lang="zh-CN" altLang="en-US" sz="1200" dirty="0">
                <a:solidFill>
                  <a:schemeClr val="bg1">
                    <a:lumMod val="75000"/>
                  </a:schemeClr>
                </a:solidFill>
                <a:latin typeface="Arial" panose="020B0604020202020204" pitchFamily="34" charset="0"/>
              </a:rPr>
              <a:t>除了提供配置文件完成一项测试任务外，还可以在配置文件中，设置批量化，从而使机器自动化完成一批任务。极大的解放了测试人员的</a:t>
            </a:r>
            <a:r>
              <a:rPr lang="zh-CN" altLang="en-US" sz="1200" dirty="0">
                <a:solidFill>
                  <a:schemeClr val="bg1">
                    <a:lumMod val="75000"/>
                  </a:schemeClr>
                </a:solidFill>
                <a:latin typeface="Arial" panose="020B0604020202020204" pitchFamily="34" charset="0"/>
              </a:rPr>
              <a:t>时间。</a:t>
            </a:r>
            <a:endParaRPr lang="zh-CN" altLang="en-US" sz="1200" dirty="0">
              <a:solidFill>
                <a:schemeClr val="bg1">
                  <a:lumMod val="75000"/>
                </a:schemeClr>
              </a:solidFill>
              <a:latin typeface="Arial" panose="020B0604020202020204" pitchFamily="34" charset="0"/>
            </a:endParaRPr>
          </a:p>
        </p:txBody>
      </p:sp>
      <p:cxnSp>
        <p:nvCxnSpPr>
          <p:cNvPr id="17" name="直接连接符 16"/>
          <p:cNvCxnSpPr/>
          <p:nvPr/>
        </p:nvCxnSpPr>
        <p:spPr>
          <a:xfrm>
            <a:off x="601345" y="3014368"/>
            <a:ext cx="4676775" cy="22860"/>
          </a:xfrm>
          <a:prstGeom prst="line">
            <a:avLst/>
          </a:prstGeom>
          <a:ln>
            <a:solidFill>
              <a:srgbClr val="07E3E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49605" y="5507503"/>
            <a:ext cx="4628515" cy="26035"/>
          </a:xfrm>
          <a:prstGeom prst="line">
            <a:avLst/>
          </a:prstGeom>
          <a:ln>
            <a:solidFill>
              <a:srgbClr val="07E3EF"/>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a:stretch>
            <a:fillRect/>
          </a:stretch>
        </p:blipFill>
        <p:spPr>
          <a:xfrm>
            <a:off x="5720715" y="1356995"/>
            <a:ext cx="5886450" cy="4624070"/>
          </a:xfrm>
          <a:prstGeom prst="rect">
            <a:avLst/>
          </a:prstGeom>
        </p:spPr>
      </p:pic>
      <p:pic>
        <p:nvPicPr>
          <p:cNvPr id="6" name="图片 5"/>
          <p:cNvPicPr>
            <a:picLocks noChangeAspect="1"/>
          </p:cNvPicPr>
          <p:nvPr/>
        </p:nvPicPr>
        <p:blipFill>
          <a:blip r:embed="rId2"/>
          <a:stretch>
            <a:fillRect/>
          </a:stretch>
        </p:blipFill>
        <p:spPr>
          <a:xfrm>
            <a:off x="10486390" y="0"/>
            <a:ext cx="1609725" cy="952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0" y="0"/>
            <a:ext cx="12192000" cy="6858001"/>
            <a:chOff x="0" y="1"/>
            <a:chExt cx="12192000" cy="6858000"/>
          </a:xfrm>
        </p:grpSpPr>
        <p:pic>
          <p:nvPicPr>
            <p:cNvPr id="15" name="图片 14" descr="图片包含 动物&#10;&#10;自动生成的说明"/>
            <p:cNvPicPr>
              <a:picLocks noChangeAspect="1"/>
            </p:cNvPicPr>
            <p:nvPr/>
          </p:nvPicPr>
          <p:blipFill rotWithShape="1">
            <a:blip r:embed="rId1" cstate="print">
              <a:extLst>
                <a:ext uri="{28A0092B-C50C-407E-A947-70E740481C1C}">
                  <a14:useLocalDpi xmlns:a14="http://schemas.microsoft.com/office/drawing/2010/main" val="0"/>
                </a:ext>
              </a:extLst>
            </a:blip>
            <a:srcRect l="827" t="1064" r="-1" b="5207"/>
            <a:stretch>
              <a:fillRect/>
            </a:stretch>
          </p:blipFill>
          <p:spPr>
            <a:xfrm>
              <a:off x="0" y="1"/>
              <a:ext cx="12192000" cy="6858000"/>
            </a:xfrm>
            <a:prstGeom prst="rect">
              <a:avLst/>
            </a:prstGeom>
          </p:spPr>
        </p:pic>
        <p:grpSp>
          <p:nvGrpSpPr>
            <p:cNvPr id="16" name="组合 15"/>
            <p:cNvGrpSpPr/>
            <p:nvPr/>
          </p:nvGrpSpPr>
          <p:grpSpPr>
            <a:xfrm>
              <a:off x="5251450" y="4078705"/>
              <a:ext cx="3772234" cy="191670"/>
              <a:chOff x="5251450" y="4078705"/>
              <a:chExt cx="3772234" cy="191670"/>
            </a:xfrm>
          </p:grpSpPr>
          <p:sp>
            <p:nvSpPr>
              <p:cNvPr id="17" name="矩形 16"/>
              <p:cNvSpPr/>
              <p:nvPr/>
            </p:nvSpPr>
            <p:spPr>
              <a:xfrm>
                <a:off x="5257800" y="4078705"/>
                <a:ext cx="3765884" cy="168442"/>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5251450" y="4083050"/>
                <a:ext cx="3041650" cy="187325"/>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7" name="文本框 6"/>
          <p:cNvSpPr txBox="1"/>
          <p:nvPr/>
        </p:nvSpPr>
        <p:spPr>
          <a:xfrm>
            <a:off x="2404013" y="3513481"/>
            <a:ext cx="1198880" cy="1322070"/>
          </a:xfrm>
          <a:prstGeom prst="rect">
            <a:avLst/>
          </a:prstGeom>
          <a:noFill/>
        </p:spPr>
        <p:txBody>
          <a:bodyPr wrap="none" rtlCol="0">
            <a:spAutoFit/>
          </a:bodyPr>
          <a:lstStyle/>
          <a:p>
            <a:pPr algn="ctr" fontAlgn="base">
              <a:spcBef>
                <a:spcPct val="0"/>
              </a:spcBef>
              <a:spcAft>
                <a:spcPct val="0"/>
              </a:spcAft>
            </a:pPr>
            <a:r>
              <a:rPr lang="en-US" altLang="zh-CN" sz="8000" dirty="0">
                <a:solidFill>
                  <a:srgbClr val="07E3EF"/>
                </a:solidFill>
                <a:latin typeface="汉仪特细等线简" panose="02010604000101010101" pitchFamily="2" charset="-122"/>
                <a:ea typeface="汉仪特细等线简" panose="02010604000101010101" pitchFamily="2" charset="-122"/>
              </a:rPr>
              <a:t>03</a:t>
            </a:r>
            <a:endParaRPr lang="zh-CN" altLang="en-US" sz="8000" dirty="0">
              <a:solidFill>
                <a:srgbClr val="07E3EF"/>
              </a:solidFill>
              <a:latin typeface="汉仪特细等线简" panose="02010604000101010101" pitchFamily="2" charset="-122"/>
              <a:ea typeface="汉仪特细等线简" panose="02010604000101010101" pitchFamily="2" charset="-122"/>
            </a:endParaRPr>
          </a:p>
        </p:txBody>
      </p:sp>
      <p:sp>
        <p:nvSpPr>
          <p:cNvPr id="8" name="矩形 7"/>
          <p:cNvSpPr/>
          <p:nvPr/>
        </p:nvSpPr>
        <p:spPr>
          <a:xfrm>
            <a:off x="629986" y="4256227"/>
            <a:ext cx="1783080" cy="368300"/>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模式与技术</a:t>
            </a:r>
            <a:r>
              <a:rPr lang="zh-CN" altLang="en-US" b="1" dirty="0">
                <a:solidFill>
                  <a:schemeClr val="bg1"/>
                </a:solidFill>
                <a:latin typeface="微软雅黑" panose="020B0503020204020204" pitchFamily="34" charset="-122"/>
                <a:ea typeface="微软雅黑" panose="020B0503020204020204" pitchFamily="34" charset="-122"/>
              </a:rPr>
              <a:t>创新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TextBox 14"/>
          <p:cNvSpPr txBox="1"/>
          <p:nvPr/>
        </p:nvSpPr>
        <p:spPr>
          <a:xfrm>
            <a:off x="629986" y="3786317"/>
            <a:ext cx="1182568" cy="584775"/>
          </a:xfrm>
          <a:prstGeom prst="rect">
            <a:avLst/>
          </a:prstGeom>
          <a:noFill/>
        </p:spPr>
        <p:txBody>
          <a:bodyPr wrap="none" rtlCol="0">
            <a:spAutoFit/>
          </a:bodyPr>
          <a:lstStyle/>
          <a:p>
            <a:r>
              <a:rPr lang="tr-TR" sz="3200" dirty="0">
                <a:solidFill>
                  <a:schemeClr val="bg1">
                    <a:lumMod val="75000"/>
                  </a:schemeClr>
                </a:solidFill>
                <a:latin typeface="微软雅黑" panose="020B0503020204020204" pitchFamily="34" charset="-122"/>
                <a:ea typeface="微软雅黑" panose="020B0503020204020204" pitchFamily="34" charset="-122"/>
                <a:cs typeface="Open Sans Semibold" panose="020B0706030804020204" pitchFamily="34" charset="0"/>
              </a:rPr>
              <a:t>PART</a:t>
            </a:r>
            <a:endParaRPr lang="tr-TR" sz="3200" dirty="0">
              <a:solidFill>
                <a:schemeClr val="bg1">
                  <a:lumMod val="75000"/>
                </a:schemeClr>
              </a:solidFill>
              <a:latin typeface="微软雅黑" panose="020B0503020204020204" pitchFamily="34" charset="-122"/>
              <a:ea typeface="微软雅黑" panose="020B0503020204020204" pitchFamily="34" charset="-122"/>
              <a:cs typeface="Open Sans Semibold" panose="020B0706030804020204" pitchFamily="34" charset="0"/>
            </a:endParaRPr>
          </a:p>
        </p:txBody>
      </p:sp>
      <p:pic>
        <p:nvPicPr>
          <p:cNvPr id="2" name="图片 1"/>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5" y="0"/>
            <a:ext cx="12192000" cy="6858000"/>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483235" y="342265"/>
            <a:ext cx="4720590" cy="460375"/>
          </a:xfrm>
          <a:prstGeom prst="rect">
            <a:avLst/>
          </a:prstGeom>
        </p:spPr>
        <p:txBody>
          <a:bodyPr wrap="square">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三、模式与技术创新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模式</a:t>
            </a:r>
            <a:r>
              <a:rPr lang="zh-CN" altLang="en-US" sz="2400" b="1" dirty="0">
                <a:solidFill>
                  <a:schemeClr val="bg1"/>
                </a:solidFill>
                <a:latin typeface="微软雅黑" panose="020B0503020204020204" pitchFamily="34" charset="-122"/>
                <a:ea typeface="微软雅黑" panose="020B0503020204020204" pitchFamily="34" charset="-122"/>
              </a:rPr>
              <a:t>创新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222717" y="0"/>
            <a:ext cx="260350" cy="526636"/>
          </a:xfrm>
          <a:prstGeom prst="parallelogram">
            <a:avLst>
              <a:gd name="adj" fmla="val 0"/>
            </a:avLst>
          </a:prstGeom>
          <a:solidFill>
            <a:srgbClr val="07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文本框 6"/>
          <p:cNvSpPr txBox="1"/>
          <p:nvPr/>
        </p:nvSpPr>
        <p:spPr>
          <a:xfrm>
            <a:off x="770890" y="1953895"/>
            <a:ext cx="2924810" cy="337185"/>
          </a:xfrm>
          <a:prstGeom prst="rect">
            <a:avLst/>
          </a:prstGeom>
          <a:noFill/>
        </p:spPr>
        <p:txBody>
          <a:bodyPr wrap="square" rtlCol="0">
            <a:spAutoFit/>
          </a:bodyPr>
          <a:lstStyle/>
          <a:p>
            <a:pPr algn="r"/>
            <a:r>
              <a:rPr lang="zh-CN" altLang="en-US" sz="1600" b="1" dirty="0">
                <a:solidFill>
                  <a:srgbClr val="07E3EF"/>
                </a:solidFill>
                <a:latin typeface="微软雅黑" panose="020B0503020204020204" pitchFamily="34" charset="-122"/>
                <a:ea typeface="微软雅黑" panose="020B0503020204020204" pitchFamily="34" charset="-122"/>
              </a:rPr>
              <a:t>自动化完成</a:t>
            </a:r>
            <a:r>
              <a:rPr lang="zh-CN" altLang="en-US" sz="1600" b="1" dirty="0">
                <a:solidFill>
                  <a:srgbClr val="07E3EF"/>
                </a:solidFill>
                <a:latin typeface="微软雅黑" panose="020B0503020204020204" pitchFamily="34" charset="-122"/>
                <a:ea typeface="微软雅黑" panose="020B0503020204020204" pitchFamily="34" charset="-122"/>
              </a:rPr>
              <a:t>测试任务</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8" name="矩形 7"/>
          <p:cNvSpPr/>
          <p:nvPr/>
        </p:nvSpPr>
        <p:spPr>
          <a:xfrm>
            <a:off x="1074609" y="2194141"/>
            <a:ext cx="2621112" cy="645160"/>
          </a:xfrm>
          <a:prstGeom prst="rect">
            <a:avLst/>
          </a:prstGeom>
        </p:spPr>
        <p:txBody>
          <a:bodyPr wrap="square">
            <a:spAutoFit/>
          </a:bodyPr>
          <a:lstStyle/>
          <a:p>
            <a:pPr algn="r"/>
            <a:r>
              <a:rPr lang="zh-CN" altLang="en-US" sz="1200" dirty="0">
                <a:solidFill>
                  <a:schemeClr val="bg1">
                    <a:lumMod val="75000"/>
                  </a:schemeClr>
                </a:solidFill>
              </a:rPr>
              <a:t>对于重复度高，原子化的测试任务，智测机器人能够自动完成并返回测试结果</a:t>
            </a:r>
            <a:endParaRPr lang="zh-CN" altLang="en-US" sz="1200" dirty="0">
              <a:solidFill>
                <a:schemeClr val="bg1">
                  <a:lumMod val="75000"/>
                </a:schemeClr>
              </a:solidFill>
            </a:endParaRPr>
          </a:p>
        </p:txBody>
      </p:sp>
      <p:sp>
        <p:nvSpPr>
          <p:cNvPr id="10" name="文本框 9"/>
          <p:cNvSpPr txBox="1"/>
          <p:nvPr/>
        </p:nvSpPr>
        <p:spPr>
          <a:xfrm>
            <a:off x="1384300" y="3311525"/>
            <a:ext cx="2311400" cy="337185"/>
          </a:xfrm>
          <a:prstGeom prst="rect">
            <a:avLst/>
          </a:prstGeom>
          <a:noFill/>
        </p:spPr>
        <p:txBody>
          <a:bodyPr wrap="square" rtlCol="0">
            <a:spAutoFit/>
          </a:bodyPr>
          <a:lstStyle/>
          <a:p>
            <a:pPr algn="r"/>
            <a:r>
              <a:rPr lang="zh-CN" altLang="en-US" sz="1600" b="1" dirty="0">
                <a:solidFill>
                  <a:srgbClr val="07E3EF"/>
                </a:solidFill>
                <a:latin typeface="微软雅黑" panose="020B0503020204020204" pitchFamily="34" charset="-122"/>
                <a:ea typeface="微软雅黑" panose="020B0503020204020204" pitchFamily="34" charset="-122"/>
              </a:rPr>
              <a:t>低代码甚至</a:t>
            </a:r>
            <a:r>
              <a:rPr lang="zh-CN" altLang="en-US" sz="1600" b="1" dirty="0">
                <a:solidFill>
                  <a:srgbClr val="07E3EF"/>
                </a:solidFill>
                <a:latin typeface="微软雅黑" panose="020B0503020204020204" pitchFamily="34" charset="-122"/>
                <a:ea typeface="微软雅黑" panose="020B0503020204020204" pitchFamily="34" charset="-122"/>
              </a:rPr>
              <a:t>无代码</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11" name="矩形 10"/>
          <p:cNvSpPr/>
          <p:nvPr/>
        </p:nvSpPr>
        <p:spPr>
          <a:xfrm>
            <a:off x="1074609" y="3552102"/>
            <a:ext cx="2621112" cy="829945"/>
          </a:xfrm>
          <a:prstGeom prst="rect">
            <a:avLst/>
          </a:prstGeom>
        </p:spPr>
        <p:txBody>
          <a:bodyPr wrap="square">
            <a:spAutoFit/>
          </a:bodyPr>
          <a:lstStyle/>
          <a:p>
            <a:pPr algn="r"/>
            <a:r>
              <a:rPr lang="zh-CN" altLang="en-US" sz="1200" dirty="0">
                <a:solidFill>
                  <a:schemeClr val="bg1">
                    <a:lumMod val="75000"/>
                  </a:schemeClr>
                </a:solidFill>
                <a:latin typeface="Arial" panose="020B0604020202020204" pitchFamily="34" charset="0"/>
              </a:rPr>
              <a:t>测试人员使用自动化测试工具完成测试任务时，可以不用写测试脚本，在低代码甚至无代码的情况下完成测试任务。</a:t>
            </a:r>
            <a:endParaRPr lang="zh-CN" altLang="en-US" sz="1200" dirty="0">
              <a:solidFill>
                <a:schemeClr val="bg1">
                  <a:lumMod val="75000"/>
                </a:schemeClr>
              </a:solidFill>
              <a:latin typeface="Arial" panose="020B0604020202020204" pitchFamily="34" charset="0"/>
            </a:endParaRPr>
          </a:p>
        </p:txBody>
      </p:sp>
      <p:sp>
        <p:nvSpPr>
          <p:cNvPr id="13" name="文本框 12"/>
          <p:cNvSpPr txBox="1"/>
          <p:nvPr/>
        </p:nvSpPr>
        <p:spPr>
          <a:xfrm>
            <a:off x="1135380" y="4636135"/>
            <a:ext cx="2560320" cy="337185"/>
          </a:xfrm>
          <a:prstGeom prst="rect">
            <a:avLst/>
          </a:prstGeom>
          <a:noFill/>
        </p:spPr>
        <p:txBody>
          <a:bodyPr wrap="square" rtlCol="0">
            <a:spAutoFit/>
          </a:bodyPr>
          <a:lstStyle/>
          <a:p>
            <a:pPr algn="r"/>
            <a:r>
              <a:rPr lang="zh-CN" altLang="en-US" sz="1600" b="1" dirty="0">
                <a:solidFill>
                  <a:srgbClr val="07E3EF"/>
                </a:solidFill>
                <a:latin typeface="微软雅黑" panose="020B0503020204020204" pitchFamily="34" charset="-122"/>
                <a:ea typeface="微软雅黑" panose="020B0503020204020204" pitchFamily="34" charset="-122"/>
              </a:rPr>
              <a:t>具有较强的自适应</a:t>
            </a:r>
            <a:r>
              <a:rPr lang="zh-CN" altLang="en-US" sz="1600" b="1" dirty="0">
                <a:solidFill>
                  <a:srgbClr val="07E3EF"/>
                </a:solidFill>
                <a:latin typeface="微软雅黑" panose="020B0503020204020204" pitchFamily="34" charset="-122"/>
                <a:ea typeface="微软雅黑" panose="020B0503020204020204" pitchFamily="34" charset="-122"/>
              </a:rPr>
              <a:t>性</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14" name="矩形 13"/>
          <p:cNvSpPr/>
          <p:nvPr/>
        </p:nvSpPr>
        <p:spPr>
          <a:xfrm>
            <a:off x="1074609" y="4876643"/>
            <a:ext cx="2621112" cy="460375"/>
          </a:xfrm>
          <a:prstGeom prst="rect">
            <a:avLst/>
          </a:prstGeom>
        </p:spPr>
        <p:txBody>
          <a:bodyPr wrap="square">
            <a:spAutoFit/>
          </a:bodyPr>
          <a:lstStyle/>
          <a:p>
            <a:pPr algn="r"/>
            <a:r>
              <a:rPr lang="zh-CN" altLang="en-US" sz="1200" dirty="0">
                <a:solidFill>
                  <a:schemeClr val="bg1">
                    <a:lumMod val="75000"/>
                  </a:schemeClr>
                </a:solidFill>
                <a:latin typeface="Arial" panose="020B0604020202020204" pitchFamily="34" charset="0"/>
              </a:rPr>
              <a:t>智测机器人可以适应测试需求的各种变化并较好的完成测试任务。</a:t>
            </a:r>
            <a:endParaRPr lang="zh-CN" altLang="en-US" sz="1200" dirty="0">
              <a:solidFill>
                <a:schemeClr val="bg1">
                  <a:lumMod val="75000"/>
                </a:schemeClr>
              </a:solidFill>
              <a:latin typeface="Arial" panose="020B0604020202020204" pitchFamily="34" charset="0"/>
            </a:endParaRPr>
          </a:p>
        </p:txBody>
      </p:sp>
      <p:sp>
        <p:nvSpPr>
          <p:cNvPr id="17" name="文本框 16"/>
          <p:cNvSpPr txBox="1"/>
          <p:nvPr/>
        </p:nvSpPr>
        <p:spPr>
          <a:xfrm>
            <a:off x="8496279" y="1953666"/>
            <a:ext cx="1247587" cy="337185"/>
          </a:xfrm>
          <a:prstGeom prst="rect">
            <a:avLst/>
          </a:prstGeom>
          <a:noFill/>
        </p:spPr>
        <p:txBody>
          <a:bodyPr wrap="square" rtlCol="0">
            <a:spAutoFit/>
          </a:bodyPr>
          <a:lstStyle/>
          <a:p>
            <a:r>
              <a:rPr lang="zh-CN" altLang="en-US" sz="1600" b="1" dirty="0">
                <a:solidFill>
                  <a:srgbClr val="07E3EF"/>
                </a:solidFill>
                <a:latin typeface="微软雅黑" panose="020B0503020204020204" pitchFamily="34" charset="-122"/>
                <a:ea typeface="微软雅黑" panose="020B0503020204020204" pitchFamily="34" charset="-122"/>
              </a:rPr>
              <a:t>平台无关性</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18" name="矩形 17"/>
          <p:cNvSpPr/>
          <p:nvPr/>
        </p:nvSpPr>
        <p:spPr>
          <a:xfrm>
            <a:off x="8496279" y="2194141"/>
            <a:ext cx="2621112" cy="1014730"/>
          </a:xfrm>
          <a:prstGeom prst="rect">
            <a:avLst/>
          </a:prstGeom>
        </p:spPr>
        <p:txBody>
          <a:bodyPr wrap="square">
            <a:spAutoFit/>
          </a:bodyPr>
          <a:lstStyle/>
          <a:p>
            <a:r>
              <a:rPr lang="zh-CN" altLang="en-US" sz="1200" b="0" i="0" dirty="0">
                <a:solidFill>
                  <a:schemeClr val="bg1">
                    <a:lumMod val="75000"/>
                  </a:schemeClr>
                </a:solidFill>
                <a:effectLst/>
                <a:latin typeface="Arial" panose="020B0604020202020204" pitchFamily="34" charset="0"/>
              </a:rPr>
              <a:t>由于自动化测试工具安装配置需要消耗大量的时间，且购买自动化测试工具的费用过高。因此所有的自动化测试工具应自动安装在智测机器人后端，使用和安装对前端透明。</a:t>
            </a:r>
            <a:endParaRPr lang="zh-CN" altLang="en-US" sz="1200" b="0" i="0" dirty="0">
              <a:solidFill>
                <a:schemeClr val="bg1">
                  <a:lumMod val="75000"/>
                </a:schemeClr>
              </a:solidFill>
              <a:effectLst/>
              <a:latin typeface="Arial" panose="020B0604020202020204" pitchFamily="34" charset="0"/>
            </a:endParaRPr>
          </a:p>
        </p:txBody>
      </p:sp>
      <p:sp>
        <p:nvSpPr>
          <p:cNvPr id="20" name="文本框 19"/>
          <p:cNvSpPr txBox="1"/>
          <p:nvPr/>
        </p:nvSpPr>
        <p:spPr>
          <a:xfrm>
            <a:off x="8496300" y="3311525"/>
            <a:ext cx="3011805" cy="337185"/>
          </a:xfrm>
          <a:prstGeom prst="rect">
            <a:avLst/>
          </a:prstGeom>
          <a:noFill/>
        </p:spPr>
        <p:txBody>
          <a:bodyPr wrap="square" rtlCol="0">
            <a:spAutoFit/>
          </a:bodyPr>
          <a:lstStyle/>
          <a:p>
            <a:r>
              <a:rPr lang="zh-CN" altLang="en-US" sz="1600" b="1" dirty="0">
                <a:solidFill>
                  <a:srgbClr val="07E3EF"/>
                </a:solidFill>
                <a:latin typeface="微软雅黑" panose="020B0503020204020204" pitchFamily="34" charset="-122"/>
                <a:ea typeface="微软雅黑" panose="020B0503020204020204" pitchFamily="34" charset="-122"/>
              </a:rPr>
              <a:t>测试任务</a:t>
            </a:r>
            <a:r>
              <a:rPr lang="zh-CN" altLang="en-US" sz="1600" b="1" dirty="0">
                <a:solidFill>
                  <a:srgbClr val="07E3EF"/>
                </a:solidFill>
                <a:latin typeface="微软雅黑" panose="020B0503020204020204" pitchFamily="34" charset="-122"/>
                <a:ea typeface="微软雅黑" panose="020B0503020204020204" pitchFamily="34" charset="-122"/>
              </a:rPr>
              <a:t>指导</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21" name="矩形 20"/>
          <p:cNvSpPr/>
          <p:nvPr/>
        </p:nvSpPr>
        <p:spPr>
          <a:xfrm>
            <a:off x="8496279" y="3552102"/>
            <a:ext cx="2621112" cy="1014730"/>
          </a:xfrm>
          <a:prstGeom prst="rect">
            <a:avLst/>
          </a:prstGeom>
        </p:spPr>
        <p:txBody>
          <a:bodyPr wrap="square">
            <a:spAutoFit/>
          </a:bodyPr>
          <a:lstStyle/>
          <a:p>
            <a:r>
              <a:rPr lang="zh-CN" altLang="en-US" sz="1200" dirty="0">
                <a:solidFill>
                  <a:schemeClr val="bg1">
                    <a:lumMod val="75000"/>
                  </a:schemeClr>
                </a:solidFill>
                <a:latin typeface="Arial" panose="020B0604020202020204" pitchFamily="34" charset="0"/>
              </a:rPr>
              <a:t>由于缺乏具有经验的专业测试人员，因此智测机器人可以在完成测试任务的过程中指导测试人员测试工具的使用。并能够对测试过程中遇到的问题进行一定的解答。</a:t>
            </a:r>
            <a:endParaRPr lang="zh-CN" altLang="en-US" sz="1200" dirty="0">
              <a:solidFill>
                <a:schemeClr val="bg1">
                  <a:lumMod val="75000"/>
                </a:schemeClr>
              </a:solidFill>
              <a:latin typeface="Arial" panose="020B0604020202020204" pitchFamily="34" charset="0"/>
            </a:endParaRPr>
          </a:p>
        </p:txBody>
      </p:sp>
      <p:sp>
        <p:nvSpPr>
          <p:cNvPr id="23" name="文本框 22"/>
          <p:cNvSpPr txBox="1"/>
          <p:nvPr/>
        </p:nvSpPr>
        <p:spPr>
          <a:xfrm>
            <a:off x="8496279" y="4636168"/>
            <a:ext cx="1247587" cy="337185"/>
          </a:xfrm>
          <a:prstGeom prst="rect">
            <a:avLst/>
          </a:prstGeom>
          <a:noFill/>
        </p:spPr>
        <p:txBody>
          <a:bodyPr wrap="square" rtlCol="0">
            <a:spAutoFit/>
          </a:bodyPr>
          <a:lstStyle/>
          <a:p>
            <a:r>
              <a:rPr lang="zh-CN" altLang="en-US" sz="1600" b="1" dirty="0">
                <a:solidFill>
                  <a:srgbClr val="07E3EF"/>
                </a:solidFill>
                <a:latin typeface="微软雅黑" panose="020B0503020204020204" pitchFamily="34" charset="-122"/>
                <a:ea typeface="微软雅黑" panose="020B0503020204020204" pitchFamily="34" charset="-122"/>
              </a:rPr>
              <a:t>智能化</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24" name="矩形 23"/>
          <p:cNvSpPr/>
          <p:nvPr/>
        </p:nvSpPr>
        <p:spPr>
          <a:xfrm>
            <a:off x="8496279" y="4876643"/>
            <a:ext cx="2621112" cy="645160"/>
          </a:xfrm>
          <a:prstGeom prst="rect">
            <a:avLst/>
          </a:prstGeom>
        </p:spPr>
        <p:txBody>
          <a:bodyPr wrap="square">
            <a:spAutoFit/>
          </a:bodyPr>
          <a:lstStyle/>
          <a:p>
            <a:r>
              <a:rPr lang="zh-CN" altLang="en-US" sz="1200" dirty="0">
                <a:solidFill>
                  <a:schemeClr val="bg1">
                    <a:lumMod val="75000"/>
                  </a:schemeClr>
                </a:solidFill>
                <a:latin typeface="Arial" panose="020B0604020202020204" pitchFamily="34" charset="0"/>
              </a:rPr>
              <a:t>智测机器人应具有智能，能够自动分析出用户的意图，理解用户的需求。并做出合适的反应。</a:t>
            </a:r>
            <a:endParaRPr lang="zh-CN" altLang="en-US" sz="1200" dirty="0">
              <a:solidFill>
                <a:schemeClr val="bg1">
                  <a:lumMod val="75000"/>
                </a:schemeClr>
              </a:solidFill>
              <a:latin typeface="Arial" panose="020B0604020202020204" pitchFamily="34" charset="0"/>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95721" y="1414375"/>
            <a:ext cx="4675564" cy="4675564"/>
          </a:xfrm>
          <a:prstGeom prst="rect">
            <a:avLst/>
          </a:prstGeom>
        </p:spPr>
      </p:pic>
      <p:sp>
        <p:nvSpPr>
          <p:cNvPr id="30" name="文本框 29"/>
          <p:cNvSpPr txBox="1"/>
          <p:nvPr/>
        </p:nvSpPr>
        <p:spPr>
          <a:xfrm>
            <a:off x="5347335" y="2900680"/>
            <a:ext cx="1871345" cy="337185"/>
          </a:xfrm>
          <a:prstGeom prst="rect">
            <a:avLst/>
          </a:prstGeom>
          <a:noFill/>
        </p:spPr>
        <p:txBody>
          <a:bodyPr wrap="square" rtlCol="0">
            <a:spAutoFit/>
          </a:bodyPr>
          <a:lstStyle/>
          <a:p>
            <a:pPr algn="ctr"/>
            <a:r>
              <a:rPr lang="zh-CN" altLang="en-US" sz="1600" b="1" dirty="0">
                <a:solidFill>
                  <a:srgbClr val="07E3EF"/>
                </a:solidFill>
                <a:latin typeface="微软雅黑" panose="020B0503020204020204" pitchFamily="34" charset="-122"/>
                <a:ea typeface="微软雅黑" panose="020B0503020204020204" pitchFamily="34" charset="-122"/>
              </a:rPr>
              <a:t>测试领域六大</a:t>
            </a:r>
            <a:r>
              <a:rPr lang="zh-CN" altLang="en-US" sz="1600" b="1" dirty="0">
                <a:solidFill>
                  <a:srgbClr val="07E3EF"/>
                </a:solidFill>
                <a:latin typeface="微软雅黑" panose="020B0503020204020204" pitchFamily="34" charset="-122"/>
                <a:ea typeface="微软雅黑" panose="020B0503020204020204" pitchFamily="34" charset="-122"/>
              </a:rPr>
              <a:t>需求</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31" name="矩形 30"/>
          <p:cNvSpPr/>
          <p:nvPr/>
        </p:nvSpPr>
        <p:spPr>
          <a:xfrm>
            <a:off x="4896268" y="3244326"/>
            <a:ext cx="2495174" cy="737235"/>
          </a:xfrm>
          <a:prstGeom prst="rect">
            <a:avLst/>
          </a:prstGeom>
        </p:spPr>
        <p:txBody>
          <a:bodyPr wrap="square">
            <a:spAutoFit/>
          </a:bodyPr>
          <a:lstStyle/>
          <a:p>
            <a:pPr algn="ctr"/>
            <a:r>
              <a:rPr lang="zh-CN" altLang="en-US" sz="1400" dirty="0">
                <a:solidFill>
                  <a:schemeClr val="bg1">
                    <a:lumMod val="75000"/>
                  </a:schemeClr>
                </a:solidFill>
              </a:rPr>
              <a:t>针对软件测试行业现有的痛点，智测机器人解决测试领域六大需求。</a:t>
            </a:r>
            <a:endParaRPr lang="zh-CN" altLang="en-US" sz="1400" dirty="0">
              <a:solidFill>
                <a:schemeClr val="bg1">
                  <a:lumMod val="75000"/>
                </a:schemeClr>
              </a:solidFill>
            </a:endParaRPr>
          </a:p>
        </p:txBody>
      </p:sp>
      <p:pic>
        <p:nvPicPr>
          <p:cNvPr id="3" name="图片 2"/>
          <p:cNvPicPr>
            <a:picLocks noChangeAspect="1"/>
          </p:cNvPicPr>
          <p:nvPr/>
        </p:nvPicPr>
        <p:blipFill>
          <a:blip r:embed="rId2"/>
          <a:stretch>
            <a:fillRect/>
          </a:stretch>
        </p:blipFill>
        <p:spPr>
          <a:xfrm>
            <a:off x="10629900" y="0"/>
            <a:ext cx="1609725" cy="952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483235" y="342265"/>
            <a:ext cx="5746750" cy="460375"/>
          </a:xfrm>
          <a:prstGeom prst="rect">
            <a:avLst/>
          </a:prstGeom>
        </p:spPr>
        <p:txBody>
          <a:bodyPr wrap="square">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三、模式与技术创新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技术</a:t>
            </a:r>
            <a:r>
              <a:rPr lang="zh-CN" altLang="en-US" sz="2400" b="1" dirty="0">
                <a:solidFill>
                  <a:schemeClr val="bg1"/>
                </a:solidFill>
                <a:latin typeface="微软雅黑" panose="020B0503020204020204" pitchFamily="34" charset="-122"/>
                <a:ea typeface="微软雅黑" panose="020B0503020204020204" pitchFamily="34" charset="-122"/>
              </a:rPr>
              <a:t>创新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222717" y="0"/>
            <a:ext cx="260350" cy="526636"/>
          </a:xfrm>
          <a:prstGeom prst="parallelogram">
            <a:avLst>
              <a:gd name="adj" fmla="val 0"/>
            </a:avLst>
          </a:prstGeom>
          <a:solidFill>
            <a:srgbClr val="07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nvSpPr>
        <p:spPr>
          <a:xfrm>
            <a:off x="1200785" y="1737995"/>
            <a:ext cx="3357245" cy="337185"/>
          </a:xfrm>
          <a:prstGeom prst="rect">
            <a:avLst/>
          </a:prstGeom>
          <a:noFill/>
        </p:spPr>
        <p:txBody>
          <a:bodyPr wrap="square" rtlCol="0">
            <a:spAutoFit/>
          </a:bodyPr>
          <a:lstStyle/>
          <a:p>
            <a:r>
              <a:rPr lang="zh-CN" altLang="en-US" sz="1600" b="1" dirty="0">
                <a:solidFill>
                  <a:srgbClr val="07E3EF"/>
                </a:solidFill>
                <a:latin typeface="微软雅黑" panose="020B0503020204020204" pitchFamily="34" charset="-122"/>
                <a:ea typeface="微软雅黑" panose="020B0503020204020204" pitchFamily="34" charset="-122"/>
              </a:rPr>
              <a:t>软件测试与任务型对话相</a:t>
            </a:r>
            <a:r>
              <a:rPr lang="zh-CN" altLang="en-US" sz="1600" b="1" dirty="0">
                <a:solidFill>
                  <a:srgbClr val="07E3EF"/>
                </a:solidFill>
                <a:latin typeface="微软雅黑" panose="020B0503020204020204" pitchFamily="34" charset="-122"/>
                <a:ea typeface="微软雅黑" panose="020B0503020204020204" pitchFamily="34" charset="-122"/>
              </a:rPr>
              <a:t>结合</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12" name="矩形 11"/>
          <p:cNvSpPr/>
          <p:nvPr/>
        </p:nvSpPr>
        <p:spPr>
          <a:xfrm>
            <a:off x="1200785" y="1978660"/>
            <a:ext cx="4696460" cy="829945"/>
          </a:xfrm>
          <a:prstGeom prst="rect">
            <a:avLst/>
          </a:prstGeom>
        </p:spPr>
        <p:txBody>
          <a:bodyPr wrap="square">
            <a:spAutoFit/>
          </a:bodyPr>
          <a:lstStyle/>
          <a:p>
            <a:r>
              <a:rPr lang="zh-CN" altLang="en-US" sz="1200" b="0" i="0" dirty="0">
                <a:solidFill>
                  <a:schemeClr val="bg1">
                    <a:lumMod val="75000"/>
                  </a:schemeClr>
                </a:solidFill>
                <a:effectLst/>
                <a:latin typeface="Arial" panose="020B0604020202020204" pitchFamily="34" charset="0"/>
              </a:rPr>
              <a:t>本文首创性的将软件测试与任务型对话相结合，将原子性的软件测试任务使用对话的方式将参数传递给智测机器人并完成测试，极大的解放了测试人员的人力。此外，本项目提供了基于配置的批量化软件测试。进一步提升了</a:t>
            </a:r>
            <a:r>
              <a:rPr lang="zh-CN" altLang="en-US" sz="1200" b="0" i="0" dirty="0">
                <a:solidFill>
                  <a:schemeClr val="bg1">
                    <a:lumMod val="75000"/>
                  </a:schemeClr>
                </a:solidFill>
                <a:effectLst/>
                <a:latin typeface="Arial" panose="020B0604020202020204" pitchFamily="34" charset="0"/>
              </a:rPr>
              <a:t>测试效率</a:t>
            </a:r>
            <a:endParaRPr lang="zh-CN" altLang="en-US" sz="1200" b="0" i="0" dirty="0">
              <a:solidFill>
                <a:schemeClr val="bg1">
                  <a:lumMod val="75000"/>
                </a:schemeClr>
              </a:solidFill>
              <a:effectLst/>
              <a:latin typeface="Arial" panose="020B0604020202020204" pitchFamily="34" charset="0"/>
            </a:endParaRPr>
          </a:p>
        </p:txBody>
      </p:sp>
      <p:sp>
        <p:nvSpPr>
          <p:cNvPr id="14" name="文本框 13"/>
          <p:cNvSpPr txBox="1"/>
          <p:nvPr/>
        </p:nvSpPr>
        <p:spPr>
          <a:xfrm>
            <a:off x="1200606" y="3228799"/>
            <a:ext cx="1852543" cy="337185"/>
          </a:xfrm>
          <a:prstGeom prst="rect">
            <a:avLst/>
          </a:prstGeom>
          <a:noFill/>
        </p:spPr>
        <p:txBody>
          <a:bodyPr wrap="square" rtlCol="0">
            <a:spAutoFit/>
          </a:bodyPr>
          <a:lstStyle/>
          <a:p>
            <a:r>
              <a:rPr lang="zh-CN" altLang="en-US" sz="1600" b="1" dirty="0">
                <a:solidFill>
                  <a:srgbClr val="07E3EF"/>
                </a:solidFill>
                <a:latin typeface="微软雅黑" panose="020B0503020204020204" pitchFamily="34" charset="-122"/>
                <a:ea typeface="微软雅黑" panose="020B0503020204020204" pitchFamily="34" charset="-122"/>
              </a:rPr>
              <a:t>智能化</a:t>
            </a:r>
            <a:r>
              <a:rPr lang="zh-CN" altLang="en-US" sz="1600" b="1" dirty="0">
                <a:solidFill>
                  <a:srgbClr val="07E3EF"/>
                </a:solidFill>
                <a:latin typeface="微软雅黑" panose="020B0503020204020204" pitchFamily="34" charset="-122"/>
                <a:ea typeface="微软雅黑" panose="020B0503020204020204" pitchFamily="34" charset="-122"/>
              </a:rPr>
              <a:t>测试机器人</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16" name="矩形 15"/>
          <p:cNvSpPr/>
          <p:nvPr/>
        </p:nvSpPr>
        <p:spPr>
          <a:xfrm>
            <a:off x="1200785" y="3469005"/>
            <a:ext cx="4533900" cy="829945"/>
          </a:xfrm>
          <a:prstGeom prst="rect">
            <a:avLst/>
          </a:prstGeom>
        </p:spPr>
        <p:txBody>
          <a:bodyPr wrap="square">
            <a:spAutoFit/>
          </a:bodyPr>
          <a:lstStyle/>
          <a:p>
            <a:r>
              <a:rPr lang="zh-CN" altLang="en-US" sz="1200" dirty="0">
                <a:solidFill>
                  <a:schemeClr val="bg1">
                    <a:lumMod val="75000"/>
                  </a:schemeClr>
                </a:solidFill>
                <a:latin typeface="Arial" panose="020B0604020202020204" pitchFamily="34" charset="0"/>
              </a:rPr>
              <a:t>本项目利用了深度自然语言处理技术，赋予了机器人智能，使得智测机器人可以准确的识别人的意图，并给出相应的回应。此外，我们从百度百科中爬取并构建了软件测试的知识图谱，使智测可以较好的回答一部分软件测试的</a:t>
            </a:r>
            <a:r>
              <a:rPr lang="zh-CN" altLang="en-US" sz="1200" dirty="0">
                <a:solidFill>
                  <a:schemeClr val="bg1">
                    <a:lumMod val="75000"/>
                  </a:schemeClr>
                </a:solidFill>
                <a:latin typeface="Arial" panose="020B0604020202020204" pitchFamily="34" charset="0"/>
              </a:rPr>
              <a:t>相关问题。</a:t>
            </a:r>
            <a:endParaRPr lang="zh-CN" altLang="en-US" sz="1200" dirty="0">
              <a:solidFill>
                <a:schemeClr val="bg1">
                  <a:lumMod val="75000"/>
                </a:schemeClr>
              </a:solidFill>
              <a:latin typeface="Arial" panose="020B0604020202020204" pitchFamily="34" charset="0"/>
            </a:endParaRPr>
          </a:p>
        </p:txBody>
      </p:sp>
      <p:cxnSp>
        <p:nvCxnSpPr>
          <p:cNvPr id="17" name="直接连接符 16"/>
          <p:cNvCxnSpPr/>
          <p:nvPr/>
        </p:nvCxnSpPr>
        <p:spPr>
          <a:xfrm>
            <a:off x="1148715" y="2918483"/>
            <a:ext cx="4799965" cy="15875"/>
          </a:xfrm>
          <a:prstGeom prst="line">
            <a:avLst/>
          </a:prstGeom>
          <a:ln>
            <a:solidFill>
              <a:srgbClr val="07E3E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55700" y="4314973"/>
            <a:ext cx="4828540" cy="4445"/>
          </a:xfrm>
          <a:prstGeom prst="line">
            <a:avLst/>
          </a:prstGeom>
          <a:ln>
            <a:solidFill>
              <a:srgbClr val="07E3EF"/>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200785" y="4719320"/>
            <a:ext cx="2522855" cy="337185"/>
          </a:xfrm>
          <a:prstGeom prst="rect">
            <a:avLst/>
          </a:prstGeom>
          <a:noFill/>
        </p:spPr>
        <p:txBody>
          <a:bodyPr wrap="square" rtlCol="0">
            <a:spAutoFit/>
          </a:bodyPr>
          <a:lstStyle/>
          <a:p>
            <a:r>
              <a:rPr lang="zh-CN" altLang="en-US" sz="1600" b="1" dirty="0">
                <a:solidFill>
                  <a:srgbClr val="07E3EF"/>
                </a:solidFill>
                <a:latin typeface="微软雅黑" panose="020B0503020204020204" pitchFamily="34" charset="-122"/>
                <a:ea typeface="微软雅黑" panose="020B0503020204020204" pitchFamily="34" charset="-122"/>
              </a:rPr>
              <a:t>可扩充</a:t>
            </a:r>
            <a:r>
              <a:rPr lang="en-US" altLang="zh-CN" sz="1600" b="1" dirty="0">
                <a:solidFill>
                  <a:srgbClr val="07E3EF"/>
                </a:solidFill>
                <a:latin typeface="微软雅黑" panose="020B0503020204020204" pitchFamily="34" charset="-122"/>
                <a:ea typeface="微软雅黑" panose="020B0503020204020204" pitchFamily="34" charset="-122"/>
              </a:rPr>
              <a:t>RPA</a:t>
            </a:r>
            <a:r>
              <a:rPr lang="zh-CN" altLang="en-US" sz="1600" b="1" dirty="0">
                <a:solidFill>
                  <a:srgbClr val="07E3EF"/>
                </a:solidFill>
                <a:latin typeface="微软雅黑" panose="020B0503020204020204" pitchFamily="34" charset="-122"/>
                <a:ea typeface="微软雅黑" panose="020B0503020204020204" pitchFamily="34" charset="-122"/>
              </a:rPr>
              <a:t>框架</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21" name="矩形 20"/>
          <p:cNvSpPr/>
          <p:nvPr/>
        </p:nvSpPr>
        <p:spPr>
          <a:xfrm>
            <a:off x="1200785" y="4959985"/>
            <a:ext cx="4533900" cy="1014730"/>
          </a:xfrm>
          <a:prstGeom prst="rect">
            <a:avLst/>
          </a:prstGeom>
        </p:spPr>
        <p:txBody>
          <a:bodyPr wrap="square">
            <a:spAutoFit/>
          </a:bodyPr>
          <a:lstStyle/>
          <a:p>
            <a:r>
              <a:rPr lang="zh-CN" altLang="en-US" sz="1200" dirty="0">
                <a:solidFill>
                  <a:schemeClr val="bg1">
                    <a:lumMod val="75000"/>
                  </a:schemeClr>
                </a:solidFill>
                <a:latin typeface="Arial" panose="020B0604020202020204" pitchFamily="34" charset="0"/>
              </a:rPr>
              <a:t>本项目使用了可扩充的</a:t>
            </a:r>
            <a:r>
              <a:rPr lang="en-US" altLang="zh-CN" sz="1200" dirty="0">
                <a:solidFill>
                  <a:schemeClr val="bg1">
                    <a:lumMod val="75000"/>
                  </a:schemeClr>
                </a:solidFill>
                <a:latin typeface="Arial" panose="020B0604020202020204" pitchFamily="34" charset="0"/>
              </a:rPr>
              <a:t>RPA</a:t>
            </a:r>
            <a:r>
              <a:rPr lang="zh-CN" altLang="en-US" sz="1200" dirty="0">
                <a:solidFill>
                  <a:schemeClr val="bg1">
                    <a:lumMod val="75000"/>
                  </a:schemeClr>
                </a:solidFill>
                <a:latin typeface="Arial" panose="020B0604020202020204" pitchFamily="34" charset="0"/>
              </a:rPr>
              <a:t>框架。具体来说，</a:t>
            </a:r>
            <a:r>
              <a:rPr lang="en-US" altLang="zh-CN" sz="1200" dirty="0">
                <a:solidFill>
                  <a:schemeClr val="bg1">
                    <a:lumMod val="75000"/>
                  </a:schemeClr>
                </a:solidFill>
                <a:latin typeface="Arial" panose="020B0604020202020204" pitchFamily="34" charset="0"/>
              </a:rPr>
              <a:t>RPA</a:t>
            </a:r>
            <a:r>
              <a:rPr lang="zh-CN" altLang="en-US" sz="1200" dirty="0">
                <a:solidFill>
                  <a:schemeClr val="bg1">
                    <a:lumMod val="75000"/>
                  </a:schemeClr>
                </a:solidFill>
                <a:latin typeface="Arial" panose="020B0604020202020204" pitchFamily="34" charset="0"/>
              </a:rPr>
              <a:t>机器人负责管理</a:t>
            </a:r>
            <a:r>
              <a:rPr lang="en-US" altLang="zh-CN" sz="1200" dirty="0">
                <a:solidFill>
                  <a:schemeClr val="bg1">
                    <a:lumMod val="75000"/>
                  </a:schemeClr>
                </a:solidFill>
                <a:latin typeface="Arial" panose="020B0604020202020204" pitchFamily="34" charset="0"/>
              </a:rPr>
              <a:t>APP</a:t>
            </a:r>
            <a:r>
              <a:rPr lang="zh-CN" altLang="en-US" sz="1200" dirty="0">
                <a:solidFill>
                  <a:schemeClr val="bg1">
                    <a:lumMod val="75000"/>
                  </a:schemeClr>
                </a:solidFill>
                <a:latin typeface="Arial" panose="020B0604020202020204" pitchFamily="34" charset="0"/>
              </a:rPr>
              <a:t>，每一个</a:t>
            </a:r>
            <a:r>
              <a:rPr lang="en-US" altLang="zh-CN" sz="1200" dirty="0">
                <a:solidFill>
                  <a:schemeClr val="bg1">
                    <a:lumMod val="75000"/>
                  </a:schemeClr>
                </a:solidFill>
                <a:latin typeface="Arial" panose="020B0604020202020204" pitchFamily="34" charset="0"/>
              </a:rPr>
              <a:t>APP</a:t>
            </a:r>
            <a:r>
              <a:rPr lang="zh-CN" altLang="en-US" sz="1200" dirty="0">
                <a:solidFill>
                  <a:schemeClr val="bg1">
                    <a:lumMod val="75000"/>
                  </a:schemeClr>
                </a:solidFill>
                <a:latin typeface="Arial" panose="020B0604020202020204" pitchFamily="34" charset="0"/>
              </a:rPr>
              <a:t>是一项测试任务的流程自动化。当任务型对话结束后，由</a:t>
            </a:r>
            <a:r>
              <a:rPr lang="en-US" altLang="zh-CN" sz="1200" dirty="0">
                <a:solidFill>
                  <a:schemeClr val="bg1">
                    <a:lumMod val="75000"/>
                  </a:schemeClr>
                </a:solidFill>
                <a:latin typeface="Arial" panose="020B0604020202020204" pitchFamily="34" charset="0"/>
              </a:rPr>
              <a:t>RPA</a:t>
            </a:r>
            <a:r>
              <a:rPr lang="zh-CN" altLang="en-US" sz="1200" dirty="0">
                <a:solidFill>
                  <a:schemeClr val="bg1">
                    <a:lumMod val="75000"/>
                  </a:schemeClr>
                </a:solidFill>
                <a:latin typeface="Arial" panose="020B0604020202020204" pitchFamily="34" charset="0"/>
              </a:rPr>
              <a:t>机器人负责调用相应的</a:t>
            </a:r>
            <a:r>
              <a:rPr lang="en-US" altLang="zh-CN" sz="1200" dirty="0">
                <a:solidFill>
                  <a:schemeClr val="bg1">
                    <a:lumMod val="75000"/>
                  </a:schemeClr>
                </a:solidFill>
                <a:latin typeface="Arial" panose="020B0604020202020204" pitchFamily="34" charset="0"/>
              </a:rPr>
              <a:t>APP</a:t>
            </a:r>
            <a:r>
              <a:rPr lang="zh-CN" altLang="en-US" sz="1200" dirty="0">
                <a:solidFill>
                  <a:schemeClr val="bg1">
                    <a:lumMod val="75000"/>
                  </a:schemeClr>
                </a:solidFill>
                <a:latin typeface="Arial" panose="020B0604020202020204" pitchFamily="34" charset="0"/>
              </a:rPr>
              <a:t>完成测试任务。后期添加，或者删除测试任务时，无需更改</a:t>
            </a:r>
            <a:r>
              <a:rPr lang="en-US" altLang="zh-CN" sz="1200" dirty="0">
                <a:solidFill>
                  <a:schemeClr val="bg1">
                    <a:lumMod val="75000"/>
                  </a:schemeClr>
                </a:solidFill>
                <a:latin typeface="Arial" panose="020B0604020202020204" pitchFamily="34" charset="0"/>
              </a:rPr>
              <a:t>RPA</a:t>
            </a:r>
            <a:r>
              <a:rPr lang="zh-CN" altLang="en-US" sz="1200" dirty="0">
                <a:solidFill>
                  <a:schemeClr val="bg1">
                    <a:lumMod val="75000"/>
                  </a:schemeClr>
                </a:solidFill>
                <a:latin typeface="Arial" panose="020B0604020202020204" pitchFamily="34" charset="0"/>
              </a:rPr>
              <a:t>框架，可以直接加入到</a:t>
            </a:r>
            <a:r>
              <a:rPr lang="en-US" altLang="zh-CN" sz="1200" dirty="0">
                <a:solidFill>
                  <a:schemeClr val="bg1">
                    <a:lumMod val="75000"/>
                  </a:schemeClr>
                </a:solidFill>
                <a:latin typeface="Arial" panose="020B0604020202020204" pitchFamily="34" charset="0"/>
              </a:rPr>
              <a:t>RPA</a:t>
            </a:r>
            <a:r>
              <a:rPr lang="zh-CN" altLang="en-US" sz="1200" dirty="0">
                <a:solidFill>
                  <a:schemeClr val="bg1">
                    <a:lumMod val="75000"/>
                  </a:schemeClr>
                </a:solidFill>
                <a:latin typeface="Arial" panose="020B0604020202020204" pitchFamily="34" charset="0"/>
              </a:rPr>
              <a:t>机器人中。</a:t>
            </a:r>
            <a:endParaRPr lang="zh-CN" altLang="en-US" sz="1200" dirty="0">
              <a:solidFill>
                <a:schemeClr val="bg1">
                  <a:lumMod val="75000"/>
                </a:schemeClr>
              </a:solidFill>
              <a:latin typeface="Arial" panose="020B0604020202020204" pitchFamily="34" charset="0"/>
            </a:endParaRPr>
          </a:p>
        </p:txBody>
      </p:sp>
      <p:cxnSp>
        <p:nvCxnSpPr>
          <p:cNvPr id="22" name="直接连接符 21"/>
          <p:cNvCxnSpPr/>
          <p:nvPr/>
        </p:nvCxnSpPr>
        <p:spPr>
          <a:xfrm flipV="1">
            <a:off x="1200785" y="6198508"/>
            <a:ext cx="4869815" cy="12700"/>
          </a:xfrm>
          <a:prstGeom prst="line">
            <a:avLst/>
          </a:prstGeom>
          <a:ln>
            <a:solidFill>
              <a:srgbClr val="07E3EF"/>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a:stretch>
            <a:fillRect/>
          </a:stretch>
        </p:blipFill>
        <p:spPr>
          <a:xfrm>
            <a:off x="10582275" y="0"/>
            <a:ext cx="1609725" cy="952500"/>
          </a:xfrm>
          <a:prstGeom prst="rect">
            <a:avLst/>
          </a:prstGeom>
        </p:spPr>
      </p:pic>
      <p:pic>
        <p:nvPicPr>
          <p:cNvPr id="6" name="图片 5" descr="智测机器人流程"/>
          <p:cNvPicPr>
            <a:picLocks noChangeAspect="1"/>
          </p:cNvPicPr>
          <p:nvPr/>
        </p:nvPicPr>
        <p:blipFill>
          <a:blip r:embed="rId2"/>
          <a:stretch>
            <a:fillRect/>
          </a:stretch>
        </p:blipFill>
        <p:spPr>
          <a:xfrm>
            <a:off x="6985000" y="1978660"/>
            <a:ext cx="4705985" cy="37522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0" y="0"/>
            <a:ext cx="12192000" cy="6858001"/>
            <a:chOff x="0" y="1"/>
            <a:chExt cx="12192000" cy="6858000"/>
          </a:xfrm>
        </p:grpSpPr>
        <p:pic>
          <p:nvPicPr>
            <p:cNvPr id="15" name="图片 14" descr="图片包含 动物&#10;&#10;自动生成的说明"/>
            <p:cNvPicPr>
              <a:picLocks noChangeAspect="1"/>
            </p:cNvPicPr>
            <p:nvPr/>
          </p:nvPicPr>
          <p:blipFill rotWithShape="1">
            <a:blip r:embed="rId1" cstate="print">
              <a:extLst>
                <a:ext uri="{28A0092B-C50C-407E-A947-70E740481C1C}">
                  <a14:useLocalDpi xmlns:a14="http://schemas.microsoft.com/office/drawing/2010/main" val="0"/>
                </a:ext>
              </a:extLst>
            </a:blip>
            <a:srcRect l="827" t="1064" r="-1" b="5207"/>
            <a:stretch>
              <a:fillRect/>
            </a:stretch>
          </p:blipFill>
          <p:spPr>
            <a:xfrm>
              <a:off x="0" y="1"/>
              <a:ext cx="12192000" cy="6858000"/>
            </a:xfrm>
            <a:prstGeom prst="rect">
              <a:avLst/>
            </a:prstGeom>
          </p:spPr>
        </p:pic>
        <p:grpSp>
          <p:nvGrpSpPr>
            <p:cNvPr id="16" name="组合 15"/>
            <p:cNvGrpSpPr/>
            <p:nvPr/>
          </p:nvGrpSpPr>
          <p:grpSpPr>
            <a:xfrm>
              <a:off x="5251450" y="4078705"/>
              <a:ext cx="3772234" cy="191670"/>
              <a:chOff x="5251450" y="4078705"/>
              <a:chExt cx="3772234" cy="191670"/>
            </a:xfrm>
          </p:grpSpPr>
          <p:sp>
            <p:nvSpPr>
              <p:cNvPr id="17" name="矩形 16"/>
              <p:cNvSpPr/>
              <p:nvPr/>
            </p:nvSpPr>
            <p:spPr>
              <a:xfrm>
                <a:off x="5257800" y="4078705"/>
                <a:ext cx="3765884" cy="168442"/>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5251450" y="4083050"/>
                <a:ext cx="3041650" cy="187325"/>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7" name="文本框 6"/>
          <p:cNvSpPr txBox="1"/>
          <p:nvPr/>
        </p:nvSpPr>
        <p:spPr>
          <a:xfrm>
            <a:off x="2404013" y="3513481"/>
            <a:ext cx="1198880" cy="1322070"/>
          </a:xfrm>
          <a:prstGeom prst="rect">
            <a:avLst/>
          </a:prstGeom>
          <a:noFill/>
        </p:spPr>
        <p:txBody>
          <a:bodyPr wrap="none" rtlCol="0">
            <a:spAutoFit/>
          </a:bodyPr>
          <a:lstStyle/>
          <a:p>
            <a:pPr algn="ctr" fontAlgn="base">
              <a:spcBef>
                <a:spcPct val="0"/>
              </a:spcBef>
              <a:spcAft>
                <a:spcPct val="0"/>
              </a:spcAft>
            </a:pPr>
            <a:r>
              <a:rPr lang="en-US" altLang="zh-CN" sz="8000" dirty="0">
                <a:solidFill>
                  <a:srgbClr val="07E3EF"/>
                </a:solidFill>
                <a:latin typeface="汉仪特细等线简" panose="02010604000101010101" pitchFamily="2" charset="-122"/>
                <a:ea typeface="汉仪特细等线简" panose="02010604000101010101" pitchFamily="2" charset="-122"/>
              </a:rPr>
              <a:t>04</a:t>
            </a:r>
            <a:endParaRPr lang="zh-CN" altLang="en-US" sz="8000" dirty="0">
              <a:solidFill>
                <a:srgbClr val="07E3EF"/>
              </a:solidFill>
              <a:latin typeface="汉仪特细等线简" panose="02010604000101010101" pitchFamily="2" charset="-122"/>
              <a:ea typeface="汉仪特细等线简" panose="02010604000101010101" pitchFamily="2" charset="-122"/>
            </a:endParaRPr>
          </a:p>
        </p:txBody>
      </p:sp>
      <p:sp>
        <p:nvSpPr>
          <p:cNvPr id="8" name="矩形 7"/>
          <p:cNvSpPr/>
          <p:nvPr/>
        </p:nvSpPr>
        <p:spPr>
          <a:xfrm>
            <a:off x="629986" y="4256227"/>
            <a:ext cx="1783080" cy="368300"/>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方案价值与</a:t>
            </a:r>
            <a:r>
              <a:rPr lang="zh-CN" altLang="en-US" b="1" dirty="0">
                <a:solidFill>
                  <a:schemeClr val="bg1"/>
                </a:solidFill>
                <a:latin typeface="微软雅黑" panose="020B0503020204020204" pitchFamily="34" charset="-122"/>
                <a:ea typeface="微软雅黑" panose="020B0503020204020204" pitchFamily="34" charset="-122"/>
              </a:rPr>
              <a:t>收益</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TextBox 14"/>
          <p:cNvSpPr txBox="1"/>
          <p:nvPr/>
        </p:nvSpPr>
        <p:spPr>
          <a:xfrm>
            <a:off x="629986" y="3786317"/>
            <a:ext cx="1182568" cy="584775"/>
          </a:xfrm>
          <a:prstGeom prst="rect">
            <a:avLst/>
          </a:prstGeom>
          <a:noFill/>
        </p:spPr>
        <p:txBody>
          <a:bodyPr wrap="none" rtlCol="0">
            <a:spAutoFit/>
          </a:bodyPr>
          <a:lstStyle/>
          <a:p>
            <a:r>
              <a:rPr lang="tr-TR" sz="3200" dirty="0">
                <a:solidFill>
                  <a:schemeClr val="bg1">
                    <a:lumMod val="75000"/>
                  </a:schemeClr>
                </a:solidFill>
                <a:latin typeface="微软雅黑" panose="020B0503020204020204" pitchFamily="34" charset="-122"/>
                <a:ea typeface="微软雅黑" panose="020B0503020204020204" pitchFamily="34" charset="-122"/>
                <a:cs typeface="Open Sans Semibold" panose="020B0706030804020204" pitchFamily="34" charset="0"/>
              </a:rPr>
              <a:t>PART</a:t>
            </a:r>
            <a:endParaRPr lang="tr-TR" sz="3200" dirty="0">
              <a:solidFill>
                <a:schemeClr val="bg1">
                  <a:lumMod val="75000"/>
                </a:schemeClr>
              </a:solidFill>
              <a:latin typeface="微软雅黑" panose="020B0503020204020204" pitchFamily="34" charset="-122"/>
              <a:ea typeface="微软雅黑" panose="020B0503020204020204" pitchFamily="34" charset="-122"/>
              <a:cs typeface="Open Sans Semibold" panose="020B0706030804020204" pitchFamily="34" charset="0"/>
            </a:endParaRPr>
          </a:p>
        </p:txBody>
      </p:sp>
      <p:pic>
        <p:nvPicPr>
          <p:cNvPr id="3" name="图片 2"/>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483235" y="342265"/>
            <a:ext cx="4778375" cy="460375"/>
          </a:xfrm>
          <a:prstGeom prst="rect">
            <a:avLst/>
          </a:prstGeom>
        </p:spPr>
        <p:txBody>
          <a:bodyPr wrap="square">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四、方案价值与</a:t>
            </a:r>
            <a:r>
              <a:rPr lang="zh-CN" altLang="en-US" sz="2400" b="1" dirty="0">
                <a:solidFill>
                  <a:schemeClr val="bg1"/>
                </a:solidFill>
                <a:latin typeface="微软雅黑" panose="020B0503020204020204" pitchFamily="34" charset="-122"/>
                <a:ea typeface="微软雅黑" panose="020B0503020204020204" pitchFamily="34" charset="-122"/>
              </a:rPr>
              <a:t>收益</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222717" y="0"/>
            <a:ext cx="260350" cy="526636"/>
          </a:xfrm>
          <a:prstGeom prst="parallelogram">
            <a:avLst>
              <a:gd name="adj" fmla="val 0"/>
            </a:avLst>
          </a:prstGeom>
          <a:solidFill>
            <a:srgbClr val="07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 name="组合 5"/>
          <p:cNvGrpSpPr/>
          <p:nvPr/>
        </p:nvGrpSpPr>
        <p:grpSpPr>
          <a:xfrm>
            <a:off x="4709160" y="1977390"/>
            <a:ext cx="2838450" cy="1514720"/>
            <a:chOff x="7372180" y="2652416"/>
            <a:chExt cx="3499117" cy="1153281"/>
          </a:xfrm>
        </p:grpSpPr>
        <p:sp>
          <p:nvSpPr>
            <p:cNvPr id="7" name="文本框 6"/>
            <p:cNvSpPr txBox="1"/>
            <p:nvPr/>
          </p:nvSpPr>
          <p:spPr>
            <a:xfrm>
              <a:off x="7372180" y="2652416"/>
              <a:ext cx="3119459" cy="20982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可扩展的</a:t>
              </a:r>
              <a:r>
                <a:rPr lang="en-US" altLang="zh-CN" sz="1200" b="1" dirty="0">
                  <a:solidFill>
                    <a:schemeClr val="bg1"/>
                  </a:solidFill>
                  <a:latin typeface="微软雅黑" panose="020B0503020204020204" pitchFamily="34" charset="-122"/>
                  <a:ea typeface="微软雅黑" panose="020B0503020204020204" pitchFamily="34" charset="-122"/>
                </a:rPr>
                <a:t>RPA</a:t>
              </a:r>
              <a:r>
                <a:rPr lang="zh-CN" altLang="en-US" sz="1200" b="1" dirty="0">
                  <a:solidFill>
                    <a:schemeClr val="bg1"/>
                  </a:solidFill>
                  <a:latin typeface="微软雅黑" panose="020B0503020204020204" pitchFamily="34" charset="-122"/>
                  <a:ea typeface="微软雅黑" panose="020B0503020204020204" pitchFamily="34" charset="-122"/>
                </a:rPr>
                <a:t>机器人</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7372180" y="2892891"/>
              <a:ext cx="3499117" cy="912806"/>
            </a:xfrm>
            <a:prstGeom prst="rect">
              <a:avLst/>
            </a:prstGeom>
          </p:spPr>
          <p:txBody>
            <a:bodyPr wrap="square">
              <a:spAutoFit/>
            </a:bodyPr>
            <a:lstStyle/>
            <a:p>
              <a:r>
                <a:rPr lang="zh-CN" altLang="en-US" sz="1200" dirty="0">
                  <a:solidFill>
                    <a:schemeClr val="bg1">
                      <a:lumMod val="75000"/>
                    </a:schemeClr>
                  </a:solidFill>
                </a:rPr>
                <a:t>当前，智测机器人包括了接口测试、浏览器兼容性测试、链接测试、登录测试和代码格式检查。未来可以扩展到更多的测试，包含更多的功能。在多次迭代中，智测机器人有望完成大部分</a:t>
              </a:r>
              <a:r>
                <a:rPr lang="zh-CN" altLang="en-US" sz="1200" dirty="0">
                  <a:solidFill>
                    <a:schemeClr val="bg1">
                      <a:lumMod val="75000"/>
                    </a:schemeClr>
                  </a:solidFill>
                </a:rPr>
                <a:t>测试任务。</a:t>
              </a:r>
              <a:endParaRPr lang="zh-CN" altLang="en-US" sz="1200" dirty="0">
                <a:solidFill>
                  <a:schemeClr val="bg1">
                    <a:lumMod val="75000"/>
                  </a:schemeClr>
                </a:solidFill>
              </a:endParaRPr>
            </a:p>
          </p:txBody>
        </p:sp>
      </p:grpSp>
      <p:grpSp>
        <p:nvGrpSpPr>
          <p:cNvPr id="9" name="组合 8"/>
          <p:cNvGrpSpPr/>
          <p:nvPr/>
        </p:nvGrpSpPr>
        <p:grpSpPr>
          <a:xfrm>
            <a:off x="4709160" y="3604895"/>
            <a:ext cx="2953385" cy="1297474"/>
            <a:chOff x="7372180" y="2652416"/>
            <a:chExt cx="3499117" cy="1103508"/>
          </a:xfrm>
        </p:grpSpPr>
        <p:sp>
          <p:nvSpPr>
            <p:cNvPr id="10" name="文本框 9"/>
            <p:cNvSpPr txBox="1"/>
            <p:nvPr/>
          </p:nvSpPr>
          <p:spPr>
            <a:xfrm>
              <a:off x="7372180" y="2652416"/>
              <a:ext cx="2879944" cy="234391"/>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提供了全新的</a:t>
              </a:r>
              <a:r>
                <a:rPr lang="zh-CN" altLang="en-US" sz="1200" b="1" dirty="0">
                  <a:solidFill>
                    <a:schemeClr val="bg1"/>
                  </a:solidFill>
                  <a:latin typeface="微软雅黑" panose="020B0503020204020204" pitchFamily="34" charset="-122"/>
                  <a:ea typeface="微软雅黑" panose="020B0503020204020204" pitchFamily="34" charset="-122"/>
                </a:rPr>
                <a:t>思路</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7372180" y="2892891"/>
              <a:ext cx="3499117" cy="863033"/>
            </a:xfrm>
            <a:prstGeom prst="rect">
              <a:avLst/>
            </a:prstGeom>
          </p:spPr>
          <p:txBody>
            <a:bodyPr wrap="square">
              <a:spAutoFit/>
            </a:bodyPr>
            <a:lstStyle/>
            <a:p>
              <a:r>
                <a:rPr lang="zh-CN" altLang="en-US" sz="1200" dirty="0">
                  <a:solidFill>
                    <a:schemeClr val="bg1">
                      <a:lumMod val="75000"/>
                    </a:schemeClr>
                  </a:solidFill>
                  <a:latin typeface="Arial" panose="020B0604020202020204" pitchFamily="34" charset="0"/>
                </a:rPr>
                <a:t>将流程自动化机器人集成起来，利用对话而不是操作软件的方式调用相应的</a:t>
              </a:r>
              <a:r>
                <a:rPr lang="en-US" altLang="zh-CN" sz="1200" dirty="0">
                  <a:solidFill>
                    <a:schemeClr val="bg1">
                      <a:lumMod val="75000"/>
                    </a:schemeClr>
                  </a:solidFill>
                  <a:latin typeface="Arial" panose="020B0604020202020204" pitchFamily="34" charset="0"/>
                </a:rPr>
                <a:t>RPA</a:t>
              </a:r>
              <a:r>
                <a:rPr lang="zh-CN" altLang="en-US" sz="1200" dirty="0">
                  <a:solidFill>
                    <a:schemeClr val="bg1">
                      <a:lumMod val="75000"/>
                    </a:schemeClr>
                  </a:solidFill>
                  <a:latin typeface="Arial" panose="020B0604020202020204" pitchFamily="34" charset="0"/>
                </a:rPr>
                <a:t>的</a:t>
              </a:r>
              <a:r>
                <a:rPr lang="zh-CN" altLang="en-US" sz="1200" dirty="0">
                  <a:solidFill>
                    <a:schemeClr val="bg1">
                      <a:lumMod val="75000"/>
                    </a:schemeClr>
                  </a:solidFill>
                  <a:latin typeface="Arial" panose="020B0604020202020204" pitchFamily="34" charset="0"/>
                </a:rPr>
                <a:t>研究仍处于萌芽时期。本项目以软件测试为例，开发了智测机器人，展示了对话调用</a:t>
              </a:r>
              <a:r>
                <a:rPr lang="en-US" altLang="zh-CN" sz="1200" dirty="0">
                  <a:solidFill>
                    <a:schemeClr val="bg1">
                      <a:lumMod val="75000"/>
                    </a:schemeClr>
                  </a:solidFill>
                  <a:latin typeface="Arial" panose="020B0604020202020204" pitchFamily="34" charset="0"/>
                </a:rPr>
                <a:t>RPA</a:t>
              </a:r>
              <a:r>
                <a:rPr lang="zh-CN" altLang="en-US" sz="1200" dirty="0">
                  <a:solidFill>
                    <a:schemeClr val="bg1">
                      <a:lumMod val="75000"/>
                    </a:schemeClr>
                  </a:solidFill>
                  <a:latin typeface="Arial" panose="020B0604020202020204" pitchFamily="34" charset="0"/>
                </a:rPr>
                <a:t>的</a:t>
              </a:r>
              <a:r>
                <a:rPr lang="zh-CN" altLang="en-US" sz="1200" dirty="0">
                  <a:solidFill>
                    <a:schemeClr val="bg1">
                      <a:lumMod val="75000"/>
                    </a:schemeClr>
                  </a:solidFill>
                  <a:latin typeface="Arial" panose="020B0604020202020204" pitchFamily="34" charset="0"/>
                </a:rPr>
                <a:t>可行性。</a:t>
              </a:r>
              <a:endParaRPr lang="zh-CN" altLang="en-US" sz="1200" dirty="0">
                <a:solidFill>
                  <a:schemeClr val="bg1">
                    <a:lumMod val="75000"/>
                  </a:schemeClr>
                </a:solidFill>
                <a:latin typeface="Arial" panose="020B0604020202020204" pitchFamily="34" charset="0"/>
              </a:endParaRPr>
            </a:p>
          </p:txBody>
        </p:sp>
      </p:grpSp>
      <p:grpSp>
        <p:nvGrpSpPr>
          <p:cNvPr id="12" name="组合 11"/>
          <p:cNvGrpSpPr/>
          <p:nvPr/>
        </p:nvGrpSpPr>
        <p:grpSpPr>
          <a:xfrm>
            <a:off x="1137285" y="1977390"/>
            <a:ext cx="2915920" cy="1499598"/>
            <a:chOff x="7372180" y="2652416"/>
            <a:chExt cx="3499117" cy="1199181"/>
          </a:xfrm>
        </p:grpSpPr>
        <p:sp>
          <p:nvSpPr>
            <p:cNvPr id="13" name="文本框 12"/>
            <p:cNvSpPr txBox="1"/>
            <p:nvPr/>
          </p:nvSpPr>
          <p:spPr>
            <a:xfrm>
              <a:off x="7372180" y="2652416"/>
              <a:ext cx="3080015" cy="220381"/>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降低了对测试人员的</a:t>
              </a:r>
              <a:r>
                <a:rPr lang="zh-CN" altLang="en-US" sz="1200" b="1" dirty="0">
                  <a:solidFill>
                    <a:schemeClr val="bg1"/>
                  </a:solidFill>
                  <a:latin typeface="微软雅黑" panose="020B0503020204020204" pitchFamily="34" charset="-122"/>
                  <a:ea typeface="微软雅黑" panose="020B0503020204020204" pitchFamily="34" charset="-122"/>
                </a:rPr>
                <a:t>要求</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372180" y="2892891"/>
              <a:ext cx="3499117" cy="958706"/>
            </a:xfrm>
            <a:prstGeom prst="rect">
              <a:avLst/>
            </a:prstGeom>
          </p:spPr>
          <p:txBody>
            <a:bodyPr wrap="square">
              <a:spAutoFit/>
            </a:bodyPr>
            <a:lstStyle/>
            <a:p>
              <a:r>
                <a:rPr lang="zh-CN" altLang="en-US" sz="1200" dirty="0">
                  <a:solidFill>
                    <a:schemeClr val="bg1">
                      <a:lumMod val="75000"/>
                    </a:schemeClr>
                  </a:solidFill>
                </a:rPr>
                <a:t>当前测试人员紧缺，智测机器人降低了对测试人员的要求，测试人员不必熟悉各种工具，而是在智测的提醒下输入参数即可进行测试，并整理智测返回的测试报告</a:t>
              </a:r>
              <a:endParaRPr kumimoji="0" lang="zh-CN" altLang="en-US" sz="1200" b="0" i="0" u="none" strike="noStrike" kern="1200" cap="none" spc="0" normalizeH="0" baseline="0" dirty="0">
                <a:solidFill>
                  <a:schemeClr val="bg1">
                    <a:lumMod val="75000"/>
                  </a:schemeClr>
                </a:solidFill>
                <a:sym typeface="+mn-lt"/>
              </a:endParaRPr>
            </a:p>
            <a:p>
              <a:endParaRPr lang="zh-CN" altLang="en-US" sz="1200" dirty="0">
                <a:solidFill>
                  <a:schemeClr val="bg1">
                    <a:lumMod val="75000"/>
                  </a:schemeClr>
                </a:solidFill>
              </a:endParaRPr>
            </a:p>
          </p:txBody>
        </p:sp>
      </p:grpSp>
      <p:grpSp>
        <p:nvGrpSpPr>
          <p:cNvPr id="16" name="组合 15"/>
          <p:cNvGrpSpPr/>
          <p:nvPr/>
        </p:nvGrpSpPr>
        <p:grpSpPr>
          <a:xfrm>
            <a:off x="1137285" y="3604895"/>
            <a:ext cx="3279775" cy="1130806"/>
            <a:chOff x="7372180" y="2652416"/>
            <a:chExt cx="3499117" cy="903841"/>
          </a:xfrm>
        </p:grpSpPr>
        <p:sp>
          <p:nvSpPr>
            <p:cNvPr id="17" name="文本框 16"/>
            <p:cNvSpPr txBox="1"/>
            <p:nvPr/>
          </p:nvSpPr>
          <p:spPr>
            <a:xfrm>
              <a:off x="7372180" y="2652416"/>
              <a:ext cx="3110928" cy="220276"/>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降低了软件公司的</a:t>
              </a:r>
              <a:r>
                <a:rPr lang="zh-CN" altLang="en-US" sz="1200" b="1" dirty="0">
                  <a:solidFill>
                    <a:schemeClr val="bg1"/>
                  </a:solidFill>
                  <a:latin typeface="微软雅黑" panose="020B0503020204020204" pitchFamily="34" charset="-122"/>
                  <a:ea typeface="微软雅黑" panose="020B0503020204020204" pitchFamily="34" charset="-122"/>
                </a:rPr>
                <a:t>成本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372180" y="2892891"/>
              <a:ext cx="3499117" cy="663366"/>
            </a:xfrm>
            <a:prstGeom prst="rect">
              <a:avLst/>
            </a:prstGeom>
          </p:spPr>
          <p:txBody>
            <a:bodyPr wrap="square">
              <a:spAutoFit/>
            </a:bodyPr>
            <a:lstStyle/>
            <a:p>
              <a:r>
                <a:rPr lang="zh-CN" altLang="en-US" sz="1200" dirty="0">
                  <a:solidFill>
                    <a:schemeClr val="bg1">
                      <a:lumMod val="75000"/>
                    </a:schemeClr>
                  </a:solidFill>
                  <a:latin typeface="Arial" panose="020B0604020202020204" pitchFamily="34" charset="0"/>
                </a:rPr>
                <a:t>一方面，软件公司不必花钱购买自动化测试软件，另一方面，原先</a:t>
              </a:r>
              <a:r>
                <a:rPr lang="en-US" altLang="zh-CN" sz="1200" dirty="0">
                  <a:solidFill>
                    <a:schemeClr val="bg1">
                      <a:lumMod val="75000"/>
                    </a:schemeClr>
                  </a:solidFill>
                  <a:latin typeface="Arial" panose="020B0604020202020204" pitchFamily="34" charset="0"/>
                </a:rPr>
                <a:t>3</a:t>
              </a:r>
              <a:r>
                <a:rPr lang="zh-CN" altLang="en-US" sz="1200" dirty="0">
                  <a:solidFill>
                    <a:schemeClr val="bg1">
                      <a:lumMod val="75000"/>
                    </a:schemeClr>
                  </a:solidFill>
                  <a:latin typeface="Arial" panose="020B0604020202020204" pitchFamily="34" charset="0"/>
                </a:rPr>
                <a:t>个人完成的工作，在智测的帮助下现在只需要一个人，有效的降低了人力</a:t>
              </a:r>
              <a:r>
                <a:rPr lang="zh-CN" altLang="en-US" sz="1200" dirty="0">
                  <a:solidFill>
                    <a:schemeClr val="bg1">
                      <a:lumMod val="75000"/>
                    </a:schemeClr>
                  </a:solidFill>
                  <a:latin typeface="Arial" panose="020B0604020202020204" pitchFamily="34" charset="0"/>
                </a:rPr>
                <a:t>成本。</a:t>
              </a:r>
              <a:endParaRPr lang="zh-CN" altLang="en-US" sz="1200" dirty="0">
                <a:solidFill>
                  <a:schemeClr val="bg1">
                    <a:lumMod val="75000"/>
                  </a:schemeClr>
                </a:solidFill>
                <a:latin typeface="Arial" panose="020B0604020202020204" pitchFamily="34" charset="0"/>
              </a:endParaRPr>
            </a:p>
          </p:txBody>
        </p:sp>
      </p:grpSp>
      <p:pic>
        <p:nvPicPr>
          <p:cNvPr id="22" name="图片 21" descr="图片包含 手机&#10;&#10;自动生成的说明"/>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90077" y="1360360"/>
            <a:ext cx="3695707" cy="3719915"/>
          </a:xfrm>
          <a:prstGeom prst="rect">
            <a:avLst/>
          </a:prstGeom>
        </p:spPr>
      </p:pic>
      <p:sp>
        <p:nvSpPr>
          <p:cNvPr id="23" name="矩形 22"/>
          <p:cNvSpPr/>
          <p:nvPr/>
        </p:nvSpPr>
        <p:spPr>
          <a:xfrm>
            <a:off x="1224281" y="5080000"/>
            <a:ext cx="45719" cy="776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1379587" y="5024576"/>
            <a:ext cx="1260144" cy="368300"/>
          </a:xfrm>
          <a:prstGeom prst="rect">
            <a:avLst/>
          </a:prstGeom>
          <a:noFill/>
        </p:spPr>
        <p:txBody>
          <a:bodyPr wrap="square" rtlCol="0">
            <a:spAutoFit/>
          </a:bodyPr>
          <a:lstStyle/>
          <a:p>
            <a:r>
              <a:rPr lang="zh-CN" altLang="en-US" b="1" dirty="0">
                <a:solidFill>
                  <a:srgbClr val="07E3EF"/>
                </a:solidFill>
                <a:latin typeface="微软雅黑" panose="020B0503020204020204" pitchFamily="34" charset="-122"/>
                <a:ea typeface="微软雅黑" panose="020B0503020204020204" pitchFamily="34" charset="-122"/>
              </a:rPr>
              <a:t>收益</a:t>
            </a:r>
            <a:endParaRPr lang="zh-CN" altLang="en-US" b="1" dirty="0">
              <a:solidFill>
                <a:srgbClr val="07E3EF"/>
              </a:solidFill>
              <a:latin typeface="微软雅黑" panose="020B0503020204020204" pitchFamily="34" charset="-122"/>
              <a:ea typeface="微软雅黑" panose="020B0503020204020204" pitchFamily="34" charset="-122"/>
            </a:endParaRPr>
          </a:p>
        </p:txBody>
      </p:sp>
      <p:sp>
        <p:nvSpPr>
          <p:cNvPr id="25" name="矩形 24"/>
          <p:cNvSpPr/>
          <p:nvPr/>
        </p:nvSpPr>
        <p:spPr>
          <a:xfrm>
            <a:off x="1379855" y="5332730"/>
            <a:ext cx="10530840" cy="1383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bg1">
                    <a:lumMod val="75000"/>
                  </a:schemeClr>
                </a:solidFill>
                <a:latin typeface="Arial" panose="020B0604020202020204" pitchFamily="34" charset="0"/>
                <a:sym typeface="+mn-lt"/>
              </a:rPr>
              <a:t>中小公司的测试、开发比一般在1：4到1：6，大公司一般在1：2，而微软更是达到了2：1的测试</a:t>
            </a:r>
            <a:r>
              <a:rPr lang="zh-CN" altLang="en-US" sz="1200" dirty="0">
                <a:solidFill>
                  <a:schemeClr val="bg1">
                    <a:lumMod val="75000"/>
                  </a:schemeClr>
                </a:solidFill>
                <a:latin typeface="Arial" panose="020B0604020202020204" pitchFamily="34" charset="0"/>
                <a:sym typeface="+mn-lt"/>
              </a:rPr>
              <a:t>开发比。当下软件测试的主要矛盾是日益增长的测试人才的需求与专业化测试人才数量的矛盾。</a:t>
            </a:r>
            <a:endParaRPr lang="zh-CN" altLang="en-US" sz="1200" dirty="0">
              <a:solidFill>
                <a:schemeClr val="bg1">
                  <a:lumMod val="75000"/>
                </a:schemeClr>
              </a:solidFill>
              <a:latin typeface="Arial" panose="020B060402020202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solidFill>
                <a:schemeClr val="bg1">
                  <a:lumMod val="75000"/>
                </a:schemeClr>
              </a:solidFill>
              <a:latin typeface="Arial" panose="020B060402020202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bg1">
                    <a:lumMod val="75000"/>
                  </a:schemeClr>
                </a:solidFill>
                <a:latin typeface="Arial" panose="020B0604020202020204" pitchFamily="34" charset="0"/>
                <a:sym typeface="+mn-lt"/>
              </a:rPr>
              <a:t>智测机器人可以在三方面降低企业的成本。</a:t>
            </a:r>
            <a:r>
              <a:rPr lang="en-US" altLang="zh-CN" sz="1200" dirty="0">
                <a:solidFill>
                  <a:schemeClr val="bg1">
                    <a:lumMod val="75000"/>
                  </a:schemeClr>
                </a:solidFill>
                <a:latin typeface="Arial" panose="020B0604020202020204" pitchFamily="34" charset="0"/>
                <a:sym typeface="+mn-lt"/>
              </a:rPr>
              <a:t>1.</a:t>
            </a:r>
            <a:r>
              <a:rPr lang="zh-CN" altLang="en-US" sz="1200" dirty="0">
                <a:solidFill>
                  <a:schemeClr val="bg1">
                    <a:lumMod val="75000"/>
                  </a:schemeClr>
                </a:solidFill>
                <a:latin typeface="Arial" panose="020B0604020202020204" pitchFamily="34" charset="0"/>
                <a:sym typeface="+mn-lt"/>
              </a:rPr>
              <a:t>降低了采购自动化测试软件的成本。</a:t>
            </a:r>
            <a:r>
              <a:rPr lang="en-US" altLang="zh-CN" sz="1200" dirty="0">
                <a:solidFill>
                  <a:schemeClr val="bg1">
                    <a:lumMod val="75000"/>
                  </a:schemeClr>
                </a:solidFill>
                <a:latin typeface="Arial" panose="020B0604020202020204" pitchFamily="34" charset="0"/>
                <a:sym typeface="+mn-lt"/>
              </a:rPr>
              <a:t>2. </a:t>
            </a:r>
            <a:r>
              <a:rPr lang="zh-CN" altLang="en-US" sz="1200" dirty="0">
                <a:solidFill>
                  <a:schemeClr val="bg1">
                    <a:lumMod val="75000"/>
                  </a:schemeClr>
                </a:solidFill>
                <a:latin typeface="Arial" panose="020B0604020202020204" pitchFamily="34" charset="0"/>
                <a:sym typeface="+mn-lt"/>
              </a:rPr>
              <a:t>降低了对测试人员的需求。</a:t>
            </a:r>
            <a:r>
              <a:rPr lang="en-US" altLang="zh-CN" sz="1200" dirty="0">
                <a:solidFill>
                  <a:schemeClr val="bg1">
                    <a:lumMod val="75000"/>
                  </a:schemeClr>
                </a:solidFill>
                <a:latin typeface="Arial" panose="020B0604020202020204" pitchFamily="34" charset="0"/>
                <a:sym typeface="+mn-lt"/>
              </a:rPr>
              <a:t>3.</a:t>
            </a:r>
            <a:r>
              <a:rPr lang="zh-CN" altLang="en-US" sz="1200" dirty="0">
                <a:solidFill>
                  <a:schemeClr val="bg1">
                    <a:lumMod val="75000"/>
                  </a:schemeClr>
                </a:solidFill>
                <a:latin typeface="Arial" panose="020B0604020202020204" pitchFamily="34" charset="0"/>
                <a:sym typeface="+mn-lt"/>
              </a:rPr>
              <a:t>智测机器人要求测试人员提供参数，间接的帮助测试人员熟悉了一些测试任务的测试流程，降低了对测试人员的</a:t>
            </a:r>
            <a:r>
              <a:rPr lang="zh-CN" altLang="en-US" sz="1200" dirty="0">
                <a:solidFill>
                  <a:schemeClr val="bg1">
                    <a:lumMod val="75000"/>
                  </a:schemeClr>
                </a:solidFill>
                <a:latin typeface="Arial" panose="020B0604020202020204" pitchFamily="34" charset="0"/>
                <a:sym typeface="+mn-lt"/>
              </a:rPr>
              <a:t>培训成本。</a:t>
            </a:r>
            <a:endParaRPr lang="zh-CN" altLang="en-US" sz="1200" dirty="0">
              <a:solidFill>
                <a:schemeClr val="bg1">
                  <a:lumMod val="75000"/>
                </a:schemeClr>
              </a:solidFill>
              <a:latin typeface="Arial" panose="020B060402020202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solidFill>
                <a:schemeClr val="bg1">
                  <a:lumMod val="75000"/>
                </a:schemeClr>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solidFill>
                <a:schemeClr val="bg1">
                  <a:lumMod val="75000"/>
                </a:schemeClr>
              </a:solidFill>
              <a:latin typeface="Arial" panose="020B0604020202020204" pitchFamily="34" charset="0"/>
            </a:endParaRPr>
          </a:p>
        </p:txBody>
      </p:sp>
      <p:pic>
        <p:nvPicPr>
          <p:cNvPr id="5" name="图片 4"/>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1"/>
            <a:chOff x="0" y="1"/>
            <a:chExt cx="12192000" cy="6858000"/>
          </a:xfrm>
        </p:grpSpPr>
        <p:pic>
          <p:nvPicPr>
            <p:cNvPr id="5" name="图片 4" descr="图片包含 动物&#10;&#10;自动生成的说明"/>
            <p:cNvPicPr>
              <a:picLocks noChangeAspect="1"/>
            </p:cNvPicPr>
            <p:nvPr/>
          </p:nvPicPr>
          <p:blipFill rotWithShape="1">
            <a:blip r:embed="rId1" cstate="print">
              <a:extLst>
                <a:ext uri="{28A0092B-C50C-407E-A947-70E740481C1C}">
                  <a14:useLocalDpi xmlns:a14="http://schemas.microsoft.com/office/drawing/2010/main" val="0"/>
                </a:ext>
              </a:extLst>
            </a:blip>
            <a:srcRect t="1064" b="5207"/>
            <a:stretch>
              <a:fillRect/>
            </a:stretch>
          </p:blipFill>
          <p:spPr>
            <a:xfrm>
              <a:off x="0" y="1"/>
              <a:ext cx="12192000" cy="6858000"/>
            </a:xfrm>
            <a:prstGeom prst="rect">
              <a:avLst/>
            </a:prstGeom>
          </p:spPr>
        </p:pic>
        <p:grpSp>
          <p:nvGrpSpPr>
            <p:cNvPr id="8" name="组合 7"/>
            <p:cNvGrpSpPr/>
            <p:nvPr/>
          </p:nvGrpSpPr>
          <p:grpSpPr>
            <a:xfrm>
              <a:off x="5251450" y="4078705"/>
              <a:ext cx="3772234" cy="191670"/>
              <a:chOff x="5251450" y="4078705"/>
              <a:chExt cx="3772234" cy="191670"/>
            </a:xfrm>
          </p:grpSpPr>
          <p:sp>
            <p:nvSpPr>
              <p:cNvPr id="6" name="矩形 5"/>
              <p:cNvSpPr/>
              <p:nvPr/>
            </p:nvSpPr>
            <p:spPr>
              <a:xfrm>
                <a:off x="5257800" y="4078705"/>
                <a:ext cx="3765884" cy="168442"/>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5251450" y="4083050"/>
                <a:ext cx="3041650" cy="187325"/>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0" name="文本框 9"/>
          <p:cNvSpPr txBox="1"/>
          <p:nvPr/>
        </p:nvSpPr>
        <p:spPr>
          <a:xfrm>
            <a:off x="5738554" y="2979087"/>
            <a:ext cx="5724644" cy="830997"/>
          </a:xfrm>
          <a:prstGeom prst="rect">
            <a:avLst/>
          </a:prstGeom>
          <a:noFill/>
        </p:spPr>
        <p:txBody>
          <a:bodyPr wrap="none" rtlCol="0">
            <a:spAutoFit/>
          </a:bodyPr>
          <a:lstStyle/>
          <a:p>
            <a:pPr algn="r" fontAlgn="base">
              <a:spcBef>
                <a:spcPct val="0"/>
              </a:spcBef>
              <a:spcAft>
                <a:spcPct val="0"/>
              </a:spcAft>
            </a:pPr>
            <a:r>
              <a:rPr lang="zh-CN" altLang="en-US" sz="4800" b="1" dirty="0">
                <a:solidFill>
                  <a:schemeClr val="bg1"/>
                </a:solidFill>
                <a:latin typeface="汉仪特细等线简" panose="02010604000101010101" pitchFamily="2" charset="-122"/>
                <a:ea typeface="汉仪特细等线简" panose="02010604000101010101" pitchFamily="2" charset="-122"/>
              </a:rPr>
              <a:t>感谢您的观看与支持</a:t>
            </a:r>
            <a:endParaRPr lang="zh-CN" altLang="en-US" sz="4800" b="1" dirty="0">
              <a:solidFill>
                <a:schemeClr val="bg1"/>
              </a:solidFill>
              <a:latin typeface="汉仪特细等线简" panose="02010604000101010101" pitchFamily="2" charset="-122"/>
              <a:ea typeface="汉仪特细等线简" panose="02010604000101010101" pitchFamily="2" charset="-122"/>
            </a:endParaRPr>
          </a:p>
        </p:txBody>
      </p:sp>
      <p:sp>
        <p:nvSpPr>
          <p:cNvPr id="11" name="文本框 10"/>
          <p:cNvSpPr txBox="1"/>
          <p:nvPr/>
        </p:nvSpPr>
        <p:spPr>
          <a:xfrm>
            <a:off x="8044993" y="3933362"/>
            <a:ext cx="1111885" cy="337185"/>
          </a:xfrm>
          <a:prstGeom prst="rect">
            <a:avLst/>
          </a:prstGeom>
          <a:noFill/>
        </p:spPr>
        <p:txBody>
          <a:bodyPr wrap="none" rtlCol="0">
            <a:spAutoFit/>
          </a:bodyPr>
          <a:lstStyle/>
          <a:p>
            <a:pPr algn="r" fontAlgn="base">
              <a:spcBef>
                <a:spcPct val="0"/>
              </a:spcBef>
              <a:spcAft>
                <a:spcPct val="0"/>
              </a:spcAft>
            </a:pPr>
            <a:r>
              <a:rPr lang="en-US" altLang="zh-CN" sz="1600" dirty="0">
                <a:solidFill>
                  <a:schemeClr val="bg1">
                    <a:lumMod val="85000"/>
                  </a:schemeClr>
                </a:solidFill>
                <a:latin typeface="张海山锐线体2.0" panose="02000000000000000000" pitchFamily="2" charset="-122"/>
                <a:ea typeface="张海山锐线体2.0" panose="02000000000000000000" pitchFamily="2" charset="-122"/>
              </a:rPr>
              <a:t>Thank you</a:t>
            </a:r>
            <a:endParaRPr lang="zh-CN" altLang="en-US" sz="1600" dirty="0">
              <a:solidFill>
                <a:schemeClr val="bg1">
                  <a:lumMod val="85000"/>
                </a:schemeClr>
              </a:solidFill>
              <a:latin typeface="张海山锐线体2.0" panose="02000000000000000000" pitchFamily="2" charset="-122"/>
              <a:ea typeface="张海山锐线体2.0" panose="02000000000000000000" pitchFamily="2" charset="-122"/>
            </a:endParaRPr>
          </a:p>
        </p:txBody>
      </p:sp>
      <p:sp>
        <p:nvSpPr>
          <p:cNvPr id="12" name="TextBox 109"/>
          <p:cNvSpPr txBox="1">
            <a:spLocks noChangeArrowheads="1"/>
          </p:cNvSpPr>
          <p:nvPr/>
        </p:nvSpPr>
        <p:spPr bwMode="auto">
          <a:xfrm>
            <a:off x="5908675" y="5007610"/>
            <a:ext cx="456692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fontAlgn="base">
              <a:spcBef>
                <a:spcPct val="0"/>
              </a:spcBef>
              <a:spcAft>
                <a:spcPct val="0"/>
              </a:spcAft>
            </a:pPr>
            <a:r>
              <a:rPr lang="zh-CN" altLang="en-US" sz="1400" dirty="0">
                <a:solidFill>
                  <a:schemeClr val="bg1">
                    <a:lumMod val="85000"/>
                  </a:schemeClr>
                </a:solidFill>
                <a:latin typeface="汉仪特细等线简" panose="02010604000101010101" pitchFamily="2" charset="-122"/>
                <a:ea typeface="汉仪特细等线简" panose="02010604000101010101" pitchFamily="2" charset="-122"/>
              </a:rPr>
              <a:t>队伍名：荷月半廿，答辩人：</a:t>
            </a:r>
            <a:r>
              <a:rPr lang="zh-CN" altLang="en-US" sz="1400" dirty="0">
                <a:solidFill>
                  <a:schemeClr val="bg1">
                    <a:lumMod val="85000"/>
                  </a:schemeClr>
                </a:solidFill>
                <a:latin typeface="汉仪特细等线简" panose="02010604000101010101" pitchFamily="2" charset="-122"/>
                <a:ea typeface="汉仪特细等线简" panose="02010604000101010101" pitchFamily="2" charset="-122"/>
              </a:rPr>
              <a:t>何强强</a:t>
            </a:r>
            <a:endParaRPr lang="zh-CN" altLang="en-US" sz="1400" dirty="0">
              <a:solidFill>
                <a:schemeClr val="bg1">
                  <a:lumMod val="85000"/>
                </a:schemeClr>
              </a:solidFill>
              <a:latin typeface="汉仪特细等线简" panose="02010604000101010101" pitchFamily="2" charset="-122"/>
              <a:ea typeface="汉仪特细等线简" panose="02010604000101010101" pitchFamily="2" charset="-122"/>
            </a:endParaRPr>
          </a:p>
        </p:txBody>
      </p:sp>
      <p:pic>
        <p:nvPicPr>
          <p:cNvPr id="3" name="图片 2"/>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483069" y="341970"/>
            <a:ext cx="2603032" cy="460375"/>
          </a:xfrm>
          <a:prstGeom prst="rect">
            <a:avLst/>
          </a:prstGeom>
        </p:spPr>
        <p:txBody>
          <a:bodyPr wrap="square">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作品信息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200785" y="1737995"/>
            <a:ext cx="4101465"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noProof="0" dirty="0">
                <a:ln>
                  <a:noFill/>
                </a:ln>
                <a:solidFill>
                  <a:schemeClr val="bg1"/>
                </a:solidFill>
                <a:effectLst/>
                <a:uLnTx/>
                <a:uFillTx/>
                <a:ea typeface="微软雅黑" panose="020B0503020204020204" pitchFamily="34" charset="-122"/>
                <a:sym typeface="+mn-ea"/>
              </a:rPr>
              <a:t>参赛作品：用于软件测试的智测机器人</a:t>
            </a:r>
            <a:endParaRPr lang="zh-CN" altLang="en-US" sz="1600" noProof="0" dirty="0">
              <a:ln>
                <a:noFill/>
              </a:ln>
              <a:solidFill>
                <a:schemeClr val="bg1"/>
              </a:solidFill>
              <a:effectLst/>
              <a:uLnTx/>
              <a:uFillTx/>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noProof="0" dirty="0">
                <a:ln>
                  <a:noFill/>
                </a:ln>
                <a:solidFill>
                  <a:schemeClr val="bg1"/>
                </a:solidFill>
                <a:effectLst/>
                <a:uLnTx/>
                <a:uFillTx/>
                <a:ea typeface="微软雅黑" panose="020B0503020204020204" pitchFamily="34" charset="-122"/>
                <a:sym typeface="+mn-ea"/>
              </a:rPr>
              <a:t>作品应用场景：软件测试领域</a:t>
            </a:r>
            <a:endParaRPr kumimoji="0" lang="zh-CN" altLang="en-US" sz="1600" b="0" i="0" u="none" strike="noStrike" kern="1200" cap="none" spc="0" normalizeH="0" baseline="0" noProof="0" dirty="0">
              <a:ln>
                <a:noFill/>
              </a:ln>
              <a:solidFill>
                <a:schemeClr val="bg1"/>
              </a:solidFill>
              <a:effectLst/>
              <a:uLnTx/>
              <a:uFillTx/>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600" b="1" dirty="0">
              <a:solidFill>
                <a:srgbClr val="07E3E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200785" y="3228975"/>
            <a:ext cx="3808095"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noProof="0" dirty="0">
                <a:ln>
                  <a:noFill/>
                </a:ln>
                <a:solidFill>
                  <a:schemeClr val="bg1"/>
                </a:solidFill>
                <a:effectLst/>
                <a:uLnTx/>
                <a:uFillTx/>
                <a:ea typeface="微软雅黑" panose="020B0503020204020204" pitchFamily="34" charset="-122"/>
                <a:sym typeface="+mn-ea"/>
              </a:rPr>
              <a:t>所在单位：南京大学，计算机科学与技术系。</a:t>
            </a:r>
            <a:endParaRPr lang="zh-CN" altLang="en-US" sz="1600" noProof="0" dirty="0">
              <a:ln>
                <a:noFill/>
              </a:ln>
              <a:solidFill>
                <a:schemeClr val="bg1"/>
              </a:solidFill>
              <a:effectLst/>
              <a:uLnTx/>
              <a:uFillTx/>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noProof="0" dirty="0">
                <a:ln>
                  <a:noFill/>
                </a:ln>
                <a:solidFill>
                  <a:schemeClr val="bg1"/>
                </a:solidFill>
                <a:effectLst/>
                <a:uLnTx/>
                <a:uFillTx/>
                <a:ea typeface="微软雅黑" panose="020B0503020204020204" pitchFamily="34" charset="-122"/>
                <a:sym typeface="+mn-ea"/>
              </a:rPr>
              <a:t>成员：何强强、杨尚、罗思琪、宋鉴清。</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1155700" y="2607333"/>
            <a:ext cx="4147006" cy="0"/>
          </a:xfrm>
          <a:prstGeom prst="line">
            <a:avLst/>
          </a:prstGeom>
          <a:ln>
            <a:solidFill>
              <a:srgbClr val="07E3E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55700" y="4153683"/>
            <a:ext cx="4147006" cy="0"/>
          </a:xfrm>
          <a:prstGeom prst="line">
            <a:avLst/>
          </a:prstGeom>
          <a:ln>
            <a:solidFill>
              <a:srgbClr val="07E3EF"/>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200785" y="4719320"/>
            <a:ext cx="3808095"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noProof="0" dirty="0">
                <a:ln>
                  <a:noFill/>
                </a:ln>
                <a:solidFill>
                  <a:schemeClr val="bg1"/>
                </a:solidFill>
                <a:effectLst/>
                <a:uLnTx/>
                <a:uFillTx/>
                <a:ea typeface="微软雅黑" panose="020B0503020204020204" pitchFamily="34" charset="-122"/>
                <a:sym typeface="+mn-ea"/>
              </a:rPr>
              <a:t>队伍名称和口号：</a:t>
            </a:r>
            <a:endParaRPr kumimoji="0" lang="zh-CN" altLang="en-US" sz="1600" b="0" i="0" u="none" strike="noStrike" kern="1200" cap="none" spc="0" normalizeH="0" baseline="0" noProof="0" dirty="0">
              <a:ln>
                <a:noFill/>
              </a:ln>
              <a:solidFill>
                <a:schemeClr val="bg1"/>
              </a:solidFill>
              <a:effectLst/>
              <a:uLnTx/>
              <a:uFillTx/>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noProof="0" dirty="0">
                <a:ln>
                  <a:noFill/>
                </a:ln>
                <a:solidFill>
                  <a:schemeClr val="bg1"/>
                </a:solidFill>
                <a:effectLst/>
                <a:uLnTx/>
                <a:uFillTx/>
                <a:ea typeface="微软雅黑" panose="020B0503020204020204" pitchFamily="34" charset="-122"/>
                <a:sym typeface="+mn-ea"/>
              </a:rPr>
              <a:t>名称：</a:t>
            </a:r>
            <a:r>
              <a:rPr lang="en-US" altLang="zh-CN" sz="1600" noProof="0" dirty="0">
                <a:ln>
                  <a:noFill/>
                </a:ln>
                <a:solidFill>
                  <a:schemeClr val="bg1"/>
                </a:solidFill>
                <a:effectLst/>
                <a:uLnTx/>
                <a:uFillTx/>
                <a:ea typeface="微软雅黑" panose="020B0503020204020204" pitchFamily="34" charset="-122"/>
                <a:sym typeface="+mn-ea"/>
              </a:rPr>
              <a:t> </a:t>
            </a:r>
            <a:r>
              <a:rPr lang="zh-CN" altLang="en-US" sz="1600" noProof="0" dirty="0">
                <a:ln>
                  <a:noFill/>
                </a:ln>
                <a:solidFill>
                  <a:schemeClr val="bg1"/>
                </a:solidFill>
                <a:effectLst/>
                <a:uLnTx/>
                <a:uFillTx/>
                <a:ea typeface="微软雅黑" panose="020B0503020204020204" pitchFamily="34" charset="-122"/>
                <a:sym typeface="+mn-ea"/>
              </a:rPr>
              <a:t>荷月半廿</a:t>
            </a:r>
            <a:endParaRPr kumimoji="0" lang="zh-CN" altLang="en-US" sz="1600" b="0" i="0" u="none" strike="noStrike" kern="1200" cap="none" spc="0" normalizeH="0" baseline="0" noProof="0" dirty="0">
              <a:ln>
                <a:noFill/>
              </a:ln>
              <a:solidFill>
                <a:schemeClr val="bg1"/>
              </a:solidFill>
              <a:effectLst/>
              <a:uLnTx/>
              <a:uFillTx/>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noProof="0" dirty="0">
                <a:ln>
                  <a:noFill/>
                </a:ln>
                <a:solidFill>
                  <a:schemeClr val="bg1"/>
                </a:solidFill>
                <a:effectLst/>
                <a:uLnTx/>
                <a:uFillTx/>
                <a:ea typeface="微软雅黑" panose="020B0503020204020204" pitchFamily="34" charset="-122"/>
                <a:sym typeface="+mn-ea"/>
              </a:rPr>
              <a:t>口号：诚朴雄伟，励学敦</a:t>
            </a:r>
            <a:endParaRPr lang="zh-CN" altLang="en-US" sz="1600" b="1" dirty="0">
              <a:solidFill>
                <a:srgbClr val="07E3EF"/>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155700" y="5700033"/>
            <a:ext cx="4147006" cy="0"/>
          </a:xfrm>
          <a:prstGeom prst="line">
            <a:avLst/>
          </a:prstGeom>
          <a:ln>
            <a:solidFill>
              <a:srgbClr val="07E3EF"/>
            </a:solidFill>
          </a:ln>
        </p:spPr>
        <p:style>
          <a:lnRef idx="1">
            <a:schemeClr val="accent1"/>
          </a:lnRef>
          <a:fillRef idx="0">
            <a:schemeClr val="accent1"/>
          </a:fillRef>
          <a:effectRef idx="0">
            <a:schemeClr val="accent1"/>
          </a:effectRef>
          <a:fontRef idx="minor">
            <a:schemeClr val="tx1"/>
          </a:fontRef>
        </p:style>
      </p:cxnSp>
      <p:pic>
        <p:nvPicPr>
          <p:cNvPr id="5" name="图片 4" descr="a"/>
          <p:cNvPicPr>
            <a:picLocks noChangeAspect="1"/>
          </p:cNvPicPr>
          <p:nvPr/>
        </p:nvPicPr>
        <p:blipFill>
          <a:blip r:embed="rId1"/>
          <a:stretch>
            <a:fillRect/>
          </a:stretch>
        </p:blipFill>
        <p:spPr>
          <a:xfrm>
            <a:off x="7457440" y="1542415"/>
            <a:ext cx="3250565" cy="4254500"/>
          </a:xfrm>
          <a:prstGeom prst="rect">
            <a:avLst/>
          </a:prstGeom>
        </p:spPr>
      </p:pic>
      <p:sp>
        <p:nvSpPr>
          <p:cNvPr id="4" name="平行四边形 3"/>
          <p:cNvSpPr/>
          <p:nvPr/>
        </p:nvSpPr>
        <p:spPr>
          <a:xfrm>
            <a:off x="222717" y="0"/>
            <a:ext cx="260350" cy="526636"/>
          </a:xfrm>
          <a:prstGeom prst="parallelogram">
            <a:avLst>
              <a:gd name="adj" fmla="val 0"/>
            </a:avLst>
          </a:prstGeom>
          <a:solidFill>
            <a:srgbClr val="07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3" name="图片 2"/>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0" y="0"/>
            <a:ext cx="12192000" cy="6858001"/>
            <a:chOff x="0" y="1"/>
            <a:chExt cx="12192000" cy="6858000"/>
          </a:xfrm>
        </p:grpSpPr>
        <p:pic>
          <p:nvPicPr>
            <p:cNvPr id="15" name="图片 14" descr="图片包含 动物&#10;&#10;自动生成的说明"/>
            <p:cNvPicPr>
              <a:picLocks noChangeAspect="1"/>
            </p:cNvPicPr>
            <p:nvPr/>
          </p:nvPicPr>
          <p:blipFill rotWithShape="1">
            <a:blip r:embed="rId1" cstate="print">
              <a:extLst>
                <a:ext uri="{28A0092B-C50C-407E-A947-70E740481C1C}">
                  <a14:useLocalDpi xmlns:a14="http://schemas.microsoft.com/office/drawing/2010/main" val="0"/>
                </a:ext>
              </a:extLst>
            </a:blip>
            <a:srcRect l="827" t="1064" r="-1" b="5207"/>
            <a:stretch>
              <a:fillRect/>
            </a:stretch>
          </p:blipFill>
          <p:spPr>
            <a:xfrm>
              <a:off x="0" y="1"/>
              <a:ext cx="12192000" cy="6858000"/>
            </a:xfrm>
            <a:prstGeom prst="rect">
              <a:avLst/>
            </a:prstGeom>
          </p:spPr>
        </p:pic>
        <p:grpSp>
          <p:nvGrpSpPr>
            <p:cNvPr id="16" name="组合 15"/>
            <p:cNvGrpSpPr/>
            <p:nvPr/>
          </p:nvGrpSpPr>
          <p:grpSpPr>
            <a:xfrm>
              <a:off x="5251450" y="4078705"/>
              <a:ext cx="3772234" cy="191670"/>
              <a:chOff x="5251450" y="4078705"/>
              <a:chExt cx="3772234" cy="191670"/>
            </a:xfrm>
          </p:grpSpPr>
          <p:sp>
            <p:nvSpPr>
              <p:cNvPr id="17" name="矩形 16"/>
              <p:cNvSpPr/>
              <p:nvPr/>
            </p:nvSpPr>
            <p:spPr>
              <a:xfrm>
                <a:off x="5257800" y="4078705"/>
                <a:ext cx="3765884" cy="168442"/>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5251450" y="4083050"/>
                <a:ext cx="3041650" cy="187325"/>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9" name="文本框 18"/>
          <p:cNvSpPr txBox="1"/>
          <p:nvPr/>
        </p:nvSpPr>
        <p:spPr>
          <a:xfrm>
            <a:off x="442451" y="316572"/>
            <a:ext cx="1415773" cy="830997"/>
          </a:xfrm>
          <a:prstGeom prst="rect">
            <a:avLst/>
          </a:prstGeom>
          <a:noFill/>
        </p:spPr>
        <p:txBody>
          <a:bodyPr wrap="none" rtlCol="0">
            <a:spAutoFit/>
          </a:bodyPr>
          <a:lstStyle/>
          <a:p>
            <a:pPr algn="ctr" fontAlgn="base">
              <a:spcBef>
                <a:spcPct val="0"/>
              </a:spcBef>
              <a:spcAft>
                <a:spcPct val="0"/>
              </a:spcAft>
            </a:pPr>
            <a:r>
              <a:rPr lang="zh-CN" altLang="en-US" sz="4800" dirty="0">
                <a:solidFill>
                  <a:srgbClr val="07E3EF"/>
                </a:solidFill>
                <a:latin typeface="微软雅黑" panose="020B0503020204020204" pitchFamily="34" charset="-122"/>
                <a:ea typeface="微软雅黑" panose="020B0503020204020204" pitchFamily="34" charset="-122"/>
              </a:rPr>
              <a:t>目录</a:t>
            </a:r>
            <a:endParaRPr lang="zh-CN" altLang="en-US" sz="4800" dirty="0">
              <a:solidFill>
                <a:srgbClr val="07E3EF"/>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30752" y="984642"/>
            <a:ext cx="2357591" cy="338554"/>
          </a:xfrm>
          <a:prstGeom prst="rect">
            <a:avLst/>
          </a:prstGeom>
          <a:noFill/>
        </p:spPr>
        <p:txBody>
          <a:bodyPr wrap="square" rtlCol="0">
            <a:spAutoFit/>
          </a:bodyPr>
          <a:lstStyle/>
          <a:p>
            <a:pPr algn="dist" fontAlgn="base">
              <a:spcBef>
                <a:spcPct val="0"/>
              </a:spcBef>
              <a:spcAft>
                <a:spcPct val="0"/>
              </a:spcAft>
            </a:pPr>
            <a:r>
              <a:rPr lang="en-US" altLang="zh-CN" sz="1600" dirty="0">
                <a:solidFill>
                  <a:schemeClr val="bg1"/>
                </a:solidFill>
                <a:latin typeface="微软雅黑" panose="020B0503020204020204" pitchFamily="34" charset="-122"/>
                <a:ea typeface="微软雅黑" panose="020B0503020204020204" pitchFamily="34" charset="-122"/>
              </a:rPr>
              <a:t>contents</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533362" y="2339255"/>
            <a:ext cx="995680" cy="337185"/>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需求</a:t>
            </a:r>
            <a:r>
              <a:rPr lang="zh-CN" altLang="en-US" sz="1600" b="1" dirty="0">
                <a:solidFill>
                  <a:schemeClr val="bg1"/>
                </a:solidFill>
                <a:latin typeface="微软雅黑" panose="020B0503020204020204" pitchFamily="34" charset="-122"/>
                <a:ea typeface="微软雅黑" panose="020B0503020204020204" pitchFamily="34" charset="-122"/>
              </a:rPr>
              <a:t>分析</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675670" y="2216144"/>
            <a:ext cx="995785" cy="923330"/>
          </a:xfrm>
          <a:prstGeom prst="rect">
            <a:avLst/>
          </a:prstGeom>
          <a:noFill/>
        </p:spPr>
        <p:txBody>
          <a:bodyPr wrap="none" rtlCol="0">
            <a:spAutoFit/>
          </a:bodyPr>
          <a:lstStyle/>
          <a:p>
            <a:pPr algn="ctr"/>
            <a:r>
              <a:rPr lang="en-US" altLang="zh-CN" sz="5400" dirty="0">
                <a:solidFill>
                  <a:srgbClr val="07E3EF"/>
                </a:solidFill>
                <a:latin typeface="微软雅黑" panose="020B0503020204020204" pitchFamily="34" charset="-122"/>
                <a:ea typeface="微软雅黑" panose="020B0503020204020204" pitchFamily="34" charset="-122"/>
              </a:rPr>
              <a:t>01</a:t>
            </a:r>
            <a:endParaRPr lang="zh-CN" altLang="en-US" sz="5400" dirty="0">
              <a:solidFill>
                <a:srgbClr val="07E3EF"/>
              </a:solidFill>
              <a:latin typeface="微软雅黑" panose="020B0503020204020204" pitchFamily="34" charset="-122"/>
              <a:ea typeface="微软雅黑" panose="020B0503020204020204" pitchFamily="34" charset="-122"/>
            </a:endParaRPr>
          </a:p>
        </p:txBody>
      </p:sp>
      <p:sp>
        <p:nvSpPr>
          <p:cNvPr id="29" name="矩形 28"/>
          <p:cNvSpPr/>
          <p:nvPr/>
        </p:nvSpPr>
        <p:spPr>
          <a:xfrm>
            <a:off x="2533362" y="3405533"/>
            <a:ext cx="995680" cy="337185"/>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项目</a:t>
            </a:r>
            <a:r>
              <a:rPr lang="zh-CN" altLang="en-US" sz="1600" b="1" dirty="0">
                <a:solidFill>
                  <a:schemeClr val="bg1"/>
                </a:solidFill>
                <a:latin typeface="微软雅黑" panose="020B0503020204020204" pitchFamily="34" charset="-122"/>
                <a:ea typeface="微软雅黑" panose="020B0503020204020204" pitchFamily="34" charset="-122"/>
              </a:rPr>
              <a:t>内容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675669" y="3282422"/>
            <a:ext cx="995785" cy="923330"/>
          </a:xfrm>
          <a:prstGeom prst="rect">
            <a:avLst/>
          </a:prstGeom>
          <a:noFill/>
        </p:spPr>
        <p:txBody>
          <a:bodyPr wrap="none" rtlCol="0">
            <a:spAutoFit/>
          </a:bodyPr>
          <a:lstStyle/>
          <a:p>
            <a:pPr algn="ctr"/>
            <a:r>
              <a:rPr lang="en-US" altLang="zh-CN" sz="5400" dirty="0">
                <a:solidFill>
                  <a:srgbClr val="07E3EF"/>
                </a:solidFill>
                <a:latin typeface="微软雅黑" panose="020B0503020204020204" pitchFamily="34" charset="-122"/>
                <a:ea typeface="微软雅黑" panose="020B0503020204020204" pitchFamily="34" charset="-122"/>
              </a:rPr>
              <a:t>02</a:t>
            </a:r>
            <a:endParaRPr lang="zh-CN" altLang="en-US" sz="5400" dirty="0">
              <a:solidFill>
                <a:srgbClr val="07E3EF"/>
              </a:solidFill>
              <a:latin typeface="微软雅黑" panose="020B0503020204020204" pitchFamily="34" charset="-122"/>
              <a:ea typeface="微软雅黑" panose="020B0503020204020204" pitchFamily="34" charset="-122"/>
            </a:endParaRPr>
          </a:p>
        </p:txBody>
      </p:sp>
      <p:sp>
        <p:nvSpPr>
          <p:cNvPr id="34" name="矩形 33"/>
          <p:cNvSpPr/>
          <p:nvPr/>
        </p:nvSpPr>
        <p:spPr>
          <a:xfrm>
            <a:off x="2533362" y="4471811"/>
            <a:ext cx="1605280" cy="337185"/>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模式与</a:t>
            </a:r>
            <a:r>
              <a:rPr lang="zh-CN" altLang="en-US" sz="1600" b="1" dirty="0">
                <a:solidFill>
                  <a:schemeClr val="bg1"/>
                </a:solidFill>
                <a:latin typeface="微软雅黑" panose="020B0503020204020204" pitchFamily="34" charset="-122"/>
                <a:ea typeface="微软雅黑" panose="020B0503020204020204" pitchFamily="34" charset="-122"/>
              </a:rPr>
              <a:t>技术创新</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675669" y="4348700"/>
            <a:ext cx="995785" cy="923330"/>
          </a:xfrm>
          <a:prstGeom prst="rect">
            <a:avLst/>
          </a:prstGeom>
          <a:noFill/>
        </p:spPr>
        <p:txBody>
          <a:bodyPr wrap="none" rtlCol="0">
            <a:spAutoFit/>
          </a:bodyPr>
          <a:lstStyle/>
          <a:p>
            <a:pPr algn="ctr"/>
            <a:r>
              <a:rPr lang="en-US" altLang="zh-CN" sz="5400" dirty="0">
                <a:solidFill>
                  <a:srgbClr val="07E3EF"/>
                </a:solidFill>
                <a:latin typeface="微软雅黑" panose="020B0503020204020204" pitchFamily="34" charset="-122"/>
                <a:ea typeface="微软雅黑" panose="020B0503020204020204" pitchFamily="34" charset="-122"/>
              </a:rPr>
              <a:t>03</a:t>
            </a:r>
            <a:endParaRPr lang="zh-CN" altLang="en-US" sz="5400" dirty="0">
              <a:solidFill>
                <a:srgbClr val="07E3EF"/>
              </a:solidFill>
              <a:latin typeface="微软雅黑" panose="020B0503020204020204" pitchFamily="34" charset="-122"/>
              <a:ea typeface="微软雅黑" panose="020B0503020204020204" pitchFamily="34" charset="-122"/>
            </a:endParaRPr>
          </a:p>
        </p:txBody>
      </p:sp>
      <p:sp>
        <p:nvSpPr>
          <p:cNvPr id="39" name="矩形 38"/>
          <p:cNvSpPr/>
          <p:nvPr/>
        </p:nvSpPr>
        <p:spPr>
          <a:xfrm>
            <a:off x="2533362" y="5538089"/>
            <a:ext cx="1605280" cy="337185"/>
          </a:xfrm>
          <a:prstGeom prst="rect">
            <a:avLst/>
          </a:prstGeom>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方案价值与</a:t>
            </a:r>
            <a:r>
              <a:rPr lang="zh-CN" altLang="en-US" sz="1600" b="1" dirty="0">
                <a:solidFill>
                  <a:schemeClr val="bg1"/>
                </a:solidFill>
                <a:latin typeface="微软雅黑" panose="020B0503020204020204" pitchFamily="34" charset="-122"/>
                <a:ea typeface="微软雅黑" panose="020B0503020204020204" pitchFamily="34" charset="-122"/>
              </a:rPr>
              <a:t>收益</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675669" y="5414978"/>
            <a:ext cx="995785" cy="923330"/>
          </a:xfrm>
          <a:prstGeom prst="rect">
            <a:avLst/>
          </a:prstGeom>
          <a:noFill/>
        </p:spPr>
        <p:txBody>
          <a:bodyPr wrap="none" rtlCol="0">
            <a:spAutoFit/>
          </a:bodyPr>
          <a:lstStyle/>
          <a:p>
            <a:pPr algn="ctr"/>
            <a:r>
              <a:rPr lang="en-US" altLang="zh-CN" sz="5400" dirty="0">
                <a:solidFill>
                  <a:srgbClr val="07E3EF"/>
                </a:solidFill>
                <a:latin typeface="微软雅黑" panose="020B0503020204020204" pitchFamily="34" charset="-122"/>
                <a:ea typeface="微软雅黑" panose="020B0503020204020204" pitchFamily="34" charset="-122"/>
              </a:rPr>
              <a:t>04</a:t>
            </a:r>
            <a:endParaRPr lang="zh-CN" altLang="en-US" sz="5400" dirty="0">
              <a:solidFill>
                <a:srgbClr val="07E3EF"/>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613302" y="1393046"/>
            <a:ext cx="5207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0" y="0"/>
            <a:ext cx="12192000" cy="6858001"/>
            <a:chOff x="0" y="1"/>
            <a:chExt cx="12192000" cy="6858000"/>
          </a:xfrm>
        </p:grpSpPr>
        <p:pic>
          <p:nvPicPr>
            <p:cNvPr id="15" name="图片 14" descr="图片包含 动物&#10;&#10;自动生成的说明"/>
            <p:cNvPicPr>
              <a:picLocks noChangeAspect="1"/>
            </p:cNvPicPr>
            <p:nvPr/>
          </p:nvPicPr>
          <p:blipFill rotWithShape="1">
            <a:blip r:embed="rId1" cstate="print">
              <a:extLst>
                <a:ext uri="{28A0092B-C50C-407E-A947-70E740481C1C}">
                  <a14:useLocalDpi xmlns:a14="http://schemas.microsoft.com/office/drawing/2010/main" val="0"/>
                </a:ext>
              </a:extLst>
            </a:blip>
            <a:srcRect l="827" t="1064" r="-1" b="5207"/>
            <a:stretch>
              <a:fillRect/>
            </a:stretch>
          </p:blipFill>
          <p:spPr>
            <a:xfrm>
              <a:off x="0" y="1"/>
              <a:ext cx="12192000" cy="6858000"/>
            </a:xfrm>
            <a:prstGeom prst="rect">
              <a:avLst/>
            </a:prstGeom>
          </p:spPr>
        </p:pic>
        <p:grpSp>
          <p:nvGrpSpPr>
            <p:cNvPr id="16" name="组合 15"/>
            <p:cNvGrpSpPr/>
            <p:nvPr/>
          </p:nvGrpSpPr>
          <p:grpSpPr>
            <a:xfrm>
              <a:off x="5251450" y="4078705"/>
              <a:ext cx="3772234" cy="191670"/>
              <a:chOff x="5251450" y="4078705"/>
              <a:chExt cx="3772234" cy="191670"/>
            </a:xfrm>
          </p:grpSpPr>
          <p:sp>
            <p:nvSpPr>
              <p:cNvPr id="17" name="矩形 16"/>
              <p:cNvSpPr/>
              <p:nvPr/>
            </p:nvSpPr>
            <p:spPr>
              <a:xfrm>
                <a:off x="5257800" y="4078705"/>
                <a:ext cx="3765884" cy="168442"/>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5251450" y="4083050"/>
                <a:ext cx="3041650" cy="187325"/>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7" name="文本框 6"/>
          <p:cNvSpPr txBox="1"/>
          <p:nvPr/>
        </p:nvSpPr>
        <p:spPr>
          <a:xfrm>
            <a:off x="2398160" y="3513481"/>
            <a:ext cx="1210588" cy="1323439"/>
          </a:xfrm>
          <a:prstGeom prst="rect">
            <a:avLst/>
          </a:prstGeom>
          <a:noFill/>
        </p:spPr>
        <p:txBody>
          <a:bodyPr wrap="none" rtlCol="0">
            <a:spAutoFit/>
          </a:bodyPr>
          <a:lstStyle/>
          <a:p>
            <a:pPr algn="ctr" fontAlgn="base">
              <a:spcBef>
                <a:spcPct val="0"/>
              </a:spcBef>
              <a:spcAft>
                <a:spcPct val="0"/>
              </a:spcAft>
            </a:pPr>
            <a:r>
              <a:rPr lang="en-US" altLang="zh-CN" sz="8000" dirty="0">
                <a:solidFill>
                  <a:srgbClr val="07E3EF"/>
                </a:solidFill>
                <a:latin typeface="汉仪特细等线简" panose="02010604000101010101" pitchFamily="2" charset="-122"/>
                <a:ea typeface="汉仪特细等线简" panose="02010604000101010101" pitchFamily="2" charset="-122"/>
              </a:rPr>
              <a:t>01</a:t>
            </a:r>
            <a:endParaRPr lang="zh-CN" altLang="en-US" sz="8000" dirty="0">
              <a:solidFill>
                <a:srgbClr val="07E3EF"/>
              </a:solidFill>
              <a:latin typeface="汉仪特细等线简" panose="02010604000101010101" pitchFamily="2" charset="-122"/>
              <a:ea typeface="汉仪特细等线简" panose="02010604000101010101" pitchFamily="2" charset="-122"/>
            </a:endParaRPr>
          </a:p>
        </p:txBody>
      </p:sp>
      <p:sp>
        <p:nvSpPr>
          <p:cNvPr id="8" name="矩形 7"/>
          <p:cNvSpPr/>
          <p:nvPr/>
        </p:nvSpPr>
        <p:spPr>
          <a:xfrm>
            <a:off x="629986" y="4256227"/>
            <a:ext cx="1097280" cy="368300"/>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需求分析</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TextBox 14"/>
          <p:cNvSpPr txBox="1"/>
          <p:nvPr/>
        </p:nvSpPr>
        <p:spPr>
          <a:xfrm>
            <a:off x="629986" y="3786317"/>
            <a:ext cx="1182568" cy="584775"/>
          </a:xfrm>
          <a:prstGeom prst="rect">
            <a:avLst/>
          </a:prstGeom>
          <a:noFill/>
        </p:spPr>
        <p:txBody>
          <a:bodyPr wrap="none" rtlCol="0">
            <a:spAutoFit/>
          </a:bodyPr>
          <a:lstStyle/>
          <a:p>
            <a:r>
              <a:rPr lang="tr-TR" sz="3200" dirty="0">
                <a:solidFill>
                  <a:schemeClr val="bg1">
                    <a:lumMod val="75000"/>
                  </a:schemeClr>
                </a:solidFill>
                <a:latin typeface="微软雅黑" panose="020B0503020204020204" pitchFamily="34" charset="-122"/>
                <a:ea typeface="微软雅黑" panose="020B0503020204020204" pitchFamily="34" charset="-122"/>
                <a:cs typeface="Open Sans Semibold" panose="020B0706030804020204" pitchFamily="34" charset="0"/>
              </a:rPr>
              <a:t>PART</a:t>
            </a:r>
            <a:endParaRPr lang="tr-TR" sz="3200" dirty="0">
              <a:solidFill>
                <a:schemeClr val="bg1">
                  <a:lumMod val="75000"/>
                </a:schemeClr>
              </a:solidFill>
              <a:latin typeface="微软雅黑" panose="020B0503020204020204" pitchFamily="34" charset="-122"/>
              <a:ea typeface="微软雅黑" panose="020B0503020204020204" pitchFamily="34" charset="-122"/>
              <a:cs typeface="Open Sans Semibold" panose="020B0706030804020204" pitchFamily="34" charset="0"/>
            </a:endParaRPr>
          </a:p>
        </p:txBody>
      </p:sp>
      <p:pic>
        <p:nvPicPr>
          <p:cNvPr id="2" name="图片 1"/>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483069" y="341970"/>
            <a:ext cx="2603032" cy="460375"/>
          </a:xfrm>
          <a:prstGeom prst="rect">
            <a:avLst/>
          </a:prstGeom>
        </p:spPr>
        <p:txBody>
          <a:bodyPr wrap="square">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一、需求</a:t>
            </a:r>
            <a:r>
              <a:rPr lang="zh-CN" altLang="en-US" sz="2400" b="1" dirty="0">
                <a:solidFill>
                  <a:schemeClr val="bg1"/>
                </a:solidFill>
                <a:latin typeface="微软雅黑" panose="020B0503020204020204" pitchFamily="34" charset="-122"/>
                <a:ea typeface="微软雅黑" panose="020B0503020204020204" pitchFamily="34" charset="-122"/>
              </a:rPr>
              <a:t>分析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222717" y="0"/>
            <a:ext cx="260350" cy="526636"/>
          </a:xfrm>
          <a:prstGeom prst="parallelogram">
            <a:avLst>
              <a:gd name="adj" fmla="val 0"/>
            </a:avLst>
          </a:prstGeom>
          <a:solidFill>
            <a:srgbClr val="07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TextBox 17"/>
          <p:cNvSpPr txBox="1"/>
          <p:nvPr/>
        </p:nvSpPr>
        <p:spPr>
          <a:xfrm>
            <a:off x="1442698" y="2435827"/>
            <a:ext cx="2482433" cy="738505"/>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noProof="0">
                <a:ln>
                  <a:noFill/>
                </a:ln>
                <a:solidFill>
                  <a:schemeClr val="bg1"/>
                </a:solidFill>
                <a:effectLst/>
                <a:uLnTx/>
                <a:uFillTx/>
                <a:latin typeface="Arial" panose="020B0604020202020204"/>
                <a:ea typeface="微软雅黑" panose="020B0503020204020204" pitchFamily="34" charset="-122"/>
                <a:cs typeface="+mn-ea"/>
                <a:sym typeface="+mn-lt"/>
              </a:rPr>
              <a:t>全球软件测试市场规模达到了713.58亿元，预计到2027年将达到2255.04亿元，年复合增长率为17.9%，测试人员超过了150万。</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1" name="Title 1"/>
          <p:cNvSpPr txBox="1"/>
          <p:nvPr/>
        </p:nvSpPr>
        <p:spPr>
          <a:xfrm>
            <a:off x="1442698" y="2031245"/>
            <a:ext cx="1625599" cy="220980"/>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IN" sz="1600" b="1" dirty="0">
                <a:solidFill>
                  <a:schemeClr val="bg1"/>
                </a:solidFill>
                <a:latin typeface="微软雅黑" panose="020B0503020204020204" pitchFamily="34" charset="-122"/>
                <a:ea typeface="微软雅黑" panose="020B0503020204020204" pitchFamily="34" charset="-122"/>
              </a:rPr>
              <a:t>市场规模</a:t>
            </a:r>
            <a:r>
              <a:rPr lang="zh-CN" altLang="en-IN" sz="1600" b="1" dirty="0">
                <a:solidFill>
                  <a:schemeClr val="bg1"/>
                </a:solidFill>
                <a:latin typeface="微软雅黑" panose="020B0503020204020204" pitchFamily="34" charset="-122"/>
                <a:ea typeface="微软雅黑" panose="020B0503020204020204" pitchFamily="34" charset="-122"/>
              </a:rPr>
              <a:t>大</a:t>
            </a:r>
            <a:endParaRPr lang="zh-CN" altLang="en-IN" sz="1600" b="1" dirty="0">
              <a:solidFill>
                <a:schemeClr val="bg1"/>
              </a:solidFill>
              <a:latin typeface="微软雅黑" panose="020B0503020204020204" pitchFamily="34" charset="-122"/>
              <a:ea typeface="微软雅黑" panose="020B0503020204020204" pitchFamily="34" charset="-122"/>
            </a:endParaRPr>
          </a:p>
        </p:txBody>
      </p:sp>
      <p:cxnSp>
        <p:nvCxnSpPr>
          <p:cNvPr id="22" name="Straight Connector 19"/>
          <p:cNvCxnSpPr/>
          <p:nvPr/>
        </p:nvCxnSpPr>
        <p:spPr>
          <a:xfrm>
            <a:off x="1442698" y="2305552"/>
            <a:ext cx="587924" cy="0"/>
          </a:xfrm>
          <a:prstGeom prst="line">
            <a:avLst/>
          </a:prstGeom>
          <a:ln w="12700">
            <a:solidFill>
              <a:srgbClr val="07E3EF"/>
            </a:solidFill>
          </a:ln>
        </p:spPr>
        <p:style>
          <a:lnRef idx="1">
            <a:schemeClr val="accent1"/>
          </a:lnRef>
          <a:fillRef idx="0">
            <a:schemeClr val="accent1"/>
          </a:fillRef>
          <a:effectRef idx="0">
            <a:schemeClr val="accent1"/>
          </a:effectRef>
          <a:fontRef idx="minor">
            <a:schemeClr val="tx1"/>
          </a:fontRef>
        </p:style>
      </p:cxnSp>
      <p:grpSp>
        <p:nvGrpSpPr>
          <p:cNvPr id="23" name="Group 20"/>
          <p:cNvGrpSpPr/>
          <p:nvPr/>
        </p:nvGrpSpPr>
        <p:grpSpPr>
          <a:xfrm>
            <a:off x="2696915" y="2365853"/>
            <a:ext cx="1903841" cy="227056"/>
            <a:chOff x="2970056" y="1833214"/>
            <a:chExt cx="2465644" cy="236147"/>
          </a:xfrm>
        </p:grpSpPr>
        <p:cxnSp>
          <p:nvCxnSpPr>
            <p:cNvPr id="24" name="Straight Connector 21"/>
            <p:cNvCxnSpPr/>
            <p:nvPr/>
          </p:nvCxnSpPr>
          <p:spPr>
            <a:xfrm>
              <a:off x="2970056" y="1833214"/>
              <a:ext cx="1824194" cy="0"/>
            </a:xfrm>
            <a:prstGeom prst="line">
              <a:avLst/>
            </a:prstGeom>
            <a:ln>
              <a:solidFill>
                <a:schemeClr val="bg1">
                  <a:alpha val="42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794251" y="1833214"/>
              <a:ext cx="641449" cy="236147"/>
            </a:xfrm>
            <a:prstGeom prst="line">
              <a:avLst/>
            </a:prstGeom>
            <a:ln>
              <a:solidFill>
                <a:schemeClr val="bg1">
                  <a:alpha val="42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26" name="TextBox 23"/>
          <p:cNvSpPr txBox="1"/>
          <p:nvPr/>
        </p:nvSpPr>
        <p:spPr>
          <a:xfrm>
            <a:off x="1442698" y="4902092"/>
            <a:ext cx="2482433" cy="738505"/>
          </a:xfrm>
          <a:prstGeom prst="rect">
            <a:avLst/>
          </a:prstGeom>
          <a:noFill/>
        </p:spPr>
        <p:txBody>
          <a:bodyPr wrap="square" lIns="0" tIns="0" rIns="0" bIns="0" rtlCol="0" anchor="t" anchorCtr="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几乎所有的软件都需要进行接口测试、登录测试、数据库测试、安全性测试、兼容性测试等。重复性</a:t>
            </a:r>
            <a:r>
              <a:rPr lang="zh-CN" altLang="en-US" sz="1200" b="1" dirty="0">
                <a:solidFill>
                  <a:schemeClr val="bg1"/>
                </a:solidFill>
                <a:latin typeface="微软雅黑" panose="020B0503020204020204" pitchFamily="34" charset="-122"/>
                <a:ea typeface="微软雅黑" panose="020B0503020204020204" pitchFamily="34" charset="-122"/>
              </a:rPr>
              <a:t>测试较多。</a:t>
            </a:r>
            <a:endParaRPr lang="zh-CN" altLang="en-US" sz="1200" b="1" dirty="0">
              <a:solidFill>
                <a:schemeClr val="bg1"/>
              </a:solidFill>
              <a:latin typeface="微软雅黑" panose="020B0503020204020204" pitchFamily="34" charset="-122"/>
              <a:ea typeface="微软雅黑" panose="020B0503020204020204" pitchFamily="34" charset="-122"/>
            </a:endParaRPr>
          </a:p>
          <a:p>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7" name="Title 1"/>
          <p:cNvSpPr txBox="1"/>
          <p:nvPr/>
        </p:nvSpPr>
        <p:spPr>
          <a:xfrm>
            <a:off x="1442720" y="4521518"/>
            <a:ext cx="2747010" cy="193040"/>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IN" sz="1400" b="1" dirty="0">
                <a:solidFill>
                  <a:schemeClr val="bg1"/>
                </a:solidFill>
                <a:latin typeface="微软雅黑" panose="020B0503020204020204" pitchFamily="34" charset="-122"/>
                <a:ea typeface="微软雅黑" panose="020B0503020204020204" pitchFamily="34" charset="-122"/>
              </a:rPr>
              <a:t>规则</a:t>
            </a:r>
            <a:r>
              <a:rPr lang="zh-CN" altLang="en-IN" sz="1400" b="1" dirty="0">
                <a:solidFill>
                  <a:schemeClr val="bg1"/>
                </a:solidFill>
                <a:latin typeface="微软雅黑" panose="020B0503020204020204" pitchFamily="34" charset="-122"/>
                <a:ea typeface="微软雅黑" panose="020B0503020204020204" pitchFamily="34" charset="-122"/>
              </a:rPr>
              <a:t>固定的测试流程</a:t>
            </a:r>
            <a:r>
              <a:rPr lang="zh-CN" altLang="en-IN" sz="1400" b="1" dirty="0">
                <a:solidFill>
                  <a:schemeClr val="bg1"/>
                </a:solidFill>
                <a:latin typeface="微软雅黑" panose="020B0503020204020204" pitchFamily="34" charset="-122"/>
                <a:ea typeface="微软雅黑" panose="020B0503020204020204" pitchFamily="34" charset="-122"/>
              </a:rPr>
              <a:t>多</a:t>
            </a:r>
            <a:endParaRPr lang="zh-CN" altLang="en-IN" sz="1400" b="1" dirty="0">
              <a:solidFill>
                <a:schemeClr val="bg1"/>
              </a:solidFill>
              <a:latin typeface="微软雅黑" panose="020B0503020204020204" pitchFamily="34" charset="-122"/>
              <a:ea typeface="微软雅黑" panose="020B0503020204020204" pitchFamily="34" charset="-122"/>
            </a:endParaRPr>
          </a:p>
        </p:txBody>
      </p:sp>
      <p:cxnSp>
        <p:nvCxnSpPr>
          <p:cNvPr id="28" name="Straight Connector 25"/>
          <p:cNvCxnSpPr/>
          <p:nvPr/>
        </p:nvCxnSpPr>
        <p:spPr>
          <a:xfrm>
            <a:off x="1442698" y="4771818"/>
            <a:ext cx="587924" cy="0"/>
          </a:xfrm>
          <a:prstGeom prst="line">
            <a:avLst/>
          </a:prstGeom>
          <a:ln w="12700">
            <a:solidFill>
              <a:srgbClr val="07E3EF"/>
            </a:solidFill>
          </a:ln>
        </p:spPr>
        <p:style>
          <a:lnRef idx="1">
            <a:schemeClr val="accent1"/>
          </a:lnRef>
          <a:fillRef idx="0">
            <a:schemeClr val="accent1"/>
          </a:fillRef>
          <a:effectRef idx="0">
            <a:schemeClr val="accent1"/>
          </a:effectRef>
          <a:fontRef idx="minor">
            <a:schemeClr val="tx1"/>
          </a:fontRef>
        </p:style>
      </p:cxnSp>
      <p:grpSp>
        <p:nvGrpSpPr>
          <p:cNvPr id="29" name="Group 26"/>
          <p:cNvGrpSpPr/>
          <p:nvPr/>
        </p:nvGrpSpPr>
        <p:grpSpPr>
          <a:xfrm>
            <a:off x="2696915" y="4832118"/>
            <a:ext cx="1903841" cy="227056"/>
            <a:chOff x="2970056" y="1833214"/>
            <a:chExt cx="2465644" cy="236147"/>
          </a:xfrm>
        </p:grpSpPr>
        <p:cxnSp>
          <p:nvCxnSpPr>
            <p:cNvPr id="30" name="Straight Connector 27"/>
            <p:cNvCxnSpPr/>
            <p:nvPr/>
          </p:nvCxnSpPr>
          <p:spPr>
            <a:xfrm>
              <a:off x="2970056" y="1833214"/>
              <a:ext cx="1824194" cy="0"/>
            </a:xfrm>
            <a:prstGeom prst="line">
              <a:avLst/>
            </a:prstGeom>
            <a:ln>
              <a:solidFill>
                <a:schemeClr val="bg1">
                  <a:alpha val="42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4794251" y="1833214"/>
              <a:ext cx="641449" cy="236147"/>
            </a:xfrm>
            <a:prstGeom prst="line">
              <a:avLst/>
            </a:prstGeom>
            <a:ln>
              <a:solidFill>
                <a:schemeClr val="bg1">
                  <a:alpha val="42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32" name="TextBox 29"/>
          <p:cNvSpPr txBox="1"/>
          <p:nvPr/>
        </p:nvSpPr>
        <p:spPr>
          <a:xfrm>
            <a:off x="8266869" y="2435827"/>
            <a:ext cx="2482433" cy="923290"/>
          </a:xfrm>
          <a:prstGeom prst="rect">
            <a:avLst/>
          </a:prstGeom>
          <a:noFill/>
        </p:spPr>
        <p:txBody>
          <a:bodyPr wrap="square" lIns="0" tIns="0" rIns="0" bIns="0" rtlCol="0" anchor="t" anchorCtr="0">
            <a:spAutoFit/>
          </a:bodyPr>
          <a:lstStyle/>
          <a:p>
            <a:pPr algn="l"/>
            <a:r>
              <a:rPr lang="en-US" altLang="zh-CN" sz="1200" dirty="0">
                <a:solidFill>
                  <a:schemeClr val="bg1"/>
                </a:solidFill>
                <a:latin typeface="微软雅黑" panose="020B0503020204020204" pitchFamily="34" charset="-122"/>
                <a:ea typeface="微软雅黑" panose="020B0503020204020204" pitchFamily="34" charset="-122"/>
              </a:rPr>
              <a:t>国内超过150万软件从业人员中，能担当软件测试职位的不超过10万人，具有3-5年以上从业经验的更是不足5万人，紧缺的软件测试工程师的数量和能力也比较薄弱。</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3" name="Title 1"/>
          <p:cNvSpPr txBox="1"/>
          <p:nvPr/>
        </p:nvSpPr>
        <p:spPr>
          <a:xfrm>
            <a:off x="9123700" y="2045214"/>
            <a:ext cx="1625599" cy="193040"/>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zh-CN" altLang="en-US" sz="1400" b="1" dirty="0">
                <a:solidFill>
                  <a:schemeClr val="bg1"/>
                </a:solidFill>
                <a:latin typeface="微软雅黑" panose="020B0503020204020204" pitchFamily="34" charset="-122"/>
                <a:ea typeface="微软雅黑" panose="020B0503020204020204" pitchFamily="34" charset="-122"/>
              </a:rPr>
              <a:t>专业人才</a:t>
            </a:r>
            <a:r>
              <a:rPr lang="zh-CN" altLang="en-US" sz="1400" b="1" dirty="0">
                <a:solidFill>
                  <a:schemeClr val="bg1"/>
                </a:solidFill>
                <a:latin typeface="微软雅黑" panose="020B0503020204020204" pitchFamily="34" charset="-122"/>
                <a:ea typeface="微软雅黑" panose="020B0503020204020204" pitchFamily="34" charset="-122"/>
              </a:rPr>
              <a:t>稀缺</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cxnSp>
        <p:nvCxnSpPr>
          <p:cNvPr id="34" name="Straight Connector 31"/>
          <p:cNvCxnSpPr/>
          <p:nvPr/>
        </p:nvCxnSpPr>
        <p:spPr>
          <a:xfrm>
            <a:off x="10161378" y="2305552"/>
            <a:ext cx="587924" cy="0"/>
          </a:xfrm>
          <a:prstGeom prst="line">
            <a:avLst/>
          </a:prstGeom>
          <a:ln w="12700">
            <a:solidFill>
              <a:srgbClr val="07E3EF"/>
            </a:solidFill>
          </a:ln>
        </p:spPr>
        <p:style>
          <a:lnRef idx="1">
            <a:schemeClr val="accent1"/>
          </a:lnRef>
          <a:fillRef idx="0">
            <a:schemeClr val="accent1"/>
          </a:fillRef>
          <a:effectRef idx="0">
            <a:schemeClr val="accent1"/>
          </a:effectRef>
          <a:fontRef idx="minor">
            <a:schemeClr val="tx1"/>
          </a:fontRef>
        </p:style>
      </p:cxnSp>
      <p:grpSp>
        <p:nvGrpSpPr>
          <p:cNvPr id="35" name="Group 32"/>
          <p:cNvGrpSpPr/>
          <p:nvPr/>
        </p:nvGrpSpPr>
        <p:grpSpPr>
          <a:xfrm flipH="1">
            <a:off x="7730799" y="2356807"/>
            <a:ext cx="1903841" cy="227056"/>
            <a:chOff x="2970056" y="1833214"/>
            <a:chExt cx="2465644" cy="236147"/>
          </a:xfrm>
        </p:grpSpPr>
        <p:cxnSp>
          <p:nvCxnSpPr>
            <p:cNvPr id="36" name="Straight Connector 33"/>
            <p:cNvCxnSpPr/>
            <p:nvPr/>
          </p:nvCxnSpPr>
          <p:spPr>
            <a:xfrm>
              <a:off x="2970056" y="1833214"/>
              <a:ext cx="1824194" cy="0"/>
            </a:xfrm>
            <a:prstGeom prst="line">
              <a:avLst/>
            </a:prstGeom>
            <a:ln>
              <a:solidFill>
                <a:schemeClr val="bg1">
                  <a:alpha val="42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4"/>
            <p:cNvCxnSpPr/>
            <p:nvPr/>
          </p:nvCxnSpPr>
          <p:spPr>
            <a:xfrm>
              <a:off x="4794251" y="1833214"/>
              <a:ext cx="641449" cy="236147"/>
            </a:xfrm>
            <a:prstGeom prst="line">
              <a:avLst/>
            </a:prstGeom>
            <a:ln>
              <a:solidFill>
                <a:schemeClr val="bg1">
                  <a:alpha val="42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38" name="TextBox 35"/>
          <p:cNvSpPr txBox="1"/>
          <p:nvPr/>
        </p:nvSpPr>
        <p:spPr>
          <a:xfrm>
            <a:off x="8266869" y="4902092"/>
            <a:ext cx="2482433" cy="1292225"/>
          </a:xfrm>
          <a:prstGeom prst="rect">
            <a:avLst/>
          </a:prstGeom>
          <a:noFill/>
        </p:spPr>
        <p:txBody>
          <a:bodyPr wrap="square" lIns="0" tIns="0" rIns="0" bIns="0" rtlCol="0" anchor="t" anchorCtr="0">
            <a:spAutoFit/>
          </a:bodyPr>
          <a:lstStyle/>
          <a:p>
            <a:pPr algn="l"/>
            <a:r>
              <a:rPr lang="zh-CN" altLang="en-US" sz="1200" b="1" dirty="0">
                <a:solidFill>
                  <a:schemeClr val="bg1"/>
                </a:solidFill>
                <a:latin typeface="微软雅黑" panose="020B0503020204020204" pitchFamily="34" charset="-122"/>
                <a:ea typeface="微软雅黑" panose="020B0503020204020204" pitchFamily="34" charset="-122"/>
              </a:rPr>
              <a:t>自动化工具的成本包括两方面，一方面是购买成本，许多自动化测试软件价格高昂；另一方面是使用成本，自动化测试工具需要用户编写脚本，</a:t>
            </a:r>
            <a:r>
              <a:rPr lang="zh-CN" altLang="en-US" sz="1200" kern="0" noProof="0" dirty="0">
                <a:ln>
                  <a:noFill/>
                </a:ln>
                <a:solidFill>
                  <a:schemeClr val="bg1"/>
                </a:solidFill>
                <a:effectLst/>
                <a:uLnTx/>
                <a:uFillTx/>
                <a:latin typeface="Arial" panose="020B0604020202020204"/>
                <a:ea typeface="微软雅黑" panose="020B0503020204020204" pitchFamily="34" charset="-122"/>
                <a:sym typeface="+mn-ea"/>
              </a:rPr>
              <a:t>对于需求频繁更改的软件，测试它所需要的脚本需要频繁变动和维护。</a:t>
            </a:r>
            <a:endParaRPr kumimoji="0" lang="zh-CN" altLang="en-US" sz="1200" b="0" i="0" u="none" strike="noStrike" kern="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a:p>
            <a:pPr algn="l"/>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9" name="Title 1"/>
          <p:cNvSpPr txBox="1"/>
          <p:nvPr/>
        </p:nvSpPr>
        <p:spPr>
          <a:xfrm>
            <a:off x="8606155" y="4550093"/>
            <a:ext cx="2209800" cy="193040"/>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zh-CN" altLang="en-US" sz="1400" b="1" dirty="0">
                <a:solidFill>
                  <a:schemeClr val="bg1"/>
                </a:solidFill>
                <a:latin typeface="微软雅黑" panose="020B0503020204020204" pitchFamily="34" charset="-122"/>
                <a:ea typeface="微软雅黑" panose="020B0503020204020204" pitchFamily="34" charset="-122"/>
              </a:rPr>
              <a:t>自动化测试工具</a:t>
            </a:r>
            <a:r>
              <a:rPr lang="zh-CN" altLang="en-US" sz="1400" b="1" dirty="0">
                <a:solidFill>
                  <a:schemeClr val="bg1"/>
                </a:solidFill>
                <a:latin typeface="微软雅黑" panose="020B0503020204020204" pitchFamily="34" charset="-122"/>
                <a:ea typeface="微软雅黑" panose="020B0503020204020204" pitchFamily="34" charset="-122"/>
              </a:rPr>
              <a:t>成本高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cxnSp>
        <p:nvCxnSpPr>
          <p:cNvPr id="40" name="Straight Connector 37"/>
          <p:cNvCxnSpPr/>
          <p:nvPr/>
        </p:nvCxnSpPr>
        <p:spPr>
          <a:xfrm>
            <a:off x="10161378" y="4771818"/>
            <a:ext cx="587924" cy="0"/>
          </a:xfrm>
          <a:prstGeom prst="line">
            <a:avLst/>
          </a:prstGeom>
          <a:ln w="12700">
            <a:solidFill>
              <a:srgbClr val="07E3EF"/>
            </a:solidFill>
          </a:ln>
        </p:spPr>
        <p:style>
          <a:lnRef idx="1">
            <a:schemeClr val="accent1"/>
          </a:lnRef>
          <a:fillRef idx="0">
            <a:schemeClr val="accent1"/>
          </a:fillRef>
          <a:effectRef idx="0">
            <a:schemeClr val="accent1"/>
          </a:effectRef>
          <a:fontRef idx="minor">
            <a:schemeClr val="tx1"/>
          </a:fontRef>
        </p:style>
      </p:cxnSp>
      <p:grpSp>
        <p:nvGrpSpPr>
          <p:cNvPr id="41" name="Group 38"/>
          <p:cNvGrpSpPr/>
          <p:nvPr/>
        </p:nvGrpSpPr>
        <p:grpSpPr>
          <a:xfrm flipH="1">
            <a:off x="7730799" y="4823072"/>
            <a:ext cx="1903841" cy="227056"/>
            <a:chOff x="2970056" y="1833214"/>
            <a:chExt cx="2465644" cy="236147"/>
          </a:xfrm>
        </p:grpSpPr>
        <p:cxnSp>
          <p:nvCxnSpPr>
            <p:cNvPr id="42" name="Straight Connector 39"/>
            <p:cNvCxnSpPr/>
            <p:nvPr/>
          </p:nvCxnSpPr>
          <p:spPr>
            <a:xfrm>
              <a:off x="2970056" y="1833214"/>
              <a:ext cx="1824194" cy="0"/>
            </a:xfrm>
            <a:prstGeom prst="line">
              <a:avLst/>
            </a:prstGeom>
            <a:ln>
              <a:solidFill>
                <a:schemeClr val="bg1">
                  <a:alpha val="42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0"/>
            <p:cNvCxnSpPr/>
            <p:nvPr/>
          </p:nvCxnSpPr>
          <p:spPr>
            <a:xfrm>
              <a:off x="4794251" y="1833214"/>
              <a:ext cx="641449" cy="236147"/>
            </a:xfrm>
            <a:prstGeom prst="line">
              <a:avLst/>
            </a:prstGeom>
            <a:ln>
              <a:solidFill>
                <a:schemeClr val="bg1">
                  <a:alpha val="42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3225800" y="5993765"/>
            <a:ext cx="5740400" cy="306705"/>
          </a:xfrm>
          <a:prstGeom prst="rect">
            <a:avLst/>
          </a:prstGeom>
        </p:spPr>
        <p:txBody>
          <a:bodyPr wrap="square">
            <a:spAutoFit/>
          </a:bodyPr>
          <a:lstStyle/>
          <a:p>
            <a:pPr algn="ctr"/>
            <a:r>
              <a:rPr lang="zh-CN" altLang="en-US" sz="1400" dirty="0">
                <a:solidFill>
                  <a:schemeClr val="bg1">
                    <a:lumMod val="75000"/>
                  </a:schemeClr>
                </a:solidFill>
                <a:latin typeface="Arial" panose="020B0604020202020204" pitchFamily="34" charset="0"/>
              </a:rPr>
              <a:t>软件测试行业的需求分析</a:t>
            </a:r>
            <a:endParaRPr lang="zh-CN" altLang="en-US" sz="1400" dirty="0">
              <a:solidFill>
                <a:schemeClr val="bg1">
                  <a:lumMod val="75000"/>
                </a:schemeClr>
              </a:solidFill>
              <a:latin typeface="Arial" panose="020B0604020202020204" pitchFamily="34" charset="0"/>
            </a:endParaRPr>
          </a:p>
        </p:txBody>
      </p:sp>
      <p:pic>
        <p:nvPicPr>
          <p:cNvPr id="44" name="图片 43" descr="图片包含 电子产品, 电路&#10;&#10;自动生成的说明"/>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25131" y="638479"/>
            <a:ext cx="4821740" cy="5287814"/>
          </a:xfrm>
          <a:prstGeom prst="rect">
            <a:avLst/>
          </a:prstGeom>
        </p:spPr>
      </p:pic>
      <p:pic>
        <p:nvPicPr>
          <p:cNvPr id="3" name="图片 2"/>
          <p:cNvPicPr>
            <a:picLocks noChangeAspect="1"/>
          </p:cNvPicPr>
          <p:nvPr/>
        </p:nvPicPr>
        <p:blipFill>
          <a:blip r:embed="rId2"/>
          <a:stretch>
            <a:fillRect/>
          </a:stretch>
        </p:blipFill>
        <p:spPr>
          <a:xfrm>
            <a:off x="10582275" y="19685"/>
            <a:ext cx="1609725" cy="952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0" y="0"/>
            <a:ext cx="12192000" cy="6858001"/>
            <a:chOff x="0" y="1"/>
            <a:chExt cx="12192000" cy="6858000"/>
          </a:xfrm>
        </p:grpSpPr>
        <p:pic>
          <p:nvPicPr>
            <p:cNvPr id="15" name="图片 14" descr="图片包含 动物&#10;&#10;自动生成的说明"/>
            <p:cNvPicPr>
              <a:picLocks noChangeAspect="1"/>
            </p:cNvPicPr>
            <p:nvPr/>
          </p:nvPicPr>
          <p:blipFill rotWithShape="1">
            <a:blip r:embed="rId1" cstate="print">
              <a:extLst>
                <a:ext uri="{28A0092B-C50C-407E-A947-70E740481C1C}">
                  <a14:useLocalDpi xmlns:a14="http://schemas.microsoft.com/office/drawing/2010/main" val="0"/>
                </a:ext>
              </a:extLst>
            </a:blip>
            <a:srcRect l="827" t="1064" r="-1" b="5207"/>
            <a:stretch>
              <a:fillRect/>
            </a:stretch>
          </p:blipFill>
          <p:spPr>
            <a:xfrm>
              <a:off x="0" y="1"/>
              <a:ext cx="12192000" cy="6858000"/>
            </a:xfrm>
            <a:prstGeom prst="rect">
              <a:avLst/>
            </a:prstGeom>
          </p:spPr>
        </p:pic>
        <p:grpSp>
          <p:nvGrpSpPr>
            <p:cNvPr id="16" name="组合 15"/>
            <p:cNvGrpSpPr/>
            <p:nvPr/>
          </p:nvGrpSpPr>
          <p:grpSpPr>
            <a:xfrm>
              <a:off x="5251450" y="4078705"/>
              <a:ext cx="3772234" cy="191670"/>
              <a:chOff x="5251450" y="4078705"/>
              <a:chExt cx="3772234" cy="191670"/>
            </a:xfrm>
          </p:grpSpPr>
          <p:sp>
            <p:nvSpPr>
              <p:cNvPr id="17" name="矩形 16"/>
              <p:cNvSpPr/>
              <p:nvPr/>
            </p:nvSpPr>
            <p:spPr>
              <a:xfrm>
                <a:off x="5257800" y="4078705"/>
                <a:ext cx="3765884" cy="168442"/>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5251450" y="4083050"/>
                <a:ext cx="3041650" cy="187325"/>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7" name="文本框 6"/>
          <p:cNvSpPr txBox="1"/>
          <p:nvPr/>
        </p:nvSpPr>
        <p:spPr>
          <a:xfrm>
            <a:off x="2404014" y="3513481"/>
            <a:ext cx="1198880" cy="1322070"/>
          </a:xfrm>
          <a:prstGeom prst="rect">
            <a:avLst/>
          </a:prstGeom>
          <a:noFill/>
        </p:spPr>
        <p:txBody>
          <a:bodyPr wrap="none" rtlCol="0">
            <a:spAutoFit/>
          </a:bodyPr>
          <a:lstStyle/>
          <a:p>
            <a:pPr algn="ctr" fontAlgn="base">
              <a:spcBef>
                <a:spcPct val="0"/>
              </a:spcBef>
              <a:spcAft>
                <a:spcPct val="0"/>
              </a:spcAft>
            </a:pPr>
            <a:r>
              <a:rPr lang="en-US" altLang="zh-CN" sz="8000" dirty="0">
                <a:solidFill>
                  <a:srgbClr val="07E3EF"/>
                </a:solidFill>
                <a:latin typeface="汉仪特细等线简" panose="02010604000101010101" pitchFamily="2" charset="-122"/>
                <a:ea typeface="汉仪特细等线简" panose="02010604000101010101" pitchFamily="2" charset="-122"/>
              </a:rPr>
              <a:t>02</a:t>
            </a:r>
            <a:endParaRPr lang="zh-CN" altLang="en-US" sz="8000" dirty="0">
              <a:solidFill>
                <a:srgbClr val="07E3EF"/>
              </a:solidFill>
              <a:latin typeface="汉仪特细等线简" panose="02010604000101010101" pitchFamily="2" charset="-122"/>
              <a:ea typeface="汉仪特细等线简" panose="02010604000101010101" pitchFamily="2" charset="-122"/>
            </a:endParaRPr>
          </a:p>
        </p:txBody>
      </p:sp>
      <p:sp>
        <p:nvSpPr>
          <p:cNvPr id="8" name="矩形 7"/>
          <p:cNvSpPr/>
          <p:nvPr/>
        </p:nvSpPr>
        <p:spPr>
          <a:xfrm>
            <a:off x="629986" y="4256227"/>
            <a:ext cx="1097280" cy="368300"/>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a:t>
            </a:r>
            <a:r>
              <a:rPr lang="zh-CN" altLang="en-US" b="1" dirty="0">
                <a:solidFill>
                  <a:schemeClr val="bg1"/>
                </a:solidFill>
                <a:latin typeface="微软雅黑" panose="020B0503020204020204" pitchFamily="34" charset="-122"/>
                <a:ea typeface="微软雅黑" panose="020B0503020204020204" pitchFamily="34" charset="-122"/>
              </a:rPr>
              <a:t>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TextBox 14"/>
          <p:cNvSpPr txBox="1"/>
          <p:nvPr/>
        </p:nvSpPr>
        <p:spPr>
          <a:xfrm>
            <a:off x="629986" y="3786317"/>
            <a:ext cx="1182568" cy="584775"/>
          </a:xfrm>
          <a:prstGeom prst="rect">
            <a:avLst/>
          </a:prstGeom>
          <a:noFill/>
        </p:spPr>
        <p:txBody>
          <a:bodyPr wrap="none" rtlCol="0">
            <a:spAutoFit/>
          </a:bodyPr>
          <a:lstStyle/>
          <a:p>
            <a:r>
              <a:rPr lang="tr-TR" sz="3200" dirty="0">
                <a:solidFill>
                  <a:schemeClr val="bg1">
                    <a:lumMod val="75000"/>
                  </a:schemeClr>
                </a:solidFill>
                <a:latin typeface="微软雅黑" panose="020B0503020204020204" pitchFamily="34" charset="-122"/>
                <a:ea typeface="微软雅黑" panose="020B0503020204020204" pitchFamily="34" charset="-122"/>
                <a:cs typeface="Open Sans Semibold" panose="020B0706030804020204" pitchFamily="34" charset="0"/>
              </a:rPr>
              <a:t>PART</a:t>
            </a:r>
            <a:endParaRPr lang="tr-TR" sz="3200" dirty="0">
              <a:solidFill>
                <a:schemeClr val="bg1">
                  <a:lumMod val="75000"/>
                </a:schemeClr>
              </a:solidFill>
              <a:latin typeface="微软雅黑" panose="020B0503020204020204" pitchFamily="34" charset="-122"/>
              <a:ea typeface="微软雅黑" panose="020B0503020204020204" pitchFamily="34" charset="-122"/>
              <a:cs typeface="Open Sans Semibold" panose="020B0706030804020204" pitchFamily="34" charset="0"/>
            </a:endParaRPr>
          </a:p>
        </p:txBody>
      </p:sp>
      <p:pic>
        <p:nvPicPr>
          <p:cNvPr id="2" name="图片 1"/>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483235" y="342265"/>
            <a:ext cx="5832475" cy="460375"/>
          </a:xfrm>
          <a:prstGeom prst="rect">
            <a:avLst/>
          </a:prstGeom>
        </p:spPr>
        <p:txBody>
          <a:bodyPr wrap="square">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二、项目内容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任务型对话</a:t>
            </a:r>
            <a:r>
              <a:rPr lang="zh-CN" altLang="en-US" sz="2400" b="1" dirty="0">
                <a:solidFill>
                  <a:schemeClr val="bg1"/>
                </a:solidFill>
                <a:latin typeface="微软雅黑" panose="020B0503020204020204" pitchFamily="34" charset="-122"/>
                <a:ea typeface="微软雅黑" panose="020B0503020204020204" pitchFamily="34" charset="-122"/>
              </a:rPr>
              <a:t>样例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222717" y="0"/>
            <a:ext cx="260350" cy="526636"/>
          </a:xfrm>
          <a:prstGeom prst="parallelogram">
            <a:avLst>
              <a:gd name="adj" fmla="val 0"/>
            </a:avLst>
          </a:prstGeom>
          <a:solidFill>
            <a:srgbClr val="07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9" name="图片 8" descr="任务型对话-订机票 (1)"/>
          <p:cNvPicPr>
            <a:picLocks noChangeAspect="1"/>
          </p:cNvPicPr>
          <p:nvPr/>
        </p:nvPicPr>
        <p:blipFill>
          <a:blip r:embed="rId1"/>
          <a:stretch>
            <a:fillRect/>
          </a:stretch>
        </p:blipFill>
        <p:spPr>
          <a:xfrm>
            <a:off x="-147955" y="738505"/>
            <a:ext cx="5942330" cy="6119495"/>
          </a:xfrm>
          <a:prstGeom prst="rect">
            <a:avLst/>
          </a:prstGeom>
        </p:spPr>
      </p:pic>
      <p:pic>
        <p:nvPicPr>
          <p:cNvPr id="11" name="图片 10" descr="任务型对话-接口测试 (1)"/>
          <p:cNvPicPr>
            <a:picLocks noChangeAspect="1"/>
          </p:cNvPicPr>
          <p:nvPr/>
        </p:nvPicPr>
        <p:blipFill>
          <a:blip r:embed="rId2"/>
          <a:stretch>
            <a:fillRect/>
          </a:stretch>
        </p:blipFill>
        <p:spPr>
          <a:xfrm>
            <a:off x="6165215" y="738505"/>
            <a:ext cx="5131435" cy="6065520"/>
          </a:xfrm>
          <a:prstGeom prst="rect">
            <a:avLst/>
          </a:prstGeom>
        </p:spPr>
      </p:pic>
      <p:pic>
        <p:nvPicPr>
          <p:cNvPr id="3" name="图片 2"/>
          <p:cNvPicPr>
            <a:picLocks noChangeAspect="1"/>
          </p:cNvPicPr>
          <p:nvPr/>
        </p:nvPicPr>
        <p:blipFill>
          <a:blip r:embed="rId3"/>
          <a:stretch>
            <a:fillRect/>
          </a:stretch>
        </p:blipFill>
        <p:spPr>
          <a:xfrm>
            <a:off x="10582275" y="0"/>
            <a:ext cx="1609725" cy="952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483235" y="342265"/>
            <a:ext cx="7260590" cy="460375"/>
          </a:xfrm>
          <a:prstGeom prst="rect">
            <a:avLst/>
          </a:prstGeom>
        </p:spPr>
        <p:txBody>
          <a:bodyPr wrap="square">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二、项目内容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使用智测机器人前后</a:t>
            </a:r>
            <a:r>
              <a:rPr lang="zh-CN" altLang="en-US" sz="2400" b="1" dirty="0">
                <a:solidFill>
                  <a:schemeClr val="bg1"/>
                </a:solidFill>
                <a:latin typeface="微软雅黑" panose="020B0503020204020204" pitchFamily="34" charset="-122"/>
                <a:ea typeface="微软雅黑" panose="020B0503020204020204" pitchFamily="34" charset="-122"/>
              </a:rPr>
              <a:t>对比分析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222717" y="0"/>
            <a:ext cx="260350" cy="526636"/>
          </a:xfrm>
          <a:prstGeom prst="parallelogram">
            <a:avLst>
              <a:gd name="adj" fmla="val 0"/>
            </a:avLst>
          </a:prstGeom>
          <a:solidFill>
            <a:srgbClr val="07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图片 4" descr="image"/>
          <p:cNvPicPr>
            <a:picLocks noChangeAspect="1"/>
          </p:cNvPicPr>
          <p:nvPr/>
        </p:nvPicPr>
        <p:blipFill>
          <a:blip r:embed="rId1"/>
          <a:stretch>
            <a:fillRect/>
          </a:stretch>
        </p:blipFill>
        <p:spPr>
          <a:xfrm>
            <a:off x="2696845" y="878840"/>
            <a:ext cx="7144385" cy="5671185"/>
          </a:xfrm>
          <a:prstGeom prst="rect">
            <a:avLst/>
          </a:prstGeom>
        </p:spPr>
      </p:pic>
      <p:pic>
        <p:nvPicPr>
          <p:cNvPr id="3" name="图片 2"/>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20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483235" y="342265"/>
            <a:ext cx="5467985" cy="460375"/>
          </a:xfrm>
          <a:prstGeom prst="rect">
            <a:avLst/>
          </a:prstGeom>
        </p:spPr>
        <p:txBody>
          <a:bodyPr wrap="square">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二、项目内容</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智测机器人</a:t>
            </a:r>
            <a:r>
              <a:rPr lang="zh-CN" altLang="en-US" sz="2400" b="1" dirty="0">
                <a:solidFill>
                  <a:schemeClr val="bg1"/>
                </a:solidFill>
                <a:latin typeface="微软雅黑" panose="020B0503020204020204" pitchFamily="34" charset="-122"/>
                <a:ea typeface="微软雅黑" panose="020B0503020204020204" pitchFamily="34" charset="-122"/>
              </a:rPr>
              <a:t>流程图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222717" y="0"/>
            <a:ext cx="260350" cy="526636"/>
          </a:xfrm>
          <a:prstGeom prst="parallelogram">
            <a:avLst>
              <a:gd name="adj" fmla="val 0"/>
            </a:avLst>
          </a:prstGeom>
          <a:solidFill>
            <a:srgbClr val="07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 name="图片 2" descr="智测机器人流程"/>
          <p:cNvPicPr>
            <a:picLocks noChangeAspect="1"/>
          </p:cNvPicPr>
          <p:nvPr/>
        </p:nvPicPr>
        <p:blipFill>
          <a:blip r:embed="rId1"/>
          <a:stretch>
            <a:fillRect/>
          </a:stretch>
        </p:blipFill>
        <p:spPr>
          <a:xfrm>
            <a:off x="765810" y="1174750"/>
            <a:ext cx="10359390" cy="4705350"/>
          </a:xfrm>
          <a:prstGeom prst="rect">
            <a:avLst/>
          </a:prstGeom>
        </p:spPr>
      </p:pic>
      <p:pic>
        <p:nvPicPr>
          <p:cNvPr id="6" name="图片 5"/>
          <p:cNvPicPr>
            <a:picLocks noChangeAspect="1"/>
          </p:cNvPicPr>
          <p:nvPr/>
        </p:nvPicPr>
        <p:blipFill>
          <a:blip r:embed="rId2"/>
          <a:stretch>
            <a:fillRect/>
          </a:stretch>
        </p:blipFill>
        <p:spPr>
          <a:xfrm>
            <a:off x="10582275" y="0"/>
            <a:ext cx="1609725" cy="9525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2201,&quot;width&quot;:1656}"/>
</p:tagLst>
</file>

<file path=ppt/tags/tag2.xml><?xml version="1.0" encoding="utf-8"?>
<p:tagLst xmlns:p="http://schemas.openxmlformats.org/presentationml/2006/main">
  <p:tag name="KSO_WM_UNIT_TABLE_BEAUTIFY" val="smartTable{787a54cc-07b1-474f-b54a-890cf634af3f}"/>
</p:tagLst>
</file>

<file path=ppt/tags/tag3.xml><?xml version="1.0" encoding="utf-8"?>
<p:tagLst xmlns:p="http://schemas.openxmlformats.org/presentationml/2006/main">
  <p:tag name="COMMONDATA" val="eyJjb3VudCI6MjgsImhkaWQiOiI5NWVjYjU1NmNjYTYwYzZmNWE1MGE0MzgwNDNhMjdhZCIsInVzZXJDb3VudCI6Mjh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2241</Words>
  <Application>WPS 演示</Application>
  <PresentationFormat>宽屏</PresentationFormat>
  <Paragraphs>204</Paragraphs>
  <Slides>17</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17</vt:i4>
      </vt:variant>
    </vt:vector>
  </HeadingPairs>
  <TitlesOfParts>
    <vt:vector size="33" baseType="lpstr">
      <vt:lpstr>Arial</vt:lpstr>
      <vt:lpstr>宋体</vt:lpstr>
      <vt:lpstr>Wingdings</vt:lpstr>
      <vt:lpstr>微软雅黑</vt:lpstr>
      <vt:lpstr>张海山锐线体2.0</vt:lpstr>
      <vt:lpstr>Calibri</vt:lpstr>
      <vt:lpstr>汉仪特细等线简</vt:lpstr>
      <vt:lpstr>Open Sans Semibold</vt:lpstr>
      <vt:lpstr>Lato Light</vt:lpstr>
      <vt:lpstr>Calibri Light</vt:lpstr>
      <vt:lpstr>等线 Light</vt:lpstr>
      <vt:lpstr>等线</vt:lpstr>
      <vt:lpstr>Arial Unicode MS</vt:lpstr>
      <vt:lpstr>Arial</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zccv</dc:creator>
  <cp:lastModifiedBy>荷包蛋</cp:lastModifiedBy>
  <cp:revision>81</cp:revision>
  <dcterms:created xsi:type="dcterms:W3CDTF">2018-11-15T13:11:00Z</dcterms:created>
  <dcterms:modified xsi:type="dcterms:W3CDTF">2022-07-17T14:07:02Z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KSOTemplateUUID">
    <vt:lpwstr>v1.0_mb_as/YNLz+IZbmgs2pxh11Cg==</vt:lpwstr>
  </property>
  <property fmtid="{D5CDD505-2E9C-101B-9397-08002B2CF9AE}" pid="4" name="ICV">
    <vt:lpwstr>D00FC23155A04559AFF2755C26213D8A</vt:lpwstr>
  </property>
</Properties>
</file>