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12"/>
  </p:notesMasterIdLst>
  <p:sldIdLst>
    <p:sldId id="4517" r:id="rId3"/>
    <p:sldId id="4510" r:id="rId4"/>
    <p:sldId id="4512" r:id="rId5"/>
    <p:sldId id="4513" r:id="rId6"/>
    <p:sldId id="4518" r:id="rId7"/>
    <p:sldId id="4514" r:id="rId8"/>
    <p:sldId id="4515" r:id="rId9"/>
    <p:sldId id="4516" r:id="rId10"/>
    <p:sldId id="4511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E0000"/>
    <a:srgbClr val="BC0000"/>
    <a:srgbClr val="E2E2E2"/>
    <a:srgbClr val="EEEEEC"/>
    <a:srgbClr val="5C5C5C"/>
    <a:srgbClr val="2F2F31"/>
    <a:srgbClr val="F9F9F9"/>
    <a:srgbClr val="EAEAEA"/>
    <a:srgbClr val="CDB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24E755-A30B-4B70-B85C-31BAE53A257A}" type="doc">
      <dgm:prSet loTypeId="urn:microsoft.com/office/officeart/2005/8/layout/process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246ECFB4-4701-43E6-828D-1DDD4E8B7F9A}">
      <dgm:prSet phldrT="[文本]"/>
      <dgm:spPr/>
      <dgm:t>
        <a:bodyPr/>
        <a:lstStyle/>
        <a:p>
          <a:r>
            <a:rPr lang="zh-CN" altLang="en-US" dirty="0"/>
            <a:t>查找最新税收政策</a:t>
          </a:r>
        </a:p>
      </dgm:t>
    </dgm:pt>
    <dgm:pt modelId="{F534CFB8-1DF9-461B-9CBC-B05501152B3A}" type="sibTrans" cxnId="{BCF75BDA-616A-4FD7-B076-229EB40761F0}">
      <dgm:prSet/>
      <dgm:spPr/>
      <dgm:t>
        <a:bodyPr/>
        <a:lstStyle/>
        <a:p>
          <a:endParaRPr lang="zh-CN" altLang="en-US"/>
        </a:p>
      </dgm:t>
    </dgm:pt>
    <dgm:pt modelId="{1B18D82E-969E-49FA-9939-108068139AA1}" type="parTrans" cxnId="{BCF75BDA-616A-4FD7-B076-229EB40761F0}">
      <dgm:prSet/>
      <dgm:spPr/>
      <dgm:t>
        <a:bodyPr/>
        <a:lstStyle/>
        <a:p>
          <a:endParaRPr lang="zh-CN" altLang="en-US"/>
        </a:p>
      </dgm:t>
    </dgm:pt>
    <dgm:pt modelId="{A788D0D1-09D6-4488-8646-3427900F6C75}">
      <dgm:prSet/>
      <dgm:spPr/>
      <dgm:t>
        <a:bodyPr/>
        <a:lstStyle/>
        <a:p>
          <a:r>
            <a:rPr lang="zh-CN" altLang="en-US" dirty="0"/>
            <a:t>申报纳税</a:t>
          </a:r>
        </a:p>
      </dgm:t>
    </dgm:pt>
    <dgm:pt modelId="{E77C105D-086D-4161-966C-2BD4DBF4714E}" type="parTrans" cxnId="{F619CE87-9FD8-4E9E-AF25-E0D08BA39F68}">
      <dgm:prSet/>
      <dgm:spPr/>
      <dgm:t>
        <a:bodyPr/>
        <a:lstStyle/>
        <a:p>
          <a:endParaRPr lang="zh-CN" altLang="en-US"/>
        </a:p>
      </dgm:t>
    </dgm:pt>
    <dgm:pt modelId="{208D8C25-192B-453F-A6C7-AD40A3A63BE2}" type="sibTrans" cxnId="{F619CE87-9FD8-4E9E-AF25-E0D08BA39F68}">
      <dgm:prSet/>
      <dgm:spPr/>
      <dgm:t>
        <a:bodyPr/>
        <a:lstStyle/>
        <a:p>
          <a:endParaRPr lang="zh-CN" altLang="en-US"/>
        </a:p>
      </dgm:t>
    </dgm:pt>
    <dgm:pt modelId="{9AE28B1C-D77C-4700-9132-90CDB5D00F63}">
      <dgm:prSet phldrT="[文本]"/>
      <dgm:spPr/>
      <dgm:t>
        <a:bodyPr/>
        <a:lstStyle/>
        <a:p>
          <a:r>
            <a:rPr lang="zh-CN" altLang="en-US" dirty="0"/>
            <a:t>填写税务业务</a:t>
          </a:r>
        </a:p>
      </dgm:t>
    </dgm:pt>
    <dgm:pt modelId="{E180BF09-6AD0-41A9-8568-76690E6306F7}" type="sibTrans" cxnId="{2E735FF1-D0A6-405D-84A9-EB5F773D13EA}">
      <dgm:prSet/>
      <dgm:spPr/>
      <dgm:t>
        <a:bodyPr/>
        <a:lstStyle/>
        <a:p>
          <a:endParaRPr lang="zh-CN" altLang="en-US"/>
        </a:p>
      </dgm:t>
    </dgm:pt>
    <dgm:pt modelId="{DA43C8DB-429E-400D-A17E-CB2459993D77}" type="parTrans" cxnId="{2E735FF1-D0A6-405D-84A9-EB5F773D13EA}">
      <dgm:prSet/>
      <dgm:spPr/>
      <dgm:t>
        <a:bodyPr/>
        <a:lstStyle/>
        <a:p>
          <a:endParaRPr lang="zh-CN" altLang="en-US"/>
        </a:p>
      </dgm:t>
    </dgm:pt>
    <dgm:pt modelId="{506BF062-7A91-4C77-B8BC-D73D8549BFF5}" type="pres">
      <dgm:prSet presAssocID="{5024E755-A30B-4B70-B85C-31BAE53A257A}" presName="linearFlow" presStyleCnt="0">
        <dgm:presLayoutVars>
          <dgm:resizeHandles val="exact"/>
        </dgm:presLayoutVars>
      </dgm:prSet>
      <dgm:spPr/>
    </dgm:pt>
    <dgm:pt modelId="{877F3B5B-1F36-4D8A-80CE-C5A5CC72060A}" type="pres">
      <dgm:prSet presAssocID="{246ECFB4-4701-43E6-828D-1DDD4E8B7F9A}" presName="node" presStyleLbl="node1" presStyleIdx="0" presStyleCnt="3">
        <dgm:presLayoutVars>
          <dgm:bulletEnabled val="1"/>
        </dgm:presLayoutVars>
      </dgm:prSet>
      <dgm:spPr/>
    </dgm:pt>
    <dgm:pt modelId="{669B8792-7351-4E10-B242-E8107CB3496A}" type="pres">
      <dgm:prSet presAssocID="{F534CFB8-1DF9-461B-9CBC-B05501152B3A}" presName="sibTrans" presStyleLbl="sibTrans2D1" presStyleIdx="0" presStyleCnt="2"/>
      <dgm:spPr/>
    </dgm:pt>
    <dgm:pt modelId="{3AFCB8CB-DF18-44A0-9B19-310E1D2DB129}" type="pres">
      <dgm:prSet presAssocID="{F534CFB8-1DF9-461B-9CBC-B05501152B3A}" presName="connectorText" presStyleLbl="sibTrans2D1" presStyleIdx="0" presStyleCnt="2"/>
      <dgm:spPr/>
    </dgm:pt>
    <dgm:pt modelId="{980E8E89-BDDA-4BFB-ACBA-447D26A3B0CE}" type="pres">
      <dgm:prSet presAssocID="{9AE28B1C-D77C-4700-9132-90CDB5D00F63}" presName="node" presStyleLbl="node1" presStyleIdx="1" presStyleCnt="3">
        <dgm:presLayoutVars>
          <dgm:bulletEnabled val="1"/>
        </dgm:presLayoutVars>
      </dgm:prSet>
      <dgm:spPr/>
    </dgm:pt>
    <dgm:pt modelId="{CF9304A9-99C0-4310-BA68-ECA33890E03D}" type="pres">
      <dgm:prSet presAssocID="{E180BF09-6AD0-41A9-8568-76690E6306F7}" presName="sibTrans" presStyleLbl="sibTrans2D1" presStyleIdx="1" presStyleCnt="2"/>
      <dgm:spPr/>
    </dgm:pt>
    <dgm:pt modelId="{F22E96B2-0985-4025-964E-E5825399011F}" type="pres">
      <dgm:prSet presAssocID="{E180BF09-6AD0-41A9-8568-76690E6306F7}" presName="connectorText" presStyleLbl="sibTrans2D1" presStyleIdx="1" presStyleCnt="2"/>
      <dgm:spPr/>
    </dgm:pt>
    <dgm:pt modelId="{89E5F60A-68E8-4D23-A08A-3C4E71BDF8AD}" type="pres">
      <dgm:prSet presAssocID="{A788D0D1-09D6-4488-8646-3427900F6C75}" presName="node" presStyleLbl="node1" presStyleIdx="2" presStyleCnt="3">
        <dgm:presLayoutVars>
          <dgm:bulletEnabled val="1"/>
        </dgm:presLayoutVars>
      </dgm:prSet>
      <dgm:spPr/>
    </dgm:pt>
  </dgm:ptLst>
  <dgm:cxnLst>
    <dgm:cxn modelId="{ECA42A10-0DD1-4F9C-BE14-47E4F93442CD}" type="presOf" srcId="{246ECFB4-4701-43E6-828D-1DDD4E8B7F9A}" destId="{877F3B5B-1F36-4D8A-80CE-C5A5CC72060A}" srcOrd="0" destOrd="0" presId="urn:microsoft.com/office/officeart/2005/8/layout/process2"/>
    <dgm:cxn modelId="{CCF5C22E-9DE0-44FC-A25B-41B97690EA74}" type="presOf" srcId="{A788D0D1-09D6-4488-8646-3427900F6C75}" destId="{89E5F60A-68E8-4D23-A08A-3C4E71BDF8AD}" srcOrd="0" destOrd="0" presId="urn:microsoft.com/office/officeart/2005/8/layout/process2"/>
    <dgm:cxn modelId="{D93ED73A-1C8F-47F7-A94B-29ABDD035B78}" type="presOf" srcId="{F534CFB8-1DF9-461B-9CBC-B05501152B3A}" destId="{3AFCB8CB-DF18-44A0-9B19-310E1D2DB129}" srcOrd="1" destOrd="0" presId="urn:microsoft.com/office/officeart/2005/8/layout/process2"/>
    <dgm:cxn modelId="{92701E6A-0CA4-481D-9260-8C8EB711A679}" type="presOf" srcId="{E180BF09-6AD0-41A9-8568-76690E6306F7}" destId="{F22E96B2-0985-4025-964E-E5825399011F}" srcOrd="1" destOrd="0" presId="urn:microsoft.com/office/officeart/2005/8/layout/process2"/>
    <dgm:cxn modelId="{5F016A50-DECA-4D4B-9CED-4CBAACC6C3C5}" type="presOf" srcId="{E180BF09-6AD0-41A9-8568-76690E6306F7}" destId="{CF9304A9-99C0-4310-BA68-ECA33890E03D}" srcOrd="0" destOrd="0" presId="urn:microsoft.com/office/officeart/2005/8/layout/process2"/>
    <dgm:cxn modelId="{EB3D517B-C427-406D-BD33-B0FAC18ABEC8}" type="presOf" srcId="{9AE28B1C-D77C-4700-9132-90CDB5D00F63}" destId="{980E8E89-BDDA-4BFB-ACBA-447D26A3B0CE}" srcOrd="0" destOrd="0" presId="urn:microsoft.com/office/officeart/2005/8/layout/process2"/>
    <dgm:cxn modelId="{F619CE87-9FD8-4E9E-AF25-E0D08BA39F68}" srcId="{5024E755-A30B-4B70-B85C-31BAE53A257A}" destId="{A788D0D1-09D6-4488-8646-3427900F6C75}" srcOrd="2" destOrd="0" parTransId="{E77C105D-086D-4161-966C-2BD4DBF4714E}" sibTransId="{208D8C25-192B-453F-A6C7-AD40A3A63BE2}"/>
    <dgm:cxn modelId="{C74C63AF-73D5-40DD-8774-900CC33E7650}" type="presOf" srcId="{5024E755-A30B-4B70-B85C-31BAE53A257A}" destId="{506BF062-7A91-4C77-B8BC-D73D8549BFF5}" srcOrd="0" destOrd="0" presId="urn:microsoft.com/office/officeart/2005/8/layout/process2"/>
    <dgm:cxn modelId="{DFCD3CC2-2119-4B64-8C09-7C9AEEE64BBA}" type="presOf" srcId="{F534CFB8-1DF9-461B-9CBC-B05501152B3A}" destId="{669B8792-7351-4E10-B242-E8107CB3496A}" srcOrd="0" destOrd="0" presId="urn:microsoft.com/office/officeart/2005/8/layout/process2"/>
    <dgm:cxn modelId="{BCF75BDA-616A-4FD7-B076-229EB40761F0}" srcId="{5024E755-A30B-4B70-B85C-31BAE53A257A}" destId="{246ECFB4-4701-43E6-828D-1DDD4E8B7F9A}" srcOrd="0" destOrd="0" parTransId="{1B18D82E-969E-49FA-9939-108068139AA1}" sibTransId="{F534CFB8-1DF9-461B-9CBC-B05501152B3A}"/>
    <dgm:cxn modelId="{2E735FF1-D0A6-405D-84A9-EB5F773D13EA}" srcId="{5024E755-A30B-4B70-B85C-31BAE53A257A}" destId="{9AE28B1C-D77C-4700-9132-90CDB5D00F63}" srcOrd="1" destOrd="0" parTransId="{DA43C8DB-429E-400D-A17E-CB2459993D77}" sibTransId="{E180BF09-6AD0-41A9-8568-76690E6306F7}"/>
    <dgm:cxn modelId="{AFF2F08F-4DBF-402F-81CA-3E69328EFEBB}" type="presParOf" srcId="{506BF062-7A91-4C77-B8BC-D73D8549BFF5}" destId="{877F3B5B-1F36-4D8A-80CE-C5A5CC72060A}" srcOrd="0" destOrd="0" presId="urn:microsoft.com/office/officeart/2005/8/layout/process2"/>
    <dgm:cxn modelId="{3BEC3188-28CB-4A9C-B951-C50E4560B5E2}" type="presParOf" srcId="{506BF062-7A91-4C77-B8BC-D73D8549BFF5}" destId="{669B8792-7351-4E10-B242-E8107CB3496A}" srcOrd="1" destOrd="0" presId="urn:microsoft.com/office/officeart/2005/8/layout/process2"/>
    <dgm:cxn modelId="{0AF70DC8-35E6-4F13-B9F4-4916C6A26528}" type="presParOf" srcId="{669B8792-7351-4E10-B242-E8107CB3496A}" destId="{3AFCB8CB-DF18-44A0-9B19-310E1D2DB129}" srcOrd="0" destOrd="0" presId="urn:microsoft.com/office/officeart/2005/8/layout/process2"/>
    <dgm:cxn modelId="{E4BEC8E0-DB60-4705-AEA8-A289C090EFFD}" type="presParOf" srcId="{506BF062-7A91-4C77-B8BC-D73D8549BFF5}" destId="{980E8E89-BDDA-4BFB-ACBA-447D26A3B0CE}" srcOrd="2" destOrd="0" presId="urn:microsoft.com/office/officeart/2005/8/layout/process2"/>
    <dgm:cxn modelId="{43907FB9-E6FB-4C29-8937-72C7825F053A}" type="presParOf" srcId="{506BF062-7A91-4C77-B8BC-D73D8549BFF5}" destId="{CF9304A9-99C0-4310-BA68-ECA33890E03D}" srcOrd="3" destOrd="0" presId="urn:microsoft.com/office/officeart/2005/8/layout/process2"/>
    <dgm:cxn modelId="{E0FDEA23-C231-4B86-B96D-E59F23440C31}" type="presParOf" srcId="{CF9304A9-99C0-4310-BA68-ECA33890E03D}" destId="{F22E96B2-0985-4025-964E-E5825399011F}" srcOrd="0" destOrd="0" presId="urn:microsoft.com/office/officeart/2005/8/layout/process2"/>
    <dgm:cxn modelId="{7E74A089-337D-42BE-8380-1365C9FA6584}" type="presParOf" srcId="{506BF062-7A91-4C77-B8BC-D73D8549BFF5}" destId="{89E5F60A-68E8-4D23-A08A-3C4E71BDF8A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F3B5B-1F36-4D8A-80CE-C5A5CC72060A}">
      <dsp:nvSpPr>
        <dsp:cNvPr id="0" name=""/>
        <dsp:cNvSpPr/>
      </dsp:nvSpPr>
      <dsp:spPr>
        <a:xfrm>
          <a:off x="1360758" y="0"/>
          <a:ext cx="1740144" cy="9667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查找最新税收政策</a:t>
          </a:r>
        </a:p>
      </dsp:txBody>
      <dsp:txXfrm>
        <a:off x="1389073" y="28315"/>
        <a:ext cx="1683514" cy="910116"/>
      </dsp:txXfrm>
    </dsp:sp>
    <dsp:sp modelId="{669B8792-7351-4E10-B242-E8107CB3496A}">
      <dsp:nvSpPr>
        <dsp:cNvPr id="0" name=""/>
        <dsp:cNvSpPr/>
      </dsp:nvSpPr>
      <dsp:spPr>
        <a:xfrm rot="5400000">
          <a:off x="2049565" y="990915"/>
          <a:ext cx="362530" cy="435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 rot="-5400000">
        <a:off x="2100320" y="1027168"/>
        <a:ext cx="261022" cy="253771"/>
      </dsp:txXfrm>
    </dsp:sp>
    <dsp:sp modelId="{980E8E89-BDDA-4BFB-ACBA-447D26A3B0CE}">
      <dsp:nvSpPr>
        <dsp:cNvPr id="0" name=""/>
        <dsp:cNvSpPr/>
      </dsp:nvSpPr>
      <dsp:spPr>
        <a:xfrm>
          <a:off x="1360758" y="1450120"/>
          <a:ext cx="1740144" cy="9667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填写税务业务</a:t>
          </a:r>
        </a:p>
      </dsp:txBody>
      <dsp:txXfrm>
        <a:off x="1389073" y="1478435"/>
        <a:ext cx="1683514" cy="910116"/>
      </dsp:txXfrm>
    </dsp:sp>
    <dsp:sp modelId="{CF9304A9-99C0-4310-BA68-ECA33890E03D}">
      <dsp:nvSpPr>
        <dsp:cNvPr id="0" name=""/>
        <dsp:cNvSpPr/>
      </dsp:nvSpPr>
      <dsp:spPr>
        <a:xfrm rot="5400000">
          <a:off x="2049565" y="2441035"/>
          <a:ext cx="362530" cy="435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 rot="-5400000">
        <a:off x="2100320" y="2477288"/>
        <a:ext cx="261022" cy="253771"/>
      </dsp:txXfrm>
    </dsp:sp>
    <dsp:sp modelId="{89E5F60A-68E8-4D23-A08A-3C4E71BDF8AD}">
      <dsp:nvSpPr>
        <dsp:cNvPr id="0" name=""/>
        <dsp:cNvSpPr/>
      </dsp:nvSpPr>
      <dsp:spPr>
        <a:xfrm>
          <a:off x="1360758" y="2900240"/>
          <a:ext cx="1740144" cy="9667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300" kern="1200" dirty="0"/>
            <a:t>申报纳税</a:t>
          </a:r>
        </a:p>
      </dsp:txBody>
      <dsp:txXfrm>
        <a:off x="1389073" y="2928555"/>
        <a:ext cx="1683514" cy="91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65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60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213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700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456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28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DA4AEEBA-C5AC-6C4E-B9BD-66745C1DD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544204-D735-F847-8078-9CF644B89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A7EBE87E-D6A8-C342-8030-16BDB59A32CF}"/>
              </a:ext>
            </a:extLst>
          </p:cNvPr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</a:p>
        </p:txBody>
      </p:sp>
    </p:spTree>
    <p:extLst>
      <p:ext uri="{BB962C8B-B14F-4D97-AF65-F5344CB8AC3E}">
        <p14:creationId xmlns:p14="http://schemas.microsoft.com/office/powerpoint/2010/main" val="2730809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917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0056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970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134110" y="654542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00E3-FFE0-4CFF-ADDE-8B1D2A88D89B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2814-2DDA-4764-AF79-E25EF38E981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id="{C2639771-C4B2-6141-A3C2-98A33FACB552}"/>
              </a:ext>
            </a:extLst>
          </p:cNvPr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DB7839CE-C738-1649-AE7F-0F0A87D945C3}"/>
              </a:ext>
            </a:extLst>
          </p:cNvPr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D80DC7D-74AD-504F-9134-A7F49E4A93F8}"/>
                </a:ext>
              </a:extLst>
            </p:cNvPr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8F4E1CF4-3515-B047-A44B-4E882FA3FA9E}"/>
                </a:ext>
              </a:extLst>
            </p:cNvPr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E210582-60BA-DC4F-968A-FA2D76887AA6}"/>
              </a:ext>
            </a:extLst>
          </p:cNvPr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67792614-81A9-4A49-9B4C-45DE0AC1BA7E}"/>
                </a:ext>
              </a:extLst>
            </p:cNvPr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69072ADF-3562-1449-934D-086A6A7EB68F}"/>
                </a:ext>
              </a:extLst>
            </p:cNvPr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7632E4E3-3B93-7F43-813C-E68589AADA84}"/>
                </a:ext>
              </a:extLst>
            </p:cNvPr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78D06326-E8FB-474C-AC53-78A669EE44C6}"/>
                </a:ext>
              </a:extLst>
            </p:cNvPr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23F8418A-C496-5649-9E48-673FB2C4D9ED}"/>
                </a:ext>
              </a:extLst>
            </p:cNvPr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C6E799F2-1601-4847-8FEE-1391CF507C68}"/>
                </a:ext>
              </a:extLst>
            </p:cNvPr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BD0B7E4C-E5F4-3E4A-9133-7727388D8BFA}"/>
                </a:ext>
              </a:extLst>
            </p:cNvPr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578CBDB0-7C0D-C143-A992-5483ECC636B1}"/>
                  </a:ext>
                </a:extLst>
              </p:cNvPr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840C3D01-E207-B747-BC88-FBD3D3A40F67}"/>
                  </a:ext>
                </a:extLst>
              </p:cNvPr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382750CA-C3B8-2941-AE2F-F28F14B48C5C}"/>
                  </a:ext>
                </a:extLst>
              </p:cNvPr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AB3B1B7B-78AE-ED46-9FAA-D89F11D0771E}"/>
                </a:ext>
              </a:extLst>
            </p:cNvPr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B0D633E1-F692-4442-A332-40DEAB59CCEF}"/>
                  </a:ext>
                </a:extLst>
              </p:cNvPr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D96BDE8B-3175-664B-B77B-35F1E90EA5D8}"/>
                  </a:ext>
                </a:extLst>
              </p:cNvPr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07A71C72-E49E-AA4F-9341-A099334FD0C7}"/>
              </a:ext>
            </a:extLst>
          </p:cNvPr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id="{19D6FEC9-8B94-4640-A3A1-CA01CC45CB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1E211DBE-A93A-1049-B50B-D4C27CAD8C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/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>
            <a:extLst>
              <a:ext uri="{FF2B5EF4-FFF2-40B4-BE49-F238E27FC236}">
                <a16:creationId xmlns:a16="http://schemas.microsoft.com/office/drawing/2014/main" id="{37E0C090-89A0-6B4A-9558-A875E2837509}"/>
              </a:ext>
            </a:extLst>
          </p:cNvPr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  <a:t>2022/7/17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40" name="图片 39">
            <a:extLst>
              <a:ext uri="{FF2B5EF4-FFF2-40B4-BE49-F238E27FC236}">
                <a16:creationId xmlns:a16="http://schemas.microsoft.com/office/drawing/2014/main" id="{4D8B923D-9785-E24B-988A-793F543F48A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53" y="0"/>
            <a:ext cx="12353453" cy="6948000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956EC09E-5646-F441-BB61-4BCA248E6D51}"/>
              </a:ext>
            </a:extLst>
          </p:cNvPr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C53B1F89-E45B-384E-A3EB-059D2C21116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E7B063E-C810-EE4E-9B5C-0052C03D757D}"/>
                </a:ext>
              </a:extLst>
            </p:cNvPr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 合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新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4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65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66B051F-A369-9A85-71FC-25F297A0BCAD}"/>
              </a:ext>
            </a:extLst>
          </p:cNvPr>
          <p:cNvSpPr txBox="1"/>
          <p:nvPr/>
        </p:nvSpPr>
        <p:spPr>
          <a:xfrm>
            <a:off x="2100561" y="2143971"/>
            <a:ext cx="79899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中国</a:t>
            </a:r>
            <a:r>
              <a:rPr lang="en-US" altLang="zh-C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RPA+AI</a:t>
            </a:r>
            <a:r>
              <a:rPr lang="zh-CN" altLang="en-US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开发者大赛</a:t>
            </a:r>
            <a:endParaRPr lang="en-US" altLang="zh-CN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altLang="zh-CN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CHINA RPA+AI DEVELOPER CHALLENGE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A506B111-96FE-2BF2-2A3A-C96C4F25E54B}"/>
              </a:ext>
            </a:extLst>
          </p:cNvPr>
          <p:cNvSpPr txBox="1"/>
          <p:nvPr/>
        </p:nvSpPr>
        <p:spPr>
          <a:xfrm>
            <a:off x="2705492" y="4366384"/>
            <a:ext cx="697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参赛作品：抓取最新税收政策并自动报税机器人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2307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06491"/>
          </a:xfrm>
          <a:prstGeom prst="rect">
            <a:avLst/>
          </a:prstGeom>
        </p:spPr>
      </p:pic>
      <p:sp>
        <p:nvSpPr>
          <p:cNvPr id="19" name="稻壳儿_答辩小姐姐作品_2"/>
          <p:cNvSpPr txBox="1"/>
          <p:nvPr/>
        </p:nvSpPr>
        <p:spPr>
          <a:xfrm>
            <a:off x="713765" y="3255930"/>
            <a:ext cx="106911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defRPr lang="zh-CN" altLang="en-US" sz="9600" kern="120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latin typeface="+mn-lt"/>
                <a:ea typeface="+mn-ea"/>
                <a:cs typeface="+mn-ea"/>
                <a:sym typeface="+mn-lt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听一场报告</a:t>
            </a:r>
            <a:endParaRPr sz="6000" dirty="0">
              <a:solidFill>
                <a:schemeClr val="bg1"/>
              </a:solidFill>
              <a:effectLst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  <a:sym typeface="+mn-ea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388BA67-8248-88B7-0D30-C5D1DB5647E5}"/>
              </a:ext>
            </a:extLst>
          </p:cNvPr>
          <p:cNvSpPr txBox="1"/>
          <p:nvPr/>
        </p:nvSpPr>
        <p:spPr>
          <a:xfrm>
            <a:off x="5104961" y="1032222"/>
            <a:ext cx="16398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endParaRPr lang="zh-CN" altLang="en-US" sz="28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66D64D-DB29-5AE3-11C3-46F6ECD8AB88}"/>
              </a:ext>
            </a:extLst>
          </p:cNvPr>
          <p:cNvSpPr txBox="1"/>
          <p:nvPr/>
        </p:nvSpPr>
        <p:spPr>
          <a:xfrm>
            <a:off x="2709006" y="2098262"/>
            <a:ext cx="49915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参赛作品：</a:t>
            </a:r>
            <a:r>
              <a:rPr lang="zh-CN" altLang="en-US" sz="1800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抓取最新税收政策并自动报税机器人 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1EFBF80-DEBD-0974-2EFA-8F39B9CF313F}"/>
              </a:ext>
            </a:extLst>
          </p:cNvPr>
          <p:cNvSpPr txBox="1"/>
          <p:nvPr/>
        </p:nvSpPr>
        <p:spPr>
          <a:xfrm>
            <a:off x="2709006" y="2528444"/>
            <a:ext cx="6165540" cy="2224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zh-CN" altLang="en-US" sz="1800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</a:t>
            </a:r>
            <a:r>
              <a:rPr lang="en-US" altLang="zh-CN" sz="1800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A-</a:t>
            </a:r>
            <a:r>
              <a:rPr lang="en-US" altLang="zh-CN" sz="1800" dirty="0" err="1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wmdscmr</a:t>
            </a:r>
            <a:endParaRPr lang="en-US" altLang="zh-CN" sz="1800" dirty="0">
              <a:solidFill>
                <a:schemeClr val="tx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1800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刁晓丹 甘敏丽 郭水欣 黄超兰 黄红珠 黄康婷</a:t>
            </a:r>
            <a:endParaRPr lang="en-US" altLang="zh-CN" dirty="0">
              <a:solidFill>
                <a:schemeClr val="tx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028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zh-CN" altLang="en-US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桂林理工大学商学院</a:t>
            </a:r>
            <a:endParaRPr lang="en-US" altLang="zh-CN" dirty="0">
              <a:solidFill>
                <a:schemeClr val="tx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028">
              <a:lnSpc>
                <a:spcPct val="200000"/>
              </a:lnSpc>
              <a:spcBef>
                <a:spcPts val="0"/>
              </a:spcBef>
            </a:pPr>
            <a:r>
              <a:rPr lang="zh-CN" altLang="en-US" sz="1800" b="1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 </a:t>
            </a:r>
            <a:r>
              <a:rPr lang="zh-CN" altLang="en-US" sz="1800" dirty="0">
                <a:solidFill>
                  <a:schemeClr val="tx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：申报企业增值税</a:t>
            </a:r>
            <a:endParaRPr lang="en-US" altLang="zh-CN" sz="1800" dirty="0">
              <a:solidFill>
                <a:schemeClr val="tx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7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9363DA6-EDD8-4137-EE16-B30156514A25}"/>
              </a:ext>
            </a:extLst>
          </p:cNvPr>
          <p:cNvSpPr txBox="1"/>
          <p:nvPr/>
        </p:nvSpPr>
        <p:spPr>
          <a:xfrm>
            <a:off x="919559" y="1371582"/>
            <a:ext cx="828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需求分析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06E4473-EB26-2D6F-3961-A926911C400B}"/>
              </a:ext>
            </a:extLst>
          </p:cNvPr>
          <p:cNvSpPr txBox="1"/>
          <p:nvPr/>
        </p:nvSpPr>
        <p:spPr>
          <a:xfrm>
            <a:off x="1289482" y="2499082"/>
            <a:ext cx="61655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某科技公司，是目前中国最大的互联网综合服务提供商之一，也是中国服务用户最多的互联网企业之一 ，成立二十多年以来，该公司一直秉承“一切以用户价值为依归”的经营理念，始终处于稳健、高速发展的状态。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CN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</a:t>
            </a:r>
          </a:p>
          <a:p>
            <a:pPr indent="457200"/>
            <a:r>
              <a:rPr lang="zh-CN" altLang="en-US" sz="1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增值税是企业必交的税种之一，按期申报与缴纳税款是一项极其重要的义务。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但由于税收政策与时俱进，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不断更改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跟进最新税收政策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报税变成了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该公司</a:t>
            </a:r>
            <a:r>
              <a:rPr lang="zh-CN" altLang="zh-CN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棘手的事。</a:t>
            </a:r>
            <a:r>
              <a:rPr lang="zh-CN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此外，企业定期报税数据复杂且工作量大，财务人员重复处理繁琐的报税事项既耗时又费力。</a:t>
            </a:r>
            <a:endParaRPr lang="en-US" altLang="zh-CN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6" name="图示 5">
            <a:extLst>
              <a:ext uri="{FF2B5EF4-FFF2-40B4-BE49-F238E27FC236}">
                <a16:creationId xmlns:a16="http://schemas.microsoft.com/office/drawing/2014/main" id="{CC979812-0CCE-13A7-DC20-FA54CE2C0A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276702"/>
              </p:ext>
            </p:extLst>
          </p:nvPr>
        </p:nvGraphicFramePr>
        <p:xfrm>
          <a:off x="7313237" y="1719750"/>
          <a:ext cx="4461661" cy="386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3119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" y="17755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1F32307-2081-66E8-3A0D-52F44C943A6D}"/>
              </a:ext>
            </a:extLst>
          </p:cNvPr>
          <p:cNvSpPr txBox="1"/>
          <p:nvPr/>
        </p:nvSpPr>
        <p:spPr>
          <a:xfrm>
            <a:off x="918857" y="1285727"/>
            <a:ext cx="6165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应用场景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47E4EF4-0C2D-BF5F-55E3-C22653D5D77B}"/>
              </a:ext>
            </a:extLst>
          </p:cNvPr>
          <p:cNvSpPr txBox="1"/>
          <p:nvPr/>
        </p:nvSpPr>
        <p:spPr>
          <a:xfrm>
            <a:off x="695766" y="2459504"/>
            <a:ext cx="92567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××公司是一家大型企业上市公司，企业经营运行状态良好，未来发展前景乐观，财务人员小</a:t>
            </a:r>
            <a:r>
              <a:rPr lang="en-US" altLang="zh-CN" sz="2000" dirty="0"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latin typeface="+mn-ea"/>
                <a:cs typeface="Times New Roman" panose="02020603050405020304" pitchFamily="18" charset="0"/>
              </a:rPr>
              <a:t>负责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每个月本公司的报税纳税业务。</a:t>
            </a:r>
            <a:endParaRPr lang="en-US" altLang="zh-CN" sz="20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zh-CN" sz="20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effectLst/>
                <a:latin typeface="+mn-ea"/>
                <a:cs typeface="Times New Roman" panose="02020603050405020304" pitchFamily="18" charset="0"/>
              </a:rPr>
              <a:t>由于</a:t>
            </a:r>
            <a:r>
              <a:rPr lang="zh-CN" altLang="en-US" sz="2000" dirty="0">
                <a:latin typeface="+mn-ea"/>
              </a:rPr>
              <a:t>企业定期报税工作很重要，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小</a:t>
            </a:r>
            <a:r>
              <a:rPr lang="en-US" altLang="zh-CN" sz="2000" dirty="0"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effectLst/>
                <a:latin typeface="+mn-ea"/>
                <a:cs typeface="Times New Roman" panose="02020603050405020304" pitchFamily="18" charset="0"/>
              </a:rPr>
              <a:t>需要每个月</a:t>
            </a:r>
            <a:r>
              <a:rPr lang="zh-CN" altLang="en-US" sz="2000" dirty="0">
                <a:latin typeface="+mn-ea"/>
              </a:rPr>
              <a:t>重复处理繁琐的报税事项，而且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小</a:t>
            </a:r>
            <a:r>
              <a:rPr lang="en-US" altLang="zh-CN" sz="2000" dirty="0"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effectLst/>
                <a:latin typeface="+mn-ea"/>
                <a:cs typeface="Times New Roman" panose="02020603050405020304" pitchFamily="18" charset="0"/>
              </a:rPr>
              <a:t>常常会忘记跟进最新税收政策，所以</a:t>
            </a:r>
            <a:r>
              <a:rPr lang="zh-CN" altLang="en-US" sz="2000" dirty="0">
                <a:latin typeface="+mn-ea"/>
              </a:rPr>
              <a:t>工作量大且容易出错的定期报税任务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就变成了小</a:t>
            </a:r>
            <a:r>
              <a:rPr lang="en-US" altLang="zh-CN" sz="2000" dirty="0">
                <a:effectLst/>
                <a:latin typeface="+mn-ea"/>
                <a:cs typeface="Times New Roman" panose="02020603050405020304" pitchFamily="18" charset="0"/>
              </a:rPr>
              <a:t>A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最棘手的事</a:t>
            </a:r>
            <a:r>
              <a:rPr lang="zh-CN" altLang="en-US" sz="2000" dirty="0">
                <a:latin typeface="+mn-ea"/>
              </a:rPr>
              <a:t>。在这种情况下，利用</a:t>
            </a:r>
            <a:r>
              <a:rPr lang="en-US" altLang="zh-CN" sz="2000" b="0" i="0" dirty="0">
                <a:solidFill>
                  <a:srgbClr val="000000"/>
                </a:solidFill>
                <a:effectLst/>
                <a:latin typeface="+mn-ea"/>
              </a:rPr>
              <a:t>UiPath</a:t>
            </a:r>
            <a:r>
              <a:rPr lang="zh-CN" altLang="en-US" sz="2000" dirty="0">
                <a:solidFill>
                  <a:srgbClr val="000000"/>
                </a:solidFill>
                <a:latin typeface="+mn-ea"/>
              </a:rPr>
              <a:t>是一个不错的选择。</a:t>
            </a:r>
            <a:endParaRPr lang="en-US" altLang="zh-CN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5537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" y="17755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B109014-13F8-DA24-298A-D4799C67514F}"/>
              </a:ext>
            </a:extLst>
          </p:cNvPr>
          <p:cNvGrpSpPr/>
          <p:nvPr/>
        </p:nvGrpSpPr>
        <p:grpSpPr>
          <a:xfrm>
            <a:off x="4573201" y="2894627"/>
            <a:ext cx="3047594" cy="3154441"/>
            <a:chOff x="4544326" y="2894627"/>
            <a:chExt cx="3047594" cy="3154441"/>
          </a:xfrm>
        </p:grpSpPr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C9159D9D-F8B9-B050-22B9-B0176A8B880C}"/>
                </a:ext>
              </a:extLst>
            </p:cNvPr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微软雅黑"/>
                <a:cs typeface="+mn-cs"/>
                <a:sym typeface="Arial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3B42C448-F70F-F86C-A083-C949675375DA}"/>
                </a:ext>
              </a:extLst>
            </p:cNvPr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A40893B3-8CEB-FF79-F692-F8F2F4A1F0F7}"/>
                  </a:ext>
                </a:extLst>
              </p:cNvPr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grpSp>
            <p:nvGrpSpPr>
              <p:cNvPr id="11" name="组合 10">
                <a:extLst>
                  <a:ext uri="{FF2B5EF4-FFF2-40B4-BE49-F238E27FC236}">
                    <a16:creationId xmlns:a16="http://schemas.microsoft.com/office/drawing/2014/main" id="{77BDEB5A-1E83-488A-59E5-4A6832B56D7F}"/>
                  </a:ext>
                </a:extLst>
              </p:cNvPr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22" name="梯形 21">
                  <a:extLst>
                    <a:ext uri="{FF2B5EF4-FFF2-40B4-BE49-F238E27FC236}">
                      <a16:creationId xmlns:a16="http://schemas.microsoft.com/office/drawing/2014/main" id="{A69702F6-ACB2-673D-86AF-D141616D65BE}"/>
                    </a:ext>
                  </a:extLst>
                </p:cNvPr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  <a:sym typeface="Arial"/>
                  </a:endParaRPr>
                </a:p>
              </p:txBody>
            </p:sp>
            <p:sp>
              <p:nvSpPr>
                <p:cNvPr id="23" name="梯形 22">
                  <a:extLst>
                    <a:ext uri="{FF2B5EF4-FFF2-40B4-BE49-F238E27FC236}">
                      <a16:creationId xmlns:a16="http://schemas.microsoft.com/office/drawing/2014/main" id="{BC5C77DC-F82A-B987-FDB2-9D9F149EDC56}"/>
                    </a:ext>
                  </a:extLst>
                </p:cNvPr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  <a:sym typeface="Arial"/>
                  </a:endParaRPr>
                </a:p>
              </p:txBody>
            </p:sp>
            <p:sp>
              <p:nvSpPr>
                <p:cNvPr id="24" name="梯形 23">
                  <a:extLst>
                    <a:ext uri="{FF2B5EF4-FFF2-40B4-BE49-F238E27FC236}">
                      <a16:creationId xmlns:a16="http://schemas.microsoft.com/office/drawing/2014/main" id="{380CBD62-8E61-2B10-34B1-87A0E3BD3F65}"/>
                    </a:ext>
                  </a:extLst>
                </p:cNvPr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cs"/>
                    <a:sym typeface="Arial"/>
                  </a:endParaRPr>
                </a:p>
              </p:txBody>
            </p:sp>
          </p:grp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D53AB10A-DEF0-E12A-4149-FDBDFBF53081}"/>
                  </a:ext>
                </a:extLst>
              </p:cNvPr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sp>
            <p:nvSpPr>
              <p:cNvPr id="14" name="任意多边形: 形状 10">
                <a:extLst>
                  <a:ext uri="{FF2B5EF4-FFF2-40B4-BE49-F238E27FC236}">
                    <a16:creationId xmlns:a16="http://schemas.microsoft.com/office/drawing/2014/main" id="{530573A8-293F-415F-E6C8-6BE0E4AA48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sp>
            <p:nvSpPr>
              <p:cNvPr id="15" name="椭圆 14">
                <a:extLst>
                  <a:ext uri="{FF2B5EF4-FFF2-40B4-BE49-F238E27FC236}">
                    <a16:creationId xmlns:a16="http://schemas.microsoft.com/office/drawing/2014/main" id="{A4422AB9-DC79-D4E7-EAF0-C63FB745A4F3}"/>
                  </a:ext>
                </a:extLst>
              </p:cNvPr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sp>
            <p:nvSpPr>
              <p:cNvPr id="16" name="任意多边形: 形状 12">
                <a:extLst>
                  <a:ext uri="{FF2B5EF4-FFF2-40B4-BE49-F238E27FC236}">
                    <a16:creationId xmlns:a16="http://schemas.microsoft.com/office/drawing/2014/main" id="{F7F17332-629A-F757-AFFE-9ED68D4AD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sp>
            <p:nvSpPr>
              <p:cNvPr id="20" name="任意多边形: 形状 14">
                <a:extLst>
                  <a:ext uri="{FF2B5EF4-FFF2-40B4-BE49-F238E27FC236}">
                    <a16:creationId xmlns:a16="http://schemas.microsoft.com/office/drawing/2014/main" id="{354D6325-98FA-9C9B-B1B1-706E2494F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微软雅黑"/>
                  <a:cs typeface="+mn-cs"/>
                  <a:sym typeface="Arial"/>
                </a:endParaRPr>
              </a:p>
            </p:txBody>
          </p:sp>
          <p:sp>
            <p:nvSpPr>
              <p:cNvPr id="21" name="文本框 21">
                <a:extLst>
                  <a:ext uri="{FF2B5EF4-FFF2-40B4-BE49-F238E27FC236}">
                    <a16:creationId xmlns:a16="http://schemas.microsoft.com/office/drawing/2014/main" id="{CAEC0C6C-87F8-2942-31BE-600CD05AD35F}"/>
                  </a:ext>
                </a:extLst>
              </p:cNvPr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微软雅黑"/>
                    <a:cs typeface="+mn-ea"/>
                    <a:sym typeface="Arial"/>
                  </a:rPr>
                  <a:t>痛点</a:t>
                </a:r>
              </a:p>
            </p:txBody>
          </p:sp>
        </p:grp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51F32307-2081-66E8-3A0D-52F44C943A6D}"/>
              </a:ext>
            </a:extLst>
          </p:cNvPr>
          <p:cNvSpPr txBox="1"/>
          <p:nvPr/>
        </p:nvSpPr>
        <p:spPr>
          <a:xfrm>
            <a:off x="918857" y="1285727"/>
            <a:ext cx="6165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流程痛点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E5AA82C-7BA8-9FB8-1A89-EF7784730A58}"/>
              </a:ext>
            </a:extLst>
          </p:cNvPr>
          <p:cNvSpPr txBox="1"/>
          <p:nvPr/>
        </p:nvSpPr>
        <p:spPr>
          <a:xfrm>
            <a:off x="4737063" y="1907663"/>
            <a:ext cx="2673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dirty="0">
                <a:solidFill>
                  <a:prstClr val="black"/>
                </a:solidFill>
                <a:latin typeface="Calibri"/>
                <a:ea typeface="等线" panose="02010600030101010101" pitchFamily="2" charset="-122"/>
              </a:rPr>
              <a:t>效率低</a:t>
            </a:r>
            <a:endParaRPr lang="en-US" altLang="zh-CN" sz="2000" dirty="0">
              <a:solidFill>
                <a:prstClr val="black"/>
              </a:solidFill>
              <a:latin typeface="Calibri"/>
              <a:ea typeface="等线" panose="02010600030101010101" pitchFamily="2" charset="-122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税收政策时常变化，报税工作易出错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6EE2FB7-7136-002B-232C-EFE6EEC8B69D}"/>
              </a:ext>
            </a:extLst>
          </p:cNvPr>
          <p:cNvSpPr txBox="1"/>
          <p:nvPr/>
        </p:nvSpPr>
        <p:spPr>
          <a:xfrm>
            <a:off x="1898622" y="5138947"/>
            <a:ext cx="245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工作量大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每月定期报税的工作量大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42D89D4-59AF-F61D-7BFA-117E43FFCF94}"/>
              </a:ext>
            </a:extLst>
          </p:cNvPr>
          <p:cNvSpPr txBox="1"/>
          <p:nvPr/>
        </p:nvSpPr>
        <p:spPr>
          <a:xfrm>
            <a:off x="7945515" y="5074671"/>
            <a:ext cx="25478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重复性高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等线" panose="02010600030101010101" pitchFamily="2" charset="-122"/>
                <a:cs typeface="+mn-cs"/>
              </a:rPr>
              <a:t>报税操作流程大体相同，重复性高</a:t>
            </a:r>
          </a:p>
        </p:txBody>
      </p:sp>
    </p:spTree>
    <p:extLst>
      <p:ext uri="{BB962C8B-B14F-4D97-AF65-F5344CB8AC3E}">
        <p14:creationId xmlns:p14="http://schemas.microsoft.com/office/powerpoint/2010/main" val="17721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4FF1656-733E-6D90-72F6-75AB8D9FB0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9351" y="1221388"/>
            <a:ext cx="5650877" cy="566067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1CB09972-1EB9-2CBB-F345-B51D65EDBCFA}"/>
              </a:ext>
            </a:extLst>
          </p:cNvPr>
          <p:cNvSpPr txBox="1"/>
          <p:nvPr/>
        </p:nvSpPr>
        <p:spPr>
          <a:xfrm>
            <a:off x="780106" y="1292227"/>
            <a:ext cx="25934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二、执行流程图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542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4246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F789BFA-0077-4B72-5C46-A21D8FBFC805}"/>
              </a:ext>
            </a:extLst>
          </p:cNvPr>
          <p:cNvSpPr txBox="1"/>
          <p:nvPr/>
        </p:nvSpPr>
        <p:spPr>
          <a:xfrm>
            <a:off x="713765" y="1234657"/>
            <a:ext cx="6165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三、模式和技术创新性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7C83EE9-31BD-8F1C-ABC3-6EDAE5BA56CB}"/>
              </a:ext>
            </a:extLst>
          </p:cNvPr>
          <p:cNvSpPr txBox="1"/>
          <p:nvPr/>
        </p:nvSpPr>
        <p:spPr>
          <a:xfrm>
            <a:off x="2009350" y="2136131"/>
            <a:ext cx="8190452" cy="3271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自动进入网页获取信息，生成</a:t>
            </a:r>
            <a:r>
              <a:rPr lang="en-US" altLang="zh-CN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Word</a:t>
            </a: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文档，方便使用者阅读。</a:t>
            </a:r>
            <a:endParaRPr lang="en-US" altLang="zh-CN" sz="20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该财务机器人自动收集并整理最新税收政策，为</a:t>
            </a:r>
            <a:r>
              <a:rPr lang="zh-CN" altLang="zh-CN" sz="2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财务人员提供最新的相关税收政策参考，减少了因财务人员不熟悉税收政策而</a:t>
            </a:r>
            <a:r>
              <a:rPr lang="zh-CN" altLang="en-US" sz="2000" kern="100" dirty="0">
                <a:effectLst/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造成不良后果</a:t>
            </a: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0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通过</a:t>
            </a:r>
            <a:r>
              <a:rPr lang="en-US" altLang="zh-CN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RPA</a:t>
            </a: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工具自动登录税务局网站，读取并填写申报信息，完成申报与缴款，从而减少人力的重复劳动。</a:t>
            </a:r>
            <a:endParaRPr lang="en-US" altLang="zh-CN" sz="20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CN" altLang="en-US" sz="2000" kern="100" dirty="0">
                <a:latin typeface="等线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每次报税前都会跳出对话框提示财务人员应熟知最新税收政策。</a:t>
            </a:r>
            <a:endParaRPr lang="en-US" altLang="zh-CN" sz="2000" kern="100" dirty="0">
              <a:latin typeface="等线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7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4246"/>
            <a:ext cx="12192000" cy="730649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CBF8F56-5F31-6331-4ECF-46364BBB1852}"/>
              </a:ext>
            </a:extLst>
          </p:cNvPr>
          <p:cNvSpPr txBox="1"/>
          <p:nvPr/>
        </p:nvSpPr>
        <p:spPr>
          <a:xfrm>
            <a:off x="792333" y="1371582"/>
            <a:ext cx="61655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四、方案价值与收益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AFB346A-E647-26C3-9F0B-34BB4F2A5A21}"/>
              </a:ext>
            </a:extLst>
          </p:cNvPr>
          <p:cNvSpPr txBox="1"/>
          <p:nvPr/>
        </p:nvSpPr>
        <p:spPr>
          <a:xfrm>
            <a:off x="1766994" y="2099169"/>
            <a:ext cx="8658011" cy="241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在效率上，整体加快了替换数据处理的速度，减少了在这一方面上的工作时间；</a:t>
            </a:r>
            <a:endParaRPr lang="en-US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3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在效益上，节约了成本，释放了劳力，提高了企业的竞争力；</a:t>
            </a:r>
            <a:endParaRPr lang="en-US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3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在质量上，提高了满意度，降低了错误率，提高了数据的正确性。</a:t>
            </a:r>
            <a:endParaRPr lang="zh-CN" altLang="zh-CN" sz="14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形 3" descr="沙漏">
            <a:extLst>
              <a:ext uri="{FF2B5EF4-FFF2-40B4-BE49-F238E27FC236}">
                <a16:creationId xmlns:a16="http://schemas.microsoft.com/office/drawing/2014/main" id="{EC113C58-E961-680E-B649-6056407E3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7626" y="2528198"/>
            <a:ext cx="400772" cy="400772"/>
          </a:xfrm>
          <a:prstGeom prst="rect">
            <a:avLst/>
          </a:prstGeom>
        </p:spPr>
      </p:pic>
      <p:pic>
        <p:nvPicPr>
          <p:cNvPr id="15" name="图形 14" descr="沙漏">
            <a:extLst>
              <a:ext uri="{FF2B5EF4-FFF2-40B4-BE49-F238E27FC236}">
                <a16:creationId xmlns:a16="http://schemas.microsoft.com/office/drawing/2014/main" id="{87B024CF-0473-4055-50B4-74D58AC55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7626" y="3328956"/>
            <a:ext cx="400772" cy="400772"/>
          </a:xfrm>
          <a:prstGeom prst="rect">
            <a:avLst/>
          </a:prstGeom>
        </p:spPr>
      </p:pic>
      <p:pic>
        <p:nvPicPr>
          <p:cNvPr id="16" name="图形 15" descr="沙漏">
            <a:extLst>
              <a:ext uri="{FF2B5EF4-FFF2-40B4-BE49-F238E27FC236}">
                <a16:creationId xmlns:a16="http://schemas.microsoft.com/office/drawing/2014/main" id="{27D9C7B1-F85C-D7DB-7EEE-A754F6FF8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7808" y="4168004"/>
            <a:ext cx="400772" cy="4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2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6491"/>
          </a:xfrm>
          <a:prstGeom prst="rect">
            <a:avLst/>
          </a:prstGeom>
        </p:spPr>
      </p:pic>
      <p:sp>
        <p:nvSpPr>
          <p:cNvPr id="19" name="稻壳儿_答辩小姐姐作品_2"/>
          <p:cNvSpPr txBox="1"/>
          <p:nvPr/>
        </p:nvSpPr>
        <p:spPr>
          <a:xfrm>
            <a:off x="713765" y="3255930"/>
            <a:ext cx="1069116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algn="ctr" defTabSz="914400" rtl="0" eaLnBrk="1" latinLnBrk="0" hangingPunct="1">
              <a:defRPr lang="zh-CN" altLang="en-US" sz="9600" kern="1200">
                <a:gradFill>
                  <a:gsLst>
                    <a:gs pos="0">
                      <a:srgbClr val="4D7F89"/>
                    </a:gs>
                    <a:gs pos="100000">
                      <a:srgbClr val="A2633C"/>
                    </a:gs>
                  </a:gsLst>
                  <a:lin ang="0" scaled="0"/>
                </a:gradFill>
                <a:latin typeface="+mn-lt"/>
                <a:ea typeface="+mn-ea"/>
                <a:cs typeface="+mn-ea"/>
                <a:sym typeface="+mn-lt"/>
              </a:defRPr>
            </a:lvl1pPr>
            <a:lvl2pPr marL="457200" lvl="1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  <a:sym typeface="+mn-ea"/>
              </a:rPr>
              <a:t>听一场报告</a:t>
            </a:r>
            <a:endParaRPr sz="6000" dirty="0">
              <a:solidFill>
                <a:schemeClr val="bg1"/>
              </a:solidFill>
              <a:effectLst/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  <a:sym typeface="+mn-ea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31D5E36-61BC-4469-B1C6-D8C78732C7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4" y="265921"/>
            <a:ext cx="3149600" cy="839739"/>
          </a:xfrm>
          <a:prstGeom prst="rect">
            <a:avLst/>
          </a:prstGeom>
        </p:spPr>
      </p:pic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66CA341-2E9C-423B-AFE7-0F486A8BA68E}"/>
              </a:ext>
            </a:extLst>
          </p:cNvPr>
          <p:cNvSpPr/>
          <p:nvPr/>
        </p:nvSpPr>
        <p:spPr>
          <a:xfrm flipH="1" flipV="1">
            <a:off x="8724822" y="2863790"/>
            <a:ext cx="2997810" cy="1835292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  <a:gd name="connsiteX0" fmla="*/ 549512 w 2295525"/>
              <a:gd name="connsiteY0" fmla="*/ 0 h 1714500"/>
              <a:gd name="connsiteX1" fmla="*/ 0 w 2295525"/>
              <a:gd name="connsiteY1" fmla="*/ 0 h 1714500"/>
              <a:gd name="connsiteX2" fmla="*/ 0 w 2295525"/>
              <a:gd name="connsiteY2" fmla="*/ 1714500 h 1714500"/>
              <a:gd name="connsiteX3" fmla="*/ 2295525 w 2295525"/>
              <a:gd name="connsiteY3" fmla="*/ 1707624 h 1714500"/>
              <a:gd name="connsiteX0" fmla="*/ 549512 w 2295525"/>
              <a:gd name="connsiteY0" fmla="*/ 0 h 1715383"/>
              <a:gd name="connsiteX1" fmla="*/ 0 w 2295525"/>
              <a:gd name="connsiteY1" fmla="*/ 0 h 1715383"/>
              <a:gd name="connsiteX2" fmla="*/ 0 w 2295525"/>
              <a:gd name="connsiteY2" fmla="*/ 1714500 h 1715383"/>
              <a:gd name="connsiteX3" fmla="*/ 2295525 w 2295525"/>
              <a:gd name="connsiteY3" fmla="*/ 1715383 h 1715383"/>
              <a:gd name="connsiteX0" fmla="*/ 549512 w 2559409"/>
              <a:gd name="connsiteY0" fmla="*/ 0 h 1715383"/>
              <a:gd name="connsiteX1" fmla="*/ 0 w 2559409"/>
              <a:gd name="connsiteY1" fmla="*/ 0 h 1715383"/>
              <a:gd name="connsiteX2" fmla="*/ 0 w 2559409"/>
              <a:gd name="connsiteY2" fmla="*/ 1714500 h 1715383"/>
              <a:gd name="connsiteX3" fmla="*/ 2559409 w 2559409"/>
              <a:gd name="connsiteY3" fmla="*/ 1715383 h 1715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09" h="1715383">
                <a:moveTo>
                  <a:pt x="549512" y="0"/>
                </a:moveTo>
                <a:lnTo>
                  <a:pt x="0" y="0"/>
                </a:lnTo>
                <a:lnTo>
                  <a:pt x="0" y="1714500"/>
                </a:lnTo>
                <a:lnTo>
                  <a:pt x="2559409" y="171538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1AF27973-D0C4-4246-B159-D5957AE35608}"/>
              </a:ext>
            </a:extLst>
          </p:cNvPr>
          <p:cNvSpPr/>
          <p:nvPr/>
        </p:nvSpPr>
        <p:spPr>
          <a:xfrm>
            <a:off x="469368" y="2863790"/>
            <a:ext cx="1923103" cy="1810885"/>
          </a:xfrm>
          <a:custGeom>
            <a:avLst/>
            <a:gdLst>
              <a:gd name="connsiteX0" fmla="*/ 762000 w 2571750"/>
              <a:gd name="connsiteY0" fmla="*/ 0 h 1771650"/>
              <a:gd name="connsiteX1" fmla="*/ 0 w 2571750"/>
              <a:gd name="connsiteY1" fmla="*/ 19050 h 1771650"/>
              <a:gd name="connsiteX2" fmla="*/ 0 w 2571750"/>
              <a:gd name="connsiteY2" fmla="*/ 1733550 h 1771650"/>
              <a:gd name="connsiteX3" fmla="*/ 2571750 w 2571750"/>
              <a:gd name="connsiteY3" fmla="*/ 1771650 h 1771650"/>
              <a:gd name="connsiteX0" fmla="*/ 776288 w 2571750"/>
              <a:gd name="connsiteY0" fmla="*/ 0 h 1752600"/>
              <a:gd name="connsiteX1" fmla="*/ 0 w 2571750"/>
              <a:gd name="connsiteY1" fmla="*/ 0 h 1752600"/>
              <a:gd name="connsiteX2" fmla="*/ 0 w 2571750"/>
              <a:gd name="connsiteY2" fmla="*/ 1714500 h 1752600"/>
              <a:gd name="connsiteX3" fmla="*/ 2571750 w 2571750"/>
              <a:gd name="connsiteY3" fmla="*/ 1752600 h 1752600"/>
              <a:gd name="connsiteX0" fmla="*/ 776288 w 2576512"/>
              <a:gd name="connsiteY0" fmla="*/ 0 h 1743075"/>
              <a:gd name="connsiteX1" fmla="*/ 0 w 2576512"/>
              <a:gd name="connsiteY1" fmla="*/ 0 h 1743075"/>
              <a:gd name="connsiteX2" fmla="*/ 0 w 2576512"/>
              <a:gd name="connsiteY2" fmla="*/ 1714500 h 1743075"/>
              <a:gd name="connsiteX3" fmla="*/ 2576512 w 2576512"/>
              <a:gd name="connsiteY3" fmla="*/ 1743075 h 1743075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86037"/>
              <a:gd name="connsiteY0" fmla="*/ 0 h 1752600"/>
              <a:gd name="connsiteX1" fmla="*/ 0 w 2586037"/>
              <a:gd name="connsiteY1" fmla="*/ 0 h 1752600"/>
              <a:gd name="connsiteX2" fmla="*/ 0 w 2586037"/>
              <a:gd name="connsiteY2" fmla="*/ 1714500 h 1752600"/>
              <a:gd name="connsiteX3" fmla="*/ 2586037 w 2586037"/>
              <a:gd name="connsiteY3" fmla="*/ 1752600 h 1752600"/>
              <a:gd name="connsiteX0" fmla="*/ 776288 w 2586037"/>
              <a:gd name="connsiteY0" fmla="*/ 0 h 1766888"/>
              <a:gd name="connsiteX1" fmla="*/ 0 w 2586037"/>
              <a:gd name="connsiteY1" fmla="*/ 0 h 1766888"/>
              <a:gd name="connsiteX2" fmla="*/ 0 w 2586037"/>
              <a:gd name="connsiteY2" fmla="*/ 1714500 h 1766888"/>
              <a:gd name="connsiteX3" fmla="*/ 2586037 w 2586037"/>
              <a:gd name="connsiteY3" fmla="*/ 1766888 h 1766888"/>
              <a:gd name="connsiteX0" fmla="*/ 776288 w 2552700"/>
              <a:gd name="connsiteY0" fmla="*/ 0 h 1762125"/>
              <a:gd name="connsiteX1" fmla="*/ 0 w 2552700"/>
              <a:gd name="connsiteY1" fmla="*/ 0 h 1762125"/>
              <a:gd name="connsiteX2" fmla="*/ 0 w 2552700"/>
              <a:gd name="connsiteY2" fmla="*/ 1714500 h 1762125"/>
              <a:gd name="connsiteX3" fmla="*/ 2552700 w 2552700"/>
              <a:gd name="connsiteY3" fmla="*/ 1762125 h 1762125"/>
              <a:gd name="connsiteX0" fmla="*/ 776288 w 2552700"/>
              <a:gd name="connsiteY0" fmla="*/ 0 h 1752600"/>
              <a:gd name="connsiteX1" fmla="*/ 0 w 2552700"/>
              <a:gd name="connsiteY1" fmla="*/ 0 h 1752600"/>
              <a:gd name="connsiteX2" fmla="*/ 0 w 2552700"/>
              <a:gd name="connsiteY2" fmla="*/ 1714500 h 1752600"/>
              <a:gd name="connsiteX3" fmla="*/ 2552700 w 2552700"/>
              <a:gd name="connsiteY3" fmla="*/ 1752600 h 1752600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3075"/>
              <a:gd name="connsiteX1" fmla="*/ 0 w 2552700"/>
              <a:gd name="connsiteY1" fmla="*/ 0 h 1743075"/>
              <a:gd name="connsiteX2" fmla="*/ 0 w 2552700"/>
              <a:gd name="connsiteY2" fmla="*/ 1714500 h 1743075"/>
              <a:gd name="connsiteX3" fmla="*/ 2552700 w 2552700"/>
              <a:gd name="connsiteY3" fmla="*/ 1743075 h 1743075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552700"/>
              <a:gd name="connsiteY0" fmla="*/ 0 h 1747838"/>
              <a:gd name="connsiteX1" fmla="*/ 0 w 2552700"/>
              <a:gd name="connsiteY1" fmla="*/ 0 h 1747838"/>
              <a:gd name="connsiteX2" fmla="*/ 0 w 2552700"/>
              <a:gd name="connsiteY2" fmla="*/ 1714500 h 1747838"/>
              <a:gd name="connsiteX3" fmla="*/ 2552700 w 2552700"/>
              <a:gd name="connsiteY3" fmla="*/ 1747838 h 1747838"/>
              <a:gd name="connsiteX0" fmla="*/ 776288 w 2247900"/>
              <a:gd name="connsiteY0" fmla="*/ 0 h 1743075"/>
              <a:gd name="connsiteX1" fmla="*/ 0 w 2247900"/>
              <a:gd name="connsiteY1" fmla="*/ 0 h 1743075"/>
              <a:gd name="connsiteX2" fmla="*/ 0 w 2247900"/>
              <a:gd name="connsiteY2" fmla="*/ 1714500 h 1743075"/>
              <a:gd name="connsiteX3" fmla="*/ 2247900 w 2247900"/>
              <a:gd name="connsiteY3" fmla="*/ 1743075 h 1743075"/>
              <a:gd name="connsiteX0" fmla="*/ 776288 w 2252663"/>
              <a:gd name="connsiteY0" fmla="*/ 0 h 1733550"/>
              <a:gd name="connsiteX1" fmla="*/ 0 w 2252663"/>
              <a:gd name="connsiteY1" fmla="*/ 0 h 1733550"/>
              <a:gd name="connsiteX2" fmla="*/ 0 w 2252663"/>
              <a:gd name="connsiteY2" fmla="*/ 1714500 h 1733550"/>
              <a:gd name="connsiteX3" fmla="*/ 2252663 w 2252663"/>
              <a:gd name="connsiteY3" fmla="*/ 1733550 h 1733550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66950"/>
              <a:gd name="connsiteY0" fmla="*/ 0 h 1743075"/>
              <a:gd name="connsiteX1" fmla="*/ 0 w 2266950"/>
              <a:gd name="connsiteY1" fmla="*/ 0 h 1743075"/>
              <a:gd name="connsiteX2" fmla="*/ 0 w 2266950"/>
              <a:gd name="connsiteY2" fmla="*/ 1714500 h 1743075"/>
              <a:gd name="connsiteX3" fmla="*/ 2266950 w 2266950"/>
              <a:gd name="connsiteY3" fmla="*/ 1743075 h 1743075"/>
              <a:gd name="connsiteX0" fmla="*/ 776288 w 2271713"/>
              <a:gd name="connsiteY0" fmla="*/ 0 h 1733550"/>
              <a:gd name="connsiteX1" fmla="*/ 0 w 2271713"/>
              <a:gd name="connsiteY1" fmla="*/ 0 h 1733550"/>
              <a:gd name="connsiteX2" fmla="*/ 0 w 2271713"/>
              <a:gd name="connsiteY2" fmla="*/ 1714500 h 1733550"/>
              <a:gd name="connsiteX3" fmla="*/ 2271713 w 2271713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76475"/>
              <a:gd name="connsiteY0" fmla="*/ 0 h 1733550"/>
              <a:gd name="connsiteX1" fmla="*/ 0 w 2276475"/>
              <a:gd name="connsiteY1" fmla="*/ 0 h 1733550"/>
              <a:gd name="connsiteX2" fmla="*/ 0 w 2276475"/>
              <a:gd name="connsiteY2" fmla="*/ 1714500 h 1733550"/>
              <a:gd name="connsiteX3" fmla="*/ 2276475 w 2276475"/>
              <a:gd name="connsiteY3" fmla="*/ 1733550 h 1733550"/>
              <a:gd name="connsiteX0" fmla="*/ 776288 w 2295525"/>
              <a:gd name="connsiteY0" fmla="*/ 0 h 1719263"/>
              <a:gd name="connsiteX1" fmla="*/ 0 w 2295525"/>
              <a:gd name="connsiteY1" fmla="*/ 0 h 1719263"/>
              <a:gd name="connsiteX2" fmla="*/ 0 w 2295525"/>
              <a:gd name="connsiteY2" fmla="*/ 1714500 h 1719263"/>
              <a:gd name="connsiteX3" fmla="*/ 2295525 w 2295525"/>
              <a:gd name="connsiteY3" fmla="*/ 1719263 h 171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525" h="1719263">
                <a:moveTo>
                  <a:pt x="776288" y="0"/>
                </a:moveTo>
                <a:lnTo>
                  <a:pt x="0" y="0"/>
                </a:lnTo>
                <a:lnTo>
                  <a:pt x="0" y="1714500"/>
                </a:lnTo>
                <a:lnTo>
                  <a:pt x="2295525" y="1719263"/>
                </a:lnTo>
              </a:path>
            </a:pathLst>
          </a:custGeom>
          <a:noFill/>
          <a:ln w="539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513CAA5-DF0B-B79B-89CF-6F9398CE87FB}"/>
              </a:ext>
            </a:extLst>
          </p:cNvPr>
          <p:cNvSpPr txBox="1"/>
          <p:nvPr/>
        </p:nvSpPr>
        <p:spPr>
          <a:xfrm>
            <a:off x="4195789" y="2735896"/>
            <a:ext cx="60279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感谢观看</a:t>
            </a:r>
          </a:p>
        </p:txBody>
      </p:sp>
    </p:spTree>
    <p:extLst>
      <p:ext uri="{BB962C8B-B14F-4D97-AF65-F5344CB8AC3E}">
        <p14:creationId xmlns:p14="http://schemas.microsoft.com/office/powerpoint/2010/main" val="92344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517</Words>
  <Application>Microsoft Office PowerPoint</Application>
  <PresentationFormat>宽屏</PresentationFormat>
  <Paragraphs>41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 Unicode MS</vt:lpstr>
      <vt:lpstr>等线</vt:lpstr>
      <vt:lpstr>方正粗黑宋简体</vt:lpstr>
      <vt:lpstr>华文仿宋</vt:lpstr>
      <vt:lpstr>华文新魏</vt:lpstr>
      <vt:lpstr>宋体</vt:lpstr>
      <vt:lpstr>微软雅黑</vt:lpstr>
      <vt:lpstr>微软雅黑</vt:lpstr>
      <vt:lpstr>Arial</vt:lpstr>
      <vt:lpstr>Calibri</vt:lpstr>
      <vt:lpstr>Calibri Light</vt:lpstr>
      <vt:lpstr>Ebrima</vt:lpstr>
      <vt:lpstr>Wingdings</vt:lpstr>
      <vt:lpstr>第一PPT，www.1ppt.com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第一PPT，www.1ppt.com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项目管理培训</dc:title>
  <dc:creator>第一PPT</dc:creator>
  <cp:keywords>www.1ppt.com</cp:keywords>
  <dc:description>www.1ppt.com</dc:description>
  <cp:lastModifiedBy>刁 晓丹</cp:lastModifiedBy>
  <cp:revision>610</cp:revision>
  <dcterms:created xsi:type="dcterms:W3CDTF">2019-03-29T12:25:00Z</dcterms:created>
  <dcterms:modified xsi:type="dcterms:W3CDTF">2022-07-17T14:23:27Z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AC5509D490FD484E878B1867A8A325D1</vt:lpwstr>
  </property>
  <property fmtid="{D5CDD505-2E9C-101B-9397-08002B2CF9AE}" pid="3" name="KSOProductBuildVer">
    <vt:lpwstr>2052-11.1.0.11365</vt:lpwstr>
  </property>
</Properties>
</file>