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58" r:id="rId3"/>
    <p:sldId id="259" r:id="rId4"/>
    <p:sldId id="260" r:id="rId5"/>
    <p:sldId id="261" r:id="rId6"/>
    <p:sldId id="262" r:id="rId7"/>
    <p:sldId id="264" r:id="rId8"/>
    <p:sldId id="265" r:id="rId9"/>
    <p:sldId id="266" r:id="rId10"/>
    <p:sldId id="267" r:id="rId11"/>
    <p:sldId id="268" r:id="rId12"/>
    <p:sldId id="269" r:id="rId13"/>
    <p:sldId id="270" r:id="rId14"/>
    <p:sldId id="271" r:id="rId15"/>
  </p:sldIdLst>
  <p:sldSz cx="18288000" cy="10287000"/>
  <p:notesSz cx="6858000" cy="9144000"/>
  <p:embeddedFontLst>
    <p:embeddedFont>
      <p:font typeface="等线" panose="02010600030101010101" pitchFamily="2" charset="-122"/>
      <p:regular r:id="rId17"/>
      <p:bold r:id="rId18"/>
    </p:embeddedFont>
    <p:embeddedFont>
      <p:font typeface="微软雅黑" panose="020B0503020204020204" pitchFamily="34" charset="-122"/>
      <p:regular r:id="rId19"/>
      <p:bold r:id="rId20"/>
    </p:embeddedFont>
    <p:embeddedFont>
      <p:font typeface="Arimo" panose="020B0604020202020204" charset="0"/>
      <p:regular r:id="rId21"/>
    </p:embeddedFont>
    <p:embeddedFont>
      <p:font typeface="Calibri" panose="020F0502020204030204" pitchFamily="34" charset="0"/>
      <p:regular r:id="rId22"/>
      <p:bold r:id="rId23"/>
      <p:italic r:id="rId24"/>
      <p:boldItalic r:id="rId25"/>
    </p:embeddedFont>
    <p:embeddedFont>
      <p:font typeface="SimHei" panose="02010609060101010101" pitchFamily="49" charset="-122"/>
      <p:regular r:id="rId26"/>
    </p:embeddedFont>
  </p:embeddedFontLst>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0">
          <p15:clr>
            <a:srgbClr val="A4A3A4"/>
          </p15:clr>
        </p15:guide>
        <p15:guide id="2" pos="28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5" d="100"/>
          <a:sy n="55" d="100"/>
        </p:scale>
        <p:origin x="658" y="58"/>
      </p:cViewPr>
      <p:guideLst>
        <p:guide orient="horz" pos="2120"/>
        <p:guide pos="289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878BD-B879-432D-B8F6-39F6232FC26C}" type="datetimeFigureOut">
              <a:rPr lang="zh-CN" altLang="en-US" smtClean="0"/>
              <a:t>2022/7/17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FB511D-3940-4185-99BF-93CF92BBC07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7FB511D-3940-4185-99BF-93CF92BBC07F}" type="slidenum">
              <a:rPr lang="zh-CN" altLang="en-US" smtClean="0"/>
              <a:t>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7FB511D-3940-4185-99BF-93CF92BBC07F}" type="slidenum">
              <a:rPr lang="zh-CN" altLang="en-US" smtClean="0"/>
              <a:t>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7/17/2022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7/17/2022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7/17/2022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7/17/2022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7/17/2022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7/17/2022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7/17/2022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7/17/2022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7/17/2022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7/17/2022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7/17/2022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7/17/2022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image" Target="../media/image2.png"/><Relationship Id="rId2" Type="http://schemas.openxmlformats.org/officeDocument/2006/relationships/tags" Target="../tags/tag3.xml"/><Relationship Id="rId16" Type="http://schemas.openxmlformats.org/officeDocument/2006/relationships/image" Target="../media/image8.jpe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notesSlide" Target="../notesSlides/notesSlide1.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05" r="75" b="1369"/>
          <a:stretch>
            <a:fillRect/>
          </a:stretch>
        </p:blipFill>
        <p:spPr>
          <a:xfrm>
            <a:off x="0" y="0"/>
            <a:ext cx="18288000" cy="10287000"/>
          </a:xfrm>
          <a:prstGeom prst="rect">
            <a:avLst/>
          </a:prstGeom>
        </p:spPr>
      </p:pic>
      <p:pic>
        <p:nvPicPr>
          <p:cNvPr id="3" name="Picture 3"/>
          <p:cNvPicPr>
            <a:picLocks noChangeAspect="1"/>
          </p:cNvPicPr>
          <p:nvPr/>
        </p:nvPicPr>
        <p:blipFill>
          <a:blip r:embed="rId3"/>
          <a:srcRect r="984" b="984"/>
          <a:stretch>
            <a:fillRect/>
          </a:stretch>
        </p:blipFill>
        <p:spPr>
          <a:xfrm>
            <a:off x="15729384" y="-57100"/>
            <a:ext cx="2587491" cy="1180700"/>
          </a:xfrm>
          <a:prstGeom prst="rect">
            <a:avLst/>
          </a:prstGeom>
        </p:spPr>
      </p:pic>
      <p:sp>
        <p:nvSpPr>
          <p:cNvPr id="4" name="TextBox 4"/>
          <p:cNvSpPr txBox="1"/>
          <p:nvPr/>
        </p:nvSpPr>
        <p:spPr>
          <a:xfrm>
            <a:off x="15975280" y="1058010"/>
            <a:ext cx="3030754" cy="362158"/>
          </a:xfrm>
          <a:prstGeom prst="rect">
            <a:avLst/>
          </a:prstGeom>
        </p:spPr>
        <p:txBody>
          <a:bodyPr lIns="0" tIns="0" rIns="0" bIns="0" rtlCol="0" anchor="t">
            <a:spAutoFit/>
          </a:bodyPr>
          <a:lstStyle/>
          <a:p>
            <a:pPr algn="l">
              <a:lnSpc>
                <a:spcPts val="1440"/>
              </a:lnSpc>
            </a:pPr>
            <a:r>
              <a:rPr lang="en-US" sz="1200">
                <a:solidFill>
                  <a:srgbClr val="01A8FF"/>
                </a:solidFill>
                <a:ea typeface="Arimo" panose="020B0604020202020204"/>
              </a:rPr>
              <a:t>融 合 · 创 新 · 创 造</a:t>
            </a:r>
          </a:p>
        </p:txBody>
      </p:sp>
      <p:pic>
        <p:nvPicPr>
          <p:cNvPr id="5" name="Picture 5"/>
          <p:cNvPicPr>
            <a:picLocks noChangeAspect="1"/>
          </p:cNvPicPr>
          <p:nvPr/>
        </p:nvPicPr>
        <p:blipFill>
          <a:blip r:embed="rId4"/>
          <a:srcRect r="5864" b="11120"/>
          <a:stretch>
            <a:fillRect/>
          </a:stretch>
        </p:blipFill>
        <p:spPr>
          <a:xfrm>
            <a:off x="1624616" y="2971677"/>
            <a:ext cx="15223832" cy="143918"/>
          </a:xfrm>
          <a:prstGeom prst="rect">
            <a:avLst/>
          </a:prstGeom>
        </p:spPr>
      </p:pic>
      <p:pic>
        <p:nvPicPr>
          <p:cNvPr id="6" name="Picture 6"/>
          <p:cNvPicPr>
            <a:picLocks noChangeAspect="1"/>
          </p:cNvPicPr>
          <p:nvPr/>
        </p:nvPicPr>
        <p:blipFill>
          <a:blip r:embed="rId5"/>
          <a:srcRect l="36506" r="2916" b="4592"/>
          <a:stretch>
            <a:fillRect/>
          </a:stretch>
        </p:blipFill>
        <p:spPr>
          <a:xfrm rot="5400000">
            <a:off x="6922821" y="1912683"/>
            <a:ext cx="576822" cy="908476"/>
          </a:xfrm>
          <a:prstGeom prst="rect">
            <a:avLst/>
          </a:prstGeom>
        </p:spPr>
      </p:pic>
      <p:pic>
        <p:nvPicPr>
          <p:cNvPr id="7" name="Picture 7"/>
          <p:cNvPicPr>
            <a:picLocks noChangeAspect="1"/>
          </p:cNvPicPr>
          <p:nvPr/>
        </p:nvPicPr>
        <p:blipFill>
          <a:blip r:embed="rId6"/>
          <a:srcRect l="36506" r="1355" b="2133"/>
          <a:stretch>
            <a:fillRect/>
          </a:stretch>
        </p:blipFill>
        <p:spPr>
          <a:xfrm rot="5400000">
            <a:off x="11369170" y="4529608"/>
            <a:ext cx="1008234" cy="1587936"/>
          </a:xfrm>
          <a:prstGeom prst="rect">
            <a:avLst/>
          </a:prstGeom>
        </p:spPr>
      </p:pic>
      <p:grpSp>
        <p:nvGrpSpPr>
          <p:cNvPr id="8" name="Group 8"/>
          <p:cNvGrpSpPr>
            <a:grpSpLocks noChangeAspect="1"/>
          </p:cNvGrpSpPr>
          <p:nvPr/>
        </p:nvGrpSpPr>
        <p:grpSpPr>
          <a:xfrm>
            <a:off x="3124398" y="1714678"/>
            <a:ext cx="11497945" cy="1127760"/>
            <a:chOff x="0" y="0"/>
            <a:chExt cx="15330593" cy="1503680"/>
          </a:xfrm>
        </p:grpSpPr>
        <p:sp>
          <p:nvSpPr>
            <p:cNvPr id="9" name="Freeform 9"/>
            <p:cNvSpPr/>
            <p:nvPr/>
          </p:nvSpPr>
          <p:spPr>
            <a:xfrm>
              <a:off x="0" y="0"/>
              <a:ext cx="15330551" cy="1503680"/>
            </a:xfrm>
            <a:custGeom>
              <a:avLst/>
              <a:gdLst/>
              <a:ahLst/>
              <a:cxnLst/>
              <a:rect l="l" t="t" r="r" b="b"/>
              <a:pathLst>
                <a:path w="15330551" h="1503680">
                  <a:moveTo>
                    <a:pt x="0" y="0"/>
                  </a:moveTo>
                  <a:lnTo>
                    <a:pt x="15330551" y="0"/>
                  </a:lnTo>
                  <a:lnTo>
                    <a:pt x="15330551" y="1503680"/>
                  </a:lnTo>
                  <a:lnTo>
                    <a:pt x="0" y="1503680"/>
                  </a:lnTo>
                  <a:close/>
                </a:path>
              </a:pathLst>
            </a:custGeom>
            <a:solidFill>
              <a:srgbClr val="759BFF"/>
            </a:solidFill>
          </p:spPr>
        </p:sp>
      </p:grpSp>
      <p:sp>
        <p:nvSpPr>
          <p:cNvPr id="10" name="TextBox 10"/>
          <p:cNvSpPr txBox="1"/>
          <p:nvPr/>
        </p:nvSpPr>
        <p:spPr>
          <a:xfrm>
            <a:off x="3175198" y="2345868"/>
            <a:ext cx="11226165" cy="668655"/>
          </a:xfrm>
          <a:prstGeom prst="rect">
            <a:avLst/>
          </a:prstGeom>
        </p:spPr>
        <p:txBody>
          <a:bodyPr lIns="0" tIns="0" rIns="0" bIns="0" rtlCol="0" anchor="t">
            <a:spAutoFit/>
          </a:bodyPr>
          <a:lstStyle/>
          <a:p>
            <a:pPr algn="ctr">
              <a:lnSpc>
                <a:spcPts val="2000"/>
              </a:lnSpc>
            </a:pPr>
            <a:r>
              <a:rPr lang="en-US" sz="4000">
                <a:solidFill>
                  <a:srgbClr val="FFFFFF"/>
                </a:solidFill>
                <a:ea typeface="Arimo" panose="020B0604020202020204"/>
              </a:rPr>
              <a:t>企业投资者关系管理中信息收集管理小助手</a:t>
            </a:r>
          </a:p>
        </p:txBody>
      </p:sp>
      <p:pic>
        <p:nvPicPr>
          <p:cNvPr id="11" name="Picture 11"/>
          <p:cNvPicPr>
            <a:picLocks noChangeAspect="1"/>
          </p:cNvPicPr>
          <p:nvPr/>
        </p:nvPicPr>
        <p:blipFill>
          <a:blip r:embed="rId7"/>
          <a:srcRect r="1716" b="1716"/>
          <a:stretch>
            <a:fillRect/>
          </a:stretch>
        </p:blipFill>
        <p:spPr>
          <a:xfrm>
            <a:off x="16249869" y="1260396"/>
            <a:ext cx="1444761" cy="1444761"/>
          </a:xfrm>
          <a:prstGeom prst="rect">
            <a:avLst/>
          </a:prstGeom>
        </p:spPr>
      </p:pic>
      <p:pic>
        <p:nvPicPr>
          <p:cNvPr id="12" name="Picture 12"/>
          <p:cNvPicPr>
            <a:picLocks noChangeAspect="1"/>
          </p:cNvPicPr>
          <p:nvPr/>
        </p:nvPicPr>
        <p:blipFill>
          <a:blip r:embed="rId8"/>
          <a:srcRect l="36506" r="1581" b="2489"/>
          <a:stretch>
            <a:fillRect/>
          </a:stretch>
        </p:blipFill>
        <p:spPr>
          <a:xfrm rot="5400000">
            <a:off x="1616412" y="759962"/>
            <a:ext cx="761853" cy="1199893"/>
          </a:xfrm>
          <a:prstGeom prst="rect">
            <a:avLst/>
          </a:prstGeom>
        </p:spPr>
      </p:pic>
      <p:pic>
        <p:nvPicPr>
          <p:cNvPr id="13" name="Picture 13"/>
          <p:cNvPicPr>
            <a:picLocks noChangeAspect="1"/>
          </p:cNvPicPr>
          <p:nvPr/>
        </p:nvPicPr>
        <p:blipFill>
          <a:blip r:embed="rId6"/>
          <a:srcRect l="36506" r="969" b="1526"/>
          <a:stretch>
            <a:fillRect/>
          </a:stretch>
        </p:blipFill>
        <p:spPr>
          <a:xfrm rot="5400000">
            <a:off x="13621964" y="131914"/>
            <a:ext cx="1008234" cy="1587936"/>
          </a:xfrm>
          <a:prstGeom prst="rect">
            <a:avLst/>
          </a:prstGeom>
        </p:spPr>
      </p:pic>
      <p:pic>
        <p:nvPicPr>
          <p:cNvPr id="14" name="Picture 14"/>
          <p:cNvPicPr>
            <a:picLocks noChangeAspect="1"/>
          </p:cNvPicPr>
          <p:nvPr/>
        </p:nvPicPr>
        <p:blipFill>
          <a:blip r:embed="rId5"/>
          <a:srcRect l="36506" r="2916" b="4592"/>
          <a:stretch>
            <a:fillRect/>
          </a:stretch>
        </p:blipFill>
        <p:spPr>
          <a:xfrm rot="5400000">
            <a:off x="6922821" y="1912683"/>
            <a:ext cx="576822" cy="908476"/>
          </a:xfrm>
          <a:prstGeom prst="rect">
            <a:avLst/>
          </a:prstGeom>
        </p:spPr>
      </p:pic>
      <p:sp>
        <p:nvSpPr>
          <p:cNvPr id="15" name="TextBox 15"/>
          <p:cNvSpPr txBox="1"/>
          <p:nvPr/>
        </p:nvSpPr>
        <p:spPr>
          <a:xfrm>
            <a:off x="3352800" y="3391535"/>
            <a:ext cx="12203430" cy="4229735"/>
          </a:xfrm>
          <a:prstGeom prst="rect">
            <a:avLst/>
          </a:prstGeom>
        </p:spPr>
        <p:txBody>
          <a:bodyPr lIns="0" tIns="0" rIns="0" bIns="0" rtlCol="0" anchor="t">
            <a:spAutoFit/>
          </a:bodyPr>
          <a:lstStyle/>
          <a:p>
            <a:pPr algn="l">
              <a:lnSpc>
                <a:spcPts val="6480"/>
              </a:lnSpc>
            </a:pPr>
            <a:r>
              <a:rPr lang="en-US" sz="3600">
                <a:solidFill>
                  <a:srgbClr val="FFFFFF">
                    <a:alpha val="84706"/>
                  </a:srgbClr>
                </a:solidFill>
                <a:ea typeface="Arimo" panose="020B0604020202020204"/>
              </a:rPr>
              <a:t>队伍名称 Team Name：比奇堡 </a:t>
            </a:r>
          </a:p>
          <a:p>
            <a:pPr algn="l">
              <a:lnSpc>
                <a:spcPts val="6480"/>
              </a:lnSpc>
            </a:pPr>
            <a:r>
              <a:rPr lang="en-US" sz="3600">
                <a:solidFill>
                  <a:srgbClr val="FFFFFF">
                    <a:alpha val="84706"/>
                  </a:srgbClr>
                </a:solidFill>
                <a:ea typeface="Arimo" panose="020B0604020202020204"/>
              </a:rPr>
              <a:t>队伍成员 Team Member：赵川、唐蔚然、高妮、刘佳琦 </a:t>
            </a:r>
          </a:p>
          <a:p>
            <a:pPr algn="l">
              <a:lnSpc>
                <a:spcPts val="6480"/>
              </a:lnSpc>
            </a:pPr>
            <a:r>
              <a:rPr lang="en-US" sz="3600">
                <a:solidFill>
                  <a:srgbClr val="FFFFFF">
                    <a:alpha val="84706"/>
                  </a:srgbClr>
                </a:solidFill>
                <a:ea typeface="Arimo" panose="020B0604020202020204"/>
              </a:rPr>
              <a:t>所在单位/专业 Enterprise：北京信息科技大学信管学院</a:t>
            </a:r>
          </a:p>
          <a:p>
            <a:pPr algn="l">
              <a:lnSpc>
                <a:spcPts val="6480"/>
              </a:lnSpc>
            </a:pPr>
            <a:r>
              <a:rPr lang="en-US" sz="3600">
                <a:solidFill>
                  <a:srgbClr val="FFFFFF">
                    <a:alpha val="84706"/>
                  </a:srgbClr>
                </a:solidFill>
                <a:ea typeface="Arimo" panose="020B0604020202020204"/>
              </a:rPr>
              <a:t>作品应用场景：企业投资者关系管理</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05" r="75" b="1369"/>
          <a:stretch>
            <a:fillRect/>
          </a:stretch>
        </p:blipFill>
        <p:spPr>
          <a:xfrm>
            <a:off x="0" y="0"/>
            <a:ext cx="18288000" cy="10287000"/>
          </a:xfrm>
          <a:prstGeom prst="rect">
            <a:avLst/>
          </a:prstGeom>
        </p:spPr>
      </p:pic>
      <p:pic>
        <p:nvPicPr>
          <p:cNvPr id="3" name="Picture 3"/>
          <p:cNvPicPr>
            <a:picLocks noChangeAspect="1"/>
          </p:cNvPicPr>
          <p:nvPr/>
        </p:nvPicPr>
        <p:blipFill>
          <a:blip r:embed="rId3"/>
          <a:srcRect r="984" b="984"/>
          <a:stretch>
            <a:fillRect/>
          </a:stretch>
        </p:blipFill>
        <p:spPr>
          <a:xfrm>
            <a:off x="15729384" y="-57100"/>
            <a:ext cx="2587491" cy="1180700"/>
          </a:xfrm>
          <a:prstGeom prst="rect">
            <a:avLst/>
          </a:prstGeom>
        </p:spPr>
      </p:pic>
      <p:grpSp>
        <p:nvGrpSpPr>
          <p:cNvPr id="4" name="Group 4"/>
          <p:cNvGrpSpPr>
            <a:grpSpLocks noChangeAspect="1"/>
          </p:cNvGrpSpPr>
          <p:nvPr/>
        </p:nvGrpSpPr>
        <p:grpSpPr>
          <a:xfrm rot="-15199">
            <a:off x="-35809" y="1643063"/>
            <a:ext cx="18321518" cy="9525"/>
            <a:chOff x="0" y="0"/>
            <a:chExt cx="24428691" cy="12700"/>
          </a:xfrm>
        </p:grpSpPr>
        <p:sp>
          <p:nvSpPr>
            <p:cNvPr id="5" name="Freeform 5"/>
            <p:cNvSpPr/>
            <p:nvPr/>
          </p:nvSpPr>
          <p:spPr>
            <a:xfrm>
              <a:off x="0" y="0"/>
              <a:ext cx="24428704" cy="12700"/>
            </a:xfrm>
            <a:custGeom>
              <a:avLst/>
              <a:gdLst/>
              <a:ahLst/>
              <a:cxnLst/>
              <a:rect l="l" t="t" r="r" b="b"/>
              <a:pathLst>
                <a:path w="24428704" h="12700">
                  <a:moveTo>
                    <a:pt x="6350" y="0"/>
                  </a:moveTo>
                  <a:lnTo>
                    <a:pt x="24422354" y="0"/>
                  </a:lnTo>
                  <a:cubicBezTo>
                    <a:pt x="24425911" y="0"/>
                    <a:pt x="24428704" y="2794"/>
                    <a:pt x="24428704" y="6350"/>
                  </a:cubicBezTo>
                  <a:cubicBezTo>
                    <a:pt x="24428704" y="9906"/>
                    <a:pt x="24425911" y="12700"/>
                    <a:pt x="24422354" y="12700"/>
                  </a:cubicBezTo>
                  <a:lnTo>
                    <a:pt x="6350" y="12700"/>
                  </a:lnTo>
                  <a:cubicBezTo>
                    <a:pt x="2794" y="12700"/>
                    <a:pt x="0" y="9906"/>
                    <a:pt x="0" y="6350"/>
                  </a:cubicBezTo>
                  <a:cubicBezTo>
                    <a:pt x="0" y="2794"/>
                    <a:pt x="2794" y="0"/>
                    <a:pt x="6350" y="0"/>
                  </a:cubicBezTo>
                  <a:close/>
                </a:path>
              </a:pathLst>
            </a:custGeom>
            <a:solidFill>
              <a:srgbClr val="000000"/>
            </a:solidFill>
          </p:spPr>
        </p:sp>
      </p:grpSp>
      <p:pic>
        <p:nvPicPr>
          <p:cNvPr id="6" name="Picture 6"/>
          <p:cNvPicPr>
            <a:picLocks noChangeAspect="1"/>
          </p:cNvPicPr>
          <p:nvPr/>
        </p:nvPicPr>
        <p:blipFill>
          <a:blip r:embed="rId4"/>
          <a:srcRect r="195" b="195"/>
          <a:stretch>
            <a:fillRect/>
          </a:stretch>
        </p:blipFill>
        <p:spPr>
          <a:xfrm>
            <a:off x="9686925" y="1875790"/>
            <a:ext cx="8186420" cy="4121150"/>
          </a:xfrm>
          <a:prstGeom prst="rect">
            <a:avLst/>
          </a:prstGeom>
        </p:spPr>
      </p:pic>
      <p:pic>
        <p:nvPicPr>
          <p:cNvPr id="7" name="Picture 7"/>
          <p:cNvPicPr>
            <a:picLocks noChangeAspect="1"/>
          </p:cNvPicPr>
          <p:nvPr/>
        </p:nvPicPr>
        <p:blipFill>
          <a:blip r:embed="rId5"/>
          <a:srcRect r="307" b="307"/>
          <a:stretch>
            <a:fillRect/>
          </a:stretch>
        </p:blipFill>
        <p:spPr>
          <a:xfrm>
            <a:off x="228600" y="1875790"/>
            <a:ext cx="8890635" cy="4083050"/>
          </a:xfrm>
          <a:prstGeom prst="rect">
            <a:avLst/>
          </a:prstGeom>
        </p:spPr>
      </p:pic>
      <p:sp>
        <p:nvSpPr>
          <p:cNvPr id="8" name="TextBox 8"/>
          <p:cNvSpPr txBox="1"/>
          <p:nvPr/>
        </p:nvSpPr>
        <p:spPr>
          <a:xfrm>
            <a:off x="15975280" y="1058010"/>
            <a:ext cx="3030754" cy="362158"/>
          </a:xfrm>
          <a:prstGeom prst="rect">
            <a:avLst/>
          </a:prstGeom>
        </p:spPr>
        <p:txBody>
          <a:bodyPr lIns="0" tIns="0" rIns="0" bIns="0" rtlCol="0" anchor="t">
            <a:spAutoFit/>
          </a:bodyPr>
          <a:lstStyle/>
          <a:p>
            <a:pPr algn="l">
              <a:lnSpc>
                <a:spcPts val="1440"/>
              </a:lnSpc>
            </a:pPr>
            <a:r>
              <a:rPr lang="en-US" sz="1200">
                <a:solidFill>
                  <a:srgbClr val="01A8FF"/>
                </a:solidFill>
                <a:ea typeface="Arimo" panose="020B0604020202020204"/>
              </a:rPr>
              <a:t>融 合 · 创 新 · 创 造</a:t>
            </a:r>
          </a:p>
        </p:txBody>
      </p:sp>
      <p:sp>
        <p:nvSpPr>
          <p:cNvPr id="9" name="TextBox 9"/>
          <p:cNvSpPr txBox="1"/>
          <p:nvPr/>
        </p:nvSpPr>
        <p:spPr>
          <a:xfrm>
            <a:off x="304762" y="53355"/>
            <a:ext cx="12249245" cy="1661795"/>
          </a:xfrm>
          <a:prstGeom prst="rect">
            <a:avLst/>
          </a:prstGeom>
        </p:spPr>
        <p:txBody>
          <a:bodyPr lIns="0" tIns="0" rIns="0" bIns="0" rtlCol="0" anchor="t">
            <a:spAutoFit/>
          </a:bodyPr>
          <a:lstStyle/>
          <a:p>
            <a:pPr lvl="0" algn="l">
              <a:lnSpc>
                <a:spcPct val="150000"/>
              </a:lnSpc>
              <a:buClrTx/>
              <a:buSzTx/>
              <a:buFontTx/>
            </a:pPr>
            <a:r>
              <a:rPr lang="en-US" sz="3600" b="1">
                <a:solidFill>
                  <a:srgbClr val="FFFFFF"/>
                </a:solidFill>
                <a:latin typeface="黑体" panose="02010609060101010101" pitchFamily="49" charset="-122"/>
                <a:ea typeface="黑体" panose="02010609060101010101" pitchFamily="49" charset="-122"/>
                <a:cs typeface="黑体" panose="02010609060101010101" pitchFamily="49" charset="-122"/>
                <a:sym typeface="+mn-ea"/>
              </a:rPr>
              <a:t>四、数据可视化结果分析</a:t>
            </a:r>
          </a:p>
          <a:p>
            <a:pPr lvl="0" algn="l">
              <a:lnSpc>
                <a:spcPct val="150000"/>
              </a:lnSpc>
              <a:buClrTx/>
              <a:buSzTx/>
              <a:buFontTx/>
            </a:pPr>
            <a:r>
              <a:rPr lang="en-US" sz="3600" b="1">
                <a:solidFill>
                  <a:srgbClr val="00B0F0"/>
                </a:solidFill>
                <a:latin typeface="黑体" panose="02010609060101010101" pitchFamily="49" charset="-122"/>
                <a:ea typeface="黑体" panose="02010609060101010101" pitchFamily="49" charset="-122"/>
                <a:cs typeface="黑体" panose="02010609060101010101" pitchFamily="49" charset="-122"/>
                <a:sym typeface="+mn-ea"/>
              </a:rPr>
              <a:t>process&amp;Robot Orchestrator and Management</a:t>
            </a:r>
          </a:p>
        </p:txBody>
      </p:sp>
      <p:sp>
        <p:nvSpPr>
          <p:cNvPr id="10" name="TextBox 10"/>
          <p:cNvSpPr txBox="1"/>
          <p:nvPr/>
        </p:nvSpPr>
        <p:spPr>
          <a:xfrm>
            <a:off x="9753600" y="5981700"/>
            <a:ext cx="8231505" cy="3785235"/>
          </a:xfrm>
          <a:prstGeom prst="rect">
            <a:avLst/>
          </a:prstGeom>
        </p:spPr>
        <p:txBody>
          <a:bodyPr wrap="square" lIns="0" tIns="0" rIns="0" bIns="0" rtlCol="0" anchor="t">
            <a:spAutoFit/>
          </a:bodyPr>
          <a:lstStyle/>
          <a:p>
            <a:pPr lvl="0" algn="l">
              <a:lnSpc>
                <a:spcPct val="150000"/>
              </a:lnSpc>
              <a:buClrTx/>
              <a:buSzTx/>
              <a:buFontTx/>
            </a:pPr>
            <a:r>
              <a:rPr lang="en-US" sz="2400" b="1" u="sng" dirty="0" err="1">
                <a:solidFill>
                  <a:srgbClr val="00B0F0"/>
                </a:solidFill>
                <a:latin typeface="黑体" panose="02010609060101010101" pitchFamily="49" charset="-122"/>
                <a:ea typeface="黑体" panose="02010609060101010101" pitchFamily="49" charset="-122"/>
                <a:cs typeface="黑体" panose="02010609060101010101" pitchFamily="49" charset="-122"/>
                <a:sym typeface="+mn-ea"/>
              </a:rPr>
              <a:t>词云分析</a:t>
            </a:r>
            <a:endParaRPr lang="en-US" sz="2400" b="1" u="sng" dirty="0">
              <a:solidFill>
                <a:srgbClr val="00B0F0"/>
              </a:solidFill>
              <a:latin typeface="黑体" panose="02010609060101010101" pitchFamily="49" charset="-122"/>
              <a:ea typeface="黑体" panose="02010609060101010101" pitchFamily="49" charset="-122"/>
              <a:cs typeface="黑体" panose="02010609060101010101" pitchFamily="49" charset="-122"/>
              <a:sym typeface="+mn-ea"/>
            </a:endParaRPr>
          </a:p>
          <a:p>
            <a:pPr marL="342900" lvl="0" indent="-342900" algn="l">
              <a:lnSpc>
                <a:spcPct val="150000"/>
              </a:lnSpc>
              <a:buClrTx/>
              <a:buSzTx/>
              <a:buFont typeface="Wingdings" panose="05000000000000000000" charset="0"/>
              <a:buChar char="ü"/>
            </a:pPr>
            <a:r>
              <a:rPr lang="en-US" sz="2000" b="1" dirty="0" err="1">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投资者最关注的问题就是该公司的子公司的合作关系以及针对子公司业务爆满所采取的措施（中国宝安的贝特瑞与友诚科技</a:t>
            </a:r>
            <a:r>
              <a:rPr lang="en-US" sz="2000" b="1"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a:t>
            </a:r>
          </a:p>
          <a:p>
            <a:pPr marL="342900" lvl="0" indent="-342900" algn="l">
              <a:lnSpc>
                <a:spcPct val="150000"/>
              </a:lnSpc>
              <a:buClrTx/>
              <a:buSzTx/>
              <a:buFont typeface="Wingdings" panose="05000000000000000000" charset="0"/>
              <a:buChar char="ü"/>
            </a:pPr>
            <a:r>
              <a:rPr lang="en-US" sz="2000" b="1"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投资者还比较关注该公司股东的减持公告的问题、因为疫情是否造成材料供应短缺等问题、主要业务问题、该公司未来发展方向、该公司的股东人数、管理者可以根据投资者关心的问题处理后续工作。</a:t>
            </a:r>
          </a:p>
          <a:p>
            <a:pPr marL="342900" lvl="0" indent="-342900" algn="l">
              <a:lnSpc>
                <a:spcPct val="150000"/>
              </a:lnSpc>
              <a:buClrTx/>
              <a:buSzTx/>
              <a:buFont typeface="Wingdings" panose="05000000000000000000" charset="0"/>
              <a:buChar char="ü"/>
            </a:pPr>
            <a:r>
              <a:rPr lang="en-US" sz="2000" b="1" dirty="0" err="1">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通过对词云的分析可以看出投资者的需求、关注点等，管理者可据此做下一步发展部署</a:t>
            </a:r>
            <a:endParaRPr lang="en-US" sz="2000" b="1"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11" name="TextBox 11"/>
          <p:cNvSpPr txBox="1"/>
          <p:nvPr/>
        </p:nvSpPr>
        <p:spPr>
          <a:xfrm>
            <a:off x="228600" y="6134100"/>
            <a:ext cx="8999220" cy="3251852"/>
          </a:xfrm>
          <a:prstGeom prst="rect">
            <a:avLst/>
          </a:prstGeom>
        </p:spPr>
        <p:txBody>
          <a:bodyPr wrap="square" lIns="0" tIns="0" rIns="0" bIns="0" rtlCol="0" anchor="t">
            <a:spAutoFit/>
          </a:bodyPr>
          <a:lstStyle/>
          <a:p>
            <a:pPr algn="l">
              <a:lnSpc>
                <a:spcPct val="150000"/>
              </a:lnSpc>
            </a:pPr>
            <a:r>
              <a:rPr lang="en-US" sz="2400" b="1" u="sng" dirty="0" err="1">
                <a:solidFill>
                  <a:srgbClr val="00B0F0"/>
                </a:solidFill>
                <a:latin typeface="黑体" panose="02010609060101010101" pitchFamily="49" charset="-122"/>
                <a:ea typeface="黑体" panose="02010609060101010101" pitchFamily="49" charset="-122"/>
                <a:cs typeface="黑体" panose="02010609060101010101" pitchFamily="49" charset="-122"/>
              </a:rPr>
              <a:t>时闻趋势图分析</a:t>
            </a:r>
            <a:endParaRPr lang="en-US" sz="2400" b="1" u="sng" dirty="0">
              <a:solidFill>
                <a:srgbClr val="00B0F0"/>
              </a:solidFill>
              <a:latin typeface="黑体" panose="02010609060101010101" pitchFamily="49" charset="-122"/>
              <a:ea typeface="黑体" panose="02010609060101010101" pitchFamily="49" charset="-122"/>
              <a:cs typeface="黑体" panose="02010609060101010101" pitchFamily="49" charset="-122"/>
            </a:endParaRPr>
          </a:p>
          <a:p>
            <a:pPr marL="285750" indent="-285750" algn="l">
              <a:lnSpc>
                <a:spcPct val="150000"/>
              </a:lnSpc>
              <a:buFont typeface="Wingdings" panose="05000000000000000000" charset="0"/>
              <a:buChar char="ü"/>
            </a:pPr>
            <a:r>
              <a:rPr lang="en-US" altLang="zh-CN" sz="2000" b="1" dirty="0" err="1">
                <a:solidFill>
                  <a:srgbClr val="F2F2F2"/>
                </a:solidFill>
                <a:latin typeface="黑体" panose="02010609060101010101" pitchFamily="49" charset="-122"/>
                <a:ea typeface="黑体" panose="02010609060101010101" pitchFamily="49" charset="-122"/>
                <a:cs typeface="黑体" panose="02010609060101010101" pitchFamily="49" charset="-122"/>
              </a:rPr>
              <a:t>该公司的投资者在月末的时候更为频繁，在其他时间基本持平，所以董秘可以选择在月中和月末集中回复</a:t>
            </a:r>
            <a:r>
              <a:rPr lang="zh-CN" altLang="en-US" sz="2000" b="1" dirty="0">
                <a:solidFill>
                  <a:srgbClr val="F2F2F2"/>
                </a:solidFill>
                <a:latin typeface="黑体" panose="02010609060101010101" pitchFamily="49" charset="-122"/>
                <a:ea typeface="黑体" panose="02010609060101010101" pitchFamily="49" charset="-122"/>
                <a:cs typeface="黑体" panose="02010609060101010101" pitchFamily="49" charset="-122"/>
              </a:rPr>
              <a:t>。</a:t>
            </a:r>
            <a:endParaRPr lang="en-US" sz="1800" b="1" dirty="0">
              <a:solidFill>
                <a:srgbClr val="F2F2F2"/>
              </a:solidFill>
              <a:latin typeface="黑体" panose="02010609060101010101" pitchFamily="49" charset="-122"/>
              <a:ea typeface="黑体" panose="02010609060101010101" pitchFamily="49" charset="-122"/>
              <a:cs typeface="黑体" panose="02010609060101010101" pitchFamily="49" charset="-122"/>
            </a:endParaRPr>
          </a:p>
          <a:p>
            <a:pPr marL="285750" indent="-285750">
              <a:lnSpc>
                <a:spcPct val="150000"/>
              </a:lnSpc>
              <a:buFont typeface="Wingdings" panose="05000000000000000000" charset="0"/>
              <a:buChar char="ü"/>
            </a:pPr>
            <a:r>
              <a:rPr lang="zh-CN" altLang="en-US" sz="2000" b="1" dirty="0">
                <a:solidFill>
                  <a:srgbClr val="F2F2F2"/>
                </a:solidFill>
                <a:latin typeface="黑体" panose="02010609060101010101" pitchFamily="49" charset="-122"/>
                <a:ea typeface="黑体" panose="02010609060101010101" pitchFamily="49" charset="-122"/>
                <a:cs typeface="黑体" panose="02010609060101010101" pitchFamily="49" charset="-122"/>
              </a:rPr>
              <a:t>在某一段的提问数量出现骤增的情况，可据此追踪判断近期公司某方面是否成为舆论热点。 </a:t>
            </a:r>
            <a:endParaRPr lang="en-US" altLang="zh-CN" sz="2000" b="1" dirty="0">
              <a:solidFill>
                <a:srgbClr val="F2F2F2"/>
              </a:solidFill>
              <a:latin typeface="黑体" panose="02010609060101010101" pitchFamily="49" charset="-122"/>
              <a:ea typeface="黑体" panose="02010609060101010101" pitchFamily="49" charset="-122"/>
              <a:cs typeface="黑体" panose="02010609060101010101" pitchFamily="49" charset="-122"/>
            </a:endParaRPr>
          </a:p>
          <a:p>
            <a:pPr marL="285750" indent="-285750">
              <a:lnSpc>
                <a:spcPct val="150000"/>
              </a:lnSpc>
              <a:buFont typeface="Wingdings" panose="05000000000000000000" charset="0"/>
              <a:buChar char="ü"/>
            </a:pPr>
            <a:r>
              <a:rPr lang="en-US" altLang="zh-CN" sz="2000" b="1" dirty="0" err="1">
                <a:solidFill>
                  <a:srgbClr val="F2F2F2"/>
                </a:solidFill>
                <a:latin typeface="黑体" panose="02010609060101010101" pitchFamily="49" charset="-122"/>
                <a:ea typeface="黑体" panose="02010609060101010101" pitchFamily="49" charset="-122"/>
                <a:cs typeface="黑体" panose="02010609060101010101" pitchFamily="49" charset="-122"/>
              </a:rPr>
              <a:t>时间趋势图可以集中反映投资者的活跃程度，据此管理者可以选择一个时间点，集中回复投资者的提问，把握投资者的动态</a:t>
            </a:r>
            <a:r>
              <a:rPr lang="zh-CN" altLang="en-US" sz="2000" b="1" dirty="0">
                <a:solidFill>
                  <a:srgbClr val="F2F2F2"/>
                </a:solidFill>
                <a:latin typeface="黑体" panose="02010609060101010101" pitchFamily="49" charset="-122"/>
                <a:ea typeface="黑体" panose="02010609060101010101" pitchFamily="49" charset="-122"/>
                <a:cs typeface="黑体" panose="02010609060101010101" pitchFamily="49" charset="-122"/>
              </a:rPr>
              <a:t>。</a:t>
            </a:r>
            <a:endParaRPr lang="en-US" sz="1800" b="1" dirty="0">
              <a:solidFill>
                <a:srgbClr val="F2F2F2"/>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05" r="75" b="1369"/>
          <a:stretch>
            <a:fillRect/>
          </a:stretch>
        </p:blipFill>
        <p:spPr>
          <a:xfrm>
            <a:off x="35096" y="-31866"/>
            <a:ext cx="18288000" cy="10287000"/>
          </a:xfrm>
          <a:prstGeom prst="rect">
            <a:avLst/>
          </a:prstGeom>
        </p:spPr>
      </p:pic>
      <p:pic>
        <p:nvPicPr>
          <p:cNvPr id="3" name="Picture 3"/>
          <p:cNvPicPr>
            <a:picLocks noChangeAspect="1"/>
          </p:cNvPicPr>
          <p:nvPr/>
        </p:nvPicPr>
        <p:blipFill>
          <a:blip r:embed="rId3"/>
          <a:srcRect r="984" b="984"/>
          <a:stretch>
            <a:fillRect/>
          </a:stretch>
        </p:blipFill>
        <p:spPr>
          <a:xfrm>
            <a:off x="15729384" y="-57100"/>
            <a:ext cx="2587491" cy="1180700"/>
          </a:xfrm>
          <a:prstGeom prst="rect">
            <a:avLst/>
          </a:prstGeom>
        </p:spPr>
      </p:pic>
      <p:sp>
        <p:nvSpPr>
          <p:cNvPr id="4" name="TextBox 4"/>
          <p:cNvSpPr txBox="1"/>
          <p:nvPr/>
        </p:nvSpPr>
        <p:spPr>
          <a:xfrm>
            <a:off x="15975280" y="1058010"/>
            <a:ext cx="3030754" cy="362158"/>
          </a:xfrm>
          <a:prstGeom prst="rect">
            <a:avLst/>
          </a:prstGeom>
        </p:spPr>
        <p:txBody>
          <a:bodyPr lIns="0" tIns="0" rIns="0" bIns="0" rtlCol="0" anchor="t">
            <a:spAutoFit/>
          </a:bodyPr>
          <a:lstStyle/>
          <a:p>
            <a:pPr algn="l">
              <a:lnSpc>
                <a:spcPts val="1440"/>
              </a:lnSpc>
            </a:pPr>
            <a:r>
              <a:rPr lang="en-US" sz="1200">
                <a:solidFill>
                  <a:srgbClr val="01A8FF"/>
                </a:solidFill>
                <a:ea typeface="Arimo" panose="020B0604020202020204"/>
              </a:rPr>
              <a:t>融 合 · 创 新 · 创 造</a:t>
            </a:r>
          </a:p>
        </p:txBody>
      </p:sp>
      <p:sp>
        <p:nvSpPr>
          <p:cNvPr id="7" name="TextBox 7"/>
          <p:cNvSpPr txBox="1"/>
          <p:nvPr/>
        </p:nvSpPr>
        <p:spPr>
          <a:xfrm>
            <a:off x="914400" y="3314700"/>
            <a:ext cx="14706600" cy="5015797"/>
          </a:xfrm>
          <a:prstGeom prst="rect">
            <a:avLst/>
          </a:prstGeom>
          <a:solidFill>
            <a:schemeClr val="bg1"/>
          </a:solidFill>
        </p:spPr>
        <p:txBody>
          <a:bodyPr wrap="square" lIns="0" tIns="0" rIns="0" bIns="0" rtlCol="0" anchor="t">
            <a:spAutoFit/>
          </a:bodyPr>
          <a:lstStyle/>
          <a:p>
            <a:pPr marL="437515" lvl="2" indent="-146050" algn="just">
              <a:lnSpc>
                <a:spcPct val="200000"/>
              </a:lnSpc>
              <a:buFont typeface="Arial" panose="020B0604020202020204"/>
              <a:buChar char="⚬"/>
            </a:pPr>
            <a:r>
              <a:rPr lang="en-US" sz="2800" b="1" dirty="0">
                <a:solidFill>
                  <a:srgbClr val="595959"/>
                </a:solidFill>
                <a:latin typeface="黑体" panose="02010609060101010101" pitchFamily="49" charset="-122"/>
                <a:ea typeface="黑体" panose="02010609060101010101" pitchFamily="49" charset="-122"/>
                <a:cs typeface="黑体" panose="02010609060101010101" pitchFamily="49" charset="-122"/>
              </a:rPr>
              <a:t>1、</a:t>
            </a:r>
            <a:r>
              <a:rPr lang="en-US" altLang="zh-CN" sz="2800" b="1" dirty="0">
                <a:latin typeface="黑体" panose="02010609060101010101" pitchFamily="49" charset="-122"/>
                <a:ea typeface="黑体" panose="02010609060101010101" pitchFamily="49" charset="-122"/>
                <a:cs typeface="黑体" panose="02010609060101010101" pitchFamily="49" charset="-122"/>
              </a:rPr>
              <a:t>管理者</a:t>
            </a:r>
            <a:r>
              <a:rPr lang="zh-CN" altLang="en-US" sz="2800" b="1" dirty="0">
                <a:latin typeface="黑体" panose="02010609060101010101" pitchFamily="49" charset="-122"/>
                <a:ea typeface="黑体" panose="02010609060101010101" pitchFamily="49" charset="-122"/>
                <a:cs typeface="黑体" panose="02010609060101010101" pitchFamily="49" charset="-122"/>
              </a:rPr>
              <a:t>可以</a:t>
            </a:r>
            <a:r>
              <a:rPr lang="en-US" sz="2800" b="1" dirty="0">
                <a:latin typeface="黑体" panose="02010609060101010101" pitchFamily="49" charset="-122"/>
                <a:ea typeface="黑体" panose="02010609060101010101" pitchFamily="49" charset="-122"/>
                <a:cs typeface="黑体" panose="02010609060101010101" pitchFamily="49" charset="-122"/>
              </a:rPr>
              <a:t>从非结构化文本中抽取结构化</a:t>
            </a:r>
            <a:r>
              <a:rPr lang="zh-CN" altLang="en-US" sz="2800" b="1" dirty="0">
                <a:latin typeface="黑体" panose="02010609060101010101" pitchFamily="49" charset="-122"/>
                <a:ea typeface="黑体" panose="02010609060101010101" pitchFamily="49" charset="-122"/>
                <a:cs typeface="黑体" panose="02010609060101010101" pitchFamily="49" charset="-122"/>
              </a:rPr>
              <a:t>数据</a:t>
            </a:r>
            <a:r>
              <a:rPr lang="en-US" sz="2800" b="1" dirty="0">
                <a:solidFill>
                  <a:srgbClr val="595959"/>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a:solidFill>
                  <a:srgbClr val="595959"/>
                </a:solidFill>
                <a:latin typeface="黑体" panose="02010609060101010101" pitchFamily="49" charset="-122"/>
                <a:ea typeface="黑体" panose="02010609060101010101" pitchFamily="49" charset="-122"/>
                <a:cs typeface="黑体" panose="02010609060101010101" pitchFamily="49" charset="-122"/>
              </a:rPr>
              <a:t>并</a:t>
            </a:r>
            <a:r>
              <a:rPr lang="zh-CN" sz="2800" b="1" dirty="0">
                <a:solidFill>
                  <a:schemeClr val="tx1"/>
                </a:solidFill>
                <a:latin typeface="黑体" panose="02010609060101010101" pitchFamily="49" charset="-122"/>
                <a:ea typeface="黑体" panose="02010609060101010101" pitchFamily="49" charset="-122"/>
                <a:cs typeface="黑体" panose="02010609060101010101" pitchFamily="49" charset="-122"/>
              </a:rPr>
              <a:t>为管理者提供</a:t>
            </a:r>
            <a:r>
              <a:rPr lang="en-US" sz="2800" b="1" dirty="0" err="1">
                <a:latin typeface="黑体" panose="02010609060101010101" pitchFamily="49" charset="-122"/>
                <a:ea typeface="黑体" panose="02010609060101010101" pitchFamily="49" charset="-122"/>
                <a:cs typeface="黑体" panose="02010609060101010101" pitchFamily="49" charset="-122"/>
              </a:rPr>
              <a:t>数据可视化分析</a:t>
            </a:r>
            <a:r>
              <a:rPr lang="en-US" sz="2800" b="1" dirty="0" err="1">
                <a:solidFill>
                  <a:srgbClr val="595959"/>
                </a:solidFill>
                <a:latin typeface="黑体" panose="02010609060101010101" pitchFamily="49" charset="-122"/>
                <a:ea typeface="黑体" panose="02010609060101010101" pitchFamily="49" charset="-122"/>
                <a:cs typeface="黑体" panose="02010609060101010101" pitchFamily="49" charset="-122"/>
              </a:rPr>
              <a:t>，</a:t>
            </a:r>
            <a:r>
              <a:rPr lang="en-US" sz="2800" b="1" dirty="0" err="1">
                <a:latin typeface="黑体" panose="02010609060101010101" pitchFamily="49" charset="-122"/>
                <a:ea typeface="黑体" panose="02010609060101010101" pitchFamily="49" charset="-122"/>
                <a:cs typeface="黑体" panose="02010609060101010101" pitchFamily="49" charset="-122"/>
              </a:rPr>
              <a:t>使数据直观明确</a:t>
            </a:r>
            <a:r>
              <a:rPr lang="en-US" sz="2800" b="1" dirty="0" err="1">
                <a:solidFill>
                  <a:srgbClr val="595959"/>
                </a:solidFill>
                <a:latin typeface="黑体" panose="02010609060101010101" pitchFamily="49" charset="-122"/>
                <a:ea typeface="黑体" panose="02010609060101010101" pitchFamily="49" charset="-122"/>
                <a:cs typeface="黑体" panose="02010609060101010101" pitchFamily="49" charset="-122"/>
              </a:rPr>
              <a:t>，</a:t>
            </a:r>
            <a:r>
              <a:rPr lang="en-US" sz="2800" b="1" dirty="0" err="1">
                <a:latin typeface="黑体" panose="02010609060101010101" pitchFamily="49" charset="-122"/>
                <a:ea typeface="黑体" panose="02010609060101010101" pitchFamily="49" charset="-122"/>
                <a:cs typeface="黑体" panose="02010609060101010101" pitchFamily="49" charset="-122"/>
              </a:rPr>
              <a:t>利于管理者了解投资者的需求</a:t>
            </a:r>
            <a:r>
              <a:rPr lang="en-US" sz="2800" b="1" dirty="0" err="1">
                <a:solidFill>
                  <a:srgbClr val="595959"/>
                </a:solidFill>
                <a:latin typeface="黑体" panose="02010609060101010101" pitchFamily="49" charset="-122"/>
                <a:ea typeface="黑体" panose="02010609060101010101" pitchFamily="49" charset="-122"/>
                <a:cs typeface="黑体" panose="02010609060101010101" pitchFamily="49" charset="-122"/>
              </a:rPr>
              <a:t>、</a:t>
            </a:r>
            <a:r>
              <a:rPr lang="en-US" sz="2800" b="1" dirty="0" err="1">
                <a:latin typeface="黑体" panose="02010609060101010101" pitchFamily="49" charset="-122"/>
                <a:ea typeface="黑体" panose="02010609060101010101" pitchFamily="49" charset="-122"/>
                <a:cs typeface="黑体" panose="02010609060101010101" pitchFamily="49" charset="-122"/>
              </a:rPr>
              <a:t>关注点和活跃度</a:t>
            </a:r>
            <a:r>
              <a:rPr lang="en-US" sz="2800" b="1" dirty="0">
                <a:solidFill>
                  <a:srgbClr val="595959"/>
                </a:solidFill>
                <a:latin typeface="黑体" panose="02010609060101010101" pitchFamily="49" charset="-122"/>
                <a:ea typeface="黑体" panose="02010609060101010101" pitchFamily="49" charset="-122"/>
                <a:cs typeface="黑体" panose="02010609060101010101" pitchFamily="49" charset="-122"/>
              </a:rPr>
              <a:t>。</a:t>
            </a:r>
          </a:p>
          <a:p>
            <a:pPr marL="437515" lvl="2" indent="-146050" algn="just">
              <a:lnSpc>
                <a:spcPct val="200000"/>
              </a:lnSpc>
              <a:buFont typeface="Arial" panose="020B0604020202020204"/>
              <a:buChar char="⚬"/>
            </a:pPr>
            <a:r>
              <a:rPr lang="en-US" sz="2800" b="1" dirty="0">
                <a:solidFill>
                  <a:srgbClr val="595959"/>
                </a:solidFill>
                <a:latin typeface="黑体" panose="02010609060101010101" pitchFamily="49" charset="-122"/>
                <a:ea typeface="黑体" panose="02010609060101010101" pitchFamily="49" charset="-122"/>
                <a:cs typeface="黑体" panose="02010609060101010101" pitchFamily="49" charset="-122"/>
              </a:rPr>
              <a:t>2、</a:t>
            </a:r>
            <a:r>
              <a:rPr lang="en-US" sz="2800" b="1" dirty="0">
                <a:latin typeface="黑体" panose="02010609060101010101" pitchFamily="49" charset="-122"/>
                <a:ea typeface="黑体" panose="02010609060101010101" pitchFamily="49" charset="-122"/>
                <a:cs typeface="黑体" panose="02010609060101010101" pitchFamily="49" charset="-122"/>
              </a:rPr>
              <a:t>帮助</a:t>
            </a:r>
            <a:r>
              <a:rPr lang="zh-CN" altLang="en-US" sz="2800" b="1" dirty="0">
                <a:latin typeface="黑体" panose="02010609060101010101" pitchFamily="49" charset="-122"/>
                <a:ea typeface="黑体" panose="02010609060101010101" pitchFamily="49" charset="-122"/>
                <a:cs typeface="黑体" panose="02010609060101010101" pitchFamily="49" charset="-122"/>
              </a:rPr>
              <a:t>管理者</a:t>
            </a:r>
            <a:r>
              <a:rPr lang="en-US" sz="2800" b="1" dirty="0">
                <a:latin typeface="黑体" panose="02010609060101010101" pitchFamily="49" charset="-122"/>
                <a:ea typeface="黑体" panose="02010609060101010101" pitchFamily="49" charset="-122"/>
                <a:cs typeface="黑体" panose="02010609060101010101" pitchFamily="49" charset="-122"/>
              </a:rPr>
              <a:t>自动化回复投资者邮件</a:t>
            </a:r>
            <a:r>
              <a:rPr lang="en-US" sz="2800" b="1" dirty="0">
                <a:solidFill>
                  <a:srgbClr val="595959"/>
                </a:solidFill>
                <a:latin typeface="黑体" panose="02010609060101010101" pitchFamily="49" charset="-122"/>
                <a:ea typeface="黑体" panose="02010609060101010101" pitchFamily="49" charset="-122"/>
                <a:cs typeface="黑体" panose="02010609060101010101" pitchFamily="49" charset="-122"/>
              </a:rPr>
              <a:t>，</a:t>
            </a:r>
            <a:r>
              <a:rPr lang="en-US" sz="2800" b="1" dirty="0">
                <a:latin typeface="黑体" panose="02010609060101010101" pitchFamily="49" charset="-122"/>
                <a:ea typeface="黑体" panose="02010609060101010101" pitchFamily="49" charset="-122"/>
                <a:cs typeface="黑体" panose="02010609060101010101" pitchFamily="49" charset="-122"/>
              </a:rPr>
              <a:t>弥补了企业邮件过多来不及回复的问题</a:t>
            </a:r>
            <a:r>
              <a:rPr lang="en-US" sz="2800" b="1" dirty="0">
                <a:solidFill>
                  <a:srgbClr val="595959"/>
                </a:solidFill>
                <a:latin typeface="黑体" panose="02010609060101010101" pitchFamily="49" charset="-122"/>
                <a:ea typeface="黑体" panose="02010609060101010101" pitchFamily="49" charset="-122"/>
                <a:cs typeface="黑体" panose="02010609060101010101" pitchFamily="49" charset="-122"/>
              </a:rPr>
              <a:t>。</a:t>
            </a:r>
          </a:p>
          <a:p>
            <a:pPr marL="437515" lvl="2" indent="-146050" algn="just">
              <a:lnSpc>
                <a:spcPct val="200000"/>
              </a:lnSpc>
              <a:buFont typeface="Arial" panose="020B0604020202020204"/>
              <a:buChar char="⚬"/>
            </a:pPr>
            <a:r>
              <a:rPr lang="en-US" sz="2800" b="1" dirty="0">
                <a:solidFill>
                  <a:srgbClr val="595959"/>
                </a:solidFill>
                <a:latin typeface="黑体" panose="02010609060101010101" pitchFamily="49" charset="-122"/>
                <a:ea typeface="黑体" panose="02010609060101010101" pitchFamily="49" charset="-122"/>
                <a:cs typeface="黑体" panose="02010609060101010101" pitchFamily="49" charset="-122"/>
              </a:rPr>
              <a:t>3</a:t>
            </a:r>
            <a:r>
              <a:rPr lang="zh-CN" altLang="en-US" sz="2800" b="1" dirty="0">
                <a:solidFill>
                  <a:srgbClr val="595959"/>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a:latin typeface="黑体" panose="02010609060101010101" pitchFamily="49" charset="-122"/>
                <a:ea typeface="黑体" panose="02010609060101010101" pitchFamily="49" charset="-122"/>
                <a:cs typeface="黑体" panose="02010609060101010101" pitchFamily="49" charset="-122"/>
              </a:rPr>
              <a:t>关键词和回复模版可随着积累不断添加完善，逐步</a:t>
            </a:r>
            <a:r>
              <a:rPr lang="en-US" sz="2800" b="1" dirty="0" err="1">
                <a:latin typeface="黑体" panose="02010609060101010101" pitchFamily="49" charset="-122"/>
                <a:ea typeface="黑体" panose="02010609060101010101" pitchFamily="49" charset="-122"/>
                <a:cs typeface="黑体" panose="02010609060101010101" pitchFamily="49" charset="-122"/>
              </a:rPr>
              <a:t>健全回复</a:t>
            </a:r>
            <a:r>
              <a:rPr lang="zh-CN" altLang="en-US" sz="2800" b="1" dirty="0">
                <a:latin typeface="黑体" panose="02010609060101010101" pitchFamily="49" charset="-122"/>
                <a:ea typeface="黑体" panose="02010609060101010101" pitchFamily="49" charset="-122"/>
                <a:cs typeface="黑体" panose="02010609060101010101" pitchFamily="49" charset="-122"/>
              </a:rPr>
              <a:t>系统。未来可能实现对所有邮件的针对性自动化回复。</a:t>
            </a:r>
            <a:endParaRPr lang="en-US" altLang="zh-CN" sz="2800" b="1" dirty="0">
              <a:latin typeface="黑体" panose="02010609060101010101" pitchFamily="49" charset="-122"/>
              <a:ea typeface="黑体" panose="02010609060101010101" pitchFamily="49" charset="-122"/>
              <a:cs typeface="黑体" panose="02010609060101010101" pitchFamily="49" charset="-122"/>
            </a:endParaRPr>
          </a:p>
          <a:p>
            <a:pPr marL="437515" lvl="2" indent="-146050" algn="just">
              <a:lnSpc>
                <a:spcPct val="200000"/>
              </a:lnSpc>
              <a:buFont typeface="Arial" panose="020B0604020202020204"/>
              <a:buChar char="⚬"/>
            </a:pPr>
            <a:r>
              <a:rPr lang="en-US" sz="2800" b="1" dirty="0">
                <a:solidFill>
                  <a:srgbClr val="595959"/>
                </a:solidFill>
                <a:latin typeface="黑体" panose="02010609060101010101" pitchFamily="49" charset="-122"/>
                <a:ea typeface="黑体" panose="02010609060101010101" pitchFamily="49" charset="-122"/>
                <a:cs typeface="黑体" panose="02010609060101010101" pitchFamily="49" charset="-122"/>
              </a:rPr>
              <a:t>4</a:t>
            </a:r>
            <a:r>
              <a:rPr lang="zh-CN" altLang="en-US" sz="2800" b="1" dirty="0">
                <a:solidFill>
                  <a:srgbClr val="595959"/>
                </a:solidFill>
                <a:latin typeface="黑体" panose="02010609060101010101" pitchFamily="49" charset="-122"/>
                <a:ea typeface="黑体" panose="02010609060101010101" pitchFamily="49" charset="-122"/>
                <a:cs typeface="黑体" panose="02010609060101010101" pitchFamily="49" charset="-122"/>
              </a:rPr>
              <a:t>、</a:t>
            </a:r>
            <a:r>
              <a:rPr kumimoji="0" lang="zh-CN" altLang="en-US" sz="28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rPr>
              <a:t>结合邮件信息和可视化结果分析，可为企业定期自动化提供投资者关系管理报告。</a:t>
            </a:r>
            <a:endParaRPr lang="en-US" sz="2800" b="1" dirty="0">
              <a:solidFill>
                <a:srgbClr val="595959"/>
              </a:solidFill>
              <a:latin typeface="黑体" panose="02010609060101010101" pitchFamily="49" charset="-122"/>
              <a:ea typeface="黑体" panose="02010609060101010101" pitchFamily="49" charset="-122"/>
              <a:cs typeface="黑体" panose="02010609060101010101" pitchFamily="49" charset="-122"/>
            </a:endParaRPr>
          </a:p>
        </p:txBody>
      </p:sp>
      <p:grpSp>
        <p:nvGrpSpPr>
          <p:cNvPr id="8" name="Group 8"/>
          <p:cNvGrpSpPr>
            <a:grpSpLocks noChangeAspect="1"/>
          </p:cNvGrpSpPr>
          <p:nvPr/>
        </p:nvGrpSpPr>
        <p:grpSpPr>
          <a:xfrm>
            <a:off x="871817" y="2341728"/>
            <a:ext cx="4097419" cy="577643"/>
            <a:chOff x="0" y="0"/>
            <a:chExt cx="5324659" cy="750656"/>
          </a:xfrm>
        </p:grpSpPr>
        <p:sp>
          <p:nvSpPr>
            <p:cNvPr id="9" name="Freeform 9"/>
            <p:cNvSpPr/>
            <p:nvPr/>
          </p:nvSpPr>
          <p:spPr>
            <a:xfrm>
              <a:off x="0" y="0"/>
              <a:ext cx="5324602" cy="750697"/>
            </a:xfrm>
            <a:custGeom>
              <a:avLst/>
              <a:gdLst/>
              <a:ahLst/>
              <a:cxnLst/>
              <a:rect l="l" t="t" r="r" b="b"/>
              <a:pathLst>
                <a:path w="5324602" h="750697">
                  <a:moveTo>
                    <a:pt x="0" y="0"/>
                  </a:moveTo>
                  <a:lnTo>
                    <a:pt x="5324602" y="0"/>
                  </a:lnTo>
                  <a:lnTo>
                    <a:pt x="5324602" y="750697"/>
                  </a:lnTo>
                  <a:lnTo>
                    <a:pt x="0" y="750697"/>
                  </a:lnTo>
                  <a:close/>
                </a:path>
              </a:pathLst>
            </a:custGeom>
            <a:solidFill>
              <a:srgbClr val="214AC0"/>
            </a:solidFill>
          </p:spPr>
        </p:sp>
      </p:grpSp>
      <p:sp>
        <p:nvSpPr>
          <p:cNvPr id="10" name="TextBox 10"/>
          <p:cNvSpPr txBox="1"/>
          <p:nvPr/>
        </p:nvSpPr>
        <p:spPr>
          <a:xfrm>
            <a:off x="871817" y="2443969"/>
            <a:ext cx="3891852" cy="379335"/>
          </a:xfrm>
          <a:prstGeom prst="rect">
            <a:avLst/>
          </a:prstGeom>
        </p:spPr>
        <p:txBody>
          <a:bodyPr lIns="0" tIns="0" rIns="0" bIns="0" rtlCol="0" anchor="t">
            <a:spAutoFit/>
          </a:bodyPr>
          <a:lstStyle/>
          <a:p>
            <a:pPr algn="ctr">
              <a:lnSpc>
                <a:spcPts val="2880"/>
              </a:lnSpc>
            </a:pPr>
            <a:r>
              <a:rPr kumimoji="0" lang="zh-CN" altLang="en-US" sz="3200" b="1" i="0" u="none" strike="noStrike" kern="1200" cap="none" spc="266" normalizeH="0" baseline="0" noProof="0" dirty="0">
                <a:ln>
                  <a:noFill/>
                </a:ln>
                <a:solidFill>
                  <a:srgbClr val="FFFFFF"/>
                </a:solidFill>
                <a:effectLst/>
                <a:uLnTx/>
                <a:uFillTx/>
                <a:latin typeface="Calibri" panose="020F0502020204030204"/>
                <a:ea typeface="宋体" panose="02010600030101010101" pitchFamily="2" charset="-122"/>
                <a:cs typeface="+mn-cs"/>
              </a:rPr>
              <a:t>业务创新点</a:t>
            </a:r>
            <a:r>
              <a:rPr lang="zh-CN" altLang="en-US" sz="3200" spc="266" dirty="0">
                <a:solidFill>
                  <a:srgbClr val="FFFFFF"/>
                </a:solidFill>
                <a:ea typeface="Arimo Bold" panose="020B0704020202020204"/>
              </a:rPr>
              <a:t>：</a:t>
            </a:r>
            <a:endParaRPr lang="en-US" sz="3200" spc="266" dirty="0">
              <a:solidFill>
                <a:srgbClr val="FFFFFF"/>
              </a:solidFill>
              <a:ea typeface="Arimo Bold" panose="020B0704020202020204"/>
            </a:endParaRPr>
          </a:p>
        </p:txBody>
      </p:sp>
      <p:grpSp>
        <p:nvGrpSpPr>
          <p:cNvPr id="11" name="Group 11"/>
          <p:cNvGrpSpPr>
            <a:grpSpLocks noChangeAspect="1"/>
          </p:cNvGrpSpPr>
          <p:nvPr/>
        </p:nvGrpSpPr>
        <p:grpSpPr>
          <a:xfrm rot="-15199">
            <a:off x="-35809" y="1643063"/>
            <a:ext cx="18321518" cy="9525"/>
            <a:chOff x="0" y="0"/>
            <a:chExt cx="24428691" cy="12700"/>
          </a:xfrm>
        </p:grpSpPr>
        <p:sp>
          <p:nvSpPr>
            <p:cNvPr id="12" name="Freeform 12"/>
            <p:cNvSpPr/>
            <p:nvPr/>
          </p:nvSpPr>
          <p:spPr>
            <a:xfrm>
              <a:off x="0" y="0"/>
              <a:ext cx="24428704" cy="12700"/>
            </a:xfrm>
            <a:custGeom>
              <a:avLst/>
              <a:gdLst/>
              <a:ahLst/>
              <a:cxnLst/>
              <a:rect l="l" t="t" r="r" b="b"/>
              <a:pathLst>
                <a:path w="24428704" h="12700">
                  <a:moveTo>
                    <a:pt x="6350" y="0"/>
                  </a:moveTo>
                  <a:lnTo>
                    <a:pt x="24422354" y="0"/>
                  </a:lnTo>
                  <a:cubicBezTo>
                    <a:pt x="24425911" y="0"/>
                    <a:pt x="24428704" y="2794"/>
                    <a:pt x="24428704" y="6350"/>
                  </a:cubicBezTo>
                  <a:cubicBezTo>
                    <a:pt x="24428704" y="9906"/>
                    <a:pt x="24425911" y="12700"/>
                    <a:pt x="24422354" y="12700"/>
                  </a:cubicBezTo>
                  <a:lnTo>
                    <a:pt x="6350" y="12700"/>
                  </a:lnTo>
                  <a:cubicBezTo>
                    <a:pt x="2794" y="12700"/>
                    <a:pt x="0" y="9906"/>
                    <a:pt x="0" y="6350"/>
                  </a:cubicBezTo>
                  <a:cubicBezTo>
                    <a:pt x="0" y="2794"/>
                    <a:pt x="2794" y="0"/>
                    <a:pt x="6350" y="0"/>
                  </a:cubicBezTo>
                  <a:close/>
                </a:path>
              </a:pathLst>
            </a:custGeom>
            <a:solidFill>
              <a:srgbClr val="000000"/>
            </a:solidFill>
          </p:spPr>
        </p:sp>
      </p:grpSp>
      <p:sp>
        <p:nvSpPr>
          <p:cNvPr id="13" name="TextBox 13"/>
          <p:cNvSpPr txBox="1"/>
          <p:nvPr/>
        </p:nvSpPr>
        <p:spPr>
          <a:xfrm>
            <a:off x="526378" y="-46683"/>
            <a:ext cx="8120589" cy="1661795"/>
          </a:xfrm>
          <a:prstGeom prst="rect">
            <a:avLst/>
          </a:prstGeom>
        </p:spPr>
        <p:txBody>
          <a:bodyPr lIns="0" tIns="0" rIns="0" bIns="0" rtlCol="0" anchor="t">
            <a:spAutoFit/>
          </a:bodyPr>
          <a:lstStyle/>
          <a:p>
            <a:pPr lvl="0" algn="l">
              <a:lnSpc>
                <a:spcPct val="150000"/>
              </a:lnSpc>
              <a:buClrTx/>
              <a:buSzTx/>
              <a:buFontTx/>
            </a:pPr>
            <a:r>
              <a:rPr lang="en-US" sz="3600" b="1">
                <a:solidFill>
                  <a:srgbClr val="FFFFFF"/>
                </a:solidFill>
                <a:latin typeface="黑体" panose="02010609060101010101" pitchFamily="49" charset="-122"/>
                <a:ea typeface="黑体" panose="02010609060101010101" pitchFamily="49" charset="-122"/>
                <a:cs typeface="黑体" panose="02010609060101010101" pitchFamily="49" charset="-122"/>
                <a:sym typeface="+mn-ea"/>
              </a:rPr>
              <a:t>五、模式和技术创新性</a:t>
            </a:r>
          </a:p>
          <a:p>
            <a:pPr lvl="0" algn="l">
              <a:lnSpc>
                <a:spcPct val="150000"/>
              </a:lnSpc>
              <a:buClrTx/>
              <a:buSzTx/>
              <a:buFontTx/>
            </a:pPr>
            <a:r>
              <a:rPr lang="en-US" sz="3600" b="1">
                <a:solidFill>
                  <a:srgbClr val="00B0F0"/>
                </a:solidFill>
                <a:latin typeface="黑体" panose="02010609060101010101" pitchFamily="49" charset="-122"/>
                <a:ea typeface="黑体" panose="02010609060101010101" pitchFamily="49" charset="-122"/>
                <a:cs typeface="黑体" panose="02010609060101010101" pitchFamily="49" charset="-122"/>
                <a:sym typeface="+mn-ea"/>
              </a:rPr>
              <a:t>Mode and Technological Innovation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05" r="75" b="1369"/>
          <a:stretch>
            <a:fillRect/>
          </a:stretch>
        </p:blipFill>
        <p:spPr>
          <a:xfrm>
            <a:off x="28875" y="0"/>
            <a:ext cx="18288000" cy="10287000"/>
          </a:xfrm>
          <a:prstGeom prst="rect">
            <a:avLst/>
          </a:prstGeom>
        </p:spPr>
      </p:pic>
      <p:pic>
        <p:nvPicPr>
          <p:cNvPr id="3" name="Picture 3"/>
          <p:cNvPicPr>
            <a:picLocks noChangeAspect="1"/>
          </p:cNvPicPr>
          <p:nvPr/>
        </p:nvPicPr>
        <p:blipFill>
          <a:blip r:embed="rId3"/>
          <a:srcRect r="984" b="984"/>
          <a:stretch>
            <a:fillRect/>
          </a:stretch>
        </p:blipFill>
        <p:spPr>
          <a:xfrm>
            <a:off x="15729384" y="-57100"/>
            <a:ext cx="2587491" cy="1180700"/>
          </a:xfrm>
          <a:prstGeom prst="rect">
            <a:avLst/>
          </a:prstGeom>
        </p:spPr>
      </p:pic>
      <p:sp>
        <p:nvSpPr>
          <p:cNvPr id="4" name="TextBox 4"/>
          <p:cNvSpPr txBox="1"/>
          <p:nvPr/>
        </p:nvSpPr>
        <p:spPr>
          <a:xfrm>
            <a:off x="15975280" y="1058010"/>
            <a:ext cx="3030754" cy="362158"/>
          </a:xfrm>
          <a:prstGeom prst="rect">
            <a:avLst/>
          </a:prstGeom>
        </p:spPr>
        <p:txBody>
          <a:bodyPr lIns="0" tIns="0" rIns="0" bIns="0" rtlCol="0" anchor="t">
            <a:spAutoFit/>
          </a:bodyPr>
          <a:lstStyle/>
          <a:p>
            <a:pPr algn="l">
              <a:lnSpc>
                <a:spcPts val="1440"/>
              </a:lnSpc>
            </a:pPr>
            <a:r>
              <a:rPr lang="en-US" sz="1200">
                <a:solidFill>
                  <a:srgbClr val="01A8FF"/>
                </a:solidFill>
                <a:ea typeface="Arimo" panose="020B0604020202020204"/>
              </a:rPr>
              <a:t>融 合 · 创 新 · 创 造</a:t>
            </a:r>
          </a:p>
        </p:txBody>
      </p:sp>
      <p:grpSp>
        <p:nvGrpSpPr>
          <p:cNvPr id="5" name="Group 5"/>
          <p:cNvGrpSpPr>
            <a:grpSpLocks noChangeAspect="1"/>
          </p:cNvGrpSpPr>
          <p:nvPr/>
        </p:nvGrpSpPr>
        <p:grpSpPr>
          <a:xfrm rot="-15199">
            <a:off x="-35809" y="1643063"/>
            <a:ext cx="18321518" cy="9525"/>
            <a:chOff x="0" y="0"/>
            <a:chExt cx="24428691" cy="12700"/>
          </a:xfrm>
        </p:grpSpPr>
        <p:sp>
          <p:nvSpPr>
            <p:cNvPr id="6" name="Freeform 6"/>
            <p:cNvSpPr/>
            <p:nvPr/>
          </p:nvSpPr>
          <p:spPr>
            <a:xfrm>
              <a:off x="0" y="0"/>
              <a:ext cx="24428704" cy="12700"/>
            </a:xfrm>
            <a:custGeom>
              <a:avLst/>
              <a:gdLst/>
              <a:ahLst/>
              <a:cxnLst/>
              <a:rect l="l" t="t" r="r" b="b"/>
              <a:pathLst>
                <a:path w="24428704" h="12700">
                  <a:moveTo>
                    <a:pt x="6350" y="0"/>
                  </a:moveTo>
                  <a:lnTo>
                    <a:pt x="24422354" y="0"/>
                  </a:lnTo>
                  <a:cubicBezTo>
                    <a:pt x="24425911" y="0"/>
                    <a:pt x="24428704" y="2794"/>
                    <a:pt x="24428704" y="6350"/>
                  </a:cubicBezTo>
                  <a:cubicBezTo>
                    <a:pt x="24428704" y="9906"/>
                    <a:pt x="24425911" y="12700"/>
                    <a:pt x="24422354" y="12700"/>
                  </a:cubicBezTo>
                  <a:lnTo>
                    <a:pt x="6350" y="12700"/>
                  </a:lnTo>
                  <a:cubicBezTo>
                    <a:pt x="2794" y="12700"/>
                    <a:pt x="0" y="9906"/>
                    <a:pt x="0" y="6350"/>
                  </a:cubicBezTo>
                  <a:cubicBezTo>
                    <a:pt x="0" y="2794"/>
                    <a:pt x="2794" y="0"/>
                    <a:pt x="6350" y="0"/>
                  </a:cubicBezTo>
                  <a:close/>
                </a:path>
              </a:pathLst>
            </a:custGeom>
            <a:solidFill>
              <a:srgbClr val="000000"/>
            </a:solidFill>
          </p:spPr>
        </p:sp>
      </p:grpSp>
      <p:sp>
        <p:nvSpPr>
          <p:cNvPr id="7" name="TextBox 7"/>
          <p:cNvSpPr txBox="1"/>
          <p:nvPr/>
        </p:nvSpPr>
        <p:spPr>
          <a:xfrm>
            <a:off x="533362" y="38407"/>
            <a:ext cx="8356117" cy="1661795"/>
          </a:xfrm>
          <a:prstGeom prst="rect">
            <a:avLst/>
          </a:prstGeom>
        </p:spPr>
        <p:txBody>
          <a:bodyPr lIns="0" tIns="0" rIns="0" bIns="0" rtlCol="0" anchor="t">
            <a:spAutoFit/>
          </a:bodyPr>
          <a:lstStyle/>
          <a:p>
            <a:pPr lvl="0" algn="l">
              <a:lnSpc>
                <a:spcPct val="150000"/>
              </a:lnSpc>
              <a:buClrTx/>
              <a:buSzTx/>
              <a:buFontTx/>
            </a:pPr>
            <a:r>
              <a:rPr lang="en-US" sz="3600" b="1">
                <a:solidFill>
                  <a:srgbClr val="FFFFFF"/>
                </a:solidFill>
                <a:latin typeface="黑体" panose="02010609060101010101" pitchFamily="49" charset="-122"/>
                <a:ea typeface="黑体" panose="02010609060101010101" pitchFamily="49" charset="-122"/>
                <a:cs typeface="黑体" panose="02010609060101010101" pitchFamily="49" charset="-122"/>
                <a:sym typeface="+mn-ea"/>
              </a:rPr>
              <a:t>六、方案价值与收益</a:t>
            </a:r>
          </a:p>
          <a:p>
            <a:pPr lvl="0" algn="l">
              <a:lnSpc>
                <a:spcPct val="150000"/>
              </a:lnSpc>
              <a:buClrTx/>
              <a:buSzTx/>
              <a:buFontTx/>
            </a:pPr>
            <a:r>
              <a:rPr lang="en-US" sz="3600" b="1">
                <a:solidFill>
                  <a:srgbClr val="00B0F0"/>
                </a:solidFill>
                <a:latin typeface="黑体" panose="02010609060101010101" pitchFamily="49" charset="-122"/>
                <a:ea typeface="黑体" panose="02010609060101010101" pitchFamily="49" charset="-122"/>
                <a:cs typeface="黑体" panose="02010609060101010101" pitchFamily="49" charset="-122"/>
                <a:sym typeface="+mn-ea"/>
              </a:rPr>
              <a:t>Solution Value and Revenue</a:t>
            </a:r>
          </a:p>
        </p:txBody>
      </p:sp>
      <p:sp>
        <p:nvSpPr>
          <p:cNvPr id="8" name="TextBox 8"/>
          <p:cNvSpPr txBox="1"/>
          <p:nvPr/>
        </p:nvSpPr>
        <p:spPr>
          <a:xfrm>
            <a:off x="1066800" y="2857500"/>
            <a:ext cx="15780385" cy="6859057"/>
          </a:xfrm>
          <a:prstGeom prst="rect">
            <a:avLst/>
          </a:prstGeom>
        </p:spPr>
        <p:txBody>
          <a:bodyPr wrap="square" lIns="0" tIns="0" rIns="0" bIns="0" rtlCol="0" anchor="t">
            <a:spAutoFit/>
          </a:bodyPr>
          <a:lstStyle/>
          <a:p>
            <a:pPr>
              <a:lnSpc>
                <a:spcPct val="150000"/>
              </a:lnSpc>
            </a:pPr>
            <a:r>
              <a:rPr lang="en-US" sz="2800" b="1" dirty="0">
                <a:solidFill>
                  <a:srgbClr val="00B0F0"/>
                </a:solidFill>
                <a:latin typeface="黑体" panose="02010609060101010101" pitchFamily="49" charset="-122"/>
                <a:ea typeface="黑体" panose="02010609060101010101" pitchFamily="49" charset="-122"/>
                <a:cs typeface="黑体" panose="02010609060101010101" pitchFamily="49" charset="-122"/>
              </a:rPr>
              <a:t>1、</a:t>
            </a:r>
            <a:r>
              <a:rPr lang="en-US" altLang="zh-CN" sz="2800" b="1" dirty="0">
                <a:solidFill>
                  <a:srgbClr val="00B0F0"/>
                </a:solidFill>
                <a:latin typeface="黑体" panose="02010609060101010101" pitchFamily="49" charset="-122"/>
                <a:ea typeface="黑体" panose="02010609060101010101" pitchFamily="49" charset="-122"/>
                <a:cs typeface="黑体" panose="02010609060101010101" pitchFamily="49" charset="-122"/>
                <a:sym typeface="+mn-ea"/>
              </a:rPr>
              <a:t>RPA</a:t>
            </a:r>
            <a:r>
              <a:rPr lang="zh-CN" altLang="en-US" sz="2800" b="1" dirty="0">
                <a:solidFill>
                  <a:srgbClr val="00B0F0"/>
                </a:solidFill>
                <a:latin typeface="黑体" panose="02010609060101010101" pitchFamily="49" charset="-122"/>
                <a:ea typeface="黑体" panose="02010609060101010101" pitchFamily="49" charset="-122"/>
                <a:cs typeface="黑体" panose="02010609060101010101" pitchFamily="49" charset="-122"/>
                <a:sym typeface="+mn-ea"/>
              </a:rPr>
              <a:t>过程</a:t>
            </a:r>
            <a:r>
              <a:rPr lang="en-US" altLang="zh-CN" sz="2800" b="1" dirty="0" err="1">
                <a:solidFill>
                  <a:srgbClr val="00B0F0"/>
                </a:solidFill>
                <a:latin typeface="黑体" panose="02010609060101010101" pitchFamily="49" charset="-122"/>
                <a:ea typeface="黑体" panose="02010609060101010101" pitchFamily="49" charset="-122"/>
                <a:cs typeface="黑体" panose="02010609060101010101" pitchFamily="49" charset="-122"/>
                <a:sym typeface="+mn-ea"/>
              </a:rPr>
              <a:t>简化了管理者收集投资者问题的操作步骤，并为其提供直观可视化的数据</a:t>
            </a:r>
            <a:r>
              <a:rPr lang="zh-CN" altLang="en-US" sz="2800" b="1" dirty="0">
                <a:solidFill>
                  <a:srgbClr val="00B0F0"/>
                </a:solidFill>
                <a:latin typeface="黑体" panose="02010609060101010101" pitchFamily="49" charset="-122"/>
                <a:ea typeface="黑体" panose="02010609060101010101" pitchFamily="49" charset="-122"/>
                <a:cs typeface="黑体" panose="02010609060101010101" pitchFamily="49" charset="-122"/>
                <a:sym typeface="+mn-ea"/>
              </a:rPr>
              <a:t>。</a:t>
            </a:r>
          </a:p>
          <a:p>
            <a:pPr>
              <a:lnSpc>
                <a:spcPct val="150000"/>
              </a:lnSpc>
            </a:pPr>
            <a:r>
              <a:rPr lang="en-US" sz="2400" dirty="0">
                <a:solidFill>
                  <a:srgbClr val="FFFFFF"/>
                </a:solidFill>
                <a:ea typeface="Arimo Bold" panose="020B0704020202020204"/>
              </a:rPr>
              <a:t>传统模式下，复制100条信息约花费30分</a:t>
            </a:r>
            <a:r>
              <a:rPr lang="zh-CN" altLang="en-US" sz="2400" dirty="0">
                <a:solidFill>
                  <a:srgbClr val="FFFFFF"/>
                </a:solidFill>
                <a:ea typeface="Arimo Bold" panose="020B0704020202020204"/>
              </a:rPr>
              <a:t>钟，相比之下，</a:t>
            </a:r>
            <a:r>
              <a:rPr lang="en-US" altLang="zh-CN" sz="2400" dirty="0">
                <a:solidFill>
                  <a:srgbClr val="FFFFFF"/>
                </a:solidFill>
                <a:ea typeface="宋体" panose="02010600030101010101" pitchFamily="2" charset="-122"/>
              </a:rPr>
              <a:t>RPA</a:t>
            </a:r>
            <a:r>
              <a:rPr lang="en-US" sz="2400" dirty="0">
                <a:solidFill>
                  <a:srgbClr val="FFFFFF"/>
                </a:solidFill>
                <a:ea typeface="Arimo Bold" panose="020B0704020202020204"/>
              </a:rPr>
              <a:t>数据抓取只需约10秒，较人工模式效率提高180倍，极大地提高了时效</a:t>
            </a:r>
            <a:r>
              <a:rPr lang="en-US" sz="2400" dirty="0">
                <a:solidFill>
                  <a:srgbClr val="FFFFFF"/>
                </a:solidFill>
                <a:latin typeface="Arimo" panose="020B0604020202020204"/>
              </a:rPr>
              <a:t>，</a:t>
            </a:r>
            <a:r>
              <a:rPr lang="en-US" sz="2400" dirty="0">
                <a:solidFill>
                  <a:srgbClr val="FFFFFF"/>
                </a:solidFill>
                <a:ea typeface="Arimo Bold" panose="020B0704020202020204"/>
              </a:rPr>
              <a:t>且</a:t>
            </a:r>
            <a:r>
              <a:rPr lang="zh-CN" altLang="en-US" sz="2400" dirty="0">
                <a:solidFill>
                  <a:srgbClr val="FFFFFF"/>
                </a:solidFill>
                <a:ea typeface="Arimo Bold" panose="020B0704020202020204"/>
              </a:rPr>
              <a:t>可</a:t>
            </a:r>
            <a:r>
              <a:rPr lang="en-US" sz="2400" dirty="0" err="1">
                <a:solidFill>
                  <a:srgbClr val="FFFFFF"/>
                </a:solidFill>
                <a:ea typeface="Arimo Bold" panose="020B0704020202020204"/>
              </a:rPr>
              <a:t>进行数据可视化分析</a:t>
            </a:r>
            <a:r>
              <a:rPr lang="en-US" sz="2400" dirty="0" err="1">
                <a:solidFill>
                  <a:srgbClr val="FFFFFF"/>
                </a:solidFill>
                <a:latin typeface="Arimo" panose="020B0604020202020204"/>
              </a:rPr>
              <a:t>。</a:t>
            </a:r>
            <a:r>
              <a:rPr lang="en-US" sz="2400" dirty="0" err="1">
                <a:solidFill>
                  <a:srgbClr val="FFFFFF"/>
                </a:solidFill>
                <a:ea typeface="Arimo Bold" panose="020B0704020202020204"/>
              </a:rPr>
              <a:t>例如根据</a:t>
            </a:r>
            <a:r>
              <a:rPr lang="zh-CN" altLang="en-US" sz="2400" dirty="0">
                <a:solidFill>
                  <a:srgbClr val="FFFFFF"/>
                </a:solidFill>
                <a:ea typeface="Arimo Bold" panose="020B0704020202020204"/>
              </a:rPr>
              <a:t>词云和</a:t>
            </a:r>
            <a:r>
              <a:rPr lang="en-US" sz="2400" dirty="0" err="1">
                <a:solidFill>
                  <a:srgbClr val="FFFFFF"/>
                </a:solidFill>
                <a:ea typeface="Arimo Bold" panose="020B0704020202020204"/>
              </a:rPr>
              <a:t>时间</a:t>
            </a:r>
            <a:r>
              <a:rPr lang="zh-CN" altLang="en-US" sz="2400" dirty="0">
                <a:solidFill>
                  <a:srgbClr val="FFFFFF"/>
                </a:solidFill>
                <a:ea typeface="Arimo Bold" panose="020B0704020202020204"/>
              </a:rPr>
              <a:t>趋势图</a:t>
            </a:r>
            <a:r>
              <a:rPr lang="en-US" altLang="zh-CN" sz="2400" dirty="0" err="1">
                <a:solidFill>
                  <a:srgbClr val="FFFFFF"/>
                </a:solidFill>
                <a:ea typeface="Arimo Bold" panose="020B0704020202020204"/>
              </a:rPr>
              <a:t>可帮助管理者了解投资者的最新动态需求</a:t>
            </a:r>
            <a:r>
              <a:rPr lang="en-US" altLang="zh-CN" sz="2400" dirty="0" err="1">
                <a:solidFill>
                  <a:srgbClr val="FFFFFF"/>
                </a:solidFill>
                <a:latin typeface="Arimo" panose="020B0604020202020204"/>
              </a:rPr>
              <a:t>，</a:t>
            </a:r>
            <a:r>
              <a:rPr lang="en-US" altLang="zh-CN" sz="2400" dirty="0" err="1">
                <a:solidFill>
                  <a:srgbClr val="FFFFFF"/>
                </a:solidFill>
                <a:ea typeface="Arimo Bold" panose="020B0704020202020204"/>
              </a:rPr>
              <a:t>关注点和活跃度等</a:t>
            </a:r>
            <a:r>
              <a:rPr lang="en-US" altLang="zh-CN" sz="2400" dirty="0" err="1">
                <a:solidFill>
                  <a:srgbClr val="FFFFFF"/>
                </a:solidFill>
                <a:latin typeface="Arimo" panose="020B0604020202020204"/>
              </a:rPr>
              <a:t>，</a:t>
            </a:r>
            <a:r>
              <a:rPr lang="en-US" altLang="zh-CN" sz="2400" dirty="0" err="1">
                <a:solidFill>
                  <a:srgbClr val="FFFFFF"/>
                </a:solidFill>
                <a:ea typeface="Arimo Bold" panose="020B0704020202020204"/>
              </a:rPr>
              <a:t>为企业做进一步规划提供了方向</a:t>
            </a:r>
            <a:r>
              <a:rPr lang="zh-CN" altLang="en-US" sz="2400" dirty="0">
                <a:solidFill>
                  <a:srgbClr val="FFFFFF"/>
                </a:solidFill>
                <a:ea typeface="Arimo Bold" panose="020B0704020202020204"/>
              </a:rPr>
              <a:t>，时间趋</a:t>
            </a:r>
            <a:r>
              <a:rPr lang="en-US" sz="2400" dirty="0" err="1">
                <a:solidFill>
                  <a:srgbClr val="FFFFFF"/>
                </a:solidFill>
                <a:ea typeface="Arimo Bold" panose="020B0704020202020204"/>
              </a:rPr>
              <a:t>势图</a:t>
            </a:r>
            <a:r>
              <a:rPr lang="zh-CN" altLang="en-US" sz="2400" dirty="0">
                <a:solidFill>
                  <a:srgbClr val="FFFFFF"/>
                </a:solidFill>
                <a:ea typeface="Arimo Bold" panose="020B0704020202020204"/>
              </a:rPr>
              <a:t>反映了</a:t>
            </a:r>
            <a:r>
              <a:rPr lang="en-US" sz="2400" dirty="0" err="1">
                <a:solidFill>
                  <a:srgbClr val="FFFFFF"/>
                </a:solidFill>
                <a:ea typeface="Arimo Bold" panose="020B0704020202020204"/>
              </a:rPr>
              <a:t>投资者提问时间和对应</a:t>
            </a:r>
            <a:r>
              <a:rPr lang="zh-CN" altLang="en-US" sz="2400" dirty="0">
                <a:solidFill>
                  <a:srgbClr val="FFFFFF"/>
                </a:solidFill>
                <a:ea typeface="Arimo Bold" panose="020B0704020202020204"/>
              </a:rPr>
              <a:t>的</a:t>
            </a:r>
            <a:r>
              <a:rPr lang="en-US" sz="2400" dirty="0" err="1">
                <a:solidFill>
                  <a:srgbClr val="FFFFFF"/>
                </a:solidFill>
                <a:ea typeface="Arimo Bold" panose="020B0704020202020204"/>
              </a:rPr>
              <a:t>提问数量</a:t>
            </a:r>
            <a:r>
              <a:rPr lang="zh-CN" altLang="en-US" sz="2400" dirty="0">
                <a:solidFill>
                  <a:srgbClr val="FFFFFF"/>
                </a:solidFill>
                <a:ea typeface="Arimo Bold" panose="020B0704020202020204"/>
              </a:rPr>
              <a:t>之间的关系</a:t>
            </a:r>
            <a:r>
              <a:rPr lang="en-US" sz="2400" dirty="0">
                <a:solidFill>
                  <a:srgbClr val="FFFFFF"/>
                </a:solidFill>
                <a:latin typeface="Arimo" panose="020B0604020202020204"/>
              </a:rPr>
              <a:t>，</a:t>
            </a:r>
            <a:r>
              <a:rPr lang="en-US" sz="2400" dirty="0" err="1">
                <a:solidFill>
                  <a:srgbClr val="FFFFFF"/>
                </a:solidFill>
                <a:ea typeface="Arimo Bold" panose="020B0704020202020204"/>
              </a:rPr>
              <a:t>可帮助管理者选择合适的回复时间</a:t>
            </a:r>
            <a:r>
              <a:rPr lang="en-US" sz="2400" dirty="0" err="1">
                <a:solidFill>
                  <a:srgbClr val="FFFFFF"/>
                </a:solidFill>
                <a:latin typeface="Arimo" panose="020B0604020202020204"/>
              </a:rPr>
              <a:t>，</a:t>
            </a:r>
            <a:r>
              <a:rPr lang="en-US" sz="2400" dirty="0" err="1">
                <a:solidFill>
                  <a:srgbClr val="FFFFFF"/>
                </a:solidFill>
                <a:ea typeface="Arimo Bold" panose="020B0704020202020204"/>
              </a:rPr>
              <a:t>提高回复效</a:t>
            </a:r>
            <a:r>
              <a:rPr lang="zh-CN" altLang="en-US" sz="2400" dirty="0">
                <a:solidFill>
                  <a:srgbClr val="FFFFFF"/>
                </a:solidFill>
                <a:ea typeface="Arimo Bold" panose="020B0704020202020204"/>
              </a:rPr>
              <a:t>率。</a:t>
            </a:r>
            <a:endParaRPr lang="en-US" altLang="zh-CN" sz="2400" dirty="0">
              <a:solidFill>
                <a:srgbClr val="FFFFFF"/>
              </a:solidFill>
              <a:ea typeface="Arimo Bold" panose="020B0704020202020204"/>
            </a:endParaRPr>
          </a:p>
          <a:p>
            <a:pPr algn="l">
              <a:lnSpc>
                <a:spcPct val="150000"/>
              </a:lnSpc>
              <a:buClrTx/>
              <a:buSzTx/>
              <a:buFontTx/>
            </a:pPr>
            <a:r>
              <a:rPr lang="en-US" sz="2800" b="1" dirty="0">
                <a:solidFill>
                  <a:srgbClr val="00B0F0"/>
                </a:solidFill>
                <a:latin typeface="黑体" panose="02010609060101010101" pitchFamily="49" charset="-122"/>
                <a:ea typeface="黑体" panose="02010609060101010101" pitchFamily="49" charset="-122"/>
                <a:cs typeface="黑体" panose="02010609060101010101" pitchFamily="49" charset="-122"/>
              </a:rPr>
              <a:t>2、通过RPA机器人执行邮件处理可以解放人力，提高邮件处理的时效性及准确性。</a:t>
            </a:r>
          </a:p>
          <a:p>
            <a:pPr>
              <a:lnSpc>
                <a:spcPct val="150000"/>
              </a:lnSpc>
            </a:pPr>
            <a:r>
              <a:rPr lang="en-US" sz="2400" dirty="0" err="1">
                <a:solidFill>
                  <a:srgbClr val="FFFFFF"/>
                </a:solidFill>
                <a:ea typeface="Arimo Bold" panose="020B0704020202020204"/>
              </a:rPr>
              <a:t>邮件回复新旧模式对比</a:t>
            </a:r>
            <a:r>
              <a:rPr lang="en-US" sz="2400" dirty="0" err="1">
                <a:solidFill>
                  <a:srgbClr val="FFFFFF"/>
                </a:solidFill>
                <a:latin typeface="Arimo" panose="020B0604020202020204"/>
              </a:rPr>
              <a:t>，</a:t>
            </a:r>
            <a:r>
              <a:rPr lang="en-US" sz="2400" dirty="0" err="1">
                <a:solidFill>
                  <a:srgbClr val="FFFFFF"/>
                </a:solidFill>
                <a:ea typeface="Arimo Bold" panose="020B0704020202020204"/>
              </a:rPr>
              <a:t>经随机采样验证</a:t>
            </a:r>
            <a:r>
              <a:rPr lang="en-US" sz="2400" dirty="0" err="1">
                <a:solidFill>
                  <a:srgbClr val="FFFFFF"/>
                </a:solidFill>
                <a:latin typeface="Arimo" panose="020B0604020202020204"/>
              </a:rPr>
              <a:t>，</a:t>
            </a:r>
            <a:r>
              <a:rPr lang="en-US" sz="2400" dirty="0" err="1">
                <a:solidFill>
                  <a:srgbClr val="FFFFFF"/>
                </a:solidFill>
                <a:ea typeface="Arimo Bold" panose="020B0704020202020204"/>
              </a:rPr>
              <a:t>对比效果如下</a:t>
            </a:r>
            <a:r>
              <a:rPr lang="en-US" sz="2400" dirty="0" err="1">
                <a:solidFill>
                  <a:srgbClr val="FFFFFF"/>
                </a:solidFill>
                <a:latin typeface="Arimo" panose="020B0604020202020204"/>
              </a:rPr>
              <a:t>：</a:t>
            </a:r>
            <a:r>
              <a:rPr lang="en-US" sz="2400" dirty="0" err="1">
                <a:solidFill>
                  <a:srgbClr val="FFFFFF"/>
                </a:solidFill>
                <a:ea typeface="Arimo Bold" panose="020B0704020202020204"/>
              </a:rPr>
              <a:t>原人工模式</a:t>
            </a:r>
            <a:r>
              <a:rPr lang="en-US" sz="2400" dirty="0" err="1">
                <a:solidFill>
                  <a:srgbClr val="FFFFFF"/>
                </a:solidFill>
                <a:latin typeface="Arimo" panose="020B0604020202020204"/>
              </a:rPr>
              <a:t>：</a:t>
            </a:r>
            <a:r>
              <a:rPr lang="en-US" sz="2400" dirty="0" err="1">
                <a:solidFill>
                  <a:srgbClr val="FFFFFF"/>
                </a:solidFill>
                <a:ea typeface="Arimo Bold" panose="020B0704020202020204"/>
              </a:rPr>
              <a:t>回复</a:t>
            </a:r>
            <a:r>
              <a:rPr lang="zh-CN" altLang="en-US" sz="2400" dirty="0">
                <a:solidFill>
                  <a:srgbClr val="FFFFFF"/>
                </a:solidFill>
                <a:ea typeface="Arimo Bold" panose="020B0704020202020204"/>
              </a:rPr>
              <a:t>一封</a:t>
            </a:r>
            <a:r>
              <a:rPr lang="en-US" sz="2400" dirty="0" err="1">
                <a:solidFill>
                  <a:srgbClr val="FFFFFF"/>
                </a:solidFill>
                <a:ea typeface="Arimo Bold" panose="020B0704020202020204"/>
              </a:rPr>
              <a:t>邮件</a:t>
            </a:r>
            <a:r>
              <a:rPr lang="zh-CN" altLang="en-US" sz="2400" dirty="0">
                <a:solidFill>
                  <a:srgbClr val="FFFFFF"/>
                </a:solidFill>
                <a:ea typeface="Arimo Bold" panose="020B0704020202020204"/>
              </a:rPr>
              <a:t>大约花费</a:t>
            </a:r>
            <a:r>
              <a:rPr lang="en-US" altLang="zh-CN" sz="2400" dirty="0">
                <a:solidFill>
                  <a:srgbClr val="FFFFFF"/>
                </a:solidFill>
                <a:ea typeface="Arimo Bold" panose="020B0704020202020204"/>
              </a:rPr>
              <a:t>6</a:t>
            </a:r>
            <a:r>
              <a:rPr lang="zh-CN" altLang="en-US" sz="2400" dirty="0">
                <a:solidFill>
                  <a:srgbClr val="FFFFFF"/>
                </a:solidFill>
                <a:ea typeface="Arimo Bold" panose="020B0704020202020204"/>
              </a:rPr>
              <a:t>分钟</a:t>
            </a:r>
            <a:r>
              <a:rPr lang="en-US" sz="2400" dirty="0">
                <a:solidFill>
                  <a:srgbClr val="FFFFFF"/>
                </a:solidFill>
                <a:latin typeface="Arimo" panose="020B0604020202020204"/>
              </a:rPr>
              <a:t>，</a:t>
            </a:r>
            <a:r>
              <a:rPr lang="en-US" sz="2400" dirty="0" err="1">
                <a:solidFill>
                  <a:srgbClr val="FFFFFF"/>
                </a:solidFill>
                <a:ea typeface="Arimo Bold" panose="020B0704020202020204"/>
              </a:rPr>
              <a:t>一天大约会有</a:t>
            </a:r>
            <a:r>
              <a:rPr lang="zh-CN" altLang="en-US" sz="2400" dirty="0">
                <a:solidFill>
                  <a:srgbClr val="FFFFFF"/>
                </a:solidFill>
                <a:ea typeface="Arimo Bold" panose="020B0704020202020204"/>
              </a:rPr>
              <a:t>几十</a:t>
            </a:r>
            <a:r>
              <a:rPr lang="en-US" sz="2400" dirty="0" err="1">
                <a:solidFill>
                  <a:srgbClr val="FFFFFF"/>
                </a:solidFill>
                <a:ea typeface="Arimo Bold" panose="020B0704020202020204"/>
              </a:rPr>
              <a:t>封邮</a:t>
            </a:r>
            <a:r>
              <a:rPr lang="zh-CN" altLang="en-US" sz="2400" dirty="0">
                <a:solidFill>
                  <a:srgbClr val="FFFFFF"/>
                </a:solidFill>
                <a:ea typeface="Arimo Bold" panose="020B0704020202020204"/>
              </a:rPr>
              <a:t>件，占用了人工大多时间</a:t>
            </a:r>
            <a:r>
              <a:rPr lang="en-US" sz="2400" dirty="0">
                <a:solidFill>
                  <a:srgbClr val="FFFFFF"/>
                </a:solidFill>
                <a:latin typeface="Arimo" panose="020B0604020202020204"/>
              </a:rPr>
              <a:t>。</a:t>
            </a:r>
            <a:r>
              <a:rPr lang="en-US" sz="2400" dirty="0" err="1">
                <a:solidFill>
                  <a:srgbClr val="FFFFFF"/>
                </a:solidFill>
                <a:ea typeface="Arimo Bold" panose="020B0704020202020204"/>
              </a:rPr>
              <a:t>邮件自动化回复模式</a:t>
            </a:r>
            <a:r>
              <a:rPr lang="en-US" sz="2400" dirty="0" err="1">
                <a:solidFill>
                  <a:srgbClr val="FFFFFF"/>
                </a:solidFill>
                <a:latin typeface="Arimo" panose="020B0604020202020204"/>
              </a:rPr>
              <a:t>：</a:t>
            </a:r>
            <a:r>
              <a:rPr lang="en-US" sz="2400" dirty="0" err="1">
                <a:solidFill>
                  <a:srgbClr val="FFFFFF"/>
                </a:solidFill>
                <a:ea typeface="Arimo Bold" panose="020B0704020202020204"/>
              </a:rPr>
              <a:t>回复各个邮件平均耗</a:t>
            </a:r>
            <a:r>
              <a:rPr lang="zh-CN" altLang="en-US" sz="2400" dirty="0">
                <a:solidFill>
                  <a:srgbClr val="FFFFFF"/>
                </a:solidFill>
                <a:ea typeface="Arimo Bold" panose="020B0704020202020204"/>
              </a:rPr>
              <a:t>时约</a:t>
            </a:r>
            <a:r>
              <a:rPr lang="en-US" altLang="zh-CN" sz="2400" dirty="0">
                <a:solidFill>
                  <a:srgbClr val="FFFFFF"/>
                </a:solidFill>
                <a:ea typeface="Arimo Bold" panose="020B0704020202020204"/>
              </a:rPr>
              <a:t>10</a:t>
            </a:r>
            <a:r>
              <a:rPr lang="zh-CN" altLang="en-US" sz="2400" dirty="0">
                <a:solidFill>
                  <a:srgbClr val="FFFFFF"/>
                </a:solidFill>
                <a:ea typeface="Arimo Bold" panose="020B0704020202020204"/>
              </a:rPr>
              <a:t>秒</a:t>
            </a:r>
            <a:r>
              <a:rPr lang="en-US" sz="2400" dirty="0">
                <a:solidFill>
                  <a:srgbClr val="FFFFFF"/>
                </a:solidFill>
                <a:latin typeface="Arimo" panose="020B0604020202020204"/>
              </a:rPr>
              <a:t>。</a:t>
            </a:r>
            <a:r>
              <a:rPr lang="en-US" sz="2400" dirty="0" err="1">
                <a:solidFill>
                  <a:srgbClr val="FFFFFF"/>
                </a:solidFill>
                <a:ea typeface="Arimo Bold" panose="020B0704020202020204"/>
              </a:rPr>
              <a:t>邮件自动化较原人工模式效率提</a:t>
            </a:r>
            <a:r>
              <a:rPr lang="zh-CN" altLang="en-US" sz="2400" dirty="0">
                <a:solidFill>
                  <a:srgbClr val="FFFFFF"/>
                </a:solidFill>
                <a:ea typeface="Arimo Bold" panose="020B0704020202020204"/>
              </a:rPr>
              <a:t>升</a:t>
            </a:r>
            <a:r>
              <a:rPr lang="en-US" altLang="zh-CN" sz="2400" dirty="0">
                <a:solidFill>
                  <a:srgbClr val="FFFFFF"/>
                </a:solidFill>
                <a:ea typeface="Arimo Bold" panose="020B0704020202020204"/>
              </a:rPr>
              <a:t>36</a:t>
            </a:r>
            <a:r>
              <a:rPr lang="zh-CN" altLang="en-US" sz="2400" dirty="0">
                <a:solidFill>
                  <a:srgbClr val="FFFFFF"/>
                </a:solidFill>
                <a:ea typeface="Arimo Bold" panose="020B0704020202020204"/>
              </a:rPr>
              <a:t>倍</a:t>
            </a:r>
            <a:r>
              <a:rPr lang="en-US" sz="2400" dirty="0">
                <a:solidFill>
                  <a:srgbClr val="FFFFFF"/>
                </a:solidFill>
                <a:latin typeface="Arimo" panose="020B0604020202020204"/>
              </a:rPr>
              <a:t>。</a:t>
            </a:r>
            <a:r>
              <a:rPr lang="en-US" sz="2400" dirty="0" err="1">
                <a:solidFill>
                  <a:srgbClr val="FFFFFF"/>
                </a:solidFill>
                <a:ea typeface="Arimo Bold" panose="020B0704020202020204"/>
              </a:rPr>
              <a:t>极大地提高了工作效率</a:t>
            </a:r>
            <a:r>
              <a:rPr lang="en-US" sz="2400" dirty="0" err="1">
                <a:solidFill>
                  <a:srgbClr val="FFFFFF"/>
                </a:solidFill>
                <a:latin typeface="Arimo" panose="020B0604020202020204"/>
              </a:rPr>
              <a:t>，</a:t>
            </a:r>
            <a:r>
              <a:rPr lang="en-US" sz="2400" dirty="0" err="1">
                <a:solidFill>
                  <a:srgbClr val="FFFFFF"/>
                </a:solidFill>
                <a:ea typeface="Arimo Bold" panose="020B0704020202020204"/>
              </a:rPr>
              <a:t>节约了时间人力成本</a:t>
            </a:r>
            <a:r>
              <a:rPr lang="en-US" sz="2400" dirty="0">
                <a:solidFill>
                  <a:srgbClr val="FFFFFF"/>
                </a:solidFill>
                <a:latin typeface="Arimo" panose="020B0604020202020204"/>
              </a:rPr>
              <a:t>。</a:t>
            </a:r>
          </a:p>
          <a:p>
            <a:pPr>
              <a:lnSpc>
                <a:spcPct val="150000"/>
              </a:lnSpc>
            </a:pPr>
            <a:r>
              <a:rPr kumimoji="0" lang="en-US" altLang="zh-CN" sz="2800" b="1" i="0" u="none" strike="noStrike" kern="1200" cap="none" spc="0" normalizeH="0" baseline="0" noProof="0" dirty="0">
                <a:ln>
                  <a:noFill/>
                </a:ln>
                <a:solidFill>
                  <a:srgbClr val="00B0F0"/>
                </a:solidFill>
                <a:effectLst/>
                <a:uLnTx/>
                <a:uFillTx/>
                <a:latin typeface="黑体" panose="02010609060101010101" pitchFamily="49" charset="-122"/>
                <a:ea typeface="黑体" panose="02010609060101010101" pitchFamily="49" charset="-122"/>
                <a:cs typeface="黑体" panose="02010609060101010101" pitchFamily="49" charset="-122"/>
              </a:rPr>
              <a:t>3</a:t>
            </a:r>
            <a:r>
              <a:rPr kumimoji="0" lang="zh-CN" altLang="en-US" sz="2800" b="1" i="0" u="none" strike="noStrike" kern="1200" cap="none" spc="0" normalizeH="0" baseline="0" noProof="0" dirty="0">
                <a:ln>
                  <a:noFill/>
                </a:ln>
                <a:solidFill>
                  <a:srgbClr val="00B0F0"/>
                </a:solidFill>
                <a:effectLst/>
                <a:uLnTx/>
                <a:uFillTx/>
                <a:latin typeface="黑体" panose="02010609060101010101" pitchFamily="49" charset="-122"/>
                <a:ea typeface="黑体" panose="02010609060101010101" pitchFamily="49" charset="-122"/>
                <a:cs typeface="黑体" panose="02010609060101010101" pitchFamily="49" charset="-122"/>
              </a:rPr>
              <a:t>、结合邮件信息和可视化结果分析，为企业定期自动化提供投资者关系管理报告</a:t>
            </a:r>
            <a:endParaRPr kumimoji="0" lang="en-US" altLang="zh-CN" sz="2800" b="1" i="0" u="none" strike="noStrike" kern="1200" cap="none" spc="0" normalizeH="0" baseline="0" noProof="0" dirty="0">
              <a:ln>
                <a:noFill/>
              </a:ln>
              <a:solidFill>
                <a:srgbClr val="00B0F0"/>
              </a:solidFill>
              <a:effectLst/>
              <a:uLnTx/>
              <a:uFillTx/>
              <a:latin typeface="黑体" panose="02010609060101010101" pitchFamily="49" charset="-122"/>
              <a:ea typeface="黑体" panose="02010609060101010101" pitchFamily="49" charset="-122"/>
              <a:cs typeface="黑体" panose="02010609060101010101" pitchFamily="49" charset="-122"/>
            </a:endParaRPr>
          </a:p>
          <a:p>
            <a:pPr>
              <a:lnSpc>
                <a:spcPct val="150000"/>
              </a:lnSpc>
            </a:pPr>
            <a:r>
              <a:rPr kumimoji="0" lang="zh-CN" altLang="en-US" sz="2400" b="0" i="0" u="none" strike="noStrike" kern="1200" cap="none" spc="0" normalizeH="0" baseline="0" noProof="0" dirty="0">
                <a:ln>
                  <a:noFill/>
                </a:ln>
                <a:solidFill>
                  <a:srgbClr val="FFFFFF"/>
                </a:solidFill>
                <a:effectLst/>
                <a:uLnTx/>
                <a:uFillTx/>
                <a:latin typeface="Calibri"/>
                <a:ea typeface="Arimo Bold" panose="020B0704020202020204"/>
                <a:cs typeface="+mn-cs"/>
              </a:rPr>
              <a:t>定期的不同数据可得到不同的分析报告，利用</a:t>
            </a:r>
            <a:r>
              <a:rPr kumimoji="0" lang="en-US" altLang="zh-CN" sz="2400" b="0" i="0" u="none" strike="noStrike" kern="1200" cap="none" spc="0" normalizeH="0" baseline="0" noProof="0" dirty="0">
                <a:ln>
                  <a:noFill/>
                </a:ln>
                <a:solidFill>
                  <a:srgbClr val="FFFFFF"/>
                </a:solidFill>
                <a:effectLst/>
                <a:uLnTx/>
                <a:uFillTx/>
                <a:latin typeface="Calibri"/>
                <a:ea typeface="Arimo Bold" panose="020B0704020202020204"/>
                <a:cs typeface="+mn-cs"/>
              </a:rPr>
              <a:t>RPA</a:t>
            </a:r>
            <a:r>
              <a:rPr kumimoji="0" lang="zh-CN" altLang="en-US" sz="2400" b="0" i="0" u="none" strike="noStrike" kern="1200" cap="none" spc="0" normalizeH="0" baseline="0" noProof="0" dirty="0">
                <a:ln>
                  <a:noFill/>
                </a:ln>
                <a:solidFill>
                  <a:srgbClr val="FFFFFF"/>
                </a:solidFill>
                <a:effectLst/>
                <a:uLnTx/>
                <a:uFillTx/>
                <a:latin typeface="Calibri"/>
                <a:ea typeface="Arimo Bold" panose="020B0704020202020204"/>
                <a:cs typeface="+mn-cs"/>
              </a:rPr>
              <a:t>定期获得，使企业更清晰的把握投资者的动态及关注点，有利于舆情管理，为企业进一步计划做参考部署。</a:t>
            </a:r>
            <a:endParaRPr lang="en-US" sz="2800" dirty="0">
              <a:solidFill>
                <a:srgbClr val="FFFFFF"/>
              </a:solidFill>
              <a:latin typeface="Arimo" panose="020B0604020202020204"/>
            </a:endParaRPr>
          </a:p>
        </p:txBody>
      </p:sp>
      <p:grpSp>
        <p:nvGrpSpPr>
          <p:cNvPr id="10" name="Group 8"/>
          <p:cNvGrpSpPr>
            <a:grpSpLocks noChangeAspect="1"/>
          </p:cNvGrpSpPr>
          <p:nvPr/>
        </p:nvGrpSpPr>
        <p:grpSpPr>
          <a:xfrm>
            <a:off x="1066541" y="2076031"/>
            <a:ext cx="3993494" cy="562992"/>
            <a:chOff x="0" y="0"/>
            <a:chExt cx="5324659" cy="750656"/>
          </a:xfrm>
        </p:grpSpPr>
        <p:sp>
          <p:nvSpPr>
            <p:cNvPr id="11" name="Freeform 9"/>
            <p:cNvSpPr/>
            <p:nvPr/>
          </p:nvSpPr>
          <p:spPr>
            <a:xfrm>
              <a:off x="0" y="0"/>
              <a:ext cx="5324602" cy="750697"/>
            </a:xfrm>
            <a:custGeom>
              <a:avLst/>
              <a:gdLst/>
              <a:ahLst/>
              <a:cxnLst/>
              <a:rect l="l" t="t" r="r" b="b"/>
              <a:pathLst>
                <a:path w="5324602" h="750697">
                  <a:moveTo>
                    <a:pt x="0" y="0"/>
                  </a:moveTo>
                  <a:lnTo>
                    <a:pt x="5324602" y="0"/>
                  </a:lnTo>
                  <a:lnTo>
                    <a:pt x="5324602" y="750697"/>
                  </a:lnTo>
                  <a:lnTo>
                    <a:pt x="0" y="750697"/>
                  </a:lnTo>
                  <a:close/>
                </a:path>
              </a:pathLst>
            </a:custGeom>
            <a:solidFill>
              <a:srgbClr val="214AC0"/>
            </a:solidFill>
          </p:spPr>
          <p:txBody>
            <a:bodyPr/>
            <a:lstStyle/>
            <a:p>
              <a:r>
                <a:rPr lang="zh-CN" altLang="en-US" sz="3200" b="1" dirty="0">
                  <a:solidFill>
                    <a:srgbClr val="FFFFFF"/>
                  </a:solidFill>
                </a:rPr>
                <a:t>项目</a:t>
              </a:r>
              <a:r>
                <a:rPr lang="zh-CN" altLang="en-US" sz="3200" b="1" dirty="0">
                  <a:solidFill>
                    <a:srgbClr val="FFFFFF"/>
                  </a:solidFill>
                  <a:latin typeface="Arimo" panose="020B0604020202020204"/>
                </a:rPr>
                <a:t>收益</a:t>
              </a:r>
              <a:r>
                <a:rPr lang="zh-CN" altLang="en-US" sz="3200" b="1" dirty="0">
                  <a:solidFill>
                    <a:srgbClr val="FFFFFF"/>
                  </a:solidFill>
                </a:rPr>
                <a:t>统计：</a:t>
              </a:r>
              <a:endParaRPr lang="zh-CN" altLang="en-US" sz="3200" b="1" dirty="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05" r="75" b="1369"/>
          <a:stretch>
            <a:fillRect/>
          </a:stretch>
        </p:blipFill>
        <p:spPr>
          <a:xfrm>
            <a:off x="-35741" y="0"/>
            <a:ext cx="18288000" cy="10287000"/>
          </a:xfrm>
          <a:prstGeom prst="rect">
            <a:avLst/>
          </a:prstGeom>
        </p:spPr>
      </p:pic>
      <p:pic>
        <p:nvPicPr>
          <p:cNvPr id="3" name="Picture 3"/>
          <p:cNvPicPr>
            <a:picLocks noChangeAspect="1"/>
          </p:cNvPicPr>
          <p:nvPr/>
        </p:nvPicPr>
        <p:blipFill>
          <a:blip r:embed="rId3"/>
          <a:srcRect r="984" b="984"/>
          <a:stretch>
            <a:fillRect/>
          </a:stretch>
        </p:blipFill>
        <p:spPr>
          <a:xfrm>
            <a:off x="15729384" y="-57100"/>
            <a:ext cx="2587491" cy="1180700"/>
          </a:xfrm>
          <a:prstGeom prst="rect">
            <a:avLst/>
          </a:prstGeom>
        </p:spPr>
      </p:pic>
      <p:sp>
        <p:nvSpPr>
          <p:cNvPr id="4" name="TextBox 4"/>
          <p:cNvSpPr txBox="1"/>
          <p:nvPr/>
        </p:nvSpPr>
        <p:spPr>
          <a:xfrm>
            <a:off x="15975280" y="1058010"/>
            <a:ext cx="3030754" cy="362158"/>
          </a:xfrm>
          <a:prstGeom prst="rect">
            <a:avLst/>
          </a:prstGeom>
        </p:spPr>
        <p:txBody>
          <a:bodyPr lIns="0" tIns="0" rIns="0" bIns="0" rtlCol="0" anchor="t">
            <a:spAutoFit/>
          </a:bodyPr>
          <a:lstStyle/>
          <a:p>
            <a:pPr algn="l">
              <a:lnSpc>
                <a:spcPts val="1440"/>
              </a:lnSpc>
            </a:pPr>
            <a:r>
              <a:rPr lang="en-US" sz="1200">
                <a:solidFill>
                  <a:srgbClr val="01A8FF"/>
                </a:solidFill>
                <a:ea typeface="Arimo" panose="020B0604020202020204"/>
              </a:rPr>
              <a:t>融 合 · 创 新 · 创 造</a:t>
            </a:r>
          </a:p>
        </p:txBody>
      </p:sp>
      <p:grpSp>
        <p:nvGrpSpPr>
          <p:cNvPr id="5" name="Group 5"/>
          <p:cNvGrpSpPr>
            <a:grpSpLocks noChangeAspect="1"/>
          </p:cNvGrpSpPr>
          <p:nvPr/>
        </p:nvGrpSpPr>
        <p:grpSpPr>
          <a:xfrm rot="-15199">
            <a:off x="-35809" y="1643063"/>
            <a:ext cx="18321518" cy="9525"/>
            <a:chOff x="0" y="0"/>
            <a:chExt cx="24428691" cy="12700"/>
          </a:xfrm>
        </p:grpSpPr>
        <p:sp>
          <p:nvSpPr>
            <p:cNvPr id="6" name="Freeform 6"/>
            <p:cNvSpPr/>
            <p:nvPr/>
          </p:nvSpPr>
          <p:spPr>
            <a:xfrm>
              <a:off x="0" y="0"/>
              <a:ext cx="24428704" cy="12700"/>
            </a:xfrm>
            <a:custGeom>
              <a:avLst/>
              <a:gdLst/>
              <a:ahLst/>
              <a:cxnLst/>
              <a:rect l="l" t="t" r="r" b="b"/>
              <a:pathLst>
                <a:path w="24428704" h="12700">
                  <a:moveTo>
                    <a:pt x="6350" y="0"/>
                  </a:moveTo>
                  <a:lnTo>
                    <a:pt x="24422354" y="0"/>
                  </a:lnTo>
                  <a:cubicBezTo>
                    <a:pt x="24425911" y="0"/>
                    <a:pt x="24428704" y="2794"/>
                    <a:pt x="24428704" y="6350"/>
                  </a:cubicBezTo>
                  <a:cubicBezTo>
                    <a:pt x="24428704" y="9906"/>
                    <a:pt x="24425911" y="12700"/>
                    <a:pt x="24422354" y="12700"/>
                  </a:cubicBezTo>
                  <a:lnTo>
                    <a:pt x="6350" y="12700"/>
                  </a:lnTo>
                  <a:cubicBezTo>
                    <a:pt x="2794" y="12700"/>
                    <a:pt x="0" y="9906"/>
                    <a:pt x="0" y="6350"/>
                  </a:cubicBezTo>
                  <a:cubicBezTo>
                    <a:pt x="0" y="2794"/>
                    <a:pt x="2794" y="0"/>
                    <a:pt x="6350" y="0"/>
                  </a:cubicBezTo>
                  <a:close/>
                </a:path>
              </a:pathLst>
            </a:custGeom>
            <a:solidFill>
              <a:srgbClr val="000000"/>
            </a:solidFill>
          </p:spPr>
        </p:sp>
      </p:grpSp>
      <p:sp>
        <p:nvSpPr>
          <p:cNvPr id="7" name="TextBox 7"/>
          <p:cNvSpPr txBox="1"/>
          <p:nvPr/>
        </p:nvSpPr>
        <p:spPr>
          <a:xfrm>
            <a:off x="457162" y="38407"/>
            <a:ext cx="8356117" cy="1661795"/>
          </a:xfrm>
          <a:prstGeom prst="rect">
            <a:avLst/>
          </a:prstGeom>
        </p:spPr>
        <p:txBody>
          <a:bodyPr lIns="0" tIns="0" rIns="0" bIns="0" rtlCol="0" anchor="t">
            <a:spAutoFit/>
          </a:bodyPr>
          <a:lstStyle/>
          <a:p>
            <a:pPr lvl="0" algn="l">
              <a:lnSpc>
                <a:spcPct val="150000"/>
              </a:lnSpc>
              <a:buClrTx/>
              <a:buSzTx/>
              <a:buFontTx/>
            </a:pPr>
            <a:r>
              <a:rPr lang="en-US" sz="3600" b="1">
                <a:solidFill>
                  <a:srgbClr val="FFFFFF"/>
                </a:solidFill>
                <a:latin typeface="黑体" panose="02010609060101010101" pitchFamily="49" charset="-122"/>
                <a:ea typeface="黑体" panose="02010609060101010101" pitchFamily="49" charset="-122"/>
                <a:cs typeface="黑体" panose="02010609060101010101" pitchFamily="49" charset="-122"/>
                <a:sym typeface="+mn-ea"/>
              </a:rPr>
              <a:t>六、方案价值与收益</a:t>
            </a:r>
          </a:p>
          <a:p>
            <a:pPr lvl="0" algn="l">
              <a:lnSpc>
                <a:spcPct val="150000"/>
              </a:lnSpc>
              <a:buClrTx/>
              <a:buSzTx/>
              <a:buFontTx/>
            </a:pPr>
            <a:r>
              <a:rPr lang="en-US" sz="3600" b="1">
                <a:solidFill>
                  <a:srgbClr val="00B0F0"/>
                </a:solidFill>
                <a:latin typeface="黑体" panose="02010609060101010101" pitchFamily="49" charset="-122"/>
                <a:ea typeface="黑体" panose="02010609060101010101" pitchFamily="49" charset="-122"/>
                <a:cs typeface="黑体" panose="02010609060101010101" pitchFamily="49" charset="-122"/>
                <a:sym typeface="+mn-ea"/>
              </a:rPr>
              <a:t>Solution Value and Revenue</a:t>
            </a:r>
          </a:p>
        </p:txBody>
      </p:sp>
      <p:sp>
        <p:nvSpPr>
          <p:cNvPr id="8" name="TextBox 8"/>
          <p:cNvSpPr txBox="1"/>
          <p:nvPr/>
        </p:nvSpPr>
        <p:spPr>
          <a:xfrm>
            <a:off x="848995" y="2628900"/>
            <a:ext cx="15398750" cy="6838410"/>
          </a:xfrm>
          <a:prstGeom prst="rect">
            <a:avLst/>
          </a:prstGeom>
        </p:spPr>
        <p:txBody>
          <a:bodyPr wrap="square" lIns="0" tIns="0" rIns="0" bIns="0" rtlCol="0" anchor="t">
            <a:spAutoFit/>
          </a:bodyPr>
          <a:lstStyle/>
          <a:p>
            <a:pPr indent="457200" algn="just" fontAlgn="auto">
              <a:lnSpc>
                <a:spcPct val="150000"/>
              </a:lnSpc>
            </a:pPr>
            <a:r>
              <a:rPr lang="zh-CN" altLang="en-US" sz="2800" b="1" dirty="0">
                <a:solidFill>
                  <a:srgbClr val="00B0F0"/>
                </a:solidFill>
                <a:latin typeface="黑体" panose="02010609060101010101" pitchFamily="49" charset="-122"/>
                <a:ea typeface="黑体" panose="02010609060101010101" pitchFamily="49" charset="-122"/>
                <a:cs typeface="黑体" panose="02010609060101010101" pitchFamily="49" charset="-122"/>
              </a:rPr>
              <a:t>第一，将投资者关系互动管理中的信息收集和分析部分流程实现标准化。</a:t>
            </a:r>
            <a:endParaRPr lang="zh-CN" altLang="en-US" sz="2400" b="1" dirty="0">
              <a:solidFill>
                <a:srgbClr val="FFFFFF"/>
              </a:solidFill>
              <a:latin typeface="黑体" panose="02010609060101010101" pitchFamily="49" charset="-122"/>
              <a:ea typeface="黑体" panose="02010609060101010101" pitchFamily="49" charset="-122"/>
              <a:cs typeface="黑体" panose="02010609060101010101" pitchFamily="49" charset="-122"/>
            </a:endParaRPr>
          </a:p>
          <a:p>
            <a:pPr indent="457200" algn="just" fontAlgn="auto">
              <a:lnSpc>
                <a:spcPct val="150000"/>
              </a:lnSpc>
            </a:pPr>
            <a:r>
              <a:rPr lang="zh-CN" altLang="en-US" sz="2400" b="1" dirty="0">
                <a:solidFill>
                  <a:srgbClr val="FFFFFF"/>
                </a:solidFill>
                <a:latin typeface="黑体" panose="02010609060101010101" pitchFamily="49" charset="-122"/>
                <a:ea typeface="黑体" panose="02010609060101010101" pitchFamily="49" charset="-122"/>
                <a:cs typeface="黑体" panose="02010609060101010101" pitchFamily="49" charset="-122"/>
                <a:sym typeface="+mn-ea"/>
              </a:rPr>
              <a:t>通过对互动信息的自动抓取、整理和分析，将投资者关系互动管理中的信息收集和分析部分流程实现标准化，可极大的提高信息的利用效率和利用价值。</a:t>
            </a:r>
            <a:r>
              <a:rPr lang="en-US" sz="2400" b="1" dirty="0" err="1">
                <a:solidFill>
                  <a:srgbClr val="FFFFFF"/>
                </a:solidFill>
                <a:latin typeface="黑体" panose="02010609060101010101" pitchFamily="49" charset="-122"/>
                <a:ea typeface="黑体" panose="02010609060101010101" pitchFamily="49" charset="-122"/>
                <a:cs typeface="黑体" panose="02010609060101010101" pitchFamily="49" charset="-122"/>
                <a:sym typeface="+mn-ea"/>
              </a:rPr>
              <a:t>此技术还可以运用与与企业相关的其他非结构化数据的抓取，满足企业对数据的提取分析的需求</a:t>
            </a:r>
            <a:r>
              <a:rPr lang="en-US" sz="2400" b="1" dirty="0">
                <a:solidFill>
                  <a:srgbClr val="FFFFFF"/>
                </a:solidFill>
                <a:latin typeface="黑体" panose="02010609060101010101" pitchFamily="49" charset="-122"/>
                <a:ea typeface="黑体" panose="02010609060101010101" pitchFamily="49" charset="-122"/>
                <a:cs typeface="黑体" panose="02010609060101010101" pitchFamily="49" charset="-122"/>
                <a:sym typeface="+mn-ea"/>
              </a:rPr>
              <a:t>。</a:t>
            </a:r>
          </a:p>
          <a:p>
            <a:pPr indent="457200" algn="just" fontAlgn="auto">
              <a:lnSpc>
                <a:spcPct val="150000"/>
              </a:lnSpc>
            </a:pPr>
            <a:r>
              <a:rPr lang="zh-CN" altLang="en-US" sz="2800" b="1" dirty="0">
                <a:solidFill>
                  <a:srgbClr val="00B0F0"/>
                </a:solidFill>
                <a:latin typeface="黑体" panose="02010609060101010101" pitchFamily="49" charset="-122"/>
                <a:ea typeface="黑体" panose="02010609060101010101" pitchFamily="49" charset="-122"/>
                <a:cs typeface="黑体" panose="02010609060101010101" pitchFamily="49" charset="-122"/>
              </a:rPr>
              <a:t>第二，</a:t>
            </a:r>
            <a:r>
              <a:rPr lang="zh-CN" altLang="en-US" sz="2800" b="1" dirty="0">
                <a:solidFill>
                  <a:srgbClr val="00B0F0"/>
                </a:solidFill>
                <a:latin typeface="黑体" panose="02010609060101010101" pitchFamily="49" charset="-122"/>
                <a:ea typeface="黑体" panose="02010609060101010101" pitchFamily="49" charset="-122"/>
                <a:cs typeface="黑体" panose="02010609060101010101" pitchFamily="49" charset="-122"/>
                <a:sym typeface="+mn-ea"/>
              </a:rPr>
              <a:t>优化流程，</a:t>
            </a:r>
            <a:r>
              <a:rPr lang="zh-CN" altLang="en-US" sz="2800" b="1" dirty="0">
                <a:solidFill>
                  <a:srgbClr val="00B0F0"/>
                </a:solidFill>
                <a:latin typeface="黑体" panose="02010609060101010101" pitchFamily="49" charset="-122"/>
                <a:ea typeface="黑体" panose="02010609060101010101" pitchFamily="49" charset="-122"/>
                <a:cs typeface="黑体" panose="02010609060101010101" pitchFamily="49" charset="-122"/>
              </a:rPr>
              <a:t>改善邮件回复和互动平台答复的不及时，提高董秘工作效率。</a:t>
            </a:r>
            <a:endParaRPr lang="zh-CN" altLang="en-US" sz="2400" b="1" dirty="0">
              <a:solidFill>
                <a:srgbClr val="FFFFFF"/>
              </a:solidFill>
              <a:latin typeface="黑体" panose="02010609060101010101" pitchFamily="49" charset="-122"/>
              <a:ea typeface="黑体" panose="02010609060101010101" pitchFamily="49" charset="-122"/>
              <a:cs typeface="黑体" panose="02010609060101010101" pitchFamily="49" charset="-122"/>
            </a:endParaRPr>
          </a:p>
          <a:p>
            <a:pPr indent="457200" algn="just">
              <a:lnSpc>
                <a:spcPct val="150000"/>
              </a:lnSpc>
            </a:pPr>
            <a:r>
              <a:rPr lang="zh-CN" altLang="en-US" sz="2400" b="1" dirty="0">
                <a:solidFill>
                  <a:srgbClr val="FFFFFF"/>
                </a:solidFill>
                <a:latin typeface="黑体" panose="02010609060101010101" pitchFamily="49" charset="-122"/>
                <a:ea typeface="黑体" panose="02010609060101010101" pitchFamily="49" charset="-122"/>
                <a:cs typeface="黑体" panose="02010609060101010101" pitchFamily="49" charset="-122"/>
                <a:sym typeface="+mn-ea"/>
              </a:rPr>
              <a:t>回复邮件</a:t>
            </a:r>
            <a:r>
              <a:rPr lang="en-US" sz="2400" b="1" dirty="0" err="1">
                <a:solidFill>
                  <a:srgbClr val="FFFFFF"/>
                </a:solidFill>
                <a:latin typeface="黑体" panose="02010609060101010101" pitchFamily="49" charset="-122"/>
                <a:ea typeface="黑体" panose="02010609060101010101" pitchFamily="49" charset="-122"/>
                <a:cs typeface="黑体" panose="02010609060101010101" pitchFamily="49" charset="-122"/>
                <a:sym typeface="+mn-ea"/>
              </a:rPr>
              <a:t>往往要依赖于人工手动操作</a:t>
            </a:r>
            <a:r>
              <a:rPr lang="en-US" sz="2400" b="1" dirty="0">
                <a:solidFill>
                  <a:srgbClr val="FFFFFF"/>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dirty="0">
                <a:solidFill>
                  <a:srgbClr val="FFFFFF"/>
                </a:solidFill>
                <a:latin typeface="黑体" panose="02010609060101010101" pitchFamily="49" charset="-122"/>
                <a:ea typeface="黑体" panose="02010609060101010101" pitchFamily="49" charset="-122"/>
                <a:cs typeface="黑体" panose="02010609060101010101" pitchFamily="49" charset="-122"/>
                <a:sym typeface="+mn-ea"/>
              </a:rPr>
              <a:t>逐封</a:t>
            </a:r>
            <a:r>
              <a:rPr lang="en-US" sz="2400" b="1" dirty="0" err="1">
                <a:solidFill>
                  <a:srgbClr val="FFFFFF"/>
                </a:solidFill>
                <a:latin typeface="黑体" panose="02010609060101010101" pitchFamily="49" charset="-122"/>
                <a:ea typeface="黑体" panose="02010609060101010101" pitchFamily="49" charset="-122"/>
                <a:cs typeface="黑体" panose="02010609060101010101" pitchFamily="49" charset="-122"/>
                <a:sym typeface="+mn-ea"/>
              </a:rPr>
              <a:t>的点击、查看。这种人工处理</a:t>
            </a:r>
            <a:r>
              <a:rPr lang="zh-CN" altLang="en-US" sz="2400" b="1" dirty="0">
                <a:solidFill>
                  <a:srgbClr val="FFFFFF"/>
                </a:solidFill>
                <a:latin typeface="黑体" panose="02010609060101010101" pitchFamily="49" charset="-122"/>
                <a:ea typeface="黑体" panose="02010609060101010101" pitchFamily="49" charset="-122"/>
                <a:cs typeface="黑体" panose="02010609060101010101" pitchFamily="49" charset="-122"/>
                <a:sym typeface="+mn-ea"/>
              </a:rPr>
              <a:t>可能出现遗忘和操作失误</a:t>
            </a:r>
            <a:r>
              <a:rPr lang="en-US" sz="2400" b="1" dirty="0">
                <a:solidFill>
                  <a:srgbClr val="FFFFFF"/>
                </a:solidFill>
                <a:latin typeface="黑体" panose="02010609060101010101" pitchFamily="49" charset="-122"/>
                <a:ea typeface="黑体" panose="02010609060101010101" pitchFamily="49" charset="-122"/>
                <a:cs typeface="黑体" panose="02010609060101010101" pitchFamily="49" charset="-122"/>
                <a:sym typeface="+mn-ea"/>
              </a:rPr>
              <a:t>，</a:t>
            </a:r>
            <a:r>
              <a:rPr lang="en-US" sz="2400" b="1" dirty="0" err="1">
                <a:solidFill>
                  <a:srgbClr val="FFFFFF"/>
                </a:solidFill>
                <a:latin typeface="黑体" panose="02010609060101010101" pitchFamily="49" charset="-122"/>
                <a:ea typeface="黑体" panose="02010609060101010101" pitchFamily="49" charset="-122"/>
                <a:cs typeface="黑体" panose="02010609060101010101" pitchFamily="49" charset="-122"/>
                <a:sym typeface="+mn-ea"/>
              </a:rPr>
              <a:t>会影响到时效性，甚至还会对系统运营造</a:t>
            </a:r>
            <a:r>
              <a:rPr lang="zh-CN" altLang="en-US" sz="2400" b="1" dirty="0">
                <a:solidFill>
                  <a:srgbClr val="FFFFFF"/>
                </a:solidFill>
                <a:latin typeface="黑体" panose="02010609060101010101" pitchFamily="49" charset="-122"/>
                <a:ea typeface="黑体" panose="02010609060101010101" pitchFamily="49" charset="-122"/>
                <a:cs typeface="黑体" panose="02010609060101010101" pitchFamily="49" charset="-122"/>
                <a:sym typeface="+mn-ea"/>
              </a:rPr>
              <a:t>成严重影响，</a:t>
            </a:r>
            <a:r>
              <a:rPr lang="en-US" altLang="zh-CN" sz="2400" b="1" dirty="0">
                <a:solidFill>
                  <a:srgbClr val="FFFFFF"/>
                </a:solidFill>
                <a:latin typeface="黑体" panose="02010609060101010101" pitchFamily="49" charset="-122"/>
                <a:ea typeface="黑体" panose="02010609060101010101" pitchFamily="49" charset="-122"/>
                <a:cs typeface="黑体" panose="02010609060101010101" pitchFamily="49" charset="-122"/>
                <a:sym typeface="+mn-ea"/>
              </a:rPr>
              <a:t>通过对邮件的批量回复，可极大的节约企业的人力，财力和时间成本，提高邮件处理的时效性及准确性。弥补了企业邮件过多，来不及回复的问题</a:t>
            </a:r>
            <a:r>
              <a:rPr lang="zh-CN" altLang="en-US" sz="2400" b="1" dirty="0">
                <a:solidFill>
                  <a:srgbClr val="FFFFFF"/>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b="1" dirty="0" err="1">
                <a:solidFill>
                  <a:srgbClr val="FFFFFF"/>
                </a:solidFill>
                <a:latin typeface="黑体" panose="02010609060101010101" pitchFamily="49" charset="-122"/>
                <a:ea typeface="黑体" panose="02010609060101010101" pitchFamily="49" charset="-122"/>
                <a:cs typeface="黑体" panose="02010609060101010101" pitchFamily="49" charset="-122"/>
                <a:sym typeface="+mn-ea"/>
              </a:rPr>
              <a:t>随着关键词和回复模板的不断完善，回复系统逐步健全</a:t>
            </a:r>
            <a:r>
              <a:rPr lang="en-US" altLang="zh-CN" sz="2400" b="1" dirty="0">
                <a:solidFill>
                  <a:srgbClr val="FFFFFF"/>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dirty="0">
                <a:solidFill>
                  <a:srgbClr val="FFFFFF"/>
                </a:solidFill>
                <a:latin typeface="黑体" panose="02010609060101010101" pitchFamily="49" charset="-122"/>
                <a:ea typeface="黑体" panose="02010609060101010101" pitchFamily="49" charset="-122"/>
                <a:cs typeface="黑体" panose="02010609060101010101" pitchFamily="49" charset="-122"/>
                <a:sym typeface="+mn-ea"/>
              </a:rPr>
              <a:t>企业</a:t>
            </a:r>
            <a:r>
              <a:rPr lang="en-US" altLang="zh-CN" sz="2400" b="1" dirty="0" err="1">
                <a:solidFill>
                  <a:srgbClr val="FFFFFF"/>
                </a:solidFill>
                <a:latin typeface="黑体" panose="02010609060101010101" pitchFamily="49" charset="-122"/>
                <a:ea typeface="黑体" panose="02010609060101010101" pitchFamily="49" charset="-122"/>
                <a:cs typeface="黑体" panose="02010609060101010101" pitchFamily="49" charset="-122"/>
                <a:sym typeface="+mn-ea"/>
              </a:rPr>
              <a:t>未来将实现对所有邮件的针对性和准确性的自动化回复</a:t>
            </a:r>
            <a:r>
              <a:rPr lang="zh-CN" altLang="en-US" sz="2400" b="1" dirty="0">
                <a:solidFill>
                  <a:srgbClr val="FFFFFF"/>
                </a:solidFill>
                <a:latin typeface="黑体" panose="02010609060101010101" pitchFamily="49" charset="-122"/>
                <a:ea typeface="黑体" panose="02010609060101010101" pitchFamily="49" charset="-122"/>
                <a:cs typeface="黑体" panose="02010609060101010101" pitchFamily="49" charset="-122"/>
                <a:sym typeface="+mn-ea"/>
              </a:rPr>
              <a:t>。</a:t>
            </a:r>
            <a:endParaRPr lang="en-US" sz="2400" b="1" dirty="0">
              <a:solidFill>
                <a:srgbClr val="FFFFFF"/>
              </a:solidFill>
              <a:latin typeface="黑体" panose="02010609060101010101" pitchFamily="49" charset="-122"/>
              <a:ea typeface="黑体" panose="02010609060101010101" pitchFamily="49" charset="-122"/>
              <a:cs typeface="黑体" panose="02010609060101010101" pitchFamily="49" charset="-122"/>
            </a:endParaRPr>
          </a:p>
          <a:p>
            <a:pPr indent="457200" algn="just" fontAlgn="auto">
              <a:lnSpc>
                <a:spcPct val="150000"/>
              </a:lnSpc>
            </a:pPr>
            <a:r>
              <a:rPr lang="zh-CN" altLang="en-US" sz="2800" b="1" dirty="0">
                <a:solidFill>
                  <a:srgbClr val="00B0F0"/>
                </a:solidFill>
                <a:latin typeface="黑体" panose="02010609060101010101" pitchFamily="49" charset="-122"/>
                <a:ea typeface="黑体" panose="02010609060101010101" pitchFamily="49" charset="-122"/>
                <a:cs typeface="黑体" panose="02010609060101010101" pitchFamily="49" charset="-122"/>
              </a:rPr>
              <a:t>第三，制作投资者关系管理报告，了解投资者的需求和关注点，有助于企业舆情管理。</a:t>
            </a:r>
            <a:endParaRPr lang="en-US" sz="2400" b="1" dirty="0">
              <a:solidFill>
                <a:srgbClr val="FFFFFF"/>
              </a:solidFill>
              <a:latin typeface="黑体" panose="02010609060101010101" pitchFamily="49" charset="-122"/>
              <a:ea typeface="黑体" panose="02010609060101010101" pitchFamily="49" charset="-122"/>
              <a:cs typeface="黑体" panose="02010609060101010101" pitchFamily="49" charset="-122"/>
            </a:endParaRPr>
          </a:p>
          <a:p>
            <a:pPr indent="457200" algn="just" fontAlgn="auto">
              <a:lnSpc>
                <a:spcPct val="150000"/>
              </a:lnSpc>
            </a:pPr>
            <a:r>
              <a:rPr lang="zh-CN" altLang="en-US" sz="2400" b="1" dirty="0">
                <a:solidFill>
                  <a:srgbClr val="FFFFFF"/>
                </a:solidFill>
                <a:latin typeface="黑体" panose="02010609060101010101" pitchFamily="49" charset="-122"/>
                <a:ea typeface="黑体" panose="02010609060101010101" pitchFamily="49" charset="-122"/>
                <a:cs typeface="黑体" panose="02010609060101010101" pitchFamily="49" charset="-122"/>
              </a:rPr>
              <a:t>通过对投资者提问的问题做数据可视化分析，结合邮件情况做投资者关系管理报告，直观可视的给管理者展现出投资者的动态与需求，以及不同时间段的活跃度，有助于企业舆情管理。</a:t>
            </a:r>
            <a:endParaRPr lang="en-US" sz="2400" b="1" dirty="0">
              <a:solidFill>
                <a:srgbClr val="FFFFFF"/>
              </a:solidFill>
              <a:latin typeface="黑体" panose="02010609060101010101" pitchFamily="49" charset="-122"/>
              <a:ea typeface="黑体" panose="02010609060101010101" pitchFamily="49" charset="-122"/>
              <a:cs typeface="黑体" panose="02010609060101010101" pitchFamily="49" charset="-122"/>
            </a:endParaRPr>
          </a:p>
        </p:txBody>
      </p:sp>
      <p:sp>
        <p:nvSpPr>
          <p:cNvPr id="11" name="Freeform 9"/>
          <p:cNvSpPr/>
          <p:nvPr/>
        </p:nvSpPr>
        <p:spPr>
          <a:xfrm>
            <a:off x="457200" y="1875668"/>
            <a:ext cx="2600940" cy="563023"/>
          </a:xfrm>
          <a:custGeom>
            <a:avLst/>
            <a:gdLst/>
            <a:ahLst/>
            <a:cxnLst/>
            <a:rect l="l" t="t" r="r" b="b"/>
            <a:pathLst>
              <a:path w="5324602" h="750697">
                <a:moveTo>
                  <a:pt x="0" y="0"/>
                </a:moveTo>
                <a:lnTo>
                  <a:pt x="5324602" y="0"/>
                </a:lnTo>
                <a:lnTo>
                  <a:pt x="5324602" y="750697"/>
                </a:lnTo>
                <a:lnTo>
                  <a:pt x="0" y="750697"/>
                </a:lnTo>
                <a:close/>
              </a:path>
            </a:pathLst>
          </a:custGeom>
          <a:solidFill>
            <a:srgbClr val="214AC0"/>
          </a:solidFill>
        </p:spPr>
        <p:txBody>
          <a:bodyPr/>
          <a:lstStyle/>
          <a:p>
            <a:r>
              <a:rPr lang="zh-CN" altLang="en-US" sz="3200" b="1" dirty="0">
                <a:solidFill>
                  <a:srgbClr val="FFFFFF"/>
                </a:solidFill>
              </a:rPr>
              <a:t>推广价值：</a:t>
            </a:r>
            <a:endParaRPr lang="zh-CN" altLang="en-US" sz="32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05" r="75" b="1369"/>
          <a:stretch>
            <a:fillRect/>
          </a:stretch>
        </p:blipFill>
        <p:spPr>
          <a:xfrm>
            <a:off x="0" y="0"/>
            <a:ext cx="18288000" cy="10287000"/>
          </a:xfrm>
          <a:prstGeom prst="rect">
            <a:avLst/>
          </a:prstGeom>
        </p:spPr>
      </p:pic>
      <p:pic>
        <p:nvPicPr>
          <p:cNvPr id="3" name="Picture 3"/>
          <p:cNvPicPr>
            <a:picLocks noChangeAspect="1"/>
          </p:cNvPicPr>
          <p:nvPr/>
        </p:nvPicPr>
        <p:blipFill>
          <a:blip r:embed="rId3"/>
          <a:srcRect r="984" b="984"/>
          <a:stretch>
            <a:fillRect/>
          </a:stretch>
        </p:blipFill>
        <p:spPr>
          <a:xfrm>
            <a:off x="15729384" y="-57100"/>
            <a:ext cx="2587491" cy="1180700"/>
          </a:xfrm>
          <a:prstGeom prst="rect">
            <a:avLst/>
          </a:prstGeom>
        </p:spPr>
      </p:pic>
      <p:sp>
        <p:nvSpPr>
          <p:cNvPr id="4" name="TextBox 4"/>
          <p:cNvSpPr txBox="1"/>
          <p:nvPr/>
        </p:nvSpPr>
        <p:spPr>
          <a:xfrm>
            <a:off x="15975280" y="1058010"/>
            <a:ext cx="3030754" cy="362158"/>
          </a:xfrm>
          <a:prstGeom prst="rect">
            <a:avLst/>
          </a:prstGeom>
        </p:spPr>
        <p:txBody>
          <a:bodyPr lIns="0" tIns="0" rIns="0" bIns="0" rtlCol="0" anchor="t">
            <a:spAutoFit/>
          </a:bodyPr>
          <a:lstStyle/>
          <a:p>
            <a:pPr algn="l">
              <a:lnSpc>
                <a:spcPts val="1440"/>
              </a:lnSpc>
            </a:pPr>
            <a:r>
              <a:rPr lang="en-US" sz="1200">
                <a:solidFill>
                  <a:srgbClr val="01A8FF"/>
                </a:solidFill>
                <a:ea typeface="Arimo" panose="020B0604020202020204"/>
              </a:rPr>
              <a:t>融 合 · 创 新 · 创 造</a:t>
            </a:r>
          </a:p>
        </p:txBody>
      </p:sp>
      <p:pic>
        <p:nvPicPr>
          <p:cNvPr id="5" name="Picture 5"/>
          <p:cNvPicPr>
            <a:picLocks noChangeAspect="1"/>
          </p:cNvPicPr>
          <p:nvPr/>
        </p:nvPicPr>
        <p:blipFill>
          <a:blip r:embed="rId3"/>
          <a:srcRect r="693" b="693"/>
          <a:stretch>
            <a:fillRect/>
          </a:stretch>
        </p:blipFill>
        <p:spPr>
          <a:xfrm>
            <a:off x="2035218" y="2628392"/>
            <a:ext cx="6302842" cy="2876053"/>
          </a:xfrm>
          <a:prstGeom prst="rect">
            <a:avLst/>
          </a:prstGeom>
        </p:spPr>
      </p:pic>
      <p:pic>
        <p:nvPicPr>
          <p:cNvPr id="6" name="Picture 6"/>
          <p:cNvPicPr>
            <a:picLocks noChangeAspect="1"/>
          </p:cNvPicPr>
          <p:nvPr/>
        </p:nvPicPr>
        <p:blipFill>
          <a:blip r:embed="rId4"/>
          <a:srcRect r="856" b="856"/>
          <a:stretch>
            <a:fillRect/>
          </a:stretch>
        </p:blipFill>
        <p:spPr>
          <a:xfrm>
            <a:off x="9834441" y="3749890"/>
            <a:ext cx="7221054" cy="3509109"/>
          </a:xfrm>
          <a:prstGeom prst="rect">
            <a:avLst/>
          </a:prstGeom>
        </p:spPr>
      </p:pic>
      <p:sp>
        <p:nvSpPr>
          <p:cNvPr id="7" name="TextBox 7"/>
          <p:cNvSpPr txBox="1"/>
          <p:nvPr/>
        </p:nvSpPr>
        <p:spPr>
          <a:xfrm>
            <a:off x="2688284" y="5493015"/>
            <a:ext cx="5673839" cy="842872"/>
          </a:xfrm>
          <a:prstGeom prst="rect">
            <a:avLst/>
          </a:prstGeom>
        </p:spPr>
        <p:txBody>
          <a:bodyPr lIns="0" tIns="0" rIns="0" bIns="0" rtlCol="0" anchor="t">
            <a:spAutoFit/>
          </a:bodyPr>
          <a:lstStyle/>
          <a:p>
            <a:pPr algn="l">
              <a:lnSpc>
                <a:spcPts val="3840"/>
              </a:lnSpc>
            </a:pPr>
            <a:r>
              <a:rPr lang="en-US" sz="3200">
                <a:solidFill>
                  <a:srgbClr val="01A8FF"/>
                </a:solidFill>
                <a:ea typeface="Arimo" panose="020B0604020202020204"/>
              </a:rPr>
              <a:t>融合 · 创新 · 创造</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05" r="75" b="1369"/>
          <a:stretch>
            <a:fillRect/>
          </a:stretch>
        </p:blipFill>
        <p:spPr>
          <a:xfrm>
            <a:off x="28575" y="0"/>
            <a:ext cx="18288000" cy="10287000"/>
          </a:xfrm>
          <a:prstGeom prst="rect">
            <a:avLst/>
          </a:prstGeom>
        </p:spPr>
      </p:pic>
      <p:pic>
        <p:nvPicPr>
          <p:cNvPr id="3" name="Picture 3"/>
          <p:cNvPicPr>
            <a:picLocks noChangeAspect="1"/>
          </p:cNvPicPr>
          <p:nvPr/>
        </p:nvPicPr>
        <p:blipFill>
          <a:blip r:embed="rId3"/>
          <a:srcRect r="984" b="984"/>
          <a:stretch>
            <a:fillRect/>
          </a:stretch>
        </p:blipFill>
        <p:spPr>
          <a:xfrm>
            <a:off x="15729384" y="-57100"/>
            <a:ext cx="2587491" cy="1180700"/>
          </a:xfrm>
          <a:prstGeom prst="rect">
            <a:avLst/>
          </a:prstGeom>
        </p:spPr>
      </p:pic>
      <p:sp>
        <p:nvSpPr>
          <p:cNvPr id="4" name="TextBox 4"/>
          <p:cNvSpPr txBox="1"/>
          <p:nvPr/>
        </p:nvSpPr>
        <p:spPr>
          <a:xfrm>
            <a:off x="15975280" y="1058010"/>
            <a:ext cx="3030754" cy="362158"/>
          </a:xfrm>
          <a:prstGeom prst="rect">
            <a:avLst/>
          </a:prstGeom>
        </p:spPr>
        <p:txBody>
          <a:bodyPr lIns="0" tIns="0" rIns="0" bIns="0" rtlCol="0" anchor="t">
            <a:spAutoFit/>
          </a:bodyPr>
          <a:lstStyle/>
          <a:p>
            <a:pPr algn="l">
              <a:lnSpc>
                <a:spcPts val="1440"/>
              </a:lnSpc>
            </a:pPr>
            <a:r>
              <a:rPr lang="en-US" sz="1200">
                <a:solidFill>
                  <a:srgbClr val="01A8FF"/>
                </a:solidFill>
                <a:ea typeface="Arimo" panose="020B0604020202020204"/>
              </a:rPr>
              <a:t>融 合 · 创 新 · 创 造</a:t>
            </a:r>
          </a:p>
        </p:txBody>
      </p:sp>
      <p:grpSp>
        <p:nvGrpSpPr>
          <p:cNvPr id="5" name="Group 5"/>
          <p:cNvGrpSpPr>
            <a:grpSpLocks noChangeAspect="1"/>
          </p:cNvGrpSpPr>
          <p:nvPr/>
        </p:nvGrpSpPr>
        <p:grpSpPr>
          <a:xfrm rot="-15199">
            <a:off x="-35809" y="1643063"/>
            <a:ext cx="18321518" cy="9525"/>
            <a:chOff x="0" y="0"/>
            <a:chExt cx="24428691" cy="12700"/>
          </a:xfrm>
        </p:grpSpPr>
        <p:sp>
          <p:nvSpPr>
            <p:cNvPr id="6" name="Freeform 6"/>
            <p:cNvSpPr/>
            <p:nvPr/>
          </p:nvSpPr>
          <p:spPr>
            <a:xfrm>
              <a:off x="0" y="0"/>
              <a:ext cx="24428704" cy="12700"/>
            </a:xfrm>
            <a:custGeom>
              <a:avLst/>
              <a:gdLst/>
              <a:ahLst/>
              <a:cxnLst/>
              <a:rect l="l" t="t" r="r" b="b"/>
              <a:pathLst>
                <a:path w="24428704" h="12700">
                  <a:moveTo>
                    <a:pt x="6350" y="0"/>
                  </a:moveTo>
                  <a:lnTo>
                    <a:pt x="24422354" y="0"/>
                  </a:lnTo>
                  <a:cubicBezTo>
                    <a:pt x="24425911" y="0"/>
                    <a:pt x="24428704" y="2794"/>
                    <a:pt x="24428704" y="6350"/>
                  </a:cubicBezTo>
                  <a:cubicBezTo>
                    <a:pt x="24428704" y="9906"/>
                    <a:pt x="24425911" y="12700"/>
                    <a:pt x="24422354" y="12700"/>
                  </a:cubicBezTo>
                  <a:lnTo>
                    <a:pt x="6350" y="12700"/>
                  </a:lnTo>
                  <a:cubicBezTo>
                    <a:pt x="2794" y="12700"/>
                    <a:pt x="0" y="9906"/>
                    <a:pt x="0" y="6350"/>
                  </a:cubicBezTo>
                  <a:cubicBezTo>
                    <a:pt x="0" y="2794"/>
                    <a:pt x="2794" y="0"/>
                    <a:pt x="6350" y="0"/>
                  </a:cubicBezTo>
                  <a:close/>
                </a:path>
              </a:pathLst>
            </a:custGeom>
            <a:solidFill>
              <a:srgbClr val="000000"/>
            </a:solidFill>
          </p:spPr>
        </p:sp>
      </p:grpSp>
      <p:sp>
        <p:nvSpPr>
          <p:cNvPr id="7" name="TextBox 7"/>
          <p:cNvSpPr txBox="1"/>
          <p:nvPr/>
        </p:nvSpPr>
        <p:spPr>
          <a:xfrm>
            <a:off x="533362" y="38115"/>
            <a:ext cx="12249245" cy="1661795"/>
          </a:xfrm>
          <a:prstGeom prst="rect">
            <a:avLst/>
          </a:prstGeom>
        </p:spPr>
        <p:txBody>
          <a:bodyPr lIns="0" tIns="0" rIns="0" bIns="0" rtlCol="0" anchor="t">
            <a:spAutoFit/>
          </a:bodyPr>
          <a:lstStyle/>
          <a:p>
            <a:pPr lvl="0" algn="l">
              <a:lnSpc>
                <a:spcPct val="150000"/>
              </a:lnSpc>
              <a:buClrTx/>
              <a:buSzTx/>
              <a:buFontTx/>
            </a:pPr>
            <a:r>
              <a:rPr lang="en-US" sz="3600" b="1">
                <a:solidFill>
                  <a:srgbClr val="FFFFFF"/>
                </a:solidFill>
                <a:latin typeface="黑体" panose="02010609060101010101" pitchFamily="49" charset="-122"/>
                <a:ea typeface="黑体" panose="02010609060101010101" pitchFamily="49" charset="-122"/>
                <a:cs typeface="黑体" panose="02010609060101010101" pitchFamily="49" charset="-122"/>
                <a:sym typeface="+mn-ea"/>
              </a:rPr>
              <a:t>一、需求分析&amp;背景介绍</a:t>
            </a:r>
          </a:p>
          <a:p>
            <a:pPr lvl="0" algn="l">
              <a:lnSpc>
                <a:spcPct val="150000"/>
              </a:lnSpc>
              <a:buClrTx/>
              <a:buSzTx/>
              <a:buFontTx/>
            </a:pPr>
            <a:r>
              <a:rPr lang="en-US" sz="3600" b="1">
                <a:solidFill>
                  <a:srgbClr val="00B0F0"/>
                </a:solidFill>
                <a:latin typeface="黑体" panose="02010609060101010101" pitchFamily="49" charset="-122"/>
                <a:ea typeface="黑体" panose="02010609060101010101" pitchFamily="49" charset="-122"/>
                <a:cs typeface="黑体" panose="02010609060101010101" pitchFamily="49" charset="-122"/>
                <a:sym typeface="+mn-ea"/>
              </a:rPr>
              <a:t>Requirement analysis</a:t>
            </a:r>
          </a:p>
        </p:txBody>
      </p:sp>
      <p:sp>
        <p:nvSpPr>
          <p:cNvPr id="8" name="TextBox 8"/>
          <p:cNvSpPr txBox="1"/>
          <p:nvPr/>
        </p:nvSpPr>
        <p:spPr>
          <a:xfrm>
            <a:off x="609600" y="1923415"/>
            <a:ext cx="14455775" cy="6463030"/>
          </a:xfrm>
          <a:prstGeom prst="rect">
            <a:avLst/>
          </a:prstGeom>
        </p:spPr>
        <p:txBody>
          <a:bodyPr wrap="square" lIns="0" tIns="0" rIns="0" bIns="0" rtlCol="0" anchor="t">
            <a:spAutoFit/>
          </a:bodyPr>
          <a:lstStyle/>
          <a:p>
            <a:pPr algn="l">
              <a:lnSpc>
                <a:spcPts val="5040"/>
              </a:lnSpc>
            </a:pPr>
            <a:r>
              <a:rPr lang="en-US" sz="2800" b="1" dirty="0" err="1">
                <a:solidFill>
                  <a:srgbClr val="FFFFFF"/>
                </a:solidFill>
                <a:latin typeface="黑体" panose="02010609060101010101" pitchFamily="49" charset="-122"/>
                <a:ea typeface="黑体" panose="02010609060101010101" pitchFamily="49" charset="-122"/>
                <a:cs typeface="黑体" panose="02010609060101010101" pitchFamily="49" charset="-122"/>
              </a:rPr>
              <a:t>企业投资者关系管理中存在以下问题</a:t>
            </a:r>
            <a:r>
              <a:rPr lang="en-US" sz="2800" b="1" dirty="0">
                <a:solidFill>
                  <a:srgbClr val="FFFFFF"/>
                </a:solidFill>
                <a:latin typeface="黑体" panose="02010609060101010101" pitchFamily="49" charset="-122"/>
                <a:ea typeface="黑体" panose="02010609060101010101" pitchFamily="49" charset="-122"/>
                <a:cs typeface="黑体" panose="02010609060101010101" pitchFamily="49" charset="-122"/>
              </a:rPr>
              <a:t>：    </a:t>
            </a:r>
          </a:p>
          <a:p>
            <a:pPr marL="337820" lvl="1" indent="-168910" algn="just">
              <a:lnSpc>
                <a:spcPts val="5040"/>
              </a:lnSpc>
              <a:buFont typeface="Arial" panose="020B0604020202020204"/>
              <a:buChar char="•"/>
            </a:pPr>
            <a:r>
              <a:rPr lang="en-US" sz="2800" b="1" dirty="0">
                <a:solidFill>
                  <a:srgbClr val="FFFFFF"/>
                </a:solidFill>
                <a:latin typeface="黑体" panose="02010609060101010101" pitchFamily="49" charset="-122"/>
                <a:ea typeface="黑体" panose="02010609060101010101" pitchFamily="49" charset="-122"/>
                <a:cs typeface="黑体" panose="02010609060101010101" pitchFamily="49" charset="-122"/>
              </a:rPr>
              <a:t>管理者若想了解投资者提问的最新动态，还需逐一打开</a:t>
            </a:r>
            <a:r>
              <a:rPr lang="zh-CN" altLang="en-US" sz="2800" b="1" dirty="0">
                <a:solidFill>
                  <a:srgbClr val="FFFFFF"/>
                </a:solidFill>
                <a:latin typeface="黑体" panose="02010609060101010101" pitchFamily="49" charset="-122"/>
                <a:ea typeface="黑体" panose="02010609060101010101" pitchFamily="49" charset="-122"/>
                <a:cs typeface="黑体" panose="02010609060101010101" pitchFamily="49" charset="-122"/>
              </a:rPr>
              <a:t>各个投资者互动平台。投资者提问是文本格式，</a:t>
            </a:r>
            <a:r>
              <a:rPr lang="en-US" sz="2800" b="1" dirty="0">
                <a:solidFill>
                  <a:srgbClr val="FFFFFF"/>
                </a:solidFill>
                <a:latin typeface="黑体" panose="02010609060101010101" pitchFamily="49" charset="-122"/>
                <a:ea typeface="黑体" panose="02010609060101010101" pitchFamily="49" charset="-122"/>
                <a:cs typeface="黑体" panose="02010609060101010101" pitchFamily="49" charset="-122"/>
              </a:rPr>
              <a:t>不具有直观可视性，管理者无法</a:t>
            </a:r>
            <a:r>
              <a:rPr lang="zh-CN" altLang="en-US" sz="2800" b="1" dirty="0">
                <a:solidFill>
                  <a:srgbClr val="FFFFFF"/>
                </a:solidFill>
                <a:latin typeface="黑体" panose="02010609060101010101" pitchFamily="49" charset="-122"/>
                <a:ea typeface="黑体" panose="02010609060101010101" pitchFamily="49" charset="-122"/>
                <a:cs typeface="黑体" panose="02010609060101010101" pitchFamily="49" charset="-122"/>
              </a:rPr>
              <a:t>综合</a:t>
            </a:r>
            <a:r>
              <a:rPr lang="en-US" sz="2800" b="1" dirty="0">
                <a:solidFill>
                  <a:srgbClr val="FFFFFF"/>
                </a:solidFill>
                <a:latin typeface="黑体" panose="02010609060101010101" pitchFamily="49" charset="-122"/>
                <a:ea typeface="黑体" panose="02010609060101010101" pitchFamily="49" charset="-122"/>
                <a:cs typeface="黑体" panose="02010609060101010101" pitchFamily="49" charset="-122"/>
              </a:rPr>
              <a:t>了解</a:t>
            </a:r>
            <a:r>
              <a:rPr lang="zh-CN" altLang="en-US" sz="2800" b="1" dirty="0">
                <a:solidFill>
                  <a:srgbClr val="FFFFFF"/>
                </a:solidFill>
                <a:latin typeface="黑体" panose="02010609060101010101" pitchFamily="49" charset="-122"/>
                <a:ea typeface="黑体" panose="02010609060101010101" pitchFamily="49" charset="-122"/>
                <a:cs typeface="黑体" panose="02010609060101010101" pitchFamily="49" charset="-122"/>
              </a:rPr>
              <a:t>所有</a:t>
            </a:r>
            <a:r>
              <a:rPr lang="en-US" sz="2800" b="1" dirty="0">
                <a:solidFill>
                  <a:srgbClr val="FFFFFF"/>
                </a:solidFill>
                <a:latin typeface="黑体" panose="02010609060101010101" pitchFamily="49" charset="-122"/>
                <a:ea typeface="黑体" panose="02010609060101010101" pitchFamily="49" charset="-122"/>
                <a:cs typeface="黑体" panose="02010609060101010101" pitchFamily="49" charset="-122"/>
              </a:rPr>
              <a:t>投资者的需求、关注点和活跃度等。</a:t>
            </a:r>
          </a:p>
          <a:p>
            <a:pPr marL="337820" lvl="1" indent="-168910" algn="just">
              <a:lnSpc>
                <a:spcPts val="5040"/>
              </a:lnSpc>
              <a:buFont typeface="Arial" panose="020B0604020202020204"/>
              <a:buChar char="•"/>
            </a:pPr>
            <a:r>
              <a:rPr lang="en-US" sz="2800" b="1" dirty="0" err="1">
                <a:solidFill>
                  <a:srgbClr val="FFFFFF"/>
                </a:solidFill>
                <a:latin typeface="黑体" panose="02010609060101010101" pitchFamily="49" charset="-122"/>
                <a:ea typeface="黑体" panose="02010609060101010101" pitchFamily="49" charset="-122"/>
                <a:cs typeface="黑体" panose="02010609060101010101" pitchFamily="49" charset="-122"/>
              </a:rPr>
              <a:t>投资者的提问存在相同类似的问题，提问的时间不固定，重复</a:t>
            </a:r>
            <a:r>
              <a:rPr lang="zh-CN" altLang="en-US" sz="2800" b="1" dirty="0" err="1">
                <a:solidFill>
                  <a:srgbClr val="FFFFFF"/>
                </a:solidFill>
                <a:latin typeface="黑体" panose="02010609060101010101" pitchFamily="49" charset="-122"/>
                <a:ea typeface="黑体" panose="02010609060101010101" pitchFamily="49" charset="-122"/>
                <a:cs typeface="黑体" panose="02010609060101010101" pitchFamily="49" charset="-122"/>
              </a:rPr>
              <a:t>的回复会</a:t>
            </a:r>
            <a:r>
              <a:rPr lang="en-US" sz="2800" b="1" dirty="0" err="1">
                <a:solidFill>
                  <a:srgbClr val="FFFFFF"/>
                </a:solidFill>
                <a:latin typeface="黑体" panose="02010609060101010101" pitchFamily="49" charset="-122"/>
                <a:ea typeface="黑体" panose="02010609060101010101" pitchFamily="49" charset="-122"/>
                <a:cs typeface="黑体" panose="02010609060101010101" pitchFamily="49" charset="-122"/>
              </a:rPr>
              <a:t>让管理者</a:t>
            </a:r>
            <a:r>
              <a:rPr lang="zh-CN" altLang="en-US" sz="2800" b="1" dirty="0" err="1">
                <a:solidFill>
                  <a:srgbClr val="FFFFFF"/>
                </a:solidFill>
                <a:latin typeface="黑体" panose="02010609060101010101" pitchFamily="49" charset="-122"/>
                <a:ea typeface="黑体" panose="02010609060101010101" pitchFamily="49" charset="-122"/>
                <a:cs typeface="黑体" panose="02010609060101010101" pitchFamily="49" charset="-122"/>
              </a:rPr>
              <a:t>失去回答问题的积极性</a:t>
            </a:r>
            <a:r>
              <a:rPr lang="en-US" sz="2800" b="1" dirty="0" err="1">
                <a:solidFill>
                  <a:srgbClr val="FFFFFF"/>
                </a:solidFill>
                <a:latin typeface="黑体" panose="02010609060101010101" pitchFamily="49" charset="-122"/>
                <a:ea typeface="黑体" panose="02010609060101010101" pitchFamily="49" charset="-122"/>
                <a:cs typeface="黑体" panose="02010609060101010101" pitchFamily="49" charset="-122"/>
              </a:rPr>
              <a:t>，耗时耗力，影响时效和成本</a:t>
            </a:r>
            <a:r>
              <a:rPr lang="en-US" sz="2800" b="1" dirty="0">
                <a:solidFill>
                  <a:srgbClr val="FFFFFF"/>
                </a:solidFill>
                <a:latin typeface="黑体" panose="02010609060101010101" pitchFamily="49" charset="-122"/>
                <a:ea typeface="黑体" panose="02010609060101010101" pitchFamily="49" charset="-122"/>
                <a:cs typeface="黑体" panose="02010609060101010101" pitchFamily="49" charset="-122"/>
              </a:rPr>
              <a:t>。</a:t>
            </a:r>
          </a:p>
          <a:p>
            <a:pPr marL="337820" lvl="1" indent="-168910" algn="just">
              <a:lnSpc>
                <a:spcPts val="5040"/>
              </a:lnSpc>
              <a:buFont typeface="Arial" panose="020B0604020202020204"/>
              <a:buChar char="•"/>
            </a:pPr>
            <a:r>
              <a:rPr lang="en-US" sz="2800" b="1" dirty="0">
                <a:solidFill>
                  <a:srgbClr val="FFFFFF"/>
                </a:solidFill>
                <a:latin typeface="黑体" panose="02010609060101010101" pitchFamily="49" charset="-122"/>
                <a:ea typeface="黑体" panose="02010609060101010101" pitchFamily="49" charset="-122"/>
                <a:cs typeface="黑体" panose="02010609060101010101" pitchFamily="49" charset="-122"/>
              </a:rPr>
              <a:t>企业在进行回复投资者邮件提问时，</a:t>
            </a:r>
            <a:r>
              <a:rPr lang="zh-CN" altLang="en-US" sz="2800" b="1" dirty="0">
                <a:solidFill>
                  <a:srgbClr val="FFFFFF"/>
                </a:solidFill>
                <a:latin typeface="黑体" panose="02010609060101010101" pitchFamily="49" charset="-122"/>
                <a:ea typeface="黑体" panose="02010609060101010101" pitchFamily="49" charset="-122"/>
                <a:cs typeface="黑体" panose="02010609060101010101" pitchFamily="49" charset="-122"/>
              </a:rPr>
              <a:t>会有</a:t>
            </a:r>
            <a:r>
              <a:rPr lang="en-US" sz="2800" b="1" dirty="0">
                <a:solidFill>
                  <a:srgbClr val="FFFFFF"/>
                </a:solidFill>
                <a:latin typeface="黑体" panose="02010609060101010101" pitchFamily="49" charset="-122"/>
                <a:ea typeface="黑体" panose="02010609060101010101" pitchFamily="49" charset="-122"/>
                <a:cs typeface="黑体" panose="02010609060101010101" pitchFamily="49" charset="-122"/>
              </a:rPr>
              <a:t>回复不及时等问题。</a:t>
            </a:r>
            <a:r>
              <a:rPr lang="en-US" altLang="zh-CN" sz="2800" b="1" dirty="0">
                <a:solidFill>
                  <a:srgbClr val="FFFFFF"/>
                </a:solidFill>
                <a:latin typeface="黑体" panose="02010609060101010101" pitchFamily="49" charset="-122"/>
                <a:ea typeface="黑体" panose="02010609060101010101" pitchFamily="49" charset="-122"/>
                <a:cs typeface="黑体" panose="02010609060101010101" pitchFamily="49" charset="-122"/>
              </a:rPr>
              <a:t>对邮件的回复往往人工手动操作，逐封的点击、查看，回复。这种人工处理由于可能出现的遗忘或操作失误，会影响到处理的时效性，甚至还会对系统运营造成严重影响。</a:t>
            </a:r>
          </a:p>
          <a:p>
            <a:pPr marL="337820" lvl="1" indent="-168910" algn="just">
              <a:lnSpc>
                <a:spcPts val="5040"/>
              </a:lnSpc>
              <a:buFont typeface="Arial" panose="020B0604020202020204"/>
              <a:buChar char="•"/>
            </a:pPr>
            <a:endParaRPr lang="en-US" sz="2800" b="1" dirty="0">
              <a:solidFill>
                <a:srgbClr val="FFFFFF"/>
              </a:solidFill>
              <a:latin typeface="黑体" panose="02010609060101010101" pitchFamily="49" charset="-122"/>
              <a:ea typeface="黑体" panose="02010609060101010101" pitchFamily="49" charset="-122"/>
              <a:cs typeface="黑体" panose="02010609060101010101" pitchFamily="49" charset="-122"/>
            </a:endParaRPr>
          </a:p>
        </p:txBody>
      </p:sp>
      <p:grpSp>
        <p:nvGrpSpPr>
          <p:cNvPr id="9" name="Group 9"/>
          <p:cNvGrpSpPr/>
          <p:nvPr/>
        </p:nvGrpSpPr>
        <p:grpSpPr>
          <a:xfrm>
            <a:off x="801370" y="7835900"/>
            <a:ext cx="14457045" cy="1206500"/>
            <a:chOff x="-32173" y="-152400"/>
            <a:chExt cx="19113938" cy="1608667"/>
          </a:xfrm>
        </p:grpSpPr>
        <p:sp>
          <p:nvSpPr>
            <p:cNvPr id="10" name="Freeform 10"/>
            <p:cNvSpPr/>
            <p:nvPr/>
          </p:nvSpPr>
          <p:spPr>
            <a:xfrm>
              <a:off x="16933" y="16933"/>
              <a:ext cx="19027140" cy="1422400"/>
            </a:xfrm>
            <a:custGeom>
              <a:avLst/>
              <a:gdLst/>
              <a:ahLst/>
              <a:cxnLst/>
              <a:rect l="l" t="t" r="r" b="b"/>
              <a:pathLst>
                <a:path w="20796758" h="1422400">
                  <a:moveTo>
                    <a:pt x="0" y="0"/>
                  </a:moveTo>
                  <a:lnTo>
                    <a:pt x="20796758" y="0"/>
                  </a:lnTo>
                  <a:lnTo>
                    <a:pt x="20796758" y="1422400"/>
                  </a:lnTo>
                  <a:lnTo>
                    <a:pt x="0" y="1422400"/>
                  </a:lnTo>
                  <a:close/>
                </a:path>
              </a:pathLst>
            </a:custGeom>
            <a:solidFill>
              <a:srgbClr val="4F81BD"/>
            </a:solidFill>
          </p:spPr>
        </p:sp>
        <p:sp>
          <p:nvSpPr>
            <p:cNvPr id="11" name="Freeform 11"/>
            <p:cNvSpPr/>
            <p:nvPr/>
          </p:nvSpPr>
          <p:spPr>
            <a:xfrm>
              <a:off x="-270" y="0"/>
              <a:ext cx="19082035" cy="1456267"/>
            </a:xfrm>
            <a:custGeom>
              <a:avLst/>
              <a:gdLst/>
              <a:ahLst/>
              <a:cxnLst/>
              <a:rect l="l" t="t" r="r" b="b"/>
              <a:pathLst>
                <a:path w="20830539" h="1456182">
                  <a:moveTo>
                    <a:pt x="16891" y="0"/>
                  </a:moveTo>
                  <a:lnTo>
                    <a:pt x="20813649" y="0"/>
                  </a:lnTo>
                  <a:cubicBezTo>
                    <a:pt x="20823047" y="0"/>
                    <a:pt x="20830539" y="7620"/>
                    <a:pt x="20830539" y="16891"/>
                  </a:cubicBezTo>
                  <a:lnTo>
                    <a:pt x="20830539" y="1439291"/>
                  </a:lnTo>
                  <a:cubicBezTo>
                    <a:pt x="20830539" y="1448689"/>
                    <a:pt x="20822920" y="1456182"/>
                    <a:pt x="20813649" y="1456182"/>
                  </a:cubicBezTo>
                  <a:lnTo>
                    <a:pt x="16891" y="1456182"/>
                  </a:lnTo>
                  <a:cubicBezTo>
                    <a:pt x="7493" y="1456182"/>
                    <a:pt x="0" y="1448562"/>
                    <a:pt x="0" y="1439291"/>
                  </a:cubicBezTo>
                  <a:lnTo>
                    <a:pt x="0" y="16891"/>
                  </a:lnTo>
                  <a:cubicBezTo>
                    <a:pt x="0" y="7620"/>
                    <a:pt x="7620" y="0"/>
                    <a:pt x="16891" y="0"/>
                  </a:cubicBezTo>
                  <a:moveTo>
                    <a:pt x="16891" y="33909"/>
                  </a:moveTo>
                  <a:lnTo>
                    <a:pt x="16891" y="16891"/>
                  </a:lnTo>
                  <a:lnTo>
                    <a:pt x="33909" y="16891"/>
                  </a:lnTo>
                  <a:lnTo>
                    <a:pt x="33909" y="1439291"/>
                  </a:lnTo>
                  <a:lnTo>
                    <a:pt x="16891" y="1439291"/>
                  </a:lnTo>
                  <a:lnTo>
                    <a:pt x="16891" y="1422400"/>
                  </a:lnTo>
                  <a:lnTo>
                    <a:pt x="20813649" y="1422400"/>
                  </a:lnTo>
                  <a:lnTo>
                    <a:pt x="20813649" y="1439291"/>
                  </a:lnTo>
                  <a:lnTo>
                    <a:pt x="20796758" y="1439291"/>
                  </a:lnTo>
                  <a:lnTo>
                    <a:pt x="20796758" y="16891"/>
                  </a:lnTo>
                  <a:lnTo>
                    <a:pt x="20813649" y="16891"/>
                  </a:lnTo>
                  <a:lnTo>
                    <a:pt x="20813649" y="33909"/>
                  </a:lnTo>
                  <a:lnTo>
                    <a:pt x="16891" y="33909"/>
                  </a:lnTo>
                  <a:close/>
                </a:path>
              </a:pathLst>
            </a:custGeom>
            <a:solidFill>
              <a:srgbClr val="385D8A"/>
            </a:solidFill>
          </p:spPr>
        </p:sp>
        <p:sp>
          <p:nvSpPr>
            <p:cNvPr id="12" name="TextBox 12"/>
            <p:cNvSpPr txBox="1"/>
            <p:nvPr/>
          </p:nvSpPr>
          <p:spPr>
            <a:xfrm>
              <a:off x="-32173" y="-152400"/>
              <a:ext cx="18935700" cy="1608667"/>
            </a:xfrm>
            <a:prstGeom prst="rect">
              <a:avLst/>
            </a:prstGeom>
          </p:spPr>
          <p:txBody>
            <a:bodyPr lIns="50800" tIns="50800" rIns="50800" bIns="50800" rtlCol="0" anchor="ctr"/>
            <a:lstStyle/>
            <a:p>
              <a:pPr algn="ctr">
                <a:lnSpc>
                  <a:spcPts val="4320"/>
                </a:lnSpc>
              </a:pPr>
              <a:r>
                <a:rPr lang="en-US" sz="2800" b="1" dirty="0" err="1">
                  <a:solidFill>
                    <a:srgbClr val="FFFF00"/>
                  </a:solidFill>
                  <a:latin typeface="黑体" panose="02010609060101010101" pitchFamily="49" charset="-122"/>
                  <a:ea typeface="黑体" panose="02010609060101010101" pitchFamily="49" charset="-122"/>
                  <a:cs typeface="黑体" panose="02010609060101010101" pitchFamily="49" charset="-122"/>
                </a:rPr>
                <a:t>本项目用Uipath帮助企业进行邮件回复的自动化</a:t>
              </a:r>
              <a:r>
                <a:rPr lang="en-US" sz="2800" b="1" dirty="0">
                  <a:solidFill>
                    <a:srgbClr val="FFFF00"/>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a:solidFill>
                    <a:srgbClr val="FFFF00"/>
                  </a:solidFill>
                  <a:latin typeface="黑体" panose="02010609060101010101" pitchFamily="49" charset="-122"/>
                  <a:ea typeface="黑体" panose="02010609060101010101" pitchFamily="49" charset="-122"/>
                  <a:cs typeface="黑体" panose="02010609060101010101" pitchFamily="49" charset="-122"/>
                </a:rPr>
                <a:t>投资者互动</a:t>
              </a:r>
              <a:r>
                <a:rPr lang="en-US" sz="2800" b="1" dirty="0" err="1">
                  <a:solidFill>
                    <a:srgbClr val="FFFF00"/>
                  </a:solidFill>
                  <a:latin typeface="黑体" panose="02010609060101010101" pitchFamily="49" charset="-122"/>
                  <a:ea typeface="黑体" panose="02010609060101010101" pitchFamily="49" charset="-122"/>
                  <a:cs typeface="黑体" panose="02010609060101010101" pitchFamily="49" charset="-122"/>
                </a:rPr>
                <a:t>平台信息</a:t>
              </a:r>
              <a:r>
                <a:rPr lang="zh-CN" altLang="en-US" sz="2800" b="1" dirty="0">
                  <a:solidFill>
                    <a:srgbClr val="FFFF00"/>
                  </a:solidFill>
                  <a:latin typeface="黑体" panose="02010609060101010101" pitchFamily="49" charset="-122"/>
                  <a:ea typeface="黑体" panose="02010609060101010101" pitchFamily="49" charset="-122"/>
                  <a:cs typeface="黑体" panose="02010609060101010101" pitchFamily="49" charset="-122"/>
                </a:rPr>
                <a:t>收集自动化，以及信息</a:t>
              </a:r>
              <a:r>
                <a:rPr lang="en-US" sz="2800" b="1" dirty="0" err="1">
                  <a:solidFill>
                    <a:srgbClr val="FFFF00"/>
                  </a:solidFill>
                  <a:latin typeface="黑体" panose="02010609060101010101" pitchFamily="49" charset="-122"/>
                  <a:ea typeface="黑体" panose="02010609060101010101" pitchFamily="49" charset="-122"/>
                  <a:cs typeface="黑体" panose="02010609060101010101" pitchFamily="49" charset="-122"/>
                </a:rPr>
                <a:t>可视化</a:t>
              </a:r>
              <a:r>
                <a:rPr lang="zh-CN" altLang="en-US" sz="2800" b="1" dirty="0">
                  <a:solidFill>
                    <a:srgbClr val="FFFF00"/>
                  </a:solidFill>
                  <a:latin typeface="黑体" panose="02010609060101010101" pitchFamily="49" charset="-122"/>
                  <a:ea typeface="黑体" panose="02010609060101010101" pitchFamily="49" charset="-122"/>
                  <a:cs typeface="黑体" panose="02010609060101010101" pitchFamily="49" charset="-122"/>
                </a:rPr>
                <a:t>分析</a:t>
              </a:r>
              <a:r>
                <a:rPr lang="en-US" sz="2800" b="1" dirty="0">
                  <a:solidFill>
                    <a:srgbClr val="FFFF00"/>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a:solidFill>
                    <a:srgbClr val="FFFF00"/>
                  </a:solidFill>
                  <a:latin typeface="黑体" panose="02010609060101010101" pitchFamily="49" charset="-122"/>
                  <a:ea typeface="黑体" panose="02010609060101010101" pitchFamily="49" charset="-122"/>
                  <a:cs typeface="黑体" panose="02010609060101010101" pitchFamily="49" charset="-122"/>
                </a:rPr>
                <a:t>并制作出投资者关系管理报告，优化企业投资者关系管理流程</a:t>
              </a:r>
              <a:r>
                <a:rPr lang="en-US" sz="2800" b="1" dirty="0">
                  <a:solidFill>
                    <a:srgbClr val="FFFF00"/>
                  </a:solidFill>
                  <a:latin typeface="黑体" panose="02010609060101010101" pitchFamily="49" charset="-122"/>
                  <a:ea typeface="黑体" panose="02010609060101010101" pitchFamily="49" charset="-122"/>
                  <a:cs typeface="黑体" panose="02010609060101010101" pitchFamily="49" charset="-122"/>
                </a:rPr>
                <a:t>。</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05" r="75" b="1369"/>
          <a:stretch>
            <a:fillRect/>
          </a:stretch>
        </p:blipFill>
        <p:spPr>
          <a:xfrm>
            <a:off x="-19050" y="0"/>
            <a:ext cx="18288000" cy="10287000"/>
          </a:xfrm>
          <a:prstGeom prst="rect">
            <a:avLst/>
          </a:prstGeom>
        </p:spPr>
      </p:pic>
      <p:pic>
        <p:nvPicPr>
          <p:cNvPr id="3" name="Picture 3"/>
          <p:cNvPicPr>
            <a:picLocks noChangeAspect="1"/>
          </p:cNvPicPr>
          <p:nvPr/>
        </p:nvPicPr>
        <p:blipFill>
          <a:blip r:embed="rId3"/>
          <a:srcRect r="984" b="984"/>
          <a:stretch>
            <a:fillRect/>
          </a:stretch>
        </p:blipFill>
        <p:spPr>
          <a:xfrm>
            <a:off x="15729384" y="-57100"/>
            <a:ext cx="2587491" cy="1180700"/>
          </a:xfrm>
          <a:prstGeom prst="rect">
            <a:avLst/>
          </a:prstGeom>
        </p:spPr>
      </p:pic>
      <p:sp>
        <p:nvSpPr>
          <p:cNvPr id="4" name="TextBox 4"/>
          <p:cNvSpPr txBox="1"/>
          <p:nvPr/>
        </p:nvSpPr>
        <p:spPr>
          <a:xfrm>
            <a:off x="15975280" y="1058010"/>
            <a:ext cx="3030754" cy="362158"/>
          </a:xfrm>
          <a:prstGeom prst="rect">
            <a:avLst/>
          </a:prstGeom>
        </p:spPr>
        <p:txBody>
          <a:bodyPr lIns="0" tIns="0" rIns="0" bIns="0" rtlCol="0" anchor="t">
            <a:spAutoFit/>
          </a:bodyPr>
          <a:lstStyle/>
          <a:p>
            <a:pPr algn="l">
              <a:lnSpc>
                <a:spcPts val="1440"/>
              </a:lnSpc>
            </a:pPr>
            <a:r>
              <a:rPr lang="en-US" sz="1200">
                <a:solidFill>
                  <a:srgbClr val="01A8FF"/>
                </a:solidFill>
                <a:ea typeface="Arimo" panose="020B0604020202020204"/>
              </a:rPr>
              <a:t>融 合 · 创 新 · 创 造</a:t>
            </a:r>
          </a:p>
        </p:txBody>
      </p:sp>
      <p:grpSp>
        <p:nvGrpSpPr>
          <p:cNvPr id="5" name="Group 5"/>
          <p:cNvGrpSpPr>
            <a:grpSpLocks noChangeAspect="1"/>
          </p:cNvGrpSpPr>
          <p:nvPr/>
        </p:nvGrpSpPr>
        <p:grpSpPr>
          <a:xfrm rot="-15199">
            <a:off x="-35809" y="1643063"/>
            <a:ext cx="18321518" cy="9525"/>
            <a:chOff x="0" y="0"/>
            <a:chExt cx="24428691" cy="12700"/>
          </a:xfrm>
        </p:grpSpPr>
        <p:sp>
          <p:nvSpPr>
            <p:cNvPr id="6" name="Freeform 6"/>
            <p:cNvSpPr/>
            <p:nvPr/>
          </p:nvSpPr>
          <p:spPr>
            <a:xfrm>
              <a:off x="0" y="0"/>
              <a:ext cx="24428704" cy="12700"/>
            </a:xfrm>
            <a:custGeom>
              <a:avLst/>
              <a:gdLst/>
              <a:ahLst/>
              <a:cxnLst/>
              <a:rect l="l" t="t" r="r" b="b"/>
              <a:pathLst>
                <a:path w="24428704" h="12700">
                  <a:moveTo>
                    <a:pt x="6350" y="0"/>
                  </a:moveTo>
                  <a:lnTo>
                    <a:pt x="24422354" y="0"/>
                  </a:lnTo>
                  <a:cubicBezTo>
                    <a:pt x="24425911" y="0"/>
                    <a:pt x="24428704" y="2794"/>
                    <a:pt x="24428704" y="6350"/>
                  </a:cubicBezTo>
                  <a:cubicBezTo>
                    <a:pt x="24428704" y="9906"/>
                    <a:pt x="24425911" y="12700"/>
                    <a:pt x="24422354" y="12700"/>
                  </a:cubicBezTo>
                  <a:lnTo>
                    <a:pt x="6350" y="12700"/>
                  </a:lnTo>
                  <a:cubicBezTo>
                    <a:pt x="2794" y="12700"/>
                    <a:pt x="0" y="9906"/>
                    <a:pt x="0" y="6350"/>
                  </a:cubicBezTo>
                  <a:cubicBezTo>
                    <a:pt x="0" y="2794"/>
                    <a:pt x="2794" y="0"/>
                    <a:pt x="6350" y="0"/>
                  </a:cubicBezTo>
                  <a:close/>
                </a:path>
              </a:pathLst>
            </a:custGeom>
            <a:solidFill>
              <a:srgbClr val="000000"/>
            </a:solidFill>
          </p:spPr>
        </p:sp>
      </p:grpSp>
      <p:sp>
        <p:nvSpPr>
          <p:cNvPr id="7" name="TextBox 7"/>
          <p:cNvSpPr txBox="1"/>
          <p:nvPr/>
        </p:nvSpPr>
        <p:spPr>
          <a:xfrm>
            <a:off x="533362" y="38115"/>
            <a:ext cx="12249245" cy="1569085"/>
          </a:xfrm>
          <a:prstGeom prst="rect">
            <a:avLst/>
          </a:prstGeom>
        </p:spPr>
        <p:txBody>
          <a:bodyPr lIns="0" tIns="0" rIns="0" bIns="0" rtlCol="0" anchor="t">
            <a:spAutoFit/>
          </a:bodyPr>
          <a:lstStyle/>
          <a:p>
            <a:pPr lvl="0" algn="l">
              <a:lnSpc>
                <a:spcPct val="150000"/>
              </a:lnSpc>
              <a:buClrTx/>
              <a:buSzTx/>
              <a:buFontTx/>
            </a:pPr>
            <a:r>
              <a:rPr lang="en-US" sz="3600" b="1">
                <a:solidFill>
                  <a:srgbClr val="FFFFFF"/>
                </a:solidFill>
                <a:latin typeface="黑体" panose="02010609060101010101" pitchFamily="49" charset="-122"/>
                <a:ea typeface="黑体" panose="02010609060101010101" pitchFamily="49" charset="-122"/>
                <a:cs typeface="黑体" panose="02010609060101010101" pitchFamily="49" charset="-122"/>
                <a:sym typeface="+mn-ea"/>
              </a:rPr>
              <a:t>一、需求分析&amp;背景介绍</a:t>
            </a:r>
          </a:p>
          <a:p>
            <a:pPr lvl="0" algn="l">
              <a:lnSpc>
                <a:spcPct val="150000"/>
              </a:lnSpc>
              <a:buClrTx/>
              <a:buSzTx/>
              <a:buFontTx/>
            </a:pPr>
            <a:r>
              <a:rPr lang="en-US" sz="3200" b="1">
                <a:solidFill>
                  <a:srgbClr val="01A8FF"/>
                </a:solidFill>
                <a:latin typeface="黑体" panose="02010609060101010101" pitchFamily="49" charset="-122"/>
                <a:ea typeface="黑体" panose="02010609060101010101" pitchFamily="49" charset="-122"/>
                <a:cs typeface="黑体" panose="02010609060101010101" pitchFamily="49" charset="-122"/>
                <a:sym typeface="+mn-ea"/>
              </a:rPr>
              <a:t>Requirement analysis</a:t>
            </a:r>
          </a:p>
        </p:txBody>
      </p:sp>
      <p:sp>
        <p:nvSpPr>
          <p:cNvPr id="8" name="TextBox 8"/>
          <p:cNvSpPr txBox="1"/>
          <p:nvPr/>
        </p:nvSpPr>
        <p:spPr>
          <a:xfrm>
            <a:off x="12268200" y="7505700"/>
            <a:ext cx="3205480" cy="461645"/>
          </a:xfrm>
          <a:prstGeom prst="rect">
            <a:avLst/>
          </a:prstGeom>
        </p:spPr>
        <p:txBody>
          <a:bodyPr wrap="square" lIns="0" tIns="0" rIns="0" bIns="0" rtlCol="0" anchor="t">
            <a:spAutoFit/>
          </a:bodyPr>
          <a:lstStyle/>
          <a:p>
            <a:pPr lvl="0" algn="ctr">
              <a:lnSpc>
                <a:spcPts val="3600"/>
              </a:lnSpc>
              <a:buClrTx/>
              <a:buSzTx/>
              <a:buFontTx/>
            </a:pPr>
            <a:r>
              <a:rPr lang="en-US" sz="2800" b="1" dirty="0" err="1">
                <a:solidFill>
                  <a:srgbClr val="FFFF00"/>
                </a:solidFill>
                <a:latin typeface="黑体" panose="02010609060101010101" pitchFamily="49" charset="-122"/>
                <a:ea typeface="黑体" panose="02010609060101010101" pitchFamily="49" charset="-122"/>
                <a:sym typeface="+mn-ea"/>
              </a:rPr>
              <a:t>数据量大</a:t>
            </a:r>
            <a:endParaRPr lang="en-US" sz="2800" b="1" dirty="0">
              <a:solidFill>
                <a:srgbClr val="FFFF00"/>
              </a:solidFill>
              <a:latin typeface="黑体" panose="02010609060101010101" pitchFamily="49" charset="-122"/>
              <a:ea typeface="黑体" panose="02010609060101010101" pitchFamily="49" charset="-122"/>
              <a:sym typeface="+mn-ea"/>
            </a:endParaRPr>
          </a:p>
        </p:txBody>
      </p:sp>
      <p:sp>
        <p:nvSpPr>
          <p:cNvPr id="9" name="TextBox 9"/>
          <p:cNvSpPr txBox="1"/>
          <p:nvPr/>
        </p:nvSpPr>
        <p:spPr>
          <a:xfrm>
            <a:off x="2209800" y="7429500"/>
            <a:ext cx="3834130" cy="461645"/>
          </a:xfrm>
          <a:prstGeom prst="rect">
            <a:avLst/>
          </a:prstGeom>
        </p:spPr>
        <p:txBody>
          <a:bodyPr wrap="square" lIns="0" tIns="0" rIns="0" bIns="0" rtlCol="0" anchor="t">
            <a:spAutoFit/>
          </a:bodyPr>
          <a:lstStyle/>
          <a:p>
            <a:pPr lvl="0" algn="ctr">
              <a:lnSpc>
                <a:spcPts val="3600"/>
              </a:lnSpc>
              <a:buClrTx/>
              <a:buSzTx/>
              <a:buFontTx/>
            </a:pPr>
            <a:r>
              <a:rPr lang="en-US" sz="2800" b="1" dirty="0" err="1">
                <a:solidFill>
                  <a:srgbClr val="FFFF00"/>
                </a:solidFill>
                <a:latin typeface="黑体" panose="02010609060101010101" pitchFamily="49" charset="-122"/>
                <a:ea typeface="黑体" panose="02010609060101010101" pitchFamily="49" charset="-122"/>
                <a:sym typeface="+mn-ea"/>
              </a:rPr>
              <a:t>效率低</a:t>
            </a:r>
            <a:endParaRPr lang="en-US" sz="2800" b="1" dirty="0">
              <a:solidFill>
                <a:srgbClr val="FFFF00"/>
              </a:solidFill>
              <a:latin typeface="黑体" panose="02010609060101010101" pitchFamily="49" charset="-122"/>
              <a:ea typeface="黑体" panose="02010609060101010101" pitchFamily="49" charset="-122"/>
              <a:sym typeface="+mn-ea"/>
            </a:endParaRPr>
          </a:p>
        </p:txBody>
      </p:sp>
      <p:sp>
        <p:nvSpPr>
          <p:cNvPr id="10" name="TextBox 10"/>
          <p:cNvSpPr txBox="1"/>
          <p:nvPr/>
        </p:nvSpPr>
        <p:spPr>
          <a:xfrm>
            <a:off x="6192463" y="2172461"/>
            <a:ext cx="5581503" cy="461645"/>
          </a:xfrm>
          <a:prstGeom prst="rect">
            <a:avLst/>
          </a:prstGeom>
        </p:spPr>
        <p:txBody>
          <a:bodyPr lIns="0" tIns="0" rIns="0" bIns="0" rtlCol="0" anchor="t">
            <a:spAutoFit/>
          </a:bodyPr>
          <a:lstStyle/>
          <a:p>
            <a:pPr algn="ctr">
              <a:lnSpc>
                <a:spcPts val="3600"/>
              </a:lnSpc>
            </a:pPr>
            <a:r>
              <a:rPr lang="en-US" sz="2800" b="1" dirty="0" err="1">
                <a:solidFill>
                  <a:srgbClr val="FFFF00"/>
                </a:solidFill>
                <a:latin typeface="黑体" panose="02010609060101010101" pitchFamily="49" charset="-122"/>
                <a:ea typeface="黑体" panose="02010609060101010101" pitchFamily="49" charset="-122"/>
              </a:rPr>
              <a:t>重复性高</a:t>
            </a:r>
            <a:endParaRPr lang="en-US" sz="2800" b="1" dirty="0">
              <a:solidFill>
                <a:srgbClr val="FFFF00"/>
              </a:solidFill>
              <a:latin typeface="黑体" panose="02010609060101010101" pitchFamily="49" charset="-122"/>
              <a:ea typeface="黑体" panose="02010609060101010101" pitchFamily="49" charset="-122"/>
            </a:endParaRPr>
          </a:p>
        </p:txBody>
      </p:sp>
      <p:grpSp>
        <p:nvGrpSpPr>
          <p:cNvPr id="11" name="Group 11"/>
          <p:cNvGrpSpPr>
            <a:grpSpLocks noChangeAspect="1"/>
          </p:cNvGrpSpPr>
          <p:nvPr/>
        </p:nvGrpSpPr>
        <p:grpSpPr>
          <a:xfrm>
            <a:off x="10317078" y="7612006"/>
            <a:ext cx="1114044" cy="1114044"/>
            <a:chOff x="0" y="0"/>
            <a:chExt cx="1485393" cy="1485392"/>
          </a:xfrm>
        </p:grpSpPr>
        <p:sp>
          <p:nvSpPr>
            <p:cNvPr id="12" name="Freeform 12"/>
            <p:cNvSpPr/>
            <p:nvPr/>
          </p:nvSpPr>
          <p:spPr>
            <a:xfrm>
              <a:off x="0" y="0"/>
              <a:ext cx="1485392" cy="1485392"/>
            </a:xfrm>
            <a:custGeom>
              <a:avLst/>
              <a:gdLst/>
              <a:ahLst/>
              <a:cxnLst/>
              <a:rect l="l" t="t" r="r" b="b"/>
              <a:pathLst>
                <a:path w="1485392" h="1485392">
                  <a:moveTo>
                    <a:pt x="0" y="742696"/>
                  </a:moveTo>
                  <a:cubicBezTo>
                    <a:pt x="0" y="332486"/>
                    <a:pt x="332486" y="0"/>
                    <a:pt x="742696" y="0"/>
                  </a:cubicBezTo>
                  <a:cubicBezTo>
                    <a:pt x="1152906" y="0"/>
                    <a:pt x="1485392" y="332486"/>
                    <a:pt x="1485392" y="742696"/>
                  </a:cubicBezTo>
                  <a:cubicBezTo>
                    <a:pt x="1485392" y="1152906"/>
                    <a:pt x="1152906" y="1485392"/>
                    <a:pt x="742696" y="1485392"/>
                  </a:cubicBezTo>
                  <a:cubicBezTo>
                    <a:pt x="332486" y="1485392"/>
                    <a:pt x="0" y="1152906"/>
                    <a:pt x="0" y="742696"/>
                  </a:cubicBezTo>
                  <a:close/>
                </a:path>
              </a:pathLst>
            </a:custGeom>
            <a:solidFill>
              <a:srgbClr val="ED7D31"/>
            </a:solidFill>
          </p:spPr>
        </p:sp>
      </p:grpSp>
      <p:grpSp>
        <p:nvGrpSpPr>
          <p:cNvPr id="13" name="Group 13"/>
          <p:cNvGrpSpPr>
            <a:grpSpLocks noChangeAspect="1"/>
          </p:cNvGrpSpPr>
          <p:nvPr/>
        </p:nvGrpSpPr>
        <p:grpSpPr>
          <a:xfrm>
            <a:off x="10259928" y="7554856"/>
            <a:ext cx="1228344" cy="1228439"/>
            <a:chOff x="0" y="0"/>
            <a:chExt cx="1637793" cy="1637919"/>
          </a:xfrm>
        </p:grpSpPr>
        <p:sp>
          <p:nvSpPr>
            <p:cNvPr id="14" name="Freeform 14"/>
            <p:cNvSpPr/>
            <p:nvPr/>
          </p:nvSpPr>
          <p:spPr>
            <a:xfrm>
              <a:off x="0" y="0"/>
              <a:ext cx="1637792" cy="1637919"/>
            </a:xfrm>
            <a:custGeom>
              <a:avLst/>
              <a:gdLst/>
              <a:ahLst/>
              <a:cxnLst/>
              <a:rect l="l" t="t" r="r" b="b"/>
              <a:pathLst>
                <a:path w="1637792" h="1637919">
                  <a:moveTo>
                    <a:pt x="0" y="818896"/>
                  </a:moveTo>
                  <a:cubicBezTo>
                    <a:pt x="0" y="366649"/>
                    <a:pt x="366649" y="0"/>
                    <a:pt x="818896" y="0"/>
                  </a:cubicBezTo>
                  <a:lnTo>
                    <a:pt x="818896" y="76200"/>
                  </a:lnTo>
                  <a:lnTo>
                    <a:pt x="818896" y="0"/>
                  </a:lnTo>
                  <a:cubicBezTo>
                    <a:pt x="1271143" y="0"/>
                    <a:pt x="1637792" y="366649"/>
                    <a:pt x="1637792" y="818896"/>
                  </a:cubicBezTo>
                  <a:cubicBezTo>
                    <a:pt x="1637792" y="1271143"/>
                    <a:pt x="1271143" y="1637792"/>
                    <a:pt x="818896" y="1637792"/>
                  </a:cubicBezTo>
                  <a:lnTo>
                    <a:pt x="818896" y="1561592"/>
                  </a:lnTo>
                  <a:lnTo>
                    <a:pt x="818896" y="1637792"/>
                  </a:lnTo>
                  <a:cubicBezTo>
                    <a:pt x="366649" y="1637919"/>
                    <a:pt x="0" y="1271270"/>
                    <a:pt x="0" y="818896"/>
                  </a:cubicBezTo>
                  <a:lnTo>
                    <a:pt x="76200" y="818896"/>
                  </a:lnTo>
                  <a:lnTo>
                    <a:pt x="141732" y="857758"/>
                  </a:lnTo>
                  <a:cubicBezTo>
                    <a:pt x="124206" y="887222"/>
                    <a:pt x="89154" y="901446"/>
                    <a:pt x="56007" y="892302"/>
                  </a:cubicBezTo>
                  <a:cubicBezTo>
                    <a:pt x="22860" y="883158"/>
                    <a:pt x="0" y="853313"/>
                    <a:pt x="0" y="818896"/>
                  </a:cubicBezTo>
                  <a:moveTo>
                    <a:pt x="152400" y="818896"/>
                  </a:moveTo>
                  <a:lnTo>
                    <a:pt x="76200" y="818896"/>
                  </a:lnTo>
                  <a:lnTo>
                    <a:pt x="10668" y="780034"/>
                  </a:lnTo>
                  <a:cubicBezTo>
                    <a:pt x="28194" y="750570"/>
                    <a:pt x="63246" y="736346"/>
                    <a:pt x="96393" y="745490"/>
                  </a:cubicBezTo>
                  <a:cubicBezTo>
                    <a:pt x="129540" y="754634"/>
                    <a:pt x="152400" y="784606"/>
                    <a:pt x="152400" y="818896"/>
                  </a:cubicBezTo>
                  <a:cubicBezTo>
                    <a:pt x="152400" y="1187069"/>
                    <a:pt x="450850" y="1485392"/>
                    <a:pt x="818896" y="1485392"/>
                  </a:cubicBezTo>
                  <a:cubicBezTo>
                    <a:pt x="1186942" y="1485392"/>
                    <a:pt x="1485392" y="1186942"/>
                    <a:pt x="1485392" y="818896"/>
                  </a:cubicBezTo>
                  <a:lnTo>
                    <a:pt x="1561592" y="818896"/>
                  </a:lnTo>
                  <a:lnTo>
                    <a:pt x="1485392" y="818896"/>
                  </a:lnTo>
                  <a:cubicBezTo>
                    <a:pt x="1485519" y="450850"/>
                    <a:pt x="1187069" y="152400"/>
                    <a:pt x="818896" y="152400"/>
                  </a:cubicBezTo>
                  <a:lnTo>
                    <a:pt x="818896" y="76200"/>
                  </a:lnTo>
                  <a:lnTo>
                    <a:pt x="818896" y="152400"/>
                  </a:lnTo>
                  <a:cubicBezTo>
                    <a:pt x="450850" y="152400"/>
                    <a:pt x="152400" y="450850"/>
                    <a:pt x="152400" y="818896"/>
                  </a:cubicBezTo>
                  <a:close/>
                </a:path>
              </a:pathLst>
            </a:custGeom>
            <a:solidFill>
              <a:srgbClr val="FFFFFF"/>
            </a:solidFill>
          </p:spPr>
        </p:sp>
      </p:grpSp>
      <p:grpSp>
        <p:nvGrpSpPr>
          <p:cNvPr id="15" name="Group 15"/>
          <p:cNvGrpSpPr>
            <a:grpSpLocks noChangeAspect="1"/>
          </p:cNvGrpSpPr>
          <p:nvPr/>
        </p:nvGrpSpPr>
        <p:grpSpPr>
          <a:xfrm>
            <a:off x="6850276" y="4740826"/>
            <a:ext cx="4342257" cy="4342257"/>
            <a:chOff x="0" y="0"/>
            <a:chExt cx="5789677" cy="5789675"/>
          </a:xfrm>
        </p:grpSpPr>
        <p:sp>
          <p:nvSpPr>
            <p:cNvPr id="16" name="Freeform 16"/>
            <p:cNvSpPr/>
            <p:nvPr/>
          </p:nvSpPr>
          <p:spPr>
            <a:xfrm>
              <a:off x="0" y="0"/>
              <a:ext cx="5789676" cy="5789676"/>
            </a:xfrm>
            <a:custGeom>
              <a:avLst/>
              <a:gdLst/>
              <a:ahLst/>
              <a:cxnLst/>
              <a:rect l="l" t="t" r="r" b="b"/>
              <a:pathLst>
                <a:path w="5789676" h="5789676">
                  <a:moveTo>
                    <a:pt x="0" y="2894838"/>
                  </a:moveTo>
                  <a:cubicBezTo>
                    <a:pt x="0" y="1296035"/>
                    <a:pt x="1296035" y="0"/>
                    <a:pt x="2894838" y="0"/>
                  </a:cubicBezTo>
                  <a:lnTo>
                    <a:pt x="2894838" y="12700"/>
                  </a:lnTo>
                  <a:lnTo>
                    <a:pt x="2894838" y="0"/>
                  </a:lnTo>
                  <a:cubicBezTo>
                    <a:pt x="4493641" y="0"/>
                    <a:pt x="5789676" y="1296035"/>
                    <a:pt x="5789676" y="2894838"/>
                  </a:cubicBezTo>
                  <a:lnTo>
                    <a:pt x="5776976" y="2894838"/>
                  </a:lnTo>
                  <a:lnTo>
                    <a:pt x="5789676" y="2894838"/>
                  </a:lnTo>
                  <a:cubicBezTo>
                    <a:pt x="5789676" y="4493641"/>
                    <a:pt x="4493641" y="5789676"/>
                    <a:pt x="2894838" y="5789676"/>
                  </a:cubicBezTo>
                  <a:lnTo>
                    <a:pt x="2894838" y="5776976"/>
                  </a:lnTo>
                  <a:lnTo>
                    <a:pt x="2894838" y="5789676"/>
                  </a:lnTo>
                  <a:cubicBezTo>
                    <a:pt x="1296035" y="5789676"/>
                    <a:pt x="0" y="4493641"/>
                    <a:pt x="0" y="2894838"/>
                  </a:cubicBezTo>
                  <a:lnTo>
                    <a:pt x="12700" y="2894838"/>
                  </a:lnTo>
                  <a:lnTo>
                    <a:pt x="25400" y="2894838"/>
                  </a:lnTo>
                  <a:lnTo>
                    <a:pt x="12700" y="2894838"/>
                  </a:lnTo>
                  <a:lnTo>
                    <a:pt x="0" y="2894838"/>
                  </a:lnTo>
                  <a:moveTo>
                    <a:pt x="25400" y="2894838"/>
                  </a:moveTo>
                  <a:cubicBezTo>
                    <a:pt x="25400" y="2901823"/>
                    <a:pt x="19685" y="2907538"/>
                    <a:pt x="12700" y="2907538"/>
                  </a:cubicBezTo>
                  <a:cubicBezTo>
                    <a:pt x="5715" y="2907538"/>
                    <a:pt x="0" y="2901823"/>
                    <a:pt x="0" y="2894838"/>
                  </a:cubicBezTo>
                  <a:cubicBezTo>
                    <a:pt x="0" y="2887853"/>
                    <a:pt x="5715" y="2882138"/>
                    <a:pt x="12700" y="2882138"/>
                  </a:cubicBezTo>
                  <a:cubicBezTo>
                    <a:pt x="19685" y="2882138"/>
                    <a:pt x="25400" y="2887853"/>
                    <a:pt x="25400" y="2894838"/>
                  </a:cubicBezTo>
                  <a:cubicBezTo>
                    <a:pt x="25400" y="4479671"/>
                    <a:pt x="1310132" y="5764276"/>
                    <a:pt x="2894838" y="5764276"/>
                  </a:cubicBezTo>
                  <a:cubicBezTo>
                    <a:pt x="4479544" y="5764276"/>
                    <a:pt x="5764276" y="4479671"/>
                    <a:pt x="5764276" y="2894838"/>
                  </a:cubicBezTo>
                  <a:cubicBezTo>
                    <a:pt x="5764276" y="1310005"/>
                    <a:pt x="4479671" y="25400"/>
                    <a:pt x="2894838" y="25400"/>
                  </a:cubicBezTo>
                  <a:lnTo>
                    <a:pt x="2894838" y="12700"/>
                  </a:lnTo>
                  <a:lnTo>
                    <a:pt x="2894838" y="25400"/>
                  </a:lnTo>
                  <a:cubicBezTo>
                    <a:pt x="1310132" y="25400"/>
                    <a:pt x="25400" y="1310132"/>
                    <a:pt x="25400" y="2894838"/>
                  </a:cubicBezTo>
                  <a:close/>
                </a:path>
              </a:pathLst>
            </a:custGeom>
            <a:solidFill>
              <a:srgbClr val="2C3F50"/>
            </a:solidFill>
            <a:ln>
              <a:solidFill>
                <a:srgbClr val="0070C0"/>
              </a:solidFill>
            </a:ln>
          </p:spPr>
        </p:sp>
      </p:grpSp>
      <p:grpSp>
        <p:nvGrpSpPr>
          <p:cNvPr id="17" name="Group 17"/>
          <p:cNvGrpSpPr>
            <a:grpSpLocks noChangeAspect="1"/>
          </p:cNvGrpSpPr>
          <p:nvPr/>
        </p:nvGrpSpPr>
        <p:grpSpPr>
          <a:xfrm rot="-7200000">
            <a:off x="8174982" y="6191662"/>
            <a:ext cx="2518505" cy="453676"/>
            <a:chOff x="0" y="0"/>
            <a:chExt cx="3358006" cy="604901"/>
          </a:xfrm>
        </p:grpSpPr>
        <p:sp>
          <p:nvSpPr>
            <p:cNvPr id="18" name="Freeform 18"/>
            <p:cNvSpPr/>
            <p:nvPr/>
          </p:nvSpPr>
          <p:spPr>
            <a:xfrm>
              <a:off x="0" y="0"/>
              <a:ext cx="3358007" cy="604901"/>
            </a:xfrm>
            <a:custGeom>
              <a:avLst/>
              <a:gdLst/>
              <a:ahLst/>
              <a:cxnLst/>
              <a:rect l="l" t="t" r="r" b="b"/>
              <a:pathLst>
                <a:path w="3358007" h="604901">
                  <a:moveTo>
                    <a:pt x="0" y="604901"/>
                  </a:moveTo>
                  <a:lnTo>
                    <a:pt x="353060" y="0"/>
                  </a:lnTo>
                  <a:lnTo>
                    <a:pt x="3004947" y="0"/>
                  </a:lnTo>
                  <a:lnTo>
                    <a:pt x="3358007" y="604901"/>
                  </a:lnTo>
                  <a:close/>
                </a:path>
              </a:pathLst>
            </a:custGeom>
            <a:solidFill>
              <a:srgbClr val="5B9BD5"/>
            </a:solidFill>
          </p:spPr>
        </p:sp>
      </p:grpSp>
      <p:grpSp>
        <p:nvGrpSpPr>
          <p:cNvPr id="19" name="Group 19"/>
          <p:cNvGrpSpPr>
            <a:grpSpLocks noChangeAspect="1"/>
          </p:cNvGrpSpPr>
          <p:nvPr/>
        </p:nvGrpSpPr>
        <p:grpSpPr>
          <a:xfrm>
            <a:off x="8110564" y="7561127"/>
            <a:ext cx="2518505" cy="453676"/>
            <a:chOff x="0" y="0"/>
            <a:chExt cx="3358007" cy="604901"/>
          </a:xfrm>
        </p:grpSpPr>
        <p:sp>
          <p:nvSpPr>
            <p:cNvPr id="20" name="Freeform 20"/>
            <p:cNvSpPr/>
            <p:nvPr/>
          </p:nvSpPr>
          <p:spPr>
            <a:xfrm>
              <a:off x="0" y="0"/>
              <a:ext cx="3358007" cy="604901"/>
            </a:xfrm>
            <a:custGeom>
              <a:avLst/>
              <a:gdLst/>
              <a:ahLst/>
              <a:cxnLst/>
              <a:rect l="l" t="t" r="r" b="b"/>
              <a:pathLst>
                <a:path w="3358007" h="604901">
                  <a:moveTo>
                    <a:pt x="0" y="604901"/>
                  </a:moveTo>
                  <a:lnTo>
                    <a:pt x="353060" y="0"/>
                  </a:lnTo>
                  <a:lnTo>
                    <a:pt x="3004947" y="0"/>
                  </a:lnTo>
                  <a:lnTo>
                    <a:pt x="3358007" y="604901"/>
                  </a:lnTo>
                  <a:close/>
                </a:path>
              </a:pathLst>
            </a:custGeom>
            <a:solidFill>
              <a:srgbClr val="ED7D31"/>
            </a:solidFill>
          </p:spPr>
        </p:sp>
      </p:grpSp>
      <p:grpSp>
        <p:nvGrpSpPr>
          <p:cNvPr id="21" name="Group 21"/>
          <p:cNvGrpSpPr>
            <a:grpSpLocks noChangeAspect="1"/>
          </p:cNvGrpSpPr>
          <p:nvPr/>
        </p:nvGrpSpPr>
        <p:grpSpPr>
          <a:xfrm rot="7200000">
            <a:off x="6875181" y="6813968"/>
            <a:ext cx="2518505" cy="453676"/>
            <a:chOff x="0" y="0"/>
            <a:chExt cx="3358006" cy="604901"/>
          </a:xfrm>
        </p:grpSpPr>
        <p:sp>
          <p:nvSpPr>
            <p:cNvPr id="22" name="Freeform 22"/>
            <p:cNvSpPr/>
            <p:nvPr/>
          </p:nvSpPr>
          <p:spPr>
            <a:xfrm>
              <a:off x="0" y="0"/>
              <a:ext cx="3358007" cy="604901"/>
            </a:xfrm>
            <a:custGeom>
              <a:avLst/>
              <a:gdLst/>
              <a:ahLst/>
              <a:cxnLst/>
              <a:rect l="l" t="t" r="r" b="b"/>
              <a:pathLst>
                <a:path w="3358007" h="604901">
                  <a:moveTo>
                    <a:pt x="0" y="604901"/>
                  </a:moveTo>
                  <a:lnTo>
                    <a:pt x="353060" y="0"/>
                  </a:lnTo>
                  <a:lnTo>
                    <a:pt x="3004947" y="0"/>
                  </a:lnTo>
                  <a:lnTo>
                    <a:pt x="3358007" y="604901"/>
                  </a:lnTo>
                  <a:close/>
                </a:path>
              </a:pathLst>
            </a:custGeom>
            <a:solidFill>
              <a:srgbClr val="A5A5A5"/>
            </a:solidFill>
          </p:spPr>
        </p:sp>
      </p:grpSp>
      <p:grpSp>
        <p:nvGrpSpPr>
          <p:cNvPr id="23" name="Group 23"/>
          <p:cNvGrpSpPr>
            <a:grpSpLocks noChangeAspect="1"/>
          </p:cNvGrpSpPr>
          <p:nvPr/>
        </p:nvGrpSpPr>
        <p:grpSpPr>
          <a:xfrm>
            <a:off x="8426384" y="4341940"/>
            <a:ext cx="1114044" cy="1114044"/>
            <a:chOff x="0" y="0"/>
            <a:chExt cx="1485391" cy="1485392"/>
          </a:xfrm>
        </p:grpSpPr>
        <p:sp>
          <p:nvSpPr>
            <p:cNvPr id="24" name="Freeform 24"/>
            <p:cNvSpPr/>
            <p:nvPr/>
          </p:nvSpPr>
          <p:spPr>
            <a:xfrm>
              <a:off x="0" y="0"/>
              <a:ext cx="1485392" cy="1485392"/>
            </a:xfrm>
            <a:custGeom>
              <a:avLst/>
              <a:gdLst/>
              <a:ahLst/>
              <a:cxnLst/>
              <a:rect l="l" t="t" r="r" b="b"/>
              <a:pathLst>
                <a:path w="1485392" h="1485392">
                  <a:moveTo>
                    <a:pt x="0" y="742696"/>
                  </a:moveTo>
                  <a:cubicBezTo>
                    <a:pt x="0" y="332486"/>
                    <a:pt x="332486" y="0"/>
                    <a:pt x="742696" y="0"/>
                  </a:cubicBezTo>
                  <a:cubicBezTo>
                    <a:pt x="1152906" y="0"/>
                    <a:pt x="1485392" y="332486"/>
                    <a:pt x="1485392" y="742696"/>
                  </a:cubicBezTo>
                  <a:cubicBezTo>
                    <a:pt x="1485392" y="1152906"/>
                    <a:pt x="1152906" y="1485392"/>
                    <a:pt x="742696" y="1485392"/>
                  </a:cubicBezTo>
                  <a:cubicBezTo>
                    <a:pt x="332486" y="1485392"/>
                    <a:pt x="0" y="1152906"/>
                    <a:pt x="0" y="742696"/>
                  </a:cubicBezTo>
                  <a:close/>
                </a:path>
              </a:pathLst>
            </a:custGeom>
            <a:solidFill>
              <a:srgbClr val="5B9BD5"/>
            </a:solidFill>
          </p:spPr>
        </p:sp>
      </p:grpSp>
      <p:grpSp>
        <p:nvGrpSpPr>
          <p:cNvPr id="25" name="Group 25"/>
          <p:cNvGrpSpPr>
            <a:grpSpLocks noChangeAspect="1"/>
          </p:cNvGrpSpPr>
          <p:nvPr/>
        </p:nvGrpSpPr>
        <p:grpSpPr>
          <a:xfrm>
            <a:off x="8369234" y="4284790"/>
            <a:ext cx="1228344" cy="1228439"/>
            <a:chOff x="0" y="0"/>
            <a:chExt cx="1637791" cy="1637919"/>
          </a:xfrm>
        </p:grpSpPr>
        <p:sp>
          <p:nvSpPr>
            <p:cNvPr id="26" name="Freeform 26"/>
            <p:cNvSpPr/>
            <p:nvPr/>
          </p:nvSpPr>
          <p:spPr>
            <a:xfrm>
              <a:off x="0" y="0"/>
              <a:ext cx="1637792" cy="1637919"/>
            </a:xfrm>
            <a:custGeom>
              <a:avLst/>
              <a:gdLst/>
              <a:ahLst/>
              <a:cxnLst/>
              <a:rect l="l" t="t" r="r" b="b"/>
              <a:pathLst>
                <a:path w="1637792" h="1637919">
                  <a:moveTo>
                    <a:pt x="0" y="818896"/>
                  </a:moveTo>
                  <a:cubicBezTo>
                    <a:pt x="0" y="366649"/>
                    <a:pt x="366649" y="0"/>
                    <a:pt x="818896" y="0"/>
                  </a:cubicBezTo>
                  <a:lnTo>
                    <a:pt x="818896" y="76200"/>
                  </a:lnTo>
                  <a:lnTo>
                    <a:pt x="818896" y="0"/>
                  </a:lnTo>
                  <a:cubicBezTo>
                    <a:pt x="1271143" y="0"/>
                    <a:pt x="1637792" y="366649"/>
                    <a:pt x="1637792" y="818896"/>
                  </a:cubicBezTo>
                  <a:cubicBezTo>
                    <a:pt x="1637792" y="1271143"/>
                    <a:pt x="1271143" y="1637792"/>
                    <a:pt x="818896" y="1637792"/>
                  </a:cubicBezTo>
                  <a:lnTo>
                    <a:pt x="818896" y="1561592"/>
                  </a:lnTo>
                  <a:lnTo>
                    <a:pt x="818896" y="1637792"/>
                  </a:lnTo>
                  <a:cubicBezTo>
                    <a:pt x="366649" y="1637919"/>
                    <a:pt x="0" y="1271270"/>
                    <a:pt x="0" y="818896"/>
                  </a:cubicBezTo>
                  <a:lnTo>
                    <a:pt x="76200" y="818896"/>
                  </a:lnTo>
                  <a:lnTo>
                    <a:pt x="141732" y="857758"/>
                  </a:lnTo>
                  <a:cubicBezTo>
                    <a:pt x="124206" y="887222"/>
                    <a:pt x="89154" y="901446"/>
                    <a:pt x="56007" y="892302"/>
                  </a:cubicBezTo>
                  <a:cubicBezTo>
                    <a:pt x="22860" y="883158"/>
                    <a:pt x="0" y="853313"/>
                    <a:pt x="0" y="818896"/>
                  </a:cubicBezTo>
                  <a:moveTo>
                    <a:pt x="152400" y="818896"/>
                  </a:moveTo>
                  <a:lnTo>
                    <a:pt x="76200" y="818896"/>
                  </a:lnTo>
                  <a:lnTo>
                    <a:pt x="10668" y="780034"/>
                  </a:lnTo>
                  <a:cubicBezTo>
                    <a:pt x="28194" y="750570"/>
                    <a:pt x="63246" y="736346"/>
                    <a:pt x="96393" y="745490"/>
                  </a:cubicBezTo>
                  <a:cubicBezTo>
                    <a:pt x="129540" y="754634"/>
                    <a:pt x="152400" y="784606"/>
                    <a:pt x="152400" y="818896"/>
                  </a:cubicBezTo>
                  <a:cubicBezTo>
                    <a:pt x="152400" y="1187069"/>
                    <a:pt x="450850" y="1485392"/>
                    <a:pt x="818896" y="1485392"/>
                  </a:cubicBezTo>
                  <a:cubicBezTo>
                    <a:pt x="1186942" y="1485392"/>
                    <a:pt x="1485392" y="1186942"/>
                    <a:pt x="1485392" y="818896"/>
                  </a:cubicBezTo>
                  <a:lnTo>
                    <a:pt x="1561592" y="818896"/>
                  </a:lnTo>
                  <a:lnTo>
                    <a:pt x="1485392" y="818896"/>
                  </a:lnTo>
                  <a:cubicBezTo>
                    <a:pt x="1485519" y="450850"/>
                    <a:pt x="1187069" y="152400"/>
                    <a:pt x="818896" y="152400"/>
                  </a:cubicBezTo>
                  <a:lnTo>
                    <a:pt x="818896" y="76200"/>
                  </a:lnTo>
                  <a:lnTo>
                    <a:pt x="818896" y="152400"/>
                  </a:lnTo>
                  <a:cubicBezTo>
                    <a:pt x="450850" y="152400"/>
                    <a:pt x="152400" y="450850"/>
                    <a:pt x="152400" y="818896"/>
                  </a:cubicBezTo>
                  <a:close/>
                </a:path>
              </a:pathLst>
            </a:custGeom>
            <a:solidFill>
              <a:srgbClr val="FFFFFF"/>
            </a:solidFill>
          </p:spPr>
        </p:sp>
      </p:grpSp>
      <p:grpSp>
        <p:nvGrpSpPr>
          <p:cNvPr id="27" name="Group 27"/>
          <p:cNvGrpSpPr>
            <a:grpSpLocks noChangeAspect="1"/>
          </p:cNvGrpSpPr>
          <p:nvPr/>
        </p:nvGrpSpPr>
        <p:grpSpPr>
          <a:xfrm>
            <a:off x="8807073" y="4572116"/>
            <a:ext cx="352805" cy="653797"/>
            <a:chOff x="0" y="0"/>
            <a:chExt cx="470407" cy="871729"/>
          </a:xfrm>
        </p:grpSpPr>
        <p:sp>
          <p:nvSpPr>
            <p:cNvPr id="28" name="Freeform 28"/>
            <p:cNvSpPr/>
            <p:nvPr/>
          </p:nvSpPr>
          <p:spPr>
            <a:xfrm>
              <a:off x="0" y="0"/>
              <a:ext cx="470408" cy="871728"/>
            </a:xfrm>
            <a:custGeom>
              <a:avLst/>
              <a:gdLst/>
              <a:ahLst/>
              <a:cxnLst/>
              <a:rect l="l" t="t" r="r" b="b"/>
              <a:pathLst>
                <a:path w="470408" h="871728">
                  <a:moveTo>
                    <a:pt x="207391" y="780161"/>
                  </a:moveTo>
                  <a:cubicBezTo>
                    <a:pt x="197358" y="780161"/>
                    <a:pt x="189357" y="788162"/>
                    <a:pt x="189357" y="798195"/>
                  </a:cubicBezTo>
                  <a:cubicBezTo>
                    <a:pt x="189357" y="808228"/>
                    <a:pt x="197358" y="816356"/>
                    <a:pt x="207391" y="816356"/>
                  </a:cubicBezTo>
                  <a:lnTo>
                    <a:pt x="262890" y="816356"/>
                  </a:lnTo>
                  <a:cubicBezTo>
                    <a:pt x="272923" y="816356"/>
                    <a:pt x="280924" y="808355"/>
                    <a:pt x="280924" y="798195"/>
                  </a:cubicBezTo>
                  <a:cubicBezTo>
                    <a:pt x="280924" y="788035"/>
                    <a:pt x="272923" y="780161"/>
                    <a:pt x="262890" y="780161"/>
                  </a:cubicBezTo>
                  <a:close/>
                  <a:moveTo>
                    <a:pt x="470281" y="720598"/>
                  </a:moveTo>
                  <a:lnTo>
                    <a:pt x="470281" y="822325"/>
                  </a:lnTo>
                  <a:cubicBezTo>
                    <a:pt x="470281" y="848995"/>
                    <a:pt x="449199" y="871728"/>
                    <a:pt x="422402" y="871728"/>
                  </a:cubicBezTo>
                  <a:lnTo>
                    <a:pt x="47498" y="871728"/>
                  </a:lnTo>
                  <a:cubicBezTo>
                    <a:pt x="20574" y="871728"/>
                    <a:pt x="0" y="848995"/>
                    <a:pt x="0" y="822325"/>
                  </a:cubicBezTo>
                  <a:lnTo>
                    <a:pt x="0" y="722376"/>
                  </a:lnTo>
                  <a:lnTo>
                    <a:pt x="463042" y="722376"/>
                  </a:lnTo>
                  <a:cubicBezTo>
                    <a:pt x="465836" y="722376"/>
                    <a:pt x="467868" y="721741"/>
                    <a:pt x="470281" y="720598"/>
                  </a:cubicBezTo>
                  <a:close/>
                  <a:moveTo>
                    <a:pt x="268859" y="273304"/>
                  </a:moveTo>
                  <a:cubicBezTo>
                    <a:pt x="258826" y="273304"/>
                    <a:pt x="250825" y="281432"/>
                    <a:pt x="250825" y="291465"/>
                  </a:cubicBezTo>
                  <a:lnTo>
                    <a:pt x="250825" y="378206"/>
                  </a:lnTo>
                  <a:cubicBezTo>
                    <a:pt x="250825" y="388112"/>
                    <a:pt x="258826" y="396240"/>
                    <a:pt x="268859" y="396240"/>
                  </a:cubicBezTo>
                  <a:cubicBezTo>
                    <a:pt x="271018" y="396240"/>
                    <a:pt x="272923" y="395859"/>
                    <a:pt x="274828" y="395224"/>
                  </a:cubicBezTo>
                  <a:lnTo>
                    <a:pt x="274828" y="582803"/>
                  </a:lnTo>
                  <a:cubicBezTo>
                    <a:pt x="274828" y="592709"/>
                    <a:pt x="282829" y="600837"/>
                    <a:pt x="292989" y="600837"/>
                  </a:cubicBezTo>
                  <a:cubicBezTo>
                    <a:pt x="303149" y="600837"/>
                    <a:pt x="311023" y="592836"/>
                    <a:pt x="311023" y="582803"/>
                  </a:cubicBezTo>
                  <a:lnTo>
                    <a:pt x="311023" y="395732"/>
                  </a:lnTo>
                  <a:cubicBezTo>
                    <a:pt x="312166" y="395986"/>
                    <a:pt x="313436" y="396113"/>
                    <a:pt x="314579" y="396113"/>
                  </a:cubicBezTo>
                  <a:cubicBezTo>
                    <a:pt x="324612" y="396113"/>
                    <a:pt x="332740" y="388112"/>
                    <a:pt x="332740" y="378079"/>
                  </a:cubicBezTo>
                  <a:lnTo>
                    <a:pt x="332740" y="291465"/>
                  </a:lnTo>
                  <a:cubicBezTo>
                    <a:pt x="332740" y="281559"/>
                    <a:pt x="324612" y="273304"/>
                    <a:pt x="314579" y="273304"/>
                  </a:cubicBezTo>
                  <a:cubicBezTo>
                    <a:pt x="310515" y="273304"/>
                    <a:pt x="306832" y="274701"/>
                    <a:pt x="303657" y="276987"/>
                  </a:cubicBezTo>
                  <a:cubicBezTo>
                    <a:pt x="300736" y="274701"/>
                    <a:pt x="297053" y="273304"/>
                    <a:pt x="292862" y="273304"/>
                  </a:cubicBezTo>
                  <a:cubicBezTo>
                    <a:pt x="288163" y="273304"/>
                    <a:pt x="283972" y="275082"/>
                    <a:pt x="280670" y="278003"/>
                  </a:cubicBezTo>
                  <a:cubicBezTo>
                    <a:pt x="277495" y="275082"/>
                    <a:pt x="273304" y="273304"/>
                    <a:pt x="268605" y="273304"/>
                  </a:cubicBezTo>
                  <a:close/>
                  <a:moveTo>
                    <a:pt x="153162" y="261239"/>
                  </a:moveTo>
                  <a:cubicBezTo>
                    <a:pt x="136525" y="261239"/>
                    <a:pt x="122936" y="274828"/>
                    <a:pt x="122936" y="291338"/>
                  </a:cubicBezTo>
                  <a:lnTo>
                    <a:pt x="122936" y="471932"/>
                  </a:lnTo>
                  <a:cubicBezTo>
                    <a:pt x="122936" y="482727"/>
                    <a:pt x="128778" y="492379"/>
                    <a:pt x="137414" y="497586"/>
                  </a:cubicBezTo>
                  <a:lnTo>
                    <a:pt x="137414" y="582803"/>
                  </a:lnTo>
                  <a:cubicBezTo>
                    <a:pt x="137414" y="592709"/>
                    <a:pt x="145542" y="600837"/>
                    <a:pt x="155575" y="600837"/>
                  </a:cubicBezTo>
                  <a:cubicBezTo>
                    <a:pt x="165608" y="600837"/>
                    <a:pt x="173609" y="592836"/>
                    <a:pt x="173609" y="582803"/>
                  </a:cubicBezTo>
                  <a:lnTo>
                    <a:pt x="173609" y="494030"/>
                  </a:lnTo>
                  <a:cubicBezTo>
                    <a:pt x="179451" y="488569"/>
                    <a:pt x="183388" y="480568"/>
                    <a:pt x="183388" y="471932"/>
                  </a:cubicBezTo>
                  <a:lnTo>
                    <a:pt x="183388" y="291465"/>
                  </a:lnTo>
                  <a:cubicBezTo>
                    <a:pt x="183388" y="274828"/>
                    <a:pt x="169799" y="261366"/>
                    <a:pt x="153162" y="261366"/>
                  </a:cubicBezTo>
                  <a:close/>
                  <a:moveTo>
                    <a:pt x="0" y="161290"/>
                  </a:moveTo>
                  <a:lnTo>
                    <a:pt x="470281" y="161290"/>
                  </a:lnTo>
                  <a:lnTo>
                    <a:pt x="470281" y="688086"/>
                  </a:lnTo>
                  <a:cubicBezTo>
                    <a:pt x="467868" y="686943"/>
                    <a:pt x="465836" y="686308"/>
                    <a:pt x="463042" y="686308"/>
                  </a:cubicBezTo>
                  <a:lnTo>
                    <a:pt x="0" y="686308"/>
                  </a:lnTo>
                  <a:close/>
                  <a:moveTo>
                    <a:pt x="47498" y="0"/>
                  </a:moveTo>
                  <a:lnTo>
                    <a:pt x="422529" y="0"/>
                  </a:lnTo>
                  <a:cubicBezTo>
                    <a:pt x="449199" y="0"/>
                    <a:pt x="470408" y="22733"/>
                    <a:pt x="470408" y="49403"/>
                  </a:cubicBezTo>
                  <a:lnTo>
                    <a:pt x="470408" y="125349"/>
                  </a:lnTo>
                  <a:lnTo>
                    <a:pt x="0" y="125349"/>
                  </a:lnTo>
                  <a:lnTo>
                    <a:pt x="0" y="49403"/>
                  </a:lnTo>
                  <a:cubicBezTo>
                    <a:pt x="0" y="22733"/>
                    <a:pt x="20574" y="0"/>
                    <a:pt x="47498" y="0"/>
                  </a:cubicBezTo>
                  <a:close/>
                </a:path>
              </a:pathLst>
            </a:custGeom>
            <a:solidFill>
              <a:srgbClr val="FFFFFF"/>
            </a:solidFill>
          </p:spPr>
        </p:sp>
      </p:grpSp>
      <p:grpSp>
        <p:nvGrpSpPr>
          <p:cNvPr id="29" name="Group 29"/>
          <p:cNvGrpSpPr>
            <a:grpSpLocks noChangeAspect="1"/>
          </p:cNvGrpSpPr>
          <p:nvPr/>
        </p:nvGrpSpPr>
        <p:grpSpPr>
          <a:xfrm>
            <a:off x="6927402" y="7627785"/>
            <a:ext cx="1114044" cy="1114044"/>
            <a:chOff x="0" y="0"/>
            <a:chExt cx="1485391" cy="1485392"/>
          </a:xfrm>
        </p:grpSpPr>
        <p:sp>
          <p:nvSpPr>
            <p:cNvPr id="30" name="Freeform 30"/>
            <p:cNvSpPr/>
            <p:nvPr/>
          </p:nvSpPr>
          <p:spPr>
            <a:xfrm>
              <a:off x="0" y="0"/>
              <a:ext cx="1485392" cy="1485392"/>
            </a:xfrm>
            <a:custGeom>
              <a:avLst/>
              <a:gdLst/>
              <a:ahLst/>
              <a:cxnLst/>
              <a:rect l="l" t="t" r="r" b="b"/>
              <a:pathLst>
                <a:path w="1485392" h="1485392">
                  <a:moveTo>
                    <a:pt x="0" y="742696"/>
                  </a:moveTo>
                  <a:cubicBezTo>
                    <a:pt x="0" y="332486"/>
                    <a:pt x="332486" y="0"/>
                    <a:pt x="742696" y="0"/>
                  </a:cubicBezTo>
                  <a:cubicBezTo>
                    <a:pt x="1152906" y="0"/>
                    <a:pt x="1485392" y="332486"/>
                    <a:pt x="1485392" y="742696"/>
                  </a:cubicBezTo>
                  <a:cubicBezTo>
                    <a:pt x="1485392" y="1152906"/>
                    <a:pt x="1152906" y="1485392"/>
                    <a:pt x="742696" y="1485392"/>
                  </a:cubicBezTo>
                  <a:cubicBezTo>
                    <a:pt x="332486" y="1485392"/>
                    <a:pt x="0" y="1152906"/>
                    <a:pt x="0" y="742696"/>
                  </a:cubicBezTo>
                  <a:close/>
                </a:path>
              </a:pathLst>
            </a:custGeom>
            <a:solidFill>
              <a:srgbClr val="A5A5A5"/>
            </a:solidFill>
          </p:spPr>
        </p:sp>
      </p:grpSp>
      <p:grpSp>
        <p:nvGrpSpPr>
          <p:cNvPr id="31" name="Group 31"/>
          <p:cNvGrpSpPr>
            <a:grpSpLocks noChangeAspect="1"/>
          </p:cNvGrpSpPr>
          <p:nvPr/>
        </p:nvGrpSpPr>
        <p:grpSpPr>
          <a:xfrm>
            <a:off x="6870252" y="7570635"/>
            <a:ext cx="1228344" cy="1228439"/>
            <a:chOff x="0" y="0"/>
            <a:chExt cx="1637791" cy="1637919"/>
          </a:xfrm>
        </p:grpSpPr>
        <p:sp>
          <p:nvSpPr>
            <p:cNvPr id="32" name="Freeform 32"/>
            <p:cNvSpPr/>
            <p:nvPr/>
          </p:nvSpPr>
          <p:spPr>
            <a:xfrm>
              <a:off x="0" y="0"/>
              <a:ext cx="1637792" cy="1637919"/>
            </a:xfrm>
            <a:custGeom>
              <a:avLst/>
              <a:gdLst/>
              <a:ahLst/>
              <a:cxnLst/>
              <a:rect l="l" t="t" r="r" b="b"/>
              <a:pathLst>
                <a:path w="1637792" h="1637919">
                  <a:moveTo>
                    <a:pt x="0" y="818896"/>
                  </a:moveTo>
                  <a:cubicBezTo>
                    <a:pt x="0" y="366649"/>
                    <a:pt x="366649" y="0"/>
                    <a:pt x="818896" y="0"/>
                  </a:cubicBezTo>
                  <a:lnTo>
                    <a:pt x="818896" y="76200"/>
                  </a:lnTo>
                  <a:lnTo>
                    <a:pt x="818896" y="0"/>
                  </a:lnTo>
                  <a:cubicBezTo>
                    <a:pt x="1271143" y="0"/>
                    <a:pt x="1637792" y="366649"/>
                    <a:pt x="1637792" y="818896"/>
                  </a:cubicBezTo>
                  <a:cubicBezTo>
                    <a:pt x="1637792" y="1271143"/>
                    <a:pt x="1271143" y="1637792"/>
                    <a:pt x="818896" y="1637792"/>
                  </a:cubicBezTo>
                  <a:lnTo>
                    <a:pt x="818896" y="1561592"/>
                  </a:lnTo>
                  <a:lnTo>
                    <a:pt x="818896" y="1637792"/>
                  </a:lnTo>
                  <a:cubicBezTo>
                    <a:pt x="366649" y="1637919"/>
                    <a:pt x="0" y="1271270"/>
                    <a:pt x="0" y="818896"/>
                  </a:cubicBezTo>
                  <a:lnTo>
                    <a:pt x="76200" y="818896"/>
                  </a:lnTo>
                  <a:lnTo>
                    <a:pt x="141732" y="857758"/>
                  </a:lnTo>
                  <a:cubicBezTo>
                    <a:pt x="124206" y="887222"/>
                    <a:pt x="89154" y="901446"/>
                    <a:pt x="56007" y="892302"/>
                  </a:cubicBezTo>
                  <a:cubicBezTo>
                    <a:pt x="22860" y="883158"/>
                    <a:pt x="0" y="853313"/>
                    <a:pt x="0" y="818896"/>
                  </a:cubicBezTo>
                  <a:moveTo>
                    <a:pt x="152400" y="818896"/>
                  </a:moveTo>
                  <a:lnTo>
                    <a:pt x="76200" y="818896"/>
                  </a:lnTo>
                  <a:lnTo>
                    <a:pt x="10668" y="780034"/>
                  </a:lnTo>
                  <a:cubicBezTo>
                    <a:pt x="28194" y="750570"/>
                    <a:pt x="63246" y="736346"/>
                    <a:pt x="96393" y="745490"/>
                  </a:cubicBezTo>
                  <a:cubicBezTo>
                    <a:pt x="129540" y="754634"/>
                    <a:pt x="152400" y="784606"/>
                    <a:pt x="152400" y="818896"/>
                  </a:cubicBezTo>
                  <a:cubicBezTo>
                    <a:pt x="152400" y="1187069"/>
                    <a:pt x="450850" y="1485392"/>
                    <a:pt x="818896" y="1485392"/>
                  </a:cubicBezTo>
                  <a:cubicBezTo>
                    <a:pt x="1186942" y="1485392"/>
                    <a:pt x="1485392" y="1186942"/>
                    <a:pt x="1485392" y="818896"/>
                  </a:cubicBezTo>
                  <a:lnTo>
                    <a:pt x="1561592" y="818896"/>
                  </a:lnTo>
                  <a:lnTo>
                    <a:pt x="1485392" y="818896"/>
                  </a:lnTo>
                  <a:cubicBezTo>
                    <a:pt x="1485519" y="450850"/>
                    <a:pt x="1187069" y="152400"/>
                    <a:pt x="818896" y="152400"/>
                  </a:cubicBezTo>
                  <a:lnTo>
                    <a:pt x="818896" y="76200"/>
                  </a:lnTo>
                  <a:lnTo>
                    <a:pt x="818896" y="152400"/>
                  </a:lnTo>
                  <a:cubicBezTo>
                    <a:pt x="450850" y="152400"/>
                    <a:pt x="152400" y="450850"/>
                    <a:pt x="152400" y="818896"/>
                  </a:cubicBezTo>
                  <a:close/>
                </a:path>
              </a:pathLst>
            </a:custGeom>
            <a:solidFill>
              <a:srgbClr val="FFFFFF"/>
            </a:solidFill>
          </p:spPr>
        </p:sp>
      </p:grpSp>
      <p:grpSp>
        <p:nvGrpSpPr>
          <p:cNvPr id="33" name="Group 33"/>
          <p:cNvGrpSpPr>
            <a:grpSpLocks noChangeAspect="1"/>
          </p:cNvGrpSpPr>
          <p:nvPr/>
        </p:nvGrpSpPr>
        <p:grpSpPr>
          <a:xfrm>
            <a:off x="7157575" y="7886920"/>
            <a:ext cx="653796" cy="595884"/>
            <a:chOff x="0" y="0"/>
            <a:chExt cx="871728" cy="794512"/>
          </a:xfrm>
        </p:grpSpPr>
        <p:sp>
          <p:nvSpPr>
            <p:cNvPr id="34" name="Freeform 34"/>
            <p:cNvSpPr/>
            <p:nvPr/>
          </p:nvSpPr>
          <p:spPr>
            <a:xfrm>
              <a:off x="0" y="0"/>
              <a:ext cx="871728" cy="794512"/>
            </a:xfrm>
            <a:custGeom>
              <a:avLst/>
              <a:gdLst/>
              <a:ahLst/>
              <a:cxnLst/>
              <a:rect l="l" t="t" r="r" b="b"/>
              <a:pathLst>
                <a:path w="871728" h="794512">
                  <a:moveTo>
                    <a:pt x="637286" y="637032"/>
                  </a:moveTo>
                  <a:cubicBezTo>
                    <a:pt x="662178" y="651510"/>
                    <a:pt x="685546" y="669036"/>
                    <a:pt x="707136" y="689102"/>
                  </a:cubicBezTo>
                  <a:cubicBezTo>
                    <a:pt x="662051" y="731139"/>
                    <a:pt x="609219" y="761746"/>
                    <a:pt x="551688" y="779145"/>
                  </a:cubicBezTo>
                  <a:cubicBezTo>
                    <a:pt x="585978" y="745109"/>
                    <a:pt x="615569" y="696341"/>
                    <a:pt x="637286" y="636905"/>
                  </a:cubicBezTo>
                  <a:close/>
                  <a:moveTo>
                    <a:pt x="234442" y="637032"/>
                  </a:moveTo>
                  <a:cubicBezTo>
                    <a:pt x="256159" y="696468"/>
                    <a:pt x="285623" y="745236"/>
                    <a:pt x="320040" y="779272"/>
                  </a:cubicBezTo>
                  <a:cubicBezTo>
                    <a:pt x="262382" y="761873"/>
                    <a:pt x="209550" y="731139"/>
                    <a:pt x="164592" y="689229"/>
                  </a:cubicBezTo>
                  <a:cubicBezTo>
                    <a:pt x="186182" y="669163"/>
                    <a:pt x="209550" y="651637"/>
                    <a:pt x="234442" y="637159"/>
                  </a:cubicBezTo>
                  <a:close/>
                  <a:moveTo>
                    <a:pt x="453898" y="582930"/>
                  </a:moveTo>
                  <a:cubicBezTo>
                    <a:pt x="506984" y="585343"/>
                    <a:pt x="558038" y="598043"/>
                    <a:pt x="605028" y="620014"/>
                  </a:cubicBezTo>
                  <a:cubicBezTo>
                    <a:pt x="570992" y="718058"/>
                    <a:pt x="515620" y="783590"/>
                    <a:pt x="453898" y="794512"/>
                  </a:cubicBezTo>
                  <a:close/>
                  <a:moveTo>
                    <a:pt x="417576" y="582930"/>
                  </a:moveTo>
                  <a:lnTo>
                    <a:pt x="417576" y="794512"/>
                  </a:lnTo>
                  <a:cubicBezTo>
                    <a:pt x="355981" y="783590"/>
                    <a:pt x="300736" y="718058"/>
                    <a:pt x="266573" y="620014"/>
                  </a:cubicBezTo>
                  <a:cubicBezTo>
                    <a:pt x="313436" y="598043"/>
                    <a:pt x="364617" y="585343"/>
                    <a:pt x="417576" y="582930"/>
                  </a:cubicBezTo>
                  <a:close/>
                  <a:moveTo>
                    <a:pt x="666369" y="524129"/>
                  </a:moveTo>
                  <a:lnTo>
                    <a:pt x="814578" y="524129"/>
                  </a:lnTo>
                  <a:lnTo>
                    <a:pt x="781050" y="597789"/>
                  </a:lnTo>
                  <a:cubicBezTo>
                    <a:pt x="767334" y="621030"/>
                    <a:pt x="751332" y="643001"/>
                    <a:pt x="733171" y="663321"/>
                  </a:cubicBezTo>
                  <a:cubicBezTo>
                    <a:pt x="707263" y="639064"/>
                    <a:pt x="678942" y="618490"/>
                    <a:pt x="648716" y="601472"/>
                  </a:cubicBezTo>
                  <a:close/>
                  <a:moveTo>
                    <a:pt x="454025" y="524129"/>
                  </a:moveTo>
                  <a:lnTo>
                    <a:pt x="629412" y="524129"/>
                  </a:lnTo>
                  <a:lnTo>
                    <a:pt x="615950" y="584708"/>
                  </a:lnTo>
                  <a:cubicBezTo>
                    <a:pt x="565404" y="561721"/>
                    <a:pt x="510794" y="548640"/>
                    <a:pt x="454025" y="546481"/>
                  </a:cubicBezTo>
                  <a:close/>
                  <a:moveTo>
                    <a:pt x="242316" y="524129"/>
                  </a:moveTo>
                  <a:lnTo>
                    <a:pt x="417576" y="524129"/>
                  </a:lnTo>
                  <a:lnTo>
                    <a:pt x="417576" y="546354"/>
                  </a:lnTo>
                  <a:cubicBezTo>
                    <a:pt x="360934" y="548513"/>
                    <a:pt x="306070" y="561721"/>
                    <a:pt x="255778" y="584581"/>
                  </a:cubicBezTo>
                  <a:close/>
                  <a:moveTo>
                    <a:pt x="57023" y="524129"/>
                  </a:moveTo>
                  <a:lnTo>
                    <a:pt x="205486" y="524129"/>
                  </a:lnTo>
                  <a:lnTo>
                    <a:pt x="222885" y="601345"/>
                  </a:lnTo>
                  <a:cubicBezTo>
                    <a:pt x="192659" y="618363"/>
                    <a:pt x="164338" y="638937"/>
                    <a:pt x="138557" y="663194"/>
                  </a:cubicBezTo>
                  <a:cubicBezTo>
                    <a:pt x="120396" y="643001"/>
                    <a:pt x="104267" y="621030"/>
                    <a:pt x="90551" y="597662"/>
                  </a:cubicBezTo>
                  <a:close/>
                  <a:moveTo>
                    <a:pt x="600075" y="319532"/>
                  </a:moveTo>
                  <a:lnTo>
                    <a:pt x="625983" y="407416"/>
                  </a:lnTo>
                  <a:lnTo>
                    <a:pt x="640080" y="362712"/>
                  </a:lnTo>
                  <a:lnTo>
                    <a:pt x="674751" y="362712"/>
                  </a:lnTo>
                  <a:lnTo>
                    <a:pt x="688721" y="407416"/>
                  </a:lnTo>
                  <a:lnTo>
                    <a:pt x="714756" y="319532"/>
                  </a:lnTo>
                  <a:lnTo>
                    <a:pt x="749427" y="329819"/>
                  </a:lnTo>
                  <a:lnTo>
                    <a:pt x="706882" y="474853"/>
                  </a:lnTo>
                  <a:lnTo>
                    <a:pt x="672211" y="475107"/>
                  </a:lnTo>
                  <a:lnTo>
                    <a:pt x="657352" y="428498"/>
                  </a:lnTo>
                  <a:lnTo>
                    <a:pt x="642747" y="475107"/>
                  </a:lnTo>
                  <a:lnTo>
                    <a:pt x="608076" y="474853"/>
                  </a:lnTo>
                  <a:lnTo>
                    <a:pt x="565277" y="329819"/>
                  </a:lnTo>
                  <a:close/>
                  <a:moveTo>
                    <a:pt x="378587" y="319532"/>
                  </a:moveTo>
                  <a:lnTo>
                    <a:pt x="404495" y="407416"/>
                  </a:lnTo>
                  <a:lnTo>
                    <a:pt x="418592" y="362712"/>
                  </a:lnTo>
                  <a:lnTo>
                    <a:pt x="453136" y="362712"/>
                  </a:lnTo>
                  <a:lnTo>
                    <a:pt x="467233" y="407416"/>
                  </a:lnTo>
                  <a:lnTo>
                    <a:pt x="493141" y="319532"/>
                  </a:lnTo>
                  <a:lnTo>
                    <a:pt x="527939" y="329819"/>
                  </a:lnTo>
                  <a:lnTo>
                    <a:pt x="485140" y="474853"/>
                  </a:lnTo>
                  <a:lnTo>
                    <a:pt x="450469" y="475107"/>
                  </a:lnTo>
                  <a:lnTo>
                    <a:pt x="435864" y="428498"/>
                  </a:lnTo>
                  <a:lnTo>
                    <a:pt x="421005" y="475107"/>
                  </a:lnTo>
                  <a:lnTo>
                    <a:pt x="386334" y="474853"/>
                  </a:lnTo>
                  <a:lnTo>
                    <a:pt x="343789" y="329819"/>
                  </a:lnTo>
                  <a:close/>
                  <a:moveTo>
                    <a:pt x="156972" y="319532"/>
                  </a:moveTo>
                  <a:lnTo>
                    <a:pt x="182880" y="407416"/>
                  </a:lnTo>
                  <a:lnTo>
                    <a:pt x="196977" y="362712"/>
                  </a:lnTo>
                  <a:lnTo>
                    <a:pt x="231521" y="362712"/>
                  </a:lnTo>
                  <a:lnTo>
                    <a:pt x="245618" y="407416"/>
                  </a:lnTo>
                  <a:lnTo>
                    <a:pt x="271526" y="319532"/>
                  </a:lnTo>
                  <a:lnTo>
                    <a:pt x="306324" y="329819"/>
                  </a:lnTo>
                  <a:lnTo>
                    <a:pt x="263779" y="474853"/>
                  </a:lnTo>
                  <a:lnTo>
                    <a:pt x="228981" y="475107"/>
                  </a:lnTo>
                  <a:lnTo>
                    <a:pt x="214376" y="428498"/>
                  </a:lnTo>
                  <a:lnTo>
                    <a:pt x="199771" y="475107"/>
                  </a:lnTo>
                  <a:lnTo>
                    <a:pt x="165100" y="474853"/>
                  </a:lnTo>
                  <a:lnTo>
                    <a:pt x="122174" y="329819"/>
                  </a:lnTo>
                  <a:close/>
                  <a:moveTo>
                    <a:pt x="36322" y="306451"/>
                  </a:moveTo>
                  <a:lnTo>
                    <a:pt x="36322" y="487807"/>
                  </a:lnTo>
                  <a:lnTo>
                    <a:pt x="835279" y="487807"/>
                  </a:lnTo>
                  <a:lnTo>
                    <a:pt x="835279" y="306451"/>
                  </a:lnTo>
                  <a:close/>
                  <a:moveTo>
                    <a:pt x="138557" y="131191"/>
                  </a:moveTo>
                  <a:cubicBezTo>
                    <a:pt x="164338" y="155321"/>
                    <a:pt x="192659" y="176149"/>
                    <a:pt x="222758" y="193040"/>
                  </a:cubicBezTo>
                  <a:cubicBezTo>
                    <a:pt x="215646" y="217297"/>
                    <a:pt x="209931" y="243205"/>
                    <a:pt x="205359" y="270256"/>
                  </a:cubicBezTo>
                  <a:lnTo>
                    <a:pt x="242189" y="270256"/>
                  </a:lnTo>
                  <a:cubicBezTo>
                    <a:pt x="245872" y="249174"/>
                    <a:pt x="250317" y="228981"/>
                    <a:pt x="255778" y="209550"/>
                  </a:cubicBezTo>
                  <a:cubicBezTo>
                    <a:pt x="306070" y="232537"/>
                    <a:pt x="360934" y="245618"/>
                    <a:pt x="417576" y="247904"/>
                  </a:cubicBezTo>
                  <a:lnTo>
                    <a:pt x="417576" y="270129"/>
                  </a:lnTo>
                  <a:lnTo>
                    <a:pt x="453898" y="270129"/>
                  </a:lnTo>
                  <a:lnTo>
                    <a:pt x="453898" y="248031"/>
                  </a:lnTo>
                  <a:cubicBezTo>
                    <a:pt x="510794" y="245745"/>
                    <a:pt x="565404" y="232537"/>
                    <a:pt x="615823" y="209677"/>
                  </a:cubicBezTo>
                  <a:cubicBezTo>
                    <a:pt x="621030" y="228981"/>
                    <a:pt x="625602" y="249174"/>
                    <a:pt x="629412" y="270383"/>
                  </a:cubicBezTo>
                  <a:lnTo>
                    <a:pt x="666242" y="270383"/>
                  </a:lnTo>
                  <a:cubicBezTo>
                    <a:pt x="661670" y="243332"/>
                    <a:pt x="655828" y="217424"/>
                    <a:pt x="648716" y="193167"/>
                  </a:cubicBezTo>
                  <a:cubicBezTo>
                    <a:pt x="679069" y="176149"/>
                    <a:pt x="707263" y="155448"/>
                    <a:pt x="733044" y="131318"/>
                  </a:cubicBezTo>
                  <a:cubicBezTo>
                    <a:pt x="769366" y="171704"/>
                    <a:pt x="797179" y="219202"/>
                    <a:pt x="814578" y="270383"/>
                  </a:cubicBezTo>
                  <a:lnTo>
                    <a:pt x="871728" y="270383"/>
                  </a:lnTo>
                  <a:lnTo>
                    <a:pt x="871728" y="524129"/>
                  </a:lnTo>
                  <a:lnTo>
                    <a:pt x="814578" y="524129"/>
                  </a:lnTo>
                  <a:lnTo>
                    <a:pt x="666242" y="524129"/>
                  </a:lnTo>
                  <a:lnTo>
                    <a:pt x="629412" y="524129"/>
                  </a:lnTo>
                  <a:lnTo>
                    <a:pt x="453898" y="524129"/>
                  </a:lnTo>
                  <a:lnTo>
                    <a:pt x="417576" y="524129"/>
                  </a:lnTo>
                  <a:lnTo>
                    <a:pt x="242189" y="524129"/>
                  </a:lnTo>
                  <a:lnTo>
                    <a:pt x="205359" y="524129"/>
                  </a:lnTo>
                  <a:lnTo>
                    <a:pt x="56896" y="524129"/>
                  </a:lnTo>
                  <a:lnTo>
                    <a:pt x="0" y="524129"/>
                  </a:lnTo>
                  <a:lnTo>
                    <a:pt x="0" y="270256"/>
                  </a:lnTo>
                  <a:lnTo>
                    <a:pt x="57023" y="270256"/>
                  </a:lnTo>
                  <a:cubicBezTo>
                    <a:pt x="74295" y="218948"/>
                    <a:pt x="102108" y="171450"/>
                    <a:pt x="138684" y="131191"/>
                  </a:cubicBezTo>
                  <a:close/>
                  <a:moveTo>
                    <a:pt x="551688" y="15240"/>
                  </a:moveTo>
                  <a:cubicBezTo>
                    <a:pt x="609219" y="32512"/>
                    <a:pt x="662051" y="63246"/>
                    <a:pt x="707136" y="105156"/>
                  </a:cubicBezTo>
                  <a:cubicBezTo>
                    <a:pt x="685546" y="125349"/>
                    <a:pt x="662178" y="142748"/>
                    <a:pt x="637286" y="157353"/>
                  </a:cubicBezTo>
                  <a:cubicBezTo>
                    <a:pt x="615569" y="97790"/>
                    <a:pt x="585978" y="49149"/>
                    <a:pt x="551688" y="15240"/>
                  </a:cubicBezTo>
                  <a:close/>
                  <a:moveTo>
                    <a:pt x="320040" y="15240"/>
                  </a:moveTo>
                  <a:cubicBezTo>
                    <a:pt x="285623" y="49022"/>
                    <a:pt x="256159" y="97790"/>
                    <a:pt x="234442" y="157353"/>
                  </a:cubicBezTo>
                  <a:cubicBezTo>
                    <a:pt x="209550" y="142748"/>
                    <a:pt x="186182" y="125349"/>
                    <a:pt x="164592" y="105156"/>
                  </a:cubicBezTo>
                  <a:cubicBezTo>
                    <a:pt x="209550" y="63373"/>
                    <a:pt x="262382" y="32512"/>
                    <a:pt x="320040" y="15240"/>
                  </a:cubicBezTo>
                  <a:close/>
                  <a:moveTo>
                    <a:pt x="453898" y="0"/>
                  </a:moveTo>
                  <a:cubicBezTo>
                    <a:pt x="515493" y="10795"/>
                    <a:pt x="570865" y="76327"/>
                    <a:pt x="605028" y="174244"/>
                  </a:cubicBezTo>
                  <a:cubicBezTo>
                    <a:pt x="558165" y="196342"/>
                    <a:pt x="507111" y="208915"/>
                    <a:pt x="453898" y="211201"/>
                  </a:cubicBezTo>
                  <a:close/>
                  <a:moveTo>
                    <a:pt x="417576" y="0"/>
                  </a:moveTo>
                  <a:lnTo>
                    <a:pt x="417576" y="211328"/>
                  </a:lnTo>
                  <a:cubicBezTo>
                    <a:pt x="364617" y="209042"/>
                    <a:pt x="313436" y="196469"/>
                    <a:pt x="266573" y="174371"/>
                  </a:cubicBezTo>
                  <a:cubicBezTo>
                    <a:pt x="300736" y="76327"/>
                    <a:pt x="355981" y="10795"/>
                    <a:pt x="417576" y="0"/>
                  </a:cubicBezTo>
                  <a:close/>
                </a:path>
              </a:pathLst>
            </a:custGeom>
            <a:solidFill>
              <a:srgbClr val="FFFFFF"/>
            </a:solidFill>
          </p:spPr>
        </p:sp>
      </p:grpSp>
      <p:grpSp>
        <p:nvGrpSpPr>
          <p:cNvPr id="35" name="Group 35"/>
          <p:cNvGrpSpPr>
            <a:grpSpLocks noChangeAspect="1"/>
          </p:cNvGrpSpPr>
          <p:nvPr/>
        </p:nvGrpSpPr>
        <p:grpSpPr>
          <a:xfrm>
            <a:off x="10547250" y="7860100"/>
            <a:ext cx="653796" cy="617983"/>
            <a:chOff x="0" y="0"/>
            <a:chExt cx="871728" cy="823977"/>
          </a:xfrm>
        </p:grpSpPr>
        <p:sp>
          <p:nvSpPr>
            <p:cNvPr id="36" name="Freeform 36"/>
            <p:cNvSpPr/>
            <p:nvPr/>
          </p:nvSpPr>
          <p:spPr>
            <a:xfrm>
              <a:off x="0" y="0"/>
              <a:ext cx="871728" cy="823976"/>
            </a:xfrm>
            <a:custGeom>
              <a:avLst/>
              <a:gdLst/>
              <a:ahLst/>
              <a:cxnLst/>
              <a:rect l="l" t="t" r="r" b="b"/>
              <a:pathLst>
                <a:path w="871728" h="823976">
                  <a:moveTo>
                    <a:pt x="10033" y="503555"/>
                  </a:moveTo>
                  <a:lnTo>
                    <a:pt x="861441" y="503555"/>
                  </a:lnTo>
                  <a:cubicBezTo>
                    <a:pt x="867029" y="503555"/>
                    <a:pt x="871601" y="508000"/>
                    <a:pt x="871601" y="513588"/>
                  </a:cubicBezTo>
                  <a:lnTo>
                    <a:pt x="871601" y="564134"/>
                  </a:lnTo>
                  <a:cubicBezTo>
                    <a:pt x="871601" y="603250"/>
                    <a:pt x="839851" y="635000"/>
                    <a:pt x="800608" y="635000"/>
                  </a:cubicBezTo>
                  <a:lnTo>
                    <a:pt x="550291" y="635000"/>
                  </a:lnTo>
                  <a:lnTo>
                    <a:pt x="581406" y="763270"/>
                  </a:lnTo>
                  <a:lnTo>
                    <a:pt x="619887" y="763270"/>
                  </a:lnTo>
                  <a:cubicBezTo>
                    <a:pt x="636778" y="763270"/>
                    <a:pt x="650240" y="776859"/>
                    <a:pt x="650240" y="793623"/>
                  </a:cubicBezTo>
                  <a:cubicBezTo>
                    <a:pt x="650240" y="810514"/>
                    <a:pt x="636651" y="823976"/>
                    <a:pt x="619887" y="823976"/>
                  </a:cubicBezTo>
                  <a:lnTo>
                    <a:pt x="251587" y="823976"/>
                  </a:lnTo>
                  <a:cubicBezTo>
                    <a:pt x="234823" y="823976"/>
                    <a:pt x="221234" y="810514"/>
                    <a:pt x="221234" y="793623"/>
                  </a:cubicBezTo>
                  <a:cubicBezTo>
                    <a:pt x="221234" y="776859"/>
                    <a:pt x="234950" y="763270"/>
                    <a:pt x="251587" y="763270"/>
                  </a:cubicBezTo>
                  <a:lnTo>
                    <a:pt x="290195" y="763270"/>
                  </a:lnTo>
                  <a:lnTo>
                    <a:pt x="321437" y="635000"/>
                  </a:lnTo>
                  <a:lnTo>
                    <a:pt x="70993" y="635000"/>
                  </a:lnTo>
                  <a:cubicBezTo>
                    <a:pt x="31750" y="635000"/>
                    <a:pt x="0" y="603250"/>
                    <a:pt x="0" y="564134"/>
                  </a:cubicBezTo>
                  <a:lnTo>
                    <a:pt x="0" y="513588"/>
                  </a:lnTo>
                  <a:cubicBezTo>
                    <a:pt x="0" y="508000"/>
                    <a:pt x="4572" y="503555"/>
                    <a:pt x="10033" y="503555"/>
                  </a:cubicBezTo>
                  <a:close/>
                  <a:moveTo>
                    <a:pt x="659765" y="200025"/>
                  </a:moveTo>
                  <a:cubicBezTo>
                    <a:pt x="648716" y="200025"/>
                    <a:pt x="639445" y="209042"/>
                    <a:pt x="639445" y="220345"/>
                  </a:cubicBezTo>
                  <a:lnTo>
                    <a:pt x="639445" y="367284"/>
                  </a:lnTo>
                  <a:cubicBezTo>
                    <a:pt x="639445" y="378460"/>
                    <a:pt x="648589" y="387604"/>
                    <a:pt x="659765" y="387604"/>
                  </a:cubicBezTo>
                  <a:lnTo>
                    <a:pt x="748411" y="387604"/>
                  </a:lnTo>
                  <a:cubicBezTo>
                    <a:pt x="759460" y="387604"/>
                    <a:pt x="768731" y="378587"/>
                    <a:pt x="768731" y="367284"/>
                  </a:cubicBezTo>
                  <a:lnTo>
                    <a:pt x="768731" y="220345"/>
                  </a:lnTo>
                  <a:cubicBezTo>
                    <a:pt x="768731" y="209169"/>
                    <a:pt x="759587" y="200025"/>
                    <a:pt x="748411" y="200025"/>
                  </a:cubicBezTo>
                  <a:close/>
                  <a:moveTo>
                    <a:pt x="123190" y="179197"/>
                  </a:moveTo>
                  <a:cubicBezTo>
                    <a:pt x="112014" y="179197"/>
                    <a:pt x="102870" y="188214"/>
                    <a:pt x="102870" y="199517"/>
                  </a:cubicBezTo>
                  <a:lnTo>
                    <a:pt x="102870" y="367284"/>
                  </a:lnTo>
                  <a:cubicBezTo>
                    <a:pt x="102870" y="378460"/>
                    <a:pt x="111887" y="387604"/>
                    <a:pt x="123190" y="387604"/>
                  </a:cubicBezTo>
                  <a:lnTo>
                    <a:pt x="211709" y="387604"/>
                  </a:lnTo>
                  <a:cubicBezTo>
                    <a:pt x="222885" y="387604"/>
                    <a:pt x="232029" y="378587"/>
                    <a:pt x="232029" y="367284"/>
                  </a:cubicBezTo>
                  <a:lnTo>
                    <a:pt x="232029" y="199517"/>
                  </a:lnTo>
                  <a:cubicBezTo>
                    <a:pt x="232029" y="188341"/>
                    <a:pt x="223012" y="179197"/>
                    <a:pt x="211709" y="179197"/>
                  </a:cubicBezTo>
                  <a:close/>
                  <a:moveTo>
                    <a:pt x="302133" y="116967"/>
                  </a:moveTo>
                  <a:cubicBezTo>
                    <a:pt x="290957" y="116967"/>
                    <a:pt x="281813" y="125984"/>
                    <a:pt x="281813" y="137160"/>
                  </a:cubicBezTo>
                  <a:lnTo>
                    <a:pt x="281813" y="367284"/>
                  </a:lnTo>
                  <a:cubicBezTo>
                    <a:pt x="281813" y="378460"/>
                    <a:pt x="290830" y="387604"/>
                    <a:pt x="302133" y="387604"/>
                  </a:cubicBezTo>
                  <a:lnTo>
                    <a:pt x="390779" y="387604"/>
                  </a:lnTo>
                  <a:cubicBezTo>
                    <a:pt x="401828" y="387604"/>
                    <a:pt x="410972" y="378587"/>
                    <a:pt x="410972" y="367284"/>
                  </a:cubicBezTo>
                  <a:lnTo>
                    <a:pt x="410972" y="137160"/>
                  </a:lnTo>
                  <a:cubicBezTo>
                    <a:pt x="410972" y="126111"/>
                    <a:pt x="401955" y="116967"/>
                    <a:pt x="390779" y="116967"/>
                  </a:cubicBezTo>
                  <a:close/>
                  <a:moveTo>
                    <a:pt x="480949" y="75438"/>
                  </a:moveTo>
                  <a:cubicBezTo>
                    <a:pt x="469773" y="75438"/>
                    <a:pt x="460629" y="84455"/>
                    <a:pt x="460629" y="95758"/>
                  </a:cubicBezTo>
                  <a:lnTo>
                    <a:pt x="460629" y="367284"/>
                  </a:lnTo>
                  <a:cubicBezTo>
                    <a:pt x="460629" y="378460"/>
                    <a:pt x="469646" y="387604"/>
                    <a:pt x="480949" y="387604"/>
                  </a:cubicBezTo>
                  <a:lnTo>
                    <a:pt x="569595" y="387604"/>
                  </a:lnTo>
                  <a:cubicBezTo>
                    <a:pt x="580644" y="387604"/>
                    <a:pt x="589788" y="378587"/>
                    <a:pt x="589788" y="367284"/>
                  </a:cubicBezTo>
                  <a:lnTo>
                    <a:pt x="589788" y="95758"/>
                  </a:lnTo>
                  <a:cubicBezTo>
                    <a:pt x="589788" y="84582"/>
                    <a:pt x="580771" y="75438"/>
                    <a:pt x="569595" y="75438"/>
                  </a:cubicBezTo>
                  <a:close/>
                  <a:moveTo>
                    <a:pt x="70993" y="0"/>
                  </a:moveTo>
                  <a:lnTo>
                    <a:pt x="800735" y="0"/>
                  </a:lnTo>
                  <a:cubicBezTo>
                    <a:pt x="839978" y="0"/>
                    <a:pt x="871728" y="31750"/>
                    <a:pt x="871728" y="70866"/>
                  </a:cubicBezTo>
                  <a:lnTo>
                    <a:pt x="871728" y="452882"/>
                  </a:lnTo>
                  <a:cubicBezTo>
                    <a:pt x="871728" y="458470"/>
                    <a:pt x="867156" y="462915"/>
                    <a:pt x="861568" y="462915"/>
                  </a:cubicBezTo>
                  <a:lnTo>
                    <a:pt x="10033" y="462915"/>
                  </a:lnTo>
                  <a:cubicBezTo>
                    <a:pt x="4572" y="462915"/>
                    <a:pt x="0" y="458470"/>
                    <a:pt x="0" y="452882"/>
                  </a:cubicBezTo>
                  <a:lnTo>
                    <a:pt x="0" y="70866"/>
                  </a:lnTo>
                  <a:cubicBezTo>
                    <a:pt x="0" y="31750"/>
                    <a:pt x="31750" y="0"/>
                    <a:pt x="70993" y="0"/>
                  </a:cubicBezTo>
                  <a:close/>
                </a:path>
              </a:pathLst>
            </a:custGeom>
            <a:solidFill>
              <a:srgbClr val="FFFFFF"/>
            </a:solidFill>
          </p:spPr>
        </p:sp>
      </p:grpSp>
      <p:sp>
        <p:nvSpPr>
          <p:cNvPr id="37" name="TextBox 37"/>
          <p:cNvSpPr txBox="1"/>
          <p:nvPr/>
        </p:nvSpPr>
        <p:spPr>
          <a:xfrm>
            <a:off x="7811162" y="7048553"/>
            <a:ext cx="2383591" cy="215265"/>
          </a:xfrm>
          <a:prstGeom prst="rect">
            <a:avLst/>
          </a:prstGeom>
        </p:spPr>
        <p:txBody>
          <a:bodyPr wrap="square" lIns="0" tIns="0" rIns="0" bIns="0" rtlCol="0" anchor="t">
            <a:spAutoFit/>
          </a:bodyPr>
          <a:lstStyle/>
          <a:p>
            <a:pPr algn="ctr">
              <a:lnSpc>
                <a:spcPts val="1680"/>
              </a:lnSpc>
            </a:pPr>
            <a:r>
              <a:rPr lang="en-US" sz="3600">
                <a:solidFill>
                  <a:srgbClr val="FFFFFF"/>
                </a:solidFill>
                <a:latin typeface="黑体" panose="02010609060101010101" pitchFamily="49" charset="-122"/>
                <a:ea typeface="黑体" panose="02010609060101010101" pitchFamily="49" charset="-122"/>
              </a:rPr>
              <a:t>痛点</a:t>
            </a:r>
          </a:p>
        </p:txBody>
      </p:sp>
      <p:sp>
        <p:nvSpPr>
          <p:cNvPr id="38" name="TextBox 38"/>
          <p:cNvSpPr txBox="1"/>
          <p:nvPr/>
        </p:nvSpPr>
        <p:spPr>
          <a:xfrm>
            <a:off x="2133373" y="8014822"/>
            <a:ext cx="4264113" cy="1975541"/>
          </a:xfrm>
          <a:prstGeom prst="rect">
            <a:avLst/>
          </a:prstGeom>
        </p:spPr>
        <p:txBody>
          <a:bodyPr lIns="0" tIns="0" rIns="0" bIns="0" rtlCol="0" anchor="t">
            <a:spAutoFit/>
          </a:bodyPr>
          <a:lstStyle/>
          <a:p>
            <a:pPr lvl="0" algn="ctr">
              <a:lnSpc>
                <a:spcPts val="3960"/>
              </a:lnSpc>
              <a:buClrTx/>
              <a:buSzTx/>
              <a:buFontTx/>
            </a:pPr>
            <a:r>
              <a:rPr lang="en-US" sz="2400" b="1" dirty="0" err="1">
                <a:solidFill>
                  <a:srgbClr val="FFFFFF"/>
                </a:solidFill>
                <a:latin typeface="黑体" panose="02010609060101010101" pitchFamily="49" charset="-122"/>
                <a:ea typeface="黑体" panose="02010609060101010101" pitchFamily="49" charset="-122"/>
                <a:sym typeface="+mn-ea"/>
              </a:rPr>
              <a:t>人工每次都要仔细读取邮件发来的</a:t>
            </a:r>
            <a:r>
              <a:rPr lang="zh-CN" altLang="en-US" sz="2400" b="1" dirty="0">
                <a:solidFill>
                  <a:srgbClr val="FFFFFF"/>
                </a:solidFill>
                <a:latin typeface="黑体" panose="02010609060101010101" pitchFamily="49" charset="-122"/>
                <a:ea typeface="黑体" panose="02010609060101010101" pitchFamily="49" charset="-122"/>
                <a:sym typeface="+mn-ea"/>
              </a:rPr>
              <a:t>信</a:t>
            </a:r>
            <a:r>
              <a:rPr lang="en-US" sz="2400" b="1" dirty="0" err="1">
                <a:solidFill>
                  <a:srgbClr val="FFFFFF"/>
                </a:solidFill>
                <a:latin typeface="黑体" panose="02010609060101010101" pitchFamily="49" charset="-122"/>
                <a:ea typeface="黑体" panose="02010609060101010101" pitchFamily="49" charset="-122"/>
                <a:sym typeface="+mn-ea"/>
              </a:rPr>
              <a:t>息，手动提取关键词后，再思考进行有针对性的回复</a:t>
            </a:r>
            <a:r>
              <a:rPr lang="en-US" sz="2400" b="1" dirty="0">
                <a:solidFill>
                  <a:srgbClr val="FFFFFF"/>
                </a:solidFill>
                <a:latin typeface="黑体" panose="02010609060101010101" pitchFamily="49" charset="-122"/>
                <a:ea typeface="黑体" panose="02010609060101010101" pitchFamily="49" charset="-122"/>
                <a:sym typeface="+mn-ea"/>
              </a:rPr>
              <a:t>。</a:t>
            </a:r>
          </a:p>
        </p:txBody>
      </p:sp>
      <p:sp>
        <p:nvSpPr>
          <p:cNvPr id="39" name="TextBox 39"/>
          <p:cNvSpPr txBox="1"/>
          <p:nvPr/>
        </p:nvSpPr>
        <p:spPr>
          <a:xfrm>
            <a:off x="6933995" y="2857189"/>
            <a:ext cx="4190998" cy="1015365"/>
          </a:xfrm>
          <a:prstGeom prst="rect">
            <a:avLst/>
          </a:prstGeom>
        </p:spPr>
        <p:txBody>
          <a:bodyPr lIns="0" tIns="0" rIns="0" bIns="0" rtlCol="0" anchor="t">
            <a:spAutoFit/>
          </a:bodyPr>
          <a:lstStyle/>
          <a:p>
            <a:pPr algn="ctr">
              <a:lnSpc>
                <a:spcPts val="3960"/>
              </a:lnSpc>
            </a:pPr>
            <a:r>
              <a:rPr lang="en-US" sz="2400" b="1" dirty="0" err="1">
                <a:solidFill>
                  <a:srgbClr val="FFFFFF"/>
                </a:solidFill>
                <a:latin typeface="黑体" panose="02010609060101010101" pitchFamily="49" charset="-122"/>
                <a:ea typeface="黑体" panose="02010609060101010101" pitchFamily="49" charset="-122"/>
              </a:rPr>
              <a:t>发来的邮件涉及到的</a:t>
            </a:r>
            <a:r>
              <a:rPr lang="zh-CN" altLang="en-US" sz="2400" b="1" dirty="0">
                <a:solidFill>
                  <a:srgbClr val="FFFFFF"/>
                </a:solidFill>
                <a:latin typeface="黑体" panose="02010609060101010101" pitchFamily="49" charset="-122"/>
                <a:ea typeface="黑体" panose="02010609060101010101" pitchFamily="49" charset="-122"/>
              </a:rPr>
              <a:t>问题</a:t>
            </a:r>
            <a:r>
              <a:rPr lang="en-US" sz="2400" b="1" dirty="0" err="1">
                <a:solidFill>
                  <a:srgbClr val="FFFFFF"/>
                </a:solidFill>
                <a:latin typeface="黑体" panose="02010609060101010101" pitchFamily="49" charset="-122"/>
                <a:ea typeface="黑体" panose="02010609060101010101" pitchFamily="49" charset="-122"/>
              </a:rPr>
              <a:t>会有重复</a:t>
            </a:r>
            <a:endParaRPr lang="en-US" sz="2400" b="1" dirty="0">
              <a:solidFill>
                <a:srgbClr val="FFFFFF"/>
              </a:solidFill>
              <a:latin typeface="黑体" panose="02010609060101010101" pitchFamily="49" charset="-122"/>
              <a:ea typeface="黑体" panose="02010609060101010101" pitchFamily="49" charset="-122"/>
            </a:endParaRPr>
          </a:p>
        </p:txBody>
      </p:sp>
      <p:sp>
        <p:nvSpPr>
          <p:cNvPr id="40" name="TextBox 40"/>
          <p:cNvSpPr txBox="1"/>
          <p:nvPr/>
        </p:nvSpPr>
        <p:spPr>
          <a:xfrm>
            <a:off x="11810923" y="8245014"/>
            <a:ext cx="4190998" cy="949619"/>
          </a:xfrm>
          <a:prstGeom prst="rect">
            <a:avLst/>
          </a:prstGeom>
        </p:spPr>
        <p:txBody>
          <a:bodyPr lIns="0" tIns="0" rIns="0" bIns="0" rtlCol="0" anchor="t">
            <a:spAutoFit/>
          </a:bodyPr>
          <a:lstStyle/>
          <a:p>
            <a:pPr lvl="0" algn="ctr">
              <a:lnSpc>
                <a:spcPts val="3960"/>
              </a:lnSpc>
              <a:buClrTx/>
              <a:buSzTx/>
              <a:buFontTx/>
            </a:pPr>
            <a:r>
              <a:rPr lang="zh-CN" altLang="en-US" sz="2400" b="1" dirty="0">
                <a:solidFill>
                  <a:srgbClr val="FFFFFF"/>
                </a:solidFill>
                <a:latin typeface="黑体" panose="02010609060101010101" pitchFamily="49" charset="-122"/>
                <a:ea typeface="黑体" panose="02010609060101010101" pitchFamily="49" charset="-122"/>
                <a:sym typeface="+mn-ea"/>
              </a:rPr>
              <a:t>投资者平台上每天会有几十条投资者提问</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6"/>
          <a:srcRect l="1305" r="75" b="1369"/>
          <a:stretch>
            <a:fillRect/>
          </a:stretch>
        </p:blipFill>
        <p:spPr>
          <a:xfrm>
            <a:off x="0" y="-19050"/>
            <a:ext cx="18288000" cy="10287000"/>
          </a:xfrm>
          <a:prstGeom prst="rect">
            <a:avLst/>
          </a:prstGeom>
        </p:spPr>
      </p:pic>
      <p:grpSp>
        <p:nvGrpSpPr>
          <p:cNvPr id="3" name="Group 3"/>
          <p:cNvGrpSpPr>
            <a:grpSpLocks noChangeAspect="1"/>
          </p:cNvGrpSpPr>
          <p:nvPr/>
        </p:nvGrpSpPr>
        <p:grpSpPr>
          <a:xfrm rot="-15199">
            <a:off x="-35809" y="1643063"/>
            <a:ext cx="18321518" cy="9525"/>
            <a:chOff x="0" y="0"/>
            <a:chExt cx="24428691" cy="12700"/>
          </a:xfrm>
        </p:grpSpPr>
        <p:sp>
          <p:nvSpPr>
            <p:cNvPr id="4" name="Freeform 4"/>
            <p:cNvSpPr/>
            <p:nvPr/>
          </p:nvSpPr>
          <p:spPr>
            <a:xfrm>
              <a:off x="0" y="0"/>
              <a:ext cx="24428704" cy="12700"/>
            </a:xfrm>
            <a:custGeom>
              <a:avLst/>
              <a:gdLst/>
              <a:ahLst/>
              <a:cxnLst/>
              <a:rect l="l" t="t" r="r" b="b"/>
              <a:pathLst>
                <a:path w="24428704" h="12700">
                  <a:moveTo>
                    <a:pt x="6350" y="0"/>
                  </a:moveTo>
                  <a:lnTo>
                    <a:pt x="24422354" y="0"/>
                  </a:lnTo>
                  <a:cubicBezTo>
                    <a:pt x="24425911" y="0"/>
                    <a:pt x="24428704" y="2794"/>
                    <a:pt x="24428704" y="6350"/>
                  </a:cubicBezTo>
                  <a:cubicBezTo>
                    <a:pt x="24428704" y="9906"/>
                    <a:pt x="24425911" y="12700"/>
                    <a:pt x="24422354" y="12700"/>
                  </a:cubicBezTo>
                  <a:lnTo>
                    <a:pt x="6350" y="12700"/>
                  </a:lnTo>
                  <a:cubicBezTo>
                    <a:pt x="2794" y="12700"/>
                    <a:pt x="0" y="9906"/>
                    <a:pt x="0" y="6350"/>
                  </a:cubicBezTo>
                  <a:cubicBezTo>
                    <a:pt x="0" y="2794"/>
                    <a:pt x="2794" y="0"/>
                    <a:pt x="6350" y="0"/>
                  </a:cubicBezTo>
                  <a:close/>
                </a:path>
              </a:pathLst>
            </a:custGeom>
            <a:solidFill>
              <a:srgbClr val="000000"/>
            </a:solidFill>
          </p:spPr>
        </p:sp>
      </p:grpSp>
      <p:sp>
        <p:nvSpPr>
          <p:cNvPr id="5" name="TextBox 5"/>
          <p:cNvSpPr txBox="1"/>
          <p:nvPr/>
        </p:nvSpPr>
        <p:spPr>
          <a:xfrm>
            <a:off x="457164" y="38115"/>
            <a:ext cx="7219554" cy="1661795"/>
          </a:xfrm>
          <a:prstGeom prst="rect">
            <a:avLst/>
          </a:prstGeom>
        </p:spPr>
        <p:txBody>
          <a:bodyPr lIns="0" tIns="0" rIns="0" bIns="0" rtlCol="0" anchor="t">
            <a:spAutoFit/>
          </a:bodyPr>
          <a:lstStyle/>
          <a:p>
            <a:pPr algn="l">
              <a:lnSpc>
                <a:spcPct val="150000"/>
              </a:lnSpc>
            </a:pPr>
            <a:r>
              <a:rPr lang="en-US" sz="3600" b="1">
                <a:solidFill>
                  <a:srgbClr val="FFFFFF"/>
                </a:solidFill>
                <a:latin typeface="黑体" panose="02010609060101010101" pitchFamily="49" charset="-122"/>
                <a:ea typeface="黑体" panose="02010609060101010101" pitchFamily="49" charset="-122"/>
                <a:cs typeface="黑体" panose="02010609060101010101" pitchFamily="49" charset="-122"/>
              </a:rPr>
              <a:t>二、流程建设方案</a:t>
            </a:r>
          </a:p>
          <a:p>
            <a:pPr algn="l">
              <a:lnSpc>
                <a:spcPct val="150000"/>
              </a:lnSpc>
            </a:pPr>
            <a:r>
              <a:rPr lang="en-US" sz="3200" b="1">
                <a:solidFill>
                  <a:srgbClr val="01A8FF"/>
                </a:solidFill>
                <a:latin typeface="黑体" panose="02010609060101010101" pitchFamily="49" charset="-122"/>
                <a:ea typeface="黑体" panose="02010609060101010101" pitchFamily="49" charset="-122"/>
                <a:cs typeface="黑体" panose="02010609060101010101" pitchFamily="49" charset="-122"/>
              </a:rPr>
              <a:t>Requirement </a:t>
            </a:r>
            <a:r>
              <a:rPr lang="en-US" sz="3600" b="1">
                <a:solidFill>
                  <a:srgbClr val="01A8FF"/>
                </a:solidFill>
                <a:latin typeface="黑体" panose="02010609060101010101" pitchFamily="49" charset="-122"/>
                <a:ea typeface="黑体" panose="02010609060101010101" pitchFamily="49" charset="-122"/>
                <a:cs typeface="黑体" panose="02010609060101010101" pitchFamily="49" charset="-122"/>
              </a:rPr>
              <a:t>analysis</a:t>
            </a:r>
          </a:p>
        </p:txBody>
      </p:sp>
      <p:pic>
        <p:nvPicPr>
          <p:cNvPr id="6" name="Picture 6"/>
          <p:cNvPicPr>
            <a:picLocks noChangeAspect="1"/>
          </p:cNvPicPr>
          <p:nvPr/>
        </p:nvPicPr>
        <p:blipFill>
          <a:blip r:embed="rId17"/>
          <a:srcRect l="9170" r="18771" b="2141"/>
          <a:stretch>
            <a:fillRect/>
          </a:stretch>
        </p:blipFill>
        <p:spPr>
          <a:xfrm>
            <a:off x="15742920" y="0"/>
            <a:ext cx="2406015" cy="1490980"/>
          </a:xfrm>
          <a:prstGeom prst="rect">
            <a:avLst/>
          </a:prstGeom>
        </p:spPr>
      </p:pic>
      <p:sp>
        <p:nvSpPr>
          <p:cNvPr id="7" name="TextBox 7"/>
          <p:cNvSpPr txBox="1"/>
          <p:nvPr/>
        </p:nvSpPr>
        <p:spPr>
          <a:xfrm>
            <a:off x="932180" y="4312920"/>
            <a:ext cx="5869940" cy="3274551"/>
          </a:xfrm>
          <a:prstGeom prst="rect">
            <a:avLst/>
          </a:prstGeom>
        </p:spPr>
        <p:txBody>
          <a:bodyPr wrap="square" lIns="0" tIns="0" rIns="0" bIns="0" rtlCol="0" anchor="t">
            <a:spAutoFit/>
          </a:bodyPr>
          <a:lstStyle/>
          <a:p>
            <a:pPr marL="339090" lvl="1" indent="-169545" algn="just" fontAlgn="auto">
              <a:lnSpc>
                <a:spcPct val="125000"/>
              </a:lnSpc>
              <a:spcBef>
                <a:spcPts val="0"/>
              </a:spcBef>
              <a:spcAft>
                <a:spcPts val="100"/>
              </a:spcAft>
              <a:buFont typeface="Arial" panose="020B0604020202020204"/>
              <a:buChar char="•"/>
            </a:pPr>
            <a:r>
              <a:rPr lang="en-US" sz="3200" dirty="0" err="1">
                <a:solidFill>
                  <a:srgbClr val="FFFF00"/>
                </a:solidFill>
                <a:latin typeface="黑体" panose="02010609060101010101" pitchFamily="49" charset="-122"/>
                <a:ea typeface="黑体" panose="02010609060101010101" pitchFamily="49" charset="-122"/>
              </a:rPr>
              <a:t>邮件信息收集与</a:t>
            </a:r>
            <a:r>
              <a:rPr lang="zh-CN" altLang="en-US" sz="3200" dirty="0">
                <a:solidFill>
                  <a:srgbClr val="FFFF00"/>
                </a:solidFill>
                <a:latin typeface="黑体" panose="02010609060101010101" pitchFamily="49" charset="-122"/>
                <a:ea typeface="黑体" panose="02010609060101010101" pitchFamily="49" charset="-122"/>
              </a:rPr>
              <a:t>回复</a:t>
            </a:r>
            <a:r>
              <a:rPr lang="en-US" sz="3200" dirty="0">
                <a:solidFill>
                  <a:srgbClr val="FFFF00"/>
                </a:solidFill>
                <a:latin typeface="黑体" panose="02010609060101010101" pitchFamily="49" charset="-122"/>
                <a:ea typeface="黑体" panose="02010609060101010101" pitchFamily="49" charset="-122"/>
              </a:rPr>
              <a:t>：</a:t>
            </a:r>
          </a:p>
          <a:p>
            <a:pPr marL="626745" lvl="1" indent="-457200" algn="just">
              <a:lnSpc>
                <a:spcPct val="125000"/>
              </a:lnSpc>
              <a:spcBef>
                <a:spcPts val="0"/>
              </a:spcBef>
              <a:spcAft>
                <a:spcPts val="0"/>
              </a:spcAft>
              <a:buFont typeface="Wingdings" panose="05000000000000000000" charset="0"/>
              <a:buChar char="ü"/>
            </a:pPr>
            <a:r>
              <a:rPr lang="zh-CN" altLang="en-US" sz="2800" dirty="0">
                <a:solidFill>
                  <a:srgbClr val="FFFF00"/>
                </a:solidFill>
                <a:latin typeface="黑体" panose="02010609060101010101" pitchFamily="49" charset="-122"/>
                <a:ea typeface="黑体" panose="02010609060101010101" pitchFamily="49" charset="-122"/>
                <a:cs typeface="黑体" panose="02010609060101010101" pitchFamily="49" charset="-122"/>
              </a:rPr>
              <a:t>提前准备具有不同关键词的邮件回复模板，机器人自动提取含有特定关键词的邮件，并自动完成批量且针对每一类关键词的邮件回复。</a:t>
            </a:r>
            <a:endParaRPr lang="en-US" sz="2810" dirty="0">
              <a:solidFill>
                <a:srgbClr val="FFFFFF"/>
              </a:solidFill>
              <a:ea typeface="Arimo" panose="020B0604020202020204"/>
            </a:endParaRPr>
          </a:p>
        </p:txBody>
      </p:sp>
      <p:sp>
        <p:nvSpPr>
          <p:cNvPr id="31" name="椭圆 30"/>
          <p:cNvSpPr/>
          <p:nvPr>
            <p:custDataLst>
              <p:tags r:id="rId1"/>
            </p:custDataLst>
          </p:nvPr>
        </p:nvSpPr>
        <p:spPr>
          <a:xfrm>
            <a:off x="7128450" y="1990458"/>
            <a:ext cx="2322487" cy="2322485"/>
          </a:xfrm>
          <a:prstGeom prst="ellipse">
            <a:avLst/>
          </a:prstGeom>
          <a:noFill/>
          <a:ln w="50800" cap="flat" cmpd="sng" algn="ctr">
            <a:solidFill>
              <a:srgbClr val="E7E6E6">
                <a:lumMod val="75000"/>
              </a:srgbClr>
            </a:solidFill>
            <a:prstDash val="sysDot"/>
            <a:miter lim="800000"/>
          </a:ln>
          <a:effectLst/>
        </p:spPr>
        <p:txBody>
          <a:bodyPr rtlCol="0" anchor="ctr">
            <a:normAutofit/>
          </a:bodyPr>
          <a:lstStyle/>
          <a:p>
            <a:pPr algn="ctr"/>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32" name="椭圆 31"/>
          <p:cNvSpPr/>
          <p:nvPr>
            <p:custDataLst>
              <p:tags r:id="rId2"/>
            </p:custDataLst>
          </p:nvPr>
        </p:nvSpPr>
        <p:spPr>
          <a:xfrm>
            <a:off x="7323907" y="2185915"/>
            <a:ext cx="1931574" cy="1931572"/>
          </a:xfrm>
          <a:prstGeom prst="ellipse">
            <a:avLst/>
          </a:prstGeom>
          <a:solidFill>
            <a:srgbClr val="E7E6E6"/>
          </a:solidFill>
          <a:ln w="50800" cap="flat" cmpd="sng" algn="ctr">
            <a:noFill/>
            <a:prstDash val="solid"/>
            <a:miter lim="800000"/>
          </a:ln>
          <a:effectLst/>
        </p:spPr>
        <p:txBody>
          <a:bodyPr rtlCol="0" anchor="ctr">
            <a:normAutofit/>
          </a:bodyPr>
          <a:lstStyle/>
          <a:p>
            <a:pPr algn="ctr"/>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33" name="KSO_Shape"/>
          <p:cNvSpPr/>
          <p:nvPr>
            <p:custDataLst>
              <p:tags r:id="rId3"/>
            </p:custDataLst>
          </p:nvPr>
        </p:nvSpPr>
        <p:spPr bwMode="auto">
          <a:xfrm>
            <a:off x="7737815" y="2528944"/>
            <a:ext cx="1103757" cy="1329826"/>
          </a:xfrm>
          <a:custGeom>
            <a:avLst/>
            <a:gdLst>
              <a:gd name="T0" fmla="*/ 331508 w 2789238"/>
              <a:gd name="T1" fmla="*/ 2017550 h 3357562"/>
              <a:gd name="T2" fmla="*/ 181631 w 2789238"/>
              <a:gd name="T3" fmla="*/ 2232892 h 3357562"/>
              <a:gd name="T4" fmla="*/ 106692 w 2789238"/>
              <a:gd name="T5" fmla="*/ 2733769 h 3357562"/>
              <a:gd name="T6" fmla="*/ 550290 w 2789238"/>
              <a:gd name="T7" fmla="*/ 2596878 h 3357562"/>
              <a:gd name="T8" fmla="*/ 597286 w 2789238"/>
              <a:gd name="T9" fmla="*/ 2503817 h 3357562"/>
              <a:gd name="T10" fmla="*/ 1234898 w 2789238"/>
              <a:gd name="T11" fmla="*/ 2133162 h 3357562"/>
              <a:gd name="T12" fmla="*/ 1089149 w 2789238"/>
              <a:gd name="T13" fmla="*/ 2339611 h 3357562"/>
              <a:gd name="T14" fmla="*/ 921490 w 2789238"/>
              <a:gd name="T15" fmla="*/ 2098542 h 3357562"/>
              <a:gd name="T16" fmla="*/ 1959198 w 2789238"/>
              <a:gd name="T17" fmla="*/ 1818089 h 3357562"/>
              <a:gd name="T18" fmla="*/ 1826151 w 2789238"/>
              <a:gd name="T19" fmla="*/ 2146184 h 3357562"/>
              <a:gd name="T20" fmla="*/ 1678814 w 2789238"/>
              <a:gd name="T21" fmla="*/ 2334211 h 3357562"/>
              <a:gd name="T22" fmla="*/ 1477814 w 2789238"/>
              <a:gd name="T23" fmla="*/ 2242738 h 3357562"/>
              <a:gd name="T24" fmla="*/ 2150990 w 2789238"/>
              <a:gd name="T25" fmla="*/ 2817937 h 3357562"/>
              <a:gd name="T26" fmla="*/ 2201161 w 2789238"/>
              <a:gd name="T27" fmla="*/ 2503182 h 3357562"/>
              <a:gd name="T28" fmla="*/ 2516157 w 2789238"/>
              <a:gd name="T29" fmla="*/ 3210507 h 3357562"/>
              <a:gd name="T30" fmla="*/ 2641266 w 2789238"/>
              <a:gd name="T31" fmla="*/ 2341834 h 3357562"/>
              <a:gd name="T32" fmla="*/ 2519332 w 2789238"/>
              <a:gd name="T33" fmla="*/ 2076309 h 3357562"/>
              <a:gd name="T34" fmla="*/ 1782331 w 2789238"/>
              <a:gd name="T35" fmla="*/ 1695490 h 3357562"/>
              <a:gd name="T36" fmla="*/ 1612131 w 2789238"/>
              <a:gd name="T37" fmla="*/ 1899716 h 3357562"/>
              <a:gd name="T38" fmla="*/ 1707392 w 2789238"/>
              <a:gd name="T39" fmla="*/ 2184615 h 3357562"/>
              <a:gd name="T40" fmla="*/ 1859810 w 2789238"/>
              <a:gd name="T41" fmla="*/ 1880976 h 3357562"/>
              <a:gd name="T42" fmla="*/ 944353 w 2789238"/>
              <a:gd name="T43" fmla="*/ 1922584 h 3357562"/>
              <a:gd name="T44" fmla="*/ 1109154 w 2789238"/>
              <a:gd name="T45" fmla="*/ 2222411 h 3357562"/>
              <a:gd name="T46" fmla="*/ 1176789 w 2789238"/>
              <a:gd name="T47" fmla="*/ 1899716 h 3357562"/>
              <a:gd name="T48" fmla="*/ 1006907 w 2789238"/>
              <a:gd name="T49" fmla="*/ 1695490 h 3357562"/>
              <a:gd name="T50" fmla="*/ 1060889 w 2789238"/>
              <a:gd name="T51" fmla="*/ 1664046 h 3357562"/>
              <a:gd name="T52" fmla="*/ 1278718 w 2789238"/>
              <a:gd name="T53" fmla="*/ 1877165 h 3357562"/>
              <a:gd name="T54" fmla="*/ 1578155 w 2789238"/>
              <a:gd name="T55" fmla="*/ 1833652 h 3357562"/>
              <a:gd name="T56" fmla="*/ 1751847 w 2789238"/>
              <a:gd name="T57" fmla="*/ 1614499 h 3357562"/>
              <a:gd name="T58" fmla="*/ 1802018 w 2789238"/>
              <a:gd name="T59" fmla="*/ 1588137 h 3357562"/>
              <a:gd name="T60" fmla="*/ 2504726 w 2789238"/>
              <a:gd name="T61" fmla="*/ 1940370 h 3357562"/>
              <a:gd name="T62" fmla="*/ 2686039 w 2789238"/>
              <a:gd name="T63" fmla="*/ 2163335 h 3357562"/>
              <a:gd name="T64" fmla="*/ 2781617 w 2789238"/>
              <a:gd name="T65" fmla="*/ 2597830 h 3357562"/>
              <a:gd name="T66" fmla="*/ 2775584 w 2789238"/>
              <a:gd name="T67" fmla="*/ 3264501 h 3357562"/>
              <a:gd name="T68" fmla="*/ 1967137 w 2789238"/>
              <a:gd name="T69" fmla="*/ 3344858 h 3357562"/>
              <a:gd name="T70" fmla="*/ 745893 w 2789238"/>
              <a:gd name="T71" fmla="*/ 3342634 h 3357562"/>
              <a:gd name="T72" fmla="*/ 9209 w 2789238"/>
              <a:gd name="T73" fmla="*/ 3261008 h 3357562"/>
              <a:gd name="T74" fmla="*/ 15877 w 2789238"/>
              <a:gd name="T75" fmla="*/ 2510804 h 3357562"/>
              <a:gd name="T76" fmla="*/ 137493 w 2789238"/>
              <a:gd name="T77" fmla="*/ 2096318 h 3357562"/>
              <a:gd name="T78" fmla="*/ 426134 w 2789238"/>
              <a:gd name="T79" fmla="*/ 1872401 h 3357562"/>
              <a:gd name="T80" fmla="*/ 1002462 w 2789238"/>
              <a:gd name="T81" fmla="*/ 1582737 h 3357562"/>
              <a:gd name="T82" fmla="*/ 1636927 w 2789238"/>
              <a:gd name="T83" fmla="*/ 52060 h 3357562"/>
              <a:gd name="T84" fmla="*/ 1829059 w 2789238"/>
              <a:gd name="T85" fmla="*/ 205700 h 3357562"/>
              <a:gd name="T86" fmla="*/ 1951960 w 2789238"/>
              <a:gd name="T87" fmla="*/ 437112 h 3357562"/>
              <a:gd name="T88" fmla="*/ 2016745 w 2789238"/>
              <a:gd name="T89" fmla="*/ 679317 h 3357562"/>
              <a:gd name="T90" fmla="*/ 2078037 w 2789238"/>
              <a:gd name="T91" fmla="*/ 818672 h 3357562"/>
              <a:gd name="T92" fmla="*/ 2026273 w 2789238"/>
              <a:gd name="T93" fmla="*/ 978343 h 3357562"/>
              <a:gd name="T94" fmla="*/ 1899243 w 2789238"/>
              <a:gd name="T95" fmla="*/ 1210073 h 3357562"/>
              <a:gd name="T96" fmla="*/ 1742044 w 2789238"/>
              <a:gd name="T97" fmla="*/ 1466563 h 3357562"/>
              <a:gd name="T98" fmla="*/ 1567061 w 2789238"/>
              <a:gd name="T99" fmla="*/ 1590047 h 3357562"/>
              <a:gd name="T100" fmla="*/ 1348253 w 2789238"/>
              <a:gd name="T101" fmla="*/ 1619251 h 3357562"/>
              <a:gd name="T102" fmla="*/ 1149452 w 2789238"/>
              <a:gd name="T103" fmla="*/ 1543065 h 3357562"/>
              <a:gd name="T104" fmla="*/ 996699 w 2789238"/>
              <a:gd name="T105" fmla="*/ 1385616 h 3357562"/>
              <a:gd name="T106" fmla="*/ 834736 w 2789238"/>
              <a:gd name="T107" fmla="*/ 1043101 h 3357562"/>
              <a:gd name="T108" fmla="*/ 729937 w 2789238"/>
              <a:gd name="T109" fmla="*/ 914538 h 3357562"/>
              <a:gd name="T110" fmla="*/ 722633 w 2789238"/>
              <a:gd name="T111" fmla="*/ 735186 h 3357562"/>
              <a:gd name="T112" fmla="*/ 819175 w 2789238"/>
              <a:gd name="T113" fmla="*/ 578372 h 3357562"/>
              <a:gd name="T114" fmla="*/ 901109 w 2789238"/>
              <a:gd name="T115" fmla="*/ 317438 h 3357562"/>
              <a:gd name="T116" fmla="*/ 1057991 w 2789238"/>
              <a:gd name="T117" fmla="*/ 121261 h 3357562"/>
              <a:gd name="T118" fmla="*/ 1278704 w 2789238"/>
              <a:gd name="T119" fmla="*/ 13332 h 3357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89238" h="3357562">
                <a:moveTo>
                  <a:pt x="823371" y="1838416"/>
                </a:moveTo>
                <a:lnTo>
                  <a:pt x="786220" y="1851756"/>
                </a:lnTo>
                <a:lnTo>
                  <a:pt x="750338" y="1864461"/>
                </a:lnTo>
                <a:lnTo>
                  <a:pt x="715409" y="1875895"/>
                </a:lnTo>
                <a:lnTo>
                  <a:pt x="681433" y="1886693"/>
                </a:lnTo>
                <a:lnTo>
                  <a:pt x="616338" y="1907338"/>
                </a:lnTo>
                <a:lnTo>
                  <a:pt x="554736" y="1927030"/>
                </a:lnTo>
                <a:lnTo>
                  <a:pt x="524570" y="1936876"/>
                </a:lnTo>
                <a:lnTo>
                  <a:pt x="494721" y="1947040"/>
                </a:lnTo>
                <a:lnTo>
                  <a:pt x="465191" y="1957839"/>
                </a:lnTo>
                <a:lnTo>
                  <a:pt x="435660" y="1969273"/>
                </a:lnTo>
                <a:lnTo>
                  <a:pt x="406129" y="1981660"/>
                </a:lnTo>
                <a:lnTo>
                  <a:pt x="391205" y="1988330"/>
                </a:lnTo>
                <a:lnTo>
                  <a:pt x="376598" y="1995000"/>
                </a:lnTo>
                <a:lnTo>
                  <a:pt x="361674" y="2002305"/>
                </a:lnTo>
                <a:lnTo>
                  <a:pt x="346750" y="2009928"/>
                </a:lnTo>
                <a:lnTo>
                  <a:pt x="331508" y="2017550"/>
                </a:lnTo>
                <a:lnTo>
                  <a:pt x="316266" y="2025808"/>
                </a:lnTo>
                <a:lnTo>
                  <a:pt x="303882" y="2038513"/>
                </a:lnTo>
                <a:lnTo>
                  <a:pt x="290546" y="2052488"/>
                </a:lnTo>
                <a:lnTo>
                  <a:pt x="276892" y="2068051"/>
                </a:lnTo>
                <a:lnTo>
                  <a:pt x="269906" y="2076309"/>
                </a:lnTo>
                <a:lnTo>
                  <a:pt x="262602" y="2085202"/>
                </a:lnTo>
                <a:lnTo>
                  <a:pt x="255617" y="2095048"/>
                </a:lnTo>
                <a:lnTo>
                  <a:pt x="248313" y="2104894"/>
                </a:lnTo>
                <a:lnTo>
                  <a:pt x="240692" y="2115693"/>
                </a:lnTo>
                <a:lnTo>
                  <a:pt x="233707" y="2127445"/>
                </a:lnTo>
                <a:lnTo>
                  <a:pt x="226403" y="2139514"/>
                </a:lnTo>
                <a:lnTo>
                  <a:pt x="218782" y="2152536"/>
                </a:lnTo>
                <a:lnTo>
                  <a:pt x="211479" y="2166829"/>
                </a:lnTo>
                <a:lnTo>
                  <a:pt x="204176" y="2181121"/>
                </a:lnTo>
                <a:lnTo>
                  <a:pt x="196555" y="2197637"/>
                </a:lnTo>
                <a:lnTo>
                  <a:pt x="189252" y="2214788"/>
                </a:lnTo>
                <a:lnTo>
                  <a:pt x="181631" y="2232892"/>
                </a:lnTo>
                <a:lnTo>
                  <a:pt x="174645" y="2252267"/>
                </a:lnTo>
                <a:lnTo>
                  <a:pt x="167659" y="2272594"/>
                </a:lnTo>
                <a:lnTo>
                  <a:pt x="160991" y="2294509"/>
                </a:lnTo>
                <a:lnTo>
                  <a:pt x="154323" y="2317695"/>
                </a:lnTo>
                <a:lnTo>
                  <a:pt x="147972" y="2341834"/>
                </a:lnTo>
                <a:lnTo>
                  <a:pt x="141939" y="2367561"/>
                </a:lnTo>
                <a:lnTo>
                  <a:pt x="135906" y="2394558"/>
                </a:lnTo>
                <a:lnTo>
                  <a:pt x="130825" y="2422825"/>
                </a:lnTo>
                <a:lnTo>
                  <a:pt x="125744" y="2452999"/>
                </a:lnTo>
                <a:lnTo>
                  <a:pt x="121299" y="2484125"/>
                </a:lnTo>
                <a:lnTo>
                  <a:pt x="116853" y="2517157"/>
                </a:lnTo>
                <a:lnTo>
                  <a:pt x="113043" y="2551776"/>
                </a:lnTo>
                <a:lnTo>
                  <a:pt x="109550" y="2588302"/>
                </a:lnTo>
                <a:lnTo>
                  <a:pt x="109232" y="2597195"/>
                </a:lnTo>
                <a:lnTo>
                  <a:pt x="108597" y="2613393"/>
                </a:lnTo>
                <a:lnTo>
                  <a:pt x="107645" y="2663576"/>
                </a:lnTo>
                <a:lnTo>
                  <a:pt x="106692" y="2733769"/>
                </a:lnTo>
                <a:lnTo>
                  <a:pt x="105422" y="2818572"/>
                </a:lnTo>
                <a:lnTo>
                  <a:pt x="103834" y="3000882"/>
                </a:lnTo>
                <a:lnTo>
                  <a:pt x="101929" y="3189862"/>
                </a:lnTo>
                <a:lnTo>
                  <a:pt x="154005" y="3196850"/>
                </a:lnTo>
                <a:lnTo>
                  <a:pt x="207351" y="3203837"/>
                </a:lnTo>
                <a:lnTo>
                  <a:pt x="261332" y="3210507"/>
                </a:lnTo>
                <a:lnTo>
                  <a:pt x="316266" y="3216542"/>
                </a:lnTo>
                <a:lnTo>
                  <a:pt x="371835" y="3222259"/>
                </a:lnTo>
                <a:lnTo>
                  <a:pt x="428039" y="3227976"/>
                </a:lnTo>
                <a:lnTo>
                  <a:pt x="484560" y="3233375"/>
                </a:lnTo>
                <a:lnTo>
                  <a:pt x="541082" y="3238139"/>
                </a:lnTo>
                <a:lnTo>
                  <a:pt x="542669" y="3047254"/>
                </a:lnTo>
                <a:lnTo>
                  <a:pt x="543940" y="2927831"/>
                </a:lnTo>
                <a:lnTo>
                  <a:pt x="545527" y="2805867"/>
                </a:lnTo>
                <a:lnTo>
                  <a:pt x="547750" y="2691844"/>
                </a:lnTo>
                <a:lnTo>
                  <a:pt x="548703" y="2641343"/>
                </a:lnTo>
                <a:lnTo>
                  <a:pt x="550290" y="2596878"/>
                </a:lnTo>
                <a:lnTo>
                  <a:pt x="552196" y="2559082"/>
                </a:lnTo>
                <a:lnTo>
                  <a:pt x="554101" y="2530179"/>
                </a:lnTo>
                <a:lnTo>
                  <a:pt x="554736" y="2519380"/>
                </a:lnTo>
                <a:lnTo>
                  <a:pt x="556006" y="2511122"/>
                </a:lnTo>
                <a:lnTo>
                  <a:pt x="556959" y="2505722"/>
                </a:lnTo>
                <a:lnTo>
                  <a:pt x="557276" y="2504134"/>
                </a:lnTo>
                <a:lnTo>
                  <a:pt x="558229" y="2503182"/>
                </a:lnTo>
                <a:lnTo>
                  <a:pt x="561404" y="2500958"/>
                </a:lnTo>
                <a:lnTo>
                  <a:pt x="565532" y="2498735"/>
                </a:lnTo>
                <a:lnTo>
                  <a:pt x="569342" y="2497464"/>
                </a:lnTo>
                <a:lnTo>
                  <a:pt x="573470" y="2496512"/>
                </a:lnTo>
                <a:lnTo>
                  <a:pt x="577916" y="2496512"/>
                </a:lnTo>
                <a:lnTo>
                  <a:pt x="582044" y="2496829"/>
                </a:lnTo>
                <a:lnTo>
                  <a:pt x="585854" y="2497464"/>
                </a:lnTo>
                <a:lnTo>
                  <a:pt x="589982" y="2499370"/>
                </a:lnTo>
                <a:lnTo>
                  <a:pt x="593793" y="2501276"/>
                </a:lnTo>
                <a:lnTo>
                  <a:pt x="597286" y="2503817"/>
                </a:lnTo>
                <a:lnTo>
                  <a:pt x="600144" y="2506675"/>
                </a:lnTo>
                <a:lnTo>
                  <a:pt x="602684" y="2510169"/>
                </a:lnTo>
                <a:lnTo>
                  <a:pt x="604589" y="2513980"/>
                </a:lnTo>
                <a:lnTo>
                  <a:pt x="606177" y="2517792"/>
                </a:lnTo>
                <a:lnTo>
                  <a:pt x="606812" y="2521921"/>
                </a:lnTo>
                <a:lnTo>
                  <a:pt x="607129" y="2526367"/>
                </a:lnTo>
                <a:lnTo>
                  <a:pt x="607129" y="3247985"/>
                </a:lnTo>
                <a:lnTo>
                  <a:pt x="668096" y="3251479"/>
                </a:lnTo>
                <a:lnTo>
                  <a:pt x="732874" y="3254973"/>
                </a:lnTo>
                <a:lnTo>
                  <a:pt x="800509" y="3257832"/>
                </a:lnTo>
                <a:lnTo>
                  <a:pt x="870367" y="3260690"/>
                </a:lnTo>
                <a:lnTo>
                  <a:pt x="940860" y="3263231"/>
                </a:lnTo>
                <a:lnTo>
                  <a:pt x="1011670" y="3265454"/>
                </a:lnTo>
                <a:lnTo>
                  <a:pt x="1081211" y="3267360"/>
                </a:lnTo>
                <a:lnTo>
                  <a:pt x="1148846" y="3268630"/>
                </a:lnTo>
                <a:lnTo>
                  <a:pt x="1313012" y="2233210"/>
                </a:lnTo>
                <a:lnTo>
                  <a:pt x="1234898" y="2133162"/>
                </a:lnTo>
                <a:lnTo>
                  <a:pt x="1232676" y="2135385"/>
                </a:lnTo>
                <a:lnTo>
                  <a:pt x="1229818" y="2138879"/>
                </a:lnTo>
                <a:lnTo>
                  <a:pt x="1223150" y="2148089"/>
                </a:lnTo>
                <a:lnTo>
                  <a:pt x="1215529" y="2160159"/>
                </a:lnTo>
                <a:lnTo>
                  <a:pt x="1206638" y="2174451"/>
                </a:lnTo>
                <a:lnTo>
                  <a:pt x="1185998" y="2207801"/>
                </a:lnTo>
                <a:lnTo>
                  <a:pt x="1164088" y="2244326"/>
                </a:lnTo>
                <a:lnTo>
                  <a:pt x="1143130" y="2280534"/>
                </a:lnTo>
                <a:lnTo>
                  <a:pt x="1124078" y="2311025"/>
                </a:lnTo>
                <a:lnTo>
                  <a:pt x="1116140" y="2323095"/>
                </a:lnTo>
                <a:lnTo>
                  <a:pt x="1109789" y="2332623"/>
                </a:lnTo>
                <a:lnTo>
                  <a:pt x="1105026" y="2338658"/>
                </a:lnTo>
                <a:lnTo>
                  <a:pt x="1103121" y="2340563"/>
                </a:lnTo>
                <a:lnTo>
                  <a:pt x="1102168" y="2340881"/>
                </a:lnTo>
                <a:lnTo>
                  <a:pt x="1097723" y="2341516"/>
                </a:lnTo>
                <a:lnTo>
                  <a:pt x="1093595" y="2340563"/>
                </a:lnTo>
                <a:lnTo>
                  <a:pt x="1089149" y="2339611"/>
                </a:lnTo>
                <a:lnTo>
                  <a:pt x="1084704" y="2337705"/>
                </a:lnTo>
                <a:lnTo>
                  <a:pt x="1080576" y="2335164"/>
                </a:lnTo>
                <a:lnTo>
                  <a:pt x="1076448" y="2332623"/>
                </a:lnTo>
                <a:lnTo>
                  <a:pt x="1073273" y="2329447"/>
                </a:lnTo>
                <a:lnTo>
                  <a:pt x="1070097" y="2326588"/>
                </a:lnTo>
                <a:lnTo>
                  <a:pt x="1054855" y="2307214"/>
                </a:lnTo>
                <a:lnTo>
                  <a:pt x="1040566" y="2287839"/>
                </a:lnTo>
                <a:lnTo>
                  <a:pt x="1025960" y="2268465"/>
                </a:lnTo>
                <a:lnTo>
                  <a:pt x="1012623" y="2249091"/>
                </a:lnTo>
                <a:lnTo>
                  <a:pt x="999287" y="2230034"/>
                </a:lnTo>
                <a:lnTo>
                  <a:pt x="986585" y="2210659"/>
                </a:lnTo>
                <a:lnTo>
                  <a:pt x="974519" y="2191603"/>
                </a:lnTo>
                <a:lnTo>
                  <a:pt x="963087" y="2172546"/>
                </a:lnTo>
                <a:lnTo>
                  <a:pt x="951974" y="2153807"/>
                </a:lnTo>
                <a:lnTo>
                  <a:pt x="941177" y="2135067"/>
                </a:lnTo>
                <a:lnTo>
                  <a:pt x="931334" y="2116963"/>
                </a:lnTo>
                <a:lnTo>
                  <a:pt x="921490" y="2098542"/>
                </a:lnTo>
                <a:lnTo>
                  <a:pt x="912599" y="2080755"/>
                </a:lnTo>
                <a:lnTo>
                  <a:pt x="904026" y="2063287"/>
                </a:lnTo>
                <a:lnTo>
                  <a:pt x="895770" y="2046136"/>
                </a:lnTo>
                <a:lnTo>
                  <a:pt x="888149" y="2029620"/>
                </a:lnTo>
                <a:lnTo>
                  <a:pt x="880528" y="2013104"/>
                </a:lnTo>
                <a:lnTo>
                  <a:pt x="873860" y="1997223"/>
                </a:lnTo>
                <a:lnTo>
                  <a:pt x="867509" y="1981978"/>
                </a:lnTo>
                <a:lnTo>
                  <a:pt x="861793" y="1967050"/>
                </a:lnTo>
                <a:lnTo>
                  <a:pt x="851315" y="1938782"/>
                </a:lnTo>
                <a:lnTo>
                  <a:pt x="842741" y="1913373"/>
                </a:lnTo>
                <a:lnTo>
                  <a:pt x="835438" y="1889870"/>
                </a:lnTo>
                <a:lnTo>
                  <a:pt x="830040" y="1869860"/>
                </a:lnTo>
                <a:lnTo>
                  <a:pt x="825912" y="1852391"/>
                </a:lnTo>
                <a:lnTo>
                  <a:pt x="824642" y="1844768"/>
                </a:lnTo>
                <a:lnTo>
                  <a:pt x="823371" y="1838416"/>
                </a:lnTo>
                <a:close/>
                <a:moveTo>
                  <a:pt x="1960151" y="1811419"/>
                </a:moveTo>
                <a:lnTo>
                  <a:pt x="1959198" y="1818089"/>
                </a:lnTo>
                <a:lnTo>
                  <a:pt x="1957928" y="1825394"/>
                </a:lnTo>
                <a:lnTo>
                  <a:pt x="1953483" y="1843498"/>
                </a:lnTo>
                <a:lnTo>
                  <a:pt x="1947767" y="1864778"/>
                </a:lnTo>
                <a:lnTo>
                  <a:pt x="1940146" y="1889870"/>
                </a:lnTo>
                <a:lnTo>
                  <a:pt x="1930620" y="1917184"/>
                </a:lnTo>
                <a:lnTo>
                  <a:pt x="1919506" y="1947358"/>
                </a:lnTo>
                <a:lnTo>
                  <a:pt x="1913473" y="1963238"/>
                </a:lnTo>
                <a:lnTo>
                  <a:pt x="1906805" y="1980072"/>
                </a:lnTo>
                <a:lnTo>
                  <a:pt x="1899819" y="1997223"/>
                </a:lnTo>
                <a:lnTo>
                  <a:pt x="1892198" y="2014692"/>
                </a:lnTo>
                <a:lnTo>
                  <a:pt x="1884260" y="2032478"/>
                </a:lnTo>
                <a:lnTo>
                  <a:pt x="1875686" y="2050582"/>
                </a:lnTo>
                <a:lnTo>
                  <a:pt x="1866795" y="2069321"/>
                </a:lnTo>
                <a:lnTo>
                  <a:pt x="1857587" y="2088061"/>
                </a:lnTo>
                <a:lnTo>
                  <a:pt x="1847426" y="2107117"/>
                </a:lnTo>
                <a:lnTo>
                  <a:pt x="1836947" y="2126492"/>
                </a:lnTo>
                <a:lnTo>
                  <a:pt x="1826151" y="2146184"/>
                </a:lnTo>
                <a:lnTo>
                  <a:pt x="1814719" y="2165558"/>
                </a:lnTo>
                <a:lnTo>
                  <a:pt x="1803288" y="2185568"/>
                </a:lnTo>
                <a:lnTo>
                  <a:pt x="1790587" y="2205260"/>
                </a:lnTo>
                <a:lnTo>
                  <a:pt x="1777885" y="2224952"/>
                </a:lnTo>
                <a:lnTo>
                  <a:pt x="1764549" y="2245279"/>
                </a:lnTo>
                <a:lnTo>
                  <a:pt x="1750895" y="2264971"/>
                </a:lnTo>
                <a:lnTo>
                  <a:pt x="1736606" y="2284663"/>
                </a:lnTo>
                <a:lnTo>
                  <a:pt x="1721999" y="2304355"/>
                </a:lnTo>
                <a:lnTo>
                  <a:pt x="1706757" y="2323412"/>
                </a:lnTo>
                <a:lnTo>
                  <a:pt x="1703899" y="2326588"/>
                </a:lnTo>
                <a:lnTo>
                  <a:pt x="1700724" y="2328812"/>
                </a:lnTo>
                <a:lnTo>
                  <a:pt x="1697866" y="2331035"/>
                </a:lnTo>
                <a:lnTo>
                  <a:pt x="1694056" y="2332623"/>
                </a:lnTo>
                <a:lnTo>
                  <a:pt x="1690245" y="2333576"/>
                </a:lnTo>
                <a:lnTo>
                  <a:pt x="1686435" y="2334211"/>
                </a:lnTo>
                <a:lnTo>
                  <a:pt x="1682624" y="2334846"/>
                </a:lnTo>
                <a:lnTo>
                  <a:pt x="1678814" y="2334211"/>
                </a:lnTo>
                <a:lnTo>
                  <a:pt x="1677544" y="2333576"/>
                </a:lnTo>
                <a:lnTo>
                  <a:pt x="1675956" y="2331988"/>
                </a:lnTo>
                <a:lnTo>
                  <a:pt x="1670876" y="2326906"/>
                </a:lnTo>
                <a:lnTo>
                  <a:pt x="1664525" y="2318330"/>
                </a:lnTo>
                <a:lnTo>
                  <a:pt x="1657222" y="2307532"/>
                </a:lnTo>
                <a:lnTo>
                  <a:pt x="1638804" y="2280534"/>
                </a:lnTo>
                <a:lnTo>
                  <a:pt x="1618165" y="2248773"/>
                </a:lnTo>
                <a:lnTo>
                  <a:pt x="1596572" y="2216059"/>
                </a:lnTo>
                <a:lnTo>
                  <a:pt x="1576885" y="2185886"/>
                </a:lnTo>
                <a:lnTo>
                  <a:pt x="1568311" y="2173499"/>
                </a:lnTo>
                <a:lnTo>
                  <a:pt x="1560690" y="2162700"/>
                </a:lnTo>
                <a:lnTo>
                  <a:pt x="1554340" y="2154124"/>
                </a:lnTo>
                <a:lnTo>
                  <a:pt x="1549577" y="2148407"/>
                </a:lnTo>
                <a:lnTo>
                  <a:pt x="1537828" y="2161429"/>
                </a:lnTo>
                <a:lnTo>
                  <a:pt x="1512743" y="2190967"/>
                </a:lnTo>
                <a:lnTo>
                  <a:pt x="1475908" y="2233210"/>
                </a:lnTo>
                <a:lnTo>
                  <a:pt x="1477814" y="2242738"/>
                </a:lnTo>
                <a:lnTo>
                  <a:pt x="1482259" y="2270053"/>
                </a:lnTo>
                <a:lnTo>
                  <a:pt x="1498136" y="2368831"/>
                </a:lnTo>
                <a:lnTo>
                  <a:pt x="1546719" y="2680410"/>
                </a:lnTo>
                <a:lnTo>
                  <a:pt x="1601653" y="3027244"/>
                </a:lnTo>
                <a:lnTo>
                  <a:pt x="1624198" y="3169853"/>
                </a:lnTo>
                <a:lnTo>
                  <a:pt x="1640075" y="3268630"/>
                </a:lnTo>
                <a:lnTo>
                  <a:pt x="1706122" y="3267360"/>
                </a:lnTo>
                <a:lnTo>
                  <a:pt x="1772805" y="3265454"/>
                </a:lnTo>
                <a:lnTo>
                  <a:pt x="1838535" y="3263231"/>
                </a:lnTo>
                <a:lnTo>
                  <a:pt x="1903630" y="3261008"/>
                </a:lnTo>
                <a:lnTo>
                  <a:pt x="1967772" y="3257832"/>
                </a:lnTo>
                <a:lnTo>
                  <a:pt x="2030644" y="3254973"/>
                </a:lnTo>
                <a:lnTo>
                  <a:pt x="2091929" y="3251479"/>
                </a:lnTo>
                <a:lnTo>
                  <a:pt x="2151308" y="3247985"/>
                </a:lnTo>
                <a:lnTo>
                  <a:pt x="2150990" y="3163818"/>
                </a:lnTo>
                <a:lnTo>
                  <a:pt x="2150673" y="3057100"/>
                </a:lnTo>
                <a:lnTo>
                  <a:pt x="2150990" y="2817937"/>
                </a:lnTo>
                <a:lnTo>
                  <a:pt x="2152261" y="2526367"/>
                </a:lnTo>
                <a:lnTo>
                  <a:pt x="2152261" y="2521921"/>
                </a:lnTo>
                <a:lnTo>
                  <a:pt x="2153213" y="2517792"/>
                </a:lnTo>
                <a:lnTo>
                  <a:pt x="2154801" y="2513980"/>
                </a:lnTo>
                <a:lnTo>
                  <a:pt x="2156706" y="2510169"/>
                </a:lnTo>
                <a:lnTo>
                  <a:pt x="2159246" y="2506675"/>
                </a:lnTo>
                <a:lnTo>
                  <a:pt x="2162104" y="2503817"/>
                </a:lnTo>
                <a:lnTo>
                  <a:pt x="2165597" y="2501276"/>
                </a:lnTo>
                <a:lnTo>
                  <a:pt x="2169090" y="2499370"/>
                </a:lnTo>
                <a:lnTo>
                  <a:pt x="2173218" y="2497464"/>
                </a:lnTo>
                <a:lnTo>
                  <a:pt x="2177346" y="2496829"/>
                </a:lnTo>
                <a:lnTo>
                  <a:pt x="2181474" y="2496512"/>
                </a:lnTo>
                <a:lnTo>
                  <a:pt x="2185602" y="2496829"/>
                </a:lnTo>
                <a:lnTo>
                  <a:pt x="2189730" y="2497464"/>
                </a:lnTo>
                <a:lnTo>
                  <a:pt x="2193858" y="2498735"/>
                </a:lnTo>
                <a:lnTo>
                  <a:pt x="2197351" y="2500958"/>
                </a:lnTo>
                <a:lnTo>
                  <a:pt x="2201161" y="2503182"/>
                </a:lnTo>
                <a:lnTo>
                  <a:pt x="2201479" y="2504134"/>
                </a:lnTo>
                <a:lnTo>
                  <a:pt x="2201796" y="2506040"/>
                </a:lnTo>
                <a:lnTo>
                  <a:pt x="2202749" y="2512710"/>
                </a:lnTo>
                <a:lnTo>
                  <a:pt x="2203384" y="2523191"/>
                </a:lnTo>
                <a:lnTo>
                  <a:pt x="2204019" y="2537166"/>
                </a:lnTo>
                <a:lnTo>
                  <a:pt x="2205607" y="2574009"/>
                </a:lnTo>
                <a:lnTo>
                  <a:pt x="2206877" y="2621334"/>
                </a:lnTo>
                <a:lnTo>
                  <a:pt x="2207829" y="2676916"/>
                </a:lnTo>
                <a:lnTo>
                  <a:pt x="2208782" y="2739168"/>
                </a:lnTo>
                <a:lnTo>
                  <a:pt x="2210052" y="2873519"/>
                </a:lnTo>
                <a:lnTo>
                  <a:pt x="2211005" y="3007870"/>
                </a:lnTo>
                <a:lnTo>
                  <a:pt x="2211640" y="3124434"/>
                </a:lnTo>
                <a:lnTo>
                  <a:pt x="2211957" y="3238139"/>
                </a:lnTo>
                <a:lnTo>
                  <a:pt x="2330398" y="3227976"/>
                </a:lnTo>
                <a:lnTo>
                  <a:pt x="2392635" y="3222259"/>
                </a:lnTo>
                <a:lnTo>
                  <a:pt x="2454555" y="3216542"/>
                </a:lnTo>
                <a:lnTo>
                  <a:pt x="2516157" y="3210507"/>
                </a:lnTo>
                <a:lnTo>
                  <a:pt x="2576489" y="3203837"/>
                </a:lnTo>
                <a:lnTo>
                  <a:pt x="2633645" y="3196850"/>
                </a:lnTo>
                <a:lnTo>
                  <a:pt x="2687309" y="3189862"/>
                </a:lnTo>
                <a:lnTo>
                  <a:pt x="2684134" y="2851921"/>
                </a:lnTo>
                <a:lnTo>
                  <a:pt x="2682228" y="2709630"/>
                </a:lnTo>
                <a:lnTo>
                  <a:pt x="2681276" y="2654366"/>
                </a:lnTo>
                <a:lnTo>
                  <a:pt x="2680641" y="2613393"/>
                </a:lnTo>
                <a:lnTo>
                  <a:pt x="2680006" y="2597195"/>
                </a:lnTo>
                <a:lnTo>
                  <a:pt x="2679371" y="2588302"/>
                </a:lnTo>
                <a:lnTo>
                  <a:pt x="2676195" y="2551776"/>
                </a:lnTo>
                <a:lnTo>
                  <a:pt x="2672385" y="2517157"/>
                </a:lnTo>
                <a:lnTo>
                  <a:pt x="2668257" y="2484125"/>
                </a:lnTo>
                <a:lnTo>
                  <a:pt x="2663494" y="2452999"/>
                </a:lnTo>
                <a:lnTo>
                  <a:pt x="2658731" y="2422825"/>
                </a:lnTo>
                <a:lnTo>
                  <a:pt x="2653015" y="2394558"/>
                </a:lnTo>
                <a:lnTo>
                  <a:pt x="2647299" y="2367561"/>
                </a:lnTo>
                <a:lnTo>
                  <a:pt x="2641266" y="2341834"/>
                </a:lnTo>
                <a:lnTo>
                  <a:pt x="2634916" y="2317695"/>
                </a:lnTo>
                <a:lnTo>
                  <a:pt x="2628565" y="2294509"/>
                </a:lnTo>
                <a:lnTo>
                  <a:pt x="2621579" y="2272594"/>
                </a:lnTo>
                <a:lnTo>
                  <a:pt x="2614593" y="2252267"/>
                </a:lnTo>
                <a:lnTo>
                  <a:pt x="2607290" y="2232892"/>
                </a:lnTo>
                <a:lnTo>
                  <a:pt x="2600304" y="2214788"/>
                </a:lnTo>
                <a:lnTo>
                  <a:pt x="2592683" y="2197637"/>
                </a:lnTo>
                <a:lnTo>
                  <a:pt x="2585062" y="2181121"/>
                </a:lnTo>
                <a:lnTo>
                  <a:pt x="2578077" y="2166829"/>
                </a:lnTo>
                <a:lnTo>
                  <a:pt x="2570456" y="2152536"/>
                </a:lnTo>
                <a:lnTo>
                  <a:pt x="2563152" y="2139514"/>
                </a:lnTo>
                <a:lnTo>
                  <a:pt x="2555531" y="2127445"/>
                </a:lnTo>
                <a:lnTo>
                  <a:pt x="2548228" y="2115693"/>
                </a:lnTo>
                <a:lnTo>
                  <a:pt x="2540925" y="2104894"/>
                </a:lnTo>
                <a:lnTo>
                  <a:pt x="2533621" y="2095048"/>
                </a:lnTo>
                <a:lnTo>
                  <a:pt x="2526318" y="2085520"/>
                </a:lnTo>
                <a:lnTo>
                  <a:pt x="2519332" y="2076309"/>
                </a:lnTo>
                <a:lnTo>
                  <a:pt x="2512347" y="2068051"/>
                </a:lnTo>
                <a:lnTo>
                  <a:pt x="2498375" y="2052488"/>
                </a:lnTo>
                <a:lnTo>
                  <a:pt x="2485356" y="2038513"/>
                </a:lnTo>
                <a:lnTo>
                  <a:pt x="2472972" y="2025808"/>
                </a:lnTo>
                <a:lnTo>
                  <a:pt x="2442806" y="2009610"/>
                </a:lnTo>
                <a:lnTo>
                  <a:pt x="2412640" y="1993729"/>
                </a:lnTo>
                <a:lnTo>
                  <a:pt x="2382474" y="1979437"/>
                </a:lnTo>
                <a:lnTo>
                  <a:pt x="2352943" y="1965144"/>
                </a:lnTo>
                <a:lnTo>
                  <a:pt x="2322777" y="1951487"/>
                </a:lnTo>
                <a:lnTo>
                  <a:pt x="2292612" y="1938465"/>
                </a:lnTo>
                <a:lnTo>
                  <a:pt x="2262446" y="1925760"/>
                </a:lnTo>
                <a:lnTo>
                  <a:pt x="2231645" y="1913373"/>
                </a:lnTo>
                <a:lnTo>
                  <a:pt x="2200526" y="1900986"/>
                </a:lnTo>
                <a:lnTo>
                  <a:pt x="2168772" y="1888599"/>
                </a:lnTo>
                <a:lnTo>
                  <a:pt x="2103042" y="1864143"/>
                </a:lnTo>
                <a:lnTo>
                  <a:pt x="1960151" y="1811419"/>
                </a:lnTo>
                <a:close/>
                <a:moveTo>
                  <a:pt x="1782331" y="1695490"/>
                </a:moveTo>
                <a:lnTo>
                  <a:pt x="1773122" y="1713594"/>
                </a:lnTo>
                <a:lnTo>
                  <a:pt x="1767724" y="1723440"/>
                </a:lnTo>
                <a:lnTo>
                  <a:pt x="1761691" y="1733286"/>
                </a:lnTo>
                <a:lnTo>
                  <a:pt x="1755340" y="1744085"/>
                </a:lnTo>
                <a:lnTo>
                  <a:pt x="1748037" y="1755201"/>
                </a:lnTo>
                <a:lnTo>
                  <a:pt x="1740416" y="1766636"/>
                </a:lnTo>
                <a:lnTo>
                  <a:pt x="1731843" y="1778705"/>
                </a:lnTo>
                <a:lnTo>
                  <a:pt x="1722951" y="1790139"/>
                </a:lnTo>
                <a:lnTo>
                  <a:pt x="1713425" y="1802526"/>
                </a:lnTo>
                <a:lnTo>
                  <a:pt x="1703264" y="1814278"/>
                </a:lnTo>
                <a:lnTo>
                  <a:pt x="1692468" y="1826665"/>
                </a:lnTo>
                <a:lnTo>
                  <a:pt x="1681037" y="1838734"/>
                </a:lnTo>
                <a:lnTo>
                  <a:pt x="1668653" y="1851121"/>
                </a:lnTo>
                <a:lnTo>
                  <a:pt x="1655634" y="1863508"/>
                </a:lnTo>
                <a:lnTo>
                  <a:pt x="1641980" y="1875577"/>
                </a:lnTo>
                <a:lnTo>
                  <a:pt x="1627373" y="1887964"/>
                </a:lnTo>
                <a:lnTo>
                  <a:pt x="1612131" y="1899716"/>
                </a:lnTo>
                <a:lnTo>
                  <a:pt x="1596255" y="1911467"/>
                </a:lnTo>
                <a:lnTo>
                  <a:pt x="1579425" y="1922901"/>
                </a:lnTo>
                <a:lnTo>
                  <a:pt x="1561643" y="1933700"/>
                </a:lnTo>
                <a:lnTo>
                  <a:pt x="1543544" y="1944499"/>
                </a:lnTo>
                <a:lnTo>
                  <a:pt x="1524174" y="1954980"/>
                </a:lnTo>
                <a:lnTo>
                  <a:pt x="1504169" y="1964509"/>
                </a:lnTo>
                <a:lnTo>
                  <a:pt x="1506392" y="1967050"/>
                </a:lnTo>
                <a:lnTo>
                  <a:pt x="1509250" y="1970543"/>
                </a:lnTo>
                <a:lnTo>
                  <a:pt x="1517188" y="1980707"/>
                </a:lnTo>
                <a:lnTo>
                  <a:pt x="1527032" y="1995000"/>
                </a:lnTo>
                <a:lnTo>
                  <a:pt x="1539416" y="2011833"/>
                </a:lnTo>
                <a:lnTo>
                  <a:pt x="1567041" y="2052488"/>
                </a:lnTo>
                <a:lnTo>
                  <a:pt x="1597525" y="2097589"/>
                </a:lnTo>
                <a:lnTo>
                  <a:pt x="1652776" y="2181439"/>
                </a:lnTo>
                <a:lnTo>
                  <a:pt x="1679767" y="2222411"/>
                </a:lnTo>
                <a:lnTo>
                  <a:pt x="1694056" y="2203354"/>
                </a:lnTo>
                <a:lnTo>
                  <a:pt x="1707392" y="2184615"/>
                </a:lnTo>
                <a:lnTo>
                  <a:pt x="1720411" y="2165558"/>
                </a:lnTo>
                <a:lnTo>
                  <a:pt x="1732795" y="2146501"/>
                </a:lnTo>
                <a:lnTo>
                  <a:pt x="1744544" y="2128080"/>
                </a:lnTo>
                <a:lnTo>
                  <a:pt x="1755658" y="2109341"/>
                </a:lnTo>
                <a:lnTo>
                  <a:pt x="1766136" y="2090919"/>
                </a:lnTo>
                <a:lnTo>
                  <a:pt x="1776615" y="2072815"/>
                </a:lnTo>
                <a:lnTo>
                  <a:pt x="1785824" y="2054393"/>
                </a:lnTo>
                <a:lnTo>
                  <a:pt x="1795032" y="2036925"/>
                </a:lnTo>
                <a:lnTo>
                  <a:pt x="1803606" y="2019456"/>
                </a:lnTo>
                <a:lnTo>
                  <a:pt x="1811862" y="2002305"/>
                </a:lnTo>
                <a:lnTo>
                  <a:pt x="1819165" y="1985471"/>
                </a:lnTo>
                <a:lnTo>
                  <a:pt x="1826151" y="1968955"/>
                </a:lnTo>
                <a:lnTo>
                  <a:pt x="1833137" y="1953075"/>
                </a:lnTo>
                <a:lnTo>
                  <a:pt x="1839170" y="1937829"/>
                </a:lnTo>
                <a:lnTo>
                  <a:pt x="1844885" y="1922584"/>
                </a:lnTo>
                <a:lnTo>
                  <a:pt x="1850601" y="1907974"/>
                </a:lnTo>
                <a:lnTo>
                  <a:pt x="1859810" y="1880976"/>
                </a:lnTo>
                <a:lnTo>
                  <a:pt x="1867430" y="1855885"/>
                </a:lnTo>
                <a:lnTo>
                  <a:pt x="1873781" y="1833970"/>
                </a:lnTo>
                <a:lnTo>
                  <a:pt x="1878544" y="1815230"/>
                </a:lnTo>
                <a:lnTo>
                  <a:pt x="1882037" y="1799032"/>
                </a:lnTo>
                <a:lnTo>
                  <a:pt x="1884260" y="1786963"/>
                </a:lnTo>
                <a:lnTo>
                  <a:pt x="1885212" y="1778387"/>
                </a:lnTo>
                <a:lnTo>
                  <a:pt x="1782331" y="1695490"/>
                </a:lnTo>
                <a:close/>
                <a:moveTo>
                  <a:pt x="1006907" y="1695490"/>
                </a:moveTo>
                <a:lnTo>
                  <a:pt x="903708" y="1778387"/>
                </a:lnTo>
                <a:lnTo>
                  <a:pt x="904661" y="1786963"/>
                </a:lnTo>
                <a:lnTo>
                  <a:pt x="906883" y="1799032"/>
                </a:lnTo>
                <a:lnTo>
                  <a:pt x="910376" y="1815230"/>
                </a:lnTo>
                <a:lnTo>
                  <a:pt x="915139" y="1833970"/>
                </a:lnTo>
                <a:lnTo>
                  <a:pt x="921490" y="1855885"/>
                </a:lnTo>
                <a:lnTo>
                  <a:pt x="929428" y="1880976"/>
                </a:lnTo>
                <a:lnTo>
                  <a:pt x="938955" y="1907974"/>
                </a:lnTo>
                <a:lnTo>
                  <a:pt x="944353" y="1922584"/>
                </a:lnTo>
                <a:lnTo>
                  <a:pt x="949751" y="1937829"/>
                </a:lnTo>
                <a:lnTo>
                  <a:pt x="956102" y="1953075"/>
                </a:lnTo>
                <a:lnTo>
                  <a:pt x="962770" y="1968955"/>
                </a:lnTo>
                <a:lnTo>
                  <a:pt x="969756" y="1985471"/>
                </a:lnTo>
                <a:lnTo>
                  <a:pt x="977694" y="2002305"/>
                </a:lnTo>
                <a:lnTo>
                  <a:pt x="985315" y="2019456"/>
                </a:lnTo>
                <a:lnTo>
                  <a:pt x="993888" y="2036925"/>
                </a:lnTo>
                <a:lnTo>
                  <a:pt x="1003414" y="2054393"/>
                </a:lnTo>
                <a:lnTo>
                  <a:pt x="1012941" y="2072815"/>
                </a:lnTo>
                <a:lnTo>
                  <a:pt x="1023102" y="2090919"/>
                </a:lnTo>
                <a:lnTo>
                  <a:pt x="1033898" y="2109341"/>
                </a:lnTo>
                <a:lnTo>
                  <a:pt x="1045012" y="2128080"/>
                </a:lnTo>
                <a:lnTo>
                  <a:pt x="1056443" y="2146501"/>
                </a:lnTo>
                <a:lnTo>
                  <a:pt x="1068827" y="2165558"/>
                </a:lnTo>
                <a:lnTo>
                  <a:pt x="1081528" y="2184615"/>
                </a:lnTo>
                <a:lnTo>
                  <a:pt x="1095182" y="2203354"/>
                </a:lnTo>
                <a:lnTo>
                  <a:pt x="1109154" y="2222411"/>
                </a:lnTo>
                <a:lnTo>
                  <a:pt x="1134874" y="2183027"/>
                </a:lnTo>
                <a:lnTo>
                  <a:pt x="1159325" y="2145231"/>
                </a:lnTo>
                <a:lnTo>
                  <a:pt x="1187903" y="2101400"/>
                </a:lnTo>
                <a:lnTo>
                  <a:pt x="1217751" y="2056934"/>
                </a:lnTo>
                <a:lnTo>
                  <a:pt x="1231723" y="2035972"/>
                </a:lnTo>
                <a:lnTo>
                  <a:pt x="1245377" y="2016280"/>
                </a:lnTo>
                <a:lnTo>
                  <a:pt x="1258078" y="1998811"/>
                </a:lnTo>
                <a:lnTo>
                  <a:pt x="1268875" y="1983883"/>
                </a:lnTo>
                <a:lnTo>
                  <a:pt x="1278083" y="1972449"/>
                </a:lnTo>
                <a:lnTo>
                  <a:pt x="1281894" y="1968003"/>
                </a:lnTo>
                <a:lnTo>
                  <a:pt x="1285387" y="1964509"/>
                </a:lnTo>
                <a:lnTo>
                  <a:pt x="1264747" y="1954980"/>
                </a:lnTo>
                <a:lnTo>
                  <a:pt x="1246012" y="1944499"/>
                </a:lnTo>
                <a:lnTo>
                  <a:pt x="1227277" y="1933700"/>
                </a:lnTo>
                <a:lnTo>
                  <a:pt x="1209813" y="1922901"/>
                </a:lnTo>
                <a:lnTo>
                  <a:pt x="1192666" y="1911467"/>
                </a:lnTo>
                <a:lnTo>
                  <a:pt x="1176789" y="1899716"/>
                </a:lnTo>
                <a:lnTo>
                  <a:pt x="1161547" y="1887964"/>
                </a:lnTo>
                <a:lnTo>
                  <a:pt x="1146941" y="1875577"/>
                </a:lnTo>
                <a:lnTo>
                  <a:pt x="1133604" y="1863508"/>
                </a:lnTo>
                <a:lnTo>
                  <a:pt x="1120585" y="1851121"/>
                </a:lnTo>
                <a:lnTo>
                  <a:pt x="1108519" y="1838734"/>
                </a:lnTo>
                <a:lnTo>
                  <a:pt x="1096453" y="1826665"/>
                </a:lnTo>
                <a:lnTo>
                  <a:pt x="1085656" y="1814278"/>
                </a:lnTo>
                <a:lnTo>
                  <a:pt x="1075813" y="1802526"/>
                </a:lnTo>
                <a:lnTo>
                  <a:pt x="1065969" y="1790139"/>
                </a:lnTo>
                <a:lnTo>
                  <a:pt x="1057078" y="1778705"/>
                </a:lnTo>
                <a:lnTo>
                  <a:pt x="1048822" y="1766636"/>
                </a:lnTo>
                <a:lnTo>
                  <a:pt x="1041201" y="1755201"/>
                </a:lnTo>
                <a:lnTo>
                  <a:pt x="1034216" y="1744085"/>
                </a:lnTo>
                <a:lnTo>
                  <a:pt x="1027547" y="1733286"/>
                </a:lnTo>
                <a:lnTo>
                  <a:pt x="1021514" y="1723440"/>
                </a:lnTo>
                <a:lnTo>
                  <a:pt x="1016433" y="1713594"/>
                </a:lnTo>
                <a:lnTo>
                  <a:pt x="1006907" y="1695490"/>
                </a:lnTo>
                <a:close/>
                <a:moveTo>
                  <a:pt x="1002462" y="1582737"/>
                </a:moveTo>
                <a:lnTo>
                  <a:pt x="1006590" y="1582737"/>
                </a:lnTo>
                <a:lnTo>
                  <a:pt x="1010718" y="1583690"/>
                </a:lnTo>
                <a:lnTo>
                  <a:pt x="1014528" y="1584643"/>
                </a:lnTo>
                <a:lnTo>
                  <a:pt x="1018656" y="1586231"/>
                </a:lnTo>
                <a:lnTo>
                  <a:pt x="1021832" y="1588454"/>
                </a:lnTo>
                <a:lnTo>
                  <a:pt x="1024689" y="1590995"/>
                </a:lnTo>
                <a:lnTo>
                  <a:pt x="1027865" y="1593854"/>
                </a:lnTo>
                <a:lnTo>
                  <a:pt x="1030088" y="1597347"/>
                </a:lnTo>
                <a:lnTo>
                  <a:pt x="1032310" y="1600524"/>
                </a:lnTo>
                <a:lnTo>
                  <a:pt x="1033898" y="1604653"/>
                </a:lnTo>
                <a:lnTo>
                  <a:pt x="1034216" y="1606241"/>
                </a:lnTo>
                <a:lnTo>
                  <a:pt x="1036756" y="1612593"/>
                </a:lnTo>
                <a:lnTo>
                  <a:pt x="1040884" y="1623074"/>
                </a:lnTo>
                <a:lnTo>
                  <a:pt x="1047234" y="1637049"/>
                </a:lnTo>
                <a:lnTo>
                  <a:pt x="1055808" y="1654518"/>
                </a:lnTo>
                <a:lnTo>
                  <a:pt x="1060889" y="1664046"/>
                </a:lnTo>
                <a:lnTo>
                  <a:pt x="1066922" y="1674528"/>
                </a:lnTo>
                <a:lnTo>
                  <a:pt x="1073273" y="1685326"/>
                </a:lnTo>
                <a:lnTo>
                  <a:pt x="1080258" y="1696443"/>
                </a:lnTo>
                <a:lnTo>
                  <a:pt x="1088514" y="1708195"/>
                </a:lnTo>
                <a:lnTo>
                  <a:pt x="1096770" y="1720264"/>
                </a:lnTo>
                <a:lnTo>
                  <a:pt x="1106296" y="1732651"/>
                </a:lnTo>
                <a:lnTo>
                  <a:pt x="1117092" y="1745355"/>
                </a:lnTo>
                <a:lnTo>
                  <a:pt x="1128841" y="1758695"/>
                </a:lnTo>
                <a:lnTo>
                  <a:pt x="1141860" y="1771717"/>
                </a:lnTo>
                <a:lnTo>
                  <a:pt x="1155832" y="1785057"/>
                </a:lnTo>
                <a:lnTo>
                  <a:pt x="1171074" y="1798715"/>
                </a:lnTo>
                <a:lnTo>
                  <a:pt x="1187268" y="1812054"/>
                </a:lnTo>
                <a:lnTo>
                  <a:pt x="1203780" y="1825394"/>
                </a:lnTo>
                <a:lnTo>
                  <a:pt x="1221244" y="1838734"/>
                </a:lnTo>
                <a:lnTo>
                  <a:pt x="1239979" y="1851756"/>
                </a:lnTo>
                <a:lnTo>
                  <a:pt x="1259031" y="1864778"/>
                </a:lnTo>
                <a:lnTo>
                  <a:pt x="1278718" y="1877165"/>
                </a:lnTo>
                <a:lnTo>
                  <a:pt x="1299041" y="1889552"/>
                </a:lnTo>
                <a:lnTo>
                  <a:pt x="1319998" y="1900986"/>
                </a:lnTo>
                <a:lnTo>
                  <a:pt x="1340955" y="1911785"/>
                </a:lnTo>
                <a:lnTo>
                  <a:pt x="1362548" y="1922266"/>
                </a:lnTo>
                <a:lnTo>
                  <a:pt x="1427008" y="1922266"/>
                </a:lnTo>
                <a:lnTo>
                  <a:pt x="1436216" y="1918772"/>
                </a:lnTo>
                <a:lnTo>
                  <a:pt x="1445742" y="1914643"/>
                </a:lnTo>
                <a:lnTo>
                  <a:pt x="1454951" y="1910515"/>
                </a:lnTo>
                <a:lnTo>
                  <a:pt x="1464795" y="1906068"/>
                </a:lnTo>
                <a:lnTo>
                  <a:pt x="1474321" y="1901304"/>
                </a:lnTo>
                <a:lnTo>
                  <a:pt x="1484164" y="1896222"/>
                </a:lnTo>
                <a:lnTo>
                  <a:pt x="1493690" y="1890822"/>
                </a:lnTo>
                <a:lnTo>
                  <a:pt x="1503534" y="1885423"/>
                </a:lnTo>
                <a:lnTo>
                  <a:pt x="1522586" y="1873354"/>
                </a:lnTo>
                <a:lnTo>
                  <a:pt x="1541638" y="1860967"/>
                </a:lnTo>
                <a:lnTo>
                  <a:pt x="1560373" y="1847309"/>
                </a:lnTo>
                <a:lnTo>
                  <a:pt x="1578155" y="1833652"/>
                </a:lnTo>
                <a:lnTo>
                  <a:pt x="1595619" y="1819677"/>
                </a:lnTo>
                <a:lnTo>
                  <a:pt x="1612131" y="1805067"/>
                </a:lnTo>
                <a:lnTo>
                  <a:pt x="1628326" y="1791092"/>
                </a:lnTo>
                <a:lnTo>
                  <a:pt x="1643250" y="1776482"/>
                </a:lnTo>
                <a:lnTo>
                  <a:pt x="1656904" y="1762189"/>
                </a:lnTo>
                <a:lnTo>
                  <a:pt x="1668970" y="1748849"/>
                </a:lnTo>
                <a:lnTo>
                  <a:pt x="1680719" y="1735509"/>
                </a:lnTo>
                <a:lnTo>
                  <a:pt x="1690245" y="1723440"/>
                </a:lnTo>
                <a:lnTo>
                  <a:pt x="1698819" y="1711371"/>
                </a:lnTo>
                <a:lnTo>
                  <a:pt x="1706757" y="1699937"/>
                </a:lnTo>
                <a:lnTo>
                  <a:pt x="1714060" y="1688820"/>
                </a:lnTo>
                <a:lnTo>
                  <a:pt x="1720411" y="1678021"/>
                </a:lnTo>
                <a:lnTo>
                  <a:pt x="1726444" y="1667540"/>
                </a:lnTo>
                <a:lnTo>
                  <a:pt x="1731843" y="1658012"/>
                </a:lnTo>
                <a:lnTo>
                  <a:pt x="1740734" y="1640543"/>
                </a:lnTo>
                <a:lnTo>
                  <a:pt x="1747084" y="1625615"/>
                </a:lnTo>
                <a:lnTo>
                  <a:pt x="1751847" y="1614499"/>
                </a:lnTo>
                <a:lnTo>
                  <a:pt x="1754705" y="1607193"/>
                </a:lnTo>
                <a:lnTo>
                  <a:pt x="1755340" y="1604335"/>
                </a:lnTo>
                <a:lnTo>
                  <a:pt x="1755658" y="1604335"/>
                </a:lnTo>
                <a:lnTo>
                  <a:pt x="1757245" y="1600524"/>
                </a:lnTo>
                <a:lnTo>
                  <a:pt x="1759151" y="1597347"/>
                </a:lnTo>
                <a:lnTo>
                  <a:pt x="1761373" y="1593854"/>
                </a:lnTo>
                <a:lnTo>
                  <a:pt x="1764231" y="1590995"/>
                </a:lnTo>
                <a:lnTo>
                  <a:pt x="1767089" y="1588454"/>
                </a:lnTo>
                <a:lnTo>
                  <a:pt x="1770899" y="1586231"/>
                </a:lnTo>
                <a:lnTo>
                  <a:pt x="1774710" y="1584643"/>
                </a:lnTo>
                <a:lnTo>
                  <a:pt x="1778838" y="1583690"/>
                </a:lnTo>
                <a:lnTo>
                  <a:pt x="1782966" y="1582737"/>
                </a:lnTo>
                <a:lnTo>
                  <a:pt x="1786776" y="1582737"/>
                </a:lnTo>
                <a:lnTo>
                  <a:pt x="1790904" y="1583690"/>
                </a:lnTo>
                <a:lnTo>
                  <a:pt x="1794715" y="1584325"/>
                </a:lnTo>
                <a:lnTo>
                  <a:pt x="1798525" y="1585913"/>
                </a:lnTo>
                <a:lnTo>
                  <a:pt x="1802018" y="1588137"/>
                </a:lnTo>
                <a:lnTo>
                  <a:pt x="1805511" y="1590360"/>
                </a:lnTo>
                <a:lnTo>
                  <a:pt x="1808051" y="1593218"/>
                </a:lnTo>
                <a:lnTo>
                  <a:pt x="1940781" y="1708195"/>
                </a:lnTo>
                <a:lnTo>
                  <a:pt x="1941734" y="1708512"/>
                </a:lnTo>
                <a:lnTo>
                  <a:pt x="1943004" y="1708512"/>
                </a:lnTo>
                <a:lnTo>
                  <a:pt x="2024611" y="1739321"/>
                </a:lnTo>
                <a:lnTo>
                  <a:pt x="2103995" y="1768859"/>
                </a:lnTo>
                <a:lnTo>
                  <a:pt x="2179886" y="1798079"/>
                </a:lnTo>
                <a:lnTo>
                  <a:pt x="2217673" y="1812372"/>
                </a:lnTo>
                <a:lnTo>
                  <a:pt x="2254190" y="1826982"/>
                </a:lnTo>
                <a:lnTo>
                  <a:pt x="2291024" y="1841910"/>
                </a:lnTo>
                <a:lnTo>
                  <a:pt x="2327223" y="1857155"/>
                </a:lnTo>
                <a:lnTo>
                  <a:pt x="2363105" y="1872401"/>
                </a:lnTo>
                <a:lnTo>
                  <a:pt x="2398351" y="1888282"/>
                </a:lnTo>
                <a:lnTo>
                  <a:pt x="2434233" y="1905115"/>
                </a:lnTo>
                <a:lnTo>
                  <a:pt x="2469479" y="1922584"/>
                </a:lnTo>
                <a:lnTo>
                  <a:pt x="2504726" y="1940370"/>
                </a:lnTo>
                <a:lnTo>
                  <a:pt x="2539655" y="1959427"/>
                </a:lnTo>
                <a:lnTo>
                  <a:pt x="2547276" y="1964826"/>
                </a:lnTo>
                <a:lnTo>
                  <a:pt x="2560612" y="1978484"/>
                </a:lnTo>
                <a:lnTo>
                  <a:pt x="2575219" y="1994365"/>
                </a:lnTo>
                <a:lnTo>
                  <a:pt x="2583157" y="2002940"/>
                </a:lnTo>
                <a:lnTo>
                  <a:pt x="2591413" y="2012151"/>
                </a:lnTo>
                <a:lnTo>
                  <a:pt x="2599669" y="2021679"/>
                </a:lnTo>
                <a:lnTo>
                  <a:pt x="2607925" y="2032478"/>
                </a:lnTo>
                <a:lnTo>
                  <a:pt x="2616498" y="2043595"/>
                </a:lnTo>
                <a:lnTo>
                  <a:pt x="2625072" y="2055664"/>
                </a:lnTo>
                <a:lnTo>
                  <a:pt x="2633963" y="2068051"/>
                </a:lnTo>
                <a:lnTo>
                  <a:pt x="2642854" y="2082026"/>
                </a:lnTo>
                <a:lnTo>
                  <a:pt x="2651427" y="2096318"/>
                </a:lnTo>
                <a:lnTo>
                  <a:pt x="2660318" y="2111564"/>
                </a:lnTo>
                <a:lnTo>
                  <a:pt x="2668892" y="2128080"/>
                </a:lnTo>
                <a:lnTo>
                  <a:pt x="2677465" y="2145231"/>
                </a:lnTo>
                <a:lnTo>
                  <a:pt x="2686039" y="2163335"/>
                </a:lnTo>
                <a:lnTo>
                  <a:pt x="2694612" y="2182709"/>
                </a:lnTo>
                <a:lnTo>
                  <a:pt x="2702868" y="2203037"/>
                </a:lnTo>
                <a:lnTo>
                  <a:pt x="2710489" y="2224317"/>
                </a:lnTo>
                <a:lnTo>
                  <a:pt x="2718428" y="2246867"/>
                </a:lnTo>
                <a:lnTo>
                  <a:pt x="2725731" y="2271006"/>
                </a:lnTo>
                <a:lnTo>
                  <a:pt x="2733034" y="2296097"/>
                </a:lnTo>
                <a:lnTo>
                  <a:pt x="2740020" y="2322459"/>
                </a:lnTo>
                <a:lnTo>
                  <a:pt x="2746371" y="2350409"/>
                </a:lnTo>
                <a:lnTo>
                  <a:pt x="2752721" y="2379630"/>
                </a:lnTo>
                <a:lnTo>
                  <a:pt x="2758437" y="2410121"/>
                </a:lnTo>
                <a:lnTo>
                  <a:pt x="2763835" y="2442200"/>
                </a:lnTo>
                <a:lnTo>
                  <a:pt x="2768598" y="2475867"/>
                </a:lnTo>
                <a:lnTo>
                  <a:pt x="2773361" y="2510804"/>
                </a:lnTo>
                <a:lnTo>
                  <a:pt x="2777172" y="2547647"/>
                </a:lnTo>
                <a:lnTo>
                  <a:pt x="2780982" y="2586396"/>
                </a:lnTo>
                <a:lnTo>
                  <a:pt x="2780982" y="2586079"/>
                </a:lnTo>
                <a:lnTo>
                  <a:pt x="2781617" y="2597830"/>
                </a:lnTo>
                <a:lnTo>
                  <a:pt x="2781935" y="2615617"/>
                </a:lnTo>
                <a:lnTo>
                  <a:pt x="2783522" y="2668023"/>
                </a:lnTo>
                <a:lnTo>
                  <a:pt x="2784158" y="2740439"/>
                </a:lnTo>
                <a:lnTo>
                  <a:pt x="2785428" y="2828418"/>
                </a:lnTo>
                <a:lnTo>
                  <a:pt x="2787650" y="3030738"/>
                </a:lnTo>
                <a:lnTo>
                  <a:pt x="2789238" y="3238775"/>
                </a:lnTo>
                <a:lnTo>
                  <a:pt x="2789238" y="3241633"/>
                </a:lnTo>
                <a:lnTo>
                  <a:pt x="2788921" y="3244174"/>
                </a:lnTo>
                <a:lnTo>
                  <a:pt x="2788286" y="3247033"/>
                </a:lnTo>
                <a:lnTo>
                  <a:pt x="2787650" y="3249891"/>
                </a:lnTo>
                <a:lnTo>
                  <a:pt x="2786380" y="3252114"/>
                </a:lnTo>
                <a:lnTo>
                  <a:pt x="2784793" y="3254655"/>
                </a:lnTo>
                <a:lnTo>
                  <a:pt x="2783522" y="3256879"/>
                </a:lnTo>
                <a:lnTo>
                  <a:pt x="2781935" y="3259102"/>
                </a:lnTo>
                <a:lnTo>
                  <a:pt x="2780030" y="3261008"/>
                </a:lnTo>
                <a:lnTo>
                  <a:pt x="2777807" y="3262913"/>
                </a:lnTo>
                <a:lnTo>
                  <a:pt x="2775584" y="3264501"/>
                </a:lnTo>
                <a:lnTo>
                  <a:pt x="2773361" y="3265772"/>
                </a:lnTo>
                <a:lnTo>
                  <a:pt x="2770821" y="3267360"/>
                </a:lnTo>
                <a:lnTo>
                  <a:pt x="2768281" y="3267995"/>
                </a:lnTo>
                <a:lnTo>
                  <a:pt x="2765740" y="3268948"/>
                </a:lnTo>
                <a:lnTo>
                  <a:pt x="2762565" y="3269583"/>
                </a:lnTo>
                <a:lnTo>
                  <a:pt x="2730176" y="3274030"/>
                </a:lnTo>
                <a:lnTo>
                  <a:pt x="2693660" y="3278476"/>
                </a:lnTo>
                <a:lnTo>
                  <a:pt x="2609830" y="3288322"/>
                </a:lnTo>
                <a:lnTo>
                  <a:pt x="2519332" y="3298486"/>
                </a:lnTo>
                <a:lnTo>
                  <a:pt x="2428199" y="3308650"/>
                </a:lnTo>
                <a:lnTo>
                  <a:pt x="2275465" y="3324530"/>
                </a:lnTo>
                <a:lnTo>
                  <a:pt x="2208782" y="3331200"/>
                </a:lnTo>
                <a:lnTo>
                  <a:pt x="2162422" y="3334376"/>
                </a:lnTo>
                <a:lnTo>
                  <a:pt x="2115109" y="3337235"/>
                </a:lnTo>
                <a:lnTo>
                  <a:pt x="2066843" y="3340093"/>
                </a:lnTo>
                <a:lnTo>
                  <a:pt x="2017308" y="3342634"/>
                </a:lnTo>
                <a:lnTo>
                  <a:pt x="1967137" y="3344858"/>
                </a:lnTo>
                <a:lnTo>
                  <a:pt x="1915696" y="3347081"/>
                </a:lnTo>
                <a:lnTo>
                  <a:pt x="1812497" y="3350575"/>
                </a:lnTo>
                <a:lnTo>
                  <a:pt x="1708027" y="3353433"/>
                </a:lnTo>
                <a:lnTo>
                  <a:pt x="1603875" y="3355657"/>
                </a:lnTo>
                <a:lnTo>
                  <a:pt x="1500359" y="3356927"/>
                </a:lnTo>
                <a:lnTo>
                  <a:pt x="1399382" y="3357562"/>
                </a:lnTo>
                <a:lnTo>
                  <a:pt x="1397159" y="3357245"/>
                </a:lnTo>
                <a:lnTo>
                  <a:pt x="1394619" y="3356292"/>
                </a:lnTo>
                <a:lnTo>
                  <a:pt x="1392396" y="3357245"/>
                </a:lnTo>
                <a:lnTo>
                  <a:pt x="1389856" y="3357562"/>
                </a:lnTo>
                <a:lnTo>
                  <a:pt x="1287609" y="3356927"/>
                </a:lnTo>
                <a:lnTo>
                  <a:pt x="1180917" y="3355657"/>
                </a:lnTo>
                <a:lnTo>
                  <a:pt x="1071367" y="3353433"/>
                </a:lnTo>
                <a:lnTo>
                  <a:pt x="961182" y="3350575"/>
                </a:lnTo>
                <a:lnTo>
                  <a:pt x="851950" y="3347081"/>
                </a:lnTo>
                <a:lnTo>
                  <a:pt x="798604" y="3344858"/>
                </a:lnTo>
                <a:lnTo>
                  <a:pt x="745893" y="3342634"/>
                </a:lnTo>
                <a:lnTo>
                  <a:pt x="694452" y="3340093"/>
                </a:lnTo>
                <a:lnTo>
                  <a:pt x="644281" y="3337235"/>
                </a:lnTo>
                <a:lnTo>
                  <a:pt x="596016" y="3334376"/>
                </a:lnTo>
                <a:lnTo>
                  <a:pt x="549973" y="3331200"/>
                </a:lnTo>
                <a:lnTo>
                  <a:pt x="488371" y="3324530"/>
                </a:lnTo>
                <a:lnTo>
                  <a:pt x="346432" y="3308650"/>
                </a:lnTo>
                <a:lnTo>
                  <a:pt x="261332" y="3298804"/>
                </a:lnTo>
                <a:lnTo>
                  <a:pt x="175280" y="3288322"/>
                </a:lnTo>
                <a:lnTo>
                  <a:pt x="95261" y="3278476"/>
                </a:lnTo>
                <a:lnTo>
                  <a:pt x="26356" y="3269583"/>
                </a:lnTo>
                <a:lnTo>
                  <a:pt x="23815" y="3268948"/>
                </a:lnTo>
                <a:lnTo>
                  <a:pt x="20957" y="3267995"/>
                </a:lnTo>
                <a:lnTo>
                  <a:pt x="18100" y="3267360"/>
                </a:lnTo>
                <a:lnTo>
                  <a:pt x="15877" y="3265772"/>
                </a:lnTo>
                <a:lnTo>
                  <a:pt x="13337" y="3264501"/>
                </a:lnTo>
                <a:lnTo>
                  <a:pt x="11114" y="3262913"/>
                </a:lnTo>
                <a:lnTo>
                  <a:pt x="9209" y="3261008"/>
                </a:lnTo>
                <a:lnTo>
                  <a:pt x="7621" y="3259102"/>
                </a:lnTo>
                <a:lnTo>
                  <a:pt x="5716" y="3256879"/>
                </a:lnTo>
                <a:lnTo>
                  <a:pt x="4128" y="3254655"/>
                </a:lnTo>
                <a:lnTo>
                  <a:pt x="3175" y="3252114"/>
                </a:lnTo>
                <a:lnTo>
                  <a:pt x="1905" y="3249891"/>
                </a:lnTo>
                <a:lnTo>
                  <a:pt x="635" y="3247033"/>
                </a:lnTo>
                <a:lnTo>
                  <a:pt x="318" y="3244174"/>
                </a:lnTo>
                <a:lnTo>
                  <a:pt x="0" y="3241633"/>
                </a:lnTo>
                <a:lnTo>
                  <a:pt x="0" y="3238775"/>
                </a:lnTo>
                <a:lnTo>
                  <a:pt x="3493" y="2876378"/>
                </a:lnTo>
                <a:lnTo>
                  <a:pt x="5398" y="2720747"/>
                </a:lnTo>
                <a:lnTo>
                  <a:pt x="6033" y="2660718"/>
                </a:lnTo>
                <a:lnTo>
                  <a:pt x="6986" y="2615617"/>
                </a:lnTo>
                <a:lnTo>
                  <a:pt x="7938" y="2597830"/>
                </a:lnTo>
                <a:lnTo>
                  <a:pt x="8256" y="2586396"/>
                </a:lnTo>
                <a:lnTo>
                  <a:pt x="12066" y="2547647"/>
                </a:lnTo>
                <a:lnTo>
                  <a:pt x="15877" y="2510804"/>
                </a:lnTo>
                <a:lnTo>
                  <a:pt x="20640" y="2475867"/>
                </a:lnTo>
                <a:lnTo>
                  <a:pt x="25403" y="2442200"/>
                </a:lnTo>
                <a:lnTo>
                  <a:pt x="30801" y="2410121"/>
                </a:lnTo>
                <a:lnTo>
                  <a:pt x="36517" y="2379630"/>
                </a:lnTo>
                <a:lnTo>
                  <a:pt x="42867" y="2350409"/>
                </a:lnTo>
                <a:lnTo>
                  <a:pt x="49536" y="2322459"/>
                </a:lnTo>
                <a:lnTo>
                  <a:pt x="56204" y="2296097"/>
                </a:lnTo>
                <a:lnTo>
                  <a:pt x="63507" y="2271006"/>
                </a:lnTo>
                <a:lnTo>
                  <a:pt x="71128" y="2246867"/>
                </a:lnTo>
                <a:lnTo>
                  <a:pt x="78431" y="2224317"/>
                </a:lnTo>
                <a:lnTo>
                  <a:pt x="86687" y="2203037"/>
                </a:lnTo>
                <a:lnTo>
                  <a:pt x="94943" y="2182709"/>
                </a:lnTo>
                <a:lnTo>
                  <a:pt x="102882" y="2163335"/>
                </a:lnTo>
                <a:lnTo>
                  <a:pt x="111455" y="2145231"/>
                </a:lnTo>
                <a:lnTo>
                  <a:pt x="120029" y="2128080"/>
                </a:lnTo>
                <a:lnTo>
                  <a:pt x="128602" y="2111564"/>
                </a:lnTo>
                <a:lnTo>
                  <a:pt x="137493" y="2096318"/>
                </a:lnTo>
                <a:lnTo>
                  <a:pt x="146384" y="2082026"/>
                </a:lnTo>
                <a:lnTo>
                  <a:pt x="154958" y="2068051"/>
                </a:lnTo>
                <a:lnTo>
                  <a:pt x="163849" y="2055664"/>
                </a:lnTo>
                <a:lnTo>
                  <a:pt x="172740" y="2043595"/>
                </a:lnTo>
                <a:lnTo>
                  <a:pt x="181313" y="2032478"/>
                </a:lnTo>
                <a:lnTo>
                  <a:pt x="189887" y="2021679"/>
                </a:lnTo>
                <a:lnTo>
                  <a:pt x="198143" y="2012151"/>
                </a:lnTo>
                <a:lnTo>
                  <a:pt x="206399" y="2002940"/>
                </a:lnTo>
                <a:lnTo>
                  <a:pt x="214019" y="1994365"/>
                </a:lnTo>
                <a:lnTo>
                  <a:pt x="228944" y="1978484"/>
                </a:lnTo>
                <a:lnTo>
                  <a:pt x="242280" y="1964826"/>
                </a:lnTo>
                <a:lnTo>
                  <a:pt x="249266" y="1959427"/>
                </a:lnTo>
                <a:lnTo>
                  <a:pt x="284512" y="1940370"/>
                </a:lnTo>
                <a:lnTo>
                  <a:pt x="320077" y="1922584"/>
                </a:lnTo>
                <a:lnTo>
                  <a:pt x="355323" y="1905115"/>
                </a:lnTo>
                <a:lnTo>
                  <a:pt x="390570" y="1888282"/>
                </a:lnTo>
                <a:lnTo>
                  <a:pt x="426134" y="1872401"/>
                </a:lnTo>
                <a:lnTo>
                  <a:pt x="462015" y="1857155"/>
                </a:lnTo>
                <a:lnTo>
                  <a:pt x="498214" y="1841910"/>
                </a:lnTo>
                <a:lnTo>
                  <a:pt x="534731" y="1826982"/>
                </a:lnTo>
                <a:lnTo>
                  <a:pt x="571565" y="1812372"/>
                </a:lnTo>
                <a:lnTo>
                  <a:pt x="609035" y="1798079"/>
                </a:lnTo>
                <a:lnTo>
                  <a:pt x="685561" y="1768859"/>
                </a:lnTo>
                <a:lnTo>
                  <a:pt x="764310" y="1739321"/>
                </a:lnTo>
                <a:lnTo>
                  <a:pt x="846234" y="1708512"/>
                </a:lnTo>
                <a:lnTo>
                  <a:pt x="847504" y="1708512"/>
                </a:lnTo>
                <a:lnTo>
                  <a:pt x="848774" y="1708195"/>
                </a:lnTo>
                <a:lnTo>
                  <a:pt x="980869" y="1593218"/>
                </a:lnTo>
                <a:lnTo>
                  <a:pt x="984045" y="1590360"/>
                </a:lnTo>
                <a:lnTo>
                  <a:pt x="987220" y="1588137"/>
                </a:lnTo>
                <a:lnTo>
                  <a:pt x="990713" y="1585913"/>
                </a:lnTo>
                <a:lnTo>
                  <a:pt x="994206" y="1584325"/>
                </a:lnTo>
                <a:lnTo>
                  <a:pt x="998334" y="1583690"/>
                </a:lnTo>
                <a:lnTo>
                  <a:pt x="1002462" y="1582737"/>
                </a:lnTo>
                <a:close/>
                <a:moveTo>
                  <a:pt x="1401605" y="0"/>
                </a:moveTo>
                <a:lnTo>
                  <a:pt x="1417801" y="317"/>
                </a:lnTo>
                <a:lnTo>
                  <a:pt x="1433680" y="952"/>
                </a:lnTo>
                <a:lnTo>
                  <a:pt x="1449241" y="2222"/>
                </a:lnTo>
                <a:lnTo>
                  <a:pt x="1464802" y="3492"/>
                </a:lnTo>
                <a:lnTo>
                  <a:pt x="1480046" y="5396"/>
                </a:lnTo>
                <a:lnTo>
                  <a:pt x="1495289" y="7618"/>
                </a:lnTo>
                <a:lnTo>
                  <a:pt x="1510215" y="10158"/>
                </a:lnTo>
                <a:lnTo>
                  <a:pt x="1525141" y="13332"/>
                </a:lnTo>
                <a:lnTo>
                  <a:pt x="1540067" y="17142"/>
                </a:lnTo>
                <a:lnTo>
                  <a:pt x="1554358" y="20633"/>
                </a:lnTo>
                <a:lnTo>
                  <a:pt x="1568649" y="25077"/>
                </a:lnTo>
                <a:lnTo>
                  <a:pt x="1582622" y="29522"/>
                </a:lnTo>
                <a:lnTo>
                  <a:pt x="1596278" y="34918"/>
                </a:lnTo>
                <a:lnTo>
                  <a:pt x="1610251" y="39997"/>
                </a:lnTo>
                <a:lnTo>
                  <a:pt x="1623589" y="46028"/>
                </a:lnTo>
                <a:lnTo>
                  <a:pt x="1636927" y="52060"/>
                </a:lnTo>
                <a:lnTo>
                  <a:pt x="1649948" y="58726"/>
                </a:lnTo>
                <a:lnTo>
                  <a:pt x="1662651" y="65392"/>
                </a:lnTo>
                <a:lnTo>
                  <a:pt x="1675354" y="72376"/>
                </a:lnTo>
                <a:lnTo>
                  <a:pt x="1687739" y="79677"/>
                </a:lnTo>
                <a:lnTo>
                  <a:pt x="1700124" y="87613"/>
                </a:lnTo>
                <a:lnTo>
                  <a:pt x="1711875" y="95866"/>
                </a:lnTo>
                <a:lnTo>
                  <a:pt x="1723942" y="104437"/>
                </a:lnTo>
                <a:lnTo>
                  <a:pt x="1735375" y="113325"/>
                </a:lnTo>
                <a:lnTo>
                  <a:pt x="1746490" y="122213"/>
                </a:lnTo>
                <a:lnTo>
                  <a:pt x="1757605" y="131737"/>
                </a:lnTo>
                <a:lnTo>
                  <a:pt x="1768720" y="141577"/>
                </a:lnTo>
                <a:lnTo>
                  <a:pt x="1779200" y="151418"/>
                </a:lnTo>
                <a:lnTo>
                  <a:pt x="1789680" y="161893"/>
                </a:lnTo>
                <a:lnTo>
                  <a:pt x="1800160" y="172369"/>
                </a:lnTo>
                <a:lnTo>
                  <a:pt x="1810005" y="183162"/>
                </a:lnTo>
                <a:lnTo>
                  <a:pt x="1819850" y="194272"/>
                </a:lnTo>
                <a:lnTo>
                  <a:pt x="1829059" y="205700"/>
                </a:lnTo>
                <a:lnTo>
                  <a:pt x="1838269" y="217445"/>
                </a:lnTo>
                <a:lnTo>
                  <a:pt x="1847479" y="229507"/>
                </a:lnTo>
                <a:lnTo>
                  <a:pt x="1856053" y="241570"/>
                </a:lnTo>
                <a:lnTo>
                  <a:pt x="1864628" y="253950"/>
                </a:lnTo>
                <a:lnTo>
                  <a:pt x="1872884" y="266965"/>
                </a:lnTo>
                <a:lnTo>
                  <a:pt x="1881141" y="279980"/>
                </a:lnTo>
                <a:lnTo>
                  <a:pt x="1888763" y="292995"/>
                </a:lnTo>
                <a:lnTo>
                  <a:pt x="1896385" y="306327"/>
                </a:lnTo>
                <a:lnTo>
                  <a:pt x="1903372" y="319977"/>
                </a:lnTo>
                <a:lnTo>
                  <a:pt x="1910358" y="334262"/>
                </a:lnTo>
                <a:lnTo>
                  <a:pt x="1917027" y="347912"/>
                </a:lnTo>
                <a:lnTo>
                  <a:pt x="1923696" y="362514"/>
                </a:lnTo>
                <a:lnTo>
                  <a:pt x="1929730" y="376799"/>
                </a:lnTo>
                <a:lnTo>
                  <a:pt x="1935764" y="391718"/>
                </a:lnTo>
                <a:lnTo>
                  <a:pt x="1941163" y="406638"/>
                </a:lnTo>
                <a:lnTo>
                  <a:pt x="1946879" y="421875"/>
                </a:lnTo>
                <a:lnTo>
                  <a:pt x="1951960" y="437112"/>
                </a:lnTo>
                <a:lnTo>
                  <a:pt x="1956406" y="452666"/>
                </a:lnTo>
                <a:lnTo>
                  <a:pt x="1961488" y="468221"/>
                </a:lnTo>
                <a:lnTo>
                  <a:pt x="1965298" y="484410"/>
                </a:lnTo>
                <a:lnTo>
                  <a:pt x="1969427" y="500282"/>
                </a:lnTo>
                <a:lnTo>
                  <a:pt x="1973238" y="516154"/>
                </a:lnTo>
                <a:lnTo>
                  <a:pt x="1976731" y="532661"/>
                </a:lnTo>
                <a:lnTo>
                  <a:pt x="1979589" y="549167"/>
                </a:lnTo>
                <a:lnTo>
                  <a:pt x="1982447" y="565992"/>
                </a:lnTo>
                <a:lnTo>
                  <a:pt x="1984670" y="582816"/>
                </a:lnTo>
                <a:lnTo>
                  <a:pt x="1986893" y="599323"/>
                </a:lnTo>
                <a:lnTo>
                  <a:pt x="1989116" y="616464"/>
                </a:lnTo>
                <a:lnTo>
                  <a:pt x="1990704" y="633923"/>
                </a:lnTo>
                <a:lnTo>
                  <a:pt x="1991657" y="651065"/>
                </a:lnTo>
                <a:lnTo>
                  <a:pt x="1992927" y="668524"/>
                </a:lnTo>
                <a:lnTo>
                  <a:pt x="2001184" y="672016"/>
                </a:lnTo>
                <a:lnTo>
                  <a:pt x="2009124" y="675190"/>
                </a:lnTo>
                <a:lnTo>
                  <a:pt x="2016745" y="679317"/>
                </a:lnTo>
                <a:lnTo>
                  <a:pt x="2024050" y="684078"/>
                </a:lnTo>
                <a:lnTo>
                  <a:pt x="2030719" y="688840"/>
                </a:lnTo>
                <a:lnTo>
                  <a:pt x="2037070" y="694554"/>
                </a:lnTo>
                <a:lnTo>
                  <a:pt x="2043422" y="700903"/>
                </a:lnTo>
                <a:lnTo>
                  <a:pt x="2049138" y="707251"/>
                </a:lnTo>
                <a:lnTo>
                  <a:pt x="2054219" y="714552"/>
                </a:lnTo>
                <a:lnTo>
                  <a:pt x="2058983" y="722171"/>
                </a:lnTo>
                <a:lnTo>
                  <a:pt x="2063111" y="730742"/>
                </a:lnTo>
                <a:lnTo>
                  <a:pt x="2066922" y="739630"/>
                </a:lnTo>
                <a:lnTo>
                  <a:pt x="2070098" y="748836"/>
                </a:lnTo>
                <a:lnTo>
                  <a:pt x="2072956" y="758676"/>
                </a:lnTo>
                <a:lnTo>
                  <a:pt x="2075179" y="769469"/>
                </a:lnTo>
                <a:lnTo>
                  <a:pt x="2076767" y="781214"/>
                </a:lnTo>
                <a:lnTo>
                  <a:pt x="2077719" y="790420"/>
                </a:lnTo>
                <a:lnTo>
                  <a:pt x="2078037" y="799626"/>
                </a:lnTo>
                <a:lnTo>
                  <a:pt x="2078037" y="808831"/>
                </a:lnTo>
                <a:lnTo>
                  <a:pt x="2078037" y="818672"/>
                </a:lnTo>
                <a:lnTo>
                  <a:pt x="2077402" y="828195"/>
                </a:lnTo>
                <a:lnTo>
                  <a:pt x="2076449" y="838353"/>
                </a:lnTo>
                <a:lnTo>
                  <a:pt x="2075179" y="847876"/>
                </a:lnTo>
                <a:lnTo>
                  <a:pt x="2073591" y="858034"/>
                </a:lnTo>
                <a:lnTo>
                  <a:pt x="2071686" y="867558"/>
                </a:lnTo>
                <a:lnTo>
                  <a:pt x="2069463" y="877716"/>
                </a:lnTo>
                <a:lnTo>
                  <a:pt x="2066922" y="887239"/>
                </a:lnTo>
                <a:lnTo>
                  <a:pt x="2064381" y="897079"/>
                </a:lnTo>
                <a:lnTo>
                  <a:pt x="2061206" y="906602"/>
                </a:lnTo>
                <a:lnTo>
                  <a:pt x="2057712" y="916443"/>
                </a:lnTo>
                <a:lnTo>
                  <a:pt x="2054219" y="925966"/>
                </a:lnTo>
                <a:lnTo>
                  <a:pt x="2050091" y="935172"/>
                </a:lnTo>
                <a:lnTo>
                  <a:pt x="2045645" y="944060"/>
                </a:lnTo>
                <a:lnTo>
                  <a:pt x="2041199" y="952948"/>
                </a:lnTo>
                <a:lnTo>
                  <a:pt x="2036435" y="962154"/>
                </a:lnTo>
                <a:lnTo>
                  <a:pt x="2031671" y="970090"/>
                </a:lnTo>
                <a:lnTo>
                  <a:pt x="2026273" y="978343"/>
                </a:lnTo>
                <a:lnTo>
                  <a:pt x="2020874" y="986597"/>
                </a:lnTo>
                <a:lnTo>
                  <a:pt x="2014840" y="993898"/>
                </a:lnTo>
                <a:lnTo>
                  <a:pt x="2008806" y="1001516"/>
                </a:lnTo>
                <a:lnTo>
                  <a:pt x="2002455" y="1008182"/>
                </a:lnTo>
                <a:lnTo>
                  <a:pt x="1996421" y="1014849"/>
                </a:lnTo>
                <a:lnTo>
                  <a:pt x="1989434" y="1020563"/>
                </a:lnTo>
                <a:lnTo>
                  <a:pt x="1982765" y="1026276"/>
                </a:lnTo>
                <a:lnTo>
                  <a:pt x="1975778" y="1031355"/>
                </a:lnTo>
                <a:lnTo>
                  <a:pt x="1968474" y="1036434"/>
                </a:lnTo>
                <a:lnTo>
                  <a:pt x="1960852" y="1040244"/>
                </a:lnTo>
                <a:lnTo>
                  <a:pt x="1953231" y="1044053"/>
                </a:lnTo>
                <a:lnTo>
                  <a:pt x="1945609" y="1072622"/>
                </a:lnTo>
                <a:lnTo>
                  <a:pt x="1937987" y="1100557"/>
                </a:lnTo>
                <a:lnTo>
                  <a:pt x="1929095" y="1128491"/>
                </a:lnTo>
                <a:lnTo>
                  <a:pt x="1919568" y="1155791"/>
                </a:lnTo>
                <a:lnTo>
                  <a:pt x="1910041" y="1183408"/>
                </a:lnTo>
                <a:lnTo>
                  <a:pt x="1899243" y="1210073"/>
                </a:lnTo>
                <a:lnTo>
                  <a:pt x="1888128" y="1236420"/>
                </a:lnTo>
                <a:lnTo>
                  <a:pt x="1876695" y="1262133"/>
                </a:lnTo>
                <a:lnTo>
                  <a:pt x="1863992" y="1287845"/>
                </a:lnTo>
                <a:lnTo>
                  <a:pt x="1850972" y="1312288"/>
                </a:lnTo>
                <a:lnTo>
                  <a:pt x="1837316" y="1336731"/>
                </a:lnTo>
                <a:lnTo>
                  <a:pt x="1830012" y="1348793"/>
                </a:lnTo>
                <a:lnTo>
                  <a:pt x="1823025" y="1360221"/>
                </a:lnTo>
                <a:lnTo>
                  <a:pt x="1815721" y="1371649"/>
                </a:lnTo>
                <a:lnTo>
                  <a:pt x="1808099" y="1382759"/>
                </a:lnTo>
                <a:lnTo>
                  <a:pt x="1800478" y="1394187"/>
                </a:lnTo>
                <a:lnTo>
                  <a:pt x="1792538" y="1405297"/>
                </a:lnTo>
                <a:lnTo>
                  <a:pt x="1784599" y="1416090"/>
                </a:lnTo>
                <a:lnTo>
                  <a:pt x="1776342" y="1426248"/>
                </a:lnTo>
                <a:lnTo>
                  <a:pt x="1768085" y="1436724"/>
                </a:lnTo>
                <a:lnTo>
                  <a:pt x="1759511" y="1446882"/>
                </a:lnTo>
                <a:lnTo>
                  <a:pt x="1750619" y="1456722"/>
                </a:lnTo>
                <a:lnTo>
                  <a:pt x="1742044" y="1466563"/>
                </a:lnTo>
                <a:lnTo>
                  <a:pt x="1733152" y="1475769"/>
                </a:lnTo>
                <a:lnTo>
                  <a:pt x="1723942" y="1484974"/>
                </a:lnTo>
                <a:lnTo>
                  <a:pt x="1714733" y="1493862"/>
                </a:lnTo>
                <a:lnTo>
                  <a:pt x="1704888" y="1502433"/>
                </a:lnTo>
                <a:lnTo>
                  <a:pt x="1695361" y="1511004"/>
                </a:lnTo>
                <a:lnTo>
                  <a:pt x="1685516" y="1519258"/>
                </a:lnTo>
                <a:lnTo>
                  <a:pt x="1675671" y="1526876"/>
                </a:lnTo>
                <a:lnTo>
                  <a:pt x="1665509" y="1534812"/>
                </a:lnTo>
                <a:lnTo>
                  <a:pt x="1655029" y="1542113"/>
                </a:lnTo>
                <a:lnTo>
                  <a:pt x="1644867" y="1549414"/>
                </a:lnTo>
                <a:lnTo>
                  <a:pt x="1634387" y="1556080"/>
                </a:lnTo>
                <a:lnTo>
                  <a:pt x="1623589" y="1562746"/>
                </a:lnTo>
                <a:lnTo>
                  <a:pt x="1612474" y="1568778"/>
                </a:lnTo>
                <a:lnTo>
                  <a:pt x="1601677" y="1574492"/>
                </a:lnTo>
                <a:lnTo>
                  <a:pt x="1590244" y="1580206"/>
                </a:lnTo>
                <a:lnTo>
                  <a:pt x="1578811" y="1585285"/>
                </a:lnTo>
                <a:lnTo>
                  <a:pt x="1567061" y="1590047"/>
                </a:lnTo>
                <a:lnTo>
                  <a:pt x="1555628" y="1595126"/>
                </a:lnTo>
                <a:lnTo>
                  <a:pt x="1543561" y="1598935"/>
                </a:lnTo>
                <a:lnTo>
                  <a:pt x="1531493" y="1603061"/>
                </a:lnTo>
                <a:lnTo>
                  <a:pt x="1519107" y="1606553"/>
                </a:lnTo>
                <a:lnTo>
                  <a:pt x="1506722" y="1609728"/>
                </a:lnTo>
                <a:lnTo>
                  <a:pt x="1494337" y="1612902"/>
                </a:lnTo>
                <a:lnTo>
                  <a:pt x="1481634" y="1615442"/>
                </a:lnTo>
                <a:lnTo>
                  <a:pt x="1468613" y="1617346"/>
                </a:lnTo>
                <a:lnTo>
                  <a:pt x="1455593" y="1619251"/>
                </a:lnTo>
                <a:lnTo>
                  <a:pt x="1442255" y="1620521"/>
                </a:lnTo>
                <a:lnTo>
                  <a:pt x="1428916" y="1621473"/>
                </a:lnTo>
                <a:lnTo>
                  <a:pt x="1415578" y="1622108"/>
                </a:lnTo>
                <a:lnTo>
                  <a:pt x="1401605" y="1622425"/>
                </a:lnTo>
                <a:lnTo>
                  <a:pt x="1387949" y="1622108"/>
                </a:lnTo>
                <a:lnTo>
                  <a:pt x="1374611" y="1621473"/>
                </a:lnTo>
                <a:lnTo>
                  <a:pt x="1361273" y="1620521"/>
                </a:lnTo>
                <a:lnTo>
                  <a:pt x="1348253" y="1619251"/>
                </a:lnTo>
                <a:lnTo>
                  <a:pt x="1335232" y="1617664"/>
                </a:lnTo>
                <a:lnTo>
                  <a:pt x="1322212" y="1615442"/>
                </a:lnTo>
                <a:lnTo>
                  <a:pt x="1309509" y="1612902"/>
                </a:lnTo>
                <a:lnTo>
                  <a:pt x="1296806" y="1610363"/>
                </a:lnTo>
                <a:lnTo>
                  <a:pt x="1284738" y="1606871"/>
                </a:lnTo>
                <a:lnTo>
                  <a:pt x="1272353" y="1603061"/>
                </a:lnTo>
                <a:lnTo>
                  <a:pt x="1260602" y="1599570"/>
                </a:lnTo>
                <a:lnTo>
                  <a:pt x="1248535" y="1595443"/>
                </a:lnTo>
                <a:lnTo>
                  <a:pt x="1237102" y="1590681"/>
                </a:lnTo>
                <a:lnTo>
                  <a:pt x="1225669" y="1585602"/>
                </a:lnTo>
                <a:lnTo>
                  <a:pt x="1213919" y="1580523"/>
                </a:lnTo>
                <a:lnTo>
                  <a:pt x="1202804" y="1574809"/>
                </a:lnTo>
                <a:lnTo>
                  <a:pt x="1191689" y="1569413"/>
                </a:lnTo>
                <a:lnTo>
                  <a:pt x="1180891" y="1563064"/>
                </a:lnTo>
                <a:lnTo>
                  <a:pt x="1170094" y="1556715"/>
                </a:lnTo>
                <a:lnTo>
                  <a:pt x="1159932" y="1550049"/>
                </a:lnTo>
                <a:lnTo>
                  <a:pt x="1149452" y="1543065"/>
                </a:lnTo>
                <a:lnTo>
                  <a:pt x="1138972" y="1535447"/>
                </a:lnTo>
                <a:lnTo>
                  <a:pt x="1128809" y="1528146"/>
                </a:lnTo>
                <a:lnTo>
                  <a:pt x="1118965" y="1520210"/>
                </a:lnTo>
                <a:lnTo>
                  <a:pt x="1109120" y="1512274"/>
                </a:lnTo>
                <a:lnTo>
                  <a:pt x="1099593" y="1504020"/>
                </a:lnTo>
                <a:lnTo>
                  <a:pt x="1090383" y="1495450"/>
                </a:lnTo>
                <a:lnTo>
                  <a:pt x="1080856" y="1486561"/>
                </a:lnTo>
                <a:lnTo>
                  <a:pt x="1071646" y="1477356"/>
                </a:lnTo>
                <a:lnTo>
                  <a:pt x="1062754" y="1467833"/>
                </a:lnTo>
                <a:lnTo>
                  <a:pt x="1053862" y="1458309"/>
                </a:lnTo>
                <a:lnTo>
                  <a:pt x="1045287" y="1448786"/>
                </a:lnTo>
                <a:lnTo>
                  <a:pt x="1036713" y="1438628"/>
                </a:lnTo>
                <a:lnTo>
                  <a:pt x="1028456" y="1428153"/>
                </a:lnTo>
                <a:lnTo>
                  <a:pt x="1020517" y="1417677"/>
                </a:lnTo>
                <a:lnTo>
                  <a:pt x="1012260" y="1407519"/>
                </a:lnTo>
                <a:lnTo>
                  <a:pt x="1004320" y="1396409"/>
                </a:lnTo>
                <a:lnTo>
                  <a:pt x="996699" y="1385616"/>
                </a:lnTo>
                <a:lnTo>
                  <a:pt x="989077" y="1374506"/>
                </a:lnTo>
                <a:lnTo>
                  <a:pt x="981773" y="1362761"/>
                </a:lnTo>
                <a:lnTo>
                  <a:pt x="974786" y="1351333"/>
                </a:lnTo>
                <a:lnTo>
                  <a:pt x="967799" y="1339588"/>
                </a:lnTo>
                <a:lnTo>
                  <a:pt x="953826" y="1315145"/>
                </a:lnTo>
                <a:lnTo>
                  <a:pt x="940806" y="1290702"/>
                </a:lnTo>
                <a:lnTo>
                  <a:pt x="928738" y="1265942"/>
                </a:lnTo>
                <a:lnTo>
                  <a:pt x="916670" y="1239912"/>
                </a:lnTo>
                <a:lnTo>
                  <a:pt x="905555" y="1213882"/>
                </a:lnTo>
                <a:lnTo>
                  <a:pt x="894758" y="1187217"/>
                </a:lnTo>
                <a:lnTo>
                  <a:pt x="885230" y="1160235"/>
                </a:lnTo>
                <a:lnTo>
                  <a:pt x="876021" y="1132936"/>
                </a:lnTo>
                <a:lnTo>
                  <a:pt x="866811" y="1105319"/>
                </a:lnTo>
                <a:lnTo>
                  <a:pt x="858872" y="1077701"/>
                </a:lnTo>
                <a:lnTo>
                  <a:pt x="851250" y="1049449"/>
                </a:lnTo>
                <a:lnTo>
                  <a:pt x="842675" y="1046592"/>
                </a:lnTo>
                <a:lnTo>
                  <a:pt x="834736" y="1043101"/>
                </a:lnTo>
                <a:lnTo>
                  <a:pt x="826479" y="1039291"/>
                </a:lnTo>
                <a:lnTo>
                  <a:pt x="818222" y="1034530"/>
                </a:lnTo>
                <a:lnTo>
                  <a:pt x="810918" y="1029768"/>
                </a:lnTo>
                <a:lnTo>
                  <a:pt x="802979" y="1023737"/>
                </a:lnTo>
                <a:lnTo>
                  <a:pt x="795992" y="1017706"/>
                </a:lnTo>
                <a:lnTo>
                  <a:pt x="789006" y="1011039"/>
                </a:lnTo>
                <a:lnTo>
                  <a:pt x="782336" y="1004056"/>
                </a:lnTo>
                <a:lnTo>
                  <a:pt x="775667" y="996437"/>
                </a:lnTo>
                <a:lnTo>
                  <a:pt x="769316" y="988501"/>
                </a:lnTo>
                <a:lnTo>
                  <a:pt x="763282" y="980248"/>
                </a:lnTo>
                <a:lnTo>
                  <a:pt x="757566" y="971677"/>
                </a:lnTo>
                <a:lnTo>
                  <a:pt x="752167" y="962789"/>
                </a:lnTo>
                <a:lnTo>
                  <a:pt x="747403" y="953583"/>
                </a:lnTo>
                <a:lnTo>
                  <a:pt x="742322" y="944060"/>
                </a:lnTo>
                <a:lnTo>
                  <a:pt x="737876" y="934537"/>
                </a:lnTo>
                <a:lnTo>
                  <a:pt x="733430" y="924379"/>
                </a:lnTo>
                <a:lnTo>
                  <a:pt x="729937" y="914538"/>
                </a:lnTo>
                <a:lnTo>
                  <a:pt x="726126" y="904380"/>
                </a:lnTo>
                <a:lnTo>
                  <a:pt x="722633" y="893905"/>
                </a:lnTo>
                <a:lnTo>
                  <a:pt x="720092" y="883747"/>
                </a:lnTo>
                <a:lnTo>
                  <a:pt x="717551" y="873271"/>
                </a:lnTo>
                <a:lnTo>
                  <a:pt x="715328" y="862796"/>
                </a:lnTo>
                <a:lnTo>
                  <a:pt x="713423" y="852320"/>
                </a:lnTo>
                <a:lnTo>
                  <a:pt x="712153" y="842162"/>
                </a:lnTo>
                <a:lnTo>
                  <a:pt x="710882" y="831687"/>
                </a:lnTo>
                <a:lnTo>
                  <a:pt x="710247" y="821212"/>
                </a:lnTo>
                <a:lnTo>
                  <a:pt x="709612" y="810736"/>
                </a:lnTo>
                <a:lnTo>
                  <a:pt x="709612" y="800896"/>
                </a:lnTo>
                <a:lnTo>
                  <a:pt x="710565" y="790738"/>
                </a:lnTo>
                <a:lnTo>
                  <a:pt x="711200" y="781214"/>
                </a:lnTo>
                <a:lnTo>
                  <a:pt x="713105" y="768517"/>
                </a:lnTo>
                <a:lnTo>
                  <a:pt x="715646" y="756454"/>
                </a:lnTo>
                <a:lnTo>
                  <a:pt x="718822" y="745344"/>
                </a:lnTo>
                <a:lnTo>
                  <a:pt x="722633" y="735186"/>
                </a:lnTo>
                <a:lnTo>
                  <a:pt x="727079" y="725663"/>
                </a:lnTo>
                <a:lnTo>
                  <a:pt x="732160" y="716775"/>
                </a:lnTo>
                <a:lnTo>
                  <a:pt x="737559" y="708521"/>
                </a:lnTo>
                <a:lnTo>
                  <a:pt x="743910" y="701220"/>
                </a:lnTo>
                <a:lnTo>
                  <a:pt x="750579" y="694236"/>
                </a:lnTo>
                <a:lnTo>
                  <a:pt x="757566" y="688205"/>
                </a:lnTo>
                <a:lnTo>
                  <a:pt x="765505" y="682809"/>
                </a:lnTo>
                <a:lnTo>
                  <a:pt x="773762" y="677412"/>
                </a:lnTo>
                <a:lnTo>
                  <a:pt x="782336" y="673286"/>
                </a:lnTo>
                <a:lnTo>
                  <a:pt x="791546" y="669159"/>
                </a:lnTo>
                <a:lnTo>
                  <a:pt x="800756" y="666302"/>
                </a:lnTo>
                <a:lnTo>
                  <a:pt x="810600" y="663762"/>
                </a:lnTo>
                <a:lnTo>
                  <a:pt x="811553" y="646303"/>
                </a:lnTo>
                <a:lnTo>
                  <a:pt x="813141" y="629162"/>
                </a:lnTo>
                <a:lnTo>
                  <a:pt x="814411" y="612020"/>
                </a:lnTo>
                <a:lnTo>
                  <a:pt x="816634" y="594878"/>
                </a:lnTo>
                <a:lnTo>
                  <a:pt x="819175" y="578372"/>
                </a:lnTo>
                <a:lnTo>
                  <a:pt x="821716" y="561547"/>
                </a:lnTo>
                <a:lnTo>
                  <a:pt x="824574" y="544723"/>
                </a:lnTo>
                <a:lnTo>
                  <a:pt x="827432" y="528534"/>
                </a:lnTo>
                <a:lnTo>
                  <a:pt x="830925" y="512662"/>
                </a:lnTo>
                <a:lnTo>
                  <a:pt x="834736" y="496155"/>
                </a:lnTo>
                <a:lnTo>
                  <a:pt x="838865" y="480283"/>
                </a:lnTo>
                <a:lnTo>
                  <a:pt x="843311" y="464729"/>
                </a:lnTo>
                <a:lnTo>
                  <a:pt x="847757" y="448857"/>
                </a:lnTo>
                <a:lnTo>
                  <a:pt x="852520" y="433937"/>
                </a:lnTo>
                <a:lnTo>
                  <a:pt x="857601" y="418700"/>
                </a:lnTo>
                <a:lnTo>
                  <a:pt x="863318" y="403463"/>
                </a:lnTo>
                <a:lnTo>
                  <a:pt x="868717" y="388544"/>
                </a:lnTo>
                <a:lnTo>
                  <a:pt x="874750" y="373942"/>
                </a:lnTo>
                <a:lnTo>
                  <a:pt x="881102" y="359340"/>
                </a:lnTo>
                <a:lnTo>
                  <a:pt x="887453" y="345372"/>
                </a:lnTo>
                <a:lnTo>
                  <a:pt x="894122" y="331405"/>
                </a:lnTo>
                <a:lnTo>
                  <a:pt x="901109" y="317438"/>
                </a:lnTo>
                <a:lnTo>
                  <a:pt x="908731" y="304105"/>
                </a:lnTo>
                <a:lnTo>
                  <a:pt x="916035" y="290773"/>
                </a:lnTo>
                <a:lnTo>
                  <a:pt x="923657" y="277441"/>
                </a:lnTo>
                <a:lnTo>
                  <a:pt x="931596" y="264743"/>
                </a:lnTo>
                <a:lnTo>
                  <a:pt x="940171" y="252046"/>
                </a:lnTo>
                <a:lnTo>
                  <a:pt x="948427" y="239348"/>
                </a:lnTo>
                <a:lnTo>
                  <a:pt x="957320" y="227603"/>
                </a:lnTo>
                <a:lnTo>
                  <a:pt x="966212" y="215858"/>
                </a:lnTo>
                <a:lnTo>
                  <a:pt x="975421" y="204112"/>
                </a:lnTo>
                <a:lnTo>
                  <a:pt x="985266" y="192685"/>
                </a:lnTo>
                <a:lnTo>
                  <a:pt x="994793" y="181574"/>
                </a:lnTo>
                <a:lnTo>
                  <a:pt x="1004956" y="170781"/>
                </a:lnTo>
                <a:lnTo>
                  <a:pt x="1014800" y="160306"/>
                </a:lnTo>
                <a:lnTo>
                  <a:pt x="1025280" y="149831"/>
                </a:lnTo>
                <a:lnTo>
                  <a:pt x="1036078" y="140307"/>
                </a:lnTo>
                <a:lnTo>
                  <a:pt x="1046875" y="130784"/>
                </a:lnTo>
                <a:lnTo>
                  <a:pt x="1057991" y="121261"/>
                </a:lnTo>
                <a:lnTo>
                  <a:pt x="1069105" y="112055"/>
                </a:lnTo>
                <a:lnTo>
                  <a:pt x="1080538" y="103485"/>
                </a:lnTo>
                <a:lnTo>
                  <a:pt x="1092606" y="94914"/>
                </a:lnTo>
                <a:lnTo>
                  <a:pt x="1104356" y="86978"/>
                </a:lnTo>
                <a:lnTo>
                  <a:pt x="1116742" y="79359"/>
                </a:lnTo>
                <a:lnTo>
                  <a:pt x="1128809" y="72058"/>
                </a:lnTo>
                <a:lnTo>
                  <a:pt x="1141512" y="64440"/>
                </a:lnTo>
                <a:lnTo>
                  <a:pt x="1154533" y="57774"/>
                </a:lnTo>
                <a:lnTo>
                  <a:pt x="1167553" y="51425"/>
                </a:lnTo>
                <a:lnTo>
                  <a:pt x="1180574" y="45711"/>
                </a:lnTo>
                <a:lnTo>
                  <a:pt x="1193912" y="39680"/>
                </a:lnTo>
                <a:lnTo>
                  <a:pt x="1207568" y="34601"/>
                </a:lnTo>
                <a:lnTo>
                  <a:pt x="1221541" y="29522"/>
                </a:lnTo>
                <a:lnTo>
                  <a:pt x="1235514" y="24760"/>
                </a:lnTo>
                <a:lnTo>
                  <a:pt x="1249805" y="20633"/>
                </a:lnTo>
                <a:lnTo>
                  <a:pt x="1264096" y="16507"/>
                </a:lnTo>
                <a:lnTo>
                  <a:pt x="1278704" y="13332"/>
                </a:lnTo>
                <a:lnTo>
                  <a:pt x="1293630" y="10158"/>
                </a:lnTo>
                <a:lnTo>
                  <a:pt x="1308556" y="7618"/>
                </a:lnTo>
                <a:lnTo>
                  <a:pt x="1323164" y="5396"/>
                </a:lnTo>
                <a:lnTo>
                  <a:pt x="1339043" y="3174"/>
                </a:lnTo>
                <a:lnTo>
                  <a:pt x="1354287" y="1905"/>
                </a:lnTo>
                <a:lnTo>
                  <a:pt x="1369848" y="952"/>
                </a:lnTo>
                <a:lnTo>
                  <a:pt x="1385726" y="317"/>
                </a:lnTo>
                <a:lnTo>
                  <a:pt x="1401605" y="0"/>
                </a:lnTo>
                <a:close/>
              </a:path>
            </a:pathLst>
          </a:custGeom>
          <a:solidFill>
            <a:srgbClr val="4D576B"/>
          </a:solidFill>
          <a:ln>
            <a:noFill/>
          </a:ln>
        </p:spPr>
        <p:txBody>
          <a:bodyPr anchor="ctr">
            <a:normAutofit/>
            <a:scene3d>
              <a:camera prst="orthographicFront"/>
              <a:lightRig rig="threePt" dir="t"/>
            </a:scene3d>
            <a:sp3d>
              <a:contourClr>
                <a:srgbClr val="FFFFFF"/>
              </a:contourClr>
            </a:sp3d>
          </a:bodyPr>
          <a:lstStyle/>
          <a:p>
            <a:pPr algn="ctr"/>
            <a:endParaRPr lang="zh-CN" altLang="en-US">
              <a:solidFill>
                <a:srgbClr val="FFFFFF"/>
              </a:solidFill>
              <a:latin typeface="微软雅黑" panose="020B0503020204020204" charset="-122"/>
              <a:ea typeface="微软雅黑" panose="020B0503020204020204" charset="-122"/>
              <a:sym typeface="Arial" panose="020B0604020202020204" pitchFamily="34" charset="0"/>
            </a:endParaRPr>
          </a:p>
        </p:txBody>
      </p:sp>
      <p:cxnSp>
        <p:nvCxnSpPr>
          <p:cNvPr id="48" name="直接连接符 47"/>
          <p:cNvCxnSpPr>
            <a:stCxn id="31" idx="2"/>
            <a:endCxn id="46" idx="6"/>
          </p:cNvCxnSpPr>
          <p:nvPr>
            <p:custDataLst>
              <p:tags r:id="rId4"/>
            </p:custDataLst>
          </p:nvPr>
        </p:nvCxnSpPr>
        <p:spPr>
          <a:xfrm flipH="1">
            <a:off x="6382960" y="3152432"/>
            <a:ext cx="745490" cy="5080"/>
          </a:xfrm>
          <a:prstGeom prst="line">
            <a:avLst/>
          </a:prstGeom>
          <a:noFill/>
          <a:ln w="38100" cap="flat" cmpd="sng" algn="ctr">
            <a:solidFill>
              <a:srgbClr val="1F74AD"/>
            </a:solidFill>
            <a:prstDash val="solid"/>
            <a:miter lim="800000"/>
          </a:ln>
          <a:effectLst/>
        </p:spPr>
      </p:cxnSp>
      <p:cxnSp>
        <p:nvCxnSpPr>
          <p:cNvPr id="65" name="直接连接符 64"/>
          <p:cNvCxnSpPr>
            <a:stCxn id="31" idx="6"/>
            <a:endCxn id="63" idx="2"/>
          </p:cNvCxnSpPr>
          <p:nvPr>
            <p:custDataLst>
              <p:tags r:id="rId5"/>
            </p:custDataLst>
          </p:nvPr>
        </p:nvCxnSpPr>
        <p:spPr>
          <a:xfrm>
            <a:off x="9450569" y="3152250"/>
            <a:ext cx="746125" cy="5080"/>
          </a:xfrm>
          <a:prstGeom prst="line">
            <a:avLst/>
          </a:prstGeom>
          <a:noFill/>
          <a:ln w="38100" cap="flat" cmpd="sng" algn="ctr">
            <a:solidFill>
              <a:srgbClr val="3498DB"/>
            </a:solidFill>
            <a:prstDash val="solid"/>
            <a:miter lim="800000"/>
          </a:ln>
          <a:effectLst/>
        </p:spPr>
      </p:cxnSp>
      <p:sp>
        <p:nvSpPr>
          <p:cNvPr id="45" name="圆角矩形 2"/>
          <p:cNvSpPr/>
          <p:nvPr>
            <p:custDataLst>
              <p:tags r:id="rId6"/>
            </p:custDataLst>
          </p:nvPr>
        </p:nvSpPr>
        <p:spPr>
          <a:xfrm>
            <a:off x="2772685" y="2639975"/>
            <a:ext cx="3585774" cy="1034771"/>
          </a:xfrm>
          <a:prstGeom prst="roundRect">
            <a:avLst>
              <a:gd name="adj" fmla="val 50000"/>
            </a:avLst>
          </a:prstGeom>
          <a:solidFill>
            <a:sysClr val="window" lastClr="FFFFFF"/>
          </a:solidFill>
          <a:ln w="38100" cap="flat" cmpd="sng" algn="ctr">
            <a:solidFill>
              <a:srgbClr val="1F74AD"/>
            </a:solidFill>
            <a:prstDash val="solid"/>
            <a:miter lim="800000"/>
          </a:ln>
          <a:effectLst/>
        </p:spPr>
        <p:txBody>
          <a:bodyPr rtlCol="0" anchor="ctr">
            <a:normAutofit/>
          </a:bodyPr>
          <a:lstStyle/>
          <a:p>
            <a:pPr>
              <a:lnSpc>
                <a:spcPct val="120000"/>
              </a:lnSpc>
            </a:pPr>
            <a:endParaRPr lang="zh-CN" altLang="en-US" sz="2000" b="1" kern="0" spc="300" dirty="0">
              <a:solidFill>
                <a:srgbClr val="000000"/>
              </a:solidFill>
              <a:latin typeface="微软雅黑" panose="020B0503020204020204" charset="-122"/>
              <a:ea typeface="微软雅黑" panose="020B0503020204020204" charset="-122"/>
            </a:endParaRPr>
          </a:p>
        </p:txBody>
      </p:sp>
      <p:sp>
        <p:nvSpPr>
          <p:cNvPr id="46" name="椭圆 45"/>
          <p:cNvSpPr/>
          <p:nvPr>
            <p:custDataLst>
              <p:tags r:id="rId7"/>
            </p:custDataLst>
          </p:nvPr>
        </p:nvSpPr>
        <p:spPr>
          <a:xfrm>
            <a:off x="5348073" y="2639976"/>
            <a:ext cx="1034771" cy="1034771"/>
          </a:xfrm>
          <a:prstGeom prst="ellipse">
            <a:avLst/>
          </a:prstGeom>
          <a:solidFill>
            <a:sysClr val="window" lastClr="FFFFFF"/>
          </a:solidFill>
          <a:ln w="38100" cap="flat" cmpd="sng" algn="ctr">
            <a:solidFill>
              <a:srgbClr val="1F74AD"/>
            </a:solidFill>
            <a:prstDash val="solid"/>
            <a:miter lim="800000"/>
          </a:ln>
          <a:effectLst/>
        </p:spPr>
        <p:txBody>
          <a:bodyPr rtlCol="0" anchor="ctr">
            <a:normAutofit/>
          </a:bodyPr>
          <a:lstStyle/>
          <a:p>
            <a:pPr algn="ctr"/>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47" name="KSO_Shape"/>
          <p:cNvSpPr/>
          <p:nvPr>
            <p:custDataLst>
              <p:tags r:id="rId8"/>
            </p:custDataLst>
          </p:nvPr>
        </p:nvSpPr>
        <p:spPr bwMode="auto">
          <a:xfrm>
            <a:off x="5565087" y="2856990"/>
            <a:ext cx="600742" cy="600742"/>
          </a:xfrm>
          <a:custGeom>
            <a:avLst/>
            <a:gdLst>
              <a:gd name="T0" fmla="*/ 1395413 w 2219325"/>
              <a:gd name="T1" fmla="*/ 1938020 h 2219325"/>
              <a:gd name="T2" fmla="*/ 1388316 w 2219325"/>
              <a:gd name="T3" fmla="*/ 2002466 h 2219325"/>
              <a:gd name="T4" fmla="*/ 1670304 w 2219325"/>
              <a:gd name="T5" fmla="*/ 1858614 h 2219325"/>
              <a:gd name="T6" fmla="*/ 1150620 w 2219325"/>
              <a:gd name="T7" fmla="*/ 2015808 h 2219325"/>
              <a:gd name="T8" fmla="*/ 1286510 w 2219325"/>
              <a:gd name="T9" fmla="*/ 1931988 h 2219325"/>
              <a:gd name="T10" fmla="*/ 1400810 w 2219325"/>
              <a:gd name="T11" fmla="*/ 1758633 h 2219325"/>
              <a:gd name="T12" fmla="*/ 848360 w 2219325"/>
              <a:gd name="T13" fmla="*/ 1816418 h 2219325"/>
              <a:gd name="T14" fmla="*/ 969645 w 2219325"/>
              <a:gd name="T15" fmla="*/ 1966278 h 2219325"/>
              <a:gd name="T16" fmla="*/ 388339 w 2219325"/>
              <a:gd name="T17" fmla="*/ 1704282 h 2219325"/>
              <a:gd name="T18" fmla="*/ 625234 w 2219325"/>
              <a:gd name="T19" fmla="*/ 1909105 h 2219325"/>
              <a:gd name="T20" fmla="*/ 900095 w 2219325"/>
              <a:gd name="T21" fmla="*/ 2020749 h 2219325"/>
              <a:gd name="T22" fmla="*/ 793433 w 2219325"/>
              <a:gd name="T23" fmla="*/ 1894840 h 2219325"/>
              <a:gd name="T24" fmla="*/ 1611947 w 2219325"/>
              <a:gd name="T25" fmla="*/ 1244918 h 2219325"/>
              <a:gd name="T26" fmla="*/ 1898577 w 2219325"/>
              <a:gd name="T27" fmla="*/ 1613535 h 2219325"/>
              <a:gd name="T28" fmla="*/ 2016438 w 2219325"/>
              <a:gd name="T29" fmla="*/ 1342906 h 2219325"/>
              <a:gd name="T30" fmla="*/ 1464945 w 2219325"/>
              <a:gd name="T31" fmla="*/ 1588135 h 2219325"/>
              <a:gd name="T32" fmla="*/ 1527810 w 2219325"/>
              <a:gd name="T33" fmla="*/ 1182688 h 2219325"/>
              <a:gd name="T34" fmla="*/ 727393 w 2219325"/>
              <a:gd name="T35" fmla="*/ 1480820 h 2219325"/>
              <a:gd name="T36" fmla="*/ 185422 w 2219325"/>
              <a:gd name="T37" fmla="*/ 1251450 h 2219325"/>
              <a:gd name="T38" fmla="*/ 287674 w 2219325"/>
              <a:gd name="T39" fmla="*/ 1555032 h 2219325"/>
              <a:gd name="T40" fmla="*/ 619125 w 2219325"/>
              <a:gd name="T41" fmla="*/ 1365568 h 2219325"/>
              <a:gd name="T42" fmla="*/ 1581467 w 2219325"/>
              <a:gd name="T43" fmla="*/ 739458 h 2219325"/>
              <a:gd name="T44" fmla="*/ 2043430 w 2219325"/>
              <a:gd name="T45" fmla="*/ 1036784 h 2219325"/>
              <a:gd name="T46" fmla="*/ 1963406 w 2219325"/>
              <a:gd name="T47" fmla="*/ 723993 h 2219325"/>
              <a:gd name="T48" fmla="*/ 1522095 w 2219325"/>
              <a:gd name="T49" fmla="*/ 943928 h 2219325"/>
              <a:gd name="T50" fmla="*/ 762000 w 2219325"/>
              <a:gd name="T51" fmla="*/ 606108 h 2219325"/>
              <a:gd name="T52" fmla="*/ 692467 w 2219325"/>
              <a:gd name="T53" fmla="*/ 1005840 h 2219325"/>
              <a:gd name="T54" fmla="*/ 239406 w 2219325"/>
              <a:gd name="T55" fmla="*/ 765910 h 2219325"/>
              <a:gd name="T56" fmla="*/ 175580 w 2219325"/>
              <a:gd name="T57" fmla="*/ 1068705 h 2219325"/>
              <a:gd name="T58" fmla="*/ 649287 w 2219325"/>
              <a:gd name="T59" fmla="*/ 684848 h 2219325"/>
              <a:gd name="T60" fmla="*/ 1378267 w 2219325"/>
              <a:gd name="T61" fmla="*/ 416878 h 2219325"/>
              <a:gd name="T62" fmla="*/ 1258887 w 2219325"/>
              <a:gd name="T63" fmla="*/ 261303 h 2219325"/>
              <a:gd name="T64" fmla="*/ 1047750 w 2219325"/>
              <a:gd name="T65" fmla="*/ 209550 h 2219325"/>
              <a:gd name="T66" fmla="*/ 914400 w 2219325"/>
              <a:gd name="T67" fmla="*/ 307023 h 2219325"/>
              <a:gd name="T68" fmla="*/ 804545 w 2219325"/>
              <a:gd name="T69" fmla="*/ 491490 h 2219325"/>
              <a:gd name="T70" fmla="*/ 725264 w 2219325"/>
              <a:gd name="T71" fmla="*/ 255919 h 2219325"/>
              <a:gd name="T72" fmla="*/ 464869 w 2219325"/>
              <a:gd name="T73" fmla="*/ 431844 h 2219325"/>
              <a:gd name="T74" fmla="*/ 779145 w 2219325"/>
              <a:gd name="T75" fmla="*/ 348298 h 2219325"/>
              <a:gd name="T76" fmla="*/ 889635 w 2219325"/>
              <a:gd name="T77" fmla="*/ 207963 h 2219325"/>
              <a:gd name="T78" fmla="*/ 1403033 w 2219325"/>
              <a:gd name="T79" fmla="*/ 291783 h 2219325"/>
              <a:gd name="T80" fmla="*/ 1832574 w 2219325"/>
              <a:gd name="T81" fmla="*/ 513773 h 2219325"/>
              <a:gd name="T82" fmla="*/ 1595679 w 2219325"/>
              <a:gd name="T83" fmla="*/ 308950 h 2219325"/>
              <a:gd name="T84" fmla="*/ 1315730 w 2219325"/>
              <a:gd name="T85" fmla="*/ 196178 h 2219325"/>
              <a:gd name="T86" fmla="*/ 1465580 w 2219325"/>
              <a:gd name="T87" fmla="*/ 58420 h 2219325"/>
              <a:gd name="T88" fmla="*/ 1794510 w 2219325"/>
              <a:gd name="T89" fmla="*/ 236855 h 2219325"/>
              <a:gd name="T90" fmla="*/ 2044383 w 2219325"/>
              <a:gd name="T91" fmla="*/ 511493 h 2219325"/>
              <a:gd name="T92" fmla="*/ 2190750 w 2219325"/>
              <a:gd name="T93" fmla="*/ 859473 h 2219325"/>
              <a:gd name="T94" fmla="*/ 2210435 w 2219325"/>
              <a:gd name="T95" fmla="*/ 1250950 h 2219325"/>
              <a:gd name="T96" fmla="*/ 2097723 w 2219325"/>
              <a:gd name="T97" fmla="*/ 1614805 h 2219325"/>
              <a:gd name="T98" fmla="*/ 1875473 w 2219325"/>
              <a:gd name="T99" fmla="*/ 1913255 h 2219325"/>
              <a:gd name="T100" fmla="*/ 1566227 w 2219325"/>
              <a:gd name="T101" fmla="*/ 2121535 h 2219325"/>
              <a:gd name="T102" fmla="*/ 1195070 w 2219325"/>
              <a:gd name="T103" fmla="*/ 2215833 h 2219325"/>
              <a:gd name="T104" fmla="*/ 805815 w 2219325"/>
              <a:gd name="T105" fmla="*/ 2177098 h 2219325"/>
              <a:gd name="T106" fmla="*/ 467043 w 2219325"/>
              <a:gd name="T107" fmla="*/ 2014538 h 2219325"/>
              <a:gd name="T108" fmla="*/ 204787 w 2219325"/>
              <a:gd name="T109" fmla="*/ 1751965 h 2219325"/>
              <a:gd name="T110" fmla="*/ 42227 w 2219325"/>
              <a:gd name="T111" fmla="*/ 1413510 h 2219325"/>
              <a:gd name="T112" fmla="*/ 3175 w 2219325"/>
              <a:gd name="T113" fmla="*/ 1024255 h 2219325"/>
              <a:gd name="T114" fmla="*/ 97790 w 2219325"/>
              <a:gd name="T115" fmla="*/ 653098 h 2219325"/>
              <a:gd name="T116" fmla="*/ 306387 w 2219325"/>
              <a:gd name="T117" fmla="*/ 344488 h 2219325"/>
              <a:gd name="T118" fmla="*/ 604520 w 2219325"/>
              <a:gd name="T119" fmla="*/ 121603 h 2219325"/>
              <a:gd name="T120" fmla="*/ 968375 w 2219325"/>
              <a:gd name="T121" fmla="*/ 9208 h 2219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19325" h="2219325">
                <a:moveTo>
                  <a:pt x="1522095" y="1695768"/>
                </a:moveTo>
                <a:lnTo>
                  <a:pt x="1510983" y="1725295"/>
                </a:lnTo>
                <a:lnTo>
                  <a:pt x="1499553" y="1754188"/>
                </a:lnTo>
                <a:lnTo>
                  <a:pt x="1487170" y="1781810"/>
                </a:lnTo>
                <a:lnTo>
                  <a:pt x="1474153" y="1808480"/>
                </a:lnTo>
                <a:lnTo>
                  <a:pt x="1461135" y="1834515"/>
                </a:lnTo>
                <a:lnTo>
                  <a:pt x="1447165" y="1859280"/>
                </a:lnTo>
                <a:lnTo>
                  <a:pt x="1439863" y="1871345"/>
                </a:lnTo>
                <a:lnTo>
                  <a:pt x="1432877" y="1883093"/>
                </a:lnTo>
                <a:lnTo>
                  <a:pt x="1425575" y="1894840"/>
                </a:lnTo>
                <a:lnTo>
                  <a:pt x="1417955" y="1905953"/>
                </a:lnTo>
                <a:lnTo>
                  <a:pt x="1410653" y="1917065"/>
                </a:lnTo>
                <a:lnTo>
                  <a:pt x="1403033" y="1927860"/>
                </a:lnTo>
                <a:lnTo>
                  <a:pt x="1395413" y="1938020"/>
                </a:lnTo>
                <a:lnTo>
                  <a:pt x="1387157" y="1948498"/>
                </a:lnTo>
                <a:lnTo>
                  <a:pt x="1379537" y="1958023"/>
                </a:lnTo>
                <a:lnTo>
                  <a:pt x="1371600" y="1967865"/>
                </a:lnTo>
                <a:lnTo>
                  <a:pt x="1363027" y="1977390"/>
                </a:lnTo>
                <a:lnTo>
                  <a:pt x="1355090" y="1986280"/>
                </a:lnTo>
                <a:lnTo>
                  <a:pt x="1346517" y="1994853"/>
                </a:lnTo>
                <a:lnTo>
                  <a:pt x="1337945" y="2003425"/>
                </a:lnTo>
                <a:lnTo>
                  <a:pt x="1329690" y="2011680"/>
                </a:lnTo>
                <a:lnTo>
                  <a:pt x="1320800" y="2019300"/>
                </a:lnTo>
                <a:lnTo>
                  <a:pt x="1318516" y="2021258"/>
                </a:lnTo>
                <a:lnTo>
                  <a:pt x="1321630" y="2020566"/>
                </a:lnTo>
                <a:lnTo>
                  <a:pt x="1344176" y="2015168"/>
                </a:lnTo>
                <a:lnTo>
                  <a:pt x="1366405" y="2008817"/>
                </a:lnTo>
                <a:lnTo>
                  <a:pt x="1388316" y="2002466"/>
                </a:lnTo>
                <a:lnTo>
                  <a:pt x="1410227" y="1995479"/>
                </a:lnTo>
                <a:lnTo>
                  <a:pt x="1431821" y="1987858"/>
                </a:lnTo>
                <a:lnTo>
                  <a:pt x="1453415" y="1979602"/>
                </a:lnTo>
                <a:lnTo>
                  <a:pt x="1474691" y="1971345"/>
                </a:lnTo>
                <a:lnTo>
                  <a:pt x="1495332" y="1962136"/>
                </a:lnTo>
                <a:lnTo>
                  <a:pt x="1515973" y="1952610"/>
                </a:lnTo>
                <a:lnTo>
                  <a:pt x="1536296" y="1942448"/>
                </a:lnTo>
                <a:lnTo>
                  <a:pt x="1556302" y="1931651"/>
                </a:lnTo>
                <a:lnTo>
                  <a:pt x="1575991" y="1920537"/>
                </a:lnTo>
                <a:lnTo>
                  <a:pt x="1595679" y="1909105"/>
                </a:lnTo>
                <a:lnTo>
                  <a:pt x="1614415" y="1897038"/>
                </a:lnTo>
                <a:lnTo>
                  <a:pt x="1633468" y="1884653"/>
                </a:lnTo>
                <a:lnTo>
                  <a:pt x="1652203" y="1872268"/>
                </a:lnTo>
                <a:lnTo>
                  <a:pt x="1670304" y="1858614"/>
                </a:lnTo>
                <a:lnTo>
                  <a:pt x="1687770" y="1845276"/>
                </a:lnTo>
                <a:lnTo>
                  <a:pt x="1705553" y="1830986"/>
                </a:lnTo>
                <a:lnTo>
                  <a:pt x="1722383" y="1816379"/>
                </a:lnTo>
                <a:lnTo>
                  <a:pt x="1739531" y="1801454"/>
                </a:lnTo>
                <a:lnTo>
                  <a:pt x="1756044" y="1786529"/>
                </a:lnTo>
                <a:lnTo>
                  <a:pt x="1771921" y="1770651"/>
                </a:lnTo>
                <a:lnTo>
                  <a:pt x="1787481" y="1754456"/>
                </a:lnTo>
                <a:lnTo>
                  <a:pt x="1802724" y="1737943"/>
                </a:lnTo>
                <a:lnTo>
                  <a:pt x="1817967" y="1721430"/>
                </a:lnTo>
                <a:lnTo>
                  <a:pt x="1832574" y="1704282"/>
                </a:lnTo>
                <a:lnTo>
                  <a:pt x="1839112" y="1695768"/>
                </a:lnTo>
                <a:lnTo>
                  <a:pt x="1522095" y="1695768"/>
                </a:lnTo>
                <a:close/>
                <a:moveTo>
                  <a:pt x="1150620" y="1695768"/>
                </a:moveTo>
                <a:lnTo>
                  <a:pt x="1150620" y="2015808"/>
                </a:lnTo>
                <a:lnTo>
                  <a:pt x="1160780" y="2012950"/>
                </a:lnTo>
                <a:lnTo>
                  <a:pt x="1170940" y="2010093"/>
                </a:lnTo>
                <a:lnTo>
                  <a:pt x="1181100" y="2006600"/>
                </a:lnTo>
                <a:lnTo>
                  <a:pt x="1191260" y="2002155"/>
                </a:lnTo>
                <a:lnTo>
                  <a:pt x="1201103" y="1997393"/>
                </a:lnTo>
                <a:lnTo>
                  <a:pt x="1210945" y="1992313"/>
                </a:lnTo>
                <a:lnTo>
                  <a:pt x="1220787" y="1986598"/>
                </a:lnTo>
                <a:lnTo>
                  <a:pt x="1230313" y="1979930"/>
                </a:lnTo>
                <a:lnTo>
                  <a:pt x="1240155" y="1973580"/>
                </a:lnTo>
                <a:lnTo>
                  <a:pt x="1249680" y="1966278"/>
                </a:lnTo>
                <a:lnTo>
                  <a:pt x="1258887" y="1958340"/>
                </a:lnTo>
                <a:lnTo>
                  <a:pt x="1268095" y="1950085"/>
                </a:lnTo>
                <a:lnTo>
                  <a:pt x="1277303" y="1941195"/>
                </a:lnTo>
                <a:lnTo>
                  <a:pt x="1286510" y="1931988"/>
                </a:lnTo>
                <a:lnTo>
                  <a:pt x="1295400" y="1922463"/>
                </a:lnTo>
                <a:lnTo>
                  <a:pt x="1304607" y="1912303"/>
                </a:lnTo>
                <a:lnTo>
                  <a:pt x="1313180" y="1902143"/>
                </a:lnTo>
                <a:lnTo>
                  <a:pt x="1321753" y="1890713"/>
                </a:lnTo>
                <a:lnTo>
                  <a:pt x="1330325" y="1879283"/>
                </a:lnTo>
                <a:lnTo>
                  <a:pt x="1338897" y="1867853"/>
                </a:lnTo>
                <a:lnTo>
                  <a:pt x="1346835" y="1855470"/>
                </a:lnTo>
                <a:lnTo>
                  <a:pt x="1355090" y="1842770"/>
                </a:lnTo>
                <a:lnTo>
                  <a:pt x="1363027" y="1829753"/>
                </a:lnTo>
                <a:lnTo>
                  <a:pt x="1370647" y="1816418"/>
                </a:lnTo>
                <a:lnTo>
                  <a:pt x="1378267" y="1802448"/>
                </a:lnTo>
                <a:lnTo>
                  <a:pt x="1386205" y="1788160"/>
                </a:lnTo>
                <a:lnTo>
                  <a:pt x="1393507" y="1773555"/>
                </a:lnTo>
                <a:lnTo>
                  <a:pt x="1400810" y="1758633"/>
                </a:lnTo>
                <a:lnTo>
                  <a:pt x="1407477" y="1743710"/>
                </a:lnTo>
                <a:lnTo>
                  <a:pt x="1414463" y="1727835"/>
                </a:lnTo>
                <a:lnTo>
                  <a:pt x="1421447" y="1711643"/>
                </a:lnTo>
                <a:lnTo>
                  <a:pt x="1428115" y="1695768"/>
                </a:lnTo>
                <a:lnTo>
                  <a:pt x="1150620" y="1695768"/>
                </a:lnTo>
                <a:close/>
                <a:moveTo>
                  <a:pt x="791210" y="1695768"/>
                </a:moveTo>
                <a:lnTo>
                  <a:pt x="797560" y="1711643"/>
                </a:lnTo>
                <a:lnTo>
                  <a:pt x="804545" y="1727835"/>
                </a:lnTo>
                <a:lnTo>
                  <a:pt x="811213" y="1743710"/>
                </a:lnTo>
                <a:lnTo>
                  <a:pt x="818515" y="1758633"/>
                </a:lnTo>
                <a:lnTo>
                  <a:pt x="825817" y="1773555"/>
                </a:lnTo>
                <a:lnTo>
                  <a:pt x="833120" y="1788160"/>
                </a:lnTo>
                <a:lnTo>
                  <a:pt x="840740" y="1802448"/>
                </a:lnTo>
                <a:lnTo>
                  <a:pt x="848360" y="1816418"/>
                </a:lnTo>
                <a:lnTo>
                  <a:pt x="855980" y="1829753"/>
                </a:lnTo>
                <a:lnTo>
                  <a:pt x="864235" y="1842770"/>
                </a:lnTo>
                <a:lnTo>
                  <a:pt x="872173" y="1855470"/>
                </a:lnTo>
                <a:lnTo>
                  <a:pt x="880427" y="1867853"/>
                </a:lnTo>
                <a:lnTo>
                  <a:pt x="888683" y="1879283"/>
                </a:lnTo>
                <a:lnTo>
                  <a:pt x="897255" y="1890713"/>
                </a:lnTo>
                <a:lnTo>
                  <a:pt x="906145" y="1902143"/>
                </a:lnTo>
                <a:lnTo>
                  <a:pt x="914400" y="1912303"/>
                </a:lnTo>
                <a:lnTo>
                  <a:pt x="923290" y="1922463"/>
                </a:lnTo>
                <a:lnTo>
                  <a:pt x="932497" y="1931988"/>
                </a:lnTo>
                <a:lnTo>
                  <a:pt x="941387" y="1941195"/>
                </a:lnTo>
                <a:lnTo>
                  <a:pt x="950595" y="1950085"/>
                </a:lnTo>
                <a:lnTo>
                  <a:pt x="960120" y="1958340"/>
                </a:lnTo>
                <a:lnTo>
                  <a:pt x="969645" y="1966278"/>
                </a:lnTo>
                <a:lnTo>
                  <a:pt x="979170" y="1973580"/>
                </a:lnTo>
                <a:lnTo>
                  <a:pt x="988695" y="1979930"/>
                </a:lnTo>
                <a:lnTo>
                  <a:pt x="998220" y="1986598"/>
                </a:lnTo>
                <a:lnTo>
                  <a:pt x="1008380" y="1992313"/>
                </a:lnTo>
                <a:lnTo>
                  <a:pt x="1017905" y="1997393"/>
                </a:lnTo>
                <a:lnTo>
                  <a:pt x="1027747" y="2002155"/>
                </a:lnTo>
                <a:lnTo>
                  <a:pt x="1037907" y="2006600"/>
                </a:lnTo>
                <a:lnTo>
                  <a:pt x="1047750" y="2010093"/>
                </a:lnTo>
                <a:lnTo>
                  <a:pt x="1058227" y="2012950"/>
                </a:lnTo>
                <a:lnTo>
                  <a:pt x="1068705" y="2015808"/>
                </a:lnTo>
                <a:lnTo>
                  <a:pt x="1068705" y="1695768"/>
                </a:lnTo>
                <a:lnTo>
                  <a:pt x="791210" y="1695768"/>
                </a:lnTo>
                <a:close/>
                <a:moveTo>
                  <a:pt x="381497" y="1695768"/>
                </a:moveTo>
                <a:lnTo>
                  <a:pt x="388339" y="1704282"/>
                </a:lnTo>
                <a:lnTo>
                  <a:pt x="402946" y="1721430"/>
                </a:lnTo>
                <a:lnTo>
                  <a:pt x="417871" y="1737943"/>
                </a:lnTo>
                <a:lnTo>
                  <a:pt x="432796" y="1754456"/>
                </a:lnTo>
                <a:lnTo>
                  <a:pt x="448674" y="1770651"/>
                </a:lnTo>
                <a:lnTo>
                  <a:pt x="464869" y="1786529"/>
                </a:lnTo>
                <a:lnTo>
                  <a:pt x="481382" y="1801454"/>
                </a:lnTo>
                <a:lnTo>
                  <a:pt x="497895" y="1816379"/>
                </a:lnTo>
                <a:lnTo>
                  <a:pt x="515043" y="1830986"/>
                </a:lnTo>
                <a:lnTo>
                  <a:pt x="532826" y="1845276"/>
                </a:lnTo>
                <a:lnTo>
                  <a:pt x="550609" y="1858614"/>
                </a:lnTo>
                <a:lnTo>
                  <a:pt x="568709" y="1872268"/>
                </a:lnTo>
                <a:lnTo>
                  <a:pt x="587128" y="1884653"/>
                </a:lnTo>
                <a:lnTo>
                  <a:pt x="605863" y="1897038"/>
                </a:lnTo>
                <a:lnTo>
                  <a:pt x="625234" y="1909105"/>
                </a:lnTo>
                <a:lnTo>
                  <a:pt x="644605" y="1920537"/>
                </a:lnTo>
                <a:lnTo>
                  <a:pt x="664293" y="1931651"/>
                </a:lnTo>
                <a:lnTo>
                  <a:pt x="684299" y="1942448"/>
                </a:lnTo>
                <a:lnTo>
                  <a:pt x="704623" y="1952610"/>
                </a:lnTo>
                <a:lnTo>
                  <a:pt x="725264" y="1962136"/>
                </a:lnTo>
                <a:lnTo>
                  <a:pt x="746222" y="1971345"/>
                </a:lnTo>
                <a:lnTo>
                  <a:pt x="767181" y="1979602"/>
                </a:lnTo>
                <a:lnTo>
                  <a:pt x="788457" y="1987858"/>
                </a:lnTo>
                <a:lnTo>
                  <a:pt x="810368" y="1995479"/>
                </a:lnTo>
                <a:lnTo>
                  <a:pt x="832279" y="2002466"/>
                </a:lnTo>
                <a:lnTo>
                  <a:pt x="854190" y="2008817"/>
                </a:lnTo>
                <a:lnTo>
                  <a:pt x="876419" y="2015168"/>
                </a:lnTo>
                <a:lnTo>
                  <a:pt x="899283" y="2020566"/>
                </a:lnTo>
                <a:lnTo>
                  <a:pt x="900095" y="2020749"/>
                </a:lnTo>
                <a:lnTo>
                  <a:pt x="898525" y="2019300"/>
                </a:lnTo>
                <a:lnTo>
                  <a:pt x="889635" y="2011680"/>
                </a:lnTo>
                <a:lnTo>
                  <a:pt x="881063" y="2003425"/>
                </a:lnTo>
                <a:lnTo>
                  <a:pt x="872490" y="1994853"/>
                </a:lnTo>
                <a:lnTo>
                  <a:pt x="864235" y="1986280"/>
                </a:lnTo>
                <a:lnTo>
                  <a:pt x="855980" y="1977390"/>
                </a:lnTo>
                <a:lnTo>
                  <a:pt x="847725" y="1967865"/>
                </a:lnTo>
                <a:lnTo>
                  <a:pt x="839470" y="1958023"/>
                </a:lnTo>
                <a:lnTo>
                  <a:pt x="831850" y="1948498"/>
                </a:lnTo>
                <a:lnTo>
                  <a:pt x="823913" y="1938020"/>
                </a:lnTo>
                <a:lnTo>
                  <a:pt x="816293" y="1927860"/>
                </a:lnTo>
                <a:lnTo>
                  <a:pt x="808355" y="1917065"/>
                </a:lnTo>
                <a:lnTo>
                  <a:pt x="801053" y="1905953"/>
                </a:lnTo>
                <a:lnTo>
                  <a:pt x="793433" y="1894840"/>
                </a:lnTo>
                <a:lnTo>
                  <a:pt x="786130" y="1883093"/>
                </a:lnTo>
                <a:lnTo>
                  <a:pt x="779145" y="1871345"/>
                </a:lnTo>
                <a:lnTo>
                  <a:pt x="771843" y="1859280"/>
                </a:lnTo>
                <a:lnTo>
                  <a:pt x="758190" y="1834515"/>
                </a:lnTo>
                <a:lnTo>
                  <a:pt x="745173" y="1808480"/>
                </a:lnTo>
                <a:lnTo>
                  <a:pt x="731837" y="1781810"/>
                </a:lnTo>
                <a:lnTo>
                  <a:pt x="719773" y="1754188"/>
                </a:lnTo>
                <a:lnTo>
                  <a:pt x="708025" y="1725295"/>
                </a:lnTo>
                <a:lnTo>
                  <a:pt x="696913" y="1695768"/>
                </a:lnTo>
                <a:lnTo>
                  <a:pt x="381497" y="1695768"/>
                </a:lnTo>
                <a:close/>
                <a:moveTo>
                  <a:pt x="1615757" y="1150938"/>
                </a:moveTo>
                <a:lnTo>
                  <a:pt x="1615123" y="1182688"/>
                </a:lnTo>
                <a:lnTo>
                  <a:pt x="1613535" y="1213803"/>
                </a:lnTo>
                <a:lnTo>
                  <a:pt x="1611947" y="1244918"/>
                </a:lnTo>
                <a:lnTo>
                  <a:pt x="1609725" y="1275715"/>
                </a:lnTo>
                <a:lnTo>
                  <a:pt x="1607185" y="1305878"/>
                </a:lnTo>
                <a:lnTo>
                  <a:pt x="1603693" y="1336040"/>
                </a:lnTo>
                <a:lnTo>
                  <a:pt x="1600200" y="1365568"/>
                </a:lnTo>
                <a:lnTo>
                  <a:pt x="1596073" y="1394778"/>
                </a:lnTo>
                <a:lnTo>
                  <a:pt x="1591627" y="1423670"/>
                </a:lnTo>
                <a:lnTo>
                  <a:pt x="1586547" y="1451928"/>
                </a:lnTo>
                <a:lnTo>
                  <a:pt x="1581467" y="1479868"/>
                </a:lnTo>
                <a:lnTo>
                  <a:pt x="1576070" y="1507808"/>
                </a:lnTo>
                <a:lnTo>
                  <a:pt x="1569720" y="1534478"/>
                </a:lnTo>
                <a:lnTo>
                  <a:pt x="1563370" y="1561465"/>
                </a:lnTo>
                <a:lnTo>
                  <a:pt x="1556385" y="1587500"/>
                </a:lnTo>
                <a:lnTo>
                  <a:pt x="1549083" y="1613535"/>
                </a:lnTo>
                <a:lnTo>
                  <a:pt x="1898577" y="1613535"/>
                </a:lnTo>
                <a:lnTo>
                  <a:pt x="1898625" y="1613462"/>
                </a:lnTo>
                <a:lnTo>
                  <a:pt x="1910375" y="1594091"/>
                </a:lnTo>
                <a:lnTo>
                  <a:pt x="1922124" y="1574720"/>
                </a:lnTo>
                <a:lnTo>
                  <a:pt x="1933239" y="1555032"/>
                </a:lnTo>
                <a:lnTo>
                  <a:pt x="1943401" y="1535026"/>
                </a:lnTo>
                <a:lnTo>
                  <a:pt x="1953880" y="1514703"/>
                </a:lnTo>
                <a:lnTo>
                  <a:pt x="1963406" y="1493744"/>
                </a:lnTo>
                <a:lnTo>
                  <a:pt x="1972298" y="1473103"/>
                </a:lnTo>
                <a:lnTo>
                  <a:pt x="1981189" y="1452145"/>
                </a:lnTo>
                <a:lnTo>
                  <a:pt x="1989128" y="1430868"/>
                </a:lnTo>
                <a:lnTo>
                  <a:pt x="1997067" y="1408957"/>
                </a:lnTo>
                <a:lnTo>
                  <a:pt x="2003736" y="1387364"/>
                </a:lnTo>
                <a:lnTo>
                  <a:pt x="2010404" y="1365135"/>
                </a:lnTo>
                <a:lnTo>
                  <a:pt x="2016438" y="1342906"/>
                </a:lnTo>
                <a:lnTo>
                  <a:pt x="2021836" y="1320042"/>
                </a:lnTo>
                <a:lnTo>
                  <a:pt x="2026917" y="1297496"/>
                </a:lnTo>
                <a:lnTo>
                  <a:pt x="2031681" y="1274949"/>
                </a:lnTo>
                <a:lnTo>
                  <a:pt x="2035491" y="1251450"/>
                </a:lnTo>
                <a:lnTo>
                  <a:pt x="2038349" y="1228269"/>
                </a:lnTo>
                <a:lnTo>
                  <a:pt x="2041207" y="1204770"/>
                </a:lnTo>
                <a:lnTo>
                  <a:pt x="2043430" y="1180953"/>
                </a:lnTo>
                <a:lnTo>
                  <a:pt x="2044700" y="1157137"/>
                </a:lnTo>
                <a:lnTo>
                  <a:pt x="2044945" y="1150938"/>
                </a:lnTo>
                <a:lnTo>
                  <a:pt x="1615757" y="1150938"/>
                </a:lnTo>
                <a:close/>
                <a:moveTo>
                  <a:pt x="1150620" y="1150938"/>
                </a:moveTo>
                <a:lnTo>
                  <a:pt x="1150620" y="1613535"/>
                </a:lnTo>
                <a:lnTo>
                  <a:pt x="1456690" y="1613535"/>
                </a:lnTo>
                <a:lnTo>
                  <a:pt x="1464945" y="1588135"/>
                </a:lnTo>
                <a:lnTo>
                  <a:pt x="1472247" y="1561783"/>
                </a:lnTo>
                <a:lnTo>
                  <a:pt x="1479233" y="1535430"/>
                </a:lnTo>
                <a:lnTo>
                  <a:pt x="1485583" y="1508125"/>
                </a:lnTo>
                <a:lnTo>
                  <a:pt x="1491615" y="1480820"/>
                </a:lnTo>
                <a:lnTo>
                  <a:pt x="1497013" y="1452880"/>
                </a:lnTo>
                <a:lnTo>
                  <a:pt x="1502410" y="1423988"/>
                </a:lnTo>
                <a:lnTo>
                  <a:pt x="1507490" y="1395095"/>
                </a:lnTo>
                <a:lnTo>
                  <a:pt x="1511617" y="1365885"/>
                </a:lnTo>
                <a:lnTo>
                  <a:pt x="1515745" y="1336358"/>
                </a:lnTo>
                <a:lnTo>
                  <a:pt x="1518920" y="1305878"/>
                </a:lnTo>
                <a:lnTo>
                  <a:pt x="1522095" y="1275715"/>
                </a:lnTo>
                <a:lnTo>
                  <a:pt x="1524317" y="1244918"/>
                </a:lnTo>
                <a:lnTo>
                  <a:pt x="1526857" y="1213803"/>
                </a:lnTo>
                <a:lnTo>
                  <a:pt x="1527810" y="1182688"/>
                </a:lnTo>
                <a:lnTo>
                  <a:pt x="1529080" y="1150938"/>
                </a:lnTo>
                <a:lnTo>
                  <a:pt x="1150620" y="1150938"/>
                </a:lnTo>
                <a:close/>
                <a:moveTo>
                  <a:pt x="690245" y="1150938"/>
                </a:moveTo>
                <a:lnTo>
                  <a:pt x="691197" y="1182688"/>
                </a:lnTo>
                <a:lnTo>
                  <a:pt x="692467" y="1213803"/>
                </a:lnTo>
                <a:lnTo>
                  <a:pt x="694690" y="1244918"/>
                </a:lnTo>
                <a:lnTo>
                  <a:pt x="696913" y="1275715"/>
                </a:lnTo>
                <a:lnTo>
                  <a:pt x="700087" y="1305878"/>
                </a:lnTo>
                <a:lnTo>
                  <a:pt x="703580" y="1336358"/>
                </a:lnTo>
                <a:lnTo>
                  <a:pt x="707390" y="1365885"/>
                </a:lnTo>
                <a:lnTo>
                  <a:pt x="711517" y="1395095"/>
                </a:lnTo>
                <a:lnTo>
                  <a:pt x="716597" y="1423988"/>
                </a:lnTo>
                <a:lnTo>
                  <a:pt x="721677" y="1452880"/>
                </a:lnTo>
                <a:lnTo>
                  <a:pt x="727393" y="1480820"/>
                </a:lnTo>
                <a:lnTo>
                  <a:pt x="733425" y="1508125"/>
                </a:lnTo>
                <a:lnTo>
                  <a:pt x="740093" y="1535430"/>
                </a:lnTo>
                <a:lnTo>
                  <a:pt x="747077" y="1561783"/>
                </a:lnTo>
                <a:lnTo>
                  <a:pt x="754380" y="1588135"/>
                </a:lnTo>
                <a:lnTo>
                  <a:pt x="762000" y="1613535"/>
                </a:lnTo>
                <a:lnTo>
                  <a:pt x="1068705" y="1613535"/>
                </a:lnTo>
                <a:lnTo>
                  <a:pt x="1068705" y="1150938"/>
                </a:lnTo>
                <a:lnTo>
                  <a:pt x="690245" y="1150938"/>
                </a:lnTo>
                <a:close/>
                <a:moveTo>
                  <a:pt x="175650" y="1150938"/>
                </a:moveTo>
                <a:lnTo>
                  <a:pt x="175895" y="1157137"/>
                </a:lnTo>
                <a:lnTo>
                  <a:pt x="177165" y="1180953"/>
                </a:lnTo>
                <a:lnTo>
                  <a:pt x="179706" y="1204770"/>
                </a:lnTo>
                <a:lnTo>
                  <a:pt x="182246" y="1228269"/>
                </a:lnTo>
                <a:lnTo>
                  <a:pt x="185422" y="1251450"/>
                </a:lnTo>
                <a:lnTo>
                  <a:pt x="189232" y="1274949"/>
                </a:lnTo>
                <a:lnTo>
                  <a:pt x="193678" y="1297496"/>
                </a:lnTo>
                <a:lnTo>
                  <a:pt x="198759" y="1320042"/>
                </a:lnTo>
                <a:lnTo>
                  <a:pt x="204158" y="1342906"/>
                </a:lnTo>
                <a:lnTo>
                  <a:pt x="210191" y="1365135"/>
                </a:lnTo>
                <a:lnTo>
                  <a:pt x="216860" y="1387364"/>
                </a:lnTo>
                <a:lnTo>
                  <a:pt x="223846" y="1408957"/>
                </a:lnTo>
                <a:lnTo>
                  <a:pt x="231467" y="1430868"/>
                </a:lnTo>
                <a:lnTo>
                  <a:pt x="239406" y="1452145"/>
                </a:lnTo>
                <a:lnTo>
                  <a:pt x="248298" y="1473103"/>
                </a:lnTo>
                <a:lnTo>
                  <a:pt x="257189" y="1493744"/>
                </a:lnTo>
                <a:lnTo>
                  <a:pt x="266716" y="1514703"/>
                </a:lnTo>
                <a:lnTo>
                  <a:pt x="277195" y="1535026"/>
                </a:lnTo>
                <a:lnTo>
                  <a:pt x="287674" y="1555032"/>
                </a:lnTo>
                <a:lnTo>
                  <a:pt x="298789" y="1574720"/>
                </a:lnTo>
                <a:lnTo>
                  <a:pt x="310221" y="1594091"/>
                </a:lnTo>
                <a:lnTo>
                  <a:pt x="322288" y="1613462"/>
                </a:lnTo>
                <a:lnTo>
                  <a:pt x="322335" y="1613535"/>
                </a:lnTo>
                <a:lnTo>
                  <a:pt x="670243" y="1613535"/>
                </a:lnTo>
                <a:lnTo>
                  <a:pt x="662940" y="1587500"/>
                </a:lnTo>
                <a:lnTo>
                  <a:pt x="655955" y="1561465"/>
                </a:lnTo>
                <a:lnTo>
                  <a:pt x="649287" y="1534478"/>
                </a:lnTo>
                <a:lnTo>
                  <a:pt x="643255" y="1507808"/>
                </a:lnTo>
                <a:lnTo>
                  <a:pt x="637540" y="1479868"/>
                </a:lnTo>
                <a:lnTo>
                  <a:pt x="632460" y="1451928"/>
                </a:lnTo>
                <a:lnTo>
                  <a:pt x="627380" y="1423670"/>
                </a:lnTo>
                <a:lnTo>
                  <a:pt x="622935" y="1394778"/>
                </a:lnTo>
                <a:lnTo>
                  <a:pt x="619125" y="1365568"/>
                </a:lnTo>
                <a:lnTo>
                  <a:pt x="614997" y="1336040"/>
                </a:lnTo>
                <a:lnTo>
                  <a:pt x="612140" y="1305878"/>
                </a:lnTo>
                <a:lnTo>
                  <a:pt x="609283" y="1275715"/>
                </a:lnTo>
                <a:lnTo>
                  <a:pt x="607060" y="1244918"/>
                </a:lnTo>
                <a:lnTo>
                  <a:pt x="605155" y="1213803"/>
                </a:lnTo>
                <a:lnTo>
                  <a:pt x="603885" y="1182688"/>
                </a:lnTo>
                <a:lnTo>
                  <a:pt x="603250" y="1150938"/>
                </a:lnTo>
                <a:lnTo>
                  <a:pt x="175650" y="1150938"/>
                </a:lnTo>
                <a:close/>
                <a:moveTo>
                  <a:pt x="1549083" y="606108"/>
                </a:moveTo>
                <a:lnTo>
                  <a:pt x="1556385" y="631825"/>
                </a:lnTo>
                <a:lnTo>
                  <a:pt x="1563370" y="657860"/>
                </a:lnTo>
                <a:lnTo>
                  <a:pt x="1569720" y="684848"/>
                </a:lnTo>
                <a:lnTo>
                  <a:pt x="1576070" y="712153"/>
                </a:lnTo>
                <a:lnTo>
                  <a:pt x="1581467" y="739458"/>
                </a:lnTo>
                <a:lnTo>
                  <a:pt x="1586547" y="767398"/>
                </a:lnTo>
                <a:lnTo>
                  <a:pt x="1591627" y="795973"/>
                </a:lnTo>
                <a:lnTo>
                  <a:pt x="1596073" y="824865"/>
                </a:lnTo>
                <a:lnTo>
                  <a:pt x="1600200" y="854393"/>
                </a:lnTo>
                <a:lnTo>
                  <a:pt x="1603693" y="883920"/>
                </a:lnTo>
                <a:lnTo>
                  <a:pt x="1607185" y="914083"/>
                </a:lnTo>
                <a:lnTo>
                  <a:pt x="1609725" y="944245"/>
                </a:lnTo>
                <a:lnTo>
                  <a:pt x="1611947" y="974725"/>
                </a:lnTo>
                <a:lnTo>
                  <a:pt x="1613535" y="1005840"/>
                </a:lnTo>
                <a:lnTo>
                  <a:pt x="1615123" y="1036955"/>
                </a:lnTo>
                <a:lnTo>
                  <a:pt x="1615757" y="1068705"/>
                </a:lnTo>
                <a:lnTo>
                  <a:pt x="2045016" y="1068705"/>
                </a:lnTo>
                <a:lnTo>
                  <a:pt x="2044700" y="1060601"/>
                </a:lnTo>
                <a:lnTo>
                  <a:pt x="2043430" y="1036784"/>
                </a:lnTo>
                <a:lnTo>
                  <a:pt x="2041207" y="1013285"/>
                </a:lnTo>
                <a:lnTo>
                  <a:pt x="2038349" y="990104"/>
                </a:lnTo>
                <a:lnTo>
                  <a:pt x="2035491" y="966605"/>
                </a:lnTo>
                <a:lnTo>
                  <a:pt x="2031681" y="943423"/>
                </a:lnTo>
                <a:lnTo>
                  <a:pt x="2026917" y="920559"/>
                </a:lnTo>
                <a:lnTo>
                  <a:pt x="2021836" y="897695"/>
                </a:lnTo>
                <a:lnTo>
                  <a:pt x="2016438" y="875149"/>
                </a:lnTo>
                <a:lnTo>
                  <a:pt x="2010404" y="852920"/>
                </a:lnTo>
                <a:lnTo>
                  <a:pt x="2003736" y="831009"/>
                </a:lnTo>
                <a:lnTo>
                  <a:pt x="1997067" y="809098"/>
                </a:lnTo>
                <a:lnTo>
                  <a:pt x="1989128" y="787504"/>
                </a:lnTo>
                <a:lnTo>
                  <a:pt x="1981189" y="765910"/>
                </a:lnTo>
                <a:lnTo>
                  <a:pt x="1972298" y="744634"/>
                </a:lnTo>
                <a:lnTo>
                  <a:pt x="1963406" y="723993"/>
                </a:lnTo>
                <a:lnTo>
                  <a:pt x="1953880" y="703352"/>
                </a:lnTo>
                <a:lnTo>
                  <a:pt x="1943401" y="683029"/>
                </a:lnTo>
                <a:lnTo>
                  <a:pt x="1933239" y="663023"/>
                </a:lnTo>
                <a:lnTo>
                  <a:pt x="1922124" y="643335"/>
                </a:lnTo>
                <a:lnTo>
                  <a:pt x="1910375" y="623646"/>
                </a:lnTo>
                <a:lnTo>
                  <a:pt x="1899375" y="606108"/>
                </a:lnTo>
                <a:lnTo>
                  <a:pt x="1549083" y="606108"/>
                </a:lnTo>
                <a:close/>
                <a:moveTo>
                  <a:pt x="1150620" y="606108"/>
                </a:moveTo>
                <a:lnTo>
                  <a:pt x="1150620" y="1068705"/>
                </a:lnTo>
                <a:lnTo>
                  <a:pt x="1529080" y="1068705"/>
                </a:lnTo>
                <a:lnTo>
                  <a:pt x="1527810" y="1036955"/>
                </a:lnTo>
                <a:lnTo>
                  <a:pt x="1526857" y="1005840"/>
                </a:lnTo>
                <a:lnTo>
                  <a:pt x="1524317" y="974725"/>
                </a:lnTo>
                <a:lnTo>
                  <a:pt x="1522095" y="943928"/>
                </a:lnTo>
                <a:lnTo>
                  <a:pt x="1518920" y="913448"/>
                </a:lnTo>
                <a:lnTo>
                  <a:pt x="1515745" y="883603"/>
                </a:lnTo>
                <a:lnTo>
                  <a:pt x="1511617" y="853758"/>
                </a:lnTo>
                <a:lnTo>
                  <a:pt x="1507490" y="824548"/>
                </a:lnTo>
                <a:lnTo>
                  <a:pt x="1502410" y="795655"/>
                </a:lnTo>
                <a:lnTo>
                  <a:pt x="1497013" y="767080"/>
                </a:lnTo>
                <a:lnTo>
                  <a:pt x="1491615" y="739140"/>
                </a:lnTo>
                <a:lnTo>
                  <a:pt x="1485583" y="711518"/>
                </a:lnTo>
                <a:lnTo>
                  <a:pt x="1479233" y="684213"/>
                </a:lnTo>
                <a:lnTo>
                  <a:pt x="1472247" y="657543"/>
                </a:lnTo>
                <a:lnTo>
                  <a:pt x="1464945" y="631508"/>
                </a:lnTo>
                <a:lnTo>
                  <a:pt x="1456690" y="606108"/>
                </a:lnTo>
                <a:lnTo>
                  <a:pt x="1150620" y="606108"/>
                </a:lnTo>
                <a:close/>
                <a:moveTo>
                  <a:pt x="762000" y="606108"/>
                </a:moveTo>
                <a:lnTo>
                  <a:pt x="754380" y="631508"/>
                </a:lnTo>
                <a:lnTo>
                  <a:pt x="747077" y="657543"/>
                </a:lnTo>
                <a:lnTo>
                  <a:pt x="740093" y="684213"/>
                </a:lnTo>
                <a:lnTo>
                  <a:pt x="733425" y="711518"/>
                </a:lnTo>
                <a:lnTo>
                  <a:pt x="727393" y="739140"/>
                </a:lnTo>
                <a:lnTo>
                  <a:pt x="721677" y="767080"/>
                </a:lnTo>
                <a:lnTo>
                  <a:pt x="716597" y="795655"/>
                </a:lnTo>
                <a:lnTo>
                  <a:pt x="711517" y="824548"/>
                </a:lnTo>
                <a:lnTo>
                  <a:pt x="707390" y="853758"/>
                </a:lnTo>
                <a:lnTo>
                  <a:pt x="703580" y="883603"/>
                </a:lnTo>
                <a:lnTo>
                  <a:pt x="700087" y="913448"/>
                </a:lnTo>
                <a:lnTo>
                  <a:pt x="696913" y="943928"/>
                </a:lnTo>
                <a:lnTo>
                  <a:pt x="694690" y="974725"/>
                </a:lnTo>
                <a:lnTo>
                  <a:pt x="692467" y="1005840"/>
                </a:lnTo>
                <a:lnTo>
                  <a:pt x="691197" y="1036955"/>
                </a:lnTo>
                <a:lnTo>
                  <a:pt x="690245" y="1068705"/>
                </a:lnTo>
                <a:lnTo>
                  <a:pt x="1068705" y="1068705"/>
                </a:lnTo>
                <a:lnTo>
                  <a:pt x="1068705" y="606108"/>
                </a:lnTo>
                <a:lnTo>
                  <a:pt x="762000" y="606108"/>
                </a:lnTo>
                <a:close/>
                <a:moveTo>
                  <a:pt x="321517" y="606108"/>
                </a:moveTo>
                <a:lnTo>
                  <a:pt x="310221" y="623646"/>
                </a:lnTo>
                <a:lnTo>
                  <a:pt x="298789" y="643335"/>
                </a:lnTo>
                <a:lnTo>
                  <a:pt x="287674" y="663023"/>
                </a:lnTo>
                <a:lnTo>
                  <a:pt x="277195" y="683029"/>
                </a:lnTo>
                <a:lnTo>
                  <a:pt x="266716" y="703352"/>
                </a:lnTo>
                <a:lnTo>
                  <a:pt x="257189" y="723993"/>
                </a:lnTo>
                <a:lnTo>
                  <a:pt x="248298" y="744634"/>
                </a:lnTo>
                <a:lnTo>
                  <a:pt x="239406" y="765910"/>
                </a:lnTo>
                <a:lnTo>
                  <a:pt x="231467" y="787504"/>
                </a:lnTo>
                <a:lnTo>
                  <a:pt x="223846" y="809098"/>
                </a:lnTo>
                <a:lnTo>
                  <a:pt x="216860" y="831009"/>
                </a:lnTo>
                <a:lnTo>
                  <a:pt x="210191" y="852920"/>
                </a:lnTo>
                <a:lnTo>
                  <a:pt x="204158" y="875149"/>
                </a:lnTo>
                <a:lnTo>
                  <a:pt x="198759" y="897695"/>
                </a:lnTo>
                <a:lnTo>
                  <a:pt x="193678" y="920559"/>
                </a:lnTo>
                <a:lnTo>
                  <a:pt x="189232" y="943423"/>
                </a:lnTo>
                <a:lnTo>
                  <a:pt x="185422" y="966605"/>
                </a:lnTo>
                <a:lnTo>
                  <a:pt x="182246" y="990104"/>
                </a:lnTo>
                <a:lnTo>
                  <a:pt x="179706" y="1013285"/>
                </a:lnTo>
                <a:lnTo>
                  <a:pt x="177165" y="1036784"/>
                </a:lnTo>
                <a:lnTo>
                  <a:pt x="175895" y="1060601"/>
                </a:lnTo>
                <a:lnTo>
                  <a:pt x="175580" y="1068705"/>
                </a:lnTo>
                <a:lnTo>
                  <a:pt x="603250" y="1068705"/>
                </a:lnTo>
                <a:lnTo>
                  <a:pt x="603885" y="1036955"/>
                </a:lnTo>
                <a:lnTo>
                  <a:pt x="605155" y="1005840"/>
                </a:lnTo>
                <a:lnTo>
                  <a:pt x="607060" y="974725"/>
                </a:lnTo>
                <a:lnTo>
                  <a:pt x="609283" y="944245"/>
                </a:lnTo>
                <a:lnTo>
                  <a:pt x="612140" y="914083"/>
                </a:lnTo>
                <a:lnTo>
                  <a:pt x="614997" y="883920"/>
                </a:lnTo>
                <a:lnTo>
                  <a:pt x="619125" y="854393"/>
                </a:lnTo>
                <a:lnTo>
                  <a:pt x="622935" y="824865"/>
                </a:lnTo>
                <a:lnTo>
                  <a:pt x="627380" y="795973"/>
                </a:lnTo>
                <a:lnTo>
                  <a:pt x="632460" y="767398"/>
                </a:lnTo>
                <a:lnTo>
                  <a:pt x="637540" y="739458"/>
                </a:lnTo>
                <a:lnTo>
                  <a:pt x="643255" y="712153"/>
                </a:lnTo>
                <a:lnTo>
                  <a:pt x="649287" y="684848"/>
                </a:lnTo>
                <a:lnTo>
                  <a:pt x="655955" y="657860"/>
                </a:lnTo>
                <a:lnTo>
                  <a:pt x="662940" y="631825"/>
                </a:lnTo>
                <a:lnTo>
                  <a:pt x="670243" y="606108"/>
                </a:lnTo>
                <a:lnTo>
                  <a:pt x="321517" y="606108"/>
                </a:lnTo>
                <a:close/>
                <a:moveTo>
                  <a:pt x="1150620" y="203835"/>
                </a:moveTo>
                <a:lnTo>
                  <a:pt x="1150620" y="523875"/>
                </a:lnTo>
                <a:lnTo>
                  <a:pt x="1428115" y="523875"/>
                </a:lnTo>
                <a:lnTo>
                  <a:pt x="1421447" y="507683"/>
                </a:lnTo>
                <a:lnTo>
                  <a:pt x="1414463" y="491490"/>
                </a:lnTo>
                <a:lnTo>
                  <a:pt x="1407477" y="476250"/>
                </a:lnTo>
                <a:lnTo>
                  <a:pt x="1400810" y="460693"/>
                </a:lnTo>
                <a:lnTo>
                  <a:pt x="1393507" y="445770"/>
                </a:lnTo>
                <a:lnTo>
                  <a:pt x="1386205" y="431165"/>
                </a:lnTo>
                <a:lnTo>
                  <a:pt x="1378267" y="416878"/>
                </a:lnTo>
                <a:lnTo>
                  <a:pt x="1370647" y="403225"/>
                </a:lnTo>
                <a:lnTo>
                  <a:pt x="1363027" y="389890"/>
                </a:lnTo>
                <a:lnTo>
                  <a:pt x="1355090" y="376555"/>
                </a:lnTo>
                <a:lnTo>
                  <a:pt x="1346835" y="363855"/>
                </a:lnTo>
                <a:lnTo>
                  <a:pt x="1338897" y="352108"/>
                </a:lnTo>
                <a:lnTo>
                  <a:pt x="1330325" y="340043"/>
                </a:lnTo>
                <a:lnTo>
                  <a:pt x="1321753" y="328613"/>
                </a:lnTo>
                <a:lnTo>
                  <a:pt x="1313180" y="317818"/>
                </a:lnTo>
                <a:lnTo>
                  <a:pt x="1304607" y="307023"/>
                </a:lnTo>
                <a:lnTo>
                  <a:pt x="1295400" y="297180"/>
                </a:lnTo>
                <a:lnTo>
                  <a:pt x="1286510" y="287655"/>
                </a:lnTo>
                <a:lnTo>
                  <a:pt x="1277303" y="278448"/>
                </a:lnTo>
                <a:lnTo>
                  <a:pt x="1268095" y="269558"/>
                </a:lnTo>
                <a:lnTo>
                  <a:pt x="1258887" y="261303"/>
                </a:lnTo>
                <a:lnTo>
                  <a:pt x="1249680" y="253365"/>
                </a:lnTo>
                <a:lnTo>
                  <a:pt x="1240155" y="246063"/>
                </a:lnTo>
                <a:lnTo>
                  <a:pt x="1230313" y="239395"/>
                </a:lnTo>
                <a:lnTo>
                  <a:pt x="1220787" y="233045"/>
                </a:lnTo>
                <a:lnTo>
                  <a:pt x="1210945" y="227330"/>
                </a:lnTo>
                <a:lnTo>
                  <a:pt x="1201103" y="222250"/>
                </a:lnTo>
                <a:lnTo>
                  <a:pt x="1191260" y="217170"/>
                </a:lnTo>
                <a:lnTo>
                  <a:pt x="1181100" y="213043"/>
                </a:lnTo>
                <a:lnTo>
                  <a:pt x="1170940" y="209550"/>
                </a:lnTo>
                <a:lnTo>
                  <a:pt x="1160780" y="206375"/>
                </a:lnTo>
                <a:lnTo>
                  <a:pt x="1150620" y="203835"/>
                </a:lnTo>
                <a:close/>
                <a:moveTo>
                  <a:pt x="1068705" y="203835"/>
                </a:moveTo>
                <a:lnTo>
                  <a:pt x="1058227" y="206375"/>
                </a:lnTo>
                <a:lnTo>
                  <a:pt x="1047750" y="209550"/>
                </a:lnTo>
                <a:lnTo>
                  <a:pt x="1037907" y="213043"/>
                </a:lnTo>
                <a:lnTo>
                  <a:pt x="1027747" y="217170"/>
                </a:lnTo>
                <a:lnTo>
                  <a:pt x="1017905" y="222250"/>
                </a:lnTo>
                <a:lnTo>
                  <a:pt x="1008380" y="227330"/>
                </a:lnTo>
                <a:lnTo>
                  <a:pt x="998220" y="233045"/>
                </a:lnTo>
                <a:lnTo>
                  <a:pt x="988695" y="239395"/>
                </a:lnTo>
                <a:lnTo>
                  <a:pt x="979170" y="246063"/>
                </a:lnTo>
                <a:lnTo>
                  <a:pt x="969645" y="253365"/>
                </a:lnTo>
                <a:lnTo>
                  <a:pt x="960120" y="261303"/>
                </a:lnTo>
                <a:lnTo>
                  <a:pt x="950595" y="269558"/>
                </a:lnTo>
                <a:lnTo>
                  <a:pt x="941387" y="278448"/>
                </a:lnTo>
                <a:lnTo>
                  <a:pt x="932497" y="287655"/>
                </a:lnTo>
                <a:lnTo>
                  <a:pt x="923290" y="297180"/>
                </a:lnTo>
                <a:lnTo>
                  <a:pt x="914400" y="307023"/>
                </a:lnTo>
                <a:lnTo>
                  <a:pt x="906145" y="317818"/>
                </a:lnTo>
                <a:lnTo>
                  <a:pt x="897255" y="328613"/>
                </a:lnTo>
                <a:lnTo>
                  <a:pt x="888683" y="340043"/>
                </a:lnTo>
                <a:lnTo>
                  <a:pt x="880427" y="352108"/>
                </a:lnTo>
                <a:lnTo>
                  <a:pt x="872173" y="363855"/>
                </a:lnTo>
                <a:lnTo>
                  <a:pt x="864235" y="376555"/>
                </a:lnTo>
                <a:lnTo>
                  <a:pt x="855980" y="389890"/>
                </a:lnTo>
                <a:lnTo>
                  <a:pt x="848360" y="403225"/>
                </a:lnTo>
                <a:lnTo>
                  <a:pt x="840740" y="416878"/>
                </a:lnTo>
                <a:lnTo>
                  <a:pt x="833120" y="431165"/>
                </a:lnTo>
                <a:lnTo>
                  <a:pt x="825817" y="445770"/>
                </a:lnTo>
                <a:lnTo>
                  <a:pt x="818515" y="460693"/>
                </a:lnTo>
                <a:lnTo>
                  <a:pt x="811213" y="476250"/>
                </a:lnTo>
                <a:lnTo>
                  <a:pt x="804545" y="491490"/>
                </a:lnTo>
                <a:lnTo>
                  <a:pt x="797560" y="507683"/>
                </a:lnTo>
                <a:lnTo>
                  <a:pt x="791210" y="523875"/>
                </a:lnTo>
                <a:lnTo>
                  <a:pt x="1068705" y="523875"/>
                </a:lnTo>
                <a:lnTo>
                  <a:pt x="1068705" y="203835"/>
                </a:lnTo>
                <a:close/>
                <a:moveTo>
                  <a:pt x="902594" y="196743"/>
                </a:moveTo>
                <a:lnTo>
                  <a:pt x="899283" y="197489"/>
                </a:lnTo>
                <a:lnTo>
                  <a:pt x="876419" y="202887"/>
                </a:lnTo>
                <a:lnTo>
                  <a:pt x="854190" y="208921"/>
                </a:lnTo>
                <a:lnTo>
                  <a:pt x="832279" y="215589"/>
                </a:lnTo>
                <a:lnTo>
                  <a:pt x="810368" y="222258"/>
                </a:lnTo>
                <a:lnTo>
                  <a:pt x="788457" y="230197"/>
                </a:lnTo>
                <a:lnTo>
                  <a:pt x="767181" y="238136"/>
                </a:lnTo>
                <a:lnTo>
                  <a:pt x="746222" y="247027"/>
                </a:lnTo>
                <a:lnTo>
                  <a:pt x="725264" y="255919"/>
                </a:lnTo>
                <a:lnTo>
                  <a:pt x="704623" y="265445"/>
                </a:lnTo>
                <a:lnTo>
                  <a:pt x="684299" y="275925"/>
                </a:lnTo>
                <a:lnTo>
                  <a:pt x="664293" y="286086"/>
                </a:lnTo>
                <a:lnTo>
                  <a:pt x="644605" y="297201"/>
                </a:lnTo>
                <a:lnTo>
                  <a:pt x="625234" y="308950"/>
                </a:lnTo>
                <a:lnTo>
                  <a:pt x="605863" y="320700"/>
                </a:lnTo>
                <a:lnTo>
                  <a:pt x="587128" y="333084"/>
                </a:lnTo>
                <a:lnTo>
                  <a:pt x="568709" y="345786"/>
                </a:lnTo>
                <a:lnTo>
                  <a:pt x="550609" y="359124"/>
                </a:lnTo>
                <a:lnTo>
                  <a:pt x="532826" y="373096"/>
                </a:lnTo>
                <a:lnTo>
                  <a:pt x="515043" y="386751"/>
                </a:lnTo>
                <a:lnTo>
                  <a:pt x="497895" y="401358"/>
                </a:lnTo>
                <a:lnTo>
                  <a:pt x="481382" y="416601"/>
                </a:lnTo>
                <a:lnTo>
                  <a:pt x="464869" y="431844"/>
                </a:lnTo>
                <a:lnTo>
                  <a:pt x="448674" y="447404"/>
                </a:lnTo>
                <a:lnTo>
                  <a:pt x="432796" y="463281"/>
                </a:lnTo>
                <a:lnTo>
                  <a:pt x="417871" y="479794"/>
                </a:lnTo>
                <a:lnTo>
                  <a:pt x="402946" y="496942"/>
                </a:lnTo>
                <a:lnTo>
                  <a:pt x="388339" y="513773"/>
                </a:lnTo>
                <a:lnTo>
                  <a:pt x="380221" y="523875"/>
                </a:lnTo>
                <a:lnTo>
                  <a:pt x="696913" y="523875"/>
                </a:lnTo>
                <a:lnTo>
                  <a:pt x="708025" y="494348"/>
                </a:lnTo>
                <a:lnTo>
                  <a:pt x="719773" y="465455"/>
                </a:lnTo>
                <a:lnTo>
                  <a:pt x="731837" y="437833"/>
                </a:lnTo>
                <a:lnTo>
                  <a:pt x="745173" y="410845"/>
                </a:lnTo>
                <a:lnTo>
                  <a:pt x="758190" y="385128"/>
                </a:lnTo>
                <a:lnTo>
                  <a:pt x="771843" y="360045"/>
                </a:lnTo>
                <a:lnTo>
                  <a:pt x="779145" y="348298"/>
                </a:lnTo>
                <a:lnTo>
                  <a:pt x="786130" y="336233"/>
                </a:lnTo>
                <a:lnTo>
                  <a:pt x="793433" y="324803"/>
                </a:lnTo>
                <a:lnTo>
                  <a:pt x="801053" y="313690"/>
                </a:lnTo>
                <a:lnTo>
                  <a:pt x="808355" y="302578"/>
                </a:lnTo>
                <a:lnTo>
                  <a:pt x="816293" y="291783"/>
                </a:lnTo>
                <a:lnTo>
                  <a:pt x="823913" y="281305"/>
                </a:lnTo>
                <a:lnTo>
                  <a:pt x="831850" y="271145"/>
                </a:lnTo>
                <a:lnTo>
                  <a:pt x="839470" y="261303"/>
                </a:lnTo>
                <a:lnTo>
                  <a:pt x="847725" y="251778"/>
                </a:lnTo>
                <a:lnTo>
                  <a:pt x="855980" y="242570"/>
                </a:lnTo>
                <a:lnTo>
                  <a:pt x="864235" y="233363"/>
                </a:lnTo>
                <a:lnTo>
                  <a:pt x="872490" y="224473"/>
                </a:lnTo>
                <a:lnTo>
                  <a:pt x="881063" y="216535"/>
                </a:lnTo>
                <a:lnTo>
                  <a:pt x="889635" y="207963"/>
                </a:lnTo>
                <a:lnTo>
                  <a:pt x="898525" y="200343"/>
                </a:lnTo>
                <a:lnTo>
                  <a:pt x="902594" y="196743"/>
                </a:lnTo>
                <a:close/>
                <a:moveTo>
                  <a:pt x="1315730" y="196178"/>
                </a:moveTo>
                <a:lnTo>
                  <a:pt x="1320800" y="200343"/>
                </a:lnTo>
                <a:lnTo>
                  <a:pt x="1329690" y="207963"/>
                </a:lnTo>
                <a:lnTo>
                  <a:pt x="1337945" y="216535"/>
                </a:lnTo>
                <a:lnTo>
                  <a:pt x="1346517" y="224473"/>
                </a:lnTo>
                <a:lnTo>
                  <a:pt x="1355090" y="233363"/>
                </a:lnTo>
                <a:lnTo>
                  <a:pt x="1363027" y="242570"/>
                </a:lnTo>
                <a:lnTo>
                  <a:pt x="1371600" y="251778"/>
                </a:lnTo>
                <a:lnTo>
                  <a:pt x="1379537" y="261303"/>
                </a:lnTo>
                <a:lnTo>
                  <a:pt x="1387157" y="271145"/>
                </a:lnTo>
                <a:lnTo>
                  <a:pt x="1395413" y="281305"/>
                </a:lnTo>
                <a:lnTo>
                  <a:pt x="1403033" y="291783"/>
                </a:lnTo>
                <a:lnTo>
                  <a:pt x="1410653" y="302578"/>
                </a:lnTo>
                <a:lnTo>
                  <a:pt x="1417955" y="313690"/>
                </a:lnTo>
                <a:lnTo>
                  <a:pt x="1425575" y="324803"/>
                </a:lnTo>
                <a:lnTo>
                  <a:pt x="1432877" y="336233"/>
                </a:lnTo>
                <a:lnTo>
                  <a:pt x="1439863" y="348298"/>
                </a:lnTo>
                <a:lnTo>
                  <a:pt x="1447165" y="360045"/>
                </a:lnTo>
                <a:lnTo>
                  <a:pt x="1461135" y="385128"/>
                </a:lnTo>
                <a:lnTo>
                  <a:pt x="1474153" y="410845"/>
                </a:lnTo>
                <a:lnTo>
                  <a:pt x="1487170" y="437833"/>
                </a:lnTo>
                <a:lnTo>
                  <a:pt x="1499553" y="465455"/>
                </a:lnTo>
                <a:lnTo>
                  <a:pt x="1510983" y="494348"/>
                </a:lnTo>
                <a:lnTo>
                  <a:pt x="1522095" y="523875"/>
                </a:lnTo>
                <a:lnTo>
                  <a:pt x="1840331" y="523875"/>
                </a:lnTo>
                <a:lnTo>
                  <a:pt x="1832574" y="513773"/>
                </a:lnTo>
                <a:lnTo>
                  <a:pt x="1817967" y="496942"/>
                </a:lnTo>
                <a:lnTo>
                  <a:pt x="1802724" y="479794"/>
                </a:lnTo>
                <a:lnTo>
                  <a:pt x="1787481" y="463281"/>
                </a:lnTo>
                <a:lnTo>
                  <a:pt x="1771921" y="447404"/>
                </a:lnTo>
                <a:lnTo>
                  <a:pt x="1756044" y="431844"/>
                </a:lnTo>
                <a:lnTo>
                  <a:pt x="1739531" y="416601"/>
                </a:lnTo>
                <a:lnTo>
                  <a:pt x="1722383" y="401358"/>
                </a:lnTo>
                <a:lnTo>
                  <a:pt x="1705553" y="386751"/>
                </a:lnTo>
                <a:lnTo>
                  <a:pt x="1687770" y="373096"/>
                </a:lnTo>
                <a:lnTo>
                  <a:pt x="1670304" y="359124"/>
                </a:lnTo>
                <a:lnTo>
                  <a:pt x="1652203" y="345786"/>
                </a:lnTo>
                <a:lnTo>
                  <a:pt x="1633468" y="333084"/>
                </a:lnTo>
                <a:lnTo>
                  <a:pt x="1614415" y="320700"/>
                </a:lnTo>
                <a:lnTo>
                  <a:pt x="1595679" y="308950"/>
                </a:lnTo>
                <a:lnTo>
                  <a:pt x="1575991" y="297201"/>
                </a:lnTo>
                <a:lnTo>
                  <a:pt x="1556302" y="286086"/>
                </a:lnTo>
                <a:lnTo>
                  <a:pt x="1536296" y="275925"/>
                </a:lnTo>
                <a:lnTo>
                  <a:pt x="1515973" y="265445"/>
                </a:lnTo>
                <a:lnTo>
                  <a:pt x="1495332" y="255919"/>
                </a:lnTo>
                <a:lnTo>
                  <a:pt x="1474691" y="247027"/>
                </a:lnTo>
                <a:lnTo>
                  <a:pt x="1453415" y="238136"/>
                </a:lnTo>
                <a:lnTo>
                  <a:pt x="1431821" y="230197"/>
                </a:lnTo>
                <a:lnTo>
                  <a:pt x="1410227" y="222258"/>
                </a:lnTo>
                <a:lnTo>
                  <a:pt x="1388316" y="215589"/>
                </a:lnTo>
                <a:lnTo>
                  <a:pt x="1366405" y="208921"/>
                </a:lnTo>
                <a:lnTo>
                  <a:pt x="1344176" y="202887"/>
                </a:lnTo>
                <a:lnTo>
                  <a:pt x="1321630" y="197489"/>
                </a:lnTo>
                <a:lnTo>
                  <a:pt x="1315730" y="196178"/>
                </a:lnTo>
                <a:close/>
                <a:moveTo>
                  <a:pt x="1109345" y="0"/>
                </a:moveTo>
                <a:lnTo>
                  <a:pt x="1138237" y="318"/>
                </a:lnTo>
                <a:lnTo>
                  <a:pt x="1166495" y="1588"/>
                </a:lnTo>
                <a:lnTo>
                  <a:pt x="1195070" y="3493"/>
                </a:lnTo>
                <a:lnTo>
                  <a:pt x="1223010" y="5715"/>
                </a:lnTo>
                <a:lnTo>
                  <a:pt x="1250950" y="9208"/>
                </a:lnTo>
                <a:lnTo>
                  <a:pt x="1278573" y="13018"/>
                </a:lnTo>
                <a:lnTo>
                  <a:pt x="1306195" y="17780"/>
                </a:lnTo>
                <a:lnTo>
                  <a:pt x="1333183" y="22860"/>
                </a:lnTo>
                <a:lnTo>
                  <a:pt x="1360487" y="28575"/>
                </a:lnTo>
                <a:lnTo>
                  <a:pt x="1386840" y="34925"/>
                </a:lnTo>
                <a:lnTo>
                  <a:pt x="1413510" y="42228"/>
                </a:lnTo>
                <a:lnTo>
                  <a:pt x="1439545" y="50165"/>
                </a:lnTo>
                <a:lnTo>
                  <a:pt x="1465580" y="58420"/>
                </a:lnTo>
                <a:lnTo>
                  <a:pt x="1490980" y="67628"/>
                </a:lnTo>
                <a:lnTo>
                  <a:pt x="1516380" y="77153"/>
                </a:lnTo>
                <a:lnTo>
                  <a:pt x="1541463" y="87313"/>
                </a:lnTo>
                <a:lnTo>
                  <a:pt x="1566227" y="98108"/>
                </a:lnTo>
                <a:lnTo>
                  <a:pt x="1590675" y="109538"/>
                </a:lnTo>
                <a:lnTo>
                  <a:pt x="1614805" y="121603"/>
                </a:lnTo>
                <a:lnTo>
                  <a:pt x="1638617" y="134303"/>
                </a:lnTo>
                <a:lnTo>
                  <a:pt x="1662113" y="147320"/>
                </a:lnTo>
                <a:lnTo>
                  <a:pt x="1684973" y="160655"/>
                </a:lnTo>
                <a:lnTo>
                  <a:pt x="1707833" y="174943"/>
                </a:lnTo>
                <a:lnTo>
                  <a:pt x="1730057" y="189865"/>
                </a:lnTo>
                <a:lnTo>
                  <a:pt x="1751965" y="204788"/>
                </a:lnTo>
                <a:lnTo>
                  <a:pt x="1773555" y="220663"/>
                </a:lnTo>
                <a:lnTo>
                  <a:pt x="1794510" y="236855"/>
                </a:lnTo>
                <a:lnTo>
                  <a:pt x="1815465" y="253683"/>
                </a:lnTo>
                <a:lnTo>
                  <a:pt x="1835785" y="270510"/>
                </a:lnTo>
                <a:lnTo>
                  <a:pt x="1855787" y="288290"/>
                </a:lnTo>
                <a:lnTo>
                  <a:pt x="1875473" y="306705"/>
                </a:lnTo>
                <a:lnTo>
                  <a:pt x="1894205" y="325120"/>
                </a:lnTo>
                <a:lnTo>
                  <a:pt x="1912937" y="344488"/>
                </a:lnTo>
                <a:lnTo>
                  <a:pt x="1931035" y="363538"/>
                </a:lnTo>
                <a:lnTo>
                  <a:pt x="1948815" y="383540"/>
                </a:lnTo>
                <a:lnTo>
                  <a:pt x="1965643" y="403860"/>
                </a:lnTo>
                <a:lnTo>
                  <a:pt x="1982470" y="424815"/>
                </a:lnTo>
                <a:lnTo>
                  <a:pt x="1998663" y="445770"/>
                </a:lnTo>
                <a:lnTo>
                  <a:pt x="2014537" y="467360"/>
                </a:lnTo>
                <a:lnTo>
                  <a:pt x="2029777" y="489268"/>
                </a:lnTo>
                <a:lnTo>
                  <a:pt x="2044383" y="511493"/>
                </a:lnTo>
                <a:lnTo>
                  <a:pt x="2058670" y="534353"/>
                </a:lnTo>
                <a:lnTo>
                  <a:pt x="2072005" y="557213"/>
                </a:lnTo>
                <a:lnTo>
                  <a:pt x="2085023" y="580708"/>
                </a:lnTo>
                <a:lnTo>
                  <a:pt x="2097723" y="604520"/>
                </a:lnTo>
                <a:lnTo>
                  <a:pt x="2109787" y="628650"/>
                </a:lnTo>
                <a:lnTo>
                  <a:pt x="2121217" y="653098"/>
                </a:lnTo>
                <a:lnTo>
                  <a:pt x="2132013" y="677863"/>
                </a:lnTo>
                <a:lnTo>
                  <a:pt x="2142173" y="702945"/>
                </a:lnTo>
                <a:lnTo>
                  <a:pt x="2152015" y="728345"/>
                </a:lnTo>
                <a:lnTo>
                  <a:pt x="2160905" y="754063"/>
                </a:lnTo>
                <a:lnTo>
                  <a:pt x="2169160" y="779780"/>
                </a:lnTo>
                <a:lnTo>
                  <a:pt x="2177097" y="805815"/>
                </a:lnTo>
                <a:lnTo>
                  <a:pt x="2184400" y="832485"/>
                </a:lnTo>
                <a:lnTo>
                  <a:pt x="2190750" y="859473"/>
                </a:lnTo>
                <a:lnTo>
                  <a:pt x="2196465" y="886143"/>
                </a:lnTo>
                <a:lnTo>
                  <a:pt x="2201863" y="913448"/>
                </a:lnTo>
                <a:lnTo>
                  <a:pt x="2206307" y="940753"/>
                </a:lnTo>
                <a:lnTo>
                  <a:pt x="2210435" y="968375"/>
                </a:lnTo>
                <a:lnTo>
                  <a:pt x="2213610" y="996315"/>
                </a:lnTo>
                <a:lnTo>
                  <a:pt x="2215833" y="1024255"/>
                </a:lnTo>
                <a:lnTo>
                  <a:pt x="2217737" y="1052830"/>
                </a:lnTo>
                <a:lnTo>
                  <a:pt x="2219007" y="1081088"/>
                </a:lnTo>
                <a:lnTo>
                  <a:pt x="2219325" y="1109980"/>
                </a:lnTo>
                <a:lnTo>
                  <a:pt x="2219007" y="1138238"/>
                </a:lnTo>
                <a:lnTo>
                  <a:pt x="2217737" y="1166813"/>
                </a:lnTo>
                <a:lnTo>
                  <a:pt x="2215833" y="1195388"/>
                </a:lnTo>
                <a:lnTo>
                  <a:pt x="2213610" y="1223328"/>
                </a:lnTo>
                <a:lnTo>
                  <a:pt x="2210435" y="1250950"/>
                </a:lnTo>
                <a:lnTo>
                  <a:pt x="2206307" y="1278573"/>
                </a:lnTo>
                <a:lnTo>
                  <a:pt x="2201863" y="1306195"/>
                </a:lnTo>
                <a:lnTo>
                  <a:pt x="2196465" y="1333500"/>
                </a:lnTo>
                <a:lnTo>
                  <a:pt x="2190750" y="1360488"/>
                </a:lnTo>
                <a:lnTo>
                  <a:pt x="2184400" y="1387158"/>
                </a:lnTo>
                <a:lnTo>
                  <a:pt x="2177097" y="1413510"/>
                </a:lnTo>
                <a:lnTo>
                  <a:pt x="2169160" y="1439545"/>
                </a:lnTo>
                <a:lnTo>
                  <a:pt x="2160905" y="1465898"/>
                </a:lnTo>
                <a:lnTo>
                  <a:pt x="2152015" y="1491298"/>
                </a:lnTo>
                <a:lnTo>
                  <a:pt x="2142173" y="1516380"/>
                </a:lnTo>
                <a:lnTo>
                  <a:pt x="2132013" y="1541463"/>
                </a:lnTo>
                <a:lnTo>
                  <a:pt x="2121217" y="1566545"/>
                </a:lnTo>
                <a:lnTo>
                  <a:pt x="2109787" y="1590675"/>
                </a:lnTo>
                <a:lnTo>
                  <a:pt x="2097723" y="1614805"/>
                </a:lnTo>
                <a:lnTo>
                  <a:pt x="2085023" y="1638618"/>
                </a:lnTo>
                <a:lnTo>
                  <a:pt x="2072005" y="1662113"/>
                </a:lnTo>
                <a:lnTo>
                  <a:pt x="2058670" y="1685290"/>
                </a:lnTo>
                <a:lnTo>
                  <a:pt x="2044383" y="1707833"/>
                </a:lnTo>
                <a:lnTo>
                  <a:pt x="2029777" y="1730058"/>
                </a:lnTo>
                <a:lnTo>
                  <a:pt x="2014537" y="1751965"/>
                </a:lnTo>
                <a:lnTo>
                  <a:pt x="1998663" y="1773555"/>
                </a:lnTo>
                <a:lnTo>
                  <a:pt x="1982470" y="1794828"/>
                </a:lnTo>
                <a:lnTo>
                  <a:pt x="1965643" y="1815465"/>
                </a:lnTo>
                <a:lnTo>
                  <a:pt x="1948815" y="1835785"/>
                </a:lnTo>
                <a:lnTo>
                  <a:pt x="1931035" y="1855788"/>
                </a:lnTo>
                <a:lnTo>
                  <a:pt x="1912937" y="1875473"/>
                </a:lnTo>
                <a:lnTo>
                  <a:pt x="1894205" y="1894205"/>
                </a:lnTo>
                <a:lnTo>
                  <a:pt x="1875473" y="1913255"/>
                </a:lnTo>
                <a:lnTo>
                  <a:pt x="1855787" y="1931353"/>
                </a:lnTo>
                <a:lnTo>
                  <a:pt x="1835785" y="1948815"/>
                </a:lnTo>
                <a:lnTo>
                  <a:pt x="1815465" y="1966278"/>
                </a:lnTo>
                <a:lnTo>
                  <a:pt x="1794510" y="1982788"/>
                </a:lnTo>
                <a:lnTo>
                  <a:pt x="1773555" y="1998980"/>
                </a:lnTo>
                <a:lnTo>
                  <a:pt x="1751965" y="2014538"/>
                </a:lnTo>
                <a:lnTo>
                  <a:pt x="1730057" y="2030095"/>
                </a:lnTo>
                <a:lnTo>
                  <a:pt x="1707833" y="2044700"/>
                </a:lnTo>
                <a:lnTo>
                  <a:pt x="1684973" y="2058670"/>
                </a:lnTo>
                <a:lnTo>
                  <a:pt x="1662113" y="2072323"/>
                </a:lnTo>
                <a:lnTo>
                  <a:pt x="1638617" y="2085340"/>
                </a:lnTo>
                <a:lnTo>
                  <a:pt x="1614805" y="2098040"/>
                </a:lnTo>
                <a:lnTo>
                  <a:pt x="1590675" y="2109788"/>
                </a:lnTo>
                <a:lnTo>
                  <a:pt x="1566227" y="2121535"/>
                </a:lnTo>
                <a:lnTo>
                  <a:pt x="1541463" y="2132330"/>
                </a:lnTo>
                <a:lnTo>
                  <a:pt x="1516380" y="2142490"/>
                </a:lnTo>
                <a:lnTo>
                  <a:pt x="1490980" y="2152333"/>
                </a:lnTo>
                <a:lnTo>
                  <a:pt x="1465580" y="2160905"/>
                </a:lnTo>
                <a:lnTo>
                  <a:pt x="1439545" y="2169478"/>
                </a:lnTo>
                <a:lnTo>
                  <a:pt x="1413510" y="2177098"/>
                </a:lnTo>
                <a:lnTo>
                  <a:pt x="1386840" y="2184400"/>
                </a:lnTo>
                <a:lnTo>
                  <a:pt x="1360487" y="2191068"/>
                </a:lnTo>
                <a:lnTo>
                  <a:pt x="1333183" y="2196783"/>
                </a:lnTo>
                <a:lnTo>
                  <a:pt x="1306195" y="2202180"/>
                </a:lnTo>
                <a:lnTo>
                  <a:pt x="1278573" y="2206625"/>
                </a:lnTo>
                <a:lnTo>
                  <a:pt x="1250950" y="2210753"/>
                </a:lnTo>
                <a:lnTo>
                  <a:pt x="1223010" y="2213610"/>
                </a:lnTo>
                <a:lnTo>
                  <a:pt x="1195070" y="2215833"/>
                </a:lnTo>
                <a:lnTo>
                  <a:pt x="1166495" y="2218055"/>
                </a:lnTo>
                <a:lnTo>
                  <a:pt x="1138237" y="2219008"/>
                </a:lnTo>
                <a:lnTo>
                  <a:pt x="1109345" y="2219325"/>
                </a:lnTo>
                <a:lnTo>
                  <a:pt x="1081087" y="2219008"/>
                </a:lnTo>
                <a:lnTo>
                  <a:pt x="1052513" y="2218055"/>
                </a:lnTo>
                <a:lnTo>
                  <a:pt x="1023937" y="2215833"/>
                </a:lnTo>
                <a:lnTo>
                  <a:pt x="995997" y="2213610"/>
                </a:lnTo>
                <a:lnTo>
                  <a:pt x="968375" y="2210753"/>
                </a:lnTo>
                <a:lnTo>
                  <a:pt x="940753" y="2206625"/>
                </a:lnTo>
                <a:lnTo>
                  <a:pt x="913130" y="2202180"/>
                </a:lnTo>
                <a:lnTo>
                  <a:pt x="886143" y="2196783"/>
                </a:lnTo>
                <a:lnTo>
                  <a:pt x="858837" y="2191068"/>
                </a:lnTo>
                <a:lnTo>
                  <a:pt x="832167" y="2184400"/>
                </a:lnTo>
                <a:lnTo>
                  <a:pt x="805815" y="2177098"/>
                </a:lnTo>
                <a:lnTo>
                  <a:pt x="779780" y="2169478"/>
                </a:lnTo>
                <a:lnTo>
                  <a:pt x="753427" y="2160905"/>
                </a:lnTo>
                <a:lnTo>
                  <a:pt x="728027" y="2152333"/>
                </a:lnTo>
                <a:lnTo>
                  <a:pt x="702627" y="2142490"/>
                </a:lnTo>
                <a:lnTo>
                  <a:pt x="677863" y="2132330"/>
                </a:lnTo>
                <a:lnTo>
                  <a:pt x="652780" y="2121535"/>
                </a:lnTo>
                <a:lnTo>
                  <a:pt x="628650" y="2109788"/>
                </a:lnTo>
                <a:lnTo>
                  <a:pt x="604520" y="2098040"/>
                </a:lnTo>
                <a:lnTo>
                  <a:pt x="580707" y="2085340"/>
                </a:lnTo>
                <a:lnTo>
                  <a:pt x="557213" y="2072323"/>
                </a:lnTo>
                <a:lnTo>
                  <a:pt x="534035" y="2058670"/>
                </a:lnTo>
                <a:lnTo>
                  <a:pt x="511493" y="2044700"/>
                </a:lnTo>
                <a:lnTo>
                  <a:pt x="488950" y="2030095"/>
                </a:lnTo>
                <a:lnTo>
                  <a:pt x="467043" y="2014538"/>
                </a:lnTo>
                <a:lnTo>
                  <a:pt x="445770" y="1998980"/>
                </a:lnTo>
                <a:lnTo>
                  <a:pt x="424497" y="1982788"/>
                </a:lnTo>
                <a:lnTo>
                  <a:pt x="403860" y="1966278"/>
                </a:lnTo>
                <a:lnTo>
                  <a:pt x="383540" y="1948815"/>
                </a:lnTo>
                <a:lnTo>
                  <a:pt x="363537" y="1931353"/>
                </a:lnTo>
                <a:lnTo>
                  <a:pt x="344170" y="1913255"/>
                </a:lnTo>
                <a:lnTo>
                  <a:pt x="325120" y="1894205"/>
                </a:lnTo>
                <a:lnTo>
                  <a:pt x="306387" y="1875473"/>
                </a:lnTo>
                <a:lnTo>
                  <a:pt x="287973" y="1855788"/>
                </a:lnTo>
                <a:lnTo>
                  <a:pt x="270510" y="1835785"/>
                </a:lnTo>
                <a:lnTo>
                  <a:pt x="253365" y="1815465"/>
                </a:lnTo>
                <a:lnTo>
                  <a:pt x="236537" y="1794828"/>
                </a:lnTo>
                <a:lnTo>
                  <a:pt x="220345" y="1773555"/>
                </a:lnTo>
                <a:lnTo>
                  <a:pt x="204787" y="1751965"/>
                </a:lnTo>
                <a:lnTo>
                  <a:pt x="189230" y="1730058"/>
                </a:lnTo>
                <a:lnTo>
                  <a:pt x="174625" y="1707833"/>
                </a:lnTo>
                <a:lnTo>
                  <a:pt x="160655" y="1685290"/>
                </a:lnTo>
                <a:lnTo>
                  <a:pt x="147003" y="1662113"/>
                </a:lnTo>
                <a:lnTo>
                  <a:pt x="133985" y="1638618"/>
                </a:lnTo>
                <a:lnTo>
                  <a:pt x="121285" y="1614805"/>
                </a:lnTo>
                <a:lnTo>
                  <a:pt x="109537" y="1590675"/>
                </a:lnTo>
                <a:lnTo>
                  <a:pt x="97790" y="1566545"/>
                </a:lnTo>
                <a:lnTo>
                  <a:pt x="86995" y="1541463"/>
                </a:lnTo>
                <a:lnTo>
                  <a:pt x="77153" y="1516380"/>
                </a:lnTo>
                <a:lnTo>
                  <a:pt x="67627" y="1491298"/>
                </a:lnTo>
                <a:lnTo>
                  <a:pt x="58420" y="1465898"/>
                </a:lnTo>
                <a:lnTo>
                  <a:pt x="49847" y="1439545"/>
                </a:lnTo>
                <a:lnTo>
                  <a:pt x="42227" y="1413510"/>
                </a:lnTo>
                <a:lnTo>
                  <a:pt x="34925" y="1387158"/>
                </a:lnTo>
                <a:lnTo>
                  <a:pt x="28257" y="1360488"/>
                </a:lnTo>
                <a:lnTo>
                  <a:pt x="22543" y="1333500"/>
                </a:lnTo>
                <a:lnTo>
                  <a:pt x="17145" y="1306195"/>
                </a:lnTo>
                <a:lnTo>
                  <a:pt x="13017" y="1278573"/>
                </a:lnTo>
                <a:lnTo>
                  <a:pt x="9207" y="1250950"/>
                </a:lnTo>
                <a:lnTo>
                  <a:pt x="5715" y="1223328"/>
                </a:lnTo>
                <a:lnTo>
                  <a:pt x="3175" y="1195388"/>
                </a:lnTo>
                <a:lnTo>
                  <a:pt x="1270" y="1166813"/>
                </a:lnTo>
                <a:lnTo>
                  <a:pt x="317" y="1138238"/>
                </a:lnTo>
                <a:lnTo>
                  <a:pt x="0" y="1109980"/>
                </a:lnTo>
                <a:lnTo>
                  <a:pt x="317" y="1081088"/>
                </a:lnTo>
                <a:lnTo>
                  <a:pt x="1270" y="1052830"/>
                </a:lnTo>
                <a:lnTo>
                  <a:pt x="3175" y="1024255"/>
                </a:lnTo>
                <a:lnTo>
                  <a:pt x="5715" y="996315"/>
                </a:lnTo>
                <a:lnTo>
                  <a:pt x="9207" y="968375"/>
                </a:lnTo>
                <a:lnTo>
                  <a:pt x="13017" y="940753"/>
                </a:lnTo>
                <a:lnTo>
                  <a:pt x="17145" y="913448"/>
                </a:lnTo>
                <a:lnTo>
                  <a:pt x="22543" y="886143"/>
                </a:lnTo>
                <a:lnTo>
                  <a:pt x="28257" y="859473"/>
                </a:lnTo>
                <a:lnTo>
                  <a:pt x="34925" y="832485"/>
                </a:lnTo>
                <a:lnTo>
                  <a:pt x="42227" y="805815"/>
                </a:lnTo>
                <a:lnTo>
                  <a:pt x="49847" y="779780"/>
                </a:lnTo>
                <a:lnTo>
                  <a:pt x="58420" y="754063"/>
                </a:lnTo>
                <a:lnTo>
                  <a:pt x="67627" y="728345"/>
                </a:lnTo>
                <a:lnTo>
                  <a:pt x="77153" y="702945"/>
                </a:lnTo>
                <a:lnTo>
                  <a:pt x="86995" y="677863"/>
                </a:lnTo>
                <a:lnTo>
                  <a:pt x="97790" y="653098"/>
                </a:lnTo>
                <a:lnTo>
                  <a:pt x="109537" y="628650"/>
                </a:lnTo>
                <a:lnTo>
                  <a:pt x="121285" y="604520"/>
                </a:lnTo>
                <a:lnTo>
                  <a:pt x="133985" y="580708"/>
                </a:lnTo>
                <a:lnTo>
                  <a:pt x="147003" y="557213"/>
                </a:lnTo>
                <a:lnTo>
                  <a:pt x="160655" y="534353"/>
                </a:lnTo>
                <a:lnTo>
                  <a:pt x="174625" y="511493"/>
                </a:lnTo>
                <a:lnTo>
                  <a:pt x="189230" y="489268"/>
                </a:lnTo>
                <a:lnTo>
                  <a:pt x="204787" y="467360"/>
                </a:lnTo>
                <a:lnTo>
                  <a:pt x="220345" y="445770"/>
                </a:lnTo>
                <a:lnTo>
                  <a:pt x="236537" y="424815"/>
                </a:lnTo>
                <a:lnTo>
                  <a:pt x="253365" y="403860"/>
                </a:lnTo>
                <a:lnTo>
                  <a:pt x="270510" y="383540"/>
                </a:lnTo>
                <a:lnTo>
                  <a:pt x="287973" y="363538"/>
                </a:lnTo>
                <a:lnTo>
                  <a:pt x="306387" y="344488"/>
                </a:lnTo>
                <a:lnTo>
                  <a:pt x="325120" y="325120"/>
                </a:lnTo>
                <a:lnTo>
                  <a:pt x="344170" y="306705"/>
                </a:lnTo>
                <a:lnTo>
                  <a:pt x="363537" y="288290"/>
                </a:lnTo>
                <a:lnTo>
                  <a:pt x="383540" y="270510"/>
                </a:lnTo>
                <a:lnTo>
                  <a:pt x="403860" y="253683"/>
                </a:lnTo>
                <a:lnTo>
                  <a:pt x="424497" y="236855"/>
                </a:lnTo>
                <a:lnTo>
                  <a:pt x="445770" y="220663"/>
                </a:lnTo>
                <a:lnTo>
                  <a:pt x="467043" y="204788"/>
                </a:lnTo>
                <a:lnTo>
                  <a:pt x="488950" y="189865"/>
                </a:lnTo>
                <a:lnTo>
                  <a:pt x="511493" y="174943"/>
                </a:lnTo>
                <a:lnTo>
                  <a:pt x="534035" y="160655"/>
                </a:lnTo>
                <a:lnTo>
                  <a:pt x="557213" y="147320"/>
                </a:lnTo>
                <a:lnTo>
                  <a:pt x="580707" y="134303"/>
                </a:lnTo>
                <a:lnTo>
                  <a:pt x="604520" y="121603"/>
                </a:lnTo>
                <a:lnTo>
                  <a:pt x="628650" y="109538"/>
                </a:lnTo>
                <a:lnTo>
                  <a:pt x="652780" y="98108"/>
                </a:lnTo>
                <a:lnTo>
                  <a:pt x="677863" y="87313"/>
                </a:lnTo>
                <a:lnTo>
                  <a:pt x="702627" y="77153"/>
                </a:lnTo>
                <a:lnTo>
                  <a:pt x="728027" y="67628"/>
                </a:lnTo>
                <a:lnTo>
                  <a:pt x="753427" y="58420"/>
                </a:lnTo>
                <a:lnTo>
                  <a:pt x="779780" y="50165"/>
                </a:lnTo>
                <a:lnTo>
                  <a:pt x="805815" y="42228"/>
                </a:lnTo>
                <a:lnTo>
                  <a:pt x="832167" y="34925"/>
                </a:lnTo>
                <a:lnTo>
                  <a:pt x="858837" y="28575"/>
                </a:lnTo>
                <a:lnTo>
                  <a:pt x="886143" y="22860"/>
                </a:lnTo>
                <a:lnTo>
                  <a:pt x="913130" y="17780"/>
                </a:lnTo>
                <a:lnTo>
                  <a:pt x="940753" y="13018"/>
                </a:lnTo>
                <a:lnTo>
                  <a:pt x="968375" y="9208"/>
                </a:lnTo>
                <a:lnTo>
                  <a:pt x="995997" y="5715"/>
                </a:lnTo>
                <a:lnTo>
                  <a:pt x="1023937" y="3493"/>
                </a:lnTo>
                <a:lnTo>
                  <a:pt x="1052513" y="1588"/>
                </a:lnTo>
                <a:lnTo>
                  <a:pt x="1081087" y="318"/>
                </a:lnTo>
                <a:lnTo>
                  <a:pt x="1109345" y="0"/>
                </a:lnTo>
                <a:close/>
              </a:path>
            </a:pathLst>
          </a:custGeom>
          <a:solidFill>
            <a:srgbClr val="1F74AD"/>
          </a:solidFill>
          <a:ln>
            <a:solidFill>
              <a:srgbClr val="1F74AD"/>
            </a:solidFill>
          </a:ln>
        </p:spPr>
        <p:txBody>
          <a:bodyPr anchor="ctr">
            <a:normAutofit/>
            <a:scene3d>
              <a:camera prst="orthographicFront"/>
              <a:lightRig rig="threePt" dir="t"/>
            </a:scene3d>
            <a:sp3d>
              <a:contourClr>
                <a:srgbClr val="FFFFFF"/>
              </a:contourClr>
            </a:sp3d>
          </a:bodyPr>
          <a:lstStyle/>
          <a:p>
            <a:pPr algn="ctr"/>
            <a:endParaRPr lang="zh-CN" altLang="en-US">
              <a:solidFill>
                <a:srgbClr val="FFFFFF"/>
              </a:solidFill>
              <a:latin typeface="微软雅黑" panose="020B0503020204020204" charset="-122"/>
              <a:ea typeface="微软雅黑" panose="020B0503020204020204" charset="-122"/>
              <a:sym typeface="Arial" panose="020B0604020202020204" pitchFamily="34" charset="0"/>
            </a:endParaRPr>
          </a:p>
        </p:txBody>
      </p:sp>
      <p:sp>
        <p:nvSpPr>
          <p:cNvPr id="62" name="圆角矩形 5"/>
          <p:cNvSpPr/>
          <p:nvPr>
            <p:custDataLst>
              <p:tags r:id="rId9"/>
            </p:custDataLst>
          </p:nvPr>
        </p:nvSpPr>
        <p:spPr>
          <a:xfrm>
            <a:off x="10208416" y="2639975"/>
            <a:ext cx="3585774" cy="1034771"/>
          </a:xfrm>
          <a:prstGeom prst="roundRect">
            <a:avLst>
              <a:gd name="adj" fmla="val 50000"/>
            </a:avLst>
          </a:prstGeom>
          <a:solidFill>
            <a:sysClr val="window" lastClr="FFFFFF"/>
          </a:solidFill>
          <a:ln w="38100" cap="flat" cmpd="sng" algn="ctr">
            <a:solidFill>
              <a:srgbClr val="3498DB"/>
            </a:solidFill>
            <a:prstDash val="solid"/>
            <a:miter lim="800000"/>
          </a:ln>
          <a:effectLst/>
        </p:spPr>
        <p:txBody>
          <a:bodyPr rtlCol="0" anchor="ctr">
            <a:normAutofit/>
          </a:bodyPr>
          <a:lstStyle/>
          <a:p>
            <a:pPr algn="r">
              <a:lnSpc>
                <a:spcPct val="120000"/>
              </a:lnSpc>
            </a:pPr>
            <a:endParaRPr lang="zh-CN" altLang="en-US" sz="2000" b="1" kern="0" spc="300" dirty="0">
              <a:solidFill>
                <a:srgbClr val="000000"/>
              </a:solidFill>
              <a:latin typeface="微软雅黑" panose="020B0503020204020204" charset="-122"/>
              <a:ea typeface="微软雅黑" panose="020B0503020204020204" charset="-122"/>
            </a:endParaRPr>
          </a:p>
        </p:txBody>
      </p:sp>
      <p:sp>
        <p:nvSpPr>
          <p:cNvPr id="63" name="椭圆 62"/>
          <p:cNvSpPr/>
          <p:nvPr>
            <p:custDataLst>
              <p:tags r:id="rId10"/>
            </p:custDataLst>
          </p:nvPr>
        </p:nvSpPr>
        <p:spPr>
          <a:xfrm>
            <a:off x="10196542" y="2639976"/>
            <a:ext cx="1034771" cy="1034771"/>
          </a:xfrm>
          <a:prstGeom prst="ellipse">
            <a:avLst/>
          </a:prstGeom>
          <a:solidFill>
            <a:sysClr val="window" lastClr="FFFFFF"/>
          </a:solidFill>
          <a:ln w="38100" cap="flat" cmpd="sng" algn="ctr">
            <a:solidFill>
              <a:srgbClr val="3498DB"/>
            </a:solidFill>
            <a:prstDash val="solid"/>
            <a:miter lim="800000"/>
          </a:ln>
          <a:effectLst/>
        </p:spPr>
        <p:txBody>
          <a:bodyPr rtlCol="0" anchor="ctr">
            <a:normAutofit/>
          </a:bodyPr>
          <a:lstStyle/>
          <a:p>
            <a:pPr algn="ctr"/>
            <a:endParaRPr lang="zh-CN" altLang="en-US" dirty="0">
              <a:latin typeface="微软雅黑" panose="020B0503020204020204" charset="-122"/>
              <a:ea typeface="微软雅黑" panose="020B0503020204020204" charset="-122"/>
              <a:sym typeface="Arial" panose="020B0604020202020204" pitchFamily="34" charset="0"/>
            </a:endParaRPr>
          </a:p>
        </p:txBody>
      </p:sp>
      <p:sp>
        <p:nvSpPr>
          <p:cNvPr id="64" name="KSO_Shape"/>
          <p:cNvSpPr/>
          <p:nvPr>
            <p:custDataLst>
              <p:tags r:id="rId11"/>
            </p:custDataLst>
          </p:nvPr>
        </p:nvSpPr>
        <p:spPr bwMode="auto">
          <a:xfrm>
            <a:off x="10425053" y="2905237"/>
            <a:ext cx="577747" cy="550236"/>
          </a:xfrm>
          <a:custGeom>
            <a:avLst/>
            <a:gdLst>
              <a:gd name="T0" fmla="*/ 1657163 w 8032"/>
              <a:gd name="T1" fmla="*/ 1166044 h 7642"/>
              <a:gd name="T2" fmla="*/ 1800397 w 8032"/>
              <a:gd name="T3" fmla="*/ 1166044 h 7642"/>
              <a:gd name="T4" fmla="*/ 1800397 w 8032"/>
              <a:gd name="T5" fmla="*/ 1498463 h 7642"/>
              <a:gd name="T6" fmla="*/ 1657163 w 8032"/>
              <a:gd name="T7" fmla="*/ 1498463 h 7642"/>
              <a:gd name="T8" fmla="*/ 1657163 w 8032"/>
              <a:gd name="T9" fmla="*/ 1712977 h 7642"/>
              <a:gd name="T10" fmla="*/ 0 w 8032"/>
              <a:gd name="T11" fmla="*/ 1712977 h 7642"/>
              <a:gd name="T12" fmla="*/ 0 w 8032"/>
              <a:gd name="T13" fmla="*/ 1020793 h 7642"/>
              <a:gd name="T14" fmla="*/ 286692 w 8032"/>
              <a:gd name="T15" fmla="*/ 1020793 h 7642"/>
              <a:gd name="T16" fmla="*/ 286692 w 8032"/>
              <a:gd name="T17" fmla="*/ 0 h 7642"/>
              <a:gd name="T18" fmla="*/ 1004430 w 8032"/>
              <a:gd name="T19" fmla="*/ 0 h 7642"/>
              <a:gd name="T20" fmla="*/ 1372713 w 8032"/>
              <a:gd name="T21" fmla="*/ 356627 h 7642"/>
              <a:gd name="T22" fmla="*/ 1372713 w 8032"/>
              <a:gd name="T23" fmla="*/ 1020793 h 7642"/>
              <a:gd name="T24" fmla="*/ 1657163 w 8032"/>
              <a:gd name="T25" fmla="*/ 1020793 h 7642"/>
              <a:gd name="T26" fmla="*/ 1657163 w 8032"/>
              <a:gd name="T27" fmla="*/ 1166044 h 7642"/>
              <a:gd name="T28" fmla="*/ 1583641 w 8032"/>
              <a:gd name="T29" fmla="*/ 1660525 h 7642"/>
              <a:gd name="T30" fmla="*/ 1583641 w 8032"/>
              <a:gd name="T31" fmla="*/ 1076383 h 7642"/>
              <a:gd name="T32" fmla="*/ 1377420 w 8032"/>
              <a:gd name="T33" fmla="*/ 1076383 h 7642"/>
              <a:gd name="T34" fmla="*/ 1377420 w 8032"/>
              <a:gd name="T35" fmla="*/ 1293363 h 7642"/>
              <a:gd name="T36" fmla="*/ 276157 w 8032"/>
              <a:gd name="T37" fmla="*/ 1293363 h 7642"/>
              <a:gd name="T38" fmla="*/ 276157 w 8032"/>
              <a:gd name="T39" fmla="*/ 1076383 h 7642"/>
              <a:gd name="T40" fmla="*/ 69936 w 8032"/>
              <a:gd name="T41" fmla="*/ 1076383 h 7642"/>
              <a:gd name="T42" fmla="*/ 69936 w 8032"/>
              <a:gd name="T43" fmla="*/ 1660525 h 7642"/>
              <a:gd name="T44" fmla="*/ 1583641 w 8032"/>
              <a:gd name="T45" fmla="*/ 1660525 h 7642"/>
              <a:gd name="T46" fmla="*/ 360438 w 8032"/>
              <a:gd name="T47" fmla="*/ 55590 h 7642"/>
              <a:gd name="T48" fmla="*/ 360438 w 8032"/>
              <a:gd name="T49" fmla="*/ 1227013 h 7642"/>
              <a:gd name="T50" fmla="*/ 1296949 w 8032"/>
              <a:gd name="T51" fmla="*/ 1227013 h 7642"/>
              <a:gd name="T52" fmla="*/ 1296949 w 8032"/>
              <a:gd name="T53" fmla="*/ 416028 h 7642"/>
              <a:gd name="T54" fmla="*/ 933373 w 8032"/>
              <a:gd name="T55" fmla="*/ 416028 h 7642"/>
              <a:gd name="T56" fmla="*/ 933373 w 8032"/>
              <a:gd name="T57" fmla="*/ 55590 h 7642"/>
              <a:gd name="T58" fmla="*/ 360438 w 8032"/>
              <a:gd name="T59" fmla="*/ 55590 h 7642"/>
              <a:gd name="T60" fmla="*/ 1013844 w 8032"/>
              <a:gd name="T61" fmla="*/ 90558 h 7642"/>
              <a:gd name="T62" fmla="*/ 1013844 w 8032"/>
              <a:gd name="T63" fmla="*/ 356627 h 7642"/>
              <a:gd name="T64" fmla="*/ 1278345 w 8032"/>
              <a:gd name="T65" fmla="*/ 356627 h 7642"/>
              <a:gd name="T66" fmla="*/ 1013844 w 8032"/>
              <a:gd name="T67" fmla="*/ 90558 h 7642"/>
              <a:gd name="T68" fmla="*/ 1727099 w 8032"/>
              <a:gd name="T69" fmla="*/ 1444218 h 7642"/>
              <a:gd name="T70" fmla="*/ 1727099 w 8032"/>
              <a:gd name="T71" fmla="*/ 1218047 h 7642"/>
              <a:gd name="T72" fmla="*/ 1667923 w 8032"/>
              <a:gd name="T73" fmla="*/ 1218047 h 7642"/>
              <a:gd name="T74" fmla="*/ 1667923 w 8032"/>
              <a:gd name="T75" fmla="*/ 1444218 h 7642"/>
              <a:gd name="T76" fmla="*/ 1727099 w 8032"/>
              <a:gd name="T77" fmla="*/ 1444218 h 76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32" h="7642">
                <a:moveTo>
                  <a:pt x="7393" y="5202"/>
                </a:moveTo>
                <a:lnTo>
                  <a:pt x="8032" y="5202"/>
                </a:lnTo>
                <a:lnTo>
                  <a:pt x="8032" y="6685"/>
                </a:lnTo>
                <a:lnTo>
                  <a:pt x="7393" y="6685"/>
                </a:lnTo>
                <a:lnTo>
                  <a:pt x="7393" y="7642"/>
                </a:lnTo>
                <a:lnTo>
                  <a:pt x="0" y="7642"/>
                </a:lnTo>
                <a:lnTo>
                  <a:pt x="0" y="4554"/>
                </a:lnTo>
                <a:lnTo>
                  <a:pt x="1279" y="4554"/>
                </a:lnTo>
                <a:lnTo>
                  <a:pt x="1279" y="0"/>
                </a:lnTo>
                <a:lnTo>
                  <a:pt x="4481" y="0"/>
                </a:lnTo>
                <a:lnTo>
                  <a:pt x="6124" y="1591"/>
                </a:lnTo>
                <a:lnTo>
                  <a:pt x="6124" y="4554"/>
                </a:lnTo>
                <a:lnTo>
                  <a:pt x="7393" y="4554"/>
                </a:lnTo>
                <a:lnTo>
                  <a:pt x="7393" y="5202"/>
                </a:lnTo>
                <a:close/>
                <a:moveTo>
                  <a:pt x="7065" y="7408"/>
                </a:moveTo>
                <a:lnTo>
                  <a:pt x="7065" y="4802"/>
                </a:lnTo>
                <a:lnTo>
                  <a:pt x="6145" y="4802"/>
                </a:lnTo>
                <a:lnTo>
                  <a:pt x="6145" y="5770"/>
                </a:lnTo>
                <a:lnTo>
                  <a:pt x="1232" y="5770"/>
                </a:lnTo>
                <a:lnTo>
                  <a:pt x="1232" y="4802"/>
                </a:lnTo>
                <a:lnTo>
                  <a:pt x="312" y="4802"/>
                </a:lnTo>
                <a:lnTo>
                  <a:pt x="312" y="7408"/>
                </a:lnTo>
                <a:lnTo>
                  <a:pt x="7065" y="7408"/>
                </a:lnTo>
                <a:close/>
                <a:moveTo>
                  <a:pt x="1608" y="248"/>
                </a:moveTo>
                <a:lnTo>
                  <a:pt x="1608" y="5474"/>
                </a:lnTo>
                <a:lnTo>
                  <a:pt x="5786" y="5474"/>
                </a:lnTo>
                <a:lnTo>
                  <a:pt x="5786" y="1856"/>
                </a:lnTo>
                <a:lnTo>
                  <a:pt x="4164" y="1856"/>
                </a:lnTo>
                <a:lnTo>
                  <a:pt x="4164" y="248"/>
                </a:lnTo>
                <a:lnTo>
                  <a:pt x="1608" y="248"/>
                </a:lnTo>
                <a:close/>
                <a:moveTo>
                  <a:pt x="4523" y="404"/>
                </a:moveTo>
                <a:lnTo>
                  <a:pt x="4523" y="1591"/>
                </a:lnTo>
                <a:lnTo>
                  <a:pt x="5703" y="1591"/>
                </a:lnTo>
                <a:lnTo>
                  <a:pt x="4523" y="404"/>
                </a:lnTo>
                <a:close/>
                <a:moveTo>
                  <a:pt x="7705" y="6443"/>
                </a:moveTo>
                <a:lnTo>
                  <a:pt x="7705" y="5434"/>
                </a:lnTo>
                <a:lnTo>
                  <a:pt x="7441" y="5434"/>
                </a:lnTo>
                <a:lnTo>
                  <a:pt x="7441" y="6443"/>
                </a:lnTo>
                <a:lnTo>
                  <a:pt x="7705" y="6443"/>
                </a:lnTo>
                <a:close/>
              </a:path>
            </a:pathLst>
          </a:custGeom>
          <a:solidFill>
            <a:srgbClr val="3498DB"/>
          </a:solidFill>
          <a:ln>
            <a:solidFill>
              <a:srgbClr val="3498DB"/>
            </a:solidFill>
          </a:ln>
        </p:spPr>
        <p:txBody>
          <a:bodyPr anchor="ctr" anchorCtr="1">
            <a:normAutofit/>
          </a:bodyPr>
          <a:lstStyle/>
          <a:p>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34" name="文本框 33"/>
          <p:cNvSpPr txBox="1"/>
          <p:nvPr>
            <p:custDataLst>
              <p:tags r:id="rId12"/>
            </p:custDataLst>
          </p:nvPr>
        </p:nvSpPr>
        <p:spPr>
          <a:xfrm>
            <a:off x="3206788" y="2682629"/>
            <a:ext cx="2081846" cy="967561"/>
          </a:xfrm>
          <a:prstGeom prst="rect">
            <a:avLst/>
          </a:prstGeom>
          <a:noFill/>
        </p:spPr>
        <p:txBody>
          <a:bodyPr wrap="square" rtlCol="0" anchor="ctr" anchorCtr="0">
            <a:normAutofit/>
          </a:bodyPr>
          <a:lstStyle/>
          <a:p>
            <a:pPr algn="ctr">
              <a:lnSpc>
                <a:spcPct val="120000"/>
              </a:lnSpc>
            </a:pPr>
            <a:r>
              <a:rPr lang="zh-CN" altLang="en-US" sz="2000" b="1" kern="0" spc="300">
                <a:latin typeface="黑体" panose="02010609060101010101" pitchFamily="49" charset="-122"/>
                <a:ea typeface="黑体" panose="02010609060101010101" pitchFamily="49" charset="-122"/>
              </a:rPr>
              <a:t>邮件信息收集与回复</a:t>
            </a:r>
          </a:p>
        </p:txBody>
      </p:sp>
      <p:sp>
        <p:nvSpPr>
          <p:cNvPr id="37" name="文本框 36"/>
          <p:cNvSpPr txBox="1"/>
          <p:nvPr>
            <p:custDataLst>
              <p:tags r:id="rId13"/>
            </p:custDataLst>
          </p:nvPr>
        </p:nvSpPr>
        <p:spPr>
          <a:xfrm>
            <a:off x="11301240" y="2682453"/>
            <a:ext cx="2290532" cy="967779"/>
          </a:xfrm>
          <a:prstGeom prst="rect">
            <a:avLst/>
          </a:prstGeom>
          <a:noFill/>
        </p:spPr>
        <p:txBody>
          <a:bodyPr wrap="square" rtlCol="0" anchor="ctr" anchorCtr="0">
            <a:normAutofit/>
          </a:bodyPr>
          <a:lstStyle/>
          <a:p>
            <a:pPr algn="ctr">
              <a:lnSpc>
                <a:spcPct val="120000"/>
              </a:lnSpc>
            </a:pPr>
            <a:r>
              <a:rPr lang="zh-CN" altLang="en-US" sz="2000" b="1" kern="0" spc="300">
                <a:latin typeface="黑体" panose="02010609060101010101" pitchFamily="49" charset="-122"/>
                <a:ea typeface="黑体" panose="02010609060101010101" pitchFamily="49" charset="-122"/>
              </a:rPr>
              <a:t>投资者互动平台信息收集与分析</a:t>
            </a:r>
          </a:p>
        </p:txBody>
      </p:sp>
      <p:sp>
        <p:nvSpPr>
          <p:cNvPr id="22" name="文本框 21"/>
          <p:cNvSpPr txBox="1"/>
          <p:nvPr/>
        </p:nvSpPr>
        <p:spPr>
          <a:xfrm>
            <a:off x="9982200" y="4305300"/>
            <a:ext cx="6323965" cy="2790190"/>
          </a:xfrm>
          <a:prstGeom prst="rect">
            <a:avLst/>
          </a:prstGeom>
        </p:spPr>
        <p:txBody>
          <a:bodyPr wrap="square" lIns="0" tIns="0" rIns="0" bIns="0" rtlCol="0" anchor="t">
            <a:spAutoFit/>
          </a:bodyPr>
          <a:lstStyle/>
          <a:p>
            <a:pPr marL="339090" lvl="1" indent="-169545" algn="just">
              <a:lnSpc>
                <a:spcPct val="125000"/>
              </a:lnSpc>
              <a:spcBef>
                <a:spcPts val="0"/>
              </a:spcBef>
              <a:spcAft>
                <a:spcPts val="100"/>
              </a:spcAft>
              <a:buClrTx/>
              <a:buSzTx/>
              <a:buFont typeface="Arial" panose="020B0604020202020204"/>
              <a:buChar char="•"/>
            </a:pPr>
            <a:r>
              <a:rPr lang="en-US" sz="3200" dirty="0" err="1">
                <a:solidFill>
                  <a:srgbClr val="FFFF00"/>
                </a:solidFill>
                <a:latin typeface="黑体" panose="02010609060101010101" pitchFamily="49" charset="-122"/>
                <a:ea typeface="黑体" panose="02010609060101010101" pitchFamily="49" charset="-122"/>
                <a:sym typeface="+mn-ea"/>
              </a:rPr>
              <a:t>投资者互动平台信息收集与分析</a:t>
            </a:r>
            <a:r>
              <a:rPr lang="en-US" sz="3200" dirty="0">
                <a:solidFill>
                  <a:srgbClr val="FFFF00"/>
                </a:solidFill>
                <a:latin typeface="黑体" panose="02010609060101010101" pitchFamily="49" charset="-122"/>
                <a:ea typeface="黑体" panose="02010609060101010101" pitchFamily="49" charset="-122"/>
                <a:sym typeface="+mn-ea"/>
              </a:rPr>
              <a:t>：</a:t>
            </a:r>
          </a:p>
          <a:p>
            <a:pPr marL="626745" lvl="1" indent="-457200" algn="just">
              <a:lnSpc>
                <a:spcPct val="125000"/>
              </a:lnSpc>
              <a:spcBef>
                <a:spcPts val="0"/>
              </a:spcBef>
              <a:spcAft>
                <a:spcPts val="0"/>
              </a:spcAft>
              <a:buClrTx/>
              <a:buSzTx/>
              <a:buFont typeface="Wingdings" panose="05000000000000000000" charset="0"/>
              <a:buChar char="ü"/>
            </a:pPr>
            <a:r>
              <a:rPr lang="zh-CN" altLang="en-US" sz="2810" dirty="0" err="1">
                <a:solidFill>
                  <a:srgbClr val="FFFF00"/>
                </a:solidFill>
                <a:latin typeface="黑体" panose="02010609060101010101" pitchFamily="49" charset="-122"/>
                <a:ea typeface="黑体" panose="02010609060101010101" pitchFamily="49" charset="-122"/>
                <a:sym typeface="+mn-ea"/>
              </a:rPr>
              <a:t>对全景网和巨潮资讯网的投资者平台互动信息进行抓取，对</a:t>
            </a:r>
            <a:r>
              <a:rPr lang="en-US" sz="2810" dirty="0" err="1">
                <a:solidFill>
                  <a:srgbClr val="FFFF00"/>
                </a:solidFill>
                <a:latin typeface="黑体" panose="02010609060101010101" pitchFamily="49" charset="-122"/>
                <a:ea typeface="黑体" panose="02010609060101010101" pitchFamily="49" charset="-122"/>
                <a:sym typeface="+mn-ea"/>
              </a:rPr>
              <a:t>投资者问题及提问日期做可视化分析，例如词云和时间趋势图</a:t>
            </a:r>
            <a:r>
              <a:rPr lang="zh-CN" altLang="en-US" sz="2810" dirty="0" err="1">
                <a:solidFill>
                  <a:srgbClr val="FFFF00"/>
                </a:solidFill>
                <a:latin typeface="黑体" panose="02010609060101010101" pitchFamily="49" charset="-122"/>
                <a:ea typeface="黑体" panose="02010609060101010101" pitchFamily="49" charset="-122"/>
                <a:sym typeface="+mn-ea"/>
              </a:rPr>
              <a:t>。</a:t>
            </a:r>
            <a:r>
              <a:rPr lang="en-US" sz="2810" dirty="0" err="1">
                <a:solidFill>
                  <a:srgbClr val="FFFF00"/>
                </a:solidFill>
                <a:latin typeface="黑体" panose="02010609060101010101" pitchFamily="49" charset="-122"/>
                <a:ea typeface="黑体" panose="02010609060101010101" pitchFamily="49" charset="-122"/>
                <a:sym typeface="+mn-ea"/>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05" r="75" b="1369"/>
          <a:stretch>
            <a:fillRect/>
          </a:stretch>
        </p:blipFill>
        <p:spPr>
          <a:xfrm>
            <a:off x="-19050" y="0"/>
            <a:ext cx="18288000" cy="10287000"/>
          </a:xfrm>
          <a:prstGeom prst="rect">
            <a:avLst/>
          </a:prstGeom>
        </p:spPr>
      </p:pic>
      <p:pic>
        <p:nvPicPr>
          <p:cNvPr id="3" name="Picture 3"/>
          <p:cNvPicPr>
            <a:picLocks noChangeAspect="1"/>
          </p:cNvPicPr>
          <p:nvPr/>
        </p:nvPicPr>
        <p:blipFill>
          <a:blip r:embed="rId3"/>
          <a:srcRect r="984" b="984"/>
          <a:stretch>
            <a:fillRect/>
          </a:stretch>
        </p:blipFill>
        <p:spPr>
          <a:xfrm>
            <a:off x="15729384" y="-57100"/>
            <a:ext cx="2587491" cy="1180700"/>
          </a:xfrm>
          <a:prstGeom prst="rect">
            <a:avLst/>
          </a:prstGeom>
        </p:spPr>
      </p:pic>
      <p:sp>
        <p:nvSpPr>
          <p:cNvPr id="4" name="TextBox 4"/>
          <p:cNvSpPr txBox="1"/>
          <p:nvPr/>
        </p:nvSpPr>
        <p:spPr>
          <a:xfrm>
            <a:off x="15975280" y="1058010"/>
            <a:ext cx="3030754" cy="362158"/>
          </a:xfrm>
          <a:prstGeom prst="rect">
            <a:avLst/>
          </a:prstGeom>
        </p:spPr>
        <p:txBody>
          <a:bodyPr lIns="0" tIns="0" rIns="0" bIns="0" rtlCol="0" anchor="t">
            <a:spAutoFit/>
          </a:bodyPr>
          <a:lstStyle/>
          <a:p>
            <a:pPr algn="l">
              <a:lnSpc>
                <a:spcPts val="1440"/>
              </a:lnSpc>
            </a:pPr>
            <a:r>
              <a:rPr lang="en-US" sz="1200">
                <a:solidFill>
                  <a:srgbClr val="01A8FF"/>
                </a:solidFill>
                <a:ea typeface="Arimo" panose="020B0604020202020204"/>
              </a:rPr>
              <a:t>融 合 · 创 新 · 创 造</a:t>
            </a:r>
          </a:p>
        </p:txBody>
      </p:sp>
      <p:grpSp>
        <p:nvGrpSpPr>
          <p:cNvPr id="5" name="Group 5"/>
          <p:cNvGrpSpPr>
            <a:grpSpLocks noChangeAspect="1"/>
          </p:cNvGrpSpPr>
          <p:nvPr/>
        </p:nvGrpSpPr>
        <p:grpSpPr>
          <a:xfrm rot="-15199">
            <a:off x="-35809" y="1643063"/>
            <a:ext cx="18321518" cy="9525"/>
            <a:chOff x="0" y="0"/>
            <a:chExt cx="24428691" cy="12700"/>
          </a:xfrm>
        </p:grpSpPr>
        <p:sp>
          <p:nvSpPr>
            <p:cNvPr id="6" name="Freeform 6"/>
            <p:cNvSpPr/>
            <p:nvPr/>
          </p:nvSpPr>
          <p:spPr>
            <a:xfrm>
              <a:off x="0" y="0"/>
              <a:ext cx="24428704" cy="12700"/>
            </a:xfrm>
            <a:custGeom>
              <a:avLst/>
              <a:gdLst/>
              <a:ahLst/>
              <a:cxnLst/>
              <a:rect l="l" t="t" r="r" b="b"/>
              <a:pathLst>
                <a:path w="24428704" h="12700">
                  <a:moveTo>
                    <a:pt x="6350" y="0"/>
                  </a:moveTo>
                  <a:lnTo>
                    <a:pt x="24422354" y="0"/>
                  </a:lnTo>
                  <a:cubicBezTo>
                    <a:pt x="24425911" y="0"/>
                    <a:pt x="24428704" y="2794"/>
                    <a:pt x="24428704" y="6350"/>
                  </a:cubicBezTo>
                  <a:cubicBezTo>
                    <a:pt x="24428704" y="9906"/>
                    <a:pt x="24425911" y="12700"/>
                    <a:pt x="24422354" y="12700"/>
                  </a:cubicBezTo>
                  <a:lnTo>
                    <a:pt x="6350" y="12700"/>
                  </a:lnTo>
                  <a:cubicBezTo>
                    <a:pt x="2794" y="12700"/>
                    <a:pt x="0" y="9906"/>
                    <a:pt x="0" y="6350"/>
                  </a:cubicBezTo>
                  <a:cubicBezTo>
                    <a:pt x="0" y="2794"/>
                    <a:pt x="2794" y="0"/>
                    <a:pt x="6350" y="0"/>
                  </a:cubicBezTo>
                  <a:close/>
                </a:path>
              </a:pathLst>
            </a:custGeom>
            <a:solidFill>
              <a:srgbClr val="000000"/>
            </a:solidFill>
          </p:spPr>
        </p:sp>
      </p:grpSp>
      <p:grpSp>
        <p:nvGrpSpPr>
          <p:cNvPr id="19" name="Group 19"/>
          <p:cNvGrpSpPr>
            <a:grpSpLocks noChangeAspect="1"/>
          </p:cNvGrpSpPr>
          <p:nvPr/>
        </p:nvGrpSpPr>
        <p:grpSpPr>
          <a:xfrm>
            <a:off x="12512101" y="2972374"/>
            <a:ext cx="1958436" cy="1958435"/>
            <a:chOff x="-203200" y="304800"/>
            <a:chExt cx="2611247" cy="2611247"/>
          </a:xfrm>
        </p:grpSpPr>
        <p:sp>
          <p:nvSpPr>
            <p:cNvPr id="20" name="Freeform 20"/>
            <p:cNvSpPr/>
            <p:nvPr/>
          </p:nvSpPr>
          <p:spPr>
            <a:xfrm>
              <a:off x="-203200" y="304800"/>
              <a:ext cx="2611247" cy="2611247"/>
            </a:xfrm>
            <a:custGeom>
              <a:avLst/>
              <a:gdLst/>
              <a:ahLst/>
              <a:cxnLst/>
              <a:rect l="l" t="t" r="r" b="b"/>
              <a:pathLst>
                <a:path w="2611247" h="2611247">
                  <a:moveTo>
                    <a:pt x="0" y="1305687"/>
                  </a:moveTo>
                  <a:cubicBezTo>
                    <a:pt x="0" y="584581"/>
                    <a:pt x="584581" y="0"/>
                    <a:pt x="1305687" y="0"/>
                  </a:cubicBezTo>
                  <a:cubicBezTo>
                    <a:pt x="2026793" y="0"/>
                    <a:pt x="2611247" y="584581"/>
                    <a:pt x="2611247" y="1305687"/>
                  </a:cubicBezTo>
                  <a:cubicBezTo>
                    <a:pt x="2611247" y="2026793"/>
                    <a:pt x="2026666" y="2611247"/>
                    <a:pt x="1305687" y="2611247"/>
                  </a:cubicBezTo>
                  <a:cubicBezTo>
                    <a:pt x="584708" y="2611247"/>
                    <a:pt x="0" y="2026666"/>
                    <a:pt x="0" y="1305687"/>
                  </a:cubicBezTo>
                  <a:close/>
                </a:path>
              </a:pathLst>
            </a:custGeom>
            <a:solidFill>
              <a:srgbClr val="D9D9D9"/>
            </a:solidFill>
          </p:spPr>
        </p:sp>
      </p:grpSp>
      <p:grpSp>
        <p:nvGrpSpPr>
          <p:cNvPr id="53" name="组合 52"/>
          <p:cNvGrpSpPr/>
          <p:nvPr/>
        </p:nvGrpSpPr>
        <p:grpSpPr>
          <a:xfrm>
            <a:off x="12260580" y="3086316"/>
            <a:ext cx="2552700" cy="4536224"/>
            <a:chOff x="19476" y="4520"/>
            <a:chExt cx="4020" cy="7144"/>
          </a:xfrm>
        </p:grpSpPr>
        <p:grpSp>
          <p:nvGrpSpPr>
            <p:cNvPr id="21" name="Group 21"/>
            <p:cNvGrpSpPr>
              <a:grpSpLocks noChangeAspect="1"/>
            </p:cNvGrpSpPr>
            <p:nvPr/>
          </p:nvGrpSpPr>
          <p:grpSpPr>
            <a:xfrm>
              <a:off x="20144" y="4520"/>
              <a:ext cx="2685" cy="2685"/>
              <a:chOff x="0" y="0"/>
              <a:chExt cx="2273318" cy="2273318"/>
            </a:xfrm>
          </p:grpSpPr>
          <p:sp>
            <p:nvSpPr>
              <p:cNvPr id="22" name="Freeform 22"/>
              <p:cNvSpPr/>
              <p:nvPr/>
            </p:nvSpPr>
            <p:spPr>
              <a:xfrm>
                <a:off x="0" y="0"/>
                <a:ext cx="2273300" cy="2273300"/>
              </a:xfrm>
              <a:custGeom>
                <a:avLst/>
                <a:gdLst/>
                <a:ahLst/>
                <a:cxnLst/>
                <a:rect l="l" t="t" r="r" b="b"/>
                <a:pathLst>
                  <a:path w="2273300" h="2273300">
                    <a:moveTo>
                      <a:pt x="0" y="1136650"/>
                    </a:moveTo>
                    <a:cubicBezTo>
                      <a:pt x="0" y="509016"/>
                      <a:pt x="509016" y="0"/>
                      <a:pt x="1136650" y="0"/>
                    </a:cubicBezTo>
                    <a:cubicBezTo>
                      <a:pt x="1764284" y="0"/>
                      <a:pt x="2273300" y="509016"/>
                      <a:pt x="2273300" y="1136650"/>
                    </a:cubicBezTo>
                    <a:cubicBezTo>
                      <a:pt x="2273300" y="1764284"/>
                      <a:pt x="1764284" y="2273300"/>
                      <a:pt x="1136650" y="2273300"/>
                    </a:cubicBezTo>
                    <a:cubicBezTo>
                      <a:pt x="509016" y="2273300"/>
                      <a:pt x="0" y="1764538"/>
                      <a:pt x="0" y="1136650"/>
                    </a:cubicBezTo>
                    <a:close/>
                  </a:path>
                </a:pathLst>
              </a:custGeom>
              <a:solidFill>
                <a:srgbClr val="70AD47"/>
              </a:solidFill>
            </p:spPr>
          </p:sp>
        </p:grpSp>
        <p:grpSp>
          <p:nvGrpSpPr>
            <p:cNvPr id="29" name="Group 29"/>
            <p:cNvGrpSpPr>
              <a:grpSpLocks noChangeAspect="1"/>
            </p:cNvGrpSpPr>
            <p:nvPr/>
          </p:nvGrpSpPr>
          <p:grpSpPr>
            <a:xfrm>
              <a:off x="21057" y="5107"/>
              <a:ext cx="858" cy="1463"/>
              <a:chOff x="0" y="0"/>
              <a:chExt cx="726859" cy="1238656"/>
            </a:xfrm>
          </p:grpSpPr>
          <p:sp>
            <p:nvSpPr>
              <p:cNvPr id="30" name="Freeform 30"/>
              <p:cNvSpPr/>
              <p:nvPr/>
            </p:nvSpPr>
            <p:spPr>
              <a:xfrm>
                <a:off x="0" y="0"/>
                <a:ext cx="726948" cy="1238631"/>
              </a:xfrm>
              <a:custGeom>
                <a:avLst/>
                <a:gdLst/>
                <a:ahLst/>
                <a:cxnLst/>
                <a:rect l="l" t="t" r="r" b="b"/>
                <a:pathLst>
                  <a:path w="726948" h="1238631">
                    <a:moveTo>
                      <a:pt x="363474" y="1058545"/>
                    </a:moveTo>
                    <a:cubicBezTo>
                      <a:pt x="332867" y="1058545"/>
                      <a:pt x="308102" y="1080643"/>
                      <a:pt x="308102" y="1108075"/>
                    </a:cubicBezTo>
                    <a:cubicBezTo>
                      <a:pt x="308102" y="1135507"/>
                      <a:pt x="332867" y="1157605"/>
                      <a:pt x="363474" y="1157605"/>
                    </a:cubicBezTo>
                    <a:cubicBezTo>
                      <a:pt x="394081" y="1157605"/>
                      <a:pt x="418846" y="1135507"/>
                      <a:pt x="418846" y="1108075"/>
                    </a:cubicBezTo>
                    <a:cubicBezTo>
                      <a:pt x="418846" y="1080643"/>
                      <a:pt x="394081" y="1058545"/>
                      <a:pt x="363474" y="1058545"/>
                    </a:cubicBezTo>
                    <a:close/>
                    <a:moveTo>
                      <a:pt x="52324" y="255905"/>
                    </a:moveTo>
                    <a:lnTo>
                      <a:pt x="52324" y="982980"/>
                    </a:lnTo>
                    <a:lnTo>
                      <a:pt x="674751" y="982980"/>
                    </a:lnTo>
                    <a:lnTo>
                      <a:pt x="674751" y="255905"/>
                    </a:lnTo>
                    <a:close/>
                    <a:moveTo>
                      <a:pt x="233426" y="104648"/>
                    </a:moveTo>
                    <a:cubicBezTo>
                      <a:pt x="218948" y="104648"/>
                      <a:pt x="209296" y="118872"/>
                      <a:pt x="209296" y="133223"/>
                    </a:cubicBezTo>
                    <a:cubicBezTo>
                      <a:pt x="209296" y="147574"/>
                      <a:pt x="218948" y="156972"/>
                      <a:pt x="233426" y="156972"/>
                    </a:cubicBezTo>
                    <a:cubicBezTo>
                      <a:pt x="233426" y="156972"/>
                      <a:pt x="233426" y="156972"/>
                      <a:pt x="493522" y="156972"/>
                    </a:cubicBezTo>
                    <a:cubicBezTo>
                      <a:pt x="508000" y="156972"/>
                      <a:pt x="517652" y="147574"/>
                      <a:pt x="517652" y="133223"/>
                    </a:cubicBezTo>
                    <a:cubicBezTo>
                      <a:pt x="517652" y="118872"/>
                      <a:pt x="508000" y="104648"/>
                      <a:pt x="493522" y="104648"/>
                    </a:cubicBezTo>
                    <a:cubicBezTo>
                      <a:pt x="493522" y="104648"/>
                      <a:pt x="493522" y="104648"/>
                      <a:pt x="233426" y="104648"/>
                    </a:cubicBezTo>
                    <a:close/>
                    <a:moveTo>
                      <a:pt x="130810" y="0"/>
                    </a:moveTo>
                    <a:cubicBezTo>
                      <a:pt x="130810" y="0"/>
                      <a:pt x="130810" y="0"/>
                      <a:pt x="596138" y="0"/>
                    </a:cubicBezTo>
                    <a:cubicBezTo>
                      <a:pt x="668782" y="0"/>
                      <a:pt x="726948" y="58166"/>
                      <a:pt x="726948" y="130556"/>
                    </a:cubicBezTo>
                    <a:cubicBezTo>
                      <a:pt x="726948" y="130556"/>
                      <a:pt x="726948" y="130556"/>
                      <a:pt x="726948" y="1108075"/>
                    </a:cubicBezTo>
                    <a:cubicBezTo>
                      <a:pt x="726948" y="1180719"/>
                      <a:pt x="668782" y="1238631"/>
                      <a:pt x="596138" y="1238631"/>
                    </a:cubicBezTo>
                    <a:cubicBezTo>
                      <a:pt x="596138" y="1238631"/>
                      <a:pt x="596138" y="1238631"/>
                      <a:pt x="130810" y="1238631"/>
                    </a:cubicBezTo>
                    <a:cubicBezTo>
                      <a:pt x="58166" y="1238631"/>
                      <a:pt x="0" y="1180465"/>
                      <a:pt x="0" y="1108075"/>
                    </a:cubicBezTo>
                    <a:cubicBezTo>
                      <a:pt x="0" y="1108075"/>
                      <a:pt x="0" y="1108075"/>
                      <a:pt x="0" y="130556"/>
                    </a:cubicBezTo>
                    <a:cubicBezTo>
                      <a:pt x="0" y="58166"/>
                      <a:pt x="58166" y="0"/>
                      <a:pt x="130810" y="0"/>
                    </a:cubicBezTo>
                    <a:close/>
                  </a:path>
                </a:pathLst>
              </a:custGeom>
              <a:solidFill>
                <a:srgbClr val="FFFFFF"/>
              </a:solidFill>
            </p:spPr>
          </p:sp>
        </p:grpSp>
        <p:sp>
          <p:nvSpPr>
            <p:cNvPr id="37" name="TextBox 37"/>
            <p:cNvSpPr txBox="1"/>
            <p:nvPr/>
          </p:nvSpPr>
          <p:spPr>
            <a:xfrm>
              <a:off x="19476" y="9920"/>
              <a:ext cx="4020" cy="1744"/>
            </a:xfrm>
            <a:prstGeom prst="rect">
              <a:avLst/>
            </a:prstGeom>
          </p:spPr>
          <p:txBody>
            <a:bodyPr wrap="square" lIns="0" tIns="0" rIns="0" bIns="0" rtlCol="0" anchor="t">
              <a:spAutoFit/>
            </a:bodyPr>
            <a:lstStyle/>
            <a:p>
              <a:pPr lvl="0" algn="just">
                <a:lnSpc>
                  <a:spcPts val="2880"/>
                </a:lnSpc>
                <a:buClrTx/>
                <a:buSzTx/>
                <a:buFontTx/>
              </a:pPr>
              <a:r>
                <a:rPr lang="en-US" sz="2400" b="1">
                  <a:solidFill>
                    <a:srgbClr val="FFFFFF"/>
                  </a:solidFill>
                  <a:latin typeface="黑体" panose="02010609060101010101" pitchFamily="49" charset="-122"/>
                  <a:ea typeface="黑体" panose="02010609060101010101" pitchFamily="49" charset="-122"/>
                  <a:cs typeface="黑体" panose="02010609060101010101" pitchFamily="49" charset="-122"/>
                  <a:sym typeface="+mn-ea"/>
                </a:rPr>
                <a:t>将回复模版批量回复给关键词所对应的发件人</a:t>
              </a:r>
            </a:p>
          </p:txBody>
        </p:sp>
        <p:sp>
          <p:nvSpPr>
            <p:cNvPr id="38" name="TextBox 38"/>
            <p:cNvSpPr txBox="1"/>
            <p:nvPr/>
          </p:nvSpPr>
          <p:spPr>
            <a:xfrm>
              <a:off x="19476" y="8945"/>
              <a:ext cx="4020" cy="605"/>
            </a:xfrm>
            <a:prstGeom prst="rect">
              <a:avLst/>
            </a:prstGeom>
          </p:spPr>
          <p:txBody>
            <a:bodyPr lIns="0" tIns="0" rIns="0" bIns="0" rtlCol="0" anchor="t">
              <a:spAutoFit/>
            </a:bodyPr>
            <a:lstStyle/>
            <a:p>
              <a:pPr lvl="0" algn="ctr">
                <a:lnSpc>
                  <a:spcPts val="3000"/>
                </a:lnSpc>
                <a:buClrTx/>
                <a:buSzTx/>
                <a:buFontTx/>
              </a:pPr>
              <a:r>
                <a:rPr lang="en-US" sz="2800" b="1">
                  <a:solidFill>
                    <a:srgbClr val="00B0F0"/>
                  </a:solidFill>
                  <a:latin typeface="黑体" panose="02010609060101010101" pitchFamily="49" charset="-122"/>
                  <a:ea typeface="黑体" panose="02010609060101010101" pitchFamily="49" charset="-122"/>
                  <a:sym typeface="+mn-ea"/>
                </a:rPr>
                <a:t>批量回复</a:t>
              </a:r>
            </a:p>
          </p:txBody>
        </p:sp>
      </p:grpSp>
      <p:grpSp>
        <p:nvGrpSpPr>
          <p:cNvPr id="52" name="组合 51"/>
          <p:cNvGrpSpPr/>
          <p:nvPr/>
        </p:nvGrpSpPr>
        <p:grpSpPr>
          <a:xfrm>
            <a:off x="8911590" y="3619500"/>
            <a:ext cx="2789555" cy="4171315"/>
            <a:chOff x="14160" y="4520"/>
            <a:chExt cx="4393" cy="6569"/>
          </a:xfrm>
        </p:grpSpPr>
        <p:grpSp>
          <p:nvGrpSpPr>
            <p:cNvPr id="51" name="组合 50"/>
            <p:cNvGrpSpPr/>
            <p:nvPr/>
          </p:nvGrpSpPr>
          <p:grpSpPr>
            <a:xfrm>
              <a:off x="14160" y="8005"/>
              <a:ext cx="4271" cy="3084"/>
              <a:chOff x="15240" y="7260"/>
              <a:chExt cx="4271" cy="3084"/>
            </a:xfrm>
          </p:grpSpPr>
          <p:grpSp>
            <p:nvGrpSpPr>
              <p:cNvPr id="11" name="Group 11"/>
              <p:cNvGrpSpPr>
                <a:grpSpLocks noChangeAspect="1"/>
              </p:cNvGrpSpPr>
              <p:nvPr/>
            </p:nvGrpSpPr>
            <p:grpSpPr>
              <a:xfrm>
                <a:off x="15240" y="7260"/>
                <a:ext cx="3084" cy="3084"/>
                <a:chOff x="0" y="0"/>
                <a:chExt cx="2611298" cy="2611298"/>
              </a:xfrm>
            </p:grpSpPr>
            <p:sp>
              <p:nvSpPr>
                <p:cNvPr id="12" name="Freeform 12"/>
                <p:cNvSpPr/>
                <p:nvPr/>
              </p:nvSpPr>
              <p:spPr>
                <a:xfrm>
                  <a:off x="0" y="0"/>
                  <a:ext cx="2611247" cy="2611247"/>
                </a:xfrm>
                <a:custGeom>
                  <a:avLst/>
                  <a:gdLst/>
                  <a:ahLst/>
                  <a:cxnLst/>
                  <a:rect l="l" t="t" r="r" b="b"/>
                  <a:pathLst>
                    <a:path w="2611247" h="2611247">
                      <a:moveTo>
                        <a:pt x="0" y="1305687"/>
                      </a:moveTo>
                      <a:cubicBezTo>
                        <a:pt x="0" y="584581"/>
                        <a:pt x="584581" y="0"/>
                        <a:pt x="1305687" y="0"/>
                      </a:cubicBezTo>
                      <a:cubicBezTo>
                        <a:pt x="2026793" y="0"/>
                        <a:pt x="2611247" y="584581"/>
                        <a:pt x="2611247" y="1305687"/>
                      </a:cubicBezTo>
                      <a:cubicBezTo>
                        <a:pt x="2611247" y="2026793"/>
                        <a:pt x="2026666" y="2611247"/>
                        <a:pt x="1305687" y="2611247"/>
                      </a:cubicBezTo>
                      <a:cubicBezTo>
                        <a:pt x="584708" y="2611247"/>
                        <a:pt x="0" y="2026666"/>
                        <a:pt x="0" y="1305687"/>
                      </a:cubicBezTo>
                      <a:close/>
                    </a:path>
                  </a:pathLst>
                </a:custGeom>
                <a:solidFill>
                  <a:srgbClr val="D9D9D9"/>
                </a:solidFill>
              </p:spPr>
            </p:sp>
          </p:grpSp>
          <p:grpSp>
            <p:nvGrpSpPr>
              <p:cNvPr id="27" name="Group 27"/>
              <p:cNvGrpSpPr>
                <a:grpSpLocks noChangeAspect="1"/>
              </p:cNvGrpSpPr>
              <p:nvPr/>
            </p:nvGrpSpPr>
            <p:grpSpPr>
              <a:xfrm rot="-2100000">
                <a:off x="17449" y="7269"/>
                <a:ext cx="2062" cy="786"/>
                <a:chOff x="0" y="0"/>
                <a:chExt cx="1746229" cy="665901"/>
              </a:xfrm>
            </p:grpSpPr>
            <p:sp>
              <p:nvSpPr>
                <p:cNvPr id="28" name="Freeform 28"/>
                <p:cNvSpPr/>
                <p:nvPr/>
              </p:nvSpPr>
              <p:spPr>
                <a:xfrm>
                  <a:off x="0" y="0"/>
                  <a:ext cx="1746250" cy="665861"/>
                </a:xfrm>
                <a:custGeom>
                  <a:avLst/>
                  <a:gdLst/>
                  <a:ahLst/>
                  <a:cxnLst/>
                  <a:rect l="l" t="t" r="r" b="b"/>
                  <a:pathLst>
                    <a:path w="1746250" h="665861">
                      <a:moveTo>
                        <a:pt x="0" y="0"/>
                      </a:moveTo>
                      <a:lnTo>
                        <a:pt x="1413256" y="0"/>
                      </a:lnTo>
                      <a:lnTo>
                        <a:pt x="1746250" y="332994"/>
                      </a:lnTo>
                      <a:lnTo>
                        <a:pt x="1413256" y="665861"/>
                      </a:lnTo>
                      <a:lnTo>
                        <a:pt x="0" y="665861"/>
                      </a:lnTo>
                      <a:close/>
                    </a:path>
                  </a:pathLst>
                </a:custGeom>
                <a:solidFill>
                  <a:srgbClr val="FFC000"/>
                </a:solidFill>
              </p:spPr>
            </p:sp>
          </p:grpSp>
        </p:grpSp>
        <p:grpSp>
          <p:nvGrpSpPr>
            <p:cNvPr id="50" name="组合 49"/>
            <p:cNvGrpSpPr/>
            <p:nvPr/>
          </p:nvGrpSpPr>
          <p:grpSpPr>
            <a:xfrm>
              <a:off x="14309" y="4520"/>
              <a:ext cx="4244" cy="6390"/>
              <a:chOff x="15288" y="3793"/>
              <a:chExt cx="4244" cy="6390"/>
            </a:xfrm>
          </p:grpSpPr>
          <p:grpSp>
            <p:nvGrpSpPr>
              <p:cNvPr id="13" name="Group 13"/>
              <p:cNvGrpSpPr>
                <a:grpSpLocks noChangeAspect="1"/>
              </p:cNvGrpSpPr>
              <p:nvPr/>
            </p:nvGrpSpPr>
            <p:grpSpPr>
              <a:xfrm>
                <a:off x="15396" y="7498"/>
                <a:ext cx="2685" cy="2685"/>
                <a:chOff x="0" y="0"/>
                <a:chExt cx="2273318" cy="2273318"/>
              </a:xfrm>
            </p:grpSpPr>
            <p:sp>
              <p:nvSpPr>
                <p:cNvPr id="14" name="Freeform 14"/>
                <p:cNvSpPr/>
                <p:nvPr/>
              </p:nvSpPr>
              <p:spPr>
                <a:xfrm>
                  <a:off x="0" y="0"/>
                  <a:ext cx="2273300" cy="2273300"/>
                </a:xfrm>
                <a:custGeom>
                  <a:avLst/>
                  <a:gdLst/>
                  <a:ahLst/>
                  <a:cxnLst/>
                  <a:rect l="l" t="t" r="r" b="b"/>
                  <a:pathLst>
                    <a:path w="2273300" h="2273300">
                      <a:moveTo>
                        <a:pt x="0" y="1136650"/>
                      </a:moveTo>
                      <a:cubicBezTo>
                        <a:pt x="0" y="509016"/>
                        <a:pt x="509016" y="0"/>
                        <a:pt x="1136650" y="0"/>
                      </a:cubicBezTo>
                      <a:cubicBezTo>
                        <a:pt x="1764284" y="0"/>
                        <a:pt x="2273300" y="509016"/>
                        <a:pt x="2273300" y="1136650"/>
                      </a:cubicBezTo>
                      <a:cubicBezTo>
                        <a:pt x="2273300" y="1764284"/>
                        <a:pt x="1764284" y="2273300"/>
                        <a:pt x="1136650" y="2273300"/>
                      </a:cubicBezTo>
                      <a:cubicBezTo>
                        <a:pt x="509016" y="2273300"/>
                        <a:pt x="0" y="1764538"/>
                        <a:pt x="0" y="1136650"/>
                      </a:cubicBezTo>
                      <a:close/>
                    </a:path>
                  </a:pathLst>
                </a:custGeom>
                <a:solidFill>
                  <a:srgbClr val="FFC000"/>
                </a:solidFill>
              </p:spPr>
            </p:sp>
          </p:grpSp>
          <p:grpSp>
            <p:nvGrpSpPr>
              <p:cNvPr id="33" name="Group 33"/>
              <p:cNvGrpSpPr>
                <a:grpSpLocks noChangeAspect="1"/>
              </p:cNvGrpSpPr>
              <p:nvPr/>
            </p:nvGrpSpPr>
            <p:grpSpPr>
              <a:xfrm>
                <a:off x="16299" y="8033"/>
                <a:ext cx="864" cy="1472"/>
                <a:chOff x="0" y="0"/>
                <a:chExt cx="731285" cy="1246100"/>
              </a:xfrm>
            </p:grpSpPr>
            <p:sp>
              <p:nvSpPr>
                <p:cNvPr id="34" name="Freeform 34"/>
                <p:cNvSpPr/>
                <p:nvPr/>
              </p:nvSpPr>
              <p:spPr>
                <a:xfrm>
                  <a:off x="0" y="0"/>
                  <a:ext cx="731266" cy="1246124"/>
                </a:xfrm>
                <a:custGeom>
                  <a:avLst/>
                  <a:gdLst/>
                  <a:ahLst/>
                  <a:cxnLst/>
                  <a:rect l="l" t="t" r="r" b="b"/>
                  <a:pathLst>
                    <a:path w="731266" h="1246124">
                      <a:moveTo>
                        <a:pt x="365760" y="1064895"/>
                      </a:moveTo>
                      <a:cubicBezTo>
                        <a:pt x="335026" y="1064895"/>
                        <a:pt x="310261" y="1087247"/>
                        <a:pt x="310261" y="1114552"/>
                      </a:cubicBezTo>
                      <a:cubicBezTo>
                        <a:pt x="310261" y="1141857"/>
                        <a:pt x="335153" y="1164209"/>
                        <a:pt x="365760" y="1164209"/>
                      </a:cubicBezTo>
                      <a:cubicBezTo>
                        <a:pt x="396367" y="1164209"/>
                        <a:pt x="421259" y="1141857"/>
                        <a:pt x="421259" y="1114552"/>
                      </a:cubicBezTo>
                      <a:cubicBezTo>
                        <a:pt x="421259" y="1087247"/>
                        <a:pt x="396367" y="1064895"/>
                        <a:pt x="365760" y="1064895"/>
                      </a:cubicBezTo>
                      <a:close/>
                      <a:moveTo>
                        <a:pt x="52705" y="257556"/>
                      </a:moveTo>
                      <a:lnTo>
                        <a:pt x="52705" y="988822"/>
                      </a:lnTo>
                      <a:lnTo>
                        <a:pt x="678815" y="988822"/>
                      </a:lnTo>
                      <a:lnTo>
                        <a:pt x="678815" y="257556"/>
                      </a:lnTo>
                      <a:close/>
                      <a:moveTo>
                        <a:pt x="234950" y="105410"/>
                      </a:moveTo>
                      <a:cubicBezTo>
                        <a:pt x="220472" y="105410"/>
                        <a:pt x="210820" y="119634"/>
                        <a:pt x="210820" y="134239"/>
                      </a:cubicBezTo>
                      <a:cubicBezTo>
                        <a:pt x="210820" y="148844"/>
                        <a:pt x="220472" y="158242"/>
                        <a:pt x="234950" y="158242"/>
                      </a:cubicBezTo>
                      <a:cubicBezTo>
                        <a:pt x="234950" y="158242"/>
                        <a:pt x="234950" y="158242"/>
                        <a:pt x="496697" y="158242"/>
                      </a:cubicBezTo>
                      <a:cubicBezTo>
                        <a:pt x="511175" y="158242"/>
                        <a:pt x="520827" y="148590"/>
                        <a:pt x="520827" y="134239"/>
                      </a:cubicBezTo>
                      <a:cubicBezTo>
                        <a:pt x="520827" y="119888"/>
                        <a:pt x="511175" y="105410"/>
                        <a:pt x="496697" y="105410"/>
                      </a:cubicBezTo>
                      <a:cubicBezTo>
                        <a:pt x="496697" y="105410"/>
                        <a:pt x="496697" y="105410"/>
                        <a:pt x="234950" y="105410"/>
                      </a:cubicBezTo>
                      <a:close/>
                      <a:moveTo>
                        <a:pt x="131572" y="0"/>
                      </a:moveTo>
                      <a:cubicBezTo>
                        <a:pt x="131572" y="0"/>
                        <a:pt x="131572" y="0"/>
                        <a:pt x="599694" y="0"/>
                      </a:cubicBezTo>
                      <a:cubicBezTo>
                        <a:pt x="672973" y="0"/>
                        <a:pt x="731266" y="58293"/>
                        <a:pt x="731266" y="131318"/>
                      </a:cubicBezTo>
                      <a:cubicBezTo>
                        <a:pt x="731266" y="131318"/>
                        <a:pt x="731266" y="131318"/>
                        <a:pt x="731266" y="1114679"/>
                      </a:cubicBezTo>
                      <a:cubicBezTo>
                        <a:pt x="731266" y="1187704"/>
                        <a:pt x="672719" y="1245997"/>
                        <a:pt x="599694" y="1245997"/>
                      </a:cubicBezTo>
                      <a:cubicBezTo>
                        <a:pt x="599694" y="1245997"/>
                        <a:pt x="599694" y="1245997"/>
                        <a:pt x="131572" y="1245997"/>
                      </a:cubicBezTo>
                      <a:cubicBezTo>
                        <a:pt x="58293" y="1246124"/>
                        <a:pt x="0" y="1187704"/>
                        <a:pt x="0" y="1114679"/>
                      </a:cubicBezTo>
                      <a:cubicBezTo>
                        <a:pt x="0" y="1114679"/>
                        <a:pt x="0" y="1114679"/>
                        <a:pt x="0" y="131318"/>
                      </a:cubicBezTo>
                      <a:cubicBezTo>
                        <a:pt x="0" y="58293"/>
                        <a:pt x="58547" y="0"/>
                        <a:pt x="131572" y="0"/>
                      </a:cubicBezTo>
                      <a:close/>
                    </a:path>
                  </a:pathLst>
                </a:custGeom>
                <a:solidFill>
                  <a:srgbClr val="FFFFFF"/>
                </a:solidFill>
              </p:spPr>
            </p:sp>
          </p:grpSp>
          <p:sp>
            <p:nvSpPr>
              <p:cNvPr id="40" name="TextBox 40"/>
              <p:cNvSpPr txBox="1"/>
              <p:nvPr/>
            </p:nvSpPr>
            <p:spPr>
              <a:xfrm>
                <a:off x="15288" y="4654"/>
                <a:ext cx="4244" cy="1744"/>
              </a:xfrm>
              <a:prstGeom prst="rect">
                <a:avLst/>
              </a:prstGeom>
            </p:spPr>
            <p:txBody>
              <a:bodyPr wrap="square" lIns="0" tIns="0" rIns="0" bIns="0" rtlCol="0" anchor="t">
                <a:spAutoFit/>
              </a:bodyPr>
              <a:lstStyle/>
              <a:p>
                <a:pPr lvl="0" algn="just">
                  <a:lnSpc>
                    <a:spcPts val="2880"/>
                  </a:lnSpc>
                  <a:buClrTx/>
                  <a:buSzTx/>
                  <a:buFontTx/>
                </a:pPr>
                <a:r>
                  <a:rPr lang="en-US" sz="2400" b="1">
                    <a:solidFill>
                      <a:srgbClr val="FFFFFF"/>
                    </a:solidFill>
                    <a:latin typeface="黑体" panose="02010609060101010101" pitchFamily="49" charset="-122"/>
                    <a:ea typeface="黑体" panose="02010609060101010101" pitchFamily="49" charset="-122"/>
                    <a:cs typeface="黑体" panose="02010609060101010101" pitchFamily="49" charset="-122"/>
                    <a:sym typeface="+mn-ea"/>
                  </a:rPr>
                  <a:t>将关键词和回复模版汇总到一张Excel表格</a:t>
                </a:r>
              </a:p>
            </p:txBody>
          </p:sp>
          <p:sp>
            <p:nvSpPr>
              <p:cNvPr id="41" name="TextBox 41"/>
              <p:cNvSpPr txBox="1"/>
              <p:nvPr/>
            </p:nvSpPr>
            <p:spPr>
              <a:xfrm>
                <a:off x="15306" y="3793"/>
                <a:ext cx="4020" cy="605"/>
              </a:xfrm>
              <a:prstGeom prst="rect">
                <a:avLst/>
              </a:prstGeom>
            </p:spPr>
            <p:txBody>
              <a:bodyPr lIns="0" tIns="0" rIns="0" bIns="0" rtlCol="0" anchor="t">
                <a:spAutoFit/>
              </a:bodyPr>
              <a:lstStyle/>
              <a:p>
                <a:pPr lvl="0" algn="ctr">
                  <a:lnSpc>
                    <a:spcPts val="3000"/>
                  </a:lnSpc>
                  <a:buClrTx/>
                  <a:buSzTx/>
                  <a:buFontTx/>
                </a:pPr>
                <a:r>
                  <a:rPr lang="en-US" sz="2800" b="1">
                    <a:solidFill>
                      <a:srgbClr val="00B0F0"/>
                    </a:solidFill>
                    <a:latin typeface="黑体" panose="02010609060101010101" pitchFamily="49" charset="-122"/>
                    <a:ea typeface="黑体" panose="02010609060101010101" pitchFamily="49" charset="-122"/>
                    <a:sym typeface="+mn-ea"/>
                  </a:rPr>
                  <a:t>数据汇总</a:t>
                </a:r>
              </a:p>
            </p:txBody>
          </p:sp>
        </p:grpSp>
      </p:grpSp>
      <p:grpSp>
        <p:nvGrpSpPr>
          <p:cNvPr id="54" name="组合 53"/>
          <p:cNvGrpSpPr/>
          <p:nvPr/>
        </p:nvGrpSpPr>
        <p:grpSpPr>
          <a:xfrm>
            <a:off x="1577308" y="3543300"/>
            <a:ext cx="3011202" cy="4392930"/>
            <a:chOff x="3273" y="6202"/>
            <a:chExt cx="4304" cy="6563"/>
          </a:xfrm>
        </p:grpSpPr>
        <p:grpSp>
          <p:nvGrpSpPr>
            <p:cNvPr id="7" name="Group 7"/>
            <p:cNvGrpSpPr>
              <a:grpSpLocks noChangeAspect="1"/>
            </p:cNvGrpSpPr>
            <p:nvPr/>
          </p:nvGrpSpPr>
          <p:grpSpPr>
            <a:xfrm>
              <a:off x="3520" y="9680"/>
              <a:ext cx="3084" cy="3084"/>
              <a:chOff x="-131233" y="1418167"/>
              <a:chExt cx="2611247" cy="2611247"/>
            </a:xfrm>
          </p:grpSpPr>
          <p:sp>
            <p:nvSpPr>
              <p:cNvPr id="8" name="Freeform 8"/>
              <p:cNvSpPr/>
              <p:nvPr/>
            </p:nvSpPr>
            <p:spPr>
              <a:xfrm>
                <a:off x="-131233" y="1418167"/>
                <a:ext cx="2611247" cy="2611247"/>
              </a:xfrm>
              <a:custGeom>
                <a:avLst/>
                <a:gdLst/>
                <a:ahLst/>
                <a:cxnLst/>
                <a:rect l="l" t="t" r="r" b="b"/>
                <a:pathLst>
                  <a:path w="2611247" h="2611247">
                    <a:moveTo>
                      <a:pt x="0" y="1305687"/>
                    </a:moveTo>
                    <a:cubicBezTo>
                      <a:pt x="0" y="584581"/>
                      <a:pt x="584581" y="0"/>
                      <a:pt x="1305687" y="0"/>
                    </a:cubicBezTo>
                    <a:cubicBezTo>
                      <a:pt x="2026793" y="0"/>
                      <a:pt x="2611247" y="584581"/>
                      <a:pt x="2611247" y="1305687"/>
                    </a:cubicBezTo>
                    <a:cubicBezTo>
                      <a:pt x="2611247" y="2026793"/>
                      <a:pt x="2026666" y="2611247"/>
                      <a:pt x="1305687" y="2611247"/>
                    </a:cubicBezTo>
                    <a:cubicBezTo>
                      <a:pt x="584708" y="2611247"/>
                      <a:pt x="0" y="2026666"/>
                      <a:pt x="0" y="1305687"/>
                    </a:cubicBezTo>
                    <a:close/>
                  </a:path>
                </a:pathLst>
              </a:custGeom>
              <a:solidFill>
                <a:srgbClr val="D9D9D9"/>
              </a:solidFill>
            </p:spPr>
          </p:sp>
        </p:grpSp>
        <p:grpSp>
          <p:nvGrpSpPr>
            <p:cNvPr id="23" name="Group 23"/>
            <p:cNvGrpSpPr>
              <a:grpSpLocks noChangeAspect="1"/>
            </p:cNvGrpSpPr>
            <p:nvPr/>
          </p:nvGrpSpPr>
          <p:grpSpPr>
            <a:xfrm rot="-2100000">
              <a:off x="5514" y="9443"/>
              <a:ext cx="2063" cy="786"/>
              <a:chOff x="-1003707" y="813472"/>
              <a:chExt cx="1746250" cy="665861"/>
            </a:xfrm>
          </p:grpSpPr>
          <p:sp>
            <p:nvSpPr>
              <p:cNvPr id="24" name="Freeform 24"/>
              <p:cNvSpPr/>
              <p:nvPr/>
            </p:nvSpPr>
            <p:spPr>
              <a:xfrm>
                <a:off x="-1003707" y="813472"/>
                <a:ext cx="1746250" cy="665861"/>
              </a:xfrm>
              <a:custGeom>
                <a:avLst/>
                <a:gdLst/>
                <a:ahLst/>
                <a:cxnLst/>
                <a:rect l="l" t="t" r="r" b="b"/>
                <a:pathLst>
                  <a:path w="1746250" h="665861">
                    <a:moveTo>
                      <a:pt x="0" y="0"/>
                    </a:moveTo>
                    <a:lnTo>
                      <a:pt x="1413256" y="0"/>
                    </a:lnTo>
                    <a:lnTo>
                      <a:pt x="1746250" y="332994"/>
                    </a:lnTo>
                    <a:lnTo>
                      <a:pt x="1413256" y="665861"/>
                    </a:lnTo>
                    <a:lnTo>
                      <a:pt x="0" y="665861"/>
                    </a:lnTo>
                    <a:close/>
                  </a:path>
                </a:pathLst>
              </a:custGeom>
              <a:solidFill>
                <a:srgbClr val="5B9BD5"/>
              </a:solidFill>
            </p:spPr>
          </p:sp>
        </p:grpSp>
        <p:grpSp>
          <p:nvGrpSpPr>
            <p:cNvPr id="47" name="组合 46"/>
            <p:cNvGrpSpPr/>
            <p:nvPr/>
          </p:nvGrpSpPr>
          <p:grpSpPr>
            <a:xfrm>
              <a:off x="3273" y="6202"/>
              <a:ext cx="4249" cy="6383"/>
              <a:chOff x="5494" y="3800"/>
              <a:chExt cx="4249" cy="6383"/>
            </a:xfrm>
          </p:grpSpPr>
          <p:grpSp>
            <p:nvGrpSpPr>
              <p:cNvPr id="9" name="Group 9"/>
              <p:cNvGrpSpPr>
                <a:grpSpLocks noChangeAspect="1"/>
              </p:cNvGrpSpPr>
              <p:nvPr/>
            </p:nvGrpSpPr>
            <p:grpSpPr>
              <a:xfrm>
                <a:off x="5941" y="7498"/>
                <a:ext cx="2685" cy="2685"/>
                <a:chOff x="0" y="0"/>
                <a:chExt cx="2273318" cy="2273318"/>
              </a:xfrm>
            </p:grpSpPr>
            <p:sp>
              <p:nvSpPr>
                <p:cNvPr id="10" name="Freeform 10"/>
                <p:cNvSpPr/>
                <p:nvPr/>
              </p:nvSpPr>
              <p:spPr>
                <a:xfrm>
                  <a:off x="0" y="0"/>
                  <a:ext cx="2273300" cy="2273300"/>
                </a:xfrm>
                <a:custGeom>
                  <a:avLst/>
                  <a:gdLst/>
                  <a:ahLst/>
                  <a:cxnLst/>
                  <a:rect l="l" t="t" r="r" b="b"/>
                  <a:pathLst>
                    <a:path w="2273300" h="2273300">
                      <a:moveTo>
                        <a:pt x="0" y="1136650"/>
                      </a:moveTo>
                      <a:cubicBezTo>
                        <a:pt x="0" y="509016"/>
                        <a:pt x="509016" y="0"/>
                        <a:pt x="1136650" y="0"/>
                      </a:cubicBezTo>
                      <a:cubicBezTo>
                        <a:pt x="1764284" y="0"/>
                        <a:pt x="2273300" y="509016"/>
                        <a:pt x="2273300" y="1136650"/>
                      </a:cubicBezTo>
                      <a:cubicBezTo>
                        <a:pt x="2273300" y="1764284"/>
                        <a:pt x="1764284" y="2273300"/>
                        <a:pt x="1136650" y="2273300"/>
                      </a:cubicBezTo>
                      <a:cubicBezTo>
                        <a:pt x="509016" y="2273300"/>
                        <a:pt x="0" y="1764538"/>
                        <a:pt x="0" y="1136650"/>
                      </a:cubicBezTo>
                      <a:close/>
                    </a:path>
                  </a:pathLst>
                </a:custGeom>
                <a:solidFill>
                  <a:srgbClr val="5B9BD5"/>
                </a:solidFill>
              </p:spPr>
            </p:sp>
          </p:grpSp>
          <p:grpSp>
            <p:nvGrpSpPr>
              <p:cNvPr id="31" name="Group 31"/>
              <p:cNvGrpSpPr>
                <a:grpSpLocks noChangeAspect="1"/>
              </p:cNvGrpSpPr>
              <p:nvPr/>
            </p:nvGrpSpPr>
            <p:grpSpPr>
              <a:xfrm>
                <a:off x="6871" y="8065"/>
                <a:ext cx="826" cy="1408"/>
                <a:chOff x="0" y="0"/>
                <a:chExt cx="699699" cy="1192385"/>
              </a:xfrm>
            </p:grpSpPr>
            <p:sp>
              <p:nvSpPr>
                <p:cNvPr id="32" name="Freeform 32"/>
                <p:cNvSpPr/>
                <p:nvPr/>
              </p:nvSpPr>
              <p:spPr>
                <a:xfrm>
                  <a:off x="0" y="0"/>
                  <a:ext cx="699770" cy="1192403"/>
                </a:xfrm>
                <a:custGeom>
                  <a:avLst/>
                  <a:gdLst/>
                  <a:ahLst/>
                  <a:cxnLst/>
                  <a:rect l="l" t="t" r="r" b="b"/>
                  <a:pathLst>
                    <a:path w="699770" h="1192403">
                      <a:moveTo>
                        <a:pt x="349885" y="1018794"/>
                      </a:moveTo>
                      <a:cubicBezTo>
                        <a:pt x="320548" y="1018794"/>
                        <a:pt x="296799" y="1040130"/>
                        <a:pt x="296799" y="1066419"/>
                      </a:cubicBezTo>
                      <a:cubicBezTo>
                        <a:pt x="296799" y="1092708"/>
                        <a:pt x="320548" y="1114044"/>
                        <a:pt x="349885" y="1114044"/>
                      </a:cubicBezTo>
                      <a:cubicBezTo>
                        <a:pt x="379222" y="1114044"/>
                        <a:pt x="402971" y="1092708"/>
                        <a:pt x="402971" y="1066419"/>
                      </a:cubicBezTo>
                      <a:cubicBezTo>
                        <a:pt x="402971" y="1040130"/>
                        <a:pt x="379222" y="1018794"/>
                        <a:pt x="349885" y="1018794"/>
                      </a:cubicBezTo>
                      <a:close/>
                      <a:moveTo>
                        <a:pt x="50292" y="246253"/>
                      </a:moveTo>
                      <a:lnTo>
                        <a:pt x="50292" y="946150"/>
                      </a:lnTo>
                      <a:lnTo>
                        <a:pt x="649351" y="946150"/>
                      </a:lnTo>
                      <a:lnTo>
                        <a:pt x="649351" y="246253"/>
                      </a:lnTo>
                      <a:close/>
                      <a:moveTo>
                        <a:pt x="224663" y="100838"/>
                      </a:moveTo>
                      <a:cubicBezTo>
                        <a:pt x="210820" y="100838"/>
                        <a:pt x="201549" y="114554"/>
                        <a:pt x="201549" y="128397"/>
                      </a:cubicBezTo>
                      <a:cubicBezTo>
                        <a:pt x="201549" y="142240"/>
                        <a:pt x="210820" y="151384"/>
                        <a:pt x="224663" y="151384"/>
                      </a:cubicBezTo>
                      <a:cubicBezTo>
                        <a:pt x="224663" y="151384"/>
                        <a:pt x="224663" y="151384"/>
                        <a:pt x="474980" y="151384"/>
                      </a:cubicBezTo>
                      <a:cubicBezTo>
                        <a:pt x="488823" y="151384"/>
                        <a:pt x="498094" y="142113"/>
                        <a:pt x="498094" y="128397"/>
                      </a:cubicBezTo>
                      <a:cubicBezTo>
                        <a:pt x="498094" y="114681"/>
                        <a:pt x="488823" y="100838"/>
                        <a:pt x="474980" y="100838"/>
                      </a:cubicBezTo>
                      <a:cubicBezTo>
                        <a:pt x="474980" y="100838"/>
                        <a:pt x="474980" y="100838"/>
                        <a:pt x="224663" y="100838"/>
                      </a:cubicBezTo>
                      <a:close/>
                      <a:moveTo>
                        <a:pt x="125984" y="0"/>
                      </a:moveTo>
                      <a:cubicBezTo>
                        <a:pt x="125984" y="0"/>
                        <a:pt x="125984" y="0"/>
                        <a:pt x="573786" y="0"/>
                      </a:cubicBezTo>
                      <a:cubicBezTo>
                        <a:pt x="643763" y="0"/>
                        <a:pt x="699770" y="55880"/>
                        <a:pt x="699770" y="125730"/>
                      </a:cubicBezTo>
                      <a:cubicBezTo>
                        <a:pt x="699770" y="125730"/>
                        <a:pt x="699770" y="125730"/>
                        <a:pt x="699770" y="1066673"/>
                      </a:cubicBezTo>
                      <a:cubicBezTo>
                        <a:pt x="699770" y="1136523"/>
                        <a:pt x="643890" y="1192403"/>
                        <a:pt x="573786" y="1192403"/>
                      </a:cubicBezTo>
                      <a:cubicBezTo>
                        <a:pt x="573786" y="1192403"/>
                        <a:pt x="573786" y="1192403"/>
                        <a:pt x="125984" y="1192403"/>
                      </a:cubicBezTo>
                      <a:cubicBezTo>
                        <a:pt x="56007" y="1192403"/>
                        <a:pt x="0" y="1136523"/>
                        <a:pt x="0" y="1066673"/>
                      </a:cubicBezTo>
                      <a:cubicBezTo>
                        <a:pt x="0" y="1066673"/>
                        <a:pt x="0" y="1066673"/>
                        <a:pt x="0" y="125730"/>
                      </a:cubicBezTo>
                      <a:cubicBezTo>
                        <a:pt x="0" y="55880"/>
                        <a:pt x="55880" y="0"/>
                        <a:pt x="125984" y="0"/>
                      </a:cubicBezTo>
                      <a:close/>
                    </a:path>
                  </a:pathLst>
                </a:custGeom>
                <a:solidFill>
                  <a:srgbClr val="FFFFFF"/>
                </a:solidFill>
              </p:spPr>
            </p:sp>
          </p:grpSp>
          <p:sp>
            <p:nvSpPr>
              <p:cNvPr id="42" name="TextBox 42"/>
              <p:cNvSpPr txBox="1"/>
              <p:nvPr/>
            </p:nvSpPr>
            <p:spPr>
              <a:xfrm>
                <a:off x="5494" y="4685"/>
                <a:ext cx="4249" cy="1654"/>
              </a:xfrm>
              <a:prstGeom prst="rect">
                <a:avLst/>
              </a:prstGeom>
            </p:spPr>
            <p:txBody>
              <a:bodyPr wrap="square" lIns="0" tIns="0" rIns="0" bIns="0" rtlCol="0" anchor="t">
                <a:spAutoFit/>
              </a:bodyPr>
              <a:lstStyle/>
              <a:p>
                <a:pPr algn="just">
                  <a:lnSpc>
                    <a:spcPts val="2880"/>
                  </a:lnSpc>
                </a:pPr>
                <a:r>
                  <a:rPr lang="en-US" sz="2400" b="1">
                    <a:solidFill>
                      <a:srgbClr val="FFFFFF"/>
                    </a:solidFill>
                    <a:latin typeface="黑体" panose="02010609060101010101" pitchFamily="49" charset="-122"/>
                    <a:ea typeface="黑体" panose="02010609060101010101" pitchFamily="49" charset="-122"/>
                    <a:cs typeface="黑体" panose="02010609060101010101" pitchFamily="49" charset="-122"/>
                  </a:rPr>
                  <a:t>通过循环遍历每一封邮件，定量提取邮件内容放在Excel表格里。</a:t>
                </a:r>
              </a:p>
            </p:txBody>
          </p:sp>
          <p:sp>
            <p:nvSpPr>
              <p:cNvPr id="43" name="TextBox 43"/>
              <p:cNvSpPr txBox="1"/>
              <p:nvPr/>
            </p:nvSpPr>
            <p:spPr>
              <a:xfrm>
                <a:off x="5536" y="3800"/>
                <a:ext cx="4020" cy="574"/>
              </a:xfrm>
              <a:prstGeom prst="rect">
                <a:avLst/>
              </a:prstGeom>
            </p:spPr>
            <p:txBody>
              <a:bodyPr lIns="0" tIns="0" rIns="0" bIns="0" rtlCol="0" anchor="t">
                <a:spAutoFit/>
              </a:bodyPr>
              <a:lstStyle/>
              <a:p>
                <a:pPr algn="ctr">
                  <a:lnSpc>
                    <a:spcPts val="3000"/>
                  </a:lnSpc>
                </a:pPr>
                <a:r>
                  <a:rPr lang="en-US" sz="2800" b="1">
                    <a:solidFill>
                      <a:srgbClr val="00B0F0"/>
                    </a:solidFill>
                    <a:latin typeface="黑体" panose="02010609060101010101" pitchFamily="49" charset="-122"/>
                    <a:ea typeface="黑体" panose="02010609060101010101" pitchFamily="49" charset="-122"/>
                  </a:rPr>
                  <a:t>邮件内容收集</a:t>
                </a:r>
              </a:p>
            </p:txBody>
          </p:sp>
        </p:grpSp>
      </p:grpSp>
      <p:grpSp>
        <p:nvGrpSpPr>
          <p:cNvPr id="49" name="组合 48"/>
          <p:cNvGrpSpPr/>
          <p:nvPr/>
        </p:nvGrpSpPr>
        <p:grpSpPr>
          <a:xfrm>
            <a:off x="5030470" y="3234628"/>
            <a:ext cx="3461129" cy="4594922"/>
            <a:chOff x="7928" y="4487"/>
            <a:chExt cx="5451" cy="7236"/>
          </a:xfrm>
        </p:grpSpPr>
        <p:grpSp>
          <p:nvGrpSpPr>
            <p:cNvPr id="15" name="Group 15"/>
            <p:cNvGrpSpPr>
              <a:grpSpLocks noChangeAspect="1"/>
            </p:cNvGrpSpPr>
            <p:nvPr/>
          </p:nvGrpSpPr>
          <p:grpSpPr>
            <a:xfrm>
              <a:off x="9064" y="4487"/>
              <a:ext cx="3084" cy="3084"/>
              <a:chOff x="-1185333" y="140546"/>
              <a:chExt cx="2611247" cy="2611247"/>
            </a:xfrm>
          </p:grpSpPr>
          <p:sp>
            <p:nvSpPr>
              <p:cNvPr id="16" name="Freeform 16"/>
              <p:cNvSpPr/>
              <p:nvPr/>
            </p:nvSpPr>
            <p:spPr>
              <a:xfrm>
                <a:off x="-1185333" y="140546"/>
                <a:ext cx="2611247" cy="2611247"/>
              </a:xfrm>
              <a:custGeom>
                <a:avLst/>
                <a:gdLst/>
                <a:ahLst/>
                <a:cxnLst/>
                <a:rect l="l" t="t" r="r" b="b"/>
                <a:pathLst>
                  <a:path w="2611247" h="2611247">
                    <a:moveTo>
                      <a:pt x="0" y="1305687"/>
                    </a:moveTo>
                    <a:cubicBezTo>
                      <a:pt x="0" y="584581"/>
                      <a:pt x="584581" y="0"/>
                      <a:pt x="1305687" y="0"/>
                    </a:cubicBezTo>
                    <a:cubicBezTo>
                      <a:pt x="2026793" y="0"/>
                      <a:pt x="2611247" y="584581"/>
                      <a:pt x="2611247" y="1305687"/>
                    </a:cubicBezTo>
                    <a:cubicBezTo>
                      <a:pt x="2611247" y="2026793"/>
                      <a:pt x="2026666" y="2611247"/>
                      <a:pt x="1305687" y="2611247"/>
                    </a:cubicBezTo>
                    <a:cubicBezTo>
                      <a:pt x="584708" y="2611247"/>
                      <a:pt x="0" y="2026666"/>
                      <a:pt x="0" y="1305687"/>
                    </a:cubicBezTo>
                    <a:close/>
                  </a:path>
                </a:pathLst>
              </a:custGeom>
              <a:solidFill>
                <a:srgbClr val="D9D9D9"/>
              </a:solidFill>
            </p:spPr>
          </p:sp>
        </p:grpSp>
        <p:grpSp>
          <p:nvGrpSpPr>
            <p:cNvPr id="48" name="组合 47"/>
            <p:cNvGrpSpPr/>
            <p:nvPr/>
          </p:nvGrpSpPr>
          <p:grpSpPr>
            <a:xfrm>
              <a:off x="7928" y="4654"/>
              <a:ext cx="5451" cy="7069"/>
              <a:chOff x="9328" y="4520"/>
              <a:chExt cx="5451" cy="7069"/>
            </a:xfrm>
          </p:grpSpPr>
          <p:grpSp>
            <p:nvGrpSpPr>
              <p:cNvPr id="17" name="Group 17"/>
              <p:cNvGrpSpPr>
                <a:grpSpLocks noChangeAspect="1"/>
              </p:cNvGrpSpPr>
              <p:nvPr/>
            </p:nvGrpSpPr>
            <p:grpSpPr>
              <a:xfrm>
                <a:off x="10663" y="4520"/>
                <a:ext cx="2685" cy="2685"/>
                <a:chOff x="0" y="0"/>
                <a:chExt cx="2273318" cy="2273318"/>
              </a:xfrm>
            </p:grpSpPr>
            <p:sp>
              <p:nvSpPr>
                <p:cNvPr id="18" name="Freeform 18"/>
                <p:cNvSpPr/>
                <p:nvPr/>
              </p:nvSpPr>
              <p:spPr>
                <a:xfrm>
                  <a:off x="0" y="0"/>
                  <a:ext cx="2273300" cy="2273300"/>
                </a:xfrm>
                <a:custGeom>
                  <a:avLst/>
                  <a:gdLst/>
                  <a:ahLst/>
                  <a:cxnLst/>
                  <a:rect l="l" t="t" r="r" b="b"/>
                  <a:pathLst>
                    <a:path w="2273300" h="2273300">
                      <a:moveTo>
                        <a:pt x="0" y="1136650"/>
                      </a:moveTo>
                      <a:cubicBezTo>
                        <a:pt x="0" y="509016"/>
                        <a:pt x="509016" y="0"/>
                        <a:pt x="1136650" y="0"/>
                      </a:cubicBezTo>
                      <a:cubicBezTo>
                        <a:pt x="1764284" y="0"/>
                        <a:pt x="2273300" y="509016"/>
                        <a:pt x="2273300" y="1136650"/>
                      </a:cubicBezTo>
                      <a:cubicBezTo>
                        <a:pt x="2273300" y="1764284"/>
                        <a:pt x="1764284" y="2273300"/>
                        <a:pt x="1136650" y="2273300"/>
                      </a:cubicBezTo>
                      <a:cubicBezTo>
                        <a:pt x="509016" y="2273300"/>
                        <a:pt x="0" y="1764538"/>
                        <a:pt x="0" y="1136650"/>
                      </a:cubicBezTo>
                      <a:close/>
                    </a:path>
                  </a:pathLst>
                </a:custGeom>
                <a:solidFill>
                  <a:srgbClr val="ED7D31"/>
                </a:solidFill>
              </p:spPr>
            </p:sp>
          </p:grpSp>
          <p:grpSp>
            <p:nvGrpSpPr>
              <p:cNvPr id="25" name="Group 25"/>
              <p:cNvGrpSpPr>
                <a:grpSpLocks noChangeAspect="1"/>
              </p:cNvGrpSpPr>
              <p:nvPr/>
            </p:nvGrpSpPr>
            <p:grpSpPr>
              <a:xfrm rot="2209917">
                <a:off x="12716" y="6812"/>
                <a:ext cx="2062" cy="786"/>
                <a:chOff x="0" y="0"/>
                <a:chExt cx="1746229" cy="665901"/>
              </a:xfrm>
            </p:grpSpPr>
            <p:sp>
              <p:nvSpPr>
                <p:cNvPr id="26" name="Freeform 26"/>
                <p:cNvSpPr/>
                <p:nvPr/>
              </p:nvSpPr>
              <p:spPr>
                <a:xfrm>
                  <a:off x="0" y="0"/>
                  <a:ext cx="1746250" cy="665861"/>
                </a:xfrm>
                <a:custGeom>
                  <a:avLst/>
                  <a:gdLst/>
                  <a:ahLst/>
                  <a:cxnLst/>
                  <a:rect l="l" t="t" r="r" b="b"/>
                  <a:pathLst>
                    <a:path w="1746250" h="665861">
                      <a:moveTo>
                        <a:pt x="0" y="0"/>
                      </a:moveTo>
                      <a:lnTo>
                        <a:pt x="1413256" y="0"/>
                      </a:lnTo>
                      <a:lnTo>
                        <a:pt x="1746250" y="332994"/>
                      </a:lnTo>
                      <a:lnTo>
                        <a:pt x="1413256" y="665861"/>
                      </a:lnTo>
                      <a:lnTo>
                        <a:pt x="0" y="665861"/>
                      </a:lnTo>
                      <a:close/>
                    </a:path>
                  </a:pathLst>
                </a:custGeom>
                <a:solidFill>
                  <a:srgbClr val="ED7D31"/>
                </a:solidFill>
              </p:spPr>
            </p:sp>
          </p:grpSp>
          <p:grpSp>
            <p:nvGrpSpPr>
              <p:cNvPr id="35" name="Group 35"/>
              <p:cNvGrpSpPr>
                <a:grpSpLocks noChangeAspect="1"/>
              </p:cNvGrpSpPr>
              <p:nvPr/>
            </p:nvGrpSpPr>
            <p:grpSpPr>
              <a:xfrm>
                <a:off x="11589" y="5156"/>
                <a:ext cx="834" cy="1422"/>
                <a:chOff x="0" y="0"/>
                <a:chExt cx="706338" cy="1203652"/>
              </a:xfrm>
            </p:grpSpPr>
            <p:sp>
              <p:nvSpPr>
                <p:cNvPr id="36" name="Freeform 36"/>
                <p:cNvSpPr/>
                <p:nvPr/>
              </p:nvSpPr>
              <p:spPr>
                <a:xfrm>
                  <a:off x="0" y="0"/>
                  <a:ext cx="706247" cy="1203706"/>
                </a:xfrm>
                <a:custGeom>
                  <a:avLst/>
                  <a:gdLst/>
                  <a:ahLst/>
                  <a:cxnLst/>
                  <a:rect l="l" t="t" r="r" b="b"/>
                  <a:pathLst>
                    <a:path w="706247" h="1203706">
                      <a:moveTo>
                        <a:pt x="353314" y="1028573"/>
                      </a:moveTo>
                      <a:cubicBezTo>
                        <a:pt x="323723" y="1028573"/>
                        <a:pt x="299593" y="1050036"/>
                        <a:pt x="299593" y="1076706"/>
                      </a:cubicBezTo>
                      <a:cubicBezTo>
                        <a:pt x="299593" y="1103376"/>
                        <a:pt x="323596" y="1124839"/>
                        <a:pt x="353314" y="1124839"/>
                      </a:cubicBezTo>
                      <a:cubicBezTo>
                        <a:pt x="383032" y="1124839"/>
                        <a:pt x="407035" y="1103376"/>
                        <a:pt x="407035" y="1076706"/>
                      </a:cubicBezTo>
                      <a:cubicBezTo>
                        <a:pt x="407035" y="1050036"/>
                        <a:pt x="383032" y="1028573"/>
                        <a:pt x="353314" y="1028573"/>
                      </a:cubicBezTo>
                      <a:close/>
                      <a:moveTo>
                        <a:pt x="50927" y="248666"/>
                      </a:moveTo>
                      <a:lnTo>
                        <a:pt x="50927" y="955167"/>
                      </a:lnTo>
                      <a:lnTo>
                        <a:pt x="655701" y="955167"/>
                      </a:lnTo>
                      <a:lnTo>
                        <a:pt x="655701" y="248666"/>
                      </a:lnTo>
                      <a:close/>
                      <a:moveTo>
                        <a:pt x="226949" y="101854"/>
                      </a:moveTo>
                      <a:cubicBezTo>
                        <a:pt x="212852" y="101854"/>
                        <a:pt x="203581" y="115697"/>
                        <a:pt x="203581" y="129667"/>
                      </a:cubicBezTo>
                      <a:cubicBezTo>
                        <a:pt x="203581" y="143637"/>
                        <a:pt x="212979" y="152781"/>
                        <a:pt x="226949" y="152781"/>
                      </a:cubicBezTo>
                      <a:cubicBezTo>
                        <a:pt x="226949" y="152781"/>
                        <a:pt x="226949" y="152781"/>
                        <a:pt x="479679" y="152781"/>
                      </a:cubicBezTo>
                      <a:cubicBezTo>
                        <a:pt x="493776" y="152781"/>
                        <a:pt x="503047" y="143510"/>
                        <a:pt x="503047" y="129667"/>
                      </a:cubicBezTo>
                      <a:cubicBezTo>
                        <a:pt x="503047" y="115824"/>
                        <a:pt x="493649" y="101854"/>
                        <a:pt x="479679" y="101854"/>
                      </a:cubicBezTo>
                      <a:cubicBezTo>
                        <a:pt x="479679" y="101854"/>
                        <a:pt x="479679" y="101854"/>
                        <a:pt x="226949" y="101854"/>
                      </a:cubicBezTo>
                      <a:close/>
                      <a:moveTo>
                        <a:pt x="127127" y="0"/>
                      </a:moveTo>
                      <a:cubicBezTo>
                        <a:pt x="127127" y="0"/>
                        <a:pt x="127127" y="0"/>
                        <a:pt x="579120" y="0"/>
                      </a:cubicBezTo>
                      <a:cubicBezTo>
                        <a:pt x="649732" y="0"/>
                        <a:pt x="706247" y="56388"/>
                        <a:pt x="706247" y="127000"/>
                      </a:cubicBezTo>
                      <a:cubicBezTo>
                        <a:pt x="706247" y="127000"/>
                        <a:pt x="706247" y="127000"/>
                        <a:pt x="706247" y="1076706"/>
                      </a:cubicBezTo>
                      <a:cubicBezTo>
                        <a:pt x="706247" y="1147318"/>
                        <a:pt x="649732" y="1203706"/>
                        <a:pt x="579120" y="1203706"/>
                      </a:cubicBezTo>
                      <a:cubicBezTo>
                        <a:pt x="579120" y="1203706"/>
                        <a:pt x="579120" y="1203706"/>
                        <a:pt x="127127" y="1203706"/>
                      </a:cubicBezTo>
                      <a:cubicBezTo>
                        <a:pt x="56515" y="1203706"/>
                        <a:pt x="0" y="1147318"/>
                        <a:pt x="0" y="1076706"/>
                      </a:cubicBezTo>
                      <a:cubicBezTo>
                        <a:pt x="0" y="1076706"/>
                        <a:pt x="0" y="1076706"/>
                        <a:pt x="0" y="127000"/>
                      </a:cubicBezTo>
                      <a:cubicBezTo>
                        <a:pt x="0" y="56388"/>
                        <a:pt x="56515" y="0"/>
                        <a:pt x="127127" y="0"/>
                      </a:cubicBezTo>
                      <a:close/>
                    </a:path>
                  </a:pathLst>
                </a:custGeom>
                <a:solidFill>
                  <a:srgbClr val="FFFFFF"/>
                </a:solidFill>
              </p:spPr>
            </p:sp>
          </p:grpSp>
          <p:sp>
            <p:nvSpPr>
              <p:cNvPr id="39" name="TextBox 39"/>
              <p:cNvSpPr txBox="1"/>
              <p:nvPr/>
            </p:nvSpPr>
            <p:spPr>
              <a:xfrm>
                <a:off x="9686" y="8919"/>
                <a:ext cx="4020" cy="605"/>
              </a:xfrm>
              <a:prstGeom prst="rect">
                <a:avLst/>
              </a:prstGeom>
            </p:spPr>
            <p:txBody>
              <a:bodyPr lIns="0" tIns="0" rIns="0" bIns="0" rtlCol="0" anchor="t">
                <a:spAutoFit/>
              </a:bodyPr>
              <a:lstStyle/>
              <a:p>
                <a:pPr lvl="0" algn="ctr">
                  <a:lnSpc>
                    <a:spcPts val="3000"/>
                  </a:lnSpc>
                  <a:buClrTx/>
                  <a:buSzTx/>
                  <a:buFontTx/>
                </a:pPr>
                <a:r>
                  <a:rPr lang="en-US" sz="2800" b="1">
                    <a:solidFill>
                      <a:srgbClr val="00B0F0"/>
                    </a:solidFill>
                    <a:latin typeface="黑体" panose="02010609060101010101" pitchFamily="49" charset="-122"/>
                    <a:ea typeface="黑体" panose="02010609060101010101" pitchFamily="49" charset="-122"/>
                    <a:sym typeface="+mn-ea"/>
                  </a:rPr>
                  <a:t>筛选出特定邮件</a:t>
                </a:r>
              </a:p>
            </p:txBody>
          </p:sp>
          <p:sp>
            <p:nvSpPr>
              <p:cNvPr id="44" name="TextBox 44"/>
              <p:cNvSpPr txBox="1"/>
              <p:nvPr/>
            </p:nvSpPr>
            <p:spPr>
              <a:xfrm>
                <a:off x="9328" y="9845"/>
                <a:ext cx="4909" cy="1744"/>
              </a:xfrm>
              <a:prstGeom prst="rect">
                <a:avLst/>
              </a:prstGeom>
            </p:spPr>
            <p:txBody>
              <a:bodyPr wrap="square" lIns="0" tIns="0" rIns="0" bIns="0" rtlCol="0" anchor="t">
                <a:spAutoFit/>
              </a:bodyPr>
              <a:lstStyle/>
              <a:p>
                <a:pPr lvl="0" algn="just">
                  <a:lnSpc>
                    <a:spcPts val="2880"/>
                  </a:lnSpc>
                  <a:buClrTx/>
                  <a:buSzTx/>
                  <a:buFontTx/>
                </a:pPr>
                <a:r>
                  <a:rPr lang="en-US" sz="2400" b="1">
                    <a:solidFill>
                      <a:srgbClr val="FFFFFF"/>
                    </a:solidFill>
                    <a:latin typeface="黑体" panose="02010609060101010101" pitchFamily="49" charset="-122"/>
                    <a:ea typeface="黑体" panose="02010609060101010101" pitchFamily="49" charset="-122"/>
                    <a:cs typeface="黑体" panose="02010609060101010101" pitchFamily="49" charset="-122"/>
                    <a:sym typeface="+mn-ea"/>
                  </a:rPr>
                  <a:t>筛选出含有特定关键词的邮件，并为每个关键词添加回复模版</a:t>
                </a:r>
              </a:p>
            </p:txBody>
          </p:sp>
        </p:grpSp>
      </p:grpSp>
      <p:sp>
        <p:nvSpPr>
          <p:cNvPr id="45" name="TextBox 45"/>
          <p:cNvSpPr txBox="1"/>
          <p:nvPr/>
        </p:nvSpPr>
        <p:spPr>
          <a:xfrm>
            <a:off x="4343400" y="2134870"/>
            <a:ext cx="8866505" cy="415290"/>
          </a:xfrm>
          <a:prstGeom prst="rect">
            <a:avLst/>
          </a:prstGeom>
        </p:spPr>
        <p:txBody>
          <a:bodyPr wrap="square" lIns="0" tIns="0" rIns="0" bIns="0" rtlCol="0" anchor="t">
            <a:spAutoFit/>
          </a:bodyPr>
          <a:lstStyle/>
          <a:p>
            <a:pPr algn="l">
              <a:lnSpc>
                <a:spcPts val="3240"/>
              </a:lnSpc>
            </a:pPr>
            <a:r>
              <a:rPr lang="en-US" sz="3600" dirty="0" err="1">
                <a:solidFill>
                  <a:srgbClr val="FFFF00"/>
                </a:solidFill>
                <a:latin typeface="黑体" panose="02010609060101010101" pitchFamily="49" charset="-122"/>
                <a:ea typeface="黑体" panose="02010609060101010101" pitchFamily="49" charset="-122"/>
                <a:cs typeface="黑体" panose="02010609060101010101" pitchFamily="49" charset="-122"/>
              </a:rPr>
              <a:t>邮件信息收集与管理</a:t>
            </a:r>
            <a:r>
              <a:rPr lang="en-US" sz="3600" dirty="0">
                <a:solidFill>
                  <a:srgbClr val="FFFF00"/>
                </a:solidFill>
                <a:latin typeface="黑体" panose="02010609060101010101" pitchFamily="49" charset="-122"/>
                <a:ea typeface="黑体" panose="02010609060101010101" pitchFamily="49" charset="-122"/>
                <a:cs typeface="黑体" panose="02010609060101010101" pitchFamily="49" charset="-122"/>
              </a:rPr>
              <a:t>——</a:t>
            </a:r>
            <a:r>
              <a:rPr lang="en-US" sz="3600" dirty="0" err="1">
                <a:solidFill>
                  <a:srgbClr val="FFFF00"/>
                </a:solidFill>
                <a:latin typeface="黑体" panose="02010609060101010101" pitchFamily="49" charset="-122"/>
                <a:ea typeface="黑体" panose="02010609060101010101" pitchFamily="49" charset="-122"/>
                <a:cs typeface="黑体" panose="02010609060101010101" pitchFamily="49" charset="-122"/>
              </a:rPr>
              <a:t>自动化设计方案</a:t>
            </a:r>
            <a:endParaRPr lang="en-US" sz="3600" dirty="0">
              <a:solidFill>
                <a:srgbClr val="FFFF00"/>
              </a:solidFill>
              <a:latin typeface="黑体" panose="02010609060101010101" pitchFamily="49" charset="-122"/>
              <a:ea typeface="黑体" panose="02010609060101010101" pitchFamily="49" charset="-122"/>
              <a:cs typeface="黑体" panose="02010609060101010101" pitchFamily="49" charset="-122"/>
            </a:endParaRPr>
          </a:p>
        </p:txBody>
      </p:sp>
      <p:sp>
        <p:nvSpPr>
          <p:cNvPr id="46" name="TextBox 46"/>
          <p:cNvSpPr txBox="1"/>
          <p:nvPr/>
        </p:nvSpPr>
        <p:spPr>
          <a:xfrm>
            <a:off x="457164" y="29860"/>
            <a:ext cx="7219554" cy="1569085"/>
          </a:xfrm>
          <a:prstGeom prst="rect">
            <a:avLst/>
          </a:prstGeom>
        </p:spPr>
        <p:txBody>
          <a:bodyPr lIns="0" tIns="0" rIns="0" bIns="0" rtlCol="0" anchor="t">
            <a:spAutoFit/>
          </a:bodyPr>
          <a:lstStyle/>
          <a:p>
            <a:pPr lvl="0" algn="l">
              <a:lnSpc>
                <a:spcPct val="150000"/>
              </a:lnSpc>
              <a:buClrTx/>
              <a:buSzTx/>
              <a:buFontTx/>
            </a:pPr>
            <a:r>
              <a:rPr lang="en-US" sz="3600" b="1">
                <a:solidFill>
                  <a:srgbClr val="FFFFFF"/>
                </a:solidFill>
                <a:latin typeface="黑体" panose="02010609060101010101" pitchFamily="49" charset="-122"/>
                <a:ea typeface="黑体" panose="02010609060101010101" pitchFamily="49" charset="-122"/>
                <a:cs typeface="黑体" panose="02010609060101010101" pitchFamily="49" charset="-122"/>
                <a:sym typeface="+mn-ea"/>
              </a:rPr>
              <a:t>二、流程建设方案</a:t>
            </a:r>
          </a:p>
          <a:p>
            <a:pPr lvl="0" algn="l">
              <a:lnSpc>
                <a:spcPct val="150000"/>
              </a:lnSpc>
              <a:buClrTx/>
              <a:buSzTx/>
              <a:buFontTx/>
            </a:pPr>
            <a:r>
              <a:rPr lang="en-US" sz="3200" b="1">
                <a:solidFill>
                  <a:srgbClr val="01A8FF"/>
                </a:solidFill>
                <a:latin typeface="黑体" panose="02010609060101010101" pitchFamily="49" charset="-122"/>
                <a:ea typeface="黑体" panose="02010609060101010101" pitchFamily="49" charset="-122"/>
                <a:cs typeface="黑体" panose="02010609060101010101" pitchFamily="49" charset="-122"/>
                <a:sym typeface="+mn-ea"/>
              </a:rPr>
              <a:t>Requirement analysis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1305" r="166" b="1460"/>
          <a:stretch>
            <a:fillRect/>
          </a:stretch>
        </p:blipFill>
        <p:spPr>
          <a:xfrm>
            <a:off x="-19045" y="-56320"/>
            <a:ext cx="18288000" cy="10287000"/>
          </a:xfrm>
          <a:prstGeom prst="rect">
            <a:avLst/>
          </a:prstGeom>
        </p:spPr>
      </p:pic>
      <p:pic>
        <p:nvPicPr>
          <p:cNvPr id="3" name="Picture 3"/>
          <p:cNvPicPr>
            <a:picLocks noChangeAspect="1"/>
          </p:cNvPicPr>
          <p:nvPr/>
        </p:nvPicPr>
        <p:blipFill>
          <a:blip r:embed="rId4"/>
          <a:srcRect r="984" b="984"/>
          <a:stretch>
            <a:fillRect/>
          </a:stretch>
        </p:blipFill>
        <p:spPr>
          <a:xfrm>
            <a:off x="15729384" y="-57100"/>
            <a:ext cx="2587491" cy="1180700"/>
          </a:xfrm>
          <a:prstGeom prst="rect">
            <a:avLst/>
          </a:prstGeom>
        </p:spPr>
      </p:pic>
      <p:sp>
        <p:nvSpPr>
          <p:cNvPr id="4" name="TextBox 4"/>
          <p:cNvSpPr txBox="1"/>
          <p:nvPr/>
        </p:nvSpPr>
        <p:spPr>
          <a:xfrm>
            <a:off x="15975280" y="1058010"/>
            <a:ext cx="3030754" cy="362158"/>
          </a:xfrm>
          <a:prstGeom prst="rect">
            <a:avLst/>
          </a:prstGeom>
        </p:spPr>
        <p:txBody>
          <a:bodyPr lIns="0" tIns="0" rIns="0" bIns="0" rtlCol="0" anchor="t">
            <a:spAutoFit/>
          </a:bodyPr>
          <a:lstStyle/>
          <a:p>
            <a:pPr algn="l">
              <a:lnSpc>
                <a:spcPts val="1440"/>
              </a:lnSpc>
            </a:pPr>
            <a:r>
              <a:rPr lang="en-US" sz="1200">
                <a:solidFill>
                  <a:srgbClr val="01A8FF"/>
                </a:solidFill>
                <a:ea typeface="Arimo" panose="020B0604020202020204"/>
              </a:rPr>
              <a:t>融 合 · 创 新 · 创 造</a:t>
            </a:r>
          </a:p>
        </p:txBody>
      </p:sp>
      <p:grpSp>
        <p:nvGrpSpPr>
          <p:cNvPr id="5" name="Group 5"/>
          <p:cNvGrpSpPr>
            <a:grpSpLocks noChangeAspect="1"/>
          </p:cNvGrpSpPr>
          <p:nvPr/>
        </p:nvGrpSpPr>
        <p:grpSpPr>
          <a:xfrm rot="-15199">
            <a:off x="-35809" y="1643063"/>
            <a:ext cx="18321518" cy="9525"/>
            <a:chOff x="0" y="0"/>
            <a:chExt cx="24428691" cy="12700"/>
          </a:xfrm>
        </p:grpSpPr>
        <p:sp>
          <p:nvSpPr>
            <p:cNvPr id="6" name="Freeform 6"/>
            <p:cNvSpPr/>
            <p:nvPr/>
          </p:nvSpPr>
          <p:spPr>
            <a:xfrm>
              <a:off x="0" y="0"/>
              <a:ext cx="24428704" cy="12700"/>
            </a:xfrm>
            <a:custGeom>
              <a:avLst/>
              <a:gdLst/>
              <a:ahLst/>
              <a:cxnLst/>
              <a:rect l="l" t="t" r="r" b="b"/>
              <a:pathLst>
                <a:path w="24428704" h="12700">
                  <a:moveTo>
                    <a:pt x="6350" y="0"/>
                  </a:moveTo>
                  <a:lnTo>
                    <a:pt x="24422354" y="0"/>
                  </a:lnTo>
                  <a:cubicBezTo>
                    <a:pt x="24425911" y="0"/>
                    <a:pt x="24428704" y="2794"/>
                    <a:pt x="24428704" y="6350"/>
                  </a:cubicBezTo>
                  <a:cubicBezTo>
                    <a:pt x="24428704" y="9906"/>
                    <a:pt x="24425911" y="12700"/>
                    <a:pt x="24422354" y="12700"/>
                  </a:cubicBezTo>
                  <a:lnTo>
                    <a:pt x="6350" y="12700"/>
                  </a:lnTo>
                  <a:cubicBezTo>
                    <a:pt x="2794" y="12700"/>
                    <a:pt x="0" y="9906"/>
                    <a:pt x="0" y="6350"/>
                  </a:cubicBezTo>
                  <a:cubicBezTo>
                    <a:pt x="0" y="2794"/>
                    <a:pt x="2794" y="0"/>
                    <a:pt x="6350" y="0"/>
                  </a:cubicBezTo>
                  <a:close/>
                </a:path>
              </a:pathLst>
            </a:custGeom>
            <a:solidFill>
              <a:srgbClr val="000000"/>
            </a:solidFill>
          </p:spPr>
        </p:sp>
      </p:grpSp>
      <p:grpSp>
        <p:nvGrpSpPr>
          <p:cNvPr id="63" name="组合 62"/>
          <p:cNvGrpSpPr/>
          <p:nvPr/>
        </p:nvGrpSpPr>
        <p:grpSpPr>
          <a:xfrm>
            <a:off x="12725400" y="3630234"/>
            <a:ext cx="3333750" cy="4598731"/>
            <a:chOff x="20040" y="5717"/>
            <a:chExt cx="5250" cy="7242"/>
          </a:xfrm>
        </p:grpSpPr>
        <p:grpSp>
          <p:nvGrpSpPr>
            <p:cNvPr id="19" name="Group 19"/>
            <p:cNvGrpSpPr>
              <a:grpSpLocks noChangeAspect="1"/>
            </p:cNvGrpSpPr>
            <p:nvPr/>
          </p:nvGrpSpPr>
          <p:grpSpPr>
            <a:xfrm>
              <a:off x="20840" y="5717"/>
              <a:ext cx="3084" cy="3084"/>
              <a:chOff x="758613" y="1181947"/>
              <a:chExt cx="2611247" cy="2611247"/>
            </a:xfrm>
          </p:grpSpPr>
          <p:sp>
            <p:nvSpPr>
              <p:cNvPr id="20" name="Freeform 20"/>
              <p:cNvSpPr/>
              <p:nvPr/>
            </p:nvSpPr>
            <p:spPr>
              <a:xfrm>
                <a:off x="758613" y="1181947"/>
                <a:ext cx="2611247" cy="2611247"/>
              </a:xfrm>
              <a:custGeom>
                <a:avLst/>
                <a:gdLst/>
                <a:ahLst/>
                <a:cxnLst/>
                <a:rect l="l" t="t" r="r" b="b"/>
                <a:pathLst>
                  <a:path w="2611247" h="2611247">
                    <a:moveTo>
                      <a:pt x="0" y="1305687"/>
                    </a:moveTo>
                    <a:cubicBezTo>
                      <a:pt x="0" y="584581"/>
                      <a:pt x="584581" y="0"/>
                      <a:pt x="1305687" y="0"/>
                    </a:cubicBezTo>
                    <a:cubicBezTo>
                      <a:pt x="2026793" y="0"/>
                      <a:pt x="2611247" y="584581"/>
                      <a:pt x="2611247" y="1305687"/>
                    </a:cubicBezTo>
                    <a:cubicBezTo>
                      <a:pt x="2611247" y="2026793"/>
                      <a:pt x="2026666" y="2611247"/>
                      <a:pt x="1305687" y="2611247"/>
                    </a:cubicBezTo>
                    <a:cubicBezTo>
                      <a:pt x="584708" y="2611247"/>
                      <a:pt x="0" y="2026666"/>
                      <a:pt x="0" y="1305687"/>
                    </a:cubicBezTo>
                    <a:close/>
                  </a:path>
                </a:pathLst>
              </a:custGeom>
              <a:solidFill>
                <a:srgbClr val="D9D9D9"/>
              </a:solidFill>
            </p:spPr>
            <p:txBody>
              <a:bodyPr/>
              <a:lstStyle/>
              <a:p>
                <a:endParaRPr lang="zh-CN" altLang="en-US" dirty="0"/>
              </a:p>
            </p:txBody>
          </p:sp>
        </p:grpSp>
        <p:grpSp>
          <p:nvGrpSpPr>
            <p:cNvPr id="62" name="组合 61"/>
            <p:cNvGrpSpPr/>
            <p:nvPr/>
          </p:nvGrpSpPr>
          <p:grpSpPr>
            <a:xfrm>
              <a:off x="20040" y="5940"/>
              <a:ext cx="5250" cy="7019"/>
              <a:chOff x="19110" y="4520"/>
              <a:chExt cx="5250" cy="7019"/>
            </a:xfrm>
          </p:grpSpPr>
          <p:grpSp>
            <p:nvGrpSpPr>
              <p:cNvPr id="61" name="组合 60"/>
              <p:cNvGrpSpPr/>
              <p:nvPr/>
            </p:nvGrpSpPr>
            <p:grpSpPr>
              <a:xfrm>
                <a:off x="20144" y="4520"/>
                <a:ext cx="2684" cy="2684"/>
                <a:chOff x="20144" y="4520"/>
                <a:chExt cx="2684" cy="2684"/>
              </a:xfrm>
            </p:grpSpPr>
            <p:grpSp>
              <p:nvGrpSpPr>
                <p:cNvPr id="21" name="Group 21"/>
                <p:cNvGrpSpPr>
                  <a:grpSpLocks noChangeAspect="1"/>
                </p:cNvGrpSpPr>
                <p:nvPr/>
              </p:nvGrpSpPr>
              <p:grpSpPr>
                <a:xfrm>
                  <a:off x="20144" y="4520"/>
                  <a:ext cx="2685" cy="2685"/>
                  <a:chOff x="0" y="0"/>
                  <a:chExt cx="2273318" cy="2273318"/>
                </a:xfrm>
              </p:grpSpPr>
              <p:sp>
                <p:nvSpPr>
                  <p:cNvPr id="22" name="Freeform 22"/>
                  <p:cNvSpPr/>
                  <p:nvPr/>
                </p:nvSpPr>
                <p:spPr>
                  <a:xfrm>
                    <a:off x="0" y="0"/>
                    <a:ext cx="2273300" cy="2273300"/>
                  </a:xfrm>
                  <a:custGeom>
                    <a:avLst/>
                    <a:gdLst/>
                    <a:ahLst/>
                    <a:cxnLst/>
                    <a:rect l="l" t="t" r="r" b="b"/>
                    <a:pathLst>
                      <a:path w="2273300" h="2273300">
                        <a:moveTo>
                          <a:pt x="0" y="1136650"/>
                        </a:moveTo>
                        <a:cubicBezTo>
                          <a:pt x="0" y="509016"/>
                          <a:pt x="509016" y="0"/>
                          <a:pt x="1136650" y="0"/>
                        </a:cubicBezTo>
                        <a:cubicBezTo>
                          <a:pt x="1764284" y="0"/>
                          <a:pt x="2273300" y="509016"/>
                          <a:pt x="2273300" y="1136650"/>
                        </a:cubicBezTo>
                        <a:cubicBezTo>
                          <a:pt x="2273300" y="1764284"/>
                          <a:pt x="1764284" y="2273300"/>
                          <a:pt x="1136650" y="2273300"/>
                        </a:cubicBezTo>
                        <a:cubicBezTo>
                          <a:pt x="509016" y="2273300"/>
                          <a:pt x="0" y="1764538"/>
                          <a:pt x="0" y="1136650"/>
                        </a:cubicBezTo>
                        <a:close/>
                      </a:path>
                    </a:pathLst>
                  </a:custGeom>
                  <a:solidFill>
                    <a:srgbClr val="70AD47"/>
                  </a:solidFill>
                </p:spPr>
              </p:sp>
            </p:grpSp>
            <p:grpSp>
              <p:nvGrpSpPr>
                <p:cNvPr id="29" name="Group 29"/>
                <p:cNvGrpSpPr>
                  <a:grpSpLocks noChangeAspect="1"/>
                </p:cNvGrpSpPr>
                <p:nvPr/>
              </p:nvGrpSpPr>
              <p:grpSpPr>
                <a:xfrm>
                  <a:off x="21057" y="5107"/>
                  <a:ext cx="858" cy="1463"/>
                  <a:chOff x="0" y="0"/>
                  <a:chExt cx="726859" cy="1238656"/>
                </a:xfrm>
              </p:grpSpPr>
              <p:sp>
                <p:nvSpPr>
                  <p:cNvPr id="30" name="Freeform 30"/>
                  <p:cNvSpPr/>
                  <p:nvPr/>
                </p:nvSpPr>
                <p:spPr>
                  <a:xfrm>
                    <a:off x="0" y="0"/>
                    <a:ext cx="726948" cy="1238631"/>
                  </a:xfrm>
                  <a:custGeom>
                    <a:avLst/>
                    <a:gdLst/>
                    <a:ahLst/>
                    <a:cxnLst/>
                    <a:rect l="l" t="t" r="r" b="b"/>
                    <a:pathLst>
                      <a:path w="726948" h="1238631">
                        <a:moveTo>
                          <a:pt x="363474" y="1058545"/>
                        </a:moveTo>
                        <a:cubicBezTo>
                          <a:pt x="332867" y="1058545"/>
                          <a:pt x="308102" y="1080643"/>
                          <a:pt x="308102" y="1108075"/>
                        </a:cubicBezTo>
                        <a:cubicBezTo>
                          <a:pt x="308102" y="1135507"/>
                          <a:pt x="332867" y="1157605"/>
                          <a:pt x="363474" y="1157605"/>
                        </a:cubicBezTo>
                        <a:cubicBezTo>
                          <a:pt x="394081" y="1157605"/>
                          <a:pt x="418846" y="1135507"/>
                          <a:pt x="418846" y="1108075"/>
                        </a:cubicBezTo>
                        <a:cubicBezTo>
                          <a:pt x="418846" y="1080643"/>
                          <a:pt x="394081" y="1058545"/>
                          <a:pt x="363474" y="1058545"/>
                        </a:cubicBezTo>
                        <a:close/>
                        <a:moveTo>
                          <a:pt x="52324" y="255905"/>
                        </a:moveTo>
                        <a:lnTo>
                          <a:pt x="52324" y="982980"/>
                        </a:lnTo>
                        <a:lnTo>
                          <a:pt x="674751" y="982980"/>
                        </a:lnTo>
                        <a:lnTo>
                          <a:pt x="674751" y="255905"/>
                        </a:lnTo>
                        <a:close/>
                        <a:moveTo>
                          <a:pt x="233426" y="104648"/>
                        </a:moveTo>
                        <a:cubicBezTo>
                          <a:pt x="218948" y="104648"/>
                          <a:pt x="209296" y="118872"/>
                          <a:pt x="209296" y="133223"/>
                        </a:cubicBezTo>
                        <a:cubicBezTo>
                          <a:pt x="209296" y="147574"/>
                          <a:pt x="218948" y="156972"/>
                          <a:pt x="233426" y="156972"/>
                        </a:cubicBezTo>
                        <a:cubicBezTo>
                          <a:pt x="233426" y="156972"/>
                          <a:pt x="233426" y="156972"/>
                          <a:pt x="493522" y="156972"/>
                        </a:cubicBezTo>
                        <a:cubicBezTo>
                          <a:pt x="508000" y="156972"/>
                          <a:pt x="517652" y="147574"/>
                          <a:pt x="517652" y="133223"/>
                        </a:cubicBezTo>
                        <a:cubicBezTo>
                          <a:pt x="517652" y="118872"/>
                          <a:pt x="508000" y="104648"/>
                          <a:pt x="493522" y="104648"/>
                        </a:cubicBezTo>
                        <a:cubicBezTo>
                          <a:pt x="493522" y="104648"/>
                          <a:pt x="493522" y="104648"/>
                          <a:pt x="233426" y="104648"/>
                        </a:cubicBezTo>
                        <a:close/>
                        <a:moveTo>
                          <a:pt x="130810" y="0"/>
                        </a:moveTo>
                        <a:cubicBezTo>
                          <a:pt x="130810" y="0"/>
                          <a:pt x="130810" y="0"/>
                          <a:pt x="596138" y="0"/>
                        </a:cubicBezTo>
                        <a:cubicBezTo>
                          <a:pt x="668782" y="0"/>
                          <a:pt x="726948" y="58166"/>
                          <a:pt x="726948" y="130556"/>
                        </a:cubicBezTo>
                        <a:cubicBezTo>
                          <a:pt x="726948" y="130556"/>
                          <a:pt x="726948" y="130556"/>
                          <a:pt x="726948" y="1108075"/>
                        </a:cubicBezTo>
                        <a:cubicBezTo>
                          <a:pt x="726948" y="1180719"/>
                          <a:pt x="668782" y="1238631"/>
                          <a:pt x="596138" y="1238631"/>
                        </a:cubicBezTo>
                        <a:cubicBezTo>
                          <a:pt x="596138" y="1238631"/>
                          <a:pt x="596138" y="1238631"/>
                          <a:pt x="130810" y="1238631"/>
                        </a:cubicBezTo>
                        <a:cubicBezTo>
                          <a:pt x="58166" y="1238631"/>
                          <a:pt x="0" y="1180465"/>
                          <a:pt x="0" y="1108075"/>
                        </a:cubicBezTo>
                        <a:cubicBezTo>
                          <a:pt x="0" y="1108075"/>
                          <a:pt x="0" y="1108075"/>
                          <a:pt x="0" y="130556"/>
                        </a:cubicBezTo>
                        <a:cubicBezTo>
                          <a:pt x="0" y="58166"/>
                          <a:pt x="58166" y="0"/>
                          <a:pt x="130810" y="0"/>
                        </a:cubicBezTo>
                        <a:close/>
                      </a:path>
                    </a:pathLst>
                  </a:custGeom>
                  <a:solidFill>
                    <a:srgbClr val="FFFFFF"/>
                  </a:solidFill>
                </p:spPr>
              </p:sp>
            </p:grpSp>
          </p:grpSp>
          <p:sp>
            <p:nvSpPr>
              <p:cNvPr id="37" name="TextBox 37"/>
              <p:cNvSpPr txBox="1"/>
              <p:nvPr/>
            </p:nvSpPr>
            <p:spPr>
              <a:xfrm>
                <a:off x="19110" y="9795"/>
                <a:ext cx="5250" cy="1744"/>
              </a:xfrm>
              <a:prstGeom prst="rect">
                <a:avLst/>
              </a:prstGeom>
            </p:spPr>
            <p:txBody>
              <a:bodyPr wrap="square" lIns="0" tIns="0" rIns="0" bIns="0" rtlCol="0" anchor="t">
                <a:spAutoFit/>
              </a:bodyPr>
              <a:lstStyle/>
              <a:p>
                <a:pPr lvl="0" algn="just">
                  <a:lnSpc>
                    <a:spcPts val="2880"/>
                  </a:lnSpc>
                  <a:buClrTx/>
                  <a:buSzTx/>
                  <a:buFontTx/>
                </a:pPr>
                <a:r>
                  <a:rPr lang="en-US" sz="2400" b="1">
                    <a:solidFill>
                      <a:srgbClr val="FFFFFF"/>
                    </a:solidFill>
                    <a:latin typeface="黑体" panose="02010609060101010101" pitchFamily="49" charset="-122"/>
                    <a:ea typeface="黑体" panose="02010609060101010101" pitchFamily="49" charset="-122"/>
                    <a:cs typeface="黑体" panose="02010609060101010101" pitchFamily="49" charset="-122"/>
                    <a:sym typeface="+mn-ea"/>
                  </a:rPr>
                  <a:t>通过Python对提取出来的信息进行信息整理和图表制作</a:t>
                </a:r>
              </a:p>
            </p:txBody>
          </p:sp>
          <p:sp>
            <p:nvSpPr>
              <p:cNvPr id="38" name="TextBox 38"/>
              <p:cNvSpPr txBox="1"/>
              <p:nvPr/>
            </p:nvSpPr>
            <p:spPr>
              <a:xfrm>
                <a:off x="19590" y="8720"/>
                <a:ext cx="4020" cy="605"/>
              </a:xfrm>
              <a:prstGeom prst="rect">
                <a:avLst/>
              </a:prstGeom>
            </p:spPr>
            <p:txBody>
              <a:bodyPr wrap="square" lIns="0" tIns="0" rIns="0" bIns="0" rtlCol="0" anchor="t">
                <a:spAutoFit/>
              </a:bodyPr>
              <a:lstStyle/>
              <a:p>
                <a:pPr lvl="0" algn="ctr">
                  <a:lnSpc>
                    <a:spcPts val="3000"/>
                  </a:lnSpc>
                  <a:buClrTx/>
                  <a:buSzTx/>
                  <a:buFontTx/>
                </a:pPr>
                <a:r>
                  <a:rPr lang="en-US" sz="2800" b="1">
                    <a:solidFill>
                      <a:srgbClr val="00B0F0"/>
                    </a:solidFill>
                    <a:latin typeface="黑体" panose="02010609060101010101" pitchFamily="49" charset="-122"/>
                    <a:ea typeface="黑体" panose="02010609060101010101" pitchFamily="49" charset="-122"/>
                    <a:sym typeface="+mn-ea"/>
                  </a:rPr>
                  <a:t>分析可视化</a:t>
                </a:r>
              </a:p>
            </p:txBody>
          </p:sp>
        </p:grpSp>
      </p:grpSp>
      <p:grpSp>
        <p:nvGrpSpPr>
          <p:cNvPr id="48" name="组合 47"/>
          <p:cNvGrpSpPr/>
          <p:nvPr/>
        </p:nvGrpSpPr>
        <p:grpSpPr>
          <a:xfrm>
            <a:off x="5026660" y="3848039"/>
            <a:ext cx="3454144" cy="4380926"/>
            <a:chOff x="7916" y="6060"/>
            <a:chExt cx="5440" cy="6899"/>
          </a:xfrm>
        </p:grpSpPr>
        <p:grpSp>
          <p:nvGrpSpPr>
            <p:cNvPr id="15" name="Group 15"/>
            <p:cNvGrpSpPr>
              <a:grpSpLocks noChangeAspect="1"/>
            </p:cNvGrpSpPr>
            <p:nvPr/>
          </p:nvGrpSpPr>
          <p:grpSpPr>
            <a:xfrm>
              <a:off x="9000" y="6060"/>
              <a:ext cx="3084" cy="3084"/>
              <a:chOff x="-1239520" y="1472354"/>
              <a:chExt cx="2611247" cy="2611247"/>
            </a:xfrm>
          </p:grpSpPr>
          <p:sp>
            <p:nvSpPr>
              <p:cNvPr id="16" name="Freeform 16"/>
              <p:cNvSpPr/>
              <p:nvPr/>
            </p:nvSpPr>
            <p:spPr>
              <a:xfrm>
                <a:off x="-1239520" y="1472354"/>
                <a:ext cx="2611247" cy="2611247"/>
              </a:xfrm>
              <a:custGeom>
                <a:avLst/>
                <a:gdLst/>
                <a:ahLst/>
                <a:cxnLst/>
                <a:rect l="l" t="t" r="r" b="b"/>
                <a:pathLst>
                  <a:path w="2611247" h="2611247">
                    <a:moveTo>
                      <a:pt x="0" y="1305687"/>
                    </a:moveTo>
                    <a:cubicBezTo>
                      <a:pt x="0" y="584581"/>
                      <a:pt x="584581" y="0"/>
                      <a:pt x="1305687" y="0"/>
                    </a:cubicBezTo>
                    <a:cubicBezTo>
                      <a:pt x="2026793" y="0"/>
                      <a:pt x="2611247" y="584581"/>
                      <a:pt x="2611247" y="1305687"/>
                    </a:cubicBezTo>
                    <a:cubicBezTo>
                      <a:pt x="2611247" y="2026793"/>
                      <a:pt x="2026666" y="2611247"/>
                      <a:pt x="1305687" y="2611247"/>
                    </a:cubicBezTo>
                    <a:cubicBezTo>
                      <a:pt x="584708" y="2611247"/>
                      <a:pt x="0" y="2026666"/>
                      <a:pt x="0" y="1305687"/>
                    </a:cubicBezTo>
                    <a:close/>
                  </a:path>
                </a:pathLst>
              </a:custGeom>
              <a:solidFill>
                <a:srgbClr val="D9D9D9"/>
              </a:solidFill>
            </p:spPr>
          </p:sp>
        </p:grpSp>
        <p:grpSp>
          <p:nvGrpSpPr>
            <p:cNvPr id="47" name="组合 46"/>
            <p:cNvGrpSpPr/>
            <p:nvPr/>
          </p:nvGrpSpPr>
          <p:grpSpPr>
            <a:xfrm>
              <a:off x="7916" y="6320"/>
              <a:ext cx="5440" cy="6639"/>
              <a:chOff x="9339" y="4520"/>
              <a:chExt cx="5440" cy="6639"/>
            </a:xfrm>
          </p:grpSpPr>
          <p:grpSp>
            <p:nvGrpSpPr>
              <p:cNvPr id="17" name="Group 17"/>
              <p:cNvGrpSpPr>
                <a:grpSpLocks noChangeAspect="1"/>
              </p:cNvGrpSpPr>
              <p:nvPr/>
            </p:nvGrpSpPr>
            <p:grpSpPr>
              <a:xfrm>
                <a:off x="10663" y="4520"/>
                <a:ext cx="2685" cy="2685"/>
                <a:chOff x="0" y="0"/>
                <a:chExt cx="2273318" cy="2273318"/>
              </a:xfrm>
            </p:grpSpPr>
            <p:sp>
              <p:nvSpPr>
                <p:cNvPr id="18" name="Freeform 18"/>
                <p:cNvSpPr/>
                <p:nvPr/>
              </p:nvSpPr>
              <p:spPr>
                <a:xfrm>
                  <a:off x="0" y="0"/>
                  <a:ext cx="2273300" cy="2273300"/>
                </a:xfrm>
                <a:custGeom>
                  <a:avLst/>
                  <a:gdLst/>
                  <a:ahLst/>
                  <a:cxnLst/>
                  <a:rect l="l" t="t" r="r" b="b"/>
                  <a:pathLst>
                    <a:path w="2273300" h="2273300">
                      <a:moveTo>
                        <a:pt x="0" y="1136650"/>
                      </a:moveTo>
                      <a:cubicBezTo>
                        <a:pt x="0" y="509016"/>
                        <a:pt x="509016" y="0"/>
                        <a:pt x="1136650" y="0"/>
                      </a:cubicBezTo>
                      <a:cubicBezTo>
                        <a:pt x="1764284" y="0"/>
                        <a:pt x="2273300" y="509016"/>
                        <a:pt x="2273300" y="1136650"/>
                      </a:cubicBezTo>
                      <a:cubicBezTo>
                        <a:pt x="2273300" y="1764284"/>
                        <a:pt x="1764284" y="2273300"/>
                        <a:pt x="1136650" y="2273300"/>
                      </a:cubicBezTo>
                      <a:cubicBezTo>
                        <a:pt x="509016" y="2273300"/>
                        <a:pt x="0" y="1764538"/>
                        <a:pt x="0" y="1136650"/>
                      </a:cubicBezTo>
                      <a:close/>
                    </a:path>
                  </a:pathLst>
                </a:custGeom>
                <a:solidFill>
                  <a:srgbClr val="ED7D31"/>
                </a:solidFill>
              </p:spPr>
            </p:sp>
          </p:grpSp>
          <p:grpSp>
            <p:nvGrpSpPr>
              <p:cNvPr id="25" name="Group 25"/>
              <p:cNvGrpSpPr>
                <a:grpSpLocks noChangeAspect="1"/>
              </p:cNvGrpSpPr>
              <p:nvPr/>
            </p:nvGrpSpPr>
            <p:grpSpPr>
              <a:xfrm rot="2209917">
                <a:off x="12716" y="6812"/>
                <a:ext cx="2062" cy="786"/>
                <a:chOff x="0" y="0"/>
                <a:chExt cx="1746229" cy="665901"/>
              </a:xfrm>
            </p:grpSpPr>
            <p:sp>
              <p:nvSpPr>
                <p:cNvPr id="26" name="Freeform 26"/>
                <p:cNvSpPr/>
                <p:nvPr/>
              </p:nvSpPr>
              <p:spPr>
                <a:xfrm>
                  <a:off x="0" y="0"/>
                  <a:ext cx="1746250" cy="665861"/>
                </a:xfrm>
                <a:custGeom>
                  <a:avLst/>
                  <a:gdLst/>
                  <a:ahLst/>
                  <a:cxnLst/>
                  <a:rect l="l" t="t" r="r" b="b"/>
                  <a:pathLst>
                    <a:path w="1746250" h="665861">
                      <a:moveTo>
                        <a:pt x="0" y="0"/>
                      </a:moveTo>
                      <a:lnTo>
                        <a:pt x="1413256" y="0"/>
                      </a:lnTo>
                      <a:lnTo>
                        <a:pt x="1746250" y="332994"/>
                      </a:lnTo>
                      <a:lnTo>
                        <a:pt x="1413256" y="665861"/>
                      </a:lnTo>
                      <a:lnTo>
                        <a:pt x="0" y="665861"/>
                      </a:lnTo>
                      <a:close/>
                    </a:path>
                  </a:pathLst>
                </a:custGeom>
                <a:solidFill>
                  <a:srgbClr val="ED7D31"/>
                </a:solidFill>
              </p:spPr>
            </p:sp>
          </p:grpSp>
          <p:grpSp>
            <p:nvGrpSpPr>
              <p:cNvPr id="35" name="Group 35"/>
              <p:cNvGrpSpPr>
                <a:grpSpLocks noChangeAspect="1"/>
              </p:cNvGrpSpPr>
              <p:nvPr/>
            </p:nvGrpSpPr>
            <p:grpSpPr>
              <a:xfrm>
                <a:off x="11589" y="5156"/>
                <a:ext cx="834" cy="1422"/>
                <a:chOff x="0" y="0"/>
                <a:chExt cx="706338" cy="1203652"/>
              </a:xfrm>
            </p:grpSpPr>
            <p:sp>
              <p:nvSpPr>
                <p:cNvPr id="36" name="Freeform 36"/>
                <p:cNvSpPr/>
                <p:nvPr/>
              </p:nvSpPr>
              <p:spPr>
                <a:xfrm>
                  <a:off x="0" y="0"/>
                  <a:ext cx="706247" cy="1203706"/>
                </a:xfrm>
                <a:custGeom>
                  <a:avLst/>
                  <a:gdLst/>
                  <a:ahLst/>
                  <a:cxnLst/>
                  <a:rect l="l" t="t" r="r" b="b"/>
                  <a:pathLst>
                    <a:path w="706247" h="1203706">
                      <a:moveTo>
                        <a:pt x="353314" y="1028573"/>
                      </a:moveTo>
                      <a:cubicBezTo>
                        <a:pt x="323723" y="1028573"/>
                        <a:pt x="299593" y="1050036"/>
                        <a:pt x="299593" y="1076706"/>
                      </a:cubicBezTo>
                      <a:cubicBezTo>
                        <a:pt x="299593" y="1103376"/>
                        <a:pt x="323596" y="1124839"/>
                        <a:pt x="353314" y="1124839"/>
                      </a:cubicBezTo>
                      <a:cubicBezTo>
                        <a:pt x="383032" y="1124839"/>
                        <a:pt x="407035" y="1103376"/>
                        <a:pt x="407035" y="1076706"/>
                      </a:cubicBezTo>
                      <a:cubicBezTo>
                        <a:pt x="407035" y="1050036"/>
                        <a:pt x="383032" y="1028573"/>
                        <a:pt x="353314" y="1028573"/>
                      </a:cubicBezTo>
                      <a:close/>
                      <a:moveTo>
                        <a:pt x="50927" y="248666"/>
                      </a:moveTo>
                      <a:lnTo>
                        <a:pt x="50927" y="955167"/>
                      </a:lnTo>
                      <a:lnTo>
                        <a:pt x="655701" y="955167"/>
                      </a:lnTo>
                      <a:lnTo>
                        <a:pt x="655701" y="248666"/>
                      </a:lnTo>
                      <a:close/>
                      <a:moveTo>
                        <a:pt x="226949" y="101854"/>
                      </a:moveTo>
                      <a:cubicBezTo>
                        <a:pt x="212852" y="101854"/>
                        <a:pt x="203581" y="115697"/>
                        <a:pt x="203581" y="129667"/>
                      </a:cubicBezTo>
                      <a:cubicBezTo>
                        <a:pt x="203581" y="143637"/>
                        <a:pt x="212979" y="152781"/>
                        <a:pt x="226949" y="152781"/>
                      </a:cubicBezTo>
                      <a:cubicBezTo>
                        <a:pt x="226949" y="152781"/>
                        <a:pt x="226949" y="152781"/>
                        <a:pt x="479679" y="152781"/>
                      </a:cubicBezTo>
                      <a:cubicBezTo>
                        <a:pt x="493776" y="152781"/>
                        <a:pt x="503047" y="143510"/>
                        <a:pt x="503047" y="129667"/>
                      </a:cubicBezTo>
                      <a:cubicBezTo>
                        <a:pt x="503047" y="115824"/>
                        <a:pt x="493649" y="101854"/>
                        <a:pt x="479679" y="101854"/>
                      </a:cubicBezTo>
                      <a:cubicBezTo>
                        <a:pt x="479679" y="101854"/>
                        <a:pt x="479679" y="101854"/>
                        <a:pt x="226949" y="101854"/>
                      </a:cubicBezTo>
                      <a:close/>
                      <a:moveTo>
                        <a:pt x="127127" y="0"/>
                      </a:moveTo>
                      <a:cubicBezTo>
                        <a:pt x="127127" y="0"/>
                        <a:pt x="127127" y="0"/>
                        <a:pt x="579120" y="0"/>
                      </a:cubicBezTo>
                      <a:cubicBezTo>
                        <a:pt x="649732" y="0"/>
                        <a:pt x="706247" y="56388"/>
                        <a:pt x="706247" y="127000"/>
                      </a:cubicBezTo>
                      <a:cubicBezTo>
                        <a:pt x="706247" y="127000"/>
                        <a:pt x="706247" y="127000"/>
                        <a:pt x="706247" y="1076706"/>
                      </a:cubicBezTo>
                      <a:cubicBezTo>
                        <a:pt x="706247" y="1147318"/>
                        <a:pt x="649732" y="1203706"/>
                        <a:pt x="579120" y="1203706"/>
                      </a:cubicBezTo>
                      <a:cubicBezTo>
                        <a:pt x="579120" y="1203706"/>
                        <a:pt x="579120" y="1203706"/>
                        <a:pt x="127127" y="1203706"/>
                      </a:cubicBezTo>
                      <a:cubicBezTo>
                        <a:pt x="56515" y="1203706"/>
                        <a:pt x="0" y="1147318"/>
                        <a:pt x="0" y="1076706"/>
                      </a:cubicBezTo>
                      <a:cubicBezTo>
                        <a:pt x="0" y="1076706"/>
                        <a:pt x="0" y="1076706"/>
                        <a:pt x="0" y="127000"/>
                      </a:cubicBezTo>
                      <a:cubicBezTo>
                        <a:pt x="0" y="56388"/>
                        <a:pt x="56515" y="0"/>
                        <a:pt x="127127" y="0"/>
                      </a:cubicBezTo>
                      <a:close/>
                    </a:path>
                  </a:pathLst>
                </a:custGeom>
                <a:solidFill>
                  <a:srgbClr val="FFFFFF"/>
                </a:solidFill>
              </p:spPr>
            </p:sp>
          </p:grpSp>
          <p:sp>
            <p:nvSpPr>
              <p:cNvPr id="40" name="TextBox 40"/>
              <p:cNvSpPr txBox="1"/>
              <p:nvPr/>
            </p:nvSpPr>
            <p:spPr>
              <a:xfrm>
                <a:off x="10007" y="9415"/>
                <a:ext cx="4244" cy="1744"/>
              </a:xfrm>
              <a:prstGeom prst="rect">
                <a:avLst/>
              </a:prstGeom>
            </p:spPr>
            <p:txBody>
              <a:bodyPr wrap="square" lIns="0" tIns="0" rIns="0" bIns="0" rtlCol="0" anchor="t">
                <a:spAutoFit/>
              </a:bodyPr>
              <a:lstStyle/>
              <a:p>
                <a:pPr lvl="0" algn="just">
                  <a:lnSpc>
                    <a:spcPts val="2880"/>
                  </a:lnSpc>
                  <a:buClrTx/>
                  <a:buSzTx/>
                  <a:buFontTx/>
                </a:pPr>
                <a:r>
                  <a:rPr lang="en-US" sz="2400" b="1">
                    <a:solidFill>
                      <a:srgbClr val="FFFFFF"/>
                    </a:solidFill>
                    <a:latin typeface="黑体" panose="02010609060101010101" pitchFamily="49" charset="-122"/>
                    <a:ea typeface="黑体" panose="02010609060101010101" pitchFamily="49" charset="-122"/>
                    <a:cs typeface="黑体" panose="02010609060101010101" pitchFamily="49" charset="-122"/>
                    <a:sym typeface="+mn-ea"/>
                  </a:rPr>
                  <a:t>抓取投资者提问信息(提问内容，提问日期等)</a:t>
                </a:r>
              </a:p>
            </p:txBody>
          </p:sp>
          <p:sp>
            <p:nvSpPr>
              <p:cNvPr id="41" name="TextBox 41"/>
              <p:cNvSpPr txBox="1"/>
              <p:nvPr/>
            </p:nvSpPr>
            <p:spPr>
              <a:xfrm>
                <a:off x="9339" y="8430"/>
                <a:ext cx="5370" cy="605"/>
              </a:xfrm>
              <a:prstGeom prst="rect">
                <a:avLst/>
              </a:prstGeom>
            </p:spPr>
            <p:txBody>
              <a:bodyPr wrap="square" lIns="0" tIns="0" rIns="0" bIns="0" rtlCol="0" anchor="t">
                <a:spAutoFit/>
              </a:bodyPr>
              <a:lstStyle/>
              <a:p>
                <a:pPr lvl="0" algn="ctr">
                  <a:lnSpc>
                    <a:spcPts val="3000"/>
                  </a:lnSpc>
                  <a:buClrTx/>
                  <a:buSzTx/>
                  <a:buFontTx/>
                </a:pPr>
                <a:r>
                  <a:rPr lang="en-US" sz="2800" b="1">
                    <a:solidFill>
                      <a:srgbClr val="00B0F0"/>
                    </a:solidFill>
                    <a:latin typeface="黑体" panose="02010609060101010101" pitchFamily="49" charset="-122"/>
                    <a:ea typeface="黑体" panose="02010609060101010101" pitchFamily="49" charset="-122"/>
                    <a:sym typeface="+mn-ea"/>
                  </a:rPr>
                  <a:t>抓取数据</a:t>
                </a:r>
              </a:p>
            </p:txBody>
          </p:sp>
        </p:grpSp>
      </p:grpSp>
      <p:grpSp>
        <p:nvGrpSpPr>
          <p:cNvPr id="44" name="组合 43"/>
          <p:cNvGrpSpPr/>
          <p:nvPr/>
        </p:nvGrpSpPr>
        <p:grpSpPr>
          <a:xfrm>
            <a:off x="1752600" y="4171950"/>
            <a:ext cx="2942590" cy="4266902"/>
            <a:chOff x="2760" y="6570"/>
            <a:chExt cx="4634" cy="6720"/>
          </a:xfrm>
        </p:grpSpPr>
        <p:grpSp>
          <p:nvGrpSpPr>
            <p:cNvPr id="7" name="Group 7"/>
            <p:cNvGrpSpPr>
              <a:grpSpLocks noChangeAspect="1"/>
            </p:cNvGrpSpPr>
            <p:nvPr/>
          </p:nvGrpSpPr>
          <p:grpSpPr>
            <a:xfrm>
              <a:off x="3069" y="10205"/>
              <a:ext cx="3084" cy="3084"/>
              <a:chOff x="-2263139" y="2461261"/>
              <a:chExt cx="2611247" cy="2611247"/>
            </a:xfrm>
          </p:grpSpPr>
          <p:sp>
            <p:nvSpPr>
              <p:cNvPr id="8" name="Freeform 8"/>
              <p:cNvSpPr/>
              <p:nvPr/>
            </p:nvSpPr>
            <p:spPr>
              <a:xfrm>
                <a:off x="-2263139" y="2461261"/>
                <a:ext cx="2611247" cy="2611247"/>
              </a:xfrm>
              <a:custGeom>
                <a:avLst/>
                <a:gdLst/>
                <a:ahLst/>
                <a:cxnLst/>
                <a:rect l="l" t="t" r="r" b="b"/>
                <a:pathLst>
                  <a:path w="2611247" h="2611247">
                    <a:moveTo>
                      <a:pt x="0" y="1305687"/>
                    </a:moveTo>
                    <a:cubicBezTo>
                      <a:pt x="0" y="584581"/>
                      <a:pt x="584581" y="0"/>
                      <a:pt x="1305687" y="0"/>
                    </a:cubicBezTo>
                    <a:cubicBezTo>
                      <a:pt x="2026793" y="0"/>
                      <a:pt x="2611247" y="584581"/>
                      <a:pt x="2611247" y="1305687"/>
                    </a:cubicBezTo>
                    <a:cubicBezTo>
                      <a:pt x="2611247" y="2026793"/>
                      <a:pt x="2026666" y="2611247"/>
                      <a:pt x="1305687" y="2611247"/>
                    </a:cubicBezTo>
                    <a:cubicBezTo>
                      <a:pt x="584708" y="2611247"/>
                      <a:pt x="0" y="2026666"/>
                      <a:pt x="0" y="1305687"/>
                    </a:cubicBezTo>
                    <a:close/>
                  </a:path>
                </a:pathLst>
              </a:custGeom>
              <a:solidFill>
                <a:srgbClr val="D9D9D9"/>
              </a:solidFill>
            </p:spPr>
          </p:sp>
        </p:grpSp>
        <p:grpSp>
          <p:nvGrpSpPr>
            <p:cNvPr id="39" name="组合 38"/>
            <p:cNvGrpSpPr/>
            <p:nvPr/>
          </p:nvGrpSpPr>
          <p:grpSpPr>
            <a:xfrm>
              <a:off x="2760" y="6570"/>
              <a:ext cx="4634" cy="6519"/>
              <a:chOff x="5432" y="3664"/>
              <a:chExt cx="4634" cy="6519"/>
            </a:xfrm>
          </p:grpSpPr>
          <p:grpSp>
            <p:nvGrpSpPr>
              <p:cNvPr id="9" name="Group 9"/>
              <p:cNvGrpSpPr>
                <a:grpSpLocks noChangeAspect="1"/>
              </p:cNvGrpSpPr>
              <p:nvPr/>
            </p:nvGrpSpPr>
            <p:grpSpPr>
              <a:xfrm>
                <a:off x="5941" y="7498"/>
                <a:ext cx="2685" cy="2685"/>
                <a:chOff x="0" y="0"/>
                <a:chExt cx="2273318" cy="2273318"/>
              </a:xfrm>
            </p:grpSpPr>
            <p:sp>
              <p:nvSpPr>
                <p:cNvPr id="10" name="Freeform 10"/>
                <p:cNvSpPr/>
                <p:nvPr/>
              </p:nvSpPr>
              <p:spPr>
                <a:xfrm>
                  <a:off x="0" y="0"/>
                  <a:ext cx="2273300" cy="2273300"/>
                </a:xfrm>
                <a:custGeom>
                  <a:avLst/>
                  <a:gdLst/>
                  <a:ahLst/>
                  <a:cxnLst/>
                  <a:rect l="l" t="t" r="r" b="b"/>
                  <a:pathLst>
                    <a:path w="2273300" h="2273300">
                      <a:moveTo>
                        <a:pt x="0" y="1136650"/>
                      </a:moveTo>
                      <a:cubicBezTo>
                        <a:pt x="0" y="509016"/>
                        <a:pt x="509016" y="0"/>
                        <a:pt x="1136650" y="0"/>
                      </a:cubicBezTo>
                      <a:cubicBezTo>
                        <a:pt x="1764284" y="0"/>
                        <a:pt x="2273300" y="509016"/>
                        <a:pt x="2273300" y="1136650"/>
                      </a:cubicBezTo>
                      <a:cubicBezTo>
                        <a:pt x="2273300" y="1764284"/>
                        <a:pt x="1764284" y="2273300"/>
                        <a:pt x="1136650" y="2273300"/>
                      </a:cubicBezTo>
                      <a:cubicBezTo>
                        <a:pt x="509016" y="2273300"/>
                        <a:pt x="0" y="1764538"/>
                        <a:pt x="0" y="1136650"/>
                      </a:cubicBezTo>
                      <a:close/>
                    </a:path>
                  </a:pathLst>
                </a:custGeom>
                <a:solidFill>
                  <a:srgbClr val="5B9BD5"/>
                </a:solidFill>
              </p:spPr>
            </p:sp>
          </p:grpSp>
          <p:grpSp>
            <p:nvGrpSpPr>
              <p:cNvPr id="23" name="Group 23"/>
              <p:cNvGrpSpPr>
                <a:grpSpLocks noChangeAspect="1"/>
              </p:cNvGrpSpPr>
              <p:nvPr/>
            </p:nvGrpSpPr>
            <p:grpSpPr>
              <a:xfrm rot="-2100000">
                <a:off x="8001" y="7269"/>
                <a:ext cx="2062" cy="786"/>
                <a:chOff x="0" y="0"/>
                <a:chExt cx="1746229" cy="665901"/>
              </a:xfrm>
            </p:grpSpPr>
            <p:sp>
              <p:nvSpPr>
                <p:cNvPr id="24" name="Freeform 24"/>
                <p:cNvSpPr/>
                <p:nvPr/>
              </p:nvSpPr>
              <p:spPr>
                <a:xfrm>
                  <a:off x="0" y="0"/>
                  <a:ext cx="1746250" cy="665861"/>
                </a:xfrm>
                <a:custGeom>
                  <a:avLst/>
                  <a:gdLst/>
                  <a:ahLst/>
                  <a:cxnLst/>
                  <a:rect l="l" t="t" r="r" b="b"/>
                  <a:pathLst>
                    <a:path w="1746250" h="665861">
                      <a:moveTo>
                        <a:pt x="0" y="0"/>
                      </a:moveTo>
                      <a:lnTo>
                        <a:pt x="1413256" y="0"/>
                      </a:lnTo>
                      <a:lnTo>
                        <a:pt x="1746250" y="332994"/>
                      </a:lnTo>
                      <a:lnTo>
                        <a:pt x="1413256" y="665861"/>
                      </a:lnTo>
                      <a:lnTo>
                        <a:pt x="0" y="665861"/>
                      </a:lnTo>
                      <a:close/>
                    </a:path>
                  </a:pathLst>
                </a:custGeom>
                <a:solidFill>
                  <a:srgbClr val="5B9BD5"/>
                </a:solidFill>
              </p:spPr>
            </p:sp>
          </p:grpSp>
          <p:grpSp>
            <p:nvGrpSpPr>
              <p:cNvPr id="31" name="Group 31"/>
              <p:cNvGrpSpPr>
                <a:grpSpLocks noChangeAspect="1"/>
              </p:cNvGrpSpPr>
              <p:nvPr/>
            </p:nvGrpSpPr>
            <p:grpSpPr>
              <a:xfrm>
                <a:off x="6871" y="8065"/>
                <a:ext cx="826" cy="1408"/>
                <a:chOff x="0" y="0"/>
                <a:chExt cx="699699" cy="1192385"/>
              </a:xfrm>
            </p:grpSpPr>
            <p:sp>
              <p:nvSpPr>
                <p:cNvPr id="32" name="Freeform 32"/>
                <p:cNvSpPr/>
                <p:nvPr/>
              </p:nvSpPr>
              <p:spPr>
                <a:xfrm>
                  <a:off x="0" y="0"/>
                  <a:ext cx="699770" cy="1192403"/>
                </a:xfrm>
                <a:custGeom>
                  <a:avLst/>
                  <a:gdLst/>
                  <a:ahLst/>
                  <a:cxnLst/>
                  <a:rect l="l" t="t" r="r" b="b"/>
                  <a:pathLst>
                    <a:path w="699770" h="1192403">
                      <a:moveTo>
                        <a:pt x="349885" y="1018794"/>
                      </a:moveTo>
                      <a:cubicBezTo>
                        <a:pt x="320548" y="1018794"/>
                        <a:pt x="296799" y="1040130"/>
                        <a:pt x="296799" y="1066419"/>
                      </a:cubicBezTo>
                      <a:cubicBezTo>
                        <a:pt x="296799" y="1092708"/>
                        <a:pt x="320548" y="1114044"/>
                        <a:pt x="349885" y="1114044"/>
                      </a:cubicBezTo>
                      <a:cubicBezTo>
                        <a:pt x="379222" y="1114044"/>
                        <a:pt x="402971" y="1092708"/>
                        <a:pt x="402971" y="1066419"/>
                      </a:cubicBezTo>
                      <a:cubicBezTo>
                        <a:pt x="402971" y="1040130"/>
                        <a:pt x="379222" y="1018794"/>
                        <a:pt x="349885" y="1018794"/>
                      </a:cubicBezTo>
                      <a:close/>
                      <a:moveTo>
                        <a:pt x="50292" y="246253"/>
                      </a:moveTo>
                      <a:lnTo>
                        <a:pt x="50292" y="946150"/>
                      </a:lnTo>
                      <a:lnTo>
                        <a:pt x="649351" y="946150"/>
                      </a:lnTo>
                      <a:lnTo>
                        <a:pt x="649351" y="246253"/>
                      </a:lnTo>
                      <a:close/>
                      <a:moveTo>
                        <a:pt x="224663" y="100838"/>
                      </a:moveTo>
                      <a:cubicBezTo>
                        <a:pt x="210820" y="100838"/>
                        <a:pt x="201549" y="114554"/>
                        <a:pt x="201549" y="128397"/>
                      </a:cubicBezTo>
                      <a:cubicBezTo>
                        <a:pt x="201549" y="142240"/>
                        <a:pt x="210820" y="151384"/>
                        <a:pt x="224663" y="151384"/>
                      </a:cubicBezTo>
                      <a:cubicBezTo>
                        <a:pt x="224663" y="151384"/>
                        <a:pt x="224663" y="151384"/>
                        <a:pt x="474980" y="151384"/>
                      </a:cubicBezTo>
                      <a:cubicBezTo>
                        <a:pt x="488823" y="151384"/>
                        <a:pt x="498094" y="142113"/>
                        <a:pt x="498094" y="128397"/>
                      </a:cubicBezTo>
                      <a:cubicBezTo>
                        <a:pt x="498094" y="114681"/>
                        <a:pt x="488823" y="100838"/>
                        <a:pt x="474980" y="100838"/>
                      </a:cubicBezTo>
                      <a:cubicBezTo>
                        <a:pt x="474980" y="100838"/>
                        <a:pt x="474980" y="100838"/>
                        <a:pt x="224663" y="100838"/>
                      </a:cubicBezTo>
                      <a:close/>
                      <a:moveTo>
                        <a:pt x="125984" y="0"/>
                      </a:moveTo>
                      <a:cubicBezTo>
                        <a:pt x="125984" y="0"/>
                        <a:pt x="125984" y="0"/>
                        <a:pt x="573786" y="0"/>
                      </a:cubicBezTo>
                      <a:cubicBezTo>
                        <a:pt x="643763" y="0"/>
                        <a:pt x="699770" y="55880"/>
                        <a:pt x="699770" y="125730"/>
                      </a:cubicBezTo>
                      <a:cubicBezTo>
                        <a:pt x="699770" y="125730"/>
                        <a:pt x="699770" y="125730"/>
                        <a:pt x="699770" y="1066673"/>
                      </a:cubicBezTo>
                      <a:cubicBezTo>
                        <a:pt x="699770" y="1136523"/>
                        <a:pt x="643890" y="1192403"/>
                        <a:pt x="573786" y="1192403"/>
                      </a:cubicBezTo>
                      <a:cubicBezTo>
                        <a:pt x="573786" y="1192403"/>
                        <a:pt x="573786" y="1192403"/>
                        <a:pt x="125984" y="1192403"/>
                      </a:cubicBezTo>
                      <a:cubicBezTo>
                        <a:pt x="56007" y="1192403"/>
                        <a:pt x="0" y="1136523"/>
                        <a:pt x="0" y="1066673"/>
                      </a:cubicBezTo>
                      <a:cubicBezTo>
                        <a:pt x="0" y="1066673"/>
                        <a:pt x="0" y="1066673"/>
                        <a:pt x="0" y="125730"/>
                      </a:cubicBezTo>
                      <a:cubicBezTo>
                        <a:pt x="0" y="55880"/>
                        <a:pt x="55880" y="0"/>
                        <a:pt x="125984" y="0"/>
                      </a:cubicBezTo>
                      <a:close/>
                    </a:path>
                  </a:pathLst>
                </a:custGeom>
                <a:solidFill>
                  <a:srgbClr val="FFFFFF"/>
                </a:solidFill>
              </p:spPr>
            </p:sp>
          </p:grpSp>
          <p:sp>
            <p:nvSpPr>
              <p:cNvPr id="42" name="TextBox 42"/>
              <p:cNvSpPr txBox="1"/>
              <p:nvPr/>
            </p:nvSpPr>
            <p:spPr>
              <a:xfrm>
                <a:off x="5497" y="4716"/>
                <a:ext cx="4519" cy="1744"/>
              </a:xfrm>
              <a:prstGeom prst="rect">
                <a:avLst/>
              </a:prstGeom>
            </p:spPr>
            <p:txBody>
              <a:bodyPr wrap="square" lIns="0" tIns="0" rIns="0" bIns="0" rtlCol="0" anchor="t">
                <a:spAutoFit/>
              </a:bodyPr>
              <a:lstStyle/>
              <a:p>
                <a:pPr lvl="0" algn="just">
                  <a:lnSpc>
                    <a:spcPts val="2880"/>
                  </a:lnSpc>
                  <a:buClrTx/>
                  <a:buSzTx/>
                  <a:buFontTx/>
                </a:pPr>
                <a:r>
                  <a:rPr lang="en-US" sz="2400" b="1">
                    <a:solidFill>
                      <a:srgbClr val="FFFFFF"/>
                    </a:solidFill>
                    <a:latin typeface="黑体" panose="02010609060101010101" pitchFamily="49" charset="-122"/>
                    <a:ea typeface="黑体" panose="02010609060101010101" pitchFamily="49" charset="-122"/>
                    <a:cs typeface="黑体" panose="02010609060101010101" pitchFamily="49" charset="-122"/>
                    <a:sym typeface="+mn-ea"/>
                  </a:rPr>
                  <a:t>自动打开网站，进行相关搜索后进入企业的投资者互动平台</a:t>
                </a:r>
              </a:p>
            </p:txBody>
          </p:sp>
          <p:sp>
            <p:nvSpPr>
              <p:cNvPr id="43" name="TextBox 43"/>
              <p:cNvSpPr txBox="1"/>
              <p:nvPr/>
            </p:nvSpPr>
            <p:spPr>
              <a:xfrm>
                <a:off x="5432" y="3664"/>
                <a:ext cx="4634" cy="605"/>
              </a:xfrm>
              <a:prstGeom prst="rect">
                <a:avLst/>
              </a:prstGeom>
            </p:spPr>
            <p:txBody>
              <a:bodyPr lIns="0" tIns="0" rIns="0" bIns="0" rtlCol="0" anchor="t">
                <a:spAutoFit/>
              </a:bodyPr>
              <a:lstStyle/>
              <a:p>
                <a:pPr lvl="0" algn="ctr">
                  <a:lnSpc>
                    <a:spcPts val="3000"/>
                  </a:lnSpc>
                  <a:buClrTx/>
                  <a:buSzTx/>
                  <a:buFontTx/>
                </a:pPr>
                <a:r>
                  <a:rPr lang="en-US" sz="2800" b="1">
                    <a:solidFill>
                      <a:srgbClr val="00B0F0"/>
                    </a:solidFill>
                    <a:latin typeface="黑体" panose="02010609060101010101" pitchFamily="49" charset="-122"/>
                    <a:ea typeface="黑体" panose="02010609060101010101" pitchFamily="49" charset="-122"/>
                    <a:sym typeface="+mn-ea"/>
                  </a:rPr>
                  <a:t>进入投资者平台</a:t>
                </a:r>
              </a:p>
            </p:txBody>
          </p:sp>
        </p:grpSp>
      </p:grpSp>
      <p:sp>
        <p:nvSpPr>
          <p:cNvPr id="45" name="TextBox 45"/>
          <p:cNvSpPr txBox="1"/>
          <p:nvPr/>
        </p:nvSpPr>
        <p:spPr>
          <a:xfrm>
            <a:off x="3733800" y="2628900"/>
            <a:ext cx="10667365" cy="415290"/>
          </a:xfrm>
          <a:prstGeom prst="rect">
            <a:avLst/>
          </a:prstGeom>
        </p:spPr>
        <p:txBody>
          <a:bodyPr wrap="square" lIns="0" tIns="0" rIns="0" bIns="0" rtlCol="0" anchor="t">
            <a:spAutoFit/>
          </a:bodyPr>
          <a:lstStyle/>
          <a:p>
            <a:pPr lvl="0" algn="l">
              <a:lnSpc>
                <a:spcPts val="3240"/>
              </a:lnSpc>
              <a:buClrTx/>
              <a:buSzTx/>
              <a:buFontTx/>
            </a:pPr>
            <a:r>
              <a:rPr lang="en-US" sz="3600" dirty="0" err="1">
                <a:solidFill>
                  <a:srgbClr val="FFFF00"/>
                </a:solidFill>
                <a:latin typeface="黑体" panose="02010609060101010101" pitchFamily="49" charset="-122"/>
                <a:ea typeface="黑体" panose="02010609060101010101" pitchFamily="49" charset="-122"/>
                <a:cs typeface="黑体" panose="02010609060101010101" pitchFamily="49" charset="-122"/>
                <a:sym typeface="+mn-ea"/>
              </a:rPr>
              <a:t>投资者平台信息收集与管理——自动化设计方案</a:t>
            </a:r>
          </a:p>
        </p:txBody>
      </p:sp>
      <p:sp>
        <p:nvSpPr>
          <p:cNvPr id="46" name="TextBox 46"/>
          <p:cNvSpPr txBox="1"/>
          <p:nvPr/>
        </p:nvSpPr>
        <p:spPr>
          <a:xfrm>
            <a:off x="304764" y="-38085"/>
            <a:ext cx="7219554" cy="1661795"/>
          </a:xfrm>
          <a:prstGeom prst="rect">
            <a:avLst/>
          </a:prstGeom>
        </p:spPr>
        <p:txBody>
          <a:bodyPr lIns="0" tIns="0" rIns="0" bIns="0" rtlCol="0" anchor="t">
            <a:spAutoFit/>
          </a:bodyPr>
          <a:lstStyle/>
          <a:p>
            <a:pPr lvl="0" algn="l">
              <a:lnSpc>
                <a:spcPct val="150000"/>
              </a:lnSpc>
              <a:buClrTx/>
              <a:buSzTx/>
              <a:buFontTx/>
            </a:pPr>
            <a:r>
              <a:rPr lang="en-US" sz="3600" b="1">
                <a:solidFill>
                  <a:srgbClr val="FFFFFF"/>
                </a:solidFill>
                <a:latin typeface="黑体" panose="02010609060101010101" pitchFamily="49" charset="-122"/>
                <a:ea typeface="黑体" panose="02010609060101010101" pitchFamily="49" charset="-122"/>
                <a:cs typeface="黑体" panose="02010609060101010101" pitchFamily="49" charset="-122"/>
                <a:sym typeface="+mn-ea"/>
              </a:rPr>
              <a:t>二、流程建设方案</a:t>
            </a:r>
          </a:p>
          <a:p>
            <a:pPr lvl="0" algn="l">
              <a:lnSpc>
                <a:spcPct val="150000"/>
              </a:lnSpc>
              <a:buClrTx/>
              <a:buSzTx/>
              <a:buFontTx/>
            </a:pPr>
            <a:r>
              <a:rPr lang="en-US" sz="3600" b="1">
                <a:solidFill>
                  <a:srgbClr val="00B0F0"/>
                </a:solidFill>
                <a:latin typeface="黑体" panose="02010609060101010101" pitchFamily="49" charset="-122"/>
                <a:ea typeface="黑体" panose="02010609060101010101" pitchFamily="49" charset="-122"/>
                <a:cs typeface="黑体" panose="02010609060101010101" pitchFamily="49" charset="-122"/>
                <a:sym typeface="+mn-ea"/>
              </a:rPr>
              <a:t>Requirement analysis</a:t>
            </a:r>
          </a:p>
        </p:txBody>
      </p:sp>
      <p:grpSp>
        <p:nvGrpSpPr>
          <p:cNvPr id="60" name="组合 59"/>
          <p:cNvGrpSpPr/>
          <p:nvPr/>
        </p:nvGrpSpPr>
        <p:grpSpPr>
          <a:xfrm>
            <a:off x="9144000" y="4229100"/>
            <a:ext cx="3136265" cy="4101167"/>
            <a:chOff x="14400" y="6420"/>
            <a:chExt cx="4939" cy="6459"/>
          </a:xfrm>
        </p:grpSpPr>
        <p:grpSp>
          <p:nvGrpSpPr>
            <p:cNvPr id="11" name="Group 11"/>
            <p:cNvGrpSpPr>
              <a:grpSpLocks noChangeAspect="1"/>
            </p:cNvGrpSpPr>
            <p:nvPr/>
          </p:nvGrpSpPr>
          <p:grpSpPr>
            <a:xfrm>
              <a:off x="14751" y="9794"/>
              <a:ext cx="3084" cy="3084"/>
              <a:chOff x="124460" y="-88053"/>
              <a:chExt cx="2611247" cy="2611247"/>
            </a:xfrm>
          </p:grpSpPr>
          <p:sp>
            <p:nvSpPr>
              <p:cNvPr id="12" name="Freeform 12"/>
              <p:cNvSpPr/>
              <p:nvPr/>
            </p:nvSpPr>
            <p:spPr>
              <a:xfrm>
                <a:off x="124460" y="-88053"/>
                <a:ext cx="2611247" cy="2611247"/>
              </a:xfrm>
              <a:custGeom>
                <a:avLst/>
                <a:gdLst/>
                <a:ahLst/>
                <a:cxnLst/>
                <a:rect l="l" t="t" r="r" b="b"/>
                <a:pathLst>
                  <a:path w="2611247" h="2611247">
                    <a:moveTo>
                      <a:pt x="0" y="1305687"/>
                    </a:moveTo>
                    <a:cubicBezTo>
                      <a:pt x="0" y="584581"/>
                      <a:pt x="584581" y="0"/>
                      <a:pt x="1305687" y="0"/>
                    </a:cubicBezTo>
                    <a:cubicBezTo>
                      <a:pt x="2026793" y="0"/>
                      <a:pt x="2611247" y="584581"/>
                      <a:pt x="2611247" y="1305687"/>
                    </a:cubicBezTo>
                    <a:cubicBezTo>
                      <a:pt x="2611247" y="2026793"/>
                      <a:pt x="2026666" y="2611247"/>
                      <a:pt x="1305687" y="2611247"/>
                    </a:cubicBezTo>
                    <a:cubicBezTo>
                      <a:pt x="584708" y="2611247"/>
                      <a:pt x="0" y="2026666"/>
                      <a:pt x="0" y="1305687"/>
                    </a:cubicBezTo>
                    <a:close/>
                  </a:path>
                </a:pathLst>
              </a:custGeom>
              <a:solidFill>
                <a:srgbClr val="D9D9D9"/>
              </a:solidFill>
            </p:spPr>
          </p:sp>
        </p:grpSp>
        <p:grpSp>
          <p:nvGrpSpPr>
            <p:cNvPr id="59" name="组合 58"/>
            <p:cNvGrpSpPr/>
            <p:nvPr/>
          </p:nvGrpSpPr>
          <p:grpSpPr>
            <a:xfrm>
              <a:off x="14400" y="6420"/>
              <a:ext cx="4939" cy="6299"/>
              <a:chOff x="14748" y="3884"/>
              <a:chExt cx="4939" cy="6299"/>
            </a:xfrm>
          </p:grpSpPr>
          <p:grpSp>
            <p:nvGrpSpPr>
              <p:cNvPr id="49" name="Group 13"/>
              <p:cNvGrpSpPr>
                <a:grpSpLocks noChangeAspect="1"/>
              </p:cNvGrpSpPr>
              <p:nvPr/>
            </p:nvGrpSpPr>
            <p:grpSpPr>
              <a:xfrm>
                <a:off x="15387" y="7498"/>
                <a:ext cx="2685" cy="2685"/>
                <a:chOff x="0" y="0"/>
                <a:chExt cx="2273318" cy="2273318"/>
              </a:xfrm>
            </p:grpSpPr>
            <p:sp>
              <p:nvSpPr>
                <p:cNvPr id="50" name="Freeform 14"/>
                <p:cNvSpPr/>
                <p:nvPr/>
              </p:nvSpPr>
              <p:spPr>
                <a:xfrm>
                  <a:off x="0" y="0"/>
                  <a:ext cx="2273300" cy="2273300"/>
                </a:xfrm>
                <a:custGeom>
                  <a:avLst/>
                  <a:gdLst/>
                  <a:ahLst/>
                  <a:cxnLst/>
                  <a:rect l="l" t="t" r="r" b="b"/>
                  <a:pathLst>
                    <a:path w="2273300" h="2273300">
                      <a:moveTo>
                        <a:pt x="0" y="1136650"/>
                      </a:moveTo>
                      <a:cubicBezTo>
                        <a:pt x="0" y="509016"/>
                        <a:pt x="509016" y="0"/>
                        <a:pt x="1136650" y="0"/>
                      </a:cubicBezTo>
                      <a:cubicBezTo>
                        <a:pt x="1764284" y="0"/>
                        <a:pt x="2273300" y="509016"/>
                        <a:pt x="2273300" y="1136650"/>
                      </a:cubicBezTo>
                      <a:cubicBezTo>
                        <a:pt x="2273300" y="1764284"/>
                        <a:pt x="1764284" y="2273300"/>
                        <a:pt x="1136650" y="2273300"/>
                      </a:cubicBezTo>
                      <a:cubicBezTo>
                        <a:pt x="509016" y="2273300"/>
                        <a:pt x="0" y="1764538"/>
                        <a:pt x="0" y="1136650"/>
                      </a:cubicBezTo>
                      <a:close/>
                    </a:path>
                  </a:pathLst>
                </a:custGeom>
                <a:solidFill>
                  <a:srgbClr val="FFC000"/>
                </a:solidFill>
              </p:spPr>
            </p:sp>
          </p:grpSp>
          <p:grpSp>
            <p:nvGrpSpPr>
              <p:cNvPr id="53" name="Group 27"/>
              <p:cNvGrpSpPr>
                <a:grpSpLocks noChangeAspect="1"/>
              </p:cNvGrpSpPr>
              <p:nvPr/>
            </p:nvGrpSpPr>
            <p:grpSpPr>
              <a:xfrm rot="-2100000">
                <a:off x="17440" y="7269"/>
                <a:ext cx="2062" cy="786"/>
                <a:chOff x="0" y="0"/>
                <a:chExt cx="1746229" cy="665901"/>
              </a:xfrm>
            </p:grpSpPr>
            <p:sp>
              <p:nvSpPr>
                <p:cNvPr id="54" name="Freeform 28"/>
                <p:cNvSpPr/>
                <p:nvPr/>
              </p:nvSpPr>
              <p:spPr>
                <a:xfrm>
                  <a:off x="0" y="0"/>
                  <a:ext cx="1746250" cy="665861"/>
                </a:xfrm>
                <a:custGeom>
                  <a:avLst/>
                  <a:gdLst/>
                  <a:ahLst/>
                  <a:cxnLst/>
                  <a:rect l="l" t="t" r="r" b="b"/>
                  <a:pathLst>
                    <a:path w="1746250" h="665861">
                      <a:moveTo>
                        <a:pt x="0" y="0"/>
                      </a:moveTo>
                      <a:lnTo>
                        <a:pt x="1413256" y="0"/>
                      </a:lnTo>
                      <a:lnTo>
                        <a:pt x="1746250" y="332994"/>
                      </a:lnTo>
                      <a:lnTo>
                        <a:pt x="1413256" y="665861"/>
                      </a:lnTo>
                      <a:lnTo>
                        <a:pt x="0" y="665861"/>
                      </a:lnTo>
                      <a:close/>
                    </a:path>
                  </a:pathLst>
                </a:custGeom>
                <a:solidFill>
                  <a:srgbClr val="FFC000"/>
                </a:solidFill>
              </p:spPr>
            </p:sp>
          </p:grpSp>
          <p:grpSp>
            <p:nvGrpSpPr>
              <p:cNvPr id="55" name="Group 33"/>
              <p:cNvGrpSpPr>
                <a:grpSpLocks noChangeAspect="1"/>
              </p:cNvGrpSpPr>
              <p:nvPr/>
            </p:nvGrpSpPr>
            <p:grpSpPr>
              <a:xfrm>
                <a:off x="16290" y="8033"/>
                <a:ext cx="864" cy="1472"/>
                <a:chOff x="0" y="0"/>
                <a:chExt cx="731285" cy="1246100"/>
              </a:xfrm>
            </p:grpSpPr>
            <p:sp>
              <p:nvSpPr>
                <p:cNvPr id="56" name="Freeform 34"/>
                <p:cNvSpPr/>
                <p:nvPr/>
              </p:nvSpPr>
              <p:spPr>
                <a:xfrm>
                  <a:off x="0" y="0"/>
                  <a:ext cx="731266" cy="1246124"/>
                </a:xfrm>
                <a:custGeom>
                  <a:avLst/>
                  <a:gdLst/>
                  <a:ahLst/>
                  <a:cxnLst/>
                  <a:rect l="l" t="t" r="r" b="b"/>
                  <a:pathLst>
                    <a:path w="731266" h="1246124">
                      <a:moveTo>
                        <a:pt x="365760" y="1064895"/>
                      </a:moveTo>
                      <a:cubicBezTo>
                        <a:pt x="335026" y="1064895"/>
                        <a:pt x="310261" y="1087247"/>
                        <a:pt x="310261" y="1114552"/>
                      </a:cubicBezTo>
                      <a:cubicBezTo>
                        <a:pt x="310261" y="1141857"/>
                        <a:pt x="335153" y="1164209"/>
                        <a:pt x="365760" y="1164209"/>
                      </a:cubicBezTo>
                      <a:cubicBezTo>
                        <a:pt x="396367" y="1164209"/>
                        <a:pt x="421259" y="1141857"/>
                        <a:pt x="421259" y="1114552"/>
                      </a:cubicBezTo>
                      <a:cubicBezTo>
                        <a:pt x="421259" y="1087247"/>
                        <a:pt x="396367" y="1064895"/>
                        <a:pt x="365760" y="1064895"/>
                      </a:cubicBezTo>
                      <a:close/>
                      <a:moveTo>
                        <a:pt x="52705" y="257556"/>
                      </a:moveTo>
                      <a:lnTo>
                        <a:pt x="52705" y="988822"/>
                      </a:lnTo>
                      <a:lnTo>
                        <a:pt x="678815" y="988822"/>
                      </a:lnTo>
                      <a:lnTo>
                        <a:pt x="678815" y="257556"/>
                      </a:lnTo>
                      <a:close/>
                      <a:moveTo>
                        <a:pt x="234950" y="105410"/>
                      </a:moveTo>
                      <a:cubicBezTo>
                        <a:pt x="220472" y="105410"/>
                        <a:pt x="210820" y="119634"/>
                        <a:pt x="210820" y="134239"/>
                      </a:cubicBezTo>
                      <a:cubicBezTo>
                        <a:pt x="210820" y="148844"/>
                        <a:pt x="220472" y="158242"/>
                        <a:pt x="234950" y="158242"/>
                      </a:cubicBezTo>
                      <a:cubicBezTo>
                        <a:pt x="234950" y="158242"/>
                        <a:pt x="234950" y="158242"/>
                        <a:pt x="496697" y="158242"/>
                      </a:cubicBezTo>
                      <a:cubicBezTo>
                        <a:pt x="511175" y="158242"/>
                        <a:pt x="520827" y="148590"/>
                        <a:pt x="520827" y="134239"/>
                      </a:cubicBezTo>
                      <a:cubicBezTo>
                        <a:pt x="520827" y="119888"/>
                        <a:pt x="511175" y="105410"/>
                        <a:pt x="496697" y="105410"/>
                      </a:cubicBezTo>
                      <a:cubicBezTo>
                        <a:pt x="496697" y="105410"/>
                        <a:pt x="496697" y="105410"/>
                        <a:pt x="234950" y="105410"/>
                      </a:cubicBezTo>
                      <a:close/>
                      <a:moveTo>
                        <a:pt x="131572" y="0"/>
                      </a:moveTo>
                      <a:cubicBezTo>
                        <a:pt x="131572" y="0"/>
                        <a:pt x="131572" y="0"/>
                        <a:pt x="599694" y="0"/>
                      </a:cubicBezTo>
                      <a:cubicBezTo>
                        <a:pt x="672973" y="0"/>
                        <a:pt x="731266" y="58293"/>
                        <a:pt x="731266" y="131318"/>
                      </a:cubicBezTo>
                      <a:cubicBezTo>
                        <a:pt x="731266" y="131318"/>
                        <a:pt x="731266" y="131318"/>
                        <a:pt x="731266" y="1114679"/>
                      </a:cubicBezTo>
                      <a:cubicBezTo>
                        <a:pt x="731266" y="1187704"/>
                        <a:pt x="672719" y="1245997"/>
                        <a:pt x="599694" y="1245997"/>
                      </a:cubicBezTo>
                      <a:cubicBezTo>
                        <a:pt x="599694" y="1245997"/>
                        <a:pt x="599694" y="1245997"/>
                        <a:pt x="131572" y="1245997"/>
                      </a:cubicBezTo>
                      <a:cubicBezTo>
                        <a:pt x="58293" y="1246124"/>
                        <a:pt x="0" y="1187704"/>
                        <a:pt x="0" y="1114679"/>
                      </a:cubicBezTo>
                      <a:cubicBezTo>
                        <a:pt x="0" y="1114679"/>
                        <a:pt x="0" y="1114679"/>
                        <a:pt x="0" y="131318"/>
                      </a:cubicBezTo>
                      <a:cubicBezTo>
                        <a:pt x="0" y="58293"/>
                        <a:pt x="58547" y="0"/>
                        <a:pt x="131572" y="0"/>
                      </a:cubicBezTo>
                      <a:close/>
                    </a:path>
                  </a:pathLst>
                </a:custGeom>
                <a:solidFill>
                  <a:srgbClr val="FFFFFF"/>
                </a:solidFill>
              </p:spPr>
            </p:sp>
          </p:grpSp>
          <p:sp>
            <p:nvSpPr>
              <p:cNvPr id="57" name="文本框 56"/>
              <p:cNvSpPr txBox="1"/>
              <p:nvPr/>
            </p:nvSpPr>
            <p:spPr>
              <a:xfrm>
                <a:off x="15199" y="3884"/>
                <a:ext cx="2553" cy="605"/>
              </a:xfrm>
              <a:prstGeom prst="rect">
                <a:avLst/>
              </a:prstGeom>
            </p:spPr>
            <p:txBody>
              <a:bodyPr wrap="square" lIns="0" tIns="0" rIns="0" bIns="0" rtlCol="0" anchor="t">
                <a:spAutoFit/>
              </a:bodyPr>
              <a:lstStyle/>
              <a:p>
                <a:pPr lvl="0" algn="ctr">
                  <a:lnSpc>
                    <a:spcPts val="3000"/>
                  </a:lnSpc>
                  <a:buClrTx/>
                  <a:buSzTx/>
                  <a:buFontTx/>
                </a:pPr>
                <a:r>
                  <a:rPr lang="en-US" sz="2800" b="1">
                    <a:solidFill>
                      <a:srgbClr val="00B0F0"/>
                    </a:solidFill>
                    <a:latin typeface="黑体" panose="02010609060101010101" pitchFamily="49" charset="-122"/>
                    <a:ea typeface="黑体" panose="02010609060101010101" pitchFamily="49" charset="-122"/>
                    <a:sym typeface="+mn-ea"/>
                  </a:rPr>
                  <a:t>存放数据</a:t>
                </a:r>
              </a:p>
            </p:txBody>
          </p:sp>
          <p:sp>
            <p:nvSpPr>
              <p:cNvPr id="58" name="文本框 57"/>
              <p:cNvSpPr txBox="1"/>
              <p:nvPr/>
            </p:nvSpPr>
            <p:spPr>
              <a:xfrm>
                <a:off x="14748" y="4981"/>
                <a:ext cx="4939" cy="581"/>
              </a:xfrm>
              <a:prstGeom prst="rect">
                <a:avLst/>
              </a:prstGeom>
            </p:spPr>
            <p:txBody>
              <a:bodyPr wrap="square" lIns="0" tIns="0" rIns="0" bIns="0" rtlCol="0" anchor="t">
                <a:spAutoFit/>
              </a:bodyPr>
              <a:lstStyle/>
              <a:p>
                <a:pPr lvl="0" algn="just">
                  <a:lnSpc>
                    <a:spcPts val="2880"/>
                  </a:lnSpc>
                  <a:buClrTx/>
                  <a:buSzTx/>
                  <a:buFontTx/>
                </a:pPr>
                <a:r>
                  <a:rPr lang="en-US" sz="2400" b="1">
                    <a:solidFill>
                      <a:srgbClr val="FFFFFF"/>
                    </a:solidFill>
                    <a:latin typeface="黑体" panose="02010609060101010101" pitchFamily="49" charset="-122"/>
                    <a:ea typeface="黑体" panose="02010609060101010101" pitchFamily="49" charset="-122"/>
                    <a:cs typeface="黑体" panose="02010609060101010101" pitchFamily="49" charset="-122"/>
                    <a:sym typeface="+mn-ea"/>
                  </a:rPr>
                  <a:t>将数据放入Excel表格</a:t>
                </a: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05" r="75" b="1369"/>
          <a:stretch>
            <a:fillRect/>
          </a:stretch>
        </p:blipFill>
        <p:spPr>
          <a:xfrm>
            <a:off x="28399" y="-38100"/>
            <a:ext cx="18288000" cy="10287000"/>
          </a:xfrm>
          <a:prstGeom prst="rect">
            <a:avLst/>
          </a:prstGeom>
        </p:spPr>
      </p:pic>
      <p:pic>
        <p:nvPicPr>
          <p:cNvPr id="3" name="Picture 3"/>
          <p:cNvPicPr>
            <a:picLocks noChangeAspect="1"/>
          </p:cNvPicPr>
          <p:nvPr/>
        </p:nvPicPr>
        <p:blipFill>
          <a:blip r:embed="rId3"/>
          <a:srcRect r="984" b="984"/>
          <a:stretch>
            <a:fillRect/>
          </a:stretch>
        </p:blipFill>
        <p:spPr>
          <a:xfrm>
            <a:off x="15729384" y="-57100"/>
            <a:ext cx="2587491" cy="1180700"/>
          </a:xfrm>
          <a:prstGeom prst="rect">
            <a:avLst/>
          </a:prstGeom>
        </p:spPr>
      </p:pic>
      <p:sp>
        <p:nvSpPr>
          <p:cNvPr id="4" name="TextBox 4"/>
          <p:cNvSpPr txBox="1"/>
          <p:nvPr/>
        </p:nvSpPr>
        <p:spPr>
          <a:xfrm>
            <a:off x="15975280" y="1058010"/>
            <a:ext cx="3030754" cy="362158"/>
          </a:xfrm>
          <a:prstGeom prst="rect">
            <a:avLst/>
          </a:prstGeom>
        </p:spPr>
        <p:txBody>
          <a:bodyPr lIns="0" tIns="0" rIns="0" bIns="0" rtlCol="0" anchor="t">
            <a:spAutoFit/>
          </a:bodyPr>
          <a:lstStyle/>
          <a:p>
            <a:pPr algn="l">
              <a:lnSpc>
                <a:spcPts val="1440"/>
              </a:lnSpc>
            </a:pPr>
            <a:r>
              <a:rPr lang="en-US" sz="1200" dirty="0">
                <a:solidFill>
                  <a:srgbClr val="01A8FF"/>
                </a:solidFill>
                <a:ea typeface="Arimo" panose="020B0604020202020204"/>
              </a:rPr>
              <a:t>融 合 · 创 新 · 创 造</a:t>
            </a:r>
          </a:p>
        </p:txBody>
      </p:sp>
      <p:grpSp>
        <p:nvGrpSpPr>
          <p:cNvPr id="5" name="Group 5"/>
          <p:cNvGrpSpPr>
            <a:grpSpLocks noChangeAspect="1"/>
          </p:cNvGrpSpPr>
          <p:nvPr/>
        </p:nvGrpSpPr>
        <p:grpSpPr>
          <a:xfrm rot="-15199">
            <a:off x="-35809" y="1643063"/>
            <a:ext cx="18321518" cy="9525"/>
            <a:chOff x="0" y="0"/>
            <a:chExt cx="24428691" cy="12700"/>
          </a:xfrm>
        </p:grpSpPr>
        <p:sp>
          <p:nvSpPr>
            <p:cNvPr id="6" name="Freeform 6"/>
            <p:cNvSpPr/>
            <p:nvPr/>
          </p:nvSpPr>
          <p:spPr>
            <a:xfrm>
              <a:off x="0" y="0"/>
              <a:ext cx="24428704" cy="12700"/>
            </a:xfrm>
            <a:custGeom>
              <a:avLst/>
              <a:gdLst/>
              <a:ahLst/>
              <a:cxnLst/>
              <a:rect l="l" t="t" r="r" b="b"/>
              <a:pathLst>
                <a:path w="24428704" h="12700">
                  <a:moveTo>
                    <a:pt x="6350" y="0"/>
                  </a:moveTo>
                  <a:lnTo>
                    <a:pt x="24422354" y="0"/>
                  </a:lnTo>
                  <a:cubicBezTo>
                    <a:pt x="24425911" y="0"/>
                    <a:pt x="24428704" y="2794"/>
                    <a:pt x="24428704" y="6350"/>
                  </a:cubicBezTo>
                  <a:cubicBezTo>
                    <a:pt x="24428704" y="9906"/>
                    <a:pt x="24425911" y="12700"/>
                    <a:pt x="24422354" y="12700"/>
                  </a:cubicBezTo>
                  <a:lnTo>
                    <a:pt x="6350" y="12700"/>
                  </a:lnTo>
                  <a:cubicBezTo>
                    <a:pt x="2794" y="12700"/>
                    <a:pt x="0" y="9906"/>
                    <a:pt x="0" y="6350"/>
                  </a:cubicBezTo>
                  <a:cubicBezTo>
                    <a:pt x="0" y="2794"/>
                    <a:pt x="2794" y="0"/>
                    <a:pt x="6350" y="0"/>
                  </a:cubicBezTo>
                  <a:close/>
                </a:path>
              </a:pathLst>
            </a:custGeom>
            <a:solidFill>
              <a:srgbClr val="000000"/>
            </a:solidFill>
          </p:spPr>
        </p:sp>
      </p:grpSp>
      <p:sp>
        <p:nvSpPr>
          <p:cNvPr id="7" name="TextBox 7"/>
          <p:cNvSpPr txBox="1"/>
          <p:nvPr/>
        </p:nvSpPr>
        <p:spPr>
          <a:xfrm>
            <a:off x="304762" y="31130"/>
            <a:ext cx="12249245" cy="1661795"/>
          </a:xfrm>
          <a:prstGeom prst="rect">
            <a:avLst/>
          </a:prstGeom>
        </p:spPr>
        <p:txBody>
          <a:bodyPr lIns="0" tIns="0" rIns="0" bIns="0" rtlCol="0" anchor="t">
            <a:spAutoFit/>
          </a:bodyPr>
          <a:lstStyle/>
          <a:p>
            <a:pPr lvl="0" algn="l">
              <a:lnSpc>
                <a:spcPct val="150000"/>
              </a:lnSpc>
              <a:buClrTx/>
              <a:buSzTx/>
              <a:buFontTx/>
            </a:pPr>
            <a:r>
              <a:rPr lang="en-US" sz="3600" b="1">
                <a:solidFill>
                  <a:srgbClr val="FFFFFF"/>
                </a:solidFill>
                <a:latin typeface="黑体" panose="02010609060101010101" pitchFamily="49" charset="-122"/>
                <a:ea typeface="黑体" panose="02010609060101010101" pitchFamily="49" charset="-122"/>
                <a:cs typeface="黑体" panose="02010609060101010101" pitchFamily="49" charset="-122"/>
                <a:sym typeface="+mn-ea"/>
              </a:rPr>
              <a:t>三、执行流程图</a:t>
            </a:r>
          </a:p>
          <a:p>
            <a:pPr lvl="0" algn="l">
              <a:lnSpc>
                <a:spcPct val="150000"/>
              </a:lnSpc>
              <a:buClrTx/>
              <a:buSzTx/>
              <a:buFontTx/>
            </a:pPr>
            <a:r>
              <a:rPr lang="en-US" sz="3600" b="1">
                <a:solidFill>
                  <a:srgbClr val="00B0F0"/>
                </a:solidFill>
                <a:latin typeface="黑体" panose="02010609060101010101" pitchFamily="49" charset="-122"/>
                <a:ea typeface="黑体" panose="02010609060101010101" pitchFamily="49" charset="-122"/>
                <a:cs typeface="黑体" panose="02010609060101010101" pitchFamily="49" charset="-122"/>
                <a:sym typeface="+mn-ea"/>
              </a:rPr>
              <a:t>Execution Flow Chart</a:t>
            </a:r>
          </a:p>
        </p:txBody>
      </p:sp>
      <p:grpSp>
        <p:nvGrpSpPr>
          <p:cNvPr id="8" name="Group 8"/>
          <p:cNvGrpSpPr>
            <a:grpSpLocks noChangeAspect="1"/>
          </p:cNvGrpSpPr>
          <p:nvPr/>
        </p:nvGrpSpPr>
        <p:grpSpPr>
          <a:xfrm>
            <a:off x="1089662" y="2625817"/>
            <a:ext cx="642938" cy="3041333"/>
            <a:chOff x="0" y="0"/>
            <a:chExt cx="857251" cy="4055111"/>
          </a:xfrm>
        </p:grpSpPr>
        <p:sp>
          <p:nvSpPr>
            <p:cNvPr id="9" name="Freeform 9"/>
            <p:cNvSpPr/>
            <p:nvPr/>
          </p:nvSpPr>
          <p:spPr>
            <a:xfrm>
              <a:off x="0" y="0"/>
              <a:ext cx="857250" cy="4055110"/>
            </a:xfrm>
            <a:custGeom>
              <a:avLst/>
              <a:gdLst/>
              <a:ahLst/>
              <a:cxnLst/>
              <a:rect l="l" t="t" r="r" b="b"/>
              <a:pathLst>
                <a:path w="857250" h="4055110">
                  <a:moveTo>
                    <a:pt x="0" y="0"/>
                  </a:moveTo>
                  <a:lnTo>
                    <a:pt x="857250" y="0"/>
                  </a:lnTo>
                  <a:lnTo>
                    <a:pt x="857250" y="4055110"/>
                  </a:lnTo>
                  <a:lnTo>
                    <a:pt x="0" y="4055110"/>
                  </a:lnTo>
                  <a:close/>
                </a:path>
              </a:pathLst>
            </a:custGeom>
            <a:solidFill>
              <a:srgbClr val="A6A6A6"/>
            </a:solidFill>
          </p:spPr>
        </p:sp>
      </p:grpSp>
      <p:grpSp>
        <p:nvGrpSpPr>
          <p:cNvPr id="11" name="Group 11"/>
          <p:cNvGrpSpPr>
            <a:grpSpLocks noChangeAspect="1"/>
          </p:cNvGrpSpPr>
          <p:nvPr/>
        </p:nvGrpSpPr>
        <p:grpSpPr>
          <a:xfrm>
            <a:off x="1089662" y="6491062"/>
            <a:ext cx="642938" cy="3041332"/>
            <a:chOff x="0" y="0"/>
            <a:chExt cx="857251" cy="4055109"/>
          </a:xfrm>
        </p:grpSpPr>
        <p:sp>
          <p:nvSpPr>
            <p:cNvPr id="12" name="Freeform 12"/>
            <p:cNvSpPr/>
            <p:nvPr/>
          </p:nvSpPr>
          <p:spPr>
            <a:xfrm>
              <a:off x="0" y="0"/>
              <a:ext cx="857250" cy="4055110"/>
            </a:xfrm>
            <a:custGeom>
              <a:avLst/>
              <a:gdLst/>
              <a:ahLst/>
              <a:cxnLst/>
              <a:rect l="l" t="t" r="r" b="b"/>
              <a:pathLst>
                <a:path w="857250" h="4055110">
                  <a:moveTo>
                    <a:pt x="0" y="0"/>
                  </a:moveTo>
                  <a:lnTo>
                    <a:pt x="857250" y="0"/>
                  </a:lnTo>
                  <a:lnTo>
                    <a:pt x="857250" y="4055110"/>
                  </a:lnTo>
                  <a:lnTo>
                    <a:pt x="0" y="4055110"/>
                  </a:lnTo>
                  <a:close/>
                </a:path>
              </a:pathLst>
            </a:custGeom>
            <a:solidFill>
              <a:srgbClr val="00AE57"/>
            </a:solidFill>
          </p:spPr>
        </p:sp>
      </p:grpSp>
      <p:sp>
        <p:nvSpPr>
          <p:cNvPr id="13" name="TextBox 13"/>
          <p:cNvSpPr txBox="1"/>
          <p:nvPr/>
        </p:nvSpPr>
        <p:spPr>
          <a:xfrm>
            <a:off x="1129985" y="6508525"/>
            <a:ext cx="551815" cy="2973069"/>
          </a:xfrm>
          <a:prstGeom prst="rect">
            <a:avLst/>
          </a:prstGeom>
          <a:noFill/>
        </p:spPr>
        <p:txBody>
          <a:bodyPr vert="eaVert" wrap="square" lIns="91440" tIns="45720" rIns="91440" bIns="45720" rtlCol="0" anchor="t">
            <a:spAutoFit/>
          </a:bodyPr>
          <a:lstStyle/>
          <a:p>
            <a:pPr lvl="0" algn="l">
              <a:buClrTx/>
              <a:buSzTx/>
              <a:buFontTx/>
            </a:pPr>
            <a:r>
              <a:rPr lang="zh-CN" altLang="en-US" sz="2400">
                <a:solidFill>
                  <a:schemeClr val="tx1"/>
                </a:solidFill>
                <a:latin typeface="黑体" panose="02010609060101010101" pitchFamily="49" charset="-122"/>
                <a:ea typeface="黑体" panose="02010609060101010101" pitchFamily="49" charset="-122"/>
                <a:sym typeface="+mn-ea"/>
              </a:rPr>
              <a:t>数字化生产力部署后</a:t>
            </a:r>
          </a:p>
        </p:txBody>
      </p:sp>
      <p:sp>
        <p:nvSpPr>
          <p:cNvPr id="14" name="TextBox 14"/>
          <p:cNvSpPr txBox="1"/>
          <p:nvPr/>
        </p:nvSpPr>
        <p:spPr>
          <a:xfrm>
            <a:off x="7825930" y="2410739"/>
            <a:ext cx="2636608" cy="215265"/>
          </a:xfrm>
          <a:prstGeom prst="rect">
            <a:avLst/>
          </a:prstGeom>
        </p:spPr>
        <p:txBody>
          <a:bodyPr wrap="square" lIns="0" tIns="0" rIns="0" bIns="0" rtlCol="0" anchor="t">
            <a:spAutoFit/>
          </a:bodyPr>
          <a:lstStyle/>
          <a:p>
            <a:pPr algn="ctr">
              <a:lnSpc>
                <a:spcPts val="1680"/>
              </a:lnSpc>
            </a:pPr>
            <a:r>
              <a:rPr lang="en-US" sz="2800">
                <a:solidFill>
                  <a:srgbClr val="FFFFFF"/>
                </a:solidFill>
                <a:latin typeface="黑体" panose="02010609060101010101" pitchFamily="49" charset="-122"/>
                <a:ea typeface="黑体" panose="02010609060101010101" pitchFamily="49" charset="-122"/>
              </a:rPr>
              <a:t>全流程手工执行</a:t>
            </a:r>
          </a:p>
        </p:txBody>
      </p:sp>
      <p:sp>
        <p:nvSpPr>
          <p:cNvPr id="15" name="TextBox 15"/>
          <p:cNvSpPr txBox="1"/>
          <p:nvPr/>
        </p:nvSpPr>
        <p:spPr>
          <a:xfrm>
            <a:off x="5267068" y="6255810"/>
            <a:ext cx="7713694" cy="215265"/>
          </a:xfrm>
          <a:prstGeom prst="rect">
            <a:avLst/>
          </a:prstGeom>
        </p:spPr>
        <p:txBody>
          <a:bodyPr lIns="0" tIns="0" rIns="0" bIns="0" rtlCol="0" anchor="t">
            <a:spAutoFit/>
          </a:bodyPr>
          <a:lstStyle/>
          <a:p>
            <a:pPr algn="ctr">
              <a:lnSpc>
                <a:spcPts val="1680"/>
              </a:lnSpc>
            </a:pPr>
            <a:r>
              <a:rPr lang="en-US" sz="2800" b="1">
                <a:solidFill>
                  <a:srgbClr val="04AF59"/>
                </a:solidFill>
                <a:latin typeface="黑体" panose="02010609060101010101" pitchFamily="49" charset="-122"/>
                <a:ea typeface="黑体" panose="02010609060101010101" pitchFamily="49" charset="-122"/>
              </a:rPr>
              <a:t>机器人自动完成流程</a:t>
            </a:r>
          </a:p>
        </p:txBody>
      </p:sp>
      <p:pic>
        <p:nvPicPr>
          <p:cNvPr id="16" name="Picture 16"/>
          <p:cNvPicPr>
            <a:picLocks noChangeAspect="1"/>
          </p:cNvPicPr>
          <p:nvPr/>
        </p:nvPicPr>
        <p:blipFill>
          <a:blip r:embed="rId4"/>
          <a:srcRect r="2209" b="2209"/>
          <a:stretch>
            <a:fillRect/>
          </a:stretch>
        </p:blipFill>
        <p:spPr>
          <a:xfrm>
            <a:off x="3882974" y="7157272"/>
            <a:ext cx="847725" cy="847725"/>
          </a:xfrm>
          <a:prstGeom prst="rect">
            <a:avLst/>
          </a:prstGeom>
        </p:spPr>
      </p:pic>
      <p:pic>
        <p:nvPicPr>
          <p:cNvPr id="17" name="Picture 17"/>
          <p:cNvPicPr>
            <a:picLocks noChangeAspect="1"/>
          </p:cNvPicPr>
          <p:nvPr/>
        </p:nvPicPr>
        <p:blipFill>
          <a:blip r:embed="rId5"/>
          <a:srcRect r="2693" b="2693"/>
          <a:stretch>
            <a:fillRect/>
          </a:stretch>
        </p:blipFill>
        <p:spPr>
          <a:xfrm>
            <a:off x="6944921" y="3360720"/>
            <a:ext cx="911394" cy="911394"/>
          </a:xfrm>
          <a:prstGeom prst="rect">
            <a:avLst/>
          </a:prstGeom>
        </p:spPr>
      </p:pic>
      <p:pic>
        <p:nvPicPr>
          <p:cNvPr id="18" name="Picture 18"/>
          <p:cNvPicPr>
            <a:picLocks noChangeAspect="1"/>
          </p:cNvPicPr>
          <p:nvPr/>
        </p:nvPicPr>
        <p:blipFill>
          <a:blip r:embed="rId5"/>
          <a:srcRect r="2693" b="2693"/>
          <a:stretch>
            <a:fillRect/>
          </a:stretch>
        </p:blipFill>
        <p:spPr>
          <a:xfrm>
            <a:off x="9576938" y="3381811"/>
            <a:ext cx="911394" cy="911394"/>
          </a:xfrm>
          <a:prstGeom prst="rect">
            <a:avLst/>
          </a:prstGeom>
        </p:spPr>
      </p:pic>
      <p:pic>
        <p:nvPicPr>
          <p:cNvPr id="19" name="Picture 19"/>
          <p:cNvPicPr>
            <a:picLocks noChangeAspect="1"/>
          </p:cNvPicPr>
          <p:nvPr/>
        </p:nvPicPr>
        <p:blipFill>
          <a:blip r:embed="rId6"/>
          <a:srcRect r="4528" b="4528"/>
          <a:stretch>
            <a:fillRect/>
          </a:stretch>
        </p:blipFill>
        <p:spPr>
          <a:xfrm>
            <a:off x="6431945" y="3531900"/>
            <a:ext cx="604944" cy="604944"/>
          </a:xfrm>
          <a:prstGeom prst="rect">
            <a:avLst/>
          </a:prstGeom>
        </p:spPr>
      </p:pic>
      <p:pic>
        <p:nvPicPr>
          <p:cNvPr id="20" name="Picture 20"/>
          <p:cNvPicPr>
            <a:picLocks noChangeAspect="1"/>
          </p:cNvPicPr>
          <p:nvPr/>
        </p:nvPicPr>
        <p:blipFill>
          <a:blip r:embed="rId7"/>
          <a:srcRect r="3530" b="3530"/>
          <a:stretch>
            <a:fillRect/>
          </a:stretch>
        </p:blipFill>
        <p:spPr>
          <a:xfrm>
            <a:off x="9168589" y="3533461"/>
            <a:ext cx="608094" cy="608094"/>
          </a:xfrm>
          <a:prstGeom prst="rect">
            <a:avLst/>
          </a:prstGeom>
        </p:spPr>
      </p:pic>
      <p:pic>
        <p:nvPicPr>
          <p:cNvPr id="21" name="Picture 21"/>
          <p:cNvPicPr>
            <a:picLocks noChangeAspect="1"/>
          </p:cNvPicPr>
          <p:nvPr/>
        </p:nvPicPr>
        <p:blipFill>
          <a:blip r:embed="rId5"/>
          <a:srcRect r="2693" b="2693"/>
          <a:stretch>
            <a:fillRect/>
          </a:stretch>
        </p:blipFill>
        <p:spPr>
          <a:xfrm>
            <a:off x="11843729" y="3341977"/>
            <a:ext cx="911394" cy="911394"/>
          </a:xfrm>
          <a:prstGeom prst="rect">
            <a:avLst/>
          </a:prstGeom>
        </p:spPr>
      </p:pic>
      <p:pic>
        <p:nvPicPr>
          <p:cNvPr id="22" name="Picture 22"/>
          <p:cNvPicPr>
            <a:picLocks noChangeAspect="1"/>
          </p:cNvPicPr>
          <p:nvPr/>
        </p:nvPicPr>
        <p:blipFill>
          <a:blip r:embed="rId8"/>
          <a:srcRect r="4112" b="4112"/>
          <a:stretch>
            <a:fillRect/>
          </a:stretch>
        </p:blipFill>
        <p:spPr>
          <a:xfrm>
            <a:off x="11566849" y="3572523"/>
            <a:ext cx="461667" cy="461665"/>
          </a:xfrm>
          <a:prstGeom prst="rect">
            <a:avLst/>
          </a:prstGeom>
        </p:spPr>
      </p:pic>
      <p:sp>
        <p:nvSpPr>
          <p:cNvPr id="23" name="TextBox 23"/>
          <p:cNvSpPr txBox="1"/>
          <p:nvPr/>
        </p:nvSpPr>
        <p:spPr>
          <a:xfrm>
            <a:off x="6401023" y="4534157"/>
            <a:ext cx="1893828" cy="245745"/>
          </a:xfrm>
          <a:prstGeom prst="rect">
            <a:avLst/>
          </a:prstGeom>
        </p:spPr>
        <p:txBody>
          <a:bodyPr wrap="square" lIns="0" tIns="0" rIns="0" bIns="0" rtlCol="0" anchor="t">
            <a:spAutoFit/>
          </a:bodyPr>
          <a:lstStyle/>
          <a:p>
            <a:pPr algn="ctr">
              <a:lnSpc>
                <a:spcPts val="1920"/>
              </a:lnSpc>
            </a:pPr>
            <a:r>
              <a:rPr lang="en-US" sz="2400" b="1">
                <a:solidFill>
                  <a:srgbClr val="FFFFFF"/>
                </a:solidFill>
                <a:latin typeface="黑体" panose="02010609060101010101" pitchFamily="49" charset="-122"/>
                <a:ea typeface="黑体" panose="02010609060101010101" pitchFamily="49" charset="-122"/>
              </a:rPr>
              <a:t>登录指定邮箱</a:t>
            </a:r>
          </a:p>
        </p:txBody>
      </p:sp>
      <p:sp>
        <p:nvSpPr>
          <p:cNvPr id="24" name="TextBox 24"/>
          <p:cNvSpPr txBox="1"/>
          <p:nvPr/>
        </p:nvSpPr>
        <p:spPr>
          <a:xfrm>
            <a:off x="11354435" y="4354830"/>
            <a:ext cx="1932940" cy="923290"/>
          </a:xfrm>
          <a:prstGeom prst="rect">
            <a:avLst/>
          </a:prstGeom>
        </p:spPr>
        <p:txBody>
          <a:bodyPr wrap="square" lIns="0" tIns="0" rIns="0" bIns="0" rtlCol="0" anchor="t">
            <a:spAutoFit/>
          </a:bodyPr>
          <a:lstStyle/>
          <a:p>
            <a:pPr lvl="0" algn="ctr">
              <a:lnSpc>
                <a:spcPct val="150000"/>
              </a:lnSpc>
              <a:buClrTx/>
              <a:buSzTx/>
              <a:buFontTx/>
            </a:pPr>
            <a:r>
              <a:rPr lang="en-US" sz="2000" b="1">
                <a:solidFill>
                  <a:srgbClr val="FFFFFF"/>
                </a:solidFill>
                <a:latin typeface="黑体" panose="02010609060101010101" pitchFamily="49" charset="-122"/>
                <a:ea typeface="黑体" panose="02010609060101010101" pitchFamily="49" charset="-122"/>
                <a:sym typeface="+mn-ea"/>
              </a:rPr>
              <a:t>逐封回复投资者提问</a:t>
            </a:r>
          </a:p>
        </p:txBody>
      </p:sp>
      <p:sp>
        <p:nvSpPr>
          <p:cNvPr id="25" name="TextBox 25"/>
          <p:cNvSpPr txBox="1"/>
          <p:nvPr/>
        </p:nvSpPr>
        <p:spPr>
          <a:xfrm>
            <a:off x="9024620" y="4354830"/>
            <a:ext cx="1983740" cy="923290"/>
          </a:xfrm>
          <a:prstGeom prst="rect">
            <a:avLst/>
          </a:prstGeom>
        </p:spPr>
        <p:txBody>
          <a:bodyPr wrap="square" lIns="0" tIns="0" rIns="0" bIns="0" rtlCol="0" anchor="t">
            <a:spAutoFit/>
          </a:bodyPr>
          <a:lstStyle/>
          <a:p>
            <a:pPr lvl="0" algn="ctr">
              <a:lnSpc>
                <a:spcPct val="150000"/>
              </a:lnSpc>
              <a:buClrTx/>
              <a:buSzTx/>
              <a:buFontTx/>
            </a:pPr>
            <a:r>
              <a:rPr lang="en-US" sz="2000" b="1">
                <a:solidFill>
                  <a:srgbClr val="FFFFFF"/>
                </a:solidFill>
                <a:latin typeface="黑体" panose="02010609060101010101" pitchFamily="49" charset="-122"/>
                <a:ea typeface="黑体" panose="02010609060101010101" pitchFamily="49" charset="-122"/>
                <a:sym typeface="+mn-ea"/>
              </a:rPr>
              <a:t>逐封打开投资者来信邮箱</a:t>
            </a:r>
          </a:p>
        </p:txBody>
      </p:sp>
      <p:pic>
        <p:nvPicPr>
          <p:cNvPr id="26" name="Picture 26"/>
          <p:cNvPicPr>
            <a:picLocks noChangeAspect="1"/>
          </p:cNvPicPr>
          <p:nvPr/>
        </p:nvPicPr>
        <p:blipFill>
          <a:blip r:embed="rId9"/>
          <a:srcRect r="2235" b="4499"/>
          <a:stretch>
            <a:fillRect/>
          </a:stretch>
        </p:blipFill>
        <p:spPr>
          <a:xfrm>
            <a:off x="10694803" y="3956856"/>
            <a:ext cx="735650" cy="257964"/>
          </a:xfrm>
          <a:prstGeom prst="rect">
            <a:avLst/>
          </a:prstGeom>
        </p:spPr>
      </p:pic>
      <p:pic>
        <p:nvPicPr>
          <p:cNvPr id="27" name="Picture 27"/>
          <p:cNvPicPr>
            <a:picLocks noChangeAspect="1"/>
          </p:cNvPicPr>
          <p:nvPr/>
        </p:nvPicPr>
        <p:blipFill>
          <a:blip r:embed="rId9"/>
          <a:srcRect r="2235" b="4499"/>
          <a:stretch>
            <a:fillRect/>
          </a:stretch>
        </p:blipFill>
        <p:spPr>
          <a:xfrm>
            <a:off x="8037536" y="3970005"/>
            <a:ext cx="735650" cy="257964"/>
          </a:xfrm>
          <a:prstGeom prst="rect">
            <a:avLst/>
          </a:prstGeom>
        </p:spPr>
      </p:pic>
      <p:pic>
        <p:nvPicPr>
          <p:cNvPr id="28" name="Picture 28"/>
          <p:cNvPicPr>
            <a:picLocks noChangeAspect="1"/>
          </p:cNvPicPr>
          <p:nvPr/>
        </p:nvPicPr>
        <p:blipFill>
          <a:blip r:embed="rId10"/>
          <a:srcRect r="6081" b="6081"/>
          <a:stretch>
            <a:fillRect/>
          </a:stretch>
        </p:blipFill>
        <p:spPr>
          <a:xfrm>
            <a:off x="3445506" y="7438812"/>
            <a:ext cx="489231" cy="489231"/>
          </a:xfrm>
          <a:prstGeom prst="rect">
            <a:avLst/>
          </a:prstGeom>
        </p:spPr>
      </p:pic>
      <p:pic>
        <p:nvPicPr>
          <p:cNvPr id="29" name="Picture 29"/>
          <p:cNvPicPr>
            <a:picLocks noChangeAspect="1"/>
          </p:cNvPicPr>
          <p:nvPr/>
        </p:nvPicPr>
        <p:blipFill>
          <a:blip r:embed="rId11"/>
          <a:srcRect r="4706" b="4706"/>
          <a:stretch>
            <a:fillRect/>
          </a:stretch>
        </p:blipFill>
        <p:spPr>
          <a:xfrm>
            <a:off x="5432145" y="7172031"/>
            <a:ext cx="511397" cy="511397"/>
          </a:xfrm>
          <a:prstGeom prst="rect">
            <a:avLst/>
          </a:prstGeom>
        </p:spPr>
      </p:pic>
      <p:pic>
        <p:nvPicPr>
          <p:cNvPr id="30" name="Picture 30"/>
          <p:cNvPicPr>
            <a:picLocks noChangeAspect="1"/>
          </p:cNvPicPr>
          <p:nvPr/>
        </p:nvPicPr>
        <p:blipFill>
          <a:blip r:embed="rId4"/>
          <a:srcRect r="2208" b="2208"/>
          <a:stretch>
            <a:fillRect/>
          </a:stretch>
        </p:blipFill>
        <p:spPr>
          <a:xfrm>
            <a:off x="5781708" y="7144653"/>
            <a:ext cx="847727" cy="847726"/>
          </a:xfrm>
          <a:prstGeom prst="rect">
            <a:avLst/>
          </a:prstGeom>
        </p:spPr>
      </p:pic>
      <p:pic>
        <p:nvPicPr>
          <p:cNvPr id="31" name="Picture 31"/>
          <p:cNvPicPr>
            <a:picLocks noChangeAspect="1"/>
          </p:cNvPicPr>
          <p:nvPr/>
        </p:nvPicPr>
        <p:blipFill>
          <a:blip r:embed="rId12"/>
          <a:srcRect r="4528" b="4528"/>
          <a:stretch>
            <a:fillRect/>
          </a:stretch>
        </p:blipFill>
        <p:spPr>
          <a:xfrm>
            <a:off x="7253058" y="7301028"/>
            <a:ext cx="604944" cy="604944"/>
          </a:xfrm>
          <a:prstGeom prst="rect">
            <a:avLst/>
          </a:prstGeom>
        </p:spPr>
      </p:pic>
      <p:pic>
        <p:nvPicPr>
          <p:cNvPr id="32" name="Picture 32"/>
          <p:cNvPicPr>
            <a:picLocks noChangeAspect="1"/>
          </p:cNvPicPr>
          <p:nvPr/>
        </p:nvPicPr>
        <p:blipFill>
          <a:blip r:embed="rId4"/>
          <a:srcRect r="2208" b="2208"/>
          <a:stretch>
            <a:fillRect/>
          </a:stretch>
        </p:blipFill>
        <p:spPr>
          <a:xfrm>
            <a:off x="7680474" y="7154294"/>
            <a:ext cx="847727" cy="847726"/>
          </a:xfrm>
          <a:prstGeom prst="rect">
            <a:avLst/>
          </a:prstGeom>
        </p:spPr>
      </p:pic>
      <p:pic>
        <p:nvPicPr>
          <p:cNvPr id="33" name="Picture 33"/>
          <p:cNvPicPr>
            <a:picLocks noChangeAspect="1"/>
          </p:cNvPicPr>
          <p:nvPr/>
        </p:nvPicPr>
        <p:blipFill>
          <a:blip r:embed="rId13"/>
          <a:srcRect r="6636" b="6636"/>
          <a:stretch>
            <a:fillRect/>
          </a:stretch>
        </p:blipFill>
        <p:spPr>
          <a:xfrm>
            <a:off x="9324804" y="7421694"/>
            <a:ext cx="524598" cy="524598"/>
          </a:xfrm>
          <a:prstGeom prst="rect">
            <a:avLst/>
          </a:prstGeom>
        </p:spPr>
      </p:pic>
      <p:pic>
        <p:nvPicPr>
          <p:cNvPr id="34" name="Picture 34"/>
          <p:cNvPicPr>
            <a:picLocks noChangeAspect="1"/>
          </p:cNvPicPr>
          <p:nvPr/>
        </p:nvPicPr>
        <p:blipFill>
          <a:blip r:embed="rId4"/>
          <a:srcRect r="2208" b="2208"/>
          <a:stretch>
            <a:fillRect/>
          </a:stretch>
        </p:blipFill>
        <p:spPr>
          <a:xfrm>
            <a:off x="9697332" y="7154292"/>
            <a:ext cx="847726" cy="847727"/>
          </a:xfrm>
          <a:prstGeom prst="rect">
            <a:avLst/>
          </a:prstGeom>
        </p:spPr>
      </p:pic>
      <p:pic>
        <p:nvPicPr>
          <p:cNvPr id="35" name="Picture 35"/>
          <p:cNvPicPr>
            <a:picLocks noChangeAspect="1"/>
          </p:cNvPicPr>
          <p:nvPr/>
        </p:nvPicPr>
        <p:blipFill>
          <a:blip r:embed="rId14"/>
          <a:srcRect r="4371" b="4371"/>
          <a:stretch>
            <a:fillRect/>
          </a:stretch>
        </p:blipFill>
        <p:spPr>
          <a:xfrm>
            <a:off x="11467160" y="7341654"/>
            <a:ext cx="577495" cy="577496"/>
          </a:xfrm>
          <a:prstGeom prst="rect">
            <a:avLst/>
          </a:prstGeom>
        </p:spPr>
      </p:pic>
      <p:pic>
        <p:nvPicPr>
          <p:cNvPr id="36" name="Picture 36"/>
          <p:cNvPicPr>
            <a:picLocks noChangeAspect="1"/>
          </p:cNvPicPr>
          <p:nvPr/>
        </p:nvPicPr>
        <p:blipFill>
          <a:blip r:embed="rId4"/>
          <a:srcRect r="2208" b="2208"/>
          <a:stretch>
            <a:fillRect/>
          </a:stretch>
        </p:blipFill>
        <p:spPr>
          <a:xfrm>
            <a:off x="11892622" y="7144652"/>
            <a:ext cx="847727" cy="847727"/>
          </a:xfrm>
          <a:prstGeom prst="rect">
            <a:avLst/>
          </a:prstGeom>
        </p:spPr>
      </p:pic>
      <p:sp>
        <p:nvSpPr>
          <p:cNvPr id="37" name="TextBox 37"/>
          <p:cNvSpPr txBox="1"/>
          <p:nvPr/>
        </p:nvSpPr>
        <p:spPr>
          <a:xfrm>
            <a:off x="3344545" y="8399780"/>
            <a:ext cx="1621155" cy="245745"/>
          </a:xfrm>
          <a:prstGeom prst="rect">
            <a:avLst/>
          </a:prstGeom>
        </p:spPr>
        <p:txBody>
          <a:bodyPr wrap="square" lIns="0" tIns="0" rIns="0" bIns="0" rtlCol="0" anchor="t">
            <a:spAutoFit/>
          </a:bodyPr>
          <a:lstStyle/>
          <a:p>
            <a:pPr algn="ctr">
              <a:lnSpc>
                <a:spcPts val="1920"/>
              </a:lnSpc>
            </a:pPr>
            <a:r>
              <a:rPr lang="en-US" sz="2000" b="1">
                <a:solidFill>
                  <a:srgbClr val="00AE57"/>
                </a:solidFill>
                <a:latin typeface="黑体" panose="02010609060101010101" pitchFamily="49" charset="-122"/>
                <a:ea typeface="黑体" panose="02010609060101010101" pitchFamily="49" charset="-122"/>
              </a:rPr>
              <a:t>登录指定邮箱</a:t>
            </a:r>
          </a:p>
        </p:txBody>
      </p:sp>
      <p:pic>
        <p:nvPicPr>
          <p:cNvPr id="38" name="Picture 38"/>
          <p:cNvPicPr>
            <a:picLocks noChangeAspect="1"/>
          </p:cNvPicPr>
          <p:nvPr/>
        </p:nvPicPr>
        <p:blipFill>
          <a:blip r:embed="rId15"/>
          <a:srcRect r="4440" b="4440"/>
          <a:stretch>
            <a:fillRect/>
          </a:stretch>
        </p:blipFill>
        <p:spPr>
          <a:xfrm>
            <a:off x="5447800" y="7596852"/>
            <a:ext cx="502800" cy="502800"/>
          </a:xfrm>
          <a:prstGeom prst="rect">
            <a:avLst/>
          </a:prstGeom>
        </p:spPr>
      </p:pic>
      <p:sp>
        <p:nvSpPr>
          <p:cNvPr id="39" name="TextBox 39"/>
          <p:cNvSpPr txBox="1"/>
          <p:nvPr/>
        </p:nvSpPr>
        <p:spPr>
          <a:xfrm>
            <a:off x="7280939" y="8191198"/>
            <a:ext cx="1487958" cy="1384935"/>
          </a:xfrm>
          <a:prstGeom prst="rect">
            <a:avLst/>
          </a:prstGeom>
        </p:spPr>
        <p:txBody>
          <a:bodyPr wrap="square" lIns="0" tIns="0" rIns="0" bIns="0" rtlCol="0" anchor="t">
            <a:spAutoFit/>
          </a:bodyPr>
          <a:lstStyle/>
          <a:p>
            <a:pPr lvl="0" algn="ctr">
              <a:lnSpc>
                <a:spcPct val="150000"/>
              </a:lnSpc>
              <a:buClrTx/>
              <a:buSzTx/>
              <a:buFontTx/>
            </a:pPr>
            <a:r>
              <a:rPr lang="en-US" sz="2000" b="1">
                <a:solidFill>
                  <a:srgbClr val="00AE57"/>
                </a:solidFill>
                <a:latin typeface="黑体" panose="02010609060101010101" pitchFamily="49" charset="-122"/>
                <a:ea typeface="黑体" panose="02010609060101010101" pitchFamily="49" charset="-122"/>
                <a:sym typeface="+mn-ea"/>
              </a:rPr>
              <a:t>确定关键词及制作回复模版</a:t>
            </a:r>
          </a:p>
        </p:txBody>
      </p:sp>
      <p:sp>
        <p:nvSpPr>
          <p:cNvPr id="40" name="TextBox 40"/>
          <p:cNvSpPr txBox="1"/>
          <p:nvPr/>
        </p:nvSpPr>
        <p:spPr>
          <a:xfrm>
            <a:off x="9191098" y="8323684"/>
            <a:ext cx="1860764" cy="923290"/>
          </a:xfrm>
          <a:prstGeom prst="rect">
            <a:avLst/>
          </a:prstGeom>
        </p:spPr>
        <p:txBody>
          <a:bodyPr wrap="square" lIns="0" tIns="0" rIns="0" bIns="0" rtlCol="0" anchor="t">
            <a:spAutoFit/>
          </a:bodyPr>
          <a:lstStyle/>
          <a:p>
            <a:pPr lvl="0" algn="ctr">
              <a:lnSpc>
                <a:spcPct val="150000"/>
              </a:lnSpc>
              <a:buClrTx/>
              <a:buSzTx/>
              <a:buFontTx/>
            </a:pPr>
            <a:r>
              <a:rPr lang="en-US" sz="2000" b="1">
                <a:solidFill>
                  <a:srgbClr val="00AE57"/>
                </a:solidFill>
                <a:latin typeface="黑体" panose="02010609060101010101" pitchFamily="49" charset="-122"/>
                <a:ea typeface="黑体" panose="02010609060101010101" pitchFamily="49" charset="-122"/>
                <a:sym typeface="+mn-ea"/>
              </a:rPr>
              <a:t>筛选出含有特定关键词的邮件</a:t>
            </a:r>
          </a:p>
        </p:txBody>
      </p:sp>
      <p:sp>
        <p:nvSpPr>
          <p:cNvPr id="41" name="TextBox 41"/>
          <p:cNvSpPr txBox="1"/>
          <p:nvPr/>
        </p:nvSpPr>
        <p:spPr>
          <a:xfrm>
            <a:off x="11453284" y="8229069"/>
            <a:ext cx="1487958" cy="1384935"/>
          </a:xfrm>
          <a:prstGeom prst="rect">
            <a:avLst/>
          </a:prstGeom>
        </p:spPr>
        <p:txBody>
          <a:bodyPr wrap="square" lIns="0" tIns="0" rIns="0" bIns="0" rtlCol="0" anchor="t">
            <a:spAutoFit/>
          </a:bodyPr>
          <a:lstStyle/>
          <a:p>
            <a:pPr lvl="0" algn="ctr">
              <a:lnSpc>
                <a:spcPct val="150000"/>
              </a:lnSpc>
              <a:buClrTx/>
              <a:buSzTx/>
              <a:buFontTx/>
            </a:pPr>
            <a:r>
              <a:rPr lang="en-US" sz="2000" b="1">
                <a:solidFill>
                  <a:srgbClr val="00AE57"/>
                </a:solidFill>
                <a:latin typeface="黑体" panose="02010609060101010101" pitchFamily="49" charset="-122"/>
                <a:ea typeface="黑体" panose="02010609060101010101" pitchFamily="49" charset="-122"/>
                <a:sym typeface="+mn-ea"/>
              </a:rPr>
              <a:t>将提取的邮件和回复模版汇总</a:t>
            </a:r>
          </a:p>
        </p:txBody>
      </p:sp>
      <p:grpSp>
        <p:nvGrpSpPr>
          <p:cNvPr id="42" name="Group 42"/>
          <p:cNvGrpSpPr>
            <a:grpSpLocks noChangeAspect="1"/>
          </p:cNvGrpSpPr>
          <p:nvPr/>
        </p:nvGrpSpPr>
        <p:grpSpPr>
          <a:xfrm>
            <a:off x="10808151" y="7640037"/>
            <a:ext cx="636079" cy="208312"/>
            <a:chOff x="0" y="0"/>
            <a:chExt cx="848106" cy="277749"/>
          </a:xfrm>
        </p:grpSpPr>
        <p:sp>
          <p:nvSpPr>
            <p:cNvPr id="43" name="Freeform 43"/>
            <p:cNvSpPr/>
            <p:nvPr/>
          </p:nvSpPr>
          <p:spPr>
            <a:xfrm>
              <a:off x="0" y="0"/>
              <a:ext cx="848106" cy="277749"/>
            </a:xfrm>
            <a:custGeom>
              <a:avLst/>
              <a:gdLst/>
              <a:ahLst/>
              <a:cxnLst/>
              <a:rect l="l" t="t" r="r" b="b"/>
              <a:pathLst>
                <a:path w="848106" h="277749">
                  <a:moveTo>
                    <a:pt x="0" y="69469"/>
                  </a:moveTo>
                  <a:lnTo>
                    <a:pt x="709295" y="69469"/>
                  </a:lnTo>
                  <a:lnTo>
                    <a:pt x="709295" y="0"/>
                  </a:lnTo>
                  <a:lnTo>
                    <a:pt x="848106" y="138811"/>
                  </a:lnTo>
                  <a:lnTo>
                    <a:pt x="709295" y="277749"/>
                  </a:lnTo>
                  <a:lnTo>
                    <a:pt x="709295" y="208280"/>
                  </a:lnTo>
                  <a:lnTo>
                    <a:pt x="0" y="208280"/>
                  </a:lnTo>
                  <a:close/>
                </a:path>
              </a:pathLst>
            </a:custGeom>
            <a:solidFill>
              <a:srgbClr val="00B050"/>
            </a:solidFill>
          </p:spPr>
        </p:sp>
      </p:grpSp>
      <p:grpSp>
        <p:nvGrpSpPr>
          <p:cNvPr id="44" name="Group 44"/>
          <p:cNvGrpSpPr>
            <a:grpSpLocks noChangeAspect="1"/>
          </p:cNvGrpSpPr>
          <p:nvPr/>
        </p:nvGrpSpPr>
        <p:grpSpPr>
          <a:xfrm>
            <a:off x="8618499" y="7702175"/>
            <a:ext cx="636079" cy="208312"/>
            <a:chOff x="0" y="0"/>
            <a:chExt cx="848106" cy="277749"/>
          </a:xfrm>
        </p:grpSpPr>
        <p:sp>
          <p:nvSpPr>
            <p:cNvPr id="45" name="Freeform 45"/>
            <p:cNvSpPr/>
            <p:nvPr/>
          </p:nvSpPr>
          <p:spPr>
            <a:xfrm>
              <a:off x="0" y="0"/>
              <a:ext cx="848106" cy="277749"/>
            </a:xfrm>
            <a:custGeom>
              <a:avLst/>
              <a:gdLst/>
              <a:ahLst/>
              <a:cxnLst/>
              <a:rect l="l" t="t" r="r" b="b"/>
              <a:pathLst>
                <a:path w="848106" h="277749">
                  <a:moveTo>
                    <a:pt x="0" y="69469"/>
                  </a:moveTo>
                  <a:lnTo>
                    <a:pt x="709295" y="69469"/>
                  </a:lnTo>
                  <a:lnTo>
                    <a:pt x="709295" y="0"/>
                  </a:lnTo>
                  <a:lnTo>
                    <a:pt x="848106" y="138811"/>
                  </a:lnTo>
                  <a:lnTo>
                    <a:pt x="709295" y="277749"/>
                  </a:lnTo>
                  <a:lnTo>
                    <a:pt x="709295" y="208280"/>
                  </a:lnTo>
                  <a:lnTo>
                    <a:pt x="0" y="208280"/>
                  </a:lnTo>
                  <a:close/>
                </a:path>
              </a:pathLst>
            </a:custGeom>
            <a:solidFill>
              <a:srgbClr val="00B050"/>
            </a:solidFill>
          </p:spPr>
        </p:sp>
      </p:grpSp>
      <p:grpSp>
        <p:nvGrpSpPr>
          <p:cNvPr id="46" name="Group 46"/>
          <p:cNvGrpSpPr>
            <a:grpSpLocks noChangeAspect="1"/>
          </p:cNvGrpSpPr>
          <p:nvPr/>
        </p:nvGrpSpPr>
        <p:grpSpPr>
          <a:xfrm>
            <a:off x="6644988" y="7618416"/>
            <a:ext cx="636079" cy="208312"/>
            <a:chOff x="0" y="0"/>
            <a:chExt cx="848106" cy="277749"/>
          </a:xfrm>
        </p:grpSpPr>
        <p:sp>
          <p:nvSpPr>
            <p:cNvPr id="47" name="Freeform 47"/>
            <p:cNvSpPr/>
            <p:nvPr/>
          </p:nvSpPr>
          <p:spPr>
            <a:xfrm>
              <a:off x="0" y="0"/>
              <a:ext cx="848106" cy="277749"/>
            </a:xfrm>
            <a:custGeom>
              <a:avLst/>
              <a:gdLst/>
              <a:ahLst/>
              <a:cxnLst/>
              <a:rect l="l" t="t" r="r" b="b"/>
              <a:pathLst>
                <a:path w="848106" h="277749">
                  <a:moveTo>
                    <a:pt x="0" y="69469"/>
                  </a:moveTo>
                  <a:lnTo>
                    <a:pt x="709295" y="69469"/>
                  </a:lnTo>
                  <a:lnTo>
                    <a:pt x="709295" y="0"/>
                  </a:lnTo>
                  <a:lnTo>
                    <a:pt x="848106" y="138811"/>
                  </a:lnTo>
                  <a:lnTo>
                    <a:pt x="709295" y="277749"/>
                  </a:lnTo>
                  <a:lnTo>
                    <a:pt x="709295" y="208280"/>
                  </a:lnTo>
                  <a:lnTo>
                    <a:pt x="0" y="208280"/>
                  </a:lnTo>
                  <a:close/>
                </a:path>
              </a:pathLst>
            </a:custGeom>
            <a:solidFill>
              <a:srgbClr val="00B050"/>
            </a:solidFill>
          </p:spPr>
        </p:sp>
      </p:grpSp>
      <p:grpSp>
        <p:nvGrpSpPr>
          <p:cNvPr id="48" name="Group 48"/>
          <p:cNvGrpSpPr>
            <a:grpSpLocks noChangeAspect="1"/>
          </p:cNvGrpSpPr>
          <p:nvPr/>
        </p:nvGrpSpPr>
        <p:grpSpPr>
          <a:xfrm>
            <a:off x="4747344" y="7634571"/>
            <a:ext cx="636080" cy="208312"/>
            <a:chOff x="0" y="0"/>
            <a:chExt cx="848106" cy="277749"/>
          </a:xfrm>
        </p:grpSpPr>
        <p:sp>
          <p:nvSpPr>
            <p:cNvPr id="49" name="Freeform 49"/>
            <p:cNvSpPr/>
            <p:nvPr/>
          </p:nvSpPr>
          <p:spPr>
            <a:xfrm>
              <a:off x="0" y="0"/>
              <a:ext cx="848106" cy="277749"/>
            </a:xfrm>
            <a:custGeom>
              <a:avLst/>
              <a:gdLst/>
              <a:ahLst/>
              <a:cxnLst/>
              <a:rect l="l" t="t" r="r" b="b"/>
              <a:pathLst>
                <a:path w="848106" h="277749">
                  <a:moveTo>
                    <a:pt x="0" y="69469"/>
                  </a:moveTo>
                  <a:lnTo>
                    <a:pt x="709295" y="69469"/>
                  </a:lnTo>
                  <a:lnTo>
                    <a:pt x="709295" y="0"/>
                  </a:lnTo>
                  <a:lnTo>
                    <a:pt x="848106" y="138811"/>
                  </a:lnTo>
                  <a:lnTo>
                    <a:pt x="709295" y="277749"/>
                  </a:lnTo>
                  <a:lnTo>
                    <a:pt x="709295" y="208280"/>
                  </a:lnTo>
                  <a:lnTo>
                    <a:pt x="0" y="208280"/>
                  </a:lnTo>
                  <a:close/>
                </a:path>
              </a:pathLst>
            </a:custGeom>
            <a:solidFill>
              <a:srgbClr val="00B050"/>
            </a:solidFill>
          </p:spPr>
        </p:sp>
      </p:grpSp>
      <p:grpSp>
        <p:nvGrpSpPr>
          <p:cNvPr id="50" name="Group 50"/>
          <p:cNvGrpSpPr>
            <a:grpSpLocks noChangeAspect="1"/>
          </p:cNvGrpSpPr>
          <p:nvPr/>
        </p:nvGrpSpPr>
        <p:grpSpPr>
          <a:xfrm>
            <a:off x="12803140" y="7579912"/>
            <a:ext cx="636079" cy="208312"/>
            <a:chOff x="0" y="0"/>
            <a:chExt cx="848106" cy="277749"/>
          </a:xfrm>
        </p:grpSpPr>
        <p:sp>
          <p:nvSpPr>
            <p:cNvPr id="51" name="Freeform 51"/>
            <p:cNvSpPr/>
            <p:nvPr/>
          </p:nvSpPr>
          <p:spPr>
            <a:xfrm>
              <a:off x="0" y="0"/>
              <a:ext cx="848106" cy="277749"/>
            </a:xfrm>
            <a:custGeom>
              <a:avLst/>
              <a:gdLst/>
              <a:ahLst/>
              <a:cxnLst/>
              <a:rect l="l" t="t" r="r" b="b"/>
              <a:pathLst>
                <a:path w="848106" h="277749">
                  <a:moveTo>
                    <a:pt x="0" y="69469"/>
                  </a:moveTo>
                  <a:lnTo>
                    <a:pt x="709295" y="69469"/>
                  </a:lnTo>
                  <a:lnTo>
                    <a:pt x="709295" y="0"/>
                  </a:lnTo>
                  <a:lnTo>
                    <a:pt x="848106" y="138811"/>
                  </a:lnTo>
                  <a:lnTo>
                    <a:pt x="709295" y="277749"/>
                  </a:lnTo>
                  <a:lnTo>
                    <a:pt x="709295" y="208280"/>
                  </a:lnTo>
                  <a:lnTo>
                    <a:pt x="0" y="208280"/>
                  </a:lnTo>
                  <a:close/>
                </a:path>
              </a:pathLst>
            </a:custGeom>
            <a:solidFill>
              <a:srgbClr val="00B050"/>
            </a:solidFill>
          </p:spPr>
        </p:sp>
      </p:grpSp>
      <p:pic>
        <p:nvPicPr>
          <p:cNvPr id="52" name="Picture 52"/>
          <p:cNvPicPr>
            <a:picLocks noChangeAspect="1"/>
          </p:cNvPicPr>
          <p:nvPr/>
        </p:nvPicPr>
        <p:blipFill>
          <a:blip r:embed="rId4"/>
          <a:srcRect r="2208" b="2208"/>
          <a:stretch>
            <a:fillRect/>
          </a:stretch>
        </p:blipFill>
        <p:spPr>
          <a:xfrm>
            <a:off x="13553721" y="7154292"/>
            <a:ext cx="847727" cy="847727"/>
          </a:xfrm>
          <a:prstGeom prst="rect">
            <a:avLst/>
          </a:prstGeom>
        </p:spPr>
      </p:pic>
      <p:sp>
        <p:nvSpPr>
          <p:cNvPr id="53" name="TextBox 53"/>
          <p:cNvSpPr txBox="1"/>
          <p:nvPr/>
        </p:nvSpPr>
        <p:spPr>
          <a:xfrm>
            <a:off x="13258674" y="8228989"/>
            <a:ext cx="1812089" cy="1384935"/>
          </a:xfrm>
          <a:prstGeom prst="rect">
            <a:avLst/>
          </a:prstGeom>
        </p:spPr>
        <p:txBody>
          <a:bodyPr wrap="square" lIns="0" tIns="0" rIns="0" bIns="0" rtlCol="0" anchor="t">
            <a:spAutoFit/>
          </a:bodyPr>
          <a:lstStyle/>
          <a:p>
            <a:pPr lvl="0" algn="ctr">
              <a:lnSpc>
                <a:spcPct val="150000"/>
              </a:lnSpc>
              <a:buClrTx/>
              <a:buSzTx/>
              <a:buFontTx/>
            </a:pPr>
            <a:r>
              <a:rPr lang="en-US" sz="2000" b="1">
                <a:solidFill>
                  <a:srgbClr val="00AE57"/>
                </a:solidFill>
                <a:latin typeface="黑体" panose="02010609060101010101" pitchFamily="49" charset="-122"/>
                <a:ea typeface="黑体" panose="02010609060101010101" pitchFamily="49" charset="-122"/>
                <a:sym typeface="+mn-ea"/>
              </a:rPr>
              <a:t>将回复模版批量回复给关键词所对应的发件人</a:t>
            </a:r>
          </a:p>
        </p:txBody>
      </p:sp>
      <p:grpSp>
        <p:nvGrpSpPr>
          <p:cNvPr id="54" name="Group 54"/>
          <p:cNvGrpSpPr>
            <a:grpSpLocks noChangeAspect="1"/>
          </p:cNvGrpSpPr>
          <p:nvPr/>
        </p:nvGrpSpPr>
        <p:grpSpPr>
          <a:xfrm>
            <a:off x="15256023" y="6876728"/>
            <a:ext cx="2603087" cy="1324356"/>
            <a:chOff x="0" y="0"/>
            <a:chExt cx="3470783" cy="1765808"/>
          </a:xfrm>
        </p:grpSpPr>
        <p:sp>
          <p:nvSpPr>
            <p:cNvPr id="55" name="Freeform 55"/>
            <p:cNvSpPr/>
            <p:nvPr/>
          </p:nvSpPr>
          <p:spPr>
            <a:xfrm>
              <a:off x="0" y="0"/>
              <a:ext cx="3470783" cy="1765808"/>
            </a:xfrm>
            <a:custGeom>
              <a:avLst/>
              <a:gdLst/>
              <a:ahLst/>
              <a:cxnLst/>
              <a:rect l="l" t="t" r="r" b="b"/>
              <a:pathLst>
                <a:path w="3470783" h="1765808">
                  <a:moveTo>
                    <a:pt x="0" y="294259"/>
                  </a:moveTo>
                  <a:cubicBezTo>
                    <a:pt x="0" y="131826"/>
                    <a:pt x="131826" y="0"/>
                    <a:pt x="294259" y="0"/>
                  </a:cubicBezTo>
                  <a:lnTo>
                    <a:pt x="3176524" y="0"/>
                  </a:lnTo>
                  <a:cubicBezTo>
                    <a:pt x="3339084" y="0"/>
                    <a:pt x="3470783" y="131826"/>
                    <a:pt x="3470783" y="294259"/>
                  </a:cubicBezTo>
                  <a:lnTo>
                    <a:pt x="3470783" y="1471422"/>
                  </a:lnTo>
                  <a:cubicBezTo>
                    <a:pt x="3470783" y="1633982"/>
                    <a:pt x="3338957" y="1765681"/>
                    <a:pt x="3176524" y="1765681"/>
                  </a:cubicBezTo>
                  <a:lnTo>
                    <a:pt x="294259" y="1765681"/>
                  </a:lnTo>
                  <a:cubicBezTo>
                    <a:pt x="131826" y="1765808"/>
                    <a:pt x="0" y="1634109"/>
                    <a:pt x="0" y="1471549"/>
                  </a:cubicBezTo>
                  <a:close/>
                </a:path>
              </a:pathLst>
            </a:custGeom>
            <a:solidFill>
              <a:srgbClr val="00AE57"/>
            </a:solidFill>
          </p:spPr>
        </p:sp>
      </p:grpSp>
      <p:sp>
        <p:nvSpPr>
          <p:cNvPr id="56" name="TextBox 56"/>
          <p:cNvSpPr txBox="1"/>
          <p:nvPr/>
        </p:nvSpPr>
        <p:spPr>
          <a:xfrm>
            <a:off x="15621270" y="7394842"/>
            <a:ext cx="1900713" cy="307340"/>
          </a:xfrm>
          <a:prstGeom prst="rect">
            <a:avLst/>
          </a:prstGeom>
        </p:spPr>
        <p:txBody>
          <a:bodyPr wrap="square" lIns="0" tIns="0" rIns="0" bIns="0" rtlCol="0" anchor="t">
            <a:spAutoFit/>
          </a:bodyPr>
          <a:lstStyle/>
          <a:p>
            <a:pPr lvl="0" algn="l">
              <a:lnSpc>
                <a:spcPts val="2400"/>
              </a:lnSpc>
              <a:buClrTx/>
              <a:buSzTx/>
              <a:buFontTx/>
            </a:pPr>
            <a:r>
              <a:rPr lang="en-US" sz="2400" b="1" dirty="0">
                <a:solidFill>
                  <a:srgbClr val="FFFFFF"/>
                </a:solidFill>
                <a:latin typeface="黑体" panose="02010609060101010101" pitchFamily="49" charset="-122"/>
                <a:ea typeface="黑体" panose="02010609060101010101" pitchFamily="49" charset="-122"/>
                <a:cs typeface="黑体" panose="02010609060101010101" pitchFamily="49" charset="-122"/>
                <a:sym typeface="+mn-ea"/>
              </a:rPr>
              <a:t>10秒/份订单</a:t>
            </a:r>
          </a:p>
        </p:txBody>
      </p:sp>
      <p:grpSp>
        <p:nvGrpSpPr>
          <p:cNvPr id="57" name="Group 57"/>
          <p:cNvGrpSpPr>
            <a:grpSpLocks noChangeAspect="1"/>
          </p:cNvGrpSpPr>
          <p:nvPr/>
        </p:nvGrpSpPr>
        <p:grpSpPr>
          <a:xfrm>
            <a:off x="15201574" y="3204875"/>
            <a:ext cx="2713006" cy="1186243"/>
            <a:chOff x="0" y="0"/>
            <a:chExt cx="3617341" cy="1581657"/>
          </a:xfrm>
        </p:grpSpPr>
        <p:sp>
          <p:nvSpPr>
            <p:cNvPr id="58" name="Freeform 58"/>
            <p:cNvSpPr/>
            <p:nvPr/>
          </p:nvSpPr>
          <p:spPr>
            <a:xfrm>
              <a:off x="0" y="0"/>
              <a:ext cx="3617341" cy="1581658"/>
            </a:xfrm>
            <a:custGeom>
              <a:avLst/>
              <a:gdLst/>
              <a:ahLst/>
              <a:cxnLst/>
              <a:rect l="l" t="t" r="r" b="b"/>
              <a:pathLst>
                <a:path w="3617341" h="1581658">
                  <a:moveTo>
                    <a:pt x="0" y="263652"/>
                  </a:moveTo>
                  <a:cubicBezTo>
                    <a:pt x="0" y="117983"/>
                    <a:pt x="117983" y="0"/>
                    <a:pt x="263652" y="0"/>
                  </a:cubicBezTo>
                  <a:lnTo>
                    <a:pt x="3353689" y="0"/>
                  </a:lnTo>
                  <a:cubicBezTo>
                    <a:pt x="3499231" y="0"/>
                    <a:pt x="3617341" y="117983"/>
                    <a:pt x="3617341" y="263652"/>
                  </a:cubicBezTo>
                  <a:lnTo>
                    <a:pt x="3617341" y="1318006"/>
                  </a:lnTo>
                  <a:cubicBezTo>
                    <a:pt x="3617341" y="1463548"/>
                    <a:pt x="3499358" y="1581658"/>
                    <a:pt x="3353689" y="1581658"/>
                  </a:cubicBezTo>
                  <a:lnTo>
                    <a:pt x="263652" y="1581658"/>
                  </a:lnTo>
                  <a:cubicBezTo>
                    <a:pt x="117983" y="1581658"/>
                    <a:pt x="0" y="1463548"/>
                    <a:pt x="0" y="1318006"/>
                  </a:cubicBezTo>
                  <a:close/>
                </a:path>
              </a:pathLst>
            </a:custGeom>
            <a:solidFill>
              <a:srgbClr val="A6A6A6"/>
            </a:solidFill>
          </p:spPr>
        </p:sp>
      </p:grpSp>
      <p:sp>
        <p:nvSpPr>
          <p:cNvPr id="59" name="TextBox 59"/>
          <p:cNvSpPr txBox="1"/>
          <p:nvPr/>
        </p:nvSpPr>
        <p:spPr>
          <a:xfrm>
            <a:off x="15530195" y="3662549"/>
            <a:ext cx="2384336" cy="307340"/>
          </a:xfrm>
          <a:prstGeom prst="rect">
            <a:avLst/>
          </a:prstGeom>
        </p:spPr>
        <p:txBody>
          <a:bodyPr wrap="square" lIns="0" tIns="0" rIns="0" bIns="0" rtlCol="0" anchor="t">
            <a:spAutoFit/>
          </a:bodyPr>
          <a:lstStyle/>
          <a:p>
            <a:pPr algn="l">
              <a:lnSpc>
                <a:spcPts val="2400"/>
              </a:lnSpc>
            </a:pPr>
            <a:r>
              <a:rPr lang="en-US" sz="2400" b="1" dirty="0">
                <a:solidFill>
                  <a:srgbClr val="FFFFFF"/>
                </a:solidFill>
                <a:latin typeface="黑体" panose="02010609060101010101" pitchFamily="49" charset="-122"/>
                <a:ea typeface="黑体" panose="02010609060101010101" pitchFamily="49" charset="-122"/>
                <a:cs typeface="黑体" panose="02010609060101010101" pitchFamily="49" charset="-122"/>
              </a:rPr>
              <a:t>6min/</a:t>
            </a:r>
            <a:r>
              <a:rPr lang="en-US" sz="2400" b="1" dirty="0" err="1">
                <a:solidFill>
                  <a:srgbClr val="FFFFFF"/>
                </a:solidFill>
                <a:latin typeface="黑体" panose="02010609060101010101" pitchFamily="49" charset="-122"/>
                <a:ea typeface="黑体" panose="02010609060101010101" pitchFamily="49" charset="-122"/>
                <a:cs typeface="黑体" panose="02010609060101010101" pitchFamily="49" charset="-122"/>
              </a:rPr>
              <a:t>份订单</a:t>
            </a:r>
            <a:endParaRPr lang="en-US" sz="2400" b="1" dirty="0">
              <a:solidFill>
                <a:srgbClr val="FFFFFF"/>
              </a:solidFill>
              <a:latin typeface="黑体" panose="02010609060101010101" pitchFamily="49" charset="-122"/>
              <a:ea typeface="黑体" panose="02010609060101010101" pitchFamily="49" charset="-122"/>
              <a:cs typeface="黑体" panose="02010609060101010101" pitchFamily="49" charset="-122"/>
            </a:endParaRPr>
          </a:p>
        </p:txBody>
      </p:sp>
      <p:sp>
        <p:nvSpPr>
          <p:cNvPr id="61" name="TextBox 61"/>
          <p:cNvSpPr txBox="1"/>
          <p:nvPr/>
        </p:nvSpPr>
        <p:spPr>
          <a:xfrm>
            <a:off x="5333876" y="8191365"/>
            <a:ext cx="1487958" cy="923290"/>
          </a:xfrm>
          <a:prstGeom prst="rect">
            <a:avLst/>
          </a:prstGeom>
        </p:spPr>
        <p:txBody>
          <a:bodyPr wrap="square" lIns="0" tIns="0" rIns="0" bIns="0" rtlCol="0" anchor="t">
            <a:spAutoFit/>
          </a:bodyPr>
          <a:lstStyle/>
          <a:p>
            <a:pPr lvl="0" algn="ctr">
              <a:lnSpc>
                <a:spcPct val="150000"/>
              </a:lnSpc>
              <a:buClrTx/>
              <a:buSzTx/>
              <a:buFontTx/>
            </a:pPr>
            <a:r>
              <a:rPr lang="en-US" sz="2000" b="1">
                <a:solidFill>
                  <a:srgbClr val="00AE57"/>
                </a:solidFill>
                <a:latin typeface="黑体" panose="02010609060101010101" pitchFamily="49" charset="-122"/>
                <a:ea typeface="黑体" panose="02010609060101010101" pitchFamily="49" charset="-122"/>
                <a:sym typeface="+mn-ea"/>
              </a:rPr>
              <a:t>定量收集投资者来信</a:t>
            </a:r>
          </a:p>
        </p:txBody>
      </p:sp>
      <p:sp>
        <p:nvSpPr>
          <p:cNvPr id="63" name="文本框 62"/>
          <p:cNvSpPr txBox="1"/>
          <p:nvPr/>
        </p:nvSpPr>
        <p:spPr>
          <a:xfrm>
            <a:off x="6006843" y="1035161"/>
            <a:ext cx="9063109" cy="553085"/>
          </a:xfrm>
          <a:prstGeom prst="rect">
            <a:avLst/>
          </a:prstGeom>
          <a:noFill/>
        </p:spPr>
        <p:txBody>
          <a:bodyPr wrap="square">
            <a:spAutoFit/>
          </a:bodyPr>
          <a:lstStyle/>
          <a:p>
            <a:r>
              <a:rPr lang="zh-CN" altLang="en-US" sz="3000" b="1" dirty="0">
                <a:solidFill>
                  <a:srgbClr val="FFFF00"/>
                </a:solidFill>
                <a:latin typeface="黑体" panose="02010609060101010101" pitchFamily="49" charset="-122"/>
                <a:ea typeface="黑体" panose="02010609060101010101" pitchFamily="49" charset="-122"/>
              </a:rPr>
              <a:t>邮件自动化实现前后对比</a:t>
            </a:r>
          </a:p>
        </p:txBody>
      </p:sp>
      <p:sp>
        <p:nvSpPr>
          <p:cNvPr id="62" name="文本框 61"/>
          <p:cNvSpPr txBox="1"/>
          <p:nvPr/>
        </p:nvSpPr>
        <p:spPr>
          <a:xfrm>
            <a:off x="1143000" y="2654935"/>
            <a:ext cx="551815" cy="2983865"/>
          </a:xfrm>
          <a:prstGeom prst="rect">
            <a:avLst/>
          </a:prstGeom>
          <a:noFill/>
        </p:spPr>
        <p:txBody>
          <a:bodyPr vert="eaVert" wrap="square" rtlCol="0">
            <a:spAutoFit/>
          </a:bodyPr>
          <a:lstStyle/>
          <a:p>
            <a:r>
              <a:rPr lang="zh-CN" altLang="en-US" sz="2400">
                <a:solidFill>
                  <a:schemeClr val="bg1"/>
                </a:solidFill>
                <a:latin typeface="黑体" panose="02010609060101010101" pitchFamily="49" charset="-122"/>
                <a:ea typeface="黑体" panose="02010609060101010101" pitchFamily="49" charset="-122"/>
              </a:rPr>
              <a:t>数字化生产力部署前</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05" r="75" b="1369"/>
          <a:stretch>
            <a:fillRect/>
          </a:stretch>
        </p:blipFill>
        <p:spPr>
          <a:xfrm>
            <a:off x="91773" y="-57100"/>
            <a:ext cx="18288000" cy="10287000"/>
          </a:xfrm>
          <a:prstGeom prst="rect">
            <a:avLst/>
          </a:prstGeom>
        </p:spPr>
      </p:pic>
      <p:pic>
        <p:nvPicPr>
          <p:cNvPr id="3" name="Picture 3"/>
          <p:cNvPicPr>
            <a:picLocks noChangeAspect="1"/>
          </p:cNvPicPr>
          <p:nvPr/>
        </p:nvPicPr>
        <p:blipFill>
          <a:blip r:embed="rId3"/>
          <a:srcRect r="785" b="785"/>
          <a:stretch>
            <a:fillRect/>
          </a:stretch>
        </p:blipFill>
        <p:spPr>
          <a:xfrm>
            <a:off x="15729384" y="-57100"/>
            <a:ext cx="3392462" cy="1548016"/>
          </a:xfrm>
          <a:prstGeom prst="rect">
            <a:avLst/>
          </a:prstGeom>
        </p:spPr>
      </p:pic>
      <p:sp>
        <p:nvSpPr>
          <p:cNvPr id="4" name="TextBox 4"/>
          <p:cNvSpPr txBox="1"/>
          <p:nvPr/>
        </p:nvSpPr>
        <p:spPr>
          <a:xfrm>
            <a:off x="15975280" y="1058010"/>
            <a:ext cx="3030754" cy="362158"/>
          </a:xfrm>
          <a:prstGeom prst="rect">
            <a:avLst/>
          </a:prstGeom>
        </p:spPr>
        <p:txBody>
          <a:bodyPr lIns="0" tIns="0" rIns="0" bIns="0" rtlCol="0" anchor="t">
            <a:spAutoFit/>
          </a:bodyPr>
          <a:lstStyle/>
          <a:p>
            <a:pPr algn="l">
              <a:lnSpc>
                <a:spcPts val="1440"/>
              </a:lnSpc>
            </a:pPr>
            <a:r>
              <a:rPr lang="en-US" sz="1200">
                <a:solidFill>
                  <a:srgbClr val="01A8FF"/>
                </a:solidFill>
                <a:ea typeface="Arimo" panose="020B0604020202020204"/>
              </a:rPr>
              <a:t>融 合 · 创 新 · 创 造</a:t>
            </a:r>
          </a:p>
        </p:txBody>
      </p:sp>
      <p:sp>
        <p:nvSpPr>
          <p:cNvPr id="5" name="TextBox 5"/>
          <p:cNvSpPr txBox="1"/>
          <p:nvPr/>
        </p:nvSpPr>
        <p:spPr>
          <a:xfrm>
            <a:off x="7315381" y="1076008"/>
            <a:ext cx="5105855" cy="553085"/>
          </a:xfrm>
          <a:prstGeom prst="rect">
            <a:avLst/>
          </a:prstGeom>
          <a:noFill/>
        </p:spPr>
        <p:txBody>
          <a:bodyPr wrap="square" lIns="91440" tIns="45720" rIns="91440" bIns="45720" rtlCol="0" anchor="t">
            <a:spAutoFit/>
          </a:bodyPr>
          <a:lstStyle/>
          <a:p>
            <a:pPr lvl="0" algn="l">
              <a:buClrTx/>
              <a:buSzTx/>
              <a:buFontTx/>
            </a:pPr>
            <a:r>
              <a:rPr lang="zh-CN" altLang="en-US" sz="3000" b="1" dirty="0">
                <a:solidFill>
                  <a:srgbClr val="FFFF00"/>
                </a:solidFill>
                <a:latin typeface="黑体" panose="02010609060101010101" pitchFamily="49" charset="-122"/>
                <a:ea typeface="黑体" panose="02010609060101010101" pitchFamily="49" charset="-122"/>
                <a:sym typeface="+mn-ea"/>
              </a:rPr>
              <a:t>自动化实现流程</a:t>
            </a:r>
          </a:p>
        </p:txBody>
      </p:sp>
      <p:grpSp>
        <p:nvGrpSpPr>
          <p:cNvPr id="6" name="Group 6"/>
          <p:cNvGrpSpPr>
            <a:grpSpLocks noChangeAspect="1"/>
          </p:cNvGrpSpPr>
          <p:nvPr/>
        </p:nvGrpSpPr>
        <p:grpSpPr>
          <a:xfrm rot="-15199">
            <a:off x="-35809" y="1643063"/>
            <a:ext cx="18321518" cy="9525"/>
            <a:chOff x="0" y="0"/>
            <a:chExt cx="24428691" cy="12700"/>
          </a:xfrm>
        </p:grpSpPr>
        <p:sp>
          <p:nvSpPr>
            <p:cNvPr id="7" name="Freeform 7"/>
            <p:cNvSpPr/>
            <p:nvPr/>
          </p:nvSpPr>
          <p:spPr>
            <a:xfrm>
              <a:off x="0" y="0"/>
              <a:ext cx="24428704" cy="12700"/>
            </a:xfrm>
            <a:custGeom>
              <a:avLst/>
              <a:gdLst/>
              <a:ahLst/>
              <a:cxnLst/>
              <a:rect l="l" t="t" r="r" b="b"/>
              <a:pathLst>
                <a:path w="24428704" h="12700">
                  <a:moveTo>
                    <a:pt x="6350" y="0"/>
                  </a:moveTo>
                  <a:lnTo>
                    <a:pt x="24422354" y="0"/>
                  </a:lnTo>
                  <a:cubicBezTo>
                    <a:pt x="24425911" y="0"/>
                    <a:pt x="24428704" y="2794"/>
                    <a:pt x="24428704" y="6350"/>
                  </a:cubicBezTo>
                  <a:cubicBezTo>
                    <a:pt x="24428704" y="9906"/>
                    <a:pt x="24425911" y="12700"/>
                    <a:pt x="24422354" y="12700"/>
                  </a:cubicBezTo>
                  <a:lnTo>
                    <a:pt x="6350" y="12700"/>
                  </a:lnTo>
                  <a:cubicBezTo>
                    <a:pt x="2794" y="12700"/>
                    <a:pt x="0" y="9906"/>
                    <a:pt x="0" y="6350"/>
                  </a:cubicBezTo>
                  <a:cubicBezTo>
                    <a:pt x="0" y="2794"/>
                    <a:pt x="2794" y="0"/>
                    <a:pt x="6350" y="0"/>
                  </a:cubicBezTo>
                  <a:close/>
                </a:path>
              </a:pathLst>
            </a:custGeom>
            <a:solidFill>
              <a:srgbClr val="000000"/>
            </a:solidFill>
          </p:spPr>
        </p:sp>
      </p:grpSp>
      <p:sp>
        <p:nvSpPr>
          <p:cNvPr id="9" name="TextBox 9"/>
          <p:cNvSpPr txBox="1"/>
          <p:nvPr/>
        </p:nvSpPr>
        <p:spPr>
          <a:xfrm>
            <a:off x="304764" y="15"/>
            <a:ext cx="7219554" cy="1661795"/>
          </a:xfrm>
          <a:prstGeom prst="rect">
            <a:avLst/>
          </a:prstGeom>
        </p:spPr>
        <p:txBody>
          <a:bodyPr lIns="0" tIns="0" rIns="0" bIns="0" rtlCol="0" anchor="t">
            <a:spAutoFit/>
          </a:bodyPr>
          <a:lstStyle/>
          <a:p>
            <a:pPr lvl="0" algn="l">
              <a:lnSpc>
                <a:spcPct val="150000"/>
              </a:lnSpc>
              <a:buClrTx/>
              <a:buSzTx/>
              <a:buFontTx/>
            </a:pPr>
            <a:r>
              <a:rPr lang="en-US" sz="3600" b="1">
                <a:solidFill>
                  <a:srgbClr val="FFFFFF"/>
                </a:solidFill>
                <a:latin typeface="黑体" panose="02010609060101010101" pitchFamily="49" charset="-122"/>
                <a:ea typeface="黑体" panose="02010609060101010101" pitchFamily="49" charset="-122"/>
                <a:cs typeface="黑体" panose="02010609060101010101" pitchFamily="49" charset="-122"/>
                <a:sym typeface="+mn-ea"/>
              </a:rPr>
              <a:t>三、执行流程图</a:t>
            </a:r>
          </a:p>
          <a:p>
            <a:pPr lvl="0" algn="l">
              <a:lnSpc>
                <a:spcPct val="150000"/>
              </a:lnSpc>
              <a:buClrTx/>
              <a:buSzTx/>
              <a:buFontTx/>
            </a:pPr>
            <a:r>
              <a:rPr lang="en-US" sz="3600" b="1">
                <a:solidFill>
                  <a:srgbClr val="00B0F0"/>
                </a:solidFill>
                <a:latin typeface="黑体" panose="02010609060101010101" pitchFamily="49" charset="-122"/>
                <a:ea typeface="黑体" panose="02010609060101010101" pitchFamily="49" charset="-122"/>
                <a:cs typeface="黑体" panose="02010609060101010101" pitchFamily="49" charset="-122"/>
                <a:sym typeface="+mn-ea"/>
              </a:rPr>
              <a:t>Requirement analysis</a:t>
            </a:r>
          </a:p>
        </p:txBody>
      </p:sp>
      <p:grpSp>
        <p:nvGrpSpPr>
          <p:cNvPr id="10" name="Group 48"/>
          <p:cNvGrpSpPr>
            <a:grpSpLocks noChangeAspect="1"/>
          </p:cNvGrpSpPr>
          <p:nvPr/>
        </p:nvGrpSpPr>
        <p:grpSpPr>
          <a:xfrm>
            <a:off x="3720560" y="2988000"/>
            <a:ext cx="636080" cy="641983"/>
            <a:chOff x="0" y="0"/>
            <a:chExt cx="848106" cy="277749"/>
          </a:xfrm>
        </p:grpSpPr>
        <p:sp>
          <p:nvSpPr>
            <p:cNvPr id="11" name="Freeform 49"/>
            <p:cNvSpPr/>
            <p:nvPr/>
          </p:nvSpPr>
          <p:spPr>
            <a:xfrm>
              <a:off x="0" y="0"/>
              <a:ext cx="848106" cy="277749"/>
            </a:xfrm>
            <a:custGeom>
              <a:avLst/>
              <a:gdLst/>
              <a:ahLst/>
              <a:cxnLst/>
              <a:rect l="l" t="t" r="r" b="b"/>
              <a:pathLst>
                <a:path w="848106" h="277749">
                  <a:moveTo>
                    <a:pt x="0" y="69469"/>
                  </a:moveTo>
                  <a:lnTo>
                    <a:pt x="709295" y="69469"/>
                  </a:lnTo>
                  <a:lnTo>
                    <a:pt x="709295" y="0"/>
                  </a:lnTo>
                  <a:lnTo>
                    <a:pt x="848106" y="138811"/>
                  </a:lnTo>
                  <a:lnTo>
                    <a:pt x="709295" y="277749"/>
                  </a:lnTo>
                  <a:lnTo>
                    <a:pt x="709295" y="208280"/>
                  </a:lnTo>
                  <a:lnTo>
                    <a:pt x="0" y="208280"/>
                  </a:lnTo>
                  <a:close/>
                </a:path>
              </a:pathLst>
            </a:custGeom>
            <a:solidFill>
              <a:srgbClr val="00B050"/>
            </a:solidFill>
          </p:spPr>
        </p:sp>
      </p:grpSp>
      <p:sp>
        <p:nvSpPr>
          <p:cNvPr id="13" name="文本框 12"/>
          <p:cNvSpPr txBox="1"/>
          <p:nvPr/>
        </p:nvSpPr>
        <p:spPr>
          <a:xfrm>
            <a:off x="1062989" y="2415538"/>
            <a:ext cx="2671277" cy="1667764"/>
          </a:xfrm>
          <a:prstGeom prst="rect">
            <a:avLst/>
          </a:prstGeom>
          <a:solidFill>
            <a:schemeClr val="accent3"/>
          </a:solidFill>
          <a:ln>
            <a:noFill/>
          </a:ln>
        </p:spPr>
        <p:txBody>
          <a:bodyPr wrap="square" rtlCol="0">
            <a:spAutoFit/>
          </a:bodyPr>
          <a:lstStyle/>
          <a:p>
            <a:pPr algn="l">
              <a:lnSpc>
                <a:spcPct val="150000"/>
              </a:lnSpc>
            </a:pPr>
            <a:r>
              <a:rPr lang="en-US" altLang="zh-CN" sz="2400" b="1" dirty="0">
                <a:solidFill>
                  <a:srgbClr val="FFFFFF"/>
                </a:solidFill>
                <a:latin typeface="黑体" panose="02010609060101010101" pitchFamily="49" charset="-122"/>
                <a:ea typeface="黑体" panose="02010609060101010101" pitchFamily="49" charset="-122"/>
                <a:cs typeface="黑体" panose="02010609060101010101" pitchFamily="49" charset="-122"/>
              </a:rPr>
              <a:t>1</a:t>
            </a:r>
            <a:r>
              <a:rPr lang="zh-CN" altLang="en-US" sz="2400" b="1" dirty="0">
                <a:solidFill>
                  <a:srgbClr val="FFFFFF"/>
                </a:solidFill>
                <a:latin typeface="黑体" panose="02010609060101010101" pitchFamily="49" charset="-122"/>
                <a:ea typeface="黑体" panose="02010609060101010101" pitchFamily="49" charset="-122"/>
                <a:cs typeface="黑体" panose="02010609060101010101" pitchFamily="49" charset="-122"/>
              </a:rPr>
              <a:t>，自动打开浏览器，找到投资者互动平台的互动信息</a:t>
            </a:r>
            <a:endParaRPr lang="en-US" altLang="zh-CN" sz="2400" b="1" dirty="0">
              <a:solidFill>
                <a:srgbClr val="FFFFFF"/>
              </a:solidFill>
              <a:latin typeface="黑体" panose="02010609060101010101" pitchFamily="49" charset="-122"/>
              <a:ea typeface="黑体" panose="02010609060101010101" pitchFamily="49" charset="-122"/>
              <a:cs typeface="黑体" panose="02010609060101010101" pitchFamily="49" charset="-122"/>
            </a:endParaRPr>
          </a:p>
        </p:txBody>
      </p:sp>
      <p:sp>
        <p:nvSpPr>
          <p:cNvPr id="16" name="文本框 15"/>
          <p:cNvSpPr txBox="1"/>
          <p:nvPr/>
        </p:nvSpPr>
        <p:spPr>
          <a:xfrm>
            <a:off x="4360527" y="2415528"/>
            <a:ext cx="2821941" cy="1753235"/>
          </a:xfrm>
          <a:prstGeom prst="rect">
            <a:avLst/>
          </a:prstGeom>
          <a:solidFill>
            <a:schemeClr val="accent3"/>
          </a:solidFill>
          <a:ln>
            <a:noFill/>
          </a:ln>
        </p:spPr>
        <p:txBody>
          <a:bodyPr wrap="square" rtlCol="0">
            <a:spAutoFit/>
          </a:bodyPr>
          <a:lstStyle/>
          <a:p>
            <a:pPr lvl="0" algn="l">
              <a:lnSpc>
                <a:spcPct val="150000"/>
              </a:lnSpc>
              <a:buClrTx/>
              <a:buSzTx/>
              <a:buFontTx/>
            </a:pPr>
            <a:r>
              <a:rPr lang="en-US" altLang="zh-CN" sz="2400" b="1" dirty="0">
                <a:solidFill>
                  <a:srgbClr val="FFFFFF"/>
                </a:solidFill>
                <a:latin typeface="黑体" panose="02010609060101010101" pitchFamily="49" charset="-122"/>
                <a:ea typeface="黑体" panose="02010609060101010101" pitchFamily="49" charset="-122"/>
                <a:cs typeface="黑体" panose="02010609060101010101" pitchFamily="49" charset="-122"/>
                <a:sym typeface="+mn-ea"/>
              </a:rPr>
              <a:t>2、通过数据抓取定量收集投资者提问的问题和提问时间</a:t>
            </a:r>
          </a:p>
        </p:txBody>
      </p:sp>
      <p:grpSp>
        <p:nvGrpSpPr>
          <p:cNvPr id="17" name="Group 48"/>
          <p:cNvGrpSpPr>
            <a:grpSpLocks noChangeAspect="1"/>
          </p:cNvGrpSpPr>
          <p:nvPr/>
        </p:nvGrpSpPr>
        <p:grpSpPr>
          <a:xfrm>
            <a:off x="7182468" y="3018062"/>
            <a:ext cx="636080" cy="641983"/>
            <a:chOff x="0" y="0"/>
            <a:chExt cx="848106" cy="277749"/>
          </a:xfrm>
        </p:grpSpPr>
        <p:sp>
          <p:nvSpPr>
            <p:cNvPr id="18" name="Freeform 49"/>
            <p:cNvSpPr/>
            <p:nvPr/>
          </p:nvSpPr>
          <p:spPr>
            <a:xfrm>
              <a:off x="0" y="0"/>
              <a:ext cx="848106" cy="277749"/>
            </a:xfrm>
            <a:custGeom>
              <a:avLst/>
              <a:gdLst/>
              <a:ahLst/>
              <a:cxnLst/>
              <a:rect l="l" t="t" r="r" b="b"/>
              <a:pathLst>
                <a:path w="848106" h="277749">
                  <a:moveTo>
                    <a:pt x="0" y="69469"/>
                  </a:moveTo>
                  <a:lnTo>
                    <a:pt x="709295" y="69469"/>
                  </a:lnTo>
                  <a:lnTo>
                    <a:pt x="709295" y="0"/>
                  </a:lnTo>
                  <a:lnTo>
                    <a:pt x="848106" y="138811"/>
                  </a:lnTo>
                  <a:lnTo>
                    <a:pt x="709295" y="277749"/>
                  </a:lnTo>
                  <a:lnTo>
                    <a:pt x="709295" y="208280"/>
                  </a:lnTo>
                  <a:lnTo>
                    <a:pt x="0" y="208280"/>
                  </a:lnTo>
                  <a:close/>
                </a:path>
              </a:pathLst>
            </a:custGeom>
            <a:solidFill>
              <a:srgbClr val="00B050"/>
            </a:solidFill>
          </p:spPr>
        </p:sp>
      </p:grpSp>
      <p:sp>
        <p:nvSpPr>
          <p:cNvPr id="20" name="文本框 19"/>
          <p:cNvSpPr txBox="1"/>
          <p:nvPr/>
        </p:nvSpPr>
        <p:spPr>
          <a:xfrm>
            <a:off x="7823065" y="2440682"/>
            <a:ext cx="2061213" cy="1753235"/>
          </a:xfrm>
          <a:prstGeom prst="rect">
            <a:avLst/>
          </a:prstGeom>
          <a:solidFill>
            <a:schemeClr val="accent3"/>
          </a:solidFill>
          <a:ln>
            <a:noFill/>
          </a:ln>
        </p:spPr>
        <p:txBody>
          <a:bodyPr wrap="square" rtlCol="0">
            <a:spAutoFit/>
          </a:bodyPr>
          <a:lstStyle/>
          <a:p>
            <a:pPr lvl="0" algn="l">
              <a:lnSpc>
                <a:spcPct val="150000"/>
              </a:lnSpc>
              <a:buClrTx/>
              <a:buSzTx/>
              <a:buFontTx/>
            </a:pPr>
            <a:r>
              <a:rPr lang="en-US" altLang="zh-CN" sz="2400" b="1" dirty="0">
                <a:solidFill>
                  <a:srgbClr val="FFFFFF"/>
                </a:solidFill>
                <a:latin typeface="黑体" panose="02010609060101010101" pitchFamily="49" charset="-122"/>
                <a:ea typeface="黑体" panose="02010609060101010101" pitchFamily="49" charset="-122"/>
                <a:cs typeface="黑体" panose="02010609060101010101" pitchFamily="49" charset="-122"/>
                <a:sym typeface="+mn-ea"/>
              </a:rPr>
              <a:t>3、将从互动平台爬取的数据进行汇总</a:t>
            </a:r>
          </a:p>
        </p:txBody>
      </p:sp>
      <p:grpSp>
        <p:nvGrpSpPr>
          <p:cNvPr id="21" name="Group 48"/>
          <p:cNvGrpSpPr>
            <a:grpSpLocks noChangeAspect="1"/>
          </p:cNvGrpSpPr>
          <p:nvPr/>
        </p:nvGrpSpPr>
        <p:grpSpPr>
          <a:xfrm>
            <a:off x="9872863" y="3044417"/>
            <a:ext cx="677930" cy="684222"/>
            <a:chOff x="0" y="0"/>
            <a:chExt cx="848106" cy="277749"/>
          </a:xfrm>
        </p:grpSpPr>
        <p:sp>
          <p:nvSpPr>
            <p:cNvPr id="22" name="Freeform 49"/>
            <p:cNvSpPr/>
            <p:nvPr/>
          </p:nvSpPr>
          <p:spPr>
            <a:xfrm>
              <a:off x="0" y="0"/>
              <a:ext cx="848106" cy="277749"/>
            </a:xfrm>
            <a:custGeom>
              <a:avLst/>
              <a:gdLst/>
              <a:ahLst/>
              <a:cxnLst/>
              <a:rect l="l" t="t" r="r" b="b"/>
              <a:pathLst>
                <a:path w="848106" h="277749">
                  <a:moveTo>
                    <a:pt x="0" y="69469"/>
                  </a:moveTo>
                  <a:lnTo>
                    <a:pt x="709295" y="69469"/>
                  </a:lnTo>
                  <a:lnTo>
                    <a:pt x="709295" y="0"/>
                  </a:lnTo>
                  <a:lnTo>
                    <a:pt x="848106" y="138811"/>
                  </a:lnTo>
                  <a:lnTo>
                    <a:pt x="709295" y="277749"/>
                  </a:lnTo>
                  <a:lnTo>
                    <a:pt x="709295" y="208280"/>
                  </a:lnTo>
                  <a:lnTo>
                    <a:pt x="0" y="208280"/>
                  </a:lnTo>
                  <a:close/>
                </a:path>
              </a:pathLst>
            </a:custGeom>
            <a:solidFill>
              <a:srgbClr val="00B050"/>
            </a:solidFill>
          </p:spPr>
        </p:sp>
      </p:grpSp>
      <p:sp>
        <p:nvSpPr>
          <p:cNvPr id="24" name="文本框 23"/>
          <p:cNvSpPr txBox="1"/>
          <p:nvPr/>
        </p:nvSpPr>
        <p:spPr>
          <a:xfrm>
            <a:off x="10571508" y="2415527"/>
            <a:ext cx="3604475" cy="1753235"/>
          </a:xfrm>
          <a:prstGeom prst="rect">
            <a:avLst/>
          </a:prstGeom>
          <a:solidFill>
            <a:schemeClr val="accent3"/>
          </a:solidFill>
          <a:ln>
            <a:noFill/>
          </a:ln>
        </p:spPr>
        <p:txBody>
          <a:bodyPr wrap="square" rtlCol="0">
            <a:spAutoFit/>
          </a:bodyPr>
          <a:lstStyle/>
          <a:p>
            <a:pPr lvl="0" algn="l">
              <a:lnSpc>
                <a:spcPct val="150000"/>
              </a:lnSpc>
              <a:buClrTx/>
              <a:buSzTx/>
              <a:buFontTx/>
            </a:pPr>
            <a:r>
              <a:rPr lang="en-US" altLang="zh-CN" sz="2400" b="1" dirty="0">
                <a:solidFill>
                  <a:srgbClr val="FFFFFF"/>
                </a:solidFill>
                <a:latin typeface="黑体" panose="02010609060101010101" pitchFamily="49" charset="-122"/>
                <a:ea typeface="黑体" panose="02010609060101010101" pitchFamily="49" charset="-122"/>
                <a:cs typeface="黑体" panose="02010609060101010101" pitchFamily="49" charset="-122"/>
                <a:sym typeface="+mn-ea"/>
              </a:rPr>
              <a:t>4、排除掉相同的投资者在不同互动平台上提问的相同问题，做去重处理</a:t>
            </a:r>
          </a:p>
        </p:txBody>
      </p:sp>
      <p:grpSp>
        <p:nvGrpSpPr>
          <p:cNvPr id="25" name="Group 48"/>
          <p:cNvGrpSpPr>
            <a:grpSpLocks noChangeAspect="1"/>
          </p:cNvGrpSpPr>
          <p:nvPr/>
        </p:nvGrpSpPr>
        <p:grpSpPr>
          <a:xfrm>
            <a:off x="14173002" y="3044581"/>
            <a:ext cx="636080" cy="641983"/>
            <a:chOff x="0" y="0"/>
            <a:chExt cx="848106" cy="277749"/>
          </a:xfrm>
        </p:grpSpPr>
        <p:sp>
          <p:nvSpPr>
            <p:cNvPr id="26" name="Freeform 49"/>
            <p:cNvSpPr/>
            <p:nvPr/>
          </p:nvSpPr>
          <p:spPr>
            <a:xfrm>
              <a:off x="0" y="0"/>
              <a:ext cx="848106" cy="277749"/>
            </a:xfrm>
            <a:custGeom>
              <a:avLst/>
              <a:gdLst/>
              <a:ahLst/>
              <a:cxnLst/>
              <a:rect l="l" t="t" r="r" b="b"/>
              <a:pathLst>
                <a:path w="848106" h="277749">
                  <a:moveTo>
                    <a:pt x="0" y="69469"/>
                  </a:moveTo>
                  <a:lnTo>
                    <a:pt x="709295" y="69469"/>
                  </a:lnTo>
                  <a:lnTo>
                    <a:pt x="709295" y="0"/>
                  </a:lnTo>
                  <a:lnTo>
                    <a:pt x="848106" y="138811"/>
                  </a:lnTo>
                  <a:lnTo>
                    <a:pt x="709295" y="277749"/>
                  </a:lnTo>
                  <a:lnTo>
                    <a:pt x="709295" y="208280"/>
                  </a:lnTo>
                  <a:lnTo>
                    <a:pt x="0" y="208280"/>
                  </a:lnTo>
                  <a:close/>
                </a:path>
              </a:pathLst>
            </a:custGeom>
            <a:solidFill>
              <a:srgbClr val="00B050"/>
            </a:solidFill>
          </p:spPr>
        </p:sp>
      </p:grpSp>
      <p:sp>
        <p:nvSpPr>
          <p:cNvPr id="29" name="文本框 28"/>
          <p:cNvSpPr txBox="1"/>
          <p:nvPr/>
        </p:nvSpPr>
        <p:spPr>
          <a:xfrm>
            <a:off x="14834870" y="2408555"/>
            <a:ext cx="2703195" cy="1753235"/>
          </a:xfrm>
          <a:prstGeom prst="rect">
            <a:avLst/>
          </a:prstGeom>
          <a:solidFill>
            <a:schemeClr val="accent3"/>
          </a:solidFill>
          <a:ln>
            <a:noFill/>
          </a:ln>
        </p:spPr>
        <p:txBody>
          <a:bodyPr wrap="square" rtlCol="0">
            <a:spAutoFit/>
          </a:bodyPr>
          <a:lstStyle/>
          <a:p>
            <a:pPr lvl="0" algn="l">
              <a:lnSpc>
                <a:spcPct val="150000"/>
              </a:lnSpc>
              <a:buClrTx/>
              <a:buSzTx/>
              <a:buFontTx/>
            </a:pPr>
            <a:r>
              <a:rPr lang="en-US" altLang="zh-CN" sz="2400" b="1" dirty="0">
                <a:solidFill>
                  <a:srgbClr val="FFFFFF"/>
                </a:solidFill>
                <a:latin typeface="黑体" panose="02010609060101010101" pitchFamily="49" charset="-122"/>
                <a:ea typeface="黑体" panose="02010609060101010101" pitchFamily="49" charset="-122"/>
                <a:cs typeface="黑体" panose="02010609060101010101" pitchFamily="49" charset="-122"/>
                <a:sym typeface="+mn-ea"/>
              </a:rPr>
              <a:t>5、对去重的数据用Python做数据可视化分析</a:t>
            </a:r>
          </a:p>
        </p:txBody>
      </p:sp>
      <p:sp>
        <p:nvSpPr>
          <p:cNvPr id="30" name="文本框 29"/>
          <p:cNvSpPr txBox="1"/>
          <p:nvPr/>
        </p:nvSpPr>
        <p:spPr>
          <a:xfrm>
            <a:off x="1087120" y="5186680"/>
            <a:ext cx="2058670" cy="1667764"/>
          </a:xfrm>
          <a:prstGeom prst="rect">
            <a:avLst/>
          </a:prstGeom>
          <a:solidFill>
            <a:schemeClr val="accent2">
              <a:lumMod val="60000"/>
              <a:lumOff val="40000"/>
            </a:schemeClr>
          </a:solidFill>
          <a:ln>
            <a:noFill/>
          </a:ln>
        </p:spPr>
        <p:txBody>
          <a:bodyPr wrap="square" rtlCol="0">
            <a:spAutoFit/>
          </a:bodyPr>
          <a:lstStyle/>
          <a:p>
            <a:pPr algn="l">
              <a:lnSpc>
                <a:spcPct val="150000"/>
              </a:lnSpc>
            </a:pPr>
            <a:r>
              <a:rPr lang="en-US" altLang="zh-CN" sz="2400" b="1" dirty="0">
                <a:solidFill>
                  <a:srgbClr val="FFFFFF"/>
                </a:solidFill>
                <a:latin typeface="黑体" panose="02010609060101010101" pitchFamily="49" charset="-122"/>
                <a:ea typeface="黑体" panose="02010609060101010101" pitchFamily="49" charset="-122"/>
                <a:cs typeface="黑体" panose="02010609060101010101" pitchFamily="49" charset="-122"/>
              </a:rPr>
              <a:t>6</a:t>
            </a:r>
            <a:r>
              <a:rPr lang="zh-CN" altLang="en-US" sz="2400" b="1" dirty="0">
                <a:solidFill>
                  <a:srgbClr val="FFFFFF"/>
                </a:solidFill>
                <a:latin typeface="黑体" panose="02010609060101010101" pitchFamily="49" charset="-122"/>
                <a:ea typeface="黑体" panose="02010609060101010101" pitchFamily="49" charset="-122"/>
                <a:cs typeface="黑体" panose="02010609060101010101" pitchFamily="49" charset="-122"/>
              </a:rPr>
              <a:t>、定量提取出投资者发送的邮件信息</a:t>
            </a:r>
            <a:endParaRPr lang="en-US" altLang="zh-CN" sz="2400" b="1" dirty="0">
              <a:solidFill>
                <a:srgbClr val="FFFFFF"/>
              </a:solidFill>
              <a:latin typeface="黑体" panose="02010609060101010101" pitchFamily="49" charset="-122"/>
              <a:ea typeface="黑体" panose="02010609060101010101" pitchFamily="49" charset="-122"/>
              <a:cs typeface="黑体" panose="02010609060101010101" pitchFamily="49" charset="-122"/>
            </a:endParaRPr>
          </a:p>
        </p:txBody>
      </p:sp>
      <p:grpSp>
        <p:nvGrpSpPr>
          <p:cNvPr id="31" name="Group 48"/>
          <p:cNvGrpSpPr>
            <a:grpSpLocks noChangeAspect="1"/>
          </p:cNvGrpSpPr>
          <p:nvPr/>
        </p:nvGrpSpPr>
        <p:grpSpPr>
          <a:xfrm flipV="1">
            <a:off x="3164055" y="5690084"/>
            <a:ext cx="636080" cy="641983"/>
            <a:chOff x="0" y="0"/>
            <a:chExt cx="848106" cy="277749"/>
          </a:xfrm>
        </p:grpSpPr>
        <p:sp>
          <p:nvSpPr>
            <p:cNvPr id="32" name="Freeform 49"/>
            <p:cNvSpPr/>
            <p:nvPr/>
          </p:nvSpPr>
          <p:spPr>
            <a:xfrm>
              <a:off x="0" y="0"/>
              <a:ext cx="848106" cy="277749"/>
            </a:xfrm>
            <a:custGeom>
              <a:avLst/>
              <a:gdLst/>
              <a:ahLst/>
              <a:cxnLst/>
              <a:rect l="l" t="t" r="r" b="b"/>
              <a:pathLst>
                <a:path w="848106" h="277749">
                  <a:moveTo>
                    <a:pt x="0" y="69469"/>
                  </a:moveTo>
                  <a:lnTo>
                    <a:pt x="709295" y="69469"/>
                  </a:lnTo>
                  <a:lnTo>
                    <a:pt x="709295" y="0"/>
                  </a:lnTo>
                  <a:lnTo>
                    <a:pt x="848106" y="138811"/>
                  </a:lnTo>
                  <a:lnTo>
                    <a:pt x="709295" y="277749"/>
                  </a:lnTo>
                  <a:lnTo>
                    <a:pt x="709295" y="208280"/>
                  </a:lnTo>
                  <a:lnTo>
                    <a:pt x="0" y="208280"/>
                  </a:lnTo>
                  <a:close/>
                </a:path>
              </a:pathLst>
            </a:custGeom>
            <a:solidFill>
              <a:srgbClr val="00B050"/>
            </a:solidFill>
          </p:spPr>
          <p:txBody>
            <a:bodyPr/>
            <a:lstStyle/>
            <a:p>
              <a:endParaRPr lang="zh-CN" altLang="en-US" dirty="0"/>
            </a:p>
          </p:txBody>
        </p:sp>
      </p:grpSp>
      <p:sp>
        <p:nvSpPr>
          <p:cNvPr id="33" name="文本框 32"/>
          <p:cNvSpPr txBox="1"/>
          <p:nvPr/>
        </p:nvSpPr>
        <p:spPr>
          <a:xfrm>
            <a:off x="3818256" y="5154294"/>
            <a:ext cx="2182895" cy="1667764"/>
          </a:xfrm>
          <a:prstGeom prst="rect">
            <a:avLst/>
          </a:prstGeom>
          <a:solidFill>
            <a:schemeClr val="accent2">
              <a:lumMod val="60000"/>
              <a:lumOff val="40000"/>
            </a:schemeClr>
          </a:solidFill>
          <a:ln>
            <a:noFill/>
          </a:ln>
        </p:spPr>
        <p:txBody>
          <a:bodyPr wrap="square" rtlCol="0">
            <a:spAutoFit/>
          </a:bodyPr>
          <a:lstStyle/>
          <a:p>
            <a:pPr lvl="0" algn="l">
              <a:lnSpc>
                <a:spcPct val="150000"/>
              </a:lnSpc>
              <a:buClrTx/>
              <a:buSzTx/>
              <a:buFontTx/>
            </a:pPr>
            <a:r>
              <a:rPr lang="en-US" altLang="zh-CN" sz="2400" b="1" dirty="0">
                <a:solidFill>
                  <a:srgbClr val="FFFFFF"/>
                </a:solidFill>
                <a:latin typeface="黑体" panose="02010609060101010101" pitchFamily="49" charset="-122"/>
                <a:ea typeface="黑体" panose="02010609060101010101" pitchFamily="49" charset="-122"/>
                <a:cs typeface="黑体" panose="02010609060101010101" pitchFamily="49" charset="-122"/>
                <a:sym typeface="+mn-ea"/>
              </a:rPr>
              <a:t>7、将全部信息放在一个Excel表格里面</a:t>
            </a:r>
          </a:p>
        </p:txBody>
      </p:sp>
      <p:grpSp>
        <p:nvGrpSpPr>
          <p:cNvPr id="34" name="Group 48"/>
          <p:cNvGrpSpPr>
            <a:grpSpLocks noChangeAspect="1"/>
          </p:cNvGrpSpPr>
          <p:nvPr/>
        </p:nvGrpSpPr>
        <p:grpSpPr>
          <a:xfrm>
            <a:off x="6050280" y="5709920"/>
            <a:ext cx="453390" cy="641985"/>
            <a:chOff x="0" y="0"/>
            <a:chExt cx="848106" cy="277749"/>
          </a:xfrm>
        </p:grpSpPr>
        <p:sp>
          <p:nvSpPr>
            <p:cNvPr id="35" name="Freeform 49"/>
            <p:cNvSpPr/>
            <p:nvPr/>
          </p:nvSpPr>
          <p:spPr>
            <a:xfrm>
              <a:off x="0" y="0"/>
              <a:ext cx="848106" cy="277749"/>
            </a:xfrm>
            <a:custGeom>
              <a:avLst/>
              <a:gdLst/>
              <a:ahLst/>
              <a:cxnLst/>
              <a:rect l="l" t="t" r="r" b="b"/>
              <a:pathLst>
                <a:path w="848106" h="277749">
                  <a:moveTo>
                    <a:pt x="0" y="69469"/>
                  </a:moveTo>
                  <a:lnTo>
                    <a:pt x="709295" y="69469"/>
                  </a:lnTo>
                  <a:lnTo>
                    <a:pt x="709295" y="0"/>
                  </a:lnTo>
                  <a:lnTo>
                    <a:pt x="848106" y="138811"/>
                  </a:lnTo>
                  <a:lnTo>
                    <a:pt x="709295" y="277749"/>
                  </a:lnTo>
                  <a:lnTo>
                    <a:pt x="709295" y="208280"/>
                  </a:lnTo>
                  <a:lnTo>
                    <a:pt x="0" y="208280"/>
                  </a:lnTo>
                  <a:close/>
                </a:path>
              </a:pathLst>
            </a:custGeom>
            <a:solidFill>
              <a:srgbClr val="00B050"/>
            </a:solidFill>
          </p:spPr>
        </p:sp>
      </p:grpSp>
      <p:sp>
        <p:nvSpPr>
          <p:cNvPr id="36" name="文本框 35"/>
          <p:cNvSpPr txBox="1"/>
          <p:nvPr/>
        </p:nvSpPr>
        <p:spPr>
          <a:xfrm>
            <a:off x="6526530" y="5143500"/>
            <a:ext cx="2947670" cy="1753235"/>
          </a:xfrm>
          <a:prstGeom prst="rect">
            <a:avLst/>
          </a:prstGeom>
          <a:solidFill>
            <a:schemeClr val="accent2">
              <a:lumMod val="60000"/>
              <a:lumOff val="40000"/>
            </a:schemeClr>
          </a:solidFill>
          <a:ln>
            <a:noFill/>
          </a:ln>
        </p:spPr>
        <p:txBody>
          <a:bodyPr wrap="square" rtlCol="0">
            <a:spAutoFit/>
          </a:bodyPr>
          <a:lstStyle/>
          <a:p>
            <a:pPr lvl="0" algn="l">
              <a:lnSpc>
                <a:spcPct val="150000"/>
              </a:lnSpc>
              <a:buClrTx/>
              <a:buSzTx/>
              <a:buFontTx/>
            </a:pPr>
            <a:r>
              <a:rPr lang="en-US" altLang="zh-CN" sz="2400" b="1" dirty="0">
                <a:solidFill>
                  <a:srgbClr val="FFFFFF"/>
                </a:solidFill>
                <a:latin typeface="黑体" panose="02010609060101010101" pitchFamily="49" charset="-122"/>
                <a:ea typeface="黑体" panose="02010609060101010101" pitchFamily="49" charset="-122"/>
                <a:cs typeface="黑体" panose="02010609060101010101" pitchFamily="49" charset="-122"/>
                <a:sym typeface="+mn-ea"/>
              </a:rPr>
              <a:t>8、结合词云和邮件信息找出相似邮件含有的关键词（人工）</a:t>
            </a:r>
          </a:p>
        </p:txBody>
      </p:sp>
      <p:grpSp>
        <p:nvGrpSpPr>
          <p:cNvPr id="37" name="Group 48"/>
          <p:cNvGrpSpPr>
            <a:grpSpLocks noChangeAspect="1"/>
          </p:cNvGrpSpPr>
          <p:nvPr/>
        </p:nvGrpSpPr>
        <p:grpSpPr>
          <a:xfrm>
            <a:off x="9509759" y="5619599"/>
            <a:ext cx="725572" cy="732306"/>
            <a:chOff x="-33088" y="1498"/>
            <a:chExt cx="848106" cy="277749"/>
          </a:xfrm>
        </p:grpSpPr>
        <p:sp>
          <p:nvSpPr>
            <p:cNvPr id="38" name="Freeform 49"/>
            <p:cNvSpPr/>
            <p:nvPr/>
          </p:nvSpPr>
          <p:spPr>
            <a:xfrm>
              <a:off x="-33088" y="1498"/>
              <a:ext cx="848106" cy="277749"/>
            </a:xfrm>
            <a:custGeom>
              <a:avLst/>
              <a:gdLst/>
              <a:ahLst/>
              <a:cxnLst/>
              <a:rect l="l" t="t" r="r" b="b"/>
              <a:pathLst>
                <a:path w="848106" h="277749">
                  <a:moveTo>
                    <a:pt x="0" y="69469"/>
                  </a:moveTo>
                  <a:lnTo>
                    <a:pt x="709295" y="69469"/>
                  </a:lnTo>
                  <a:lnTo>
                    <a:pt x="709295" y="0"/>
                  </a:lnTo>
                  <a:lnTo>
                    <a:pt x="848106" y="138811"/>
                  </a:lnTo>
                  <a:lnTo>
                    <a:pt x="709295" y="277749"/>
                  </a:lnTo>
                  <a:lnTo>
                    <a:pt x="709295" y="208280"/>
                  </a:lnTo>
                  <a:lnTo>
                    <a:pt x="0" y="208280"/>
                  </a:lnTo>
                  <a:close/>
                </a:path>
              </a:pathLst>
            </a:custGeom>
            <a:solidFill>
              <a:srgbClr val="00B050"/>
            </a:solidFill>
          </p:spPr>
        </p:sp>
      </p:grpSp>
      <p:sp>
        <p:nvSpPr>
          <p:cNvPr id="39" name="文本框 38"/>
          <p:cNvSpPr txBox="1"/>
          <p:nvPr/>
        </p:nvSpPr>
        <p:spPr>
          <a:xfrm>
            <a:off x="10284460" y="5143500"/>
            <a:ext cx="2397125" cy="1753235"/>
          </a:xfrm>
          <a:prstGeom prst="rect">
            <a:avLst/>
          </a:prstGeom>
          <a:solidFill>
            <a:schemeClr val="accent2">
              <a:lumMod val="60000"/>
              <a:lumOff val="40000"/>
            </a:schemeClr>
          </a:solidFill>
          <a:ln>
            <a:noFill/>
          </a:ln>
        </p:spPr>
        <p:txBody>
          <a:bodyPr wrap="square" rtlCol="0">
            <a:spAutoFit/>
          </a:bodyPr>
          <a:lstStyle/>
          <a:p>
            <a:pPr lvl="0" algn="l">
              <a:lnSpc>
                <a:spcPct val="150000"/>
              </a:lnSpc>
              <a:buClrTx/>
              <a:buSzTx/>
              <a:buFontTx/>
            </a:pPr>
            <a:r>
              <a:rPr lang="en-US" altLang="zh-CN" sz="2400" b="1" dirty="0">
                <a:solidFill>
                  <a:srgbClr val="FFFFFF"/>
                </a:solidFill>
                <a:latin typeface="黑体" panose="02010609060101010101" pitchFamily="49" charset="-122"/>
                <a:ea typeface="黑体" panose="02010609060101010101" pitchFamily="49" charset="-122"/>
                <a:cs typeface="黑体" panose="02010609060101010101" pitchFamily="49" charset="-122"/>
                <a:sym typeface="+mn-ea"/>
              </a:rPr>
              <a:t>9、为关键词制定具有针对性的回复模板（人工）</a:t>
            </a:r>
          </a:p>
        </p:txBody>
      </p:sp>
      <p:grpSp>
        <p:nvGrpSpPr>
          <p:cNvPr id="40" name="Group 48"/>
          <p:cNvGrpSpPr>
            <a:grpSpLocks noChangeAspect="1"/>
          </p:cNvGrpSpPr>
          <p:nvPr/>
        </p:nvGrpSpPr>
        <p:grpSpPr>
          <a:xfrm>
            <a:off x="12687086" y="5709922"/>
            <a:ext cx="636080" cy="641983"/>
            <a:chOff x="0" y="0"/>
            <a:chExt cx="848106" cy="277749"/>
          </a:xfrm>
        </p:grpSpPr>
        <p:sp>
          <p:nvSpPr>
            <p:cNvPr id="41" name="Freeform 49"/>
            <p:cNvSpPr/>
            <p:nvPr/>
          </p:nvSpPr>
          <p:spPr>
            <a:xfrm>
              <a:off x="0" y="0"/>
              <a:ext cx="848106" cy="277749"/>
            </a:xfrm>
            <a:custGeom>
              <a:avLst/>
              <a:gdLst/>
              <a:ahLst/>
              <a:cxnLst/>
              <a:rect l="l" t="t" r="r" b="b"/>
              <a:pathLst>
                <a:path w="848106" h="277749">
                  <a:moveTo>
                    <a:pt x="0" y="69469"/>
                  </a:moveTo>
                  <a:lnTo>
                    <a:pt x="709295" y="69469"/>
                  </a:lnTo>
                  <a:lnTo>
                    <a:pt x="709295" y="0"/>
                  </a:lnTo>
                  <a:lnTo>
                    <a:pt x="848106" y="138811"/>
                  </a:lnTo>
                  <a:lnTo>
                    <a:pt x="709295" y="277749"/>
                  </a:lnTo>
                  <a:lnTo>
                    <a:pt x="709295" y="208280"/>
                  </a:lnTo>
                  <a:lnTo>
                    <a:pt x="0" y="208280"/>
                  </a:lnTo>
                  <a:close/>
                </a:path>
              </a:pathLst>
            </a:custGeom>
            <a:solidFill>
              <a:srgbClr val="00B050"/>
            </a:solidFill>
          </p:spPr>
        </p:sp>
      </p:grpSp>
      <p:sp>
        <p:nvSpPr>
          <p:cNvPr id="42" name="文本框 41"/>
          <p:cNvSpPr txBox="1"/>
          <p:nvPr/>
        </p:nvSpPr>
        <p:spPr>
          <a:xfrm>
            <a:off x="13350875" y="5150485"/>
            <a:ext cx="1844040" cy="1667764"/>
          </a:xfrm>
          <a:prstGeom prst="rect">
            <a:avLst/>
          </a:prstGeom>
          <a:solidFill>
            <a:schemeClr val="accent2">
              <a:lumMod val="60000"/>
              <a:lumOff val="40000"/>
            </a:schemeClr>
          </a:solidFill>
          <a:ln>
            <a:noFill/>
          </a:ln>
        </p:spPr>
        <p:txBody>
          <a:bodyPr wrap="square" rtlCol="0">
            <a:spAutoFit/>
          </a:bodyPr>
          <a:lstStyle/>
          <a:p>
            <a:pPr lvl="0" algn="l">
              <a:lnSpc>
                <a:spcPct val="150000"/>
              </a:lnSpc>
              <a:buClrTx/>
              <a:buSzTx/>
              <a:buFontTx/>
            </a:pPr>
            <a:r>
              <a:rPr lang="en-US" altLang="zh-CN" sz="2400" b="1" dirty="0">
                <a:solidFill>
                  <a:srgbClr val="FFFFFF"/>
                </a:solidFill>
                <a:latin typeface="黑体" panose="02010609060101010101" pitchFamily="49" charset="-122"/>
                <a:ea typeface="黑体" panose="02010609060101010101" pitchFamily="49" charset="-122"/>
                <a:cs typeface="黑体" panose="02010609060101010101" pitchFamily="49" charset="-122"/>
                <a:sym typeface="+mn-ea"/>
              </a:rPr>
              <a:t>10、筛选出含有特定关键词的邮件</a:t>
            </a:r>
          </a:p>
        </p:txBody>
      </p:sp>
      <p:grpSp>
        <p:nvGrpSpPr>
          <p:cNvPr id="45" name="Group 48"/>
          <p:cNvGrpSpPr>
            <a:grpSpLocks noChangeAspect="1"/>
          </p:cNvGrpSpPr>
          <p:nvPr/>
        </p:nvGrpSpPr>
        <p:grpSpPr>
          <a:xfrm>
            <a:off x="15232380" y="5639435"/>
            <a:ext cx="531495" cy="782955"/>
            <a:chOff x="0" y="0"/>
            <a:chExt cx="848106" cy="277749"/>
          </a:xfrm>
        </p:grpSpPr>
        <p:sp>
          <p:nvSpPr>
            <p:cNvPr id="46" name="Freeform 49"/>
            <p:cNvSpPr/>
            <p:nvPr/>
          </p:nvSpPr>
          <p:spPr>
            <a:xfrm>
              <a:off x="0" y="0"/>
              <a:ext cx="848106" cy="277749"/>
            </a:xfrm>
            <a:custGeom>
              <a:avLst/>
              <a:gdLst/>
              <a:ahLst/>
              <a:cxnLst/>
              <a:rect l="l" t="t" r="r" b="b"/>
              <a:pathLst>
                <a:path w="848106" h="277749">
                  <a:moveTo>
                    <a:pt x="0" y="69469"/>
                  </a:moveTo>
                  <a:lnTo>
                    <a:pt x="709295" y="69469"/>
                  </a:lnTo>
                  <a:lnTo>
                    <a:pt x="709295" y="0"/>
                  </a:lnTo>
                  <a:lnTo>
                    <a:pt x="848106" y="138811"/>
                  </a:lnTo>
                  <a:lnTo>
                    <a:pt x="709295" y="277749"/>
                  </a:lnTo>
                  <a:lnTo>
                    <a:pt x="709295" y="208280"/>
                  </a:lnTo>
                  <a:lnTo>
                    <a:pt x="0" y="208280"/>
                  </a:lnTo>
                  <a:close/>
                </a:path>
              </a:pathLst>
            </a:custGeom>
            <a:solidFill>
              <a:srgbClr val="00B050"/>
            </a:solidFill>
          </p:spPr>
        </p:sp>
      </p:grpSp>
      <p:sp>
        <p:nvSpPr>
          <p:cNvPr id="47" name="文本框 46"/>
          <p:cNvSpPr txBox="1"/>
          <p:nvPr/>
        </p:nvSpPr>
        <p:spPr>
          <a:xfrm>
            <a:off x="15801340" y="5150485"/>
            <a:ext cx="2131060" cy="1667764"/>
          </a:xfrm>
          <a:prstGeom prst="rect">
            <a:avLst/>
          </a:prstGeom>
          <a:solidFill>
            <a:schemeClr val="accent2">
              <a:lumMod val="60000"/>
              <a:lumOff val="40000"/>
            </a:schemeClr>
          </a:solidFill>
          <a:ln>
            <a:noFill/>
          </a:ln>
        </p:spPr>
        <p:txBody>
          <a:bodyPr wrap="square" rtlCol="0">
            <a:spAutoFit/>
          </a:bodyPr>
          <a:lstStyle/>
          <a:p>
            <a:pPr lvl="0" algn="l">
              <a:lnSpc>
                <a:spcPct val="150000"/>
              </a:lnSpc>
              <a:buClrTx/>
              <a:buSzTx/>
              <a:buFontTx/>
            </a:pPr>
            <a:r>
              <a:rPr lang="en-US" altLang="zh-CN" sz="2400" b="1" dirty="0">
                <a:solidFill>
                  <a:srgbClr val="FFFFFF"/>
                </a:solidFill>
                <a:latin typeface="黑体" panose="02010609060101010101" pitchFamily="49" charset="-122"/>
                <a:ea typeface="黑体" panose="02010609060101010101" pitchFamily="49" charset="-122"/>
                <a:cs typeface="黑体" panose="02010609060101010101" pitchFamily="49" charset="-122"/>
                <a:sym typeface="+mn-ea"/>
              </a:rPr>
              <a:t>11、对这些邮件进行针对性的批量回复</a:t>
            </a:r>
          </a:p>
        </p:txBody>
      </p:sp>
      <p:pic>
        <p:nvPicPr>
          <p:cNvPr id="8" name="Picture 16"/>
          <p:cNvPicPr>
            <a:picLocks noChangeAspect="1"/>
          </p:cNvPicPr>
          <p:nvPr/>
        </p:nvPicPr>
        <p:blipFill>
          <a:blip r:embed="rId4"/>
          <a:srcRect r="2209" b="2209"/>
          <a:stretch>
            <a:fillRect/>
          </a:stretch>
        </p:blipFill>
        <p:spPr>
          <a:xfrm>
            <a:off x="123774" y="2839272"/>
            <a:ext cx="847725" cy="847725"/>
          </a:xfrm>
          <a:prstGeom prst="rect">
            <a:avLst/>
          </a:prstGeom>
        </p:spPr>
      </p:pic>
      <p:pic>
        <p:nvPicPr>
          <p:cNvPr id="12" name="Picture 16"/>
          <p:cNvPicPr>
            <a:picLocks noChangeAspect="1"/>
          </p:cNvPicPr>
          <p:nvPr/>
        </p:nvPicPr>
        <p:blipFill>
          <a:blip r:embed="rId4"/>
          <a:srcRect r="2209" b="2209"/>
          <a:stretch>
            <a:fillRect/>
          </a:stretch>
        </p:blipFill>
        <p:spPr>
          <a:xfrm>
            <a:off x="152349" y="5485317"/>
            <a:ext cx="847725" cy="847725"/>
          </a:xfrm>
          <a:prstGeom prst="rect">
            <a:avLst/>
          </a:prstGeom>
        </p:spPr>
      </p:pic>
      <p:grpSp>
        <p:nvGrpSpPr>
          <p:cNvPr id="43" name="Group 48">
            <a:extLst>
              <a:ext uri="{FF2B5EF4-FFF2-40B4-BE49-F238E27FC236}">
                <a16:creationId xmlns:a16="http://schemas.microsoft.com/office/drawing/2014/main" id="{D3421342-BA85-3426-A7CA-85CE5854D425}"/>
              </a:ext>
            </a:extLst>
          </p:cNvPr>
          <p:cNvGrpSpPr>
            <a:grpSpLocks noChangeAspect="1"/>
          </p:cNvGrpSpPr>
          <p:nvPr/>
        </p:nvGrpSpPr>
        <p:grpSpPr>
          <a:xfrm rot="5400000">
            <a:off x="8777846" y="6790920"/>
            <a:ext cx="732307" cy="1627657"/>
            <a:chOff x="0" y="0"/>
            <a:chExt cx="848106" cy="277749"/>
          </a:xfrm>
          <a:solidFill>
            <a:srgbClr val="FF0000"/>
          </a:solidFill>
        </p:grpSpPr>
        <p:sp>
          <p:nvSpPr>
            <p:cNvPr id="44" name="Freeform 49">
              <a:extLst>
                <a:ext uri="{FF2B5EF4-FFF2-40B4-BE49-F238E27FC236}">
                  <a16:creationId xmlns:a16="http://schemas.microsoft.com/office/drawing/2014/main" id="{41DBA574-9D11-6FF8-7464-929BB702B21B}"/>
                </a:ext>
              </a:extLst>
            </p:cNvPr>
            <p:cNvSpPr/>
            <p:nvPr/>
          </p:nvSpPr>
          <p:spPr>
            <a:xfrm>
              <a:off x="0" y="0"/>
              <a:ext cx="848106" cy="277749"/>
            </a:xfrm>
            <a:custGeom>
              <a:avLst/>
              <a:gdLst/>
              <a:ahLst/>
              <a:cxnLst/>
              <a:rect l="l" t="t" r="r" b="b"/>
              <a:pathLst>
                <a:path w="848106" h="277749">
                  <a:moveTo>
                    <a:pt x="0" y="69469"/>
                  </a:moveTo>
                  <a:lnTo>
                    <a:pt x="709295" y="69469"/>
                  </a:lnTo>
                  <a:lnTo>
                    <a:pt x="709295" y="0"/>
                  </a:lnTo>
                  <a:lnTo>
                    <a:pt x="848106" y="138811"/>
                  </a:lnTo>
                  <a:lnTo>
                    <a:pt x="709295" y="277749"/>
                  </a:lnTo>
                  <a:lnTo>
                    <a:pt x="709295" y="208280"/>
                  </a:lnTo>
                  <a:lnTo>
                    <a:pt x="0" y="208280"/>
                  </a:lnTo>
                  <a:close/>
                </a:path>
              </a:pathLst>
            </a:custGeom>
            <a:solidFill>
              <a:srgbClr val="00B050"/>
            </a:solidFill>
          </p:spPr>
        </p:sp>
      </p:grpSp>
      <p:sp>
        <p:nvSpPr>
          <p:cNvPr id="14" name="矩形 13">
            <a:extLst>
              <a:ext uri="{FF2B5EF4-FFF2-40B4-BE49-F238E27FC236}">
                <a16:creationId xmlns:a16="http://schemas.microsoft.com/office/drawing/2014/main" id="{B4F4E58C-99C0-632F-752D-C0B1A4A17247}"/>
              </a:ext>
            </a:extLst>
          </p:cNvPr>
          <p:cNvSpPr/>
          <p:nvPr/>
        </p:nvSpPr>
        <p:spPr>
          <a:xfrm>
            <a:off x="6858000" y="8070027"/>
            <a:ext cx="4572000" cy="122882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结合邮件信息和可视化结果制作投资者关系管理报告</a:t>
            </a:r>
            <a:endParaRPr lang="zh-CN" altLang="en-US" sz="2400"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05" r="75" b="1369"/>
          <a:stretch>
            <a:fillRect/>
          </a:stretch>
        </p:blipFill>
        <p:spPr>
          <a:xfrm>
            <a:off x="28875" y="2532"/>
            <a:ext cx="18288000" cy="10287000"/>
          </a:xfrm>
          <a:prstGeom prst="rect">
            <a:avLst/>
          </a:prstGeom>
        </p:spPr>
      </p:pic>
      <p:pic>
        <p:nvPicPr>
          <p:cNvPr id="3" name="Picture 3"/>
          <p:cNvPicPr>
            <a:picLocks noChangeAspect="1"/>
          </p:cNvPicPr>
          <p:nvPr/>
        </p:nvPicPr>
        <p:blipFill>
          <a:blip r:embed="rId3"/>
          <a:srcRect r="984" b="984"/>
          <a:stretch>
            <a:fillRect/>
          </a:stretch>
        </p:blipFill>
        <p:spPr>
          <a:xfrm>
            <a:off x="15729384" y="-57100"/>
            <a:ext cx="2587491" cy="1180700"/>
          </a:xfrm>
          <a:prstGeom prst="rect">
            <a:avLst/>
          </a:prstGeom>
        </p:spPr>
      </p:pic>
      <p:grpSp>
        <p:nvGrpSpPr>
          <p:cNvPr id="4" name="Group 4"/>
          <p:cNvGrpSpPr>
            <a:grpSpLocks noChangeAspect="1"/>
          </p:cNvGrpSpPr>
          <p:nvPr/>
        </p:nvGrpSpPr>
        <p:grpSpPr>
          <a:xfrm rot="-15199">
            <a:off x="-35809" y="1643063"/>
            <a:ext cx="18321518" cy="9525"/>
            <a:chOff x="0" y="0"/>
            <a:chExt cx="24428691" cy="12700"/>
          </a:xfrm>
        </p:grpSpPr>
        <p:sp>
          <p:nvSpPr>
            <p:cNvPr id="5" name="Freeform 5"/>
            <p:cNvSpPr/>
            <p:nvPr/>
          </p:nvSpPr>
          <p:spPr>
            <a:xfrm>
              <a:off x="0" y="0"/>
              <a:ext cx="24428704" cy="12700"/>
            </a:xfrm>
            <a:custGeom>
              <a:avLst/>
              <a:gdLst/>
              <a:ahLst/>
              <a:cxnLst/>
              <a:rect l="l" t="t" r="r" b="b"/>
              <a:pathLst>
                <a:path w="24428704" h="12700">
                  <a:moveTo>
                    <a:pt x="6350" y="0"/>
                  </a:moveTo>
                  <a:lnTo>
                    <a:pt x="24422354" y="0"/>
                  </a:lnTo>
                  <a:cubicBezTo>
                    <a:pt x="24425911" y="0"/>
                    <a:pt x="24428704" y="2794"/>
                    <a:pt x="24428704" y="6350"/>
                  </a:cubicBezTo>
                  <a:cubicBezTo>
                    <a:pt x="24428704" y="9906"/>
                    <a:pt x="24425911" y="12700"/>
                    <a:pt x="24422354" y="12700"/>
                  </a:cubicBezTo>
                  <a:lnTo>
                    <a:pt x="6350" y="12700"/>
                  </a:lnTo>
                  <a:cubicBezTo>
                    <a:pt x="2794" y="12700"/>
                    <a:pt x="0" y="9906"/>
                    <a:pt x="0" y="6350"/>
                  </a:cubicBezTo>
                  <a:cubicBezTo>
                    <a:pt x="0" y="2794"/>
                    <a:pt x="2794" y="0"/>
                    <a:pt x="6350" y="0"/>
                  </a:cubicBezTo>
                  <a:close/>
                </a:path>
              </a:pathLst>
            </a:custGeom>
            <a:solidFill>
              <a:srgbClr val="000000"/>
            </a:solidFill>
          </p:spPr>
        </p:sp>
      </p:grpSp>
      <p:sp>
        <p:nvSpPr>
          <p:cNvPr id="7" name="TextBox 7"/>
          <p:cNvSpPr txBox="1"/>
          <p:nvPr/>
        </p:nvSpPr>
        <p:spPr>
          <a:xfrm>
            <a:off x="15975280" y="1058010"/>
            <a:ext cx="3030754" cy="362158"/>
          </a:xfrm>
          <a:prstGeom prst="rect">
            <a:avLst/>
          </a:prstGeom>
        </p:spPr>
        <p:txBody>
          <a:bodyPr lIns="0" tIns="0" rIns="0" bIns="0" rtlCol="0" anchor="t">
            <a:spAutoFit/>
          </a:bodyPr>
          <a:lstStyle/>
          <a:p>
            <a:pPr algn="l">
              <a:lnSpc>
                <a:spcPts val="1440"/>
              </a:lnSpc>
            </a:pPr>
            <a:r>
              <a:rPr lang="en-US" sz="1200">
                <a:solidFill>
                  <a:srgbClr val="01A8FF"/>
                </a:solidFill>
                <a:ea typeface="Arimo" panose="020B0604020202020204"/>
              </a:rPr>
              <a:t>融 合 · 创 新 · 创 造</a:t>
            </a:r>
          </a:p>
        </p:txBody>
      </p:sp>
      <p:sp>
        <p:nvSpPr>
          <p:cNvPr id="8" name="TextBox 8"/>
          <p:cNvSpPr txBox="1"/>
          <p:nvPr/>
        </p:nvSpPr>
        <p:spPr>
          <a:xfrm>
            <a:off x="7239101" y="2019023"/>
            <a:ext cx="3106954" cy="553085"/>
          </a:xfrm>
          <a:prstGeom prst="rect">
            <a:avLst/>
          </a:prstGeom>
          <a:noFill/>
        </p:spPr>
        <p:txBody>
          <a:bodyPr wrap="square" lIns="91440" tIns="45720" rIns="91440" bIns="45720" rtlCol="0" anchor="t">
            <a:spAutoFit/>
          </a:bodyPr>
          <a:lstStyle/>
          <a:p>
            <a:pPr lvl="0" algn="l">
              <a:buClrTx/>
              <a:buSzTx/>
              <a:buFontTx/>
            </a:pPr>
            <a:r>
              <a:rPr lang="zh-CN" altLang="en-US" sz="3000" b="1" dirty="0">
                <a:solidFill>
                  <a:srgbClr val="FFFF00"/>
                </a:solidFill>
                <a:latin typeface="黑体" panose="02010609060101010101" pitchFamily="49" charset="-122"/>
                <a:ea typeface="黑体" panose="02010609060101010101" pitchFamily="49" charset="-122"/>
                <a:sym typeface="+mn-ea"/>
              </a:rPr>
              <a:t>流程图展示</a:t>
            </a:r>
          </a:p>
        </p:txBody>
      </p:sp>
      <p:sp>
        <p:nvSpPr>
          <p:cNvPr id="9" name="TextBox 9"/>
          <p:cNvSpPr txBox="1"/>
          <p:nvPr/>
        </p:nvSpPr>
        <p:spPr>
          <a:xfrm>
            <a:off x="304762" y="31130"/>
            <a:ext cx="5265328" cy="1661795"/>
          </a:xfrm>
          <a:prstGeom prst="rect">
            <a:avLst/>
          </a:prstGeom>
        </p:spPr>
        <p:txBody>
          <a:bodyPr lIns="0" tIns="0" rIns="0" bIns="0" rtlCol="0" anchor="t">
            <a:spAutoFit/>
          </a:bodyPr>
          <a:lstStyle/>
          <a:p>
            <a:pPr lvl="0" algn="l">
              <a:lnSpc>
                <a:spcPct val="150000"/>
              </a:lnSpc>
              <a:buClrTx/>
              <a:buSzTx/>
              <a:buFontTx/>
            </a:pPr>
            <a:r>
              <a:rPr lang="en-US" sz="3600" b="1">
                <a:solidFill>
                  <a:srgbClr val="FFFFFF"/>
                </a:solidFill>
                <a:latin typeface="黑体" panose="02010609060101010101" pitchFamily="49" charset="-122"/>
                <a:ea typeface="黑体" panose="02010609060101010101" pitchFamily="49" charset="-122"/>
                <a:cs typeface="黑体" panose="02010609060101010101" pitchFamily="49" charset="-122"/>
                <a:sym typeface="+mn-ea"/>
              </a:rPr>
              <a:t>三、执行流程图</a:t>
            </a:r>
          </a:p>
          <a:p>
            <a:pPr lvl="0" algn="l">
              <a:lnSpc>
                <a:spcPct val="150000"/>
              </a:lnSpc>
              <a:buClrTx/>
              <a:buSzTx/>
              <a:buFontTx/>
            </a:pPr>
            <a:r>
              <a:rPr lang="en-US" sz="3600" b="1">
                <a:solidFill>
                  <a:srgbClr val="00B0F0"/>
                </a:solidFill>
                <a:latin typeface="黑体" panose="02010609060101010101" pitchFamily="49" charset="-122"/>
                <a:ea typeface="黑体" panose="02010609060101010101" pitchFamily="49" charset="-122"/>
                <a:cs typeface="黑体" panose="02010609060101010101" pitchFamily="49" charset="-122"/>
                <a:sym typeface="+mn-ea"/>
              </a:rPr>
              <a:t>Execution Flow Chart</a:t>
            </a:r>
          </a:p>
        </p:txBody>
      </p:sp>
      <p:pic>
        <p:nvPicPr>
          <p:cNvPr id="11" name="图片 10">
            <a:extLst>
              <a:ext uri="{FF2B5EF4-FFF2-40B4-BE49-F238E27FC236}">
                <a16:creationId xmlns:a16="http://schemas.microsoft.com/office/drawing/2014/main" id="{542FDFF8-C911-3F7B-3F7E-1200C4DB690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49012" y="3151502"/>
            <a:ext cx="15585846" cy="5334073"/>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zJjZDhhODhkZjk3NDBiMjNmZDE0NDBlMmRmZDY3ZmMifQ=="/>
</p:tagLst>
</file>

<file path=ppt/tags/tag10.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649_2*l_h_i*1_2_3"/>
  <p:tag name="KSO_WM_TEMPLATE_CATEGORY" val="diagram"/>
  <p:tag name="KSO_WM_TEMPLATE_INDEX" val="649"/>
  <p:tag name="KSO_WM_UNIT_LAYERLEVEL" val="1_1_1"/>
  <p:tag name="KSO_WM_TAG_VERSION" val="1.0"/>
  <p:tag name="KSO_WM_BEAUTIFY_FLAG" val="#wm#"/>
  <p:tag name="KSO_WM_UNIT_FILL_FORE_SCHEMECOLOR_INDEX" val="14"/>
  <p:tag name="KSO_WM_UNIT_FILL_TYPE" val="1"/>
  <p:tag name="KSO_WM_UNIT_LINE_FORE_SCHEMECOLOR_INDEX" val="6"/>
  <p:tag name="KSO_WM_UNIT_LINE_FILL_TYPE" val="2"/>
  <p:tag name="KSO_WM_UNIT_TEXT_FILL_FORE_SCHEMECOLOR_INDEX" val="13"/>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649_2*l_h_i*1_2_2"/>
  <p:tag name="KSO_WM_TEMPLATE_CATEGORY" val="diagram"/>
  <p:tag name="KSO_WM_TEMPLATE_INDEX" val="649"/>
  <p:tag name="KSO_WM_UNIT_LAYERLEVEL" val="1_1_1"/>
  <p:tag name="KSO_WM_TAG_VERSION" val="1.0"/>
  <p:tag name="KSO_WM_BEAUTIFY_FLAG" val="#wm#"/>
  <p:tag name="KSO_WM_UNIT_FILL_FORE_SCHEMECOLOR_INDEX" val="14"/>
  <p:tag name="KSO_WM_UNIT_FILL_TYPE" val="1"/>
  <p:tag name="KSO_WM_UNIT_LINE_FORE_SCHEMECOLOR_INDEX" val="6"/>
  <p:tag name="KSO_WM_UNIT_LINE_FILL_TYPE" val="2"/>
  <p:tag name="KSO_WM_UNIT_TEXT_FILL_FORE_SCHEMECOLOR_INDEX" val="2"/>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UNIT_VALUE" val="96*101"/>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649_2*l_h_x*1_2_1"/>
  <p:tag name="KSO_WM_TEMPLATE_CATEGORY" val="diagram"/>
  <p:tag name="KSO_WM_TEMPLATE_INDEX" val="649"/>
  <p:tag name="KSO_WM_UNIT_LAYERLEVEL" val="1_1_1"/>
  <p:tag name="KSO_WM_TAG_VERSION" val="1.0"/>
  <p:tag name="KSO_WM_BEAUTIFY_FLAG" val="#wm#"/>
  <p:tag name="KSO_WM_UNIT_FILL_FORE_SCHEMECOLOR_INDEX" val="6"/>
  <p:tag name="KSO_WM_UNIT_FILL_TYPE" val="1"/>
  <p:tag name="KSO_WM_UNIT_LINE_FORE_SCHEMECOLOR_INDEX" val="6"/>
  <p:tag name="KSO_WM_UNIT_LINE_FILL_TYPE" val="2"/>
  <p:tag name="KSO_WM_UNIT_TEXT_FILL_FORE_SCHEMECOLOR_INDEX" val="13"/>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649_2*l_h_f*1_1_1"/>
  <p:tag name="KSO_WM_TEMPLATE_CATEGORY" val="diagram"/>
  <p:tag name="KSO_WM_TEMPLATE_INDEX" val="649"/>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649_2*l_h_f*1_2_1"/>
  <p:tag name="KSO_WM_TEMPLATE_CATEGORY" val="diagram"/>
  <p:tag name="KSO_WM_TEMPLATE_INDEX" val="649"/>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649_2*l_i*1_1"/>
  <p:tag name="KSO_WM_TEMPLATE_CATEGORY" val="diagram"/>
  <p:tag name="KSO_WM_TEMPLATE_INDEX" val="649"/>
  <p:tag name="KSO_WM_UNIT_LAYERLEVEL" val="1_1"/>
  <p:tag name="KSO_WM_TAG_VERSION" val="1.0"/>
  <p:tag name="KSO_WM_BEAUTIFY_FLAG" val="#wm#"/>
  <p:tag name="KSO_WM_UNIT_LINE_FORE_SCHEMECOLOR_INDEX" val="16"/>
  <p:tag name="KSO_WM_UNIT_LINE_FILL_TYPE" val="2"/>
  <p:tag name="KSO_WM_UNIT_TEXT_FILL_FORE_SCHEMECOLOR_INDEX" val="2"/>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649_2*l_i*1_2"/>
  <p:tag name="KSO_WM_TEMPLATE_CATEGORY" val="diagram"/>
  <p:tag name="KSO_WM_TEMPLATE_INDEX" val="649"/>
  <p:tag name="KSO_WM_UNIT_LAYERLEVEL" val="1_1"/>
  <p:tag name="KSO_WM_TAG_VERSION" val="1.0"/>
  <p:tag name="KSO_WM_BEAUTIFY_FLAG" val="#wm#"/>
  <p:tag name="KSO_WM_UNIT_FILL_FORE_SCHEMECOLOR_INDEX" val="16"/>
  <p:tag name="KSO_WM_UNIT_FILL_TYPE" val="1"/>
  <p:tag name="KSO_WM_UNIT_TEXT_FILL_FORE_SCHEMECOLOR_INDEX" val="2"/>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UNIT_VALUE" val="232*193"/>
  <p:tag name="KSO_WM_UNIT_HIGHLIGHT" val="0"/>
  <p:tag name="KSO_WM_UNIT_COMPATIBLE" val="0"/>
  <p:tag name="KSO_WM_UNIT_DIAGRAM_ISNUMVISUAL" val="0"/>
  <p:tag name="KSO_WM_UNIT_DIAGRAM_ISREFERUNIT" val="0"/>
  <p:tag name="KSO_WM_DIAGRAM_GROUP_CODE" val="l1-1"/>
  <p:tag name="KSO_WM_UNIT_TYPE" val="l_x"/>
  <p:tag name="KSO_WM_UNIT_INDEX" val="1_1"/>
  <p:tag name="KSO_WM_UNIT_ID" val="diagram649_2*l_x*1_1"/>
  <p:tag name="KSO_WM_TEMPLATE_CATEGORY" val="diagram"/>
  <p:tag name="KSO_WM_TEMPLATE_INDEX" val="649"/>
  <p:tag name="KSO_WM_UNIT_LAYERLEVEL" val="1_1"/>
  <p:tag name="KSO_WM_TAG_VERSION" val="1.0"/>
  <p:tag name="KSO_WM_BEAUTIFY_FLAG" val="#wm#"/>
  <p:tag name="KSO_WM_UNIT_FILL_FORE_SCHEMECOLOR_INDEX" val="15"/>
  <p:tag name="KSO_WM_UNIT_FILL_TYPE" val="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649_2*l_h_i*1_1_4"/>
  <p:tag name="KSO_WM_TEMPLATE_CATEGORY" val="diagram"/>
  <p:tag name="KSO_WM_TEMPLATE_INDEX" val="649"/>
  <p:tag name="KSO_WM_UNIT_LAYERLEVEL" val="1_1_1"/>
  <p:tag name="KSO_WM_TAG_VERSION" val="1.0"/>
  <p:tag name="KSO_WM_BEAUTIFY_FLAG" val="#wm#"/>
  <p:tag name="KSO_WM_UNIT_LINE_FORE_SCHEMECOLOR_INDEX" val="5"/>
  <p:tag name="KSO_WM_UNIT_LINE_FILL_TYPE" val="2"/>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649_2*l_h_i*1_2_4"/>
  <p:tag name="KSO_WM_TEMPLATE_CATEGORY" val="diagram"/>
  <p:tag name="KSO_WM_TEMPLATE_INDEX" val="649"/>
  <p:tag name="KSO_WM_UNIT_LAYERLEVEL" val="1_1_1"/>
  <p:tag name="KSO_WM_TAG_VERSION" val="1.0"/>
  <p:tag name="KSO_WM_BEAUTIFY_FLAG" val="#wm#"/>
  <p:tag name="KSO_WM_UNIT_LINE_FORE_SCHEMECOLOR_INDEX" val="6"/>
  <p:tag name="KSO_WM_UNIT_LINE_FILL_TYPE" val="2"/>
</p:tagLst>
</file>

<file path=ppt/tags/tag7.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649_2*l_h_i*1_1_3"/>
  <p:tag name="KSO_WM_TEMPLATE_CATEGORY" val="diagram"/>
  <p:tag name="KSO_WM_TEMPLATE_INDEX" val="649"/>
  <p:tag name="KSO_WM_UNIT_LAYERLEVEL" val="1_1_1"/>
  <p:tag name="KSO_WM_TAG_VERSION" val="1.0"/>
  <p:tag name="KSO_WM_BEAUTIFY_FLAG" val="#wm#"/>
  <p:tag name="KSO_WM_UNIT_FILL_FORE_SCHEMECOLOR_INDEX" val="14"/>
  <p:tag name="KSO_WM_UNIT_FILL_TYPE" val="1"/>
  <p:tag name="KSO_WM_UNIT_LINE_FORE_SCHEMECOLOR_INDEX" val="5"/>
  <p:tag name="KSO_WM_UNIT_LINE_FILL_TYPE" val="2"/>
  <p:tag name="KSO_WM_UNIT_TEXT_FILL_FORE_SCHEMECOLOR_INDEX" val="13"/>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649_2*l_h_i*1_1_2"/>
  <p:tag name="KSO_WM_TEMPLATE_CATEGORY" val="diagram"/>
  <p:tag name="KSO_WM_TEMPLATE_INDEX" val="649"/>
  <p:tag name="KSO_WM_UNIT_LAYERLEVEL" val="1_1_1"/>
  <p:tag name="KSO_WM_TAG_VERSION" val="1.0"/>
  <p:tag name="KSO_WM_BEAUTIFY_FLAG" val="#wm#"/>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UNIT_VALUE" val="105*105"/>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649_2*l_h_x*1_1_1"/>
  <p:tag name="KSO_WM_TEMPLATE_CATEGORY" val="diagram"/>
  <p:tag name="KSO_WM_TEMPLATE_INDEX" val="649"/>
  <p:tag name="KSO_WM_UNIT_LAYERLEVEL" val="1_1_1"/>
  <p:tag name="KSO_WM_TAG_VERSION" val="1.0"/>
  <p:tag name="KSO_WM_BEAUTIFY_FLAG" val="#wm#"/>
  <p:tag name="KSO_WM_UNIT_FILL_FORE_SCHEMECOLOR_INDEX" val="5"/>
  <p:tag name="KSO_WM_UNIT_FILL_TYPE" val="1"/>
  <p:tag name="KSO_WM_UNIT_LINE_FORE_SCHEMECOLOR_INDEX" val="5"/>
  <p:tag name="KSO_WM_UNIT_LINE_FILL_TYPE"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792</TotalTime>
  <Words>1077</Words>
  <Application>Microsoft Office PowerPoint</Application>
  <PresentationFormat>自定义</PresentationFormat>
  <Paragraphs>138</Paragraphs>
  <Slides>14</Slides>
  <Notes>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14</vt:i4>
      </vt:variant>
    </vt:vector>
  </HeadingPairs>
  <TitlesOfParts>
    <vt:vector size="22" baseType="lpstr">
      <vt:lpstr>Arial</vt:lpstr>
      <vt:lpstr>Wingdings</vt:lpstr>
      <vt:lpstr>Calibri</vt:lpstr>
      <vt:lpstr>微软雅黑</vt:lpstr>
      <vt:lpstr>等线</vt:lpstr>
      <vt:lpstr>SimHei</vt:lpstr>
      <vt:lpstr>Arimo</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第二届RPA+AI开发者大赛项目说明提交模板-修改.pptx</dc:title>
  <dc:creator/>
  <cp:lastModifiedBy>zhenqi_34@qq.com</cp:lastModifiedBy>
  <cp:revision>15</cp:revision>
  <dcterms:created xsi:type="dcterms:W3CDTF">2006-08-16T00:00:00Z</dcterms:created>
  <dcterms:modified xsi:type="dcterms:W3CDTF">2022-07-17T14:07:21Z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EFBDCFC9376946D1B7534EC4D2C5852B</vt:lpwstr>
  </property>
  <property fmtid="{D5CDD505-2E9C-101B-9397-08002B2CF9AE}" pid="3" name="KSOProductBuildVer">
    <vt:lpwstr>2052-11.1.0.11830</vt:lpwstr>
  </property>
</Properties>
</file>