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media/image42.svg" ContentType="image/svg+xml"/>
  <Override PartName="/ppt/media/image44.svg" ContentType="image/svg+xml"/>
  <Override PartName="/ppt/media/image4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1" r:id="rId4"/>
    <p:sldMasterId id="2147483673" r:id="rId5"/>
  </p:sldMasterIdLst>
  <p:notesMasterIdLst>
    <p:notesMasterId r:id="rId19"/>
  </p:notesMasterIdLst>
  <p:sldIdLst>
    <p:sldId id="256" r:id="rId6"/>
    <p:sldId id="257" r:id="rId7"/>
    <p:sldId id="258" r:id="rId8"/>
    <p:sldId id="273" r:id="rId9"/>
    <p:sldId id="305" r:id="rId10"/>
    <p:sldId id="306" r:id="rId11"/>
    <p:sldId id="268" r:id="rId12"/>
    <p:sldId id="263" r:id="rId13"/>
    <p:sldId id="266" r:id="rId14"/>
    <p:sldId id="264" r:id="rId15"/>
    <p:sldId id="271" r:id="rId16"/>
    <p:sldId id="260" r:id="rId17"/>
    <p:sldId id="262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88E5"/>
    <a:srgbClr val="B484E2"/>
    <a:srgbClr val="705661"/>
    <a:srgbClr val="D460FF"/>
    <a:srgbClr val="01A8FF"/>
    <a:srgbClr val="34334B"/>
    <a:srgbClr val="6D5562"/>
    <a:srgbClr val="1A070E"/>
    <a:srgbClr val="725760"/>
    <a:srgbClr val="261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42"/>
    <p:restoredTop sz="94674"/>
  </p:normalViewPr>
  <p:slideViewPr>
    <p:cSldViewPr snapToGrid="0">
      <p:cViewPr varScale="1">
        <p:scale>
          <a:sx n="108" d="100"/>
          <a:sy n="108" d="100"/>
        </p:scale>
        <p:origin x="8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7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8BA5D-82C1-D74E-98AF-3BF4F9ADDC1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632DA-A7C3-2347-8051-A4EE97E9460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 userDrawn="1"/>
        </p:nvSpPr>
        <p:spPr>
          <a:xfrm flipV="1">
            <a:off x="1083077" y="1981118"/>
            <a:ext cx="10149221" cy="95945"/>
          </a:xfrm>
          <a:prstGeom prst="rect">
            <a:avLst/>
          </a:prstGeom>
          <a:gradFill>
            <a:gsLst>
              <a:gs pos="43000">
                <a:srgbClr val="B983E1"/>
              </a:gs>
              <a:gs pos="100000">
                <a:srgbClr val="17050A"/>
              </a:gs>
              <a:gs pos="0">
                <a:srgbClr val="00A8F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1083077" y="1392923"/>
            <a:ext cx="2316071" cy="1446550"/>
            <a:chOff x="3221860" y="1907278"/>
            <a:chExt cx="2316071" cy="1446550"/>
          </a:xfrm>
        </p:grpSpPr>
        <p:sp>
          <p:nvSpPr>
            <p:cNvPr id="31" name="文本框 30"/>
            <p:cNvSpPr txBox="1"/>
            <p:nvPr/>
          </p:nvSpPr>
          <p:spPr>
            <a:xfrm>
              <a:off x="3221860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中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080067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国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</p:grpSp>
      <p:grpSp>
        <p:nvGrpSpPr>
          <p:cNvPr id="33" name="组合 32"/>
          <p:cNvGrpSpPr/>
          <p:nvPr userDrawn="1"/>
        </p:nvGrpSpPr>
        <p:grpSpPr>
          <a:xfrm>
            <a:off x="3005863" y="1289780"/>
            <a:ext cx="8397721" cy="1549693"/>
            <a:chOff x="1508112" y="2935045"/>
            <a:chExt cx="8397721" cy="1549693"/>
          </a:xfrm>
        </p:grpSpPr>
        <p:sp>
          <p:nvSpPr>
            <p:cNvPr id="34" name="文本框 33"/>
            <p:cNvSpPr txBox="1"/>
            <p:nvPr/>
          </p:nvSpPr>
          <p:spPr>
            <a:xfrm>
              <a:off x="3348263" y="2935045"/>
              <a:ext cx="92959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+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093031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开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957860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发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776691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者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7570912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大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8447969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赛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1508112" y="3038188"/>
              <a:ext cx="1994660" cy="1446550"/>
              <a:chOff x="1490018" y="4162664"/>
              <a:chExt cx="1994660" cy="1446550"/>
            </a:xfrm>
          </p:grpSpPr>
          <p:sp>
            <p:nvSpPr>
              <p:cNvPr id="44" name="文本框 43"/>
              <p:cNvSpPr txBox="1"/>
              <p:nvPr/>
            </p:nvSpPr>
            <p:spPr>
              <a:xfrm>
                <a:off x="1490018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R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2055316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P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2528214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A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3953483" y="3038188"/>
              <a:ext cx="1657791" cy="1446550"/>
              <a:chOff x="4007931" y="4826644"/>
              <a:chExt cx="1657791" cy="1446550"/>
            </a:xfrm>
          </p:grpSpPr>
          <p:sp>
            <p:nvSpPr>
              <p:cNvPr id="42" name="文本框 41"/>
              <p:cNvSpPr txBox="1"/>
              <p:nvPr/>
            </p:nvSpPr>
            <p:spPr>
              <a:xfrm>
                <a:off x="4007931" y="4826644"/>
                <a:ext cx="97595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A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4689770" y="4826644"/>
                <a:ext cx="97595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I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p:grpSp>
      </p:grpSp>
      <p:sp>
        <p:nvSpPr>
          <p:cNvPr id="47" name="文本框 46"/>
          <p:cNvSpPr txBox="1"/>
          <p:nvPr userDrawn="1"/>
        </p:nvSpPr>
        <p:spPr>
          <a:xfrm>
            <a:off x="4432464" y="3668573"/>
            <a:ext cx="3904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融合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创新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创造</a:t>
            </a:r>
            <a:endParaRPr lang="zh-CN" altLang="en-US" sz="3200" dirty="0">
              <a:gradFill>
                <a:gsLst>
                  <a:gs pos="0">
                    <a:srgbClr val="01A8FF"/>
                  </a:gs>
                  <a:gs pos="100000">
                    <a:srgbClr val="D460FF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4615214" y="1275122"/>
            <a:ext cx="384548" cy="605651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7579447" y="3019739"/>
            <a:ext cx="672156" cy="1058624"/>
          </a:xfrm>
          <a:prstGeom prst="rect">
            <a:avLst/>
          </a:prstGeom>
        </p:spPr>
      </p:pic>
      <p:sp>
        <p:nvSpPr>
          <p:cNvPr id="50" name="文本框 49"/>
          <p:cNvSpPr txBox="1"/>
          <p:nvPr userDrawn="1"/>
        </p:nvSpPr>
        <p:spPr>
          <a:xfrm>
            <a:off x="2395708" y="2673824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CHINA RPA+AI DEVELOPER CHALLENGE</a:t>
            </a:r>
            <a:endParaRPr lang="zh-CN" altLang="en-US" sz="3200" dirty="0">
              <a:solidFill>
                <a:schemeClr val="bg1"/>
              </a:solidFill>
              <a:latin typeface="Ebrima" panose="02000000000000000000" pitchFamily="2" charset="0"/>
              <a:ea typeface="微软雅黑" panose="020B0503020204020204" pitchFamily="34" charset="-122"/>
              <a:cs typeface="Ebrima" panose="02000000000000000000" pitchFamily="2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 userDrawn="1"/>
        </p:nvSpPr>
        <p:spPr>
          <a:xfrm flipV="1">
            <a:off x="1083077" y="1981118"/>
            <a:ext cx="10149221" cy="95945"/>
          </a:xfrm>
          <a:prstGeom prst="rect">
            <a:avLst/>
          </a:prstGeom>
          <a:gradFill>
            <a:gsLst>
              <a:gs pos="43000">
                <a:srgbClr val="B983E1"/>
              </a:gs>
              <a:gs pos="100000">
                <a:srgbClr val="17050A"/>
              </a:gs>
              <a:gs pos="0">
                <a:srgbClr val="00A8F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1083077" y="1392923"/>
            <a:ext cx="2316071" cy="1446550"/>
            <a:chOff x="3221860" y="1907278"/>
            <a:chExt cx="2316071" cy="1446550"/>
          </a:xfrm>
        </p:grpSpPr>
        <p:sp>
          <p:nvSpPr>
            <p:cNvPr id="31" name="文本框 30"/>
            <p:cNvSpPr txBox="1"/>
            <p:nvPr/>
          </p:nvSpPr>
          <p:spPr>
            <a:xfrm>
              <a:off x="3221860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中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080067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国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</p:grpSp>
      <p:grpSp>
        <p:nvGrpSpPr>
          <p:cNvPr id="33" name="组合 32"/>
          <p:cNvGrpSpPr/>
          <p:nvPr userDrawn="1"/>
        </p:nvGrpSpPr>
        <p:grpSpPr>
          <a:xfrm>
            <a:off x="3005863" y="1289780"/>
            <a:ext cx="8397721" cy="1549693"/>
            <a:chOff x="1508112" y="2935045"/>
            <a:chExt cx="8397721" cy="1549693"/>
          </a:xfrm>
        </p:grpSpPr>
        <p:sp>
          <p:nvSpPr>
            <p:cNvPr id="34" name="文本框 33"/>
            <p:cNvSpPr txBox="1"/>
            <p:nvPr/>
          </p:nvSpPr>
          <p:spPr>
            <a:xfrm>
              <a:off x="3348263" y="2935045"/>
              <a:ext cx="92959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+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093031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开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957860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发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776691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者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7570912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大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8447969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赛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1508112" y="3038188"/>
              <a:ext cx="1994660" cy="1446550"/>
              <a:chOff x="1490018" y="4162664"/>
              <a:chExt cx="1994660" cy="1446550"/>
            </a:xfrm>
          </p:grpSpPr>
          <p:sp>
            <p:nvSpPr>
              <p:cNvPr id="44" name="文本框 43"/>
              <p:cNvSpPr txBox="1"/>
              <p:nvPr/>
            </p:nvSpPr>
            <p:spPr>
              <a:xfrm>
                <a:off x="1490018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R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2055316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P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2528214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A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3953483" y="3038188"/>
              <a:ext cx="1657791" cy="1446550"/>
              <a:chOff x="4007931" y="4826644"/>
              <a:chExt cx="1657791" cy="1446550"/>
            </a:xfrm>
          </p:grpSpPr>
          <p:sp>
            <p:nvSpPr>
              <p:cNvPr id="42" name="文本框 41"/>
              <p:cNvSpPr txBox="1"/>
              <p:nvPr/>
            </p:nvSpPr>
            <p:spPr>
              <a:xfrm>
                <a:off x="4007931" y="4826644"/>
                <a:ext cx="97595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A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4689770" y="4826644"/>
                <a:ext cx="97595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I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p:grpSp>
      </p:grpSp>
      <p:sp>
        <p:nvSpPr>
          <p:cNvPr id="47" name="文本框 46"/>
          <p:cNvSpPr txBox="1"/>
          <p:nvPr userDrawn="1"/>
        </p:nvSpPr>
        <p:spPr>
          <a:xfrm>
            <a:off x="4432464" y="3668573"/>
            <a:ext cx="3904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智创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探索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  <a:endParaRPr lang="zh-CN" altLang="en-US" sz="3200" dirty="0">
              <a:gradFill>
                <a:gsLst>
                  <a:gs pos="0">
                    <a:srgbClr val="01A8FF"/>
                  </a:gs>
                  <a:gs pos="100000">
                    <a:srgbClr val="D460FF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4615214" y="1275122"/>
            <a:ext cx="384548" cy="605651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7579447" y="3019739"/>
            <a:ext cx="672156" cy="1058624"/>
          </a:xfrm>
          <a:prstGeom prst="rect">
            <a:avLst/>
          </a:prstGeom>
        </p:spPr>
      </p:pic>
      <p:sp>
        <p:nvSpPr>
          <p:cNvPr id="50" name="文本框 49"/>
          <p:cNvSpPr txBox="1"/>
          <p:nvPr userDrawn="1"/>
        </p:nvSpPr>
        <p:spPr>
          <a:xfrm>
            <a:off x="2395708" y="2673824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CHINA RPA+AI DEVELOPER CHALLENGE</a:t>
            </a:r>
            <a:endParaRPr lang="zh-CN" altLang="en-US" sz="3200" dirty="0">
              <a:solidFill>
                <a:schemeClr val="bg1"/>
              </a:solidFill>
              <a:latin typeface="Ebrima" panose="02000000000000000000" pitchFamily="2" charset="0"/>
              <a:ea typeface="微软雅黑" panose="020B0503020204020204" pitchFamily="34" charset="-122"/>
              <a:cs typeface="Ebrima" panose="02000000000000000000" pitchFamily="2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4" y="-57111"/>
            <a:ext cx="12353453" cy="694800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10486256" y="-38067"/>
            <a:ext cx="2245394" cy="1015326"/>
            <a:chOff x="10476631" y="29308"/>
            <a:chExt cx="2245394" cy="1015326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6631" y="29308"/>
              <a:ext cx="1724994" cy="78713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 userDrawn="1"/>
          </p:nvSpPr>
          <p:spPr>
            <a:xfrm>
              <a:off x="10579602" y="767635"/>
              <a:ext cx="21424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智 创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探 索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应 用</a:t>
              </a:r>
              <a:endParaRPr lang="zh-CN" altLang="en-US" sz="1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12" y="1752261"/>
            <a:ext cx="4201895" cy="19173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94" y="2499927"/>
            <a:ext cx="4814036" cy="2339406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731229" y="3669630"/>
            <a:ext cx="3904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智创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探索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  <a:endParaRPr lang="zh-CN" altLang="en-US" sz="3200" dirty="0">
              <a:gradFill>
                <a:gsLst>
                  <a:gs pos="0">
                    <a:srgbClr val="01A8FF"/>
                  </a:gs>
                  <a:gs pos="100000">
                    <a:srgbClr val="D460FF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 userDrawn="1"/>
        </p:nvSpPr>
        <p:spPr>
          <a:xfrm flipV="1">
            <a:off x="1083077" y="1981118"/>
            <a:ext cx="10149221" cy="95945"/>
          </a:xfrm>
          <a:prstGeom prst="rect">
            <a:avLst/>
          </a:prstGeom>
          <a:gradFill>
            <a:gsLst>
              <a:gs pos="43000">
                <a:srgbClr val="B983E1"/>
              </a:gs>
              <a:gs pos="100000">
                <a:srgbClr val="17050A"/>
              </a:gs>
              <a:gs pos="0">
                <a:srgbClr val="00A8F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1083077" y="1392923"/>
            <a:ext cx="2316071" cy="1446550"/>
            <a:chOff x="3221860" y="1907278"/>
            <a:chExt cx="2316071" cy="1446550"/>
          </a:xfrm>
        </p:grpSpPr>
        <p:sp>
          <p:nvSpPr>
            <p:cNvPr id="31" name="文本框 30"/>
            <p:cNvSpPr txBox="1"/>
            <p:nvPr/>
          </p:nvSpPr>
          <p:spPr>
            <a:xfrm>
              <a:off x="3221860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中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080067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国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</p:grpSp>
      <p:grpSp>
        <p:nvGrpSpPr>
          <p:cNvPr id="33" name="组合 32"/>
          <p:cNvGrpSpPr/>
          <p:nvPr userDrawn="1"/>
        </p:nvGrpSpPr>
        <p:grpSpPr>
          <a:xfrm>
            <a:off x="3005863" y="1289780"/>
            <a:ext cx="8397721" cy="1549693"/>
            <a:chOff x="1508112" y="2935045"/>
            <a:chExt cx="8397721" cy="1549693"/>
          </a:xfrm>
        </p:grpSpPr>
        <p:sp>
          <p:nvSpPr>
            <p:cNvPr id="34" name="文本框 33"/>
            <p:cNvSpPr txBox="1"/>
            <p:nvPr/>
          </p:nvSpPr>
          <p:spPr>
            <a:xfrm>
              <a:off x="3348263" y="2935045"/>
              <a:ext cx="92959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+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093031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开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957860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发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776691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者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7570912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大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8447969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赛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1508112" y="3038188"/>
              <a:ext cx="1994660" cy="1446550"/>
              <a:chOff x="1490018" y="4162664"/>
              <a:chExt cx="1994660" cy="1446550"/>
            </a:xfrm>
          </p:grpSpPr>
          <p:sp>
            <p:nvSpPr>
              <p:cNvPr id="44" name="文本框 43"/>
              <p:cNvSpPr txBox="1"/>
              <p:nvPr/>
            </p:nvSpPr>
            <p:spPr>
              <a:xfrm>
                <a:off x="1490018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R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2055316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P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2528214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A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3953483" y="3038188"/>
              <a:ext cx="1657791" cy="1446550"/>
              <a:chOff x="4007931" y="4826644"/>
              <a:chExt cx="1657791" cy="1446550"/>
            </a:xfrm>
          </p:grpSpPr>
          <p:sp>
            <p:nvSpPr>
              <p:cNvPr id="42" name="文本框 41"/>
              <p:cNvSpPr txBox="1"/>
              <p:nvPr/>
            </p:nvSpPr>
            <p:spPr>
              <a:xfrm>
                <a:off x="4007931" y="4826644"/>
                <a:ext cx="97595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A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4689770" y="4826644"/>
                <a:ext cx="97595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I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p:grpSp>
      </p:grpSp>
      <p:sp>
        <p:nvSpPr>
          <p:cNvPr id="47" name="文本框 46"/>
          <p:cNvSpPr txBox="1"/>
          <p:nvPr userDrawn="1"/>
        </p:nvSpPr>
        <p:spPr>
          <a:xfrm>
            <a:off x="4432464" y="3668573"/>
            <a:ext cx="3904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智创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探索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  <a:endParaRPr lang="zh-CN" altLang="en-US" sz="3200" dirty="0">
              <a:gradFill>
                <a:gsLst>
                  <a:gs pos="0">
                    <a:srgbClr val="01A8FF"/>
                  </a:gs>
                  <a:gs pos="100000">
                    <a:srgbClr val="D460FF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4615214" y="1275122"/>
            <a:ext cx="384548" cy="605651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7579447" y="3019739"/>
            <a:ext cx="672156" cy="1058624"/>
          </a:xfrm>
          <a:prstGeom prst="rect">
            <a:avLst/>
          </a:prstGeom>
        </p:spPr>
      </p:pic>
      <p:sp>
        <p:nvSpPr>
          <p:cNvPr id="50" name="文本框 49"/>
          <p:cNvSpPr txBox="1"/>
          <p:nvPr userDrawn="1"/>
        </p:nvSpPr>
        <p:spPr>
          <a:xfrm>
            <a:off x="2395708" y="2673824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CHINA RPA+AI DEVELOPER CHALLENGE</a:t>
            </a:r>
            <a:endParaRPr lang="zh-CN" altLang="en-US" sz="3200" dirty="0">
              <a:solidFill>
                <a:schemeClr val="bg1"/>
              </a:solidFill>
              <a:latin typeface="Ebrima" panose="02000000000000000000" pitchFamily="2" charset="0"/>
              <a:ea typeface="微软雅黑" panose="020B0503020204020204" pitchFamily="34" charset="-122"/>
              <a:cs typeface="Ebrima" panose="02000000000000000000" pitchFamily="2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4" y="-57111"/>
            <a:ext cx="12353453" cy="694800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10486256" y="-38067"/>
            <a:ext cx="2245394" cy="1015326"/>
            <a:chOff x="10476631" y="29308"/>
            <a:chExt cx="2245394" cy="1015326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6631" y="29308"/>
              <a:ext cx="1724994" cy="78713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 userDrawn="1"/>
          </p:nvSpPr>
          <p:spPr>
            <a:xfrm>
              <a:off x="10579602" y="767635"/>
              <a:ext cx="21424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智 创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探 索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应 用</a:t>
              </a:r>
              <a:endParaRPr lang="zh-CN" altLang="en-US" sz="1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12" y="1752261"/>
            <a:ext cx="4201895" cy="19173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94" y="2499927"/>
            <a:ext cx="4814036" cy="2339406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731229" y="3669630"/>
            <a:ext cx="3904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智创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探索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  <a:endParaRPr lang="zh-CN" altLang="en-US" sz="3200" dirty="0">
              <a:gradFill>
                <a:gsLst>
                  <a:gs pos="0">
                    <a:srgbClr val="01A8FF"/>
                  </a:gs>
                  <a:gs pos="100000">
                    <a:srgbClr val="D460FF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12" y="1752261"/>
            <a:ext cx="4201895" cy="19173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94" y="2499927"/>
            <a:ext cx="4814036" cy="2339406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731229" y="3669630"/>
            <a:ext cx="3904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融合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创新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创造</a:t>
            </a:r>
            <a:endParaRPr lang="zh-CN" altLang="en-US" sz="3200" dirty="0">
              <a:gradFill>
                <a:gsLst>
                  <a:gs pos="0">
                    <a:srgbClr val="01A8FF"/>
                  </a:gs>
                  <a:gs pos="100000">
                    <a:srgbClr val="D460FF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6.png"/><Relationship Id="rId12" Type="http://schemas.openxmlformats.org/officeDocument/2006/relationships/image" Target="../media/image5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7.jpeg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3.xml"/><Relationship Id="rId13" Type="http://schemas.openxmlformats.org/officeDocument/2006/relationships/image" Target="../media/image9.png"/><Relationship Id="rId12" Type="http://schemas.openxmlformats.org/officeDocument/2006/relationships/image" Target="../media/image7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4" Type="http://schemas.openxmlformats.org/officeDocument/2006/relationships/theme" Target="../theme/theme4.xml"/><Relationship Id="rId13" Type="http://schemas.openxmlformats.org/officeDocument/2006/relationships/image" Target="../media/image6.png"/><Relationship Id="rId12" Type="http://schemas.openxmlformats.org/officeDocument/2006/relationships/image" Target="../media/image7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53" y="0"/>
            <a:ext cx="12353453" cy="6948000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10486256" y="-38067"/>
            <a:ext cx="2245394" cy="1015326"/>
            <a:chOff x="10476631" y="29308"/>
            <a:chExt cx="2245394" cy="1015326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6631" y="29308"/>
              <a:ext cx="1724994" cy="78713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 userDrawn="1"/>
          </p:nvSpPr>
          <p:spPr>
            <a:xfrm>
              <a:off x="10579602" y="767635"/>
              <a:ext cx="21424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融 合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创 新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创 造</a:t>
              </a:r>
              <a:endParaRPr lang="zh-CN" altLang="en-US" sz="1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5" y="-42332"/>
            <a:ext cx="12276225" cy="694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12" y="1752261"/>
            <a:ext cx="4201895" cy="191736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95" y="2576929"/>
            <a:ext cx="4814036" cy="2339406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1731229" y="3669630"/>
            <a:ext cx="3904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融合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创新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创造</a:t>
            </a:r>
            <a:endParaRPr lang="zh-CN" altLang="en-US" sz="3200" dirty="0">
              <a:gradFill>
                <a:gsLst>
                  <a:gs pos="0">
                    <a:srgbClr val="01A8FF"/>
                  </a:gs>
                  <a:gs pos="100000">
                    <a:srgbClr val="D460FF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线连接符 15"/>
          <p:cNvCxnSpPr/>
          <p:nvPr userDrawn="1"/>
        </p:nvCxnSpPr>
        <p:spPr>
          <a:xfrm>
            <a:off x="6092789" y="2974206"/>
            <a:ext cx="0" cy="856649"/>
          </a:xfrm>
          <a:prstGeom prst="line">
            <a:avLst/>
          </a:prstGeom>
          <a:ln w="12700">
            <a:solidFill>
              <a:srgbClr val="B484E2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6" y="-42332"/>
            <a:ext cx="12355200" cy="6992698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10486256" y="-38067"/>
            <a:ext cx="2245394" cy="1015326"/>
            <a:chOff x="10476631" y="29308"/>
            <a:chExt cx="2245394" cy="1015326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6631" y="29308"/>
              <a:ext cx="1724994" cy="78713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 userDrawn="1"/>
          </p:nvSpPr>
          <p:spPr>
            <a:xfrm>
              <a:off x="10579602" y="767635"/>
              <a:ext cx="21424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智 创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探 索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应 用</a:t>
              </a:r>
              <a:endParaRPr lang="zh-CN" altLang="en-US" sz="1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6" y="-42332"/>
            <a:ext cx="12355200" cy="6992698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10486256" y="-38067"/>
            <a:ext cx="2245394" cy="1015326"/>
            <a:chOff x="10476631" y="29308"/>
            <a:chExt cx="2245394" cy="1015326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6631" y="29308"/>
              <a:ext cx="1724994" cy="78713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 userDrawn="1"/>
          </p:nvSpPr>
          <p:spPr>
            <a:xfrm>
              <a:off x="10579602" y="767635"/>
              <a:ext cx="21424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智 创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探 索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应 用</a:t>
              </a:r>
              <a:endParaRPr lang="zh-CN" altLang="en-US" sz="1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image" Target="../media/image14.png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9" Type="http://schemas.openxmlformats.org/officeDocument/2006/relationships/tags" Target="../tags/tag16.xml"/><Relationship Id="rId18" Type="http://schemas.openxmlformats.org/officeDocument/2006/relationships/tags" Target="../tags/tag15.xml"/><Relationship Id="rId17" Type="http://schemas.openxmlformats.org/officeDocument/2006/relationships/image" Target="../media/image18.png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image" Target="../media/image17.png"/><Relationship Id="rId12" Type="http://schemas.openxmlformats.org/officeDocument/2006/relationships/tags" Target="../tags/tag11.xml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svg"/><Relationship Id="rId8" Type="http://schemas.openxmlformats.org/officeDocument/2006/relationships/image" Target="../media/image26.png"/><Relationship Id="rId7" Type="http://schemas.openxmlformats.org/officeDocument/2006/relationships/image" Target="../media/image25.svg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9" Type="http://schemas.openxmlformats.org/officeDocument/2006/relationships/slideLayout" Target="../slideLayouts/slideLayout7.xml"/><Relationship Id="rId28" Type="http://schemas.openxmlformats.org/officeDocument/2006/relationships/image" Target="../media/image46.svg"/><Relationship Id="rId27" Type="http://schemas.openxmlformats.org/officeDocument/2006/relationships/image" Target="../media/image45.png"/><Relationship Id="rId26" Type="http://schemas.openxmlformats.org/officeDocument/2006/relationships/image" Target="../media/image44.svg"/><Relationship Id="rId25" Type="http://schemas.openxmlformats.org/officeDocument/2006/relationships/image" Target="../media/image43.png"/><Relationship Id="rId24" Type="http://schemas.openxmlformats.org/officeDocument/2006/relationships/image" Target="../media/image42.svg"/><Relationship Id="rId23" Type="http://schemas.openxmlformats.org/officeDocument/2006/relationships/image" Target="../media/image41.png"/><Relationship Id="rId22" Type="http://schemas.openxmlformats.org/officeDocument/2006/relationships/image" Target="../media/image40.svg"/><Relationship Id="rId21" Type="http://schemas.openxmlformats.org/officeDocument/2006/relationships/image" Target="../media/image39.png"/><Relationship Id="rId20" Type="http://schemas.openxmlformats.org/officeDocument/2006/relationships/image" Target="../media/image38.svg"/><Relationship Id="rId2" Type="http://schemas.openxmlformats.org/officeDocument/2006/relationships/image" Target="../media/image20.png"/><Relationship Id="rId19" Type="http://schemas.openxmlformats.org/officeDocument/2006/relationships/image" Target="../media/image37.png"/><Relationship Id="rId18" Type="http://schemas.openxmlformats.org/officeDocument/2006/relationships/image" Target="../media/image36.svg"/><Relationship Id="rId17" Type="http://schemas.openxmlformats.org/officeDocument/2006/relationships/image" Target="../media/image35.png"/><Relationship Id="rId16" Type="http://schemas.openxmlformats.org/officeDocument/2006/relationships/image" Target="../media/image34.png"/><Relationship Id="rId15" Type="http://schemas.openxmlformats.org/officeDocument/2006/relationships/image" Target="../media/image33.svg"/><Relationship Id="rId14" Type="http://schemas.openxmlformats.org/officeDocument/2006/relationships/image" Target="../media/image32.png"/><Relationship Id="rId13" Type="http://schemas.openxmlformats.org/officeDocument/2006/relationships/image" Target="../media/image31.svg"/><Relationship Id="rId12" Type="http://schemas.openxmlformats.org/officeDocument/2006/relationships/image" Target="../media/image30.png"/><Relationship Id="rId11" Type="http://schemas.openxmlformats.org/officeDocument/2006/relationships/image" Target="../media/image29.svg"/><Relationship Id="rId10" Type="http://schemas.openxmlformats.org/officeDocument/2006/relationships/image" Target="../media/image28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占位符 2"/>
          <p:cNvSpPr txBox="1"/>
          <p:nvPr/>
        </p:nvSpPr>
        <p:spPr>
          <a:xfrm>
            <a:off x="4426082" y="4880903"/>
            <a:ext cx="3381856" cy="580723"/>
          </a:xfrm>
          <a:prstGeom prst="rect">
            <a:avLst/>
          </a:prstGeom>
          <a:solidFill>
            <a:srgbClr val="759BFF">
              <a:alpha val="10000"/>
            </a:srgbClr>
          </a:solidFill>
          <a:ln>
            <a:noFill/>
          </a:ln>
        </p:spPr>
        <p:txBody>
          <a:bodyPr anchor="ctr" anchorCtr="1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alpha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sz="2000" dirty="0"/>
              <a:t>拉钩招聘信息获取机器人</a:t>
            </a:r>
            <a:endParaRPr kumimoji="1" lang="en-US" altLang="zh-CN" sz="2000" dirty="0"/>
          </a:p>
        </p:txBody>
      </p:sp>
      <p:grpSp>
        <p:nvGrpSpPr>
          <p:cNvPr id="32" name="组合 31"/>
          <p:cNvGrpSpPr/>
          <p:nvPr/>
        </p:nvGrpSpPr>
        <p:grpSpPr>
          <a:xfrm>
            <a:off x="1083077" y="1392923"/>
            <a:ext cx="2316071" cy="1446550"/>
            <a:chOff x="3221860" y="1907278"/>
            <a:chExt cx="2316071" cy="1446550"/>
          </a:xfrm>
        </p:grpSpPr>
        <p:sp>
          <p:nvSpPr>
            <p:cNvPr id="35" name="文本框 34"/>
            <p:cNvSpPr txBox="1"/>
            <p:nvPr/>
          </p:nvSpPr>
          <p:spPr>
            <a:xfrm>
              <a:off x="3221860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中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080067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国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</p:grpSp>
      <p:pic>
        <p:nvPicPr>
          <p:cNvPr id="58" name="图片 57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246" y="840264"/>
            <a:ext cx="963174" cy="963174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1077608" y="506641"/>
            <a:ext cx="507902" cy="799929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9081309" y="87943"/>
            <a:ext cx="672156" cy="1058624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4615214" y="1275122"/>
            <a:ext cx="384548" cy="6056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92498" y="285760"/>
            <a:ext cx="82880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四、流程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机器人监控、管理说明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zh-CN" dirty="0" err="1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Process&amp;Robot</a:t>
            </a:r>
            <a:r>
              <a:rPr lang="zh-CN" altLang="en-US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Orchestrator</a:t>
            </a:r>
            <a:r>
              <a:rPr lang="zh-CN" altLang="en-US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GB" altLang="zh-CN" dirty="0" err="1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anagement</a:t>
            </a:r>
            <a:endParaRPr 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9870" y="1674674"/>
            <a:ext cx="301236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机器人管理、监控和调度</a:t>
            </a:r>
            <a:endParaRPr kumimoji="1"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权限管理</a:t>
            </a:r>
            <a:endParaRPr kumimoji="1"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机器人运行大屏展示</a:t>
            </a:r>
            <a:endParaRPr kumimoji="1"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流程运行报告</a:t>
            </a:r>
            <a:endParaRPr kumimoji="1"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安全、日志相关设计</a:t>
            </a:r>
            <a:endParaRPr kumimoji="1"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异常监控与恢复机制</a:t>
            </a:r>
            <a:endParaRPr kumimoji="1"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kumimoji="1"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73438" y="1852843"/>
            <a:ext cx="5115500" cy="24006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自动登录网站，方便快捷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爬取相关的招聘信息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把信息汇总到表格，方便用户进行纵向对比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提高找工作的效率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2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92499" y="304158"/>
            <a:ext cx="55356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五、模式和技术创新性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Mode and Technological Innovation</a:t>
            </a:r>
            <a:endParaRPr lang="en-US" dirty="0">
              <a:gradFill flip="none" rotWithShape="1">
                <a:gsLst>
                  <a:gs pos="0">
                    <a:srgbClr val="01A8FF"/>
                  </a:gs>
                  <a:gs pos="59000">
                    <a:srgbClr val="B484E2"/>
                  </a:gs>
                  <a:gs pos="100000">
                    <a:srgbClr val="1A070E"/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0357" y="43930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dirty="0">
              <a:solidFill>
                <a:schemeClr val="bg1"/>
              </a:solidFill>
            </a:endParaRPr>
          </a:p>
          <a:p>
            <a:endParaRPr kumimoji="1"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86503" y="340988"/>
            <a:ext cx="56926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、方案价值与收益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Solution Value and Revenue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01A8FF"/>
                  </a:gs>
                  <a:gs pos="59000">
                    <a:srgbClr val="B484E2"/>
                  </a:gs>
                  <a:gs pos="100000">
                    <a:srgbClr val="1A070E"/>
                  </a:gs>
                </a:gsLst>
                <a:lin ang="0" scaled="1"/>
                <a:tileRect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45986" y="2446419"/>
            <a:ext cx="10670937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疫情影响下，越来越多的大学生、成年人被迫下岗，找工作几乎围绕着每一个待业者，利用</a:t>
            </a: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RPA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自动获取招聘信息应用市场广大。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搜寻招聘信息的流程繁琐，此机器人简化了这一步骤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HR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等人力资源的公司压力大，拉勾网站招聘信息获取机器人可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以提高他们的工作效率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相比人工查询招聘信息需要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分钟，此机器人可做到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分钟查询完成并清晰的放在表格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中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5985" y="1561716"/>
            <a:ext cx="238265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推广价值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0" y="1079500"/>
            <a:ext cx="12192000" cy="14009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占位符 8"/>
          <p:cNvSpPr txBox="1"/>
          <p:nvPr/>
        </p:nvSpPr>
        <p:spPr>
          <a:xfrm>
            <a:off x="835319" y="1815096"/>
            <a:ext cx="6251934" cy="48014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dirty="0">
                <a:gradFill flip="none" rotWithShape="1">
                  <a:gsLst>
                    <a:gs pos="0">
                      <a:srgbClr val="01A8FF"/>
                    </a:gs>
                    <a:gs pos="47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参赛作品 </a:t>
            </a:r>
            <a:r>
              <a:rPr kumimoji="1" lang="en-US" altLang="zh-CN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entries</a:t>
            </a:r>
            <a:r>
              <a:rPr kumimoji="1" lang="zh-CN" altLang="en-US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kumimoji="1" lang="en-US" altLang="zh-CN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zh-CN" altLang="en-US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拉钩招聘信息获取机器人</a:t>
            </a:r>
            <a:endParaRPr kumimoji="1" lang="zh-CN" altLang="en-US" dirty="0">
              <a:solidFill>
                <a:schemeClr val="bg1">
                  <a:alpha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文本占位符 9"/>
          <p:cNvSpPr txBox="1"/>
          <p:nvPr/>
        </p:nvSpPr>
        <p:spPr>
          <a:xfrm>
            <a:off x="835318" y="2742189"/>
            <a:ext cx="6947021" cy="3340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20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队伍名称 </a:t>
            </a:r>
            <a:r>
              <a: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Team Name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 临渊不羡鱼</a:t>
            </a:r>
            <a:endParaRPr lang="en-US" altLang="zh-CN" sz="1600" dirty="0">
              <a:solidFill>
                <a:schemeClr val="bg1">
                  <a:alpha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defTabSz="121920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队伍成员</a:t>
            </a:r>
            <a:r>
              <a:rPr lang="en-US" altLang="zh-CN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Team Member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：刘卓艺  薛竣淞   王敏</a:t>
            </a:r>
            <a:endParaRPr lang="en-US" altLang="zh-CN" sz="1600" dirty="0">
              <a:solidFill>
                <a:schemeClr val="bg1">
                  <a:alpha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defTabSz="1219200">
              <a:lnSpc>
                <a:spcPct val="200000"/>
              </a:lnSpc>
              <a:spcBef>
                <a:spcPts val="0"/>
              </a:spcBef>
              <a:buNone/>
            </a:pP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队伍口号 </a:t>
            </a:r>
            <a:r>
              <a: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Team Slogan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：临渊不羡鱼，退而善结网，不负青春，顶峰相见</a:t>
            </a:r>
            <a:endParaRPr lang="en-US" altLang="zh-CN" sz="1600" dirty="0">
              <a:solidFill>
                <a:schemeClr val="bg1">
                  <a:alpha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defTabSz="121920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所在单位和部门</a:t>
            </a:r>
            <a:r>
              <a:rPr lang="en-US" altLang="zh-CN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专业 </a:t>
            </a:r>
            <a:r>
              <a: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Enterprise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海南科技职业大学</a:t>
            </a:r>
            <a:endParaRPr lang="en-US" altLang="zh-CN" sz="1600" dirty="0">
              <a:solidFill>
                <a:schemeClr val="bg1">
                  <a:alpha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1219200">
              <a:lnSpc>
                <a:spcPct val="200000"/>
              </a:lnSpc>
              <a:spcBef>
                <a:spcPts val="0"/>
              </a:spcBef>
            </a:pP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作品应用场景 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：求职</a:t>
            </a:r>
            <a:endParaRPr lang="en-US" altLang="zh-CN" sz="1600" dirty="0">
              <a:solidFill>
                <a:schemeClr val="bg1">
                  <a:alpha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1219200">
              <a:lnSpc>
                <a:spcPct val="200000"/>
              </a:lnSpc>
              <a:spcBef>
                <a:spcPts val="0"/>
              </a:spcBef>
            </a:pP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作品应用项目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：获取并收集拉钩网站的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招聘信息</a:t>
            </a:r>
            <a:endParaRPr lang="en-US" altLang="zh-CN" sz="1600" dirty="0">
              <a:solidFill>
                <a:schemeClr val="bg1">
                  <a:alpha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defTabSz="1219200">
              <a:lnSpc>
                <a:spcPct val="200000"/>
              </a:lnSpc>
              <a:spcBef>
                <a:spcPts val="0"/>
              </a:spcBef>
              <a:buNone/>
            </a:pPr>
            <a:endParaRPr lang="en-US" altLang="zh-CN" sz="1600" b="1" dirty="0">
              <a:solidFill>
                <a:schemeClr val="bg1">
                  <a:alpha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1219200">
              <a:lnSpc>
                <a:spcPct val="200000"/>
              </a:lnSpc>
              <a:spcBef>
                <a:spcPts val="0"/>
              </a:spcBef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占位符 1"/>
          <p:cNvSpPr txBox="1"/>
          <p:nvPr/>
        </p:nvSpPr>
        <p:spPr>
          <a:xfrm>
            <a:off x="4140365" y="490680"/>
            <a:ext cx="4062101" cy="48014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作品信息 </a:t>
            </a:r>
            <a:r>
              <a:rPr kumimoji="1"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App Information</a:t>
            </a:r>
            <a:endParaRPr kumimoji="1"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130" y="1644492"/>
            <a:ext cx="4919870" cy="465021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92498" y="285760"/>
            <a:ext cx="82880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一、需求分析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背景介绍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Requirement analysis</a:t>
            </a:r>
            <a:endParaRPr lang="en-US" altLang="zh-CN" b="1" dirty="0">
              <a:gradFill flip="none" rotWithShape="1">
                <a:gsLst>
                  <a:gs pos="0">
                    <a:srgbClr val="01A8FF"/>
                  </a:gs>
                  <a:gs pos="59000">
                    <a:srgbClr val="B484E2"/>
                  </a:gs>
                  <a:gs pos="100000">
                    <a:srgbClr val="1A070E"/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灯片编号占位符 3"/>
          <p:cNvSpPr txBox="1"/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D3DB80-B894-403A-B48E-6FDC1A72010E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1" name="矩形 30"/>
          <p:cNvSpPr/>
          <p:nvPr/>
        </p:nvSpPr>
        <p:spPr>
          <a:xfrm>
            <a:off x="458639" y="1701356"/>
            <a:ext cx="37159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在疫情持续影响的大背景下，人们的失业率上升，烦恼持续上升，现在有越来越多的大学毕业生在寻找工作，他们每天都要花大量的时间流连于各大招聘平台，寻找合适且自己可以胜任的职位。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0f4157a8-cc53-4451-b641-b93f4ec538e9"/>
          <p:cNvGrpSpPr>
            <a:grpSpLocks noChangeAspect="1"/>
          </p:cNvGrpSpPr>
          <p:nvPr/>
        </p:nvGrpSpPr>
        <p:grpSpPr>
          <a:xfrm>
            <a:off x="5813195" y="2403835"/>
            <a:ext cx="6104626" cy="2613367"/>
            <a:chOff x="1693430" y="1679590"/>
            <a:chExt cx="8752688" cy="3746991"/>
          </a:xfrm>
        </p:grpSpPr>
        <p:grpSp>
          <p:nvGrpSpPr>
            <p:cNvPr id="33" name="组合 32"/>
            <p:cNvGrpSpPr/>
            <p:nvPr/>
          </p:nvGrpSpPr>
          <p:grpSpPr>
            <a:xfrm>
              <a:off x="1756205" y="3433997"/>
              <a:ext cx="1550389" cy="1550389"/>
              <a:chOff x="910665" y="3301620"/>
              <a:chExt cx="2034816" cy="2034816"/>
            </a:xfrm>
          </p:grpSpPr>
          <p:sp>
            <p:nvSpPr>
              <p:cNvPr id="61" name="îŝḷîḓé-Oval 35"/>
              <p:cNvSpPr/>
              <p:nvPr/>
            </p:nvSpPr>
            <p:spPr>
              <a:xfrm>
                <a:off x="910665" y="3301620"/>
                <a:ext cx="2034816" cy="20348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10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62" name="îŝḷîḓé-Oval 36"/>
              <p:cNvSpPr/>
              <p:nvPr/>
            </p:nvSpPr>
            <p:spPr>
              <a:xfrm>
                <a:off x="1042247" y="3433203"/>
                <a:ext cx="1771651" cy="1771650"/>
              </a:xfrm>
              <a:prstGeom prst="ellipse">
                <a:avLst/>
              </a:pr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10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6509291" y="3433997"/>
              <a:ext cx="1550389" cy="1550389"/>
              <a:chOff x="6548617" y="3301620"/>
              <a:chExt cx="2034816" cy="2034816"/>
            </a:xfrm>
          </p:grpSpPr>
          <p:sp>
            <p:nvSpPr>
              <p:cNvPr id="59" name="îŝḷîḓé-Oval 33"/>
              <p:cNvSpPr/>
              <p:nvPr/>
            </p:nvSpPr>
            <p:spPr>
              <a:xfrm>
                <a:off x="6548617" y="3301620"/>
                <a:ext cx="2034816" cy="20348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10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60" name="îŝḷîḓé-Oval 34"/>
              <p:cNvSpPr/>
              <p:nvPr/>
            </p:nvSpPr>
            <p:spPr>
              <a:xfrm>
                <a:off x="6680200" y="3433203"/>
                <a:ext cx="1771650" cy="1771650"/>
              </a:xfrm>
              <a:prstGeom prst="ellipse">
                <a:avLst/>
              </a:prstGeom>
              <a:solidFill>
                <a:schemeClr val="accent4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10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4129961" y="1937206"/>
              <a:ext cx="1550389" cy="1550389"/>
              <a:chOff x="3725684" y="1525767"/>
              <a:chExt cx="2034816" cy="2034816"/>
            </a:xfrm>
          </p:grpSpPr>
          <p:sp>
            <p:nvSpPr>
              <p:cNvPr id="57" name="îŝḷîḓé-Oval 31"/>
              <p:cNvSpPr/>
              <p:nvPr/>
            </p:nvSpPr>
            <p:spPr>
              <a:xfrm>
                <a:off x="3725684" y="1525767"/>
                <a:ext cx="2034816" cy="20348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10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58" name="îŝḷîḓé-Oval 32"/>
              <p:cNvSpPr/>
              <p:nvPr/>
            </p:nvSpPr>
            <p:spPr>
              <a:xfrm>
                <a:off x="3857267" y="1657350"/>
                <a:ext cx="1771650" cy="1771650"/>
              </a:xfrm>
              <a:prstGeom prst="ellipse">
                <a:avLst/>
              </a:prstGeom>
              <a:solidFill>
                <a:schemeClr val="accent2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10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8895729" y="1937206"/>
              <a:ext cx="1550389" cy="1550389"/>
              <a:chOff x="9379982" y="1525767"/>
              <a:chExt cx="2034816" cy="2034816"/>
            </a:xfrm>
          </p:grpSpPr>
          <p:sp>
            <p:nvSpPr>
              <p:cNvPr id="55" name="îŝḷîḓé-Oval 29"/>
              <p:cNvSpPr/>
              <p:nvPr/>
            </p:nvSpPr>
            <p:spPr>
              <a:xfrm>
                <a:off x="9379982" y="1525767"/>
                <a:ext cx="2034816" cy="20348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10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56" name="îŝḷîḓé-Oval 30"/>
              <p:cNvSpPr/>
              <p:nvPr/>
            </p:nvSpPr>
            <p:spPr>
              <a:xfrm>
                <a:off x="9511565" y="1657350"/>
                <a:ext cx="1771650" cy="1771650"/>
              </a:xfrm>
              <a:prstGeom prst="ellipse">
                <a:avLst/>
              </a:prstGeom>
              <a:solidFill>
                <a:schemeClr val="accent6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10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  <p:sp>
          <p:nvSpPr>
            <p:cNvPr id="37" name="îŝḷîḓé-箭头: 五边形 6"/>
            <p:cNvSpPr/>
            <p:nvPr/>
          </p:nvSpPr>
          <p:spPr>
            <a:xfrm rot="19500000">
              <a:off x="2891926" y="3419367"/>
              <a:ext cx="1036791" cy="395317"/>
            </a:xfrm>
            <a:prstGeom prst="homePlat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10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38" name="îŝḷîḓé-箭头: 五边形 9"/>
            <p:cNvSpPr/>
            <p:nvPr/>
          </p:nvSpPr>
          <p:spPr>
            <a:xfrm rot="2209917">
              <a:off x="5262212" y="3189679"/>
              <a:ext cx="1036791" cy="395317"/>
            </a:xfrm>
            <a:prstGeom prst="homePlat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10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39" name="îŝḷîḓé-箭头: 五边形 10"/>
            <p:cNvSpPr/>
            <p:nvPr/>
          </p:nvSpPr>
          <p:spPr>
            <a:xfrm rot="19500000">
              <a:off x="7641542" y="3419367"/>
              <a:ext cx="1036791" cy="395317"/>
            </a:xfrm>
            <a:prstGeom prst="homePlat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10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40" name="îŝḷîḓé-任意多边形: 形状 34"/>
            <p:cNvSpPr/>
            <p:nvPr/>
          </p:nvSpPr>
          <p:spPr bwMode="auto">
            <a:xfrm>
              <a:off x="9455097" y="2332410"/>
              <a:ext cx="431653" cy="735536"/>
            </a:xfrm>
            <a:custGeom>
              <a:avLst/>
              <a:gdLst>
                <a:gd name="connsiteX0" fmla="*/ 99219 w 198438"/>
                <a:gd name="connsiteY0" fmla="*/ 288925 h 338138"/>
                <a:gd name="connsiteX1" fmla="*/ 84137 w 198438"/>
                <a:gd name="connsiteY1" fmla="*/ 302419 h 338138"/>
                <a:gd name="connsiteX2" fmla="*/ 99219 w 198438"/>
                <a:gd name="connsiteY2" fmla="*/ 315913 h 338138"/>
                <a:gd name="connsiteX3" fmla="*/ 114301 w 198438"/>
                <a:gd name="connsiteY3" fmla="*/ 302419 h 338138"/>
                <a:gd name="connsiteX4" fmla="*/ 99219 w 198438"/>
                <a:gd name="connsiteY4" fmla="*/ 288925 h 338138"/>
                <a:gd name="connsiteX5" fmla="*/ 14287 w 198438"/>
                <a:gd name="connsiteY5" fmla="*/ 69850 h 338138"/>
                <a:gd name="connsiteX6" fmla="*/ 14287 w 198438"/>
                <a:gd name="connsiteY6" fmla="*/ 268288 h 338138"/>
                <a:gd name="connsiteX7" fmla="*/ 184150 w 198438"/>
                <a:gd name="connsiteY7" fmla="*/ 268288 h 338138"/>
                <a:gd name="connsiteX8" fmla="*/ 184150 w 198438"/>
                <a:gd name="connsiteY8" fmla="*/ 69850 h 338138"/>
                <a:gd name="connsiteX9" fmla="*/ 63723 w 198438"/>
                <a:gd name="connsiteY9" fmla="*/ 28575 h 338138"/>
                <a:gd name="connsiteX10" fmla="*/ 57150 w 198438"/>
                <a:gd name="connsiteY10" fmla="*/ 36368 h 338138"/>
                <a:gd name="connsiteX11" fmla="*/ 63723 w 198438"/>
                <a:gd name="connsiteY11" fmla="*/ 42863 h 338138"/>
                <a:gd name="connsiteX12" fmla="*/ 134715 w 198438"/>
                <a:gd name="connsiteY12" fmla="*/ 42863 h 338138"/>
                <a:gd name="connsiteX13" fmla="*/ 141288 w 198438"/>
                <a:gd name="connsiteY13" fmla="*/ 36368 h 338138"/>
                <a:gd name="connsiteX14" fmla="*/ 134715 w 198438"/>
                <a:gd name="connsiteY14" fmla="*/ 28575 h 338138"/>
                <a:gd name="connsiteX15" fmla="*/ 63723 w 198438"/>
                <a:gd name="connsiteY15" fmla="*/ 28575 h 338138"/>
                <a:gd name="connsiteX16" fmla="*/ 35719 w 198438"/>
                <a:gd name="connsiteY16" fmla="*/ 0 h 338138"/>
                <a:gd name="connsiteX17" fmla="*/ 162719 w 198438"/>
                <a:gd name="connsiteY17" fmla="*/ 0 h 338138"/>
                <a:gd name="connsiteX18" fmla="*/ 198438 w 198438"/>
                <a:gd name="connsiteY18" fmla="*/ 35663 h 338138"/>
                <a:gd name="connsiteX19" fmla="*/ 198438 w 198438"/>
                <a:gd name="connsiteY19" fmla="*/ 302475 h 338138"/>
                <a:gd name="connsiteX20" fmla="*/ 162719 w 198438"/>
                <a:gd name="connsiteY20" fmla="*/ 338138 h 338138"/>
                <a:gd name="connsiteX21" fmla="*/ 35719 w 198438"/>
                <a:gd name="connsiteY21" fmla="*/ 338138 h 338138"/>
                <a:gd name="connsiteX22" fmla="*/ 0 w 198438"/>
                <a:gd name="connsiteY22" fmla="*/ 302475 h 338138"/>
                <a:gd name="connsiteX23" fmla="*/ 0 w 198438"/>
                <a:gd name="connsiteY23" fmla="*/ 35663 h 338138"/>
                <a:gd name="connsiteX24" fmla="*/ 35719 w 198438"/>
                <a:gd name="connsiteY2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8438" h="338138">
                  <a:moveTo>
                    <a:pt x="99219" y="288925"/>
                  </a:moveTo>
                  <a:cubicBezTo>
                    <a:pt x="90889" y="288925"/>
                    <a:pt x="84137" y="294966"/>
                    <a:pt x="84137" y="302419"/>
                  </a:cubicBezTo>
                  <a:cubicBezTo>
                    <a:pt x="84137" y="309872"/>
                    <a:pt x="90889" y="315913"/>
                    <a:pt x="99219" y="315913"/>
                  </a:cubicBezTo>
                  <a:cubicBezTo>
                    <a:pt x="107549" y="315913"/>
                    <a:pt x="114301" y="309872"/>
                    <a:pt x="114301" y="302419"/>
                  </a:cubicBezTo>
                  <a:cubicBezTo>
                    <a:pt x="114301" y="294966"/>
                    <a:pt x="107549" y="288925"/>
                    <a:pt x="99219" y="288925"/>
                  </a:cubicBezTo>
                  <a:close/>
                  <a:moveTo>
                    <a:pt x="14287" y="69850"/>
                  </a:moveTo>
                  <a:lnTo>
                    <a:pt x="14287" y="268288"/>
                  </a:lnTo>
                  <a:lnTo>
                    <a:pt x="184150" y="268288"/>
                  </a:lnTo>
                  <a:lnTo>
                    <a:pt x="184150" y="69850"/>
                  </a:lnTo>
                  <a:close/>
                  <a:moveTo>
                    <a:pt x="63723" y="28575"/>
                  </a:moveTo>
                  <a:cubicBezTo>
                    <a:pt x="59779" y="28575"/>
                    <a:pt x="57150" y="32472"/>
                    <a:pt x="57150" y="36368"/>
                  </a:cubicBezTo>
                  <a:cubicBezTo>
                    <a:pt x="57150" y="40265"/>
                    <a:pt x="59779" y="42863"/>
                    <a:pt x="63723" y="42863"/>
                  </a:cubicBezTo>
                  <a:cubicBezTo>
                    <a:pt x="63723" y="42863"/>
                    <a:pt x="63723" y="42863"/>
                    <a:pt x="134715" y="42863"/>
                  </a:cubicBezTo>
                  <a:cubicBezTo>
                    <a:pt x="138659" y="42863"/>
                    <a:pt x="141288" y="40265"/>
                    <a:pt x="141288" y="36368"/>
                  </a:cubicBezTo>
                  <a:cubicBezTo>
                    <a:pt x="141288" y="32472"/>
                    <a:pt x="138659" y="28575"/>
                    <a:pt x="134715" y="28575"/>
                  </a:cubicBezTo>
                  <a:cubicBezTo>
                    <a:pt x="134715" y="28575"/>
                    <a:pt x="134715" y="28575"/>
                    <a:pt x="63723" y="28575"/>
                  </a:cubicBezTo>
                  <a:close/>
                  <a:moveTo>
                    <a:pt x="35719" y="0"/>
                  </a:moveTo>
                  <a:cubicBezTo>
                    <a:pt x="35719" y="0"/>
                    <a:pt x="35719" y="0"/>
                    <a:pt x="162719" y="0"/>
                  </a:cubicBezTo>
                  <a:cubicBezTo>
                    <a:pt x="182563" y="0"/>
                    <a:pt x="198438" y="15850"/>
                    <a:pt x="198438" y="35663"/>
                  </a:cubicBezTo>
                  <a:cubicBezTo>
                    <a:pt x="198438" y="35663"/>
                    <a:pt x="198438" y="35663"/>
                    <a:pt x="198438" y="302475"/>
                  </a:cubicBezTo>
                  <a:cubicBezTo>
                    <a:pt x="198438" y="322288"/>
                    <a:pt x="182563" y="338138"/>
                    <a:pt x="162719" y="338138"/>
                  </a:cubicBezTo>
                  <a:cubicBezTo>
                    <a:pt x="162719" y="338138"/>
                    <a:pt x="162719" y="338138"/>
                    <a:pt x="35719" y="338138"/>
                  </a:cubicBezTo>
                  <a:cubicBezTo>
                    <a:pt x="15875" y="338138"/>
                    <a:pt x="0" y="322288"/>
                    <a:pt x="0" y="302475"/>
                  </a:cubicBezTo>
                  <a:cubicBezTo>
                    <a:pt x="0" y="302475"/>
                    <a:pt x="0" y="302475"/>
                    <a:pt x="0" y="35663"/>
                  </a:cubicBezTo>
                  <a:cubicBezTo>
                    <a:pt x="0" y="15850"/>
                    <a:pt x="15875" y="0"/>
                    <a:pt x="357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10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41" name="îŝḷîḓé-任意多边形: 形状 31"/>
            <p:cNvSpPr/>
            <p:nvPr/>
          </p:nvSpPr>
          <p:spPr bwMode="auto">
            <a:xfrm>
              <a:off x="2323666" y="3819356"/>
              <a:ext cx="415466" cy="707954"/>
            </a:xfrm>
            <a:custGeom>
              <a:avLst/>
              <a:gdLst>
                <a:gd name="connsiteX0" fmla="*/ 99219 w 198438"/>
                <a:gd name="connsiteY0" fmla="*/ 288925 h 338138"/>
                <a:gd name="connsiteX1" fmla="*/ 84137 w 198438"/>
                <a:gd name="connsiteY1" fmla="*/ 302419 h 338138"/>
                <a:gd name="connsiteX2" fmla="*/ 99219 w 198438"/>
                <a:gd name="connsiteY2" fmla="*/ 315913 h 338138"/>
                <a:gd name="connsiteX3" fmla="*/ 114301 w 198438"/>
                <a:gd name="connsiteY3" fmla="*/ 302419 h 338138"/>
                <a:gd name="connsiteX4" fmla="*/ 99219 w 198438"/>
                <a:gd name="connsiteY4" fmla="*/ 288925 h 338138"/>
                <a:gd name="connsiteX5" fmla="*/ 14287 w 198438"/>
                <a:gd name="connsiteY5" fmla="*/ 69850 h 338138"/>
                <a:gd name="connsiteX6" fmla="*/ 14287 w 198438"/>
                <a:gd name="connsiteY6" fmla="*/ 268288 h 338138"/>
                <a:gd name="connsiteX7" fmla="*/ 184150 w 198438"/>
                <a:gd name="connsiteY7" fmla="*/ 268288 h 338138"/>
                <a:gd name="connsiteX8" fmla="*/ 184150 w 198438"/>
                <a:gd name="connsiteY8" fmla="*/ 69850 h 338138"/>
                <a:gd name="connsiteX9" fmla="*/ 63723 w 198438"/>
                <a:gd name="connsiteY9" fmla="*/ 28575 h 338138"/>
                <a:gd name="connsiteX10" fmla="*/ 57150 w 198438"/>
                <a:gd name="connsiteY10" fmla="*/ 36368 h 338138"/>
                <a:gd name="connsiteX11" fmla="*/ 63723 w 198438"/>
                <a:gd name="connsiteY11" fmla="*/ 42863 h 338138"/>
                <a:gd name="connsiteX12" fmla="*/ 134715 w 198438"/>
                <a:gd name="connsiteY12" fmla="*/ 42863 h 338138"/>
                <a:gd name="connsiteX13" fmla="*/ 141288 w 198438"/>
                <a:gd name="connsiteY13" fmla="*/ 36368 h 338138"/>
                <a:gd name="connsiteX14" fmla="*/ 134715 w 198438"/>
                <a:gd name="connsiteY14" fmla="*/ 28575 h 338138"/>
                <a:gd name="connsiteX15" fmla="*/ 63723 w 198438"/>
                <a:gd name="connsiteY15" fmla="*/ 28575 h 338138"/>
                <a:gd name="connsiteX16" fmla="*/ 35719 w 198438"/>
                <a:gd name="connsiteY16" fmla="*/ 0 h 338138"/>
                <a:gd name="connsiteX17" fmla="*/ 162719 w 198438"/>
                <a:gd name="connsiteY17" fmla="*/ 0 h 338138"/>
                <a:gd name="connsiteX18" fmla="*/ 198438 w 198438"/>
                <a:gd name="connsiteY18" fmla="*/ 35663 h 338138"/>
                <a:gd name="connsiteX19" fmla="*/ 198438 w 198438"/>
                <a:gd name="connsiteY19" fmla="*/ 302475 h 338138"/>
                <a:gd name="connsiteX20" fmla="*/ 162719 w 198438"/>
                <a:gd name="connsiteY20" fmla="*/ 338138 h 338138"/>
                <a:gd name="connsiteX21" fmla="*/ 35719 w 198438"/>
                <a:gd name="connsiteY21" fmla="*/ 338138 h 338138"/>
                <a:gd name="connsiteX22" fmla="*/ 0 w 198438"/>
                <a:gd name="connsiteY22" fmla="*/ 302475 h 338138"/>
                <a:gd name="connsiteX23" fmla="*/ 0 w 198438"/>
                <a:gd name="connsiteY23" fmla="*/ 35663 h 338138"/>
                <a:gd name="connsiteX24" fmla="*/ 35719 w 198438"/>
                <a:gd name="connsiteY2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8438" h="338138">
                  <a:moveTo>
                    <a:pt x="99219" y="288925"/>
                  </a:moveTo>
                  <a:cubicBezTo>
                    <a:pt x="90889" y="288925"/>
                    <a:pt x="84137" y="294966"/>
                    <a:pt x="84137" y="302419"/>
                  </a:cubicBezTo>
                  <a:cubicBezTo>
                    <a:pt x="84137" y="309872"/>
                    <a:pt x="90889" y="315913"/>
                    <a:pt x="99219" y="315913"/>
                  </a:cubicBezTo>
                  <a:cubicBezTo>
                    <a:pt x="107549" y="315913"/>
                    <a:pt x="114301" y="309872"/>
                    <a:pt x="114301" y="302419"/>
                  </a:cubicBezTo>
                  <a:cubicBezTo>
                    <a:pt x="114301" y="294966"/>
                    <a:pt x="107549" y="288925"/>
                    <a:pt x="99219" y="288925"/>
                  </a:cubicBezTo>
                  <a:close/>
                  <a:moveTo>
                    <a:pt x="14287" y="69850"/>
                  </a:moveTo>
                  <a:lnTo>
                    <a:pt x="14287" y="268288"/>
                  </a:lnTo>
                  <a:lnTo>
                    <a:pt x="184150" y="268288"/>
                  </a:lnTo>
                  <a:lnTo>
                    <a:pt x="184150" y="69850"/>
                  </a:lnTo>
                  <a:close/>
                  <a:moveTo>
                    <a:pt x="63723" y="28575"/>
                  </a:moveTo>
                  <a:cubicBezTo>
                    <a:pt x="59779" y="28575"/>
                    <a:pt x="57150" y="32472"/>
                    <a:pt x="57150" y="36368"/>
                  </a:cubicBezTo>
                  <a:cubicBezTo>
                    <a:pt x="57150" y="40265"/>
                    <a:pt x="59779" y="42863"/>
                    <a:pt x="63723" y="42863"/>
                  </a:cubicBezTo>
                  <a:cubicBezTo>
                    <a:pt x="63723" y="42863"/>
                    <a:pt x="63723" y="42863"/>
                    <a:pt x="134715" y="42863"/>
                  </a:cubicBezTo>
                  <a:cubicBezTo>
                    <a:pt x="138659" y="42863"/>
                    <a:pt x="141288" y="40265"/>
                    <a:pt x="141288" y="36368"/>
                  </a:cubicBezTo>
                  <a:cubicBezTo>
                    <a:pt x="141288" y="32472"/>
                    <a:pt x="138659" y="28575"/>
                    <a:pt x="134715" y="28575"/>
                  </a:cubicBezTo>
                  <a:cubicBezTo>
                    <a:pt x="134715" y="28575"/>
                    <a:pt x="134715" y="28575"/>
                    <a:pt x="63723" y="28575"/>
                  </a:cubicBezTo>
                  <a:close/>
                  <a:moveTo>
                    <a:pt x="35719" y="0"/>
                  </a:moveTo>
                  <a:cubicBezTo>
                    <a:pt x="35719" y="0"/>
                    <a:pt x="35719" y="0"/>
                    <a:pt x="162719" y="0"/>
                  </a:cubicBezTo>
                  <a:cubicBezTo>
                    <a:pt x="182563" y="0"/>
                    <a:pt x="198438" y="15850"/>
                    <a:pt x="198438" y="35663"/>
                  </a:cubicBezTo>
                  <a:cubicBezTo>
                    <a:pt x="198438" y="35663"/>
                    <a:pt x="198438" y="35663"/>
                    <a:pt x="198438" y="302475"/>
                  </a:cubicBezTo>
                  <a:cubicBezTo>
                    <a:pt x="198438" y="322288"/>
                    <a:pt x="182563" y="338138"/>
                    <a:pt x="162719" y="338138"/>
                  </a:cubicBezTo>
                  <a:cubicBezTo>
                    <a:pt x="162719" y="338138"/>
                    <a:pt x="162719" y="338138"/>
                    <a:pt x="35719" y="338138"/>
                  </a:cubicBezTo>
                  <a:cubicBezTo>
                    <a:pt x="15875" y="338138"/>
                    <a:pt x="0" y="322288"/>
                    <a:pt x="0" y="302475"/>
                  </a:cubicBezTo>
                  <a:cubicBezTo>
                    <a:pt x="0" y="302475"/>
                    <a:pt x="0" y="302475"/>
                    <a:pt x="0" y="35663"/>
                  </a:cubicBezTo>
                  <a:cubicBezTo>
                    <a:pt x="0" y="15850"/>
                    <a:pt x="15875" y="0"/>
                    <a:pt x="357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10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42" name="îŝḷîḓé-任意多边形: 形状 33"/>
            <p:cNvSpPr/>
            <p:nvPr/>
          </p:nvSpPr>
          <p:spPr bwMode="auto">
            <a:xfrm>
              <a:off x="7063349" y="3803357"/>
              <a:ext cx="434244" cy="739951"/>
            </a:xfrm>
            <a:custGeom>
              <a:avLst/>
              <a:gdLst>
                <a:gd name="connsiteX0" fmla="*/ 99219 w 198438"/>
                <a:gd name="connsiteY0" fmla="*/ 288925 h 338138"/>
                <a:gd name="connsiteX1" fmla="*/ 84137 w 198438"/>
                <a:gd name="connsiteY1" fmla="*/ 302419 h 338138"/>
                <a:gd name="connsiteX2" fmla="*/ 99219 w 198438"/>
                <a:gd name="connsiteY2" fmla="*/ 315913 h 338138"/>
                <a:gd name="connsiteX3" fmla="*/ 114301 w 198438"/>
                <a:gd name="connsiteY3" fmla="*/ 302419 h 338138"/>
                <a:gd name="connsiteX4" fmla="*/ 99219 w 198438"/>
                <a:gd name="connsiteY4" fmla="*/ 288925 h 338138"/>
                <a:gd name="connsiteX5" fmla="*/ 14287 w 198438"/>
                <a:gd name="connsiteY5" fmla="*/ 69850 h 338138"/>
                <a:gd name="connsiteX6" fmla="*/ 14287 w 198438"/>
                <a:gd name="connsiteY6" fmla="*/ 268288 h 338138"/>
                <a:gd name="connsiteX7" fmla="*/ 184150 w 198438"/>
                <a:gd name="connsiteY7" fmla="*/ 268288 h 338138"/>
                <a:gd name="connsiteX8" fmla="*/ 184150 w 198438"/>
                <a:gd name="connsiteY8" fmla="*/ 69850 h 338138"/>
                <a:gd name="connsiteX9" fmla="*/ 63723 w 198438"/>
                <a:gd name="connsiteY9" fmla="*/ 28575 h 338138"/>
                <a:gd name="connsiteX10" fmla="*/ 57150 w 198438"/>
                <a:gd name="connsiteY10" fmla="*/ 36368 h 338138"/>
                <a:gd name="connsiteX11" fmla="*/ 63723 w 198438"/>
                <a:gd name="connsiteY11" fmla="*/ 42863 h 338138"/>
                <a:gd name="connsiteX12" fmla="*/ 134715 w 198438"/>
                <a:gd name="connsiteY12" fmla="*/ 42863 h 338138"/>
                <a:gd name="connsiteX13" fmla="*/ 141288 w 198438"/>
                <a:gd name="connsiteY13" fmla="*/ 36368 h 338138"/>
                <a:gd name="connsiteX14" fmla="*/ 134715 w 198438"/>
                <a:gd name="connsiteY14" fmla="*/ 28575 h 338138"/>
                <a:gd name="connsiteX15" fmla="*/ 63723 w 198438"/>
                <a:gd name="connsiteY15" fmla="*/ 28575 h 338138"/>
                <a:gd name="connsiteX16" fmla="*/ 35719 w 198438"/>
                <a:gd name="connsiteY16" fmla="*/ 0 h 338138"/>
                <a:gd name="connsiteX17" fmla="*/ 162719 w 198438"/>
                <a:gd name="connsiteY17" fmla="*/ 0 h 338138"/>
                <a:gd name="connsiteX18" fmla="*/ 198438 w 198438"/>
                <a:gd name="connsiteY18" fmla="*/ 35663 h 338138"/>
                <a:gd name="connsiteX19" fmla="*/ 198438 w 198438"/>
                <a:gd name="connsiteY19" fmla="*/ 302475 h 338138"/>
                <a:gd name="connsiteX20" fmla="*/ 162719 w 198438"/>
                <a:gd name="connsiteY20" fmla="*/ 338138 h 338138"/>
                <a:gd name="connsiteX21" fmla="*/ 35719 w 198438"/>
                <a:gd name="connsiteY21" fmla="*/ 338138 h 338138"/>
                <a:gd name="connsiteX22" fmla="*/ 0 w 198438"/>
                <a:gd name="connsiteY22" fmla="*/ 302475 h 338138"/>
                <a:gd name="connsiteX23" fmla="*/ 0 w 198438"/>
                <a:gd name="connsiteY23" fmla="*/ 35663 h 338138"/>
                <a:gd name="connsiteX24" fmla="*/ 35719 w 198438"/>
                <a:gd name="connsiteY2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8438" h="338138">
                  <a:moveTo>
                    <a:pt x="99219" y="288925"/>
                  </a:moveTo>
                  <a:cubicBezTo>
                    <a:pt x="90889" y="288925"/>
                    <a:pt x="84137" y="294966"/>
                    <a:pt x="84137" y="302419"/>
                  </a:cubicBezTo>
                  <a:cubicBezTo>
                    <a:pt x="84137" y="309872"/>
                    <a:pt x="90889" y="315913"/>
                    <a:pt x="99219" y="315913"/>
                  </a:cubicBezTo>
                  <a:cubicBezTo>
                    <a:pt x="107549" y="315913"/>
                    <a:pt x="114301" y="309872"/>
                    <a:pt x="114301" y="302419"/>
                  </a:cubicBezTo>
                  <a:cubicBezTo>
                    <a:pt x="114301" y="294966"/>
                    <a:pt x="107549" y="288925"/>
                    <a:pt x="99219" y="288925"/>
                  </a:cubicBezTo>
                  <a:close/>
                  <a:moveTo>
                    <a:pt x="14287" y="69850"/>
                  </a:moveTo>
                  <a:lnTo>
                    <a:pt x="14287" y="268288"/>
                  </a:lnTo>
                  <a:lnTo>
                    <a:pt x="184150" y="268288"/>
                  </a:lnTo>
                  <a:lnTo>
                    <a:pt x="184150" y="69850"/>
                  </a:lnTo>
                  <a:close/>
                  <a:moveTo>
                    <a:pt x="63723" y="28575"/>
                  </a:moveTo>
                  <a:cubicBezTo>
                    <a:pt x="59779" y="28575"/>
                    <a:pt x="57150" y="32472"/>
                    <a:pt x="57150" y="36368"/>
                  </a:cubicBezTo>
                  <a:cubicBezTo>
                    <a:pt x="57150" y="40265"/>
                    <a:pt x="59779" y="42863"/>
                    <a:pt x="63723" y="42863"/>
                  </a:cubicBezTo>
                  <a:cubicBezTo>
                    <a:pt x="63723" y="42863"/>
                    <a:pt x="63723" y="42863"/>
                    <a:pt x="134715" y="42863"/>
                  </a:cubicBezTo>
                  <a:cubicBezTo>
                    <a:pt x="138659" y="42863"/>
                    <a:pt x="141288" y="40265"/>
                    <a:pt x="141288" y="36368"/>
                  </a:cubicBezTo>
                  <a:cubicBezTo>
                    <a:pt x="141288" y="32472"/>
                    <a:pt x="138659" y="28575"/>
                    <a:pt x="134715" y="28575"/>
                  </a:cubicBezTo>
                  <a:cubicBezTo>
                    <a:pt x="134715" y="28575"/>
                    <a:pt x="134715" y="28575"/>
                    <a:pt x="63723" y="28575"/>
                  </a:cubicBezTo>
                  <a:close/>
                  <a:moveTo>
                    <a:pt x="35719" y="0"/>
                  </a:moveTo>
                  <a:cubicBezTo>
                    <a:pt x="35719" y="0"/>
                    <a:pt x="35719" y="0"/>
                    <a:pt x="162719" y="0"/>
                  </a:cubicBezTo>
                  <a:cubicBezTo>
                    <a:pt x="182563" y="0"/>
                    <a:pt x="198438" y="15850"/>
                    <a:pt x="198438" y="35663"/>
                  </a:cubicBezTo>
                  <a:cubicBezTo>
                    <a:pt x="198438" y="35663"/>
                    <a:pt x="198438" y="35663"/>
                    <a:pt x="198438" y="302475"/>
                  </a:cubicBezTo>
                  <a:cubicBezTo>
                    <a:pt x="198438" y="322288"/>
                    <a:pt x="182563" y="338138"/>
                    <a:pt x="162719" y="338138"/>
                  </a:cubicBezTo>
                  <a:cubicBezTo>
                    <a:pt x="162719" y="338138"/>
                    <a:pt x="162719" y="338138"/>
                    <a:pt x="35719" y="338138"/>
                  </a:cubicBezTo>
                  <a:cubicBezTo>
                    <a:pt x="15875" y="338138"/>
                    <a:pt x="0" y="322288"/>
                    <a:pt x="0" y="302475"/>
                  </a:cubicBezTo>
                  <a:cubicBezTo>
                    <a:pt x="0" y="302475"/>
                    <a:pt x="0" y="302475"/>
                    <a:pt x="0" y="35663"/>
                  </a:cubicBezTo>
                  <a:cubicBezTo>
                    <a:pt x="0" y="15850"/>
                    <a:pt x="15875" y="0"/>
                    <a:pt x="35719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110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43" name="îŝḷîḓé-任意多边形: 形状 32"/>
            <p:cNvSpPr/>
            <p:nvPr/>
          </p:nvSpPr>
          <p:spPr bwMode="auto">
            <a:xfrm>
              <a:off x="4695429" y="2357253"/>
              <a:ext cx="419451" cy="714744"/>
            </a:xfrm>
            <a:custGeom>
              <a:avLst/>
              <a:gdLst>
                <a:gd name="connsiteX0" fmla="*/ 99219 w 198438"/>
                <a:gd name="connsiteY0" fmla="*/ 288925 h 338138"/>
                <a:gd name="connsiteX1" fmla="*/ 84137 w 198438"/>
                <a:gd name="connsiteY1" fmla="*/ 302419 h 338138"/>
                <a:gd name="connsiteX2" fmla="*/ 99219 w 198438"/>
                <a:gd name="connsiteY2" fmla="*/ 315913 h 338138"/>
                <a:gd name="connsiteX3" fmla="*/ 114301 w 198438"/>
                <a:gd name="connsiteY3" fmla="*/ 302419 h 338138"/>
                <a:gd name="connsiteX4" fmla="*/ 99219 w 198438"/>
                <a:gd name="connsiteY4" fmla="*/ 288925 h 338138"/>
                <a:gd name="connsiteX5" fmla="*/ 14287 w 198438"/>
                <a:gd name="connsiteY5" fmla="*/ 69850 h 338138"/>
                <a:gd name="connsiteX6" fmla="*/ 14287 w 198438"/>
                <a:gd name="connsiteY6" fmla="*/ 268288 h 338138"/>
                <a:gd name="connsiteX7" fmla="*/ 184150 w 198438"/>
                <a:gd name="connsiteY7" fmla="*/ 268288 h 338138"/>
                <a:gd name="connsiteX8" fmla="*/ 184150 w 198438"/>
                <a:gd name="connsiteY8" fmla="*/ 69850 h 338138"/>
                <a:gd name="connsiteX9" fmla="*/ 63723 w 198438"/>
                <a:gd name="connsiteY9" fmla="*/ 28575 h 338138"/>
                <a:gd name="connsiteX10" fmla="*/ 57150 w 198438"/>
                <a:gd name="connsiteY10" fmla="*/ 36368 h 338138"/>
                <a:gd name="connsiteX11" fmla="*/ 63723 w 198438"/>
                <a:gd name="connsiteY11" fmla="*/ 42863 h 338138"/>
                <a:gd name="connsiteX12" fmla="*/ 134715 w 198438"/>
                <a:gd name="connsiteY12" fmla="*/ 42863 h 338138"/>
                <a:gd name="connsiteX13" fmla="*/ 141288 w 198438"/>
                <a:gd name="connsiteY13" fmla="*/ 36368 h 338138"/>
                <a:gd name="connsiteX14" fmla="*/ 134715 w 198438"/>
                <a:gd name="connsiteY14" fmla="*/ 28575 h 338138"/>
                <a:gd name="connsiteX15" fmla="*/ 63723 w 198438"/>
                <a:gd name="connsiteY15" fmla="*/ 28575 h 338138"/>
                <a:gd name="connsiteX16" fmla="*/ 35719 w 198438"/>
                <a:gd name="connsiteY16" fmla="*/ 0 h 338138"/>
                <a:gd name="connsiteX17" fmla="*/ 162719 w 198438"/>
                <a:gd name="connsiteY17" fmla="*/ 0 h 338138"/>
                <a:gd name="connsiteX18" fmla="*/ 198438 w 198438"/>
                <a:gd name="connsiteY18" fmla="*/ 35663 h 338138"/>
                <a:gd name="connsiteX19" fmla="*/ 198438 w 198438"/>
                <a:gd name="connsiteY19" fmla="*/ 302475 h 338138"/>
                <a:gd name="connsiteX20" fmla="*/ 162719 w 198438"/>
                <a:gd name="connsiteY20" fmla="*/ 338138 h 338138"/>
                <a:gd name="connsiteX21" fmla="*/ 35719 w 198438"/>
                <a:gd name="connsiteY21" fmla="*/ 338138 h 338138"/>
                <a:gd name="connsiteX22" fmla="*/ 0 w 198438"/>
                <a:gd name="connsiteY22" fmla="*/ 302475 h 338138"/>
                <a:gd name="connsiteX23" fmla="*/ 0 w 198438"/>
                <a:gd name="connsiteY23" fmla="*/ 35663 h 338138"/>
                <a:gd name="connsiteX24" fmla="*/ 35719 w 198438"/>
                <a:gd name="connsiteY2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8438" h="338138">
                  <a:moveTo>
                    <a:pt x="99219" y="288925"/>
                  </a:moveTo>
                  <a:cubicBezTo>
                    <a:pt x="90889" y="288925"/>
                    <a:pt x="84137" y="294966"/>
                    <a:pt x="84137" y="302419"/>
                  </a:cubicBezTo>
                  <a:cubicBezTo>
                    <a:pt x="84137" y="309872"/>
                    <a:pt x="90889" y="315913"/>
                    <a:pt x="99219" y="315913"/>
                  </a:cubicBezTo>
                  <a:cubicBezTo>
                    <a:pt x="107549" y="315913"/>
                    <a:pt x="114301" y="309872"/>
                    <a:pt x="114301" y="302419"/>
                  </a:cubicBezTo>
                  <a:cubicBezTo>
                    <a:pt x="114301" y="294966"/>
                    <a:pt x="107549" y="288925"/>
                    <a:pt x="99219" y="288925"/>
                  </a:cubicBezTo>
                  <a:close/>
                  <a:moveTo>
                    <a:pt x="14287" y="69850"/>
                  </a:moveTo>
                  <a:lnTo>
                    <a:pt x="14287" y="268288"/>
                  </a:lnTo>
                  <a:lnTo>
                    <a:pt x="184150" y="268288"/>
                  </a:lnTo>
                  <a:lnTo>
                    <a:pt x="184150" y="69850"/>
                  </a:lnTo>
                  <a:close/>
                  <a:moveTo>
                    <a:pt x="63723" y="28575"/>
                  </a:moveTo>
                  <a:cubicBezTo>
                    <a:pt x="59779" y="28575"/>
                    <a:pt x="57150" y="32472"/>
                    <a:pt x="57150" y="36368"/>
                  </a:cubicBezTo>
                  <a:cubicBezTo>
                    <a:pt x="57150" y="40265"/>
                    <a:pt x="59779" y="42863"/>
                    <a:pt x="63723" y="42863"/>
                  </a:cubicBezTo>
                  <a:cubicBezTo>
                    <a:pt x="63723" y="42863"/>
                    <a:pt x="63723" y="42863"/>
                    <a:pt x="134715" y="42863"/>
                  </a:cubicBezTo>
                  <a:cubicBezTo>
                    <a:pt x="138659" y="42863"/>
                    <a:pt x="141288" y="40265"/>
                    <a:pt x="141288" y="36368"/>
                  </a:cubicBezTo>
                  <a:cubicBezTo>
                    <a:pt x="141288" y="32472"/>
                    <a:pt x="138659" y="28575"/>
                    <a:pt x="134715" y="28575"/>
                  </a:cubicBezTo>
                  <a:cubicBezTo>
                    <a:pt x="134715" y="28575"/>
                    <a:pt x="134715" y="28575"/>
                    <a:pt x="63723" y="28575"/>
                  </a:cubicBezTo>
                  <a:close/>
                  <a:moveTo>
                    <a:pt x="35719" y="0"/>
                  </a:moveTo>
                  <a:cubicBezTo>
                    <a:pt x="35719" y="0"/>
                    <a:pt x="35719" y="0"/>
                    <a:pt x="162719" y="0"/>
                  </a:cubicBezTo>
                  <a:cubicBezTo>
                    <a:pt x="182563" y="0"/>
                    <a:pt x="198438" y="15850"/>
                    <a:pt x="198438" y="35663"/>
                  </a:cubicBezTo>
                  <a:cubicBezTo>
                    <a:pt x="198438" y="35663"/>
                    <a:pt x="198438" y="35663"/>
                    <a:pt x="198438" y="302475"/>
                  </a:cubicBezTo>
                  <a:cubicBezTo>
                    <a:pt x="198438" y="322288"/>
                    <a:pt x="182563" y="338138"/>
                    <a:pt x="162719" y="338138"/>
                  </a:cubicBezTo>
                  <a:cubicBezTo>
                    <a:pt x="162719" y="338138"/>
                    <a:pt x="162719" y="338138"/>
                    <a:pt x="35719" y="338138"/>
                  </a:cubicBezTo>
                  <a:cubicBezTo>
                    <a:pt x="15875" y="338138"/>
                    <a:pt x="0" y="322288"/>
                    <a:pt x="0" y="302475"/>
                  </a:cubicBezTo>
                  <a:cubicBezTo>
                    <a:pt x="0" y="302475"/>
                    <a:pt x="0" y="302475"/>
                    <a:pt x="0" y="35663"/>
                  </a:cubicBezTo>
                  <a:cubicBezTo>
                    <a:pt x="0" y="15850"/>
                    <a:pt x="15875" y="0"/>
                    <a:pt x="357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10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3554203" y="4268244"/>
              <a:ext cx="6891915" cy="1158337"/>
              <a:chOff x="1467192" y="5180920"/>
              <a:chExt cx="6891915" cy="1158337"/>
            </a:xfrm>
          </p:grpSpPr>
          <p:sp>
            <p:nvSpPr>
              <p:cNvPr id="51" name="îŝḷîḓé-文本框 23"/>
              <p:cNvSpPr txBox="1"/>
              <p:nvPr/>
            </p:nvSpPr>
            <p:spPr>
              <a:xfrm>
                <a:off x="6338132" y="5712611"/>
                <a:ext cx="2020975" cy="62664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1">
                <a:noAutofit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1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把招聘信息汇总到表格里</a:t>
                </a:r>
                <a:endParaRPr lang="zh-CN" altLang="en-US" sz="11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52" name="îŝḷîḓé-Rectangle 26"/>
              <p:cNvSpPr/>
              <p:nvPr/>
            </p:nvSpPr>
            <p:spPr>
              <a:xfrm>
                <a:off x="6338131" y="5180920"/>
                <a:ext cx="2020975" cy="325410"/>
              </a:xfrm>
              <a:prstGeom prst="rect">
                <a:avLst/>
              </a:prstGeom>
            </p:spPr>
            <p:txBody>
              <a:bodyPr wrap="none" lIns="0" tIns="0" rIns="0" bIns="0" anchor="ctr" anchorCtr="1">
                <a:noAutofit/>
              </a:bodyPr>
              <a:lstStyle/>
              <a:p>
                <a:pPr lvl="0" algn="ctr" defTabSz="914400">
                  <a:spcBef>
                    <a:spcPct val="0"/>
                  </a:spcBef>
                  <a:defRPr/>
                </a:pPr>
                <a:r>
                  <a:rPr lang="zh-CN" altLang="en-US" sz="1400" b="1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写入数据</a:t>
                </a:r>
                <a:endParaRPr lang="zh-CN" altLang="en-US" sz="1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53" name="îŝḷîḓé-文本框 25"/>
              <p:cNvSpPr txBox="1"/>
              <p:nvPr/>
            </p:nvSpPr>
            <p:spPr>
              <a:xfrm>
                <a:off x="1467193" y="5712611"/>
                <a:ext cx="2020975" cy="62664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1">
                <a:noAutofit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1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在平台内模拟人输入城市和岗位名称</a:t>
                </a:r>
                <a:endParaRPr lang="zh-CN" altLang="en-US" sz="11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54" name="îŝḷîḓé-Rectangle 28"/>
              <p:cNvSpPr/>
              <p:nvPr/>
            </p:nvSpPr>
            <p:spPr>
              <a:xfrm>
                <a:off x="1467192" y="5180920"/>
                <a:ext cx="2020976" cy="325410"/>
              </a:xfrm>
              <a:prstGeom prst="rect">
                <a:avLst/>
              </a:prstGeom>
            </p:spPr>
            <p:txBody>
              <a:bodyPr wrap="none" lIns="0" tIns="0" rIns="0" bIns="0" anchor="ctr" anchorCtr="1">
                <a:noAutofit/>
              </a:bodyPr>
              <a:lstStyle/>
              <a:p>
                <a:pPr lvl="0" algn="ctr" defTabSz="914400">
                  <a:spcBef>
                    <a:spcPct val="0"/>
                  </a:spcBef>
                  <a:defRPr/>
                </a:pPr>
                <a:r>
                  <a:rPr lang="zh-CN" altLang="en-US" sz="1400" b="1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输入岗位名称和城市</a:t>
                </a:r>
                <a:endParaRPr lang="zh-CN" altLang="en-US" sz="1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6555127" y="1679590"/>
              <a:ext cx="2133585" cy="1176223"/>
              <a:chOff x="8783660" y="806351"/>
              <a:chExt cx="2133585" cy="1176223"/>
            </a:xfrm>
          </p:grpSpPr>
          <p:sp>
            <p:nvSpPr>
              <p:cNvPr id="49" name="îŝḷîḓé-文本框 27"/>
              <p:cNvSpPr txBox="1"/>
              <p:nvPr/>
            </p:nvSpPr>
            <p:spPr>
              <a:xfrm>
                <a:off x="8783660" y="1355928"/>
                <a:ext cx="2133585" cy="62664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1">
                <a:noAutofit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0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把</a:t>
                </a:r>
                <a:r>
                  <a:rPr lang="zh-CN" altLang="en-US" sz="11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符合要求的岗位信息爬取下来</a:t>
                </a:r>
                <a:endParaRPr lang="zh-CN" altLang="en-US" sz="11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50" name="îŝḷîḓé-Rectangle 24"/>
              <p:cNvSpPr/>
              <p:nvPr/>
            </p:nvSpPr>
            <p:spPr>
              <a:xfrm>
                <a:off x="8792902" y="806351"/>
                <a:ext cx="2020976" cy="325410"/>
              </a:xfrm>
              <a:prstGeom prst="rect">
                <a:avLst/>
              </a:prstGeom>
            </p:spPr>
            <p:txBody>
              <a:bodyPr wrap="none" lIns="0" tIns="0" rIns="0" bIns="0" anchor="ctr" anchorCtr="1">
                <a:noAutofit/>
              </a:bodyPr>
              <a:lstStyle/>
              <a:p>
                <a:pPr lvl="0" algn="ctr" defTabSz="914400">
                  <a:spcBef>
                    <a:spcPct val="0"/>
                  </a:spcBef>
                  <a:defRPr/>
                </a:pPr>
                <a:r>
                  <a:rPr lang="zh-CN" altLang="en-US" sz="1400" b="1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爬取数据</a:t>
                </a:r>
                <a:endParaRPr lang="zh-CN" altLang="en-US" sz="1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693430" y="1679590"/>
              <a:ext cx="2020976" cy="1158337"/>
              <a:chOff x="3921963" y="806351"/>
              <a:chExt cx="2020976" cy="1158337"/>
            </a:xfrm>
          </p:grpSpPr>
          <p:sp>
            <p:nvSpPr>
              <p:cNvPr id="47" name="îŝḷîḓé-文本框 29"/>
              <p:cNvSpPr txBox="1"/>
              <p:nvPr/>
            </p:nvSpPr>
            <p:spPr>
              <a:xfrm>
                <a:off x="3921964" y="1338042"/>
                <a:ext cx="2020975" cy="62664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1">
                <a:noAutofit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1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登陆平台账号和密码进入平台</a:t>
                </a:r>
                <a:endParaRPr lang="zh-CN" altLang="en-US" sz="11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8" name="îŝḷîḓé-Rectangle 22"/>
              <p:cNvSpPr/>
              <p:nvPr/>
            </p:nvSpPr>
            <p:spPr>
              <a:xfrm>
                <a:off x="3921963" y="806351"/>
                <a:ext cx="2020976" cy="325410"/>
              </a:xfrm>
              <a:prstGeom prst="rect">
                <a:avLst/>
              </a:prstGeom>
            </p:spPr>
            <p:txBody>
              <a:bodyPr wrap="none" lIns="0" tIns="0" rIns="0" bIns="0" anchor="ctr" anchorCtr="1">
                <a:noAutofit/>
              </a:bodyPr>
              <a:lstStyle/>
              <a:p>
                <a:pPr lvl="0" algn="ctr" defTabSz="914400">
                  <a:spcBef>
                    <a:spcPct val="0"/>
                  </a:spcBef>
                  <a:defRPr/>
                </a:pPr>
                <a:r>
                  <a:rPr lang="zh-CN" altLang="en-US" sz="1400" b="1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进入拉钩招聘平台</a:t>
                </a:r>
                <a:endParaRPr lang="zh-CN" altLang="en-US" sz="1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椭圆 92"/>
          <p:cNvSpPr/>
          <p:nvPr/>
        </p:nvSpPr>
        <p:spPr>
          <a:xfrm>
            <a:off x="4573270" y="3166745"/>
            <a:ext cx="2882265" cy="2882265"/>
          </a:xfrm>
          <a:prstGeom prst="ellipse">
            <a:avLst/>
          </a:prstGeom>
          <a:noFill/>
          <a:ln>
            <a:solidFill>
              <a:srgbClr val="2C3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92498" y="285760"/>
            <a:ext cx="82880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一、需求分析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背景介绍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Requirement analysis</a:t>
            </a:r>
            <a:endParaRPr lang="en-US" altLang="zh-CN" b="1" dirty="0">
              <a:gradFill flip="none" rotWithShape="1">
                <a:gsLst>
                  <a:gs pos="0">
                    <a:srgbClr val="01A8FF"/>
                  </a:gs>
                  <a:gs pos="59000">
                    <a:srgbClr val="B484E2"/>
                  </a:gs>
                  <a:gs pos="100000">
                    <a:srgbClr val="1A070E"/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灯片编号占位符 3"/>
          <p:cNvSpPr txBox="1"/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D3DB80-B894-403A-B48E-6FDC1A72010E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7" name="PA_矩形 27"/>
          <p:cNvSpPr/>
          <p:nvPr>
            <p:custDataLst>
              <p:tags r:id="rId1"/>
            </p:custDataLst>
          </p:nvPr>
        </p:nvSpPr>
        <p:spPr>
          <a:xfrm>
            <a:off x="8238088" y="4968410"/>
            <a:ext cx="3721002" cy="346656"/>
          </a:xfrm>
          <a:prstGeom prst="rect">
            <a:avLst/>
          </a:prstGeom>
          <a:noFill/>
        </p:spPr>
        <p:txBody>
          <a:bodyPr wrap="none" lIns="0" tIns="0" rIns="0" bIns="0" anchor="ctr">
            <a:normAutofit/>
          </a:bodyPr>
          <a:lstStyle/>
          <a:p>
            <a:pPr lvl="0" defTabSz="913765">
              <a:spcBef>
                <a:spcPct val="0"/>
              </a:spcBef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数据量大</a:t>
            </a:r>
            <a:endParaRPr lang="zh-CN" altLang="en-US" sz="2000" b="1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88" name="PA_矩形 22"/>
          <p:cNvSpPr/>
          <p:nvPr>
            <p:custDataLst>
              <p:tags r:id="rId2"/>
            </p:custDataLst>
          </p:nvPr>
        </p:nvSpPr>
        <p:spPr>
          <a:xfrm>
            <a:off x="253229" y="4968410"/>
            <a:ext cx="3721002" cy="346656"/>
          </a:xfrm>
          <a:prstGeom prst="rect">
            <a:avLst/>
          </a:prstGeom>
          <a:noFill/>
        </p:spPr>
        <p:txBody>
          <a:bodyPr wrap="none" lIns="0" tIns="0" rIns="0" bIns="0" anchor="ctr">
            <a:normAutofit/>
          </a:bodyPr>
          <a:lstStyle/>
          <a:p>
            <a:pPr lvl="0" algn="r" defTabSz="913765">
              <a:spcBef>
                <a:spcPct val="0"/>
              </a:spcBef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效率低</a:t>
            </a:r>
            <a:endParaRPr lang="zh-CN" altLang="en-US" sz="2000" b="1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89" name="PA_矩形 20"/>
          <p:cNvSpPr/>
          <p:nvPr>
            <p:custDataLst>
              <p:tags r:id="rId3"/>
            </p:custDataLst>
          </p:nvPr>
        </p:nvSpPr>
        <p:spPr>
          <a:xfrm>
            <a:off x="4081691" y="1240068"/>
            <a:ext cx="3721002" cy="346656"/>
          </a:xfrm>
          <a:prstGeom prst="rect">
            <a:avLst/>
          </a:prstGeom>
          <a:noFill/>
        </p:spPr>
        <p:txBody>
          <a:bodyPr wrap="none" lIns="0" tIns="0" rIns="0" bIns="0" anchor="ctr">
            <a:normAutofit/>
          </a:bodyPr>
          <a:lstStyle/>
          <a:p>
            <a:pPr lvl="0" algn="ctr" defTabSz="913765">
              <a:spcBef>
                <a:spcPct val="0"/>
              </a:spcBef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重复性高</a:t>
            </a:r>
            <a:endParaRPr lang="zh-CN" altLang="en-US" sz="2000" b="1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6878320" y="5074920"/>
            <a:ext cx="742950" cy="742950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5271770" y="3439160"/>
            <a:ext cx="1814195" cy="2094230"/>
            <a:chOff x="8301916" y="1749231"/>
            <a:chExt cx="2561601" cy="2956261"/>
          </a:xfrm>
        </p:grpSpPr>
        <p:sp>
          <p:nvSpPr>
            <p:cNvPr id="101" name="梯形 100"/>
            <p:cNvSpPr/>
            <p:nvPr/>
          </p:nvSpPr>
          <p:spPr>
            <a:xfrm rot="14400000">
              <a:off x="8553651" y="2720979"/>
              <a:ext cx="2370547" cy="427052"/>
            </a:xfrm>
            <a:prstGeom prst="trapezoid">
              <a:avLst>
                <a:gd name="adj" fmla="val 5836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2" name="梯形 101"/>
            <p:cNvSpPr/>
            <p:nvPr/>
          </p:nvSpPr>
          <p:spPr>
            <a:xfrm>
              <a:off x="8492970" y="4010011"/>
              <a:ext cx="2370547" cy="427052"/>
            </a:xfrm>
            <a:prstGeom prst="trapezoid">
              <a:avLst>
                <a:gd name="adj" fmla="val 5836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3" name="梯形 102"/>
            <p:cNvSpPr/>
            <p:nvPr/>
          </p:nvSpPr>
          <p:spPr>
            <a:xfrm rot="7200000">
              <a:off x="7330168" y="3306693"/>
              <a:ext cx="2370547" cy="427052"/>
            </a:xfrm>
            <a:prstGeom prst="trapezoid">
              <a:avLst>
                <a:gd name="adj" fmla="val 5836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95" name="椭圆 94"/>
          <p:cNvSpPr/>
          <p:nvPr/>
        </p:nvSpPr>
        <p:spPr>
          <a:xfrm>
            <a:off x="5572972" y="3013552"/>
            <a:ext cx="742950" cy="742950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96" name="任意多边形: 形状 10"/>
          <p:cNvSpPr/>
          <p:nvPr/>
        </p:nvSpPr>
        <p:spPr bwMode="auto">
          <a:xfrm>
            <a:off x="5871845" y="3048000"/>
            <a:ext cx="234950" cy="435610"/>
          </a:xfrm>
          <a:custGeom>
            <a:avLst/>
            <a:gdLst>
              <a:gd name="connsiteX0" fmla="*/ 144363 w 327353"/>
              <a:gd name="connsiteY0" fmla="*/ 543008 h 606722"/>
              <a:gd name="connsiteX1" fmla="*/ 131814 w 327353"/>
              <a:gd name="connsiteY1" fmla="*/ 555538 h 606722"/>
              <a:gd name="connsiteX2" fmla="*/ 144363 w 327353"/>
              <a:gd name="connsiteY2" fmla="*/ 568156 h 606722"/>
              <a:gd name="connsiteX3" fmla="*/ 182990 w 327353"/>
              <a:gd name="connsiteY3" fmla="*/ 568156 h 606722"/>
              <a:gd name="connsiteX4" fmla="*/ 195540 w 327353"/>
              <a:gd name="connsiteY4" fmla="*/ 555538 h 606722"/>
              <a:gd name="connsiteX5" fmla="*/ 182990 w 327353"/>
              <a:gd name="connsiteY5" fmla="*/ 543008 h 606722"/>
              <a:gd name="connsiteX6" fmla="*/ 327353 w 327353"/>
              <a:gd name="connsiteY6" fmla="*/ 501509 h 606722"/>
              <a:gd name="connsiteX7" fmla="*/ 327353 w 327353"/>
              <a:gd name="connsiteY7" fmla="*/ 572333 h 606722"/>
              <a:gd name="connsiteX8" fmla="*/ 294066 w 327353"/>
              <a:gd name="connsiteY8" fmla="*/ 606722 h 606722"/>
              <a:gd name="connsiteX9" fmla="*/ 33020 w 327353"/>
              <a:gd name="connsiteY9" fmla="*/ 606722 h 606722"/>
              <a:gd name="connsiteX10" fmla="*/ 0 w 327353"/>
              <a:gd name="connsiteY10" fmla="*/ 572333 h 606722"/>
              <a:gd name="connsiteX11" fmla="*/ 0 w 327353"/>
              <a:gd name="connsiteY11" fmla="*/ 502779 h 606722"/>
              <a:gd name="connsiteX12" fmla="*/ 0 w 327353"/>
              <a:gd name="connsiteY12" fmla="*/ 502753 h 606722"/>
              <a:gd name="connsiteX13" fmla="*/ 322280 w 327353"/>
              <a:gd name="connsiteY13" fmla="*/ 502753 h 606722"/>
              <a:gd name="connsiteX14" fmla="*/ 327353 w 327353"/>
              <a:gd name="connsiteY14" fmla="*/ 501509 h 606722"/>
              <a:gd name="connsiteX15" fmla="*/ 187174 w 327353"/>
              <a:gd name="connsiteY15" fmla="*/ 190205 h 606722"/>
              <a:gd name="connsiteX16" fmla="*/ 174624 w 327353"/>
              <a:gd name="connsiteY16" fmla="*/ 202823 h 606722"/>
              <a:gd name="connsiteX17" fmla="*/ 174624 w 327353"/>
              <a:gd name="connsiteY17" fmla="*/ 263163 h 606722"/>
              <a:gd name="connsiteX18" fmla="*/ 187174 w 327353"/>
              <a:gd name="connsiteY18" fmla="*/ 275693 h 606722"/>
              <a:gd name="connsiteX19" fmla="*/ 191357 w 327353"/>
              <a:gd name="connsiteY19" fmla="*/ 274982 h 606722"/>
              <a:gd name="connsiteX20" fmla="*/ 191357 w 327353"/>
              <a:gd name="connsiteY20" fmla="*/ 405614 h 606722"/>
              <a:gd name="connsiteX21" fmla="*/ 203995 w 327353"/>
              <a:gd name="connsiteY21" fmla="*/ 418144 h 606722"/>
              <a:gd name="connsiteX22" fmla="*/ 216545 w 327353"/>
              <a:gd name="connsiteY22" fmla="*/ 405614 h 606722"/>
              <a:gd name="connsiteX23" fmla="*/ 216545 w 327353"/>
              <a:gd name="connsiteY23" fmla="*/ 275426 h 606722"/>
              <a:gd name="connsiteX24" fmla="*/ 219037 w 327353"/>
              <a:gd name="connsiteY24" fmla="*/ 275693 h 606722"/>
              <a:gd name="connsiteX25" fmla="*/ 231675 w 327353"/>
              <a:gd name="connsiteY25" fmla="*/ 263163 h 606722"/>
              <a:gd name="connsiteX26" fmla="*/ 231675 w 327353"/>
              <a:gd name="connsiteY26" fmla="*/ 202823 h 606722"/>
              <a:gd name="connsiteX27" fmla="*/ 219037 w 327353"/>
              <a:gd name="connsiteY27" fmla="*/ 190205 h 606722"/>
              <a:gd name="connsiteX28" fmla="*/ 211471 w 327353"/>
              <a:gd name="connsiteY28" fmla="*/ 192782 h 606722"/>
              <a:gd name="connsiteX29" fmla="*/ 203995 w 327353"/>
              <a:gd name="connsiteY29" fmla="*/ 190205 h 606722"/>
              <a:gd name="connsiteX30" fmla="*/ 195540 w 327353"/>
              <a:gd name="connsiteY30" fmla="*/ 193493 h 606722"/>
              <a:gd name="connsiteX31" fmla="*/ 187174 w 327353"/>
              <a:gd name="connsiteY31" fmla="*/ 190205 h 606722"/>
              <a:gd name="connsiteX32" fmla="*/ 106626 w 327353"/>
              <a:gd name="connsiteY32" fmla="*/ 181851 h 606722"/>
              <a:gd name="connsiteX33" fmla="*/ 85621 w 327353"/>
              <a:gd name="connsiteY33" fmla="*/ 202823 h 606722"/>
              <a:gd name="connsiteX34" fmla="*/ 85621 w 327353"/>
              <a:gd name="connsiteY34" fmla="*/ 328479 h 606722"/>
              <a:gd name="connsiteX35" fmla="*/ 95678 w 327353"/>
              <a:gd name="connsiteY35" fmla="*/ 346341 h 606722"/>
              <a:gd name="connsiteX36" fmla="*/ 95678 w 327353"/>
              <a:gd name="connsiteY36" fmla="*/ 405614 h 606722"/>
              <a:gd name="connsiteX37" fmla="*/ 108317 w 327353"/>
              <a:gd name="connsiteY37" fmla="*/ 418144 h 606722"/>
              <a:gd name="connsiteX38" fmla="*/ 120866 w 327353"/>
              <a:gd name="connsiteY38" fmla="*/ 405614 h 606722"/>
              <a:gd name="connsiteX39" fmla="*/ 120866 w 327353"/>
              <a:gd name="connsiteY39" fmla="*/ 343853 h 606722"/>
              <a:gd name="connsiteX40" fmla="*/ 127631 w 327353"/>
              <a:gd name="connsiteY40" fmla="*/ 328479 h 606722"/>
              <a:gd name="connsiteX41" fmla="*/ 127631 w 327353"/>
              <a:gd name="connsiteY41" fmla="*/ 202823 h 606722"/>
              <a:gd name="connsiteX42" fmla="*/ 106626 w 327353"/>
              <a:gd name="connsiteY42" fmla="*/ 181851 h 606722"/>
              <a:gd name="connsiteX43" fmla="*/ 0 w 327353"/>
              <a:gd name="connsiteY43" fmla="*/ 112270 h 606722"/>
              <a:gd name="connsiteX44" fmla="*/ 327353 w 327353"/>
              <a:gd name="connsiteY44" fmla="*/ 112270 h 606722"/>
              <a:gd name="connsiteX45" fmla="*/ 327353 w 327353"/>
              <a:gd name="connsiteY45" fmla="*/ 478928 h 606722"/>
              <a:gd name="connsiteX46" fmla="*/ 322280 w 327353"/>
              <a:gd name="connsiteY46" fmla="*/ 477684 h 606722"/>
              <a:gd name="connsiteX47" fmla="*/ 0 w 327353"/>
              <a:gd name="connsiteY47" fmla="*/ 477684 h 606722"/>
              <a:gd name="connsiteX48" fmla="*/ 0 w 327353"/>
              <a:gd name="connsiteY48" fmla="*/ 477658 h 606722"/>
              <a:gd name="connsiteX49" fmla="*/ 33020 w 327353"/>
              <a:gd name="connsiteY49" fmla="*/ 0 h 606722"/>
              <a:gd name="connsiteX50" fmla="*/ 294066 w 327353"/>
              <a:gd name="connsiteY50" fmla="*/ 0 h 606722"/>
              <a:gd name="connsiteX51" fmla="*/ 327353 w 327353"/>
              <a:gd name="connsiteY51" fmla="*/ 34407 h 606722"/>
              <a:gd name="connsiteX52" fmla="*/ 327353 w 327353"/>
              <a:gd name="connsiteY52" fmla="*/ 87219 h 606722"/>
              <a:gd name="connsiteX53" fmla="*/ 0 w 327353"/>
              <a:gd name="connsiteY53" fmla="*/ 87219 h 606722"/>
              <a:gd name="connsiteX54" fmla="*/ 0 w 327353"/>
              <a:gd name="connsiteY54" fmla="*/ 34407 h 606722"/>
              <a:gd name="connsiteX55" fmla="*/ 33020 w 327353"/>
              <a:gd name="connsiteY55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27353" h="606722">
                <a:moveTo>
                  <a:pt x="144363" y="543008"/>
                </a:moveTo>
                <a:cubicBezTo>
                  <a:pt x="137421" y="543008"/>
                  <a:pt x="131814" y="548606"/>
                  <a:pt x="131814" y="555538"/>
                </a:cubicBezTo>
                <a:cubicBezTo>
                  <a:pt x="131814" y="562558"/>
                  <a:pt x="137421" y="568156"/>
                  <a:pt x="144363" y="568156"/>
                </a:cubicBezTo>
                <a:lnTo>
                  <a:pt x="182990" y="568156"/>
                </a:lnTo>
                <a:cubicBezTo>
                  <a:pt x="189933" y="568156"/>
                  <a:pt x="195540" y="562558"/>
                  <a:pt x="195540" y="555538"/>
                </a:cubicBezTo>
                <a:cubicBezTo>
                  <a:pt x="195540" y="548606"/>
                  <a:pt x="189933" y="543008"/>
                  <a:pt x="182990" y="543008"/>
                </a:cubicBezTo>
                <a:close/>
                <a:moveTo>
                  <a:pt x="327353" y="501509"/>
                </a:moveTo>
                <a:lnTo>
                  <a:pt x="327353" y="572333"/>
                </a:lnTo>
                <a:cubicBezTo>
                  <a:pt x="327353" y="590905"/>
                  <a:pt x="312668" y="606722"/>
                  <a:pt x="294066" y="606722"/>
                </a:cubicBezTo>
                <a:lnTo>
                  <a:pt x="33020" y="606722"/>
                </a:lnTo>
                <a:cubicBezTo>
                  <a:pt x="14330" y="606722"/>
                  <a:pt x="0" y="590905"/>
                  <a:pt x="0" y="572333"/>
                </a:cubicBezTo>
                <a:lnTo>
                  <a:pt x="0" y="502779"/>
                </a:lnTo>
                <a:lnTo>
                  <a:pt x="0" y="502753"/>
                </a:lnTo>
                <a:lnTo>
                  <a:pt x="322280" y="502753"/>
                </a:lnTo>
                <a:cubicBezTo>
                  <a:pt x="324238" y="502753"/>
                  <a:pt x="325662" y="502309"/>
                  <a:pt x="327353" y="501509"/>
                </a:cubicBezTo>
                <a:close/>
                <a:moveTo>
                  <a:pt x="187174" y="190205"/>
                </a:moveTo>
                <a:cubicBezTo>
                  <a:pt x="180231" y="190205"/>
                  <a:pt x="174624" y="195892"/>
                  <a:pt x="174624" y="202823"/>
                </a:cubicBezTo>
                <a:lnTo>
                  <a:pt x="174624" y="263163"/>
                </a:lnTo>
                <a:cubicBezTo>
                  <a:pt x="174624" y="270094"/>
                  <a:pt x="180231" y="275693"/>
                  <a:pt x="187174" y="275693"/>
                </a:cubicBezTo>
                <a:cubicBezTo>
                  <a:pt x="188687" y="275693"/>
                  <a:pt x="190022" y="275426"/>
                  <a:pt x="191357" y="274982"/>
                </a:cubicBezTo>
                <a:lnTo>
                  <a:pt x="191357" y="405614"/>
                </a:lnTo>
                <a:cubicBezTo>
                  <a:pt x="191357" y="412545"/>
                  <a:pt x="196964" y="418144"/>
                  <a:pt x="203995" y="418144"/>
                </a:cubicBezTo>
                <a:cubicBezTo>
                  <a:pt x="210937" y="418144"/>
                  <a:pt x="216545" y="412545"/>
                  <a:pt x="216545" y="405614"/>
                </a:cubicBezTo>
                <a:lnTo>
                  <a:pt x="216545" y="275426"/>
                </a:lnTo>
                <a:cubicBezTo>
                  <a:pt x="217346" y="275604"/>
                  <a:pt x="218236" y="275693"/>
                  <a:pt x="219037" y="275693"/>
                </a:cubicBezTo>
                <a:cubicBezTo>
                  <a:pt x="225979" y="275693"/>
                  <a:pt x="231675" y="270094"/>
                  <a:pt x="231675" y="263163"/>
                </a:cubicBezTo>
                <a:lnTo>
                  <a:pt x="231675" y="202823"/>
                </a:lnTo>
                <a:cubicBezTo>
                  <a:pt x="231675" y="195892"/>
                  <a:pt x="225979" y="190205"/>
                  <a:pt x="219037" y="190205"/>
                </a:cubicBezTo>
                <a:cubicBezTo>
                  <a:pt x="216189" y="190205"/>
                  <a:pt x="213607" y="191182"/>
                  <a:pt x="211471" y="192782"/>
                </a:cubicBezTo>
                <a:cubicBezTo>
                  <a:pt x="209424" y="191182"/>
                  <a:pt x="206843" y="190205"/>
                  <a:pt x="203995" y="190205"/>
                </a:cubicBezTo>
                <a:cubicBezTo>
                  <a:pt x="200702" y="190205"/>
                  <a:pt x="197765" y="191449"/>
                  <a:pt x="195540" y="193493"/>
                </a:cubicBezTo>
                <a:cubicBezTo>
                  <a:pt x="193315" y="191449"/>
                  <a:pt x="190378" y="190205"/>
                  <a:pt x="187174" y="190205"/>
                </a:cubicBezTo>
                <a:close/>
                <a:moveTo>
                  <a:pt x="106626" y="181851"/>
                </a:moveTo>
                <a:cubicBezTo>
                  <a:pt x="95055" y="181851"/>
                  <a:pt x="85621" y="191271"/>
                  <a:pt x="85621" y="202823"/>
                </a:cubicBezTo>
                <a:lnTo>
                  <a:pt x="85621" y="328479"/>
                </a:lnTo>
                <a:cubicBezTo>
                  <a:pt x="85621" y="336032"/>
                  <a:pt x="89715" y="342697"/>
                  <a:pt x="95678" y="346341"/>
                </a:cubicBezTo>
                <a:lnTo>
                  <a:pt x="95678" y="405614"/>
                </a:lnTo>
                <a:cubicBezTo>
                  <a:pt x="95678" y="412545"/>
                  <a:pt x="101375" y="418144"/>
                  <a:pt x="108317" y="418144"/>
                </a:cubicBezTo>
                <a:cubicBezTo>
                  <a:pt x="115259" y="418144"/>
                  <a:pt x="120866" y="412545"/>
                  <a:pt x="120866" y="405614"/>
                </a:cubicBezTo>
                <a:lnTo>
                  <a:pt x="120866" y="343853"/>
                </a:lnTo>
                <a:cubicBezTo>
                  <a:pt x="124960" y="340031"/>
                  <a:pt x="127631" y="334522"/>
                  <a:pt x="127631" y="328479"/>
                </a:cubicBezTo>
                <a:lnTo>
                  <a:pt x="127631" y="202823"/>
                </a:lnTo>
                <a:cubicBezTo>
                  <a:pt x="127631" y="191271"/>
                  <a:pt x="118196" y="181851"/>
                  <a:pt x="106626" y="181851"/>
                </a:cubicBezTo>
                <a:close/>
                <a:moveTo>
                  <a:pt x="0" y="112270"/>
                </a:moveTo>
                <a:lnTo>
                  <a:pt x="327353" y="112270"/>
                </a:lnTo>
                <a:lnTo>
                  <a:pt x="327353" y="478928"/>
                </a:lnTo>
                <a:cubicBezTo>
                  <a:pt x="325662" y="478128"/>
                  <a:pt x="324238" y="477684"/>
                  <a:pt x="322280" y="477684"/>
                </a:cubicBezTo>
                <a:lnTo>
                  <a:pt x="0" y="477684"/>
                </a:lnTo>
                <a:lnTo>
                  <a:pt x="0" y="477658"/>
                </a:lnTo>
                <a:close/>
                <a:moveTo>
                  <a:pt x="33020" y="0"/>
                </a:moveTo>
                <a:lnTo>
                  <a:pt x="294066" y="0"/>
                </a:lnTo>
                <a:cubicBezTo>
                  <a:pt x="312668" y="0"/>
                  <a:pt x="327353" y="15825"/>
                  <a:pt x="327353" y="34407"/>
                </a:cubicBezTo>
                <a:lnTo>
                  <a:pt x="327353" y="87219"/>
                </a:lnTo>
                <a:lnTo>
                  <a:pt x="0" y="87219"/>
                </a:lnTo>
                <a:lnTo>
                  <a:pt x="0" y="34407"/>
                </a:lnTo>
                <a:cubicBezTo>
                  <a:pt x="0" y="15825"/>
                  <a:pt x="14330" y="0"/>
                  <a:pt x="330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4618355" y="5085080"/>
            <a:ext cx="742950" cy="742950"/>
          </a:xfrm>
          <a:prstGeom prst="ellipse">
            <a:avLst/>
          </a:prstGeom>
          <a:solidFill>
            <a:schemeClr val="accent3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98" name="任意多边形: 形状 12"/>
          <p:cNvSpPr/>
          <p:nvPr/>
        </p:nvSpPr>
        <p:spPr bwMode="auto">
          <a:xfrm>
            <a:off x="4772025" y="5257800"/>
            <a:ext cx="435610" cy="3975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  <a:gd name="connsiteX101" fmla="*/ 373273 h 605239"/>
              <a:gd name="connsiteY101" fmla="*/ 373273 h 605239"/>
              <a:gd name="connsiteX102" fmla="*/ 373273 h 605239"/>
              <a:gd name="connsiteY102" fmla="*/ 373273 h 605239"/>
              <a:gd name="connsiteX103" fmla="*/ 373273 h 605239"/>
              <a:gd name="connsiteY103" fmla="*/ 373273 h 605239"/>
              <a:gd name="connsiteX104" fmla="*/ 373273 h 605239"/>
              <a:gd name="connsiteY104" fmla="*/ 373273 h 605239"/>
              <a:gd name="connsiteX105" fmla="*/ 373273 h 605239"/>
              <a:gd name="connsiteY105" fmla="*/ 373273 h 605239"/>
              <a:gd name="connsiteX106" fmla="*/ 373273 h 605239"/>
              <a:gd name="connsiteY106" fmla="*/ 373273 h 605239"/>
              <a:gd name="connsiteX107" fmla="*/ 373273 h 605239"/>
              <a:gd name="connsiteY107" fmla="*/ 373273 h 605239"/>
              <a:gd name="connsiteX108" fmla="*/ 373273 h 605239"/>
              <a:gd name="connsiteY108" fmla="*/ 373273 h 605239"/>
              <a:gd name="connsiteX109" fmla="*/ 373273 h 605239"/>
              <a:gd name="connsiteY109" fmla="*/ 373273 h 605239"/>
              <a:gd name="connsiteX110" fmla="*/ 373273 h 605239"/>
              <a:gd name="connsiteY110" fmla="*/ 373273 h 605239"/>
              <a:gd name="connsiteX111" fmla="*/ 373273 h 605239"/>
              <a:gd name="connsiteY111" fmla="*/ 373273 h 605239"/>
              <a:gd name="connsiteX112" fmla="*/ 373273 h 605239"/>
              <a:gd name="connsiteY112" fmla="*/ 373273 h 605239"/>
              <a:gd name="connsiteX113" fmla="*/ 373273 h 605239"/>
              <a:gd name="connsiteY113" fmla="*/ 373273 h 605239"/>
              <a:gd name="connsiteX114" fmla="*/ 373273 h 605239"/>
              <a:gd name="connsiteY114" fmla="*/ 373273 h 605239"/>
              <a:gd name="connsiteX115" fmla="*/ 373273 h 605239"/>
              <a:gd name="connsiteY115" fmla="*/ 373273 h 605239"/>
              <a:gd name="connsiteX116" fmla="*/ 373273 h 605239"/>
              <a:gd name="connsiteY116" fmla="*/ 373273 h 605239"/>
              <a:gd name="connsiteX117" fmla="*/ 373273 h 605239"/>
              <a:gd name="connsiteY117" fmla="*/ 373273 h 605239"/>
              <a:gd name="connsiteX118" fmla="*/ 373273 h 605239"/>
              <a:gd name="connsiteY118" fmla="*/ 373273 h 605239"/>
              <a:gd name="connsiteX119" fmla="*/ 373273 h 605239"/>
              <a:gd name="connsiteY119" fmla="*/ 373273 h 605239"/>
              <a:gd name="connsiteX120" fmla="*/ 373273 h 605239"/>
              <a:gd name="connsiteY120" fmla="*/ 373273 h 605239"/>
              <a:gd name="connsiteX121" fmla="*/ 373273 h 605239"/>
              <a:gd name="connsiteY121" fmla="*/ 373273 h 605239"/>
              <a:gd name="connsiteX122" fmla="*/ 373273 h 605239"/>
              <a:gd name="connsiteY122" fmla="*/ 373273 h 605239"/>
              <a:gd name="connsiteX123" fmla="*/ 373273 h 605239"/>
              <a:gd name="connsiteY123" fmla="*/ 373273 h 605239"/>
              <a:gd name="connsiteX124" fmla="*/ 373273 h 605239"/>
              <a:gd name="connsiteY124" fmla="*/ 373273 h 605239"/>
              <a:gd name="connsiteX125" fmla="*/ 373273 h 605239"/>
              <a:gd name="connsiteY125" fmla="*/ 373273 h 605239"/>
              <a:gd name="connsiteX126" fmla="*/ 373273 h 605239"/>
              <a:gd name="connsiteY126" fmla="*/ 373273 h 605239"/>
              <a:gd name="connsiteX127" fmla="*/ 373273 h 605239"/>
              <a:gd name="connsiteY127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606933" h="553162">
                <a:moveTo>
                  <a:pt x="443700" y="443503"/>
                </a:moveTo>
                <a:cubicBezTo>
                  <a:pt x="461035" y="453606"/>
                  <a:pt x="477310" y="465825"/>
                  <a:pt x="492334" y="479775"/>
                </a:cubicBezTo>
                <a:cubicBezTo>
                  <a:pt x="460939" y="509024"/>
                  <a:pt x="424150" y="530383"/>
                  <a:pt x="384087" y="542506"/>
                </a:cubicBezTo>
                <a:cubicBezTo>
                  <a:pt x="407971" y="518838"/>
                  <a:pt x="428580" y="484875"/>
                  <a:pt x="443700" y="443503"/>
                </a:cubicBezTo>
                <a:close/>
                <a:moveTo>
                  <a:pt x="163232" y="443503"/>
                </a:moveTo>
                <a:cubicBezTo>
                  <a:pt x="178352" y="484875"/>
                  <a:pt x="198865" y="518838"/>
                  <a:pt x="222845" y="542506"/>
                </a:cubicBezTo>
                <a:cubicBezTo>
                  <a:pt x="182686" y="530383"/>
                  <a:pt x="145897" y="509024"/>
                  <a:pt x="114598" y="479775"/>
                </a:cubicBezTo>
                <a:cubicBezTo>
                  <a:pt x="129622" y="465825"/>
                  <a:pt x="145897" y="453606"/>
                  <a:pt x="163232" y="443503"/>
                </a:cubicBezTo>
                <a:close/>
                <a:moveTo>
                  <a:pt x="316062" y="405892"/>
                </a:moveTo>
                <a:cubicBezTo>
                  <a:pt x="353060" y="407528"/>
                  <a:pt x="388613" y="416377"/>
                  <a:pt x="421275" y="431672"/>
                </a:cubicBezTo>
                <a:cubicBezTo>
                  <a:pt x="397573" y="499968"/>
                  <a:pt x="359034" y="545563"/>
                  <a:pt x="316062" y="553162"/>
                </a:cubicBezTo>
                <a:close/>
                <a:moveTo>
                  <a:pt x="290729" y="405892"/>
                </a:moveTo>
                <a:lnTo>
                  <a:pt x="290729" y="553162"/>
                </a:lnTo>
                <a:cubicBezTo>
                  <a:pt x="247883" y="545563"/>
                  <a:pt x="209369" y="499968"/>
                  <a:pt x="185587" y="431672"/>
                </a:cubicBezTo>
                <a:cubicBezTo>
                  <a:pt x="218227" y="416377"/>
                  <a:pt x="253852" y="407528"/>
                  <a:pt x="290729" y="405892"/>
                </a:cubicBezTo>
                <a:close/>
                <a:moveTo>
                  <a:pt x="463924" y="364965"/>
                </a:moveTo>
                <a:lnTo>
                  <a:pt x="567205" y="364965"/>
                </a:lnTo>
                <a:lnTo>
                  <a:pt x="543818" y="416184"/>
                </a:lnTo>
                <a:cubicBezTo>
                  <a:pt x="534304" y="432408"/>
                  <a:pt x="523128" y="447695"/>
                  <a:pt x="510459" y="461780"/>
                </a:cubicBezTo>
                <a:cubicBezTo>
                  <a:pt x="492442" y="444859"/>
                  <a:pt x="472692" y="430534"/>
                  <a:pt x="451689" y="418708"/>
                </a:cubicBezTo>
                <a:close/>
                <a:moveTo>
                  <a:pt x="316062" y="364965"/>
                </a:moveTo>
                <a:lnTo>
                  <a:pt x="438281" y="364965"/>
                </a:lnTo>
                <a:lnTo>
                  <a:pt x="428843" y="407092"/>
                </a:lnTo>
                <a:cubicBezTo>
                  <a:pt x="393689" y="391126"/>
                  <a:pt x="355646" y="381989"/>
                  <a:pt x="316062" y="380450"/>
                </a:cubicBezTo>
                <a:close/>
                <a:moveTo>
                  <a:pt x="168651" y="364965"/>
                </a:moveTo>
                <a:lnTo>
                  <a:pt x="290729" y="364965"/>
                </a:lnTo>
                <a:lnTo>
                  <a:pt x="290729" y="380450"/>
                </a:lnTo>
                <a:cubicBezTo>
                  <a:pt x="251256" y="381989"/>
                  <a:pt x="213131" y="391126"/>
                  <a:pt x="178086" y="407092"/>
                </a:cubicBezTo>
                <a:close/>
                <a:moveTo>
                  <a:pt x="39659" y="364965"/>
                </a:moveTo>
                <a:lnTo>
                  <a:pt x="143035" y="364965"/>
                </a:lnTo>
                <a:lnTo>
                  <a:pt x="155174" y="418708"/>
                </a:lnTo>
                <a:cubicBezTo>
                  <a:pt x="134171" y="430534"/>
                  <a:pt x="114421" y="444859"/>
                  <a:pt x="96501" y="461780"/>
                </a:cubicBezTo>
                <a:cubicBezTo>
                  <a:pt x="83832" y="447695"/>
                  <a:pt x="72632" y="432408"/>
                  <a:pt x="63094" y="416184"/>
                </a:cubicBezTo>
                <a:close/>
                <a:moveTo>
                  <a:pt x="417814" y="222493"/>
                </a:moveTo>
                <a:lnTo>
                  <a:pt x="435824" y="283675"/>
                </a:lnTo>
                <a:lnTo>
                  <a:pt x="445648" y="252507"/>
                </a:lnTo>
                <a:lnTo>
                  <a:pt x="469822" y="252507"/>
                </a:lnTo>
                <a:lnTo>
                  <a:pt x="479550" y="283675"/>
                </a:lnTo>
                <a:lnTo>
                  <a:pt x="497657" y="222493"/>
                </a:lnTo>
                <a:lnTo>
                  <a:pt x="521831" y="229612"/>
                </a:lnTo>
                <a:lnTo>
                  <a:pt x="492167" y="330619"/>
                </a:lnTo>
                <a:lnTo>
                  <a:pt x="467992" y="330811"/>
                </a:lnTo>
                <a:lnTo>
                  <a:pt x="457687" y="298393"/>
                </a:lnTo>
                <a:lnTo>
                  <a:pt x="447478" y="330811"/>
                </a:lnTo>
                <a:lnTo>
                  <a:pt x="423304" y="330619"/>
                </a:lnTo>
                <a:lnTo>
                  <a:pt x="393543" y="229612"/>
                </a:lnTo>
                <a:close/>
                <a:moveTo>
                  <a:pt x="263629" y="222493"/>
                </a:moveTo>
                <a:lnTo>
                  <a:pt x="281639" y="283675"/>
                </a:lnTo>
                <a:lnTo>
                  <a:pt x="291463" y="252507"/>
                </a:lnTo>
                <a:lnTo>
                  <a:pt x="315541" y="252507"/>
                </a:lnTo>
                <a:lnTo>
                  <a:pt x="325365" y="283675"/>
                </a:lnTo>
                <a:lnTo>
                  <a:pt x="343375" y="222493"/>
                </a:lnTo>
                <a:lnTo>
                  <a:pt x="367646" y="229612"/>
                </a:lnTo>
                <a:lnTo>
                  <a:pt x="337886" y="330619"/>
                </a:lnTo>
                <a:lnTo>
                  <a:pt x="313711" y="330811"/>
                </a:lnTo>
                <a:lnTo>
                  <a:pt x="303502" y="298393"/>
                </a:lnTo>
                <a:lnTo>
                  <a:pt x="293197" y="330811"/>
                </a:lnTo>
                <a:lnTo>
                  <a:pt x="269022" y="330619"/>
                </a:lnTo>
                <a:lnTo>
                  <a:pt x="239358" y="229612"/>
                </a:lnTo>
                <a:close/>
                <a:moveTo>
                  <a:pt x="109302" y="222493"/>
                </a:moveTo>
                <a:lnTo>
                  <a:pt x="127312" y="283675"/>
                </a:lnTo>
                <a:lnTo>
                  <a:pt x="137136" y="252507"/>
                </a:lnTo>
                <a:lnTo>
                  <a:pt x="161214" y="252507"/>
                </a:lnTo>
                <a:lnTo>
                  <a:pt x="171038" y="283675"/>
                </a:lnTo>
                <a:lnTo>
                  <a:pt x="189048" y="222493"/>
                </a:lnTo>
                <a:lnTo>
                  <a:pt x="213319" y="229612"/>
                </a:lnTo>
                <a:lnTo>
                  <a:pt x="183655" y="330619"/>
                </a:lnTo>
                <a:lnTo>
                  <a:pt x="159384" y="330811"/>
                </a:lnTo>
                <a:lnTo>
                  <a:pt x="149175" y="298393"/>
                </a:lnTo>
                <a:lnTo>
                  <a:pt x="138966" y="330811"/>
                </a:lnTo>
                <a:lnTo>
                  <a:pt x="114792" y="330619"/>
                </a:lnTo>
                <a:lnTo>
                  <a:pt x="85031" y="229612"/>
                </a:lnTo>
                <a:close/>
                <a:moveTo>
                  <a:pt x="25329" y="213374"/>
                </a:moveTo>
                <a:lnTo>
                  <a:pt x="25329" y="339668"/>
                </a:lnTo>
                <a:lnTo>
                  <a:pt x="581604" y="339668"/>
                </a:lnTo>
                <a:lnTo>
                  <a:pt x="581604" y="213374"/>
                </a:lnTo>
                <a:close/>
                <a:moveTo>
                  <a:pt x="96501" y="91312"/>
                </a:moveTo>
                <a:cubicBezTo>
                  <a:pt x="114414" y="108145"/>
                  <a:pt x="134157" y="122573"/>
                  <a:pt x="155152" y="134404"/>
                </a:cubicBezTo>
                <a:cubicBezTo>
                  <a:pt x="150241" y="151333"/>
                  <a:pt x="146196" y="169320"/>
                  <a:pt x="143017" y="188173"/>
                </a:cubicBezTo>
                <a:lnTo>
                  <a:pt x="168635" y="188173"/>
                </a:lnTo>
                <a:cubicBezTo>
                  <a:pt x="171236" y="173456"/>
                  <a:pt x="174318" y="159413"/>
                  <a:pt x="178074" y="145947"/>
                </a:cubicBezTo>
                <a:cubicBezTo>
                  <a:pt x="213130" y="161914"/>
                  <a:pt x="251268" y="171052"/>
                  <a:pt x="290754" y="172687"/>
                </a:cubicBezTo>
                <a:lnTo>
                  <a:pt x="290754" y="188173"/>
                </a:lnTo>
                <a:lnTo>
                  <a:pt x="316083" y="188173"/>
                </a:lnTo>
                <a:lnTo>
                  <a:pt x="316083" y="172687"/>
                </a:lnTo>
                <a:cubicBezTo>
                  <a:pt x="355665" y="171052"/>
                  <a:pt x="393707" y="161914"/>
                  <a:pt x="428860" y="145947"/>
                </a:cubicBezTo>
                <a:cubicBezTo>
                  <a:pt x="432519" y="159413"/>
                  <a:pt x="435697" y="173456"/>
                  <a:pt x="438298" y="188173"/>
                </a:cubicBezTo>
                <a:lnTo>
                  <a:pt x="463916" y="188173"/>
                </a:lnTo>
                <a:cubicBezTo>
                  <a:pt x="460737" y="169320"/>
                  <a:pt x="456693" y="151333"/>
                  <a:pt x="451685" y="134404"/>
                </a:cubicBezTo>
                <a:cubicBezTo>
                  <a:pt x="472776" y="122573"/>
                  <a:pt x="492423" y="108145"/>
                  <a:pt x="510432" y="91312"/>
                </a:cubicBezTo>
                <a:cubicBezTo>
                  <a:pt x="535761" y="119399"/>
                  <a:pt x="555119" y="152487"/>
                  <a:pt x="567158" y="188173"/>
                </a:cubicBezTo>
                <a:lnTo>
                  <a:pt x="606933" y="188173"/>
                </a:lnTo>
                <a:lnTo>
                  <a:pt x="606933" y="364965"/>
                </a:lnTo>
                <a:lnTo>
                  <a:pt x="567205" y="364965"/>
                </a:lnTo>
                <a:lnTo>
                  <a:pt x="567205" y="364964"/>
                </a:lnTo>
                <a:lnTo>
                  <a:pt x="463925" y="364964"/>
                </a:lnTo>
                <a:lnTo>
                  <a:pt x="463924" y="364965"/>
                </a:lnTo>
                <a:lnTo>
                  <a:pt x="438281" y="364965"/>
                </a:lnTo>
                <a:lnTo>
                  <a:pt x="438281" y="364964"/>
                </a:lnTo>
                <a:lnTo>
                  <a:pt x="316062" y="364964"/>
                </a:lnTo>
                <a:lnTo>
                  <a:pt x="316062" y="364965"/>
                </a:lnTo>
                <a:lnTo>
                  <a:pt x="290729" y="364965"/>
                </a:lnTo>
                <a:lnTo>
                  <a:pt x="290729" y="364964"/>
                </a:lnTo>
                <a:lnTo>
                  <a:pt x="168651" y="364964"/>
                </a:lnTo>
                <a:lnTo>
                  <a:pt x="168651" y="364965"/>
                </a:lnTo>
                <a:lnTo>
                  <a:pt x="143035" y="364965"/>
                </a:lnTo>
                <a:lnTo>
                  <a:pt x="143035" y="364964"/>
                </a:lnTo>
                <a:lnTo>
                  <a:pt x="39658" y="364964"/>
                </a:lnTo>
                <a:lnTo>
                  <a:pt x="39659" y="364965"/>
                </a:lnTo>
                <a:lnTo>
                  <a:pt x="0" y="364965"/>
                </a:lnTo>
                <a:lnTo>
                  <a:pt x="0" y="188173"/>
                </a:lnTo>
                <a:lnTo>
                  <a:pt x="39679" y="188173"/>
                </a:lnTo>
                <a:cubicBezTo>
                  <a:pt x="51717" y="152487"/>
                  <a:pt x="71075" y="119399"/>
                  <a:pt x="96501" y="91312"/>
                </a:cubicBezTo>
                <a:close/>
                <a:moveTo>
                  <a:pt x="384087" y="10655"/>
                </a:moveTo>
                <a:cubicBezTo>
                  <a:pt x="424150" y="22673"/>
                  <a:pt x="460939" y="44114"/>
                  <a:pt x="492334" y="73246"/>
                </a:cubicBezTo>
                <a:cubicBezTo>
                  <a:pt x="477310" y="87283"/>
                  <a:pt x="461035" y="99397"/>
                  <a:pt x="443700" y="109588"/>
                </a:cubicBezTo>
                <a:cubicBezTo>
                  <a:pt x="428580" y="68150"/>
                  <a:pt x="407971" y="34211"/>
                  <a:pt x="384087" y="10655"/>
                </a:cubicBezTo>
                <a:close/>
                <a:moveTo>
                  <a:pt x="222845" y="10655"/>
                </a:moveTo>
                <a:cubicBezTo>
                  <a:pt x="198865" y="34211"/>
                  <a:pt x="178352" y="68150"/>
                  <a:pt x="163232" y="109588"/>
                </a:cubicBezTo>
                <a:cubicBezTo>
                  <a:pt x="145897" y="99397"/>
                  <a:pt x="129622" y="87283"/>
                  <a:pt x="114598" y="73246"/>
                </a:cubicBezTo>
                <a:cubicBezTo>
                  <a:pt x="145897" y="44114"/>
                  <a:pt x="182686" y="22673"/>
                  <a:pt x="222845" y="10655"/>
                </a:cubicBezTo>
                <a:close/>
                <a:moveTo>
                  <a:pt x="316062" y="0"/>
                </a:moveTo>
                <a:cubicBezTo>
                  <a:pt x="358937" y="7501"/>
                  <a:pt x="397477" y="53178"/>
                  <a:pt x="421275" y="121358"/>
                </a:cubicBezTo>
                <a:cubicBezTo>
                  <a:pt x="388613" y="136744"/>
                  <a:pt x="353060" y="145494"/>
                  <a:pt x="316062" y="147129"/>
                </a:cubicBezTo>
                <a:close/>
                <a:moveTo>
                  <a:pt x="290729" y="0"/>
                </a:moveTo>
                <a:lnTo>
                  <a:pt x="290729" y="147129"/>
                </a:lnTo>
                <a:cubicBezTo>
                  <a:pt x="253852" y="145494"/>
                  <a:pt x="218227" y="136744"/>
                  <a:pt x="185587" y="121358"/>
                </a:cubicBezTo>
                <a:cubicBezTo>
                  <a:pt x="209369" y="53178"/>
                  <a:pt x="247883" y="7501"/>
                  <a:pt x="290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99" name="任意多边形: 形状 14"/>
          <p:cNvSpPr/>
          <p:nvPr/>
        </p:nvSpPr>
        <p:spPr bwMode="auto">
          <a:xfrm>
            <a:off x="7031990" y="5240020"/>
            <a:ext cx="435610" cy="412115"/>
          </a:xfrm>
          <a:custGeom>
            <a:avLst/>
            <a:gdLst>
              <a:gd name="connsiteX0" fmla="*/ 7031 w 607639"/>
              <a:gd name="connsiteY0" fmla="*/ 350992 h 574332"/>
              <a:gd name="connsiteX1" fmla="*/ 600519 w 607639"/>
              <a:gd name="connsiteY1" fmla="*/ 350992 h 574332"/>
              <a:gd name="connsiteX2" fmla="*/ 607639 w 607639"/>
              <a:gd name="connsiteY2" fmla="*/ 358013 h 574332"/>
              <a:gd name="connsiteX3" fmla="*/ 607639 w 607639"/>
              <a:gd name="connsiteY3" fmla="*/ 393207 h 574332"/>
              <a:gd name="connsiteX4" fmla="*/ 558152 w 607639"/>
              <a:gd name="connsiteY4" fmla="*/ 442621 h 574332"/>
              <a:gd name="connsiteX5" fmla="*/ 383613 w 607639"/>
              <a:gd name="connsiteY5" fmla="*/ 442621 h 574332"/>
              <a:gd name="connsiteX6" fmla="*/ 405330 w 607639"/>
              <a:gd name="connsiteY6" fmla="*/ 532028 h 574332"/>
              <a:gd name="connsiteX7" fmla="*/ 432121 w 607639"/>
              <a:gd name="connsiteY7" fmla="*/ 532028 h 574332"/>
              <a:gd name="connsiteX8" fmla="*/ 453304 w 607639"/>
              <a:gd name="connsiteY8" fmla="*/ 553180 h 574332"/>
              <a:gd name="connsiteX9" fmla="*/ 432121 w 607639"/>
              <a:gd name="connsiteY9" fmla="*/ 574332 h 574332"/>
              <a:gd name="connsiteX10" fmla="*/ 175429 w 607639"/>
              <a:gd name="connsiteY10" fmla="*/ 574332 h 574332"/>
              <a:gd name="connsiteX11" fmla="*/ 154246 w 607639"/>
              <a:gd name="connsiteY11" fmla="*/ 553180 h 574332"/>
              <a:gd name="connsiteX12" fmla="*/ 175429 w 607639"/>
              <a:gd name="connsiteY12" fmla="*/ 532028 h 574332"/>
              <a:gd name="connsiteX13" fmla="*/ 202309 w 607639"/>
              <a:gd name="connsiteY13" fmla="*/ 532028 h 574332"/>
              <a:gd name="connsiteX14" fmla="*/ 224026 w 607639"/>
              <a:gd name="connsiteY14" fmla="*/ 442621 h 574332"/>
              <a:gd name="connsiteX15" fmla="*/ 49487 w 607639"/>
              <a:gd name="connsiteY15" fmla="*/ 442621 h 574332"/>
              <a:gd name="connsiteX16" fmla="*/ 0 w 607639"/>
              <a:gd name="connsiteY16" fmla="*/ 393207 h 574332"/>
              <a:gd name="connsiteX17" fmla="*/ 0 w 607639"/>
              <a:gd name="connsiteY17" fmla="*/ 358013 h 574332"/>
              <a:gd name="connsiteX18" fmla="*/ 7031 w 607639"/>
              <a:gd name="connsiteY18" fmla="*/ 350992 h 574332"/>
              <a:gd name="connsiteX19" fmla="*/ 459979 w 607639"/>
              <a:gd name="connsiteY19" fmla="*/ 139441 h 574332"/>
              <a:gd name="connsiteX20" fmla="*/ 445827 w 607639"/>
              <a:gd name="connsiteY20" fmla="*/ 153572 h 574332"/>
              <a:gd name="connsiteX21" fmla="*/ 445827 w 607639"/>
              <a:gd name="connsiteY21" fmla="*/ 256042 h 574332"/>
              <a:gd name="connsiteX22" fmla="*/ 459979 w 607639"/>
              <a:gd name="connsiteY22" fmla="*/ 270173 h 574332"/>
              <a:gd name="connsiteX23" fmla="*/ 521749 w 607639"/>
              <a:gd name="connsiteY23" fmla="*/ 270173 h 574332"/>
              <a:gd name="connsiteX24" fmla="*/ 535901 w 607639"/>
              <a:gd name="connsiteY24" fmla="*/ 256042 h 574332"/>
              <a:gd name="connsiteX25" fmla="*/ 535901 w 607639"/>
              <a:gd name="connsiteY25" fmla="*/ 153572 h 574332"/>
              <a:gd name="connsiteX26" fmla="*/ 521749 w 607639"/>
              <a:gd name="connsiteY26" fmla="*/ 139441 h 574332"/>
              <a:gd name="connsiteX27" fmla="*/ 85890 w 607639"/>
              <a:gd name="connsiteY27" fmla="*/ 124955 h 574332"/>
              <a:gd name="connsiteX28" fmla="*/ 71738 w 607639"/>
              <a:gd name="connsiteY28" fmla="*/ 139086 h 574332"/>
              <a:gd name="connsiteX29" fmla="*/ 71738 w 607639"/>
              <a:gd name="connsiteY29" fmla="*/ 256042 h 574332"/>
              <a:gd name="connsiteX30" fmla="*/ 85890 w 607639"/>
              <a:gd name="connsiteY30" fmla="*/ 270173 h 574332"/>
              <a:gd name="connsiteX31" fmla="*/ 147571 w 607639"/>
              <a:gd name="connsiteY31" fmla="*/ 270173 h 574332"/>
              <a:gd name="connsiteX32" fmla="*/ 161723 w 607639"/>
              <a:gd name="connsiteY32" fmla="*/ 256042 h 574332"/>
              <a:gd name="connsiteX33" fmla="*/ 161723 w 607639"/>
              <a:gd name="connsiteY33" fmla="*/ 139086 h 574332"/>
              <a:gd name="connsiteX34" fmla="*/ 147571 w 607639"/>
              <a:gd name="connsiteY34" fmla="*/ 124955 h 574332"/>
              <a:gd name="connsiteX35" fmla="*/ 210586 w 607639"/>
              <a:gd name="connsiteY35" fmla="*/ 81585 h 574332"/>
              <a:gd name="connsiteX36" fmla="*/ 196435 w 607639"/>
              <a:gd name="connsiteY36" fmla="*/ 95627 h 574332"/>
              <a:gd name="connsiteX37" fmla="*/ 196435 w 607639"/>
              <a:gd name="connsiteY37" fmla="*/ 256042 h 574332"/>
              <a:gd name="connsiteX38" fmla="*/ 210586 w 607639"/>
              <a:gd name="connsiteY38" fmla="*/ 270173 h 574332"/>
              <a:gd name="connsiteX39" fmla="*/ 272356 w 607639"/>
              <a:gd name="connsiteY39" fmla="*/ 270173 h 574332"/>
              <a:gd name="connsiteX40" fmla="*/ 286419 w 607639"/>
              <a:gd name="connsiteY40" fmla="*/ 256042 h 574332"/>
              <a:gd name="connsiteX41" fmla="*/ 286419 w 607639"/>
              <a:gd name="connsiteY41" fmla="*/ 95627 h 574332"/>
              <a:gd name="connsiteX42" fmla="*/ 272356 w 607639"/>
              <a:gd name="connsiteY42" fmla="*/ 81585 h 574332"/>
              <a:gd name="connsiteX43" fmla="*/ 335283 w 607639"/>
              <a:gd name="connsiteY43" fmla="*/ 52613 h 574332"/>
              <a:gd name="connsiteX44" fmla="*/ 321131 w 607639"/>
              <a:gd name="connsiteY44" fmla="*/ 66743 h 574332"/>
              <a:gd name="connsiteX45" fmla="*/ 321131 w 607639"/>
              <a:gd name="connsiteY45" fmla="*/ 256042 h 574332"/>
              <a:gd name="connsiteX46" fmla="*/ 335283 w 607639"/>
              <a:gd name="connsiteY46" fmla="*/ 270173 h 574332"/>
              <a:gd name="connsiteX47" fmla="*/ 397053 w 607639"/>
              <a:gd name="connsiteY47" fmla="*/ 270173 h 574332"/>
              <a:gd name="connsiteX48" fmla="*/ 411115 w 607639"/>
              <a:gd name="connsiteY48" fmla="*/ 256042 h 574332"/>
              <a:gd name="connsiteX49" fmla="*/ 411115 w 607639"/>
              <a:gd name="connsiteY49" fmla="*/ 66743 h 574332"/>
              <a:gd name="connsiteX50" fmla="*/ 397053 w 607639"/>
              <a:gd name="connsiteY50" fmla="*/ 52613 h 574332"/>
              <a:gd name="connsiteX51" fmla="*/ 49487 w 607639"/>
              <a:gd name="connsiteY51" fmla="*/ 0 h 574332"/>
              <a:gd name="connsiteX52" fmla="*/ 558152 w 607639"/>
              <a:gd name="connsiteY52" fmla="*/ 0 h 574332"/>
              <a:gd name="connsiteX53" fmla="*/ 607639 w 607639"/>
              <a:gd name="connsiteY53" fmla="*/ 49413 h 574332"/>
              <a:gd name="connsiteX54" fmla="*/ 607639 w 607639"/>
              <a:gd name="connsiteY54" fmla="*/ 315675 h 574332"/>
              <a:gd name="connsiteX55" fmla="*/ 600519 w 607639"/>
              <a:gd name="connsiteY55" fmla="*/ 322696 h 574332"/>
              <a:gd name="connsiteX56" fmla="*/ 7031 w 607639"/>
              <a:gd name="connsiteY56" fmla="*/ 322696 h 574332"/>
              <a:gd name="connsiteX57" fmla="*/ 0 w 607639"/>
              <a:gd name="connsiteY57" fmla="*/ 315675 h 574332"/>
              <a:gd name="connsiteX58" fmla="*/ 0 w 607639"/>
              <a:gd name="connsiteY58" fmla="*/ 49413 h 574332"/>
              <a:gd name="connsiteX59" fmla="*/ 49487 w 607639"/>
              <a:gd name="connsiteY59" fmla="*/ 0 h 57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07639" h="574332">
                <a:moveTo>
                  <a:pt x="7031" y="350992"/>
                </a:moveTo>
                <a:lnTo>
                  <a:pt x="600519" y="350992"/>
                </a:lnTo>
                <a:cubicBezTo>
                  <a:pt x="604435" y="350992"/>
                  <a:pt x="607639" y="354103"/>
                  <a:pt x="607639" y="358013"/>
                </a:cubicBezTo>
                <a:lnTo>
                  <a:pt x="607639" y="393207"/>
                </a:lnTo>
                <a:cubicBezTo>
                  <a:pt x="607639" y="420492"/>
                  <a:pt x="585477" y="442621"/>
                  <a:pt x="558152" y="442621"/>
                </a:cubicBezTo>
                <a:lnTo>
                  <a:pt x="383613" y="442621"/>
                </a:lnTo>
                <a:lnTo>
                  <a:pt x="405330" y="532028"/>
                </a:lnTo>
                <a:lnTo>
                  <a:pt x="432121" y="532028"/>
                </a:lnTo>
                <a:cubicBezTo>
                  <a:pt x="443869" y="532028"/>
                  <a:pt x="453304" y="541538"/>
                  <a:pt x="453304" y="553180"/>
                </a:cubicBezTo>
                <a:cubicBezTo>
                  <a:pt x="453304" y="564912"/>
                  <a:pt x="443869" y="574332"/>
                  <a:pt x="432121" y="574332"/>
                </a:cubicBezTo>
                <a:lnTo>
                  <a:pt x="175429" y="574332"/>
                </a:lnTo>
                <a:cubicBezTo>
                  <a:pt x="163770" y="574332"/>
                  <a:pt x="154246" y="564912"/>
                  <a:pt x="154246" y="553180"/>
                </a:cubicBezTo>
                <a:cubicBezTo>
                  <a:pt x="154246" y="541538"/>
                  <a:pt x="163770" y="532028"/>
                  <a:pt x="175429" y="532028"/>
                </a:cubicBezTo>
                <a:lnTo>
                  <a:pt x="202309" y="532028"/>
                </a:lnTo>
                <a:lnTo>
                  <a:pt x="224026" y="442621"/>
                </a:lnTo>
                <a:lnTo>
                  <a:pt x="49487" y="442621"/>
                </a:lnTo>
                <a:cubicBezTo>
                  <a:pt x="22162" y="442621"/>
                  <a:pt x="0" y="420492"/>
                  <a:pt x="0" y="393207"/>
                </a:cubicBezTo>
                <a:lnTo>
                  <a:pt x="0" y="358013"/>
                </a:lnTo>
                <a:cubicBezTo>
                  <a:pt x="0" y="354103"/>
                  <a:pt x="3204" y="350992"/>
                  <a:pt x="7031" y="350992"/>
                </a:cubicBezTo>
                <a:close/>
                <a:moveTo>
                  <a:pt x="459979" y="139441"/>
                </a:moveTo>
                <a:cubicBezTo>
                  <a:pt x="452236" y="139441"/>
                  <a:pt x="445827" y="145751"/>
                  <a:pt x="445827" y="153572"/>
                </a:cubicBezTo>
                <a:lnTo>
                  <a:pt x="445827" y="256042"/>
                </a:lnTo>
                <a:cubicBezTo>
                  <a:pt x="445827" y="263863"/>
                  <a:pt x="452236" y="270173"/>
                  <a:pt x="459979" y="270173"/>
                </a:cubicBezTo>
                <a:lnTo>
                  <a:pt x="521749" y="270173"/>
                </a:lnTo>
                <a:cubicBezTo>
                  <a:pt x="529492" y="270173"/>
                  <a:pt x="535901" y="263863"/>
                  <a:pt x="535901" y="256042"/>
                </a:cubicBezTo>
                <a:lnTo>
                  <a:pt x="535901" y="153572"/>
                </a:lnTo>
                <a:cubicBezTo>
                  <a:pt x="535901" y="145751"/>
                  <a:pt x="529492" y="139441"/>
                  <a:pt x="521749" y="139441"/>
                </a:cubicBezTo>
                <a:close/>
                <a:moveTo>
                  <a:pt x="85890" y="124955"/>
                </a:moveTo>
                <a:cubicBezTo>
                  <a:pt x="78058" y="124955"/>
                  <a:pt x="71738" y="131265"/>
                  <a:pt x="71738" y="139086"/>
                </a:cubicBezTo>
                <a:lnTo>
                  <a:pt x="71738" y="256042"/>
                </a:lnTo>
                <a:cubicBezTo>
                  <a:pt x="71738" y="263863"/>
                  <a:pt x="78058" y="270173"/>
                  <a:pt x="85890" y="270173"/>
                </a:cubicBezTo>
                <a:lnTo>
                  <a:pt x="147571" y="270173"/>
                </a:lnTo>
                <a:cubicBezTo>
                  <a:pt x="155403" y="270173"/>
                  <a:pt x="161723" y="263863"/>
                  <a:pt x="161723" y="256042"/>
                </a:cubicBezTo>
                <a:lnTo>
                  <a:pt x="161723" y="139086"/>
                </a:lnTo>
                <a:cubicBezTo>
                  <a:pt x="161723" y="131265"/>
                  <a:pt x="155403" y="124955"/>
                  <a:pt x="147571" y="124955"/>
                </a:cubicBezTo>
                <a:close/>
                <a:moveTo>
                  <a:pt x="210586" y="81585"/>
                </a:moveTo>
                <a:cubicBezTo>
                  <a:pt x="202754" y="81585"/>
                  <a:pt x="196435" y="87895"/>
                  <a:pt x="196435" y="95627"/>
                </a:cubicBezTo>
                <a:lnTo>
                  <a:pt x="196435" y="256042"/>
                </a:lnTo>
                <a:cubicBezTo>
                  <a:pt x="196435" y="263863"/>
                  <a:pt x="202754" y="270173"/>
                  <a:pt x="210586" y="270173"/>
                </a:cubicBezTo>
                <a:lnTo>
                  <a:pt x="272356" y="270173"/>
                </a:lnTo>
                <a:cubicBezTo>
                  <a:pt x="280100" y="270173"/>
                  <a:pt x="286419" y="263863"/>
                  <a:pt x="286419" y="256042"/>
                </a:cubicBezTo>
                <a:lnTo>
                  <a:pt x="286419" y="95627"/>
                </a:lnTo>
                <a:cubicBezTo>
                  <a:pt x="286419" y="87895"/>
                  <a:pt x="280100" y="81585"/>
                  <a:pt x="272356" y="81585"/>
                </a:cubicBezTo>
                <a:close/>
                <a:moveTo>
                  <a:pt x="335283" y="52613"/>
                </a:moveTo>
                <a:cubicBezTo>
                  <a:pt x="327450" y="52613"/>
                  <a:pt x="321131" y="58923"/>
                  <a:pt x="321131" y="66743"/>
                </a:cubicBezTo>
                <a:lnTo>
                  <a:pt x="321131" y="256042"/>
                </a:lnTo>
                <a:cubicBezTo>
                  <a:pt x="321131" y="263863"/>
                  <a:pt x="327450" y="270173"/>
                  <a:pt x="335283" y="270173"/>
                </a:cubicBezTo>
                <a:lnTo>
                  <a:pt x="397053" y="270173"/>
                </a:lnTo>
                <a:cubicBezTo>
                  <a:pt x="404796" y="270173"/>
                  <a:pt x="411115" y="263863"/>
                  <a:pt x="411115" y="256042"/>
                </a:cubicBezTo>
                <a:lnTo>
                  <a:pt x="411115" y="66743"/>
                </a:lnTo>
                <a:cubicBezTo>
                  <a:pt x="411115" y="58923"/>
                  <a:pt x="404796" y="52613"/>
                  <a:pt x="397053" y="52613"/>
                </a:cubicBezTo>
                <a:close/>
                <a:moveTo>
                  <a:pt x="49487" y="0"/>
                </a:moveTo>
                <a:lnTo>
                  <a:pt x="558152" y="0"/>
                </a:lnTo>
                <a:cubicBezTo>
                  <a:pt x="585477" y="0"/>
                  <a:pt x="607639" y="22129"/>
                  <a:pt x="607639" y="49413"/>
                </a:cubicBezTo>
                <a:lnTo>
                  <a:pt x="607639" y="315675"/>
                </a:lnTo>
                <a:cubicBezTo>
                  <a:pt x="607639" y="319586"/>
                  <a:pt x="604435" y="322696"/>
                  <a:pt x="600519" y="322696"/>
                </a:cubicBezTo>
                <a:lnTo>
                  <a:pt x="7031" y="322696"/>
                </a:lnTo>
                <a:cubicBezTo>
                  <a:pt x="3204" y="322696"/>
                  <a:pt x="0" y="319586"/>
                  <a:pt x="0" y="315675"/>
                </a:cubicBezTo>
                <a:lnTo>
                  <a:pt x="0" y="49413"/>
                </a:lnTo>
                <a:cubicBezTo>
                  <a:pt x="0" y="22129"/>
                  <a:pt x="22162" y="0"/>
                  <a:pt x="494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00" name="文本框 21"/>
          <p:cNvSpPr txBox="1"/>
          <p:nvPr/>
        </p:nvSpPr>
        <p:spPr>
          <a:xfrm>
            <a:off x="5115560" y="4364990"/>
            <a:ext cx="1711325" cy="661670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痛点</a:t>
            </a:r>
            <a:endParaRPr lang="zh-CN" altLang="en-US" sz="1400" b="1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1249529" y="5343215"/>
            <a:ext cx="2964662" cy="700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招聘信息散乱、需要对大量信息进行整理汇总和分析</a:t>
            </a:r>
            <a:endParaRPr lang="zh-CN" altLang="en-US" sz="1400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8179629" y="5315066"/>
            <a:ext cx="3299290" cy="3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要从大量的公司信息中筛选信息</a:t>
            </a:r>
            <a:endParaRPr lang="zh-CN" altLang="en-US" sz="1400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4484232" y="1618177"/>
            <a:ext cx="2915919" cy="1346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1.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登陆网站 </a:t>
            </a:r>
            <a:endParaRPr lang="en-US" altLang="zh-CN" sz="1400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2.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输入心仪岗位 </a:t>
            </a:r>
            <a:endParaRPr lang="en-US" altLang="zh-CN" sz="1400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3.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筛选信息</a:t>
            </a:r>
            <a:endParaRPr lang="en-US" altLang="zh-CN" sz="1400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4.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反复对比各个公司的信息</a:t>
            </a:r>
            <a:endParaRPr lang="zh-CN" altLang="en-US" sz="1400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89" grpId="0"/>
      <p:bldP spid="104" grpId="0"/>
      <p:bldP spid="105" grpId="0"/>
      <p:bldP spid="1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40"/>
          <p:cNvCxnSpPr/>
          <p:nvPr/>
        </p:nvCxnSpPr>
        <p:spPr>
          <a:xfrm flipV="1">
            <a:off x="872490" y="2631440"/>
            <a:ext cx="0" cy="3850005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41"/>
          <p:cNvCxnSpPr/>
          <p:nvPr/>
        </p:nvCxnSpPr>
        <p:spPr>
          <a:xfrm flipV="1">
            <a:off x="3464560" y="2059940"/>
            <a:ext cx="0" cy="3850005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2"/>
          <p:cNvCxnSpPr/>
          <p:nvPr/>
        </p:nvCxnSpPr>
        <p:spPr>
          <a:xfrm flipV="1">
            <a:off x="6057265" y="1528445"/>
            <a:ext cx="0" cy="3850005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43"/>
          <p:cNvCxnSpPr/>
          <p:nvPr/>
        </p:nvCxnSpPr>
        <p:spPr>
          <a:xfrm flipV="1">
            <a:off x="8649335" y="955040"/>
            <a:ext cx="0" cy="3850005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6"/>
          <p:cNvSpPr txBox="1"/>
          <p:nvPr/>
        </p:nvSpPr>
        <p:spPr>
          <a:xfrm>
            <a:off x="872490" y="3122295"/>
            <a:ext cx="2461895" cy="367030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30"/>
          <p:cNvSpPr txBox="1"/>
          <p:nvPr/>
        </p:nvSpPr>
        <p:spPr>
          <a:xfrm>
            <a:off x="843915" y="4567555"/>
            <a:ext cx="2560320" cy="700552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在全国大学进行试点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建设流程处理平台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32"/>
          <p:cNvSpPr txBox="1"/>
          <p:nvPr/>
        </p:nvSpPr>
        <p:spPr>
          <a:xfrm>
            <a:off x="3464560" y="3996055"/>
            <a:ext cx="2644775" cy="700552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在海南全面推广应用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优化处理流程和平台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3"/>
          <p:cNvSpPr txBox="1"/>
          <p:nvPr/>
        </p:nvSpPr>
        <p:spPr>
          <a:xfrm>
            <a:off x="6041390" y="3416935"/>
            <a:ext cx="2607945" cy="700552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实现海南区域全面应用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确立RPA项目规范和体系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34"/>
          <p:cNvSpPr txBox="1"/>
          <p:nvPr/>
        </p:nvSpPr>
        <p:spPr>
          <a:xfrm>
            <a:off x="8649335" y="2853055"/>
            <a:ext cx="3336925" cy="700552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梳理海南区域流程场景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在更多流程中推广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RPA+AI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35"/>
          <p:cNvSpPr txBox="1"/>
          <p:nvPr/>
        </p:nvSpPr>
        <p:spPr>
          <a:xfrm>
            <a:off x="3464560" y="2550795"/>
            <a:ext cx="2341880" cy="367030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-2024</a:t>
            </a: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36"/>
          <p:cNvSpPr txBox="1"/>
          <p:nvPr/>
        </p:nvSpPr>
        <p:spPr>
          <a:xfrm>
            <a:off x="6057265" y="1938020"/>
            <a:ext cx="2492375" cy="367030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7"/>
          <p:cNvSpPr txBox="1"/>
          <p:nvPr/>
        </p:nvSpPr>
        <p:spPr>
          <a:xfrm>
            <a:off x="8641715" y="1374140"/>
            <a:ext cx="2536825" cy="367030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</a:t>
            </a:r>
            <a:endParaRPr lang="zh-CN" altLang="en-US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3"/>
          <p:cNvGrpSpPr/>
          <p:nvPr/>
        </p:nvGrpSpPr>
        <p:grpSpPr>
          <a:xfrm>
            <a:off x="6057265" y="2510155"/>
            <a:ext cx="2317750" cy="542290"/>
            <a:chOff x="4743736" y="3559626"/>
            <a:chExt cx="1652466" cy="308268"/>
          </a:xfrm>
        </p:grpSpPr>
        <p:sp>
          <p:nvSpPr>
            <p:cNvPr id="16" name="圆角矩形 15"/>
            <p:cNvSpPr/>
            <p:nvPr/>
          </p:nvSpPr>
          <p:spPr>
            <a:xfrm>
              <a:off x="4743736" y="3559626"/>
              <a:ext cx="1652466" cy="308268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中期推广实现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7"/>
            <p:cNvSpPr>
              <a:spLocks noEditPoints="1"/>
            </p:cNvSpPr>
            <p:nvPr/>
          </p:nvSpPr>
          <p:spPr bwMode="auto">
            <a:xfrm>
              <a:off x="4827829" y="3621505"/>
              <a:ext cx="198396" cy="203560"/>
            </a:xfrm>
            <a:custGeom>
              <a:avLst/>
              <a:gdLst>
                <a:gd name="T0" fmla="*/ 161 w 195"/>
                <a:gd name="T1" fmla="*/ 101 h 200"/>
                <a:gd name="T2" fmla="*/ 152 w 195"/>
                <a:gd name="T3" fmla="*/ 99 h 200"/>
                <a:gd name="T4" fmla="*/ 159 w 195"/>
                <a:gd name="T5" fmla="*/ 87 h 200"/>
                <a:gd name="T6" fmla="*/ 161 w 195"/>
                <a:gd name="T7" fmla="*/ 87 h 200"/>
                <a:gd name="T8" fmla="*/ 184 w 195"/>
                <a:gd name="T9" fmla="*/ 46 h 200"/>
                <a:gd name="T10" fmla="*/ 164 w 195"/>
                <a:gd name="T11" fmla="*/ 23 h 200"/>
                <a:gd name="T12" fmla="*/ 164 w 195"/>
                <a:gd name="T13" fmla="*/ 9 h 200"/>
                <a:gd name="T14" fmla="*/ 195 w 195"/>
                <a:gd name="T15" fmla="*/ 46 h 200"/>
                <a:gd name="T16" fmla="*/ 161 w 195"/>
                <a:gd name="T17" fmla="*/ 101 h 200"/>
                <a:gd name="T18" fmla="*/ 98 w 195"/>
                <a:gd name="T19" fmla="*/ 130 h 200"/>
                <a:gd name="T20" fmla="*/ 36 w 195"/>
                <a:gd name="T21" fmla="*/ 40 h 200"/>
                <a:gd name="T22" fmla="*/ 36 w 195"/>
                <a:gd name="T23" fmla="*/ 0 h 200"/>
                <a:gd name="T24" fmla="*/ 160 w 195"/>
                <a:gd name="T25" fmla="*/ 0 h 200"/>
                <a:gd name="T26" fmla="*/ 160 w 195"/>
                <a:gd name="T27" fmla="*/ 40 h 200"/>
                <a:gd name="T28" fmla="*/ 98 w 195"/>
                <a:gd name="T29" fmla="*/ 130 h 200"/>
                <a:gd name="T30" fmla="*/ 67 w 195"/>
                <a:gd name="T31" fmla="*/ 12 h 200"/>
                <a:gd name="T32" fmla="*/ 52 w 195"/>
                <a:gd name="T33" fmla="*/ 12 h 200"/>
                <a:gd name="T34" fmla="*/ 99 w 195"/>
                <a:gd name="T35" fmla="*/ 119 h 200"/>
                <a:gd name="T36" fmla="*/ 67 w 195"/>
                <a:gd name="T37" fmla="*/ 12 h 200"/>
                <a:gd name="T38" fmla="*/ 34 w 195"/>
                <a:gd name="T39" fmla="*/ 87 h 200"/>
                <a:gd name="T40" fmla="*/ 36 w 195"/>
                <a:gd name="T41" fmla="*/ 87 h 200"/>
                <a:gd name="T42" fmla="*/ 43 w 195"/>
                <a:gd name="T43" fmla="*/ 99 h 200"/>
                <a:gd name="T44" fmla="*/ 34 w 195"/>
                <a:gd name="T45" fmla="*/ 101 h 200"/>
                <a:gd name="T46" fmla="*/ 0 w 195"/>
                <a:gd name="T47" fmla="*/ 46 h 200"/>
                <a:gd name="T48" fmla="*/ 31 w 195"/>
                <a:gd name="T49" fmla="*/ 9 h 200"/>
                <a:gd name="T50" fmla="*/ 31 w 195"/>
                <a:gd name="T51" fmla="*/ 23 h 200"/>
                <a:gd name="T52" fmla="*/ 11 w 195"/>
                <a:gd name="T53" fmla="*/ 46 h 200"/>
                <a:gd name="T54" fmla="*/ 34 w 195"/>
                <a:gd name="T55" fmla="*/ 87 h 200"/>
                <a:gd name="T56" fmla="*/ 87 w 195"/>
                <a:gd name="T57" fmla="*/ 147 h 200"/>
                <a:gd name="T58" fmla="*/ 97 w 195"/>
                <a:gd name="T59" fmla="*/ 136 h 200"/>
                <a:gd name="T60" fmla="*/ 108 w 195"/>
                <a:gd name="T61" fmla="*/ 147 h 200"/>
                <a:gd name="T62" fmla="*/ 97 w 195"/>
                <a:gd name="T63" fmla="*/ 157 h 200"/>
                <a:gd name="T64" fmla="*/ 87 w 195"/>
                <a:gd name="T65" fmla="*/ 147 h 200"/>
                <a:gd name="T66" fmla="*/ 128 w 195"/>
                <a:gd name="T67" fmla="*/ 170 h 200"/>
                <a:gd name="T68" fmla="*/ 118 w 195"/>
                <a:gd name="T69" fmla="*/ 180 h 200"/>
                <a:gd name="T70" fmla="*/ 78 w 195"/>
                <a:gd name="T71" fmla="*/ 180 h 200"/>
                <a:gd name="T72" fmla="*/ 68 w 195"/>
                <a:gd name="T73" fmla="*/ 170 h 200"/>
                <a:gd name="T74" fmla="*/ 78 w 195"/>
                <a:gd name="T75" fmla="*/ 160 h 200"/>
                <a:gd name="T76" fmla="*/ 118 w 195"/>
                <a:gd name="T77" fmla="*/ 160 h 200"/>
                <a:gd name="T78" fmla="*/ 128 w 195"/>
                <a:gd name="T79" fmla="*/ 170 h 200"/>
                <a:gd name="T80" fmla="*/ 58 w 195"/>
                <a:gd name="T81" fmla="*/ 184 h 200"/>
                <a:gd name="T82" fmla="*/ 134 w 195"/>
                <a:gd name="T83" fmla="*/ 184 h 200"/>
                <a:gd name="T84" fmla="*/ 144 w 195"/>
                <a:gd name="T85" fmla="*/ 200 h 200"/>
                <a:gd name="T86" fmla="*/ 48 w 195"/>
                <a:gd name="T87" fmla="*/ 200 h 200"/>
                <a:gd name="T88" fmla="*/ 58 w 195"/>
                <a:gd name="T89" fmla="*/ 18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5" h="200">
                  <a:moveTo>
                    <a:pt x="161" y="101"/>
                  </a:moveTo>
                  <a:cubicBezTo>
                    <a:pt x="158" y="101"/>
                    <a:pt x="155" y="100"/>
                    <a:pt x="152" y="99"/>
                  </a:cubicBezTo>
                  <a:cubicBezTo>
                    <a:pt x="155" y="96"/>
                    <a:pt x="157" y="92"/>
                    <a:pt x="159" y="87"/>
                  </a:cubicBezTo>
                  <a:cubicBezTo>
                    <a:pt x="159" y="87"/>
                    <a:pt x="160" y="87"/>
                    <a:pt x="161" y="87"/>
                  </a:cubicBezTo>
                  <a:cubicBezTo>
                    <a:pt x="176" y="87"/>
                    <a:pt x="184" y="64"/>
                    <a:pt x="184" y="46"/>
                  </a:cubicBezTo>
                  <a:cubicBezTo>
                    <a:pt x="184" y="31"/>
                    <a:pt x="175" y="23"/>
                    <a:pt x="164" y="23"/>
                  </a:cubicBezTo>
                  <a:cubicBezTo>
                    <a:pt x="164" y="18"/>
                    <a:pt x="164" y="13"/>
                    <a:pt x="164" y="9"/>
                  </a:cubicBezTo>
                  <a:cubicBezTo>
                    <a:pt x="181" y="9"/>
                    <a:pt x="195" y="23"/>
                    <a:pt x="195" y="46"/>
                  </a:cubicBezTo>
                  <a:cubicBezTo>
                    <a:pt x="195" y="71"/>
                    <a:pt x="182" y="101"/>
                    <a:pt x="161" y="101"/>
                  </a:cubicBezTo>
                  <a:close/>
                  <a:moveTo>
                    <a:pt x="98" y="130"/>
                  </a:moveTo>
                  <a:cubicBezTo>
                    <a:pt x="65" y="130"/>
                    <a:pt x="36" y="90"/>
                    <a:pt x="36" y="40"/>
                  </a:cubicBezTo>
                  <a:cubicBezTo>
                    <a:pt x="36" y="37"/>
                    <a:pt x="36" y="3"/>
                    <a:pt x="36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0" y="3"/>
                    <a:pt x="160" y="37"/>
                    <a:pt x="160" y="40"/>
                  </a:cubicBezTo>
                  <a:cubicBezTo>
                    <a:pt x="160" y="90"/>
                    <a:pt x="131" y="130"/>
                    <a:pt x="98" y="130"/>
                  </a:cubicBezTo>
                  <a:close/>
                  <a:moveTo>
                    <a:pt x="67" y="12"/>
                  </a:move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50" y="116"/>
                    <a:pt x="99" y="119"/>
                  </a:cubicBezTo>
                  <a:cubicBezTo>
                    <a:pt x="62" y="92"/>
                    <a:pt x="67" y="12"/>
                    <a:pt x="67" y="12"/>
                  </a:cubicBezTo>
                  <a:close/>
                  <a:moveTo>
                    <a:pt x="34" y="87"/>
                  </a:moveTo>
                  <a:cubicBezTo>
                    <a:pt x="35" y="87"/>
                    <a:pt x="36" y="87"/>
                    <a:pt x="36" y="87"/>
                  </a:cubicBezTo>
                  <a:cubicBezTo>
                    <a:pt x="38" y="92"/>
                    <a:pt x="40" y="96"/>
                    <a:pt x="43" y="99"/>
                  </a:cubicBezTo>
                  <a:cubicBezTo>
                    <a:pt x="40" y="100"/>
                    <a:pt x="37" y="101"/>
                    <a:pt x="34" y="101"/>
                  </a:cubicBezTo>
                  <a:cubicBezTo>
                    <a:pt x="13" y="101"/>
                    <a:pt x="0" y="71"/>
                    <a:pt x="0" y="46"/>
                  </a:cubicBezTo>
                  <a:cubicBezTo>
                    <a:pt x="0" y="23"/>
                    <a:pt x="14" y="9"/>
                    <a:pt x="31" y="9"/>
                  </a:cubicBezTo>
                  <a:cubicBezTo>
                    <a:pt x="31" y="13"/>
                    <a:pt x="31" y="18"/>
                    <a:pt x="31" y="23"/>
                  </a:cubicBezTo>
                  <a:cubicBezTo>
                    <a:pt x="20" y="23"/>
                    <a:pt x="11" y="31"/>
                    <a:pt x="11" y="46"/>
                  </a:cubicBezTo>
                  <a:cubicBezTo>
                    <a:pt x="11" y="64"/>
                    <a:pt x="19" y="87"/>
                    <a:pt x="34" y="87"/>
                  </a:cubicBezTo>
                  <a:close/>
                  <a:moveTo>
                    <a:pt x="87" y="147"/>
                  </a:moveTo>
                  <a:cubicBezTo>
                    <a:pt x="87" y="141"/>
                    <a:pt x="91" y="136"/>
                    <a:pt x="97" y="136"/>
                  </a:cubicBezTo>
                  <a:cubicBezTo>
                    <a:pt x="103" y="136"/>
                    <a:pt x="108" y="141"/>
                    <a:pt x="108" y="147"/>
                  </a:cubicBezTo>
                  <a:cubicBezTo>
                    <a:pt x="108" y="153"/>
                    <a:pt x="103" y="157"/>
                    <a:pt x="97" y="157"/>
                  </a:cubicBezTo>
                  <a:cubicBezTo>
                    <a:pt x="91" y="157"/>
                    <a:pt x="87" y="153"/>
                    <a:pt x="87" y="147"/>
                  </a:cubicBezTo>
                  <a:close/>
                  <a:moveTo>
                    <a:pt x="128" y="170"/>
                  </a:moveTo>
                  <a:cubicBezTo>
                    <a:pt x="128" y="176"/>
                    <a:pt x="123" y="180"/>
                    <a:pt x="118" y="180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2" y="180"/>
                    <a:pt x="68" y="176"/>
                    <a:pt x="68" y="170"/>
                  </a:cubicBezTo>
                  <a:cubicBezTo>
                    <a:pt x="68" y="165"/>
                    <a:pt x="72" y="160"/>
                    <a:pt x="78" y="160"/>
                  </a:cubicBezTo>
                  <a:cubicBezTo>
                    <a:pt x="118" y="160"/>
                    <a:pt x="118" y="160"/>
                    <a:pt x="118" y="160"/>
                  </a:cubicBezTo>
                  <a:cubicBezTo>
                    <a:pt x="123" y="160"/>
                    <a:pt x="128" y="165"/>
                    <a:pt x="128" y="170"/>
                  </a:cubicBezTo>
                  <a:close/>
                  <a:moveTo>
                    <a:pt x="58" y="184"/>
                  </a:moveTo>
                  <a:cubicBezTo>
                    <a:pt x="134" y="184"/>
                    <a:pt x="134" y="184"/>
                    <a:pt x="134" y="184"/>
                  </a:cubicBezTo>
                  <a:cubicBezTo>
                    <a:pt x="143" y="184"/>
                    <a:pt x="144" y="195"/>
                    <a:pt x="144" y="200"/>
                  </a:cubicBezTo>
                  <a:cubicBezTo>
                    <a:pt x="102" y="200"/>
                    <a:pt x="88" y="200"/>
                    <a:pt x="48" y="200"/>
                  </a:cubicBezTo>
                  <a:cubicBezTo>
                    <a:pt x="48" y="195"/>
                    <a:pt x="48" y="184"/>
                    <a:pt x="58" y="1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5024" tIns="32512" rIns="65024" bIns="32512" numCol="1" anchor="t" anchorCtr="0" compatLnSpc="1"/>
            <a:lstStyle/>
            <a:p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464560" y="3089275"/>
            <a:ext cx="2318385" cy="542290"/>
            <a:chOff x="2895531" y="3559626"/>
            <a:chExt cx="1652466" cy="308268"/>
          </a:xfrm>
        </p:grpSpPr>
        <p:sp>
          <p:nvSpPr>
            <p:cNvPr id="19" name="圆角矩形 18"/>
            <p:cNvSpPr/>
            <p:nvPr/>
          </p:nvSpPr>
          <p:spPr>
            <a:xfrm>
              <a:off x="2895531" y="3559626"/>
              <a:ext cx="1652466" cy="30826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初步推广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2971391" y="3632825"/>
              <a:ext cx="210380" cy="170542"/>
            </a:xfrm>
            <a:custGeom>
              <a:avLst/>
              <a:gdLst>
                <a:gd name="T0" fmla="*/ 234 w 470"/>
                <a:gd name="T1" fmla="*/ 381 h 381"/>
                <a:gd name="T2" fmla="*/ 0 w 470"/>
                <a:gd name="T3" fmla="*/ 119 h 381"/>
                <a:gd name="T4" fmla="*/ 87 w 470"/>
                <a:gd name="T5" fmla="*/ 0 h 381"/>
                <a:gd name="T6" fmla="*/ 380 w 470"/>
                <a:gd name="T7" fmla="*/ 0 h 381"/>
                <a:gd name="T8" fmla="*/ 470 w 470"/>
                <a:gd name="T9" fmla="*/ 119 h 381"/>
                <a:gd name="T10" fmla="*/ 234 w 470"/>
                <a:gd name="T11" fmla="*/ 381 h 381"/>
                <a:gd name="T12" fmla="*/ 300 w 470"/>
                <a:gd name="T13" fmla="*/ 152 h 381"/>
                <a:gd name="T14" fmla="*/ 234 w 470"/>
                <a:gd name="T15" fmla="*/ 161 h 381"/>
                <a:gd name="T16" fmla="*/ 170 w 470"/>
                <a:gd name="T17" fmla="*/ 152 h 381"/>
                <a:gd name="T18" fmla="*/ 234 w 470"/>
                <a:gd name="T19" fmla="*/ 291 h 381"/>
                <a:gd name="T20" fmla="*/ 300 w 470"/>
                <a:gd name="T21" fmla="*/ 152 h 381"/>
                <a:gd name="T22" fmla="*/ 331 w 470"/>
                <a:gd name="T23" fmla="*/ 145 h 381"/>
                <a:gd name="T24" fmla="*/ 267 w 470"/>
                <a:gd name="T25" fmla="*/ 286 h 381"/>
                <a:gd name="T26" fmla="*/ 395 w 470"/>
                <a:gd name="T27" fmla="*/ 135 h 381"/>
                <a:gd name="T28" fmla="*/ 331 w 470"/>
                <a:gd name="T29" fmla="*/ 145 h 381"/>
                <a:gd name="T30" fmla="*/ 203 w 470"/>
                <a:gd name="T31" fmla="*/ 286 h 381"/>
                <a:gd name="T32" fmla="*/ 137 w 470"/>
                <a:gd name="T33" fmla="*/ 145 h 381"/>
                <a:gd name="T34" fmla="*/ 73 w 470"/>
                <a:gd name="T35" fmla="*/ 135 h 381"/>
                <a:gd name="T36" fmla="*/ 203 w 470"/>
                <a:gd name="T37" fmla="*/ 286 h 381"/>
                <a:gd name="T38" fmla="*/ 69 w 470"/>
                <a:gd name="T39" fmla="*/ 104 h 381"/>
                <a:gd name="T40" fmla="*/ 168 w 470"/>
                <a:gd name="T41" fmla="*/ 121 h 381"/>
                <a:gd name="T42" fmla="*/ 170 w 470"/>
                <a:gd name="T43" fmla="*/ 119 h 381"/>
                <a:gd name="T44" fmla="*/ 147 w 470"/>
                <a:gd name="T45" fmla="*/ 119 h 381"/>
                <a:gd name="T46" fmla="*/ 109 w 470"/>
                <a:gd name="T47" fmla="*/ 55 h 381"/>
                <a:gd name="T48" fmla="*/ 69 w 470"/>
                <a:gd name="T49" fmla="*/ 104 h 381"/>
                <a:gd name="T50" fmla="*/ 132 w 470"/>
                <a:gd name="T51" fmla="*/ 45 h 381"/>
                <a:gd name="T52" fmla="*/ 173 w 470"/>
                <a:gd name="T53" fmla="*/ 114 h 381"/>
                <a:gd name="T54" fmla="*/ 220 w 470"/>
                <a:gd name="T55" fmla="*/ 45 h 381"/>
                <a:gd name="T56" fmla="*/ 132 w 470"/>
                <a:gd name="T57" fmla="*/ 45 h 381"/>
                <a:gd name="T58" fmla="*/ 194 w 470"/>
                <a:gd name="T59" fmla="*/ 126 h 381"/>
                <a:gd name="T60" fmla="*/ 234 w 470"/>
                <a:gd name="T61" fmla="*/ 133 h 381"/>
                <a:gd name="T62" fmla="*/ 274 w 470"/>
                <a:gd name="T63" fmla="*/ 126 h 381"/>
                <a:gd name="T64" fmla="*/ 234 w 470"/>
                <a:gd name="T65" fmla="*/ 67 h 381"/>
                <a:gd name="T66" fmla="*/ 194 w 470"/>
                <a:gd name="T67" fmla="*/ 126 h 381"/>
                <a:gd name="T68" fmla="*/ 248 w 470"/>
                <a:gd name="T69" fmla="*/ 45 h 381"/>
                <a:gd name="T70" fmla="*/ 295 w 470"/>
                <a:gd name="T71" fmla="*/ 114 h 381"/>
                <a:gd name="T72" fmla="*/ 338 w 470"/>
                <a:gd name="T73" fmla="*/ 45 h 381"/>
                <a:gd name="T74" fmla="*/ 248 w 470"/>
                <a:gd name="T75" fmla="*/ 45 h 381"/>
                <a:gd name="T76" fmla="*/ 359 w 470"/>
                <a:gd name="T77" fmla="*/ 55 h 381"/>
                <a:gd name="T78" fmla="*/ 321 w 470"/>
                <a:gd name="T79" fmla="*/ 119 h 381"/>
                <a:gd name="T80" fmla="*/ 298 w 470"/>
                <a:gd name="T81" fmla="*/ 119 h 381"/>
                <a:gd name="T82" fmla="*/ 300 w 470"/>
                <a:gd name="T83" fmla="*/ 121 h 381"/>
                <a:gd name="T84" fmla="*/ 399 w 470"/>
                <a:gd name="T85" fmla="*/ 104 h 381"/>
                <a:gd name="T86" fmla="*/ 359 w 470"/>
                <a:gd name="T87" fmla="*/ 55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70" h="381">
                  <a:moveTo>
                    <a:pt x="234" y="381"/>
                  </a:moveTo>
                  <a:lnTo>
                    <a:pt x="0" y="119"/>
                  </a:lnTo>
                  <a:lnTo>
                    <a:pt x="87" y="0"/>
                  </a:lnTo>
                  <a:lnTo>
                    <a:pt x="380" y="0"/>
                  </a:lnTo>
                  <a:lnTo>
                    <a:pt x="470" y="119"/>
                  </a:lnTo>
                  <a:lnTo>
                    <a:pt x="234" y="381"/>
                  </a:lnTo>
                  <a:close/>
                  <a:moveTo>
                    <a:pt x="300" y="152"/>
                  </a:moveTo>
                  <a:lnTo>
                    <a:pt x="234" y="161"/>
                  </a:lnTo>
                  <a:lnTo>
                    <a:pt x="170" y="152"/>
                  </a:lnTo>
                  <a:lnTo>
                    <a:pt x="234" y="291"/>
                  </a:lnTo>
                  <a:lnTo>
                    <a:pt x="300" y="152"/>
                  </a:lnTo>
                  <a:close/>
                  <a:moveTo>
                    <a:pt x="331" y="145"/>
                  </a:moveTo>
                  <a:lnTo>
                    <a:pt x="267" y="286"/>
                  </a:lnTo>
                  <a:lnTo>
                    <a:pt x="395" y="135"/>
                  </a:lnTo>
                  <a:lnTo>
                    <a:pt x="331" y="145"/>
                  </a:lnTo>
                  <a:close/>
                  <a:moveTo>
                    <a:pt x="203" y="286"/>
                  </a:moveTo>
                  <a:lnTo>
                    <a:pt x="137" y="145"/>
                  </a:lnTo>
                  <a:lnTo>
                    <a:pt x="73" y="135"/>
                  </a:lnTo>
                  <a:lnTo>
                    <a:pt x="203" y="286"/>
                  </a:lnTo>
                  <a:close/>
                  <a:moveTo>
                    <a:pt x="69" y="104"/>
                  </a:moveTo>
                  <a:lnTo>
                    <a:pt x="168" y="121"/>
                  </a:lnTo>
                  <a:lnTo>
                    <a:pt x="170" y="119"/>
                  </a:lnTo>
                  <a:lnTo>
                    <a:pt x="147" y="119"/>
                  </a:lnTo>
                  <a:lnTo>
                    <a:pt x="109" y="55"/>
                  </a:lnTo>
                  <a:lnTo>
                    <a:pt x="69" y="104"/>
                  </a:lnTo>
                  <a:close/>
                  <a:moveTo>
                    <a:pt x="132" y="45"/>
                  </a:moveTo>
                  <a:lnTo>
                    <a:pt x="173" y="114"/>
                  </a:lnTo>
                  <a:lnTo>
                    <a:pt x="220" y="45"/>
                  </a:lnTo>
                  <a:lnTo>
                    <a:pt x="132" y="45"/>
                  </a:lnTo>
                  <a:close/>
                  <a:moveTo>
                    <a:pt x="194" y="126"/>
                  </a:moveTo>
                  <a:lnTo>
                    <a:pt x="234" y="133"/>
                  </a:lnTo>
                  <a:lnTo>
                    <a:pt x="274" y="126"/>
                  </a:lnTo>
                  <a:lnTo>
                    <a:pt x="234" y="67"/>
                  </a:lnTo>
                  <a:lnTo>
                    <a:pt x="194" y="126"/>
                  </a:lnTo>
                  <a:close/>
                  <a:moveTo>
                    <a:pt x="248" y="45"/>
                  </a:moveTo>
                  <a:lnTo>
                    <a:pt x="295" y="114"/>
                  </a:lnTo>
                  <a:lnTo>
                    <a:pt x="338" y="45"/>
                  </a:lnTo>
                  <a:lnTo>
                    <a:pt x="248" y="45"/>
                  </a:lnTo>
                  <a:close/>
                  <a:moveTo>
                    <a:pt x="359" y="55"/>
                  </a:moveTo>
                  <a:lnTo>
                    <a:pt x="321" y="119"/>
                  </a:lnTo>
                  <a:lnTo>
                    <a:pt x="298" y="119"/>
                  </a:lnTo>
                  <a:lnTo>
                    <a:pt x="300" y="121"/>
                  </a:lnTo>
                  <a:lnTo>
                    <a:pt x="399" y="104"/>
                  </a:lnTo>
                  <a:lnTo>
                    <a:pt x="359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5024" tIns="32512" rIns="65024" bIns="32512" numCol="1" anchor="t" anchorCtr="0" compatLnSpc="1"/>
            <a:lstStyle/>
            <a:p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1"/>
          <p:cNvGrpSpPr/>
          <p:nvPr/>
        </p:nvGrpSpPr>
        <p:grpSpPr>
          <a:xfrm>
            <a:off x="872490" y="3672840"/>
            <a:ext cx="2317750" cy="542290"/>
            <a:chOff x="1047326" y="3559626"/>
            <a:chExt cx="1652466" cy="308268"/>
          </a:xfrm>
        </p:grpSpPr>
        <p:sp>
          <p:nvSpPr>
            <p:cNvPr id="22" name="圆角矩形 21"/>
            <p:cNvSpPr/>
            <p:nvPr/>
          </p:nvSpPr>
          <p:spPr>
            <a:xfrm>
              <a:off x="1047326" y="3559626"/>
              <a:ext cx="1652466" cy="30826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短期规划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18"/>
            <p:cNvSpPr>
              <a:spLocks noEditPoints="1"/>
            </p:cNvSpPr>
            <p:nvPr/>
          </p:nvSpPr>
          <p:spPr bwMode="auto">
            <a:xfrm>
              <a:off x="1130198" y="3600747"/>
              <a:ext cx="215851" cy="212145"/>
            </a:xfrm>
            <a:custGeom>
              <a:avLst/>
              <a:gdLst>
                <a:gd name="T0" fmla="*/ 197 w 197"/>
                <a:gd name="T1" fmla="*/ 95 h 194"/>
                <a:gd name="T2" fmla="*/ 138 w 197"/>
                <a:gd name="T3" fmla="*/ 89 h 194"/>
                <a:gd name="T4" fmla="*/ 100 w 197"/>
                <a:gd name="T5" fmla="*/ 76 h 194"/>
                <a:gd name="T6" fmla="*/ 100 w 197"/>
                <a:gd name="T7" fmla="*/ 172 h 194"/>
                <a:gd name="T8" fmla="*/ 84 w 197"/>
                <a:gd name="T9" fmla="*/ 172 h 194"/>
                <a:gd name="T10" fmla="*/ 84 w 197"/>
                <a:gd name="T11" fmla="*/ 0 h 194"/>
                <a:gd name="T12" fmla="*/ 100 w 197"/>
                <a:gd name="T13" fmla="*/ 0 h 194"/>
                <a:gd name="T14" fmla="*/ 100 w 197"/>
                <a:gd name="T15" fmla="*/ 10 h 194"/>
                <a:gd name="T16" fmla="*/ 138 w 197"/>
                <a:gd name="T17" fmla="*/ 23 h 194"/>
                <a:gd name="T18" fmla="*/ 197 w 197"/>
                <a:gd name="T19" fmla="*/ 30 h 194"/>
                <a:gd name="T20" fmla="*/ 178 w 197"/>
                <a:gd name="T21" fmla="*/ 63 h 194"/>
                <a:gd name="T22" fmla="*/ 197 w 197"/>
                <a:gd name="T23" fmla="*/ 95 h 194"/>
                <a:gd name="T24" fmla="*/ 25 w 197"/>
                <a:gd name="T25" fmla="*/ 164 h 194"/>
                <a:gd name="T26" fmla="*/ 92 w 197"/>
                <a:gd name="T27" fmla="*/ 184 h 194"/>
                <a:gd name="T28" fmla="*/ 160 w 197"/>
                <a:gd name="T29" fmla="*/ 164 h 194"/>
                <a:gd name="T30" fmla="*/ 120 w 197"/>
                <a:gd name="T31" fmla="*/ 147 h 194"/>
                <a:gd name="T32" fmla="*/ 121 w 197"/>
                <a:gd name="T33" fmla="*/ 136 h 194"/>
                <a:gd name="T34" fmla="*/ 185 w 197"/>
                <a:gd name="T35" fmla="*/ 164 h 194"/>
                <a:gd name="T36" fmla="*/ 92 w 197"/>
                <a:gd name="T37" fmla="*/ 194 h 194"/>
                <a:gd name="T38" fmla="*/ 0 w 197"/>
                <a:gd name="T39" fmla="*/ 164 h 194"/>
                <a:gd name="T40" fmla="*/ 63 w 197"/>
                <a:gd name="T41" fmla="*/ 136 h 194"/>
                <a:gd name="T42" fmla="*/ 64 w 197"/>
                <a:gd name="T43" fmla="*/ 147 h 194"/>
                <a:gd name="T44" fmla="*/ 25 w 197"/>
                <a:gd name="T45" fmla="*/ 16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7" h="194">
                  <a:moveTo>
                    <a:pt x="197" y="95"/>
                  </a:moveTo>
                  <a:cubicBezTo>
                    <a:pt x="197" y="95"/>
                    <a:pt x="164" y="89"/>
                    <a:pt x="138" y="89"/>
                  </a:cubicBezTo>
                  <a:cubicBezTo>
                    <a:pt x="112" y="89"/>
                    <a:pt x="100" y="76"/>
                    <a:pt x="100" y="76"/>
                  </a:cubicBezTo>
                  <a:cubicBezTo>
                    <a:pt x="100" y="172"/>
                    <a:pt x="100" y="172"/>
                    <a:pt x="100" y="172"/>
                  </a:cubicBezTo>
                  <a:cubicBezTo>
                    <a:pt x="84" y="172"/>
                    <a:pt x="84" y="172"/>
                    <a:pt x="84" y="172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10"/>
                    <a:pt x="112" y="23"/>
                    <a:pt x="138" y="23"/>
                  </a:cubicBezTo>
                  <a:cubicBezTo>
                    <a:pt x="164" y="23"/>
                    <a:pt x="197" y="30"/>
                    <a:pt x="197" y="30"/>
                  </a:cubicBezTo>
                  <a:cubicBezTo>
                    <a:pt x="178" y="63"/>
                    <a:pt x="178" y="63"/>
                    <a:pt x="178" y="63"/>
                  </a:cubicBezTo>
                  <a:lnTo>
                    <a:pt x="197" y="95"/>
                  </a:lnTo>
                  <a:close/>
                  <a:moveTo>
                    <a:pt x="25" y="164"/>
                  </a:moveTo>
                  <a:cubicBezTo>
                    <a:pt x="25" y="175"/>
                    <a:pt x="59" y="184"/>
                    <a:pt x="92" y="184"/>
                  </a:cubicBezTo>
                  <a:cubicBezTo>
                    <a:pt x="126" y="184"/>
                    <a:pt x="160" y="175"/>
                    <a:pt x="160" y="164"/>
                  </a:cubicBezTo>
                  <a:cubicBezTo>
                    <a:pt x="160" y="157"/>
                    <a:pt x="142" y="150"/>
                    <a:pt x="120" y="147"/>
                  </a:cubicBezTo>
                  <a:cubicBezTo>
                    <a:pt x="121" y="136"/>
                    <a:pt x="121" y="136"/>
                    <a:pt x="121" y="136"/>
                  </a:cubicBezTo>
                  <a:cubicBezTo>
                    <a:pt x="158" y="140"/>
                    <a:pt x="185" y="151"/>
                    <a:pt x="185" y="164"/>
                  </a:cubicBezTo>
                  <a:cubicBezTo>
                    <a:pt x="185" y="181"/>
                    <a:pt x="144" y="194"/>
                    <a:pt x="92" y="194"/>
                  </a:cubicBezTo>
                  <a:cubicBezTo>
                    <a:pt x="41" y="194"/>
                    <a:pt x="0" y="181"/>
                    <a:pt x="0" y="164"/>
                  </a:cubicBezTo>
                  <a:cubicBezTo>
                    <a:pt x="0" y="151"/>
                    <a:pt x="26" y="140"/>
                    <a:pt x="63" y="136"/>
                  </a:cubicBezTo>
                  <a:cubicBezTo>
                    <a:pt x="64" y="147"/>
                    <a:pt x="64" y="147"/>
                    <a:pt x="64" y="147"/>
                  </a:cubicBezTo>
                  <a:cubicBezTo>
                    <a:pt x="42" y="150"/>
                    <a:pt x="25" y="157"/>
                    <a:pt x="25" y="1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5024" tIns="32512" rIns="65024" bIns="32512" numCol="1" anchor="t" anchorCtr="0" compatLnSpc="1"/>
            <a:lstStyle/>
            <a:p>
              <a:endParaRPr lang="zh-CN" altLang="en-US" sz="128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649335" y="1946275"/>
            <a:ext cx="2317750" cy="542290"/>
            <a:chOff x="6591942" y="3559626"/>
            <a:chExt cx="1652466" cy="308268"/>
          </a:xfrm>
        </p:grpSpPr>
        <p:sp>
          <p:nvSpPr>
            <p:cNvPr id="25" name="圆角矩形 24"/>
            <p:cNvSpPr/>
            <p:nvPr/>
          </p:nvSpPr>
          <p:spPr>
            <a:xfrm>
              <a:off x="6591942" y="3559626"/>
              <a:ext cx="1652466" cy="308268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长期规划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23"/>
            <p:cNvSpPr>
              <a:spLocks noEditPoints="1"/>
            </p:cNvSpPr>
            <p:nvPr/>
          </p:nvSpPr>
          <p:spPr bwMode="auto">
            <a:xfrm>
              <a:off x="6694478" y="3616112"/>
              <a:ext cx="153946" cy="203968"/>
            </a:xfrm>
            <a:custGeom>
              <a:avLst/>
              <a:gdLst>
                <a:gd name="T0" fmla="*/ 9 w 151"/>
                <a:gd name="T1" fmla="*/ 0 h 200"/>
                <a:gd name="T2" fmla="*/ 0 w 151"/>
                <a:gd name="T3" fmla="*/ 191 h 200"/>
                <a:gd name="T4" fmla="*/ 142 w 151"/>
                <a:gd name="T5" fmla="*/ 200 h 200"/>
                <a:gd name="T6" fmla="*/ 151 w 151"/>
                <a:gd name="T7" fmla="*/ 10 h 200"/>
                <a:gd name="T8" fmla="*/ 50 w 151"/>
                <a:gd name="T9" fmla="*/ 161 h 200"/>
                <a:gd name="T10" fmla="*/ 29 w 151"/>
                <a:gd name="T11" fmla="*/ 165 h 200"/>
                <a:gd name="T12" fmla="*/ 24 w 151"/>
                <a:gd name="T13" fmla="*/ 152 h 200"/>
                <a:gd name="T14" fmla="*/ 46 w 151"/>
                <a:gd name="T15" fmla="*/ 148 h 200"/>
                <a:gd name="T16" fmla="*/ 50 w 151"/>
                <a:gd name="T17" fmla="*/ 161 h 200"/>
                <a:gd name="T18" fmla="*/ 46 w 151"/>
                <a:gd name="T19" fmla="*/ 137 h 200"/>
                <a:gd name="T20" fmla="*/ 24 w 151"/>
                <a:gd name="T21" fmla="*/ 133 h 200"/>
                <a:gd name="T22" fmla="*/ 29 w 151"/>
                <a:gd name="T23" fmla="*/ 120 h 200"/>
                <a:gd name="T24" fmla="*/ 50 w 151"/>
                <a:gd name="T25" fmla="*/ 124 h 200"/>
                <a:gd name="T26" fmla="*/ 50 w 151"/>
                <a:gd name="T27" fmla="*/ 105 h 200"/>
                <a:gd name="T28" fmla="*/ 29 w 151"/>
                <a:gd name="T29" fmla="*/ 109 h 200"/>
                <a:gd name="T30" fmla="*/ 24 w 151"/>
                <a:gd name="T31" fmla="*/ 96 h 200"/>
                <a:gd name="T32" fmla="*/ 46 w 151"/>
                <a:gd name="T33" fmla="*/ 92 h 200"/>
                <a:gd name="T34" fmla="*/ 50 w 151"/>
                <a:gd name="T35" fmla="*/ 105 h 200"/>
                <a:gd name="T36" fmla="*/ 83 w 151"/>
                <a:gd name="T37" fmla="*/ 165 h 200"/>
                <a:gd name="T38" fmla="*/ 63 w 151"/>
                <a:gd name="T39" fmla="*/ 161 h 200"/>
                <a:gd name="T40" fmla="*/ 67 w 151"/>
                <a:gd name="T41" fmla="*/ 148 h 200"/>
                <a:gd name="T42" fmla="*/ 88 w 151"/>
                <a:gd name="T43" fmla="*/ 152 h 200"/>
                <a:gd name="T44" fmla="*/ 88 w 151"/>
                <a:gd name="T45" fmla="*/ 133 h 200"/>
                <a:gd name="T46" fmla="*/ 67 w 151"/>
                <a:gd name="T47" fmla="*/ 137 h 200"/>
                <a:gd name="T48" fmla="*/ 63 w 151"/>
                <a:gd name="T49" fmla="*/ 124 h 200"/>
                <a:gd name="T50" fmla="*/ 83 w 151"/>
                <a:gd name="T51" fmla="*/ 120 h 200"/>
                <a:gd name="T52" fmla="*/ 88 w 151"/>
                <a:gd name="T53" fmla="*/ 133 h 200"/>
                <a:gd name="T54" fmla="*/ 83 w 151"/>
                <a:gd name="T55" fmla="*/ 109 h 200"/>
                <a:gd name="T56" fmla="*/ 63 w 151"/>
                <a:gd name="T57" fmla="*/ 105 h 200"/>
                <a:gd name="T58" fmla="*/ 67 w 151"/>
                <a:gd name="T59" fmla="*/ 92 h 200"/>
                <a:gd name="T60" fmla="*/ 88 w 151"/>
                <a:gd name="T61" fmla="*/ 96 h 200"/>
                <a:gd name="T62" fmla="*/ 128 w 151"/>
                <a:gd name="T63" fmla="*/ 161 h 200"/>
                <a:gd name="T64" fmla="*/ 104 w 151"/>
                <a:gd name="T65" fmla="*/ 164 h 200"/>
                <a:gd name="T66" fmla="*/ 99 w 151"/>
                <a:gd name="T67" fmla="*/ 152 h 200"/>
                <a:gd name="T68" fmla="*/ 123 w 151"/>
                <a:gd name="T69" fmla="*/ 148 h 200"/>
                <a:gd name="T70" fmla="*/ 128 w 151"/>
                <a:gd name="T71" fmla="*/ 161 h 200"/>
                <a:gd name="T72" fmla="*/ 123 w 151"/>
                <a:gd name="T73" fmla="*/ 136 h 200"/>
                <a:gd name="T74" fmla="*/ 99 w 151"/>
                <a:gd name="T75" fmla="*/ 133 h 200"/>
                <a:gd name="T76" fmla="*/ 104 w 151"/>
                <a:gd name="T77" fmla="*/ 120 h 200"/>
                <a:gd name="T78" fmla="*/ 128 w 151"/>
                <a:gd name="T79" fmla="*/ 124 h 200"/>
                <a:gd name="T80" fmla="*/ 128 w 151"/>
                <a:gd name="T81" fmla="*/ 105 h 200"/>
                <a:gd name="T82" fmla="*/ 104 w 151"/>
                <a:gd name="T83" fmla="*/ 108 h 200"/>
                <a:gd name="T84" fmla="*/ 99 w 151"/>
                <a:gd name="T85" fmla="*/ 96 h 200"/>
                <a:gd name="T86" fmla="*/ 123 w 151"/>
                <a:gd name="T87" fmla="*/ 92 h 200"/>
                <a:gd name="T88" fmla="*/ 128 w 151"/>
                <a:gd name="T89" fmla="*/ 105 h 200"/>
                <a:gd name="T90" fmla="*/ 103 w 151"/>
                <a:gd name="T91" fmla="*/ 72 h 200"/>
                <a:gd name="T92" fmla="*/ 103 w 151"/>
                <a:gd name="T93" fmla="*/ 56 h 200"/>
                <a:gd name="T94" fmla="*/ 130 w 151"/>
                <a:gd name="T95" fmla="*/ 63 h 200"/>
                <a:gd name="T96" fmla="*/ 136 w 151"/>
                <a:gd name="T97" fmla="*/ 42 h 200"/>
                <a:gd name="T98" fmla="*/ 22 w 151"/>
                <a:gd name="T99" fmla="*/ 48 h 200"/>
                <a:gd name="T100" fmla="*/ 16 w 151"/>
                <a:gd name="T101" fmla="*/ 23 h 200"/>
                <a:gd name="T102" fmla="*/ 129 w 151"/>
                <a:gd name="T103" fmla="*/ 16 h 200"/>
                <a:gd name="T104" fmla="*/ 136 w 151"/>
                <a:gd name="T105" fmla="*/ 42 h 200"/>
                <a:gd name="T106" fmla="*/ 120 w 151"/>
                <a:gd name="T107" fmla="*/ 23 h 200"/>
                <a:gd name="T108" fmla="*/ 124 w 151"/>
                <a:gd name="T109" fmla="*/ 45 h 200"/>
                <a:gd name="T110" fmla="*/ 127 w 151"/>
                <a:gd name="T111" fmla="*/ 2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" h="200">
                  <a:moveTo>
                    <a:pt x="1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6"/>
                    <a:pt x="4" y="200"/>
                    <a:pt x="9" y="200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7" y="200"/>
                    <a:pt x="151" y="196"/>
                    <a:pt x="151" y="191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4"/>
                    <a:pt x="147" y="0"/>
                    <a:pt x="142" y="0"/>
                  </a:cubicBezTo>
                  <a:close/>
                  <a:moveTo>
                    <a:pt x="50" y="161"/>
                  </a:moveTo>
                  <a:cubicBezTo>
                    <a:pt x="50" y="163"/>
                    <a:pt x="48" y="165"/>
                    <a:pt x="46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6" y="165"/>
                    <a:pt x="24" y="163"/>
                    <a:pt x="24" y="161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4" y="150"/>
                    <a:pt x="26" y="148"/>
                    <a:pt x="29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8"/>
                    <a:pt x="50" y="150"/>
                    <a:pt x="50" y="152"/>
                  </a:cubicBezTo>
                  <a:lnTo>
                    <a:pt x="50" y="161"/>
                  </a:lnTo>
                  <a:close/>
                  <a:moveTo>
                    <a:pt x="50" y="133"/>
                  </a:moveTo>
                  <a:cubicBezTo>
                    <a:pt x="50" y="135"/>
                    <a:pt x="48" y="137"/>
                    <a:pt x="46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6" y="137"/>
                    <a:pt x="24" y="135"/>
                    <a:pt x="24" y="133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2"/>
                    <a:pt x="26" y="120"/>
                    <a:pt x="29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0"/>
                    <a:pt x="50" y="122"/>
                    <a:pt x="50" y="124"/>
                  </a:cubicBezTo>
                  <a:lnTo>
                    <a:pt x="50" y="133"/>
                  </a:lnTo>
                  <a:close/>
                  <a:moveTo>
                    <a:pt x="50" y="105"/>
                  </a:moveTo>
                  <a:cubicBezTo>
                    <a:pt x="50" y="107"/>
                    <a:pt x="48" y="109"/>
                    <a:pt x="4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9"/>
                    <a:pt x="24" y="107"/>
                    <a:pt x="24" y="105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4"/>
                    <a:pt x="26" y="92"/>
                    <a:pt x="29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0" y="94"/>
                    <a:pt x="50" y="96"/>
                  </a:cubicBezTo>
                  <a:lnTo>
                    <a:pt x="50" y="105"/>
                  </a:lnTo>
                  <a:close/>
                  <a:moveTo>
                    <a:pt x="88" y="161"/>
                  </a:moveTo>
                  <a:cubicBezTo>
                    <a:pt x="88" y="163"/>
                    <a:pt x="86" y="165"/>
                    <a:pt x="83" y="165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65" y="165"/>
                    <a:pt x="63" y="163"/>
                    <a:pt x="63" y="161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3" y="150"/>
                    <a:pt x="65" y="148"/>
                    <a:pt x="67" y="148"/>
                  </a:cubicBezTo>
                  <a:cubicBezTo>
                    <a:pt x="83" y="148"/>
                    <a:pt x="83" y="148"/>
                    <a:pt x="83" y="148"/>
                  </a:cubicBezTo>
                  <a:cubicBezTo>
                    <a:pt x="86" y="148"/>
                    <a:pt x="88" y="150"/>
                    <a:pt x="88" y="152"/>
                  </a:cubicBezTo>
                  <a:lnTo>
                    <a:pt x="88" y="161"/>
                  </a:lnTo>
                  <a:close/>
                  <a:moveTo>
                    <a:pt x="88" y="133"/>
                  </a:moveTo>
                  <a:cubicBezTo>
                    <a:pt x="88" y="135"/>
                    <a:pt x="86" y="137"/>
                    <a:pt x="83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37"/>
                    <a:pt x="63" y="135"/>
                    <a:pt x="63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2"/>
                    <a:pt x="65" y="120"/>
                    <a:pt x="67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6" y="120"/>
                    <a:pt x="88" y="122"/>
                    <a:pt x="88" y="124"/>
                  </a:cubicBezTo>
                  <a:lnTo>
                    <a:pt x="88" y="133"/>
                  </a:lnTo>
                  <a:close/>
                  <a:moveTo>
                    <a:pt x="88" y="105"/>
                  </a:moveTo>
                  <a:cubicBezTo>
                    <a:pt x="88" y="107"/>
                    <a:pt x="86" y="109"/>
                    <a:pt x="8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5" y="109"/>
                    <a:pt x="63" y="107"/>
                    <a:pt x="63" y="105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4"/>
                    <a:pt x="65" y="92"/>
                    <a:pt x="67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6" y="92"/>
                    <a:pt x="88" y="94"/>
                    <a:pt x="88" y="96"/>
                  </a:cubicBezTo>
                  <a:lnTo>
                    <a:pt x="88" y="105"/>
                  </a:lnTo>
                  <a:close/>
                  <a:moveTo>
                    <a:pt x="128" y="161"/>
                  </a:moveTo>
                  <a:cubicBezTo>
                    <a:pt x="128" y="163"/>
                    <a:pt x="125" y="164"/>
                    <a:pt x="123" y="1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2" y="164"/>
                    <a:pt x="99" y="163"/>
                    <a:pt x="99" y="161"/>
                  </a:cubicBezTo>
                  <a:cubicBezTo>
                    <a:pt x="99" y="152"/>
                    <a:pt x="99" y="152"/>
                    <a:pt x="99" y="152"/>
                  </a:cubicBezTo>
                  <a:cubicBezTo>
                    <a:pt x="99" y="150"/>
                    <a:pt x="102" y="148"/>
                    <a:pt x="10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5" y="148"/>
                    <a:pt x="128" y="150"/>
                    <a:pt x="128" y="152"/>
                  </a:cubicBezTo>
                  <a:lnTo>
                    <a:pt x="128" y="161"/>
                  </a:lnTo>
                  <a:close/>
                  <a:moveTo>
                    <a:pt x="128" y="133"/>
                  </a:moveTo>
                  <a:cubicBezTo>
                    <a:pt x="128" y="135"/>
                    <a:pt x="125" y="136"/>
                    <a:pt x="123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99" y="135"/>
                    <a:pt x="99" y="13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2"/>
                    <a:pt x="102" y="120"/>
                    <a:pt x="10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5" y="120"/>
                    <a:pt x="128" y="122"/>
                    <a:pt x="128" y="124"/>
                  </a:cubicBezTo>
                  <a:lnTo>
                    <a:pt x="128" y="133"/>
                  </a:lnTo>
                  <a:close/>
                  <a:moveTo>
                    <a:pt x="128" y="105"/>
                  </a:moveTo>
                  <a:cubicBezTo>
                    <a:pt x="128" y="107"/>
                    <a:pt x="125" y="108"/>
                    <a:pt x="12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08"/>
                    <a:pt x="99" y="107"/>
                    <a:pt x="99" y="105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4"/>
                    <a:pt x="102" y="92"/>
                    <a:pt x="104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5" y="92"/>
                    <a:pt x="128" y="94"/>
                    <a:pt x="128" y="96"/>
                  </a:cubicBezTo>
                  <a:lnTo>
                    <a:pt x="128" y="105"/>
                  </a:lnTo>
                  <a:close/>
                  <a:moveTo>
                    <a:pt x="126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0" y="72"/>
                    <a:pt x="99" y="67"/>
                    <a:pt x="99" y="63"/>
                  </a:cubicBezTo>
                  <a:cubicBezTo>
                    <a:pt x="99" y="60"/>
                    <a:pt x="100" y="56"/>
                    <a:pt x="103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8" y="56"/>
                    <a:pt x="130" y="60"/>
                    <a:pt x="130" y="63"/>
                  </a:cubicBezTo>
                  <a:cubicBezTo>
                    <a:pt x="130" y="67"/>
                    <a:pt x="128" y="72"/>
                    <a:pt x="126" y="72"/>
                  </a:cubicBezTo>
                  <a:close/>
                  <a:moveTo>
                    <a:pt x="136" y="42"/>
                  </a:moveTo>
                  <a:cubicBezTo>
                    <a:pt x="136" y="45"/>
                    <a:pt x="133" y="48"/>
                    <a:pt x="129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9" y="48"/>
                    <a:pt x="16" y="45"/>
                    <a:pt x="16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3" y="16"/>
                    <a:pt x="136" y="19"/>
                    <a:pt x="136" y="23"/>
                  </a:cubicBezTo>
                  <a:lnTo>
                    <a:pt x="136" y="42"/>
                  </a:lnTo>
                  <a:close/>
                  <a:moveTo>
                    <a:pt x="124" y="20"/>
                  </a:moveTo>
                  <a:cubicBezTo>
                    <a:pt x="122" y="20"/>
                    <a:pt x="120" y="21"/>
                    <a:pt x="120" y="2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4"/>
                    <a:pt x="122" y="45"/>
                    <a:pt x="124" y="45"/>
                  </a:cubicBezTo>
                  <a:cubicBezTo>
                    <a:pt x="126" y="45"/>
                    <a:pt x="127" y="44"/>
                    <a:pt x="127" y="4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1"/>
                    <a:pt x="126" y="20"/>
                    <a:pt x="124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5024" tIns="32512" rIns="65024" bIns="32512" numCol="1" anchor="t" anchorCtr="0" compatLnSpc="1"/>
            <a:lstStyle/>
            <a:p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7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292499" y="285760"/>
            <a:ext cx="49349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一、需求分析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背景介绍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Requirement analysis</a:t>
            </a:r>
            <a:endParaRPr lang="en-US" altLang="zh-CN" b="1" dirty="0">
              <a:gradFill flip="none" rotWithShape="1">
                <a:gsLst>
                  <a:gs pos="0">
                    <a:srgbClr val="01A8FF"/>
                  </a:gs>
                  <a:gs pos="59000">
                    <a:srgbClr val="B484E2"/>
                  </a:gs>
                  <a:gs pos="100000">
                    <a:srgbClr val="1A070E"/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标题 64"/>
          <p:cNvSpPr txBox="1"/>
          <p:nvPr/>
        </p:nvSpPr>
        <p:spPr>
          <a:xfrm>
            <a:off x="4652327" y="416014"/>
            <a:ext cx="10515600" cy="4781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建设规划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7"/>
          <p:cNvCxnSpPr>
            <a:stCxn id="4" idx="3"/>
          </p:cNvCxnSpPr>
          <p:nvPr/>
        </p:nvCxnSpPr>
        <p:spPr>
          <a:xfrm>
            <a:off x="1927860" y="5281930"/>
            <a:ext cx="9286240" cy="2540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1859280" y="5246370"/>
            <a:ext cx="68580" cy="7112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28925" y="5246370"/>
            <a:ext cx="68580" cy="7112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94760" y="5246370"/>
            <a:ext cx="68580" cy="7112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00270" y="5246370"/>
            <a:ext cx="67945" cy="7112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605145" y="5246370"/>
            <a:ext cx="67945" cy="7112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10020" y="5246370"/>
            <a:ext cx="67945" cy="7112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247505" y="5246370"/>
            <a:ext cx="68580" cy="7112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152380" y="5246370"/>
            <a:ext cx="68580" cy="7112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182985" y="5246370"/>
            <a:ext cx="68580" cy="71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331200" y="5236845"/>
            <a:ext cx="79375" cy="8255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4" name="肘形连接符 13"/>
          <p:cNvCxnSpPr>
            <a:stCxn id="4" idx="2"/>
            <a:endCxn id="5" idx="2"/>
          </p:cNvCxnSpPr>
          <p:nvPr/>
        </p:nvCxnSpPr>
        <p:spPr>
          <a:xfrm rot="5400000" flipV="1">
            <a:off x="2378393" y="4840923"/>
            <a:ext cx="3175" cy="969645"/>
          </a:xfrm>
          <a:prstGeom prst="bentConnector3">
            <a:avLst>
              <a:gd name="adj1" fmla="val 7540000"/>
            </a:avLst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7414895" y="5236845"/>
            <a:ext cx="79375" cy="8255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等腰三角形 62"/>
          <p:cNvSpPr/>
          <p:nvPr/>
        </p:nvSpPr>
        <p:spPr>
          <a:xfrm rot="10800000">
            <a:off x="2354580" y="5607050"/>
            <a:ext cx="76200" cy="48895"/>
          </a:xfrm>
          <a:prstGeom prst="triangl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等腰三角形 63"/>
          <p:cNvSpPr/>
          <p:nvPr/>
        </p:nvSpPr>
        <p:spPr>
          <a:xfrm rot="10800000">
            <a:off x="5163185" y="5607050"/>
            <a:ext cx="75565" cy="49530"/>
          </a:xfrm>
          <a:prstGeom prst="triangl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TextBox 103"/>
          <p:cNvSpPr txBox="1">
            <a:spLocks noChangeArrowheads="1"/>
          </p:cNvSpPr>
          <p:nvPr/>
        </p:nvSpPr>
        <p:spPr bwMode="auto">
          <a:xfrm rot="30982">
            <a:off x="1433195" y="4823484"/>
            <a:ext cx="920115" cy="24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项目启动会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TextBox 103"/>
          <p:cNvSpPr txBox="1">
            <a:spLocks noChangeArrowheads="1"/>
          </p:cNvSpPr>
          <p:nvPr/>
        </p:nvSpPr>
        <p:spPr bwMode="auto">
          <a:xfrm rot="30982">
            <a:off x="2399030" y="4817110"/>
            <a:ext cx="920115" cy="42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组织定义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人员进场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TextBox 103"/>
          <p:cNvSpPr txBox="1">
            <a:spLocks noChangeArrowheads="1"/>
          </p:cNvSpPr>
          <p:nvPr/>
        </p:nvSpPr>
        <p:spPr bwMode="auto">
          <a:xfrm rot="30982">
            <a:off x="3368675" y="4824754"/>
            <a:ext cx="921385" cy="24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业务需求评估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TextBox 103"/>
          <p:cNvSpPr txBox="1">
            <a:spLocks noChangeArrowheads="1"/>
          </p:cNvSpPr>
          <p:nvPr/>
        </p:nvSpPr>
        <p:spPr bwMode="auto">
          <a:xfrm rot="30982">
            <a:off x="4273550" y="4817110"/>
            <a:ext cx="921385" cy="42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第一批次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流程设计开发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TextBox 103"/>
          <p:cNvSpPr txBox="1">
            <a:spLocks noChangeArrowheads="1"/>
          </p:cNvSpPr>
          <p:nvPr/>
        </p:nvSpPr>
        <p:spPr bwMode="auto">
          <a:xfrm rot="30982">
            <a:off x="5178425" y="4824754"/>
            <a:ext cx="921385" cy="24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流程测试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TextBox 103"/>
          <p:cNvSpPr txBox="1">
            <a:spLocks noChangeArrowheads="1"/>
          </p:cNvSpPr>
          <p:nvPr/>
        </p:nvSpPr>
        <p:spPr bwMode="auto">
          <a:xfrm rot="30982">
            <a:off x="1778635" y="5775703"/>
            <a:ext cx="1228090" cy="26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项目启动</a:t>
            </a: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TextBox 103"/>
          <p:cNvSpPr txBox="1">
            <a:spLocks noChangeArrowheads="1"/>
          </p:cNvSpPr>
          <p:nvPr/>
        </p:nvSpPr>
        <p:spPr bwMode="auto">
          <a:xfrm rot="30982">
            <a:off x="4591050" y="5775703"/>
            <a:ext cx="1228090" cy="26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流程开发</a:t>
            </a: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25" name="肘形连接符 24"/>
          <p:cNvCxnSpPr>
            <a:stCxn id="7" idx="2"/>
            <a:endCxn id="8" idx="2"/>
          </p:cNvCxnSpPr>
          <p:nvPr/>
        </p:nvCxnSpPr>
        <p:spPr>
          <a:xfrm rot="5400000" flipV="1">
            <a:off x="5186998" y="4873308"/>
            <a:ext cx="3175" cy="904875"/>
          </a:xfrm>
          <a:prstGeom prst="bentConnector3">
            <a:avLst>
              <a:gd name="adj1" fmla="val 7540000"/>
            </a:avLst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03"/>
          <p:cNvSpPr txBox="1">
            <a:spLocks noChangeArrowheads="1"/>
          </p:cNvSpPr>
          <p:nvPr/>
        </p:nvSpPr>
        <p:spPr bwMode="auto">
          <a:xfrm rot="30982">
            <a:off x="6087745" y="4818380"/>
            <a:ext cx="920750" cy="42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第一批次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流程上线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TextBox 103"/>
          <p:cNvSpPr txBox="1">
            <a:spLocks noChangeArrowheads="1"/>
          </p:cNvSpPr>
          <p:nvPr/>
        </p:nvSpPr>
        <p:spPr bwMode="auto">
          <a:xfrm rot="30982">
            <a:off x="9744710" y="4823484"/>
            <a:ext cx="920750" cy="24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流程运营阶段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TextBox 103"/>
          <p:cNvSpPr txBox="1">
            <a:spLocks noChangeArrowheads="1"/>
          </p:cNvSpPr>
          <p:nvPr/>
        </p:nvSpPr>
        <p:spPr bwMode="auto">
          <a:xfrm rot="30982">
            <a:off x="3215640" y="5775703"/>
            <a:ext cx="1228090" cy="26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需求确认</a:t>
            </a: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TextBox 103"/>
          <p:cNvSpPr txBox="1">
            <a:spLocks noChangeArrowheads="1"/>
          </p:cNvSpPr>
          <p:nvPr/>
        </p:nvSpPr>
        <p:spPr bwMode="auto">
          <a:xfrm rot="30982">
            <a:off x="5930265" y="5775703"/>
            <a:ext cx="1228090" cy="26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上线投产 </a:t>
            </a: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等腰三角形 76"/>
          <p:cNvSpPr/>
          <p:nvPr/>
        </p:nvSpPr>
        <p:spPr>
          <a:xfrm rot="10800000">
            <a:off x="7883525" y="5610225"/>
            <a:ext cx="75565" cy="49530"/>
          </a:xfrm>
          <a:prstGeom prst="triangl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TextBox 103"/>
          <p:cNvSpPr txBox="1">
            <a:spLocks noChangeArrowheads="1"/>
          </p:cNvSpPr>
          <p:nvPr/>
        </p:nvSpPr>
        <p:spPr bwMode="auto">
          <a:xfrm rot="30982">
            <a:off x="7317105" y="5775703"/>
            <a:ext cx="1228090" cy="26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流程开发</a:t>
            </a: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32" name="肘形连接符 31"/>
          <p:cNvCxnSpPr/>
          <p:nvPr/>
        </p:nvCxnSpPr>
        <p:spPr>
          <a:xfrm rot="5400000" flipV="1">
            <a:off x="7907020" y="4867910"/>
            <a:ext cx="3175" cy="904875"/>
          </a:xfrm>
          <a:prstGeom prst="bentConnector3">
            <a:avLst>
              <a:gd name="adj1" fmla="val 7540000"/>
            </a:avLst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103"/>
          <p:cNvSpPr txBox="1">
            <a:spLocks noChangeArrowheads="1"/>
          </p:cNvSpPr>
          <p:nvPr/>
        </p:nvSpPr>
        <p:spPr bwMode="auto">
          <a:xfrm rot="30982">
            <a:off x="6993890" y="4818380"/>
            <a:ext cx="921385" cy="42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第二批次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流程设计开发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TextBox 103"/>
          <p:cNvSpPr txBox="1">
            <a:spLocks noChangeArrowheads="1"/>
          </p:cNvSpPr>
          <p:nvPr/>
        </p:nvSpPr>
        <p:spPr bwMode="auto">
          <a:xfrm rot="30982">
            <a:off x="7940675" y="4824754"/>
            <a:ext cx="921385" cy="24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流程测试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TextBox 103"/>
          <p:cNvSpPr txBox="1">
            <a:spLocks noChangeArrowheads="1"/>
          </p:cNvSpPr>
          <p:nvPr/>
        </p:nvSpPr>
        <p:spPr bwMode="auto">
          <a:xfrm rot="30982">
            <a:off x="8821420" y="4817110"/>
            <a:ext cx="920750" cy="42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第二批次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流程上线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TextBox 103"/>
          <p:cNvSpPr txBox="1">
            <a:spLocks noChangeArrowheads="1"/>
          </p:cNvSpPr>
          <p:nvPr/>
        </p:nvSpPr>
        <p:spPr bwMode="auto">
          <a:xfrm rot="30982">
            <a:off x="8667750" y="5775703"/>
            <a:ext cx="1228090" cy="26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上线投产 </a:t>
            </a: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矩形: 圆角 74"/>
          <p:cNvSpPr/>
          <p:nvPr/>
        </p:nvSpPr>
        <p:spPr>
          <a:xfrm>
            <a:off x="1488440" y="3954145"/>
            <a:ext cx="10013950" cy="2533015"/>
          </a:xfrm>
          <a:prstGeom prst="roundRect">
            <a:avLst>
              <a:gd name="adj" fmla="val 2719"/>
            </a:avLst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  <a:cs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473200" y="3809365"/>
            <a:ext cx="1210945" cy="2971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二期工程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574675" y="1250950"/>
            <a:ext cx="9749790" cy="1940560"/>
            <a:chOff x="631" y="1958"/>
            <a:chExt cx="15354" cy="3056"/>
          </a:xfrm>
        </p:grpSpPr>
        <p:cxnSp>
          <p:nvCxnSpPr>
            <p:cNvPr id="40" name="直接连接符 86"/>
            <p:cNvCxnSpPr>
              <a:stCxn id="41" idx="3"/>
            </p:cNvCxnSpPr>
            <p:nvPr/>
          </p:nvCxnSpPr>
          <p:spPr>
            <a:xfrm>
              <a:off x="905" y="3453"/>
              <a:ext cx="14624" cy="4"/>
            </a:xfrm>
            <a:prstGeom prst="line">
              <a:avLst/>
            </a:prstGeom>
            <a:solidFill>
              <a:schemeClr val="accent5"/>
            </a:solidFill>
            <a:ln w="1905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矩形 40"/>
            <p:cNvSpPr/>
            <p:nvPr/>
          </p:nvSpPr>
          <p:spPr>
            <a:xfrm>
              <a:off x="797" y="3397"/>
              <a:ext cx="108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2324" y="3397"/>
              <a:ext cx="108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845" y="3397"/>
              <a:ext cx="108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5271" y="3397"/>
              <a:ext cx="107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6696" y="3397"/>
              <a:ext cx="107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8121" y="3397"/>
              <a:ext cx="107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2432" y="3397"/>
              <a:ext cx="108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3857" y="3397"/>
              <a:ext cx="108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5480" y="3397"/>
              <a:ext cx="108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0989" y="3370"/>
              <a:ext cx="125" cy="130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51" name="肘形连接符 50"/>
            <p:cNvCxnSpPr>
              <a:stCxn id="41" idx="2"/>
              <a:endCxn id="43" idx="2"/>
            </p:cNvCxnSpPr>
            <p:nvPr/>
          </p:nvCxnSpPr>
          <p:spPr>
            <a:xfrm rot="5400000" flipV="1">
              <a:off x="2375" y="1973"/>
              <a:ext cx="5" cy="3048"/>
            </a:xfrm>
            <a:prstGeom prst="bentConnector3">
              <a:avLst>
                <a:gd name="adj1" fmla="val 7550000"/>
              </a:avLst>
            </a:prstGeom>
            <a:solidFill>
              <a:schemeClr val="accent5"/>
            </a:solidFill>
            <a:ln w="1905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肘形连接符 51"/>
            <p:cNvCxnSpPr/>
            <p:nvPr/>
          </p:nvCxnSpPr>
          <p:spPr>
            <a:xfrm rot="5400000" flipH="1" flipV="1">
              <a:off x="11756" y="2649"/>
              <a:ext cx="22" cy="1425"/>
            </a:xfrm>
            <a:prstGeom prst="bentConnector3">
              <a:avLst>
                <a:gd name="adj1" fmla="val -2270454"/>
              </a:avLst>
            </a:prstGeom>
            <a:solidFill>
              <a:schemeClr val="accent5"/>
            </a:solidFill>
            <a:ln w="1905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矩形 52"/>
            <p:cNvSpPr/>
            <p:nvPr/>
          </p:nvSpPr>
          <p:spPr>
            <a:xfrm>
              <a:off x="9546" y="3382"/>
              <a:ext cx="125" cy="130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4" name="等腰三角形 103"/>
            <p:cNvSpPr/>
            <p:nvPr/>
          </p:nvSpPr>
          <p:spPr>
            <a:xfrm rot="10800000">
              <a:off x="2312" y="3965"/>
              <a:ext cx="120" cy="77"/>
            </a:xfrm>
            <a:prstGeom prst="triangle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5" name="等腰三角形 104"/>
            <p:cNvSpPr/>
            <p:nvPr/>
          </p:nvSpPr>
          <p:spPr>
            <a:xfrm rot="10800000">
              <a:off x="8121" y="3964"/>
              <a:ext cx="119" cy="78"/>
            </a:xfrm>
            <a:prstGeom prst="triangle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6" name="TextBox 103"/>
            <p:cNvSpPr txBox="1">
              <a:spLocks noChangeArrowheads="1"/>
            </p:cNvSpPr>
            <p:nvPr/>
          </p:nvSpPr>
          <p:spPr bwMode="auto">
            <a:xfrm rot="30982">
              <a:off x="1654" y="2731"/>
              <a:ext cx="1449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项目启动会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7" name="TextBox 103"/>
            <p:cNvSpPr txBox="1">
              <a:spLocks noChangeArrowheads="1"/>
            </p:cNvSpPr>
            <p:nvPr/>
          </p:nvSpPr>
          <p:spPr bwMode="auto">
            <a:xfrm rot="30982">
              <a:off x="3175" y="2722"/>
              <a:ext cx="1449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组织定义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人员进场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8" name="TextBox 103"/>
            <p:cNvSpPr txBox="1">
              <a:spLocks noChangeArrowheads="1"/>
            </p:cNvSpPr>
            <p:nvPr/>
          </p:nvSpPr>
          <p:spPr bwMode="auto">
            <a:xfrm rot="30982">
              <a:off x="4653" y="2721"/>
              <a:ext cx="1451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业务需求收集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分析评审评估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9" name="TextBox 103"/>
            <p:cNvSpPr txBox="1">
              <a:spLocks noChangeArrowheads="1"/>
            </p:cNvSpPr>
            <p:nvPr/>
          </p:nvSpPr>
          <p:spPr bwMode="auto">
            <a:xfrm rot="30982">
              <a:off x="6016" y="2731"/>
              <a:ext cx="1449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管理平台部署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0" name="TextBox 103"/>
            <p:cNvSpPr txBox="1">
              <a:spLocks noChangeArrowheads="1"/>
            </p:cNvSpPr>
            <p:nvPr/>
          </p:nvSpPr>
          <p:spPr bwMode="auto">
            <a:xfrm rot="30982">
              <a:off x="7446" y="2731"/>
              <a:ext cx="1451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流程设计开发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1" name="TextBox 103"/>
            <p:cNvSpPr txBox="1">
              <a:spLocks noChangeArrowheads="1"/>
            </p:cNvSpPr>
            <p:nvPr/>
          </p:nvSpPr>
          <p:spPr bwMode="auto">
            <a:xfrm rot="30982">
              <a:off x="8859" y="2721"/>
              <a:ext cx="1451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管理平台测试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流程测试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2" name="TextBox 103"/>
            <p:cNvSpPr txBox="1">
              <a:spLocks noChangeArrowheads="1"/>
            </p:cNvSpPr>
            <p:nvPr/>
          </p:nvSpPr>
          <p:spPr bwMode="auto">
            <a:xfrm rot="30982">
              <a:off x="10331" y="2731"/>
              <a:ext cx="1450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管理平台上线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3" name="TextBox 103"/>
            <p:cNvSpPr txBox="1">
              <a:spLocks noChangeArrowheads="1"/>
            </p:cNvSpPr>
            <p:nvPr/>
          </p:nvSpPr>
          <p:spPr bwMode="auto">
            <a:xfrm rot="30982">
              <a:off x="1405" y="4255"/>
              <a:ext cx="1934" cy="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项目启动</a:t>
              </a: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4" name="TextBox 103"/>
            <p:cNvSpPr txBox="1">
              <a:spLocks noChangeArrowheads="1"/>
            </p:cNvSpPr>
            <p:nvPr/>
          </p:nvSpPr>
          <p:spPr bwMode="auto">
            <a:xfrm rot="30982">
              <a:off x="4357" y="4255"/>
              <a:ext cx="1934" cy="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需求确认</a:t>
              </a: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5" name="TextBox 103"/>
            <p:cNvSpPr txBox="1">
              <a:spLocks noChangeArrowheads="1"/>
            </p:cNvSpPr>
            <p:nvPr/>
          </p:nvSpPr>
          <p:spPr bwMode="auto">
            <a:xfrm rot="30982">
              <a:off x="7204" y="4255"/>
              <a:ext cx="1934" cy="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部署开发</a:t>
              </a: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66" name="肘形连接符 65"/>
            <p:cNvCxnSpPr>
              <a:stCxn id="45" idx="2"/>
              <a:endCxn id="53" idx="2"/>
            </p:cNvCxnSpPr>
            <p:nvPr/>
          </p:nvCxnSpPr>
          <p:spPr>
            <a:xfrm rot="5400000" flipV="1">
              <a:off x="8178" y="2069"/>
              <a:ext cx="3" cy="2859"/>
            </a:xfrm>
            <a:prstGeom prst="bentConnector3">
              <a:avLst>
                <a:gd name="adj1" fmla="val 12600000"/>
              </a:avLst>
            </a:prstGeom>
            <a:solidFill>
              <a:schemeClr val="accent5"/>
            </a:solidFill>
            <a:ln w="1905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103"/>
            <p:cNvSpPr txBox="1">
              <a:spLocks noChangeArrowheads="1"/>
            </p:cNvSpPr>
            <p:nvPr/>
          </p:nvSpPr>
          <p:spPr bwMode="auto">
            <a:xfrm rot="30982">
              <a:off x="11761" y="2732"/>
              <a:ext cx="1450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流程上线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8" name="TextBox 103"/>
            <p:cNvSpPr txBox="1">
              <a:spLocks noChangeArrowheads="1"/>
            </p:cNvSpPr>
            <p:nvPr/>
          </p:nvSpPr>
          <p:spPr bwMode="auto">
            <a:xfrm rot="30982">
              <a:off x="13111" y="2722"/>
              <a:ext cx="1600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管理平台及流程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运营阶段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9" name="等腰三角形 118"/>
            <p:cNvSpPr/>
            <p:nvPr/>
          </p:nvSpPr>
          <p:spPr>
            <a:xfrm rot="10800000">
              <a:off x="11718" y="3940"/>
              <a:ext cx="119" cy="78"/>
            </a:xfrm>
            <a:prstGeom prst="triangle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0" name="TextBox 103"/>
            <p:cNvSpPr txBox="1">
              <a:spLocks noChangeArrowheads="1"/>
            </p:cNvSpPr>
            <p:nvPr/>
          </p:nvSpPr>
          <p:spPr bwMode="auto">
            <a:xfrm rot="30982">
              <a:off x="10801" y="4231"/>
              <a:ext cx="1934" cy="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上线投产 </a:t>
              </a: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1" name="矩形: 圆角 74"/>
            <p:cNvSpPr/>
            <p:nvPr/>
          </p:nvSpPr>
          <p:spPr>
            <a:xfrm>
              <a:off x="643" y="2190"/>
              <a:ext cx="15342" cy="2824"/>
            </a:xfrm>
            <a:prstGeom prst="roundRect">
              <a:avLst>
                <a:gd name="adj" fmla="val 2719"/>
              </a:avLst>
            </a:prstGeom>
            <a:noFill/>
            <a:ln w="19050">
              <a:solidFill>
                <a:schemeClr val="accent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微软雅黑" panose="020B0503020204020204" pitchFamily="34" charset="-122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631" y="1958"/>
              <a:ext cx="1907" cy="4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一期工程</a:t>
              </a: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endParaRPr>
            </a:p>
          </p:txBody>
        </p:sp>
      </p:grpSp>
      <p:cxnSp>
        <p:nvCxnSpPr>
          <p:cNvPr id="73" name="直接箭头连接符 122"/>
          <p:cNvCxnSpPr/>
          <p:nvPr/>
        </p:nvCxnSpPr>
        <p:spPr>
          <a:xfrm>
            <a:off x="6510020" y="4384040"/>
            <a:ext cx="4493260" cy="0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123"/>
          <p:cNvCxnSpPr/>
          <p:nvPr/>
        </p:nvCxnSpPr>
        <p:spPr>
          <a:xfrm>
            <a:off x="9247505" y="4664075"/>
            <a:ext cx="1755775" cy="0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103"/>
          <p:cNvSpPr txBox="1">
            <a:spLocks noChangeArrowheads="1"/>
          </p:cNvSpPr>
          <p:nvPr/>
        </p:nvSpPr>
        <p:spPr bwMode="auto">
          <a:xfrm rot="30982">
            <a:off x="7416165" y="4118634"/>
            <a:ext cx="1228090" cy="24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批次一流程优化</a:t>
            </a: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6" name="TextBox 103"/>
          <p:cNvSpPr txBox="1">
            <a:spLocks noChangeArrowheads="1"/>
          </p:cNvSpPr>
          <p:nvPr/>
        </p:nvSpPr>
        <p:spPr bwMode="auto">
          <a:xfrm rot="30982">
            <a:off x="9437370" y="4407559"/>
            <a:ext cx="1228090" cy="24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批次二流程优化</a:t>
            </a: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77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文本框 77"/>
          <p:cNvSpPr txBox="1"/>
          <p:nvPr/>
        </p:nvSpPr>
        <p:spPr>
          <a:xfrm>
            <a:off x="292499" y="285760"/>
            <a:ext cx="3570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二、流程建设方案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Solution Introduction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01A8FF"/>
                  </a:gs>
                  <a:gs pos="59000">
                    <a:srgbClr val="B484E2"/>
                  </a:gs>
                  <a:gs pos="100000">
                    <a:srgbClr val="1A070E"/>
                  </a:gs>
                </a:gsLst>
                <a:lin ang="0" scaled="1"/>
                <a:tileRect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737038" y="1911340"/>
            <a:ext cx="10514965" cy="5033010"/>
          </a:xfrm>
          <a:prstGeom prst="roundRect">
            <a:avLst>
              <a:gd name="adj" fmla="val 5079"/>
            </a:avLst>
          </a:prstGeom>
          <a:solidFill>
            <a:srgbClr val="F1F6FF">
              <a:alpha val="65098"/>
            </a:srgb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PA_文本框 151"/>
          <p:cNvSpPr txBox="1"/>
          <p:nvPr>
            <p:custDataLst>
              <p:tags r:id="rId1"/>
            </p:custDataLst>
          </p:nvPr>
        </p:nvSpPr>
        <p:spPr>
          <a:xfrm>
            <a:off x="2781497" y="3096886"/>
            <a:ext cx="641985" cy="22860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3130"/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</a:rPr>
              <a:t>机器人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</a:rPr>
              <a:t>1</a:t>
            </a:r>
            <a:endParaRPr lang="en-US" altLang="zh-CN" sz="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" name="矩形: 圆角 74"/>
          <p:cNvSpPr/>
          <p:nvPr/>
        </p:nvSpPr>
        <p:spPr>
          <a:xfrm>
            <a:off x="955237" y="2303136"/>
            <a:ext cx="4455795" cy="4048760"/>
          </a:xfrm>
          <a:prstGeom prst="roundRect">
            <a:avLst>
              <a:gd name="adj" fmla="val 2719"/>
            </a:avLst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矩形: 圆角 29"/>
          <p:cNvSpPr/>
          <p:nvPr/>
        </p:nvSpPr>
        <p:spPr>
          <a:xfrm>
            <a:off x="4441387" y="1490336"/>
            <a:ext cx="3521075" cy="34036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Arial" panose="020B0604020202020204" pitchFamily="34" charset="0"/>
                <a:ea typeface="Arial" panose="020B0604020202020204" pitchFamily="34" charset="0"/>
              </a:rPr>
              <a:t>混合式部署</a:t>
            </a:r>
            <a:endParaRPr lang="zh-CN" altLang="en-US" sz="16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矩形: 圆角 29"/>
          <p:cNvSpPr/>
          <p:nvPr/>
        </p:nvSpPr>
        <p:spPr>
          <a:xfrm>
            <a:off x="939997" y="2119621"/>
            <a:ext cx="1205865" cy="311150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latin typeface="Arial" panose="020B0604020202020204" pitchFamily="34" charset="0"/>
                <a:ea typeface="Arial" panose="020B0604020202020204" pitchFamily="34" charset="0"/>
              </a:rPr>
              <a:t>总部科技部</a:t>
            </a:r>
            <a:endParaRPr lang="zh-CN" altLang="en-US" sz="12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矩形: 圆角 74"/>
          <p:cNvSpPr/>
          <p:nvPr/>
        </p:nvSpPr>
        <p:spPr>
          <a:xfrm>
            <a:off x="2581472" y="2540626"/>
            <a:ext cx="2271395" cy="1686560"/>
          </a:xfrm>
          <a:prstGeom prst="roundRect">
            <a:avLst>
              <a:gd name="adj" fmla="val 2719"/>
            </a:avLst>
          </a:prstGeom>
          <a:noFill/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矩形: 圆角 74"/>
          <p:cNvSpPr/>
          <p:nvPr/>
        </p:nvSpPr>
        <p:spPr>
          <a:xfrm>
            <a:off x="1251782" y="4617711"/>
            <a:ext cx="3600450" cy="1331595"/>
          </a:xfrm>
          <a:prstGeom prst="roundRect">
            <a:avLst>
              <a:gd name="adj" fmla="val 2719"/>
            </a:avLst>
          </a:prstGeom>
          <a:noFill/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1" name="图片 10" descr="机器人_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807" y="2713346"/>
            <a:ext cx="429260" cy="42926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426657" y="2705726"/>
            <a:ext cx="641985" cy="619760"/>
            <a:chOff x="4822" y="3437"/>
            <a:chExt cx="1011" cy="976"/>
          </a:xfrm>
        </p:grpSpPr>
        <p:sp>
          <p:nvSpPr>
            <p:cNvPr id="13" name="PA_文本框 151"/>
            <p:cNvSpPr txBox="1"/>
            <p:nvPr>
              <p:custDataLst>
                <p:tags r:id="rId3"/>
              </p:custDataLst>
            </p:nvPr>
          </p:nvSpPr>
          <p:spPr>
            <a:xfrm>
              <a:off x="4822" y="4053"/>
              <a:ext cx="1011" cy="360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algn="ctr" defTabSz="913130"/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方正正中黑简体" panose="02000000000000000000" pitchFamily="2" charset="-122"/>
                  <a:cs typeface="Arial" panose="020B0604020202020204" pitchFamily="34" charset="0"/>
                </a:rPr>
                <a:t>机器人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方正正中黑简体" panose="02000000000000000000" pitchFamily="2" charset="-122"/>
                  <a:cs typeface="Arial" panose="020B0604020202020204" pitchFamily="34" charset="0"/>
                </a:rPr>
                <a:t>2</a:t>
              </a:r>
              <a:endPara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4" name="图片 13" descr="机器人_o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74" y="3437"/>
              <a:ext cx="676" cy="676"/>
            </a:xfrm>
            <a:prstGeom prst="rect">
              <a:avLst/>
            </a:prstGeom>
          </p:spPr>
        </p:pic>
      </p:grpSp>
      <p:sp>
        <p:nvSpPr>
          <p:cNvPr id="15" name="PA_文本框 151"/>
          <p:cNvSpPr txBox="1"/>
          <p:nvPr>
            <p:custDataLst>
              <p:tags r:id="rId4"/>
            </p:custDataLst>
          </p:nvPr>
        </p:nvSpPr>
        <p:spPr>
          <a:xfrm>
            <a:off x="1509592" y="5550526"/>
            <a:ext cx="868045" cy="24384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3130"/>
            <a:r>
              <a:rPr lang="zh-CN" altLang="en-US" sz="1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Roboto black"/>
              </a:rPr>
              <a:t>服务器集群</a:t>
            </a:r>
            <a:endParaRPr lang="zh-CN" altLang="en-US" sz="1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Roboto black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084517" y="2705726"/>
            <a:ext cx="641350" cy="619760"/>
            <a:chOff x="4822" y="3437"/>
            <a:chExt cx="1010" cy="976"/>
          </a:xfrm>
        </p:grpSpPr>
        <p:sp>
          <p:nvSpPr>
            <p:cNvPr id="17" name="PA_文本框 151"/>
            <p:cNvSpPr txBox="1"/>
            <p:nvPr>
              <p:custDataLst>
                <p:tags r:id="rId5"/>
              </p:custDataLst>
            </p:nvPr>
          </p:nvSpPr>
          <p:spPr>
            <a:xfrm>
              <a:off x="4822" y="4053"/>
              <a:ext cx="1011" cy="360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algn="ctr" defTabSz="913130"/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方正正中黑简体" panose="02000000000000000000" pitchFamily="2" charset="-122"/>
                  <a:cs typeface="Arial" panose="020B0604020202020204" pitchFamily="34" charset="0"/>
                </a:rPr>
                <a:t>机器人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方正正中黑简体" panose="02000000000000000000" pitchFamily="2" charset="-122"/>
                  <a:cs typeface="Arial" panose="020B0604020202020204" pitchFamily="34" charset="0"/>
                </a:rPr>
                <a:t>N</a:t>
              </a:r>
              <a:endPara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图片 17" descr="机器人_o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74" y="3437"/>
              <a:ext cx="676" cy="676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3161227" y="3507731"/>
            <a:ext cx="1162050" cy="602615"/>
            <a:chOff x="4141" y="4777"/>
            <a:chExt cx="1830" cy="949"/>
          </a:xfrm>
        </p:grpSpPr>
        <p:sp>
          <p:nvSpPr>
            <p:cNvPr id="20" name="PA_文本框 151"/>
            <p:cNvSpPr txBox="1"/>
            <p:nvPr>
              <p:custDataLst>
                <p:tags r:id="rId6"/>
              </p:custDataLst>
            </p:nvPr>
          </p:nvSpPr>
          <p:spPr>
            <a:xfrm>
              <a:off x="4287" y="5366"/>
              <a:ext cx="1517" cy="360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algn="ctr" defTabSz="913130"/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Roboto black"/>
                </a:rPr>
                <a:t>高密度机器人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Roboto black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4141" y="4777"/>
              <a:ext cx="1242" cy="676"/>
              <a:chOff x="3400" y="4556"/>
              <a:chExt cx="1242" cy="676"/>
            </a:xfrm>
          </p:grpSpPr>
          <p:pic>
            <p:nvPicPr>
              <p:cNvPr id="23" name="图片 22" descr="机器人_o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00" y="4556"/>
                <a:ext cx="676" cy="676"/>
              </a:xfrm>
              <a:prstGeom prst="rect">
                <a:avLst/>
              </a:prstGeom>
            </p:spPr>
          </p:pic>
          <p:pic>
            <p:nvPicPr>
              <p:cNvPr id="24" name="图片 23" descr="机器人_o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966" y="4556"/>
                <a:ext cx="676" cy="676"/>
              </a:xfrm>
              <a:prstGeom prst="rect">
                <a:avLst/>
              </a:prstGeom>
            </p:spPr>
          </p:pic>
        </p:grpSp>
        <p:pic>
          <p:nvPicPr>
            <p:cNvPr id="22" name="图片 21" descr="机器人_o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95" y="4777"/>
              <a:ext cx="676" cy="676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/>
        </p:nvGrpSpPr>
        <p:grpSpPr>
          <a:xfrm>
            <a:off x="1404817" y="2609206"/>
            <a:ext cx="641350" cy="746125"/>
            <a:chOff x="1638" y="3285"/>
            <a:chExt cx="1010" cy="1175"/>
          </a:xfrm>
        </p:grpSpPr>
        <p:pic>
          <p:nvPicPr>
            <p:cNvPr id="26" name="图片 25" descr="电脑屏幕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3" y="3285"/>
              <a:ext cx="840" cy="840"/>
            </a:xfrm>
            <a:prstGeom prst="rect">
              <a:avLst/>
            </a:prstGeom>
          </p:spPr>
        </p:pic>
        <p:sp>
          <p:nvSpPr>
            <p:cNvPr id="27" name="PA_文本框 151"/>
            <p:cNvSpPr txBox="1"/>
            <p:nvPr>
              <p:custDataLst>
                <p:tags r:id="rId8"/>
              </p:custDataLst>
            </p:nvPr>
          </p:nvSpPr>
          <p:spPr>
            <a:xfrm>
              <a:off x="1638" y="4100"/>
              <a:ext cx="1011" cy="360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algn="ctr" defTabSz="913130"/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Roboto black"/>
                </a:rPr>
                <a:t>管理端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Roboto black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405452" y="3454391"/>
            <a:ext cx="641350" cy="746125"/>
            <a:chOff x="1638" y="3285"/>
            <a:chExt cx="1010" cy="1175"/>
          </a:xfrm>
        </p:grpSpPr>
        <p:pic>
          <p:nvPicPr>
            <p:cNvPr id="29" name="图片 28" descr="电脑屏幕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3" y="3285"/>
              <a:ext cx="840" cy="840"/>
            </a:xfrm>
            <a:prstGeom prst="rect">
              <a:avLst/>
            </a:prstGeom>
          </p:spPr>
        </p:pic>
        <p:sp>
          <p:nvSpPr>
            <p:cNvPr id="30" name="PA_文本框 151"/>
            <p:cNvSpPr txBox="1"/>
            <p:nvPr>
              <p:custDataLst>
                <p:tags r:id="rId9"/>
              </p:custDataLst>
            </p:nvPr>
          </p:nvSpPr>
          <p:spPr>
            <a:xfrm>
              <a:off x="1638" y="4100"/>
              <a:ext cx="1011" cy="360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algn="ctr" defTabSz="913130"/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Roboto black"/>
                </a:rPr>
                <a:t>管理端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Roboto black"/>
              </a:endParaRPr>
            </a:p>
          </p:txBody>
        </p:sp>
      </p:grpSp>
      <p:pic>
        <p:nvPicPr>
          <p:cNvPr id="31" name="图片 30" descr="服务器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9932" y="4901556"/>
            <a:ext cx="507365" cy="507365"/>
          </a:xfrm>
          <a:prstGeom prst="rect">
            <a:avLst/>
          </a:prstGeom>
        </p:spPr>
      </p:pic>
      <p:pic>
        <p:nvPicPr>
          <p:cNvPr id="32" name="图片 31" descr="服务器 (1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6412" y="4834246"/>
            <a:ext cx="574675" cy="574675"/>
          </a:xfrm>
          <a:prstGeom prst="rect">
            <a:avLst/>
          </a:prstGeom>
        </p:spPr>
      </p:pic>
      <p:sp>
        <p:nvSpPr>
          <p:cNvPr id="33" name="PA_文本框 151"/>
          <p:cNvSpPr txBox="1"/>
          <p:nvPr>
            <p:custDataLst>
              <p:tags r:id="rId12"/>
            </p:custDataLst>
          </p:nvPr>
        </p:nvSpPr>
        <p:spPr>
          <a:xfrm>
            <a:off x="2474157" y="5550526"/>
            <a:ext cx="1099185" cy="24384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3130"/>
            <a:r>
              <a:rPr lang="zh-CN" altLang="en-US" sz="1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Roboto black"/>
              </a:rPr>
              <a:t>数据库服务器</a:t>
            </a:r>
            <a:endParaRPr lang="zh-CN" altLang="en-US" sz="1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Roboto black"/>
            </a:endParaRPr>
          </a:p>
        </p:txBody>
      </p:sp>
      <p:pic>
        <p:nvPicPr>
          <p:cNvPr id="34" name="图片 33" descr="文件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36867" y="4850121"/>
            <a:ext cx="542925" cy="542925"/>
          </a:xfrm>
          <a:prstGeom prst="rect">
            <a:avLst/>
          </a:prstGeom>
        </p:spPr>
      </p:pic>
      <p:sp>
        <p:nvSpPr>
          <p:cNvPr id="35" name="PA_文本框 151"/>
          <p:cNvSpPr txBox="1"/>
          <p:nvPr>
            <p:custDataLst>
              <p:tags r:id="rId14"/>
            </p:custDataLst>
          </p:nvPr>
        </p:nvSpPr>
        <p:spPr>
          <a:xfrm>
            <a:off x="3558737" y="5550526"/>
            <a:ext cx="1099185" cy="24384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3130"/>
            <a:r>
              <a:rPr lang="zh-CN" altLang="en-US" sz="1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Roboto black"/>
              </a:rPr>
              <a:t>录屏存储</a:t>
            </a:r>
            <a:endParaRPr lang="zh-CN" altLang="en-US" sz="1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Roboto black"/>
            </a:endParaRPr>
          </a:p>
        </p:txBody>
      </p:sp>
      <p:sp>
        <p:nvSpPr>
          <p:cNvPr id="36" name="矩形: 圆角 74"/>
          <p:cNvSpPr/>
          <p:nvPr/>
        </p:nvSpPr>
        <p:spPr>
          <a:xfrm>
            <a:off x="1251782" y="2540626"/>
            <a:ext cx="958850" cy="1686560"/>
          </a:xfrm>
          <a:prstGeom prst="roundRect">
            <a:avLst>
              <a:gd name="adj" fmla="val 2719"/>
            </a:avLst>
          </a:prstGeom>
          <a:noFill/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37" name="直接连接符 159"/>
          <p:cNvCxnSpPr/>
          <p:nvPr/>
        </p:nvCxnSpPr>
        <p:spPr>
          <a:xfrm>
            <a:off x="2210632" y="3383906"/>
            <a:ext cx="370840" cy="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直接连接符 160"/>
          <p:cNvCxnSpPr>
            <a:stCxn id="36" idx="2"/>
          </p:cNvCxnSpPr>
          <p:nvPr/>
        </p:nvCxnSpPr>
        <p:spPr>
          <a:xfrm>
            <a:off x="1739462" y="4227186"/>
            <a:ext cx="0" cy="390525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9" name="直接连接符 161"/>
          <p:cNvCxnSpPr/>
          <p:nvPr/>
        </p:nvCxnSpPr>
        <p:spPr>
          <a:xfrm>
            <a:off x="3747332" y="4227186"/>
            <a:ext cx="0" cy="390525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6" name="矩形: 圆角 74"/>
          <p:cNvSpPr/>
          <p:nvPr/>
        </p:nvSpPr>
        <p:spPr>
          <a:xfrm>
            <a:off x="6627691" y="4101447"/>
            <a:ext cx="3808095" cy="1165860"/>
          </a:xfrm>
          <a:prstGeom prst="roundRect">
            <a:avLst>
              <a:gd name="adj" fmla="val 2719"/>
            </a:avLst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8" name="矩形: 圆角 29"/>
          <p:cNvSpPr/>
          <p:nvPr/>
        </p:nvSpPr>
        <p:spPr>
          <a:xfrm>
            <a:off x="6553396" y="3818246"/>
            <a:ext cx="937260" cy="267970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运营部</a:t>
            </a:r>
            <a:endParaRPr lang="zh-CN" altLang="en-US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直接连接符 179"/>
          <p:cNvCxnSpPr/>
          <p:nvPr/>
        </p:nvCxnSpPr>
        <p:spPr>
          <a:xfrm>
            <a:off x="5421030" y="4662782"/>
            <a:ext cx="1206661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59" name="组合 58"/>
          <p:cNvGrpSpPr/>
          <p:nvPr/>
        </p:nvGrpSpPr>
        <p:grpSpPr>
          <a:xfrm>
            <a:off x="9487734" y="4469747"/>
            <a:ext cx="789940" cy="619760"/>
            <a:chOff x="4735" y="1901"/>
            <a:chExt cx="1244" cy="976"/>
          </a:xfrm>
        </p:grpSpPr>
        <p:sp>
          <p:nvSpPr>
            <p:cNvPr id="60" name="PA_文本框 151"/>
            <p:cNvSpPr txBox="1"/>
            <p:nvPr>
              <p:custDataLst>
                <p:tags r:id="rId15"/>
              </p:custDataLst>
            </p:nvPr>
          </p:nvSpPr>
          <p:spPr>
            <a:xfrm>
              <a:off x="4735" y="2517"/>
              <a:ext cx="1244" cy="360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algn="ctr" defTabSz="913130"/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单机机器人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图片 60" descr="机器人_o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74" y="1901"/>
              <a:ext cx="676" cy="676"/>
            </a:xfrm>
            <a:prstGeom prst="rect">
              <a:avLst/>
            </a:prstGeom>
          </p:spPr>
        </p:pic>
      </p:grpSp>
      <p:grpSp>
        <p:nvGrpSpPr>
          <p:cNvPr id="62" name="组合 61"/>
          <p:cNvGrpSpPr/>
          <p:nvPr/>
        </p:nvGrpSpPr>
        <p:grpSpPr>
          <a:xfrm>
            <a:off x="7924360" y="4406882"/>
            <a:ext cx="641985" cy="619760"/>
            <a:chOff x="4848" y="3437"/>
            <a:chExt cx="1011" cy="976"/>
          </a:xfrm>
        </p:grpSpPr>
        <p:sp>
          <p:nvSpPr>
            <p:cNvPr id="63" name="PA_文本框 151"/>
            <p:cNvSpPr txBox="1"/>
            <p:nvPr>
              <p:custDataLst>
                <p:tags r:id="rId16"/>
              </p:custDataLst>
            </p:nvPr>
          </p:nvSpPr>
          <p:spPr>
            <a:xfrm>
              <a:off x="4848" y="4053"/>
              <a:ext cx="1011" cy="360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algn="ctr" defTabSz="913130"/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机器人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图片 63" descr="机器人_o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74" y="3437"/>
              <a:ext cx="676" cy="676"/>
            </a:xfrm>
            <a:prstGeom prst="rect">
              <a:avLst/>
            </a:prstGeom>
          </p:spPr>
        </p:pic>
      </p:grpSp>
      <p:grpSp>
        <p:nvGrpSpPr>
          <p:cNvPr id="65" name="组合 64"/>
          <p:cNvGrpSpPr/>
          <p:nvPr/>
        </p:nvGrpSpPr>
        <p:grpSpPr>
          <a:xfrm>
            <a:off x="6773741" y="4469747"/>
            <a:ext cx="824230" cy="527685"/>
            <a:chOff x="11473" y="3543"/>
            <a:chExt cx="1298" cy="831"/>
          </a:xfrm>
        </p:grpSpPr>
        <p:pic>
          <p:nvPicPr>
            <p:cNvPr id="66" name="图片 65" descr="多人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1864" y="3543"/>
              <a:ext cx="516" cy="464"/>
            </a:xfrm>
            <a:prstGeom prst="rect">
              <a:avLst/>
            </a:prstGeom>
          </p:spPr>
        </p:pic>
        <p:sp>
          <p:nvSpPr>
            <p:cNvPr id="67" name="PA_文本框 151"/>
            <p:cNvSpPr txBox="1"/>
            <p:nvPr>
              <p:custDataLst>
                <p:tags r:id="rId18"/>
              </p:custDataLst>
            </p:nvPr>
          </p:nvSpPr>
          <p:spPr>
            <a:xfrm>
              <a:off x="11473" y="4014"/>
              <a:ext cx="1298" cy="360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algn="ctr" defTabSz="913130"/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业务使用者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8666042" y="4417046"/>
            <a:ext cx="641985" cy="675631"/>
            <a:chOff x="4848" y="3437"/>
            <a:chExt cx="1011" cy="976"/>
          </a:xfrm>
        </p:grpSpPr>
        <p:sp>
          <p:nvSpPr>
            <p:cNvPr id="69" name="PA_文本框 151"/>
            <p:cNvSpPr txBox="1"/>
            <p:nvPr>
              <p:custDataLst>
                <p:tags r:id="rId19"/>
              </p:custDataLst>
            </p:nvPr>
          </p:nvSpPr>
          <p:spPr>
            <a:xfrm>
              <a:off x="4848" y="4053"/>
              <a:ext cx="1011" cy="360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algn="ctr" defTabSz="913130"/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机器人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图片 69" descr="机器人_o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74" y="3437"/>
              <a:ext cx="676" cy="676"/>
            </a:xfrm>
            <a:prstGeom prst="rect">
              <a:avLst/>
            </a:prstGeom>
          </p:spPr>
        </p:pic>
      </p:grpSp>
      <p:sp>
        <p:nvSpPr>
          <p:cNvPr id="71" name="矩形: 圆角 74"/>
          <p:cNvSpPr/>
          <p:nvPr/>
        </p:nvSpPr>
        <p:spPr>
          <a:xfrm>
            <a:off x="9510279" y="4382443"/>
            <a:ext cx="789305" cy="739140"/>
          </a:xfrm>
          <a:prstGeom prst="roundRect">
            <a:avLst>
              <a:gd name="adj" fmla="val 2719"/>
            </a:avLst>
          </a:prstGeom>
          <a:noFill/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87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文本框 87"/>
          <p:cNvSpPr txBox="1"/>
          <p:nvPr/>
        </p:nvSpPr>
        <p:spPr>
          <a:xfrm>
            <a:off x="292499" y="285760"/>
            <a:ext cx="3570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二、流程建设方案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Solution Introduction</a:t>
            </a:r>
            <a:endParaRPr lang="zh-CN" altLang="en-US" dirty="0">
              <a:gradFill flip="none" rotWithShape="1">
                <a:gsLst>
                  <a:gs pos="0">
                    <a:srgbClr val="01A8FF"/>
                  </a:gs>
                  <a:gs pos="59000">
                    <a:srgbClr val="B484E2"/>
                  </a:gs>
                  <a:gs pos="100000">
                    <a:srgbClr val="1A070E"/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endParaRPr 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标题 1"/>
          <p:cNvSpPr txBox="1"/>
          <p:nvPr/>
        </p:nvSpPr>
        <p:spPr>
          <a:xfrm>
            <a:off x="3253937" y="415902"/>
            <a:ext cx="10515600" cy="4781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示例：拉钩招聘信息获取机器人案例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架构部署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92498" y="285760"/>
            <a:ext cx="82880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三、执行流程图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Execution Flow Chart</a:t>
            </a:r>
            <a:endParaRPr 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45889" y="6572240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参考流程图</a:t>
            </a:r>
            <a:r>
              <a:rPr kumimoji="1" lang="en-US" altLang="zh-CN" dirty="0">
                <a:solidFill>
                  <a:schemeClr val="bg1"/>
                </a:solidFill>
              </a:rPr>
              <a:t>1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26441" y="1750545"/>
            <a:ext cx="428625" cy="202755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数字化生产力部署前</a:t>
            </a:r>
            <a:endParaRPr kumimoji="1" lang="zh-CN" altLang="en-US" sz="12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26441" y="4327375"/>
            <a:ext cx="428625" cy="2027555"/>
          </a:xfrm>
          <a:prstGeom prst="rect">
            <a:avLst/>
          </a:prstGeom>
          <a:solidFill>
            <a:srgbClr val="00A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数字化生产力部署后</a:t>
            </a:r>
            <a:endParaRPr kumimoji="1" lang="zh-CN" altLang="en-US" sz="12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83679" y="1106756"/>
            <a:ext cx="1879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全流程手工执行</a:t>
            </a:r>
            <a:endParaRPr kumimoji="1"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450419" y="4165460"/>
            <a:ext cx="5264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>
                <a:solidFill>
                  <a:srgbClr val="04AF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机器人自动完成登录系统、新建商品信息等业务流程</a:t>
            </a:r>
            <a:endParaRPr kumimoji="1" lang="zh-CN" altLang="en-US" sz="1400" b="1" dirty="0">
              <a:solidFill>
                <a:srgbClr val="04AF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 descr="ibot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599444" y="4714365"/>
            <a:ext cx="565150" cy="565150"/>
          </a:xfrm>
          <a:prstGeom prst="rect">
            <a:avLst/>
          </a:prstGeom>
        </p:spPr>
      </p:pic>
      <p:pic>
        <p:nvPicPr>
          <p:cNvPr id="14" name="图片 13" descr="人 (2)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3731917" y="1723564"/>
            <a:ext cx="607596" cy="607596"/>
          </a:xfrm>
          <a:prstGeom prst="rect">
            <a:avLst/>
          </a:prstGeom>
        </p:spPr>
      </p:pic>
      <p:pic>
        <p:nvPicPr>
          <p:cNvPr id="15" name="图片 14" descr="人 (2)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5486595" y="1737625"/>
            <a:ext cx="607596" cy="607596"/>
          </a:xfrm>
          <a:prstGeom prst="rect">
            <a:avLst/>
          </a:prstGeom>
        </p:spPr>
      </p:pic>
      <p:pic>
        <p:nvPicPr>
          <p:cNvPr id="16" name="图片 15" descr="文件 (3)"/>
          <p:cNvPicPr>
            <a:picLocks noChangeAspect="1"/>
          </p:cNvPicPr>
          <p:nvPr/>
        </p:nvPicPr>
        <p:blipFill>
          <a:blip r:embed="rId3" cstate="print">
            <a:biLevel thresh="25000"/>
          </a:blip>
          <a:stretch>
            <a:fillRect/>
          </a:stretch>
        </p:blipFill>
        <p:spPr>
          <a:xfrm>
            <a:off x="6785910" y="3027157"/>
            <a:ext cx="349732" cy="349732"/>
          </a:xfrm>
          <a:prstGeom prst="rect">
            <a:avLst/>
          </a:prstGeom>
        </p:spPr>
      </p:pic>
      <p:pic>
        <p:nvPicPr>
          <p:cNvPr id="17" name="图形 16" descr="Interne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9933" y="1837684"/>
            <a:ext cx="403296" cy="403296"/>
          </a:xfrm>
          <a:prstGeom prst="rect">
            <a:avLst/>
          </a:prstGeom>
        </p:spPr>
      </p:pic>
      <p:pic>
        <p:nvPicPr>
          <p:cNvPr id="18" name="图形 17" descr="月历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14362" y="1838725"/>
            <a:ext cx="405396" cy="405396"/>
          </a:xfrm>
          <a:prstGeom prst="rect">
            <a:avLst/>
          </a:prstGeom>
        </p:spPr>
      </p:pic>
      <p:pic>
        <p:nvPicPr>
          <p:cNvPr id="19" name="图片 18" descr="人 (2)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6997789" y="1711069"/>
            <a:ext cx="607596" cy="607596"/>
          </a:xfrm>
          <a:prstGeom prst="rect">
            <a:avLst/>
          </a:prstGeom>
        </p:spPr>
      </p:pic>
      <p:pic>
        <p:nvPicPr>
          <p:cNvPr id="20" name="图形 19" descr="统计信息 RTL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13202" y="1864766"/>
            <a:ext cx="307778" cy="307777"/>
          </a:xfrm>
          <a:prstGeom prst="rect">
            <a:avLst/>
          </a:prstGeom>
        </p:spPr>
      </p:pic>
      <p:pic>
        <p:nvPicPr>
          <p:cNvPr id="21" name="图片 20" descr="人 (2)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8351897" y="1722455"/>
            <a:ext cx="607596" cy="607596"/>
          </a:xfrm>
          <a:prstGeom prst="rect">
            <a:avLst/>
          </a:prstGeom>
        </p:spPr>
      </p:pic>
      <p:pic>
        <p:nvPicPr>
          <p:cNvPr id="22" name="图形 21" descr="列表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53171" y="1817047"/>
            <a:ext cx="335200" cy="335200"/>
          </a:xfrm>
          <a:prstGeom prst="rect">
            <a:avLst/>
          </a:prstGeom>
        </p:spPr>
      </p:pic>
      <p:pic>
        <p:nvPicPr>
          <p:cNvPr id="23" name="图片 22" descr="人 (2)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8332487" y="3037445"/>
            <a:ext cx="607596" cy="607596"/>
          </a:xfrm>
          <a:prstGeom prst="rect">
            <a:avLst/>
          </a:prstGeom>
        </p:spPr>
      </p:pic>
      <p:pic>
        <p:nvPicPr>
          <p:cNvPr id="24" name="图片 23" descr="人 (2)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7057700" y="3042624"/>
            <a:ext cx="607596" cy="607596"/>
          </a:xfrm>
          <a:prstGeom prst="rect">
            <a:avLst/>
          </a:prstGeom>
        </p:spPr>
      </p:pic>
      <p:pic>
        <p:nvPicPr>
          <p:cNvPr id="25" name="图片 24" descr="人 (2)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3744074" y="2991984"/>
            <a:ext cx="607596" cy="607596"/>
          </a:xfrm>
          <a:prstGeom prst="rect">
            <a:avLst/>
          </a:prstGeom>
        </p:spPr>
      </p:pic>
      <p:pic>
        <p:nvPicPr>
          <p:cNvPr id="26" name="图形 25" descr="复选标记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60756" y="3007736"/>
            <a:ext cx="349732" cy="349732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293118" y="2418649"/>
            <a:ext cx="13844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登录拉钩网站</a:t>
            </a:r>
            <a:endParaRPr kumimoji="1"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383939" y="3700334"/>
            <a:ext cx="1113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保存</a:t>
            </a:r>
            <a:r>
              <a:rPr kumimoji="1"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excel</a:t>
            </a:r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表格</a:t>
            </a:r>
            <a:endParaRPr kumimoji="1"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689499" y="3724594"/>
            <a:ext cx="1271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保存信息内容</a:t>
            </a:r>
            <a:endParaRPr kumimoji="1"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972703" y="3736539"/>
            <a:ext cx="1270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复制各公司的招聘信息</a:t>
            </a:r>
            <a:endParaRPr kumimoji="1"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090747" y="2354837"/>
            <a:ext cx="111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仔细查看招聘信息</a:t>
            </a:r>
            <a:endParaRPr kumimoji="1"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726705" y="2361797"/>
            <a:ext cx="11138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浏览筛选出来的结果</a:t>
            </a:r>
            <a:endParaRPr kumimoji="1"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kumimoji="1"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250293" y="2381084"/>
            <a:ext cx="111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搜索岗位并定位城市</a:t>
            </a:r>
            <a:endParaRPr kumimoji="1"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图形 33" descr="目标受众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138639" y="2985084"/>
            <a:ext cx="349732" cy="349732"/>
          </a:xfrm>
          <a:prstGeom prst="rect">
            <a:avLst/>
          </a:prstGeom>
        </p:spPr>
      </p:pic>
      <p:sp>
        <p:nvSpPr>
          <p:cNvPr id="35" name="箭头: 右 90"/>
          <p:cNvSpPr/>
          <p:nvPr/>
        </p:nvSpPr>
        <p:spPr>
          <a:xfrm>
            <a:off x="7690188" y="2107873"/>
            <a:ext cx="490433" cy="152772"/>
          </a:xfrm>
          <a:prstGeom prst="right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6" name="箭头: 右 91"/>
          <p:cNvSpPr/>
          <p:nvPr/>
        </p:nvSpPr>
        <p:spPr>
          <a:xfrm>
            <a:off x="6231838" y="2120988"/>
            <a:ext cx="490433" cy="171976"/>
          </a:xfrm>
          <a:prstGeom prst="right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7" name="箭头: 右 92"/>
          <p:cNvSpPr/>
          <p:nvPr/>
        </p:nvSpPr>
        <p:spPr>
          <a:xfrm>
            <a:off x="4460327" y="2129754"/>
            <a:ext cx="490433" cy="171976"/>
          </a:xfrm>
          <a:prstGeom prst="right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8" name="箭头: 下 93"/>
          <p:cNvSpPr/>
          <p:nvPr/>
        </p:nvSpPr>
        <p:spPr>
          <a:xfrm>
            <a:off x="8572279" y="2636544"/>
            <a:ext cx="150829" cy="30980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9" name="箭头: 左 94"/>
          <p:cNvSpPr/>
          <p:nvPr/>
        </p:nvSpPr>
        <p:spPr>
          <a:xfrm>
            <a:off x="7786190" y="3389782"/>
            <a:ext cx="428625" cy="175619"/>
          </a:xfrm>
          <a:prstGeom prst="lef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0" name="图片 39" descr="文件 (4)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246356" y="4936460"/>
            <a:ext cx="326154" cy="326154"/>
          </a:xfrm>
          <a:prstGeom prst="rect">
            <a:avLst/>
          </a:prstGeom>
        </p:spPr>
      </p:pic>
      <p:pic>
        <p:nvPicPr>
          <p:cNvPr id="41" name="图形 40" descr="月历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621430" y="4781354"/>
            <a:ext cx="340931" cy="340931"/>
          </a:xfrm>
          <a:prstGeom prst="rect">
            <a:avLst/>
          </a:prstGeom>
        </p:spPr>
      </p:pic>
      <p:pic>
        <p:nvPicPr>
          <p:cNvPr id="42" name="图片 41" descr="ibot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854472" y="4763102"/>
            <a:ext cx="565151" cy="565151"/>
          </a:xfrm>
          <a:prstGeom prst="rect">
            <a:avLst/>
          </a:prstGeom>
        </p:spPr>
      </p:pic>
      <p:pic>
        <p:nvPicPr>
          <p:cNvPr id="43" name="图形 42" descr="Internet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835372" y="4867352"/>
            <a:ext cx="403296" cy="403296"/>
          </a:xfrm>
          <a:prstGeom prst="rect">
            <a:avLst/>
          </a:prstGeom>
        </p:spPr>
      </p:pic>
      <p:pic>
        <p:nvPicPr>
          <p:cNvPr id="44" name="图片 43" descr="ibot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120316" y="4769529"/>
            <a:ext cx="565151" cy="565151"/>
          </a:xfrm>
          <a:prstGeom prst="rect">
            <a:avLst/>
          </a:prstGeom>
        </p:spPr>
      </p:pic>
      <p:pic>
        <p:nvPicPr>
          <p:cNvPr id="45" name="图形 44" descr="复选标记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216536" y="4947796"/>
            <a:ext cx="349732" cy="349732"/>
          </a:xfrm>
          <a:prstGeom prst="rect">
            <a:avLst/>
          </a:prstGeom>
        </p:spPr>
      </p:pic>
      <p:pic>
        <p:nvPicPr>
          <p:cNvPr id="46" name="图片 45" descr="ibot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464888" y="4769528"/>
            <a:ext cx="565151" cy="565151"/>
          </a:xfrm>
          <a:prstGeom prst="rect">
            <a:avLst/>
          </a:prstGeom>
        </p:spPr>
      </p:pic>
      <p:pic>
        <p:nvPicPr>
          <p:cNvPr id="47" name="图形 46" descr="智能手机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644773" y="4894436"/>
            <a:ext cx="384997" cy="384997"/>
          </a:xfrm>
          <a:prstGeom prst="rect">
            <a:avLst/>
          </a:prstGeom>
        </p:spPr>
      </p:pic>
      <p:pic>
        <p:nvPicPr>
          <p:cNvPr id="48" name="图片 47" descr="ibot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928415" y="4763101"/>
            <a:ext cx="565151" cy="565151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2268398" y="5385195"/>
            <a:ext cx="1113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登录拉钩网站</a:t>
            </a:r>
            <a:endParaRPr kumimoji="1" lang="zh-CN" altLang="en-US" sz="1000" dirty="0">
              <a:solidFill>
                <a:srgbClr val="00AE5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3490926" y="5387984"/>
            <a:ext cx="1113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solidFill>
                  <a:srgbClr val="03AF5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搜索岗位和城市</a:t>
            </a:r>
            <a:endParaRPr kumimoji="1" lang="zh-CN" altLang="en-US" sz="1000" dirty="0">
              <a:solidFill>
                <a:srgbClr val="03AF5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" name="图形 50" descr="列表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631867" y="5064568"/>
            <a:ext cx="335200" cy="335200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4736696" y="5363432"/>
            <a:ext cx="1113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爬取招聘信息</a:t>
            </a:r>
            <a:endParaRPr kumimoji="1" lang="zh-CN" altLang="en-US" sz="1000" dirty="0">
              <a:solidFill>
                <a:srgbClr val="00AE5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6037652" y="5379366"/>
            <a:ext cx="13624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写入招聘信息数据</a:t>
            </a:r>
            <a:endParaRPr kumimoji="1" lang="zh-CN" altLang="en-US" sz="1000" dirty="0">
              <a:solidFill>
                <a:srgbClr val="00AE5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7625363" y="5379366"/>
            <a:ext cx="1113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保存</a:t>
            </a:r>
            <a:r>
              <a:rPr kumimoji="1" lang="en-US" altLang="zh-CN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excel</a:t>
            </a:r>
            <a:r>
              <a:rPr kumimoji="1" lang="zh-CN" altLang="en-US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表格</a:t>
            </a:r>
            <a:endParaRPr kumimoji="1" lang="zh-CN" altLang="en-US" sz="1000" dirty="0">
              <a:solidFill>
                <a:srgbClr val="00AE5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箭头: 右 119"/>
          <p:cNvSpPr/>
          <p:nvPr/>
        </p:nvSpPr>
        <p:spPr>
          <a:xfrm>
            <a:off x="7205434" y="5093358"/>
            <a:ext cx="424066" cy="1388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箭头: 右 120"/>
          <p:cNvSpPr/>
          <p:nvPr/>
        </p:nvSpPr>
        <p:spPr>
          <a:xfrm>
            <a:off x="5745666" y="5134783"/>
            <a:ext cx="424066" cy="1388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箭头: 右 121"/>
          <p:cNvSpPr/>
          <p:nvPr/>
        </p:nvSpPr>
        <p:spPr>
          <a:xfrm>
            <a:off x="4429992" y="5078944"/>
            <a:ext cx="424066" cy="1388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箭头: 右 122"/>
          <p:cNvSpPr/>
          <p:nvPr/>
        </p:nvSpPr>
        <p:spPr>
          <a:xfrm>
            <a:off x="3164896" y="5089714"/>
            <a:ext cx="424066" cy="1388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箭头: 左 94"/>
          <p:cNvSpPr/>
          <p:nvPr/>
        </p:nvSpPr>
        <p:spPr>
          <a:xfrm>
            <a:off x="6298080" y="3419148"/>
            <a:ext cx="428625" cy="175619"/>
          </a:xfrm>
          <a:prstGeom prst="lef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3" name="矩形: 圆角 89"/>
          <p:cNvSpPr/>
          <p:nvPr/>
        </p:nvSpPr>
        <p:spPr>
          <a:xfrm>
            <a:off x="10170682" y="4584485"/>
            <a:ext cx="1735430" cy="882908"/>
          </a:xfrm>
          <a:prstGeom prst="roundRect">
            <a:avLst/>
          </a:prstGeom>
          <a:solidFill>
            <a:srgbClr val="00AE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5min</a:t>
            </a:r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以下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zh-CN" sz="1100" dirty="0"/>
          </a:p>
        </p:txBody>
      </p:sp>
      <p:sp>
        <p:nvSpPr>
          <p:cNvPr id="64" name="矩形: 圆角 90"/>
          <p:cNvSpPr/>
          <p:nvPr/>
        </p:nvSpPr>
        <p:spPr>
          <a:xfrm>
            <a:off x="10127186" y="2152247"/>
            <a:ext cx="1808638" cy="79080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2hours</a:t>
            </a:r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以上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sz="900" dirty="0"/>
          </a:p>
        </p:txBody>
      </p:sp>
      <p:pic>
        <p:nvPicPr>
          <p:cNvPr id="65" name="图片 64" descr="人 (2)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5432680" y="3001650"/>
            <a:ext cx="607596" cy="607596"/>
          </a:xfrm>
          <a:prstGeom prst="rect">
            <a:avLst/>
          </a:prstGeom>
        </p:spPr>
      </p:pic>
      <p:pic>
        <p:nvPicPr>
          <p:cNvPr id="66" name="图形 65" descr="研究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225192" y="2950228"/>
            <a:ext cx="365809" cy="365809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5214362" y="3723415"/>
            <a:ext cx="111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纵向对比各个公司的待遇</a:t>
            </a:r>
            <a:endParaRPr kumimoji="1"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箭头: 左 94"/>
          <p:cNvSpPr/>
          <p:nvPr/>
        </p:nvSpPr>
        <p:spPr>
          <a:xfrm>
            <a:off x="4556269" y="3432227"/>
            <a:ext cx="428625" cy="177019"/>
          </a:xfrm>
          <a:prstGeom prst="lef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9" name="Title 2"/>
          <p:cNvSpPr txBox="1"/>
          <p:nvPr/>
        </p:nvSpPr>
        <p:spPr>
          <a:xfrm>
            <a:off x="3013641" y="443930"/>
            <a:ext cx="6680617" cy="3691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</a:rPr>
              <a:t>RPA</a:t>
            </a:r>
            <a:r>
              <a:rPr lang="zh-CN" altLang="en-US" sz="2400" dirty="0">
                <a:solidFill>
                  <a:schemeClr val="bg1"/>
                </a:solidFill>
              </a:rPr>
              <a:t>项目实施前后的招聘信息处理流程对比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图片 10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8846" y="1164039"/>
            <a:ext cx="8457972" cy="2266633"/>
          </a:xfrm>
          <a:prstGeom prst="rect">
            <a:avLst/>
          </a:prstGeom>
        </p:spPr>
      </p:pic>
      <p:sp>
        <p:nvSpPr>
          <p:cNvPr id="4" name="Rectangle: Rounded Corners 103"/>
          <p:cNvSpPr/>
          <p:nvPr/>
        </p:nvSpPr>
        <p:spPr bwMode="gray">
          <a:xfrm>
            <a:off x="2614087" y="3612324"/>
            <a:ext cx="2171115" cy="3033644"/>
          </a:xfrm>
          <a:prstGeom prst="roundRect">
            <a:avLst>
              <a:gd name="adj" fmla="val 15298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89954" tIns="71962" rIns="89954" bIns="71962" rtlCol="0" anchor="ctr"/>
          <a:lstStyle/>
          <a:p>
            <a:pPr algn="ctr" defTabSz="91376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en-US" sz="1800" kern="0" dirty="0" err="1">
              <a:solidFill>
                <a:schemeClr val="bg1"/>
              </a:solidFill>
              <a:latin typeface="Arial" panose="020B0604020202020204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Rectangle: Rounded Corners 104"/>
          <p:cNvSpPr/>
          <p:nvPr/>
        </p:nvSpPr>
        <p:spPr bwMode="gray">
          <a:xfrm>
            <a:off x="5295001" y="3521755"/>
            <a:ext cx="5031824" cy="3028884"/>
          </a:xfrm>
          <a:prstGeom prst="roundRect">
            <a:avLst>
              <a:gd name="adj" fmla="val 9289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89954" tIns="71962" rIns="89954" bIns="71962" rtlCol="0" anchor="ctr"/>
          <a:lstStyle/>
          <a:p>
            <a:pPr algn="ctr" defTabSz="91376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en-US" sz="1800" kern="0" dirty="0" err="1">
              <a:solidFill>
                <a:schemeClr val="bg1"/>
              </a:solidFill>
              <a:latin typeface="Arial" panose="020B0604020202020204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itle 2"/>
          <p:cNvSpPr txBox="1"/>
          <p:nvPr/>
        </p:nvSpPr>
        <p:spPr>
          <a:xfrm>
            <a:off x="3013641" y="443930"/>
            <a:ext cx="11180652" cy="3691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</a:rPr>
              <a:t>示例</a:t>
            </a:r>
            <a:r>
              <a:rPr lang="en-US" altLang="zh-CN" sz="2400" dirty="0">
                <a:solidFill>
                  <a:schemeClr val="bg1"/>
                </a:solidFill>
              </a:rPr>
              <a:t>2</a:t>
            </a:r>
            <a:r>
              <a:rPr lang="zh-CN" altLang="en-US" sz="2400" dirty="0">
                <a:solidFill>
                  <a:schemeClr val="bg1"/>
                </a:solidFill>
              </a:rPr>
              <a:t>：拉钩网站自动获取招聘信息处理流程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2" name="TextBox 52"/>
          <p:cNvSpPr txBox="1"/>
          <p:nvPr/>
        </p:nvSpPr>
        <p:spPr>
          <a:xfrm>
            <a:off x="8242587" y="1950963"/>
            <a:ext cx="9943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08839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zh-CN" altLang="en-US" sz="1100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数据写入</a:t>
            </a:r>
            <a:r>
              <a:rPr lang="en-US" altLang="zh-CN" sz="1100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excel</a:t>
            </a:r>
            <a:r>
              <a:rPr lang="zh-CN" altLang="en-US" sz="1100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表格</a:t>
            </a:r>
            <a:endParaRPr lang="en-US" sz="1100" kern="0" dirty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24" name="Group 69"/>
          <p:cNvGrpSpPr/>
          <p:nvPr/>
        </p:nvGrpSpPr>
        <p:grpSpPr>
          <a:xfrm>
            <a:off x="9537137" y="4300700"/>
            <a:ext cx="830874" cy="830873"/>
            <a:chOff x="9705384" y="2943221"/>
            <a:chExt cx="1154999" cy="1154999"/>
          </a:xfrm>
          <a:effectLst/>
        </p:grpSpPr>
        <p:pic>
          <p:nvPicPr>
            <p:cNvPr id="25" name="Picture 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05384" y="2943221"/>
              <a:ext cx="1154999" cy="1154999"/>
            </a:xfrm>
            <a:prstGeom prst="rect">
              <a:avLst/>
            </a:prstGeom>
            <a:effectLst/>
          </p:spPr>
        </p:pic>
        <p:sp>
          <p:nvSpPr>
            <p:cNvPr id="26" name="TextBox 68"/>
            <p:cNvSpPr txBox="1"/>
            <p:nvPr/>
          </p:nvSpPr>
          <p:spPr>
            <a:xfrm>
              <a:off x="9826866" y="3857994"/>
              <a:ext cx="912032" cy="2353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088390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defRPr/>
              </a:pPr>
              <a:r>
                <a:rPr lang="zh-CN" altLang="en-US" sz="1100" kern="0" dirty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存储数据</a:t>
              </a:r>
              <a:endParaRPr lang="en-US" sz="1100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27" name="Connector: Elbow 70"/>
          <p:cNvCxnSpPr>
            <a:endCxn id="25" idx="1"/>
          </p:cNvCxnSpPr>
          <p:nvPr/>
        </p:nvCxnSpPr>
        <p:spPr>
          <a:xfrm>
            <a:off x="9175378" y="1595269"/>
            <a:ext cx="361761" cy="3120866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97"/>
          <p:cNvGrpSpPr/>
          <p:nvPr/>
        </p:nvGrpSpPr>
        <p:grpSpPr>
          <a:xfrm>
            <a:off x="5304832" y="5487327"/>
            <a:ext cx="2079221" cy="1154395"/>
            <a:chOff x="5409173" y="4010016"/>
            <a:chExt cx="3732453" cy="2072284"/>
          </a:xfrm>
          <a:effectLst/>
        </p:grpSpPr>
        <p:pic>
          <p:nvPicPr>
            <p:cNvPr id="32" name="Picture 9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9173" y="4010016"/>
              <a:ext cx="2072284" cy="2072284"/>
            </a:xfrm>
            <a:prstGeom prst="rect">
              <a:avLst/>
            </a:prstGeom>
          </p:spPr>
        </p:pic>
        <p:sp>
          <p:nvSpPr>
            <p:cNvPr id="33" name="TextBox 99"/>
            <p:cNvSpPr txBox="1"/>
            <p:nvPr/>
          </p:nvSpPr>
          <p:spPr>
            <a:xfrm>
              <a:off x="7287902" y="4807732"/>
              <a:ext cx="1853724" cy="3038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088390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defRPr/>
              </a:pPr>
              <a:r>
                <a:rPr lang="zh-CN" altLang="en-US" sz="1100" kern="0" dirty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爬取招聘信息</a:t>
              </a:r>
              <a:endParaRPr lang="en-US" sz="1100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58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/>
          <p:cNvSpPr txBox="1"/>
          <p:nvPr/>
        </p:nvSpPr>
        <p:spPr>
          <a:xfrm>
            <a:off x="292498" y="285760"/>
            <a:ext cx="36321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三、执行流程图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Execution Flow Chart</a:t>
            </a:r>
            <a:endParaRPr 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6477338" y="6665816"/>
            <a:ext cx="1338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bg1"/>
                </a:solidFill>
              </a:rPr>
              <a:t>参考流程图</a:t>
            </a:r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102" name="Group 3"/>
          <p:cNvGrpSpPr/>
          <p:nvPr/>
        </p:nvGrpSpPr>
        <p:grpSpPr>
          <a:xfrm>
            <a:off x="2698943" y="5231600"/>
            <a:ext cx="1240836" cy="1240760"/>
            <a:chOff x="5112685" y="4111828"/>
            <a:chExt cx="2227451" cy="2227319"/>
          </a:xfrm>
          <a:effectLst/>
        </p:grpSpPr>
        <p:pic>
          <p:nvPicPr>
            <p:cNvPr id="103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2685" y="4111828"/>
              <a:ext cx="2072284" cy="2072284"/>
            </a:xfrm>
            <a:prstGeom prst="rect">
              <a:avLst/>
            </a:prstGeom>
          </p:spPr>
        </p:pic>
        <p:sp>
          <p:nvSpPr>
            <p:cNvPr id="104" name="TextBox 5"/>
            <p:cNvSpPr txBox="1"/>
            <p:nvPr/>
          </p:nvSpPr>
          <p:spPr>
            <a:xfrm>
              <a:off x="5494897" y="6035274"/>
              <a:ext cx="1845239" cy="3038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088390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defRPr/>
              </a:pPr>
              <a:r>
                <a:rPr lang="zh-CN" altLang="en-US" sz="1100" kern="0" dirty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登录拉钩网站</a:t>
              </a:r>
              <a:endParaRPr lang="en-US" sz="1100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105" name="Connector: Elbow 14"/>
          <p:cNvCxnSpPr/>
          <p:nvPr/>
        </p:nvCxnSpPr>
        <p:spPr>
          <a:xfrm rot="5400000" flipH="1" flipV="1">
            <a:off x="2970834" y="4449215"/>
            <a:ext cx="1253362" cy="656089"/>
          </a:xfrm>
          <a:prstGeom prst="bentConnector2">
            <a:avLst/>
          </a:prstGeom>
          <a:ln w="254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or: Elbow 23"/>
          <p:cNvCxnSpPr>
            <a:endCxn id="115" idx="1"/>
          </p:cNvCxnSpPr>
          <p:nvPr/>
        </p:nvCxnSpPr>
        <p:spPr>
          <a:xfrm flipV="1">
            <a:off x="4359419" y="2283623"/>
            <a:ext cx="501723" cy="1886926"/>
          </a:xfrm>
          <a:prstGeom prst="bentConnector3">
            <a:avLst/>
          </a:prstGeom>
          <a:ln w="254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or: Elbow 32"/>
          <p:cNvCxnSpPr>
            <a:stCxn id="115" idx="3"/>
            <a:endCxn id="109" idx="1"/>
          </p:cNvCxnSpPr>
          <p:nvPr/>
        </p:nvCxnSpPr>
        <p:spPr>
          <a:xfrm>
            <a:off x="5668614" y="2283625"/>
            <a:ext cx="328342" cy="1826567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40"/>
          <p:cNvGrpSpPr/>
          <p:nvPr/>
        </p:nvGrpSpPr>
        <p:grpSpPr>
          <a:xfrm>
            <a:off x="5996958" y="3694754"/>
            <a:ext cx="871932" cy="1091206"/>
            <a:chOff x="5056548" y="2918438"/>
            <a:chExt cx="1212074" cy="1516889"/>
          </a:xfrm>
        </p:grpSpPr>
        <p:pic>
          <p:nvPicPr>
            <p:cNvPr id="109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56548" y="2918438"/>
              <a:ext cx="1154999" cy="1154999"/>
            </a:xfrm>
            <a:prstGeom prst="rect">
              <a:avLst/>
            </a:prstGeom>
          </p:spPr>
        </p:pic>
        <p:sp>
          <p:nvSpPr>
            <p:cNvPr id="110" name="TextBox 39"/>
            <p:cNvSpPr txBox="1"/>
            <p:nvPr/>
          </p:nvSpPr>
          <p:spPr>
            <a:xfrm>
              <a:off x="5089144" y="3964702"/>
              <a:ext cx="1179478" cy="4706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088390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defRPr/>
              </a:pPr>
              <a:r>
                <a:rPr lang="zh-CN" altLang="en-US" sz="1100" kern="0" dirty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公司名称、地址</a:t>
              </a:r>
              <a:endParaRPr lang="en-US" sz="1100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111" name="Straight Arrow Connector 44"/>
          <p:cNvCxnSpPr>
            <a:stCxn id="109" idx="3"/>
          </p:cNvCxnSpPr>
          <p:nvPr/>
        </p:nvCxnSpPr>
        <p:spPr>
          <a:xfrm flipV="1">
            <a:off x="6827832" y="4106593"/>
            <a:ext cx="590003" cy="3598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or: Elbow 53"/>
          <p:cNvCxnSpPr/>
          <p:nvPr/>
        </p:nvCxnSpPr>
        <p:spPr>
          <a:xfrm flipV="1">
            <a:off x="7922456" y="1540948"/>
            <a:ext cx="402808" cy="2373531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Group 13"/>
          <p:cNvGrpSpPr/>
          <p:nvPr/>
        </p:nvGrpSpPr>
        <p:grpSpPr>
          <a:xfrm>
            <a:off x="4826102" y="1920831"/>
            <a:ext cx="957460" cy="1091114"/>
            <a:chOff x="2584111" y="1580725"/>
            <a:chExt cx="957958" cy="1091682"/>
          </a:xfrm>
        </p:grpSpPr>
        <p:sp>
          <p:nvSpPr>
            <p:cNvPr id="114" name="TextBox 38"/>
            <p:cNvSpPr txBox="1"/>
            <p:nvPr/>
          </p:nvSpPr>
          <p:spPr>
            <a:xfrm>
              <a:off x="2584111" y="2333677"/>
              <a:ext cx="957958" cy="3387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088390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defRPr/>
              </a:pPr>
              <a:r>
                <a:rPr lang="zh-CN" altLang="en-US" sz="1100" kern="0" dirty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搜索岗位和城市</a:t>
              </a:r>
              <a:endParaRPr lang="en-US" sz="1100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15" name="Picture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9169" y="1580725"/>
              <a:ext cx="807894" cy="725961"/>
            </a:xfrm>
            <a:prstGeom prst="rect">
              <a:avLst/>
            </a:prstGeom>
          </p:spPr>
        </p:pic>
      </p:grpSp>
      <p:grpSp>
        <p:nvGrpSpPr>
          <p:cNvPr id="116" name="Group 92"/>
          <p:cNvGrpSpPr/>
          <p:nvPr/>
        </p:nvGrpSpPr>
        <p:grpSpPr>
          <a:xfrm>
            <a:off x="7262509" y="3727756"/>
            <a:ext cx="830874" cy="862994"/>
            <a:chOff x="6452263" y="2918438"/>
            <a:chExt cx="1154999" cy="1199652"/>
          </a:xfrm>
        </p:grpSpPr>
        <p:pic>
          <p:nvPicPr>
            <p:cNvPr id="117" name="Picture 9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2263" y="2918438"/>
              <a:ext cx="1154999" cy="1154999"/>
            </a:xfrm>
            <a:prstGeom prst="rect">
              <a:avLst/>
            </a:prstGeom>
          </p:spPr>
        </p:pic>
        <p:sp>
          <p:nvSpPr>
            <p:cNvPr id="118" name="TextBox 95"/>
            <p:cNvSpPr txBox="1"/>
            <p:nvPr/>
          </p:nvSpPr>
          <p:spPr>
            <a:xfrm>
              <a:off x="6573745" y="3882777"/>
              <a:ext cx="912032" cy="2353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088390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defRPr/>
              </a:pPr>
              <a:r>
                <a:rPr lang="zh-CN" altLang="en-US" sz="1100" kern="0" dirty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岗位信息</a:t>
              </a:r>
              <a:endParaRPr lang="en-US" sz="1100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pic>
        <p:nvPicPr>
          <p:cNvPr id="119" name="Grafik 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9016" y="1211086"/>
            <a:ext cx="830874" cy="830874"/>
          </a:xfrm>
          <a:prstGeom prst="rect">
            <a:avLst/>
          </a:prstGeom>
        </p:spPr>
      </p:pic>
      <p:pic>
        <p:nvPicPr>
          <p:cNvPr id="121" name="Picture 2" descr="查看源图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90998" y="3923816"/>
            <a:ext cx="560691" cy="4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图片 1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016" y="1242176"/>
            <a:ext cx="828312" cy="581942"/>
          </a:xfrm>
          <a:prstGeom prst="rect">
            <a:avLst/>
          </a:prstGeom>
        </p:spPr>
      </p:pic>
      <p:cxnSp>
        <p:nvCxnSpPr>
          <p:cNvPr id="37" name="Connector: Elbow 14"/>
          <p:cNvCxnSpPr/>
          <p:nvPr/>
        </p:nvCxnSpPr>
        <p:spPr>
          <a:xfrm rot="5400000" flipH="1" flipV="1">
            <a:off x="5134037" y="4836803"/>
            <a:ext cx="1538009" cy="114927"/>
          </a:xfrm>
          <a:prstGeom prst="bentConnector2">
            <a:avLst/>
          </a:prstGeom>
          <a:ln w="254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3.2.0"/>
</p:tagLst>
</file>

<file path=ppt/tags/tag10.xml><?xml version="1.0" encoding="utf-8"?>
<p:tagLst xmlns:p="http://schemas.openxmlformats.org/presentationml/2006/main">
  <p:tag name="PA" val="v3.0.1"/>
</p:tagLst>
</file>

<file path=ppt/tags/tag11.xml><?xml version="1.0" encoding="utf-8"?>
<p:tagLst xmlns:p="http://schemas.openxmlformats.org/presentationml/2006/main">
  <p:tag name="PA" val="v3.0.1"/>
</p:tagLst>
</file>

<file path=ppt/tags/tag12.xml><?xml version="1.0" encoding="utf-8"?>
<p:tagLst xmlns:p="http://schemas.openxmlformats.org/presentationml/2006/main">
  <p:tag name="PA" val="v3.0.1"/>
</p:tagLst>
</file>

<file path=ppt/tags/tag13.xml><?xml version="1.0" encoding="utf-8"?>
<p:tagLst xmlns:p="http://schemas.openxmlformats.org/presentationml/2006/main">
  <p:tag name="PA" val="v3.0.1"/>
</p:tagLst>
</file>

<file path=ppt/tags/tag14.xml><?xml version="1.0" encoding="utf-8"?>
<p:tagLst xmlns:p="http://schemas.openxmlformats.org/presentationml/2006/main">
  <p:tag name="PA" val="v3.0.1"/>
</p:tagLst>
</file>

<file path=ppt/tags/tag15.xml><?xml version="1.0" encoding="utf-8"?>
<p:tagLst xmlns:p="http://schemas.openxmlformats.org/presentationml/2006/main">
  <p:tag name="PA" val="v3.0.1"/>
</p:tagLst>
</file>

<file path=ppt/tags/tag16.xml><?xml version="1.0" encoding="utf-8"?>
<p:tagLst xmlns:p="http://schemas.openxmlformats.org/presentationml/2006/main">
  <p:tag name="PA" val="v3.0.1"/>
</p:tagLst>
</file>

<file path=ppt/tags/tag17.xml><?xml version="1.0" encoding="utf-8"?>
<p:tagLst xmlns:p="http://schemas.openxmlformats.org/presentationml/2006/main">
  <p:tag name="COMMONDATA" val="eyJoZGlkIjoiNjAwMDJiZGE2ZjZiZWVhMTA4NjEyMTQ2OWRlZGJiY2UifQ==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PA" val="v3.0.1"/>
</p:tagLst>
</file>

<file path=ppt/tags/tag6.xml><?xml version="1.0" encoding="utf-8"?>
<p:tagLst xmlns:p="http://schemas.openxmlformats.org/presentationml/2006/main">
  <p:tag name="PA" val="v3.0.1"/>
</p:tagLst>
</file>

<file path=ppt/tags/tag7.xml><?xml version="1.0" encoding="utf-8"?>
<p:tagLst xmlns:p="http://schemas.openxmlformats.org/presentationml/2006/main">
  <p:tag name="PA" val="v3.0.1"/>
</p:tagLst>
</file>

<file path=ppt/tags/tag8.xml><?xml version="1.0" encoding="utf-8"?>
<p:tagLst xmlns:p="http://schemas.openxmlformats.org/presentationml/2006/main">
  <p:tag name="PA" val="v3.0.1"/>
</p:tagLst>
</file>

<file path=ppt/tags/tag9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1753</Words>
  <Application>WPS 演示</Application>
  <PresentationFormat>宽屏</PresentationFormat>
  <Paragraphs>315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13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华文仿宋</vt:lpstr>
      <vt:lpstr>创艺简标宋</vt:lpstr>
      <vt:lpstr>方正舒体</vt:lpstr>
      <vt:lpstr>方正粗黑宋简体</vt:lpstr>
      <vt:lpstr>Arial Unicode MS</vt:lpstr>
      <vt:lpstr>Ebrima</vt:lpstr>
      <vt:lpstr>Arial</vt:lpstr>
      <vt:lpstr>Wingdings</vt:lpstr>
      <vt:lpstr>Calibri</vt:lpstr>
      <vt:lpstr>方正正中黑简体</vt:lpstr>
      <vt:lpstr>黑体</vt:lpstr>
      <vt:lpstr>Roboto black</vt:lpstr>
      <vt:lpstr>PingFang SC</vt:lpstr>
      <vt:lpstr>Arial Unicode MS</vt:lpstr>
      <vt:lpstr>Arial Unicode MS</vt:lpstr>
      <vt:lpstr>Calibri Light</vt:lpstr>
      <vt:lpstr>等线</vt:lpstr>
      <vt:lpstr>Roboto</vt:lpstr>
      <vt:lpstr>Office 主题</vt:lpstr>
      <vt:lpstr>1_Office 主题</vt:lpstr>
      <vt:lpstr>2_Office 主题</vt:lpstr>
      <vt:lpstr>3_Office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学者未央</cp:lastModifiedBy>
  <cp:revision>210</cp:revision>
  <dcterms:created xsi:type="dcterms:W3CDTF">2021-03-03T08:16:00Z</dcterms:created>
  <dcterms:modified xsi:type="dcterms:W3CDTF">2022-07-17T14:52:11Z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705181B4504349928723679F8C6B33C6</vt:lpwstr>
  </property>
  <property fmtid="{D5CDD505-2E9C-101B-9397-08002B2CF9AE}" pid="3" name="KSOProductBuildVer">
    <vt:lpwstr>2052-11.1.0.11830</vt:lpwstr>
  </property>
</Properties>
</file>