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72" r:id="rId6"/>
    <p:sldId id="269" r:id="rId7"/>
    <p:sldId id="268" r:id="rId8"/>
    <p:sldId id="264" r:id="rId9"/>
    <p:sldId id="263" r:id="rId10"/>
    <p:sldId id="271" r:id="rId11"/>
    <p:sldId id="260" r:id="rId12"/>
    <p:sldId id="273" r:id="rId13"/>
    <p:sldId id="26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81" d="100"/>
          <a:sy n="81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2022/7/17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2022/7/17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3195955" y="4514215"/>
            <a:ext cx="5246370" cy="1838960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4000" dirty="0">
                <a:solidFill>
                  <a:schemeClr val="bg1"/>
                </a:solidFill>
              </a:rPr>
              <a:t>基于</a:t>
            </a:r>
            <a:r>
              <a:rPr kumimoji="1" lang="en-US" altLang="zh-CN" sz="4000" dirty="0">
                <a:solidFill>
                  <a:schemeClr val="bg1"/>
                </a:solidFill>
              </a:rPr>
              <a:t>RPA+AI</a:t>
            </a:r>
            <a:r>
              <a:rPr kumimoji="1" lang="zh-CN" altLang="en-US" sz="4000" dirty="0">
                <a:solidFill>
                  <a:schemeClr val="bg1"/>
                </a:solidFill>
              </a:rPr>
              <a:t>的股票舆情分析系统</a:t>
            </a:r>
            <a:endParaRPr kumimoji="1" lang="en-US" altLang="zh-CN" dirty="0">
              <a:solidFill>
                <a:schemeClr val="bg1"/>
              </a:solidFill>
            </a:endParaRPr>
          </a:p>
          <a:p>
            <a:pPr algn="ctr"/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2985" y="1634490"/>
            <a:ext cx="8277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chemeClr val="bg2"/>
                </a:solidFill>
              </a:rPr>
              <a:t>金融投资的工作比较繁琐使用本RPA机器人最大的减少人力，把人力放在关键的地方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150" y="1779905"/>
            <a:ext cx="2471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>
                <a:solidFill>
                  <a:schemeClr val="bg2"/>
                </a:solidFill>
              </a:rPr>
              <a:t>节约人力成本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3390" y="2762885"/>
            <a:ext cx="244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>
                <a:solidFill>
                  <a:schemeClr val="bg2"/>
                </a:solidFill>
              </a:rPr>
              <a:t>分析市场行情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985" y="2762885"/>
            <a:ext cx="810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bg2"/>
                </a:solidFill>
              </a:rPr>
              <a:t>通过对数据的分析来判断市场行情，规避了感性带来的误差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150" y="4026535"/>
            <a:ext cx="1950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>
                <a:solidFill>
                  <a:schemeClr val="bg2"/>
                </a:solidFill>
              </a:rPr>
              <a:t>推广软件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62985" y="3788410"/>
            <a:ext cx="6417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chemeClr val="bg2"/>
                </a:solidFill>
              </a:rPr>
              <a:t>对软件进行推广从中获取收益，软件能自动生成方案把软件推广给客户，保护客户隐私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8150" y="5290185"/>
            <a:ext cx="2379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>
                <a:solidFill>
                  <a:schemeClr val="bg2"/>
                </a:solidFill>
              </a:rPr>
              <a:t>高定制可拓展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2985" y="5183505"/>
            <a:ext cx="8060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/>
                </a:solidFill>
              </a:rPr>
              <a:t>可根据企业需求定制内容，一个企业一个方案。高扩展性即使没有编程经验也可以轻松使用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00810" y="308531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八、创新与可持续发展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Innovation And Sustainable Development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7880" y="2799612"/>
            <a:ext cx="3785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</a:rPr>
              <a:t>通过多个股票情况在一个图表中实现，更直观的选择，在名字上加入链接，点击进入舆情详情界面，更具权威性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3664" y="1648020"/>
            <a:ext cx="247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bg2"/>
                </a:solidFill>
              </a:rPr>
              <a:t>近期期望</a:t>
            </a:r>
          </a:p>
          <a:p>
            <a:pPr algn="l"/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24453" y="1699721"/>
            <a:ext cx="237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bg2"/>
                </a:solidFill>
              </a:rPr>
              <a:t>软件能力</a:t>
            </a:r>
            <a:endParaRPr lang="en-US" altLang="zh-CN" sz="2400" dirty="0">
              <a:solidFill>
                <a:schemeClr val="bg2"/>
              </a:solidFill>
            </a:endParaRPr>
          </a:p>
          <a:p>
            <a:pPr algn="l"/>
            <a:r>
              <a:rPr lang="zh-CN" altLang="en-US" sz="2400" dirty="0">
                <a:solidFill>
                  <a:schemeClr val="bg2"/>
                </a:solidFill>
              </a:rPr>
              <a:t>可以继续优化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30134" y="2905758"/>
            <a:ext cx="4641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2"/>
                </a:solidFill>
              </a:rPr>
              <a:t>使用本RPA机器人可以在原有基础上进行不断优化和创新，更好的服务于需要他的人，具有很好的可持续发展性，创新性</a:t>
            </a:r>
          </a:p>
        </p:txBody>
      </p:sp>
    </p:spTree>
    <p:extLst>
      <p:ext uri="{BB962C8B-B14F-4D97-AF65-F5344CB8AC3E}">
        <p14:creationId xmlns:p14="http://schemas.microsoft.com/office/powerpoint/2010/main" val="396750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7" y="2742188"/>
            <a:ext cx="7153213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代码人生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：谢彩月 彭艳彦 赵庆成 陈美霞 刘正洪 吴嘉怡 孙恣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：给我们一个需求，我们帮你实现 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所在院校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海南科技职业大学信息工程学院、会计学院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：股市、证券市场、资本市场</a:t>
            </a: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：股票、基金等的分析、投资</a:t>
            </a: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微信图片_202207021709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02295" y="1814830"/>
            <a:ext cx="3624580" cy="3624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一、背景介绍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69570" y="1701165"/>
            <a:ext cx="4732020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随着中国资本市场的发展，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居民投资理财意识不断增强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，如何让家庭财富保值增值也成为每一个家庭都要面对的问题。在互联网信息高速发展的环境下，博客、论坛、微博、各大新闻客户端充斥着整个互联网空间。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互联网金融服务业作为朝阳产业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已成为国内外投资者普遍看好的产业。越来越多的学者将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数据挖掘技术运用到股市的研究分析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中，逐步成为证券、金融行业不可或缺的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重要组成部分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1" descr="微信图片_202207021729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5" y="1772920"/>
            <a:ext cx="4953000" cy="388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操作性难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弊端</a:t>
                </a: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529" y="5343215"/>
            <a:ext cx="296466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股票的波动率大，资本市场的任何风吹草动都会导致股价大起大落，需要时刻关注股价</a:t>
            </a:r>
          </a:p>
          <a:p>
            <a:pPr algn="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股价不断变化、股票舆情及评论不断增加，需要自己长时间的关注和筛选</a:t>
            </a: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股票的操作性难，需要专业的人员进行分析才不会容易在股市中亏损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9485" y="497205"/>
            <a:ext cx="323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/>
                </a:solidFill>
              </a:rPr>
              <a:t>人为进行股票分析的弊端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92499" y="285760"/>
            <a:ext cx="493495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29640" y="1607185"/>
            <a:ext cx="467931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2"/>
                </a:solidFill>
              </a:rPr>
              <a:t>利用股票舆情分析打破盲从跟股，结合股票的市场表现，对股评舆情与股票市场表现的关系进行分析，结果表明与股票市场表现相关性最高的是股评标题评分，股评标题正向情绪越高，当日的股票成交量、换手率、成交笔数越多，而阅读量仅与成交笔数有正向相关关系。</a:t>
            </a:r>
          </a:p>
        </p:txBody>
      </p:sp>
      <p:pic>
        <p:nvPicPr>
          <p:cNvPr id="33" name="图片 32" descr="微信图片_20220703143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240" y="1769110"/>
            <a:ext cx="4641850" cy="407543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746115" y="455295"/>
            <a:ext cx="3467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/>
                </a:solidFill>
              </a:rPr>
              <a:t>基于</a:t>
            </a:r>
            <a:r>
              <a:rPr lang="en-US" altLang="zh-CN" sz="2000">
                <a:solidFill>
                  <a:schemeClr val="bg2"/>
                </a:solidFill>
              </a:rPr>
              <a:t>RPA+AI</a:t>
            </a:r>
            <a:r>
              <a:rPr lang="zh-CN" altLang="en-US" sz="2000">
                <a:solidFill>
                  <a:schemeClr val="bg2"/>
                </a:solidFill>
              </a:rPr>
              <a:t>进行股票分析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三、程序组成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Program constitution</a:t>
            </a: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" name="图片 173" descr="微信图片_20220702231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90" y="4161155"/>
            <a:ext cx="2920365" cy="1915160"/>
          </a:xfrm>
          <a:prstGeom prst="rect">
            <a:avLst/>
          </a:prstGeom>
        </p:spPr>
      </p:pic>
      <p:pic>
        <p:nvPicPr>
          <p:cNvPr id="175" name="图片 174" descr="微信图片_20220702231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4193540"/>
            <a:ext cx="2983230" cy="1800860"/>
          </a:xfrm>
          <a:prstGeom prst="rect">
            <a:avLst/>
          </a:prstGeom>
        </p:spPr>
      </p:pic>
      <p:pic>
        <p:nvPicPr>
          <p:cNvPr id="177" name="图片 176" descr="微信图片_20220702231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10" y="1407795"/>
            <a:ext cx="2548890" cy="1941830"/>
          </a:xfrm>
          <a:prstGeom prst="rect">
            <a:avLst/>
          </a:prstGeom>
        </p:spPr>
      </p:pic>
      <p:sp>
        <p:nvSpPr>
          <p:cNvPr id="178" name="文本框 177"/>
          <p:cNvSpPr txBox="1"/>
          <p:nvPr/>
        </p:nvSpPr>
        <p:spPr>
          <a:xfrm>
            <a:off x="8658225" y="6304280"/>
            <a:ext cx="3134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2"/>
                </a:solidFill>
              </a:rPr>
              <a:t>机器人流程自动化服务平台</a:t>
            </a:r>
          </a:p>
        </p:txBody>
      </p:sp>
      <p:sp>
        <p:nvSpPr>
          <p:cNvPr id="179" name="加号 178"/>
          <p:cNvSpPr/>
          <p:nvPr/>
        </p:nvSpPr>
        <p:spPr>
          <a:xfrm>
            <a:off x="6405245" y="4573270"/>
            <a:ext cx="1377315" cy="1257935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文本框 179"/>
          <p:cNvSpPr txBox="1"/>
          <p:nvPr/>
        </p:nvSpPr>
        <p:spPr>
          <a:xfrm>
            <a:off x="2811780" y="6293485"/>
            <a:ext cx="2675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bg2"/>
                </a:solidFill>
              </a:rPr>
              <a:t>自然语言处理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7560945" y="3566795"/>
            <a:ext cx="118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2"/>
                </a:solidFill>
              </a:rPr>
              <a:t>数据爬虫</a:t>
            </a:r>
          </a:p>
        </p:txBody>
      </p:sp>
      <p:sp>
        <p:nvSpPr>
          <p:cNvPr id="184" name="加号 183"/>
          <p:cNvSpPr/>
          <p:nvPr/>
        </p:nvSpPr>
        <p:spPr>
          <a:xfrm>
            <a:off x="10012680" y="1701800"/>
            <a:ext cx="1352550" cy="1039495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等于号 186"/>
          <p:cNvSpPr/>
          <p:nvPr/>
        </p:nvSpPr>
        <p:spPr>
          <a:xfrm>
            <a:off x="4834890" y="1688465"/>
            <a:ext cx="1270000" cy="111696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9" name="图片 188" descr="微信图片_202207021729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830" y="1310005"/>
            <a:ext cx="2656840" cy="1859915"/>
          </a:xfrm>
          <a:prstGeom prst="rect">
            <a:avLst/>
          </a:prstGeom>
        </p:spPr>
      </p:pic>
      <p:sp>
        <p:nvSpPr>
          <p:cNvPr id="191" name="文本框 190"/>
          <p:cNvSpPr txBox="1"/>
          <p:nvPr/>
        </p:nvSpPr>
        <p:spPr>
          <a:xfrm>
            <a:off x="998220" y="3298825"/>
            <a:ext cx="3528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2">
                    <a:alpha val="90000"/>
                  </a:schemeClr>
                </a:solidFill>
                <a:sym typeface="+mn-ea"/>
              </a:rPr>
              <a:t>基于</a:t>
            </a:r>
            <a:r>
              <a:rPr kumimoji="1" lang="en-US" altLang="zh-CN" dirty="0">
                <a:solidFill>
                  <a:schemeClr val="bg2">
                    <a:alpha val="90000"/>
                  </a:schemeClr>
                </a:solidFill>
                <a:sym typeface="+mn-ea"/>
              </a:rPr>
              <a:t>RPA+AI</a:t>
            </a:r>
            <a:r>
              <a:rPr kumimoji="1" lang="zh-CN" altLang="en-US" dirty="0">
                <a:solidFill>
                  <a:schemeClr val="bg2">
                    <a:alpha val="90000"/>
                  </a:schemeClr>
                </a:solidFill>
                <a:sym typeface="+mn-ea"/>
              </a:rPr>
              <a:t>的股票舆情分析系统</a:t>
            </a:r>
            <a:endParaRPr kumimoji="1" lang="en-US" altLang="zh-CN" dirty="0">
              <a:solidFill>
                <a:schemeClr val="bg2"/>
              </a:solidFill>
            </a:endParaRPr>
          </a:p>
          <a:p>
            <a:pPr algn="ctr"/>
            <a:endParaRPr kumimoji="1" lang="en-US" altLang="zh-CN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72813" y="335925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四、功能介绍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18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function Introduction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220702205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4601845"/>
            <a:ext cx="2731135" cy="1819275"/>
          </a:xfrm>
          <a:prstGeom prst="rect">
            <a:avLst/>
          </a:prstGeom>
        </p:spPr>
      </p:pic>
      <p:pic>
        <p:nvPicPr>
          <p:cNvPr id="7" name="图片 6" descr="微信图片_202207022105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601845"/>
            <a:ext cx="2679700" cy="1818640"/>
          </a:xfrm>
          <a:prstGeom prst="rect">
            <a:avLst/>
          </a:prstGeom>
        </p:spPr>
      </p:pic>
      <p:pic>
        <p:nvPicPr>
          <p:cNvPr id="9" name="图片 8" descr="微信图片_20220702220636"/>
          <p:cNvPicPr>
            <a:picLocks noChangeAspect="1"/>
          </p:cNvPicPr>
          <p:nvPr/>
        </p:nvPicPr>
        <p:blipFill>
          <a:blip r:embed="rId5"/>
          <a:srcRect t="550" r="3176"/>
          <a:stretch>
            <a:fillRect/>
          </a:stretch>
        </p:blipFill>
        <p:spPr>
          <a:xfrm>
            <a:off x="744220" y="1149350"/>
            <a:ext cx="2652395" cy="25565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81400" y="2345690"/>
            <a:ext cx="2586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/>
                </a:solidFill>
              </a:rPr>
              <a:t>爬取用户股票的评论</a:t>
            </a:r>
          </a:p>
        </p:txBody>
      </p:sp>
      <p:pic>
        <p:nvPicPr>
          <p:cNvPr id="11" name="图片 10" descr="微信图片_20220702221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950" y="1403985"/>
            <a:ext cx="2869565" cy="24282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30715" y="2433955"/>
            <a:ext cx="2790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2"/>
                </a:solidFill>
              </a:rPr>
              <a:t>NLP</a:t>
            </a:r>
            <a:r>
              <a:rPr lang="zh-CN" altLang="en-US" sz="2000">
                <a:solidFill>
                  <a:schemeClr val="bg2"/>
                </a:solidFill>
              </a:rPr>
              <a:t>分析股票舆情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90435" y="5112385"/>
            <a:ext cx="3061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/>
                </a:solidFill>
              </a:rPr>
              <a:t>预测股票的涨跌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" name="图片 80" descr="微信图片_20220702233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7" y="1951321"/>
            <a:ext cx="5162205" cy="487554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07D4E0-B162-3558-4DBC-CD53709F42CC}"/>
              </a:ext>
            </a:extLst>
          </p:cNvPr>
          <p:cNvSpPr txBox="1"/>
          <p:nvPr/>
        </p:nvSpPr>
        <p:spPr>
          <a:xfrm>
            <a:off x="182877" y="1212657"/>
            <a:ext cx="478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前期设计思路图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Preliminary Design Thinking Diagram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E989A6-7706-790C-1730-5AA578FD7C27}"/>
              </a:ext>
            </a:extLst>
          </p:cNvPr>
          <p:cNvSpPr txBox="1"/>
          <p:nvPr/>
        </p:nvSpPr>
        <p:spPr>
          <a:xfrm>
            <a:off x="7570818" y="1212657"/>
            <a:ext cx="32772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F1ADCA-028C-1C19-4060-E8BAC3D43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0" y="2046378"/>
            <a:ext cx="5395071" cy="42415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流程图: 准备 2"/>
          <p:cNvSpPr/>
          <p:nvPr/>
        </p:nvSpPr>
        <p:spPr>
          <a:xfrm>
            <a:off x="789305" y="1662430"/>
            <a:ext cx="2564130" cy="56261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UIBOT内置RPA爬虫功能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789305" y="2602230"/>
            <a:ext cx="2586355" cy="245364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基于强大的爬虫引擎减少了传统的繁琐的数据收集困难</a:t>
            </a:r>
          </a:p>
        </p:txBody>
      </p:sp>
      <p:sp>
        <p:nvSpPr>
          <p:cNvPr id="7" name="流程图: 准备 6"/>
          <p:cNvSpPr/>
          <p:nvPr/>
        </p:nvSpPr>
        <p:spPr>
          <a:xfrm>
            <a:off x="4551045" y="1662430"/>
            <a:ext cx="2687955" cy="563245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非侵入式表层集成</a:t>
            </a:r>
            <a:endParaRPr lang="en-US" altLang="zh-CN" dirty="0"/>
          </a:p>
        </p:txBody>
      </p:sp>
      <p:sp>
        <p:nvSpPr>
          <p:cNvPr id="8" name="单圆角矩形 7"/>
          <p:cNvSpPr/>
          <p:nvPr/>
        </p:nvSpPr>
        <p:spPr>
          <a:xfrm>
            <a:off x="4778317" y="2602230"/>
            <a:ext cx="2483485" cy="2453640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模拟人的操作，模拟一次，长期可以进行重复人的操作</a:t>
            </a:r>
          </a:p>
        </p:txBody>
      </p:sp>
      <p:sp>
        <p:nvSpPr>
          <p:cNvPr id="9" name="流程图: 准备 8"/>
          <p:cNvSpPr/>
          <p:nvPr/>
        </p:nvSpPr>
        <p:spPr>
          <a:xfrm>
            <a:off x="8741410" y="1662430"/>
            <a:ext cx="2493010" cy="56261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AI自主学习</a:t>
            </a:r>
          </a:p>
        </p:txBody>
      </p:sp>
      <p:sp>
        <p:nvSpPr>
          <p:cNvPr id="10" name="单圆角矩形 9"/>
          <p:cNvSpPr/>
          <p:nvPr/>
        </p:nvSpPr>
        <p:spPr>
          <a:xfrm>
            <a:off x="9006840" y="2602865"/>
            <a:ext cx="2361565" cy="2453005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软件会记录你的使用风格，投资人的投资策略，进而提高收益率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459b3d9-dd08-4aee-8b3a-cf3d685df3c6"/>
  <p:tag name="COMMONDATA" val="eyJoZGlkIjoiMGZjYTI1Yzc3Y2ViM2NkZGE3ZjM2ZjYyOTg5ZjBh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0,&quot;width&quot;:768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603</Words>
  <Application>Microsoft Office PowerPoint</Application>
  <PresentationFormat>宽屏</PresentationFormat>
  <Paragraphs>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 Unicode MS</vt:lpstr>
      <vt:lpstr>等线</vt:lpstr>
      <vt:lpstr>方正粗黑宋简体</vt:lpstr>
      <vt:lpstr>华文仿宋</vt:lpstr>
      <vt:lpstr>微软雅黑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刘 琪琪</cp:lastModifiedBy>
  <cp:revision>197</cp:revision>
  <dcterms:created xsi:type="dcterms:W3CDTF">2021-03-03T08:16:00Z</dcterms:created>
  <dcterms:modified xsi:type="dcterms:W3CDTF">2022-07-17T14:16:42Z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KSOSaveFontToCloudKey">
    <vt:lpwstr>333867239_btnclosed</vt:lpwstr>
  </property>
  <property fmtid="{D5CDD505-2E9C-101B-9397-08002B2CF9AE}" pid="4" name="ICV">
    <vt:lpwstr>EC2A214310E84816B900D48D5C5B5765</vt:lpwstr>
  </property>
</Properties>
</file>