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media/image15.svg" ContentType="image/svg+xml"/>
  <Override PartName="/ppt/media/image17.svg" ContentType="image/svg+xml"/>
  <Override PartName="/ppt/media/image19.svg" ContentType="image/svg+xml"/>
  <Override PartName="/ppt/media/image3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256" r:id="rId4"/>
    <p:sldId id="298" r:id="rId5"/>
    <p:sldId id="288" r:id="rId6"/>
    <p:sldId id="329" r:id="rId7"/>
    <p:sldId id="299" r:id="rId8"/>
    <p:sldId id="301" r:id="rId9"/>
    <p:sldId id="300" r:id="rId10"/>
    <p:sldId id="327" r:id="rId11"/>
    <p:sldId id="302" r:id="rId12"/>
    <p:sldId id="328" r:id="rId13"/>
    <p:sldId id="267" r:id="rId14"/>
    <p:sldId id="280" r:id="rId15"/>
    <p:sldId id="296" r:id="rId16"/>
    <p:sldId id="297" r:id="rId17"/>
    <p:sldId id="26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B4C7E7"/>
    <a:srgbClr val="2A4D6E"/>
    <a:srgbClr val="4782BA"/>
    <a:srgbClr val="7F9DBA"/>
    <a:srgbClr val="5B7186"/>
    <a:srgbClr val="B484E2"/>
    <a:srgbClr val="705661"/>
    <a:srgbClr val="D460FF"/>
    <a:srgbClr val="01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>
        <p:scale>
          <a:sx n="100" d="100"/>
          <a:sy n="100" d="100"/>
        </p:scale>
        <p:origin x="198" y="180"/>
      </p:cViewPr>
      <p:guideLst>
        <p:guide pos="7355"/>
        <p:guide orient="horz" pos="346"/>
        <p:guide orient="horz" pos="3952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82822262505218"/>
          <c:y val="0.217592592592593"/>
          <c:w val="0.943435547498956"/>
          <c:h val="0.601991105278507"/>
        </c:manualLayout>
      </c:layout>
      <c:lineChart>
        <c:grouping val="standard"/>
        <c:varyColors val="0"/>
        <c:ser>
          <c:idx val="0"/>
          <c:order val="0"/>
          <c:tx>
            <c:strRef>
              <c:f>'[2016-2021年 中国港口集装箱吞吐量.xlsx]Sheet1'!$B$1</c:f>
              <c:strCache>
                <c:ptCount val="1"/>
                <c:pt idx="0">
                  <c:v>吞吐量</c:v>
                </c:pt>
              </c:strCache>
            </c:strRef>
          </c:tx>
          <c:spPr>
            <a:ln w="25400" cap="rnd" cmpd="sng" algn="ctr">
              <a:solidFill>
                <a:schemeClr val="lt1"/>
              </a:solidFill>
              <a:prstDash val="solid"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4"/>
              <c:layout/>
              <c:numFmt formatCode="General" sourceLinked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'[2016-2021年 中国港口集装箱吞吐量.xlsx]Sheet1'!$A$2:$A$7</c:f>
              <c:strCache>
                <c:ptCount val="6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  <c:pt idx="3">
                  <c:v>2019年</c:v>
                </c:pt>
                <c:pt idx="4">
                  <c:v>2020年</c:v>
                </c:pt>
                <c:pt idx="5">
                  <c:v>2021年</c:v>
                </c:pt>
              </c:strCache>
            </c:strRef>
          </c:cat>
          <c:val>
            <c:numRef>
              <c:f>'[2016-2021年 中国港口集装箱吞吐量.xlsx]Sheet1'!$B$2:$B$7</c:f>
              <c:numCache>
                <c:formatCode>General</c:formatCode>
                <c:ptCount val="6"/>
                <c:pt idx="0">
                  <c:v>22005</c:v>
                </c:pt>
                <c:pt idx="1">
                  <c:v>23838</c:v>
                </c:pt>
                <c:pt idx="2">
                  <c:v>25112</c:v>
                </c:pt>
                <c:pt idx="3">
                  <c:v>26107</c:v>
                </c:pt>
                <c:pt idx="4">
                  <c:v>26430</c:v>
                </c:pt>
                <c:pt idx="5">
                  <c:v>28272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dropLines>
        <c:marker val="0"/>
        <c:smooth val="0"/>
        <c:axId val="194307200"/>
        <c:axId val="208352000"/>
      </c:lineChart>
      <c:catAx>
        <c:axId val="1943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</a:p>
        </c:txPr>
        <c:crossAx val="208352000"/>
        <c:crosses val="autoZero"/>
        <c:auto val="1"/>
        <c:lblAlgn val="ctr"/>
        <c:lblOffset val="100"/>
        <c:noMultiLvlLbl val="0"/>
      </c:catAx>
      <c:valAx>
        <c:axId val="208352000"/>
        <c:scaling>
          <c:orientation val="minMax"/>
          <c:min val="20000"/>
        </c:scaling>
        <c:delete val="1"/>
        <c:axPos val="l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43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680155"/>
            <a:ext cx="3381856" cy="1160206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100" b="1" dirty="0"/>
              <a:t>弄潮儿</a:t>
            </a:r>
            <a:endParaRPr kumimoji="1" lang="en-US" altLang="zh-CN" sz="2100" b="1" dirty="0"/>
          </a:p>
          <a:p>
            <a:pPr algn="ctr"/>
            <a:r>
              <a:rPr kumimoji="1" lang="en-US" altLang="zh-CN" dirty="0"/>
              <a:t>Tide Marker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03"/>
          <p:cNvSpPr txBox="1">
            <a:spLocks noChangeArrowheads="1"/>
          </p:cNvSpPr>
          <p:nvPr/>
        </p:nvSpPr>
        <p:spPr bwMode="auto">
          <a:xfrm rot="30982">
            <a:off x="7713345" y="5749290"/>
            <a:ext cx="147510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endParaRPr lang="zh-CN" altLang="en-US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300" y="1117600"/>
            <a:ext cx="1273810" cy="55054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项目流程方案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: 圆角 68"/>
          <p:cNvSpPr/>
          <p:nvPr/>
        </p:nvSpPr>
        <p:spPr>
          <a:xfrm>
            <a:off x="1125577" y="5529580"/>
            <a:ext cx="9662795" cy="854075"/>
          </a:xfrm>
          <a:prstGeom prst="roundRect">
            <a:avLst>
              <a:gd name="adj" fmla="val 45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方案部署后的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RPA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取代完全人工操作流程，操作时间由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分钟降至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分钟每票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 rot="16200000">
            <a:off x="5605820" y="-540663"/>
            <a:ext cx="702310" cy="11438175"/>
          </a:xfrm>
          <a:prstGeom prst="leftBrac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无所谓\Desktop\123215.png123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53" y="1734185"/>
            <a:ext cx="12190095" cy="3397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03"/>
          <p:cNvSpPr txBox="1">
            <a:spLocks noChangeArrowheads="1"/>
          </p:cNvSpPr>
          <p:nvPr/>
        </p:nvSpPr>
        <p:spPr bwMode="auto">
          <a:xfrm rot="30982">
            <a:off x="7713345" y="5749290"/>
            <a:ext cx="1475105" cy="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endParaRPr lang="zh-CN" altLang="en-US" sz="105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项目流程方案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188298"/>
            <a:ext cx="4912759" cy="30855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98" y="3204410"/>
            <a:ext cx="5663565" cy="31046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6430" y="1417320"/>
            <a:ext cx="10899775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457200" algn="l" defTabSz="3429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运用图片识别、数据抓取、识别图像位置等进行流程开发，根据流程设定模拟人工完成电脑操作实现信息的录入。实现工作流程自动化执行的技术应用。</a:t>
            </a:r>
            <a:endParaRPr kumimoji="0" lang="zh-CN" altLang="en-US" sz="2000" b="0" i="0" u="none" strike="noStrike" kern="1200" cap="none" spc="0" normalizeH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机器人的多个流程块中存在多个关键流程步骤，在这些步骤出错时自动进入重试机制和异常处理机制，机器人判断是否超过最大重试次数，如果没有则流程不中断且重新运行报错流程，反之则异常处理机制将捕捉报错信息并发送给相关维护人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圆角 68"/>
          <p:cNvSpPr/>
          <p:nvPr/>
        </p:nvSpPr>
        <p:spPr>
          <a:xfrm>
            <a:off x="243840" y="4467225"/>
            <a:ext cx="3898900" cy="2174240"/>
          </a:xfrm>
          <a:prstGeom prst="roundRect">
            <a:avLst>
              <a:gd name="adj" fmla="val 45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835" y="2505710"/>
            <a:ext cx="7670165" cy="442849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8853" y="281933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90" y="5565140"/>
            <a:ext cx="4105910" cy="1292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415" y="2329815"/>
            <a:ext cx="8813165" cy="50539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090" y="2190750"/>
            <a:ext cx="5030470" cy="2887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505" y="4371975"/>
            <a:ext cx="5761990" cy="3307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530" y="3342640"/>
            <a:ext cx="5033645" cy="28892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3520" y="4642485"/>
            <a:ext cx="38779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技术引入货代行业，扩展了技术的广度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技术主要运用在货代进出口进舱，实现了人工到智能的转变，加深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技术应用场景深度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420" y="1192510"/>
            <a:ext cx="8758992" cy="3006377"/>
            <a:chOff x="45" y="2093"/>
            <a:chExt cx="10400" cy="3674"/>
          </a:xfrm>
        </p:grpSpPr>
        <p:grpSp>
          <p:nvGrpSpPr>
            <p:cNvPr id="4" name="组合 3"/>
            <p:cNvGrpSpPr/>
            <p:nvPr/>
          </p:nvGrpSpPr>
          <p:grpSpPr>
            <a:xfrm>
              <a:off x="241" y="4280"/>
              <a:ext cx="6989" cy="1392"/>
              <a:chOff x="152852" y="2272280"/>
              <a:chExt cx="3913039" cy="883810"/>
            </a:xfrm>
          </p:grpSpPr>
          <p:sp>
            <p:nvSpPr>
              <p:cNvPr id="44" name="矩形: 圆顶角 43"/>
              <p:cNvSpPr/>
              <p:nvPr/>
            </p:nvSpPr>
            <p:spPr>
              <a:xfrm>
                <a:off x="152852" y="2272280"/>
                <a:ext cx="3913039" cy="883810"/>
              </a:xfrm>
              <a:prstGeom prst="round2SameRect">
                <a:avLst>
                  <a:gd name="adj1" fmla="val 0"/>
                  <a:gd name="adj2" fmla="val 11291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52853" y="2278443"/>
                <a:ext cx="391303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/>
            <p:cNvCxnSpPr/>
            <p:nvPr/>
          </p:nvCxnSpPr>
          <p:spPr>
            <a:xfrm>
              <a:off x="8029" y="4553"/>
              <a:ext cx="0" cy="1026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  <a:alpha val="5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任意多边形: 形状 57"/>
            <p:cNvSpPr/>
            <p:nvPr/>
          </p:nvSpPr>
          <p:spPr>
            <a:xfrm flipH="1" flipV="1">
              <a:off x="3500" y="2209"/>
              <a:ext cx="6945" cy="276"/>
            </a:xfrm>
            <a:custGeom>
              <a:avLst/>
              <a:gdLst>
                <a:gd name="connsiteX0" fmla="*/ 0 w 1078230"/>
                <a:gd name="connsiteY0" fmla="*/ 0 h 118110"/>
                <a:gd name="connsiteX1" fmla="*/ 190500 w 1078230"/>
                <a:gd name="connsiteY1" fmla="*/ 118110 h 118110"/>
                <a:gd name="connsiteX2" fmla="*/ 1078230 w 1078230"/>
                <a:gd name="connsiteY2" fmla="*/ 118110 h 118110"/>
                <a:gd name="connsiteX0-1" fmla="*/ 0 w 2557752"/>
                <a:gd name="connsiteY0-2" fmla="*/ 0 h 118110"/>
                <a:gd name="connsiteX1-3" fmla="*/ 190500 w 2557752"/>
                <a:gd name="connsiteY1-4" fmla="*/ 118110 h 118110"/>
                <a:gd name="connsiteX2-5" fmla="*/ 2557752 w 2557752"/>
                <a:gd name="connsiteY2-6" fmla="*/ 118110 h 118110"/>
                <a:gd name="connsiteX0-7" fmla="*/ 0 w 1993464"/>
                <a:gd name="connsiteY0-8" fmla="*/ 0 h 118110"/>
                <a:gd name="connsiteX1-9" fmla="*/ 190500 w 1993464"/>
                <a:gd name="connsiteY1-10" fmla="*/ 118110 h 118110"/>
                <a:gd name="connsiteX2-11" fmla="*/ 1993464 w 1993464"/>
                <a:gd name="connsiteY2-12" fmla="*/ 113160 h 118110"/>
                <a:gd name="connsiteX0-13" fmla="*/ 0 w 2756469"/>
                <a:gd name="connsiteY0-14" fmla="*/ 0 h 118110"/>
                <a:gd name="connsiteX1-15" fmla="*/ 190500 w 2756469"/>
                <a:gd name="connsiteY1-16" fmla="*/ 118110 h 118110"/>
                <a:gd name="connsiteX2-17" fmla="*/ 2756469 w 2756469"/>
                <a:gd name="connsiteY2-18" fmla="*/ 103054 h 118110"/>
                <a:gd name="connsiteX0-19" fmla="*/ 0 w 2756469"/>
                <a:gd name="connsiteY0-20" fmla="*/ 0 h 118110"/>
                <a:gd name="connsiteX1-21" fmla="*/ 190500 w 2756469"/>
                <a:gd name="connsiteY1-22" fmla="*/ 118110 h 118110"/>
                <a:gd name="connsiteX2-23" fmla="*/ 2756469 w 2756469"/>
                <a:gd name="connsiteY2-24" fmla="*/ 103054 h 118110"/>
                <a:gd name="connsiteX0-25" fmla="*/ 0 w 2751416"/>
                <a:gd name="connsiteY0-26" fmla="*/ 0 h 118110"/>
                <a:gd name="connsiteX1-27" fmla="*/ 190500 w 2751416"/>
                <a:gd name="connsiteY1-28" fmla="*/ 118110 h 118110"/>
                <a:gd name="connsiteX2-29" fmla="*/ 2751416 w 2751416"/>
                <a:gd name="connsiteY2-30" fmla="*/ 111476 h 118110"/>
                <a:gd name="connsiteX0-31" fmla="*/ 0 w 2973749"/>
                <a:gd name="connsiteY0-32" fmla="*/ 0 h 118110"/>
                <a:gd name="connsiteX1-33" fmla="*/ 190500 w 2973749"/>
                <a:gd name="connsiteY1-34" fmla="*/ 118110 h 118110"/>
                <a:gd name="connsiteX2-35" fmla="*/ 2973749 w 2973749"/>
                <a:gd name="connsiteY2-36" fmla="*/ 106423 h 118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73749" h="118110">
                  <a:moveTo>
                    <a:pt x="0" y="0"/>
                  </a:moveTo>
                  <a:lnTo>
                    <a:pt x="190500" y="118110"/>
                  </a:lnTo>
                  <a:lnTo>
                    <a:pt x="2973749" y="106423"/>
                  </a:lnTo>
                </a:path>
              </a:pathLst>
            </a:custGeom>
            <a:noFill/>
            <a:ln w="9525" cap="rnd">
              <a:solidFill>
                <a:schemeClr val="tx1">
                  <a:lumMod val="50000"/>
                  <a:lumOff val="50000"/>
                  <a:alpha val="37000"/>
                </a:schemeClr>
              </a:solidFill>
              <a:prstDash val="sysDash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82" y="2214"/>
              <a:ext cx="6948" cy="1581"/>
              <a:chOff x="-1548627" y="1153607"/>
              <a:chExt cx="5310970" cy="1276419"/>
            </a:xfrm>
          </p:grpSpPr>
          <p:sp>
            <p:nvSpPr>
              <p:cNvPr id="70" name="矩形: 圆顶角 69"/>
              <p:cNvSpPr/>
              <p:nvPr/>
            </p:nvSpPr>
            <p:spPr>
              <a:xfrm>
                <a:off x="-1548627" y="1153607"/>
                <a:ext cx="5310970" cy="1276419"/>
              </a:xfrm>
              <a:prstGeom prst="round2SameRect">
                <a:avLst>
                  <a:gd name="adj1" fmla="val 0"/>
                  <a:gd name="adj2" fmla="val 11291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-1542959" y="1153608"/>
                <a:ext cx="5305302" cy="0"/>
              </a:xfrm>
              <a:prstGeom prst="line">
                <a:avLst/>
              </a:prstGeom>
              <a:ln w="349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椭圆 59"/>
            <p:cNvSpPr/>
            <p:nvPr/>
          </p:nvSpPr>
          <p:spPr>
            <a:xfrm>
              <a:off x="10351" y="2390"/>
              <a:ext cx="94" cy="94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bg1">
                  <a:lumMod val="75000"/>
                </a:schemeClr>
              </a:solidFill>
              <a:prstDash val="solid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EFF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Regular"/>
                <a:cs typeface="+mn-cs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546" y="4305"/>
              <a:ext cx="6470" cy="343"/>
              <a:chOff x="1508699" y="2277230"/>
              <a:chExt cx="4108491" cy="217796"/>
            </a:xfrm>
          </p:grpSpPr>
          <p:sp>
            <p:nvSpPr>
              <p:cNvPr id="57" name="任意多边形: 形状 56"/>
              <p:cNvSpPr/>
              <p:nvPr/>
            </p:nvSpPr>
            <p:spPr>
              <a:xfrm flipH="1" flipV="1">
                <a:off x="1508699" y="2277230"/>
                <a:ext cx="4080217" cy="175151"/>
              </a:xfrm>
              <a:custGeom>
                <a:avLst/>
                <a:gdLst>
                  <a:gd name="connsiteX0" fmla="*/ 0 w 1078230"/>
                  <a:gd name="connsiteY0" fmla="*/ 0 h 118110"/>
                  <a:gd name="connsiteX1" fmla="*/ 190500 w 1078230"/>
                  <a:gd name="connsiteY1" fmla="*/ 118110 h 118110"/>
                  <a:gd name="connsiteX2" fmla="*/ 1078230 w 1078230"/>
                  <a:gd name="connsiteY2" fmla="*/ 118110 h 118110"/>
                  <a:gd name="connsiteX0-1" fmla="*/ 0 w 2557752"/>
                  <a:gd name="connsiteY0-2" fmla="*/ 0 h 118110"/>
                  <a:gd name="connsiteX1-3" fmla="*/ 190500 w 2557752"/>
                  <a:gd name="connsiteY1-4" fmla="*/ 118110 h 118110"/>
                  <a:gd name="connsiteX2-5" fmla="*/ 2557752 w 2557752"/>
                  <a:gd name="connsiteY2-6" fmla="*/ 118110 h 118110"/>
                  <a:gd name="connsiteX0-7" fmla="*/ 0 w 1993464"/>
                  <a:gd name="connsiteY0-8" fmla="*/ 0 h 118110"/>
                  <a:gd name="connsiteX1-9" fmla="*/ 190500 w 1993464"/>
                  <a:gd name="connsiteY1-10" fmla="*/ 118110 h 118110"/>
                  <a:gd name="connsiteX2-11" fmla="*/ 1993464 w 1993464"/>
                  <a:gd name="connsiteY2-12" fmla="*/ 113160 h 118110"/>
                  <a:gd name="connsiteX0-13" fmla="*/ 0 w 2756469"/>
                  <a:gd name="connsiteY0-14" fmla="*/ 0 h 118110"/>
                  <a:gd name="connsiteX1-15" fmla="*/ 190500 w 2756469"/>
                  <a:gd name="connsiteY1-16" fmla="*/ 118110 h 118110"/>
                  <a:gd name="connsiteX2-17" fmla="*/ 2756469 w 2756469"/>
                  <a:gd name="connsiteY2-18" fmla="*/ 103054 h 118110"/>
                  <a:gd name="connsiteX0-19" fmla="*/ 0 w 2756469"/>
                  <a:gd name="connsiteY0-20" fmla="*/ 0 h 118110"/>
                  <a:gd name="connsiteX1-21" fmla="*/ 190500 w 2756469"/>
                  <a:gd name="connsiteY1-22" fmla="*/ 118110 h 118110"/>
                  <a:gd name="connsiteX2-23" fmla="*/ 2756469 w 2756469"/>
                  <a:gd name="connsiteY2-24" fmla="*/ 103054 h 118110"/>
                  <a:gd name="connsiteX0-25" fmla="*/ 0 w 2751416"/>
                  <a:gd name="connsiteY0-26" fmla="*/ 0 h 118110"/>
                  <a:gd name="connsiteX1-27" fmla="*/ 190500 w 2751416"/>
                  <a:gd name="connsiteY1-28" fmla="*/ 118110 h 118110"/>
                  <a:gd name="connsiteX2-29" fmla="*/ 2751416 w 2751416"/>
                  <a:gd name="connsiteY2-30" fmla="*/ 111476 h 1181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751416" h="118110">
                    <a:moveTo>
                      <a:pt x="0" y="0"/>
                    </a:moveTo>
                    <a:lnTo>
                      <a:pt x="190500" y="118110"/>
                    </a:lnTo>
                    <a:lnTo>
                      <a:pt x="2751416" y="111476"/>
                    </a:lnTo>
                  </a:path>
                </a:pathLst>
              </a:custGeom>
              <a:noFill/>
              <a:ln w="9525" cap="rnd">
                <a:solidFill>
                  <a:schemeClr val="tx1">
                    <a:lumMod val="50000"/>
                    <a:lumOff val="50000"/>
                    <a:alpha val="37000"/>
                  </a:schemeClr>
                </a:solidFill>
                <a:prstDash val="sysDash"/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Regular"/>
                  <a:cs typeface="+mn-cs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557754" y="2435590"/>
                <a:ext cx="59436" cy="59436"/>
              </a:xfrm>
              <a:prstGeom prst="ellipse">
                <a:avLst/>
              </a:prstGeom>
              <a:solidFill>
                <a:schemeClr val="bg1"/>
              </a:solidFill>
              <a:ln w="9525" cap="rnd">
                <a:solidFill>
                  <a:schemeClr val="bg1">
                    <a:lumMod val="75000"/>
                  </a:schemeClr>
                </a:solidFill>
                <a:prstDash val="solid"/>
                <a:head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E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思源黑体 CN Regular"/>
                  <a:cs typeface="+mn-cs"/>
                </a:endParaRPr>
              </a:p>
            </p:txBody>
          </p:sp>
        </p:grpSp>
        <p:sp>
          <p:nvSpPr>
            <p:cNvPr id="73" name="î$ḷïdè"/>
            <p:cNvSpPr/>
            <p:nvPr/>
          </p:nvSpPr>
          <p:spPr>
            <a:xfrm>
              <a:off x="45" y="2093"/>
              <a:ext cx="7487" cy="1582"/>
            </a:xfrm>
            <a:prstGeom prst="roundRect">
              <a:avLst>
                <a:gd name="adj" fmla="val 0"/>
              </a:avLst>
            </a:prstGeom>
            <a:noFill/>
            <a:ln w="6055" cap="flat">
              <a:noFill/>
              <a:prstDash val="solid"/>
              <a:miter/>
            </a:ln>
          </p:spPr>
          <p:txBody>
            <a:bodyPr wrap="square" lIns="216000" tIns="108000" rIns="216000" bIns="108000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模拟人与计算机的交互过程</a:t>
              </a:r>
              <a:endPara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</a:t>
              </a:r>
              <a:r>
                <a:rPr kumimoji="1" lang="zh-CN" altLang="en-US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工作流程自动化</a:t>
              </a: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执行的技术应用</a:t>
              </a:r>
              <a:r>
                <a:rPr kumimoji="1"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根据流程设定模拟人工完成电脑操作</a:t>
              </a:r>
              <a:endPara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4" y="4337"/>
              <a:ext cx="7443" cy="14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采取</a:t>
              </a:r>
              <a:r>
                <a:rPr kumimoji="1" lang="zh-CN" altLang="en-US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非入侵系统</a:t>
              </a:r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的方式，无需对接系统，模拟人工操作：</a:t>
              </a:r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kumimoji="1" lang="zh-CN" altLang="en-US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登录船公司网站，自动录入数据，预订舱位</a:t>
              </a:r>
              <a:r>
                <a:rPr kumimoji="1" lang="en-US" altLang="zh-CN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endParaRPr kumimoji="1" lang="en-US" altLang="zh-CN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b="1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打印装箱单提单</a:t>
              </a:r>
              <a:endParaRPr kumimoji="1" lang="en-US" altLang="zh-CN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圆角 68"/>
          <p:cNvSpPr/>
          <p:nvPr/>
        </p:nvSpPr>
        <p:spPr>
          <a:xfrm>
            <a:off x="121920" y="1383030"/>
            <a:ext cx="11461750" cy="5079365"/>
          </a:xfrm>
          <a:prstGeom prst="roundRect">
            <a:avLst>
              <a:gd name="adj" fmla="val 45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3235" y="1988820"/>
            <a:ext cx="10820750" cy="3819329"/>
            <a:chOff x="761" y="3132"/>
            <a:chExt cx="14455" cy="5707"/>
          </a:xfrm>
        </p:grpSpPr>
        <p:grpSp>
          <p:nvGrpSpPr>
            <p:cNvPr id="8" name="组合 25"/>
            <p:cNvGrpSpPr/>
            <p:nvPr/>
          </p:nvGrpSpPr>
          <p:grpSpPr>
            <a:xfrm>
              <a:off x="761" y="3132"/>
              <a:ext cx="6970" cy="5620"/>
              <a:chOff x="0" y="1159510"/>
              <a:chExt cx="4425950" cy="3568700"/>
            </a:xfrm>
          </p:grpSpPr>
          <p:sp>
            <p:nvSpPr>
              <p:cNvPr id="27" name="矩形 26"/>
              <p:cNvSpPr>
                <a:spLocks noChangeAspect="1"/>
              </p:cNvSpPr>
              <p:nvPr/>
            </p:nvSpPr>
            <p:spPr>
              <a:xfrm>
                <a:off x="0" y="1159510"/>
                <a:ext cx="4425950" cy="3507740"/>
              </a:xfrm>
              <a:prstGeom prst="rect">
                <a:avLst/>
              </a:prstGeom>
              <a:blipFill dpi="0" rotWithShape="1">
                <a:blip r:embed="rId1"/>
                <a:srcRect/>
                <a:stretch>
                  <a:fillRect l="-106606" t="-36506" r="1" b="-1924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dk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1170940"/>
                <a:ext cx="4425950" cy="355790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59000">
                    <a:schemeClr val="accent1">
                      <a:lumMod val="97000"/>
                      <a:lumOff val="3000"/>
                      <a:alpha val="77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标题 3"/>
            <p:cNvSpPr txBox="1"/>
            <p:nvPr/>
          </p:nvSpPr>
          <p:spPr>
            <a:xfrm>
              <a:off x="1447" y="3401"/>
              <a:ext cx="5327" cy="1923"/>
            </a:xfrm>
            <a:prstGeom prst="rect">
              <a:avLst/>
            </a:prstGeom>
            <a:ln>
              <a:noFill/>
            </a:ln>
          </p:spPr>
          <p:txBody>
            <a:bodyPr vert="horz" lIns="68580" tIns="34290" rIns="68580" bIns="3429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AI+RPA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88" y="5756"/>
              <a:ext cx="4879" cy="1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di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不知疲倦的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di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单证操作“员工”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569" y="5324"/>
              <a:ext cx="4795" cy="0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7237" y="3470"/>
              <a:ext cx="7979" cy="5369"/>
              <a:chOff x="4111492" y="1373868"/>
              <a:chExt cx="4894741" cy="3409132"/>
            </a:xfrm>
          </p:grpSpPr>
          <p:grpSp>
            <p:nvGrpSpPr>
              <p:cNvPr id="4" name="组合 14"/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4142165" y="2856253"/>
                <a:ext cx="4687505" cy="971839"/>
                <a:chOff x="4814888" y="2936081"/>
                <a:chExt cx="4070667" cy="904100"/>
              </a:xfrm>
            </p:grpSpPr>
            <p:sp>
              <p:nvSpPr>
                <p:cNvPr id="16" name="同侧圆角矩形 15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814888" y="2936081"/>
                  <a:ext cx="1762918" cy="240824"/>
                </a:xfrm>
                <a:prstGeom prst="round2SameRect">
                  <a:avLst>
                    <a:gd name="adj1" fmla="val 19408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27000" tIns="0" rIns="68580" bIns="0" numCol="1" spcCol="0" rtlCol="0" fromWordArt="0" anchor="ctr" anchorCtr="0" forceAA="0" compatLnSpc="1">
                  <a:normAutofit fontScale="97500" lnSpcReduction="10000"/>
                </a:bodyPr>
                <a:lstStyle/>
                <a:p>
                  <a:pPr marL="0" marR="0" lvl="0" indent="0" algn="just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03</a:t>
                  </a:r>
                  <a:endParaRPr kumimoji="0" lang="zh-CN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" name="矩形 16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107940" y="2963863"/>
                  <a:ext cx="3777615" cy="4622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vert="horz" wrap="square" lIns="68580" tIns="34290" rIns="68580" bIns="34290" numCol="1" anchor="ctr">
                  <a:noAutofit/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速度比人工快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90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%+</a:t>
                  </a:r>
                  <a:endPara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6" name="同侧圆角矩形 1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814888" y="3599357"/>
                  <a:ext cx="1762918" cy="240824"/>
                </a:xfrm>
                <a:prstGeom prst="round2SameRect">
                  <a:avLst>
                    <a:gd name="adj1" fmla="val 19408"/>
                    <a:gd name="adj2" fmla="val 0"/>
                  </a:avLst>
                </a:prstGeom>
                <a:solidFill>
                  <a:srgbClr val="2D29A1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27000" tIns="0" rIns="68580" bIns="0" numCol="1" spcCol="0" rtlCol="0" fromWordArt="0" anchor="ctr" anchorCtr="0" forceAA="0" compatLnSpc="1">
                  <a:normAutofit fontScale="97500" lnSpcReduction="10000"/>
                </a:bodyPr>
                <a:lstStyle/>
                <a:p>
                  <a:pPr marL="0" marR="0" lvl="0" indent="0" algn="just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04</a:t>
                  </a:r>
                  <a:endParaRPr kumimoji="0" lang="zh-CN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2" name="组合 5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4153499" y="1373868"/>
                <a:ext cx="4675441" cy="541966"/>
                <a:chOff x="4824730" y="1557020"/>
                <a:chExt cx="4060190" cy="504190"/>
              </a:xfrm>
            </p:grpSpPr>
            <p:sp>
              <p:nvSpPr>
                <p:cNvPr id="5" name="同侧圆角矩形 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824730" y="1557020"/>
                  <a:ext cx="1760220" cy="262890"/>
                </a:xfrm>
                <a:prstGeom prst="round2SameRect">
                  <a:avLst>
                    <a:gd name="adj1" fmla="val 19408"/>
                    <a:gd name="adj2" fmla="val 0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27000" tIns="0" rIns="68580" bIns="0" numCol="1" spcCol="0" rtlCol="0" fromWordArt="0" anchor="ctr" anchorCtr="0" forceAA="0" compatLnSpc="1">
                  <a:normAutofit fontScale="97500" lnSpcReduction="10000"/>
                </a:bodyPr>
                <a:lstStyle/>
                <a:p>
                  <a:pPr marL="0" marR="0" lvl="0" indent="0" algn="just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01</a:t>
                  </a:r>
                  <a:endParaRPr kumimoji="0" lang="zh-CN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" name="矩形 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107940" y="1599565"/>
                  <a:ext cx="3776980" cy="4616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just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减少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3</a:t>
                  </a: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个人工成本、提升</a:t>
                  </a:r>
                  <a:r>
                    <a:rPr lang="en-US" altLang="zh-CN" sz="2000" b="1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4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3.33%</a:t>
                  </a: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订舱效率</a:t>
                  </a:r>
                  <a:endParaRPr kumimoji="0" lang="pt-BR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4478893" y="3600345"/>
                <a:ext cx="4350777" cy="496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ctr">
                <a:noAutofit/>
              </a:bodyPr>
              <a:lstStyle/>
              <a:p>
                <a:pPr marL="0" marR="0" lvl="0" indent="0" algn="just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拥有</a:t>
                </a:r>
                <a:r>
                  <a:rPr kumimoji="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自主的</a:t>
                </a: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订舱</a:t>
                </a:r>
                <a:r>
                  <a:rPr kumimoji="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语料库</a:t>
                </a: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和业内首个提单数据集提升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6" name="组合 17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152764" y="2080901"/>
                <a:ext cx="4676176" cy="541086"/>
                <a:chOff x="4824092" y="2196825"/>
                <a:chExt cx="4060828" cy="503371"/>
              </a:xfrm>
            </p:grpSpPr>
            <p:sp>
              <p:nvSpPr>
                <p:cNvPr id="19" name="同侧圆角矩形 1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4824092" y="2196825"/>
                  <a:ext cx="1760220" cy="262890"/>
                </a:xfrm>
                <a:prstGeom prst="round2SameRect">
                  <a:avLst>
                    <a:gd name="adj1" fmla="val 27560"/>
                    <a:gd name="adj2" fmla="val 0"/>
                  </a:avLst>
                </a:prstGeom>
                <a:solidFill>
                  <a:srgbClr val="879AED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square" lIns="67500" tIns="0" rIns="27000" bIns="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r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5107305" y="2237916"/>
                  <a:ext cx="3777615" cy="4622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vert="horz" wrap="square" lIns="68580" tIns="34290" rIns="68580" bIns="34290" numCol="1" anchor="ctr">
                  <a:normAutofit/>
                </a:bodyPr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填制订舱单</a:t>
                  </a:r>
                  <a:r>
                    <a:rPr kumimoji="0" lang="zh-CN" altLang="ko-K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的准确率</a:t>
                  </a: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高达</a:t>
                  </a: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+mn-ea"/>
                    </a:rPr>
                    <a:t>95%</a:t>
                  </a:r>
                  <a:endParaRPr kumimoji="0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4792997" y="4344983"/>
                <a:ext cx="4213236" cy="438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——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以上数据来自客户反馈分析报告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11492" y="2076131"/>
                <a:ext cx="2753423" cy="353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zh-CN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8853" y="281933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圆角 68"/>
          <p:cNvSpPr/>
          <p:nvPr/>
        </p:nvSpPr>
        <p:spPr>
          <a:xfrm>
            <a:off x="121920" y="1383030"/>
            <a:ext cx="11461750" cy="5079365"/>
          </a:xfrm>
          <a:prstGeom prst="roundRect">
            <a:avLst>
              <a:gd name="adj" fmla="val 455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7090" y="1466215"/>
            <a:ext cx="53651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政策响应价值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国家出台了一系列推动数字化物流、数字化交通的文件，货代行业数字化是当前的发展趋势。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目前我国货代行业面临的新的机遇和挑战，特别是在中美贸易战和新冠肺炎疫情等环境的影响下，使得我国国际贸易市场不稳定，导致国际货代业务需求有所波动。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保证货代企业的长远发展，提升市场竞争水平，国际货代企业逐渐向平台化、数字化、生态化和智能化转型。而这些困扰都能在系统上直接操作，大大提高了货物通关的效率。在一定程度上节省了人力、物力，为企业减少成本的支出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2498" y="4435691"/>
            <a:ext cx="5063727" cy="1781246"/>
            <a:chOff x="300355" y="3460661"/>
            <a:chExt cx="5063727" cy="1320717"/>
          </a:xfrm>
        </p:grpSpPr>
        <p:grpSp>
          <p:nvGrpSpPr>
            <p:cNvPr id="155" name="组合 154"/>
            <p:cNvGrpSpPr/>
            <p:nvPr/>
          </p:nvGrpSpPr>
          <p:grpSpPr>
            <a:xfrm>
              <a:off x="300355" y="3515549"/>
              <a:ext cx="5008394" cy="1183640"/>
              <a:chOff x="152703" y="2717557"/>
              <a:chExt cx="5008394" cy="996290"/>
            </a:xfrm>
          </p:grpSpPr>
          <p:sp>
            <p:nvSpPr>
              <p:cNvPr id="156" name="矩形: 圆顶角 155"/>
              <p:cNvSpPr/>
              <p:nvPr/>
            </p:nvSpPr>
            <p:spPr>
              <a:xfrm>
                <a:off x="152852" y="2717557"/>
                <a:ext cx="5008245" cy="996290"/>
              </a:xfrm>
              <a:prstGeom prst="round2SameRect">
                <a:avLst>
                  <a:gd name="adj1" fmla="val 0"/>
                  <a:gd name="adj2" fmla="val 11291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 dirty="0"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57" name="直接连接符 156"/>
              <p:cNvCxnSpPr/>
              <p:nvPr/>
            </p:nvCxnSpPr>
            <p:spPr>
              <a:xfrm>
                <a:off x="152703" y="2723576"/>
                <a:ext cx="4972685" cy="0"/>
              </a:xfrm>
              <a:prstGeom prst="line">
                <a:avLst/>
              </a:prstGeom>
              <a:ln w="3492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文本框 144"/>
            <p:cNvSpPr txBox="1"/>
            <p:nvPr/>
          </p:nvSpPr>
          <p:spPr>
            <a:xfrm>
              <a:off x="902529" y="3460661"/>
              <a:ext cx="1415772" cy="5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带动就业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91397" y="3820722"/>
              <a:ext cx="4972685" cy="96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当下每部署一套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RPA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智能货代操作系统，能够间接带动RPA和AI行业3.6个人的就业。国际货代企业原有操作员可以转移至更有价值的客服等岗位。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5435" y="1890524"/>
            <a:ext cx="5100469" cy="1090295"/>
            <a:chOff x="300355" y="913259"/>
            <a:chExt cx="5100469" cy="1090295"/>
          </a:xfrm>
        </p:grpSpPr>
        <p:grpSp>
          <p:nvGrpSpPr>
            <p:cNvPr id="4" name="组合 3"/>
            <p:cNvGrpSpPr/>
            <p:nvPr/>
          </p:nvGrpSpPr>
          <p:grpSpPr>
            <a:xfrm>
              <a:off x="300355" y="913259"/>
              <a:ext cx="5004584" cy="1050291"/>
              <a:chOff x="152703" y="2717557"/>
              <a:chExt cx="5004584" cy="884047"/>
            </a:xfrm>
          </p:grpSpPr>
          <p:sp>
            <p:nvSpPr>
              <p:cNvPr id="5" name="矩形: 圆顶角 147"/>
              <p:cNvSpPr/>
              <p:nvPr/>
            </p:nvSpPr>
            <p:spPr>
              <a:xfrm>
                <a:off x="152852" y="2717557"/>
                <a:ext cx="5004435" cy="884047"/>
              </a:xfrm>
              <a:prstGeom prst="round2SameRect">
                <a:avLst>
                  <a:gd name="adj1" fmla="val 0"/>
                  <a:gd name="adj2" fmla="val 11291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2703" y="2723862"/>
                <a:ext cx="4923790" cy="0"/>
              </a:xfrm>
              <a:prstGeom prst="line">
                <a:avLst/>
              </a:prstGeom>
              <a:ln w="349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855916" y="913260"/>
              <a:ext cx="4185761" cy="5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减少人工成本，提高工作效率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3384" y="1358394"/>
              <a:ext cx="491744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i="0" u="none" strike="noStrike" cap="none" spc="0" normalizeH="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本产品技术就会运用RPA+AI自动提取信息，并准确地填制报订舱单，从而实现效率的最高化。</a:t>
              </a:r>
              <a:endParaRPr kumimoji="0" i="0" u="none" strike="noStrike" cap="none" spc="0" normalizeH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2735" y="3054144"/>
            <a:ext cx="5017284" cy="1392555"/>
            <a:chOff x="300355" y="1992089"/>
            <a:chExt cx="5017284" cy="1392555"/>
          </a:xfrm>
        </p:grpSpPr>
        <p:grpSp>
          <p:nvGrpSpPr>
            <p:cNvPr id="15" name="组合 14"/>
            <p:cNvGrpSpPr/>
            <p:nvPr/>
          </p:nvGrpSpPr>
          <p:grpSpPr>
            <a:xfrm>
              <a:off x="300355" y="1992089"/>
              <a:ext cx="5004584" cy="1392555"/>
              <a:chOff x="152703" y="2717557"/>
              <a:chExt cx="5004584" cy="1172137"/>
            </a:xfrm>
          </p:grpSpPr>
          <p:sp>
            <p:nvSpPr>
              <p:cNvPr id="16" name="矩形: 圆顶角 150"/>
              <p:cNvSpPr/>
              <p:nvPr/>
            </p:nvSpPr>
            <p:spPr>
              <a:xfrm>
                <a:off x="152852" y="2717557"/>
                <a:ext cx="5004435" cy="1172137"/>
              </a:xfrm>
              <a:prstGeom prst="round2SameRect">
                <a:avLst>
                  <a:gd name="adj1" fmla="val 0"/>
                  <a:gd name="adj2" fmla="val 11291"/>
                </a:avLst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 dirty="0"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52703" y="2723610"/>
                <a:ext cx="4997450" cy="0"/>
              </a:xfrm>
              <a:prstGeom prst="line">
                <a:avLst/>
              </a:prstGeom>
              <a:ln w="349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858516" y="1995680"/>
              <a:ext cx="3262432" cy="52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方便企业留底保存备查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0190" y="2464422"/>
              <a:ext cx="4997449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纸质的材料在保存的过程中，还容易出现丢失、整理不当等现象。而智能货代操作系统是完全</a:t>
              </a:r>
              <a:endParaRPr kumimoji="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iconfont-11644-3741965"/>
          <p:cNvSpPr/>
          <p:nvPr/>
        </p:nvSpPr>
        <p:spPr>
          <a:xfrm>
            <a:off x="488464" y="4562216"/>
            <a:ext cx="391795" cy="391795"/>
          </a:xfrm>
          <a:custGeom>
            <a:avLst/>
            <a:gdLst>
              <a:gd name="T0" fmla="*/ 6300 w 12600"/>
              <a:gd name="T1" fmla="*/ 0 h 12600"/>
              <a:gd name="T2" fmla="*/ 0 w 12600"/>
              <a:gd name="T3" fmla="*/ 6300 h 12600"/>
              <a:gd name="T4" fmla="*/ 6300 w 12600"/>
              <a:gd name="T5" fmla="*/ 12600 h 12600"/>
              <a:gd name="T6" fmla="*/ 12600 w 12600"/>
              <a:gd name="T7" fmla="*/ 6300 h 12600"/>
              <a:gd name="T8" fmla="*/ 6300 w 12600"/>
              <a:gd name="T9" fmla="*/ 0 h 12600"/>
              <a:gd name="T10" fmla="*/ 2730 w 12600"/>
              <a:gd name="T11" fmla="*/ 9152 h 12600"/>
              <a:gd name="T12" fmla="*/ 4279 w 12600"/>
              <a:gd name="T13" fmla="*/ 8224 h 12600"/>
              <a:gd name="T14" fmla="*/ 5515 w 12600"/>
              <a:gd name="T15" fmla="*/ 6979 h 12600"/>
              <a:gd name="T16" fmla="*/ 5104 w 12600"/>
              <a:gd name="T17" fmla="*/ 6051 h 12600"/>
              <a:gd name="T18" fmla="*/ 4751 w 12600"/>
              <a:gd name="T19" fmla="*/ 5405 h 12600"/>
              <a:gd name="T20" fmla="*/ 4889 w 12600"/>
              <a:gd name="T21" fmla="*/ 5086 h 12600"/>
              <a:gd name="T22" fmla="*/ 4791 w 12600"/>
              <a:gd name="T23" fmla="*/ 4416 h 12600"/>
              <a:gd name="T24" fmla="*/ 6300 w 12600"/>
              <a:gd name="T25" fmla="*/ 3115 h 12600"/>
              <a:gd name="T26" fmla="*/ 7808 w 12600"/>
              <a:gd name="T27" fmla="*/ 4416 h 12600"/>
              <a:gd name="T28" fmla="*/ 7711 w 12600"/>
              <a:gd name="T29" fmla="*/ 5085 h 12600"/>
              <a:gd name="T30" fmla="*/ 7849 w 12600"/>
              <a:gd name="T31" fmla="*/ 5405 h 12600"/>
              <a:gd name="T32" fmla="*/ 7496 w 12600"/>
              <a:gd name="T33" fmla="*/ 6051 h 12600"/>
              <a:gd name="T34" fmla="*/ 7085 w 12600"/>
              <a:gd name="T35" fmla="*/ 6978 h 12600"/>
              <a:gd name="T36" fmla="*/ 8320 w 12600"/>
              <a:gd name="T37" fmla="*/ 8223 h 12600"/>
              <a:gd name="T38" fmla="*/ 9869 w 12600"/>
              <a:gd name="T39" fmla="*/ 9152 h 12600"/>
              <a:gd name="T40" fmla="*/ 2730 w 12600"/>
              <a:gd name="T41" fmla="*/ 9152 h 12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00" h="12600">
                <a:moveTo>
                  <a:pt x="6300" y="0"/>
                </a:moveTo>
                <a:cubicBezTo>
                  <a:pt x="2821" y="0"/>
                  <a:pt x="0" y="2821"/>
                  <a:pt x="0" y="6300"/>
                </a:cubicBezTo>
                <a:cubicBezTo>
                  <a:pt x="0" y="9780"/>
                  <a:pt x="2821" y="12600"/>
                  <a:pt x="6300" y="12600"/>
                </a:cubicBezTo>
                <a:cubicBezTo>
                  <a:pt x="9779" y="12600"/>
                  <a:pt x="12600" y="9780"/>
                  <a:pt x="12600" y="6300"/>
                </a:cubicBezTo>
                <a:cubicBezTo>
                  <a:pt x="12600" y="2821"/>
                  <a:pt x="9779" y="0"/>
                  <a:pt x="6300" y="0"/>
                </a:cubicBezTo>
                <a:close/>
                <a:moveTo>
                  <a:pt x="2730" y="9152"/>
                </a:moveTo>
                <a:cubicBezTo>
                  <a:pt x="2730" y="8914"/>
                  <a:pt x="3341" y="8565"/>
                  <a:pt x="4279" y="8224"/>
                </a:cubicBezTo>
                <a:cubicBezTo>
                  <a:pt x="5216" y="7882"/>
                  <a:pt x="5515" y="7595"/>
                  <a:pt x="5515" y="6979"/>
                </a:cubicBezTo>
                <a:cubicBezTo>
                  <a:pt x="5515" y="6608"/>
                  <a:pt x="5229" y="6729"/>
                  <a:pt x="5104" y="6051"/>
                </a:cubicBezTo>
                <a:cubicBezTo>
                  <a:pt x="5052" y="5770"/>
                  <a:pt x="4799" y="6047"/>
                  <a:pt x="4751" y="5405"/>
                </a:cubicBezTo>
                <a:cubicBezTo>
                  <a:pt x="4751" y="5150"/>
                  <a:pt x="4889" y="5086"/>
                  <a:pt x="4889" y="5086"/>
                </a:cubicBezTo>
                <a:cubicBezTo>
                  <a:pt x="4889" y="5086"/>
                  <a:pt x="4819" y="4707"/>
                  <a:pt x="4791" y="4416"/>
                </a:cubicBezTo>
                <a:cubicBezTo>
                  <a:pt x="4757" y="4053"/>
                  <a:pt x="5001" y="3115"/>
                  <a:pt x="6300" y="3115"/>
                </a:cubicBezTo>
                <a:cubicBezTo>
                  <a:pt x="7598" y="3115"/>
                  <a:pt x="7842" y="4053"/>
                  <a:pt x="7808" y="4416"/>
                </a:cubicBezTo>
                <a:cubicBezTo>
                  <a:pt x="7781" y="4707"/>
                  <a:pt x="7711" y="5085"/>
                  <a:pt x="7711" y="5085"/>
                </a:cubicBezTo>
                <a:cubicBezTo>
                  <a:pt x="7711" y="5085"/>
                  <a:pt x="7849" y="5149"/>
                  <a:pt x="7849" y="5405"/>
                </a:cubicBezTo>
                <a:cubicBezTo>
                  <a:pt x="7801" y="6046"/>
                  <a:pt x="7548" y="5770"/>
                  <a:pt x="7496" y="6051"/>
                </a:cubicBezTo>
                <a:cubicBezTo>
                  <a:pt x="7370" y="6728"/>
                  <a:pt x="7085" y="6607"/>
                  <a:pt x="7085" y="6978"/>
                </a:cubicBezTo>
                <a:cubicBezTo>
                  <a:pt x="7085" y="7594"/>
                  <a:pt x="7384" y="7882"/>
                  <a:pt x="8320" y="8223"/>
                </a:cubicBezTo>
                <a:cubicBezTo>
                  <a:pt x="9259" y="8565"/>
                  <a:pt x="9869" y="8914"/>
                  <a:pt x="9869" y="9152"/>
                </a:cubicBezTo>
                <a:cubicBezTo>
                  <a:pt x="9869" y="9594"/>
                  <a:pt x="2730" y="9594"/>
                  <a:pt x="2730" y="9152"/>
                </a:cubicBezTo>
                <a:close/>
              </a:path>
            </a:pathLst>
          </a:custGeom>
          <a:solidFill>
            <a:srgbClr val="118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184EA"/>
              </a:solidFill>
            </a:endParaRPr>
          </a:p>
        </p:txBody>
      </p:sp>
      <p:sp>
        <p:nvSpPr>
          <p:cNvPr id="138" name="图形 32"/>
          <p:cNvSpPr/>
          <p:nvPr/>
        </p:nvSpPr>
        <p:spPr>
          <a:xfrm>
            <a:off x="477520" y="3181985"/>
            <a:ext cx="328930" cy="307340"/>
          </a:xfrm>
          <a:custGeom>
            <a:avLst/>
            <a:gdLst>
              <a:gd name="connsiteX0" fmla="*/ 947380 w 1028583"/>
              <a:gd name="connsiteY0" fmla="*/ 1299265 h 1299265"/>
              <a:gd name="connsiteX1" fmla="*/ 81204 w 1028583"/>
              <a:gd name="connsiteY1" fmla="*/ 1299265 h 1299265"/>
              <a:gd name="connsiteX2" fmla="*/ 0 w 1028583"/>
              <a:gd name="connsiteY2" fmla="*/ 1218061 h 1299265"/>
              <a:gd name="connsiteX3" fmla="*/ 0 w 1028583"/>
              <a:gd name="connsiteY3" fmla="*/ 243612 h 1299265"/>
              <a:gd name="connsiteX4" fmla="*/ 81204 w 1028583"/>
              <a:gd name="connsiteY4" fmla="*/ 162408 h 1299265"/>
              <a:gd name="connsiteX5" fmla="*/ 305868 w 1028583"/>
              <a:gd name="connsiteY5" fmla="*/ 162408 h 1299265"/>
              <a:gd name="connsiteX6" fmla="*/ 357298 w 1028583"/>
              <a:gd name="connsiteY6" fmla="*/ 121806 h 1299265"/>
              <a:gd name="connsiteX7" fmla="*/ 514292 w 1028583"/>
              <a:gd name="connsiteY7" fmla="*/ 0 h 1299265"/>
              <a:gd name="connsiteX8" fmla="*/ 671286 w 1028583"/>
              <a:gd name="connsiteY8" fmla="*/ 121806 h 1299265"/>
              <a:gd name="connsiteX9" fmla="*/ 722716 w 1028583"/>
              <a:gd name="connsiteY9" fmla="*/ 162408 h 1299265"/>
              <a:gd name="connsiteX10" fmla="*/ 947380 w 1028583"/>
              <a:gd name="connsiteY10" fmla="*/ 162408 h 1299265"/>
              <a:gd name="connsiteX11" fmla="*/ 1028584 w 1028583"/>
              <a:gd name="connsiteY11" fmla="*/ 243612 h 1299265"/>
              <a:gd name="connsiteX12" fmla="*/ 1028584 w 1028583"/>
              <a:gd name="connsiteY12" fmla="*/ 1218061 h 1299265"/>
              <a:gd name="connsiteX13" fmla="*/ 947380 w 1028583"/>
              <a:gd name="connsiteY13" fmla="*/ 1299265 h 1299265"/>
              <a:gd name="connsiteX14" fmla="*/ 974449 w 1028583"/>
              <a:gd name="connsiteY14" fmla="*/ 243612 h 1299265"/>
              <a:gd name="connsiteX15" fmla="*/ 947380 w 1028583"/>
              <a:gd name="connsiteY15" fmla="*/ 216545 h 1299265"/>
              <a:gd name="connsiteX16" fmla="*/ 722716 w 1028583"/>
              <a:gd name="connsiteY16" fmla="*/ 216545 h 1299265"/>
              <a:gd name="connsiteX17" fmla="*/ 617151 w 1028583"/>
              <a:gd name="connsiteY17" fmla="*/ 135341 h 1299265"/>
              <a:gd name="connsiteX18" fmla="*/ 511586 w 1028583"/>
              <a:gd name="connsiteY18" fmla="*/ 54136 h 1299265"/>
              <a:gd name="connsiteX19" fmla="*/ 406020 w 1028583"/>
              <a:gd name="connsiteY19" fmla="*/ 135341 h 1299265"/>
              <a:gd name="connsiteX20" fmla="*/ 300455 w 1028583"/>
              <a:gd name="connsiteY20" fmla="*/ 216545 h 1299265"/>
              <a:gd name="connsiteX21" fmla="*/ 81204 w 1028583"/>
              <a:gd name="connsiteY21" fmla="*/ 216545 h 1299265"/>
              <a:gd name="connsiteX22" fmla="*/ 54135 w 1028583"/>
              <a:gd name="connsiteY22" fmla="*/ 243612 h 1299265"/>
              <a:gd name="connsiteX23" fmla="*/ 54135 w 1028583"/>
              <a:gd name="connsiteY23" fmla="*/ 1218061 h 1299265"/>
              <a:gd name="connsiteX24" fmla="*/ 81204 w 1028583"/>
              <a:gd name="connsiteY24" fmla="*/ 1245129 h 1299265"/>
              <a:gd name="connsiteX25" fmla="*/ 947380 w 1028583"/>
              <a:gd name="connsiteY25" fmla="*/ 1245129 h 1299265"/>
              <a:gd name="connsiteX26" fmla="*/ 974449 w 1028583"/>
              <a:gd name="connsiteY26" fmla="*/ 1218061 h 1299265"/>
              <a:gd name="connsiteX27" fmla="*/ 974449 w 1028583"/>
              <a:gd name="connsiteY27" fmla="*/ 243612 h 1299265"/>
              <a:gd name="connsiteX28" fmla="*/ 839108 w 1028583"/>
              <a:gd name="connsiteY28" fmla="*/ 514292 h 1299265"/>
              <a:gd name="connsiteX29" fmla="*/ 189476 w 1028583"/>
              <a:gd name="connsiteY29" fmla="*/ 514292 h 1299265"/>
              <a:gd name="connsiteX30" fmla="*/ 162408 w 1028583"/>
              <a:gd name="connsiteY30" fmla="*/ 487224 h 1299265"/>
              <a:gd name="connsiteX31" fmla="*/ 189476 w 1028583"/>
              <a:gd name="connsiteY31" fmla="*/ 460157 h 1299265"/>
              <a:gd name="connsiteX32" fmla="*/ 839108 w 1028583"/>
              <a:gd name="connsiteY32" fmla="*/ 460157 h 1299265"/>
              <a:gd name="connsiteX33" fmla="*/ 866176 w 1028583"/>
              <a:gd name="connsiteY33" fmla="*/ 487224 h 1299265"/>
              <a:gd name="connsiteX34" fmla="*/ 839108 w 1028583"/>
              <a:gd name="connsiteY34" fmla="*/ 514292 h 1299265"/>
              <a:gd name="connsiteX35" fmla="*/ 568428 w 1028583"/>
              <a:gd name="connsiteY35" fmla="*/ 216545 h 1299265"/>
              <a:gd name="connsiteX36" fmla="*/ 460156 w 1028583"/>
              <a:gd name="connsiteY36" fmla="*/ 216545 h 1299265"/>
              <a:gd name="connsiteX37" fmla="*/ 433088 w 1028583"/>
              <a:gd name="connsiteY37" fmla="*/ 189476 h 1299265"/>
              <a:gd name="connsiteX38" fmla="*/ 460156 w 1028583"/>
              <a:gd name="connsiteY38" fmla="*/ 162408 h 1299265"/>
              <a:gd name="connsiteX39" fmla="*/ 568428 w 1028583"/>
              <a:gd name="connsiteY39" fmla="*/ 162408 h 1299265"/>
              <a:gd name="connsiteX40" fmla="*/ 595496 w 1028583"/>
              <a:gd name="connsiteY40" fmla="*/ 189476 h 1299265"/>
              <a:gd name="connsiteX41" fmla="*/ 568428 w 1028583"/>
              <a:gd name="connsiteY41" fmla="*/ 216545 h 1299265"/>
              <a:gd name="connsiteX42" fmla="*/ 189476 w 1028583"/>
              <a:gd name="connsiteY42" fmla="*/ 703769 h 1299265"/>
              <a:gd name="connsiteX43" fmla="*/ 730837 w 1028583"/>
              <a:gd name="connsiteY43" fmla="*/ 703769 h 1299265"/>
              <a:gd name="connsiteX44" fmla="*/ 757904 w 1028583"/>
              <a:gd name="connsiteY44" fmla="*/ 730837 h 1299265"/>
              <a:gd name="connsiteX45" fmla="*/ 730837 w 1028583"/>
              <a:gd name="connsiteY45" fmla="*/ 757904 h 1299265"/>
              <a:gd name="connsiteX46" fmla="*/ 189476 w 1028583"/>
              <a:gd name="connsiteY46" fmla="*/ 757904 h 1299265"/>
              <a:gd name="connsiteX47" fmla="*/ 162408 w 1028583"/>
              <a:gd name="connsiteY47" fmla="*/ 730837 h 1299265"/>
              <a:gd name="connsiteX48" fmla="*/ 189476 w 1028583"/>
              <a:gd name="connsiteY48" fmla="*/ 703769 h 1299265"/>
              <a:gd name="connsiteX49" fmla="*/ 189476 w 1028583"/>
              <a:gd name="connsiteY49" fmla="*/ 947381 h 1299265"/>
              <a:gd name="connsiteX50" fmla="*/ 622564 w 1028583"/>
              <a:gd name="connsiteY50" fmla="*/ 947381 h 1299265"/>
              <a:gd name="connsiteX51" fmla="*/ 649633 w 1028583"/>
              <a:gd name="connsiteY51" fmla="*/ 974449 h 1299265"/>
              <a:gd name="connsiteX52" fmla="*/ 622564 w 1028583"/>
              <a:gd name="connsiteY52" fmla="*/ 1001516 h 1299265"/>
              <a:gd name="connsiteX53" fmla="*/ 189476 w 1028583"/>
              <a:gd name="connsiteY53" fmla="*/ 1001516 h 1299265"/>
              <a:gd name="connsiteX54" fmla="*/ 162408 w 1028583"/>
              <a:gd name="connsiteY54" fmla="*/ 974449 h 1299265"/>
              <a:gd name="connsiteX55" fmla="*/ 189476 w 1028583"/>
              <a:gd name="connsiteY55" fmla="*/ 947381 h 129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28583" h="1299265">
                <a:moveTo>
                  <a:pt x="947380" y="1299265"/>
                </a:moveTo>
                <a:lnTo>
                  <a:pt x="81204" y="1299265"/>
                </a:lnTo>
                <a:cubicBezTo>
                  <a:pt x="35188" y="1299265"/>
                  <a:pt x="0" y="1264077"/>
                  <a:pt x="0" y="1218061"/>
                </a:cubicBezTo>
                <a:lnTo>
                  <a:pt x="0" y="243612"/>
                </a:lnTo>
                <a:cubicBezTo>
                  <a:pt x="0" y="197596"/>
                  <a:pt x="35188" y="162408"/>
                  <a:pt x="81204" y="162408"/>
                </a:cubicBezTo>
                <a:lnTo>
                  <a:pt x="305868" y="162408"/>
                </a:lnTo>
                <a:cubicBezTo>
                  <a:pt x="330229" y="162408"/>
                  <a:pt x="351884" y="146167"/>
                  <a:pt x="357298" y="121806"/>
                </a:cubicBezTo>
                <a:cubicBezTo>
                  <a:pt x="376245" y="51429"/>
                  <a:pt x="438502" y="0"/>
                  <a:pt x="514292" y="0"/>
                </a:cubicBezTo>
                <a:cubicBezTo>
                  <a:pt x="590082" y="0"/>
                  <a:pt x="652339" y="51429"/>
                  <a:pt x="671286" y="121806"/>
                </a:cubicBezTo>
                <a:cubicBezTo>
                  <a:pt x="676700" y="146167"/>
                  <a:pt x="698355" y="162408"/>
                  <a:pt x="722716" y="162408"/>
                </a:cubicBezTo>
                <a:lnTo>
                  <a:pt x="947380" y="162408"/>
                </a:lnTo>
                <a:cubicBezTo>
                  <a:pt x="993396" y="162408"/>
                  <a:pt x="1028584" y="197596"/>
                  <a:pt x="1028584" y="243612"/>
                </a:cubicBezTo>
                <a:lnTo>
                  <a:pt x="1028584" y="1218061"/>
                </a:lnTo>
                <a:cubicBezTo>
                  <a:pt x="1028584" y="1264077"/>
                  <a:pt x="993396" y="1299265"/>
                  <a:pt x="947380" y="1299265"/>
                </a:cubicBezTo>
                <a:close/>
                <a:moveTo>
                  <a:pt x="974449" y="243612"/>
                </a:moveTo>
                <a:cubicBezTo>
                  <a:pt x="974449" y="227371"/>
                  <a:pt x="963621" y="216545"/>
                  <a:pt x="947380" y="216545"/>
                </a:cubicBezTo>
                <a:lnTo>
                  <a:pt x="722716" y="216545"/>
                </a:lnTo>
                <a:cubicBezTo>
                  <a:pt x="673994" y="216545"/>
                  <a:pt x="630684" y="184063"/>
                  <a:pt x="617151" y="135341"/>
                </a:cubicBezTo>
                <a:cubicBezTo>
                  <a:pt x="603617" y="86618"/>
                  <a:pt x="563014" y="54136"/>
                  <a:pt x="511586" y="54136"/>
                </a:cubicBezTo>
                <a:cubicBezTo>
                  <a:pt x="462863" y="54136"/>
                  <a:pt x="419554" y="86618"/>
                  <a:pt x="406020" y="135341"/>
                </a:cubicBezTo>
                <a:cubicBezTo>
                  <a:pt x="392486" y="184063"/>
                  <a:pt x="351884" y="216545"/>
                  <a:pt x="300455" y="216545"/>
                </a:cubicBezTo>
                <a:lnTo>
                  <a:pt x="81204" y="216545"/>
                </a:lnTo>
                <a:cubicBezTo>
                  <a:pt x="64963" y="216545"/>
                  <a:pt x="54135" y="227371"/>
                  <a:pt x="54135" y="243612"/>
                </a:cubicBezTo>
                <a:lnTo>
                  <a:pt x="54135" y="1218061"/>
                </a:lnTo>
                <a:cubicBezTo>
                  <a:pt x="54135" y="1234302"/>
                  <a:pt x="64963" y="1245129"/>
                  <a:pt x="81204" y="1245129"/>
                </a:cubicBezTo>
                <a:lnTo>
                  <a:pt x="947380" y="1245129"/>
                </a:lnTo>
                <a:cubicBezTo>
                  <a:pt x="963621" y="1245129"/>
                  <a:pt x="974449" y="1234302"/>
                  <a:pt x="974449" y="1218061"/>
                </a:cubicBezTo>
                <a:lnTo>
                  <a:pt x="974449" y="243612"/>
                </a:lnTo>
                <a:close/>
                <a:moveTo>
                  <a:pt x="839108" y="514292"/>
                </a:moveTo>
                <a:lnTo>
                  <a:pt x="189476" y="514292"/>
                </a:lnTo>
                <a:cubicBezTo>
                  <a:pt x="173235" y="514292"/>
                  <a:pt x="162408" y="503465"/>
                  <a:pt x="162408" y="487224"/>
                </a:cubicBezTo>
                <a:cubicBezTo>
                  <a:pt x="162408" y="470984"/>
                  <a:pt x="173235" y="460157"/>
                  <a:pt x="189476" y="460157"/>
                </a:cubicBezTo>
                <a:lnTo>
                  <a:pt x="839108" y="460157"/>
                </a:lnTo>
                <a:cubicBezTo>
                  <a:pt x="855349" y="460157"/>
                  <a:pt x="866176" y="470984"/>
                  <a:pt x="866176" y="487224"/>
                </a:cubicBezTo>
                <a:cubicBezTo>
                  <a:pt x="866176" y="503465"/>
                  <a:pt x="855349" y="514292"/>
                  <a:pt x="839108" y="514292"/>
                </a:cubicBezTo>
                <a:close/>
                <a:moveTo>
                  <a:pt x="568428" y="216545"/>
                </a:moveTo>
                <a:lnTo>
                  <a:pt x="460156" y="216545"/>
                </a:lnTo>
                <a:cubicBezTo>
                  <a:pt x="443915" y="216545"/>
                  <a:pt x="433088" y="205717"/>
                  <a:pt x="433088" y="189476"/>
                </a:cubicBezTo>
                <a:cubicBezTo>
                  <a:pt x="433088" y="173235"/>
                  <a:pt x="443915" y="162408"/>
                  <a:pt x="460156" y="162408"/>
                </a:cubicBezTo>
                <a:lnTo>
                  <a:pt x="568428" y="162408"/>
                </a:lnTo>
                <a:cubicBezTo>
                  <a:pt x="584669" y="162408"/>
                  <a:pt x="595496" y="173235"/>
                  <a:pt x="595496" y="189476"/>
                </a:cubicBezTo>
                <a:cubicBezTo>
                  <a:pt x="595496" y="205717"/>
                  <a:pt x="584669" y="216545"/>
                  <a:pt x="568428" y="216545"/>
                </a:cubicBezTo>
                <a:close/>
                <a:moveTo>
                  <a:pt x="189476" y="703769"/>
                </a:moveTo>
                <a:lnTo>
                  <a:pt x="730837" y="703769"/>
                </a:lnTo>
                <a:cubicBezTo>
                  <a:pt x="747077" y="703769"/>
                  <a:pt x="757904" y="714596"/>
                  <a:pt x="757904" y="730837"/>
                </a:cubicBezTo>
                <a:cubicBezTo>
                  <a:pt x="757904" y="747077"/>
                  <a:pt x="747077" y="757904"/>
                  <a:pt x="730837" y="757904"/>
                </a:cubicBezTo>
                <a:lnTo>
                  <a:pt x="189476" y="757904"/>
                </a:lnTo>
                <a:cubicBezTo>
                  <a:pt x="173235" y="757904"/>
                  <a:pt x="162408" y="747077"/>
                  <a:pt x="162408" y="730837"/>
                </a:cubicBezTo>
                <a:cubicBezTo>
                  <a:pt x="162408" y="714596"/>
                  <a:pt x="173235" y="703769"/>
                  <a:pt x="189476" y="703769"/>
                </a:cubicBezTo>
                <a:close/>
                <a:moveTo>
                  <a:pt x="189476" y="947381"/>
                </a:moveTo>
                <a:lnTo>
                  <a:pt x="622564" y="947381"/>
                </a:lnTo>
                <a:cubicBezTo>
                  <a:pt x="638804" y="947381"/>
                  <a:pt x="649633" y="958208"/>
                  <a:pt x="649633" y="974449"/>
                </a:cubicBezTo>
                <a:cubicBezTo>
                  <a:pt x="649633" y="990690"/>
                  <a:pt x="638804" y="1001516"/>
                  <a:pt x="622564" y="1001516"/>
                </a:cubicBezTo>
                <a:lnTo>
                  <a:pt x="189476" y="1001516"/>
                </a:lnTo>
                <a:cubicBezTo>
                  <a:pt x="173235" y="1001516"/>
                  <a:pt x="162408" y="990690"/>
                  <a:pt x="162408" y="974449"/>
                </a:cubicBezTo>
                <a:cubicBezTo>
                  <a:pt x="162408" y="958208"/>
                  <a:pt x="173235" y="947381"/>
                  <a:pt x="189476" y="947381"/>
                </a:cubicBezTo>
                <a:close/>
              </a:path>
            </a:pathLst>
          </a:custGeom>
          <a:solidFill>
            <a:srgbClr val="1296DB"/>
          </a:solidFill>
          <a:ln w="28575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42" name="图形 142" descr="箭头循环 纯色填充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4020" y="1885315"/>
            <a:ext cx="528955" cy="5289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83540" y="142113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企业价值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1"/>
          <p:cNvSpPr txBox="1"/>
          <p:nvPr/>
        </p:nvSpPr>
        <p:spPr>
          <a:xfrm>
            <a:off x="3442030" y="311516"/>
            <a:ext cx="5307940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46672" y="1712290"/>
            <a:ext cx="5429391" cy="3765681"/>
            <a:chOff x="8296" y="2653"/>
            <a:chExt cx="8918" cy="6104"/>
          </a:xfrm>
        </p:grpSpPr>
        <p:sp>
          <p:nvSpPr>
            <p:cNvPr id="13" name="矩形 12"/>
            <p:cNvSpPr/>
            <p:nvPr/>
          </p:nvSpPr>
          <p:spPr>
            <a:xfrm>
              <a:off x="9077" y="3237"/>
              <a:ext cx="8137" cy="5520"/>
            </a:xfrm>
            <a:prstGeom prst="rect">
              <a:avLst/>
            </a:prstGeom>
            <a:gradFill>
              <a:gsLst>
                <a:gs pos="0">
                  <a:srgbClr val="0070C0">
                    <a:alpha val="100000"/>
                  </a:srgbClr>
                </a:gs>
                <a:gs pos="100000">
                  <a:srgbClr val="3251A1">
                    <a:alpha val="83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弄潮儿-removebg-preview"/>
            <p:cNvPicPr>
              <a:picLocks noChangeAspect="1"/>
            </p:cNvPicPr>
            <p:nvPr/>
          </p:nvPicPr>
          <p:blipFill>
            <a:blip r:embed="rId1"/>
            <a:srcRect b="7588"/>
            <a:stretch>
              <a:fillRect/>
            </a:stretch>
          </p:blipFill>
          <p:spPr>
            <a:xfrm>
              <a:off x="8296" y="2653"/>
              <a:ext cx="8780" cy="6089"/>
            </a:xfrm>
            <a:prstGeom prst="rect">
              <a:avLst/>
            </a:prstGeom>
          </p:spPr>
        </p:pic>
        <p:pic>
          <p:nvPicPr>
            <p:cNvPr id="16" name="图片 15" descr="文本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" y="2995"/>
              <a:ext cx="4981" cy="1636"/>
            </a:xfrm>
            <a:prstGeom prst="rect">
              <a:avLst/>
            </a:prstGeom>
          </p:spPr>
        </p:pic>
      </p:grpSp>
      <p:sp>
        <p:nvSpPr>
          <p:cNvPr id="17" name="文本占位符 9"/>
          <p:cNvSpPr txBox="1"/>
          <p:nvPr/>
        </p:nvSpPr>
        <p:spPr>
          <a:xfrm>
            <a:off x="574736" y="1904444"/>
            <a:ext cx="6257925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弄潮儿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：游海昌、廖泽晖、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林晔、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朱斌斌、陈郡、吴星培、卢奕如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指导老师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adviser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：吴新程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：引领货代智能化新理念 助力智慧航运 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厦门海洋职业技术学院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航海学院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：国际物流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国际货运代理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航运公司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：货代操作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占位符 8"/>
          <p:cNvSpPr txBox="1"/>
          <p:nvPr/>
        </p:nvSpPr>
        <p:spPr>
          <a:xfrm>
            <a:off x="484908" y="1424299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的货代信息录入系统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37653" y="993244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业务背景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Business background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2" name="矩形: 圆角 11"/>
          <p:cNvSpPr/>
          <p:nvPr/>
        </p:nvSpPr>
        <p:spPr>
          <a:xfrm>
            <a:off x="-137795" y="5191760"/>
            <a:ext cx="12265025" cy="17145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8"/>
          <p:cNvGrpSpPr/>
          <p:nvPr/>
        </p:nvGrpSpPr>
        <p:grpSpPr bwMode="auto">
          <a:xfrm>
            <a:off x="6607175" y="3412490"/>
            <a:ext cx="2796540" cy="1269818"/>
            <a:chOff x="650205" y="1972430"/>
            <a:chExt cx="3102797" cy="1550412"/>
          </a:xfrm>
        </p:grpSpPr>
        <p:sp>
          <p:nvSpPr>
            <p:cNvPr id="31" name="矩形 30"/>
            <p:cNvSpPr/>
            <p:nvPr/>
          </p:nvSpPr>
          <p:spPr>
            <a:xfrm>
              <a:off x="650205" y="1972430"/>
              <a:ext cx="2797489" cy="93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&gt;150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50205" y="2960737"/>
              <a:ext cx="3102797" cy="56210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单证操作客服人员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9411335" y="3363595"/>
            <a:ext cx="2715895" cy="1297122"/>
            <a:chOff x="1334731" y="1872653"/>
            <a:chExt cx="2622582" cy="1615156"/>
          </a:xfrm>
        </p:grpSpPr>
        <p:sp>
          <p:nvSpPr>
            <p:cNvPr id="34" name="矩形 33"/>
            <p:cNvSpPr/>
            <p:nvPr/>
          </p:nvSpPr>
          <p:spPr>
            <a:xfrm>
              <a:off x="1334731" y="1872653"/>
              <a:ext cx="2622582" cy="956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&gt;3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亿票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515306" y="2914557"/>
              <a:ext cx="2154241" cy="5732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进出口货运量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2"/>
          <p:cNvGrpSpPr/>
          <p:nvPr/>
        </p:nvGrpSpPr>
        <p:grpSpPr>
          <a:xfrm>
            <a:off x="6607175" y="1369060"/>
            <a:ext cx="4925695" cy="1641016"/>
            <a:chOff x="6000254" y="1448958"/>
            <a:chExt cx="2885726" cy="1455466"/>
          </a:xfrm>
        </p:grpSpPr>
        <p:grpSp>
          <p:nvGrpSpPr>
            <p:cNvPr id="8" name="组合 8"/>
            <p:cNvGrpSpPr/>
            <p:nvPr/>
          </p:nvGrpSpPr>
          <p:grpSpPr bwMode="auto">
            <a:xfrm>
              <a:off x="6000254" y="1448958"/>
              <a:ext cx="2885726" cy="1195304"/>
              <a:chOff x="1159350" y="2148921"/>
              <a:chExt cx="2477767" cy="123302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585521" y="2148921"/>
                <a:ext cx="1587892" cy="84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r>
                  <a:rPr lang="en-US" altLang="zh-CN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74940</a:t>
                </a:r>
                <a:r>
                  <a:rPr lang="zh-CN" altLang="en-US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家</a:t>
                </a:r>
                <a:endPara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59350" y="2960737"/>
                <a:ext cx="2477767" cy="4212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全国备案货代公司数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6000254" y="2904424"/>
              <a:ext cx="28857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-60960" y="5685155"/>
            <a:ext cx="121151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国际物流服务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中介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，衔接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进出口商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国际运输需求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船公司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集装箱舱位供给</a:t>
            </a:r>
            <a:r>
              <a:rPr lang="en-US" altLang="zh-CN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6670" y="4979035"/>
            <a:ext cx="3168015" cy="52197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货运代理（货代）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3" name="图表 42"/>
          <p:cNvGraphicFramePr/>
          <p:nvPr/>
        </p:nvGraphicFramePr>
        <p:xfrm>
          <a:off x="0" y="1471295"/>
          <a:ext cx="6376035" cy="304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4" name="文本框 43"/>
          <p:cNvSpPr txBox="1"/>
          <p:nvPr/>
        </p:nvSpPr>
        <p:spPr>
          <a:xfrm>
            <a:off x="154940" y="1247775"/>
            <a:ext cx="6254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500" b="1" i="0" u="none" strike="noStrike" kern="1200" cap="all" spc="100" normalizeH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cap="all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2016-2021</a:t>
            </a:r>
            <a:r>
              <a:rPr lang="zh-CN" altLang="zh-CN" sz="1800" b="1" i="0" cap="all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年中国集装箱吞吐量</a:t>
            </a:r>
            <a:r>
              <a:rPr lang="zh-CN" altLang="en-US" sz="1800" b="1" i="0" cap="all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（万</a:t>
            </a:r>
            <a:r>
              <a:rPr lang="en-US" altLang="zh-CN" sz="1800" b="1" i="0" cap="all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TEU</a:t>
            </a:r>
            <a:r>
              <a:rPr lang="zh-CN" altLang="en-US" sz="1800" b="1" i="0" cap="all" baseline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-60960" y="6144895"/>
            <a:ext cx="115487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85800"/>
            <a:r>
              <a:rPr lang="zh-CN" altLang="en-US" sz="2400" b="0" i="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航运业是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全球贸易的</a:t>
            </a:r>
            <a:r>
              <a:rPr lang="zh-CN" altLang="en-US" sz="2400" b="0" i="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动脉，全球贸易</a:t>
            </a: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量80%以上是通过集装箱海上运输完成的。</a:t>
            </a:r>
            <a:endParaRPr lang="zh-CN" altLang="en-US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/>
            </a:gs>
            <a:gs pos="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市场痛点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512" y="2681313"/>
            <a:ext cx="2880000" cy="3600000"/>
            <a:chOff x="-366168" y="2402778"/>
            <a:chExt cx="2110727" cy="2529059"/>
          </a:xfrm>
        </p:grpSpPr>
        <p:grpSp>
          <p:nvGrpSpPr>
            <p:cNvPr id="5" name="组合 4"/>
            <p:cNvGrpSpPr/>
            <p:nvPr/>
          </p:nvGrpSpPr>
          <p:grpSpPr>
            <a:xfrm>
              <a:off x="-366168" y="2402778"/>
              <a:ext cx="2110727" cy="2529059"/>
              <a:chOff x="66910" y="2283187"/>
              <a:chExt cx="2110727" cy="252905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7950" y="2300052"/>
                <a:ext cx="1956113" cy="2503723"/>
                <a:chOff x="375890" y="2300052"/>
                <a:chExt cx="1956113" cy="2503723"/>
              </a:xfrm>
            </p:grpSpPr>
            <p:sp>
              <p:nvSpPr>
                <p:cNvPr id="12" name="流程图: 可选过程 11"/>
                <p:cNvSpPr/>
                <p:nvPr/>
              </p:nvSpPr>
              <p:spPr>
                <a:xfrm>
                  <a:off x="375890" y="2300052"/>
                  <a:ext cx="1944000" cy="2503723"/>
                </a:xfrm>
                <a:prstGeom prst="flowChartAlternateProcess">
                  <a:avLst/>
                </a:prstGeom>
                <a:gradFill flip="none" rotWithShape="1">
                  <a:gsLst>
                    <a:gs pos="59000">
                      <a:srgbClr val="3B5CFF">
                        <a:alpha val="49804"/>
                      </a:srgb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439906" y="2500532"/>
                  <a:ext cx="1800493" cy="730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4D6E"/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人工输入易出错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A4D6E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572566" y="3074838"/>
                  <a:ext cx="1759437" cy="929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货代行业中人工操作出错率最高可达</a:t>
                  </a:r>
                  <a:r>
                    <a:rPr lang="en-US" altLang="zh-CN" sz="1400" b="1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25%</a:t>
                  </a:r>
                  <a:endPara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TextBox 26"/>
                <p:cNvSpPr txBox="1"/>
                <p:nvPr/>
              </p:nvSpPr>
              <p:spPr>
                <a:xfrm>
                  <a:off x="419940" y="4370439"/>
                  <a:ext cx="1871746" cy="291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来源：中国国际物流与货代网</a:t>
                  </a: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: 圆角 68"/>
              <p:cNvSpPr/>
              <p:nvPr/>
            </p:nvSpPr>
            <p:spPr>
              <a:xfrm>
                <a:off x="66910" y="2283187"/>
                <a:ext cx="2110727" cy="2520588"/>
              </a:xfrm>
              <a:prstGeom prst="roundRect">
                <a:avLst>
                  <a:gd name="adj" fmla="val 455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45355" y="4763278"/>
                <a:ext cx="1553836" cy="48968"/>
              </a:xfrm>
              <a:prstGeom prst="rect">
                <a:avLst/>
              </a:prstGeom>
              <a:gradFill>
                <a:gsLst>
                  <a:gs pos="34000">
                    <a:srgbClr val="3B5CFF"/>
                  </a:gs>
                  <a:gs pos="2000">
                    <a:srgbClr val="2D29A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/>
              </a:p>
            </p:txBody>
          </p:sp>
          <p:sp>
            <p:nvSpPr>
              <p:cNvPr id="29" name="矩形: 圆角 76"/>
              <p:cNvSpPr/>
              <p:nvPr/>
            </p:nvSpPr>
            <p:spPr>
              <a:xfrm>
                <a:off x="158761" y="2327314"/>
                <a:ext cx="1927025" cy="32949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solidFill>
                  <a:schemeClr val="bg1"/>
                </a:solidFill>
              </a:ln>
              <a:effectLst>
                <a:outerShdw blurRad="101600" dist="63500" dir="5400000" algn="t" rotWithShape="0">
                  <a:srgbClr val="3B5CFF">
                    <a:alpha val="3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sym typeface="+mn-ea"/>
                  </a:rPr>
                  <a:t>人工信息输入易出错</a:t>
                </a:r>
                <a:endParaRPr lang="zh-CN" altLang="en-US" dirty="0">
                  <a:solidFill>
                    <a:schemeClr val="tx1"/>
                  </a:solidFill>
                  <a:latin typeface="+mj-ea"/>
                  <a:ea typeface="+mj-ea"/>
                  <a:sym typeface="+mn-ea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-277147" y="3186228"/>
              <a:ext cx="1935082" cy="61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货代行业中人工操作出错率最高可达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09167" y="2663334"/>
            <a:ext cx="2880000" cy="3604455"/>
            <a:chOff x="-392778" y="2419643"/>
            <a:chExt cx="2196381" cy="2532189"/>
          </a:xfrm>
        </p:grpSpPr>
        <p:grpSp>
          <p:nvGrpSpPr>
            <p:cNvPr id="33" name="组合 32"/>
            <p:cNvGrpSpPr/>
            <p:nvPr/>
          </p:nvGrpSpPr>
          <p:grpSpPr>
            <a:xfrm>
              <a:off x="-351338" y="2419643"/>
              <a:ext cx="2110727" cy="2532189"/>
              <a:chOff x="81740" y="2300052"/>
              <a:chExt cx="2110727" cy="253218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07950" y="2300052"/>
                <a:ext cx="1956113" cy="2503723"/>
                <a:chOff x="375890" y="2300052"/>
                <a:chExt cx="1956113" cy="2503723"/>
              </a:xfrm>
            </p:grpSpPr>
            <p:sp>
              <p:nvSpPr>
                <p:cNvPr id="35" name="流程图: 可选过程 34"/>
                <p:cNvSpPr/>
                <p:nvPr/>
              </p:nvSpPr>
              <p:spPr>
                <a:xfrm>
                  <a:off x="375890" y="2300052"/>
                  <a:ext cx="1944000" cy="2503723"/>
                </a:xfrm>
                <a:prstGeom prst="flowChartAlternateProcess">
                  <a:avLst/>
                </a:prstGeom>
                <a:gradFill flip="none" rotWithShape="1">
                  <a:gsLst>
                    <a:gs pos="59000">
                      <a:srgbClr val="3B5CFF">
                        <a:alpha val="49804"/>
                      </a:srgb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439906" y="2500532"/>
                  <a:ext cx="1800493" cy="703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4D6E"/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人工输入易出错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A4D6E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572566" y="3074838"/>
                  <a:ext cx="1759437" cy="903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货代行业中人工操作出错率最高可达</a:t>
                  </a:r>
                  <a:r>
                    <a:rPr lang="en-US" altLang="zh-CN" sz="1400" b="1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25%</a:t>
                  </a:r>
                  <a:endPara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TextBox 26"/>
                <p:cNvSpPr txBox="1"/>
                <p:nvPr/>
              </p:nvSpPr>
              <p:spPr>
                <a:xfrm>
                  <a:off x="419940" y="4370439"/>
                  <a:ext cx="1871746" cy="272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来源：中国国际物流与货代网</a:t>
                  </a: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9" name="矩形: 圆角 84"/>
              <p:cNvSpPr/>
              <p:nvPr/>
            </p:nvSpPr>
            <p:spPr>
              <a:xfrm>
                <a:off x="81740" y="2304034"/>
                <a:ext cx="2110727" cy="2520588"/>
              </a:xfrm>
              <a:prstGeom prst="roundRect">
                <a:avLst>
                  <a:gd name="adj" fmla="val 455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45355" y="4783273"/>
                <a:ext cx="1553836" cy="48968"/>
              </a:xfrm>
              <a:prstGeom prst="rect">
                <a:avLst/>
              </a:prstGeom>
              <a:gradFill>
                <a:gsLst>
                  <a:gs pos="34000">
                    <a:srgbClr val="3B5CFF"/>
                  </a:gs>
                  <a:gs pos="2000">
                    <a:srgbClr val="2D29A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/>
              </a:p>
            </p:txBody>
          </p:sp>
          <p:sp>
            <p:nvSpPr>
              <p:cNvPr id="41" name="矩形: 圆角 86"/>
              <p:cNvSpPr/>
              <p:nvPr/>
            </p:nvSpPr>
            <p:spPr>
              <a:xfrm>
                <a:off x="158761" y="2327314"/>
                <a:ext cx="1927025" cy="32949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solidFill>
                  <a:schemeClr val="bg1"/>
                </a:solidFill>
              </a:ln>
              <a:effectLst>
                <a:outerShdw blurRad="101600" dist="63500" dir="5400000" algn="t" rotWithShape="0">
                  <a:srgbClr val="3B5CFF">
                    <a:alpha val="3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sym typeface="+mn-ea"/>
                  </a:rPr>
                  <a:t>单证录入繁琐耗时</a:t>
                </a:r>
                <a:endParaRPr lang="zh-CN" altLang="en-US" dirty="0">
                  <a:solidFill>
                    <a:schemeClr val="tx1"/>
                  </a:solidFill>
                  <a:latin typeface="+mj-ea"/>
                  <a:ea typeface="+mj-ea"/>
                  <a:sym typeface="+mn-ea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-392778" y="3087455"/>
              <a:ext cx="2196381" cy="90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填制出口合同、箱单、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发票等所需要单据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过程极其枯燥繁琐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84492" y="2663335"/>
            <a:ext cx="2880000" cy="3600000"/>
            <a:chOff x="-399948" y="2402778"/>
            <a:chExt cx="2196381" cy="2529059"/>
          </a:xfrm>
        </p:grpSpPr>
        <p:grpSp>
          <p:nvGrpSpPr>
            <p:cNvPr id="44" name="组合 43"/>
            <p:cNvGrpSpPr/>
            <p:nvPr/>
          </p:nvGrpSpPr>
          <p:grpSpPr>
            <a:xfrm>
              <a:off x="-366168" y="2402778"/>
              <a:ext cx="2110727" cy="2529059"/>
              <a:chOff x="66910" y="2283187"/>
              <a:chExt cx="2110727" cy="2529059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07950" y="2300052"/>
                <a:ext cx="1956113" cy="2503723"/>
                <a:chOff x="375890" y="2300052"/>
                <a:chExt cx="1956113" cy="2503723"/>
              </a:xfrm>
            </p:grpSpPr>
            <p:sp>
              <p:nvSpPr>
                <p:cNvPr id="46" name="流程图: 可选过程 45"/>
                <p:cNvSpPr/>
                <p:nvPr/>
              </p:nvSpPr>
              <p:spPr>
                <a:xfrm>
                  <a:off x="375890" y="2300052"/>
                  <a:ext cx="1944000" cy="2503723"/>
                </a:xfrm>
                <a:prstGeom prst="flowChartAlternateProcess">
                  <a:avLst/>
                </a:prstGeom>
                <a:gradFill flip="none" rotWithShape="1">
                  <a:gsLst>
                    <a:gs pos="59000">
                      <a:srgbClr val="3B5CFF">
                        <a:alpha val="49804"/>
                      </a:srgb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439906" y="2500532"/>
                  <a:ext cx="1800493" cy="703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4D6E"/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人工输入易出错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A4D6E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572566" y="3074838"/>
                  <a:ext cx="1759437" cy="903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货代行业中人工操作出错率最高可达</a:t>
                  </a:r>
                  <a:r>
                    <a:rPr lang="en-US" altLang="zh-CN" sz="1400" b="1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25%</a:t>
                  </a:r>
                  <a:endPara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TextBox 26"/>
                <p:cNvSpPr txBox="1"/>
                <p:nvPr/>
              </p:nvSpPr>
              <p:spPr>
                <a:xfrm>
                  <a:off x="419940" y="4370439"/>
                  <a:ext cx="1871746" cy="272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来源：中国国际物流与货代网</a:t>
                  </a: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0" name="矩形: 圆角 95"/>
              <p:cNvSpPr/>
              <p:nvPr/>
            </p:nvSpPr>
            <p:spPr>
              <a:xfrm>
                <a:off x="66910" y="2283187"/>
                <a:ext cx="2110727" cy="2520588"/>
              </a:xfrm>
              <a:prstGeom prst="roundRect">
                <a:avLst>
                  <a:gd name="adj" fmla="val 455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45355" y="4763278"/>
                <a:ext cx="1553836" cy="48968"/>
              </a:xfrm>
              <a:prstGeom prst="rect">
                <a:avLst/>
              </a:prstGeom>
              <a:gradFill>
                <a:gsLst>
                  <a:gs pos="34000">
                    <a:srgbClr val="3B5CFF"/>
                  </a:gs>
                  <a:gs pos="2000">
                    <a:srgbClr val="2D29A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/>
              </a:p>
            </p:txBody>
          </p:sp>
          <p:sp>
            <p:nvSpPr>
              <p:cNvPr id="57" name="矩形: 圆角 97"/>
              <p:cNvSpPr/>
              <p:nvPr/>
            </p:nvSpPr>
            <p:spPr>
              <a:xfrm>
                <a:off x="158761" y="2327314"/>
                <a:ext cx="1927025" cy="32949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solidFill>
                  <a:schemeClr val="bg1"/>
                </a:solidFill>
              </a:ln>
              <a:effectLst>
                <a:outerShdw blurRad="101600" dist="63500" dir="5400000" algn="t" rotWithShape="0">
                  <a:srgbClr val="3B5CFF">
                    <a:alpha val="3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sym typeface="+mn-ea"/>
                  </a:rPr>
                  <a:t>出错成本高</a:t>
                </a:r>
                <a:endParaRPr lang="zh-CN" altLang="en-US" dirty="0">
                  <a:solidFill>
                    <a:schemeClr val="tx1"/>
                  </a:solidFill>
                  <a:latin typeface="+mj-ea"/>
                  <a:ea typeface="+mj-ea"/>
                  <a:sym typeface="+mn-ea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-399948" y="3068074"/>
              <a:ext cx="2196381" cy="90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填错单据需付费改单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甚至会产生海关罚金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情节严重可高达上千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964491" y="2687287"/>
            <a:ext cx="2880000" cy="3600000"/>
            <a:chOff x="-380567" y="2402778"/>
            <a:chExt cx="2196381" cy="2529059"/>
          </a:xfrm>
        </p:grpSpPr>
        <p:grpSp>
          <p:nvGrpSpPr>
            <p:cNvPr id="60" name="组合 59"/>
            <p:cNvGrpSpPr/>
            <p:nvPr/>
          </p:nvGrpSpPr>
          <p:grpSpPr>
            <a:xfrm>
              <a:off x="-366168" y="2402778"/>
              <a:ext cx="2110727" cy="2529059"/>
              <a:chOff x="66910" y="2283187"/>
              <a:chExt cx="2110727" cy="2529059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07950" y="2300052"/>
                <a:ext cx="1956113" cy="2503723"/>
                <a:chOff x="375890" y="2300052"/>
                <a:chExt cx="1956113" cy="2503723"/>
              </a:xfrm>
            </p:grpSpPr>
            <p:sp>
              <p:nvSpPr>
                <p:cNvPr id="62" name="流程图: 可选过程 61"/>
                <p:cNvSpPr/>
                <p:nvPr/>
              </p:nvSpPr>
              <p:spPr>
                <a:xfrm>
                  <a:off x="375890" y="2300052"/>
                  <a:ext cx="1944000" cy="2503723"/>
                </a:xfrm>
                <a:prstGeom prst="flowChartAlternateProcess">
                  <a:avLst/>
                </a:prstGeom>
                <a:gradFill flip="none" rotWithShape="1">
                  <a:gsLst>
                    <a:gs pos="59000">
                      <a:srgbClr val="3B5CFF">
                        <a:alpha val="49804"/>
                      </a:srgb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39906" y="2500532"/>
                  <a:ext cx="1800493" cy="703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kumimoji="0" lang="zh-CN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4D6E"/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人工输入易出错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rgbClr val="2A4D6E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572566" y="3074838"/>
                  <a:ext cx="1759437" cy="903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4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货代行业中人工操作出错率最高可达</a:t>
                  </a:r>
                  <a:r>
                    <a:rPr lang="en-US" altLang="zh-CN" sz="1400" b="1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25%</a:t>
                  </a:r>
                  <a:endPara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TextBox 26"/>
                <p:cNvSpPr txBox="1"/>
                <p:nvPr/>
              </p:nvSpPr>
              <p:spPr>
                <a:xfrm>
                  <a:off x="419940" y="4370439"/>
                  <a:ext cx="1871746" cy="272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zh-CN" altLang="en-US" sz="10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来源：中国国际物流与货代网</a:t>
                  </a:r>
                  <a:endPara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6" name="矩形: 圆角 106"/>
              <p:cNvSpPr/>
              <p:nvPr/>
            </p:nvSpPr>
            <p:spPr>
              <a:xfrm>
                <a:off x="66910" y="2283187"/>
                <a:ext cx="2110727" cy="2520588"/>
              </a:xfrm>
              <a:prstGeom prst="roundRect">
                <a:avLst>
                  <a:gd name="adj" fmla="val 455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45355" y="4763278"/>
                <a:ext cx="1553836" cy="48968"/>
              </a:xfrm>
              <a:prstGeom prst="rect">
                <a:avLst/>
              </a:prstGeom>
              <a:gradFill>
                <a:gsLst>
                  <a:gs pos="34000">
                    <a:srgbClr val="3B5CFF"/>
                  </a:gs>
                  <a:gs pos="2000">
                    <a:srgbClr val="2D29A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/>
              </a:p>
            </p:txBody>
          </p:sp>
          <p:sp>
            <p:nvSpPr>
              <p:cNvPr id="68" name="矩形: 圆角 108"/>
              <p:cNvSpPr/>
              <p:nvPr/>
            </p:nvSpPr>
            <p:spPr>
              <a:xfrm>
                <a:off x="158761" y="2327314"/>
                <a:ext cx="1927025" cy="329494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solidFill>
                  <a:schemeClr val="bg1"/>
                </a:solidFill>
              </a:ln>
              <a:effectLst>
                <a:outerShdw blurRad="101600" dist="63500" dir="5400000" algn="t" rotWithShape="0">
                  <a:srgbClr val="3B5CFF">
                    <a:alpha val="36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  <a:latin typeface="+mj-ea"/>
                    <a:ea typeface="+mj-ea"/>
                    <a:sym typeface="+mn-ea"/>
                  </a:rPr>
                  <a:t>人员培养成本高</a:t>
                </a:r>
                <a:endParaRPr lang="zh-CN" altLang="en-US" dirty="0">
                  <a:solidFill>
                    <a:schemeClr val="tx1"/>
                  </a:solidFill>
                  <a:latin typeface="+mj-ea"/>
                  <a:ea typeface="+mj-ea"/>
                  <a:sym typeface="+mn-ea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-380567" y="2947629"/>
              <a:ext cx="2196381" cy="148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培养货代单证员熟练填制单证需花费大量时间，且前期出错率居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不下，无形之中增加了企业的运营成本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8903" b="6351"/>
          <a:stretch>
            <a:fillRect/>
          </a:stretch>
        </p:blipFill>
        <p:spPr>
          <a:xfrm>
            <a:off x="8356884" y="1057651"/>
            <a:ext cx="3835116" cy="1486921"/>
          </a:xfrm>
          <a:prstGeom prst="rect">
            <a:avLst/>
          </a:prstGeom>
          <a:gradFill>
            <a:gsLst>
              <a:gs pos="0">
                <a:schemeClr val="bg2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</p:pic>
      <p:sp>
        <p:nvSpPr>
          <p:cNvPr id="53" name="矩形 52"/>
          <p:cNvSpPr/>
          <p:nvPr/>
        </p:nvSpPr>
        <p:spPr>
          <a:xfrm>
            <a:off x="-132068" y="1053129"/>
            <a:ext cx="12324068" cy="1486921"/>
          </a:xfrm>
          <a:prstGeom prst="rect">
            <a:avLst/>
          </a:prstGeom>
          <a:gradFill flip="none" rotWithShape="1">
            <a:gsLst>
              <a:gs pos="99115">
                <a:schemeClr val="bg1">
                  <a:alpha val="0"/>
                </a:schemeClr>
              </a:gs>
              <a:gs pos="0">
                <a:schemeClr val="bg1"/>
              </a:gs>
              <a:gs pos="68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2292" y="1126104"/>
            <a:ext cx="7984592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货主出口一票货物通常要委托货代公司向船公司订舱。</a:t>
            </a:r>
            <a:endParaRPr lang="en-US" altLang="zh-CN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此过程需要货代单证员：根据货主所提供的大量单据制作委托书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并登录船公司网站，填写出口订舱信息，预订舱位。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37653" y="993244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90500" y="1491615"/>
            <a:ext cx="11717020" cy="4699000"/>
            <a:chOff x="-231594" y="1130373"/>
            <a:chExt cx="9677705" cy="3669379"/>
          </a:xfrm>
        </p:grpSpPr>
        <p:sp>
          <p:nvSpPr>
            <p:cNvPr id="18" name="矩形: 圆角 60"/>
            <p:cNvSpPr/>
            <p:nvPr/>
          </p:nvSpPr>
          <p:spPr>
            <a:xfrm>
              <a:off x="-231594" y="1130373"/>
              <a:ext cx="9677705" cy="3669379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4683979" y="2151072"/>
              <a:ext cx="1145435" cy="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形 6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936220" y="1506761"/>
              <a:ext cx="720000" cy="720000"/>
            </a:xfrm>
            <a:prstGeom prst="rect">
              <a:avLst/>
            </a:prstGeom>
          </p:spPr>
        </p:pic>
        <p:pic>
          <p:nvPicPr>
            <p:cNvPr id="21" name="图形 6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5633" y="1600401"/>
              <a:ext cx="720000" cy="720000"/>
            </a:xfrm>
            <a:prstGeom prst="rect">
              <a:avLst/>
            </a:prstGeom>
          </p:spPr>
        </p:pic>
        <p:cxnSp>
          <p:nvCxnSpPr>
            <p:cNvPr id="22" name="直接箭头连接符 21"/>
            <p:cNvCxnSpPr/>
            <p:nvPr/>
          </p:nvCxnSpPr>
          <p:spPr>
            <a:xfrm flipV="1">
              <a:off x="6700894" y="2156440"/>
              <a:ext cx="1143416" cy="4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形 69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5154" y="1594281"/>
              <a:ext cx="720000" cy="72000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683979" y="1809023"/>
              <a:ext cx="1107996" cy="28760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委托出口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80673" y="1787108"/>
              <a:ext cx="1107996" cy="28760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委托订舱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76"/>
            <p:cNvSpPr/>
            <p:nvPr/>
          </p:nvSpPr>
          <p:spPr>
            <a:xfrm>
              <a:off x="3776795" y="2329733"/>
              <a:ext cx="972000" cy="36000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90925" y="2355844"/>
              <a:ext cx="543739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货主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圆角矩形 82"/>
            <p:cNvSpPr/>
            <p:nvPr/>
          </p:nvSpPr>
          <p:spPr>
            <a:xfrm>
              <a:off x="5775858" y="2339860"/>
              <a:ext cx="1107996" cy="36000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91"/>
            <p:cNvSpPr/>
            <p:nvPr/>
          </p:nvSpPr>
          <p:spPr>
            <a:xfrm>
              <a:off x="7769655" y="2318938"/>
              <a:ext cx="972000" cy="36000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761812" y="2358218"/>
              <a:ext cx="1143415" cy="287600"/>
            </a:xfrm>
            <a:prstGeom prst="rect">
              <a:avLst/>
            </a:prstGeom>
            <a:solidFill>
              <a:srgbClr val="5B9BD5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货代单证员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94693" y="2339871"/>
              <a:ext cx="723275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船公司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6928950" y="3565199"/>
              <a:ext cx="11250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788829" y="3199068"/>
              <a:ext cx="1107996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人工录入</a:t>
              </a:r>
              <a:endPara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17854" y="3173085"/>
              <a:ext cx="1097280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人工录入</a:t>
              </a:r>
              <a:endPara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61474" y="3589353"/>
              <a:ext cx="1524139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登船公司网站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008142" y="3357351"/>
              <a:ext cx="868680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</a:rPr>
                <a:t>委托书</a:t>
              </a:r>
              <a:endParaRPr lang="zh-CN" alt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071973" y="3365222"/>
              <a:ext cx="868680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</a:rPr>
                <a:t>订舱单</a:t>
              </a:r>
              <a:endParaRPr lang="zh-CN" alt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4821214" y="3561100"/>
              <a:ext cx="11284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705861" y="3584890"/>
              <a:ext cx="1611727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货代公司系统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02"/>
            <p:cNvSpPr txBox="1"/>
            <p:nvPr/>
          </p:nvSpPr>
          <p:spPr>
            <a:xfrm>
              <a:off x="3666755" y="3376550"/>
              <a:ext cx="1250950" cy="28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</a:rPr>
                <a:t>大量单据</a:t>
              </a:r>
              <a:endParaRPr lang="zh-CN" alt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左大括号 40"/>
            <p:cNvSpPr/>
            <p:nvPr/>
          </p:nvSpPr>
          <p:spPr>
            <a:xfrm rot="5400000" flipV="1">
              <a:off x="6230796" y="1987269"/>
              <a:ext cx="198120" cy="2124400"/>
            </a:xfrm>
            <a:prstGeom prst="leftBrace">
              <a:avLst>
                <a:gd name="adj1" fmla="val 28999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38372" y="1504731"/>
              <a:ext cx="3101756" cy="208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操作流程</a:t>
              </a:r>
              <a:endParaRPr lang="en-US" altLang="zh-CN" sz="2400" b="1" spc="1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货代接受客户订舱委托，向客户收集订舱需要的单证信息</a:t>
              </a:r>
              <a:endParaRPr lang="en-US" altLang="zh-CN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根据客户提供的合同、箱单、发票等单据，填制运输委托书</a:t>
              </a:r>
              <a:endParaRPr lang="en-US" altLang="zh-CN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货代向船公司订舱</a:t>
              </a:r>
              <a:endParaRPr lang="en-US" altLang="zh-CN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20305" y="4265550"/>
              <a:ext cx="8613775" cy="359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spc="1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货运代理业务</a:t>
              </a:r>
              <a:r>
                <a:rPr lang="zh-CN" altLang="en-US" spc="1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是指受货主委托，为其提供</a:t>
              </a:r>
              <a:r>
                <a:rPr lang="zh-CN" altLang="en-US" b="1" spc="1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代办运输手续、代提、代发、代运</a:t>
              </a:r>
              <a:r>
                <a:rPr lang="zh-CN" altLang="en-US" spc="100" dirty="0">
                  <a:solidFill>
                    <a:srgbClr val="5B9B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货物的业务</a:t>
              </a:r>
              <a:endParaRPr lang="en-US" altLang="zh-CN" spc="1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19180" y="4155750"/>
              <a:ext cx="8425633" cy="5411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37653" y="993244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确定方案的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适用范围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determination scheme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834060" y="3246326"/>
            <a:ext cx="6286464" cy="788070"/>
            <a:chOff x="318873" y="2097504"/>
            <a:chExt cx="6530103" cy="788070"/>
          </a:xfrm>
        </p:grpSpPr>
        <p:grpSp>
          <p:nvGrpSpPr>
            <p:cNvPr id="19" name="组合 18"/>
            <p:cNvGrpSpPr/>
            <p:nvPr/>
          </p:nvGrpSpPr>
          <p:grpSpPr>
            <a:xfrm>
              <a:off x="318873" y="2097504"/>
              <a:ext cx="4168906" cy="788070"/>
              <a:chOff x="3325818" y="3023476"/>
              <a:chExt cx="2880000" cy="3587942"/>
            </a:xfrm>
          </p:grpSpPr>
          <p:sp>
            <p:nvSpPr>
              <p:cNvPr id="10" name="矩形: 圆角 68"/>
              <p:cNvSpPr/>
              <p:nvPr/>
            </p:nvSpPr>
            <p:spPr>
              <a:xfrm>
                <a:off x="3325818" y="3023476"/>
                <a:ext cx="2880000" cy="3587942"/>
              </a:xfrm>
              <a:prstGeom prst="roundRect">
                <a:avLst>
                  <a:gd name="adj" fmla="val 455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705745" y="6541714"/>
                <a:ext cx="2120145" cy="69704"/>
              </a:xfrm>
              <a:prstGeom prst="rect">
                <a:avLst/>
              </a:prstGeom>
              <a:gradFill>
                <a:gsLst>
                  <a:gs pos="34000">
                    <a:srgbClr val="3B5CFF"/>
                  </a:gs>
                  <a:gs pos="2000">
                    <a:srgbClr val="2D29A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06066" y="2237266"/>
              <a:ext cx="6442910" cy="472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6000"/>
                </a:lnSpc>
                <a:spcBef>
                  <a:spcPts val="1400"/>
                </a:spcBef>
                <a:spcAft>
                  <a:spcPts val="1450"/>
                </a:spcAft>
              </a:pPr>
              <a:r>
                <a:rPr lang="zh-CN" altLang="zh-CN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具有如下特点的业务适合部署</a:t>
              </a:r>
              <a:r>
                <a:rPr lang="zh-CN" altLang="en-US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本</a:t>
              </a:r>
              <a:r>
                <a:rPr lang="zh-CN" altLang="zh-CN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产品：</a:t>
              </a:r>
              <a:endPara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06315" y="1395618"/>
            <a:ext cx="6442910" cy="788070"/>
            <a:chOff x="5284728" y="1925163"/>
            <a:chExt cx="6442910" cy="788070"/>
          </a:xfrm>
        </p:grpSpPr>
        <p:sp>
          <p:nvSpPr>
            <p:cNvPr id="30" name="矩形: 圆角 68"/>
            <p:cNvSpPr/>
            <p:nvPr/>
          </p:nvSpPr>
          <p:spPr>
            <a:xfrm>
              <a:off x="5394530" y="1925163"/>
              <a:ext cx="4013364" cy="788070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284728" y="2035600"/>
              <a:ext cx="6442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algn="l"/>
              <a:r>
                <a:rPr lang="zh-CN" altLang="zh-CN" sz="32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1.</a:t>
              </a:r>
              <a:r>
                <a:rPr lang="zh-CN" altLang="zh-CN" kern="50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流程化</a:t>
              </a:r>
              <a:r>
                <a:rPr lang="zh-CN" altLang="zh-CN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，</a:t>
              </a:r>
              <a:r>
                <a:rPr lang="zh-CN" altLang="zh-CN" kern="50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标准化</a:t>
              </a:r>
              <a:r>
                <a:rPr lang="zh-CN" altLang="zh-CN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，规则明确</a:t>
              </a:r>
              <a:endPara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06315" y="2411598"/>
            <a:ext cx="6442910" cy="788070"/>
            <a:chOff x="5547194" y="2771921"/>
            <a:chExt cx="6442910" cy="788070"/>
          </a:xfrm>
        </p:grpSpPr>
        <p:sp>
          <p:nvSpPr>
            <p:cNvPr id="36" name="矩形: 圆角 68"/>
            <p:cNvSpPr/>
            <p:nvPr/>
          </p:nvSpPr>
          <p:spPr>
            <a:xfrm>
              <a:off x="5644083" y="2771921"/>
              <a:ext cx="4013364" cy="788070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47194" y="2915787"/>
              <a:ext cx="6442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algn="l"/>
              <a:r>
                <a:rPr lang="zh-CN" altLang="zh-CN" sz="3200" kern="50" dirty="0">
                  <a:latin typeface="Calibri" panose="020F0502020204030204" pitchFamily="34" charset="0"/>
                  <a:ea typeface="仿宋" panose="02010609060101010101" pitchFamily="49" charset="-122"/>
                </a:rPr>
                <a:t>2.</a:t>
              </a:r>
              <a:r>
                <a:rPr lang="zh-CN" altLang="zh-CN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数据量大</a:t>
              </a:r>
              <a:endPara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79344" y="3373772"/>
            <a:ext cx="6442910" cy="788070"/>
            <a:chOff x="5662241" y="3737191"/>
            <a:chExt cx="6442910" cy="788070"/>
          </a:xfrm>
        </p:grpSpPr>
        <p:sp>
          <p:nvSpPr>
            <p:cNvPr id="37" name="矩形: 圆角 68"/>
            <p:cNvSpPr/>
            <p:nvPr/>
          </p:nvSpPr>
          <p:spPr>
            <a:xfrm>
              <a:off x="5788754" y="3737191"/>
              <a:ext cx="4013364" cy="788070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662241" y="3854899"/>
              <a:ext cx="6442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/>
              <a:r>
                <a:rPr lang="zh-CN" altLang="zh-CN" sz="3200" kern="50" dirty="0">
                  <a:latin typeface="Calibri" panose="020F0502020204030204" pitchFamily="34" charset="0"/>
                  <a:ea typeface="仿宋" panose="02010609060101010101" pitchFamily="49" charset="-122"/>
                </a:rPr>
                <a:t>3.</a:t>
              </a:r>
              <a:r>
                <a:rPr lang="zh-CN" altLang="zh-CN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高频、重复度高</a:t>
              </a:r>
              <a:endPara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355430" y="4321409"/>
            <a:ext cx="6442910" cy="788070"/>
            <a:chOff x="5496309" y="4681132"/>
            <a:chExt cx="6442910" cy="788070"/>
          </a:xfrm>
        </p:grpSpPr>
        <p:sp>
          <p:nvSpPr>
            <p:cNvPr id="35" name="矩形: 圆角 68"/>
            <p:cNvSpPr/>
            <p:nvPr/>
          </p:nvSpPr>
          <p:spPr>
            <a:xfrm>
              <a:off x="5644083" y="4681132"/>
              <a:ext cx="4013364" cy="788070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496309" y="4795523"/>
              <a:ext cx="6442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algn="l"/>
              <a:r>
                <a:rPr lang="zh-CN" altLang="zh-CN" sz="3200" kern="50" dirty="0">
                  <a:latin typeface="Calibri" panose="020F0502020204030204" pitchFamily="34" charset="0"/>
                  <a:ea typeface="仿宋" panose="02010609060101010101" pitchFamily="49" charset="-122"/>
                </a:rPr>
                <a:t>4.</a:t>
              </a:r>
              <a:r>
                <a:rPr lang="zh-CN" altLang="zh-CN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跨业务系统</a:t>
              </a:r>
              <a:endPara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06315" y="5327017"/>
            <a:ext cx="6442910" cy="788070"/>
            <a:chOff x="5312793" y="5784170"/>
            <a:chExt cx="6442910" cy="788070"/>
          </a:xfrm>
        </p:grpSpPr>
        <p:sp>
          <p:nvSpPr>
            <p:cNvPr id="38" name="矩形: 圆角 68"/>
            <p:cNvSpPr/>
            <p:nvPr/>
          </p:nvSpPr>
          <p:spPr>
            <a:xfrm>
              <a:off x="5409682" y="5784170"/>
              <a:ext cx="4013364" cy="788070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12793" y="5912346"/>
              <a:ext cx="64429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algn="l"/>
              <a:r>
                <a:rPr lang="zh-CN" altLang="zh-CN" sz="3200" kern="50" dirty="0">
                  <a:latin typeface="Calibri" panose="020F0502020204030204" pitchFamily="34" charset="0"/>
                  <a:ea typeface="仿宋" panose="02010609060101010101" pitchFamily="49" charset="-122"/>
                </a:rPr>
                <a:t>5.</a:t>
              </a:r>
              <a:r>
                <a:rPr lang="zh-CN" altLang="zh-CN" sz="1800" kern="5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高人力成本</a:t>
              </a:r>
              <a:endPara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6516117" y="1506055"/>
            <a:ext cx="141286" cy="58016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6502586" y="5450396"/>
            <a:ext cx="141286" cy="58016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6470559" y="4445206"/>
            <a:ext cx="141286" cy="58016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6502586" y="3477724"/>
            <a:ext cx="141286" cy="58016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6502586" y="2523837"/>
            <a:ext cx="141286" cy="580166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左大括号 82"/>
          <p:cNvSpPr/>
          <p:nvPr/>
        </p:nvSpPr>
        <p:spPr>
          <a:xfrm>
            <a:off x="5145827" y="1686152"/>
            <a:ext cx="1135716" cy="4195430"/>
          </a:xfrm>
          <a:prstGeom prst="leftBrace">
            <a:avLst>
              <a:gd name="adj1" fmla="val 11691"/>
              <a:gd name="adj2" fmla="val 492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83526" y="1184476"/>
            <a:ext cx="3111324" cy="523220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5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</a:t>
            </a:r>
            <a:r>
              <a:rPr lang="zh-CN" altLang="zh-CN" sz="2800" b="1" kern="5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订舱</a:t>
            </a:r>
            <a:r>
              <a:rPr lang="zh-CN" altLang="en-US" sz="2800" b="1" kern="5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</a:t>
            </a:r>
            <a:endParaRPr lang="zh-CN" altLang="zh-CN" sz="2800" b="1" kern="10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3526" y="1739317"/>
            <a:ext cx="10855974" cy="1569660"/>
            <a:chOff x="3325818" y="3023476"/>
            <a:chExt cx="2880000" cy="3587942"/>
          </a:xfrm>
        </p:grpSpPr>
        <p:sp>
          <p:nvSpPr>
            <p:cNvPr id="10" name="矩形: 圆角 68"/>
            <p:cNvSpPr/>
            <p:nvPr/>
          </p:nvSpPr>
          <p:spPr>
            <a:xfrm>
              <a:off x="3325818" y="3023476"/>
              <a:ext cx="2880000" cy="3587942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705745" y="6541714"/>
              <a:ext cx="2120145" cy="69704"/>
            </a:xfrm>
            <a:prstGeom prst="rect">
              <a:avLst/>
            </a:prstGeom>
            <a:gradFill>
              <a:gsLst>
                <a:gs pos="34000">
                  <a:srgbClr val="3B5CFF"/>
                </a:gs>
                <a:gs pos="2000">
                  <a:srgbClr val="2D29A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方案的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应用场景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scenarios of the scheme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231" y="1854988"/>
            <a:ext cx="6350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识别订舱委托，</a:t>
            </a:r>
            <a:r>
              <a:rPr lang="zh-CN" altLang="zh-CN" sz="2400" u="sng" kern="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替代人工录单</a:t>
            </a:r>
            <a:r>
              <a:rPr lang="zh-CN" altLang="zh-CN" sz="2400" kern="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校验业务规则。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发送订舱信息。</a:t>
            </a:r>
            <a:endParaRPr lang="en-US" altLang="zh-CN" sz="2400" kern="5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02707" y="3529285"/>
            <a:ext cx="3092144" cy="523220"/>
          </a:xfrm>
          <a:prstGeom prst="rect">
            <a:avLst/>
          </a:prstGeom>
          <a:solidFill>
            <a:srgbClr val="5B9BD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zh-CN" sz="2800" b="1" kern="5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订</a:t>
            </a:r>
            <a:r>
              <a:rPr lang="zh-CN" altLang="zh-CN" sz="2800" b="1" kern="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仿宋" panose="02010609060101010101" pitchFamily="49" charset="-122"/>
              </a:rPr>
              <a:t>舱回执处理</a:t>
            </a:r>
            <a:endParaRPr lang="zh-CN" altLang="zh-CN" sz="2800" b="1" kern="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仿宋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2707" y="4114060"/>
            <a:ext cx="10855974" cy="2175397"/>
            <a:chOff x="3325818" y="3023476"/>
            <a:chExt cx="2880000" cy="3587942"/>
          </a:xfrm>
        </p:grpSpPr>
        <p:sp>
          <p:nvSpPr>
            <p:cNvPr id="13" name="矩形: 圆角 68"/>
            <p:cNvSpPr/>
            <p:nvPr/>
          </p:nvSpPr>
          <p:spPr>
            <a:xfrm>
              <a:off x="3325818" y="3023476"/>
              <a:ext cx="2880000" cy="3587942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05745" y="6541714"/>
              <a:ext cx="2120145" cy="69704"/>
            </a:xfrm>
            <a:prstGeom prst="rect">
              <a:avLst/>
            </a:prstGeom>
            <a:gradFill>
              <a:gsLst>
                <a:gs pos="34000">
                  <a:srgbClr val="3B5CFF"/>
                </a:gs>
                <a:gs pos="2000">
                  <a:srgbClr val="2D29A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36920" y="4354961"/>
            <a:ext cx="10702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获取和比对订舱回执（订舱回执为船公司对订舱申请的确认文件，包括船舶信息、货物信息等，获得订舱回执上的信息，货物才可以报关、上船）。</a:t>
            </a:r>
            <a:endParaRPr lang="zh-CN" altLang="zh-CN" sz="2400" kern="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CN" altLang="zh-CN" sz="2400" kern="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发送订舱回执相关文件给客户。</a:t>
            </a:r>
            <a:endParaRPr lang="zh-CN" altLang="zh-CN" sz="2400" kern="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1475" y="1084111"/>
            <a:ext cx="1164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为企业在原始单据识别、分析、录入单据拆分合并与单一窗口货代等场景提供自动化流程解决方案，降低通关成本提高通关效率</a:t>
            </a:r>
            <a:endParaRPr lang="zh-CN" altLang="en-US" sz="16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58240" y="1518920"/>
            <a:ext cx="2861310" cy="5118735"/>
          </a:xfrm>
          <a:prstGeom prst="rect">
            <a:avLst/>
          </a:prstGeom>
          <a:solidFill>
            <a:srgbClr val="5B718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1510" y="1508125"/>
            <a:ext cx="539750" cy="5129530"/>
          </a:xfrm>
          <a:prstGeom prst="rect">
            <a:avLst/>
          </a:prstGeom>
          <a:solidFill>
            <a:srgbClr val="B4C7E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52245" y="1699895"/>
            <a:ext cx="2343785" cy="560705"/>
          </a:xfrm>
          <a:prstGeom prst="rect">
            <a:avLst/>
          </a:prstGeom>
          <a:solidFill>
            <a:srgbClr val="B4C7E7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识别抓取信息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2245" y="5469255"/>
            <a:ext cx="2343785" cy="539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报关单填写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52245" y="2606040"/>
            <a:ext cx="2343785" cy="5607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自动填入荆艺物流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52245" y="3584575"/>
            <a:ext cx="2343785" cy="5607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委托书填写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2245" y="4563110"/>
            <a:ext cx="2343785" cy="5607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自动订舱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6575" y="3503008"/>
            <a:ext cx="461665" cy="1466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智能通关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虚尾 1"/>
          <p:cNvSpPr/>
          <p:nvPr/>
        </p:nvSpPr>
        <p:spPr>
          <a:xfrm>
            <a:off x="4280535" y="3485402"/>
            <a:ext cx="1297858" cy="759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05" y="1575237"/>
            <a:ext cx="1725806" cy="2440734"/>
          </a:xfrm>
          <a:prstGeom prst="rect">
            <a:avLst/>
          </a:prstGeom>
        </p:spPr>
      </p:pic>
      <p:cxnSp>
        <p:nvCxnSpPr>
          <p:cNvPr id="27" name="直接连接符 2"/>
          <p:cNvCxnSpPr/>
          <p:nvPr/>
        </p:nvCxnSpPr>
        <p:spPr>
          <a:xfrm flipV="1">
            <a:off x="-1" y="984885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21074" y="164475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确定方案的选择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Determine the choice of scheme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78" y="1575237"/>
            <a:ext cx="1725731" cy="2440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80" y="4132293"/>
            <a:ext cx="1725731" cy="2440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1" y="1587011"/>
            <a:ext cx="1725731" cy="2440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77" y="4145280"/>
            <a:ext cx="1725731" cy="2440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01" y="4145280"/>
            <a:ext cx="1725731" cy="244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700653" y="3073426"/>
            <a:ext cx="2880000" cy="2207949"/>
            <a:chOff x="66910" y="2283187"/>
            <a:chExt cx="2110727" cy="2529059"/>
          </a:xfrm>
        </p:grpSpPr>
        <p:grpSp>
          <p:nvGrpSpPr>
            <p:cNvPr id="35" name="组合 34"/>
            <p:cNvGrpSpPr/>
            <p:nvPr/>
          </p:nvGrpSpPr>
          <p:grpSpPr>
            <a:xfrm>
              <a:off x="107950" y="2300052"/>
              <a:ext cx="1956113" cy="2503723"/>
              <a:chOff x="375890" y="2300052"/>
              <a:chExt cx="1956113" cy="2503723"/>
            </a:xfrm>
          </p:grpSpPr>
          <p:sp>
            <p:nvSpPr>
              <p:cNvPr id="38" name="流程图: 可选过程 37"/>
              <p:cNvSpPr/>
              <p:nvPr/>
            </p:nvSpPr>
            <p:spPr>
              <a:xfrm>
                <a:off x="375890" y="2300052"/>
                <a:ext cx="1944000" cy="2503723"/>
              </a:xfrm>
              <a:prstGeom prst="flowChartAlternateProcess">
                <a:avLst/>
              </a:prstGeom>
              <a:gradFill flip="none" rotWithShape="1">
                <a:gsLst>
                  <a:gs pos="59000">
                    <a:srgbClr val="3B5CFF">
                      <a:alpha val="49804"/>
                    </a:srgb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439906" y="2500532"/>
                <a:ext cx="1800493" cy="73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人工输入易出错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A4D6E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1400" dirty="0">
                  <a:solidFill>
                    <a:srgbClr val="2A4D6E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72566" y="3074838"/>
                <a:ext cx="1759437" cy="92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货代行业中人工操作出错率最高可达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25%</a:t>
                </a:r>
                <a:endPara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26"/>
              <p:cNvSpPr txBox="1"/>
              <p:nvPr/>
            </p:nvSpPr>
            <p:spPr>
              <a:xfrm>
                <a:off x="419940" y="4370439"/>
                <a:ext cx="1871746" cy="29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来源：中国国际物流与货代网</a:t>
                </a: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矩形: 圆角 68"/>
            <p:cNvSpPr/>
            <p:nvPr/>
          </p:nvSpPr>
          <p:spPr>
            <a:xfrm>
              <a:off x="66910" y="2283187"/>
              <a:ext cx="2110727" cy="2520588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45355" y="4763278"/>
              <a:ext cx="1553836" cy="48968"/>
            </a:xfrm>
            <a:prstGeom prst="rect">
              <a:avLst/>
            </a:prstGeom>
            <a:gradFill>
              <a:gsLst>
                <a:gs pos="34000">
                  <a:srgbClr val="3B5CFF"/>
                </a:gs>
                <a:gs pos="2000">
                  <a:srgbClr val="2D29A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61555" y="3073426"/>
            <a:ext cx="2880000" cy="2196817"/>
            <a:chOff x="66910" y="2283187"/>
            <a:chExt cx="2110727" cy="2529059"/>
          </a:xfrm>
        </p:grpSpPr>
        <p:grpSp>
          <p:nvGrpSpPr>
            <p:cNvPr id="25" name="组合 24"/>
            <p:cNvGrpSpPr/>
            <p:nvPr/>
          </p:nvGrpSpPr>
          <p:grpSpPr>
            <a:xfrm>
              <a:off x="107950" y="2300052"/>
              <a:ext cx="1956113" cy="2503723"/>
              <a:chOff x="375890" y="2300052"/>
              <a:chExt cx="1956113" cy="2503723"/>
            </a:xfrm>
          </p:grpSpPr>
          <p:sp>
            <p:nvSpPr>
              <p:cNvPr id="30" name="流程图: 可选过程 29"/>
              <p:cNvSpPr/>
              <p:nvPr/>
            </p:nvSpPr>
            <p:spPr>
              <a:xfrm>
                <a:off x="375890" y="2300052"/>
                <a:ext cx="1944000" cy="2503723"/>
              </a:xfrm>
              <a:prstGeom prst="flowChartAlternateProcess">
                <a:avLst/>
              </a:prstGeom>
              <a:gradFill flip="none" rotWithShape="1">
                <a:gsLst>
                  <a:gs pos="59000">
                    <a:srgbClr val="3B5CFF">
                      <a:alpha val="49804"/>
                    </a:srgb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39906" y="2500532"/>
                <a:ext cx="1800493" cy="73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人工输入易出错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A4D6E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1400" dirty="0">
                  <a:solidFill>
                    <a:srgbClr val="2A4D6E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72566" y="3074838"/>
                <a:ext cx="1759437" cy="92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货代行业中人工操作出错率最高可达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25%</a:t>
                </a:r>
                <a:endPara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Box 26"/>
              <p:cNvSpPr txBox="1"/>
              <p:nvPr/>
            </p:nvSpPr>
            <p:spPr>
              <a:xfrm>
                <a:off x="419940" y="4370439"/>
                <a:ext cx="1871746" cy="29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来源：中国国际物流与货代网</a:t>
                </a: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矩形: 圆角 68"/>
            <p:cNvSpPr/>
            <p:nvPr/>
          </p:nvSpPr>
          <p:spPr>
            <a:xfrm>
              <a:off x="66910" y="2283187"/>
              <a:ext cx="2110727" cy="2520588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45355" y="4763278"/>
              <a:ext cx="1553836" cy="48968"/>
            </a:xfrm>
            <a:prstGeom prst="rect">
              <a:avLst/>
            </a:prstGeom>
            <a:gradFill>
              <a:gsLst>
                <a:gs pos="34000">
                  <a:srgbClr val="3B5CFF"/>
                </a:gs>
                <a:gs pos="2000">
                  <a:srgbClr val="2D29A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0445" y="3062729"/>
            <a:ext cx="2880000" cy="2207103"/>
            <a:chOff x="66910" y="2283187"/>
            <a:chExt cx="2110727" cy="2529059"/>
          </a:xfrm>
        </p:grpSpPr>
        <p:grpSp>
          <p:nvGrpSpPr>
            <p:cNvPr id="16" name="组合 15"/>
            <p:cNvGrpSpPr/>
            <p:nvPr/>
          </p:nvGrpSpPr>
          <p:grpSpPr>
            <a:xfrm>
              <a:off x="107950" y="2300052"/>
              <a:ext cx="1956113" cy="2503723"/>
              <a:chOff x="375890" y="2300052"/>
              <a:chExt cx="1956113" cy="2503723"/>
            </a:xfrm>
          </p:grpSpPr>
          <p:sp>
            <p:nvSpPr>
              <p:cNvPr id="20" name="流程图: 可选过程 19"/>
              <p:cNvSpPr/>
              <p:nvPr/>
            </p:nvSpPr>
            <p:spPr>
              <a:xfrm>
                <a:off x="375890" y="2300052"/>
                <a:ext cx="1944000" cy="2503723"/>
              </a:xfrm>
              <a:prstGeom prst="flowChartAlternateProcess">
                <a:avLst/>
              </a:prstGeom>
              <a:gradFill flip="none" rotWithShape="1">
                <a:gsLst>
                  <a:gs pos="59000">
                    <a:srgbClr val="3B5CFF">
                      <a:alpha val="49804"/>
                    </a:srgb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39906" y="2500532"/>
                <a:ext cx="1800493" cy="73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4D6E"/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人工输入易出错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A4D6E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1400" dirty="0">
                  <a:solidFill>
                    <a:srgbClr val="2A4D6E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72566" y="3074838"/>
                <a:ext cx="1759437" cy="92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货代行业中人工操作出错率最高可达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25%</a:t>
                </a:r>
                <a:endPara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6"/>
              <p:cNvSpPr txBox="1"/>
              <p:nvPr/>
            </p:nvSpPr>
            <p:spPr>
              <a:xfrm>
                <a:off x="419940" y="4370439"/>
                <a:ext cx="1871746" cy="291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来源：中国国际物流与货代网</a:t>
                </a: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: 圆角 68"/>
            <p:cNvSpPr/>
            <p:nvPr/>
          </p:nvSpPr>
          <p:spPr>
            <a:xfrm>
              <a:off x="66910" y="2283187"/>
              <a:ext cx="2110727" cy="2520588"/>
            </a:xfrm>
            <a:prstGeom prst="roundRect">
              <a:avLst>
                <a:gd name="adj" fmla="val 455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5355" y="4763278"/>
              <a:ext cx="1553836" cy="48968"/>
            </a:xfrm>
            <a:prstGeom prst="rect">
              <a:avLst/>
            </a:prstGeom>
            <a:gradFill>
              <a:gsLst>
                <a:gs pos="34000">
                  <a:srgbClr val="3B5CFF"/>
                </a:gs>
                <a:gs pos="2000">
                  <a:srgbClr val="2D29A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确定方案的选择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Determine the choice of scheme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4848" y="3262218"/>
            <a:ext cx="2645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tabLst>
                <a:tab pos="457200" algn="l"/>
              </a:tabLst>
            </a:pPr>
            <a:r>
              <a:rPr lang="en-US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zh-CN" sz="2400" kern="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提单样本</a:t>
            </a:r>
            <a:r>
              <a:rPr lang="zh-CN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为提单正式出单前的草拟件，用以完善和比对信息用。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0445" y="1523625"/>
            <a:ext cx="4143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kern="5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识别和申报提单样本信息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823" y="3223728"/>
            <a:ext cx="2819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提单通俗的解释，是</a:t>
            </a:r>
            <a:r>
              <a:rPr lang="zh-CN" altLang="zh-CN" sz="2400" kern="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一种货权凭证</a:t>
            </a:r>
            <a:r>
              <a:rPr lang="zh-CN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，含有收</a:t>
            </a:r>
            <a:r>
              <a:rPr lang="en-US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/</a:t>
            </a:r>
            <a:r>
              <a:rPr lang="zh-CN" altLang="zh-CN" sz="24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发货人、船舶、港口及货物的信息</a:t>
            </a:r>
            <a:r>
              <a:rPr lang="zh-CN" altLang="zh-CN" sz="18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968763" y="3254860"/>
            <a:ext cx="25012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3.</a:t>
            </a:r>
            <a:r>
              <a:rPr lang="zh-CN" altLang="zh-CN" sz="2800" kern="50" dirty="0">
                <a:effectLst/>
                <a:latin typeface="Calibri" panose="020F0502020204030204" pitchFamily="34" charset="0"/>
                <a:ea typeface="仿宋" panose="02010609060101010101" pitchFamily="49" charset="-122"/>
                <a:cs typeface="宋体" panose="02010600030101010101" pitchFamily="2" charset="-122"/>
              </a:rPr>
              <a:t>收货人凭提单在目的港提货</a:t>
            </a:r>
            <a:endParaRPr lang="zh-CN" altLang="en-US" sz="2800" dirty="0"/>
          </a:p>
        </p:txBody>
      </p:sp>
      <p:sp>
        <p:nvSpPr>
          <p:cNvPr id="9" name="加号 8"/>
          <p:cNvSpPr/>
          <p:nvPr/>
        </p:nvSpPr>
        <p:spPr>
          <a:xfrm>
            <a:off x="3598506" y="370202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加号 42"/>
          <p:cNvSpPr/>
          <p:nvPr/>
        </p:nvSpPr>
        <p:spPr>
          <a:xfrm>
            <a:off x="7768623" y="366172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50,&quot;width&quot;:19200}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47_3*i*16"/>
  <p:tag name="KSO_WM_TEMPLATE_CATEGORY" val="diagram"/>
  <p:tag name="KSO_WM_TEMPLATE_INDEX" val="160447"/>
  <p:tag name="KSO_WM_UNIT_INDEX" val="16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h_f"/>
  <p:tag name="KSO_WM_UNIT_INDEX" val="1_2_1"/>
  <p:tag name="KSO_WM_UNIT_ID" val="258*m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SED DO EIUSMOD TEMPOR INCIDIDUNT"/>
  <p:tag name="KSO_WM_BEAUTIFY_FLAG" val="#wm#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PP_MARK_KEY" val="32f35161-ef1f-4a1b-95c0-98b487c97bb7"/>
  <p:tag name="COMMONDATA" val="eyJoZGlkIjoiNTIwNDE3ODFlNDAxNGY4MWIwNGZkY2ZlNjVhZTM1NjkifQ==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47_3*i*1"/>
  <p:tag name="KSO_WM_TEMPLATE_CATEGORY" val="diagram"/>
  <p:tag name="KSO_WM_TEMPLATE_INDEX" val="160447"/>
  <p:tag name="KSO_WM_UNIT_INDEX" val="1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i"/>
  <p:tag name="KSO_WM_UNIT_INDEX" val="1_1"/>
  <p:tag name="KSO_WM_UNIT_ID" val="258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h_f"/>
  <p:tag name="KSO_WM_UNIT_INDEX" val="1_1_1"/>
  <p:tag name="KSO_WM_UNIT_ID" val="258*m_h_f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SED DO EIUSMOD TEMPOR INCIDIDUNT"/>
  <p:tag name="KSO_WM_BEAUTIFY_FLAG" val="#wm#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i"/>
  <p:tag name="KSO_WM_UNIT_INDEX" val="1_1"/>
  <p:tag name="KSO_WM_UNIT_ID" val="258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47_3*i*1"/>
  <p:tag name="KSO_WM_TEMPLATE_CATEGORY" val="diagram"/>
  <p:tag name="KSO_WM_TEMPLATE_INDEX" val="160447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i"/>
  <p:tag name="KSO_WM_UNIT_INDEX" val="1_1"/>
  <p:tag name="KSO_WM_UNIT_ID" val="258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h_f"/>
  <p:tag name="KSO_WM_UNIT_INDEX" val="1_1_1"/>
  <p:tag name="KSO_WM_UNIT_ID" val="258*m_h_f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SED DO EIUSMOD TEMPOR INCIDIDUNT"/>
  <p:tag name="KSO_WM_BEAUTIFY_FLAG" val="#wm#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447"/>
  <p:tag name="KSO_WM_UNIT_TYPE" val="m_h_f"/>
  <p:tag name="KSO_WM_UNIT_INDEX" val="1_2_1"/>
  <p:tag name="KSO_WM_UNIT_ID" val="258*m_h_f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" val="SED DO EIUSMOD TEMPOR INCIDIDUNT"/>
  <p:tag name="KSO_WM_BEAUTIFY_FLAG" val="#wm#"/>
  <p:tag name="KSO_WM_DIAGRAM_GROUP_CODE" val="m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2715</Words>
  <Application>WPS 演示</Application>
  <PresentationFormat>宽屏</PresentationFormat>
  <Paragraphs>291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Times New Roman</vt:lpstr>
      <vt:lpstr>Calibri</vt:lpstr>
      <vt:lpstr>仿宋</vt:lpstr>
      <vt:lpstr>思源黑体 CN Regular</vt:lpstr>
      <vt:lpstr>Calibri Light</vt:lpstr>
      <vt:lpstr>等线</vt:lpstr>
      <vt:lpstr>黑体</vt:lpstr>
      <vt:lpstr>Malgun Gothic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無所謂</cp:lastModifiedBy>
  <cp:revision>210</cp:revision>
  <dcterms:created xsi:type="dcterms:W3CDTF">2021-03-03T08:16:00Z</dcterms:created>
  <dcterms:modified xsi:type="dcterms:W3CDTF">2022-07-16T12:11:12Z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2C8BFF72B2744FC595916EA27556045C</vt:lpwstr>
  </property>
  <property fmtid="{D5CDD505-2E9C-101B-9397-08002B2CF9AE}" pid="3" name="KSOProductBuildVer">
    <vt:lpwstr>2052-11.1.0.11830</vt:lpwstr>
  </property>
</Properties>
</file>