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57" r:id="rId4"/>
    <p:sldId id="258" r:id="rId5"/>
    <p:sldId id="272" r:id="rId6"/>
    <p:sldId id="268" r:id="rId7"/>
    <p:sldId id="263" r:id="rId8"/>
    <p:sldId id="264" r:id="rId9"/>
    <p:sldId id="260" r:id="rId10"/>
    <p:sldId id="262"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84E2"/>
    <a:srgbClr val="705661"/>
    <a:srgbClr val="D460FF"/>
    <a:srgbClr val="01A8FF"/>
    <a:srgbClr val="34334B"/>
    <a:srgbClr val="6D5562"/>
    <a:srgbClr val="1A070E"/>
    <a:srgbClr val="725760"/>
    <a:srgbClr val="26101D"/>
    <a:srgbClr val="47A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42"/>
    <p:restoredTop sz="94674"/>
  </p:normalViewPr>
  <p:slideViewPr>
    <p:cSldViewPr snapToGrid="0">
      <p:cViewPr>
        <p:scale>
          <a:sx n="100" d="100"/>
          <a:sy n="100" d="100"/>
        </p:scale>
        <p:origin x="114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B8BA5D-82C1-D74E-98AF-3BF4F9ADDC1F}" type="datetimeFigureOut">
              <a:rPr kumimoji="1" lang="zh-CN" altLang="en-US" smtClean="0"/>
              <a:t>2022-07-17</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9632DA-A7C3-2347-8051-A4EE97E94607}" type="slidenum">
              <a:rPr kumimoji="1" lang="zh-CN" altLang="en-US" smtClean="0"/>
              <a:t>‹#›</a:t>
            </a:fld>
            <a:endParaRPr kumimoji="1" lang="zh-CN" altLang="en-US"/>
          </a:p>
        </p:txBody>
      </p:sp>
    </p:spTree>
    <p:extLst>
      <p:ext uri="{BB962C8B-B14F-4D97-AF65-F5344CB8AC3E}">
        <p14:creationId xmlns:p14="http://schemas.microsoft.com/office/powerpoint/2010/main" val="3581811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9632DA-A7C3-2347-8051-A4EE97E94607}" type="slidenum">
              <a:rPr kumimoji="1" lang="zh-CN" altLang="en-US" smtClean="0"/>
              <a:t>5</a:t>
            </a:fld>
            <a:endParaRPr kumimoji="1" lang="zh-CN" altLang="en-US"/>
          </a:p>
        </p:txBody>
      </p:sp>
    </p:spTree>
    <p:extLst>
      <p:ext uri="{BB962C8B-B14F-4D97-AF65-F5344CB8AC3E}">
        <p14:creationId xmlns:p14="http://schemas.microsoft.com/office/powerpoint/2010/main" val="30258907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9" name="矩形 28">
            <a:extLst>
              <a:ext uri="{FF2B5EF4-FFF2-40B4-BE49-F238E27FC236}">
                <a16:creationId xmlns:a16="http://schemas.microsoft.com/office/drawing/2014/main" id="{C2639771-C4B2-6141-A3C2-98A33FACB552}"/>
              </a:ext>
            </a:extLst>
          </p:cNvPr>
          <p:cNvSpPr/>
          <p:nvPr userDrawn="1"/>
        </p:nvSpPr>
        <p:spPr>
          <a:xfrm flipV="1">
            <a:off x="1083077" y="1981118"/>
            <a:ext cx="10149221" cy="95945"/>
          </a:xfrm>
          <a:prstGeom prst="rect">
            <a:avLst/>
          </a:prstGeom>
          <a:gradFill>
            <a:gsLst>
              <a:gs pos="43000">
                <a:srgbClr val="B983E1"/>
              </a:gs>
              <a:gs pos="100000">
                <a:srgbClr val="17050A"/>
              </a:gs>
              <a:gs pos="0">
                <a:srgbClr val="00A8F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a:extLst>
              <a:ext uri="{FF2B5EF4-FFF2-40B4-BE49-F238E27FC236}">
                <a16:creationId xmlns:a16="http://schemas.microsoft.com/office/drawing/2014/main" id="{DB7839CE-C738-1649-AE7F-0F0A87D945C3}"/>
              </a:ext>
            </a:extLst>
          </p:cNvPr>
          <p:cNvGrpSpPr/>
          <p:nvPr userDrawn="1"/>
        </p:nvGrpSpPr>
        <p:grpSpPr>
          <a:xfrm>
            <a:off x="1083077" y="1392923"/>
            <a:ext cx="2316071" cy="1446550"/>
            <a:chOff x="3221860" y="1907278"/>
            <a:chExt cx="2316071" cy="1446550"/>
          </a:xfrm>
        </p:grpSpPr>
        <p:sp>
          <p:nvSpPr>
            <p:cNvPr id="31" name="文本框 30">
              <a:extLst>
                <a:ext uri="{FF2B5EF4-FFF2-40B4-BE49-F238E27FC236}">
                  <a16:creationId xmlns:a16="http://schemas.microsoft.com/office/drawing/2014/main" id="{CD80DC7D-74AD-504F-9134-A7F49E4A93F8}"/>
                </a:ext>
              </a:extLst>
            </p:cNvPr>
            <p:cNvSpPr txBox="1"/>
            <p:nvPr/>
          </p:nvSpPr>
          <p:spPr>
            <a:xfrm>
              <a:off x="3221860" y="1907278"/>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中</a:t>
              </a:r>
            </a:p>
          </p:txBody>
        </p:sp>
        <p:sp>
          <p:nvSpPr>
            <p:cNvPr id="32" name="文本框 31">
              <a:extLst>
                <a:ext uri="{FF2B5EF4-FFF2-40B4-BE49-F238E27FC236}">
                  <a16:creationId xmlns:a16="http://schemas.microsoft.com/office/drawing/2014/main" id="{8F4E1CF4-3515-B047-A44B-4E882FA3FA9E}"/>
                </a:ext>
              </a:extLst>
            </p:cNvPr>
            <p:cNvSpPr txBox="1"/>
            <p:nvPr/>
          </p:nvSpPr>
          <p:spPr>
            <a:xfrm>
              <a:off x="4080067" y="1907278"/>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国</a:t>
              </a:r>
            </a:p>
          </p:txBody>
        </p:sp>
      </p:grpSp>
      <p:grpSp>
        <p:nvGrpSpPr>
          <p:cNvPr id="33" name="组合 32">
            <a:extLst>
              <a:ext uri="{FF2B5EF4-FFF2-40B4-BE49-F238E27FC236}">
                <a16:creationId xmlns:a16="http://schemas.microsoft.com/office/drawing/2014/main" id="{6E210582-60BA-DC4F-968A-FA2D76887AA6}"/>
              </a:ext>
            </a:extLst>
          </p:cNvPr>
          <p:cNvGrpSpPr/>
          <p:nvPr userDrawn="1"/>
        </p:nvGrpSpPr>
        <p:grpSpPr>
          <a:xfrm>
            <a:off x="3005863" y="1289780"/>
            <a:ext cx="8397721" cy="1549693"/>
            <a:chOff x="1508112" y="2935045"/>
            <a:chExt cx="8397721" cy="1549693"/>
          </a:xfrm>
        </p:grpSpPr>
        <p:sp>
          <p:nvSpPr>
            <p:cNvPr id="34" name="文本框 33">
              <a:extLst>
                <a:ext uri="{FF2B5EF4-FFF2-40B4-BE49-F238E27FC236}">
                  <a16:creationId xmlns:a16="http://schemas.microsoft.com/office/drawing/2014/main" id="{67792614-81A9-4A49-9B4C-45DE0AC1BA7E}"/>
                </a:ext>
              </a:extLst>
            </p:cNvPr>
            <p:cNvSpPr txBox="1"/>
            <p:nvPr/>
          </p:nvSpPr>
          <p:spPr>
            <a:xfrm>
              <a:off x="3348263" y="2935045"/>
              <a:ext cx="929599"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方正粗黑宋简体" panose="02000000000000000000" pitchFamily="2" charset="-122"/>
                  <a:ea typeface="方正粗黑宋简体" panose="02000000000000000000" pitchFamily="2" charset="-122"/>
                </a:rPr>
                <a:t>+</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方正粗黑宋简体" panose="02000000000000000000" pitchFamily="2" charset="-122"/>
                <a:ea typeface="方正粗黑宋简体" panose="02000000000000000000" pitchFamily="2" charset="-122"/>
              </a:endParaRPr>
            </a:p>
          </p:txBody>
        </p:sp>
        <p:sp>
          <p:nvSpPr>
            <p:cNvPr id="35" name="文本框 34">
              <a:extLst>
                <a:ext uri="{FF2B5EF4-FFF2-40B4-BE49-F238E27FC236}">
                  <a16:creationId xmlns:a16="http://schemas.microsoft.com/office/drawing/2014/main" id="{69072ADF-3562-1449-934D-086A6A7EB68F}"/>
                </a:ext>
              </a:extLst>
            </p:cNvPr>
            <p:cNvSpPr txBox="1"/>
            <p:nvPr/>
          </p:nvSpPr>
          <p:spPr>
            <a:xfrm>
              <a:off x="5093031"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开</a:t>
              </a:r>
            </a:p>
          </p:txBody>
        </p:sp>
        <p:sp>
          <p:nvSpPr>
            <p:cNvPr id="36" name="文本框 35">
              <a:extLst>
                <a:ext uri="{FF2B5EF4-FFF2-40B4-BE49-F238E27FC236}">
                  <a16:creationId xmlns:a16="http://schemas.microsoft.com/office/drawing/2014/main" id="{7632E4E3-3B93-7F43-813C-E68589AADA84}"/>
                </a:ext>
              </a:extLst>
            </p:cNvPr>
            <p:cNvSpPr txBox="1"/>
            <p:nvPr/>
          </p:nvSpPr>
          <p:spPr>
            <a:xfrm>
              <a:off x="5957860"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发</a:t>
              </a:r>
            </a:p>
          </p:txBody>
        </p:sp>
        <p:sp>
          <p:nvSpPr>
            <p:cNvPr id="37" name="文本框 36">
              <a:extLst>
                <a:ext uri="{FF2B5EF4-FFF2-40B4-BE49-F238E27FC236}">
                  <a16:creationId xmlns:a16="http://schemas.microsoft.com/office/drawing/2014/main" id="{78D06326-E8FB-474C-AC53-78A669EE44C6}"/>
                </a:ext>
              </a:extLst>
            </p:cNvPr>
            <p:cNvSpPr txBox="1"/>
            <p:nvPr/>
          </p:nvSpPr>
          <p:spPr>
            <a:xfrm>
              <a:off x="6776691"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者</a:t>
              </a:r>
            </a:p>
          </p:txBody>
        </p:sp>
        <p:sp>
          <p:nvSpPr>
            <p:cNvPr id="38" name="文本框 37">
              <a:extLst>
                <a:ext uri="{FF2B5EF4-FFF2-40B4-BE49-F238E27FC236}">
                  <a16:creationId xmlns:a16="http://schemas.microsoft.com/office/drawing/2014/main" id="{23F8418A-C496-5649-9E48-673FB2C4D9ED}"/>
                </a:ext>
              </a:extLst>
            </p:cNvPr>
            <p:cNvSpPr txBox="1"/>
            <p:nvPr/>
          </p:nvSpPr>
          <p:spPr>
            <a:xfrm>
              <a:off x="7570912"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大</a:t>
              </a:r>
            </a:p>
          </p:txBody>
        </p:sp>
        <p:sp>
          <p:nvSpPr>
            <p:cNvPr id="39" name="文本框 38">
              <a:extLst>
                <a:ext uri="{FF2B5EF4-FFF2-40B4-BE49-F238E27FC236}">
                  <a16:creationId xmlns:a16="http://schemas.microsoft.com/office/drawing/2014/main" id="{C6E799F2-1601-4847-8FEE-1391CF507C68}"/>
                </a:ext>
              </a:extLst>
            </p:cNvPr>
            <p:cNvSpPr txBox="1"/>
            <p:nvPr/>
          </p:nvSpPr>
          <p:spPr>
            <a:xfrm>
              <a:off x="8447969"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赛</a:t>
              </a:r>
            </a:p>
          </p:txBody>
        </p:sp>
        <p:grpSp>
          <p:nvGrpSpPr>
            <p:cNvPr id="40" name="组合 39">
              <a:extLst>
                <a:ext uri="{FF2B5EF4-FFF2-40B4-BE49-F238E27FC236}">
                  <a16:creationId xmlns:a16="http://schemas.microsoft.com/office/drawing/2014/main" id="{BD0B7E4C-E5F4-3E4A-9133-7727388D8BFA}"/>
                </a:ext>
              </a:extLst>
            </p:cNvPr>
            <p:cNvGrpSpPr/>
            <p:nvPr/>
          </p:nvGrpSpPr>
          <p:grpSpPr>
            <a:xfrm>
              <a:off x="1508112" y="3038188"/>
              <a:ext cx="1994660" cy="1446550"/>
              <a:chOff x="1490018" y="4162664"/>
              <a:chExt cx="1994660" cy="1446550"/>
            </a:xfrm>
          </p:grpSpPr>
          <p:sp>
            <p:nvSpPr>
              <p:cNvPr id="44" name="文本框 43">
                <a:extLst>
                  <a:ext uri="{FF2B5EF4-FFF2-40B4-BE49-F238E27FC236}">
                    <a16:creationId xmlns:a16="http://schemas.microsoft.com/office/drawing/2014/main" id="{578CBDB0-7C0D-C143-A992-5483ECC636B1}"/>
                  </a:ext>
                </a:extLst>
              </p:cNvPr>
              <p:cNvSpPr txBox="1"/>
              <p:nvPr/>
            </p:nvSpPr>
            <p:spPr>
              <a:xfrm>
                <a:off x="1490018" y="4162664"/>
                <a:ext cx="956464"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R</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5" name="文本框 44">
                <a:extLst>
                  <a:ext uri="{FF2B5EF4-FFF2-40B4-BE49-F238E27FC236}">
                    <a16:creationId xmlns:a16="http://schemas.microsoft.com/office/drawing/2014/main" id="{840C3D01-E207-B747-BC88-FBD3D3A40F67}"/>
                  </a:ext>
                </a:extLst>
              </p:cNvPr>
              <p:cNvSpPr txBox="1"/>
              <p:nvPr/>
            </p:nvSpPr>
            <p:spPr>
              <a:xfrm>
                <a:off x="2055316" y="4162664"/>
                <a:ext cx="956464"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P</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6" name="文本框 45">
                <a:extLst>
                  <a:ext uri="{FF2B5EF4-FFF2-40B4-BE49-F238E27FC236}">
                    <a16:creationId xmlns:a16="http://schemas.microsoft.com/office/drawing/2014/main" id="{382750CA-C3B8-2941-AE2F-F28F14B48C5C}"/>
                  </a:ext>
                </a:extLst>
              </p:cNvPr>
              <p:cNvSpPr txBox="1"/>
              <p:nvPr/>
            </p:nvSpPr>
            <p:spPr>
              <a:xfrm>
                <a:off x="2528214" y="4162664"/>
                <a:ext cx="956464"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A</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grpSp>
        <p:grpSp>
          <p:nvGrpSpPr>
            <p:cNvPr id="41" name="组合 40">
              <a:extLst>
                <a:ext uri="{FF2B5EF4-FFF2-40B4-BE49-F238E27FC236}">
                  <a16:creationId xmlns:a16="http://schemas.microsoft.com/office/drawing/2014/main" id="{AB3B1B7B-78AE-ED46-9FAA-D89F11D0771E}"/>
                </a:ext>
              </a:extLst>
            </p:cNvPr>
            <p:cNvGrpSpPr/>
            <p:nvPr/>
          </p:nvGrpSpPr>
          <p:grpSpPr>
            <a:xfrm>
              <a:off x="3953483" y="3038188"/>
              <a:ext cx="1657791" cy="1446550"/>
              <a:chOff x="4007931" y="4826644"/>
              <a:chExt cx="1657791" cy="1446550"/>
            </a:xfrm>
          </p:grpSpPr>
          <p:sp>
            <p:nvSpPr>
              <p:cNvPr id="42" name="文本框 41">
                <a:extLst>
                  <a:ext uri="{FF2B5EF4-FFF2-40B4-BE49-F238E27FC236}">
                    <a16:creationId xmlns:a16="http://schemas.microsoft.com/office/drawing/2014/main" id="{B0D633E1-F692-4442-A332-40DEAB59CCEF}"/>
                  </a:ext>
                </a:extLst>
              </p:cNvPr>
              <p:cNvSpPr txBox="1"/>
              <p:nvPr/>
            </p:nvSpPr>
            <p:spPr>
              <a:xfrm>
                <a:off x="4007931" y="4826644"/>
                <a:ext cx="975952"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A</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3" name="文本框 42">
                <a:extLst>
                  <a:ext uri="{FF2B5EF4-FFF2-40B4-BE49-F238E27FC236}">
                    <a16:creationId xmlns:a16="http://schemas.microsoft.com/office/drawing/2014/main" id="{D96BDE8B-3175-664B-B77B-35F1E90EA5D8}"/>
                  </a:ext>
                </a:extLst>
              </p:cNvPr>
              <p:cNvSpPr txBox="1"/>
              <p:nvPr/>
            </p:nvSpPr>
            <p:spPr>
              <a:xfrm>
                <a:off x="4689770" y="4826644"/>
                <a:ext cx="975952"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I</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grpSp>
      </p:grpSp>
      <p:sp>
        <p:nvSpPr>
          <p:cNvPr id="47" name="文本框 46">
            <a:extLst>
              <a:ext uri="{FF2B5EF4-FFF2-40B4-BE49-F238E27FC236}">
                <a16:creationId xmlns:a16="http://schemas.microsoft.com/office/drawing/2014/main" id="{07A71C72-E49E-AA4F-9341-A099334FD0C7}"/>
              </a:ext>
            </a:extLst>
          </p:cNvPr>
          <p:cNvSpPr txBox="1"/>
          <p:nvPr userDrawn="1"/>
        </p:nvSpPr>
        <p:spPr>
          <a:xfrm>
            <a:off x="4432464" y="3668573"/>
            <a:ext cx="3904479" cy="584775"/>
          </a:xfrm>
          <a:prstGeom prst="rect">
            <a:avLst/>
          </a:prstGeom>
          <a:noFill/>
        </p:spPr>
        <p:txBody>
          <a:bodyPr wrap="square" rtlCol="0">
            <a:spAutoFit/>
          </a:bodyPr>
          <a:lstStyle/>
          <a:p>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融合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创新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创造</a:t>
            </a:r>
          </a:p>
        </p:txBody>
      </p:sp>
      <p:pic>
        <p:nvPicPr>
          <p:cNvPr id="48" name="图片 47">
            <a:extLst>
              <a:ext uri="{FF2B5EF4-FFF2-40B4-BE49-F238E27FC236}">
                <a16:creationId xmlns:a16="http://schemas.microsoft.com/office/drawing/2014/main" id="{19D6FEC9-8B94-4640-A3A1-CA01CC45CB3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6506"/>
          <a:stretch/>
        </p:blipFill>
        <p:spPr>
          <a:xfrm rot="5400000">
            <a:off x="4615214" y="1275122"/>
            <a:ext cx="384548" cy="605651"/>
          </a:xfrm>
          <a:prstGeom prst="rect">
            <a:avLst/>
          </a:prstGeom>
        </p:spPr>
      </p:pic>
      <p:pic>
        <p:nvPicPr>
          <p:cNvPr id="49" name="图片 48">
            <a:extLst>
              <a:ext uri="{FF2B5EF4-FFF2-40B4-BE49-F238E27FC236}">
                <a16:creationId xmlns:a16="http://schemas.microsoft.com/office/drawing/2014/main" id="{1E211DBE-A93A-1049-B50B-D4C27CAD8CFD}"/>
              </a:ext>
            </a:extLst>
          </p:cNvPr>
          <p:cNvPicPr>
            <a:picLocks noChangeAspect="1"/>
          </p:cNvPicPr>
          <p:nvPr userDrawn="1"/>
        </p:nvPicPr>
        <p:blipFill rotWithShape="1">
          <a:blip r:embed="rId3" cstate="print">
            <a:duotone>
              <a:prstClr val="black"/>
              <a:schemeClr val="accent4">
                <a:tint val="45000"/>
                <a:satMod val="400000"/>
              </a:schemeClr>
            </a:duotone>
            <a:extLst>
              <a:ext uri="{28A0092B-C50C-407E-A947-70E740481C1C}">
                <a14:useLocalDpi xmlns:a14="http://schemas.microsoft.com/office/drawing/2010/main" val="0"/>
              </a:ext>
            </a:extLst>
          </a:blip>
          <a:srcRect l="36506"/>
          <a:stretch/>
        </p:blipFill>
        <p:spPr>
          <a:xfrm rot="5400000">
            <a:off x="7579447" y="3019739"/>
            <a:ext cx="672156" cy="1058624"/>
          </a:xfrm>
          <a:prstGeom prst="rect">
            <a:avLst/>
          </a:prstGeom>
        </p:spPr>
      </p:pic>
      <p:sp>
        <p:nvSpPr>
          <p:cNvPr id="50" name="文本框 49">
            <a:extLst>
              <a:ext uri="{FF2B5EF4-FFF2-40B4-BE49-F238E27FC236}">
                <a16:creationId xmlns:a16="http://schemas.microsoft.com/office/drawing/2014/main" id="{37E0C090-89A0-6B4A-9558-A875E2837509}"/>
              </a:ext>
            </a:extLst>
          </p:cNvPr>
          <p:cNvSpPr txBox="1"/>
          <p:nvPr userDrawn="1"/>
        </p:nvSpPr>
        <p:spPr>
          <a:xfrm>
            <a:off x="2395708" y="2673824"/>
            <a:ext cx="7494359" cy="584775"/>
          </a:xfrm>
          <a:prstGeom prst="rect">
            <a:avLst/>
          </a:prstGeom>
          <a:noFill/>
        </p:spPr>
        <p:txBody>
          <a:bodyPr wrap="none" rtlCol="0">
            <a:spAutoFit/>
          </a:bodyPr>
          <a:lstStyle/>
          <a:p>
            <a:r>
              <a:rPr lang="en-US" altLang="zh-CN" sz="3200" dirty="0">
                <a:solidFill>
                  <a:schemeClr val="bg1"/>
                </a:solidFill>
                <a:latin typeface="Ebrima" panose="02000000000000000000" pitchFamily="2" charset="0"/>
                <a:ea typeface="Ebrima" panose="02000000000000000000" pitchFamily="2" charset="0"/>
                <a:cs typeface="Ebrima" panose="02000000000000000000" pitchFamily="2" charset="0"/>
              </a:rPr>
              <a:t>CHINA RPA+AI DEVELOPER CHALLENGE</a:t>
            </a:r>
            <a:endParaRPr lang="zh-CN" altLang="en-US" sz="3200" dirty="0">
              <a:solidFill>
                <a:schemeClr val="bg1"/>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2692416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295FEE9-3369-4D2B-8668-FFFB4CA86DEA}" type="datetimeFigureOut">
              <a:rPr lang="zh-CN" altLang="en-US" smtClean="0"/>
              <a:t>2022-07-17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4028259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295FEE9-3369-4D2B-8668-FFFB4CA86DEA}" type="datetimeFigureOut">
              <a:rPr lang="zh-CN" altLang="en-US" smtClean="0"/>
              <a:t>2022-07-17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1212308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295FEE9-3369-4D2B-8668-FFFB4CA86DEA}" type="datetimeFigureOut">
              <a:rPr lang="zh-CN" altLang="en-US" smtClean="0"/>
              <a:t>2022-07-17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298211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295FEE9-3369-4D2B-8668-FFFB4CA86DEA}" type="datetimeFigureOut">
              <a:rPr lang="zh-CN" altLang="en-US" smtClean="0"/>
              <a:t>2022-07-17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2905994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295FEE9-3369-4D2B-8668-FFFB4CA86DEA}" type="datetimeFigureOut">
              <a:rPr lang="zh-CN" altLang="en-US" smtClean="0"/>
              <a:t>2022-07-17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62269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295FEE9-3369-4D2B-8668-FFFB4CA86DEA}" type="datetimeFigureOut">
              <a:rPr lang="zh-CN" altLang="en-US" smtClean="0"/>
              <a:t>2022-07-17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3549990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295FEE9-3369-4D2B-8668-FFFB4CA86DEA}" type="datetimeFigureOut">
              <a:rPr lang="zh-CN" altLang="en-US" smtClean="0"/>
              <a:t>2022-07-17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175063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95FEE9-3369-4D2B-8668-FFFB4CA86DEA}" type="datetimeFigureOut">
              <a:rPr lang="zh-CN" altLang="en-US" smtClean="0"/>
              <a:t>2022-07-17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233146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DA4AEEBA-C5AC-6C4E-B9BD-66745C1DD1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6812" y="1752261"/>
            <a:ext cx="4201895" cy="1917369"/>
          </a:xfrm>
          <a:prstGeom prst="rect">
            <a:avLst/>
          </a:prstGeom>
        </p:spPr>
      </p:pic>
      <p:pic>
        <p:nvPicPr>
          <p:cNvPr id="10" name="图片 9">
            <a:extLst>
              <a:ext uri="{FF2B5EF4-FFF2-40B4-BE49-F238E27FC236}">
                <a16:creationId xmlns:a16="http://schemas.microsoft.com/office/drawing/2014/main" id="{32544204-D735-F847-8078-9CF644B8993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56294" y="2499927"/>
            <a:ext cx="4814036" cy="2339406"/>
          </a:xfrm>
          <a:prstGeom prst="rect">
            <a:avLst/>
          </a:prstGeom>
        </p:spPr>
      </p:pic>
      <p:sp>
        <p:nvSpPr>
          <p:cNvPr id="12" name="文本框 11">
            <a:extLst>
              <a:ext uri="{FF2B5EF4-FFF2-40B4-BE49-F238E27FC236}">
                <a16:creationId xmlns:a16="http://schemas.microsoft.com/office/drawing/2014/main" id="{A7EBE87E-D6A8-C342-8030-16BDB59A32CF}"/>
              </a:ext>
            </a:extLst>
          </p:cNvPr>
          <p:cNvSpPr txBox="1"/>
          <p:nvPr userDrawn="1"/>
        </p:nvSpPr>
        <p:spPr>
          <a:xfrm>
            <a:off x="1731229" y="3669630"/>
            <a:ext cx="3904479" cy="584775"/>
          </a:xfrm>
          <a:prstGeom prst="rect">
            <a:avLst/>
          </a:prstGeom>
          <a:noFill/>
        </p:spPr>
        <p:txBody>
          <a:bodyPr wrap="square" rtlCol="0">
            <a:spAutoFit/>
          </a:bodyPr>
          <a:lstStyle/>
          <a:p>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融合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创新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创造</a:t>
            </a:r>
          </a:p>
        </p:txBody>
      </p:sp>
    </p:spTree>
    <p:extLst>
      <p:ext uri="{BB962C8B-B14F-4D97-AF65-F5344CB8AC3E}">
        <p14:creationId xmlns:p14="http://schemas.microsoft.com/office/powerpoint/2010/main" val="10432922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295FEE9-3369-4D2B-8668-FFFB4CA86DEA}" type="datetimeFigureOut">
              <a:rPr lang="zh-CN" altLang="en-US" smtClean="0"/>
              <a:t>2022-07-17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13881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theme" Target="../theme/theme2.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5FEE9-3369-4D2B-8668-FFFB4CA86DEA}" type="datetimeFigureOut">
              <a:rPr lang="zh-CN" altLang="en-US" smtClean="0"/>
              <a:t>2022-07-17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46046-C7FE-4B04-806F-A48B4A20A731}" type="slidenum">
              <a:rPr lang="zh-CN" altLang="en-US" smtClean="0"/>
              <a:t>‹#›</a:t>
            </a:fld>
            <a:endParaRPr lang="zh-CN" altLang="en-US"/>
          </a:p>
        </p:txBody>
      </p:sp>
      <p:pic>
        <p:nvPicPr>
          <p:cNvPr id="40" name="图片 39">
            <a:extLst>
              <a:ext uri="{FF2B5EF4-FFF2-40B4-BE49-F238E27FC236}">
                <a16:creationId xmlns:a16="http://schemas.microsoft.com/office/drawing/2014/main" id="{4D8B923D-9785-E24B-988A-793F543F48A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61453" y="0"/>
            <a:ext cx="12353453" cy="6948000"/>
          </a:xfrm>
          <a:prstGeom prst="rect">
            <a:avLst/>
          </a:prstGeom>
        </p:spPr>
      </p:pic>
      <p:grpSp>
        <p:nvGrpSpPr>
          <p:cNvPr id="13" name="组合 12">
            <a:extLst>
              <a:ext uri="{FF2B5EF4-FFF2-40B4-BE49-F238E27FC236}">
                <a16:creationId xmlns:a16="http://schemas.microsoft.com/office/drawing/2014/main" id="{956EC09E-5646-F441-BB61-4BCA248E6D51}"/>
              </a:ext>
            </a:extLst>
          </p:cNvPr>
          <p:cNvGrpSpPr/>
          <p:nvPr userDrawn="1"/>
        </p:nvGrpSpPr>
        <p:grpSpPr>
          <a:xfrm>
            <a:off x="10486256" y="-38067"/>
            <a:ext cx="2245394" cy="1015326"/>
            <a:chOff x="10476631" y="29308"/>
            <a:chExt cx="2245394" cy="1015326"/>
          </a:xfrm>
        </p:grpSpPr>
        <p:pic>
          <p:nvPicPr>
            <p:cNvPr id="11" name="图片 10">
              <a:extLst>
                <a:ext uri="{FF2B5EF4-FFF2-40B4-BE49-F238E27FC236}">
                  <a16:creationId xmlns:a16="http://schemas.microsoft.com/office/drawing/2014/main" id="{C53B1F89-E45B-384E-A3EB-059D2C21116A}"/>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76631" y="29308"/>
              <a:ext cx="1724994" cy="787133"/>
            </a:xfrm>
            <a:prstGeom prst="rect">
              <a:avLst/>
            </a:prstGeom>
          </p:spPr>
        </p:pic>
        <p:sp>
          <p:nvSpPr>
            <p:cNvPr id="12" name="文本框 11">
              <a:extLst>
                <a:ext uri="{FF2B5EF4-FFF2-40B4-BE49-F238E27FC236}">
                  <a16:creationId xmlns:a16="http://schemas.microsoft.com/office/drawing/2014/main" id="{7E7B063E-C810-EE4E-9B5C-0052C03D757D}"/>
                </a:ext>
              </a:extLst>
            </p:cNvPr>
            <p:cNvSpPr txBox="1"/>
            <p:nvPr userDrawn="1"/>
          </p:nvSpPr>
          <p:spPr>
            <a:xfrm>
              <a:off x="10579602" y="767635"/>
              <a:ext cx="2142423" cy="276999"/>
            </a:xfrm>
            <a:prstGeom prst="rect">
              <a:avLst/>
            </a:prstGeom>
            <a:noFill/>
          </p:spPr>
          <p:txBody>
            <a:bodyPr wrap="square" rtlCol="0">
              <a:spAutoFit/>
            </a:bodyPr>
            <a:lstStyle/>
            <a:p>
              <a:r>
                <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融 合 </a:t>
              </a:r>
              <a:r>
                <a:rPr lang="en-US" altLang="zh-CN"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 新 </a:t>
              </a:r>
              <a:r>
                <a:rPr lang="en-US" altLang="zh-CN"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 造</a:t>
              </a:r>
            </a:p>
          </p:txBody>
        </p:sp>
      </p:grpSp>
    </p:spTree>
    <p:extLst>
      <p:ext uri="{BB962C8B-B14F-4D97-AF65-F5344CB8AC3E}">
        <p14:creationId xmlns:p14="http://schemas.microsoft.com/office/powerpoint/2010/main" val="2804328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5FEE9-3369-4D2B-8668-FFFB4CA86DEA}" type="datetimeFigureOut">
              <a:rPr lang="zh-CN" altLang="en-US" smtClean="0"/>
              <a:t>2022-07-17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46046-C7FE-4B04-806F-A48B4A20A731}" type="slidenum">
              <a:rPr lang="zh-CN" altLang="en-US" smtClean="0"/>
              <a:t>‹#›</a:t>
            </a:fld>
            <a:endParaRPr lang="zh-CN" altLang="en-US"/>
          </a:p>
        </p:txBody>
      </p:sp>
      <p:pic>
        <p:nvPicPr>
          <p:cNvPr id="7" name="图片 6">
            <a:extLst>
              <a:ext uri="{FF2B5EF4-FFF2-40B4-BE49-F238E27FC236}">
                <a16:creationId xmlns:a16="http://schemas.microsoft.com/office/drawing/2014/main" id="{35CBB595-E4B7-A74A-9064-09D56D2BFC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5" y="-42332"/>
            <a:ext cx="12276225" cy="6948000"/>
          </a:xfrm>
          <a:prstGeom prst="rect">
            <a:avLst/>
          </a:prstGeom>
        </p:spPr>
      </p:pic>
      <p:pic>
        <p:nvPicPr>
          <p:cNvPr id="10" name="图片 9">
            <a:extLst>
              <a:ext uri="{FF2B5EF4-FFF2-40B4-BE49-F238E27FC236}">
                <a16:creationId xmlns:a16="http://schemas.microsoft.com/office/drawing/2014/main" id="{AD55B6EC-D974-0A46-A2C0-108833DBC65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6812" y="1752261"/>
            <a:ext cx="4201895" cy="1917369"/>
          </a:xfrm>
          <a:prstGeom prst="rect">
            <a:avLst/>
          </a:prstGeom>
        </p:spPr>
      </p:pic>
      <p:pic>
        <p:nvPicPr>
          <p:cNvPr id="13" name="图片 12">
            <a:extLst>
              <a:ext uri="{FF2B5EF4-FFF2-40B4-BE49-F238E27FC236}">
                <a16:creationId xmlns:a16="http://schemas.microsoft.com/office/drawing/2014/main" id="{E7D731FC-7853-7143-9DD1-488ED8BC477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33295" y="2576929"/>
            <a:ext cx="4814036" cy="2339406"/>
          </a:xfrm>
          <a:prstGeom prst="rect">
            <a:avLst/>
          </a:prstGeom>
        </p:spPr>
      </p:pic>
      <p:sp>
        <p:nvSpPr>
          <p:cNvPr id="14" name="文本框 13">
            <a:extLst>
              <a:ext uri="{FF2B5EF4-FFF2-40B4-BE49-F238E27FC236}">
                <a16:creationId xmlns:a16="http://schemas.microsoft.com/office/drawing/2014/main" id="{78995959-3059-9146-B579-3C0361D36184}"/>
              </a:ext>
            </a:extLst>
          </p:cNvPr>
          <p:cNvSpPr txBox="1"/>
          <p:nvPr userDrawn="1"/>
        </p:nvSpPr>
        <p:spPr>
          <a:xfrm>
            <a:off x="1731229" y="3669630"/>
            <a:ext cx="3904479" cy="584775"/>
          </a:xfrm>
          <a:prstGeom prst="rect">
            <a:avLst/>
          </a:prstGeom>
          <a:noFill/>
        </p:spPr>
        <p:txBody>
          <a:bodyPr wrap="square" rtlCol="0">
            <a:spAutoFit/>
          </a:bodyPr>
          <a:lstStyle/>
          <a:p>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融合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创新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创造</a:t>
            </a:r>
          </a:p>
        </p:txBody>
      </p:sp>
      <p:cxnSp>
        <p:nvCxnSpPr>
          <p:cNvPr id="16" name="直线连接符 15">
            <a:extLst>
              <a:ext uri="{FF2B5EF4-FFF2-40B4-BE49-F238E27FC236}">
                <a16:creationId xmlns:a16="http://schemas.microsoft.com/office/drawing/2014/main" id="{D9B04A07-656A-4B41-B23E-5FF3C9C7C7DE}"/>
              </a:ext>
            </a:extLst>
          </p:cNvPr>
          <p:cNvCxnSpPr/>
          <p:nvPr userDrawn="1"/>
        </p:nvCxnSpPr>
        <p:spPr>
          <a:xfrm>
            <a:off x="6092789" y="2974206"/>
            <a:ext cx="0" cy="856649"/>
          </a:xfrm>
          <a:prstGeom prst="line">
            <a:avLst/>
          </a:prstGeom>
          <a:ln w="12700">
            <a:solidFill>
              <a:srgbClr val="B484E2"/>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6243180"/>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tags" Target="../tags/tag16.xml"/><Relationship Id="rId18" Type="http://schemas.openxmlformats.org/officeDocument/2006/relationships/tags" Target="../tags/tag21.xml"/><Relationship Id="rId26" Type="http://schemas.openxmlformats.org/officeDocument/2006/relationships/image" Target="../media/image12.png"/><Relationship Id="rId3" Type="http://schemas.openxmlformats.org/officeDocument/2006/relationships/tags" Target="../tags/tag6.xml"/><Relationship Id="rId21" Type="http://schemas.openxmlformats.org/officeDocument/2006/relationships/tags" Target="../tags/tag24.xml"/><Relationship Id="rId7" Type="http://schemas.openxmlformats.org/officeDocument/2006/relationships/tags" Target="../tags/tag10.xml"/><Relationship Id="rId12" Type="http://schemas.openxmlformats.org/officeDocument/2006/relationships/tags" Target="../tags/tag15.xml"/><Relationship Id="rId17" Type="http://schemas.openxmlformats.org/officeDocument/2006/relationships/tags" Target="../tags/tag20.xml"/><Relationship Id="rId25" Type="http://schemas.openxmlformats.org/officeDocument/2006/relationships/image" Target="../media/image11.png"/><Relationship Id="rId2" Type="http://schemas.openxmlformats.org/officeDocument/2006/relationships/tags" Target="../tags/tag5.xml"/><Relationship Id="rId16" Type="http://schemas.openxmlformats.org/officeDocument/2006/relationships/tags" Target="../tags/tag19.xml"/><Relationship Id="rId20" Type="http://schemas.openxmlformats.org/officeDocument/2006/relationships/tags" Target="../tags/tag23.xml"/><Relationship Id="rId29" Type="http://schemas.openxmlformats.org/officeDocument/2006/relationships/image" Target="../media/image15.png"/><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24" Type="http://schemas.openxmlformats.org/officeDocument/2006/relationships/image" Target="../media/image10.png"/><Relationship Id="rId5" Type="http://schemas.openxmlformats.org/officeDocument/2006/relationships/tags" Target="../tags/tag8.xml"/><Relationship Id="rId15" Type="http://schemas.openxmlformats.org/officeDocument/2006/relationships/tags" Target="../tags/tag18.xml"/><Relationship Id="rId23" Type="http://schemas.openxmlformats.org/officeDocument/2006/relationships/notesSlide" Target="../notesSlides/notesSlide1.xml"/><Relationship Id="rId28" Type="http://schemas.openxmlformats.org/officeDocument/2006/relationships/image" Target="../media/image14.png"/><Relationship Id="rId10" Type="http://schemas.openxmlformats.org/officeDocument/2006/relationships/tags" Target="../tags/tag13.xml"/><Relationship Id="rId19" Type="http://schemas.openxmlformats.org/officeDocument/2006/relationships/tags" Target="../tags/tag22.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tags" Target="../tags/tag17.xml"/><Relationship Id="rId22" Type="http://schemas.openxmlformats.org/officeDocument/2006/relationships/slideLayout" Target="../slideLayouts/slideLayout7.xml"/><Relationship Id="rId27"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7.png"/><Relationship Id="rId18" Type="http://schemas.openxmlformats.org/officeDocument/2006/relationships/image" Target="../media/image32.png"/><Relationship Id="rId3" Type="http://schemas.openxmlformats.org/officeDocument/2006/relationships/image" Target="../media/image17.png"/><Relationship Id="rId21" Type="http://schemas.openxmlformats.org/officeDocument/2006/relationships/image" Target="../media/image35.svg"/><Relationship Id="rId7" Type="http://schemas.openxmlformats.org/officeDocument/2006/relationships/image" Target="../media/image21.png"/><Relationship Id="rId12" Type="http://schemas.openxmlformats.org/officeDocument/2006/relationships/image" Target="../media/image26.svg"/><Relationship Id="rId17" Type="http://schemas.openxmlformats.org/officeDocument/2006/relationships/image" Target="../media/image31.svg"/><Relationship Id="rId2" Type="http://schemas.openxmlformats.org/officeDocument/2006/relationships/image" Target="../media/image16.png"/><Relationship Id="rId16" Type="http://schemas.openxmlformats.org/officeDocument/2006/relationships/image" Target="../media/image30.png"/><Relationship Id="rId20" Type="http://schemas.openxmlformats.org/officeDocument/2006/relationships/image" Target="../media/image34.png"/><Relationship Id="rId1" Type="http://schemas.openxmlformats.org/officeDocument/2006/relationships/slideLayout" Target="../slideLayouts/slideLayout7.xml"/><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5" Type="http://schemas.openxmlformats.org/officeDocument/2006/relationships/image" Target="../media/image29.png"/><Relationship Id="rId23" Type="http://schemas.openxmlformats.org/officeDocument/2006/relationships/image" Target="../media/image37.svg"/><Relationship Id="rId10" Type="http://schemas.openxmlformats.org/officeDocument/2006/relationships/image" Target="../media/image24.svg"/><Relationship Id="rId19" Type="http://schemas.openxmlformats.org/officeDocument/2006/relationships/image" Target="../media/image33.svg"/><Relationship Id="rId4" Type="http://schemas.openxmlformats.org/officeDocument/2006/relationships/image" Target="../media/image18.png"/><Relationship Id="rId9" Type="http://schemas.openxmlformats.org/officeDocument/2006/relationships/image" Target="../media/image23.png"/><Relationship Id="rId14" Type="http://schemas.openxmlformats.org/officeDocument/2006/relationships/image" Target="../media/image28.svg"/><Relationship Id="rId22" Type="http://schemas.openxmlformats.org/officeDocument/2006/relationships/image" Target="../media/image3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 name="文本占位符 2">
            <a:extLst>
              <a:ext uri="{FF2B5EF4-FFF2-40B4-BE49-F238E27FC236}">
                <a16:creationId xmlns:a16="http://schemas.microsoft.com/office/drawing/2014/main" id="{811302A2-4342-C748-A279-7BD155EB3F3A}"/>
              </a:ext>
            </a:extLst>
          </p:cNvPr>
          <p:cNvSpPr txBox="1">
            <a:spLocks/>
          </p:cNvSpPr>
          <p:nvPr/>
        </p:nvSpPr>
        <p:spPr>
          <a:xfrm>
            <a:off x="4426082" y="4880903"/>
            <a:ext cx="3381856" cy="580723"/>
          </a:xfrm>
          <a:prstGeom prst="rect">
            <a:avLst/>
          </a:prstGeom>
          <a:solidFill>
            <a:srgbClr val="759BFF">
              <a:alpha val="10000"/>
            </a:srgbClr>
          </a:solidFill>
          <a:ln>
            <a:noFill/>
          </a:ln>
        </p:spPr>
        <p:txBody>
          <a:bodyPr anchor="ctr" anchorCtr="1">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alpha val="9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kumimoji="1" lang="zh-CN" altLang="en-US" dirty="0"/>
              <a:t>保融科技股票数据读取</a:t>
            </a:r>
            <a:endParaRPr kumimoji="1" lang="en-US" altLang="zh-CN" dirty="0"/>
          </a:p>
        </p:txBody>
      </p:sp>
      <p:grpSp>
        <p:nvGrpSpPr>
          <p:cNvPr id="32" name="组合 31"/>
          <p:cNvGrpSpPr/>
          <p:nvPr/>
        </p:nvGrpSpPr>
        <p:grpSpPr>
          <a:xfrm>
            <a:off x="1083077" y="1392923"/>
            <a:ext cx="2316071" cy="1446550"/>
            <a:chOff x="3221860" y="1907278"/>
            <a:chExt cx="2316071" cy="1446550"/>
          </a:xfrm>
        </p:grpSpPr>
        <p:sp>
          <p:nvSpPr>
            <p:cNvPr id="35" name="文本框 34"/>
            <p:cNvSpPr txBox="1"/>
            <p:nvPr/>
          </p:nvSpPr>
          <p:spPr>
            <a:xfrm>
              <a:off x="3221860" y="1907278"/>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中</a:t>
              </a:r>
            </a:p>
          </p:txBody>
        </p:sp>
        <p:sp>
          <p:nvSpPr>
            <p:cNvPr id="36" name="文本框 35"/>
            <p:cNvSpPr txBox="1"/>
            <p:nvPr/>
          </p:nvSpPr>
          <p:spPr>
            <a:xfrm>
              <a:off x="4080067" y="1907278"/>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国</a:t>
              </a:r>
            </a:p>
          </p:txBody>
        </p:sp>
      </p:grpSp>
      <p:pic>
        <p:nvPicPr>
          <p:cNvPr id="58" name="图片 57"/>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833246" y="840264"/>
            <a:ext cx="963174" cy="963174"/>
          </a:xfrm>
          <a:prstGeom prst="rect">
            <a:avLst/>
          </a:prstGeom>
        </p:spPr>
      </p:pic>
      <p:pic>
        <p:nvPicPr>
          <p:cNvPr id="59" name="图片 58"/>
          <p:cNvPicPr>
            <a:picLocks noChangeAspect="1"/>
          </p:cNvPicPr>
          <p:nvPr/>
        </p:nvPicPr>
        <p:blipFill rotWithShape="1">
          <a:blip r:embed="rId3" cstate="print">
            <a:duotone>
              <a:prstClr val="black"/>
              <a:schemeClr val="tx2">
                <a:tint val="45000"/>
                <a:satMod val="400000"/>
              </a:schemeClr>
            </a:duotone>
            <a:extLst>
              <a:ext uri="{28A0092B-C50C-407E-A947-70E740481C1C}">
                <a14:useLocalDpi xmlns:a14="http://schemas.microsoft.com/office/drawing/2010/main" val="0"/>
              </a:ext>
            </a:extLst>
          </a:blip>
          <a:srcRect l="36506"/>
          <a:stretch/>
        </p:blipFill>
        <p:spPr>
          <a:xfrm rot="5400000">
            <a:off x="1077608" y="506641"/>
            <a:ext cx="507902" cy="799929"/>
          </a:xfrm>
          <a:prstGeom prst="rect">
            <a:avLst/>
          </a:prstGeom>
        </p:spPr>
      </p:pic>
      <p:pic>
        <p:nvPicPr>
          <p:cNvPr id="60" name="图片 59"/>
          <p:cNvPicPr>
            <a:picLocks noChangeAspect="1"/>
          </p:cNvPicPr>
          <p:nvPr/>
        </p:nvPicPr>
        <p:blipFill rotWithShape="1">
          <a:blip r:embed="rId4" cstate="print">
            <a:duotone>
              <a:prstClr val="black"/>
              <a:schemeClr val="accent1">
                <a:tint val="45000"/>
                <a:satMod val="400000"/>
              </a:schemeClr>
            </a:duotone>
            <a:extLst>
              <a:ext uri="{28A0092B-C50C-407E-A947-70E740481C1C}">
                <a14:useLocalDpi xmlns:a14="http://schemas.microsoft.com/office/drawing/2010/main" val="0"/>
              </a:ext>
            </a:extLst>
          </a:blip>
          <a:srcRect l="36506"/>
          <a:stretch/>
        </p:blipFill>
        <p:spPr>
          <a:xfrm rot="5400000">
            <a:off x="9081309" y="87943"/>
            <a:ext cx="672156" cy="1058624"/>
          </a:xfrm>
          <a:prstGeom prst="rect">
            <a:avLst/>
          </a:prstGeom>
        </p:spPr>
      </p:pic>
      <p:pic>
        <p:nvPicPr>
          <p:cNvPr id="61" name="图片 60"/>
          <p:cNvPicPr>
            <a:picLocks noChangeAspect="1"/>
          </p:cNvPicPr>
          <p:nvPr/>
        </p:nvPicPr>
        <p:blipFill rotWithShape="1">
          <a:blip r:embed="rId5" cstate="print">
            <a:extLst>
              <a:ext uri="{28A0092B-C50C-407E-A947-70E740481C1C}">
                <a14:useLocalDpi xmlns:a14="http://schemas.microsoft.com/office/drawing/2010/main" val="0"/>
              </a:ext>
            </a:extLst>
          </a:blip>
          <a:srcRect l="36506"/>
          <a:stretch/>
        </p:blipFill>
        <p:spPr>
          <a:xfrm rot="5400000">
            <a:off x="4615214" y="1275122"/>
            <a:ext cx="384548" cy="605651"/>
          </a:xfrm>
          <a:prstGeom prst="rect">
            <a:avLst/>
          </a:prstGeom>
        </p:spPr>
      </p:pic>
    </p:spTree>
    <p:extLst>
      <p:ext uri="{BB962C8B-B14F-4D97-AF65-F5344CB8AC3E}">
        <p14:creationId xmlns:p14="http://schemas.microsoft.com/office/powerpoint/2010/main" val="947102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3" name="直接连接符 2"/>
          <p:cNvCxnSpPr/>
          <p:nvPr/>
        </p:nvCxnSpPr>
        <p:spPr>
          <a:xfrm flipV="1">
            <a:off x="0" y="1079500"/>
            <a:ext cx="12192000" cy="14009"/>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文本占位符 8">
            <a:extLst>
              <a:ext uri="{FF2B5EF4-FFF2-40B4-BE49-F238E27FC236}">
                <a16:creationId xmlns:a16="http://schemas.microsoft.com/office/drawing/2014/main" id="{9CA6A3C2-6568-D043-8016-E13D9D833C5F}"/>
              </a:ext>
            </a:extLst>
          </p:cNvPr>
          <p:cNvSpPr txBox="1">
            <a:spLocks/>
          </p:cNvSpPr>
          <p:nvPr/>
        </p:nvSpPr>
        <p:spPr>
          <a:xfrm>
            <a:off x="835318" y="1815096"/>
            <a:ext cx="7068699" cy="4801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CN" altLang="en-US" dirty="0">
                <a:gradFill flip="none" rotWithShape="1">
                  <a:gsLst>
                    <a:gs pos="0">
                      <a:srgbClr val="01A8FF"/>
                    </a:gs>
                    <a:gs pos="47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参赛作品 </a:t>
            </a:r>
            <a:r>
              <a:rPr kumimoji="1" lang="en-US" altLang="zh-CN" dirty="0">
                <a:solidFill>
                  <a:schemeClr val="bg1">
                    <a:alpha val="80000"/>
                  </a:schemeClr>
                </a:solidFill>
                <a:latin typeface="微软雅黑" panose="020B0503020204020204" pitchFamily="34" charset="-122"/>
                <a:ea typeface="微软雅黑" panose="020B0503020204020204" pitchFamily="34" charset="-122"/>
                <a:cs typeface="Arial" panose="020B0604020202020204" pitchFamily="34" charset="0"/>
              </a:rPr>
              <a:t>entries</a:t>
            </a:r>
            <a:r>
              <a:rPr kumimoji="1" lang="zh-CN" altLang="en-US" dirty="0">
                <a:solidFill>
                  <a:schemeClr val="bg1">
                    <a:alpha val="80000"/>
                  </a:schemeClr>
                </a:solidFill>
                <a:latin typeface="微软雅黑" panose="020B0503020204020204" pitchFamily="34" charset="-122"/>
                <a:ea typeface="微软雅黑" panose="020B0503020204020204" pitchFamily="34" charset="-122"/>
                <a:cs typeface="Arial" panose="020B0604020202020204" pitchFamily="34" charset="0"/>
              </a:rPr>
              <a:t>：保融科技股票数据读取</a:t>
            </a:r>
          </a:p>
        </p:txBody>
      </p:sp>
      <p:sp>
        <p:nvSpPr>
          <p:cNvPr id="8" name="文本占位符 9">
            <a:extLst>
              <a:ext uri="{FF2B5EF4-FFF2-40B4-BE49-F238E27FC236}">
                <a16:creationId xmlns:a16="http://schemas.microsoft.com/office/drawing/2014/main" id="{A9C94183-63D5-D14A-ADCF-ECA421883E0B}"/>
              </a:ext>
            </a:extLst>
          </p:cNvPr>
          <p:cNvSpPr txBox="1">
            <a:spLocks/>
          </p:cNvSpPr>
          <p:nvPr/>
        </p:nvSpPr>
        <p:spPr>
          <a:xfrm>
            <a:off x="835318" y="2742188"/>
            <a:ext cx="6613445" cy="338120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219028">
              <a:lnSpc>
                <a:spcPct val="200000"/>
              </a:lnSpc>
              <a:spcBef>
                <a:spcPts val="0"/>
              </a:spcBef>
              <a:buFont typeface="Arial" panose="020B0604020202020204" pitchFamily="34" charset="0"/>
              <a:buNone/>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队伍名称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Team Name</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1234567</a:t>
            </a:r>
          </a:p>
          <a:p>
            <a:pPr marL="0" indent="0" defTabSz="1219028">
              <a:lnSpc>
                <a:spcPct val="200000"/>
              </a:lnSpc>
              <a:spcBef>
                <a:spcPts val="0"/>
              </a:spcBef>
              <a:buNone/>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队伍成员</a:t>
            </a:r>
            <a:r>
              <a:rPr lang="en-US" altLang="zh-CN"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Team Member</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：王嘉隆 潘娴 </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marL="0" indent="0" defTabSz="1219028">
              <a:lnSpc>
                <a:spcPct val="200000"/>
              </a:lnSpc>
              <a:spcBef>
                <a:spcPts val="0"/>
              </a:spcBef>
              <a:buNone/>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队伍口号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Team Slogan</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 用科技简化生活</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marL="0" indent="0" defTabSz="1219028">
              <a:lnSpc>
                <a:spcPct val="200000"/>
              </a:lnSpc>
              <a:spcBef>
                <a:spcPts val="0"/>
              </a:spcBef>
              <a:buFont typeface="Arial" panose="020B0604020202020204" pitchFamily="34" charset="0"/>
              <a:buNone/>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所在单位和部门</a:t>
            </a:r>
            <a:r>
              <a:rPr lang="en-US" altLang="zh-CN"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专业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Enterprise</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杭州电子科技大学信息工程学院</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defTabSz="1219028">
              <a:lnSpc>
                <a:spcPct val="200000"/>
              </a:lnSpc>
              <a:spcBef>
                <a:spcPts val="0"/>
              </a:spcBef>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作品应用场景 </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：个人股民</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证券所</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defTabSz="1219028">
              <a:lnSpc>
                <a:spcPct val="200000"/>
              </a:lnSpc>
              <a:spcBef>
                <a:spcPts val="0"/>
              </a:spcBef>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作品应用项目</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defTabSz="1219028">
              <a:lnSpc>
                <a:spcPct val="200000"/>
              </a:lnSpc>
              <a:spcBef>
                <a:spcPts val="0"/>
              </a:spcBef>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其它介绍等</a:t>
            </a:r>
            <a:endParaRPr lang="en-US" altLang="zh-CN"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defTabSz="1219028">
              <a:lnSpc>
                <a:spcPct val="200000"/>
              </a:lnSpc>
              <a:spcBef>
                <a:spcPts val="0"/>
              </a:spcBef>
            </a:pPr>
            <a:endParaRPr lang="en-US" altLang="zh-CN" sz="16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0" name="文本占位符 1">
            <a:extLst>
              <a:ext uri="{FF2B5EF4-FFF2-40B4-BE49-F238E27FC236}">
                <a16:creationId xmlns:a16="http://schemas.microsoft.com/office/drawing/2014/main" id="{0EC478CF-6629-0F40-B124-4A01644BAD7D}"/>
              </a:ext>
            </a:extLst>
          </p:cNvPr>
          <p:cNvSpPr txBox="1">
            <a:spLocks/>
          </p:cNvSpPr>
          <p:nvPr/>
        </p:nvSpPr>
        <p:spPr>
          <a:xfrm>
            <a:off x="4140365" y="490680"/>
            <a:ext cx="4062101" cy="480145"/>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kumimoji="1" lang="zh-CN" altLang="en-US" sz="2400" b="1" dirty="0">
                <a:solidFill>
                  <a:schemeClr val="bg1"/>
                </a:solidFill>
                <a:latin typeface="微软雅黑" panose="020B0503020204020204" pitchFamily="34" charset="-122"/>
                <a:ea typeface="微软雅黑" panose="020B0503020204020204" pitchFamily="34" charset="-122"/>
              </a:rPr>
              <a:t>作品信息 </a:t>
            </a:r>
            <a:r>
              <a:rPr kumimoji="1" lang="en-US" altLang="zh-CN" sz="2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App Information</a:t>
            </a:r>
            <a:endParaRPr kumimoji="1" lang="zh-CN" altLang="en-US" sz="2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779929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4" name="文本框 3">
            <a:extLst>
              <a:ext uri="{FF2B5EF4-FFF2-40B4-BE49-F238E27FC236}">
                <a16:creationId xmlns:a16="http://schemas.microsoft.com/office/drawing/2014/main" id="{B584A1D8-74B2-FD4B-9118-9647AC8759CA}"/>
              </a:ext>
            </a:extLst>
          </p:cNvPr>
          <p:cNvSpPr txBox="1"/>
          <p:nvPr/>
        </p:nvSpPr>
        <p:spPr>
          <a:xfrm>
            <a:off x="292498" y="285760"/>
            <a:ext cx="8288083"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latin typeface="微软雅黑" panose="020B0503020204020204" pitchFamily="34" charset="-122"/>
                <a:ea typeface="微软雅黑" panose="020B0503020204020204" pitchFamily="34" charset="-122"/>
              </a:rPr>
              <a:t>一、需求分析</a:t>
            </a:r>
            <a:r>
              <a:rPr lang="en-US" altLang="zh-CN" sz="2400" b="1" dirty="0">
                <a:solidFill>
                  <a:schemeClr val="bg1"/>
                </a:solidFill>
                <a:latin typeface="微软雅黑" panose="020B0503020204020204" pitchFamily="34" charset="-122"/>
                <a:ea typeface="微软雅黑" panose="020B0503020204020204" pitchFamily="34" charset="-122"/>
              </a:rPr>
              <a:t>&amp;</a:t>
            </a:r>
            <a:r>
              <a:rPr lang="zh-CN" altLang="en-US" sz="2400" b="1" dirty="0">
                <a:solidFill>
                  <a:schemeClr val="bg1"/>
                </a:solidFill>
                <a:latin typeface="微软雅黑" panose="020B0503020204020204" pitchFamily="34" charset="-122"/>
                <a:ea typeface="微软雅黑" panose="020B0503020204020204" pitchFamily="34" charset="-122"/>
              </a:rPr>
              <a:t>背景介绍</a:t>
            </a:r>
            <a:endParaRPr lang="en-US" altLang="zh-CN" sz="2400" b="1" dirty="0">
              <a:solidFill>
                <a:schemeClr val="bg1"/>
              </a:solidFill>
              <a:latin typeface="微软雅黑" panose="020B0503020204020204" pitchFamily="34" charset="-122"/>
              <a:ea typeface="微软雅黑" panose="020B0503020204020204" pitchFamily="34" charset="-122"/>
            </a:endParaRPr>
          </a:p>
          <a:p>
            <a:pPr lvl="0">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Requirement analysis</a:t>
            </a:r>
            <a:endParaRPr lang="en-US" altLang="zh-CN" b="1"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文本框 6">
            <a:extLst>
              <a:ext uri="{FF2B5EF4-FFF2-40B4-BE49-F238E27FC236}">
                <a16:creationId xmlns:a16="http://schemas.microsoft.com/office/drawing/2014/main" id="{5E9609C0-3D84-7843-B1AE-9D5D82F152B6}"/>
              </a:ext>
            </a:extLst>
          </p:cNvPr>
          <p:cNvSpPr txBox="1"/>
          <p:nvPr/>
        </p:nvSpPr>
        <p:spPr>
          <a:xfrm>
            <a:off x="4174609" y="268711"/>
            <a:ext cx="4733722" cy="581057"/>
          </a:xfrm>
          <a:prstGeom prst="rect">
            <a:avLst/>
          </a:prstGeom>
          <a:noFill/>
        </p:spPr>
        <p:txBody>
          <a:bodyPr wrap="square" rtlCol="0">
            <a:spAutoFit/>
          </a:bodyPr>
          <a:lstStyle/>
          <a:p>
            <a:pPr>
              <a:lnSpc>
                <a:spcPct val="150000"/>
              </a:lnSpc>
              <a:defRPr/>
            </a:pPr>
            <a:r>
              <a:rPr lang="zh-CN" altLang="en-US" sz="2400" b="1" dirty="0">
                <a:solidFill>
                  <a:srgbClr val="FFFFFF"/>
                </a:solidFill>
                <a:latin typeface="微软雅黑" panose="020B0503020204020204" charset="-122"/>
                <a:ea typeface="微软雅黑" panose="020B0503020204020204" charset="-122"/>
                <a:cs typeface="微软雅黑" panose="020B0503020204020204" charset="-122"/>
                <a:sym typeface="+mn-ea"/>
              </a:rPr>
              <a:t>示例</a:t>
            </a:r>
            <a:r>
              <a:rPr lang="en-US" altLang="zh-CN" sz="2400" b="1" dirty="0">
                <a:solidFill>
                  <a:srgbClr val="FFFFFF"/>
                </a:solidFill>
                <a:latin typeface="微软雅黑" panose="020B0503020204020204" charset="-122"/>
                <a:ea typeface="微软雅黑" panose="020B0503020204020204" charset="-122"/>
                <a:cs typeface="微软雅黑" panose="020B0503020204020204" charset="-122"/>
                <a:sym typeface="+mn-ea"/>
              </a:rPr>
              <a:t>1</a:t>
            </a:r>
            <a:r>
              <a:rPr lang="zh-CN" altLang="en-US" sz="2400" b="1" dirty="0">
                <a:solidFill>
                  <a:srgbClr val="FFFFFF"/>
                </a:solidFill>
                <a:latin typeface="微软雅黑" panose="020B0503020204020204" charset="-122"/>
                <a:ea typeface="微软雅黑" panose="020B0503020204020204" charset="-122"/>
                <a:cs typeface="微软雅黑" panose="020B0503020204020204" charset="-122"/>
                <a:sym typeface="+mn-ea"/>
              </a:rPr>
              <a:t>：某证券公司业务背景</a:t>
            </a:r>
          </a:p>
        </p:txBody>
      </p:sp>
      <p:sp>
        <p:nvSpPr>
          <p:cNvPr id="14" name="灯片编号占位符 3">
            <a:extLst>
              <a:ext uri="{FF2B5EF4-FFF2-40B4-BE49-F238E27FC236}">
                <a16:creationId xmlns:a16="http://schemas.microsoft.com/office/drawing/2014/main" id="{45063CA4-0CA0-4D4A-83D9-0D2020600C6F}"/>
              </a:ext>
            </a:extLst>
          </p:cNvPr>
          <p:cNvSpPr txBox="1">
            <a:spLocks/>
          </p:cNvSpPr>
          <p:nvPr/>
        </p:nvSpPr>
        <p:spPr>
          <a:xfrm>
            <a:off x="0" y="0"/>
            <a:ext cx="0" cy="0"/>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DD3DB80-B894-403A-B48E-6FDC1A72010E}" type="slidenum">
              <a:rPr lang="zh-CN" altLang="en-US" smtClean="0"/>
              <a:pPr/>
              <a:t>3</a:t>
            </a:fld>
            <a:endParaRPr lang="zh-CN" altLang="en-US" dirty="0"/>
          </a:p>
        </p:txBody>
      </p:sp>
      <p:sp>
        <p:nvSpPr>
          <p:cNvPr id="31" name="矩形 30">
            <a:extLst>
              <a:ext uri="{FF2B5EF4-FFF2-40B4-BE49-F238E27FC236}">
                <a16:creationId xmlns:a16="http://schemas.microsoft.com/office/drawing/2014/main" id="{3FBF4A49-F1C9-C640-851D-15D76110C7A0}"/>
              </a:ext>
            </a:extLst>
          </p:cNvPr>
          <p:cNvSpPr/>
          <p:nvPr/>
        </p:nvSpPr>
        <p:spPr>
          <a:xfrm>
            <a:off x="458639" y="1701356"/>
            <a:ext cx="4940844" cy="2246769"/>
          </a:xfrm>
          <a:prstGeom prst="rect">
            <a:avLst/>
          </a:prstGeom>
        </p:spPr>
        <p:txBody>
          <a:bodyPr wrap="square">
            <a:spAutoFit/>
          </a:bodyPr>
          <a:lstStyle/>
          <a:p>
            <a:r>
              <a:rPr lang="en-US" altLang="zh-CN" sz="1400" dirty="0">
                <a:solidFill>
                  <a:schemeClr val="bg1"/>
                </a:solidFill>
                <a:latin typeface="Microsoft YaHei" panose="020B0503020204020204" pitchFamily="34" charset="-122"/>
                <a:ea typeface="Microsoft YaHei" panose="020B0503020204020204" pitchFamily="34" charset="-122"/>
              </a:rPr>
              <a:t>	</a:t>
            </a:r>
            <a:r>
              <a:rPr lang="zh-CN" altLang="en-US" sz="1400" dirty="0">
                <a:solidFill>
                  <a:schemeClr val="bg1"/>
                </a:solidFill>
                <a:latin typeface="Microsoft YaHei" panose="020B0503020204020204" pitchFamily="34" charset="-122"/>
                <a:ea typeface="Microsoft YaHei" panose="020B0503020204020204" pitchFamily="34" charset="-122"/>
              </a:rPr>
              <a:t>某小型证券公司在证券市场操作过程中无法及时根据证券价格变化了解到引起证券价格变化的因素，在出现名下多个证券变化的情况下，无法及时了解信息。无法及时确定导致证券价格变化的因素是单纯的市场行为还是证券本身价值的变化。由此会导致不能客观对待证券的价值，以此导致企业出现不必要的损失。</a:t>
            </a:r>
            <a:endParaRPr lang="en-US" altLang="zh-CN" sz="1400" dirty="0">
              <a:solidFill>
                <a:schemeClr val="bg1"/>
              </a:solidFill>
              <a:latin typeface="Microsoft YaHei" panose="020B0503020204020204" pitchFamily="34" charset="-122"/>
              <a:ea typeface="Microsoft YaHei" panose="020B0503020204020204" pitchFamily="34" charset="-122"/>
            </a:endParaRPr>
          </a:p>
          <a:p>
            <a:r>
              <a:rPr lang="en-US" altLang="zh-CN" sz="1400" dirty="0">
                <a:solidFill>
                  <a:schemeClr val="bg1"/>
                </a:solidFill>
                <a:latin typeface="Microsoft YaHei" panose="020B0503020204020204" pitchFamily="34" charset="-122"/>
                <a:ea typeface="Microsoft YaHei" panose="020B0503020204020204" pitchFamily="34" charset="-122"/>
              </a:rPr>
              <a:t>	</a:t>
            </a:r>
            <a:r>
              <a:rPr lang="zh-CN" altLang="en-US" sz="1400" dirty="0">
                <a:solidFill>
                  <a:schemeClr val="bg1"/>
                </a:solidFill>
                <a:latin typeface="Microsoft YaHei" panose="020B0503020204020204" pitchFamily="34" charset="-122"/>
                <a:ea typeface="Microsoft YaHei" panose="020B0503020204020204" pitchFamily="34" charset="-122"/>
              </a:rPr>
              <a:t>该企业在年终统计数据的时候发现有时候决策失误完全是因为数据更新不够及时导致的。在现如今的信息化时代，信息的及时性能够帮助决策者更快更合理的做出正确的决策。</a:t>
            </a:r>
          </a:p>
        </p:txBody>
      </p:sp>
      <p:grpSp>
        <p:nvGrpSpPr>
          <p:cNvPr id="32" name="0f4157a8-cc53-4451-b641-b93f4ec538e9">
            <a:extLst>
              <a:ext uri="{FF2B5EF4-FFF2-40B4-BE49-F238E27FC236}">
                <a16:creationId xmlns:a16="http://schemas.microsoft.com/office/drawing/2014/main" id="{E5C3CAFA-FCF9-C54C-9033-EFB7CDA0AF9C}"/>
              </a:ext>
            </a:extLst>
          </p:cNvPr>
          <p:cNvGrpSpPr>
            <a:grpSpLocks noChangeAspect="1"/>
          </p:cNvGrpSpPr>
          <p:nvPr/>
        </p:nvGrpSpPr>
        <p:grpSpPr>
          <a:xfrm>
            <a:off x="6095999" y="1818640"/>
            <a:ext cx="4652999" cy="1991931"/>
            <a:chOff x="1693430" y="1679590"/>
            <a:chExt cx="8752688" cy="3746991"/>
          </a:xfrm>
        </p:grpSpPr>
        <p:grpSp>
          <p:nvGrpSpPr>
            <p:cNvPr id="33" name="组合 32">
              <a:extLst>
                <a:ext uri="{FF2B5EF4-FFF2-40B4-BE49-F238E27FC236}">
                  <a16:creationId xmlns:a16="http://schemas.microsoft.com/office/drawing/2014/main" id="{2F0127F5-A2B4-ED4F-904C-90397333A3E1}"/>
                </a:ext>
              </a:extLst>
            </p:cNvPr>
            <p:cNvGrpSpPr/>
            <p:nvPr/>
          </p:nvGrpSpPr>
          <p:grpSpPr>
            <a:xfrm>
              <a:off x="1756205" y="3433997"/>
              <a:ext cx="1550389" cy="1550389"/>
              <a:chOff x="910665" y="3301620"/>
              <a:chExt cx="2034816" cy="2034816"/>
            </a:xfrm>
          </p:grpSpPr>
          <p:sp>
            <p:nvSpPr>
              <p:cNvPr id="61" name="îŝḷîḓé-Oval 35">
                <a:extLst>
                  <a:ext uri="{FF2B5EF4-FFF2-40B4-BE49-F238E27FC236}">
                    <a16:creationId xmlns:a16="http://schemas.microsoft.com/office/drawing/2014/main" id="{6BFE560D-4314-0744-931F-543FE45EE9A3}"/>
                  </a:ext>
                </a:extLst>
              </p:cNvPr>
              <p:cNvSpPr/>
              <p:nvPr/>
            </p:nvSpPr>
            <p:spPr>
              <a:xfrm>
                <a:off x="910665"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62" name="îŝḷîḓé-Oval 36">
                <a:extLst>
                  <a:ext uri="{FF2B5EF4-FFF2-40B4-BE49-F238E27FC236}">
                    <a16:creationId xmlns:a16="http://schemas.microsoft.com/office/drawing/2014/main" id="{AC3B3F30-FBBB-6645-8B52-1F35AC5B9CD8}"/>
                  </a:ext>
                </a:extLst>
              </p:cNvPr>
              <p:cNvSpPr/>
              <p:nvPr/>
            </p:nvSpPr>
            <p:spPr>
              <a:xfrm>
                <a:off x="1042247" y="3433203"/>
                <a:ext cx="1771651" cy="177165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grpSp>
        <p:grpSp>
          <p:nvGrpSpPr>
            <p:cNvPr id="34" name="组合 33">
              <a:extLst>
                <a:ext uri="{FF2B5EF4-FFF2-40B4-BE49-F238E27FC236}">
                  <a16:creationId xmlns:a16="http://schemas.microsoft.com/office/drawing/2014/main" id="{EC425FDF-6D75-0D4B-A4E2-076172E6FF66}"/>
                </a:ext>
              </a:extLst>
            </p:cNvPr>
            <p:cNvGrpSpPr/>
            <p:nvPr/>
          </p:nvGrpSpPr>
          <p:grpSpPr>
            <a:xfrm>
              <a:off x="6509291" y="3433997"/>
              <a:ext cx="1550389" cy="1550389"/>
              <a:chOff x="6548617" y="3301620"/>
              <a:chExt cx="2034816" cy="2034816"/>
            </a:xfrm>
          </p:grpSpPr>
          <p:sp>
            <p:nvSpPr>
              <p:cNvPr id="59" name="îŝḷîḓé-Oval 33">
                <a:extLst>
                  <a:ext uri="{FF2B5EF4-FFF2-40B4-BE49-F238E27FC236}">
                    <a16:creationId xmlns:a16="http://schemas.microsoft.com/office/drawing/2014/main" id="{60113522-4ECA-3043-AE57-F4AB04A3D288}"/>
                  </a:ext>
                </a:extLst>
              </p:cNvPr>
              <p:cNvSpPr/>
              <p:nvPr/>
            </p:nvSpPr>
            <p:spPr>
              <a:xfrm>
                <a:off x="65486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60" name="îŝḷîḓé-Oval 34">
                <a:extLst>
                  <a:ext uri="{FF2B5EF4-FFF2-40B4-BE49-F238E27FC236}">
                    <a16:creationId xmlns:a16="http://schemas.microsoft.com/office/drawing/2014/main" id="{E5844F08-4042-6F4A-9A8F-0A319F5C1DA4}"/>
                  </a:ext>
                </a:extLst>
              </p:cNvPr>
              <p:cNvSpPr/>
              <p:nvPr/>
            </p:nvSpPr>
            <p:spPr>
              <a:xfrm>
                <a:off x="6680200" y="3433203"/>
                <a:ext cx="1771650" cy="177165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grpSp>
        <p:grpSp>
          <p:nvGrpSpPr>
            <p:cNvPr id="35" name="组合 34">
              <a:extLst>
                <a:ext uri="{FF2B5EF4-FFF2-40B4-BE49-F238E27FC236}">
                  <a16:creationId xmlns:a16="http://schemas.microsoft.com/office/drawing/2014/main" id="{4F7DA499-2279-9549-B878-1E749AEFCCDC}"/>
                </a:ext>
              </a:extLst>
            </p:cNvPr>
            <p:cNvGrpSpPr/>
            <p:nvPr/>
          </p:nvGrpSpPr>
          <p:grpSpPr>
            <a:xfrm>
              <a:off x="4129961" y="1937206"/>
              <a:ext cx="1550389" cy="1550389"/>
              <a:chOff x="3725684" y="1525767"/>
              <a:chExt cx="2034816" cy="2034816"/>
            </a:xfrm>
          </p:grpSpPr>
          <p:sp>
            <p:nvSpPr>
              <p:cNvPr id="57" name="îŝḷîḓé-Oval 31">
                <a:extLst>
                  <a:ext uri="{FF2B5EF4-FFF2-40B4-BE49-F238E27FC236}">
                    <a16:creationId xmlns:a16="http://schemas.microsoft.com/office/drawing/2014/main" id="{5A1A7C86-1A21-1F41-9058-88569DFAA1F3}"/>
                  </a:ext>
                </a:extLst>
              </p:cNvPr>
              <p:cNvSpPr/>
              <p:nvPr/>
            </p:nvSpPr>
            <p:spPr>
              <a:xfrm>
                <a:off x="3725684"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58" name="îŝḷîḓé-Oval 32">
                <a:extLst>
                  <a:ext uri="{FF2B5EF4-FFF2-40B4-BE49-F238E27FC236}">
                    <a16:creationId xmlns:a16="http://schemas.microsoft.com/office/drawing/2014/main" id="{3964F281-6C39-DB4E-AC72-8F7D86172B8B}"/>
                  </a:ext>
                </a:extLst>
              </p:cNvPr>
              <p:cNvSpPr/>
              <p:nvPr/>
            </p:nvSpPr>
            <p:spPr>
              <a:xfrm>
                <a:off x="3857267" y="1657350"/>
                <a:ext cx="1771650" cy="177165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grpSp>
        <p:grpSp>
          <p:nvGrpSpPr>
            <p:cNvPr id="36" name="组合 35">
              <a:extLst>
                <a:ext uri="{FF2B5EF4-FFF2-40B4-BE49-F238E27FC236}">
                  <a16:creationId xmlns:a16="http://schemas.microsoft.com/office/drawing/2014/main" id="{D2FEF234-CE12-5A48-9103-E1DB52F85EC0}"/>
                </a:ext>
              </a:extLst>
            </p:cNvPr>
            <p:cNvGrpSpPr/>
            <p:nvPr/>
          </p:nvGrpSpPr>
          <p:grpSpPr>
            <a:xfrm>
              <a:off x="8895729" y="1937206"/>
              <a:ext cx="1550389" cy="1550389"/>
              <a:chOff x="9379982" y="1525767"/>
              <a:chExt cx="2034816" cy="2034816"/>
            </a:xfrm>
          </p:grpSpPr>
          <p:sp>
            <p:nvSpPr>
              <p:cNvPr id="55" name="îŝḷîḓé-Oval 29">
                <a:extLst>
                  <a:ext uri="{FF2B5EF4-FFF2-40B4-BE49-F238E27FC236}">
                    <a16:creationId xmlns:a16="http://schemas.microsoft.com/office/drawing/2014/main" id="{DD6FDE20-AB19-AC42-BC71-E906DB262351}"/>
                  </a:ext>
                </a:extLst>
              </p:cNvPr>
              <p:cNvSpPr/>
              <p:nvPr/>
            </p:nvSpPr>
            <p:spPr>
              <a:xfrm>
                <a:off x="9379982"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56" name="îŝḷîḓé-Oval 30">
                <a:extLst>
                  <a:ext uri="{FF2B5EF4-FFF2-40B4-BE49-F238E27FC236}">
                    <a16:creationId xmlns:a16="http://schemas.microsoft.com/office/drawing/2014/main" id="{6AFF6DA6-5719-4149-9A16-8950CAE7149D}"/>
                  </a:ext>
                </a:extLst>
              </p:cNvPr>
              <p:cNvSpPr/>
              <p:nvPr/>
            </p:nvSpPr>
            <p:spPr>
              <a:xfrm>
                <a:off x="9511565" y="1657350"/>
                <a:ext cx="1771650" cy="177165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grpSp>
        <p:sp>
          <p:nvSpPr>
            <p:cNvPr id="37" name="îŝḷîḓé-箭头: 五边形 6">
              <a:extLst>
                <a:ext uri="{FF2B5EF4-FFF2-40B4-BE49-F238E27FC236}">
                  <a16:creationId xmlns:a16="http://schemas.microsoft.com/office/drawing/2014/main" id="{76CC8444-B55E-B54B-8AC1-2AA24C8D447E}"/>
                </a:ext>
              </a:extLst>
            </p:cNvPr>
            <p:cNvSpPr/>
            <p:nvPr/>
          </p:nvSpPr>
          <p:spPr>
            <a:xfrm rot="19500000">
              <a:off x="2891926" y="3419367"/>
              <a:ext cx="1036791" cy="395317"/>
            </a:xfrm>
            <a:prstGeom prst="homePlat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38" name="îŝḷîḓé-箭头: 五边形 9">
              <a:extLst>
                <a:ext uri="{FF2B5EF4-FFF2-40B4-BE49-F238E27FC236}">
                  <a16:creationId xmlns:a16="http://schemas.microsoft.com/office/drawing/2014/main" id="{02E18293-FBBB-EE4B-B1E4-899F15DCCCA0}"/>
                </a:ext>
              </a:extLst>
            </p:cNvPr>
            <p:cNvSpPr/>
            <p:nvPr/>
          </p:nvSpPr>
          <p:spPr>
            <a:xfrm rot="2209917">
              <a:off x="5262212" y="3189679"/>
              <a:ext cx="1036791" cy="395317"/>
            </a:xfrm>
            <a:prstGeom prst="homePlat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39" name="îŝḷîḓé-箭头: 五边形 10">
              <a:extLst>
                <a:ext uri="{FF2B5EF4-FFF2-40B4-BE49-F238E27FC236}">
                  <a16:creationId xmlns:a16="http://schemas.microsoft.com/office/drawing/2014/main" id="{B6BB5FC4-F4A1-F74F-A961-B31E917D3C21}"/>
                </a:ext>
              </a:extLst>
            </p:cNvPr>
            <p:cNvSpPr/>
            <p:nvPr/>
          </p:nvSpPr>
          <p:spPr>
            <a:xfrm rot="19500000">
              <a:off x="7641542" y="3419367"/>
              <a:ext cx="1036791" cy="395317"/>
            </a:xfrm>
            <a:prstGeom prst="homePlat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40" name="îŝḷîḓé-任意多边形: 形状 34">
              <a:extLst>
                <a:ext uri="{FF2B5EF4-FFF2-40B4-BE49-F238E27FC236}">
                  <a16:creationId xmlns:a16="http://schemas.microsoft.com/office/drawing/2014/main" id="{079CDDF1-4552-AD49-A75E-DFB030826AE1}"/>
                </a:ext>
              </a:extLst>
            </p:cNvPr>
            <p:cNvSpPr>
              <a:spLocks/>
            </p:cNvSpPr>
            <p:nvPr/>
          </p:nvSpPr>
          <p:spPr bwMode="auto">
            <a:xfrm>
              <a:off x="9455097" y="2332410"/>
              <a:ext cx="431653" cy="735536"/>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sz="1100">
                <a:solidFill>
                  <a:schemeClr val="bg1"/>
                </a:solidFill>
                <a:latin typeface="Arial"/>
                <a:ea typeface="微软雅黑"/>
                <a:cs typeface="+mn-ea"/>
                <a:sym typeface="Arial"/>
              </a:endParaRPr>
            </a:p>
          </p:txBody>
        </p:sp>
        <p:sp>
          <p:nvSpPr>
            <p:cNvPr id="41" name="îŝḷîḓé-任意多边形: 形状 31">
              <a:extLst>
                <a:ext uri="{FF2B5EF4-FFF2-40B4-BE49-F238E27FC236}">
                  <a16:creationId xmlns:a16="http://schemas.microsoft.com/office/drawing/2014/main" id="{EBC6BB36-46B7-B04E-AD42-60119065CD00}"/>
                </a:ext>
              </a:extLst>
            </p:cNvPr>
            <p:cNvSpPr>
              <a:spLocks/>
            </p:cNvSpPr>
            <p:nvPr/>
          </p:nvSpPr>
          <p:spPr bwMode="auto">
            <a:xfrm>
              <a:off x="2323666" y="3819356"/>
              <a:ext cx="415466" cy="70795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sz="1100">
                <a:solidFill>
                  <a:schemeClr val="bg1"/>
                </a:solidFill>
                <a:latin typeface="Arial"/>
                <a:ea typeface="微软雅黑"/>
                <a:cs typeface="+mn-ea"/>
                <a:sym typeface="Arial"/>
              </a:endParaRPr>
            </a:p>
          </p:txBody>
        </p:sp>
        <p:sp>
          <p:nvSpPr>
            <p:cNvPr id="42" name="îŝḷîḓé-任意多边形: 形状 33">
              <a:extLst>
                <a:ext uri="{FF2B5EF4-FFF2-40B4-BE49-F238E27FC236}">
                  <a16:creationId xmlns:a16="http://schemas.microsoft.com/office/drawing/2014/main" id="{3E3C6D78-CE18-2D48-8D02-03228688606B}"/>
                </a:ext>
              </a:extLst>
            </p:cNvPr>
            <p:cNvSpPr>
              <a:spLocks/>
            </p:cNvSpPr>
            <p:nvPr/>
          </p:nvSpPr>
          <p:spPr bwMode="auto">
            <a:xfrm>
              <a:off x="7063349" y="3803357"/>
              <a:ext cx="434244" cy="739951"/>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w="9525">
              <a:noFill/>
              <a:round/>
              <a:headEnd/>
              <a:tailEnd/>
            </a:ln>
          </p:spPr>
          <p:txBody>
            <a:bodyPr anchor="ctr"/>
            <a:lstStyle/>
            <a:p>
              <a:pPr algn="ctr"/>
              <a:endParaRPr sz="1100">
                <a:solidFill>
                  <a:schemeClr val="bg1"/>
                </a:solidFill>
                <a:latin typeface="Arial"/>
                <a:ea typeface="微软雅黑"/>
                <a:cs typeface="+mn-ea"/>
                <a:sym typeface="Arial"/>
              </a:endParaRPr>
            </a:p>
          </p:txBody>
        </p:sp>
        <p:sp>
          <p:nvSpPr>
            <p:cNvPr id="43" name="îŝḷîḓé-任意多边形: 形状 32">
              <a:extLst>
                <a:ext uri="{FF2B5EF4-FFF2-40B4-BE49-F238E27FC236}">
                  <a16:creationId xmlns:a16="http://schemas.microsoft.com/office/drawing/2014/main" id="{D567AF53-2975-864D-938F-124B858CE3D1}"/>
                </a:ext>
              </a:extLst>
            </p:cNvPr>
            <p:cNvSpPr>
              <a:spLocks/>
            </p:cNvSpPr>
            <p:nvPr/>
          </p:nvSpPr>
          <p:spPr bwMode="auto">
            <a:xfrm>
              <a:off x="4695429" y="2357253"/>
              <a:ext cx="419451" cy="71474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sz="1100">
                <a:solidFill>
                  <a:schemeClr val="bg1"/>
                </a:solidFill>
                <a:latin typeface="Arial"/>
                <a:ea typeface="微软雅黑"/>
                <a:cs typeface="+mn-ea"/>
                <a:sym typeface="Arial"/>
              </a:endParaRPr>
            </a:p>
          </p:txBody>
        </p:sp>
        <p:grpSp>
          <p:nvGrpSpPr>
            <p:cNvPr id="44" name="组合 43">
              <a:extLst>
                <a:ext uri="{FF2B5EF4-FFF2-40B4-BE49-F238E27FC236}">
                  <a16:creationId xmlns:a16="http://schemas.microsoft.com/office/drawing/2014/main" id="{834BA0B9-FF91-E143-AA84-F7968D7E9B23}"/>
                </a:ext>
              </a:extLst>
            </p:cNvPr>
            <p:cNvGrpSpPr/>
            <p:nvPr/>
          </p:nvGrpSpPr>
          <p:grpSpPr>
            <a:xfrm>
              <a:off x="3554203" y="4268244"/>
              <a:ext cx="6891915" cy="1158337"/>
              <a:chOff x="1467192" y="5180920"/>
              <a:chExt cx="6891915" cy="1158337"/>
            </a:xfrm>
          </p:grpSpPr>
          <p:sp>
            <p:nvSpPr>
              <p:cNvPr id="51" name="îŝḷîḓé-文本框 23">
                <a:extLst>
                  <a:ext uri="{FF2B5EF4-FFF2-40B4-BE49-F238E27FC236}">
                    <a16:creationId xmlns:a16="http://schemas.microsoft.com/office/drawing/2014/main" id="{8855AEAF-8732-474E-8A26-00A6E16EEA6C}"/>
                  </a:ext>
                </a:extLst>
              </p:cNvPr>
              <p:cNvSpPr txBox="1"/>
              <p:nvPr/>
            </p:nvSpPr>
            <p:spPr>
              <a:xfrm>
                <a:off x="6338133" y="5712611"/>
                <a:ext cx="2020974" cy="506789"/>
              </a:xfrm>
              <a:prstGeom prst="rect">
                <a:avLst/>
              </a:prstGeom>
              <a:noFill/>
            </p:spPr>
            <p:txBody>
              <a:bodyPr wrap="square" lIns="0" tIns="0" rIns="0" bIns="0" anchor="ctr" anchorCtr="1">
                <a:noAutofit/>
              </a:bodyPr>
              <a:lstStyle/>
              <a:p>
                <a:pPr algn="ctr">
                  <a:lnSpc>
                    <a:spcPct val="120000"/>
                  </a:lnSpc>
                  <a:spcBef>
                    <a:spcPct val="0"/>
                  </a:spcBef>
                </a:pPr>
                <a:r>
                  <a:rPr lang="zh-CN" altLang="en-US" sz="1000" dirty="0">
                    <a:solidFill>
                      <a:schemeClr val="bg1"/>
                    </a:solidFill>
                    <a:latin typeface="Arial"/>
                    <a:ea typeface="微软雅黑"/>
                    <a:cs typeface="+mn-ea"/>
                    <a:sym typeface="Arial"/>
                  </a:rPr>
                  <a:t>输入相关数据后完成记录</a:t>
                </a:r>
              </a:p>
            </p:txBody>
          </p:sp>
          <p:sp>
            <p:nvSpPr>
              <p:cNvPr id="52" name="îŝḷîḓé-Rectangle 26">
                <a:extLst>
                  <a:ext uri="{FF2B5EF4-FFF2-40B4-BE49-F238E27FC236}">
                    <a16:creationId xmlns:a16="http://schemas.microsoft.com/office/drawing/2014/main" id="{17A98BBC-A19B-994F-A43A-A31C6E040D64}"/>
                  </a:ext>
                </a:extLst>
              </p:cNvPr>
              <p:cNvSpPr/>
              <p:nvPr/>
            </p:nvSpPr>
            <p:spPr>
              <a:xfrm>
                <a:off x="6338131" y="5180920"/>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1200" b="1" dirty="0">
                    <a:solidFill>
                      <a:schemeClr val="bg1"/>
                    </a:solidFill>
                    <a:latin typeface="Arial"/>
                    <a:ea typeface="微软雅黑"/>
                    <a:cs typeface="+mn-ea"/>
                    <a:sym typeface="Arial"/>
                  </a:rPr>
                  <a:t>完成记录</a:t>
                </a:r>
              </a:p>
            </p:txBody>
          </p:sp>
          <p:sp>
            <p:nvSpPr>
              <p:cNvPr id="53" name="îŝḷîḓé-文本框 25">
                <a:extLst>
                  <a:ext uri="{FF2B5EF4-FFF2-40B4-BE49-F238E27FC236}">
                    <a16:creationId xmlns:a16="http://schemas.microsoft.com/office/drawing/2014/main" id="{47C57F0F-EBB4-CA4D-AC97-57296DEE2CC7}"/>
                  </a:ext>
                </a:extLst>
              </p:cNvPr>
              <p:cNvSpPr txBox="1"/>
              <p:nvPr/>
            </p:nvSpPr>
            <p:spPr>
              <a:xfrm>
                <a:off x="1467193" y="5712611"/>
                <a:ext cx="2020975" cy="626646"/>
              </a:xfrm>
              <a:prstGeom prst="rect">
                <a:avLst/>
              </a:prstGeom>
              <a:noFill/>
            </p:spPr>
            <p:txBody>
              <a:bodyPr wrap="square" lIns="0" tIns="0" rIns="0" bIns="0" anchor="ctr" anchorCtr="1">
                <a:noAutofit/>
              </a:bodyPr>
              <a:lstStyle/>
              <a:p>
                <a:pPr algn="ctr">
                  <a:lnSpc>
                    <a:spcPct val="120000"/>
                  </a:lnSpc>
                  <a:spcBef>
                    <a:spcPct val="0"/>
                  </a:spcBef>
                </a:pPr>
                <a:r>
                  <a:rPr lang="zh-CN" altLang="en-US" sz="1000" dirty="0">
                    <a:solidFill>
                      <a:schemeClr val="bg1"/>
                    </a:solidFill>
                    <a:latin typeface="Arial"/>
                    <a:ea typeface="微软雅黑"/>
                    <a:cs typeface="+mn-ea"/>
                    <a:sym typeface="Arial"/>
                  </a:rPr>
                  <a:t>抓取相应的数据信息</a:t>
                </a:r>
                <a:r>
                  <a:rPr lang="en-US" altLang="zh-CN" sz="1000" dirty="0">
                    <a:solidFill>
                      <a:schemeClr val="bg1"/>
                    </a:solidFill>
                    <a:latin typeface="Arial"/>
                    <a:ea typeface="微软雅黑"/>
                    <a:cs typeface="+mn-ea"/>
                    <a:sym typeface="Arial"/>
                  </a:rPr>
                  <a:t>(</a:t>
                </a:r>
                <a:r>
                  <a:rPr lang="zh-CN" altLang="en-US" sz="1000" dirty="0">
                    <a:solidFill>
                      <a:schemeClr val="bg1"/>
                    </a:solidFill>
                    <a:latin typeface="Arial"/>
                    <a:ea typeface="微软雅黑"/>
                    <a:cs typeface="+mn-ea"/>
                    <a:sym typeface="Arial"/>
                  </a:rPr>
                  <a:t>详细信息、波动情况、</a:t>
                </a:r>
                <a:r>
                  <a:rPr lang="en-US" altLang="zh-CN" sz="1000" dirty="0">
                    <a:solidFill>
                      <a:schemeClr val="bg1"/>
                    </a:solidFill>
                    <a:latin typeface="Arial"/>
                    <a:ea typeface="微软雅黑"/>
                    <a:cs typeface="+mn-ea"/>
                    <a:sym typeface="Arial"/>
                  </a:rPr>
                  <a:t>k</a:t>
                </a:r>
                <a:r>
                  <a:rPr lang="zh-CN" altLang="en-US" sz="1000" dirty="0">
                    <a:solidFill>
                      <a:schemeClr val="bg1"/>
                    </a:solidFill>
                    <a:latin typeface="Arial"/>
                    <a:ea typeface="微软雅黑"/>
                    <a:cs typeface="+mn-ea"/>
                    <a:sym typeface="Arial"/>
                  </a:rPr>
                  <a:t>图</a:t>
                </a:r>
                <a:r>
                  <a:rPr lang="en-US" altLang="zh-CN" sz="1000" dirty="0">
                    <a:solidFill>
                      <a:schemeClr val="bg1"/>
                    </a:solidFill>
                    <a:latin typeface="Arial"/>
                    <a:ea typeface="微软雅黑"/>
                    <a:cs typeface="+mn-ea"/>
                    <a:sym typeface="Arial"/>
                  </a:rPr>
                  <a:t>)</a:t>
                </a:r>
                <a:endParaRPr lang="zh-CN" altLang="en-US" sz="1000" dirty="0">
                  <a:solidFill>
                    <a:schemeClr val="bg1"/>
                  </a:solidFill>
                  <a:latin typeface="Arial"/>
                  <a:ea typeface="微软雅黑"/>
                  <a:cs typeface="+mn-ea"/>
                  <a:sym typeface="Arial"/>
                </a:endParaRPr>
              </a:p>
            </p:txBody>
          </p:sp>
          <p:sp>
            <p:nvSpPr>
              <p:cNvPr id="54" name="îŝḷîḓé-Rectangle 28">
                <a:extLst>
                  <a:ext uri="{FF2B5EF4-FFF2-40B4-BE49-F238E27FC236}">
                    <a16:creationId xmlns:a16="http://schemas.microsoft.com/office/drawing/2014/main" id="{522EB51F-4DFF-FD47-9319-3E6D0D8F3B8D}"/>
                  </a:ext>
                </a:extLst>
              </p:cNvPr>
              <p:cNvSpPr/>
              <p:nvPr/>
            </p:nvSpPr>
            <p:spPr>
              <a:xfrm>
                <a:off x="1467192" y="5180920"/>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1200" b="1" dirty="0">
                    <a:solidFill>
                      <a:schemeClr val="bg1"/>
                    </a:solidFill>
                    <a:latin typeface="Arial"/>
                    <a:ea typeface="微软雅黑"/>
                    <a:cs typeface="+mn-ea"/>
                    <a:sym typeface="Arial"/>
                  </a:rPr>
                  <a:t>抓取数据</a:t>
                </a:r>
              </a:p>
            </p:txBody>
          </p:sp>
        </p:grpSp>
        <p:grpSp>
          <p:nvGrpSpPr>
            <p:cNvPr id="45" name="组合 44">
              <a:extLst>
                <a:ext uri="{FF2B5EF4-FFF2-40B4-BE49-F238E27FC236}">
                  <a16:creationId xmlns:a16="http://schemas.microsoft.com/office/drawing/2014/main" id="{B58F39EB-38CC-1741-8CBA-D9E9BDAFD12F}"/>
                </a:ext>
              </a:extLst>
            </p:cNvPr>
            <p:cNvGrpSpPr/>
            <p:nvPr/>
          </p:nvGrpSpPr>
          <p:grpSpPr>
            <a:xfrm>
              <a:off x="6555128" y="1679590"/>
              <a:ext cx="2133585" cy="1127059"/>
              <a:chOff x="8783661" y="806351"/>
              <a:chExt cx="2133585" cy="1127059"/>
            </a:xfrm>
          </p:grpSpPr>
          <p:sp>
            <p:nvSpPr>
              <p:cNvPr id="49" name="îŝḷîḓé-文本框 27">
                <a:extLst>
                  <a:ext uri="{FF2B5EF4-FFF2-40B4-BE49-F238E27FC236}">
                    <a16:creationId xmlns:a16="http://schemas.microsoft.com/office/drawing/2014/main" id="{90CE6662-6BCF-EB46-82C9-20C4F417B010}"/>
                  </a:ext>
                </a:extLst>
              </p:cNvPr>
              <p:cNvSpPr txBox="1"/>
              <p:nvPr/>
            </p:nvSpPr>
            <p:spPr>
              <a:xfrm>
                <a:off x="8783661" y="1306764"/>
                <a:ext cx="2133585" cy="626646"/>
              </a:xfrm>
              <a:prstGeom prst="rect">
                <a:avLst/>
              </a:prstGeom>
              <a:noFill/>
            </p:spPr>
            <p:txBody>
              <a:bodyPr wrap="square" lIns="0" tIns="0" rIns="0" bIns="0" anchor="ctr" anchorCtr="1">
                <a:noAutofit/>
              </a:bodyPr>
              <a:lstStyle/>
              <a:p>
                <a:pPr algn="ctr">
                  <a:lnSpc>
                    <a:spcPct val="120000"/>
                  </a:lnSpc>
                  <a:spcBef>
                    <a:spcPct val="0"/>
                  </a:spcBef>
                </a:pPr>
                <a:r>
                  <a:rPr lang="zh-CN" altLang="en-US" sz="1000" dirty="0">
                    <a:solidFill>
                      <a:schemeClr val="bg1"/>
                    </a:solidFill>
                    <a:latin typeface="Arial"/>
                    <a:ea typeface="微软雅黑"/>
                    <a:cs typeface="+mn-ea"/>
                    <a:sym typeface="Arial"/>
                  </a:rPr>
                  <a:t>将抓取的数据对应放入相关文件夹中，并分类记录</a:t>
                </a:r>
              </a:p>
            </p:txBody>
          </p:sp>
          <p:sp>
            <p:nvSpPr>
              <p:cNvPr id="50" name="îŝḷîḓé-Rectangle 24">
                <a:extLst>
                  <a:ext uri="{FF2B5EF4-FFF2-40B4-BE49-F238E27FC236}">
                    <a16:creationId xmlns:a16="http://schemas.microsoft.com/office/drawing/2014/main" id="{588F7C5C-683F-224B-BF0B-079E0C84B2CE}"/>
                  </a:ext>
                </a:extLst>
              </p:cNvPr>
              <p:cNvSpPr/>
              <p:nvPr/>
            </p:nvSpPr>
            <p:spPr>
              <a:xfrm>
                <a:off x="8792902" y="806351"/>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1200" b="1" dirty="0">
                    <a:solidFill>
                      <a:schemeClr val="bg1"/>
                    </a:solidFill>
                    <a:latin typeface="Arial"/>
                    <a:ea typeface="微软雅黑"/>
                    <a:cs typeface="+mn-ea"/>
                    <a:sym typeface="Arial"/>
                  </a:rPr>
                  <a:t>打开文档分类</a:t>
                </a:r>
              </a:p>
            </p:txBody>
          </p:sp>
        </p:grpSp>
        <p:grpSp>
          <p:nvGrpSpPr>
            <p:cNvPr id="46" name="组合 45">
              <a:extLst>
                <a:ext uri="{FF2B5EF4-FFF2-40B4-BE49-F238E27FC236}">
                  <a16:creationId xmlns:a16="http://schemas.microsoft.com/office/drawing/2014/main" id="{9398C762-C841-6446-9AE8-21C4C7CFFEFD}"/>
                </a:ext>
              </a:extLst>
            </p:cNvPr>
            <p:cNvGrpSpPr/>
            <p:nvPr/>
          </p:nvGrpSpPr>
          <p:grpSpPr>
            <a:xfrm>
              <a:off x="1693430" y="1679590"/>
              <a:ext cx="2020976" cy="1158337"/>
              <a:chOff x="3921963" y="806351"/>
              <a:chExt cx="2020976" cy="1158337"/>
            </a:xfrm>
          </p:grpSpPr>
          <p:sp>
            <p:nvSpPr>
              <p:cNvPr id="47" name="îŝḷîḓé-文本框 29">
                <a:extLst>
                  <a:ext uri="{FF2B5EF4-FFF2-40B4-BE49-F238E27FC236}">
                    <a16:creationId xmlns:a16="http://schemas.microsoft.com/office/drawing/2014/main" id="{0A455D1F-2D9D-AD4B-B6F9-1C2CCA92CFF3}"/>
                  </a:ext>
                </a:extLst>
              </p:cNvPr>
              <p:cNvSpPr txBox="1"/>
              <p:nvPr/>
            </p:nvSpPr>
            <p:spPr>
              <a:xfrm>
                <a:off x="3921964" y="1338042"/>
                <a:ext cx="2020975" cy="626646"/>
              </a:xfrm>
              <a:prstGeom prst="rect">
                <a:avLst/>
              </a:prstGeom>
              <a:noFill/>
            </p:spPr>
            <p:txBody>
              <a:bodyPr wrap="square" lIns="0" tIns="0" rIns="0" bIns="0" anchor="ctr" anchorCtr="1">
                <a:noAutofit/>
              </a:bodyPr>
              <a:lstStyle/>
              <a:p>
                <a:pPr algn="ctr">
                  <a:lnSpc>
                    <a:spcPct val="120000"/>
                  </a:lnSpc>
                  <a:spcBef>
                    <a:spcPct val="0"/>
                  </a:spcBef>
                </a:pPr>
                <a:r>
                  <a:rPr lang="zh-CN" altLang="en-US" sz="1000" dirty="0">
                    <a:solidFill>
                      <a:schemeClr val="bg1"/>
                    </a:solidFill>
                    <a:latin typeface="Arial"/>
                    <a:ea typeface="微软雅黑"/>
                    <a:cs typeface="+mn-ea"/>
                    <a:sym typeface="Arial"/>
                  </a:rPr>
                  <a:t>将想要查询的公司输入到股票查询网站中 </a:t>
                </a:r>
              </a:p>
            </p:txBody>
          </p:sp>
          <p:sp>
            <p:nvSpPr>
              <p:cNvPr id="48" name="îŝḷîḓé-Rectangle 22">
                <a:extLst>
                  <a:ext uri="{FF2B5EF4-FFF2-40B4-BE49-F238E27FC236}">
                    <a16:creationId xmlns:a16="http://schemas.microsoft.com/office/drawing/2014/main" id="{6136BF33-91F5-3A44-813B-ACF07232214F}"/>
                  </a:ext>
                </a:extLst>
              </p:cNvPr>
              <p:cNvSpPr/>
              <p:nvPr/>
            </p:nvSpPr>
            <p:spPr>
              <a:xfrm>
                <a:off x="3921963" y="806351"/>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1200" b="1" dirty="0">
                    <a:solidFill>
                      <a:schemeClr val="bg1"/>
                    </a:solidFill>
                    <a:latin typeface="Arial"/>
                    <a:ea typeface="微软雅黑"/>
                    <a:cs typeface="+mn-ea"/>
                    <a:sym typeface="Arial"/>
                  </a:rPr>
                  <a:t>进入查询系统</a:t>
                </a:r>
              </a:p>
            </p:txBody>
          </p:sp>
        </p:grpSp>
      </p:grpSp>
    </p:spTree>
    <p:extLst>
      <p:ext uri="{BB962C8B-B14F-4D97-AF65-F5344CB8AC3E}">
        <p14:creationId xmlns:p14="http://schemas.microsoft.com/office/powerpoint/2010/main" val="168860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barn(inVertical)">
                                      <p:cBhvr>
                                        <p:cTn id="1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4" name="文本框 3">
            <a:extLst>
              <a:ext uri="{FF2B5EF4-FFF2-40B4-BE49-F238E27FC236}">
                <a16:creationId xmlns:a16="http://schemas.microsoft.com/office/drawing/2014/main" id="{B584A1D8-74B2-FD4B-9118-9647AC8759CA}"/>
              </a:ext>
            </a:extLst>
          </p:cNvPr>
          <p:cNvSpPr txBox="1"/>
          <p:nvPr/>
        </p:nvSpPr>
        <p:spPr>
          <a:xfrm>
            <a:off x="292498" y="285760"/>
            <a:ext cx="8288083"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latin typeface="微软雅黑" panose="020B0503020204020204" pitchFamily="34" charset="-122"/>
                <a:ea typeface="微软雅黑" panose="020B0503020204020204" pitchFamily="34" charset="-122"/>
              </a:rPr>
              <a:t>一、需求分析</a:t>
            </a:r>
            <a:r>
              <a:rPr lang="en-US" altLang="zh-CN" sz="2400" b="1" dirty="0">
                <a:solidFill>
                  <a:schemeClr val="bg1"/>
                </a:solidFill>
                <a:latin typeface="微软雅黑" panose="020B0503020204020204" pitchFamily="34" charset="-122"/>
                <a:ea typeface="微软雅黑" panose="020B0503020204020204" pitchFamily="34" charset="-122"/>
              </a:rPr>
              <a:t>&amp;</a:t>
            </a:r>
            <a:r>
              <a:rPr lang="zh-CN" altLang="en-US" sz="2400" b="1" dirty="0">
                <a:solidFill>
                  <a:schemeClr val="bg1"/>
                </a:solidFill>
                <a:latin typeface="微软雅黑" panose="020B0503020204020204" pitchFamily="34" charset="-122"/>
                <a:ea typeface="微软雅黑" panose="020B0503020204020204" pitchFamily="34" charset="-122"/>
              </a:rPr>
              <a:t>背景介绍</a:t>
            </a:r>
            <a:endParaRPr lang="en-US" altLang="zh-CN" sz="2400" b="1" dirty="0">
              <a:solidFill>
                <a:schemeClr val="bg1"/>
              </a:solidFill>
              <a:latin typeface="微软雅黑" panose="020B0503020204020204" pitchFamily="34" charset="-122"/>
              <a:ea typeface="微软雅黑" panose="020B0503020204020204" pitchFamily="34" charset="-122"/>
            </a:endParaRPr>
          </a:p>
          <a:p>
            <a:pPr lvl="0">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Requirement analysis</a:t>
            </a:r>
            <a:endParaRPr lang="en-US" altLang="zh-CN" b="1"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4" name="灯片编号占位符 3">
            <a:extLst>
              <a:ext uri="{FF2B5EF4-FFF2-40B4-BE49-F238E27FC236}">
                <a16:creationId xmlns:a16="http://schemas.microsoft.com/office/drawing/2014/main" id="{45063CA4-0CA0-4D4A-83D9-0D2020600C6F}"/>
              </a:ext>
            </a:extLst>
          </p:cNvPr>
          <p:cNvSpPr txBox="1">
            <a:spLocks/>
          </p:cNvSpPr>
          <p:nvPr/>
        </p:nvSpPr>
        <p:spPr>
          <a:xfrm>
            <a:off x="0" y="0"/>
            <a:ext cx="0" cy="0"/>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DD3DB80-B894-403A-B48E-6FDC1A72010E}" type="slidenum">
              <a:rPr lang="zh-CN" altLang="en-US" smtClean="0"/>
              <a:pPr/>
              <a:t>4</a:t>
            </a:fld>
            <a:endParaRPr lang="zh-CN" altLang="en-US" dirty="0"/>
          </a:p>
        </p:txBody>
      </p:sp>
      <p:sp>
        <p:nvSpPr>
          <p:cNvPr id="87" name="PA_矩形 27">
            <a:extLst>
              <a:ext uri="{FF2B5EF4-FFF2-40B4-BE49-F238E27FC236}">
                <a16:creationId xmlns:a16="http://schemas.microsoft.com/office/drawing/2014/main" id="{2D25F733-2595-CC47-B3BB-73C0D664DDFE}"/>
              </a:ext>
            </a:extLst>
          </p:cNvPr>
          <p:cNvSpPr/>
          <p:nvPr>
            <p:custDataLst>
              <p:tags r:id="rId1"/>
            </p:custDataLst>
          </p:nvPr>
        </p:nvSpPr>
        <p:spPr>
          <a:xfrm>
            <a:off x="8238088" y="4968410"/>
            <a:ext cx="3721002" cy="346656"/>
          </a:xfrm>
          <a:prstGeom prst="rect">
            <a:avLst/>
          </a:prstGeom>
          <a:noFill/>
        </p:spPr>
        <p:txBody>
          <a:bodyPr wrap="none" lIns="0" tIns="0" rIns="0" bIns="0" anchor="ctr">
            <a:normAutofit/>
          </a:bodyPr>
          <a:lstStyle/>
          <a:p>
            <a:pPr lvl="0" defTabSz="914378">
              <a:spcBef>
                <a:spcPct val="0"/>
              </a:spcBef>
              <a:defRPr/>
            </a:pPr>
            <a:r>
              <a:rPr lang="zh-CN" altLang="en-US" sz="2000" b="1" dirty="0">
                <a:solidFill>
                  <a:schemeClr val="bg1"/>
                </a:solidFill>
                <a:latin typeface="Arial"/>
                <a:ea typeface="微软雅黑"/>
                <a:cs typeface="+mn-ea"/>
                <a:sym typeface="Arial"/>
              </a:rPr>
              <a:t>数据量大</a:t>
            </a:r>
          </a:p>
        </p:txBody>
      </p:sp>
      <p:sp>
        <p:nvSpPr>
          <p:cNvPr id="88" name="PA_矩形 22">
            <a:extLst>
              <a:ext uri="{FF2B5EF4-FFF2-40B4-BE49-F238E27FC236}">
                <a16:creationId xmlns:a16="http://schemas.microsoft.com/office/drawing/2014/main" id="{D2CE06FA-EA78-CF48-94A0-3D2E339FF0D9}"/>
              </a:ext>
            </a:extLst>
          </p:cNvPr>
          <p:cNvSpPr/>
          <p:nvPr>
            <p:custDataLst>
              <p:tags r:id="rId2"/>
            </p:custDataLst>
          </p:nvPr>
        </p:nvSpPr>
        <p:spPr>
          <a:xfrm>
            <a:off x="253229" y="4968410"/>
            <a:ext cx="3721002" cy="346656"/>
          </a:xfrm>
          <a:prstGeom prst="rect">
            <a:avLst/>
          </a:prstGeom>
          <a:noFill/>
        </p:spPr>
        <p:txBody>
          <a:bodyPr wrap="none" lIns="0" tIns="0" rIns="0" bIns="0" anchor="ctr">
            <a:normAutofit/>
          </a:bodyPr>
          <a:lstStyle/>
          <a:p>
            <a:pPr lvl="0" algn="r" defTabSz="914378">
              <a:spcBef>
                <a:spcPct val="0"/>
              </a:spcBef>
              <a:defRPr/>
            </a:pPr>
            <a:r>
              <a:rPr lang="zh-CN" altLang="en-US" sz="2000" b="1" dirty="0">
                <a:solidFill>
                  <a:schemeClr val="bg1"/>
                </a:solidFill>
                <a:latin typeface="Arial"/>
                <a:ea typeface="微软雅黑"/>
                <a:cs typeface="+mn-ea"/>
                <a:sym typeface="Arial"/>
              </a:rPr>
              <a:t>效率低</a:t>
            </a:r>
          </a:p>
        </p:txBody>
      </p:sp>
      <p:sp>
        <p:nvSpPr>
          <p:cNvPr id="89" name="PA_矩形 20">
            <a:extLst>
              <a:ext uri="{FF2B5EF4-FFF2-40B4-BE49-F238E27FC236}">
                <a16:creationId xmlns:a16="http://schemas.microsoft.com/office/drawing/2014/main" id="{315F9A82-47E8-A148-AB20-FD1A91F4BE7D}"/>
              </a:ext>
            </a:extLst>
          </p:cNvPr>
          <p:cNvSpPr/>
          <p:nvPr>
            <p:custDataLst>
              <p:tags r:id="rId3"/>
            </p:custDataLst>
          </p:nvPr>
        </p:nvSpPr>
        <p:spPr>
          <a:xfrm>
            <a:off x="4084282" y="1479634"/>
            <a:ext cx="3721002" cy="346656"/>
          </a:xfrm>
          <a:prstGeom prst="rect">
            <a:avLst/>
          </a:prstGeom>
          <a:noFill/>
        </p:spPr>
        <p:txBody>
          <a:bodyPr wrap="none" lIns="0" tIns="0" rIns="0" bIns="0" anchor="ctr">
            <a:normAutofit/>
          </a:bodyPr>
          <a:lstStyle/>
          <a:p>
            <a:pPr lvl="0" algn="ctr" defTabSz="914378">
              <a:spcBef>
                <a:spcPct val="0"/>
              </a:spcBef>
              <a:defRPr/>
            </a:pPr>
            <a:r>
              <a:rPr lang="zh-CN" altLang="en-US" sz="2000" b="1" dirty="0">
                <a:solidFill>
                  <a:schemeClr val="bg1"/>
                </a:solidFill>
                <a:latin typeface="Arial"/>
                <a:ea typeface="微软雅黑"/>
                <a:cs typeface="+mn-ea"/>
                <a:sym typeface="Arial"/>
              </a:rPr>
              <a:t>重复性高</a:t>
            </a:r>
          </a:p>
        </p:txBody>
      </p:sp>
      <p:grpSp>
        <p:nvGrpSpPr>
          <p:cNvPr id="90" name="组合 89">
            <a:extLst>
              <a:ext uri="{FF2B5EF4-FFF2-40B4-BE49-F238E27FC236}">
                <a16:creationId xmlns:a16="http://schemas.microsoft.com/office/drawing/2014/main" id="{440DDE85-472A-7F4F-B16B-48E581889A0B}"/>
              </a:ext>
            </a:extLst>
          </p:cNvPr>
          <p:cNvGrpSpPr/>
          <p:nvPr/>
        </p:nvGrpSpPr>
        <p:grpSpPr>
          <a:xfrm>
            <a:off x="4573201" y="2894627"/>
            <a:ext cx="3047594" cy="3154441"/>
            <a:chOff x="4544326" y="2894627"/>
            <a:chExt cx="3047594" cy="3154441"/>
          </a:xfrm>
        </p:grpSpPr>
        <p:sp>
          <p:nvSpPr>
            <p:cNvPr id="91" name="椭圆 90">
              <a:extLst>
                <a:ext uri="{FF2B5EF4-FFF2-40B4-BE49-F238E27FC236}">
                  <a16:creationId xmlns:a16="http://schemas.microsoft.com/office/drawing/2014/main" id="{1135FB9F-3398-0F4C-9552-53D965E9A02C}"/>
                </a:ext>
              </a:extLst>
            </p:cNvPr>
            <p:cNvSpPr/>
            <p:nvPr/>
          </p:nvSpPr>
          <p:spPr>
            <a:xfrm>
              <a:off x="6849177" y="5074671"/>
              <a:ext cx="742743" cy="742748"/>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grpSp>
          <p:nvGrpSpPr>
            <p:cNvPr id="92" name="组合 91">
              <a:extLst>
                <a:ext uri="{FF2B5EF4-FFF2-40B4-BE49-F238E27FC236}">
                  <a16:creationId xmlns:a16="http://schemas.microsoft.com/office/drawing/2014/main" id="{C234476A-48BF-2449-BA9E-D202A86AE5CD}"/>
                </a:ext>
              </a:extLst>
            </p:cNvPr>
            <p:cNvGrpSpPr/>
            <p:nvPr/>
          </p:nvGrpSpPr>
          <p:grpSpPr>
            <a:xfrm>
              <a:off x="4544326" y="2894627"/>
              <a:ext cx="2894147" cy="3154441"/>
              <a:chOff x="4544326" y="2894627"/>
              <a:chExt cx="2894147" cy="3154441"/>
            </a:xfrm>
          </p:grpSpPr>
          <p:sp>
            <p:nvSpPr>
              <p:cNvPr id="93" name="椭圆 92">
                <a:extLst>
                  <a:ext uri="{FF2B5EF4-FFF2-40B4-BE49-F238E27FC236}">
                    <a16:creationId xmlns:a16="http://schemas.microsoft.com/office/drawing/2014/main" id="{060DE8A2-CFA1-1641-9A96-F02BD69A9E34}"/>
                  </a:ext>
                </a:extLst>
              </p:cNvPr>
              <p:cNvSpPr/>
              <p:nvPr/>
            </p:nvSpPr>
            <p:spPr>
              <a:xfrm>
                <a:off x="4544326" y="3166901"/>
                <a:ext cx="2882165" cy="2882167"/>
              </a:xfrm>
              <a:prstGeom prst="ellipse">
                <a:avLst/>
              </a:prstGeom>
              <a:noFill/>
              <a:ln>
                <a:solidFill>
                  <a:srgbClr val="2C3F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grpSp>
            <p:nvGrpSpPr>
              <p:cNvPr id="94" name="组合 93">
                <a:extLst>
                  <a:ext uri="{FF2B5EF4-FFF2-40B4-BE49-F238E27FC236}">
                    <a16:creationId xmlns:a16="http://schemas.microsoft.com/office/drawing/2014/main" id="{2D1FF0D7-B1F4-6347-8CC7-F6A78AEDBB37}"/>
                  </a:ext>
                </a:extLst>
              </p:cNvPr>
              <p:cNvGrpSpPr/>
              <p:nvPr/>
            </p:nvGrpSpPr>
            <p:grpSpPr>
              <a:xfrm>
                <a:off x="5242851" y="3439529"/>
                <a:ext cx="1814286" cy="2093804"/>
                <a:chOff x="8301916" y="1749231"/>
                <a:chExt cx="2561601" cy="2956261"/>
              </a:xfrm>
            </p:grpSpPr>
            <p:sp>
              <p:nvSpPr>
                <p:cNvPr id="101" name="梯形 100">
                  <a:extLst>
                    <a:ext uri="{FF2B5EF4-FFF2-40B4-BE49-F238E27FC236}">
                      <a16:creationId xmlns:a16="http://schemas.microsoft.com/office/drawing/2014/main" id="{102F3CAD-D024-B242-8034-DA0500384692}"/>
                    </a:ext>
                  </a:extLst>
                </p:cNvPr>
                <p:cNvSpPr/>
                <p:nvPr/>
              </p:nvSpPr>
              <p:spPr>
                <a:xfrm rot="14400000">
                  <a:off x="8553651" y="2720979"/>
                  <a:ext cx="2370547" cy="427052"/>
                </a:xfrm>
                <a:prstGeom prst="trapezoid">
                  <a:avLst>
                    <a:gd name="adj" fmla="val 5836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sp>
              <p:nvSpPr>
                <p:cNvPr id="102" name="梯形 101">
                  <a:extLst>
                    <a:ext uri="{FF2B5EF4-FFF2-40B4-BE49-F238E27FC236}">
                      <a16:creationId xmlns:a16="http://schemas.microsoft.com/office/drawing/2014/main" id="{92895302-3C81-E649-9479-43F0833A5AF5}"/>
                    </a:ext>
                  </a:extLst>
                </p:cNvPr>
                <p:cNvSpPr/>
                <p:nvPr/>
              </p:nvSpPr>
              <p:spPr>
                <a:xfrm>
                  <a:off x="8492970" y="4010011"/>
                  <a:ext cx="2370547" cy="427052"/>
                </a:xfrm>
                <a:prstGeom prst="trapezoid">
                  <a:avLst>
                    <a:gd name="adj" fmla="val 5836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sp>
              <p:nvSpPr>
                <p:cNvPr id="103" name="梯形 102">
                  <a:extLst>
                    <a:ext uri="{FF2B5EF4-FFF2-40B4-BE49-F238E27FC236}">
                      <a16:creationId xmlns:a16="http://schemas.microsoft.com/office/drawing/2014/main" id="{062F09D6-CF3F-E346-A116-3973FAA50CD8}"/>
                    </a:ext>
                  </a:extLst>
                </p:cNvPr>
                <p:cNvSpPr/>
                <p:nvPr/>
              </p:nvSpPr>
              <p:spPr>
                <a:xfrm rot="7200000">
                  <a:off x="7330168" y="3306693"/>
                  <a:ext cx="2370547" cy="427052"/>
                </a:xfrm>
                <a:prstGeom prst="trapezoid">
                  <a:avLst>
                    <a:gd name="adj" fmla="val 5836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grpSp>
          <p:sp>
            <p:nvSpPr>
              <p:cNvPr id="95" name="椭圆 94">
                <a:extLst>
                  <a:ext uri="{FF2B5EF4-FFF2-40B4-BE49-F238E27FC236}">
                    <a16:creationId xmlns:a16="http://schemas.microsoft.com/office/drawing/2014/main" id="{1AC13CFA-5C4E-A445-B8BF-5B424146DAFF}"/>
                  </a:ext>
                </a:extLst>
              </p:cNvPr>
              <p:cNvSpPr/>
              <p:nvPr/>
            </p:nvSpPr>
            <p:spPr>
              <a:xfrm>
                <a:off x="5588714" y="2894627"/>
                <a:ext cx="742743" cy="74274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sp>
            <p:nvSpPr>
              <p:cNvPr id="96" name="任意多边形: 形状 10">
                <a:extLst>
                  <a:ext uri="{FF2B5EF4-FFF2-40B4-BE49-F238E27FC236}">
                    <a16:creationId xmlns:a16="http://schemas.microsoft.com/office/drawing/2014/main" id="{E025C5F2-0E23-D34C-92D8-169D2C27CB90}"/>
                  </a:ext>
                </a:extLst>
              </p:cNvPr>
              <p:cNvSpPr>
                <a:spLocks/>
              </p:cNvSpPr>
              <p:nvPr/>
            </p:nvSpPr>
            <p:spPr bwMode="auto">
              <a:xfrm>
                <a:off x="5842507" y="3048077"/>
                <a:ext cx="235159" cy="435849"/>
              </a:xfrm>
              <a:custGeom>
                <a:avLst/>
                <a:gdLst>
                  <a:gd name="connsiteX0" fmla="*/ 144363 w 327353"/>
                  <a:gd name="connsiteY0" fmla="*/ 543008 h 606722"/>
                  <a:gd name="connsiteX1" fmla="*/ 131814 w 327353"/>
                  <a:gd name="connsiteY1" fmla="*/ 555538 h 606722"/>
                  <a:gd name="connsiteX2" fmla="*/ 144363 w 327353"/>
                  <a:gd name="connsiteY2" fmla="*/ 568156 h 606722"/>
                  <a:gd name="connsiteX3" fmla="*/ 182990 w 327353"/>
                  <a:gd name="connsiteY3" fmla="*/ 568156 h 606722"/>
                  <a:gd name="connsiteX4" fmla="*/ 195540 w 327353"/>
                  <a:gd name="connsiteY4" fmla="*/ 555538 h 606722"/>
                  <a:gd name="connsiteX5" fmla="*/ 182990 w 327353"/>
                  <a:gd name="connsiteY5" fmla="*/ 543008 h 606722"/>
                  <a:gd name="connsiteX6" fmla="*/ 327353 w 327353"/>
                  <a:gd name="connsiteY6" fmla="*/ 501509 h 606722"/>
                  <a:gd name="connsiteX7" fmla="*/ 327353 w 327353"/>
                  <a:gd name="connsiteY7" fmla="*/ 572333 h 606722"/>
                  <a:gd name="connsiteX8" fmla="*/ 294066 w 327353"/>
                  <a:gd name="connsiteY8" fmla="*/ 606722 h 606722"/>
                  <a:gd name="connsiteX9" fmla="*/ 33020 w 327353"/>
                  <a:gd name="connsiteY9" fmla="*/ 606722 h 606722"/>
                  <a:gd name="connsiteX10" fmla="*/ 0 w 327353"/>
                  <a:gd name="connsiteY10" fmla="*/ 572333 h 606722"/>
                  <a:gd name="connsiteX11" fmla="*/ 0 w 327353"/>
                  <a:gd name="connsiteY11" fmla="*/ 502779 h 606722"/>
                  <a:gd name="connsiteX12" fmla="*/ 0 w 327353"/>
                  <a:gd name="connsiteY12" fmla="*/ 502753 h 606722"/>
                  <a:gd name="connsiteX13" fmla="*/ 322280 w 327353"/>
                  <a:gd name="connsiteY13" fmla="*/ 502753 h 606722"/>
                  <a:gd name="connsiteX14" fmla="*/ 327353 w 327353"/>
                  <a:gd name="connsiteY14" fmla="*/ 501509 h 606722"/>
                  <a:gd name="connsiteX15" fmla="*/ 187174 w 327353"/>
                  <a:gd name="connsiteY15" fmla="*/ 190205 h 606722"/>
                  <a:gd name="connsiteX16" fmla="*/ 174624 w 327353"/>
                  <a:gd name="connsiteY16" fmla="*/ 202823 h 606722"/>
                  <a:gd name="connsiteX17" fmla="*/ 174624 w 327353"/>
                  <a:gd name="connsiteY17" fmla="*/ 263163 h 606722"/>
                  <a:gd name="connsiteX18" fmla="*/ 187174 w 327353"/>
                  <a:gd name="connsiteY18" fmla="*/ 275693 h 606722"/>
                  <a:gd name="connsiteX19" fmla="*/ 191357 w 327353"/>
                  <a:gd name="connsiteY19" fmla="*/ 274982 h 606722"/>
                  <a:gd name="connsiteX20" fmla="*/ 191357 w 327353"/>
                  <a:gd name="connsiteY20" fmla="*/ 405614 h 606722"/>
                  <a:gd name="connsiteX21" fmla="*/ 203995 w 327353"/>
                  <a:gd name="connsiteY21" fmla="*/ 418144 h 606722"/>
                  <a:gd name="connsiteX22" fmla="*/ 216545 w 327353"/>
                  <a:gd name="connsiteY22" fmla="*/ 405614 h 606722"/>
                  <a:gd name="connsiteX23" fmla="*/ 216545 w 327353"/>
                  <a:gd name="connsiteY23" fmla="*/ 275426 h 606722"/>
                  <a:gd name="connsiteX24" fmla="*/ 219037 w 327353"/>
                  <a:gd name="connsiteY24" fmla="*/ 275693 h 606722"/>
                  <a:gd name="connsiteX25" fmla="*/ 231675 w 327353"/>
                  <a:gd name="connsiteY25" fmla="*/ 263163 h 606722"/>
                  <a:gd name="connsiteX26" fmla="*/ 231675 w 327353"/>
                  <a:gd name="connsiteY26" fmla="*/ 202823 h 606722"/>
                  <a:gd name="connsiteX27" fmla="*/ 219037 w 327353"/>
                  <a:gd name="connsiteY27" fmla="*/ 190205 h 606722"/>
                  <a:gd name="connsiteX28" fmla="*/ 211471 w 327353"/>
                  <a:gd name="connsiteY28" fmla="*/ 192782 h 606722"/>
                  <a:gd name="connsiteX29" fmla="*/ 203995 w 327353"/>
                  <a:gd name="connsiteY29" fmla="*/ 190205 h 606722"/>
                  <a:gd name="connsiteX30" fmla="*/ 195540 w 327353"/>
                  <a:gd name="connsiteY30" fmla="*/ 193493 h 606722"/>
                  <a:gd name="connsiteX31" fmla="*/ 187174 w 327353"/>
                  <a:gd name="connsiteY31" fmla="*/ 190205 h 606722"/>
                  <a:gd name="connsiteX32" fmla="*/ 106626 w 327353"/>
                  <a:gd name="connsiteY32" fmla="*/ 181851 h 606722"/>
                  <a:gd name="connsiteX33" fmla="*/ 85621 w 327353"/>
                  <a:gd name="connsiteY33" fmla="*/ 202823 h 606722"/>
                  <a:gd name="connsiteX34" fmla="*/ 85621 w 327353"/>
                  <a:gd name="connsiteY34" fmla="*/ 328479 h 606722"/>
                  <a:gd name="connsiteX35" fmla="*/ 95678 w 327353"/>
                  <a:gd name="connsiteY35" fmla="*/ 346341 h 606722"/>
                  <a:gd name="connsiteX36" fmla="*/ 95678 w 327353"/>
                  <a:gd name="connsiteY36" fmla="*/ 405614 h 606722"/>
                  <a:gd name="connsiteX37" fmla="*/ 108317 w 327353"/>
                  <a:gd name="connsiteY37" fmla="*/ 418144 h 606722"/>
                  <a:gd name="connsiteX38" fmla="*/ 120866 w 327353"/>
                  <a:gd name="connsiteY38" fmla="*/ 405614 h 606722"/>
                  <a:gd name="connsiteX39" fmla="*/ 120866 w 327353"/>
                  <a:gd name="connsiteY39" fmla="*/ 343853 h 606722"/>
                  <a:gd name="connsiteX40" fmla="*/ 127631 w 327353"/>
                  <a:gd name="connsiteY40" fmla="*/ 328479 h 606722"/>
                  <a:gd name="connsiteX41" fmla="*/ 127631 w 327353"/>
                  <a:gd name="connsiteY41" fmla="*/ 202823 h 606722"/>
                  <a:gd name="connsiteX42" fmla="*/ 106626 w 327353"/>
                  <a:gd name="connsiteY42" fmla="*/ 181851 h 606722"/>
                  <a:gd name="connsiteX43" fmla="*/ 0 w 327353"/>
                  <a:gd name="connsiteY43" fmla="*/ 112270 h 606722"/>
                  <a:gd name="connsiteX44" fmla="*/ 327353 w 327353"/>
                  <a:gd name="connsiteY44" fmla="*/ 112270 h 606722"/>
                  <a:gd name="connsiteX45" fmla="*/ 327353 w 327353"/>
                  <a:gd name="connsiteY45" fmla="*/ 478928 h 606722"/>
                  <a:gd name="connsiteX46" fmla="*/ 322280 w 327353"/>
                  <a:gd name="connsiteY46" fmla="*/ 477684 h 606722"/>
                  <a:gd name="connsiteX47" fmla="*/ 0 w 327353"/>
                  <a:gd name="connsiteY47" fmla="*/ 477684 h 606722"/>
                  <a:gd name="connsiteX48" fmla="*/ 0 w 327353"/>
                  <a:gd name="connsiteY48" fmla="*/ 477658 h 606722"/>
                  <a:gd name="connsiteX49" fmla="*/ 33020 w 327353"/>
                  <a:gd name="connsiteY49" fmla="*/ 0 h 606722"/>
                  <a:gd name="connsiteX50" fmla="*/ 294066 w 327353"/>
                  <a:gd name="connsiteY50" fmla="*/ 0 h 606722"/>
                  <a:gd name="connsiteX51" fmla="*/ 327353 w 327353"/>
                  <a:gd name="connsiteY51" fmla="*/ 34407 h 606722"/>
                  <a:gd name="connsiteX52" fmla="*/ 327353 w 327353"/>
                  <a:gd name="connsiteY52" fmla="*/ 87219 h 606722"/>
                  <a:gd name="connsiteX53" fmla="*/ 0 w 327353"/>
                  <a:gd name="connsiteY53" fmla="*/ 87219 h 606722"/>
                  <a:gd name="connsiteX54" fmla="*/ 0 w 327353"/>
                  <a:gd name="connsiteY54" fmla="*/ 34407 h 606722"/>
                  <a:gd name="connsiteX55" fmla="*/ 33020 w 327353"/>
                  <a:gd name="connsiteY55"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27353" h="606722">
                    <a:moveTo>
                      <a:pt x="144363" y="543008"/>
                    </a:moveTo>
                    <a:cubicBezTo>
                      <a:pt x="137421" y="543008"/>
                      <a:pt x="131814" y="548606"/>
                      <a:pt x="131814" y="555538"/>
                    </a:cubicBezTo>
                    <a:cubicBezTo>
                      <a:pt x="131814" y="562558"/>
                      <a:pt x="137421" y="568156"/>
                      <a:pt x="144363" y="568156"/>
                    </a:cubicBezTo>
                    <a:lnTo>
                      <a:pt x="182990" y="568156"/>
                    </a:lnTo>
                    <a:cubicBezTo>
                      <a:pt x="189933" y="568156"/>
                      <a:pt x="195540" y="562558"/>
                      <a:pt x="195540" y="555538"/>
                    </a:cubicBezTo>
                    <a:cubicBezTo>
                      <a:pt x="195540" y="548606"/>
                      <a:pt x="189933" y="543008"/>
                      <a:pt x="182990" y="543008"/>
                    </a:cubicBezTo>
                    <a:close/>
                    <a:moveTo>
                      <a:pt x="327353" y="501509"/>
                    </a:moveTo>
                    <a:lnTo>
                      <a:pt x="327353" y="572333"/>
                    </a:lnTo>
                    <a:cubicBezTo>
                      <a:pt x="327353" y="590905"/>
                      <a:pt x="312668" y="606722"/>
                      <a:pt x="294066" y="606722"/>
                    </a:cubicBezTo>
                    <a:lnTo>
                      <a:pt x="33020" y="606722"/>
                    </a:lnTo>
                    <a:cubicBezTo>
                      <a:pt x="14330" y="606722"/>
                      <a:pt x="0" y="590905"/>
                      <a:pt x="0" y="572333"/>
                    </a:cubicBezTo>
                    <a:lnTo>
                      <a:pt x="0" y="502779"/>
                    </a:lnTo>
                    <a:lnTo>
                      <a:pt x="0" y="502753"/>
                    </a:lnTo>
                    <a:lnTo>
                      <a:pt x="322280" y="502753"/>
                    </a:lnTo>
                    <a:cubicBezTo>
                      <a:pt x="324238" y="502753"/>
                      <a:pt x="325662" y="502309"/>
                      <a:pt x="327353" y="501509"/>
                    </a:cubicBezTo>
                    <a:close/>
                    <a:moveTo>
                      <a:pt x="187174" y="190205"/>
                    </a:moveTo>
                    <a:cubicBezTo>
                      <a:pt x="180231" y="190205"/>
                      <a:pt x="174624" y="195892"/>
                      <a:pt x="174624" y="202823"/>
                    </a:cubicBezTo>
                    <a:lnTo>
                      <a:pt x="174624" y="263163"/>
                    </a:lnTo>
                    <a:cubicBezTo>
                      <a:pt x="174624" y="270094"/>
                      <a:pt x="180231" y="275693"/>
                      <a:pt x="187174" y="275693"/>
                    </a:cubicBezTo>
                    <a:cubicBezTo>
                      <a:pt x="188687" y="275693"/>
                      <a:pt x="190022" y="275426"/>
                      <a:pt x="191357" y="274982"/>
                    </a:cubicBezTo>
                    <a:lnTo>
                      <a:pt x="191357" y="405614"/>
                    </a:lnTo>
                    <a:cubicBezTo>
                      <a:pt x="191357" y="412545"/>
                      <a:pt x="196964" y="418144"/>
                      <a:pt x="203995" y="418144"/>
                    </a:cubicBezTo>
                    <a:cubicBezTo>
                      <a:pt x="210937" y="418144"/>
                      <a:pt x="216545" y="412545"/>
                      <a:pt x="216545" y="405614"/>
                    </a:cubicBezTo>
                    <a:lnTo>
                      <a:pt x="216545" y="275426"/>
                    </a:lnTo>
                    <a:cubicBezTo>
                      <a:pt x="217346" y="275604"/>
                      <a:pt x="218236" y="275693"/>
                      <a:pt x="219037" y="275693"/>
                    </a:cubicBezTo>
                    <a:cubicBezTo>
                      <a:pt x="225979" y="275693"/>
                      <a:pt x="231675" y="270094"/>
                      <a:pt x="231675" y="263163"/>
                    </a:cubicBezTo>
                    <a:lnTo>
                      <a:pt x="231675" y="202823"/>
                    </a:lnTo>
                    <a:cubicBezTo>
                      <a:pt x="231675" y="195892"/>
                      <a:pt x="225979" y="190205"/>
                      <a:pt x="219037" y="190205"/>
                    </a:cubicBezTo>
                    <a:cubicBezTo>
                      <a:pt x="216189" y="190205"/>
                      <a:pt x="213607" y="191182"/>
                      <a:pt x="211471" y="192782"/>
                    </a:cubicBezTo>
                    <a:cubicBezTo>
                      <a:pt x="209424" y="191182"/>
                      <a:pt x="206843" y="190205"/>
                      <a:pt x="203995" y="190205"/>
                    </a:cubicBezTo>
                    <a:cubicBezTo>
                      <a:pt x="200702" y="190205"/>
                      <a:pt x="197765" y="191449"/>
                      <a:pt x="195540" y="193493"/>
                    </a:cubicBezTo>
                    <a:cubicBezTo>
                      <a:pt x="193315" y="191449"/>
                      <a:pt x="190378" y="190205"/>
                      <a:pt x="187174" y="190205"/>
                    </a:cubicBezTo>
                    <a:close/>
                    <a:moveTo>
                      <a:pt x="106626" y="181851"/>
                    </a:moveTo>
                    <a:cubicBezTo>
                      <a:pt x="95055" y="181851"/>
                      <a:pt x="85621" y="191271"/>
                      <a:pt x="85621" y="202823"/>
                    </a:cubicBezTo>
                    <a:lnTo>
                      <a:pt x="85621" y="328479"/>
                    </a:lnTo>
                    <a:cubicBezTo>
                      <a:pt x="85621" y="336032"/>
                      <a:pt x="89715" y="342697"/>
                      <a:pt x="95678" y="346341"/>
                    </a:cubicBezTo>
                    <a:lnTo>
                      <a:pt x="95678" y="405614"/>
                    </a:lnTo>
                    <a:cubicBezTo>
                      <a:pt x="95678" y="412545"/>
                      <a:pt x="101375" y="418144"/>
                      <a:pt x="108317" y="418144"/>
                    </a:cubicBezTo>
                    <a:cubicBezTo>
                      <a:pt x="115259" y="418144"/>
                      <a:pt x="120866" y="412545"/>
                      <a:pt x="120866" y="405614"/>
                    </a:cubicBezTo>
                    <a:lnTo>
                      <a:pt x="120866" y="343853"/>
                    </a:lnTo>
                    <a:cubicBezTo>
                      <a:pt x="124960" y="340031"/>
                      <a:pt x="127631" y="334522"/>
                      <a:pt x="127631" y="328479"/>
                    </a:cubicBezTo>
                    <a:lnTo>
                      <a:pt x="127631" y="202823"/>
                    </a:lnTo>
                    <a:cubicBezTo>
                      <a:pt x="127631" y="191271"/>
                      <a:pt x="118196" y="181851"/>
                      <a:pt x="106626" y="181851"/>
                    </a:cubicBezTo>
                    <a:close/>
                    <a:moveTo>
                      <a:pt x="0" y="112270"/>
                    </a:moveTo>
                    <a:lnTo>
                      <a:pt x="327353" y="112270"/>
                    </a:lnTo>
                    <a:lnTo>
                      <a:pt x="327353" y="478928"/>
                    </a:lnTo>
                    <a:cubicBezTo>
                      <a:pt x="325662" y="478128"/>
                      <a:pt x="324238" y="477684"/>
                      <a:pt x="322280" y="477684"/>
                    </a:cubicBezTo>
                    <a:lnTo>
                      <a:pt x="0" y="477684"/>
                    </a:lnTo>
                    <a:lnTo>
                      <a:pt x="0" y="477658"/>
                    </a:lnTo>
                    <a:close/>
                    <a:moveTo>
                      <a:pt x="33020" y="0"/>
                    </a:moveTo>
                    <a:lnTo>
                      <a:pt x="294066" y="0"/>
                    </a:lnTo>
                    <a:cubicBezTo>
                      <a:pt x="312668" y="0"/>
                      <a:pt x="327353" y="15825"/>
                      <a:pt x="327353" y="34407"/>
                    </a:cubicBezTo>
                    <a:lnTo>
                      <a:pt x="327353" y="87219"/>
                    </a:lnTo>
                    <a:lnTo>
                      <a:pt x="0" y="87219"/>
                    </a:lnTo>
                    <a:lnTo>
                      <a:pt x="0" y="34407"/>
                    </a:lnTo>
                    <a:cubicBezTo>
                      <a:pt x="0" y="15825"/>
                      <a:pt x="14330" y="0"/>
                      <a:pt x="33020" y="0"/>
                    </a:cubicBezTo>
                    <a:close/>
                  </a:path>
                </a:pathLst>
              </a:custGeom>
              <a:solidFill>
                <a:schemeClr val="bg1"/>
              </a:solidFill>
              <a:ln>
                <a:noFill/>
              </a:ln>
            </p:spPr>
            <p:txBody>
              <a:bodyPr anchor="ctr"/>
              <a:lstStyle/>
              <a:p>
                <a:pPr algn="ctr"/>
                <a:endParaRPr>
                  <a:solidFill>
                    <a:schemeClr val="bg1"/>
                  </a:solidFill>
                  <a:latin typeface="Arial"/>
                  <a:ea typeface="微软雅黑"/>
                  <a:cs typeface="+mn-ea"/>
                  <a:sym typeface="Arial"/>
                </a:endParaRPr>
              </a:p>
            </p:txBody>
          </p:sp>
          <p:sp>
            <p:nvSpPr>
              <p:cNvPr id="97" name="椭圆 96">
                <a:extLst>
                  <a:ext uri="{FF2B5EF4-FFF2-40B4-BE49-F238E27FC236}">
                    <a16:creationId xmlns:a16="http://schemas.microsoft.com/office/drawing/2014/main" id="{BB6360AC-AC9F-B34D-B279-D11C593BFF02}"/>
                  </a:ext>
                </a:extLst>
              </p:cNvPr>
              <p:cNvSpPr/>
              <p:nvPr/>
            </p:nvSpPr>
            <p:spPr>
              <a:xfrm>
                <a:off x="4589393" y="5085190"/>
                <a:ext cx="742743" cy="742748"/>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sp>
            <p:nvSpPr>
              <p:cNvPr id="98" name="任意多边形: 形状 12">
                <a:extLst>
                  <a:ext uri="{FF2B5EF4-FFF2-40B4-BE49-F238E27FC236}">
                    <a16:creationId xmlns:a16="http://schemas.microsoft.com/office/drawing/2014/main" id="{D8DB77DE-5FF0-E64F-BF7C-F3F528A5DCE6}"/>
                  </a:ext>
                </a:extLst>
              </p:cNvPr>
              <p:cNvSpPr>
                <a:spLocks/>
              </p:cNvSpPr>
              <p:nvPr/>
            </p:nvSpPr>
            <p:spPr bwMode="auto">
              <a:xfrm>
                <a:off x="4742842" y="5257947"/>
                <a:ext cx="435848" cy="39723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bg1"/>
              </a:solidFill>
              <a:ln>
                <a:noFill/>
              </a:ln>
            </p:spPr>
            <p:txBody>
              <a:bodyPr anchor="ctr"/>
              <a:lstStyle/>
              <a:p>
                <a:pPr algn="ctr"/>
                <a:endParaRPr>
                  <a:solidFill>
                    <a:schemeClr val="bg1"/>
                  </a:solidFill>
                  <a:latin typeface="Arial"/>
                  <a:ea typeface="微软雅黑"/>
                  <a:cs typeface="+mn-ea"/>
                  <a:sym typeface="Arial"/>
                </a:endParaRPr>
              </a:p>
            </p:txBody>
          </p:sp>
          <p:sp>
            <p:nvSpPr>
              <p:cNvPr id="99" name="任意多边形: 形状 14">
                <a:extLst>
                  <a:ext uri="{FF2B5EF4-FFF2-40B4-BE49-F238E27FC236}">
                    <a16:creationId xmlns:a16="http://schemas.microsoft.com/office/drawing/2014/main" id="{3B38A289-B031-2844-81D3-B3B04FD8579D}"/>
                  </a:ext>
                </a:extLst>
              </p:cNvPr>
              <p:cNvSpPr>
                <a:spLocks/>
              </p:cNvSpPr>
              <p:nvPr/>
            </p:nvSpPr>
            <p:spPr bwMode="auto">
              <a:xfrm>
                <a:off x="7002625" y="5240067"/>
                <a:ext cx="435848" cy="411957"/>
              </a:xfrm>
              <a:custGeom>
                <a:avLst/>
                <a:gdLst>
                  <a:gd name="connsiteX0" fmla="*/ 7031 w 607639"/>
                  <a:gd name="connsiteY0" fmla="*/ 350992 h 574332"/>
                  <a:gd name="connsiteX1" fmla="*/ 600519 w 607639"/>
                  <a:gd name="connsiteY1" fmla="*/ 350992 h 574332"/>
                  <a:gd name="connsiteX2" fmla="*/ 607639 w 607639"/>
                  <a:gd name="connsiteY2" fmla="*/ 358013 h 574332"/>
                  <a:gd name="connsiteX3" fmla="*/ 607639 w 607639"/>
                  <a:gd name="connsiteY3" fmla="*/ 393207 h 574332"/>
                  <a:gd name="connsiteX4" fmla="*/ 558152 w 607639"/>
                  <a:gd name="connsiteY4" fmla="*/ 442621 h 574332"/>
                  <a:gd name="connsiteX5" fmla="*/ 383613 w 607639"/>
                  <a:gd name="connsiteY5" fmla="*/ 442621 h 574332"/>
                  <a:gd name="connsiteX6" fmla="*/ 405330 w 607639"/>
                  <a:gd name="connsiteY6" fmla="*/ 532028 h 574332"/>
                  <a:gd name="connsiteX7" fmla="*/ 432121 w 607639"/>
                  <a:gd name="connsiteY7" fmla="*/ 532028 h 574332"/>
                  <a:gd name="connsiteX8" fmla="*/ 453304 w 607639"/>
                  <a:gd name="connsiteY8" fmla="*/ 553180 h 574332"/>
                  <a:gd name="connsiteX9" fmla="*/ 432121 w 607639"/>
                  <a:gd name="connsiteY9" fmla="*/ 574332 h 574332"/>
                  <a:gd name="connsiteX10" fmla="*/ 175429 w 607639"/>
                  <a:gd name="connsiteY10" fmla="*/ 574332 h 574332"/>
                  <a:gd name="connsiteX11" fmla="*/ 154246 w 607639"/>
                  <a:gd name="connsiteY11" fmla="*/ 553180 h 574332"/>
                  <a:gd name="connsiteX12" fmla="*/ 175429 w 607639"/>
                  <a:gd name="connsiteY12" fmla="*/ 532028 h 574332"/>
                  <a:gd name="connsiteX13" fmla="*/ 202309 w 607639"/>
                  <a:gd name="connsiteY13" fmla="*/ 532028 h 574332"/>
                  <a:gd name="connsiteX14" fmla="*/ 224026 w 607639"/>
                  <a:gd name="connsiteY14" fmla="*/ 442621 h 574332"/>
                  <a:gd name="connsiteX15" fmla="*/ 49487 w 607639"/>
                  <a:gd name="connsiteY15" fmla="*/ 442621 h 574332"/>
                  <a:gd name="connsiteX16" fmla="*/ 0 w 607639"/>
                  <a:gd name="connsiteY16" fmla="*/ 393207 h 574332"/>
                  <a:gd name="connsiteX17" fmla="*/ 0 w 607639"/>
                  <a:gd name="connsiteY17" fmla="*/ 358013 h 574332"/>
                  <a:gd name="connsiteX18" fmla="*/ 7031 w 607639"/>
                  <a:gd name="connsiteY18" fmla="*/ 350992 h 574332"/>
                  <a:gd name="connsiteX19" fmla="*/ 459979 w 607639"/>
                  <a:gd name="connsiteY19" fmla="*/ 139441 h 574332"/>
                  <a:gd name="connsiteX20" fmla="*/ 445827 w 607639"/>
                  <a:gd name="connsiteY20" fmla="*/ 153572 h 574332"/>
                  <a:gd name="connsiteX21" fmla="*/ 445827 w 607639"/>
                  <a:gd name="connsiteY21" fmla="*/ 256042 h 574332"/>
                  <a:gd name="connsiteX22" fmla="*/ 459979 w 607639"/>
                  <a:gd name="connsiteY22" fmla="*/ 270173 h 574332"/>
                  <a:gd name="connsiteX23" fmla="*/ 521749 w 607639"/>
                  <a:gd name="connsiteY23" fmla="*/ 270173 h 574332"/>
                  <a:gd name="connsiteX24" fmla="*/ 535901 w 607639"/>
                  <a:gd name="connsiteY24" fmla="*/ 256042 h 574332"/>
                  <a:gd name="connsiteX25" fmla="*/ 535901 w 607639"/>
                  <a:gd name="connsiteY25" fmla="*/ 153572 h 574332"/>
                  <a:gd name="connsiteX26" fmla="*/ 521749 w 607639"/>
                  <a:gd name="connsiteY26" fmla="*/ 139441 h 574332"/>
                  <a:gd name="connsiteX27" fmla="*/ 85890 w 607639"/>
                  <a:gd name="connsiteY27" fmla="*/ 124955 h 574332"/>
                  <a:gd name="connsiteX28" fmla="*/ 71738 w 607639"/>
                  <a:gd name="connsiteY28" fmla="*/ 139086 h 574332"/>
                  <a:gd name="connsiteX29" fmla="*/ 71738 w 607639"/>
                  <a:gd name="connsiteY29" fmla="*/ 256042 h 574332"/>
                  <a:gd name="connsiteX30" fmla="*/ 85890 w 607639"/>
                  <a:gd name="connsiteY30" fmla="*/ 270173 h 574332"/>
                  <a:gd name="connsiteX31" fmla="*/ 147571 w 607639"/>
                  <a:gd name="connsiteY31" fmla="*/ 270173 h 574332"/>
                  <a:gd name="connsiteX32" fmla="*/ 161723 w 607639"/>
                  <a:gd name="connsiteY32" fmla="*/ 256042 h 574332"/>
                  <a:gd name="connsiteX33" fmla="*/ 161723 w 607639"/>
                  <a:gd name="connsiteY33" fmla="*/ 139086 h 574332"/>
                  <a:gd name="connsiteX34" fmla="*/ 147571 w 607639"/>
                  <a:gd name="connsiteY34" fmla="*/ 124955 h 574332"/>
                  <a:gd name="connsiteX35" fmla="*/ 210586 w 607639"/>
                  <a:gd name="connsiteY35" fmla="*/ 81585 h 574332"/>
                  <a:gd name="connsiteX36" fmla="*/ 196435 w 607639"/>
                  <a:gd name="connsiteY36" fmla="*/ 95627 h 574332"/>
                  <a:gd name="connsiteX37" fmla="*/ 196435 w 607639"/>
                  <a:gd name="connsiteY37" fmla="*/ 256042 h 574332"/>
                  <a:gd name="connsiteX38" fmla="*/ 210586 w 607639"/>
                  <a:gd name="connsiteY38" fmla="*/ 270173 h 574332"/>
                  <a:gd name="connsiteX39" fmla="*/ 272356 w 607639"/>
                  <a:gd name="connsiteY39" fmla="*/ 270173 h 574332"/>
                  <a:gd name="connsiteX40" fmla="*/ 286419 w 607639"/>
                  <a:gd name="connsiteY40" fmla="*/ 256042 h 574332"/>
                  <a:gd name="connsiteX41" fmla="*/ 286419 w 607639"/>
                  <a:gd name="connsiteY41" fmla="*/ 95627 h 574332"/>
                  <a:gd name="connsiteX42" fmla="*/ 272356 w 607639"/>
                  <a:gd name="connsiteY42" fmla="*/ 81585 h 574332"/>
                  <a:gd name="connsiteX43" fmla="*/ 335283 w 607639"/>
                  <a:gd name="connsiteY43" fmla="*/ 52613 h 574332"/>
                  <a:gd name="connsiteX44" fmla="*/ 321131 w 607639"/>
                  <a:gd name="connsiteY44" fmla="*/ 66743 h 574332"/>
                  <a:gd name="connsiteX45" fmla="*/ 321131 w 607639"/>
                  <a:gd name="connsiteY45" fmla="*/ 256042 h 574332"/>
                  <a:gd name="connsiteX46" fmla="*/ 335283 w 607639"/>
                  <a:gd name="connsiteY46" fmla="*/ 270173 h 574332"/>
                  <a:gd name="connsiteX47" fmla="*/ 397053 w 607639"/>
                  <a:gd name="connsiteY47" fmla="*/ 270173 h 574332"/>
                  <a:gd name="connsiteX48" fmla="*/ 411115 w 607639"/>
                  <a:gd name="connsiteY48" fmla="*/ 256042 h 574332"/>
                  <a:gd name="connsiteX49" fmla="*/ 411115 w 607639"/>
                  <a:gd name="connsiteY49" fmla="*/ 66743 h 574332"/>
                  <a:gd name="connsiteX50" fmla="*/ 397053 w 607639"/>
                  <a:gd name="connsiteY50" fmla="*/ 52613 h 574332"/>
                  <a:gd name="connsiteX51" fmla="*/ 49487 w 607639"/>
                  <a:gd name="connsiteY51" fmla="*/ 0 h 574332"/>
                  <a:gd name="connsiteX52" fmla="*/ 558152 w 607639"/>
                  <a:gd name="connsiteY52" fmla="*/ 0 h 574332"/>
                  <a:gd name="connsiteX53" fmla="*/ 607639 w 607639"/>
                  <a:gd name="connsiteY53" fmla="*/ 49413 h 574332"/>
                  <a:gd name="connsiteX54" fmla="*/ 607639 w 607639"/>
                  <a:gd name="connsiteY54" fmla="*/ 315675 h 574332"/>
                  <a:gd name="connsiteX55" fmla="*/ 600519 w 607639"/>
                  <a:gd name="connsiteY55" fmla="*/ 322696 h 574332"/>
                  <a:gd name="connsiteX56" fmla="*/ 7031 w 607639"/>
                  <a:gd name="connsiteY56" fmla="*/ 322696 h 574332"/>
                  <a:gd name="connsiteX57" fmla="*/ 0 w 607639"/>
                  <a:gd name="connsiteY57" fmla="*/ 315675 h 574332"/>
                  <a:gd name="connsiteX58" fmla="*/ 0 w 607639"/>
                  <a:gd name="connsiteY58" fmla="*/ 49413 h 574332"/>
                  <a:gd name="connsiteX59" fmla="*/ 49487 w 607639"/>
                  <a:gd name="connsiteY59" fmla="*/ 0 h 57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7639" h="574332">
                    <a:moveTo>
                      <a:pt x="7031" y="350992"/>
                    </a:moveTo>
                    <a:lnTo>
                      <a:pt x="600519" y="350992"/>
                    </a:lnTo>
                    <a:cubicBezTo>
                      <a:pt x="604435" y="350992"/>
                      <a:pt x="607639" y="354103"/>
                      <a:pt x="607639" y="358013"/>
                    </a:cubicBezTo>
                    <a:lnTo>
                      <a:pt x="607639" y="393207"/>
                    </a:lnTo>
                    <a:cubicBezTo>
                      <a:pt x="607639" y="420492"/>
                      <a:pt x="585477" y="442621"/>
                      <a:pt x="558152" y="442621"/>
                    </a:cubicBezTo>
                    <a:lnTo>
                      <a:pt x="383613" y="442621"/>
                    </a:lnTo>
                    <a:lnTo>
                      <a:pt x="405330" y="532028"/>
                    </a:lnTo>
                    <a:lnTo>
                      <a:pt x="432121" y="532028"/>
                    </a:lnTo>
                    <a:cubicBezTo>
                      <a:pt x="443869" y="532028"/>
                      <a:pt x="453304" y="541538"/>
                      <a:pt x="453304" y="553180"/>
                    </a:cubicBezTo>
                    <a:cubicBezTo>
                      <a:pt x="453304" y="564912"/>
                      <a:pt x="443869" y="574332"/>
                      <a:pt x="432121" y="574332"/>
                    </a:cubicBezTo>
                    <a:lnTo>
                      <a:pt x="175429" y="574332"/>
                    </a:lnTo>
                    <a:cubicBezTo>
                      <a:pt x="163770" y="574332"/>
                      <a:pt x="154246" y="564912"/>
                      <a:pt x="154246" y="553180"/>
                    </a:cubicBezTo>
                    <a:cubicBezTo>
                      <a:pt x="154246" y="541538"/>
                      <a:pt x="163770" y="532028"/>
                      <a:pt x="175429" y="532028"/>
                    </a:cubicBezTo>
                    <a:lnTo>
                      <a:pt x="202309" y="532028"/>
                    </a:lnTo>
                    <a:lnTo>
                      <a:pt x="224026" y="442621"/>
                    </a:lnTo>
                    <a:lnTo>
                      <a:pt x="49487" y="442621"/>
                    </a:lnTo>
                    <a:cubicBezTo>
                      <a:pt x="22162" y="442621"/>
                      <a:pt x="0" y="420492"/>
                      <a:pt x="0" y="393207"/>
                    </a:cubicBezTo>
                    <a:lnTo>
                      <a:pt x="0" y="358013"/>
                    </a:lnTo>
                    <a:cubicBezTo>
                      <a:pt x="0" y="354103"/>
                      <a:pt x="3204" y="350992"/>
                      <a:pt x="7031" y="350992"/>
                    </a:cubicBezTo>
                    <a:close/>
                    <a:moveTo>
                      <a:pt x="459979" y="139441"/>
                    </a:moveTo>
                    <a:cubicBezTo>
                      <a:pt x="452236" y="139441"/>
                      <a:pt x="445827" y="145751"/>
                      <a:pt x="445827" y="153572"/>
                    </a:cubicBezTo>
                    <a:lnTo>
                      <a:pt x="445827" y="256042"/>
                    </a:lnTo>
                    <a:cubicBezTo>
                      <a:pt x="445827" y="263863"/>
                      <a:pt x="452236" y="270173"/>
                      <a:pt x="459979" y="270173"/>
                    </a:cubicBezTo>
                    <a:lnTo>
                      <a:pt x="521749" y="270173"/>
                    </a:lnTo>
                    <a:cubicBezTo>
                      <a:pt x="529492" y="270173"/>
                      <a:pt x="535901" y="263863"/>
                      <a:pt x="535901" y="256042"/>
                    </a:cubicBezTo>
                    <a:lnTo>
                      <a:pt x="535901" y="153572"/>
                    </a:lnTo>
                    <a:cubicBezTo>
                      <a:pt x="535901" y="145751"/>
                      <a:pt x="529492" y="139441"/>
                      <a:pt x="521749" y="139441"/>
                    </a:cubicBezTo>
                    <a:close/>
                    <a:moveTo>
                      <a:pt x="85890" y="124955"/>
                    </a:moveTo>
                    <a:cubicBezTo>
                      <a:pt x="78058" y="124955"/>
                      <a:pt x="71738" y="131265"/>
                      <a:pt x="71738" y="139086"/>
                    </a:cubicBezTo>
                    <a:lnTo>
                      <a:pt x="71738" y="256042"/>
                    </a:lnTo>
                    <a:cubicBezTo>
                      <a:pt x="71738" y="263863"/>
                      <a:pt x="78058" y="270173"/>
                      <a:pt x="85890" y="270173"/>
                    </a:cubicBezTo>
                    <a:lnTo>
                      <a:pt x="147571" y="270173"/>
                    </a:lnTo>
                    <a:cubicBezTo>
                      <a:pt x="155403" y="270173"/>
                      <a:pt x="161723" y="263863"/>
                      <a:pt x="161723" y="256042"/>
                    </a:cubicBezTo>
                    <a:lnTo>
                      <a:pt x="161723" y="139086"/>
                    </a:lnTo>
                    <a:cubicBezTo>
                      <a:pt x="161723" y="131265"/>
                      <a:pt x="155403" y="124955"/>
                      <a:pt x="147571" y="124955"/>
                    </a:cubicBezTo>
                    <a:close/>
                    <a:moveTo>
                      <a:pt x="210586" y="81585"/>
                    </a:moveTo>
                    <a:cubicBezTo>
                      <a:pt x="202754" y="81585"/>
                      <a:pt x="196435" y="87895"/>
                      <a:pt x="196435" y="95627"/>
                    </a:cubicBezTo>
                    <a:lnTo>
                      <a:pt x="196435" y="256042"/>
                    </a:lnTo>
                    <a:cubicBezTo>
                      <a:pt x="196435" y="263863"/>
                      <a:pt x="202754" y="270173"/>
                      <a:pt x="210586" y="270173"/>
                    </a:cubicBezTo>
                    <a:lnTo>
                      <a:pt x="272356" y="270173"/>
                    </a:lnTo>
                    <a:cubicBezTo>
                      <a:pt x="280100" y="270173"/>
                      <a:pt x="286419" y="263863"/>
                      <a:pt x="286419" y="256042"/>
                    </a:cubicBezTo>
                    <a:lnTo>
                      <a:pt x="286419" y="95627"/>
                    </a:lnTo>
                    <a:cubicBezTo>
                      <a:pt x="286419" y="87895"/>
                      <a:pt x="280100" y="81585"/>
                      <a:pt x="272356" y="81585"/>
                    </a:cubicBezTo>
                    <a:close/>
                    <a:moveTo>
                      <a:pt x="335283" y="52613"/>
                    </a:moveTo>
                    <a:cubicBezTo>
                      <a:pt x="327450" y="52613"/>
                      <a:pt x="321131" y="58923"/>
                      <a:pt x="321131" y="66743"/>
                    </a:cubicBezTo>
                    <a:lnTo>
                      <a:pt x="321131" y="256042"/>
                    </a:lnTo>
                    <a:cubicBezTo>
                      <a:pt x="321131" y="263863"/>
                      <a:pt x="327450" y="270173"/>
                      <a:pt x="335283" y="270173"/>
                    </a:cubicBezTo>
                    <a:lnTo>
                      <a:pt x="397053" y="270173"/>
                    </a:lnTo>
                    <a:cubicBezTo>
                      <a:pt x="404796" y="270173"/>
                      <a:pt x="411115" y="263863"/>
                      <a:pt x="411115" y="256042"/>
                    </a:cubicBezTo>
                    <a:lnTo>
                      <a:pt x="411115" y="66743"/>
                    </a:lnTo>
                    <a:cubicBezTo>
                      <a:pt x="411115" y="58923"/>
                      <a:pt x="404796" y="52613"/>
                      <a:pt x="397053" y="52613"/>
                    </a:cubicBezTo>
                    <a:close/>
                    <a:moveTo>
                      <a:pt x="49487" y="0"/>
                    </a:moveTo>
                    <a:lnTo>
                      <a:pt x="558152" y="0"/>
                    </a:lnTo>
                    <a:cubicBezTo>
                      <a:pt x="585477" y="0"/>
                      <a:pt x="607639" y="22129"/>
                      <a:pt x="607639" y="49413"/>
                    </a:cubicBezTo>
                    <a:lnTo>
                      <a:pt x="607639" y="315675"/>
                    </a:lnTo>
                    <a:cubicBezTo>
                      <a:pt x="607639" y="319586"/>
                      <a:pt x="604435" y="322696"/>
                      <a:pt x="600519" y="322696"/>
                    </a:cubicBezTo>
                    <a:lnTo>
                      <a:pt x="7031" y="322696"/>
                    </a:lnTo>
                    <a:cubicBezTo>
                      <a:pt x="3204" y="322696"/>
                      <a:pt x="0" y="319586"/>
                      <a:pt x="0" y="315675"/>
                    </a:cubicBezTo>
                    <a:lnTo>
                      <a:pt x="0" y="49413"/>
                    </a:lnTo>
                    <a:cubicBezTo>
                      <a:pt x="0" y="22129"/>
                      <a:pt x="22162" y="0"/>
                      <a:pt x="49487" y="0"/>
                    </a:cubicBezTo>
                    <a:close/>
                  </a:path>
                </a:pathLst>
              </a:custGeom>
              <a:solidFill>
                <a:schemeClr val="bg1"/>
              </a:solidFill>
              <a:ln>
                <a:noFill/>
              </a:ln>
            </p:spPr>
            <p:txBody>
              <a:bodyPr anchor="ctr"/>
              <a:lstStyle/>
              <a:p>
                <a:pPr algn="ctr"/>
                <a:endParaRPr>
                  <a:solidFill>
                    <a:schemeClr val="bg1"/>
                  </a:solidFill>
                  <a:latin typeface="Arial"/>
                  <a:ea typeface="微软雅黑"/>
                  <a:cs typeface="+mn-ea"/>
                  <a:sym typeface="Arial"/>
                </a:endParaRPr>
              </a:p>
            </p:txBody>
          </p:sp>
          <p:sp>
            <p:nvSpPr>
              <p:cNvPr id="100" name="文本框 21">
                <a:extLst>
                  <a:ext uri="{FF2B5EF4-FFF2-40B4-BE49-F238E27FC236}">
                    <a16:creationId xmlns:a16="http://schemas.microsoft.com/office/drawing/2014/main" id="{B69685EA-BE6E-1443-BA9C-D876A7B0C643}"/>
                  </a:ext>
                </a:extLst>
              </p:cNvPr>
              <p:cNvSpPr txBox="1"/>
              <p:nvPr/>
            </p:nvSpPr>
            <p:spPr>
              <a:xfrm>
                <a:off x="5086703" y="4365449"/>
                <a:ext cx="1710981" cy="661659"/>
              </a:xfrm>
              <a:prstGeom prst="rect">
                <a:avLst/>
              </a:prstGeom>
              <a:noFill/>
            </p:spPr>
            <p:txBody>
              <a:bodyPr wrap="none" anchor="ctr">
                <a:normAutofit/>
              </a:bodyPr>
              <a:lstStyle/>
              <a:p>
                <a:pPr algn="ctr"/>
                <a:r>
                  <a:rPr lang="zh-CN" altLang="en-US" sz="1400" b="1" dirty="0">
                    <a:solidFill>
                      <a:schemeClr val="bg1"/>
                    </a:solidFill>
                    <a:latin typeface="Arial"/>
                    <a:ea typeface="微软雅黑"/>
                    <a:cs typeface="+mn-ea"/>
                    <a:sym typeface="Arial"/>
                  </a:rPr>
                  <a:t>痛点</a:t>
                </a:r>
              </a:p>
            </p:txBody>
          </p:sp>
        </p:grpSp>
      </p:grpSp>
      <p:sp>
        <p:nvSpPr>
          <p:cNvPr id="104" name="矩形 103">
            <a:extLst>
              <a:ext uri="{FF2B5EF4-FFF2-40B4-BE49-F238E27FC236}">
                <a16:creationId xmlns:a16="http://schemas.microsoft.com/office/drawing/2014/main" id="{1967B92D-AB76-B14F-82F6-7B8A34FCED20}"/>
              </a:ext>
            </a:extLst>
          </p:cNvPr>
          <p:cNvSpPr/>
          <p:nvPr/>
        </p:nvSpPr>
        <p:spPr>
          <a:xfrm>
            <a:off x="1249529" y="5343215"/>
            <a:ext cx="2964662" cy="1023357"/>
          </a:xfrm>
          <a:prstGeom prst="rect">
            <a:avLst/>
          </a:prstGeom>
        </p:spPr>
        <p:txBody>
          <a:bodyPr wrap="square">
            <a:spAutoFit/>
          </a:bodyPr>
          <a:lstStyle/>
          <a:p>
            <a:pPr algn="r">
              <a:lnSpc>
                <a:spcPct val="150000"/>
              </a:lnSpc>
            </a:pPr>
            <a:r>
              <a:rPr lang="zh-CN" altLang="en-US" sz="1400" dirty="0">
                <a:solidFill>
                  <a:schemeClr val="bg1"/>
                </a:solidFill>
                <a:latin typeface="Arial"/>
                <a:ea typeface="微软雅黑"/>
                <a:cs typeface="+mn-ea"/>
                <a:sym typeface="Arial"/>
              </a:rPr>
              <a:t>人工每次都需要不断对多个网页、文档进行操作录入，需要校对，录入速度慢且容易出错</a:t>
            </a:r>
          </a:p>
        </p:txBody>
      </p:sp>
      <p:sp>
        <p:nvSpPr>
          <p:cNvPr id="105" name="矩形 104">
            <a:extLst>
              <a:ext uri="{FF2B5EF4-FFF2-40B4-BE49-F238E27FC236}">
                <a16:creationId xmlns:a16="http://schemas.microsoft.com/office/drawing/2014/main" id="{6E7FAF20-58D0-B349-BDA9-86AC3E823520}"/>
              </a:ext>
            </a:extLst>
          </p:cNvPr>
          <p:cNvSpPr/>
          <p:nvPr/>
        </p:nvSpPr>
        <p:spPr>
          <a:xfrm>
            <a:off x="8179629" y="5315066"/>
            <a:ext cx="3299290" cy="700192"/>
          </a:xfrm>
          <a:prstGeom prst="rect">
            <a:avLst/>
          </a:prstGeom>
        </p:spPr>
        <p:txBody>
          <a:bodyPr wrap="square">
            <a:spAutoFit/>
          </a:bodyPr>
          <a:lstStyle/>
          <a:p>
            <a:pPr>
              <a:lnSpc>
                <a:spcPct val="150000"/>
              </a:lnSpc>
            </a:pPr>
            <a:r>
              <a:rPr lang="zh-CN" altLang="en-US" sz="1400" dirty="0">
                <a:solidFill>
                  <a:schemeClr val="bg1"/>
                </a:solidFill>
                <a:latin typeface="Arial"/>
                <a:ea typeface="微软雅黑"/>
                <a:cs typeface="+mn-ea"/>
                <a:sym typeface="Arial"/>
              </a:rPr>
              <a:t>关注大量公司股票数据时，</a:t>
            </a:r>
            <a:endParaRPr lang="en-US" altLang="zh-CN" sz="1400" dirty="0">
              <a:solidFill>
                <a:schemeClr val="bg1"/>
              </a:solidFill>
              <a:latin typeface="Arial"/>
              <a:ea typeface="微软雅黑"/>
              <a:cs typeface="+mn-ea"/>
              <a:sym typeface="Arial"/>
            </a:endParaRPr>
          </a:p>
          <a:p>
            <a:pPr>
              <a:lnSpc>
                <a:spcPct val="150000"/>
              </a:lnSpc>
            </a:pPr>
            <a:r>
              <a:rPr lang="zh-CN" altLang="en-US" sz="1400" dirty="0">
                <a:solidFill>
                  <a:schemeClr val="bg1"/>
                </a:solidFill>
                <a:latin typeface="Arial"/>
                <a:ea typeface="微软雅黑"/>
                <a:cs typeface="+mn-ea"/>
                <a:sym typeface="Arial"/>
              </a:rPr>
              <a:t>抓取数据多</a:t>
            </a:r>
          </a:p>
        </p:txBody>
      </p:sp>
      <p:sp>
        <p:nvSpPr>
          <p:cNvPr id="106" name="矩形 105">
            <a:extLst>
              <a:ext uri="{FF2B5EF4-FFF2-40B4-BE49-F238E27FC236}">
                <a16:creationId xmlns:a16="http://schemas.microsoft.com/office/drawing/2014/main" id="{FF3BB0F9-BCE8-2442-B286-165C99D59E94}"/>
              </a:ext>
            </a:extLst>
          </p:cNvPr>
          <p:cNvSpPr/>
          <p:nvPr/>
        </p:nvSpPr>
        <p:spPr>
          <a:xfrm>
            <a:off x="4484233" y="1876429"/>
            <a:ext cx="2915919" cy="1021883"/>
          </a:xfrm>
          <a:prstGeom prst="rect">
            <a:avLst/>
          </a:prstGeom>
        </p:spPr>
        <p:txBody>
          <a:bodyPr wrap="square">
            <a:spAutoFit/>
          </a:bodyPr>
          <a:lstStyle/>
          <a:p>
            <a:pPr algn="ctr">
              <a:lnSpc>
                <a:spcPct val="150000"/>
              </a:lnSpc>
            </a:pPr>
            <a:r>
              <a:rPr lang="en-US" altLang="zh-CN" sz="1400" dirty="0">
                <a:solidFill>
                  <a:schemeClr val="bg1"/>
                </a:solidFill>
                <a:latin typeface="Arial"/>
                <a:ea typeface="微软雅黑"/>
                <a:cs typeface="+mn-ea"/>
                <a:sym typeface="Arial"/>
              </a:rPr>
              <a:t>1.</a:t>
            </a:r>
            <a:r>
              <a:rPr lang="zh-CN" altLang="en-US" sz="1400" dirty="0">
                <a:solidFill>
                  <a:schemeClr val="bg1"/>
                </a:solidFill>
                <a:latin typeface="Arial"/>
                <a:ea typeface="微软雅黑"/>
                <a:cs typeface="+mn-ea"/>
                <a:sym typeface="Arial"/>
              </a:rPr>
              <a:t>读取待查公司  </a:t>
            </a:r>
            <a:r>
              <a:rPr lang="en-US" altLang="zh-CN" sz="1400" dirty="0">
                <a:solidFill>
                  <a:schemeClr val="bg1"/>
                </a:solidFill>
                <a:latin typeface="Arial"/>
                <a:ea typeface="微软雅黑"/>
                <a:cs typeface="+mn-ea"/>
                <a:sym typeface="Arial"/>
              </a:rPr>
              <a:t>2.</a:t>
            </a:r>
            <a:r>
              <a:rPr lang="zh-CN" altLang="en-US" sz="1400" dirty="0">
                <a:solidFill>
                  <a:schemeClr val="bg1"/>
                </a:solidFill>
                <a:latin typeface="Arial"/>
                <a:ea typeface="微软雅黑"/>
                <a:cs typeface="+mn-ea"/>
                <a:sym typeface="Arial"/>
              </a:rPr>
              <a:t>进入网页  </a:t>
            </a:r>
            <a:r>
              <a:rPr lang="en-US" altLang="zh-CN" sz="1400" dirty="0">
                <a:solidFill>
                  <a:schemeClr val="bg1"/>
                </a:solidFill>
                <a:latin typeface="Arial"/>
                <a:ea typeface="微软雅黑"/>
                <a:cs typeface="+mn-ea"/>
                <a:sym typeface="Arial"/>
              </a:rPr>
              <a:t>3.</a:t>
            </a:r>
            <a:r>
              <a:rPr lang="zh-CN" altLang="en-US" sz="1400" dirty="0">
                <a:solidFill>
                  <a:schemeClr val="bg1"/>
                </a:solidFill>
                <a:latin typeface="Arial"/>
                <a:ea typeface="微软雅黑"/>
                <a:cs typeface="+mn-ea"/>
                <a:sym typeface="Arial"/>
              </a:rPr>
              <a:t>抓取数据  </a:t>
            </a:r>
            <a:r>
              <a:rPr lang="en-US" altLang="zh-CN" sz="1400" dirty="0">
                <a:solidFill>
                  <a:schemeClr val="bg1"/>
                </a:solidFill>
                <a:latin typeface="Arial"/>
                <a:ea typeface="微软雅黑"/>
                <a:cs typeface="+mn-ea"/>
                <a:sym typeface="Arial"/>
              </a:rPr>
              <a:t>4.</a:t>
            </a:r>
            <a:r>
              <a:rPr lang="zh-CN" altLang="en-US" sz="1400" dirty="0">
                <a:solidFill>
                  <a:schemeClr val="bg1"/>
                </a:solidFill>
                <a:latin typeface="Arial"/>
                <a:ea typeface="微软雅黑"/>
                <a:cs typeface="+mn-ea"/>
                <a:sym typeface="Arial"/>
              </a:rPr>
              <a:t>数据分类  </a:t>
            </a:r>
            <a:r>
              <a:rPr lang="en-US" altLang="zh-CN" sz="1400" dirty="0">
                <a:solidFill>
                  <a:schemeClr val="bg1"/>
                </a:solidFill>
                <a:latin typeface="Arial"/>
                <a:ea typeface="微软雅黑"/>
                <a:cs typeface="+mn-ea"/>
                <a:sym typeface="Arial"/>
              </a:rPr>
              <a:t>5.</a:t>
            </a:r>
            <a:r>
              <a:rPr lang="zh-CN" altLang="en-US" sz="1400" dirty="0">
                <a:solidFill>
                  <a:schemeClr val="bg1"/>
                </a:solidFill>
                <a:latin typeface="Arial"/>
                <a:ea typeface="微软雅黑"/>
                <a:cs typeface="+mn-ea"/>
                <a:sym typeface="Arial"/>
              </a:rPr>
              <a:t>完成录入</a:t>
            </a:r>
            <a:endParaRPr lang="en-US" altLang="zh-CN" sz="1400" dirty="0">
              <a:solidFill>
                <a:schemeClr val="bg1"/>
              </a:solidFill>
              <a:latin typeface="Arial"/>
              <a:ea typeface="微软雅黑"/>
              <a:cs typeface="+mn-ea"/>
              <a:sym typeface="Arial"/>
            </a:endParaRPr>
          </a:p>
          <a:p>
            <a:pPr algn="ctr">
              <a:lnSpc>
                <a:spcPct val="150000"/>
              </a:lnSpc>
            </a:pPr>
            <a:r>
              <a:rPr lang="zh-CN" altLang="en-US" sz="1400" dirty="0">
                <a:solidFill>
                  <a:schemeClr val="bg1"/>
                </a:solidFill>
                <a:latin typeface="Arial"/>
                <a:ea typeface="微软雅黑"/>
                <a:cs typeface="+mn-ea"/>
                <a:sym typeface="Arial"/>
              </a:rPr>
              <a:t>（录入流程相同）</a:t>
            </a:r>
          </a:p>
        </p:txBody>
      </p:sp>
      <p:sp>
        <p:nvSpPr>
          <p:cNvPr id="107" name="文本框 106">
            <a:extLst>
              <a:ext uri="{FF2B5EF4-FFF2-40B4-BE49-F238E27FC236}">
                <a16:creationId xmlns:a16="http://schemas.microsoft.com/office/drawing/2014/main" id="{E7655216-AFA8-9348-AFEE-5D1410663E45}"/>
              </a:ext>
            </a:extLst>
          </p:cNvPr>
          <p:cNvSpPr txBox="1"/>
          <p:nvPr/>
        </p:nvSpPr>
        <p:spPr>
          <a:xfrm>
            <a:off x="4178293" y="272117"/>
            <a:ext cx="4733722" cy="581057"/>
          </a:xfrm>
          <a:prstGeom prst="rect">
            <a:avLst/>
          </a:prstGeom>
          <a:noFill/>
        </p:spPr>
        <p:txBody>
          <a:bodyPr wrap="square" rtlCol="0">
            <a:spAutoFit/>
          </a:bodyPr>
          <a:lstStyle/>
          <a:p>
            <a:pPr>
              <a:lnSpc>
                <a:spcPct val="150000"/>
              </a:lnSpc>
              <a:defRPr/>
            </a:pPr>
            <a:r>
              <a:rPr lang="zh-CN" altLang="en-US" sz="2400" b="1" dirty="0">
                <a:solidFill>
                  <a:srgbClr val="FFFFFF"/>
                </a:solidFill>
                <a:latin typeface="微软雅黑" panose="020B0503020204020204" charset="-122"/>
                <a:ea typeface="微软雅黑" panose="020B0503020204020204" charset="-122"/>
                <a:cs typeface="微软雅黑" panose="020B0503020204020204" charset="-122"/>
                <a:sym typeface="+mn-ea"/>
              </a:rPr>
              <a:t>示例</a:t>
            </a:r>
            <a:r>
              <a:rPr lang="en-US" altLang="zh-CN" sz="2400" b="1" dirty="0">
                <a:solidFill>
                  <a:srgbClr val="FFFFFF"/>
                </a:solidFill>
                <a:latin typeface="微软雅黑" panose="020B0503020204020204" charset="-122"/>
                <a:ea typeface="微软雅黑" panose="020B0503020204020204" charset="-122"/>
                <a:cs typeface="微软雅黑" panose="020B0503020204020204" charset="-122"/>
                <a:sym typeface="+mn-ea"/>
              </a:rPr>
              <a:t>1</a:t>
            </a:r>
            <a:r>
              <a:rPr lang="zh-CN" altLang="en-US" sz="2400" b="1" dirty="0">
                <a:solidFill>
                  <a:srgbClr val="FFFFFF"/>
                </a:solidFill>
                <a:latin typeface="微软雅黑" panose="020B0503020204020204" charset="-122"/>
                <a:ea typeface="微软雅黑" panose="020B0503020204020204" charset="-122"/>
                <a:cs typeface="微软雅黑" panose="020B0503020204020204" charset="-122"/>
                <a:sym typeface="+mn-ea"/>
              </a:rPr>
              <a:t>：某证券公司流程痛点</a:t>
            </a:r>
          </a:p>
        </p:txBody>
      </p:sp>
    </p:spTree>
    <p:extLst>
      <p:ext uri="{BB962C8B-B14F-4D97-AF65-F5344CB8AC3E}">
        <p14:creationId xmlns:p14="http://schemas.microsoft.com/office/powerpoint/2010/main" val="265723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circle(in)">
                                      <p:cBhvr>
                                        <p:cTn id="7" dur="2000"/>
                                        <p:tgtEl>
                                          <p:spTgt spid="90"/>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89"/>
                                        </p:tgtEl>
                                        <p:attrNameLst>
                                          <p:attrName>style.visibility</p:attrName>
                                        </p:attrNameLst>
                                      </p:cBhvr>
                                      <p:to>
                                        <p:strVal val="visible"/>
                                      </p:to>
                                    </p:set>
                                    <p:anim calcmode="lin" valueType="num">
                                      <p:cBhvr>
                                        <p:cTn id="12" dur="500" fill="hold"/>
                                        <p:tgtEl>
                                          <p:spTgt spid="89"/>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89"/>
                                        </p:tgtEl>
                                        <p:attrNameLst>
                                          <p:attrName>ppt_y</p:attrName>
                                        </p:attrNameLst>
                                      </p:cBhvr>
                                      <p:tavLst>
                                        <p:tav tm="0">
                                          <p:val>
                                            <p:strVal val="#ppt_y"/>
                                          </p:val>
                                        </p:tav>
                                        <p:tav tm="100000">
                                          <p:val>
                                            <p:strVal val="#ppt_y"/>
                                          </p:val>
                                        </p:tav>
                                      </p:tavLst>
                                    </p:anim>
                                    <p:anim calcmode="lin" valueType="num">
                                      <p:cBhvr>
                                        <p:cTn id="14" dur="500" fill="hold"/>
                                        <p:tgtEl>
                                          <p:spTgt spid="89"/>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89"/>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89"/>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8"/>
                                        </p:tgtEl>
                                        <p:attrNameLst>
                                          <p:attrName>style.visibility</p:attrName>
                                        </p:attrNameLst>
                                      </p:cBhvr>
                                      <p:to>
                                        <p:strVal val="visible"/>
                                      </p:to>
                                    </p:set>
                                    <p:anim calcmode="lin" valueType="num">
                                      <p:cBhvr>
                                        <p:cTn id="19" dur="500" fill="hold"/>
                                        <p:tgtEl>
                                          <p:spTgt spid="88"/>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8"/>
                                        </p:tgtEl>
                                        <p:attrNameLst>
                                          <p:attrName>ppt_y</p:attrName>
                                        </p:attrNameLst>
                                      </p:cBhvr>
                                      <p:tavLst>
                                        <p:tav tm="0">
                                          <p:val>
                                            <p:strVal val="#ppt_y"/>
                                          </p:val>
                                        </p:tav>
                                        <p:tav tm="100000">
                                          <p:val>
                                            <p:strVal val="#ppt_y"/>
                                          </p:val>
                                        </p:tav>
                                      </p:tavLst>
                                    </p:anim>
                                    <p:anim calcmode="lin" valueType="num">
                                      <p:cBhvr>
                                        <p:cTn id="21" dur="500" fill="hold"/>
                                        <p:tgtEl>
                                          <p:spTgt spid="88"/>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8"/>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88"/>
                                        </p:tgtEl>
                                      </p:cBhvr>
                                    </p:animEffect>
                                  </p:childTnLst>
                                </p:cTn>
                              </p:par>
                              <p:par>
                                <p:cTn id="24" presetID="41" presetClass="entr" presetSubtype="0" fill="hold" grpId="0" nodeType="withEffect">
                                  <p:stCondLst>
                                    <p:cond delay="0"/>
                                  </p:stCondLst>
                                  <p:iterate type="lt">
                                    <p:tmPct val="10000"/>
                                  </p:iterate>
                                  <p:childTnLst>
                                    <p:set>
                                      <p:cBhvr>
                                        <p:cTn id="25" dur="1" fill="hold">
                                          <p:stCondLst>
                                            <p:cond delay="0"/>
                                          </p:stCondLst>
                                        </p:cTn>
                                        <p:tgtEl>
                                          <p:spTgt spid="87"/>
                                        </p:tgtEl>
                                        <p:attrNameLst>
                                          <p:attrName>style.visibility</p:attrName>
                                        </p:attrNameLst>
                                      </p:cBhvr>
                                      <p:to>
                                        <p:strVal val="visible"/>
                                      </p:to>
                                    </p:set>
                                    <p:anim calcmode="lin" valueType="num">
                                      <p:cBhvr>
                                        <p:cTn id="26" dur="500" fill="hold"/>
                                        <p:tgtEl>
                                          <p:spTgt spid="87"/>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87"/>
                                        </p:tgtEl>
                                        <p:attrNameLst>
                                          <p:attrName>ppt_y</p:attrName>
                                        </p:attrNameLst>
                                      </p:cBhvr>
                                      <p:tavLst>
                                        <p:tav tm="0">
                                          <p:val>
                                            <p:strVal val="#ppt_y"/>
                                          </p:val>
                                        </p:tav>
                                        <p:tav tm="100000">
                                          <p:val>
                                            <p:strVal val="#ppt_y"/>
                                          </p:val>
                                        </p:tav>
                                      </p:tavLst>
                                    </p:anim>
                                    <p:anim calcmode="lin" valueType="num">
                                      <p:cBhvr>
                                        <p:cTn id="28" dur="500" fill="hold"/>
                                        <p:tgtEl>
                                          <p:spTgt spid="87"/>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87"/>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87"/>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6"/>
                                        </p:tgtEl>
                                        <p:attrNameLst>
                                          <p:attrName>style.visibility</p:attrName>
                                        </p:attrNameLst>
                                      </p:cBhvr>
                                      <p:to>
                                        <p:strVal val="visible"/>
                                      </p:to>
                                    </p:set>
                                    <p:animEffect transition="in" filter="fade">
                                      <p:cBhvr>
                                        <p:cTn id="35" dur="1000"/>
                                        <p:tgtEl>
                                          <p:spTgt spid="106"/>
                                        </p:tgtEl>
                                      </p:cBhvr>
                                    </p:animEffect>
                                    <p:anim calcmode="lin" valueType="num">
                                      <p:cBhvr>
                                        <p:cTn id="36" dur="1000" fill="hold"/>
                                        <p:tgtEl>
                                          <p:spTgt spid="106"/>
                                        </p:tgtEl>
                                        <p:attrNameLst>
                                          <p:attrName>ppt_x</p:attrName>
                                        </p:attrNameLst>
                                      </p:cBhvr>
                                      <p:tavLst>
                                        <p:tav tm="0">
                                          <p:val>
                                            <p:strVal val="#ppt_x"/>
                                          </p:val>
                                        </p:tav>
                                        <p:tav tm="100000">
                                          <p:val>
                                            <p:strVal val="#ppt_x"/>
                                          </p:val>
                                        </p:tav>
                                      </p:tavLst>
                                    </p:anim>
                                    <p:anim calcmode="lin" valueType="num">
                                      <p:cBhvr>
                                        <p:cTn id="37" dur="1000" fill="hold"/>
                                        <p:tgtEl>
                                          <p:spTgt spid="106"/>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04"/>
                                        </p:tgtEl>
                                        <p:attrNameLst>
                                          <p:attrName>style.visibility</p:attrName>
                                        </p:attrNameLst>
                                      </p:cBhvr>
                                      <p:to>
                                        <p:strVal val="visible"/>
                                      </p:to>
                                    </p:set>
                                    <p:animEffect transition="in" filter="fade">
                                      <p:cBhvr>
                                        <p:cTn id="40" dur="1000"/>
                                        <p:tgtEl>
                                          <p:spTgt spid="104"/>
                                        </p:tgtEl>
                                      </p:cBhvr>
                                    </p:animEffect>
                                    <p:anim calcmode="lin" valueType="num">
                                      <p:cBhvr>
                                        <p:cTn id="41" dur="1000" fill="hold"/>
                                        <p:tgtEl>
                                          <p:spTgt spid="104"/>
                                        </p:tgtEl>
                                        <p:attrNameLst>
                                          <p:attrName>ppt_x</p:attrName>
                                        </p:attrNameLst>
                                      </p:cBhvr>
                                      <p:tavLst>
                                        <p:tav tm="0">
                                          <p:val>
                                            <p:strVal val="#ppt_x"/>
                                          </p:val>
                                        </p:tav>
                                        <p:tav tm="100000">
                                          <p:val>
                                            <p:strVal val="#ppt_x"/>
                                          </p:val>
                                        </p:tav>
                                      </p:tavLst>
                                    </p:anim>
                                    <p:anim calcmode="lin" valueType="num">
                                      <p:cBhvr>
                                        <p:cTn id="42" dur="1000" fill="hold"/>
                                        <p:tgtEl>
                                          <p:spTgt spid="10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05"/>
                                        </p:tgtEl>
                                        <p:attrNameLst>
                                          <p:attrName>style.visibility</p:attrName>
                                        </p:attrNameLst>
                                      </p:cBhvr>
                                      <p:to>
                                        <p:strVal val="visible"/>
                                      </p:to>
                                    </p:set>
                                    <p:animEffect transition="in" filter="fade">
                                      <p:cBhvr>
                                        <p:cTn id="45" dur="1000"/>
                                        <p:tgtEl>
                                          <p:spTgt spid="105"/>
                                        </p:tgtEl>
                                      </p:cBhvr>
                                    </p:animEffect>
                                    <p:anim calcmode="lin" valueType="num">
                                      <p:cBhvr>
                                        <p:cTn id="46" dur="1000" fill="hold"/>
                                        <p:tgtEl>
                                          <p:spTgt spid="105"/>
                                        </p:tgtEl>
                                        <p:attrNameLst>
                                          <p:attrName>ppt_x</p:attrName>
                                        </p:attrNameLst>
                                      </p:cBhvr>
                                      <p:tavLst>
                                        <p:tav tm="0">
                                          <p:val>
                                            <p:strVal val="#ppt_x"/>
                                          </p:val>
                                        </p:tav>
                                        <p:tav tm="100000">
                                          <p:val>
                                            <p:strVal val="#ppt_x"/>
                                          </p:val>
                                        </p:tav>
                                      </p:tavLst>
                                    </p:anim>
                                    <p:anim calcmode="lin" valueType="num">
                                      <p:cBhvr>
                                        <p:cTn id="47"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89" grpId="0"/>
      <p:bldP spid="104" grpId="0"/>
      <p:bldP spid="105" grpId="0"/>
      <p:bldP spid="10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3624C8E8-772D-5A40-8C9A-7B583095FB51}"/>
              </a:ext>
            </a:extLst>
          </p:cNvPr>
          <p:cNvSpPr/>
          <p:nvPr/>
        </p:nvSpPr>
        <p:spPr>
          <a:xfrm>
            <a:off x="641753" y="1612603"/>
            <a:ext cx="10514965" cy="5033010"/>
          </a:xfrm>
          <a:prstGeom prst="roundRect">
            <a:avLst>
              <a:gd name="adj" fmla="val 5079"/>
            </a:avLst>
          </a:prstGeom>
          <a:solidFill>
            <a:srgbClr val="F1F6FF">
              <a:alpha val="65098"/>
            </a:srgb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90204" pitchFamily="34" charset="0"/>
              <a:ea typeface="微软雅黑" panose="020B0503020204020204" pitchFamily="34" charset="-122"/>
              <a:cs typeface="Arial" panose="020B0604020202090204" pitchFamily="34" charset="0"/>
            </a:endParaRPr>
          </a:p>
        </p:txBody>
      </p:sp>
      <p:sp>
        <p:nvSpPr>
          <p:cNvPr id="3" name="PA_文本框 151">
            <a:extLst>
              <a:ext uri="{FF2B5EF4-FFF2-40B4-BE49-F238E27FC236}">
                <a16:creationId xmlns:a16="http://schemas.microsoft.com/office/drawing/2014/main" id="{55B96361-2E64-4747-9036-CE2D0FAA7142}"/>
              </a:ext>
            </a:extLst>
          </p:cNvPr>
          <p:cNvSpPr txBox="1"/>
          <p:nvPr>
            <p:custDataLst>
              <p:tags r:id="rId1"/>
            </p:custDataLst>
          </p:nvPr>
        </p:nvSpPr>
        <p:spPr>
          <a:xfrm>
            <a:off x="2781497" y="3096886"/>
            <a:ext cx="641985" cy="22860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方正正中黑简体" panose="02000000000000000000" pitchFamily="2" charset="-122"/>
                <a:cs typeface="Arial" panose="020B0604020202090204" pitchFamily="34" charset="0"/>
              </a:rPr>
              <a:t>机器人</a:t>
            </a:r>
            <a:r>
              <a:rPr lang="en-US" altLang="zh-CN" sz="900" dirty="0">
                <a:solidFill>
                  <a:schemeClr val="tx1">
                    <a:lumMod val="75000"/>
                    <a:lumOff val="25000"/>
                  </a:schemeClr>
                </a:solidFill>
                <a:latin typeface="Arial" panose="020B0604020202090204" pitchFamily="34" charset="0"/>
                <a:ea typeface="方正正中黑简体" panose="02000000000000000000" pitchFamily="2" charset="-122"/>
                <a:cs typeface="Arial" panose="020B0604020202090204" pitchFamily="34" charset="0"/>
              </a:rPr>
              <a:t>1</a:t>
            </a:r>
          </a:p>
        </p:txBody>
      </p:sp>
      <p:sp>
        <p:nvSpPr>
          <p:cNvPr id="4" name="矩形: 圆角 74">
            <a:extLst>
              <a:ext uri="{FF2B5EF4-FFF2-40B4-BE49-F238E27FC236}">
                <a16:creationId xmlns:a16="http://schemas.microsoft.com/office/drawing/2014/main" id="{43BE8922-B394-5C45-8155-401E8ACC42ED}"/>
              </a:ext>
            </a:extLst>
          </p:cNvPr>
          <p:cNvSpPr/>
          <p:nvPr/>
        </p:nvSpPr>
        <p:spPr>
          <a:xfrm>
            <a:off x="955237" y="2303136"/>
            <a:ext cx="4455795" cy="4048760"/>
          </a:xfrm>
          <a:prstGeom prst="roundRect">
            <a:avLst>
              <a:gd name="adj" fmla="val 2719"/>
            </a:avLst>
          </a:prstGeom>
          <a:noFill/>
          <a:ln w="19050">
            <a:solidFill>
              <a:schemeClr val="accent1">
                <a:lumMod val="40000"/>
                <a:lumOff val="6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i="0" u="none" strike="noStrike" kern="1200" cap="none" spc="0" normalizeH="0" baseline="0" noProof="0">
              <a:ln>
                <a:noFill/>
              </a:ln>
              <a:solidFill>
                <a:schemeClr val="tx1">
                  <a:lumMod val="85000"/>
                  <a:lumOff val="15000"/>
                </a:schemeClr>
              </a:solidFill>
              <a:effectLst/>
              <a:uLnTx/>
              <a:uFillTx/>
              <a:latin typeface="Arial" panose="020B0604020202090204" pitchFamily="34" charset="0"/>
              <a:ea typeface="宋体" charset="-122"/>
              <a:cs typeface="Arial" panose="020B0604020202090204" pitchFamily="34" charset="0"/>
            </a:endParaRPr>
          </a:p>
        </p:txBody>
      </p:sp>
      <p:sp>
        <p:nvSpPr>
          <p:cNvPr id="5" name="矩形: 圆角 29">
            <a:extLst>
              <a:ext uri="{FF2B5EF4-FFF2-40B4-BE49-F238E27FC236}">
                <a16:creationId xmlns:a16="http://schemas.microsoft.com/office/drawing/2014/main" id="{02360B72-A300-534E-A647-30E976DC09FE}"/>
              </a:ext>
            </a:extLst>
          </p:cNvPr>
          <p:cNvSpPr/>
          <p:nvPr/>
        </p:nvSpPr>
        <p:spPr>
          <a:xfrm>
            <a:off x="4441387" y="1490336"/>
            <a:ext cx="3521075" cy="340360"/>
          </a:xfrm>
          <a:prstGeom prst="round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latin typeface="Arial" panose="020B0604020202090204" pitchFamily="34" charset="0"/>
                <a:ea typeface="Arial" panose="020B0604020202090204" pitchFamily="34" charset="0"/>
              </a:rPr>
              <a:t>混合式部署</a:t>
            </a:r>
          </a:p>
        </p:txBody>
      </p:sp>
      <p:sp>
        <p:nvSpPr>
          <p:cNvPr id="6" name="矩形: 圆角 29">
            <a:extLst>
              <a:ext uri="{FF2B5EF4-FFF2-40B4-BE49-F238E27FC236}">
                <a16:creationId xmlns:a16="http://schemas.microsoft.com/office/drawing/2014/main" id="{97E8082D-B80C-384E-826D-30F17EFD5018}"/>
              </a:ext>
            </a:extLst>
          </p:cNvPr>
          <p:cNvSpPr/>
          <p:nvPr/>
        </p:nvSpPr>
        <p:spPr>
          <a:xfrm>
            <a:off x="939997" y="2119621"/>
            <a:ext cx="1205865" cy="311150"/>
          </a:xfrm>
          <a:prstGeom prst="round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Arial" panose="020B0604020202090204" pitchFamily="34" charset="0"/>
                <a:ea typeface="Arial" panose="020B0604020202090204" pitchFamily="34" charset="0"/>
              </a:rPr>
              <a:t>总部科技部</a:t>
            </a:r>
          </a:p>
        </p:txBody>
      </p:sp>
      <p:sp>
        <p:nvSpPr>
          <p:cNvPr id="7" name="矩形: 圆角 74">
            <a:extLst>
              <a:ext uri="{FF2B5EF4-FFF2-40B4-BE49-F238E27FC236}">
                <a16:creationId xmlns:a16="http://schemas.microsoft.com/office/drawing/2014/main" id="{A58CAB7F-B9C2-8147-BBFD-F9A6BAC7F6C5}"/>
              </a:ext>
            </a:extLst>
          </p:cNvPr>
          <p:cNvSpPr/>
          <p:nvPr/>
        </p:nvSpPr>
        <p:spPr>
          <a:xfrm>
            <a:off x="2581472" y="2540626"/>
            <a:ext cx="2271395" cy="1686560"/>
          </a:xfrm>
          <a:prstGeom prst="roundRect">
            <a:avLst>
              <a:gd name="adj" fmla="val 2719"/>
            </a:avLst>
          </a:prstGeom>
          <a:noFill/>
          <a:ln w="19050">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i="0" u="none" strike="noStrike" kern="1200" cap="none" spc="0" normalizeH="0" baseline="0" noProof="0">
              <a:ln>
                <a:noFill/>
              </a:ln>
              <a:solidFill>
                <a:schemeClr val="tx1">
                  <a:lumMod val="75000"/>
                  <a:lumOff val="25000"/>
                </a:schemeClr>
              </a:solidFill>
              <a:effectLst/>
              <a:uLnTx/>
              <a:uFillTx/>
              <a:latin typeface="Arial" panose="020B0604020202090204" pitchFamily="34" charset="0"/>
              <a:ea typeface="宋体" charset="-122"/>
              <a:cs typeface="Arial" panose="020B0604020202090204" pitchFamily="34" charset="0"/>
            </a:endParaRPr>
          </a:p>
        </p:txBody>
      </p:sp>
      <p:sp>
        <p:nvSpPr>
          <p:cNvPr id="8" name="矩形: 圆角 74">
            <a:extLst>
              <a:ext uri="{FF2B5EF4-FFF2-40B4-BE49-F238E27FC236}">
                <a16:creationId xmlns:a16="http://schemas.microsoft.com/office/drawing/2014/main" id="{72D20805-A52A-8943-BB4B-A750377F6329}"/>
              </a:ext>
            </a:extLst>
          </p:cNvPr>
          <p:cNvSpPr/>
          <p:nvPr/>
        </p:nvSpPr>
        <p:spPr>
          <a:xfrm>
            <a:off x="6787077" y="2288531"/>
            <a:ext cx="3808095" cy="1165860"/>
          </a:xfrm>
          <a:prstGeom prst="roundRect">
            <a:avLst>
              <a:gd name="adj" fmla="val 2719"/>
            </a:avLst>
          </a:prstGeom>
          <a:noFill/>
          <a:ln w="19050">
            <a:solidFill>
              <a:schemeClr val="accent6">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i="0" u="none" strike="noStrike" kern="1200" cap="none" spc="0" normalizeH="0" baseline="0" noProof="0">
              <a:ln>
                <a:noFill/>
              </a:ln>
              <a:solidFill>
                <a:schemeClr val="tx1">
                  <a:lumMod val="85000"/>
                  <a:lumOff val="15000"/>
                </a:schemeClr>
              </a:solidFill>
              <a:effectLst/>
              <a:uLnTx/>
              <a:uFillTx/>
              <a:latin typeface="Arial" panose="020B0604020202090204" pitchFamily="34" charset="0"/>
              <a:ea typeface="宋体" charset="-122"/>
              <a:cs typeface="Arial" panose="020B0604020202090204" pitchFamily="34" charset="0"/>
            </a:endParaRPr>
          </a:p>
        </p:txBody>
      </p:sp>
      <p:sp>
        <p:nvSpPr>
          <p:cNvPr id="9" name="矩形: 圆角 29">
            <a:extLst>
              <a:ext uri="{FF2B5EF4-FFF2-40B4-BE49-F238E27FC236}">
                <a16:creationId xmlns:a16="http://schemas.microsoft.com/office/drawing/2014/main" id="{C5C36DC3-13C2-6E4A-B83D-1A6F3BCF9814}"/>
              </a:ext>
            </a:extLst>
          </p:cNvPr>
          <p:cNvSpPr/>
          <p:nvPr/>
        </p:nvSpPr>
        <p:spPr>
          <a:xfrm>
            <a:off x="6770567" y="2162801"/>
            <a:ext cx="1017904" cy="267970"/>
          </a:xfrm>
          <a:prstGeom prst="round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Arial" panose="020B0604020202090204" pitchFamily="34" charset="0"/>
                <a:ea typeface="Arial" panose="020B0604020202090204" pitchFamily="34" charset="0"/>
                <a:cs typeface="Arial" panose="020B0604020202090204" pitchFamily="34" charset="0"/>
              </a:rPr>
              <a:t>债权投资部</a:t>
            </a:r>
          </a:p>
        </p:txBody>
      </p:sp>
      <p:sp>
        <p:nvSpPr>
          <p:cNvPr id="10" name="矩形: 圆角 74">
            <a:extLst>
              <a:ext uri="{FF2B5EF4-FFF2-40B4-BE49-F238E27FC236}">
                <a16:creationId xmlns:a16="http://schemas.microsoft.com/office/drawing/2014/main" id="{56B0580D-6C84-F646-8E4C-6B6FEBEC9DC2}"/>
              </a:ext>
            </a:extLst>
          </p:cNvPr>
          <p:cNvSpPr/>
          <p:nvPr/>
        </p:nvSpPr>
        <p:spPr>
          <a:xfrm>
            <a:off x="1251782" y="4617711"/>
            <a:ext cx="3600450" cy="1331595"/>
          </a:xfrm>
          <a:prstGeom prst="roundRect">
            <a:avLst>
              <a:gd name="adj" fmla="val 2719"/>
            </a:avLst>
          </a:prstGeom>
          <a:noFill/>
          <a:ln w="19050">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i="0" u="none" strike="noStrike" kern="1200" cap="none" spc="0" normalizeH="0" baseline="0" noProof="0">
              <a:ln>
                <a:noFill/>
              </a:ln>
              <a:solidFill>
                <a:schemeClr val="tx1">
                  <a:lumMod val="85000"/>
                  <a:lumOff val="15000"/>
                </a:schemeClr>
              </a:solidFill>
              <a:effectLst/>
              <a:uLnTx/>
              <a:uFillTx/>
              <a:latin typeface="Arial" panose="020B0604020202090204" pitchFamily="34" charset="0"/>
              <a:ea typeface="宋体" charset="-122"/>
              <a:cs typeface="Arial" panose="020B0604020202090204" pitchFamily="34" charset="0"/>
            </a:endParaRPr>
          </a:p>
        </p:txBody>
      </p:sp>
      <p:pic>
        <p:nvPicPr>
          <p:cNvPr id="11" name="图片 10" descr="机器人_o">
            <a:extLst>
              <a:ext uri="{FF2B5EF4-FFF2-40B4-BE49-F238E27FC236}">
                <a16:creationId xmlns:a16="http://schemas.microsoft.com/office/drawing/2014/main" id="{704A46BD-3787-DF4D-964E-7BF2A8F7B260}"/>
              </a:ext>
            </a:extLst>
          </p:cNvPr>
          <p:cNvPicPr>
            <a:picLocks noChangeAspect="1"/>
          </p:cNvPicPr>
          <p:nvPr/>
        </p:nvPicPr>
        <p:blipFill>
          <a:blip r:embed="rId24"/>
          <a:stretch>
            <a:fillRect/>
          </a:stretch>
        </p:blipFill>
        <p:spPr>
          <a:xfrm>
            <a:off x="2848807" y="2713346"/>
            <a:ext cx="429260" cy="429260"/>
          </a:xfrm>
          <a:prstGeom prst="rect">
            <a:avLst/>
          </a:prstGeom>
        </p:spPr>
      </p:pic>
      <p:grpSp>
        <p:nvGrpSpPr>
          <p:cNvPr id="12" name="组合 11">
            <a:extLst>
              <a:ext uri="{FF2B5EF4-FFF2-40B4-BE49-F238E27FC236}">
                <a16:creationId xmlns:a16="http://schemas.microsoft.com/office/drawing/2014/main" id="{25A4C82E-C8DD-1C41-B18C-6A323EFD33B8}"/>
              </a:ext>
            </a:extLst>
          </p:cNvPr>
          <p:cNvGrpSpPr/>
          <p:nvPr/>
        </p:nvGrpSpPr>
        <p:grpSpPr>
          <a:xfrm>
            <a:off x="3426657" y="2705726"/>
            <a:ext cx="641985" cy="619760"/>
            <a:chOff x="4822" y="3437"/>
            <a:chExt cx="1011" cy="976"/>
          </a:xfrm>
        </p:grpSpPr>
        <p:sp>
          <p:nvSpPr>
            <p:cNvPr id="13" name="PA_文本框 151">
              <a:extLst>
                <a:ext uri="{FF2B5EF4-FFF2-40B4-BE49-F238E27FC236}">
                  <a16:creationId xmlns:a16="http://schemas.microsoft.com/office/drawing/2014/main" id="{F3B88F3D-68C4-DF47-BA39-613FAA5AEA84}"/>
                </a:ext>
              </a:extLst>
            </p:cNvPr>
            <p:cNvSpPr txBox="1"/>
            <p:nvPr>
              <p:custDataLst>
                <p:tags r:id="rId21"/>
              </p:custDataLst>
            </p:nvPr>
          </p:nvSpPr>
          <p:spPr>
            <a:xfrm>
              <a:off x="4822" y="4053"/>
              <a:ext cx="1011"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方正正中黑简体" panose="02000000000000000000" pitchFamily="2" charset="-122"/>
                  <a:cs typeface="Arial" panose="020B0604020202090204" pitchFamily="34" charset="0"/>
                </a:rPr>
                <a:t>机器人</a:t>
              </a:r>
              <a:r>
                <a:rPr lang="en-US" altLang="zh-CN" sz="900" dirty="0">
                  <a:solidFill>
                    <a:schemeClr val="tx1">
                      <a:lumMod val="75000"/>
                      <a:lumOff val="25000"/>
                    </a:schemeClr>
                  </a:solidFill>
                  <a:latin typeface="Arial" panose="020B0604020202090204" pitchFamily="34" charset="0"/>
                  <a:ea typeface="方正正中黑简体" panose="02000000000000000000" pitchFamily="2" charset="-122"/>
                  <a:cs typeface="Arial" panose="020B0604020202090204" pitchFamily="34" charset="0"/>
                </a:rPr>
                <a:t>2</a:t>
              </a:r>
            </a:p>
          </p:txBody>
        </p:sp>
        <p:pic>
          <p:nvPicPr>
            <p:cNvPr id="14" name="图片 13" descr="机器人_o">
              <a:extLst>
                <a:ext uri="{FF2B5EF4-FFF2-40B4-BE49-F238E27FC236}">
                  <a16:creationId xmlns:a16="http://schemas.microsoft.com/office/drawing/2014/main" id="{55CD959D-5E66-974F-A0A6-04543DC91C2C}"/>
                </a:ext>
              </a:extLst>
            </p:cNvPr>
            <p:cNvPicPr>
              <a:picLocks noChangeAspect="1"/>
            </p:cNvPicPr>
            <p:nvPr/>
          </p:nvPicPr>
          <p:blipFill>
            <a:blip r:embed="rId24"/>
            <a:stretch>
              <a:fillRect/>
            </a:stretch>
          </p:blipFill>
          <p:spPr>
            <a:xfrm>
              <a:off x="4974" y="3437"/>
              <a:ext cx="676" cy="676"/>
            </a:xfrm>
            <a:prstGeom prst="rect">
              <a:avLst/>
            </a:prstGeom>
          </p:spPr>
        </p:pic>
      </p:grpSp>
      <p:sp>
        <p:nvSpPr>
          <p:cNvPr id="15" name="PA_文本框 151">
            <a:extLst>
              <a:ext uri="{FF2B5EF4-FFF2-40B4-BE49-F238E27FC236}">
                <a16:creationId xmlns:a16="http://schemas.microsoft.com/office/drawing/2014/main" id="{3F9349C0-2328-9A41-A161-243302A00468}"/>
              </a:ext>
            </a:extLst>
          </p:cNvPr>
          <p:cNvSpPr txBox="1"/>
          <p:nvPr>
            <p:custDataLst>
              <p:tags r:id="rId2"/>
            </p:custDataLst>
          </p:nvPr>
        </p:nvSpPr>
        <p:spPr>
          <a:xfrm>
            <a:off x="1509592" y="5550526"/>
            <a:ext cx="868045" cy="243840"/>
          </a:xfrm>
          <a:prstGeom prst="rect">
            <a:avLst/>
          </a:prstGeom>
          <a:noFill/>
        </p:spPr>
        <p:txBody>
          <a:bodyPr wrap="square" lIns="91439" tIns="45719" rIns="91439" bIns="45719" rtlCol="0">
            <a:spAutoFit/>
          </a:bodyPr>
          <a:lstStyle/>
          <a:p>
            <a:pPr algn="ctr" defTabSz="913130"/>
            <a:r>
              <a:rPr lang="zh-CN" altLang="en-US" sz="1000" dirty="0">
                <a:solidFill>
                  <a:schemeClr val="bg2">
                    <a:lumMod val="50000"/>
                  </a:schemeClr>
                </a:solidFill>
                <a:latin typeface="Arial" panose="020B0604020202090204" pitchFamily="34" charset="0"/>
                <a:ea typeface="Arial" panose="020B0604020202090204" pitchFamily="34" charset="0"/>
                <a:cs typeface="Roboto black"/>
              </a:rPr>
              <a:t>服务器集群</a:t>
            </a:r>
          </a:p>
        </p:txBody>
      </p:sp>
      <p:grpSp>
        <p:nvGrpSpPr>
          <p:cNvPr id="16" name="组合 15">
            <a:extLst>
              <a:ext uri="{FF2B5EF4-FFF2-40B4-BE49-F238E27FC236}">
                <a16:creationId xmlns:a16="http://schemas.microsoft.com/office/drawing/2014/main" id="{7B76A845-1800-B341-894E-1A421140A957}"/>
              </a:ext>
            </a:extLst>
          </p:cNvPr>
          <p:cNvGrpSpPr/>
          <p:nvPr/>
        </p:nvGrpSpPr>
        <p:grpSpPr>
          <a:xfrm>
            <a:off x="4084517" y="2705726"/>
            <a:ext cx="641350" cy="619760"/>
            <a:chOff x="4822" y="3437"/>
            <a:chExt cx="1010" cy="976"/>
          </a:xfrm>
        </p:grpSpPr>
        <p:sp>
          <p:nvSpPr>
            <p:cNvPr id="17" name="PA_文本框 151">
              <a:extLst>
                <a:ext uri="{FF2B5EF4-FFF2-40B4-BE49-F238E27FC236}">
                  <a16:creationId xmlns:a16="http://schemas.microsoft.com/office/drawing/2014/main" id="{D9681D36-09E3-AE45-AA96-3A1029F16EC5}"/>
                </a:ext>
              </a:extLst>
            </p:cNvPr>
            <p:cNvSpPr txBox="1"/>
            <p:nvPr>
              <p:custDataLst>
                <p:tags r:id="rId20"/>
              </p:custDataLst>
            </p:nvPr>
          </p:nvSpPr>
          <p:spPr>
            <a:xfrm>
              <a:off x="4822" y="4053"/>
              <a:ext cx="1011"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方正正中黑简体" panose="02000000000000000000" pitchFamily="2" charset="-122"/>
                  <a:cs typeface="Arial" panose="020B0604020202090204" pitchFamily="34" charset="0"/>
                </a:rPr>
                <a:t>机器人</a:t>
              </a:r>
              <a:r>
                <a:rPr lang="en-US" altLang="zh-CN" sz="900" dirty="0">
                  <a:solidFill>
                    <a:schemeClr val="tx1">
                      <a:lumMod val="75000"/>
                      <a:lumOff val="25000"/>
                    </a:schemeClr>
                  </a:solidFill>
                  <a:latin typeface="Arial" panose="020B0604020202090204" pitchFamily="34" charset="0"/>
                  <a:ea typeface="方正正中黑简体" panose="02000000000000000000" pitchFamily="2" charset="-122"/>
                  <a:cs typeface="Arial" panose="020B0604020202090204" pitchFamily="34" charset="0"/>
                </a:rPr>
                <a:t>N</a:t>
              </a:r>
            </a:p>
          </p:txBody>
        </p:sp>
        <p:pic>
          <p:nvPicPr>
            <p:cNvPr id="18" name="图片 17" descr="机器人_o">
              <a:extLst>
                <a:ext uri="{FF2B5EF4-FFF2-40B4-BE49-F238E27FC236}">
                  <a16:creationId xmlns:a16="http://schemas.microsoft.com/office/drawing/2014/main" id="{F0A2D833-0C1D-094D-9836-4619CC09793E}"/>
                </a:ext>
              </a:extLst>
            </p:cNvPr>
            <p:cNvPicPr>
              <a:picLocks noChangeAspect="1"/>
            </p:cNvPicPr>
            <p:nvPr/>
          </p:nvPicPr>
          <p:blipFill>
            <a:blip r:embed="rId24"/>
            <a:stretch>
              <a:fillRect/>
            </a:stretch>
          </p:blipFill>
          <p:spPr>
            <a:xfrm>
              <a:off x="4974" y="3437"/>
              <a:ext cx="676" cy="676"/>
            </a:xfrm>
            <a:prstGeom prst="rect">
              <a:avLst/>
            </a:prstGeom>
          </p:spPr>
        </p:pic>
      </p:grpSp>
      <p:grpSp>
        <p:nvGrpSpPr>
          <p:cNvPr id="19" name="组合 18">
            <a:extLst>
              <a:ext uri="{FF2B5EF4-FFF2-40B4-BE49-F238E27FC236}">
                <a16:creationId xmlns:a16="http://schemas.microsoft.com/office/drawing/2014/main" id="{FE9317AD-9F54-8F45-8C63-9D83ADC52787}"/>
              </a:ext>
            </a:extLst>
          </p:cNvPr>
          <p:cNvGrpSpPr/>
          <p:nvPr/>
        </p:nvGrpSpPr>
        <p:grpSpPr>
          <a:xfrm>
            <a:off x="3161227" y="3507731"/>
            <a:ext cx="1162050" cy="602615"/>
            <a:chOff x="4141" y="4777"/>
            <a:chExt cx="1830" cy="949"/>
          </a:xfrm>
        </p:grpSpPr>
        <p:sp>
          <p:nvSpPr>
            <p:cNvPr id="20" name="PA_文本框 151">
              <a:extLst>
                <a:ext uri="{FF2B5EF4-FFF2-40B4-BE49-F238E27FC236}">
                  <a16:creationId xmlns:a16="http://schemas.microsoft.com/office/drawing/2014/main" id="{EA72E4C0-BB08-CB42-9016-5C0B93606950}"/>
                </a:ext>
              </a:extLst>
            </p:cNvPr>
            <p:cNvSpPr txBox="1"/>
            <p:nvPr>
              <p:custDataLst>
                <p:tags r:id="rId19"/>
              </p:custDataLst>
            </p:nvPr>
          </p:nvSpPr>
          <p:spPr>
            <a:xfrm>
              <a:off x="4287" y="5366"/>
              <a:ext cx="1517"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Roboto black"/>
                </a:rPr>
                <a:t>高密度机器人</a:t>
              </a:r>
            </a:p>
          </p:txBody>
        </p:sp>
        <p:grpSp>
          <p:nvGrpSpPr>
            <p:cNvPr id="21" name="组合 20">
              <a:extLst>
                <a:ext uri="{FF2B5EF4-FFF2-40B4-BE49-F238E27FC236}">
                  <a16:creationId xmlns:a16="http://schemas.microsoft.com/office/drawing/2014/main" id="{D10B0EB0-45A0-464F-85F8-590F4AF47746}"/>
                </a:ext>
              </a:extLst>
            </p:cNvPr>
            <p:cNvGrpSpPr/>
            <p:nvPr/>
          </p:nvGrpSpPr>
          <p:grpSpPr>
            <a:xfrm>
              <a:off x="4141" y="4777"/>
              <a:ext cx="1242" cy="676"/>
              <a:chOff x="3400" y="4556"/>
              <a:chExt cx="1242" cy="676"/>
            </a:xfrm>
          </p:grpSpPr>
          <p:pic>
            <p:nvPicPr>
              <p:cNvPr id="23" name="图片 22" descr="机器人_o">
                <a:extLst>
                  <a:ext uri="{FF2B5EF4-FFF2-40B4-BE49-F238E27FC236}">
                    <a16:creationId xmlns:a16="http://schemas.microsoft.com/office/drawing/2014/main" id="{25624CC1-D6D5-284B-B738-3FE679812AB2}"/>
                  </a:ext>
                </a:extLst>
              </p:cNvPr>
              <p:cNvPicPr>
                <a:picLocks noChangeAspect="1"/>
              </p:cNvPicPr>
              <p:nvPr/>
            </p:nvPicPr>
            <p:blipFill>
              <a:blip r:embed="rId24"/>
              <a:stretch>
                <a:fillRect/>
              </a:stretch>
            </p:blipFill>
            <p:spPr>
              <a:xfrm>
                <a:off x="3400" y="4556"/>
                <a:ext cx="676" cy="676"/>
              </a:xfrm>
              <a:prstGeom prst="rect">
                <a:avLst/>
              </a:prstGeom>
            </p:spPr>
          </p:pic>
          <p:pic>
            <p:nvPicPr>
              <p:cNvPr id="24" name="图片 23" descr="机器人_o">
                <a:extLst>
                  <a:ext uri="{FF2B5EF4-FFF2-40B4-BE49-F238E27FC236}">
                    <a16:creationId xmlns:a16="http://schemas.microsoft.com/office/drawing/2014/main" id="{503E69DD-81AA-8445-8C22-5AAE6946CA2D}"/>
                  </a:ext>
                </a:extLst>
              </p:cNvPr>
              <p:cNvPicPr>
                <a:picLocks noChangeAspect="1"/>
              </p:cNvPicPr>
              <p:nvPr/>
            </p:nvPicPr>
            <p:blipFill>
              <a:blip r:embed="rId24"/>
              <a:stretch>
                <a:fillRect/>
              </a:stretch>
            </p:blipFill>
            <p:spPr>
              <a:xfrm>
                <a:off x="3966" y="4556"/>
                <a:ext cx="676" cy="676"/>
              </a:xfrm>
              <a:prstGeom prst="rect">
                <a:avLst/>
              </a:prstGeom>
            </p:spPr>
          </p:pic>
        </p:grpSp>
        <p:pic>
          <p:nvPicPr>
            <p:cNvPr id="22" name="图片 21" descr="机器人_o">
              <a:extLst>
                <a:ext uri="{FF2B5EF4-FFF2-40B4-BE49-F238E27FC236}">
                  <a16:creationId xmlns:a16="http://schemas.microsoft.com/office/drawing/2014/main" id="{AE78D7D5-E6F9-324D-A983-27FF425AC1C1}"/>
                </a:ext>
              </a:extLst>
            </p:cNvPr>
            <p:cNvPicPr>
              <a:picLocks noChangeAspect="1"/>
            </p:cNvPicPr>
            <p:nvPr/>
          </p:nvPicPr>
          <p:blipFill>
            <a:blip r:embed="rId24"/>
            <a:stretch>
              <a:fillRect/>
            </a:stretch>
          </p:blipFill>
          <p:spPr>
            <a:xfrm>
              <a:off x="5295" y="4777"/>
              <a:ext cx="676" cy="676"/>
            </a:xfrm>
            <a:prstGeom prst="rect">
              <a:avLst/>
            </a:prstGeom>
          </p:spPr>
        </p:pic>
      </p:grpSp>
      <p:grpSp>
        <p:nvGrpSpPr>
          <p:cNvPr id="25" name="组合 24">
            <a:extLst>
              <a:ext uri="{FF2B5EF4-FFF2-40B4-BE49-F238E27FC236}">
                <a16:creationId xmlns:a16="http://schemas.microsoft.com/office/drawing/2014/main" id="{ABD6E2CE-FD55-7D48-8C27-80971E410CCA}"/>
              </a:ext>
            </a:extLst>
          </p:cNvPr>
          <p:cNvGrpSpPr/>
          <p:nvPr/>
        </p:nvGrpSpPr>
        <p:grpSpPr>
          <a:xfrm>
            <a:off x="1404817" y="2609206"/>
            <a:ext cx="641350" cy="746125"/>
            <a:chOff x="1638" y="3285"/>
            <a:chExt cx="1010" cy="1175"/>
          </a:xfrm>
        </p:grpSpPr>
        <p:pic>
          <p:nvPicPr>
            <p:cNvPr id="26" name="图片 25" descr="电脑屏幕">
              <a:extLst>
                <a:ext uri="{FF2B5EF4-FFF2-40B4-BE49-F238E27FC236}">
                  <a16:creationId xmlns:a16="http://schemas.microsoft.com/office/drawing/2014/main" id="{A946CBB5-F301-7449-B62A-37D2F44B671F}"/>
                </a:ext>
              </a:extLst>
            </p:cNvPr>
            <p:cNvPicPr>
              <a:picLocks noChangeAspect="1"/>
            </p:cNvPicPr>
            <p:nvPr/>
          </p:nvPicPr>
          <p:blipFill>
            <a:blip r:embed="rId25"/>
            <a:stretch>
              <a:fillRect/>
            </a:stretch>
          </p:blipFill>
          <p:spPr>
            <a:xfrm>
              <a:off x="1723" y="3285"/>
              <a:ext cx="840" cy="840"/>
            </a:xfrm>
            <a:prstGeom prst="rect">
              <a:avLst/>
            </a:prstGeom>
          </p:spPr>
        </p:pic>
        <p:sp>
          <p:nvSpPr>
            <p:cNvPr id="27" name="PA_文本框 151">
              <a:extLst>
                <a:ext uri="{FF2B5EF4-FFF2-40B4-BE49-F238E27FC236}">
                  <a16:creationId xmlns:a16="http://schemas.microsoft.com/office/drawing/2014/main" id="{226CAC6A-BEF5-ED4A-A85F-85D12B0E82DF}"/>
                </a:ext>
              </a:extLst>
            </p:cNvPr>
            <p:cNvSpPr txBox="1"/>
            <p:nvPr>
              <p:custDataLst>
                <p:tags r:id="rId18"/>
              </p:custDataLst>
            </p:nvPr>
          </p:nvSpPr>
          <p:spPr>
            <a:xfrm>
              <a:off x="1638" y="4100"/>
              <a:ext cx="1011"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Roboto black"/>
                </a:rPr>
                <a:t>管理端</a:t>
              </a:r>
            </a:p>
          </p:txBody>
        </p:sp>
      </p:grpSp>
      <p:grpSp>
        <p:nvGrpSpPr>
          <p:cNvPr id="28" name="组合 27">
            <a:extLst>
              <a:ext uri="{FF2B5EF4-FFF2-40B4-BE49-F238E27FC236}">
                <a16:creationId xmlns:a16="http://schemas.microsoft.com/office/drawing/2014/main" id="{0D8A6EA9-615E-CC40-AFA8-F99FC8551D71}"/>
              </a:ext>
            </a:extLst>
          </p:cNvPr>
          <p:cNvGrpSpPr/>
          <p:nvPr/>
        </p:nvGrpSpPr>
        <p:grpSpPr>
          <a:xfrm>
            <a:off x="1405452" y="3454391"/>
            <a:ext cx="641350" cy="746125"/>
            <a:chOff x="1638" y="3285"/>
            <a:chExt cx="1010" cy="1175"/>
          </a:xfrm>
        </p:grpSpPr>
        <p:pic>
          <p:nvPicPr>
            <p:cNvPr id="29" name="图片 28" descr="电脑屏幕">
              <a:extLst>
                <a:ext uri="{FF2B5EF4-FFF2-40B4-BE49-F238E27FC236}">
                  <a16:creationId xmlns:a16="http://schemas.microsoft.com/office/drawing/2014/main" id="{38CEACCF-1DB1-3348-A00A-092479EE681C}"/>
                </a:ext>
              </a:extLst>
            </p:cNvPr>
            <p:cNvPicPr>
              <a:picLocks noChangeAspect="1"/>
            </p:cNvPicPr>
            <p:nvPr/>
          </p:nvPicPr>
          <p:blipFill>
            <a:blip r:embed="rId25"/>
            <a:stretch>
              <a:fillRect/>
            </a:stretch>
          </p:blipFill>
          <p:spPr>
            <a:xfrm>
              <a:off x="1723" y="3285"/>
              <a:ext cx="840" cy="840"/>
            </a:xfrm>
            <a:prstGeom prst="rect">
              <a:avLst/>
            </a:prstGeom>
          </p:spPr>
        </p:pic>
        <p:sp>
          <p:nvSpPr>
            <p:cNvPr id="30" name="PA_文本框 151">
              <a:extLst>
                <a:ext uri="{FF2B5EF4-FFF2-40B4-BE49-F238E27FC236}">
                  <a16:creationId xmlns:a16="http://schemas.microsoft.com/office/drawing/2014/main" id="{50518A79-4CDF-D348-86AB-B8D2893D32E8}"/>
                </a:ext>
              </a:extLst>
            </p:cNvPr>
            <p:cNvSpPr txBox="1"/>
            <p:nvPr>
              <p:custDataLst>
                <p:tags r:id="rId17"/>
              </p:custDataLst>
            </p:nvPr>
          </p:nvSpPr>
          <p:spPr>
            <a:xfrm>
              <a:off x="1638" y="4100"/>
              <a:ext cx="1011"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Roboto black"/>
                </a:rPr>
                <a:t>管理端</a:t>
              </a:r>
            </a:p>
          </p:txBody>
        </p:sp>
      </p:grpSp>
      <p:pic>
        <p:nvPicPr>
          <p:cNvPr id="31" name="图片 30" descr="服务器">
            <a:extLst>
              <a:ext uri="{FF2B5EF4-FFF2-40B4-BE49-F238E27FC236}">
                <a16:creationId xmlns:a16="http://schemas.microsoft.com/office/drawing/2014/main" id="{22253B0F-AC0A-3243-8DDE-E7074005D8EA}"/>
              </a:ext>
            </a:extLst>
          </p:cNvPr>
          <p:cNvPicPr>
            <a:picLocks noChangeAspect="1"/>
          </p:cNvPicPr>
          <p:nvPr/>
        </p:nvPicPr>
        <p:blipFill>
          <a:blip r:embed="rId26"/>
          <a:stretch>
            <a:fillRect/>
          </a:stretch>
        </p:blipFill>
        <p:spPr>
          <a:xfrm>
            <a:off x="1689932" y="4901556"/>
            <a:ext cx="507365" cy="507365"/>
          </a:xfrm>
          <a:prstGeom prst="rect">
            <a:avLst/>
          </a:prstGeom>
        </p:spPr>
      </p:pic>
      <p:pic>
        <p:nvPicPr>
          <p:cNvPr id="32" name="图片 31" descr="服务器 (1)">
            <a:extLst>
              <a:ext uri="{FF2B5EF4-FFF2-40B4-BE49-F238E27FC236}">
                <a16:creationId xmlns:a16="http://schemas.microsoft.com/office/drawing/2014/main" id="{D38CB2B5-9C6D-2848-88A2-7BCD796DCF2C}"/>
              </a:ext>
            </a:extLst>
          </p:cNvPr>
          <p:cNvPicPr>
            <a:picLocks noChangeAspect="1"/>
          </p:cNvPicPr>
          <p:nvPr/>
        </p:nvPicPr>
        <p:blipFill>
          <a:blip r:embed="rId27"/>
          <a:stretch>
            <a:fillRect/>
          </a:stretch>
        </p:blipFill>
        <p:spPr>
          <a:xfrm>
            <a:off x="2736411" y="4869806"/>
            <a:ext cx="574675" cy="574675"/>
          </a:xfrm>
          <a:prstGeom prst="rect">
            <a:avLst/>
          </a:prstGeom>
        </p:spPr>
      </p:pic>
      <p:sp>
        <p:nvSpPr>
          <p:cNvPr id="33" name="PA_文本框 151">
            <a:extLst>
              <a:ext uri="{FF2B5EF4-FFF2-40B4-BE49-F238E27FC236}">
                <a16:creationId xmlns:a16="http://schemas.microsoft.com/office/drawing/2014/main" id="{E6E46FFA-49F5-9148-8461-0195018FCD3F}"/>
              </a:ext>
            </a:extLst>
          </p:cNvPr>
          <p:cNvSpPr txBox="1"/>
          <p:nvPr>
            <p:custDataLst>
              <p:tags r:id="rId3"/>
            </p:custDataLst>
          </p:nvPr>
        </p:nvSpPr>
        <p:spPr>
          <a:xfrm>
            <a:off x="2474157" y="5550526"/>
            <a:ext cx="1099185" cy="243840"/>
          </a:xfrm>
          <a:prstGeom prst="rect">
            <a:avLst/>
          </a:prstGeom>
          <a:noFill/>
        </p:spPr>
        <p:txBody>
          <a:bodyPr wrap="square" lIns="91439" tIns="45719" rIns="91439" bIns="45719" rtlCol="0">
            <a:spAutoFit/>
          </a:bodyPr>
          <a:lstStyle/>
          <a:p>
            <a:pPr algn="ctr" defTabSz="913130"/>
            <a:r>
              <a:rPr lang="zh-CN" altLang="en-US" sz="1000" dirty="0">
                <a:solidFill>
                  <a:schemeClr val="bg2">
                    <a:lumMod val="50000"/>
                  </a:schemeClr>
                </a:solidFill>
                <a:latin typeface="Arial" panose="020B0604020202090204" pitchFamily="34" charset="0"/>
                <a:ea typeface="Arial" panose="020B0604020202090204" pitchFamily="34" charset="0"/>
                <a:cs typeface="Roboto black"/>
              </a:rPr>
              <a:t>数据库服务器</a:t>
            </a:r>
          </a:p>
        </p:txBody>
      </p:sp>
      <p:pic>
        <p:nvPicPr>
          <p:cNvPr id="34" name="图片 33" descr="文件">
            <a:extLst>
              <a:ext uri="{FF2B5EF4-FFF2-40B4-BE49-F238E27FC236}">
                <a16:creationId xmlns:a16="http://schemas.microsoft.com/office/drawing/2014/main" id="{4DCDC8A7-94D1-2240-9EAB-788F7CC5CD8F}"/>
              </a:ext>
            </a:extLst>
          </p:cNvPr>
          <p:cNvPicPr>
            <a:picLocks noChangeAspect="1"/>
          </p:cNvPicPr>
          <p:nvPr/>
        </p:nvPicPr>
        <p:blipFill>
          <a:blip r:embed="rId28"/>
          <a:stretch>
            <a:fillRect/>
          </a:stretch>
        </p:blipFill>
        <p:spPr>
          <a:xfrm>
            <a:off x="3836867" y="4850121"/>
            <a:ext cx="542925" cy="542925"/>
          </a:xfrm>
          <a:prstGeom prst="rect">
            <a:avLst/>
          </a:prstGeom>
        </p:spPr>
      </p:pic>
      <p:sp>
        <p:nvSpPr>
          <p:cNvPr id="35" name="PA_文本框 151">
            <a:extLst>
              <a:ext uri="{FF2B5EF4-FFF2-40B4-BE49-F238E27FC236}">
                <a16:creationId xmlns:a16="http://schemas.microsoft.com/office/drawing/2014/main" id="{7F73B332-791E-734C-84BE-3BAE40A1CDF9}"/>
              </a:ext>
            </a:extLst>
          </p:cNvPr>
          <p:cNvSpPr txBox="1"/>
          <p:nvPr>
            <p:custDataLst>
              <p:tags r:id="rId4"/>
            </p:custDataLst>
          </p:nvPr>
        </p:nvSpPr>
        <p:spPr>
          <a:xfrm>
            <a:off x="3558737" y="5550526"/>
            <a:ext cx="1099185" cy="243840"/>
          </a:xfrm>
          <a:prstGeom prst="rect">
            <a:avLst/>
          </a:prstGeom>
          <a:noFill/>
        </p:spPr>
        <p:txBody>
          <a:bodyPr wrap="square" lIns="91439" tIns="45719" rIns="91439" bIns="45719" rtlCol="0">
            <a:spAutoFit/>
          </a:bodyPr>
          <a:lstStyle/>
          <a:p>
            <a:pPr algn="ctr" defTabSz="913130"/>
            <a:r>
              <a:rPr lang="zh-CN" altLang="en-US" sz="1000" dirty="0">
                <a:solidFill>
                  <a:schemeClr val="bg2">
                    <a:lumMod val="50000"/>
                  </a:schemeClr>
                </a:solidFill>
                <a:latin typeface="Arial" panose="020B0604020202090204" pitchFamily="34" charset="0"/>
                <a:ea typeface="Arial" panose="020B0604020202090204" pitchFamily="34" charset="0"/>
                <a:cs typeface="Roboto black"/>
              </a:rPr>
              <a:t>录屏存储</a:t>
            </a:r>
          </a:p>
        </p:txBody>
      </p:sp>
      <p:sp>
        <p:nvSpPr>
          <p:cNvPr id="36" name="矩形: 圆角 74">
            <a:extLst>
              <a:ext uri="{FF2B5EF4-FFF2-40B4-BE49-F238E27FC236}">
                <a16:creationId xmlns:a16="http://schemas.microsoft.com/office/drawing/2014/main" id="{CC323C73-17C0-804C-8762-EB222CDA2141}"/>
              </a:ext>
            </a:extLst>
          </p:cNvPr>
          <p:cNvSpPr/>
          <p:nvPr/>
        </p:nvSpPr>
        <p:spPr>
          <a:xfrm>
            <a:off x="1251782" y="2540626"/>
            <a:ext cx="958850" cy="1686560"/>
          </a:xfrm>
          <a:prstGeom prst="roundRect">
            <a:avLst>
              <a:gd name="adj" fmla="val 2719"/>
            </a:avLst>
          </a:prstGeom>
          <a:noFill/>
          <a:ln w="19050">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i="0" u="none" strike="noStrike" kern="1200" cap="none" spc="0" normalizeH="0" baseline="0" noProof="0">
              <a:ln>
                <a:noFill/>
              </a:ln>
              <a:solidFill>
                <a:schemeClr val="tx1">
                  <a:lumMod val="75000"/>
                  <a:lumOff val="25000"/>
                </a:schemeClr>
              </a:solidFill>
              <a:effectLst/>
              <a:uLnTx/>
              <a:uFillTx/>
              <a:latin typeface="Arial" panose="020B0604020202090204" pitchFamily="34" charset="0"/>
              <a:ea typeface="宋体" charset="-122"/>
              <a:cs typeface="Arial" panose="020B0604020202090204" pitchFamily="34" charset="0"/>
            </a:endParaRPr>
          </a:p>
        </p:txBody>
      </p:sp>
      <p:cxnSp>
        <p:nvCxnSpPr>
          <p:cNvPr id="37" name="直接连接符 159">
            <a:extLst>
              <a:ext uri="{FF2B5EF4-FFF2-40B4-BE49-F238E27FC236}">
                <a16:creationId xmlns:a16="http://schemas.microsoft.com/office/drawing/2014/main" id="{64D62A04-B80E-3E43-9B27-7BC652E1EE33}"/>
              </a:ext>
            </a:extLst>
          </p:cNvPr>
          <p:cNvCxnSpPr>
            <a:cxnSpLocks/>
          </p:cNvCxnSpPr>
          <p:nvPr/>
        </p:nvCxnSpPr>
        <p:spPr>
          <a:xfrm>
            <a:off x="2077920" y="3376542"/>
            <a:ext cx="638175"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38" name="直接连接符 160">
            <a:extLst>
              <a:ext uri="{FF2B5EF4-FFF2-40B4-BE49-F238E27FC236}">
                <a16:creationId xmlns:a16="http://schemas.microsoft.com/office/drawing/2014/main" id="{14C104DF-A46A-E34F-BFAC-77CF8AD1117F}"/>
              </a:ext>
            </a:extLst>
          </p:cNvPr>
          <p:cNvCxnSpPr>
            <a:stCxn id="36" idx="2"/>
          </p:cNvCxnSpPr>
          <p:nvPr/>
        </p:nvCxnSpPr>
        <p:spPr>
          <a:xfrm>
            <a:off x="1739462" y="4227186"/>
            <a:ext cx="0" cy="390525"/>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39" name="直接连接符 161">
            <a:extLst>
              <a:ext uri="{FF2B5EF4-FFF2-40B4-BE49-F238E27FC236}">
                <a16:creationId xmlns:a16="http://schemas.microsoft.com/office/drawing/2014/main" id="{BF0E0D5D-3E38-E943-97A4-D3B59C633D9A}"/>
              </a:ext>
            </a:extLst>
          </p:cNvPr>
          <p:cNvCxnSpPr/>
          <p:nvPr/>
        </p:nvCxnSpPr>
        <p:spPr>
          <a:xfrm>
            <a:off x="3747332" y="4227186"/>
            <a:ext cx="0" cy="390525"/>
          </a:xfrm>
          <a:prstGeom prst="line">
            <a:avLst/>
          </a:prstGeom>
          <a:ln w="19050"/>
        </p:spPr>
        <p:style>
          <a:lnRef idx="1">
            <a:schemeClr val="accent3"/>
          </a:lnRef>
          <a:fillRef idx="0">
            <a:schemeClr val="accent3"/>
          </a:fillRef>
          <a:effectRef idx="0">
            <a:schemeClr val="accent3"/>
          </a:effectRef>
          <a:fontRef idx="minor">
            <a:schemeClr val="tx1"/>
          </a:fontRef>
        </p:style>
      </p:cxnSp>
      <p:grpSp>
        <p:nvGrpSpPr>
          <p:cNvPr id="40" name="组合 39">
            <a:extLst>
              <a:ext uri="{FF2B5EF4-FFF2-40B4-BE49-F238E27FC236}">
                <a16:creationId xmlns:a16="http://schemas.microsoft.com/office/drawing/2014/main" id="{6AC75CAB-A895-3B48-881E-2FD97D9B0394}"/>
              </a:ext>
            </a:extLst>
          </p:cNvPr>
          <p:cNvGrpSpPr/>
          <p:nvPr/>
        </p:nvGrpSpPr>
        <p:grpSpPr>
          <a:xfrm>
            <a:off x="9581712" y="2573646"/>
            <a:ext cx="789940" cy="619760"/>
            <a:chOff x="4735" y="3437"/>
            <a:chExt cx="1244" cy="976"/>
          </a:xfrm>
        </p:grpSpPr>
        <p:sp>
          <p:nvSpPr>
            <p:cNvPr id="41" name="PA_文本框 151">
              <a:extLst>
                <a:ext uri="{FF2B5EF4-FFF2-40B4-BE49-F238E27FC236}">
                  <a16:creationId xmlns:a16="http://schemas.microsoft.com/office/drawing/2014/main" id="{05AC8CF1-B88B-CF44-946E-21D38626F09D}"/>
                </a:ext>
              </a:extLst>
            </p:cNvPr>
            <p:cNvSpPr txBox="1"/>
            <p:nvPr>
              <p:custDataLst>
                <p:tags r:id="rId16"/>
              </p:custDataLst>
            </p:nvPr>
          </p:nvSpPr>
          <p:spPr>
            <a:xfrm>
              <a:off x="4735" y="4053"/>
              <a:ext cx="1244"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单机机器人</a:t>
              </a:r>
            </a:p>
          </p:txBody>
        </p:sp>
        <p:pic>
          <p:nvPicPr>
            <p:cNvPr id="42" name="图片 41" descr="机器人_o">
              <a:extLst>
                <a:ext uri="{FF2B5EF4-FFF2-40B4-BE49-F238E27FC236}">
                  <a16:creationId xmlns:a16="http://schemas.microsoft.com/office/drawing/2014/main" id="{4F324F2F-9CDA-2147-A245-66AC017741A5}"/>
                </a:ext>
              </a:extLst>
            </p:cNvPr>
            <p:cNvPicPr>
              <a:picLocks noChangeAspect="1"/>
            </p:cNvPicPr>
            <p:nvPr/>
          </p:nvPicPr>
          <p:blipFill>
            <a:blip r:embed="rId24"/>
            <a:stretch>
              <a:fillRect/>
            </a:stretch>
          </p:blipFill>
          <p:spPr>
            <a:xfrm>
              <a:off x="4974" y="3437"/>
              <a:ext cx="676" cy="676"/>
            </a:xfrm>
            <a:prstGeom prst="rect">
              <a:avLst/>
            </a:prstGeom>
          </p:spPr>
        </p:pic>
      </p:grpSp>
      <p:grpSp>
        <p:nvGrpSpPr>
          <p:cNvPr id="43" name="组合 42">
            <a:extLst>
              <a:ext uri="{FF2B5EF4-FFF2-40B4-BE49-F238E27FC236}">
                <a16:creationId xmlns:a16="http://schemas.microsoft.com/office/drawing/2014/main" id="{C619DB85-9FC2-AD49-BE4A-328793730BEC}"/>
              </a:ext>
            </a:extLst>
          </p:cNvPr>
          <p:cNvGrpSpPr/>
          <p:nvPr/>
        </p:nvGrpSpPr>
        <p:grpSpPr>
          <a:xfrm>
            <a:off x="8100892" y="2573646"/>
            <a:ext cx="641985" cy="619760"/>
            <a:chOff x="4848" y="3437"/>
            <a:chExt cx="1011" cy="976"/>
          </a:xfrm>
        </p:grpSpPr>
        <p:sp>
          <p:nvSpPr>
            <p:cNvPr id="44" name="PA_文本框 151">
              <a:extLst>
                <a:ext uri="{FF2B5EF4-FFF2-40B4-BE49-F238E27FC236}">
                  <a16:creationId xmlns:a16="http://schemas.microsoft.com/office/drawing/2014/main" id="{1E3CE007-4A88-B641-AA3C-B854C1D81028}"/>
                </a:ext>
              </a:extLst>
            </p:cNvPr>
            <p:cNvSpPr txBox="1"/>
            <p:nvPr>
              <p:custDataLst>
                <p:tags r:id="rId15"/>
              </p:custDataLst>
            </p:nvPr>
          </p:nvSpPr>
          <p:spPr>
            <a:xfrm>
              <a:off x="4848" y="4053"/>
              <a:ext cx="1011"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机器人</a:t>
              </a:r>
              <a:r>
                <a:rPr lang="en-US" altLang="zh-CN"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1</a:t>
              </a:r>
            </a:p>
          </p:txBody>
        </p:sp>
        <p:pic>
          <p:nvPicPr>
            <p:cNvPr id="45" name="图片 44" descr="机器人_o">
              <a:extLst>
                <a:ext uri="{FF2B5EF4-FFF2-40B4-BE49-F238E27FC236}">
                  <a16:creationId xmlns:a16="http://schemas.microsoft.com/office/drawing/2014/main" id="{0D21C9F4-AF9B-2D4C-BDC5-B49D30E0E15C}"/>
                </a:ext>
              </a:extLst>
            </p:cNvPr>
            <p:cNvPicPr>
              <a:picLocks noChangeAspect="1"/>
            </p:cNvPicPr>
            <p:nvPr/>
          </p:nvPicPr>
          <p:blipFill>
            <a:blip r:embed="rId24"/>
            <a:stretch>
              <a:fillRect/>
            </a:stretch>
          </p:blipFill>
          <p:spPr>
            <a:xfrm>
              <a:off x="4974" y="3437"/>
              <a:ext cx="676" cy="676"/>
            </a:xfrm>
            <a:prstGeom prst="rect">
              <a:avLst/>
            </a:prstGeom>
          </p:spPr>
        </p:pic>
      </p:grpSp>
      <p:sp>
        <p:nvSpPr>
          <p:cNvPr id="46" name="矩形: 圆角 74">
            <a:extLst>
              <a:ext uri="{FF2B5EF4-FFF2-40B4-BE49-F238E27FC236}">
                <a16:creationId xmlns:a16="http://schemas.microsoft.com/office/drawing/2014/main" id="{603C70A5-8199-C843-B351-4C8633056A05}"/>
              </a:ext>
            </a:extLst>
          </p:cNvPr>
          <p:cNvSpPr/>
          <p:nvPr/>
        </p:nvSpPr>
        <p:spPr>
          <a:xfrm>
            <a:off x="6787077" y="3744586"/>
            <a:ext cx="3808095" cy="1165860"/>
          </a:xfrm>
          <a:prstGeom prst="roundRect">
            <a:avLst>
              <a:gd name="adj" fmla="val 2719"/>
            </a:avLst>
          </a:prstGeom>
          <a:noFill/>
          <a:ln w="19050">
            <a:solidFill>
              <a:schemeClr val="accent6">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i="0" u="none" strike="noStrike" kern="1200" cap="none" spc="0" normalizeH="0" baseline="0" noProof="0">
              <a:ln>
                <a:noFill/>
              </a:ln>
              <a:solidFill>
                <a:schemeClr val="tx1">
                  <a:lumMod val="85000"/>
                  <a:lumOff val="15000"/>
                </a:schemeClr>
              </a:solidFill>
              <a:effectLst/>
              <a:uLnTx/>
              <a:uFillTx/>
              <a:latin typeface="Arial" panose="020B0604020202090204" pitchFamily="34" charset="0"/>
              <a:ea typeface="宋体" charset="-122"/>
              <a:cs typeface="Arial" panose="020B0604020202090204" pitchFamily="34" charset="0"/>
            </a:endParaRPr>
          </a:p>
        </p:txBody>
      </p:sp>
      <p:sp>
        <p:nvSpPr>
          <p:cNvPr id="47" name="矩形: 圆角 74">
            <a:extLst>
              <a:ext uri="{FF2B5EF4-FFF2-40B4-BE49-F238E27FC236}">
                <a16:creationId xmlns:a16="http://schemas.microsoft.com/office/drawing/2014/main" id="{AFB3A818-716F-C34E-88E1-39FDE3C47780}"/>
              </a:ext>
            </a:extLst>
          </p:cNvPr>
          <p:cNvSpPr/>
          <p:nvPr/>
        </p:nvSpPr>
        <p:spPr>
          <a:xfrm>
            <a:off x="6787077" y="5186036"/>
            <a:ext cx="3808095" cy="1165860"/>
          </a:xfrm>
          <a:prstGeom prst="roundRect">
            <a:avLst>
              <a:gd name="adj" fmla="val 2719"/>
            </a:avLst>
          </a:prstGeom>
          <a:noFill/>
          <a:ln w="19050">
            <a:solidFill>
              <a:schemeClr val="accent6">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i="0" u="none" strike="noStrike" kern="1200" cap="none" spc="0" normalizeH="0" baseline="0" noProof="0">
              <a:ln>
                <a:noFill/>
              </a:ln>
              <a:solidFill>
                <a:schemeClr val="tx1">
                  <a:lumMod val="85000"/>
                  <a:lumOff val="15000"/>
                </a:schemeClr>
              </a:solidFill>
              <a:effectLst/>
              <a:uLnTx/>
              <a:uFillTx/>
              <a:latin typeface="Arial" panose="020B0604020202090204" pitchFamily="34" charset="0"/>
              <a:ea typeface="宋体" charset="-122"/>
              <a:cs typeface="Arial" panose="020B0604020202090204" pitchFamily="34" charset="0"/>
            </a:endParaRPr>
          </a:p>
        </p:txBody>
      </p:sp>
      <p:sp>
        <p:nvSpPr>
          <p:cNvPr id="48" name="矩形: 圆角 29">
            <a:extLst>
              <a:ext uri="{FF2B5EF4-FFF2-40B4-BE49-F238E27FC236}">
                <a16:creationId xmlns:a16="http://schemas.microsoft.com/office/drawing/2014/main" id="{96D81234-9C05-314F-950E-FFD70DFA2C5B}"/>
              </a:ext>
            </a:extLst>
          </p:cNvPr>
          <p:cNvSpPr/>
          <p:nvPr/>
        </p:nvSpPr>
        <p:spPr>
          <a:xfrm>
            <a:off x="6770567" y="3588376"/>
            <a:ext cx="1017904" cy="267970"/>
          </a:xfrm>
          <a:prstGeom prst="round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Arial" panose="020B0604020202090204" pitchFamily="34" charset="0"/>
                <a:ea typeface="Arial" panose="020B0604020202090204" pitchFamily="34" charset="0"/>
                <a:cs typeface="Arial" panose="020B0604020202090204" pitchFamily="34" charset="0"/>
              </a:rPr>
              <a:t>股票投资部</a:t>
            </a:r>
          </a:p>
        </p:txBody>
      </p:sp>
      <p:grpSp>
        <p:nvGrpSpPr>
          <p:cNvPr id="49" name="组合 48">
            <a:extLst>
              <a:ext uri="{FF2B5EF4-FFF2-40B4-BE49-F238E27FC236}">
                <a16:creationId xmlns:a16="http://schemas.microsoft.com/office/drawing/2014/main" id="{7AEBFCAB-6714-984F-8C92-E3C1D38C1066}"/>
              </a:ext>
            </a:extLst>
          </p:cNvPr>
          <p:cNvGrpSpPr/>
          <p:nvPr/>
        </p:nvGrpSpPr>
        <p:grpSpPr>
          <a:xfrm>
            <a:off x="7212527" y="2665721"/>
            <a:ext cx="824230" cy="527685"/>
            <a:chOff x="11473" y="3543"/>
            <a:chExt cx="1298" cy="831"/>
          </a:xfrm>
        </p:grpSpPr>
        <p:pic>
          <p:nvPicPr>
            <p:cNvPr id="50" name="图片 49" descr="多人">
              <a:extLst>
                <a:ext uri="{FF2B5EF4-FFF2-40B4-BE49-F238E27FC236}">
                  <a16:creationId xmlns:a16="http://schemas.microsoft.com/office/drawing/2014/main" id="{F10472CD-6D0E-AE43-8E38-EB55D220AF9B}"/>
                </a:ext>
              </a:extLst>
            </p:cNvPr>
            <p:cNvPicPr>
              <a:picLocks noChangeAspect="1"/>
            </p:cNvPicPr>
            <p:nvPr/>
          </p:nvPicPr>
          <p:blipFill>
            <a:blip r:embed="rId29"/>
            <a:stretch>
              <a:fillRect/>
            </a:stretch>
          </p:blipFill>
          <p:spPr>
            <a:xfrm>
              <a:off x="11864" y="3543"/>
              <a:ext cx="516" cy="464"/>
            </a:xfrm>
            <a:prstGeom prst="rect">
              <a:avLst/>
            </a:prstGeom>
          </p:spPr>
        </p:pic>
        <p:sp>
          <p:nvSpPr>
            <p:cNvPr id="51" name="PA_文本框 151">
              <a:extLst>
                <a:ext uri="{FF2B5EF4-FFF2-40B4-BE49-F238E27FC236}">
                  <a16:creationId xmlns:a16="http://schemas.microsoft.com/office/drawing/2014/main" id="{020CE69A-3DC1-D749-B610-D8EA1A3A35A9}"/>
                </a:ext>
              </a:extLst>
            </p:cNvPr>
            <p:cNvSpPr txBox="1"/>
            <p:nvPr>
              <p:custDataLst>
                <p:tags r:id="rId14"/>
              </p:custDataLst>
            </p:nvPr>
          </p:nvSpPr>
          <p:spPr>
            <a:xfrm>
              <a:off x="11473" y="4014"/>
              <a:ext cx="1298"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业务使用者</a:t>
              </a:r>
            </a:p>
          </p:txBody>
        </p:sp>
      </p:grpSp>
      <p:grpSp>
        <p:nvGrpSpPr>
          <p:cNvPr id="52" name="组合 51">
            <a:extLst>
              <a:ext uri="{FF2B5EF4-FFF2-40B4-BE49-F238E27FC236}">
                <a16:creationId xmlns:a16="http://schemas.microsoft.com/office/drawing/2014/main" id="{487DCCB1-869A-204E-A815-C92DF524A673}"/>
              </a:ext>
            </a:extLst>
          </p:cNvPr>
          <p:cNvGrpSpPr/>
          <p:nvPr/>
        </p:nvGrpSpPr>
        <p:grpSpPr>
          <a:xfrm>
            <a:off x="8881307" y="2573646"/>
            <a:ext cx="641985" cy="619760"/>
            <a:chOff x="4848" y="3437"/>
            <a:chExt cx="1011" cy="976"/>
          </a:xfrm>
        </p:grpSpPr>
        <p:sp>
          <p:nvSpPr>
            <p:cNvPr id="53" name="PA_文本框 151">
              <a:extLst>
                <a:ext uri="{FF2B5EF4-FFF2-40B4-BE49-F238E27FC236}">
                  <a16:creationId xmlns:a16="http://schemas.microsoft.com/office/drawing/2014/main" id="{E1AB23F3-B094-3044-8317-575D0EE85B1B}"/>
                </a:ext>
              </a:extLst>
            </p:cNvPr>
            <p:cNvSpPr txBox="1"/>
            <p:nvPr>
              <p:custDataLst>
                <p:tags r:id="rId13"/>
              </p:custDataLst>
            </p:nvPr>
          </p:nvSpPr>
          <p:spPr>
            <a:xfrm>
              <a:off x="4848" y="4053"/>
              <a:ext cx="1011"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机器人</a:t>
              </a:r>
              <a:r>
                <a:rPr lang="en-US" altLang="zh-CN"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N</a:t>
              </a:r>
            </a:p>
          </p:txBody>
        </p:sp>
        <p:pic>
          <p:nvPicPr>
            <p:cNvPr id="54" name="图片 53" descr="机器人_o">
              <a:extLst>
                <a:ext uri="{FF2B5EF4-FFF2-40B4-BE49-F238E27FC236}">
                  <a16:creationId xmlns:a16="http://schemas.microsoft.com/office/drawing/2014/main" id="{4C5E7588-58BB-F44F-8B60-BAF1CC158C57}"/>
                </a:ext>
              </a:extLst>
            </p:cNvPr>
            <p:cNvPicPr>
              <a:picLocks noChangeAspect="1"/>
            </p:cNvPicPr>
            <p:nvPr/>
          </p:nvPicPr>
          <p:blipFill>
            <a:blip r:embed="rId24"/>
            <a:stretch>
              <a:fillRect/>
            </a:stretch>
          </p:blipFill>
          <p:spPr>
            <a:xfrm>
              <a:off x="4974" y="3437"/>
              <a:ext cx="676" cy="676"/>
            </a:xfrm>
            <a:prstGeom prst="rect">
              <a:avLst/>
            </a:prstGeom>
          </p:spPr>
        </p:pic>
      </p:grpSp>
      <p:sp>
        <p:nvSpPr>
          <p:cNvPr id="55" name="矩形: 圆角 74">
            <a:extLst>
              <a:ext uri="{FF2B5EF4-FFF2-40B4-BE49-F238E27FC236}">
                <a16:creationId xmlns:a16="http://schemas.microsoft.com/office/drawing/2014/main" id="{F86F5B42-905E-494E-A099-756920F52D51}"/>
              </a:ext>
            </a:extLst>
          </p:cNvPr>
          <p:cNvSpPr/>
          <p:nvPr/>
        </p:nvSpPr>
        <p:spPr>
          <a:xfrm>
            <a:off x="9581712" y="2506336"/>
            <a:ext cx="789305" cy="739140"/>
          </a:xfrm>
          <a:prstGeom prst="roundRect">
            <a:avLst>
              <a:gd name="adj" fmla="val 2719"/>
            </a:avLst>
          </a:prstGeom>
          <a:noFill/>
          <a:ln w="19050">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i="0" u="none" strike="noStrike" kern="1200" cap="none" spc="0" normalizeH="0" baseline="0" noProof="0">
              <a:ln>
                <a:noFill/>
              </a:ln>
              <a:solidFill>
                <a:schemeClr val="tx1">
                  <a:lumMod val="75000"/>
                  <a:lumOff val="25000"/>
                </a:schemeClr>
              </a:solidFill>
              <a:effectLst/>
              <a:uLnTx/>
              <a:uFillTx/>
              <a:latin typeface="Arial" panose="020B0604020202090204" pitchFamily="34" charset="0"/>
              <a:ea typeface="宋体" charset="-122"/>
              <a:cs typeface="Arial" panose="020B0604020202090204" pitchFamily="34" charset="0"/>
            </a:endParaRPr>
          </a:p>
        </p:txBody>
      </p:sp>
      <p:cxnSp>
        <p:nvCxnSpPr>
          <p:cNvPr id="56" name="直接连接符 178">
            <a:extLst>
              <a:ext uri="{FF2B5EF4-FFF2-40B4-BE49-F238E27FC236}">
                <a16:creationId xmlns:a16="http://schemas.microsoft.com/office/drawing/2014/main" id="{4846AF09-05A5-FF47-9198-9B0E38987DF9}"/>
              </a:ext>
            </a:extLst>
          </p:cNvPr>
          <p:cNvCxnSpPr>
            <a:stCxn id="4" idx="3"/>
            <a:endCxn id="8" idx="1"/>
          </p:cNvCxnSpPr>
          <p:nvPr/>
        </p:nvCxnSpPr>
        <p:spPr>
          <a:xfrm flipV="1">
            <a:off x="5411032" y="2871461"/>
            <a:ext cx="1376045" cy="1456055"/>
          </a:xfrm>
          <a:prstGeom prst="line">
            <a:avLst/>
          </a:prstGeom>
          <a:ln w="12700"/>
        </p:spPr>
        <p:style>
          <a:lnRef idx="1">
            <a:schemeClr val="accent3"/>
          </a:lnRef>
          <a:fillRef idx="0">
            <a:schemeClr val="accent3"/>
          </a:fillRef>
          <a:effectRef idx="0">
            <a:schemeClr val="accent3"/>
          </a:effectRef>
          <a:fontRef idx="minor">
            <a:schemeClr val="tx1"/>
          </a:fontRef>
        </p:style>
      </p:cxnSp>
      <p:cxnSp>
        <p:nvCxnSpPr>
          <p:cNvPr id="57" name="直接连接符 179">
            <a:extLst>
              <a:ext uri="{FF2B5EF4-FFF2-40B4-BE49-F238E27FC236}">
                <a16:creationId xmlns:a16="http://schemas.microsoft.com/office/drawing/2014/main" id="{415D3FAE-0A65-8F4A-805D-80B8D7104BF4}"/>
              </a:ext>
            </a:extLst>
          </p:cNvPr>
          <p:cNvCxnSpPr>
            <a:stCxn id="4" idx="3"/>
            <a:endCxn id="46" idx="1"/>
          </p:cNvCxnSpPr>
          <p:nvPr/>
        </p:nvCxnSpPr>
        <p:spPr>
          <a:xfrm>
            <a:off x="5411032" y="4327516"/>
            <a:ext cx="1376045" cy="0"/>
          </a:xfrm>
          <a:prstGeom prst="line">
            <a:avLst/>
          </a:prstGeom>
          <a:ln w="12700"/>
        </p:spPr>
        <p:style>
          <a:lnRef idx="1">
            <a:schemeClr val="accent3"/>
          </a:lnRef>
          <a:fillRef idx="0">
            <a:schemeClr val="accent3"/>
          </a:fillRef>
          <a:effectRef idx="0">
            <a:schemeClr val="accent3"/>
          </a:effectRef>
          <a:fontRef idx="minor">
            <a:schemeClr val="tx1"/>
          </a:fontRef>
        </p:style>
      </p:cxnSp>
      <p:cxnSp>
        <p:nvCxnSpPr>
          <p:cNvPr id="58" name="直接连接符 180">
            <a:extLst>
              <a:ext uri="{FF2B5EF4-FFF2-40B4-BE49-F238E27FC236}">
                <a16:creationId xmlns:a16="http://schemas.microsoft.com/office/drawing/2014/main" id="{79668376-DD4E-3F4A-AEC2-9F3D9DA77EA4}"/>
              </a:ext>
            </a:extLst>
          </p:cNvPr>
          <p:cNvCxnSpPr>
            <a:stCxn id="4" idx="3"/>
            <a:endCxn id="47" idx="1"/>
          </p:cNvCxnSpPr>
          <p:nvPr/>
        </p:nvCxnSpPr>
        <p:spPr>
          <a:xfrm>
            <a:off x="5411032" y="4327516"/>
            <a:ext cx="1376045" cy="1441450"/>
          </a:xfrm>
          <a:prstGeom prst="line">
            <a:avLst/>
          </a:prstGeom>
          <a:ln w="12700"/>
        </p:spPr>
        <p:style>
          <a:lnRef idx="1">
            <a:schemeClr val="accent3"/>
          </a:lnRef>
          <a:fillRef idx="0">
            <a:schemeClr val="accent3"/>
          </a:fillRef>
          <a:effectRef idx="0">
            <a:schemeClr val="accent3"/>
          </a:effectRef>
          <a:fontRef idx="minor">
            <a:schemeClr val="tx1"/>
          </a:fontRef>
        </p:style>
      </p:cxnSp>
      <p:grpSp>
        <p:nvGrpSpPr>
          <p:cNvPr id="59" name="组合 58">
            <a:extLst>
              <a:ext uri="{FF2B5EF4-FFF2-40B4-BE49-F238E27FC236}">
                <a16:creationId xmlns:a16="http://schemas.microsoft.com/office/drawing/2014/main" id="{7D4663BB-7D4C-7E4F-9E24-0541751D5E67}"/>
              </a:ext>
            </a:extLst>
          </p:cNvPr>
          <p:cNvGrpSpPr/>
          <p:nvPr/>
        </p:nvGrpSpPr>
        <p:grpSpPr>
          <a:xfrm>
            <a:off x="9581712" y="4018271"/>
            <a:ext cx="789940" cy="619760"/>
            <a:chOff x="4735" y="3437"/>
            <a:chExt cx="1244" cy="976"/>
          </a:xfrm>
        </p:grpSpPr>
        <p:sp>
          <p:nvSpPr>
            <p:cNvPr id="60" name="PA_文本框 151">
              <a:extLst>
                <a:ext uri="{FF2B5EF4-FFF2-40B4-BE49-F238E27FC236}">
                  <a16:creationId xmlns:a16="http://schemas.microsoft.com/office/drawing/2014/main" id="{BF0CC241-5D18-0345-840A-54DF1A71FDE2}"/>
                </a:ext>
              </a:extLst>
            </p:cNvPr>
            <p:cNvSpPr txBox="1"/>
            <p:nvPr>
              <p:custDataLst>
                <p:tags r:id="rId12"/>
              </p:custDataLst>
            </p:nvPr>
          </p:nvSpPr>
          <p:spPr>
            <a:xfrm>
              <a:off x="4735" y="4053"/>
              <a:ext cx="1244"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单机机器人</a:t>
              </a:r>
            </a:p>
          </p:txBody>
        </p:sp>
        <p:pic>
          <p:nvPicPr>
            <p:cNvPr id="61" name="图片 60" descr="机器人_o">
              <a:extLst>
                <a:ext uri="{FF2B5EF4-FFF2-40B4-BE49-F238E27FC236}">
                  <a16:creationId xmlns:a16="http://schemas.microsoft.com/office/drawing/2014/main" id="{0B6FF058-7D83-7146-B9C3-B431368B0053}"/>
                </a:ext>
              </a:extLst>
            </p:cNvPr>
            <p:cNvPicPr>
              <a:picLocks noChangeAspect="1"/>
            </p:cNvPicPr>
            <p:nvPr/>
          </p:nvPicPr>
          <p:blipFill>
            <a:blip r:embed="rId24"/>
            <a:stretch>
              <a:fillRect/>
            </a:stretch>
          </p:blipFill>
          <p:spPr>
            <a:xfrm>
              <a:off x="4974" y="3437"/>
              <a:ext cx="676" cy="676"/>
            </a:xfrm>
            <a:prstGeom prst="rect">
              <a:avLst/>
            </a:prstGeom>
          </p:spPr>
        </p:pic>
      </p:grpSp>
      <p:grpSp>
        <p:nvGrpSpPr>
          <p:cNvPr id="62" name="组合 61">
            <a:extLst>
              <a:ext uri="{FF2B5EF4-FFF2-40B4-BE49-F238E27FC236}">
                <a16:creationId xmlns:a16="http://schemas.microsoft.com/office/drawing/2014/main" id="{143D7749-3967-6540-B6A3-67A181F43C29}"/>
              </a:ext>
            </a:extLst>
          </p:cNvPr>
          <p:cNvGrpSpPr/>
          <p:nvPr/>
        </p:nvGrpSpPr>
        <p:grpSpPr>
          <a:xfrm>
            <a:off x="8100892" y="4018271"/>
            <a:ext cx="641985" cy="619760"/>
            <a:chOff x="4848" y="3437"/>
            <a:chExt cx="1011" cy="976"/>
          </a:xfrm>
        </p:grpSpPr>
        <p:sp>
          <p:nvSpPr>
            <p:cNvPr id="63" name="PA_文本框 151">
              <a:extLst>
                <a:ext uri="{FF2B5EF4-FFF2-40B4-BE49-F238E27FC236}">
                  <a16:creationId xmlns:a16="http://schemas.microsoft.com/office/drawing/2014/main" id="{8C12C415-0EC3-3847-948C-1B59EFCBC813}"/>
                </a:ext>
              </a:extLst>
            </p:cNvPr>
            <p:cNvSpPr txBox="1"/>
            <p:nvPr>
              <p:custDataLst>
                <p:tags r:id="rId11"/>
              </p:custDataLst>
            </p:nvPr>
          </p:nvSpPr>
          <p:spPr>
            <a:xfrm>
              <a:off x="4848" y="4053"/>
              <a:ext cx="1011"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机器人</a:t>
              </a:r>
              <a:r>
                <a:rPr lang="en-US" altLang="zh-CN"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2</a:t>
              </a:r>
            </a:p>
          </p:txBody>
        </p:sp>
        <p:pic>
          <p:nvPicPr>
            <p:cNvPr id="64" name="图片 63" descr="机器人_o">
              <a:extLst>
                <a:ext uri="{FF2B5EF4-FFF2-40B4-BE49-F238E27FC236}">
                  <a16:creationId xmlns:a16="http://schemas.microsoft.com/office/drawing/2014/main" id="{0916AD45-BCD7-3F41-A4B0-4674D112AA23}"/>
                </a:ext>
              </a:extLst>
            </p:cNvPr>
            <p:cNvPicPr>
              <a:picLocks noChangeAspect="1"/>
            </p:cNvPicPr>
            <p:nvPr/>
          </p:nvPicPr>
          <p:blipFill>
            <a:blip r:embed="rId24"/>
            <a:stretch>
              <a:fillRect/>
            </a:stretch>
          </p:blipFill>
          <p:spPr>
            <a:xfrm>
              <a:off x="4974" y="3437"/>
              <a:ext cx="676" cy="676"/>
            </a:xfrm>
            <a:prstGeom prst="rect">
              <a:avLst/>
            </a:prstGeom>
          </p:spPr>
        </p:pic>
      </p:grpSp>
      <p:grpSp>
        <p:nvGrpSpPr>
          <p:cNvPr id="65" name="组合 64">
            <a:extLst>
              <a:ext uri="{FF2B5EF4-FFF2-40B4-BE49-F238E27FC236}">
                <a16:creationId xmlns:a16="http://schemas.microsoft.com/office/drawing/2014/main" id="{6B6D2A24-3AB0-A449-893B-BEBD2B060C3E}"/>
              </a:ext>
            </a:extLst>
          </p:cNvPr>
          <p:cNvGrpSpPr/>
          <p:nvPr/>
        </p:nvGrpSpPr>
        <p:grpSpPr>
          <a:xfrm>
            <a:off x="7212527" y="4110346"/>
            <a:ext cx="824230" cy="527685"/>
            <a:chOff x="11473" y="3543"/>
            <a:chExt cx="1298" cy="831"/>
          </a:xfrm>
        </p:grpSpPr>
        <p:pic>
          <p:nvPicPr>
            <p:cNvPr id="66" name="图片 65" descr="多人">
              <a:extLst>
                <a:ext uri="{FF2B5EF4-FFF2-40B4-BE49-F238E27FC236}">
                  <a16:creationId xmlns:a16="http://schemas.microsoft.com/office/drawing/2014/main" id="{9372F364-A0F1-AA41-A91F-890A5A944DAB}"/>
                </a:ext>
              </a:extLst>
            </p:cNvPr>
            <p:cNvPicPr>
              <a:picLocks noChangeAspect="1"/>
            </p:cNvPicPr>
            <p:nvPr/>
          </p:nvPicPr>
          <p:blipFill>
            <a:blip r:embed="rId29"/>
            <a:stretch>
              <a:fillRect/>
            </a:stretch>
          </p:blipFill>
          <p:spPr>
            <a:xfrm>
              <a:off x="11864" y="3543"/>
              <a:ext cx="516" cy="464"/>
            </a:xfrm>
            <a:prstGeom prst="rect">
              <a:avLst/>
            </a:prstGeom>
          </p:spPr>
        </p:pic>
        <p:sp>
          <p:nvSpPr>
            <p:cNvPr id="67" name="PA_文本框 151">
              <a:extLst>
                <a:ext uri="{FF2B5EF4-FFF2-40B4-BE49-F238E27FC236}">
                  <a16:creationId xmlns:a16="http://schemas.microsoft.com/office/drawing/2014/main" id="{AF1EF9B3-C0CB-4C4B-83A6-4BDA414F7F49}"/>
                </a:ext>
              </a:extLst>
            </p:cNvPr>
            <p:cNvSpPr txBox="1"/>
            <p:nvPr>
              <p:custDataLst>
                <p:tags r:id="rId10"/>
              </p:custDataLst>
            </p:nvPr>
          </p:nvSpPr>
          <p:spPr>
            <a:xfrm>
              <a:off x="11473" y="4014"/>
              <a:ext cx="1298"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业务使用者</a:t>
              </a:r>
            </a:p>
          </p:txBody>
        </p:sp>
      </p:grpSp>
      <p:grpSp>
        <p:nvGrpSpPr>
          <p:cNvPr id="68" name="组合 67">
            <a:extLst>
              <a:ext uri="{FF2B5EF4-FFF2-40B4-BE49-F238E27FC236}">
                <a16:creationId xmlns:a16="http://schemas.microsoft.com/office/drawing/2014/main" id="{DD6B33A8-3A70-884D-9676-89D8A5E92D00}"/>
              </a:ext>
            </a:extLst>
          </p:cNvPr>
          <p:cNvGrpSpPr/>
          <p:nvPr/>
        </p:nvGrpSpPr>
        <p:grpSpPr>
          <a:xfrm>
            <a:off x="8881307" y="4018271"/>
            <a:ext cx="641985" cy="619760"/>
            <a:chOff x="4848" y="3437"/>
            <a:chExt cx="1011" cy="976"/>
          </a:xfrm>
        </p:grpSpPr>
        <p:sp>
          <p:nvSpPr>
            <p:cNvPr id="69" name="PA_文本框 151">
              <a:extLst>
                <a:ext uri="{FF2B5EF4-FFF2-40B4-BE49-F238E27FC236}">
                  <a16:creationId xmlns:a16="http://schemas.microsoft.com/office/drawing/2014/main" id="{C59F644C-AF64-1E43-AF46-34650D7C46DE}"/>
                </a:ext>
              </a:extLst>
            </p:cNvPr>
            <p:cNvSpPr txBox="1"/>
            <p:nvPr>
              <p:custDataLst>
                <p:tags r:id="rId9"/>
              </p:custDataLst>
            </p:nvPr>
          </p:nvSpPr>
          <p:spPr>
            <a:xfrm>
              <a:off x="4848" y="4053"/>
              <a:ext cx="1011"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机器人</a:t>
              </a:r>
              <a:r>
                <a:rPr lang="en-US" altLang="zh-CN"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N</a:t>
              </a:r>
            </a:p>
          </p:txBody>
        </p:sp>
        <p:pic>
          <p:nvPicPr>
            <p:cNvPr id="70" name="图片 69" descr="机器人_o">
              <a:extLst>
                <a:ext uri="{FF2B5EF4-FFF2-40B4-BE49-F238E27FC236}">
                  <a16:creationId xmlns:a16="http://schemas.microsoft.com/office/drawing/2014/main" id="{DA99D10E-FCC8-B84E-9139-0E809471A850}"/>
                </a:ext>
              </a:extLst>
            </p:cNvPr>
            <p:cNvPicPr>
              <a:picLocks noChangeAspect="1"/>
            </p:cNvPicPr>
            <p:nvPr/>
          </p:nvPicPr>
          <p:blipFill>
            <a:blip r:embed="rId24"/>
            <a:stretch>
              <a:fillRect/>
            </a:stretch>
          </p:blipFill>
          <p:spPr>
            <a:xfrm>
              <a:off x="4974" y="3437"/>
              <a:ext cx="676" cy="676"/>
            </a:xfrm>
            <a:prstGeom prst="rect">
              <a:avLst/>
            </a:prstGeom>
          </p:spPr>
        </p:pic>
      </p:grpSp>
      <p:sp>
        <p:nvSpPr>
          <p:cNvPr id="71" name="矩形: 圆角 74">
            <a:extLst>
              <a:ext uri="{FF2B5EF4-FFF2-40B4-BE49-F238E27FC236}">
                <a16:creationId xmlns:a16="http://schemas.microsoft.com/office/drawing/2014/main" id="{845FA17B-CCB3-EB4E-B619-8F6B2A2DA9D7}"/>
              </a:ext>
            </a:extLst>
          </p:cNvPr>
          <p:cNvSpPr/>
          <p:nvPr/>
        </p:nvSpPr>
        <p:spPr>
          <a:xfrm>
            <a:off x="9581712" y="3950961"/>
            <a:ext cx="789305" cy="739140"/>
          </a:xfrm>
          <a:prstGeom prst="roundRect">
            <a:avLst>
              <a:gd name="adj" fmla="val 2719"/>
            </a:avLst>
          </a:prstGeom>
          <a:noFill/>
          <a:ln w="19050">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i="0" u="none" strike="noStrike" kern="1200" cap="none" spc="0" normalizeH="0" baseline="0" noProof="0">
              <a:ln>
                <a:noFill/>
              </a:ln>
              <a:solidFill>
                <a:schemeClr val="tx1">
                  <a:lumMod val="75000"/>
                  <a:lumOff val="25000"/>
                </a:schemeClr>
              </a:solidFill>
              <a:effectLst/>
              <a:uLnTx/>
              <a:uFillTx/>
              <a:latin typeface="Arial" panose="020B0604020202090204" pitchFamily="34" charset="0"/>
              <a:ea typeface="宋体" charset="-122"/>
              <a:cs typeface="Arial" panose="020B0604020202090204" pitchFamily="34" charset="0"/>
            </a:endParaRPr>
          </a:p>
        </p:txBody>
      </p:sp>
      <p:sp>
        <p:nvSpPr>
          <p:cNvPr id="72" name="矩形: 圆角 74">
            <a:extLst>
              <a:ext uri="{FF2B5EF4-FFF2-40B4-BE49-F238E27FC236}">
                <a16:creationId xmlns:a16="http://schemas.microsoft.com/office/drawing/2014/main" id="{37F5CDEC-BFB2-2B4E-B9A0-FD954A5E0BC7}"/>
              </a:ext>
            </a:extLst>
          </p:cNvPr>
          <p:cNvSpPr/>
          <p:nvPr/>
        </p:nvSpPr>
        <p:spPr>
          <a:xfrm>
            <a:off x="6787077" y="5184766"/>
            <a:ext cx="3808095" cy="1165860"/>
          </a:xfrm>
          <a:prstGeom prst="roundRect">
            <a:avLst>
              <a:gd name="adj" fmla="val 2719"/>
            </a:avLst>
          </a:prstGeom>
          <a:noFill/>
          <a:ln w="19050">
            <a:solidFill>
              <a:schemeClr val="accent6">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i="0" u="none" strike="noStrike" kern="1200" cap="none" spc="0" normalizeH="0" baseline="0" noProof="0">
              <a:ln>
                <a:noFill/>
              </a:ln>
              <a:solidFill>
                <a:schemeClr val="tx1">
                  <a:lumMod val="85000"/>
                  <a:lumOff val="15000"/>
                </a:schemeClr>
              </a:solidFill>
              <a:effectLst/>
              <a:uLnTx/>
              <a:uFillTx/>
              <a:latin typeface="Arial" panose="020B0604020202090204" pitchFamily="34" charset="0"/>
              <a:ea typeface="宋体" charset="-122"/>
              <a:cs typeface="Arial" panose="020B0604020202090204" pitchFamily="34" charset="0"/>
            </a:endParaRPr>
          </a:p>
        </p:txBody>
      </p:sp>
      <p:grpSp>
        <p:nvGrpSpPr>
          <p:cNvPr id="73" name="组合 72">
            <a:extLst>
              <a:ext uri="{FF2B5EF4-FFF2-40B4-BE49-F238E27FC236}">
                <a16:creationId xmlns:a16="http://schemas.microsoft.com/office/drawing/2014/main" id="{B90FD2F2-7048-FC46-AE33-02A05BD0234D}"/>
              </a:ext>
            </a:extLst>
          </p:cNvPr>
          <p:cNvGrpSpPr/>
          <p:nvPr/>
        </p:nvGrpSpPr>
        <p:grpSpPr>
          <a:xfrm>
            <a:off x="9581712" y="5458451"/>
            <a:ext cx="789940" cy="619760"/>
            <a:chOff x="4735" y="3437"/>
            <a:chExt cx="1244" cy="976"/>
          </a:xfrm>
        </p:grpSpPr>
        <p:sp>
          <p:nvSpPr>
            <p:cNvPr id="74" name="PA_文本框 151">
              <a:extLst>
                <a:ext uri="{FF2B5EF4-FFF2-40B4-BE49-F238E27FC236}">
                  <a16:creationId xmlns:a16="http://schemas.microsoft.com/office/drawing/2014/main" id="{B6584F2C-75BA-4046-ABD1-DF4E68D4B88A}"/>
                </a:ext>
              </a:extLst>
            </p:cNvPr>
            <p:cNvSpPr txBox="1"/>
            <p:nvPr>
              <p:custDataLst>
                <p:tags r:id="rId8"/>
              </p:custDataLst>
            </p:nvPr>
          </p:nvSpPr>
          <p:spPr>
            <a:xfrm>
              <a:off x="4735" y="4053"/>
              <a:ext cx="1244"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单机机器人</a:t>
              </a:r>
            </a:p>
          </p:txBody>
        </p:sp>
        <p:pic>
          <p:nvPicPr>
            <p:cNvPr id="75" name="图片 74" descr="机器人_o">
              <a:extLst>
                <a:ext uri="{FF2B5EF4-FFF2-40B4-BE49-F238E27FC236}">
                  <a16:creationId xmlns:a16="http://schemas.microsoft.com/office/drawing/2014/main" id="{721DAD14-87F7-8649-B4BA-A5043D33BEF6}"/>
                </a:ext>
              </a:extLst>
            </p:cNvPr>
            <p:cNvPicPr>
              <a:picLocks noChangeAspect="1"/>
            </p:cNvPicPr>
            <p:nvPr/>
          </p:nvPicPr>
          <p:blipFill>
            <a:blip r:embed="rId24"/>
            <a:stretch>
              <a:fillRect/>
            </a:stretch>
          </p:blipFill>
          <p:spPr>
            <a:xfrm>
              <a:off x="4974" y="3437"/>
              <a:ext cx="676" cy="676"/>
            </a:xfrm>
            <a:prstGeom prst="rect">
              <a:avLst/>
            </a:prstGeom>
          </p:spPr>
        </p:pic>
      </p:grpSp>
      <p:grpSp>
        <p:nvGrpSpPr>
          <p:cNvPr id="76" name="组合 75">
            <a:extLst>
              <a:ext uri="{FF2B5EF4-FFF2-40B4-BE49-F238E27FC236}">
                <a16:creationId xmlns:a16="http://schemas.microsoft.com/office/drawing/2014/main" id="{42C77BEB-58C8-D842-93D3-E0E9033B6F89}"/>
              </a:ext>
            </a:extLst>
          </p:cNvPr>
          <p:cNvGrpSpPr/>
          <p:nvPr/>
        </p:nvGrpSpPr>
        <p:grpSpPr>
          <a:xfrm>
            <a:off x="8100892" y="5458451"/>
            <a:ext cx="641985" cy="619760"/>
            <a:chOff x="4848" y="3437"/>
            <a:chExt cx="1011" cy="976"/>
          </a:xfrm>
        </p:grpSpPr>
        <p:sp>
          <p:nvSpPr>
            <p:cNvPr id="77" name="PA_文本框 151">
              <a:extLst>
                <a:ext uri="{FF2B5EF4-FFF2-40B4-BE49-F238E27FC236}">
                  <a16:creationId xmlns:a16="http://schemas.microsoft.com/office/drawing/2014/main" id="{23C0A204-E8FD-E741-89AC-61D93069DD86}"/>
                </a:ext>
              </a:extLst>
            </p:cNvPr>
            <p:cNvSpPr txBox="1"/>
            <p:nvPr>
              <p:custDataLst>
                <p:tags r:id="rId7"/>
              </p:custDataLst>
            </p:nvPr>
          </p:nvSpPr>
          <p:spPr>
            <a:xfrm>
              <a:off x="4848" y="4053"/>
              <a:ext cx="1011"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机器人</a:t>
              </a:r>
              <a:r>
                <a:rPr lang="en-US" altLang="zh-CN"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1</a:t>
              </a:r>
            </a:p>
          </p:txBody>
        </p:sp>
        <p:pic>
          <p:nvPicPr>
            <p:cNvPr id="78" name="图片 77" descr="机器人_o">
              <a:extLst>
                <a:ext uri="{FF2B5EF4-FFF2-40B4-BE49-F238E27FC236}">
                  <a16:creationId xmlns:a16="http://schemas.microsoft.com/office/drawing/2014/main" id="{655CC74D-A9A7-F84C-9F54-D09C2D1A3C72}"/>
                </a:ext>
              </a:extLst>
            </p:cNvPr>
            <p:cNvPicPr>
              <a:picLocks noChangeAspect="1"/>
            </p:cNvPicPr>
            <p:nvPr/>
          </p:nvPicPr>
          <p:blipFill>
            <a:blip r:embed="rId24"/>
            <a:stretch>
              <a:fillRect/>
            </a:stretch>
          </p:blipFill>
          <p:spPr>
            <a:xfrm>
              <a:off x="4974" y="3437"/>
              <a:ext cx="676" cy="676"/>
            </a:xfrm>
            <a:prstGeom prst="rect">
              <a:avLst/>
            </a:prstGeom>
          </p:spPr>
        </p:pic>
      </p:grpSp>
      <p:grpSp>
        <p:nvGrpSpPr>
          <p:cNvPr id="79" name="组合 78">
            <a:extLst>
              <a:ext uri="{FF2B5EF4-FFF2-40B4-BE49-F238E27FC236}">
                <a16:creationId xmlns:a16="http://schemas.microsoft.com/office/drawing/2014/main" id="{C6EBEF44-D573-0449-A1BA-FDA2212CB08F}"/>
              </a:ext>
            </a:extLst>
          </p:cNvPr>
          <p:cNvGrpSpPr/>
          <p:nvPr/>
        </p:nvGrpSpPr>
        <p:grpSpPr>
          <a:xfrm>
            <a:off x="7212527" y="5550526"/>
            <a:ext cx="824230" cy="527685"/>
            <a:chOff x="11473" y="3543"/>
            <a:chExt cx="1298" cy="831"/>
          </a:xfrm>
        </p:grpSpPr>
        <p:pic>
          <p:nvPicPr>
            <p:cNvPr id="80" name="图片 79" descr="多人">
              <a:extLst>
                <a:ext uri="{FF2B5EF4-FFF2-40B4-BE49-F238E27FC236}">
                  <a16:creationId xmlns:a16="http://schemas.microsoft.com/office/drawing/2014/main" id="{FAA44AA1-8CE2-304A-970B-7BD1748B01BA}"/>
                </a:ext>
              </a:extLst>
            </p:cNvPr>
            <p:cNvPicPr>
              <a:picLocks noChangeAspect="1"/>
            </p:cNvPicPr>
            <p:nvPr/>
          </p:nvPicPr>
          <p:blipFill>
            <a:blip r:embed="rId29"/>
            <a:stretch>
              <a:fillRect/>
            </a:stretch>
          </p:blipFill>
          <p:spPr>
            <a:xfrm>
              <a:off x="11864" y="3543"/>
              <a:ext cx="516" cy="464"/>
            </a:xfrm>
            <a:prstGeom prst="rect">
              <a:avLst/>
            </a:prstGeom>
          </p:spPr>
        </p:pic>
        <p:sp>
          <p:nvSpPr>
            <p:cNvPr id="81" name="PA_文本框 151">
              <a:extLst>
                <a:ext uri="{FF2B5EF4-FFF2-40B4-BE49-F238E27FC236}">
                  <a16:creationId xmlns:a16="http://schemas.microsoft.com/office/drawing/2014/main" id="{C9FC8854-BFBF-024E-961C-9301CE64ADAD}"/>
                </a:ext>
              </a:extLst>
            </p:cNvPr>
            <p:cNvSpPr txBox="1"/>
            <p:nvPr>
              <p:custDataLst>
                <p:tags r:id="rId6"/>
              </p:custDataLst>
            </p:nvPr>
          </p:nvSpPr>
          <p:spPr>
            <a:xfrm>
              <a:off x="11473" y="4014"/>
              <a:ext cx="1298"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业务使用者</a:t>
              </a:r>
            </a:p>
          </p:txBody>
        </p:sp>
      </p:grpSp>
      <p:grpSp>
        <p:nvGrpSpPr>
          <p:cNvPr id="82" name="组合 81">
            <a:extLst>
              <a:ext uri="{FF2B5EF4-FFF2-40B4-BE49-F238E27FC236}">
                <a16:creationId xmlns:a16="http://schemas.microsoft.com/office/drawing/2014/main" id="{263B5926-594E-264D-988F-E694073E82F9}"/>
              </a:ext>
            </a:extLst>
          </p:cNvPr>
          <p:cNvGrpSpPr/>
          <p:nvPr/>
        </p:nvGrpSpPr>
        <p:grpSpPr>
          <a:xfrm>
            <a:off x="8805107" y="5458451"/>
            <a:ext cx="776605" cy="619760"/>
            <a:chOff x="4728" y="3437"/>
            <a:chExt cx="1223" cy="976"/>
          </a:xfrm>
        </p:grpSpPr>
        <p:sp>
          <p:nvSpPr>
            <p:cNvPr id="83" name="PA_文本框 151">
              <a:extLst>
                <a:ext uri="{FF2B5EF4-FFF2-40B4-BE49-F238E27FC236}">
                  <a16:creationId xmlns:a16="http://schemas.microsoft.com/office/drawing/2014/main" id="{C5BDA34B-B036-2A40-A3BF-8ED8E79E87A7}"/>
                </a:ext>
              </a:extLst>
            </p:cNvPr>
            <p:cNvSpPr txBox="1"/>
            <p:nvPr>
              <p:custDataLst>
                <p:tags r:id="rId5"/>
              </p:custDataLst>
            </p:nvPr>
          </p:nvSpPr>
          <p:spPr>
            <a:xfrm>
              <a:off x="4728" y="4053"/>
              <a:ext cx="1223" cy="360"/>
            </a:xfrm>
            <a:prstGeom prst="rect">
              <a:avLst/>
            </a:prstGeom>
            <a:noFill/>
          </p:spPr>
          <p:txBody>
            <a:bodyPr wrap="square" lIns="91439" tIns="45719" rIns="91439" bIns="45719" rtlCol="0">
              <a:spAutoFit/>
            </a:bodyPr>
            <a:lstStyle/>
            <a:p>
              <a:pPr algn="ctr" defTabSz="913130"/>
              <a:r>
                <a:rPr lang="zh-CN" altLang="en-US"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rPr>
                <a:t>单机机器人</a:t>
              </a:r>
              <a:endParaRPr lang="en-US" altLang="zh-CN" sz="900" dirty="0">
                <a:solidFill>
                  <a:schemeClr val="tx1">
                    <a:lumMod val="75000"/>
                    <a:lumOff val="25000"/>
                  </a:schemeClr>
                </a:solidFill>
                <a:latin typeface="Arial" panose="020B0604020202090204" pitchFamily="34" charset="0"/>
                <a:ea typeface="Arial" panose="020B0604020202090204" pitchFamily="34" charset="0"/>
                <a:cs typeface="Arial" panose="020B0604020202090204" pitchFamily="34" charset="0"/>
              </a:endParaRPr>
            </a:p>
          </p:txBody>
        </p:sp>
        <p:pic>
          <p:nvPicPr>
            <p:cNvPr id="84" name="图片 83" descr="机器人_o">
              <a:extLst>
                <a:ext uri="{FF2B5EF4-FFF2-40B4-BE49-F238E27FC236}">
                  <a16:creationId xmlns:a16="http://schemas.microsoft.com/office/drawing/2014/main" id="{65AE493C-8EFE-1445-B450-BC4092F45258}"/>
                </a:ext>
              </a:extLst>
            </p:cNvPr>
            <p:cNvPicPr>
              <a:picLocks noChangeAspect="1"/>
            </p:cNvPicPr>
            <p:nvPr/>
          </p:nvPicPr>
          <p:blipFill>
            <a:blip r:embed="rId24"/>
            <a:stretch>
              <a:fillRect/>
            </a:stretch>
          </p:blipFill>
          <p:spPr>
            <a:xfrm>
              <a:off x="4974" y="3437"/>
              <a:ext cx="676" cy="676"/>
            </a:xfrm>
            <a:prstGeom prst="rect">
              <a:avLst/>
            </a:prstGeom>
          </p:spPr>
        </p:pic>
      </p:grpSp>
      <p:sp>
        <p:nvSpPr>
          <p:cNvPr id="85" name="矩形: 圆角 74">
            <a:extLst>
              <a:ext uri="{FF2B5EF4-FFF2-40B4-BE49-F238E27FC236}">
                <a16:creationId xmlns:a16="http://schemas.microsoft.com/office/drawing/2014/main" id="{3B768712-6AEC-4B4F-A284-111D5137B20F}"/>
              </a:ext>
            </a:extLst>
          </p:cNvPr>
          <p:cNvSpPr/>
          <p:nvPr/>
        </p:nvSpPr>
        <p:spPr>
          <a:xfrm>
            <a:off x="8743512" y="5393046"/>
            <a:ext cx="1627505" cy="739140"/>
          </a:xfrm>
          <a:prstGeom prst="roundRect">
            <a:avLst>
              <a:gd name="adj" fmla="val 2719"/>
            </a:avLst>
          </a:prstGeom>
          <a:noFill/>
          <a:ln w="19050">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i="0" u="none" strike="noStrike" kern="1200" cap="none" spc="0" normalizeH="0" baseline="0" noProof="0">
              <a:ln>
                <a:noFill/>
              </a:ln>
              <a:solidFill>
                <a:schemeClr val="tx1">
                  <a:lumMod val="75000"/>
                  <a:lumOff val="25000"/>
                </a:schemeClr>
              </a:solidFill>
              <a:effectLst/>
              <a:uLnTx/>
              <a:uFillTx/>
              <a:latin typeface="Arial" panose="020B0604020202090204" pitchFamily="34" charset="0"/>
              <a:ea typeface="宋体" charset="-122"/>
              <a:cs typeface="Arial" panose="020B0604020202090204" pitchFamily="34" charset="0"/>
            </a:endParaRPr>
          </a:p>
        </p:txBody>
      </p:sp>
      <p:sp>
        <p:nvSpPr>
          <p:cNvPr id="86" name="矩形: 圆角 29">
            <a:extLst>
              <a:ext uri="{FF2B5EF4-FFF2-40B4-BE49-F238E27FC236}">
                <a16:creationId xmlns:a16="http://schemas.microsoft.com/office/drawing/2014/main" id="{21585EF9-468B-DC4E-8F37-FE88BBC07F15}"/>
              </a:ext>
            </a:extLst>
          </p:cNvPr>
          <p:cNvSpPr/>
          <p:nvPr/>
        </p:nvSpPr>
        <p:spPr>
          <a:xfrm>
            <a:off x="6770566" y="5021571"/>
            <a:ext cx="1017905" cy="267970"/>
          </a:xfrm>
          <a:prstGeom prst="round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latin typeface="Arial" panose="020B0604020202090204" pitchFamily="34" charset="0"/>
                <a:ea typeface="Arial" panose="020B0604020202090204" pitchFamily="34" charset="0"/>
                <a:cs typeface="Arial" panose="020B0604020202090204" pitchFamily="34" charset="0"/>
              </a:rPr>
              <a:t>证券投资部</a:t>
            </a:r>
          </a:p>
        </p:txBody>
      </p:sp>
      <p:cxnSp>
        <p:nvCxnSpPr>
          <p:cNvPr id="87" name="直接连接符 2">
            <a:extLst>
              <a:ext uri="{FF2B5EF4-FFF2-40B4-BE49-F238E27FC236}">
                <a16:creationId xmlns:a16="http://schemas.microsoft.com/office/drawing/2014/main" id="{BFFD7F99-76E0-B847-8F37-5D7799EBDEAD}"/>
              </a:ext>
            </a:extLst>
          </p:cNvPr>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88" name="文本框 87">
            <a:extLst>
              <a:ext uri="{FF2B5EF4-FFF2-40B4-BE49-F238E27FC236}">
                <a16:creationId xmlns:a16="http://schemas.microsoft.com/office/drawing/2014/main" id="{083FA573-2979-9740-B654-636F96BA9AD9}"/>
              </a:ext>
            </a:extLst>
          </p:cNvPr>
          <p:cNvSpPr txBox="1"/>
          <p:nvPr/>
        </p:nvSpPr>
        <p:spPr>
          <a:xfrm>
            <a:off x="292499" y="285760"/>
            <a:ext cx="3570842"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latin typeface="微软雅黑" panose="020B0503020204020204" pitchFamily="34" charset="-122"/>
                <a:ea typeface="微软雅黑" panose="020B0503020204020204" pitchFamily="34" charset="-122"/>
              </a:rPr>
              <a:t>二、流程建设方案</a:t>
            </a:r>
            <a:endParaRPr lang="en-US" altLang="zh-CN" sz="2400" b="1" dirty="0">
              <a:solidFill>
                <a:schemeClr val="bg1"/>
              </a:solidFill>
              <a:latin typeface="微软雅黑" panose="020B0503020204020204" pitchFamily="34" charset="-122"/>
              <a:ea typeface="微软雅黑" panose="020B0503020204020204" pitchFamily="34" charset="-122"/>
            </a:endParaRPr>
          </a:p>
          <a:p>
            <a:pPr>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Solution Introduction</a:t>
            </a:r>
            <a:endParaRPr lang="zh-CN" alt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a:p>
            <a:endParaRPr lang="en-US" sz="1400" b="1" dirty="0">
              <a:solidFill>
                <a:schemeClr val="bg1"/>
              </a:solidFill>
              <a:latin typeface="微软雅黑" panose="020B0503020204020204" pitchFamily="34" charset="-122"/>
              <a:ea typeface="微软雅黑" panose="020B0503020204020204" pitchFamily="34" charset="-122"/>
            </a:endParaRPr>
          </a:p>
        </p:txBody>
      </p:sp>
      <p:sp>
        <p:nvSpPr>
          <p:cNvPr id="89" name="标题 1">
            <a:extLst>
              <a:ext uri="{FF2B5EF4-FFF2-40B4-BE49-F238E27FC236}">
                <a16:creationId xmlns:a16="http://schemas.microsoft.com/office/drawing/2014/main" id="{A75ACEA4-A85F-E447-9754-DC085C098CF6}"/>
              </a:ext>
            </a:extLst>
          </p:cNvPr>
          <p:cNvSpPr txBox="1">
            <a:spLocks/>
          </p:cNvSpPr>
          <p:nvPr/>
        </p:nvSpPr>
        <p:spPr>
          <a:xfrm>
            <a:off x="3253937" y="415902"/>
            <a:ext cx="10515600" cy="4781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000" dirty="0">
                <a:solidFill>
                  <a:schemeClr val="bg1"/>
                </a:solidFill>
                <a:latin typeface="微软雅黑" panose="020B0503020204020204" charset="-122"/>
                <a:ea typeface="微软雅黑" panose="020B0503020204020204" charset="-122"/>
                <a:cs typeface="+mn-cs"/>
                <a:sym typeface="+mn-ea"/>
              </a:rPr>
              <a:t>示例：某证券企业案例</a:t>
            </a:r>
            <a:r>
              <a:rPr lang="en-US" altLang="zh-CN" sz="2000" dirty="0">
                <a:solidFill>
                  <a:schemeClr val="bg1"/>
                </a:solidFill>
                <a:latin typeface="微软雅黑" panose="020B0503020204020204" charset="-122"/>
                <a:ea typeface="微软雅黑" panose="020B0503020204020204" charset="-122"/>
                <a:cs typeface="+mn-cs"/>
              </a:rPr>
              <a:t>-</a:t>
            </a:r>
            <a:r>
              <a:rPr lang="zh-CN" altLang="en-US" sz="2000" dirty="0">
                <a:solidFill>
                  <a:schemeClr val="bg1"/>
                </a:solidFill>
                <a:latin typeface="微软雅黑" panose="020B0503020204020204" charset="-122"/>
                <a:ea typeface="微软雅黑" panose="020B0503020204020204" charset="-122"/>
                <a:cs typeface="+mn-cs"/>
              </a:rPr>
              <a:t>架构部署</a:t>
            </a:r>
          </a:p>
        </p:txBody>
      </p:sp>
      <p:sp>
        <p:nvSpPr>
          <p:cNvPr id="90" name="文本框 89">
            <a:extLst>
              <a:ext uri="{FF2B5EF4-FFF2-40B4-BE49-F238E27FC236}">
                <a16:creationId xmlns:a16="http://schemas.microsoft.com/office/drawing/2014/main" id="{D1B53CE5-ABD6-E62C-4FDA-95F0DADA92DC}"/>
              </a:ext>
            </a:extLst>
          </p:cNvPr>
          <p:cNvSpPr txBox="1"/>
          <p:nvPr/>
        </p:nvSpPr>
        <p:spPr>
          <a:xfrm>
            <a:off x="3776541" y="4227186"/>
            <a:ext cx="584201" cy="369332"/>
          </a:xfrm>
          <a:prstGeom prst="rect">
            <a:avLst/>
          </a:prstGeom>
          <a:noFill/>
        </p:spPr>
        <p:txBody>
          <a:bodyPr wrap="square" rtlCol="0">
            <a:spAutoFit/>
          </a:bodyPr>
          <a:lstStyle/>
          <a:p>
            <a:r>
              <a:rPr lang="zh-CN" altLang="en-US" sz="900" dirty="0"/>
              <a:t>业务数据储存</a:t>
            </a:r>
          </a:p>
        </p:txBody>
      </p:sp>
      <p:sp>
        <p:nvSpPr>
          <p:cNvPr id="92" name="文本框 91">
            <a:extLst>
              <a:ext uri="{FF2B5EF4-FFF2-40B4-BE49-F238E27FC236}">
                <a16:creationId xmlns:a16="http://schemas.microsoft.com/office/drawing/2014/main" id="{8B472194-0EAA-518C-9A11-28282C546013}"/>
              </a:ext>
            </a:extLst>
          </p:cNvPr>
          <p:cNvSpPr txBox="1"/>
          <p:nvPr/>
        </p:nvSpPr>
        <p:spPr>
          <a:xfrm>
            <a:off x="1935368" y="3082122"/>
            <a:ext cx="1005514" cy="246221"/>
          </a:xfrm>
          <a:prstGeom prst="rect">
            <a:avLst/>
          </a:prstGeom>
          <a:noFill/>
        </p:spPr>
        <p:txBody>
          <a:bodyPr wrap="square" rtlCol="0">
            <a:spAutoFit/>
          </a:bodyPr>
          <a:lstStyle/>
          <a:p>
            <a:r>
              <a:rPr lang="zh-CN" altLang="en-US" sz="1000" dirty="0"/>
              <a:t>查询业务数据</a:t>
            </a:r>
          </a:p>
        </p:txBody>
      </p:sp>
      <p:sp>
        <p:nvSpPr>
          <p:cNvPr id="93" name="文本框 92">
            <a:extLst>
              <a:ext uri="{FF2B5EF4-FFF2-40B4-BE49-F238E27FC236}">
                <a16:creationId xmlns:a16="http://schemas.microsoft.com/office/drawing/2014/main" id="{63AFFAF6-55B8-F0CD-6478-14E0786C83C4}"/>
              </a:ext>
            </a:extLst>
          </p:cNvPr>
          <p:cNvSpPr txBox="1"/>
          <p:nvPr/>
        </p:nvSpPr>
        <p:spPr>
          <a:xfrm>
            <a:off x="1712641" y="4257666"/>
            <a:ext cx="497991" cy="369332"/>
          </a:xfrm>
          <a:prstGeom prst="rect">
            <a:avLst/>
          </a:prstGeom>
          <a:noFill/>
        </p:spPr>
        <p:txBody>
          <a:bodyPr wrap="square" rtlCol="0">
            <a:spAutoFit/>
          </a:bodyPr>
          <a:lstStyle/>
          <a:p>
            <a:r>
              <a:rPr lang="zh-CN" altLang="en-US" sz="900" dirty="0"/>
              <a:t>读取数据</a:t>
            </a:r>
          </a:p>
        </p:txBody>
      </p:sp>
    </p:spTree>
    <p:extLst>
      <p:ext uri="{BB962C8B-B14F-4D97-AF65-F5344CB8AC3E}">
        <p14:creationId xmlns:p14="http://schemas.microsoft.com/office/powerpoint/2010/main" val="16493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92498" y="285760"/>
            <a:ext cx="8288083"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latin typeface="微软雅黑" panose="020B0503020204020204" pitchFamily="34" charset="-122"/>
                <a:ea typeface="微软雅黑" panose="020B0503020204020204" pitchFamily="34" charset="-122"/>
              </a:rPr>
              <a:t>三、执行流程图</a:t>
            </a:r>
            <a:endParaRPr lang="en-US" altLang="zh-CN" sz="2400" b="1" dirty="0">
              <a:solidFill>
                <a:schemeClr val="bg1"/>
              </a:solidFill>
              <a:latin typeface="微软雅黑" panose="020B0503020204020204" pitchFamily="34" charset="-122"/>
              <a:ea typeface="微软雅黑" panose="020B0503020204020204" pitchFamily="34" charset="-122"/>
            </a:endParaRPr>
          </a:p>
          <a:p>
            <a:pPr lvl="0">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Execution Flow Chart</a:t>
            </a:r>
            <a:endParaRPr lang="en-US" sz="1400" b="1" dirty="0">
              <a:solidFill>
                <a:schemeClr val="bg1"/>
              </a:solidFill>
              <a:latin typeface="微软雅黑" panose="020B0503020204020204" pitchFamily="34" charset="-122"/>
              <a:ea typeface="微软雅黑" panose="020B0503020204020204" pitchFamily="34" charset="-122"/>
            </a:endParaRPr>
          </a:p>
        </p:txBody>
      </p:sp>
      <p:sp>
        <p:nvSpPr>
          <p:cNvPr id="9" name="矩形 8">
            <a:extLst>
              <a:ext uri="{FF2B5EF4-FFF2-40B4-BE49-F238E27FC236}">
                <a16:creationId xmlns:a16="http://schemas.microsoft.com/office/drawing/2014/main" id="{DA8ED63A-3878-C846-A2FE-A0C6EA24B4F0}"/>
              </a:ext>
            </a:extLst>
          </p:cNvPr>
          <p:cNvSpPr/>
          <p:nvPr/>
        </p:nvSpPr>
        <p:spPr>
          <a:xfrm>
            <a:off x="726441" y="1750545"/>
            <a:ext cx="428625" cy="202755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200" b="1" dirty="0">
                <a:solidFill>
                  <a:schemeClr val="bg1"/>
                </a:solidFill>
                <a:latin typeface="微软雅黑" panose="020B0503020204020204" charset="-122"/>
                <a:ea typeface="微软雅黑" panose="020B0503020204020204" charset="-122"/>
                <a:sym typeface="+mn-ea"/>
              </a:rPr>
              <a:t>数字化生产力部署前</a:t>
            </a:r>
            <a:endParaRPr kumimoji="1" lang="zh-CN" altLang="en-US" sz="1200" b="1" dirty="0">
              <a:latin typeface="PingFang SC" panose="020B0400000000000000" pitchFamily="34" charset="-122"/>
              <a:ea typeface="PingFang SC" panose="020B0400000000000000" pitchFamily="34" charset="-122"/>
            </a:endParaRPr>
          </a:p>
        </p:txBody>
      </p:sp>
      <p:sp>
        <p:nvSpPr>
          <p:cNvPr id="10" name="矩形 9">
            <a:extLst>
              <a:ext uri="{FF2B5EF4-FFF2-40B4-BE49-F238E27FC236}">
                <a16:creationId xmlns:a16="http://schemas.microsoft.com/office/drawing/2014/main" id="{BF54DDDC-0F97-5247-8255-1D822CE8DB00}"/>
              </a:ext>
            </a:extLst>
          </p:cNvPr>
          <p:cNvSpPr/>
          <p:nvPr/>
        </p:nvSpPr>
        <p:spPr>
          <a:xfrm>
            <a:off x="726441" y="4327375"/>
            <a:ext cx="428625" cy="2027555"/>
          </a:xfrm>
          <a:prstGeom prst="rect">
            <a:avLst/>
          </a:prstGeom>
          <a:solidFill>
            <a:srgbClr val="00AE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200" b="1" dirty="0">
                <a:solidFill>
                  <a:schemeClr val="bg1"/>
                </a:solidFill>
                <a:latin typeface="微软雅黑" panose="020B0503020204020204" charset="-122"/>
                <a:ea typeface="微软雅黑" panose="020B0503020204020204" charset="-122"/>
                <a:sym typeface="+mn-ea"/>
              </a:rPr>
              <a:t>数字化生产力部署后</a:t>
            </a:r>
            <a:endParaRPr kumimoji="1" lang="zh-CN" altLang="en-US" sz="1200" b="1" dirty="0">
              <a:latin typeface="PingFang SC" panose="020B0400000000000000" pitchFamily="34" charset="-122"/>
              <a:ea typeface="PingFang SC" panose="020B0400000000000000" pitchFamily="34" charset="-122"/>
            </a:endParaRPr>
          </a:p>
        </p:txBody>
      </p:sp>
      <p:sp>
        <p:nvSpPr>
          <p:cNvPr id="11" name="文本框 10">
            <a:extLst>
              <a:ext uri="{FF2B5EF4-FFF2-40B4-BE49-F238E27FC236}">
                <a16:creationId xmlns:a16="http://schemas.microsoft.com/office/drawing/2014/main" id="{F955931B-977E-8144-89D7-09510B6984BF}"/>
              </a:ext>
            </a:extLst>
          </p:cNvPr>
          <p:cNvSpPr txBox="1"/>
          <p:nvPr/>
        </p:nvSpPr>
        <p:spPr>
          <a:xfrm>
            <a:off x="4983679" y="1106756"/>
            <a:ext cx="1879659" cy="307777"/>
          </a:xfrm>
          <a:prstGeom prst="rect">
            <a:avLst/>
          </a:prstGeom>
          <a:noFill/>
        </p:spPr>
        <p:txBody>
          <a:bodyPr wrap="square" rtlCol="0">
            <a:spAutoFit/>
          </a:bodyPr>
          <a:lstStyle/>
          <a:p>
            <a:pPr algn="ctr"/>
            <a:r>
              <a:rPr kumimoji="1" lang="zh-CN" altLang="en-US" sz="1400" b="1" dirty="0">
                <a:solidFill>
                  <a:schemeClr val="bg1"/>
                </a:solidFill>
                <a:latin typeface="微软雅黑" panose="020B0503020204020204" charset="-122"/>
                <a:ea typeface="微软雅黑" panose="020B0503020204020204" charset="-122"/>
              </a:rPr>
              <a:t>全流程手工执行</a:t>
            </a:r>
          </a:p>
        </p:txBody>
      </p:sp>
      <p:sp>
        <p:nvSpPr>
          <p:cNvPr id="12" name="文本框 11">
            <a:extLst>
              <a:ext uri="{FF2B5EF4-FFF2-40B4-BE49-F238E27FC236}">
                <a16:creationId xmlns:a16="http://schemas.microsoft.com/office/drawing/2014/main" id="{991131CB-23F3-E840-8849-944B1A0360B8}"/>
              </a:ext>
            </a:extLst>
          </p:cNvPr>
          <p:cNvSpPr txBox="1"/>
          <p:nvPr/>
        </p:nvSpPr>
        <p:spPr>
          <a:xfrm>
            <a:off x="3450419" y="4165460"/>
            <a:ext cx="5264383" cy="307777"/>
          </a:xfrm>
          <a:prstGeom prst="rect">
            <a:avLst/>
          </a:prstGeom>
          <a:noFill/>
        </p:spPr>
        <p:txBody>
          <a:bodyPr wrap="square" rtlCol="0">
            <a:spAutoFit/>
          </a:bodyPr>
          <a:lstStyle/>
          <a:p>
            <a:pPr algn="ctr"/>
            <a:r>
              <a:rPr kumimoji="1" lang="zh-CN" altLang="en-US" sz="1400" b="1" dirty="0">
                <a:solidFill>
                  <a:srgbClr val="04AF59"/>
                </a:solidFill>
                <a:latin typeface="微软雅黑" panose="020B0503020204020204" charset="-122"/>
                <a:ea typeface="微软雅黑" panose="020B0503020204020204" charset="-122"/>
              </a:rPr>
              <a:t>机器人自动完成抓取、分类等业务流程</a:t>
            </a:r>
          </a:p>
        </p:txBody>
      </p:sp>
      <p:pic>
        <p:nvPicPr>
          <p:cNvPr id="13" name="图片 12" descr="ibot">
            <a:extLst>
              <a:ext uri="{FF2B5EF4-FFF2-40B4-BE49-F238E27FC236}">
                <a16:creationId xmlns:a16="http://schemas.microsoft.com/office/drawing/2014/main" id="{68B93D38-B207-F344-A981-A53D76568971}"/>
              </a:ext>
            </a:extLst>
          </p:cNvPr>
          <p:cNvPicPr>
            <a:picLocks noChangeAspect="1"/>
          </p:cNvPicPr>
          <p:nvPr/>
        </p:nvPicPr>
        <p:blipFill>
          <a:blip r:embed="rId2" cstate="print"/>
          <a:stretch>
            <a:fillRect/>
          </a:stretch>
        </p:blipFill>
        <p:spPr>
          <a:xfrm>
            <a:off x="2757908" y="4913448"/>
            <a:ext cx="565150" cy="565150"/>
          </a:xfrm>
          <a:prstGeom prst="rect">
            <a:avLst/>
          </a:prstGeom>
        </p:spPr>
      </p:pic>
      <p:pic>
        <p:nvPicPr>
          <p:cNvPr id="14" name="图片 13" descr="人 (2)">
            <a:extLst>
              <a:ext uri="{FF2B5EF4-FFF2-40B4-BE49-F238E27FC236}">
                <a16:creationId xmlns:a16="http://schemas.microsoft.com/office/drawing/2014/main" id="{F96DD702-1806-0C46-8F62-9A1A51AC861E}"/>
              </a:ext>
            </a:extLst>
          </p:cNvPr>
          <p:cNvPicPr>
            <a:picLocks noChangeAspect="1"/>
          </p:cNvPicPr>
          <p:nvPr/>
        </p:nvPicPr>
        <p:blipFill>
          <a:blip r:embed="rId3" cstate="print">
            <a:biLevel thresh="25000"/>
          </a:blip>
          <a:stretch>
            <a:fillRect/>
          </a:stretch>
        </p:blipFill>
        <p:spPr>
          <a:xfrm>
            <a:off x="3731917" y="1723564"/>
            <a:ext cx="607596" cy="607596"/>
          </a:xfrm>
          <a:prstGeom prst="rect">
            <a:avLst/>
          </a:prstGeom>
        </p:spPr>
      </p:pic>
      <p:pic>
        <p:nvPicPr>
          <p:cNvPr id="15" name="图片 14" descr="人 (2)">
            <a:extLst>
              <a:ext uri="{FF2B5EF4-FFF2-40B4-BE49-F238E27FC236}">
                <a16:creationId xmlns:a16="http://schemas.microsoft.com/office/drawing/2014/main" id="{F1C1D068-861A-5A4E-8558-0542721D693A}"/>
              </a:ext>
            </a:extLst>
          </p:cNvPr>
          <p:cNvPicPr>
            <a:picLocks noChangeAspect="1"/>
          </p:cNvPicPr>
          <p:nvPr/>
        </p:nvPicPr>
        <p:blipFill>
          <a:blip r:embed="rId3" cstate="print">
            <a:biLevel thresh="25000"/>
          </a:blip>
          <a:stretch>
            <a:fillRect/>
          </a:stretch>
        </p:blipFill>
        <p:spPr>
          <a:xfrm>
            <a:off x="5486595" y="1737625"/>
            <a:ext cx="607596" cy="607596"/>
          </a:xfrm>
          <a:prstGeom prst="rect">
            <a:avLst/>
          </a:prstGeom>
        </p:spPr>
      </p:pic>
      <p:pic>
        <p:nvPicPr>
          <p:cNvPr id="16" name="图片 15" descr="文件 (3)">
            <a:extLst>
              <a:ext uri="{FF2B5EF4-FFF2-40B4-BE49-F238E27FC236}">
                <a16:creationId xmlns:a16="http://schemas.microsoft.com/office/drawing/2014/main" id="{FD514426-CAA5-D240-91FD-628F4A453C07}"/>
              </a:ext>
            </a:extLst>
          </p:cNvPr>
          <p:cNvPicPr>
            <a:picLocks noChangeAspect="1"/>
          </p:cNvPicPr>
          <p:nvPr/>
        </p:nvPicPr>
        <p:blipFill>
          <a:blip r:embed="rId4" cstate="print">
            <a:biLevel thresh="25000"/>
          </a:blip>
          <a:stretch>
            <a:fillRect/>
          </a:stretch>
        </p:blipFill>
        <p:spPr>
          <a:xfrm>
            <a:off x="5425091" y="3044962"/>
            <a:ext cx="349732" cy="349732"/>
          </a:xfrm>
          <a:prstGeom prst="rect">
            <a:avLst/>
          </a:prstGeom>
        </p:spPr>
      </p:pic>
      <p:pic>
        <p:nvPicPr>
          <p:cNvPr id="17" name="图形 16" descr="Internet">
            <a:extLst>
              <a:ext uri="{FF2B5EF4-FFF2-40B4-BE49-F238E27FC236}">
                <a16:creationId xmlns:a16="http://schemas.microsoft.com/office/drawing/2014/main" id="{F0A36638-6104-7646-AEB1-F732BE824E7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89933" y="1837684"/>
            <a:ext cx="403296" cy="403296"/>
          </a:xfrm>
          <a:prstGeom prst="rect">
            <a:avLst/>
          </a:prstGeom>
        </p:spPr>
      </p:pic>
      <p:pic>
        <p:nvPicPr>
          <p:cNvPr id="18" name="图形 17" descr="月历">
            <a:extLst>
              <a:ext uri="{FF2B5EF4-FFF2-40B4-BE49-F238E27FC236}">
                <a16:creationId xmlns:a16="http://schemas.microsoft.com/office/drawing/2014/main" id="{EA9584C3-FD8C-9F44-BB7F-691CDB21330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14362" y="1838725"/>
            <a:ext cx="405396" cy="405396"/>
          </a:xfrm>
          <a:prstGeom prst="rect">
            <a:avLst/>
          </a:prstGeom>
        </p:spPr>
      </p:pic>
      <p:pic>
        <p:nvPicPr>
          <p:cNvPr id="19" name="图片 18" descr="人 (2)">
            <a:extLst>
              <a:ext uri="{FF2B5EF4-FFF2-40B4-BE49-F238E27FC236}">
                <a16:creationId xmlns:a16="http://schemas.microsoft.com/office/drawing/2014/main" id="{302F3A24-CB52-6543-90A7-6AA6A9A5E55A}"/>
              </a:ext>
            </a:extLst>
          </p:cNvPr>
          <p:cNvPicPr>
            <a:picLocks noChangeAspect="1"/>
          </p:cNvPicPr>
          <p:nvPr/>
        </p:nvPicPr>
        <p:blipFill>
          <a:blip r:embed="rId3" cstate="print">
            <a:biLevel thresh="25000"/>
          </a:blip>
          <a:stretch>
            <a:fillRect/>
          </a:stretch>
        </p:blipFill>
        <p:spPr>
          <a:xfrm>
            <a:off x="7294271" y="1718503"/>
            <a:ext cx="607596" cy="607596"/>
          </a:xfrm>
          <a:prstGeom prst="rect">
            <a:avLst/>
          </a:prstGeom>
        </p:spPr>
      </p:pic>
      <p:pic>
        <p:nvPicPr>
          <p:cNvPr id="20" name="图形 19" descr="统计信息 RTL">
            <a:extLst>
              <a:ext uri="{FF2B5EF4-FFF2-40B4-BE49-F238E27FC236}">
                <a16:creationId xmlns:a16="http://schemas.microsoft.com/office/drawing/2014/main" id="{4B0E44DB-C3D4-6B4B-AC7E-37C60CDEB2C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109684" y="1872200"/>
            <a:ext cx="307778" cy="307777"/>
          </a:xfrm>
          <a:prstGeom prst="rect">
            <a:avLst/>
          </a:prstGeom>
        </p:spPr>
      </p:pic>
      <p:pic>
        <p:nvPicPr>
          <p:cNvPr id="21" name="图片 20" descr="人 (2)">
            <a:extLst>
              <a:ext uri="{FF2B5EF4-FFF2-40B4-BE49-F238E27FC236}">
                <a16:creationId xmlns:a16="http://schemas.microsoft.com/office/drawing/2014/main" id="{85389B67-5974-2748-A07E-B08D7E2791C2}"/>
              </a:ext>
            </a:extLst>
          </p:cNvPr>
          <p:cNvPicPr>
            <a:picLocks noChangeAspect="1"/>
          </p:cNvPicPr>
          <p:nvPr/>
        </p:nvPicPr>
        <p:blipFill>
          <a:blip r:embed="rId3" cstate="print">
            <a:biLevel thresh="25000"/>
          </a:blip>
          <a:stretch>
            <a:fillRect/>
          </a:stretch>
        </p:blipFill>
        <p:spPr>
          <a:xfrm>
            <a:off x="7303901" y="2984328"/>
            <a:ext cx="607596" cy="607596"/>
          </a:xfrm>
          <a:prstGeom prst="rect">
            <a:avLst/>
          </a:prstGeom>
        </p:spPr>
      </p:pic>
      <p:pic>
        <p:nvPicPr>
          <p:cNvPr id="22" name="图形 21" descr="列表">
            <a:extLst>
              <a:ext uri="{FF2B5EF4-FFF2-40B4-BE49-F238E27FC236}">
                <a16:creationId xmlns:a16="http://schemas.microsoft.com/office/drawing/2014/main" id="{660254DF-797B-774F-968B-07493CA2D93E}"/>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095019" y="3051207"/>
            <a:ext cx="335200" cy="335200"/>
          </a:xfrm>
          <a:prstGeom prst="rect">
            <a:avLst/>
          </a:prstGeom>
        </p:spPr>
      </p:pic>
      <p:pic>
        <p:nvPicPr>
          <p:cNvPr id="23" name="图片 22" descr="人 (2)">
            <a:extLst>
              <a:ext uri="{FF2B5EF4-FFF2-40B4-BE49-F238E27FC236}">
                <a16:creationId xmlns:a16="http://schemas.microsoft.com/office/drawing/2014/main" id="{C534BB7A-5AB3-9447-B081-AF65F88DE108}"/>
              </a:ext>
            </a:extLst>
          </p:cNvPr>
          <p:cNvPicPr>
            <a:picLocks noChangeAspect="1"/>
          </p:cNvPicPr>
          <p:nvPr/>
        </p:nvPicPr>
        <p:blipFill>
          <a:blip r:embed="rId3" cstate="print">
            <a:biLevel thresh="25000"/>
          </a:blip>
          <a:stretch>
            <a:fillRect/>
          </a:stretch>
        </p:blipFill>
        <p:spPr>
          <a:xfrm>
            <a:off x="5647955" y="3023089"/>
            <a:ext cx="607596" cy="607596"/>
          </a:xfrm>
          <a:prstGeom prst="rect">
            <a:avLst/>
          </a:prstGeom>
        </p:spPr>
      </p:pic>
      <p:pic>
        <p:nvPicPr>
          <p:cNvPr id="24" name="图片 23" descr="人 (2)">
            <a:extLst>
              <a:ext uri="{FF2B5EF4-FFF2-40B4-BE49-F238E27FC236}">
                <a16:creationId xmlns:a16="http://schemas.microsoft.com/office/drawing/2014/main" id="{EFB5824C-AAF9-0149-8338-9B1AB03B985C}"/>
              </a:ext>
            </a:extLst>
          </p:cNvPr>
          <p:cNvPicPr>
            <a:picLocks noChangeAspect="1"/>
          </p:cNvPicPr>
          <p:nvPr/>
        </p:nvPicPr>
        <p:blipFill>
          <a:blip r:embed="rId3" cstate="print">
            <a:biLevel thresh="25000"/>
          </a:blip>
          <a:stretch>
            <a:fillRect/>
          </a:stretch>
        </p:blipFill>
        <p:spPr>
          <a:xfrm>
            <a:off x="3688211" y="3055636"/>
            <a:ext cx="607596" cy="607596"/>
          </a:xfrm>
          <a:prstGeom prst="rect">
            <a:avLst/>
          </a:prstGeom>
        </p:spPr>
      </p:pic>
      <p:pic>
        <p:nvPicPr>
          <p:cNvPr id="26" name="图形 25" descr="复选标记">
            <a:extLst>
              <a:ext uri="{FF2B5EF4-FFF2-40B4-BE49-F238E27FC236}">
                <a16:creationId xmlns:a16="http://schemas.microsoft.com/office/drawing/2014/main" id="{8C0916C1-929B-D043-A3B8-71F9E46331C8}"/>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46564" y="3097511"/>
            <a:ext cx="349732" cy="349732"/>
          </a:xfrm>
          <a:prstGeom prst="rect">
            <a:avLst/>
          </a:prstGeom>
        </p:spPr>
      </p:pic>
      <p:sp>
        <p:nvSpPr>
          <p:cNvPr id="27" name="文本框 26">
            <a:extLst>
              <a:ext uri="{FF2B5EF4-FFF2-40B4-BE49-F238E27FC236}">
                <a16:creationId xmlns:a16="http://schemas.microsoft.com/office/drawing/2014/main" id="{7D9CB7B5-7048-0E4D-B814-E4FE079309C4}"/>
              </a:ext>
            </a:extLst>
          </p:cNvPr>
          <p:cNvSpPr txBox="1"/>
          <p:nvPr/>
        </p:nvSpPr>
        <p:spPr>
          <a:xfrm>
            <a:off x="3293118" y="2418649"/>
            <a:ext cx="1384472" cy="246221"/>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打开股票网站</a:t>
            </a:r>
          </a:p>
        </p:txBody>
      </p:sp>
      <p:sp>
        <p:nvSpPr>
          <p:cNvPr id="29" name="文本框 28">
            <a:extLst>
              <a:ext uri="{FF2B5EF4-FFF2-40B4-BE49-F238E27FC236}">
                <a16:creationId xmlns:a16="http://schemas.microsoft.com/office/drawing/2014/main" id="{A9373BD7-466F-854A-A306-F3BBF7CE9EBD}"/>
              </a:ext>
            </a:extLst>
          </p:cNvPr>
          <p:cNvSpPr txBox="1"/>
          <p:nvPr/>
        </p:nvSpPr>
        <p:spPr>
          <a:xfrm>
            <a:off x="3319213" y="3738185"/>
            <a:ext cx="1271212" cy="246221"/>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录入所获数据</a:t>
            </a:r>
          </a:p>
        </p:txBody>
      </p:sp>
      <p:sp>
        <p:nvSpPr>
          <p:cNvPr id="30" name="文本框 29">
            <a:extLst>
              <a:ext uri="{FF2B5EF4-FFF2-40B4-BE49-F238E27FC236}">
                <a16:creationId xmlns:a16="http://schemas.microsoft.com/office/drawing/2014/main" id="{A8005495-53E8-5B4F-A468-E04BAF9BFFF7}"/>
              </a:ext>
            </a:extLst>
          </p:cNvPr>
          <p:cNvSpPr txBox="1"/>
          <p:nvPr/>
        </p:nvSpPr>
        <p:spPr>
          <a:xfrm>
            <a:off x="5288171" y="3722183"/>
            <a:ext cx="1270907" cy="246221"/>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分类抓取数据</a:t>
            </a:r>
          </a:p>
        </p:txBody>
      </p:sp>
      <p:sp>
        <p:nvSpPr>
          <p:cNvPr id="31" name="文本框 30">
            <a:extLst>
              <a:ext uri="{FF2B5EF4-FFF2-40B4-BE49-F238E27FC236}">
                <a16:creationId xmlns:a16="http://schemas.microsoft.com/office/drawing/2014/main" id="{3FE8C83F-9F66-8F40-995F-EB838ADCE489}"/>
              </a:ext>
            </a:extLst>
          </p:cNvPr>
          <p:cNvSpPr txBox="1"/>
          <p:nvPr/>
        </p:nvSpPr>
        <p:spPr>
          <a:xfrm>
            <a:off x="7030039" y="3713862"/>
            <a:ext cx="1113892" cy="246221"/>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保存相关数据</a:t>
            </a:r>
          </a:p>
        </p:txBody>
      </p:sp>
      <p:sp>
        <p:nvSpPr>
          <p:cNvPr id="32" name="文本框 31">
            <a:extLst>
              <a:ext uri="{FF2B5EF4-FFF2-40B4-BE49-F238E27FC236}">
                <a16:creationId xmlns:a16="http://schemas.microsoft.com/office/drawing/2014/main" id="{F5E85C21-7C7D-0142-B183-FC908446D450}"/>
              </a:ext>
            </a:extLst>
          </p:cNvPr>
          <p:cNvSpPr txBox="1"/>
          <p:nvPr/>
        </p:nvSpPr>
        <p:spPr>
          <a:xfrm>
            <a:off x="7023187" y="2369231"/>
            <a:ext cx="1113892" cy="246221"/>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抓取所需数据</a:t>
            </a:r>
          </a:p>
        </p:txBody>
      </p:sp>
      <p:sp>
        <p:nvSpPr>
          <p:cNvPr id="33" name="文本框 32">
            <a:extLst>
              <a:ext uri="{FF2B5EF4-FFF2-40B4-BE49-F238E27FC236}">
                <a16:creationId xmlns:a16="http://schemas.microsoft.com/office/drawing/2014/main" id="{2A7A6AAC-DD58-5548-A811-C4B68C3D461D}"/>
              </a:ext>
            </a:extLst>
          </p:cNvPr>
          <p:cNvSpPr txBox="1"/>
          <p:nvPr/>
        </p:nvSpPr>
        <p:spPr>
          <a:xfrm>
            <a:off x="5250293" y="2381084"/>
            <a:ext cx="1113892" cy="246221"/>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查找待录公司</a:t>
            </a:r>
          </a:p>
        </p:txBody>
      </p:sp>
      <p:sp>
        <p:nvSpPr>
          <p:cNvPr id="36" name="箭头: 右 91">
            <a:extLst>
              <a:ext uri="{FF2B5EF4-FFF2-40B4-BE49-F238E27FC236}">
                <a16:creationId xmlns:a16="http://schemas.microsoft.com/office/drawing/2014/main" id="{8B34636D-5ECE-0A4A-9FB1-E69A8D93FD1B}"/>
              </a:ext>
            </a:extLst>
          </p:cNvPr>
          <p:cNvSpPr/>
          <p:nvPr/>
        </p:nvSpPr>
        <p:spPr>
          <a:xfrm>
            <a:off x="6345146" y="2120713"/>
            <a:ext cx="490433" cy="171976"/>
          </a:xfrm>
          <a:prstGeom prst="right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solidFill>
                <a:schemeClr val="bg1"/>
              </a:solidFill>
            </a:endParaRPr>
          </a:p>
        </p:txBody>
      </p:sp>
      <p:sp>
        <p:nvSpPr>
          <p:cNvPr id="37" name="箭头: 右 92">
            <a:extLst>
              <a:ext uri="{FF2B5EF4-FFF2-40B4-BE49-F238E27FC236}">
                <a16:creationId xmlns:a16="http://schemas.microsoft.com/office/drawing/2014/main" id="{85536A3E-DA55-104A-9DF5-D304CACBF5AA}"/>
              </a:ext>
            </a:extLst>
          </p:cNvPr>
          <p:cNvSpPr/>
          <p:nvPr/>
        </p:nvSpPr>
        <p:spPr>
          <a:xfrm>
            <a:off x="4460327" y="2129754"/>
            <a:ext cx="490433" cy="171976"/>
          </a:xfrm>
          <a:prstGeom prst="right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solidFill>
                <a:schemeClr val="bg1"/>
              </a:solidFill>
            </a:endParaRPr>
          </a:p>
        </p:txBody>
      </p:sp>
      <p:sp>
        <p:nvSpPr>
          <p:cNvPr id="38" name="箭头: 下 93">
            <a:extLst>
              <a:ext uri="{FF2B5EF4-FFF2-40B4-BE49-F238E27FC236}">
                <a16:creationId xmlns:a16="http://schemas.microsoft.com/office/drawing/2014/main" id="{DE94BA7D-9564-4649-A1A1-E05B5D546E18}"/>
              </a:ext>
            </a:extLst>
          </p:cNvPr>
          <p:cNvSpPr/>
          <p:nvPr/>
        </p:nvSpPr>
        <p:spPr>
          <a:xfrm>
            <a:off x="7549948" y="2648970"/>
            <a:ext cx="150829" cy="309801"/>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9" name="箭头: 左 94">
            <a:extLst>
              <a:ext uri="{FF2B5EF4-FFF2-40B4-BE49-F238E27FC236}">
                <a16:creationId xmlns:a16="http://schemas.microsoft.com/office/drawing/2014/main" id="{EE5DFFF6-B007-4940-ABF9-613D9E2EEE92}"/>
              </a:ext>
            </a:extLst>
          </p:cNvPr>
          <p:cNvSpPr/>
          <p:nvPr/>
        </p:nvSpPr>
        <p:spPr>
          <a:xfrm>
            <a:off x="4652022" y="3359434"/>
            <a:ext cx="428625" cy="175619"/>
          </a:xfrm>
          <a:prstGeom prst="lef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pic>
        <p:nvPicPr>
          <p:cNvPr id="40" name="图片 39" descr="文件 (4)">
            <a:extLst>
              <a:ext uri="{FF2B5EF4-FFF2-40B4-BE49-F238E27FC236}">
                <a16:creationId xmlns:a16="http://schemas.microsoft.com/office/drawing/2014/main" id="{393649CC-0612-964D-AF72-8DFFCF4246D3}"/>
              </a:ext>
            </a:extLst>
          </p:cNvPr>
          <p:cNvPicPr>
            <a:picLocks noChangeAspect="1"/>
          </p:cNvPicPr>
          <p:nvPr/>
        </p:nvPicPr>
        <p:blipFill>
          <a:blip r:embed="rId15" cstate="print"/>
          <a:stretch>
            <a:fillRect/>
          </a:stretch>
        </p:blipFill>
        <p:spPr>
          <a:xfrm>
            <a:off x="2466263" y="5101141"/>
            <a:ext cx="326154" cy="326154"/>
          </a:xfrm>
          <a:prstGeom prst="rect">
            <a:avLst/>
          </a:prstGeom>
        </p:spPr>
      </p:pic>
      <p:pic>
        <p:nvPicPr>
          <p:cNvPr id="41" name="图形 40" descr="月历">
            <a:extLst>
              <a:ext uri="{FF2B5EF4-FFF2-40B4-BE49-F238E27FC236}">
                <a16:creationId xmlns:a16="http://schemas.microsoft.com/office/drawing/2014/main" id="{BB630B42-AD14-374F-BDC1-CAE4CF953B88}"/>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482087" y="5004968"/>
            <a:ext cx="340931" cy="340931"/>
          </a:xfrm>
          <a:prstGeom prst="rect">
            <a:avLst/>
          </a:prstGeom>
        </p:spPr>
      </p:pic>
      <p:pic>
        <p:nvPicPr>
          <p:cNvPr id="42" name="图片 41" descr="ibot">
            <a:extLst>
              <a:ext uri="{FF2B5EF4-FFF2-40B4-BE49-F238E27FC236}">
                <a16:creationId xmlns:a16="http://schemas.microsoft.com/office/drawing/2014/main" id="{4D053603-AABE-A643-B7C4-FFD61D929908}"/>
              </a:ext>
            </a:extLst>
          </p:cNvPr>
          <p:cNvPicPr>
            <a:picLocks noChangeAspect="1"/>
          </p:cNvPicPr>
          <p:nvPr/>
        </p:nvPicPr>
        <p:blipFill>
          <a:blip r:embed="rId2" cstate="print"/>
          <a:stretch>
            <a:fillRect/>
          </a:stretch>
        </p:blipFill>
        <p:spPr>
          <a:xfrm>
            <a:off x="6715129" y="4986716"/>
            <a:ext cx="565151" cy="565151"/>
          </a:xfrm>
          <a:prstGeom prst="rect">
            <a:avLst/>
          </a:prstGeom>
        </p:spPr>
      </p:pic>
      <p:pic>
        <p:nvPicPr>
          <p:cNvPr id="43" name="图形 42" descr="Internet">
            <a:extLst>
              <a:ext uri="{FF2B5EF4-FFF2-40B4-BE49-F238E27FC236}">
                <a16:creationId xmlns:a16="http://schemas.microsoft.com/office/drawing/2014/main" id="{EFE03FE5-864D-5D4C-B15D-A6156BF7D0D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4413368" y="5073027"/>
            <a:ext cx="403296" cy="403296"/>
          </a:xfrm>
          <a:prstGeom prst="rect">
            <a:avLst/>
          </a:prstGeom>
        </p:spPr>
      </p:pic>
      <p:pic>
        <p:nvPicPr>
          <p:cNvPr id="44" name="图片 43" descr="ibot">
            <a:extLst>
              <a:ext uri="{FF2B5EF4-FFF2-40B4-BE49-F238E27FC236}">
                <a16:creationId xmlns:a16="http://schemas.microsoft.com/office/drawing/2014/main" id="{CD9A09CD-1B2E-0B45-9D13-03E3D6534D34}"/>
              </a:ext>
            </a:extLst>
          </p:cNvPr>
          <p:cNvPicPr>
            <a:picLocks noChangeAspect="1"/>
          </p:cNvPicPr>
          <p:nvPr/>
        </p:nvPicPr>
        <p:blipFill>
          <a:blip r:embed="rId2" cstate="print"/>
          <a:stretch>
            <a:fillRect/>
          </a:stretch>
        </p:blipFill>
        <p:spPr>
          <a:xfrm>
            <a:off x="4698312" y="4975204"/>
            <a:ext cx="565151" cy="565151"/>
          </a:xfrm>
          <a:prstGeom prst="rect">
            <a:avLst/>
          </a:prstGeom>
        </p:spPr>
      </p:pic>
      <p:pic>
        <p:nvPicPr>
          <p:cNvPr id="45" name="图形 44" descr="复选标记">
            <a:extLst>
              <a:ext uri="{FF2B5EF4-FFF2-40B4-BE49-F238E27FC236}">
                <a16:creationId xmlns:a16="http://schemas.microsoft.com/office/drawing/2014/main" id="{D926075C-450A-D64E-8CE8-FB2413E6ACE9}"/>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8117868" y="5108631"/>
            <a:ext cx="349732" cy="349732"/>
          </a:xfrm>
          <a:prstGeom prst="rect">
            <a:avLst/>
          </a:prstGeom>
        </p:spPr>
      </p:pic>
      <p:pic>
        <p:nvPicPr>
          <p:cNvPr id="46" name="图片 45" descr="ibot">
            <a:extLst>
              <a:ext uri="{FF2B5EF4-FFF2-40B4-BE49-F238E27FC236}">
                <a16:creationId xmlns:a16="http://schemas.microsoft.com/office/drawing/2014/main" id="{D9FC3DCE-4C34-0348-9F57-40EDC5A020CB}"/>
              </a:ext>
            </a:extLst>
          </p:cNvPr>
          <p:cNvPicPr>
            <a:picLocks noChangeAspect="1"/>
          </p:cNvPicPr>
          <p:nvPr/>
        </p:nvPicPr>
        <p:blipFill>
          <a:blip r:embed="rId2" cstate="print"/>
          <a:stretch>
            <a:fillRect/>
          </a:stretch>
        </p:blipFill>
        <p:spPr>
          <a:xfrm>
            <a:off x="8366220" y="4930363"/>
            <a:ext cx="565151" cy="565151"/>
          </a:xfrm>
          <a:prstGeom prst="rect">
            <a:avLst/>
          </a:prstGeom>
        </p:spPr>
      </p:pic>
      <p:sp>
        <p:nvSpPr>
          <p:cNvPr id="49" name="文本框 48">
            <a:extLst>
              <a:ext uri="{FF2B5EF4-FFF2-40B4-BE49-F238E27FC236}">
                <a16:creationId xmlns:a16="http://schemas.microsoft.com/office/drawing/2014/main" id="{360C7EE9-75D8-C347-80EE-BCA91A4E9A8A}"/>
              </a:ext>
            </a:extLst>
          </p:cNvPr>
          <p:cNvSpPr txBox="1"/>
          <p:nvPr/>
        </p:nvSpPr>
        <p:spPr>
          <a:xfrm>
            <a:off x="2426862" y="5584278"/>
            <a:ext cx="1113892" cy="246221"/>
          </a:xfrm>
          <a:prstGeom prst="rect">
            <a:avLst/>
          </a:prstGeom>
          <a:noFill/>
        </p:spPr>
        <p:txBody>
          <a:bodyPr wrap="square" rtlCol="0">
            <a:spAutoFit/>
          </a:bodyPr>
          <a:lstStyle/>
          <a:p>
            <a:pPr algn="ctr"/>
            <a:r>
              <a:rPr kumimoji="1" lang="zh-CN" altLang="en-US" sz="1000" dirty="0">
                <a:solidFill>
                  <a:srgbClr val="00AE57"/>
                </a:solidFill>
                <a:latin typeface="微软雅黑" panose="020B0503020204020204" charset="-122"/>
                <a:ea typeface="微软雅黑" panose="020B0503020204020204" charset="-122"/>
              </a:rPr>
              <a:t>读取待录公司</a:t>
            </a:r>
          </a:p>
        </p:txBody>
      </p:sp>
      <p:sp>
        <p:nvSpPr>
          <p:cNvPr id="50" name="文本框 49">
            <a:extLst>
              <a:ext uri="{FF2B5EF4-FFF2-40B4-BE49-F238E27FC236}">
                <a16:creationId xmlns:a16="http://schemas.microsoft.com/office/drawing/2014/main" id="{9DE11FDA-7BC8-164A-BCEE-3B990BFC3AC4}"/>
              </a:ext>
            </a:extLst>
          </p:cNvPr>
          <p:cNvSpPr txBox="1"/>
          <p:nvPr/>
        </p:nvSpPr>
        <p:spPr>
          <a:xfrm>
            <a:off x="6371869" y="5584278"/>
            <a:ext cx="1113892" cy="246221"/>
          </a:xfrm>
          <a:prstGeom prst="rect">
            <a:avLst/>
          </a:prstGeom>
          <a:noFill/>
        </p:spPr>
        <p:txBody>
          <a:bodyPr wrap="square" rtlCol="0">
            <a:spAutoFit/>
          </a:bodyPr>
          <a:lstStyle/>
          <a:p>
            <a:r>
              <a:rPr kumimoji="1" lang="zh-CN" altLang="en-US" sz="1000" dirty="0">
                <a:solidFill>
                  <a:srgbClr val="03AF58"/>
                </a:solidFill>
                <a:latin typeface="微软雅黑" panose="020B0503020204020204" charset="-122"/>
                <a:ea typeface="微软雅黑" panose="020B0503020204020204" charset="-122"/>
              </a:rPr>
              <a:t>抓取分类数据</a:t>
            </a:r>
          </a:p>
        </p:txBody>
      </p:sp>
      <p:pic>
        <p:nvPicPr>
          <p:cNvPr id="51" name="图形 50" descr="列表">
            <a:extLst>
              <a:ext uri="{FF2B5EF4-FFF2-40B4-BE49-F238E27FC236}">
                <a16:creationId xmlns:a16="http://schemas.microsoft.com/office/drawing/2014/main" id="{940AB193-26AD-D14C-B178-420AA1E119A3}"/>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6492524" y="5288182"/>
            <a:ext cx="335200" cy="335200"/>
          </a:xfrm>
          <a:prstGeom prst="rect">
            <a:avLst/>
          </a:prstGeom>
        </p:spPr>
      </p:pic>
      <p:sp>
        <p:nvSpPr>
          <p:cNvPr id="52" name="文本框 51">
            <a:extLst>
              <a:ext uri="{FF2B5EF4-FFF2-40B4-BE49-F238E27FC236}">
                <a16:creationId xmlns:a16="http://schemas.microsoft.com/office/drawing/2014/main" id="{382058E2-F7FD-924B-8AF4-7A6158C18159}"/>
              </a:ext>
            </a:extLst>
          </p:cNvPr>
          <p:cNvSpPr txBox="1"/>
          <p:nvPr/>
        </p:nvSpPr>
        <p:spPr>
          <a:xfrm>
            <a:off x="4314692" y="5569107"/>
            <a:ext cx="1113892" cy="246221"/>
          </a:xfrm>
          <a:prstGeom prst="rect">
            <a:avLst/>
          </a:prstGeom>
          <a:noFill/>
        </p:spPr>
        <p:txBody>
          <a:bodyPr wrap="square" rtlCol="0">
            <a:spAutoFit/>
          </a:bodyPr>
          <a:lstStyle/>
          <a:p>
            <a:pPr algn="ctr"/>
            <a:r>
              <a:rPr kumimoji="1" lang="zh-CN" altLang="en-US" sz="1000" dirty="0">
                <a:solidFill>
                  <a:srgbClr val="00AE57"/>
                </a:solidFill>
                <a:latin typeface="微软雅黑" panose="020B0503020204020204" charset="-122"/>
                <a:ea typeface="微软雅黑" panose="020B0503020204020204" charset="-122"/>
              </a:rPr>
              <a:t>自动打开网站</a:t>
            </a:r>
          </a:p>
        </p:txBody>
      </p:sp>
      <p:sp>
        <p:nvSpPr>
          <p:cNvPr id="53" name="文本框 52">
            <a:extLst>
              <a:ext uri="{FF2B5EF4-FFF2-40B4-BE49-F238E27FC236}">
                <a16:creationId xmlns:a16="http://schemas.microsoft.com/office/drawing/2014/main" id="{D6A33F54-DC76-9D47-B53D-F338DD3BEB83}"/>
              </a:ext>
            </a:extLst>
          </p:cNvPr>
          <p:cNvSpPr txBox="1"/>
          <p:nvPr/>
        </p:nvSpPr>
        <p:spPr>
          <a:xfrm>
            <a:off x="7938984" y="5540201"/>
            <a:ext cx="1362429" cy="246221"/>
          </a:xfrm>
          <a:prstGeom prst="rect">
            <a:avLst/>
          </a:prstGeom>
          <a:noFill/>
        </p:spPr>
        <p:txBody>
          <a:bodyPr wrap="square" rtlCol="0">
            <a:spAutoFit/>
          </a:bodyPr>
          <a:lstStyle/>
          <a:p>
            <a:pPr algn="ctr"/>
            <a:r>
              <a:rPr kumimoji="1" lang="zh-CN" altLang="en-US" sz="1000" dirty="0">
                <a:solidFill>
                  <a:srgbClr val="00AE57"/>
                </a:solidFill>
                <a:latin typeface="微软雅黑" panose="020B0503020204020204" charset="-122"/>
                <a:ea typeface="微软雅黑" panose="020B0503020204020204" charset="-122"/>
              </a:rPr>
              <a:t>录入所获数据</a:t>
            </a:r>
          </a:p>
        </p:txBody>
      </p:sp>
      <p:sp>
        <p:nvSpPr>
          <p:cNvPr id="56" name="箭头: 右 120">
            <a:extLst>
              <a:ext uri="{FF2B5EF4-FFF2-40B4-BE49-F238E27FC236}">
                <a16:creationId xmlns:a16="http://schemas.microsoft.com/office/drawing/2014/main" id="{F2C52DD2-6788-3F4F-8F13-11FE9B4E2B0C}"/>
              </a:ext>
            </a:extLst>
          </p:cNvPr>
          <p:cNvSpPr/>
          <p:nvPr/>
        </p:nvSpPr>
        <p:spPr>
          <a:xfrm>
            <a:off x="7474406" y="5218013"/>
            <a:ext cx="424066" cy="138864"/>
          </a:xfrm>
          <a:prstGeom prst="rightArrow">
            <a:avLst/>
          </a:prstGeom>
          <a:solidFill>
            <a:srgbClr val="00B05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p>
        </p:txBody>
      </p:sp>
      <p:sp>
        <p:nvSpPr>
          <p:cNvPr id="57" name="箭头: 右 121">
            <a:extLst>
              <a:ext uri="{FF2B5EF4-FFF2-40B4-BE49-F238E27FC236}">
                <a16:creationId xmlns:a16="http://schemas.microsoft.com/office/drawing/2014/main" id="{DFF897D3-252F-B84F-AE23-1360486CCEE9}"/>
              </a:ext>
            </a:extLst>
          </p:cNvPr>
          <p:cNvSpPr/>
          <p:nvPr/>
        </p:nvSpPr>
        <p:spPr>
          <a:xfrm>
            <a:off x="5695581" y="5267233"/>
            <a:ext cx="424066" cy="138864"/>
          </a:xfrm>
          <a:prstGeom prst="rightArrow">
            <a:avLst/>
          </a:prstGeom>
          <a:solidFill>
            <a:srgbClr val="00B05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p>
        </p:txBody>
      </p:sp>
      <p:sp>
        <p:nvSpPr>
          <p:cNvPr id="58" name="箭头: 右 122">
            <a:extLst>
              <a:ext uri="{FF2B5EF4-FFF2-40B4-BE49-F238E27FC236}">
                <a16:creationId xmlns:a16="http://schemas.microsoft.com/office/drawing/2014/main" id="{1DB2CB3D-29F6-5B4C-B6B7-7395C2E08553}"/>
              </a:ext>
            </a:extLst>
          </p:cNvPr>
          <p:cNvSpPr/>
          <p:nvPr/>
        </p:nvSpPr>
        <p:spPr>
          <a:xfrm>
            <a:off x="3671281" y="5303481"/>
            <a:ext cx="424066" cy="138864"/>
          </a:xfrm>
          <a:prstGeom prst="rightArrow">
            <a:avLst/>
          </a:prstGeom>
          <a:solidFill>
            <a:srgbClr val="00B05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p>
        </p:txBody>
      </p:sp>
      <p:sp>
        <p:nvSpPr>
          <p:cNvPr id="63" name="矩形: 圆角 89">
            <a:extLst>
              <a:ext uri="{FF2B5EF4-FFF2-40B4-BE49-F238E27FC236}">
                <a16:creationId xmlns:a16="http://schemas.microsoft.com/office/drawing/2014/main" id="{06DEA9DA-204B-C641-BA62-E6A58D5B1958}"/>
              </a:ext>
            </a:extLst>
          </p:cNvPr>
          <p:cNvSpPr/>
          <p:nvPr/>
        </p:nvSpPr>
        <p:spPr>
          <a:xfrm>
            <a:off x="9339571" y="4653606"/>
            <a:ext cx="1735430" cy="882908"/>
          </a:xfrm>
          <a:prstGeom prst="roundRect">
            <a:avLst/>
          </a:prstGeom>
          <a:solidFill>
            <a:srgbClr val="00AE57"/>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altLang="zh-CN" sz="2000" dirty="0">
                <a:solidFill>
                  <a:schemeClr val="bg1"/>
                </a:solidFill>
                <a:effectLst>
                  <a:outerShdw blurRad="38100" dist="38100" dir="2700000" algn="tl">
                    <a:srgbClr val="000000">
                      <a:alpha val="43137"/>
                    </a:srgbClr>
                  </a:outerShdw>
                </a:effectLst>
              </a:rPr>
              <a:t>10</a:t>
            </a:r>
            <a:r>
              <a:rPr lang="zh-CN" altLang="en-US" sz="2000" dirty="0">
                <a:solidFill>
                  <a:schemeClr val="bg1"/>
                </a:solidFill>
                <a:effectLst>
                  <a:outerShdw blurRad="38100" dist="38100" dir="2700000" algn="tl">
                    <a:srgbClr val="000000">
                      <a:alpha val="43137"/>
                    </a:srgbClr>
                  </a:outerShdw>
                </a:effectLst>
              </a:rPr>
              <a:t>秒</a:t>
            </a:r>
            <a:r>
              <a:rPr lang="en-US" altLang="zh-CN" sz="2000" dirty="0">
                <a:solidFill>
                  <a:schemeClr val="bg1"/>
                </a:solidFill>
                <a:effectLst>
                  <a:outerShdw blurRad="38100" dist="38100" dir="2700000" algn="tl">
                    <a:srgbClr val="000000">
                      <a:alpha val="43137"/>
                    </a:srgbClr>
                  </a:outerShdw>
                </a:effectLst>
              </a:rPr>
              <a:t>/</a:t>
            </a:r>
            <a:r>
              <a:rPr lang="zh-CN" altLang="en-US" sz="2000" dirty="0">
                <a:solidFill>
                  <a:schemeClr val="bg1"/>
                </a:solidFill>
                <a:effectLst>
                  <a:outerShdw blurRad="38100" dist="38100" dir="2700000" algn="tl">
                    <a:srgbClr val="000000">
                      <a:alpha val="43137"/>
                    </a:srgbClr>
                  </a:outerShdw>
                </a:effectLst>
              </a:rPr>
              <a:t>份订单</a:t>
            </a:r>
          </a:p>
          <a:p>
            <a:pPr algn="ctr"/>
            <a:endParaRPr lang="en-US" altLang="zh-CN" sz="1100" dirty="0"/>
          </a:p>
        </p:txBody>
      </p:sp>
      <p:sp>
        <p:nvSpPr>
          <p:cNvPr id="64" name="矩形: 圆角 90">
            <a:extLst>
              <a:ext uri="{FF2B5EF4-FFF2-40B4-BE49-F238E27FC236}">
                <a16:creationId xmlns:a16="http://schemas.microsoft.com/office/drawing/2014/main" id="{379018D4-3AF3-C046-A91D-40EC8C689946}"/>
              </a:ext>
            </a:extLst>
          </p:cNvPr>
          <p:cNvSpPr/>
          <p:nvPr/>
        </p:nvSpPr>
        <p:spPr>
          <a:xfrm>
            <a:off x="9266363" y="2418649"/>
            <a:ext cx="1808638" cy="790807"/>
          </a:xfrm>
          <a:prstGeom prst="round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altLang="zh-CN" sz="2000" dirty="0">
                <a:solidFill>
                  <a:schemeClr val="bg1"/>
                </a:solidFill>
                <a:effectLst>
                  <a:outerShdw blurRad="38100" dist="38100" dir="2700000" algn="tl">
                    <a:srgbClr val="000000">
                      <a:alpha val="43137"/>
                    </a:srgbClr>
                  </a:outerShdw>
                </a:effectLst>
              </a:rPr>
              <a:t>3min/</a:t>
            </a:r>
            <a:r>
              <a:rPr lang="zh-CN" altLang="en-US" sz="2000" dirty="0">
                <a:solidFill>
                  <a:schemeClr val="bg1"/>
                </a:solidFill>
                <a:effectLst>
                  <a:outerShdw blurRad="38100" dist="38100" dir="2700000" algn="tl">
                    <a:srgbClr val="000000">
                      <a:alpha val="43137"/>
                    </a:srgbClr>
                  </a:outerShdw>
                </a:effectLst>
              </a:rPr>
              <a:t>份数据</a:t>
            </a:r>
          </a:p>
          <a:p>
            <a:pPr algn="ctr"/>
            <a:endParaRPr lang="zh-CN" altLang="en-US" sz="900" dirty="0"/>
          </a:p>
        </p:txBody>
      </p:sp>
      <p:sp>
        <p:nvSpPr>
          <p:cNvPr id="69" name="Title 2">
            <a:extLst>
              <a:ext uri="{FF2B5EF4-FFF2-40B4-BE49-F238E27FC236}">
                <a16:creationId xmlns:a16="http://schemas.microsoft.com/office/drawing/2014/main" id="{75A97BE7-45E2-7B45-B8BA-83A7C8194BDA}"/>
              </a:ext>
            </a:extLst>
          </p:cNvPr>
          <p:cNvSpPr txBox="1">
            <a:spLocks/>
          </p:cNvSpPr>
          <p:nvPr/>
        </p:nvSpPr>
        <p:spPr>
          <a:xfrm>
            <a:off x="3013641" y="443930"/>
            <a:ext cx="6680617" cy="3691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400" dirty="0">
                <a:solidFill>
                  <a:schemeClr val="bg1"/>
                </a:solidFill>
              </a:rPr>
              <a:t>示例</a:t>
            </a:r>
            <a:r>
              <a:rPr lang="en-US" altLang="zh-CN" sz="2400" dirty="0">
                <a:solidFill>
                  <a:schemeClr val="bg1"/>
                </a:solidFill>
              </a:rPr>
              <a:t>1</a:t>
            </a:r>
            <a:r>
              <a:rPr lang="zh-CN" altLang="en-US" sz="2400" dirty="0">
                <a:solidFill>
                  <a:schemeClr val="bg1"/>
                </a:solidFill>
              </a:rPr>
              <a:t>：</a:t>
            </a:r>
            <a:r>
              <a:rPr lang="en-US" altLang="zh-CN" sz="2400" dirty="0">
                <a:solidFill>
                  <a:schemeClr val="bg1"/>
                </a:solidFill>
              </a:rPr>
              <a:t>RPA</a:t>
            </a:r>
            <a:r>
              <a:rPr lang="zh-CN" altLang="en-US" sz="2400" dirty="0">
                <a:solidFill>
                  <a:schemeClr val="bg1"/>
                </a:solidFill>
              </a:rPr>
              <a:t>项目实施前后的订单处理流程对比</a:t>
            </a:r>
            <a:endParaRPr lang="en-US" sz="2400" dirty="0">
              <a:solidFill>
                <a:schemeClr val="bg1"/>
              </a:solidFill>
            </a:endParaRPr>
          </a:p>
        </p:txBody>
      </p:sp>
      <p:sp>
        <p:nvSpPr>
          <p:cNvPr id="70" name="箭头: 左 94">
            <a:extLst>
              <a:ext uri="{FF2B5EF4-FFF2-40B4-BE49-F238E27FC236}">
                <a16:creationId xmlns:a16="http://schemas.microsoft.com/office/drawing/2014/main" id="{AEE81B2F-EDDA-2A86-2FB9-1E0B5EAF44E2}"/>
              </a:ext>
            </a:extLst>
          </p:cNvPr>
          <p:cNvSpPr/>
          <p:nvPr/>
        </p:nvSpPr>
        <p:spPr>
          <a:xfrm>
            <a:off x="6512392" y="3324685"/>
            <a:ext cx="428625" cy="175619"/>
          </a:xfrm>
          <a:prstGeom prst="lef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Tree>
    <p:extLst>
      <p:ext uri="{BB962C8B-B14F-4D97-AF65-F5344CB8AC3E}">
        <p14:creationId xmlns:p14="http://schemas.microsoft.com/office/powerpoint/2010/main" val="1170762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92498" y="285760"/>
            <a:ext cx="8288083" cy="738664"/>
          </a:xfrm>
          <a:prstGeom prst="rect">
            <a:avLst/>
          </a:prstGeom>
          <a:noFill/>
        </p:spPr>
        <p:txBody>
          <a:bodyPr wrap="square" rtlCol="0">
            <a:spAutoFit/>
          </a:bodyPr>
          <a:lstStyle/>
          <a:p>
            <a:pPr lvl="0">
              <a:defRPr/>
            </a:pPr>
            <a:r>
              <a:rPr lang="zh-CN" altLang="en-US" sz="2400" b="1" dirty="0">
                <a:solidFill>
                  <a:schemeClr val="bg1"/>
                </a:solidFill>
                <a:latin typeface="微软雅黑" panose="020B0503020204020204" pitchFamily="34" charset="-122"/>
                <a:ea typeface="微软雅黑" panose="020B0503020204020204" pitchFamily="34" charset="-122"/>
              </a:rPr>
              <a:t>四、流程</a:t>
            </a:r>
            <a:r>
              <a:rPr lang="en-US" altLang="zh-CN" sz="2400" b="1" dirty="0">
                <a:solidFill>
                  <a:schemeClr val="bg1"/>
                </a:solidFill>
                <a:latin typeface="微软雅黑" panose="020B0503020204020204" pitchFamily="34" charset="-122"/>
                <a:ea typeface="微软雅黑" panose="020B0503020204020204" pitchFamily="34" charset="-122"/>
              </a:rPr>
              <a:t>&amp;</a:t>
            </a:r>
            <a:r>
              <a:rPr lang="zh-CN" altLang="en-US" sz="2400" b="1" dirty="0">
                <a:solidFill>
                  <a:schemeClr val="bg1"/>
                </a:solidFill>
                <a:latin typeface="微软雅黑" panose="020B0503020204020204" pitchFamily="34" charset="-122"/>
                <a:ea typeface="微软雅黑" panose="020B0503020204020204" pitchFamily="34" charset="-122"/>
              </a:rPr>
              <a:t>机器人监控、管理说明</a:t>
            </a:r>
            <a:endParaRPr lang="en-US" altLang="zh-CN" sz="2400" b="1" dirty="0">
              <a:solidFill>
                <a:schemeClr val="bg1"/>
              </a:solidFill>
              <a:latin typeface="微软雅黑" panose="020B0503020204020204" pitchFamily="34" charset="-122"/>
              <a:ea typeface="微软雅黑" panose="020B0503020204020204" pitchFamily="34" charset="-122"/>
            </a:endParaRPr>
          </a:p>
          <a:p>
            <a:pPr lvl="0">
              <a:defRPr/>
            </a:pPr>
            <a:r>
              <a:rPr lang="en-US" altLang="zh-CN" dirty="0" err="1">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Process&amp;Robot</a:t>
            </a:r>
            <a:r>
              <a:rPr lang="zh-CN" alt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 </a:t>
            </a: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Orchestrator</a:t>
            </a:r>
            <a:r>
              <a:rPr lang="zh-CN" alt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 </a:t>
            </a: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and</a:t>
            </a:r>
            <a:r>
              <a:rPr lang="zh-CN" alt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 </a:t>
            </a: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M</a:t>
            </a:r>
            <a:r>
              <a:rPr lang="en" altLang="zh-CN" dirty="0" err="1">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anagement</a:t>
            </a:r>
            <a:endParaRPr lang="en-US" sz="1400" b="1" dirty="0">
              <a:solidFill>
                <a:schemeClr val="bg1"/>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61287A11-55FC-7F42-A024-E84B73C99BD6}"/>
              </a:ext>
            </a:extLst>
          </p:cNvPr>
          <p:cNvSpPr txBox="1"/>
          <p:nvPr/>
        </p:nvSpPr>
        <p:spPr>
          <a:xfrm>
            <a:off x="218950" y="1763451"/>
            <a:ext cx="4628190" cy="2031325"/>
          </a:xfrm>
          <a:prstGeom prst="rect">
            <a:avLst/>
          </a:prstGeom>
          <a:noFill/>
        </p:spPr>
        <p:txBody>
          <a:bodyPr wrap="none" rtlCol="0">
            <a:spAutoFit/>
          </a:bodyPr>
          <a:lstStyle/>
          <a:p>
            <a:pPr marL="285750" indent="-285750">
              <a:buFont typeface="Arial" panose="020B0604020202020204" pitchFamily="34" charset="0"/>
              <a:buChar char="•"/>
            </a:pPr>
            <a:r>
              <a:rPr kumimoji="1" lang="zh-CN" altLang="en-US" dirty="0">
                <a:solidFill>
                  <a:schemeClr val="bg1"/>
                </a:solidFill>
                <a:latin typeface="Microsoft YaHei" panose="020B0503020204020204" pitchFamily="34" charset="-122"/>
                <a:ea typeface="Microsoft YaHei" panose="020B0503020204020204" pitchFamily="34" charset="-122"/>
              </a:rPr>
              <a:t>证券机器人管理证券数据、监控证券市场</a:t>
            </a:r>
            <a:endParaRPr kumimoji="1" lang="en-US" altLang="zh-CN" dirty="0">
              <a:solidFill>
                <a:schemeClr val="bg1"/>
              </a:solidFill>
              <a:latin typeface="Microsoft YaHei" panose="020B0503020204020204" pitchFamily="34" charset="-122"/>
              <a:ea typeface="Microsoft YaHei" panose="020B0503020204020204" pitchFamily="34" charset="-122"/>
            </a:endParaRPr>
          </a:p>
          <a:p>
            <a:pPr marL="285750" indent="-285750">
              <a:buFont typeface="Arial" panose="020B0604020202020204" pitchFamily="34" charset="0"/>
              <a:buChar char="•"/>
            </a:pPr>
            <a:r>
              <a:rPr kumimoji="1" lang="zh-CN" altLang="en-US" dirty="0">
                <a:solidFill>
                  <a:schemeClr val="bg1"/>
                </a:solidFill>
                <a:latin typeface="Microsoft YaHei" panose="020B0503020204020204" pitchFamily="34" charset="-122"/>
                <a:ea typeface="Microsoft YaHei" panose="020B0503020204020204" pitchFamily="34" charset="-122"/>
              </a:rPr>
              <a:t>证券波动情况和信息读取管理</a:t>
            </a:r>
            <a:endParaRPr kumimoji="1" lang="en-US" altLang="zh-CN" dirty="0">
              <a:solidFill>
                <a:schemeClr val="bg1"/>
              </a:solidFill>
              <a:latin typeface="Microsoft YaHei" panose="020B0503020204020204" pitchFamily="34" charset="-122"/>
              <a:ea typeface="Microsoft YaHei" panose="020B0503020204020204" pitchFamily="34" charset="-122"/>
            </a:endParaRPr>
          </a:p>
          <a:p>
            <a:pPr marL="285750" indent="-285750">
              <a:buFont typeface="Arial" panose="020B0604020202020204" pitchFamily="34" charset="0"/>
              <a:buChar char="•"/>
            </a:pPr>
            <a:r>
              <a:rPr kumimoji="1" lang="zh-CN" altLang="en-US" dirty="0">
                <a:solidFill>
                  <a:schemeClr val="bg1"/>
                </a:solidFill>
                <a:latin typeface="Microsoft YaHei" panose="020B0503020204020204" pitchFamily="34" charset="-122"/>
                <a:ea typeface="Microsoft YaHei" panose="020B0503020204020204" pitchFamily="34" charset="-122"/>
              </a:rPr>
              <a:t>机器人运行读取波动大屏展示</a:t>
            </a:r>
            <a:endParaRPr kumimoji="1" lang="en-US" altLang="zh-CN" dirty="0">
              <a:solidFill>
                <a:schemeClr val="bg1"/>
              </a:solidFill>
              <a:latin typeface="Microsoft YaHei" panose="020B0503020204020204" pitchFamily="34" charset="-122"/>
              <a:ea typeface="Microsoft YaHei" panose="020B0503020204020204" pitchFamily="34" charset="-122"/>
            </a:endParaRPr>
          </a:p>
          <a:p>
            <a:pPr marL="285750" indent="-285750">
              <a:buFont typeface="Arial" panose="020B0604020202020204" pitchFamily="34" charset="0"/>
              <a:buChar char="•"/>
            </a:pPr>
            <a:r>
              <a:rPr kumimoji="1" lang="zh-CN" altLang="en-US" dirty="0">
                <a:solidFill>
                  <a:schemeClr val="bg1"/>
                </a:solidFill>
                <a:latin typeface="Microsoft YaHei" panose="020B0503020204020204" pitchFamily="34" charset="-122"/>
                <a:ea typeface="Microsoft YaHei" panose="020B0503020204020204" pitchFamily="34" charset="-122"/>
              </a:rPr>
              <a:t>流程运行报告</a:t>
            </a:r>
            <a:endParaRPr kumimoji="1" lang="en-US" altLang="zh-CN" dirty="0">
              <a:solidFill>
                <a:schemeClr val="bg1"/>
              </a:solidFill>
              <a:latin typeface="Microsoft YaHei" panose="020B0503020204020204" pitchFamily="34" charset="-122"/>
              <a:ea typeface="Microsoft YaHei" panose="020B0503020204020204" pitchFamily="34" charset="-122"/>
            </a:endParaRPr>
          </a:p>
          <a:p>
            <a:pPr marL="285750" indent="-285750">
              <a:buFont typeface="Arial" panose="020B0604020202020204" pitchFamily="34" charset="0"/>
              <a:buChar char="•"/>
            </a:pPr>
            <a:r>
              <a:rPr kumimoji="1" lang="zh-CN" altLang="en-US" dirty="0">
                <a:solidFill>
                  <a:schemeClr val="bg1"/>
                </a:solidFill>
                <a:latin typeface="Microsoft YaHei" panose="020B0503020204020204" pitchFamily="34" charset="-122"/>
                <a:ea typeface="Microsoft YaHei" panose="020B0503020204020204" pitchFamily="34" charset="-122"/>
              </a:rPr>
              <a:t>安全、日志</a:t>
            </a:r>
            <a:r>
              <a:rPr kumimoji="1" lang="en-US" altLang="zh-CN" dirty="0">
                <a:solidFill>
                  <a:schemeClr val="bg1"/>
                </a:solidFill>
                <a:latin typeface="Microsoft YaHei" panose="020B0503020204020204" pitchFamily="34" charset="-122"/>
                <a:ea typeface="Microsoft YaHei" panose="020B0503020204020204" pitchFamily="34" charset="-122"/>
              </a:rPr>
              <a:t>&amp;</a:t>
            </a:r>
            <a:r>
              <a:rPr kumimoji="1" lang="zh-CN" altLang="en-US" dirty="0">
                <a:solidFill>
                  <a:schemeClr val="bg1"/>
                </a:solidFill>
                <a:latin typeface="Microsoft YaHei" panose="020B0503020204020204" pitchFamily="34" charset="-122"/>
                <a:ea typeface="Microsoft YaHei" panose="020B0503020204020204" pitchFamily="34" charset="-122"/>
              </a:rPr>
              <a:t>审计相关设计</a:t>
            </a:r>
            <a:endParaRPr kumimoji="1" lang="en-US" altLang="zh-CN" dirty="0">
              <a:solidFill>
                <a:schemeClr val="bg1"/>
              </a:solidFill>
              <a:latin typeface="Microsoft YaHei" panose="020B0503020204020204" pitchFamily="34" charset="-122"/>
              <a:ea typeface="Microsoft YaHei" panose="020B0503020204020204" pitchFamily="34" charset="-122"/>
            </a:endParaRPr>
          </a:p>
          <a:p>
            <a:pPr marL="285750" indent="-285750">
              <a:buFont typeface="Arial" panose="020B0604020202020204" pitchFamily="34" charset="0"/>
              <a:buChar char="•"/>
            </a:pPr>
            <a:r>
              <a:rPr kumimoji="1" lang="zh-CN" altLang="en-US" dirty="0">
                <a:solidFill>
                  <a:schemeClr val="bg1"/>
                </a:solidFill>
                <a:latin typeface="Microsoft YaHei" panose="020B0503020204020204" pitchFamily="34" charset="-122"/>
                <a:ea typeface="Microsoft YaHei" panose="020B0503020204020204" pitchFamily="34" charset="-122"/>
              </a:rPr>
              <a:t>异常监控与恢复机制</a:t>
            </a:r>
            <a:endParaRPr kumimoji="1" lang="en-US" altLang="zh-CN" dirty="0">
              <a:solidFill>
                <a:schemeClr val="bg1"/>
              </a:solidFill>
              <a:latin typeface="Microsoft YaHei" panose="020B0503020204020204" pitchFamily="34" charset="-122"/>
              <a:ea typeface="Microsoft YaHei" panose="020B0503020204020204" pitchFamily="34" charset="-122"/>
            </a:endParaRPr>
          </a:p>
          <a:p>
            <a:pPr marL="285750" indent="-285750">
              <a:buFont typeface="Arial" panose="020B0604020202020204" pitchFamily="34" charset="0"/>
              <a:buChar char="•"/>
            </a:pPr>
            <a:r>
              <a:rPr kumimoji="1" lang="en-US" altLang="zh-CN" dirty="0">
                <a:solidFill>
                  <a:schemeClr val="bg1"/>
                </a:solidFill>
                <a:latin typeface="Microsoft YaHei" panose="020B0503020204020204" pitchFamily="34" charset="-122"/>
                <a:ea typeface="Microsoft YaHei" panose="020B0503020204020204" pitchFamily="34" charset="-122"/>
              </a:rPr>
              <a:t>……</a:t>
            </a:r>
            <a:endParaRPr kumimoji="1" lang="zh-CN" altLang="en-US" dirty="0">
              <a:solidFill>
                <a:schemeClr val="bg1"/>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809293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92498" y="291458"/>
            <a:ext cx="5692665"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latin typeface="微软雅黑" panose="020B0503020204020204" pitchFamily="34" charset="-122"/>
                <a:ea typeface="微软雅黑" panose="020B0503020204020204" pitchFamily="34" charset="-122"/>
              </a:rPr>
              <a:t>五、方案价值与收益</a:t>
            </a:r>
            <a:endParaRPr lang="en-US" altLang="zh-CN" sz="2400" b="1" dirty="0">
              <a:solidFill>
                <a:schemeClr val="bg1"/>
              </a:solidFill>
              <a:latin typeface="微软雅黑" panose="020B0503020204020204" pitchFamily="34" charset="-122"/>
              <a:ea typeface="微软雅黑" panose="020B0503020204020204" pitchFamily="34" charset="-122"/>
            </a:endParaRPr>
          </a:p>
          <a:p>
            <a:pPr marR="0" lvl="0" indent="0" fontAlgn="auto">
              <a:lnSpc>
                <a:spcPct val="100000"/>
              </a:lnSpc>
              <a:spcBef>
                <a:spcPts val="0"/>
              </a:spcBef>
              <a:spcAft>
                <a:spcPts val="0"/>
              </a:spcAft>
              <a:buClrTx/>
              <a:buSzTx/>
              <a:buFontTx/>
              <a:buNone/>
              <a:tabLst/>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Solution Value and Revenue</a:t>
            </a:r>
            <a:endParaRPr 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 name="文本框 4">
            <a:extLst>
              <a:ext uri="{FF2B5EF4-FFF2-40B4-BE49-F238E27FC236}">
                <a16:creationId xmlns:a16="http://schemas.microsoft.com/office/drawing/2014/main" id="{12538FD1-265A-3C49-975B-C010D5D5CE02}"/>
              </a:ext>
            </a:extLst>
          </p:cNvPr>
          <p:cNvSpPr txBox="1"/>
          <p:nvPr/>
        </p:nvSpPr>
        <p:spPr>
          <a:xfrm>
            <a:off x="360540" y="1510916"/>
            <a:ext cx="3653110" cy="400110"/>
          </a:xfrm>
          <a:prstGeom prst="rect">
            <a:avLst/>
          </a:prstGeom>
          <a:noFill/>
        </p:spPr>
        <p:txBody>
          <a:bodyPr wrap="square" rtlCol="0">
            <a:spAutoFit/>
          </a:bodyPr>
          <a:lstStyle/>
          <a:p>
            <a:pPr>
              <a:defRPr/>
            </a:pPr>
            <a:r>
              <a:rPr lang="zh-CN" altLang="en-US" sz="2000" b="1" dirty="0">
                <a:solidFill>
                  <a:schemeClr val="bg1"/>
                </a:solidFill>
                <a:latin typeface="Microsoft YaHei" panose="020B0503020204020204" pitchFamily="34" charset="-122"/>
                <a:ea typeface="Microsoft YaHei" panose="020B0503020204020204" pitchFamily="34" charset="-122"/>
                <a:sym typeface="+mn-ea"/>
              </a:rPr>
              <a:t>项目收益对比</a:t>
            </a:r>
            <a:r>
              <a:rPr lang="zh-CN" altLang="en-US" sz="2000" b="1" dirty="0">
                <a:solidFill>
                  <a:schemeClr val="bg1"/>
                </a:solidFill>
                <a:latin typeface="Microsoft YaHei" panose="020B0503020204020204" pitchFamily="34" charset="-122"/>
                <a:ea typeface="Microsoft YaHei" panose="020B0503020204020204" pitchFamily="34" charset="-122"/>
              </a:rPr>
              <a:t>：</a:t>
            </a:r>
          </a:p>
        </p:txBody>
      </p:sp>
      <p:sp>
        <p:nvSpPr>
          <p:cNvPr id="2" name="矩形 1">
            <a:extLst>
              <a:ext uri="{FF2B5EF4-FFF2-40B4-BE49-F238E27FC236}">
                <a16:creationId xmlns:a16="http://schemas.microsoft.com/office/drawing/2014/main" id="{2B9DE612-7C06-3A4E-A51D-8621597342EA}"/>
              </a:ext>
            </a:extLst>
          </p:cNvPr>
          <p:cNvSpPr/>
          <p:nvPr/>
        </p:nvSpPr>
        <p:spPr>
          <a:xfrm>
            <a:off x="438624" y="2429655"/>
            <a:ext cx="6096000" cy="1998689"/>
          </a:xfrm>
          <a:prstGeom prst="rect">
            <a:avLst/>
          </a:prstGeom>
        </p:spPr>
        <p:txBody>
          <a:bodyPr>
            <a:spAutoFit/>
          </a:bodyPr>
          <a:lstStyle/>
          <a:p>
            <a:pPr>
              <a:lnSpc>
                <a:spcPct val="150000"/>
              </a:lnSpc>
            </a:pPr>
            <a:r>
              <a:rPr lang="zh-CN" altLang="en-US"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接收和录入证券信息新旧模式对比，经随机采样验证，对比效果如下：</a:t>
            </a:r>
          </a:p>
          <a:p>
            <a:pPr>
              <a:lnSpc>
                <a:spcPct val="150000"/>
              </a:lnSpc>
            </a:pPr>
            <a:endParaRPr lang="zh-CN" altLang="en-US"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endParaRPr>
          </a:p>
          <a:p>
            <a:pPr>
              <a:lnSpc>
                <a:spcPct val="150000"/>
              </a:lnSpc>
            </a:pPr>
            <a:r>
              <a:rPr lang="zh-CN" altLang="en-US"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原人工模式：操作整理各项股票波动耗时约</a:t>
            </a:r>
            <a:r>
              <a:rPr lang="en-US" altLang="zh-CN"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30</a:t>
            </a:r>
            <a:r>
              <a:rPr lang="zh-CN" altLang="en-US"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分钟，单独查询各项股票耗时约</a:t>
            </a:r>
            <a:r>
              <a:rPr lang="en-US" altLang="zh-CN"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5</a:t>
            </a:r>
            <a:r>
              <a:rPr lang="zh-CN" altLang="en-US"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分钟。</a:t>
            </a:r>
            <a:endParaRPr lang="en-US" altLang="zh-CN"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endParaRPr>
          </a:p>
          <a:p>
            <a:pPr>
              <a:lnSpc>
                <a:spcPct val="150000"/>
              </a:lnSpc>
            </a:pPr>
            <a:endParaRPr lang="zh-CN" altLang="en-US"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endParaRPr>
          </a:p>
          <a:p>
            <a:pPr>
              <a:lnSpc>
                <a:spcPct val="150000"/>
              </a:lnSpc>
            </a:pPr>
            <a:r>
              <a:rPr lang="zh-CN" altLang="en-US"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a:t>
            </a:r>
            <a:r>
              <a:rPr lang="en" altLang="zh-CN"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IPA</a:t>
            </a:r>
            <a:r>
              <a:rPr lang="zh-CN" altLang="en-US"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模式：完成各项数据查询平均耗时约</a:t>
            </a:r>
            <a:r>
              <a:rPr lang="en-US" altLang="zh-CN"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15</a:t>
            </a:r>
            <a:r>
              <a:rPr lang="zh-CN" altLang="en-US"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秒。</a:t>
            </a:r>
          </a:p>
          <a:p>
            <a:pPr>
              <a:lnSpc>
                <a:spcPct val="150000"/>
              </a:lnSpc>
            </a:pPr>
            <a:r>
              <a:rPr lang="zh-CN" altLang="en-US"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新</a:t>
            </a:r>
            <a:r>
              <a:rPr lang="en" altLang="zh-CN"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IPA</a:t>
            </a:r>
            <a:r>
              <a:rPr lang="zh-CN" altLang="en-US"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模式较原人工模式效率提升 倍。以人均每月查询</a:t>
            </a:r>
            <a:r>
              <a:rPr lang="en-US" altLang="zh-CN"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25</a:t>
            </a:r>
            <a:r>
              <a:rPr lang="zh-CN" altLang="en-US"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次测算，使用该</a:t>
            </a:r>
            <a:r>
              <a:rPr lang="en-US" altLang="zh-CN"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RPA</a:t>
            </a:r>
            <a:r>
              <a:rPr lang="zh-CN" altLang="en-US" sz="120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可以大幅提升工作效率</a:t>
            </a:r>
            <a:endParaRPr lang="zh-CN" altLang="en-US" sz="12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sym typeface="+mn-lt"/>
            </a:endParaRPr>
          </a:p>
        </p:txBody>
      </p:sp>
    </p:spTree>
    <p:extLst>
      <p:ext uri="{BB962C8B-B14F-4D97-AF65-F5344CB8AC3E}">
        <p14:creationId xmlns:p14="http://schemas.microsoft.com/office/powerpoint/2010/main" val="4220800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5442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A" val="v3.2.0"/>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16.xml><?xml version="1.0" encoding="utf-8"?>
<p:tagLst xmlns:a="http://schemas.openxmlformats.org/drawingml/2006/main" xmlns:r="http://schemas.openxmlformats.org/officeDocument/2006/relationships" xmlns:p="http://schemas.openxmlformats.org/presentationml/2006/main">
  <p:tag name="PA" val="v3.0.1"/>
</p:tagLst>
</file>

<file path=ppt/tags/tag17.xml><?xml version="1.0" encoding="utf-8"?>
<p:tagLst xmlns:a="http://schemas.openxmlformats.org/drawingml/2006/main" xmlns:r="http://schemas.openxmlformats.org/officeDocument/2006/relationships" xmlns:p="http://schemas.openxmlformats.org/presentationml/2006/main">
  <p:tag name="PA" val="v3.0.1"/>
</p:tagLst>
</file>

<file path=ppt/tags/tag18.xml><?xml version="1.0" encoding="utf-8"?>
<p:tagLst xmlns:a="http://schemas.openxmlformats.org/drawingml/2006/main" xmlns:r="http://schemas.openxmlformats.org/officeDocument/2006/relationships" xmlns:p="http://schemas.openxmlformats.org/presentationml/2006/main">
  <p:tag name="PA" val="v3.0.1"/>
</p:tagLst>
</file>

<file path=ppt/tags/tag19.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20.xml><?xml version="1.0" encoding="utf-8"?>
<p:tagLst xmlns:a="http://schemas.openxmlformats.org/drawingml/2006/main" xmlns:r="http://schemas.openxmlformats.org/officeDocument/2006/relationships" xmlns:p="http://schemas.openxmlformats.org/presentationml/2006/main">
  <p:tag name="PA" val="v3.0.1"/>
</p:tagLst>
</file>

<file path=ppt/tags/tag21.xml><?xml version="1.0" encoding="utf-8"?>
<p:tagLst xmlns:a="http://schemas.openxmlformats.org/drawingml/2006/main" xmlns:r="http://schemas.openxmlformats.org/officeDocument/2006/relationships" xmlns:p="http://schemas.openxmlformats.org/presentationml/2006/main">
  <p:tag name="PA" val="v3.0.1"/>
</p:tagLst>
</file>

<file path=ppt/tags/tag22.xml><?xml version="1.0" encoding="utf-8"?>
<p:tagLst xmlns:a="http://schemas.openxmlformats.org/drawingml/2006/main" xmlns:r="http://schemas.openxmlformats.org/officeDocument/2006/relationships" xmlns:p="http://schemas.openxmlformats.org/presentationml/2006/main">
  <p:tag name="PA" val="v3.0.1"/>
</p:tagLst>
</file>

<file path=ppt/tags/tag23.xml><?xml version="1.0" encoding="utf-8"?>
<p:tagLst xmlns:a="http://schemas.openxmlformats.org/drawingml/2006/main" xmlns:r="http://schemas.openxmlformats.org/officeDocument/2006/relationships" xmlns:p="http://schemas.openxmlformats.org/presentationml/2006/main">
  <p:tag name="PA" val="v3.0.1"/>
</p:tagLst>
</file>

<file path=ppt/tags/tag24.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2.0"/>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10264</TotalTime>
  <Words>676</Words>
  <Application>Microsoft Office PowerPoint</Application>
  <PresentationFormat>宽屏</PresentationFormat>
  <Paragraphs>109</Paragraphs>
  <Slides>9</Slides>
  <Notes>1</Notes>
  <HiddenSlides>5</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9</vt:i4>
      </vt:variant>
    </vt:vector>
  </HeadingPairs>
  <TitlesOfParts>
    <vt:vector size="22" baseType="lpstr">
      <vt:lpstr>Arial Unicode MS</vt:lpstr>
      <vt:lpstr>PingFang SC</vt:lpstr>
      <vt:lpstr>等线</vt:lpstr>
      <vt:lpstr>方正粗黑宋简体</vt:lpstr>
      <vt:lpstr>华文仿宋</vt:lpstr>
      <vt:lpstr>Microsoft YaHei</vt:lpstr>
      <vt:lpstr>Microsoft YaHei</vt:lpstr>
      <vt:lpstr>Arial</vt:lpstr>
      <vt:lpstr>Calibri</vt:lpstr>
      <vt:lpstr>Calibri Light</vt:lpstr>
      <vt:lpstr>Ebrima</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王 嘉隆</cp:lastModifiedBy>
  <cp:revision>187</cp:revision>
  <dcterms:created xsi:type="dcterms:W3CDTF">2021-03-03T08:16:49Z</dcterms:created>
  <dcterms:modified xsi:type="dcterms:W3CDTF">2022-07-17T15:29:53Z</dcterms:modified>
</cp:coreProperties>
</file>