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handoutMasterIdLst>
    <p:handoutMasterId r:id="rId16"/>
  </p:handoutMasterIdLst>
  <p:sldIdLst>
    <p:sldId id="256" r:id="rId3"/>
    <p:sldId id="289" r:id="rId4"/>
    <p:sldId id="258" r:id="rId5"/>
    <p:sldId id="290" r:id="rId6"/>
    <p:sldId id="291" r:id="rId7"/>
    <p:sldId id="260" r:id="rId8"/>
    <p:sldId id="263" r:id="rId9"/>
    <p:sldId id="262" r:id="rId10"/>
    <p:sldId id="279" r:id="rId11"/>
    <p:sldId id="265" r:id="rId12"/>
    <p:sldId id="266" r:id="rId13"/>
    <p:sldId id="268" r:id="rId14"/>
    <p:sldId id="27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76D"/>
    <a:srgbClr val="1C597E"/>
    <a:srgbClr val="C1CBD7"/>
    <a:srgbClr val="92A3B8"/>
    <a:srgbClr val="4A5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8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43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5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8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95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0106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17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212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1313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C1CBD7"/>
              </a:solidFill>
            </c:spPr>
            <c:extLst>
              <c:ext xmlns:c16="http://schemas.microsoft.com/office/drawing/2014/chart" uri="{C3380CC4-5D6E-409C-BE32-E72D297353CC}">
                <c16:uniqueId val="{00000001-7D08-4BFE-AC97-97A4FF5F156E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D08-4BFE-AC97-97A4FF5F156E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08-4BFE-AC97-97A4FF5F1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4A5A69"/>
              </a:solidFill>
            </c:spPr>
            <c:extLst>
              <c:ext xmlns:c16="http://schemas.microsoft.com/office/drawing/2014/chart" uri="{C3380CC4-5D6E-409C-BE32-E72D297353CC}">
                <c16:uniqueId val="{00000001-253B-48A3-9A09-037503C85E06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253B-48A3-9A09-037503C85E0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3B-48A3-9A09-037503C85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3787231322970199E-3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C1CBD7"/>
              </a:solidFill>
            </c:spPr>
            <c:extLst>
              <c:ext xmlns:c16="http://schemas.microsoft.com/office/drawing/2014/chart" uri="{C3380CC4-5D6E-409C-BE32-E72D297353CC}">
                <c16:uniqueId val="{00000001-EDB0-4C49-8428-738A5EAA2926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DB0-4C49-8428-738A5EAA2926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B0-4C49-8428-738A5EAA2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4A5A69"/>
              </a:solidFill>
            </c:spPr>
            <c:extLst>
              <c:ext xmlns:c16="http://schemas.microsoft.com/office/drawing/2014/chart" uri="{C3380CC4-5D6E-409C-BE32-E72D297353CC}">
                <c16:uniqueId val="{00000001-0EFB-4519-970B-200785F8C27A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0EFB-4519-970B-200785F8C27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FB-4519-970B-200785F8C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C1CBD7"/>
              </a:solidFill>
            </c:spPr>
            <c:extLst>
              <c:ext xmlns:c16="http://schemas.microsoft.com/office/drawing/2014/chart" uri="{C3380CC4-5D6E-409C-BE32-E72D297353CC}">
                <c16:uniqueId val="{00000001-64A0-4F4C-AC51-1CF7C6F09C1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4A0-4F4C-AC51-1CF7C6F09C1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A0-4F4C-AC51-1CF7C6F09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4A5A69"/>
              </a:solidFill>
            </c:spPr>
            <c:extLst>
              <c:ext xmlns:c16="http://schemas.microsoft.com/office/drawing/2014/chart" uri="{C3380CC4-5D6E-409C-BE32-E72D297353CC}">
                <c16:uniqueId val="{00000001-2341-4FDD-9416-68E4E2FEB53B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2341-4FDD-9416-68E4E2FEB53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41-4FDD-9416-68E4E2FEB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772EA5-C443-43F2-8D19-1FE842F4BE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包图简圆体" panose="02010601030101010101" pitchFamily="2" charset="-122"/>
              <a:ea typeface="包图简圆体" panose="02010601030101010101" pitchFamily="2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1EBADD0-61EF-4F7C-AD87-78A019B91D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5014A-BDC5-4345-998B-2EDA94B21FF0}" type="datetimeFigureOut">
              <a:rPr lang="zh-CN" altLang="en-US" smtClean="0">
                <a:latin typeface="包图简圆体" panose="02010601030101010101" pitchFamily="2" charset="-122"/>
                <a:ea typeface="包图简圆体" panose="02010601030101010101" pitchFamily="2" charset="-122"/>
              </a:rPr>
              <a:t>2022/7/15</a:t>
            </a:fld>
            <a:endParaRPr lang="zh-CN" altLang="en-US" dirty="0">
              <a:latin typeface="包图简圆体" panose="02010601030101010101" pitchFamily="2" charset="-122"/>
              <a:ea typeface="包图简圆体" panose="02010601030101010101" pitchFamily="2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3D979CB-6C77-4D34-A846-CE5882E28C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包图简圆体" panose="02010601030101010101" pitchFamily="2" charset="-122"/>
              <a:ea typeface="包图简圆体" panose="02010601030101010101" pitchFamily="2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67F3BE5-D273-4D37-B42C-F97635A166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A59D1-CE3A-45B4-B4E9-4C410C6D122D}" type="slidenum">
              <a:rPr lang="zh-CN" altLang="en-US" smtClean="0">
                <a:latin typeface="包图简圆体" panose="02010601030101010101" pitchFamily="2" charset="-122"/>
                <a:ea typeface="包图简圆体" panose="02010601030101010101" pitchFamily="2" charset="-122"/>
              </a:rPr>
              <a:t>‹#›</a:t>
            </a:fld>
            <a:endParaRPr lang="zh-CN" altLang="en-US" dirty="0">
              <a:latin typeface="包图简圆体" panose="02010601030101010101" pitchFamily="2" charset="-122"/>
              <a:ea typeface="包图简圆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6494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sv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0.svg"/><Relationship Id="rId5" Type="http://schemas.openxmlformats.org/officeDocument/2006/relationships/image" Target="../media/image16.sv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2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:a16="http://schemas.microsoft.com/office/drawing/2014/main" id="{E9B0DB71-075D-4822-A400-0EC98CC86D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31" t="12611"/>
          <a:stretch/>
        </p:blipFill>
        <p:spPr>
          <a:xfrm>
            <a:off x="0" y="-2"/>
            <a:ext cx="5281020" cy="3429001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41771A36-1D24-45D6-A8D0-E8EE464418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7701" b="23388"/>
          <a:stretch/>
        </p:blipFill>
        <p:spPr>
          <a:xfrm>
            <a:off x="4542584" y="1540708"/>
            <a:ext cx="7649416" cy="5317292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6247E4D3-AC34-4303-8E8F-0BCA73072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5385" r="50000"/>
          <a:stretch/>
        </p:blipFill>
        <p:spPr>
          <a:xfrm>
            <a:off x="9012730" y="-1"/>
            <a:ext cx="3179270" cy="1540709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3238666D-4D6F-4367-A82C-A790B0D176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0956"/>
          <a:stretch/>
        </p:blipFill>
        <p:spPr>
          <a:xfrm>
            <a:off x="0" y="4889049"/>
            <a:ext cx="1252548" cy="2613719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A4BE88C1-ADA3-4A05-9F5E-E140A857D6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7782" t="1243" r="5319" b="2617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2022/7/15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98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2022/7/15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4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63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5FF671B4-69EF-46A8-AA4D-1DB8D520E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20038">
            <a:off x="5085834" y="316902"/>
            <a:ext cx="2020333" cy="1095134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661E660C-CF9C-43C4-BA5F-63FE4059E4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20038">
            <a:off x="4897470" y="398001"/>
            <a:ext cx="2020333" cy="1095134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120FB746-6790-4BE4-91F5-B633BA8FD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1852" t="10321" r="14601" b="57357"/>
          <a:stretch/>
        </p:blipFill>
        <p:spPr>
          <a:xfrm flipH="1" flipV="1">
            <a:off x="0" y="5597874"/>
            <a:ext cx="1981199" cy="1260126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52E20B1E-C314-4E88-B9AE-CD5F10BE8F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1852" t="10321" r="14601" b="57357"/>
          <a:stretch/>
        </p:blipFill>
        <p:spPr>
          <a:xfrm flipV="1">
            <a:off x="10210801" y="5597874"/>
            <a:ext cx="1981199" cy="1260126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9288FC45-837D-48BC-BDC9-3CD533C1EC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1852" t="10321" r="14601" b="57357"/>
          <a:stretch/>
        </p:blipFill>
        <p:spPr>
          <a:xfrm flipH="1">
            <a:off x="0" y="1219"/>
            <a:ext cx="1981199" cy="1260126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6282E280-B99C-4EDB-9B3D-E0D560AE7E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1852" t="10321" r="14601" b="57357"/>
          <a:stretch/>
        </p:blipFill>
        <p:spPr>
          <a:xfrm>
            <a:off x="10210801" y="1219"/>
            <a:ext cx="1981199" cy="126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E1C8710A-6895-427A-9044-A17382BCE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714" t="46779"/>
          <a:stretch/>
        </p:blipFill>
        <p:spPr>
          <a:xfrm>
            <a:off x="0" y="-1"/>
            <a:ext cx="3268584" cy="1617786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56F5A750-6CF6-4662-93D5-746C3C547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4714" r="31351" b="14323"/>
          <a:stretch/>
        </p:blipFill>
        <p:spPr>
          <a:xfrm>
            <a:off x="6565767" y="0"/>
            <a:ext cx="5626234" cy="6858000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63CDA7F3-A6F9-4F2B-AAB7-F659EFA1F0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4772" r="23374"/>
          <a:stretch/>
        </p:blipFill>
        <p:spPr>
          <a:xfrm>
            <a:off x="7793442" y="-1"/>
            <a:ext cx="4398558" cy="4318316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92EA1398-ED99-401F-B813-6303D52E28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9667" t="10322" r="14601" b="9883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B5C6DDD2-9D92-429A-8147-20B6504057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8116" t="1648" b="50000"/>
          <a:stretch/>
        </p:blipFill>
        <p:spPr>
          <a:xfrm>
            <a:off x="0" y="6260123"/>
            <a:ext cx="2419684" cy="59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形 12">
            <a:extLst>
              <a:ext uri="{FF2B5EF4-FFF2-40B4-BE49-F238E27FC236}">
                <a16:creationId xmlns:a16="http://schemas.microsoft.com/office/drawing/2014/main" id="{3E83A048-910D-4508-BAC9-48FD133773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116" t="1648" b="50000"/>
          <a:stretch/>
        </p:blipFill>
        <p:spPr>
          <a:xfrm flipH="1">
            <a:off x="9772316" y="6260123"/>
            <a:ext cx="2419684" cy="597878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16BF96F3-AA64-4EC2-AF2E-F399E198B2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5385" r="50000"/>
          <a:stretch/>
        </p:blipFill>
        <p:spPr>
          <a:xfrm flipH="1">
            <a:off x="0" y="0"/>
            <a:ext cx="2264250" cy="1097280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DB083549-C44D-4E9B-8FDA-822856827A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1852" t="10321" r="14601" b="57357"/>
          <a:stretch/>
        </p:blipFill>
        <p:spPr>
          <a:xfrm flipV="1">
            <a:off x="10210801" y="5597874"/>
            <a:ext cx="1981199" cy="1260126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9B1678A8-AC47-4A01-9C12-0C5AE37CE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1852" t="10321" r="14601" b="57357"/>
          <a:stretch/>
        </p:blipFill>
        <p:spPr>
          <a:xfrm flipH="1">
            <a:off x="0" y="1219"/>
            <a:ext cx="1981199" cy="1260126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9FAD0AF5-84CD-4EBB-AB6E-13229D157E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67" t="79832" r="58888" b="9883"/>
          <a:stretch/>
        </p:blipFill>
        <p:spPr>
          <a:xfrm>
            <a:off x="-1" y="6211146"/>
            <a:ext cx="2910841" cy="646854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ACD991FB-BEF0-4E36-8819-B104477B91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67" t="79832" r="58888" b="9883"/>
          <a:stretch/>
        </p:blipFill>
        <p:spPr>
          <a:xfrm flipH="1" flipV="1">
            <a:off x="9281159" y="0"/>
            <a:ext cx="2910841" cy="64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rgbClr val="4A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latin typeface="包图简圆体" panose="02010601030101010101" pitchFamily="2" charset="-122"/>
            </a:endParaRP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包图简圆体" panose="02010601030101010101" pitchFamily="2" charset="-122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包图简圆体" panose="02010601030101010101" pitchFamily="2" charset="-122"/>
            </a:endParaRP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B774A3AC-1F35-41BC-B3CF-D3F3B3786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5385" r="50000"/>
          <a:stretch/>
        </p:blipFill>
        <p:spPr>
          <a:xfrm flipH="1">
            <a:off x="0" y="0"/>
            <a:ext cx="2264250" cy="1097280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545C809C-F42D-45F7-941B-7AEB9E791E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61852" t="10321" r="14601" b="57357"/>
          <a:stretch/>
        </p:blipFill>
        <p:spPr>
          <a:xfrm flipH="1">
            <a:off x="0" y="1219"/>
            <a:ext cx="1981199" cy="1260126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54F1EA52-6B53-4932-B52C-753B03F11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9667" t="79832" r="58888" b="9883"/>
          <a:stretch/>
        </p:blipFill>
        <p:spPr>
          <a:xfrm flipH="1" flipV="1">
            <a:off x="9281159" y="0"/>
            <a:ext cx="2910841" cy="64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7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7605" y="67044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7835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2022/7/15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2022/7/15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62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包图简圆体" panose="02010601030101010101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包图简圆体" panose="02010601030101010101" pitchFamily="2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包图简圆体" panose="02010601030101010101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包图简圆体" panose="02010601030101010101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包图简圆体" panose="02010601030101010101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包图简圆体" panose="02010601030101010101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44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102DA6E-11BA-46E8-90F2-6D4224563A84}"/>
              </a:ext>
            </a:extLst>
          </p:cNvPr>
          <p:cNvSpPr txBox="1"/>
          <p:nvPr/>
        </p:nvSpPr>
        <p:spPr>
          <a:xfrm>
            <a:off x="2009278" y="2926208"/>
            <a:ext cx="91870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4A5A69"/>
                </a:solidFill>
                <a:latin typeface="+mj-lt"/>
                <a:cs typeface="+mn-ea"/>
                <a:sym typeface="+mn-lt"/>
              </a:rPr>
              <a:t>基于</a:t>
            </a:r>
            <a:r>
              <a:rPr lang="en-US" altLang="zh-CN" sz="4800" dirty="0">
                <a:solidFill>
                  <a:srgbClr val="4A5A69"/>
                </a:solidFill>
                <a:latin typeface="+mj-lt"/>
                <a:cs typeface="+mn-ea"/>
                <a:sym typeface="+mn-lt"/>
              </a:rPr>
              <a:t>RPA+AI</a:t>
            </a:r>
            <a:r>
              <a:rPr lang="zh-CN" altLang="en-US" sz="4800" dirty="0">
                <a:solidFill>
                  <a:srgbClr val="4A5A69"/>
                </a:solidFill>
                <a:latin typeface="+mj-lt"/>
                <a:cs typeface="+mn-ea"/>
                <a:sym typeface="+mn-lt"/>
              </a:rPr>
              <a:t>的金融投资辅助技术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D08CD19-BC77-489A-8FF2-FFC6B178C382}"/>
              </a:ext>
            </a:extLst>
          </p:cNvPr>
          <p:cNvSpPr txBox="1"/>
          <p:nvPr/>
        </p:nvSpPr>
        <p:spPr>
          <a:xfrm>
            <a:off x="3047959" y="4170624"/>
            <a:ext cx="710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海南科技职业大学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放过我们队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E077E95-54D3-1E2C-48CB-8133EAF76459}"/>
              </a:ext>
            </a:extLst>
          </p:cNvPr>
          <p:cNvSpPr txBox="1"/>
          <p:nvPr/>
        </p:nvSpPr>
        <p:spPr>
          <a:xfrm>
            <a:off x="3047959" y="4683242"/>
            <a:ext cx="710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路演：佘嘉怡  答辩：马国荣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435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BBB3735-229C-4456-BAC9-9A134FD34622}"/>
              </a:ext>
            </a:extLst>
          </p:cNvPr>
          <p:cNvSpPr txBox="1"/>
          <p:nvPr/>
        </p:nvSpPr>
        <p:spPr>
          <a:xfrm>
            <a:off x="4003119" y="602680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4A5A69"/>
                </a:solidFill>
                <a:cs typeface="+mn-ea"/>
                <a:sym typeface="+mn-lt"/>
              </a:rPr>
              <a:t>三、</a:t>
            </a:r>
            <a:r>
              <a:rPr lang="zh-CN" altLang="en-US" sz="3200" dirty="0">
                <a:solidFill>
                  <a:srgbClr val="4A5A69"/>
                </a:solidFill>
                <a:cs typeface="+mn-ea"/>
                <a:sym typeface="+mn-lt"/>
              </a:rPr>
              <a:t>模式与技术创新性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297466D-022B-4F0F-BE7B-C0D469730581}"/>
              </a:ext>
            </a:extLst>
          </p:cNvPr>
          <p:cNvSpPr/>
          <p:nvPr/>
        </p:nvSpPr>
        <p:spPr>
          <a:xfrm>
            <a:off x="4473873" y="1062400"/>
            <a:ext cx="32442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100" dirty="0">
                <a:solidFill>
                  <a:srgbClr val="92A3B8"/>
                </a:solidFill>
                <a:cs typeface="+mn-ea"/>
                <a:sym typeface="+mn-lt"/>
              </a:rPr>
              <a:t>Enter your text here</a:t>
            </a:r>
          </a:p>
        </p:txBody>
      </p:sp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7755146E-F9CC-455E-8D15-7831BA90F7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7096202"/>
              </p:ext>
            </p:extLst>
          </p:nvPr>
        </p:nvGraphicFramePr>
        <p:xfrm>
          <a:off x="922059" y="427555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0">
            <a:extLst>
              <a:ext uri="{FF2B5EF4-FFF2-40B4-BE49-F238E27FC236}">
                <a16:creationId xmlns:a16="http://schemas.microsoft.com/office/drawing/2014/main" id="{DA2DC222-0703-4BF7-B46B-D07C7F5F48A9}"/>
              </a:ext>
            </a:extLst>
          </p:cNvPr>
          <p:cNvSpPr txBox="1"/>
          <p:nvPr/>
        </p:nvSpPr>
        <p:spPr>
          <a:xfrm>
            <a:off x="2841288" y="2093827"/>
            <a:ext cx="3265170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UIBOT</a:t>
            </a:r>
            <a:r>
              <a:rPr lang="zh-CN" altLang="en-US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内置</a:t>
            </a:r>
            <a:r>
              <a:rPr lang="en-US" altLang="zh-CN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爬虫功能</a:t>
            </a:r>
            <a:endParaRPr lang="en-US" altLang="zh-CN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基于强大的爬虫引擎</a:t>
            </a:r>
            <a:r>
              <a:rPr lang="zh-CN" altLang="en-US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减少了传统的繁琐的数据收集困难</a:t>
            </a:r>
            <a:endParaRPr lang="en-US" altLang="zh-CN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F2D411E-A0CE-4C23-89D7-05443A6FFAE8}"/>
              </a:ext>
            </a:extLst>
          </p:cNvPr>
          <p:cNvSpPr txBox="1"/>
          <p:nvPr/>
        </p:nvSpPr>
        <p:spPr>
          <a:xfrm>
            <a:off x="8462732" y="3159351"/>
            <a:ext cx="3265170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  <a:endParaRPr lang="en-US" altLang="zh-CN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软件会</a:t>
            </a:r>
            <a:r>
              <a:rPr lang="zh-CN" altLang="en-US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记录你的使用风格</a:t>
            </a:r>
            <a:r>
              <a:rPr lang="zh-CN" alt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，投资人的投资策略，进而提高收益率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460A4066-DB93-44A5-88E7-96E3426AB699}"/>
              </a:ext>
            </a:extLst>
          </p:cNvPr>
          <p:cNvSpPr txBox="1"/>
          <p:nvPr/>
        </p:nvSpPr>
        <p:spPr>
          <a:xfrm>
            <a:off x="2887265" y="4544399"/>
            <a:ext cx="3265170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OCR</a:t>
            </a:r>
            <a:r>
              <a:rPr lang="zh-CN" altLang="en-US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文字识别</a:t>
            </a:r>
            <a:endParaRPr lang="en-US" altLang="zh-CN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打破了</a:t>
            </a:r>
            <a:r>
              <a:rPr lang="zh-CN" altLang="en-US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传统爬虫的对于数据的限制</a:t>
            </a:r>
            <a:r>
              <a:rPr lang="zh-CN" alt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，可以通过图片自动识别文字</a:t>
            </a:r>
          </a:p>
        </p:txBody>
      </p:sp>
      <p:graphicFrame>
        <p:nvGraphicFramePr>
          <p:cNvPr id="25" name="Chart 5">
            <a:extLst>
              <a:ext uri="{FF2B5EF4-FFF2-40B4-BE49-F238E27FC236}">
                <a16:creationId xmlns:a16="http://schemas.microsoft.com/office/drawing/2014/main" id="{628E9A96-2604-43FF-9ECD-B36782F3E5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7971254"/>
              </p:ext>
            </p:extLst>
          </p:nvPr>
        </p:nvGraphicFramePr>
        <p:xfrm>
          <a:off x="922059" y="431620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10">
            <a:extLst>
              <a:ext uri="{FF2B5EF4-FFF2-40B4-BE49-F238E27FC236}">
                <a16:creationId xmlns:a16="http://schemas.microsoft.com/office/drawing/2014/main" id="{44327F33-7405-4A94-93B9-FA88FB68C0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7507094"/>
              </p:ext>
            </p:extLst>
          </p:nvPr>
        </p:nvGraphicFramePr>
        <p:xfrm>
          <a:off x="1138083" y="4517768"/>
          <a:ext cx="12434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5">
            <a:extLst>
              <a:ext uri="{FF2B5EF4-FFF2-40B4-BE49-F238E27FC236}">
                <a16:creationId xmlns:a16="http://schemas.microsoft.com/office/drawing/2014/main" id="{2841B9E4-F35B-41CC-A455-5999E2110F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4283653"/>
              </p:ext>
            </p:extLst>
          </p:nvPr>
        </p:nvGraphicFramePr>
        <p:xfrm>
          <a:off x="6571566" y="2999639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Chart 10">
            <a:extLst>
              <a:ext uri="{FF2B5EF4-FFF2-40B4-BE49-F238E27FC236}">
                <a16:creationId xmlns:a16="http://schemas.microsoft.com/office/drawing/2014/main" id="{6C0D8967-AB98-4076-BBA6-7328178C82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6945094"/>
              </p:ext>
            </p:extLst>
          </p:nvPr>
        </p:nvGraphicFramePr>
        <p:xfrm>
          <a:off x="6806256" y="3248153"/>
          <a:ext cx="12434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9" name="Chart 5">
            <a:extLst>
              <a:ext uri="{FF2B5EF4-FFF2-40B4-BE49-F238E27FC236}">
                <a16:creationId xmlns:a16="http://schemas.microsoft.com/office/drawing/2014/main" id="{2D295E3B-A74C-4C67-B063-9D9E4D209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6753254"/>
              </p:ext>
            </p:extLst>
          </p:nvPr>
        </p:nvGraphicFramePr>
        <p:xfrm>
          <a:off x="922059" y="1892265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0" name="Chart 10">
            <a:extLst>
              <a:ext uri="{FF2B5EF4-FFF2-40B4-BE49-F238E27FC236}">
                <a16:creationId xmlns:a16="http://schemas.microsoft.com/office/drawing/2014/main" id="{F3280699-AECE-417A-BBA4-0DE28D7CBC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995002"/>
              </p:ext>
            </p:extLst>
          </p:nvPr>
        </p:nvGraphicFramePr>
        <p:xfrm>
          <a:off x="1138083" y="2093827"/>
          <a:ext cx="12434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92302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话气泡: 椭圆形 2">
            <a:extLst>
              <a:ext uri="{FF2B5EF4-FFF2-40B4-BE49-F238E27FC236}">
                <a16:creationId xmlns:a16="http://schemas.microsoft.com/office/drawing/2014/main" id="{D9D2707B-342F-1776-DA59-55F4E5298698}"/>
              </a:ext>
            </a:extLst>
          </p:cNvPr>
          <p:cNvSpPr/>
          <p:nvPr/>
        </p:nvSpPr>
        <p:spPr>
          <a:xfrm>
            <a:off x="6137420" y="1838955"/>
            <a:ext cx="3876913" cy="2418447"/>
          </a:xfrm>
          <a:prstGeom prst="wedgeEllipseCallout">
            <a:avLst/>
          </a:prstGeom>
          <a:solidFill>
            <a:srgbClr val="4557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对话气泡: 椭圆形 1">
            <a:extLst>
              <a:ext uri="{FF2B5EF4-FFF2-40B4-BE49-F238E27FC236}">
                <a16:creationId xmlns:a16="http://schemas.microsoft.com/office/drawing/2014/main" id="{C65E57B8-C49E-24E5-761D-2B59BA23305D}"/>
              </a:ext>
            </a:extLst>
          </p:cNvPr>
          <p:cNvSpPr/>
          <p:nvPr/>
        </p:nvSpPr>
        <p:spPr>
          <a:xfrm rot="12009477">
            <a:off x="1311429" y="2578837"/>
            <a:ext cx="5073638" cy="3871200"/>
          </a:xfrm>
          <a:prstGeom prst="wedgeEllipseCallout">
            <a:avLst/>
          </a:prstGeom>
          <a:solidFill>
            <a:srgbClr val="45576D"/>
          </a:solidFill>
          <a:ln>
            <a:solidFill>
              <a:srgbClr val="455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BBB3735-229C-4456-BAC9-9A134FD34622}"/>
              </a:ext>
            </a:extLst>
          </p:cNvPr>
          <p:cNvSpPr txBox="1"/>
          <p:nvPr/>
        </p:nvSpPr>
        <p:spPr>
          <a:xfrm>
            <a:off x="4052010" y="602680"/>
            <a:ext cx="4087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4A5A69"/>
                </a:solidFill>
                <a:cs typeface="+mn-ea"/>
                <a:sym typeface="+mn-lt"/>
              </a:rPr>
              <a:t>流程</a:t>
            </a:r>
            <a:r>
              <a:rPr lang="en-US" altLang="zh-CN" sz="2800" dirty="0">
                <a:solidFill>
                  <a:srgbClr val="4A5A69"/>
                </a:solidFill>
                <a:cs typeface="+mn-ea"/>
                <a:sym typeface="+mn-lt"/>
              </a:rPr>
              <a:t>&amp;</a:t>
            </a:r>
            <a:r>
              <a:rPr lang="zh-CN" altLang="en-US" sz="2800" dirty="0">
                <a:solidFill>
                  <a:srgbClr val="4A5A69"/>
                </a:solidFill>
                <a:cs typeface="+mn-ea"/>
                <a:sym typeface="+mn-lt"/>
              </a:rPr>
              <a:t>机器人稳定性说明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297466D-022B-4F0F-BE7B-C0D469730581}"/>
              </a:ext>
            </a:extLst>
          </p:cNvPr>
          <p:cNvSpPr/>
          <p:nvPr/>
        </p:nvSpPr>
        <p:spPr>
          <a:xfrm>
            <a:off x="4152809" y="1082129"/>
            <a:ext cx="38769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100" dirty="0">
                <a:solidFill>
                  <a:srgbClr val="92A3B8"/>
                </a:solidFill>
                <a:cs typeface="+mn-ea"/>
                <a:sym typeface="+mn-lt"/>
              </a:rPr>
              <a:t>Process &amp; robot orchestrator and management</a:t>
            </a:r>
            <a:endParaRPr lang="zh-CN" altLang="en-US" sz="1100" dirty="0">
              <a:solidFill>
                <a:srgbClr val="92A3B8"/>
              </a:solidFill>
              <a:cs typeface="+mn-ea"/>
              <a:sym typeface="+mn-lt"/>
            </a:endParaRPr>
          </a:p>
        </p:txBody>
      </p:sp>
      <p:grpSp>
        <p:nvGrpSpPr>
          <p:cNvPr id="7" name="Group 37">
            <a:extLst>
              <a:ext uri="{FF2B5EF4-FFF2-40B4-BE49-F238E27FC236}">
                <a16:creationId xmlns:a16="http://schemas.microsoft.com/office/drawing/2014/main" id="{614790E9-1E9D-42FB-B503-463E6837C6A2}"/>
              </a:ext>
            </a:extLst>
          </p:cNvPr>
          <p:cNvGrpSpPr/>
          <p:nvPr/>
        </p:nvGrpSpPr>
        <p:grpSpPr>
          <a:xfrm>
            <a:off x="1909792" y="3242131"/>
            <a:ext cx="3876912" cy="2378777"/>
            <a:chOff x="1222587" y="-1201720"/>
            <a:chExt cx="2830691" cy="2378777"/>
          </a:xfrm>
        </p:grpSpPr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8E239881-39C9-41CE-B25C-23177799E961}"/>
                </a:ext>
              </a:extLst>
            </p:cNvPr>
            <p:cNvSpPr txBox="1"/>
            <p:nvPr/>
          </p:nvSpPr>
          <p:spPr>
            <a:xfrm>
              <a:off x="1222587" y="-854268"/>
              <a:ext cx="283069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人工收集一家企业的信息需要</a:t>
              </a:r>
              <a:r>
                <a:rPr lang="en-US" altLang="zh-CN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r>
                <a:rPr lang="zh-CN" altLang="en-US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分钟到几天左右，其中还不包括对比分析。</a:t>
              </a:r>
              <a:r>
                <a:rPr lang="en-US" altLang="zh-CN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RPA</a:t>
              </a:r>
              <a:r>
                <a:rPr lang="zh-CN" altLang="en-US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机器人一分钟可以收集</a:t>
              </a:r>
              <a:r>
                <a:rPr lang="en-US" altLang="zh-CN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r>
                <a:rPr lang="zh-CN" altLang="en-US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家公司的信息，</a:t>
              </a:r>
              <a:r>
                <a:rPr lang="zh-CN" altLang="en-US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准确率高，速度快</a:t>
              </a:r>
              <a:r>
                <a:rPr lang="zh-CN" altLang="en-US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。</a:t>
              </a:r>
              <a:endParaRPr lang="en-US" altLang="zh-CN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en-US" altLang="zh-CN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RPA</a:t>
              </a:r>
              <a:r>
                <a:rPr lang="zh-CN" altLang="en-US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并不需要复杂的人机互动，稳定性强，只需要输入起始数值即可自动化处理</a:t>
              </a:r>
              <a:r>
                <a:rPr lang="zh-CN" altLang="en-US" sz="16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！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A5BBA1D3-078E-419A-8E13-6CB34037D845}"/>
                </a:ext>
              </a:extLst>
            </p:cNvPr>
            <p:cNvSpPr txBox="1"/>
            <p:nvPr/>
          </p:nvSpPr>
          <p:spPr>
            <a:xfrm>
              <a:off x="1222587" y="-1201720"/>
              <a:ext cx="2452106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人工与</a:t>
              </a: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RPA</a:t>
              </a: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机器人</a:t>
              </a:r>
              <a:endParaRPr lang="ko-KR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41">
            <a:extLst>
              <a:ext uri="{FF2B5EF4-FFF2-40B4-BE49-F238E27FC236}">
                <a16:creationId xmlns:a16="http://schemas.microsoft.com/office/drawing/2014/main" id="{D4F8390B-898D-4218-A815-14DB45CEBAD9}"/>
              </a:ext>
            </a:extLst>
          </p:cNvPr>
          <p:cNvGrpSpPr/>
          <p:nvPr/>
        </p:nvGrpSpPr>
        <p:grpSpPr>
          <a:xfrm>
            <a:off x="6547845" y="2226275"/>
            <a:ext cx="3466488" cy="1572057"/>
            <a:chOff x="1090574" y="948702"/>
            <a:chExt cx="2531023" cy="1572057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FB37E6A1-278C-499C-BE9F-0DB3F18D2906}"/>
                </a:ext>
              </a:extLst>
            </p:cNvPr>
            <p:cNvSpPr txBox="1"/>
            <p:nvPr/>
          </p:nvSpPr>
          <p:spPr>
            <a:xfrm>
              <a:off x="1090574" y="1320430"/>
              <a:ext cx="25310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本</a:t>
              </a:r>
              <a:r>
                <a:rPr lang="en-US" altLang="zh-CN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</a:t>
              </a:r>
              <a:r>
                <a:rPr lang="zh-CN" altLang="en-US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机器人有非常高的拓展性，可以给投行以及投资方根据他们的习惯经行定制，</a:t>
              </a:r>
              <a:r>
                <a:rPr lang="zh-CN" altLang="en-US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包容性高稳定性强</a:t>
              </a:r>
              <a:r>
                <a:rPr lang="zh-CN" altLang="en-US" sz="16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。</a:t>
              </a:r>
              <a:r>
                <a:rPr lang="en-US" altLang="ko-KR" sz="1600" dirty="0">
                  <a:solidFill>
                    <a:srgbClr val="FF0000"/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656EBA1D-240D-4189-BA08-A101965167D9}"/>
                </a:ext>
              </a:extLst>
            </p:cNvPr>
            <p:cNvSpPr txBox="1"/>
            <p:nvPr/>
          </p:nvSpPr>
          <p:spPr>
            <a:xfrm>
              <a:off x="1090574" y="948702"/>
              <a:ext cx="2452106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高拓展性</a:t>
              </a:r>
              <a:endParaRPr lang="ko-KR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608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BBB3735-229C-4456-BAC9-9A134FD34622}"/>
              </a:ext>
            </a:extLst>
          </p:cNvPr>
          <p:cNvSpPr txBox="1"/>
          <p:nvPr/>
        </p:nvSpPr>
        <p:spPr>
          <a:xfrm>
            <a:off x="4828427" y="477624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4A5A69"/>
                </a:solidFill>
                <a:cs typeface="+mn-ea"/>
                <a:sym typeface="+mn-lt"/>
              </a:rPr>
              <a:t>四、方案价值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297466D-022B-4F0F-BE7B-C0D469730581}"/>
              </a:ext>
            </a:extLst>
          </p:cNvPr>
          <p:cNvSpPr/>
          <p:nvPr/>
        </p:nvSpPr>
        <p:spPr>
          <a:xfrm>
            <a:off x="4473873" y="975856"/>
            <a:ext cx="32442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100" dirty="0">
                <a:solidFill>
                  <a:srgbClr val="92A3B8"/>
                </a:solidFill>
                <a:cs typeface="+mn-ea"/>
                <a:sym typeface="+mn-lt"/>
              </a:rPr>
              <a:t>Solution value</a:t>
            </a:r>
            <a:endParaRPr lang="zh-CN" altLang="en-US" sz="1100" dirty="0">
              <a:solidFill>
                <a:srgbClr val="92A3B8"/>
              </a:solidFill>
              <a:cs typeface="+mn-ea"/>
              <a:sym typeface="+mn-lt"/>
            </a:endParaRPr>
          </a:p>
        </p:txBody>
      </p:sp>
      <p:grpSp>
        <p:nvGrpSpPr>
          <p:cNvPr id="27" name="Group 32">
            <a:extLst>
              <a:ext uri="{FF2B5EF4-FFF2-40B4-BE49-F238E27FC236}">
                <a16:creationId xmlns:a16="http://schemas.microsoft.com/office/drawing/2014/main" id="{AB22909A-5FC8-407E-903C-95A6EE04983E}"/>
              </a:ext>
            </a:extLst>
          </p:cNvPr>
          <p:cNvGrpSpPr/>
          <p:nvPr/>
        </p:nvGrpSpPr>
        <p:grpSpPr>
          <a:xfrm>
            <a:off x="7718127" y="1767292"/>
            <a:ext cx="3724412" cy="1184322"/>
            <a:chOff x="2948416" y="4259564"/>
            <a:chExt cx="1314921" cy="1184322"/>
          </a:xfrm>
        </p:grpSpPr>
        <p:sp>
          <p:nvSpPr>
            <p:cNvPr id="28" name="TextBox 81">
              <a:extLst>
                <a:ext uri="{FF2B5EF4-FFF2-40B4-BE49-F238E27FC236}">
                  <a16:creationId xmlns:a16="http://schemas.microsoft.com/office/drawing/2014/main" id="{A1189890-91B4-419F-9550-13BBF9B2E373}"/>
                </a:ext>
              </a:extLst>
            </p:cNvPr>
            <p:cNvSpPr txBox="1"/>
            <p:nvPr/>
          </p:nvSpPr>
          <p:spPr>
            <a:xfrm>
              <a:off x="3017859" y="4714904"/>
              <a:ext cx="1245478" cy="728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lnSpc>
                  <a:spcPct val="120000"/>
                </a:lnSpc>
                <a:buClrTx/>
                <a:buFontTx/>
                <a:buNone/>
              </a:pPr>
              <a:r>
                <a:rPr lang="zh-CN" altLang="en-US" dirty="0">
                  <a:ea typeface="微软雅黑" panose="020B0503020204020204" pitchFamily="34" charset="-122"/>
                </a:rPr>
                <a:t>通过对数据的分析来判断市场行情，</a:t>
              </a:r>
              <a:r>
                <a:rPr lang="zh-CN" altLang="en-US" dirty="0">
                  <a:solidFill>
                    <a:srgbClr val="FF0000"/>
                  </a:solidFill>
                  <a:ea typeface="微软雅黑" panose="020B0503020204020204" pitchFamily="34" charset="-122"/>
                </a:rPr>
                <a:t>规避了感性带来的误差</a:t>
              </a:r>
              <a:endParaRPr lang="en-US" altLang="zh-CN" dirty="0">
                <a:solidFill>
                  <a:srgbClr val="FF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9" name="TextBox 82">
              <a:extLst>
                <a:ext uri="{FF2B5EF4-FFF2-40B4-BE49-F238E27FC236}">
                  <a16:creationId xmlns:a16="http://schemas.microsoft.com/office/drawing/2014/main" id="{2BD325AA-7DF7-4122-BFDD-6B7FB740148B}"/>
                </a:ext>
              </a:extLst>
            </p:cNvPr>
            <p:cNvSpPr txBox="1"/>
            <p:nvPr/>
          </p:nvSpPr>
          <p:spPr>
            <a:xfrm>
              <a:off x="2948416" y="4259564"/>
              <a:ext cx="12494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/>
              <a:r>
                <a:rPr lang="zh-CN" altLang="en-US" sz="2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可靠行情分析</a:t>
              </a:r>
            </a:p>
          </p:txBody>
        </p:sp>
      </p:grpSp>
      <p:grpSp>
        <p:nvGrpSpPr>
          <p:cNvPr id="30" name="Group 37">
            <a:extLst>
              <a:ext uri="{FF2B5EF4-FFF2-40B4-BE49-F238E27FC236}">
                <a16:creationId xmlns:a16="http://schemas.microsoft.com/office/drawing/2014/main" id="{53FBE275-7939-4DB3-A97D-3A5ADF38C2A8}"/>
              </a:ext>
            </a:extLst>
          </p:cNvPr>
          <p:cNvGrpSpPr/>
          <p:nvPr/>
        </p:nvGrpSpPr>
        <p:grpSpPr>
          <a:xfrm>
            <a:off x="1111858" y="4650935"/>
            <a:ext cx="3700316" cy="1511287"/>
            <a:chOff x="3081869" y="4110407"/>
            <a:chExt cx="1185465" cy="1511287"/>
          </a:xfrm>
        </p:grpSpPr>
        <p:sp>
          <p:nvSpPr>
            <p:cNvPr id="31" name="TextBox 84">
              <a:extLst>
                <a:ext uri="{FF2B5EF4-FFF2-40B4-BE49-F238E27FC236}">
                  <a16:creationId xmlns:a16="http://schemas.microsoft.com/office/drawing/2014/main" id="{639BAE4A-43EA-4CDE-8008-80CBB2AEB0AA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1061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lnSpc>
                  <a:spcPct val="120000"/>
                </a:lnSpc>
                <a:buClrTx/>
                <a:buFontTx/>
                <a:buNone/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*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24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小时的不间断快速运行</a:t>
              </a:r>
              <a:r>
                <a:rPr lang="zh-CN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给信息参考和方案建议，</a:t>
              </a:r>
              <a:r>
                <a:rPr lang="zh-CN" altLang="en-US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减少大量的等待时间；提高决策时效性</a:t>
              </a:r>
            </a:p>
          </p:txBody>
        </p:sp>
        <p:sp>
          <p:nvSpPr>
            <p:cNvPr id="32" name="TextBox 85">
              <a:extLst>
                <a:ext uri="{FF2B5EF4-FFF2-40B4-BE49-F238E27FC236}">
                  <a16:creationId xmlns:a16="http://schemas.microsoft.com/office/drawing/2014/main" id="{B68217A9-2240-4A6E-9F7B-AA42E52BAE1E}"/>
                </a:ext>
              </a:extLst>
            </p:cNvPr>
            <p:cNvSpPr txBox="1"/>
            <p:nvPr/>
          </p:nvSpPr>
          <p:spPr>
            <a:xfrm>
              <a:off x="3081869" y="4110407"/>
              <a:ext cx="1145017" cy="464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lnSpc>
                  <a:spcPct val="120000"/>
                </a:lnSpc>
                <a:buClrTx/>
                <a:buFontTx/>
                <a:buNone/>
              </a:pPr>
              <a:r>
                <a:rPr lang="zh-CN" altLang="en-US" sz="2200" b="1" dirty="0">
                  <a:ea typeface="微软雅黑" panose="020B0503020204020204" pitchFamily="34" charset="-122"/>
                </a:rPr>
                <a:t>快速决策支持</a:t>
              </a:r>
            </a:p>
          </p:txBody>
        </p:sp>
      </p:grpSp>
      <p:sp>
        <p:nvSpPr>
          <p:cNvPr id="33" name="Rectangle 16">
            <a:extLst>
              <a:ext uri="{FF2B5EF4-FFF2-40B4-BE49-F238E27FC236}">
                <a16:creationId xmlns:a16="http://schemas.microsoft.com/office/drawing/2014/main" id="{689FAA60-7CAA-4BAD-B8FD-67ACB406FF81}"/>
              </a:ext>
            </a:extLst>
          </p:cNvPr>
          <p:cNvSpPr/>
          <p:nvPr/>
        </p:nvSpPr>
        <p:spPr>
          <a:xfrm rot="2700000">
            <a:off x="5405633" y="3062131"/>
            <a:ext cx="338011" cy="60599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C1C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+mn-ea"/>
              <a:sym typeface="+mn-lt"/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6F6980E6-0EF1-4621-91D4-0EDCE9A5E1E9}"/>
              </a:ext>
            </a:extLst>
          </p:cNvPr>
          <p:cNvSpPr/>
          <p:nvPr/>
        </p:nvSpPr>
        <p:spPr>
          <a:xfrm>
            <a:off x="6458338" y="4284971"/>
            <a:ext cx="418780" cy="39201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4A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+mn-ea"/>
              <a:sym typeface="+mn-lt"/>
            </a:endParaRPr>
          </a:p>
        </p:txBody>
      </p:sp>
      <p:grpSp>
        <p:nvGrpSpPr>
          <p:cNvPr id="35" name="Group 55">
            <a:extLst>
              <a:ext uri="{FF2B5EF4-FFF2-40B4-BE49-F238E27FC236}">
                <a16:creationId xmlns:a16="http://schemas.microsoft.com/office/drawing/2014/main" id="{1D33A9D3-81E5-4DBB-A61F-F5433108771E}"/>
              </a:ext>
            </a:extLst>
          </p:cNvPr>
          <p:cNvGrpSpPr/>
          <p:nvPr/>
        </p:nvGrpSpPr>
        <p:grpSpPr>
          <a:xfrm>
            <a:off x="4770820" y="1145899"/>
            <a:ext cx="2403306" cy="3045201"/>
            <a:chOff x="3204849" y="1054371"/>
            <a:chExt cx="2511078" cy="3181758"/>
          </a:xfrm>
          <a:solidFill>
            <a:srgbClr val="C1CBD7"/>
          </a:solidFill>
        </p:grpSpPr>
        <p:grpSp>
          <p:nvGrpSpPr>
            <p:cNvPr id="36" name="Group 33">
              <a:extLst>
                <a:ext uri="{FF2B5EF4-FFF2-40B4-BE49-F238E27FC236}">
                  <a16:creationId xmlns:a16="http://schemas.microsoft.com/office/drawing/2014/main" id="{BAE512A8-320A-46AA-89D5-B7F29A78D7B5}"/>
                </a:ext>
              </a:extLst>
            </p:cNvPr>
            <p:cNvGrpSpPr/>
            <p:nvPr/>
          </p:nvGrpSpPr>
          <p:grpSpPr>
            <a:xfrm rot="17100000">
              <a:off x="3204847" y="2532274"/>
              <a:ext cx="1703857" cy="1703854"/>
              <a:chOff x="1626727" y="2060848"/>
              <a:chExt cx="1483889" cy="1483887"/>
            </a:xfrm>
            <a:grpFill/>
          </p:grpSpPr>
          <p:sp>
            <p:nvSpPr>
              <p:cNvPr id="41" name="Block Arc 42">
                <a:extLst>
                  <a:ext uri="{FF2B5EF4-FFF2-40B4-BE49-F238E27FC236}">
                    <a16:creationId xmlns:a16="http://schemas.microsoft.com/office/drawing/2014/main" id="{6F09634F-9B1C-4631-989C-0D118E4C3F81}"/>
                  </a:ext>
                </a:extLst>
              </p:cNvPr>
              <p:cNvSpPr/>
              <p:nvPr/>
            </p:nvSpPr>
            <p:spPr>
              <a:xfrm>
                <a:off x="1626729" y="2060848"/>
                <a:ext cx="1483887" cy="1483887"/>
              </a:xfrm>
              <a:prstGeom prst="blockArc">
                <a:avLst>
                  <a:gd name="adj1" fmla="val 14029105"/>
                  <a:gd name="adj2" fmla="val 18057594"/>
                  <a:gd name="adj3" fmla="val 917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Block Arc 43">
                <a:extLst>
                  <a:ext uri="{FF2B5EF4-FFF2-40B4-BE49-F238E27FC236}">
                    <a16:creationId xmlns:a16="http://schemas.microsoft.com/office/drawing/2014/main" id="{9AA99262-44B6-48F0-86A1-6308BE3E2C17}"/>
                  </a:ext>
                </a:extLst>
              </p:cNvPr>
              <p:cNvSpPr/>
              <p:nvPr/>
            </p:nvSpPr>
            <p:spPr>
              <a:xfrm>
                <a:off x="1626729" y="2060848"/>
                <a:ext cx="1483887" cy="1483887"/>
              </a:xfrm>
              <a:prstGeom prst="blockArc">
                <a:avLst>
                  <a:gd name="adj1" fmla="val 18220756"/>
                  <a:gd name="adj2" fmla="val 7283"/>
                  <a:gd name="adj3" fmla="val 94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Block Arc 44">
                <a:extLst>
                  <a:ext uri="{FF2B5EF4-FFF2-40B4-BE49-F238E27FC236}">
                    <a16:creationId xmlns:a16="http://schemas.microsoft.com/office/drawing/2014/main" id="{F11214FB-EECB-4276-8AA3-8ECD2B4EC05F}"/>
                  </a:ext>
                </a:extLst>
              </p:cNvPr>
              <p:cNvSpPr/>
              <p:nvPr/>
            </p:nvSpPr>
            <p:spPr>
              <a:xfrm>
                <a:off x="1626729" y="2060848"/>
                <a:ext cx="1483887" cy="1483887"/>
              </a:xfrm>
              <a:prstGeom prst="blockArc">
                <a:avLst>
                  <a:gd name="adj1" fmla="val 10800000"/>
                  <a:gd name="adj2" fmla="val 13829634"/>
                  <a:gd name="adj3" fmla="val 856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Block Arc 45">
                <a:extLst>
                  <a:ext uri="{FF2B5EF4-FFF2-40B4-BE49-F238E27FC236}">
                    <a16:creationId xmlns:a16="http://schemas.microsoft.com/office/drawing/2014/main" id="{105C035A-5594-4A16-ADBC-E16665426254}"/>
                  </a:ext>
                </a:extLst>
              </p:cNvPr>
              <p:cNvSpPr/>
              <p:nvPr/>
            </p:nvSpPr>
            <p:spPr>
              <a:xfrm flipH="1" flipV="1">
                <a:off x="1626727" y="2060848"/>
                <a:ext cx="1483887" cy="1483887"/>
              </a:xfrm>
              <a:prstGeom prst="blockArc">
                <a:avLst>
                  <a:gd name="adj1" fmla="val 18220756"/>
                  <a:gd name="adj2" fmla="val 21425901"/>
                  <a:gd name="adj3" fmla="val 82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Group 34">
              <a:extLst>
                <a:ext uri="{FF2B5EF4-FFF2-40B4-BE49-F238E27FC236}">
                  <a16:creationId xmlns:a16="http://schemas.microsoft.com/office/drawing/2014/main" id="{B73E1AF9-F6B3-4758-84F0-FD6B713C1285}"/>
                </a:ext>
              </a:extLst>
            </p:cNvPr>
            <p:cNvGrpSpPr/>
            <p:nvPr/>
          </p:nvGrpSpPr>
          <p:grpSpPr>
            <a:xfrm>
              <a:off x="3634774" y="1054371"/>
              <a:ext cx="2081153" cy="1703854"/>
              <a:chOff x="3809021" y="802105"/>
              <a:chExt cx="1812481" cy="1483887"/>
            </a:xfrm>
            <a:grpFill/>
          </p:grpSpPr>
          <p:sp>
            <p:nvSpPr>
              <p:cNvPr id="38" name="Block Arc 39">
                <a:extLst>
                  <a:ext uri="{FF2B5EF4-FFF2-40B4-BE49-F238E27FC236}">
                    <a16:creationId xmlns:a16="http://schemas.microsoft.com/office/drawing/2014/main" id="{5E997BB7-FA22-4CC6-B29A-460EA3EACCDD}"/>
                  </a:ext>
                </a:extLst>
              </p:cNvPr>
              <p:cNvSpPr/>
              <p:nvPr/>
            </p:nvSpPr>
            <p:spPr>
              <a:xfrm rot="6300000">
                <a:off x="3809021" y="802105"/>
                <a:ext cx="1483887" cy="1483887"/>
              </a:xfrm>
              <a:prstGeom prst="blockArc">
                <a:avLst>
                  <a:gd name="adj1" fmla="val 18220756"/>
                  <a:gd name="adj2" fmla="val 1985"/>
                  <a:gd name="adj3" fmla="val 974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Rectangle 40">
                <a:extLst>
                  <a:ext uri="{FF2B5EF4-FFF2-40B4-BE49-F238E27FC236}">
                    <a16:creationId xmlns:a16="http://schemas.microsoft.com/office/drawing/2014/main" id="{74D5D444-D1AD-4CBC-BD9C-D9A5D89E0FD5}"/>
                  </a:ext>
                </a:extLst>
              </p:cNvPr>
              <p:cNvSpPr/>
              <p:nvPr/>
            </p:nvSpPr>
            <p:spPr>
              <a:xfrm rot="2937747">
                <a:off x="5085546" y="1709905"/>
                <a:ext cx="150312" cy="3905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0" name="Isosceles Triangle 41">
                <a:extLst>
                  <a:ext uri="{FF2B5EF4-FFF2-40B4-BE49-F238E27FC236}">
                    <a16:creationId xmlns:a16="http://schemas.microsoft.com/office/drawing/2014/main" id="{85D5AF94-22BF-4D6D-8548-38D8AE729408}"/>
                  </a:ext>
                </a:extLst>
              </p:cNvPr>
              <p:cNvSpPr/>
              <p:nvPr/>
            </p:nvSpPr>
            <p:spPr>
              <a:xfrm rot="3000000">
                <a:off x="5280871" y="1494471"/>
                <a:ext cx="365863" cy="31539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5" name="Group 56">
            <a:extLst>
              <a:ext uri="{FF2B5EF4-FFF2-40B4-BE49-F238E27FC236}">
                <a16:creationId xmlns:a16="http://schemas.microsoft.com/office/drawing/2014/main" id="{47929C62-66C9-4C0B-853D-941D476A5A44}"/>
              </a:ext>
            </a:extLst>
          </p:cNvPr>
          <p:cNvGrpSpPr/>
          <p:nvPr/>
        </p:nvGrpSpPr>
        <p:grpSpPr>
          <a:xfrm rot="10800000">
            <a:off x="5017874" y="3667951"/>
            <a:ext cx="2403306" cy="3045201"/>
            <a:chOff x="3204849" y="1054371"/>
            <a:chExt cx="2511078" cy="3181758"/>
          </a:xfrm>
          <a:solidFill>
            <a:srgbClr val="4A5A69"/>
          </a:solidFill>
        </p:grpSpPr>
        <p:grpSp>
          <p:nvGrpSpPr>
            <p:cNvPr id="46" name="Group 57">
              <a:extLst>
                <a:ext uri="{FF2B5EF4-FFF2-40B4-BE49-F238E27FC236}">
                  <a16:creationId xmlns:a16="http://schemas.microsoft.com/office/drawing/2014/main" id="{A50B48E1-6B94-4846-B3A5-1AD88F7881C8}"/>
                </a:ext>
              </a:extLst>
            </p:cNvPr>
            <p:cNvGrpSpPr/>
            <p:nvPr/>
          </p:nvGrpSpPr>
          <p:grpSpPr>
            <a:xfrm rot="17100000">
              <a:off x="3204847" y="2532274"/>
              <a:ext cx="1703857" cy="1703854"/>
              <a:chOff x="1626727" y="2060848"/>
              <a:chExt cx="1483889" cy="1483887"/>
            </a:xfrm>
            <a:grpFill/>
          </p:grpSpPr>
          <p:sp>
            <p:nvSpPr>
              <p:cNvPr id="51" name="Block Arc 62">
                <a:extLst>
                  <a:ext uri="{FF2B5EF4-FFF2-40B4-BE49-F238E27FC236}">
                    <a16:creationId xmlns:a16="http://schemas.microsoft.com/office/drawing/2014/main" id="{27444F17-023C-443F-BAAF-044DB36531A6}"/>
                  </a:ext>
                </a:extLst>
              </p:cNvPr>
              <p:cNvSpPr/>
              <p:nvPr/>
            </p:nvSpPr>
            <p:spPr>
              <a:xfrm>
                <a:off x="1626729" y="2060848"/>
                <a:ext cx="1483887" cy="1483887"/>
              </a:xfrm>
              <a:prstGeom prst="blockArc">
                <a:avLst>
                  <a:gd name="adj1" fmla="val 14029105"/>
                  <a:gd name="adj2" fmla="val 18057594"/>
                  <a:gd name="adj3" fmla="val 917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Block Arc 63">
                <a:extLst>
                  <a:ext uri="{FF2B5EF4-FFF2-40B4-BE49-F238E27FC236}">
                    <a16:creationId xmlns:a16="http://schemas.microsoft.com/office/drawing/2014/main" id="{F8FA01F5-1DFA-4B7A-9F90-2C1E128A24A1}"/>
                  </a:ext>
                </a:extLst>
              </p:cNvPr>
              <p:cNvSpPr/>
              <p:nvPr/>
            </p:nvSpPr>
            <p:spPr>
              <a:xfrm>
                <a:off x="1626729" y="2060848"/>
                <a:ext cx="1483887" cy="1483887"/>
              </a:xfrm>
              <a:prstGeom prst="blockArc">
                <a:avLst>
                  <a:gd name="adj1" fmla="val 18220756"/>
                  <a:gd name="adj2" fmla="val 7283"/>
                  <a:gd name="adj3" fmla="val 94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Block Arc 64">
                <a:extLst>
                  <a:ext uri="{FF2B5EF4-FFF2-40B4-BE49-F238E27FC236}">
                    <a16:creationId xmlns:a16="http://schemas.microsoft.com/office/drawing/2014/main" id="{75A7E78B-9889-481C-87F0-A22F2E4E735F}"/>
                  </a:ext>
                </a:extLst>
              </p:cNvPr>
              <p:cNvSpPr/>
              <p:nvPr/>
            </p:nvSpPr>
            <p:spPr>
              <a:xfrm>
                <a:off x="1626729" y="2060848"/>
                <a:ext cx="1483887" cy="1483887"/>
              </a:xfrm>
              <a:prstGeom prst="blockArc">
                <a:avLst>
                  <a:gd name="adj1" fmla="val 10800000"/>
                  <a:gd name="adj2" fmla="val 13829634"/>
                  <a:gd name="adj3" fmla="val 856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Block Arc 65">
                <a:extLst>
                  <a:ext uri="{FF2B5EF4-FFF2-40B4-BE49-F238E27FC236}">
                    <a16:creationId xmlns:a16="http://schemas.microsoft.com/office/drawing/2014/main" id="{C5AE94E5-7A44-4D61-B7C3-48435DC02BD6}"/>
                  </a:ext>
                </a:extLst>
              </p:cNvPr>
              <p:cNvSpPr/>
              <p:nvPr/>
            </p:nvSpPr>
            <p:spPr>
              <a:xfrm flipH="1" flipV="1">
                <a:off x="1626727" y="2060848"/>
                <a:ext cx="1483887" cy="1483887"/>
              </a:xfrm>
              <a:prstGeom prst="blockArc">
                <a:avLst>
                  <a:gd name="adj1" fmla="val 18220756"/>
                  <a:gd name="adj2" fmla="val 21425901"/>
                  <a:gd name="adj3" fmla="val 82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Group 58">
              <a:extLst>
                <a:ext uri="{FF2B5EF4-FFF2-40B4-BE49-F238E27FC236}">
                  <a16:creationId xmlns:a16="http://schemas.microsoft.com/office/drawing/2014/main" id="{9DFBC2A8-030D-4647-B49C-C30A49ECDF6A}"/>
                </a:ext>
              </a:extLst>
            </p:cNvPr>
            <p:cNvGrpSpPr/>
            <p:nvPr/>
          </p:nvGrpSpPr>
          <p:grpSpPr>
            <a:xfrm>
              <a:off x="3634774" y="1054371"/>
              <a:ext cx="2081153" cy="1703854"/>
              <a:chOff x="3809021" y="802105"/>
              <a:chExt cx="1812481" cy="1483887"/>
            </a:xfrm>
            <a:grpFill/>
          </p:grpSpPr>
          <p:sp>
            <p:nvSpPr>
              <p:cNvPr id="48" name="Block Arc 59">
                <a:extLst>
                  <a:ext uri="{FF2B5EF4-FFF2-40B4-BE49-F238E27FC236}">
                    <a16:creationId xmlns:a16="http://schemas.microsoft.com/office/drawing/2014/main" id="{25C7F779-CBE1-4F75-AC88-72920CB4D8AD}"/>
                  </a:ext>
                </a:extLst>
              </p:cNvPr>
              <p:cNvSpPr/>
              <p:nvPr/>
            </p:nvSpPr>
            <p:spPr>
              <a:xfrm rot="6300000">
                <a:off x="3809021" y="802105"/>
                <a:ext cx="1483887" cy="1483887"/>
              </a:xfrm>
              <a:prstGeom prst="blockArc">
                <a:avLst>
                  <a:gd name="adj1" fmla="val 18220756"/>
                  <a:gd name="adj2" fmla="val 1985"/>
                  <a:gd name="adj3" fmla="val 974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Rectangle 60">
                <a:extLst>
                  <a:ext uri="{FF2B5EF4-FFF2-40B4-BE49-F238E27FC236}">
                    <a16:creationId xmlns:a16="http://schemas.microsoft.com/office/drawing/2014/main" id="{7B9C9CCD-F873-49F9-B0CC-60719EF532E1}"/>
                  </a:ext>
                </a:extLst>
              </p:cNvPr>
              <p:cNvSpPr/>
              <p:nvPr/>
            </p:nvSpPr>
            <p:spPr>
              <a:xfrm rot="2937747">
                <a:off x="5085546" y="1709905"/>
                <a:ext cx="150312" cy="3905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0" name="Isosceles Triangle 61">
                <a:extLst>
                  <a:ext uri="{FF2B5EF4-FFF2-40B4-BE49-F238E27FC236}">
                    <a16:creationId xmlns:a16="http://schemas.microsoft.com/office/drawing/2014/main" id="{5C69677C-B667-4BE5-A8DD-215A90265A8A}"/>
                  </a:ext>
                </a:extLst>
              </p:cNvPr>
              <p:cNvSpPr/>
              <p:nvPr/>
            </p:nvSpPr>
            <p:spPr>
              <a:xfrm rot="3000000">
                <a:off x="5280871" y="1494471"/>
                <a:ext cx="365863" cy="31539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5" name="TextBox 109">
            <a:extLst>
              <a:ext uri="{FF2B5EF4-FFF2-40B4-BE49-F238E27FC236}">
                <a16:creationId xmlns:a16="http://schemas.microsoft.com/office/drawing/2014/main" id="{D6041869-E318-4743-B6E2-908197F2A670}"/>
              </a:ext>
            </a:extLst>
          </p:cNvPr>
          <p:cNvSpPr txBox="1"/>
          <p:nvPr/>
        </p:nvSpPr>
        <p:spPr>
          <a:xfrm>
            <a:off x="805445" y="2665368"/>
            <a:ext cx="3574061" cy="106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20000"/>
              </a:lnSpc>
              <a:buClrTx/>
              <a:buFontTx/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金融投资的工作比较繁琐使用本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机器人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最大的减少人力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，把人力放在关键的地方</a:t>
            </a:r>
          </a:p>
        </p:txBody>
      </p:sp>
      <p:sp>
        <p:nvSpPr>
          <p:cNvPr id="56" name="TextBox 110">
            <a:extLst>
              <a:ext uri="{FF2B5EF4-FFF2-40B4-BE49-F238E27FC236}">
                <a16:creationId xmlns:a16="http://schemas.microsoft.com/office/drawing/2014/main" id="{F6D384F2-067E-4BE2-80E8-D00F062DC838}"/>
              </a:ext>
            </a:extLst>
          </p:cNvPr>
          <p:cNvSpPr txBox="1"/>
          <p:nvPr/>
        </p:nvSpPr>
        <p:spPr>
          <a:xfrm>
            <a:off x="886463" y="2206272"/>
            <a:ext cx="35740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ClrTx/>
              <a:buFontTx/>
              <a:buNone/>
            </a:pP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减少人力成本</a:t>
            </a:r>
          </a:p>
        </p:txBody>
      </p:sp>
      <p:sp>
        <p:nvSpPr>
          <p:cNvPr id="57" name="TextBox 32">
            <a:extLst>
              <a:ext uri="{FF2B5EF4-FFF2-40B4-BE49-F238E27FC236}">
                <a16:creationId xmlns:a16="http://schemas.microsoft.com/office/drawing/2014/main" id="{40E0F154-6828-404D-A12F-7589DEFEF3FC}"/>
              </a:ext>
            </a:extLst>
          </p:cNvPr>
          <p:cNvSpPr txBox="1"/>
          <p:nvPr/>
        </p:nvSpPr>
        <p:spPr>
          <a:xfrm>
            <a:off x="7718127" y="4483677"/>
            <a:ext cx="3419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可根据企业需求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定制内容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，一个企业一个方案。高扩展性即使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没有编程经验也可以轻松使用</a:t>
            </a:r>
            <a:r>
              <a:rPr lang="en-US" altLang="ko-KR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. </a:t>
            </a:r>
          </a:p>
        </p:txBody>
      </p:sp>
      <p:sp>
        <p:nvSpPr>
          <p:cNvPr id="58" name="TextBox 82">
            <a:extLst>
              <a:ext uri="{FF2B5EF4-FFF2-40B4-BE49-F238E27FC236}">
                <a16:creationId xmlns:a16="http://schemas.microsoft.com/office/drawing/2014/main" id="{B0F14662-B6A8-51BE-5BA9-32DB53F52CD6}"/>
              </a:ext>
            </a:extLst>
          </p:cNvPr>
          <p:cNvSpPr txBox="1"/>
          <p:nvPr/>
        </p:nvSpPr>
        <p:spPr>
          <a:xfrm>
            <a:off x="7506081" y="4021261"/>
            <a:ext cx="35390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高制定可拓展</a:t>
            </a:r>
          </a:p>
        </p:txBody>
      </p:sp>
    </p:spTree>
    <p:extLst>
      <p:ext uri="{BB962C8B-B14F-4D97-AF65-F5344CB8AC3E}">
        <p14:creationId xmlns:p14="http://schemas.microsoft.com/office/powerpoint/2010/main" val="83607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102DA6E-11BA-46E8-90F2-6D4224563A84}"/>
              </a:ext>
            </a:extLst>
          </p:cNvPr>
          <p:cNvSpPr txBox="1"/>
          <p:nvPr/>
        </p:nvSpPr>
        <p:spPr>
          <a:xfrm>
            <a:off x="2053871" y="2756776"/>
            <a:ext cx="8084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4A5A69"/>
                </a:solidFill>
                <a:cs typeface="+mn-ea"/>
                <a:sym typeface="+mn-lt"/>
              </a:rPr>
              <a:t>欢迎各位评委老师的批评与指正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C005801-86F4-4334-970E-1301BE18E335}"/>
              </a:ext>
            </a:extLst>
          </p:cNvPr>
          <p:cNvSpPr txBox="1"/>
          <p:nvPr/>
        </p:nvSpPr>
        <p:spPr>
          <a:xfrm>
            <a:off x="4080066" y="3669950"/>
            <a:ext cx="403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rgbClr val="92A3B8"/>
                </a:solidFill>
                <a:cs typeface="+mn-ea"/>
                <a:sym typeface="+mn-lt"/>
              </a:rPr>
              <a:t>感谢聆听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D08CD19-BC77-489A-8FF2-FFC6B178C382}"/>
              </a:ext>
            </a:extLst>
          </p:cNvPr>
          <p:cNvSpPr txBox="1"/>
          <p:nvPr/>
        </p:nvSpPr>
        <p:spPr>
          <a:xfrm>
            <a:off x="2541180" y="4049438"/>
            <a:ext cx="7109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Fusce posuere, magna sed pulvinar ultricies, purus lectus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malesuada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libero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D05B931-39C0-4B10-81A5-005BB0432455}"/>
              </a:ext>
            </a:extLst>
          </p:cNvPr>
          <p:cNvCxnSpPr>
            <a:cxnSpLocks/>
          </p:cNvCxnSpPr>
          <p:nvPr/>
        </p:nvCxnSpPr>
        <p:spPr>
          <a:xfrm>
            <a:off x="2760562" y="3854616"/>
            <a:ext cx="1232694" cy="0"/>
          </a:xfrm>
          <a:prstGeom prst="line">
            <a:avLst/>
          </a:prstGeom>
          <a:ln>
            <a:solidFill>
              <a:srgbClr val="92A3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EF6EDBB-928B-4D0A-8D46-40DC5F7D7043}"/>
              </a:ext>
            </a:extLst>
          </p:cNvPr>
          <p:cNvCxnSpPr>
            <a:cxnSpLocks/>
          </p:cNvCxnSpPr>
          <p:nvPr/>
        </p:nvCxnSpPr>
        <p:spPr>
          <a:xfrm>
            <a:off x="8198744" y="3854616"/>
            <a:ext cx="1232694" cy="0"/>
          </a:xfrm>
          <a:prstGeom prst="line">
            <a:avLst/>
          </a:prstGeom>
          <a:ln>
            <a:solidFill>
              <a:srgbClr val="92A3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06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0C9C88C-F83A-962D-E843-5D41FC9248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57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4CC092-BDAD-460A-7D79-7C4B99388302}"/>
              </a:ext>
            </a:extLst>
          </p:cNvPr>
          <p:cNvSpPr txBox="1"/>
          <p:nvPr/>
        </p:nvSpPr>
        <p:spPr>
          <a:xfrm>
            <a:off x="1777806" y="1690625"/>
            <a:ext cx="8613103" cy="3163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2800" dirty="0">
                <a:solidFill>
                  <a:schemeClr val="bg1"/>
                </a:solidFill>
              </a:rPr>
              <a:t>参赛作品：</a:t>
            </a:r>
            <a:r>
              <a:rPr lang="zh-CN" altLang="en-US" sz="2800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基于</a:t>
            </a:r>
            <a:r>
              <a:rPr lang="en-US" altLang="zh-CN" sz="2800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RPA+AI</a:t>
            </a:r>
            <a:r>
              <a:rPr lang="zh-CN" altLang="en-US" sz="2800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的金融投资辅助技术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队伍名称：放过我们队</a:t>
            </a: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队伍成员：马国荣、佘嘉怡、孙佳澎、刘琪琪、蒋梦颖、李丹、汤凯茵、廖丽芳</a:t>
            </a: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所在学校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专业：海南科技职业大学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信息工程学院</a:t>
            </a:r>
            <a:endParaRPr lang="en-US" altLang="zh-CN" dirty="0">
              <a:solidFill>
                <a:schemeClr val="bg1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</a:rPr>
              <a:t>作品应用场景：投资理财，股市分析等</a:t>
            </a:r>
            <a:endParaRPr lang="en-US" altLang="zh-CN" dirty="0">
              <a:solidFill>
                <a:schemeClr val="bg1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</a:rPr>
              <a:t>作品应用项目：金融投资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B2A1C7A-ED36-C2BE-DE80-44D5781CEEE9}"/>
              </a:ext>
            </a:extLst>
          </p:cNvPr>
          <p:cNvSpPr txBox="1"/>
          <p:nvPr/>
        </p:nvSpPr>
        <p:spPr>
          <a:xfrm>
            <a:off x="1724891" y="387927"/>
            <a:ext cx="1814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作品信息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73635E0-69A8-93A8-06E2-3AAF6B0B8770}"/>
              </a:ext>
            </a:extLst>
          </p:cNvPr>
          <p:cNvCxnSpPr>
            <a:cxnSpLocks/>
          </p:cNvCxnSpPr>
          <p:nvPr/>
        </p:nvCxnSpPr>
        <p:spPr>
          <a:xfrm>
            <a:off x="1801091" y="1149927"/>
            <a:ext cx="92132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13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3EBAF07-0387-4482-800B-5492EEFB2B50}"/>
              </a:ext>
            </a:extLst>
          </p:cNvPr>
          <p:cNvSpPr txBox="1"/>
          <p:nvPr/>
        </p:nvSpPr>
        <p:spPr>
          <a:xfrm>
            <a:off x="2708267" y="3014843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300" dirty="0">
                <a:solidFill>
                  <a:srgbClr val="231E1F"/>
                </a:solidFill>
                <a:cs typeface="+mn-ea"/>
                <a:sym typeface="+mn-lt"/>
              </a:rPr>
              <a:t>背景介绍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C0A78CF-AA51-4C65-8180-A3CEE6957BD0}"/>
              </a:ext>
            </a:extLst>
          </p:cNvPr>
          <p:cNvSpPr/>
          <p:nvPr/>
        </p:nvSpPr>
        <p:spPr>
          <a:xfrm>
            <a:off x="2708267" y="3383861"/>
            <a:ext cx="2271776" cy="275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Maecenas </a:t>
            </a:r>
            <a:r>
              <a:rPr lang="en-US" altLang="ko-KR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ko-KR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ko-KR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C5E9D3B-FFF9-4F7E-AA00-2325AC6EE4D9}"/>
              </a:ext>
            </a:extLst>
          </p:cNvPr>
          <p:cNvSpPr txBox="1"/>
          <p:nvPr/>
        </p:nvSpPr>
        <p:spPr>
          <a:xfrm>
            <a:off x="1789104" y="3037094"/>
            <a:ext cx="76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4000"/>
            </a:lvl1pPr>
          </a:lstStyle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29248D5-C5C4-43DC-A265-3F74DF3FFBD5}"/>
              </a:ext>
            </a:extLst>
          </p:cNvPr>
          <p:cNvSpPr/>
          <p:nvPr/>
        </p:nvSpPr>
        <p:spPr>
          <a:xfrm>
            <a:off x="2514410" y="3267447"/>
            <a:ext cx="138186" cy="138186"/>
          </a:xfrm>
          <a:prstGeom prst="ellipse">
            <a:avLst/>
          </a:prstGeom>
          <a:solidFill>
            <a:srgbClr val="92A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B230314-2E02-4B30-9054-4779C273DA91}"/>
              </a:ext>
            </a:extLst>
          </p:cNvPr>
          <p:cNvSpPr txBox="1"/>
          <p:nvPr/>
        </p:nvSpPr>
        <p:spPr>
          <a:xfrm>
            <a:off x="8131120" y="3014843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300" dirty="0">
                <a:solidFill>
                  <a:srgbClr val="231E1F"/>
                </a:solidFill>
                <a:cs typeface="+mn-ea"/>
                <a:sym typeface="+mn-lt"/>
              </a:rPr>
              <a:t>流程建设方案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6EC8356-9B87-4CAE-88F1-06383D8F5085}"/>
              </a:ext>
            </a:extLst>
          </p:cNvPr>
          <p:cNvSpPr/>
          <p:nvPr/>
        </p:nvSpPr>
        <p:spPr>
          <a:xfrm>
            <a:off x="8131120" y="3383861"/>
            <a:ext cx="2271776" cy="275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Maecenas </a:t>
            </a:r>
            <a:r>
              <a:rPr lang="en-US" altLang="ko-KR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ko-KR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ko-KR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D90482C-F472-4702-812A-BF6B6FD7E134}"/>
              </a:ext>
            </a:extLst>
          </p:cNvPr>
          <p:cNvSpPr txBox="1"/>
          <p:nvPr/>
        </p:nvSpPr>
        <p:spPr>
          <a:xfrm>
            <a:off x="7211957" y="3037094"/>
            <a:ext cx="76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4000"/>
            </a:lvl1pPr>
          </a:lstStyle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BAF026F-3213-4170-92A4-D9E07511B4F2}"/>
              </a:ext>
            </a:extLst>
          </p:cNvPr>
          <p:cNvSpPr/>
          <p:nvPr/>
        </p:nvSpPr>
        <p:spPr>
          <a:xfrm>
            <a:off x="7937263" y="3267447"/>
            <a:ext cx="138186" cy="138186"/>
          </a:xfrm>
          <a:prstGeom prst="ellipse">
            <a:avLst/>
          </a:prstGeom>
          <a:solidFill>
            <a:srgbClr val="92A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36313CD-AF96-4780-90A4-5B059244512B}"/>
              </a:ext>
            </a:extLst>
          </p:cNvPr>
          <p:cNvSpPr txBox="1"/>
          <p:nvPr/>
        </p:nvSpPr>
        <p:spPr>
          <a:xfrm>
            <a:off x="2708267" y="4496238"/>
            <a:ext cx="2608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300" dirty="0">
                <a:solidFill>
                  <a:srgbClr val="231E1F"/>
                </a:solidFill>
                <a:cs typeface="+mn-ea"/>
                <a:sym typeface="+mn-lt"/>
              </a:rPr>
              <a:t>模式和技术创新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40C0FD7-7829-4F4F-8BE6-8F5DD3D15C08}"/>
              </a:ext>
            </a:extLst>
          </p:cNvPr>
          <p:cNvSpPr/>
          <p:nvPr/>
        </p:nvSpPr>
        <p:spPr>
          <a:xfrm>
            <a:off x="2708267" y="4865256"/>
            <a:ext cx="2271776" cy="275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Maecenas </a:t>
            </a:r>
            <a:r>
              <a:rPr lang="en-US" altLang="ko-KR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ko-KR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ko-KR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040A6B6-65AF-484A-AD21-E987D1C56528}"/>
              </a:ext>
            </a:extLst>
          </p:cNvPr>
          <p:cNvSpPr txBox="1"/>
          <p:nvPr/>
        </p:nvSpPr>
        <p:spPr>
          <a:xfrm>
            <a:off x="1789104" y="4518489"/>
            <a:ext cx="76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4000"/>
            </a:lvl1pPr>
          </a:lstStyle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9CDD0062-E2BF-47D1-898B-DBB3871F672C}"/>
              </a:ext>
            </a:extLst>
          </p:cNvPr>
          <p:cNvSpPr/>
          <p:nvPr/>
        </p:nvSpPr>
        <p:spPr>
          <a:xfrm>
            <a:off x="2514410" y="4748842"/>
            <a:ext cx="138186" cy="138186"/>
          </a:xfrm>
          <a:prstGeom prst="ellipse">
            <a:avLst/>
          </a:prstGeom>
          <a:solidFill>
            <a:srgbClr val="92A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CFEF408-244A-4E28-BE30-D7F3C0AF3B95}"/>
              </a:ext>
            </a:extLst>
          </p:cNvPr>
          <p:cNvSpPr txBox="1"/>
          <p:nvPr/>
        </p:nvSpPr>
        <p:spPr>
          <a:xfrm>
            <a:off x="8131120" y="4496238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300" dirty="0">
                <a:solidFill>
                  <a:srgbClr val="231E1F"/>
                </a:solidFill>
                <a:cs typeface="+mn-ea"/>
                <a:sym typeface="+mn-lt"/>
              </a:rPr>
              <a:t>方案价值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93EF232-8581-446F-8955-96B30500FB1F}"/>
              </a:ext>
            </a:extLst>
          </p:cNvPr>
          <p:cNvSpPr/>
          <p:nvPr/>
        </p:nvSpPr>
        <p:spPr>
          <a:xfrm>
            <a:off x="8131120" y="4865256"/>
            <a:ext cx="2271776" cy="275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Maecenas </a:t>
            </a:r>
            <a:r>
              <a:rPr lang="en-US" altLang="ko-KR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ko-KR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ko-KR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F6C7994-4E43-4C2B-B79B-945F067F4EB3}"/>
              </a:ext>
            </a:extLst>
          </p:cNvPr>
          <p:cNvSpPr txBox="1"/>
          <p:nvPr/>
        </p:nvSpPr>
        <p:spPr>
          <a:xfrm>
            <a:off x="7211957" y="4518489"/>
            <a:ext cx="76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4000"/>
            </a:lvl1pPr>
          </a:lstStyle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E51F88B-BA04-485C-8983-CF2A4FDE5709}"/>
              </a:ext>
            </a:extLst>
          </p:cNvPr>
          <p:cNvSpPr/>
          <p:nvPr/>
        </p:nvSpPr>
        <p:spPr>
          <a:xfrm>
            <a:off x="7937263" y="4748842"/>
            <a:ext cx="138186" cy="138186"/>
          </a:xfrm>
          <a:prstGeom prst="ellipse">
            <a:avLst/>
          </a:prstGeom>
          <a:solidFill>
            <a:srgbClr val="92A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D3A82EB-1636-4512-8C0C-C61F590A1DF0}"/>
              </a:ext>
            </a:extLst>
          </p:cNvPr>
          <p:cNvSpPr txBox="1"/>
          <p:nvPr/>
        </p:nvSpPr>
        <p:spPr>
          <a:xfrm>
            <a:off x="5399335" y="791623"/>
            <a:ext cx="13933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spc="3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71EC023-AA7B-4D19-ACDB-C2284FB6D57F}"/>
              </a:ext>
            </a:extLst>
          </p:cNvPr>
          <p:cNvSpPr txBox="1"/>
          <p:nvPr/>
        </p:nvSpPr>
        <p:spPr>
          <a:xfrm>
            <a:off x="4920343" y="1580892"/>
            <a:ext cx="235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4000"/>
            </a:lvl1pPr>
          </a:lstStyle>
          <a:p>
            <a:pPr algn="ctr"/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365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72259292-DF16-6FDD-E154-E5DF78543B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57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2DE7C7A-14D8-A1FA-4DDA-E5EF46ED0185}"/>
              </a:ext>
            </a:extLst>
          </p:cNvPr>
          <p:cNvSpPr txBox="1"/>
          <p:nvPr/>
        </p:nvSpPr>
        <p:spPr>
          <a:xfrm>
            <a:off x="4612243" y="184984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一、背景介绍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E16B18A-1FF4-BE19-EEEF-5394974D5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415" y="1285243"/>
            <a:ext cx="9899073" cy="381692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F95C620-85CB-B785-8898-5888F8E5C8C0}"/>
              </a:ext>
            </a:extLst>
          </p:cNvPr>
          <p:cNvSpPr txBox="1"/>
          <p:nvPr/>
        </p:nvSpPr>
        <p:spPr>
          <a:xfrm>
            <a:off x="1467050" y="5343184"/>
            <a:ext cx="9067801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dirty="0">
                <a:solidFill>
                  <a:schemeClr val="bg1"/>
                </a:solidFill>
              </a:rPr>
              <a:t>中国资本市场拥有全球规模最大、交易最活跃的投资者群体，特别是以中小投资者居多。截</a:t>
            </a:r>
            <a:r>
              <a:rPr lang="en-US" altLang="zh-CN" dirty="0">
                <a:solidFill>
                  <a:schemeClr val="bg1"/>
                </a:solidFill>
              </a:rPr>
              <a:t>2021</a:t>
            </a:r>
            <a:r>
              <a:rPr lang="zh-CN" altLang="en-US" dirty="0">
                <a:solidFill>
                  <a:schemeClr val="bg1"/>
                </a:solidFill>
              </a:rPr>
              <a:t>年底，我国个人股票投资者已</a:t>
            </a:r>
            <a:r>
              <a:rPr lang="zh-CN" altLang="en-US" dirty="0">
                <a:solidFill>
                  <a:srgbClr val="FF0000"/>
                </a:solidFill>
              </a:rPr>
              <a:t>超过</a:t>
            </a:r>
            <a:r>
              <a:rPr lang="en-US" altLang="zh-CN" dirty="0">
                <a:solidFill>
                  <a:srgbClr val="FF0000"/>
                </a:solidFill>
              </a:rPr>
              <a:t>1.97</a:t>
            </a:r>
            <a:r>
              <a:rPr lang="zh-CN" altLang="en-US" dirty="0">
                <a:solidFill>
                  <a:srgbClr val="FF0000"/>
                </a:solidFill>
              </a:rPr>
              <a:t>亿。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E5195F7-3810-F66F-D735-1847ED89876D}"/>
              </a:ext>
            </a:extLst>
          </p:cNvPr>
          <p:cNvSpPr/>
          <p:nvPr/>
        </p:nvSpPr>
        <p:spPr>
          <a:xfrm>
            <a:off x="4292773" y="700468"/>
            <a:ext cx="32442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Background introduction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F4B707-9CBC-3E7D-E6BC-1BCC8D68C118}"/>
              </a:ext>
            </a:extLst>
          </p:cNvPr>
          <p:cNvSpPr txBox="1"/>
          <p:nvPr/>
        </p:nvSpPr>
        <p:spPr>
          <a:xfrm>
            <a:off x="4795404" y="1285243"/>
            <a:ext cx="260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日益增长的股民</a:t>
            </a:r>
          </a:p>
        </p:txBody>
      </p:sp>
    </p:spTree>
    <p:extLst>
      <p:ext uri="{BB962C8B-B14F-4D97-AF65-F5344CB8AC3E}">
        <p14:creationId xmlns:p14="http://schemas.microsoft.com/office/powerpoint/2010/main" val="119529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5B8790D-5BA0-0B56-EF48-7E9DFF8D93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E3ED3AB-B49C-5505-2B2F-9AE232501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63" y="1265227"/>
            <a:ext cx="2824364" cy="47728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8FAFE51-A20C-6756-1CD3-712DC4985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504" y="1265227"/>
            <a:ext cx="2955982" cy="47728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41B57E8-12D9-6A6C-47C6-694FDCB827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63" y="1265227"/>
            <a:ext cx="2955982" cy="477289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DC2FED8-A413-C093-CC02-962F490A9255}"/>
              </a:ext>
            </a:extLst>
          </p:cNvPr>
          <p:cNvSpPr txBox="1"/>
          <p:nvPr/>
        </p:nvSpPr>
        <p:spPr>
          <a:xfrm>
            <a:off x="1046018" y="224135"/>
            <a:ext cx="184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5576D"/>
                </a:solidFill>
              </a:rPr>
              <a:t>背景介绍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400613D-BB3F-7B9C-8561-FC7AB491D1AF}"/>
              </a:ext>
            </a:extLst>
          </p:cNvPr>
          <p:cNvCxnSpPr/>
          <p:nvPr/>
        </p:nvCxnSpPr>
        <p:spPr>
          <a:xfrm>
            <a:off x="803564" y="685800"/>
            <a:ext cx="9768491" cy="0"/>
          </a:xfrm>
          <a:prstGeom prst="line">
            <a:avLst/>
          </a:prstGeom>
          <a:ln w="19050">
            <a:solidFill>
              <a:srgbClr val="1C59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A9456344-93FA-302C-E97F-23E4DF638A23}"/>
              </a:ext>
            </a:extLst>
          </p:cNvPr>
          <p:cNvSpPr txBox="1"/>
          <p:nvPr/>
        </p:nvSpPr>
        <p:spPr>
          <a:xfrm>
            <a:off x="3622829" y="749285"/>
            <a:ext cx="4601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目前我国股市已经有</a:t>
            </a:r>
            <a:r>
              <a:rPr lang="en-US" altLang="zh-CN" sz="2000" dirty="0">
                <a:solidFill>
                  <a:srgbClr val="FF0000"/>
                </a:solidFill>
              </a:rPr>
              <a:t>4645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只股票</a:t>
            </a:r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C6BEF5D9-5C77-D28F-6E16-0CEAC558BCB5}"/>
              </a:ext>
            </a:extLst>
          </p:cNvPr>
          <p:cNvSpPr/>
          <p:nvPr/>
        </p:nvSpPr>
        <p:spPr>
          <a:xfrm>
            <a:off x="772391" y="302569"/>
            <a:ext cx="354272" cy="304796"/>
          </a:xfrm>
          <a:prstGeom prst="triangle">
            <a:avLst/>
          </a:prstGeom>
          <a:solidFill>
            <a:srgbClr val="45576D"/>
          </a:solidFill>
          <a:ln>
            <a:solidFill>
              <a:srgbClr val="1C5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72DC7E5-80B1-21A2-4FF6-451FA43EF192}"/>
              </a:ext>
            </a:extLst>
          </p:cNvPr>
          <p:cNvSpPr txBox="1"/>
          <p:nvPr/>
        </p:nvSpPr>
        <p:spPr>
          <a:xfrm>
            <a:off x="3079690" y="6223419"/>
            <a:ext cx="521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如何快速筛选适合自己投资的股票呢？</a:t>
            </a:r>
          </a:p>
        </p:txBody>
      </p:sp>
    </p:spTree>
    <p:extLst>
      <p:ext uri="{BB962C8B-B14F-4D97-AF65-F5344CB8AC3E}">
        <p14:creationId xmlns:p14="http://schemas.microsoft.com/office/powerpoint/2010/main" val="745273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BDB246A-C3EB-C0B6-B80A-38AAA60CA627}"/>
              </a:ext>
            </a:extLst>
          </p:cNvPr>
          <p:cNvSpPr/>
          <p:nvPr/>
        </p:nvSpPr>
        <p:spPr>
          <a:xfrm>
            <a:off x="0" y="4805994"/>
            <a:ext cx="12192000" cy="2052006"/>
          </a:xfrm>
          <a:prstGeom prst="rect">
            <a:avLst/>
          </a:prstGeom>
          <a:solidFill>
            <a:srgbClr val="4557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BBB3735-229C-4456-BAC9-9A134FD34622}"/>
              </a:ext>
            </a:extLst>
          </p:cNvPr>
          <p:cNvSpPr txBox="1"/>
          <p:nvPr/>
        </p:nvSpPr>
        <p:spPr>
          <a:xfrm>
            <a:off x="4986665" y="38101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45576D"/>
                </a:solidFill>
                <a:cs typeface="+mn-ea"/>
                <a:sym typeface="+mn-lt"/>
              </a:rPr>
              <a:t>痛点分析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29AC168A-3E63-4536-AE81-24F3A7455A67}"/>
              </a:ext>
            </a:extLst>
          </p:cNvPr>
          <p:cNvSpPr txBox="1"/>
          <p:nvPr/>
        </p:nvSpPr>
        <p:spPr>
          <a:xfrm>
            <a:off x="6423250" y="3075638"/>
            <a:ext cx="462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+mn-ea"/>
                <a:sym typeface="+mn-lt"/>
              </a:rPr>
              <a:t>B</a:t>
            </a:r>
            <a:endParaRPr lang="ko-KR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BB84711A-9823-4BD7-858E-25F929E2BD2E}"/>
              </a:ext>
            </a:extLst>
          </p:cNvPr>
          <p:cNvSpPr/>
          <p:nvPr/>
        </p:nvSpPr>
        <p:spPr>
          <a:xfrm>
            <a:off x="5099084" y="2721545"/>
            <a:ext cx="370496" cy="3468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+mn-ea"/>
              <a:sym typeface="+mn-lt"/>
            </a:endParaRPr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43FC78A6-70D5-4737-AC01-231F953CE5BA}"/>
              </a:ext>
            </a:extLst>
          </p:cNvPr>
          <p:cNvSpPr>
            <a:spLocks noChangeAspect="1"/>
          </p:cNvSpPr>
          <p:nvPr/>
        </p:nvSpPr>
        <p:spPr>
          <a:xfrm>
            <a:off x="6824679" y="2513155"/>
            <a:ext cx="449510" cy="45326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+mn-ea"/>
              <a:sym typeface="+mn-lt"/>
            </a:endParaRPr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D9DE7245-BADC-49B0-843B-342FE394F714}"/>
              </a:ext>
            </a:extLst>
          </p:cNvPr>
          <p:cNvSpPr/>
          <p:nvPr/>
        </p:nvSpPr>
        <p:spPr>
          <a:xfrm>
            <a:off x="6495609" y="4205332"/>
            <a:ext cx="338945" cy="26035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+mn-ea"/>
              <a:sym typeface="+mn-lt"/>
            </a:endParaRPr>
          </a:p>
        </p:txBody>
      </p:sp>
      <p:sp>
        <p:nvSpPr>
          <p:cNvPr id="27" name="TextBox 25">
            <a:extLst>
              <a:ext uri="{FF2B5EF4-FFF2-40B4-BE49-F238E27FC236}">
                <a16:creationId xmlns:a16="http://schemas.microsoft.com/office/drawing/2014/main" id="{22B5A437-2A19-44EC-8D11-4E742966A7B0}"/>
              </a:ext>
            </a:extLst>
          </p:cNvPr>
          <p:cNvSpPr txBox="1"/>
          <p:nvPr/>
        </p:nvSpPr>
        <p:spPr>
          <a:xfrm>
            <a:off x="4097987" y="1579819"/>
            <a:ext cx="3996025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处理金融投行等业务时，会有</a:t>
            </a:r>
            <a:r>
              <a:rPr lang="zh-CN" altLang="en-US" dirty="0">
                <a:solidFill>
                  <a:srgbClr val="FF0000"/>
                </a:solidFill>
              </a:rPr>
              <a:t>大量冗繁的信息</a:t>
            </a:r>
            <a:r>
              <a:rPr lang="zh-CN" altLang="en-US" dirty="0"/>
              <a:t>，处理过程</a:t>
            </a:r>
            <a:r>
              <a:rPr lang="zh-CN" altLang="en-US" dirty="0">
                <a:solidFill>
                  <a:srgbClr val="FF0000"/>
                </a:solidFill>
              </a:rPr>
              <a:t>时间周期太长</a:t>
            </a:r>
            <a:r>
              <a:rPr lang="zh-CN" altLang="en-US" dirty="0"/>
              <a:t>，难于及时提供参考信息与投资方案</a:t>
            </a:r>
            <a:endParaRPr lang="ko-KR" altLang="en-US" dirty="0">
              <a:sym typeface="+mn-lt"/>
            </a:endParaRPr>
          </a:p>
        </p:txBody>
      </p:sp>
      <p:sp>
        <p:nvSpPr>
          <p:cNvPr id="30" name="TextBox 28">
            <a:extLst>
              <a:ext uri="{FF2B5EF4-FFF2-40B4-BE49-F238E27FC236}">
                <a16:creationId xmlns:a16="http://schemas.microsoft.com/office/drawing/2014/main" id="{C75FED2A-BACD-4CDC-AB64-F39C33FBFFD8}"/>
              </a:ext>
            </a:extLst>
          </p:cNvPr>
          <p:cNvSpPr txBox="1"/>
          <p:nvPr/>
        </p:nvSpPr>
        <p:spPr>
          <a:xfrm>
            <a:off x="946088" y="3087750"/>
            <a:ext cx="3512369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处理不同平台的金融数据，需要大量有经验的专业人士进行分析处理，</a:t>
            </a:r>
            <a:r>
              <a:rPr lang="zh-CN" altLang="en-US" dirty="0">
                <a:solidFill>
                  <a:srgbClr val="FF0000"/>
                </a:solidFill>
              </a:rPr>
              <a:t>占用大量的人力资源</a:t>
            </a:r>
          </a:p>
        </p:txBody>
      </p:sp>
      <p:sp>
        <p:nvSpPr>
          <p:cNvPr id="33" name="TextBox 31">
            <a:extLst>
              <a:ext uri="{FF2B5EF4-FFF2-40B4-BE49-F238E27FC236}">
                <a16:creationId xmlns:a16="http://schemas.microsoft.com/office/drawing/2014/main" id="{19BA5DE4-95CD-435B-82D8-F0F8449E7D7D}"/>
              </a:ext>
            </a:extLst>
          </p:cNvPr>
          <p:cNvSpPr txBox="1"/>
          <p:nvPr/>
        </p:nvSpPr>
        <p:spPr>
          <a:xfrm>
            <a:off x="8233767" y="3085047"/>
            <a:ext cx="3064826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人工手动进行筛选，受技术、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经验和疲劳等因素影响，</a:t>
            </a:r>
            <a:r>
              <a:rPr lang="zh-CN" altLang="en-US" dirty="0">
                <a:solidFill>
                  <a:srgbClr val="FF0000"/>
                </a:solidFill>
              </a:rPr>
              <a:t>容易出现误差</a:t>
            </a:r>
          </a:p>
        </p:txBody>
      </p:sp>
      <p:grpSp>
        <p:nvGrpSpPr>
          <p:cNvPr id="35" name="Group 33">
            <a:extLst>
              <a:ext uri="{FF2B5EF4-FFF2-40B4-BE49-F238E27FC236}">
                <a16:creationId xmlns:a16="http://schemas.microsoft.com/office/drawing/2014/main" id="{734C54D8-CCBA-4B74-BE56-120A594CEA74}"/>
              </a:ext>
            </a:extLst>
          </p:cNvPr>
          <p:cNvGrpSpPr/>
          <p:nvPr/>
        </p:nvGrpSpPr>
        <p:grpSpPr>
          <a:xfrm>
            <a:off x="1808927" y="2690993"/>
            <a:ext cx="9386516" cy="3724826"/>
            <a:chOff x="-3138037" y="1835989"/>
            <a:chExt cx="6308027" cy="3243856"/>
          </a:xfrm>
        </p:grpSpPr>
        <p:sp>
          <p:nvSpPr>
            <p:cNvPr id="36" name="TextBox 34">
              <a:extLst>
                <a:ext uri="{FF2B5EF4-FFF2-40B4-BE49-F238E27FC236}">
                  <a16:creationId xmlns:a16="http://schemas.microsoft.com/office/drawing/2014/main" id="{CFE999B6-27B2-4585-98BD-34A009F9432C}"/>
                </a:ext>
              </a:extLst>
            </p:cNvPr>
            <p:cNvSpPr txBox="1"/>
            <p:nvPr/>
          </p:nvSpPr>
          <p:spPr>
            <a:xfrm>
              <a:off x="-3138037" y="3840630"/>
              <a:ext cx="5822941" cy="1239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/>
                <a:t> </a:t>
              </a:r>
              <a:r>
                <a:rPr lang="zh-CN" altLang="en-US" sz="2000" dirty="0">
                  <a:solidFill>
                    <a:schemeClr val="bg1"/>
                  </a:solidFill>
                </a:rPr>
                <a:t>本</a:t>
              </a:r>
              <a:r>
                <a:rPr lang="en-US" altLang="zh-CN" sz="2000" dirty="0">
                  <a:solidFill>
                    <a:schemeClr val="bg1"/>
                  </a:solidFill>
                </a:rPr>
                <a:t>RPA+AI</a:t>
              </a:r>
              <a:r>
                <a:rPr lang="zh-CN" altLang="en-US" sz="2000" dirty="0">
                  <a:solidFill>
                    <a:schemeClr val="bg1"/>
                  </a:solidFill>
                </a:rPr>
                <a:t>机器人能很好的解决以上问题，</a:t>
              </a:r>
              <a:r>
                <a:rPr lang="zh-CN" altLang="en-US" sz="2000" dirty="0">
                  <a:solidFill>
                    <a:srgbClr val="FF0000"/>
                  </a:solidFill>
                </a:rPr>
                <a:t>减少大量人力成本，解决</a:t>
              </a:r>
              <a:r>
                <a:rPr lang="zh-CN" altLang="zh-CN" sz="2000" dirty="0">
                  <a:solidFill>
                    <a:srgbClr val="FF0000"/>
                  </a:solidFill>
                </a:rPr>
                <a:t>极大程度上浪费人力，</a:t>
              </a:r>
              <a:r>
                <a:rPr lang="zh-CN" altLang="en-US" sz="2000" dirty="0">
                  <a:solidFill>
                    <a:srgbClr val="FF0000"/>
                  </a:solidFill>
                </a:rPr>
                <a:t>解决</a:t>
              </a:r>
              <a:r>
                <a:rPr lang="zh-CN" altLang="zh-CN" sz="2000" dirty="0">
                  <a:solidFill>
                    <a:srgbClr val="FF0000"/>
                  </a:solidFill>
                </a:rPr>
                <a:t>经验带来的误差</a:t>
              </a:r>
              <a:r>
                <a:rPr lang="zh-CN" altLang="zh-CN" sz="2000" dirty="0">
                  <a:solidFill>
                    <a:schemeClr val="bg1"/>
                  </a:solidFill>
                </a:rPr>
                <a:t>。使用我们的金融投资辅助</a:t>
              </a:r>
              <a:r>
                <a:rPr lang="zh-CN" altLang="en-US" sz="2000" dirty="0">
                  <a:solidFill>
                    <a:schemeClr val="bg1"/>
                  </a:solidFill>
                </a:rPr>
                <a:t>可以</a:t>
              </a:r>
              <a:r>
                <a:rPr lang="zh-CN" altLang="zh-CN" sz="2000" dirty="0">
                  <a:solidFill>
                    <a:schemeClr val="bg1"/>
                  </a:solidFill>
                </a:rPr>
                <a:t>有效地释放人力，将技术人员投入到其他方面增加效益</a:t>
              </a:r>
              <a:r>
                <a:rPr lang="zh-CN" altLang="en-US" sz="2000" dirty="0">
                  <a:solidFill>
                    <a:schemeClr val="bg1"/>
                  </a:solidFill>
                </a:rPr>
                <a:t>。</a:t>
              </a:r>
              <a:r>
                <a:rPr lang="en-US" altLang="ko-KR" sz="2000" dirty="0">
                  <a:solidFill>
                    <a:schemeClr val="bg1"/>
                  </a:solidFill>
                  <a:sym typeface="+mn-lt"/>
                </a:rPr>
                <a:t>.   </a:t>
              </a:r>
              <a:endParaRPr lang="ko-KR" altLang="en-US" sz="2000" dirty="0">
                <a:solidFill>
                  <a:schemeClr val="bg1"/>
                </a:solidFill>
                <a:sym typeface="+mn-lt"/>
              </a:endParaRPr>
            </a:p>
          </p:txBody>
        </p:sp>
        <p:sp>
          <p:nvSpPr>
            <p:cNvPr id="37" name="TextBox 35">
              <a:extLst>
                <a:ext uri="{FF2B5EF4-FFF2-40B4-BE49-F238E27FC236}">
                  <a16:creationId xmlns:a16="http://schemas.microsoft.com/office/drawing/2014/main" id="{345F5C61-7758-4FCC-B61D-89C4D6185BBE}"/>
                </a:ext>
              </a:extLst>
            </p:cNvPr>
            <p:cNvSpPr txBox="1"/>
            <p:nvPr/>
          </p:nvSpPr>
          <p:spPr>
            <a:xfrm>
              <a:off x="1110333" y="1835989"/>
              <a:ext cx="2059657" cy="34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出现误差的概率大</a:t>
              </a:r>
              <a:endParaRPr lang="ko-KR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TextBox 35">
            <a:extLst>
              <a:ext uri="{FF2B5EF4-FFF2-40B4-BE49-F238E27FC236}">
                <a16:creationId xmlns:a16="http://schemas.microsoft.com/office/drawing/2014/main" id="{BE4FCE45-BF6E-39F5-5297-E1B970B5BF11}"/>
              </a:ext>
            </a:extLst>
          </p:cNvPr>
          <p:cNvSpPr txBox="1"/>
          <p:nvPr/>
        </p:nvSpPr>
        <p:spPr>
          <a:xfrm>
            <a:off x="1074421" y="2721545"/>
            <a:ext cx="2916019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需大量人力</a:t>
            </a:r>
            <a:endParaRPr lang="ko-KR" altLang="en-US" sz="2000" b="1" dirty="0">
              <a:solidFill>
                <a:schemeClr val="accent1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35">
            <a:extLst>
              <a:ext uri="{FF2B5EF4-FFF2-40B4-BE49-F238E27FC236}">
                <a16:creationId xmlns:a16="http://schemas.microsoft.com/office/drawing/2014/main" id="{30EB5568-FA2E-515C-9F03-358A672A1614}"/>
              </a:ext>
            </a:extLst>
          </p:cNvPr>
          <p:cNvSpPr txBox="1"/>
          <p:nvPr/>
        </p:nvSpPr>
        <p:spPr>
          <a:xfrm>
            <a:off x="4441727" y="1202047"/>
            <a:ext cx="2916019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处理时间周期长</a:t>
            </a:r>
            <a:endParaRPr lang="ko-KR" altLang="en-US" sz="2000" b="1" dirty="0">
              <a:solidFill>
                <a:schemeClr val="accent1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DF351A7-3349-D77D-838C-B147C5F1CF10}"/>
              </a:ext>
            </a:extLst>
          </p:cNvPr>
          <p:cNvGrpSpPr/>
          <p:nvPr/>
        </p:nvGrpSpPr>
        <p:grpSpPr>
          <a:xfrm>
            <a:off x="5122587" y="2882594"/>
            <a:ext cx="2272302" cy="1929198"/>
            <a:chOff x="4272737" y="1913225"/>
            <a:chExt cx="3897717" cy="3170892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83DD3965-AE55-114B-67DE-4883577FF26B}"/>
                </a:ext>
              </a:extLst>
            </p:cNvPr>
            <p:cNvSpPr/>
            <p:nvPr/>
          </p:nvSpPr>
          <p:spPr bwMode="gray">
            <a:xfrm rot="7200000">
              <a:off x="6242779" y="1837595"/>
              <a:ext cx="1080109" cy="1755537"/>
            </a:xfrm>
            <a:custGeom>
              <a:avLst/>
              <a:gdLst/>
              <a:ahLst/>
              <a:cxnLst>
                <a:cxn ang="0">
                  <a:pos x="1233" y="343"/>
                </a:cxn>
                <a:cxn ang="0">
                  <a:pos x="413" y="1764"/>
                </a:cxn>
                <a:cxn ang="0">
                  <a:pos x="0" y="1226"/>
                </a:cxn>
                <a:cxn ang="0">
                  <a:pos x="6" y="1098"/>
                </a:cxn>
                <a:cxn ang="0">
                  <a:pos x="638" y="0"/>
                </a:cxn>
                <a:cxn ang="0">
                  <a:pos x="1233" y="343"/>
                </a:cxn>
                <a:cxn ang="0">
                  <a:pos x="1233" y="343"/>
                </a:cxn>
              </a:cxnLst>
              <a:rect l="0" t="0" r="r" b="b"/>
              <a:pathLst>
                <a:path w="1233" h="1764">
                  <a:moveTo>
                    <a:pt x="1233" y="343"/>
                  </a:moveTo>
                  <a:lnTo>
                    <a:pt x="413" y="1764"/>
                  </a:lnTo>
                  <a:lnTo>
                    <a:pt x="0" y="1226"/>
                  </a:lnTo>
                  <a:lnTo>
                    <a:pt x="6" y="1098"/>
                  </a:lnTo>
                  <a:lnTo>
                    <a:pt x="638" y="0"/>
                  </a:lnTo>
                  <a:lnTo>
                    <a:pt x="1233" y="343"/>
                  </a:lnTo>
                  <a:lnTo>
                    <a:pt x="1233" y="343"/>
                  </a:lnTo>
                  <a:close/>
                </a:path>
              </a:pathLst>
            </a:custGeom>
            <a:solidFill>
              <a:srgbClr val="2E648B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8CB21BE-E98C-86E6-F18F-E912DB78D6C2}"/>
                </a:ext>
              </a:extLst>
            </p:cNvPr>
            <p:cNvGrpSpPr/>
            <p:nvPr/>
          </p:nvGrpSpPr>
          <p:grpSpPr>
            <a:xfrm>
              <a:off x="4272737" y="1913225"/>
              <a:ext cx="3897717" cy="3170892"/>
              <a:chOff x="4272737" y="1913225"/>
              <a:chExt cx="3897717" cy="3170892"/>
            </a:xfrm>
          </p:grpSpPr>
          <p:grpSp>
            <p:nvGrpSpPr>
              <p:cNvPr id="46" name="Group 11">
                <a:extLst>
                  <a:ext uri="{FF2B5EF4-FFF2-40B4-BE49-F238E27FC236}">
                    <a16:creationId xmlns:a16="http://schemas.microsoft.com/office/drawing/2014/main" id="{6F487A3D-64CD-2A95-4813-343BB9626EC7}"/>
                  </a:ext>
                </a:extLst>
              </p:cNvPr>
              <p:cNvGrpSpPr/>
              <p:nvPr/>
            </p:nvGrpSpPr>
            <p:grpSpPr bwMode="auto">
              <a:xfrm>
                <a:off x="6427025" y="3071540"/>
                <a:ext cx="1743429" cy="1734454"/>
                <a:chOff x="2854" y="1996"/>
                <a:chExt cx="1296" cy="1381"/>
              </a:xfrm>
              <a:solidFill>
                <a:srgbClr val="FCC818"/>
              </a:solidFill>
            </p:grpSpPr>
            <p:sp>
              <p:nvSpPr>
                <p:cNvPr id="47" name="AutoShape 12">
                  <a:extLst>
                    <a:ext uri="{FF2B5EF4-FFF2-40B4-BE49-F238E27FC236}">
                      <a16:creationId xmlns:a16="http://schemas.microsoft.com/office/drawing/2014/main" id="{AD1F5E8C-94CB-748D-795C-3BFD8CCB4B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1800000">
                  <a:off x="2854" y="1996"/>
                  <a:ext cx="906" cy="380"/>
                </a:xfrm>
                <a:prstGeom prst="triangle">
                  <a:avLst>
                    <a:gd name="adj" fmla="val 50000"/>
                  </a:avLst>
                </a:prstGeom>
                <a:grpFill/>
                <a:ln w="9525" algn="ctr">
                  <a:noFill/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Freeform 13">
                  <a:extLst>
                    <a:ext uri="{FF2B5EF4-FFF2-40B4-BE49-F238E27FC236}">
                      <a16:creationId xmlns:a16="http://schemas.microsoft.com/office/drawing/2014/main" id="{87B0B6F6-09F0-BF06-DE5C-954E5CBFFBD9}"/>
                    </a:ext>
                  </a:extLst>
                </p:cNvPr>
                <p:cNvSpPr/>
                <p:nvPr/>
              </p:nvSpPr>
              <p:spPr bwMode="gray">
                <a:xfrm rot="-7200000">
                  <a:off x="3102" y="2371"/>
                  <a:ext cx="948" cy="507"/>
                </a:xfrm>
                <a:custGeom>
                  <a:avLst/>
                  <a:gdLst>
                    <a:gd name="T0" fmla="*/ 9866 w 750"/>
                    <a:gd name="T1" fmla="*/ 0 h 378"/>
                    <a:gd name="T2" fmla="*/ 0 w 750"/>
                    <a:gd name="T3" fmla="*/ 0 h 378"/>
                    <a:gd name="T4" fmla="*/ 32 w 750"/>
                    <a:gd name="T5" fmla="*/ 4901 h 378"/>
                    <a:gd name="T6" fmla="*/ 368 w 750"/>
                    <a:gd name="T7" fmla="*/ 9551 h 378"/>
                    <a:gd name="T8" fmla="*/ 9866 w 750"/>
                    <a:gd name="T9" fmla="*/ 9551 h 378"/>
                    <a:gd name="T10" fmla="*/ 9866 w 750"/>
                    <a:gd name="T11" fmla="*/ 0 h 378"/>
                    <a:gd name="T12" fmla="*/ 9866 w 750"/>
                    <a:gd name="T13" fmla="*/ 0 h 3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50"/>
                    <a:gd name="T22" fmla="*/ 0 h 378"/>
                    <a:gd name="T23" fmla="*/ 750 w 750"/>
                    <a:gd name="T24" fmla="*/ 378 h 3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50" h="378">
                      <a:moveTo>
                        <a:pt x="750" y="0"/>
                      </a:moveTo>
                      <a:lnTo>
                        <a:pt x="0" y="0"/>
                      </a:lnTo>
                      <a:lnTo>
                        <a:pt x="2" y="194"/>
                      </a:lnTo>
                      <a:lnTo>
                        <a:pt x="28" y="378"/>
                      </a:lnTo>
                      <a:lnTo>
                        <a:pt x="750" y="378"/>
                      </a:lnTo>
                      <a:lnTo>
                        <a:pt x="750" y="0"/>
                      </a:lnTo>
                      <a:close/>
                    </a:path>
                  </a:pathLst>
                </a:custGeom>
                <a:grpFill/>
                <a:ln w="0">
                  <a:noFill/>
                  <a:rou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Freeform 14">
                  <a:extLst>
                    <a:ext uri="{FF2B5EF4-FFF2-40B4-BE49-F238E27FC236}">
                      <a16:creationId xmlns:a16="http://schemas.microsoft.com/office/drawing/2014/main" id="{2FA6D85C-046F-54D0-BE90-322ACFF947D3}"/>
                    </a:ext>
                  </a:extLst>
                </p:cNvPr>
                <p:cNvSpPr/>
                <p:nvPr/>
              </p:nvSpPr>
              <p:spPr bwMode="gray">
                <a:xfrm rot="-7200000">
                  <a:off x="3618" y="2845"/>
                  <a:ext cx="346" cy="718"/>
                </a:xfrm>
                <a:custGeom>
                  <a:avLst/>
                  <a:gdLst>
                    <a:gd name="T0" fmla="*/ 10 w 495"/>
                    <a:gd name="T1" fmla="*/ 10 h 971"/>
                    <a:gd name="T2" fmla="*/ 10 w 495"/>
                    <a:gd name="T3" fmla="*/ 35 h 971"/>
                    <a:gd name="T4" fmla="*/ 9 w 495"/>
                    <a:gd name="T5" fmla="*/ 35 h 971"/>
                    <a:gd name="T6" fmla="*/ 8 w 495"/>
                    <a:gd name="T7" fmla="*/ 35 h 971"/>
                    <a:gd name="T8" fmla="*/ 8 w 495"/>
                    <a:gd name="T9" fmla="*/ 33 h 971"/>
                    <a:gd name="T10" fmla="*/ 7 w 495"/>
                    <a:gd name="T11" fmla="*/ 33 h 971"/>
                    <a:gd name="T12" fmla="*/ 7 w 495"/>
                    <a:gd name="T13" fmla="*/ 31 h 971"/>
                    <a:gd name="T14" fmla="*/ 6 w 495"/>
                    <a:gd name="T15" fmla="*/ 29 h 971"/>
                    <a:gd name="T16" fmla="*/ 5 w 495"/>
                    <a:gd name="T17" fmla="*/ 27 h 971"/>
                    <a:gd name="T18" fmla="*/ 4 w 495"/>
                    <a:gd name="T19" fmla="*/ 24 h 971"/>
                    <a:gd name="T20" fmla="*/ 3 w 495"/>
                    <a:gd name="T21" fmla="*/ 20 h 971"/>
                    <a:gd name="T22" fmla="*/ 2 w 495"/>
                    <a:gd name="T23" fmla="*/ 16 h 971"/>
                    <a:gd name="T24" fmla="*/ 2 w 495"/>
                    <a:gd name="T25" fmla="*/ 13 h 971"/>
                    <a:gd name="T26" fmla="*/ 1 w 495"/>
                    <a:gd name="T27" fmla="*/ 7 h 971"/>
                    <a:gd name="T28" fmla="*/ 1 w 495"/>
                    <a:gd name="T29" fmla="*/ 5 h 971"/>
                    <a:gd name="T30" fmla="*/ 0 w 495"/>
                    <a:gd name="T31" fmla="*/ 2 h 971"/>
                    <a:gd name="T32" fmla="*/ 1 w 495"/>
                    <a:gd name="T33" fmla="*/ 0 h 971"/>
                    <a:gd name="T34" fmla="*/ 1 w 495"/>
                    <a:gd name="T35" fmla="*/ 1 h 971"/>
                    <a:gd name="T36" fmla="*/ 1 w 495"/>
                    <a:gd name="T37" fmla="*/ 3 h 971"/>
                    <a:gd name="T38" fmla="*/ 1 w 495"/>
                    <a:gd name="T39" fmla="*/ 4 h 971"/>
                    <a:gd name="T40" fmla="*/ 1 w 495"/>
                    <a:gd name="T41" fmla="*/ 5 h 971"/>
                    <a:gd name="T42" fmla="*/ 1 w 495"/>
                    <a:gd name="T43" fmla="*/ 6 h 971"/>
                    <a:gd name="T44" fmla="*/ 1 w 495"/>
                    <a:gd name="T45" fmla="*/ 7 h 971"/>
                    <a:gd name="T46" fmla="*/ 1 w 495"/>
                    <a:gd name="T47" fmla="*/ 9 h 971"/>
                    <a:gd name="T48" fmla="*/ 2 w 495"/>
                    <a:gd name="T49" fmla="*/ 10 h 971"/>
                    <a:gd name="T50" fmla="*/ 3 w 495"/>
                    <a:gd name="T51" fmla="*/ 10 h 971"/>
                    <a:gd name="T52" fmla="*/ 5 w 495"/>
                    <a:gd name="T53" fmla="*/ 10 h 971"/>
                    <a:gd name="T54" fmla="*/ 10 w 495"/>
                    <a:gd name="T55" fmla="*/ 10 h 97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95"/>
                    <a:gd name="T85" fmla="*/ 0 h 971"/>
                    <a:gd name="T86" fmla="*/ 495 w 495"/>
                    <a:gd name="T87" fmla="*/ 971 h 97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95" h="971">
                      <a:moveTo>
                        <a:pt x="495" y="285"/>
                      </a:moveTo>
                      <a:lnTo>
                        <a:pt x="495" y="971"/>
                      </a:lnTo>
                      <a:lnTo>
                        <a:pt x="462" y="964"/>
                      </a:lnTo>
                      <a:lnTo>
                        <a:pt x="430" y="953"/>
                      </a:lnTo>
                      <a:lnTo>
                        <a:pt x="401" y="931"/>
                      </a:lnTo>
                      <a:lnTo>
                        <a:pt x="372" y="898"/>
                      </a:lnTo>
                      <a:lnTo>
                        <a:pt x="339" y="855"/>
                      </a:lnTo>
                      <a:lnTo>
                        <a:pt x="306" y="801"/>
                      </a:lnTo>
                      <a:lnTo>
                        <a:pt x="270" y="732"/>
                      </a:lnTo>
                      <a:lnTo>
                        <a:pt x="227" y="648"/>
                      </a:lnTo>
                      <a:lnTo>
                        <a:pt x="183" y="554"/>
                      </a:lnTo>
                      <a:lnTo>
                        <a:pt x="129" y="438"/>
                      </a:lnTo>
                      <a:lnTo>
                        <a:pt x="96" y="369"/>
                      </a:lnTo>
                      <a:lnTo>
                        <a:pt x="29" y="211"/>
                      </a:lnTo>
                      <a:lnTo>
                        <a:pt x="2" y="127"/>
                      </a:lnTo>
                      <a:lnTo>
                        <a:pt x="0" y="60"/>
                      </a:lnTo>
                      <a:lnTo>
                        <a:pt x="15" y="0"/>
                      </a:lnTo>
                      <a:lnTo>
                        <a:pt x="15" y="43"/>
                      </a:lnTo>
                      <a:lnTo>
                        <a:pt x="15" y="72"/>
                      </a:lnTo>
                      <a:lnTo>
                        <a:pt x="15" y="99"/>
                      </a:lnTo>
                      <a:lnTo>
                        <a:pt x="18" y="126"/>
                      </a:lnTo>
                      <a:lnTo>
                        <a:pt x="29" y="162"/>
                      </a:lnTo>
                      <a:lnTo>
                        <a:pt x="53" y="198"/>
                      </a:lnTo>
                      <a:lnTo>
                        <a:pt x="85" y="231"/>
                      </a:lnTo>
                      <a:lnTo>
                        <a:pt x="125" y="260"/>
                      </a:lnTo>
                      <a:lnTo>
                        <a:pt x="180" y="278"/>
                      </a:lnTo>
                      <a:lnTo>
                        <a:pt x="245" y="282"/>
                      </a:lnTo>
                      <a:lnTo>
                        <a:pt x="495" y="285"/>
                      </a:lnTo>
                      <a:close/>
                    </a:path>
                  </a:pathLst>
                </a:custGeom>
                <a:grpFill/>
                <a:ln w="0">
                  <a:noFill/>
                  <a:rou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" name="Freeform 4">
                <a:extLst>
                  <a:ext uri="{FF2B5EF4-FFF2-40B4-BE49-F238E27FC236}">
                    <a16:creationId xmlns:a16="http://schemas.microsoft.com/office/drawing/2014/main" id="{EA113987-274F-8F6E-D409-88E75A24DACB}"/>
                  </a:ext>
                </a:extLst>
              </p:cNvPr>
              <p:cNvSpPr/>
              <p:nvPr/>
            </p:nvSpPr>
            <p:spPr bwMode="gray">
              <a:xfrm>
                <a:off x="4272737" y="3226983"/>
                <a:ext cx="1226857" cy="1546063"/>
              </a:xfrm>
              <a:custGeom>
                <a:avLst/>
                <a:gdLst/>
                <a:ahLst/>
                <a:cxnLst>
                  <a:cxn ang="0">
                    <a:pos x="1233" y="343"/>
                  </a:cxn>
                  <a:cxn ang="0">
                    <a:pos x="413" y="1764"/>
                  </a:cxn>
                  <a:cxn ang="0">
                    <a:pos x="0" y="1226"/>
                  </a:cxn>
                  <a:cxn ang="0">
                    <a:pos x="6" y="1098"/>
                  </a:cxn>
                  <a:cxn ang="0">
                    <a:pos x="638" y="0"/>
                  </a:cxn>
                  <a:cxn ang="0">
                    <a:pos x="1233" y="343"/>
                  </a:cxn>
                  <a:cxn ang="0">
                    <a:pos x="1233" y="343"/>
                  </a:cxn>
                </a:cxnLst>
                <a:rect l="0" t="0" r="r" b="b"/>
                <a:pathLst>
                  <a:path w="1233" h="1764">
                    <a:moveTo>
                      <a:pt x="1233" y="343"/>
                    </a:moveTo>
                    <a:lnTo>
                      <a:pt x="413" y="1764"/>
                    </a:lnTo>
                    <a:lnTo>
                      <a:pt x="0" y="1226"/>
                    </a:lnTo>
                    <a:lnTo>
                      <a:pt x="6" y="1098"/>
                    </a:lnTo>
                    <a:lnTo>
                      <a:pt x="638" y="0"/>
                    </a:lnTo>
                    <a:lnTo>
                      <a:pt x="1233" y="343"/>
                    </a:lnTo>
                    <a:lnTo>
                      <a:pt x="1233" y="343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4" name="Group 6">
                <a:extLst>
                  <a:ext uri="{FF2B5EF4-FFF2-40B4-BE49-F238E27FC236}">
                    <a16:creationId xmlns:a16="http://schemas.microsoft.com/office/drawing/2014/main" id="{66E66A70-272C-4765-8E35-11A7C61E456F}"/>
                  </a:ext>
                </a:extLst>
              </p:cNvPr>
              <p:cNvGrpSpPr/>
              <p:nvPr/>
            </p:nvGrpSpPr>
            <p:grpSpPr bwMode="auto">
              <a:xfrm>
                <a:off x="4586273" y="1913225"/>
                <a:ext cx="1990953" cy="1635234"/>
                <a:chOff x="1712" y="1389"/>
                <a:chExt cx="1480" cy="1302"/>
              </a:xfrm>
              <a:solidFill>
                <a:srgbClr val="3A8898"/>
              </a:solidFill>
            </p:grpSpPr>
            <p:sp>
              <p:nvSpPr>
                <p:cNvPr id="43" name="AutoShape 7">
                  <a:extLst>
                    <a:ext uri="{FF2B5EF4-FFF2-40B4-BE49-F238E27FC236}">
                      <a16:creationId xmlns:a16="http://schemas.microsoft.com/office/drawing/2014/main" id="{7538305A-8A73-9314-33E2-93726D4D63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-9000000">
                  <a:off x="1712" y="2311"/>
                  <a:ext cx="908" cy="380"/>
                </a:xfrm>
                <a:prstGeom prst="triangle">
                  <a:avLst>
                    <a:gd name="adj" fmla="val 50000"/>
                  </a:avLst>
                </a:prstGeom>
                <a:grpFill/>
                <a:ln w="9525" algn="ctr">
                  <a:noFill/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Freeform 8">
                  <a:extLst>
                    <a:ext uri="{FF2B5EF4-FFF2-40B4-BE49-F238E27FC236}">
                      <a16:creationId xmlns:a16="http://schemas.microsoft.com/office/drawing/2014/main" id="{88940579-1210-116D-2C40-E6337F558B74}"/>
                    </a:ext>
                  </a:extLst>
                </p:cNvPr>
                <p:cNvSpPr/>
                <p:nvPr/>
              </p:nvSpPr>
              <p:spPr bwMode="gray">
                <a:xfrm rot="7200000">
                  <a:off x="1961" y="1810"/>
                  <a:ext cx="948" cy="508"/>
                </a:xfrm>
                <a:custGeom>
                  <a:avLst/>
                  <a:gdLst>
                    <a:gd name="T0" fmla="*/ 9866 w 750"/>
                    <a:gd name="T1" fmla="*/ 0 h 378"/>
                    <a:gd name="T2" fmla="*/ 0 w 750"/>
                    <a:gd name="T3" fmla="*/ 0 h 378"/>
                    <a:gd name="T4" fmla="*/ 32 w 750"/>
                    <a:gd name="T5" fmla="*/ 5020 h 378"/>
                    <a:gd name="T6" fmla="*/ 368 w 750"/>
                    <a:gd name="T7" fmla="*/ 9768 h 378"/>
                    <a:gd name="T8" fmla="*/ 9866 w 750"/>
                    <a:gd name="T9" fmla="*/ 9768 h 378"/>
                    <a:gd name="T10" fmla="*/ 9866 w 750"/>
                    <a:gd name="T11" fmla="*/ 0 h 378"/>
                    <a:gd name="T12" fmla="*/ 9866 w 750"/>
                    <a:gd name="T13" fmla="*/ 0 h 3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50"/>
                    <a:gd name="T22" fmla="*/ 0 h 378"/>
                    <a:gd name="T23" fmla="*/ 750 w 750"/>
                    <a:gd name="T24" fmla="*/ 378 h 3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50" h="378">
                      <a:moveTo>
                        <a:pt x="750" y="0"/>
                      </a:moveTo>
                      <a:lnTo>
                        <a:pt x="0" y="0"/>
                      </a:lnTo>
                      <a:lnTo>
                        <a:pt x="2" y="194"/>
                      </a:lnTo>
                      <a:lnTo>
                        <a:pt x="28" y="378"/>
                      </a:lnTo>
                      <a:lnTo>
                        <a:pt x="750" y="378"/>
                      </a:lnTo>
                      <a:lnTo>
                        <a:pt x="750" y="0"/>
                      </a:lnTo>
                      <a:close/>
                    </a:path>
                  </a:pathLst>
                </a:custGeom>
                <a:grpFill/>
                <a:ln w="0">
                  <a:noFill/>
                  <a:rou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Freeform 9">
                  <a:extLst>
                    <a:ext uri="{FF2B5EF4-FFF2-40B4-BE49-F238E27FC236}">
                      <a16:creationId xmlns:a16="http://schemas.microsoft.com/office/drawing/2014/main" id="{46197C04-875D-A0FA-EB46-94EDB8238002}"/>
                    </a:ext>
                  </a:extLst>
                </p:cNvPr>
                <p:cNvSpPr/>
                <p:nvPr/>
              </p:nvSpPr>
              <p:spPr bwMode="gray">
                <a:xfrm rot="7200000">
                  <a:off x="2637" y="1226"/>
                  <a:ext cx="392" cy="718"/>
                </a:xfrm>
                <a:custGeom>
                  <a:avLst/>
                  <a:gdLst>
                    <a:gd name="T0" fmla="*/ 38 w 495"/>
                    <a:gd name="T1" fmla="*/ 10 h 971"/>
                    <a:gd name="T2" fmla="*/ 38 w 495"/>
                    <a:gd name="T3" fmla="*/ 35 h 971"/>
                    <a:gd name="T4" fmla="*/ 35 w 495"/>
                    <a:gd name="T5" fmla="*/ 35 h 971"/>
                    <a:gd name="T6" fmla="*/ 33 w 495"/>
                    <a:gd name="T7" fmla="*/ 35 h 971"/>
                    <a:gd name="T8" fmla="*/ 31 w 495"/>
                    <a:gd name="T9" fmla="*/ 33 h 971"/>
                    <a:gd name="T10" fmla="*/ 29 w 495"/>
                    <a:gd name="T11" fmla="*/ 33 h 971"/>
                    <a:gd name="T12" fmla="*/ 25 w 495"/>
                    <a:gd name="T13" fmla="*/ 31 h 971"/>
                    <a:gd name="T14" fmla="*/ 23 w 495"/>
                    <a:gd name="T15" fmla="*/ 29 h 971"/>
                    <a:gd name="T16" fmla="*/ 21 w 495"/>
                    <a:gd name="T17" fmla="*/ 27 h 971"/>
                    <a:gd name="T18" fmla="*/ 17 w 495"/>
                    <a:gd name="T19" fmla="*/ 24 h 971"/>
                    <a:gd name="T20" fmla="*/ 14 w 495"/>
                    <a:gd name="T21" fmla="*/ 20 h 971"/>
                    <a:gd name="T22" fmla="*/ 10 w 495"/>
                    <a:gd name="T23" fmla="*/ 16 h 971"/>
                    <a:gd name="T24" fmla="*/ 8 w 495"/>
                    <a:gd name="T25" fmla="*/ 13 h 971"/>
                    <a:gd name="T26" fmla="*/ 2 w 495"/>
                    <a:gd name="T27" fmla="*/ 7 h 971"/>
                    <a:gd name="T28" fmla="*/ 2 w 495"/>
                    <a:gd name="T29" fmla="*/ 5 h 971"/>
                    <a:gd name="T30" fmla="*/ 0 w 495"/>
                    <a:gd name="T31" fmla="*/ 2 h 971"/>
                    <a:gd name="T32" fmla="*/ 2 w 495"/>
                    <a:gd name="T33" fmla="*/ 0 h 971"/>
                    <a:gd name="T34" fmla="*/ 2 w 495"/>
                    <a:gd name="T35" fmla="*/ 1 h 971"/>
                    <a:gd name="T36" fmla="*/ 2 w 495"/>
                    <a:gd name="T37" fmla="*/ 3 h 971"/>
                    <a:gd name="T38" fmla="*/ 2 w 495"/>
                    <a:gd name="T39" fmla="*/ 4 h 971"/>
                    <a:gd name="T40" fmla="*/ 2 w 495"/>
                    <a:gd name="T41" fmla="*/ 5 h 971"/>
                    <a:gd name="T42" fmla="*/ 2 w 495"/>
                    <a:gd name="T43" fmla="*/ 6 h 971"/>
                    <a:gd name="T44" fmla="*/ 4 w 495"/>
                    <a:gd name="T45" fmla="*/ 7 h 971"/>
                    <a:gd name="T46" fmla="*/ 6 w 495"/>
                    <a:gd name="T47" fmla="*/ 9 h 971"/>
                    <a:gd name="T48" fmla="*/ 10 w 495"/>
                    <a:gd name="T49" fmla="*/ 10 h 971"/>
                    <a:gd name="T50" fmla="*/ 13 w 495"/>
                    <a:gd name="T51" fmla="*/ 10 h 971"/>
                    <a:gd name="T52" fmla="*/ 19 w 495"/>
                    <a:gd name="T53" fmla="*/ 10 h 971"/>
                    <a:gd name="T54" fmla="*/ 38 w 495"/>
                    <a:gd name="T55" fmla="*/ 10 h 97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95"/>
                    <a:gd name="T85" fmla="*/ 0 h 971"/>
                    <a:gd name="T86" fmla="*/ 495 w 495"/>
                    <a:gd name="T87" fmla="*/ 971 h 97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95" h="971">
                      <a:moveTo>
                        <a:pt x="495" y="285"/>
                      </a:moveTo>
                      <a:lnTo>
                        <a:pt x="495" y="971"/>
                      </a:lnTo>
                      <a:lnTo>
                        <a:pt x="462" y="964"/>
                      </a:lnTo>
                      <a:lnTo>
                        <a:pt x="430" y="953"/>
                      </a:lnTo>
                      <a:lnTo>
                        <a:pt x="401" y="931"/>
                      </a:lnTo>
                      <a:lnTo>
                        <a:pt x="372" y="898"/>
                      </a:lnTo>
                      <a:lnTo>
                        <a:pt x="339" y="855"/>
                      </a:lnTo>
                      <a:lnTo>
                        <a:pt x="306" y="801"/>
                      </a:lnTo>
                      <a:lnTo>
                        <a:pt x="270" y="732"/>
                      </a:lnTo>
                      <a:lnTo>
                        <a:pt x="227" y="648"/>
                      </a:lnTo>
                      <a:lnTo>
                        <a:pt x="183" y="554"/>
                      </a:lnTo>
                      <a:lnTo>
                        <a:pt x="129" y="438"/>
                      </a:lnTo>
                      <a:lnTo>
                        <a:pt x="96" y="369"/>
                      </a:lnTo>
                      <a:lnTo>
                        <a:pt x="29" y="211"/>
                      </a:lnTo>
                      <a:lnTo>
                        <a:pt x="2" y="127"/>
                      </a:lnTo>
                      <a:lnTo>
                        <a:pt x="0" y="60"/>
                      </a:lnTo>
                      <a:lnTo>
                        <a:pt x="15" y="0"/>
                      </a:lnTo>
                      <a:lnTo>
                        <a:pt x="15" y="43"/>
                      </a:lnTo>
                      <a:lnTo>
                        <a:pt x="15" y="72"/>
                      </a:lnTo>
                      <a:lnTo>
                        <a:pt x="15" y="99"/>
                      </a:lnTo>
                      <a:lnTo>
                        <a:pt x="18" y="126"/>
                      </a:lnTo>
                      <a:lnTo>
                        <a:pt x="29" y="162"/>
                      </a:lnTo>
                      <a:lnTo>
                        <a:pt x="53" y="198"/>
                      </a:lnTo>
                      <a:lnTo>
                        <a:pt x="85" y="231"/>
                      </a:lnTo>
                      <a:lnTo>
                        <a:pt x="125" y="260"/>
                      </a:lnTo>
                      <a:lnTo>
                        <a:pt x="180" y="278"/>
                      </a:lnTo>
                      <a:lnTo>
                        <a:pt x="245" y="282"/>
                      </a:lnTo>
                      <a:lnTo>
                        <a:pt x="495" y="285"/>
                      </a:lnTo>
                      <a:close/>
                    </a:path>
                  </a:pathLst>
                </a:custGeom>
                <a:grpFill/>
                <a:ln w="0">
                  <a:noFill/>
                  <a:rou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8" name="Group 15">
                <a:extLst>
                  <a:ext uri="{FF2B5EF4-FFF2-40B4-BE49-F238E27FC236}">
                    <a16:creationId xmlns:a16="http://schemas.microsoft.com/office/drawing/2014/main" id="{D66B44E8-82DA-3894-4A97-D9F39E4F4340}"/>
                  </a:ext>
                </a:extLst>
              </p:cNvPr>
              <p:cNvGrpSpPr/>
              <p:nvPr/>
            </p:nvGrpSpPr>
            <p:grpSpPr bwMode="auto">
              <a:xfrm>
                <a:off x="4860847" y="3980145"/>
                <a:ext cx="2113370" cy="1103972"/>
                <a:chOff x="1655" y="2837"/>
                <a:chExt cx="1571" cy="879"/>
              </a:xfrm>
              <a:solidFill>
                <a:srgbClr val="EA5322"/>
              </a:solidFill>
            </p:grpSpPr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9398AD6A-EBD1-2D41-95AA-78194E3A6925}"/>
                    </a:ext>
                  </a:extLst>
                </p:cNvPr>
                <p:cNvSpPr/>
                <p:nvPr/>
              </p:nvSpPr>
              <p:spPr bwMode="gray">
                <a:xfrm>
                  <a:off x="1655" y="2837"/>
                  <a:ext cx="366" cy="692"/>
                </a:xfrm>
                <a:custGeom>
                  <a:avLst/>
                  <a:gdLst>
                    <a:gd name="T0" fmla="*/ 18 w 495"/>
                    <a:gd name="T1" fmla="*/ 7 h 971"/>
                    <a:gd name="T2" fmla="*/ 18 w 495"/>
                    <a:gd name="T3" fmla="*/ 24 h 971"/>
                    <a:gd name="T4" fmla="*/ 16 w 495"/>
                    <a:gd name="T5" fmla="*/ 24 h 971"/>
                    <a:gd name="T6" fmla="*/ 16 w 495"/>
                    <a:gd name="T7" fmla="*/ 23 h 971"/>
                    <a:gd name="T8" fmla="*/ 15 w 495"/>
                    <a:gd name="T9" fmla="*/ 22 h 971"/>
                    <a:gd name="T10" fmla="*/ 13 w 495"/>
                    <a:gd name="T11" fmla="*/ 22 h 971"/>
                    <a:gd name="T12" fmla="*/ 12 w 495"/>
                    <a:gd name="T13" fmla="*/ 21 h 971"/>
                    <a:gd name="T14" fmla="*/ 11 w 495"/>
                    <a:gd name="T15" fmla="*/ 19 h 971"/>
                    <a:gd name="T16" fmla="*/ 10 w 495"/>
                    <a:gd name="T17" fmla="*/ 17 h 971"/>
                    <a:gd name="T18" fmla="*/ 8 w 495"/>
                    <a:gd name="T19" fmla="*/ 16 h 971"/>
                    <a:gd name="T20" fmla="*/ 7 w 495"/>
                    <a:gd name="T21" fmla="*/ 14 h 971"/>
                    <a:gd name="T22" fmla="*/ 5 w 495"/>
                    <a:gd name="T23" fmla="*/ 11 h 971"/>
                    <a:gd name="T24" fmla="*/ 4 w 495"/>
                    <a:gd name="T25" fmla="*/ 9 h 971"/>
                    <a:gd name="T26" fmla="*/ 1 w 495"/>
                    <a:gd name="T27" fmla="*/ 5 h 971"/>
                    <a:gd name="T28" fmla="*/ 1 w 495"/>
                    <a:gd name="T29" fmla="*/ 3 h 971"/>
                    <a:gd name="T30" fmla="*/ 0 w 495"/>
                    <a:gd name="T31" fmla="*/ 1 h 971"/>
                    <a:gd name="T32" fmla="*/ 1 w 495"/>
                    <a:gd name="T33" fmla="*/ 0 h 971"/>
                    <a:gd name="T34" fmla="*/ 1 w 495"/>
                    <a:gd name="T35" fmla="*/ 1 h 971"/>
                    <a:gd name="T36" fmla="*/ 1 w 495"/>
                    <a:gd name="T37" fmla="*/ 2 h 971"/>
                    <a:gd name="T38" fmla="*/ 1 w 495"/>
                    <a:gd name="T39" fmla="*/ 3 h 971"/>
                    <a:gd name="T40" fmla="*/ 1 w 495"/>
                    <a:gd name="T41" fmla="*/ 3 h 971"/>
                    <a:gd name="T42" fmla="*/ 1 w 495"/>
                    <a:gd name="T43" fmla="*/ 4 h 971"/>
                    <a:gd name="T44" fmla="*/ 2 w 495"/>
                    <a:gd name="T45" fmla="*/ 5 h 971"/>
                    <a:gd name="T46" fmla="*/ 3 w 495"/>
                    <a:gd name="T47" fmla="*/ 6 h 971"/>
                    <a:gd name="T48" fmla="*/ 4 w 495"/>
                    <a:gd name="T49" fmla="*/ 6 h 971"/>
                    <a:gd name="T50" fmla="*/ 7 w 495"/>
                    <a:gd name="T51" fmla="*/ 7 h 971"/>
                    <a:gd name="T52" fmla="*/ 9 w 495"/>
                    <a:gd name="T53" fmla="*/ 7 h 971"/>
                    <a:gd name="T54" fmla="*/ 18 w 495"/>
                    <a:gd name="T55" fmla="*/ 7 h 97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95"/>
                    <a:gd name="T85" fmla="*/ 0 h 971"/>
                    <a:gd name="T86" fmla="*/ 495 w 495"/>
                    <a:gd name="T87" fmla="*/ 971 h 97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95" h="971">
                      <a:moveTo>
                        <a:pt x="495" y="285"/>
                      </a:moveTo>
                      <a:lnTo>
                        <a:pt x="495" y="971"/>
                      </a:lnTo>
                      <a:lnTo>
                        <a:pt x="462" y="964"/>
                      </a:lnTo>
                      <a:lnTo>
                        <a:pt x="430" y="953"/>
                      </a:lnTo>
                      <a:lnTo>
                        <a:pt x="401" y="931"/>
                      </a:lnTo>
                      <a:lnTo>
                        <a:pt x="372" y="898"/>
                      </a:lnTo>
                      <a:lnTo>
                        <a:pt x="339" y="855"/>
                      </a:lnTo>
                      <a:lnTo>
                        <a:pt x="306" y="801"/>
                      </a:lnTo>
                      <a:lnTo>
                        <a:pt x="270" y="732"/>
                      </a:lnTo>
                      <a:lnTo>
                        <a:pt x="227" y="648"/>
                      </a:lnTo>
                      <a:lnTo>
                        <a:pt x="183" y="554"/>
                      </a:lnTo>
                      <a:lnTo>
                        <a:pt x="129" y="438"/>
                      </a:lnTo>
                      <a:lnTo>
                        <a:pt x="96" y="369"/>
                      </a:lnTo>
                      <a:lnTo>
                        <a:pt x="29" y="211"/>
                      </a:lnTo>
                      <a:lnTo>
                        <a:pt x="2" y="127"/>
                      </a:lnTo>
                      <a:lnTo>
                        <a:pt x="0" y="60"/>
                      </a:lnTo>
                      <a:lnTo>
                        <a:pt x="15" y="0"/>
                      </a:lnTo>
                      <a:lnTo>
                        <a:pt x="15" y="43"/>
                      </a:lnTo>
                      <a:lnTo>
                        <a:pt x="15" y="72"/>
                      </a:lnTo>
                      <a:lnTo>
                        <a:pt x="15" y="99"/>
                      </a:lnTo>
                      <a:lnTo>
                        <a:pt x="18" y="126"/>
                      </a:lnTo>
                      <a:lnTo>
                        <a:pt x="29" y="162"/>
                      </a:lnTo>
                      <a:lnTo>
                        <a:pt x="53" y="198"/>
                      </a:lnTo>
                      <a:lnTo>
                        <a:pt x="85" y="231"/>
                      </a:lnTo>
                      <a:lnTo>
                        <a:pt x="125" y="260"/>
                      </a:lnTo>
                      <a:lnTo>
                        <a:pt x="180" y="278"/>
                      </a:lnTo>
                      <a:lnTo>
                        <a:pt x="245" y="282"/>
                      </a:lnTo>
                      <a:lnTo>
                        <a:pt x="495" y="285"/>
                      </a:lnTo>
                      <a:close/>
                    </a:path>
                  </a:pathLst>
                </a:custGeom>
                <a:grpFill/>
                <a:ln w="0">
                  <a:noFill/>
                  <a:rou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8CBF00"/>
                    </a:solidFill>
                  </a:endParaRPr>
                </a:p>
              </p:txBody>
            </p:sp>
            <p:sp>
              <p:nvSpPr>
                <p:cNvPr id="31" name="AutoShape 17">
                  <a:extLst>
                    <a:ext uri="{FF2B5EF4-FFF2-40B4-BE49-F238E27FC236}">
                      <a16:creationId xmlns:a16="http://schemas.microsoft.com/office/drawing/2014/main" id="{1930A3AF-2DF8-37CF-E108-FD9F2D63F5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400000">
                  <a:off x="2589" y="3078"/>
                  <a:ext cx="872" cy="403"/>
                </a:xfrm>
                <a:prstGeom prst="triangle">
                  <a:avLst>
                    <a:gd name="adj" fmla="val 50000"/>
                  </a:avLst>
                </a:prstGeom>
                <a:grpFill/>
                <a:ln w="9525" algn="ctr">
                  <a:noFill/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>
                    <a:solidFill>
                      <a:srgbClr val="8CBF00"/>
                    </a:solidFill>
                  </a:endParaRPr>
                </a:p>
              </p:txBody>
            </p:sp>
            <p:sp>
              <p:nvSpPr>
                <p:cNvPr id="32" name="Freeform 18">
                  <a:extLst>
                    <a:ext uri="{FF2B5EF4-FFF2-40B4-BE49-F238E27FC236}">
                      <a16:creationId xmlns:a16="http://schemas.microsoft.com/office/drawing/2014/main" id="{F36E878F-0E19-51B5-88D1-D792734A3B01}"/>
                    </a:ext>
                  </a:extLst>
                </p:cNvPr>
                <p:cNvSpPr/>
                <p:nvPr/>
              </p:nvSpPr>
              <p:spPr bwMode="gray">
                <a:xfrm>
                  <a:off x="1985" y="3040"/>
                  <a:ext cx="1005" cy="489"/>
                </a:xfrm>
                <a:custGeom>
                  <a:avLst/>
                  <a:gdLst>
                    <a:gd name="T0" fmla="*/ 18765 w 750"/>
                    <a:gd name="T1" fmla="*/ 0 h 378"/>
                    <a:gd name="T2" fmla="*/ 0 w 750"/>
                    <a:gd name="T3" fmla="*/ 0 h 378"/>
                    <a:gd name="T4" fmla="*/ 51 w 750"/>
                    <a:gd name="T5" fmla="*/ 3290 h 378"/>
                    <a:gd name="T6" fmla="*/ 702 w 750"/>
                    <a:gd name="T7" fmla="*/ 6419 h 378"/>
                    <a:gd name="T8" fmla="*/ 18765 w 750"/>
                    <a:gd name="T9" fmla="*/ 6419 h 378"/>
                    <a:gd name="T10" fmla="*/ 18765 w 750"/>
                    <a:gd name="T11" fmla="*/ 0 h 378"/>
                    <a:gd name="T12" fmla="*/ 18765 w 750"/>
                    <a:gd name="T13" fmla="*/ 0 h 3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50"/>
                    <a:gd name="T22" fmla="*/ 0 h 378"/>
                    <a:gd name="T23" fmla="*/ 750 w 750"/>
                    <a:gd name="T24" fmla="*/ 378 h 3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50" h="378">
                      <a:moveTo>
                        <a:pt x="750" y="0"/>
                      </a:moveTo>
                      <a:lnTo>
                        <a:pt x="0" y="0"/>
                      </a:lnTo>
                      <a:lnTo>
                        <a:pt x="2" y="194"/>
                      </a:lnTo>
                      <a:lnTo>
                        <a:pt x="28" y="378"/>
                      </a:lnTo>
                      <a:lnTo>
                        <a:pt x="750" y="378"/>
                      </a:lnTo>
                      <a:lnTo>
                        <a:pt x="750" y="0"/>
                      </a:lnTo>
                      <a:close/>
                    </a:path>
                  </a:pathLst>
                </a:custGeom>
                <a:grpFill/>
                <a:ln w="0">
                  <a:noFill/>
                  <a:rou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8CBF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535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BBB3735-229C-4456-BAC9-9A134FD34622}"/>
              </a:ext>
            </a:extLst>
          </p:cNvPr>
          <p:cNvSpPr txBox="1"/>
          <p:nvPr/>
        </p:nvSpPr>
        <p:spPr>
          <a:xfrm>
            <a:off x="4567378" y="602680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4A5A69"/>
                </a:solidFill>
                <a:cs typeface="+mn-ea"/>
                <a:sym typeface="+mn-lt"/>
              </a:rPr>
              <a:t>二、流程建设方案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297466D-022B-4F0F-BE7B-C0D469730581}"/>
              </a:ext>
            </a:extLst>
          </p:cNvPr>
          <p:cNvSpPr/>
          <p:nvPr/>
        </p:nvSpPr>
        <p:spPr>
          <a:xfrm>
            <a:off x="4473873" y="1062400"/>
            <a:ext cx="32442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Solution introduction</a:t>
            </a:r>
            <a:endParaRPr lang="zh-CN" altLang="en-US" sz="11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565" y="6673435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43B7A63-D5EE-969E-F1AB-90AF45804095}"/>
              </a:ext>
            </a:extLst>
          </p:cNvPr>
          <p:cNvGrpSpPr/>
          <p:nvPr/>
        </p:nvGrpSpPr>
        <p:grpSpPr>
          <a:xfrm>
            <a:off x="581651" y="2270670"/>
            <a:ext cx="2969128" cy="2600287"/>
            <a:chOff x="1621235" y="-146678"/>
            <a:chExt cx="2001658" cy="2276130"/>
          </a:xfrm>
          <a:solidFill>
            <a:srgbClr val="92A3B8"/>
          </a:solidFill>
        </p:grpSpPr>
        <p:sp>
          <p:nvSpPr>
            <p:cNvPr id="32" name="椭圆形标注 1">
              <a:extLst>
                <a:ext uri="{FF2B5EF4-FFF2-40B4-BE49-F238E27FC236}">
                  <a16:creationId xmlns:a16="http://schemas.microsoft.com/office/drawing/2014/main" id="{B9ED2B0F-BF53-9C7F-EDC4-5F74F325EB45}"/>
                </a:ext>
              </a:extLst>
            </p:cNvPr>
            <p:cNvSpPr/>
            <p:nvPr/>
          </p:nvSpPr>
          <p:spPr>
            <a:xfrm flipH="1">
              <a:off x="1621235" y="-146678"/>
              <a:ext cx="2001658" cy="2276130"/>
            </a:xfrm>
            <a:custGeom>
              <a:avLst/>
              <a:gdLst>
                <a:gd name="connsiteX0" fmla="*/ 1212520 w 2455290"/>
                <a:gd name="connsiteY0" fmla="*/ 2752277 h 2319934"/>
                <a:gd name="connsiteX1" fmla="*/ 982594 w 2455290"/>
                <a:gd name="connsiteY1" fmla="*/ 2296590 h 2319934"/>
                <a:gd name="connsiteX2" fmla="*/ 8439 w 2455290"/>
                <a:gd name="connsiteY2" fmla="*/ 1024198 h 2319934"/>
                <a:gd name="connsiteX3" fmla="*/ 1238616 w 2455290"/>
                <a:gd name="connsiteY3" fmla="*/ 46 h 2319934"/>
                <a:gd name="connsiteX4" fmla="*/ 2449482 w 2455290"/>
                <a:gd name="connsiteY4" fmla="*/ 1047255 h 2319934"/>
                <a:gd name="connsiteX5" fmla="*/ 1451067 w 2455290"/>
                <a:gd name="connsiteY5" fmla="*/ 2300562 h 2319934"/>
                <a:gd name="connsiteX6" fmla="*/ 1212520 w 2455290"/>
                <a:gd name="connsiteY6" fmla="*/ 2752277 h 2319934"/>
                <a:gd name="connsiteX0" fmla="*/ 1212612 w 2455452"/>
                <a:gd name="connsiteY0" fmla="*/ 2752278 h 2752278"/>
                <a:gd name="connsiteX1" fmla="*/ 982686 w 2455452"/>
                <a:gd name="connsiteY1" fmla="*/ 2296591 h 2752278"/>
                <a:gd name="connsiteX2" fmla="*/ 8531 w 2455452"/>
                <a:gd name="connsiteY2" fmla="*/ 1024199 h 2752278"/>
                <a:gd name="connsiteX3" fmla="*/ 1238708 w 2455452"/>
                <a:gd name="connsiteY3" fmla="*/ 47 h 2752278"/>
                <a:gd name="connsiteX4" fmla="*/ 2449574 w 2455452"/>
                <a:gd name="connsiteY4" fmla="*/ 1047256 h 2752278"/>
                <a:gd name="connsiteX5" fmla="*/ 1451159 w 2455452"/>
                <a:gd name="connsiteY5" fmla="*/ 2300563 h 2752278"/>
                <a:gd name="connsiteX6" fmla="*/ 1212612 w 2455452"/>
                <a:gd name="connsiteY6" fmla="*/ 2752278 h 2752278"/>
                <a:gd name="connsiteX0" fmla="*/ 1212612 w 2455452"/>
                <a:gd name="connsiteY0" fmla="*/ 2752278 h 2752278"/>
                <a:gd name="connsiteX1" fmla="*/ 982686 w 2455452"/>
                <a:gd name="connsiteY1" fmla="*/ 2296591 h 2752278"/>
                <a:gd name="connsiteX2" fmla="*/ 8531 w 2455452"/>
                <a:gd name="connsiteY2" fmla="*/ 1024199 h 2752278"/>
                <a:gd name="connsiteX3" fmla="*/ 1238708 w 2455452"/>
                <a:gd name="connsiteY3" fmla="*/ 47 h 2752278"/>
                <a:gd name="connsiteX4" fmla="*/ 2449574 w 2455452"/>
                <a:gd name="connsiteY4" fmla="*/ 1047256 h 2752278"/>
                <a:gd name="connsiteX5" fmla="*/ 1451159 w 2455452"/>
                <a:gd name="connsiteY5" fmla="*/ 2300563 h 2752278"/>
                <a:gd name="connsiteX6" fmla="*/ 1212612 w 2455452"/>
                <a:gd name="connsiteY6" fmla="*/ 2752278 h 275227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452" h="2648138">
                  <a:moveTo>
                    <a:pt x="884952" y="2648138"/>
                  </a:moveTo>
                  <a:cubicBezTo>
                    <a:pt x="1062310" y="2527992"/>
                    <a:pt x="1148228" y="2462774"/>
                    <a:pt x="982686" y="2296591"/>
                  </a:cubicBezTo>
                  <a:cubicBezTo>
                    <a:pt x="357285" y="2176214"/>
                    <a:pt x="-66173" y="1623115"/>
                    <a:pt x="8531" y="1024199"/>
                  </a:cubicBezTo>
                  <a:cubicBezTo>
                    <a:pt x="81873" y="436198"/>
                    <a:pt x="612118" y="-5243"/>
                    <a:pt x="1238708" y="47"/>
                  </a:cubicBezTo>
                  <a:cubicBezTo>
                    <a:pt x="1866293" y="5346"/>
                    <a:pt x="2388591" y="457051"/>
                    <a:pt x="2449574" y="1047256"/>
                  </a:cubicBezTo>
                  <a:cubicBezTo>
                    <a:pt x="2511498" y="1646557"/>
                    <a:pt x="2077800" y="2190977"/>
                    <a:pt x="1451159" y="2300563"/>
                  </a:cubicBezTo>
                  <a:cubicBezTo>
                    <a:pt x="1375877" y="2527335"/>
                    <a:pt x="1140892" y="2639171"/>
                    <a:pt x="884952" y="2648138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57607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115214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72821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23042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880360" algn="l" defTabSz="1152144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3456432" algn="l" defTabSz="1152144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4032504" algn="l" defTabSz="1152144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4608576" algn="l" defTabSz="1152144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11521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4" name="TextBox 40">
              <a:extLst>
                <a:ext uri="{FF2B5EF4-FFF2-40B4-BE49-F238E27FC236}">
                  <a16:creationId xmlns:a16="http://schemas.microsoft.com/office/drawing/2014/main" id="{0E4880DD-F5B7-60CE-D2AA-29CE2AFE6554}"/>
                </a:ext>
              </a:extLst>
            </p:cNvPr>
            <p:cNvSpPr txBox="1"/>
            <p:nvPr/>
          </p:nvSpPr>
          <p:spPr>
            <a:xfrm>
              <a:off x="2017214" y="350063"/>
              <a:ext cx="1183006" cy="33861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57607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115214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72821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23042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880360" algn="l" defTabSz="1152144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3456432" algn="l" defTabSz="1152144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4032504" algn="l" defTabSz="1152144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4608576" algn="l" defTabSz="1152144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11521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b="1" dirty="0">
                  <a:latin typeface="+mn-lt"/>
                  <a:ea typeface="+mn-ea"/>
                </a:rPr>
                <a:t>确认客户需求</a:t>
              </a: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F2265B9-40B7-E3E6-A107-66B5965E4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157" y="707365"/>
              <a:ext cx="1652730" cy="6463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57607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115214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72821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23042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880360" algn="l" defTabSz="1152144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3456432" algn="l" defTabSz="1152144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4032504" algn="l" defTabSz="1152144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4608576" algn="l" defTabSz="1152144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1152144" eaLnBrk="1" fontAlgn="auto" latinLnBrk="0" hangingPunct="1">
                <a:lnSpc>
                  <a:spcPts val="17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300" dirty="0">
                  <a:latin typeface="+mn-lt"/>
                  <a:ea typeface="+mn-ea"/>
                </a:rPr>
                <a:t>首先确认客户需求，对客户经行询问客户需要什么，对客户需求进行整理。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E7A860D-9A0B-8260-53CB-D038449BF835}"/>
                </a:ext>
              </a:extLst>
            </p:cNvPr>
            <p:cNvSpPr txBox="1"/>
            <p:nvPr/>
          </p:nvSpPr>
          <p:spPr>
            <a:xfrm>
              <a:off x="2409041" y="-107929"/>
              <a:ext cx="385313" cy="49490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57607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115214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72821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230428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880360" algn="l" defTabSz="1152144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3456432" algn="l" defTabSz="1152144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4032504" algn="l" defTabSz="1152144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4608576" algn="l" defTabSz="1152144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ctr" defTabSz="11521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45576D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rPr>
                <a:t>01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5576D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B2887B02-B028-DBC2-A676-4BF13E0A3726}"/>
              </a:ext>
            </a:extLst>
          </p:cNvPr>
          <p:cNvGrpSpPr/>
          <p:nvPr/>
        </p:nvGrpSpPr>
        <p:grpSpPr>
          <a:xfrm>
            <a:off x="3788202" y="3052524"/>
            <a:ext cx="2376338" cy="2227990"/>
            <a:chOff x="3100062" y="2338688"/>
            <a:chExt cx="1430806" cy="162700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6" name="椭圆形标注 1">
              <a:extLst>
                <a:ext uri="{FF2B5EF4-FFF2-40B4-BE49-F238E27FC236}">
                  <a16:creationId xmlns:a16="http://schemas.microsoft.com/office/drawing/2014/main" id="{5B0CDECC-D2B4-74CA-030A-BCD35FCF60B4}"/>
                </a:ext>
              </a:extLst>
            </p:cNvPr>
            <p:cNvSpPr/>
            <p:nvPr/>
          </p:nvSpPr>
          <p:spPr>
            <a:xfrm flipH="1">
              <a:off x="3100062" y="2338688"/>
              <a:ext cx="1430806" cy="1627002"/>
            </a:xfrm>
            <a:custGeom>
              <a:avLst/>
              <a:gdLst>
                <a:gd name="connsiteX0" fmla="*/ 1212520 w 2455290"/>
                <a:gd name="connsiteY0" fmla="*/ 2752277 h 2319934"/>
                <a:gd name="connsiteX1" fmla="*/ 982594 w 2455290"/>
                <a:gd name="connsiteY1" fmla="*/ 2296590 h 2319934"/>
                <a:gd name="connsiteX2" fmla="*/ 8439 w 2455290"/>
                <a:gd name="connsiteY2" fmla="*/ 1024198 h 2319934"/>
                <a:gd name="connsiteX3" fmla="*/ 1238616 w 2455290"/>
                <a:gd name="connsiteY3" fmla="*/ 46 h 2319934"/>
                <a:gd name="connsiteX4" fmla="*/ 2449482 w 2455290"/>
                <a:gd name="connsiteY4" fmla="*/ 1047255 h 2319934"/>
                <a:gd name="connsiteX5" fmla="*/ 1451067 w 2455290"/>
                <a:gd name="connsiteY5" fmla="*/ 2300562 h 2319934"/>
                <a:gd name="connsiteX6" fmla="*/ 1212520 w 2455290"/>
                <a:gd name="connsiteY6" fmla="*/ 2752277 h 2319934"/>
                <a:gd name="connsiteX0" fmla="*/ 1212612 w 2455452"/>
                <a:gd name="connsiteY0" fmla="*/ 2752278 h 2752278"/>
                <a:gd name="connsiteX1" fmla="*/ 982686 w 2455452"/>
                <a:gd name="connsiteY1" fmla="*/ 2296591 h 2752278"/>
                <a:gd name="connsiteX2" fmla="*/ 8531 w 2455452"/>
                <a:gd name="connsiteY2" fmla="*/ 1024199 h 2752278"/>
                <a:gd name="connsiteX3" fmla="*/ 1238708 w 2455452"/>
                <a:gd name="connsiteY3" fmla="*/ 47 h 2752278"/>
                <a:gd name="connsiteX4" fmla="*/ 2449574 w 2455452"/>
                <a:gd name="connsiteY4" fmla="*/ 1047256 h 2752278"/>
                <a:gd name="connsiteX5" fmla="*/ 1451159 w 2455452"/>
                <a:gd name="connsiteY5" fmla="*/ 2300563 h 2752278"/>
                <a:gd name="connsiteX6" fmla="*/ 1212612 w 2455452"/>
                <a:gd name="connsiteY6" fmla="*/ 2752278 h 2752278"/>
                <a:gd name="connsiteX0" fmla="*/ 1212612 w 2455452"/>
                <a:gd name="connsiteY0" fmla="*/ 2752278 h 2752278"/>
                <a:gd name="connsiteX1" fmla="*/ 982686 w 2455452"/>
                <a:gd name="connsiteY1" fmla="*/ 2296591 h 2752278"/>
                <a:gd name="connsiteX2" fmla="*/ 8531 w 2455452"/>
                <a:gd name="connsiteY2" fmla="*/ 1024199 h 2752278"/>
                <a:gd name="connsiteX3" fmla="*/ 1238708 w 2455452"/>
                <a:gd name="connsiteY3" fmla="*/ 47 h 2752278"/>
                <a:gd name="connsiteX4" fmla="*/ 2449574 w 2455452"/>
                <a:gd name="connsiteY4" fmla="*/ 1047256 h 2752278"/>
                <a:gd name="connsiteX5" fmla="*/ 1451159 w 2455452"/>
                <a:gd name="connsiteY5" fmla="*/ 2300563 h 2752278"/>
                <a:gd name="connsiteX6" fmla="*/ 1212612 w 2455452"/>
                <a:gd name="connsiteY6" fmla="*/ 2752278 h 275227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452" h="2648138">
                  <a:moveTo>
                    <a:pt x="884952" y="2648138"/>
                  </a:moveTo>
                  <a:cubicBezTo>
                    <a:pt x="1062310" y="2527992"/>
                    <a:pt x="1148228" y="2462774"/>
                    <a:pt x="982686" y="2296591"/>
                  </a:cubicBezTo>
                  <a:cubicBezTo>
                    <a:pt x="357285" y="2176214"/>
                    <a:pt x="-66173" y="1623115"/>
                    <a:pt x="8531" y="1024199"/>
                  </a:cubicBezTo>
                  <a:cubicBezTo>
                    <a:pt x="81873" y="436198"/>
                    <a:pt x="612118" y="-5243"/>
                    <a:pt x="1238708" y="47"/>
                  </a:cubicBezTo>
                  <a:cubicBezTo>
                    <a:pt x="1866293" y="5346"/>
                    <a:pt x="2388591" y="457051"/>
                    <a:pt x="2449574" y="1047256"/>
                  </a:cubicBezTo>
                  <a:cubicBezTo>
                    <a:pt x="2511498" y="1646557"/>
                    <a:pt x="2077800" y="2190977"/>
                    <a:pt x="1451159" y="2300563"/>
                  </a:cubicBezTo>
                  <a:cubicBezTo>
                    <a:pt x="1375877" y="2527335"/>
                    <a:pt x="1140892" y="2639171"/>
                    <a:pt x="884952" y="2648138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1521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67380F34-DE31-5DB9-66BE-77157DFAC605}"/>
                </a:ext>
              </a:extLst>
            </p:cNvPr>
            <p:cNvGrpSpPr/>
            <p:nvPr/>
          </p:nvGrpSpPr>
          <p:grpSpPr>
            <a:xfrm>
              <a:off x="3223104" y="2429137"/>
              <a:ext cx="1256861" cy="1213529"/>
              <a:chOff x="3223104" y="2429137"/>
              <a:chExt cx="1256861" cy="1213529"/>
            </a:xfrm>
            <a:grpFill/>
          </p:grpSpPr>
          <p:sp>
            <p:nvSpPr>
              <p:cNvPr id="48" name="TextBox 35">
                <a:extLst>
                  <a:ext uri="{FF2B5EF4-FFF2-40B4-BE49-F238E27FC236}">
                    <a16:creationId xmlns:a16="http://schemas.microsoft.com/office/drawing/2014/main" id="{9D15AD97-07D2-D8C0-0926-C1F919FAB1E5}"/>
                  </a:ext>
                </a:extLst>
              </p:cNvPr>
              <p:cNvSpPr txBox="1"/>
              <p:nvPr/>
            </p:nvSpPr>
            <p:spPr>
              <a:xfrm>
                <a:off x="3409632" y="2840299"/>
                <a:ext cx="804337" cy="21394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大黑简体" pitchFamily="2" charset="-122"/>
                    <a:ea typeface="方正大黑简体" pitchFamily="2" charset="-122"/>
                  </a:defRPr>
                </a:lvl1pPr>
              </a:lstStyle>
              <a:p>
                <a:pPr marL="0" marR="0" lvl="0" indent="0" algn="ctr" defTabSz="11521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1400" b="1" dirty="0"/>
                  <a:t>经行市场调研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77E04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19135CB1-ED0D-615D-AF12-0861D6C68E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3104" y="3031238"/>
                <a:ext cx="1256861" cy="61142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1152144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1300" dirty="0"/>
                  <a:t>进行市场调研，了解市场环境，对其数据经行分析统计，并进行整理。</a:t>
                </a:r>
                <a:endPara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0" name="TextBox 37">
                <a:extLst>
                  <a:ext uri="{FF2B5EF4-FFF2-40B4-BE49-F238E27FC236}">
                    <a16:creationId xmlns:a16="http://schemas.microsoft.com/office/drawing/2014/main" id="{334A7D2D-6F5F-9CDC-A44D-D936A396BB24}"/>
                  </a:ext>
                </a:extLst>
              </p:cNvPr>
              <p:cNvSpPr txBox="1"/>
              <p:nvPr/>
            </p:nvSpPr>
            <p:spPr>
              <a:xfrm>
                <a:off x="3619302" y="2429137"/>
                <a:ext cx="351518" cy="40456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大黑简体" pitchFamily="2" charset="-122"/>
                    <a:ea typeface="方正大黑简体" pitchFamily="2" charset="-122"/>
                  </a:defRPr>
                </a:lvl1pPr>
              </a:lstStyle>
              <a:p>
                <a:pPr marL="0" marR="0" lvl="0" indent="0" algn="ctr" defTabSz="11521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5576D"/>
                    </a:solidFill>
                    <a:effectLst/>
                    <a:uLnTx/>
                    <a:uFillTx/>
                    <a:latin typeface="Impact" pitchFamily="34" charset="0"/>
                    <a:ea typeface="微软雅黑" pitchFamily="34" charset="-122"/>
                  </a:rPr>
                  <a:t>02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45576D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endParaRPr>
              </a:p>
            </p:txBody>
          </p:sp>
        </p:grp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FCED365C-DEC0-A9FB-DB10-14D43D6ABFA6}"/>
              </a:ext>
            </a:extLst>
          </p:cNvPr>
          <p:cNvGrpSpPr/>
          <p:nvPr/>
        </p:nvGrpSpPr>
        <p:grpSpPr>
          <a:xfrm>
            <a:off x="5873457" y="1832678"/>
            <a:ext cx="2665201" cy="2137106"/>
            <a:chOff x="4040246" y="752902"/>
            <a:chExt cx="1495650" cy="170073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2" name="椭圆形标注 1">
              <a:extLst>
                <a:ext uri="{FF2B5EF4-FFF2-40B4-BE49-F238E27FC236}">
                  <a16:creationId xmlns:a16="http://schemas.microsoft.com/office/drawing/2014/main" id="{9C1C5914-7E07-1ADC-EB68-02CD7BC35D0B}"/>
                </a:ext>
              </a:extLst>
            </p:cNvPr>
            <p:cNvSpPr/>
            <p:nvPr/>
          </p:nvSpPr>
          <p:spPr>
            <a:xfrm>
              <a:off x="4040246" y="752902"/>
              <a:ext cx="1495650" cy="1700738"/>
            </a:xfrm>
            <a:custGeom>
              <a:avLst/>
              <a:gdLst>
                <a:gd name="connsiteX0" fmla="*/ 1212520 w 2455290"/>
                <a:gd name="connsiteY0" fmla="*/ 2752277 h 2319934"/>
                <a:gd name="connsiteX1" fmla="*/ 982594 w 2455290"/>
                <a:gd name="connsiteY1" fmla="*/ 2296590 h 2319934"/>
                <a:gd name="connsiteX2" fmla="*/ 8439 w 2455290"/>
                <a:gd name="connsiteY2" fmla="*/ 1024198 h 2319934"/>
                <a:gd name="connsiteX3" fmla="*/ 1238616 w 2455290"/>
                <a:gd name="connsiteY3" fmla="*/ 46 h 2319934"/>
                <a:gd name="connsiteX4" fmla="*/ 2449482 w 2455290"/>
                <a:gd name="connsiteY4" fmla="*/ 1047255 h 2319934"/>
                <a:gd name="connsiteX5" fmla="*/ 1451067 w 2455290"/>
                <a:gd name="connsiteY5" fmla="*/ 2300562 h 2319934"/>
                <a:gd name="connsiteX6" fmla="*/ 1212520 w 2455290"/>
                <a:gd name="connsiteY6" fmla="*/ 2752277 h 2319934"/>
                <a:gd name="connsiteX0" fmla="*/ 1212612 w 2455452"/>
                <a:gd name="connsiteY0" fmla="*/ 2752278 h 2752278"/>
                <a:gd name="connsiteX1" fmla="*/ 982686 w 2455452"/>
                <a:gd name="connsiteY1" fmla="*/ 2296591 h 2752278"/>
                <a:gd name="connsiteX2" fmla="*/ 8531 w 2455452"/>
                <a:gd name="connsiteY2" fmla="*/ 1024199 h 2752278"/>
                <a:gd name="connsiteX3" fmla="*/ 1238708 w 2455452"/>
                <a:gd name="connsiteY3" fmla="*/ 47 h 2752278"/>
                <a:gd name="connsiteX4" fmla="*/ 2449574 w 2455452"/>
                <a:gd name="connsiteY4" fmla="*/ 1047256 h 2752278"/>
                <a:gd name="connsiteX5" fmla="*/ 1451159 w 2455452"/>
                <a:gd name="connsiteY5" fmla="*/ 2300563 h 2752278"/>
                <a:gd name="connsiteX6" fmla="*/ 1212612 w 2455452"/>
                <a:gd name="connsiteY6" fmla="*/ 2752278 h 2752278"/>
                <a:gd name="connsiteX0" fmla="*/ 1212612 w 2455452"/>
                <a:gd name="connsiteY0" fmla="*/ 2752278 h 2752278"/>
                <a:gd name="connsiteX1" fmla="*/ 982686 w 2455452"/>
                <a:gd name="connsiteY1" fmla="*/ 2296591 h 2752278"/>
                <a:gd name="connsiteX2" fmla="*/ 8531 w 2455452"/>
                <a:gd name="connsiteY2" fmla="*/ 1024199 h 2752278"/>
                <a:gd name="connsiteX3" fmla="*/ 1238708 w 2455452"/>
                <a:gd name="connsiteY3" fmla="*/ 47 h 2752278"/>
                <a:gd name="connsiteX4" fmla="*/ 2449574 w 2455452"/>
                <a:gd name="connsiteY4" fmla="*/ 1047256 h 2752278"/>
                <a:gd name="connsiteX5" fmla="*/ 1451159 w 2455452"/>
                <a:gd name="connsiteY5" fmla="*/ 2300563 h 2752278"/>
                <a:gd name="connsiteX6" fmla="*/ 1212612 w 2455452"/>
                <a:gd name="connsiteY6" fmla="*/ 2752278 h 275227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452" h="2648138">
                  <a:moveTo>
                    <a:pt x="884952" y="2648138"/>
                  </a:moveTo>
                  <a:cubicBezTo>
                    <a:pt x="1062310" y="2527992"/>
                    <a:pt x="1148228" y="2462774"/>
                    <a:pt x="982686" y="2296591"/>
                  </a:cubicBezTo>
                  <a:cubicBezTo>
                    <a:pt x="357285" y="2176214"/>
                    <a:pt x="-66173" y="1623115"/>
                    <a:pt x="8531" y="1024199"/>
                  </a:cubicBezTo>
                  <a:cubicBezTo>
                    <a:pt x="81873" y="436198"/>
                    <a:pt x="612118" y="-5243"/>
                    <a:pt x="1238708" y="47"/>
                  </a:cubicBezTo>
                  <a:cubicBezTo>
                    <a:pt x="1866293" y="5346"/>
                    <a:pt x="2388591" y="457051"/>
                    <a:pt x="2449574" y="1047256"/>
                  </a:cubicBezTo>
                  <a:cubicBezTo>
                    <a:pt x="2511498" y="1646557"/>
                    <a:pt x="2077800" y="2190977"/>
                    <a:pt x="1451159" y="2300563"/>
                  </a:cubicBezTo>
                  <a:cubicBezTo>
                    <a:pt x="1375877" y="2527335"/>
                    <a:pt x="1140892" y="2639171"/>
                    <a:pt x="884952" y="2648138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1521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0B3B40D3-D380-1983-061B-A1120927A56A}"/>
                </a:ext>
              </a:extLst>
            </p:cNvPr>
            <p:cNvGrpSpPr/>
            <p:nvPr/>
          </p:nvGrpSpPr>
          <p:grpSpPr>
            <a:xfrm>
              <a:off x="4156152" y="844177"/>
              <a:ext cx="1300111" cy="1302238"/>
              <a:chOff x="3168600" y="2429137"/>
              <a:chExt cx="1300111" cy="1302238"/>
            </a:xfrm>
            <a:grpFill/>
          </p:grpSpPr>
          <p:sp>
            <p:nvSpPr>
              <p:cNvPr id="54" name="TextBox 46">
                <a:extLst>
                  <a:ext uri="{FF2B5EF4-FFF2-40B4-BE49-F238E27FC236}">
                    <a16:creationId xmlns:a16="http://schemas.microsoft.com/office/drawing/2014/main" id="{536F152F-FF63-BED2-A202-2E5DFF3ADA50}"/>
                  </a:ext>
                </a:extLst>
              </p:cNvPr>
              <p:cNvSpPr txBox="1"/>
              <p:nvPr/>
            </p:nvSpPr>
            <p:spPr>
              <a:xfrm>
                <a:off x="3168600" y="2840299"/>
                <a:ext cx="1286403" cy="24429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大黑简体" pitchFamily="2" charset="-122"/>
                    <a:ea typeface="方正大黑简体" pitchFamily="2" charset="-122"/>
                  </a:defRPr>
                </a:lvl1pPr>
              </a:lstStyle>
              <a:p>
                <a:pPr marL="0" marR="0" lvl="0" indent="0" algn="ctr" defTabSz="11521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1400" b="1" dirty="0"/>
                  <a:t>对调研结果出方案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77E04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6DD539A7-E317-11A6-DE02-359D528C5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1629" y="3065056"/>
                <a:ext cx="1297082" cy="666319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1152144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1300" dirty="0"/>
                  <a:t>根据市场调研结果列出几项方案，并对方案经行优化以及完善，提交给客户。</a:t>
                </a:r>
                <a:endPara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6" name="TextBox 48">
                <a:extLst>
                  <a:ext uri="{FF2B5EF4-FFF2-40B4-BE49-F238E27FC236}">
                    <a16:creationId xmlns:a16="http://schemas.microsoft.com/office/drawing/2014/main" id="{ABFDEE92-2659-50A9-F7FB-CD629BB2CFF7}"/>
                  </a:ext>
                </a:extLst>
              </p:cNvPr>
              <p:cNvSpPr txBox="1"/>
              <p:nvPr/>
            </p:nvSpPr>
            <p:spPr>
              <a:xfrm>
                <a:off x="3599896" y="2429137"/>
                <a:ext cx="399233" cy="44814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大黑简体" pitchFamily="2" charset="-122"/>
                    <a:ea typeface="方正大黑简体" pitchFamily="2" charset="-122"/>
                  </a:defRPr>
                </a:lvl1pPr>
              </a:lstStyle>
              <a:p>
                <a:pPr marL="0" marR="0" lvl="0" indent="0" algn="ctr" defTabSz="11521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5576D"/>
                    </a:solidFill>
                    <a:effectLst/>
                    <a:uLnTx/>
                    <a:uFillTx/>
                    <a:latin typeface="Impact" pitchFamily="34" charset="0"/>
                    <a:ea typeface="微软雅黑" pitchFamily="34" charset="-122"/>
                  </a:rPr>
                  <a:t>03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45576D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endParaRPr>
              </a:p>
            </p:txBody>
          </p:sp>
        </p:grp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6460BEF8-05B1-4566-2E72-A6457197D325}"/>
              </a:ext>
            </a:extLst>
          </p:cNvPr>
          <p:cNvGrpSpPr/>
          <p:nvPr/>
        </p:nvGrpSpPr>
        <p:grpSpPr>
          <a:xfrm>
            <a:off x="8578868" y="2597628"/>
            <a:ext cx="2769607" cy="2408935"/>
            <a:chOff x="5999654" y="621981"/>
            <a:chExt cx="1115920" cy="126893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8" name="椭圆形标注 1">
              <a:extLst>
                <a:ext uri="{FF2B5EF4-FFF2-40B4-BE49-F238E27FC236}">
                  <a16:creationId xmlns:a16="http://schemas.microsoft.com/office/drawing/2014/main" id="{6631B1EA-6756-CB81-EE5A-354F4DA7A750}"/>
                </a:ext>
              </a:extLst>
            </p:cNvPr>
            <p:cNvSpPr/>
            <p:nvPr/>
          </p:nvSpPr>
          <p:spPr>
            <a:xfrm>
              <a:off x="5999654" y="621981"/>
              <a:ext cx="1115920" cy="1268938"/>
            </a:xfrm>
            <a:custGeom>
              <a:avLst/>
              <a:gdLst>
                <a:gd name="connsiteX0" fmla="*/ 1212520 w 2455290"/>
                <a:gd name="connsiteY0" fmla="*/ 2752277 h 2319934"/>
                <a:gd name="connsiteX1" fmla="*/ 982594 w 2455290"/>
                <a:gd name="connsiteY1" fmla="*/ 2296590 h 2319934"/>
                <a:gd name="connsiteX2" fmla="*/ 8439 w 2455290"/>
                <a:gd name="connsiteY2" fmla="*/ 1024198 h 2319934"/>
                <a:gd name="connsiteX3" fmla="*/ 1238616 w 2455290"/>
                <a:gd name="connsiteY3" fmla="*/ 46 h 2319934"/>
                <a:gd name="connsiteX4" fmla="*/ 2449482 w 2455290"/>
                <a:gd name="connsiteY4" fmla="*/ 1047255 h 2319934"/>
                <a:gd name="connsiteX5" fmla="*/ 1451067 w 2455290"/>
                <a:gd name="connsiteY5" fmla="*/ 2300562 h 2319934"/>
                <a:gd name="connsiteX6" fmla="*/ 1212520 w 2455290"/>
                <a:gd name="connsiteY6" fmla="*/ 2752277 h 2319934"/>
                <a:gd name="connsiteX0" fmla="*/ 1212612 w 2455452"/>
                <a:gd name="connsiteY0" fmla="*/ 2752278 h 2752278"/>
                <a:gd name="connsiteX1" fmla="*/ 982686 w 2455452"/>
                <a:gd name="connsiteY1" fmla="*/ 2296591 h 2752278"/>
                <a:gd name="connsiteX2" fmla="*/ 8531 w 2455452"/>
                <a:gd name="connsiteY2" fmla="*/ 1024199 h 2752278"/>
                <a:gd name="connsiteX3" fmla="*/ 1238708 w 2455452"/>
                <a:gd name="connsiteY3" fmla="*/ 47 h 2752278"/>
                <a:gd name="connsiteX4" fmla="*/ 2449574 w 2455452"/>
                <a:gd name="connsiteY4" fmla="*/ 1047256 h 2752278"/>
                <a:gd name="connsiteX5" fmla="*/ 1451159 w 2455452"/>
                <a:gd name="connsiteY5" fmla="*/ 2300563 h 2752278"/>
                <a:gd name="connsiteX6" fmla="*/ 1212612 w 2455452"/>
                <a:gd name="connsiteY6" fmla="*/ 2752278 h 2752278"/>
                <a:gd name="connsiteX0" fmla="*/ 1212612 w 2455452"/>
                <a:gd name="connsiteY0" fmla="*/ 2752278 h 2752278"/>
                <a:gd name="connsiteX1" fmla="*/ 982686 w 2455452"/>
                <a:gd name="connsiteY1" fmla="*/ 2296591 h 2752278"/>
                <a:gd name="connsiteX2" fmla="*/ 8531 w 2455452"/>
                <a:gd name="connsiteY2" fmla="*/ 1024199 h 2752278"/>
                <a:gd name="connsiteX3" fmla="*/ 1238708 w 2455452"/>
                <a:gd name="connsiteY3" fmla="*/ 47 h 2752278"/>
                <a:gd name="connsiteX4" fmla="*/ 2449574 w 2455452"/>
                <a:gd name="connsiteY4" fmla="*/ 1047256 h 2752278"/>
                <a:gd name="connsiteX5" fmla="*/ 1451159 w 2455452"/>
                <a:gd name="connsiteY5" fmla="*/ 2300563 h 2752278"/>
                <a:gd name="connsiteX6" fmla="*/ 1212612 w 2455452"/>
                <a:gd name="connsiteY6" fmla="*/ 2752278 h 275227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77662 w 2455452"/>
                <a:gd name="connsiteY0" fmla="*/ 2733228 h 2733228"/>
                <a:gd name="connsiteX1" fmla="*/ 982686 w 2455452"/>
                <a:gd name="connsiteY1" fmla="*/ 2296591 h 2733228"/>
                <a:gd name="connsiteX2" fmla="*/ 8531 w 2455452"/>
                <a:gd name="connsiteY2" fmla="*/ 1024199 h 2733228"/>
                <a:gd name="connsiteX3" fmla="*/ 1238708 w 2455452"/>
                <a:gd name="connsiteY3" fmla="*/ 47 h 2733228"/>
                <a:gd name="connsiteX4" fmla="*/ 2449574 w 2455452"/>
                <a:gd name="connsiteY4" fmla="*/ 1047256 h 2733228"/>
                <a:gd name="connsiteX5" fmla="*/ 1451159 w 2455452"/>
                <a:gd name="connsiteY5" fmla="*/ 2300563 h 2733228"/>
                <a:gd name="connsiteX6" fmla="*/ 977662 w 2455452"/>
                <a:gd name="connsiteY6" fmla="*/ 2733228 h 273322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907812 w 2455452"/>
                <a:gd name="connsiteY0" fmla="*/ 2739578 h 2739578"/>
                <a:gd name="connsiteX1" fmla="*/ 982686 w 2455452"/>
                <a:gd name="connsiteY1" fmla="*/ 2296591 h 2739578"/>
                <a:gd name="connsiteX2" fmla="*/ 8531 w 2455452"/>
                <a:gd name="connsiteY2" fmla="*/ 1024199 h 2739578"/>
                <a:gd name="connsiteX3" fmla="*/ 1238708 w 2455452"/>
                <a:gd name="connsiteY3" fmla="*/ 47 h 2739578"/>
                <a:gd name="connsiteX4" fmla="*/ 2449574 w 2455452"/>
                <a:gd name="connsiteY4" fmla="*/ 1047256 h 2739578"/>
                <a:gd name="connsiteX5" fmla="*/ 1451159 w 2455452"/>
                <a:gd name="connsiteY5" fmla="*/ 2300563 h 2739578"/>
                <a:gd name="connsiteX6" fmla="*/ 907812 w 2455452"/>
                <a:gd name="connsiteY6" fmla="*/ 2739578 h 273957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  <a:gd name="connsiteX0" fmla="*/ 884952 w 2455452"/>
                <a:gd name="connsiteY0" fmla="*/ 2648138 h 2648138"/>
                <a:gd name="connsiteX1" fmla="*/ 982686 w 2455452"/>
                <a:gd name="connsiteY1" fmla="*/ 2296591 h 2648138"/>
                <a:gd name="connsiteX2" fmla="*/ 8531 w 2455452"/>
                <a:gd name="connsiteY2" fmla="*/ 1024199 h 2648138"/>
                <a:gd name="connsiteX3" fmla="*/ 1238708 w 2455452"/>
                <a:gd name="connsiteY3" fmla="*/ 47 h 2648138"/>
                <a:gd name="connsiteX4" fmla="*/ 2449574 w 2455452"/>
                <a:gd name="connsiteY4" fmla="*/ 1047256 h 2648138"/>
                <a:gd name="connsiteX5" fmla="*/ 1451159 w 2455452"/>
                <a:gd name="connsiteY5" fmla="*/ 2300563 h 2648138"/>
                <a:gd name="connsiteX6" fmla="*/ 884952 w 2455452"/>
                <a:gd name="connsiteY6" fmla="*/ 2648138 h 264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452" h="2648138">
                  <a:moveTo>
                    <a:pt x="884952" y="2648138"/>
                  </a:moveTo>
                  <a:cubicBezTo>
                    <a:pt x="1062310" y="2527992"/>
                    <a:pt x="1148228" y="2462774"/>
                    <a:pt x="982686" y="2296591"/>
                  </a:cubicBezTo>
                  <a:cubicBezTo>
                    <a:pt x="357285" y="2176214"/>
                    <a:pt x="-66173" y="1623115"/>
                    <a:pt x="8531" y="1024199"/>
                  </a:cubicBezTo>
                  <a:cubicBezTo>
                    <a:pt x="81873" y="436198"/>
                    <a:pt x="612118" y="-5243"/>
                    <a:pt x="1238708" y="47"/>
                  </a:cubicBezTo>
                  <a:cubicBezTo>
                    <a:pt x="1866293" y="5346"/>
                    <a:pt x="2388591" y="457051"/>
                    <a:pt x="2449574" y="1047256"/>
                  </a:cubicBezTo>
                  <a:cubicBezTo>
                    <a:pt x="2511498" y="1646557"/>
                    <a:pt x="2077800" y="2190977"/>
                    <a:pt x="1451159" y="2300563"/>
                  </a:cubicBezTo>
                  <a:cubicBezTo>
                    <a:pt x="1375877" y="2527335"/>
                    <a:pt x="1140892" y="2639171"/>
                    <a:pt x="884952" y="2648138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1521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F27F6BE7-7D22-9512-BF40-9B38A9221684}"/>
                </a:ext>
              </a:extLst>
            </p:cNvPr>
            <p:cNvGrpSpPr/>
            <p:nvPr/>
          </p:nvGrpSpPr>
          <p:grpSpPr>
            <a:xfrm>
              <a:off x="6094434" y="693555"/>
              <a:ext cx="926359" cy="795270"/>
              <a:chOff x="3363426" y="2473587"/>
              <a:chExt cx="926359" cy="795270"/>
            </a:xfrm>
            <a:grpFill/>
          </p:grpSpPr>
          <p:sp>
            <p:nvSpPr>
              <p:cNvPr id="60" name="TextBox 52">
                <a:extLst>
                  <a:ext uri="{FF2B5EF4-FFF2-40B4-BE49-F238E27FC236}">
                    <a16:creationId xmlns:a16="http://schemas.microsoft.com/office/drawing/2014/main" id="{DC03EE37-A1FB-579B-6995-B9C53078F26D}"/>
                  </a:ext>
                </a:extLst>
              </p:cNvPr>
              <p:cNvSpPr txBox="1"/>
              <p:nvPr/>
            </p:nvSpPr>
            <p:spPr>
              <a:xfrm>
                <a:off x="3498666" y="2662400"/>
                <a:ext cx="632442" cy="19455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大黑简体" pitchFamily="2" charset="-122"/>
                    <a:ea typeface="方正大黑简体" pitchFamily="2" charset="-122"/>
                  </a:defRPr>
                </a:lvl1pPr>
              </a:lstStyle>
              <a:p>
                <a:pPr marL="0" marR="0" lvl="0" indent="0" algn="ctr" defTabSz="11521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b="1" dirty="0"/>
                  <a:t>方案交予客户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477E04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9A134B45-A382-98F2-0449-298AC5585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3426" y="2827809"/>
                <a:ext cx="926359" cy="4410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zh-CN" altLang="en-US" sz="1300" dirty="0"/>
                  <a:t>把方案提交与客户让客户进行选择，如有不住，重新修改订正，完成工作</a:t>
                </a:r>
                <a:r>
                  <a:rPr lang="zh-CN" altLang="en-US" sz="1100" dirty="0"/>
                  <a:t>。</a:t>
                </a:r>
                <a:endParaRPr lang="en-US" altLang="zh-CN" sz="1100" dirty="0"/>
              </a:p>
            </p:txBody>
          </p:sp>
          <p:sp>
            <p:nvSpPr>
              <p:cNvPr id="62" name="TextBox 54">
                <a:extLst>
                  <a:ext uri="{FF2B5EF4-FFF2-40B4-BE49-F238E27FC236}">
                    <a16:creationId xmlns:a16="http://schemas.microsoft.com/office/drawing/2014/main" id="{899DEE37-8786-9ED6-5DA5-43A9307E1DA8}"/>
                  </a:ext>
                </a:extLst>
              </p:cNvPr>
              <p:cNvSpPr txBox="1"/>
              <p:nvPr/>
            </p:nvSpPr>
            <p:spPr>
              <a:xfrm>
                <a:off x="3691034" y="2473587"/>
                <a:ext cx="197767" cy="23508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大黑简体" pitchFamily="2" charset="-122"/>
                    <a:ea typeface="方正大黑简体" pitchFamily="2" charset="-122"/>
                  </a:defRPr>
                </a:lvl1pPr>
              </a:lstStyle>
              <a:p>
                <a:pPr marL="0" marR="0" lvl="0" indent="0" algn="ctr" defTabSz="11521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5576D"/>
                    </a:solidFill>
                    <a:effectLst/>
                    <a:uLnTx/>
                    <a:uFillTx/>
                    <a:latin typeface="Impact" pitchFamily="34" charset="0"/>
                    <a:ea typeface="微软雅黑" pitchFamily="34" charset="-122"/>
                  </a:rPr>
                  <a:t>04</a:t>
                </a:r>
                <a:endParaRPr kumimoji="0" lang="zh-CN" altLang="en-US" sz="2300" b="0" i="0" u="none" strike="noStrike" kern="0" cap="none" spc="0" normalizeH="0" baseline="0" noProof="0" dirty="0">
                  <a:ln>
                    <a:noFill/>
                  </a:ln>
                  <a:solidFill>
                    <a:srgbClr val="45576D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116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6363F465-63ED-7BBA-8F24-47317B5A31B4}"/>
              </a:ext>
            </a:extLst>
          </p:cNvPr>
          <p:cNvSpPr/>
          <p:nvPr/>
        </p:nvSpPr>
        <p:spPr>
          <a:xfrm>
            <a:off x="5206487" y="5589144"/>
            <a:ext cx="5354199" cy="74548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2ADA57B6-A95E-3529-377C-975820559409}"/>
              </a:ext>
            </a:extLst>
          </p:cNvPr>
          <p:cNvSpPr/>
          <p:nvPr/>
        </p:nvSpPr>
        <p:spPr>
          <a:xfrm>
            <a:off x="5206487" y="1636199"/>
            <a:ext cx="5354199" cy="74548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A2931808-B3B0-21EC-30CF-7D2FB5B3A580}"/>
              </a:ext>
            </a:extLst>
          </p:cNvPr>
          <p:cNvSpPr/>
          <p:nvPr/>
        </p:nvSpPr>
        <p:spPr>
          <a:xfrm>
            <a:off x="5206487" y="3613000"/>
            <a:ext cx="5354199" cy="74548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ardrop 1">
            <a:extLst>
              <a:ext uri="{FF2B5EF4-FFF2-40B4-BE49-F238E27FC236}">
                <a16:creationId xmlns:a16="http://schemas.microsoft.com/office/drawing/2014/main" id="{E78F7066-0370-45B3-A0A2-0EC3A1A139A2}"/>
              </a:ext>
            </a:extLst>
          </p:cNvPr>
          <p:cNvSpPr/>
          <p:nvPr/>
        </p:nvSpPr>
        <p:spPr>
          <a:xfrm rot="18805991">
            <a:off x="1388472" y="2439645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4A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Teardrop 1">
            <a:extLst>
              <a:ext uri="{FF2B5EF4-FFF2-40B4-BE49-F238E27FC236}">
                <a16:creationId xmlns:a16="http://schemas.microsoft.com/office/drawing/2014/main" id="{25C912EB-792E-47BA-8A89-B68D5B7D3412}"/>
              </a:ext>
            </a:extLst>
          </p:cNvPr>
          <p:cNvSpPr/>
          <p:nvPr/>
        </p:nvSpPr>
        <p:spPr>
          <a:xfrm rot="18805991">
            <a:off x="1996793" y="2439645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4A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Teardrop 1">
            <a:extLst>
              <a:ext uri="{FF2B5EF4-FFF2-40B4-BE49-F238E27FC236}">
                <a16:creationId xmlns:a16="http://schemas.microsoft.com/office/drawing/2014/main" id="{D0CE7077-4264-4BBB-ADB7-EA1BA3A53443}"/>
              </a:ext>
            </a:extLst>
          </p:cNvPr>
          <p:cNvSpPr/>
          <p:nvPr/>
        </p:nvSpPr>
        <p:spPr>
          <a:xfrm rot="18805991">
            <a:off x="2605114" y="2439645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4A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Teardrop 1">
            <a:extLst>
              <a:ext uri="{FF2B5EF4-FFF2-40B4-BE49-F238E27FC236}">
                <a16:creationId xmlns:a16="http://schemas.microsoft.com/office/drawing/2014/main" id="{67BA35B1-6A75-4296-8F13-1813C2E950FF}"/>
              </a:ext>
            </a:extLst>
          </p:cNvPr>
          <p:cNvSpPr/>
          <p:nvPr/>
        </p:nvSpPr>
        <p:spPr>
          <a:xfrm rot="18805991">
            <a:off x="3213435" y="2439645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4A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Teardrop 1">
            <a:extLst>
              <a:ext uri="{FF2B5EF4-FFF2-40B4-BE49-F238E27FC236}">
                <a16:creationId xmlns:a16="http://schemas.microsoft.com/office/drawing/2014/main" id="{058349DE-5134-4E12-8DD2-AC71BC9B1091}"/>
              </a:ext>
            </a:extLst>
          </p:cNvPr>
          <p:cNvSpPr/>
          <p:nvPr/>
        </p:nvSpPr>
        <p:spPr>
          <a:xfrm rot="18805991">
            <a:off x="3821756" y="2439645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4A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027EA4E0-0AB0-433E-B351-BC6BED5B38F7}"/>
              </a:ext>
            </a:extLst>
          </p:cNvPr>
          <p:cNvSpPr/>
          <p:nvPr/>
        </p:nvSpPr>
        <p:spPr>
          <a:xfrm rot="18805991">
            <a:off x="1388472" y="3599134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C1C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5AD3F41B-20AC-421F-9D1F-0480DF1E6219}"/>
              </a:ext>
            </a:extLst>
          </p:cNvPr>
          <p:cNvSpPr/>
          <p:nvPr/>
        </p:nvSpPr>
        <p:spPr>
          <a:xfrm rot="18805991">
            <a:off x="1996793" y="3599134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C1C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Teardrop 1">
            <a:extLst>
              <a:ext uri="{FF2B5EF4-FFF2-40B4-BE49-F238E27FC236}">
                <a16:creationId xmlns:a16="http://schemas.microsoft.com/office/drawing/2014/main" id="{1C5D80E8-718C-4BF9-A0BE-44D334617C8B}"/>
              </a:ext>
            </a:extLst>
          </p:cNvPr>
          <p:cNvSpPr/>
          <p:nvPr/>
        </p:nvSpPr>
        <p:spPr>
          <a:xfrm rot="18805991">
            <a:off x="2605114" y="3599134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C1C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Teardrop 1">
            <a:extLst>
              <a:ext uri="{FF2B5EF4-FFF2-40B4-BE49-F238E27FC236}">
                <a16:creationId xmlns:a16="http://schemas.microsoft.com/office/drawing/2014/main" id="{25EA1CBA-FEC6-4D65-9215-E6276BC0351E}"/>
              </a:ext>
            </a:extLst>
          </p:cNvPr>
          <p:cNvSpPr/>
          <p:nvPr/>
        </p:nvSpPr>
        <p:spPr>
          <a:xfrm rot="18805991">
            <a:off x="3213435" y="3599134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C1C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Teardrop 1">
            <a:extLst>
              <a:ext uri="{FF2B5EF4-FFF2-40B4-BE49-F238E27FC236}">
                <a16:creationId xmlns:a16="http://schemas.microsoft.com/office/drawing/2014/main" id="{50EB3A5F-1CB7-427A-8E02-54828CF4B7EC}"/>
              </a:ext>
            </a:extLst>
          </p:cNvPr>
          <p:cNvSpPr/>
          <p:nvPr/>
        </p:nvSpPr>
        <p:spPr>
          <a:xfrm rot="18805991">
            <a:off x="3821756" y="3599134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C1C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2" name="Teardrop 1">
            <a:extLst>
              <a:ext uri="{FF2B5EF4-FFF2-40B4-BE49-F238E27FC236}">
                <a16:creationId xmlns:a16="http://schemas.microsoft.com/office/drawing/2014/main" id="{ECDAB2CE-4132-44FB-8E90-E6299A114EA6}"/>
              </a:ext>
            </a:extLst>
          </p:cNvPr>
          <p:cNvSpPr/>
          <p:nvPr/>
        </p:nvSpPr>
        <p:spPr>
          <a:xfrm rot="18805991">
            <a:off x="1407784" y="4743072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3" name="Teardrop 1">
            <a:extLst>
              <a:ext uri="{FF2B5EF4-FFF2-40B4-BE49-F238E27FC236}">
                <a16:creationId xmlns:a16="http://schemas.microsoft.com/office/drawing/2014/main" id="{9B0E1A83-53E2-4E09-B32E-5F72E4B3161C}"/>
              </a:ext>
            </a:extLst>
          </p:cNvPr>
          <p:cNvSpPr/>
          <p:nvPr/>
        </p:nvSpPr>
        <p:spPr>
          <a:xfrm rot="18805991">
            <a:off x="3846440" y="4751633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Teardrop 1">
            <a:extLst>
              <a:ext uri="{FF2B5EF4-FFF2-40B4-BE49-F238E27FC236}">
                <a16:creationId xmlns:a16="http://schemas.microsoft.com/office/drawing/2014/main" id="{2F18097F-66CF-445C-8365-6A40473F10FB}"/>
              </a:ext>
            </a:extLst>
          </p:cNvPr>
          <p:cNvSpPr/>
          <p:nvPr/>
        </p:nvSpPr>
        <p:spPr>
          <a:xfrm rot="18805991">
            <a:off x="1966140" y="4748655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Teardrop 1">
            <a:extLst>
              <a:ext uri="{FF2B5EF4-FFF2-40B4-BE49-F238E27FC236}">
                <a16:creationId xmlns:a16="http://schemas.microsoft.com/office/drawing/2014/main" id="{2199A7BF-E88A-4ED6-97A8-74F7C134E243}"/>
              </a:ext>
            </a:extLst>
          </p:cNvPr>
          <p:cNvSpPr/>
          <p:nvPr/>
        </p:nvSpPr>
        <p:spPr>
          <a:xfrm rot="18805991">
            <a:off x="2593174" y="4743073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9DE03378-DE75-4965-8AC7-A306DF5D9F93}"/>
              </a:ext>
            </a:extLst>
          </p:cNvPr>
          <p:cNvSpPr/>
          <p:nvPr/>
        </p:nvSpPr>
        <p:spPr>
          <a:xfrm rot="18805991">
            <a:off x="3262802" y="4748654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3" name="TextBox 41">
            <a:extLst>
              <a:ext uri="{FF2B5EF4-FFF2-40B4-BE49-F238E27FC236}">
                <a16:creationId xmlns:a16="http://schemas.microsoft.com/office/drawing/2014/main" id="{03018452-78D2-4372-B168-4674CA1081B1}"/>
              </a:ext>
            </a:extLst>
          </p:cNvPr>
          <p:cNvSpPr txBox="1"/>
          <p:nvPr/>
        </p:nvSpPr>
        <p:spPr>
          <a:xfrm>
            <a:off x="5323391" y="1808887"/>
            <a:ext cx="5456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000" dirty="0"/>
              <a:t>自动搜索数据，并保存在</a:t>
            </a:r>
            <a:r>
              <a:rPr lang="en-US" altLang="zh-CN" sz="2000" dirty="0"/>
              <a:t>excel</a:t>
            </a:r>
            <a:r>
              <a:rPr lang="zh-CN" altLang="en-US" sz="2000" dirty="0"/>
              <a:t>表格中</a:t>
            </a:r>
          </a:p>
        </p:txBody>
      </p:sp>
      <p:sp>
        <p:nvSpPr>
          <p:cNvPr id="46" name="TextBox 44">
            <a:extLst>
              <a:ext uri="{FF2B5EF4-FFF2-40B4-BE49-F238E27FC236}">
                <a16:creationId xmlns:a16="http://schemas.microsoft.com/office/drawing/2014/main" id="{EFC03F74-B543-4130-BCE5-EC84041EA56F}"/>
              </a:ext>
            </a:extLst>
          </p:cNvPr>
          <p:cNvSpPr txBox="1"/>
          <p:nvPr/>
        </p:nvSpPr>
        <p:spPr>
          <a:xfrm>
            <a:off x="5343180" y="3627493"/>
            <a:ext cx="5456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根据投资方需求，对公司真实价值经行评估，所有的信息全交由</a:t>
            </a:r>
            <a:r>
              <a:rPr lang="en-US" altLang="zh-CN" sz="2000" dirty="0"/>
              <a:t>RPA</a:t>
            </a:r>
            <a:r>
              <a:rPr lang="zh-CN" altLang="en-US" sz="2000" dirty="0"/>
              <a:t>机器人处理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TextBox 47">
            <a:extLst>
              <a:ext uri="{FF2B5EF4-FFF2-40B4-BE49-F238E27FC236}">
                <a16:creationId xmlns:a16="http://schemas.microsoft.com/office/drawing/2014/main" id="{96C1958F-345D-4866-80F1-89F31F6AE7D6}"/>
              </a:ext>
            </a:extLst>
          </p:cNvPr>
          <p:cNvSpPr txBox="1"/>
          <p:nvPr/>
        </p:nvSpPr>
        <p:spPr>
          <a:xfrm>
            <a:off x="5323391" y="5750704"/>
            <a:ext cx="5349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生成独一无二的方案，并且保存下来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箭头: 下 16">
            <a:extLst>
              <a:ext uri="{FF2B5EF4-FFF2-40B4-BE49-F238E27FC236}">
                <a16:creationId xmlns:a16="http://schemas.microsoft.com/office/drawing/2014/main" id="{B8D81156-978A-78BD-AAFB-EAA3E8DA3719}"/>
              </a:ext>
            </a:extLst>
          </p:cNvPr>
          <p:cNvSpPr/>
          <p:nvPr/>
        </p:nvSpPr>
        <p:spPr>
          <a:xfrm>
            <a:off x="7537829" y="2375288"/>
            <a:ext cx="408756" cy="123046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箭头: 下 47">
            <a:extLst>
              <a:ext uri="{FF2B5EF4-FFF2-40B4-BE49-F238E27FC236}">
                <a16:creationId xmlns:a16="http://schemas.microsoft.com/office/drawing/2014/main" id="{28CE3532-EEC1-FDFF-D813-4B59D4647618}"/>
              </a:ext>
            </a:extLst>
          </p:cNvPr>
          <p:cNvSpPr/>
          <p:nvPr/>
        </p:nvSpPr>
        <p:spPr>
          <a:xfrm>
            <a:off x="7735938" y="4373828"/>
            <a:ext cx="471627" cy="1215973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B1E215B4-EC6D-D30D-A638-D2E2EE68271A}"/>
              </a:ext>
            </a:extLst>
          </p:cNvPr>
          <p:cNvSpPr txBox="1"/>
          <p:nvPr/>
        </p:nvSpPr>
        <p:spPr>
          <a:xfrm>
            <a:off x="4977745" y="60268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4A5A69"/>
                </a:solidFill>
                <a:cs typeface="+mn-ea"/>
                <a:sym typeface="+mn-lt"/>
              </a:rPr>
              <a:t>业务流程图</a:t>
            </a:r>
          </a:p>
        </p:txBody>
      </p:sp>
    </p:spTree>
    <p:extLst>
      <p:ext uri="{BB962C8B-B14F-4D97-AF65-F5344CB8AC3E}">
        <p14:creationId xmlns:p14="http://schemas.microsoft.com/office/powerpoint/2010/main" val="272765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BC1064C-B67D-E400-E519-D210514C44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57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9DCFB53-BB3F-428A-933E-2AC79523AF46}"/>
              </a:ext>
            </a:extLst>
          </p:cNvPr>
          <p:cNvSpPr txBox="1"/>
          <p:nvPr/>
        </p:nvSpPr>
        <p:spPr>
          <a:xfrm>
            <a:off x="770055" y="599773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设计流程图</a:t>
            </a:r>
          </a:p>
        </p:txBody>
      </p:sp>
      <p:pic>
        <p:nvPicPr>
          <p:cNvPr id="15" name="Picture 2" descr="D:\丰利\桌面\c2925cd6ab4d23ac7e2ef2b552e1b0c.jpgc2925cd6ab4d23ac7e2ef2b552e1b0c">
            <a:extLst>
              <a:ext uri="{FF2B5EF4-FFF2-40B4-BE49-F238E27FC236}">
                <a16:creationId xmlns:a16="http://schemas.microsoft.com/office/drawing/2014/main" id="{98330318-C22C-B6D3-B96C-F88B37289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726" y="1612597"/>
            <a:ext cx="10428548" cy="503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71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vvqgvl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807</Words>
  <Application>Microsoft Office PowerPoint</Application>
  <PresentationFormat>宽屏</PresentationFormat>
  <Paragraphs>89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包图简圆体</vt:lpstr>
      <vt:lpstr>方正大黑简体</vt:lpstr>
      <vt:lpstr>微软雅黑</vt:lpstr>
      <vt:lpstr>Arial</vt:lpstr>
      <vt:lpstr>Calibri</vt:lpstr>
      <vt:lpstr>Impact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莫兰迪</dc:title>
  <dc:creator>第一PPT</dc:creator>
  <cp:keywords>www.1ppt.com</cp:keywords>
  <dc:description>www.1ppt.com</dc:description>
  <cp:lastModifiedBy>佘 嘉怡</cp:lastModifiedBy>
  <cp:revision>33</cp:revision>
  <dcterms:created xsi:type="dcterms:W3CDTF">2020-01-03T06:53:11Z</dcterms:created>
  <dcterms:modified xsi:type="dcterms:W3CDTF">2022-07-15T12:56:47Z</dcterms:modified>
</cp:coreProperties>
</file>