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sldIdLst>
    <p:sldId id="256" r:id="rId4"/>
    <p:sldId id="257" r:id="rId5"/>
    <p:sldId id="258" r:id="rId6"/>
    <p:sldId id="298" r:id="rId7"/>
    <p:sldId id="288" r:id="rId8"/>
    <p:sldId id="299" r:id="rId9"/>
    <p:sldId id="263" r:id="rId10"/>
    <p:sldId id="289" r:id="rId11"/>
    <p:sldId id="290" r:id="rId12"/>
    <p:sldId id="291" r:id="rId13"/>
    <p:sldId id="271" r:id="rId14"/>
    <p:sldId id="300" r:id="rId15"/>
    <p:sldId id="292" r:id="rId16"/>
    <p:sldId id="284" r:id="rId17"/>
    <p:sldId id="304" r:id="rId19"/>
    <p:sldId id="302"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 id="1" name="邓怡然" initials="邓" lastIdx="1" clrIdx="0"/>
  <p:cmAuthor id="2" name="作者" initials="A" lastIdx="0" clrIdx="2"/>
  <p:cmAuthor id="3" name="csg" initials="csg" lastIdx="1" clrIdx="2"/>
  <p:cmAuthor id="4" name="张宏钊" initials="张宏钊" lastIdx="1" clrIdx="3"/>
  <p:cmAuthor id="5" name="杨林" initials="杨" lastIdx="3" clrIdx="0"/>
  <p:cmAuthor id="6" name="huang wenjin" initials="h" lastIdx="1" clrIdx="8"/>
  <p:cmAuthor id="7" name="hhw" initials="h" lastIdx="1" clrIdx="3"/>
  <p:cmAuthor id="8" name="Chen Luowu" initials="C" lastIdx="1" clrIdx="2"/>
  <p:cmAuthor id="9" name="陈锐忠" initials="陈" lastIdx="4" clrIdx="3"/>
  <p:cmAuthor id="10" name="李 守珍" initials="李" lastIdx="5" clrIdx="4"/>
  <p:cmAuthor id="11" name="xijf" initials="x" lastIdx="1" clrIdx="3"/>
  <p:cmAuthor id="12" name="Wjw" initials="W" lastIdx="1" clrIdx="11"/>
  <p:cmAuthor id="13" name="kilo" initials="k" lastIdx="1" clrIdx="0"/>
  <p:cmAuthor id="15" name="test12" initials="t" lastIdx="2" clrIdx="1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78" d="100"/>
          <a:sy n="78" d="100"/>
        </p:scale>
        <p:origin x="85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7" Type="http://schemas.openxmlformats.org/officeDocument/2006/relationships/slideLayout" Target="../slideLayouts/slideLayout7.xml"/><Relationship Id="rId16"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3741583" y="4857935"/>
            <a:ext cx="4400550" cy="731520"/>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4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数据安全分析监控预警机器人</a:t>
            </a:r>
            <a:endParaRPr kumimoji="1" lang="zh-CN" altLang="en-US" sz="24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sp>
        <p:nvSpPr>
          <p:cNvPr id="10" name="矩形 9"/>
          <p:cNvSpPr/>
          <p:nvPr/>
        </p:nvSpPr>
        <p:spPr>
          <a:xfrm flipV="1">
            <a:off x="935747" y="2193599"/>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935747" y="1605404"/>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3" name="文本框 31"/>
            <p:cNvSpPr txBox="1"/>
            <p:nvPr/>
          </p:nvSpPr>
          <p:spPr>
            <a:xfrm>
              <a:off x="4080067" y="1907278"/>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12" name="组合 11"/>
          <p:cNvGrpSpPr/>
          <p:nvPr/>
        </p:nvGrpSpPr>
        <p:grpSpPr>
          <a:xfrm>
            <a:off x="2858533" y="1502261"/>
            <a:ext cx="8397721" cy="1549693"/>
            <a:chOff x="1508112" y="2935045"/>
            <a:chExt cx="8397721" cy="1549693"/>
          </a:xfrm>
        </p:grpSpPr>
        <p:sp>
          <p:nvSpPr>
            <p:cNvPr id="17" name="文本框 33"/>
            <p:cNvSpPr txBox="1"/>
            <p:nvPr/>
          </p:nvSpPr>
          <p:spPr>
            <a:xfrm>
              <a:off x="3348263" y="2935045"/>
              <a:ext cx="929599"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18" name="文本框 34"/>
            <p:cNvSpPr txBox="1"/>
            <p:nvPr/>
          </p:nvSpPr>
          <p:spPr>
            <a:xfrm>
              <a:off x="5093031" y="2953697"/>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19" name="文本框 35"/>
            <p:cNvSpPr txBox="1"/>
            <p:nvPr/>
          </p:nvSpPr>
          <p:spPr>
            <a:xfrm>
              <a:off x="5957860" y="2953697"/>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20" name="文本框 36"/>
            <p:cNvSpPr txBox="1"/>
            <p:nvPr/>
          </p:nvSpPr>
          <p:spPr>
            <a:xfrm>
              <a:off x="6776691" y="2953697"/>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21" name="文本框 37"/>
            <p:cNvSpPr txBox="1"/>
            <p:nvPr/>
          </p:nvSpPr>
          <p:spPr>
            <a:xfrm>
              <a:off x="7570912" y="2953697"/>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22" name="文本框 38"/>
            <p:cNvSpPr txBox="1"/>
            <p:nvPr/>
          </p:nvSpPr>
          <p:spPr>
            <a:xfrm>
              <a:off x="8447969" y="2953697"/>
              <a:ext cx="14578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23" name="组合 22"/>
            <p:cNvGrpSpPr/>
            <p:nvPr/>
          </p:nvGrpSpPr>
          <p:grpSpPr>
            <a:xfrm>
              <a:off x="1508112" y="3038188"/>
              <a:ext cx="1994660" cy="1446550"/>
              <a:chOff x="1490018" y="4162664"/>
              <a:chExt cx="1994660" cy="1446550"/>
            </a:xfrm>
          </p:grpSpPr>
          <p:sp>
            <p:nvSpPr>
              <p:cNvPr id="27" name="文本框 43"/>
              <p:cNvSpPr txBox="1"/>
              <p:nvPr/>
            </p:nvSpPr>
            <p:spPr>
              <a:xfrm>
                <a:off x="1490018" y="4162664"/>
                <a:ext cx="9564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44"/>
              <p:cNvSpPr txBox="1"/>
              <p:nvPr/>
            </p:nvSpPr>
            <p:spPr>
              <a:xfrm>
                <a:off x="2055316" y="4162664"/>
                <a:ext cx="9564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45"/>
              <p:cNvSpPr txBox="1"/>
              <p:nvPr/>
            </p:nvSpPr>
            <p:spPr>
              <a:xfrm>
                <a:off x="2528214" y="4162664"/>
                <a:ext cx="95646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3953483" y="3038188"/>
              <a:ext cx="1657791" cy="1446550"/>
              <a:chOff x="4007931" y="4826644"/>
              <a:chExt cx="1657791" cy="1446550"/>
            </a:xfrm>
          </p:grpSpPr>
          <p:sp>
            <p:nvSpPr>
              <p:cNvPr id="25" name="文本框 41"/>
              <p:cNvSpPr txBox="1"/>
              <p:nvPr/>
            </p:nvSpPr>
            <p:spPr>
              <a:xfrm>
                <a:off x="4007931" y="4826644"/>
                <a:ext cx="975952"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文本框 42"/>
              <p:cNvSpPr txBox="1"/>
              <p:nvPr/>
            </p:nvSpPr>
            <p:spPr>
              <a:xfrm>
                <a:off x="4689770" y="4826644"/>
                <a:ext cx="975952"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13" name="文本框 46"/>
          <p:cNvSpPr txBox="1"/>
          <p:nvPr/>
        </p:nvSpPr>
        <p:spPr>
          <a:xfrm>
            <a:off x="4285134" y="3881054"/>
            <a:ext cx="390447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467884" y="1487603"/>
            <a:ext cx="384548" cy="605651"/>
          </a:xfrm>
          <a:prstGeom prst="rect">
            <a:avLst/>
          </a:prstGeom>
        </p:spPr>
      </p:pic>
      <p:pic>
        <p:nvPicPr>
          <p:cNvPr id="15" name="图片 14"/>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432117" y="3232220"/>
            <a:ext cx="672156" cy="1058624"/>
          </a:xfrm>
          <a:prstGeom prst="rect">
            <a:avLst/>
          </a:prstGeom>
        </p:spPr>
      </p:pic>
      <p:sp>
        <p:nvSpPr>
          <p:cNvPr id="16" name="文本框 49"/>
          <p:cNvSpPr txBox="1"/>
          <p:nvPr/>
        </p:nvSpPr>
        <p:spPr>
          <a:xfrm>
            <a:off x="2248378" y="2886305"/>
            <a:ext cx="7494359"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2" name="图片 1" descr="图片2_副本"/>
          <p:cNvPicPr>
            <a:picLocks noChangeAspect="1"/>
          </p:cNvPicPr>
          <p:nvPr/>
        </p:nvPicPr>
        <p:blipFill>
          <a:blip r:embed="rId1"/>
          <a:stretch>
            <a:fillRect/>
          </a:stretch>
        </p:blipFill>
        <p:spPr>
          <a:xfrm>
            <a:off x="1071717" y="1804404"/>
            <a:ext cx="9901084" cy="4906750"/>
          </a:xfrm>
          <a:prstGeom prst="rect">
            <a:avLst/>
          </a:prstGeom>
        </p:spPr>
      </p:pic>
      <p:sp>
        <p:nvSpPr>
          <p:cNvPr id="4" name="文本框 3"/>
          <p:cNvSpPr txBox="1"/>
          <p:nvPr/>
        </p:nvSpPr>
        <p:spPr>
          <a:xfrm>
            <a:off x="1071716" y="1314051"/>
            <a:ext cx="2526030" cy="368300"/>
          </a:xfrm>
          <a:prstGeom prst="rect">
            <a:avLst/>
          </a:prstGeom>
          <a:noFill/>
        </p:spPr>
        <p:txBody>
          <a:bodyPr wrap="none" rtlCol="0" anchor="t">
            <a:spAutoFit/>
          </a:bodyPr>
          <a:lstStyle/>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sym typeface="+mn-ea"/>
              </a:rPr>
              <a:t>机器人监控大屏展示</a:t>
            </a:r>
            <a:endParaRPr lang="zh-CN" altLang="en-US" dirty="0"/>
          </a:p>
        </p:txBody>
      </p:sp>
      <p:sp>
        <p:nvSpPr>
          <p:cNvPr id="8" name="文本框 7"/>
          <p:cNvSpPr txBox="1"/>
          <p:nvPr/>
        </p:nvSpPr>
        <p:spPr>
          <a:xfrm>
            <a:off x="2772842" y="2416810"/>
            <a:ext cx="4685665" cy="1198880"/>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sym typeface="+mn-ea"/>
              </a:rPr>
              <a:t>机器人可视化管理、监控</a:t>
            </a:r>
            <a:endParaRPr kumimoji="1"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sym typeface="+mn-ea"/>
              </a:rPr>
              <a:t>可多终端发布执行作业，随时查看作业执行情况</a:t>
            </a:r>
            <a:endParaRPr kumimoji="1"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可随时查看机器人运行</a:t>
            </a:r>
            <a:r>
              <a:rPr kumimoji="1" lang="zh-CN" altLang="en-US" dirty="0">
                <a:solidFill>
                  <a:schemeClr val="bg1"/>
                </a:solidFill>
                <a:latin typeface="微软雅黑" panose="020B0503020204020204" pitchFamily="34" charset="-122"/>
                <a:ea typeface="微软雅黑" panose="020B0503020204020204" pitchFamily="34" charset="-122"/>
                <a:sym typeface="+mn-ea"/>
              </a:rPr>
              <a:t>状态</a:t>
            </a:r>
            <a:r>
              <a:rPr kumimoji="1" lang="zh-CN" altLang="en-US" dirty="0">
                <a:solidFill>
                  <a:schemeClr val="bg1"/>
                </a:solidFill>
                <a:latin typeface="微软雅黑" panose="020B0503020204020204" pitchFamily="34" charset="-122"/>
                <a:ea typeface="微软雅黑" panose="020B0503020204020204" pitchFamily="34" charset="-122"/>
              </a:rPr>
              <a:t>、作业进度</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文本框 27"/>
          <p:cNvSpPr txBox="1"/>
          <p:nvPr/>
        </p:nvSpPr>
        <p:spPr>
          <a:xfrm>
            <a:off x="292499" y="1461770"/>
            <a:ext cx="11181745" cy="833690"/>
          </a:xfrm>
          <a:prstGeom prst="rect">
            <a:avLst/>
          </a:prstGeom>
          <a:noFill/>
        </p:spPr>
        <p:txBody>
          <a:bodyPr wrap="square">
            <a:spAutoFit/>
          </a:bodyPr>
          <a:lstStyle/>
          <a:p>
            <a:pPr>
              <a:lnSpc>
                <a:spcPct val="150000"/>
              </a:lnSpc>
            </a:pP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zh-CN" altLang="en-US" sz="1600" dirty="0">
                <a:solidFill>
                  <a:schemeClr val="bg1"/>
                </a:solidFill>
                <a:latin typeface="微软雅黑" panose="020B0503020204020204" pitchFamily="34" charset="-122"/>
                <a:ea typeface="微软雅黑" panose="020B0503020204020204" pitchFamily="34" charset="-122"/>
              </a:rPr>
              <a:t>应用主流的人工智能核心技术来构建系统，一方面保障系统能切实有效的提升流程效率，另一方面也贯彻了应用前瞻性的技术手段来提升竞争力的思想。</a:t>
            </a:r>
            <a:endParaRPr kumimoji="1"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文本框 16"/>
          <p:cNvSpPr txBox="1"/>
          <p:nvPr/>
        </p:nvSpPr>
        <p:spPr>
          <a:xfrm>
            <a:off x="408161" y="2614875"/>
            <a:ext cx="1725092" cy="521970"/>
          </a:xfrm>
          <a:prstGeom prst="rect">
            <a:avLst/>
          </a:prstGeom>
          <a:solidFill>
            <a:srgbClr val="41A368"/>
          </a:solid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人工智能</a:t>
            </a:r>
            <a:endParaRPr lang="en-US" altLang="zh-CN" sz="1400" b="1" dirty="0">
              <a:solidFill>
                <a:srgbClr val="FFFFFF"/>
              </a:solidFill>
              <a:latin typeface="微软雅黑" panose="020B0503020204020204" pitchFamily="34" charset="-122"/>
              <a:ea typeface="微软雅黑" panose="020B0503020204020204" pitchFamily="34" charset="-122"/>
            </a:endParaRPr>
          </a:p>
          <a:p>
            <a:pPr algn="ctr"/>
            <a:r>
              <a:rPr lang="zh-CN" altLang="en-US" sz="1400" b="1" dirty="0">
                <a:solidFill>
                  <a:srgbClr val="FFFFFF"/>
                </a:solidFill>
                <a:latin typeface="微软雅黑" panose="020B0503020204020204" pitchFamily="34" charset="-122"/>
                <a:ea typeface="微软雅黑" panose="020B0503020204020204" pitchFamily="34" charset="-122"/>
              </a:rPr>
              <a:t>五大核心技术</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4" name="矩形 43"/>
          <p:cNvSpPr/>
          <p:nvPr/>
        </p:nvSpPr>
        <p:spPr>
          <a:xfrm>
            <a:off x="2828163" y="2649619"/>
            <a:ext cx="1637170" cy="452481"/>
          </a:xfrm>
          <a:prstGeom prst="rect">
            <a:avLst/>
          </a:prstGeom>
          <a:solidFill>
            <a:srgbClr val="41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algn="l" rtl="0" fontAlgn="base">
              <a:spcBef>
                <a:spcPct val="0"/>
              </a:spcBef>
              <a:spcAft>
                <a:spcPct val="0"/>
              </a:spcAft>
              <a:defRPr sz="1600" kern="1200">
                <a:solidFill>
                  <a:schemeClr val="lt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lt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lt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lt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lt1"/>
                </a:solidFill>
                <a:latin typeface="Arial" panose="020B0604020202020204" pitchFamily="34" charset="0"/>
                <a:ea typeface="+mn-ea"/>
                <a:cs typeface="+mn-cs"/>
              </a:defRPr>
            </a:lvl5pPr>
            <a:lvl6pPr marL="2286000" algn="l" defTabSz="914400" rtl="0" eaLnBrk="1" latinLnBrk="0" hangingPunct="1">
              <a:defRPr sz="1600" kern="1200">
                <a:solidFill>
                  <a:schemeClr val="lt1"/>
                </a:solidFill>
                <a:latin typeface="Arial" panose="020B0604020202020204" pitchFamily="34" charset="0"/>
                <a:ea typeface="+mn-ea"/>
                <a:cs typeface="+mn-cs"/>
              </a:defRPr>
            </a:lvl6pPr>
            <a:lvl7pPr marL="2743200" algn="l" defTabSz="914400" rtl="0" eaLnBrk="1" latinLnBrk="0" hangingPunct="1">
              <a:defRPr sz="1600" kern="1200">
                <a:solidFill>
                  <a:schemeClr val="lt1"/>
                </a:solidFill>
                <a:latin typeface="Arial" panose="020B0604020202020204" pitchFamily="34" charset="0"/>
                <a:ea typeface="+mn-ea"/>
                <a:cs typeface="+mn-cs"/>
              </a:defRPr>
            </a:lvl7pPr>
            <a:lvl8pPr marL="3200400" algn="l" defTabSz="914400" rtl="0" eaLnBrk="1" latinLnBrk="0" hangingPunct="1">
              <a:defRPr sz="1600" kern="1200">
                <a:solidFill>
                  <a:schemeClr val="lt1"/>
                </a:solidFill>
                <a:latin typeface="Arial" panose="020B0604020202020204" pitchFamily="34" charset="0"/>
                <a:ea typeface="+mn-ea"/>
                <a:cs typeface="+mn-cs"/>
              </a:defRPr>
            </a:lvl8pPr>
            <a:lvl9pPr marL="3657600" algn="l" defTabSz="914400" rtl="0" eaLnBrk="1" latinLnBrk="0" hangingPunct="1">
              <a:defRPr sz="1600" kern="1200">
                <a:solidFill>
                  <a:schemeClr val="lt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计算机视觉</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5" name="矩形 44"/>
          <p:cNvSpPr/>
          <p:nvPr/>
        </p:nvSpPr>
        <p:spPr>
          <a:xfrm>
            <a:off x="4647216" y="2649619"/>
            <a:ext cx="1563975" cy="452481"/>
          </a:xfrm>
          <a:prstGeom prst="rect">
            <a:avLst/>
          </a:prstGeom>
          <a:solidFill>
            <a:srgbClr val="41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algn="l" rtl="0" fontAlgn="base">
              <a:spcBef>
                <a:spcPct val="0"/>
              </a:spcBef>
              <a:spcAft>
                <a:spcPct val="0"/>
              </a:spcAft>
              <a:defRPr sz="1600" kern="1200">
                <a:solidFill>
                  <a:schemeClr val="lt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lt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lt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lt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lt1"/>
                </a:solidFill>
                <a:latin typeface="Arial" panose="020B0604020202020204" pitchFamily="34" charset="0"/>
                <a:ea typeface="+mn-ea"/>
                <a:cs typeface="+mn-cs"/>
              </a:defRPr>
            </a:lvl5pPr>
            <a:lvl6pPr marL="2286000" algn="l" defTabSz="914400" rtl="0" eaLnBrk="1" latinLnBrk="0" hangingPunct="1">
              <a:defRPr sz="1600" kern="1200">
                <a:solidFill>
                  <a:schemeClr val="lt1"/>
                </a:solidFill>
                <a:latin typeface="Arial" panose="020B0604020202020204" pitchFamily="34" charset="0"/>
                <a:ea typeface="+mn-ea"/>
                <a:cs typeface="+mn-cs"/>
              </a:defRPr>
            </a:lvl6pPr>
            <a:lvl7pPr marL="2743200" algn="l" defTabSz="914400" rtl="0" eaLnBrk="1" latinLnBrk="0" hangingPunct="1">
              <a:defRPr sz="1600" kern="1200">
                <a:solidFill>
                  <a:schemeClr val="lt1"/>
                </a:solidFill>
                <a:latin typeface="Arial" panose="020B0604020202020204" pitchFamily="34" charset="0"/>
                <a:ea typeface="+mn-ea"/>
                <a:cs typeface="+mn-cs"/>
              </a:defRPr>
            </a:lvl7pPr>
            <a:lvl8pPr marL="3200400" algn="l" defTabSz="914400" rtl="0" eaLnBrk="1" latinLnBrk="0" hangingPunct="1">
              <a:defRPr sz="1600" kern="1200">
                <a:solidFill>
                  <a:schemeClr val="lt1"/>
                </a:solidFill>
                <a:latin typeface="Arial" panose="020B0604020202020204" pitchFamily="34" charset="0"/>
                <a:ea typeface="+mn-ea"/>
                <a:cs typeface="+mn-cs"/>
              </a:defRPr>
            </a:lvl8pPr>
            <a:lvl9pPr marL="3657600" algn="l" defTabSz="914400" rtl="0" eaLnBrk="1" latinLnBrk="0" hangingPunct="1">
              <a:defRPr sz="1600" kern="1200">
                <a:solidFill>
                  <a:schemeClr val="lt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机器学习</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6" name="矩形 45"/>
          <p:cNvSpPr/>
          <p:nvPr/>
        </p:nvSpPr>
        <p:spPr>
          <a:xfrm>
            <a:off x="6422474" y="2649619"/>
            <a:ext cx="1562418" cy="452481"/>
          </a:xfrm>
          <a:prstGeom prst="rect">
            <a:avLst/>
          </a:prstGeom>
          <a:solidFill>
            <a:srgbClr val="41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algn="l" rtl="0" fontAlgn="base">
              <a:spcBef>
                <a:spcPct val="0"/>
              </a:spcBef>
              <a:spcAft>
                <a:spcPct val="0"/>
              </a:spcAft>
              <a:defRPr sz="1600" kern="1200">
                <a:solidFill>
                  <a:schemeClr val="lt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lt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lt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lt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lt1"/>
                </a:solidFill>
                <a:latin typeface="Arial" panose="020B0604020202020204" pitchFamily="34" charset="0"/>
                <a:ea typeface="+mn-ea"/>
                <a:cs typeface="+mn-cs"/>
              </a:defRPr>
            </a:lvl5pPr>
            <a:lvl6pPr marL="2286000" algn="l" defTabSz="914400" rtl="0" eaLnBrk="1" latinLnBrk="0" hangingPunct="1">
              <a:defRPr sz="1600" kern="1200">
                <a:solidFill>
                  <a:schemeClr val="lt1"/>
                </a:solidFill>
                <a:latin typeface="Arial" panose="020B0604020202020204" pitchFamily="34" charset="0"/>
                <a:ea typeface="+mn-ea"/>
                <a:cs typeface="+mn-cs"/>
              </a:defRPr>
            </a:lvl6pPr>
            <a:lvl7pPr marL="2743200" algn="l" defTabSz="914400" rtl="0" eaLnBrk="1" latinLnBrk="0" hangingPunct="1">
              <a:defRPr sz="1600" kern="1200">
                <a:solidFill>
                  <a:schemeClr val="lt1"/>
                </a:solidFill>
                <a:latin typeface="Arial" panose="020B0604020202020204" pitchFamily="34" charset="0"/>
                <a:ea typeface="+mn-ea"/>
                <a:cs typeface="+mn-cs"/>
              </a:defRPr>
            </a:lvl7pPr>
            <a:lvl8pPr marL="3200400" algn="l" defTabSz="914400" rtl="0" eaLnBrk="1" latinLnBrk="0" hangingPunct="1">
              <a:defRPr sz="1600" kern="1200">
                <a:solidFill>
                  <a:schemeClr val="lt1"/>
                </a:solidFill>
                <a:latin typeface="Arial" panose="020B0604020202020204" pitchFamily="34" charset="0"/>
                <a:ea typeface="+mn-ea"/>
                <a:cs typeface="+mn-cs"/>
              </a:defRPr>
            </a:lvl8pPr>
            <a:lvl9pPr marL="3657600" algn="l" defTabSz="914400" rtl="0" eaLnBrk="1" latinLnBrk="0" hangingPunct="1">
              <a:defRPr sz="1600" kern="1200">
                <a:solidFill>
                  <a:schemeClr val="lt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自然语言理解</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8137728" y="2649345"/>
            <a:ext cx="1562418" cy="452755"/>
          </a:xfrm>
          <a:prstGeom prst="rect">
            <a:avLst/>
          </a:prstGeom>
          <a:solidFill>
            <a:srgbClr val="41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algn="l" rtl="0" fontAlgn="base">
              <a:spcBef>
                <a:spcPct val="0"/>
              </a:spcBef>
              <a:spcAft>
                <a:spcPct val="0"/>
              </a:spcAft>
              <a:defRPr sz="1600" kern="1200">
                <a:solidFill>
                  <a:schemeClr val="lt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lt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lt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lt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lt1"/>
                </a:solidFill>
                <a:latin typeface="Arial" panose="020B0604020202020204" pitchFamily="34" charset="0"/>
                <a:ea typeface="+mn-ea"/>
                <a:cs typeface="+mn-cs"/>
              </a:defRPr>
            </a:lvl5pPr>
            <a:lvl6pPr marL="2286000" algn="l" defTabSz="914400" rtl="0" eaLnBrk="1" latinLnBrk="0" hangingPunct="1">
              <a:defRPr sz="1600" kern="1200">
                <a:solidFill>
                  <a:schemeClr val="lt1"/>
                </a:solidFill>
                <a:latin typeface="Arial" panose="020B0604020202020204" pitchFamily="34" charset="0"/>
                <a:ea typeface="+mn-ea"/>
                <a:cs typeface="+mn-cs"/>
              </a:defRPr>
            </a:lvl6pPr>
            <a:lvl7pPr marL="2743200" algn="l" defTabSz="914400" rtl="0" eaLnBrk="1" latinLnBrk="0" hangingPunct="1">
              <a:defRPr sz="1600" kern="1200">
                <a:solidFill>
                  <a:schemeClr val="lt1"/>
                </a:solidFill>
                <a:latin typeface="Arial" panose="020B0604020202020204" pitchFamily="34" charset="0"/>
                <a:ea typeface="+mn-ea"/>
                <a:cs typeface="+mn-cs"/>
              </a:defRPr>
            </a:lvl7pPr>
            <a:lvl8pPr marL="3200400" algn="l" defTabSz="914400" rtl="0" eaLnBrk="1" latinLnBrk="0" hangingPunct="1">
              <a:defRPr sz="1600" kern="1200">
                <a:solidFill>
                  <a:schemeClr val="lt1"/>
                </a:solidFill>
                <a:latin typeface="Arial" panose="020B0604020202020204" pitchFamily="34" charset="0"/>
                <a:ea typeface="+mn-ea"/>
                <a:cs typeface="+mn-cs"/>
              </a:defRPr>
            </a:lvl8pPr>
            <a:lvl9pPr marL="3657600" algn="l" defTabSz="914400" rtl="0" eaLnBrk="1" latinLnBrk="0" hangingPunct="1">
              <a:defRPr sz="1600" kern="1200">
                <a:solidFill>
                  <a:schemeClr val="lt1"/>
                </a:solidFill>
                <a:latin typeface="Arial" panose="020B0604020202020204" pitchFamily="34" charset="0"/>
                <a:ea typeface="+mn-ea"/>
                <a:cs typeface="+mn-cs"/>
              </a:defRPr>
            </a:lvl9pPr>
          </a:lstStyle>
          <a:p>
            <a:pPr algn="ctr"/>
            <a:r>
              <a:rPr lang="en-US" altLang="zh-CN" sz="1400" b="1" dirty="0">
                <a:solidFill>
                  <a:srgbClr val="FFFFFF"/>
                </a:solidFill>
                <a:latin typeface="微软雅黑" panose="020B0503020204020204" pitchFamily="34" charset="-122"/>
                <a:ea typeface="微软雅黑" panose="020B0503020204020204" pitchFamily="34" charset="-122"/>
              </a:rPr>
              <a:t>RPA</a:t>
            </a:r>
            <a:r>
              <a:rPr lang="zh-CN" altLang="en-US" sz="1400" b="1" dirty="0">
                <a:solidFill>
                  <a:srgbClr val="FFFFFF"/>
                </a:solidFill>
                <a:latin typeface="微软雅黑" panose="020B0503020204020204" pitchFamily="34" charset="-122"/>
                <a:ea typeface="微软雅黑" panose="020B0503020204020204" pitchFamily="34" charset="-122"/>
              </a:rPr>
              <a:t>机器人</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8" name="矩形 47"/>
          <p:cNvSpPr/>
          <p:nvPr/>
        </p:nvSpPr>
        <p:spPr>
          <a:xfrm>
            <a:off x="10005609" y="2649619"/>
            <a:ext cx="1468635" cy="452481"/>
          </a:xfrm>
          <a:prstGeom prst="rect">
            <a:avLst/>
          </a:prstGeom>
          <a:solidFill>
            <a:srgbClr val="41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algn="l" rtl="0" fontAlgn="base">
              <a:spcBef>
                <a:spcPct val="0"/>
              </a:spcBef>
              <a:spcAft>
                <a:spcPct val="0"/>
              </a:spcAft>
              <a:defRPr sz="1600" kern="1200">
                <a:solidFill>
                  <a:schemeClr val="lt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lt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lt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lt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lt1"/>
                </a:solidFill>
                <a:latin typeface="Arial" panose="020B0604020202020204" pitchFamily="34" charset="0"/>
                <a:ea typeface="+mn-ea"/>
                <a:cs typeface="+mn-cs"/>
              </a:defRPr>
            </a:lvl5pPr>
            <a:lvl6pPr marL="2286000" algn="l" defTabSz="914400" rtl="0" eaLnBrk="1" latinLnBrk="0" hangingPunct="1">
              <a:defRPr sz="1600" kern="1200">
                <a:solidFill>
                  <a:schemeClr val="lt1"/>
                </a:solidFill>
                <a:latin typeface="Arial" panose="020B0604020202020204" pitchFamily="34" charset="0"/>
                <a:ea typeface="+mn-ea"/>
                <a:cs typeface="+mn-cs"/>
              </a:defRPr>
            </a:lvl6pPr>
            <a:lvl7pPr marL="2743200" algn="l" defTabSz="914400" rtl="0" eaLnBrk="1" latinLnBrk="0" hangingPunct="1">
              <a:defRPr sz="1600" kern="1200">
                <a:solidFill>
                  <a:schemeClr val="lt1"/>
                </a:solidFill>
                <a:latin typeface="Arial" panose="020B0604020202020204" pitchFamily="34" charset="0"/>
                <a:ea typeface="+mn-ea"/>
                <a:cs typeface="+mn-cs"/>
              </a:defRPr>
            </a:lvl7pPr>
            <a:lvl8pPr marL="3200400" algn="l" defTabSz="914400" rtl="0" eaLnBrk="1" latinLnBrk="0" hangingPunct="1">
              <a:defRPr sz="1600" kern="1200">
                <a:solidFill>
                  <a:schemeClr val="lt1"/>
                </a:solidFill>
                <a:latin typeface="Arial" panose="020B0604020202020204" pitchFamily="34" charset="0"/>
                <a:ea typeface="+mn-ea"/>
                <a:cs typeface="+mn-cs"/>
              </a:defRPr>
            </a:lvl8pPr>
            <a:lvl9pPr marL="3657600" algn="l" defTabSz="914400" rtl="0" eaLnBrk="1" latinLnBrk="0" hangingPunct="1">
              <a:defRPr sz="1600" kern="1200">
                <a:solidFill>
                  <a:schemeClr val="lt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语音识别</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bwMode="auto">
          <a:xfrm>
            <a:off x="309769" y="3776653"/>
            <a:ext cx="11164475" cy="5161"/>
          </a:xfrm>
          <a:prstGeom prst="line">
            <a:avLst/>
          </a:prstGeom>
          <a:noFill/>
          <a:ln w="9525" cap="flat" cmpd="sng" algn="ctr">
            <a:solidFill>
              <a:schemeClr val="tx1">
                <a:lumMod val="50000"/>
                <a:lumOff val="50000"/>
              </a:schemeClr>
            </a:solidFill>
            <a:prstDash val="dash"/>
          </a:ln>
          <a:effectLst/>
        </p:spPr>
      </p:cxnSp>
      <p:sp>
        <p:nvSpPr>
          <p:cNvPr id="50" name="文本框 25"/>
          <p:cNvSpPr txBox="1"/>
          <p:nvPr/>
        </p:nvSpPr>
        <p:spPr>
          <a:xfrm>
            <a:off x="416445" y="4229787"/>
            <a:ext cx="1716808" cy="523220"/>
          </a:xfrm>
          <a:prstGeom prst="rect">
            <a:avLst/>
          </a:prstGeom>
          <a:solidFill>
            <a:srgbClr val="41A368"/>
          </a:solid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数据安全分析监控预警机器人</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1" name="加号 50"/>
          <p:cNvSpPr/>
          <p:nvPr/>
        </p:nvSpPr>
        <p:spPr>
          <a:xfrm>
            <a:off x="5382969" y="4392571"/>
            <a:ext cx="258742" cy="216266"/>
          </a:xfrm>
          <a:prstGeom prst="mathPlus">
            <a:avLst/>
          </a:prstGeom>
          <a:solidFill>
            <a:srgbClr val="5B9BD5"/>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ctr" anchorCtr="0" forceAA="0" compatLnSpc="1">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zh-CN" altLang="en-US"/>
          </a:p>
        </p:txBody>
      </p:sp>
      <p:sp>
        <p:nvSpPr>
          <p:cNvPr id="52" name="加号 51"/>
          <p:cNvSpPr/>
          <p:nvPr/>
        </p:nvSpPr>
        <p:spPr>
          <a:xfrm>
            <a:off x="7311612" y="4383306"/>
            <a:ext cx="258742" cy="216266"/>
          </a:xfrm>
          <a:prstGeom prst="mathPlus">
            <a:avLst/>
          </a:prstGeom>
          <a:solidFill>
            <a:srgbClr val="5B9BD5"/>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等线" panose="02010600030101010101" charset="-122"/>
            </a:endParaRPr>
          </a:p>
        </p:txBody>
      </p:sp>
      <p:pic>
        <p:nvPicPr>
          <p:cNvPr id="53"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1515" t="8333" r="9950" b="9999"/>
          <a:stretch>
            <a:fillRect/>
          </a:stretch>
        </p:blipFill>
        <p:spPr bwMode="auto">
          <a:xfrm>
            <a:off x="4218039" y="4180625"/>
            <a:ext cx="778750" cy="6181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02" t="20020" r="11516" b="14749"/>
          <a:stretch>
            <a:fillRect/>
          </a:stretch>
        </p:blipFill>
        <p:spPr bwMode="auto">
          <a:xfrm>
            <a:off x="6008486" y="4211358"/>
            <a:ext cx="997237" cy="61505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40" b="17680"/>
          <a:stretch>
            <a:fillRect/>
          </a:stretch>
        </p:blipFill>
        <p:spPr bwMode="auto">
          <a:xfrm>
            <a:off x="7782465" y="4193176"/>
            <a:ext cx="973952" cy="615055"/>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直接箭头连接符 55"/>
          <p:cNvCxnSpPr>
            <a:stCxn id="44" idx="2"/>
            <a:endCxn id="53" idx="0"/>
          </p:cNvCxnSpPr>
          <p:nvPr/>
        </p:nvCxnSpPr>
        <p:spPr>
          <a:xfrm>
            <a:off x="3646748" y="3102100"/>
            <a:ext cx="960666" cy="107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45" idx="2"/>
            <a:endCxn id="53" idx="0"/>
          </p:cNvCxnSpPr>
          <p:nvPr/>
        </p:nvCxnSpPr>
        <p:spPr>
          <a:xfrm flipH="1">
            <a:off x="4607414" y="3102100"/>
            <a:ext cx="821790" cy="107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46" idx="2"/>
            <a:endCxn id="54" idx="0"/>
          </p:cNvCxnSpPr>
          <p:nvPr/>
        </p:nvCxnSpPr>
        <p:spPr>
          <a:xfrm flipH="1">
            <a:off x="6507105" y="3102100"/>
            <a:ext cx="696578" cy="110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5" idx="2"/>
            <a:endCxn id="54" idx="0"/>
          </p:cNvCxnSpPr>
          <p:nvPr/>
        </p:nvCxnSpPr>
        <p:spPr>
          <a:xfrm>
            <a:off x="5429204" y="3102100"/>
            <a:ext cx="1077901" cy="110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47" idx="2"/>
            <a:endCxn id="55" idx="0"/>
          </p:cNvCxnSpPr>
          <p:nvPr/>
        </p:nvCxnSpPr>
        <p:spPr>
          <a:xfrm flipH="1">
            <a:off x="8269441" y="3102100"/>
            <a:ext cx="649496" cy="1091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2009165" y="5444702"/>
            <a:ext cx="1074721" cy="1008668"/>
          </a:xfrm>
          <a:prstGeom prst="ellipse">
            <a:avLst/>
          </a:prstGeom>
          <a:solidFill>
            <a:schemeClr val="tx2">
              <a:lumMod val="60000"/>
              <a:lumOff val="40000"/>
            </a:schemeClr>
          </a:solid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solidFill>
                  <a:schemeClr val="dk1"/>
                </a:solidFill>
              </a:defRPr>
            </a:defPPr>
            <a:lvl1pPr algn="l" rtl="0" fontAlgn="base">
              <a:spcBef>
                <a:spcPct val="0"/>
              </a:spcBef>
              <a:spcAft>
                <a:spcPct val="0"/>
              </a:spcAft>
              <a:defRPr sz="1600" kern="1200">
                <a:solidFill>
                  <a:schemeClr val="dk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dk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dk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dk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dk1"/>
                </a:solidFill>
                <a:latin typeface="Arial" panose="020B0604020202020204" pitchFamily="34" charset="0"/>
                <a:ea typeface="+mn-ea"/>
                <a:cs typeface="+mn-cs"/>
              </a:defRPr>
            </a:lvl5pPr>
            <a:lvl6pPr marL="2286000" algn="l" defTabSz="914400" rtl="0" eaLnBrk="1" latinLnBrk="0" hangingPunct="1">
              <a:defRPr sz="1600" kern="1200">
                <a:solidFill>
                  <a:schemeClr val="dk1"/>
                </a:solidFill>
                <a:latin typeface="Arial" panose="020B0604020202020204" pitchFamily="34" charset="0"/>
                <a:ea typeface="+mn-ea"/>
                <a:cs typeface="+mn-cs"/>
              </a:defRPr>
            </a:lvl6pPr>
            <a:lvl7pPr marL="2743200" algn="l" defTabSz="914400" rtl="0" eaLnBrk="1" latinLnBrk="0" hangingPunct="1">
              <a:defRPr sz="1600" kern="1200">
                <a:solidFill>
                  <a:schemeClr val="dk1"/>
                </a:solidFill>
                <a:latin typeface="Arial" panose="020B0604020202020204" pitchFamily="34" charset="0"/>
                <a:ea typeface="+mn-ea"/>
                <a:cs typeface="+mn-cs"/>
              </a:defRPr>
            </a:lvl7pPr>
            <a:lvl8pPr marL="3200400" algn="l" defTabSz="914400" rtl="0" eaLnBrk="1" latinLnBrk="0" hangingPunct="1">
              <a:defRPr sz="1600" kern="1200">
                <a:solidFill>
                  <a:schemeClr val="dk1"/>
                </a:solidFill>
                <a:latin typeface="Arial" panose="020B0604020202020204" pitchFamily="34" charset="0"/>
                <a:ea typeface="+mn-ea"/>
                <a:cs typeface="+mn-cs"/>
              </a:defRPr>
            </a:lvl8pPr>
            <a:lvl9pPr marL="3657600" algn="l" defTabSz="914400" rtl="0" eaLnBrk="1" latinLnBrk="0" hangingPunct="1">
              <a:defRPr sz="1600" kern="1200">
                <a:solidFill>
                  <a:schemeClr val="dk1"/>
                </a:solidFill>
                <a:latin typeface="Arial" panose="020B0604020202020204" pitchFamily="34" charset="0"/>
                <a:ea typeface="+mn-ea"/>
                <a:cs typeface="+mn-cs"/>
              </a:defRPr>
            </a:lvl9pPr>
          </a:lstStyle>
          <a:p>
            <a:pPr algn="ctr"/>
            <a:endParaRPr lang="zh-CN" altLang="en-US" dirty="0" err="1">
              <a:solidFill>
                <a:schemeClr val="tx1"/>
              </a:solidFill>
            </a:endParaRPr>
          </a:p>
        </p:txBody>
      </p:sp>
      <p:sp>
        <p:nvSpPr>
          <p:cNvPr id="31" name="文本框 6"/>
          <p:cNvSpPr txBox="1"/>
          <p:nvPr/>
        </p:nvSpPr>
        <p:spPr>
          <a:xfrm>
            <a:off x="2154475" y="5656648"/>
            <a:ext cx="881113" cy="584775"/>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zh-CN" altLang="en-US" sz="1200" dirty="0">
                <a:solidFill>
                  <a:schemeClr val="bg1"/>
                </a:solidFill>
              </a:rPr>
              <a:t>  </a:t>
            </a:r>
            <a:r>
              <a:rPr lang="zh-CN" altLang="en-US" b="1" dirty="0">
                <a:solidFill>
                  <a:schemeClr val="bg1"/>
                </a:solidFill>
              </a:rPr>
              <a:t>提升</a:t>
            </a:r>
            <a:endParaRPr lang="en-US" altLang="zh-CN" b="1" dirty="0">
              <a:solidFill>
                <a:schemeClr val="bg1"/>
              </a:solidFill>
            </a:endParaRPr>
          </a:p>
          <a:p>
            <a:r>
              <a:rPr lang="zh-CN" altLang="en-US" b="1" dirty="0">
                <a:solidFill>
                  <a:schemeClr val="bg1"/>
                </a:solidFill>
              </a:rPr>
              <a:t>便捷性</a:t>
            </a:r>
            <a:endParaRPr lang="zh-CN" altLang="en-US" b="1" dirty="0">
              <a:solidFill>
                <a:schemeClr val="bg1"/>
              </a:solidFill>
            </a:endParaRPr>
          </a:p>
        </p:txBody>
      </p:sp>
      <p:sp>
        <p:nvSpPr>
          <p:cNvPr id="32" name="椭圆 31"/>
          <p:cNvSpPr/>
          <p:nvPr/>
        </p:nvSpPr>
        <p:spPr>
          <a:xfrm>
            <a:off x="4409781" y="5444702"/>
            <a:ext cx="1074721" cy="1008668"/>
          </a:xfrm>
          <a:prstGeom prst="ellipse">
            <a:avLst/>
          </a:prstGeom>
          <a:solidFill>
            <a:schemeClr val="tx2">
              <a:lumMod val="60000"/>
              <a:lumOff val="40000"/>
            </a:schemeClr>
          </a:solid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solidFill>
                  <a:schemeClr val="dk1"/>
                </a:solidFill>
              </a:defRPr>
            </a:defPPr>
            <a:lvl1pPr algn="l" rtl="0" fontAlgn="base">
              <a:spcBef>
                <a:spcPct val="0"/>
              </a:spcBef>
              <a:spcAft>
                <a:spcPct val="0"/>
              </a:spcAft>
              <a:defRPr sz="1600" kern="1200">
                <a:solidFill>
                  <a:schemeClr val="dk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dk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dk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dk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dk1"/>
                </a:solidFill>
                <a:latin typeface="Arial" panose="020B0604020202020204" pitchFamily="34" charset="0"/>
                <a:ea typeface="+mn-ea"/>
                <a:cs typeface="+mn-cs"/>
              </a:defRPr>
            </a:lvl5pPr>
            <a:lvl6pPr marL="2286000" algn="l" defTabSz="914400" rtl="0" eaLnBrk="1" latinLnBrk="0" hangingPunct="1">
              <a:defRPr sz="1600" kern="1200">
                <a:solidFill>
                  <a:schemeClr val="dk1"/>
                </a:solidFill>
                <a:latin typeface="Arial" panose="020B0604020202020204" pitchFamily="34" charset="0"/>
                <a:ea typeface="+mn-ea"/>
                <a:cs typeface="+mn-cs"/>
              </a:defRPr>
            </a:lvl6pPr>
            <a:lvl7pPr marL="2743200" algn="l" defTabSz="914400" rtl="0" eaLnBrk="1" latinLnBrk="0" hangingPunct="1">
              <a:defRPr sz="1600" kern="1200">
                <a:solidFill>
                  <a:schemeClr val="dk1"/>
                </a:solidFill>
                <a:latin typeface="Arial" panose="020B0604020202020204" pitchFamily="34" charset="0"/>
                <a:ea typeface="+mn-ea"/>
                <a:cs typeface="+mn-cs"/>
              </a:defRPr>
            </a:lvl7pPr>
            <a:lvl8pPr marL="3200400" algn="l" defTabSz="914400" rtl="0" eaLnBrk="1" latinLnBrk="0" hangingPunct="1">
              <a:defRPr sz="1600" kern="1200">
                <a:solidFill>
                  <a:schemeClr val="dk1"/>
                </a:solidFill>
                <a:latin typeface="Arial" panose="020B0604020202020204" pitchFamily="34" charset="0"/>
                <a:ea typeface="+mn-ea"/>
                <a:cs typeface="+mn-cs"/>
              </a:defRPr>
            </a:lvl8pPr>
            <a:lvl9pPr marL="3657600" algn="l" defTabSz="914400" rtl="0" eaLnBrk="1" latinLnBrk="0" hangingPunct="1">
              <a:defRPr sz="1600" kern="1200">
                <a:solidFill>
                  <a:schemeClr val="dk1"/>
                </a:solidFill>
                <a:latin typeface="Arial" panose="020B0604020202020204" pitchFamily="34" charset="0"/>
                <a:ea typeface="+mn-ea"/>
                <a:cs typeface="+mn-cs"/>
              </a:defRPr>
            </a:lvl9pPr>
          </a:lstStyle>
          <a:p>
            <a:pPr algn="ctr"/>
            <a:endParaRPr lang="zh-CN" altLang="en-US" dirty="0" err="1">
              <a:solidFill>
                <a:schemeClr val="tx1"/>
              </a:solidFill>
            </a:endParaRPr>
          </a:p>
        </p:txBody>
      </p:sp>
      <p:sp>
        <p:nvSpPr>
          <p:cNvPr id="33" name="文本框 60"/>
          <p:cNvSpPr txBox="1"/>
          <p:nvPr/>
        </p:nvSpPr>
        <p:spPr>
          <a:xfrm>
            <a:off x="4555091" y="5656648"/>
            <a:ext cx="881113" cy="584775"/>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zh-CN" altLang="en-US" sz="1200" dirty="0">
                <a:solidFill>
                  <a:schemeClr val="bg1"/>
                </a:solidFill>
              </a:rPr>
              <a:t> </a:t>
            </a:r>
            <a:r>
              <a:rPr lang="zh-CN" altLang="en-US" b="1" dirty="0">
                <a:solidFill>
                  <a:schemeClr val="bg1"/>
                </a:solidFill>
              </a:rPr>
              <a:t>降低</a:t>
            </a:r>
            <a:endParaRPr lang="en-US" altLang="zh-CN" b="1" dirty="0">
              <a:solidFill>
                <a:schemeClr val="bg1"/>
              </a:solidFill>
            </a:endParaRPr>
          </a:p>
          <a:p>
            <a:r>
              <a:rPr lang="zh-CN" altLang="en-US" b="1" dirty="0">
                <a:solidFill>
                  <a:schemeClr val="bg1"/>
                </a:solidFill>
              </a:rPr>
              <a:t> 风险</a:t>
            </a:r>
            <a:endParaRPr lang="en-US" altLang="zh-CN" b="1" dirty="0">
              <a:solidFill>
                <a:schemeClr val="bg1"/>
              </a:solidFill>
            </a:endParaRPr>
          </a:p>
        </p:txBody>
      </p:sp>
      <p:sp>
        <p:nvSpPr>
          <p:cNvPr id="34" name="椭圆 33"/>
          <p:cNvSpPr/>
          <p:nvPr/>
        </p:nvSpPr>
        <p:spPr>
          <a:xfrm>
            <a:off x="6805931" y="5426253"/>
            <a:ext cx="1074721" cy="1008668"/>
          </a:xfrm>
          <a:prstGeom prst="ellipse">
            <a:avLst/>
          </a:prstGeom>
          <a:solidFill>
            <a:schemeClr val="tx2">
              <a:lumMod val="60000"/>
              <a:lumOff val="40000"/>
            </a:schemeClr>
          </a:solid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solidFill>
                  <a:schemeClr val="dk1"/>
                </a:solidFill>
              </a:defRPr>
            </a:defPPr>
            <a:lvl1pPr algn="l" rtl="0" fontAlgn="base">
              <a:spcBef>
                <a:spcPct val="0"/>
              </a:spcBef>
              <a:spcAft>
                <a:spcPct val="0"/>
              </a:spcAft>
              <a:defRPr sz="1600" kern="1200">
                <a:solidFill>
                  <a:schemeClr val="dk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dk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dk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dk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dk1"/>
                </a:solidFill>
                <a:latin typeface="Arial" panose="020B0604020202020204" pitchFamily="34" charset="0"/>
                <a:ea typeface="+mn-ea"/>
                <a:cs typeface="+mn-cs"/>
              </a:defRPr>
            </a:lvl5pPr>
            <a:lvl6pPr marL="2286000" algn="l" defTabSz="914400" rtl="0" eaLnBrk="1" latinLnBrk="0" hangingPunct="1">
              <a:defRPr sz="1600" kern="1200">
                <a:solidFill>
                  <a:schemeClr val="dk1"/>
                </a:solidFill>
                <a:latin typeface="Arial" panose="020B0604020202020204" pitchFamily="34" charset="0"/>
                <a:ea typeface="+mn-ea"/>
                <a:cs typeface="+mn-cs"/>
              </a:defRPr>
            </a:lvl6pPr>
            <a:lvl7pPr marL="2743200" algn="l" defTabSz="914400" rtl="0" eaLnBrk="1" latinLnBrk="0" hangingPunct="1">
              <a:defRPr sz="1600" kern="1200">
                <a:solidFill>
                  <a:schemeClr val="dk1"/>
                </a:solidFill>
                <a:latin typeface="Arial" panose="020B0604020202020204" pitchFamily="34" charset="0"/>
                <a:ea typeface="+mn-ea"/>
                <a:cs typeface="+mn-cs"/>
              </a:defRPr>
            </a:lvl7pPr>
            <a:lvl8pPr marL="3200400" algn="l" defTabSz="914400" rtl="0" eaLnBrk="1" latinLnBrk="0" hangingPunct="1">
              <a:defRPr sz="1600" kern="1200">
                <a:solidFill>
                  <a:schemeClr val="dk1"/>
                </a:solidFill>
                <a:latin typeface="Arial" panose="020B0604020202020204" pitchFamily="34" charset="0"/>
                <a:ea typeface="+mn-ea"/>
                <a:cs typeface="+mn-cs"/>
              </a:defRPr>
            </a:lvl8pPr>
            <a:lvl9pPr marL="3657600" algn="l" defTabSz="914400" rtl="0" eaLnBrk="1" latinLnBrk="0" hangingPunct="1">
              <a:defRPr sz="1600" kern="1200">
                <a:solidFill>
                  <a:schemeClr val="dk1"/>
                </a:solidFill>
                <a:latin typeface="Arial" panose="020B0604020202020204" pitchFamily="34" charset="0"/>
                <a:ea typeface="+mn-ea"/>
                <a:cs typeface="+mn-cs"/>
              </a:defRPr>
            </a:lvl9pPr>
          </a:lstStyle>
          <a:p>
            <a:pPr algn="ctr"/>
            <a:endParaRPr lang="zh-CN" altLang="en-US" dirty="0" err="1">
              <a:solidFill>
                <a:schemeClr val="tx1"/>
              </a:solidFill>
            </a:endParaRPr>
          </a:p>
        </p:txBody>
      </p:sp>
      <p:sp>
        <p:nvSpPr>
          <p:cNvPr id="35" name="文本框 65"/>
          <p:cNvSpPr txBox="1"/>
          <p:nvPr/>
        </p:nvSpPr>
        <p:spPr>
          <a:xfrm>
            <a:off x="6995457" y="5638199"/>
            <a:ext cx="734093" cy="584775"/>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zh-CN" altLang="en-US" sz="1200" dirty="0">
                <a:solidFill>
                  <a:schemeClr val="bg1"/>
                </a:solidFill>
              </a:rPr>
              <a:t> </a:t>
            </a:r>
            <a:r>
              <a:rPr lang="zh-CN" altLang="en-US" b="1" dirty="0">
                <a:solidFill>
                  <a:schemeClr val="bg1"/>
                </a:solidFill>
              </a:rPr>
              <a:t>优化</a:t>
            </a:r>
            <a:endParaRPr lang="en-US" altLang="zh-CN" b="1" dirty="0">
              <a:solidFill>
                <a:schemeClr val="bg1"/>
              </a:solidFill>
            </a:endParaRPr>
          </a:p>
          <a:p>
            <a:r>
              <a:rPr lang="zh-CN" altLang="en-US" b="1" dirty="0">
                <a:solidFill>
                  <a:schemeClr val="bg1"/>
                </a:solidFill>
              </a:rPr>
              <a:t> 流程</a:t>
            </a:r>
            <a:endParaRPr lang="en-US" altLang="zh-CN" b="1" dirty="0">
              <a:solidFill>
                <a:schemeClr val="bg1"/>
              </a:solidFill>
            </a:endParaRPr>
          </a:p>
        </p:txBody>
      </p:sp>
      <p:sp>
        <p:nvSpPr>
          <p:cNvPr id="36" name="椭圆 35"/>
          <p:cNvSpPr/>
          <p:nvPr/>
        </p:nvSpPr>
        <p:spPr>
          <a:xfrm>
            <a:off x="9147197" y="5418803"/>
            <a:ext cx="1074721" cy="1008668"/>
          </a:xfrm>
          <a:prstGeom prst="ellipse">
            <a:avLst/>
          </a:prstGeom>
          <a:solidFill>
            <a:schemeClr val="tx2">
              <a:lumMod val="60000"/>
              <a:lumOff val="40000"/>
            </a:schemeClr>
          </a:solid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solidFill>
                  <a:schemeClr val="dk1"/>
                </a:solidFill>
              </a:defRPr>
            </a:defPPr>
            <a:lvl1pPr algn="l" rtl="0" fontAlgn="base">
              <a:spcBef>
                <a:spcPct val="0"/>
              </a:spcBef>
              <a:spcAft>
                <a:spcPct val="0"/>
              </a:spcAft>
              <a:defRPr sz="1600" kern="1200">
                <a:solidFill>
                  <a:schemeClr val="dk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dk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dk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dk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dk1"/>
                </a:solidFill>
                <a:latin typeface="Arial" panose="020B0604020202020204" pitchFamily="34" charset="0"/>
                <a:ea typeface="+mn-ea"/>
                <a:cs typeface="+mn-cs"/>
              </a:defRPr>
            </a:lvl5pPr>
            <a:lvl6pPr marL="2286000" algn="l" defTabSz="914400" rtl="0" eaLnBrk="1" latinLnBrk="0" hangingPunct="1">
              <a:defRPr sz="1600" kern="1200">
                <a:solidFill>
                  <a:schemeClr val="dk1"/>
                </a:solidFill>
                <a:latin typeface="Arial" panose="020B0604020202020204" pitchFamily="34" charset="0"/>
                <a:ea typeface="+mn-ea"/>
                <a:cs typeface="+mn-cs"/>
              </a:defRPr>
            </a:lvl6pPr>
            <a:lvl7pPr marL="2743200" algn="l" defTabSz="914400" rtl="0" eaLnBrk="1" latinLnBrk="0" hangingPunct="1">
              <a:defRPr sz="1600" kern="1200">
                <a:solidFill>
                  <a:schemeClr val="dk1"/>
                </a:solidFill>
                <a:latin typeface="Arial" panose="020B0604020202020204" pitchFamily="34" charset="0"/>
                <a:ea typeface="+mn-ea"/>
                <a:cs typeface="+mn-cs"/>
              </a:defRPr>
            </a:lvl7pPr>
            <a:lvl8pPr marL="3200400" algn="l" defTabSz="914400" rtl="0" eaLnBrk="1" latinLnBrk="0" hangingPunct="1">
              <a:defRPr sz="1600" kern="1200">
                <a:solidFill>
                  <a:schemeClr val="dk1"/>
                </a:solidFill>
                <a:latin typeface="Arial" panose="020B0604020202020204" pitchFamily="34" charset="0"/>
                <a:ea typeface="+mn-ea"/>
                <a:cs typeface="+mn-cs"/>
              </a:defRPr>
            </a:lvl8pPr>
            <a:lvl9pPr marL="3657600" algn="l" defTabSz="914400" rtl="0" eaLnBrk="1" latinLnBrk="0" hangingPunct="1">
              <a:defRPr sz="1600" kern="1200">
                <a:solidFill>
                  <a:schemeClr val="dk1"/>
                </a:solidFill>
                <a:latin typeface="Arial" panose="020B0604020202020204" pitchFamily="34" charset="0"/>
                <a:ea typeface="+mn-ea"/>
                <a:cs typeface="+mn-cs"/>
              </a:defRPr>
            </a:lvl9pPr>
          </a:lstStyle>
          <a:p>
            <a:pPr algn="ctr"/>
            <a:endParaRPr lang="zh-CN" altLang="en-US" dirty="0" err="1">
              <a:solidFill>
                <a:schemeClr val="tx1"/>
              </a:solidFill>
            </a:endParaRPr>
          </a:p>
        </p:txBody>
      </p:sp>
      <p:sp>
        <p:nvSpPr>
          <p:cNvPr id="37" name="文本框 69"/>
          <p:cNvSpPr txBox="1"/>
          <p:nvPr/>
        </p:nvSpPr>
        <p:spPr>
          <a:xfrm>
            <a:off x="9325527" y="5630749"/>
            <a:ext cx="881113" cy="584775"/>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zh-CN" altLang="en-US" sz="1200" dirty="0">
                <a:solidFill>
                  <a:schemeClr val="bg1"/>
                </a:solidFill>
              </a:rPr>
              <a:t> </a:t>
            </a:r>
            <a:r>
              <a:rPr lang="zh-CN" altLang="en-US" b="1" dirty="0">
                <a:solidFill>
                  <a:schemeClr val="bg1"/>
                </a:solidFill>
              </a:rPr>
              <a:t>沉淀</a:t>
            </a:r>
            <a:endParaRPr lang="en-US" altLang="zh-CN" b="1" dirty="0">
              <a:solidFill>
                <a:schemeClr val="bg1"/>
              </a:solidFill>
            </a:endParaRPr>
          </a:p>
          <a:p>
            <a:r>
              <a:rPr lang="en-US" altLang="zh-CN" b="1" dirty="0">
                <a:solidFill>
                  <a:schemeClr val="bg1"/>
                </a:solidFill>
              </a:rPr>
              <a:t> </a:t>
            </a:r>
            <a:r>
              <a:rPr lang="zh-CN" altLang="en-US" b="1" dirty="0">
                <a:solidFill>
                  <a:schemeClr val="bg1"/>
                </a:solidFill>
              </a:rPr>
              <a:t>能力</a:t>
            </a:r>
            <a:endParaRPr lang="en-US" altLang="zh-CN" b="1" dirty="0">
              <a:solidFill>
                <a:schemeClr val="bg1"/>
              </a:solidFill>
            </a:endParaRPr>
          </a:p>
        </p:txBody>
      </p:sp>
      <p:sp>
        <p:nvSpPr>
          <p:cNvPr id="42" name="文本框 8"/>
          <p:cNvSpPr txBox="1"/>
          <p:nvPr/>
        </p:nvSpPr>
        <p:spPr>
          <a:xfrm>
            <a:off x="309769" y="3781814"/>
            <a:ext cx="2582722" cy="276999"/>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项目中使用了</a:t>
            </a: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项人工智能核心技术</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6" name="组合 15"/>
          <p:cNvGrpSpPr/>
          <p:nvPr/>
        </p:nvGrpSpPr>
        <p:grpSpPr>
          <a:xfrm>
            <a:off x="1160145" y="1137920"/>
            <a:ext cx="10047734" cy="4622800"/>
            <a:chOff x="3349" y="4080"/>
            <a:chExt cx="12822" cy="5353"/>
          </a:xfrm>
        </p:grpSpPr>
        <p:graphicFrame>
          <p:nvGraphicFramePr>
            <p:cNvPr id="17" name="对象 16"/>
            <p:cNvGraphicFramePr/>
            <p:nvPr/>
          </p:nvGraphicFramePr>
          <p:xfrm>
            <a:off x="7612" y="5345"/>
            <a:ext cx="3828" cy="2339"/>
          </p:xfrm>
          <a:graphic>
            <a:graphicData uri="http://schemas.openxmlformats.org/presentationml/2006/ole">
              <mc:AlternateContent xmlns:mc="http://schemas.openxmlformats.org/markup-compatibility/2006">
                <mc:Choice xmlns:v="urn:schemas-microsoft-com:vml" Requires="v">
                  <p:oleObj spid="_x0000_s18" name="" r:id="rId1" imgW="5745480" imgH="3535680" progId="Paint.Picture">
                    <p:embed/>
                  </p:oleObj>
                </mc:Choice>
                <mc:Fallback>
                  <p:oleObj name="" r:id="rId1" imgW="5745480" imgH="3535680" progId="Paint.Picture">
                    <p:embed/>
                    <p:pic>
                      <p:nvPicPr>
                        <p:cNvPr id="0" name="对象 16"/>
                        <p:cNvPicPr/>
                        <p:nvPr/>
                      </p:nvPicPr>
                      <p:blipFill>
                        <a:blip r:embed="rId2"/>
                      </p:blipFill>
                      <p:spPr>
                        <a:xfrm>
                          <a:off x="7612" y="5345"/>
                          <a:ext cx="3828" cy="2339"/>
                        </a:xfrm>
                        <a:prstGeom prst="rect">
                          <a:avLst/>
                        </a:prstGeom>
                      </p:spPr>
                    </p:pic>
                  </p:oleObj>
                </mc:Fallback>
              </mc:AlternateContent>
            </a:graphicData>
          </a:graphic>
        </p:graphicFrame>
        <p:sp>
          <p:nvSpPr>
            <p:cNvPr id="3074" name="椭圆​​ 13"/>
            <p:cNvSpPr/>
            <p:nvPr/>
          </p:nvSpPr>
          <p:spPr>
            <a:xfrm>
              <a:off x="5155" y="7513"/>
              <a:ext cx="8880" cy="1920"/>
            </a:xfrm>
            <a:prstGeom prst="ellipse">
              <a:avLst/>
            </a:prstGeom>
            <a:gradFill rotWithShape="1">
              <a:gsLst>
                <a:gs pos="0">
                  <a:srgbClr val="F2F2F2"/>
                </a:gs>
                <a:gs pos="7999">
                  <a:srgbClr val="D8D8D8"/>
                </a:gs>
                <a:gs pos="100000">
                  <a:srgbClr val="F2F2F2"/>
                </a:gs>
              </a:gsLst>
              <a:lin ang="5400000" scaled="1"/>
              <a:tileRect/>
            </a:gradFill>
            <a:ln w="3175" cap="flat" cmpd="sng">
              <a:solidFill>
                <a:srgbClr val="BFBFBF"/>
              </a:solidFill>
              <a:prstDash val="solid"/>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3075" name="椭圆​​ 8"/>
            <p:cNvSpPr/>
            <p:nvPr/>
          </p:nvSpPr>
          <p:spPr>
            <a:xfrm>
              <a:off x="5772" y="7548"/>
              <a:ext cx="7623" cy="1632"/>
            </a:xfrm>
            <a:prstGeom prst="ellipse">
              <a:avLst/>
            </a:prstGeom>
            <a:gradFill rotWithShape="1">
              <a:gsLst>
                <a:gs pos="0">
                  <a:srgbClr val="A5A5A5">
                    <a:alpha val="100000"/>
                  </a:srgbClr>
                </a:gs>
                <a:gs pos="12999">
                  <a:srgbClr val="7F7F7F">
                    <a:alpha val="100000"/>
                  </a:srgbClr>
                </a:gs>
                <a:gs pos="100000">
                  <a:srgbClr val="F2F2F2">
                    <a:alpha val="100000"/>
                  </a:srgbClr>
                </a:gs>
              </a:gsLst>
              <a:lin ang="5400000" scaled="1"/>
              <a:tileRect/>
            </a:gradFill>
            <a:ln w="3175" cap="flat" cmpd="sng">
              <a:solidFill>
                <a:srgbClr val="BFBFBF"/>
              </a:solidFill>
              <a:prstDash val="solid"/>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3076" name="椭圆​​ 9"/>
            <p:cNvSpPr/>
            <p:nvPr/>
          </p:nvSpPr>
          <p:spPr>
            <a:xfrm>
              <a:off x="6522" y="7538"/>
              <a:ext cx="6285" cy="1345"/>
            </a:xfrm>
            <a:prstGeom prst="ellipse">
              <a:avLst/>
            </a:prstGeom>
            <a:solidFill>
              <a:srgbClr val="FFFFFF"/>
            </a:solidFill>
            <a:ln w="25400" cap="flat" cmpd="sng">
              <a:solidFill>
                <a:srgbClr val="BFBFBF"/>
              </a:solidFill>
              <a:prstDash val="solid"/>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3077" name="TextBox 6"/>
            <p:cNvSpPr/>
            <p:nvPr/>
          </p:nvSpPr>
          <p:spPr>
            <a:xfrm>
              <a:off x="3349" y="5822"/>
              <a:ext cx="3698" cy="1726"/>
            </a:xfrm>
            <a:prstGeom prst="roundRect">
              <a:avLst>
                <a:gd name="adj" fmla="val 16667"/>
              </a:avLst>
            </a:prstGeom>
            <a:solidFill>
              <a:srgbClr val="F2F2F2"/>
            </a:solidFill>
            <a:ln w="9525" cap="flat" cmpd="sng">
              <a:solidFill>
                <a:srgbClr val="A5A5A5"/>
              </a:solidFill>
              <a:prstDash val="dash"/>
              <a:headEnd type="none" w="med" len="med"/>
              <a:tailEnd type="none" w="med" len="med"/>
            </a:ln>
          </p:spPr>
          <p:txBody>
            <a:bodyPr tIns="144000" bIns="72000" anchor="b"/>
            <a:lstStyle/>
            <a:p>
              <a:pPr marL="342900" lvl="0" indent="-342900" eaLnBrk="1" hangingPunct="1">
                <a:lnSpc>
                  <a:spcPct val="150000"/>
                </a:lnSpc>
                <a:buChar char="•"/>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使用</a:t>
              </a:r>
              <a:r>
                <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RPA</a:t>
              </a: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技术替代传统人力对系统数据库、终端敏感信息进行实时监控、分析、告警，实现全天24小时监控</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9" name="TextBox 8"/>
            <p:cNvSpPr/>
            <p:nvPr/>
          </p:nvSpPr>
          <p:spPr>
            <a:xfrm>
              <a:off x="12150" y="5709"/>
              <a:ext cx="4021" cy="3383"/>
            </a:xfrm>
            <a:prstGeom prst="roundRect">
              <a:avLst>
                <a:gd name="adj" fmla="val 16667"/>
              </a:avLst>
            </a:prstGeom>
            <a:solidFill>
              <a:srgbClr val="F2F2F2"/>
            </a:solidFill>
            <a:ln w="9525" cap="flat" cmpd="sng">
              <a:solidFill>
                <a:srgbClr val="A5A5A5"/>
              </a:solidFill>
              <a:prstDash val="dash"/>
              <a:headEnd type="none" w="med" len="med"/>
              <a:tailEnd type="none" w="med" len="med"/>
            </a:ln>
          </p:spPr>
          <p:txBody>
            <a:bodyPr tIns="144000" bIns="72000" anchor="b"/>
            <a:lstStyle/>
            <a:p>
              <a:pPr marL="342900" lvl="0" indent="-342900" eaLnBrk="1" hangingPunct="1">
                <a:lnSpc>
                  <a:spcPct val="150000"/>
                </a:lnSpc>
                <a:buChar char="•"/>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结合NLP技术对告警信息进行语义层级的修正，对日志进行解释，若发现imp/exp、mysqldump等导入导出指令及时进行告警、定位；</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lvl="0" indent="-342900" eaLnBrk="1" hangingPunct="1">
                <a:lnSpc>
                  <a:spcPct val="150000"/>
                </a:lnSpc>
                <a:buChar char="•"/>
              </a:pPr>
              <a:r>
                <a:rPr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使用ocr识别技术，支持验证码登陆；识别内部通信工具界面信息，锁定指定联系人</a:t>
              </a: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83" name="Group 11"/>
            <p:cNvGrpSpPr/>
            <p:nvPr/>
          </p:nvGrpSpPr>
          <p:grpSpPr>
            <a:xfrm>
              <a:off x="7327" y="4080"/>
              <a:ext cx="2850" cy="4648"/>
              <a:chOff x="0" y="0"/>
              <a:chExt cx="1788844" cy="2930801"/>
            </a:xfrm>
          </p:grpSpPr>
          <p:sp>
            <p:nvSpPr>
              <p:cNvPr id="3084" name="椭圆​​ 11"/>
              <p:cNvSpPr/>
              <p:nvPr/>
            </p:nvSpPr>
            <p:spPr>
              <a:xfrm>
                <a:off x="567469" y="2837451"/>
                <a:ext cx="1221375" cy="93350"/>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grpSp>
            <p:nvGrpSpPr>
              <p:cNvPr id="3085" name="Group 13"/>
              <p:cNvGrpSpPr/>
              <p:nvPr/>
            </p:nvGrpSpPr>
            <p:grpSpPr>
              <a:xfrm>
                <a:off x="0" y="0"/>
                <a:ext cx="1761070" cy="2874428"/>
                <a:chOff x="0" y="0"/>
                <a:chExt cx="1761070" cy="2874428"/>
              </a:xfrm>
            </p:grpSpPr>
            <p:sp>
              <p:nvSpPr>
                <p:cNvPr id="3086" name="椭圆​​ 2"/>
                <p:cNvSpPr/>
                <p:nvPr/>
              </p:nvSpPr>
              <p:spPr>
                <a:xfrm rot="3835836">
                  <a:off x="-618403" y="618403"/>
                  <a:ext cx="2874428" cy="1637622"/>
                </a:xfrm>
                <a:custGeom>
                  <a:avLst/>
                  <a:gdLst>
                    <a:gd name="txL" fmla="*/ 0 w 3744416"/>
                    <a:gd name="txT" fmla="*/ 0 h 2134150"/>
                    <a:gd name="txR" fmla="*/ 3744416 w 3744416"/>
                    <a:gd name="txB" fmla="*/ 2134150 h 2134150"/>
                  </a:gdLst>
                  <a:ahLst/>
                  <a:cxnLst>
                    <a:cxn ang="0">
                      <a:pos x="64614" y="490649"/>
                    </a:cxn>
                    <a:cxn ang="0">
                      <a:pos x="548143" y="59791"/>
                    </a:cxn>
                    <a:cxn ang="0">
                      <a:pos x="253196" y="540578"/>
                    </a:cxn>
                    <a:cxn ang="0">
                      <a:pos x="1415105" y="1264499"/>
                    </a:cxn>
                    <a:cxn ang="0">
                      <a:pos x="2577013" y="540579"/>
                    </a:cxn>
                    <a:cxn ang="0">
                      <a:pos x="2186032" y="0"/>
                    </a:cxn>
                    <a:cxn ang="0">
                      <a:pos x="2874428" y="753546"/>
                    </a:cxn>
                    <a:cxn ang="0">
                      <a:pos x="1437214" y="1637622"/>
                    </a:cxn>
                    <a:cxn ang="0">
                      <a:pos x="0" y="753546"/>
                    </a:cxn>
                    <a:cxn ang="0">
                      <a:pos x="64614" y="490649"/>
                    </a:cxn>
                  </a:cxnLst>
                  <a:rect l="txL" t="txT" r="txR" b="tx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7F7F7F">
                        <a:alpha val="100000"/>
                      </a:srgbClr>
                    </a:gs>
                    <a:gs pos="16699">
                      <a:srgbClr val="595959">
                        <a:alpha val="100000"/>
                      </a:srgbClr>
                    </a:gs>
                    <a:gs pos="100000">
                      <a:srgbClr val="D8D8D8">
                        <a:alpha val="100000"/>
                      </a:srgbClr>
                    </a:gs>
                  </a:gsLst>
                  <a:lin ang="5400000" scaled="1"/>
                  <a:tileRect/>
                </a:gradFill>
                <a:ln w="9525">
                  <a:noFill/>
                </a:ln>
              </p:spPr>
              <p:txBody>
                <a:bodyPr/>
                <a:lstStyle/>
                <a:p>
                  <a:endParaRPr lang="zh-CN" altLang="en-US"/>
                </a:p>
              </p:txBody>
            </p:sp>
            <p:sp>
              <p:nvSpPr>
                <p:cNvPr id="3087" name="流程图: 摘录 16"/>
                <p:cNvSpPr/>
                <p:nvPr/>
              </p:nvSpPr>
              <p:spPr>
                <a:xfrm rot="19330532" flipH="1" flipV="1">
                  <a:off x="861755" y="194682"/>
                  <a:ext cx="327811" cy="160327"/>
                </a:xfrm>
                <a:prstGeom prst="flowChartExtract">
                  <a:avLst/>
                </a:prstGeom>
                <a:gradFill rotWithShape="1">
                  <a:gsLst>
                    <a:gs pos="0">
                      <a:srgbClr val="A5A5A5">
                        <a:alpha val="100000"/>
                      </a:srgbClr>
                    </a:gs>
                    <a:gs pos="16699">
                      <a:srgbClr val="7F7F7F">
                        <a:alpha val="100000"/>
                      </a:srgbClr>
                    </a:gs>
                    <a:gs pos="100000">
                      <a:srgbClr val="D8D8D8">
                        <a:alpha val="100000"/>
                      </a:srgbClr>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8" name="新月形 17"/>
                <p:cNvSpPr/>
                <p:nvPr/>
              </p:nvSpPr>
              <p:spPr>
                <a:xfrm rot="17489874">
                  <a:off x="671065" y="1647374"/>
                  <a:ext cx="646005" cy="1533992"/>
                </a:xfrm>
                <a:prstGeom prst="moon">
                  <a:avLst>
                    <a:gd name="adj" fmla="val 43278"/>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3089" name="Group 17"/>
            <p:cNvGrpSpPr/>
            <p:nvPr/>
          </p:nvGrpSpPr>
          <p:grpSpPr>
            <a:xfrm>
              <a:off x="9177" y="4575"/>
              <a:ext cx="2858" cy="3650"/>
              <a:chOff x="0" y="0"/>
              <a:chExt cx="1814681" cy="2317917"/>
            </a:xfrm>
          </p:grpSpPr>
          <p:sp>
            <p:nvSpPr>
              <p:cNvPr id="3090" name="椭圆​​ 10"/>
              <p:cNvSpPr/>
              <p:nvPr/>
            </p:nvSpPr>
            <p:spPr>
              <a:xfrm>
                <a:off x="374988" y="2207881"/>
                <a:ext cx="1439693" cy="110036"/>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grpSp>
            <p:nvGrpSpPr>
              <p:cNvPr id="3091" name="Group 19"/>
              <p:cNvGrpSpPr/>
              <p:nvPr/>
            </p:nvGrpSpPr>
            <p:grpSpPr>
              <a:xfrm>
                <a:off x="0" y="0"/>
                <a:ext cx="1643348" cy="2296107"/>
                <a:chOff x="0" y="0"/>
                <a:chExt cx="1643348" cy="2296107"/>
              </a:xfrm>
            </p:grpSpPr>
            <p:sp>
              <p:nvSpPr>
                <p:cNvPr id="3092" name="流程图: 摘录 21"/>
                <p:cNvSpPr/>
                <p:nvPr/>
              </p:nvSpPr>
              <p:spPr>
                <a:xfrm rot="8127063" flipH="1" flipV="1">
                  <a:off x="551122" y="2032713"/>
                  <a:ext cx="327811" cy="160327"/>
                </a:xfrm>
                <a:prstGeom prst="flowChartExtract">
                  <a:avLst/>
                </a:prstGeom>
                <a:gradFill rotWithShape="1">
                  <a:gsLst>
                    <a:gs pos="0">
                      <a:srgbClr val="00B0F0"/>
                    </a:gs>
                    <a:gs pos="12000">
                      <a:srgbClr val="0070C0"/>
                    </a:gs>
                    <a:gs pos="100000">
                      <a:srgbClr val="00B0F0"/>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93" name="Group 21"/>
                <p:cNvGrpSpPr/>
                <p:nvPr/>
              </p:nvGrpSpPr>
              <p:grpSpPr>
                <a:xfrm>
                  <a:off x="0" y="0"/>
                  <a:ext cx="1643348" cy="2296107"/>
                  <a:chOff x="0" y="0"/>
                  <a:chExt cx="1822450" cy="2546350"/>
                </a:xfrm>
              </p:grpSpPr>
              <p:sp>
                <p:nvSpPr>
                  <p:cNvPr id="3094" name="椭圆​​ 4"/>
                  <p:cNvSpPr/>
                  <p:nvPr/>
                </p:nvSpPr>
                <p:spPr>
                  <a:xfrm rot="14453685">
                    <a:off x="-361950" y="361950"/>
                    <a:ext cx="2546350" cy="1822450"/>
                  </a:xfrm>
                  <a:custGeom>
                    <a:avLst/>
                    <a:gdLst>
                      <a:gd name="txL" fmla="*/ 0 w 3329483"/>
                      <a:gd name="txT" fmla="*/ 0 h 2048912"/>
                      <a:gd name="txR" fmla="*/ 3329483 w 3329483"/>
                      <a:gd name="txB" fmla="*/ 2048912 h 2048912"/>
                    </a:gdLst>
                    <a:ahLst/>
                    <a:cxnLst>
                      <a:cxn ang="0">
                        <a:pos x="2489110" y="1182196"/>
                      </a:cxn>
                      <a:cxn ang="0">
                        <a:pos x="1273175" y="1822450"/>
                      </a:cxn>
                      <a:cxn ang="0">
                        <a:pos x="0" y="911225"/>
                      </a:cxn>
                      <a:cxn ang="0">
                        <a:pos x="511874" y="182093"/>
                      </a:cxn>
                      <a:cxn ang="0">
                        <a:pos x="151626" y="748426"/>
                      </a:cxn>
                      <a:cxn ang="0">
                        <a:pos x="1180917" y="1494577"/>
                      </a:cxn>
                      <a:cxn ang="0">
                        <a:pos x="2210209" y="748426"/>
                      </a:cxn>
                      <a:cxn ang="0">
                        <a:pos x="1195492" y="2807"/>
                      </a:cxn>
                      <a:cxn ang="0">
                        <a:pos x="1273175" y="0"/>
                      </a:cxn>
                      <a:cxn ang="0">
                        <a:pos x="2546350" y="911225"/>
                      </a:cxn>
                      <a:cxn ang="0">
                        <a:pos x="2489110" y="1182196"/>
                      </a:cxn>
                    </a:cxnLst>
                    <a:rect l="txL" t="txT" r="txR" b="tx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alpha val="100000"/>
                        </a:srgbClr>
                      </a:gs>
                      <a:gs pos="16699">
                        <a:srgbClr val="0070C0">
                          <a:alpha val="100000"/>
                        </a:srgbClr>
                      </a:gs>
                      <a:gs pos="100000">
                        <a:srgbClr val="00B050">
                          <a:alpha val="100000"/>
                        </a:srgbClr>
                      </a:gs>
                    </a:gsLst>
                    <a:lin ang="5400000" scaled="1"/>
                    <a:tileRect/>
                  </a:gradFill>
                  <a:ln w="9525">
                    <a:noFill/>
                  </a:ln>
                </p:spPr>
                <p:txBody>
                  <a:bodyPr/>
                  <a:lstStyle/>
                  <a:p>
                    <a:endParaRPr lang="zh-CN" altLang="en-US"/>
                  </a:p>
                </p:txBody>
              </p:sp>
              <p:sp>
                <p:nvSpPr>
                  <p:cNvPr id="3095" name="新月形 24"/>
                  <p:cNvSpPr/>
                  <p:nvPr/>
                </p:nvSpPr>
                <p:spPr>
                  <a:xfrm rot="6728137">
                    <a:off x="553805" y="-421573"/>
                    <a:ext cx="716410" cy="1775797"/>
                  </a:xfrm>
                  <a:prstGeom prst="moon">
                    <a:avLst>
                      <a:gd name="adj" fmla="val 27472"/>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lstStyle/>
                  <a:p>
                    <a:pPr lvl="0" algn="ctr" eaLnBrk="1" hangingPunct="1"/>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grpSp>
          </p:grpSp>
        </p:grpSp>
      </p:grpSp>
      <p:sp>
        <p:nvSpPr>
          <p:cNvPr id="8" name="文本框 7"/>
          <p:cNvSpPr txBox="1"/>
          <p:nvPr/>
        </p:nvSpPr>
        <p:spPr>
          <a:xfrm>
            <a:off x="292499" y="5760720"/>
            <a:ext cx="11474686" cy="1198880"/>
          </a:xfrm>
          <a:prstGeom prst="rect">
            <a:avLst/>
          </a:prstGeom>
          <a:noFill/>
        </p:spPr>
        <p:txBody>
          <a:bodyPr wrap="square"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将RPA机器人与</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AI</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技术相结合，通过RPA机器人技术</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替代传统人工对系统数据库、终端敏感信息进行实时监控、分析、告警，</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设定定时任务，</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实现全天24小时监控。</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结合NLP技术对</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日志进行解释，及时进行告警、定位，形成告警记录文件</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，再</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使用</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OCR</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识别技术识别指定联系人并发送符合条件的预警信息</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 name="图片 20" descr="d6d5524c56f5a849cfcc9ad6b66a369"/>
          <p:cNvPicPr>
            <a:picLocks noChangeAspect="1"/>
          </p:cNvPicPr>
          <p:nvPr/>
        </p:nvPicPr>
        <p:blipFill>
          <a:blip r:embed="rId3"/>
          <a:stretch>
            <a:fillRect/>
          </a:stretch>
        </p:blipFill>
        <p:spPr>
          <a:xfrm>
            <a:off x="8949690" y="1511935"/>
            <a:ext cx="923290" cy="923290"/>
          </a:xfrm>
          <a:prstGeom prst="rect">
            <a:avLst/>
          </a:prstGeom>
        </p:spPr>
      </p:pic>
      <p:pic>
        <p:nvPicPr>
          <p:cNvPr id="23" name="图片 22" descr="cc8d527b2e3e338210b000ec9215ded"/>
          <p:cNvPicPr>
            <a:picLocks noChangeAspect="1"/>
          </p:cNvPicPr>
          <p:nvPr/>
        </p:nvPicPr>
        <p:blipFill>
          <a:blip r:embed="rId4"/>
          <a:stretch>
            <a:fillRect/>
          </a:stretch>
        </p:blipFill>
        <p:spPr>
          <a:xfrm>
            <a:off x="1930400" y="1511935"/>
            <a:ext cx="1032510" cy="10325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defTabSz="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任意形状 7"/>
          <p:cNvSpPr/>
          <p:nvPr/>
        </p:nvSpPr>
        <p:spPr>
          <a:xfrm>
            <a:off x="4799330" y="1195070"/>
            <a:ext cx="7138670" cy="1765300"/>
          </a:xfrm>
          <a:custGeom>
            <a:avLst/>
            <a:gdLst>
              <a:gd name="connsiteX0" fmla="*/ 0 w 11684000"/>
              <a:gd name="connsiteY0" fmla="*/ 0 h 1765300"/>
              <a:gd name="connsiteX1" fmla="*/ 11684000 w 11684000"/>
              <a:gd name="connsiteY1" fmla="*/ 0 h 1765300"/>
              <a:gd name="connsiteX2" fmla="*/ 11684000 w 11684000"/>
              <a:gd name="connsiteY2" fmla="*/ 1765300 h 1765300"/>
              <a:gd name="connsiteX3" fmla="*/ 0 w 11684000"/>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11684000" h="1765300">
                <a:moveTo>
                  <a:pt x="0" y="0"/>
                </a:moveTo>
                <a:lnTo>
                  <a:pt x="11684000" y="0"/>
                </a:lnTo>
                <a:lnTo>
                  <a:pt x="11684000" y="1765300"/>
                </a:lnTo>
                <a:lnTo>
                  <a:pt x="0" y="1765300"/>
                </a:lnTo>
                <a:close/>
              </a:path>
            </a:pathLst>
          </a:custGeom>
          <a:solidFill>
            <a:srgbClr val="232B43">
              <a:alpha val="91000"/>
            </a:srgbClr>
          </a:solidFill>
          <a:ln w="6350" cap="flat">
            <a:noFill/>
            <a:prstDash val="solid"/>
            <a:miter/>
          </a:ln>
        </p:spPr>
        <p:txBody>
          <a:bodyPr rtlCol="0" anchor="ctr"/>
          <a:lstStyle/>
          <a:p>
            <a:endParaRPr lang="zh-CN" altLang="en-US">
              <a:latin typeface="+mn-ea"/>
            </a:endParaRPr>
          </a:p>
        </p:txBody>
      </p:sp>
      <p:sp>
        <p:nvSpPr>
          <p:cNvPr id="29" name="任意形状 8"/>
          <p:cNvSpPr/>
          <p:nvPr/>
        </p:nvSpPr>
        <p:spPr>
          <a:xfrm>
            <a:off x="9723718" y="1334770"/>
            <a:ext cx="1587500" cy="1485900"/>
          </a:xfrm>
          <a:custGeom>
            <a:avLst/>
            <a:gdLst>
              <a:gd name="connsiteX0" fmla="*/ 0 w 1587500"/>
              <a:gd name="connsiteY0" fmla="*/ 0 h 1485900"/>
              <a:gd name="connsiteX1" fmla="*/ 1587500 w 1587500"/>
              <a:gd name="connsiteY1" fmla="*/ 0 h 1485900"/>
              <a:gd name="connsiteX2" fmla="*/ 1587500 w 1587500"/>
              <a:gd name="connsiteY2" fmla="*/ 1485900 h 1485900"/>
              <a:gd name="connsiteX3" fmla="*/ 0 w 1587500"/>
              <a:gd name="connsiteY3" fmla="*/ 1485900 h 1485900"/>
            </a:gdLst>
            <a:ahLst/>
            <a:cxnLst>
              <a:cxn ang="0">
                <a:pos x="connsiteX0" y="connsiteY0"/>
              </a:cxn>
              <a:cxn ang="0">
                <a:pos x="connsiteX1" y="connsiteY1"/>
              </a:cxn>
              <a:cxn ang="0">
                <a:pos x="connsiteX2" y="connsiteY2"/>
              </a:cxn>
              <a:cxn ang="0">
                <a:pos x="connsiteX3" y="connsiteY3"/>
              </a:cxn>
            </a:cxnLst>
            <a:rect l="l" t="t" r="r" b="b"/>
            <a:pathLst>
              <a:path w="1587500" h="1485900">
                <a:moveTo>
                  <a:pt x="0" y="0"/>
                </a:moveTo>
                <a:lnTo>
                  <a:pt x="1587500" y="0"/>
                </a:lnTo>
                <a:lnTo>
                  <a:pt x="1587500" y="1485900"/>
                </a:lnTo>
                <a:lnTo>
                  <a:pt x="0" y="1485900"/>
                </a:lnTo>
                <a:close/>
              </a:path>
            </a:pathLst>
          </a:custGeom>
          <a:solidFill>
            <a:srgbClr val="FFFFFF">
              <a:alpha val="10000"/>
            </a:srgbClr>
          </a:solidFill>
          <a:ln w="6350" cap="flat">
            <a:noFill/>
            <a:prstDash val="solid"/>
            <a:miter/>
          </a:ln>
        </p:spPr>
        <p:txBody>
          <a:bodyPr rtlCol="0" anchor="ctr"/>
          <a:lstStyle/>
          <a:p>
            <a:endParaRPr lang="zh-CN" altLang="en-US">
              <a:latin typeface="+mn-ea"/>
            </a:endParaRPr>
          </a:p>
        </p:txBody>
      </p:sp>
      <p:sp>
        <p:nvSpPr>
          <p:cNvPr id="30" name="任意形状 13"/>
          <p:cNvSpPr/>
          <p:nvPr/>
        </p:nvSpPr>
        <p:spPr>
          <a:xfrm>
            <a:off x="4798695" y="3003550"/>
            <a:ext cx="7139305" cy="1765300"/>
          </a:xfrm>
          <a:custGeom>
            <a:avLst/>
            <a:gdLst>
              <a:gd name="connsiteX0" fmla="*/ 0 w 11684000"/>
              <a:gd name="connsiteY0" fmla="*/ 0 h 1765300"/>
              <a:gd name="connsiteX1" fmla="*/ 11684000 w 11684000"/>
              <a:gd name="connsiteY1" fmla="*/ 0 h 1765300"/>
              <a:gd name="connsiteX2" fmla="*/ 11684000 w 11684000"/>
              <a:gd name="connsiteY2" fmla="*/ 1765300 h 1765300"/>
              <a:gd name="connsiteX3" fmla="*/ 0 w 11684000"/>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11684000" h="1765300">
                <a:moveTo>
                  <a:pt x="0" y="0"/>
                </a:moveTo>
                <a:lnTo>
                  <a:pt x="11684000" y="0"/>
                </a:lnTo>
                <a:lnTo>
                  <a:pt x="11684000" y="1765300"/>
                </a:lnTo>
                <a:lnTo>
                  <a:pt x="0" y="1765300"/>
                </a:lnTo>
                <a:close/>
              </a:path>
            </a:pathLst>
          </a:custGeom>
          <a:solidFill>
            <a:srgbClr val="232B43">
              <a:alpha val="91000"/>
            </a:srgbClr>
          </a:solidFill>
          <a:ln w="6350" cap="flat">
            <a:noFill/>
            <a:prstDash val="solid"/>
            <a:miter/>
          </a:ln>
        </p:spPr>
        <p:txBody>
          <a:bodyPr rtlCol="0" anchor="ctr"/>
          <a:lstStyle/>
          <a:p>
            <a:endParaRPr lang="zh-CN" altLang="en-US" dirty="0">
              <a:latin typeface="+mn-ea"/>
            </a:endParaRPr>
          </a:p>
        </p:txBody>
      </p:sp>
      <p:sp>
        <p:nvSpPr>
          <p:cNvPr id="31" name="任意形状 14"/>
          <p:cNvSpPr/>
          <p:nvPr/>
        </p:nvSpPr>
        <p:spPr>
          <a:xfrm>
            <a:off x="9723718" y="3143250"/>
            <a:ext cx="1587500" cy="1485900"/>
          </a:xfrm>
          <a:custGeom>
            <a:avLst/>
            <a:gdLst>
              <a:gd name="connsiteX0" fmla="*/ 0 w 1587500"/>
              <a:gd name="connsiteY0" fmla="*/ 0 h 1485900"/>
              <a:gd name="connsiteX1" fmla="*/ 1587500 w 1587500"/>
              <a:gd name="connsiteY1" fmla="*/ 0 h 1485900"/>
              <a:gd name="connsiteX2" fmla="*/ 1587500 w 1587500"/>
              <a:gd name="connsiteY2" fmla="*/ 1485900 h 1485900"/>
              <a:gd name="connsiteX3" fmla="*/ 0 w 1587500"/>
              <a:gd name="connsiteY3" fmla="*/ 1485900 h 1485900"/>
            </a:gdLst>
            <a:ahLst/>
            <a:cxnLst>
              <a:cxn ang="0">
                <a:pos x="connsiteX0" y="connsiteY0"/>
              </a:cxn>
              <a:cxn ang="0">
                <a:pos x="connsiteX1" y="connsiteY1"/>
              </a:cxn>
              <a:cxn ang="0">
                <a:pos x="connsiteX2" y="connsiteY2"/>
              </a:cxn>
              <a:cxn ang="0">
                <a:pos x="connsiteX3" y="connsiteY3"/>
              </a:cxn>
            </a:cxnLst>
            <a:rect l="l" t="t" r="r" b="b"/>
            <a:pathLst>
              <a:path w="1587500" h="1485900">
                <a:moveTo>
                  <a:pt x="0" y="0"/>
                </a:moveTo>
                <a:lnTo>
                  <a:pt x="1587500" y="0"/>
                </a:lnTo>
                <a:lnTo>
                  <a:pt x="1587500" y="1485900"/>
                </a:lnTo>
                <a:lnTo>
                  <a:pt x="0" y="1485900"/>
                </a:lnTo>
                <a:close/>
              </a:path>
            </a:pathLst>
          </a:custGeom>
          <a:solidFill>
            <a:srgbClr val="FFFFFF">
              <a:alpha val="10000"/>
            </a:srgbClr>
          </a:solidFill>
          <a:ln w="6350" cap="flat">
            <a:noFill/>
            <a:prstDash val="solid"/>
            <a:miter/>
          </a:ln>
        </p:spPr>
        <p:txBody>
          <a:bodyPr rtlCol="0" anchor="ctr"/>
          <a:lstStyle/>
          <a:p>
            <a:endParaRPr lang="zh-CN" altLang="en-US">
              <a:latin typeface="+mn-ea"/>
            </a:endParaRPr>
          </a:p>
        </p:txBody>
      </p:sp>
      <p:sp>
        <p:nvSpPr>
          <p:cNvPr id="36" name="任意形状 26"/>
          <p:cNvSpPr/>
          <p:nvPr/>
        </p:nvSpPr>
        <p:spPr>
          <a:xfrm>
            <a:off x="4799330" y="4835525"/>
            <a:ext cx="7138670" cy="1765300"/>
          </a:xfrm>
          <a:custGeom>
            <a:avLst/>
            <a:gdLst>
              <a:gd name="connsiteX0" fmla="*/ 0 w 11684000"/>
              <a:gd name="connsiteY0" fmla="*/ 0 h 1765300"/>
              <a:gd name="connsiteX1" fmla="*/ 11684000 w 11684000"/>
              <a:gd name="connsiteY1" fmla="*/ 0 h 1765300"/>
              <a:gd name="connsiteX2" fmla="*/ 11684000 w 11684000"/>
              <a:gd name="connsiteY2" fmla="*/ 1765300 h 1765300"/>
              <a:gd name="connsiteX3" fmla="*/ 0 w 11684000"/>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11684000" h="1765300">
                <a:moveTo>
                  <a:pt x="0" y="0"/>
                </a:moveTo>
                <a:lnTo>
                  <a:pt x="11684000" y="0"/>
                </a:lnTo>
                <a:lnTo>
                  <a:pt x="11684000" y="1765300"/>
                </a:lnTo>
                <a:lnTo>
                  <a:pt x="0" y="1765300"/>
                </a:lnTo>
                <a:close/>
              </a:path>
            </a:pathLst>
          </a:custGeom>
          <a:solidFill>
            <a:srgbClr val="232B43">
              <a:alpha val="91000"/>
            </a:srgbClr>
          </a:solidFill>
          <a:ln w="6350" cap="flat">
            <a:noFill/>
            <a:prstDash val="solid"/>
            <a:miter/>
          </a:ln>
        </p:spPr>
        <p:txBody>
          <a:bodyPr rtlCol="0" anchor="ctr"/>
          <a:lstStyle/>
          <a:p>
            <a:endParaRPr lang="zh-CN" altLang="en-US">
              <a:latin typeface="+mn-ea"/>
            </a:endParaRPr>
          </a:p>
        </p:txBody>
      </p:sp>
      <p:sp>
        <p:nvSpPr>
          <p:cNvPr id="37" name="任意形状 27"/>
          <p:cNvSpPr/>
          <p:nvPr/>
        </p:nvSpPr>
        <p:spPr>
          <a:xfrm>
            <a:off x="9723718" y="4994032"/>
            <a:ext cx="1587500" cy="1485900"/>
          </a:xfrm>
          <a:custGeom>
            <a:avLst/>
            <a:gdLst>
              <a:gd name="connsiteX0" fmla="*/ 0 w 1587500"/>
              <a:gd name="connsiteY0" fmla="*/ 0 h 1485900"/>
              <a:gd name="connsiteX1" fmla="*/ 1587500 w 1587500"/>
              <a:gd name="connsiteY1" fmla="*/ 0 h 1485900"/>
              <a:gd name="connsiteX2" fmla="*/ 1587500 w 1587500"/>
              <a:gd name="connsiteY2" fmla="*/ 1485900 h 1485900"/>
              <a:gd name="connsiteX3" fmla="*/ 0 w 1587500"/>
              <a:gd name="connsiteY3" fmla="*/ 1485900 h 1485900"/>
            </a:gdLst>
            <a:ahLst/>
            <a:cxnLst>
              <a:cxn ang="0">
                <a:pos x="connsiteX0" y="connsiteY0"/>
              </a:cxn>
              <a:cxn ang="0">
                <a:pos x="connsiteX1" y="connsiteY1"/>
              </a:cxn>
              <a:cxn ang="0">
                <a:pos x="connsiteX2" y="connsiteY2"/>
              </a:cxn>
              <a:cxn ang="0">
                <a:pos x="connsiteX3" y="connsiteY3"/>
              </a:cxn>
            </a:cxnLst>
            <a:rect l="l" t="t" r="r" b="b"/>
            <a:pathLst>
              <a:path w="1587500" h="1485900">
                <a:moveTo>
                  <a:pt x="0" y="0"/>
                </a:moveTo>
                <a:lnTo>
                  <a:pt x="1587500" y="0"/>
                </a:lnTo>
                <a:lnTo>
                  <a:pt x="1587500" y="1485900"/>
                </a:lnTo>
                <a:lnTo>
                  <a:pt x="0" y="1485900"/>
                </a:lnTo>
                <a:close/>
              </a:path>
            </a:pathLst>
          </a:custGeom>
          <a:solidFill>
            <a:srgbClr val="FFFFFF">
              <a:alpha val="10000"/>
            </a:srgbClr>
          </a:solidFill>
          <a:ln w="6350" cap="flat">
            <a:noFill/>
            <a:prstDash val="solid"/>
            <a:miter/>
          </a:ln>
        </p:spPr>
        <p:txBody>
          <a:bodyPr rtlCol="0" anchor="ctr"/>
          <a:lstStyle/>
          <a:p>
            <a:endParaRPr lang="zh-CN" altLang="en-US">
              <a:latin typeface="+mn-ea"/>
            </a:endParaRPr>
          </a:p>
        </p:txBody>
      </p:sp>
      <p:sp>
        <p:nvSpPr>
          <p:cNvPr id="44" name="文本框 43"/>
          <p:cNvSpPr txBox="1"/>
          <p:nvPr/>
        </p:nvSpPr>
        <p:spPr>
          <a:xfrm>
            <a:off x="5114476" y="1651155"/>
            <a:ext cx="810602" cy="64632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algn="ctr" hangingPunct="0"/>
            <a:r>
              <a:rPr kumimoji="1" lang="zh-CN" altLang="en-US" b="1" dirty="0">
                <a:solidFill>
                  <a:schemeClr val="bg1"/>
                </a:solidFill>
                <a:latin typeface="微软雅黑" panose="020B0503020204020204" pitchFamily="34" charset="-122"/>
                <a:ea typeface="微软雅黑" panose="020B0503020204020204" pitchFamily="34" charset="-122"/>
              </a:rPr>
              <a:t>更快速</a:t>
            </a:r>
            <a:endParaRPr kumimoji="1" lang="en-US" altLang="zh-CN" b="1" dirty="0">
              <a:solidFill>
                <a:schemeClr val="bg1"/>
              </a:solidFill>
              <a:latin typeface="微软雅黑" panose="020B0503020204020204" pitchFamily="34" charset="-122"/>
              <a:ea typeface="微软雅黑" panose="020B0503020204020204" pitchFamily="34" charset="-122"/>
            </a:endParaRPr>
          </a:p>
          <a:p>
            <a:pPr algn="ctr" hangingPunct="0"/>
            <a:r>
              <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rPr>
              <a:t>更高效</a:t>
            </a:r>
            <a:endPar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52" name="文本框 51"/>
          <p:cNvSpPr txBox="1"/>
          <p:nvPr/>
        </p:nvSpPr>
        <p:spPr>
          <a:xfrm>
            <a:off x="5114476" y="3644265"/>
            <a:ext cx="810602" cy="369328"/>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rPr>
              <a:t>更准确</a:t>
            </a:r>
            <a:endPar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53" name="文本框 52"/>
          <p:cNvSpPr txBox="1"/>
          <p:nvPr/>
        </p:nvSpPr>
        <p:spPr>
          <a:xfrm>
            <a:off x="4935497" y="5440045"/>
            <a:ext cx="1050027" cy="369328"/>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rPr>
              <a:t>更低成本</a:t>
            </a:r>
            <a:endParaRPr kumimoji="0" lang="zh-CN" altLang="en-US" b="1" i="0" u="none" strike="noStrike" cap="none" spc="67"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54" name="任意形状 53"/>
          <p:cNvSpPr/>
          <p:nvPr/>
        </p:nvSpPr>
        <p:spPr>
          <a:xfrm>
            <a:off x="7064861" y="3702050"/>
            <a:ext cx="304800" cy="254000"/>
          </a:xfrm>
          <a:custGeom>
            <a:avLst/>
            <a:gdLst>
              <a:gd name="connsiteX0" fmla="*/ 0 w 304800"/>
              <a:gd name="connsiteY0" fmla="*/ 63500 h 254000"/>
              <a:gd name="connsiteX1" fmla="*/ 7938 w 304800"/>
              <a:gd name="connsiteY1" fmla="*/ 63500 h 254000"/>
              <a:gd name="connsiteX2" fmla="*/ 7938 w 304800"/>
              <a:gd name="connsiteY2" fmla="*/ 190500 h 254000"/>
              <a:gd name="connsiteX3" fmla="*/ 0 w 304800"/>
              <a:gd name="connsiteY3" fmla="*/ 190500 h 254000"/>
              <a:gd name="connsiteX4" fmla="*/ 0 w 304800"/>
              <a:gd name="connsiteY4" fmla="*/ 63500 h 254000"/>
              <a:gd name="connsiteX5" fmla="*/ 15875 w 304800"/>
              <a:gd name="connsiteY5" fmla="*/ 63500 h 254000"/>
              <a:gd name="connsiteX6" fmla="*/ 31750 w 304800"/>
              <a:gd name="connsiteY6" fmla="*/ 63500 h 254000"/>
              <a:gd name="connsiteX7" fmla="*/ 31750 w 304800"/>
              <a:gd name="connsiteY7" fmla="*/ 190500 h 254000"/>
              <a:gd name="connsiteX8" fmla="*/ 15875 w 304800"/>
              <a:gd name="connsiteY8" fmla="*/ 190500 h 254000"/>
              <a:gd name="connsiteX9" fmla="*/ 15875 w 304800"/>
              <a:gd name="connsiteY9" fmla="*/ 63500 h 254000"/>
              <a:gd name="connsiteX10" fmla="*/ 39688 w 304800"/>
              <a:gd name="connsiteY10" fmla="*/ 63500 h 254000"/>
              <a:gd name="connsiteX11" fmla="*/ 177800 w 304800"/>
              <a:gd name="connsiteY11" fmla="*/ 63500 h 254000"/>
              <a:gd name="connsiteX12" fmla="*/ 177800 w 304800"/>
              <a:gd name="connsiteY12" fmla="*/ 0 h 254000"/>
              <a:gd name="connsiteX13" fmla="*/ 304800 w 304800"/>
              <a:gd name="connsiteY13" fmla="*/ 127000 h 254000"/>
              <a:gd name="connsiteX14" fmla="*/ 177800 w 304800"/>
              <a:gd name="connsiteY14" fmla="*/ 254000 h 254000"/>
              <a:gd name="connsiteX15" fmla="*/ 177800 w 304800"/>
              <a:gd name="connsiteY15" fmla="*/ 190500 h 254000"/>
              <a:gd name="connsiteX16" fmla="*/ 39688 w 304800"/>
              <a:gd name="connsiteY16" fmla="*/ 190500 h 254000"/>
              <a:gd name="connsiteX17" fmla="*/ 39688 w 304800"/>
              <a:gd name="connsiteY17" fmla="*/ 635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254000">
                <a:moveTo>
                  <a:pt x="0" y="63500"/>
                </a:moveTo>
                <a:lnTo>
                  <a:pt x="7938" y="63500"/>
                </a:lnTo>
                <a:lnTo>
                  <a:pt x="7938" y="190500"/>
                </a:lnTo>
                <a:lnTo>
                  <a:pt x="0" y="190500"/>
                </a:lnTo>
                <a:lnTo>
                  <a:pt x="0" y="63500"/>
                </a:lnTo>
                <a:close/>
                <a:moveTo>
                  <a:pt x="15875" y="63500"/>
                </a:moveTo>
                <a:lnTo>
                  <a:pt x="31750" y="63500"/>
                </a:lnTo>
                <a:lnTo>
                  <a:pt x="31750" y="190500"/>
                </a:lnTo>
                <a:lnTo>
                  <a:pt x="15875" y="190500"/>
                </a:lnTo>
                <a:lnTo>
                  <a:pt x="15875" y="63500"/>
                </a:lnTo>
                <a:close/>
                <a:moveTo>
                  <a:pt x="39688" y="63500"/>
                </a:moveTo>
                <a:lnTo>
                  <a:pt x="177800" y="63500"/>
                </a:lnTo>
                <a:lnTo>
                  <a:pt x="177800" y="0"/>
                </a:lnTo>
                <a:lnTo>
                  <a:pt x="304800" y="127000"/>
                </a:lnTo>
                <a:lnTo>
                  <a:pt x="177800" y="254000"/>
                </a:lnTo>
                <a:lnTo>
                  <a:pt x="177800" y="190500"/>
                </a:lnTo>
                <a:lnTo>
                  <a:pt x="39688" y="190500"/>
                </a:lnTo>
                <a:lnTo>
                  <a:pt x="39688" y="63500"/>
                </a:lnTo>
                <a:close/>
              </a:path>
            </a:pathLst>
          </a:custGeom>
          <a:gradFill>
            <a:gsLst>
              <a:gs pos="26000">
                <a:srgbClr val="1297F3"/>
              </a:gs>
              <a:gs pos="0">
                <a:srgbClr val="00DFFC"/>
              </a:gs>
              <a:gs pos="100000">
                <a:srgbClr val="2257EB"/>
              </a:gs>
            </a:gsLst>
            <a:lin ang="0" scaled="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mn-ea"/>
            </a:endParaRPr>
          </a:p>
        </p:txBody>
      </p:sp>
      <p:sp>
        <p:nvSpPr>
          <p:cNvPr id="55" name="任意形状 54"/>
          <p:cNvSpPr/>
          <p:nvPr/>
        </p:nvSpPr>
        <p:spPr>
          <a:xfrm>
            <a:off x="7064861" y="5594350"/>
            <a:ext cx="304800" cy="254000"/>
          </a:xfrm>
          <a:custGeom>
            <a:avLst/>
            <a:gdLst>
              <a:gd name="connsiteX0" fmla="*/ 0 w 304800"/>
              <a:gd name="connsiteY0" fmla="*/ 63500 h 254000"/>
              <a:gd name="connsiteX1" fmla="*/ 7938 w 304800"/>
              <a:gd name="connsiteY1" fmla="*/ 63500 h 254000"/>
              <a:gd name="connsiteX2" fmla="*/ 7938 w 304800"/>
              <a:gd name="connsiteY2" fmla="*/ 190500 h 254000"/>
              <a:gd name="connsiteX3" fmla="*/ 0 w 304800"/>
              <a:gd name="connsiteY3" fmla="*/ 190500 h 254000"/>
              <a:gd name="connsiteX4" fmla="*/ 0 w 304800"/>
              <a:gd name="connsiteY4" fmla="*/ 63500 h 254000"/>
              <a:gd name="connsiteX5" fmla="*/ 15875 w 304800"/>
              <a:gd name="connsiteY5" fmla="*/ 63500 h 254000"/>
              <a:gd name="connsiteX6" fmla="*/ 31750 w 304800"/>
              <a:gd name="connsiteY6" fmla="*/ 63500 h 254000"/>
              <a:gd name="connsiteX7" fmla="*/ 31750 w 304800"/>
              <a:gd name="connsiteY7" fmla="*/ 190500 h 254000"/>
              <a:gd name="connsiteX8" fmla="*/ 15875 w 304800"/>
              <a:gd name="connsiteY8" fmla="*/ 190500 h 254000"/>
              <a:gd name="connsiteX9" fmla="*/ 15875 w 304800"/>
              <a:gd name="connsiteY9" fmla="*/ 63500 h 254000"/>
              <a:gd name="connsiteX10" fmla="*/ 39688 w 304800"/>
              <a:gd name="connsiteY10" fmla="*/ 63500 h 254000"/>
              <a:gd name="connsiteX11" fmla="*/ 177800 w 304800"/>
              <a:gd name="connsiteY11" fmla="*/ 63500 h 254000"/>
              <a:gd name="connsiteX12" fmla="*/ 177800 w 304800"/>
              <a:gd name="connsiteY12" fmla="*/ 0 h 254000"/>
              <a:gd name="connsiteX13" fmla="*/ 304800 w 304800"/>
              <a:gd name="connsiteY13" fmla="*/ 127000 h 254000"/>
              <a:gd name="connsiteX14" fmla="*/ 177800 w 304800"/>
              <a:gd name="connsiteY14" fmla="*/ 254000 h 254000"/>
              <a:gd name="connsiteX15" fmla="*/ 177800 w 304800"/>
              <a:gd name="connsiteY15" fmla="*/ 190500 h 254000"/>
              <a:gd name="connsiteX16" fmla="*/ 39688 w 304800"/>
              <a:gd name="connsiteY16" fmla="*/ 190500 h 254000"/>
              <a:gd name="connsiteX17" fmla="*/ 39688 w 304800"/>
              <a:gd name="connsiteY17" fmla="*/ 635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254000">
                <a:moveTo>
                  <a:pt x="0" y="63500"/>
                </a:moveTo>
                <a:lnTo>
                  <a:pt x="7938" y="63500"/>
                </a:lnTo>
                <a:lnTo>
                  <a:pt x="7938" y="190500"/>
                </a:lnTo>
                <a:lnTo>
                  <a:pt x="0" y="190500"/>
                </a:lnTo>
                <a:lnTo>
                  <a:pt x="0" y="63500"/>
                </a:lnTo>
                <a:close/>
                <a:moveTo>
                  <a:pt x="15875" y="63500"/>
                </a:moveTo>
                <a:lnTo>
                  <a:pt x="31750" y="63500"/>
                </a:lnTo>
                <a:lnTo>
                  <a:pt x="31750" y="190500"/>
                </a:lnTo>
                <a:lnTo>
                  <a:pt x="15875" y="190500"/>
                </a:lnTo>
                <a:lnTo>
                  <a:pt x="15875" y="63500"/>
                </a:lnTo>
                <a:close/>
                <a:moveTo>
                  <a:pt x="39688" y="63500"/>
                </a:moveTo>
                <a:lnTo>
                  <a:pt x="177800" y="63500"/>
                </a:lnTo>
                <a:lnTo>
                  <a:pt x="177800" y="0"/>
                </a:lnTo>
                <a:lnTo>
                  <a:pt x="304800" y="127000"/>
                </a:lnTo>
                <a:lnTo>
                  <a:pt x="177800" y="254000"/>
                </a:lnTo>
                <a:lnTo>
                  <a:pt x="177800" y="190500"/>
                </a:lnTo>
                <a:lnTo>
                  <a:pt x="39688" y="190500"/>
                </a:lnTo>
                <a:lnTo>
                  <a:pt x="39688" y="63500"/>
                </a:lnTo>
                <a:close/>
              </a:path>
            </a:pathLst>
          </a:custGeom>
          <a:gradFill>
            <a:gsLst>
              <a:gs pos="26000">
                <a:srgbClr val="1297F3"/>
              </a:gs>
              <a:gs pos="0">
                <a:srgbClr val="00DFFC"/>
              </a:gs>
              <a:gs pos="100000">
                <a:srgbClr val="2257EB"/>
              </a:gs>
            </a:gsLst>
            <a:lin ang="0" scaled="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mn-ea"/>
            </a:endParaRPr>
          </a:p>
        </p:txBody>
      </p:sp>
      <p:sp>
        <p:nvSpPr>
          <p:cNvPr id="56" name="任意形状 55"/>
          <p:cNvSpPr/>
          <p:nvPr/>
        </p:nvSpPr>
        <p:spPr>
          <a:xfrm>
            <a:off x="7064861" y="1809750"/>
            <a:ext cx="304800" cy="254000"/>
          </a:xfrm>
          <a:custGeom>
            <a:avLst/>
            <a:gdLst>
              <a:gd name="connsiteX0" fmla="*/ 0 w 304800"/>
              <a:gd name="connsiteY0" fmla="*/ 63500 h 254000"/>
              <a:gd name="connsiteX1" fmla="*/ 7938 w 304800"/>
              <a:gd name="connsiteY1" fmla="*/ 63500 h 254000"/>
              <a:gd name="connsiteX2" fmla="*/ 7938 w 304800"/>
              <a:gd name="connsiteY2" fmla="*/ 190500 h 254000"/>
              <a:gd name="connsiteX3" fmla="*/ 0 w 304800"/>
              <a:gd name="connsiteY3" fmla="*/ 190500 h 254000"/>
              <a:gd name="connsiteX4" fmla="*/ 0 w 304800"/>
              <a:gd name="connsiteY4" fmla="*/ 63500 h 254000"/>
              <a:gd name="connsiteX5" fmla="*/ 15875 w 304800"/>
              <a:gd name="connsiteY5" fmla="*/ 63500 h 254000"/>
              <a:gd name="connsiteX6" fmla="*/ 31750 w 304800"/>
              <a:gd name="connsiteY6" fmla="*/ 63500 h 254000"/>
              <a:gd name="connsiteX7" fmla="*/ 31750 w 304800"/>
              <a:gd name="connsiteY7" fmla="*/ 190500 h 254000"/>
              <a:gd name="connsiteX8" fmla="*/ 15875 w 304800"/>
              <a:gd name="connsiteY8" fmla="*/ 190500 h 254000"/>
              <a:gd name="connsiteX9" fmla="*/ 15875 w 304800"/>
              <a:gd name="connsiteY9" fmla="*/ 63500 h 254000"/>
              <a:gd name="connsiteX10" fmla="*/ 39688 w 304800"/>
              <a:gd name="connsiteY10" fmla="*/ 63500 h 254000"/>
              <a:gd name="connsiteX11" fmla="*/ 177800 w 304800"/>
              <a:gd name="connsiteY11" fmla="*/ 63500 h 254000"/>
              <a:gd name="connsiteX12" fmla="*/ 177800 w 304800"/>
              <a:gd name="connsiteY12" fmla="*/ 0 h 254000"/>
              <a:gd name="connsiteX13" fmla="*/ 304800 w 304800"/>
              <a:gd name="connsiteY13" fmla="*/ 127000 h 254000"/>
              <a:gd name="connsiteX14" fmla="*/ 177800 w 304800"/>
              <a:gd name="connsiteY14" fmla="*/ 254000 h 254000"/>
              <a:gd name="connsiteX15" fmla="*/ 177800 w 304800"/>
              <a:gd name="connsiteY15" fmla="*/ 190500 h 254000"/>
              <a:gd name="connsiteX16" fmla="*/ 39688 w 304800"/>
              <a:gd name="connsiteY16" fmla="*/ 190500 h 254000"/>
              <a:gd name="connsiteX17" fmla="*/ 39688 w 304800"/>
              <a:gd name="connsiteY17" fmla="*/ 635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254000">
                <a:moveTo>
                  <a:pt x="0" y="63500"/>
                </a:moveTo>
                <a:lnTo>
                  <a:pt x="7938" y="63500"/>
                </a:lnTo>
                <a:lnTo>
                  <a:pt x="7938" y="190500"/>
                </a:lnTo>
                <a:lnTo>
                  <a:pt x="0" y="190500"/>
                </a:lnTo>
                <a:lnTo>
                  <a:pt x="0" y="63500"/>
                </a:lnTo>
                <a:close/>
                <a:moveTo>
                  <a:pt x="15875" y="63500"/>
                </a:moveTo>
                <a:lnTo>
                  <a:pt x="31750" y="63500"/>
                </a:lnTo>
                <a:lnTo>
                  <a:pt x="31750" y="190500"/>
                </a:lnTo>
                <a:lnTo>
                  <a:pt x="15875" y="190500"/>
                </a:lnTo>
                <a:lnTo>
                  <a:pt x="15875" y="63500"/>
                </a:lnTo>
                <a:close/>
                <a:moveTo>
                  <a:pt x="39688" y="63500"/>
                </a:moveTo>
                <a:lnTo>
                  <a:pt x="177800" y="63500"/>
                </a:lnTo>
                <a:lnTo>
                  <a:pt x="177800" y="0"/>
                </a:lnTo>
                <a:lnTo>
                  <a:pt x="304800" y="127000"/>
                </a:lnTo>
                <a:lnTo>
                  <a:pt x="177800" y="254000"/>
                </a:lnTo>
                <a:lnTo>
                  <a:pt x="177800" y="190500"/>
                </a:lnTo>
                <a:lnTo>
                  <a:pt x="39688" y="190500"/>
                </a:lnTo>
                <a:lnTo>
                  <a:pt x="39688" y="63500"/>
                </a:lnTo>
                <a:close/>
              </a:path>
            </a:pathLst>
          </a:custGeom>
          <a:gradFill>
            <a:gsLst>
              <a:gs pos="26000">
                <a:srgbClr val="1297F3"/>
              </a:gs>
              <a:gs pos="0">
                <a:srgbClr val="00DFFC"/>
              </a:gs>
              <a:gs pos="100000">
                <a:srgbClr val="2257EB"/>
              </a:gs>
            </a:gsLst>
            <a:lin ang="0" scaled="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mn-ea"/>
            </a:endParaRPr>
          </a:p>
        </p:txBody>
      </p:sp>
      <p:sp>
        <p:nvSpPr>
          <p:cNvPr id="57" name="任意形状 56"/>
          <p:cNvSpPr/>
          <p:nvPr/>
        </p:nvSpPr>
        <p:spPr>
          <a:xfrm>
            <a:off x="7867038" y="1496695"/>
            <a:ext cx="374650" cy="1085850"/>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rgbClr val="C49327"/>
          </a:solidFill>
          <a:ln w="6350" cap="flat">
            <a:noFill/>
            <a:prstDash val="solid"/>
            <a:miter/>
          </a:ln>
        </p:spPr>
        <p:txBody>
          <a:bodyPr rtlCol="0" anchor="ctr"/>
          <a:lstStyle/>
          <a:p>
            <a:endParaRPr lang="zh-CN" altLang="en-US">
              <a:latin typeface="+mn-ea"/>
            </a:endParaRPr>
          </a:p>
        </p:txBody>
      </p:sp>
      <p:sp>
        <p:nvSpPr>
          <p:cNvPr id="58" name="任意形状 57"/>
          <p:cNvSpPr/>
          <p:nvPr/>
        </p:nvSpPr>
        <p:spPr>
          <a:xfrm>
            <a:off x="7866403" y="5403850"/>
            <a:ext cx="374650" cy="825500"/>
          </a:xfrm>
          <a:custGeom>
            <a:avLst/>
            <a:gdLst>
              <a:gd name="connsiteX0" fmla="*/ 0 w 374650"/>
              <a:gd name="connsiteY0" fmla="*/ 0 h 825500"/>
              <a:gd name="connsiteX1" fmla="*/ 374650 w 374650"/>
              <a:gd name="connsiteY1" fmla="*/ 0 h 825500"/>
              <a:gd name="connsiteX2" fmla="*/ 374650 w 374650"/>
              <a:gd name="connsiteY2" fmla="*/ 825500 h 825500"/>
              <a:gd name="connsiteX3" fmla="*/ 0 w 374650"/>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374650" h="825500">
                <a:moveTo>
                  <a:pt x="0" y="0"/>
                </a:moveTo>
                <a:lnTo>
                  <a:pt x="374650" y="0"/>
                </a:lnTo>
                <a:lnTo>
                  <a:pt x="374650" y="825500"/>
                </a:lnTo>
                <a:lnTo>
                  <a:pt x="0" y="825500"/>
                </a:lnTo>
                <a:close/>
              </a:path>
            </a:pathLst>
          </a:custGeom>
          <a:solidFill>
            <a:srgbClr val="C49327"/>
          </a:solidFill>
          <a:ln w="6350" cap="flat">
            <a:noFill/>
            <a:prstDash val="solid"/>
            <a:miter/>
          </a:ln>
        </p:spPr>
        <p:txBody>
          <a:bodyPr rtlCol="0" anchor="ctr"/>
          <a:lstStyle/>
          <a:p>
            <a:endParaRPr lang="zh-CN" altLang="en-US">
              <a:latin typeface="+mn-ea"/>
            </a:endParaRPr>
          </a:p>
        </p:txBody>
      </p:sp>
      <p:sp>
        <p:nvSpPr>
          <p:cNvPr id="59" name="任意形状 58"/>
          <p:cNvSpPr/>
          <p:nvPr/>
        </p:nvSpPr>
        <p:spPr>
          <a:xfrm>
            <a:off x="8702281" y="2320290"/>
            <a:ext cx="374650" cy="254000"/>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rgbClr val="1B7CEE"/>
          </a:solidFill>
          <a:ln w="6350" cap="flat">
            <a:noFill/>
            <a:prstDash val="solid"/>
            <a:miter/>
          </a:ln>
        </p:spPr>
        <p:txBody>
          <a:bodyPr rtlCol="0" anchor="ctr"/>
          <a:lstStyle/>
          <a:p>
            <a:pPr algn="ctr"/>
            <a:endParaRPr lang="zh-CN" altLang="en-US">
              <a:latin typeface="+mn-ea"/>
            </a:endParaRPr>
          </a:p>
        </p:txBody>
      </p:sp>
      <p:sp>
        <p:nvSpPr>
          <p:cNvPr id="60" name="任意形状 59"/>
          <p:cNvSpPr/>
          <p:nvPr/>
        </p:nvSpPr>
        <p:spPr>
          <a:xfrm>
            <a:off x="8695296" y="6000750"/>
            <a:ext cx="374650" cy="228600"/>
          </a:xfrm>
          <a:custGeom>
            <a:avLst/>
            <a:gdLst>
              <a:gd name="connsiteX0" fmla="*/ 0 w 374650"/>
              <a:gd name="connsiteY0" fmla="*/ 0 h 228600"/>
              <a:gd name="connsiteX1" fmla="*/ 374650 w 374650"/>
              <a:gd name="connsiteY1" fmla="*/ 0 h 228600"/>
              <a:gd name="connsiteX2" fmla="*/ 374650 w 374650"/>
              <a:gd name="connsiteY2" fmla="*/ 228600 h 228600"/>
              <a:gd name="connsiteX3" fmla="*/ 0 w 37465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374650" h="228600">
                <a:moveTo>
                  <a:pt x="0" y="0"/>
                </a:moveTo>
                <a:lnTo>
                  <a:pt x="374650" y="0"/>
                </a:lnTo>
                <a:lnTo>
                  <a:pt x="374650" y="228600"/>
                </a:lnTo>
                <a:lnTo>
                  <a:pt x="0" y="228600"/>
                </a:lnTo>
                <a:close/>
              </a:path>
            </a:pathLst>
          </a:custGeom>
          <a:solidFill>
            <a:srgbClr val="1B7CEE"/>
          </a:solidFill>
          <a:ln w="6350" cap="flat">
            <a:noFill/>
            <a:prstDash val="solid"/>
            <a:miter/>
          </a:ln>
        </p:spPr>
        <p:txBody>
          <a:bodyPr rtlCol="0" anchor="ctr"/>
          <a:lstStyle/>
          <a:p>
            <a:pPr algn="ctr"/>
            <a:endParaRPr lang="zh-CN" altLang="en-US">
              <a:latin typeface="+mn-ea"/>
            </a:endParaRPr>
          </a:p>
        </p:txBody>
      </p:sp>
      <p:sp>
        <p:nvSpPr>
          <p:cNvPr id="132" name="文本框 131"/>
          <p:cNvSpPr txBox="1"/>
          <p:nvPr/>
        </p:nvSpPr>
        <p:spPr>
          <a:xfrm>
            <a:off x="7742619" y="2574290"/>
            <a:ext cx="62221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人工</a:t>
            </a:r>
            <a:r>
              <a:rPr lang="zh-CN" altLang="en-US" sz="1000" spc="33" dirty="0">
                <a:solidFill>
                  <a:srgbClr val="FFFFFF">
                    <a:alpha val="70000"/>
                  </a:srgbClr>
                </a:solidFill>
                <a:latin typeface="+mn-ea"/>
                <a:cs typeface="+mn-cs"/>
                <a:sym typeface="微软雅黑" panose="020B0503020204020204" pitchFamily="34" charset="-122"/>
                <a:rtl val="0"/>
              </a:rPr>
              <a:t>用时</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33" name="文本框 132"/>
          <p:cNvSpPr txBox="1"/>
          <p:nvPr/>
        </p:nvSpPr>
        <p:spPr>
          <a:xfrm>
            <a:off x="7728552" y="1206500"/>
            <a:ext cx="500380" cy="243840"/>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60</a:t>
            </a:r>
            <a:r>
              <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分钟</a:t>
            </a:r>
            <a:endPar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135" name="文本框 134"/>
          <p:cNvSpPr txBox="1"/>
          <p:nvPr/>
        </p:nvSpPr>
        <p:spPr>
          <a:xfrm>
            <a:off x="7597387" y="5135880"/>
            <a:ext cx="886460" cy="243840"/>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lang="zh-CN" altLang="en-US" sz="1000" spc="33" dirty="0">
                <a:solidFill>
                  <a:srgbClr val="FFFFFF"/>
                </a:solidFill>
                <a:latin typeface="+mn-ea"/>
                <a:sym typeface="微软雅黑" panose="020B0503020204020204" pitchFamily="34" charset="-122"/>
                <a:rtl val="0"/>
              </a:rPr>
              <a:t>约</a:t>
            </a:r>
            <a:r>
              <a:rPr lang="en-US" altLang="zh-CN" sz="1000" spc="33" dirty="0">
                <a:solidFill>
                  <a:srgbClr val="FFFFFF"/>
                </a:solidFill>
                <a:latin typeface="+mn-ea"/>
                <a:sym typeface="微软雅黑" panose="020B0503020204020204" pitchFamily="34" charset="-122"/>
                <a:rtl val="0"/>
              </a:rPr>
              <a:t>10000</a:t>
            </a:r>
            <a:r>
              <a:rPr lang="zh-CN" altLang="en-US" sz="1000" spc="33" dirty="0">
                <a:solidFill>
                  <a:srgbClr val="FFFFFF"/>
                </a:solidFill>
                <a:latin typeface="+mn-ea"/>
                <a:sym typeface="微软雅黑" panose="020B0503020204020204" pitchFamily="34" charset="-122"/>
                <a:rtl val="0"/>
              </a:rPr>
              <a:t>元</a:t>
            </a:r>
            <a:r>
              <a:rPr lang="en-US" altLang="zh-CN" sz="1000" spc="33" dirty="0">
                <a:solidFill>
                  <a:srgbClr val="FFFFFF"/>
                </a:solidFill>
                <a:latin typeface="+mn-ea"/>
                <a:sym typeface="微软雅黑" panose="020B0503020204020204" pitchFamily="34" charset="-122"/>
                <a:rtl val="0"/>
              </a:rPr>
              <a:t>/</a:t>
            </a:r>
            <a:r>
              <a:rPr lang="zh-CN" altLang="en-US" sz="1000" spc="33" dirty="0">
                <a:solidFill>
                  <a:srgbClr val="FFFFFF"/>
                </a:solidFill>
                <a:latin typeface="+mn-ea"/>
                <a:sym typeface="微软雅黑" panose="020B0503020204020204" pitchFamily="34" charset="-122"/>
                <a:rtl val="0"/>
              </a:rPr>
              <a:t>月</a:t>
            </a:r>
            <a:endPar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136" name="文本框 135"/>
          <p:cNvSpPr txBox="1"/>
          <p:nvPr/>
        </p:nvSpPr>
        <p:spPr>
          <a:xfrm>
            <a:off x="8682596" y="2010410"/>
            <a:ext cx="419100" cy="243840"/>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3</a:t>
            </a:r>
            <a:r>
              <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分钟</a:t>
            </a:r>
            <a:endPar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137" name="文本框 136"/>
          <p:cNvSpPr txBox="1"/>
          <p:nvPr/>
        </p:nvSpPr>
        <p:spPr>
          <a:xfrm>
            <a:off x="8450259" y="5735320"/>
            <a:ext cx="89985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约</a:t>
            </a:r>
            <a:r>
              <a:rPr kumimoji="0" lang="en-US" altLang="zh-CN"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2000</a:t>
            </a:r>
            <a:r>
              <a:rPr lang="zh-CN" altLang="en-US" sz="1000" spc="33" dirty="0">
                <a:solidFill>
                  <a:srgbClr val="FFFFFF"/>
                </a:solidFill>
                <a:latin typeface="+mn-ea"/>
                <a:sym typeface="微软雅黑" panose="020B0503020204020204" pitchFamily="34" charset="-122"/>
                <a:rtl val="0"/>
              </a:rPr>
              <a:t>元</a:t>
            </a:r>
            <a:r>
              <a:rPr kumimoji="0" lang="en-US" altLang="zh-CN"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a:t>
            </a:r>
            <a:r>
              <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rPr>
              <a:t>月 </a:t>
            </a:r>
            <a:endParaRPr kumimoji="0" lang="zh-CN" altLang="en-US" sz="1000" b="0" i="0" u="none" strike="noStrike" cap="none" spc="33" normalizeH="0" baseline="0" dirty="0">
              <a:ln>
                <a:noFill/>
              </a:ln>
              <a:solidFill>
                <a:srgbClr val="FFFFFF"/>
              </a:solidFill>
              <a:effectLst/>
              <a:uFillTx/>
              <a:latin typeface="+mn-ea"/>
              <a:cs typeface="+mn-cs"/>
              <a:sym typeface="微软雅黑" panose="020B0503020204020204" pitchFamily="34" charset="-122"/>
              <a:rtl val="0"/>
            </a:endParaRPr>
          </a:p>
        </p:txBody>
      </p:sp>
      <p:sp>
        <p:nvSpPr>
          <p:cNvPr id="139" name="文本框 138"/>
          <p:cNvSpPr txBox="1"/>
          <p:nvPr/>
        </p:nvSpPr>
        <p:spPr>
          <a:xfrm>
            <a:off x="7676383" y="4214226"/>
            <a:ext cx="754690"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人工准确率</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40" name="文本框 139"/>
          <p:cNvSpPr txBox="1"/>
          <p:nvPr/>
        </p:nvSpPr>
        <p:spPr>
          <a:xfrm>
            <a:off x="8578151" y="2574290"/>
            <a:ext cx="621641"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RPA用时</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41" name="文本框 140"/>
          <p:cNvSpPr txBox="1"/>
          <p:nvPr/>
        </p:nvSpPr>
        <p:spPr>
          <a:xfrm>
            <a:off x="8505565" y="4214688"/>
            <a:ext cx="754113"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RPA准确率</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42" name="文本框 141"/>
          <p:cNvSpPr txBox="1"/>
          <p:nvPr/>
        </p:nvSpPr>
        <p:spPr>
          <a:xfrm>
            <a:off x="8658075" y="3167380"/>
            <a:ext cx="449093"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chemeClr val="bg1"/>
                </a:solidFill>
                <a:effectLst/>
                <a:uFillTx/>
                <a:latin typeface="+mn-ea"/>
                <a:cs typeface="+mn-cs"/>
                <a:sym typeface="微软雅黑" panose="020B0503020204020204" pitchFamily="34" charset="-122"/>
                <a:rtl val="0"/>
              </a:rPr>
              <a:t>100%</a:t>
            </a:r>
            <a:endParaRPr kumimoji="0" lang="zh-CN" altLang="en-US" sz="1000" b="0" i="0" u="none" strike="noStrike" cap="none" spc="33" normalizeH="0" baseline="0" dirty="0">
              <a:ln>
                <a:noFill/>
              </a:ln>
              <a:solidFill>
                <a:schemeClr val="bg1"/>
              </a:solidFill>
              <a:effectLst/>
              <a:uFillTx/>
              <a:latin typeface="+mn-ea"/>
              <a:cs typeface="+mn-cs"/>
              <a:sym typeface="微软雅黑" panose="020B0503020204020204" pitchFamily="34" charset="-122"/>
              <a:rtl val="0"/>
            </a:endParaRPr>
          </a:p>
        </p:txBody>
      </p:sp>
      <p:sp>
        <p:nvSpPr>
          <p:cNvPr id="143" name="文本框 142"/>
          <p:cNvSpPr txBox="1"/>
          <p:nvPr/>
        </p:nvSpPr>
        <p:spPr>
          <a:xfrm>
            <a:off x="7719440" y="3167380"/>
            <a:ext cx="668577"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chemeClr val="bg1"/>
                </a:solidFill>
                <a:effectLst/>
                <a:uFillTx/>
                <a:latin typeface="+mn-ea"/>
                <a:cs typeface="+mn-cs"/>
                <a:sym typeface="微软雅黑" panose="020B0503020204020204" pitchFamily="34" charset="-122"/>
                <a:rtl val="0"/>
              </a:rPr>
              <a:t>95-100%</a:t>
            </a:r>
            <a:endParaRPr kumimoji="0" lang="zh-CN" altLang="en-US" sz="1000" b="0" i="0" u="none" strike="noStrike" cap="none" spc="33" normalizeH="0" baseline="0" dirty="0">
              <a:ln>
                <a:noFill/>
              </a:ln>
              <a:solidFill>
                <a:schemeClr val="bg1"/>
              </a:solidFill>
              <a:effectLst/>
              <a:uFillTx/>
              <a:latin typeface="+mn-ea"/>
              <a:cs typeface="+mn-cs"/>
              <a:sym typeface="微软雅黑" panose="020B0503020204020204" pitchFamily="34" charset="-122"/>
              <a:rtl val="0"/>
            </a:endParaRPr>
          </a:p>
        </p:txBody>
      </p:sp>
      <p:grpSp>
        <p:nvGrpSpPr>
          <p:cNvPr id="144" name="图形 4"/>
          <p:cNvGrpSpPr/>
          <p:nvPr/>
        </p:nvGrpSpPr>
        <p:grpSpPr>
          <a:xfrm>
            <a:off x="7736244" y="3492500"/>
            <a:ext cx="634968" cy="635000"/>
            <a:chOff x="8858265" y="3492500"/>
            <a:chExt cx="634968" cy="635000"/>
          </a:xfrm>
          <a:solidFill>
            <a:srgbClr val="C49327"/>
          </a:solidFill>
        </p:grpSpPr>
        <p:sp>
          <p:nvSpPr>
            <p:cNvPr id="145" name="任意形状 144"/>
            <p:cNvSpPr/>
            <p:nvPr/>
          </p:nvSpPr>
          <p:spPr>
            <a:xfrm>
              <a:off x="8858265" y="3492500"/>
              <a:ext cx="634968" cy="635000"/>
            </a:xfrm>
            <a:custGeom>
              <a:avLst/>
              <a:gdLst>
                <a:gd name="connsiteX0" fmla="*/ 318879 w 634968"/>
                <a:gd name="connsiteY0" fmla="*/ 550 h 635000"/>
                <a:gd name="connsiteX1" fmla="*/ 593834 w 634968"/>
                <a:gd name="connsiteY1" fmla="*/ 159300 h 635000"/>
                <a:gd name="connsiteX2" fmla="*/ 593834 w 634968"/>
                <a:gd name="connsiteY2" fmla="*/ 476800 h 635000"/>
                <a:gd name="connsiteX3" fmla="*/ 318879 w 634968"/>
                <a:gd name="connsiteY3" fmla="*/ 635550 h 635000"/>
                <a:gd name="connsiteX4" fmla="*/ 43924 w 634968"/>
                <a:gd name="connsiteY4" fmla="*/ 476800 h 635000"/>
                <a:gd name="connsiteX5" fmla="*/ 43924 w 634968"/>
                <a:gd name="connsiteY5" fmla="*/ 159300 h 635000"/>
                <a:gd name="connsiteX6" fmla="*/ 318879 w 634968"/>
                <a:gd name="connsiteY6" fmla="*/ 550 h 635000"/>
                <a:gd name="connsiteX7" fmla="*/ 318879 w 634968"/>
                <a:gd name="connsiteY7" fmla="*/ 191050 h 635000"/>
                <a:gd name="connsiteX8" fmla="*/ 208897 w 634968"/>
                <a:gd name="connsiteY8" fmla="*/ 254550 h 635000"/>
                <a:gd name="connsiteX9" fmla="*/ 208897 w 634968"/>
                <a:gd name="connsiteY9" fmla="*/ 381550 h 635000"/>
                <a:gd name="connsiteX10" fmla="*/ 318879 w 634968"/>
                <a:gd name="connsiteY10" fmla="*/ 445050 h 635000"/>
                <a:gd name="connsiteX11" fmla="*/ 428861 w 634968"/>
                <a:gd name="connsiteY11" fmla="*/ 381550 h 635000"/>
                <a:gd name="connsiteX12" fmla="*/ 428861 w 634968"/>
                <a:gd name="connsiteY12" fmla="*/ 254550 h 635000"/>
                <a:gd name="connsiteX13" fmla="*/ 318879 w 634968"/>
                <a:gd name="connsiteY13" fmla="*/ 191050 h 635000"/>
                <a:gd name="connsiteX14" fmla="*/ 318879 w 634968"/>
                <a:gd name="connsiteY14" fmla="*/ 55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4968" h="635000">
                  <a:moveTo>
                    <a:pt x="318879" y="550"/>
                  </a:moveTo>
                  <a:cubicBezTo>
                    <a:pt x="432322" y="550"/>
                    <a:pt x="537129" y="61066"/>
                    <a:pt x="593834" y="159300"/>
                  </a:cubicBezTo>
                  <a:cubicBezTo>
                    <a:pt x="650540" y="257535"/>
                    <a:pt x="650540" y="378566"/>
                    <a:pt x="593834" y="476800"/>
                  </a:cubicBezTo>
                  <a:cubicBezTo>
                    <a:pt x="537129" y="575035"/>
                    <a:pt x="432322" y="635550"/>
                    <a:pt x="318879" y="635550"/>
                  </a:cubicBezTo>
                  <a:cubicBezTo>
                    <a:pt x="205436" y="635550"/>
                    <a:pt x="100630" y="575035"/>
                    <a:pt x="43924" y="476800"/>
                  </a:cubicBezTo>
                  <a:cubicBezTo>
                    <a:pt x="-12781" y="378566"/>
                    <a:pt x="-12781" y="257535"/>
                    <a:pt x="43924" y="159300"/>
                  </a:cubicBezTo>
                  <a:cubicBezTo>
                    <a:pt x="100630" y="61066"/>
                    <a:pt x="205436" y="550"/>
                    <a:pt x="318879" y="550"/>
                  </a:cubicBezTo>
                  <a:lnTo>
                    <a:pt x="318879" y="191050"/>
                  </a:lnTo>
                  <a:cubicBezTo>
                    <a:pt x="273508" y="191050"/>
                    <a:pt x="231598" y="215244"/>
                    <a:pt x="208897" y="254550"/>
                  </a:cubicBezTo>
                  <a:cubicBezTo>
                    <a:pt x="186196" y="293857"/>
                    <a:pt x="186196" y="342244"/>
                    <a:pt x="208897" y="381550"/>
                  </a:cubicBezTo>
                  <a:cubicBezTo>
                    <a:pt x="231598" y="420857"/>
                    <a:pt x="273508" y="445050"/>
                    <a:pt x="318879" y="445050"/>
                  </a:cubicBezTo>
                  <a:cubicBezTo>
                    <a:pt x="364250" y="445050"/>
                    <a:pt x="406160" y="420857"/>
                    <a:pt x="428861" y="381550"/>
                  </a:cubicBezTo>
                  <a:cubicBezTo>
                    <a:pt x="451562" y="342244"/>
                    <a:pt x="451562" y="293857"/>
                    <a:pt x="428861" y="254550"/>
                  </a:cubicBezTo>
                  <a:cubicBezTo>
                    <a:pt x="406160" y="215244"/>
                    <a:pt x="364250" y="191050"/>
                    <a:pt x="318879" y="191050"/>
                  </a:cubicBezTo>
                  <a:lnTo>
                    <a:pt x="318879" y="550"/>
                  </a:lnTo>
                  <a:close/>
                </a:path>
              </a:pathLst>
            </a:custGeom>
            <a:grpFill/>
            <a:ln w="6350" cap="flat">
              <a:noFill/>
              <a:prstDash val="solid"/>
              <a:miter/>
            </a:ln>
          </p:spPr>
          <p:txBody>
            <a:bodyPr rtlCol="0" anchor="ctr"/>
            <a:lstStyle/>
            <a:p>
              <a:endParaRPr lang="zh-CN" altLang="en-US">
                <a:latin typeface="+mn-ea"/>
              </a:endParaRPr>
            </a:p>
          </p:txBody>
        </p:sp>
        <p:sp>
          <p:nvSpPr>
            <p:cNvPr id="146" name="任意形状 145"/>
            <p:cNvSpPr/>
            <p:nvPr/>
          </p:nvSpPr>
          <p:spPr>
            <a:xfrm>
              <a:off x="8859059" y="3493294"/>
              <a:ext cx="633380" cy="633411"/>
            </a:xfrm>
            <a:custGeom>
              <a:avLst/>
              <a:gdLst>
                <a:gd name="connsiteX0" fmla="*/ 318879 w 633380"/>
                <a:gd name="connsiteY0" fmla="*/ 550 h 633411"/>
                <a:gd name="connsiteX1" fmla="*/ 476441 w 633380"/>
                <a:gd name="connsiteY1" fmla="*/ 42979 h 633411"/>
                <a:gd name="connsiteX2" fmla="*/ 592353 w 633380"/>
                <a:gd name="connsiteY2" fmla="*/ 158902 h 633411"/>
                <a:gd name="connsiteX3" fmla="*/ 592353 w 633380"/>
                <a:gd name="connsiteY3" fmla="*/ 475608 h 633411"/>
                <a:gd name="connsiteX4" fmla="*/ 476441 w 633380"/>
                <a:gd name="connsiteY4" fmla="*/ 591532 h 633411"/>
                <a:gd name="connsiteX5" fmla="*/ 318085 w 633380"/>
                <a:gd name="connsiteY5" fmla="*/ 633962 h 633411"/>
                <a:gd name="connsiteX6" fmla="*/ 159730 w 633380"/>
                <a:gd name="connsiteY6" fmla="*/ 591532 h 633411"/>
                <a:gd name="connsiteX7" fmla="*/ 43818 w 633380"/>
                <a:gd name="connsiteY7" fmla="*/ 475608 h 633411"/>
                <a:gd name="connsiteX8" fmla="*/ 43818 w 633380"/>
                <a:gd name="connsiteY8" fmla="*/ 158902 h 633411"/>
                <a:gd name="connsiteX9" fmla="*/ 219469 w 633380"/>
                <a:gd name="connsiteY9" fmla="*/ 16282 h 633411"/>
                <a:gd name="connsiteX10" fmla="*/ 219469 w 633380"/>
                <a:gd name="connsiteY10" fmla="*/ 16282 h 633411"/>
                <a:gd name="connsiteX11" fmla="*/ 277843 w 633380"/>
                <a:gd name="connsiteY11" fmla="*/ 195971 h 633411"/>
                <a:gd name="connsiteX12" fmla="*/ 193071 w 633380"/>
                <a:gd name="connsiteY12" fmla="*/ 290674 h 633411"/>
                <a:gd name="connsiteX13" fmla="*/ 196536 w 633380"/>
                <a:gd name="connsiteY13" fmla="*/ 356758 h 633411"/>
                <a:gd name="connsiteX14" fmla="*/ 232560 w 633380"/>
                <a:gd name="connsiteY14" fmla="*/ 412238 h 633411"/>
                <a:gd name="connsiteX15" fmla="*/ 291512 w 633380"/>
                <a:gd name="connsiteY15" fmla="*/ 442262 h 633411"/>
                <a:gd name="connsiteX16" fmla="*/ 357574 w 633380"/>
                <a:gd name="connsiteY16" fmla="*/ 438787 h 633411"/>
                <a:gd name="connsiteX17" fmla="*/ 443100 w 633380"/>
                <a:gd name="connsiteY17" fmla="*/ 343836 h 633411"/>
                <a:gd name="connsiteX18" fmla="*/ 439635 w 633380"/>
                <a:gd name="connsiteY18" fmla="*/ 277752 h 633411"/>
                <a:gd name="connsiteX19" fmla="*/ 403611 w 633380"/>
                <a:gd name="connsiteY19" fmla="*/ 222272 h 633411"/>
                <a:gd name="connsiteX20" fmla="*/ 318879 w 633380"/>
                <a:gd name="connsiteY20" fmla="*/ 189464 h 633411"/>
                <a:gd name="connsiteX21" fmla="*/ 318879 w 633380"/>
                <a:gd name="connsiteY21" fmla="*/ 189464 h 6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380" h="633411">
                  <a:moveTo>
                    <a:pt x="318879" y="550"/>
                  </a:moveTo>
                  <a:cubicBezTo>
                    <a:pt x="375173" y="690"/>
                    <a:pt x="429311" y="15768"/>
                    <a:pt x="476441" y="42979"/>
                  </a:cubicBezTo>
                  <a:cubicBezTo>
                    <a:pt x="523793" y="70318"/>
                    <a:pt x="564071" y="109907"/>
                    <a:pt x="592353" y="158902"/>
                  </a:cubicBezTo>
                  <a:cubicBezTo>
                    <a:pt x="648917" y="256891"/>
                    <a:pt x="648917" y="377620"/>
                    <a:pt x="592353" y="475608"/>
                  </a:cubicBezTo>
                  <a:cubicBezTo>
                    <a:pt x="564071" y="524604"/>
                    <a:pt x="523793" y="564192"/>
                    <a:pt x="476441" y="591532"/>
                  </a:cubicBezTo>
                  <a:cubicBezTo>
                    <a:pt x="429089" y="618871"/>
                    <a:pt x="374664" y="633962"/>
                    <a:pt x="318085" y="633962"/>
                  </a:cubicBezTo>
                  <a:cubicBezTo>
                    <a:pt x="261507" y="633962"/>
                    <a:pt x="207081" y="618871"/>
                    <a:pt x="159730" y="591532"/>
                  </a:cubicBezTo>
                  <a:cubicBezTo>
                    <a:pt x="112378" y="564192"/>
                    <a:pt x="72100" y="524604"/>
                    <a:pt x="43818" y="475608"/>
                  </a:cubicBezTo>
                  <a:cubicBezTo>
                    <a:pt x="-12746" y="377620"/>
                    <a:pt x="-12746" y="256891"/>
                    <a:pt x="43818" y="158902"/>
                  </a:cubicBezTo>
                  <a:cubicBezTo>
                    <a:pt x="82830" y="91356"/>
                    <a:pt x="145373" y="40577"/>
                    <a:pt x="219469" y="16282"/>
                  </a:cubicBezTo>
                  <a:lnTo>
                    <a:pt x="219469" y="16282"/>
                  </a:lnTo>
                  <a:lnTo>
                    <a:pt x="277843" y="195971"/>
                  </a:lnTo>
                  <a:cubicBezTo>
                    <a:pt x="234802" y="210264"/>
                    <a:pt x="202505" y="246269"/>
                    <a:pt x="193071" y="290674"/>
                  </a:cubicBezTo>
                  <a:cubicBezTo>
                    <a:pt x="188326" y="313009"/>
                    <a:pt x="189717" y="335766"/>
                    <a:pt x="196536" y="356758"/>
                  </a:cubicBezTo>
                  <a:cubicBezTo>
                    <a:pt x="203353" y="377746"/>
                    <a:pt x="215597" y="396968"/>
                    <a:pt x="232560" y="412238"/>
                  </a:cubicBezTo>
                  <a:cubicBezTo>
                    <a:pt x="249525" y="427510"/>
                    <a:pt x="269925" y="437678"/>
                    <a:pt x="291512" y="442262"/>
                  </a:cubicBezTo>
                  <a:cubicBezTo>
                    <a:pt x="313096" y="446846"/>
                    <a:pt x="335866" y="445847"/>
                    <a:pt x="357574" y="438787"/>
                  </a:cubicBezTo>
                  <a:cubicBezTo>
                    <a:pt x="400992" y="424666"/>
                    <a:pt x="433611" y="388500"/>
                    <a:pt x="443100" y="343836"/>
                  </a:cubicBezTo>
                  <a:cubicBezTo>
                    <a:pt x="447844" y="321502"/>
                    <a:pt x="446454" y="298744"/>
                    <a:pt x="439635" y="277752"/>
                  </a:cubicBezTo>
                  <a:cubicBezTo>
                    <a:pt x="432817" y="256765"/>
                    <a:pt x="420574" y="237542"/>
                    <a:pt x="403611" y="222272"/>
                  </a:cubicBezTo>
                  <a:cubicBezTo>
                    <a:pt x="380326" y="201332"/>
                    <a:pt x="350161" y="189658"/>
                    <a:pt x="318879" y="189464"/>
                  </a:cubicBezTo>
                  <a:lnTo>
                    <a:pt x="318879" y="189464"/>
                  </a:lnTo>
                  <a:close/>
                </a:path>
              </a:pathLst>
            </a:custGeom>
            <a:grpFill/>
            <a:ln w="1588" cap="flat">
              <a:noFill/>
              <a:prstDash val="solid"/>
              <a:miter/>
            </a:ln>
          </p:spPr>
          <p:txBody>
            <a:bodyPr rtlCol="0" anchor="ctr"/>
            <a:lstStyle/>
            <a:p>
              <a:endParaRPr lang="zh-CN" altLang="en-US">
                <a:latin typeface="+mn-ea"/>
              </a:endParaRPr>
            </a:p>
          </p:txBody>
        </p:sp>
        <p:sp>
          <p:nvSpPr>
            <p:cNvPr id="147" name="任意形状 146"/>
            <p:cNvSpPr/>
            <p:nvPr/>
          </p:nvSpPr>
          <p:spPr>
            <a:xfrm>
              <a:off x="9078643" y="3493294"/>
              <a:ext cx="96313" cy="194929"/>
            </a:xfrm>
            <a:custGeom>
              <a:avLst/>
              <a:gdLst>
                <a:gd name="connsiteX0" fmla="*/ 97708 w 96313"/>
                <a:gd name="connsiteY0" fmla="*/ 550 h 194929"/>
                <a:gd name="connsiteX1" fmla="*/ 97708 w 96313"/>
                <a:gd name="connsiteY1" fmla="*/ 189464 h 194929"/>
                <a:gd name="connsiteX2" fmla="*/ 59769 w 96313"/>
                <a:gd name="connsiteY2" fmla="*/ 195480 h 194929"/>
                <a:gd name="connsiteX3" fmla="*/ 59769 w 96313"/>
                <a:gd name="connsiteY3" fmla="*/ 195480 h 194929"/>
                <a:gd name="connsiteX4" fmla="*/ 1395 w 96313"/>
                <a:gd name="connsiteY4" fmla="*/ 15792 h 194929"/>
                <a:gd name="connsiteX5" fmla="*/ 97708 w 96313"/>
                <a:gd name="connsiteY5" fmla="*/ 550 h 194929"/>
                <a:gd name="connsiteX6" fmla="*/ 97708 w 96313"/>
                <a:gd name="connsiteY6" fmla="*/ 550 h 19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13" h="194929">
                  <a:moveTo>
                    <a:pt x="97708" y="550"/>
                  </a:moveTo>
                  <a:lnTo>
                    <a:pt x="97708" y="189464"/>
                  </a:lnTo>
                  <a:cubicBezTo>
                    <a:pt x="84823" y="189544"/>
                    <a:pt x="72035" y="191568"/>
                    <a:pt x="59769" y="195480"/>
                  </a:cubicBezTo>
                  <a:lnTo>
                    <a:pt x="59769" y="195480"/>
                  </a:lnTo>
                  <a:lnTo>
                    <a:pt x="1395" y="15792"/>
                  </a:lnTo>
                  <a:cubicBezTo>
                    <a:pt x="32521" y="5773"/>
                    <a:pt x="65018" y="632"/>
                    <a:pt x="97708" y="550"/>
                  </a:cubicBezTo>
                  <a:lnTo>
                    <a:pt x="97708" y="550"/>
                  </a:lnTo>
                  <a:close/>
                </a:path>
              </a:pathLst>
            </a:custGeom>
            <a:solidFill>
              <a:srgbClr val="212A43"/>
            </a:solidFill>
            <a:ln w="1588" cap="flat">
              <a:noFill/>
              <a:prstDash val="solid"/>
              <a:miter/>
            </a:ln>
          </p:spPr>
          <p:txBody>
            <a:bodyPr rtlCol="0" anchor="ctr"/>
            <a:lstStyle/>
            <a:p>
              <a:endParaRPr lang="zh-CN" altLang="en-US">
                <a:latin typeface="+mn-ea"/>
              </a:endParaRPr>
            </a:p>
          </p:txBody>
        </p:sp>
      </p:grpSp>
      <p:grpSp>
        <p:nvGrpSpPr>
          <p:cNvPr id="148" name="图形 4"/>
          <p:cNvGrpSpPr/>
          <p:nvPr/>
        </p:nvGrpSpPr>
        <p:grpSpPr>
          <a:xfrm>
            <a:off x="8565137" y="3492500"/>
            <a:ext cx="634968" cy="635000"/>
            <a:chOff x="9569465" y="3492500"/>
            <a:chExt cx="634968" cy="635000"/>
          </a:xfrm>
          <a:solidFill>
            <a:srgbClr val="1B7CEE"/>
          </a:solidFill>
        </p:grpSpPr>
        <p:sp>
          <p:nvSpPr>
            <p:cNvPr id="149" name="任意形状 148"/>
            <p:cNvSpPr/>
            <p:nvPr/>
          </p:nvSpPr>
          <p:spPr>
            <a:xfrm>
              <a:off x="9569465" y="3492500"/>
              <a:ext cx="634968" cy="635000"/>
            </a:xfrm>
            <a:custGeom>
              <a:avLst/>
              <a:gdLst>
                <a:gd name="connsiteX0" fmla="*/ 318991 w 634968"/>
                <a:gd name="connsiteY0" fmla="*/ 550 h 635000"/>
                <a:gd name="connsiteX1" fmla="*/ 593946 w 634968"/>
                <a:gd name="connsiteY1" fmla="*/ 159300 h 635000"/>
                <a:gd name="connsiteX2" fmla="*/ 593946 w 634968"/>
                <a:gd name="connsiteY2" fmla="*/ 476800 h 635000"/>
                <a:gd name="connsiteX3" fmla="*/ 318991 w 634968"/>
                <a:gd name="connsiteY3" fmla="*/ 635550 h 635000"/>
                <a:gd name="connsiteX4" fmla="*/ 44036 w 634968"/>
                <a:gd name="connsiteY4" fmla="*/ 476800 h 635000"/>
                <a:gd name="connsiteX5" fmla="*/ 44036 w 634968"/>
                <a:gd name="connsiteY5" fmla="*/ 159300 h 635000"/>
                <a:gd name="connsiteX6" fmla="*/ 318991 w 634968"/>
                <a:gd name="connsiteY6" fmla="*/ 550 h 635000"/>
                <a:gd name="connsiteX7" fmla="*/ 318991 w 634968"/>
                <a:gd name="connsiteY7" fmla="*/ 191050 h 635000"/>
                <a:gd name="connsiteX8" fmla="*/ 209009 w 634968"/>
                <a:gd name="connsiteY8" fmla="*/ 254550 h 635000"/>
                <a:gd name="connsiteX9" fmla="*/ 209009 w 634968"/>
                <a:gd name="connsiteY9" fmla="*/ 381550 h 635000"/>
                <a:gd name="connsiteX10" fmla="*/ 318991 w 634968"/>
                <a:gd name="connsiteY10" fmla="*/ 445050 h 635000"/>
                <a:gd name="connsiteX11" fmla="*/ 428973 w 634968"/>
                <a:gd name="connsiteY11" fmla="*/ 381550 h 635000"/>
                <a:gd name="connsiteX12" fmla="*/ 428973 w 634968"/>
                <a:gd name="connsiteY12" fmla="*/ 254550 h 635000"/>
                <a:gd name="connsiteX13" fmla="*/ 318991 w 634968"/>
                <a:gd name="connsiteY13" fmla="*/ 191050 h 635000"/>
                <a:gd name="connsiteX14" fmla="*/ 318991 w 634968"/>
                <a:gd name="connsiteY14" fmla="*/ 55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4968" h="635000">
                  <a:moveTo>
                    <a:pt x="318991" y="550"/>
                  </a:moveTo>
                  <a:cubicBezTo>
                    <a:pt x="432434" y="550"/>
                    <a:pt x="537241" y="61066"/>
                    <a:pt x="593946" y="159300"/>
                  </a:cubicBezTo>
                  <a:cubicBezTo>
                    <a:pt x="650652" y="257535"/>
                    <a:pt x="650652" y="378566"/>
                    <a:pt x="593946" y="476800"/>
                  </a:cubicBezTo>
                  <a:cubicBezTo>
                    <a:pt x="537241" y="575035"/>
                    <a:pt x="432434" y="635550"/>
                    <a:pt x="318991" y="635550"/>
                  </a:cubicBezTo>
                  <a:cubicBezTo>
                    <a:pt x="205548" y="635550"/>
                    <a:pt x="100742" y="575035"/>
                    <a:pt x="44036" y="476800"/>
                  </a:cubicBezTo>
                  <a:cubicBezTo>
                    <a:pt x="-12669" y="378566"/>
                    <a:pt x="-12669" y="257535"/>
                    <a:pt x="44036" y="159300"/>
                  </a:cubicBezTo>
                  <a:cubicBezTo>
                    <a:pt x="100742" y="61066"/>
                    <a:pt x="205548" y="550"/>
                    <a:pt x="318991" y="550"/>
                  </a:cubicBezTo>
                  <a:lnTo>
                    <a:pt x="318991" y="191050"/>
                  </a:lnTo>
                  <a:cubicBezTo>
                    <a:pt x="273620" y="191050"/>
                    <a:pt x="231710" y="215244"/>
                    <a:pt x="209009" y="254550"/>
                  </a:cubicBezTo>
                  <a:cubicBezTo>
                    <a:pt x="186308" y="293857"/>
                    <a:pt x="186308" y="342244"/>
                    <a:pt x="209009" y="381550"/>
                  </a:cubicBezTo>
                  <a:cubicBezTo>
                    <a:pt x="231710" y="420857"/>
                    <a:pt x="273620" y="445050"/>
                    <a:pt x="318991" y="445050"/>
                  </a:cubicBezTo>
                  <a:cubicBezTo>
                    <a:pt x="364362" y="445050"/>
                    <a:pt x="406272" y="420857"/>
                    <a:pt x="428973" y="381550"/>
                  </a:cubicBezTo>
                  <a:cubicBezTo>
                    <a:pt x="451674" y="342244"/>
                    <a:pt x="451674" y="293857"/>
                    <a:pt x="428973" y="254550"/>
                  </a:cubicBezTo>
                  <a:cubicBezTo>
                    <a:pt x="406272" y="215244"/>
                    <a:pt x="364362" y="191050"/>
                    <a:pt x="318991" y="191050"/>
                  </a:cubicBezTo>
                  <a:lnTo>
                    <a:pt x="318991" y="550"/>
                  </a:lnTo>
                  <a:close/>
                </a:path>
              </a:pathLst>
            </a:custGeom>
            <a:grpFill/>
            <a:ln w="6350" cap="flat">
              <a:noFill/>
              <a:prstDash val="solid"/>
              <a:miter/>
            </a:ln>
          </p:spPr>
          <p:txBody>
            <a:bodyPr rtlCol="0" anchor="ctr"/>
            <a:lstStyle/>
            <a:p>
              <a:pPr algn="ctr"/>
              <a:endParaRPr lang="zh-CN" altLang="en-US">
                <a:latin typeface="+mn-ea"/>
              </a:endParaRPr>
            </a:p>
          </p:txBody>
        </p:sp>
        <p:sp>
          <p:nvSpPr>
            <p:cNvPr id="150" name="任意形状 149"/>
            <p:cNvSpPr/>
            <p:nvPr/>
          </p:nvSpPr>
          <p:spPr>
            <a:xfrm>
              <a:off x="9570259" y="3493293"/>
              <a:ext cx="633380" cy="633412"/>
            </a:xfrm>
            <a:custGeom>
              <a:avLst/>
              <a:gdLst>
                <a:gd name="connsiteX0" fmla="*/ 318197 w 633380"/>
                <a:gd name="connsiteY0" fmla="*/ 550 h 633412"/>
                <a:gd name="connsiteX1" fmla="*/ 476553 w 633380"/>
                <a:gd name="connsiteY1" fmla="*/ 42980 h 633412"/>
                <a:gd name="connsiteX2" fmla="*/ 592465 w 633380"/>
                <a:gd name="connsiteY2" fmla="*/ 158903 h 633412"/>
                <a:gd name="connsiteX3" fmla="*/ 592465 w 633380"/>
                <a:gd name="connsiteY3" fmla="*/ 475609 h 633412"/>
                <a:gd name="connsiteX4" fmla="*/ 476553 w 633380"/>
                <a:gd name="connsiteY4" fmla="*/ 591533 h 633412"/>
                <a:gd name="connsiteX5" fmla="*/ 318197 w 633380"/>
                <a:gd name="connsiteY5" fmla="*/ 633963 h 633412"/>
                <a:gd name="connsiteX6" fmla="*/ 159842 w 633380"/>
                <a:gd name="connsiteY6" fmla="*/ 591533 h 633412"/>
                <a:gd name="connsiteX7" fmla="*/ 43930 w 633380"/>
                <a:gd name="connsiteY7" fmla="*/ 475609 h 633412"/>
                <a:gd name="connsiteX8" fmla="*/ 43930 w 633380"/>
                <a:gd name="connsiteY8" fmla="*/ 158903 h 633412"/>
                <a:gd name="connsiteX9" fmla="*/ 220335 w 633380"/>
                <a:gd name="connsiteY9" fmla="*/ 16037 h 633412"/>
                <a:gd name="connsiteX10" fmla="*/ 318197 w 633380"/>
                <a:gd name="connsiteY10" fmla="*/ 550 h 633412"/>
                <a:gd name="connsiteX11" fmla="*/ 318214 w 633380"/>
                <a:gd name="connsiteY11" fmla="*/ 189463 h 633412"/>
                <a:gd name="connsiteX12" fmla="*/ 278709 w 633380"/>
                <a:gd name="connsiteY12" fmla="*/ 195725 h 633412"/>
                <a:gd name="connsiteX13" fmla="*/ 193183 w 633380"/>
                <a:gd name="connsiteY13" fmla="*/ 290675 h 633412"/>
                <a:gd name="connsiteX14" fmla="*/ 196648 w 633380"/>
                <a:gd name="connsiteY14" fmla="*/ 356759 h 633412"/>
                <a:gd name="connsiteX15" fmla="*/ 232672 w 633380"/>
                <a:gd name="connsiteY15" fmla="*/ 412239 h 633412"/>
                <a:gd name="connsiteX16" fmla="*/ 291624 w 633380"/>
                <a:gd name="connsiteY16" fmla="*/ 442263 h 633412"/>
                <a:gd name="connsiteX17" fmla="*/ 357686 w 633380"/>
                <a:gd name="connsiteY17" fmla="*/ 438788 h 633412"/>
                <a:gd name="connsiteX18" fmla="*/ 443212 w 633380"/>
                <a:gd name="connsiteY18" fmla="*/ 343837 h 633412"/>
                <a:gd name="connsiteX19" fmla="*/ 439747 w 633380"/>
                <a:gd name="connsiteY19" fmla="*/ 277753 h 633412"/>
                <a:gd name="connsiteX20" fmla="*/ 403723 w 633380"/>
                <a:gd name="connsiteY20" fmla="*/ 222274 h 633412"/>
                <a:gd name="connsiteX21" fmla="*/ 318214 w 633380"/>
                <a:gd name="connsiteY21" fmla="*/ 189463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380" h="633412">
                  <a:moveTo>
                    <a:pt x="318197" y="550"/>
                  </a:moveTo>
                  <a:cubicBezTo>
                    <a:pt x="374776" y="550"/>
                    <a:pt x="429201" y="15641"/>
                    <a:pt x="476553" y="42980"/>
                  </a:cubicBezTo>
                  <a:cubicBezTo>
                    <a:pt x="523905" y="70319"/>
                    <a:pt x="564183" y="109908"/>
                    <a:pt x="592465" y="158903"/>
                  </a:cubicBezTo>
                  <a:cubicBezTo>
                    <a:pt x="649029" y="256892"/>
                    <a:pt x="649029" y="377621"/>
                    <a:pt x="592465" y="475609"/>
                  </a:cubicBezTo>
                  <a:cubicBezTo>
                    <a:pt x="564183" y="524605"/>
                    <a:pt x="523905" y="564193"/>
                    <a:pt x="476553" y="591533"/>
                  </a:cubicBezTo>
                  <a:cubicBezTo>
                    <a:pt x="429201" y="618872"/>
                    <a:pt x="374776" y="633963"/>
                    <a:pt x="318197" y="633963"/>
                  </a:cubicBezTo>
                  <a:cubicBezTo>
                    <a:pt x="261619" y="633963"/>
                    <a:pt x="207193" y="618872"/>
                    <a:pt x="159842" y="591533"/>
                  </a:cubicBezTo>
                  <a:cubicBezTo>
                    <a:pt x="112490" y="564193"/>
                    <a:pt x="72212" y="524605"/>
                    <a:pt x="43930" y="475609"/>
                  </a:cubicBezTo>
                  <a:cubicBezTo>
                    <a:pt x="-12634" y="377621"/>
                    <a:pt x="-12634" y="256892"/>
                    <a:pt x="43930" y="158903"/>
                  </a:cubicBezTo>
                  <a:cubicBezTo>
                    <a:pt x="83075" y="91128"/>
                    <a:pt x="145909" y="40233"/>
                    <a:pt x="220335" y="16037"/>
                  </a:cubicBezTo>
                  <a:cubicBezTo>
                    <a:pt x="251942" y="5776"/>
                    <a:pt x="284975" y="550"/>
                    <a:pt x="318197" y="550"/>
                  </a:cubicBezTo>
                  <a:close/>
                  <a:moveTo>
                    <a:pt x="318214" y="189463"/>
                  </a:moveTo>
                  <a:cubicBezTo>
                    <a:pt x="304779" y="189463"/>
                    <a:pt x="291456" y="191571"/>
                    <a:pt x="278709" y="195725"/>
                  </a:cubicBezTo>
                  <a:cubicBezTo>
                    <a:pt x="235291" y="209846"/>
                    <a:pt x="202672" y="246012"/>
                    <a:pt x="193183" y="290675"/>
                  </a:cubicBezTo>
                  <a:cubicBezTo>
                    <a:pt x="188438" y="313010"/>
                    <a:pt x="189829" y="335767"/>
                    <a:pt x="196648" y="356759"/>
                  </a:cubicBezTo>
                  <a:cubicBezTo>
                    <a:pt x="203465" y="377747"/>
                    <a:pt x="215709" y="396969"/>
                    <a:pt x="232672" y="412239"/>
                  </a:cubicBezTo>
                  <a:cubicBezTo>
                    <a:pt x="249637" y="427511"/>
                    <a:pt x="270037" y="437679"/>
                    <a:pt x="291624" y="442263"/>
                  </a:cubicBezTo>
                  <a:cubicBezTo>
                    <a:pt x="313208" y="446847"/>
                    <a:pt x="335978" y="445848"/>
                    <a:pt x="357686" y="438788"/>
                  </a:cubicBezTo>
                  <a:cubicBezTo>
                    <a:pt x="401104" y="424667"/>
                    <a:pt x="433723" y="388501"/>
                    <a:pt x="443212" y="343837"/>
                  </a:cubicBezTo>
                  <a:cubicBezTo>
                    <a:pt x="447956" y="321503"/>
                    <a:pt x="446566" y="298745"/>
                    <a:pt x="439747" y="277753"/>
                  </a:cubicBezTo>
                  <a:cubicBezTo>
                    <a:pt x="432929" y="256766"/>
                    <a:pt x="420686" y="237543"/>
                    <a:pt x="403723" y="222274"/>
                  </a:cubicBezTo>
                  <a:cubicBezTo>
                    <a:pt x="380957" y="201799"/>
                    <a:pt x="351615" y="190180"/>
                    <a:pt x="318214" y="189463"/>
                  </a:cubicBezTo>
                  <a:close/>
                </a:path>
              </a:pathLst>
            </a:custGeom>
            <a:grpFill/>
            <a:ln w="1588" cap="flat">
              <a:noFill/>
              <a:prstDash val="solid"/>
              <a:miter/>
            </a:ln>
          </p:spPr>
          <p:txBody>
            <a:bodyPr rtlCol="0" anchor="ctr"/>
            <a:lstStyle/>
            <a:p>
              <a:pPr algn="ctr"/>
              <a:endParaRPr lang="zh-CN" altLang="en-US">
                <a:latin typeface="+mn-ea"/>
              </a:endParaRPr>
            </a:p>
          </p:txBody>
        </p:sp>
      </p:grpSp>
      <p:sp>
        <p:nvSpPr>
          <p:cNvPr id="152" name="文本框 151"/>
          <p:cNvSpPr txBox="1"/>
          <p:nvPr/>
        </p:nvSpPr>
        <p:spPr>
          <a:xfrm>
            <a:off x="9916881" y="1650862"/>
            <a:ext cx="62221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效率提升</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53" name="文本框 152"/>
          <p:cNvSpPr txBox="1"/>
          <p:nvPr/>
        </p:nvSpPr>
        <p:spPr>
          <a:xfrm>
            <a:off x="9806466" y="3547452"/>
            <a:ext cx="887162"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准确率提升至</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54" name="文本框 153"/>
          <p:cNvSpPr txBox="1"/>
          <p:nvPr/>
        </p:nvSpPr>
        <p:spPr>
          <a:xfrm>
            <a:off x="9902675" y="5439828"/>
            <a:ext cx="62221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a:ln>
                  <a:noFill/>
                </a:ln>
                <a:solidFill>
                  <a:srgbClr val="FFFFFF">
                    <a:alpha val="70000"/>
                  </a:srgbClr>
                </a:solidFill>
                <a:effectLst/>
                <a:uFillTx/>
                <a:latin typeface="+mn-ea"/>
                <a:cs typeface="+mn-cs"/>
                <a:sym typeface="微软雅黑" panose="020B0503020204020204" pitchFamily="34" charset="-122"/>
                <a:rtl val="0"/>
              </a:rPr>
              <a:t>成本降低</a:t>
            </a:r>
            <a:endParaRPr kumimoji="0" lang="zh-CN" altLang="en-US" sz="1000" b="0" i="0" u="none" strike="noStrike" cap="none" spc="33" normalizeH="0" baseline="0">
              <a:ln>
                <a:noFill/>
              </a:ln>
              <a:solidFill>
                <a:srgbClr val="FFFFFF">
                  <a:alpha val="70000"/>
                </a:srgbClr>
              </a:solidFill>
              <a:effectLst/>
              <a:uFillTx/>
              <a:latin typeface="+mn-ea"/>
              <a:cs typeface="+mn-cs"/>
              <a:sym typeface="微软雅黑" panose="020B0503020204020204" pitchFamily="34" charset="-122"/>
              <a:rtl val="0"/>
            </a:endParaRPr>
          </a:p>
        </p:txBody>
      </p:sp>
      <p:sp>
        <p:nvSpPr>
          <p:cNvPr id="155" name="文本框 154"/>
          <p:cNvSpPr txBox="1"/>
          <p:nvPr/>
        </p:nvSpPr>
        <p:spPr>
          <a:xfrm>
            <a:off x="9882185" y="1856521"/>
            <a:ext cx="626745" cy="397510"/>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zh-CN"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rPr>
              <a:t>20</a:t>
            </a:r>
            <a:r>
              <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rPr>
              <a:t>倍</a:t>
            </a:r>
            <a:endPar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endParaRPr>
          </a:p>
        </p:txBody>
      </p:sp>
      <p:sp>
        <p:nvSpPr>
          <p:cNvPr id="156" name="文本框 155"/>
          <p:cNvSpPr txBox="1"/>
          <p:nvPr/>
        </p:nvSpPr>
        <p:spPr>
          <a:xfrm>
            <a:off x="9851991" y="3773180"/>
            <a:ext cx="841637" cy="400105"/>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rPr>
              <a:t>100%</a:t>
            </a:r>
            <a:endPar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endParaRPr>
          </a:p>
        </p:txBody>
      </p:sp>
      <p:sp>
        <p:nvSpPr>
          <p:cNvPr id="157" name="文本框 156"/>
          <p:cNvSpPr txBox="1"/>
          <p:nvPr/>
        </p:nvSpPr>
        <p:spPr>
          <a:xfrm>
            <a:off x="9876610" y="5639605"/>
            <a:ext cx="674348" cy="400105"/>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lang="en-US" altLang="zh-CN" sz="2000" b="1" spc="67" dirty="0">
                <a:solidFill>
                  <a:srgbClr val="FFBB00"/>
                </a:solidFill>
                <a:latin typeface="+mn-ea"/>
                <a:sym typeface="微软雅黑" panose="020B0503020204020204" pitchFamily="34" charset="-122"/>
                <a:rtl val="0"/>
              </a:rPr>
              <a:t>80</a:t>
            </a:r>
            <a:r>
              <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rPr>
              <a:t>%</a:t>
            </a:r>
            <a:endParaRPr kumimoji="0" lang="zh-CN" altLang="en-US" sz="2000" b="1" i="0" u="none" strike="noStrike" cap="none" spc="67" normalizeH="0" baseline="0" dirty="0">
              <a:ln>
                <a:noFill/>
              </a:ln>
              <a:solidFill>
                <a:srgbClr val="FFBB00"/>
              </a:solidFill>
              <a:effectLst/>
              <a:uFillTx/>
              <a:latin typeface="+mn-ea"/>
              <a:cs typeface="+mn-cs"/>
              <a:sym typeface="微软雅黑" panose="020B0503020204020204" pitchFamily="34" charset="-122"/>
              <a:rtl val="0"/>
            </a:endParaRPr>
          </a:p>
        </p:txBody>
      </p:sp>
      <p:sp>
        <p:nvSpPr>
          <p:cNvPr id="158" name="文本框 157"/>
          <p:cNvSpPr txBox="1"/>
          <p:nvPr/>
        </p:nvSpPr>
        <p:spPr>
          <a:xfrm>
            <a:off x="7728540" y="6200781"/>
            <a:ext cx="650377" cy="400105"/>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lang="zh-CN" altLang="en-US" sz="1000" spc="33" dirty="0">
                <a:solidFill>
                  <a:srgbClr val="FFFFFF">
                    <a:alpha val="70000"/>
                  </a:srgbClr>
                </a:solidFill>
                <a:latin typeface="+mn-ea"/>
                <a:cs typeface="+mn-cs"/>
                <a:sym typeface="微软雅黑" panose="020B0503020204020204" pitchFamily="34" charset="-122"/>
                <a:rtl val="0"/>
              </a:rPr>
              <a:t>业务</a:t>
            </a: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人员平均成本</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sp>
        <p:nvSpPr>
          <p:cNvPr id="159" name="文本框 158"/>
          <p:cNvSpPr txBox="1"/>
          <p:nvPr/>
        </p:nvSpPr>
        <p:spPr>
          <a:xfrm>
            <a:off x="8571512" y="6200780"/>
            <a:ext cx="622218" cy="400105"/>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RPA</a:t>
            </a:r>
            <a:endParaRPr kumimoji="0" lang="en-US" altLang="zh-CN"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rPr>
              <a:t>平均成本</a:t>
            </a:r>
            <a:endParaRPr kumimoji="0" lang="zh-CN" altLang="en-US" sz="1000" b="0" i="0" u="none" strike="noStrike" cap="none" spc="33" normalizeH="0" baseline="0" dirty="0">
              <a:ln>
                <a:noFill/>
              </a:ln>
              <a:solidFill>
                <a:srgbClr val="FFFFFF">
                  <a:alpha val="70000"/>
                </a:srgbClr>
              </a:solidFill>
              <a:effectLst/>
              <a:uFillTx/>
              <a:latin typeface="+mn-ea"/>
              <a:cs typeface="+mn-cs"/>
              <a:sym typeface="微软雅黑" panose="020B0503020204020204" pitchFamily="34" charset="-122"/>
              <a:rtl val="0"/>
            </a:endParaRPr>
          </a:p>
        </p:txBody>
      </p:sp>
      <p:pic>
        <p:nvPicPr>
          <p:cNvPr id="88" name="图片 87"/>
          <p:cNvPicPr>
            <a:picLocks noChangeAspect="1"/>
          </p:cNvPicPr>
          <p:nvPr/>
        </p:nvPicPr>
        <p:blipFill>
          <a:blip r:embed="rId1" cstate="hqprint"/>
          <a:stretch>
            <a:fillRect/>
          </a:stretch>
        </p:blipFill>
        <p:spPr>
          <a:xfrm>
            <a:off x="6386262" y="1766620"/>
            <a:ext cx="459213" cy="459213"/>
          </a:xfrm>
          <a:prstGeom prst="rect">
            <a:avLst/>
          </a:prstGeom>
        </p:spPr>
      </p:pic>
      <p:pic>
        <p:nvPicPr>
          <p:cNvPr id="91" name="图片 90"/>
          <p:cNvPicPr>
            <a:picLocks noChangeAspect="1"/>
          </p:cNvPicPr>
          <p:nvPr/>
        </p:nvPicPr>
        <p:blipFill>
          <a:blip r:embed="rId1" cstate="hqprint"/>
          <a:stretch>
            <a:fillRect/>
          </a:stretch>
        </p:blipFill>
        <p:spPr>
          <a:xfrm>
            <a:off x="6386004" y="3618280"/>
            <a:ext cx="459213" cy="459213"/>
          </a:xfrm>
          <a:prstGeom prst="rect">
            <a:avLst/>
          </a:prstGeom>
        </p:spPr>
      </p:pic>
      <p:pic>
        <p:nvPicPr>
          <p:cNvPr id="92" name="图片 91"/>
          <p:cNvPicPr>
            <a:picLocks noChangeAspect="1"/>
          </p:cNvPicPr>
          <p:nvPr/>
        </p:nvPicPr>
        <p:blipFill>
          <a:blip r:embed="rId1" cstate="hqprint"/>
          <a:stretch>
            <a:fillRect/>
          </a:stretch>
        </p:blipFill>
        <p:spPr>
          <a:xfrm>
            <a:off x="6385941" y="5491991"/>
            <a:ext cx="459213" cy="459213"/>
          </a:xfrm>
          <a:prstGeom prst="rect">
            <a:avLst/>
          </a:prstGeom>
        </p:spPr>
      </p:pic>
      <p:grpSp>
        <p:nvGrpSpPr>
          <p:cNvPr id="40" name="组合 39"/>
          <p:cNvGrpSpPr/>
          <p:nvPr/>
        </p:nvGrpSpPr>
        <p:grpSpPr>
          <a:xfrm>
            <a:off x="10795791" y="1506015"/>
            <a:ext cx="360000" cy="837767"/>
            <a:chOff x="10818753" y="1506015"/>
            <a:chExt cx="360000" cy="837767"/>
          </a:xfrm>
          <a:solidFill>
            <a:srgbClr val="1B7CEE"/>
          </a:solidFill>
        </p:grpSpPr>
        <p:sp>
          <p:nvSpPr>
            <p:cNvPr id="61" name="任意形状 60"/>
            <p:cNvSpPr/>
            <p:nvPr/>
          </p:nvSpPr>
          <p:spPr>
            <a:xfrm>
              <a:off x="10818753" y="1506015"/>
              <a:ext cx="360000" cy="260454"/>
            </a:xfrm>
            <a:custGeom>
              <a:avLst/>
              <a:gdLst>
                <a:gd name="connsiteX0" fmla="*/ 130175 w 260350"/>
                <a:gd name="connsiteY0" fmla="*/ 0 h 215900"/>
                <a:gd name="connsiteX1" fmla="*/ 260350 w 260350"/>
                <a:gd name="connsiteY1" fmla="*/ 215900 h 215900"/>
                <a:gd name="connsiteX2" fmla="*/ 0 w 260350"/>
                <a:gd name="connsiteY2" fmla="*/ 215900 h 215900"/>
              </a:gdLst>
              <a:ahLst/>
              <a:cxnLst>
                <a:cxn ang="0">
                  <a:pos x="connsiteX0" y="connsiteY0"/>
                </a:cxn>
                <a:cxn ang="0">
                  <a:pos x="connsiteX1" y="connsiteY1"/>
                </a:cxn>
                <a:cxn ang="0">
                  <a:pos x="connsiteX2" y="connsiteY2"/>
                </a:cxn>
              </a:cxnLst>
              <a:rect l="l" t="t" r="r" b="b"/>
              <a:pathLst>
                <a:path w="260350" h="215900">
                  <a:moveTo>
                    <a:pt x="130175" y="0"/>
                  </a:moveTo>
                  <a:lnTo>
                    <a:pt x="260350" y="215900"/>
                  </a:lnTo>
                  <a:lnTo>
                    <a:pt x="0" y="215900"/>
                  </a:lnTo>
                  <a:close/>
                </a:path>
              </a:pathLst>
            </a:custGeom>
            <a:grpFill/>
            <a:ln w="6350" cap="flat">
              <a:noFill/>
              <a:prstDash val="solid"/>
              <a:miter/>
            </a:ln>
          </p:spPr>
          <p:txBody>
            <a:bodyPr rtlCol="0" anchor="ctr"/>
            <a:lstStyle/>
            <a:p>
              <a:endParaRPr lang="zh-CN" altLang="en-US">
                <a:latin typeface="+mn-ea"/>
              </a:endParaRPr>
            </a:p>
          </p:txBody>
        </p:sp>
        <p:cxnSp>
          <p:nvCxnSpPr>
            <p:cNvPr id="41" name="直线连接符 2"/>
            <p:cNvCxnSpPr/>
            <p:nvPr/>
          </p:nvCxnSpPr>
          <p:spPr>
            <a:xfrm flipV="1">
              <a:off x="10998753" y="1643500"/>
              <a:ext cx="0" cy="700282"/>
            </a:xfrm>
            <a:prstGeom prst="line">
              <a:avLst/>
            </a:prstGeom>
            <a:grpFill/>
            <a:ln w="101600" cap="flat">
              <a:solidFill>
                <a:srgbClr val="1B7CEE"/>
              </a:solidFill>
              <a:prstDash val="solid"/>
              <a:round/>
            </a:ln>
          </p:spPr>
          <p:style>
            <a:lnRef idx="0">
              <a:scrgbClr r="0" g="0" b="0"/>
            </a:lnRef>
            <a:fillRef idx="0">
              <a:scrgbClr r="0" g="0" b="0"/>
            </a:fillRef>
            <a:effectRef idx="0">
              <a:scrgbClr r="0" g="0" b="0"/>
            </a:effectRef>
            <a:fontRef idx="none"/>
          </p:style>
        </p:cxnSp>
      </p:grpSp>
      <p:grpSp>
        <p:nvGrpSpPr>
          <p:cNvPr id="90" name="组合 89"/>
          <p:cNvGrpSpPr/>
          <p:nvPr/>
        </p:nvGrpSpPr>
        <p:grpSpPr>
          <a:xfrm>
            <a:off x="10795791" y="3453812"/>
            <a:ext cx="360000" cy="837767"/>
            <a:chOff x="10818753" y="1506015"/>
            <a:chExt cx="360000" cy="837767"/>
          </a:xfrm>
        </p:grpSpPr>
        <p:sp>
          <p:nvSpPr>
            <p:cNvPr id="93" name="任意形状 92"/>
            <p:cNvSpPr/>
            <p:nvPr/>
          </p:nvSpPr>
          <p:spPr>
            <a:xfrm>
              <a:off x="10818753" y="1506015"/>
              <a:ext cx="360000" cy="260454"/>
            </a:xfrm>
            <a:custGeom>
              <a:avLst/>
              <a:gdLst>
                <a:gd name="connsiteX0" fmla="*/ 130175 w 260350"/>
                <a:gd name="connsiteY0" fmla="*/ 0 h 215900"/>
                <a:gd name="connsiteX1" fmla="*/ 260350 w 260350"/>
                <a:gd name="connsiteY1" fmla="*/ 215900 h 215900"/>
                <a:gd name="connsiteX2" fmla="*/ 0 w 260350"/>
                <a:gd name="connsiteY2" fmla="*/ 215900 h 215900"/>
              </a:gdLst>
              <a:ahLst/>
              <a:cxnLst>
                <a:cxn ang="0">
                  <a:pos x="connsiteX0" y="connsiteY0"/>
                </a:cxn>
                <a:cxn ang="0">
                  <a:pos x="connsiteX1" y="connsiteY1"/>
                </a:cxn>
                <a:cxn ang="0">
                  <a:pos x="connsiteX2" y="connsiteY2"/>
                </a:cxn>
              </a:cxnLst>
              <a:rect l="l" t="t" r="r" b="b"/>
              <a:pathLst>
                <a:path w="260350" h="215900">
                  <a:moveTo>
                    <a:pt x="130175" y="0"/>
                  </a:moveTo>
                  <a:lnTo>
                    <a:pt x="260350" y="215900"/>
                  </a:lnTo>
                  <a:lnTo>
                    <a:pt x="0" y="215900"/>
                  </a:lnTo>
                  <a:close/>
                </a:path>
              </a:pathLst>
            </a:custGeom>
            <a:solidFill>
              <a:srgbClr val="1B7CEE"/>
            </a:solidFill>
            <a:ln w="6350" cap="flat">
              <a:solidFill>
                <a:srgbClr val="1B7CEE"/>
              </a:solidFill>
              <a:prstDash val="solid"/>
              <a:miter/>
            </a:ln>
          </p:spPr>
          <p:txBody>
            <a:bodyPr rtlCol="0" anchor="ctr"/>
            <a:lstStyle/>
            <a:p>
              <a:endParaRPr lang="zh-CN" altLang="en-US">
                <a:latin typeface="+mn-ea"/>
              </a:endParaRPr>
            </a:p>
          </p:txBody>
        </p:sp>
        <p:cxnSp>
          <p:nvCxnSpPr>
            <p:cNvPr id="94" name="直线连接符 93"/>
            <p:cNvCxnSpPr/>
            <p:nvPr/>
          </p:nvCxnSpPr>
          <p:spPr>
            <a:xfrm flipV="1">
              <a:off x="10998753" y="1643500"/>
              <a:ext cx="0" cy="700282"/>
            </a:xfrm>
            <a:prstGeom prst="line">
              <a:avLst/>
            </a:prstGeom>
            <a:solidFill>
              <a:srgbClr val="1B7CEE"/>
            </a:solidFill>
            <a:ln w="101600" cap="flat">
              <a:solidFill>
                <a:srgbClr val="1B7CEE"/>
              </a:solidFill>
              <a:prstDash val="solid"/>
              <a:round/>
            </a:ln>
          </p:spPr>
          <p:style>
            <a:lnRef idx="0">
              <a:scrgbClr r="0" g="0" b="0"/>
            </a:lnRef>
            <a:fillRef idx="0">
              <a:scrgbClr r="0" g="0" b="0"/>
            </a:fillRef>
            <a:effectRef idx="0">
              <a:scrgbClr r="0" g="0" b="0"/>
            </a:effectRef>
            <a:fontRef idx="none"/>
          </p:style>
        </p:cxnSp>
      </p:grpSp>
      <p:grpSp>
        <p:nvGrpSpPr>
          <p:cNvPr id="95" name="组合 94"/>
          <p:cNvGrpSpPr/>
          <p:nvPr/>
        </p:nvGrpSpPr>
        <p:grpSpPr>
          <a:xfrm rot="10800000">
            <a:off x="10795791" y="5313927"/>
            <a:ext cx="360000" cy="837767"/>
            <a:chOff x="10818753" y="1506015"/>
            <a:chExt cx="360000" cy="837767"/>
          </a:xfrm>
          <a:solidFill>
            <a:srgbClr val="1B7CEE"/>
          </a:solidFill>
        </p:grpSpPr>
        <p:sp>
          <p:nvSpPr>
            <p:cNvPr id="96" name="任意形状 95"/>
            <p:cNvSpPr/>
            <p:nvPr/>
          </p:nvSpPr>
          <p:spPr>
            <a:xfrm>
              <a:off x="10818753" y="1506015"/>
              <a:ext cx="360000" cy="260454"/>
            </a:xfrm>
            <a:custGeom>
              <a:avLst/>
              <a:gdLst>
                <a:gd name="connsiteX0" fmla="*/ 130175 w 260350"/>
                <a:gd name="connsiteY0" fmla="*/ 0 h 215900"/>
                <a:gd name="connsiteX1" fmla="*/ 260350 w 260350"/>
                <a:gd name="connsiteY1" fmla="*/ 215900 h 215900"/>
                <a:gd name="connsiteX2" fmla="*/ 0 w 260350"/>
                <a:gd name="connsiteY2" fmla="*/ 215900 h 215900"/>
              </a:gdLst>
              <a:ahLst/>
              <a:cxnLst>
                <a:cxn ang="0">
                  <a:pos x="connsiteX0" y="connsiteY0"/>
                </a:cxn>
                <a:cxn ang="0">
                  <a:pos x="connsiteX1" y="connsiteY1"/>
                </a:cxn>
                <a:cxn ang="0">
                  <a:pos x="connsiteX2" y="connsiteY2"/>
                </a:cxn>
              </a:cxnLst>
              <a:rect l="l" t="t" r="r" b="b"/>
              <a:pathLst>
                <a:path w="260350" h="215900">
                  <a:moveTo>
                    <a:pt x="130175" y="0"/>
                  </a:moveTo>
                  <a:lnTo>
                    <a:pt x="260350" y="215900"/>
                  </a:lnTo>
                  <a:lnTo>
                    <a:pt x="0" y="215900"/>
                  </a:lnTo>
                  <a:close/>
                </a:path>
              </a:pathLst>
            </a:custGeom>
            <a:grpFill/>
            <a:ln w="6350" cap="flat">
              <a:solidFill>
                <a:srgbClr val="1B7CEE"/>
              </a:solidFill>
              <a:prstDash val="solid"/>
              <a:miter/>
            </a:ln>
          </p:spPr>
          <p:txBody>
            <a:bodyPr rtlCol="0" anchor="ctr"/>
            <a:lstStyle/>
            <a:p>
              <a:endParaRPr lang="zh-CN" altLang="en-US">
                <a:latin typeface="+mn-ea"/>
              </a:endParaRPr>
            </a:p>
          </p:txBody>
        </p:sp>
        <p:cxnSp>
          <p:nvCxnSpPr>
            <p:cNvPr id="97" name="直线连接符 96"/>
            <p:cNvCxnSpPr/>
            <p:nvPr/>
          </p:nvCxnSpPr>
          <p:spPr>
            <a:xfrm flipV="1">
              <a:off x="10998753" y="1643500"/>
              <a:ext cx="0" cy="700282"/>
            </a:xfrm>
            <a:prstGeom prst="line">
              <a:avLst/>
            </a:prstGeom>
            <a:grpFill/>
            <a:ln w="101600" cap="flat">
              <a:solidFill>
                <a:srgbClr val="1B7CEE"/>
              </a:solidFill>
              <a:prstDash val="solid"/>
              <a:round/>
            </a:ln>
          </p:spPr>
          <p:style>
            <a:lnRef idx="0">
              <a:scrgbClr r="0" g="0" b="0"/>
            </a:lnRef>
            <a:fillRef idx="0">
              <a:scrgbClr r="0" g="0" b="0"/>
            </a:fillRef>
            <a:effectRef idx="0">
              <a:scrgbClr r="0" g="0" b="0"/>
            </a:effectRef>
            <a:fontRef idx="none"/>
          </p:style>
        </p:cxnSp>
      </p:grpSp>
      <p:sp>
        <p:nvSpPr>
          <p:cNvPr id="62" name="矩形 61"/>
          <p:cNvSpPr/>
          <p:nvPr/>
        </p:nvSpPr>
        <p:spPr>
          <a:xfrm>
            <a:off x="131076" y="2391685"/>
            <a:ext cx="4526441" cy="3932230"/>
          </a:xfrm>
          <a:prstGeom prst="rect">
            <a:avLst/>
          </a:prstGeom>
        </p:spPr>
        <p:txBody>
          <a:bodyPr wrap="square">
            <a:spAutoFit/>
            <a:scene3d>
              <a:camera prst="orthographicFront"/>
              <a:lightRig rig="threePt" dir="t"/>
            </a:scene3d>
            <a:sp3d contourW="12700"/>
          </a:bodyPr>
          <a:lstStyle/>
          <a:p>
            <a:pPr algn="l">
              <a:lnSpc>
                <a:spcPct val="150000"/>
              </a:lnSpc>
              <a:buNone/>
            </a:pPr>
            <a:r>
              <a:rPr lang="zh-CN" altLang="en-US" sz="1400" dirty="0">
                <a:solidFill>
                  <a:schemeClr val="bg1"/>
                </a:solidFill>
                <a:latin typeface="微软雅黑" panose="020B0503020204020204" pitchFamily="34" charset="-122"/>
                <a:ea typeface="微软雅黑" panose="020B0503020204020204" pitchFamily="34" charset="-122"/>
                <a:sym typeface="+mn-ea"/>
              </a:rPr>
              <a:t>原业务流程由数据管理科、监控服务科、平台运维科</a:t>
            </a:r>
            <a:r>
              <a:rPr lang="en-US" altLang="zh-CN" sz="1400" dirty="0">
                <a:solidFill>
                  <a:schemeClr val="bg1"/>
                </a:solidFill>
                <a:latin typeface="微软雅黑" panose="020B0503020204020204" pitchFamily="34" charset="-122"/>
                <a:ea typeface="微软雅黑" panose="020B0503020204020204" pitchFamily="34" charset="-122"/>
                <a:sym typeface="+mn-ea"/>
              </a:rPr>
              <a:t>3</a:t>
            </a:r>
            <a:r>
              <a:rPr lang="zh-CN" altLang="en-US" sz="1400" dirty="0">
                <a:solidFill>
                  <a:schemeClr val="bg1"/>
                </a:solidFill>
                <a:latin typeface="微软雅黑" panose="020B0503020204020204" pitchFamily="34" charset="-122"/>
                <a:ea typeface="微软雅黑" panose="020B0503020204020204" pitchFamily="34" charset="-122"/>
                <a:sym typeface="+mn-ea"/>
              </a:rPr>
              <a:t>个部门的</a:t>
            </a:r>
            <a:r>
              <a:rPr lang="en-US" altLang="zh-CN" sz="1400" dirty="0">
                <a:solidFill>
                  <a:schemeClr val="bg1"/>
                </a:solidFill>
                <a:latin typeface="微软雅黑" panose="020B0503020204020204" pitchFamily="34" charset="-122"/>
                <a:ea typeface="微软雅黑" panose="020B0503020204020204" pitchFamily="34" charset="-122"/>
                <a:sym typeface="+mn-ea"/>
              </a:rPr>
              <a:t>6</a:t>
            </a:r>
            <a:r>
              <a:rPr lang="zh-CN" altLang="en-US" sz="1400" dirty="0">
                <a:solidFill>
                  <a:schemeClr val="bg1"/>
                </a:solidFill>
                <a:latin typeface="微软雅黑" panose="020B0503020204020204" pitchFamily="34" charset="-122"/>
                <a:ea typeface="微软雅黑" panose="020B0503020204020204" pitchFamily="34" charset="-122"/>
                <a:sym typeface="+mn-ea"/>
              </a:rPr>
              <a:t>名员工共同完成对数据的监控、分析、告警，每隔两小时人工对告警事件轮巡一次，每次分析＞</a:t>
            </a:r>
            <a:r>
              <a:rPr lang="en-US" altLang="zh-CN" sz="1400" dirty="0">
                <a:solidFill>
                  <a:schemeClr val="bg1"/>
                </a:solidFill>
                <a:latin typeface="微软雅黑" panose="020B0503020204020204" pitchFamily="34" charset="-122"/>
                <a:ea typeface="微软雅黑" panose="020B0503020204020204" pitchFamily="34" charset="-122"/>
                <a:sym typeface="+mn-ea"/>
              </a:rPr>
              <a:t>3000</a:t>
            </a:r>
            <a:r>
              <a:rPr lang="zh-CN" altLang="en-US" sz="1400" dirty="0">
                <a:solidFill>
                  <a:schemeClr val="bg1"/>
                </a:solidFill>
                <a:latin typeface="微软雅黑" panose="020B0503020204020204" pitchFamily="34" charset="-122"/>
                <a:ea typeface="微软雅黑" panose="020B0503020204020204" pitchFamily="34" charset="-122"/>
                <a:sym typeface="+mn-ea"/>
              </a:rPr>
              <a:t>台终端、＞</a:t>
            </a:r>
            <a:r>
              <a:rPr lang="en-US" altLang="zh-CN" sz="1400" dirty="0">
                <a:solidFill>
                  <a:schemeClr val="bg1"/>
                </a:solidFill>
                <a:latin typeface="微软雅黑" panose="020B0503020204020204" pitchFamily="34" charset="-122"/>
                <a:ea typeface="微软雅黑" panose="020B0503020204020204" pitchFamily="34" charset="-122"/>
                <a:sym typeface="+mn-ea"/>
              </a:rPr>
              <a:t>20</a:t>
            </a:r>
            <a:r>
              <a:rPr lang="zh-CN" altLang="en-US" sz="1400" dirty="0">
                <a:solidFill>
                  <a:schemeClr val="bg1"/>
                </a:solidFill>
                <a:latin typeface="微软雅黑" panose="020B0503020204020204" pitchFamily="34" charset="-122"/>
                <a:ea typeface="微软雅黑" panose="020B0503020204020204" pitchFamily="34" charset="-122"/>
                <a:sym typeface="+mn-ea"/>
              </a:rPr>
              <a:t>个信息系统数据库的告警事件，每次分析＞</a:t>
            </a:r>
            <a:r>
              <a:rPr lang="en-US" altLang="zh-CN" sz="1400" dirty="0">
                <a:solidFill>
                  <a:schemeClr val="bg1"/>
                </a:solidFill>
                <a:latin typeface="微软雅黑" panose="020B0503020204020204" pitchFamily="34" charset="-122"/>
                <a:ea typeface="微软雅黑" panose="020B0503020204020204" pitchFamily="34" charset="-122"/>
                <a:sym typeface="+mn-ea"/>
              </a:rPr>
              <a:t>60</a:t>
            </a:r>
            <a:r>
              <a:rPr lang="zh-CN" altLang="en-US" sz="1400" dirty="0">
                <a:solidFill>
                  <a:schemeClr val="bg1"/>
                </a:solidFill>
                <a:latin typeface="微软雅黑" panose="020B0503020204020204" pitchFamily="34" charset="-122"/>
                <a:ea typeface="微软雅黑" panose="020B0503020204020204" pitchFamily="34" charset="-122"/>
                <a:sym typeface="+mn-ea"/>
              </a:rPr>
              <a:t>分钟，每天处理＞</a:t>
            </a:r>
            <a:r>
              <a:rPr lang="en-US" altLang="zh-CN" sz="1400" dirty="0">
                <a:solidFill>
                  <a:schemeClr val="bg1"/>
                </a:solidFill>
                <a:latin typeface="微软雅黑" panose="020B0503020204020204" pitchFamily="34" charset="-122"/>
                <a:ea typeface="微软雅黑" panose="020B0503020204020204" pitchFamily="34" charset="-122"/>
                <a:sym typeface="+mn-ea"/>
              </a:rPr>
              <a:t>10000</a:t>
            </a:r>
            <a:r>
              <a:rPr lang="zh-CN" altLang="en-US" sz="1400" dirty="0">
                <a:solidFill>
                  <a:schemeClr val="bg1"/>
                </a:solidFill>
                <a:latin typeface="微软雅黑" panose="020B0503020204020204" pitchFamily="34" charset="-122"/>
                <a:ea typeface="微软雅黑" panose="020B0503020204020204" pitchFamily="34" charset="-122"/>
                <a:sym typeface="+mn-ea"/>
              </a:rPr>
              <a:t>条告警事件，人工工作效率低。</a:t>
            </a:r>
            <a:endParaRPr lang="zh-CN" altLang="en-US" sz="1400"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buNone/>
            </a:pPr>
            <a:r>
              <a:rPr lang="zh-CN" altLang="en-US" sz="1400" dirty="0">
                <a:solidFill>
                  <a:schemeClr val="bg1"/>
                </a:solidFill>
                <a:latin typeface="微软雅黑" panose="020B0503020204020204" pitchFamily="34" charset="-122"/>
                <a:ea typeface="微软雅黑" panose="020B0503020204020204" pitchFamily="34" charset="-122"/>
                <a:sym typeface="+mn-ea"/>
              </a:rPr>
              <a:t>现流程运用</a:t>
            </a:r>
            <a:r>
              <a:rPr lang="en-US" altLang="zh-CN" sz="1400" dirty="0">
                <a:solidFill>
                  <a:schemeClr val="bg1"/>
                </a:solidFill>
                <a:latin typeface="微软雅黑" panose="020B0503020204020204" pitchFamily="34" charset="-122"/>
                <a:ea typeface="微软雅黑" panose="020B0503020204020204" pitchFamily="34" charset="-122"/>
                <a:sym typeface="+mn-ea"/>
              </a:rPr>
              <a:t>RPA+AI</a:t>
            </a:r>
            <a:r>
              <a:rPr lang="zh-CN" altLang="en-US" sz="1400" dirty="0">
                <a:solidFill>
                  <a:schemeClr val="bg1"/>
                </a:solidFill>
                <a:latin typeface="微软雅黑" panose="020B0503020204020204" pitchFamily="34" charset="-122"/>
                <a:ea typeface="微软雅黑" panose="020B0503020204020204" pitchFamily="34" charset="-122"/>
                <a:sym typeface="+mn-ea"/>
              </a:rPr>
              <a:t>的方式代替 </a:t>
            </a:r>
            <a:r>
              <a:rPr lang="en-US" altLang="zh-CN" sz="1400" dirty="0">
                <a:solidFill>
                  <a:schemeClr val="bg1"/>
                </a:solidFill>
                <a:latin typeface="微软雅黑" panose="020B0503020204020204" pitchFamily="34" charset="-122"/>
                <a:ea typeface="微软雅黑" panose="020B0503020204020204" pitchFamily="34" charset="-122"/>
                <a:sym typeface="+mn-ea"/>
              </a:rPr>
              <a:t>3</a:t>
            </a:r>
            <a:r>
              <a:rPr lang="zh-CN" altLang="en-US" sz="1400" dirty="0">
                <a:solidFill>
                  <a:schemeClr val="bg1"/>
                </a:solidFill>
                <a:latin typeface="微软雅黑" panose="020B0503020204020204" pitchFamily="34" charset="-122"/>
                <a:ea typeface="微软雅黑" panose="020B0503020204020204" pitchFamily="34" charset="-122"/>
                <a:sym typeface="+mn-ea"/>
              </a:rPr>
              <a:t>个部门的</a:t>
            </a:r>
            <a:r>
              <a:rPr lang="en-US" altLang="zh-CN" sz="1400" dirty="0">
                <a:solidFill>
                  <a:schemeClr val="bg1"/>
                </a:solidFill>
                <a:latin typeface="微软雅黑" panose="020B0503020204020204" pitchFamily="34" charset="-122"/>
                <a:ea typeface="微软雅黑" panose="020B0503020204020204" pitchFamily="34" charset="-122"/>
                <a:sym typeface="+mn-ea"/>
              </a:rPr>
              <a:t>6</a:t>
            </a:r>
            <a:r>
              <a:rPr lang="zh-CN" altLang="en-US" sz="1400" dirty="0">
                <a:solidFill>
                  <a:schemeClr val="bg1"/>
                </a:solidFill>
                <a:latin typeface="微软雅黑" panose="020B0503020204020204" pitchFamily="34" charset="-122"/>
                <a:ea typeface="微软雅黑" panose="020B0503020204020204" pitchFamily="34" charset="-122"/>
                <a:sym typeface="+mn-ea"/>
              </a:rPr>
              <a:t>名员工处理数据的监控、分析、告警的流程，平均可节省</a:t>
            </a:r>
            <a:r>
              <a:rPr lang="en-US" altLang="zh-CN" sz="1400" dirty="0">
                <a:solidFill>
                  <a:schemeClr val="bg1"/>
                </a:solidFill>
                <a:latin typeface="微软雅黑" panose="020B0503020204020204" pitchFamily="34" charset="-122"/>
                <a:ea typeface="微软雅黑" panose="020B0503020204020204" pitchFamily="34" charset="-122"/>
                <a:sym typeface="+mn-ea"/>
              </a:rPr>
              <a:t>6</a:t>
            </a:r>
            <a:r>
              <a:rPr lang="zh-CN" altLang="en-US" sz="1400" dirty="0">
                <a:solidFill>
                  <a:schemeClr val="bg1"/>
                </a:solidFill>
                <a:latin typeface="微软雅黑" panose="020B0503020204020204" pitchFamily="34" charset="-122"/>
                <a:ea typeface="微软雅黑" panose="020B0503020204020204" pitchFamily="34" charset="-122"/>
                <a:sym typeface="+mn-ea"/>
              </a:rPr>
              <a:t>人天，</a:t>
            </a:r>
            <a:r>
              <a:rPr lang="en-US" altLang="zh-CN" sz="1400" dirty="0">
                <a:solidFill>
                  <a:srgbClr val="FFFF00"/>
                </a:solidFill>
                <a:latin typeface="微软雅黑" panose="020B0503020204020204" pitchFamily="34" charset="-122"/>
                <a:ea typeface="微软雅黑" panose="020B0503020204020204" pitchFamily="34" charset="-122"/>
                <a:sym typeface="+mn-ea"/>
              </a:rPr>
              <a:t>ROI</a:t>
            </a:r>
            <a:r>
              <a:rPr lang="zh-CN" altLang="en-US" sz="1400" dirty="0">
                <a:solidFill>
                  <a:srgbClr val="FFFF00"/>
                </a:solidFill>
                <a:latin typeface="微软雅黑" panose="020B0503020204020204" pitchFamily="34" charset="-122"/>
                <a:ea typeface="微软雅黑" panose="020B0503020204020204" pitchFamily="34" charset="-122"/>
                <a:sym typeface="+mn-ea"/>
              </a:rPr>
              <a:t>高达</a:t>
            </a:r>
            <a:r>
              <a:rPr lang="en-US" altLang="zh-CN" sz="1400" dirty="0">
                <a:solidFill>
                  <a:srgbClr val="FFFF00"/>
                </a:solidFill>
                <a:latin typeface="微软雅黑" panose="020B0503020204020204" pitchFamily="34" charset="-122"/>
                <a:ea typeface="微软雅黑" panose="020B0503020204020204" pitchFamily="34" charset="-122"/>
                <a:sym typeface="+mn-ea"/>
              </a:rPr>
              <a:t>3600%</a:t>
            </a:r>
            <a:r>
              <a:rPr lang="zh-CN" altLang="en-US" sz="1400" dirty="0">
                <a:solidFill>
                  <a:schemeClr val="bg1"/>
                </a:solidFill>
                <a:latin typeface="微软雅黑" panose="020B0503020204020204" pitchFamily="34" charset="-122"/>
                <a:ea typeface="微软雅黑" panose="020B0503020204020204" pitchFamily="34" charset="-122"/>
                <a:sym typeface="+mn-ea"/>
              </a:rPr>
              <a:t>，单次流程处理时间</a:t>
            </a:r>
            <a:r>
              <a:rPr lang="zh-CN" altLang="en-US" sz="1400" dirty="0">
                <a:solidFill>
                  <a:srgbClr val="FFFF00"/>
                </a:solidFill>
                <a:latin typeface="微软雅黑" panose="020B0503020204020204" pitchFamily="34" charset="-122"/>
                <a:ea typeface="微软雅黑" panose="020B0503020204020204" pitchFamily="34" charset="-122"/>
                <a:sym typeface="+mn-ea"/>
              </a:rPr>
              <a:t>从</a:t>
            </a:r>
            <a:r>
              <a:rPr lang="en-US" altLang="zh-CN" sz="1400" dirty="0">
                <a:solidFill>
                  <a:srgbClr val="FFFF00"/>
                </a:solidFill>
                <a:latin typeface="微软雅黑" panose="020B0503020204020204" pitchFamily="34" charset="-122"/>
                <a:ea typeface="微软雅黑" panose="020B0503020204020204" pitchFamily="34" charset="-122"/>
                <a:sym typeface="+mn-ea"/>
              </a:rPr>
              <a:t>60</a:t>
            </a:r>
            <a:r>
              <a:rPr lang="zh-CN" altLang="en-US" sz="1400" dirty="0">
                <a:solidFill>
                  <a:srgbClr val="FFFF00"/>
                </a:solidFill>
                <a:latin typeface="微软雅黑" panose="020B0503020204020204" pitchFamily="34" charset="-122"/>
                <a:ea typeface="微软雅黑" panose="020B0503020204020204" pitchFamily="34" charset="-122"/>
                <a:sym typeface="+mn-ea"/>
              </a:rPr>
              <a:t>分钟缩短为</a:t>
            </a:r>
            <a:r>
              <a:rPr lang="en-US" altLang="zh-CN" sz="1400" dirty="0">
                <a:solidFill>
                  <a:srgbClr val="FFFF00"/>
                </a:solidFill>
                <a:latin typeface="微软雅黑" panose="020B0503020204020204" pitchFamily="34" charset="-122"/>
                <a:ea typeface="微软雅黑" panose="020B0503020204020204" pitchFamily="34" charset="-122"/>
                <a:sym typeface="+mn-ea"/>
              </a:rPr>
              <a:t>3</a:t>
            </a:r>
            <a:r>
              <a:rPr lang="zh-CN" altLang="en-US" sz="1400" dirty="0">
                <a:solidFill>
                  <a:srgbClr val="FFFF00"/>
                </a:solidFill>
                <a:latin typeface="微软雅黑" panose="020B0503020204020204" pitchFamily="34" charset="-122"/>
                <a:ea typeface="微软雅黑" panose="020B0503020204020204" pitchFamily="34" charset="-122"/>
                <a:sym typeface="+mn-ea"/>
              </a:rPr>
              <a:t>分钟 ，效率提升</a:t>
            </a:r>
            <a:r>
              <a:rPr lang="en-US" altLang="zh-CN" sz="1400" dirty="0">
                <a:solidFill>
                  <a:srgbClr val="FFFF00"/>
                </a:solidFill>
                <a:latin typeface="微软雅黑" panose="020B0503020204020204" pitchFamily="34" charset="-122"/>
                <a:ea typeface="微软雅黑" panose="020B0503020204020204" pitchFamily="34" charset="-122"/>
                <a:sym typeface="+mn-ea"/>
              </a:rPr>
              <a:t>20</a:t>
            </a:r>
            <a:r>
              <a:rPr lang="zh-CN" altLang="en-US" sz="1400" dirty="0">
                <a:solidFill>
                  <a:srgbClr val="FFFF00"/>
                </a:solidFill>
                <a:latin typeface="微软雅黑" panose="020B0503020204020204" pitchFamily="34" charset="-122"/>
                <a:ea typeface="微软雅黑" panose="020B0503020204020204" pitchFamily="34" charset="-122"/>
                <a:sym typeface="+mn-ea"/>
              </a:rPr>
              <a:t>倍</a:t>
            </a:r>
            <a:r>
              <a:rPr lang="zh-CN" altLang="en-US" sz="1400" dirty="0">
                <a:solidFill>
                  <a:schemeClr val="bg1"/>
                </a:solidFill>
                <a:latin typeface="微软雅黑" panose="020B0503020204020204" pitchFamily="34" charset="-122"/>
                <a:ea typeface="微软雅黑" panose="020B0503020204020204" pitchFamily="34" charset="-122"/>
                <a:sym typeface="+mn-ea"/>
              </a:rPr>
              <a:t>；并且可以</a:t>
            </a:r>
            <a:r>
              <a:rPr lang="zh-CN" altLang="en-US" sz="1400" dirty="0">
                <a:solidFill>
                  <a:srgbClr val="FFFF00"/>
                </a:solidFill>
                <a:latin typeface="微软雅黑" panose="020B0503020204020204" pitchFamily="34" charset="-122"/>
                <a:ea typeface="微软雅黑" panose="020B0503020204020204" pitchFamily="34" charset="-122"/>
                <a:sym typeface="+mn-ea"/>
              </a:rPr>
              <a:t>实现</a:t>
            </a:r>
            <a:r>
              <a:rPr lang="en-US" altLang="zh-CN" sz="1400" dirty="0">
                <a:solidFill>
                  <a:srgbClr val="FFFF00"/>
                </a:solidFill>
                <a:latin typeface="微软雅黑" panose="020B0503020204020204" pitchFamily="34" charset="-122"/>
                <a:ea typeface="微软雅黑" panose="020B0503020204020204" pitchFamily="34" charset="-122"/>
                <a:sym typeface="+mn-ea"/>
              </a:rPr>
              <a:t>24</a:t>
            </a:r>
            <a:r>
              <a:rPr lang="zh-CN" altLang="en-US" sz="1400" dirty="0">
                <a:solidFill>
                  <a:srgbClr val="FFFF00"/>
                </a:solidFill>
                <a:latin typeface="微软雅黑" panose="020B0503020204020204" pitchFamily="34" charset="-122"/>
                <a:ea typeface="微软雅黑" panose="020B0503020204020204" pitchFamily="34" charset="-122"/>
                <a:sym typeface="+mn-ea"/>
              </a:rPr>
              <a:t>小时循环监控</a:t>
            </a:r>
            <a:r>
              <a:rPr lang="zh-CN" altLang="en-US" sz="1400" dirty="0">
                <a:solidFill>
                  <a:schemeClr val="bg1"/>
                </a:solidFill>
                <a:latin typeface="微软雅黑" panose="020B0503020204020204" pitchFamily="34" charset="-122"/>
                <a:ea typeface="微软雅黑" panose="020B0503020204020204" pitchFamily="34" charset="-122"/>
                <a:sym typeface="+mn-ea"/>
              </a:rPr>
              <a:t>，发现新告警可以及时通知相关负责人，将</a:t>
            </a:r>
            <a:r>
              <a:rPr lang="zh-CN" altLang="en-US" sz="1400" dirty="0">
                <a:solidFill>
                  <a:srgbClr val="FFFF00"/>
                </a:solidFill>
                <a:latin typeface="微软雅黑" panose="020B0503020204020204" pitchFamily="34" charset="-122"/>
                <a:ea typeface="微软雅黑" panose="020B0503020204020204" pitchFamily="34" charset="-122"/>
                <a:sym typeface="+mn-ea"/>
              </a:rPr>
              <a:t>数据准确度提高至 </a:t>
            </a:r>
            <a:r>
              <a:rPr lang="en-US" altLang="zh-CN" sz="1400" dirty="0">
                <a:solidFill>
                  <a:srgbClr val="FFFF00"/>
                </a:solidFill>
                <a:latin typeface="微软雅黑" panose="020B0503020204020204" pitchFamily="34" charset="-122"/>
                <a:ea typeface="微软雅黑" panose="020B0503020204020204" pitchFamily="34" charset="-122"/>
                <a:sym typeface="+mn-ea"/>
              </a:rPr>
              <a:t>100% </a:t>
            </a:r>
            <a:r>
              <a:rPr lang="zh-CN" altLang="en-US" sz="1400" dirty="0">
                <a:solidFill>
                  <a:schemeClr val="bg1"/>
                </a:solidFill>
                <a:latin typeface="微软雅黑" panose="020B0503020204020204" pitchFamily="34" charset="-122"/>
                <a:ea typeface="微软雅黑" panose="020B0503020204020204" pitchFamily="34" charset="-122"/>
                <a:sym typeface="+mn-ea"/>
              </a:rPr>
              <a:t>。</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矩形 62"/>
          <p:cNvSpPr/>
          <p:nvPr/>
        </p:nvSpPr>
        <p:spPr>
          <a:xfrm>
            <a:off x="586555" y="1713135"/>
            <a:ext cx="1750581" cy="368300"/>
          </a:xfrm>
          <a:prstGeom prst="rect">
            <a:avLst/>
          </a:prstGeom>
        </p:spPr>
        <p:txBody>
          <a:bodyPr wrap="square">
            <a:spAutoFit/>
          </a:bodyPr>
          <a:lstStyle/>
          <a:p>
            <a:pPr defTabSz="456565">
              <a:buClr>
                <a:srgbClr val="151314"/>
              </a:buClr>
              <a:buSzPct val="25000"/>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rPr>
              <a:t>降本增效</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p:txBody>
      </p:sp>
      <p:sp>
        <p:nvSpPr>
          <p:cNvPr id="64" name="椭圆 18"/>
          <p:cNvSpPr/>
          <p:nvPr/>
        </p:nvSpPr>
        <p:spPr>
          <a:xfrm flipH="1">
            <a:off x="254000" y="1773970"/>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defTabSz="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椭圆 6"/>
          <p:cNvSpPr/>
          <p:nvPr/>
        </p:nvSpPr>
        <p:spPr>
          <a:xfrm>
            <a:off x="5485869" y="4899463"/>
            <a:ext cx="812271" cy="812271"/>
          </a:xfrm>
          <a:prstGeom prst="ellipse">
            <a:avLst/>
          </a:prstGeom>
          <a:gradFill>
            <a:gsLst>
              <a:gs pos="0">
                <a:srgbClr val="238DED"/>
              </a:gs>
              <a:gs pos="100000">
                <a:srgbClr val="18478F"/>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rgbClr val="FFFFFF"/>
              </a:solidFill>
              <a:latin typeface="Arial" panose="020B0604020202020204"/>
              <a:ea typeface="微软雅黑" panose="020B0503020204020204" pitchFamily="34" charset="-122"/>
            </a:endParaRPr>
          </a:p>
        </p:txBody>
      </p:sp>
      <p:sp>
        <p:nvSpPr>
          <p:cNvPr id="9" name="椭圆 8"/>
          <p:cNvSpPr/>
          <p:nvPr/>
        </p:nvSpPr>
        <p:spPr>
          <a:xfrm>
            <a:off x="5485864" y="1841601"/>
            <a:ext cx="812271" cy="812271"/>
          </a:xfrm>
          <a:prstGeom prst="ellipse">
            <a:avLst/>
          </a:prstGeom>
          <a:solidFill>
            <a:schemeClr val="accent1">
              <a:lumMod val="7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dirty="0">
              <a:solidFill>
                <a:srgbClr val="FFFFFF"/>
              </a:solidFill>
              <a:latin typeface="Arial" panose="020B0604020202020204"/>
              <a:ea typeface="微软雅黑" panose="020B0503020204020204" pitchFamily="34" charset="-122"/>
            </a:endParaRPr>
          </a:p>
        </p:txBody>
      </p:sp>
      <p:sp>
        <p:nvSpPr>
          <p:cNvPr id="11" name="椭圆 18"/>
          <p:cNvSpPr/>
          <p:nvPr/>
        </p:nvSpPr>
        <p:spPr>
          <a:xfrm flipH="1">
            <a:off x="4915841" y="5187337"/>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238DED"/>
              </a:gs>
              <a:gs pos="100000">
                <a:srgbClr val="18478F"/>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3" name="椭圆 18"/>
          <p:cNvSpPr/>
          <p:nvPr/>
        </p:nvSpPr>
        <p:spPr>
          <a:xfrm flipH="1">
            <a:off x="4915836" y="2129475"/>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solidFill>
            <a:schemeClr val="accent1">
              <a:lumMod val="7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5" name="椭圆 20"/>
          <p:cNvSpPr/>
          <p:nvPr/>
        </p:nvSpPr>
        <p:spPr>
          <a:xfrm>
            <a:off x="5711693" y="5125287"/>
            <a:ext cx="360623" cy="36062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panose="020B0604020202020204"/>
              <a:ea typeface="微软雅黑" panose="020B0503020204020204" pitchFamily="34" charset="-122"/>
            </a:endParaRPr>
          </a:p>
        </p:txBody>
      </p:sp>
      <p:sp>
        <p:nvSpPr>
          <p:cNvPr id="17" name="椭圆 22"/>
          <p:cNvSpPr/>
          <p:nvPr/>
        </p:nvSpPr>
        <p:spPr>
          <a:xfrm>
            <a:off x="5728620" y="2067425"/>
            <a:ext cx="326761" cy="360623"/>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panose="020B0604020202020204"/>
              <a:ea typeface="微软雅黑" panose="020B0503020204020204" pitchFamily="34" charset="-122"/>
            </a:endParaRPr>
          </a:p>
        </p:txBody>
      </p:sp>
      <p:sp>
        <p:nvSpPr>
          <p:cNvPr id="20" name="矩形 19"/>
          <p:cNvSpPr/>
          <p:nvPr/>
        </p:nvSpPr>
        <p:spPr>
          <a:xfrm>
            <a:off x="6415806" y="5153146"/>
            <a:ext cx="4792968" cy="1626279"/>
          </a:xfrm>
          <a:prstGeom prst="rect">
            <a:avLst/>
          </a:prstGeom>
        </p:spPr>
        <p:txBody>
          <a:bodyPr wrap="square">
            <a:spAutoFit/>
            <a:scene3d>
              <a:camera prst="orthographicFront"/>
              <a:lightRig rig="threePt" dir="t"/>
            </a:scene3d>
            <a:sp3d contourW="12700"/>
          </a:bodyPr>
          <a:lstStyle/>
          <a:p>
            <a:pPr algn="l">
              <a:lnSpc>
                <a:spcPct val="150000"/>
              </a:lnSpc>
              <a:buNone/>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引入RPA</a:t>
            </a:r>
            <a:r>
              <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+AI</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技术，将新一代数字技术与业务场景深度融合，</a:t>
            </a:r>
            <a:r>
              <a:rPr lang="zh-CN" altLang="en-US" sz="1400" dirty="0">
                <a:solidFill>
                  <a:schemeClr val="bg1"/>
                </a:solidFill>
                <a:ea typeface="微软雅黑" panose="020B0503020204020204" pitchFamily="34" charset="-122"/>
              </a:rPr>
              <a:t>实现业务</a:t>
            </a:r>
            <a:r>
              <a:rPr lang="zh-CN" altLang="en-US" sz="1400" dirty="0">
                <a:solidFill>
                  <a:srgbClr val="FFFF00"/>
                </a:solidFill>
                <a:ea typeface="微软雅黑" panose="020B0503020204020204" pitchFamily="34" charset="-122"/>
              </a:rPr>
              <a:t>管理过程数字化和业务成果数字化</a:t>
            </a:r>
            <a:r>
              <a:rPr lang="zh-CN" altLang="en-US" sz="1400" dirty="0">
                <a:solidFill>
                  <a:schemeClr val="bg1"/>
                </a:solidFill>
                <a:ea typeface="微软雅黑" panose="020B0503020204020204" pitchFamily="34" charset="-122"/>
              </a:rPr>
              <a:t>。促进广西电网公司数据安全管理业务方式的变革，</a:t>
            </a:r>
            <a:r>
              <a:rPr lang="zh-CN" altLang="en-US" sz="1400" dirty="0">
                <a:solidFill>
                  <a:srgbClr val="FFFF00"/>
                </a:solidFill>
                <a:ea typeface="微软雅黑" panose="020B0503020204020204" pitchFamily="34" charset="-122"/>
              </a:rPr>
              <a:t>助力企业数字化转型</a:t>
            </a:r>
            <a:r>
              <a:rPr lang="zh-CN" altLang="en-US" sz="1400" dirty="0">
                <a:solidFill>
                  <a:schemeClr val="bg1"/>
                </a:solidFill>
                <a:ea typeface="微软雅黑" panose="020B0503020204020204" pitchFamily="34" charset="-122"/>
              </a:rPr>
              <a:t>，为南方电网公司数字化转型和数字电网建设贡献力量。 </a:t>
            </a:r>
            <a:endParaRPr lang="zh-CN" altLang="en-US" sz="1400" dirty="0">
              <a:solidFill>
                <a:schemeClr val="bg1"/>
              </a:solidFill>
              <a:ea typeface="微软雅黑" panose="020B0503020204020204" pitchFamily="34" charset="-122"/>
            </a:endParaRPr>
          </a:p>
          <a:p>
            <a:pPr algn="l">
              <a:lnSpc>
                <a:spcPct val="120000"/>
              </a:lnSpc>
              <a:buNone/>
            </a:pPr>
            <a:endParaRPr lang="zh-CN" altLang="en-US" sz="1400" dirty="0">
              <a:solidFill>
                <a:schemeClr val="bg1"/>
              </a:solidFill>
              <a:ea typeface="微软雅黑" panose="020B0503020204020204" pitchFamily="34" charset="-122"/>
            </a:endParaRPr>
          </a:p>
        </p:txBody>
      </p:sp>
      <p:sp>
        <p:nvSpPr>
          <p:cNvPr id="21" name="矩形 20"/>
          <p:cNvSpPr/>
          <p:nvPr/>
        </p:nvSpPr>
        <p:spPr>
          <a:xfrm>
            <a:off x="6405977" y="4824586"/>
            <a:ext cx="2307590" cy="368300"/>
          </a:xfrm>
          <a:prstGeom prst="rect">
            <a:avLst/>
          </a:prstGeom>
        </p:spPr>
        <p:txBody>
          <a:bodyPr wrap="square">
            <a:spAutoFit/>
          </a:bodyPr>
          <a:lstStyle/>
          <a:p>
            <a:pPr algn="l" defTabSz="456565">
              <a:buClr>
                <a:srgbClr val="151314"/>
              </a:buClr>
              <a:buSzPct val="25000"/>
              <a:buFontTx/>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ea"/>
              </a:rPr>
              <a:t>推进企业数字化转型</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p:txBody>
      </p:sp>
      <p:sp>
        <p:nvSpPr>
          <p:cNvPr id="27" name="矩形 26"/>
          <p:cNvSpPr/>
          <p:nvPr/>
        </p:nvSpPr>
        <p:spPr>
          <a:xfrm>
            <a:off x="6340796" y="1761175"/>
            <a:ext cx="1750581" cy="368300"/>
          </a:xfrm>
          <a:prstGeom prst="rect">
            <a:avLst/>
          </a:prstGeom>
        </p:spPr>
        <p:txBody>
          <a:bodyPr wrap="square">
            <a:spAutoFit/>
          </a:bodyPr>
          <a:lstStyle/>
          <a:p>
            <a:pPr defTabSz="456565">
              <a:buClr>
                <a:srgbClr val="151314"/>
              </a:buClr>
              <a:buSzPct val="25000"/>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rPr>
              <a:t>流程自动化</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p:txBody>
      </p:sp>
      <p:sp>
        <p:nvSpPr>
          <p:cNvPr id="41" name="文本框 40"/>
          <p:cNvSpPr txBox="1"/>
          <p:nvPr/>
        </p:nvSpPr>
        <p:spPr>
          <a:xfrm>
            <a:off x="6394858" y="2311385"/>
            <a:ext cx="4951568" cy="1023742"/>
          </a:xfrm>
          <a:prstGeom prst="rect">
            <a:avLst/>
          </a:prstGeom>
          <a:noFill/>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使用</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sym typeface="+mn-ea"/>
              </a:rPr>
              <a:t>代替人与业务系统进行交互，自动化执行业务流程中的一系列处理动作</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sym typeface="+mn-ea"/>
              </a:rPr>
              <a:t>还原人的操作场景，从</a:t>
            </a:r>
            <a:r>
              <a:rPr lang="zh-CN" altLang="en-US" sz="1400" dirty="0">
                <a:solidFill>
                  <a:srgbClr val="FFFF00"/>
                </a:solidFill>
                <a:latin typeface="微软雅黑" panose="020B0503020204020204" pitchFamily="34" charset="-122"/>
                <a:ea typeface="微软雅黑" panose="020B0503020204020204" pitchFamily="34" charset="-122"/>
                <a:sym typeface="+mn-ea"/>
              </a:rPr>
              <a:t>端到端实现自动化运维</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a:off x="1191260" y="1670664"/>
            <a:ext cx="2567305" cy="2600325"/>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任意多边形 3"/>
          <p:cNvSpPr/>
          <p:nvPr/>
        </p:nvSpPr>
        <p:spPr>
          <a:xfrm>
            <a:off x="-81772" y="4380844"/>
            <a:ext cx="4719178" cy="2042795"/>
          </a:xfrm>
          <a:custGeom>
            <a:avLst/>
            <a:gdLst>
              <a:gd name="connsiteX0" fmla="*/ 1020 w 14020"/>
              <a:gd name="connsiteY0" fmla="*/ 0 h 2990"/>
              <a:gd name="connsiteX1" fmla="*/ 14020 w 14020"/>
              <a:gd name="connsiteY1" fmla="*/ 10 h 2990"/>
              <a:gd name="connsiteX2" fmla="*/ 14020 w 14020"/>
              <a:gd name="connsiteY2" fmla="*/ 2990 h 2990"/>
              <a:gd name="connsiteX3" fmla="*/ 0 w 14020"/>
              <a:gd name="connsiteY3" fmla="*/ 2990 h 2990"/>
              <a:gd name="connsiteX4" fmla="*/ 1020 w 14020"/>
              <a:gd name="connsiteY4" fmla="*/ 0 h 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 h="2990">
                <a:moveTo>
                  <a:pt x="1020" y="0"/>
                </a:moveTo>
                <a:lnTo>
                  <a:pt x="14020" y="10"/>
                </a:lnTo>
                <a:lnTo>
                  <a:pt x="14020" y="2990"/>
                </a:lnTo>
                <a:lnTo>
                  <a:pt x="0" y="2990"/>
                </a:lnTo>
                <a:lnTo>
                  <a:pt x="1020" y="0"/>
                </a:lnTo>
                <a:close/>
              </a:path>
            </a:pathLst>
          </a:custGeom>
          <a:solidFill>
            <a:srgbClr val="DCF3F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Shape 95"/>
          <p:cNvSpPr/>
          <p:nvPr/>
        </p:nvSpPr>
        <p:spPr>
          <a:xfrm>
            <a:off x="144051" y="4380844"/>
            <a:ext cx="4545966" cy="2121535"/>
          </a:xfrm>
          <a:prstGeom prst="rect">
            <a:avLst/>
          </a:prstGeom>
          <a:ln w="12700">
            <a:miter lim="400000"/>
          </a:ln>
          <a:effectLst>
            <a:outerShdw blurRad="101600" dist="101600" dir="2700000" algn="tl" rotWithShape="0">
              <a:prstClr val="black">
                <a:alpha val="40000"/>
              </a:prstClr>
            </a:outerShdw>
          </a:effectLst>
        </p:spPr>
        <p:txBody>
          <a:bodyPr wrap="square" lIns="45718" tIns="45718" rIns="45718" bIns="45718">
            <a:spAutoFit/>
          </a:bodyPr>
          <a:lstStyle>
            <a:lvl1pPr>
              <a:defRPr sz="4400" spc="440">
                <a:solidFill>
                  <a:srgbClr val="FFFFFF"/>
                </a:solidFill>
                <a:effectLst>
                  <a:outerShdw blurRad="165100" dist="88900" dir="2700000" rotWithShape="0">
                    <a:srgbClr val="000000">
                      <a:alpha val="14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r>
              <a:rPr lang="en-GB" altLang="zh-CN" b="1" dirty="0">
                <a:gradFill>
                  <a:gsLst>
                    <a:gs pos="0">
                      <a:srgbClr val="29DFFC"/>
                    </a:gs>
                    <a:gs pos="100000">
                      <a:srgbClr val="274DEA"/>
                    </a:gs>
                  </a:gsLst>
                  <a:lin ang="2700000" scaled="0"/>
                </a:gradFill>
              </a:rPr>
              <a:t>RPA+AI</a:t>
            </a:r>
            <a:endParaRPr lang="zh-CN" altLang="en-GB" b="1" dirty="0">
              <a:gradFill>
                <a:gsLst>
                  <a:gs pos="0">
                    <a:srgbClr val="29DFFC"/>
                  </a:gs>
                  <a:gs pos="100000">
                    <a:srgbClr val="274DEA"/>
                  </a:gs>
                </a:gsLst>
                <a:lin ang="2700000" scaled="0"/>
              </a:gradFill>
            </a:endParaRPr>
          </a:p>
          <a:p>
            <a:pPr algn="r"/>
            <a:r>
              <a:rPr lang="zh-CN" altLang="en-US" b="1" dirty="0">
                <a:gradFill>
                  <a:gsLst>
                    <a:gs pos="0">
                      <a:srgbClr val="29DFFC"/>
                    </a:gs>
                    <a:gs pos="100000">
                      <a:srgbClr val="274DEA"/>
                    </a:gs>
                  </a:gsLst>
                  <a:lin ang="2700000" scaled="0"/>
                </a:gradFill>
              </a:rPr>
              <a:t>为您提供更智能的办公机器人</a:t>
            </a:r>
            <a:endParaRPr b="1" dirty="0">
              <a:gradFill>
                <a:gsLst>
                  <a:gs pos="0">
                    <a:srgbClr val="29DFFC"/>
                  </a:gs>
                  <a:gs pos="100000">
                    <a:srgbClr val="274DEA"/>
                  </a:gs>
                </a:gsLst>
                <a:lin ang="2700000" scaled="0"/>
              </a:gradFill>
            </a:endParaRPr>
          </a:p>
        </p:txBody>
      </p:sp>
      <p:sp>
        <p:nvSpPr>
          <p:cNvPr id="45" name="椭圆 44"/>
          <p:cNvSpPr/>
          <p:nvPr/>
        </p:nvSpPr>
        <p:spPr>
          <a:xfrm>
            <a:off x="5517288" y="3559421"/>
            <a:ext cx="812271" cy="812271"/>
          </a:xfrm>
          <a:prstGeom prst="ellipse">
            <a:avLst/>
          </a:prstGeom>
          <a:gradFill>
            <a:gsLst>
              <a:gs pos="0">
                <a:schemeClr val="bg1"/>
              </a:gs>
              <a:gs pos="100000">
                <a:schemeClr val="bg1">
                  <a:lumMod val="85000"/>
                </a:schemeClr>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5">
              <a:solidFill>
                <a:srgbClr val="FFFFFF"/>
              </a:solidFill>
              <a:latin typeface="Arial" panose="020B0604020202020204"/>
              <a:ea typeface="微软雅黑" panose="020B0503020204020204" pitchFamily="34" charset="-122"/>
            </a:endParaRPr>
          </a:p>
        </p:txBody>
      </p:sp>
      <p:sp>
        <p:nvSpPr>
          <p:cNvPr id="46" name="椭圆 18"/>
          <p:cNvSpPr/>
          <p:nvPr/>
        </p:nvSpPr>
        <p:spPr>
          <a:xfrm flipH="1">
            <a:off x="4915836" y="3751704"/>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chemeClr val="bg1"/>
              </a:gs>
              <a:gs pos="100000">
                <a:schemeClr val="bg1">
                  <a:lumMod val="85000"/>
                </a:schemeClr>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47" name="椭圆 21"/>
          <p:cNvSpPr/>
          <p:nvPr/>
        </p:nvSpPr>
        <p:spPr>
          <a:xfrm>
            <a:off x="5716273" y="3836384"/>
            <a:ext cx="360623" cy="303679"/>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gradFill>
            <a:gsLst>
              <a:gs pos="0">
                <a:srgbClr val="238DED"/>
              </a:gs>
              <a:gs pos="100000">
                <a:srgbClr val="18478F"/>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panose="020B0604020202020204"/>
              <a:ea typeface="微软雅黑" panose="020B0503020204020204" pitchFamily="34" charset="-122"/>
            </a:endParaRPr>
          </a:p>
        </p:txBody>
      </p:sp>
      <p:sp>
        <p:nvSpPr>
          <p:cNvPr id="49" name="矩形 48"/>
          <p:cNvSpPr/>
          <p:nvPr/>
        </p:nvSpPr>
        <p:spPr>
          <a:xfrm>
            <a:off x="6438110" y="3899734"/>
            <a:ext cx="4770663" cy="591124"/>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400" dirty="0">
                <a:solidFill>
                  <a:schemeClr val="bg1"/>
                </a:solidFill>
                <a:ea typeface="微软雅黑" panose="020B0503020204020204" pitchFamily="34" charset="-122"/>
                <a:sym typeface="微软雅黑" panose="020B0503020204020204" pitchFamily="34" charset="-122"/>
              </a:rPr>
              <a:t>该流程适用于</a:t>
            </a:r>
            <a:r>
              <a:rPr lang="zh-CN" altLang="en-US" sz="1400" dirty="0">
                <a:solidFill>
                  <a:srgbClr val="FFFF00"/>
                </a:solidFill>
                <a:ea typeface="微软雅黑" panose="020B0503020204020204" pitchFamily="34" charset="-122"/>
                <a:sym typeface="微软雅黑" panose="020B0503020204020204" pitchFamily="34" charset="-122"/>
              </a:rPr>
              <a:t>所有企业</a:t>
            </a:r>
            <a:r>
              <a:rPr lang="zh-CN" altLang="en-US" sz="1400" dirty="0">
                <a:solidFill>
                  <a:schemeClr val="bg1"/>
                </a:solidFill>
                <a:ea typeface="微软雅黑" panose="020B0503020204020204" pitchFamily="34" charset="-122"/>
                <a:sym typeface="微软雅黑" panose="020B0503020204020204" pitchFamily="34" charset="-122"/>
              </a:rPr>
              <a:t>的数据安全管理工作，具有普适性的特点。</a:t>
            </a:r>
            <a:endParaRPr lang="zh-CN" altLang="en-US" sz="1400" dirty="0">
              <a:solidFill>
                <a:schemeClr val="bg1"/>
              </a:solidFill>
              <a:ea typeface="微软雅黑" panose="020B0503020204020204" pitchFamily="34" charset="-122"/>
              <a:sym typeface="微软雅黑" panose="020B0503020204020204" pitchFamily="34" charset="-122"/>
            </a:endParaRPr>
          </a:p>
        </p:txBody>
      </p:sp>
      <p:sp>
        <p:nvSpPr>
          <p:cNvPr id="50" name="矩形 49"/>
          <p:cNvSpPr/>
          <p:nvPr/>
        </p:nvSpPr>
        <p:spPr>
          <a:xfrm>
            <a:off x="6438111" y="3547309"/>
            <a:ext cx="1656094" cy="3683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buClr>
                <a:srgbClr val="151314"/>
              </a:buClr>
              <a:buSzPct val="25000"/>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rPr>
              <a:t>流程普适性</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任意多边形 6"/>
          <p:cNvSpPr/>
          <p:nvPr/>
        </p:nvSpPr>
        <p:spPr>
          <a:xfrm flipH="1">
            <a:off x="8052618" y="1096554"/>
            <a:ext cx="4141696" cy="3512420"/>
          </a:xfrm>
          <a:custGeom>
            <a:avLst/>
            <a:gdLst/>
            <a:ahLst/>
            <a:cxnLst>
              <a:cxn ang="3">
                <a:pos x="hc" y="t"/>
              </a:cxn>
              <a:cxn ang="cd2">
                <a:pos x="l" y="vc"/>
              </a:cxn>
              <a:cxn ang="cd4">
                <a:pos x="hc" y="b"/>
              </a:cxn>
              <a:cxn ang="0">
                <a:pos x="r" y="vc"/>
              </a:cxn>
            </a:cxnLst>
            <a:rect l="l" t="t" r="r" b="b"/>
            <a:pathLst>
              <a:path w="7131" h="6613">
                <a:moveTo>
                  <a:pt x="0" y="0"/>
                </a:moveTo>
                <a:lnTo>
                  <a:pt x="2482" y="0"/>
                </a:lnTo>
                <a:lnTo>
                  <a:pt x="5563" y="1437"/>
                </a:lnTo>
                <a:cubicBezTo>
                  <a:pt x="6922" y="2071"/>
                  <a:pt x="7510" y="3686"/>
                  <a:pt x="6876" y="5045"/>
                </a:cubicBezTo>
                <a:cubicBezTo>
                  <a:pt x="6242" y="6404"/>
                  <a:pt x="4627" y="6992"/>
                  <a:pt x="3268" y="6358"/>
                </a:cubicBezTo>
                <a:lnTo>
                  <a:pt x="0" y="4834"/>
                </a:lnTo>
                <a:lnTo>
                  <a:pt x="0" y="0"/>
                </a:lnTo>
                <a:close/>
              </a:path>
            </a:pathLst>
          </a:cu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椭圆 6"/>
          <p:cNvSpPr/>
          <p:nvPr/>
        </p:nvSpPr>
        <p:spPr>
          <a:xfrm>
            <a:off x="7604571" y="2172213"/>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a:cs typeface="+mn-ea"/>
                <a:sym typeface="+mn-lt"/>
              </a:rPr>
              <a:t>01</a:t>
            </a:r>
            <a:endParaRPr lang="zh-CN" altLang="en-US">
              <a:cs typeface="+mn-ea"/>
              <a:sym typeface="+mn-lt"/>
            </a:endParaRPr>
          </a:p>
        </p:txBody>
      </p:sp>
      <p:grpSp>
        <p:nvGrpSpPr>
          <p:cNvPr id="8" name="组合 7"/>
          <p:cNvGrpSpPr/>
          <p:nvPr/>
        </p:nvGrpSpPr>
        <p:grpSpPr>
          <a:xfrm>
            <a:off x="907399" y="1764448"/>
            <a:ext cx="6390968" cy="1921479"/>
            <a:chOff x="561" y="3265"/>
            <a:chExt cx="8068" cy="2640"/>
          </a:xfrm>
        </p:grpSpPr>
        <p:sp>
          <p:nvSpPr>
            <p:cNvPr id="19" name="文本框 2"/>
            <p:cNvSpPr txBox="1"/>
            <p:nvPr/>
          </p:nvSpPr>
          <p:spPr>
            <a:xfrm>
              <a:off x="561" y="3265"/>
              <a:ext cx="2835" cy="73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rPr>
                <a:t>其他省公司推广</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p:txBody>
        </p:sp>
        <p:sp>
          <p:nvSpPr>
            <p:cNvPr id="20" name="文本框 3"/>
            <p:cNvSpPr txBox="1"/>
            <p:nvPr/>
          </p:nvSpPr>
          <p:spPr>
            <a:xfrm>
              <a:off x="561" y="3784"/>
              <a:ext cx="8068" cy="21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根据公司发布的数据安全管理细则，各单位都需要对所管辖的信息系统、网络、终端等各条件下的数据访问、修改、删除、传输、导入、导出等操作进行全面监控、审计，本项目的建设具备可复用性，可在其他省公司广泛推广。</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9" name="椭圆 8"/>
          <p:cNvSpPr/>
          <p:nvPr/>
        </p:nvSpPr>
        <p:spPr>
          <a:xfrm>
            <a:off x="6825833" y="4430965"/>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a:cs typeface="+mn-ea"/>
                <a:sym typeface="+mn-lt"/>
              </a:rPr>
              <a:t>02</a:t>
            </a:r>
            <a:endParaRPr lang="zh-CN" altLang="en-US">
              <a:cs typeface="+mn-ea"/>
              <a:sym typeface="+mn-lt"/>
            </a:endParaRPr>
          </a:p>
        </p:txBody>
      </p:sp>
      <p:grpSp>
        <p:nvGrpSpPr>
          <p:cNvPr id="10" name="组合 9"/>
          <p:cNvGrpSpPr/>
          <p:nvPr/>
        </p:nvGrpSpPr>
        <p:grpSpPr>
          <a:xfrm>
            <a:off x="291496" y="4317123"/>
            <a:ext cx="6534337" cy="2317115"/>
            <a:chOff x="561" y="3265"/>
            <a:chExt cx="8128" cy="3649"/>
          </a:xfrm>
        </p:grpSpPr>
        <p:sp>
          <p:nvSpPr>
            <p:cNvPr id="15" name="文本框 15"/>
            <p:cNvSpPr txBox="1"/>
            <p:nvPr/>
          </p:nvSpPr>
          <p:spPr>
            <a:xfrm>
              <a:off x="561" y="3265"/>
              <a:ext cx="2121" cy="1018"/>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rPr>
                <a:t>同领域推广</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anose="020B0503020204020204" pitchFamily="34" charset="-122"/>
                <a:cs typeface="+mn-ea"/>
                <a:sym typeface="+mn-lt"/>
              </a:endParaRPr>
            </a:p>
            <a:p>
              <a:pPr algn="l"/>
              <a:endParaRPr lang="zh-CN" b="1" dirty="0">
                <a:solidFill>
                  <a:schemeClr val="tx1">
                    <a:lumMod val="75000"/>
                    <a:lumOff val="25000"/>
                  </a:schemeClr>
                </a:solidFill>
                <a:cs typeface="+mn-ea"/>
                <a:sym typeface="+mn-lt"/>
              </a:endParaRPr>
            </a:p>
          </p:txBody>
        </p:sp>
        <p:sp>
          <p:nvSpPr>
            <p:cNvPr id="18" name="文本框 7"/>
            <p:cNvSpPr txBox="1"/>
            <p:nvPr/>
          </p:nvSpPr>
          <p:spPr>
            <a:xfrm>
              <a:off x="561" y="3784"/>
              <a:ext cx="8128" cy="3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20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随着当今数据盗用、隐私泄露等问题的日益凸显，国家在保护敏感、涉密数据安全方面不断完善法律法规，对企业数据安全提出更高、更严的要求，本项目的建设具备在同领域企业推广的价值，提升企业数据安全保障机制。</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rot="10800000" flipH="1">
            <a:off x="105837" y="1030480"/>
            <a:ext cx="355381" cy="88900"/>
            <a:chOff x="4381719" y="-1168400"/>
            <a:chExt cx="355381" cy="88900"/>
          </a:xfrm>
        </p:grpSpPr>
        <p:cxnSp>
          <p:nvCxnSpPr>
            <p:cNvPr id="13" name="直接连接符 12"/>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8223964" y="4790432"/>
            <a:ext cx="3728896" cy="402674"/>
          </a:xfrm>
          <a:prstGeom prst="rect">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“业务</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技术”双轮驱动提升企业数字化管理能力</a:t>
            </a:r>
            <a:endParaRPr lang="zh-CN" altLang="en-US" sz="1200" dirty="0">
              <a:latin typeface="微软雅黑" panose="020B0503020204020204" pitchFamily="34" charset="-122"/>
              <a:ea typeface="微软雅黑" panose="020B0503020204020204" pitchFamily="34" charset="-122"/>
            </a:endParaRPr>
          </a:p>
        </p:txBody>
      </p:sp>
      <p:sp>
        <p:nvSpPr>
          <p:cNvPr id="23" name="矩形 22"/>
          <p:cNvSpPr/>
          <p:nvPr/>
        </p:nvSpPr>
        <p:spPr>
          <a:xfrm>
            <a:off x="8223964" y="5306694"/>
            <a:ext cx="3728896" cy="402674"/>
          </a:xfrm>
          <a:prstGeom prst="rect">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“RPA+AI”</a:t>
            </a:r>
            <a:r>
              <a:rPr lang="zh-CN" altLang="en-US" sz="1200" dirty="0">
                <a:latin typeface="微软雅黑" panose="020B0503020204020204" pitchFamily="34" charset="-122"/>
                <a:ea typeface="微软雅黑" panose="020B0503020204020204" pitchFamily="34" charset="-122"/>
              </a:rPr>
              <a:t>全天候监控，充分保障数据信息安全</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a:xfrm>
            <a:off x="8223964" y="5812368"/>
            <a:ext cx="3728896" cy="402674"/>
          </a:xfrm>
          <a:prstGeom prst="rect">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“助力业务流程标准化，提高公司流程标准化能力</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8223964" y="6260104"/>
            <a:ext cx="3728896" cy="402674"/>
          </a:xfrm>
          <a:prstGeom prst="rect">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“推动企业技术创新，培养数字化员工</a:t>
            </a:r>
            <a:endParaRPr lang="zh-CN" altLang="en-US" sz="12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七、项目可推广性</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Project Scalability</a:t>
            </a:r>
            <a:endPar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八、未来建设蓝图</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Blueprint for future construction</a:t>
            </a:r>
            <a:endPar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145015" y="1145021"/>
            <a:ext cx="11474686" cy="1526187"/>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基于数据安全分析监控预警机器人项目的建设成果，计划</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年下半年对现有的数据安全分析自动化项目进行升级，实现企业数据安全智慧化和智能化管理；并在未来一两年着手开展自动化</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COE</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建设，持续推进数字电网建设，进一步夯实数字化基础，深化业务数字化应用，增强对电网的驾驭能力，支撑构建新型电力系统，促进能源产业价值链整合，开拓能源生态系统服务新格局，助力公司战略转型和高质量发展。</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7" name="直接连接符 16"/>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深度视觉·原创设计 https://www.docer.com/works?userid=22383862"/>
          <p:cNvSpPr/>
          <p:nvPr/>
        </p:nvSpPr>
        <p:spPr>
          <a:xfrm>
            <a:off x="1192310" y="5132567"/>
            <a:ext cx="1946520"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dirty="0">
                <a:solidFill>
                  <a:schemeClr val="accent1"/>
                </a:solidFill>
                <a:cs typeface="+mn-ea"/>
                <a:sym typeface="+mn-lt"/>
              </a:rPr>
              <a:t>现有项目升级</a:t>
            </a:r>
            <a:endParaRPr kumimoji="0" lang="zh-CN" altLang="en-US" sz="1600" b="1" i="0" u="none" strike="noStrike" kern="1200" cap="none" spc="0" normalizeH="0" baseline="0" noProof="0" dirty="0">
              <a:ln>
                <a:noFill/>
              </a:ln>
              <a:solidFill>
                <a:schemeClr val="accent1"/>
              </a:solidFill>
              <a:effectLst/>
              <a:uLnTx/>
              <a:uFillTx/>
              <a:cs typeface="+mn-ea"/>
              <a:sym typeface="+mn-lt"/>
            </a:endParaRPr>
          </a:p>
        </p:txBody>
      </p:sp>
      <p:sp>
        <p:nvSpPr>
          <p:cNvPr id="22" name="深度视觉·原创设计 https://www.docer.com/works?userid=22383862"/>
          <p:cNvSpPr txBox="1"/>
          <p:nvPr/>
        </p:nvSpPr>
        <p:spPr>
          <a:xfrm>
            <a:off x="1189703" y="5490517"/>
            <a:ext cx="4237703" cy="1096823"/>
          </a:xfrm>
          <a:prstGeom prst="rect">
            <a:avLst/>
          </a:prstGeom>
          <a:noFill/>
        </p:spPr>
        <p:txBody>
          <a:bodyPr wrap="square" lIns="91423" tIns="45712" rIns="91423"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7930" rtl="0" eaLnBrk="1" fontAlgn="auto" latinLnBrk="0" hangingPunct="1">
              <a:lnSpc>
                <a:spcPts val="2000"/>
              </a:lnSpc>
              <a:spcBef>
                <a:spcPts val="0"/>
              </a:spcBef>
              <a:spcAft>
                <a:spcPts val="0"/>
              </a:spcAft>
              <a:buClrTx/>
              <a:buSzTx/>
              <a:buFontTx/>
              <a:buNone/>
              <a:defRPr/>
            </a:pPr>
            <a:r>
              <a:rPr lang="en-US" altLang="zh-CN" sz="1400" dirty="0">
                <a:solidFill>
                  <a:schemeClr val="bg1"/>
                </a:solidFill>
                <a:latin typeface="微软雅黑" panose="020B0503020204020204" pitchFamily="34" charset="-122"/>
                <a:ea typeface="微软雅黑" panose="020B0503020204020204" pitchFamily="34" charset="-122"/>
                <a:cs typeface="+mn-ea"/>
                <a:sym typeface="+mn-lt"/>
              </a:rPr>
              <a:t>2022</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年下半年将基于现有的数据安全分析监控预警机器人，对数据管理部门开展业务需求调研，拓展应用场景、扩大应用范围，实现对现有项目的升级，全面提升数据安全智慧化和智能化管理。</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深度视觉·原创设计 https://www.docer.com/works?userid=22383862"/>
          <p:cNvSpPr/>
          <p:nvPr/>
        </p:nvSpPr>
        <p:spPr>
          <a:xfrm>
            <a:off x="6336851" y="5132567"/>
            <a:ext cx="1946520"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b="1" dirty="0">
                <a:solidFill>
                  <a:schemeClr val="accent1"/>
                </a:solidFill>
                <a:cs typeface="+mn-ea"/>
                <a:sym typeface="+mn-lt"/>
              </a:rPr>
              <a:t>自动化</a:t>
            </a:r>
            <a:r>
              <a:rPr lang="en-US" altLang="zh-CN" sz="1600" b="1" dirty="0">
                <a:solidFill>
                  <a:schemeClr val="accent1"/>
                </a:solidFill>
                <a:cs typeface="+mn-ea"/>
                <a:sym typeface="+mn-lt"/>
              </a:rPr>
              <a:t>COE</a:t>
            </a:r>
            <a:r>
              <a:rPr lang="zh-CN" altLang="en-US" sz="1600" b="1" dirty="0">
                <a:solidFill>
                  <a:schemeClr val="accent1"/>
                </a:solidFill>
                <a:cs typeface="+mn-ea"/>
                <a:sym typeface="+mn-lt"/>
              </a:rPr>
              <a:t>建设</a:t>
            </a:r>
            <a:endParaRPr lang="zh-CN" altLang="en-US" sz="1600" b="1" dirty="0">
              <a:solidFill>
                <a:schemeClr val="accent1"/>
              </a:solidFill>
              <a:cs typeface="+mn-ea"/>
              <a:sym typeface="+mn-lt"/>
            </a:endParaRPr>
          </a:p>
        </p:txBody>
      </p:sp>
      <p:sp>
        <p:nvSpPr>
          <p:cNvPr id="25" name="深度视觉·原创设计 https://www.docer.com/works?userid=22383862"/>
          <p:cNvSpPr txBox="1"/>
          <p:nvPr/>
        </p:nvSpPr>
        <p:spPr>
          <a:xfrm>
            <a:off x="6336851" y="5471121"/>
            <a:ext cx="4237703" cy="840342"/>
          </a:xfrm>
          <a:prstGeom prst="rect">
            <a:avLst/>
          </a:prstGeom>
          <a:noFill/>
        </p:spPr>
        <p:txBody>
          <a:bodyPr wrap="square" lIns="91423" tIns="45712" rIns="91423"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建设自动化</a:t>
            </a:r>
            <a:r>
              <a:rPr lang="en-US" altLang="zh-CN" sz="1400" dirty="0">
                <a:solidFill>
                  <a:schemeClr val="bg1"/>
                </a:solidFill>
                <a:latin typeface="微软雅黑" panose="020B0503020204020204" pitchFamily="34" charset="-122"/>
                <a:ea typeface="微软雅黑" panose="020B0503020204020204" pitchFamily="34" charset="-122"/>
                <a:cs typeface="+mn-ea"/>
                <a:sym typeface="+mn-lt"/>
              </a:rPr>
              <a:t>COE</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，实现</a:t>
            </a:r>
            <a:r>
              <a:rPr lang="en-US" altLang="zh-CN" sz="1400" dirty="0">
                <a:solidFill>
                  <a:schemeClr val="bg1"/>
                </a:solidFill>
                <a:latin typeface="微软雅黑" panose="020B0503020204020204" pitchFamily="34" charset="-122"/>
                <a:ea typeface="微软雅黑" panose="020B0503020204020204" pitchFamily="34" charset="-122"/>
                <a:cs typeface="+mn-ea"/>
                <a:sym typeface="+mn-lt"/>
              </a:rPr>
              <a:t>RPA</a:t>
            </a: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集团化部署，建立公司整体可持续的自动化能力，充分提升规模化生产效能，推动数字化转型升级。</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6" name="Picture 64"/>
          <p:cNvPicPr>
            <a:picLocks noChangeArrowheads="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336851" y="2741861"/>
            <a:ext cx="4237200" cy="2016000"/>
          </a:xfrm>
          <a:prstGeom prst="rect">
            <a:avLst/>
          </a:prstGeom>
          <a:noFill/>
          <a:ln>
            <a:noFill/>
          </a:ln>
        </p:spPr>
      </p:pic>
      <p:pic>
        <p:nvPicPr>
          <p:cNvPr id="30" name="图片 29"/>
          <p:cNvPicPr>
            <a:picLocks noChangeAspect="1"/>
          </p:cNvPicPr>
          <p:nvPr/>
        </p:nvPicPr>
        <p:blipFill>
          <a:blip r:embed="rId2"/>
          <a:stretch>
            <a:fillRect/>
          </a:stretch>
        </p:blipFill>
        <p:spPr>
          <a:xfrm>
            <a:off x="1189703" y="2741861"/>
            <a:ext cx="4237704" cy="20158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20" y="1815097"/>
            <a:ext cx="6371725" cy="3438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数据安全分析监控预警机器人</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：广西电网</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：宁梓宏、叶林、张希翔、艾徐华、陈昭利、董贇、蒙琦、银源、张丽媛、吴明展、黄峥妍、艾洲</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爱拼才会赢</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广西电网有限责任公司信息中心</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：数据安全管理</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数据安全分析监控预警机器人</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7578725" y="2549525"/>
            <a:ext cx="4260850" cy="2954655"/>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13955" y="2549525"/>
            <a:ext cx="4324985" cy="2998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矩形 30"/>
          <p:cNvSpPr/>
          <p:nvPr/>
        </p:nvSpPr>
        <p:spPr>
          <a:xfrm>
            <a:off x="1136412" y="1845248"/>
            <a:ext cx="9761855" cy="4308872"/>
          </a:xfrm>
          <a:prstGeom prst="rect">
            <a:avLst/>
          </a:prstGeom>
        </p:spPr>
        <p:txBody>
          <a:bodyPr wrap="square">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项目背景：</a:t>
            </a:r>
            <a:r>
              <a:rPr lang="zh-CN" altLang="en-US" sz="1600" dirty="0">
                <a:solidFill>
                  <a:schemeClr val="bg1"/>
                </a:solidFill>
                <a:latin typeface="微软雅黑" panose="020B0503020204020204" pitchFamily="34" charset="-122"/>
                <a:ea typeface="微软雅黑" panose="020B0503020204020204" pitchFamily="34" charset="-122"/>
                <a:sym typeface="+mn-ea"/>
              </a:rPr>
              <a:t>随着大数据时代的到来，数据已经成为与物质资产和人力资本同等重要的基础生产要素，随着数字经济的蓬勃发展及</a:t>
            </a:r>
            <a:r>
              <a:rPr lang="en-US" altLang="zh-CN" sz="1600" dirty="0">
                <a:solidFill>
                  <a:schemeClr val="bg1"/>
                </a:solidFill>
                <a:latin typeface="微软雅黑" panose="020B0503020204020204" pitchFamily="34" charset="-122"/>
                <a:ea typeface="微软雅黑" panose="020B0503020204020204" pitchFamily="34" charset="-122"/>
                <a:sym typeface="+mn-ea"/>
              </a:rPr>
              <a:t>5G</a:t>
            </a:r>
            <a:r>
              <a:rPr lang="zh-CN" altLang="en-US" sz="1600" dirty="0">
                <a:solidFill>
                  <a:schemeClr val="bg1"/>
                </a:solidFill>
                <a:latin typeface="微软雅黑" panose="020B0503020204020204" pitchFamily="34" charset="-122"/>
                <a:ea typeface="微软雅黑" panose="020B0503020204020204" pitchFamily="34" charset="-122"/>
                <a:sym typeface="+mn-ea"/>
              </a:rPr>
              <a:t>、人工智能等新兴技术的快速崛起，数据安全已成为电网企业重点关注的问题</a:t>
            </a:r>
            <a:r>
              <a:rPr sz="1600" dirty="0">
                <a:solidFill>
                  <a:schemeClr val="bg1"/>
                </a:solidFill>
                <a:latin typeface="微软雅黑" panose="020B0503020204020204" pitchFamily="34" charset="-122"/>
                <a:ea typeface="微软雅黑" panose="020B0503020204020204" pitchFamily="34" charset="-122"/>
              </a:rPr>
              <a:t>。</a:t>
            </a:r>
            <a:r>
              <a:rPr sz="1600" dirty="0" err="1">
                <a:solidFill>
                  <a:schemeClr val="bg1"/>
                </a:solidFill>
                <a:latin typeface="微软雅黑" panose="020B0503020204020204" pitchFamily="34" charset="-122"/>
                <a:ea typeface="微软雅黑" panose="020B0503020204020204" pitchFamily="34" charset="-122"/>
              </a:rPr>
              <a:t>公司数据安全管理工作需要对所管辖的信息系统、终端等各条件下的数据</a:t>
            </a:r>
            <a:r>
              <a:rPr lang="zh-CN" altLang="en-US" sz="1600" dirty="0">
                <a:solidFill>
                  <a:schemeClr val="bg1"/>
                </a:solidFill>
                <a:latin typeface="微软雅黑" panose="020B0503020204020204" pitchFamily="34" charset="-122"/>
                <a:ea typeface="微软雅黑" panose="020B0503020204020204" pitchFamily="34" charset="-122"/>
              </a:rPr>
              <a:t>操作（如：</a:t>
            </a:r>
            <a:r>
              <a:rPr sz="1600" dirty="0" err="1">
                <a:solidFill>
                  <a:schemeClr val="bg1"/>
                </a:solidFill>
                <a:latin typeface="微软雅黑" panose="020B0503020204020204" pitchFamily="34" charset="-122"/>
                <a:ea typeface="微软雅黑" panose="020B0503020204020204" pitchFamily="34" charset="-122"/>
              </a:rPr>
              <a:t>访问、修改、删除、传输、导入、导出等</a:t>
            </a:r>
            <a:r>
              <a:rPr lang="zh-CN" altLang="en-US" sz="1600" dirty="0">
                <a:solidFill>
                  <a:schemeClr val="bg1"/>
                </a:solidFill>
                <a:latin typeface="微软雅黑" panose="020B0503020204020204" pitchFamily="34" charset="-122"/>
                <a:ea typeface="微软雅黑" panose="020B0503020204020204" pitchFamily="34" charset="-122"/>
              </a:rPr>
              <a:t>）</a:t>
            </a:r>
            <a:r>
              <a:rPr sz="1600" dirty="0" err="1">
                <a:solidFill>
                  <a:schemeClr val="bg1"/>
                </a:solidFill>
                <a:latin typeface="微软雅黑" panose="020B0503020204020204" pitchFamily="34" charset="-122"/>
                <a:ea typeface="微软雅黑" panose="020B0503020204020204" pitchFamily="34" charset="-122"/>
              </a:rPr>
              <a:t>进行全面监控、分析</a:t>
            </a:r>
            <a:r>
              <a:rPr lang="zh-CN" altLang="en-US" sz="1600" dirty="0">
                <a:solidFill>
                  <a:schemeClr val="bg1"/>
                </a:solidFill>
                <a:latin typeface="微软雅黑" panose="020B0503020204020204" pitchFamily="34" charset="-122"/>
                <a:ea typeface="微软雅黑" panose="020B0503020204020204" pitchFamily="34" charset="-122"/>
              </a:rPr>
              <a:t>和</a:t>
            </a:r>
            <a:r>
              <a:rPr lang="zh-CN" sz="1600" dirty="0">
                <a:solidFill>
                  <a:schemeClr val="bg1"/>
                </a:solidFill>
                <a:latin typeface="微软雅黑" panose="020B0503020204020204" pitchFamily="34" charset="-122"/>
                <a:ea typeface="微软雅黑" panose="020B0503020204020204" pitchFamily="34" charset="-122"/>
              </a:rPr>
              <a:t>告警</a:t>
            </a:r>
            <a:r>
              <a:rPr lang="zh-CN" altLang="en-US" sz="1600" dirty="0">
                <a:solidFill>
                  <a:schemeClr val="bg1"/>
                </a:solidFill>
                <a:latin typeface="微软雅黑" panose="020B0503020204020204" pitchFamily="34" charset="-122"/>
                <a:ea typeface="微软雅黑" panose="020B0503020204020204" pitchFamily="34" charset="-122"/>
              </a:rPr>
              <a:t>。目前存在数据量大、工作内容重复性高且繁琐，人工监控效率低等问题，需通过技术手段实现数据安全智能分析监控和预警。</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项目现状：</a:t>
            </a:r>
            <a:r>
              <a:rPr lang="zh-CN" sz="1600" dirty="0">
                <a:solidFill>
                  <a:schemeClr val="bg1"/>
                </a:solidFill>
                <a:latin typeface="微软雅黑" panose="020B0503020204020204" pitchFamily="34" charset="-122"/>
                <a:ea typeface="微软雅黑" panose="020B0503020204020204" pitchFamily="34" charset="-122"/>
                <a:sym typeface="+mn-ea"/>
              </a:rPr>
              <a:t>为进一步提升公司的数据防泄露能力，加强数据安全管控力度，规范数据操作方式</a:t>
            </a:r>
            <a:r>
              <a:rPr lang="zh-CN" altLang="en-US" sz="1600" dirty="0">
                <a:solidFill>
                  <a:schemeClr val="bg1"/>
                </a:solidFill>
                <a:latin typeface="微软雅黑" panose="020B0503020204020204" pitchFamily="34" charset="-122"/>
                <a:ea typeface="微软雅黑" panose="020B0503020204020204" pitchFamily="34" charset="-122"/>
                <a:sym typeface="+mn-ea"/>
              </a:rPr>
              <a:t>和</a:t>
            </a:r>
            <a:r>
              <a:rPr lang="zh-CN" sz="1600" dirty="0">
                <a:solidFill>
                  <a:schemeClr val="bg1"/>
                </a:solidFill>
                <a:latin typeface="微软雅黑" panose="020B0503020204020204" pitchFamily="34" charset="-122"/>
                <a:ea typeface="微软雅黑" panose="020B0503020204020204" pitchFamily="34" charset="-122"/>
                <a:sym typeface="+mn-ea"/>
              </a:rPr>
              <a:t>流程，确保</a:t>
            </a:r>
            <a:r>
              <a:rPr lang="zh-CN" altLang="en-US" sz="1600" dirty="0">
                <a:solidFill>
                  <a:schemeClr val="bg1"/>
                </a:solidFill>
                <a:latin typeface="微软雅黑" panose="020B0503020204020204" pitchFamily="34" charset="-122"/>
                <a:ea typeface="微软雅黑" panose="020B0503020204020204" pitchFamily="34" charset="-122"/>
                <a:sym typeface="+mn-ea"/>
              </a:rPr>
              <a:t>数据信息安全</a:t>
            </a:r>
            <a:r>
              <a:rPr lang="zh-CN" sz="1600" dirty="0">
                <a:solidFill>
                  <a:schemeClr val="bg1"/>
                </a:solidFill>
                <a:latin typeface="微软雅黑" panose="020B0503020204020204" pitchFamily="34" charset="-122"/>
                <a:ea typeface="微软雅黑" panose="020B0503020204020204" pitchFamily="34" charset="-122"/>
                <a:sym typeface="+mn-ea"/>
              </a:rPr>
              <a:t>。我们团</a:t>
            </a:r>
            <a:r>
              <a:rPr lang="zh-CN" altLang="en-US" sz="1600" dirty="0">
                <a:solidFill>
                  <a:schemeClr val="bg1"/>
                </a:solidFill>
                <a:latin typeface="微软雅黑" panose="020B0503020204020204" pitchFamily="34" charset="-122"/>
                <a:ea typeface="微软雅黑" panose="020B0503020204020204" pitchFamily="34" charset="-122"/>
                <a:sym typeface="+mn-ea"/>
              </a:rPr>
              <a:t>队</a:t>
            </a:r>
            <a:r>
              <a:rPr lang="zh-CN" sz="1600" dirty="0">
                <a:solidFill>
                  <a:schemeClr val="bg1"/>
                </a:solidFill>
                <a:latin typeface="微软雅黑" panose="020B0503020204020204" pitchFamily="34" charset="-122"/>
                <a:ea typeface="微软雅黑" panose="020B0503020204020204" pitchFamily="34" charset="-122"/>
                <a:sym typeface="+mn-ea"/>
              </a:rPr>
              <a:t>自主研发了数据安全分析监控预警机器人</a:t>
            </a:r>
            <a:r>
              <a:rPr lang="zh-CN" sz="1600" dirty="0">
                <a:solidFill>
                  <a:schemeClr val="bg1"/>
                </a:solidFill>
                <a:latin typeface="微软雅黑" panose="020B0503020204020204" pitchFamily="34" charset="-122"/>
                <a:ea typeface="微软雅黑" panose="020B0503020204020204" pitchFamily="34" charset="-122"/>
              </a:rPr>
              <a:t>，使用RPA</a:t>
            </a:r>
            <a:r>
              <a:rPr lang="en-US" altLang="zh-CN" sz="1600" dirty="0">
                <a:solidFill>
                  <a:schemeClr val="bg1"/>
                </a:solidFill>
                <a:latin typeface="微软雅黑" panose="020B0503020204020204" pitchFamily="34" charset="-122"/>
                <a:ea typeface="微软雅黑" panose="020B0503020204020204" pitchFamily="34" charset="-122"/>
              </a:rPr>
              <a:t>+AI</a:t>
            </a:r>
            <a:r>
              <a:rPr lang="zh-CN" altLang="en-US" sz="1600" dirty="0">
                <a:solidFill>
                  <a:schemeClr val="bg1"/>
                </a:solidFill>
                <a:latin typeface="微软雅黑" panose="020B0503020204020204" pitchFamily="34" charset="-122"/>
                <a:ea typeface="微软雅黑" panose="020B0503020204020204" pitchFamily="34" charset="-122"/>
              </a:rPr>
              <a:t>分别</a:t>
            </a:r>
            <a:r>
              <a:rPr lang="zh-CN" sz="1600" dirty="0">
                <a:solidFill>
                  <a:schemeClr val="bg1"/>
                </a:solidFill>
                <a:latin typeface="微软雅黑" panose="020B0503020204020204" pitchFamily="34" charset="-122"/>
                <a:ea typeface="微软雅黑" panose="020B0503020204020204" pitchFamily="34" charset="-122"/>
              </a:rPr>
              <a:t>对系统数据库、终端敏感信息</a:t>
            </a:r>
            <a:r>
              <a:rPr lang="zh-CN" altLang="en-US" sz="1600" dirty="0">
                <a:solidFill>
                  <a:schemeClr val="bg1"/>
                </a:solidFill>
                <a:latin typeface="微软雅黑" panose="020B0503020204020204" pitchFamily="34" charset="-122"/>
                <a:ea typeface="微软雅黑" panose="020B0503020204020204" pitchFamily="34" charset="-122"/>
              </a:rPr>
              <a:t>进行</a:t>
            </a:r>
            <a:r>
              <a:rPr lang="zh-CN" sz="1600" dirty="0">
                <a:solidFill>
                  <a:schemeClr val="bg1"/>
                </a:solidFill>
                <a:latin typeface="微软雅黑" panose="020B0503020204020204" pitchFamily="34" charset="-122"/>
                <a:ea typeface="微软雅黑" panose="020B0503020204020204" pitchFamily="34" charset="-122"/>
              </a:rPr>
              <a:t>实时</a:t>
            </a:r>
            <a:r>
              <a:rPr lang="zh-CN" sz="1600" dirty="0">
                <a:solidFill>
                  <a:schemeClr val="bg1"/>
                </a:solidFill>
                <a:latin typeface="微软雅黑" panose="020B0503020204020204" pitchFamily="34" charset="-122"/>
                <a:ea typeface="微软雅黑" panose="020B0503020204020204" pitchFamily="34" charset="-122"/>
                <a:sym typeface="+mn-ea"/>
              </a:rPr>
              <a:t>监控、分析</a:t>
            </a:r>
            <a:r>
              <a:rPr lang="zh-CN" altLang="en-US" sz="1600" dirty="0">
                <a:solidFill>
                  <a:schemeClr val="bg1"/>
                </a:solidFill>
                <a:latin typeface="微软雅黑" panose="020B0503020204020204" pitchFamily="34" charset="-122"/>
                <a:ea typeface="微软雅黑" panose="020B0503020204020204" pitchFamily="34" charset="-122"/>
                <a:sym typeface="+mn-ea"/>
              </a:rPr>
              <a:t>和</a:t>
            </a:r>
            <a:r>
              <a:rPr lang="zh-CN" sz="1600" dirty="0">
                <a:solidFill>
                  <a:schemeClr val="bg1"/>
                </a:solidFill>
                <a:latin typeface="微软雅黑" panose="020B0503020204020204" pitchFamily="34" charset="-122"/>
                <a:ea typeface="微软雅黑" panose="020B0503020204020204" pitchFamily="34" charset="-122"/>
                <a:sym typeface="+mn-ea"/>
              </a:rPr>
              <a:t>告警</a:t>
            </a:r>
            <a:r>
              <a:rPr lang="zh-CN" sz="1600" dirty="0">
                <a:solidFill>
                  <a:schemeClr val="bg1"/>
                </a:solidFill>
                <a:latin typeface="微软雅黑" panose="020B0503020204020204" pitchFamily="34" charset="-122"/>
                <a:ea typeface="微软雅黑" panose="020B0503020204020204" pitchFamily="34" charset="-122"/>
              </a:rPr>
              <a:t>，实现全天24小时自动化监控，</a:t>
            </a:r>
            <a:r>
              <a:rPr lang="zh-CN" altLang="en-US" sz="1600" dirty="0">
                <a:solidFill>
                  <a:schemeClr val="bg1"/>
                </a:solidFill>
                <a:latin typeface="微软雅黑" panose="020B0503020204020204" pitchFamily="34" charset="-122"/>
                <a:ea typeface="微软雅黑" panose="020B0503020204020204" pitchFamily="34" charset="-122"/>
              </a:rPr>
              <a:t>缩短流程处理时间，</a:t>
            </a:r>
            <a:r>
              <a:rPr lang="zh-CN" sz="1600" dirty="0">
                <a:solidFill>
                  <a:schemeClr val="bg1"/>
                </a:solidFill>
                <a:latin typeface="微软雅黑" panose="020B0503020204020204" pitchFamily="34" charset="-122"/>
                <a:ea typeface="微软雅黑" panose="020B0503020204020204" pitchFamily="34" charset="-122"/>
              </a:rPr>
              <a:t>提高了分析</a:t>
            </a:r>
            <a:r>
              <a:rPr lang="zh-CN" altLang="en-US" sz="1600" dirty="0">
                <a:solidFill>
                  <a:schemeClr val="bg1"/>
                </a:solidFill>
                <a:latin typeface="微软雅黑" panose="020B0503020204020204" pitchFamily="34" charset="-122"/>
                <a:ea typeface="微软雅黑" panose="020B0503020204020204" pitchFamily="34" charset="-122"/>
              </a:rPr>
              <a:t>监控</a:t>
            </a:r>
            <a:r>
              <a:rPr lang="zh-CN" sz="1600" dirty="0">
                <a:solidFill>
                  <a:schemeClr val="bg1"/>
                </a:solidFill>
                <a:latin typeface="微软雅黑" panose="020B0503020204020204" pitchFamily="34" charset="-122"/>
                <a:ea typeface="微软雅黑" panose="020B0503020204020204" pitchFamily="34" charset="-122"/>
              </a:rPr>
              <a:t>效</a:t>
            </a:r>
            <a:r>
              <a:rPr sz="1600" dirty="0">
                <a:solidFill>
                  <a:schemeClr val="bg1"/>
                </a:solidFill>
                <a:latin typeface="微软雅黑" panose="020B0503020204020204" pitchFamily="34" charset="-122"/>
                <a:ea typeface="微软雅黑" panose="020B0503020204020204" pitchFamily="34" charset="-122"/>
              </a:rPr>
              <a:t>率</a:t>
            </a:r>
            <a:r>
              <a:rPr lang="zh-CN" altLang="en-US" sz="1600" dirty="0">
                <a:solidFill>
                  <a:schemeClr val="bg1"/>
                </a:solidFill>
                <a:latin typeface="微软雅黑" panose="020B0503020204020204" pitchFamily="34" charset="-122"/>
                <a:ea typeface="微软雅黑" panose="020B0503020204020204" pitchFamily="34" charset="-122"/>
              </a:rPr>
              <a:t>，降低人为监控风险</a:t>
            </a:r>
            <a:r>
              <a:rPr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endParaRPr sz="1400" dirty="0">
              <a:solidFill>
                <a:schemeClr val="bg1"/>
              </a:solidFill>
              <a:latin typeface="微软雅黑" panose="020B0503020204020204" pitchFamily="34" charset="-122"/>
              <a:ea typeface="微软雅黑" panose="020B0503020204020204" pitchFamily="34" charset="-122"/>
            </a:endParaRPr>
          </a:p>
          <a:p>
            <a:endParaRPr lang="zh-CN" sz="14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矩形 30"/>
          <p:cNvSpPr/>
          <p:nvPr/>
        </p:nvSpPr>
        <p:spPr>
          <a:xfrm>
            <a:off x="292498" y="1392151"/>
            <a:ext cx="5177155" cy="5086392"/>
          </a:xfrm>
          <a:prstGeom prst="rect">
            <a:avLst/>
          </a:prstGeom>
        </p:spPr>
        <p:txBody>
          <a:bodyPr wrap="square">
            <a:spAutoFit/>
          </a:bodyPr>
          <a:lstStyle/>
          <a:p>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数据安全分析监控预警机器人</a:t>
            </a:r>
            <a:r>
              <a:rPr sz="1600" dirty="0" err="1">
                <a:solidFill>
                  <a:schemeClr val="bg1"/>
                </a:solidFill>
                <a:latin typeface="微软雅黑" panose="020B0503020204020204" pitchFamily="34" charset="-122"/>
                <a:ea typeface="微软雅黑" panose="020B0503020204020204" pitchFamily="34" charset="-122"/>
              </a:rPr>
              <a:t>具体</a:t>
            </a:r>
            <a:r>
              <a:rPr lang="zh-CN" sz="1600" dirty="0">
                <a:solidFill>
                  <a:schemeClr val="bg1"/>
                </a:solidFill>
                <a:latin typeface="微软雅黑" panose="020B0503020204020204" pitchFamily="34" charset="-122"/>
                <a:ea typeface="微软雅黑" panose="020B0503020204020204" pitchFamily="34" charset="-122"/>
              </a:rPr>
              <a:t>分</a:t>
            </a:r>
            <a:r>
              <a:rPr sz="1600" dirty="0">
                <a:solidFill>
                  <a:schemeClr val="bg1"/>
                </a:solidFill>
                <a:latin typeface="微软雅黑" panose="020B0503020204020204" pitchFamily="34" charset="-122"/>
                <a:ea typeface="微软雅黑" panose="020B0503020204020204" pitchFamily="34" charset="-122"/>
              </a:rPr>
              <a:t>为</a:t>
            </a:r>
            <a:r>
              <a:rPr lang="zh-CN" sz="1600" dirty="0">
                <a:solidFill>
                  <a:schemeClr val="bg1"/>
                </a:solidFill>
                <a:latin typeface="微软雅黑" panose="020B0503020204020204" pitchFamily="34" charset="-122"/>
                <a:ea typeface="微软雅黑" panose="020B0503020204020204" pitchFamily="34" charset="-122"/>
              </a:rPr>
              <a:t>两部分</a:t>
            </a:r>
            <a:r>
              <a:rPr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endParaRPr 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sz="1600" b="1" dirty="0">
                <a:solidFill>
                  <a:schemeClr val="accent1"/>
                </a:solidFill>
                <a:latin typeface="微软雅黑" panose="020B0503020204020204" pitchFamily="34" charset="-122"/>
                <a:ea typeface="微软雅黑" panose="020B0503020204020204" pitchFamily="34" charset="-122"/>
              </a:rPr>
              <a:t>1</a:t>
            </a:r>
            <a:r>
              <a:rPr lang="zh-CN" altLang="en-US" sz="1600" b="1" dirty="0">
                <a:solidFill>
                  <a:schemeClr val="accent1"/>
                </a:solidFill>
                <a:latin typeface="微软雅黑" panose="020B0503020204020204" pitchFamily="34" charset="-122"/>
                <a:ea typeface="微软雅黑" panose="020B0503020204020204" pitchFamily="34" charset="-122"/>
              </a:rPr>
              <a:t>、数据库行为监控告警机器人</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通过有效的数据库监控方式对访问、操作数据库的行为及返回结</a:t>
            </a:r>
            <a:r>
              <a:rPr sz="1400" dirty="0" err="1">
                <a:solidFill>
                  <a:schemeClr val="bg1"/>
                </a:solidFill>
                <a:latin typeface="微软雅黑" panose="020B0503020204020204" pitchFamily="34" charset="-122"/>
                <a:ea typeface="微软雅黑" panose="020B0503020204020204" pitchFamily="34" charset="-122"/>
              </a:rPr>
              <a:t>果进行</a:t>
            </a:r>
            <a:r>
              <a:rPr lang="zh-CN" sz="1400" dirty="0">
                <a:solidFill>
                  <a:schemeClr val="bg1"/>
                </a:solidFill>
                <a:latin typeface="微软雅黑" panose="020B0503020204020204" pitchFamily="34" charset="-122"/>
                <a:ea typeface="微软雅黑" panose="020B0503020204020204" pitchFamily="34" charset="-122"/>
              </a:rPr>
              <a:t>分析</a:t>
            </a:r>
            <a:r>
              <a:rPr sz="1400" dirty="0">
                <a:solidFill>
                  <a:schemeClr val="bg1"/>
                </a:solidFill>
                <a:latin typeface="微软雅黑" panose="020B0503020204020204" pitchFamily="34" charset="-122"/>
                <a:ea typeface="微软雅黑" panose="020B0503020204020204" pitchFamily="34" charset="-122"/>
              </a:rPr>
              <a:t>，</a:t>
            </a:r>
            <a:r>
              <a:rPr sz="1400" dirty="0" err="1">
                <a:solidFill>
                  <a:schemeClr val="bg1"/>
                </a:solidFill>
                <a:latin typeface="微软雅黑" panose="020B0503020204020204" pitchFamily="34" charset="-122"/>
                <a:ea typeface="微软雅黑" panose="020B0503020204020204" pitchFamily="34" charset="-122"/>
              </a:rPr>
              <a:t>针对数据库漏洞攻击、SQL</a:t>
            </a:r>
            <a:r>
              <a:rPr sz="1400" dirty="0">
                <a:solidFill>
                  <a:schemeClr val="bg1"/>
                </a:solidFill>
                <a:latin typeface="微软雅黑" panose="020B0503020204020204" pitchFamily="34" charset="-122"/>
                <a:ea typeface="微软雅黑" panose="020B0503020204020204" pitchFamily="34" charset="-122"/>
              </a:rPr>
              <a:t> </a:t>
            </a:r>
            <a:r>
              <a:rPr sz="1400" dirty="0" err="1">
                <a:solidFill>
                  <a:schemeClr val="bg1"/>
                </a:solidFill>
                <a:latin typeface="微软雅黑" panose="020B0503020204020204" pitchFamily="34" charset="-122"/>
                <a:ea typeface="微软雅黑" panose="020B0503020204020204" pitchFamily="34" charset="-122"/>
              </a:rPr>
              <a:t>注入、风险操作等数据库风险操作产生风险记录与告警。可以定制不同的审计规则</a:t>
            </a:r>
            <a:r>
              <a:rPr sz="1400" dirty="0">
                <a:solidFill>
                  <a:schemeClr val="bg1"/>
                </a:solidFill>
                <a:latin typeface="微软雅黑" panose="020B0503020204020204" pitchFamily="34" charset="-122"/>
                <a:ea typeface="微软雅黑" panose="020B0503020204020204" pitchFamily="34" charset="-122"/>
              </a:rPr>
              <a:t>，</a:t>
            </a:r>
            <a:r>
              <a:rPr lang="zh-CN" sz="1400" dirty="0">
                <a:solidFill>
                  <a:schemeClr val="bg1"/>
                </a:solidFill>
                <a:latin typeface="微软雅黑" panose="020B0503020204020204" pitchFamily="34" charset="-122"/>
                <a:ea typeface="微软雅黑" panose="020B0503020204020204" pitchFamily="34" charset="-122"/>
              </a:rPr>
              <a:t>如</a:t>
            </a:r>
            <a:r>
              <a:rPr sz="1400" dirty="0" err="1">
                <a:solidFill>
                  <a:schemeClr val="bg1"/>
                </a:solidFill>
                <a:latin typeface="微软雅黑" panose="020B0503020204020204" pitchFamily="34" charset="-122"/>
                <a:ea typeface="微软雅黑" panose="020B0503020204020204" pitchFamily="34" charset="-122"/>
              </a:rPr>
              <a:t>信任规则设置、敏感语句设置、不审计语句规则</a:t>
            </a:r>
            <a:r>
              <a:rPr lang="zh-CN" sz="1400" dirty="0">
                <a:solidFill>
                  <a:schemeClr val="bg1"/>
                </a:solidFill>
                <a:latin typeface="微软雅黑" panose="020B0503020204020204" pitchFamily="34" charset="-122"/>
                <a:ea typeface="微软雅黑" panose="020B0503020204020204" pitchFamily="34" charset="-122"/>
              </a:rPr>
              <a:t>，</a:t>
            </a:r>
            <a:r>
              <a:rPr sz="1400" dirty="0" err="1">
                <a:solidFill>
                  <a:schemeClr val="bg1"/>
                </a:solidFill>
                <a:latin typeface="微软雅黑" panose="020B0503020204020204" pitchFamily="34" charset="-122"/>
                <a:ea typeface="微软雅黑" panose="020B0503020204020204" pitchFamily="34" charset="-122"/>
              </a:rPr>
              <a:t>有效的评估数据库潜在风险</a:t>
            </a:r>
            <a:r>
              <a:rPr sz="1400" dirty="0">
                <a:solidFill>
                  <a:schemeClr val="bg1"/>
                </a:solidFill>
                <a:latin typeface="微软雅黑" panose="020B0503020204020204" pitchFamily="34" charset="-122"/>
                <a:ea typeface="微软雅黑" panose="020B0503020204020204" pitchFamily="34" charset="-122"/>
              </a:rPr>
              <a:t>，</a:t>
            </a:r>
            <a:r>
              <a:rPr lang="zh-CN" sz="1400" dirty="0">
                <a:solidFill>
                  <a:schemeClr val="bg1"/>
                </a:solidFill>
                <a:latin typeface="微软雅黑" panose="020B0503020204020204" pitchFamily="34" charset="-122"/>
                <a:ea typeface="微软雅黑" panose="020B0503020204020204" pitchFamily="34" charset="-122"/>
              </a:rPr>
              <a:t>进行</a:t>
            </a:r>
            <a:r>
              <a:rPr lang="en-US" sz="1400" dirty="0">
                <a:solidFill>
                  <a:schemeClr val="bg1"/>
                </a:solidFill>
                <a:latin typeface="微软雅黑" panose="020B0503020204020204" pitchFamily="34" charset="-122"/>
                <a:ea typeface="微软雅黑" panose="020B0503020204020204" pitchFamily="34" charset="-122"/>
              </a:rPr>
              <a:t>24</a:t>
            </a:r>
            <a:r>
              <a:rPr lang="zh-CN" altLang="en-US" sz="1400" dirty="0">
                <a:solidFill>
                  <a:schemeClr val="bg1"/>
                </a:solidFill>
                <a:latin typeface="微软雅黑" panose="020B0503020204020204" pitchFamily="34" charset="-122"/>
                <a:ea typeface="微软雅黑" panose="020B0503020204020204" pitchFamily="34" charset="-122"/>
              </a:rPr>
              <a:t>小时</a:t>
            </a:r>
            <a:r>
              <a:rPr sz="1400" dirty="0" err="1">
                <a:solidFill>
                  <a:schemeClr val="bg1"/>
                </a:solidFill>
                <a:latin typeface="微软雅黑" panose="020B0503020204020204" pitchFamily="34" charset="-122"/>
                <a:ea typeface="微软雅黑" panose="020B0503020204020204" pitchFamily="34" charset="-122"/>
              </a:rPr>
              <a:t>实时监控数据库用户的访问行为，而且在监控数据库活动的同时具备灵敏的告警功能</a:t>
            </a:r>
            <a:r>
              <a:rPr lang="zh-CN"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zh-CN"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b="1" dirty="0">
                <a:solidFill>
                  <a:schemeClr val="accent2"/>
                </a:solidFill>
                <a:latin typeface="微软雅黑" panose="020B0503020204020204" pitchFamily="34" charset="-122"/>
                <a:ea typeface="微软雅黑" panose="020B0503020204020204" pitchFamily="34" charset="-122"/>
              </a:rPr>
              <a:t>2</a:t>
            </a:r>
            <a:r>
              <a:rPr lang="zh-CN" altLang="en-US" sz="1600" b="1" dirty="0">
                <a:solidFill>
                  <a:schemeClr val="accent2"/>
                </a:solidFill>
                <a:latin typeface="微软雅黑" panose="020B0503020204020204" pitchFamily="34" charset="-122"/>
                <a:ea typeface="微软雅黑" panose="020B0503020204020204" pitchFamily="34" charset="-122"/>
              </a:rPr>
              <a:t>、终端数据防泄漏机器人</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基于深度内容感知技术，对终端在使用中的数据、存储中的数据和流动中的数据进行监控，识别敏感数据，依据预先定义的策略，</a:t>
            </a:r>
            <a:r>
              <a:rPr lang="zh-CN" sz="1400" dirty="0">
                <a:solidFill>
                  <a:schemeClr val="bg1"/>
                </a:solidFill>
                <a:latin typeface="微软雅黑" panose="020B0503020204020204" pitchFamily="34" charset="-122"/>
                <a:ea typeface="微软雅黑" panose="020B0503020204020204" pitchFamily="34" charset="-122"/>
                <a:sym typeface="+mn-ea"/>
              </a:rPr>
              <a:t>进行</a:t>
            </a:r>
            <a:r>
              <a:rPr lang="en-US" sz="1400" dirty="0">
                <a:solidFill>
                  <a:schemeClr val="bg1"/>
                </a:solidFill>
                <a:latin typeface="微软雅黑" panose="020B0503020204020204" pitchFamily="34" charset="-122"/>
                <a:ea typeface="微软雅黑" panose="020B0503020204020204" pitchFamily="34" charset="-122"/>
                <a:sym typeface="+mn-ea"/>
              </a:rPr>
              <a:t>24</a:t>
            </a:r>
            <a:r>
              <a:rPr lang="zh-CN" altLang="en-US" sz="1400" dirty="0">
                <a:solidFill>
                  <a:schemeClr val="bg1"/>
                </a:solidFill>
                <a:latin typeface="微软雅黑" panose="020B0503020204020204" pitchFamily="34" charset="-122"/>
                <a:ea typeface="微软雅黑" panose="020B0503020204020204" pitchFamily="34" charset="-122"/>
                <a:sym typeface="+mn-ea"/>
              </a:rPr>
              <a:t>小时</a:t>
            </a:r>
            <a:r>
              <a:rPr sz="1400" dirty="0" err="1">
                <a:solidFill>
                  <a:schemeClr val="bg1"/>
                </a:solidFill>
                <a:latin typeface="微软雅黑" panose="020B0503020204020204" pitchFamily="34" charset="-122"/>
                <a:ea typeface="微软雅黑" panose="020B0503020204020204" pitchFamily="34" charset="-122"/>
                <a:sym typeface="+mn-ea"/>
              </a:rPr>
              <a:t>实时</a:t>
            </a:r>
            <a:r>
              <a:rPr lang="zh-CN" sz="1400" dirty="0">
                <a:solidFill>
                  <a:schemeClr val="bg1"/>
                </a:solidFill>
                <a:latin typeface="微软雅黑" panose="020B0503020204020204" pitchFamily="34" charset="-122"/>
                <a:ea typeface="微软雅黑" panose="020B0503020204020204" pitchFamily="34" charset="-122"/>
                <a:sym typeface="+mn-ea"/>
              </a:rPr>
              <a:t>监控</a:t>
            </a:r>
            <a:r>
              <a:rPr lang="zh-CN" altLang="en-US" sz="1400" dirty="0">
                <a:solidFill>
                  <a:schemeClr val="bg1"/>
                </a:solidFill>
                <a:latin typeface="微软雅黑" panose="020B0503020204020204" pitchFamily="34" charset="-122"/>
                <a:ea typeface="微软雅黑" panose="020B0503020204020204" pitchFamily="34" charset="-122"/>
              </a:rPr>
              <a:t>特定响应的终端事件，进而达到敏感数据防护目的。最后</a:t>
            </a:r>
            <a:r>
              <a:rPr lang="zh-CN" sz="1400" dirty="0">
                <a:solidFill>
                  <a:schemeClr val="bg1"/>
                </a:solidFill>
                <a:latin typeface="微软雅黑" panose="020B0503020204020204" pitchFamily="34" charset="-122"/>
                <a:ea typeface="微软雅黑" panose="020B0503020204020204" pitchFamily="34" charset="-122"/>
                <a:sym typeface="+mn-ea"/>
              </a:rPr>
              <a:t>使用</a:t>
            </a:r>
            <a:r>
              <a:rPr lang="en-US" sz="1400" dirty="0" err="1">
                <a:solidFill>
                  <a:schemeClr val="bg1"/>
                </a:solidFill>
                <a:latin typeface="微软雅黑" panose="020B0503020204020204" pitchFamily="34" charset="-122"/>
                <a:ea typeface="微软雅黑" panose="020B0503020204020204" pitchFamily="34" charset="-122"/>
                <a:sym typeface="+mn-ea"/>
              </a:rPr>
              <a:t>OCR</a:t>
            </a:r>
            <a:r>
              <a:rPr sz="1400" dirty="0" err="1">
                <a:solidFill>
                  <a:schemeClr val="bg1"/>
                </a:solidFill>
                <a:latin typeface="微软雅黑" panose="020B0503020204020204" pitchFamily="34" charset="-122"/>
                <a:ea typeface="微软雅黑" panose="020B0503020204020204" pitchFamily="34" charset="-122"/>
                <a:sym typeface="+mn-ea"/>
              </a:rPr>
              <a:t>识别技术识别指定联系人并通过企业内部通信工具发送符合条件的预警信息</a:t>
            </a:r>
            <a:r>
              <a:rPr lang="zh-CN" sz="1400" dirty="0">
                <a:solidFill>
                  <a:schemeClr val="bg1"/>
                </a:solidFill>
                <a:latin typeface="微软雅黑" panose="020B0503020204020204" pitchFamily="34" charset="-122"/>
                <a:ea typeface="微软雅黑" panose="020B0503020204020204" pitchFamily="34" charset="-122"/>
                <a:sym typeface="+mn-ea"/>
              </a:rPr>
              <a:t>。</a:t>
            </a:r>
            <a:endParaRPr lang="zh-CN" sz="1400" dirty="0">
              <a:solidFill>
                <a:schemeClr val="bg1"/>
              </a:solidFill>
              <a:latin typeface="微软雅黑" panose="020B0503020204020204" pitchFamily="34" charset="-122"/>
              <a:ea typeface="微软雅黑" panose="020B0503020204020204" pitchFamily="34" charset="-122"/>
              <a:sym typeface="+mn-ea"/>
            </a:endParaRPr>
          </a:p>
        </p:txBody>
      </p:sp>
      <p:grpSp>
        <p:nvGrpSpPr>
          <p:cNvPr id="33" name="组合 32"/>
          <p:cNvGrpSpPr/>
          <p:nvPr/>
        </p:nvGrpSpPr>
        <p:grpSpPr>
          <a:xfrm>
            <a:off x="5914088" y="5171231"/>
            <a:ext cx="949214" cy="949292"/>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8824128" y="5171231"/>
            <a:ext cx="949214" cy="949292"/>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7367402" y="4254757"/>
            <a:ext cx="949214" cy="949292"/>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10363864" y="4067942"/>
            <a:ext cx="949214" cy="949292"/>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6609425" y="5162273"/>
            <a:ext cx="634767" cy="242050"/>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8060614" y="5021637"/>
            <a:ext cx="634767" cy="242050"/>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9517340" y="5162273"/>
            <a:ext cx="634767" cy="242050"/>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10706333" y="4309922"/>
            <a:ext cx="264276" cy="450363"/>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6261512" y="5407183"/>
            <a:ext cx="254366" cy="433475"/>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9163346" y="5397387"/>
            <a:ext cx="265863" cy="453067"/>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7713605" y="4511948"/>
            <a:ext cx="256806" cy="437633"/>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1" name="îŝḷîḓé-文本框 23"/>
          <p:cNvSpPr txBox="1"/>
          <p:nvPr/>
        </p:nvSpPr>
        <p:spPr>
          <a:xfrm>
            <a:off x="10345392" y="5193594"/>
            <a:ext cx="1397635" cy="383540"/>
          </a:xfrm>
          <a:prstGeom prst="rect">
            <a:avLst/>
          </a:prstGeom>
          <a:noFill/>
        </p:spPr>
        <p:txBody>
          <a:bodyPr wrap="square" lIns="0" tIns="0" rIns="0" bIns="0" anchor="ctr" anchorCtr="1">
            <a:noAutofit/>
          </a:bodyPr>
          <a:lstStyle/>
          <a:p>
            <a:pPr algn="l">
              <a:lnSpc>
                <a:spcPct val="120000"/>
              </a:lnSpc>
              <a:spcBef>
                <a:spcPct val="0"/>
              </a:spcBef>
            </a:pPr>
            <a:r>
              <a:rPr lang="zh-CN" sz="1000">
                <a:solidFill>
                  <a:schemeClr val="bg1"/>
                </a:solidFill>
                <a:latin typeface="微软雅黑" panose="020B0503020204020204" pitchFamily="34" charset="-122"/>
                <a:ea typeface="微软雅黑" panose="020B0503020204020204" pitchFamily="34" charset="-122"/>
                <a:sym typeface="+mn-ea"/>
              </a:rPr>
              <a:t>使用</a:t>
            </a:r>
            <a:r>
              <a:rPr lang="en-US" sz="1000">
                <a:solidFill>
                  <a:schemeClr val="bg1"/>
                </a:solidFill>
                <a:latin typeface="微软雅黑" panose="020B0503020204020204" pitchFamily="34" charset="-122"/>
                <a:ea typeface="微软雅黑" panose="020B0503020204020204" pitchFamily="34" charset="-122"/>
                <a:sym typeface="+mn-ea"/>
              </a:rPr>
              <a:t>OCR</a:t>
            </a:r>
            <a:r>
              <a:rPr sz="1000">
                <a:solidFill>
                  <a:schemeClr val="bg1"/>
                </a:solidFill>
                <a:latin typeface="微软雅黑" panose="020B0503020204020204" pitchFamily="34" charset="-122"/>
                <a:ea typeface="微软雅黑" panose="020B0503020204020204" pitchFamily="34" charset="-122"/>
                <a:sym typeface="+mn-ea"/>
              </a:rPr>
              <a:t>技术识别指定联系人并通过企业内部通信工具发送符合条件的预警信息</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10237041" y="3710869"/>
            <a:ext cx="1237327" cy="199246"/>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完成预警通知</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7223180" y="5840580"/>
            <a:ext cx="1237326" cy="383691"/>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爬取记录终端事件的敏感信息</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协议类型、数据源、文件标题等</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7223179" y="5564559"/>
            <a:ext cx="1237327" cy="199246"/>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终端事件记录</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a:p>
            <a:pPr lvl="0" algn="ctr" defTabSz="914400">
              <a:spcBef>
                <a:spcPct val="0"/>
              </a:spcBef>
              <a:defRPr/>
            </a:pP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5" name="组合 44"/>
          <p:cNvGrpSpPr/>
          <p:nvPr/>
        </p:nvGrpSpPr>
        <p:grpSpPr>
          <a:xfrm>
            <a:off x="8852192" y="4097020"/>
            <a:ext cx="1306195" cy="848995"/>
            <a:chOff x="8783661" y="806351"/>
            <a:chExt cx="2133461" cy="1386584"/>
          </a:xfrm>
        </p:grpSpPr>
        <p:sp>
          <p:nvSpPr>
            <p:cNvPr id="49" name="îŝḷîḓé-文本框 27"/>
            <p:cNvSpPr txBox="1"/>
            <p:nvPr/>
          </p:nvSpPr>
          <p:spPr>
            <a:xfrm>
              <a:off x="8783661" y="1340450"/>
              <a:ext cx="2133461" cy="852485"/>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NLP</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技术判断是否</a:t>
              </a:r>
              <a:r>
                <a:rPr sz="1000">
                  <a:solidFill>
                    <a:schemeClr val="bg1"/>
                  </a:solidFill>
                  <a:latin typeface="微软雅黑" panose="020B0503020204020204" pitchFamily="34" charset="-122"/>
                  <a:ea typeface="微软雅黑" panose="020B0503020204020204" pitchFamily="34" charset="-122"/>
                  <a:sym typeface="+mn-ea"/>
                </a:rPr>
                <a:t>发现</a:t>
              </a:r>
              <a:r>
                <a:rPr lang="zh-CN" sz="1000">
                  <a:solidFill>
                    <a:schemeClr val="bg1"/>
                  </a:solidFill>
                  <a:latin typeface="微软雅黑" panose="020B0503020204020204" pitchFamily="34" charset="-122"/>
                  <a:ea typeface="微软雅黑" panose="020B0503020204020204" pitchFamily="34" charset="-122"/>
                  <a:sym typeface="+mn-ea"/>
                </a:rPr>
                <a:t>秘密、机密、绝密</a:t>
              </a:r>
              <a:r>
                <a:rPr sz="1000">
                  <a:solidFill>
                    <a:schemeClr val="bg1"/>
                  </a:solidFill>
                  <a:latin typeface="微软雅黑" panose="020B0503020204020204" pitchFamily="34" charset="-122"/>
                  <a:ea typeface="微软雅黑" panose="020B0503020204020204" pitchFamily="34" charset="-122"/>
                  <a:sym typeface="+mn-ea"/>
                </a:rPr>
                <a:t>等</a:t>
              </a:r>
              <a:r>
                <a:rPr lang="zh-CN" sz="1000">
                  <a:solidFill>
                    <a:schemeClr val="bg1"/>
                  </a:solidFill>
                  <a:latin typeface="微软雅黑" panose="020B0503020204020204" pitchFamily="34" charset="-122"/>
                  <a:ea typeface="微软雅黑" panose="020B0503020204020204" pitchFamily="34" charset="-122"/>
                  <a:sym typeface="+mn-ea"/>
                </a:rPr>
                <a:t>关键字</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并将分析结果进行分类存储</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敏感事件分析</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5826760" y="4316095"/>
            <a:ext cx="1485900" cy="685800"/>
            <a:chOff x="3842101" y="1164146"/>
            <a:chExt cx="2426981" cy="1120053"/>
          </a:xfrm>
        </p:grpSpPr>
        <p:sp>
          <p:nvSpPr>
            <p:cNvPr id="47" name="îŝḷîḓé-文本框 29"/>
            <p:cNvSpPr txBox="1"/>
            <p:nvPr/>
          </p:nvSpPr>
          <p:spPr>
            <a:xfrm>
              <a:off x="3842101" y="1657799"/>
              <a:ext cx="2426981" cy="626400"/>
            </a:xfrm>
            <a:prstGeom prst="rect">
              <a:avLst/>
            </a:prstGeom>
            <a:noFill/>
          </p:spPr>
          <p:txBody>
            <a:bodyPr wrap="square" lIns="0" tIns="0" rIns="0" bIns="0" anchor="ctr" anchorCtr="1">
              <a:noAutofit/>
            </a:bodyPr>
            <a:lstStyle/>
            <a:p>
              <a:pPr algn="l">
                <a:lnSpc>
                  <a:spcPct val="120000"/>
                </a:lnSpc>
                <a:spcBef>
                  <a:spcPct val="0"/>
                </a:spcBef>
              </a:pPr>
              <a:r>
                <a:rPr lang="zh-CN" altLang="en-US" sz="1000">
                  <a:solidFill>
                    <a:schemeClr val="bg1"/>
                  </a:solidFill>
                  <a:latin typeface="微软雅黑" panose="020B0503020204020204" pitchFamily="34" charset="-122"/>
                  <a:ea typeface="微软雅黑" panose="020B0503020204020204" pitchFamily="34" charset="-122"/>
                  <a:sym typeface="+mn-ea"/>
                </a:rPr>
                <a:t>制定终端数据防泄漏策略，基于自然语言处理技术等检测方法对终端进行监控</a:t>
              </a:r>
              <a:endParaRPr lang="zh-CN" altLang="en-US" sz="1000">
                <a:solidFill>
                  <a:schemeClr val="bg1"/>
                </a:solidFill>
                <a:latin typeface="微软雅黑" panose="020B0503020204020204" pitchFamily="34" charset="-122"/>
                <a:ea typeface="微软雅黑" panose="020B0503020204020204" pitchFamily="34" charset="-122"/>
                <a:sym typeface="+mn-ea"/>
              </a:endParaRPr>
            </a:p>
          </p:txBody>
        </p:sp>
        <p:sp>
          <p:nvSpPr>
            <p:cNvPr id="48" name="îŝḷîḓé-Rectangle 22"/>
            <p:cNvSpPr/>
            <p:nvPr/>
          </p:nvSpPr>
          <p:spPr>
            <a:xfrm>
              <a:off x="3842101" y="1164146"/>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终端敏感信息监控</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2" name="0f4157a8-cc53-4451-b641-b93f4ec538e9"/>
          <p:cNvGrpSpPr>
            <a:grpSpLocks noChangeAspect="1"/>
          </p:cNvGrpSpPr>
          <p:nvPr/>
        </p:nvGrpSpPr>
        <p:grpSpPr>
          <a:xfrm>
            <a:off x="5914390" y="1740535"/>
            <a:ext cx="4334510" cy="2255520"/>
            <a:chOff x="1693430" y="1679590"/>
            <a:chExt cx="6995159" cy="3683698"/>
          </a:xfrm>
        </p:grpSpPr>
        <p:grpSp>
          <p:nvGrpSpPr>
            <p:cNvPr id="5" name="组合 4"/>
            <p:cNvGrpSpPr/>
            <p:nvPr/>
          </p:nvGrpSpPr>
          <p:grpSpPr>
            <a:xfrm>
              <a:off x="1756205" y="3433997"/>
              <a:ext cx="1550389" cy="1550389"/>
              <a:chOff x="910665" y="3301620"/>
              <a:chExt cx="2034816" cy="2034816"/>
            </a:xfrm>
          </p:grpSpPr>
          <p:sp>
            <p:nvSpPr>
              <p:cNvPr id="6"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8"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9" name="组合 8"/>
            <p:cNvGrpSpPr/>
            <p:nvPr/>
          </p:nvGrpSpPr>
          <p:grpSpPr>
            <a:xfrm>
              <a:off x="6509291" y="3433997"/>
              <a:ext cx="1550389" cy="1550389"/>
              <a:chOff x="6548617" y="3301620"/>
              <a:chExt cx="2034816" cy="2034816"/>
            </a:xfrm>
          </p:grpSpPr>
          <p:sp>
            <p:nvSpPr>
              <p:cNvPr id="10"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11" name="îŝḷîḓé-Oval 34"/>
              <p:cNvSpPr/>
              <p:nvPr/>
            </p:nvSpPr>
            <p:spPr>
              <a:xfrm>
                <a:off x="6680200" y="3433203"/>
                <a:ext cx="1771650"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12" name="组合 11"/>
            <p:cNvGrpSpPr/>
            <p:nvPr/>
          </p:nvGrpSpPr>
          <p:grpSpPr>
            <a:xfrm>
              <a:off x="4129961" y="1937206"/>
              <a:ext cx="1550389" cy="1550389"/>
              <a:chOff x="3725684" y="1525767"/>
              <a:chExt cx="2034816" cy="2034816"/>
            </a:xfrm>
          </p:grpSpPr>
          <p:sp>
            <p:nvSpPr>
              <p:cNvPr id="13"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15" name="îŝḷîḓé-Oval 32"/>
              <p:cNvSpPr/>
              <p:nvPr/>
            </p:nvSpPr>
            <p:spPr>
              <a:xfrm>
                <a:off x="3857267" y="1657350"/>
                <a:ext cx="1771650"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19"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20" name="îŝḷîḓé-箭头: 五边形 9"/>
            <p:cNvSpPr/>
            <p:nvPr/>
          </p:nvSpPr>
          <p:spPr>
            <a:xfrm rot="2209917">
              <a:off x="5262212" y="3189679"/>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21" name="îŝḷîḓé-箭头: 五边形 10"/>
            <p:cNvSpPr/>
            <p:nvPr/>
          </p:nvSpPr>
          <p:spPr>
            <a:xfrm rot="2700000">
              <a:off x="7580392" y="4647260"/>
              <a:ext cx="1036706" cy="395350"/>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23"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24"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25"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26" name="组合 25"/>
            <p:cNvGrpSpPr/>
            <p:nvPr/>
          </p:nvGrpSpPr>
          <p:grpSpPr>
            <a:xfrm>
              <a:off x="3715059" y="3750739"/>
              <a:ext cx="2482021" cy="1133526"/>
              <a:chOff x="1628048" y="4663415"/>
              <a:chExt cx="2482021" cy="1133526"/>
            </a:xfrm>
          </p:grpSpPr>
          <p:sp>
            <p:nvSpPr>
              <p:cNvPr id="29" name="îŝḷîḓé-文本框 25"/>
              <p:cNvSpPr txBox="1"/>
              <p:nvPr/>
            </p:nvSpPr>
            <p:spPr>
              <a:xfrm>
                <a:off x="1628048" y="5170546"/>
                <a:ext cx="2482021" cy="626395"/>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爬取记录</a:t>
                </a:r>
                <a:r>
                  <a:rPr lang="zh-CN" altLang="en-US" sz="1000" b="1" dirty="0">
                    <a:solidFill>
                      <a:schemeClr val="bg1"/>
                    </a:solidFill>
                    <a:latin typeface="Arial" panose="020B0604020202020204"/>
                    <a:ea typeface="微软雅黑" panose="020B0503020204020204" pitchFamily="34" charset="-122"/>
                    <a:cs typeface="+mn-ea"/>
                    <a:sym typeface="Arial" panose="020B0604020202020204"/>
                  </a:rPr>
                  <a:t>数据库行为记录</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内容的信息</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(SQL</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语句、风险类型、</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IP</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等</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30" name="îŝḷîḓé-Rectangle 28"/>
              <p:cNvSpPr/>
              <p:nvPr/>
            </p:nvSpPr>
            <p:spPr>
              <a:xfrm>
                <a:off x="1861318" y="4663415"/>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数据库行为记录</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63" name="组合 62"/>
            <p:cNvGrpSpPr/>
            <p:nvPr/>
          </p:nvGrpSpPr>
          <p:grpSpPr>
            <a:xfrm>
              <a:off x="6555128" y="1679590"/>
              <a:ext cx="2133461" cy="1386584"/>
              <a:chOff x="8783661" y="806351"/>
              <a:chExt cx="2133461" cy="1386584"/>
            </a:xfrm>
          </p:grpSpPr>
          <p:sp>
            <p:nvSpPr>
              <p:cNvPr id="64" name="îŝḷîḓé-文本框 27"/>
              <p:cNvSpPr txBox="1"/>
              <p:nvPr/>
            </p:nvSpPr>
            <p:spPr>
              <a:xfrm>
                <a:off x="8783661" y="1340450"/>
                <a:ext cx="2133461" cy="852485"/>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NLP</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技术判断是否</a:t>
                </a:r>
                <a:r>
                  <a:rPr sz="1000">
                    <a:solidFill>
                      <a:schemeClr val="bg1"/>
                    </a:solidFill>
                    <a:latin typeface="微软雅黑" panose="020B0503020204020204" pitchFamily="34" charset="-122"/>
                    <a:ea typeface="微软雅黑" panose="020B0503020204020204" pitchFamily="34" charset="-122"/>
                    <a:sym typeface="+mn-ea"/>
                  </a:rPr>
                  <a:t>发现</a:t>
                </a:r>
                <a:r>
                  <a:rPr lang="zh-CN" sz="1000">
                    <a:solidFill>
                      <a:schemeClr val="bg1"/>
                    </a:solidFill>
                    <a:latin typeface="微软雅黑" panose="020B0503020204020204" pitchFamily="34" charset="-122"/>
                    <a:ea typeface="微软雅黑" panose="020B0503020204020204" pitchFamily="34" charset="-122"/>
                    <a:sym typeface="+mn-ea"/>
                  </a:rPr>
                  <a:t>新增、删除、</a:t>
                </a:r>
                <a:r>
                  <a:rPr sz="1000">
                    <a:solidFill>
                      <a:schemeClr val="bg1"/>
                    </a:solidFill>
                    <a:latin typeface="微软雅黑" panose="020B0503020204020204" pitchFamily="34" charset="-122"/>
                    <a:ea typeface="微软雅黑" panose="020B0503020204020204" pitchFamily="34" charset="-122"/>
                    <a:sym typeface="+mn-ea"/>
                  </a:rPr>
                  <a:t>导入导出</a:t>
                </a:r>
                <a:r>
                  <a:rPr lang="zh-CN" sz="1000">
                    <a:solidFill>
                      <a:schemeClr val="bg1"/>
                    </a:solidFill>
                    <a:latin typeface="微软雅黑" panose="020B0503020204020204" pitchFamily="34" charset="-122"/>
                    <a:ea typeface="微软雅黑" panose="020B0503020204020204" pitchFamily="34" charset="-122"/>
                    <a:sym typeface="+mn-ea"/>
                  </a:rPr>
                  <a:t>等</a:t>
                </a:r>
                <a:r>
                  <a:rPr sz="1000">
                    <a:solidFill>
                      <a:schemeClr val="bg1"/>
                    </a:solidFill>
                    <a:latin typeface="微软雅黑" panose="020B0503020204020204" pitchFamily="34" charset="-122"/>
                    <a:ea typeface="微软雅黑" panose="020B0503020204020204" pitchFamily="34" charset="-122"/>
                    <a:sym typeface="+mn-ea"/>
                  </a:rPr>
                  <a:t>指令</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并将分析结果进行分类存储</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5"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风险行为分析</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66" name="组合 65"/>
            <p:cNvGrpSpPr/>
            <p:nvPr/>
          </p:nvGrpSpPr>
          <p:grpSpPr>
            <a:xfrm>
              <a:off x="1693430" y="1679590"/>
              <a:ext cx="2201914" cy="1158425"/>
              <a:chOff x="3921963" y="806351"/>
              <a:chExt cx="2201914" cy="1158425"/>
            </a:xfrm>
          </p:grpSpPr>
          <p:sp>
            <p:nvSpPr>
              <p:cNvPr id="67" name="îŝḷîḓé-文本框 29"/>
              <p:cNvSpPr txBox="1"/>
              <p:nvPr/>
            </p:nvSpPr>
            <p:spPr>
              <a:xfrm>
                <a:off x="3921963" y="1338376"/>
                <a:ext cx="2201914" cy="626400"/>
              </a:xfrm>
              <a:prstGeom prst="rect">
                <a:avLst/>
              </a:prstGeom>
              <a:noFill/>
            </p:spPr>
            <p:txBody>
              <a:bodyPr wrap="square" lIns="0" tIns="0" rIns="0" bIns="0" anchor="ctr" anchorCtr="1">
                <a:noAutofit/>
              </a:bodyPr>
              <a:lstStyle/>
              <a:p>
                <a:pPr algn="ctr">
                  <a:lnSpc>
                    <a:spcPct val="120000"/>
                  </a:lnSpc>
                  <a:spcBef>
                    <a:spcPct val="0"/>
                  </a:spcBef>
                </a:pPr>
                <a:r>
                  <a:rPr lang="zh-CN" sz="1000">
                    <a:solidFill>
                      <a:schemeClr val="bg1"/>
                    </a:solidFill>
                    <a:latin typeface="微软雅黑" panose="020B0503020204020204" pitchFamily="34" charset="-122"/>
                    <a:ea typeface="微软雅黑" panose="020B0503020204020204" pitchFamily="34" charset="-122"/>
                    <a:sym typeface="+mn-ea"/>
                  </a:rPr>
                  <a:t>制定数据库</a:t>
                </a:r>
                <a:r>
                  <a:rPr sz="1000">
                    <a:solidFill>
                      <a:schemeClr val="bg1"/>
                    </a:solidFill>
                    <a:latin typeface="微软雅黑" panose="020B0503020204020204" pitchFamily="34" charset="-122"/>
                    <a:ea typeface="微软雅黑" panose="020B0503020204020204" pitchFamily="34" charset="-122"/>
                    <a:sym typeface="+mn-ea"/>
                  </a:rPr>
                  <a:t>信任规则、敏感语句设置</a:t>
                </a:r>
                <a:r>
                  <a:rPr lang="zh-CN" sz="1000">
                    <a:solidFill>
                      <a:schemeClr val="bg1"/>
                    </a:solidFill>
                    <a:latin typeface="微软雅黑" panose="020B0503020204020204" pitchFamily="34" charset="-122"/>
                    <a:ea typeface="微软雅黑" panose="020B0503020204020204" pitchFamily="34" charset="-122"/>
                    <a:sym typeface="+mn-ea"/>
                  </a:rPr>
                  <a:t>等不同数据库</a:t>
                </a:r>
                <a:r>
                  <a:rPr sz="1000">
                    <a:solidFill>
                      <a:schemeClr val="bg1"/>
                    </a:solidFill>
                    <a:latin typeface="微软雅黑" panose="020B0503020204020204" pitchFamily="34" charset="-122"/>
                    <a:ea typeface="微软雅黑" panose="020B0503020204020204" pitchFamily="34" charset="-122"/>
                    <a:sym typeface="+mn-ea"/>
                  </a:rPr>
                  <a:t>审计规则</a:t>
                </a:r>
                <a:r>
                  <a:rPr lang="zh-CN" sz="1000">
                    <a:solidFill>
                      <a:schemeClr val="bg1"/>
                    </a:solidFill>
                    <a:latin typeface="微软雅黑" panose="020B0503020204020204" pitchFamily="34" charset="-122"/>
                    <a:ea typeface="微软雅黑" panose="020B0503020204020204" pitchFamily="34" charset="-122"/>
                    <a:sym typeface="+mn-ea"/>
                  </a:rPr>
                  <a:t>进行监控</a:t>
                </a:r>
                <a:endParaRPr lang="zh-CN" sz="1000"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6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数据库行为监控</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梯形 10"/>
          <p:cNvSpPr/>
          <p:nvPr/>
        </p:nvSpPr>
        <p:spPr>
          <a:xfrm rot="7020000">
            <a:off x="5503545" y="4165600"/>
            <a:ext cx="2334260" cy="302260"/>
          </a:xfrm>
          <a:prstGeom prst="trapezoid">
            <a:avLst>
              <a:gd name="adj" fmla="val 583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 name="梯形 9"/>
          <p:cNvSpPr/>
          <p:nvPr/>
        </p:nvSpPr>
        <p:spPr>
          <a:xfrm>
            <a:off x="4805680" y="2906395"/>
            <a:ext cx="2279650" cy="302260"/>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7" name="PA_矩形 27"/>
          <p:cNvSpPr/>
          <p:nvPr>
            <p:custDataLst>
              <p:tags r:id="rId1"/>
            </p:custDataLst>
          </p:nvPr>
        </p:nvSpPr>
        <p:spPr>
          <a:xfrm>
            <a:off x="8097519" y="4134965"/>
            <a:ext cx="3315335" cy="346656"/>
          </a:xfrm>
          <a:prstGeom prst="rect">
            <a:avLst/>
          </a:prstGeom>
          <a:noFill/>
        </p:spPr>
        <p:txBody>
          <a:bodyPr wrap="none" lIns="0" tIns="0" rIns="0" bIns="0" anchor="ctr">
            <a:normAutofit/>
          </a:bodyPr>
          <a:lstStyle/>
          <a:p>
            <a:pPr lvl="0"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流程处理时间长、效率低</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340939" y="4240901"/>
            <a:ext cx="3506827" cy="346656"/>
          </a:xfrm>
          <a:prstGeom prst="rect">
            <a:avLst/>
          </a:prstGeom>
          <a:noFill/>
        </p:spPr>
        <p:txBody>
          <a:bodyPr wrap="none" lIns="0" tIns="0" rIns="0" bIns="0" anchor="ctr">
            <a:normAutofit/>
          </a:bodyPr>
          <a:lstStyle/>
          <a:p>
            <a:pPr lvl="0" algn="ctr"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人工处理易出错</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1992" y="1167622"/>
            <a:ext cx="3721002" cy="346656"/>
          </a:xfrm>
          <a:prstGeom prst="rect">
            <a:avLst/>
          </a:prstGeom>
          <a:noFill/>
        </p:spPr>
        <p:txBody>
          <a:bodyPr wrap="none" lIns="0" tIns="0" rIns="0" bIns="0" anchor="ctr">
            <a:normAutofit/>
          </a:bodyPr>
          <a:lstStyle/>
          <a:p>
            <a:pPr lvl="0" algn="ctr"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151543" y="1999277"/>
            <a:ext cx="3774052" cy="3459480"/>
            <a:chOff x="4122668" y="2799377"/>
            <a:chExt cx="3774052" cy="3459480"/>
          </a:xfrm>
        </p:grpSpPr>
        <p:sp>
          <p:nvSpPr>
            <p:cNvPr id="91" name="椭圆 90"/>
            <p:cNvSpPr/>
            <p:nvPr/>
          </p:nvSpPr>
          <p:spPr>
            <a:xfrm>
              <a:off x="7153977" y="49984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122668" y="2799377"/>
              <a:ext cx="3620605" cy="3459480"/>
              <a:chOff x="4122668" y="2799377"/>
              <a:chExt cx="3620605" cy="3459480"/>
            </a:xfrm>
          </p:grpSpPr>
          <p:sp>
            <p:nvSpPr>
              <p:cNvPr id="93" name="椭圆 92"/>
              <p:cNvSpPr/>
              <p:nvPr/>
            </p:nvSpPr>
            <p:spPr>
              <a:xfrm>
                <a:off x="4277608" y="2937807"/>
                <a:ext cx="3315335" cy="3321050"/>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4940591" y="3349996"/>
                <a:ext cx="2116455" cy="1993265"/>
                <a:chOff x="7875153" y="1622819"/>
                <a:chExt cx="2988235" cy="2814309"/>
              </a:xfrm>
            </p:grpSpPr>
            <p:sp>
              <p:nvSpPr>
                <p:cNvPr id="101" name="梯形 100"/>
                <p:cNvSpPr/>
                <p:nvPr/>
              </p:nvSpPr>
              <p:spPr>
                <a:xfrm rot="14400000">
                  <a:off x="9022747" y="2763248"/>
                  <a:ext cx="2591065" cy="426763"/>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7875153" y="4010364"/>
                  <a:ext cx="2988235" cy="426764"/>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440000">
                  <a:off x="7020728" y="2758764"/>
                  <a:ext cx="2698653" cy="426763"/>
                </a:xfrm>
                <a:prstGeom prst="trapezoid">
                  <a:avLst>
                    <a:gd name="adj" fmla="val 583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79937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295282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122668" y="4970890"/>
                <a:ext cx="742743" cy="742748"/>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276117" y="51436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307425" y="51638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58128" y="42765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六大痛点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143920" y="4564380"/>
            <a:ext cx="3721003" cy="1060450"/>
          </a:xfrm>
          <a:prstGeom prst="rect">
            <a:avLst/>
          </a:prstGeom>
        </p:spPr>
        <p:txBody>
          <a:bodyPr wrap="square">
            <a:spAutoFit/>
          </a:bodyPr>
          <a:lstStyle/>
          <a:p>
            <a:pPr algn="ct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人工每次都需要仔细对数据库行为、终端事件进行监控和分析</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每天的数量达到</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数万条</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，易混淆，运维易出错</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7968615" y="4368985"/>
            <a:ext cx="3882446" cy="1021883"/>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需数据管理科、监控服务科、平台运维科</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个部门共同完成对数据的监控、分析和告警，巡检频繁且数据量大，</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人工处理时间长、效率低</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a:t>
            </a:r>
            <a:endParaRPr lang="zh-CN" altLang="zh-CN"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3044870" y="1457881"/>
            <a:ext cx="6293721" cy="377026"/>
          </a:xfrm>
          <a:prstGeom prst="rect">
            <a:avLst/>
          </a:prstGeom>
        </p:spPr>
        <p:txBody>
          <a:bodyPr wrap="square">
            <a:spAutoFit/>
          </a:bodyPr>
          <a:lstStyle/>
          <a:p>
            <a:pPr algn="l">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每时每刻都会产生数据库行为、终端事件，人工需要</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重复进行监控和分析</a:t>
            </a:r>
            <a:endParaRPr lang="zh-CN" altLang="en-US" sz="1400" dirty="0">
              <a:solidFill>
                <a:srgbClr val="FF0000"/>
              </a:solidFill>
              <a:latin typeface="Arial" panose="020B0604020202020204"/>
              <a:ea typeface="微软雅黑" panose="020B0503020204020204" pitchFamily="34" charset="-122"/>
              <a:cs typeface="+mn-ea"/>
              <a:sym typeface="Arial" panose="020B0604020202020204"/>
            </a:endParaRPr>
          </a:p>
        </p:txBody>
      </p:sp>
      <p:sp>
        <p:nvSpPr>
          <p:cNvPr id="107" name="文本框 106"/>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数据安全管理流程</a:t>
            </a: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业务痛点</a:t>
            </a:r>
            <a:endPar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椭圆 1"/>
          <p:cNvSpPr/>
          <p:nvPr/>
        </p:nvSpPr>
        <p:spPr>
          <a:xfrm>
            <a:off x="5642354" y="525809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5" name="椭圆 4"/>
          <p:cNvSpPr/>
          <p:nvPr/>
        </p:nvSpPr>
        <p:spPr>
          <a:xfrm>
            <a:off x="3974197" y="268326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6" name="任意多边形: 形状 14"/>
          <p:cNvSpPr/>
          <p:nvPr/>
        </p:nvSpPr>
        <p:spPr bwMode="auto">
          <a:xfrm>
            <a:off x="4127645" y="284865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7" name="椭圆 6"/>
          <p:cNvSpPr/>
          <p:nvPr/>
        </p:nvSpPr>
        <p:spPr>
          <a:xfrm>
            <a:off x="7164618" y="2638535"/>
            <a:ext cx="742743" cy="742748"/>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8" name="任意多边形: 形状 12"/>
          <p:cNvSpPr/>
          <p:nvPr/>
        </p:nvSpPr>
        <p:spPr bwMode="auto">
          <a:xfrm>
            <a:off x="7318067" y="2811292"/>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 name="任意多边形: 形状 10"/>
          <p:cNvSpPr/>
          <p:nvPr/>
        </p:nvSpPr>
        <p:spPr bwMode="auto">
          <a:xfrm>
            <a:off x="5896782" y="541154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2" name="梯形 11"/>
          <p:cNvSpPr/>
          <p:nvPr/>
        </p:nvSpPr>
        <p:spPr>
          <a:xfrm rot="14400000">
            <a:off x="4121150" y="4124960"/>
            <a:ext cx="2291080" cy="302260"/>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3" name="PA_矩形 22"/>
          <p:cNvSpPr/>
          <p:nvPr>
            <p:custDataLst>
              <p:tags r:id="rId4"/>
            </p:custDataLst>
          </p:nvPr>
        </p:nvSpPr>
        <p:spPr>
          <a:xfrm>
            <a:off x="229741" y="2440801"/>
            <a:ext cx="3617786" cy="346656"/>
          </a:xfrm>
          <a:prstGeom prst="rect">
            <a:avLst/>
          </a:prstGeom>
          <a:noFill/>
        </p:spPr>
        <p:txBody>
          <a:bodyPr wrap="none" lIns="0" tIns="0" rIns="0" bIns="0" anchor="ctr">
            <a:normAutofit/>
          </a:bodyPr>
          <a:lstStyle/>
          <a:p>
            <a:pPr lvl="0" algn="ctr"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成本高</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a:xfrm>
            <a:off x="229741" y="2806413"/>
            <a:ext cx="3635184" cy="1023357"/>
          </a:xfrm>
          <a:prstGeom prst="rect">
            <a:avLst/>
          </a:prstGeom>
        </p:spPr>
        <p:txBody>
          <a:bodyPr wrap="square">
            <a:spAutoFit/>
          </a:bodyPr>
          <a:lstStyle/>
          <a:p>
            <a:pPr algn="ct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数据库行为、终端事件每天达到</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数万条</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，人工监控和分析都会耗费极大的时间和人力资源成本</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6" name="PA_矩形 27"/>
          <p:cNvSpPr/>
          <p:nvPr>
            <p:custDataLst>
              <p:tags r:id="rId5"/>
            </p:custDataLst>
          </p:nvPr>
        </p:nvSpPr>
        <p:spPr>
          <a:xfrm>
            <a:off x="8131072" y="2459757"/>
            <a:ext cx="3330942" cy="346656"/>
          </a:xfrm>
          <a:prstGeom prst="rect">
            <a:avLst/>
          </a:prstGeom>
          <a:noFill/>
        </p:spPr>
        <p:txBody>
          <a:bodyPr wrap="none" lIns="0" tIns="0" rIns="0" bIns="0" anchor="ctr">
            <a:normAutofit/>
          </a:bodyPr>
          <a:lstStyle/>
          <a:p>
            <a:pPr lvl="0"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缺乏数字化管理工具</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7" name="PA_矩形 27"/>
          <p:cNvSpPr/>
          <p:nvPr>
            <p:custDataLst>
              <p:tags r:id="rId6"/>
            </p:custDataLst>
          </p:nvPr>
        </p:nvSpPr>
        <p:spPr>
          <a:xfrm>
            <a:off x="5548765" y="6043778"/>
            <a:ext cx="3721002" cy="346656"/>
          </a:xfrm>
          <a:prstGeom prst="rect">
            <a:avLst/>
          </a:prstGeom>
          <a:noFill/>
        </p:spPr>
        <p:txBody>
          <a:bodyPr wrap="none" lIns="0" tIns="0" rIns="0" bIns="0" anchor="ctr">
            <a:normAutofit/>
          </a:bodyPr>
          <a:lstStyle/>
          <a:p>
            <a:pPr lvl="0" defTabSz="914400">
              <a:spcBef>
                <a:spcPct val="0"/>
              </a:spcBef>
              <a:defRPr/>
            </a:pPr>
            <a:r>
              <a:rPr lang="zh-CN" altLang="en-US" b="1" dirty="0">
                <a:solidFill>
                  <a:schemeClr val="bg1"/>
                </a:solidFill>
                <a:latin typeface="Arial" panose="020B0604020202020204"/>
                <a:ea typeface="微软雅黑" panose="020B0503020204020204" pitchFamily="34" charset="-122"/>
                <a:cs typeface="+mn-ea"/>
                <a:sym typeface="Arial" panose="020B0604020202020204"/>
              </a:rPr>
              <a:t>信息孤岛</a:t>
            </a:r>
            <a:endParaRPr lang="zh-CN" altLang="en-US"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9" name="矩形 18"/>
          <p:cNvSpPr/>
          <p:nvPr/>
        </p:nvSpPr>
        <p:spPr>
          <a:xfrm>
            <a:off x="8048535" y="2792167"/>
            <a:ext cx="3573144" cy="700192"/>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数据安全管理流程</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依赖人工</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，缺乏数字化管理工具。</a:t>
            </a:r>
            <a:endParaRPr lang="en-US" altLang="zh-CN" sz="1400" dirty="0">
              <a:solidFill>
                <a:srgbClr val="FF0000"/>
              </a:solidFill>
              <a:latin typeface="Arial" panose="020B0604020202020204"/>
              <a:ea typeface="微软雅黑" panose="020B0503020204020204" pitchFamily="34" charset="-122"/>
              <a:cs typeface="+mn-ea"/>
              <a:sym typeface="Arial" panose="020B0604020202020204"/>
            </a:endParaRPr>
          </a:p>
        </p:txBody>
      </p:sp>
      <p:sp>
        <p:nvSpPr>
          <p:cNvPr id="20" name="矩形 19"/>
          <p:cNvSpPr/>
          <p:nvPr/>
        </p:nvSpPr>
        <p:spPr>
          <a:xfrm>
            <a:off x="2290918" y="6365618"/>
            <a:ext cx="8206134" cy="377026"/>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部分业务系统制定了数据加密策略，但</a:t>
            </a:r>
            <a:r>
              <a:rPr lang="zh-CN" altLang="en-US" sz="1400" dirty="0">
                <a:solidFill>
                  <a:srgbClr val="FF0000"/>
                </a:solidFill>
                <a:latin typeface="Arial" panose="020B0604020202020204"/>
                <a:ea typeface="微软雅黑" panose="020B0503020204020204" pitchFamily="34" charset="-122"/>
                <a:cs typeface="+mn-ea"/>
                <a:sym typeface="Arial" panose="020B0604020202020204"/>
              </a:rPr>
              <a:t>加密规则和方法“各自为阵”</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，无法形成高效的数据管理机制</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9"/>
                                        </p:tgtEl>
                                        <p:attrNameLst>
                                          <p:attrName>style.visibility</p:attrName>
                                        </p:attrNameLst>
                                      </p:cBhvr>
                                      <p:to>
                                        <p:strVal val="visible"/>
                                      </p:to>
                                    </p:set>
                                    <p:anim calcmode="lin" valueType="num">
                                      <p:cBhvr>
                                        <p:cTn id="30"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9"/>
                                        </p:tgtEl>
                                        <p:attrNameLst>
                                          <p:attrName>ppt_y</p:attrName>
                                        </p:attrNameLst>
                                      </p:cBhvr>
                                      <p:tavLst>
                                        <p:tav tm="0">
                                          <p:val>
                                            <p:strVal val="#ppt_y"/>
                                          </p:val>
                                        </p:tav>
                                        <p:tav tm="100000">
                                          <p:val>
                                            <p:strVal val="#ppt_y"/>
                                          </p:val>
                                        </p:tav>
                                      </p:tavLst>
                                    </p:anim>
                                    <p:anim calcmode="lin" valueType="num">
                                      <p:cBhvr>
                                        <p:cTn id="32"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9"/>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8"/>
                                        </p:tgtEl>
                                        <p:attrNameLst>
                                          <p:attrName>ppt_y</p:attrName>
                                        </p:attrNameLst>
                                      </p:cBhvr>
                                      <p:tavLst>
                                        <p:tav tm="0">
                                          <p:val>
                                            <p:strVal val="#ppt_y"/>
                                          </p:val>
                                        </p:tav>
                                        <p:tav tm="100000">
                                          <p:val>
                                            <p:strVal val="#ppt_y"/>
                                          </p:val>
                                        </p:tav>
                                      </p:tavLst>
                                    </p:anim>
                                    <p:anim calcmode="lin" valueType="num">
                                      <p:cBhvr>
                                        <p:cTn id="39"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8"/>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87"/>
                                        </p:tgtEl>
                                        <p:attrNameLst>
                                          <p:attrName>ppt_y</p:attrName>
                                        </p:attrNameLst>
                                      </p:cBhvr>
                                      <p:tavLst>
                                        <p:tav tm="0">
                                          <p:val>
                                            <p:strVal val="#ppt_y"/>
                                          </p:val>
                                        </p:tav>
                                        <p:tav tm="100000">
                                          <p:val>
                                            <p:strVal val="#ppt_y"/>
                                          </p:val>
                                        </p:tav>
                                      </p:tavLst>
                                    </p:anim>
                                    <p:anim calcmode="lin" valueType="num">
                                      <p:cBhvr>
                                        <p:cTn id="46"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8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1000"/>
                                        <p:tgtEl>
                                          <p:spTgt spid="106"/>
                                        </p:tgtEl>
                                      </p:cBhvr>
                                    </p:animEffect>
                                    <p:anim calcmode="lin" valueType="num">
                                      <p:cBhvr>
                                        <p:cTn id="54" dur="1000" fill="hold"/>
                                        <p:tgtEl>
                                          <p:spTgt spid="106"/>
                                        </p:tgtEl>
                                        <p:attrNameLst>
                                          <p:attrName>ppt_x</p:attrName>
                                        </p:attrNameLst>
                                      </p:cBhvr>
                                      <p:tavLst>
                                        <p:tav tm="0">
                                          <p:val>
                                            <p:strVal val="#ppt_x"/>
                                          </p:val>
                                        </p:tav>
                                        <p:tav tm="100000">
                                          <p:val>
                                            <p:strVal val="#ppt_x"/>
                                          </p:val>
                                        </p:tav>
                                      </p:tavLst>
                                    </p:anim>
                                    <p:anim calcmode="lin" valueType="num">
                                      <p:cBhvr>
                                        <p:cTn id="55" dur="1000" fill="hold"/>
                                        <p:tgtEl>
                                          <p:spTgt spid="10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1000"/>
                                        <p:tgtEl>
                                          <p:spTgt spid="104"/>
                                        </p:tgtEl>
                                      </p:cBhvr>
                                    </p:animEffect>
                                    <p:anim calcmode="lin" valueType="num">
                                      <p:cBhvr>
                                        <p:cTn id="59" dur="1000" fill="hold"/>
                                        <p:tgtEl>
                                          <p:spTgt spid="104"/>
                                        </p:tgtEl>
                                        <p:attrNameLst>
                                          <p:attrName>ppt_x</p:attrName>
                                        </p:attrNameLst>
                                      </p:cBhvr>
                                      <p:tavLst>
                                        <p:tav tm="0">
                                          <p:val>
                                            <p:strVal val="#ppt_x"/>
                                          </p:val>
                                        </p:tav>
                                        <p:tav tm="100000">
                                          <p:val>
                                            <p:strVal val="#ppt_x"/>
                                          </p:val>
                                        </p:tav>
                                      </p:tavLst>
                                    </p:anim>
                                    <p:anim calcmode="lin" valueType="num">
                                      <p:cBhvr>
                                        <p:cTn id="60" dur="1000" fill="hold"/>
                                        <p:tgtEl>
                                          <p:spTgt spid="10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1000"/>
                                        <p:tgtEl>
                                          <p:spTgt spid="105"/>
                                        </p:tgtEl>
                                      </p:cBhvr>
                                    </p:animEffect>
                                    <p:anim calcmode="lin" valueType="num">
                                      <p:cBhvr>
                                        <p:cTn id="64" dur="1000" fill="hold"/>
                                        <p:tgtEl>
                                          <p:spTgt spid="105"/>
                                        </p:tgtEl>
                                        <p:attrNameLst>
                                          <p:attrName>ppt_x</p:attrName>
                                        </p:attrNameLst>
                                      </p:cBhvr>
                                      <p:tavLst>
                                        <p:tav tm="0">
                                          <p:val>
                                            <p:strVal val="#ppt_x"/>
                                          </p:val>
                                        </p:tav>
                                        <p:tav tm="100000">
                                          <p:val>
                                            <p:strVal val="#ppt_x"/>
                                          </p:val>
                                        </p:tav>
                                      </p:tavLst>
                                    </p:anim>
                                    <p:anim calcmode="lin" valueType="num">
                                      <p:cBhvr>
                                        <p:cTn id="65" dur="1000" fill="hold"/>
                                        <p:tgtEl>
                                          <p:spTgt spid="105"/>
                                        </p:tgtEl>
                                        <p:attrNameLst>
                                          <p:attrName>ppt_y</p:attrName>
                                        </p:attrNameLst>
                                      </p:cBhvr>
                                      <p:tavLst>
                                        <p:tav tm="0">
                                          <p:val>
                                            <p:strVal val="#ppt_y+.1"/>
                                          </p:val>
                                        </p:tav>
                                        <p:tav tm="100000">
                                          <p:val>
                                            <p:strVal val="#ppt_y"/>
                                          </p:val>
                                        </p:tav>
                                      </p:tavLst>
                                    </p:anim>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anim calcmode="lin" valueType="num">
                                      <p:cBhvr>
                                        <p:cTn id="7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3"/>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7"/>
                                        </p:tgtEl>
                                        <p:attrNameLst>
                                          <p:attrName>ppt_y</p:attrName>
                                        </p:attrNameLst>
                                      </p:cBhvr>
                                      <p:tavLst>
                                        <p:tav tm="0">
                                          <p:val>
                                            <p:strVal val="#ppt_y"/>
                                          </p:val>
                                        </p:tav>
                                        <p:tav tm="100000">
                                          <p:val>
                                            <p:strVal val="#ppt_y"/>
                                          </p:val>
                                        </p:tav>
                                      </p:tavLst>
                                    </p:anim>
                                    <p:anim calcmode="lin" valueType="num">
                                      <p:cBhvr>
                                        <p:cTn id="8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7"/>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P spid="2" grpId="0" bldLvl="0" animBg="1"/>
      <p:bldP spid="5" grpId="0" bldLvl="0" animBg="1"/>
      <p:bldP spid="6" grpId="0" bldLvl="0" animBg="1"/>
      <p:bldP spid="7" grpId="0" bldLvl="0" animBg="1"/>
      <p:bldP spid="8" grpId="0" bldLvl="0" animBg="1"/>
      <p:bldP spid="9" grpId="0" bldLvl="0" animBg="1"/>
      <p:bldP spid="13" grpId="0"/>
      <p:bldP spid="15" grpId="0"/>
      <p:bldP spid="16" grpId="0"/>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燕尾形 1"/>
          <p:cNvSpPr/>
          <p:nvPr/>
        </p:nvSpPr>
        <p:spPr>
          <a:xfrm>
            <a:off x="1514169" y="3095627"/>
            <a:ext cx="2605549" cy="1290009"/>
          </a:xfrm>
          <a:prstGeom prst="notch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2037689" y="3095627"/>
            <a:ext cx="1340725" cy="1340725"/>
          </a:xfrm>
          <a:prstGeom prst="ellipse">
            <a:avLst/>
          </a:prstGeom>
          <a:solidFill>
            <a:schemeClr val="bg1">
              <a:lumMod val="8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8" name="椭圆 117"/>
          <p:cNvSpPr/>
          <p:nvPr/>
        </p:nvSpPr>
        <p:spPr>
          <a:xfrm>
            <a:off x="2148069" y="3206007"/>
            <a:ext cx="1119965" cy="11199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2020</a:t>
            </a:r>
            <a:endPar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91613" y="1378354"/>
            <a:ext cx="11259954" cy="1156855"/>
          </a:xfrm>
          <a:prstGeom prst="rect">
            <a:avLst/>
          </a:prstGeom>
          <a:noFill/>
          <a:ln w="9525">
            <a:noFill/>
          </a:ln>
        </p:spPr>
        <p:txBody>
          <a:bodyPr wrap="square">
            <a:spAutoFit/>
          </a:bodyPr>
          <a:lstStyle/>
          <a:p>
            <a:pPr indent="381000">
              <a:lnSpc>
                <a:spcPct val="150000"/>
              </a:lnSpc>
            </a:pPr>
            <a:r>
              <a:rPr lang="zh-CN" sz="1600" dirty="0">
                <a:solidFill>
                  <a:schemeClr val="bg1"/>
                </a:solidFill>
                <a:latin typeface="微软雅黑" panose="020B0503020204020204" pitchFamily="34" charset="-122"/>
                <a:ea typeface="微软雅黑" panose="020B0503020204020204" pitchFamily="34" charset="-122"/>
              </a:rPr>
              <a:t>基于</a:t>
            </a:r>
            <a:r>
              <a:rPr lang="zh-CN" altLang="en-US" sz="1600" dirty="0">
                <a:solidFill>
                  <a:schemeClr val="bg1"/>
                </a:solidFill>
                <a:latin typeface="微软雅黑" panose="020B0503020204020204" pitchFamily="34" charset="-122"/>
                <a:ea typeface="微软雅黑" panose="020B0503020204020204" pitchFamily="34" charset="-122"/>
              </a:rPr>
              <a:t>目前公司在</a:t>
            </a:r>
            <a:r>
              <a:rPr lang="zh-CN" sz="1600" dirty="0">
                <a:solidFill>
                  <a:schemeClr val="bg1"/>
                </a:solidFill>
                <a:latin typeface="微软雅黑" panose="020B0503020204020204" pitchFamily="34" charset="-122"/>
                <a:ea typeface="微软雅黑" panose="020B0503020204020204" pitchFamily="34" charset="-122"/>
              </a:rPr>
              <a:t>数据安全管理</a:t>
            </a:r>
            <a:r>
              <a:rPr lang="zh-CN" altLang="en-US" sz="1600" dirty="0">
                <a:solidFill>
                  <a:schemeClr val="bg1"/>
                </a:solidFill>
                <a:latin typeface="微软雅黑" panose="020B0503020204020204" pitchFamily="34" charset="-122"/>
                <a:ea typeface="微软雅黑" panose="020B0503020204020204" pitchFamily="34" charset="-122"/>
              </a:rPr>
              <a:t>上</a:t>
            </a:r>
            <a:r>
              <a:rPr lang="zh-CN" sz="1600" dirty="0">
                <a:solidFill>
                  <a:schemeClr val="bg1"/>
                </a:solidFill>
                <a:latin typeface="微软雅黑" panose="020B0503020204020204" pitchFamily="34" charset="-122"/>
                <a:ea typeface="微软雅黑" panose="020B0503020204020204" pitchFamily="34" charset="-122"/>
              </a:rPr>
              <a:t>存在的痛点</a:t>
            </a:r>
            <a:r>
              <a:rPr lang="zh-CN" altLang="en-US" sz="1600" dirty="0">
                <a:solidFill>
                  <a:schemeClr val="bg1"/>
                </a:solidFill>
                <a:latin typeface="微软雅黑" panose="020B0503020204020204" pitchFamily="34" charset="-122"/>
                <a:ea typeface="微软雅黑" panose="020B0503020204020204" pitchFamily="34" charset="-122"/>
              </a:rPr>
              <a:t>问题</a:t>
            </a:r>
            <a:r>
              <a:rPr lang="zh-CN" sz="1600" dirty="0">
                <a:solidFill>
                  <a:schemeClr val="bg1"/>
                </a:solidFill>
                <a:latin typeface="微软雅黑" panose="020B0503020204020204" pitchFamily="34" charset="-122"/>
                <a:ea typeface="微软雅黑" panose="020B0503020204020204" pitchFamily="34" charset="-122"/>
              </a:rPr>
              <a:t>，我们团队着力开展</a:t>
            </a:r>
            <a:r>
              <a:rPr lang="zh-CN" sz="1600" dirty="0">
                <a:solidFill>
                  <a:schemeClr val="bg1"/>
                </a:solidFill>
                <a:latin typeface="微软雅黑" panose="020B0503020204020204" pitchFamily="34" charset="-122"/>
                <a:ea typeface="微软雅黑" panose="020B0503020204020204" pitchFamily="34" charset="-122"/>
                <a:sym typeface="+mn-ea"/>
              </a:rPr>
              <a:t>RPA</a:t>
            </a:r>
            <a:r>
              <a:rPr lang="zh-CN" sz="1600" dirty="0">
                <a:solidFill>
                  <a:schemeClr val="bg1"/>
                </a:solidFill>
                <a:latin typeface="微软雅黑" panose="020B0503020204020204" pitchFamily="34" charset="-122"/>
                <a:ea typeface="微软雅黑" panose="020B0503020204020204" pitchFamily="34" charset="-122"/>
              </a:rPr>
              <a:t>流程开发，结合相关AI技术，</a:t>
            </a:r>
            <a:r>
              <a:rPr lang="zh-CN" sz="1600" dirty="0">
                <a:solidFill>
                  <a:schemeClr val="bg1"/>
                </a:solidFill>
                <a:latin typeface="微软雅黑" panose="020B0503020204020204" pitchFamily="34" charset="-122"/>
                <a:ea typeface="微软雅黑" panose="020B0503020204020204" pitchFamily="34" charset="-122"/>
                <a:sym typeface="+mn-ea"/>
              </a:rPr>
              <a:t>目标实现全天24小时对系统数据库、终端敏感信息进行实时监控、分析</a:t>
            </a:r>
            <a:r>
              <a:rPr lang="zh-CN" altLang="en-US" sz="1600" dirty="0">
                <a:solidFill>
                  <a:schemeClr val="bg1"/>
                </a:solidFill>
                <a:latin typeface="微软雅黑" panose="020B0503020204020204" pitchFamily="34" charset="-122"/>
                <a:ea typeface="微软雅黑" panose="020B0503020204020204" pitchFamily="34" charset="-122"/>
                <a:sym typeface="+mn-ea"/>
              </a:rPr>
              <a:t>和</a:t>
            </a:r>
            <a:r>
              <a:rPr lang="zh-CN" sz="1600" dirty="0">
                <a:solidFill>
                  <a:schemeClr val="bg1"/>
                </a:solidFill>
                <a:latin typeface="微软雅黑" panose="020B0503020204020204" pitchFamily="34" charset="-122"/>
                <a:ea typeface="微软雅黑" panose="020B0503020204020204" pitchFamily="34" charset="-122"/>
                <a:sym typeface="+mn-ea"/>
              </a:rPr>
              <a:t>告警。</a:t>
            </a:r>
            <a:r>
              <a:rPr lang="zh-CN" altLang="en-US" sz="1600" dirty="0">
                <a:solidFill>
                  <a:schemeClr val="bg1"/>
                </a:solidFill>
                <a:latin typeface="微软雅黑" panose="020B0503020204020204" pitchFamily="34" charset="-122"/>
                <a:ea typeface="微软雅黑" panose="020B0503020204020204" pitchFamily="34" charset="-122"/>
                <a:sym typeface="+mn-ea"/>
              </a:rPr>
              <a:t>通过</a:t>
            </a:r>
            <a:r>
              <a:rPr lang="zh-CN" sz="1600" dirty="0">
                <a:solidFill>
                  <a:schemeClr val="bg1"/>
                </a:solidFill>
                <a:latin typeface="微软雅黑" panose="020B0503020204020204" pitchFamily="34" charset="-122"/>
                <a:ea typeface="微软雅黑" panose="020B0503020204020204" pitchFamily="34" charset="-122"/>
                <a:sym typeface="+mn-ea"/>
              </a:rPr>
              <a:t>RPA代替人工</a:t>
            </a:r>
            <a:r>
              <a:rPr lang="zh-CN" altLang="en-US" sz="1600" dirty="0">
                <a:solidFill>
                  <a:schemeClr val="bg1"/>
                </a:solidFill>
                <a:latin typeface="微软雅黑" panose="020B0503020204020204" pitchFamily="34" charset="-122"/>
                <a:ea typeface="微软雅黑" panose="020B0503020204020204" pitchFamily="34" charset="-122"/>
                <a:sym typeface="+mn-ea"/>
              </a:rPr>
              <a:t>重复性的业务</a:t>
            </a:r>
            <a:r>
              <a:rPr lang="zh-CN" sz="1600" dirty="0">
                <a:solidFill>
                  <a:schemeClr val="bg1"/>
                </a:solidFill>
                <a:latin typeface="微软雅黑" panose="020B0503020204020204" pitchFamily="34" charset="-122"/>
                <a:ea typeface="微软雅黑" panose="020B0503020204020204" pitchFamily="34" charset="-122"/>
              </a:rPr>
              <a:t>操作，提高工作效率、节省人工成本。</a:t>
            </a:r>
            <a:endParaRPr lang="zh-CN" altLang="en-US" sz="16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31" name="箭头: 燕尾形 30"/>
          <p:cNvSpPr/>
          <p:nvPr/>
        </p:nvSpPr>
        <p:spPr>
          <a:xfrm>
            <a:off x="4832564" y="3100542"/>
            <a:ext cx="2605549" cy="1290009"/>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56084" y="3100542"/>
            <a:ext cx="1340725" cy="1340725"/>
          </a:xfrm>
          <a:prstGeom prst="ellipse">
            <a:avLst/>
          </a:prstGeom>
          <a:solidFill>
            <a:schemeClr val="accent6">
              <a:lumMod val="60000"/>
              <a:lumOff val="40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椭圆 32"/>
          <p:cNvSpPr/>
          <p:nvPr/>
        </p:nvSpPr>
        <p:spPr>
          <a:xfrm>
            <a:off x="5466464" y="3210922"/>
            <a:ext cx="1119965" cy="11199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2021</a:t>
            </a:r>
            <a:endPar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箭头: 燕尾形 33"/>
          <p:cNvSpPr/>
          <p:nvPr/>
        </p:nvSpPr>
        <p:spPr>
          <a:xfrm>
            <a:off x="8047725" y="3090709"/>
            <a:ext cx="2605549" cy="1290009"/>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571245" y="3090709"/>
            <a:ext cx="1340725" cy="1340725"/>
          </a:xfrm>
          <a:prstGeom prst="ellipse">
            <a:avLst/>
          </a:prstGeom>
          <a:solidFill>
            <a:schemeClr val="accent1"/>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椭圆 35"/>
          <p:cNvSpPr/>
          <p:nvPr/>
        </p:nvSpPr>
        <p:spPr>
          <a:xfrm>
            <a:off x="8681625" y="3201089"/>
            <a:ext cx="1119965" cy="11199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rPr>
              <a:t>2022</a:t>
            </a:r>
            <a:endParaRPr lang="en-US" altLang="zh-CN" b="1" dirty="0">
              <a:solidFill>
                <a:schemeClr val="tx1"/>
              </a:solidFill>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TextBox 31"/>
          <p:cNvSpPr txBox="1"/>
          <p:nvPr/>
        </p:nvSpPr>
        <p:spPr>
          <a:xfrm>
            <a:off x="1797143" y="4627835"/>
            <a:ext cx="1821815" cy="36657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cs typeface="+mn-ea"/>
                <a:sym typeface="微软雅黑" panose="020B0503020204020204" pitchFamily="34" charset="-122"/>
              </a:rPr>
              <a:t>平台搭建</a:t>
            </a:r>
            <a:endParaRPr lang="zh-CN" altLang="en-US" sz="1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TextBox 31"/>
          <p:cNvSpPr txBox="1"/>
          <p:nvPr/>
        </p:nvSpPr>
        <p:spPr>
          <a:xfrm>
            <a:off x="5162244" y="4627835"/>
            <a:ext cx="1821815" cy="36657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cs typeface="+mn-ea"/>
                <a:sym typeface="微软雅黑" panose="020B0503020204020204" pitchFamily="34" charset="-122"/>
              </a:rPr>
              <a:t>项目研发</a:t>
            </a:r>
            <a:endParaRPr lang="zh-CN" altLang="en-US" sz="1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TextBox 31"/>
          <p:cNvSpPr txBox="1"/>
          <p:nvPr/>
        </p:nvSpPr>
        <p:spPr>
          <a:xfrm>
            <a:off x="8330699" y="4627835"/>
            <a:ext cx="1821815" cy="366575"/>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cs typeface="+mn-ea"/>
                <a:sym typeface="微软雅黑" panose="020B0503020204020204" pitchFamily="34" charset="-122"/>
              </a:rPr>
              <a:t>项目上线与优化</a:t>
            </a:r>
            <a:endParaRPr lang="zh-CN" altLang="en-US" sz="1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TextBox 31"/>
          <p:cNvSpPr txBox="1"/>
          <p:nvPr/>
        </p:nvSpPr>
        <p:spPr>
          <a:xfrm>
            <a:off x="1659491" y="5143485"/>
            <a:ext cx="1821815" cy="285078"/>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algn="ctr">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初步建设</a:t>
            </a:r>
            <a:r>
              <a:rPr lang="en-US" altLang="zh-CN"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平台</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TextBox 31"/>
          <p:cNvSpPr txBox="1"/>
          <p:nvPr/>
        </p:nvSpPr>
        <p:spPr>
          <a:xfrm>
            <a:off x="5115538" y="5143485"/>
            <a:ext cx="2062011" cy="931409"/>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algn="l">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业务流程需求调研</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algn="l">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数据安全策略配置</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algn="l">
              <a:buFont typeface="Wingdings" panose="05000000000000000000" pitchFamily="2" charset="2"/>
              <a:buChar char="l"/>
            </a:pPr>
            <a:r>
              <a:rPr lang="en-US" altLang="zh-CN"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流程设计与开发</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TextBox 31"/>
          <p:cNvSpPr txBox="1"/>
          <p:nvPr/>
        </p:nvSpPr>
        <p:spPr>
          <a:xfrm>
            <a:off x="8330699" y="5143485"/>
            <a:ext cx="2062011" cy="931409"/>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algn="l">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测试与容错优化</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algn="l">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试点上线</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algn="l">
              <a:buFont typeface="Wingdings" panose="05000000000000000000" pitchFamily="2" charset="2"/>
              <a:buChar char="l"/>
            </a:pPr>
            <a:r>
              <a:rPr lang="zh-CN" altLang="en-US" sz="1400" dirty="0">
                <a:solidFill>
                  <a:schemeClr val="bg1"/>
                </a:solidFill>
                <a:cs typeface="+mn-ea"/>
                <a:sym typeface="微软雅黑" panose="020B0503020204020204" pitchFamily="34" charset="-122"/>
              </a:rPr>
              <a:t>扩充场景，完善内容</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264073"/>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480090"/>
            <a:ext cx="5264383" cy="306705"/>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机器人自动完成监控、分析、预警通知等业务流程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2588649" y="508614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43282" y="307427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0756" y="3007736"/>
            <a:ext cx="349732" cy="349732"/>
          </a:xfrm>
          <a:prstGeom prst="rect">
            <a:avLst/>
          </a:prstGeom>
        </p:spPr>
      </p:pic>
      <p:sp>
        <p:nvSpPr>
          <p:cNvPr id="27" name="文本框 26"/>
          <p:cNvSpPr txBox="1"/>
          <p:nvPr/>
        </p:nvSpPr>
        <p:spPr>
          <a:xfrm>
            <a:off x="3293118" y="2418649"/>
            <a:ext cx="138447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人工监控数据库行为、终端事件</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42377" y="3681484"/>
            <a:ext cx="111389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手动发生预警信息</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登录内部通信工具</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72703" y="3736539"/>
            <a:ext cx="1270907"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人工分析</a:t>
            </a:r>
            <a:r>
              <a:rPr kumimoji="1" lang="zh-CN" altLang="en-US" sz="1000">
                <a:solidFill>
                  <a:schemeClr val="bg1"/>
                </a:solidFill>
                <a:latin typeface="微软雅黑" panose="020B0503020204020204" pitchFamily="34" charset="-122"/>
                <a:ea typeface="微软雅黑" panose="020B0503020204020204" pitchFamily="34" charset="-122"/>
                <a:sym typeface="+mn-ea"/>
              </a:rPr>
              <a:t>数据库行为、终端事件</a:t>
            </a:r>
            <a:r>
              <a:rPr kumimoji="1" lang="zh-CN" altLang="en-US" sz="1000">
                <a:solidFill>
                  <a:schemeClr val="bg1"/>
                </a:solidFill>
                <a:latin typeface="微软雅黑" panose="020B0503020204020204" pitchFamily="34" charset="-122"/>
                <a:ea typeface="微软雅黑" panose="020B0503020204020204" pitchFamily="34" charset="-122"/>
              </a:rPr>
              <a:t>内容</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手动复制粘贴</a:t>
            </a:r>
            <a:r>
              <a:rPr kumimoji="1" lang="zh-CN" altLang="en-US" sz="1000">
                <a:solidFill>
                  <a:schemeClr val="bg1"/>
                </a:solidFill>
                <a:latin typeface="微软雅黑" panose="020B0503020204020204" pitchFamily="34" charset="-122"/>
                <a:ea typeface="微软雅黑" panose="020B0503020204020204" pitchFamily="34" charset="-122"/>
                <a:sym typeface="+mn-ea"/>
              </a:rPr>
              <a:t>数据库行为、终端事件</a:t>
            </a:r>
            <a:r>
              <a:rPr kumimoji="1" lang="zh-CN" altLang="en-US" sz="1000">
                <a:solidFill>
                  <a:schemeClr val="bg1"/>
                </a:solidFill>
                <a:latin typeface="微软雅黑" panose="020B0503020204020204" pitchFamily="34" charset="-122"/>
                <a:ea typeface="微软雅黑" panose="020B0503020204020204" pitchFamily="34" charset="-122"/>
              </a:rPr>
              <a:t>内容</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70675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sym typeface="+mn-ea"/>
              </a:rPr>
              <a:t>人工对数据库行为、终端事件进行判断</a:t>
            </a:r>
            <a:endParaRPr kumimoji="1" lang="zh-CN" altLang="en-US" sz="1000">
              <a:solidFill>
                <a:schemeClr val="bg1"/>
              </a:solidFill>
              <a:latin typeface="微软雅黑" panose="020B0503020204020204" pitchFamily="34" charset="-122"/>
              <a:ea typeface="微软雅黑" panose="020B0503020204020204" pitchFamily="34" charset="-122"/>
            </a:endParaRPr>
          </a:p>
          <a:p>
            <a:pPr algn="ct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sym typeface="+mn-ea"/>
              </a:rPr>
              <a:t>人工对数据库行为、终端事件进行筛选查询</a:t>
            </a:r>
            <a:endParaRPr kumimoji="1" lang="zh-CN" altLang="en-US" sz="1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4" name="图形 33" descr="目标受众"/>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1865" y="2881630"/>
            <a:ext cx="142875" cy="18669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0" cstate="print"/>
          <a:stretch>
            <a:fillRect/>
          </a:stretch>
        </p:blipFill>
        <p:spPr>
          <a:xfrm>
            <a:off x="2297004" y="5273838"/>
            <a:ext cx="326154" cy="326154"/>
          </a:xfrm>
          <a:prstGeom prst="rect">
            <a:avLst/>
          </a:prstGeom>
        </p:spPr>
      </p:pic>
      <p:pic>
        <p:nvPicPr>
          <p:cNvPr id="41" name="图形 40" descr="月历"/>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21430" y="509598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854472" y="5077732"/>
            <a:ext cx="565151" cy="565151"/>
          </a:xfrm>
          <a:prstGeom prst="rect">
            <a:avLst/>
          </a:prstGeom>
        </p:spPr>
      </p:pic>
      <p:pic>
        <p:nvPicPr>
          <p:cNvPr id="43" name="图形 42" descr="Internet"/>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5372" y="518198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5120316" y="5084159"/>
            <a:ext cx="565151" cy="565151"/>
          </a:xfrm>
          <a:prstGeom prst="rect">
            <a:avLst/>
          </a:prstGeom>
        </p:spPr>
      </p:pic>
      <p:pic>
        <p:nvPicPr>
          <p:cNvPr id="45" name="图形 44" descr="复选标记"/>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6536" y="5262426"/>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6464888" y="5084158"/>
            <a:ext cx="565151" cy="565151"/>
          </a:xfrm>
          <a:prstGeom prst="rect">
            <a:avLst/>
          </a:prstGeom>
        </p:spPr>
      </p:pic>
      <p:pic>
        <p:nvPicPr>
          <p:cNvPr id="47" name="图形 46" descr="智能手机"/>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4773" y="5209066"/>
            <a:ext cx="384997" cy="384997"/>
          </a:xfrm>
          <a:prstGeom prst="rect">
            <a:avLst/>
          </a:prstGeom>
        </p:spPr>
      </p:pic>
      <p:pic>
        <p:nvPicPr>
          <p:cNvPr id="48" name="图片 47" descr="ibot"/>
          <p:cNvPicPr>
            <a:picLocks noChangeAspect="1"/>
          </p:cNvPicPr>
          <p:nvPr/>
        </p:nvPicPr>
        <p:blipFill>
          <a:blip r:embed="rId1" cstate="print"/>
          <a:stretch>
            <a:fillRect/>
          </a:stretch>
        </p:blipFill>
        <p:spPr>
          <a:xfrm>
            <a:off x="7928415" y="5077731"/>
            <a:ext cx="565151" cy="565151"/>
          </a:xfrm>
          <a:prstGeom prst="rect">
            <a:avLst/>
          </a:prstGeom>
        </p:spPr>
      </p:pic>
      <p:sp>
        <p:nvSpPr>
          <p:cNvPr id="49" name="文本框 48"/>
          <p:cNvSpPr txBox="1"/>
          <p:nvPr/>
        </p:nvSpPr>
        <p:spPr>
          <a:xfrm>
            <a:off x="2257603" y="5756975"/>
            <a:ext cx="1113892" cy="398780"/>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自动</a:t>
            </a:r>
            <a:r>
              <a:rPr kumimoji="1" lang="zh-CN" altLang="en-US" sz="1000">
                <a:solidFill>
                  <a:srgbClr val="00B050"/>
                </a:solidFill>
                <a:latin typeface="微软雅黑" panose="020B0503020204020204" pitchFamily="34" charset="-122"/>
                <a:ea typeface="微软雅黑" panose="020B0503020204020204" pitchFamily="34" charset="-122"/>
                <a:sym typeface="+mn-ea"/>
              </a:rPr>
              <a:t>监控数据库行为、终端事件</a:t>
            </a:r>
            <a:endParaRPr kumimoji="1" lang="zh-CN" altLang="en-US" sz="1000">
              <a:solidFill>
                <a:srgbClr val="00B050"/>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3490926" y="5754684"/>
            <a:ext cx="1113892" cy="553085"/>
          </a:xfrm>
          <a:prstGeom prst="rect">
            <a:avLst/>
          </a:prstGeom>
          <a:noFill/>
        </p:spPr>
        <p:txBody>
          <a:bodyPr wrap="square" rtlCol="0">
            <a:spAutoFit/>
          </a:bodyPr>
          <a:lstStyle/>
          <a:p>
            <a:r>
              <a:rPr kumimoji="1" lang="zh-CN" altLang="en-US" sz="1000"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自动</a:t>
            </a:r>
            <a:r>
              <a:rPr kumimoji="1" lang="zh-CN" altLang="en-US" sz="1000">
                <a:solidFill>
                  <a:srgbClr val="00B050"/>
                </a:solidFill>
                <a:latin typeface="微软雅黑" panose="020B0503020204020204" pitchFamily="34" charset="-122"/>
                <a:ea typeface="微软雅黑" panose="020B0503020204020204" pitchFamily="34" charset="-122"/>
                <a:sym typeface="+mn-ea"/>
              </a:rPr>
              <a:t>对数据库行为、终端事件进行判断</a:t>
            </a:r>
            <a:endParaRPr kumimoji="1" lang="zh-CN" altLang="en-US" sz="1000" dirty="0">
              <a:solidFill>
                <a:srgbClr val="00B050"/>
              </a:solidFill>
              <a:latin typeface="微软雅黑" panose="020B0503020204020204" pitchFamily="34" charset="-122"/>
              <a:ea typeface="微软雅黑" panose="020B0503020204020204" pitchFamily="34" charset="-122"/>
              <a:cs typeface="+mn-ea"/>
              <a:sym typeface="+mn-ea"/>
            </a:endParaRPr>
          </a:p>
        </p:txBody>
      </p:sp>
      <p:pic>
        <p:nvPicPr>
          <p:cNvPr id="51" name="图形 50" descr="列表"/>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31867" y="5379198"/>
            <a:ext cx="335200" cy="335200"/>
          </a:xfrm>
          <a:prstGeom prst="rect">
            <a:avLst/>
          </a:prstGeom>
        </p:spPr>
      </p:pic>
      <p:sp>
        <p:nvSpPr>
          <p:cNvPr id="52" name="文本框 51"/>
          <p:cNvSpPr txBox="1"/>
          <p:nvPr/>
        </p:nvSpPr>
        <p:spPr>
          <a:xfrm>
            <a:off x="4736696" y="5678062"/>
            <a:ext cx="1113892" cy="553085"/>
          </a:xfrm>
          <a:prstGeom prst="rect">
            <a:avLst/>
          </a:prstGeom>
          <a:noFill/>
        </p:spPr>
        <p:txBody>
          <a:bodyPr wrap="square" rtlCol="0">
            <a:spAutoFit/>
          </a:bodyPr>
          <a:lstStyle/>
          <a:p>
            <a:pPr algn="ctr"/>
            <a:r>
              <a:rPr kumimoji="1" lang="zh-CN" altLang="en-US" sz="1000"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自动对</a:t>
            </a:r>
            <a:r>
              <a:rPr kumimoji="1" lang="zh-CN" altLang="en-US" sz="1000">
                <a:solidFill>
                  <a:srgbClr val="00B050"/>
                </a:solidFill>
                <a:latin typeface="微软雅黑" panose="020B0503020204020204" pitchFamily="34" charset="-122"/>
                <a:ea typeface="微软雅黑" panose="020B0503020204020204" pitchFamily="34" charset="-122"/>
                <a:sym typeface="+mn-ea"/>
              </a:rPr>
              <a:t>数据库行为、终端事件进行分类存储</a:t>
            </a:r>
            <a:endParaRPr kumimoji="1" lang="zh-CN" altLang="en-US" sz="1000"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文本框 52"/>
          <p:cNvSpPr txBox="1"/>
          <p:nvPr/>
        </p:nvSpPr>
        <p:spPr>
          <a:xfrm>
            <a:off x="6169660" y="5693715"/>
            <a:ext cx="1362710" cy="553085"/>
          </a:xfrm>
          <a:prstGeom prst="rect">
            <a:avLst/>
          </a:prstGeom>
          <a:noFill/>
        </p:spPr>
        <p:txBody>
          <a:bodyPr wrap="square" rtlCol="0">
            <a:spAutoFit/>
          </a:bodyPr>
          <a:lstStyle/>
          <a:p>
            <a:pPr algn="ctr">
              <a:buClrTx/>
              <a:buSzTx/>
              <a:buFontTx/>
            </a:pPr>
            <a:r>
              <a:rPr lang="zh-CN" sz="1000" dirty="0">
                <a:solidFill>
                  <a:srgbClr val="00B050"/>
                </a:solidFill>
                <a:latin typeface="微软雅黑" panose="020B0503020204020204" pitchFamily="34" charset="-122"/>
                <a:ea typeface="微软雅黑" panose="020B0503020204020204" pitchFamily="34" charset="-122"/>
                <a:cs typeface="+mn-ea"/>
                <a:sym typeface="+mn-ea"/>
              </a:rPr>
              <a:t>自动对</a:t>
            </a:r>
            <a:r>
              <a:rPr kumimoji="1" lang="zh-CN" altLang="en-US" sz="1000">
                <a:solidFill>
                  <a:srgbClr val="00B050"/>
                </a:solidFill>
                <a:latin typeface="微软雅黑" panose="020B0503020204020204" pitchFamily="34" charset="-122"/>
                <a:ea typeface="微软雅黑" panose="020B0503020204020204" pitchFamily="34" charset="-122"/>
                <a:sym typeface="+mn-ea"/>
              </a:rPr>
              <a:t>数据库行为、终端事件</a:t>
            </a:r>
            <a:r>
              <a:rPr lang="zh-CN" sz="1000" dirty="0">
                <a:solidFill>
                  <a:srgbClr val="00B050"/>
                </a:solidFill>
                <a:latin typeface="微软雅黑" panose="020B0503020204020204" pitchFamily="34" charset="-122"/>
                <a:ea typeface="微软雅黑" panose="020B0503020204020204" pitchFamily="34" charset="-122"/>
                <a:cs typeface="+mn-ea"/>
                <a:sym typeface="+mn-ea"/>
              </a:rPr>
              <a:t>进行分析，形成告警记录文件</a:t>
            </a:r>
            <a:endParaRPr lang="zh-CN" sz="1000" dirty="0">
              <a:solidFill>
                <a:srgbClr val="00B050"/>
              </a:solidFill>
              <a:latin typeface="微软雅黑" panose="020B0503020204020204" pitchFamily="34" charset="-122"/>
              <a:ea typeface="微软雅黑" panose="020B0503020204020204" pitchFamily="34" charset="-122"/>
              <a:cs typeface="+mn-ea"/>
              <a:sym typeface="+mn-ea"/>
            </a:endParaRPr>
          </a:p>
        </p:txBody>
      </p:sp>
      <p:sp>
        <p:nvSpPr>
          <p:cNvPr id="54" name="文本框 53"/>
          <p:cNvSpPr txBox="1"/>
          <p:nvPr/>
        </p:nvSpPr>
        <p:spPr>
          <a:xfrm>
            <a:off x="7625363" y="5693996"/>
            <a:ext cx="1113892" cy="398780"/>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自动登录内部通信工具</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5" name="箭头: 右 119"/>
          <p:cNvSpPr/>
          <p:nvPr/>
        </p:nvSpPr>
        <p:spPr>
          <a:xfrm>
            <a:off x="7205434" y="540798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44941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39357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4043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36790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1" cstate="print"/>
          <a:stretch>
            <a:fillRect/>
          </a:stretch>
        </p:blipFill>
        <p:spPr>
          <a:xfrm>
            <a:off x="9035814" y="5084158"/>
            <a:ext cx="565151" cy="565151"/>
          </a:xfrm>
          <a:prstGeom prst="rect">
            <a:avLst/>
          </a:prstGeom>
        </p:spPr>
      </p:pic>
      <p:sp>
        <p:nvSpPr>
          <p:cNvPr id="62" name="文本框 61"/>
          <p:cNvSpPr txBox="1"/>
          <p:nvPr/>
        </p:nvSpPr>
        <p:spPr>
          <a:xfrm>
            <a:off x="8797206" y="5685053"/>
            <a:ext cx="1329979" cy="553085"/>
          </a:xfrm>
          <a:prstGeom prst="rect">
            <a:avLst/>
          </a:prstGeom>
          <a:noFill/>
        </p:spPr>
        <p:txBody>
          <a:bodyPr wrap="square" rtlCol="0">
            <a:spAutoFit/>
          </a:bodyPr>
          <a:lstStyle/>
          <a:p>
            <a:pPr algn="ctr"/>
            <a:r>
              <a:rPr lang="zh-CN" sz="1000"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自动识别指定联系人并发送符合条件的预警信息</a:t>
            </a:r>
            <a:endParaRPr kumimoji="1" lang="zh-CN" altLang="en-US" sz="1000"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矩形: 圆角 89"/>
          <p:cNvSpPr/>
          <p:nvPr/>
        </p:nvSpPr>
        <p:spPr>
          <a:xfrm>
            <a:off x="10170795" y="4899330"/>
            <a:ext cx="1416685" cy="685800"/>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3min/</a:t>
            </a:r>
            <a:r>
              <a:rPr lang="zh-CN" altLang="en-US" sz="2000">
                <a:solidFill>
                  <a:schemeClr val="bg1"/>
                </a:solidFill>
                <a:effectLst>
                  <a:outerShdw blurRad="38100" dist="38100" dir="2700000" algn="tl">
                    <a:srgbClr val="000000">
                      <a:alpha val="43137"/>
                    </a:srgbClr>
                  </a:outerShdw>
                </a:effectLst>
              </a:rPr>
              <a:t>次</a:t>
            </a:r>
            <a:endParaRPr lang="zh-CN" altLang="en-US" sz="200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26980" y="2152015"/>
            <a:ext cx="1336040" cy="76327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60min/</a:t>
            </a:r>
            <a:r>
              <a:rPr lang="zh-CN" altLang="en-US" sz="2000">
                <a:solidFill>
                  <a:schemeClr val="bg1"/>
                </a:solidFill>
                <a:effectLst>
                  <a:outerShdw blurRad="38100" dist="38100" dir="2700000" algn="tl">
                    <a:srgbClr val="000000">
                      <a:alpha val="43137"/>
                    </a:srgbClr>
                  </a:outerShdw>
                </a:effectLst>
              </a:rPr>
              <a:t>次</a:t>
            </a:r>
            <a:endParaRPr lang="zh-CN" altLang="en-US" sz="200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手动选择指定联系人</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2400" dirty="0">
                <a:solidFill>
                  <a:schemeClr val="bg1"/>
                </a:solidFill>
                <a:latin typeface="微软雅黑" panose="020B0503020204020204" pitchFamily="34" charset="-122"/>
                <a:ea typeface="微软雅黑" panose="020B0503020204020204" pitchFamily="34" charset="-122"/>
                <a:cs typeface="+mn-cs"/>
                <a:sym typeface="+mn-ea"/>
              </a:rPr>
              <a:t>数据安全分析监控预警机器人</a:t>
            </a:r>
            <a:r>
              <a:rPr lang="zh-CN" altLang="en-US" sz="2400" dirty="0">
                <a:solidFill>
                  <a:schemeClr val="bg1"/>
                </a:solidFill>
                <a:latin typeface="微软雅黑" panose="020B0503020204020204" pitchFamily="34" charset="-122"/>
                <a:ea typeface="微软雅黑" panose="020B0503020204020204" pitchFamily="34" charset="-122"/>
                <a:cs typeface="+mn-cs"/>
              </a:rPr>
              <a:t>流程对比</a:t>
            </a:r>
            <a:endParaRPr lang="en-US" sz="240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153897" y="1411605"/>
            <a:ext cx="10571480" cy="874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为保证运行效率和准确性，使用</a:t>
            </a:r>
            <a:r>
              <a:rPr kumimoji="1" lang="zh-CN" altLang="en-US" dirty="0">
                <a:solidFill>
                  <a:schemeClr val="bg1"/>
                </a:solidFill>
                <a:latin typeface="微软雅黑" panose="020B0503020204020204" pitchFamily="34" charset="-122"/>
                <a:ea typeface="微软雅黑" panose="020B0503020204020204" pitchFamily="34" charset="-122"/>
                <a:sym typeface="+mn-ea"/>
              </a:rPr>
              <a:t>Python代码</a:t>
            </a:r>
            <a:r>
              <a:rPr kumimoji="1" lang="zh-CN" altLang="en-US" dirty="0">
                <a:solidFill>
                  <a:schemeClr val="bg1"/>
                </a:solidFill>
                <a:latin typeface="微软雅黑" panose="020B0503020204020204" pitchFamily="34" charset="-122"/>
                <a:ea typeface="微软雅黑" panose="020B0503020204020204" pitchFamily="34" charset="-122"/>
              </a:rPr>
              <a:t>编写的方式进行流程的设计、调试，并通过 API 等方式编写代码调用</a:t>
            </a:r>
            <a:r>
              <a:rPr kumimoji="1" lang="en-US" altLang="zh-CN" dirty="0">
                <a:solidFill>
                  <a:schemeClr val="bg1"/>
                </a:solidFill>
                <a:latin typeface="微软雅黑" panose="020B0503020204020204" pitchFamily="34" charset="-122"/>
                <a:ea typeface="微软雅黑" panose="020B0503020204020204" pitchFamily="34" charset="-122"/>
              </a:rPr>
              <a:t>AI</a:t>
            </a:r>
            <a:r>
              <a:rPr kumimoji="1" lang="zh-CN" altLang="en-US" dirty="0">
                <a:solidFill>
                  <a:schemeClr val="bg1"/>
                </a:solidFill>
                <a:latin typeface="微软雅黑" panose="020B0503020204020204" pitchFamily="34" charset="-122"/>
                <a:ea typeface="微软雅黑" panose="020B0503020204020204" pitchFamily="34" charset="-122"/>
              </a:rPr>
              <a:t>组件，且可以进行代码搜索，快速定位目的代码段，为流程开发提供强大的支撑能力。</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902367" y="6646275"/>
            <a:ext cx="800219" cy="276999"/>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流程代码</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2" name="图片 1" descr="图片3_副本"/>
          <p:cNvPicPr>
            <a:picLocks noChangeAspect="1"/>
          </p:cNvPicPr>
          <p:nvPr/>
        </p:nvPicPr>
        <p:blipFill>
          <a:blip r:embed="rId1"/>
          <a:stretch>
            <a:fillRect/>
          </a:stretch>
        </p:blipFill>
        <p:spPr>
          <a:xfrm>
            <a:off x="2148205" y="2413000"/>
            <a:ext cx="7880698" cy="4233275"/>
          </a:xfrm>
          <a:prstGeom prst="rect">
            <a:avLst/>
          </a:prstGeom>
        </p:spPr>
      </p:pic>
      <p:pic>
        <p:nvPicPr>
          <p:cNvPr id="38" name="图片 37"/>
          <p:cNvPicPr>
            <a:picLocks noChangeAspect="1"/>
          </p:cNvPicPr>
          <p:nvPr/>
        </p:nvPicPr>
        <p:blipFill>
          <a:blip r:embed="rId2" cstate="hqprint"/>
          <a:stretch>
            <a:fillRect/>
          </a:stretch>
        </p:blipFill>
        <p:spPr>
          <a:xfrm>
            <a:off x="269977" y="1516380"/>
            <a:ext cx="711835" cy="7118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 name="图片 5" descr="图片1_副本"/>
          <p:cNvPicPr>
            <a:picLocks noChangeAspect="1"/>
          </p:cNvPicPr>
          <p:nvPr/>
        </p:nvPicPr>
        <p:blipFill>
          <a:blip r:embed="rId1"/>
          <a:stretch>
            <a:fillRect/>
          </a:stretch>
        </p:blipFill>
        <p:spPr>
          <a:xfrm>
            <a:off x="1047457" y="1758999"/>
            <a:ext cx="9920104" cy="4937125"/>
          </a:xfrm>
          <a:prstGeom prst="rect">
            <a:avLst/>
          </a:prstGeom>
        </p:spPr>
      </p:pic>
      <p:sp>
        <p:nvSpPr>
          <p:cNvPr id="7" name="文本框 6"/>
          <p:cNvSpPr txBox="1"/>
          <p:nvPr/>
        </p:nvSpPr>
        <p:spPr>
          <a:xfrm>
            <a:off x="1116284" y="1254149"/>
            <a:ext cx="2292551" cy="369332"/>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RPA</a:t>
            </a:r>
            <a:r>
              <a:rPr kumimoji="1" lang="zh-CN" altLang="en-US" dirty="0">
                <a:solidFill>
                  <a:schemeClr val="bg1"/>
                </a:solidFill>
                <a:latin typeface="微软雅黑" panose="020B0503020204020204" pitchFamily="34" charset="-122"/>
                <a:ea typeface="微软雅黑" panose="020B0503020204020204" pitchFamily="34" charset="-122"/>
              </a:rPr>
              <a:t>监控大屏展示</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4535</Words>
  <Application>WPS 演示</Application>
  <PresentationFormat>宽屏</PresentationFormat>
  <Paragraphs>377</Paragraphs>
  <Slides>17</Slides>
  <Notes>3</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37" baseType="lpstr">
      <vt:lpstr>Arial</vt:lpstr>
      <vt:lpstr>宋体</vt:lpstr>
      <vt:lpstr>Wingdings</vt:lpstr>
      <vt:lpstr>微软雅黑</vt:lpstr>
      <vt:lpstr>华文仿宋</vt:lpstr>
      <vt:lpstr>创艺简标宋</vt:lpstr>
      <vt:lpstr>方正粗黑宋简体</vt:lpstr>
      <vt:lpstr>Arial Unicode MS</vt:lpstr>
      <vt:lpstr>Ebrima</vt:lpstr>
      <vt:lpstr>Arial</vt:lpstr>
      <vt:lpstr>Times New Roman</vt:lpstr>
      <vt:lpstr>PingFang SC</vt:lpstr>
      <vt:lpstr>等线</vt:lpstr>
      <vt:lpstr>Calibri</vt:lpstr>
      <vt:lpstr>Arial Unicode MS</vt:lpstr>
      <vt:lpstr>黑体</vt:lpstr>
      <vt:lpstr>Calibri Light</vt:lpstr>
      <vt:lpstr>Office 主题</vt:lpstr>
      <vt:lpstr>1_Office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hp</cp:lastModifiedBy>
  <cp:revision>245</cp:revision>
  <dcterms:created xsi:type="dcterms:W3CDTF">2021-03-03T08:16:00Z</dcterms:created>
  <dcterms:modified xsi:type="dcterms:W3CDTF">2022-07-19T12:23:23Z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2052-10.8.2.6666</vt:lpwstr>
  </property>
</Properties>
</file>