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4.svg" ContentType="image/svg+xml"/>
  <Override PartName="/ppt/media/image3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5"/>
  </p:notesMasterIdLst>
  <p:sldIdLst>
    <p:sldId id="256" r:id="rId4"/>
    <p:sldId id="257" r:id="rId5"/>
    <p:sldId id="258" r:id="rId6"/>
    <p:sldId id="272" r:id="rId7"/>
    <p:sldId id="283" r:id="rId8"/>
    <p:sldId id="285" r:id="rId9"/>
    <p:sldId id="286" r:id="rId10"/>
    <p:sldId id="267" r:id="rId11"/>
    <p:sldId id="263" r:id="rId12"/>
    <p:sldId id="264" r:id="rId13"/>
    <p:sldId id="287" r:id="rId14"/>
    <p:sldId id="288" r:id="rId15"/>
    <p:sldId id="291" r:id="rId16"/>
    <p:sldId id="292" r:id="rId17"/>
    <p:sldId id="271" r:id="rId18"/>
    <p:sldId id="293" r:id="rId19"/>
    <p:sldId id="294" r:id="rId20"/>
    <p:sldId id="300" r:id="rId21"/>
    <p:sldId id="260" r:id="rId22"/>
    <p:sldId id="265" r:id="rId23"/>
    <p:sldId id="262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113" d="100"/>
          <a:sy n="11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23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tags" Target="../tags/tag92.xml"/><Relationship Id="rId7" Type="http://schemas.openxmlformats.org/officeDocument/2006/relationships/image" Target="../media/image27.png"/><Relationship Id="rId6" Type="http://schemas.openxmlformats.org/officeDocument/2006/relationships/tags" Target="../tags/tag91.xml"/><Relationship Id="rId5" Type="http://schemas.openxmlformats.org/officeDocument/2006/relationships/image" Target="../media/image26.png"/><Relationship Id="rId4" Type="http://schemas.openxmlformats.org/officeDocument/2006/relationships/tags" Target="../tags/tag90.xml"/><Relationship Id="rId3" Type="http://schemas.openxmlformats.org/officeDocument/2006/relationships/image" Target="../media/image25.png"/><Relationship Id="rId2" Type="http://schemas.openxmlformats.org/officeDocument/2006/relationships/tags" Target="../tags/tag89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30.png"/><Relationship Id="rId14" Type="http://schemas.openxmlformats.org/officeDocument/2006/relationships/tags" Target="../tags/tag95.xml"/><Relationship Id="rId13" Type="http://schemas.openxmlformats.org/officeDocument/2006/relationships/image" Target="../media/image23.png"/><Relationship Id="rId12" Type="http://schemas.openxmlformats.org/officeDocument/2006/relationships/tags" Target="../tags/tag94.xml"/><Relationship Id="rId11" Type="http://schemas.openxmlformats.org/officeDocument/2006/relationships/image" Target="../media/image29.png"/><Relationship Id="rId10" Type="http://schemas.openxmlformats.org/officeDocument/2006/relationships/tags" Target="../tags/tag93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image" Target="../media/image32.emf"/><Relationship Id="rId5" Type="http://schemas.openxmlformats.org/officeDocument/2006/relationships/tags" Target="../tags/tag115.xml"/><Relationship Id="rId4" Type="http://schemas.openxmlformats.org/officeDocument/2006/relationships/image" Target="../media/image31.emf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36.svg"/><Relationship Id="rId16" Type="http://schemas.openxmlformats.org/officeDocument/2006/relationships/image" Target="../media/image35.png"/><Relationship Id="rId15" Type="http://schemas.openxmlformats.org/officeDocument/2006/relationships/image" Target="../media/image34.svg"/><Relationship Id="rId14" Type="http://schemas.openxmlformats.org/officeDocument/2006/relationships/image" Target="../media/image33.png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tags" Target="../tags/tag1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image" Target="../media/image9.png"/><Relationship Id="rId48" Type="http://schemas.openxmlformats.org/officeDocument/2006/relationships/slideLayout" Target="../slideLayouts/slideLayout7.xml"/><Relationship Id="rId47" Type="http://schemas.openxmlformats.org/officeDocument/2006/relationships/tags" Target="../tags/tag68.xml"/><Relationship Id="rId46" Type="http://schemas.openxmlformats.org/officeDocument/2006/relationships/tags" Target="../tags/tag67.xml"/><Relationship Id="rId45" Type="http://schemas.openxmlformats.org/officeDocument/2006/relationships/tags" Target="../tags/tag66.xml"/><Relationship Id="rId44" Type="http://schemas.openxmlformats.org/officeDocument/2006/relationships/tags" Target="../tags/tag65.xml"/><Relationship Id="rId43" Type="http://schemas.openxmlformats.org/officeDocument/2006/relationships/tags" Target="../tags/tag64.xml"/><Relationship Id="rId42" Type="http://schemas.openxmlformats.org/officeDocument/2006/relationships/tags" Target="../tags/tag63.xml"/><Relationship Id="rId41" Type="http://schemas.openxmlformats.org/officeDocument/2006/relationships/tags" Target="../tags/tag62.xml"/><Relationship Id="rId40" Type="http://schemas.openxmlformats.org/officeDocument/2006/relationships/tags" Target="../tags/tag61.xml"/><Relationship Id="rId4" Type="http://schemas.openxmlformats.org/officeDocument/2006/relationships/tags" Target="../tags/tag33.xml"/><Relationship Id="rId39" Type="http://schemas.openxmlformats.org/officeDocument/2006/relationships/tags" Target="../tags/tag60.xml"/><Relationship Id="rId38" Type="http://schemas.openxmlformats.org/officeDocument/2006/relationships/tags" Target="../tags/tag59.xml"/><Relationship Id="rId37" Type="http://schemas.openxmlformats.org/officeDocument/2006/relationships/tags" Target="../tags/tag58.xml"/><Relationship Id="rId36" Type="http://schemas.openxmlformats.org/officeDocument/2006/relationships/tags" Target="../tags/tag57.xml"/><Relationship Id="rId35" Type="http://schemas.openxmlformats.org/officeDocument/2006/relationships/tags" Target="../tags/tag56.xml"/><Relationship Id="rId34" Type="http://schemas.openxmlformats.org/officeDocument/2006/relationships/tags" Target="../tags/tag55.xml"/><Relationship Id="rId33" Type="http://schemas.microsoft.com/office/2007/relationships/hdphoto" Target="../media/image16.wdp"/><Relationship Id="rId32" Type="http://schemas.openxmlformats.org/officeDocument/2006/relationships/image" Target="../media/image15.png"/><Relationship Id="rId31" Type="http://schemas.openxmlformats.org/officeDocument/2006/relationships/tags" Target="../tags/tag54.xml"/><Relationship Id="rId30" Type="http://schemas.openxmlformats.org/officeDocument/2006/relationships/image" Target="../media/image14.png"/><Relationship Id="rId3" Type="http://schemas.openxmlformats.org/officeDocument/2006/relationships/tags" Target="../tags/tag32.xml"/><Relationship Id="rId29" Type="http://schemas.openxmlformats.org/officeDocument/2006/relationships/tags" Target="../tags/tag53.xml"/><Relationship Id="rId28" Type="http://schemas.openxmlformats.org/officeDocument/2006/relationships/image" Target="../media/image13.emf"/><Relationship Id="rId27" Type="http://schemas.openxmlformats.org/officeDocument/2006/relationships/tags" Target="../tags/tag52.xml"/><Relationship Id="rId26" Type="http://schemas.openxmlformats.org/officeDocument/2006/relationships/image" Target="../media/image12.emf"/><Relationship Id="rId25" Type="http://schemas.openxmlformats.org/officeDocument/2006/relationships/tags" Target="../tags/tag51.xml"/><Relationship Id="rId24" Type="http://schemas.openxmlformats.org/officeDocument/2006/relationships/image" Target="../media/image11.emf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31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image" Target="../media/image10.png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18.png"/><Relationship Id="rId21" Type="http://schemas.openxmlformats.org/officeDocument/2006/relationships/tags" Target="../tags/tag88.xml"/><Relationship Id="rId20" Type="http://schemas.openxmlformats.org/officeDocument/2006/relationships/image" Target="../media/image17.png"/><Relationship Id="rId2" Type="http://schemas.openxmlformats.org/officeDocument/2006/relationships/tags" Target="../tags/tag70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1844040" y="4687570"/>
            <a:ext cx="8503920" cy="1339850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54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财务单据智能</a:t>
            </a:r>
            <a:r>
              <a:rPr lang="zh-CN" altLang="en-US" sz="540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审核</a:t>
            </a:r>
            <a:r>
              <a:rPr kumimoji="1" lang="zh-CN" altLang="en-US" sz="54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机器人</a:t>
            </a:r>
            <a:endParaRPr kumimoji="1" lang="zh-CN" altLang="en-US" sz="54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2574290"/>
            <a:ext cx="10785475" cy="35953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4015" y="12896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流程管理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5050" y="1922780"/>
            <a:ext cx="10124440" cy="438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可查看流程的名称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发布时间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人工工时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单位价值等信息，也可对流程进行下载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删除等操作。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12896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机器人管理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5050" y="1922780"/>
            <a:ext cx="10124440" cy="438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可查看机器人名称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并发数等信息，也可对机器人进行创建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进入查看等操作。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2534285"/>
            <a:ext cx="10836910" cy="3638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12896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日志管理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5050" y="1922780"/>
            <a:ext cx="10124440" cy="438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可查看日志时间、级别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所属流程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所属机器人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日志内容等信息。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2534285"/>
            <a:ext cx="10836910" cy="36182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12896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订阅管理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5050" y="1811020"/>
            <a:ext cx="10124440" cy="438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可对流程运行异常、机器人异常、资源（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CPU/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内存）异常等进行监控。可通过邮件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短信进行异常消息自定义推送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2534285"/>
            <a:ext cx="10836910" cy="3618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12896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可视化大屏展示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5050" y="1922780"/>
            <a:ext cx="10124440" cy="438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从业务场景、运行情况、整理收益、机器人情况等多个维度进行展示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2432685"/>
            <a:ext cx="8492490" cy="41636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9495" y="2505075"/>
            <a:ext cx="5277485" cy="1093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34619" y="2604523"/>
            <a:ext cx="5115500" cy="993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从申请单文本中抽取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结构化信息</a:t>
            </a: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如：</a:t>
            </a:r>
            <a:r>
              <a:rPr lang="zh-CN" sz="14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付款类型、申请金额、支付金额、账户名称等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训练模型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余种公司专属格式申请单进行识别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920" y="1412875"/>
            <a:ext cx="2788285" cy="368300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OCR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申请单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信息抽取</a:t>
            </a:r>
            <a:endParaRPr lang="zh-CN" altLang="en-US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920" y="1923415"/>
            <a:ext cx="3980815" cy="47866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9495" y="2505075"/>
            <a:ext cx="5285740" cy="1575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34619" y="2504193"/>
            <a:ext cx="5115500" cy="142494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从发票文本中抽取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结构化信息</a:t>
            </a: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如：发票代码</a:t>
            </a:r>
            <a:r>
              <a:rPr lang="en-US" altLang="zh-CN" sz="14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号码、购买方信息、发票项目信息、金额、税率、销售方信息等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训练模型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余种常见发票，如增值税专用发票、增值税普通发票、专票电子发票、增值税电子普通发票、区块链电子发票、电子票据、机打发票、定额发票等等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920" y="1412875"/>
            <a:ext cx="2424430" cy="368300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OCR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发票信息抽取</a:t>
            </a:r>
            <a:endParaRPr lang="zh-CN" altLang="en-US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920" y="2152650"/>
            <a:ext cx="5452110" cy="36506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08140" y="2226310"/>
            <a:ext cx="5200015" cy="1086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23264" y="2225428"/>
            <a:ext cx="5115500" cy="993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为了提升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RPA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识别效率，自研开发了发票与申请单类别区分接口，快速对文件类型进行识别</a:t>
            </a:r>
            <a:endParaRPr kumimoji="0" 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训练模型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余种常见发票，申请单类型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920" y="1412875"/>
            <a:ext cx="2833370" cy="419735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发票、申请单类别判断</a:t>
            </a:r>
            <a:endParaRPr lang="zh-CN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920" y="2202815"/>
            <a:ext cx="1657350" cy="11099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94915" y="2202815"/>
            <a:ext cx="1612900" cy="1114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69460" y="2207260"/>
            <a:ext cx="1654810" cy="1109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5920" y="3683000"/>
            <a:ext cx="1657985" cy="956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94915" y="3687445"/>
            <a:ext cx="1593215" cy="952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569460" y="3648710"/>
            <a:ext cx="1657350" cy="9918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5920" y="5009515"/>
            <a:ext cx="1251585" cy="1504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588260" y="5010150"/>
            <a:ext cx="1406525" cy="15100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1160" y="2202815"/>
            <a:ext cx="9972675" cy="23158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5920" y="2352040"/>
            <a:ext cx="9198610" cy="2002790"/>
          </a:xfrm>
          <a:prstGeom prst="rect">
            <a:avLst/>
          </a:prstGeom>
          <a:ln>
            <a:noFill/>
          </a:ln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改变传统人工发票验真方式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提高效率及正确率。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整合财务审核业务中的零散，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通过RPA解决方案实现了全流程自动化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，释放劳动力</a:t>
            </a:r>
            <a:endParaRPr lang="zh-CN" altLang="en-US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RPA24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小时即办即审，达到资源利用率最大化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920" y="1412875"/>
            <a:ext cx="1468755" cy="419735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业务创新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MH_Number_1"/>
          <p:cNvSpPr/>
          <p:nvPr>
            <p:custDataLst>
              <p:tags r:id="rId1"/>
            </p:custDataLst>
          </p:nvPr>
        </p:nvSpPr>
        <p:spPr>
          <a:xfrm>
            <a:off x="2808373" y="1584034"/>
            <a:ext cx="1792531" cy="580752"/>
          </a:xfrm>
          <a:prstGeom prst="roundRect">
            <a:avLst>
              <a:gd name="adj" fmla="val 12189"/>
            </a:avLst>
          </a:prstGeom>
          <a:solidFill>
            <a:srgbClr val="5B9BD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 anchorCtr="1">
            <a:norm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处理时间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MH_Entry_2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5284804" y="2447361"/>
            <a:ext cx="1790798" cy="1064423"/>
          </a:xfrm>
          <a:prstGeom prst="roundRect">
            <a:avLst>
              <a:gd name="adj" fmla="val 4289"/>
            </a:avLst>
          </a:prstGeom>
          <a:solidFill>
            <a:srgbClr val="FFFFFF"/>
          </a:solidFill>
          <a:ln w="2540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anchor="ctr" anchorCtr="1">
            <a:normAutofit/>
          </a:bodyPr>
          <a:lstStyle/>
          <a:p>
            <a:pPr algn="ctr" fontAlgn="base">
              <a:lnSpc>
                <a:spcPct val="130000"/>
              </a:lnSpc>
            </a:pPr>
            <a:r>
              <a:rPr lang="en-US" altLang="zh-CN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70</a:t>
            </a:r>
            <a:r>
              <a:rPr lang="zh-CN" altLang="en-US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</a:t>
            </a:r>
            <a:endParaRPr lang="zh-CN" altLang="en-US" b="1" strike="noStrike" kern="0" noProof="1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Entry_2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2810107" y="2449096"/>
            <a:ext cx="1790798" cy="1064423"/>
          </a:xfrm>
          <a:prstGeom prst="roundRect">
            <a:avLst>
              <a:gd name="adj" fmla="val 4289"/>
            </a:avLst>
          </a:prstGeom>
          <a:solidFill>
            <a:srgbClr val="FFFFFF"/>
          </a:solidFill>
          <a:ln w="2540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anchor="ctr" anchorCtr="1">
            <a:normAutofit/>
          </a:bodyPr>
          <a:lstStyle/>
          <a:p>
            <a:pPr algn="ctr" fontAlgn="base">
              <a:lnSpc>
                <a:spcPct val="130000"/>
              </a:lnSpc>
            </a:pPr>
            <a:r>
              <a:rPr lang="en-US" altLang="zh-CN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7</a:t>
            </a:r>
            <a:r>
              <a:rPr lang="zh-CN" altLang="en-US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分钟</a:t>
            </a:r>
            <a:r>
              <a:rPr lang="en-US" altLang="zh-CN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</a:t>
            </a:r>
            <a:endParaRPr lang="zh-CN" altLang="en-US" b="1" strike="noStrike" kern="0" noProof="1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MH_Entry_2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7759502" y="2447361"/>
            <a:ext cx="1790798" cy="1064423"/>
          </a:xfrm>
          <a:prstGeom prst="roundRect">
            <a:avLst>
              <a:gd name="adj" fmla="val 4289"/>
            </a:avLst>
          </a:prstGeom>
          <a:solidFill>
            <a:srgbClr val="FFFFFF"/>
          </a:solidFill>
          <a:ln w="2540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anchor="ctr" anchorCtr="1">
            <a:normAutofit/>
          </a:bodyPr>
          <a:lstStyle/>
          <a:p>
            <a:pPr algn="ctr" fontAlgn="base">
              <a:lnSpc>
                <a:spcPct val="130000"/>
              </a:lnSpc>
            </a:pPr>
            <a:r>
              <a:rPr lang="en-US" altLang="zh-CN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5%</a:t>
            </a:r>
            <a:endParaRPr lang="en-US" altLang="zh-CN" b="1" strike="noStrike" kern="0" noProof="1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Number_1"/>
          <p:cNvSpPr/>
          <p:nvPr>
            <p:custDataLst>
              <p:tags r:id="rId5"/>
            </p:custDataLst>
          </p:nvPr>
        </p:nvSpPr>
        <p:spPr>
          <a:xfrm>
            <a:off x="5283071" y="1584034"/>
            <a:ext cx="1792531" cy="580752"/>
          </a:xfrm>
          <a:prstGeom prst="roundRect">
            <a:avLst>
              <a:gd name="adj" fmla="val 12189"/>
            </a:avLst>
          </a:prstGeom>
          <a:solidFill>
            <a:srgbClr val="5B9BD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 anchorCtr="1">
            <a:norm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处理单量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MH_Number_1"/>
          <p:cNvSpPr/>
          <p:nvPr>
            <p:custDataLst>
              <p:tags r:id="rId6"/>
            </p:custDataLst>
          </p:nvPr>
        </p:nvSpPr>
        <p:spPr>
          <a:xfrm>
            <a:off x="7732631" y="1584034"/>
            <a:ext cx="1792531" cy="580752"/>
          </a:xfrm>
          <a:prstGeom prst="roundRect">
            <a:avLst>
              <a:gd name="adj" fmla="val 12189"/>
            </a:avLst>
          </a:prstGeom>
          <a:solidFill>
            <a:srgbClr val="5B9BD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 anchorCtr="1">
            <a:norm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>
                <a:solidFill>
                  <a:srgbClr val="FFFFFF"/>
                </a:solidFill>
                <a:sym typeface="Arial" panose="020B0604020202020204" pitchFamily="34" charset="0"/>
              </a:rPr>
              <a:t>LOREM</a:t>
            </a:r>
            <a:endParaRPr lang="en-US" altLang="zh-CN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4" name="MH_Number_1"/>
          <p:cNvSpPr/>
          <p:nvPr>
            <p:custDataLst>
              <p:tags r:id="rId7"/>
            </p:custDataLst>
          </p:nvPr>
        </p:nvSpPr>
        <p:spPr>
          <a:xfrm>
            <a:off x="7758635" y="1584034"/>
            <a:ext cx="1792531" cy="580752"/>
          </a:xfrm>
          <a:prstGeom prst="roundRect">
            <a:avLst>
              <a:gd name="adj" fmla="val 12189"/>
            </a:avLst>
          </a:prstGeom>
          <a:solidFill>
            <a:srgbClr val="5B9BD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 anchorCtr="1">
            <a:norm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错误率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MH_Entry_2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5284804" y="3820365"/>
            <a:ext cx="1790798" cy="1064423"/>
          </a:xfrm>
          <a:prstGeom prst="roundRect">
            <a:avLst>
              <a:gd name="adj" fmla="val 4289"/>
            </a:avLst>
          </a:prstGeom>
          <a:solidFill>
            <a:srgbClr val="FFFFFF"/>
          </a:solidFill>
          <a:ln w="2540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anchor="ctr" anchorCtr="1">
            <a:normAutofit/>
          </a:bodyPr>
          <a:lstStyle/>
          <a:p>
            <a:pPr algn="ctr" fontAlgn="base">
              <a:lnSpc>
                <a:spcPct val="130000"/>
              </a:lnSpc>
            </a:pPr>
            <a:r>
              <a:rPr lang="en-US" altLang="zh-CN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300+</a:t>
            </a:r>
            <a:r>
              <a:rPr lang="zh-CN" altLang="en-US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</a:t>
            </a:r>
            <a:endParaRPr lang="zh-CN" altLang="en-US" b="1" strike="noStrike" kern="0" noProof="1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MH_Entry_2">
            <a:hlinkClick r:id="" action="ppaction://noaction"/>
          </p:cNvPr>
          <p:cNvSpPr/>
          <p:nvPr>
            <p:custDataLst>
              <p:tags r:id="rId9"/>
            </p:custDataLst>
          </p:nvPr>
        </p:nvSpPr>
        <p:spPr>
          <a:xfrm>
            <a:off x="2810107" y="3822099"/>
            <a:ext cx="1790798" cy="1064423"/>
          </a:xfrm>
          <a:prstGeom prst="roundRect">
            <a:avLst>
              <a:gd name="adj" fmla="val 4289"/>
            </a:avLst>
          </a:prstGeom>
          <a:solidFill>
            <a:srgbClr val="FFFFFF"/>
          </a:solidFill>
          <a:ln w="2540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anchor="ctr" anchorCtr="1">
            <a:normAutofit/>
          </a:bodyPr>
          <a:lstStyle/>
          <a:p>
            <a:pPr algn="ctr" fontAlgn="base">
              <a:lnSpc>
                <a:spcPct val="130000"/>
              </a:lnSpc>
            </a:pPr>
            <a:r>
              <a:rPr lang="en-US" altLang="zh-CN" b="1" ker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b="1" ker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分钟</a:t>
            </a:r>
            <a:r>
              <a:rPr lang="en-US" altLang="zh-CN" b="1" ker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b="1" ker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</a:t>
            </a:r>
            <a:endParaRPr lang="en-US" altLang="zh-CN" b="1" strike="noStrike" kern="0" noProof="1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MH_Entry_2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7759502" y="3820365"/>
            <a:ext cx="1790798" cy="1064423"/>
          </a:xfrm>
          <a:prstGeom prst="roundRect">
            <a:avLst>
              <a:gd name="adj" fmla="val 4289"/>
            </a:avLst>
          </a:prstGeom>
          <a:solidFill>
            <a:srgbClr val="FFFFFF"/>
          </a:solidFill>
          <a:ln w="2540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anchor="ctr" anchorCtr="1">
            <a:normAutofit/>
          </a:bodyPr>
          <a:lstStyle/>
          <a:p>
            <a:pPr algn="ctr" fontAlgn="base">
              <a:lnSpc>
                <a:spcPct val="130000"/>
              </a:lnSpc>
            </a:pPr>
            <a:r>
              <a:rPr lang="en-US" altLang="zh-CN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0%</a:t>
            </a:r>
            <a:endParaRPr lang="en-US" altLang="zh-CN" b="1" strike="noStrike" kern="0" noProof="1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MH_Number_1"/>
          <p:cNvSpPr/>
          <p:nvPr>
            <p:custDataLst>
              <p:tags r:id="rId11"/>
            </p:custDataLst>
          </p:nvPr>
        </p:nvSpPr>
        <p:spPr>
          <a:xfrm>
            <a:off x="403628" y="2746305"/>
            <a:ext cx="1881832" cy="609684"/>
          </a:xfrm>
          <a:prstGeom prst="roundRect">
            <a:avLst>
              <a:gd name="adj" fmla="val 12189"/>
            </a:avLst>
          </a:prstGeom>
          <a:solidFill>
            <a:srgbClr val="5B9BD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 anchorCtr="1">
            <a:normAutofit/>
          </a:bodyPr>
          <a:p>
            <a:pPr lvl="0" algn="ctr">
              <a:lnSpc>
                <a:spcPct val="130000"/>
              </a:lnSpc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人工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MH_Number_1"/>
          <p:cNvSpPr/>
          <p:nvPr>
            <p:custDataLst>
              <p:tags r:id="rId12"/>
            </p:custDataLst>
          </p:nvPr>
        </p:nvSpPr>
        <p:spPr>
          <a:xfrm>
            <a:off x="403628" y="4049325"/>
            <a:ext cx="1881832" cy="609684"/>
          </a:xfrm>
          <a:prstGeom prst="roundRect">
            <a:avLst>
              <a:gd name="adj" fmla="val 12189"/>
            </a:avLst>
          </a:prstGeom>
          <a:solidFill>
            <a:srgbClr val="5B9BD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 anchorCtr="1">
            <a:normAutofit/>
          </a:bodyPr>
          <a:p>
            <a:pPr lvl="0" algn="ctr">
              <a:lnSpc>
                <a:spcPct val="130000"/>
              </a:lnSpc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RPA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MH_Number_1"/>
          <p:cNvSpPr/>
          <p:nvPr>
            <p:custDataLst>
              <p:tags r:id="rId13"/>
            </p:custDataLst>
          </p:nvPr>
        </p:nvSpPr>
        <p:spPr>
          <a:xfrm>
            <a:off x="403628" y="5422830"/>
            <a:ext cx="1881832" cy="609684"/>
          </a:xfrm>
          <a:prstGeom prst="roundRect">
            <a:avLst>
              <a:gd name="adj" fmla="val 12189"/>
            </a:avLst>
          </a:prstGeom>
          <a:solidFill>
            <a:srgbClr val="5B9BD5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 anchorCtr="1">
            <a:normAutofit/>
          </a:bodyPr>
          <a:p>
            <a:pPr lvl="0" algn="ctr">
              <a:lnSpc>
                <a:spcPct val="130000"/>
              </a:lnSpc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效率提升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MH_Entry_2">
            <a:hlinkClick r:id="" action="ppaction://noaction"/>
          </p:cNvPr>
          <p:cNvSpPr/>
          <p:nvPr>
            <p:custDataLst>
              <p:tags r:id="rId14"/>
            </p:custDataLst>
          </p:nvPr>
        </p:nvSpPr>
        <p:spPr>
          <a:xfrm>
            <a:off x="5298139" y="5193870"/>
            <a:ext cx="1790798" cy="1064423"/>
          </a:xfrm>
          <a:prstGeom prst="roundRect">
            <a:avLst>
              <a:gd name="adj" fmla="val 4289"/>
            </a:avLst>
          </a:prstGeom>
          <a:solidFill>
            <a:srgbClr val="FFFFFF"/>
          </a:solidFill>
          <a:ln w="2540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anchor="ctr" anchorCtr="1">
            <a:normAutofit/>
          </a:bodyPr>
          <a:p>
            <a:pPr algn="ctr" fontAlgn="base">
              <a:lnSpc>
                <a:spcPct val="130000"/>
              </a:lnSpc>
            </a:pPr>
            <a:r>
              <a:rPr lang="en-US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倍</a:t>
            </a:r>
            <a:r>
              <a:rPr lang="en-US" altLang="zh-CN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+</a:t>
            </a:r>
            <a:endParaRPr lang="en-US" altLang="zh-CN" b="1" strike="noStrike" kern="0" noProof="1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MH_Entry_2">
            <a:hlinkClick r:id="" action="ppaction://noaction"/>
          </p:cNvPr>
          <p:cNvSpPr/>
          <p:nvPr>
            <p:custDataLst>
              <p:tags r:id="rId15"/>
            </p:custDataLst>
          </p:nvPr>
        </p:nvSpPr>
        <p:spPr>
          <a:xfrm>
            <a:off x="2823442" y="5195604"/>
            <a:ext cx="1790798" cy="1064423"/>
          </a:xfrm>
          <a:prstGeom prst="roundRect">
            <a:avLst>
              <a:gd name="adj" fmla="val 4289"/>
            </a:avLst>
          </a:prstGeom>
          <a:solidFill>
            <a:srgbClr val="FFFFFF"/>
          </a:solidFill>
          <a:ln w="2540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anchor="ctr" anchorCtr="1">
            <a:normAutofit/>
          </a:bodyPr>
          <a:p>
            <a:pPr algn="ctr" fontAlgn="base">
              <a:lnSpc>
                <a:spcPct val="130000"/>
              </a:lnSpc>
            </a:pPr>
            <a:r>
              <a:rPr lang="en-US" b="1" ker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70%+</a:t>
            </a:r>
            <a:endParaRPr lang="en-US" b="1" strike="noStrike" kern="0" noProof="1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MH_Entry_2">
            <a:hlinkClick r:id="" action="ppaction://noaction"/>
          </p:cNvPr>
          <p:cNvSpPr/>
          <p:nvPr>
            <p:custDataLst>
              <p:tags r:id="rId16"/>
            </p:custDataLst>
          </p:nvPr>
        </p:nvSpPr>
        <p:spPr>
          <a:xfrm>
            <a:off x="7772837" y="5193870"/>
            <a:ext cx="1790798" cy="1064423"/>
          </a:xfrm>
          <a:prstGeom prst="roundRect">
            <a:avLst>
              <a:gd name="adj" fmla="val 4289"/>
            </a:avLst>
          </a:prstGeom>
          <a:solidFill>
            <a:srgbClr val="FFFFFF"/>
          </a:solidFill>
          <a:ln w="2540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anchor="ctr" anchorCtr="1">
            <a:normAutofit/>
          </a:bodyPr>
          <a:p>
            <a:pPr algn="ctr" fontAlgn="base">
              <a:lnSpc>
                <a:spcPct val="130000"/>
              </a:lnSpc>
            </a:pPr>
            <a:r>
              <a:rPr lang="en-US" altLang="zh-CN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倍</a:t>
            </a:r>
            <a:r>
              <a:rPr lang="en-US" altLang="zh-CN" b="1" strike="noStrike" kern="0" noProof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+</a:t>
            </a:r>
            <a:endParaRPr lang="en-US" altLang="zh-CN" b="1" strike="noStrike" kern="0" noProof="1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4910455" y="398780"/>
            <a:ext cx="1680210" cy="480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流程价值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702310" y="1573530"/>
            <a:ext cx="10937875" cy="946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0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sz="160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sz="160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：财务单据智能</a:t>
            </a:r>
            <a:r>
              <a:rPr lang="zh-CN" altLang="en-US" sz="1600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审核</a:t>
            </a:r>
            <a:r>
              <a:rPr kumimoji="1" lang="zh-CN" altLang="en-US" sz="160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机器人</a:t>
            </a:r>
            <a:r>
              <a:rPr kumimoji="1" lang="en-US" altLang="zh-CN" sz="160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sz="160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0"/>
          <p:cNvSpPr/>
          <p:nvPr>
            <p:custDataLst>
              <p:tags r:id="rId1"/>
            </p:custDataLst>
          </p:nvPr>
        </p:nvSpPr>
        <p:spPr>
          <a:xfrm>
            <a:off x="105630" y="2519516"/>
            <a:ext cx="6096000" cy="341503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名称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：外运创科创新实验室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：岳勇、户勃路、王宾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：让机器人接手繁琐的工作，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让人们专注于创造性的工作。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5349008" y="2519442"/>
            <a:ext cx="6629168" cy="563118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项目名称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应付员工代垫支付单据一审自动审核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：财务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付款申请审核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中外运创新科技有限公司创新实验室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9" name="文本框 98"/>
          <p:cNvSpPr txBox="1"/>
          <p:nvPr>
            <p:custDataLst>
              <p:tags r:id="rId1"/>
            </p:custDataLst>
          </p:nvPr>
        </p:nvSpPr>
        <p:spPr>
          <a:xfrm>
            <a:off x="4910455" y="398780"/>
            <a:ext cx="1680210" cy="480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推广价值</a:t>
            </a:r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717827" y="2310328"/>
            <a:ext cx="210018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降低人工成本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省跨平台调度成本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7X24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小时不间断运行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3085" y="2163233"/>
            <a:ext cx="935202" cy="947192"/>
          </a:xfrm>
          <a:prstGeom prst="rect">
            <a:avLst/>
          </a:prstGeom>
        </p:spPr>
      </p:pic>
      <p:pic>
        <p:nvPicPr>
          <p:cNvPr id="97" name="图片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33180" y="2309918"/>
            <a:ext cx="747678" cy="718357"/>
          </a:xfrm>
          <a:prstGeom prst="rect">
            <a:avLst/>
          </a:prstGeom>
        </p:spPr>
      </p:pic>
      <p:sp>
        <p:nvSpPr>
          <p:cNvPr id="100" name="TextBox 1"/>
          <p:cNvSpPr txBox="1"/>
          <p:nvPr>
            <p:custDataLst>
              <p:tags r:id="rId7"/>
            </p:custDataLst>
          </p:nvPr>
        </p:nvSpPr>
        <p:spPr>
          <a:xfrm>
            <a:off x="7481548" y="3897291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劳动力优化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98"/>
          <p:cNvSpPr txBox="1"/>
          <p:nvPr>
            <p:custDataLst>
              <p:tags r:id="rId8"/>
            </p:custDataLst>
          </p:nvPr>
        </p:nvSpPr>
        <p:spPr>
          <a:xfrm>
            <a:off x="7424482" y="2039623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推广性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99"/>
          <p:cNvSpPr txBox="1"/>
          <p:nvPr>
            <p:custDataLst>
              <p:tags r:id="rId9"/>
            </p:custDataLst>
          </p:nvPr>
        </p:nvSpPr>
        <p:spPr>
          <a:xfrm>
            <a:off x="1752785" y="197856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节省成本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100"/>
          <p:cNvSpPr txBox="1"/>
          <p:nvPr>
            <p:custDataLst>
              <p:tags r:id="rId10"/>
            </p:custDataLst>
          </p:nvPr>
        </p:nvSpPr>
        <p:spPr>
          <a:xfrm>
            <a:off x="1752752" y="389677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数字化运行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3"/>
          <p:cNvSpPr txBox="1"/>
          <p:nvPr>
            <p:custDataLst>
              <p:tags r:id="rId11"/>
            </p:custDataLst>
          </p:nvPr>
        </p:nvSpPr>
        <p:spPr>
          <a:xfrm>
            <a:off x="7481548" y="2310328"/>
            <a:ext cx="324456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可复制到不同财务部门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推广到同部门其他审核业务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代码可重用和部署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5" name="文本框 3"/>
          <p:cNvSpPr txBox="1"/>
          <p:nvPr>
            <p:custDataLst>
              <p:tags r:id="rId12"/>
            </p:custDataLst>
          </p:nvPr>
        </p:nvSpPr>
        <p:spPr>
          <a:xfrm>
            <a:off x="7516937" y="4246838"/>
            <a:ext cx="306229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调度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字员工共同完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成大任务流程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使员工投入到高价值创造环节中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6" name="文本框 3"/>
          <p:cNvSpPr txBox="1"/>
          <p:nvPr>
            <p:custDataLst>
              <p:tags r:id="rId13"/>
            </p:custDataLst>
          </p:nvPr>
        </p:nvSpPr>
        <p:spPr>
          <a:xfrm>
            <a:off x="1835826" y="4260738"/>
            <a:ext cx="313739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机器人流程自动化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OCR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NLP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等信息技术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智能化业务流程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7" name="图片 106" descr="32303038313139313b32303038313039333b75358111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3720" y="4156075"/>
            <a:ext cx="914400" cy="914400"/>
          </a:xfrm>
          <a:prstGeom prst="rect">
            <a:avLst/>
          </a:prstGeom>
        </p:spPr>
      </p:pic>
      <p:pic>
        <p:nvPicPr>
          <p:cNvPr id="109" name="图片 108" descr="343435383135323b333635373139353b8d8b52bf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33440" y="415607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0514" y="1172951"/>
            <a:ext cx="47337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业务背景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58470" y="2633980"/>
            <a:ext cx="10617835" cy="3446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财务共享中心每日要进行大量的报销单据审核，特点为：重复性高、校验规则明确、人工存在时间限制、需要跨平台操作等特点，特别适合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进行处理。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RPA机器人根据财务部门日常处理业务的具体情境设计而成，帮助财务人员完成报销审核的工作。机器人不仅利用OCR技术实现了智能提单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、智能审核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，还可以自动登录税务网查验发票真实性，核对报销单与纸质发票是否一致，审批或驳回后发送邮件通知，实现了智能审核以及整个流程的自动化。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2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29404" y="1130406"/>
            <a:ext cx="47337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业务痛点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KSO_Shape"/>
          <p:cNvSpPr/>
          <p:nvPr>
            <p:custDataLst>
              <p:tags r:id="rId4"/>
            </p:custDataLst>
          </p:nvPr>
        </p:nvSpPr>
        <p:spPr bwMode="auto">
          <a:xfrm>
            <a:off x="800268" y="2372415"/>
            <a:ext cx="531936" cy="523958"/>
          </a:xfrm>
          <a:custGeom>
            <a:avLst/>
            <a:gdLst>
              <a:gd name="T0" fmla="*/ 351815 w 2443615"/>
              <a:gd name="T1" fmla="*/ 127711 h 2406492"/>
              <a:gd name="T2" fmla="*/ 127265 w 2443615"/>
              <a:gd name="T3" fmla="*/ 352436 h 2406492"/>
              <a:gd name="T4" fmla="*/ 351815 w 2443615"/>
              <a:gd name="T5" fmla="*/ 577161 h 2406492"/>
              <a:gd name="T6" fmla="*/ 576364 w 2443615"/>
              <a:gd name="T7" fmla="*/ 352436 h 2406492"/>
              <a:gd name="T8" fmla="*/ 351815 w 2443615"/>
              <a:gd name="T9" fmla="*/ 127711 h 2406492"/>
              <a:gd name="T10" fmla="*/ 323002 w 2443615"/>
              <a:gd name="T11" fmla="*/ 0 h 2406492"/>
              <a:gd name="T12" fmla="*/ 380627 w 2443615"/>
              <a:gd name="T13" fmla="*/ 0 h 2406492"/>
              <a:gd name="T14" fmla="*/ 393151 w 2443615"/>
              <a:gd name="T15" fmla="*/ 71092 h 2406492"/>
              <a:gd name="T16" fmla="*/ 500853 w 2443615"/>
              <a:gd name="T17" fmla="*/ 110323 h 2406492"/>
              <a:gd name="T18" fmla="*/ 556109 w 2443615"/>
              <a:gd name="T19" fmla="*/ 63920 h 2406492"/>
              <a:gd name="T20" fmla="*/ 600251 w 2443615"/>
              <a:gd name="T21" fmla="*/ 100990 h 2406492"/>
              <a:gd name="T22" fmla="*/ 564182 w 2443615"/>
              <a:gd name="T23" fmla="*/ 163505 h 2406492"/>
              <a:gd name="T24" fmla="*/ 621490 w 2443615"/>
              <a:gd name="T25" fmla="*/ 262842 h 2406492"/>
              <a:gd name="T26" fmla="*/ 693623 w 2443615"/>
              <a:gd name="T27" fmla="*/ 262840 h 2406492"/>
              <a:gd name="T28" fmla="*/ 703629 w 2443615"/>
              <a:gd name="T29" fmla="*/ 319633 h 2406492"/>
              <a:gd name="T30" fmla="*/ 635846 w 2443615"/>
              <a:gd name="T31" fmla="*/ 344321 h 2406492"/>
              <a:gd name="T32" fmla="*/ 615944 w 2443615"/>
              <a:gd name="T33" fmla="*/ 457282 h 2406492"/>
              <a:gd name="T34" fmla="*/ 671201 w 2443615"/>
              <a:gd name="T35" fmla="*/ 503683 h 2406492"/>
              <a:gd name="T36" fmla="*/ 642389 w 2443615"/>
              <a:gd name="T37" fmla="*/ 553626 h 2406492"/>
              <a:gd name="T38" fmla="*/ 574608 w 2443615"/>
              <a:gd name="T39" fmla="*/ 528934 h 2406492"/>
              <a:gd name="T40" fmla="*/ 486808 w 2443615"/>
              <a:gd name="T41" fmla="*/ 602665 h 2406492"/>
              <a:gd name="T42" fmla="*/ 499336 w 2443615"/>
              <a:gd name="T43" fmla="*/ 673756 h 2406492"/>
              <a:gd name="T44" fmla="*/ 445187 w 2443615"/>
              <a:gd name="T45" fmla="*/ 693480 h 2406492"/>
              <a:gd name="T46" fmla="*/ 409122 w 2443615"/>
              <a:gd name="T47" fmla="*/ 630963 h 2406492"/>
              <a:gd name="T48" fmla="*/ 294507 w 2443615"/>
              <a:gd name="T49" fmla="*/ 630963 h 2406492"/>
              <a:gd name="T50" fmla="*/ 258443 w 2443615"/>
              <a:gd name="T51" fmla="*/ 693480 h 2406492"/>
              <a:gd name="T52" fmla="*/ 204294 w 2443615"/>
              <a:gd name="T53" fmla="*/ 673756 h 2406492"/>
              <a:gd name="T54" fmla="*/ 216821 w 2443615"/>
              <a:gd name="T55" fmla="*/ 602665 h 2406492"/>
              <a:gd name="T56" fmla="*/ 129022 w 2443615"/>
              <a:gd name="T57" fmla="*/ 528934 h 2406492"/>
              <a:gd name="T58" fmla="*/ 61240 w 2443615"/>
              <a:gd name="T59" fmla="*/ 553626 h 2406492"/>
              <a:gd name="T60" fmla="*/ 32428 w 2443615"/>
              <a:gd name="T61" fmla="*/ 503683 h 2406492"/>
              <a:gd name="T62" fmla="*/ 87685 w 2443615"/>
              <a:gd name="T63" fmla="*/ 457282 h 2406492"/>
              <a:gd name="T64" fmla="*/ 67783 w 2443615"/>
              <a:gd name="T65" fmla="*/ 344321 h 2406492"/>
              <a:gd name="T66" fmla="*/ 0 w 2443615"/>
              <a:gd name="T67" fmla="*/ 319633 h 2406492"/>
              <a:gd name="T68" fmla="*/ 10006 w 2443615"/>
              <a:gd name="T69" fmla="*/ 262840 h 2406492"/>
              <a:gd name="T70" fmla="*/ 82138 w 2443615"/>
              <a:gd name="T71" fmla="*/ 262842 h 2406492"/>
              <a:gd name="T72" fmla="*/ 139446 w 2443615"/>
              <a:gd name="T73" fmla="*/ 163505 h 2406492"/>
              <a:gd name="T74" fmla="*/ 103378 w 2443615"/>
              <a:gd name="T75" fmla="*/ 100990 h 2406492"/>
              <a:gd name="T76" fmla="*/ 147520 w 2443615"/>
              <a:gd name="T77" fmla="*/ 63920 h 2406492"/>
              <a:gd name="T78" fmla="*/ 202776 w 2443615"/>
              <a:gd name="T79" fmla="*/ 110323 h 2406492"/>
              <a:gd name="T80" fmla="*/ 310478 w 2443615"/>
              <a:gd name="T81" fmla="*/ 71092 h 24064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rgbClr val="6AA8D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501445" tIns="575655" rIns="501445" bIns="614746" anchor="ctr">
            <a:normAutofit fontScale="25000" lnSpcReduction="20000"/>
          </a:bodyPr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417320" y="2694940"/>
            <a:ext cx="7312660" cy="1404620"/>
          </a:xfrm>
          <a:prstGeom prst="rect">
            <a:avLst/>
          </a:prstGeom>
        </p:spPr>
        <p:txBody>
          <a:bodyPr lIns="91440" tIns="45720" rIns="91440" bIns="45720" anchor="t" anchorCtr="0">
            <a:normAutofit lnSpcReduction="10000"/>
          </a:bodyPr>
          <a:p>
            <a:pPr>
              <a:lnSpc>
                <a:spcPct val="120000"/>
              </a:lnSpc>
            </a:pPr>
            <a:r>
              <a:rPr lang="zh-CN" altLang="en-US" sz="16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业务人员存在工作时间限制，每天完成单数有限。</a:t>
            </a:r>
            <a:endParaRPr lang="zh-CN" altLang="en-US" sz="16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6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417049" y="2231532"/>
            <a:ext cx="6257321" cy="426078"/>
          </a:xfrm>
          <a:prstGeom prst="rect">
            <a:avLst/>
          </a:prstGeom>
        </p:spPr>
        <p:txBody>
          <a:bodyPr lIns="91440" tIns="45720" rIns="91440" bIns="45720" anchor="ctr" anchorCtr="0">
            <a:normAutofit lnSpcReduction="20000"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执行效率低</a:t>
            </a:r>
            <a:endParaRPr lang="zh-CN" altLang="en-US" sz="2000" b="1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KSO_Shape"/>
          <p:cNvSpPr/>
          <p:nvPr>
            <p:custDataLst>
              <p:tags r:id="rId7"/>
            </p:custDataLst>
          </p:nvPr>
        </p:nvSpPr>
        <p:spPr bwMode="auto">
          <a:xfrm>
            <a:off x="800268" y="3786651"/>
            <a:ext cx="531936" cy="523958"/>
          </a:xfrm>
          <a:custGeom>
            <a:avLst/>
            <a:gdLst>
              <a:gd name="T0" fmla="*/ 351815 w 2443615"/>
              <a:gd name="T1" fmla="*/ 127711 h 2406492"/>
              <a:gd name="T2" fmla="*/ 127265 w 2443615"/>
              <a:gd name="T3" fmla="*/ 352436 h 2406492"/>
              <a:gd name="T4" fmla="*/ 351815 w 2443615"/>
              <a:gd name="T5" fmla="*/ 577161 h 2406492"/>
              <a:gd name="T6" fmla="*/ 576364 w 2443615"/>
              <a:gd name="T7" fmla="*/ 352436 h 2406492"/>
              <a:gd name="T8" fmla="*/ 351815 w 2443615"/>
              <a:gd name="T9" fmla="*/ 127711 h 2406492"/>
              <a:gd name="T10" fmla="*/ 323002 w 2443615"/>
              <a:gd name="T11" fmla="*/ 0 h 2406492"/>
              <a:gd name="T12" fmla="*/ 380627 w 2443615"/>
              <a:gd name="T13" fmla="*/ 0 h 2406492"/>
              <a:gd name="T14" fmla="*/ 393151 w 2443615"/>
              <a:gd name="T15" fmla="*/ 71092 h 2406492"/>
              <a:gd name="T16" fmla="*/ 500853 w 2443615"/>
              <a:gd name="T17" fmla="*/ 110323 h 2406492"/>
              <a:gd name="T18" fmla="*/ 556109 w 2443615"/>
              <a:gd name="T19" fmla="*/ 63920 h 2406492"/>
              <a:gd name="T20" fmla="*/ 600251 w 2443615"/>
              <a:gd name="T21" fmla="*/ 100990 h 2406492"/>
              <a:gd name="T22" fmla="*/ 564182 w 2443615"/>
              <a:gd name="T23" fmla="*/ 163505 h 2406492"/>
              <a:gd name="T24" fmla="*/ 621490 w 2443615"/>
              <a:gd name="T25" fmla="*/ 262842 h 2406492"/>
              <a:gd name="T26" fmla="*/ 693623 w 2443615"/>
              <a:gd name="T27" fmla="*/ 262840 h 2406492"/>
              <a:gd name="T28" fmla="*/ 703629 w 2443615"/>
              <a:gd name="T29" fmla="*/ 319633 h 2406492"/>
              <a:gd name="T30" fmla="*/ 635846 w 2443615"/>
              <a:gd name="T31" fmla="*/ 344321 h 2406492"/>
              <a:gd name="T32" fmla="*/ 615944 w 2443615"/>
              <a:gd name="T33" fmla="*/ 457282 h 2406492"/>
              <a:gd name="T34" fmla="*/ 671201 w 2443615"/>
              <a:gd name="T35" fmla="*/ 503683 h 2406492"/>
              <a:gd name="T36" fmla="*/ 642389 w 2443615"/>
              <a:gd name="T37" fmla="*/ 553626 h 2406492"/>
              <a:gd name="T38" fmla="*/ 574608 w 2443615"/>
              <a:gd name="T39" fmla="*/ 528934 h 2406492"/>
              <a:gd name="T40" fmla="*/ 486808 w 2443615"/>
              <a:gd name="T41" fmla="*/ 602665 h 2406492"/>
              <a:gd name="T42" fmla="*/ 499336 w 2443615"/>
              <a:gd name="T43" fmla="*/ 673756 h 2406492"/>
              <a:gd name="T44" fmla="*/ 445187 w 2443615"/>
              <a:gd name="T45" fmla="*/ 693480 h 2406492"/>
              <a:gd name="T46" fmla="*/ 409122 w 2443615"/>
              <a:gd name="T47" fmla="*/ 630963 h 2406492"/>
              <a:gd name="T48" fmla="*/ 294507 w 2443615"/>
              <a:gd name="T49" fmla="*/ 630963 h 2406492"/>
              <a:gd name="T50" fmla="*/ 258443 w 2443615"/>
              <a:gd name="T51" fmla="*/ 693480 h 2406492"/>
              <a:gd name="T52" fmla="*/ 204294 w 2443615"/>
              <a:gd name="T53" fmla="*/ 673756 h 2406492"/>
              <a:gd name="T54" fmla="*/ 216821 w 2443615"/>
              <a:gd name="T55" fmla="*/ 602665 h 2406492"/>
              <a:gd name="T56" fmla="*/ 129022 w 2443615"/>
              <a:gd name="T57" fmla="*/ 528934 h 2406492"/>
              <a:gd name="T58" fmla="*/ 61240 w 2443615"/>
              <a:gd name="T59" fmla="*/ 553626 h 2406492"/>
              <a:gd name="T60" fmla="*/ 32428 w 2443615"/>
              <a:gd name="T61" fmla="*/ 503683 h 2406492"/>
              <a:gd name="T62" fmla="*/ 87685 w 2443615"/>
              <a:gd name="T63" fmla="*/ 457282 h 2406492"/>
              <a:gd name="T64" fmla="*/ 67783 w 2443615"/>
              <a:gd name="T65" fmla="*/ 344321 h 2406492"/>
              <a:gd name="T66" fmla="*/ 0 w 2443615"/>
              <a:gd name="T67" fmla="*/ 319633 h 2406492"/>
              <a:gd name="T68" fmla="*/ 10006 w 2443615"/>
              <a:gd name="T69" fmla="*/ 262840 h 2406492"/>
              <a:gd name="T70" fmla="*/ 82138 w 2443615"/>
              <a:gd name="T71" fmla="*/ 262842 h 2406492"/>
              <a:gd name="T72" fmla="*/ 139446 w 2443615"/>
              <a:gd name="T73" fmla="*/ 163505 h 2406492"/>
              <a:gd name="T74" fmla="*/ 103378 w 2443615"/>
              <a:gd name="T75" fmla="*/ 100990 h 2406492"/>
              <a:gd name="T76" fmla="*/ 147520 w 2443615"/>
              <a:gd name="T77" fmla="*/ 63920 h 2406492"/>
              <a:gd name="T78" fmla="*/ 202776 w 2443615"/>
              <a:gd name="T79" fmla="*/ 110323 h 2406492"/>
              <a:gd name="T80" fmla="*/ 310478 w 2443615"/>
              <a:gd name="T81" fmla="*/ 71092 h 24064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rgbClr val="6AA8D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501445" tIns="575655" rIns="501445" bIns="614746" anchor="ctr">
            <a:normAutofit fontScale="25000" lnSpcReduction="20000"/>
          </a:bodyPr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>
            <p:custDataLst>
              <p:tags r:id="rId8"/>
            </p:custDataLst>
          </p:nvPr>
        </p:nvSpPr>
        <p:spPr>
          <a:xfrm>
            <a:off x="1416901" y="4108756"/>
            <a:ext cx="8417979" cy="699490"/>
          </a:xfrm>
          <a:prstGeom prst="rect">
            <a:avLst/>
          </a:prstGeom>
        </p:spPr>
        <p:txBody>
          <a:bodyPr lIns="91440" tIns="45720" rIns="91440" bIns="45720" anchor="t" anchorCtr="0">
            <a:normAutofit/>
          </a:bodyPr>
          <a:p>
            <a:pPr>
              <a:lnSpc>
                <a:spcPct val="120000"/>
              </a:lnSpc>
            </a:pPr>
            <a:r>
              <a:rPr lang="zh-CN" altLang="en-US" sz="16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每单处理存在多系统切换，数据相互同步，流程操作单一，业务人员工作积极性低。</a:t>
            </a:r>
            <a:endParaRPr lang="zh-CN" altLang="en-US" sz="16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>
            <p:custDataLst>
              <p:tags r:id="rId9"/>
            </p:custDataLst>
          </p:nvPr>
        </p:nvSpPr>
        <p:spPr>
          <a:xfrm>
            <a:off x="1417049" y="3645768"/>
            <a:ext cx="6257321" cy="426078"/>
          </a:xfrm>
          <a:prstGeom prst="rect">
            <a:avLst/>
          </a:prstGeom>
        </p:spPr>
        <p:txBody>
          <a:bodyPr lIns="91440" tIns="45720" rIns="91440" bIns="45720" anchor="ctr" anchorCtr="0">
            <a:normAutofit lnSpcReduction="20000"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工作内容重复</a:t>
            </a:r>
            <a:endParaRPr lang="zh-CN" altLang="en-US" sz="2000" b="1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KSO_Shape"/>
          <p:cNvSpPr/>
          <p:nvPr>
            <p:custDataLst>
              <p:tags r:id="rId10"/>
            </p:custDataLst>
          </p:nvPr>
        </p:nvSpPr>
        <p:spPr bwMode="auto">
          <a:xfrm>
            <a:off x="800268" y="5200888"/>
            <a:ext cx="531936" cy="523958"/>
          </a:xfrm>
          <a:custGeom>
            <a:avLst/>
            <a:gdLst>
              <a:gd name="T0" fmla="*/ 351815 w 2443615"/>
              <a:gd name="T1" fmla="*/ 127711 h 2406492"/>
              <a:gd name="T2" fmla="*/ 127265 w 2443615"/>
              <a:gd name="T3" fmla="*/ 352436 h 2406492"/>
              <a:gd name="T4" fmla="*/ 351815 w 2443615"/>
              <a:gd name="T5" fmla="*/ 577161 h 2406492"/>
              <a:gd name="T6" fmla="*/ 576364 w 2443615"/>
              <a:gd name="T7" fmla="*/ 352436 h 2406492"/>
              <a:gd name="T8" fmla="*/ 351815 w 2443615"/>
              <a:gd name="T9" fmla="*/ 127711 h 2406492"/>
              <a:gd name="T10" fmla="*/ 323002 w 2443615"/>
              <a:gd name="T11" fmla="*/ 0 h 2406492"/>
              <a:gd name="T12" fmla="*/ 380627 w 2443615"/>
              <a:gd name="T13" fmla="*/ 0 h 2406492"/>
              <a:gd name="T14" fmla="*/ 393151 w 2443615"/>
              <a:gd name="T15" fmla="*/ 71092 h 2406492"/>
              <a:gd name="T16" fmla="*/ 500853 w 2443615"/>
              <a:gd name="T17" fmla="*/ 110323 h 2406492"/>
              <a:gd name="T18" fmla="*/ 556109 w 2443615"/>
              <a:gd name="T19" fmla="*/ 63920 h 2406492"/>
              <a:gd name="T20" fmla="*/ 600251 w 2443615"/>
              <a:gd name="T21" fmla="*/ 100990 h 2406492"/>
              <a:gd name="T22" fmla="*/ 564182 w 2443615"/>
              <a:gd name="T23" fmla="*/ 163505 h 2406492"/>
              <a:gd name="T24" fmla="*/ 621490 w 2443615"/>
              <a:gd name="T25" fmla="*/ 262842 h 2406492"/>
              <a:gd name="T26" fmla="*/ 693623 w 2443615"/>
              <a:gd name="T27" fmla="*/ 262840 h 2406492"/>
              <a:gd name="T28" fmla="*/ 703629 w 2443615"/>
              <a:gd name="T29" fmla="*/ 319633 h 2406492"/>
              <a:gd name="T30" fmla="*/ 635846 w 2443615"/>
              <a:gd name="T31" fmla="*/ 344321 h 2406492"/>
              <a:gd name="T32" fmla="*/ 615944 w 2443615"/>
              <a:gd name="T33" fmla="*/ 457282 h 2406492"/>
              <a:gd name="T34" fmla="*/ 671201 w 2443615"/>
              <a:gd name="T35" fmla="*/ 503683 h 2406492"/>
              <a:gd name="T36" fmla="*/ 642389 w 2443615"/>
              <a:gd name="T37" fmla="*/ 553626 h 2406492"/>
              <a:gd name="T38" fmla="*/ 574608 w 2443615"/>
              <a:gd name="T39" fmla="*/ 528934 h 2406492"/>
              <a:gd name="T40" fmla="*/ 486808 w 2443615"/>
              <a:gd name="T41" fmla="*/ 602665 h 2406492"/>
              <a:gd name="T42" fmla="*/ 499336 w 2443615"/>
              <a:gd name="T43" fmla="*/ 673756 h 2406492"/>
              <a:gd name="T44" fmla="*/ 445187 w 2443615"/>
              <a:gd name="T45" fmla="*/ 693480 h 2406492"/>
              <a:gd name="T46" fmla="*/ 409122 w 2443615"/>
              <a:gd name="T47" fmla="*/ 630963 h 2406492"/>
              <a:gd name="T48" fmla="*/ 294507 w 2443615"/>
              <a:gd name="T49" fmla="*/ 630963 h 2406492"/>
              <a:gd name="T50" fmla="*/ 258443 w 2443615"/>
              <a:gd name="T51" fmla="*/ 693480 h 2406492"/>
              <a:gd name="T52" fmla="*/ 204294 w 2443615"/>
              <a:gd name="T53" fmla="*/ 673756 h 2406492"/>
              <a:gd name="T54" fmla="*/ 216821 w 2443615"/>
              <a:gd name="T55" fmla="*/ 602665 h 2406492"/>
              <a:gd name="T56" fmla="*/ 129022 w 2443615"/>
              <a:gd name="T57" fmla="*/ 528934 h 2406492"/>
              <a:gd name="T58" fmla="*/ 61240 w 2443615"/>
              <a:gd name="T59" fmla="*/ 553626 h 2406492"/>
              <a:gd name="T60" fmla="*/ 32428 w 2443615"/>
              <a:gd name="T61" fmla="*/ 503683 h 2406492"/>
              <a:gd name="T62" fmla="*/ 87685 w 2443615"/>
              <a:gd name="T63" fmla="*/ 457282 h 2406492"/>
              <a:gd name="T64" fmla="*/ 67783 w 2443615"/>
              <a:gd name="T65" fmla="*/ 344321 h 2406492"/>
              <a:gd name="T66" fmla="*/ 0 w 2443615"/>
              <a:gd name="T67" fmla="*/ 319633 h 2406492"/>
              <a:gd name="T68" fmla="*/ 10006 w 2443615"/>
              <a:gd name="T69" fmla="*/ 262840 h 2406492"/>
              <a:gd name="T70" fmla="*/ 82138 w 2443615"/>
              <a:gd name="T71" fmla="*/ 262842 h 2406492"/>
              <a:gd name="T72" fmla="*/ 139446 w 2443615"/>
              <a:gd name="T73" fmla="*/ 163505 h 2406492"/>
              <a:gd name="T74" fmla="*/ 103378 w 2443615"/>
              <a:gd name="T75" fmla="*/ 100990 h 2406492"/>
              <a:gd name="T76" fmla="*/ 147520 w 2443615"/>
              <a:gd name="T77" fmla="*/ 63920 h 2406492"/>
              <a:gd name="T78" fmla="*/ 202776 w 2443615"/>
              <a:gd name="T79" fmla="*/ 110323 h 2406492"/>
              <a:gd name="T80" fmla="*/ 310478 w 2443615"/>
              <a:gd name="T81" fmla="*/ 71092 h 24064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rgbClr val="6AA8D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501445" tIns="575655" rIns="501445" bIns="614746" anchor="ctr">
            <a:normAutofit fontScale="25000" lnSpcReduction="20000"/>
          </a:bodyPr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>
            <p:custDataLst>
              <p:tags r:id="rId11"/>
            </p:custDataLst>
          </p:nvPr>
        </p:nvSpPr>
        <p:spPr>
          <a:xfrm>
            <a:off x="1417049" y="5523101"/>
            <a:ext cx="6257321" cy="359154"/>
          </a:xfrm>
          <a:prstGeom prst="rect">
            <a:avLst/>
          </a:prstGeom>
        </p:spPr>
        <p:txBody>
          <a:bodyPr lIns="91440" tIns="45720" rIns="91440" bIns="45720" anchor="t" anchorCtr="0">
            <a:normAutofit lnSpcReduction="10000"/>
          </a:bodyPr>
          <a:p>
            <a:pPr>
              <a:lnSpc>
                <a:spcPct val="120000"/>
              </a:lnSpc>
            </a:pPr>
            <a:r>
              <a:rPr lang="zh-CN" altLang="en-US" sz="16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单据数量大，每单人工审核校验步骤多，耗时长。</a:t>
            </a:r>
            <a:endParaRPr lang="zh-CN" altLang="en-US" sz="16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 67"/>
          <p:cNvSpPr/>
          <p:nvPr>
            <p:custDataLst>
              <p:tags r:id="rId12"/>
            </p:custDataLst>
          </p:nvPr>
        </p:nvSpPr>
        <p:spPr>
          <a:xfrm>
            <a:off x="1417049" y="5060004"/>
            <a:ext cx="6257321" cy="426078"/>
          </a:xfrm>
          <a:prstGeom prst="rect">
            <a:avLst/>
          </a:prstGeom>
        </p:spPr>
        <p:txBody>
          <a:bodyPr lIns="91440" tIns="45720" rIns="91440" bIns="45720" anchor="ctr" anchorCtr="0">
            <a:normAutofit lnSpcReduction="20000"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数据量大，耗时长</a:t>
            </a:r>
            <a:endParaRPr lang="zh-CN" altLang="en-US" sz="2000" b="1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2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29404" y="1130406"/>
            <a:ext cx="47337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业务痛点解决效果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KSO_Shape"/>
          <p:cNvSpPr/>
          <p:nvPr>
            <p:custDataLst>
              <p:tags r:id="rId4"/>
            </p:custDataLst>
          </p:nvPr>
        </p:nvSpPr>
        <p:spPr bwMode="auto">
          <a:xfrm>
            <a:off x="764867" y="2252519"/>
            <a:ext cx="432896" cy="378062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5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5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5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TextBox 20"/>
          <p:cNvSpPr txBox="1"/>
          <p:nvPr>
            <p:custDataLst>
              <p:tags r:id="rId5"/>
            </p:custDataLst>
          </p:nvPr>
        </p:nvSpPr>
        <p:spPr>
          <a:xfrm>
            <a:off x="1308735" y="1909445"/>
            <a:ext cx="5885180" cy="1033780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执行效率低</a:t>
            </a:r>
            <a:endParaRPr lang="zh-CN" altLang="en-US" sz="2000" spc="1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6455" y="3199130"/>
            <a:ext cx="10818495" cy="3467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痛点剖析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 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人工执行效率低，业务人员存在工作时间限制，每天完成单数有限。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人工执行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操作过程步骤繁琐，业务人员出错率稍高，易造成损失。每天完成操作数量70单左右。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lvl="2" indent="457200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lvl="2" indent="457200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解决效果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 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通过RPA解决方案实现了全流程自动化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，每天审核单数由原来的70笔左右增加到最多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笔左右，</a:t>
            </a: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流程效率提升</a:t>
            </a:r>
            <a:r>
              <a:rPr 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有余</a:t>
            </a:r>
            <a:r>
              <a:rPr lang="zh-CN" altLang="en-US" b="1">
                <a:solidFill>
                  <a:schemeClr val="bg1"/>
                </a:solidFill>
              </a:rPr>
              <a:t>。</a:t>
            </a:r>
            <a:endParaRPr lang="zh-CN" altLang="en-US" b="1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zh-CN" altLang="en-US" b="1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2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29404" y="1130406"/>
            <a:ext cx="47337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业务痛点解决效果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KSO_Shape"/>
          <p:cNvSpPr/>
          <p:nvPr>
            <p:custDataLst>
              <p:tags r:id="rId4"/>
            </p:custDataLst>
          </p:nvPr>
        </p:nvSpPr>
        <p:spPr bwMode="auto">
          <a:xfrm>
            <a:off x="764867" y="2252519"/>
            <a:ext cx="432896" cy="378062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5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5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5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TextBox 20"/>
          <p:cNvSpPr txBox="1"/>
          <p:nvPr>
            <p:custDataLst>
              <p:tags r:id="rId5"/>
            </p:custDataLst>
          </p:nvPr>
        </p:nvSpPr>
        <p:spPr>
          <a:xfrm>
            <a:off x="1308735" y="1909445"/>
            <a:ext cx="5885180" cy="1033780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工作内容重复</a:t>
            </a:r>
            <a:endParaRPr lang="zh-CN" altLang="en-US" sz="2000" spc="1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6455" y="3199130"/>
            <a:ext cx="10818495" cy="3467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痛点剖析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 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发票验真需要登录国税发票查验平台输入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项发票信息，且有验证码校验。需要查验发票量大，流程操作单一，业务人员工作积极性低。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lvl="2" indent="457200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lvl="2" indent="457200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解决效果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 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通过RPA解决方案实现了全流程自动化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借助比较成熟的OCR技术解决方案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通过RPA自动填充发票信息至最终整体自动完成发票验真整个过程。误差率由原来的5%左右降低为零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2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29404" y="1130406"/>
            <a:ext cx="47337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业务痛点解决效果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KSO_Shape"/>
          <p:cNvSpPr/>
          <p:nvPr>
            <p:custDataLst>
              <p:tags r:id="rId4"/>
            </p:custDataLst>
          </p:nvPr>
        </p:nvSpPr>
        <p:spPr bwMode="auto">
          <a:xfrm>
            <a:off x="764867" y="2252519"/>
            <a:ext cx="432896" cy="378062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5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5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5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TextBox 20"/>
          <p:cNvSpPr txBox="1"/>
          <p:nvPr>
            <p:custDataLst>
              <p:tags r:id="rId5"/>
            </p:custDataLst>
          </p:nvPr>
        </p:nvSpPr>
        <p:spPr>
          <a:xfrm>
            <a:off x="1308735" y="1909445"/>
            <a:ext cx="5885180" cy="1033780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数据量大，耗时长</a:t>
            </a:r>
            <a:endParaRPr lang="zh-CN" altLang="en-US" sz="2000" spc="1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6455" y="3199130"/>
            <a:ext cx="10818495" cy="3467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痛点剖析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 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系统每日需审核单据业务量约为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5000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单左右，业务人员对每单</a:t>
            </a:r>
            <a:r>
              <a:rPr lang="zh-CN" altLang="en-US" b="1" spc="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审核校验步骤多，且需要在页面、影像图片、发票查验多平台对比耗时长。</a:t>
            </a:r>
            <a:endParaRPr lang="zh-CN" altLang="en-US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914400" lvl="2" indent="457200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lvl="2" indent="457200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解决效果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 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该流程通过RPA解决方案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，对比校验完全由机器人处理，每单由原本每人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分钟降低到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分钟内处理结束。流程优化后流程效率提升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70%</a:t>
            </a: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，人工时长解放效果明显。</a:t>
            </a:r>
            <a:endParaRPr 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330172" y="43728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Pentagon 23"/>
          <p:cNvSpPr/>
          <p:nvPr>
            <p:custDataLst>
              <p:tags r:id="rId1"/>
            </p:custDataLst>
          </p:nvPr>
        </p:nvSpPr>
        <p:spPr>
          <a:xfrm>
            <a:off x="646350" y="1929601"/>
            <a:ext cx="3169874" cy="731520"/>
          </a:xfrm>
          <a:prstGeom prst="homePlate">
            <a:avLst>
              <a:gd name="adj" fmla="val 30823"/>
            </a:avLst>
          </a:prstGeom>
          <a:solidFill>
            <a:srgbClr val="46A6CC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tIns="65303" rtlCol="0" anchor="t" anchorCtr="0"/>
          <a:lstStyle>
            <a:defPPr>
              <a:defRPr lang="en-US"/>
            </a:defPPr>
            <a:lvl1pPr marL="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30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64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97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94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28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1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95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defRPr/>
            </a:pPr>
            <a:endParaRPr kumimoji="0" lang="en-AU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Rectangle 25"/>
          <p:cNvSpPr/>
          <p:nvPr>
            <p:custDataLst>
              <p:tags r:id="rId2"/>
            </p:custDataLst>
          </p:nvPr>
        </p:nvSpPr>
        <p:spPr>
          <a:xfrm>
            <a:off x="9482698" y="3088863"/>
            <a:ext cx="1612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45515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Oval 28"/>
          <p:cNvSpPr/>
          <p:nvPr>
            <p:custDataLst>
              <p:tags r:id="rId3"/>
            </p:custDataLst>
          </p:nvPr>
        </p:nvSpPr>
        <p:spPr>
          <a:xfrm>
            <a:off x="4770186" y="2260944"/>
            <a:ext cx="1992967" cy="2278220"/>
          </a:xfrm>
          <a:prstGeom prst="ellipse">
            <a:avLst/>
          </a:prstGeom>
          <a:noFill/>
          <a:ln w="600075" cap="flat" cmpd="sng" algn="ctr">
            <a:solidFill>
              <a:srgbClr val="46A6CC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45515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defRPr/>
            </a:pPr>
            <a:endParaRPr lang="en-NZ" sz="11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8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03" y="2786589"/>
            <a:ext cx="1147112" cy="1105036"/>
          </a:xfrm>
          <a:prstGeom prst="rect">
            <a:avLst/>
          </a:prstGeom>
        </p:spPr>
      </p:pic>
      <p:sp>
        <p:nvSpPr>
          <p:cNvPr id="129" name="TextBox 17"/>
          <p:cNvSpPr txBox="1"/>
          <p:nvPr>
            <p:custDataLst>
              <p:tags r:id="rId6"/>
            </p:custDataLst>
          </p:nvPr>
        </p:nvSpPr>
        <p:spPr>
          <a:xfrm>
            <a:off x="4594634" y="3294015"/>
            <a:ext cx="1775110" cy="216625"/>
          </a:xfrm>
          <a:prstGeom prst="rect">
            <a:avLst/>
          </a:prstGeom>
          <a:noFill/>
        </p:spPr>
        <p:txBody>
          <a:bodyPr wrap="square" lIns="0" tIns="33174" rIns="0" bIns="0" rtlCol="0">
            <a:spAutoFit/>
          </a:bodyPr>
          <a:lstStyle>
            <a:defPPr>
              <a:defRPr lang="en-US"/>
            </a:defPPr>
            <a:lvl1pPr marL="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30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64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97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94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28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1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95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ts val="545"/>
              </a:spcAft>
              <a:buClr>
                <a:srgbClr val="FFE600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TextBox 31"/>
          <p:cNvSpPr txBox="1"/>
          <p:nvPr>
            <p:custDataLst>
              <p:tags r:id="rId7"/>
            </p:custDataLst>
          </p:nvPr>
        </p:nvSpPr>
        <p:spPr>
          <a:xfrm>
            <a:off x="4566435" y="2208825"/>
            <a:ext cx="2339657" cy="456691"/>
          </a:xfrm>
          <a:prstGeom prst="rect">
            <a:avLst/>
          </a:prstGeom>
          <a:noFill/>
        </p:spPr>
        <p:txBody>
          <a:bodyPr wrap="square" lIns="0" tIns="33174" rIns="0" bIns="0" rtlCol="0">
            <a:spAutoFit/>
          </a:bodyPr>
          <a:lstStyle/>
          <a:p>
            <a:pPr algn="ctr" defTabSz="828675" fontAlgn="base">
              <a:spcBef>
                <a:spcPts val="365"/>
              </a:spcBef>
              <a:spcAft>
                <a:spcPct val="50000"/>
              </a:spcAft>
              <a:buClr>
                <a:srgbClr val="808080">
                  <a:lumMod val="50000"/>
                </a:srgbClr>
              </a:buClr>
              <a:buSzPct val="70000"/>
              <a:buFont typeface="Arial" panose="020B0604020202020204" pitchFamily="34" charset="0"/>
              <a:buNone/>
            </a:pPr>
            <a:r>
              <a:rPr lang="en-AU" sz="1100" i="1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velocity using </a:t>
            </a:r>
            <a:endParaRPr lang="en-AU" sz="1100" i="1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828675" fontAlgn="base">
              <a:spcBef>
                <a:spcPct val="0"/>
              </a:spcBef>
              <a:spcAft>
                <a:spcPct val="50000"/>
              </a:spcAft>
              <a:buClr>
                <a:srgbClr val="808080">
                  <a:lumMod val="50000"/>
                </a:srgbClr>
              </a:buClr>
              <a:buSzPct val="70000"/>
              <a:buFont typeface="Arial" panose="020B0604020202020204" pitchFamily="34" charset="0"/>
              <a:buNone/>
            </a:pPr>
            <a:r>
              <a:rPr lang="en-AU" sz="1100" i="1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EY accelerators</a:t>
            </a:r>
            <a:endParaRPr lang="en-AU" sz="110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Chevron 32"/>
          <p:cNvSpPr/>
          <p:nvPr>
            <p:custDataLst>
              <p:tags r:id="rId8"/>
            </p:custDataLst>
          </p:nvPr>
        </p:nvSpPr>
        <p:spPr>
          <a:xfrm rot="8494360">
            <a:off x="6284617" y="3883323"/>
            <a:ext cx="355420" cy="784023"/>
          </a:xfrm>
          <a:prstGeom prst="chevron">
            <a:avLst>
              <a:gd name="adj" fmla="val 73078"/>
            </a:avLst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45515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defRPr/>
            </a:pPr>
            <a:endParaRPr lang="en-NZ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Chevron 33"/>
          <p:cNvSpPr/>
          <p:nvPr>
            <p:custDataLst>
              <p:tags r:id="rId9"/>
            </p:custDataLst>
          </p:nvPr>
        </p:nvSpPr>
        <p:spPr>
          <a:xfrm rot="13638430">
            <a:off x="4847377" y="3827847"/>
            <a:ext cx="417962" cy="666065"/>
          </a:xfrm>
          <a:prstGeom prst="chevron">
            <a:avLst>
              <a:gd name="adj" fmla="val 73078"/>
            </a:avLst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45515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defRPr/>
            </a:pPr>
            <a:endParaRPr lang="en-NZ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TextBox 17"/>
          <p:cNvSpPr txBox="1"/>
          <p:nvPr>
            <p:custDataLst>
              <p:tags r:id="rId10"/>
            </p:custDataLst>
          </p:nvPr>
        </p:nvSpPr>
        <p:spPr>
          <a:xfrm>
            <a:off x="6527194" y="3625495"/>
            <a:ext cx="520703" cy="216625"/>
          </a:xfrm>
          <a:prstGeom prst="rect">
            <a:avLst/>
          </a:prstGeom>
          <a:noFill/>
        </p:spPr>
        <p:txBody>
          <a:bodyPr wrap="square" lIns="0" tIns="33174" rIns="0" bIns="0" rtlCol="0">
            <a:spAutoFit/>
          </a:bodyPr>
          <a:lstStyle>
            <a:defPPr>
              <a:defRPr lang="en-US"/>
            </a:defPPr>
            <a:lvl1pPr marL="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30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64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97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94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28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1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95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ts val="545"/>
              </a:spcAft>
              <a:buClr>
                <a:srgbClr val="FFE600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4" name="Group 35"/>
          <p:cNvGrpSpPr/>
          <p:nvPr/>
        </p:nvGrpSpPr>
        <p:grpSpPr>
          <a:xfrm>
            <a:off x="1694159" y="3150775"/>
            <a:ext cx="595554" cy="541155"/>
            <a:chOff x="894791" y="4001380"/>
            <a:chExt cx="1839083" cy="1516983"/>
          </a:xfrm>
        </p:grpSpPr>
        <p:sp>
          <p:nvSpPr>
            <p:cNvPr id="135" name="Freeform 85"/>
            <p:cNvSpPr>
              <a:spLocks noChangeAspect="1"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894791" y="4001380"/>
              <a:ext cx="1839083" cy="1101370"/>
            </a:xfrm>
            <a:custGeom>
              <a:avLst/>
              <a:gdLst>
                <a:gd name="T0" fmla="*/ 1889 w 3186"/>
                <a:gd name="T1" fmla="*/ 618 h 1908"/>
                <a:gd name="T2" fmla="*/ 1289 w 3186"/>
                <a:gd name="T3" fmla="*/ 710 h 1908"/>
                <a:gd name="T4" fmla="*/ 1094 w 3186"/>
                <a:gd name="T5" fmla="*/ 687 h 1908"/>
                <a:gd name="T6" fmla="*/ 1240 w 3186"/>
                <a:gd name="T7" fmla="*/ 1132 h 1908"/>
                <a:gd name="T8" fmla="*/ 1890 w 3186"/>
                <a:gd name="T9" fmla="*/ 1126 h 1908"/>
                <a:gd name="T10" fmla="*/ 2980 w 3186"/>
                <a:gd name="T11" fmla="*/ 856 h 1908"/>
                <a:gd name="T12" fmla="*/ 3171 w 3186"/>
                <a:gd name="T13" fmla="*/ 681 h 1908"/>
                <a:gd name="T14" fmla="*/ 3101 w 3186"/>
                <a:gd name="T15" fmla="*/ 427 h 1908"/>
                <a:gd name="T16" fmla="*/ 2688 w 3186"/>
                <a:gd name="T17" fmla="*/ 427 h 1908"/>
                <a:gd name="T18" fmla="*/ 2628 w 3186"/>
                <a:gd name="T19" fmla="*/ 686 h 1908"/>
                <a:gd name="T20" fmla="*/ 2789 w 3186"/>
                <a:gd name="T21" fmla="*/ 916 h 1908"/>
                <a:gd name="T22" fmla="*/ 2728 w 3186"/>
                <a:gd name="T23" fmla="*/ 486 h 1908"/>
                <a:gd name="T24" fmla="*/ 2891 w 3186"/>
                <a:gd name="T25" fmla="*/ 695 h 1908"/>
                <a:gd name="T26" fmla="*/ 2932 w 3186"/>
                <a:gd name="T27" fmla="*/ 848 h 1908"/>
                <a:gd name="T28" fmla="*/ 2740 w 3186"/>
                <a:gd name="T29" fmla="*/ 849 h 1908"/>
                <a:gd name="T30" fmla="*/ 1383 w 3186"/>
                <a:gd name="T31" fmla="*/ 572 h 1908"/>
                <a:gd name="T32" fmla="*/ 3146 w 3186"/>
                <a:gd name="T33" fmla="*/ 1170 h 1908"/>
                <a:gd name="T34" fmla="*/ 3018 w 3186"/>
                <a:gd name="T35" fmla="*/ 1001 h 1908"/>
                <a:gd name="T36" fmla="*/ 2632 w 3186"/>
                <a:gd name="T37" fmla="*/ 1071 h 1908"/>
                <a:gd name="T38" fmla="*/ 2365 w 3186"/>
                <a:gd name="T39" fmla="*/ 1345 h 1908"/>
                <a:gd name="T40" fmla="*/ 1516 w 3186"/>
                <a:gd name="T41" fmla="*/ 1204 h 1908"/>
                <a:gd name="T42" fmla="*/ 668 w 3186"/>
                <a:gd name="T43" fmla="*/ 1406 h 1908"/>
                <a:gd name="T44" fmla="*/ 451 w 3186"/>
                <a:gd name="T45" fmla="*/ 1004 h 1908"/>
                <a:gd name="T46" fmla="*/ 68 w 3186"/>
                <a:gd name="T47" fmla="*/ 1069 h 1908"/>
                <a:gd name="T48" fmla="*/ 134 w 3186"/>
                <a:gd name="T49" fmla="*/ 1109 h 1908"/>
                <a:gd name="T50" fmla="*/ 444 w 3186"/>
                <a:gd name="T51" fmla="*/ 1083 h 1908"/>
                <a:gd name="T52" fmla="*/ 956 w 3186"/>
                <a:gd name="T53" fmla="*/ 1696 h 1908"/>
                <a:gd name="T54" fmla="*/ 263 w 3186"/>
                <a:gd name="T55" fmla="*/ 1794 h 1908"/>
                <a:gd name="T56" fmla="*/ 2848 w 3186"/>
                <a:gd name="T57" fmla="*/ 1697 h 1908"/>
                <a:gd name="T58" fmla="*/ 2664 w 3186"/>
                <a:gd name="T59" fmla="*/ 1150 h 1908"/>
                <a:gd name="T60" fmla="*/ 2795 w 3186"/>
                <a:gd name="T61" fmla="*/ 1075 h 1908"/>
                <a:gd name="T62" fmla="*/ 3065 w 3186"/>
                <a:gd name="T63" fmla="*/ 1149 h 1908"/>
                <a:gd name="T64" fmla="*/ 1360 w 3186"/>
                <a:gd name="T65" fmla="*/ 1632 h 1908"/>
                <a:gd name="T66" fmla="*/ 143 w 3186"/>
                <a:gd name="T67" fmla="*/ 828 h 1908"/>
                <a:gd name="T68" fmla="*/ 351 w 3186"/>
                <a:gd name="T69" fmla="*/ 917 h 1908"/>
                <a:gd name="T70" fmla="*/ 516 w 3186"/>
                <a:gd name="T71" fmla="*/ 631 h 1908"/>
                <a:gd name="T72" fmla="*/ 472 w 3186"/>
                <a:gd name="T73" fmla="*/ 436 h 1908"/>
                <a:gd name="T74" fmla="*/ 300 w 3186"/>
                <a:gd name="T75" fmla="*/ 385 h 1908"/>
                <a:gd name="T76" fmla="*/ 122 w 3186"/>
                <a:gd name="T77" fmla="*/ 464 h 1908"/>
                <a:gd name="T78" fmla="*/ 77 w 3186"/>
                <a:gd name="T79" fmla="*/ 736 h 1908"/>
                <a:gd name="T80" fmla="*/ 446 w 3186"/>
                <a:gd name="T81" fmla="*/ 523 h 1908"/>
                <a:gd name="T82" fmla="*/ 447 w 3186"/>
                <a:gd name="T83" fmla="*/ 801 h 1908"/>
                <a:gd name="T84" fmla="*/ 244 w 3186"/>
                <a:gd name="T85" fmla="*/ 868 h 1908"/>
                <a:gd name="T86" fmla="*/ 1537 w 3186"/>
                <a:gd name="T87" fmla="*/ 1467 h 1908"/>
                <a:gd name="T88" fmla="*/ 1637 w 3186"/>
                <a:gd name="T89" fmla="*/ 1409 h 1908"/>
                <a:gd name="T90" fmla="*/ 1559 w 3186"/>
                <a:gd name="T91" fmla="*/ 1340 h 1908"/>
                <a:gd name="T92" fmla="*/ 1441 w 3186"/>
                <a:gd name="T93" fmla="*/ 1379 h 1908"/>
                <a:gd name="T94" fmla="*/ 1483 w 3186"/>
                <a:gd name="T95" fmla="*/ 1459 h 1908"/>
                <a:gd name="T96" fmla="*/ 1598 w 3186"/>
                <a:gd name="T97" fmla="*/ 1396 h 1908"/>
                <a:gd name="T98" fmla="*/ 1486 w 3186"/>
                <a:gd name="T99" fmla="*/ 1414 h 1908"/>
                <a:gd name="T100" fmla="*/ 1364 w 3186"/>
                <a:gd name="T101" fmla="*/ 504 h 1908"/>
                <a:gd name="T102" fmla="*/ 1520 w 3186"/>
                <a:gd name="T103" fmla="*/ 529 h 1908"/>
                <a:gd name="T104" fmla="*/ 1758 w 3186"/>
                <a:gd name="T105" fmla="*/ 494 h 1908"/>
                <a:gd name="T106" fmla="*/ 1762 w 3186"/>
                <a:gd name="T107" fmla="*/ 197 h 1908"/>
                <a:gd name="T108" fmla="*/ 1543 w 3186"/>
                <a:gd name="T109" fmla="*/ 1 h 1908"/>
                <a:gd name="T110" fmla="*/ 1352 w 3186"/>
                <a:gd name="T111" fmla="*/ 60 h 1908"/>
                <a:gd name="T112" fmla="*/ 1269 w 3186"/>
                <a:gd name="T113" fmla="*/ 453 h 1908"/>
                <a:gd name="T114" fmla="*/ 1370 w 3186"/>
                <a:gd name="T115" fmla="*/ 254 h 1908"/>
                <a:gd name="T116" fmla="*/ 1536 w 3186"/>
                <a:gd name="T117" fmla="*/ 244 h 1908"/>
                <a:gd name="T118" fmla="*/ 1670 w 3186"/>
                <a:gd name="T119" fmla="*/ 322 h 1908"/>
                <a:gd name="T120" fmla="*/ 1535 w 3186"/>
                <a:gd name="T121" fmla="*/ 489 h 1908"/>
                <a:gd name="T122" fmla="*/ 1376 w 3186"/>
                <a:gd name="T123" fmla="*/ 37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86" h="1908">
                  <a:moveTo>
                    <a:pt x="2067" y="1164"/>
                  </a:moveTo>
                  <a:lnTo>
                    <a:pt x="2014" y="805"/>
                  </a:lnTo>
                  <a:lnTo>
                    <a:pt x="2014" y="805"/>
                  </a:lnTo>
                  <a:lnTo>
                    <a:pt x="2009" y="779"/>
                  </a:lnTo>
                  <a:lnTo>
                    <a:pt x="2004" y="756"/>
                  </a:lnTo>
                  <a:lnTo>
                    <a:pt x="1996" y="734"/>
                  </a:lnTo>
                  <a:lnTo>
                    <a:pt x="1989" y="714"/>
                  </a:lnTo>
                  <a:lnTo>
                    <a:pt x="1979" y="697"/>
                  </a:lnTo>
                  <a:lnTo>
                    <a:pt x="1969" y="681"/>
                  </a:lnTo>
                  <a:lnTo>
                    <a:pt x="1958" y="667"/>
                  </a:lnTo>
                  <a:lnTo>
                    <a:pt x="1946" y="655"/>
                  </a:lnTo>
                  <a:lnTo>
                    <a:pt x="1933" y="644"/>
                  </a:lnTo>
                  <a:lnTo>
                    <a:pt x="1919" y="634"/>
                  </a:lnTo>
                  <a:lnTo>
                    <a:pt x="1904" y="626"/>
                  </a:lnTo>
                  <a:lnTo>
                    <a:pt x="1889" y="618"/>
                  </a:lnTo>
                  <a:lnTo>
                    <a:pt x="1872" y="613"/>
                  </a:lnTo>
                  <a:lnTo>
                    <a:pt x="1855" y="607"/>
                  </a:lnTo>
                  <a:lnTo>
                    <a:pt x="1836" y="603"/>
                  </a:lnTo>
                  <a:lnTo>
                    <a:pt x="1817" y="600"/>
                  </a:lnTo>
                  <a:lnTo>
                    <a:pt x="1776" y="593"/>
                  </a:lnTo>
                  <a:lnTo>
                    <a:pt x="1776" y="593"/>
                  </a:lnTo>
                  <a:lnTo>
                    <a:pt x="1778" y="696"/>
                  </a:lnTo>
                  <a:lnTo>
                    <a:pt x="1778" y="710"/>
                  </a:lnTo>
                  <a:lnTo>
                    <a:pt x="1764" y="714"/>
                  </a:lnTo>
                  <a:lnTo>
                    <a:pt x="1731" y="725"/>
                  </a:lnTo>
                  <a:lnTo>
                    <a:pt x="1779" y="768"/>
                  </a:lnTo>
                  <a:lnTo>
                    <a:pt x="1528" y="1052"/>
                  </a:lnTo>
                  <a:lnTo>
                    <a:pt x="1288" y="766"/>
                  </a:lnTo>
                  <a:lnTo>
                    <a:pt x="1335" y="725"/>
                  </a:lnTo>
                  <a:lnTo>
                    <a:pt x="1289" y="710"/>
                  </a:lnTo>
                  <a:lnTo>
                    <a:pt x="1289" y="696"/>
                  </a:lnTo>
                  <a:lnTo>
                    <a:pt x="1289" y="696"/>
                  </a:lnTo>
                  <a:lnTo>
                    <a:pt x="1290" y="591"/>
                  </a:lnTo>
                  <a:lnTo>
                    <a:pt x="1237" y="602"/>
                  </a:lnTo>
                  <a:lnTo>
                    <a:pt x="1237" y="602"/>
                  </a:lnTo>
                  <a:lnTo>
                    <a:pt x="1219" y="606"/>
                  </a:lnTo>
                  <a:lnTo>
                    <a:pt x="1202" y="611"/>
                  </a:lnTo>
                  <a:lnTo>
                    <a:pt x="1186" y="617"/>
                  </a:lnTo>
                  <a:lnTo>
                    <a:pt x="1169" y="623"/>
                  </a:lnTo>
                  <a:lnTo>
                    <a:pt x="1155" y="631"/>
                  </a:lnTo>
                  <a:lnTo>
                    <a:pt x="1141" y="640"/>
                  </a:lnTo>
                  <a:lnTo>
                    <a:pt x="1128" y="649"/>
                  </a:lnTo>
                  <a:lnTo>
                    <a:pt x="1115" y="661"/>
                  </a:lnTo>
                  <a:lnTo>
                    <a:pt x="1105" y="673"/>
                  </a:lnTo>
                  <a:lnTo>
                    <a:pt x="1094" y="687"/>
                  </a:lnTo>
                  <a:lnTo>
                    <a:pt x="1085" y="702"/>
                  </a:lnTo>
                  <a:lnTo>
                    <a:pt x="1076" y="720"/>
                  </a:lnTo>
                  <a:lnTo>
                    <a:pt x="1069" y="738"/>
                  </a:lnTo>
                  <a:lnTo>
                    <a:pt x="1061" y="759"/>
                  </a:lnTo>
                  <a:lnTo>
                    <a:pt x="1056" y="781"/>
                  </a:lnTo>
                  <a:lnTo>
                    <a:pt x="1050" y="805"/>
                  </a:lnTo>
                  <a:lnTo>
                    <a:pt x="993" y="1193"/>
                  </a:lnTo>
                  <a:lnTo>
                    <a:pt x="993" y="1193"/>
                  </a:lnTo>
                  <a:lnTo>
                    <a:pt x="1028" y="1182"/>
                  </a:lnTo>
                  <a:lnTo>
                    <a:pt x="1061" y="1172"/>
                  </a:lnTo>
                  <a:lnTo>
                    <a:pt x="1097" y="1162"/>
                  </a:lnTo>
                  <a:lnTo>
                    <a:pt x="1132" y="1153"/>
                  </a:lnTo>
                  <a:lnTo>
                    <a:pt x="1167" y="1146"/>
                  </a:lnTo>
                  <a:lnTo>
                    <a:pt x="1203" y="1138"/>
                  </a:lnTo>
                  <a:lnTo>
                    <a:pt x="1240" y="1132"/>
                  </a:lnTo>
                  <a:lnTo>
                    <a:pt x="1276" y="1125"/>
                  </a:lnTo>
                  <a:lnTo>
                    <a:pt x="1313" y="1120"/>
                  </a:lnTo>
                  <a:lnTo>
                    <a:pt x="1350" y="1116"/>
                  </a:lnTo>
                  <a:lnTo>
                    <a:pt x="1388" y="1111"/>
                  </a:lnTo>
                  <a:lnTo>
                    <a:pt x="1425" y="1108"/>
                  </a:lnTo>
                  <a:lnTo>
                    <a:pt x="1463" y="1105"/>
                  </a:lnTo>
                  <a:lnTo>
                    <a:pt x="1501" y="1104"/>
                  </a:lnTo>
                  <a:lnTo>
                    <a:pt x="1540" y="1103"/>
                  </a:lnTo>
                  <a:lnTo>
                    <a:pt x="1579" y="1101"/>
                  </a:lnTo>
                  <a:lnTo>
                    <a:pt x="1579" y="1101"/>
                  </a:lnTo>
                  <a:lnTo>
                    <a:pt x="1643" y="1103"/>
                  </a:lnTo>
                  <a:lnTo>
                    <a:pt x="1705" y="1106"/>
                  </a:lnTo>
                  <a:lnTo>
                    <a:pt x="1768" y="1111"/>
                  </a:lnTo>
                  <a:lnTo>
                    <a:pt x="1830" y="1118"/>
                  </a:lnTo>
                  <a:lnTo>
                    <a:pt x="1890" y="1126"/>
                  </a:lnTo>
                  <a:lnTo>
                    <a:pt x="1951" y="1137"/>
                  </a:lnTo>
                  <a:lnTo>
                    <a:pt x="2010" y="1150"/>
                  </a:lnTo>
                  <a:lnTo>
                    <a:pt x="2067" y="1164"/>
                  </a:lnTo>
                  <a:lnTo>
                    <a:pt x="2067" y="1164"/>
                  </a:lnTo>
                  <a:close/>
                  <a:moveTo>
                    <a:pt x="2832" y="923"/>
                  </a:moveTo>
                  <a:lnTo>
                    <a:pt x="2832" y="923"/>
                  </a:lnTo>
                  <a:lnTo>
                    <a:pt x="2853" y="921"/>
                  </a:lnTo>
                  <a:lnTo>
                    <a:pt x="2874" y="918"/>
                  </a:lnTo>
                  <a:lnTo>
                    <a:pt x="2894" y="913"/>
                  </a:lnTo>
                  <a:lnTo>
                    <a:pt x="2913" y="905"/>
                  </a:lnTo>
                  <a:lnTo>
                    <a:pt x="2931" y="895"/>
                  </a:lnTo>
                  <a:lnTo>
                    <a:pt x="2948" y="885"/>
                  </a:lnTo>
                  <a:lnTo>
                    <a:pt x="2964" y="872"/>
                  </a:lnTo>
                  <a:lnTo>
                    <a:pt x="2980" y="856"/>
                  </a:lnTo>
                  <a:lnTo>
                    <a:pt x="2980" y="856"/>
                  </a:lnTo>
                  <a:lnTo>
                    <a:pt x="3009" y="840"/>
                  </a:lnTo>
                  <a:lnTo>
                    <a:pt x="3031" y="826"/>
                  </a:lnTo>
                  <a:lnTo>
                    <a:pt x="3051" y="813"/>
                  </a:lnTo>
                  <a:lnTo>
                    <a:pt x="3051" y="813"/>
                  </a:lnTo>
                  <a:lnTo>
                    <a:pt x="3066" y="809"/>
                  </a:lnTo>
                  <a:lnTo>
                    <a:pt x="3080" y="802"/>
                  </a:lnTo>
                  <a:lnTo>
                    <a:pt x="3093" y="794"/>
                  </a:lnTo>
                  <a:lnTo>
                    <a:pt x="3106" y="784"/>
                  </a:lnTo>
                  <a:lnTo>
                    <a:pt x="3118" y="772"/>
                  </a:lnTo>
                  <a:lnTo>
                    <a:pt x="3129" y="760"/>
                  </a:lnTo>
                  <a:lnTo>
                    <a:pt x="3140" y="746"/>
                  </a:lnTo>
                  <a:lnTo>
                    <a:pt x="3148" y="731"/>
                  </a:lnTo>
                  <a:lnTo>
                    <a:pt x="3157" y="714"/>
                  </a:lnTo>
                  <a:lnTo>
                    <a:pt x="3164" y="698"/>
                  </a:lnTo>
                  <a:lnTo>
                    <a:pt x="3171" y="681"/>
                  </a:lnTo>
                  <a:lnTo>
                    <a:pt x="3175" y="662"/>
                  </a:lnTo>
                  <a:lnTo>
                    <a:pt x="3180" y="644"/>
                  </a:lnTo>
                  <a:lnTo>
                    <a:pt x="3182" y="626"/>
                  </a:lnTo>
                  <a:lnTo>
                    <a:pt x="3184" y="607"/>
                  </a:lnTo>
                  <a:lnTo>
                    <a:pt x="3184" y="588"/>
                  </a:lnTo>
                  <a:lnTo>
                    <a:pt x="3183" y="569"/>
                  </a:lnTo>
                  <a:lnTo>
                    <a:pt x="3180" y="551"/>
                  </a:lnTo>
                  <a:lnTo>
                    <a:pt x="3175" y="532"/>
                  </a:lnTo>
                  <a:lnTo>
                    <a:pt x="3170" y="515"/>
                  </a:lnTo>
                  <a:lnTo>
                    <a:pt x="3162" y="498"/>
                  </a:lnTo>
                  <a:lnTo>
                    <a:pt x="3154" y="481"/>
                  </a:lnTo>
                  <a:lnTo>
                    <a:pt x="3143" y="466"/>
                  </a:lnTo>
                  <a:lnTo>
                    <a:pt x="3131" y="452"/>
                  </a:lnTo>
                  <a:lnTo>
                    <a:pt x="3117" y="439"/>
                  </a:lnTo>
                  <a:lnTo>
                    <a:pt x="3101" y="427"/>
                  </a:lnTo>
                  <a:lnTo>
                    <a:pt x="3083" y="417"/>
                  </a:lnTo>
                  <a:lnTo>
                    <a:pt x="3063" y="409"/>
                  </a:lnTo>
                  <a:lnTo>
                    <a:pt x="3041" y="401"/>
                  </a:lnTo>
                  <a:lnTo>
                    <a:pt x="3017" y="396"/>
                  </a:lnTo>
                  <a:lnTo>
                    <a:pt x="2991" y="392"/>
                  </a:lnTo>
                  <a:lnTo>
                    <a:pt x="2963" y="391"/>
                  </a:lnTo>
                  <a:lnTo>
                    <a:pt x="2760" y="391"/>
                  </a:lnTo>
                  <a:lnTo>
                    <a:pt x="2760" y="391"/>
                  </a:lnTo>
                  <a:lnTo>
                    <a:pt x="2748" y="391"/>
                  </a:lnTo>
                  <a:lnTo>
                    <a:pt x="2736" y="395"/>
                  </a:lnTo>
                  <a:lnTo>
                    <a:pt x="2726" y="398"/>
                  </a:lnTo>
                  <a:lnTo>
                    <a:pt x="2715" y="403"/>
                  </a:lnTo>
                  <a:lnTo>
                    <a:pt x="2705" y="410"/>
                  </a:lnTo>
                  <a:lnTo>
                    <a:pt x="2696" y="417"/>
                  </a:lnTo>
                  <a:lnTo>
                    <a:pt x="2688" y="427"/>
                  </a:lnTo>
                  <a:lnTo>
                    <a:pt x="2680" y="437"/>
                  </a:lnTo>
                  <a:lnTo>
                    <a:pt x="2674" y="448"/>
                  </a:lnTo>
                  <a:lnTo>
                    <a:pt x="2667" y="461"/>
                  </a:lnTo>
                  <a:lnTo>
                    <a:pt x="2662" y="474"/>
                  </a:lnTo>
                  <a:lnTo>
                    <a:pt x="2658" y="487"/>
                  </a:lnTo>
                  <a:lnTo>
                    <a:pt x="2653" y="502"/>
                  </a:lnTo>
                  <a:lnTo>
                    <a:pt x="2649" y="517"/>
                  </a:lnTo>
                  <a:lnTo>
                    <a:pt x="2646" y="532"/>
                  </a:lnTo>
                  <a:lnTo>
                    <a:pt x="2643" y="549"/>
                  </a:lnTo>
                  <a:lnTo>
                    <a:pt x="2643" y="549"/>
                  </a:lnTo>
                  <a:lnTo>
                    <a:pt x="2637" y="568"/>
                  </a:lnTo>
                  <a:lnTo>
                    <a:pt x="2633" y="589"/>
                  </a:lnTo>
                  <a:lnTo>
                    <a:pt x="2631" y="609"/>
                  </a:lnTo>
                  <a:lnTo>
                    <a:pt x="2628" y="630"/>
                  </a:lnTo>
                  <a:lnTo>
                    <a:pt x="2628" y="686"/>
                  </a:lnTo>
                  <a:lnTo>
                    <a:pt x="2628" y="686"/>
                  </a:lnTo>
                  <a:lnTo>
                    <a:pt x="2628" y="709"/>
                  </a:lnTo>
                  <a:lnTo>
                    <a:pt x="2632" y="733"/>
                  </a:lnTo>
                  <a:lnTo>
                    <a:pt x="2636" y="755"/>
                  </a:lnTo>
                  <a:lnTo>
                    <a:pt x="2642" y="776"/>
                  </a:lnTo>
                  <a:lnTo>
                    <a:pt x="2651" y="797"/>
                  </a:lnTo>
                  <a:lnTo>
                    <a:pt x="2661" y="815"/>
                  </a:lnTo>
                  <a:lnTo>
                    <a:pt x="2672" y="834"/>
                  </a:lnTo>
                  <a:lnTo>
                    <a:pt x="2685" y="851"/>
                  </a:lnTo>
                  <a:lnTo>
                    <a:pt x="2700" y="866"/>
                  </a:lnTo>
                  <a:lnTo>
                    <a:pt x="2715" y="880"/>
                  </a:lnTo>
                  <a:lnTo>
                    <a:pt x="2732" y="892"/>
                  </a:lnTo>
                  <a:lnTo>
                    <a:pt x="2750" y="902"/>
                  </a:lnTo>
                  <a:lnTo>
                    <a:pt x="2769" y="911"/>
                  </a:lnTo>
                  <a:lnTo>
                    <a:pt x="2789" y="916"/>
                  </a:lnTo>
                  <a:lnTo>
                    <a:pt x="2810" y="920"/>
                  </a:lnTo>
                  <a:lnTo>
                    <a:pt x="2832" y="923"/>
                  </a:lnTo>
                  <a:lnTo>
                    <a:pt x="2832" y="923"/>
                  </a:lnTo>
                  <a:close/>
                  <a:moveTo>
                    <a:pt x="2667" y="631"/>
                  </a:moveTo>
                  <a:lnTo>
                    <a:pt x="2667" y="631"/>
                  </a:lnTo>
                  <a:lnTo>
                    <a:pt x="2668" y="618"/>
                  </a:lnTo>
                  <a:lnTo>
                    <a:pt x="2669" y="606"/>
                  </a:lnTo>
                  <a:lnTo>
                    <a:pt x="2672" y="594"/>
                  </a:lnTo>
                  <a:lnTo>
                    <a:pt x="2674" y="582"/>
                  </a:lnTo>
                  <a:lnTo>
                    <a:pt x="2677" y="571"/>
                  </a:lnTo>
                  <a:lnTo>
                    <a:pt x="2680" y="559"/>
                  </a:lnTo>
                  <a:lnTo>
                    <a:pt x="2690" y="539"/>
                  </a:lnTo>
                  <a:lnTo>
                    <a:pt x="2701" y="519"/>
                  </a:lnTo>
                  <a:lnTo>
                    <a:pt x="2714" y="502"/>
                  </a:lnTo>
                  <a:lnTo>
                    <a:pt x="2728" y="486"/>
                  </a:lnTo>
                  <a:lnTo>
                    <a:pt x="2744" y="473"/>
                  </a:lnTo>
                  <a:lnTo>
                    <a:pt x="2744" y="473"/>
                  </a:lnTo>
                  <a:lnTo>
                    <a:pt x="2750" y="492"/>
                  </a:lnTo>
                  <a:lnTo>
                    <a:pt x="2758" y="512"/>
                  </a:lnTo>
                  <a:lnTo>
                    <a:pt x="2766" y="530"/>
                  </a:lnTo>
                  <a:lnTo>
                    <a:pt x="2774" y="550"/>
                  </a:lnTo>
                  <a:lnTo>
                    <a:pt x="2784" y="567"/>
                  </a:lnTo>
                  <a:lnTo>
                    <a:pt x="2795" y="585"/>
                  </a:lnTo>
                  <a:lnTo>
                    <a:pt x="2806" y="603"/>
                  </a:lnTo>
                  <a:lnTo>
                    <a:pt x="2819" y="620"/>
                  </a:lnTo>
                  <a:lnTo>
                    <a:pt x="2832" y="636"/>
                  </a:lnTo>
                  <a:lnTo>
                    <a:pt x="2846" y="652"/>
                  </a:lnTo>
                  <a:lnTo>
                    <a:pt x="2860" y="667"/>
                  </a:lnTo>
                  <a:lnTo>
                    <a:pt x="2875" y="681"/>
                  </a:lnTo>
                  <a:lnTo>
                    <a:pt x="2891" y="695"/>
                  </a:lnTo>
                  <a:lnTo>
                    <a:pt x="2908" y="708"/>
                  </a:lnTo>
                  <a:lnTo>
                    <a:pt x="2927" y="720"/>
                  </a:lnTo>
                  <a:lnTo>
                    <a:pt x="2945" y="731"/>
                  </a:lnTo>
                  <a:lnTo>
                    <a:pt x="2945" y="731"/>
                  </a:lnTo>
                  <a:lnTo>
                    <a:pt x="2970" y="744"/>
                  </a:lnTo>
                  <a:lnTo>
                    <a:pt x="2995" y="755"/>
                  </a:lnTo>
                  <a:lnTo>
                    <a:pt x="2995" y="755"/>
                  </a:lnTo>
                  <a:lnTo>
                    <a:pt x="2989" y="769"/>
                  </a:lnTo>
                  <a:lnTo>
                    <a:pt x="2984" y="783"/>
                  </a:lnTo>
                  <a:lnTo>
                    <a:pt x="2976" y="796"/>
                  </a:lnTo>
                  <a:lnTo>
                    <a:pt x="2969" y="808"/>
                  </a:lnTo>
                  <a:lnTo>
                    <a:pt x="2961" y="818"/>
                  </a:lnTo>
                  <a:lnTo>
                    <a:pt x="2951" y="829"/>
                  </a:lnTo>
                  <a:lnTo>
                    <a:pt x="2942" y="839"/>
                  </a:lnTo>
                  <a:lnTo>
                    <a:pt x="2932" y="848"/>
                  </a:lnTo>
                  <a:lnTo>
                    <a:pt x="2920" y="856"/>
                  </a:lnTo>
                  <a:lnTo>
                    <a:pt x="2909" y="863"/>
                  </a:lnTo>
                  <a:lnTo>
                    <a:pt x="2897" y="869"/>
                  </a:lnTo>
                  <a:lnTo>
                    <a:pt x="2884" y="875"/>
                  </a:lnTo>
                  <a:lnTo>
                    <a:pt x="2873" y="878"/>
                  </a:lnTo>
                  <a:lnTo>
                    <a:pt x="2859" y="881"/>
                  </a:lnTo>
                  <a:lnTo>
                    <a:pt x="2846" y="882"/>
                  </a:lnTo>
                  <a:lnTo>
                    <a:pt x="2833" y="884"/>
                  </a:lnTo>
                  <a:lnTo>
                    <a:pt x="2833" y="884"/>
                  </a:lnTo>
                  <a:lnTo>
                    <a:pt x="2815" y="881"/>
                  </a:lnTo>
                  <a:lnTo>
                    <a:pt x="2799" y="879"/>
                  </a:lnTo>
                  <a:lnTo>
                    <a:pt x="2783" y="874"/>
                  </a:lnTo>
                  <a:lnTo>
                    <a:pt x="2768" y="867"/>
                  </a:lnTo>
                  <a:lnTo>
                    <a:pt x="2753" y="859"/>
                  </a:lnTo>
                  <a:lnTo>
                    <a:pt x="2740" y="849"/>
                  </a:lnTo>
                  <a:lnTo>
                    <a:pt x="2727" y="838"/>
                  </a:lnTo>
                  <a:lnTo>
                    <a:pt x="2715" y="825"/>
                  </a:lnTo>
                  <a:lnTo>
                    <a:pt x="2704" y="812"/>
                  </a:lnTo>
                  <a:lnTo>
                    <a:pt x="2694" y="797"/>
                  </a:lnTo>
                  <a:lnTo>
                    <a:pt x="2686" y="781"/>
                  </a:lnTo>
                  <a:lnTo>
                    <a:pt x="2679" y="763"/>
                  </a:lnTo>
                  <a:lnTo>
                    <a:pt x="2674" y="745"/>
                  </a:lnTo>
                  <a:lnTo>
                    <a:pt x="2669" y="726"/>
                  </a:lnTo>
                  <a:lnTo>
                    <a:pt x="2667" y="707"/>
                  </a:lnTo>
                  <a:lnTo>
                    <a:pt x="2666" y="686"/>
                  </a:lnTo>
                  <a:lnTo>
                    <a:pt x="2667" y="631"/>
                  </a:lnTo>
                  <a:close/>
                  <a:moveTo>
                    <a:pt x="1737" y="586"/>
                  </a:moveTo>
                  <a:lnTo>
                    <a:pt x="1671" y="576"/>
                  </a:lnTo>
                  <a:lnTo>
                    <a:pt x="1528" y="877"/>
                  </a:lnTo>
                  <a:lnTo>
                    <a:pt x="1383" y="572"/>
                  </a:lnTo>
                  <a:lnTo>
                    <a:pt x="1329" y="583"/>
                  </a:lnTo>
                  <a:lnTo>
                    <a:pt x="1329" y="583"/>
                  </a:lnTo>
                  <a:lnTo>
                    <a:pt x="1328" y="629"/>
                  </a:lnTo>
                  <a:lnTo>
                    <a:pt x="1328" y="629"/>
                  </a:lnTo>
                  <a:lnTo>
                    <a:pt x="1328" y="682"/>
                  </a:lnTo>
                  <a:lnTo>
                    <a:pt x="1411" y="709"/>
                  </a:lnTo>
                  <a:lnTo>
                    <a:pt x="1342" y="771"/>
                  </a:lnTo>
                  <a:lnTo>
                    <a:pt x="1529" y="992"/>
                  </a:lnTo>
                  <a:lnTo>
                    <a:pt x="1724" y="771"/>
                  </a:lnTo>
                  <a:lnTo>
                    <a:pt x="1656" y="709"/>
                  </a:lnTo>
                  <a:lnTo>
                    <a:pt x="1739" y="682"/>
                  </a:lnTo>
                  <a:lnTo>
                    <a:pt x="1739" y="682"/>
                  </a:lnTo>
                  <a:lnTo>
                    <a:pt x="1737" y="586"/>
                  </a:lnTo>
                  <a:lnTo>
                    <a:pt x="1737" y="586"/>
                  </a:lnTo>
                  <a:close/>
                  <a:moveTo>
                    <a:pt x="3146" y="1170"/>
                  </a:moveTo>
                  <a:lnTo>
                    <a:pt x="3146" y="1170"/>
                  </a:lnTo>
                  <a:lnTo>
                    <a:pt x="3144" y="1150"/>
                  </a:lnTo>
                  <a:lnTo>
                    <a:pt x="3141" y="1132"/>
                  </a:lnTo>
                  <a:lnTo>
                    <a:pt x="3136" y="1114"/>
                  </a:lnTo>
                  <a:lnTo>
                    <a:pt x="3131" y="1098"/>
                  </a:lnTo>
                  <a:lnTo>
                    <a:pt x="3125" y="1083"/>
                  </a:lnTo>
                  <a:lnTo>
                    <a:pt x="3118" y="1069"/>
                  </a:lnTo>
                  <a:lnTo>
                    <a:pt x="3110" y="1056"/>
                  </a:lnTo>
                  <a:lnTo>
                    <a:pt x="3101" y="1044"/>
                  </a:lnTo>
                  <a:lnTo>
                    <a:pt x="3091" y="1033"/>
                  </a:lnTo>
                  <a:lnTo>
                    <a:pt x="3079" y="1023"/>
                  </a:lnTo>
                  <a:lnTo>
                    <a:pt x="3066" y="1016"/>
                  </a:lnTo>
                  <a:lnTo>
                    <a:pt x="3052" y="1009"/>
                  </a:lnTo>
                  <a:lnTo>
                    <a:pt x="3036" y="1004"/>
                  </a:lnTo>
                  <a:lnTo>
                    <a:pt x="3018" y="1001"/>
                  </a:lnTo>
                  <a:lnTo>
                    <a:pt x="3000" y="997"/>
                  </a:lnTo>
                  <a:lnTo>
                    <a:pt x="2981" y="997"/>
                  </a:lnTo>
                  <a:lnTo>
                    <a:pt x="2795" y="997"/>
                  </a:lnTo>
                  <a:lnTo>
                    <a:pt x="2795" y="997"/>
                  </a:lnTo>
                  <a:lnTo>
                    <a:pt x="2775" y="997"/>
                  </a:lnTo>
                  <a:lnTo>
                    <a:pt x="2757" y="1000"/>
                  </a:lnTo>
                  <a:lnTo>
                    <a:pt x="2739" y="1003"/>
                  </a:lnTo>
                  <a:lnTo>
                    <a:pt x="2721" y="1008"/>
                  </a:lnTo>
                  <a:lnTo>
                    <a:pt x="2706" y="1014"/>
                  </a:lnTo>
                  <a:lnTo>
                    <a:pt x="2691" y="1020"/>
                  </a:lnTo>
                  <a:lnTo>
                    <a:pt x="2677" y="1029"/>
                  </a:lnTo>
                  <a:lnTo>
                    <a:pt x="2664" y="1037"/>
                  </a:lnTo>
                  <a:lnTo>
                    <a:pt x="2652" y="1048"/>
                  </a:lnTo>
                  <a:lnTo>
                    <a:pt x="2641" y="1059"/>
                  </a:lnTo>
                  <a:lnTo>
                    <a:pt x="2632" y="1071"/>
                  </a:lnTo>
                  <a:lnTo>
                    <a:pt x="2622" y="1084"/>
                  </a:lnTo>
                  <a:lnTo>
                    <a:pt x="2614" y="1098"/>
                  </a:lnTo>
                  <a:lnTo>
                    <a:pt x="2607" y="1112"/>
                  </a:lnTo>
                  <a:lnTo>
                    <a:pt x="2600" y="1127"/>
                  </a:lnTo>
                  <a:lnTo>
                    <a:pt x="2596" y="1144"/>
                  </a:lnTo>
                  <a:lnTo>
                    <a:pt x="2596" y="1144"/>
                  </a:lnTo>
                  <a:lnTo>
                    <a:pt x="2567" y="1248"/>
                  </a:lnTo>
                  <a:lnTo>
                    <a:pt x="2541" y="1337"/>
                  </a:lnTo>
                  <a:lnTo>
                    <a:pt x="2529" y="1378"/>
                  </a:lnTo>
                  <a:lnTo>
                    <a:pt x="2517" y="1411"/>
                  </a:lnTo>
                  <a:lnTo>
                    <a:pt x="2511" y="1413"/>
                  </a:lnTo>
                  <a:lnTo>
                    <a:pt x="2511" y="1413"/>
                  </a:lnTo>
                  <a:lnTo>
                    <a:pt x="2464" y="1389"/>
                  </a:lnTo>
                  <a:lnTo>
                    <a:pt x="2415" y="1366"/>
                  </a:lnTo>
                  <a:lnTo>
                    <a:pt x="2365" y="1345"/>
                  </a:lnTo>
                  <a:lnTo>
                    <a:pt x="2313" y="1325"/>
                  </a:lnTo>
                  <a:lnTo>
                    <a:pt x="2260" y="1306"/>
                  </a:lnTo>
                  <a:lnTo>
                    <a:pt x="2205" y="1289"/>
                  </a:lnTo>
                  <a:lnTo>
                    <a:pt x="2147" y="1274"/>
                  </a:lnTo>
                  <a:lnTo>
                    <a:pt x="2090" y="1259"/>
                  </a:lnTo>
                  <a:lnTo>
                    <a:pt x="2031" y="1247"/>
                  </a:lnTo>
                  <a:lnTo>
                    <a:pt x="1969" y="1235"/>
                  </a:lnTo>
                  <a:lnTo>
                    <a:pt x="1907" y="1225"/>
                  </a:lnTo>
                  <a:lnTo>
                    <a:pt x="1845" y="1217"/>
                  </a:lnTo>
                  <a:lnTo>
                    <a:pt x="1780" y="1211"/>
                  </a:lnTo>
                  <a:lnTo>
                    <a:pt x="1715" y="1207"/>
                  </a:lnTo>
                  <a:lnTo>
                    <a:pt x="1649" y="1204"/>
                  </a:lnTo>
                  <a:lnTo>
                    <a:pt x="1582" y="1203"/>
                  </a:lnTo>
                  <a:lnTo>
                    <a:pt x="1582" y="1203"/>
                  </a:lnTo>
                  <a:lnTo>
                    <a:pt x="1516" y="1204"/>
                  </a:lnTo>
                  <a:lnTo>
                    <a:pt x="1451" y="1207"/>
                  </a:lnTo>
                  <a:lnTo>
                    <a:pt x="1388" y="1211"/>
                  </a:lnTo>
                  <a:lnTo>
                    <a:pt x="1325" y="1217"/>
                  </a:lnTo>
                  <a:lnTo>
                    <a:pt x="1262" y="1225"/>
                  </a:lnTo>
                  <a:lnTo>
                    <a:pt x="1202" y="1234"/>
                  </a:lnTo>
                  <a:lnTo>
                    <a:pt x="1142" y="1245"/>
                  </a:lnTo>
                  <a:lnTo>
                    <a:pt x="1084" y="1258"/>
                  </a:lnTo>
                  <a:lnTo>
                    <a:pt x="1027" y="1271"/>
                  </a:lnTo>
                  <a:lnTo>
                    <a:pt x="970" y="1286"/>
                  </a:lnTo>
                  <a:lnTo>
                    <a:pt x="915" y="1303"/>
                  </a:lnTo>
                  <a:lnTo>
                    <a:pt x="862" y="1320"/>
                  </a:lnTo>
                  <a:lnTo>
                    <a:pt x="812" y="1340"/>
                  </a:lnTo>
                  <a:lnTo>
                    <a:pt x="762" y="1361"/>
                  </a:lnTo>
                  <a:lnTo>
                    <a:pt x="714" y="1382"/>
                  </a:lnTo>
                  <a:lnTo>
                    <a:pt x="668" y="1406"/>
                  </a:lnTo>
                  <a:lnTo>
                    <a:pt x="597" y="1157"/>
                  </a:lnTo>
                  <a:lnTo>
                    <a:pt x="597" y="1157"/>
                  </a:lnTo>
                  <a:lnTo>
                    <a:pt x="591" y="1139"/>
                  </a:lnTo>
                  <a:lnTo>
                    <a:pt x="585" y="1123"/>
                  </a:lnTo>
                  <a:lnTo>
                    <a:pt x="577" y="1107"/>
                  </a:lnTo>
                  <a:lnTo>
                    <a:pt x="570" y="1093"/>
                  </a:lnTo>
                  <a:lnTo>
                    <a:pt x="560" y="1079"/>
                  </a:lnTo>
                  <a:lnTo>
                    <a:pt x="550" y="1066"/>
                  </a:lnTo>
                  <a:lnTo>
                    <a:pt x="539" y="1054"/>
                  </a:lnTo>
                  <a:lnTo>
                    <a:pt x="527" y="1042"/>
                  </a:lnTo>
                  <a:lnTo>
                    <a:pt x="513" y="1032"/>
                  </a:lnTo>
                  <a:lnTo>
                    <a:pt x="499" y="1023"/>
                  </a:lnTo>
                  <a:lnTo>
                    <a:pt x="484" y="1016"/>
                  </a:lnTo>
                  <a:lnTo>
                    <a:pt x="468" y="1009"/>
                  </a:lnTo>
                  <a:lnTo>
                    <a:pt x="451" y="1004"/>
                  </a:lnTo>
                  <a:lnTo>
                    <a:pt x="432" y="1001"/>
                  </a:lnTo>
                  <a:lnTo>
                    <a:pt x="413" y="997"/>
                  </a:lnTo>
                  <a:lnTo>
                    <a:pt x="392" y="997"/>
                  </a:lnTo>
                  <a:lnTo>
                    <a:pt x="206" y="997"/>
                  </a:lnTo>
                  <a:lnTo>
                    <a:pt x="206" y="997"/>
                  </a:lnTo>
                  <a:lnTo>
                    <a:pt x="186" y="997"/>
                  </a:lnTo>
                  <a:lnTo>
                    <a:pt x="168" y="1001"/>
                  </a:lnTo>
                  <a:lnTo>
                    <a:pt x="151" y="1004"/>
                  </a:lnTo>
                  <a:lnTo>
                    <a:pt x="135" y="1009"/>
                  </a:lnTo>
                  <a:lnTo>
                    <a:pt x="121" y="1016"/>
                  </a:lnTo>
                  <a:lnTo>
                    <a:pt x="108" y="1023"/>
                  </a:lnTo>
                  <a:lnTo>
                    <a:pt x="96" y="1033"/>
                  </a:lnTo>
                  <a:lnTo>
                    <a:pt x="86" y="1044"/>
                  </a:lnTo>
                  <a:lnTo>
                    <a:pt x="77" y="1056"/>
                  </a:lnTo>
                  <a:lnTo>
                    <a:pt x="68" y="1069"/>
                  </a:lnTo>
                  <a:lnTo>
                    <a:pt x="62" y="1083"/>
                  </a:lnTo>
                  <a:lnTo>
                    <a:pt x="55" y="1098"/>
                  </a:lnTo>
                  <a:lnTo>
                    <a:pt x="51" y="1114"/>
                  </a:lnTo>
                  <a:lnTo>
                    <a:pt x="46" y="1132"/>
                  </a:lnTo>
                  <a:lnTo>
                    <a:pt x="43" y="1150"/>
                  </a:lnTo>
                  <a:lnTo>
                    <a:pt x="41" y="1170"/>
                  </a:lnTo>
                  <a:lnTo>
                    <a:pt x="0" y="1611"/>
                  </a:lnTo>
                  <a:lnTo>
                    <a:pt x="78" y="1611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22" y="1149"/>
                  </a:lnTo>
                  <a:lnTo>
                    <a:pt x="124" y="1137"/>
                  </a:lnTo>
                  <a:lnTo>
                    <a:pt x="128" y="1126"/>
                  </a:lnTo>
                  <a:lnTo>
                    <a:pt x="131" y="1118"/>
                  </a:lnTo>
                  <a:lnTo>
                    <a:pt x="134" y="1109"/>
                  </a:lnTo>
                  <a:lnTo>
                    <a:pt x="138" y="1101"/>
                  </a:lnTo>
                  <a:lnTo>
                    <a:pt x="144" y="1096"/>
                  </a:lnTo>
                  <a:lnTo>
                    <a:pt x="149" y="1091"/>
                  </a:lnTo>
                  <a:lnTo>
                    <a:pt x="156" y="1086"/>
                  </a:lnTo>
                  <a:lnTo>
                    <a:pt x="162" y="1082"/>
                  </a:lnTo>
                  <a:lnTo>
                    <a:pt x="170" y="1080"/>
                  </a:lnTo>
                  <a:lnTo>
                    <a:pt x="177" y="1078"/>
                  </a:lnTo>
                  <a:lnTo>
                    <a:pt x="186" y="1077"/>
                  </a:lnTo>
                  <a:lnTo>
                    <a:pt x="206" y="1075"/>
                  </a:lnTo>
                  <a:lnTo>
                    <a:pt x="392" y="1075"/>
                  </a:lnTo>
                  <a:lnTo>
                    <a:pt x="392" y="1075"/>
                  </a:lnTo>
                  <a:lnTo>
                    <a:pt x="405" y="1075"/>
                  </a:lnTo>
                  <a:lnTo>
                    <a:pt x="419" y="1077"/>
                  </a:lnTo>
                  <a:lnTo>
                    <a:pt x="431" y="1080"/>
                  </a:lnTo>
                  <a:lnTo>
                    <a:pt x="444" y="1083"/>
                  </a:lnTo>
                  <a:lnTo>
                    <a:pt x="455" y="1087"/>
                  </a:lnTo>
                  <a:lnTo>
                    <a:pt x="467" y="1092"/>
                  </a:lnTo>
                  <a:lnTo>
                    <a:pt x="477" y="1098"/>
                  </a:lnTo>
                  <a:lnTo>
                    <a:pt x="486" y="1105"/>
                  </a:lnTo>
                  <a:lnTo>
                    <a:pt x="496" y="1112"/>
                  </a:lnTo>
                  <a:lnTo>
                    <a:pt x="504" y="1121"/>
                  </a:lnTo>
                  <a:lnTo>
                    <a:pt x="512" y="1130"/>
                  </a:lnTo>
                  <a:lnTo>
                    <a:pt x="519" y="1139"/>
                  </a:lnTo>
                  <a:lnTo>
                    <a:pt x="525" y="1150"/>
                  </a:lnTo>
                  <a:lnTo>
                    <a:pt x="531" y="1161"/>
                  </a:lnTo>
                  <a:lnTo>
                    <a:pt x="535" y="1173"/>
                  </a:lnTo>
                  <a:lnTo>
                    <a:pt x="538" y="1185"/>
                  </a:lnTo>
                  <a:lnTo>
                    <a:pt x="612" y="1482"/>
                  </a:lnTo>
                  <a:lnTo>
                    <a:pt x="956" y="1531"/>
                  </a:lnTo>
                  <a:lnTo>
                    <a:pt x="956" y="1696"/>
                  </a:lnTo>
                  <a:lnTo>
                    <a:pt x="455" y="1696"/>
                  </a:lnTo>
                  <a:lnTo>
                    <a:pt x="305" y="1352"/>
                  </a:lnTo>
                  <a:lnTo>
                    <a:pt x="269" y="1368"/>
                  </a:lnTo>
                  <a:lnTo>
                    <a:pt x="379" y="1619"/>
                  </a:lnTo>
                  <a:lnTo>
                    <a:pt x="379" y="1619"/>
                  </a:lnTo>
                  <a:lnTo>
                    <a:pt x="364" y="1636"/>
                  </a:lnTo>
                  <a:lnTo>
                    <a:pt x="350" y="1652"/>
                  </a:lnTo>
                  <a:lnTo>
                    <a:pt x="336" y="1670"/>
                  </a:lnTo>
                  <a:lnTo>
                    <a:pt x="324" y="1687"/>
                  </a:lnTo>
                  <a:lnTo>
                    <a:pt x="311" y="1704"/>
                  </a:lnTo>
                  <a:lnTo>
                    <a:pt x="300" y="1722"/>
                  </a:lnTo>
                  <a:lnTo>
                    <a:pt x="290" y="1739"/>
                  </a:lnTo>
                  <a:lnTo>
                    <a:pt x="280" y="1757"/>
                  </a:lnTo>
                  <a:lnTo>
                    <a:pt x="270" y="1776"/>
                  </a:lnTo>
                  <a:lnTo>
                    <a:pt x="263" y="1794"/>
                  </a:lnTo>
                  <a:lnTo>
                    <a:pt x="255" y="1813"/>
                  </a:lnTo>
                  <a:lnTo>
                    <a:pt x="247" y="1831"/>
                  </a:lnTo>
                  <a:lnTo>
                    <a:pt x="242" y="1851"/>
                  </a:lnTo>
                  <a:lnTo>
                    <a:pt x="237" y="1869"/>
                  </a:lnTo>
                  <a:lnTo>
                    <a:pt x="232" y="1888"/>
                  </a:lnTo>
                  <a:lnTo>
                    <a:pt x="228" y="1908"/>
                  </a:lnTo>
                  <a:lnTo>
                    <a:pt x="2934" y="1893"/>
                  </a:lnTo>
                  <a:lnTo>
                    <a:pt x="2934" y="1893"/>
                  </a:lnTo>
                  <a:lnTo>
                    <a:pt x="2930" y="1877"/>
                  </a:lnTo>
                  <a:lnTo>
                    <a:pt x="2926" y="1859"/>
                  </a:lnTo>
                  <a:lnTo>
                    <a:pt x="2915" y="1826"/>
                  </a:lnTo>
                  <a:lnTo>
                    <a:pt x="2902" y="1792"/>
                  </a:lnTo>
                  <a:lnTo>
                    <a:pt x="2887" y="1759"/>
                  </a:lnTo>
                  <a:lnTo>
                    <a:pt x="2868" y="1728"/>
                  </a:lnTo>
                  <a:lnTo>
                    <a:pt x="2848" y="1697"/>
                  </a:lnTo>
                  <a:lnTo>
                    <a:pt x="2825" y="1666"/>
                  </a:lnTo>
                  <a:lnTo>
                    <a:pt x="2801" y="1636"/>
                  </a:lnTo>
                  <a:lnTo>
                    <a:pt x="2918" y="1368"/>
                  </a:lnTo>
                  <a:lnTo>
                    <a:pt x="2882" y="1352"/>
                  </a:lnTo>
                  <a:lnTo>
                    <a:pt x="2732" y="1696"/>
                  </a:lnTo>
                  <a:lnTo>
                    <a:pt x="2231" y="1696"/>
                  </a:lnTo>
                  <a:lnTo>
                    <a:pt x="2231" y="1531"/>
                  </a:lnTo>
                  <a:lnTo>
                    <a:pt x="2575" y="1482"/>
                  </a:lnTo>
                  <a:lnTo>
                    <a:pt x="2575" y="1482"/>
                  </a:lnTo>
                  <a:lnTo>
                    <a:pt x="2586" y="1446"/>
                  </a:lnTo>
                  <a:lnTo>
                    <a:pt x="2600" y="1400"/>
                  </a:lnTo>
                  <a:lnTo>
                    <a:pt x="2628" y="1293"/>
                  </a:lnTo>
                  <a:lnTo>
                    <a:pt x="2661" y="1160"/>
                  </a:lnTo>
                  <a:lnTo>
                    <a:pt x="2661" y="1160"/>
                  </a:lnTo>
                  <a:lnTo>
                    <a:pt x="2664" y="1150"/>
                  </a:lnTo>
                  <a:lnTo>
                    <a:pt x="2668" y="1140"/>
                  </a:lnTo>
                  <a:lnTo>
                    <a:pt x="2674" y="1132"/>
                  </a:lnTo>
                  <a:lnTo>
                    <a:pt x="2679" y="1123"/>
                  </a:lnTo>
                  <a:lnTo>
                    <a:pt x="2686" y="1116"/>
                  </a:lnTo>
                  <a:lnTo>
                    <a:pt x="2693" y="1109"/>
                  </a:lnTo>
                  <a:lnTo>
                    <a:pt x="2701" y="1103"/>
                  </a:lnTo>
                  <a:lnTo>
                    <a:pt x="2709" y="1097"/>
                  </a:lnTo>
                  <a:lnTo>
                    <a:pt x="2719" y="1092"/>
                  </a:lnTo>
                  <a:lnTo>
                    <a:pt x="2728" y="1087"/>
                  </a:lnTo>
                  <a:lnTo>
                    <a:pt x="2739" y="1083"/>
                  </a:lnTo>
                  <a:lnTo>
                    <a:pt x="2749" y="1081"/>
                  </a:lnTo>
                  <a:lnTo>
                    <a:pt x="2760" y="1078"/>
                  </a:lnTo>
                  <a:lnTo>
                    <a:pt x="2771" y="1077"/>
                  </a:lnTo>
                  <a:lnTo>
                    <a:pt x="2783" y="1075"/>
                  </a:lnTo>
                  <a:lnTo>
                    <a:pt x="2795" y="1075"/>
                  </a:lnTo>
                  <a:lnTo>
                    <a:pt x="2981" y="1075"/>
                  </a:lnTo>
                  <a:lnTo>
                    <a:pt x="2981" y="1075"/>
                  </a:lnTo>
                  <a:lnTo>
                    <a:pt x="3000" y="1077"/>
                  </a:lnTo>
                  <a:lnTo>
                    <a:pt x="3009" y="1078"/>
                  </a:lnTo>
                  <a:lnTo>
                    <a:pt x="3017" y="1080"/>
                  </a:lnTo>
                  <a:lnTo>
                    <a:pt x="3025" y="1082"/>
                  </a:lnTo>
                  <a:lnTo>
                    <a:pt x="3031" y="1086"/>
                  </a:lnTo>
                  <a:lnTo>
                    <a:pt x="3038" y="1091"/>
                  </a:lnTo>
                  <a:lnTo>
                    <a:pt x="3043" y="1096"/>
                  </a:lnTo>
                  <a:lnTo>
                    <a:pt x="3048" y="1101"/>
                  </a:lnTo>
                  <a:lnTo>
                    <a:pt x="3052" y="1109"/>
                  </a:lnTo>
                  <a:lnTo>
                    <a:pt x="3056" y="1118"/>
                  </a:lnTo>
                  <a:lnTo>
                    <a:pt x="3060" y="1126"/>
                  </a:lnTo>
                  <a:lnTo>
                    <a:pt x="3063" y="1137"/>
                  </a:lnTo>
                  <a:lnTo>
                    <a:pt x="3065" y="1149"/>
                  </a:lnTo>
                  <a:lnTo>
                    <a:pt x="3068" y="1176"/>
                  </a:lnTo>
                  <a:lnTo>
                    <a:pt x="3108" y="1611"/>
                  </a:lnTo>
                  <a:lnTo>
                    <a:pt x="3186" y="1611"/>
                  </a:lnTo>
                  <a:lnTo>
                    <a:pt x="3146" y="1170"/>
                  </a:lnTo>
                  <a:close/>
                  <a:moveTo>
                    <a:pt x="1175" y="1795"/>
                  </a:moveTo>
                  <a:lnTo>
                    <a:pt x="1394" y="1306"/>
                  </a:lnTo>
                  <a:lnTo>
                    <a:pt x="1803" y="1306"/>
                  </a:lnTo>
                  <a:lnTo>
                    <a:pt x="2022" y="1795"/>
                  </a:lnTo>
                  <a:lnTo>
                    <a:pt x="1175" y="1795"/>
                  </a:lnTo>
                  <a:close/>
                  <a:moveTo>
                    <a:pt x="1324" y="1713"/>
                  </a:moveTo>
                  <a:lnTo>
                    <a:pt x="1872" y="1713"/>
                  </a:lnTo>
                  <a:lnTo>
                    <a:pt x="1856" y="1674"/>
                  </a:lnTo>
                  <a:lnTo>
                    <a:pt x="1341" y="1674"/>
                  </a:lnTo>
                  <a:lnTo>
                    <a:pt x="1324" y="1713"/>
                  </a:lnTo>
                  <a:close/>
                  <a:moveTo>
                    <a:pt x="1360" y="1632"/>
                  </a:moveTo>
                  <a:lnTo>
                    <a:pt x="1836" y="1632"/>
                  </a:lnTo>
                  <a:lnTo>
                    <a:pt x="1820" y="1593"/>
                  </a:lnTo>
                  <a:lnTo>
                    <a:pt x="1377" y="1593"/>
                  </a:lnTo>
                  <a:lnTo>
                    <a:pt x="1360" y="1632"/>
                  </a:lnTo>
                  <a:close/>
                  <a:moveTo>
                    <a:pt x="1784" y="1511"/>
                  </a:moveTo>
                  <a:lnTo>
                    <a:pt x="1411" y="1511"/>
                  </a:lnTo>
                  <a:lnTo>
                    <a:pt x="1395" y="1550"/>
                  </a:lnTo>
                  <a:lnTo>
                    <a:pt x="1802" y="1550"/>
                  </a:lnTo>
                  <a:lnTo>
                    <a:pt x="1784" y="1511"/>
                  </a:lnTo>
                  <a:close/>
                  <a:moveTo>
                    <a:pt x="113" y="766"/>
                  </a:moveTo>
                  <a:lnTo>
                    <a:pt x="113" y="766"/>
                  </a:lnTo>
                  <a:lnTo>
                    <a:pt x="119" y="783"/>
                  </a:lnTo>
                  <a:lnTo>
                    <a:pt x="125" y="799"/>
                  </a:lnTo>
                  <a:lnTo>
                    <a:pt x="133" y="814"/>
                  </a:lnTo>
                  <a:lnTo>
                    <a:pt x="143" y="828"/>
                  </a:lnTo>
                  <a:lnTo>
                    <a:pt x="152" y="842"/>
                  </a:lnTo>
                  <a:lnTo>
                    <a:pt x="162" y="855"/>
                  </a:lnTo>
                  <a:lnTo>
                    <a:pt x="174" y="867"/>
                  </a:lnTo>
                  <a:lnTo>
                    <a:pt x="187" y="878"/>
                  </a:lnTo>
                  <a:lnTo>
                    <a:pt x="200" y="888"/>
                  </a:lnTo>
                  <a:lnTo>
                    <a:pt x="214" y="897"/>
                  </a:lnTo>
                  <a:lnTo>
                    <a:pt x="228" y="904"/>
                  </a:lnTo>
                  <a:lnTo>
                    <a:pt x="243" y="911"/>
                  </a:lnTo>
                  <a:lnTo>
                    <a:pt x="259" y="915"/>
                  </a:lnTo>
                  <a:lnTo>
                    <a:pt x="276" y="919"/>
                  </a:lnTo>
                  <a:lnTo>
                    <a:pt x="292" y="921"/>
                  </a:lnTo>
                  <a:lnTo>
                    <a:pt x="309" y="923"/>
                  </a:lnTo>
                  <a:lnTo>
                    <a:pt x="309" y="923"/>
                  </a:lnTo>
                  <a:lnTo>
                    <a:pt x="331" y="920"/>
                  </a:lnTo>
                  <a:lnTo>
                    <a:pt x="351" y="917"/>
                  </a:lnTo>
                  <a:lnTo>
                    <a:pt x="371" y="912"/>
                  </a:lnTo>
                  <a:lnTo>
                    <a:pt x="390" y="904"/>
                  </a:lnTo>
                  <a:lnTo>
                    <a:pt x="409" y="894"/>
                  </a:lnTo>
                  <a:lnTo>
                    <a:pt x="426" y="882"/>
                  </a:lnTo>
                  <a:lnTo>
                    <a:pt x="441" y="869"/>
                  </a:lnTo>
                  <a:lnTo>
                    <a:pt x="456" y="854"/>
                  </a:lnTo>
                  <a:lnTo>
                    <a:pt x="469" y="838"/>
                  </a:lnTo>
                  <a:lnTo>
                    <a:pt x="481" y="821"/>
                  </a:lnTo>
                  <a:lnTo>
                    <a:pt x="491" y="802"/>
                  </a:lnTo>
                  <a:lnTo>
                    <a:pt x="499" y="783"/>
                  </a:lnTo>
                  <a:lnTo>
                    <a:pt x="507" y="761"/>
                  </a:lnTo>
                  <a:lnTo>
                    <a:pt x="511" y="740"/>
                  </a:lnTo>
                  <a:lnTo>
                    <a:pt x="514" y="718"/>
                  </a:lnTo>
                  <a:lnTo>
                    <a:pt x="516" y="695"/>
                  </a:lnTo>
                  <a:lnTo>
                    <a:pt x="516" y="631"/>
                  </a:lnTo>
                  <a:lnTo>
                    <a:pt x="516" y="631"/>
                  </a:lnTo>
                  <a:lnTo>
                    <a:pt x="516" y="618"/>
                  </a:lnTo>
                  <a:lnTo>
                    <a:pt x="514" y="605"/>
                  </a:lnTo>
                  <a:lnTo>
                    <a:pt x="512" y="593"/>
                  </a:lnTo>
                  <a:lnTo>
                    <a:pt x="510" y="580"/>
                  </a:lnTo>
                  <a:lnTo>
                    <a:pt x="504" y="556"/>
                  </a:lnTo>
                  <a:lnTo>
                    <a:pt x="495" y="533"/>
                  </a:lnTo>
                  <a:lnTo>
                    <a:pt x="484" y="511"/>
                  </a:lnTo>
                  <a:lnTo>
                    <a:pt x="471" y="491"/>
                  </a:lnTo>
                  <a:lnTo>
                    <a:pt x="457" y="473"/>
                  </a:lnTo>
                  <a:lnTo>
                    <a:pt x="440" y="455"/>
                  </a:lnTo>
                  <a:lnTo>
                    <a:pt x="461" y="443"/>
                  </a:lnTo>
                  <a:lnTo>
                    <a:pt x="461" y="443"/>
                  </a:lnTo>
                  <a:lnTo>
                    <a:pt x="467" y="440"/>
                  </a:lnTo>
                  <a:lnTo>
                    <a:pt x="472" y="436"/>
                  </a:lnTo>
                  <a:lnTo>
                    <a:pt x="476" y="431"/>
                  </a:lnTo>
                  <a:lnTo>
                    <a:pt x="479" y="427"/>
                  </a:lnTo>
                  <a:lnTo>
                    <a:pt x="480" y="423"/>
                  </a:lnTo>
                  <a:lnTo>
                    <a:pt x="481" y="417"/>
                  </a:lnTo>
                  <a:lnTo>
                    <a:pt x="482" y="413"/>
                  </a:lnTo>
                  <a:lnTo>
                    <a:pt x="482" y="409"/>
                  </a:lnTo>
                  <a:lnTo>
                    <a:pt x="481" y="404"/>
                  </a:lnTo>
                  <a:lnTo>
                    <a:pt x="479" y="400"/>
                  </a:lnTo>
                  <a:lnTo>
                    <a:pt x="477" y="397"/>
                  </a:lnTo>
                  <a:lnTo>
                    <a:pt x="474" y="394"/>
                  </a:lnTo>
                  <a:lnTo>
                    <a:pt x="471" y="390"/>
                  </a:lnTo>
                  <a:lnTo>
                    <a:pt x="468" y="388"/>
                  </a:lnTo>
                  <a:lnTo>
                    <a:pt x="464" y="387"/>
                  </a:lnTo>
                  <a:lnTo>
                    <a:pt x="459" y="387"/>
                  </a:lnTo>
                  <a:lnTo>
                    <a:pt x="300" y="385"/>
                  </a:lnTo>
                  <a:lnTo>
                    <a:pt x="300" y="385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275" y="385"/>
                  </a:lnTo>
                  <a:lnTo>
                    <a:pt x="260" y="386"/>
                  </a:lnTo>
                  <a:lnTo>
                    <a:pt x="246" y="388"/>
                  </a:lnTo>
                  <a:lnTo>
                    <a:pt x="233" y="391"/>
                  </a:lnTo>
                  <a:lnTo>
                    <a:pt x="233" y="391"/>
                  </a:lnTo>
                  <a:lnTo>
                    <a:pt x="214" y="398"/>
                  </a:lnTo>
                  <a:lnTo>
                    <a:pt x="197" y="405"/>
                  </a:lnTo>
                  <a:lnTo>
                    <a:pt x="180" y="414"/>
                  </a:lnTo>
                  <a:lnTo>
                    <a:pt x="164" y="425"/>
                  </a:lnTo>
                  <a:lnTo>
                    <a:pt x="149" y="437"/>
                  </a:lnTo>
                  <a:lnTo>
                    <a:pt x="135" y="450"/>
                  </a:lnTo>
                  <a:lnTo>
                    <a:pt x="122" y="464"/>
                  </a:lnTo>
                  <a:lnTo>
                    <a:pt x="110" y="479"/>
                  </a:lnTo>
                  <a:lnTo>
                    <a:pt x="99" y="495"/>
                  </a:lnTo>
                  <a:lnTo>
                    <a:pt x="90" y="513"/>
                  </a:lnTo>
                  <a:lnTo>
                    <a:pt x="82" y="531"/>
                  </a:lnTo>
                  <a:lnTo>
                    <a:pt x="76" y="551"/>
                  </a:lnTo>
                  <a:lnTo>
                    <a:pt x="70" y="570"/>
                  </a:lnTo>
                  <a:lnTo>
                    <a:pt x="66" y="590"/>
                  </a:lnTo>
                  <a:lnTo>
                    <a:pt x="64" y="610"/>
                  </a:lnTo>
                  <a:lnTo>
                    <a:pt x="63" y="631"/>
                  </a:lnTo>
                  <a:lnTo>
                    <a:pt x="63" y="695"/>
                  </a:lnTo>
                  <a:lnTo>
                    <a:pt x="63" y="695"/>
                  </a:lnTo>
                  <a:lnTo>
                    <a:pt x="64" y="706"/>
                  </a:lnTo>
                  <a:lnTo>
                    <a:pt x="66" y="717"/>
                  </a:lnTo>
                  <a:lnTo>
                    <a:pt x="70" y="727"/>
                  </a:lnTo>
                  <a:lnTo>
                    <a:pt x="77" y="736"/>
                  </a:lnTo>
                  <a:lnTo>
                    <a:pt x="83" y="745"/>
                  </a:lnTo>
                  <a:lnTo>
                    <a:pt x="92" y="752"/>
                  </a:lnTo>
                  <a:lnTo>
                    <a:pt x="103" y="760"/>
                  </a:lnTo>
                  <a:lnTo>
                    <a:pt x="113" y="766"/>
                  </a:lnTo>
                  <a:lnTo>
                    <a:pt x="113" y="766"/>
                  </a:lnTo>
                  <a:close/>
                  <a:moveTo>
                    <a:pt x="142" y="665"/>
                  </a:moveTo>
                  <a:lnTo>
                    <a:pt x="222" y="665"/>
                  </a:lnTo>
                  <a:lnTo>
                    <a:pt x="222" y="606"/>
                  </a:lnTo>
                  <a:lnTo>
                    <a:pt x="335" y="603"/>
                  </a:lnTo>
                  <a:lnTo>
                    <a:pt x="284" y="542"/>
                  </a:lnTo>
                  <a:lnTo>
                    <a:pt x="404" y="476"/>
                  </a:lnTo>
                  <a:lnTo>
                    <a:pt x="404" y="476"/>
                  </a:lnTo>
                  <a:lnTo>
                    <a:pt x="419" y="489"/>
                  </a:lnTo>
                  <a:lnTo>
                    <a:pt x="433" y="505"/>
                  </a:lnTo>
                  <a:lnTo>
                    <a:pt x="446" y="523"/>
                  </a:lnTo>
                  <a:lnTo>
                    <a:pt x="457" y="542"/>
                  </a:lnTo>
                  <a:lnTo>
                    <a:pt x="465" y="563"/>
                  </a:lnTo>
                  <a:lnTo>
                    <a:pt x="471" y="584"/>
                  </a:lnTo>
                  <a:lnTo>
                    <a:pt x="473" y="595"/>
                  </a:lnTo>
                  <a:lnTo>
                    <a:pt x="476" y="607"/>
                  </a:lnTo>
                  <a:lnTo>
                    <a:pt x="477" y="619"/>
                  </a:lnTo>
                  <a:lnTo>
                    <a:pt x="477" y="631"/>
                  </a:lnTo>
                  <a:lnTo>
                    <a:pt x="477" y="695"/>
                  </a:lnTo>
                  <a:lnTo>
                    <a:pt x="477" y="695"/>
                  </a:lnTo>
                  <a:lnTo>
                    <a:pt x="476" y="714"/>
                  </a:lnTo>
                  <a:lnTo>
                    <a:pt x="473" y="733"/>
                  </a:lnTo>
                  <a:lnTo>
                    <a:pt x="469" y="751"/>
                  </a:lnTo>
                  <a:lnTo>
                    <a:pt x="464" y="769"/>
                  </a:lnTo>
                  <a:lnTo>
                    <a:pt x="456" y="785"/>
                  </a:lnTo>
                  <a:lnTo>
                    <a:pt x="447" y="801"/>
                  </a:lnTo>
                  <a:lnTo>
                    <a:pt x="438" y="815"/>
                  </a:lnTo>
                  <a:lnTo>
                    <a:pt x="427" y="828"/>
                  </a:lnTo>
                  <a:lnTo>
                    <a:pt x="415" y="841"/>
                  </a:lnTo>
                  <a:lnTo>
                    <a:pt x="402" y="851"/>
                  </a:lnTo>
                  <a:lnTo>
                    <a:pt x="388" y="861"/>
                  </a:lnTo>
                  <a:lnTo>
                    <a:pt x="374" y="868"/>
                  </a:lnTo>
                  <a:lnTo>
                    <a:pt x="358" y="875"/>
                  </a:lnTo>
                  <a:lnTo>
                    <a:pt x="343" y="879"/>
                  </a:lnTo>
                  <a:lnTo>
                    <a:pt x="326" y="882"/>
                  </a:lnTo>
                  <a:lnTo>
                    <a:pt x="309" y="884"/>
                  </a:lnTo>
                  <a:lnTo>
                    <a:pt x="309" y="884"/>
                  </a:lnTo>
                  <a:lnTo>
                    <a:pt x="292" y="882"/>
                  </a:lnTo>
                  <a:lnTo>
                    <a:pt x="276" y="879"/>
                  </a:lnTo>
                  <a:lnTo>
                    <a:pt x="259" y="875"/>
                  </a:lnTo>
                  <a:lnTo>
                    <a:pt x="244" y="868"/>
                  </a:lnTo>
                  <a:lnTo>
                    <a:pt x="230" y="861"/>
                  </a:lnTo>
                  <a:lnTo>
                    <a:pt x="216" y="851"/>
                  </a:lnTo>
                  <a:lnTo>
                    <a:pt x="203" y="841"/>
                  </a:lnTo>
                  <a:lnTo>
                    <a:pt x="191" y="828"/>
                  </a:lnTo>
                  <a:lnTo>
                    <a:pt x="180" y="815"/>
                  </a:lnTo>
                  <a:lnTo>
                    <a:pt x="171" y="801"/>
                  </a:lnTo>
                  <a:lnTo>
                    <a:pt x="162" y="785"/>
                  </a:lnTo>
                  <a:lnTo>
                    <a:pt x="155" y="769"/>
                  </a:lnTo>
                  <a:lnTo>
                    <a:pt x="149" y="751"/>
                  </a:lnTo>
                  <a:lnTo>
                    <a:pt x="145" y="733"/>
                  </a:lnTo>
                  <a:lnTo>
                    <a:pt x="143" y="714"/>
                  </a:lnTo>
                  <a:lnTo>
                    <a:pt x="142" y="695"/>
                  </a:lnTo>
                  <a:lnTo>
                    <a:pt x="142" y="665"/>
                  </a:lnTo>
                  <a:close/>
                  <a:moveTo>
                    <a:pt x="1537" y="1467"/>
                  </a:moveTo>
                  <a:lnTo>
                    <a:pt x="1537" y="1467"/>
                  </a:lnTo>
                  <a:lnTo>
                    <a:pt x="1549" y="1467"/>
                  </a:lnTo>
                  <a:lnTo>
                    <a:pt x="1561" y="1466"/>
                  </a:lnTo>
                  <a:lnTo>
                    <a:pt x="1571" y="1465"/>
                  </a:lnTo>
                  <a:lnTo>
                    <a:pt x="1581" y="1461"/>
                  </a:lnTo>
                  <a:lnTo>
                    <a:pt x="1590" y="1459"/>
                  </a:lnTo>
                  <a:lnTo>
                    <a:pt x="1598" y="1456"/>
                  </a:lnTo>
                  <a:lnTo>
                    <a:pt x="1606" y="1452"/>
                  </a:lnTo>
                  <a:lnTo>
                    <a:pt x="1612" y="1447"/>
                  </a:lnTo>
                  <a:lnTo>
                    <a:pt x="1619" y="1443"/>
                  </a:lnTo>
                  <a:lnTo>
                    <a:pt x="1623" y="1438"/>
                  </a:lnTo>
                  <a:lnTo>
                    <a:pt x="1628" y="1432"/>
                  </a:lnTo>
                  <a:lnTo>
                    <a:pt x="1632" y="1427"/>
                  </a:lnTo>
                  <a:lnTo>
                    <a:pt x="1634" y="1421"/>
                  </a:lnTo>
                  <a:lnTo>
                    <a:pt x="1636" y="1415"/>
                  </a:lnTo>
                  <a:lnTo>
                    <a:pt x="1637" y="1409"/>
                  </a:lnTo>
                  <a:lnTo>
                    <a:pt x="1637" y="1403"/>
                  </a:lnTo>
                  <a:lnTo>
                    <a:pt x="1637" y="1397"/>
                  </a:lnTo>
                  <a:lnTo>
                    <a:pt x="1636" y="1391"/>
                  </a:lnTo>
                  <a:lnTo>
                    <a:pt x="1634" y="1385"/>
                  </a:lnTo>
                  <a:lnTo>
                    <a:pt x="1631" y="1379"/>
                  </a:lnTo>
                  <a:lnTo>
                    <a:pt x="1628" y="1374"/>
                  </a:lnTo>
                  <a:lnTo>
                    <a:pt x="1623" y="1368"/>
                  </a:lnTo>
                  <a:lnTo>
                    <a:pt x="1618" y="1364"/>
                  </a:lnTo>
                  <a:lnTo>
                    <a:pt x="1612" y="1358"/>
                  </a:lnTo>
                  <a:lnTo>
                    <a:pt x="1606" y="1354"/>
                  </a:lnTo>
                  <a:lnTo>
                    <a:pt x="1598" y="1351"/>
                  </a:lnTo>
                  <a:lnTo>
                    <a:pt x="1590" y="1348"/>
                  </a:lnTo>
                  <a:lnTo>
                    <a:pt x="1580" y="1344"/>
                  </a:lnTo>
                  <a:lnTo>
                    <a:pt x="1570" y="1342"/>
                  </a:lnTo>
                  <a:lnTo>
                    <a:pt x="1559" y="1340"/>
                  </a:lnTo>
                  <a:lnTo>
                    <a:pt x="1549" y="1339"/>
                  </a:lnTo>
                  <a:lnTo>
                    <a:pt x="1536" y="1339"/>
                  </a:lnTo>
                  <a:lnTo>
                    <a:pt x="1536" y="1339"/>
                  </a:lnTo>
                  <a:lnTo>
                    <a:pt x="1524" y="1339"/>
                  </a:lnTo>
                  <a:lnTo>
                    <a:pt x="1512" y="1340"/>
                  </a:lnTo>
                  <a:lnTo>
                    <a:pt x="1502" y="1342"/>
                  </a:lnTo>
                  <a:lnTo>
                    <a:pt x="1491" y="1344"/>
                  </a:lnTo>
                  <a:lnTo>
                    <a:pt x="1483" y="1348"/>
                  </a:lnTo>
                  <a:lnTo>
                    <a:pt x="1474" y="1351"/>
                  </a:lnTo>
                  <a:lnTo>
                    <a:pt x="1467" y="1354"/>
                  </a:lnTo>
                  <a:lnTo>
                    <a:pt x="1460" y="1358"/>
                  </a:lnTo>
                  <a:lnTo>
                    <a:pt x="1455" y="1364"/>
                  </a:lnTo>
                  <a:lnTo>
                    <a:pt x="1449" y="1368"/>
                  </a:lnTo>
                  <a:lnTo>
                    <a:pt x="1445" y="1374"/>
                  </a:lnTo>
                  <a:lnTo>
                    <a:pt x="1441" y="1379"/>
                  </a:lnTo>
                  <a:lnTo>
                    <a:pt x="1438" y="1385"/>
                  </a:lnTo>
                  <a:lnTo>
                    <a:pt x="1436" y="1391"/>
                  </a:lnTo>
                  <a:lnTo>
                    <a:pt x="1435" y="1397"/>
                  </a:lnTo>
                  <a:lnTo>
                    <a:pt x="1435" y="1403"/>
                  </a:lnTo>
                  <a:lnTo>
                    <a:pt x="1435" y="1409"/>
                  </a:lnTo>
                  <a:lnTo>
                    <a:pt x="1436" y="1415"/>
                  </a:lnTo>
                  <a:lnTo>
                    <a:pt x="1438" y="1421"/>
                  </a:lnTo>
                  <a:lnTo>
                    <a:pt x="1442" y="1427"/>
                  </a:lnTo>
                  <a:lnTo>
                    <a:pt x="1445" y="1432"/>
                  </a:lnTo>
                  <a:lnTo>
                    <a:pt x="1449" y="1438"/>
                  </a:lnTo>
                  <a:lnTo>
                    <a:pt x="1455" y="1443"/>
                  </a:lnTo>
                  <a:lnTo>
                    <a:pt x="1460" y="1447"/>
                  </a:lnTo>
                  <a:lnTo>
                    <a:pt x="1467" y="1452"/>
                  </a:lnTo>
                  <a:lnTo>
                    <a:pt x="1474" y="1456"/>
                  </a:lnTo>
                  <a:lnTo>
                    <a:pt x="1483" y="1459"/>
                  </a:lnTo>
                  <a:lnTo>
                    <a:pt x="1492" y="1461"/>
                  </a:lnTo>
                  <a:lnTo>
                    <a:pt x="1502" y="1465"/>
                  </a:lnTo>
                  <a:lnTo>
                    <a:pt x="1513" y="1466"/>
                  </a:lnTo>
                  <a:lnTo>
                    <a:pt x="1524" y="1467"/>
                  </a:lnTo>
                  <a:lnTo>
                    <a:pt x="1537" y="1467"/>
                  </a:lnTo>
                  <a:lnTo>
                    <a:pt x="1537" y="1467"/>
                  </a:lnTo>
                  <a:close/>
                  <a:moveTo>
                    <a:pt x="1536" y="1374"/>
                  </a:moveTo>
                  <a:lnTo>
                    <a:pt x="1536" y="1374"/>
                  </a:lnTo>
                  <a:lnTo>
                    <a:pt x="1552" y="1375"/>
                  </a:lnTo>
                  <a:lnTo>
                    <a:pt x="1565" y="1377"/>
                  </a:lnTo>
                  <a:lnTo>
                    <a:pt x="1576" y="1380"/>
                  </a:lnTo>
                  <a:lnTo>
                    <a:pt x="1584" y="1384"/>
                  </a:lnTo>
                  <a:lnTo>
                    <a:pt x="1591" y="1389"/>
                  </a:lnTo>
                  <a:lnTo>
                    <a:pt x="1595" y="1392"/>
                  </a:lnTo>
                  <a:lnTo>
                    <a:pt x="1598" y="1396"/>
                  </a:lnTo>
                  <a:lnTo>
                    <a:pt x="1599" y="1398"/>
                  </a:lnTo>
                  <a:lnTo>
                    <a:pt x="1599" y="1398"/>
                  </a:lnTo>
                  <a:lnTo>
                    <a:pt x="1598" y="1401"/>
                  </a:lnTo>
                  <a:lnTo>
                    <a:pt x="1596" y="1405"/>
                  </a:lnTo>
                  <a:lnTo>
                    <a:pt x="1593" y="1408"/>
                  </a:lnTo>
                  <a:lnTo>
                    <a:pt x="1587" y="1414"/>
                  </a:lnTo>
                  <a:lnTo>
                    <a:pt x="1578" y="1418"/>
                  </a:lnTo>
                  <a:lnTo>
                    <a:pt x="1567" y="1421"/>
                  </a:lnTo>
                  <a:lnTo>
                    <a:pt x="1553" y="1423"/>
                  </a:lnTo>
                  <a:lnTo>
                    <a:pt x="1537" y="1424"/>
                  </a:lnTo>
                  <a:lnTo>
                    <a:pt x="1537" y="1424"/>
                  </a:lnTo>
                  <a:lnTo>
                    <a:pt x="1520" y="1423"/>
                  </a:lnTo>
                  <a:lnTo>
                    <a:pt x="1505" y="1421"/>
                  </a:lnTo>
                  <a:lnTo>
                    <a:pt x="1495" y="1417"/>
                  </a:lnTo>
                  <a:lnTo>
                    <a:pt x="1486" y="1414"/>
                  </a:lnTo>
                  <a:lnTo>
                    <a:pt x="1481" y="1408"/>
                  </a:lnTo>
                  <a:lnTo>
                    <a:pt x="1476" y="1405"/>
                  </a:lnTo>
                  <a:lnTo>
                    <a:pt x="1474" y="1401"/>
                  </a:lnTo>
                  <a:lnTo>
                    <a:pt x="1473" y="1398"/>
                  </a:lnTo>
                  <a:lnTo>
                    <a:pt x="1473" y="1398"/>
                  </a:lnTo>
                  <a:lnTo>
                    <a:pt x="1474" y="1396"/>
                  </a:lnTo>
                  <a:lnTo>
                    <a:pt x="1477" y="1392"/>
                  </a:lnTo>
                  <a:lnTo>
                    <a:pt x="1482" y="1389"/>
                  </a:lnTo>
                  <a:lnTo>
                    <a:pt x="1488" y="1384"/>
                  </a:lnTo>
                  <a:lnTo>
                    <a:pt x="1497" y="1380"/>
                  </a:lnTo>
                  <a:lnTo>
                    <a:pt x="1508" y="1377"/>
                  </a:lnTo>
                  <a:lnTo>
                    <a:pt x="1521" y="1375"/>
                  </a:lnTo>
                  <a:lnTo>
                    <a:pt x="1536" y="1374"/>
                  </a:lnTo>
                  <a:lnTo>
                    <a:pt x="1536" y="1374"/>
                  </a:lnTo>
                  <a:close/>
                  <a:moveTo>
                    <a:pt x="1364" y="504"/>
                  </a:moveTo>
                  <a:lnTo>
                    <a:pt x="1364" y="504"/>
                  </a:lnTo>
                  <a:lnTo>
                    <a:pt x="1384" y="504"/>
                  </a:lnTo>
                  <a:lnTo>
                    <a:pt x="1401" y="503"/>
                  </a:lnTo>
                  <a:lnTo>
                    <a:pt x="1414" y="502"/>
                  </a:lnTo>
                  <a:lnTo>
                    <a:pt x="1424" y="500"/>
                  </a:lnTo>
                  <a:lnTo>
                    <a:pt x="1424" y="500"/>
                  </a:lnTo>
                  <a:lnTo>
                    <a:pt x="1435" y="506"/>
                  </a:lnTo>
                  <a:lnTo>
                    <a:pt x="1446" y="512"/>
                  </a:lnTo>
                  <a:lnTo>
                    <a:pt x="1458" y="517"/>
                  </a:lnTo>
                  <a:lnTo>
                    <a:pt x="1469" y="520"/>
                  </a:lnTo>
                  <a:lnTo>
                    <a:pt x="1482" y="524"/>
                  </a:lnTo>
                  <a:lnTo>
                    <a:pt x="1494" y="527"/>
                  </a:lnTo>
                  <a:lnTo>
                    <a:pt x="1507" y="528"/>
                  </a:lnTo>
                  <a:lnTo>
                    <a:pt x="1520" y="529"/>
                  </a:lnTo>
                  <a:lnTo>
                    <a:pt x="1520" y="529"/>
                  </a:lnTo>
                  <a:lnTo>
                    <a:pt x="1532" y="528"/>
                  </a:lnTo>
                  <a:lnTo>
                    <a:pt x="1545" y="527"/>
                  </a:lnTo>
                  <a:lnTo>
                    <a:pt x="1558" y="524"/>
                  </a:lnTo>
                  <a:lnTo>
                    <a:pt x="1570" y="520"/>
                  </a:lnTo>
                  <a:lnTo>
                    <a:pt x="1582" y="516"/>
                  </a:lnTo>
                  <a:lnTo>
                    <a:pt x="1594" y="511"/>
                  </a:lnTo>
                  <a:lnTo>
                    <a:pt x="1605" y="505"/>
                  </a:lnTo>
                  <a:lnTo>
                    <a:pt x="1616" y="499"/>
                  </a:lnTo>
                  <a:lnTo>
                    <a:pt x="1616" y="499"/>
                  </a:lnTo>
                  <a:lnTo>
                    <a:pt x="1656" y="501"/>
                  </a:lnTo>
                  <a:lnTo>
                    <a:pt x="1700" y="501"/>
                  </a:lnTo>
                  <a:lnTo>
                    <a:pt x="1721" y="501"/>
                  </a:lnTo>
                  <a:lnTo>
                    <a:pt x="1739" y="499"/>
                  </a:lnTo>
                  <a:lnTo>
                    <a:pt x="1753" y="497"/>
                  </a:lnTo>
                  <a:lnTo>
                    <a:pt x="1758" y="494"/>
                  </a:lnTo>
                  <a:lnTo>
                    <a:pt x="1763" y="492"/>
                  </a:lnTo>
                  <a:lnTo>
                    <a:pt x="1763" y="492"/>
                  </a:lnTo>
                  <a:lnTo>
                    <a:pt x="1765" y="490"/>
                  </a:lnTo>
                  <a:lnTo>
                    <a:pt x="1766" y="488"/>
                  </a:lnTo>
                  <a:lnTo>
                    <a:pt x="1769" y="479"/>
                  </a:lnTo>
                  <a:lnTo>
                    <a:pt x="1772" y="467"/>
                  </a:lnTo>
                  <a:lnTo>
                    <a:pt x="1773" y="452"/>
                  </a:lnTo>
                  <a:lnTo>
                    <a:pt x="1776" y="435"/>
                  </a:lnTo>
                  <a:lnTo>
                    <a:pt x="1777" y="416"/>
                  </a:lnTo>
                  <a:lnTo>
                    <a:pt x="1777" y="373"/>
                  </a:lnTo>
                  <a:lnTo>
                    <a:pt x="1776" y="326"/>
                  </a:lnTo>
                  <a:lnTo>
                    <a:pt x="1772" y="280"/>
                  </a:lnTo>
                  <a:lnTo>
                    <a:pt x="1768" y="235"/>
                  </a:lnTo>
                  <a:lnTo>
                    <a:pt x="1762" y="197"/>
                  </a:lnTo>
                  <a:lnTo>
                    <a:pt x="1762" y="197"/>
                  </a:lnTo>
                  <a:lnTo>
                    <a:pt x="1758" y="180"/>
                  </a:lnTo>
                  <a:lnTo>
                    <a:pt x="1753" y="163"/>
                  </a:lnTo>
                  <a:lnTo>
                    <a:pt x="1748" y="144"/>
                  </a:lnTo>
                  <a:lnTo>
                    <a:pt x="1740" y="128"/>
                  </a:lnTo>
                  <a:lnTo>
                    <a:pt x="1732" y="111"/>
                  </a:lnTo>
                  <a:lnTo>
                    <a:pt x="1722" y="94"/>
                  </a:lnTo>
                  <a:lnTo>
                    <a:pt x="1711" y="79"/>
                  </a:lnTo>
                  <a:lnTo>
                    <a:pt x="1697" y="64"/>
                  </a:lnTo>
                  <a:lnTo>
                    <a:pt x="1682" y="51"/>
                  </a:lnTo>
                  <a:lnTo>
                    <a:pt x="1664" y="38"/>
                  </a:lnTo>
                  <a:lnTo>
                    <a:pt x="1645" y="27"/>
                  </a:lnTo>
                  <a:lnTo>
                    <a:pt x="1623" y="18"/>
                  </a:lnTo>
                  <a:lnTo>
                    <a:pt x="1599" y="11"/>
                  </a:lnTo>
                  <a:lnTo>
                    <a:pt x="1572" y="4"/>
                  </a:lnTo>
                  <a:lnTo>
                    <a:pt x="1543" y="1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496" y="1"/>
                  </a:lnTo>
                  <a:lnTo>
                    <a:pt x="1481" y="2"/>
                  </a:lnTo>
                  <a:lnTo>
                    <a:pt x="1465" y="3"/>
                  </a:lnTo>
                  <a:lnTo>
                    <a:pt x="1453" y="7"/>
                  </a:lnTo>
                  <a:lnTo>
                    <a:pt x="1440" y="9"/>
                  </a:lnTo>
                  <a:lnTo>
                    <a:pt x="1427" y="13"/>
                  </a:lnTo>
                  <a:lnTo>
                    <a:pt x="1415" y="17"/>
                  </a:lnTo>
                  <a:lnTo>
                    <a:pt x="1404" y="22"/>
                  </a:lnTo>
                  <a:lnTo>
                    <a:pt x="1394" y="27"/>
                  </a:lnTo>
                  <a:lnTo>
                    <a:pt x="1384" y="33"/>
                  </a:lnTo>
                  <a:lnTo>
                    <a:pt x="1376" y="39"/>
                  </a:lnTo>
                  <a:lnTo>
                    <a:pt x="1367" y="46"/>
                  </a:lnTo>
                  <a:lnTo>
                    <a:pt x="1352" y="60"/>
                  </a:lnTo>
                  <a:lnTo>
                    <a:pt x="1339" y="75"/>
                  </a:lnTo>
                  <a:lnTo>
                    <a:pt x="1328" y="90"/>
                  </a:lnTo>
                  <a:lnTo>
                    <a:pt x="1318" y="106"/>
                  </a:lnTo>
                  <a:lnTo>
                    <a:pt x="1311" y="123"/>
                  </a:lnTo>
                  <a:lnTo>
                    <a:pt x="1304" y="139"/>
                  </a:lnTo>
                  <a:lnTo>
                    <a:pt x="1300" y="154"/>
                  </a:lnTo>
                  <a:lnTo>
                    <a:pt x="1296" y="169"/>
                  </a:lnTo>
                  <a:lnTo>
                    <a:pt x="1291" y="195"/>
                  </a:lnTo>
                  <a:lnTo>
                    <a:pt x="1291" y="195"/>
                  </a:lnTo>
                  <a:lnTo>
                    <a:pt x="1283" y="258"/>
                  </a:lnTo>
                  <a:lnTo>
                    <a:pt x="1274" y="341"/>
                  </a:lnTo>
                  <a:lnTo>
                    <a:pt x="1271" y="382"/>
                  </a:lnTo>
                  <a:lnTo>
                    <a:pt x="1269" y="416"/>
                  </a:lnTo>
                  <a:lnTo>
                    <a:pt x="1268" y="444"/>
                  </a:lnTo>
                  <a:lnTo>
                    <a:pt x="1269" y="453"/>
                  </a:lnTo>
                  <a:lnTo>
                    <a:pt x="1269" y="460"/>
                  </a:lnTo>
                  <a:lnTo>
                    <a:pt x="1269" y="460"/>
                  </a:lnTo>
                  <a:lnTo>
                    <a:pt x="1272" y="467"/>
                  </a:lnTo>
                  <a:lnTo>
                    <a:pt x="1276" y="475"/>
                  </a:lnTo>
                  <a:lnTo>
                    <a:pt x="1283" y="482"/>
                  </a:lnTo>
                  <a:lnTo>
                    <a:pt x="1291" y="489"/>
                  </a:lnTo>
                  <a:lnTo>
                    <a:pt x="1303" y="494"/>
                  </a:lnTo>
                  <a:lnTo>
                    <a:pt x="1320" y="499"/>
                  </a:lnTo>
                  <a:lnTo>
                    <a:pt x="1339" y="502"/>
                  </a:lnTo>
                  <a:lnTo>
                    <a:pt x="1364" y="504"/>
                  </a:lnTo>
                  <a:lnTo>
                    <a:pt x="1364" y="504"/>
                  </a:lnTo>
                  <a:close/>
                  <a:moveTo>
                    <a:pt x="1369" y="276"/>
                  </a:moveTo>
                  <a:lnTo>
                    <a:pt x="1369" y="276"/>
                  </a:lnTo>
                  <a:lnTo>
                    <a:pt x="1369" y="266"/>
                  </a:lnTo>
                  <a:lnTo>
                    <a:pt x="1370" y="254"/>
                  </a:lnTo>
                  <a:lnTo>
                    <a:pt x="1376" y="232"/>
                  </a:lnTo>
                  <a:lnTo>
                    <a:pt x="1376" y="232"/>
                  </a:lnTo>
                  <a:lnTo>
                    <a:pt x="1381" y="239"/>
                  </a:lnTo>
                  <a:lnTo>
                    <a:pt x="1388" y="245"/>
                  </a:lnTo>
                  <a:lnTo>
                    <a:pt x="1397" y="250"/>
                  </a:lnTo>
                  <a:lnTo>
                    <a:pt x="1408" y="256"/>
                  </a:lnTo>
                  <a:lnTo>
                    <a:pt x="1421" y="259"/>
                  </a:lnTo>
                  <a:lnTo>
                    <a:pt x="1436" y="261"/>
                  </a:lnTo>
                  <a:lnTo>
                    <a:pt x="1455" y="262"/>
                  </a:lnTo>
                  <a:lnTo>
                    <a:pt x="1475" y="260"/>
                  </a:lnTo>
                  <a:lnTo>
                    <a:pt x="1475" y="260"/>
                  </a:lnTo>
                  <a:lnTo>
                    <a:pt x="1488" y="258"/>
                  </a:lnTo>
                  <a:lnTo>
                    <a:pt x="1499" y="256"/>
                  </a:lnTo>
                  <a:lnTo>
                    <a:pt x="1518" y="250"/>
                  </a:lnTo>
                  <a:lnTo>
                    <a:pt x="1536" y="244"/>
                  </a:lnTo>
                  <a:lnTo>
                    <a:pt x="1553" y="237"/>
                  </a:lnTo>
                  <a:lnTo>
                    <a:pt x="1571" y="231"/>
                  </a:lnTo>
                  <a:lnTo>
                    <a:pt x="1582" y="228"/>
                  </a:lnTo>
                  <a:lnTo>
                    <a:pt x="1594" y="225"/>
                  </a:lnTo>
                  <a:lnTo>
                    <a:pt x="1608" y="223"/>
                  </a:lnTo>
                  <a:lnTo>
                    <a:pt x="1623" y="222"/>
                  </a:lnTo>
                  <a:lnTo>
                    <a:pt x="1641" y="221"/>
                  </a:lnTo>
                  <a:lnTo>
                    <a:pt x="1660" y="221"/>
                  </a:lnTo>
                  <a:lnTo>
                    <a:pt x="1660" y="221"/>
                  </a:lnTo>
                  <a:lnTo>
                    <a:pt x="1664" y="234"/>
                  </a:lnTo>
                  <a:lnTo>
                    <a:pt x="1666" y="248"/>
                  </a:lnTo>
                  <a:lnTo>
                    <a:pt x="1669" y="262"/>
                  </a:lnTo>
                  <a:lnTo>
                    <a:pt x="1670" y="276"/>
                  </a:lnTo>
                  <a:lnTo>
                    <a:pt x="1670" y="322"/>
                  </a:lnTo>
                  <a:lnTo>
                    <a:pt x="1670" y="322"/>
                  </a:lnTo>
                  <a:lnTo>
                    <a:pt x="1669" y="339"/>
                  </a:lnTo>
                  <a:lnTo>
                    <a:pt x="1666" y="356"/>
                  </a:lnTo>
                  <a:lnTo>
                    <a:pt x="1662" y="372"/>
                  </a:lnTo>
                  <a:lnTo>
                    <a:pt x="1657" y="387"/>
                  </a:lnTo>
                  <a:lnTo>
                    <a:pt x="1651" y="402"/>
                  </a:lnTo>
                  <a:lnTo>
                    <a:pt x="1643" y="416"/>
                  </a:lnTo>
                  <a:lnTo>
                    <a:pt x="1634" y="429"/>
                  </a:lnTo>
                  <a:lnTo>
                    <a:pt x="1624" y="441"/>
                  </a:lnTo>
                  <a:lnTo>
                    <a:pt x="1614" y="452"/>
                  </a:lnTo>
                  <a:lnTo>
                    <a:pt x="1603" y="461"/>
                  </a:lnTo>
                  <a:lnTo>
                    <a:pt x="1590" y="469"/>
                  </a:lnTo>
                  <a:lnTo>
                    <a:pt x="1577" y="477"/>
                  </a:lnTo>
                  <a:lnTo>
                    <a:pt x="1563" y="482"/>
                  </a:lnTo>
                  <a:lnTo>
                    <a:pt x="1549" y="487"/>
                  </a:lnTo>
                  <a:lnTo>
                    <a:pt x="1535" y="489"/>
                  </a:lnTo>
                  <a:lnTo>
                    <a:pt x="1520" y="490"/>
                  </a:lnTo>
                  <a:lnTo>
                    <a:pt x="1520" y="490"/>
                  </a:lnTo>
                  <a:lnTo>
                    <a:pt x="1504" y="489"/>
                  </a:lnTo>
                  <a:lnTo>
                    <a:pt x="1489" y="487"/>
                  </a:lnTo>
                  <a:lnTo>
                    <a:pt x="1475" y="482"/>
                  </a:lnTo>
                  <a:lnTo>
                    <a:pt x="1461" y="477"/>
                  </a:lnTo>
                  <a:lnTo>
                    <a:pt x="1448" y="469"/>
                  </a:lnTo>
                  <a:lnTo>
                    <a:pt x="1436" y="461"/>
                  </a:lnTo>
                  <a:lnTo>
                    <a:pt x="1424" y="452"/>
                  </a:lnTo>
                  <a:lnTo>
                    <a:pt x="1414" y="441"/>
                  </a:lnTo>
                  <a:lnTo>
                    <a:pt x="1404" y="429"/>
                  </a:lnTo>
                  <a:lnTo>
                    <a:pt x="1395" y="416"/>
                  </a:lnTo>
                  <a:lnTo>
                    <a:pt x="1388" y="402"/>
                  </a:lnTo>
                  <a:lnTo>
                    <a:pt x="1381" y="387"/>
                  </a:lnTo>
                  <a:lnTo>
                    <a:pt x="1376" y="372"/>
                  </a:lnTo>
                  <a:lnTo>
                    <a:pt x="1373" y="356"/>
                  </a:lnTo>
                  <a:lnTo>
                    <a:pt x="1370" y="339"/>
                  </a:lnTo>
                  <a:lnTo>
                    <a:pt x="1369" y="322"/>
                  </a:lnTo>
                  <a:lnTo>
                    <a:pt x="1369" y="27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vert="horz" wrap="square" lIns="82935" tIns="41468" rIns="82935" bIns="41468" numCol="1" anchor="t" anchorCtr="0" compatLnSpc="1"/>
            <a:lstStyle/>
            <a:p>
              <a:pPr defTabSz="829310" fontAlgn="base">
                <a:spcBef>
                  <a:spcPct val="0"/>
                </a:spcBef>
                <a:spcAft>
                  <a:spcPct val="0"/>
                </a:spcAft>
                <a:buClr>
                  <a:srgbClr val="FFE600"/>
                </a:buClr>
                <a:buSzPct val="80000"/>
                <a:buFont typeface="Arial" panose="020B0604020202020204" pitchFamily="34" charset="0"/>
                <a:buNone/>
              </a:pPr>
              <a:endParaRPr lang="de-DE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36" name="Picture 3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469" y="4670660"/>
              <a:ext cx="642453" cy="847703"/>
            </a:xfrm>
            <a:prstGeom prst="rect">
              <a:avLst/>
            </a:prstGeom>
          </p:spPr>
        </p:pic>
      </p:grpSp>
      <p:grpSp>
        <p:nvGrpSpPr>
          <p:cNvPr id="137" name="Group 39"/>
          <p:cNvGrpSpPr/>
          <p:nvPr/>
        </p:nvGrpSpPr>
        <p:grpSpPr>
          <a:xfrm>
            <a:off x="3243454" y="3064716"/>
            <a:ext cx="888443" cy="909005"/>
            <a:chOff x="2664822" y="4429515"/>
            <a:chExt cx="894351" cy="778124"/>
          </a:xfrm>
        </p:grpSpPr>
        <p:sp>
          <p:nvSpPr>
            <p:cNvPr id="138" name="TextBox 40"/>
            <p:cNvSpPr txBox="1"/>
            <p:nvPr>
              <p:custDataLst>
                <p:tags r:id="rId14"/>
              </p:custDataLst>
            </p:nvPr>
          </p:nvSpPr>
          <p:spPr>
            <a:xfrm>
              <a:off x="2664822" y="4429515"/>
              <a:ext cx="894351" cy="179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45515" fontAlgn="base">
                <a:lnSpc>
                  <a:spcPct val="85000"/>
                </a:lnSpc>
                <a:spcBef>
                  <a:spcPct val="0"/>
                </a:spcBef>
                <a:spcAft>
                  <a:spcPts val="545"/>
                </a:spcAft>
                <a:buClr>
                  <a:srgbClr val="FFE600"/>
                </a:buClr>
                <a:buSzPct val="70000"/>
                <a:buFont typeface="Arial" panose="020B0604020202020204" pitchFamily="34" charset="0"/>
                <a:buNone/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流程介绍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41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3263949" y="4977226"/>
              <a:ext cx="278590" cy="230413"/>
            </a:xfrm>
            <a:custGeom>
              <a:avLst/>
              <a:gdLst>
                <a:gd name="T0" fmla="*/ 217 w 217"/>
                <a:gd name="T1" fmla="*/ 174 h 174"/>
                <a:gd name="T2" fmla="*/ 30 w 217"/>
                <a:gd name="T3" fmla="*/ 174 h 174"/>
                <a:gd name="T4" fmla="*/ 30 w 217"/>
                <a:gd name="T5" fmla="*/ 54 h 174"/>
                <a:gd name="T6" fmla="*/ 217 w 217"/>
                <a:gd name="T7" fmla="*/ 54 h 174"/>
                <a:gd name="T8" fmla="*/ 217 w 217"/>
                <a:gd name="T9" fmla="*/ 174 h 174"/>
                <a:gd name="T10" fmla="*/ 134 w 217"/>
                <a:gd name="T11" fmla="*/ 0 h 174"/>
                <a:gd name="T12" fmla="*/ 115 w 217"/>
                <a:gd name="T13" fmla="*/ 26 h 174"/>
                <a:gd name="T14" fmla="*/ 0 w 217"/>
                <a:gd name="T15" fmla="*/ 26 h 174"/>
                <a:gd name="T16" fmla="*/ 0 w 217"/>
                <a:gd name="T17" fmla="*/ 146 h 174"/>
                <a:gd name="T18" fmla="*/ 19 w 217"/>
                <a:gd name="T19" fmla="*/ 146 h 174"/>
                <a:gd name="T20" fmla="*/ 19 w 217"/>
                <a:gd name="T21" fmla="*/ 45 h 174"/>
                <a:gd name="T22" fmla="*/ 186 w 217"/>
                <a:gd name="T23" fmla="*/ 45 h 174"/>
                <a:gd name="T24" fmla="*/ 186 w 217"/>
                <a:gd name="T25" fmla="*/ 33 h 174"/>
                <a:gd name="T26" fmla="*/ 186 w 217"/>
                <a:gd name="T27" fmla="*/ 26 h 174"/>
                <a:gd name="T28" fmla="*/ 186 w 217"/>
                <a:gd name="T29" fmla="*/ 0 h 174"/>
                <a:gd name="T30" fmla="*/ 134 w 217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7" h="174">
                  <a:moveTo>
                    <a:pt x="217" y="174"/>
                  </a:moveTo>
                  <a:lnTo>
                    <a:pt x="30" y="174"/>
                  </a:lnTo>
                  <a:lnTo>
                    <a:pt x="30" y="54"/>
                  </a:lnTo>
                  <a:lnTo>
                    <a:pt x="217" y="54"/>
                  </a:lnTo>
                  <a:lnTo>
                    <a:pt x="217" y="174"/>
                  </a:lnTo>
                  <a:close/>
                  <a:moveTo>
                    <a:pt x="134" y="0"/>
                  </a:moveTo>
                  <a:lnTo>
                    <a:pt x="115" y="26"/>
                  </a:lnTo>
                  <a:lnTo>
                    <a:pt x="0" y="26"/>
                  </a:lnTo>
                  <a:lnTo>
                    <a:pt x="0" y="146"/>
                  </a:lnTo>
                  <a:lnTo>
                    <a:pt x="19" y="146"/>
                  </a:lnTo>
                  <a:lnTo>
                    <a:pt x="19" y="45"/>
                  </a:lnTo>
                  <a:lnTo>
                    <a:pt x="186" y="45"/>
                  </a:lnTo>
                  <a:lnTo>
                    <a:pt x="186" y="33"/>
                  </a:lnTo>
                  <a:lnTo>
                    <a:pt x="186" y="26"/>
                  </a:lnTo>
                  <a:lnTo>
                    <a:pt x="186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F6D9E"/>
            </a:solidFill>
            <a:ln>
              <a:noFill/>
            </a:ln>
          </p:spPr>
          <p:txBody>
            <a:bodyPr vert="horz" wrap="square" lIns="94605" tIns="47302" rIns="94605" bIns="47302" numCol="1" anchor="t" anchorCtr="0" compatLnSpc="1"/>
            <a:lstStyle/>
            <a:p>
              <a:pPr defTabSz="945515" fontAlgn="base">
                <a:spcBef>
                  <a:spcPct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panose="020B0604020202020204" pitchFamily="34" charset="0"/>
                <a:buNone/>
                <a:defRPr/>
              </a:pPr>
              <a:endParaRPr 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0" name="Chevron 42"/>
          <p:cNvSpPr/>
          <p:nvPr>
            <p:custDataLst>
              <p:tags r:id="rId16"/>
            </p:custDataLst>
          </p:nvPr>
        </p:nvSpPr>
        <p:spPr>
          <a:xfrm>
            <a:off x="4560910" y="1934077"/>
            <a:ext cx="355420" cy="726233"/>
          </a:xfrm>
          <a:prstGeom prst="chevron">
            <a:avLst>
              <a:gd name="adj" fmla="val 73078"/>
            </a:avLst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45515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defRPr/>
            </a:pPr>
            <a:endParaRPr lang="en-NZ" sz="1100" kern="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Chevron 43"/>
          <p:cNvSpPr/>
          <p:nvPr>
            <p:custDataLst>
              <p:tags r:id="rId17"/>
            </p:custDataLst>
          </p:nvPr>
        </p:nvSpPr>
        <p:spPr>
          <a:xfrm rot="3632763">
            <a:off x="6513493" y="2737957"/>
            <a:ext cx="417962" cy="643720"/>
          </a:xfrm>
          <a:prstGeom prst="chevron">
            <a:avLst>
              <a:gd name="adj" fmla="val 73078"/>
            </a:avLst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45515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defRPr/>
            </a:pPr>
            <a:endParaRPr lang="en-NZ" sz="11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Chevron 44"/>
          <p:cNvSpPr/>
          <p:nvPr>
            <p:custDataLst>
              <p:tags r:id="rId18"/>
            </p:custDataLst>
          </p:nvPr>
        </p:nvSpPr>
        <p:spPr>
          <a:xfrm rot="17886684">
            <a:off x="4806701" y="2356971"/>
            <a:ext cx="417962" cy="760965"/>
          </a:xfrm>
          <a:prstGeom prst="chevron">
            <a:avLst>
              <a:gd name="adj" fmla="val 73078"/>
            </a:avLst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45515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defRPr/>
            </a:pPr>
            <a:endParaRPr lang="en-NZ" sz="1100" kern="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Isosceles Triangle 45"/>
          <p:cNvSpPr/>
          <p:nvPr>
            <p:custDataLst>
              <p:tags r:id="rId19"/>
            </p:custDataLst>
          </p:nvPr>
        </p:nvSpPr>
        <p:spPr>
          <a:xfrm flipH="1" flipV="1">
            <a:off x="5097236" y="2667420"/>
            <a:ext cx="267457" cy="349138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algn="ctr" defTabSz="945515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defRPr/>
            </a:pPr>
            <a:endParaRPr lang="en-AU" sz="1100" kern="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TextBox 14"/>
          <p:cNvSpPr txBox="1"/>
          <p:nvPr>
            <p:custDataLst>
              <p:tags r:id="rId20"/>
            </p:custDataLst>
          </p:nvPr>
        </p:nvSpPr>
        <p:spPr>
          <a:xfrm>
            <a:off x="4783684" y="2019106"/>
            <a:ext cx="1775110" cy="177384"/>
          </a:xfrm>
          <a:prstGeom prst="rect">
            <a:avLst/>
          </a:prstGeom>
          <a:noFill/>
        </p:spPr>
        <p:txBody>
          <a:bodyPr wrap="square" lIns="0" tIns="33174" rIns="0" bIns="0" rtlCol="0">
            <a:spAutoFit/>
          </a:bodyPr>
          <a:lstStyle>
            <a:defPPr>
              <a:defRPr lang="en-US"/>
            </a:defPPr>
            <a:lvl1pPr marL="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30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64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97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94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28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1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95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ts val="545"/>
              </a:spcAft>
              <a:buClr>
                <a:srgbClr val="FFE600"/>
              </a:buClr>
              <a:buSzPct val="70000"/>
              <a:buFont typeface="Arial" panose="020B0604020202020204" pitchFamily="34" charset="0"/>
              <a:buNone/>
            </a:pPr>
            <a:r>
              <a:rPr lang="en-AU" sz="1100" b="1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 sprints</a:t>
            </a:r>
            <a:endParaRPr lang="en-AU" sz="1100" b="1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Rectangle 47"/>
          <p:cNvSpPr/>
          <p:nvPr>
            <p:custDataLst>
              <p:tags r:id="rId21"/>
            </p:custDataLst>
          </p:nvPr>
        </p:nvSpPr>
        <p:spPr>
          <a:xfrm>
            <a:off x="528160" y="4982763"/>
            <a:ext cx="3201488" cy="48408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30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64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97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94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28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1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95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深度了解自动化流程的步骤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Rectangle 48"/>
          <p:cNvSpPr/>
          <p:nvPr>
            <p:custDataLst>
              <p:tags r:id="rId22"/>
            </p:custDataLst>
          </p:nvPr>
        </p:nvSpPr>
        <p:spPr>
          <a:xfrm>
            <a:off x="8610005" y="4982815"/>
            <a:ext cx="2934977" cy="56399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30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64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97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94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28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15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950" algn="l" defTabSz="104267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机器人程序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上线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7" name="Picture 49"/>
          <p:cNvPicPr>
            <a:picLocks noChangeAspect="1"/>
          </p:cNvPicPr>
          <p:nvPr>
            <p:custDataLst>
              <p:tags r:id="rId23"/>
            </p:custDataLst>
          </p:nvPr>
        </p:nvPicPr>
        <p:blipFill rotWithShape="1">
          <a:blip r:embed="rId24"/>
          <a:srcRect t="2066" b="3894"/>
          <a:stretch>
            <a:fillRect/>
          </a:stretch>
        </p:blipFill>
        <p:spPr>
          <a:xfrm>
            <a:off x="7577888" y="3343493"/>
            <a:ext cx="570746" cy="372770"/>
          </a:xfrm>
          <a:prstGeom prst="rect">
            <a:avLst/>
          </a:prstGeom>
          <a:ln>
            <a:solidFill>
              <a:srgbClr val="333333">
                <a:lumMod val="60000"/>
                <a:lumOff val="40000"/>
              </a:srgbClr>
            </a:solidFill>
          </a:ln>
        </p:spPr>
      </p:pic>
      <p:pic>
        <p:nvPicPr>
          <p:cNvPr id="148" name="Picture 5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771275" y="3459727"/>
            <a:ext cx="607610" cy="381433"/>
          </a:xfrm>
          <a:prstGeom prst="rect">
            <a:avLst/>
          </a:prstGeom>
          <a:ln>
            <a:solidFill>
              <a:srgbClr val="333333">
                <a:lumMod val="60000"/>
                <a:lumOff val="40000"/>
              </a:srgbClr>
            </a:solidFill>
          </a:ln>
        </p:spPr>
      </p:pic>
      <p:pic>
        <p:nvPicPr>
          <p:cNvPr id="149" name="Picture 5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3297601" y="3304847"/>
            <a:ext cx="474078" cy="316093"/>
          </a:xfrm>
          <a:prstGeom prst="rect">
            <a:avLst/>
          </a:prstGeom>
          <a:ln>
            <a:solidFill>
              <a:srgbClr val="333333"/>
            </a:solidFill>
          </a:ln>
        </p:spPr>
      </p:pic>
      <p:pic>
        <p:nvPicPr>
          <p:cNvPr id="150" name="Picture 5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3474972" y="3396640"/>
            <a:ext cx="517154" cy="322732"/>
          </a:xfrm>
          <a:prstGeom prst="rect">
            <a:avLst/>
          </a:prstGeom>
          <a:ln>
            <a:solidFill>
              <a:srgbClr val="999999"/>
            </a:solidFill>
          </a:ln>
        </p:spPr>
      </p:pic>
      <p:pic>
        <p:nvPicPr>
          <p:cNvPr id="151" name="Picture 2" descr="C:\Users\jameroberts\AppData\Local\Microsoft\Windows\Temporary Internet Files\Content.Outlook\WSIZFV99\29045A_Robot_v4 (4).pn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243" y="2985520"/>
            <a:ext cx="335945" cy="50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" name="Group 54"/>
          <p:cNvGrpSpPr/>
          <p:nvPr/>
        </p:nvGrpSpPr>
        <p:grpSpPr>
          <a:xfrm>
            <a:off x="7315345" y="3033351"/>
            <a:ext cx="1352618" cy="975230"/>
            <a:chOff x="6417173" y="4301344"/>
            <a:chExt cx="1320661" cy="834815"/>
          </a:xfrm>
        </p:grpSpPr>
        <p:sp>
          <p:nvSpPr>
            <p:cNvPr id="153" name="TextBox 56"/>
            <p:cNvSpPr txBox="1"/>
            <p:nvPr>
              <p:custDataLst>
                <p:tags r:id="rId34"/>
              </p:custDataLst>
            </p:nvPr>
          </p:nvSpPr>
          <p:spPr>
            <a:xfrm>
              <a:off x="6417173" y="4301344"/>
              <a:ext cx="1320661" cy="2107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>
                <a:defRPr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YInterstate Light" panose="02000506000000020004" pitchFamily="2" charset="0"/>
                </a:defRPr>
              </a:lvl1pPr>
            </a:lstStyle>
            <a:p>
              <a:pPr defTabSz="945515" fontAlgn="base">
                <a:spcBef>
                  <a:spcPct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panose="020B0604020202020204" pitchFamily="34" charset="0"/>
                <a:buNone/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流程设计</a:t>
              </a:r>
              <a:endPara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57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308425" y="4941834"/>
              <a:ext cx="261972" cy="194325"/>
            </a:xfrm>
            <a:custGeom>
              <a:avLst/>
              <a:gdLst>
                <a:gd name="T0" fmla="*/ 217 w 217"/>
                <a:gd name="T1" fmla="*/ 174 h 174"/>
                <a:gd name="T2" fmla="*/ 30 w 217"/>
                <a:gd name="T3" fmla="*/ 174 h 174"/>
                <a:gd name="T4" fmla="*/ 30 w 217"/>
                <a:gd name="T5" fmla="*/ 54 h 174"/>
                <a:gd name="T6" fmla="*/ 217 w 217"/>
                <a:gd name="T7" fmla="*/ 54 h 174"/>
                <a:gd name="T8" fmla="*/ 217 w 217"/>
                <a:gd name="T9" fmla="*/ 174 h 174"/>
                <a:gd name="T10" fmla="*/ 134 w 217"/>
                <a:gd name="T11" fmla="*/ 0 h 174"/>
                <a:gd name="T12" fmla="*/ 115 w 217"/>
                <a:gd name="T13" fmla="*/ 26 h 174"/>
                <a:gd name="T14" fmla="*/ 0 w 217"/>
                <a:gd name="T15" fmla="*/ 26 h 174"/>
                <a:gd name="T16" fmla="*/ 0 w 217"/>
                <a:gd name="T17" fmla="*/ 146 h 174"/>
                <a:gd name="T18" fmla="*/ 19 w 217"/>
                <a:gd name="T19" fmla="*/ 146 h 174"/>
                <a:gd name="T20" fmla="*/ 19 w 217"/>
                <a:gd name="T21" fmla="*/ 45 h 174"/>
                <a:gd name="T22" fmla="*/ 186 w 217"/>
                <a:gd name="T23" fmla="*/ 45 h 174"/>
                <a:gd name="T24" fmla="*/ 186 w 217"/>
                <a:gd name="T25" fmla="*/ 33 h 174"/>
                <a:gd name="T26" fmla="*/ 186 w 217"/>
                <a:gd name="T27" fmla="*/ 26 h 174"/>
                <a:gd name="T28" fmla="*/ 186 w 217"/>
                <a:gd name="T29" fmla="*/ 0 h 174"/>
                <a:gd name="T30" fmla="*/ 134 w 217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7" h="174">
                  <a:moveTo>
                    <a:pt x="217" y="174"/>
                  </a:moveTo>
                  <a:lnTo>
                    <a:pt x="30" y="174"/>
                  </a:lnTo>
                  <a:lnTo>
                    <a:pt x="30" y="54"/>
                  </a:lnTo>
                  <a:lnTo>
                    <a:pt x="217" y="54"/>
                  </a:lnTo>
                  <a:lnTo>
                    <a:pt x="217" y="174"/>
                  </a:lnTo>
                  <a:close/>
                  <a:moveTo>
                    <a:pt x="134" y="0"/>
                  </a:moveTo>
                  <a:lnTo>
                    <a:pt x="115" y="26"/>
                  </a:lnTo>
                  <a:lnTo>
                    <a:pt x="0" y="26"/>
                  </a:lnTo>
                  <a:lnTo>
                    <a:pt x="0" y="146"/>
                  </a:lnTo>
                  <a:lnTo>
                    <a:pt x="19" y="146"/>
                  </a:lnTo>
                  <a:lnTo>
                    <a:pt x="19" y="45"/>
                  </a:lnTo>
                  <a:lnTo>
                    <a:pt x="186" y="45"/>
                  </a:lnTo>
                  <a:lnTo>
                    <a:pt x="186" y="33"/>
                  </a:lnTo>
                  <a:lnTo>
                    <a:pt x="186" y="26"/>
                  </a:lnTo>
                  <a:lnTo>
                    <a:pt x="186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F6D9E"/>
            </a:solidFill>
            <a:ln>
              <a:noFill/>
            </a:ln>
          </p:spPr>
          <p:txBody>
            <a:bodyPr vert="horz" wrap="square" lIns="94605" tIns="47302" rIns="94605" bIns="47302" numCol="1" anchor="t" anchorCtr="0" compatLnSpc="1"/>
            <a:lstStyle/>
            <a:p>
              <a:pPr defTabSz="945515" fontAlgn="base">
                <a:spcBef>
                  <a:spcPct val="0"/>
                </a:spcBef>
                <a:spcAft>
                  <a:spcPct val="50000"/>
                </a:spcAft>
                <a:buClr>
                  <a:srgbClr val="FFE600"/>
                </a:buClr>
                <a:buSzPct val="80000"/>
                <a:buFont typeface="Arial" panose="020B0604020202020204" pitchFamily="34" charset="0"/>
                <a:buNone/>
                <a:defRPr/>
              </a:pPr>
              <a:endParaRPr 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5" name="Freeform 58"/>
          <p:cNvSpPr/>
          <p:nvPr>
            <p:custDataLst>
              <p:tags r:id="rId36"/>
            </p:custDataLst>
          </p:nvPr>
        </p:nvSpPr>
        <p:spPr bwMode="auto">
          <a:xfrm>
            <a:off x="4598265" y="1930269"/>
            <a:ext cx="2379060" cy="1208563"/>
          </a:xfrm>
          <a:custGeom>
            <a:avLst/>
            <a:gdLst>
              <a:gd name="T0" fmla="*/ 53 w 1602"/>
              <a:gd name="T1" fmla="*/ 9 h 744"/>
              <a:gd name="T2" fmla="*/ 42 w 1602"/>
              <a:gd name="T3" fmla="*/ 2 h 744"/>
              <a:gd name="T4" fmla="*/ 30 w 1602"/>
              <a:gd name="T5" fmla="*/ 0 h 744"/>
              <a:gd name="T6" fmla="*/ 0 w 1602"/>
              <a:gd name="T7" fmla="*/ 0 h 744"/>
              <a:gd name="T8" fmla="*/ 6 w 1602"/>
              <a:gd name="T9" fmla="*/ 8 h 744"/>
              <a:gd name="T10" fmla="*/ 6 w 1602"/>
              <a:gd name="T11" fmla="*/ 8 h 744"/>
              <a:gd name="T12" fmla="*/ 0 w 1602"/>
              <a:gd name="T13" fmla="*/ 17 h 744"/>
              <a:gd name="T14" fmla="*/ 30 w 1602"/>
              <a:gd name="T15" fmla="*/ 17 h 744"/>
              <a:gd name="T16" fmla="*/ 30 w 1602"/>
              <a:gd name="T17" fmla="*/ 17 h 744"/>
              <a:gd name="T18" fmla="*/ 36 w 1602"/>
              <a:gd name="T19" fmla="*/ 18 h 744"/>
              <a:gd name="T20" fmla="*/ 41 w 1602"/>
              <a:gd name="T21" fmla="*/ 21 h 744"/>
              <a:gd name="T22" fmla="*/ 45 w 1602"/>
              <a:gd name="T23" fmla="*/ 26 h 744"/>
              <a:gd name="T24" fmla="*/ 56 w 1602"/>
              <a:gd name="T25" fmla="*/ 28 h 744"/>
              <a:gd name="T26" fmla="*/ 60 w 1602"/>
              <a:gd name="T27" fmla="*/ 19 h 744"/>
              <a:gd name="T28" fmla="*/ 53 w 1602"/>
              <a:gd name="T29" fmla="*/ 9 h 7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02"/>
              <a:gd name="T46" fmla="*/ 0 h 744"/>
              <a:gd name="T47" fmla="*/ 1602 w 1602"/>
              <a:gd name="T48" fmla="*/ 744 h 74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02" h="744">
                <a:moveTo>
                  <a:pt x="1402" y="236"/>
                </a:moveTo>
                <a:cubicBezTo>
                  <a:pt x="1321" y="161"/>
                  <a:pt x="1225" y="101"/>
                  <a:pt x="1120" y="61"/>
                </a:cubicBezTo>
                <a:cubicBezTo>
                  <a:pt x="1019" y="21"/>
                  <a:pt x="909" y="0"/>
                  <a:pt x="794" y="0"/>
                </a:cubicBezTo>
                <a:cubicBezTo>
                  <a:pt x="0" y="0"/>
                  <a:pt x="0" y="0"/>
                  <a:pt x="0" y="0"/>
                </a:cubicBezTo>
                <a:cubicBezTo>
                  <a:pt x="158" y="226"/>
                  <a:pt x="158" y="226"/>
                  <a:pt x="158" y="226"/>
                </a:cubicBezTo>
                <a:cubicBezTo>
                  <a:pt x="160" y="228"/>
                  <a:pt x="160" y="228"/>
                  <a:pt x="160" y="228"/>
                </a:cubicBezTo>
                <a:cubicBezTo>
                  <a:pt x="0" y="451"/>
                  <a:pt x="0" y="451"/>
                  <a:pt x="0" y="451"/>
                </a:cubicBezTo>
                <a:cubicBezTo>
                  <a:pt x="794" y="451"/>
                  <a:pt x="794" y="451"/>
                  <a:pt x="794" y="451"/>
                </a:cubicBezTo>
                <a:cubicBezTo>
                  <a:pt x="794" y="451"/>
                  <a:pt x="794" y="451"/>
                  <a:pt x="794" y="451"/>
                </a:cubicBezTo>
                <a:cubicBezTo>
                  <a:pt x="852" y="451"/>
                  <a:pt x="907" y="462"/>
                  <a:pt x="957" y="481"/>
                </a:cubicBezTo>
                <a:cubicBezTo>
                  <a:pt x="1010" y="502"/>
                  <a:pt x="1057" y="532"/>
                  <a:pt x="1098" y="569"/>
                </a:cubicBezTo>
                <a:cubicBezTo>
                  <a:pt x="1139" y="606"/>
                  <a:pt x="1173" y="651"/>
                  <a:pt x="1198" y="701"/>
                </a:cubicBezTo>
                <a:cubicBezTo>
                  <a:pt x="1480" y="744"/>
                  <a:pt x="1480" y="744"/>
                  <a:pt x="1480" y="744"/>
                </a:cubicBezTo>
                <a:cubicBezTo>
                  <a:pt x="1602" y="501"/>
                  <a:pt x="1602" y="501"/>
                  <a:pt x="1602" y="501"/>
                </a:cubicBezTo>
                <a:cubicBezTo>
                  <a:pt x="1552" y="400"/>
                  <a:pt x="1484" y="310"/>
                  <a:pt x="1402" y="236"/>
                </a:cubicBezTo>
                <a:close/>
              </a:path>
            </a:pathLst>
          </a:custGeom>
          <a:solidFill>
            <a:srgbClr val="46A6CC"/>
          </a:solidFill>
          <a:ln w="19050" cap="flat" cmpd="sng">
            <a:noFill/>
            <a:prstDash val="solid"/>
            <a:miter lim="800000"/>
          </a:ln>
        </p:spPr>
        <p:txBody>
          <a:bodyPr/>
          <a:lstStyle>
            <a:defPPr>
              <a:defRPr lang="en-US"/>
            </a:defPPr>
            <a:lvl1pPr marL="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30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64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97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94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28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1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95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9310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buFont typeface="Arial" panose="020B0604020202020204" pitchFamily="34" charset="0"/>
              <a:buNone/>
              <a:defRPr/>
            </a:pPr>
            <a:endParaRPr lang="en-GB" sz="1100" kern="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Rectangle 59"/>
          <p:cNvSpPr/>
          <p:nvPr>
            <p:custDataLst>
              <p:tags r:id="rId37"/>
            </p:custDataLst>
          </p:nvPr>
        </p:nvSpPr>
        <p:spPr>
          <a:xfrm>
            <a:off x="4165978" y="4983055"/>
            <a:ext cx="320040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测试环境，敏捷开发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Rectangle 60"/>
          <p:cNvSpPr/>
          <p:nvPr>
            <p:custDataLst>
              <p:tags r:id="rId38"/>
            </p:custDataLst>
          </p:nvPr>
        </p:nvSpPr>
        <p:spPr>
          <a:xfrm>
            <a:off x="1418068" y="1978650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第一阶段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流程调研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TextBox 61"/>
          <p:cNvSpPr txBox="1"/>
          <p:nvPr>
            <p:custDataLst>
              <p:tags r:id="rId39"/>
            </p:custDataLst>
          </p:nvPr>
        </p:nvSpPr>
        <p:spPr>
          <a:xfrm>
            <a:off x="785012" y="3056305"/>
            <a:ext cx="888443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5515" fontAlgn="base">
              <a:lnSpc>
                <a:spcPct val="85000"/>
              </a:lnSpc>
              <a:spcBef>
                <a:spcPct val="0"/>
              </a:spcBef>
              <a:spcAft>
                <a:spcPts val="545"/>
              </a:spcAft>
              <a:buClr>
                <a:srgbClr val="FFE600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讨论会</a:t>
            </a:r>
            <a:endParaRPr lang="zh-CN" alt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TextBox 65"/>
          <p:cNvSpPr txBox="1"/>
          <p:nvPr>
            <p:custDataLst>
              <p:tags r:id="rId40"/>
            </p:custDataLst>
          </p:nvPr>
        </p:nvSpPr>
        <p:spPr>
          <a:xfrm>
            <a:off x="4837261" y="4358064"/>
            <a:ext cx="1793967" cy="216625"/>
          </a:xfrm>
          <a:prstGeom prst="rect">
            <a:avLst/>
          </a:prstGeom>
          <a:noFill/>
        </p:spPr>
        <p:txBody>
          <a:bodyPr wrap="square" lIns="0" tIns="33174" rIns="0" bIns="0" rtlCol="0">
            <a:spAutoFit/>
          </a:bodyPr>
          <a:lstStyle>
            <a:defPPr>
              <a:defRPr lang="en-US"/>
            </a:defPPr>
            <a:lvl1pPr marL="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30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64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97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94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28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15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950" algn="l" defTabSz="104267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ts val="545"/>
              </a:spcAft>
              <a:buClr>
                <a:srgbClr val="FFE600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Chevron 66"/>
          <p:cNvSpPr/>
          <p:nvPr>
            <p:custDataLst>
              <p:tags r:id="rId41"/>
            </p:custDataLst>
          </p:nvPr>
        </p:nvSpPr>
        <p:spPr>
          <a:xfrm>
            <a:off x="7999563" y="1938127"/>
            <a:ext cx="3692109" cy="731520"/>
          </a:xfrm>
          <a:prstGeom prst="chevron">
            <a:avLst>
              <a:gd name="adj" fmla="val 32483"/>
            </a:avLst>
          </a:prstGeom>
          <a:solidFill>
            <a:srgbClr val="46A6CC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Chevron 67"/>
          <p:cNvSpPr/>
          <p:nvPr>
            <p:custDataLst>
              <p:tags r:id="rId42"/>
            </p:custDataLst>
          </p:nvPr>
        </p:nvSpPr>
        <p:spPr>
          <a:xfrm>
            <a:off x="3689862" y="1929601"/>
            <a:ext cx="4460424" cy="730709"/>
          </a:xfrm>
          <a:prstGeom prst="chevron">
            <a:avLst>
              <a:gd name="adj" fmla="val 32483"/>
            </a:avLst>
          </a:prstGeom>
          <a:solidFill>
            <a:srgbClr val="46A6CC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Rectangle 68"/>
          <p:cNvSpPr/>
          <p:nvPr>
            <p:custDataLst>
              <p:tags r:id="rId43"/>
            </p:custDataLst>
          </p:nvPr>
        </p:nvSpPr>
        <p:spPr>
          <a:xfrm>
            <a:off x="5177041" y="1966042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第二阶段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流程开发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Rectangle 69"/>
          <p:cNvSpPr/>
          <p:nvPr>
            <p:custDataLst>
              <p:tags r:id="rId44"/>
            </p:custDataLst>
          </p:nvPr>
        </p:nvSpPr>
        <p:spPr>
          <a:xfrm>
            <a:off x="9352868" y="1978639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第三阶段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项目交付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8" name="Straight Arrow Connector 81"/>
          <p:cNvCxnSpPr/>
          <p:nvPr>
            <p:custDataLst>
              <p:tags r:id="rId45"/>
            </p:custDataLst>
          </p:nvPr>
        </p:nvCxnSpPr>
        <p:spPr>
          <a:xfrm flipV="1">
            <a:off x="689534" y="1865418"/>
            <a:ext cx="2973696" cy="10909"/>
          </a:xfrm>
          <a:prstGeom prst="straightConnector1">
            <a:avLst/>
          </a:prstGeom>
          <a:noFill/>
          <a:ln w="9525" cap="flat" cmpd="sng" algn="ctr">
            <a:solidFill>
              <a:srgbClr val="80808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69" name="Straight Arrow Connector 82"/>
          <p:cNvCxnSpPr/>
          <p:nvPr>
            <p:custDataLst>
              <p:tags r:id="rId46"/>
            </p:custDataLst>
          </p:nvPr>
        </p:nvCxnSpPr>
        <p:spPr>
          <a:xfrm>
            <a:off x="3689862" y="1861151"/>
            <a:ext cx="4223736" cy="0"/>
          </a:xfrm>
          <a:prstGeom prst="straightConnector1">
            <a:avLst/>
          </a:prstGeom>
          <a:noFill/>
          <a:ln w="9525" cap="flat" cmpd="sng" algn="ctr">
            <a:solidFill>
              <a:srgbClr val="80808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70" name="Straight Arrow Connector 83"/>
          <p:cNvCxnSpPr/>
          <p:nvPr>
            <p:custDataLst>
              <p:tags r:id="rId47"/>
            </p:custDataLst>
          </p:nvPr>
        </p:nvCxnSpPr>
        <p:spPr>
          <a:xfrm>
            <a:off x="7975475" y="1861151"/>
            <a:ext cx="3334380" cy="0"/>
          </a:xfrm>
          <a:prstGeom prst="straightConnector1">
            <a:avLst/>
          </a:prstGeom>
          <a:noFill/>
          <a:ln w="9525" cap="flat" cmpd="sng" algn="ctr">
            <a:solidFill>
              <a:srgbClr val="808080"/>
            </a:solidFill>
            <a:prstDash val="solid"/>
            <a:headEnd type="triangle"/>
            <a:tailEnd type="triangle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itle 2"/>
          <p:cNvSpPr txBox="1"/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项目实施前后流程对比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4" name="Content Placeholder 3"/>
          <p:cNvSpPr txBox="1"/>
          <p:nvPr>
            <p:custDataLst>
              <p:tags r:id="rId1"/>
            </p:custDataLst>
          </p:nvPr>
        </p:nvSpPr>
        <p:spPr>
          <a:xfrm>
            <a:off x="611869" y="1189524"/>
            <a:ext cx="4929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0">
                      <a:srgbClr val="0094F3"/>
                    </a:gs>
                    <a:gs pos="36000">
                      <a:srgbClr val="0082F7"/>
                    </a:gs>
                    <a:gs pos="71000">
                      <a:srgbClr val="4063EC"/>
                    </a:gs>
                    <a:gs pos="100000">
                      <a:srgbClr val="4C5BE7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自动化前</a:t>
            </a:r>
            <a:r>
              <a:rPr lang="en-US" altLang="zh-CN" dirty="0"/>
              <a:t>:</a:t>
            </a:r>
            <a:endParaRPr lang="en-US" dirty="0"/>
          </a:p>
        </p:txBody>
      </p:sp>
      <p:sp>
        <p:nvSpPr>
          <p:cNvPr id="115" name="Content Placeholder 3"/>
          <p:cNvSpPr txBox="1"/>
          <p:nvPr>
            <p:custDataLst>
              <p:tags r:id="rId2"/>
            </p:custDataLst>
          </p:nvPr>
        </p:nvSpPr>
        <p:spPr>
          <a:xfrm>
            <a:off x="611869" y="3352706"/>
            <a:ext cx="5553376" cy="40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0">
                      <a:srgbClr val="0094F3"/>
                    </a:gs>
                    <a:gs pos="36000">
                      <a:srgbClr val="0082F7"/>
                    </a:gs>
                    <a:gs pos="71000">
                      <a:srgbClr val="4063EC"/>
                    </a:gs>
                    <a:gs pos="100000">
                      <a:srgbClr val="4C5BE7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自动化后：</a:t>
            </a:r>
            <a:endParaRPr lang="en-US" dirty="0"/>
          </a:p>
        </p:txBody>
      </p:sp>
      <p:sp>
        <p:nvSpPr>
          <p:cNvPr id="116" name="Content Placeholder 3"/>
          <p:cNvSpPr txBox="1"/>
          <p:nvPr>
            <p:custDataLst>
              <p:tags r:id="rId3"/>
            </p:custDataLst>
          </p:nvPr>
        </p:nvSpPr>
        <p:spPr>
          <a:xfrm>
            <a:off x="3027483" y="5350321"/>
            <a:ext cx="3291763" cy="588264"/>
          </a:xfrm>
          <a:prstGeom prst="rect">
            <a:avLst/>
          </a:prstGeom>
        </p:spPr>
        <p:txBody>
          <a:bodyPr/>
          <a:lstStyle>
            <a:lvl1pPr marL="360680" indent="-3606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17550" indent="-355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rgbClr val="646464"/>
                </a:solidFill>
                <a:latin typeface="+mn-lt"/>
              </a:defRPr>
            </a:lvl2pPr>
            <a:lvl3pPr marL="1081405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rgbClr val="646464"/>
                </a:solidFill>
                <a:latin typeface="+mn-lt"/>
              </a:defRPr>
            </a:lvl3pPr>
            <a:lvl4pPr marL="14414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+mn-lt"/>
              </a:defRPr>
            </a:lvl4pPr>
            <a:lvl5pPr marL="1800225" indent="-3575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+mn-lt"/>
              </a:defRPr>
            </a:lvl5pPr>
            <a:lvl6pPr marL="2257425" indent="-357505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+mn-lt"/>
              </a:defRPr>
            </a:lvl6pPr>
            <a:lvl7pPr marL="2714625" indent="-357505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+mn-lt"/>
              </a:defRPr>
            </a:lvl7pPr>
            <a:lvl8pPr marL="3171825" indent="-357505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+mn-lt"/>
              </a:defRPr>
            </a:lvl8pPr>
            <a:lvl9pPr marL="3629025" indent="-357505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1800" b="1" kern="0" dirty="0">
                <a:solidFill>
                  <a:srgbClr val="46A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800" b="1" kern="0" dirty="0">
                <a:solidFill>
                  <a:srgbClr val="46A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机器人执行单据信息对比</a:t>
            </a:r>
            <a:endParaRPr lang="en-US" sz="1800" kern="0" dirty="0">
              <a:solidFill>
                <a:srgbClr val="46A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7" name="Group 1"/>
          <p:cNvGrpSpPr/>
          <p:nvPr/>
        </p:nvGrpSpPr>
        <p:grpSpPr>
          <a:xfrm>
            <a:off x="679571" y="1937373"/>
            <a:ext cx="10562696" cy="948143"/>
            <a:chOff x="841935" y="1937373"/>
            <a:chExt cx="8659518" cy="948143"/>
          </a:xfrm>
        </p:grpSpPr>
        <p:sp>
          <p:nvSpPr>
            <p:cNvPr id="118" name="Rounded Rectangle 51"/>
            <p:cNvSpPr/>
            <p:nvPr>
              <p:custDataLst>
                <p:tags r:id="rId4"/>
              </p:custDataLst>
            </p:nvPr>
          </p:nvSpPr>
          <p:spPr>
            <a:xfrm>
              <a:off x="841935" y="1940752"/>
              <a:ext cx="1384985" cy="90129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646464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登录审单系统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Right Arrow 53"/>
            <p:cNvSpPr/>
            <p:nvPr>
              <p:custDataLst>
                <p:tags r:id="rId5"/>
              </p:custDataLst>
            </p:nvPr>
          </p:nvSpPr>
          <p:spPr>
            <a:xfrm>
              <a:off x="2322759" y="2239049"/>
              <a:ext cx="307849" cy="230886"/>
            </a:xfrm>
            <a:prstGeom prst="rightArrow">
              <a:avLst/>
            </a:prstGeom>
            <a:solidFill>
              <a:srgbClr val="0F6D9E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Rounded Rectangle 54"/>
            <p:cNvSpPr/>
            <p:nvPr>
              <p:custDataLst>
                <p:tags r:id="rId6"/>
              </p:custDataLst>
            </p:nvPr>
          </p:nvSpPr>
          <p:spPr>
            <a:xfrm>
              <a:off x="2669786" y="1937373"/>
              <a:ext cx="1454804" cy="90129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646464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进入单据处理界面</a:t>
              </a: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300" b="1" kern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翻阅影像资料及税务发票</a:t>
              </a:r>
              <a:endPara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Rounded Rectangle 56"/>
            <p:cNvSpPr/>
            <p:nvPr>
              <p:custDataLst>
                <p:tags r:id="rId7"/>
              </p:custDataLst>
            </p:nvPr>
          </p:nvSpPr>
          <p:spPr>
            <a:xfrm>
              <a:off x="4599089" y="1968986"/>
              <a:ext cx="1301528" cy="90129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646464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b="1" kern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将任务处理界面中的信息与影像资料作比对</a:t>
              </a:r>
              <a:endPara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Right Arrow 57"/>
            <p:cNvSpPr/>
            <p:nvPr>
              <p:custDataLst>
                <p:tags r:id="rId8"/>
              </p:custDataLst>
            </p:nvPr>
          </p:nvSpPr>
          <p:spPr>
            <a:xfrm>
              <a:off x="4211535" y="2239049"/>
              <a:ext cx="307849" cy="230886"/>
            </a:xfrm>
            <a:prstGeom prst="rightArrow">
              <a:avLst/>
            </a:prstGeom>
            <a:solidFill>
              <a:srgbClr val="0F6D9E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Right Arrow 58"/>
            <p:cNvSpPr/>
            <p:nvPr>
              <p:custDataLst>
                <p:tags r:id="rId9"/>
              </p:custDataLst>
            </p:nvPr>
          </p:nvSpPr>
          <p:spPr>
            <a:xfrm>
              <a:off x="7760606" y="2239049"/>
              <a:ext cx="307849" cy="230886"/>
            </a:xfrm>
            <a:prstGeom prst="rightArrow">
              <a:avLst/>
            </a:prstGeom>
            <a:solidFill>
              <a:srgbClr val="0F6D9E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Rounded Rectangle 59"/>
            <p:cNvSpPr/>
            <p:nvPr>
              <p:custDataLst>
                <p:tags r:id="rId10"/>
              </p:custDataLst>
            </p:nvPr>
          </p:nvSpPr>
          <p:spPr>
            <a:xfrm>
              <a:off x="8150914" y="1984218"/>
              <a:ext cx="1350539" cy="90129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646464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kumimoji="0" lang="en-US" altLang="zh-CN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拒绝</a:t>
              </a:r>
              <a:endPara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Right Arrow 60"/>
            <p:cNvSpPr/>
            <p:nvPr>
              <p:custDataLst>
                <p:tags r:id="rId11"/>
              </p:custDataLst>
            </p:nvPr>
          </p:nvSpPr>
          <p:spPr>
            <a:xfrm>
              <a:off x="5978455" y="2254281"/>
              <a:ext cx="307849" cy="230886"/>
            </a:xfrm>
            <a:prstGeom prst="rightArrow">
              <a:avLst/>
            </a:prstGeom>
            <a:solidFill>
              <a:srgbClr val="0F6D9E"/>
            </a:solid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Rounded Rectangle 61"/>
            <p:cNvSpPr/>
            <p:nvPr>
              <p:custDataLst>
                <p:tags r:id="rId12"/>
              </p:custDataLst>
            </p:nvPr>
          </p:nvSpPr>
          <p:spPr>
            <a:xfrm>
              <a:off x="6391356" y="1952605"/>
              <a:ext cx="1308322" cy="90129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646464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发票真伪校验查询</a:t>
              </a:r>
              <a:endPara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7" name="Rounded Rectangle 30"/>
          <p:cNvSpPr/>
          <p:nvPr>
            <p:custDataLst>
              <p:tags r:id="rId13"/>
            </p:custDataLst>
          </p:nvPr>
        </p:nvSpPr>
        <p:spPr>
          <a:xfrm>
            <a:off x="669925" y="4113936"/>
            <a:ext cx="1600662" cy="977044"/>
          </a:xfrm>
          <a:prstGeom prst="roundRect">
            <a:avLst/>
          </a:prstGeom>
          <a:solidFill>
            <a:srgbClr val="0F6D9E"/>
          </a:solidFill>
          <a:ln w="9525" cap="flat" cmpd="sng" algn="ctr">
            <a:solidFill>
              <a:srgbClr val="646464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FFE600"/>
              </a:buClr>
              <a:buSzPct val="70000"/>
              <a:buFontTx/>
              <a:buNone/>
              <a:defRPr/>
            </a:pPr>
            <a:endParaRPr kumimoji="0" lang="en-US" altLang="zh-CN" sz="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FFE600"/>
              </a:buClr>
              <a:buSzPct val="70000"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定时启动</a:t>
            </a:r>
            <a:endParaRPr kumimoji="0" lang="en-US" altLang="zh-CN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FFE600"/>
              </a:buClr>
              <a:buSzPct val="70000"/>
              <a:buFontTx/>
              <a:buNone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Right Arrow 33"/>
          <p:cNvSpPr/>
          <p:nvPr>
            <p:custDataLst>
              <p:tags r:id="rId14"/>
            </p:custDataLst>
          </p:nvPr>
        </p:nvSpPr>
        <p:spPr>
          <a:xfrm>
            <a:off x="2350325" y="4479703"/>
            <a:ext cx="359273" cy="231006"/>
          </a:xfrm>
          <a:prstGeom prst="rightArrow">
            <a:avLst/>
          </a:prstGeom>
          <a:solidFill>
            <a:srgbClr val="E0E0E0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Rounded Rectangle 66"/>
          <p:cNvSpPr/>
          <p:nvPr>
            <p:custDataLst>
              <p:tags r:id="rId15"/>
            </p:custDataLst>
          </p:nvPr>
        </p:nvSpPr>
        <p:spPr>
          <a:xfrm>
            <a:off x="7132743" y="4113936"/>
            <a:ext cx="1600662" cy="977044"/>
          </a:xfrm>
          <a:prstGeom prst="roundRect">
            <a:avLst/>
          </a:prstGeom>
          <a:solidFill>
            <a:srgbClr val="0F6D9E"/>
          </a:solidFill>
          <a:ln w="9525" cap="flat" cmpd="sng" algn="ctr">
            <a:solidFill>
              <a:srgbClr val="646464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E600"/>
              </a:buClr>
              <a:buSzPct val="70000"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根据对比结果进行</a:t>
            </a:r>
            <a:endParaRPr kumimoji="0" lang="zh-CN" altLang="en-US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E600"/>
              </a:buClr>
              <a:buSzPct val="70000"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/拒绝操作</a:t>
            </a:r>
            <a:endParaRPr kumimoji="0" lang="zh-CN" altLang="en-US" sz="1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Rounded Rectangle 70"/>
          <p:cNvSpPr/>
          <p:nvPr>
            <p:custDataLst>
              <p:tags r:id="rId16"/>
            </p:custDataLst>
          </p:nvPr>
        </p:nvSpPr>
        <p:spPr>
          <a:xfrm>
            <a:off x="9564857" y="4119480"/>
            <a:ext cx="1600662" cy="9770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646464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E600"/>
              </a:buClr>
              <a:buSzPct val="70000"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RPA</a:t>
            </a:r>
            <a:r>
              <a:rPr lang="zh-CN" altLang="en-US" sz="1300" b="1" kern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将运行记录数据库，并进行邮件反馈</a:t>
            </a:r>
            <a:endParaRPr kumimoji="0" lang="zh-CN" altLang="en-US" sz="13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1" name="Right Arrow 71"/>
          <p:cNvSpPr/>
          <p:nvPr>
            <p:custDataLst>
              <p:tags r:id="rId17"/>
            </p:custDataLst>
          </p:nvPr>
        </p:nvSpPr>
        <p:spPr>
          <a:xfrm>
            <a:off x="8982355" y="4460776"/>
            <a:ext cx="359273" cy="231006"/>
          </a:xfrm>
          <a:prstGeom prst="rightArrow">
            <a:avLst/>
          </a:prstGeom>
          <a:solidFill>
            <a:srgbClr val="E0E0E0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Rectangle 38"/>
          <p:cNvSpPr/>
          <p:nvPr>
            <p:custDataLst>
              <p:tags r:id="rId18"/>
            </p:custDataLst>
          </p:nvPr>
        </p:nvSpPr>
        <p:spPr>
          <a:xfrm>
            <a:off x="2962579" y="3703991"/>
            <a:ext cx="3421572" cy="1625558"/>
          </a:xfrm>
          <a:prstGeom prst="rect">
            <a:avLst/>
          </a:prstGeom>
          <a:noFill/>
          <a:ln w="50800" cap="flat" cmpd="sng" algn="ctr">
            <a:solidFill>
              <a:schemeClr val="accent1"/>
            </a:solidFill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" name="Picture 1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501" flipH="1">
            <a:off x="5842729" y="3211842"/>
            <a:ext cx="882022" cy="80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Right Arrow 28"/>
          <p:cNvSpPr/>
          <p:nvPr>
            <p:custDataLst>
              <p:tags r:id="rId21"/>
            </p:custDataLst>
          </p:nvPr>
        </p:nvSpPr>
        <p:spPr>
          <a:xfrm>
            <a:off x="6547968" y="4479703"/>
            <a:ext cx="359273" cy="231006"/>
          </a:xfrm>
          <a:prstGeom prst="rightArrow">
            <a:avLst/>
          </a:prstGeom>
          <a:solidFill>
            <a:srgbClr val="E0E0E0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41980" y="4080510"/>
            <a:ext cx="2973705" cy="9455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464_3*l_h_f*1_2_1"/>
  <p:tag name="KSO_WM_TEMPLATE_CATEGORY" val="diagram"/>
  <p:tag name="KSO_WM_TEMPLATE_INDEX" val="160464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#wm#"/>
  <p:tag name="KSO_WM_UNIT_TYPE" val="r_t"/>
  <p:tag name="KSO_WM_UNIT_INDEX" val="1_2"/>
  <p:tag name="KSO_WM_UNIT_ID" val="diagram160805_2*r_t*1_2"/>
  <p:tag name="KSO_WM_UNIT_CLEAR" val="1"/>
  <p:tag name="KSO_WM_UNIT_LAYERLEVEL" val="1_1"/>
  <p:tag name="KSO_WM_UNIT_DIAGRAM_CONTRAST_TITLE_CNT" val="6"/>
  <p:tag name="KSO_WM_UNIT_DIAGRAM_DIMENSION_TITLE_CNT" val="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5"/>
  <p:tag name="KSO_WM_UNIT_FILL_TYPE" val="1"/>
</p:tagLst>
</file>

<file path=ppt/tags/tag101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#wm#"/>
  <p:tag name="KSO_WM_UNIT_TYPE" val="r_t"/>
  <p:tag name="KSO_WM_UNIT_INDEX" val="1_1"/>
  <p:tag name="KSO_WM_UNIT_ID" val="diagram160805_2*r_t*1_1"/>
  <p:tag name="KSO_WM_UNIT_CLEAR" val="1"/>
  <p:tag name="KSO_WM_UNIT_LAYERLEVEL" val="1_1"/>
  <p:tag name="KSO_WM_UNIT_DIAGRAM_CONTRAST_TITLE_CNT" val="6"/>
  <p:tag name="KSO_WM_UNIT_DIAGRAM_DIMENSION_TITLE_CNT" val="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5"/>
  <p:tag name="KSO_WM_UNIT_FILL_TYPE" val="1"/>
</p:tagLst>
</file>

<file path=ppt/tags/tag102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#wm#"/>
  <p:tag name="KSO_WM_UNIT_TYPE" val="r_t"/>
  <p:tag name="KSO_WM_UNIT_INDEX" val="1_4"/>
  <p:tag name="KSO_WM_UNIT_ID" val="diagram160805_2*r_t*1_4"/>
  <p:tag name="KSO_WM_UNIT_CLEAR" val="1"/>
  <p:tag name="KSO_WM_UNIT_LAYERLEVEL" val="1_1"/>
  <p:tag name="KSO_WM_UNIT_DIAGRAM_CONTRAST_TITLE_CNT" val="6"/>
  <p:tag name="KSO_WM_UNIT_DIAGRAM_DIMENSION_TITLE_CNT" val="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5"/>
  <p:tag name="KSO_WM_UNIT_FILL_TYPE" val="1"/>
</p:tagLst>
</file>

<file path=ppt/tags/tag103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#wm#"/>
  <p:tag name="KSO_WM_UNIT_TYPE" val="r_v"/>
  <p:tag name="KSO_WM_UNIT_INDEX" val="1_4"/>
  <p:tag name="KSO_WM_UNIT_ID" val="diagram160805_2*r_v*1_4"/>
  <p:tag name="KSO_WM_UNIT_CLEAR" val="1"/>
  <p:tag name="KSO_WM_UNIT_LAYERLEVEL" val="1_1"/>
  <p:tag name="KSO_WM_UNIT_DIAGRAM_CONTRAST_TITLE_CNT" val="6"/>
  <p:tag name="KSO_WM_UNIT_DIAGRAM_DIMENSION_TITLE_CNT" val="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r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04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#wm#"/>
  <p:tag name="KSO_WM_UNIT_TYPE" val="r_v"/>
  <p:tag name="KSO_WM_UNIT_INDEX" val="1_3"/>
  <p:tag name="KSO_WM_UNIT_ID" val="diagram160805_2*r_v*1_3"/>
  <p:tag name="KSO_WM_UNIT_CLEAR" val="1"/>
  <p:tag name="KSO_WM_UNIT_LAYERLEVEL" val="1_1"/>
  <p:tag name="KSO_WM_UNIT_DIAGRAM_CONTRAST_TITLE_CNT" val="6"/>
  <p:tag name="KSO_WM_UNIT_DIAGRAM_DIMENSION_TITLE_CNT" val="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r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05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#wm#"/>
  <p:tag name="KSO_WM_UNIT_TYPE" val="r_v"/>
  <p:tag name="KSO_WM_UNIT_INDEX" val="1_2"/>
  <p:tag name="KSO_WM_UNIT_ID" val="diagram160805_2*r_v*1_2"/>
  <p:tag name="KSO_WM_UNIT_CLEAR" val="1"/>
  <p:tag name="KSO_WM_UNIT_LAYERLEVEL" val="1_1"/>
  <p:tag name="KSO_WM_UNIT_DIAGRAM_CONTRAST_TITLE_CNT" val="6"/>
  <p:tag name="KSO_WM_UNIT_DIAGRAM_DIMENSION_TITLE_CNT" val="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r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06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"/>
  <p:tag name="KSO_WM_UNIT_TYPE" val="r_t"/>
  <p:tag name="KSO_WM_UNIT_INDEX" val="1_6"/>
  <p:tag name="KSO_WM_UNIT_ID" val="diagram160805_2*r_t*1_6"/>
  <p:tag name="KSO_WM_UNIT_CLEAR" val="1"/>
  <p:tag name="KSO_WM_UNIT_LAYERLEVEL" val="1_1"/>
  <p:tag name="KSO_WM_UNIT_DIAGRAM_CONTRAST_TITLE_CNT" val="6"/>
  <p:tag name="KSO_WM_UNIT_DIAGRAM_DIMENSION_TITLE_CNT" val="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5"/>
  <p:tag name="KSO_WM_UNIT_FILL_TYPE" val="1"/>
</p:tagLst>
</file>

<file path=ppt/tags/tag107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"/>
  <p:tag name="KSO_WM_UNIT_TYPE" val="r_t"/>
  <p:tag name="KSO_WM_UNIT_INDEX" val="1_6"/>
  <p:tag name="KSO_WM_UNIT_ID" val="diagram160805_2*r_t*1_6"/>
  <p:tag name="KSO_WM_UNIT_CLEAR" val="1"/>
  <p:tag name="KSO_WM_UNIT_LAYERLEVEL" val="1_1"/>
  <p:tag name="KSO_WM_UNIT_DIAGRAM_CONTRAST_TITLE_CNT" val="6"/>
  <p:tag name="KSO_WM_UNIT_DIAGRAM_DIMENSION_TITLE_CNT" val="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5"/>
  <p:tag name="KSO_WM_UNIT_FILL_TYPE" val="1"/>
</p:tagLst>
</file>

<file path=ppt/tags/tag108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"/>
  <p:tag name="KSO_WM_UNIT_TYPE" val="r_t"/>
  <p:tag name="KSO_WM_UNIT_INDEX" val="1_6"/>
  <p:tag name="KSO_WM_UNIT_ID" val="diagram160805_2*r_t*1_6"/>
  <p:tag name="KSO_WM_UNIT_CLEAR" val="1"/>
  <p:tag name="KSO_WM_UNIT_LAYERLEVEL" val="1_1"/>
  <p:tag name="KSO_WM_UNIT_DIAGRAM_CONTRAST_TITLE_CNT" val="6"/>
  <p:tag name="KSO_WM_UNIT_DIAGRAM_DIMENSION_TITLE_CNT" val="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5"/>
  <p:tag name="KSO_WM_UNIT_FILL_TYPE" val="1"/>
</p:tagLst>
</file>

<file path=ppt/tags/tag109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"/>
  <p:tag name="KSO_WM_UNIT_TYPE" val="r_v"/>
  <p:tag name="KSO_WM_UNIT_INDEX" val="1_4"/>
  <p:tag name="KSO_WM_UNIT_ID" val="diagram160805_2*r_v*1_4"/>
  <p:tag name="KSO_WM_UNIT_CLEAR" val="1"/>
  <p:tag name="KSO_WM_UNIT_LAYERLEVEL" val="1_1"/>
  <p:tag name="KSO_WM_UNIT_DIAGRAM_CONTRAST_TITLE_CNT" val="6"/>
  <p:tag name="KSO_WM_UNIT_DIAGRAM_DIMENSION_TITLE_CNT" val="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r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160464_3*l_h_a*1_2_1"/>
  <p:tag name="KSO_WM_TEMPLATE_CATEGORY" val="diagram"/>
  <p:tag name="KSO_WM_TEMPLATE_INDEX" val="160464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</p:tagLst>
</file>

<file path=ppt/tags/tag110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"/>
  <p:tag name="KSO_WM_UNIT_TYPE" val="r_v"/>
  <p:tag name="KSO_WM_UNIT_INDEX" val="1_3"/>
  <p:tag name="KSO_WM_UNIT_ID" val="diagram160805_2*r_v*1_3"/>
  <p:tag name="KSO_WM_UNIT_CLEAR" val="1"/>
  <p:tag name="KSO_WM_UNIT_LAYERLEVEL" val="1_1"/>
  <p:tag name="KSO_WM_UNIT_DIAGRAM_CONTRAST_TITLE_CNT" val="6"/>
  <p:tag name="KSO_WM_UNIT_DIAGRAM_DIMENSION_TITLE_CNT" val="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r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11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"/>
  <p:tag name="KSO_WM_UNIT_TYPE" val="r_v"/>
  <p:tag name="KSO_WM_UNIT_INDEX" val="1_2"/>
  <p:tag name="KSO_WM_UNIT_ID" val="diagram160805_2*r_v*1_2"/>
  <p:tag name="KSO_WM_UNIT_CLEAR" val="1"/>
  <p:tag name="KSO_WM_UNIT_LAYERLEVEL" val="1_1"/>
  <p:tag name="KSO_WM_UNIT_DIAGRAM_CONTRAST_TITLE_CNT" val="6"/>
  <p:tag name="KSO_WM_UNIT_DIAGRAM_DIMENSION_TITLE_CNT" val="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r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464_3*l_h_i*1_3_1"/>
  <p:tag name="KSO_WM_TEMPLATE_CATEGORY" val="diagram"/>
  <p:tag name="KSO_WM_TEMPLATE_INDEX" val="1604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PP_MARK_KEY" val="7e801270-638c-4d49-a502-f3a1e1a13887"/>
  <p:tag name="COMMONDATA" val="eyJoZGlkIjoiNWU2YzdiNjA0MjY5NWI1NjE5NDk5MGNiOGE1MjE2YjgifQ=="/>
</p:tagLst>
</file>

<file path=ppt/tags/tag1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464_3*l_h_f*1_3_1"/>
  <p:tag name="KSO_WM_TEMPLATE_CATEGORY" val="diagram"/>
  <p:tag name="KSO_WM_TEMPLATE_INDEX" val="160464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160464_3*l_h_a*1_3_1"/>
  <p:tag name="KSO_WM_TEMPLATE_CATEGORY" val="diagram"/>
  <p:tag name="KSO_WM_TEMPLATE_INDEX" val="160464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VALUE" val="124*1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55_1*l_h_x*1_1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9.xml><?xml version="1.0" encoding="utf-8"?>
<p:tagLst xmlns:p="http://schemas.openxmlformats.org/presentationml/2006/main">
  <p:tag name="KSO_WM_UNIT_SUBTYPE" val="a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55_1*l_h_f*1_1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3.2.0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VALUE" val="124*1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55_1*l_h_x*1_1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24.xml><?xml version="1.0" encoding="utf-8"?>
<p:tagLst xmlns:p="http://schemas.openxmlformats.org/presentationml/2006/main">
  <p:tag name="KSO_WM_UNIT_SUBTYPE" val="a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55_1*l_h_f*1_1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VALUE" val="124*1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55_1*l_h_x*1_1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29.xml><?xml version="1.0" encoding="utf-8"?>
<p:tagLst xmlns:p="http://schemas.openxmlformats.org/presentationml/2006/main">
  <p:tag name="KSO_WM_UNIT_SUBTYPE" val="a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55_1*l_h_f*1_1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464_3*l_h_i*1_1_1"/>
  <p:tag name="KSO_WM_TEMPLATE_CATEGORY" val="diagram"/>
  <p:tag name="KSO_WM_TEMPLATE_INDEX" val="1604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464_3*l_h_f*1_1_1"/>
  <p:tag name="KSO_WM_TEMPLATE_CATEGORY" val="diagram"/>
  <p:tag name="KSO_WM_TEMPLATE_INDEX" val="160464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160464_3*l_h_a*1_1_1"/>
  <p:tag name="KSO_WM_TEMPLATE_CATEGORY" val="diagram"/>
  <p:tag name="KSO_WM_TEMPLATE_INDEX" val="160464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464_3*l_h_i*1_2_1"/>
  <p:tag name="KSO_WM_TEMPLATE_CATEGORY" val="diagram"/>
  <p:tag name="KSO_WM_TEMPLATE_INDEX" val="1604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#wm#"/>
  <p:tag name="KSO_WM_UNIT_TYPE" val="r_t"/>
  <p:tag name="KSO_WM_UNIT_INDEX" val="1_6"/>
  <p:tag name="KSO_WM_UNIT_ID" val="diagram160805_2*r_t*1_6"/>
  <p:tag name="KSO_WM_UNIT_CLEAR" val="1"/>
  <p:tag name="KSO_WM_UNIT_LAYERLEVEL" val="1_1"/>
  <p:tag name="KSO_WM_UNIT_DIAGRAM_CONTRAST_TITLE_CNT" val="6"/>
  <p:tag name="KSO_WM_UNIT_DIAGRAM_DIMENSION_TITLE_CNT" val="1"/>
  <p:tag name="KSO_WM_UNIT_VALUE" val="6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5"/>
  <p:tag name="KSO_WM_UNIT_FILL_TYPE" val="1"/>
</p:tagLst>
</file>

<file path=ppt/tags/tag97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#wm#"/>
  <p:tag name="KSO_WM_UNIT_TYPE" val="r_v"/>
  <p:tag name="KSO_WM_UNIT_INDEX" val="1_7"/>
  <p:tag name="KSO_WM_UNIT_ID" val="diagram160805_2*r_v*1_7"/>
  <p:tag name="KSO_WM_UNIT_CLEAR" val="1"/>
  <p:tag name="KSO_WM_UNIT_LAYERLEVEL" val="1_1"/>
  <p:tag name="KSO_WM_UNIT_DIAGRAM_CONTRAST_TITLE_CNT" val="6"/>
  <p:tag name="KSO_WM_UNIT_DIAGRAM_DIMENSION_TITLE_CNT" val="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r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98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#wm#"/>
  <p:tag name="KSO_WM_UNIT_TYPE" val="r_v"/>
  <p:tag name="KSO_WM_UNIT_INDEX" val="1_6"/>
  <p:tag name="KSO_WM_UNIT_ID" val="diagram160805_2*r_v*1_6"/>
  <p:tag name="KSO_WM_UNIT_CLEAR" val="1"/>
  <p:tag name="KSO_WM_UNIT_LAYERLEVEL" val="1_1"/>
  <p:tag name="KSO_WM_UNIT_DIAGRAM_CONTRAST_TITLE_CNT" val="6"/>
  <p:tag name="KSO_WM_UNIT_DIAGRAM_DIMENSION_TITLE_CNT" val="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r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99.xml><?xml version="1.0" encoding="utf-8"?>
<p:tagLst xmlns:p="http://schemas.openxmlformats.org/presentationml/2006/main">
  <p:tag name="KSO_WM_TEMPLATE_CATEGORY" val="diagram"/>
  <p:tag name="KSO_WM_TEMPLATE_INDEX" val="160805"/>
  <p:tag name="KSO_WM_TAG_VERSION" val="1.0"/>
  <p:tag name="KSO_WM_BEAUTIFY_FLAG" val="#wm#"/>
  <p:tag name="KSO_WM_UNIT_TYPE" val="r_v"/>
  <p:tag name="KSO_WM_UNIT_INDEX" val="1_5"/>
  <p:tag name="KSO_WM_UNIT_ID" val="diagram160805_2*r_v*1_5"/>
  <p:tag name="KSO_WM_UNIT_CLEAR" val="1"/>
  <p:tag name="KSO_WM_UNIT_LAYERLEVEL" val="1_1"/>
  <p:tag name="KSO_WM_UNIT_DIAGRAM_CONTRAST_TITLE_CNT" val="6"/>
  <p:tag name="KSO_WM_UNIT_DIAGRAM_DIMENSION_TITLE_CNT" val="1"/>
  <p:tag name="KSO_WM_UNIT_VALUE" val="12"/>
  <p:tag name="KSO_WM_UNIT_HIGHLIGHT" val="0"/>
  <p:tag name="KSO_WM_UNIT_COMPATIBLE" val="0"/>
  <p:tag name="KSO_WM_UNIT_PRESET_TEXT_INDEX" val="3"/>
  <p:tag name="KSO_WM_UNIT_PRESET_TEXT_LEN" val="12"/>
  <p:tag name="KSO_WM_DIAGRAM_GROUP_CODE" val="r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2819</Words>
  <Application>WPS 演示</Application>
  <PresentationFormat>宽屏</PresentationFormat>
  <Paragraphs>309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华文仿宋</vt:lpstr>
      <vt:lpstr>仿宋</vt:lpstr>
      <vt:lpstr>创艺简标宋</vt:lpstr>
      <vt:lpstr>方正粗黑宋简体</vt:lpstr>
      <vt:lpstr>Arial Unicode MS</vt:lpstr>
      <vt:lpstr>Ebrima</vt:lpstr>
      <vt:lpstr>Arial</vt:lpstr>
      <vt:lpstr>EYInterstate Light</vt:lpstr>
      <vt:lpstr>Noto Serif Cond</vt:lpstr>
      <vt:lpstr>Calibri</vt:lpstr>
      <vt:lpstr>黑体</vt:lpstr>
      <vt:lpstr>Arial Unicode MS</vt:lpstr>
      <vt:lpstr>Calibri Light</vt:lpstr>
      <vt:lpstr>等线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PancakeMan</cp:lastModifiedBy>
  <cp:revision>188</cp:revision>
  <dcterms:created xsi:type="dcterms:W3CDTF">2021-03-03T08:16:00Z</dcterms:created>
  <dcterms:modified xsi:type="dcterms:W3CDTF">2023-06-08T05:20:21Z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3BA6E1FD1D9F41179BAEC0EFA570061B_13</vt:lpwstr>
  </property>
  <property fmtid="{D5CDD505-2E9C-101B-9397-08002B2CF9AE}" pid="3" name="KSOProductBuildVer">
    <vt:lpwstr>2052-11.1.0.14036</vt:lpwstr>
  </property>
</Properties>
</file>