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256" r:id="rId4"/>
    <p:sldId id="257" r:id="rId5"/>
    <p:sldId id="258" r:id="rId6"/>
    <p:sldId id="272" r:id="rId7"/>
    <p:sldId id="263" r:id="rId8"/>
    <p:sldId id="273" r:id="rId9"/>
    <p:sldId id="264" r:id="rId10"/>
    <p:sldId id="271" r:id="rId11"/>
    <p:sldId id="282" r:id="rId12"/>
    <p:sldId id="283" r:id="rId13"/>
    <p:sldId id="265" r:id="rId14"/>
    <p:sldId id="26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B484E2"/>
    <a:srgbClr val="705661"/>
    <a:srgbClr val="D460FF"/>
    <a:srgbClr val="01A8FF"/>
    <a:srgbClr val="34334B"/>
    <a:srgbClr val="6D5562"/>
    <a:srgbClr val="1A070E"/>
    <a:srgbClr val="725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2"/>
    <p:restoredTop sz="94674"/>
  </p:normalViewPr>
  <p:slideViewPr>
    <p:cSldViewPr snapToGrid="0">
      <p:cViewPr varScale="1">
        <p:scale>
          <a:sx n="108" d="100"/>
          <a:sy n="108"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6.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1.emf"/><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9" Type="http://schemas.openxmlformats.org/officeDocument/2006/relationships/image" Target="../media/image20.svg"/><Relationship Id="rId8" Type="http://schemas.openxmlformats.org/officeDocument/2006/relationships/image" Target="../media/image19.png"/><Relationship Id="rId7" Type="http://schemas.openxmlformats.org/officeDocument/2006/relationships/image" Target="../media/image18.sv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14.png"/><Relationship Id="rId27" Type="http://schemas.openxmlformats.org/officeDocument/2006/relationships/slideLayout" Target="../slideLayouts/slideLayout7.xml"/><Relationship Id="rId26" Type="http://schemas.openxmlformats.org/officeDocument/2006/relationships/image" Target="../media/image37.svg"/><Relationship Id="rId25" Type="http://schemas.openxmlformats.org/officeDocument/2006/relationships/image" Target="../media/image36.png"/><Relationship Id="rId24" Type="http://schemas.openxmlformats.org/officeDocument/2006/relationships/image" Target="../media/image35.svg"/><Relationship Id="rId23" Type="http://schemas.openxmlformats.org/officeDocument/2006/relationships/image" Target="../media/image34.png"/><Relationship Id="rId22" Type="http://schemas.openxmlformats.org/officeDocument/2006/relationships/image" Target="../media/image33.svg"/><Relationship Id="rId21" Type="http://schemas.openxmlformats.org/officeDocument/2006/relationships/image" Target="../media/image32.png"/><Relationship Id="rId20" Type="http://schemas.openxmlformats.org/officeDocument/2006/relationships/image" Target="../media/image31.svg"/><Relationship Id="rId2" Type="http://schemas.openxmlformats.org/officeDocument/2006/relationships/image" Target="../media/image13.png"/><Relationship Id="rId19" Type="http://schemas.openxmlformats.org/officeDocument/2006/relationships/image" Target="../media/image30.png"/><Relationship Id="rId18" Type="http://schemas.openxmlformats.org/officeDocument/2006/relationships/image" Target="../media/image29.svg"/><Relationship Id="rId17" Type="http://schemas.openxmlformats.org/officeDocument/2006/relationships/image" Target="../media/image28.png"/><Relationship Id="rId16" Type="http://schemas.openxmlformats.org/officeDocument/2006/relationships/image" Target="../media/image27.png"/><Relationship Id="rId15" Type="http://schemas.openxmlformats.org/officeDocument/2006/relationships/image" Target="../media/image26.svg"/><Relationship Id="rId14" Type="http://schemas.openxmlformats.org/officeDocument/2006/relationships/image" Target="../media/image25.png"/><Relationship Id="rId13" Type="http://schemas.openxmlformats.org/officeDocument/2006/relationships/image" Target="../media/image24.svg"/><Relationship Id="rId12" Type="http://schemas.openxmlformats.org/officeDocument/2006/relationships/image" Target="../media/image23.png"/><Relationship Id="rId11" Type="http://schemas.openxmlformats.org/officeDocument/2006/relationships/image" Target="../media/image22.svg"/><Relationship Id="rId10" Type="http://schemas.openxmlformats.org/officeDocument/2006/relationships/image" Target="../media/image21.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284317" y="4843344"/>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2400" dirty="0"/>
              <a:t>智能尽</a:t>
            </a:r>
            <a:r>
              <a:rPr kumimoji="1" lang="zh-CN" altLang="en-US" sz="2400" dirty="0"/>
              <a:t>调程序</a:t>
            </a:r>
            <a:endParaRPr kumimoji="1" lang="en-US" altLang="zh-CN" sz="2400" dirty="0"/>
          </a:p>
          <a:p>
            <a:pPr algn="ct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nvSpPr>
        <p:spPr>
          <a:xfrm>
            <a:off x="4717657" y="6497904"/>
            <a:ext cx="1107996" cy="369332"/>
          </a:xfrm>
          <a:prstGeom prst="rect">
            <a:avLst/>
          </a:prstGeom>
          <a:noFill/>
        </p:spPr>
        <p:txBody>
          <a:bodyPr wrap="none" rtlCol="0">
            <a:spAutoFit/>
          </a:bodyPr>
          <a:lstStyle/>
          <a:p>
            <a:r>
              <a:rPr kumimoji="1" lang="zh-CN" altLang="en-US" dirty="0">
                <a:solidFill>
                  <a:schemeClr val="bg1"/>
                </a:solidFill>
              </a:rPr>
              <a:t>参考示例</a:t>
            </a:r>
            <a:endParaRPr kumimoji="1" lang="zh-CN" altLang="en-US" dirty="0">
              <a:solidFill>
                <a:schemeClr val="bg1"/>
              </a:solidFill>
            </a:endParaRPr>
          </a:p>
        </p:txBody>
      </p:sp>
      <p:pic>
        <p:nvPicPr>
          <p:cNvPr id="2" name="图片 2"/>
          <p:cNvPicPr>
            <a:picLocks noChangeAspect="1"/>
          </p:cNvPicPr>
          <p:nvPr/>
        </p:nvPicPr>
        <p:blipFill>
          <a:blip r:embed="rId1"/>
          <a:stretch>
            <a:fillRect/>
          </a:stretch>
        </p:blipFill>
        <p:spPr>
          <a:xfrm>
            <a:off x="58420" y="1422400"/>
            <a:ext cx="10655935" cy="4771390"/>
          </a:xfrm>
          <a:prstGeom prst="rect">
            <a:avLst/>
          </a:prstGeom>
          <a:noFill/>
          <a:ln>
            <a:noFill/>
          </a:ln>
        </p:spPr>
      </p:pic>
      <p:pic>
        <p:nvPicPr>
          <p:cNvPr id="3" name="图片 2"/>
          <p:cNvPicPr>
            <a:picLocks noChangeAspect="1"/>
          </p:cNvPicPr>
          <p:nvPr/>
        </p:nvPicPr>
        <p:blipFill>
          <a:blip r:embed="rId2"/>
          <a:stretch>
            <a:fillRect/>
          </a:stretch>
        </p:blipFill>
        <p:spPr>
          <a:xfrm>
            <a:off x="7966710" y="1610995"/>
            <a:ext cx="6332220" cy="48869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475951" y="1445708"/>
            <a:ext cx="10670937" cy="4707890"/>
          </a:xfrm>
          <a:prstGeom prst="rect">
            <a:avLst/>
          </a:prstGeom>
          <a:noFill/>
        </p:spPr>
        <p:txBody>
          <a:bodyPr wrap="square" rtlCol="0">
            <a:spAutoFit/>
          </a:bodyPr>
          <a:lstStyle/>
          <a:p>
            <a:pPr>
              <a:lnSpc>
                <a:spcPct val="150000"/>
              </a:lnSpc>
            </a:pPr>
            <a:r>
              <a:rPr lang="en-US" altLang="zh-CN" sz="2000" b="1" dirty="0">
                <a:ln>
                  <a:solidFill>
                    <a:sysClr val="windowText" lastClr="000000"/>
                  </a:solidFill>
                </a:ln>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宋体" panose="02010600030101010101" pitchFamily="2" charset="-122"/>
              </a:rPr>
              <a:t>	</a:t>
            </a:r>
            <a:r>
              <a:rPr sz="2000" b="1" dirty="0">
                <a:ln>
                  <a:solidFill>
                    <a:sysClr val="windowText" lastClr="000000"/>
                  </a:solidFill>
                </a:ln>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宋体" panose="02010600030101010101" pitchFamily="2" charset="-122"/>
              </a:rPr>
              <a:t>尽职调查流程从上线至今，已经完成约20000条任务的的处理，大约完成460000次网站查询，累计节约38,333小时.随着数字化技术应用的不断深入，从点到、从业务到部门到公司，通过“科技赋能”，公司累计赋能31个业务部门，累计完成202个自动化流程，覆盖80多套系统。预计每年可以节省人力45644小时。</a:t>
            </a:r>
            <a:endParaRPr sz="2000" b="1" dirty="0">
              <a:ln>
                <a:solidFill>
                  <a:sysClr val="windowText" lastClr="000000"/>
                </a:solidFill>
              </a:ln>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sz="2000" b="1" dirty="0">
                <a:ln>
                  <a:solidFill>
                    <a:sysClr val="windowText" lastClr="000000"/>
                  </a:solidFill>
                </a:ln>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宋体" panose="02010600030101010101" pitchFamily="2" charset="-122"/>
              </a:rPr>
              <a:t>	</a:t>
            </a:r>
            <a:r>
              <a:rPr sz="2000" b="1" dirty="0">
                <a:ln>
                  <a:solidFill>
                    <a:sysClr val="windowText" lastClr="000000"/>
                  </a:solidFill>
                </a:ln>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宋体" panose="02010600030101010101" pitchFamily="2" charset="-122"/>
              </a:rPr>
              <a:t>RPA自动化中台已经实现效能中心、场景中心、需求中心、交互中心、资源中心等菜单功能。通过自动化中台建设与运营，解决多种类RPA工具集成和统一自动化资源调用和协同；自动化流程全生命周期管控和公共组件运用与有效管理，提升自动化开发效率；辅助流程挖掘与自动化运营数据分析；提升流程应用效果与价值；有效加速公司整体在自动化技术科技赋能步伐。</a:t>
            </a:r>
            <a:endParaRPr sz="2000" b="1" dirty="0">
              <a:ln>
                <a:solidFill>
                  <a:sysClr val="windowText" lastClr="000000"/>
                </a:solidFill>
              </a:ln>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2000" b="1" dirty="0">
              <a:ln>
                <a:solidFill>
                  <a:sysClr val="windowText" lastClr="000000"/>
                </a:solidFill>
              </a:ln>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：尽职调查助手</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 知行合一</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：周超、李代锋</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知行合一</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:中银国际证券股份有限公司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：金融</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行业</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：智能尽调程序</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通过“科技赋能”，提高部门各项工作效能，提升各类信息数据的采集、整合能力。</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9"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2216150"/>
            <a:ext cx="2463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110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32" presetClass="emph" presetSubtype="0" fill="hold" nodeType="withEffect">
                                  <p:stCondLst>
                                    <p:cond delay="1100"/>
                                  </p:stCondLst>
                                  <p:childTnLst>
                                    <p:animRot by="120000">
                                      <p:cBhvr>
                                        <p:cTn id="14" dur="30" fill="hold">
                                          <p:stCondLst>
                                            <p:cond delay="0"/>
                                          </p:stCondLst>
                                        </p:cTn>
                                        <p:tgtEl>
                                          <p:spTgt spid="9"/>
                                        </p:tgtEl>
                                        <p:attrNameLst>
                                          <p:attrName>r</p:attrName>
                                        </p:attrNameLst>
                                      </p:cBhvr>
                                    </p:animRot>
                                    <p:animRot by="-240000">
                                      <p:cBhvr>
                                        <p:cTn id="15" dur="60" fill="hold">
                                          <p:stCondLst>
                                            <p:cond delay="60"/>
                                          </p:stCondLst>
                                        </p:cTn>
                                        <p:tgtEl>
                                          <p:spTgt spid="9"/>
                                        </p:tgtEl>
                                        <p:attrNameLst>
                                          <p:attrName>r</p:attrName>
                                        </p:attrNameLst>
                                      </p:cBhvr>
                                    </p:animRot>
                                    <p:animRot by="240000">
                                      <p:cBhvr>
                                        <p:cTn id="16" dur="60" fill="hold">
                                          <p:stCondLst>
                                            <p:cond delay="120"/>
                                          </p:stCondLst>
                                        </p:cTn>
                                        <p:tgtEl>
                                          <p:spTgt spid="9"/>
                                        </p:tgtEl>
                                        <p:attrNameLst>
                                          <p:attrName>r</p:attrName>
                                        </p:attrNameLst>
                                      </p:cBhvr>
                                    </p:animRot>
                                    <p:animRot by="-240000">
                                      <p:cBhvr>
                                        <p:cTn id="17" dur="60" fill="hold">
                                          <p:stCondLst>
                                            <p:cond delay="180"/>
                                          </p:stCondLst>
                                        </p:cTn>
                                        <p:tgtEl>
                                          <p:spTgt spid="9"/>
                                        </p:tgtEl>
                                        <p:attrNameLst>
                                          <p:attrName>r</p:attrName>
                                        </p:attrNameLst>
                                      </p:cBhvr>
                                    </p:animRot>
                                    <p:animRot by="120000">
                                      <p:cBhvr>
                                        <p:cTn id="18" dur="60" fill="hold">
                                          <p:stCondLst>
                                            <p:cond delay="24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419503" y="1682670"/>
            <a:ext cx="4940844" cy="3539430"/>
          </a:xfrm>
          <a:prstGeom prst="rect">
            <a:avLst/>
          </a:prstGeom>
        </p:spPr>
        <p:txBody>
          <a:bodyPr wrap="squar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随着数字化技术应用的不断深入，金融业不断运用新的技术在提高流程运营效率的同时降低流程运营成本。其中，</a:t>
            </a:r>
            <a:r>
              <a:rPr lang="en-US" altLang="zh-CN" sz="1600" dirty="0">
                <a:solidFill>
                  <a:schemeClr val="bg1"/>
                </a:solidFill>
                <a:latin typeface="微软雅黑" panose="020B0503020204020204" pitchFamily="34" charset="-122"/>
                <a:ea typeface="微软雅黑" panose="020B0503020204020204" pitchFamily="34" charset="-122"/>
              </a:rPr>
              <a:t>RPA</a:t>
            </a:r>
            <a:r>
              <a:rPr lang="zh-CN" altLang="en-US" sz="1600" dirty="0">
                <a:solidFill>
                  <a:schemeClr val="bg1"/>
                </a:solidFill>
                <a:latin typeface="微软雅黑" panose="020B0503020204020204" pitchFamily="34" charset="-122"/>
                <a:ea typeface="微软雅黑" panose="020B0503020204020204" pitchFamily="34" charset="-122"/>
              </a:rPr>
              <a:t>使用智能软件完成原本由人工执行的重复性任务和工作流程，不需改变现有应用系统或技术，使原先那些耗时、操作规范化、重复性强的手工作业，以更低的成本和更快的速度实现自动化，成为一个极具吸引力的解决方案并受到业界的广泛关注与欢迎的热点领域。</a:t>
            </a:r>
            <a:endParaRPr lang="zh-CN" altLang="en-US"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      目前</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相关业务板块在进行相关项目的尽职调查期间，涉及多个外部网站，需要对多家公司进行重复的查询工作，耗费人工时间。鉴于其流程操作规则固定，无需占用工作时间，适用于采用</a:t>
            </a:r>
            <a:r>
              <a:rPr lang="en-US" altLang="zh-CN" sz="1600" dirty="0">
                <a:solidFill>
                  <a:schemeClr val="bg1"/>
                </a:solidFill>
                <a:latin typeface="微软雅黑" panose="020B0503020204020204" pitchFamily="34" charset="-122"/>
                <a:ea typeface="微软雅黑" panose="020B0503020204020204" pitchFamily="34" charset="-122"/>
              </a:rPr>
              <a:t>RPA</a:t>
            </a:r>
            <a:r>
              <a:rPr lang="zh-CN" altLang="en-US" sz="1600" dirty="0">
                <a:solidFill>
                  <a:schemeClr val="bg1"/>
                </a:solidFill>
                <a:latin typeface="微软雅黑" panose="020B0503020204020204" pitchFamily="34" charset="-122"/>
                <a:ea typeface="微软雅黑" panose="020B0503020204020204" pitchFamily="34" charset="-122"/>
              </a:rPr>
              <a:t>技术手段，通过“科技赋能”，提高部门各项工作效能，提升各类信息数据的采集、整合能力、业务的处理效率。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32" name="0f4157a8-cc53-4451-b641-b93f4ec538e9"/>
          <p:cNvGrpSpPr>
            <a:grpSpLocks noChangeAspect="1"/>
          </p:cNvGrpSpPr>
          <p:nvPr/>
        </p:nvGrpSpPr>
        <p:grpSpPr>
          <a:xfrm>
            <a:off x="6095999" y="1818640"/>
            <a:ext cx="4652999" cy="1991931"/>
            <a:chOff x="1693430" y="1679590"/>
            <a:chExt cx="8752688" cy="3746991"/>
          </a:xfrm>
        </p:grpSpPr>
        <p:grpSp>
          <p:nvGrpSpPr>
            <p:cNvPr id="33" name="组合 32"/>
            <p:cNvGrpSpPr/>
            <p:nvPr/>
          </p:nvGrpSpPr>
          <p:grpSpPr>
            <a:xfrm>
              <a:off x="1756205" y="3433997"/>
              <a:ext cx="1550389" cy="1550389"/>
              <a:chOff x="910665" y="3301620"/>
              <a:chExt cx="2034816" cy="2034816"/>
            </a:xfrm>
          </p:grpSpPr>
          <p:sp>
            <p:nvSpPr>
              <p:cNvPr id="61"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2"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4" name="组合 33"/>
            <p:cNvGrpSpPr/>
            <p:nvPr/>
          </p:nvGrpSpPr>
          <p:grpSpPr>
            <a:xfrm>
              <a:off x="6509291" y="3433997"/>
              <a:ext cx="1550389" cy="1550389"/>
              <a:chOff x="6548617" y="3301620"/>
              <a:chExt cx="2034816" cy="2034816"/>
            </a:xfrm>
          </p:grpSpPr>
          <p:sp>
            <p:nvSpPr>
              <p:cNvPr id="59"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0"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5" name="组合 34"/>
            <p:cNvGrpSpPr/>
            <p:nvPr/>
          </p:nvGrpSpPr>
          <p:grpSpPr>
            <a:xfrm>
              <a:off x="4129961" y="1937206"/>
              <a:ext cx="1550389" cy="1550389"/>
              <a:chOff x="3725684" y="1525767"/>
              <a:chExt cx="2034816" cy="2034816"/>
            </a:xfrm>
          </p:grpSpPr>
          <p:sp>
            <p:nvSpPr>
              <p:cNvPr id="57"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8"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6" name="组合 35"/>
            <p:cNvGrpSpPr/>
            <p:nvPr/>
          </p:nvGrpSpPr>
          <p:grpSpPr>
            <a:xfrm>
              <a:off x="8895729" y="1937206"/>
              <a:ext cx="1550389" cy="1550389"/>
              <a:chOff x="9379982" y="1525767"/>
              <a:chExt cx="2034816" cy="2034816"/>
            </a:xfrm>
          </p:grpSpPr>
          <p:sp>
            <p:nvSpPr>
              <p:cNvPr id="55"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6"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37"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8"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9"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0"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1"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2"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3"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44" name="组合 43"/>
            <p:cNvGrpSpPr/>
            <p:nvPr/>
          </p:nvGrpSpPr>
          <p:grpSpPr>
            <a:xfrm>
              <a:off x="3554203" y="4268244"/>
              <a:ext cx="6891915" cy="1158337"/>
              <a:chOff x="1467192" y="5180920"/>
              <a:chExt cx="6891915" cy="1158337"/>
            </a:xfrm>
          </p:grpSpPr>
          <p:sp>
            <p:nvSpPr>
              <p:cNvPr id="51" name="îŝḷîḓé-文本框 23"/>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将结果以附件的形式反馈给相关业务人员</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2" name="îŝḷîḓé-Rectangle 26"/>
              <p:cNvSpPr/>
              <p:nvPr/>
            </p:nvSpPr>
            <p:spPr>
              <a:xfrm>
                <a:off x="6338131"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结果反馈</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3" name="îŝḷîḓé-文本框 25"/>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机器人解析邮箱和附件，提取需要的字段和内容</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4" name="îŝḷîḓé-Rectangle 28"/>
              <p:cNvSpPr/>
              <p:nvPr/>
            </p:nvSpPr>
            <p:spPr>
              <a:xfrm>
                <a:off x="1467192"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解读邮件</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5" name="组合 44"/>
            <p:cNvGrpSpPr/>
            <p:nvPr/>
          </p:nvGrpSpPr>
          <p:grpSpPr>
            <a:xfrm>
              <a:off x="6555128" y="1679590"/>
              <a:ext cx="2133585" cy="1127059"/>
              <a:chOff x="8783661" y="806351"/>
              <a:chExt cx="2133585" cy="1127059"/>
            </a:xfrm>
          </p:grpSpPr>
          <p:sp>
            <p:nvSpPr>
              <p:cNvPr id="49" name="îŝḷîḓé-文本框 27"/>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循环处理每一个尽职调查的外部网站。保存记录查询结果</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0" name="îŝḷîḓé-Rectangle 24"/>
              <p:cNvSpPr/>
              <p:nvPr/>
            </p:nvSpPr>
            <p:spPr>
              <a:xfrm>
                <a:off x="8792902"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系统操作</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6" name="组合 45"/>
            <p:cNvGrpSpPr/>
            <p:nvPr/>
          </p:nvGrpSpPr>
          <p:grpSpPr>
            <a:xfrm>
              <a:off x="1693430" y="1679590"/>
              <a:ext cx="2020976" cy="1158337"/>
              <a:chOff x="3921963" y="806351"/>
              <a:chExt cx="2020976" cy="1158337"/>
            </a:xfrm>
          </p:grpSpPr>
          <p:sp>
            <p:nvSpPr>
              <p:cNvPr id="47" name="îŝḷîḓé-文本框 29"/>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业务人员进入邮箱发送需要调查的对象文件</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8" name="îŝḷîḓé-Rectangle 22"/>
              <p:cNvSpPr/>
              <p:nvPr/>
            </p:nvSpPr>
            <p:spPr>
              <a:xfrm>
                <a:off x="3921963"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进入邮箱系统</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数据量大</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效率低</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重复性高</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0" name="组合 89"/>
          <p:cNvGrpSpPr/>
          <p:nvPr/>
        </p:nvGrpSpPr>
        <p:grpSpPr>
          <a:xfrm>
            <a:off x="4573201" y="2894627"/>
            <a:ext cx="3047594" cy="3154441"/>
            <a:chOff x="4544326" y="2894627"/>
            <a:chExt cx="3047594"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2" name="组合 91"/>
            <p:cNvGrpSpPr/>
            <p:nvPr/>
          </p:nvGrpSpPr>
          <p:grpSpPr>
            <a:xfrm>
              <a:off x="4544326" y="2894627"/>
              <a:ext cx="2894147" cy="3154441"/>
              <a:chOff x="4544326" y="2894627"/>
              <a:chExt cx="2894147"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panose="020B0503020204020204" pitchFamily="34" charset="-122"/>
                    <a:cs typeface="+mn-ea"/>
                    <a:sym typeface="Arial" panose="020B0604020202020204"/>
                  </a:rPr>
                  <a:t>痛点</a:t>
                </a:r>
                <a:endParaRPr lang="zh-CN" altLang="en-US" sz="14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4" name="矩形 103"/>
          <p:cNvSpPr/>
          <p:nvPr/>
        </p:nvSpPr>
        <p:spPr>
          <a:xfrm>
            <a:off x="1249529" y="5343215"/>
            <a:ext cx="2964662" cy="698717"/>
          </a:xfrm>
          <a:prstGeom prst="rect">
            <a:avLst/>
          </a:prstGeom>
        </p:spPr>
        <p:txBody>
          <a:bodyPr wrap="square">
            <a:spAutoFit/>
          </a:bodyPr>
          <a:lstStyle/>
          <a:p>
            <a:pPr algn="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人工需要单笔需要约</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1200</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分钟的时间查询，效率低，且枯燥乏味</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5" name="矩形 104"/>
          <p:cNvSpPr/>
          <p:nvPr/>
        </p:nvSpPr>
        <p:spPr>
          <a:xfrm>
            <a:off x="8179629" y="5315066"/>
            <a:ext cx="3299290" cy="698717"/>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平均每天都要处理</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30*23=690</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次查询，</a:t>
            </a:r>
            <a:endParaRPr lang="en-US" altLang="zh-CN" sz="1400" dirty="0">
              <a:solidFill>
                <a:schemeClr val="bg1"/>
              </a:solidFill>
              <a:latin typeface="Arial" panose="020B0604020202020204"/>
              <a:ea typeface="微软雅黑" panose="020B0503020204020204" pitchFamily="34" charset="-122"/>
              <a:cs typeface="+mn-ea"/>
              <a:sym typeface="Arial" panose="020B0604020202020204"/>
            </a:endParaRPr>
          </a:p>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每个月处理</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30*690=20700</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次查询</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6" name="矩形 105"/>
          <p:cNvSpPr/>
          <p:nvPr/>
        </p:nvSpPr>
        <p:spPr>
          <a:xfrm>
            <a:off x="4484233" y="1876429"/>
            <a:ext cx="2915919" cy="1023357"/>
          </a:xfrm>
          <a:prstGeom prst="rect">
            <a:avLst/>
          </a:prstGeom>
        </p:spPr>
        <p:txBody>
          <a:bodyPr wrap="square">
            <a:spAutoFit/>
          </a:bodyPr>
          <a:lstStyle/>
          <a:p>
            <a:pPr algn="ct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有大量业务人员需要重复查询</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23</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个网站，包括：中国执行信息公开网、国家税务总局、天眼查等等。</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尽职调查项目流程图</a:t>
            </a:r>
            <a:endParaRPr lang="en-US" sz="2400" dirty="0">
              <a:solidFill>
                <a:schemeClr val="bg1"/>
              </a:solidFill>
            </a:endParaRPr>
          </a:p>
        </p:txBody>
      </p:sp>
      <p:graphicFrame>
        <p:nvGraphicFramePr>
          <p:cNvPr id="4" name="对象 3"/>
          <p:cNvGraphicFramePr>
            <a:graphicFrameLocks noChangeAspect="1"/>
          </p:cNvGraphicFramePr>
          <p:nvPr/>
        </p:nvGraphicFramePr>
        <p:xfrm>
          <a:off x="6889073" y="0"/>
          <a:ext cx="4251784" cy="7144263"/>
        </p:xfrm>
        <a:graphic>
          <a:graphicData uri="http://schemas.openxmlformats.org/presentationml/2006/ole">
            <mc:AlternateContent xmlns:mc="http://schemas.openxmlformats.org/markup-compatibility/2006">
              <mc:Choice xmlns:v="urn:schemas-microsoft-com:vml" Requires="v">
                <p:oleObj spid="_x0000_s1042" name="Microsoft Visio 绘图" r:id="rId1" imgW="15069820" imgH="28668980" progId="Visio.DrawingConvertable.15">
                  <p:embed/>
                </p:oleObj>
              </mc:Choice>
              <mc:Fallback>
                <p:oleObj name="Microsoft Visio 绘图" r:id="rId1" imgW="15069820" imgH="28668980" progId="Visio.DrawingConvertable.15">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073" y="0"/>
                        <a:ext cx="4251784" cy="7144263"/>
                      </a:xfrm>
                      <a:prstGeom prst="rect">
                        <a:avLst/>
                      </a:prstGeom>
                      <a:noFill/>
                      <a:ln>
                        <a:noFill/>
                      </a:ln>
                    </p:spPr>
                  </p:pic>
                </p:oleObj>
              </mc:Fallback>
            </mc:AlternateContent>
          </a:graphicData>
        </a:graphic>
      </p:graphicFrame>
      <p:sp>
        <p:nvSpPr>
          <p:cNvPr id="6" name="文本框 5"/>
          <p:cNvSpPr txBox="1"/>
          <p:nvPr/>
        </p:nvSpPr>
        <p:spPr>
          <a:xfrm>
            <a:off x="731546" y="1309542"/>
            <a:ext cx="4811697" cy="4799965"/>
          </a:xfrm>
          <a:prstGeom prst="rect">
            <a:avLst/>
          </a:prstGeom>
          <a:noFill/>
        </p:spPr>
        <p:txBody>
          <a:bodyPr wrap="square" rtlCol="0">
            <a:spAutoFit/>
          </a:bodyPr>
          <a:lstStyle/>
          <a:p>
            <a:r>
              <a:rPr lang="en-US" altLang="zh-CN" dirty="0">
                <a:solidFill>
                  <a:schemeClr val="bg1"/>
                </a:solidFill>
              </a:rPr>
              <a:t>1</a:t>
            </a:r>
            <a:r>
              <a:rPr lang="zh-CN" altLang="en-US" dirty="0">
                <a:solidFill>
                  <a:schemeClr val="bg1"/>
                </a:solidFill>
              </a:rPr>
              <a:t>、检查电子邮件，文件夹中是否有尽职调查邮件要处理</a:t>
            </a:r>
            <a:endParaRPr lang="zh-CN" altLang="en-US" dirty="0">
              <a:solidFill>
                <a:schemeClr val="bg1"/>
              </a:solidFill>
            </a:endParaRPr>
          </a:p>
          <a:p>
            <a:r>
              <a:rPr lang="en-US" altLang="zh-CN" dirty="0">
                <a:solidFill>
                  <a:schemeClr val="bg1"/>
                </a:solidFill>
              </a:rPr>
              <a:t>2</a:t>
            </a:r>
            <a:r>
              <a:rPr lang="zh-CN" altLang="en-US" dirty="0">
                <a:solidFill>
                  <a:schemeClr val="bg1"/>
                </a:solidFill>
              </a:rPr>
              <a:t>、读取邮箱</a:t>
            </a:r>
            <a:r>
              <a:rPr lang="zh-CN" altLang="en-US" dirty="0">
                <a:solidFill>
                  <a:schemeClr val="bg1"/>
                </a:solidFill>
              </a:rPr>
              <a:t>信息，查看和下载电子邮件中的附件和可用信息</a:t>
            </a:r>
            <a:endParaRPr lang="zh-CN" altLang="en-US" dirty="0">
              <a:solidFill>
                <a:schemeClr val="bg1"/>
              </a:solidFill>
            </a:endParaRPr>
          </a:p>
          <a:p>
            <a:r>
              <a:rPr lang="en-US" altLang="zh-CN" dirty="0">
                <a:solidFill>
                  <a:schemeClr val="bg1"/>
                </a:solidFill>
              </a:rPr>
              <a:t>3</a:t>
            </a:r>
            <a:r>
              <a:rPr lang="zh-CN" altLang="en-US" dirty="0">
                <a:solidFill>
                  <a:schemeClr val="bg1"/>
                </a:solidFill>
              </a:rPr>
              <a:t>、如果缺少附件，请回复电子邮件，要求发送附件</a:t>
            </a:r>
            <a:r>
              <a:rPr lang="en-US" altLang="zh-CN" dirty="0">
                <a:solidFill>
                  <a:schemeClr val="bg1"/>
                </a:solidFill>
              </a:rPr>
              <a:t>.</a:t>
            </a:r>
            <a:endParaRPr lang="zh-CN" altLang="en-US" dirty="0">
              <a:solidFill>
                <a:schemeClr val="bg1"/>
              </a:solidFill>
            </a:endParaRPr>
          </a:p>
          <a:p>
            <a:r>
              <a:rPr lang="en-US" altLang="zh-CN" dirty="0">
                <a:solidFill>
                  <a:schemeClr val="bg1"/>
                </a:solidFill>
              </a:rPr>
              <a:t>4</a:t>
            </a:r>
            <a:r>
              <a:rPr lang="zh-CN" altLang="en-US" dirty="0">
                <a:solidFill>
                  <a:schemeClr val="bg1"/>
                </a:solidFill>
              </a:rPr>
              <a:t>、根据邮件附件的要求，循环处理每一个需调查的对象和尽职调查的</a:t>
            </a:r>
            <a:r>
              <a:rPr lang="zh-CN" altLang="en-US" dirty="0">
                <a:solidFill>
                  <a:schemeClr val="bg1"/>
                </a:solidFill>
              </a:rPr>
              <a:t>网站。</a:t>
            </a:r>
            <a:endParaRPr lang="zh-CN" altLang="en-US" dirty="0">
              <a:solidFill>
                <a:schemeClr val="bg1"/>
              </a:solidFill>
            </a:endParaRPr>
          </a:p>
          <a:p>
            <a:r>
              <a:rPr lang="en-US" altLang="zh-CN" dirty="0">
                <a:solidFill>
                  <a:schemeClr val="bg1"/>
                </a:solidFill>
              </a:rPr>
              <a:t>5</a:t>
            </a:r>
            <a:r>
              <a:rPr lang="zh-CN" altLang="en-US" dirty="0">
                <a:solidFill>
                  <a:schemeClr val="bg1"/>
                </a:solidFill>
              </a:rPr>
              <a:t>、登录相关网站，识别验证码登录</a:t>
            </a:r>
            <a:endParaRPr lang="zh-CN" altLang="en-US" dirty="0">
              <a:solidFill>
                <a:schemeClr val="bg1"/>
              </a:solidFill>
            </a:endParaRPr>
          </a:p>
          <a:p>
            <a:r>
              <a:rPr lang="en-US" altLang="zh-CN" dirty="0">
                <a:solidFill>
                  <a:schemeClr val="bg1"/>
                </a:solidFill>
              </a:rPr>
              <a:t>6</a:t>
            </a:r>
            <a:r>
              <a:rPr lang="zh-CN" altLang="en-US" dirty="0">
                <a:solidFill>
                  <a:schemeClr val="bg1"/>
                </a:solidFill>
              </a:rPr>
              <a:t>、输入待尽职调查的公司名或者人名，查询</a:t>
            </a:r>
            <a:endParaRPr lang="zh-CN" altLang="en-US" dirty="0">
              <a:solidFill>
                <a:schemeClr val="bg1"/>
              </a:solidFill>
            </a:endParaRPr>
          </a:p>
          <a:p>
            <a:r>
              <a:rPr lang="en-US" altLang="zh-CN" dirty="0">
                <a:solidFill>
                  <a:schemeClr val="bg1"/>
                </a:solidFill>
              </a:rPr>
              <a:t>7</a:t>
            </a:r>
            <a:r>
              <a:rPr lang="zh-CN" altLang="en-US" dirty="0">
                <a:solidFill>
                  <a:schemeClr val="bg1"/>
                </a:solidFill>
              </a:rPr>
              <a:t>、截图保存或下载查询的结果</a:t>
            </a:r>
            <a:endParaRPr lang="zh-CN" altLang="en-US" dirty="0">
              <a:solidFill>
                <a:schemeClr val="bg1"/>
              </a:solidFill>
            </a:endParaRPr>
          </a:p>
          <a:p>
            <a:r>
              <a:rPr lang="en-US" altLang="zh-CN" dirty="0">
                <a:solidFill>
                  <a:schemeClr val="bg1"/>
                </a:solidFill>
              </a:rPr>
              <a:t>8</a:t>
            </a:r>
            <a:r>
              <a:rPr lang="zh-CN" altLang="en-US" dirty="0">
                <a:solidFill>
                  <a:schemeClr val="bg1"/>
                </a:solidFill>
              </a:rPr>
              <a:t>、记录单条事务处理的结果，防止重复执行</a:t>
            </a:r>
            <a:endParaRPr lang="zh-CN" altLang="en-US" dirty="0">
              <a:solidFill>
                <a:schemeClr val="bg1"/>
              </a:solidFill>
            </a:endParaRPr>
          </a:p>
          <a:p>
            <a:r>
              <a:rPr lang="en-US" altLang="zh-CN" dirty="0">
                <a:solidFill>
                  <a:schemeClr val="bg1"/>
                </a:solidFill>
              </a:rPr>
              <a:t>9</a:t>
            </a:r>
            <a:r>
              <a:rPr lang="zh-CN" altLang="en-US" dirty="0">
                <a:solidFill>
                  <a:schemeClr val="bg1"/>
                </a:solidFill>
              </a:rPr>
              <a:t>、全部事务执行完成后，压缩下载保存的结果文件</a:t>
            </a:r>
            <a:endParaRPr lang="zh-CN" altLang="en-US" dirty="0">
              <a:solidFill>
                <a:schemeClr val="bg1"/>
              </a:solidFill>
            </a:endParaRPr>
          </a:p>
          <a:p>
            <a:r>
              <a:rPr lang="en-US" altLang="zh-CN" dirty="0">
                <a:solidFill>
                  <a:schemeClr val="bg1"/>
                </a:solidFill>
              </a:rPr>
              <a:t>11</a:t>
            </a:r>
            <a:r>
              <a:rPr lang="zh-CN" altLang="en-US" dirty="0">
                <a:solidFill>
                  <a:schemeClr val="bg1"/>
                </a:solidFill>
              </a:rPr>
              <a:t>、将结果以附件的形式反馈给相关业务人员</a:t>
            </a:r>
            <a:endParaRPr lang="zh-CN" altLang="en-US" dirty="0">
              <a:solidFill>
                <a:schemeClr val="bg1"/>
              </a:solidFill>
            </a:endParaRPr>
          </a:p>
          <a:p>
            <a:r>
              <a:rPr lang="en-US" altLang="zh-CN" dirty="0">
                <a:solidFill>
                  <a:schemeClr val="bg1"/>
                </a:solidFill>
              </a:rPr>
              <a:t>12</a:t>
            </a:r>
            <a:r>
              <a:rPr lang="zh-CN" altLang="en-US" dirty="0">
                <a:solidFill>
                  <a:schemeClr val="bg1"/>
                </a:solidFill>
              </a:rPr>
              <a:t>、企业微信查询任务进度、反馈</a:t>
            </a:r>
            <a:r>
              <a:rPr lang="zh-CN" altLang="en-US" dirty="0">
                <a:solidFill>
                  <a:schemeClr val="bg1"/>
                </a:solidFill>
              </a:rPr>
              <a:t>结果</a:t>
            </a:r>
            <a:endParaRPr lang="zh-CN" altLang="en-US" dirty="0">
              <a:solidFill>
                <a:schemeClr val="bg1"/>
              </a:solidFill>
            </a:endParaRPr>
          </a:p>
          <a:p>
            <a:r>
              <a:rPr lang="en-US" altLang="zh-CN" dirty="0">
                <a:solidFill>
                  <a:schemeClr val="bg1"/>
                </a:solidFill>
              </a:rPr>
              <a:t>13</a:t>
            </a:r>
            <a:r>
              <a:rPr lang="zh-CN" altLang="en-US" dirty="0">
                <a:solidFill>
                  <a:schemeClr val="bg1"/>
                </a:solidFill>
              </a:rPr>
              <a:t>、</a:t>
            </a:r>
            <a:r>
              <a:rPr lang="en-US" altLang="zh-CN" dirty="0">
                <a:solidFill>
                  <a:schemeClr val="bg1"/>
                </a:solidFill>
              </a:rPr>
              <a:t>RPA</a:t>
            </a:r>
            <a:r>
              <a:rPr lang="zh-CN" altLang="en-US" dirty="0">
                <a:solidFill>
                  <a:schemeClr val="bg1"/>
                </a:solidFill>
              </a:rPr>
              <a:t>中台自启停任务、查看</a:t>
            </a:r>
            <a:r>
              <a:rPr lang="zh-CN" altLang="en-US" dirty="0">
                <a:solidFill>
                  <a:schemeClr val="bg1"/>
                </a:solidFill>
              </a:rPr>
              <a:t>日志</a:t>
            </a:r>
            <a:endParaRPr lang="zh-CN" alt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四、执行流程图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50419" y="4165460"/>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pitchFamily="34" charset="-122"/>
                <a:ea typeface="微软雅黑" panose="020B0503020204020204" pitchFamily="34" charset="-122"/>
              </a:rPr>
              <a:t>机器人自动完成登录尽职调查业务流程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4183546" y="4772067"/>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3731917" y="1723564"/>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5486595" y="1737625"/>
            <a:ext cx="607596" cy="607596"/>
          </a:xfrm>
          <a:prstGeom prst="rect">
            <a:avLst/>
          </a:prstGeom>
        </p:spPr>
      </p:pic>
      <p:pic>
        <p:nvPicPr>
          <p:cNvPr id="16" name="图片 15" descr="文件 (3)"/>
          <p:cNvPicPr>
            <a:picLocks noChangeAspect="1"/>
          </p:cNvPicPr>
          <p:nvPr/>
        </p:nvPicPr>
        <p:blipFill>
          <a:blip r:embed="rId3" cstate="print">
            <a:biLevel thresh="25000"/>
          </a:blip>
          <a:stretch>
            <a:fillRect/>
          </a:stretch>
        </p:blipFill>
        <p:spPr>
          <a:xfrm>
            <a:off x="6785910" y="3027157"/>
            <a:ext cx="349732" cy="349732"/>
          </a:xfrm>
          <a:prstGeom prst="rect">
            <a:avLst/>
          </a:prstGeom>
        </p:spPr>
      </p:pic>
      <p:pic>
        <p:nvPicPr>
          <p:cNvPr id="17" name="图形 16" descr="Interne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9933" y="1837684"/>
            <a:ext cx="403296" cy="403296"/>
          </a:xfrm>
          <a:prstGeom prst="rect">
            <a:avLst/>
          </a:prstGeom>
        </p:spPr>
      </p:pic>
      <p:pic>
        <p:nvPicPr>
          <p:cNvPr id="18" name="图形 17" descr="月历"/>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4362" y="1838725"/>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6997789" y="1711069"/>
            <a:ext cx="607596" cy="607596"/>
          </a:xfrm>
          <a:prstGeom prst="rect">
            <a:avLst/>
          </a:prstGeom>
        </p:spPr>
      </p:pic>
      <p:pic>
        <p:nvPicPr>
          <p:cNvPr id="20" name="图形 19" descr="统计信息 RTL"/>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3202" y="1864766"/>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8351897" y="1722455"/>
            <a:ext cx="607596" cy="607596"/>
          </a:xfrm>
          <a:prstGeom prst="rect">
            <a:avLst/>
          </a:prstGeom>
        </p:spPr>
      </p:pic>
      <p:pic>
        <p:nvPicPr>
          <p:cNvPr id="22" name="图形 21" descr="列表"/>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3171" y="1817047"/>
            <a:ext cx="335200" cy="335200"/>
          </a:xfrm>
          <a:prstGeom prst="rect">
            <a:avLst/>
          </a:prstGeom>
        </p:spPr>
      </p:pic>
      <p:pic>
        <p:nvPicPr>
          <p:cNvPr id="23" name="图片 22" descr="人 (2)"/>
          <p:cNvPicPr>
            <a:picLocks noChangeAspect="1"/>
          </p:cNvPicPr>
          <p:nvPr/>
        </p:nvPicPr>
        <p:blipFill>
          <a:blip r:embed="rId2" cstate="print">
            <a:biLevel thresh="25000"/>
          </a:blip>
          <a:stretch>
            <a:fillRect/>
          </a:stretch>
        </p:blipFill>
        <p:spPr>
          <a:xfrm>
            <a:off x="8332487" y="3037445"/>
            <a:ext cx="607596" cy="607596"/>
          </a:xfrm>
          <a:prstGeom prst="rect">
            <a:avLst/>
          </a:prstGeom>
        </p:spPr>
      </p:pic>
      <p:pic>
        <p:nvPicPr>
          <p:cNvPr id="24" name="图片 23" descr="人 (2)"/>
          <p:cNvPicPr>
            <a:picLocks noChangeAspect="1"/>
          </p:cNvPicPr>
          <p:nvPr/>
        </p:nvPicPr>
        <p:blipFill>
          <a:blip r:embed="rId2" cstate="print">
            <a:biLevel thresh="25000"/>
          </a:blip>
          <a:stretch>
            <a:fillRect/>
          </a:stretch>
        </p:blipFill>
        <p:spPr>
          <a:xfrm>
            <a:off x="7057700" y="3042624"/>
            <a:ext cx="607596" cy="607596"/>
          </a:xfrm>
          <a:prstGeom prst="rect">
            <a:avLst/>
          </a:prstGeom>
        </p:spPr>
      </p:pic>
      <p:pic>
        <p:nvPicPr>
          <p:cNvPr id="25" name="图片 24" descr="人 (2)"/>
          <p:cNvPicPr>
            <a:picLocks noChangeAspect="1"/>
          </p:cNvPicPr>
          <p:nvPr/>
        </p:nvPicPr>
        <p:blipFill>
          <a:blip r:embed="rId2" cstate="print">
            <a:biLevel thresh="25000"/>
          </a:blip>
          <a:stretch>
            <a:fillRect/>
          </a:stretch>
        </p:blipFill>
        <p:spPr>
          <a:xfrm>
            <a:off x="3744074" y="2991984"/>
            <a:ext cx="607596" cy="607596"/>
          </a:xfrm>
          <a:prstGeom prst="rect">
            <a:avLst/>
          </a:prstGeom>
        </p:spPr>
      </p:pic>
      <p:pic>
        <p:nvPicPr>
          <p:cNvPr id="26" name="图形 25" descr="复选标记"/>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60756" y="3007736"/>
            <a:ext cx="349732" cy="349732"/>
          </a:xfrm>
          <a:prstGeom prst="rect">
            <a:avLst/>
          </a:prstGeom>
        </p:spPr>
      </p:pic>
      <p:sp>
        <p:nvSpPr>
          <p:cNvPr id="27" name="文本框 26"/>
          <p:cNvSpPr txBox="1"/>
          <p:nvPr/>
        </p:nvSpPr>
        <p:spPr>
          <a:xfrm>
            <a:off x="3293118" y="2418649"/>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登录指定邮箱</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442377" y="3681484"/>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发送结果</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688702" y="3725173"/>
            <a:ext cx="127121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保存事务状态</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972703" y="3736539"/>
            <a:ext cx="1270907"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保存查询结果</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090747" y="2354837"/>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根据待查询的外部网站循环查询</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726705" y="2361797"/>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根据附件待查询对象循环查询</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50293" y="2381084"/>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下载邮件附件</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34" name="图形 33" descr="目标受众"/>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38639" y="2985084"/>
            <a:ext cx="349732" cy="349732"/>
          </a:xfrm>
          <a:prstGeom prst="rect">
            <a:avLst/>
          </a:prstGeom>
        </p:spPr>
      </p:pic>
      <p:sp>
        <p:nvSpPr>
          <p:cNvPr id="35" name="箭头: 右 90"/>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p:cNvSpPr/>
          <p:nvPr/>
        </p:nvSpPr>
        <p:spPr>
          <a:xfrm>
            <a:off x="8572278" y="2688407"/>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6" cstate="print"/>
          <a:stretch>
            <a:fillRect/>
          </a:stretch>
        </p:blipFill>
        <p:spPr>
          <a:xfrm>
            <a:off x="3891901" y="4959760"/>
            <a:ext cx="326154" cy="326154"/>
          </a:xfrm>
          <a:prstGeom prst="rect">
            <a:avLst/>
          </a:prstGeom>
        </p:spPr>
      </p:pic>
      <p:pic>
        <p:nvPicPr>
          <p:cNvPr id="41" name="图形 40" descr="月历"/>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16327" y="4781906"/>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5449369" y="4763654"/>
            <a:ext cx="565151" cy="565151"/>
          </a:xfrm>
          <a:prstGeom prst="rect">
            <a:avLst/>
          </a:prstGeom>
        </p:spPr>
      </p:pic>
      <p:pic>
        <p:nvPicPr>
          <p:cNvPr id="43" name="图形 42" descr="Internet"/>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30269" y="4867904"/>
            <a:ext cx="403296" cy="403296"/>
          </a:xfrm>
          <a:prstGeom prst="rect">
            <a:avLst/>
          </a:prstGeom>
        </p:spPr>
      </p:pic>
      <p:pic>
        <p:nvPicPr>
          <p:cNvPr id="44" name="图片 43" descr="ibot"/>
          <p:cNvPicPr>
            <a:picLocks noChangeAspect="1"/>
          </p:cNvPicPr>
          <p:nvPr/>
        </p:nvPicPr>
        <p:blipFill>
          <a:blip r:embed="rId1" cstate="print"/>
          <a:stretch>
            <a:fillRect/>
          </a:stretch>
        </p:blipFill>
        <p:spPr>
          <a:xfrm>
            <a:off x="6715213" y="4770081"/>
            <a:ext cx="565151" cy="565151"/>
          </a:xfrm>
          <a:prstGeom prst="rect">
            <a:avLst/>
          </a:prstGeom>
        </p:spPr>
      </p:pic>
      <p:pic>
        <p:nvPicPr>
          <p:cNvPr id="45" name="图形 44" descr="复选标记"/>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11433" y="4948348"/>
            <a:ext cx="349732" cy="349732"/>
          </a:xfrm>
          <a:prstGeom prst="rect">
            <a:avLst/>
          </a:prstGeom>
        </p:spPr>
      </p:pic>
      <p:pic>
        <p:nvPicPr>
          <p:cNvPr id="46" name="图片 45" descr="ibot"/>
          <p:cNvPicPr>
            <a:picLocks noChangeAspect="1"/>
          </p:cNvPicPr>
          <p:nvPr/>
        </p:nvPicPr>
        <p:blipFill>
          <a:blip r:embed="rId1" cstate="print"/>
          <a:stretch>
            <a:fillRect/>
          </a:stretch>
        </p:blipFill>
        <p:spPr>
          <a:xfrm>
            <a:off x="8059785" y="4770080"/>
            <a:ext cx="565151" cy="565151"/>
          </a:xfrm>
          <a:prstGeom prst="rect">
            <a:avLst/>
          </a:prstGeom>
        </p:spPr>
      </p:pic>
      <p:sp>
        <p:nvSpPr>
          <p:cNvPr id="49" name="文本框 48"/>
          <p:cNvSpPr txBox="1"/>
          <p:nvPr/>
        </p:nvSpPr>
        <p:spPr>
          <a:xfrm>
            <a:off x="3852500" y="5442897"/>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发送附件到指定邮箱</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5085823" y="5388536"/>
            <a:ext cx="1113892" cy="400110"/>
          </a:xfrm>
          <a:prstGeom prst="rect">
            <a:avLst/>
          </a:prstGeom>
          <a:noFill/>
        </p:spPr>
        <p:txBody>
          <a:bodyPr wrap="square" rtlCol="0">
            <a:spAutoFit/>
          </a:bodyPr>
          <a:lstStyle/>
          <a:p>
            <a:r>
              <a:rPr kumimoji="1" lang="zh-CN" altLang="en-US" sz="1000" dirty="0">
                <a:solidFill>
                  <a:srgbClr val="03AF58"/>
                </a:solidFill>
                <a:latin typeface="微软雅黑" panose="020B0503020204020204" pitchFamily="34" charset="-122"/>
                <a:ea typeface="微软雅黑" panose="020B0503020204020204" pitchFamily="34" charset="-122"/>
              </a:rPr>
              <a:t>获取邮箱相关字段、附件</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pic>
        <p:nvPicPr>
          <p:cNvPr id="51" name="图形 50" descr="列表"/>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226764" y="5065120"/>
            <a:ext cx="335200" cy="335200"/>
          </a:xfrm>
          <a:prstGeom prst="rect">
            <a:avLst/>
          </a:prstGeom>
        </p:spPr>
      </p:pic>
      <p:sp>
        <p:nvSpPr>
          <p:cNvPr id="52" name="文本框 51"/>
          <p:cNvSpPr txBox="1"/>
          <p:nvPr/>
        </p:nvSpPr>
        <p:spPr>
          <a:xfrm>
            <a:off x="6331593" y="5363984"/>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循环处理事务</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632549" y="5379918"/>
            <a:ext cx="136242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pitchFamily="34" charset="-122"/>
                <a:ea typeface="微软雅黑" panose="020B0503020204020204" pitchFamily="34" charset="-122"/>
              </a:rPr>
              <a:t>发送结果</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6" name="箭头: 右 120"/>
          <p:cNvSpPr/>
          <p:nvPr/>
        </p:nvSpPr>
        <p:spPr>
          <a:xfrm>
            <a:off x="7340563" y="513533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6024889" y="5079496"/>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4759793" y="5090266"/>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20min/</a:t>
            </a:r>
            <a:r>
              <a:rPr lang="zh-CN" altLang="en-US" sz="2000" dirty="0">
                <a:solidFill>
                  <a:schemeClr val="bg1"/>
                </a:solidFill>
                <a:effectLst>
                  <a:outerShdw blurRad="38100" dist="38100" dir="2700000" algn="tl">
                    <a:srgbClr val="000000">
                      <a:alpha val="43137"/>
                    </a:srgbClr>
                  </a:outerShdw>
                </a:effectLst>
              </a:rPr>
              <a:t>份</a:t>
            </a:r>
            <a:endParaRPr lang="en-US" altLang="zh-CN" sz="2000" dirty="0">
              <a:solidFill>
                <a:schemeClr val="bg1"/>
              </a:solidFill>
              <a:effectLst>
                <a:outerShdw blurRad="38100" dist="38100" dir="2700000" algn="tl">
                  <a:srgbClr val="000000">
                    <a:alpha val="43137"/>
                  </a:srgbClr>
                </a:outerShdw>
              </a:effectLst>
            </a:endParaRPr>
          </a:p>
          <a:p>
            <a:r>
              <a:rPr lang="zh-CN" altLang="en-US" sz="2000" dirty="0">
                <a:solidFill>
                  <a:schemeClr val="bg1"/>
                </a:solidFill>
                <a:effectLst>
                  <a:outerShdw blurRad="38100" dist="38100" dir="2700000" algn="tl">
                    <a:srgbClr val="000000">
                      <a:alpha val="43137"/>
                    </a:srgbClr>
                  </a:outerShdw>
                </a:effectLst>
              </a:rPr>
              <a:t>邮件</a:t>
            </a:r>
            <a:endParaRPr lang="zh-CN" altLang="en-US" sz="2000" dirty="0">
              <a:solidFill>
                <a:schemeClr val="bg1"/>
              </a:solidFill>
              <a:effectLst>
                <a:outerShdw blurRad="38100" dist="38100" dir="2700000" algn="tl">
                  <a:srgbClr val="000000">
                    <a:alpha val="43137"/>
                  </a:srgbClr>
                </a:outerShdw>
              </a:effectLst>
            </a:endParaRPr>
          </a:p>
          <a:p>
            <a:pPr algn="ctr"/>
            <a:endParaRPr lang="en-US" altLang="zh-CN" sz="1100" dirty="0"/>
          </a:p>
        </p:txBody>
      </p:sp>
      <p:sp>
        <p:nvSpPr>
          <p:cNvPr id="64" name="矩形: 圆角 90"/>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1200min/</a:t>
            </a:r>
            <a:r>
              <a:rPr lang="zh-CN" altLang="en-US" sz="2000" dirty="0">
                <a:solidFill>
                  <a:schemeClr val="bg1"/>
                </a:solidFill>
                <a:effectLst>
                  <a:outerShdw blurRad="38100" dist="38100" dir="2700000" algn="tl">
                    <a:srgbClr val="000000">
                      <a:alpha val="43137"/>
                    </a:srgbClr>
                  </a:outerShdw>
                </a:effectLst>
              </a:rPr>
              <a:t>份</a:t>
            </a:r>
            <a:endParaRPr lang="en-US" altLang="zh-CN" sz="2000" dirty="0">
              <a:solidFill>
                <a:schemeClr val="bg1"/>
              </a:solidFill>
              <a:effectLst>
                <a:outerShdw blurRad="38100" dist="38100" dir="2700000" algn="tl">
                  <a:srgbClr val="000000">
                    <a:alpha val="43137"/>
                  </a:srgbClr>
                </a:outerShdw>
              </a:effectLst>
            </a:endParaRPr>
          </a:p>
          <a:p>
            <a:r>
              <a:rPr lang="zh-CN" altLang="en-US" sz="2000" dirty="0">
                <a:solidFill>
                  <a:schemeClr val="bg1"/>
                </a:solidFill>
                <a:effectLst>
                  <a:outerShdw blurRad="38100" dist="38100" dir="2700000" algn="tl">
                    <a:srgbClr val="000000">
                      <a:alpha val="43137"/>
                    </a:srgbClr>
                  </a:outerShdw>
                </a:effectLst>
              </a:rPr>
              <a:t>邮件</a:t>
            </a:r>
            <a:endParaRPr lang="zh-CN" altLang="en-US" sz="2000" dirty="0">
              <a:solidFill>
                <a:schemeClr val="bg1"/>
              </a:solidFill>
              <a:effectLst>
                <a:outerShdw blurRad="38100" dist="38100" dir="2700000" algn="tl">
                  <a:srgbClr val="000000">
                    <a:alpha val="43137"/>
                  </a:srgbClr>
                </a:outerShdw>
              </a:effectLst>
            </a:endParaRPr>
          </a:p>
          <a:p>
            <a:pPr algn="ctr"/>
            <a:endParaRPr lang="zh-CN" altLang="en-US" sz="900" dirty="0"/>
          </a:p>
        </p:txBody>
      </p:sp>
      <p:pic>
        <p:nvPicPr>
          <p:cNvPr id="65" name="图片 64" descr="人 (2)"/>
          <p:cNvPicPr>
            <a:picLocks noChangeAspect="1"/>
          </p:cNvPicPr>
          <p:nvPr/>
        </p:nvPicPr>
        <p:blipFill>
          <a:blip r:embed="rId2" cstate="print">
            <a:biLevel thresh="25000"/>
          </a:blip>
          <a:stretch>
            <a:fillRect/>
          </a:stretch>
        </p:blipFill>
        <p:spPr>
          <a:xfrm>
            <a:off x="5432680" y="3001650"/>
            <a:ext cx="607596" cy="607596"/>
          </a:xfrm>
          <a:prstGeom prst="rect">
            <a:avLst/>
          </a:prstGeom>
        </p:spPr>
      </p:pic>
      <p:pic>
        <p:nvPicPr>
          <p:cNvPr id="66" name="图形 65" descr="研究"/>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225192" y="2950228"/>
            <a:ext cx="365809" cy="365809"/>
          </a:xfrm>
          <a:prstGeom prst="rect">
            <a:avLst/>
          </a:prstGeom>
        </p:spPr>
      </p:pic>
      <p:sp>
        <p:nvSpPr>
          <p:cNvPr id="67" name="文本框 66"/>
          <p:cNvSpPr txBox="1"/>
          <p:nvPr/>
        </p:nvSpPr>
        <p:spPr>
          <a:xfrm>
            <a:off x="5214362" y="3723415"/>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pitchFamily="34" charset="-122"/>
                <a:ea typeface="微软雅黑" panose="020B0503020204020204" pitchFamily="34" charset="-122"/>
              </a:rPr>
              <a:t>压缩所有查询结果</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8" name="箭头: 左 94"/>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尽职调查项目实施前后的处理流程对比</a:t>
            </a:r>
            <a:endParaRPr lang="en-US" sz="2400" dirty="0">
              <a:solidFill>
                <a:schemeClr val="bg1"/>
              </a:solidFill>
            </a:endParaRPr>
          </a:p>
        </p:txBody>
      </p:sp>
      <p:sp>
        <p:nvSpPr>
          <p:cNvPr id="2" name="箭头: 下 1"/>
          <p:cNvSpPr/>
          <p:nvPr/>
        </p:nvSpPr>
        <p:spPr>
          <a:xfrm>
            <a:off x="10584009" y="2978803"/>
            <a:ext cx="852292" cy="1641087"/>
          </a:xfrm>
          <a:prstGeom prst="downArrow">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t>提速</a:t>
            </a:r>
            <a:r>
              <a:rPr lang="en-US" altLang="zh-CN" dirty="0"/>
              <a:t>60</a:t>
            </a:r>
            <a:r>
              <a:rPr lang="zh-CN" altLang="en-US" dirty="0"/>
              <a:t>倍</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69870" y="1674674"/>
            <a:ext cx="11457305" cy="3138170"/>
          </a:xfrm>
          <a:prstGeom prst="rect">
            <a:avLst/>
          </a:prstGeom>
          <a:noFill/>
        </p:spPr>
        <p:txBody>
          <a:bodyPr wrap="none" rtlCol="0">
            <a:spAutoFit/>
          </a:bodyPr>
          <a:lstStyle/>
          <a:p>
            <a:pPr marL="285750" indent="-285750">
              <a:buFont typeface="Arial" panose="020B0604020202020204" pitchFamily="34" charset="0"/>
              <a:buChar char="•"/>
            </a:pPr>
            <a:r>
              <a:rPr kumimoji="1" lang="en-US" altLang="zh-CN" dirty="0">
                <a:solidFill>
                  <a:schemeClr val="bg1"/>
                </a:solidFill>
                <a:latin typeface="微软雅黑" panose="020B0503020204020204" pitchFamily="34" charset="-122"/>
                <a:ea typeface="微软雅黑" panose="020B0503020204020204" pitchFamily="34" charset="-122"/>
              </a:rPr>
              <a:t>1</a:t>
            </a:r>
            <a:r>
              <a:rPr kumimoji="1" lang="zh-CN" altLang="en-US" dirty="0">
                <a:solidFill>
                  <a:schemeClr val="bg1"/>
                </a:solidFill>
                <a:latin typeface="微软雅黑" panose="020B0503020204020204" pitchFamily="34" charset="-122"/>
                <a:ea typeface="微软雅黑" panose="020B0503020204020204" pitchFamily="34" charset="-122"/>
              </a:rPr>
              <a:t>、机器人通过</a:t>
            </a:r>
            <a:r>
              <a:rPr kumimoji="1" lang="en-US" altLang="zh-CN" dirty="0">
                <a:solidFill>
                  <a:schemeClr val="bg1"/>
                </a:solidFill>
                <a:latin typeface="微软雅黑" panose="020B0503020204020204" pitchFamily="34" charset="-122"/>
                <a:ea typeface="微软雅黑" panose="020B0503020204020204" pitchFamily="34" charset="-122"/>
              </a:rPr>
              <a:t>OC</a:t>
            </a:r>
            <a:r>
              <a:rPr kumimoji="1" lang="zh-CN" altLang="en-US" dirty="0">
                <a:solidFill>
                  <a:schemeClr val="bg1"/>
                </a:solidFill>
                <a:latin typeface="微软雅黑" panose="020B0503020204020204" pitchFamily="34" charset="-122"/>
                <a:ea typeface="微软雅黑" panose="020B0503020204020204" pitchFamily="34" charset="-122"/>
              </a:rPr>
              <a:t>中台管理平台动态调度、管理</a:t>
            </a:r>
            <a:r>
              <a:rPr kumimoji="1" lang="en-US" altLang="zh-CN" dirty="0">
                <a:solidFill>
                  <a:schemeClr val="bg1"/>
                </a:solidFill>
                <a:latin typeface="微软雅黑" panose="020B0503020204020204" pitchFamily="34" charset="-122"/>
                <a:ea typeface="微软雅黑" panose="020B0503020204020204" pitchFamily="34" charset="-122"/>
              </a:rPr>
              <a:t>,</a:t>
            </a:r>
            <a:r>
              <a:rPr kumimoji="1" lang="zh-CN" altLang="en-US" dirty="0">
                <a:solidFill>
                  <a:schemeClr val="bg1"/>
                </a:solidFill>
                <a:latin typeface="微软雅黑" panose="020B0503020204020204" pitchFamily="34" charset="-122"/>
                <a:ea typeface="微软雅黑" panose="020B0503020204020204" pitchFamily="34" charset="-122"/>
              </a:rPr>
              <a:t>流程通过企业微信查询任务状态、进度。</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微软雅黑" panose="020B0503020204020204" pitchFamily="34" charset="-122"/>
                <a:ea typeface="微软雅黑" panose="020B0503020204020204" pitchFamily="34" charset="-122"/>
              </a:rPr>
              <a:t>2</a:t>
            </a:r>
            <a:r>
              <a:rPr kumimoji="1" lang="zh-CN" altLang="en-US" dirty="0">
                <a:solidFill>
                  <a:schemeClr val="bg1"/>
                </a:solidFill>
                <a:latin typeface="微软雅黑" panose="020B0503020204020204" pitchFamily="34" charset="-122"/>
                <a:ea typeface="微软雅黑" panose="020B0503020204020204" pitchFamily="34" charset="-122"/>
              </a:rPr>
              <a:t>、在机器人运行时，大屏监控实时显示机器人运行的状态，通过监控端。</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微软雅黑" panose="020B0503020204020204" pitchFamily="34" charset="-122"/>
                <a:ea typeface="微软雅黑" panose="020B0503020204020204" pitchFamily="34" charset="-122"/>
              </a:rPr>
              <a:t>3</a:t>
            </a:r>
            <a:r>
              <a:rPr kumimoji="1" lang="zh-CN" altLang="en-US" dirty="0">
                <a:solidFill>
                  <a:schemeClr val="bg1"/>
                </a:solidFill>
                <a:latin typeface="微软雅黑" panose="020B0503020204020204" pitchFamily="34" charset="-122"/>
                <a:ea typeface="微软雅黑" panose="020B0503020204020204" pitchFamily="34" charset="-122"/>
              </a:rPr>
              <a:t>、流程在开发设计时，已经做了状态回滚机制，单次运行的所有状态数据都会保存，支持回滚重试的机制。</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微软雅黑" panose="020B0503020204020204" pitchFamily="34" charset="-122"/>
                <a:ea typeface="微软雅黑" panose="020B0503020204020204" pitchFamily="34" charset="-122"/>
              </a:rPr>
              <a:t>4</a:t>
            </a:r>
            <a:r>
              <a:rPr kumimoji="1" lang="zh-CN" altLang="en-US" dirty="0">
                <a:solidFill>
                  <a:schemeClr val="bg1"/>
                </a:solidFill>
                <a:latin typeface="微软雅黑" panose="020B0503020204020204" pitchFamily="34" charset="-122"/>
                <a:ea typeface="微软雅黑" panose="020B0503020204020204" pitchFamily="34" charset="-122"/>
              </a:rPr>
              <a:t>、使用机器人控制端云端保存凭证。通过自研平台调</a:t>
            </a:r>
            <a:r>
              <a:rPr kumimoji="1" lang="en-US" altLang="zh-CN" dirty="0">
                <a:solidFill>
                  <a:schemeClr val="bg1"/>
                </a:solidFill>
                <a:latin typeface="微软雅黑" panose="020B0503020204020204" pitchFamily="34" charset="-122"/>
                <a:ea typeface="微软雅黑" panose="020B0503020204020204" pitchFamily="34" charset="-122"/>
              </a:rPr>
              <a:t>OC</a:t>
            </a:r>
            <a:r>
              <a:rPr kumimoji="1" lang="zh-CN" altLang="en-US" dirty="0">
                <a:solidFill>
                  <a:schemeClr val="bg1"/>
                </a:solidFill>
                <a:latin typeface="微软雅黑" panose="020B0503020204020204" pitchFamily="34" charset="-122"/>
                <a:ea typeface="微软雅黑" panose="020B0503020204020204" pitchFamily="34" charset="-122"/>
              </a:rPr>
              <a:t>凭据修改的接口实现业务账号密码自己管理的机制。</a:t>
            </a:r>
            <a:endParaRPr kumimoji="1"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微软雅黑" panose="020B0503020204020204" pitchFamily="34" charset="-122"/>
                <a:ea typeface="微软雅黑" panose="020B0503020204020204" pitchFamily="34" charset="-122"/>
              </a:rPr>
              <a:t>5</a:t>
            </a:r>
            <a:r>
              <a:rPr kumimoji="1" lang="zh-CN" altLang="en-US" dirty="0">
                <a:solidFill>
                  <a:schemeClr val="bg1"/>
                </a:solidFill>
                <a:latin typeface="微软雅黑" panose="020B0503020204020204" pitchFamily="34" charset="-122"/>
                <a:ea typeface="微软雅黑" panose="020B0503020204020204" pitchFamily="34" charset="-122"/>
              </a:rPr>
              <a:t>、项目流程执行过程中，都进行了日志记录，日志统一存放到规定的文件夹，</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微软雅黑" panose="020B0503020204020204" pitchFamily="34" charset="-122"/>
                <a:ea typeface="微软雅黑" panose="020B0503020204020204" pitchFamily="34" charset="-122"/>
              </a:rPr>
              <a:t>6</a:t>
            </a:r>
            <a:r>
              <a:rPr kumimoji="1" lang="zh-CN" altLang="en-US" dirty="0">
                <a:solidFill>
                  <a:schemeClr val="bg1"/>
                </a:solidFill>
                <a:latin typeface="微软雅黑" panose="020B0503020204020204" pitchFamily="34" charset="-122"/>
                <a:ea typeface="微软雅黑" panose="020B0503020204020204" pitchFamily="34" charset="-122"/>
              </a:rPr>
              <a:t>  使用运行时间</a:t>
            </a:r>
            <a:r>
              <a:rPr kumimoji="1" lang="en-US" altLang="zh-CN" dirty="0">
                <a:solidFill>
                  <a:schemeClr val="bg1"/>
                </a:solidFill>
                <a:latin typeface="微软雅黑" panose="020B0503020204020204" pitchFamily="34" charset="-122"/>
                <a:ea typeface="微软雅黑" panose="020B0503020204020204" pitchFamily="34" charset="-122"/>
              </a:rPr>
              <a:t>+</a:t>
            </a:r>
            <a:r>
              <a:rPr kumimoji="1" lang="zh-CN" altLang="en-US" dirty="0">
                <a:solidFill>
                  <a:schemeClr val="bg1"/>
                </a:solidFill>
                <a:latin typeface="微软雅黑" panose="020B0503020204020204" pitchFamily="34" charset="-122"/>
                <a:ea typeface="微软雅黑" panose="020B0503020204020204" pitchFamily="34" charset="-122"/>
              </a:rPr>
              <a:t>流程作为</a:t>
            </a:r>
            <a:r>
              <a:rPr kumimoji="1" lang="en-US" altLang="zh-CN" dirty="0">
                <a:solidFill>
                  <a:schemeClr val="bg1"/>
                </a:solidFill>
                <a:latin typeface="微软雅黑" panose="020B0503020204020204" pitchFamily="34" charset="-122"/>
                <a:ea typeface="微软雅黑" panose="020B0503020204020204" pitchFamily="34" charset="-122"/>
              </a:rPr>
              <a:t>log</a:t>
            </a:r>
            <a:r>
              <a:rPr kumimoji="1" lang="zh-CN" altLang="en-US" dirty="0">
                <a:solidFill>
                  <a:schemeClr val="bg1"/>
                </a:solidFill>
                <a:latin typeface="微软雅黑" panose="020B0503020204020204" pitchFamily="34" charset="-122"/>
                <a:ea typeface="微软雅黑" panose="020B0503020204020204" pitchFamily="34" charset="-122"/>
              </a:rPr>
              <a:t>文件名，记录关键步骤，符合审计要求。</a:t>
            </a:r>
            <a:endParaRPr kumimoji="1"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p:cNvSpPr txBox="1"/>
          <p:nvPr/>
        </p:nvSpPr>
        <p:spPr>
          <a:xfrm>
            <a:off x="4500357" y="439309"/>
            <a:ext cx="1047082" cy="369332"/>
          </a:xfrm>
          <a:prstGeom prst="rect">
            <a:avLst/>
          </a:prstGeom>
          <a:noFill/>
        </p:spPr>
        <p:txBody>
          <a:bodyPr wrap="none" rtlCol="0">
            <a:spAutoFit/>
          </a:bodyPr>
          <a:lstStyle/>
          <a:p>
            <a:r>
              <a:rPr kumimoji="1" lang="zh-CN" altLang="en-US" dirty="0">
                <a:solidFill>
                  <a:schemeClr val="bg1"/>
                </a:solidFill>
              </a:rPr>
              <a:t>（</a:t>
            </a:r>
            <a:r>
              <a:rPr kumimoji="1" lang="en-US" altLang="zh-CN" dirty="0">
                <a:solidFill>
                  <a:schemeClr val="bg1"/>
                </a:solidFill>
              </a:rPr>
              <a:t>OCR</a:t>
            </a:r>
            <a:r>
              <a:rPr kumimoji="1" lang="zh-CN" altLang="en-US" dirty="0">
                <a:solidFill>
                  <a:schemeClr val="bg1"/>
                </a:solidFill>
              </a:rPr>
              <a:t>）</a:t>
            </a:r>
            <a:endParaRPr kumimoji="1" lang="zh-CN" altLang="en-US" dirty="0">
              <a:solidFill>
                <a:schemeClr val="bg1"/>
              </a:solidFill>
            </a:endParaRPr>
          </a:p>
        </p:txBody>
      </p:sp>
      <p:sp>
        <p:nvSpPr>
          <p:cNvPr id="15" name="文本框 14"/>
          <p:cNvSpPr txBox="1"/>
          <p:nvPr/>
        </p:nvSpPr>
        <p:spPr>
          <a:xfrm>
            <a:off x="4717657" y="6497904"/>
            <a:ext cx="1107996" cy="369332"/>
          </a:xfrm>
          <a:prstGeom prst="rect">
            <a:avLst/>
          </a:prstGeom>
          <a:noFill/>
        </p:spPr>
        <p:txBody>
          <a:bodyPr wrap="none" rtlCol="0">
            <a:spAutoFit/>
          </a:bodyPr>
          <a:lstStyle/>
          <a:p>
            <a:r>
              <a:rPr kumimoji="1" lang="zh-CN" altLang="en-US" dirty="0">
                <a:solidFill>
                  <a:schemeClr val="bg1"/>
                </a:solidFill>
              </a:rPr>
              <a:t>参考示例</a:t>
            </a:r>
            <a:endParaRPr kumimoji="1" lang="zh-CN" altLang="en-US" dirty="0">
              <a:solidFill>
                <a:schemeClr val="bg1"/>
              </a:solidFill>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79366" y="2047699"/>
            <a:ext cx="1880956" cy="595636"/>
          </a:xfrm>
          <a:prstGeom prst="rect">
            <a:avLst/>
          </a:pr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24" y="4280713"/>
            <a:ext cx="1818716" cy="707279"/>
          </a:xfrm>
          <a:prstGeom prst="rect">
            <a:avLst/>
          </a:prstGeom>
        </p:spPr>
      </p:pic>
      <p:sp>
        <p:nvSpPr>
          <p:cNvPr id="22" name="文本框 21"/>
          <p:cNvSpPr txBox="1"/>
          <p:nvPr/>
        </p:nvSpPr>
        <p:spPr>
          <a:xfrm>
            <a:off x="1233346" y="2963847"/>
            <a:ext cx="2065172" cy="707886"/>
          </a:xfrm>
          <a:prstGeom prst="rect">
            <a:avLst/>
          </a:prstGeom>
          <a:noFill/>
        </p:spPr>
        <p:txBody>
          <a:bodyPr wrap="square" rtlCol="0">
            <a:spAutoFit/>
          </a:bodyPr>
          <a:lstStyle/>
          <a:p>
            <a:pPr algn="ctr"/>
            <a:r>
              <a:rPr lang="en-US" altLang="zh-CN" sz="2000" dirty="0">
                <a:solidFill>
                  <a:schemeClr val="bg2"/>
                </a:solidFill>
              </a:rPr>
              <a:t>8761</a:t>
            </a:r>
            <a:endParaRPr lang="en-US" altLang="zh-CN" sz="2000" dirty="0">
              <a:solidFill>
                <a:schemeClr val="bg2"/>
              </a:solidFill>
            </a:endParaRPr>
          </a:p>
          <a:p>
            <a:r>
              <a:rPr lang="zh-CN" altLang="en-US" sz="2000" dirty="0">
                <a:solidFill>
                  <a:schemeClr val="bg2"/>
                </a:solidFill>
              </a:rPr>
              <a:t>干扰因素较大</a:t>
            </a:r>
            <a:endParaRPr lang="zh-CN" altLang="en-US" sz="2000" dirty="0">
              <a:solidFill>
                <a:schemeClr val="bg2"/>
              </a:solidFill>
            </a:endParaRPr>
          </a:p>
        </p:txBody>
      </p:sp>
      <p:sp>
        <p:nvSpPr>
          <p:cNvPr id="23" name="文本框 22"/>
          <p:cNvSpPr txBox="1"/>
          <p:nvPr/>
        </p:nvSpPr>
        <p:spPr>
          <a:xfrm>
            <a:off x="1179366" y="5273806"/>
            <a:ext cx="2065172" cy="707886"/>
          </a:xfrm>
          <a:prstGeom prst="rect">
            <a:avLst/>
          </a:prstGeom>
          <a:noFill/>
        </p:spPr>
        <p:txBody>
          <a:bodyPr wrap="square" rtlCol="0">
            <a:spAutoFit/>
          </a:bodyPr>
          <a:lstStyle/>
          <a:p>
            <a:pPr algn="ctr"/>
            <a:r>
              <a:rPr lang="en-US" altLang="zh-CN" sz="2000" dirty="0">
                <a:solidFill>
                  <a:schemeClr val="bg2"/>
                </a:solidFill>
              </a:rPr>
              <a:t>MEHA</a:t>
            </a:r>
            <a:endParaRPr lang="en-US" altLang="zh-CN" sz="2000" dirty="0">
              <a:solidFill>
                <a:schemeClr val="bg2"/>
              </a:solidFill>
            </a:endParaRPr>
          </a:p>
          <a:p>
            <a:pPr algn="ctr"/>
            <a:r>
              <a:rPr lang="zh-CN" altLang="en-US" sz="2000" dirty="0">
                <a:solidFill>
                  <a:schemeClr val="bg2"/>
                </a:solidFill>
              </a:rPr>
              <a:t>区分大小写</a:t>
            </a:r>
            <a:endParaRPr lang="zh-CN" altLang="en-US" sz="2000" dirty="0">
              <a:solidFill>
                <a:schemeClr val="bg2"/>
              </a:solidFill>
            </a:endParaRPr>
          </a:p>
        </p:txBody>
      </p:sp>
      <p:pic>
        <p:nvPicPr>
          <p:cNvPr id="25" name="图片 24"/>
          <p:cNvPicPr>
            <a:picLocks noChangeAspect="1"/>
          </p:cNvPicPr>
          <p:nvPr/>
        </p:nvPicPr>
        <p:blipFill>
          <a:blip r:embed="rId3"/>
          <a:stretch>
            <a:fillRect/>
          </a:stretch>
        </p:blipFill>
        <p:spPr>
          <a:xfrm>
            <a:off x="4717657" y="1325217"/>
            <a:ext cx="2943892" cy="3506121"/>
          </a:xfrm>
          <a:prstGeom prst="rect">
            <a:avLst/>
          </a:prstGeom>
        </p:spPr>
      </p:pic>
      <p:sp>
        <p:nvSpPr>
          <p:cNvPr id="26" name="文本框 25"/>
          <p:cNvSpPr txBox="1"/>
          <p:nvPr/>
        </p:nvSpPr>
        <p:spPr>
          <a:xfrm>
            <a:off x="8187072" y="1606858"/>
            <a:ext cx="492443" cy="2713978"/>
          </a:xfrm>
          <a:prstGeom prst="rect">
            <a:avLst/>
          </a:prstGeom>
          <a:noFill/>
        </p:spPr>
        <p:txBody>
          <a:bodyPr vert="eaVert" wrap="square" rtlCol="0">
            <a:spAutoFit/>
          </a:bodyPr>
          <a:lstStyle/>
          <a:p>
            <a:r>
              <a:rPr lang="zh-CN" altLang="en-US" sz="2000" dirty="0">
                <a:solidFill>
                  <a:schemeClr val="bg2"/>
                </a:solidFill>
              </a:rPr>
              <a:t>滑动验证码的实现</a:t>
            </a:r>
            <a:endParaRPr lang="zh-CN" altLang="en-US" sz="2000" dirty="0">
              <a:solidFill>
                <a:schemeClr val="bg2"/>
              </a:solidFill>
            </a:endParaRPr>
          </a:p>
        </p:txBody>
      </p:sp>
      <p:pic>
        <p:nvPicPr>
          <p:cNvPr id="28" name="图片 27"/>
          <p:cNvPicPr>
            <a:picLocks noChangeAspect="1"/>
          </p:cNvPicPr>
          <p:nvPr/>
        </p:nvPicPr>
        <p:blipFill>
          <a:blip r:embed="rId4"/>
          <a:stretch>
            <a:fillRect/>
          </a:stretch>
        </p:blipFill>
        <p:spPr>
          <a:xfrm>
            <a:off x="8903198" y="1293659"/>
            <a:ext cx="3063657" cy="35692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nvSpPr>
        <p:spPr>
          <a:xfrm>
            <a:off x="4717657" y="6497904"/>
            <a:ext cx="1107996" cy="369332"/>
          </a:xfrm>
          <a:prstGeom prst="rect">
            <a:avLst/>
          </a:prstGeom>
          <a:noFill/>
        </p:spPr>
        <p:txBody>
          <a:bodyPr wrap="none" rtlCol="0">
            <a:spAutoFit/>
          </a:bodyPr>
          <a:lstStyle/>
          <a:p>
            <a:r>
              <a:rPr kumimoji="1" lang="zh-CN" altLang="en-US" dirty="0">
                <a:solidFill>
                  <a:schemeClr val="bg1"/>
                </a:solidFill>
              </a:rPr>
              <a:t>参考示例</a:t>
            </a:r>
            <a:endParaRPr kumimoji="1" lang="zh-CN" altLang="en-US" dirty="0">
              <a:solidFill>
                <a:schemeClr val="bg1"/>
              </a:solidFill>
            </a:endParaRPr>
          </a:p>
        </p:txBody>
      </p:sp>
      <p:pic>
        <p:nvPicPr>
          <p:cNvPr id="5" name="图片 5"/>
          <p:cNvPicPr>
            <a:picLocks noChangeAspect="1"/>
          </p:cNvPicPr>
          <p:nvPr/>
        </p:nvPicPr>
        <p:blipFill>
          <a:blip r:embed="rId1"/>
          <a:stretch>
            <a:fillRect/>
          </a:stretch>
        </p:blipFill>
        <p:spPr>
          <a:xfrm>
            <a:off x="6082348" y="1638935"/>
            <a:ext cx="5438775" cy="4171950"/>
          </a:xfrm>
          <a:prstGeom prst="rect">
            <a:avLst/>
          </a:prstGeom>
          <a:noFill/>
          <a:ln>
            <a:noFill/>
          </a:ln>
        </p:spPr>
      </p:pic>
      <p:pic>
        <p:nvPicPr>
          <p:cNvPr id="4" name="图片 4"/>
          <p:cNvPicPr>
            <a:picLocks noChangeAspect="1"/>
          </p:cNvPicPr>
          <p:nvPr/>
        </p:nvPicPr>
        <p:blipFill>
          <a:blip r:embed="rId2"/>
          <a:stretch>
            <a:fillRect/>
          </a:stretch>
        </p:blipFill>
        <p:spPr>
          <a:xfrm>
            <a:off x="204153" y="2130108"/>
            <a:ext cx="5438775" cy="3038475"/>
          </a:xfrm>
          <a:prstGeom prst="rect">
            <a:avLst/>
          </a:prstGeom>
          <a:noFill/>
          <a:ln>
            <a:noFill/>
          </a:ln>
        </p:spPr>
      </p:pic>
    </p:spTree>
  </p:cSld>
  <p:clrMapOvr>
    <a:masterClrMapping/>
  </p:clrMapOvr>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2151</Words>
  <Application>WPS 演示</Application>
  <PresentationFormat>宽屏</PresentationFormat>
  <Paragraphs>176</Paragraphs>
  <Slides>12</Slides>
  <Notes>0</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1</vt:i4>
      </vt:variant>
      <vt:variant>
        <vt:lpstr>幻灯片标题</vt:lpstr>
      </vt:variant>
      <vt:variant>
        <vt:i4>12</vt:i4>
      </vt:variant>
    </vt:vector>
  </HeadingPairs>
  <TitlesOfParts>
    <vt:vector size="30"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Arial</vt:lpstr>
      <vt:lpstr>PingFang SC</vt:lpstr>
      <vt:lpstr>Calibri</vt:lpstr>
      <vt:lpstr>Calibri Light</vt:lpstr>
      <vt:lpstr>等线</vt:lpstr>
      <vt:lpstr>Office 主题</vt:lpstr>
      <vt:lpstr>1_Office 主题</vt:lpstr>
      <vt:lpstr>Visio.DrawingConvertable.15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zhouchao_IT</cp:lastModifiedBy>
  <cp:revision>206</cp:revision>
  <dcterms:created xsi:type="dcterms:W3CDTF">2021-03-03T08:16:00Z</dcterms:created>
  <dcterms:modified xsi:type="dcterms:W3CDTF">2023-06-10T06:31:02Z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EFAADB4E929E4A80BB78D03434F6822B</vt:lpwstr>
  </property>
  <property fmtid="{D5CDD505-2E9C-101B-9397-08002B2CF9AE}" pid="3" name="KSOProductBuildVer">
    <vt:lpwstr>2052-11.8.2.11718</vt:lpwstr>
  </property>
</Properties>
</file>