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0"/>
  </p:notesMasterIdLst>
  <p:sldIdLst>
    <p:sldId id="256" r:id="rId3"/>
    <p:sldId id="257" r:id="rId4"/>
    <p:sldId id="274" r:id="rId5"/>
    <p:sldId id="275" r:id="rId6"/>
    <p:sldId id="271" r:id="rId7"/>
    <p:sldId id="260" r:id="rId8"/>
    <p:sldId id="262"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4">
          <p15:clr>
            <a:srgbClr val="A4A3A4"/>
          </p15:clr>
        </p15:guide>
        <p15:guide id="2"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0"/>
    <p:restoredTop sz="94676"/>
  </p:normalViewPr>
  <p:slideViewPr>
    <p:cSldViewPr snapToGrid="0">
      <p:cViewPr varScale="1">
        <p:scale>
          <a:sx n="83" d="100"/>
          <a:sy n="83" d="100"/>
        </p:scale>
        <p:origin x="546" y="51"/>
      </p:cViewPr>
      <p:guideLst>
        <p:guide orient="horz" pos="2194"/>
        <p:guide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DCCA84-845D-4AFA-B5C9-F6524C28B363}" type="doc">
      <dgm:prSet loTypeId="urn:microsoft.com/office/officeart/2005/8/layout/radial3" loCatId="cycle" qsTypeId="urn:microsoft.com/office/officeart/2005/8/quickstyle/simple5#1" qsCatId="simple" csTypeId="urn:microsoft.com/office/officeart/2005/8/colors/accent1_2#1" csCatId="accent1" phldr="0"/>
      <dgm:spPr/>
      <dgm:t>
        <a:bodyPr/>
        <a:lstStyle/>
        <a:p>
          <a:endParaRPr lang="zh-CN" altLang="en-US"/>
        </a:p>
      </dgm:t>
    </dgm:pt>
    <dgm:pt modelId="{3B7D232D-7CD3-4CE8-9F64-CD8AC0A8F086}">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50000"/>
            </a:lnSpc>
            <a:spcBef>
              <a:spcPct val="0"/>
            </a:spcBef>
            <a:spcAft>
              <a:spcPct val="35000"/>
            </a:spcAft>
          </a:pPr>
          <a:r>
            <a:rPr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人民银行对各商业银行都有ACS账户对账要求，且各行分支机构较多，对账工作量大，对于商业银行推广节省人力、提高对账效率有着巨大的经济效益。</a:t>
          </a:r>
        </a:p>
      </dgm:t>
    </dgm:pt>
    <dgm:pt modelId="{C7F2A52F-E9AF-4FE6-B5CD-C166BF0ADD11}" type="parTrans" cxnId="{DAD1496B-19A4-4135-92CF-60D37F82161A}">
      <dgm:prSet/>
      <dgm:spPr/>
      <dgm:t>
        <a:bodyPr/>
        <a:lstStyle/>
        <a:p>
          <a:endParaRPr lang="zh-CN" altLang="en-US"/>
        </a:p>
      </dgm:t>
    </dgm:pt>
    <dgm:pt modelId="{30BC1A13-A670-40BD-AA58-D31C951E8C01}" type="sibTrans" cxnId="{DAD1496B-19A4-4135-92CF-60D37F82161A}">
      <dgm:prSet/>
      <dgm:spPr/>
      <dgm:t>
        <a:bodyPr/>
        <a:lstStyle/>
        <a:p>
          <a:endParaRPr lang="zh-CN" altLang="en-US"/>
        </a:p>
      </dgm:t>
    </dgm:pt>
    <dgm:pt modelId="{82717C1F-66C6-4A94-9A71-62F2105F77AB}">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800" b="1">
              <a:solidFill>
                <a:schemeClr val="bg1"/>
              </a:solidFill>
              <a:latin typeface="微软雅黑" panose="020B0503020204020204" pitchFamily="34" charset="-122"/>
              <a:ea typeface="微软雅黑" panose="020B0503020204020204" pitchFamily="34" charset="-122"/>
            </a:rPr>
            <a:t>行业</a:t>
          </a:r>
        </a:p>
        <a:p>
          <a:pPr>
            <a:lnSpc>
              <a:spcPct val="100000"/>
            </a:lnSpc>
            <a:spcBef>
              <a:spcPct val="0"/>
            </a:spcBef>
            <a:spcAft>
              <a:spcPct val="35000"/>
            </a:spcAft>
          </a:pPr>
          <a:r>
            <a:rPr lang="zh-CN" altLang="en-US" sz="2800" b="1">
              <a:solidFill>
                <a:schemeClr val="bg1"/>
              </a:solidFill>
              <a:latin typeface="微软雅黑" panose="020B0503020204020204" pitchFamily="34" charset="-122"/>
              <a:ea typeface="微软雅黑" panose="020B0503020204020204" pitchFamily="34" charset="-122"/>
            </a:rPr>
            <a:t>推广</a:t>
          </a:r>
        </a:p>
      </dgm:t>
    </dgm:pt>
    <dgm:pt modelId="{76E20547-2B14-46FF-8876-56FF1C0E3AD3}" type="parTrans" cxnId="{D4A56A81-8B8A-4383-A7EE-C33C8194D6D7}">
      <dgm:prSet/>
      <dgm:spPr/>
      <dgm:t>
        <a:bodyPr/>
        <a:lstStyle/>
        <a:p>
          <a:endParaRPr lang="zh-CN" altLang="en-US"/>
        </a:p>
      </dgm:t>
    </dgm:pt>
    <dgm:pt modelId="{5D0F8D1F-49D5-4EDC-83FB-B27D620915A5}" type="sibTrans" cxnId="{D4A56A81-8B8A-4383-A7EE-C33C8194D6D7}">
      <dgm:prSet/>
      <dgm:spPr/>
      <dgm:t>
        <a:bodyPr/>
        <a:lstStyle/>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pt>
    <dgm:pt modelId="{947B5A56-686A-4842-A85E-F213490D2A53}" type="pres">
      <dgm:prSet presAssocID="{08DCCA84-845D-4AFA-B5C9-F6524C28B363}" presName="radial" presStyleCnt="0">
        <dgm:presLayoutVars>
          <dgm:animLvl val="ctr"/>
        </dgm:presLayoutVars>
      </dgm:prSet>
      <dgm:spPr/>
    </dgm:pt>
    <dgm:pt modelId="{4D249092-DA8C-4681-AA9C-207F2DFD3154}" type="pres">
      <dgm:prSet presAssocID="{3B7D232D-7CD3-4CE8-9F64-CD8AC0A8F086}" presName="centerShape" presStyleLbl="vennNode1" presStyleIdx="0" presStyleCnt="2"/>
      <dgm:spPr/>
    </dgm:pt>
    <dgm:pt modelId="{5BB31F2C-9F6F-461E-B8AE-DAD63322F779}" type="pres">
      <dgm:prSet presAssocID="{82717C1F-66C6-4A94-9A71-62F2105F77AB}" presName="node" presStyleLbl="vennNode1" presStyleIdx="1" presStyleCnt="2">
        <dgm:presLayoutVars>
          <dgm:bulletEnabled val="1"/>
        </dgm:presLayoutVars>
      </dgm:prSet>
      <dgm:spPr/>
    </dgm:pt>
  </dgm:ptLst>
  <dgm:cxnLst>
    <dgm:cxn modelId="{F3EB201C-AE7F-4702-B1F1-51614606C18B}" type="presOf" srcId="{3B7D232D-7CD3-4CE8-9F64-CD8AC0A8F086}" destId="{4D249092-DA8C-4681-AA9C-207F2DFD3154}" srcOrd="0" destOrd="0" presId="urn:microsoft.com/office/officeart/2005/8/layout/radial3"/>
    <dgm:cxn modelId="{DAD1496B-19A4-4135-92CF-60D37F82161A}" srcId="{08DCCA84-845D-4AFA-B5C9-F6524C28B363}" destId="{3B7D232D-7CD3-4CE8-9F64-CD8AC0A8F086}" srcOrd="0" destOrd="0" parTransId="{C7F2A52F-E9AF-4FE6-B5CD-C166BF0ADD11}" sibTransId="{30BC1A13-A670-40BD-AA58-D31C951E8C01}"/>
    <dgm:cxn modelId="{D4A56A81-8B8A-4383-A7EE-C33C8194D6D7}" srcId="{3B7D232D-7CD3-4CE8-9F64-CD8AC0A8F086}" destId="{82717C1F-66C6-4A94-9A71-62F2105F77AB}" srcOrd="0" destOrd="0" parTransId="{76E20547-2B14-46FF-8876-56FF1C0E3AD3}" sibTransId="{5D0F8D1F-49D5-4EDC-83FB-B27D620915A5}"/>
    <dgm:cxn modelId="{C4D980E6-7D28-4AB3-B4C1-D76B0308D4AA}" type="presOf" srcId="{82717C1F-66C6-4A94-9A71-62F2105F77AB}" destId="{5BB31F2C-9F6F-461E-B8AE-DAD63322F779}" srcOrd="0" destOrd="0" presId="urn:microsoft.com/office/officeart/2005/8/layout/radial3"/>
    <dgm:cxn modelId="{F58AECF9-698F-404D-8089-742B36B6E2E1}" type="presOf" srcId="{08DCCA84-845D-4AFA-B5C9-F6524C28B363}" destId="{C397CB15-7790-4F1A-896D-7552F2F7F294}" srcOrd="0" destOrd="0" presId="urn:microsoft.com/office/officeart/2005/8/layout/radial3"/>
    <dgm:cxn modelId="{D4C9270A-FFCD-4FC0-B7CC-FBB57A89569A}" type="presParOf" srcId="{C397CB15-7790-4F1A-896D-7552F2F7F294}" destId="{947B5A56-686A-4842-A85E-F213490D2A53}" srcOrd="0" destOrd="0" presId="urn:microsoft.com/office/officeart/2005/8/layout/radial3"/>
    <dgm:cxn modelId="{D5B541CF-02EB-4555-B815-A012EAE0B64A}" type="presParOf" srcId="{947B5A56-686A-4842-A85E-F213490D2A53}" destId="{4D249092-DA8C-4681-AA9C-207F2DFD3154}" srcOrd="0" destOrd="0" presId="urn:microsoft.com/office/officeart/2005/8/layout/radial3"/>
    <dgm:cxn modelId="{6302E07A-864B-4E57-8AF4-897453A1D9FF}" type="presParOf" srcId="{947B5A56-686A-4842-A85E-F213490D2A53}" destId="{5BB31F2C-9F6F-461E-B8AE-DAD63322F779}" srcOrd="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9092-DA8C-4681-AA9C-207F2DFD3154}">
      <dsp:nvSpPr>
        <dsp:cNvPr id="0" name=""/>
        <dsp:cNvSpPr/>
      </dsp:nvSpPr>
      <dsp:spPr bwMode="white">
        <a:xfrm>
          <a:off x="745171" y="750760"/>
          <a:ext cx="3746118" cy="3746118"/>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150000"/>
            </a:lnSpc>
            <a:spcBef>
              <a:spcPct val="0"/>
            </a:spcBef>
            <a:spcAft>
              <a:spcPct val="35000"/>
            </a:spcAft>
            <a:buNone/>
          </a:pPr>
          <a:r>
            <a:rPr lang="zh-CN" altLang="en-US" sz="1600" b="1" kern="1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人民银行对各商业银行都有ACS账户对账要求，且各行分支机构较多，对账工作量大，对于商业银行推广节省人力、提高对账效率有着巨大的经济效益。</a:t>
          </a:r>
        </a:p>
      </dsp:txBody>
      <dsp:txXfrm>
        <a:off x="1293777" y="1299366"/>
        <a:ext cx="2648906" cy="2648906"/>
      </dsp:txXfrm>
    </dsp:sp>
    <dsp:sp modelId="{5BB31F2C-9F6F-461E-B8AE-DAD63322F779}">
      <dsp:nvSpPr>
        <dsp:cNvPr id="0" name=""/>
        <dsp:cNvSpPr/>
      </dsp:nvSpPr>
      <dsp:spPr bwMode="white">
        <a:xfrm>
          <a:off x="4117849" y="1687290"/>
          <a:ext cx="1873059" cy="1873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100000"/>
            </a:lnSpc>
            <a:spcBef>
              <a:spcPct val="0"/>
            </a:spcBef>
            <a:spcAft>
              <a:spcPct val="35000"/>
            </a:spcAft>
            <a:buNone/>
          </a:pPr>
          <a:r>
            <a:rPr lang="zh-CN" altLang="en-US" sz="2800" b="1" kern="1200">
              <a:solidFill>
                <a:schemeClr val="bg1"/>
              </a:solidFill>
              <a:latin typeface="微软雅黑" panose="020B0503020204020204" pitchFamily="34" charset="-122"/>
              <a:ea typeface="微软雅黑" panose="020B0503020204020204" pitchFamily="34" charset="-122"/>
            </a:rPr>
            <a:t>行业</a:t>
          </a:r>
        </a:p>
        <a:p>
          <a:pPr marL="0" lvl="0" indent="0" algn="ctr" defTabSz="1244600">
            <a:lnSpc>
              <a:spcPct val="100000"/>
            </a:lnSpc>
            <a:spcBef>
              <a:spcPct val="0"/>
            </a:spcBef>
            <a:spcAft>
              <a:spcPct val="35000"/>
            </a:spcAft>
            <a:buNone/>
          </a:pPr>
          <a:r>
            <a:rPr lang="zh-CN" altLang="en-US" sz="2800" b="1" kern="1200">
              <a:solidFill>
                <a:schemeClr val="bg1"/>
              </a:solidFill>
              <a:latin typeface="微软雅黑" panose="020B0503020204020204" pitchFamily="34" charset="-122"/>
              <a:ea typeface="微软雅黑" panose="020B0503020204020204" pitchFamily="34" charset="-122"/>
            </a:rPr>
            <a:t>推广</a:t>
          </a:r>
        </a:p>
      </dsp:txBody>
      <dsp:txXfrm>
        <a:off x="4392152" y="1961593"/>
        <a:ext cx="1324453" cy="132445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2023/6/15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2023/6/15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2023/6/15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2498090" y="4683125"/>
            <a:ext cx="7195820" cy="581025"/>
          </a:xfrm>
          <a:prstGeom prst="rect">
            <a:avLst/>
          </a:prstGeom>
          <a:solidFill>
            <a:srgbClr val="759BFF">
              <a:alpha val="10000"/>
            </a:srgbClr>
          </a:solidFill>
          <a:ln>
            <a:noFill/>
          </a:ln>
        </p:spPr>
        <p:txBody>
          <a:bodyPr anchor="ctr" anchorCtr="1"/>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sz="3600" b="1" dirty="0">
                <a:latin typeface="微软雅黑" panose="020B0503020204020204" pitchFamily="34" charset="-122"/>
                <a:ea typeface="微软雅黑" panose="020B0503020204020204" pitchFamily="34" charset="-122"/>
                <a:cs typeface="微软雅黑" panose="020B0503020204020204" pitchFamily="34" charset="-122"/>
              </a:rPr>
              <a:t>人行</a:t>
            </a:r>
            <a:r>
              <a:rPr kumimoji="1"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ACS</a:t>
            </a:r>
            <a:r>
              <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系统</a:t>
            </a:r>
            <a:r>
              <a:rPr kumimoji="1"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RPA</a:t>
            </a:r>
            <a:r>
              <a:rPr kumimoji="1"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自动化对账项目</a:t>
            </a: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025" y="1814830"/>
            <a:ext cx="10048240" cy="704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b="1"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人行ACS系统RPA自动化对账项目</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025" y="2741930"/>
            <a:ext cx="8873490" cy="2921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8565">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对账对对队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：唐显伟，文仕麟，刘晓莹，姚敏宁，叶家俊</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8565">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：广发银行股份有限公司</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总行运营及流程管理部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8565">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：银行运营</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存放同业账户的账务核对</a:t>
            </a:r>
          </a:p>
          <a:p>
            <a:pPr defTabSz="1218565">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通过</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RPA</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技术，实现对人行</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ACS</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sym typeface="+mn-ea"/>
              </a:rPr>
              <a:t>系统的存放同业账户对账工作的全自动化处理</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一、对账业务背景介绍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3</a:t>
            </a:fld>
            <a:endParaRPr lang="zh-CN" altLang="en-US" dirty="0"/>
          </a:p>
        </p:txBody>
      </p:sp>
      <p:sp>
        <p:nvSpPr>
          <p:cNvPr id="31" name="矩形 30"/>
          <p:cNvSpPr/>
          <p:nvPr/>
        </p:nvSpPr>
        <p:spPr>
          <a:xfrm>
            <a:off x="442129" y="1416969"/>
            <a:ext cx="4940844" cy="2676525"/>
          </a:xfrm>
          <a:prstGeom prst="rect">
            <a:avLst/>
          </a:prstGeom>
        </p:spPr>
        <p:txBody>
          <a:bodyPr wrap="square">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dirty="0">
                <a:solidFill>
                  <a:schemeClr val="bg1"/>
                </a:solidFill>
                <a:latin typeface="微软雅黑" panose="020B0503020204020204" pitchFamily="34" charset="-122"/>
                <a:ea typeface="微软雅黑" panose="020B0503020204020204" pitchFamily="34" charset="-122"/>
              </a:rPr>
              <a:t>根据人民银行要求，我行分支机构需每日对中央银行会计核算数据集中系统（</a:t>
            </a:r>
            <a:r>
              <a:rPr lang="en-US" altLang="zh-CN" sz="1600" dirty="0">
                <a:solidFill>
                  <a:schemeClr val="bg1"/>
                </a:solidFill>
                <a:latin typeface="微软雅黑" panose="020B0503020204020204" pitchFamily="34" charset="-122"/>
                <a:ea typeface="微软雅黑" panose="020B0503020204020204" pitchFamily="34" charset="-122"/>
              </a:rPr>
              <a:t>ACS</a:t>
            </a:r>
            <a:r>
              <a:rPr lang="zh-CN" altLang="en-US" sz="1600" dirty="0">
                <a:solidFill>
                  <a:schemeClr val="bg1"/>
                </a:solidFill>
                <a:latin typeface="微软雅黑" panose="020B0503020204020204" pitchFamily="34" charset="-122"/>
                <a:ea typeface="微软雅黑" panose="020B0503020204020204" pitchFamily="34" charset="-122"/>
              </a:rPr>
              <a:t>）在我行综合前置子系统的实体账户余额与核心系统对应科目余额进行核对，将核对结果报送到人行。</a:t>
            </a:r>
          </a:p>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      全行涉及</a:t>
            </a:r>
            <a:r>
              <a:rPr lang="en-US" altLang="zh-CN" sz="1600" dirty="0">
                <a:solidFill>
                  <a:schemeClr val="bg1"/>
                </a:solidFill>
                <a:latin typeface="微软雅黑" panose="020B0503020204020204" pitchFamily="34" charset="-122"/>
                <a:ea typeface="微软雅黑" panose="020B0503020204020204" pitchFamily="34" charset="-122"/>
              </a:rPr>
              <a:t>131</a:t>
            </a:r>
            <a:r>
              <a:rPr lang="zh-CN" altLang="en-US" sz="1600" dirty="0">
                <a:solidFill>
                  <a:schemeClr val="bg1"/>
                </a:solidFill>
                <a:latin typeface="微软雅黑" panose="020B0503020204020204" pitchFamily="34" charset="-122"/>
                <a:ea typeface="微软雅黑" panose="020B0503020204020204" pitchFamily="34" charset="-122"/>
              </a:rPr>
              <a:t>个分支机构对账，共需核对人行账户</a:t>
            </a:r>
            <a:r>
              <a:rPr lang="en-US" altLang="zh-CN" sz="1600" dirty="0">
                <a:solidFill>
                  <a:schemeClr val="bg1"/>
                </a:solidFill>
                <a:latin typeface="微软雅黑" panose="020B0503020204020204" pitchFamily="34" charset="-122"/>
                <a:ea typeface="微软雅黑" panose="020B0503020204020204" pitchFamily="34" charset="-122"/>
              </a:rPr>
              <a:t>304</a:t>
            </a:r>
            <a:r>
              <a:rPr lang="zh-CN" altLang="en-US" sz="1600" dirty="0">
                <a:solidFill>
                  <a:schemeClr val="bg1"/>
                </a:solidFill>
                <a:latin typeface="微软雅黑" panose="020B0503020204020204" pitchFamily="34" charset="-122"/>
                <a:ea typeface="微软雅黑" panose="020B0503020204020204" pitchFamily="34" charset="-122"/>
              </a:rPr>
              <a:t>户</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工作日，且每个机构均至少需配备经办复核两名员工，占用人力较大。</a:t>
            </a:r>
          </a:p>
        </p:txBody>
      </p:sp>
      <p:grpSp>
        <p:nvGrpSpPr>
          <p:cNvPr id="6" name="组合 5"/>
          <p:cNvGrpSpPr/>
          <p:nvPr/>
        </p:nvGrpSpPr>
        <p:grpSpPr>
          <a:xfrm>
            <a:off x="613410" y="4351020"/>
            <a:ext cx="4597400" cy="1927860"/>
            <a:chOff x="905" y="6395"/>
            <a:chExt cx="7240" cy="3036"/>
          </a:xfrm>
        </p:grpSpPr>
        <p:sp>
          <p:nvSpPr>
            <p:cNvPr id="5" name="矩形 4"/>
            <p:cNvSpPr/>
            <p:nvPr/>
          </p:nvSpPr>
          <p:spPr>
            <a:xfrm>
              <a:off x="905" y="6395"/>
              <a:ext cx="3197" cy="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人行实体账户余额</a:t>
              </a:r>
            </a:p>
          </p:txBody>
        </p:sp>
        <p:sp>
          <p:nvSpPr>
            <p:cNvPr id="40" name="矩形 39"/>
            <p:cNvSpPr/>
            <p:nvPr/>
          </p:nvSpPr>
          <p:spPr>
            <a:xfrm>
              <a:off x="4949" y="6395"/>
              <a:ext cx="3130" cy="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我行账面余额</a:t>
              </a:r>
            </a:p>
          </p:txBody>
        </p:sp>
        <p:sp>
          <p:nvSpPr>
            <p:cNvPr id="8" name="椭圆 7"/>
            <p:cNvSpPr/>
            <p:nvPr/>
          </p:nvSpPr>
          <p:spPr>
            <a:xfrm>
              <a:off x="905" y="8102"/>
              <a:ext cx="3197" cy="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ACS</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系统</a:t>
              </a:r>
            </a:p>
          </p:txBody>
        </p:sp>
        <p:sp>
          <p:nvSpPr>
            <p:cNvPr id="44" name="椭圆 43"/>
            <p:cNvSpPr/>
            <p:nvPr/>
          </p:nvSpPr>
          <p:spPr>
            <a:xfrm>
              <a:off x="4949" y="8102"/>
              <a:ext cx="3197" cy="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核心系统</a:t>
              </a:r>
            </a:p>
          </p:txBody>
        </p:sp>
        <p:sp>
          <p:nvSpPr>
            <p:cNvPr id="9" name="下箭头 8"/>
            <p:cNvSpPr/>
            <p:nvPr/>
          </p:nvSpPr>
          <p:spPr>
            <a:xfrm>
              <a:off x="2215" y="7348"/>
              <a:ext cx="576" cy="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6" name="下箭头 45"/>
            <p:cNvSpPr/>
            <p:nvPr/>
          </p:nvSpPr>
          <p:spPr>
            <a:xfrm>
              <a:off x="6226" y="7348"/>
              <a:ext cx="576" cy="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1" name="右箭头 10"/>
            <p:cNvSpPr/>
            <p:nvPr/>
          </p:nvSpPr>
          <p:spPr>
            <a:xfrm>
              <a:off x="4102" y="8275"/>
              <a:ext cx="848" cy="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9" name="右箭头 48"/>
            <p:cNvSpPr/>
            <p:nvPr/>
          </p:nvSpPr>
          <p:spPr>
            <a:xfrm rot="10800000">
              <a:off x="4058" y="8592"/>
              <a:ext cx="848" cy="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12" name="TextBox 11"/>
            <p:cNvSpPr txBox="1"/>
            <p:nvPr/>
          </p:nvSpPr>
          <p:spPr>
            <a:xfrm>
              <a:off x="4102" y="8851"/>
              <a:ext cx="1020" cy="580"/>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核对</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a:t>
              </a:r>
            </a:p>
          </p:txBody>
        </p:sp>
      </p:grpSp>
      <p:sp>
        <p:nvSpPr>
          <p:cNvPr id="10" name="文本框 9"/>
          <p:cNvSpPr txBox="1"/>
          <p:nvPr/>
        </p:nvSpPr>
        <p:spPr>
          <a:xfrm>
            <a:off x="5814695" y="1576070"/>
            <a:ext cx="3081020" cy="460375"/>
          </a:xfrm>
          <a:prstGeom prst="rect">
            <a:avLst/>
          </a:prstGeom>
          <a:noFill/>
        </p:spPr>
        <p:txBody>
          <a:bodyPr wrap="squar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自动化操作流程如下：</a:t>
            </a:r>
          </a:p>
        </p:txBody>
      </p:sp>
      <p:grpSp>
        <p:nvGrpSpPr>
          <p:cNvPr id="21" name="组合 20"/>
          <p:cNvGrpSpPr/>
          <p:nvPr/>
        </p:nvGrpSpPr>
        <p:grpSpPr>
          <a:xfrm>
            <a:off x="5837555" y="2590800"/>
            <a:ext cx="6022340" cy="3285490"/>
            <a:chOff x="9193" y="4080"/>
            <a:chExt cx="9484" cy="5174"/>
          </a:xfrm>
        </p:grpSpPr>
        <p:pic>
          <p:nvPicPr>
            <p:cNvPr id="65" name="图片 64" descr="文件 (3)"/>
            <p:cNvPicPr>
              <a:picLocks noChangeAspect="1"/>
            </p:cNvPicPr>
            <p:nvPr/>
          </p:nvPicPr>
          <p:blipFill>
            <a:blip r:embed="rId2" cstate="print">
              <a:biLevel thresh="25000"/>
            </a:blip>
            <a:stretch>
              <a:fillRect/>
            </a:stretch>
          </p:blipFill>
          <p:spPr>
            <a:xfrm>
              <a:off x="14451" y="7232"/>
              <a:ext cx="551" cy="551"/>
            </a:xfrm>
            <a:prstGeom prst="rect">
              <a:avLst/>
            </a:prstGeom>
          </p:spPr>
        </p:pic>
        <p:pic>
          <p:nvPicPr>
            <p:cNvPr id="66" name="图形 16" descr="Interne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3" y="4099"/>
              <a:ext cx="635" cy="635"/>
            </a:xfrm>
            <a:prstGeom prst="rect">
              <a:avLst/>
            </a:prstGeom>
          </p:spPr>
        </p:pic>
        <p:pic>
          <p:nvPicPr>
            <p:cNvPr id="67" name="图形 17" descr="月历"/>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6" y="4080"/>
              <a:ext cx="638" cy="638"/>
            </a:xfrm>
            <a:prstGeom prst="rect">
              <a:avLst/>
            </a:prstGeom>
          </p:spPr>
        </p:pic>
        <p:pic>
          <p:nvPicPr>
            <p:cNvPr id="69" name="图形 19" descr="统计信息 RT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4" y="4121"/>
              <a:ext cx="485" cy="485"/>
            </a:xfrm>
            <a:prstGeom prst="rect">
              <a:avLst/>
            </a:prstGeom>
          </p:spPr>
        </p:pic>
        <p:pic>
          <p:nvPicPr>
            <p:cNvPr id="71" name="图形 21" descr="列表"/>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4" y="4186"/>
              <a:ext cx="528" cy="528"/>
            </a:xfrm>
            <a:prstGeom prst="rect">
              <a:avLst/>
            </a:prstGeom>
          </p:spPr>
        </p:pic>
        <p:pic>
          <p:nvPicPr>
            <p:cNvPr id="75" name="图形 25" descr="复选标记"/>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5" y="7201"/>
              <a:ext cx="551" cy="551"/>
            </a:xfrm>
            <a:prstGeom prst="rect">
              <a:avLst/>
            </a:prstGeom>
          </p:spPr>
        </p:pic>
        <p:sp>
          <p:nvSpPr>
            <p:cNvPr id="76" name="文本框 26"/>
            <p:cNvSpPr txBox="1"/>
            <p:nvPr/>
          </p:nvSpPr>
          <p:spPr>
            <a:xfrm>
              <a:off x="9193" y="5134"/>
              <a:ext cx="2180"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生成对账工作底稿</a:t>
              </a:r>
            </a:p>
          </p:txBody>
        </p:sp>
        <p:sp>
          <p:nvSpPr>
            <p:cNvPr id="77" name="文本框 27"/>
            <p:cNvSpPr txBox="1"/>
            <p:nvPr/>
          </p:nvSpPr>
          <p:spPr>
            <a:xfrm>
              <a:off x="9463" y="8432"/>
              <a:ext cx="1754"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发送邮件通知对账人员</a:t>
              </a:r>
            </a:p>
          </p:txBody>
        </p:sp>
        <p:sp>
          <p:nvSpPr>
            <p:cNvPr id="78" name="文本框 28"/>
            <p:cNvSpPr txBox="1"/>
            <p:nvPr/>
          </p:nvSpPr>
          <p:spPr>
            <a:xfrm>
              <a:off x="14483" y="8432"/>
              <a:ext cx="2002"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切换用户提交对账结果</a:t>
              </a:r>
            </a:p>
          </p:txBody>
        </p:sp>
        <p:sp>
          <p:nvSpPr>
            <p:cNvPr id="79" name="文本框 29"/>
            <p:cNvSpPr txBox="1"/>
            <p:nvPr/>
          </p:nvSpPr>
          <p:spPr>
            <a:xfrm>
              <a:off x="16645" y="8432"/>
              <a:ext cx="2001"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核对实体账户余额</a:t>
              </a:r>
            </a:p>
          </p:txBody>
        </p:sp>
        <p:sp>
          <p:nvSpPr>
            <p:cNvPr id="80" name="文本框 30"/>
            <p:cNvSpPr txBox="1"/>
            <p:nvPr/>
          </p:nvSpPr>
          <p:spPr>
            <a:xfrm>
              <a:off x="16675" y="5075"/>
              <a:ext cx="2002"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登陆人行</a:t>
              </a:r>
              <a:r>
                <a:rPr kumimoji="1" lang="en-US" altLang="zh-CN" sz="1400" dirty="0">
                  <a:solidFill>
                    <a:schemeClr val="bg1"/>
                  </a:solidFill>
                  <a:latin typeface="微软雅黑" panose="020B0503020204020204" pitchFamily="34" charset="-122"/>
                  <a:ea typeface="微软雅黑" panose="020B0503020204020204" pitchFamily="34" charset="-122"/>
                </a:rPr>
                <a:t>ACS</a:t>
              </a:r>
              <a:r>
                <a:rPr kumimoji="1" lang="zh-CN" altLang="en-US" sz="1400" dirty="0">
                  <a:solidFill>
                    <a:schemeClr val="bg1"/>
                  </a:solidFill>
                  <a:latin typeface="微软雅黑" panose="020B0503020204020204" pitchFamily="34" charset="-122"/>
                  <a:ea typeface="微软雅黑" panose="020B0503020204020204" pitchFamily="34" charset="-122"/>
                </a:rPr>
                <a:t>系统录入余额</a:t>
              </a:r>
            </a:p>
          </p:txBody>
        </p:sp>
        <p:sp>
          <p:nvSpPr>
            <p:cNvPr id="81" name="文本框 31"/>
            <p:cNvSpPr txBox="1"/>
            <p:nvPr/>
          </p:nvSpPr>
          <p:spPr>
            <a:xfrm>
              <a:off x="14482" y="5134"/>
              <a:ext cx="2002"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汇总计算各机构科目余额</a:t>
              </a:r>
            </a:p>
          </p:txBody>
        </p:sp>
        <p:sp>
          <p:nvSpPr>
            <p:cNvPr id="82" name="文本框 32"/>
            <p:cNvSpPr txBox="1"/>
            <p:nvPr/>
          </p:nvSpPr>
          <p:spPr>
            <a:xfrm>
              <a:off x="12028" y="5134"/>
              <a:ext cx="1981" cy="822"/>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下载各机构科目余额报表</a:t>
              </a:r>
            </a:p>
          </p:txBody>
        </p:sp>
        <p:pic>
          <p:nvPicPr>
            <p:cNvPr id="83" name="图形 33" descr="目标受众"/>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61" y="7166"/>
              <a:ext cx="551" cy="551"/>
            </a:xfrm>
            <a:prstGeom prst="rect">
              <a:avLst/>
            </a:prstGeom>
          </p:spPr>
        </p:pic>
        <p:sp>
          <p:nvSpPr>
            <p:cNvPr id="84" name="箭头: 右 90"/>
            <p:cNvSpPr/>
            <p:nvPr/>
          </p:nvSpPr>
          <p:spPr>
            <a:xfrm>
              <a:off x="16097" y="4644"/>
              <a:ext cx="674" cy="278"/>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ltLang="zh-CN" sz="1400">
                <a:solidFill>
                  <a:schemeClr val="bg1"/>
                </a:solidFill>
              </a:endParaRPr>
            </a:p>
          </p:txBody>
        </p:sp>
        <p:sp>
          <p:nvSpPr>
            <p:cNvPr id="85" name="箭头: 右 91"/>
            <p:cNvSpPr/>
            <p:nvPr/>
          </p:nvSpPr>
          <p:spPr>
            <a:xfrm>
              <a:off x="13553" y="4641"/>
              <a:ext cx="674" cy="283"/>
            </a:xfrm>
            <a:prstGeom prst="rightArrow">
              <a:avLst/>
            </a:prstGeom>
            <a:ln>
              <a:noFill/>
            </a:ln>
          </p:spPr>
          <p:style>
            <a:lnRef idx="1">
              <a:schemeClr val="dk1"/>
            </a:lnRef>
            <a:fillRef idx="2">
              <a:schemeClr val="dk1"/>
            </a:fillRef>
            <a:effectRef idx="1">
              <a:schemeClr val="dk1"/>
            </a:effectRef>
            <a:fontRef idx="minor">
              <a:schemeClr val="dk1"/>
            </a:fontRef>
          </p:style>
          <p:txBody>
            <a:bodyPr vertOverflow="overflow" horzOverflow="overflow" vert="horz" wrap="square" numCol="1" spcCol="0" rtlCol="0" fromWordArt="0" anchor="ctr" anchorCtr="0" forceAA="0" compatLnSpc="1">
              <a:noAutofit/>
            </a:bodyPr>
            <a:lstStyle/>
            <a:p>
              <a:pPr lvl="0" algn="ctr"/>
              <a:endParaRPr lang="en-US" altLang="zh-CN" sz="1400">
                <a:solidFill>
                  <a:schemeClr val="bg1"/>
                </a:solidFill>
                <a:sym typeface="+mn-ea"/>
              </a:endParaRPr>
            </a:p>
          </p:txBody>
        </p:sp>
        <p:sp>
          <p:nvSpPr>
            <p:cNvPr id="86" name="箭头: 右 92"/>
            <p:cNvSpPr/>
            <p:nvPr/>
          </p:nvSpPr>
          <p:spPr>
            <a:xfrm>
              <a:off x="11009" y="4641"/>
              <a:ext cx="675" cy="283"/>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400">
                <a:solidFill>
                  <a:schemeClr val="bg1"/>
                </a:solidFill>
              </a:endParaRPr>
            </a:p>
          </p:txBody>
        </p:sp>
        <p:sp>
          <p:nvSpPr>
            <p:cNvPr id="87" name="箭头: 下 93"/>
            <p:cNvSpPr/>
            <p:nvPr/>
          </p:nvSpPr>
          <p:spPr>
            <a:xfrm>
              <a:off x="17544" y="6248"/>
              <a:ext cx="238" cy="56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88" name="箭头: 左 94"/>
            <p:cNvSpPr/>
            <p:nvPr/>
          </p:nvSpPr>
          <p:spPr>
            <a:xfrm>
              <a:off x="16206" y="7871"/>
              <a:ext cx="675" cy="277"/>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89" name="箭头: 左 94"/>
            <p:cNvSpPr/>
            <p:nvPr/>
          </p:nvSpPr>
          <p:spPr>
            <a:xfrm>
              <a:off x="13663" y="7871"/>
              <a:ext cx="675" cy="277"/>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pic>
          <p:nvPicPr>
            <p:cNvPr id="91" name="图形 65" descr="研究"/>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93" y="7151"/>
              <a:ext cx="576" cy="576"/>
            </a:xfrm>
            <a:prstGeom prst="rect">
              <a:avLst/>
            </a:prstGeom>
          </p:spPr>
        </p:pic>
        <p:sp>
          <p:nvSpPr>
            <p:cNvPr id="92" name="文本框 66"/>
            <p:cNvSpPr txBox="1"/>
            <p:nvPr/>
          </p:nvSpPr>
          <p:spPr>
            <a:xfrm>
              <a:off x="11965" y="8601"/>
              <a:ext cx="2107" cy="483"/>
            </a:xfrm>
            <a:prstGeom prst="rect">
              <a:avLst/>
            </a:prstGeom>
            <a:noFill/>
          </p:spPr>
          <p:txBody>
            <a:bodyPr wrap="square" rtlCol="0">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rPr>
                <a:t>登记对账结果</a:t>
              </a:r>
            </a:p>
          </p:txBody>
        </p:sp>
        <p:sp>
          <p:nvSpPr>
            <p:cNvPr id="93" name="箭头: 左 94"/>
            <p:cNvSpPr/>
            <p:nvPr/>
          </p:nvSpPr>
          <p:spPr>
            <a:xfrm>
              <a:off x="11120" y="7870"/>
              <a:ext cx="675" cy="27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pic>
          <p:nvPicPr>
            <p:cNvPr id="13" name="图片 12" descr="ibot"/>
            <p:cNvPicPr>
              <a:picLocks noChangeAspect="1"/>
            </p:cNvPicPr>
            <p:nvPr/>
          </p:nvPicPr>
          <p:blipFill>
            <a:blip r:embed="rId10" cstate="print">
              <a:lum bright="18000" contrast="-6000"/>
            </a:blip>
            <a:stretch>
              <a:fillRect/>
            </a:stretch>
          </p:blipFill>
          <p:spPr>
            <a:xfrm>
              <a:off x="9908" y="4144"/>
              <a:ext cx="890" cy="890"/>
            </a:xfrm>
            <a:prstGeom prst="rect">
              <a:avLst/>
            </a:prstGeom>
          </p:spPr>
        </p:pic>
        <p:pic>
          <p:nvPicPr>
            <p:cNvPr id="7" name="图片 6" descr="ibot"/>
            <p:cNvPicPr>
              <a:picLocks noChangeAspect="1"/>
            </p:cNvPicPr>
            <p:nvPr/>
          </p:nvPicPr>
          <p:blipFill>
            <a:blip r:embed="rId10" cstate="print">
              <a:lum bright="18000" contrast="-6000"/>
            </a:blip>
            <a:stretch>
              <a:fillRect/>
            </a:stretch>
          </p:blipFill>
          <p:spPr>
            <a:xfrm>
              <a:off x="12396" y="4144"/>
              <a:ext cx="890" cy="890"/>
            </a:xfrm>
            <a:prstGeom prst="rect">
              <a:avLst/>
            </a:prstGeom>
          </p:spPr>
        </p:pic>
        <p:pic>
          <p:nvPicPr>
            <p:cNvPr id="15" name="图片 14" descr="ibot"/>
            <p:cNvPicPr>
              <a:picLocks noChangeAspect="1"/>
            </p:cNvPicPr>
            <p:nvPr/>
          </p:nvPicPr>
          <p:blipFill>
            <a:blip r:embed="rId10" cstate="print">
              <a:lum bright="18000" contrast="-6000"/>
            </a:blip>
            <a:stretch>
              <a:fillRect/>
            </a:stretch>
          </p:blipFill>
          <p:spPr>
            <a:xfrm>
              <a:off x="14884" y="4144"/>
              <a:ext cx="890" cy="890"/>
            </a:xfrm>
            <a:prstGeom prst="rect">
              <a:avLst/>
            </a:prstGeom>
          </p:spPr>
        </p:pic>
        <p:pic>
          <p:nvPicPr>
            <p:cNvPr id="16" name="图片 15" descr="ibot"/>
            <p:cNvPicPr>
              <a:picLocks noChangeAspect="1"/>
            </p:cNvPicPr>
            <p:nvPr/>
          </p:nvPicPr>
          <p:blipFill>
            <a:blip r:embed="rId10" cstate="print">
              <a:lum bright="18000" contrast="-6000"/>
            </a:blip>
            <a:stretch>
              <a:fillRect/>
            </a:stretch>
          </p:blipFill>
          <p:spPr>
            <a:xfrm>
              <a:off x="17372" y="4144"/>
              <a:ext cx="890" cy="890"/>
            </a:xfrm>
            <a:prstGeom prst="rect">
              <a:avLst/>
            </a:prstGeom>
          </p:spPr>
        </p:pic>
        <p:pic>
          <p:nvPicPr>
            <p:cNvPr id="17" name="图片 16" descr="ibot"/>
            <p:cNvPicPr>
              <a:picLocks noChangeAspect="1"/>
            </p:cNvPicPr>
            <p:nvPr/>
          </p:nvPicPr>
          <p:blipFill>
            <a:blip r:embed="rId10" cstate="print">
              <a:lum bright="18000" contrast="-6000"/>
            </a:blip>
            <a:stretch>
              <a:fillRect/>
            </a:stretch>
          </p:blipFill>
          <p:spPr>
            <a:xfrm>
              <a:off x="9908" y="7339"/>
              <a:ext cx="890" cy="890"/>
            </a:xfrm>
            <a:prstGeom prst="rect">
              <a:avLst/>
            </a:prstGeom>
          </p:spPr>
        </p:pic>
        <p:pic>
          <p:nvPicPr>
            <p:cNvPr id="18" name="图片 17" descr="ibot"/>
            <p:cNvPicPr>
              <a:picLocks noChangeAspect="1"/>
            </p:cNvPicPr>
            <p:nvPr/>
          </p:nvPicPr>
          <p:blipFill>
            <a:blip r:embed="rId10" cstate="print">
              <a:lum bright="18000" contrast="-6000"/>
            </a:blip>
            <a:stretch>
              <a:fillRect/>
            </a:stretch>
          </p:blipFill>
          <p:spPr>
            <a:xfrm>
              <a:off x="12396" y="7339"/>
              <a:ext cx="890" cy="890"/>
            </a:xfrm>
            <a:prstGeom prst="rect">
              <a:avLst/>
            </a:prstGeom>
          </p:spPr>
        </p:pic>
        <p:pic>
          <p:nvPicPr>
            <p:cNvPr id="19" name="图片 18" descr="ibot"/>
            <p:cNvPicPr>
              <a:picLocks noChangeAspect="1"/>
            </p:cNvPicPr>
            <p:nvPr/>
          </p:nvPicPr>
          <p:blipFill>
            <a:blip r:embed="rId10" cstate="print">
              <a:lum bright="18000" contrast="-6000"/>
            </a:blip>
            <a:stretch>
              <a:fillRect/>
            </a:stretch>
          </p:blipFill>
          <p:spPr>
            <a:xfrm>
              <a:off x="14884" y="7339"/>
              <a:ext cx="890" cy="890"/>
            </a:xfrm>
            <a:prstGeom prst="rect">
              <a:avLst/>
            </a:prstGeom>
          </p:spPr>
        </p:pic>
        <p:pic>
          <p:nvPicPr>
            <p:cNvPr id="20" name="图片 19" descr="ibot"/>
            <p:cNvPicPr>
              <a:picLocks noChangeAspect="1"/>
            </p:cNvPicPr>
            <p:nvPr/>
          </p:nvPicPr>
          <p:blipFill>
            <a:blip r:embed="rId10" cstate="print">
              <a:lum bright="18000" contrast="-6000"/>
            </a:blip>
            <a:stretch>
              <a:fillRect/>
            </a:stretch>
          </p:blipFill>
          <p:spPr>
            <a:xfrm>
              <a:off x="17372" y="7339"/>
              <a:ext cx="890" cy="89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录制视频">
            <a:hlinkClick r:id="" action="ppaction://media"/>
            <a:extLst>
              <a:ext uri="{FF2B5EF4-FFF2-40B4-BE49-F238E27FC236}">
                <a16:creationId xmlns:a16="http://schemas.microsoft.com/office/drawing/2014/main" id="{8DC7CC6F-1578-D56D-C65F-E1FFF2476722}"/>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707366" y="1105093"/>
            <a:ext cx="10949796" cy="5843090"/>
          </a:xfrm>
          <a:prstGeom prst="rect">
            <a:avLst/>
          </a:prstGeom>
        </p:spPr>
      </p:pic>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a:t>
            </a:r>
            <a:r>
              <a:rPr lang="en-US" altLang="zh-CN" sz="2400" b="1" dirty="0">
                <a:solidFill>
                  <a:schemeClr val="bg1"/>
                </a:solidFill>
                <a:latin typeface="微软雅黑" panose="020B0503020204020204" pitchFamily="34" charset="-122"/>
                <a:ea typeface="微软雅黑" panose="020B0503020204020204" pitchFamily="34" charset="-122"/>
              </a:rPr>
              <a:t>RPA</a:t>
            </a:r>
            <a:r>
              <a:rPr lang="zh-CN" altLang="en-US" sz="2400" b="1" dirty="0">
                <a:solidFill>
                  <a:schemeClr val="bg1"/>
                </a:solidFill>
                <a:latin typeface="微软雅黑" panose="020B0503020204020204" pitchFamily="34" charset="-122"/>
                <a:ea typeface="微软雅黑" panose="020B0503020204020204" pitchFamily="34" charset="-122"/>
              </a:rPr>
              <a:t>流程演示</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sym typeface="+mn-ea"/>
              </a:rPr>
              <a:t>RPA Process Introduction</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t>4</a:t>
            </a:fld>
            <a:endParaRPr lang="zh-CN" altLang="en-US" dirty="0"/>
          </a:p>
        </p:txBody>
      </p:sp>
      <p:sp>
        <p:nvSpPr>
          <p:cNvPr id="2" name="文本框 1"/>
          <p:cNvSpPr txBox="1"/>
          <p:nvPr/>
        </p:nvSpPr>
        <p:spPr>
          <a:xfrm>
            <a:off x="3900805" y="3790315"/>
            <a:ext cx="4496435" cy="460375"/>
          </a:xfrm>
          <a:prstGeom prst="rect">
            <a:avLst/>
          </a:prstGeom>
          <a:noFill/>
        </p:spPr>
        <p:txBody>
          <a:bodyPr wrap="square"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因保密要求已对视频作模糊处理</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36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5"/>
                </p:tgtEl>
              </p:cMediaNode>
            </p:vide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83260" y="1673225"/>
            <a:ext cx="5469255" cy="2318385"/>
            <a:chOff x="8918" y="2987"/>
            <a:chExt cx="8613" cy="3651"/>
          </a:xfrm>
        </p:grpSpPr>
        <p:sp>
          <p:nvSpPr>
            <p:cNvPr id="3" name="矩形 2"/>
            <p:cNvSpPr/>
            <p:nvPr/>
          </p:nvSpPr>
          <p:spPr>
            <a:xfrm>
              <a:off x="8918" y="3627"/>
              <a:ext cx="8613" cy="3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9202" y="3704"/>
              <a:ext cx="8056" cy="2761"/>
            </a:xfrm>
            <a:prstGeom prst="rect">
              <a:avLst/>
            </a:prstGeom>
            <a:ln>
              <a:noFill/>
            </a:ln>
          </p:spPr>
          <p:txBody>
            <a:bodyPr wrap="square">
              <a:spAutoFit/>
              <a:scene3d>
                <a:camera prst="orthographicFront"/>
                <a:lightRig rig="threePt" dir="t"/>
              </a:scene3d>
              <a:sp3d contourW="12700"/>
            </a:bodyPr>
            <a:lstStyle/>
            <a:p>
              <a:pPr marR="0" lvl="0" indent="0" algn="just" defTabSz="914400" rtl="0" eaLnBrk="1" fontAlgn="auto" latinLnBrk="0" hangingPunct="1">
                <a:lnSpc>
                  <a:spcPct val="150000"/>
                </a:lnSpc>
                <a:spcBef>
                  <a:spcPts val="2000"/>
                </a:spcBef>
                <a:spcAft>
                  <a:spcPts val="0"/>
                </a:spcAft>
                <a:buClrTx/>
                <a:buSzTx/>
                <a:buFont typeface="Arial" panose="020B0604020202020204" pitchFamily="34" charset="0"/>
                <a:buNone/>
                <a:defRPr/>
              </a:pP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利用RPA技术非嵌入式的优势，在人行系统无法改造的情况下实现了全行</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300+</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账户的对账全流程自动化，实现由分行人工对账到总行统一管理全自动化对账模式的转变。</a:t>
              </a:r>
            </a:p>
          </p:txBody>
        </p:sp>
        <p:sp>
          <p:nvSpPr>
            <p:cNvPr id="11" name="文本框 10"/>
            <p:cNvSpPr txBox="1"/>
            <p:nvPr/>
          </p:nvSpPr>
          <p:spPr>
            <a:xfrm>
              <a:off x="8918" y="2987"/>
              <a:ext cx="3667" cy="628"/>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sz="20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全自动化集中处理</a:t>
              </a:r>
              <a:endParaRPr lang="zh-CN" altLang="en-US" sz="20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grpSp>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7" name="组合 16"/>
          <p:cNvGrpSpPr/>
          <p:nvPr/>
        </p:nvGrpSpPr>
        <p:grpSpPr>
          <a:xfrm>
            <a:off x="5825490" y="3893185"/>
            <a:ext cx="6045835" cy="1465580"/>
            <a:chOff x="8918" y="2987"/>
            <a:chExt cx="9521" cy="2308"/>
          </a:xfrm>
        </p:grpSpPr>
        <p:sp>
          <p:nvSpPr>
            <p:cNvPr id="18" name="矩形 17"/>
            <p:cNvSpPr/>
            <p:nvPr/>
          </p:nvSpPr>
          <p:spPr>
            <a:xfrm>
              <a:off x="8918" y="3627"/>
              <a:ext cx="9521" cy="16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9202" y="3704"/>
              <a:ext cx="8593" cy="1452"/>
            </a:xfrm>
            <a:prstGeom prst="rect">
              <a:avLst/>
            </a:prstGeom>
            <a:ln>
              <a:noFill/>
            </a:ln>
          </p:spPr>
          <p:txBody>
            <a:bodyPr wrap="square">
              <a:spAutoFit/>
              <a:scene3d>
                <a:camera prst="orthographicFront"/>
                <a:lightRig rig="threePt" dir="t"/>
              </a:scene3d>
              <a:sp3d contourW="12700"/>
            </a:bodyPr>
            <a:lstStyle/>
            <a:p>
              <a:pPr marR="0" lvl="0" indent="0" algn="just" defTabSz="914400" rtl="0" eaLnBrk="1" fontAlgn="auto" latinLnBrk="0" hangingPunct="1">
                <a:lnSpc>
                  <a:spcPct val="150000"/>
                </a:lnSpc>
                <a:spcBef>
                  <a:spcPts val="2000"/>
                </a:spcBef>
                <a:spcAft>
                  <a:spcPts val="0"/>
                </a:spcAft>
                <a:buClrTx/>
                <a:buSzTx/>
                <a:buFont typeface="Arial" panose="020B0604020202020204" pitchFamily="34" charset="0"/>
                <a:buNone/>
                <a:defRPr/>
              </a:pP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根据各地人行要求或分支机构实际情况，通过不同的参数设置，分别汇总计算涉及机构的科目余额。</a:t>
              </a:r>
            </a:p>
          </p:txBody>
        </p:sp>
        <p:sp>
          <p:nvSpPr>
            <p:cNvPr id="20" name="文本框 19"/>
            <p:cNvSpPr txBox="1"/>
            <p:nvPr/>
          </p:nvSpPr>
          <p:spPr>
            <a:xfrm>
              <a:off x="8918" y="2987"/>
              <a:ext cx="3667" cy="628"/>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sz="2000" b="1"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个性化参数配置</a:t>
              </a:r>
              <a:endParaRPr lang="zh-CN" altLang="en-US" sz="2000" b="1" spc="200" noProof="0" dirty="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72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四、方案价值与收益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a:xfrm>
            <a:off x="360540" y="1399791"/>
            <a:ext cx="3653110" cy="460375"/>
          </a:xfrm>
          <a:prstGeom prst="rect">
            <a:avLst/>
          </a:prstGeom>
          <a:noFill/>
        </p:spPr>
        <p:txBody>
          <a:bodyPr wrap="square" rtlCol="0">
            <a:spAutoFit/>
          </a:bodyPr>
          <a:lstStyle/>
          <a:p>
            <a:pPr>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项目收益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60680" y="2139315"/>
            <a:ext cx="5230495" cy="4431665"/>
            <a:chOff x="10065" y="2558"/>
            <a:chExt cx="8237" cy="6979"/>
          </a:xfrm>
        </p:grpSpPr>
        <p:grpSp>
          <p:nvGrpSpPr>
            <p:cNvPr id="7" name="组合 6"/>
            <p:cNvGrpSpPr/>
            <p:nvPr/>
          </p:nvGrpSpPr>
          <p:grpSpPr>
            <a:xfrm>
              <a:off x="10065" y="2558"/>
              <a:ext cx="2146" cy="1557"/>
              <a:chOff x="6177683" y="1666134"/>
              <a:chExt cx="1362525" cy="988578"/>
            </a:xfrm>
            <a:solidFill>
              <a:srgbClr val="1C4885"/>
            </a:solidFill>
          </p:grpSpPr>
          <p:sp>
            <p:nvSpPr>
              <p:cNvPr id="24" name="矩形 23"/>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 name="矩形 7"/>
            <p:cNvSpPr/>
            <p:nvPr/>
          </p:nvSpPr>
          <p:spPr>
            <a:xfrm>
              <a:off x="10254" y="2721"/>
              <a:ext cx="8048" cy="1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8"/>
            <p:cNvSpPr/>
            <p:nvPr/>
          </p:nvSpPr>
          <p:spPr>
            <a:xfrm>
              <a:off x="10254" y="4946"/>
              <a:ext cx="8048" cy="1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0254" y="7167"/>
              <a:ext cx="8048" cy="2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10065" y="4783"/>
              <a:ext cx="2146" cy="1557"/>
              <a:chOff x="6177683" y="1666134"/>
              <a:chExt cx="1362525" cy="988578"/>
            </a:xfrm>
            <a:solidFill>
              <a:srgbClr val="1C4885"/>
            </a:solidFill>
          </p:grpSpPr>
          <p:sp>
            <p:nvSpPr>
              <p:cNvPr id="22" name="矩形 21"/>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矩形 22"/>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 name="组合 11"/>
            <p:cNvGrpSpPr/>
            <p:nvPr/>
          </p:nvGrpSpPr>
          <p:grpSpPr>
            <a:xfrm>
              <a:off x="10065" y="7017"/>
              <a:ext cx="2146" cy="1557"/>
              <a:chOff x="6177683" y="1666134"/>
              <a:chExt cx="1362525" cy="988578"/>
            </a:xfrm>
            <a:solidFill>
              <a:srgbClr val="1C4885"/>
            </a:solidFill>
          </p:grpSpPr>
          <p:sp>
            <p:nvSpPr>
              <p:cNvPr id="20" name="矩形 19"/>
              <p:cNvSpPr/>
              <p:nvPr/>
            </p:nvSpPr>
            <p:spPr>
              <a:xfrm rot="5400000">
                <a:off x="5743333" y="2100484"/>
                <a:ext cx="988578" cy="1198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矩形 20"/>
              <p:cNvSpPr/>
              <p:nvPr/>
            </p:nvSpPr>
            <p:spPr>
              <a:xfrm>
                <a:off x="6297561" y="1666134"/>
                <a:ext cx="1242647" cy="1036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3" name="文本框 39"/>
            <p:cNvSpPr txBox="1"/>
            <p:nvPr/>
          </p:nvSpPr>
          <p:spPr>
            <a:xfrm>
              <a:off x="10443" y="3041"/>
              <a:ext cx="1626" cy="11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a:solidFill>
                    <a:schemeClr val="tx1">
                      <a:lumMod val="85000"/>
                      <a:lumOff val="15000"/>
                    </a:schemeClr>
                  </a:solidFill>
                  <a:latin typeface="FuturaBookC" pitchFamily="2" charset="-52"/>
                </a:rPr>
                <a:t>01</a:t>
              </a:r>
              <a:endParaRPr lang="zh-CN" altLang="en-US" sz="4000" dirty="0">
                <a:solidFill>
                  <a:schemeClr val="tx1">
                    <a:lumMod val="85000"/>
                    <a:lumOff val="15000"/>
                  </a:schemeClr>
                </a:solidFill>
                <a:latin typeface="FuturaBookC" pitchFamily="2" charset="-52"/>
              </a:endParaRPr>
            </a:p>
          </p:txBody>
        </p:sp>
        <p:sp>
          <p:nvSpPr>
            <p:cNvPr id="14" name="文本框 40"/>
            <p:cNvSpPr txBox="1"/>
            <p:nvPr/>
          </p:nvSpPr>
          <p:spPr>
            <a:xfrm>
              <a:off x="10443" y="5294"/>
              <a:ext cx="1626" cy="11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a:solidFill>
                    <a:schemeClr val="tx1">
                      <a:lumMod val="85000"/>
                      <a:lumOff val="15000"/>
                    </a:schemeClr>
                  </a:solidFill>
                  <a:latin typeface="FuturaBookC" pitchFamily="2" charset="-52"/>
                </a:rPr>
                <a:t>02</a:t>
              </a:r>
              <a:endParaRPr lang="zh-CN" altLang="en-US" sz="4000" dirty="0">
                <a:solidFill>
                  <a:schemeClr val="tx1">
                    <a:lumMod val="85000"/>
                    <a:lumOff val="15000"/>
                  </a:schemeClr>
                </a:solidFill>
                <a:latin typeface="FuturaBookC" pitchFamily="2" charset="-52"/>
              </a:endParaRPr>
            </a:p>
          </p:txBody>
        </p:sp>
        <p:sp>
          <p:nvSpPr>
            <p:cNvPr id="15" name="文本框 41"/>
            <p:cNvSpPr txBox="1"/>
            <p:nvPr/>
          </p:nvSpPr>
          <p:spPr>
            <a:xfrm>
              <a:off x="10443" y="7851"/>
              <a:ext cx="1626" cy="111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dirty="0">
                  <a:solidFill>
                    <a:schemeClr val="tx1">
                      <a:lumMod val="85000"/>
                      <a:lumOff val="15000"/>
                    </a:schemeClr>
                  </a:solidFill>
                  <a:latin typeface="FuturaBookC" pitchFamily="2" charset="-52"/>
                </a:rPr>
                <a:t>03</a:t>
              </a:r>
              <a:endParaRPr lang="zh-CN" altLang="en-US" sz="4000" dirty="0">
                <a:solidFill>
                  <a:schemeClr val="tx1">
                    <a:lumMod val="85000"/>
                    <a:lumOff val="15000"/>
                  </a:schemeClr>
                </a:solidFill>
                <a:latin typeface="FuturaBookC" pitchFamily="2" charset="-52"/>
              </a:endParaRPr>
            </a:p>
          </p:txBody>
        </p:sp>
        <p:sp>
          <p:nvSpPr>
            <p:cNvPr id="16" name="文本框 42"/>
            <p:cNvSpPr txBox="1"/>
            <p:nvPr/>
          </p:nvSpPr>
          <p:spPr>
            <a:xfrm>
              <a:off x="12098" y="2695"/>
              <a:ext cx="6041" cy="18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提高处理效率</a:t>
              </a:r>
              <a:endParaRPr sz="1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400" dirty="0">
                  <a:latin typeface="微软雅黑" panose="020B0503020204020204" pitchFamily="34" charset="-122"/>
                  <a:ea typeface="微软雅黑" panose="020B0503020204020204" pitchFamily="34" charset="-122"/>
                  <a:cs typeface="宋体" panose="02010600030101010101" pitchFamily="2" charset="-122"/>
                </a:rPr>
                <a:t>将每个账户核对的人工时长由15分钟降低至机器人处理的7分钟。</a:t>
              </a:r>
              <a:endParaRPr lang="zh-CN" altLang="en-US" sz="1400" dirty="0">
                <a:latin typeface="FZZhengHeiS-DB-GB" panose="02000000000000000000" pitchFamily="2" charset="0"/>
                <a:ea typeface="FZZhengHeiS-DB-GB" panose="02000000000000000000" pitchFamily="2" charset="0"/>
              </a:endParaRPr>
            </a:p>
          </p:txBody>
        </p:sp>
        <p:sp>
          <p:nvSpPr>
            <p:cNvPr id="17" name="文本框 43"/>
            <p:cNvSpPr txBox="1"/>
            <p:nvPr/>
          </p:nvSpPr>
          <p:spPr>
            <a:xfrm>
              <a:off x="12211" y="4890"/>
              <a:ext cx="5929" cy="18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800"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节约人力成本</a:t>
              </a:r>
              <a:endParaRPr sz="1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sz="1400" dirty="0">
                  <a:latin typeface="微软雅黑" panose="020B0503020204020204" pitchFamily="34" charset="-122"/>
                  <a:ea typeface="微软雅黑" panose="020B0503020204020204" pitchFamily="34" charset="-122"/>
                  <a:cs typeface="宋体" panose="02010600030101010101" pitchFamily="2" charset="-122"/>
                </a:rPr>
                <a:t>替代大量的人工重复劳动，实现人力成本节约折合约10.86FTE。</a:t>
              </a:r>
            </a:p>
          </p:txBody>
        </p:sp>
        <p:sp>
          <p:nvSpPr>
            <p:cNvPr id="18" name="文本框 44"/>
            <p:cNvSpPr txBox="1"/>
            <p:nvPr/>
          </p:nvSpPr>
          <p:spPr>
            <a:xfrm>
              <a:off x="12039" y="7191"/>
              <a:ext cx="6263" cy="2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降低对账风险</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zh-CN" altLang="en-US" sz="1400" dirty="0">
                  <a:latin typeface="微软雅黑" panose="020B0503020204020204" pitchFamily="34" charset="-122"/>
                  <a:ea typeface="微软雅黑" panose="020B0503020204020204" pitchFamily="34" charset="-122"/>
                  <a:cs typeface="宋体" panose="02010600030101010101" pitchFamily="2" charset="-122"/>
                </a:rPr>
                <a:t>避免人员操作的道德风险，保证了对账工作的质量和稳定性，按标准流程执行和通过参数计算，避免人工执行和计算差异。</a:t>
              </a:r>
            </a:p>
          </p:txBody>
        </p:sp>
      </p:grpSp>
      <p:sp>
        <p:nvSpPr>
          <p:cNvPr id="4" name="文本框 3"/>
          <p:cNvSpPr txBox="1"/>
          <p:nvPr/>
        </p:nvSpPr>
        <p:spPr>
          <a:xfrm>
            <a:off x="6248895" y="1399791"/>
            <a:ext cx="3653110" cy="460375"/>
          </a:xfrm>
          <a:prstGeom prst="rect">
            <a:avLst/>
          </a:prstGeom>
          <a:noFill/>
        </p:spPr>
        <p:txBody>
          <a:bodyPr wrap="square" rtlCol="0">
            <a:spAutoFit/>
          </a:bodyPr>
          <a:lstStyle/>
          <a:p>
            <a:pPr>
              <a:defRPr/>
            </a:pPr>
            <a:r>
              <a:rPr lang="zh-CN" altLang="en-US" sz="2400" b="1" dirty="0">
                <a:solidFill>
                  <a:schemeClr val="bg1"/>
                </a:solidFill>
                <a:latin typeface="微软雅黑" panose="020B0503020204020204" pitchFamily="34" charset="-122"/>
                <a:ea typeface="微软雅黑" panose="020B0503020204020204" pitchFamily="34" charset="-122"/>
                <a:sym typeface="+mn-ea"/>
              </a:rPr>
              <a:t>项目推广价值</a:t>
            </a:r>
          </a:p>
        </p:txBody>
      </p:sp>
      <p:graphicFrame>
        <p:nvGraphicFramePr>
          <p:cNvPr id="26" name="图示 25"/>
          <p:cNvGraphicFramePr/>
          <p:nvPr>
            <p:extLst>
              <p:ext uri="{D42A27DB-BD31-4B8C-83A1-F6EECF244321}">
                <p14:modId xmlns:p14="http://schemas.microsoft.com/office/powerpoint/2010/main" val="3335428743"/>
              </p:ext>
            </p:extLst>
          </p:nvPr>
        </p:nvGraphicFramePr>
        <p:xfrm>
          <a:off x="5541010" y="1540510"/>
          <a:ext cx="6736080" cy="524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5.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490</Words>
  <Application>Microsoft Office PowerPoint</Application>
  <PresentationFormat>宽屏</PresentationFormat>
  <Paragraphs>55</Paragraphs>
  <Slides>7</Slides>
  <Notes>0</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7</vt:i4>
      </vt:variant>
    </vt:vector>
  </HeadingPairs>
  <TitlesOfParts>
    <vt:vector size="20" baseType="lpstr">
      <vt:lpstr>Arial Unicode MS</vt:lpstr>
      <vt:lpstr>FuturaBookC</vt:lpstr>
      <vt:lpstr>FZZhengHeiS-DB-GB</vt:lpstr>
      <vt:lpstr>等线</vt:lpstr>
      <vt:lpstr>方正粗黑宋简体</vt:lpstr>
      <vt:lpstr>华文仿宋</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莹 莹</cp:lastModifiedBy>
  <cp:revision>196</cp:revision>
  <dcterms:created xsi:type="dcterms:W3CDTF">2021-03-03T08:16:00Z</dcterms:created>
  <dcterms:modified xsi:type="dcterms:W3CDTF">2023-06-15T03:21:13Z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2052-10.8.2.6543</vt:lpwstr>
  </property>
</Properties>
</file>