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256" r:id="rId4"/>
    <p:sldId id="257" r:id="rId5"/>
    <p:sldId id="284" r:id="rId6"/>
    <p:sldId id="283" r:id="rId7"/>
    <p:sldId id="285" r:id="rId8"/>
    <p:sldId id="286" r:id="rId9"/>
    <p:sldId id="287" r:id="rId10"/>
    <p:sldId id="263" r:id="rId11"/>
    <p:sldId id="288" r:id="rId12"/>
    <p:sldId id="289" r:id="rId13"/>
    <p:sldId id="297" r:id="rId14"/>
    <p:sldId id="292" r:id="rId15"/>
    <p:sldId id="290" r:id="rId16"/>
    <p:sldId id="291" r:id="rId17"/>
    <p:sldId id="26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557E7A"/>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13" d="100"/>
          <a:sy n="11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12.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8" Type="http://schemas.openxmlformats.org/officeDocument/2006/relationships/slideLayout" Target="../slideLayouts/slideLayout7.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11.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image" Target="../media/image16.png"/><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image" Target="../media/image15.png"/><Relationship Id="rId12" Type="http://schemas.openxmlformats.org/officeDocument/2006/relationships/tags" Target="../tags/tag11.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2.png"/><Relationship Id="rId7" Type="http://schemas.openxmlformats.org/officeDocument/2006/relationships/image" Target="../media/image2.svg"/><Relationship Id="rId6" Type="http://schemas.openxmlformats.org/officeDocument/2006/relationships/image" Target="../media/image21.png"/><Relationship Id="rId5" Type="http://schemas.openxmlformats.org/officeDocument/2006/relationships/image" Target="../media/image1.svg"/><Relationship Id="rId4" Type="http://schemas.openxmlformats.org/officeDocument/2006/relationships/image" Target="../media/image20.png"/><Relationship Id="rId3" Type="http://schemas.openxmlformats.org/officeDocument/2006/relationships/image" Target="../media/image19.png"/><Relationship Id="rId29" Type="http://schemas.openxmlformats.org/officeDocument/2006/relationships/slideLayout" Target="../slideLayouts/slideLayout7.xml"/><Relationship Id="rId28" Type="http://schemas.openxmlformats.org/officeDocument/2006/relationships/image" Target="../media/image12.svg"/><Relationship Id="rId27" Type="http://schemas.openxmlformats.org/officeDocument/2006/relationships/image" Target="../media/image32.png"/><Relationship Id="rId26" Type="http://schemas.openxmlformats.org/officeDocument/2006/relationships/image" Target="../media/image11.svg"/><Relationship Id="rId25" Type="http://schemas.openxmlformats.org/officeDocument/2006/relationships/image" Target="../media/image31.png"/><Relationship Id="rId24" Type="http://schemas.openxmlformats.org/officeDocument/2006/relationships/image" Target="../media/image10.svg"/><Relationship Id="rId23" Type="http://schemas.openxmlformats.org/officeDocument/2006/relationships/image" Target="../media/image30.png"/><Relationship Id="rId22" Type="http://schemas.openxmlformats.org/officeDocument/2006/relationships/image" Target="../media/image9.svg"/><Relationship Id="rId21" Type="http://schemas.openxmlformats.org/officeDocument/2006/relationships/image" Target="../media/image29.png"/><Relationship Id="rId20" Type="http://schemas.openxmlformats.org/officeDocument/2006/relationships/image" Target="../media/image8.svg"/><Relationship Id="rId2" Type="http://schemas.openxmlformats.org/officeDocument/2006/relationships/image" Target="../media/image18.png"/><Relationship Id="rId19" Type="http://schemas.openxmlformats.org/officeDocument/2006/relationships/image" Target="../media/image28.png"/><Relationship Id="rId18" Type="http://schemas.openxmlformats.org/officeDocument/2006/relationships/image" Target="../media/image7.svg"/><Relationship Id="rId17" Type="http://schemas.openxmlformats.org/officeDocument/2006/relationships/image" Target="../media/image27.png"/><Relationship Id="rId16" Type="http://schemas.openxmlformats.org/officeDocument/2006/relationships/image" Target="../media/image26.png"/><Relationship Id="rId15" Type="http://schemas.openxmlformats.org/officeDocument/2006/relationships/image" Target="../media/image6.svg"/><Relationship Id="rId14" Type="http://schemas.openxmlformats.org/officeDocument/2006/relationships/image" Target="../media/image25.png"/><Relationship Id="rId13" Type="http://schemas.openxmlformats.org/officeDocument/2006/relationships/image" Target="../media/image5.svg"/><Relationship Id="rId12" Type="http://schemas.openxmlformats.org/officeDocument/2006/relationships/image" Target="../media/image24.png"/><Relationship Id="rId11" Type="http://schemas.openxmlformats.org/officeDocument/2006/relationships/image" Target="../media/image4.svg"/><Relationship Id="rId10" Type="http://schemas.openxmlformats.org/officeDocument/2006/relationships/image" Target="../media/image23.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fontScale="7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dirty="0"/>
              <a:t>政银易企通系统退回查询与开户数核实流程</a:t>
            </a:r>
            <a:endParaRPr kumimoji="1"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3669030" cy="2030095"/>
          </a:xfrm>
          <a:prstGeom prst="rect">
            <a:avLst/>
          </a:prstGeom>
          <a:noFill/>
        </p:spPr>
        <p:txBody>
          <a:bodyPr wrap="none" rtlCol="0">
            <a:spAutoFit/>
          </a:bodyPr>
          <a:lstStyle/>
          <a:p>
            <a:pPr indent="0">
              <a:buFont typeface="Arial" panose="020B0604020202020204" pitchFamily="34" charset="0"/>
              <a:buNone/>
            </a:pP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排查问题：录屏、日志</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运维方案：形成一套成熟的问题</a:t>
            </a: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r>
              <a:rPr kumimoji="1" lang="zh-CN" altLang="en-US" dirty="0">
                <a:solidFill>
                  <a:schemeClr val="bg1"/>
                </a:solidFill>
                <a:latin typeface="微软雅黑" panose="020B0503020204020204" pitchFamily="34" charset="-122"/>
                <a:ea typeface="微软雅黑" panose="020B0503020204020204" pitchFamily="34" charset="-122"/>
              </a:rPr>
              <a:t>排查和解决机制。</a:t>
            </a: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642610" y="1490980"/>
            <a:ext cx="4886325" cy="4305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1011555" y="1969135"/>
            <a:ext cx="3413125" cy="1198880"/>
          </a:xfrm>
          <a:prstGeom prst="rect">
            <a:avLst/>
          </a:prstGeom>
          <a:noFill/>
        </p:spPr>
        <p:txBody>
          <a:bodyPr wrap="square" rtlCol="0">
            <a:spAutoFit/>
          </a:bodyPr>
          <a:p>
            <a:r>
              <a:rPr lang="zh-CN"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连通行内通知系统，将流程的错误与结果实时推送给业务人员</a:t>
            </a:r>
            <a:endParaRPr lang="zh-CN"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6" name="图片 5" descr="{A049D81A-5447-4BE4-81E8-371713623815}.png"/>
          <p:cNvPicPr>
            <a:picLocks noChangeAspect="1"/>
          </p:cNvPicPr>
          <p:nvPr/>
        </p:nvPicPr>
        <p:blipFill>
          <a:blip r:embed="rId1"/>
          <a:stretch>
            <a:fillRect/>
          </a:stretch>
        </p:blipFill>
        <p:spPr>
          <a:xfrm>
            <a:off x="5577205" y="4164330"/>
            <a:ext cx="4672330" cy="1983105"/>
          </a:xfrm>
          <a:prstGeom prst="rect">
            <a:avLst/>
          </a:prstGeom>
        </p:spPr>
      </p:pic>
      <p:pic>
        <p:nvPicPr>
          <p:cNvPr id="11" name="图片 10" descr="{FB873AA7-C227-4CA2-80F7-C0B3956F5535}.png"/>
          <p:cNvPicPr>
            <a:picLocks noChangeAspect="1"/>
          </p:cNvPicPr>
          <p:nvPr/>
        </p:nvPicPr>
        <p:blipFill>
          <a:blip r:embed="rId2"/>
          <a:stretch>
            <a:fillRect/>
          </a:stretch>
        </p:blipFill>
        <p:spPr>
          <a:xfrm>
            <a:off x="5577205" y="1696085"/>
            <a:ext cx="4603115" cy="20935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519430" y="2366010"/>
            <a:ext cx="3111500" cy="706755"/>
          </a:xfrm>
          <a:prstGeom prst="rect">
            <a:avLst/>
          </a:prstGeom>
          <a:noFill/>
        </p:spPr>
        <p:txBody>
          <a:bodyPr wrap="square" rtlCol="0">
            <a:spAutoFit/>
          </a:bodyPr>
          <a:p>
            <a:pPr algn="l">
              <a:buClrTx/>
              <a:buSzTx/>
              <a:buNone/>
            </a:pPr>
            <a:r>
              <a:rPr kumimoji="1" lang="zh-CN" altLang="en-US" sz="2000" b="1" dirty="0">
                <a:solidFill>
                  <a:schemeClr val="bg1"/>
                </a:solidFill>
                <a:latin typeface="微软雅黑" panose="020B0503020204020204" pitchFamily="34" charset="-122"/>
                <a:ea typeface="微软雅黑" panose="020B0503020204020204" pitchFamily="34" charset="-122"/>
              </a:rPr>
              <a:t>自动识别表格信息，对表格数据进行比对</a:t>
            </a:r>
            <a:endParaRPr kumimoji="1"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 name="图片 1" descr="{D3BBBF47-72E4-434F-B96F-FC32ECCBB07A}.png"/>
          <p:cNvPicPr>
            <a:picLocks noChangeAspect="1"/>
          </p:cNvPicPr>
          <p:nvPr/>
        </p:nvPicPr>
        <p:blipFill>
          <a:blip r:embed="rId1"/>
          <a:srcRect r="13300" b="21156"/>
          <a:stretch>
            <a:fillRect/>
          </a:stretch>
        </p:blipFill>
        <p:spPr>
          <a:xfrm>
            <a:off x="3928745" y="1818640"/>
            <a:ext cx="8005445" cy="40786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2450" y="2385060"/>
            <a:ext cx="6081395" cy="3415030"/>
          </a:xfrm>
          <a:prstGeom prst="rect">
            <a:avLst/>
          </a:prstGeom>
          <a:noFill/>
        </p:spPr>
        <p:txBody>
          <a:bodyPr wrap="square" rtlCol="0">
            <a:spAutoFit/>
          </a:bodyPr>
          <a:lstStyle/>
          <a:p>
            <a:pPr>
              <a:lnSpc>
                <a:spcPct val="150000"/>
              </a:lnSpc>
            </a:pPr>
            <a:r>
              <a:rPr 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每月</a:t>
            </a:r>
            <a:r>
              <a:rPr lang="en-US"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22</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个工作日每日一次</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en-US"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800</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次下载业务量</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流程人工替代率</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95%</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节省了</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运管部业务</a:t>
            </a:r>
            <a:r>
              <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人员进行此类重复性工作的时间，</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解放业务人员，让他们可以将时间用在其他工作上</a:t>
            </a:r>
            <a:r>
              <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3653110" cy="39878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60541" y="2395619"/>
            <a:ext cx="10670937" cy="1753235"/>
          </a:xfrm>
          <a:prstGeom prst="rect">
            <a:avLst/>
          </a:prstGeom>
          <a:noFill/>
        </p:spPr>
        <p:txBody>
          <a:bodyPr wrap="square" rtlCol="0">
            <a:spAutoFit/>
          </a:bodyPr>
          <a:lstStyle/>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流程智能化大大节省了</a:t>
            </a: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运管部业务</a:t>
            </a: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人员进行此类重复性工作的时间</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有效提高了</a:t>
            </a: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业务</a:t>
            </a: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人员的工作效率。</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该业务流程已</a:t>
            </a: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计划复用至我行村镇银行业务</a:t>
            </a:r>
            <a:endPar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39878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推广价值</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CSRC-BANK</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卢俊波、居胜峰、冯轶辰、戴一娇</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飞燕向前冲</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江苏常熟农行银行股份有限公司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：银行运营管理</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RPA</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机器人自动流程化系统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292735" y="2340610"/>
            <a:ext cx="6312535" cy="1599565"/>
          </a:xfrm>
          <a:prstGeom prst="rect">
            <a:avLst/>
          </a:prstGeom>
        </p:spPr>
        <p:txBody>
          <a:bodyPr wrap="square">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运营管理部任务繁重，承担行内重要日常工作：</a:t>
            </a:r>
            <a:endParaRPr lang="zh-CN" altLang="en-US"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a:p>
            <a:r>
              <a:rPr dirty="0">
                <a:solidFill>
                  <a:schemeClr val="bg1"/>
                </a:solidFill>
                <a:latin typeface="微软雅黑" panose="020B0503020204020204" pitchFamily="34" charset="-122"/>
                <a:ea typeface="微软雅黑" panose="020B0503020204020204" pitchFamily="34" charset="-122"/>
              </a:rPr>
              <a:t>运管部业务人员每天都要登录政银易企通系统查询业务退回数与核实开户数</a:t>
            </a:r>
            <a:r>
              <a:rPr lang="zh-CN" dirty="0">
                <a:solidFill>
                  <a:schemeClr val="bg1"/>
                </a:solidFill>
                <a:latin typeface="微软雅黑" panose="020B0503020204020204" pitchFamily="34" charset="-122"/>
                <a:ea typeface="微软雅黑" panose="020B0503020204020204" pitchFamily="34" charset="-122"/>
              </a:rPr>
              <a:t>，工作重复、枯燥且耗时。</a:t>
            </a:r>
            <a:endParaRPr lang="zh-CN" dirty="0">
              <a:solidFill>
                <a:schemeClr val="bg1"/>
              </a:solidFill>
              <a:latin typeface="微软雅黑" panose="020B0503020204020204" pitchFamily="34" charset="-122"/>
              <a:ea typeface="微软雅黑" panose="020B0503020204020204" pitchFamily="34" charset="-122"/>
            </a:endParaRPr>
          </a:p>
        </p:txBody>
      </p:sp>
      <p:grpSp>
        <p:nvGrpSpPr>
          <p:cNvPr id="17" name="组合 5"/>
          <p:cNvGrpSpPr/>
          <p:nvPr/>
        </p:nvGrpSpPr>
        <p:grpSpPr>
          <a:xfrm>
            <a:off x="6767549" y="1837837"/>
            <a:ext cx="5297165" cy="2985333"/>
            <a:chOff x="467050" y="2315501"/>
            <a:chExt cx="5960353" cy="3359088"/>
          </a:xfrm>
        </p:grpSpPr>
        <p:pic>
          <p:nvPicPr>
            <p:cNvPr id="18" name="Picture 10"/>
            <p:cNvPicPr>
              <a:picLocks noChangeAspect="1"/>
            </p:cNvPicPr>
            <p:nvPr/>
          </p:nvPicPr>
          <p:blipFill rotWithShape="1">
            <a:blip r:embed="rId1" cstate="screen"/>
            <a:srcRect/>
            <a:stretch>
              <a:fillRect/>
            </a:stretch>
          </p:blipFill>
          <p:spPr>
            <a:xfrm>
              <a:off x="467050" y="2315501"/>
              <a:ext cx="5960353" cy="3359088"/>
            </a:xfrm>
            <a:prstGeom prst="rect">
              <a:avLst/>
            </a:prstGeom>
            <a:effectLst>
              <a:reflection blurRad="6350" stA="50000" endA="300" endPos="14000" dist="101600" dir="5400000" sy="-100000" algn="bl" rotWithShape="0"/>
            </a:effectLst>
          </p:spPr>
        </p:pic>
        <p:pic>
          <p:nvPicPr>
            <p:cNvPr id="19" name="图片 4"/>
            <p:cNvPicPr>
              <a:picLocks noChangeAspect="1"/>
            </p:cNvPicPr>
            <p:nvPr/>
          </p:nvPicPr>
          <p:blipFill>
            <a:blip r:embed="rId2" cstate="screen"/>
            <a:stretch>
              <a:fillRect/>
            </a:stretch>
          </p:blipFill>
          <p:spPr>
            <a:xfrm>
              <a:off x="1400125" y="2766705"/>
              <a:ext cx="4031183" cy="233930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7758028" y="469282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操作频繁</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136" y="4589950"/>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3585807" y="1980649"/>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048691" y="259109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2249019" y="5039050"/>
            <a:ext cx="2964662" cy="737235"/>
          </a:xfrm>
          <a:prstGeom prst="rect">
            <a:avLst/>
          </a:prstGeom>
        </p:spPr>
        <p:txBody>
          <a:bodyPr wrap="square">
            <a:spAutoFit/>
          </a:bodyPr>
          <a:lstStyle/>
          <a:p>
            <a:pPr algn="l">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大量数据筛选匹配</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a:p>
            <a:pPr algn="l">
              <a:lnSpc>
                <a:spcPct val="150000"/>
              </a:lnSpc>
            </a:pP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7595429" y="5193146"/>
            <a:ext cx="3299290" cy="41402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每个工作日都要执行</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6315573" y="2119634"/>
            <a:ext cx="2915919" cy="1060450"/>
          </a:xfrm>
          <a:prstGeom prst="rect">
            <a:avLst/>
          </a:prstGeom>
        </p:spPr>
        <p:txBody>
          <a:bodyPr wrap="square">
            <a:spAutoFit/>
          </a:bodyPr>
          <a:lstStyle/>
          <a:p>
            <a:pPr algn="l">
              <a:lnSpc>
                <a:spcPct val="150000"/>
              </a:lnSpc>
            </a:pP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 </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登录平台取数</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a:p>
            <a:pPr algn="l">
              <a:lnSpc>
                <a:spcPct val="150000"/>
              </a:lnSpc>
            </a:pP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 </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数据比对</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a:p>
            <a:pPr algn="l">
              <a:lnSpc>
                <a:spcPct val="150000"/>
              </a:lnSpc>
            </a:pP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 </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流程重复高</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p:cNvSpPr txBox="1"/>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建设规划</a:t>
            </a:r>
            <a:endParaRPr lang="zh-CN" altLang="en-US" sz="2000" dirty="0">
              <a:solidFill>
                <a:schemeClr val="bg1"/>
              </a:solidFill>
              <a:latin typeface="微软雅黑" panose="020B0503020204020204" pitchFamily="34" charset="-122"/>
              <a:ea typeface="微软雅黑" panose="020B0503020204020204" pitchFamily="34" charset="-122"/>
              <a:cs typeface="+mn-cs"/>
              <a:sym typeface="+mn-ea"/>
            </a:endParaRPr>
          </a:p>
        </p:txBody>
      </p:sp>
      <p:cxnSp>
        <p:nvCxnSpPr>
          <p:cNvPr id="3" name="直接连接符 40"/>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2019</a:t>
            </a:r>
            <a:r>
              <a:rPr lang="zh-CN" altLang="en-US" dirty="0">
                <a:solidFill>
                  <a:schemeClr val="accent1"/>
                </a:solidFill>
                <a:latin typeface="微软雅黑" panose="020B0503020204020204" pitchFamily="34" charset="-122"/>
                <a:ea typeface="微软雅黑" panose="020B0503020204020204" pitchFamily="34" charset="-122"/>
              </a:rPr>
              <a:t>年</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843915" y="4567555"/>
            <a:ext cx="2560320" cy="735965"/>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机器人运行平台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上线</a:t>
            </a: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个业务场景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32"/>
          <p:cNvSpPr txBox="1"/>
          <p:nvPr/>
        </p:nvSpPr>
        <p:spPr>
          <a:xfrm>
            <a:off x="3464560" y="3996055"/>
            <a:ext cx="2644775" cy="73596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推广自动化机器人平台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扩充</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业务场景至</a:t>
            </a:r>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个</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33"/>
          <p:cNvSpPr txBox="1"/>
          <p:nvPr/>
        </p:nvSpPr>
        <p:spPr>
          <a:xfrm>
            <a:off x="6041390" y="3416935"/>
            <a:ext cx="2607945" cy="202882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全行推广</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规范</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项目管理规范和体系</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4"/>
          <p:cNvSpPr txBox="1"/>
          <p:nvPr/>
        </p:nvSpPr>
        <p:spPr>
          <a:xfrm>
            <a:off x="8649335" y="2853055"/>
            <a:ext cx="2689860"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探索新业务流程</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融合其他技术的结合应用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2020</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-2022</a:t>
            </a:r>
            <a:r>
              <a:rPr lang="zh-CN" altLang="en-US" dirty="0">
                <a:solidFill>
                  <a:schemeClr val="accent2"/>
                </a:solidFill>
                <a:latin typeface="微软雅黑" panose="020B0503020204020204" pitchFamily="34" charset="-122"/>
                <a:ea typeface="微软雅黑" panose="020B0503020204020204" pitchFamily="34" charset="-122"/>
              </a:rPr>
              <a:t>年</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TextBox 36"/>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2023</a:t>
            </a:r>
            <a:r>
              <a:rPr lang="zh-CN" altLang="en-US" dirty="0">
                <a:solidFill>
                  <a:schemeClr val="accent3"/>
                </a:solidFill>
                <a:latin typeface="微软雅黑" panose="020B0503020204020204" pitchFamily="34" charset="-122"/>
                <a:ea typeface="微软雅黑" panose="020B0503020204020204" pitchFamily="34" charset="-122"/>
              </a:rPr>
              <a:t>年</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14" name="TextBox 37"/>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2023</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endParaRPr lang="zh-CN" altLang="en-US" dirty="0">
              <a:solidFill>
                <a:schemeClr val="accent6"/>
              </a:solidFill>
              <a:latin typeface="微软雅黑" panose="020B0503020204020204" pitchFamily="34" charset="-122"/>
              <a:ea typeface="微软雅黑" panose="020B0503020204020204" pitchFamily="34" charset="-122"/>
            </a:endParaRPr>
          </a:p>
        </p:txBody>
      </p:sp>
      <p:grpSp>
        <p:nvGrpSpPr>
          <p:cNvPr id="15" name="组合 3"/>
          <p:cNvGrpSpPr/>
          <p:nvPr/>
        </p:nvGrpSpPr>
        <p:grpSpPr>
          <a:xfrm>
            <a:off x="6057265" y="2510155"/>
            <a:ext cx="2317750" cy="542290"/>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endParaRPr lang="zh-CN" altLang="en-US" sz="1600" dirty="0">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64560" y="3089275"/>
            <a:ext cx="2318385" cy="542290"/>
            <a:chOff x="2895531" y="3559626"/>
            <a:chExt cx="1652466" cy="308268"/>
          </a:xfrm>
        </p:grpSpPr>
        <p:sp>
          <p:nvSpPr>
            <p:cNvPr id="19" name="圆角矩形 18"/>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endParaRPr lang="zh-CN" altLang="en-US" sz="1600" dirty="0">
                <a:latin typeface="微软雅黑" panose="020B0503020204020204" pitchFamily="34" charset="-122"/>
                <a:ea typeface="微软雅黑" panose="020B0503020204020204" pitchFamily="34" charset="-122"/>
              </a:endParaRPr>
            </a:p>
          </p:txBody>
        </p:sp>
        <p:sp>
          <p:nvSpPr>
            <p:cNvPr id="20"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p:cNvGrpSpPr/>
          <p:nvPr/>
        </p:nvGrpSpPr>
        <p:grpSpPr>
          <a:xfrm>
            <a:off x="872490" y="3672840"/>
            <a:ext cx="2317750" cy="542290"/>
            <a:chOff x="1047326" y="3559626"/>
            <a:chExt cx="1652466" cy="308268"/>
          </a:xfrm>
        </p:grpSpPr>
        <p:sp>
          <p:nvSpPr>
            <p:cNvPr id="22" name="圆角矩形 21"/>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endParaRPr lang="zh-CN" altLang="en-US" sz="1600" dirty="0">
                <a:latin typeface="微软雅黑" panose="020B0503020204020204" pitchFamily="34" charset="-122"/>
                <a:ea typeface="微软雅黑" panose="020B0503020204020204" pitchFamily="34" charset="-122"/>
              </a:endParaRPr>
            </a:p>
          </p:txBody>
        </p:sp>
        <p:sp>
          <p:nvSpPr>
            <p:cNvPr id="23"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649335" y="1946275"/>
            <a:ext cx="2317750" cy="542290"/>
            <a:chOff x="6591942" y="3559626"/>
            <a:chExt cx="1652466" cy="308268"/>
          </a:xfrm>
        </p:grpSpPr>
        <p:sp>
          <p:nvSpPr>
            <p:cNvPr id="25" name="圆角矩形 24"/>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endParaRPr lang="zh-CN" altLang="en-US" sz="1600" dirty="0">
                <a:latin typeface="微软雅黑" panose="020B0503020204020204" pitchFamily="34" charset="-122"/>
                <a:ea typeface="微软雅黑" panose="020B0503020204020204" pitchFamily="34"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7"/>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103"/>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TextBox 103"/>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103"/>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5" name="肘形连接符 24"/>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TextBox 103"/>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TextBox 103"/>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等腰三角形 76"/>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32" name="肘形连接符 31"/>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Box 103"/>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TextBox 103"/>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103"/>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矩形: 圆角 74"/>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38" name="矩形 37"/>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二期工程</a:t>
            </a:r>
            <a:endParaRPr lang="zh-CN" altLang="en-US" sz="1600">
              <a:solidFill>
                <a:schemeClr val="bg1"/>
              </a:solidFill>
              <a:latin typeface="Arial" panose="020B0604020202020204" pitchFamily="34" charset="0"/>
              <a:ea typeface="Arial" panose="020B0604020202020204" pitchFamily="34" charset="0"/>
            </a:endParaRPr>
          </a:p>
        </p:txBody>
      </p:sp>
      <p:grpSp>
        <p:nvGrpSpPr>
          <p:cNvPr id="39" name="组合 38"/>
          <p:cNvGrpSpPr/>
          <p:nvPr/>
        </p:nvGrpSpPr>
        <p:grpSpPr>
          <a:xfrm>
            <a:off x="574675" y="1250950"/>
            <a:ext cx="9749790" cy="1940560"/>
            <a:chOff x="631" y="1958"/>
            <a:chExt cx="15354" cy="3056"/>
          </a:xfrm>
        </p:grpSpPr>
        <p:cxnSp>
          <p:nvCxnSpPr>
            <p:cNvPr id="40" name="直接连接符 86"/>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8" name="TextBox 103"/>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TextBox 103"/>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TextBox 103"/>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1" name="TextBox 103"/>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2" name="TextBox 103"/>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TextBox 103"/>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4" name="TextBox 103"/>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5" name="TextBox 103"/>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6" name="肘形连接符 65"/>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103"/>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9" name="等腰三角形 118"/>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72" name="矩形 71"/>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一期工程</a:t>
              </a:r>
              <a:endParaRPr lang="zh-CN" altLang="en-US" sz="1600">
                <a:solidFill>
                  <a:schemeClr val="bg1"/>
                </a:solidFill>
                <a:latin typeface="Arial" panose="020B0604020202020204" pitchFamily="34" charset="0"/>
                <a:ea typeface="Arial" panose="020B0604020202020204" pitchFamily="34" charset="0"/>
              </a:endParaRPr>
            </a:p>
          </p:txBody>
        </p:sp>
      </p:grpSp>
      <p:cxnSp>
        <p:nvCxnSpPr>
          <p:cNvPr id="73" name="直接箭头连接符 122"/>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TextBox 103"/>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 name="PA_文本框 151"/>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sp>
        <p:nvSpPr>
          <p:cNvPr id="4" name="矩形: 圆角 74"/>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矩形: 圆角 29"/>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20204" pitchFamily="34" charset="0"/>
                <a:ea typeface="Arial" panose="020B0604020202020204" pitchFamily="34" charset="0"/>
              </a:rPr>
              <a:t>混合式部署</a:t>
            </a:r>
            <a:endParaRPr lang="zh-CN" altLang="en-US" sz="1600" b="1" dirty="0">
              <a:latin typeface="Arial" panose="020B0604020202020204" pitchFamily="34" charset="0"/>
              <a:ea typeface="Arial" panose="020B0604020202020204" pitchFamily="34" charset="0"/>
            </a:endParaRPr>
          </a:p>
        </p:txBody>
      </p:sp>
      <p:sp>
        <p:nvSpPr>
          <p:cNvPr id="6" name="矩形: 圆角 29"/>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rPr>
              <a:t>总部科技部</a:t>
            </a:r>
            <a:endParaRPr lang="zh-CN" altLang="en-US" sz="1200" b="1" dirty="0">
              <a:latin typeface="Arial" panose="020B0604020202020204" pitchFamily="34" charset="0"/>
              <a:ea typeface="Arial" panose="020B0604020202020204" pitchFamily="34" charset="0"/>
            </a:endParaRPr>
          </a:p>
        </p:txBody>
      </p:sp>
      <p:sp>
        <p:nvSpPr>
          <p:cNvPr id="7" name="矩形: 圆角 74"/>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矩形: 圆角 74"/>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矩形: 圆角 29"/>
          <p:cNvSpPr/>
          <p:nvPr/>
        </p:nvSpPr>
        <p:spPr>
          <a:xfrm>
            <a:off x="6783705" y="2162810"/>
            <a:ext cx="1063625"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国际业务部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sp>
        <p:nvSpPr>
          <p:cNvPr id="10" name="矩形: 圆角 74"/>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1" name="图片 10" descr="机器人_o"/>
          <p:cNvPicPr>
            <a:picLocks noChangeAspect="1"/>
          </p:cNvPicPr>
          <p:nvPr/>
        </p:nvPicPr>
        <p:blipFill>
          <a:blip r:embed="rId2"/>
          <a:stretch>
            <a:fillRect/>
          </a:stretch>
        </p:blipFill>
        <p:spPr>
          <a:xfrm>
            <a:off x="2848807" y="2713346"/>
            <a:ext cx="429260" cy="429260"/>
          </a:xfrm>
          <a:prstGeom prst="rect">
            <a:avLst/>
          </a:prstGeom>
        </p:spPr>
      </p:pic>
      <p:grpSp>
        <p:nvGrpSpPr>
          <p:cNvPr id="12" name="组合 11"/>
          <p:cNvGrpSpPr/>
          <p:nvPr/>
        </p:nvGrpSpPr>
        <p:grpSpPr>
          <a:xfrm>
            <a:off x="3426657" y="2705726"/>
            <a:ext cx="641985" cy="619760"/>
            <a:chOff x="4822" y="3437"/>
            <a:chExt cx="1011" cy="976"/>
          </a:xfrm>
        </p:grpSpPr>
        <p:sp>
          <p:nvSpPr>
            <p:cNvPr id="13" name="PA_文本框 151"/>
            <p:cNvSpPr txBox="1"/>
            <p:nvPr>
              <p:custDataLst>
                <p:tags r:id="rId3"/>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2</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4" name="图片 13" descr="机器人_o"/>
            <p:cNvPicPr>
              <a:picLocks noChangeAspect="1"/>
            </p:cNvPicPr>
            <p:nvPr/>
          </p:nvPicPr>
          <p:blipFill>
            <a:blip r:embed="rId2"/>
            <a:stretch>
              <a:fillRect/>
            </a:stretch>
          </p:blipFill>
          <p:spPr>
            <a:xfrm>
              <a:off x="4974" y="3437"/>
              <a:ext cx="676" cy="676"/>
            </a:xfrm>
            <a:prstGeom prst="rect">
              <a:avLst/>
            </a:prstGeom>
          </p:spPr>
        </p:pic>
      </p:grpSp>
      <p:sp>
        <p:nvSpPr>
          <p:cNvPr id="15" name="PA_文本框 151"/>
          <p:cNvSpPr txBox="1"/>
          <p:nvPr>
            <p:custDataLst>
              <p:tags r:id="rId4"/>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服务器集群</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grpSp>
        <p:nvGrpSpPr>
          <p:cNvPr id="16" name="组合 15"/>
          <p:cNvGrpSpPr/>
          <p:nvPr/>
        </p:nvGrpSpPr>
        <p:grpSpPr>
          <a:xfrm>
            <a:off x="4084517" y="2705726"/>
            <a:ext cx="641350" cy="619760"/>
            <a:chOff x="4822" y="3437"/>
            <a:chExt cx="1010" cy="976"/>
          </a:xfrm>
        </p:grpSpPr>
        <p:sp>
          <p:nvSpPr>
            <p:cNvPr id="17" name="PA_文本框 151"/>
            <p:cNvSpPr txBox="1"/>
            <p:nvPr>
              <p:custDataLst>
                <p:tags r:id="rId5"/>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8" name="图片 17" descr="机器人_o"/>
            <p:cNvPicPr>
              <a:picLocks noChangeAspect="1"/>
            </p:cNvPicPr>
            <p:nvPr/>
          </p:nvPicPr>
          <p:blipFill>
            <a:blip r:embed="rId2"/>
            <a:stretch>
              <a:fillRect/>
            </a:stretch>
          </p:blipFill>
          <p:spPr>
            <a:xfrm>
              <a:off x="4974" y="3437"/>
              <a:ext cx="676" cy="676"/>
            </a:xfrm>
            <a:prstGeom prst="rect">
              <a:avLst/>
            </a:prstGeom>
          </p:spPr>
        </p:pic>
      </p:grpSp>
      <p:grpSp>
        <p:nvGrpSpPr>
          <p:cNvPr id="19" name="组合 18"/>
          <p:cNvGrpSpPr/>
          <p:nvPr/>
        </p:nvGrpSpPr>
        <p:grpSpPr>
          <a:xfrm>
            <a:off x="3161227" y="3507731"/>
            <a:ext cx="1162050" cy="602615"/>
            <a:chOff x="4141" y="4777"/>
            <a:chExt cx="1830" cy="949"/>
          </a:xfrm>
        </p:grpSpPr>
        <p:sp>
          <p:nvSpPr>
            <p:cNvPr id="20" name="PA_文本框 151"/>
            <p:cNvSpPr txBox="1"/>
            <p:nvPr>
              <p:custDataLst>
                <p:tags r:id="rId6"/>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高密度机器人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nvGrpSpPr>
            <p:cNvPr id="21" name="组合 20"/>
            <p:cNvGrpSpPr/>
            <p:nvPr/>
          </p:nvGrpSpPr>
          <p:grpSpPr>
            <a:xfrm>
              <a:off x="4141" y="4777"/>
              <a:ext cx="1242" cy="676"/>
              <a:chOff x="3400" y="4556"/>
              <a:chExt cx="1242" cy="676"/>
            </a:xfrm>
          </p:grpSpPr>
          <p:pic>
            <p:nvPicPr>
              <p:cNvPr id="23" name="图片 22" descr="机器人_o"/>
              <p:cNvPicPr>
                <a:picLocks noChangeAspect="1"/>
              </p:cNvPicPr>
              <p:nvPr/>
            </p:nvPicPr>
            <p:blipFill>
              <a:blip r:embed="rId2"/>
              <a:stretch>
                <a:fillRect/>
              </a:stretch>
            </p:blipFill>
            <p:spPr>
              <a:xfrm>
                <a:off x="3400" y="4556"/>
                <a:ext cx="676" cy="676"/>
              </a:xfrm>
              <a:prstGeom prst="rect">
                <a:avLst/>
              </a:prstGeom>
            </p:spPr>
          </p:pic>
          <p:pic>
            <p:nvPicPr>
              <p:cNvPr id="24" name="图片 23" descr="机器人_o"/>
              <p:cNvPicPr>
                <a:picLocks noChangeAspect="1"/>
              </p:cNvPicPr>
              <p:nvPr/>
            </p:nvPicPr>
            <p:blipFill>
              <a:blip r:embed="rId2"/>
              <a:stretch>
                <a:fillRect/>
              </a:stretch>
            </p:blipFill>
            <p:spPr>
              <a:xfrm>
                <a:off x="3966" y="4556"/>
                <a:ext cx="676" cy="676"/>
              </a:xfrm>
              <a:prstGeom prst="rect">
                <a:avLst/>
              </a:prstGeom>
            </p:spPr>
          </p:pic>
        </p:grpSp>
        <p:pic>
          <p:nvPicPr>
            <p:cNvPr id="22" name="图片 21" descr="机器人_o"/>
            <p:cNvPicPr>
              <a:picLocks noChangeAspect="1"/>
            </p:cNvPicPr>
            <p:nvPr/>
          </p:nvPicPr>
          <p:blipFill>
            <a:blip r:embed="rId2"/>
            <a:stretch>
              <a:fillRect/>
            </a:stretch>
          </p:blipFill>
          <p:spPr>
            <a:xfrm>
              <a:off x="5295" y="4777"/>
              <a:ext cx="676" cy="676"/>
            </a:xfrm>
            <a:prstGeom prst="rect">
              <a:avLst/>
            </a:prstGeom>
          </p:spPr>
        </p:pic>
      </p:grpSp>
      <p:grpSp>
        <p:nvGrpSpPr>
          <p:cNvPr id="25" name="组合 24"/>
          <p:cNvGrpSpPr/>
          <p:nvPr/>
        </p:nvGrpSpPr>
        <p:grpSpPr>
          <a:xfrm>
            <a:off x="1404817" y="2609206"/>
            <a:ext cx="641350" cy="746125"/>
            <a:chOff x="1638" y="3285"/>
            <a:chExt cx="1010" cy="1175"/>
          </a:xfrm>
        </p:grpSpPr>
        <p:pic>
          <p:nvPicPr>
            <p:cNvPr id="26" name="图片 25" descr="电脑屏幕"/>
            <p:cNvPicPr>
              <a:picLocks noChangeAspect="1"/>
            </p:cNvPicPr>
            <p:nvPr/>
          </p:nvPicPr>
          <p:blipFill>
            <a:blip r:embed="rId7"/>
            <a:stretch>
              <a:fillRect/>
            </a:stretch>
          </p:blipFill>
          <p:spPr>
            <a:xfrm>
              <a:off x="1723" y="3285"/>
              <a:ext cx="840" cy="840"/>
            </a:xfrm>
            <a:prstGeom prst="rect">
              <a:avLst/>
            </a:prstGeom>
          </p:spPr>
        </p:pic>
        <p:sp>
          <p:nvSpPr>
            <p:cNvPr id="27" name="PA_文本框 151"/>
            <p:cNvSpPr txBox="1"/>
            <p:nvPr>
              <p:custDataLst>
                <p:tags r:id="rId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grpSp>
        <p:nvGrpSpPr>
          <p:cNvPr id="28" name="组合 27"/>
          <p:cNvGrpSpPr/>
          <p:nvPr/>
        </p:nvGrpSpPr>
        <p:grpSpPr>
          <a:xfrm>
            <a:off x="1405452" y="3454391"/>
            <a:ext cx="641350" cy="746125"/>
            <a:chOff x="1638" y="3285"/>
            <a:chExt cx="1010" cy="1175"/>
          </a:xfrm>
        </p:grpSpPr>
        <p:pic>
          <p:nvPicPr>
            <p:cNvPr id="29" name="图片 28" descr="电脑屏幕"/>
            <p:cNvPicPr>
              <a:picLocks noChangeAspect="1"/>
            </p:cNvPicPr>
            <p:nvPr/>
          </p:nvPicPr>
          <p:blipFill>
            <a:blip r:embed="rId7"/>
            <a:stretch>
              <a:fillRect/>
            </a:stretch>
          </p:blipFill>
          <p:spPr>
            <a:xfrm>
              <a:off x="1723" y="3285"/>
              <a:ext cx="840" cy="840"/>
            </a:xfrm>
            <a:prstGeom prst="rect">
              <a:avLst/>
            </a:prstGeom>
          </p:spPr>
        </p:pic>
        <p:sp>
          <p:nvSpPr>
            <p:cNvPr id="30" name="PA_文本框 151"/>
            <p:cNvSpPr txBox="1"/>
            <p:nvPr>
              <p:custDataLst>
                <p:tags r:id="rId9"/>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pic>
        <p:nvPicPr>
          <p:cNvPr id="31" name="图片 30" descr="服务器"/>
          <p:cNvPicPr>
            <a:picLocks noChangeAspect="1"/>
          </p:cNvPicPr>
          <p:nvPr/>
        </p:nvPicPr>
        <p:blipFill>
          <a:blip r:embed="rId10"/>
          <a:stretch>
            <a:fillRect/>
          </a:stretch>
        </p:blipFill>
        <p:spPr>
          <a:xfrm>
            <a:off x="1689932" y="4901556"/>
            <a:ext cx="507365" cy="507365"/>
          </a:xfrm>
          <a:prstGeom prst="rect">
            <a:avLst/>
          </a:prstGeom>
        </p:spPr>
      </p:pic>
      <p:pic>
        <p:nvPicPr>
          <p:cNvPr id="32" name="图片 31" descr="服务器 (1)"/>
          <p:cNvPicPr>
            <a:picLocks noChangeAspect="1"/>
          </p:cNvPicPr>
          <p:nvPr/>
        </p:nvPicPr>
        <p:blipFill>
          <a:blip r:embed="rId11"/>
          <a:stretch>
            <a:fillRect/>
          </a:stretch>
        </p:blipFill>
        <p:spPr>
          <a:xfrm>
            <a:off x="2736412" y="4834246"/>
            <a:ext cx="574675" cy="574675"/>
          </a:xfrm>
          <a:prstGeom prst="rect">
            <a:avLst/>
          </a:prstGeom>
        </p:spPr>
      </p:pic>
      <p:sp>
        <p:nvSpPr>
          <p:cNvPr id="33" name="PA_文本框 151"/>
          <p:cNvSpPr txBox="1"/>
          <p:nvPr>
            <p:custDataLst>
              <p:tags r:id="rId12"/>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数据库服务器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pic>
        <p:nvPicPr>
          <p:cNvPr id="34" name="图片 33" descr="文件"/>
          <p:cNvPicPr>
            <a:picLocks noChangeAspect="1"/>
          </p:cNvPicPr>
          <p:nvPr/>
        </p:nvPicPr>
        <p:blipFill>
          <a:blip r:embed="rId13"/>
          <a:stretch>
            <a:fillRect/>
          </a:stretch>
        </p:blipFill>
        <p:spPr>
          <a:xfrm>
            <a:off x="3836867" y="4850121"/>
            <a:ext cx="542925" cy="542925"/>
          </a:xfrm>
          <a:prstGeom prst="rect">
            <a:avLst/>
          </a:prstGeom>
        </p:spPr>
      </p:pic>
      <p:sp>
        <p:nvSpPr>
          <p:cNvPr id="35" name="PA_文本框 151"/>
          <p:cNvSpPr txBox="1"/>
          <p:nvPr>
            <p:custDataLst>
              <p:tags r:id="rId1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录屏存储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sp>
        <p:nvSpPr>
          <p:cNvPr id="36" name="矩形: 圆角 74"/>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连接符 159"/>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p:cNvGrpSpPr/>
          <p:nvPr/>
        </p:nvGrpSpPr>
        <p:grpSpPr>
          <a:xfrm>
            <a:off x="9581712" y="2573646"/>
            <a:ext cx="789940" cy="619760"/>
            <a:chOff x="4735" y="3437"/>
            <a:chExt cx="1244" cy="976"/>
          </a:xfrm>
        </p:grpSpPr>
        <p:sp>
          <p:nvSpPr>
            <p:cNvPr id="41" name="PA_文本框 151"/>
            <p:cNvSpPr txBox="1"/>
            <p:nvPr>
              <p:custDataLst>
                <p:tags r:id="rId15"/>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2" name="图片 41" descr="机器人_o"/>
            <p:cNvPicPr>
              <a:picLocks noChangeAspect="1"/>
            </p:cNvPicPr>
            <p:nvPr/>
          </p:nvPicPr>
          <p:blipFill>
            <a:blip r:embed="rId2"/>
            <a:stretch>
              <a:fillRect/>
            </a:stretch>
          </p:blipFill>
          <p:spPr>
            <a:xfrm>
              <a:off x="4974" y="3437"/>
              <a:ext cx="676" cy="676"/>
            </a:xfrm>
            <a:prstGeom prst="rect">
              <a:avLst/>
            </a:prstGeom>
          </p:spPr>
        </p:pic>
      </p:grpSp>
      <p:grpSp>
        <p:nvGrpSpPr>
          <p:cNvPr id="43" name="组合 42"/>
          <p:cNvGrpSpPr/>
          <p:nvPr/>
        </p:nvGrpSpPr>
        <p:grpSpPr>
          <a:xfrm>
            <a:off x="8100892" y="2573646"/>
            <a:ext cx="641985" cy="619760"/>
            <a:chOff x="4848" y="3437"/>
            <a:chExt cx="1011" cy="976"/>
          </a:xfrm>
        </p:grpSpPr>
        <p:sp>
          <p:nvSpPr>
            <p:cNvPr id="44" name="PA_文本框 151"/>
            <p:cNvSpPr txBox="1"/>
            <p:nvPr>
              <p:custDataLst>
                <p:tags r:id="rId16"/>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5" name="图片 44" descr="机器人_o"/>
            <p:cNvPicPr>
              <a:picLocks noChangeAspect="1"/>
            </p:cNvPicPr>
            <p:nvPr/>
          </p:nvPicPr>
          <p:blipFill>
            <a:blip r:embed="rId2"/>
            <a:stretch>
              <a:fillRect/>
            </a:stretch>
          </p:blipFill>
          <p:spPr>
            <a:xfrm>
              <a:off x="4974" y="3437"/>
              <a:ext cx="676" cy="676"/>
            </a:xfrm>
            <a:prstGeom prst="rect">
              <a:avLst/>
            </a:prstGeom>
          </p:spPr>
        </p:pic>
      </p:grpSp>
      <p:sp>
        <p:nvSpPr>
          <p:cNvPr id="46" name="矩形: 圆角 74"/>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矩形: 圆角 74"/>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矩形: 圆角 29"/>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运管部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grpSp>
        <p:nvGrpSpPr>
          <p:cNvPr id="49" name="组合 48"/>
          <p:cNvGrpSpPr/>
          <p:nvPr/>
        </p:nvGrpSpPr>
        <p:grpSpPr>
          <a:xfrm>
            <a:off x="7212527" y="2665721"/>
            <a:ext cx="824230" cy="527685"/>
            <a:chOff x="11473" y="3543"/>
            <a:chExt cx="1298" cy="831"/>
          </a:xfrm>
        </p:grpSpPr>
        <p:pic>
          <p:nvPicPr>
            <p:cNvPr id="50" name="图片 49" descr="多人"/>
            <p:cNvPicPr>
              <a:picLocks noChangeAspect="1"/>
            </p:cNvPicPr>
            <p:nvPr/>
          </p:nvPicPr>
          <p:blipFill>
            <a:blip r:embed="rId17"/>
            <a:stretch>
              <a:fillRect/>
            </a:stretch>
          </p:blipFill>
          <p:spPr>
            <a:xfrm>
              <a:off x="11864" y="3543"/>
              <a:ext cx="516" cy="464"/>
            </a:xfrm>
            <a:prstGeom prst="rect">
              <a:avLst/>
            </a:prstGeom>
          </p:spPr>
        </p:pic>
        <p:sp>
          <p:nvSpPr>
            <p:cNvPr id="51" name="PA_文本框 151"/>
            <p:cNvSpPr txBox="1"/>
            <p:nvPr>
              <p:custDataLst>
                <p:tags r:id="rId18"/>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52" name="组合 51"/>
          <p:cNvGrpSpPr/>
          <p:nvPr/>
        </p:nvGrpSpPr>
        <p:grpSpPr>
          <a:xfrm>
            <a:off x="8881307" y="2573646"/>
            <a:ext cx="641985" cy="619760"/>
            <a:chOff x="4848" y="3437"/>
            <a:chExt cx="1011" cy="976"/>
          </a:xfrm>
        </p:grpSpPr>
        <p:sp>
          <p:nvSpPr>
            <p:cNvPr id="53" name="PA_文本框 151"/>
            <p:cNvSpPr txBox="1"/>
            <p:nvPr>
              <p:custDataLst>
                <p:tags r:id="rId1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54" name="图片 53" descr="机器人_o"/>
            <p:cNvPicPr>
              <a:picLocks noChangeAspect="1"/>
            </p:cNvPicPr>
            <p:nvPr/>
          </p:nvPicPr>
          <p:blipFill>
            <a:blip r:embed="rId2"/>
            <a:stretch>
              <a:fillRect/>
            </a:stretch>
          </p:blipFill>
          <p:spPr>
            <a:xfrm>
              <a:off x="4974" y="3437"/>
              <a:ext cx="676" cy="676"/>
            </a:xfrm>
            <a:prstGeom prst="rect">
              <a:avLst/>
            </a:prstGeom>
          </p:spPr>
        </p:pic>
      </p:grpSp>
      <p:sp>
        <p:nvSpPr>
          <p:cNvPr id="55" name="矩形: 圆角 74"/>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56" name="直接连接符 178"/>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p:cNvGrpSpPr/>
          <p:nvPr/>
        </p:nvGrpSpPr>
        <p:grpSpPr>
          <a:xfrm>
            <a:off x="9581712" y="4018271"/>
            <a:ext cx="789940" cy="619760"/>
            <a:chOff x="4735" y="3437"/>
            <a:chExt cx="1244" cy="976"/>
          </a:xfrm>
        </p:grpSpPr>
        <p:sp>
          <p:nvSpPr>
            <p:cNvPr id="60" name="PA_文本框 151"/>
            <p:cNvSpPr txBox="1"/>
            <p:nvPr>
              <p:custDataLst>
                <p:tags r:id="rId20"/>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1" name="图片 60" descr="机器人_o"/>
            <p:cNvPicPr>
              <a:picLocks noChangeAspect="1"/>
            </p:cNvPicPr>
            <p:nvPr/>
          </p:nvPicPr>
          <p:blipFill>
            <a:blip r:embed="rId2"/>
            <a:stretch>
              <a:fillRect/>
            </a:stretch>
          </p:blipFill>
          <p:spPr>
            <a:xfrm>
              <a:off x="4974" y="3437"/>
              <a:ext cx="676" cy="676"/>
            </a:xfrm>
            <a:prstGeom prst="rect">
              <a:avLst/>
            </a:prstGeom>
          </p:spPr>
        </p:pic>
      </p:grpSp>
      <p:grpSp>
        <p:nvGrpSpPr>
          <p:cNvPr id="62" name="组合 61"/>
          <p:cNvGrpSpPr/>
          <p:nvPr/>
        </p:nvGrpSpPr>
        <p:grpSpPr>
          <a:xfrm>
            <a:off x="8100892" y="4018271"/>
            <a:ext cx="641985" cy="619760"/>
            <a:chOff x="4848" y="3437"/>
            <a:chExt cx="1011" cy="976"/>
          </a:xfrm>
        </p:grpSpPr>
        <p:sp>
          <p:nvSpPr>
            <p:cNvPr id="63" name="PA_文本框 151"/>
            <p:cNvSpPr txBox="1"/>
            <p:nvPr>
              <p:custDataLst>
                <p:tags r:id="rId2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2</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4" name="图片 63" descr="机器人_o"/>
            <p:cNvPicPr>
              <a:picLocks noChangeAspect="1"/>
            </p:cNvPicPr>
            <p:nvPr/>
          </p:nvPicPr>
          <p:blipFill>
            <a:blip r:embed="rId2"/>
            <a:stretch>
              <a:fillRect/>
            </a:stretch>
          </p:blipFill>
          <p:spPr>
            <a:xfrm>
              <a:off x="4974" y="3437"/>
              <a:ext cx="676" cy="676"/>
            </a:xfrm>
            <a:prstGeom prst="rect">
              <a:avLst/>
            </a:prstGeom>
          </p:spPr>
        </p:pic>
      </p:grpSp>
      <p:grpSp>
        <p:nvGrpSpPr>
          <p:cNvPr id="65" name="组合 64"/>
          <p:cNvGrpSpPr/>
          <p:nvPr/>
        </p:nvGrpSpPr>
        <p:grpSpPr>
          <a:xfrm>
            <a:off x="7212527" y="4110346"/>
            <a:ext cx="824230" cy="527685"/>
            <a:chOff x="11473" y="3543"/>
            <a:chExt cx="1298" cy="831"/>
          </a:xfrm>
        </p:grpSpPr>
        <p:pic>
          <p:nvPicPr>
            <p:cNvPr id="66" name="图片 65" descr="多人"/>
            <p:cNvPicPr>
              <a:picLocks noChangeAspect="1"/>
            </p:cNvPicPr>
            <p:nvPr/>
          </p:nvPicPr>
          <p:blipFill>
            <a:blip r:embed="rId17"/>
            <a:stretch>
              <a:fillRect/>
            </a:stretch>
          </p:blipFill>
          <p:spPr>
            <a:xfrm>
              <a:off x="11864" y="3543"/>
              <a:ext cx="516" cy="464"/>
            </a:xfrm>
            <a:prstGeom prst="rect">
              <a:avLst/>
            </a:prstGeom>
          </p:spPr>
        </p:pic>
        <p:sp>
          <p:nvSpPr>
            <p:cNvPr id="67" name="PA_文本框 151"/>
            <p:cNvSpPr txBox="1"/>
            <p:nvPr>
              <p:custDataLst>
                <p:tags r:id="rId22"/>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68" name="组合 67"/>
          <p:cNvGrpSpPr/>
          <p:nvPr/>
        </p:nvGrpSpPr>
        <p:grpSpPr>
          <a:xfrm>
            <a:off x="8881307" y="4018271"/>
            <a:ext cx="641985" cy="619760"/>
            <a:chOff x="4848" y="3437"/>
            <a:chExt cx="1011" cy="976"/>
          </a:xfrm>
        </p:grpSpPr>
        <p:sp>
          <p:nvSpPr>
            <p:cNvPr id="69" name="PA_文本框 151"/>
            <p:cNvSpPr txBox="1"/>
            <p:nvPr>
              <p:custDataLst>
                <p:tags r:id="rId2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0" name="图片 69" descr="机器人_o"/>
            <p:cNvPicPr>
              <a:picLocks noChangeAspect="1"/>
            </p:cNvPicPr>
            <p:nvPr/>
          </p:nvPicPr>
          <p:blipFill>
            <a:blip r:embed="rId2"/>
            <a:stretch>
              <a:fillRect/>
            </a:stretch>
          </p:blipFill>
          <p:spPr>
            <a:xfrm>
              <a:off x="4974" y="3437"/>
              <a:ext cx="676" cy="676"/>
            </a:xfrm>
            <a:prstGeom prst="rect">
              <a:avLst/>
            </a:prstGeom>
          </p:spPr>
        </p:pic>
      </p:grpSp>
      <p:sp>
        <p:nvSpPr>
          <p:cNvPr id="71" name="矩形: 圆角 74"/>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矩形: 圆角 74"/>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73" name="组合 72"/>
          <p:cNvGrpSpPr/>
          <p:nvPr/>
        </p:nvGrpSpPr>
        <p:grpSpPr>
          <a:xfrm>
            <a:off x="9581712" y="5458451"/>
            <a:ext cx="789940" cy="619760"/>
            <a:chOff x="4735" y="3437"/>
            <a:chExt cx="1244" cy="976"/>
          </a:xfrm>
        </p:grpSpPr>
        <p:sp>
          <p:nvSpPr>
            <p:cNvPr id="74" name="PA_文本框 151"/>
            <p:cNvSpPr txBox="1"/>
            <p:nvPr>
              <p:custDataLst>
                <p:tags r:id="rId24"/>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5" name="图片 74" descr="机器人_o"/>
            <p:cNvPicPr>
              <a:picLocks noChangeAspect="1"/>
            </p:cNvPicPr>
            <p:nvPr/>
          </p:nvPicPr>
          <p:blipFill>
            <a:blip r:embed="rId2"/>
            <a:stretch>
              <a:fillRect/>
            </a:stretch>
          </p:blipFill>
          <p:spPr>
            <a:xfrm>
              <a:off x="4974" y="3437"/>
              <a:ext cx="676" cy="676"/>
            </a:xfrm>
            <a:prstGeom prst="rect">
              <a:avLst/>
            </a:prstGeom>
          </p:spPr>
        </p:pic>
      </p:grpSp>
      <p:grpSp>
        <p:nvGrpSpPr>
          <p:cNvPr id="76" name="组合 75"/>
          <p:cNvGrpSpPr/>
          <p:nvPr/>
        </p:nvGrpSpPr>
        <p:grpSpPr>
          <a:xfrm>
            <a:off x="8100892" y="5458451"/>
            <a:ext cx="641985" cy="619760"/>
            <a:chOff x="4848" y="3437"/>
            <a:chExt cx="1011" cy="976"/>
          </a:xfrm>
        </p:grpSpPr>
        <p:sp>
          <p:nvSpPr>
            <p:cNvPr id="77" name="PA_文本框 151"/>
            <p:cNvSpPr txBox="1"/>
            <p:nvPr>
              <p:custDataLst>
                <p:tags r:id="rId2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8" name="图片 77" descr="机器人_o"/>
            <p:cNvPicPr>
              <a:picLocks noChangeAspect="1"/>
            </p:cNvPicPr>
            <p:nvPr/>
          </p:nvPicPr>
          <p:blipFill>
            <a:blip r:embed="rId2"/>
            <a:stretch>
              <a:fillRect/>
            </a:stretch>
          </p:blipFill>
          <p:spPr>
            <a:xfrm>
              <a:off x="4974" y="3437"/>
              <a:ext cx="676" cy="676"/>
            </a:xfrm>
            <a:prstGeom prst="rect">
              <a:avLst/>
            </a:prstGeom>
          </p:spPr>
        </p:pic>
      </p:grpSp>
      <p:grpSp>
        <p:nvGrpSpPr>
          <p:cNvPr id="79" name="组合 78"/>
          <p:cNvGrpSpPr/>
          <p:nvPr/>
        </p:nvGrpSpPr>
        <p:grpSpPr>
          <a:xfrm>
            <a:off x="7212527" y="5550526"/>
            <a:ext cx="824230" cy="527685"/>
            <a:chOff x="11473" y="3543"/>
            <a:chExt cx="1298" cy="831"/>
          </a:xfrm>
        </p:grpSpPr>
        <p:pic>
          <p:nvPicPr>
            <p:cNvPr id="80" name="图片 79" descr="多人"/>
            <p:cNvPicPr>
              <a:picLocks noChangeAspect="1"/>
            </p:cNvPicPr>
            <p:nvPr/>
          </p:nvPicPr>
          <p:blipFill>
            <a:blip r:embed="rId17"/>
            <a:stretch>
              <a:fillRect/>
            </a:stretch>
          </p:blipFill>
          <p:spPr>
            <a:xfrm>
              <a:off x="11864" y="3543"/>
              <a:ext cx="516" cy="464"/>
            </a:xfrm>
            <a:prstGeom prst="rect">
              <a:avLst/>
            </a:prstGeom>
          </p:spPr>
        </p:pic>
        <p:sp>
          <p:nvSpPr>
            <p:cNvPr id="81" name="PA_文本框 151"/>
            <p:cNvSpPr txBox="1"/>
            <p:nvPr>
              <p:custDataLst>
                <p:tags r:id="rId2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82" name="组合 81"/>
          <p:cNvGrpSpPr/>
          <p:nvPr/>
        </p:nvGrpSpPr>
        <p:grpSpPr>
          <a:xfrm>
            <a:off x="8805107" y="5458451"/>
            <a:ext cx="776605" cy="619760"/>
            <a:chOff x="4728" y="3437"/>
            <a:chExt cx="1223" cy="976"/>
          </a:xfrm>
        </p:grpSpPr>
        <p:sp>
          <p:nvSpPr>
            <p:cNvPr id="83" name="PA_文本框 151"/>
            <p:cNvSpPr txBox="1"/>
            <p:nvPr>
              <p:custDataLst>
                <p:tags r:id="rId27"/>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84" name="图片 83" descr="机器人_o"/>
            <p:cNvPicPr>
              <a:picLocks noChangeAspect="1"/>
            </p:cNvPicPr>
            <p:nvPr/>
          </p:nvPicPr>
          <p:blipFill>
            <a:blip r:embed="rId2"/>
            <a:stretch>
              <a:fillRect/>
            </a:stretch>
          </p:blipFill>
          <p:spPr>
            <a:xfrm>
              <a:off x="4974" y="3437"/>
              <a:ext cx="676" cy="676"/>
            </a:xfrm>
            <a:prstGeom prst="rect">
              <a:avLst/>
            </a:prstGeom>
          </p:spPr>
        </p:pic>
      </p:grpSp>
      <p:sp>
        <p:nvSpPr>
          <p:cNvPr id="85" name="矩形: 圆角 74"/>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矩形: 圆角 29"/>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计财部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机器人自动完成登录系统、新建商品信息等业务流程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2588649" y="477151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0756" y="3007736"/>
            <a:ext cx="349732" cy="349732"/>
          </a:xfrm>
          <a:prstGeom prst="rect">
            <a:avLst/>
          </a:prstGeom>
        </p:spPr>
      </p:pic>
      <p:sp>
        <p:nvSpPr>
          <p:cNvPr id="27" name="文本框 26"/>
          <p:cNvSpPr txBox="1"/>
          <p:nvPr/>
        </p:nvSpPr>
        <p:spPr>
          <a:xfrm>
            <a:off x="3343283" y="2390074"/>
            <a:ext cx="138447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登录账户管理系统</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42377" y="3681484"/>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将结果发送给业务</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对比两张表格</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72703" y="3736539"/>
            <a:ext cx="1270907"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对下载数据进行拼接</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下载业务数量的excel表</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登录江苏政银易企通</a:t>
            </a:r>
            <a:endParaRPr kumimoji="1" lang="zh-CN" altLang="en-US" sz="1000">
              <a:solidFill>
                <a:schemeClr val="bg1"/>
              </a:solidFill>
              <a:latin typeface="微软雅黑" panose="020B0503020204020204" pitchFamily="34" charset="-122"/>
              <a:ea typeface="微软雅黑" panose="020B0503020204020204" pitchFamily="34" charset="-122"/>
            </a:endParaRPr>
          </a:p>
          <a:p>
            <a:pPr algn="ct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下载业务数量的excel表</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6" cstate="print"/>
          <a:stretch>
            <a:fillRect/>
          </a:stretch>
        </p:blipFill>
        <p:spPr>
          <a:xfrm>
            <a:off x="2297004" y="4959208"/>
            <a:ext cx="326154" cy="326154"/>
          </a:xfrm>
          <a:prstGeom prst="rect">
            <a:avLst/>
          </a:prstGeom>
        </p:spPr>
      </p:pic>
      <p:pic>
        <p:nvPicPr>
          <p:cNvPr id="41" name="图形 40" descr="月历"/>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21430" y="478135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854472" y="4763102"/>
            <a:ext cx="565151" cy="565151"/>
          </a:xfrm>
          <a:prstGeom prst="rect">
            <a:avLst/>
          </a:prstGeom>
        </p:spPr>
      </p:pic>
      <p:pic>
        <p:nvPicPr>
          <p:cNvPr id="43" name="图形 42" descr="Internet"/>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5372" y="486735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5120316" y="4769529"/>
            <a:ext cx="565151" cy="565151"/>
          </a:xfrm>
          <a:prstGeom prst="rect">
            <a:avLst/>
          </a:prstGeom>
        </p:spPr>
      </p:pic>
      <p:pic>
        <p:nvPicPr>
          <p:cNvPr id="45" name="图形 44" descr="复选标记"/>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6536" y="4947796"/>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6464888" y="4769528"/>
            <a:ext cx="565151" cy="565151"/>
          </a:xfrm>
          <a:prstGeom prst="rect">
            <a:avLst/>
          </a:prstGeom>
        </p:spPr>
      </p:pic>
      <p:pic>
        <p:nvPicPr>
          <p:cNvPr id="47" name="图形 46" descr="智能手机"/>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44773" y="4894436"/>
            <a:ext cx="384997" cy="384997"/>
          </a:xfrm>
          <a:prstGeom prst="rect">
            <a:avLst/>
          </a:prstGeom>
        </p:spPr>
      </p:pic>
      <p:pic>
        <p:nvPicPr>
          <p:cNvPr id="48" name="图片 47" descr="ibot"/>
          <p:cNvPicPr>
            <a:picLocks noChangeAspect="1"/>
          </p:cNvPicPr>
          <p:nvPr/>
        </p:nvPicPr>
        <p:blipFill>
          <a:blip r:embed="rId1" cstate="print"/>
          <a:stretch>
            <a:fillRect/>
          </a:stretch>
        </p:blipFill>
        <p:spPr>
          <a:xfrm>
            <a:off x="7928415" y="4763101"/>
            <a:ext cx="565151" cy="565151"/>
          </a:xfrm>
          <a:prstGeom prst="rect">
            <a:avLst/>
          </a:prstGeom>
        </p:spPr>
      </p:pic>
      <p:sp>
        <p:nvSpPr>
          <p:cNvPr id="49" name="文本框 48"/>
          <p:cNvSpPr txBox="1"/>
          <p:nvPr/>
        </p:nvSpPr>
        <p:spPr>
          <a:xfrm>
            <a:off x="2257603" y="5442345"/>
            <a:ext cx="1113892" cy="39878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登录账户管理系统</a:t>
            </a:r>
            <a:endParaRPr kumimoji="1" lang="zh-CN" altLang="en-US" sz="1000">
              <a:solidFill>
                <a:srgbClr val="00B050"/>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3490926" y="5387984"/>
            <a:ext cx="1113892" cy="39878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下载业务数量的excel表</a:t>
            </a:r>
            <a:endParaRPr kumimoji="1" lang="zh-CN" altLang="en-US" sz="1000" dirty="0">
              <a:solidFill>
                <a:srgbClr val="00B050"/>
              </a:solidFill>
              <a:latin typeface="微软雅黑" panose="020B0503020204020204" pitchFamily="34" charset="-122"/>
              <a:ea typeface="微软雅黑" panose="020B0503020204020204" pitchFamily="34" charset="-122"/>
              <a:sym typeface="+mn-ea"/>
            </a:endParaRPr>
          </a:p>
        </p:txBody>
      </p:sp>
      <p:pic>
        <p:nvPicPr>
          <p:cNvPr id="51" name="图形 50" descr="列表"/>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631867" y="5064568"/>
            <a:ext cx="335200" cy="335200"/>
          </a:xfrm>
          <a:prstGeom prst="rect">
            <a:avLst/>
          </a:prstGeom>
        </p:spPr>
      </p:pic>
      <p:sp>
        <p:nvSpPr>
          <p:cNvPr id="52" name="文本框 51"/>
          <p:cNvSpPr txBox="1"/>
          <p:nvPr/>
        </p:nvSpPr>
        <p:spPr>
          <a:xfrm>
            <a:off x="4736696" y="5363432"/>
            <a:ext cx="1113892" cy="39878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登录江苏政银易企通</a:t>
            </a:r>
            <a:endParaRPr kumimoji="1" lang="zh-CN" altLang="en-US" sz="1000" dirty="0">
              <a:solidFill>
                <a:srgbClr val="00B050"/>
              </a:solidFill>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6040192" y="5379366"/>
            <a:ext cx="1362429" cy="39878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下载业务数量的excel表</a:t>
            </a:r>
            <a:endParaRPr kumimoji="1" lang="zh-CN" altLang="en-US" sz="1000" dirty="0">
              <a:solidFill>
                <a:srgbClr val="00B050"/>
              </a:solidFill>
              <a:latin typeface="微软雅黑" panose="020B0503020204020204" pitchFamily="34" charset="-122"/>
              <a:ea typeface="微软雅黑" panose="020B0503020204020204" pitchFamily="34" charset="-122"/>
              <a:sym typeface="+mn-ea"/>
            </a:endParaRPr>
          </a:p>
        </p:txBody>
      </p:sp>
      <p:sp>
        <p:nvSpPr>
          <p:cNvPr id="54" name="文本框 53"/>
          <p:cNvSpPr txBox="1"/>
          <p:nvPr/>
        </p:nvSpPr>
        <p:spPr>
          <a:xfrm>
            <a:off x="7625363" y="5379366"/>
            <a:ext cx="1113892" cy="24511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对比两张表格</a:t>
            </a:r>
            <a:endParaRPr kumimoji="1" lang="zh-CN" altLang="en-US" sz="1000" dirty="0">
              <a:solidFill>
                <a:srgbClr val="00B050"/>
              </a:solidFill>
              <a:latin typeface="微软雅黑" panose="020B0503020204020204" pitchFamily="34" charset="-122"/>
              <a:ea typeface="微软雅黑" panose="020B0503020204020204" pitchFamily="34" charset="-122"/>
              <a:sym typeface="+mn-ea"/>
            </a:endParaRPr>
          </a:p>
        </p:txBody>
      </p:sp>
      <p:sp>
        <p:nvSpPr>
          <p:cNvPr id="55" name="箭头: 右 119"/>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1" cstate="print"/>
          <a:stretch>
            <a:fillRect/>
          </a:stretch>
        </p:blipFill>
        <p:spPr>
          <a:xfrm>
            <a:off x="9035814" y="4769528"/>
            <a:ext cx="565151" cy="565151"/>
          </a:xfrm>
          <a:prstGeom prst="rect">
            <a:avLst/>
          </a:prstGeom>
        </p:spPr>
      </p:pic>
      <p:sp>
        <p:nvSpPr>
          <p:cNvPr id="62" name="文本框 61"/>
          <p:cNvSpPr txBox="1"/>
          <p:nvPr/>
        </p:nvSpPr>
        <p:spPr>
          <a:xfrm>
            <a:off x="8797206" y="5370423"/>
            <a:ext cx="1329979" cy="245110"/>
          </a:xfrm>
          <a:prstGeom prst="rect">
            <a:avLst/>
          </a:prstGeom>
          <a:noFill/>
        </p:spPr>
        <p:txBody>
          <a:bodyPr wrap="square" rtlCol="0">
            <a:spAutoFit/>
          </a:bodyPr>
          <a:lstStyle/>
          <a:p>
            <a:pPr algn="ctr"/>
            <a:r>
              <a:rPr kumimoji="1" lang="zh-CN" altLang="en-US" sz="1000">
                <a:solidFill>
                  <a:srgbClr val="00B050"/>
                </a:solidFill>
                <a:latin typeface="微软雅黑" panose="020B0503020204020204" pitchFamily="34" charset="-122"/>
                <a:ea typeface="微软雅黑" panose="020B0503020204020204" pitchFamily="34" charset="-122"/>
                <a:sym typeface="+mn-ea"/>
              </a:rPr>
              <a:t>将结果发送给业务</a:t>
            </a:r>
            <a:endParaRPr kumimoji="1" lang="zh-CN" altLang="en-US" sz="1000" dirty="0">
              <a:solidFill>
                <a:srgbClr val="00B050"/>
              </a:solidFill>
              <a:latin typeface="微软雅黑" panose="020B0503020204020204" pitchFamily="34" charset="-122"/>
              <a:ea typeface="微软雅黑" panose="020B0503020204020204" pitchFamily="34" charset="-122"/>
              <a:sym typeface="+mn-ea"/>
            </a:endParaRP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a:solidFill>
                  <a:schemeClr val="bg1"/>
                </a:solidFill>
                <a:effectLst>
                  <a:outerShdw blurRad="38100" dist="38100" dir="2700000" algn="tl">
                    <a:srgbClr val="000000">
                      <a:alpha val="43137"/>
                    </a:srgbClr>
                  </a:outerShdw>
                </a:effectLst>
              </a:rPr>
              <a:t>40min/</a:t>
            </a:r>
            <a:r>
              <a:rPr lang="zh-CN" altLang="en-US" sz="2000">
                <a:solidFill>
                  <a:schemeClr val="bg1"/>
                </a:solidFill>
                <a:effectLst>
                  <a:outerShdw blurRad="38100" dist="38100" dir="2700000" algn="tl">
                    <a:srgbClr val="000000">
                      <a:alpha val="43137"/>
                    </a:srgbClr>
                  </a:outerShdw>
                </a:effectLst>
              </a:rPr>
              <a:t>天</a:t>
            </a:r>
            <a:endParaRPr lang="zh-CN" altLang="en-US" sz="200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3480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a:solidFill>
                  <a:schemeClr val="bg1"/>
                </a:solidFill>
                <a:effectLst>
                  <a:outerShdw blurRad="38100" dist="38100" dir="2700000" algn="tl">
                    <a:srgbClr val="000000">
                      <a:alpha val="43137"/>
                    </a:srgbClr>
                  </a:outerShdw>
                </a:effectLst>
              </a:rPr>
              <a:t>2h/</a:t>
            </a:r>
            <a:r>
              <a:rPr lang="zh-CN" altLang="en-US" sz="2000">
                <a:solidFill>
                  <a:schemeClr val="bg1"/>
                </a:solidFill>
                <a:effectLst>
                  <a:outerShdw blurRad="38100" dist="38100" dir="2700000" algn="tl">
                    <a:srgbClr val="000000">
                      <a:alpha val="43137"/>
                    </a:srgbClr>
                  </a:outerShdw>
                </a:effectLst>
              </a:rPr>
              <a:t>天</a:t>
            </a:r>
            <a:endParaRPr lang="zh-CN" altLang="en-US" sz="200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筛选出问题业务</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项目实施前后的政银易企通流程对比</a:t>
            </a:r>
            <a:endParaRPr 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3154680" cy="1476375"/>
          </a:xfrm>
          <a:prstGeom prst="rect">
            <a:avLst/>
          </a:prstGeom>
          <a:noFill/>
        </p:spPr>
        <p:txBody>
          <a:bodyPr wrap="none" rtlCol="0">
            <a:spAutoFit/>
          </a:bodyPr>
          <a:lstStyle/>
          <a:p>
            <a:pPr indent="0">
              <a:buFont typeface="Arial" panose="020B0604020202020204" pitchFamily="34" charset="0"/>
              <a:buNone/>
            </a:pPr>
            <a:r>
              <a:rPr kumimoji="1" lang="zh-CN" altLang="en-US" dirty="0">
                <a:solidFill>
                  <a:schemeClr val="bg1"/>
                </a:solidFill>
                <a:latin typeface="微软雅黑" panose="020B0503020204020204" pitchFamily="34" charset="-122"/>
                <a:ea typeface="微软雅黑" panose="020B0503020204020204" pitchFamily="34" charset="-122"/>
              </a:rPr>
              <a:t>依托</a:t>
            </a:r>
            <a:r>
              <a:rPr kumimoji="1" lang="en-US" altLang="zh-CN" dirty="0">
                <a:solidFill>
                  <a:schemeClr val="bg1"/>
                </a:solidFill>
                <a:latin typeface="微软雅黑" panose="020B0503020204020204" pitchFamily="34" charset="-122"/>
                <a:ea typeface="微软雅黑" panose="020B0503020204020204" pitchFamily="34" charset="-122"/>
              </a:rPr>
              <a:t>RPA</a:t>
            </a:r>
            <a:r>
              <a:rPr kumimoji="1" lang="zh-CN" altLang="en-US" dirty="0">
                <a:solidFill>
                  <a:schemeClr val="bg1"/>
                </a:solidFill>
                <a:latin typeface="微软雅黑" panose="020B0503020204020204" pitchFamily="34" charset="-122"/>
                <a:ea typeface="微软雅黑" panose="020B0503020204020204" pitchFamily="34" charset="-122"/>
              </a:rPr>
              <a:t>机器人管理平台</a:t>
            </a: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r>
              <a:rPr kumimoji="1" lang="zh-CN" altLang="en-US" dirty="0">
                <a:solidFill>
                  <a:schemeClr val="bg1"/>
                </a:solidFill>
                <a:latin typeface="微软雅黑" panose="020B0503020204020204" pitchFamily="34" charset="-122"/>
                <a:ea typeface="微软雅黑" panose="020B0503020204020204" pitchFamily="34" charset="-122"/>
              </a:rPr>
              <a:t>实现机器人管理、监控、调度</a:t>
            </a: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r>
              <a:rPr kumimoji="1" lang="zh-CN" altLang="en-US" dirty="0">
                <a:solidFill>
                  <a:schemeClr val="bg1"/>
                </a:solidFill>
                <a:latin typeface="微软雅黑" panose="020B0503020204020204" pitchFamily="34" charset="-122"/>
                <a:ea typeface="微软雅黑" panose="020B0503020204020204" pitchFamily="34" charset="-122"/>
              </a:rPr>
              <a:t>权限管理，以及运行报告、</a:t>
            </a:r>
            <a:endParaRPr kumimoji="1" lang="zh-CN" altLang="en-US"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r>
              <a:rPr kumimoji="1" lang="zh-CN" altLang="en-US" dirty="0">
                <a:solidFill>
                  <a:schemeClr val="bg1"/>
                </a:solidFill>
                <a:latin typeface="微软雅黑" panose="020B0503020204020204" pitchFamily="34" charset="-122"/>
                <a:ea typeface="微软雅黑" panose="020B0503020204020204" pitchFamily="34" charset="-122"/>
              </a:rPr>
              <a:t>大屏等功能</a:t>
            </a:r>
            <a:endParaRPr kumimoji="1" lang="en-US" altLang="zh-CN" dirty="0">
              <a:solidFill>
                <a:schemeClr val="bg1"/>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图片 1" descr="IMG_256"/>
          <p:cNvPicPr>
            <a:picLocks noChangeAspect="1"/>
          </p:cNvPicPr>
          <p:nvPr/>
        </p:nvPicPr>
        <p:blipFill>
          <a:blip r:embed="rId1"/>
          <a:stretch>
            <a:fillRect/>
          </a:stretch>
        </p:blipFill>
        <p:spPr>
          <a:xfrm>
            <a:off x="3684270" y="1475105"/>
            <a:ext cx="7979410" cy="2827655"/>
          </a:xfrm>
          <a:prstGeom prst="rect">
            <a:avLst/>
          </a:prstGeom>
          <a:noFill/>
          <a:ln w="9525">
            <a:noFill/>
          </a:ln>
        </p:spPr>
      </p:pic>
      <p:pic>
        <p:nvPicPr>
          <p:cNvPr id="9" name="图片 2"/>
          <p:cNvPicPr>
            <a:picLocks noChangeAspect="1"/>
          </p:cNvPicPr>
          <p:nvPr/>
        </p:nvPicPr>
        <p:blipFill>
          <a:blip r:embed="rId2"/>
          <a:stretch>
            <a:fillRect/>
          </a:stretch>
        </p:blipFill>
        <p:spPr>
          <a:xfrm>
            <a:off x="3684270" y="4396105"/>
            <a:ext cx="7994650" cy="2230755"/>
          </a:xfrm>
          <a:prstGeom prst="rect">
            <a:avLst/>
          </a:prstGeom>
          <a:noFill/>
          <a:ln>
            <a:noFill/>
          </a:ln>
        </p:spPr>
      </p:pic>
    </p:spTree>
  </p:cSld>
  <p:clrMapOvr>
    <a:masterClrMapping/>
  </p:clrMapOvr>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WPS 演示</Application>
  <PresentationFormat>宽屏</PresentationFormat>
  <Paragraphs>324</Paragraphs>
  <Slides>15</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15</vt:i4>
      </vt:variant>
    </vt:vector>
  </HeadingPairs>
  <TitlesOfParts>
    <vt:vector size="38" baseType="lpstr">
      <vt:lpstr>Arial</vt:lpstr>
      <vt:lpstr>宋体</vt:lpstr>
      <vt:lpstr>Wingdings</vt:lpstr>
      <vt:lpstr>微软雅黑</vt:lpstr>
      <vt:lpstr>华文仿宋</vt:lpstr>
      <vt:lpstr>仿宋</vt:lpstr>
      <vt:lpstr>创艺简标宋</vt:lpstr>
      <vt:lpstr>方正粗黑宋简体</vt:lpstr>
      <vt:lpstr>Arial Unicode MS</vt:lpstr>
      <vt:lpstr>Ebrima</vt:lpstr>
      <vt:lpstr>Arial</vt:lpstr>
      <vt:lpstr>Wingdings</vt:lpstr>
      <vt:lpstr>Calibri</vt:lpstr>
      <vt:lpstr>方正正中黑简体</vt:lpstr>
      <vt:lpstr>黑体</vt:lpstr>
      <vt:lpstr>Roboto black</vt:lpstr>
      <vt:lpstr>PingFang SC</vt:lpstr>
      <vt:lpstr>Arial Unicode MS</vt:lpstr>
      <vt:lpstr>Calibri Light</vt:lpstr>
      <vt:lpstr>等线</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JS1</cp:lastModifiedBy>
  <cp:revision>190</cp:revision>
  <dcterms:created xsi:type="dcterms:W3CDTF">2021-03-03T08:16:00Z</dcterms:created>
  <dcterms:modified xsi:type="dcterms:W3CDTF">2023-06-16T05:50:57Z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2052-11.8.2.8696</vt:lpwstr>
  </property>
</Properties>
</file>