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58" r:id="rId5"/>
    <p:sldId id="272" r:id="rId6"/>
    <p:sldId id="273" r:id="rId7"/>
    <p:sldId id="269" r:id="rId8"/>
    <p:sldId id="274" r:id="rId9"/>
    <p:sldId id="275" r:id="rId10"/>
    <p:sldId id="268" r:id="rId11"/>
    <p:sldId id="276" r:id="rId12"/>
    <p:sldId id="263" r:id="rId13"/>
    <p:sldId id="264" r:id="rId14"/>
    <p:sldId id="271" r:id="rId15"/>
    <p:sldId id="260" r:id="rId16"/>
    <p:sldId id="265" r:id="rId17"/>
    <p:sldId id="26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4E2"/>
    <a:srgbClr val="705661"/>
    <a:srgbClr val="D460FF"/>
    <a:srgbClr val="01A8FF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0"/>
    <p:restoredTop sz="94676"/>
  </p:normalViewPr>
  <p:slideViewPr>
    <p:cSldViewPr snapToGrid="0">
      <p:cViewPr varScale="1">
        <p:scale>
          <a:sx n="107" d="100"/>
          <a:sy n="107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  <a:t>2023/6/16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181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632DA-A7C3-2347-8051-A4EE97E94607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379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C2639771-C4B2-6141-A3C2-98A33FACB552}"/>
              </a:ext>
            </a:extLst>
          </p:cNvPr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B7839CE-C738-1649-AE7F-0F0A87D945C3}"/>
              </a:ext>
            </a:extLst>
          </p:cNvPr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CD80DC7D-74AD-504F-9134-A7F49E4A93F8}"/>
                </a:ext>
              </a:extLst>
            </p:cNvPr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F4E1CF4-3515-B047-A44B-4E882FA3FA9E}"/>
                </a:ext>
              </a:extLst>
            </p:cNvPr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E210582-60BA-DC4F-968A-FA2D76887AA6}"/>
              </a:ext>
            </a:extLst>
          </p:cNvPr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7792614-81A9-4A49-9B4C-45DE0AC1BA7E}"/>
                </a:ext>
              </a:extLst>
            </p:cNvPr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9072ADF-3562-1449-934D-086A6A7EB68F}"/>
                </a:ext>
              </a:extLst>
            </p:cNvPr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632E4E3-3B93-7F43-813C-E68589AADA84}"/>
                </a:ext>
              </a:extLst>
            </p:cNvPr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8D06326-E8FB-474C-AC53-78A669EE44C6}"/>
                </a:ext>
              </a:extLst>
            </p:cNvPr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3F8418A-C496-5649-9E48-673FB2C4D9ED}"/>
                </a:ext>
              </a:extLst>
            </p:cNvPr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6E799F2-1601-4847-8FEE-1391CF507C68}"/>
                </a:ext>
              </a:extLst>
            </p:cNvPr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BD0B7E4C-E5F4-3E4A-9133-7727388D8BFA}"/>
                </a:ext>
              </a:extLst>
            </p:cNvPr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78CBDB0-7C0D-C143-A992-5483ECC636B1}"/>
                  </a:ext>
                </a:extLst>
              </p:cNvPr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40C3D01-E207-B747-BC88-FBD3D3A40F67}"/>
                  </a:ext>
                </a:extLst>
              </p:cNvPr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382750CA-C3B8-2941-AE2F-F28F14B48C5C}"/>
                  </a:ext>
                </a:extLst>
              </p:cNvPr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AB3B1B7B-78AE-ED46-9FAA-D89F11D0771E}"/>
                </a:ext>
              </a:extLst>
            </p:cNvPr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0D633E1-F692-4442-A332-40DEAB59CCEF}"/>
                  </a:ext>
                </a:extLst>
              </p:cNvPr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96BDE8B-3175-664B-B77B-35F1E90EA5D8}"/>
                  </a:ext>
                </a:extLst>
              </p:cNvPr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07A71C72-E49E-AA4F-9341-A099334FD0C7}"/>
              </a:ext>
            </a:extLst>
          </p:cNvPr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19D6FEC9-8B94-4640-A3A1-CA01CC45C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1E211DBE-A93A-1049-B50B-D4C27CAD8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37E0C090-89A0-6B4A-9558-A875E2837509}"/>
              </a:ext>
            </a:extLst>
          </p:cNvPr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1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25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30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11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9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69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99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3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2A9A818-6823-BA4D-A227-C2D6678ED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4" y="-57111"/>
            <a:ext cx="12353453" cy="694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E6F76B31-0382-2A44-9EC1-B484CF9E5427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4F6EF64-C2E2-E547-808D-72F096570B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001EBBC-CE59-474A-B9E0-37D330F855C9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146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A4AEEBA-C5AC-6C4E-B9BD-66745C1DD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544204-D735-F847-8078-9CF644B899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7EBE87E-D6A8-C342-8030-16BDB59A32CF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</p:spTree>
    <p:extLst>
      <p:ext uri="{BB962C8B-B14F-4D97-AF65-F5344CB8AC3E}">
        <p14:creationId xmlns:p14="http://schemas.microsoft.com/office/powerpoint/2010/main" val="104329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1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theme" Target="../theme/theme2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6" y="-42332"/>
            <a:ext cx="12355200" cy="6992698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956EC09E-5646-F441-BB61-4BCA248E6D51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53B1F89-E45B-384E-A3EB-059D2C2111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E7B063E-C810-EE4E-9B5C-0052C03D757D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32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D55B6EC-D974-0A46-A2C0-108833DBC6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7D731FC-7853-7143-9DD1-488ED8BC47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8995959-3059-9146-B579-3C0361D36184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D9B04A07-656A-4B41-B23E-5FF3C9C7C7DE}"/>
              </a:ext>
            </a:extLst>
          </p:cNvPr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4318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41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svg"/><Relationship Id="rId10" Type="http://schemas.openxmlformats.org/officeDocument/2006/relationships/image" Target="../media/image30.png"/><Relationship Id="rId19" Type="http://schemas.openxmlformats.org/officeDocument/2006/relationships/image" Target="../media/image39.svg"/><Relationship Id="rId4" Type="http://schemas.openxmlformats.org/officeDocument/2006/relationships/image" Target="../media/image24.svg"/><Relationship Id="rId9" Type="http://schemas.openxmlformats.org/officeDocument/2006/relationships/image" Target="../media/image29.sv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image" Target="../media/image13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12.png"/><Relationship Id="rId2" Type="http://schemas.openxmlformats.org/officeDocument/2006/relationships/tags" Target="../tags/tag5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3.xml"/><Relationship Id="rId19" Type="http://schemas.openxmlformats.org/officeDocument/2006/relationships/image" Target="../media/image14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>
            <a:extLst>
              <a:ext uri="{FF2B5EF4-FFF2-40B4-BE49-F238E27FC236}">
                <a16:creationId xmlns:a16="http://schemas.microsoft.com/office/drawing/2014/main" id="{811302A2-4342-C748-A279-7BD155EB3F3A}"/>
              </a:ext>
            </a:extLst>
          </p:cNvPr>
          <p:cNvSpPr txBox="1">
            <a:spLocks/>
          </p:cNvSpPr>
          <p:nvPr/>
        </p:nvSpPr>
        <p:spPr>
          <a:xfrm>
            <a:off x="3399148" y="4880903"/>
            <a:ext cx="5340815" cy="580723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sz="2400" dirty="0"/>
              <a:t>基于</a:t>
            </a:r>
            <a:r>
              <a:rPr kumimoji="1" lang="en-US" altLang="zh-CN" sz="2400" dirty="0"/>
              <a:t>AI</a:t>
            </a:r>
            <a:r>
              <a:rPr kumimoji="1" lang="zh-CN" altLang="en-US" sz="2400" dirty="0"/>
              <a:t>大模型的智慧情报</a:t>
            </a:r>
            <a:r>
              <a:rPr kumimoji="1" lang="en-US" altLang="zh-CN" sz="2400" dirty="0"/>
              <a:t>RPA</a:t>
            </a:r>
            <a:r>
              <a:rPr kumimoji="1" lang="zh-CN" altLang="en-US" sz="2400" dirty="0"/>
              <a:t>机器人</a:t>
            </a:r>
            <a:endParaRPr kumimoji="1" lang="en-US" altLang="zh-CN" sz="2400" dirty="0"/>
          </a:p>
          <a:p>
            <a:pPr algn="ctr"/>
            <a:r>
              <a:rPr kumimoji="1" lang="zh-CN" altLang="en-US" sz="1000" dirty="0"/>
              <a:t>吴新刚</a:t>
            </a:r>
            <a:endParaRPr kumimoji="1" lang="en-US" altLang="zh-CN" sz="1000" dirty="0"/>
          </a:p>
          <a:p>
            <a:pPr algn="ctr"/>
            <a:r>
              <a:rPr kumimoji="1" lang="zh-CN" altLang="en-US" sz="1000" dirty="0"/>
              <a:t>昆仑保险经纪股份有限公司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0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11">
            <a:extLst>
              <a:ext uri="{FF2B5EF4-FFF2-40B4-BE49-F238E27FC236}">
                <a16:creationId xmlns:a16="http://schemas.microsoft.com/office/drawing/2014/main" id="{100A90AA-59E2-E84C-A26D-9ABEF6871917}"/>
              </a:ext>
            </a:extLst>
          </p:cNvPr>
          <p:cNvSpPr/>
          <p:nvPr/>
        </p:nvSpPr>
        <p:spPr bwMode="gray">
          <a:xfrm>
            <a:off x="9609854" y="1342025"/>
            <a:ext cx="2019361" cy="4924488"/>
          </a:xfrm>
          <a:prstGeom prst="roundRect">
            <a:avLst>
              <a:gd name="adj" fmla="val 9289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9954" tIns="71962" rIns="89954" bIns="71962" rtlCol="0" anchor="b"/>
          <a:lstStyle/>
          <a:p>
            <a:pPr algn="ctr" defTabSz="91385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sz="1400" b="1" kern="0" dirty="0">
              <a:solidFill>
                <a:schemeClr val="bg1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42CB9F9-8033-8A4B-8AAC-15FC08168D5F}"/>
              </a:ext>
            </a:extLst>
          </p:cNvPr>
          <p:cNvSpPr txBox="1">
            <a:spLocks/>
          </p:cNvSpPr>
          <p:nvPr/>
        </p:nvSpPr>
        <p:spPr>
          <a:xfrm>
            <a:off x="3013641" y="443930"/>
            <a:ext cx="11180652" cy="3691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</a:rPr>
              <a:t>基于</a:t>
            </a:r>
            <a:r>
              <a:rPr lang="en-US" altLang="zh-CN" sz="2400" dirty="0">
                <a:solidFill>
                  <a:schemeClr val="bg1"/>
                </a:solidFill>
              </a:rPr>
              <a:t>AI</a:t>
            </a:r>
            <a:r>
              <a:rPr lang="zh-CN" altLang="en-US" sz="2400" dirty="0">
                <a:solidFill>
                  <a:schemeClr val="bg1"/>
                </a:solidFill>
              </a:rPr>
              <a:t>大模型的智慧情报</a:t>
            </a:r>
            <a:r>
              <a:rPr lang="en-US" altLang="zh-CN" sz="2400" dirty="0">
                <a:solidFill>
                  <a:schemeClr val="bg1"/>
                </a:solidFill>
              </a:rPr>
              <a:t>RPA</a:t>
            </a:r>
            <a:r>
              <a:rPr lang="zh-CN" altLang="en-US" sz="2400" dirty="0">
                <a:solidFill>
                  <a:schemeClr val="bg1"/>
                </a:solidFill>
              </a:rPr>
              <a:t>机器人的处理流程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24" name="Group 69">
            <a:extLst>
              <a:ext uri="{FF2B5EF4-FFF2-40B4-BE49-F238E27FC236}">
                <a16:creationId xmlns:a16="http://schemas.microsoft.com/office/drawing/2014/main" id="{37A23CEE-2ED5-4546-9A07-0289E53FAFFF}"/>
              </a:ext>
            </a:extLst>
          </p:cNvPr>
          <p:cNvGrpSpPr/>
          <p:nvPr/>
        </p:nvGrpSpPr>
        <p:grpSpPr>
          <a:xfrm>
            <a:off x="10243319" y="2610252"/>
            <a:ext cx="830874" cy="830873"/>
            <a:chOff x="9826866" y="2951735"/>
            <a:chExt cx="1154999" cy="1154999"/>
          </a:xfrm>
          <a:effectLst/>
        </p:grpSpPr>
        <p:pic>
          <p:nvPicPr>
            <p:cNvPr id="25" name="Picture 41">
              <a:extLst>
                <a:ext uri="{FF2B5EF4-FFF2-40B4-BE49-F238E27FC236}">
                  <a16:creationId xmlns:a16="http://schemas.microsoft.com/office/drawing/2014/main" id="{A106BBD9-0902-F944-9366-94478189E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26866" y="2951735"/>
              <a:ext cx="1154999" cy="1154999"/>
            </a:xfrm>
            <a:prstGeom prst="rect">
              <a:avLst/>
            </a:prstGeom>
            <a:effectLst/>
          </p:spPr>
        </p:pic>
        <p:sp>
          <p:nvSpPr>
            <p:cNvPr id="26" name="TextBox 68">
              <a:extLst>
                <a:ext uri="{FF2B5EF4-FFF2-40B4-BE49-F238E27FC236}">
                  <a16:creationId xmlns:a16="http://schemas.microsoft.com/office/drawing/2014/main" id="{3FE1408D-DF28-AB44-9870-52FAE465E2F7}"/>
                </a:ext>
              </a:extLst>
            </p:cNvPr>
            <p:cNvSpPr txBox="1"/>
            <p:nvPr/>
          </p:nvSpPr>
          <p:spPr>
            <a:xfrm>
              <a:off x="9826866" y="3857993"/>
              <a:ext cx="912032" cy="2353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12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zh-CN" altLang="en-US" sz="11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业务人员</a:t>
              </a:r>
              <a:endParaRPr lang="en-US" sz="11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58" name="直接连接符 2">
            <a:extLst>
              <a:ext uri="{FF2B5EF4-FFF2-40B4-BE49-F238E27FC236}">
                <a16:creationId xmlns:a16="http://schemas.microsoft.com/office/drawing/2014/main" id="{B4E0548D-9C7C-FE4E-AB80-F945CE6D31A3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>
            <a:extLst>
              <a:ext uri="{FF2B5EF4-FFF2-40B4-BE49-F238E27FC236}">
                <a16:creationId xmlns:a16="http://schemas.microsoft.com/office/drawing/2014/main" id="{6E814893-9BF2-F842-A536-CEE3066BA944}"/>
              </a:ext>
            </a:extLst>
          </p:cNvPr>
          <p:cNvSpPr txBox="1"/>
          <p:nvPr/>
        </p:nvSpPr>
        <p:spPr>
          <a:xfrm>
            <a:off x="292498" y="285760"/>
            <a:ext cx="3632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546700" y="1554582"/>
            <a:ext cx="1733791" cy="2771822"/>
            <a:chOff x="510363" y="1200109"/>
            <a:chExt cx="1733791" cy="2771822"/>
          </a:xfrm>
        </p:grpSpPr>
        <p:sp>
          <p:nvSpPr>
            <p:cNvPr id="62" name="Rectangle: Rounded Corners 103">
              <a:extLst>
                <a:ext uri="{FF2B5EF4-FFF2-40B4-BE49-F238E27FC236}">
                  <a16:creationId xmlns:a16="http://schemas.microsoft.com/office/drawing/2014/main" id="{7461BD1C-FA42-1145-BA59-FD66DA28BD26}"/>
                </a:ext>
              </a:extLst>
            </p:cNvPr>
            <p:cNvSpPr/>
            <p:nvPr/>
          </p:nvSpPr>
          <p:spPr bwMode="gray">
            <a:xfrm>
              <a:off x="510363" y="1200109"/>
              <a:ext cx="1733791" cy="2771822"/>
            </a:xfrm>
            <a:prstGeom prst="roundRect">
              <a:avLst>
                <a:gd name="adj" fmla="val 15298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9954" tIns="71962" rIns="89954" bIns="71962" rtlCol="0" anchor="ctr"/>
            <a:lstStyle/>
            <a:p>
              <a:pPr algn="ctr" defTabSz="91385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endParaRPr lang="en-US" sz="1798" kern="0" dirty="0" err="1">
                <a:solidFill>
                  <a:schemeClr val="bg1"/>
                </a:solidFill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6" name="TextBox 38">
              <a:extLst>
                <a:ext uri="{FF2B5EF4-FFF2-40B4-BE49-F238E27FC236}">
                  <a16:creationId xmlns:a16="http://schemas.microsoft.com/office/drawing/2014/main" id="{0FB79103-3B72-2844-B58A-8D96EBFAFC57}"/>
                </a:ext>
              </a:extLst>
            </p:cNvPr>
            <p:cNvSpPr txBox="1"/>
            <p:nvPr/>
          </p:nvSpPr>
          <p:spPr>
            <a:xfrm>
              <a:off x="814537" y="2197696"/>
              <a:ext cx="1033831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12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zh-CN" altLang="en-US" sz="1100" b="1" u="sng" kern="0" dirty="0">
                  <a:solidFill>
                    <a:srgbClr val="FFFF00"/>
                  </a:solidFill>
                  <a:ea typeface="Arial Unicode MS" pitchFamily="34" charset="-128"/>
                  <a:cs typeface="Arial Unicode MS" pitchFamily="34" charset="-128"/>
                </a:rPr>
                <a:t>外网爬虫机器人</a:t>
              </a:r>
              <a:r>
                <a:rPr lang="zh-CN" altLang="en-US" sz="11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：负责在外网爬取情报岗日常所需的行业信息</a:t>
              </a:r>
              <a:endParaRPr lang="en-US" sz="11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52" name="Group 92">
              <a:extLst>
                <a:ext uri="{FF2B5EF4-FFF2-40B4-BE49-F238E27FC236}">
                  <a16:creationId xmlns:a16="http://schemas.microsoft.com/office/drawing/2014/main" id="{5873F58A-C6BD-BF44-AA2A-CC71A01B52E9}"/>
                </a:ext>
              </a:extLst>
            </p:cNvPr>
            <p:cNvGrpSpPr/>
            <p:nvPr/>
          </p:nvGrpSpPr>
          <p:grpSpPr>
            <a:xfrm>
              <a:off x="929700" y="3072517"/>
              <a:ext cx="715844" cy="812300"/>
              <a:chOff x="6751646" y="2832313"/>
              <a:chExt cx="1154999" cy="1293743"/>
            </a:xfrm>
          </p:grpSpPr>
          <p:pic>
            <p:nvPicPr>
              <p:cNvPr id="53" name="Picture 94">
                <a:extLst>
                  <a:ext uri="{FF2B5EF4-FFF2-40B4-BE49-F238E27FC236}">
                    <a16:creationId xmlns:a16="http://schemas.microsoft.com/office/drawing/2014/main" id="{B53105B5-2AF7-2445-9F58-B29099CA09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51646" y="2832313"/>
                <a:ext cx="1154999" cy="1154999"/>
              </a:xfrm>
              <a:prstGeom prst="rect">
                <a:avLst/>
              </a:prstGeom>
            </p:spPr>
          </p:pic>
          <p:sp>
            <p:nvSpPr>
              <p:cNvPr id="54" name="TextBox 95">
                <a:extLst>
                  <a:ext uri="{FF2B5EF4-FFF2-40B4-BE49-F238E27FC236}">
                    <a16:creationId xmlns:a16="http://schemas.microsoft.com/office/drawing/2014/main" id="{9F996DC7-D984-234D-830C-E9CBF7B2B3CB}"/>
                  </a:ext>
                </a:extLst>
              </p:cNvPr>
              <p:cNvSpPr txBox="1"/>
              <p:nvPr/>
            </p:nvSpPr>
            <p:spPr>
              <a:xfrm>
                <a:off x="6873129" y="3890744"/>
                <a:ext cx="912032" cy="2353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1088122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r>
                  <a:rPr lang="zh-CN" altLang="en-US" sz="1100" kern="0" dirty="0">
                    <a:solidFill>
                      <a:schemeClr val="bg1"/>
                    </a:solidFill>
                    <a:ea typeface="Arial Unicode MS" pitchFamily="34" charset="-128"/>
                    <a:cs typeface="Arial Unicode MS" pitchFamily="34" charset="-128"/>
                  </a:rPr>
                  <a:t>逐家爬取</a:t>
                </a:r>
                <a:endParaRPr lang="en-US" sz="11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pic>
          <p:nvPicPr>
            <p:cNvPr id="61" name="图片 60" descr="机器人_o">
              <a:extLst>
                <a:ext uri="{FF2B5EF4-FFF2-40B4-BE49-F238E27FC236}">
                  <a16:creationId xmlns:a16="http://schemas.microsoft.com/office/drawing/2014/main" id="{704A46BD-3787-DF4D-964E-7BF2A8F7B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2628" y="1594860"/>
              <a:ext cx="429260" cy="4292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</p:pic>
      </p:grpSp>
      <p:grpSp>
        <p:nvGrpSpPr>
          <p:cNvPr id="49" name="Group 47">
            <a:extLst>
              <a:ext uri="{FF2B5EF4-FFF2-40B4-BE49-F238E27FC236}">
                <a16:creationId xmlns:a16="http://schemas.microsoft.com/office/drawing/2014/main" id="{37B815F4-F5E1-E24A-A0C4-68A3F75CA4D5}"/>
              </a:ext>
            </a:extLst>
          </p:cNvPr>
          <p:cNvGrpSpPr/>
          <p:nvPr/>
        </p:nvGrpSpPr>
        <p:grpSpPr>
          <a:xfrm>
            <a:off x="8517647" y="2829990"/>
            <a:ext cx="645898" cy="568565"/>
            <a:chOff x="1946534" y="3575947"/>
            <a:chExt cx="656431" cy="633253"/>
          </a:xfrm>
        </p:grpSpPr>
        <p:pic>
          <p:nvPicPr>
            <p:cNvPr id="50" name="Picture 12">
              <a:extLst>
                <a:ext uri="{FF2B5EF4-FFF2-40B4-BE49-F238E27FC236}">
                  <a16:creationId xmlns:a16="http://schemas.microsoft.com/office/drawing/2014/main" id="{463811B2-D9F9-4C47-B128-063676B8D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86492" y="3575947"/>
              <a:ext cx="386915" cy="475158"/>
            </a:xfrm>
            <a:prstGeom prst="rect">
              <a:avLst/>
            </a:prstGeom>
            <a:effectLst/>
          </p:spPr>
        </p:pic>
        <p:sp>
          <p:nvSpPr>
            <p:cNvPr id="51" name="TextBox 75">
              <a:extLst>
                <a:ext uri="{FF2B5EF4-FFF2-40B4-BE49-F238E27FC236}">
                  <a16:creationId xmlns:a16="http://schemas.microsoft.com/office/drawing/2014/main" id="{6AB9FB3C-6E7F-4444-BE6C-D4C24CBE8F51}"/>
                </a:ext>
              </a:extLst>
            </p:cNvPr>
            <p:cNvSpPr txBox="1"/>
            <p:nvPr/>
          </p:nvSpPr>
          <p:spPr>
            <a:xfrm>
              <a:off x="1946534" y="4039835"/>
              <a:ext cx="656431" cy="1693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12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zh-CN" altLang="en-US" sz="11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处理结果</a:t>
              </a:r>
              <a:endParaRPr lang="en-US" sz="11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90427804-D337-2ADD-F354-00A3FCE87A61}"/>
              </a:ext>
            </a:extLst>
          </p:cNvPr>
          <p:cNvGrpSpPr/>
          <p:nvPr/>
        </p:nvGrpSpPr>
        <p:grpSpPr>
          <a:xfrm>
            <a:off x="4902207" y="1375149"/>
            <a:ext cx="1733791" cy="2771822"/>
            <a:chOff x="6425281" y="1554582"/>
            <a:chExt cx="1733791" cy="2771822"/>
          </a:xfrm>
        </p:grpSpPr>
        <p:sp>
          <p:nvSpPr>
            <p:cNvPr id="66" name="Rectangle: Rounded Corners 103">
              <a:extLst>
                <a:ext uri="{FF2B5EF4-FFF2-40B4-BE49-F238E27FC236}">
                  <a16:creationId xmlns:a16="http://schemas.microsoft.com/office/drawing/2014/main" id="{7461BD1C-FA42-1145-BA59-FD66DA28BD26}"/>
                </a:ext>
              </a:extLst>
            </p:cNvPr>
            <p:cNvSpPr/>
            <p:nvPr/>
          </p:nvSpPr>
          <p:spPr bwMode="gray">
            <a:xfrm>
              <a:off x="6425281" y="1554582"/>
              <a:ext cx="1733791" cy="2771822"/>
            </a:xfrm>
            <a:prstGeom prst="roundRect">
              <a:avLst>
                <a:gd name="adj" fmla="val 15298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9954" tIns="71962" rIns="89954" bIns="71962" rtlCol="0" anchor="ctr"/>
            <a:lstStyle/>
            <a:p>
              <a:pPr algn="ctr" defTabSz="91385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endParaRPr lang="en-US" sz="1798" kern="0" dirty="0" err="1">
                <a:solidFill>
                  <a:schemeClr val="bg1"/>
                </a:solidFill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7" name="TextBox 38">
              <a:extLst>
                <a:ext uri="{FF2B5EF4-FFF2-40B4-BE49-F238E27FC236}">
                  <a16:creationId xmlns:a16="http://schemas.microsoft.com/office/drawing/2014/main" id="{0FB79103-3B72-2844-B58A-8D96EBFAFC57}"/>
                </a:ext>
              </a:extLst>
            </p:cNvPr>
            <p:cNvSpPr txBox="1"/>
            <p:nvPr/>
          </p:nvSpPr>
          <p:spPr>
            <a:xfrm>
              <a:off x="6783856" y="2539954"/>
              <a:ext cx="1076228" cy="1354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12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zh-CN" altLang="en-US" sz="1100" b="1" u="sng" kern="0" dirty="0">
                  <a:solidFill>
                    <a:srgbClr val="FFFF00"/>
                  </a:solidFill>
                  <a:ea typeface="Arial Unicode MS" pitchFamily="34" charset="-128"/>
                  <a:cs typeface="Arial Unicode MS" pitchFamily="34" charset="-128"/>
                </a:rPr>
                <a:t>内网</a:t>
              </a:r>
              <a:r>
                <a:rPr lang="en-US" altLang="zh-CN" sz="1100" b="1" u="sng" kern="0" dirty="0">
                  <a:solidFill>
                    <a:srgbClr val="FFFF00"/>
                  </a:solidFill>
                  <a:ea typeface="Arial Unicode MS" pitchFamily="34" charset="-128"/>
                  <a:cs typeface="Arial Unicode MS" pitchFamily="34" charset="-128"/>
                </a:rPr>
                <a:t>API</a:t>
              </a:r>
              <a:r>
                <a:rPr lang="zh-CN" altLang="en-US" sz="1100" b="1" u="sng" kern="0" dirty="0">
                  <a:solidFill>
                    <a:srgbClr val="FFFF00"/>
                  </a:solidFill>
                  <a:ea typeface="Arial Unicode MS" pitchFamily="34" charset="-128"/>
                  <a:cs typeface="Arial Unicode MS" pitchFamily="34" charset="-128"/>
                </a:rPr>
                <a:t>机器人：</a:t>
              </a:r>
              <a:r>
                <a:rPr lang="zh-CN" altLang="en-US" sz="11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负责对爬取的信息，逐条提交给</a:t>
              </a:r>
              <a:r>
                <a:rPr lang="en-US" altLang="zh-CN" sz="11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AI</a:t>
              </a:r>
              <a:r>
                <a:rPr lang="zh-CN" altLang="en-US" sz="11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大模型，根据返回的分类结果，进行数据库提交、并邮件通知给业务岗</a:t>
              </a:r>
              <a:endParaRPr lang="en-US" sz="11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68" name="图片 67" descr="机器人_o">
              <a:extLst>
                <a:ext uri="{FF2B5EF4-FFF2-40B4-BE49-F238E27FC236}">
                  <a16:creationId xmlns:a16="http://schemas.microsoft.com/office/drawing/2014/main" id="{704A46BD-3787-DF4D-964E-7BF2A8F7B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77546" y="1949333"/>
              <a:ext cx="429260" cy="4292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</p:pic>
        <p:grpSp>
          <p:nvGrpSpPr>
            <p:cNvPr id="73" name="Group 6">
              <a:extLst>
                <a:ext uri="{FF2B5EF4-FFF2-40B4-BE49-F238E27FC236}">
                  <a16:creationId xmlns:a16="http://schemas.microsoft.com/office/drawing/2014/main" id="{FC8B59E7-3BB6-4146-BB54-3BB53969BD5D}"/>
                </a:ext>
              </a:extLst>
            </p:cNvPr>
            <p:cNvGrpSpPr/>
            <p:nvPr/>
          </p:nvGrpSpPr>
          <p:grpSpPr>
            <a:xfrm>
              <a:off x="6988704" y="3601871"/>
              <a:ext cx="513327" cy="682833"/>
              <a:chOff x="956403" y="1735612"/>
              <a:chExt cx="1166939" cy="1552273"/>
            </a:xfrm>
          </p:grpSpPr>
          <p:pic>
            <p:nvPicPr>
              <p:cNvPr id="74" name="Picture 7" descr="Image result for outlook&quot;">
                <a:extLst>
                  <a:ext uri="{FF2B5EF4-FFF2-40B4-BE49-F238E27FC236}">
                    <a16:creationId xmlns:a16="http://schemas.microsoft.com/office/drawing/2014/main" id="{8A709552-D69B-EE44-B2BA-601F187C61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28" r="16240"/>
              <a:stretch/>
            </p:blipFill>
            <p:spPr bwMode="auto">
              <a:xfrm>
                <a:off x="956403" y="1735612"/>
                <a:ext cx="1166939" cy="1132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5" name="TextBox 8">
                <a:extLst>
                  <a:ext uri="{FF2B5EF4-FFF2-40B4-BE49-F238E27FC236}">
                    <a16:creationId xmlns:a16="http://schemas.microsoft.com/office/drawing/2014/main" id="{23C95EC8-4FF8-F442-A5D7-2CC5D9DA8B4A}"/>
                  </a:ext>
                </a:extLst>
              </p:cNvPr>
              <p:cNvSpPr txBox="1"/>
              <p:nvPr/>
            </p:nvSpPr>
            <p:spPr>
              <a:xfrm>
                <a:off x="1149951" y="2868087"/>
                <a:ext cx="779837" cy="419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1088122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r>
                  <a:rPr lang="en-US" sz="1200" kern="0" dirty="0">
                    <a:solidFill>
                      <a:schemeClr val="bg1"/>
                    </a:solidFill>
                    <a:ea typeface="Arial Unicode MS" pitchFamily="34" charset="-128"/>
                    <a:cs typeface="Arial Unicode MS" pitchFamily="34" charset="-128"/>
                  </a:rPr>
                  <a:t>Email</a:t>
                </a:r>
                <a:endParaRPr lang="en-US" sz="11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</p:grpSp>
      <p:sp>
        <p:nvSpPr>
          <p:cNvPr id="3" name="Rectangle: Rounded Corners 109">
            <a:extLst>
              <a:ext uri="{FF2B5EF4-FFF2-40B4-BE49-F238E27FC236}">
                <a16:creationId xmlns:a16="http://schemas.microsoft.com/office/drawing/2014/main" id="{373B069C-783E-424E-B628-D0CDF8091915}"/>
              </a:ext>
            </a:extLst>
          </p:cNvPr>
          <p:cNvSpPr/>
          <p:nvPr/>
        </p:nvSpPr>
        <p:spPr bwMode="gray">
          <a:xfrm>
            <a:off x="1877881" y="4724743"/>
            <a:ext cx="5475979" cy="1538958"/>
          </a:xfrm>
          <a:prstGeom prst="roundRect">
            <a:avLst>
              <a:gd name="adj" fmla="val 9289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9954" tIns="71962" rIns="89954" bIns="71962" rtlCol="0" anchor="b"/>
          <a:lstStyle/>
          <a:p>
            <a:pPr algn="ctr" defTabSz="91385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sz="1400" b="1" kern="0" dirty="0">
              <a:solidFill>
                <a:schemeClr val="bg1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6" name="Group 40">
            <a:extLst>
              <a:ext uri="{FF2B5EF4-FFF2-40B4-BE49-F238E27FC236}">
                <a16:creationId xmlns:a16="http://schemas.microsoft.com/office/drawing/2014/main" id="{2E8B539C-9BB5-AD4E-BCA5-84D55506FD42}"/>
              </a:ext>
            </a:extLst>
          </p:cNvPr>
          <p:cNvGrpSpPr/>
          <p:nvPr/>
        </p:nvGrpSpPr>
        <p:grpSpPr>
          <a:xfrm>
            <a:off x="7901575" y="5515994"/>
            <a:ext cx="948212" cy="1068594"/>
            <a:chOff x="5245332" y="4451530"/>
            <a:chExt cx="1185531" cy="2690140"/>
          </a:xfrm>
        </p:grpSpPr>
        <p:pic>
          <p:nvPicPr>
            <p:cNvPr id="17" name="Picture 31">
              <a:extLst>
                <a:ext uri="{FF2B5EF4-FFF2-40B4-BE49-F238E27FC236}">
                  <a16:creationId xmlns:a16="http://schemas.microsoft.com/office/drawing/2014/main" id="{A817748D-D627-6547-BF51-7E3BD8368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75864" y="4451530"/>
              <a:ext cx="1154999" cy="1154999"/>
            </a:xfrm>
            <a:prstGeom prst="rect">
              <a:avLst/>
            </a:prstGeom>
          </p:spPr>
        </p:pic>
        <p:sp>
          <p:nvSpPr>
            <p:cNvPr id="18" name="TextBox 39">
              <a:extLst>
                <a:ext uri="{FF2B5EF4-FFF2-40B4-BE49-F238E27FC236}">
                  <a16:creationId xmlns:a16="http://schemas.microsoft.com/office/drawing/2014/main" id="{4E14BF39-87F4-414B-9712-9C8D4FA84E04}"/>
                </a:ext>
              </a:extLst>
            </p:cNvPr>
            <p:cNvSpPr txBox="1"/>
            <p:nvPr/>
          </p:nvSpPr>
          <p:spPr>
            <a:xfrm>
              <a:off x="5245332" y="5863227"/>
              <a:ext cx="1179478" cy="1278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12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zh-CN" altLang="en-US" sz="11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构建公司级资产：行业动态数据库</a:t>
              </a:r>
              <a:endParaRPr lang="en-US" sz="11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80" name="文本框 79"/>
          <p:cNvSpPr txBox="1"/>
          <p:nvPr/>
        </p:nvSpPr>
        <p:spPr>
          <a:xfrm>
            <a:off x="1990164" y="4946201"/>
            <a:ext cx="5576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FF00"/>
                </a:solidFill>
              </a:rPr>
              <a:t>               后台大模型</a:t>
            </a:r>
            <a:r>
              <a:rPr lang="en-US" altLang="zh-CN" sz="2000" b="1" dirty="0">
                <a:solidFill>
                  <a:srgbClr val="FFFF00"/>
                </a:solidFill>
              </a:rPr>
              <a:t>API</a:t>
            </a:r>
            <a:r>
              <a:rPr lang="zh-CN" altLang="en-US" sz="2000" b="1" dirty="0">
                <a:solidFill>
                  <a:srgbClr val="FFFF00"/>
                </a:solidFill>
              </a:rPr>
              <a:t>系统</a:t>
            </a:r>
            <a:endParaRPr lang="en-US" altLang="zh-CN" sz="2000" b="1" dirty="0">
              <a:solidFill>
                <a:srgbClr val="FFFF00"/>
              </a:solidFill>
            </a:endParaRPr>
          </a:p>
          <a:p>
            <a:r>
              <a:rPr lang="zh-CN" altLang="en-US" sz="1400" dirty="0">
                <a:solidFill>
                  <a:srgbClr val="FFFF00"/>
                </a:solidFill>
              </a:rPr>
              <a:t>基于国产的类似</a:t>
            </a:r>
            <a:r>
              <a:rPr lang="en-US" altLang="zh-CN" sz="1400" dirty="0" err="1">
                <a:solidFill>
                  <a:srgbClr val="FFFF00"/>
                </a:solidFill>
              </a:rPr>
              <a:t>chatGPT</a:t>
            </a:r>
            <a:r>
              <a:rPr lang="zh-CN" altLang="en-US" sz="1400" dirty="0">
                <a:solidFill>
                  <a:srgbClr val="FFFF00"/>
                </a:solidFill>
              </a:rPr>
              <a:t>的大模型</a:t>
            </a:r>
            <a:r>
              <a:rPr lang="en-US" altLang="zh-CN" sz="1400" dirty="0" err="1">
                <a:solidFill>
                  <a:srgbClr val="FFFF00"/>
                </a:solidFill>
              </a:rPr>
              <a:t>chatGLM</a:t>
            </a:r>
            <a:r>
              <a:rPr lang="zh-CN" altLang="en-US" sz="1400" dirty="0">
                <a:solidFill>
                  <a:srgbClr val="FFFF00"/>
                </a:solidFill>
              </a:rPr>
              <a:t>（清华大学研发并开源），利用</a:t>
            </a:r>
            <a:r>
              <a:rPr lang="en-US" altLang="zh-CN" sz="1400" dirty="0">
                <a:solidFill>
                  <a:srgbClr val="FFFF00"/>
                </a:solidFill>
              </a:rPr>
              <a:t>prompt</a:t>
            </a:r>
            <a:r>
              <a:rPr lang="zh-CN" altLang="en-US" sz="1400" dirty="0">
                <a:solidFill>
                  <a:srgbClr val="FFFF00"/>
                </a:solidFill>
              </a:rPr>
              <a:t>技术，以</a:t>
            </a:r>
            <a:r>
              <a:rPr lang="en-US" altLang="zh-CN" sz="1400" dirty="0" err="1">
                <a:solidFill>
                  <a:srgbClr val="FFFF00"/>
                </a:solidFill>
              </a:rPr>
              <a:t>api</a:t>
            </a:r>
            <a:r>
              <a:rPr lang="zh-CN" altLang="en-US" sz="1400" dirty="0">
                <a:solidFill>
                  <a:srgbClr val="FFFF00"/>
                </a:solidFill>
              </a:rPr>
              <a:t>运行方式提供服务</a:t>
            </a:r>
          </a:p>
        </p:txBody>
      </p:sp>
      <p:sp>
        <p:nvSpPr>
          <p:cNvPr id="88" name="TextBox 38">
            <a:extLst>
              <a:ext uri="{FF2B5EF4-FFF2-40B4-BE49-F238E27FC236}">
                <a16:creationId xmlns:a16="http://schemas.microsoft.com/office/drawing/2014/main" id="{0FB79103-3B72-2844-B58A-8D96EBFAFC57}"/>
              </a:ext>
            </a:extLst>
          </p:cNvPr>
          <p:cNvSpPr txBox="1"/>
          <p:nvPr/>
        </p:nvSpPr>
        <p:spPr>
          <a:xfrm>
            <a:off x="9877647" y="3843657"/>
            <a:ext cx="144586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8812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zh-CN" altLang="en-US" sz="1200" kern="0" dirty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借力</a:t>
            </a:r>
            <a:r>
              <a:rPr lang="en-US" altLang="zh-CN" sz="1200" kern="0" dirty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RPA</a:t>
            </a:r>
            <a:r>
              <a:rPr lang="zh-CN" altLang="en-US" sz="1200" kern="0" dirty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与</a:t>
            </a:r>
            <a:r>
              <a:rPr lang="en-US" altLang="zh-CN" sz="1200" kern="0" dirty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AI</a:t>
            </a:r>
            <a:r>
              <a:rPr lang="zh-CN" altLang="en-US" sz="1200" kern="0" dirty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大模型，</a:t>
            </a:r>
            <a:endParaRPr lang="en-US" altLang="zh-CN" sz="1200" kern="0" dirty="0"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108812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zh-CN" altLang="en-US" sz="1200" kern="0" dirty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即时掌握业行业最新动态信息</a:t>
            </a:r>
            <a:endParaRPr lang="en-US" sz="1200" kern="0" dirty="0"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4" name="直接箭头连接符 93"/>
          <p:cNvCxnSpPr>
            <a:cxnSpLocks/>
          </p:cNvCxnSpPr>
          <p:nvPr/>
        </p:nvCxnSpPr>
        <p:spPr>
          <a:xfrm flipV="1">
            <a:off x="2500623" y="2940493"/>
            <a:ext cx="2115248" cy="32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箭头连接符 95"/>
          <p:cNvCxnSpPr>
            <a:cxnSpLocks/>
          </p:cNvCxnSpPr>
          <p:nvPr/>
        </p:nvCxnSpPr>
        <p:spPr>
          <a:xfrm>
            <a:off x="6911788" y="3043300"/>
            <a:ext cx="2423602" cy="4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箭头连接符 97"/>
          <p:cNvCxnSpPr>
            <a:cxnSpLocks/>
          </p:cNvCxnSpPr>
          <p:nvPr/>
        </p:nvCxnSpPr>
        <p:spPr>
          <a:xfrm flipH="1">
            <a:off x="8517647" y="4165417"/>
            <a:ext cx="1092207" cy="1196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/>
          <p:cNvCxnSpPr/>
          <p:nvPr/>
        </p:nvCxnSpPr>
        <p:spPr>
          <a:xfrm flipH="1">
            <a:off x="3698091" y="3833235"/>
            <a:ext cx="1252086" cy="1010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21">
            <a:extLst>
              <a:ext uri="{FF2B5EF4-FFF2-40B4-BE49-F238E27FC236}">
                <a16:creationId xmlns:a16="http://schemas.microsoft.com/office/drawing/2014/main" id="{FB8F6608-DE0F-1A40-BBC3-59C03163E086}"/>
              </a:ext>
            </a:extLst>
          </p:cNvPr>
          <p:cNvGrpSpPr/>
          <p:nvPr/>
        </p:nvGrpSpPr>
        <p:grpSpPr>
          <a:xfrm>
            <a:off x="2867764" y="3145252"/>
            <a:ext cx="894927" cy="991024"/>
            <a:chOff x="3637023" y="852001"/>
            <a:chExt cx="933840" cy="1357137"/>
          </a:xfrm>
        </p:grpSpPr>
        <p:pic>
          <p:nvPicPr>
            <p:cNvPr id="102" name="Picture 20">
              <a:extLst>
                <a:ext uri="{FF2B5EF4-FFF2-40B4-BE49-F238E27FC236}">
                  <a16:creationId xmlns:a16="http://schemas.microsoft.com/office/drawing/2014/main" id="{24AD6C6A-9E99-5941-8201-56E1FE139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78931" y="852001"/>
              <a:ext cx="810353" cy="810354"/>
            </a:xfrm>
            <a:prstGeom prst="rect">
              <a:avLst/>
            </a:prstGeom>
          </p:spPr>
        </p:pic>
        <p:sp>
          <p:nvSpPr>
            <p:cNvPr id="103" name="TextBox 55">
              <a:extLst>
                <a:ext uri="{FF2B5EF4-FFF2-40B4-BE49-F238E27FC236}">
                  <a16:creationId xmlns:a16="http://schemas.microsoft.com/office/drawing/2014/main" id="{5F76313C-2226-EC4E-AB71-5CFC0CF2FD9C}"/>
                </a:ext>
              </a:extLst>
            </p:cNvPr>
            <p:cNvSpPr txBox="1"/>
            <p:nvPr/>
          </p:nvSpPr>
          <p:spPr>
            <a:xfrm>
              <a:off x="3637023" y="1745513"/>
              <a:ext cx="933840" cy="4636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12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zh-CN" altLang="en-US" sz="11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临时的落地文件</a:t>
              </a:r>
              <a:r>
                <a:rPr lang="en-US" altLang="zh-CN" sz="11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Excel</a:t>
              </a:r>
              <a:endParaRPr lang="en-US" sz="11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63B5084F-4D97-EAAB-4BF8-E458F6694E83}"/>
              </a:ext>
            </a:extLst>
          </p:cNvPr>
          <p:cNvCxnSpPr>
            <a:cxnSpLocks/>
          </p:cNvCxnSpPr>
          <p:nvPr/>
        </p:nvCxnSpPr>
        <p:spPr>
          <a:xfrm>
            <a:off x="6653881" y="3585809"/>
            <a:ext cx="1530306" cy="1685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309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8ED63A-3878-C846-A2FE-A0C6EA24B4F0}"/>
              </a:ext>
            </a:extLst>
          </p:cNvPr>
          <p:cNvSpPr/>
          <p:nvPr/>
        </p:nvSpPr>
        <p:spPr>
          <a:xfrm>
            <a:off x="726441" y="1750545"/>
            <a:ext cx="428625" cy="20275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数字化生产力部署</a:t>
            </a:r>
            <a:r>
              <a:rPr kumimoji="1" lang="zh-CN" altLang="en-US" sz="1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前</a:t>
            </a:r>
            <a:endParaRPr kumimoji="1" lang="zh-CN" altLang="en-US" sz="1200" b="1" dirty="0">
              <a:solidFill>
                <a:srgbClr val="FF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F54DDDC-0F97-5247-8255-1D822CE8DB00}"/>
              </a:ext>
            </a:extLst>
          </p:cNvPr>
          <p:cNvSpPr/>
          <p:nvPr/>
        </p:nvSpPr>
        <p:spPr>
          <a:xfrm>
            <a:off x="726441" y="4327375"/>
            <a:ext cx="428625" cy="2027555"/>
          </a:xfrm>
          <a:prstGeom prst="rect">
            <a:avLst/>
          </a:prstGeom>
          <a:solidFill>
            <a:srgbClr val="00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数字化生产力部署后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955931B-977E-8144-89D7-09510B6984BF}"/>
              </a:ext>
            </a:extLst>
          </p:cNvPr>
          <p:cNvSpPr txBox="1"/>
          <p:nvPr/>
        </p:nvSpPr>
        <p:spPr>
          <a:xfrm>
            <a:off x="4983679" y="1106756"/>
            <a:ext cx="1879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全流程手工执行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91131CB-23F3-E840-8849-944B1A0360B8}"/>
              </a:ext>
            </a:extLst>
          </p:cNvPr>
          <p:cNvSpPr txBox="1"/>
          <p:nvPr/>
        </p:nvSpPr>
        <p:spPr>
          <a:xfrm>
            <a:off x="2203020" y="4610927"/>
            <a:ext cx="8758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 dirty="0">
                <a:solidFill>
                  <a:srgbClr val="04AF59"/>
                </a:solidFill>
                <a:latin typeface="微软雅黑" panose="020B0503020204020204" charset="-122"/>
                <a:ea typeface="微软雅黑" panose="020B0503020204020204" charset="-122"/>
              </a:rPr>
              <a:t>机器人自动完成爬取、分类、导入系统、信息通知等流程，业务人员仅依靠系统、即可了解最新的行业信息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666160" y="1531357"/>
            <a:ext cx="949580" cy="607596"/>
            <a:chOff x="3389933" y="1723564"/>
            <a:chExt cx="949580" cy="607596"/>
          </a:xfrm>
        </p:grpSpPr>
        <p:pic>
          <p:nvPicPr>
            <p:cNvPr id="14" name="图片 13" descr="人 (2)">
              <a:extLst>
                <a:ext uri="{FF2B5EF4-FFF2-40B4-BE49-F238E27FC236}">
                  <a16:creationId xmlns:a16="http://schemas.microsoft.com/office/drawing/2014/main" id="{F96DD702-1806-0C46-8F62-9A1A51AC8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3731917" y="1723564"/>
              <a:ext cx="607596" cy="607596"/>
            </a:xfrm>
            <a:prstGeom prst="rect">
              <a:avLst/>
            </a:prstGeom>
          </p:spPr>
        </p:pic>
        <p:pic>
          <p:nvPicPr>
            <p:cNvPr id="17" name="图形 16" descr="Internet">
              <a:extLst>
                <a:ext uri="{FF2B5EF4-FFF2-40B4-BE49-F238E27FC236}">
                  <a16:creationId xmlns:a16="http://schemas.microsoft.com/office/drawing/2014/main" id="{F0A36638-6104-7646-AEB1-F732BE824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89933" y="1837684"/>
              <a:ext cx="403296" cy="403296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4126801" y="1531357"/>
            <a:ext cx="806322" cy="607596"/>
            <a:chOff x="8153171" y="1722455"/>
            <a:chExt cx="806322" cy="607596"/>
          </a:xfrm>
        </p:grpSpPr>
        <p:pic>
          <p:nvPicPr>
            <p:cNvPr id="21" name="图片 20" descr="人 (2)">
              <a:extLst>
                <a:ext uri="{FF2B5EF4-FFF2-40B4-BE49-F238E27FC236}">
                  <a16:creationId xmlns:a16="http://schemas.microsoft.com/office/drawing/2014/main" id="{85389B67-5974-2748-A07E-B08D7E279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8351897" y="1722455"/>
              <a:ext cx="607596" cy="607596"/>
            </a:xfrm>
            <a:prstGeom prst="rect">
              <a:avLst/>
            </a:prstGeom>
          </p:spPr>
        </p:pic>
        <p:pic>
          <p:nvPicPr>
            <p:cNvPr id="22" name="图形 21" descr="列表">
              <a:extLst>
                <a:ext uri="{FF2B5EF4-FFF2-40B4-BE49-F238E27FC236}">
                  <a16:creationId xmlns:a16="http://schemas.microsoft.com/office/drawing/2014/main" id="{660254DF-797B-774F-968B-07493CA2D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53171" y="1817047"/>
              <a:ext cx="335200" cy="335200"/>
            </a:xfrm>
            <a:prstGeom prst="rect">
              <a:avLst/>
            </a:prstGeom>
          </p:spPr>
        </p:pic>
      </p:grpSp>
      <p:grpSp>
        <p:nvGrpSpPr>
          <p:cNvPr id="71" name="组合 70"/>
          <p:cNvGrpSpPr/>
          <p:nvPr/>
        </p:nvGrpSpPr>
        <p:grpSpPr>
          <a:xfrm>
            <a:off x="7086487" y="1589263"/>
            <a:ext cx="879386" cy="623063"/>
            <a:chOff x="6785910" y="3027157"/>
            <a:chExt cx="879386" cy="623063"/>
          </a:xfrm>
        </p:grpSpPr>
        <p:pic>
          <p:nvPicPr>
            <p:cNvPr id="16" name="图片 15" descr="文件 (3)">
              <a:extLst>
                <a:ext uri="{FF2B5EF4-FFF2-40B4-BE49-F238E27FC236}">
                  <a16:creationId xmlns:a16="http://schemas.microsoft.com/office/drawing/2014/main" id="{FD514426-CAA5-D240-91FD-628F4A453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</a:blip>
            <a:stretch>
              <a:fillRect/>
            </a:stretch>
          </p:blipFill>
          <p:spPr>
            <a:xfrm>
              <a:off x="6785910" y="3027157"/>
              <a:ext cx="349732" cy="349732"/>
            </a:xfrm>
            <a:prstGeom prst="rect">
              <a:avLst/>
            </a:prstGeom>
          </p:spPr>
        </p:pic>
        <p:pic>
          <p:nvPicPr>
            <p:cNvPr id="24" name="图片 23" descr="人 (2)">
              <a:extLst>
                <a:ext uri="{FF2B5EF4-FFF2-40B4-BE49-F238E27FC236}">
                  <a16:creationId xmlns:a16="http://schemas.microsoft.com/office/drawing/2014/main" id="{EFB5824C-AAF9-0149-8338-9B1AB03B9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7057700" y="3042624"/>
              <a:ext cx="607596" cy="607596"/>
            </a:xfrm>
            <a:prstGeom prst="rect">
              <a:avLst/>
            </a:prstGeom>
          </p:spPr>
        </p:pic>
      </p:grpSp>
      <p:grpSp>
        <p:nvGrpSpPr>
          <p:cNvPr id="73" name="组合 72"/>
          <p:cNvGrpSpPr/>
          <p:nvPr/>
        </p:nvGrpSpPr>
        <p:grpSpPr>
          <a:xfrm>
            <a:off x="8666860" y="1589263"/>
            <a:ext cx="890914" cy="607596"/>
            <a:chOff x="3460756" y="2991984"/>
            <a:chExt cx="890914" cy="607596"/>
          </a:xfrm>
        </p:grpSpPr>
        <p:pic>
          <p:nvPicPr>
            <p:cNvPr id="25" name="图片 24" descr="人 (2)">
              <a:extLst>
                <a:ext uri="{FF2B5EF4-FFF2-40B4-BE49-F238E27FC236}">
                  <a16:creationId xmlns:a16="http://schemas.microsoft.com/office/drawing/2014/main" id="{EA043DAD-26FE-504E-9C09-8A0C3F236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3744074" y="2991984"/>
              <a:ext cx="607596" cy="607596"/>
            </a:xfrm>
            <a:prstGeom prst="rect">
              <a:avLst/>
            </a:prstGeom>
          </p:spPr>
        </p:pic>
        <p:pic>
          <p:nvPicPr>
            <p:cNvPr id="26" name="图形 25" descr="复选标记">
              <a:extLst>
                <a:ext uri="{FF2B5EF4-FFF2-40B4-BE49-F238E27FC236}">
                  <a16:creationId xmlns:a16="http://schemas.microsoft.com/office/drawing/2014/main" id="{8C0916C1-929B-D043-A3B8-71F9E4633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60756" y="3007736"/>
              <a:ext cx="349732" cy="349732"/>
            </a:xfrm>
            <a:prstGeom prst="rect">
              <a:avLst/>
            </a:prstGeom>
          </p:spPr>
        </p:pic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7D9CB7B5-7048-0E4D-B814-E4FE079309C4}"/>
              </a:ext>
            </a:extLst>
          </p:cNvPr>
          <p:cNvSpPr txBox="1"/>
          <p:nvPr/>
        </p:nvSpPr>
        <p:spPr>
          <a:xfrm>
            <a:off x="5569345" y="2184878"/>
            <a:ext cx="1384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对行业信息进行阅读</a:t>
            </a:r>
            <a:endParaRPr kumimoji="1"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6FA1D0E-9932-3245-8064-2F3E4AE0906A}"/>
              </a:ext>
            </a:extLst>
          </p:cNvPr>
          <p:cNvSpPr txBox="1"/>
          <p:nvPr/>
        </p:nvSpPr>
        <p:spPr>
          <a:xfrm>
            <a:off x="8648481" y="2206026"/>
            <a:ext cx="1215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导入公司的</a:t>
            </a:r>
            <a:r>
              <a:rPr kumimoji="1"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RMIS</a:t>
            </a:r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系统之中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9373BD7-466F-854A-A306-F3BBF7CE9EBD}"/>
              </a:ext>
            </a:extLst>
          </p:cNvPr>
          <p:cNvSpPr txBox="1"/>
          <p:nvPr/>
        </p:nvSpPr>
        <p:spPr>
          <a:xfrm>
            <a:off x="6989279" y="2245715"/>
            <a:ext cx="1271212" cy="261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分类记录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FE8C83F-9F66-8F40-995F-EB838ADCE489}"/>
              </a:ext>
            </a:extLst>
          </p:cNvPr>
          <p:cNvSpPr txBox="1"/>
          <p:nvPr/>
        </p:nvSpPr>
        <p:spPr>
          <a:xfrm>
            <a:off x="4064377" y="2163739"/>
            <a:ext cx="111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搜索指定行业信息的网站</a:t>
            </a:r>
          </a:p>
        </p:txBody>
      </p:sp>
      <p:sp>
        <p:nvSpPr>
          <p:cNvPr id="35" name="箭头: 右 90">
            <a:extLst>
              <a:ext uri="{FF2B5EF4-FFF2-40B4-BE49-F238E27FC236}">
                <a16:creationId xmlns:a16="http://schemas.microsoft.com/office/drawing/2014/main" id="{FEB06653-512A-574F-BBC8-CC0D8D245EBF}"/>
              </a:ext>
            </a:extLst>
          </p:cNvPr>
          <p:cNvSpPr/>
          <p:nvPr/>
        </p:nvSpPr>
        <p:spPr>
          <a:xfrm>
            <a:off x="6623879" y="1916775"/>
            <a:ext cx="490433" cy="152772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箭头: 右 91">
            <a:extLst>
              <a:ext uri="{FF2B5EF4-FFF2-40B4-BE49-F238E27FC236}">
                <a16:creationId xmlns:a16="http://schemas.microsoft.com/office/drawing/2014/main" id="{8B34636D-5ECE-0A4A-9FB1-E69A8D93FD1B}"/>
              </a:ext>
            </a:extLst>
          </p:cNvPr>
          <p:cNvSpPr/>
          <p:nvPr/>
        </p:nvSpPr>
        <p:spPr>
          <a:xfrm>
            <a:off x="5165529" y="1929890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箭头: 右 92">
            <a:extLst>
              <a:ext uri="{FF2B5EF4-FFF2-40B4-BE49-F238E27FC236}">
                <a16:creationId xmlns:a16="http://schemas.microsoft.com/office/drawing/2014/main" id="{85536A3E-DA55-104A-9DF5-D304CACBF5AA}"/>
              </a:ext>
            </a:extLst>
          </p:cNvPr>
          <p:cNvSpPr/>
          <p:nvPr/>
        </p:nvSpPr>
        <p:spPr>
          <a:xfrm>
            <a:off x="3394018" y="1938656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3803692" y="5031290"/>
            <a:ext cx="856795" cy="565150"/>
            <a:chOff x="2297004" y="4771515"/>
            <a:chExt cx="856795" cy="565150"/>
          </a:xfrm>
        </p:grpSpPr>
        <p:pic>
          <p:nvPicPr>
            <p:cNvPr id="13" name="图片 12" descr="ibot">
              <a:extLst>
                <a:ext uri="{FF2B5EF4-FFF2-40B4-BE49-F238E27FC236}">
                  <a16:creationId xmlns:a16="http://schemas.microsoft.com/office/drawing/2014/main" id="{68B93D38-B207-F344-A981-A53D76568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88649" y="4771515"/>
              <a:ext cx="565150" cy="565150"/>
            </a:xfrm>
            <a:prstGeom prst="rect">
              <a:avLst/>
            </a:prstGeom>
          </p:spPr>
        </p:pic>
        <p:pic>
          <p:nvPicPr>
            <p:cNvPr id="40" name="图片 39" descr="文件 (4)">
              <a:extLst>
                <a:ext uri="{FF2B5EF4-FFF2-40B4-BE49-F238E27FC236}">
                  <a16:creationId xmlns:a16="http://schemas.microsoft.com/office/drawing/2014/main" id="{393649CC-0612-964D-AF72-8DFFCF424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97004" y="4959208"/>
              <a:ext cx="326154" cy="326154"/>
            </a:xfrm>
            <a:prstGeom prst="rect">
              <a:avLst/>
            </a:prstGeom>
          </p:spPr>
        </p:pic>
      </p:grpSp>
      <p:grpSp>
        <p:nvGrpSpPr>
          <p:cNvPr id="116" name="组合 115"/>
          <p:cNvGrpSpPr/>
          <p:nvPr/>
        </p:nvGrpSpPr>
        <p:grpSpPr>
          <a:xfrm>
            <a:off x="2465500" y="5085953"/>
            <a:ext cx="850095" cy="565151"/>
            <a:chOff x="4835372" y="4769529"/>
            <a:chExt cx="850095" cy="565151"/>
          </a:xfrm>
        </p:grpSpPr>
        <p:pic>
          <p:nvPicPr>
            <p:cNvPr id="43" name="图形 42" descr="Internet">
              <a:extLst>
                <a:ext uri="{FF2B5EF4-FFF2-40B4-BE49-F238E27FC236}">
                  <a16:creationId xmlns:a16="http://schemas.microsoft.com/office/drawing/2014/main" id="{EFE03FE5-864D-5D4C-B15D-A6156BF7D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835372" y="4867352"/>
              <a:ext cx="403296" cy="403296"/>
            </a:xfrm>
            <a:prstGeom prst="rect">
              <a:avLst/>
            </a:prstGeom>
          </p:spPr>
        </p:pic>
        <p:pic>
          <p:nvPicPr>
            <p:cNvPr id="44" name="图片 43" descr="ibot">
              <a:extLst>
                <a:ext uri="{FF2B5EF4-FFF2-40B4-BE49-F238E27FC236}">
                  <a16:creationId xmlns:a16="http://schemas.microsoft.com/office/drawing/2014/main" id="{CD9A09CD-1B2E-0B45-9D13-03E3D653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20316" y="4769529"/>
              <a:ext cx="565151" cy="565151"/>
            </a:xfrm>
            <a:prstGeom prst="rect">
              <a:avLst/>
            </a:prstGeom>
          </p:spPr>
        </p:pic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360C7EE9-75D8-C347-80EE-BCA91A4E9A8A}"/>
              </a:ext>
            </a:extLst>
          </p:cNvPr>
          <p:cNvSpPr txBox="1"/>
          <p:nvPr/>
        </p:nvSpPr>
        <p:spPr>
          <a:xfrm>
            <a:off x="3902409" y="5702120"/>
            <a:ext cx="947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0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24</a:t>
            </a:r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小时监控行业的动态新闻</a:t>
            </a:r>
            <a:endParaRPr kumimoji="1" lang="zh-CN" altLang="en-US" sz="1000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9DE11FDA-7BC8-164A-BCEE-3B990BFC3AC4}"/>
              </a:ext>
            </a:extLst>
          </p:cNvPr>
          <p:cNvSpPr txBox="1"/>
          <p:nvPr/>
        </p:nvSpPr>
        <p:spPr>
          <a:xfrm>
            <a:off x="5148584" y="5647759"/>
            <a:ext cx="962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rgbClr val="03AF58"/>
                </a:solidFill>
                <a:latin typeface="微软雅黑" panose="020B0503020204020204" charset="-122"/>
                <a:ea typeface="微软雅黑" panose="020B0503020204020204" charset="-122"/>
              </a:rPr>
              <a:t>合规地爬取所有增量新信息，通过</a:t>
            </a:r>
            <a:r>
              <a:rPr kumimoji="1" lang="en-US" altLang="zh-CN" sz="1000" dirty="0">
                <a:solidFill>
                  <a:srgbClr val="03AF58"/>
                </a:solidFill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kumimoji="1" lang="zh-CN" altLang="en-US" sz="1000" dirty="0">
                <a:solidFill>
                  <a:srgbClr val="03AF58"/>
                </a:solidFill>
                <a:latin typeface="微软雅黑" panose="020B0503020204020204" charset="-122"/>
                <a:ea typeface="微软雅黑" panose="020B0503020204020204" charset="-122"/>
              </a:rPr>
              <a:t>大模型、基于</a:t>
            </a:r>
            <a:r>
              <a:rPr kumimoji="1" lang="en-US" altLang="zh-CN" sz="1000" dirty="0">
                <a:solidFill>
                  <a:srgbClr val="03AF58"/>
                </a:solidFill>
                <a:latin typeface="微软雅黑" panose="020B0503020204020204" charset="-122"/>
                <a:ea typeface="微软雅黑" panose="020B0503020204020204" charset="-122"/>
              </a:rPr>
              <a:t>prompt</a:t>
            </a:r>
            <a:r>
              <a:rPr kumimoji="1" lang="zh-CN" altLang="en-US" sz="1000" dirty="0">
                <a:solidFill>
                  <a:srgbClr val="03AF58"/>
                </a:solidFill>
                <a:latin typeface="微软雅黑" panose="020B0503020204020204" charset="-122"/>
                <a:ea typeface="微软雅黑" panose="020B0503020204020204" charset="-122"/>
              </a:rPr>
              <a:t>技术：进行信息抽取、并最终导入：数据库系统</a:t>
            </a:r>
          </a:p>
        </p:txBody>
      </p:sp>
      <p:grpSp>
        <p:nvGrpSpPr>
          <p:cNvPr id="122" name="组合 121"/>
          <p:cNvGrpSpPr/>
          <p:nvPr/>
        </p:nvGrpSpPr>
        <p:grpSpPr>
          <a:xfrm>
            <a:off x="5138555" y="5022877"/>
            <a:ext cx="787756" cy="636666"/>
            <a:chOff x="5138555" y="5022877"/>
            <a:chExt cx="787756" cy="636666"/>
          </a:xfrm>
        </p:grpSpPr>
        <p:pic>
          <p:nvPicPr>
            <p:cNvPr id="41" name="图形 40" descr="月历">
              <a:extLst>
                <a:ext uri="{FF2B5EF4-FFF2-40B4-BE49-F238E27FC236}">
                  <a16:creationId xmlns:a16="http://schemas.microsoft.com/office/drawing/2014/main" id="{BB630B42-AD14-374F-BDC1-CAE4CF953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138609" y="5041129"/>
              <a:ext cx="340931" cy="340931"/>
            </a:xfrm>
            <a:prstGeom prst="rect">
              <a:avLst/>
            </a:prstGeom>
          </p:spPr>
        </p:pic>
        <p:grpSp>
          <p:nvGrpSpPr>
            <p:cNvPr id="115" name="组合 114"/>
            <p:cNvGrpSpPr/>
            <p:nvPr/>
          </p:nvGrpSpPr>
          <p:grpSpPr>
            <a:xfrm>
              <a:off x="5138555" y="5022877"/>
              <a:ext cx="787756" cy="636666"/>
              <a:chOff x="3631867" y="4763102"/>
              <a:chExt cx="787756" cy="636666"/>
            </a:xfrm>
          </p:grpSpPr>
          <p:pic>
            <p:nvPicPr>
              <p:cNvPr id="42" name="图片 41" descr="ibot">
                <a:extLst>
                  <a:ext uri="{FF2B5EF4-FFF2-40B4-BE49-F238E27FC236}">
                    <a16:creationId xmlns:a16="http://schemas.microsoft.com/office/drawing/2014/main" id="{4D053603-AABE-A643-B7C4-FFD61D9299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854472" y="4763102"/>
                <a:ext cx="565151" cy="565151"/>
              </a:xfrm>
              <a:prstGeom prst="rect">
                <a:avLst/>
              </a:prstGeom>
            </p:spPr>
          </p:pic>
          <p:pic>
            <p:nvPicPr>
              <p:cNvPr id="51" name="图形 50" descr="列表">
                <a:extLst>
                  <a:ext uri="{FF2B5EF4-FFF2-40B4-BE49-F238E27FC236}">
                    <a16:creationId xmlns:a16="http://schemas.microsoft.com/office/drawing/2014/main" id="{940AB193-26AD-D14C-B178-420AA1E119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3631867" y="5064568"/>
                <a:ext cx="335200" cy="335200"/>
              </a:xfrm>
              <a:prstGeom prst="rect">
                <a:avLst/>
              </a:prstGeom>
            </p:spPr>
          </p:pic>
        </p:grp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382058E2-F7FD-924B-8AF4-7A6158C18159}"/>
              </a:ext>
            </a:extLst>
          </p:cNvPr>
          <p:cNvSpPr txBox="1"/>
          <p:nvPr/>
        </p:nvSpPr>
        <p:spPr>
          <a:xfrm>
            <a:off x="6243384" y="5623207"/>
            <a:ext cx="1113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邮件通知业务岗</a:t>
            </a:r>
          </a:p>
        </p:txBody>
      </p:sp>
      <p:sp>
        <p:nvSpPr>
          <p:cNvPr id="55" name="箭头: 右 119">
            <a:extLst>
              <a:ext uri="{FF2B5EF4-FFF2-40B4-BE49-F238E27FC236}">
                <a16:creationId xmlns:a16="http://schemas.microsoft.com/office/drawing/2014/main" id="{2A18C9AA-FEE8-C54A-A2F9-BD3740C93238}"/>
              </a:ext>
            </a:extLst>
          </p:cNvPr>
          <p:cNvSpPr/>
          <p:nvPr/>
        </p:nvSpPr>
        <p:spPr>
          <a:xfrm>
            <a:off x="8712122" y="5353133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箭头: 右 120">
            <a:extLst>
              <a:ext uri="{FF2B5EF4-FFF2-40B4-BE49-F238E27FC236}">
                <a16:creationId xmlns:a16="http://schemas.microsoft.com/office/drawing/2014/main" id="{F2C52DD2-6788-3F4F-8F13-11FE9B4E2B0C}"/>
              </a:ext>
            </a:extLst>
          </p:cNvPr>
          <p:cNvSpPr/>
          <p:nvPr/>
        </p:nvSpPr>
        <p:spPr>
          <a:xfrm>
            <a:off x="7252354" y="5394558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箭头: 右 121">
            <a:extLst>
              <a:ext uri="{FF2B5EF4-FFF2-40B4-BE49-F238E27FC236}">
                <a16:creationId xmlns:a16="http://schemas.microsoft.com/office/drawing/2014/main" id="{DFF897D3-252F-B84F-AE23-1360486CCEE9}"/>
              </a:ext>
            </a:extLst>
          </p:cNvPr>
          <p:cNvSpPr/>
          <p:nvPr/>
        </p:nvSpPr>
        <p:spPr>
          <a:xfrm>
            <a:off x="5936680" y="5338719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箭头: 右 122">
            <a:extLst>
              <a:ext uri="{FF2B5EF4-FFF2-40B4-BE49-F238E27FC236}">
                <a16:creationId xmlns:a16="http://schemas.microsoft.com/office/drawing/2014/main" id="{1DB2CB3D-29F6-5B4C-B6B7-7395C2E08553}"/>
              </a:ext>
            </a:extLst>
          </p:cNvPr>
          <p:cNvSpPr/>
          <p:nvPr/>
        </p:nvSpPr>
        <p:spPr>
          <a:xfrm>
            <a:off x="4671584" y="5349489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Title 2">
            <a:extLst>
              <a:ext uri="{FF2B5EF4-FFF2-40B4-BE49-F238E27FC236}">
                <a16:creationId xmlns:a16="http://schemas.microsoft.com/office/drawing/2014/main" id="{75A97BE7-45E2-7B45-B8BA-83A7C8194BDA}"/>
              </a:ext>
            </a:extLst>
          </p:cNvPr>
          <p:cNvSpPr txBox="1">
            <a:spLocks/>
          </p:cNvSpPr>
          <p:nvPr/>
        </p:nvSpPr>
        <p:spPr>
          <a:xfrm>
            <a:off x="3530150" y="453890"/>
            <a:ext cx="6680617" cy="3691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</a:rPr>
              <a:t>RPA</a:t>
            </a:r>
            <a:r>
              <a:rPr lang="zh-CN" altLang="en-US" sz="2400" dirty="0">
                <a:solidFill>
                  <a:schemeClr val="bg1"/>
                </a:solidFill>
              </a:rPr>
              <a:t>项目实施前后的流程对比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2" name="箭头: 右 90">
            <a:extLst>
              <a:ext uri="{FF2B5EF4-FFF2-40B4-BE49-F238E27FC236}">
                <a16:creationId xmlns:a16="http://schemas.microsoft.com/office/drawing/2014/main" id="{FEB06653-512A-574F-BBC8-CC0D8D245EBF}"/>
              </a:ext>
            </a:extLst>
          </p:cNvPr>
          <p:cNvSpPr/>
          <p:nvPr/>
        </p:nvSpPr>
        <p:spPr>
          <a:xfrm>
            <a:off x="7991247" y="1929347"/>
            <a:ext cx="490433" cy="152772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A8005495-53E8-5B4F-A468-E04BAF9BFFF7}"/>
              </a:ext>
            </a:extLst>
          </p:cNvPr>
          <p:cNvSpPr txBox="1"/>
          <p:nvPr/>
        </p:nvSpPr>
        <p:spPr>
          <a:xfrm>
            <a:off x="2336376" y="2207482"/>
            <a:ext cx="1270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情报岗日常计划</a:t>
            </a:r>
          </a:p>
        </p:txBody>
      </p:sp>
      <p:grpSp>
        <p:nvGrpSpPr>
          <p:cNvPr id="84" name="组合 83"/>
          <p:cNvGrpSpPr/>
          <p:nvPr/>
        </p:nvGrpSpPr>
        <p:grpSpPr>
          <a:xfrm>
            <a:off x="2491921" y="1539155"/>
            <a:ext cx="801444" cy="659957"/>
            <a:chOff x="8138639" y="2985084"/>
            <a:chExt cx="801444" cy="659957"/>
          </a:xfrm>
        </p:grpSpPr>
        <p:pic>
          <p:nvPicPr>
            <p:cNvPr id="85" name="图片 84" descr="人 (2)">
              <a:extLst>
                <a:ext uri="{FF2B5EF4-FFF2-40B4-BE49-F238E27FC236}">
                  <a16:creationId xmlns:a16="http://schemas.microsoft.com/office/drawing/2014/main" id="{C534BB7A-5AB3-9447-B081-AF65F88DE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8332487" y="3037445"/>
              <a:ext cx="607596" cy="607596"/>
            </a:xfrm>
            <a:prstGeom prst="rect">
              <a:avLst/>
            </a:prstGeom>
          </p:spPr>
        </p:pic>
        <p:pic>
          <p:nvPicPr>
            <p:cNvPr id="86" name="图形 33" descr="目标受众">
              <a:extLst>
                <a:ext uri="{FF2B5EF4-FFF2-40B4-BE49-F238E27FC236}">
                  <a16:creationId xmlns:a16="http://schemas.microsoft.com/office/drawing/2014/main" id="{2F9A929D-77C1-5747-BE42-F33DEFB2F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138639" y="2985084"/>
              <a:ext cx="349732" cy="349732"/>
            </a:xfrm>
            <a:prstGeom prst="rect">
              <a:avLst/>
            </a:prstGeom>
          </p:spPr>
        </p:pic>
      </p:grpSp>
      <p:sp>
        <p:nvSpPr>
          <p:cNvPr id="94" name="文本框 93">
            <a:extLst>
              <a:ext uri="{FF2B5EF4-FFF2-40B4-BE49-F238E27FC236}">
                <a16:creationId xmlns:a16="http://schemas.microsoft.com/office/drawing/2014/main" id="{7D9CB7B5-7048-0E4D-B814-E4FE079309C4}"/>
              </a:ext>
            </a:extLst>
          </p:cNvPr>
          <p:cNvSpPr txBox="1"/>
          <p:nvPr/>
        </p:nvSpPr>
        <p:spPr>
          <a:xfrm>
            <a:off x="5124997" y="3662282"/>
            <a:ext cx="1041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每周每日重复</a:t>
            </a:r>
            <a:endParaRPr kumimoji="1"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A8005495-53E8-5B4F-A468-E04BAF9BFFF7}"/>
              </a:ext>
            </a:extLst>
          </p:cNvPr>
          <p:cNvSpPr txBox="1"/>
          <p:nvPr/>
        </p:nvSpPr>
        <p:spPr>
          <a:xfrm>
            <a:off x="7656008" y="5849966"/>
            <a:ext cx="127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情报岗检查确认结果</a:t>
            </a:r>
          </a:p>
        </p:txBody>
      </p:sp>
      <p:grpSp>
        <p:nvGrpSpPr>
          <p:cNvPr id="123" name="组合 122"/>
          <p:cNvGrpSpPr/>
          <p:nvPr/>
        </p:nvGrpSpPr>
        <p:grpSpPr>
          <a:xfrm>
            <a:off x="7781710" y="4973668"/>
            <a:ext cx="841678" cy="784800"/>
            <a:chOff x="7781710" y="4973668"/>
            <a:chExt cx="841678" cy="784800"/>
          </a:xfrm>
        </p:grpSpPr>
        <p:pic>
          <p:nvPicPr>
            <p:cNvPr id="102" name="图片 101" descr="人 (2)">
              <a:extLst>
                <a:ext uri="{FF2B5EF4-FFF2-40B4-BE49-F238E27FC236}">
                  <a16:creationId xmlns:a16="http://schemas.microsoft.com/office/drawing/2014/main" id="{C534BB7A-5AB3-9447-B081-AF65F88DE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8015792" y="5150872"/>
              <a:ext cx="607596" cy="6075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</p:pic>
        <p:pic>
          <p:nvPicPr>
            <p:cNvPr id="103" name="图形 33" descr="目标受众">
              <a:extLst>
                <a:ext uri="{FF2B5EF4-FFF2-40B4-BE49-F238E27FC236}">
                  <a16:creationId xmlns:a16="http://schemas.microsoft.com/office/drawing/2014/main" id="{2F9A929D-77C1-5747-BE42-F33DEFB2F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781710" y="4973668"/>
              <a:ext cx="349732" cy="3497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</p:pic>
      </p:grpSp>
      <p:grpSp>
        <p:nvGrpSpPr>
          <p:cNvPr id="124" name="组合 123"/>
          <p:cNvGrpSpPr/>
          <p:nvPr/>
        </p:nvGrpSpPr>
        <p:grpSpPr>
          <a:xfrm>
            <a:off x="9162242" y="4981158"/>
            <a:ext cx="864533" cy="737722"/>
            <a:chOff x="9162242" y="4981158"/>
            <a:chExt cx="864533" cy="737722"/>
          </a:xfrm>
        </p:grpSpPr>
        <p:pic>
          <p:nvPicPr>
            <p:cNvPr id="105" name="图片 104" descr="人 (2)">
              <a:extLst>
                <a:ext uri="{FF2B5EF4-FFF2-40B4-BE49-F238E27FC236}">
                  <a16:creationId xmlns:a16="http://schemas.microsoft.com/office/drawing/2014/main" id="{EA043DAD-26FE-504E-9C09-8A0C3F236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9419179" y="5111284"/>
              <a:ext cx="607596" cy="6075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</p:pic>
        <p:pic>
          <p:nvPicPr>
            <p:cNvPr id="106" name="图形 25" descr="复选标记">
              <a:extLst>
                <a:ext uri="{FF2B5EF4-FFF2-40B4-BE49-F238E27FC236}">
                  <a16:creationId xmlns:a16="http://schemas.microsoft.com/office/drawing/2014/main" id="{8C0916C1-929B-D043-A3B8-71F9E4633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162242" y="4981158"/>
              <a:ext cx="349732" cy="3497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</p:pic>
      </p:grpSp>
      <p:sp>
        <p:nvSpPr>
          <p:cNvPr id="107" name="文本框 106">
            <a:extLst>
              <a:ext uri="{FF2B5EF4-FFF2-40B4-BE49-F238E27FC236}">
                <a16:creationId xmlns:a16="http://schemas.microsoft.com/office/drawing/2014/main" id="{86FA1D0E-9932-3245-8064-2F3E4AE0906A}"/>
              </a:ext>
            </a:extLst>
          </p:cNvPr>
          <p:cNvSpPr txBox="1"/>
          <p:nvPr/>
        </p:nvSpPr>
        <p:spPr>
          <a:xfrm>
            <a:off x="9117482" y="5800784"/>
            <a:ext cx="1215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持续积累行业动态数据，构建公司战略决策依据</a:t>
            </a:r>
          </a:p>
        </p:txBody>
      </p:sp>
      <p:sp>
        <p:nvSpPr>
          <p:cNvPr id="108" name="右弧形箭头 107"/>
          <p:cNvSpPr/>
          <p:nvPr/>
        </p:nvSpPr>
        <p:spPr>
          <a:xfrm rot="5400000">
            <a:off x="5174342" y="22653"/>
            <a:ext cx="1485163" cy="6902849"/>
          </a:xfrm>
          <a:prstGeom prst="curvedLeftArrow">
            <a:avLst>
              <a:gd name="adj1" fmla="val 0"/>
              <a:gd name="adj2" fmla="val 25065"/>
              <a:gd name="adj3" fmla="val 7340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21" name="组合 120"/>
          <p:cNvGrpSpPr/>
          <p:nvPr/>
        </p:nvGrpSpPr>
        <p:grpSpPr>
          <a:xfrm>
            <a:off x="6394748" y="5031289"/>
            <a:ext cx="813503" cy="565151"/>
            <a:chOff x="5407610" y="4958552"/>
            <a:chExt cx="813503" cy="565151"/>
          </a:xfrm>
        </p:grpSpPr>
        <p:pic>
          <p:nvPicPr>
            <p:cNvPr id="117" name="图形 44" descr="复选标记">
              <a:extLst>
                <a:ext uri="{FF2B5EF4-FFF2-40B4-BE49-F238E27FC236}">
                  <a16:creationId xmlns:a16="http://schemas.microsoft.com/office/drawing/2014/main" id="{D926075C-450A-D64E-8CE8-FB2413E6A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407610" y="5136820"/>
              <a:ext cx="349732" cy="349732"/>
            </a:xfrm>
            <a:prstGeom prst="rect">
              <a:avLst/>
            </a:prstGeom>
          </p:spPr>
        </p:pic>
        <p:pic>
          <p:nvPicPr>
            <p:cNvPr id="118" name="图片 117" descr="ibot">
              <a:extLst>
                <a:ext uri="{FF2B5EF4-FFF2-40B4-BE49-F238E27FC236}">
                  <a16:creationId xmlns:a16="http://schemas.microsoft.com/office/drawing/2014/main" id="{D9FC3DCE-4C34-0348-9F57-40EDC5A02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55962" y="4958552"/>
              <a:ext cx="565151" cy="565151"/>
            </a:xfrm>
            <a:prstGeom prst="rect">
              <a:avLst/>
            </a:prstGeom>
          </p:spPr>
        </p:pic>
      </p:grpSp>
      <p:sp>
        <p:nvSpPr>
          <p:cNvPr id="119" name="文本框 118">
            <a:extLst>
              <a:ext uri="{FF2B5EF4-FFF2-40B4-BE49-F238E27FC236}">
                <a16:creationId xmlns:a16="http://schemas.microsoft.com/office/drawing/2014/main" id="{360C7EE9-75D8-C347-80EE-BCA91A4E9A8A}"/>
              </a:ext>
            </a:extLst>
          </p:cNvPr>
          <p:cNvSpPr txBox="1"/>
          <p:nvPr/>
        </p:nvSpPr>
        <p:spPr>
          <a:xfrm>
            <a:off x="2322041" y="5718880"/>
            <a:ext cx="11660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首次运行时：将所有指定行业网站进行页面结构分析、并拖拽式开发</a:t>
            </a:r>
            <a:r>
              <a:rPr kumimoji="1" lang="en-US" altLang="zh-CN" sz="10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RPA</a:t>
            </a:r>
            <a:r>
              <a:rPr kumimoji="1" lang="zh-CN" altLang="en-US" sz="10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代码。然后将定期运行</a:t>
            </a:r>
            <a:r>
              <a:rPr kumimoji="1" lang="en-US" altLang="zh-CN" sz="10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RPA</a:t>
            </a:r>
            <a:r>
              <a:rPr kumimoji="1" lang="zh-CN" altLang="en-US" sz="10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即可</a:t>
            </a:r>
          </a:p>
        </p:txBody>
      </p:sp>
      <p:sp>
        <p:nvSpPr>
          <p:cNvPr id="120" name="箭头: 右 122">
            <a:extLst>
              <a:ext uri="{FF2B5EF4-FFF2-40B4-BE49-F238E27FC236}">
                <a16:creationId xmlns:a16="http://schemas.microsoft.com/office/drawing/2014/main" id="{1DB2CB3D-29F6-5B4C-B6B7-7395C2E08553}"/>
              </a:ext>
            </a:extLst>
          </p:cNvPr>
          <p:cNvSpPr/>
          <p:nvPr/>
        </p:nvSpPr>
        <p:spPr>
          <a:xfrm>
            <a:off x="3318117" y="5337337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762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四、流程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机器人监控、管理说明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Process&amp;Robot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Orchestrator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n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anagement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1287A11-55FC-7F42-A024-E84B73C99BD6}"/>
              </a:ext>
            </a:extLst>
          </p:cNvPr>
          <p:cNvSpPr txBox="1"/>
          <p:nvPr/>
        </p:nvSpPr>
        <p:spPr>
          <a:xfrm>
            <a:off x="1766048" y="2035802"/>
            <a:ext cx="7315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虽然在程序中已针对运行环境不同而造成的文件乱码异常、以及网站页面不规范而造成执行异常：均进行了异常捕获、兼容处理。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同时也针对反复运行、测试大模型的输出结果，针对性编写异常捕获与处理代码。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即通过代码实现了</a:t>
            </a:r>
            <a:r>
              <a:rPr kumimoji="1" lang="zh-CN" altLang="en-US" sz="2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kumimoji="1" lang="en-US" altLang="zh-CN" sz="20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机器人管理、监控和调度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流程运行报告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安全、日志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&amp;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审计相关设计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异常监控与恢复机制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9293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6095999" y="1693719"/>
            <a:ext cx="4523510" cy="4481106"/>
            <a:chOff x="5663151" y="2275025"/>
            <a:chExt cx="5469081" cy="320344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EAC5352F-42E1-0349-BE61-9BBD0CAD203F}"/>
                </a:ext>
              </a:extLst>
            </p:cNvPr>
            <p:cNvSpPr/>
            <p:nvPr/>
          </p:nvSpPr>
          <p:spPr>
            <a:xfrm>
              <a:off x="5663151" y="2277710"/>
              <a:ext cx="5469081" cy="31640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29D5EC30-271E-DC41-A492-3AA17783A765}"/>
                </a:ext>
              </a:extLst>
            </p:cNvPr>
            <p:cNvSpPr/>
            <p:nvPr/>
          </p:nvSpPr>
          <p:spPr>
            <a:xfrm>
              <a:off x="5839941" y="2625507"/>
              <a:ext cx="5115500" cy="285295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lvl="0" indent="-342900" algn="just">
                <a:spcBef>
                  <a:spcPts val="2000"/>
                </a:spcBef>
                <a:buFont typeface="Arial" panose="020B0704020202020204" pitchFamily="34" charset="0"/>
                <a:buChar char="•"/>
                <a:defRPr/>
              </a:pPr>
              <a:r>
                <a: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将</a:t>
              </a:r>
              <a:r>
                <a:rPr lang="en-US" altLang="zh-CN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RPA</a:t>
              </a:r>
              <a:r>
                <a: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与</a:t>
              </a:r>
              <a:r>
                <a:rPr lang="en-US" altLang="zh-CN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AI</a:t>
              </a:r>
              <a:r>
                <a: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无缝结合；</a:t>
              </a:r>
              <a:endPara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lvl="0" indent="-342900" algn="just">
                <a:spcBef>
                  <a:spcPts val="2000"/>
                </a:spcBef>
                <a:buFont typeface="Arial" panose="020B0704020202020204" pitchFamily="34" charset="0"/>
                <a:buChar char="•"/>
                <a:defRPr/>
              </a:pPr>
              <a:r>
                <a: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</a:t>
              </a:r>
              <a:r>
                <a:rPr lang="en-US" altLang="zh-CN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RPA</a:t>
              </a:r>
              <a:r>
                <a: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多种组件（如：循环、浏览器、</a:t>
              </a:r>
              <a:r>
                <a:rPr lang="en-US" altLang="zh-CN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http</a:t>
              </a:r>
              <a:r>
                <a: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提交、</a:t>
              </a:r>
              <a:r>
                <a:rPr lang="en-US" altLang="zh-CN" sz="20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json</a:t>
              </a:r>
              <a:r>
                <a: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处理、</a:t>
              </a:r>
              <a:r>
                <a:rPr lang="en-US" altLang="zh-CN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excel</a:t>
              </a:r>
              <a:r>
                <a: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文件读写、邮件等）；</a:t>
              </a:r>
              <a:endPara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lvl="0" indent="-342900" algn="just">
                <a:spcBef>
                  <a:spcPts val="2000"/>
                </a:spcBef>
                <a:buFont typeface="Arial" panose="020B0704020202020204" pitchFamily="34" charset="0"/>
                <a:buChar char="•"/>
                <a:defRPr/>
              </a:pPr>
              <a:r>
                <a: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</a:t>
              </a:r>
              <a:r>
                <a:rPr lang="en-US" altLang="zh-CN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AI</a:t>
              </a:r>
              <a:r>
                <a: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技术：学习体验五个以上大模型、学习吴恩达老师前沿课程</a:t>
              </a:r>
              <a:r>
                <a:rPr lang="en-US" altLang="zh-CN" sz="20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Langchain</a:t>
              </a:r>
              <a:r>
                <a: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并首个提交</a:t>
              </a:r>
              <a:r>
                <a:rPr lang="en-US" altLang="zh-CN" sz="20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bilibili</a:t>
              </a:r>
              <a:r>
                <a: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自我审定的中文字幕翻译视频课程、驾驭</a:t>
              </a:r>
              <a:r>
                <a:rPr lang="en-US" altLang="zh-CN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prompt</a:t>
              </a:r>
              <a:r>
                <a: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技术、研究并搭建私有的</a:t>
              </a:r>
              <a:r>
                <a:rPr lang="en-US" altLang="zh-CN" sz="20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chatGLM</a:t>
              </a:r>
              <a:r>
                <a: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服务并以</a:t>
              </a:r>
              <a:r>
                <a:rPr lang="en-US" altLang="zh-CN" sz="20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api</a:t>
              </a:r>
              <a:r>
                <a: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方式提供服务。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8349B0E-0254-B14A-BD73-4358F3393959}"/>
                </a:ext>
              </a:extLst>
            </p:cNvPr>
            <p:cNvSpPr txBox="1"/>
            <p:nvPr/>
          </p:nvSpPr>
          <p:spPr>
            <a:xfrm>
              <a:off x="5663151" y="2275025"/>
              <a:ext cx="1987783" cy="272503"/>
            </a:xfrm>
            <a:prstGeom prst="rect">
              <a:avLst/>
            </a:prstGeom>
            <a:solidFill>
              <a:srgbClr val="214AC0"/>
            </a:solidFill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spc="2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技术创新</a:t>
              </a:r>
            </a:p>
          </p:txBody>
        </p:sp>
      </p:grpSp>
      <p:cxnSp>
        <p:nvCxnSpPr>
          <p:cNvPr id="12" name="直接连接符 2">
            <a:extLst>
              <a:ext uri="{FF2B5EF4-FFF2-40B4-BE49-F238E27FC236}">
                <a16:creationId xmlns:a16="http://schemas.microsoft.com/office/drawing/2014/main" id="{16069208-4140-F24C-AA02-8A2885F9B8F5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A4FBD5B7-1CE9-F84D-AFD6-A529500E0885}"/>
              </a:ext>
            </a:extLst>
          </p:cNvPr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47603" y="1693719"/>
            <a:ext cx="4414106" cy="4429810"/>
            <a:chOff x="5663151" y="2275025"/>
            <a:chExt cx="5469081" cy="3666725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AC5352F-42E1-0349-BE61-9BBD0CAD203F}"/>
                </a:ext>
              </a:extLst>
            </p:cNvPr>
            <p:cNvSpPr/>
            <p:nvPr/>
          </p:nvSpPr>
          <p:spPr>
            <a:xfrm>
              <a:off x="5663151" y="2277710"/>
              <a:ext cx="5469081" cy="3664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29D5EC30-271E-DC41-A492-3AA17783A765}"/>
                </a:ext>
              </a:extLst>
            </p:cNvPr>
            <p:cNvSpPr/>
            <p:nvPr/>
          </p:nvSpPr>
          <p:spPr>
            <a:xfrm>
              <a:off x="5843154" y="2680840"/>
              <a:ext cx="5115500" cy="228433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just">
                <a:spcBef>
                  <a:spcPts val="2000"/>
                </a:spcBef>
                <a:buFont typeface="Arial" panose="020B0704020202020204" pitchFamily="34" charset="0"/>
                <a:buChar char="•"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轻量级快速构建，实现数字化转型新的突破；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342900" indent="-342900" algn="just">
                <a:spcBef>
                  <a:spcPts val="2000"/>
                </a:spcBef>
                <a:buFont typeface="Arial" panose="020B0704020202020204" pitchFamily="34" charset="0"/>
                <a:buChar char="•"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合规地解决了数据来源问题；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342900" indent="-342900" algn="just">
                <a:spcBef>
                  <a:spcPts val="2000"/>
                </a:spcBef>
                <a:buFont typeface="Arial" panose="020B0704020202020204" pitchFamily="34" charset="0"/>
                <a:buChar char="•"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情报岗：由原来耗时繁琐的人工操作与重复处理，改为全自动化服务、提高了质量与效益。将被极大地分担了搜集与分析的压力。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8349B0E-0254-B14A-BD73-4358F3393959}"/>
                </a:ext>
              </a:extLst>
            </p:cNvPr>
            <p:cNvSpPr txBox="1"/>
            <p:nvPr/>
          </p:nvSpPr>
          <p:spPr>
            <a:xfrm>
              <a:off x="5663151" y="2275025"/>
              <a:ext cx="1987783" cy="369332"/>
            </a:xfrm>
            <a:prstGeom prst="rect">
              <a:avLst/>
            </a:prstGeom>
            <a:solidFill>
              <a:srgbClr val="214AC0"/>
            </a:solidFill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spc="2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模式创新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7934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2538FD1-265A-3C49-975B-C010D5D5CE02}"/>
              </a:ext>
            </a:extLst>
          </p:cNvPr>
          <p:cNvSpPr txBox="1"/>
          <p:nvPr/>
        </p:nvSpPr>
        <p:spPr>
          <a:xfrm>
            <a:off x="1752560" y="2234936"/>
            <a:ext cx="72838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（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）低成本、轻量级快速构建，实现数字化转型新的突破 ；（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）合规地解决了数据来源问题；</a:t>
            </a:r>
            <a:endParaRPr lang="en-US" altLang="zh-CN" sz="2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（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）业务部门：由原来耗时繁琐的人工操作与重复处理，改为全自动化服务、提高了质量与效益。将被极大地分担了搜集与分析的压力。</a:t>
            </a:r>
            <a:endParaRPr lang="en-US" altLang="zh-CN" sz="2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（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4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）紧跟前沿技术发展趋势，驾驭类</a:t>
            </a:r>
            <a:r>
              <a:rPr lang="en-US" altLang="zh-CN" sz="2000" b="1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chatGPT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大模型技术，实现了场景落地。打开未来应用大模型的序幕！</a:t>
            </a:r>
            <a:endParaRPr lang="zh-CN" altLang="en-US" sz="2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0800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BC72DDF-87C1-7B43-B197-0BB326BCEC47}"/>
              </a:ext>
            </a:extLst>
          </p:cNvPr>
          <p:cNvSpPr txBox="1"/>
          <p:nvPr/>
        </p:nvSpPr>
        <p:spPr>
          <a:xfrm>
            <a:off x="1497107" y="1405886"/>
            <a:ext cx="9368118" cy="5029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系统参考借鉴层面的推广价值： 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）很多企业，都需要了解行业的动态趋势。 该系统，具有极强的跨行业普适性。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）针对保险行业的中小微企业，该系统的建模成果，架构，整体系统设计思路：具有极高的拿来就用的借鉴价值。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数智化转型方法论层面的推广价值：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）缺钱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缺人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缺技术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缺思路，是我国当前众多中小微企业的数字化转型困窘现状。 本项目：非常轻量级、易于上手； 非常适合中小微企业的数字化转型参考。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）并且项目非常轻量级地实现了零的突破：仅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个人力、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个月的开发时间！ 如此轻量级，将更易于获取公司的支持。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）未来发展具有巨大的后续拓展潜力：比如纳入吴恩达老师教授的</a:t>
            </a:r>
            <a:r>
              <a:rPr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langchain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技术，将可以在大模型端增加公司的知识库。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2538FD1-265A-3C49-975B-C010D5D5CE02}"/>
              </a:ext>
            </a:extLst>
          </p:cNvPr>
          <p:cNvSpPr txBox="1"/>
          <p:nvPr/>
        </p:nvSpPr>
        <p:spPr>
          <a:xfrm>
            <a:off x="5067621" y="391104"/>
            <a:ext cx="2382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推广价值</a:t>
            </a:r>
            <a:endParaRPr lang="zh-CN" altLang="en-US" sz="2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5201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54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>
            <a:extLst>
              <a:ext uri="{FF2B5EF4-FFF2-40B4-BE49-F238E27FC236}">
                <a16:creationId xmlns:a16="http://schemas.microsoft.com/office/drawing/2014/main" id="{9CA6A3C2-6568-D043-8016-E13D9D833C5F}"/>
              </a:ext>
            </a:extLst>
          </p:cNvPr>
          <p:cNvSpPr txBox="1">
            <a:spLocks/>
          </p:cNvSpPr>
          <p:nvPr/>
        </p:nvSpPr>
        <p:spPr>
          <a:xfrm>
            <a:off x="835319" y="1815096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>
            <a:extLst>
              <a:ext uri="{FF2B5EF4-FFF2-40B4-BE49-F238E27FC236}">
                <a16:creationId xmlns:a16="http://schemas.microsoft.com/office/drawing/2014/main" id="{A9C94183-63D5-D14A-ADCF-ECA421883E0B}"/>
              </a:ext>
            </a:extLst>
          </p:cNvPr>
          <p:cNvSpPr txBox="1">
            <a:spLocks/>
          </p:cNvSpPr>
          <p:nvPr/>
        </p:nvSpPr>
        <p:spPr>
          <a:xfrm>
            <a:off x="835318" y="2742188"/>
            <a:ext cx="6613445" cy="338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：数字化转型先锋队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：吴新刚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争做保险中小企业的数字化转型先锋！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昆仑保险经纪、发展与技术研发中心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：保险行业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：基于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AI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大模型的智慧情报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RPA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机器人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>
            <a:extLst>
              <a:ext uri="{FF2B5EF4-FFF2-40B4-BE49-F238E27FC236}">
                <a16:creationId xmlns:a16="http://schemas.microsoft.com/office/drawing/2014/main" id="{0EC478CF-6629-0F40-B124-4A01644BAD7D}"/>
              </a:ext>
            </a:extLst>
          </p:cNvPr>
          <p:cNvSpPr txBox="1">
            <a:spLocks/>
          </p:cNvSpPr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908" y="1993900"/>
            <a:ext cx="2449183" cy="367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2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E9609C0-3D84-7843-B1AE-9D5D82F152B6}"/>
              </a:ext>
            </a:extLst>
          </p:cNvPr>
          <p:cNvSpPr txBox="1"/>
          <p:nvPr/>
        </p:nvSpPr>
        <p:spPr>
          <a:xfrm>
            <a:off x="4174608" y="268711"/>
            <a:ext cx="4996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公司业务背景与信息化受限因素</a:t>
            </a: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FBF4A49-F1C9-C640-851D-15D76110C7A0}"/>
              </a:ext>
            </a:extLst>
          </p:cNvPr>
          <p:cNvSpPr/>
          <p:nvPr/>
        </p:nvSpPr>
        <p:spPr>
          <a:xfrm>
            <a:off x="458639" y="1701356"/>
            <a:ext cx="494084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我司创始于</a:t>
            </a: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2003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年，是中石油集团旗下独资的保险经纪公司。集团的保险业务，委托我司进行管理，我司再与保险公司合作提供承保、保全、理赔、风险查勘等服务。</a:t>
            </a: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受大环境影响，我司逐步改制中，不仅除股东业务之外，市场化业务的份额须要逐步拓展！而且公司人员编制逐步紧缩受控（当前我司全员</a:t>
            </a: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200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余人，信息部共</a:t>
            </a: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人、负责现有</a:t>
            </a: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余个信息系统的运维升级以及新系统的开发建设），为降本增效：信息化预算不仅逐年渐减、而且须有三重一大会议审议、以及内审外审。。。</a:t>
            </a: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同时，随着云计算、大数据、物联网、移动互联网、人工智能等新一代信息技术的发展，正加速推进全球产业分工深化和经济结构调整，重塑全球经济竞争格局。不仅保险行业内部竞争日趋加剧，而且诸多互联网公司都纷纷跨界入局竞争。</a:t>
            </a: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085608" y="2743434"/>
            <a:ext cx="4652999" cy="1991931"/>
            <a:chOff x="6095999" y="1808249"/>
            <a:chExt cx="4652999" cy="1991931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2F0127F5-A2B4-ED4F-904C-90397333A3E1}"/>
                </a:ext>
              </a:extLst>
            </p:cNvPr>
            <p:cNvGrpSpPr/>
            <p:nvPr/>
          </p:nvGrpSpPr>
          <p:grpSpPr>
            <a:xfrm>
              <a:off x="6129371" y="2751297"/>
              <a:ext cx="824199" cy="824199"/>
              <a:chOff x="910665" y="3301620"/>
              <a:chExt cx="2034816" cy="2034816"/>
            </a:xfrm>
          </p:grpSpPr>
          <p:sp>
            <p:nvSpPr>
              <p:cNvPr id="61" name="îŝḷîḓé-Oval 35">
                <a:extLst>
                  <a:ext uri="{FF2B5EF4-FFF2-40B4-BE49-F238E27FC236}">
                    <a16:creationId xmlns:a16="http://schemas.microsoft.com/office/drawing/2014/main" id="{6BFE560D-4314-0744-931F-543FE45EE9A3}"/>
                  </a:ext>
                </a:extLst>
              </p:cNvPr>
              <p:cNvSpPr/>
              <p:nvPr/>
            </p:nvSpPr>
            <p:spPr>
              <a:xfrm>
                <a:off x="910665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62" name="îŝḷîḓé-Oval 36">
                <a:extLst>
                  <a:ext uri="{FF2B5EF4-FFF2-40B4-BE49-F238E27FC236}">
                    <a16:creationId xmlns:a16="http://schemas.microsoft.com/office/drawing/2014/main" id="{AC3B3F30-FBBB-6645-8B52-1F35AC5B9CD8}"/>
                  </a:ext>
                </a:extLst>
              </p:cNvPr>
              <p:cNvSpPr/>
              <p:nvPr/>
            </p:nvSpPr>
            <p:spPr>
              <a:xfrm>
                <a:off x="1042247" y="3407550"/>
                <a:ext cx="1771650" cy="1771650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EC425FDF-6D75-0D4B-A4E2-076172E6FF66}"/>
                </a:ext>
              </a:extLst>
            </p:cNvPr>
            <p:cNvGrpSpPr/>
            <p:nvPr/>
          </p:nvGrpSpPr>
          <p:grpSpPr>
            <a:xfrm>
              <a:off x="8656149" y="2751297"/>
              <a:ext cx="824199" cy="824199"/>
              <a:chOff x="6548617" y="3301620"/>
              <a:chExt cx="2034816" cy="2034816"/>
            </a:xfrm>
          </p:grpSpPr>
          <p:sp>
            <p:nvSpPr>
              <p:cNvPr id="59" name="îŝḷîḓé-Oval 33">
                <a:extLst>
                  <a:ext uri="{FF2B5EF4-FFF2-40B4-BE49-F238E27FC236}">
                    <a16:creationId xmlns:a16="http://schemas.microsoft.com/office/drawing/2014/main" id="{60113522-4ECA-3043-AE57-F4AB04A3D288}"/>
                  </a:ext>
                </a:extLst>
              </p:cNvPr>
              <p:cNvSpPr/>
              <p:nvPr/>
            </p:nvSpPr>
            <p:spPr>
              <a:xfrm>
                <a:off x="6548617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60" name="îŝḷîḓé-Oval 34">
                <a:extLst>
                  <a:ext uri="{FF2B5EF4-FFF2-40B4-BE49-F238E27FC236}">
                    <a16:creationId xmlns:a16="http://schemas.microsoft.com/office/drawing/2014/main" id="{E5844F08-4042-6F4A-9A8F-0A319F5C1DA4}"/>
                  </a:ext>
                </a:extLst>
              </p:cNvPr>
              <p:cNvSpPr/>
              <p:nvPr/>
            </p:nvSpPr>
            <p:spPr>
              <a:xfrm>
                <a:off x="6680200" y="3433203"/>
                <a:ext cx="1771650" cy="1771650"/>
              </a:xfrm>
              <a:prstGeom prst="ellips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4F7DA499-2279-9549-B878-1E749AEFCCDC}"/>
                </a:ext>
              </a:extLst>
            </p:cNvPr>
            <p:cNvGrpSpPr/>
            <p:nvPr/>
          </p:nvGrpSpPr>
          <p:grpSpPr>
            <a:xfrm>
              <a:off x="7391278" y="1955591"/>
              <a:ext cx="824199" cy="824199"/>
              <a:chOff x="3725684" y="1525767"/>
              <a:chExt cx="2034816" cy="2034816"/>
            </a:xfrm>
          </p:grpSpPr>
          <p:sp>
            <p:nvSpPr>
              <p:cNvPr id="57" name="îŝḷîḓé-Oval 31">
                <a:extLst>
                  <a:ext uri="{FF2B5EF4-FFF2-40B4-BE49-F238E27FC236}">
                    <a16:creationId xmlns:a16="http://schemas.microsoft.com/office/drawing/2014/main" id="{5A1A7C86-1A21-1F41-9058-88569DFAA1F3}"/>
                  </a:ext>
                </a:extLst>
              </p:cNvPr>
              <p:cNvSpPr/>
              <p:nvPr/>
            </p:nvSpPr>
            <p:spPr>
              <a:xfrm>
                <a:off x="3725684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58" name="îŝḷîḓé-Oval 32">
                <a:extLst>
                  <a:ext uri="{FF2B5EF4-FFF2-40B4-BE49-F238E27FC236}">
                    <a16:creationId xmlns:a16="http://schemas.microsoft.com/office/drawing/2014/main" id="{3964F281-6C39-DB4E-AC72-8F7D86172B8B}"/>
                  </a:ext>
                </a:extLst>
              </p:cNvPr>
              <p:cNvSpPr/>
              <p:nvPr/>
            </p:nvSpPr>
            <p:spPr>
              <a:xfrm>
                <a:off x="3857266" y="1631695"/>
                <a:ext cx="1771650" cy="1771650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D2FEF234-CE12-5A48-9103-E1DB52F85EC0}"/>
                </a:ext>
              </a:extLst>
            </p:cNvPr>
            <p:cNvGrpSpPr/>
            <p:nvPr/>
          </p:nvGrpSpPr>
          <p:grpSpPr>
            <a:xfrm>
              <a:off x="9924799" y="1955591"/>
              <a:ext cx="824199" cy="824199"/>
              <a:chOff x="9379982" y="1525767"/>
              <a:chExt cx="2034816" cy="2034816"/>
            </a:xfrm>
          </p:grpSpPr>
          <p:sp>
            <p:nvSpPr>
              <p:cNvPr id="55" name="îŝḷîḓé-Oval 29">
                <a:extLst>
                  <a:ext uri="{FF2B5EF4-FFF2-40B4-BE49-F238E27FC236}">
                    <a16:creationId xmlns:a16="http://schemas.microsoft.com/office/drawing/2014/main" id="{DD6FDE20-AB19-AC42-BC71-E906DB262351}"/>
                  </a:ext>
                </a:extLst>
              </p:cNvPr>
              <p:cNvSpPr/>
              <p:nvPr/>
            </p:nvSpPr>
            <p:spPr>
              <a:xfrm>
                <a:off x="9379982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56" name="îŝḷîḓé-Oval 30">
                <a:extLst>
                  <a:ext uri="{FF2B5EF4-FFF2-40B4-BE49-F238E27FC236}">
                    <a16:creationId xmlns:a16="http://schemas.microsoft.com/office/drawing/2014/main" id="{6AFF6DA6-5719-4149-9A16-8950CAE7149D}"/>
                  </a:ext>
                </a:extLst>
              </p:cNvPr>
              <p:cNvSpPr/>
              <p:nvPr/>
            </p:nvSpPr>
            <p:spPr>
              <a:xfrm>
                <a:off x="9511564" y="1631697"/>
                <a:ext cx="1771650" cy="1771650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sp>
          <p:nvSpPr>
            <p:cNvPr id="37" name="îŝḷîḓé-箭头: 五边形 6">
              <a:extLst>
                <a:ext uri="{FF2B5EF4-FFF2-40B4-BE49-F238E27FC236}">
                  <a16:creationId xmlns:a16="http://schemas.microsoft.com/office/drawing/2014/main" id="{76CC8444-B55E-B54B-8AC1-2AA24C8D447E}"/>
                </a:ext>
              </a:extLst>
            </p:cNvPr>
            <p:cNvSpPr/>
            <p:nvPr/>
          </p:nvSpPr>
          <p:spPr>
            <a:xfrm rot="19500000">
              <a:off x="6733129" y="2733129"/>
              <a:ext cx="551166" cy="210154"/>
            </a:xfrm>
            <a:prstGeom prst="homePlat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8" name="îŝḷîḓé-箭头: 五边形 9">
              <a:extLst>
                <a:ext uri="{FF2B5EF4-FFF2-40B4-BE49-F238E27FC236}">
                  <a16:creationId xmlns:a16="http://schemas.microsoft.com/office/drawing/2014/main" id="{02E18293-FBBB-EE4B-B1E4-899F15DCCCA0}"/>
                </a:ext>
              </a:extLst>
            </p:cNvPr>
            <p:cNvSpPr/>
            <p:nvPr/>
          </p:nvSpPr>
          <p:spPr>
            <a:xfrm rot="2209917">
              <a:off x="7993192" y="2621415"/>
              <a:ext cx="551166" cy="210154"/>
            </a:xfrm>
            <a:prstGeom prst="homePlat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9" name="îŝḷîḓé-箭头: 五边形 10">
              <a:extLst>
                <a:ext uri="{FF2B5EF4-FFF2-40B4-BE49-F238E27FC236}">
                  <a16:creationId xmlns:a16="http://schemas.microsoft.com/office/drawing/2014/main" id="{B6BB5FC4-F4A1-F74F-A961-B31E917D3C21}"/>
                </a:ext>
              </a:extLst>
            </p:cNvPr>
            <p:cNvSpPr/>
            <p:nvPr/>
          </p:nvSpPr>
          <p:spPr>
            <a:xfrm rot="19500000">
              <a:off x="9258063" y="2733129"/>
              <a:ext cx="551166" cy="210154"/>
            </a:xfrm>
            <a:prstGeom prst="homePlat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0" name="îŝḷîḓé-任意多边形: 形状 34">
              <a:extLst>
                <a:ext uri="{FF2B5EF4-FFF2-40B4-BE49-F238E27FC236}">
                  <a16:creationId xmlns:a16="http://schemas.microsoft.com/office/drawing/2014/main" id="{079CDDF1-4552-AD49-A75E-DFB030826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2163" y="2165684"/>
              <a:ext cx="229470" cy="391017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1" name="îŝḷîḓé-任意多边形: 形状 31">
              <a:extLst>
                <a:ext uri="{FF2B5EF4-FFF2-40B4-BE49-F238E27FC236}">
                  <a16:creationId xmlns:a16="http://schemas.microsoft.com/office/drawing/2014/main" id="{EBC6BB36-46B7-B04E-AD42-60119065C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1038" y="2956157"/>
              <a:ext cx="220865" cy="37635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2" name="îŝḷîḓé-任意多边形: 形状 33">
              <a:extLst>
                <a:ext uri="{FF2B5EF4-FFF2-40B4-BE49-F238E27FC236}">
                  <a16:creationId xmlns:a16="http://schemas.microsoft.com/office/drawing/2014/main" id="{3E3C6D78-CE18-2D48-8D02-032286886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0691" y="2937261"/>
              <a:ext cx="230848" cy="39336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3" name="îŝḷîḓé-任意多边形: 形状 32">
              <a:extLst>
                <a:ext uri="{FF2B5EF4-FFF2-40B4-BE49-F238E27FC236}">
                  <a16:creationId xmlns:a16="http://schemas.microsoft.com/office/drawing/2014/main" id="{D567AF53-2975-864D-938F-124B858CE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1886" y="2178891"/>
              <a:ext cx="222984" cy="37996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834BA0B9-FF91-E143-AA84-F7968D7E9B23}"/>
                </a:ext>
              </a:extLst>
            </p:cNvPr>
            <p:cNvGrpSpPr/>
            <p:nvPr/>
          </p:nvGrpSpPr>
          <p:grpSpPr>
            <a:xfrm>
              <a:off x="7085201" y="3184399"/>
              <a:ext cx="3663797" cy="615781"/>
              <a:chOff x="1467192" y="5161374"/>
              <a:chExt cx="6891915" cy="1158337"/>
            </a:xfrm>
          </p:grpSpPr>
          <p:sp>
            <p:nvSpPr>
              <p:cNvPr id="51" name="îŝḷîḓé-文本框 23">
                <a:extLst>
                  <a:ext uri="{FF2B5EF4-FFF2-40B4-BE49-F238E27FC236}">
                    <a16:creationId xmlns:a16="http://schemas.microsoft.com/office/drawing/2014/main" id="{8855AEAF-8732-474E-8A26-00A6E16EEA6C}"/>
                  </a:ext>
                </a:extLst>
              </p:cNvPr>
              <p:cNvSpPr txBox="1"/>
              <p:nvPr/>
            </p:nvSpPr>
            <p:spPr>
              <a:xfrm>
                <a:off x="6338133" y="5693065"/>
                <a:ext cx="2020974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根据集团企业的实际情况进行保全与理赔服务</a:t>
                </a:r>
              </a:p>
            </p:txBody>
          </p:sp>
          <p:sp>
            <p:nvSpPr>
              <p:cNvPr id="52" name="îŝḷîḓé-Rectangle 26">
                <a:extLst>
                  <a:ext uri="{FF2B5EF4-FFF2-40B4-BE49-F238E27FC236}">
                    <a16:creationId xmlns:a16="http://schemas.microsoft.com/office/drawing/2014/main" id="{17A98BBC-A19B-994F-A43A-A31C6E040D64}"/>
                  </a:ext>
                </a:extLst>
              </p:cNvPr>
              <p:cNvSpPr/>
              <p:nvPr/>
            </p:nvSpPr>
            <p:spPr>
              <a:xfrm>
                <a:off x="6338131" y="5161374"/>
                <a:ext cx="2020976" cy="325411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保全与理赔</a:t>
                </a:r>
              </a:p>
            </p:txBody>
          </p:sp>
          <p:sp>
            <p:nvSpPr>
              <p:cNvPr id="53" name="îŝḷîḓé-文本框 25">
                <a:extLst>
                  <a:ext uri="{FF2B5EF4-FFF2-40B4-BE49-F238E27FC236}">
                    <a16:creationId xmlns:a16="http://schemas.microsoft.com/office/drawing/2014/main" id="{47C57F0F-EBB4-CA4D-AC97-57296DEE2CC7}"/>
                  </a:ext>
                </a:extLst>
              </p:cNvPr>
              <p:cNvSpPr txBox="1"/>
              <p:nvPr/>
            </p:nvSpPr>
            <p:spPr>
              <a:xfrm>
                <a:off x="1467194" y="5693065"/>
                <a:ext cx="2313340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我司组织入围评选、招投标、竞争性谈判等方式遴选保险公司</a:t>
                </a:r>
              </a:p>
            </p:txBody>
          </p:sp>
          <p:sp>
            <p:nvSpPr>
              <p:cNvPr id="54" name="îŝḷîḓé-Rectangle 28">
                <a:extLst>
                  <a:ext uri="{FF2B5EF4-FFF2-40B4-BE49-F238E27FC236}">
                    <a16:creationId xmlns:a16="http://schemas.microsoft.com/office/drawing/2014/main" id="{522EB51F-4DFF-FD47-9319-3E6D0D8F3B8D}"/>
                  </a:ext>
                </a:extLst>
              </p:cNvPr>
              <p:cNvSpPr/>
              <p:nvPr/>
            </p:nvSpPr>
            <p:spPr>
              <a:xfrm>
                <a:off x="1467192" y="5180920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选择保险公司合作</a:t>
                </a:r>
              </a:p>
            </p:txBody>
          </p: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B58F39EB-38CC-1741-8CBA-D9E9BDAFD12F}"/>
                </a:ext>
              </a:extLst>
            </p:cNvPr>
            <p:cNvGrpSpPr/>
            <p:nvPr/>
          </p:nvGrpSpPr>
          <p:grpSpPr>
            <a:xfrm>
              <a:off x="8680517" y="1808249"/>
              <a:ext cx="1134231" cy="599154"/>
              <a:chOff x="8783661" y="786805"/>
              <a:chExt cx="2133585" cy="1127060"/>
            </a:xfrm>
          </p:grpSpPr>
          <p:sp>
            <p:nvSpPr>
              <p:cNvPr id="49" name="îŝḷîḓé-文本框 27">
                <a:extLst>
                  <a:ext uri="{FF2B5EF4-FFF2-40B4-BE49-F238E27FC236}">
                    <a16:creationId xmlns:a16="http://schemas.microsoft.com/office/drawing/2014/main" id="{90CE6662-6BCF-EB46-82C9-20C4F417B010}"/>
                  </a:ext>
                </a:extLst>
              </p:cNvPr>
              <p:cNvSpPr txBox="1"/>
              <p:nvPr/>
            </p:nvSpPr>
            <p:spPr>
              <a:xfrm>
                <a:off x="8783661" y="1287219"/>
                <a:ext cx="213358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与保险公司合作共同为集团企业提供风险评估与承保</a:t>
                </a:r>
              </a:p>
            </p:txBody>
          </p:sp>
          <p:sp>
            <p:nvSpPr>
              <p:cNvPr id="50" name="îŝḷîḓé-Rectangle 24">
                <a:extLst>
                  <a:ext uri="{FF2B5EF4-FFF2-40B4-BE49-F238E27FC236}">
                    <a16:creationId xmlns:a16="http://schemas.microsoft.com/office/drawing/2014/main" id="{588F7C5C-683F-224B-BF0B-079E0C84B2CE}"/>
                  </a:ext>
                </a:extLst>
              </p:cNvPr>
              <p:cNvSpPr/>
              <p:nvPr/>
            </p:nvSpPr>
            <p:spPr>
              <a:xfrm>
                <a:off x="8792903" y="786805"/>
                <a:ext cx="2020976" cy="325411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风险查勘与承保</a:t>
                </a:r>
              </a:p>
            </p:txBody>
          </p: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9398C762-C841-6446-9AE8-21C4C7CFFEFD}"/>
                </a:ext>
              </a:extLst>
            </p:cNvPr>
            <p:cNvGrpSpPr/>
            <p:nvPr/>
          </p:nvGrpSpPr>
          <p:grpSpPr>
            <a:xfrm>
              <a:off x="6095999" y="1808249"/>
              <a:ext cx="1074367" cy="615781"/>
              <a:chOff x="3921963" y="786805"/>
              <a:chExt cx="2020976" cy="1158337"/>
            </a:xfrm>
          </p:grpSpPr>
          <p:sp>
            <p:nvSpPr>
              <p:cNvPr id="47" name="îŝḷîḓé-文本框 29">
                <a:extLst>
                  <a:ext uri="{FF2B5EF4-FFF2-40B4-BE49-F238E27FC236}">
                    <a16:creationId xmlns:a16="http://schemas.microsoft.com/office/drawing/2014/main" id="{0A455D1F-2D9D-AD4B-B6F9-1C2CCA92CFF3}"/>
                  </a:ext>
                </a:extLst>
              </p:cNvPr>
              <p:cNvSpPr txBox="1"/>
              <p:nvPr/>
            </p:nvSpPr>
            <p:spPr>
              <a:xfrm>
                <a:off x="3921965" y="1318496"/>
                <a:ext cx="2020974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集团红头文件要求下属单位的保险业务均交由我司管理</a:t>
                </a:r>
              </a:p>
            </p:txBody>
          </p:sp>
          <p:sp>
            <p:nvSpPr>
              <p:cNvPr id="48" name="îŝḷîḓé-Rectangle 22">
                <a:extLst>
                  <a:ext uri="{FF2B5EF4-FFF2-40B4-BE49-F238E27FC236}">
                    <a16:creationId xmlns:a16="http://schemas.microsoft.com/office/drawing/2014/main" id="{6136BF33-91F5-3A44-813B-ACF07232214F}"/>
                  </a:ext>
                </a:extLst>
              </p:cNvPr>
              <p:cNvSpPr/>
              <p:nvPr/>
            </p:nvSpPr>
            <p:spPr>
              <a:xfrm>
                <a:off x="3921963" y="786805"/>
                <a:ext cx="2020976" cy="325411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集团保险业务委托</a:t>
                </a:r>
              </a:p>
            </p:txBody>
          </p:sp>
        </p:grpSp>
      </p:grpSp>
      <p:sp>
        <p:nvSpPr>
          <p:cNvPr id="63" name="矩形 62">
            <a:extLst>
              <a:ext uri="{FF2B5EF4-FFF2-40B4-BE49-F238E27FC236}">
                <a16:creationId xmlns:a16="http://schemas.microsoft.com/office/drawing/2014/main" id="{3FBF4A49-F1C9-C640-851D-15D76110C7A0}"/>
              </a:ext>
            </a:extLst>
          </p:cNvPr>
          <p:cNvSpPr/>
          <p:nvPr/>
        </p:nvSpPr>
        <p:spPr>
          <a:xfrm>
            <a:off x="7085895" y="2111096"/>
            <a:ext cx="26635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我司当前整体业务的主流程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8639" y="5636625"/>
            <a:ext cx="11244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基于上述背景与形势，国企背景</a:t>
            </a:r>
            <a:r>
              <a:rPr lang="en-US" altLang="zh-CN" sz="1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lang="zh-CN" altLang="en-US" sz="1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保险中小企业的我司：该如何数字化转型、如何以信息技术助力公司的业务与管理的发展？</a:t>
            </a:r>
            <a:endParaRPr lang="en-US" altLang="zh-CN" sz="12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CN" alt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0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114301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87" name="PA_矩形 27">
            <a:extLst>
              <a:ext uri="{FF2B5EF4-FFF2-40B4-BE49-F238E27FC236}">
                <a16:creationId xmlns:a16="http://schemas.microsoft.com/office/drawing/2014/main" id="{2D25F733-2595-CC47-B3BB-73C0D664DDF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238088" y="5082711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资源难于调动</a:t>
            </a:r>
          </a:p>
        </p:txBody>
      </p:sp>
      <p:sp>
        <p:nvSpPr>
          <p:cNvPr id="88" name="PA_矩形 22">
            <a:extLst>
              <a:ext uri="{FF2B5EF4-FFF2-40B4-BE49-F238E27FC236}">
                <a16:creationId xmlns:a16="http://schemas.microsoft.com/office/drawing/2014/main" id="{D2CE06FA-EA78-CF48-94A0-3D2E339FF0D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3229" y="5082711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历史遗留问题</a:t>
            </a:r>
          </a:p>
        </p:txBody>
      </p:sp>
      <p:sp>
        <p:nvSpPr>
          <p:cNvPr id="89" name="PA_矩形 20">
            <a:extLst>
              <a:ext uri="{FF2B5EF4-FFF2-40B4-BE49-F238E27FC236}">
                <a16:creationId xmlns:a16="http://schemas.microsoft.com/office/drawing/2014/main" id="{315F9A82-47E8-A148-AB20-FD1A91F4BE7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84282" y="1292596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人少责多</a:t>
            </a:r>
          </a:p>
        </p:txBody>
      </p: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440DDE85-472A-7F4F-B16B-48E581889A0B}"/>
              </a:ext>
            </a:extLst>
          </p:cNvPr>
          <p:cNvGrpSpPr/>
          <p:nvPr/>
        </p:nvGrpSpPr>
        <p:grpSpPr>
          <a:xfrm>
            <a:off x="4582362" y="3253477"/>
            <a:ext cx="3047594" cy="3154441"/>
            <a:chOff x="4544326" y="2894627"/>
            <a:chExt cx="3047594" cy="3154441"/>
          </a:xfrm>
        </p:grpSpPr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1135FB9F-3398-0F4C-9552-53D965E9A02C}"/>
                </a:ext>
              </a:extLst>
            </p:cNvPr>
            <p:cNvSpPr/>
            <p:nvPr/>
          </p:nvSpPr>
          <p:spPr>
            <a:xfrm>
              <a:off x="6849177" y="5074671"/>
              <a:ext cx="742743" cy="74274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C234476A-48BF-2449-BA9E-D202A86AE5CD}"/>
                </a:ext>
              </a:extLst>
            </p:cNvPr>
            <p:cNvGrpSpPr/>
            <p:nvPr/>
          </p:nvGrpSpPr>
          <p:grpSpPr>
            <a:xfrm>
              <a:off x="4544326" y="2894627"/>
              <a:ext cx="2894147" cy="3154441"/>
              <a:chOff x="4544326" y="2894627"/>
              <a:chExt cx="2894147" cy="3154441"/>
            </a:xfrm>
          </p:grpSpPr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060DE8A2-CFA1-1641-9A96-F02BD69A9E34}"/>
                  </a:ext>
                </a:extLst>
              </p:cNvPr>
              <p:cNvSpPr/>
              <p:nvPr/>
            </p:nvSpPr>
            <p:spPr>
              <a:xfrm>
                <a:off x="4544326" y="3166901"/>
                <a:ext cx="2882165" cy="2882167"/>
              </a:xfrm>
              <a:prstGeom prst="ellipse">
                <a:avLst/>
              </a:prstGeom>
              <a:noFill/>
              <a:ln>
                <a:solidFill>
                  <a:srgbClr val="2C3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grpSp>
            <p:nvGrpSpPr>
              <p:cNvPr id="94" name="组合 93">
                <a:extLst>
                  <a:ext uri="{FF2B5EF4-FFF2-40B4-BE49-F238E27FC236}">
                    <a16:creationId xmlns:a16="http://schemas.microsoft.com/office/drawing/2014/main" id="{2D1FF0D7-B1F4-6347-8CC7-F6A78AEDBB37}"/>
                  </a:ext>
                </a:extLst>
              </p:cNvPr>
              <p:cNvGrpSpPr/>
              <p:nvPr/>
            </p:nvGrpSpPr>
            <p:grpSpPr>
              <a:xfrm>
                <a:off x="5242851" y="3439529"/>
                <a:ext cx="1814286" cy="2093804"/>
                <a:chOff x="8301916" y="1749231"/>
                <a:chExt cx="2561601" cy="2956261"/>
              </a:xfrm>
            </p:grpSpPr>
            <p:sp>
              <p:nvSpPr>
                <p:cNvPr id="101" name="梯形 100">
                  <a:extLst>
                    <a:ext uri="{FF2B5EF4-FFF2-40B4-BE49-F238E27FC236}">
                      <a16:creationId xmlns:a16="http://schemas.microsoft.com/office/drawing/2014/main" id="{102F3CAD-D024-B242-8034-DA0500384692}"/>
                    </a:ext>
                  </a:extLst>
                </p:cNvPr>
                <p:cNvSpPr/>
                <p:nvPr/>
              </p:nvSpPr>
              <p:spPr>
                <a:xfrm rot="14400000">
                  <a:off x="8553651" y="2720979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102" name="梯形 101">
                  <a:extLst>
                    <a:ext uri="{FF2B5EF4-FFF2-40B4-BE49-F238E27FC236}">
                      <a16:creationId xmlns:a16="http://schemas.microsoft.com/office/drawing/2014/main" id="{92895302-3C81-E649-9479-43F0833A5AF5}"/>
                    </a:ext>
                  </a:extLst>
                </p:cNvPr>
                <p:cNvSpPr/>
                <p:nvPr/>
              </p:nvSpPr>
              <p:spPr>
                <a:xfrm>
                  <a:off x="8492970" y="4010011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103" name="梯形 102">
                  <a:extLst>
                    <a:ext uri="{FF2B5EF4-FFF2-40B4-BE49-F238E27FC236}">
                      <a16:creationId xmlns:a16="http://schemas.microsoft.com/office/drawing/2014/main" id="{062F09D6-CF3F-E346-A116-3973FAA50CD8}"/>
                    </a:ext>
                  </a:extLst>
                </p:cNvPr>
                <p:cNvSpPr/>
                <p:nvPr/>
              </p:nvSpPr>
              <p:spPr>
                <a:xfrm rot="7200000">
                  <a:off x="7330168" y="3306693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</p:grp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1AC13CFA-5C4E-A445-B8BF-5B424146DAFF}"/>
                  </a:ext>
                </a:extLst>
              </p:cNvPr>
              <p:cNvSpPr/>
              <p:nvPr/>
            </p:nvSpPr>
            <p:spPr>
              <a:xfrm>
                <a:off x="5588714" y="2894627"/>
                <a:ext cx="742743" cy="742748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6" name="任意多边形: 形状 10">
                <a:extLst>
                  <a:ext uri="{FF2B5EF4-FFF2-40B4-BE49-F238E27FC236}">
                    <a16:creationId xmlns:a16="http://schemas.microsoft.com/office/drawing/2014/main" id="{E025C5F2-0E23-D34C-92D8-169D2C27C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507" y="3048077"/>
                <a:ext cx="235159" cy="435849"/>
              </a:xfrm>
              <a:custGeom>
                <a:avLst/>
                <a:gdLst>
                  <a:gd name="connsiteX0" fmla="*/ 144363 w 327353"/>
                  <a:gd name="connsiteY0" fmla="*/ 543008 h 606722"/>
                  <a:gd name="connsiteX1" fmla="*/ 131814 w 327353"/>
                  <a:gd name="connsiteY1" fmla="*/ 555538 h 606722"/>
                  <a:gd name="connsiteX2" fmla="*/ 144363 w 327353"/>
                  <a:gd name="connsiteY2" fmla="*/ 568156 h 606722"/>
                  <a:gd name="connsiteX3" fmla="*/ 182990 w 327353"/>
                  <a:gd name="connsiteY3" fmla="*/ 568156 h 606722"/>
                  <a:gd name="connsiteX4" fmla="*/ 195540 w 327353"/>
                  <a:gd name="connsiteY4" fmla="*/ 555538 h 606722"/>
                  <a:gd name="connsiteX5" fmla="*/ 182990 w 327353"/>
                  <a:gd name="connsiteY5" fmla="*/ 543008 h 606722"/>
                  <a:gd name="connsiteX6" fmla="*/ 327353 w 327353"/>
                  <a:gd name="connsiteY6" fmla="*/ 501509 h 606722"/>
                  <a:gd name="connsiteX7" fmla="*/ 327353 w 327353"/>
                  <a:gd name="connsiteY7" fmla="*/ 572333 h 606722"/>
                  <a:gd name="connsiteX8" fmla="*/ 294066 w 327353"/>
                  <a:gd name="connsiteY8" fmla="*/ 606722 h 606722"/>
                  <a:gd name="connsiteX9" fmla="*/ 33020 w 327353"/>
                  <a:gd name="connsiteY9" fmla="*/ 606722 h 606722"/>
                  <a:gd name="connsiteX10" fmla="*/ 0 w 327353"/>
                  <a:gd name="connsiteY10" fmla="*/ 572333 h 606722"/>
                  <a:gd name="connsiteX11" fmla="*/ 0 w 327353"/>
                  <a:gd name="connsiteY11" fmla="*/ 502779 h 606722"/>
                  <a:gd name="connsiteX12" fmla="*/ 0 w 327353"/>
                  <a:gd name="connsiteY12" fmla="*/ 502753 h 606722"/>
                  <a:gd name="connsiteX13" fmla="*/ 322280 w 327353"/>
                  <a:gd name="connsiteY13" fmla="*/ 502753 h 606722"/>
                  <a:gd name="connsiteX14" fmla="*/ 327353 w 327353"/>
                  <a:gd name="connsiteY14" fmla="*/ 501509 h 606722"/>
                  <a:gd name="connsiteX15" fmla="*/ 187174 w 327353"/>
                  <a:gd name="connsiteY15" fmla="*/ 190205 h 606722"/>
                  <a:gd name="connsiteX16" fmla="*/ 174624 w 327353"/>
                  <a:gd name="connsiteY16" fmla="*/ 202823 h 606722"/>
                  <a:gd name="connsiteX17" fmla="*/ 174624 w 327353"/>
                  <a:gd name="connsiteY17" fmla="*/ 263163 h 606722"/>
                  <a:gd name="connsiteX18" fmla="*/ 187174 w 327353"/>
                  <a:gd name="connsiteY18" fmla="*/ 275693 h 606722"/>
                  <a:gd name="connsiteX19" fmla="*/ 191357 w 327353"/>
                  <a:gd name="connsiteY19" fmla="*/ 274982 h 606722"/>
                  <a:gd name="connsiteX20" fmla="*/ 191357 w 327353"/>
                  <a:gd name="connsiteY20" fmla="*/ 405614 h 606722"/>
                  <a:gd name="connsiteX21" fmla="*/ 203995 w 327353"/>
                  <a:gd name="connsiteY21" fmla="*/ 418144 h 606722"/>
                  <a:gd name="connsiteX22" fmla="*/ 216545 w 327353"/>
                  <a:gd name="connsiteY22" fmla="*/ 405614 h 606722"/>
                  <a:gd name="connsiteX23" fmla="*/ 216545 w 327353"/>
                  <a:gd name="connsiteY23" fmla="*/ 275426 h 606722"/>
                  <a:gd name="connsiteX24" fmla="*/ 219037 w 327353"/>
                  <a:gd name="connsiteY24" fmla="*/ 275693 h 606722"/>
                  <a:gd name="connsiteX25" fmla="*/ 231675 w 327353"/>
                  <a:gd name="connsiteY25" fmla="*/ 263163 h 606722"/>
                  <a:gd name="connsiteX26" fmla="*/ 231675 w 327353"/>
                  <a:gd name="connsiteY26" fmla="*/ 202823 h 606722"/>
                  <a:gd name="connsiteX27" fmla="*/ 219037 w 327353"/>
                  <a:gd name="connsiteY27" fmla="*/ 190205 h 606722"/>
                  <a:gd name="connsiteX28" fmla="*/ 211471 w 327353"/>
                  <a:gd name="connsiteY28" fmla="*/ 192782 h 606722"/>
                  <a:gd name="connsiteX29" fmla="*/ 203995 w 327353"/>
                  <a:gd name="connsiteY29" fmla="*/ 190205 h 606722"/>
                  <a:gd name="connsiteX30" fmla="*/ 195540 w 327353"/>
                  <a:gd name="connsiteY30" fmla="*/ 193493 h 606722"/>
                  <a:gd name="connsiteX31" fmla="*/ 187174 w 327353"/>
                  <a:gd name="connsiteY31" fmla="*/ 190205 h 606722"/>
                  <a:gd name="connsiteX32" fmla="*/ 106626 w 327353"/>
                  <a:gd name="connsiteY32" fmla="*/ 181851 h 606722"/>
                  <a:gd name="connsiteX33" fmla="*/ 85621 w 327353"/>
                  <a:gd name="connsiteY33" fmla="*/ 202823 h 606722"/>
                  <a:gd name="connsiteX34" fmla="*/ 85621 w 327353"/>
                  <a:gd name="connsiteY34" fmla="*/ 328479 h 606722"/>
                  <a:gd name="connsiteX35" fmla="*/ 95678 w 327353"/>
                  <a:gd name="connsiteY35" fmla="*/ 346341 h 606722"/>
                  <a:gd name="connsiteX36" fmla="*/ 95678 w 327353"/>
                  <a:gd name="connsiteY36" fmla="*/ 405614 h 606722"/>
                  <a:gd name="connsiteX37" fmla="*/ 108317 w 327353"/>
                  <a:gd name="connsiteY37" fmla="*/ 418144 h 606722"/>
                  <a:gd name="connsiteX38" fmla="*/ 120866 w 327353"/>
                  <a:gd name="connsiteY38" fmla="*/ 405614 h 606722"/>
                  <a:gd name="connsiteX39" fmla="*/ 120866 w 327353"/>
                  <a:gd name="connsiteY39" fmla="*/ 343853 h 606722"/>
                  <a:gd name="connsiteX40" fmla="*/ 127631 w 327353"/>
                  <a:gd name="connsiteY40" fmla="*/ 328479 h 606722"/>
                  <a:gd name="connsiteX41" fmla="*/ 127631 w 327353"/>
                  <a:gd name="connsiteY41" fmla="*/ 202823 h 606722"/>
                  <a:gd name="connsiteX42" fmla="*/ 106626 w 327353"/>
                  <a:gd name="connsiteY42" fmla="*/ 181851 h 606722"/>
                  <a:gd name="connsiteX43" fmla="*/ 0 w 327353"/>
                  <a:gd name="connsiteY43" fmla="*/ 112270 h 606722"/>
                  <a:gd name="connsiteX44" fmla="*/ 327353 w 327353"/>
                  <a:gd name="connsiteY44" fmla="*/ 112270 h 606722"/>
                  <a:gd name="connsiteX45" fmla="*/ 327353 w 327353"/>
                  <a:gd name="connsiteY45" fmla="*/ 478928 h 606722"/>
                  <a:gd name="connsiteX46" fmla="*/ 322280 w 327353"/>
                  <a:gd name="connsiteY46" fmla="*/ 477684 h 606722"/>
                  <a:gd name="connsiteX47" fmla="*/ 0 w 327353"/>
                  <a:gd name="connsiteY47" fmla="*/ 477684 h 606722"/>
                  <a:gd name="connsiteX48" fmla="*/ 0 w 327353"/>
                  <a:gd name="connsiteY48" fmla="*/ 477658 h 606722"/>
                  <a:gd name="connsiteX49" fmla="*/ 33020 w 327353"/>
                  <a:gd name="connsiteY49" fmla="*/ 0 h 606722"/>
                  <a:gd name="connsiteX50" fmla="*/ 294066 w 327353"/>
                  <a:gd name="connsiteY50" fmla="*/ 0 h 606722"/>
                  <a:gd name="connsiteX51" fmla="*/ 327353 w 327353"/>
                  <a:gd name="connsiteY51" fmla="*/ 34407 h 606722"/>
                  <a:gd name="connsiteX52" fmla="*/ 327353 w 327353"/>
                  <a:gd name="connsiteY52" fmla="*/ 87219 h 606722"/>
                  <a:gd name="connsiteX53" fmla="*/ 0 w 327353"/>
                  <a:gd name="connsiteY53" fmla="*/ 87219 h 606722"/>
                  <a:gd name="connsiteX54" fmla="*/ 0 w 327353"/>
                  <a:gd name="connsiteY54" fmla="*/ 34407 h 606722"/>
                  <a:gd name="connsiteX55" fmla="*/ 33020 w 327353"/>
                  <a:gd name="connsiteY5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27353" h="606722">
                    <a:moveTo>
                      <a:pt x="144363" y="543008"/>
                    </a:moveTo>
                    <a:cubicBezTo>
                      <a:pt x="137421" y="543008"/>
                      <a:pt x="131814" y="548606"/>
                      <a:pt x="131814" y="555538"/>
                    </a:cubicBezTo>
                    <a:cubicBezTo>
                      <a:pt x="131814" y="562558"/>
                      <a:pt x="137421" y="568156"/>
                      <a:pt x="144363" y="568156"/>
                    </a:cubicBezTo>
                    <a:lnTo>
                      <a:pt x="182990" y="568156"/>
                    </a:lnTo>
                    <a:cubicBezTo>
                      <a:pt x="189933" y="568156"/>
                      <a:pt x="195540" y="562558"/>
                      <a:pt x="195540" y="555538"/>
                    </a:cubicBezTo>
                    <a:cubicBezTo>
                      <a:pt x="195540" y="548606"/>
                      <a:pt x="189933" y="543008"/>
                      <a:pt x="182990" y="543008"/>
                    </a:cubicBezTo>
                    <a:close/>
                    <a:moveTo>
                      <a:pt x="327353" y="501509"/>
                    </a:moveTo>
                    <a:lnTo>
                      <a:pt x="327353" y="572333"/>
                    </a:lnTo>
                    <a:cubicBezTo>
                      <a:pt x="327353" y="590905"/>
                      <a:pt x="312668" y="606722"/>
                      <a:pt x="294066" y="606722"/>
                    </a:cubicBezTo>
                    <a:lnTo>
                      <a:pt x="33020" y="606722"/>
                    </a:lnTo>
                    <a:cubicBezTo>
                      <a:pt x="14330" y="606722"/>
                      <a:pt x="0" y="590905"/>
                      <a:pt x="0" y="572333"/>
                    </a:cubicBezTo>
                    <a:lnTo>
                      <a:pt x="0" y="502779"/>
                    </a:lnTo>
                    <a:lnTo>
                      <a:pt x="0" y="502753"/>
                    </a:lnTo>
                    <a:lnTo>
                      <a:pt x="322280" y="502753"/>
                    </a:lnTo>
                    <a:cubicBezTo>
                      <a:pt x="324238" y="502753"/>
                      <a:pt x="325662" y="502309"/>
                      <a:pt x="327353" y="501509"/>
                    </a:cubicBezTo>
                    <a:close/>
                    <a:moveTo>
                      <a:pt x="187174" y="190205"/>
                    </a:moveTo>
                    <a:cubicBezTo>
                      <a:pt x="180231" y="190205"/>
                      <a:pt x="174624" y="195892"/>
                      <a:pt x="174624" y="202823"/>
                    </a:cubicBezTo>
                    <a:lnTo>
                      <a:pt x="174624" y="263163"/>
                    </a:lnTo>
                    <a:cubicBezTo>
                      <a:pt x="174624" y="270094"/>
                      <a:pt x="180231" y="275693"/>
                      <a:pt x="187174" y="275693"/>
                    </a:cubicBezTo>
                    <a:cubicBezTo>
                      <a:pt x="188687" y="275693"/>
                      <a:pt x="190022" y="275426"/>
                      <a:pt x="191357" y="274982"/>
                    </a:cubicBezTo>
                    <a:lnTo>
                      <a:pt x="191357" y="405614"/>
                    </a:lnTo>
                    <a:cubicBezTo>
                      <a:pt x="191357" y="412545"/>
                      <a:pt x="196964" y="418144"/>
                      <a:pt x="203995" y="418144"/>
                    </a:cubicBezTo>
                    <a:cubicBezTo>
                      <a:pt x="210937" y="418144"/>
                      <a:pt x="216545" y="412545"/>
                      <a:pt x="216545" y="405614"/>
                    </a:cubicBezTo>
                    <a:lnTo>
                      <a:pt x="216545" y="275426"/>
                    </a:lnTo>
                    <a:cubicBezTo>
                      <a:pt x="217346" y="275604"/>
                      <a:pt x="218236" y="275693"/>
                      <a:pt x="219037" y="275693"/>
                    </a:cubicBezTo>
                    <a:cubicBezTo>
                      <a:pt x="225979" y="275693"/>
                      <a:pt x="231675" y="270094"/>
                      <a:pt x="231675" y="263163"/>
                    </a:cubicBezTo>
                    <a:lnTo>
                      <a:pt x="231675" y="202823"/>
                    </a:lnTo>
                    <a:cubicBezTo>
                      <a:pt x="231675" y="195892"/>
                      <a:pt x="225979" y="190205"/>
                      <a:pt x="219037" y="190205"/>
                    </a:cubicBezTo>
                    <a:cubicBezTo>
                      <a:pt x="216189" y="190205"/>
                      <a:pt x="213607" y="191182"/>
                      <a:pt x="211471" y="192782"/>
                    </a:cubicBezTo>
                    <a:cubicBezTo>
                      <a:pt x="209424" y="191182"/>
                      <a:pt x="206843" y="190205"/>
                      <a:pt x="203995" y="190205"/>
                    </a:cubicBezTo>
                    <a:cubicBezTo>
                      <a:pt x="200702" y="190205"/>
                      <a:pt x="197765" y="191449"/>
                      <a:pt x="195540" y="193493"/>
                    </a:cubicBezTo>
                    <a:cubicBezTo>
                      <a:pt x="193315" y="191449"/>
                      <a:pt x="190378" y="190205"/>
                      <a:pt x="187174" y="190205"/>
                    </a:cubicBezTo>
                    <a:close/>
                    <a:moveTo>
                      <a:pt x="106626" y="181851"/>
                    </a:moveTo>
                    <a:cubicBezTo>
                      <a:pt x="95055" y="181851"/>
                      <a:pt x="85621" y="191271"/>
                      <a:pt x="85621" y="202823"/>
                    </a:cubicBezTo>
                    <a:lnTo>
                      <a:pt x="85621" y="328479"/>
                    </a:lnTo>
                    <a:cubicBezTo>
                      <a:pt x="85621" y="336032"/>
                      <a:pt x="89715" y="342697"/>
                      <a:pt x="95678" y="346341"/>
                    </a:cubicBezTo>
                    <a:lnTo>
                      <a:pt x="95678" y="405614"/>
                    </a:lnTo>
                    <a:cubicBezTo>
                      <a:pt x="95678" y="412545"/>
                      <a:pt x="101375" y="418144"/>
                      <a:pt x="108317" y="418144"/>
                    </a:cubicBezTo>
                    <a:cubicBezTo>
                      <a:pt x="115259" y="418144"/>
                      <a:pt x="120866" y="412545"/>
                      <a:pt x="120866" y="405614"/>
                    </a:cubicBezTo>
                    <a:lnTo>
                      <a:pt x="120866" y="343853"/>
                    </a:lnTo>
                    <a:cubicBezTo>
                      <a:pt x="124960" y="340031"/>
                      <a:pt x="127631" y="334522"/>
                      <a:pt x="127631" y="328479"/>
                    </a:cubicBezTo>
                    <a:lnTo>
                      <a:pt x="127631" y="202823"/>
                    </a:lnTo>
                    <a:cubicBezTo>
                      <a:pt x="127631" y="191271"/>
                      <a:pt x="118196" y="181851"/>
                      <a:pt x="106626" y="181851"/>
                    </a:cubicBezTo>
                    <a:close/>
                    <a:moveTo>
                      <a:pt x="0" y="112270"/>
                    </a:moveTo>
                    <a:lnTo>
                      <a:pt x="327353" y="112270"/>
                    </a:lnTo>
                    <a:lnTo>
                      <a:pt x="327353" y="478928"/>
                    </a:lnTo>
                    <a:cubicBezTo>
                      <a:pt x="325662" y="478128"/>
                      <a:pt x="324238" y="477684"/>
                      <a:pt x="322280" y="477684"/>
                    </a:cubicBezTo>
                    <a:lnTo>
                      <a:pt x="0" y="477684"/>
                    </a:lnTo>
                    <a:lnTo>
                      <a:pt x="0" y="477658"/>
                    </a:lnTo>
                    <a:close/>
                    <a:moveTo>
                      <a:pt x="33020" y="0"/>
                    </a:moveTo>
                    <a:lnTo>
                      <a:pt x="294066" y="0"/>
                    </a:lnTo>
                    <a:cubicBezTo>
                      <a:pt x="312668" y="0"/>
                      <a:pt x="327353" y="15825"/>
                      <a:pt x="327353" y="34407"/>
                    </a:cubicBezTo>
                    <a:lnTo>
                      <a:pt x="327353" y="87219"/>
                    </a:lnTo>
                    <a:lnTo>
                      <a:pt x="0" y="87219"/>
                    </a:lnTo>
                    <a:lnTo>
                      <a:pt x="0" y="34407"/>
                    </a:lnTo>
                    <a:cubicBezTo>
                      <a:pt x="0" y="15825"/>
                      <a:pt x="14330" y="0"/>
                      <a:pt x="330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BB6360AC-AC9F-B34D-B279-D11C593BFF02}"/>
                  </a:ext>
                </a:extLst>
              </p:cNvPr>
              <p:cNvSpPr/>
              <p:nvPr/>
            </p:nvSpPr>
            <p:spPr>
              <a:xfrm>
                <a:off x="4589393" y="5085190"/>
                <a:ext cx="742743" cy="742748"/>
              </a:xfrm>
              <a:prstGeom prst="ellips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8" name="任意多边形: 形状 12">
                <a:extLst>
                  <a:ext uri="{FF2B5EF4-FFF2-40B4-BE49-F238E27FC236}">
                    <a16:creationId xmlns:a16="http://schemas.microsoft.com/office/drawing/2014/main" id="{D8DB77DE-5FF0-E64F-BF7C-F3F528A5D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2842" y="5257947"/>
                <a:ext cx="435848" cy="397234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9" name="任意多边形: 形状 14">
                <a:extLst>
                  <a:ext uri="{FF2B5EF4-FFF2-40B4-BE49-F238E27FC236}">
                    <a16:creationId xmlns:a16="http://schemas.microsoft.com/office/drawing/2014/main" id="{3B38A289-B031-2844-81D3-B3B04FD85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2625" y="5240067"/>
                <a:ext cx="435848" cy="411957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00" name="文本框 21">
                <a:extLst>
                  <a:ext uri="{FF2B5EF4-FFF2-40B4-BE49-F238E27FC236}">
                    <a16:creationId xmlns:a16="http://schemas.microsoft.com/office/drawing/2014/main" id="{B69685EA-BE6E-1443-BA9C-D876A7B0C643}"/>
                  </a:ext>
                </a:extLst>
              </p:cNvPr>
              <p:cNvSpPr txBox="1"/>
              <p:nvPr/>
            </p:nvSpPr>
            <p:spPr>
              <a:xfrm>
                <a:off x="5086703" y="4365449"/>
                <a:ext cx="1710981" cy="661659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痛点</a:t>
                </a:r>
              </a:p>
            </p:txBody>
          </p:sp>
        </p:grpSp>
      </p:grpSp>
      <p:sp>
        <p:nvSpPr>
          <p:cNvPr id="104" name="矩形 103">
            <a:extLst>
              <a:ext uri="{FF2B5EF4-FFF2-40B4-BE49-F238E27FC236}">
                <a16:creationId xmlns:a16="http://schemas.microsoft.com/office/drawing/2014/main" id="{1967B92D-AB76-B14F-82F6-7B8A34FCED20}"/>
              </a:ext>
            </a:extLst>
          </p:cNvPr>
          <p:cNvSpPr/>
          <p:nvPr/>
        </p:nvSpPr>
        <p:spPr>
          <a:xfrm>
            <a:off x="716973" y="5457516"/>
            <a:ext cx="349721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欠缺整体规划</a:t>
            </a:r>
            <a:endParaRPr lang="en-US" altLang="zh-CN" sz="14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信息孤岛现象严重</a:t>
            </a:r>
            <a:endParaRPr lang="en-US" altLang="zh-CN" sz="14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不同的技术框架、组件标准各异</a:t>
            </a: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6E7FAF20-58D0-B349-BDA9-86AC3E823520}"/>
              </a:ext>
            </a:extLst>
          </p:cNvPr>
          <p:cNvSpPr/>
          <p:nvPr/>
        </p:nvSpPr>
        <p:spPr>
          <a:xfrm>
            <a:off x="8179629" y="5429367"/>
            <a:ext cx="32992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传统思维难调整</a:t>
            </a:r>
            <a:endParaRPr lang="en-US" altLang="zh-CN" sz="14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资源分散</a:t>
            </a:r>
            <a:endParaRPr lang="en-US" altLang="zh-CN" sz="14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集团内协作需呈报请示</a:t>
            </a:r>
            <a:endParaRPr lang="en-US" altLang="zh-CN" sz="14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合规，须首位考量</a:t>
            </a: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FF3BB0F9-BCE8-2442-B286-165C99D59E94}"/>
              </a:ext>
            </a:extLst>
          </p:cNvPr>
          <p:cNvSpPr/>
          <p:nvPr/>
        </p:nvSpPr>
        <p:spPr>
          <a:xfrm>
            <a:off x="2244436" y="1679076"/>
            <a:ext cx="8167255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15</a:t>
            </a: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个软件开发人员（含</a:t>
            </a: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7</a:t>
            </a: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个外包） ，须负责</a:t>
            </a: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20</a:t>
            </a: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余个系统的运维与开发</a:t>
            </a:r>
            <a:endParaRPr lang="en-US" altLang="zh-CN" sz="14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同时还需负责新核心业务、电商等新系统并行建设；</a:t>
            </a:r>
            <a:endParaRPr lang="en-US" altLang="zh-CN" sz="14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因预算受限、并且预算逐年递减，而无法雇佣更多的外包开发人力</a:t>
            </a: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E7655216-AFA8-9348-AFEE-5D1410663E45}"/>
              </a:ext>
            </a:extLst>
          </p:cNvPr>
          <p:cNvSpPr txBox="1"/>
          <p:nvPr/>
        </p:nvSpPr>
        <p:spPr>
          <a:xfrm>
            <a:off x="4178293" y="272117"/>
            <a:ext cx="473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我司信息化建设的痛点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34185" y="2103399"/>
            <a:ext cx="738664" cy="37856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</a:rPr>
              <a:t>是继续按部就班地稳步前进发展呢？</a:t>
            </a:r>
            <a:endParaRPr lang="en-US" altLang="zh-CN" dirty="0">
              <a:solidFill>
                <a:srgbClr val="FFFF00"/>
              </a:solidFill>
            </a:endParaRPr>
          </a:p>
          <a:p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650490" y="1994390"/>
            <a:ext cx="738664" cy="40164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</a:rPr>
              <a:t>或是拥抱变化、做数字化转型的先锋？</a:t>
            </a:r>
            <a:endParaRPr lang="en-US" altLang="zh-CN" dirty="0">
              <a:solidFill>
                <a:srgbClr val="FFFF00"/>
              </a:solidFill>
            </a:endParaRPr>
          </a:p>
          <a:p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3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104" grpId="0"/>
      <p:bldP spid="105" grpId="0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1287A11-55FC-7F42-A024-E84B73C99BD6}"/>
              </a:ext>
            </a:extLst>
          </p:cNvPr>
          <p:cNvSpPr txBox="1"/>
          <p:nvPr/>
        </p:nvSpPr>
        <p:spPr>
          <a:xfrm>
            <a:off x="2519082" y="1432628"/>
            <a:ext cx="77413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做数字化转型的先锋，初心不变！</a:t>
            </a:r>
            <a:endParaRPr kumimoji="1" lang="en-US" altLang="zh-CN" sz="3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CN" sz="3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CN" sz="3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没钱没人的限制背景下，</a:t>
            </a:r>
            <a:endParaRPr kumimoji="1" lang="en-US" altLang="zh-CN" sz="3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采取的策略：跟上趋势！小步快跑！</a:t>
            </a:r>
            <a:endParaRPr kumimoji="1" lang="en-US" altLang="zh-CN" sz="3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CN" sz="3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4219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64">
            <a:extLst>
              <a:ext uri="{FF2B5EF4-FFF2-40B4-BE49-F238E27FC236}">
                <a16:creationId xmlns:a16="http://schemas.microsoft.com/office/drawing/2014/main" id="{CEF1A3EC-5402-D349-9844-392D6001E77C}"/>
              </a:ext>
            </a:extLst>
          </p:cNvPr>
          <p:cNvSpPr txBox="1">
            <a:spLocks/>
          </p:cNvSpPr>
          <p:nvPr/>
        </p:nvSpPr>
        <p:spPr>
          <a:xfrm>
            <a:off x="4623752" y="519430"/>
            <a:ext cx="1051560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数字化转型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战略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的时间计划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3" name="直接连接符 40">
            <a:extLst>
              <a:ext uri="{FF2B5EF4-FFF2-40B4-BE49-F238E27FC236}">
                <a16:creationId xmlns:a16="http://schemas.microsoft.com/office/drawing/2014/main" id="{4361C246-C6BE-B240-A7BE-9D4DF6D8A52D}"/>
              </a:ext>
            </a:extLst>
          </p:cNvPr>
          <p:cNvCxnSpPr/>
          <p:nvPr/>
        </p:nvCxnSpPr>
        <p:spPr>
          <a:xfrm flipV="1">
            <a:off x="872490" y="2631440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41">
            <a:extLst>
              <a:ext uri="{FF2B5EF4-FFF2-40B4-BE49-F238E27FC236}">
                <a16:creationId xmlns:a16="http://schemas.microsoft.com/office/drawing/2014/main" id="{4889EEF1-5BA4-2E41-84E1-AC14D1F6D6A4}"/>
              </a:ext>
            </a:extLst>
          </p:cNvPr>
          <p:cNvCxnSpPr/>
          <p:nvPr/>
        </p:nvCxnSpPr>
        <p:spPr>
          <a:xfrm flipV="1">
            <a:off x="3464560" y="2059940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2">
            <a:extLst>
              <a:ext uri="{FF2B5EF4-FFF2-40B4-BE49-F238E27FC236}">
                <a16:creationId xmlns:a16="http://schemas.microsoft.com/office/drawing/2014/main" id="{E575717E-3526-4348-87F4-4E40204CFFF4}"/>
              </a:ext>
            </a:extLst>
          </p:cNvPr>
          <p:cNvCxnSpPr/>
          <p:nvPr/>
        </p:nvCxnSpPr>
        <p:spPr>
          <a:xfrm flipV="1">
            <a:off x="6057265" y="1528445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43">
            <a:extLst>
              <a:ext uri="{FF2B5EF4-FFF2-40B4-BE49-F238E27FC236}">
                <a16:creationId xmlns:a16="http://schemas.microsoft.com/office/drawing/2014/main" id="{0784B4D9-CCB9-DE47-9085-4B2E2AD73CAC}"/>
              </a:ext>
            </a:extLst>
          </p:cNvPr>
          <p:cNvCxnSpPr/>
          <p:nvPr/>
        </p:nvCxnSpPr>
        <p:spPr>
          <a:xfrm flipV="1">
            <a:off x="8649335" y="955040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6">
            <a:extLst>
              <a:ext uri="{FF2B5EF4-FFF2-40B4-BE49-F238E27FC236}">
                <a16:creationId xmlns:a16="http://schemas.microsoft.com/office/drawing/2014/main" id="{1AB4E2E9-98E0-EE4B-8696-A07FA0CC34B9}"/>
              </a:ext>
            </a:extLst>
          </p:cNvPr>
          <p:cNvSpPr txBox="1"/>
          <p:nvPr/>
        </p:nvSpPr>
        <p:spPr>
          <a:xfrm>
            <a:off x="872490" y="3122295"/>
            <a:ext cx="2461895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年底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-2023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年初</a:t>
            </a:r>
          </a:p>
        </p:txBody>
      </p:sp>
      <p:sp>
        <p:nvSpPr>
          <p:cNvPr id="8" name="TextBox 30">
            <a:extLst>
              <a:ext uri="{FF2B5EF4-FFF2-40B4-BE49-F238E27FC236}">
                <a16:creationId xmlns:a16="http://schemas.microsoft.com/office/drawing/2014/main" id="{24C891C0-FDE1-3748-AB0A-5FCB7DD22816}"/>
              </a:ext>
            </a:extLst>
          </p:cNvPr>
          <p:cNvSpPr txBox="1"/>
          <p:nvPr/>
        </p:nvSpPr>
        <p:spPr>
          <a:xfrm>
            <a:off x="843915" y="4567555"/>
            <a:ext cx="2560320" cy="138497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搜集信息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广泛调研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32">
            <a:extLst>
              <a:ext uri="{FF2B5EF4-FFF2-40B4-BE49-F238E27FC236}">
                <a16:creationId xmlns:a16="http://schemas.microsoft.com/office/drawing/2014/main" id="{BA71D3B5-9CD1-514D-AECA-9B212949BFEA}"/>
              </a:ext>
            </a:extLst>
          </p:cNvPr>
          <p:cNvSpPr txBox="1"/>
          <p:nvPr/>
        </p:nvSpPr>
        <p:spPr>
          <a:xfrm>
            <a:off x="3464560" y="3996055"/>
            <a:ext cx="2644775" cy="105918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拟定初步思路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形成初步方案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试验</a:t>
            </a:r>
          </a:p>
        </p:txBody>
      </p:sp>
      <p:sp>
        <p:nvSpPr>
          <p:cNvPr id="10" name="TextBox 33">
            <a:extLst>
              <a:ext uri="{FF2B5EF4-FFF2-40B4-BE49-F238E27FC236}">
                <a16:creationId xmlns:a16="http://schemas.microsoft.com/office/drawing/2014/main" id="{6B44D539-5708-D341-9392-B5BAFCA6FBC5}"/>
              </a:ext>
            </a:extLst>
          </p:cNvPr>
          <p:cNvSpPr txBox="1"/>
          <p:nvPr/>
        </p:nvSpPr>
        <p:spPr>
          <a:xfrm>
            <a:off x="6041390" y="3416935"/>
            <a:ext cx="2607945" cy="1061805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请教专家论证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形成正式规划方案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实施</a:t>
            </a:r>
          </a:p>
        </p:txBody>
      </p:sp>
      <p:sp>
        <p:nvSpPr>
          <p:cNvPr id="11" name="TextBox 34">
            <a:extLst>
              <a:ext uri="{FF2B5EF4-FFF2-40B4-BE49-F238E27FC236}">
                <a16:creationId xmlns:a16="http://schemas.microsoft.com/office/drawing/2014/main" id="{3729A3E9-C58F-E044-9150-43EAE701875B}"/>
              </a:ext>
            </a:extLst>
          </p:cNvPr>
          <p:cNvSpPr txBox="1"/>
          <p:nvPr/>
        </p:nvSpPr>
        <p:spPr>
          <a:xfrm>
            <a:off x="8649335" y="2853055"/>
            <a:ext cx="2689860" cy="700552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逐步完善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推广应用场景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6794C87B-2CC9-2B42-8BEF-4ABC3C3ABB19}"/>
              </a:ext>
            </a:extLst>
          </p:cNvPr>
          <p:cNvSpPr txBox="1"/>
          <p:nvPr/>
        </p:nvSpPr>
        <p:spPr>
          <a:xfrm>
            <a:off x="3464559" y="2550795"/>
            <a:ext cx="2474757" cy="369308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年初</a:t>
            </a:r>
            <a:r>
              <a:rPr lang="en-US" altLang="zh-CN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-2023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927DA4C8-2D5D-534D-8538-E45898E5C6AC}"/>
              </a:ext>
            </a:extLst>
          </p:cNvPr>
          <p:cNvSpPr txBox="1"/>
          <p:nvPr/>
        </p:nvSpPr>
        <p:spPr>
          <a:xfrm>
            <a:off x="6057265" y="1938020"/>
            <a:ext cx="2607943" cy="369308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-2023</a:t>
            </a:r>
            <a:r>
              <a:rPr lang="zh-CN" alt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14" name="TextBox 37">
            <a:extLst>
              <a:ext uri="{FF2B5EF4-FFF2-40B4-BE49-F238E27FC236}">
                <a16:creationId xmlns:a16="http://schemas.microsoft.com/office/drawing/2014/main" id="{6D0C94F0-A9A6-0A4E-AE4C-8787B77D00BB}"/>
              </a:ext>
            </a:extLst>
          </p:cNvPr>
          <p:cNvSpPr txBox="1"/>
          <p:nvPr/>
        </p:nvSpPr>
        <p:spPr>
          <a:xfrm>
            <a:off x="8641715" y="1374140"/>
            <a:ext cx="2536825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</a:t>
            </a:r>
          </a:p>
        </p:txBody>
      </p:sp>
      <p:grpSp>
        <p:nvGrpSpPr>
          <p:cNvPr id="15" name="组合 3">
            <a:extLst>
              <a:ext uri="{FF2B5EF4-FFF2-40B4-BE49-F238E27FC236}">
                <a16:creationId xmlns:a16="http://schemas.microsoft.com/office/drawing/2014/main" id="{985B94B7-E460-EB49-BF2D-783729720530}"/>
              </a:ext>
            </a:extLst>
          </p:cNvPr>
          <p:cNvGrpSpPr/>
          <p:nvPr/>
        </p:nvGrpSpPr>
        <p:grpSpPr>
          <a:xfrm>
            <a:off x="6057265" y="2510155"/>
            <a:ext cx="2317750" cy="542290"/>
            <a:chOff x="4743736" y="3559626"/>
            <a:chExt cx="1652466" cy="308268"/>
          </a:xfrm>
        </p:grpSpPr>
        <p:sp>
          <p:nvSpPr>
            <p:cNvPr id="16" name="圆角矩形 15">
              <a:extLst>
                <a:ext uri="{FF2B5EF4-FFF2-40B4-BE49-F238E27FC236}">
                  <a16:creationId xmlns:a16="http://schemas.microsoft.com/office/drawing/2014/main" id="{00C2AFD3-2C81-A040-8470-E6914FC74DF4}"/>
                </a:ext>
              </a:extLst>
            </p:cNvPr>
            <p:cNvSpPr/>
            <p:nvPr/>
          </p:nvSpPr>
          <p:spPr>
            <a:xfrm>
              <a:off x="4743736" y="3559626"/>
              <a:ext cx="1652466" cy="308268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中期：规划并实施</a:t>
              </a: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7DD4C54-6C11-2E47-BDB4-0F63194B25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829" y="3621505"/>
              <a:ext cx="198396" cy="203560"/>
            </a:xfrm>
            <a:custGeom>
              <a:avLst/>
              <a:gdLst>
                <a:gd name="T0" fmla="*/ 161 w 195"/>
                <a:gd name="T1" fmla="*/ 101 h 200"/>
                <a:gd name="T2" fmla="*/ 152 w 195"/>
                <a:gd name="T3" fmla="*/ 99 h 200"/>
                <a:gd name="T4" fmla="*/ 159 w 195"/>
                <a:gd name="T5" fmla="*/ 87 h 200"/>
                <a:gd name="T6" fmla="*/ 161 w 195"/>
                <a:gd name="T7" fmla="*/ 87 h 200"/>
                <a:gd name="T8" fmla="*/ 184 w 195"/>
                <a:gd name="T9" fmla="*/ 46 h 200"/>
                <a:gd name="T10" fmla="*/ 164 w 195"/>
                <a:gd name="T11" fmla="*/ 23 h 200"/>
                <a:gd name="T12" fmla="*/ 164 w 195"/>
                <a:gd name="T13" fmla="*/ 9 h 200"/>
                <a:gd name="T14" fmla="*/ 195 w 195"/>
                <a:gd name="T15" fmla="*/ 46 h 200"/>
                <a:gd name="T16" fmla="*/ 161 w 195"/>
                <a:gd name="T17" fmla="*/ 101 h 200"/>
                <a:gd name="T18" fmla="*/ 98 w 195"/>
                <a:gd name="T19" fmla="*/ 130 h 200"/>
                <a:gd name="T20" fmla="*/ 36 w 195"/>
                <a:gd name="T21" fmla="*/ 40 h 200"/>
                <a:gd name="T22" fmla="*/ 36 w 195"/>
                <a:gd name="T23" fmla="*/ 0 h 200"/>
                <a:gd name="T24" fmla="*/ 160 w 195"/>
                <a:gd name="T25" fmla="*/ 0 h 200"/>
                <a:gd name="T26" fmla="*/ 160 w 195"/>
                <a:gd name="T27" fmla="*/ 40 h 200"/>
                <a:gd name="T28" fmla="*/ 98 w 195"/>
                <a:gd name="T29" fmla="*/ 130 h 200"/>
                <a:gd name="T30" fmla="*/ 67 w 195"/>
                <a:gd name="T31" fmla="*/ 12 h 200"/>
                <a:gd name="T32" fmla="*/ 52 w 195"/>
                <a:gd name="T33" fmla="*/ 12 h 200"/>
                <a:gd name="T34" fmla="*/ 99 w 195"/>
                <a:gd name="T35" fmla="*/ 119 h 200"/>
                <a:gd name="T36" fmla="*/ 67 w 195"/>
                <a:gd name="T37" fmla="*/ 12 h 200"/>
                <a:gd name="T38" fmla="*/ 34 w 195"/>
                <a:gd name="T39" fmla="*/ 87 h 200"/>
                <a:gd name="T40" fmla="*/ 36 w 195"/>
                <a:gd name="T41" fmla="*/ 87 h 200"/>
                <a:gd name="T42" fmla="*/ 43 w 195"/>
                <a:gd name="T43" fmla="*/ 99 h 200"/>
                <a:gd name="T44" fmla="*/ 34 w 195"/>
                <a:gd name="T45" fmla="*/ 101 h 200"/>
                <a:gd name="T46" fmla="*/ 0 w 195"/>
                <a:gd name="T47" fmla="*/ 46 h 200"/>
                <a:gd name="T48" fmla="*/ 31 w 195"/>
                <a:gd name="T49" fmla="*/ 9 h 200"/>
                <a:gd name="T50" fmla="*/ 31 w 195"/>
                <a:gd name="T51" fmla="*/ 23 h 200"/>
                <a:gd name="T52" fmla="*/ 11 w 195"/>
                <a:gd name="T53" fmla="*/ 46 h 200"/>
                <a:gd name="T54" fmla="*/ 34 w 195"/>
                <a:gd name="T55" fmla="*/ 87 h 200"/>
                <a:gd name="T56" fmla="*/ 87 w 195"/>
                <a:gd name="T57" fmla="*/ 147 h 200"/>
                <a:gd name="T58" fmla="*/ 97 w 195"/>
                <a:gd name="T59" fmla="*/ 136 h 200"/>
                <a:gd name="T60" fmla="*/ 108 w 195"/>
                <a:gd name="T61" fmla="*/ 147 h 200"/>
                <a:gd name="T62" fmla="*/ 97 w 195"/>
                <a:gd name="T63" fmla="*/ 157 h 200"/>
                <a:gd name="T64" fmla="*/ 87 w 195"/>
                <a:gd name="T65" fmla="*/ 147 h 200"/>
                <a:gd name="T66" fmla="*/ 128 w 195"/>
                <a:gd name="T67" fmla="*/ 170 h 200"/>
                <a:gd name="T68" fmla="*/ 118 w 195"/>
                <a:gd name="T69" fmla="*/ 180 h 200"/>
                <a:gd name="T70" fmla="*/ 78 w 195"/>
                <a:gd name="T71" fmla="*/ 180 h 200"/>
                <a:gd name="T72" fmla="*/ 68 w 195"/>
                <a:gd name="T73" fmla="*/ 170 h 200"/>
                <a:gd name="T74" fmla="*/ 78 w 195"/>
                <a:gd name="T75" fmla="*/ 160 h 200"/>
                <a:gd name="T76" fmla="*/ 118 w 195"/>
                <a:gd name="T77" fmla="*/ 160 h 200"/>
                <a:gd name="T78" fmla="*/ 128 w 195"/>
                <a:gd name="T79" fmla="*/ 170 h 200"/>
                <a:gd name="T80" fmla="*/ 58 w 195"/>
                <a:gd name="T81" fmla="*/ 184 h 200"/>
                <a:gd name="T82" fmla="*/ 134 w 195"/>
                <a:gd name="T83" fmla="*/ 184 h 200"/>
                <a:gd name="T84" fmla="*/ 144 w 195"/>
                <a:gd name="T85" fmla="*/ 200 h 200"/>
                <a:gd name="T86" fmla="*/ 48 w 195"/>
                <a:gd name="T87" fmla="*/ 200 h 200"/>
                <a:gd name="T88" fmla="*/ 58 w 195"/>
                <a:gd name="T89" fmla="*/ 18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200">
                  <a:moveTo>
                    <a:pt x="161" y="101"/>
                  </a:moveTo>
                  <a:cubicBezTo>
                    <a:pt x="158" y="101"/>
                    <a:pt x="155" y="100"/>
                    <a:pt x="152" y="99"/>
                  </a:cubicBezTo>
                  <a:cubicBezTo>
                    <a:pt x="155" y="96"/>
                    <a:pt x="157" y="92"/>
                    <a:pt x="159" y="87"/>
                  </a:cubicBezTo>
                  <a:cubicBezTo>
                    <a:pt x="159" y="87"/>
                    <a:pt x="160" y="87"/>
                    <a:pt x="161" y="87"/>
                  </a:cubicBezTo>
                  <a:cubicBezTo>
                    <a:pt x="176" y="87"/>
                    <a:pt x="184" y="64"/>
                    <a:pt x="184" y="46"/>
                  </a:cubicBezTo>
                  <a:cubicBezTo>
                    <a:pt x="184" y="31"/>
                    <a:pt x="175" y="23"/>
                    <a:pt x="164" y="23"/>
                  </a:cubicBezTo>
                  <a:cubicBezTo>
                    <a:pt x="164" y="18"/>
                    <a:pt x="164" y="13"/>
                    <a:pt x="164" y="9"/>
                  </a:cubicBezTo>
                  <a:cubicBezTo>
                    <a:pt x="181" y="9"/>
                    <a:pt x="195" y="23"/>
                    <a:pt x="195" y="46"/>
                  </a:cubicBezTo>
                  <a:cubicBezTo>
                    <a:pt x="195" y="71"/>
                    <a:pt x="182" y="101"/>
                    <a:pt x="161" y="101"/>
                  </a:cubicBezTo>
                  <a:close/>
                  <a:moveTo>
                    <a:pt x="98" y="130"/>
                  </a:moveTo>
                  <a:cubicBezTo>
                    <a:pt x="65" y="130"/>
                    <a:pt x="36" y="90"/>
                    <a:pt x="36" y="40"/>
                  </a:cubicBezTo>
                  <a:cubicBezTo>
                    <a:pt x="36" y="37"/>
                    <a:pt x="36" y="3"/>
                    <a:pt x="3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3"/>
                    <a:pt x="160" y="37"/>
                    <a:pt x="160" y="40"/>
                  </a:cubicBezTo>
                  <a:cubicBezTo>
                    <a:pt x="160" y="90"/>
                    <a:pt x="131" y="130"/>
                    <a:pt x="98" y="130"/>
                  </a:cubicBezTo>
                  <a:close/>
                  <a:moveTo>
                    <a:pt x="67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0" y="116"/>
                    <a:pt x="99" y="119"/>
                  </a:cubicBezTo>
                  <a:cubicBezTo>
                    <a:pt x="62" y="92"/>
                    <a:pt x="67" y="12"/>
                    <a:pt x="67" y="12"/>
                  </a:cubicBezTo>
                  <a:close/>
                  <a:moveTo>
                    <a:pt x="34" y="87"/>
                  </a:moveTo>
                  <a:cubicBezTo>
                    <a:pt x="35" y="87"/>
                    <a:pt x="36" y="87"/>
                    <a:pt x="36" y="87"/>
                  </a:cubicBezTo>
                  <a:cubicBezTo>
                    <a:pt x="38" y="92"/>
                    <a:pt x="40" y="96"/>
                    <a:pt x="43" y="99"/>
                  </a:cubicBezTo>
                  <a:cubicBezTo>
                    <a:pt x="40" y="100"/>
                    <a:pt x="37" y="101"/>
                    <a:pt x="34" y="101"/>
                  </a:cubicBezTo>
                  <a:cubicBezTo>
                    <a:pt x="13" y="101"/>
                    <a:pt x="0" y="71"/>
                    <a:pt x="0" y="46"/>
                  </a:cubicBezTo>
                  <a:cubicBezTo>
                    <a:pt x="0" y="23"/>
                    <a:pt x="14" y="9"/>
                    <a:pt x="31" y="9"/>
                  </a:cubicBezTo>
                  <a:cubicBezTo>
                    <a:pt x="31" y="13"/>
                    <a:pt x="31" y="18"/>
                    <a:pt x="31" y="23"/>
                  </a:cubicBezTo>
                  <a:cubicBezTo>
                    <a:pt x="20" y="23"/>
                    <a:pt x="11" y="31"/>
                    <a:pt x="11" y="46"/>
                  </a:cubicBezTo>
                  <a:cubicBezTo>
                    <a:pt x="11" y="64"/>
                    <a:pt x="19" y="87"/>
                    <a:pt x="34" y="87"/>
                  </a:cubicBezTo>
                  <a:close/>
                  <a:moveTo>
                    <a:pt x="87" y="147"/>
                  </a:moveTo>
                  <a:cubicBezTo>
                    <a:pt x="87" y="141"/>
                    <a:pt x="91" y="136"/>
                    <a:pt x="97" y="136"/>
                  </a:cubicBezTo>
                  <a:cubicBezTo>
                    <a:pt x="103" y="136"/>
                    <a:pt x="108" y="141"/>
                    <a:pt x="108" y="147"/>
                  </a:cubicBezTo>
                  <a:cubicBezTo>
                    <a:pt x="108" y="153"/>
                    <a:pt x="103" y="157"/>
                    <a:pt x="97" y="157"/>
                  </a:cubicBezTo>
                  <a:cubicBezTo>
                    <a:pt x="91" y="157"/>
                    <a:pt x="87" y="153"/>
                    <a:pt x="87" y="147"/>
                  </a:cubicBezTo>
                  <a:close/>
                  <a:moveTo>
                    <a:pt x="128" y="170"/>
                  </a:moveTo>
                  <a:cubicBezTo>
                    <a:pt x="128" y="176"/>
                    <a:pt x="123" y="180"/>
                    <a:pt x="11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2" y="180"/>
                    <a:pt x="68" y="176"/>
                    <a:pt x="68" y="170"/>
                  </a:cubicBezTo>
                  <a:cubicBezTo>
                    <a:pt x="68" y="165"/>
                    <a:pt x="72" y="160"/>
                    <a:pt x="78" y="160"/>
                  </a:cubicBezTo>
                  <a:cubicBezTo>
                    <a:pt x="118" y="160"/>
                    <a:pt x="118" y="160"/>
                    <a:pt x="118" y="160"/>
                  </a:cubicBezTo>
                  <a:cubicBezTo>
                    <a:pt x="123" y="160"/>
                    <a:pt x="128" y="165"/>
                    <a:pt x="128" y="170"/>
                  </a:cubicBezTo>
                  <a:close/>
                  <a:moveTo>
                    <a:pt x="58" y="184"/>
                  </a:moveTo>
                  <a:cubicBezTo>
                    <a:pt x="134" y="184"/>
                    <a:pt x="134" y="184"/>
                    <a:pt x="134" y="184"/>
                  </a:cubicBezTo>
                  <a:cubicBezTo>
                    <a:pt x="143" y="184"/>
                    <a:pt x="144" y="195"/>
                    <a:pt x="144" y="200"/>
                  </a:cubicBezTo>
                  <a:cubicBezTo>
                    <a:pt x="102" y="200"/>
                    <a:pt x="88" y="200"/>
                    <a:pt x="48" y="200"/>
                  </a:cubicBezTo>
                  <a:cubicBezTo>
                    <a:pt x="48" y="195"/>
                    <a:pt x="48" y="184"/>
                    <a:pt x="58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D5BB691-A7E2-1942-9586-7B5B406A7D01}"/>
              </a:ext>
            </a:extLst>
          </p:cNvPr>
          <p:cNvGrpSpPr/>
          <p:nvPr/>
        </p:nvGrpSpPr>
        <p:grpSpPr>
          <a:xfrm>
            <a:off x="3464560" y="3089275"/>
            <a:ext cx="2318385" cy="542290"/>
            <a:chOff x="2895531" y="3559626"/>
            <a:chExt cx="1652466" cy="308268"/>
          </a:xfrm>
        </p:grpSpPr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id="{ABFBD301-8950-FE48-8222-2FA68603E165}"/>
                </a:ext>
              </a:extLst>
            </p:cNvPr>
            <p:cNvSpPr/>
            <p:nvPr/>
          </p:nvSpPr>
          <p:spPr>
            <a:xfrm>
              <a:off x="2895531" y="3559626"/>
              <a:ext cx="1652466" cy="30826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短期：尝试</a:t>
              </a: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41B29DD6-DE49-ED49-B6AB-512893270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1391" y="3632825"/>
              <a:ext cx="210380" cy="170542"/>
            </a:xfrm>
            <a:custGeom>
              <a:avLst/>
              <a:gdLst>
                <a:gd name="T0" fmla="*/ 234 w 470"/>
                <a:gd name="T1" fmla="*/ 381 h 381"/>
                <a:gd name="T2" fmla="*/ 0 w 470"/>
                <a:gd name="T3" fmla="*/ 119 h 381"/>
                <a:gd name="T4" fmla="*/ 87 w 470"/>
                <a:gd name="T5" fmla="*/ 0 h 381"/>
                <a:gd name="T6" fmla="*/ 380 w 470"/>
                <a:gd name="T7" fmla="*/ 0 h 381"/>
                <a:gd name="T8" fmla="*/ 470 w 470"/>
                <a:gd name="T9" fmla="*/ 119 h 381"/>
                <a:gd name="T10" fmla="*/ 234 w 470"/>
                <a:gd name="T11" fmla="*/ 381 h 381"/>
                <a:gd name="T12" fmla="*/ 300 w 470"/>
                <a:gd name="T13" fmla="*/ 152 h 381"/>
                <a:gd name="T14" fmla="*/ 234 w 470"/>
                <a:gd name="T15" fmla="*/ 161 h 381"/>
                <a:gd name="T16" fmla="*/ 170 w 470"/>
                <a:gd name="T17" fmla="*/ 152 h 381"/>
                <a:gd name="T18" fmla="*/ 234 w 470"/>
                <a:gd name="T19" fmla="*/ 291 h 381"/>
                <a:gd name="T20" fmla="*/ 300 w 470"/>
                <a:gd name="T21" fmla="*/ 152 h 381"/>
                <a:gd name="T22" fmla="*/ 331 w 470"/>
                <a:gd name="T23" fmla="*/ 145 h 381"/>
                <a:gd name="T24" fmla="*/ 267 w 470"/>
                <a:gd name="T25" fmla="*/ 286 h 381"/>
                <a:gd name="T26" fmla="*/ 395 w 470"/>
                <a:gd name="T27" fmla="*/ 135 h 381"/>
                <a:gd name="T28" fmla="*/ 331 w 470"/>
                <a:gd name="T29" fmla="*/ 145 h 381"/>
                <a:gd name="T30" fmla="*/ 203 w 470"/>
                <a:gd name="T31" fmla="*/ 286 h 381"/>
                <a:gd name="T32" fmla="*/ 137 w 470"/>
                <a:gd name="T33" fmla="*/ 145 h 381"/>
                <a:gd name="T34" fmla="*/ 73 w 470"/>
                <a:gd name="T35" fmla="*/ 135 h 381"/>
                <a:gd name="T36" fmla="*/ 203 w 470"/>
                <a:gd name="T37" fmla="*/ 286 h 381"/>
                <a:gd name="T38" fmla="*/ 69 w 470"/>
                <a:gd name="T39" fmla="*/ 104 h 381"/>
                <a:gd name="T40" fmla="*/ 168 w 470"/>
                <a:gd name="T41" fmla="*/ 121 h 381"/>
                <a:gd name="T42" fmla="*/ 170 w 470"/>
                <a:gd name="T43" fmla="*/ 119 h 381"/>
                <a:gd name="T44" fmla="*/ 147 w 470"/>
                <a:gd name="T45" fmla="*/ 119 h 381"/>
                <a:gd name="T46" fmla="*/ 109 w 470"/>
                <a:gd name="T47" fmla="*/ 55 h 381"/>
                <a:gd name="T48" fmla="*/ 69 w 470"/>
                <a:gd name="T49" fmla="*/ 104 h 381"/>
                <a:gd name="T50" fmla="*/ 132 w 470"/>
                <a:gd name="T51" fmla="*/ 45 h 381"/>
                <a:gd name="T52" fmla="*/ 173 w 470"/>
                <a:gd name="T53" fmla="*/ 114 h 381"/>
                <a:gd name="T54" fmla="*/ 220 w 470"/>
                <a:gd name="T55" fmla="*/ 45 h 381"/>
                <a:gd name="T56" fmla="*/ 132 w 470"/>
                <a:gd name="T57" fmla="*/ 45 h 381"/>
                <a:gd name="T58" fmla="*/ 194 w 470"/>
                <a:gd name="T59" fmla="*/ 126 h 381"/>
                <a:gd name="T60" fmla="*/ 234 w 470"/>
                <a:gd name="T61" fmla="*/ 133 h 381"/>
                <a:gd name="T62" fmla="*/ 274 w 470"/>
                <a:gd name="T63" fmla="*/ 126 h 381"/>
                <a:gd name="T64" fmla="*/ 234 w 470"/>
                <a:gd name="T65" fmla="*/ 67 h 381"/>
                <a:gd name="T66" fmla="*/ 194 w 470"/>
                <a:gd name="T67" fmla="*/ 126 h 381"/>
                <a:gd name="T68" fmla="*/ 248 w 470"/>
                <a:gd name="T69" fmla="*/ 45 h 381"/>
                <a:gd name="T70" fmla="*/ 295 w 470"/>
                <a:gd name="T71" fmla="*/ 114 h 381"/>
                <a:gd name="T72" fmla="*/ 338 w 470"/>
                <a:gd name="T73" fmla="*/ 45 h 381"/>
                <a:gd name="T74" fmla="*/ 248 w 470"/>
                <a:gd name="T75" fmla="*/ 45 h 381"/>
                <a:gd name="T76" fmla="*/ 359 w 470"/>
                <a:gd name="T77" fmla="*/ 55 h 381"/>
                <a:gd name="T78" fmla="*/ 321 w 470"/>
                <a:gd name="T79" fmla="*/ 119 h 381"/>
                <a:gd name="T80" fmla="*/ 298 w 470"/>
                <a:gd name="T81" fmla="*/ 119 h 381"/>
                <a:gd name="T82" fmla="*/ 300 w 470"/>
                <a:gd name="T83" fmla="*/ 121 h 381"/>
                <a:gd name="T84" fmla="*/ 399 w 470"/>
                <a:gd name="T85" fmla="*/ 104 h 381"/>
                <a:gd name="T86" fmla="*/ 359 w 470"/>
                <a:gd name="T87" fmla="*/ 55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0" h="381">
                  <a:moveTo>
                    <a:pt x="234" y="381"/>
                  </a:moveTo>
                  <a:lnTo>
                    <a:pt x="0" y="119"/>
                  </a:lnTo>
                  <a:lnTo>
                    <a:pt x="87" y="0"/>
                  </a:lnTo>
                  <a:lnTo>
                    <a:pt x="380" y="0"/>
                  </a:lnTo>
                  <a:lnTo>
                    <a:pt x="470" y="119"/>
                  </a:lnTo>
                  <a:lnTo>
                    <a:pt x="234" y="381"/>
                  </a:lnTo>
                  <a:close/>
                  <a:moveTo>
                    <a:pt x="300" y="152"/>
                  </a:moveTo>
                  <a:lnTo>
                    <a:pt x="234" y="161"/>
                  </a:lnTo>
                  <a:lnTo>
                    <a:pt x="170" y="152"/>
                  </a:lnTo>
                  <a:lnTo>
                    <a:pt x="234" y="291"/>
                  </a:lnTo>
                  <a:lnTo>
                    <a:pt x="300" y="152"/>
                  </a:lnTo>
                  <a:close/>
                  <a:moveTo>
                    <a:pt x="331" y="145"/>
                  </a:moveTo>
                  <a:lnTo>
                    <a:pt x="267" y="286"/>
                  </a:lnTo>
                  <a:lnTo>
                    <a:pt x="395" y="135"/>
                  </a:lnTo>
                  <a:lnTo>
                    <a:pt x="331" y="145"/>
                  </a:lnTo>
                  <a:close/>
                  <a:moveTo>
                    <a:pt x="203" y="286"/>
                  </a:moveTo>
                  <a:lnTo>
                    <a:pt x="137" y="145"/>
                  </a:lnTo>
                  <a:lnTo>
                    <a:pt x="73" y="135"/>
                  </a:lnTo>
                  <a:lnTo>
                    <a:pt x="203" y="286"/>
                  </a:lnTo>
                  <a:close/>
                  <a:moveTo>
                    <a:pt x="69" y="104"/>
                  </a:moveTo>
                  <a:lnTo>
                    <a:pt x="168" y="121"/>
                  </a:lnTo>
                  <a:lnTo>
                    <a:pt x="170" y="119"/>
                  </a:lnTo>
                  <a:lnTo>
                    <a:pt x="147" y="119"/>
                  </a:lnTo>
                  <a:lnTo>
                    <a:pt x="109" y="55"/>
                  </a:lnTo>
                  <a:lnTo>
                    <a:pt x="69" y="104"/>
                  </a:lnTo>
                  <a:close/>
                  <a:moveTo>
                    <a:pt x="132" y="45"/>
                  </a:moveTo>
                  <a:lnTo>
                    <a:pt x="173" y="114"/>
                  </a:lnTo>
                  <a:lnTo>
                    <a:pt x="220" y="45"/>
                  </a:lnTo>
                  <a:lnTo>
                    <a:pt x="132" y="45"/>
                  </a:lnTo>
                  <a:close/>
                  <a:moveTo>
                    <a:pt x="194" y="126"/>
                  </a:moveTo>
                  <a:lnTo>
                    <a:pt x="234" y="133"/>
                  </a:lnTo>
                  <a:lnTo>
                    <a:pt x="274" y="126"/>
                  </a:lnTo>
                  <a:lnTo>
                    <a:pt x="234" y="67"/>
                  </a:lnTo>
                  <a:lnTo>
                    <a:pt x="194" y="126"/>
                  </a:lnTo>
                  <a:close/>
                  <a:moveTo>
                    <a:pt x="248" y="45"/>
                  </a:moveTo>
                  <a:lnTo>
                    <a:pt x="295" y="114"/>
                  </a:lnTo>
                  <a:lnTo>
                    <a:pt x="338" y="45"/>
                  </a:lnTo>
                  <a:lnTo>
                    <a:pt x="248" y="45"/>
                  </a:lnTo>
                  <a:close/>
                  <a:moveTo>
                    <a:pt x="359" y="55"/>
                  </a:moveTo>
                  <a:lnTo>
                    <a:pt x="321" y="119"/>
                  </a:lnTo>
                  <a:lnTo>
                    <a:pt x="298" y="119"/>
                  </a:lnTo>
                  <a:lnTo>
                    <a:pt x="300" y="121"/>
                  </a:lnTo>
                  <a:lnTo>
                    <a:pt x="399" y="104"/>
                  </a:lnTo>
                  <a:lnTo>
                    <a:pt x="359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1">
            <a:extLst>
              <a:ext uri="{FF2B5EF4-FFF2-40B4-BE49-F238E27FC236}">
                <a16:creationId xmlns:a16="http://schemas.microsoft.com/office/drawing/2014/main" id="{4A6DCE08-83AC-E248-AEE6-F7350068FE17}"/>
              </a:ext>
            </a:extLst>
          </p:cNvPr>
          <p:cNvGrpSpPr/>
          <p:nvPr/>
        </p:nvGrpSpPr>
        <p:grpSpPr>
          <a:xfrm>
            <a:off x="872490" y="3672840"/>
            <a:ext cx="2317750" cy="542290"/>
            <a:chOff x="1047326" y="3559626"/>
            <a:chExt cx="1652466" cy="308268"/>
          </a:xfrm>
        </p:grpSpPr>
        <p:sp>
          <p:nvSpPr>
            <p:cNvPr id="22" name="圆角矩形 21">
              <a:extLst>
                <a:ext uri="{FF2B5EF4-FFF2-40B4-BE49-F238E27FC236}">
                  <a16:creationId xmlns:a16="http://schemas.microsoft.com/office/drawing/2014/main" id="{FA263890-97DF-8E4D-8BB2-8FEEB750E986}"/>
                </a:ext>
              </a:extLst>
            </p:cNvPr>
            <p:cNvSpPr/>
            <p:nvPr/>
          </p:nvSpPr>
          <p:spPr>
            <a:xfrm>
              <a:off x="1047326" y="3559626"/>
              <a:ext cx="1652466" cy="30826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初期：调研</a:t>
              </a: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F69AF841-0234-3948-B802-591ED295F6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0198" y="3600747"/>
              <a:ext cx="215851" cy="212145"/>
            </a:xfrm>
            <a:custGeom>
              <a:avLst/>
              <a:gdLst>
                <a:gd name="T0" fmla="*/ 197 w 197"/>
                <a:gd name="T1" fmla="*/ 95 h 194"/>
                <a:gd name="T2" fmla="*/ 138 w 197"/>
                <a:gd name="T3" fmla="*/ 89 h 194"/>
                <a:gd name="T4" fmla="*/ 100 w 197"/>
                <a:gd name="T5" fmla="*/ 76 h 194"/>
                <a:gd name="T6" fmla="*/ 100 w 197"/>
                <a:gd name="T7" fmla="*/ 172 h 194"/>
                <a:gd name="T8" fmla="*/ 84 w 197"/>
                <a:gd name="T9" fmla="*/ 172 h 194"/>
                <a:gd name="T10" fmla="*/ 84 w 197"/>
                <a:gd name="T11" fmla="*/ 0 h 194"/>
                <a:gd name="T12" fmla="*/ 100 w 197"/>
                <a:gd name="T13" fmla="*/ 0 h 194"/>
                <a:gd name="T14" fmla="*/ 100 w 197"/>
                <a:gd name="T15" fmla="*/ 10 h 194"/>
                <a:gd name="T16" fmla="*/ 138 w 197"/>
                <a:gd name="T17" fmla="*/ 23 h 194"/>
                <a:gd name="T18" fmla="*/ 197 w 197"/>
                <a:gd name="T19" fmla="*/ 30 h 194"/>
                <a:gd name="T20" fmla="*/ 178 w 197"/>
                <a:gd name="T21" fmla="*/ 63 h 194"/>
                <a:gd name="T22" fmla="*/ 197 w 197"/>
                <a:gd name="T23" fmla="*/ 95 h 194"/>
                <a:gd name="T24" fmla="*/ 25 w 197"/>
                <a:gd name="T25" fmla="*/ 164 h 194"/>
                <a:gd name="T26" fmla="*/ 92 w 197"/>
                <a:gd name="T27" fmla="*/ 184 h 194"/>
                <a:gd name="T28" fmla="*/ 160 w 197"/>
                <a:gd name="T29" fmla="*/ 164 h 194"/>
                <a:gd name="T30" fmla="*/ 120 w 197"/>
                <a:gd name="T31" fmla="*/ 147 h 194"/>
                <a:gd name="T32" fmla="*/ 121 w 197"/>
                <a:gd name="T33" fmla="*/ 136 h 194"/>
                <a:gd name="T34" fmla="*/ 185 w 197"/>
                <a:gd name="T35" fmla="*/ 164 h 194"/>
                <a:gd name="T36" fmla="*/ 92 w 197"/>
                <a:gd name="T37" fmla="*/ 194 h 194"/>
                <a:gd name="T38" fmla="*/ 0 w 197"/>
                <a:gd name="T39" fmla="*/ 164 h 194"/>
                <a:gd name="T40" fmla="*/ 63 w 197"/>
                <a:gd name="T41" fmla="*/ 136 h 194"/>
                <a:gd name="T42" fmla="*/ 64 w 197"/>
                <a:gd name="T43" fmla="*/ 147 h 194"/>
                <a:gd name="T44" fmla="*/ 25 w 197"/>
                <a:gd name="T45" fmla="*/ 16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94">
                  <a:moveTo>
                    <a:pt x="197" y="95"/>
                  </a:moveTo>
                  <a:cubicBezTo>
                    <a:pt x="197" y="95"/>
                    <a:pt x="164" y="89"/>
                    <a:pt x="138" y="89"/>
                  </a:cubicBezTo>
                  <a:cubicBezTo>
                    <a:pt x="112" y="89"/>
                    <a:pt x="100" y="76"/>
                    <a:pt x="100" y="76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12" y="23"/>
                    <a:pt x="138" y="23"/>
                  </a:cubicBezTo>
                  <a:cubicBezTo>
                    <a:pt x="164" y="23"/>
                    <a:pt x="197" y="30"/>
                    <a:pt x="197" y="30"/>
                  </a:cubicBezTo>
                  <a:cubicBezTo>
                    <a:pt x="178" y="63"/>
                    <a:pt x="178" y="63"/>
                    <a:pt x="178" y="63"/>
                  </a:cubicBezTo>
                  <a:lnTo>
                    <a:pt x="197" y="95"/>
                  </a:lnTo>
                  <a:close/>
                  <a:moveTo>
                    <a:pt x="25" y="164"/>
                  </a:moveTo>
                  <a:cubicBezTo>
                    <a:pt x="25" y="175"/>
                    <a:pt x="59" y="184"/>
                    <a:pt x="92" y="184"/>
                  </a:cubicBezTo>
                  <a:cubicBezTo>
                    <a:pt x="126" y="184"/>
                    <a:pt x="160" y="175"/>
                    <a:pt x="160" y="164"/>
                  </a:cubicBezTo>
                  <a:cubicBezTo>
                    <a:pt x="160" y="157"/>
                    <a:pt x="142" y="150"/>
                    <a:pt x="120" y="147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58" y="140"/>
                    <a:pt x="185" y="151"/>
                    <a:pt x="185" y="164"/>
                  </a:cubicBezTo>
                  <a:cubicBezTo>
                    <a:pt x="185" y="181"/>
                    <a:pt x="144" y="194"/>
                    <a:pt x="92" y="194"/>
                  </a:cubicBezTo>
                  <a:cubicBezTo>
                    <a:pt x="41" y="194"/>
                    <a:pt x="0" y="181"/>
                    <a:pt x="0" y="164"/>
                  </a:cubicBezTo>
                  <a:cubicBezTo>
                    <a:pt x="0" y="151"/>
                    <a:pt x="26" y="140"/>
                    <a:pt x="63" y="13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42" y="150"/>
                    <a:pt x="25" y="157"/>
                    <a:pt x="25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C98484C-075A-824F-A315-96B1A0C2A346}"/>
              </a:ext>
            </a:extLst>
          </p:cNvPr>
          <p:cNvGrpSpPr/>
          <p:nvPr/>
        </p:nvGrpSpPr>
        <p:grpSpPr>
          <a:xfrm>
            <a:off x="8649335" y="1946275"/>
            <a:ext cx="2317750" cy="542290"/>
            <a:chOff x="6591942" y="3559626"/>
            <a:chExt cx="1652466" cy="308268"/>
          </a:xfrm>
        </p:grpSpPr>
        <p:sp>
          <p:nvSpPr>
            <p:cNvPr id="25" name="圆角矩形 24">
              <a:extLst>
                <a:ext uri="{FF2B5EF4-FFF2-40B4-BE49-F238E27FC236}">
                  <a16:creationId xmlns:a16="http://schemas.microsoft.com/office/drawing/2014/main" id="{7108288F-0A4C-3744-AA19-D9F4E7F15E15}"/>
                </a:ext>
              </a:extLst>
            </p:cNvPr>
            <p:cNvSpPr/>
            <p:nvPr/>
          </p:nvSpPr>
          <p:spPr>
            <a:xfrm>
              <a:off x="6591942" y="3559626"/>
              <a:ext cx="1652466" cy="308268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长期：实践</a:t>
              </a: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D016718F-6E38-794F-AA0E-AC8D73F1ED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4478" y="3616112"/>
              <a:ext cx="153946" cy="203968"/>
            </a:xfrm>
            <a:custGeom>
              <a:avLst/>
              <a:gdLst>
                <a:gd name="T0" fmla="*/ 9 w 151"/>
                <a:gd name="T1" fmla="*/ 0 h 200"/>
                <a:gd name="T2" fmla="*/ 0 w 151"/>
                <a:gd name="T3" fmla="*/ 191 h 200"/>
                <a:gd name="T4" fmla="*/ 142 w 151"/>
                <a:gd name="T5" fmla="*/ 200 h 200"/>
                <a:gd name="T6" fmla="*/ 151 w 151"/>
                <a:gd name="T7" fmla="*/ 10 h 200"/>
                <a:gd name="T8" fmla="*/ 50 w 151"/>
                <a:gd name="T9" fmla="*/ 161 h 200"/>
                <a:gd name="T10" fmla="*/ 29 w 151"/>
                <a:gd name="T11" fmla="*/ 165 h 200"/>
                <a:gd name="T12" fmla="*/ 24 w 151"/>
                <a:gd name="T13" fmla="*/ 152 h 200"/>
                <a:gd name="T14" fmla="*/ 46 w 151"/>
                <a:gd name="T15" fmla="*/ 148 h 200"/>
                <a:gd name="T16" fmla="*/ 50 w 151"/>
                <a:gd name="T17" fmla="*/ 161 h 200"/>
                <a:gd name="T18" fmla="*/ 46 w 151"/>
                <a:gd name="T19" fmla="*/ 137 h 200"/>
                <a:gd name="T20" fmla="*/ 24 w 151"/>
                <a:gd name="T21" fmla="*/ 133 h 200"/>
                <a:gd name="T22" fmla="*/ 29 w 151"/>
                <a:gd name="T23" fmla="*/ 120 h 200"/>
                <a:gd name="T24" fmla="*/ 50 w 151"/>
                <a:gd name="T25" fmla="*/ 124 h 200"/>
                <a:gd name="T26" fmla="*/ 50 w 151"/>
                <a:gd name="T27" fmla="*/ 105 h 200"/>
                <a:gd name="T28" fmla="*/ 29 w 151"/>
                <a:gd name="T29" fmla="*/ 109 h 200"/>
                <a:gd name="T30" fmla="*/ 24 w 151"/>
                <a:gd name="T31" fmla="*/ 96 h 200"/>
                <a:gd name="T32" fmla="*/ 46 w 151"/>
                <a:gd name="T33" fmla="*/ 92 h 200"/>
                <a:gd name="T34" fmla="*/ 50 w 151"/>
                <a:gd name="T35" fmla="*/ 105 h 200"/>
                <a:gd name="T36" fmla="*/ 83 w 151"/>
                <a:gd name="T37" fmla="*/ 165 h 200"/>
                <a:gd name="T38" fmla="*/ 63 w 151"/>
                <a:gd name="T39" fmla="*/ 161 h 200"/>
                <a:gd name="T40" fmla="*/ 67 w 151"/>
                <a:gd name="T41" fmla="*/ 148 h 200"/>
                <a:gd name="T42" fmla="*/ 88 w 151"/>
                <a:gd name="T43" fmla="*/ 152 h 200"/>
                <a:gd name="T44" fmla="*/ 88 w 151"/>
                <a:gd name="T45" fmla="*/ 133 h 200"/>
                <a:gd name="T46" fmla="*/ 67 w 151"/>
                <a:gd name="T47" fmla="*/ 137 h 200"/>
                <a:gd name="T48" fmla="*/ 63 w 151"/>
                <a:gd name="T49" fmla="*/ 124 h 200"/>
                <a:gd name="T50" fmla="*/ 83 w 151"/>
                <a:gd name="T51" fmla="*/ 120 h 200"/>
                <a:gd name="T52" fmla="*/ 88 w 151"/>
                <a:gd name="T53" fmla="*/ 133 h 200"/>
                <a:gd name="T54" fmla="*/ 83 w 151"/>
                <a:gd name="T55" fmla="*/ 109 h 200"/>
                <a:gd name="T56" fmla="*/ 63 w 151"/>
                <a:gd name="T57" fmla="*/ 105 h 200"/>
                <a:gd name="T58" fmla="*/ 67 w 151"/>
                <a:gd name="T59" fmla="*/ 92 h 200"/>
                <a:gd name="T60" fmla="*/ 88 w 151"/>
                <a:gd name="T61" fmla="*/ 96 h 200"/>
                <a:gd name="T62" fmla="*/ 128 w 151"/>
                <a:gd name="T63" fmla="*/ 161 h 200"/>
                <a:gd name="T64" fmla="*/ 104 w 151"/>
                <a:gd name="T65" fmla="*/ 164 h 200"/>
                <a:gd name="T66" fmla="*/ 99 w 151"/>
                <a:gd name="T67" fmla="*/ 152 h 200"/>
                <a:gd name="T68" fmla="*/ 123 w 151"/>
                <a:gd name="T69" fmla="*/ 148 h 200"/>
                <a:gd name="T70" fmla="*/ 128 w 151"/>
                <a:gd name="T71" fmla="*/ 161 h 200"/>
                <a:gd name="T72" fmla="*/ 123 w 151"/>
                <a:gd name="T73" fmla="*/ 136 h 200"/>
                <a:gd name="T74" fmla="*/ 99 w 151"/>
                <a:gd name="T75" fmla="*/ 133 h 200"/>
                <a:gd name="T76" fmla="*/ 104 w 151"/>
                <a:gd name="T77" fmla="*/ 120 h 200"/>
                <a:gd name="T78" fmla="*/ 128 w 151"/>
                <a:gd name="T79" fmla="*/ 124 h 200"/>
                <a:gd name="T80" fmla="*/ 128 w 151"/>
                <a:gd name="T81" fmla="*/ 105 h 200"/>
                <a:gd name="T82" fmla="*/ 104 w 151"/>
                <a:gd name="T83" fmla="*/ 108 h 200"/>
                <a:gd name="T84" fmla="*/ 99 w 151"/>
                <a:gd name="T85" fmla="*/ 96 h 200"/>
                <a:gd name="T86" fmla="*/ 123 w 151"/>
                <a:gd name="T87" fmla="*/ 92 h 200"/>
                <a:gd name="T88" fmla="*/ 128 w 151"/>
                <a:gd name="T89" fmla="*/ 105 h 200"/>
                <a:gd name="T90" fmla="*/ 103 w 151"/>
                <a:gd name="T91" fmla="*/ 72 h 200"/>
                <a:gd name="T92" fmla="*/ 103 w 151"/>
                <a:gd name="T93" fmla="*/ 56 h 200"/>
                <a:gd name="T94" fmla="*/ 130 w 151"/>
                <a:gd name="T95" fmla="*/ 63 h 200"/>
                <a:gd name="T96" fmla="*/ 136 w 151"/>
                <a:gd name="T97" fmla="*/ 42 h 200"/>
                <a:gd name="T98" fmla="*/ 22 w 151"/>
                <a:gd name="T99" fmla="*/ 48 h 200"/>
                <a:gd name="T100" fmla="*/ 16 w 151"/>
                <a:gd name="T101" fmla="*/ 23 h 200"/>
                <a:gd name="T102" fmla="*/ 129 w 151"/>
                <a:gd name="T103" fmla="*/ 16 h 200"/>
                <a:gd name="T104" fmla="*/ 136 w 151"/>
                <a:gd name="T105" fmla="*/ 42 h 200"/>
                <a:gd name="T106" fmla="*/ 120 w 151"/>
                <a:gd name="T107" fmla="*/ 23 h 200"/>
                <a:gd name="T108" fmla="*/ 124 w 151"/>
                <a:gd name="T109" fmla="*/ 45 h 200"/>
                <a:gd name="T110" fmla="*/ 127 w 151"/>
                <a:gd name="T111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1" h="200">
                  <a:moveTo>
                    <a:pt x="14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6"/>
                    <a:pt x="4" y="200"/>
                    <a:pt x="9" y="200"/>
                  </a:cubicBezTo>
                  <a:cubicBezTo>
                    <a:pt x="142" y="200"/>
                    <a:pt x="142" y="200"/>
                    <a:pt x="142" y="200"/>
                  </a:cubicBezTo>
                  <a:cubicBezTo>
                    <a:pt x="147" y="200"/>
                    <a:pt x="151" y="196"/>
                    <a:pt x="151" y="191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1" y="4"/>
                    <a:pt x="147" y="0"/>
                    <a:pt x="142" y="0"/>
                  </a:cubicBezTo>
                  <a:close/>
                  <a:moveTo>
                    <a:pt x="50" y="161"/>
                  </a:moveTo>
                  <a:cubicBezTo>
                    <a:pt x="50" y="163"/>
                    <a:pt x="48" y="165"/>
                    <a:pt x="46" y="165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6" y="165"/>
                    <a:pt x="24" y="163"/>
                    <a:pt x="24" y="161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4" y="150"/>
                    <a:pt x="26" y="148"/>
                    <a:pt x="29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8" y="148"/>
                    <a:pt x="50" y="150"/>
                    <a:pt x="50" y="152"/>
                  </a:cubicBezTo>
                  <a:lnTo>
                    <a:pt x="50" y="161"/>
                  </a:lnTo>
                  <a:close/>
                  <a:moveTo>
                    <a:pt x="50" y="133"/>
                  </a:moveTo>
                  <a:cubicBezTo>
                    <a:pt x="50" y="135"/>
                    <a:pt x="48" y="137"/>
                    <a:pt x="46" y="137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26" y="137"/>
                    <a:pt x="24" y="135"/>
                    <a:pt x="24" y="133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2"/>
                    <a:pt x="26" y="120"/>
                    <a:pt x="29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8" y="120"/>
                    <a:pt x="50" y="122"/>
                    <a:pt x="50" y="124"/>
                  </a:cubicBezTo>
                  <a:lnTo>
                    <a:pt x="50" y="133"/>
                  </a:lnTo>
                  <a:close/>
                  <a:moveTo>
                    <a:pt x="50" y="105"/>
                  </a:moveTo>
                  <a:cubicBezTo>
                    <a:pt x="50" y="107"/>
                    <a:pt x="48" y="109"/>
                    <a:pt x="4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6" y="109"/>
                    <a:pt x="24" y="107"/>
                    <a:pt x="24" y="105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4" y="94"/>
                    <a:pt x="26" y="92"/>
                    <a:pt x="29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8" y="92"/>
                    <a:pt x="50" y="94"/>
                    <a:pt x="50" y="96"/>
                  </a:cubicBezTo>
                  <a:lnTo>
                    <a:pt x="50" y="105"/>
                  </a:lnTo>
                  <a:close/>
                  <a:moveTo>
                    <a:pt x="88" y="161"/>
                  </a:moveTo>
                  <a:cubicBezTo>
                    <a:pt x="88" y="163"/>
                    <a:pt x="86" y="165"/>
                    <a:pt x="83" y="165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65" y="165"/>
                    <a:pt x="63" y="163"/>
                    <a:pt x="63" y="161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63" y="150"/>
                    <a:pt x="65" y="148"/>
                    <a:pt x="67" y="148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6" y="148"/>
                    <a:pt x="88" y="150"/>
                    <a:pt x="88" y="152"/>
                  </a:cubicBezTo>
                  <a:lnTo>
                    <a:pt x="88" y="161"/>
                  </a:lnTo>
                  <a:close/>
                  <a:moveTo>
                    <a:pt x="88" y="133"/>
                  </a:moveTo>
                  <a:cubicBezTo>
                    <a:pt x="88" y="135"/>
                    <a:pt x="86" y="137"/>
                    <a:pt x="83" y="137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5" y="137"/>
                    <a:pt x="63" y="135"/>
                    <a:pt x="63" y="133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63" y="122"/>
                    <a:pt x="65" y="120"/>
                    <a:pt x="67" y="12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86" y="120"/>
                    <a:pt x="88" y="122"/>
                    <a:pt x="88" y="124"/>
                  </a:cubicBezTo>
                  <a:lnTo>
                    <a:pt x="88" y="133"/>
                  </a:lnTo>
                  <a:close/>
                  <a:moveTo>
                    <a:pt x="88" y="105"/>
                  </a:moveTo>
                  <a:cubicBezTo>
                    <a:pt x="88" y="107"/>
                    <a:pt x="86" y="109"/>
                    <a:pt x="83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5" y="109"/>
                    <a:pt x="63" y="107"/>
                    <a:pt x="63" y="105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4"/>
                    <a:pt x="65" y="92"/>
                    <a:pt x="67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6" y="92"/>
                    <a:pt x="88" y="94"/>
                    <a:pt x="88" y="96"/>
                  </a:cubicBezTo>
                  <a:lnTo>
                    <a:pt x="88" y="105"/>
                  </a:lnTo>
                  <a:close/>
                  <a:moveTo>
                    <a:pt x="128" y="161"/>
                  </a:moveTo>
                  <a:cubicBezTo>
                    <a:pt x="128" y="163"/>
                    <a:pt x="125" y="164"/>
                    <a:pt x="123" y="164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2" y="164"/>
                    <a:pt x="99" y="163"/>
                    <a:pt x="99" y="161"/>
                  </a:cubicBezTo>
                  <a:cubicBezTo>
                    <a:pt x="99" y="152"/>
                    <a:pt x="99" y="152"/>
                    <a:pt x="99" y="152"/>
                  </a:cubicBezTo>
                  <a:cubicBezTo>
                    <a:pt x="99" y="150"/>
                    <a:pt x="102" y="148"/>
                    <a:pt x="104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5" y="148"/>
                    <a:pt x="128" y="150"/>
                    <a:pt x="128" y="152"/>
                  </a:cubicBezTo>
                  <a:lnTo>
                    <a:pt x="128" y="161"/>
                  </a:lnTo>
                  <a:close/>
                  <a:moveTo>
                    <a:pt x="128" y="133"/>
                  </a:moveTo>
                  <a:cubicBezTo>
                    <a:pt x="128" y="135"/>
                    <a:pt x="125" y="136"/>
                    <a:pt x="123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2" y="136"/>
                    <a:pt x="99" y="135"/>
                    <a:pt x="99" y="133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2"/>
                    <a:pt x="102" y="120"/>
                    <a:pt x="104" y="120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5" y="120"/>
                    <a:pt x="128" y="122"/>
                    <a:pt x="128" y="124"/>
                  </a:cubicBezTo>
                  <a:lnTo>
                    <a:pt x="128" y="133"/>
                  </a:lnTo>
                  <a:close/>
                  <a:moveTo>
                    <a:pt x="128" y="105"/>
                  </a:moveTo>
                  <a:cubicBezTo>
                    <a:pt x="128" y="107"/>
                    <a:pt x="125" y="108"/>
                    <a:pt x="123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2" y="108"/>
                    <a:pt x="99" y="107"/>
                    <a:pt x="99" y="105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99" y="94"/>
                    <a:pt x="102" y="92"/>
                    <a:pt x="104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5" y="92"/>
                    <a:pt x="128" y="94"/>
                    <a:pt x="128" y="96"/>
                  </a:cubicBezTo>
                  <a:lnTo>
                    <a:pt x="128" y="105"/>
                  </a:lnTo>
                  <a:close/>
                  <a:moveTo>
                    <a:pt x="126" y="72"/>
                  </a:moveTo>
                  <a:cubicBezTo>
                    <a:pt x="103" y="72"/>
                    <a:pt x="103" y="72"/>
                    <a:pt x="103" y="72"/>
                  </a:cubicBezTo>
                  <a:cubicBezTo>
                    <a:pt x="100" y="72"/>
                    <a:pt x="99" y="67"/>
                    <a:pt x="99" y="63"/>
                  </a:cubicBezTo>
                  <a:cubicBezTo>
                    <a:pt x="99" y="60"/>
                    <a:pt x="100" y="56"/>
                    <a:pt x="103" y="56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8" y="56"/>
                    <a:pt x="130" y="60"/>
                    <a:pt x="130" y="63"/>
                  </a:cubicBezTo>
                  <a:cubicBezTo>
                    <a:pt x="130" y="67"/>
                    <a:pt x="128" y="72"/>
                    <a:pt x="126" y="72"/>
                  </a:cubicBezTo>
                  <a:close/>
                  <a:moveTo>
                    <a:pt x="136" y="42"/>
                  </a:moveTo>
                  <a:cubicBezTo>
                    <a:pt x="136" y="45"/>
                    <a:pt x="133" y="48"/>
                    <a:pt x="129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19" y="48"/>
                    <a:pt x="16" y="45"/>
                    <a:pt x="16" y="4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19"/>
                    <a:pt x="19" y="16"/>
                    <a:pt x="22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33" y="16"/>
                    <a:pt x="136" y="19"/>
                    <a:pt x="136" y="23"/>
                  </a:cubicBezTo>
                  <a:lnTo>
                    <a:pt x="136" y="42"/>
                  </a:lnTo>
                  <a:close/>
                  <a:moveTo>
                    <a:pt x="124" y="20"/>
                  </a:moveTo>
                  <a:cubicBezTo>
                    <a:pt x="122" y="20"/>
                    <a:pt x="120" y="21"/>
                    <a:pt x="120" y="2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4"/>
                    <a:pt x="122" y="45"/>
                    <a:pt x="124" y="45"/>
                  </a:cubicBezTo>
                  <a:cubicBezTo>
                    <a:pt x="126" y="45"/>
                    <a:pt x="127" y="44"/>
                    <a:pt x="127" y="42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1"/>
                    <a:pt x="126" y="20"/>
                    <a:pt x="124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7" name="直接连接符 2">
            <a:extLst>
              <a:ext uri="{FF2B5EF4-FFF2-40B4-BE49-F238E27FC236}">
                <a16:creationId xmlns:a16="http://schemas.microsoft.com/office/drawing/2014/main" id="{44590246-DA6C-5B4E-BFD8-BD4A7904FA16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B1FEC226-FED6-EC47-956F-B56ECE6C9A01}"/>
              </a:ext>
            </a:extLst>
          </p:cNvPr>
          <p:cNvSpPr txBox="1"/>
          <p:nvPr/>
        </p:nvSpPr>
        <p:spPr>
          <a:xfrm>
            <a:off x="292499" y="285760"/>
            <a:ext cx="49349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81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E9609C0-3D84-7843-B1AE-9D5D82F152B6}"/>
              </a:ext>
            </a:extLst>
          </p:cNvPr>
          <p:cNvSpPr txBox="1"/>
          <p:nvPr/>
        </p:nvSpPr>
        <p:spPr>
          <a:xfrm>
            <a:off x="4174608" y="268711"/>
            <a:ext cx="4996539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准备工作</a:t>
            </a: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FBF4A49-F1C9-C640-851D-15D76110C7A0}"/>
              </a:ext>
            </a:extLst>
          </p:cNvPr>
          <p:cNvSpPr/>
          <p:nvPr/>
        </p:nvSpPr>
        <p:spPr>
          <a:xfrm>
            <a:off x="1317059" y="2106602"/>
            <a:ext cx="785408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调研分析阶段：</a:t>
            </a:r>
            <a:endParaRPr lang="en-US" altLang="zh-CN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调研：人工智能前沿新技术（如</a:t>
            </a: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prompt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CN" sz="16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chatGPT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</a:t>
            </a:r>
            <a:endParaRPr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调研：行业内的数字化转型成功经验与思路规划</a:t>
            </a:r>
            <a:endParaRPr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拟定思路</a:t>
            </a:r>
            <a:r>
              <a:rPr lang="zh-CN" altLang="en-US" sz="1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en-US" altLang="zh-CN" sz="1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</a:t>
            </a: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类</a:t>
            </a:r>
            <a:r>
              <a:rPr lang="en-US" altLang="zh-CN" sz="16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chatGPT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的大模型</a:t>
            </a: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】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构筑核心竞争力，作为数字化转型的新的突破口！</a:t>
            </a:r>
            <a:endParaRPr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技术储备阶段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学习</a:t>
            </a: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RPA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开发技术</a:t>
            </a:r>
            <a:endParaRPr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学习吴恩达老师的</a:t>
            </a: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prompt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</a:t>
            </a:r>
            <a:r>
              <a:rPr lang="en-US" altLang="zh-CN" sz="16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langchain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课程，体验：百度文心、讯飞大模型、清华</a:t>
            </a:r>
            <a:r>
              <a:rPr lang="en-US" altLang="zh-CN" sz="16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chatGLM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CN" sz="16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openAI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en-US" altLang="zh-CN" sz="16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chatGPT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AI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一下等大模型</a:t>
            </a:r>
            <a:endParaRPr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CN" altLang="en-US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196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E9609C0-3D84-7843-B1AE-9D5D82F152B6}"/>
              </a:ext>
            </a:extLst>
          </p:cNvPr>
          <p:cNvSpPr txBox="1"/>
          <p:nvPr/>
        </p:nvSpPr>
        <p:spPr>
          <a:xfrm>
            <a:off x="4174608" y="268711"/>
            <a:ext cx="4996539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参赛场景选择</a:t>
            </a: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FBF4A49-F1C9-C640-851D-15D76110C7A0}"/>
              </a:ext>
            </a:extLst>
          </p:cNvPr>
          <p:cNvSpPr/>
          <p:nvPr/>
        </p:nvSpPr>
        <p:spPr>
          <a:xfrm>
            <a:off x="1857385" y="1628620"/>
            <a:ext cx="887642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场景选择：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公司的情报岗的日常信息搜集场景；</a:t>
            </a:r>
            <a:endParaRPr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痛点：情报岗信息搜集、分类分析时，有大量的重复性工作；</a:t>
            </a:r>
            <a:endParaRPr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参赛作品名称：</a:t>
            </a:r>
            <a:r>
              <a:rPr lang="zh-CN" altLang="en-US" sz="16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基于</a:t>
            </a:r>
            <a:r>
              <a:rPr lang="en-US" altLang="zh-CN" sz="16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AI</a:t>
            </a:r>
            <a:r>
              <a:rPr lang="zh-CN" altLang="en-US" sz="16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大模型的智慧情报</a:t>
            </a:r>
            <a:r>
              <a:rPr lang="en-US" altLang="zh-CN" sz="16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RPA</a:t>
            </a:r>
            <a:r>
              <a:rPr lang="zh-CN" altLang="en-US" sz="16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机器人</a:t>
            </a:r>
            <a:endParaRPr lang="zh-CN" altLang="en-US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决策依据：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合规地获取数据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小时监控跟踪行业最新动态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邮件实时提醒</a:t>
            </a:r>
            <a:endParaRPr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前期无费用产生，轻量可控</a:t>
            </a:r>
            <a:endParaRPr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赶时髦、不落伍，驾驭</a:t>
            </a: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AI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大模型</a:t>
            </a:r>
          </a:p>
          <a:p>
            <a:endParaRPr lang="en-US" altLang="zh-CN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159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extLst>
              <a:ext uri="{FF2B5EF4-FFF2-40B4-BE49-F238E27FC236}">
                <a16:creationId xmlns:a16="http://schemas.microsoft.com/office/drawing/2014/main" id="{3624C8E8-772D-5A40-8C9A-7B583095FB51}"/>
              </a:ext>
            </a:extLst>
          </p:cNvPr>
          <p:cNvSpPr/>
          <p:nvPr/>
        </p:nvSpPr>
        <p:spPr>
          <a:xfrm>
            <a:off x="627577" y="1637656"/>
            <a:ext cx="10514965" cy="5033010"/>
          </a:xfrm>
          <a:prstGeom prst="roundRect">
            <a:avLst>
              <a:gd name="adj" fmla="val 5079"/>
            </a:avLst>
          </a:prstGeom>
          <a:solidFill>
            <a:srgbClr val="F1F6FF">
              <a:alpha val="65098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panose="020B0604020202090204" pitchFamily="34" charset="0"/>
              <a:ea typeface="微软雅黑" panose="020B0503020204020204" pitchFamily="34" charset="-122"/>
              <a:cs typeface="Arial" panose="020B0604020202090204" pitchFamily="34" charset="0"/>
            </a:endParaRPr>
          </a:p>
        </p:txBody>
      </p:sp>
      <p:sp>
        <p:nvSpPr>
          <p:cNvPr id="3" name="PA_文本框 151">
            <a:extLst>
              <a:ext uri="{FF2B5EF4-FFF2-40B4-BE49-F238E27FC236}">
                <a16:creationId xmlns:a16="http://schemas.microsoft.com/office/drawing/2014/main" id="{55B96361-2E64-4747-9036-CE2D0FAA7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781497" y="3096886"/>
            <a:ext cx="641985" cy="22860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方正正中黑简体" panose="02000000000000000000" pitchFamily="2" charset="-122"/>
                <a:cs typeface="Arial" panose="020B0604020202090204" pitchFamily="34" charset="0"/>
              </a:rPr>
              <a:t>机器人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方正正中黑简体" panose="02000000000000000000" pitchFamily="2" charset="-122"/>
                <a:cs typeface="Arial" panose="020B0604020202090204" pitchFamily="34" charset="0"/>
              </a:rPr>
              <a:t>1</a:t>
            </a:r>
          </a:p>
        </p:txBody>
      </p:sp>
      <p:sp>
        <p:nvSpPr>
          <p:cNvPr id="4" name="矩形: 圆角 74">
            <a:extLst>
              <a:ext uri="{FF2B5EF4-FFF2-40B4-BE49-F238E27FC236}">
                <a16:creationId xmlns:a16="http://schemas.microsoft.com/office/drawing/2014/main" id="{43BE8922-B394-5C45-8155-401E8ACC42ED}"/>
              </a:ext>
            </a:extLst>
          </p:cNvPr>
          <p:cNvSpPr/>
          <p:nvPr/>
        </p:nvSpPr>
        <p:spPr>
          <a:xfrm>
            <a:off x="955237" y="2303136"/>
            <a:ext cx="3790069" cy="40487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sp>
        <p:nvSpPr>
          <p:cNvPr id="5" name="矩形: 圆角 29">
            <a:extLst>
              <a:ext uri="{FF2B5EF4-FFF2-40B4-BE49-F238E27FC236}">
                <a16:creationId xmlns:a16="http://schemas.microsoft.com/office/drawing/2014/main" id="{02360B72-A300-534E-A647-30E976DC09FE}"/>
              </a:ext>
            </a:extLst>
          </p:cNvPr>
          <p:cNvSpPr/>
          <p:nvPr/>
        </p:nvSpPr>
        <p:spPr>
          <a:xfrm>
            <a:off x="4441387" y="1490336"/>
            <a:ext cx="3521075" cy="34036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Arial" panose="020B0604020202090204" pitchFamily="34" charset="0"/>
                <a:ea typeface="Arial" panose="020B0604020202090204" pitchFamily="34" charset="0"/>
              </a:rPr>
              <a:t>架构示意图</a:t>
            </a:r>
          </a:p>
        </p:txBody>
      </p:sp>
      <p:sp>
        <p:nvSpPr>
          <p:cNvPr id="6" name="矩形: 圆角 29">
            <a:extLst>
              <a:ext uri="{FF2B5EF4-FFF2-40B4-BE49-F238E27FC236}">
                <a16:creationId xmlns:a16="http://schemas.microsoft.com/office/drawing/2014/main" id="{97E8082D-B80C-384E-826D-30F17EFD5018}"/>
              </a:ext>
            </a:extLst>
          </p:cNvPr>
          <p:cNvSpPr/>
          <p:nvPr/>
        </p:nvSpPr>
        <p:spPr>
          <a:xfrm>
            <a:off x="939997" y="2119621"/>
            <a:ext cx="1205865" cy="31115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Arial" panose="020B0604020202090204" pitchFamily="34" charset="0"/>
                <a:ea typeface="Arial" panose="020B0604020202090204" pitchFamily="34" charset="0"/>
              </a:rPr>
              <a:t>总部</a:t>
            </a:r>
          </a:p>
        </p:txBody>
      </p:sp>
      <p:sp>
        <p:nvSpPr>
          <p:cNvPr id="7" name="矩形: 圆角 74">
            <a:extLst>
              <a:ext uri="{FF2B5EF4-FFF2-40B4-BE49-F238E27FC236}">
                <a16:creationId xmlns:a16="http://schemas.microsoft.com/office/drawing/2014/main" id="{A58CAB7F-B9C2-8147-BBFD-F9A6BAC7F6C5}"/>
              </a:ext>
            </a:extLst>
          </p:cNvPr>
          <p:cNvSpPr/>
          <p:nvPr/>
        </p:nvSpPr>
        <p:spPr>
          <a:xfrm>
            <a:off x="2581472" y="2540626"/>
            <a:ext cx="2271395" cy="16865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sp>
        <p:nvSpPr>
          <p:cNvPr id="8" name="矩形: 圆角 74">
            <a:extLst>
              <a:ext uri="{FF2B5EF4-FFF2-40B4-BE49-F238E27FC236}">
                <a16:creationId xmlns:a16="http://schemas.microsoft.com/office/drawing/2014/main" id="{72D20805-A52A-8943-BB4B-A750377F6329}"/>
              </a:ext>
            </a:extLst>
          </p:cNvPr>
          <p:cNvSpPr/>
          <p:nvPr/>
        </p:nvSpPr>
        <p:spPr>
          <a:xfrm>
            <a:off x="6787077" y="2288531"/>
            <a:ext cx="3808095" cy="11658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sp>
        <p:nvSpPr>
          <p:cNvPr id="9" name="矩形: 圆角 29">
            <a:extLst>
              <a:ext uri="{FF2B5EF4-FFF2-40B4-BE49-F238E27FC236}">
                <a16:creationId xmlns:a16="http://schemas.microsoft.com/office/drawing/2014/main" id="{C5C36DC3-13C2-6E4A-B83D-1A6F3BCF9814}"/>
              </a:ext>
            </a:extLst>
          </p:cNvPr>
          <p:cNvSpPr/>
          <p:nvPr/>
        </p:nvSpPr>
        <p:spPr>
          <a:xfrm>
            <a:off x="6770566" y="2162801"/>
            <a:ext cx="1191895" cy="26797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rPr>
              <a:t>总部业务部门</a:t>
            </a:r>
          </a:p>
        </p:txBody>
      </p:sp>
      <p:sp>
        <p:nvSpPr>
          <p:cNvPr id="10" name="矩形: 圆角 74">
            <a:extLst>
              <a:ext uri="{FF2B5EF4-FFF2-40B4-BE49-F238E27FC236}">
                <a16:creationId xmlns:a16="http://schemas.microsoft.com/office/drawing/2014/main" id="{56B0580D-6C84-F646-8E4C-6B6FEBEC9DC2}"/>
              </a:ext>
            </a:extLst>
          </p:cNvPr>
          <p:cNvSpPr/>
          <p:nvPr/>
        </p:nvSpPr>
        <p:spPr>
          <a:xfrm>
            <a:off x="1251782" y="4617711"/>
            <a:ext cx="3600450" cy="1331595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pic>
        <p:nvPicPr>
          <p:cNvPr id="11" name="图片 10" descr="机器人_o">
            <a:extLst>
              <a:ext uri="{FF2B5EF4-FFF2-40B4-BE49-F238E27FC236}">
                <a16:creationId xmlns:a16="http://schemas.microsoft.com/office/drawing/2014/main" id="{704A46BD-3787-DF4D-964E-7BF2A8F7B2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48807" y="2713346"/>
            <a:ext cx="429260" cy="42926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5A4C82E-C8DD-1C41-B18C-6A323EFD33B8}"/>
              </a:ext>
            </a:extLst>
          </p:cNvPr>
          <p:cNvGrpSpPr/>
          <p:nvPr/>
        </p:nvGrpSpPr>
        <p:grpSpPr>
          <a:xfrm>
            <a:off x="3702751" y="2722236"/>
            <a:ext cx="641985" cy="619760"/>
            <a:chOff x="4822" y="3437"/>
            <a:chExt cx="1011" cy="976"/>
          </a:xfrm>
        </p:grpSpPr>
        <p:sp>
          <p:nvSpPr>
            <p:cNvPr id="13" name="PA_文本框 151">
              <a:extLst>
                <a:ext uri="{FF2B5EF4-FFF2-40B4-BE49-F238E27FC236}">
                  <a16:creationId xmlns:a16="http://schemas.microsoft.com/office/drawing/2014/main" id="{F3B88F3D-68C4-DF47-BA39-613FAA5AEA84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4822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方正正中黑简体" panose="02000000000000000000" pitchFamily="2" charset="-122"/>
                  <a:cs typeface="Arial" panose="020B060402020209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方正正中黑简体" panose="02000000000000000000" pitchFamily="2" charset="-122"/>
                  <a:cs typeface="Arial" panose="020B0604020202090204" pitchFamily="34" charset="0"/>
                </a:rPr>
                <a:t>2</a:t>
              </a:r>
            </a:p>
          </p:txBody>
        </p:sp>
        <p:pic>
          <p:nvPicPr>
            <p:cNvPr id="14" name="图片 13" descr="机器人_o">
              <a:extLst>
                <a:ext uri="{FF2B5EF4-FFF2-40B4-BE49-F238E27FC236}">
                  <a16:creationId xmlns:a16="http://schemas.microsoft.com/office/drawing/2014/main" id="{55CD959D-5E66-974F-A0A6-04543DC91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sp>
        <p:nvSpPr>
          <p:cNvPr id="15" name="PA_文本框 151">
            <a:extLst>
              <a:ext uri="{FF2B5EF4-FFF2-40B4-BE49-F238E27FC236}">
                <a16:creationId xmlns:a16="http://schemas.microsoft.com/office/drawing/2014/main" id="{3F9349C0-2328-9A41-A161-243302A0046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509592" y="5550526"/>
            <a:ext cx="868045" cy="24384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cs typeface="Roboto black"/>
              </a:rPr>
              <a:t>服务器集群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BD6E2CE-FD55-7D48-8C27-80971E410CCA}"/>
              </a:ext>
            </a:extLst>
          </p:cNvPr>
          <p:cNvGrpSpPr/>
          <p:nvPr/>
        </p:nvGrpSpPr>
        <p:grpSpPr>
          <a:xfrm>
            <a:off x="1415930" y="2950827"/>
            <a:ext cx="641350" cy="746125"/>
            <a:chOff x="1638" y="3285"/>
            <a:chExt cx="1010" cy="1175"/>
          </a:xfrm>
        </p:grpSpPr>
        <p:pic>
          <p:nvPicPr>
            <p:cNvPr id="26" name="图片 25" descr="电脑屏幕">
              <a:extLst>
                <a:ext uri="{FF2B5EF4-FFF2-40B4-BE49-F238E27FC236}">
                  <a16:creationId xmlns:a16="http://schemas.microsoft.com/office/drawing/2014/main" id="{A946CBB5-F301-7449-B62A-37D2F44B6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723" y="3285"/>
              <a:ext cx="840" cy="840"/>
            </a:xfrm>
            <a:prstGeom prst="rect">
              <a:avLst/>
            </a:prstGeom>
          </p:spPr>
        </p:pic>
        <p:sp>
          <p:nvSpPr>
            <p:cNvPr id="27" name="PA_文本框 151">
              <a:extLst>
                <a:ext uri="{FF2B5EF4-FFF2-40B4-BE49-F238E27FC236}">
                  <a16:creationId xmlns:a16="http://schemas.microsoft.com/office/drawing/2014/main" id="{226CAC6A-BEF5-ED4A-A85F-85D12B0E82DF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1638" y="4100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Roboto black"/>
                </a:rPr>
                <a:t>管理端</a:t>
              </a:r>
            </a:p>
          </p:txBody>
        </p:sp>
      </p:grpSp>
      <p:pic>
        <p:nvPicPr>
          <p:cNvPr id="31" name="图片 30" descr="服务器">
            <a:extLst>
              <a:ext uri="{FF2B5EF4-FFF2-40B4-BE49-F238E27FC236}">
                <a16:creationId xmlns:a16="http://schemas.microsoft.com/office/drawing/2014/main" id="{22253B0F-AC0A-3243-8DDE-E7074005D8E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89932" y="4901556"/>
            <a:ext cx="507365" cy="507365"/>
          </a:xfrm>
          <a:prstGeom prst="rect">
            <a:avLst/>
          </a:prstGeom>
        </p:spPr>
      </p:pic>
      <p:pic>
        <p:nvPicPr>
          <p:cNvPr id="32" name="图片 31" descr="服务器 (1)">
            <a:extLst>
              <a:ext uri="{FF2B5EF4-FFF2-40B4-BE49-F238E27FC236}">
                <a16:creationId xmlns:a16="http://schemas.microsoft.com/office/drawing/2014/main" id="{D38CB2B5-9C6D-2848-88A2-7BCD796DCF2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64205" y="2950827"/>
            <a:ext cx="931795" cy="1587191"/>
          </a:xfrm>
          <a:prstGeom prst="rect">
            <a:avLst/>
          </a:prstGeom>
        </p:spPr>
      </p:pic>
      <p:sp>
        <p:nvSpPr>
          <p:cNvPr id="33" name="PA_文本框 151">
            <a:extLst>
              <a:ext uri="{FF2B5EF4-FFF2-40B4-BE49-F238E27FC236}">
                <a16:creationId xmlns:a16="http://schemas.microsoft.com/office/drawing/2014/main" id="{E6E46FFA-49F5-9148-8461-0195018FCD3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102739" y="4636173"/>
            <a:ext cx="1099185" cy="24384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cs typeface="Roboto black"/>
              </a:rPr>
              <a:t>数据库服务器</a:t>
            </a:r>
          </a:p>
        </p:txBody>
      </p:sp>
      <p:sp>
        <p:nvSpPr>
          <p:cNvPr id="36" name="矩形: 圆角 74">
            <a:extLst>
              <a:ext uri="{FF2B5EF4-FFF2-40B4-BE49-F238E27FC236}">
                <a16:creationId xmlns:a16="http://schemas.microsoft.com/office/drawing/2014/main" id="{CC323C73-17C0-804C-8762-EB222CDA2141}"/>
              </a:ext>
            </a:extLst>
          </p:cNvPr>
          <p:cNvSpPr/>
          <p:nvPr/>
        </p:nvSpPr>
        <p:spPr>
          <a:xfrm>
            <a:off x="1251782" y="2540626"/>
            <a:ext cx="958850" cy="16865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cxnSp>
        <p:nvCxnSpPr>
          <p:cNvPr id="37" name="直接连接符 159">
            <a:extLst>
              <a:ext uri="{FF2B5EF4-FFF2-40B4-BE49-F238E27FC236}">
                <a16:creationId xmlns:a16="http://schemas.microsoft.com/office/drawing/2014/main" id="{64D62A04-B80E-3E43-9B27-7BC652E1EE33}"/>
              </a:ext>
            </a:extLst>
          </p:cNvPr>
          <p:cNvCxnSpPr/>
          <p:nvPr/>
        </p:nvCxnSpPr>
        <p:spPr>
          <a:xfrm>
            <a:off x="2210632" y="3383906"/>
            <a:ext cx="37084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直接连接符 160">
            <a:extLst>
              <a:ext uri="{FF2B5EF4-FFF2-40B4-BE49-F238E27FC236}">
                <a16:creationId xmlns:a16="http://schemas.microsoft.com/office/drawing/2014/main" id="{14C104DF-A46A-E34F-BFAC-77CF8AD1117F}"/>
              </a:ext>
            </a:extLst>
          </p:cNvPr>
          <p:cNvCxnSpPr/>
          <p:nvPr/>
        </p:nvCxnSpPr>
        <p:spPr>
          <a:xfrm>
            <a:off x="1781993" y="3982321"/>
            <a:ext cx="0" cy="390525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直接连接符 161">
            <a:extLst>
              <a:ext uri="{FF2B5EF4-FFF2-40B4-BE49-F238E27FC236}">
                <a16:creationId xmlns:a16="http://schemas.microsoft.com/office/drawing/2014/main" id="{BF0E0D5D-3E38-E943-97A4-D3B59C633D9A}"/>
              </a:ext>
            </a:extLst>
          </p:cNvPr>
          <p:cNvCxnSpPr/>
          <p:nvPr/>
        </p:nvCxnSpPr>
        <p:spPr>
          <a:xfrm flipH="1">
            <a:off x="3747332" y="3744586"/>
            <a:ext cx="5961" cy="873125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6" name="矩形: 圆角 74">
            <a:extLst>
              <a:ext uri="{FF2B5EF4-FFF2-40B4-BE49-F238E27FC236}">
                <a16:creationId xmlns:a16="http://schemas.microsoft.com/office/drawing/2014/main" id="{603C70A5-8199-C843-B351-4C8633056A05}"/>
              </a:ext>
            </a:extLst>
          </p:cNvPr>
          <p:cNvSpPr/>
          <p:nvPr/>
        </p:nvSpPr>
        <p:spPr>
          <a:xfrm>
            <a:off x="6787077" y="3744586"/>
            <a:ext cx="3808095" cy="11658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sp>
        <p:nvSpPr>
          <p:cNvPr id="47" name="矩形: 圆角 74">
            <a:extLst>
              <a:ext uri="{FF2B5EF4-FFF2-40B4-BE49-F238E27FC236}">
                <a16:creationId xmlns:a16="http://schemas.microsoft.com/office/drawing/2014/main" id="{AFB3A818-716F-C34E-88E1-39FDE3C47780}"/>
              </a:ext>
            </a:extLst>
          </p:cNvPr>
          <p:cNvSpPr/>
          <p:nvPr/>
        </p:nvSpPr>
        <p:spPr>
          <a:xfrm>
            <a:off x="6787077" y="5186036"/>
            <a:ext cx="3808095" cy="11658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sp>
        <p:nvSpPr>
          <p:cNvPr id="48" name="矩形: 圆角 29">
            <a:extLst>
              <a:ext uri="{FF2B5EF4-FFF2-40B4-BE49-F238E27FC236}">
                <a16:creationId xmlns:a16="http://schemas.microsoft.com/office/drawing/2014/main" id="{96D81234-9C05-314F-950E-FFD70DFA2C5B}"/>
              </a:ext>
            </a:extLst>
          </p:cNvPr>
          <p:cNvSpPr/>
          <p:nvPr/>
        </p:nvSpPr>
        <p:spPr>
          <a:xfrm>
            <a:off x="6770566" y="3588376"/>
            <a:ext cx="1282701" cy="26797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rPr>
              <a:t>分公司与办事处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7AEBFCAB-6714-984F-8C92-E3C1D38C1066}"/>
              </a:ext>
            </a:extLst>
          </p:cNvPr>
          <p:cNvGrpSpPr/>
          <p:nvPr/>
        </p:nvGrpSpPr>
        <p:grpSpPr>
          <a:xfrm>
            <a:off x="7212527" y="2665721"/>
            <a:ext cx="824230" cy="527685"/>
            <a:chOff x="11473" y="3543"/>
            <a:chExt cx="1298" cy="831"/>
          </a:xfrm>
        </p:grpSpPr>
        <p:pic>
          <p:nvPicPr>
            <p:cNvPr id="50" name="图片 49" descr="多人">
              <a:extLst>
                <a:ext uri="{FF2B5EF4-FFF2-40B4-BE49-F238E27FC236}">
                  <a16:creationId xmlns:a16="http://schemas.microsoft.com/office/drawing/2014/main" id="{F10472CD-6D0E-AE43-8E38-EB55D220A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51" name="PA_文本框 151">
              <a:extLst>
                <a:ext uri="{FF2B5EF4-FFF2-40B4-BE49-F238E27FC236}">
                  <a16:creationId xmlns:a16="http://schemas.microsoft.com/office/drawing/2014/main" id="{020CE69A-3DC1-D749-B610-D8EA1A3A35A9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11473" y="4014"/>
              <a:ext cx="1298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险种负责人</a:t>
              </a:r>
            </a:p>
          </p:txBody>
        </p:sp>
      </p:grpSp>
      <p:cxnSp>
        <p:nvCxnSpPr>
          <p:cNvPr id="56" name="直接连接符 178">
            <a:extLst>
              <a:ext uri="{FF2B5EF4-FFF2-40B4-BE49-F238E27FC236}">
                <a16:creationId xmlns:a16="http://schemas.microsoft.com/office/drawing/2014/main" id="{4846AF09-05A5-FF47-9198-9B0E38987DF9}"/>
              </a:ext>
            </a:extLst>
          </p:cNvPr>
          <p:cNvCxnSpPr>
            <a:endCxn id="8" idx="1"/>
          </p:cNvCxnSpPr>
          <p:nvPr/>
        </p:nvCxnSpPr>
        <p:spPr>
          <a:xfrm flipV="1">
            <a:off x="6388932" y="2871461"/>
            <a:ext cx="398145" cy="1474075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7" name="直接连接符 179">
            <a:extLst>
              <a:ext uri="{FF2B5EF4-FFF2-40B4-BE49-F238E27FC236}">
                <a16:creationId xmlns:a16="http://schemas.microsoft.com/office/drawing/2014/main" id="{415D3FAE-0A65-8F4A-805D-80B8D7104BF4}"/>
              </a:ext>
            </a:extLst>
          </p:cNvPr>
          <p:cNvCxnSpPr>
            <a:endCxn id="46" idx="1"/>
          </p:cNvCxnSpPr>
          <p:nvPr/>
        </p:nvCxnSpPr>
        <p:spPr>
          <a:xfrm flipV="1">
            <a:off x="6311144" y="4327516"/>
            <a:ext cx="475933" cy="3453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8" name="直接连接符 180">
            <a:extLst>
              <a:ext uri="{FF2B5EF4-FFF2-40B4-BE49-F238E27FC236}">
                <a16:creationId xmlns:a16="http://schemas.microsoft.com/office/drawing/2014/main" id="{79668376-DD4E-3F4A-AEC2-9F3D9DA77EA4}"/>
              </a:ext>
            </a:extLst>
          </p:cNvPr>
          <p:cNvCxnSpPr>
            <a:endCxn id="47" idx="1"/>
          </p:cNvCxnSpPr>
          <p:nvPr/>
        </p:nvCxnSpPr>
        <p:spPr>
          <a:xfrm>
            <a:off x="6388932" y="4363316"/>
            <a:ext cx="398145" cy="140565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2" name="矩形: 圆角 74">
            <a:extLst>
              <a:ext uri="{FF2B5EF4-FFF2-40B4-BE49-F238E27FC236}">
                <a16:creationId xmlns:a16="http://schemas.microsoft.com/office/drawing/2014/main" id="{37F5CDEC-BFB2-2B4E-B9A0-FD954A5E0BC7}"/>
              </a:ext>
            </a:extLst>
          </p:cNvPr>
          <p:cNvSpPr/>
          <p:nvPr/>
        </p:nvSpPr>
        <p:spPr>
          <a:xfrm>
            <a:off x="6787077" y="5184766"/>
            <a:ext cx="3808095" cy="11658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C6EBEF44-D573-0449-A1BA-FDA2212CB08F}"/>
              </a:ext>
            </a:extLst>
          </p:cNvPr>
          <p:cNvGrpSpPr/>
          <p:nvPr/>
        </p:nvGrpSpPr>
        <p:grpSpPr>
          <a:xfrm>
            <a:off x="7212527" y="5550526"/>
            <a:ext cx="824230" cy="530225"/>
            <a:chOff x="11473" y="3543"/>
            <a:chExt cx="1298" cy="835"/>
          </a:xfrm>
        </p:grpSpPr>
        <p:pic>
          <p:nvPicPr>
            <p:cNvPr id="80" name="图片 79" descr="多人">
              <a:extLst>
                <a:ext uri="{FF2B5EF4-FFF2-40B4-BE49-F238E27FC236}">
                  <a16:creationId xmlns:a16="http://schemas.microsoft.com/office/drawing/2014/main" id="{FAA44AA1-8CE2-304A-970B-7BD1748B0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81" name="PA_文本框 151">
              <a:extLst>
                <a:ext uri="{FF2B5EF4-FFF2-40B4-BE49-F238E27FC236}">
                  <a16:creationId xmlns:a16="http://schemas.microsoft.com/office/drawing/2014/main" id="{C9FC8854-BFBF-024E-961C-9301CE64ADAD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11473" y="4014"/>
              <a:ext cx="1298" cy="364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新产品研发</a:t>
              </a:r>
            </a:p>
          </p:txBody>
        </p:sp>
      </p:grpSp>
      <p:sp>
        <p:nvSpPr>
          <p:cNvPr id="86" name="矩形: 圆角 29">
            <a:extLst>
              <a:ext uri="{FF2B5EF4-FFF2-40B4-BE49-F238E27FC236}">
                <a16:creationId xmlns:a16="http://schemas.microsoft.com/office/drawing/2014/main" id="{21585EF9-468B-DC4E-8F37-FE88BBC07F15}"/>
              </a:ext>
            </a:extLst>
          </p:cNvPr>
          <p:cNvSpPr/>
          <p:nvPr/>
        </p:nvSpPr>
        <p:spPr>
          <a:xfrm>
            <a:off x="6770567" y="5021571"/>
            <a:ext cx="1456690" cy="26797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rPr>
              <a:t>总部技术研发中心</a:t>
            </a:r>
          </a:p>
        </p:txBody>
      </p:sp>
      <p:cxnSp>
        <p:nvCxnSpPr>
          <p:cNvPr id="87" name="直接连接符 2">
            <a:extLst>
              <a:ext uri="{FF2B5EF4-FFF2-40B4-BE49-F238E27FC236}">
                <a16:creationId xmlns:a16="http://schemas.microsoft.com/office/drawing/2014/main" id="{BFFD7F99-76E0-B847-8F37-5D7799EBDEAD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>
            <a:extLst>
              <a:ext uri="{FF2B5EF4-FFF2-40B4-BE49-F238E27FC236}">
                <a16:creationId xmlns:a16="http://schemas.microsoft.com/office/drawing/2014/main" id="{083FA573-2979-9740-B654-636F96BA9AD9}"/>
              </a:ext>
            </a:extLst>
          </p:cNvPr>
          <p:cNvSpPr txBox="1"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标题 1">
            <a:extLst>
              <a:ext uri="{FF2B5EF4-FFF2-40B4-BE49-F238E27FC236}">
                <a16:creationId xmlns:a16="http://schemas.microsoft.com/office/drawing/2014/main" id="{A75ACEA4-A85F-E447-9754-DC085C098CF6}"/>
              </a:ext>
            </a:extLst>
          </p:cNvPr>
          <p:cNvSpPr txBox="1">
            <a:spLocks/>
          </p:cNvSpPr>
          <p:nvPr/>
        </p:nvSpPr>
        <p:spPr>
          <a:xfrm>
            <a:off x="3253937" y="415902"/>
            <a:ext cx="1051560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架构部署</a:t>
            </a:r>
          </a:p>
        </p:txBody>
      </p:sp>
      <p:cxnSp>
        <p:nvCxnSpPr>
          <p:cNvPr id="91" name="直接连接符 159">
            <a:extLst>
              <a:ext uri="{FF2B5EF4-FFF2-40B4-BE49-F238E27FC236}">
                <a16:creationId xmlns:a16="http://schemas.microsoft.com/office/drawing/2014/main" id="{64D62A04-B80E-3E43-9B27-7BC652E1EE33}"/>
              </a:ext>
            </a:extLst>
          </p:cNvPr>
          <p:cNvCxnSpPr/>
          <p:nvPr/>
        </p:nvCxnSpPr>
        <p:spPr>
          <a:xfrm>
            <a:off x="3092647" y="3588376"/>
            <a:ext cx="134874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7AEBFCAB-6714-984F-8C92-E3C1D38C1066}"/>
              </a:ext>
            </a:extLst>
          </p:cNvPr>
          <p:cNvGrpSpPr/>
          <p:nvPr/>
        </p:nvGrpSpPr>
        <p:grpSpPr>
          <a:xfrm>
            <a:off x="8053268" y="2665721"/>
            <a:ext cx="824230" cy="527685"/>
            <a:chOff x="11473" y="3543"/>
            <a:chExt cx="1298" cy="831"/>
          </a:xfrm>
        </p:grpSpPr>
        <p:pic>
          <p:nvPicPr>
            <p:cNvPr id="95" name="图片 94" descr="多人">
              <a:extLst>
                <a:ext uri="{FF2B5EF4-FFF2-40B4-BE49-F238E27FC236}">
                  <a16:creationId xmlns:a16="http://schemas.microsoft.com/office/drawing/2014/main" id="{F10472CD-6D0E-AE43-8E38-EB55D220A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96" name="PA_文本框 151">
              <a:extLst>
                <a:ext uri="{FF2B5EF4-FFF2-40B4-BE49-F238E27FC236}">
                  <a16:creationId xmlns:a16="http://schemas.microsoft.com/office/drawing/2014/main" id="{020CE69A-3DC1-D749-B610-D8EA1A3A35A9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1473" y="4014"/>
              <a:ext cx="1298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险种负责人</a:t>
              </a:r>
            </a:p>
          </p:txBody>
        </p:sp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7AEBFCAB-6714-984F-8C92-E3C1D38C1066}"/>
              </a:ext>
            </a:extLst>
          </p:cNvPr>
          <p:cNvGrpSpPr/>
          <p:nvPr/>
        </p:nvGrpSpPr>
        <p:grpSpPr>
          <a:xfrm>
            <a:off x="8912105" y="2683501"/>
            <a:ext cx="824230" cy="527685"/>
            <a:chOff x="11473" y="3543"/>
            <a:chExt cx="1298" cy="831"/>
          </a:xfrm>
        </p:grpSpPr>
        <p:pic>
          <p:nvPicPr>
            <p:cNvPr id="98" name="图片 97" descr="多人">
              <a:extLst>
                <a:ext uri="{FF2B5EF4-FFF2-40B4-BE49-F238E27FC236}">
                  <a16:creationId xmlns:a16="http://schemas.microsoft.com/office/drawing/2014/main" id="{F10472CD-6D0E-AE43-8E38-EB55D220A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99" name="PA_文本框 151">
              <a:extLst>
                <a:ext uri="{FF2B5EF4-FFF2-40B4-BE49-F238E27FC236}">
                  <a16:creationId xmlns:a16="http://schemas.microsoft.com/office/drawing/2014/main" id="{020CE69A-3DC1-D749-B610-D8EA1A3A35A9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1473" y="4014"/>
              <a:ext cx="1298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险种负责人</a:t>
              </a:r>
            </a:p>
          </p:txBody>
        </p:sp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7AEBFCAB-6714-984F-8C92-E3C1D38C1066}"/>
              </a:ext>
            </a:extLst>
          </p:cNvPr>
          <p:cNvGrpSpPr/>
          <p:nvPr/>
        </p:nvGrpSpPr>
        <p:grpSpPr>
          <a:xfrm>
            <a:off x="9731574" y="2693031"/>
            <a:ext cx="824230" cy="527685"/>
            <a:chOff x="11473" y="3543"/>
            <a:chExt cx="1298" cy="831"/>
          </a:xfrm>
        </p:grpSpPr>
        <p:pic>
          <p:nvPicPr>
            <p:cNvPr id="101" name="图片 100" descr="多人">
              <a:extLst>
                <a:ext uri="{FF2B5EF4-FFF2-40B4-BE49-F238E27FC236}">
                  <a16:creationId xmlns:a16="http://schemas.microsoft.com/office/drawing/2014/main" id="{F10472CD-6D0E-AE43-8E38-EB55D220A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102" name="PA_文本框 151">
              <a:extLst>
                <a:ext uri="{FF2B5EF4-FFF2-40B4-BE49-F238E27FC236}">
                  <a16:creationId xmlns:a16="http://schemas.microsoft.com/office/drawing/2014/main" id="{020CE69A-3DC1-D749-B610-D8EA1A3A35A9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11473" y="4014"/>
              <a:ext cx="1298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险种负责人</a:t>
              </a:r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7AEBFCAB-6714-984F-8C92-E3C1D38C1066}"/>
              </a:ext>
            </a:extLst>
          </p:cNvPr>
          <p:cNvGrpSpPr/>
          <p:nvPr/>
        </p:nvGrpSpPr>
        <p:grpSpPr>
          <a:xfrm>
            <a:off x="7138231" y="4050896"/>
            <a:ext cx="824230" cy="527685"/>
            <a:chOff x="11473" y="3543"/>
            <a:chExt cx="1298" cy="831"/>
          </a:xfrm>
        </p:grpSpPr>
        <p:pic>
          <p:nvPicPr>
            <p:cNvPr id="104" name="图片 103" descr="多人">
              <a:extLst>
                <a:ext uri="{FF2B5EF4-FFF2-40B4-BE49-F238E27FC236}">
                  <a16:creationId xmlns:a16="http://schemas.microsoft.com/office/drawing/2014/main" id="{F10472CD-6D0E-AE43-8E38-EB55D220A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105" name="PA_文本框 151">
              <a:extLst>
                <a:ext uri="{FF2B5EF4-FFF2-40B4-BE49-F238E27FC236}">
                  <a16:creationId xmlns:a16="http://schemas.microsoft.com/office/drawing/2014/main" id="{020CE69A-3DC1-D749-B610-D8EA1A3A35A9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1473" y="4014"/>
              <a:ext cx="1298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业务使用者</a:t>
              </a:r>
            </a:p>
          </p:txBody>
        </p: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7AEBFCAB-6714-984F-8C92-E3C1D38C1066}"/>
              </a:ext>
            </a:extLst>
          </p:cNvPr>
          <p:cNvGrpSpPr/>
          <p:nvPr/>
        </p:nvGrpSpPr>
        <p:grpSpPr>
          <a:xfrm>
            <a:off x="7978972" y="4050896"/>
            <a:ext cx="824230" cy="527685"/>
            <a:chOff x="11473" y="3543"/>
            <a:chExt cx="1298" cy="831"/>
          </a:xfrm>
        </p:grpSpPr>
        <p:pic>
          <p:nvPicPr>
            <p:cNvPr id="107" name="图片 106" descr="多人">
              <a:extLst>
                <a:ext uri="{FF2B5EF4-FFF2-40B4-BE49-F238E27FC236}">
                  <a16:creationId xmlns:a16="http://schemas.microsoft.com/office/drawing/2014/main" id="{F10472CD-6D0E-AE43-8E38-EB55D220A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108" name="PA_文本框 151">
              <a:extLst>
                <a:ext uri="{FF2B5EF4-FFF2-40B4-BE49-F238E27FC236}">
                  <a16:creationId xmlns:a16="http://schemas.microsoft.com/office/drawing/2014/main" id="{020CE69A-3DC1-D749-B610-D8EA1A3A35A9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1473" y="4014"/>
              <a:ext cx="1298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业务使用者</a:t>
              </a:r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7AEBFCAB-6714-984F-8C92-E3C1D38C1066}"/>
              </a:ext>
            </a:extLst>
          </p:cNvPr>
          <p:cNvGrpSpPr/>
          <p:nvPr/>
        </p:nvGrpSpPr>
        <p:grpSpPr>
          <a:xfrm>
            <a:off x="8837809" y="4068676"/>
            <a:ext cx="824230" cy="527685"/>
            <a:chOff x="11473" y="3543"/>
            <a:chExt cx="1298" cy="831"/>
          </a:xfrm>
        </p:grpSpPr>
        <p:pic>
          <p:nvPicPr>
            <p:cNvPr id="110" name="图片 109" descr="多人">
              <a:extLst>
                <a:ext uri="{FF2B5EF4-FFF2-40B4-BE49-F238E27FC236}">
                  <a16:creationId xmlns:a16="http://schemas.microsoft.com/office/drawing/2014/main" id="{F10472CD-6D0E-AE43-8E38-EB55D220A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111" name="PA_文本框 151">
              <a:extLst>
                <a:ext uri="{FF2B5EF4-FFF2-40B4-BE49-F238E27FC236}">
                  <a16:creationId xmlns:a16="http://schemas.microsoft.com/office/drawing/2014/main" id="{020CE69A-3DC1-D749-B610-D8EA1A3A35A9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1473" y="4014"/>
              <a:ext cx="1298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业务使用者</a:t>
              </a:r>
            </a:p>
          </p:txBody>
        </p: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7AEBFCAB-6714-984F-8C92-E3C1D38C1066}"/>
              </a:ext>
            </a:extLst>
          </p:cNvPr>
          <p:cNvGrpSpPr/>
          <p:nvPr/>
        </p:nvGrpSpPr>
        <p:grpSpPr>
          <a:xfrm>
            <a:off x="9657278" y="4078206"/>
            <a:ext cx="824230" cy="527685"/>
            <a:chOff x="11473" y="3543"/>
            <a:chExt cx="1298" cy="831"/>
          </a:xfrm>
        </p:grpSpPr>
        <p:pic>
          <p:nvPicPr>
            <p:cNvPr id="113" name="图片 112" descr="多人">
              <a:extLst>
                <a:ext uri="{FF2B5EF4-FFF2-40B4-BE49-F238E27FC236}">
                  <a16:creationId xmlns:a16="http://schemas.microsoft.com/office/drawing/2014/main" id="{F10472CD-6D0E-AE43-8E38-EB55D220A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114" name="PA_文本框 151">
              <a:extLst>
                <a:ext uri="{FF2B5EF4-FFF2-40B4-BE49-F238E27FC236}">
                  <a16:creationId xmlns:a16="http://schemas.microsoft.com/office/drawing/2014/main" id="{020CE69A-3DC1-D749-B610-D8EA1A3A35A9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1473" y="4014"/>
              <a:ext cx="1298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业务使用者</a:t>
              </a:r>
            </a:p>
          </p:txBody>
        </p:sp>
      </p:grpSp>
      <p:cxnSp>
        <p:nvCxnSpPr>
          <p:cNvPr id="120" name="直接连接符 179">
            <a:extLst>
              <a:ext uri="{FF2B5EF4-FFF2-40B4-BE49-F238E27FC236}">
                <a16:creationId xmlns:a16="http://schemas.microsoft.com/office/drawing/2014/main" id="{415D3FAE-0A65-8F4A-805D-80B8D7104BF4}"/>
              </a:ext>
            </a:extLst>
          </p:cNvPr>
          <p:cNvCxnSpPr>
            <a:stCxn id="4" idx="3"/>
          </p:cNvCxnSpPr>
          <p:nvPr/>
        </p:nvCxnSpPr>
        <p:spPr>
          <a:xfrm>
            <a:off x="4745306" y="4327516"/>
            <a:ext cx="784225" cy="901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4" name="流程图: 磁盘 123"/>
          <p:cNvSpPr/>
          <p:nvPr/>
        </p:nvSpPr>
        <p:spPr>
          <a:xfrm>
            <a:off x="3278067" y="4598117"/>
            <a:ext cx="817647" cy="1243861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/>
              <a:t>大</a:t>
            </a:r>
            <a:endParaRPr lang="en-US" altLang="zh-CN" sz="1200" dirty="0"/>
          </a:p>
          <a:p>
            <a:pPr algn="ctr"/>
            <a:r>
              <a:rPr lang="zh-CN" altLang="en-US" sz="1200" dirty="0"/>
              <a:t>模</a:t>
            </a:r>
            <a:endParaRPr lang="en-US" altLang="zh-CN" sz="1200" dirty="0"/>
          </a:p>
          <a:p>
            <a:pPr algn="ctr"/>
            <a:r>
              <a:rPr lang="zh-CN" altLang="en-US" sz="1200" dirty="0"/>
              <a:t>型</a:t>
            </a:r>
            <a:endParaRPr lang="en-US" altLang="zh-CN" sz="1200" dirty="0"/>
          </a:p>
          <a:p>
            <a:pPr algn="ctr"/>
            <a:r>
              <a:rPr lang="en-US" altLang="zh-CN" sz="1200" dirty="0"/>
              <a:t>API</a:t>
            </a:r>
          </a:p>
          <a:p>
            <a:pPr algn="ctr"/>
            <a:r>
              <a:rPr lang="zh-CN" altLang="en-US" sz="1200" dirty="0"/>
              <a:t>系</a:t>
            </a:r>
            <a:endParaRPr lang="en-US" altLang="zh-CN" sz="1200" dirty="0"/>
          </a:p>
          <a:p>
            <a:pPr algn="ctr"/>
            <a:r>
              <a:rPr lang="zh-CN" altLang="en-US" sz="1200" dirty="0"/>
              <a:t>统</a:t>
            </a:r>
          </a:p>
        </p:txBody>
      </p:sp>
    </p:spTree>
    <p:extLst>
      <p:ext uri="{BB962C8B-B14F-4D97-AF65-F5344CB8AC3E}">
        <p14:creationId xmlns:p14="http://schemas.microsoft.com/office/powerpoint/2010/main" val="1649330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11514</TotalTime>
  <Words>1781</Words>
  <Application>Microsoft Office PowerPoint</Application>
  <PresentationFormat>宽屏</PresentationFormat>
  <Paragraphs>214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 Unicode MS</vt:lpstr>
      <vt:lpstr>PingFang SC</vt:lpstr>
      <vt:lpstr>等线</vt:lpstr>
      <vt:lpstr>方正粗黑宋简体</vt:lpstr>
      <vt:lpstr>华文仿宋</vt:lpstr>
      <vt:lpstr>微软雅黑</vt:lpstr>
      <vt:lpstr>微软雅黑</vt:lpstr>
      <vt:lpstr>Arial</vt:lpstr>
      <vt:lpstr>Calibri</vt:lpstr>
      <vt:lpstr>Calibri Light</vt:lpstr>
      <vt:lpstr>Ebrima</vt:lpstr>
      <vt:lpstr>Wingdings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1045621596@qq.com</cp:lastModifiedBy>
  <cp:revision>248</cp:revision>
  <dcterms:created xsi:type="dcterms:W3CDTF">2021-03-03T08:16:49Z</dcterms:created>
  <dcterms:modified xsi:type="dcterms:W3CDTF">2023-06-16T15:41:48Z</dcterms:modified>
</cp:coreProperties>
</file>