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53" r:id="rId3"/>
    <p:sldId id="476" r:id="rId4"/>
    <p:sldId id="526" r:id="rId5"/>
    <p:sldId id="608" r:id="rId6"/>
    <p:sldId id="654" r:id="rId7"/>
    <p:sldId id="610" r:id="rId8"/>
    <p:sldId id="611" r:id="rId9"/>
    <p:sldId id="529" r:id="rId10"/>
    <p:sldId id="478" r:id="rId11"/>
    <p:sldId id="570" r:id="rId12"/>
    <p:sldId id="572" r:id="rId13"/>
    <p:sldId id="530" r:id="rId14"/>
    <p:sldId id="438" r:id="rId15"/>
    <p:sldId id="447" r:id="rId16"/>
    <p:sldId id="533" r:id="rId17"/>
  </p:sldIdLst>
  <p:sldSz cx="12192000" cy="6858000"/>
  <p:notesSz cx="6858000" cy="9144000"/>
  <p:embeddedFontLst>
    <p:embeddedFont>
      <p:font typeface="等线 Light" panose="02010600030101010101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华文琥珀" panose="02010800040101010101" pitchFamily="2" charset="-122"/>
      <p:regular r:id="rId23"/>
    </p:embeddedFont>
    <p:embeddedFont>
      <p:font typeface="等线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优设标题黑" panose="02010600030101010101" charset="-122"/>
      <p:regular r:id="rId29"/>
    </p:embeddedFont>
    <p:embeddedFont>
      <p:font typeface="Microsoft New Tai Lue" panose="020B0502040204020203" pitchFamily="34" charset="0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EEDB"/>
    <a:srgbClr val="7D0000"/>
    <a:srgbClr val="7C4939"/>
    <a:srgbClr val="FFFAF0"/>
    <a:srgbClr val="960000"/>
    <a:srgbClr val="874600"/>
    <a:srgbClr val="581401"/>
    <a:srgbClr val="895E5D"/>
    <a:srgbClr val="FAF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382" autoAdjust="0"/>
  </p:normalViewPr>
  <p:slideViewPr>
    <p:cSldViewPr snapToGrid="0">
      <p:cViewPr varScale="1">
        <p:scale>
          <a:sx n="76" d="100"/>
          <a:sy n="76" d="100"/>
        </p:scale>
        <p:origin x="306" y="54"/>
      </p:cViewPr>
      <p:guideLst>
        <p:guide orient="horz" pos="2247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19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7FDB-4D8B-4EB5-ADAA-90497682C5F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8D2F-F443-4A9E-8BD0-6284A4D4D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77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5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77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7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3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77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4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7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35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4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57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35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79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4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9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95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264194"/>
            <a:ext cx="12192000" cy="635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7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24" y="157260"/>
            <a:ext cx="6800557" cy="760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20" name="直接连接符 10"/>
          <p:cNvCxnSpPr/>
          <p:nvPr userDrawn="1"/>
        </p:nvCxnSpPr>
        <p:spPr>
          <a:xfrm flipV="1">
            <a:off x="288388" y="-14115"/>
            <a:ext cx="0" cy="1018633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1"/>
          <p:cNvCxnSpPr/>
          <p:nvPr userDrawn="1"/>
        </p:nvCxnSpPr>
        <p:spPr>
          <a:xfrm>
            <a:off x="423390" y="-12629"/>
            <a:ext cx="0" cy="51021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558392" y="732883"/>
            <a:ext cx="2900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chemeClr val="accent5">
                    <a:lumMod val="75000"/>
                  </a:schemeClr>
                </a:solidFill>
                <a:latin typeface="+mn-lt"/>
              </a:rPr>
              <a:t>Put a relevant subtitle </a:t>
            </a:r>
            <a:r>
              <a:rPr lang="en-US" sz="1600" b="0" i="1">
                <a:solidFill>
                  <a:schemeClr val="accent5">
                    <a:lumMod val="75000"/>
                  </a:schemeClr>
                </a:solidFill>
                <a:latin typeface="+mn-lt"/>
              </a:rPr>
              <a:t>in this line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4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3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media11.wma"/><Relationship Id="rId7" Type="http://schemas.openxmlformats.org/officeDocument/2006/relationships/image" Target="../media/image15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4.pn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wma"/><Relationship Id="rId7" Type="http://schemas.openxmlformats.org/officeDocument/2006/relationships/image" Target="../media/image10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4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8575"/>
            <a:ext cx="12192000" cy="68810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6721" y="5034631"/>
            <a:ext cx="3032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gradFill>
                  <a:gsLst>
                    <a:gs pos="64000">
                      <a:srgbClr val="FFD19A"/>
                    </a:gs>
                    <a:gs pos="100000">
                      <a:srgbClr val="FFFFFF"/>
                    </a:gs>
                  </a:gsLst>
                  <a:lin ang="15600000" scaled="0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会计管理智能战队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5" t="37216" b="25480"/>
          <a:stretch>
            <a:fillRect/>
          </a:stretch>
        </p:blipFill>
        <p:spPr>
          <a:xfrm flipH="1">
            <a:off x="450025" y="1235697"/>
            <a:ext cx="4746754" cy="16261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756957" y="1508705"/>
            <a:ext cx="2044900" cy="380640"/>
            <a:chOff x="2701286" y="-1249606"/>
            <a:chExt cx="2849683" cy="530445"/>
          </a:xfrm>
        </p:grpSpPr>
        <p:sp>
          <p:nvSpPr>
            <p:cNvPr id="9" name="星形: 五角 8"/>
            <p:cNvSpPr/>
            <p:nvPr/>
          </p:nvSpPr>
          <p:spPr>
            <a:xfrm>
              <a:off x="3860906" y="-1249606"/>
              <a:ext cx="530445" cy="530445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星形: 五角 9"/>
            <p:cNvSpPr/>
            <p:nvPr/>
          </p:nvSpPr>
          <p:spPr>
            <a:xfrm>
              <a:off x="328109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4517180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星形: 五角 11"/>
            <p:cNvSpPr/>
            <p:nvPr/>
          </p:nvSpPr>
          <p:spPr>
            <a:xfrm>
              <a:off x="5096988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270128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1798033" y="6620489"/>
            <a:ext cx="9401103" cy="10572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endParaRPr lang="zh-CN" altLang="en-US" sz="4000" b="1" kern="0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八大山人 V2007" panose="02000600000000000000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5991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4768418" y="3202337"/>
            <a:ext cx="6329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dirty="0">
                <a:gradFill>
                  <a:gsLst>
                    <a:gs pos="34000">
                      <a:srgbClr val="FFD19A"/>
                    </a:gs>
                    <a:gs pos="85000">
                      <a:srgbClr val="FFFFFF"/>
                    </a:gs>
                  </a:gsLst>
                  <a:lin ang="16200000" scaled="1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账务自动监测的贴心管家</a:t>
            </a:r>
          </a:p>
        </p:txBody>
      </p:sp>
      <p:pic>
        <p:nvPicPr>
          <p:cNvPr id="17" name="音频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1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92150" y="601562"/>
            <a:ext cx="2139345" cy="575738"/>
            <a:chOff x="592150" y="601562"/>
            <a:chExt cx="2139345" cy="575738"/>
          </a:xfrm>
        </p:grpSpPr>
        <p:sp>
          <p:nvSpPr>
            <p:cNvPr id="8" name="文本框 7"/>
            <p:cNvSpPr txBox="1"/>
            <p:nvPr/>
          </p:nvSpPr>
          <p:spPr>
            <a:xfrm>
              <a:off x="1126215" y="65533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项目简介</a:t>
              </a:r>
            </a:p>
          </p:txBody>
        </p:sp>
        <p:sp>
          <p:nvSpPr>
            <p:cNvPr id="9" name="圆角矩形​​ 10"/>
            <p:cNvSpPr>
              <a:spLocks noChangeArrowheads="1"/>
            </p:cNvSpPr>
            <p:nvPr/>
          </p:nvSpPr>
          <p:spPr bwMode="auto">
            <a:xfrm>
              <a:off x="592150" y="601562"/>
              <a:ext cx="534065" cy="52197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9155" y="1990090"/>
            <a:ext cx="4984750" cy="523240"/>
            <a:chOff x="5264896" y="2133760"/>
            <a:chExt cx="4752528" cy="1051168"/>
          </a:xfrm>
        </p:grpSpPr>
        <p:sp>
          <p:nvSpPr>
            <p:cNvPr id="20" name="矩形 19"/>
            <p:cNvSpPr/>
            <p:nvPr/>
          </p:nvSpPr>
          <p:spPr>
            <a:xfrm>
              <a:off x="5315625" y="2133760"/>
              <a:ext cx="4571405" cy="1051168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文本框 43"/>
            <p:cNvSpPr txBox="1"/>
            <p:nvPr/>
          </p:nvSpPr>
          <p:spPr>
            <a:xfrm>
              <a:off x="5264896" y="2418450"/>
              <a:ext cx="4752528" cy="605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400" b="1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417320" y="2971165"/>
            <a:ext cx="3785870" cy="2305685"/>
          </a:xfrm>
          <a:prstGeom prst="rect">
            <a:avLst/>
          </a:prstGeom>
        </p:spPr>
        <p:txBody>
          <a:bodyPr wrap="square" lIns="91408" tIns="45703" rIns="91408" bIns="45703">
            <a:spAutoFit/>
          </a:bodyPr>
          <a:lstStyle/>
          <a:p>
            <a:pPr algn="just" defTabSz="1218565">
              <a:lnSpc>
                <a:spcPct val="200000"/>
              </a:lnSpc>
            </a:pPr>
            <a:r>
              <a:rPr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机器人从报表集中管理平台、邮件下载制卡数据报表；比对行内制卡数据与卡商收到的数据，自动通过邮件反馈数据比对结果</a:t>
            </a:r>
            <a:r>
              <a:rPr lang="zh-CN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974090" y="1600200"/>
            <a:ext cx="4657090" cy="4481195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FF6C6"/>
                  </a:gs>
                  <a:gs pos="100000">
                    <a:srgbClr val="F2C37B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995" y="290830"/>
            <a:ext cx="2501265" cy="6276340"/>
          </a:xfrm>
          <a:prstGeom prst="rect">
            <a:avLst/>
          </a:prstGeom>
        </p:spPr>
      </p:pic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1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25"/>
          <p:cNvSpPr/>
          <p:nvPr/>
        </p:nvSpPr>
        <p:spPr>
          <a:xfrm>
            <a:off x="1157787" y="4796754"/>
            <a:ext cx="1327759" cy="7898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gradFill>
                <a:gsLst>
                  <a:gs pos="59000">
                    <a:srgbClr val="FFD19A"/>
                  </a:gs>
                  <a:gs pos="100000">
                    <a:srgbClr val="FFFFFF"/>
                  </a:gs>
                </a:gsLst>
                <a:lin ang="162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: 圆角 25"/>
          <p:cNvSpPr/>
          <p:nvPr/>
        </p:nvSpPr>
        <p:spPr>
          <a:xfrm>
            <a:off x="6684505" y="2626309"/>
            <a:ext cx="5240795" cy="3654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gradFill>
                <a:gsLst>
                  <a:gs pos="59000">
                    <a:srgbClr val="FFD19A"/>
                  </a:gs>
                  <a:gs pos="100000">
                    <a:srgbClr val="FFFFFF"/>
                  </a:gs>
                </a:gsLst>
                <a:lin ang="162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2182843" cy="67640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9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92150" y="601562"/>
            <a:ext cx="2850545" cy="575738"/>
            <a:chOff x="592150" y="601562"/>
            <a:chExt cx="2850545" cy="575738"/>
          </a:xfrm>
        </p:grpSpPr>
        <p:sp>
          <p:nvSpPr>
            <p:cNvPr id="20" name="文本框 19"/>
            <p:cNvSpPr txBox="1"/>
            <p:nvPr/>
          </p:nvSpPr>
          <p:spPr>
            <a:xfrm>
              <a:off x="1126215" y="655330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细说业务流程</a:t>
              </a:r>
            </a:p>
          </p:txBody>
        </p:sp>
        <p:sp>
          <p:nvSpPr>
            <p:cNvPr id="22" name="圆角矩形​​ 10"/>
            <p:cNvSpPr>
              <a:spLocks noChangeArrowheads="1"/>
            </p:cNvSpPr>
            <p:nvPr/>
          </p:nvSpPr>
          <p:spPr bwMode="auto">
            <a:xfrm>
              <a:off x="592150" y="601562"/>
              <a:ext cx="534065" cy="52197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zh-CN" altLang="en-US" sz="3600" b="1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8285" y="1435735"/>
            <a:ext cx="5756910" cy="4654550"/>
            <a:chOff x="973958" y="1435439"/>
            <a:chExt cx="10342974" cy="2299898"/>
          </a:xfrm>
        </p:grpSpPr>
        <p:sp>
          <p:nvSpPr>
            <p:cNvPr id="23" name="矩形: 圆角 22"/>
            <p:cNvSpPr/>
            <p:nvPr/>
          </p:nvSpPr>
          <p:spPr>
            <a:xfrm>
              <a:off x="973958" y="1600201"/>
              <a:ext cx="10342974" cy="2135136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FF6C6"/>
                    </a:gs>
                    <a:gs pos="100000">
                      <a:srgbClr val="F2C37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矩形: 圆角 25"/>
            <p:cNvSpPr/>
            <p:nvPr/>
          </p:nvSpPr>
          <p:spPr>
            <a:xfrm>
              <a:off x="2103464" y="1435439"/>
              <a:ext cx="7612348" cy="523221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.</a:t>
              </a:r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制卡数据比对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52210" y="1416685"/>
            <a:ext cx="5756910" cy="4654550"/>
            <a:chOff x="973958" y="1435439"/>
            <a:chExt cx="10342974" cy="2299898"/>
          </a:xfrm>
        </p:grpSpPr>
        <p:sp>
          <p:nvSpPr>
            <p:cNvPr id="7" name="矩形: 圆角 22"/>
            <p:cNvSpPr/>
            <p:nvPr/>
          </p:nvSpPr>
          <p:spPr>
            <a:xfrm>
              <a:off x="973958" y="1600201"/>
              <a:ext cx="10342974" cy="2135136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FF6C6"/>
                    </a:gs>
                    <a:gs pos="100000">
                      <a:srgbClr val="F2C37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" name="矩形: 圆角 25"/>
            <p:cNvSpPr/>
            <p:nvPr/>
          </p:nvSpPr>
          <p:spPr>
            <a:xfrm>
              <a:off x="2103464" y="1435439"/>
              <a:ext cx="7612348" cy="523221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.发送邮件（比对结果）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855" y="2705100"/>
            <a:ext cx="2552700" cy="3133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5" y="2705100"/>
            <a:ext cx="2600960" cy="3133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6825" y="2705100"/>
            <a:ext cx="5488305" cy="3133725"/>
          </a:xfrm>
          <a:prstGeom prst="rect">
            <a:avLst/>
          </a:prstGeom>
        </p:spPr>
      </p:pic>
      <p:pic>
        <p:nvPicPr>
          <p:cNvPr id="9" name="音频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87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43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5" t="37216" b="25480"/>
          <a:stretch>
            <a:fillRect/>
          </a:stretch>
        </p:blipFill>
        <p:spPr>
          <a:xfrm flipH="1">
            <a:off x="632559" y="823231"/>
            <a:ext cx="3734216" cy="12792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381710" y="2133840"/>
            <a:ext cx="2044900" cy="380640"/>
            <a:chOff x="2701286" y="-1249606"/>
            <a:chExt cx="2849683" cy="530445"/>
          </a:xfrm>
        </p:grpSpPr>
        <p:sp>
          <p:nvSpPr>
            <p:cNvPr id="9" name="星形: 五角 8"/>
            <p:cNvSpPr/>
            <p:nvPr/>
          </p:nvSpPr>
          <p:spPr>
            <a:xfrm>
              <a:off x="3860906" y="-1249606"/>
              <a:ext cx="530445" cy="530445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星形: 五角 9"/>
            <p:cNvSpPr/>
            <p:nvPr/>
          </p:nvSpPr>
          <p:spPr>
            <a:xfrm>
              <a:off x="328109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4517180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星形: 五角 11"/>
            <p:cNvSpPr/>
            <p:nvPr/>
          </p:nvSpPr>
          <p:spPr>
            <a:xfrm>
              <a:off x="5096988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270128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903510" y="3268405"/>
            <a:ext cx="528278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34000">
                      <a:srgbClr val="FFD19A"/>
                    </a:gs>
                    <a:gs pos="99000">
                      <a:srgbClr val="FFFFFF"/>
                    </a:gs>
                  </a:gsLst>
                  <a:lin ang="16200000" scaled="1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项目收获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005377" y="1548470"/>
            <a:ext cx="2096835" cy="1107996"/>
            <a:chOff x="2310634" y="2770718"/>
            <a:chExt cx="1662278" cy="1016662"/>
          </a:xfrm>
        </p:grpSpPr>
        <p:sp>
          <p:nvSpPr>
            <p:cNvPr id="22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gradFill>
              <a:gsLst>
                <a:gs pos="59000">
                  <a:srgbClr val="FFD19A"/>
                </a:gs>
                <a:gs pos="100000">
                  <a:srgbClr val="FFFFFF"/>
                </a:gs>
              </a:gsLst>
              <a:lin ang="162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10634" y="2951740"/>
              <a:ext cx="1662277" cy="478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第三部分</a:t>
              </a:r>
            </a:p>
          </p:txBody>
        </p:sp>
      </p:grp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">
        <p14:prism/>
      </p:transition>
    </mc:Choice>
    <mc:Fallback xmlns="">
      <p:transition spd="slow" advTm="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92150" y="601562"/>
            <a:ext cx="2139345" cy="575738"/>
            <a:chOff x="592150" y="601562"/>
            <a:chExt cx="2139345" cy="575738"/>
          </a:xfrm>
        </p:grpSpPr>
        <p:sp>
          <p:nvSpPr>
            <p:cNvPr id="7" name="文本框 6"/>
            <p:cNvSpPr txBox="1"/>
            <p:nvPr/>
          </p:nvSpPr>
          <p:spPr>
            <a:xfrm>
              <a:off x="1126215" y="65533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项目收获</a:t>
              </a:r>
            </a:p>
          </p:txBody>
        </p:sp>
        <p:sp>
          <p:nvSpPr>
            <p:cNvPr id="14" name="圆角矩形​​ 10"/>
            <p:cNvSpPr>
              <a:spLocks noChangeArrowheads="1"/>
            </p:cNvSpPr>
            <p:nvPr/>
          </p:nvSpPr>
          <p:spPr bwMode="auto">
            <a:xfrm>
              <a:off x="592150" y="601562"/>
              <a:ext cx="534065" cy="52197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b="1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82055" y="4717415"/>
            <a:ext cx="4004945" cy="1579245"/>
            <a:chOff x="10389" y="6367"/>
            <a:chExt cx="6307" cy="2487"/>
          </a:xfrm>
        </p:grpSpPr>
        <p:sp>
          <p:nvSpPr>
            <p:cNvPr id="5" name="TextBox 4"/>
            <p:cNvSpPr txBox="1"/>
            <p:nvPr/>
          </p:nvSpPr>
          <p:spPr>
            <a:xfrm>
              <a:off x="10389" y="6367"/>
              <a:ext cx="34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优化后成效</a:t>
              </a:r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536" y="6934"/>
              <a:ext cx="6161" cy="1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减轻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营业网点运营人员日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终科目检查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工作压力，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释放</a:t>
              </a:r>
              <a:r>
                <a:rPr lang="en-US" altLang="zh-CN" sz="1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30.98</a:t>
              </a:r>
              <a:r>
                <a:rPr lang="zh-CN" altLang="en-US" sz="1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en-US" altLang="zh-CN" sz="1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FTE</a:t>
              </a:r>
              <a:r>
                <a:rPr lang="zh-CN" altLang="en-US" sz="1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，助力网点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转型</a:t>
              </a:r>
              <a:endPara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ts val="22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总行集中监测，防止网点漏查、未查风险</a:t>
              </a:r>
              <a:endPara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ts val="22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时效性更强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92835" y="1758315"/>
            <a:ext cx="969454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日终余额应为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个会计科目，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日实行总行集中监测，总行通过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下载全行科目余额不为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清单下发各分行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排查</a:t>
            </a:r>
            <a:r>
              <a:rPr lang="zh-CN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存在应销未销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未正常</a:t>
            </a:r>
            <a:r>
              <a:rPr lang="zh-CN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清算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的挂账。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045737" y="2668352"/>
          <a:ext cx="7616519" cy="184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052"/>
                <a:gridCol w="1440096"/>
                <a:gridCol w="2610174"/>
                <a:gridCol w="2970197"/>
              </a:tblGrid>
              <a:tr h="3690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优化点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优化前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优化后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90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时效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T+1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690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查询方式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865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家营业网点挨个科目查余额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RPA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统一下载全行科目余额不为</a:t>
                      </a:r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清单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690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排查下发方式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人工发邮件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RPA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统一下发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689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排查结果汇总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人工汇总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RPA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统一汇总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126490" y="1354455"/>
            <a:ext cx="3728720" cy="365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日终余额不为0内部户监测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05840" y="4717415"/>
            <a:ext cx="3970020" cy="1841500"/>
            <a:chOff x="1774" y="7081"/>
            <a:chExt cx="6252" cy="2900"/>
          </a:xfrm>
        </p:grpSpPr>
        <p:sp>
          <p:nvSpPr>
            <p:cNvPr id="12" name="TextBox 30"/>
            <p:cNvSpPr txBox="1"/>
            <p:nvPr/>
          </p:nvSpPr>
          <p:spPr>
            <a:xfrm>
              <a:off x="2091" y="7081"/>
              <a:ext cx="3473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优化前存在问题</a:t>
              </a:r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" y="7663"/>
              <a:ext cx="6252" cy="2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Ø"/>
              </a:pPr>
              <a:r>
                <a:rPr lang="zh-CN" altLang="en-US" sz="13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网点耗时</a:t>
              </a:r>
              <a:r>
                <a:rPr lang="zh-CN" altLang="en-US" sz="1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较长，效率低</a:t>
              </a:r>
              <a:endPara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Ø"/>
              </a:pPr>
              <a:r>
                <a:rPr lang="zh-CN" altLang="en-US" sz="13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存在漏查、未查</a:t>
              </a:r>
              <a:endParaRPr lang="en-US" altLang="zh-CN" sz="13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Ø"/>
              </a:pPr>
              <a:r>
                <a:rPr lang="zh-CN" altLang="en-US" sz="13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存在滞后性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年总行通过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T+1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日检查全行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日日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终余额不为</a:t>
              </a:r>
              <a:r>
                <a:rPr lang="en-US" altLang="zh-CN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科目发现</a:t>
              </a:r>
              <a:r>
                <a:rPr lang="en-US" altLang="zh-CN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104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笔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不平，其中</a:t>
              </a:r>
              <a:r>
                <a:rPr lang="en-US" altLang="zh-CN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72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笔是人为差错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造成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，涉及金额合计</a:t>
              </a:r>
              <a:r>
                <a:rPr lang="en-US" altLang="zh-CN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6.38</a:t>
              </a: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6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6173" y="1455893"/>
            <a:ext cx="8216690" cy="4042613"/>
            <a:chOff x="1126173" y="1300263"/>
            <a:chExt cx="8216690" cy="4042613"/>
          </a:xfrm>
        </p:grpSpPr>
        <p:sp>
          <p:nvSpPr>
            <p:cNvPr id="19" name="矩形 18"/>
            <p:cNvSpPr/>
            <p:nvPr/>
          </p:nvSpPr>
          <p:spPr>
            <a:xfrm>
              <a:off x="1126173" y="1300263"/>
              <a:ext cx="3947160" cy="5073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制卡数据自动比对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413166" y="4836146"/>
              <a:ext cx="5929697" cy="506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2150" y="601562"/>
            <a:ext cx="2139345" cy="575738"/>
            <a:chOff x="592150" y="601562"/>
            <a:chExt cx="2139345" cy="575738"/>
          </a:xfrm>
        </p:grpSpPr>
        <p:sp>
          <p:nvSpPr>
            <p:cNvPr id="12" name="文本框 11"/>
            <p:cNvSpPr txBox="1"/>
            <p:nvPr/>
          </p:nvSpPr>
          <p:spPr>
            <a:xfrm>
              <a:off x="1126215" y="65533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项目收获</a:t>
              </a:r>
            </a:p>
          </p:txBody>
        </p:sp>
        <p:sp>
          <p:nvSpPr>
            <p:cNvPr id="13" name="圆角矩形​​ 10"/>
            <p:cNvSpPr>
              <a:spLocks noChangeArrowheads="1"/>
            </p:cNvSpPr>
            <p:nvPr/>
          </p:nvSpPr>
          <p:spPr bwMode="auto">
            <a:xfrm>
              <a:off x="592150" y="601562"/>
              <a:ext cx="534065" cy="52197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b="1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26490" y="2034540"/>
            <a:ext cx="969454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机器人从报表集中管理平台、邮件下载制卡数据报表；比对行内制卡数据与卡商收到的数据，自动通过邮件反馈数据比对结果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958742" y="2865837"/>
          <a:ext cx="7616519" cy="208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052"/>
                <a:gridCol w="1440096"/>
                <a:gridCol w="2609850"/>
                <a:gridCol w="2970521"/>
              </a:tblGrid>
              <a:tr h="3690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优化点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优化前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优化后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90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时效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需要人工逐一核对，</a:t>
                      </a:r>
                      <a:r>
                        <a:rPr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每月人工耗时3.5小时</a:t>
                      </a:r>
                      <a:endParaRPr lang="zh-CN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每日</a:t>
                      </a:r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RPA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自动</a:t>
                      </a:r>
                      <a:r>
                        <a:rPr 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核对，每日</a:t>
                      </a:r>
                      <a:r>
                        <a:rPr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耗时</a:t>
                      </a:r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分钟</a:t>
                      </a:r>
                    </a:p>
                  </a:txBody>
                  <a:tcPr/>
                </a:tc>
              </a:tr>
              <a:tr h="3689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差错情况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人工核对，需大量计算，</a:t>
                      </a:r>
                      <a:r>
                        <a:rPr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每月</a:t>
                      </a:r>
                      <a:r>
                        <a:rPr lang="zh-CN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均</a:t>
                      </a:r>
                      <a:r>
                        <a:rPr lang="en-US" altLang="zh-CN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2-3</a:t>
                      </a:r>
                      <a:r>
                        <a:rPr lang="zh-CN" altLang="en-US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笔差错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差错</a:t>
                      </a:r>
                    </a:p>
                  </a:txBody>
                  <a:tcPr/>
                </a:tc>
              </a:tr>
              <a:tr h="3690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排查下发方式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人工发邮件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RPA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统一下发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689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排查结果汇总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人工汇总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RPA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统一汇总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207770" y="5281295"/>
            <a:ext cx="3970020" cy="1024255"/>
            <a:chOff x="2092" y="7969"/>
            <a:chExt cx="6252" cy="1613"/>
          </a:xfrm>
        </p:grpSpPr>
        <p:sp>
          <p:nvSpPr>
            <p:cNvPr id="4" name="TextBox 30"/>
            <p:cNvSpPr txBox="1"/>
            <p:nvPr/>
          </p:nvSpPr>
          <p:spPr>
            <a:xfrm>
              <a:off x="2184" y="7969"/>
              <a:ext cx="3473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优化前存在问题</a:t>
              </a:r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92" y="8550"/>
              <a:ext cx="6252" cy="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Ø"/>
              </a:pPr>
              <a:r>
                <a:rPr lang="zh-CN" altLang="en-US" sz="13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人工耗时</a:t>
              </a:r>
              <a:r>
                <a:rPr lang="zh-CN" altLang="en-US" sz="1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较长，效率低</a:t>
              </a:r>
              <a:endPara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Ø"/>
              </a:pPr>
              <a:r>
                <a:rPr lang="zh-CN" altLang="en-US" sz="13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存在错误核对比对结果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09990" y="5273675"/>
            <a:ext cx="5852160" cy="1052195"/>
            <a:chOff x="10542" y="7243"/>
            <a:chExt cx="6161" cy="1657"/>
          </a:xfrm>
        </p:grpSpPr>
        <p:sp>
          <p:nvSpPr>
            <p:cNvPr id="7" name="TextBox 4"/>
            <p:cNvSpPr txBox="1"/>
            <p:nvPr/>
          </p:nvSpPr>
          <p:spPr>
            <a:xfrm>
              <a:off x="10696" y="7243"/>
              <a:ext cx="3405" cy="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优化后成效</a:t>
              </a:r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542" y="7868"/>
              <a:ext cx="6161" cy="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现仅需转发卡商反馈数据至机器人后确认对数结果，工作效率提升71%。</a:t>
              </a:r>
            </a:p>
            <a:p>
              <a:pPr marL="285750" indent="-285750">
                <a:lnSpc>
                  <a:spcPts val="22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由系统自动核对替代人工核对，减少业务差错，减少人工，提高效率。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音频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24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810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5" t="37216" b="25480"/>
          <a:stretch>
            <a:fillRect/>
          </a:stretch>
        </p:blipFill>
        <p:spPr>
          <a:xfrm flipH="1">
            <a:off x="450025" y="1235697"/>
            <a:ext cx="4746754" cy="16261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579157" y="1130880"/>
            <a:ext cx="2044900" cy="380640"/>
            <a:chOff x="2701286" y="-1249606"/>
            <a:chExt cx="2849683" cy="530445"/>
          </a:xfrm>
        </p:grpSpPr>
        <p:sp>
          <p:nvSpPr>
            <p:cNvPr id="9" name="星形: 五角 8"/>
            <p:cNvSpPr/>
            <p:nvPr/>
          </p:nvSpPr>
          <p:spPr>
            <a:xfrm>
              <a:off x="3860906" y="-1249606"/>
              <a:ext cx="530445" cy="530445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星形: 五角 9"/>
            <p:cNvSpPr/>
            <p:nvPr/>
          </p:nvSpPr>
          <p:spPr>
            <a:xfrm>
              <a:off x="328109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4517180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星形: 五角 11"/>
            <p:cNvSpPr/>
            <p:nvPr/>
          </p:nvSpPr>
          <p:spPr>
            <a:xfrm>
              <a:off x="5096988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270128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63776" y="5483113"/>
            <a:ext cx="5813930" cy="417632"/>
            <a:chOff x="1291429" y="4958852"/>
            <a:chExt cx="5813930" cy="417632"/>
          </a:xfrm>
          <a:effectLst>
            <a:outerShdw blurRad="508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291429" y="4958852"/>
              <a:ext cx="5609228" cy="417632"/>
            </a:xfrm>
            <a:prstGeom prst="rect">
              <a:avLst/>
            </a:prstGeom>
            <a:gradFill flip="none" rotWithShape="1">
              <a:gsLst>
                <a:gs pos="54000">
                  <a:srgbClr val="FFD19A"/>
                </a:gs>
                <a:gs pos="0">
                  <a:srgbClr val="FFD19A">
                    <a:alpha val="20000"/>
                  </a:srgbClr>
                </a:gs>
                <a:gs pos="100000">
                  <a:srgbClr val="FFD19A">
                    <a:alpha val="44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91429" y="4998379"/>
              <a:ext cx="581393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b="1" spc="12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广发银行运营及流程管理部</a:t>
              </a: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1787873" y="6620489"/>
            <a:ext cx="9401103" cy="10572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endParaRPr lang="zh-CN" altLang="en-US" sz="4000" b="1" kern="0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八大山人 V2007" panose="02000600000000000000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5991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4796993" y="1511967"/>
            <a:ext cx="56092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gradFill>
                  <a:gsLst>
                    <a:gs pos="34000">
                      <a:srgbClr val="FFD19A"/>
                    </a:gs>
                    <a:gs pos="85000">
                      <a:srgbClr val="FFFFFF"/>
                    </a:gs>
                  </a:gsLst>
                  <a:lin ang="16200000" scaled="1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心怀责任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66127" y="3361097"/>
            <a:ext cx="60248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gradFill>
                  <a:gsLst>
                    <a:gs pos="34000">
                      <a:srgbClr val="FFD19A"/>
                    </a:gs>
                    <a:gs pos="99000">
                      <a:srgbClr val="FFFFFF"/>
                    </a:gs>
                  </a:gsLst>
                  <a:lin ang="16200000" scaled="1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敢于担当</a:t>
            </a:r>
          </a:p>
        </p:txBody>
      </p:sp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91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116107" y="2125770"/>
            <a:ext cx="3614451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17951" y="1148842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项目背景</a:t>
            </a:r>
          </a:p>
        </p:txBody>
      </p:sp>
      <p:sp>
        <p:nvSpPr>
          <p:cNvPr id="10" name="矩形 9"/>
          <p:cNvSpPr/>
          <p:nvPr/>
        </p:nvSpPr>
        <p:spPr>
          <a:xfrm>
            <a:off x="1142365" y="2552700"/>
            <a:ext cx="92773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b="1" dirty="0">
                <a:solidFill>
                  <a:srgbClr val="FFDDB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内容简介：</a:t>
            </a:r>
          </a:p>
          <a:p>
            <a:pPr>
              <a:lnSpc>
                <a:spcPct val="150000"/>
              </a:lnSpc>
            </a:pPr>
            <a:r>
              <a:rPr b="1" dirty="0">
                <a:solidFill>
                  <a:srgbClr val="FFDDB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会计处需要人工完成制卡数据、内部户清单是否为零的排查，数据量加大，耗时较长，需消耗较多人力。为此，通过机器人从报表集中管理平台、登录柜面终端系统，根据业务规则，定时自动通过邮件反馈数据比对结果，极大程度上节约人力时间，提高业务处理效率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98" y="1311727"/>
            <a:ext cx="2044900" cy="380640"/>
            <a:chOff x="2701286" y="-1249606"/>
            <a:chExt cx="2849683" cy="530445"/>
          </a:xfrm>
        </p:grpSpPr>
        <p:sp>
          <p:nvSpPr>
            <p:cNvPr id="9" name="星形: 五角 8"/>
            <p:cNvSpPr/>
            <p:nvPr/>
          </p:nvSpPr>
          <p:spPr>
            <a:xfrm>
              <a:off x="3860906" y="-1249606"/>
              <a:ext cx="530445" cy="530445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328109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星形: 五角 11"/>
            <p:cNvSpPr/>
            <p:nvPr/>
          </p:nvSpPr>
          <p:spPr>
            <a:xfrm>
              <a:off x="4517180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5096988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4" name="星形: 五角 13"/>
            <p:cNvSpPr/>
            <p:nvPr/>
          </p:nvSpPr>
          <p:spPr>
            <a:xfrm>
              <a:off x="270128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944">
        <p14:prism isInverted="1"/>
      </p:transition>
    </mc:Choice>
    <mc:Fallback xmlns="">
      <p:transition spd="slow" advTm="189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5"/>
          <p:cNvGrpSpPr/>
          <p:nvPr/>
        </p:nvGrpSpPr>
        <p:grpSpPr bwMode="auto">
          <a:xfrm>
            <a:off x="3876629" y="1834376"/>
            <a:ext cx="6873865" cy="640715"/>
            <a:chOff x="4247965" y="2226784"/>
            <a:chExt cx="5817677" cy="554578"/>
          </a:xfrm>
        </p:grpSpPr>
        <p:sp>
          <p:nvSpPr>
            <p:cNvPr id="16" name="TextBox 15"/>
            <p:cNvSpPr txBox="1"/>
            <p:nvPr/>
          </p:nvSpPr>
          <p:spPr>
            <a:xfrm>
              <a:off x="5009615" y="2273215"/>
              <a:ext cx="5056027" cy="505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日终余额不为0内部户监测</a:t>
              </a:r>
            </a:p>
          </p:txBody>
        </p:sp>
        <p:sp>
          <p:nvSpPr>
            <p:cNvPr id="17" name="圆角矩形​​ 10"/>
            <p:cNvSpPr>
              <a:spLocks noChangeArrowheads="1"/>
            </p:cNvSpPr>
            <p:nvPr/>
          </p:nvSpPr>
          <p:spPr bwMode="auto">
            <a:xfrm>
              <a:off x="4247965" y="2226784"/>
              <a:ext cx="554833" cy="554578"/>
            </a:xfrm>
            <a:prstGeom prst="roundRect">
              <a:avLst>
                <a:gd name="adj" fmla="val 16667"/>
              </a:avLst>
            </a:prstGeom>
            <a:gradFill>
              <a:gsLst>
                <a:gs pos="59000">
                  <a:srgbClr val="FFD19A"/>
                </a:gs>
                <a:gs pos="100000">
                  <a:srgbClr val="FFFFFF"/>
                </a:gs>
              </a:gsLst>
              <a:lin ang="16200000" scaled="1"/>
            </a:gra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" name="组合 15"/>
          <p:cNvGrpSpPr/>
          <p:nvPr/>
        </p:nvGrpSpPr>
        <p:grpSpPr bwMode="auto">
          <a:xfrm>
            <a:off x="3876629" y="2920337"/>
            <a:ext cx="6949390" cy="641022"/>
            <a:chOff x="4247965" y="2226784"/>
            <a:chExt cx="6011218" cy="554790"/>
          </a:xfrm>
        </p:grpSpPr>
        <p:sp>
          <p:nvSpPr>
            <p:cNvPr id="19" name="TextBox 18"/>
            <p:cNvSpPr txBox="1"/>
            <p:nvPr/>
          </p:nvSpPr>
          <p:spPr>
            <a:xfrm>
              <a:off x="5016295" y="2276512"/>
              <a:ext cx="5242888" cy="5050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3200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cs typeface="+mn-ea"/>
                  <a:sym typeface="Arial" panose="020B0604020202020204" pitchFamily="34" charset="0"/>
                </a:rPr>
                <a:t>制卡数据自动比对</a:t>
              </a:r>
            </a:p>
          </p:txBody>
        </p:sp>
        <p:sp>
          <p:nvSpPr>
            <p:cNvPr id="20" name="圆角矩形​​ 10"/>
            <p:cNvSpPr>
              <a:spLocks noChangeArrowheads="1"/>
            </p:cNvSpPr>
            <p:nvPr/>
          </p:nvSpPr>
          <p:spPr bwMode="auto">
            <a:xfrm>
              <a:off x="4247965" y="2226784"/>
              <a:ext cx="554833" cy="554578"/>
            </a:xfrm>
            <a:prstGeom prst="roundRect">
              <a:avLst>
                <a:gd name="adj" fmla="val 16667"/>
              </a:avLst>
            </a:prstGeom>
            <a:gradFill>
              <a:gsLst>
                <a:gs pos="59000">
                  <a:srgbClr val="FFD19A"/>
                </a:gs>
                <a:gs pos="100000">
                  <a:srgbClr val="FFFFFF"/>
                </a:gs>
              </a:gsLst>
              <a:lin ang="16200000" scaled="1"/>
            </a:gra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4" name="组合 15"/>
          <p:cNvGrpSpPr/>
          <p:nvPr/>
        </p:nvGrpSpPr>
        <p:grpSpPr bwMode="auto">
          <a:xfrm>
            <a:off x="3878534" y="4059065"/>
            <a:ext cx="2696724" cy="640776"/>
            <a:chOff x="4247965" y="2226784"/>
            <a:chExt cx="2332665" cy="554578"/>
          </a:xfrm>
        </p:grpSpPr>
        <p:sp>
          <p:nvSpPr>
            <p:cNvPr id="25" name="TextBox 24"/>
            <p:cNvSpPr txBox="1"/>
            <p:nvPr/>
          </p:nvSpPr>
          <p:spPr>
            <a:xfrm>
              <a:off x="5016296" y="2275963"/>
              <a:ext cx="1564334" cy="505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defRPr/>
              </a:pPr>
              <a:r>
                <a:rPr lang="zh-CN" altLang="en-US" sz="3200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sym typeface="Arial" panose="020B0604020202020204" pitchFamily="34" charset="0"/>
                </a:rPr>
                <a:t>项目收获</a:t>
              </a:r>
            </a:p>
          </p:txBody>
        </p:sp>
        <p:sp>
          <p:nvSpPr>
            <p:cNvPr id="26" name="圆角矩形​​ 10"/>
            <p:cNvSpPr>
              <a:spLocks noChangeArrowheads="1"/>
            </p:cNvSpPr>
            <p:nvPr/>
          </p:nvSpPr>
          <p:spPr bwMode="auto">
            <a:xfrm>
              <a:off x="4247965" y="2226784"/>
              <a:ext cx="554833" cy="554578"/>
            </a:xfrm>
            <a:prstGeom prst="roundRect">
              <a:avLst>
                <a:gd name="adj" fmla="val 16667"/>
              </a:avLst>
            </a:prstGeom>
            <a:gradFill>
              <a:gsLst>
                <a:gs pos="59000">
                  <a:srgbClr val="FFD19A"/>
                </a:gs>
                <a:gs pos="100000">
                  <a:srgbClr val="FFFFFF"/>
                </a:gs>
              </a:gsLst>
              <a:lin ang="16200000" scaled="1"/>
            </a:gra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47791" y="2441639"/>
            <a:ext cx="1179863" cy="1655197"/>
            <a:chOff x="916486" y="1342594"/>
            <a:chExt cx="940818" cy="1303468"/>
          </a:xfrm>
        </p:grpSpPr>
        <p:sp>
          <p:nvSpPr>
            <p:cNvPr id="29" name="TextBox 28"/>
            <p:cNvSpPr txBox="1"/>
            <p:nvPr/>
          </p:nvSpPr>
          <p:spPr>
            <a:xfrm>
              <a:off x="916486" y="1342594"/>
              <a:ext cx="801909" cy="130346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335" b="1" spc="756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目录</a:t>
              </a:r>
              <a:endParaRPr lang="zh-CN" altLang="en-US" sz="7200" b="1" spc="756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15520" y="1745392"/>
              <a:ext cx="341784" cy="81910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600" b="1" spc="-189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CONTENTS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80255" y="4597400"/>
            <a:ext cx="184785" cy="6464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sz="3600" dirty="0">
              <a:latin typeface="思源黑体" panose="020B0500000000000000" pitchFamily="34" charset="-122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2" b="48851"/>
          <a:stretch>
            <a:fillRect/>
          </a:stretch>
        </p:blipFill>
        <p:spPr>
          <a:xfrm>
            <a:off x="11348" y="5199544"/>
            <a:ext cx="12191999" cy="16734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5" t="37216" b="25480"/>
          <a:stretch>
            <a:fillRect/>
          </a:stretch>
        </p:blipFill>
        <p:spPr>
          <a:xfrm flipH="1">
            <a:off x="48669" y="206213"/>
            <a:ext cx="4746754" cy="1626104"/>
          </a:xfrm>
          <a:prstGeom prst="rect">
            <a:avLst/>
          </a:prstGeom>
        </p:spPr>
      </p:pic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990">
        <p14:doors dir="vert"/>
      </p:transition>
    </mc:Choice>
    <mc:Fallback xmlns="">
      <p:transition spd="slow" advTm="10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43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5" t="37216" b="25480"/>
          <a:stretch>
            <a:fillRect/>
          </a:stretch>
        </p:blipFill>
        <p:spPr>
          <a:xfrm flipH="1">
            <a:off x="632559" y="823231"/>
            <a:ext cx="3734216" cy="12792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381710" y="2133840"/>
            <a:ext cx="2044900" cy="380640"/>
            <a:chOff x="2701286" y="-1249606"/>
            <a:chExt cx="2849683" cy="530445"/>
          </a:xfrm>
        </p:grpSpPr>
        <p:sp>
          <p:nvSpPr>
            <p:cNvPr id="9" name="星形: 五角 8"/>
            <p:cNvSpPr/>
            <p:nvPr/>
          </p:nvSpPr>
          <p:spPr>
            <a:xfrm>
              <a:off x="3860906" y="-1249606"/>
              <a:ext cx="530445" cy="530445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星形: 五角 9"/>
            <p:cNvSpPr/>
            <p:nvPr/>
          </p:nvSpPr>
          <p:spPr>
            <a:xfrm>
              <a:off x="328109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4517180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星形: 五角 11"/>
            <p:cNvSpPr/>
            <p:nvPr/>
          </p:nvSpPr>
          <p:spPr>
            <a:xfrm>
              <a:off x="5096988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270128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813710" y="3067459"/>
            <a:ext cx="6061577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34000">
                      <a:srgbClr val="FFD19A"/>
                    </a:gs>
                    <a:gs pos="99000">
                      <a:srgbClr val="FFFFFF"/>
                    </a:gs>
                  </a:gsLst>
                  <a:lin ang="16200000" scaled="1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日终余额不为0内部户监测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005377" y="1548470"/>
            <a:ext cx="2096835" cy="1107996"/>
            <a:chOff x="2310634" y="2770718"/>
            <a:chExt cx="1662278" cy="1016662"/>
          </a:xfrm>
        </p:grpSpPr>
        <p:sp>
          <p:nvSpPr>
            <p:cNvPr id="22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gradFill>
              <a:gsLst>
                <a:gs pos="59000">
                  <a:srgbClr val="FFD19A"/>
                </a:gs>
                <a:gs pos="100000">
                  <a:srgbClr val="FFFFFF"/>
                </a:gs>
              </a:gsLst>
              <a:lin ang="162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C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10634" y="2951740"/>
              <a:ext cx="1662277" cy="478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第一部分</a:t>
              </a:r>
            </a:p>
          </p:txBody>
        </p:sp>
      </p:grpSp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59">
        <p14:prism/>
      </p:transition>
    </mc:Choice>
    <mc:Fallback xmlns="">
      <p:transition spd="slow" advTm="2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92150" y="601562"/>
            <a:ext cx="2139345" cy="575738"/>
            <a:chOff x="592150" y="601562"/>
            <a:chExt cx="2139345" cy="575738"/>
          </a:xfrm>
        </p:grpSpPr>
        <p:sp>
          <p:nvSpPr>
            <p:cNvPr id="8" name="文本框 7"/>
            <p:cNvSpPr txBox="1"/>
            <p:nvPr/>
          </p:nvSpPr>
          <p:spPr>
            <a:xfrm>
              <a:off x="1126215" y="65533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项目简介</a:t>
              </a:r>
            </a:p>
          </p:txBody>
        </p:sp>
        <p:sp>
          <p:nvSpPr>
            <p:cNvPr id="9" name="圆角矩形​​ 10"/>
            <p:cNvSpPr>
              <a:spLocks noChangeArrowheads="1"/>
            </p:cNvSpPr>
            <p:nvPr/>
          </p:nvSpPr>
          <p:spPr bwMode="auto">
            <a:xfrm>
              <a:off x="592150" y="601562"/>
              <a:ext cx="534065" cy="52197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9155" y="1990090"/>
            <a:ext cx="4984750" cy="523240"/>
            <a:chOff x="5264896" y="2133760"/>
            <a:chExt cx="4752528" cy="1051168"/>
          </a:xfrm>
        </p:grpSpPr>
        <p:sp>
          <p:nvSpPr>
            <p:cNvPr id="20" name="矩形 19"/>
            <p:cNvSpPr/>
            <p:nvPr/>
          </p:nvSpPr>
          <p:spPr>
            <a:xfrm>
              <a:off x="5315625" y="2133760"/>
              <a:ext cx="4571405" cy="1051168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文本框 43"/>
            <p:cNvSpPr txBox="1"/>
            <p:nvPr/>
          </p:nvSpPr>
          <p:spPr>
            <a:xfrm>
              <a:off x="5264896" y="2418450"/>
              <a:ext cx="4752528" cy="605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400" b="1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060450" y="2493010"/>
            <a:ext cx="4484370" cy="3536950"/>
          </a:xfrm>
          <a:prstGeom prst="rect">
            <a:avLst/>
          </a:prstGeom>
        </p:spPr>
        <p:txBody>
          <a:bodyPr wrap="square" lIns="91408" tIns="45703" rIns="91408" bIns="45703">
            <a:spAutoFit/>
          </a:bodyPr>
          <a:lstStyle/>
          <a:p>
            <a:pPr algn="just" defTabSz="1218565">
              <a:lnSpc>
                <a:spcPct val="200000"/>
              </a:lnSpc>
            </a:pPr>
            <a:r>
              <a:rPr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为了实现全行所有营业</a:t>
            </a:r>
            <a:r>
              <a:rPr 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网点</a:t>
            </a:r>
            <a:r>
              <a:rPr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科目实时余额监控，及时排查余额不为0</a:t>
            </a:r>
            <a:r>
              <a:rPr 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的内部户</a:t>
            </a:r>
            <a:r>
              <a:rPr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的挂账原因，便于</a:t>
            </a:r>
            <a:r>
              <a:rPr 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分支机构</a:t>
            </a:r>
            <a:r>
              <a:rPr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发现问题并及时完成账务处理</a:t>
            </a:r>
            <a:r>
              <a:rPr 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RPA</a:t>
            </a:r>
            <a:r>
              <a:rPr lang="zh-CN" altLang="en-US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抓取</a:t>
            </a:r>
            <a:r>
              <a:rPr lang="en-US" alt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内部户余额并发邮件提醒分行处理账务，同时回复挂账内容和清理计划，</a:t>
            </a:r>
            <a:r>
              <a:rPr lang="en-US" alt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00</a:t>
            </a:r>
            <a:r>
              <a:rPr lang="zh-CN" altLang="en-US"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再次抓取最新时点余额，连同分行回复内容汇总发送至总行对账管理人员，由总行统一监测排查</a:t>
            </a:r>
            <a:r>
              <a:rPr sz="1600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974090" y="1600200"/>
            <a:ext cx="4657090" cy="4481195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FF6C6"/>
                  </a:gs>
                  <a:gs pos="100000">
                    <a:srgbClr val="F2C37B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940" y="494665"/>
            <a:ext cx="4123690" cy="6080760"/>
          </a:xfrm>
          <a:prstGeom prst="rect">
            <a:avLst/>
          </a:prstGeom>
        </p:spPr>
      </p:pic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29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0312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99092"/>
      </p:ext>
    </p:extLst>
  </p:cSld>
  <p:clrMapOvr>
    <a:masterClrMapping/>
  </p:clrMapOvr>
  <p:transition spd="slow" advTm="31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92150" y="601562"/>
            <a:ext cx="2850545" cy="575738"/>
            <a:chOff x="592150" y="601562"/>
            <a:chExt cx="2850545" cy="575738"/>
          </a:xfrm>
        </p:grpSpPr>
        <p:sp>
          <p:nvSpPr>
            <p:cNvPr id="20" name="文本框 19"/>
            <p:cNvSpPr txBox="1"/>
            <p:nvPr/>
          </p:nvSpPr>
          <p:spPr>
            <a:xfrm>
              <a:off x="1126215" y="655330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细说业务流程</a:t>
              </a:r>
            </a:p>
          </p:txBody>
        </p:sp>
        <p:sp>
          <p:nvSpPr>
            <p:cNvPr id="22" name="圆角矩形​​ 10"/>
            <p:cNvSpPr>
              <a:spLocks noChangeArrowheads="1"/>
            </p:cNvSpPr>
            <p:nvPr/>
          </p:nvSpPr>
          <p:spPr bwMode="auto">
            <a:xfrm>
              <a:off x="592150" y="601562"/>
              <a:ext cx="534065" cy="52197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zh-CN" altLang="en-US" sz="3600" b="1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8285" y="1435735"/>
            <a:ext cx="5756910" cy="4654550"/>
            <a:chOff x="973958" y="1435439"/>
            <a:chExt cx="10342974" cy="2299898"/>
          </a:xfrm>
        </p:grpSpPr>
        <p:sp>
          <p:nvSpPr>
            <p:cNvPr id="23" name="矩形: 圆角 22"/>
            <p:cNvSpPr/>
            <p:nvPr/>
          </p:nvSpPr>
          <p:spPr>
            <a:xfrm>
              <a:off x="973958" y="1600201"/>
              <a:ext cx="10342974" cy="2135136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FF6C6"/>
                    </a:gs>
                    <a:gs pos="100000">
                      <a:srgbClr val="F2C37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矩形: 圆角 25"/>
            <p:cNvSpPr/>
            <p:nvPr/>
          </p:nvSpPr>
          <p:spPr>
            <a:xfrm>
              <a:off x="2103464" y="1435439"/>
              <a:ext cx="7612348" cy="523221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.</a:t>
              </a:r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发送邮件至总行人员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52210" y="1416685"/>
            <a:ext cx="5756910" cy="4654550"/>
            <a:chOff x="973958" y="1435439"/>
            <a:chExt cx="10342974" cy="2299898"/>
          </a:xfrm>
        </p:grpSpPr>
        <p:sp>
          <p:nvSpPr>
            <p:cNvPr id="7" name="矩形: 圆角 22"/>
            <p:cNvSpPr/>
            <p:nvPr/>
          </p:nvSpPr>
          <p:spPr>
            <a:xfrm>
              <a:off x="973958" y="1600201"/>
              <a:ext cx="10342974" cy="2135136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FF6C6"/>
                    </a:gs>
                    <a:gs pos="100000">
                      <a:srgbClr val="F2C37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" name="矩形: 圆角 25"/>
            <p:cNvSpPr/>
            <p:nvPr/>
          </p:nvSpPr>
          <p:spPr>
            <a:xfrm>
              <a:off x="2103464" y="1435439"/>
              <a:ext cx="7612348" cy="523221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同步发送至账务对应分行人员，分行人员排查后回复</a:t>
              </a:r>
            </a:p>
          </p:txBody>
        </p:sp>
      </p:grpSp>
      <p:pic>
        <p:nvPicPr>
          <p:cNvPr id="2" name="图片 1" descr="截图202306161752124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85" y="2708275"/>
            <a:ext cx="5650865" cy="3048635"/>
          </a:xfrm>
          <a:prstGeom prst="rect">
            <a:avLst/>
          </a:prstGeom>
        </p:spPr>
      </p:pic>
      <p:pic>
        <p:nvPicPr>
          <p:cNvPr id="10" name="图片 9" descr="截图202306161755525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130" y="2494915"/>
            <a:ext cx="5533390" cy="3514725"/>
          </a:xfrm>
          <a:prstGeom prst="rect">
            <a:avLst/>
          </a:prstGeom>
        </p:spPr>
      </p:pic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97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截图202306161816580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0" y="2445385"/>
            <a:ext cx="9379585" cy="401447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92150" y="601562"/>
            <a:ext cx="2850545" cy="575738"/>
            <a:chOff x="592150" y="601562"/>
            <a:chExt cx="2850545" cy="575738"/>
          </a:xfrm>
        </p:grpSpPr>
        <p:sp>
          <p:nvSpPr>
            <p:cNvPr id="20" name="文本框 19"/>
            <p:cNvSpPr txBox="1"/>
            <p:nvPr/>
          </p:nvSpPr>
          <p:spPr>
            <a:xfrm>
              <a:off x="1126215" y="655330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细说业务流程</a:t>
              </a:r>
            </a:p>
          </p:txBody>
        </p:sp>
        <p:sp>
          <p:nvSpPr>
            <p:cNvPr id="22" name="圆角矩形​​ 10"/>
            <p:cNvSpPr>
              <a:spLocks noChangeArrowheads="1"/>
            </p:cNvSpPr>
            <p:nvPr/>
          </p:nvSpPr>
          <p:spPr bwMode="auto">
            <a:xfrm>
              <a:off x="592150" y="601562"/>
              <a:ext cx="534065" cy="52197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zh-CN" altLang="en-US" sz="3600" b="1" dirty="0">
                <a:gradFill>
                  <a:gsLst>
                    <a:gs pos="59000">
                      <a:srgbClr val="FFD19A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760" y="1414145"/>
            <a:ext cx="11460480" cy="5045711"/>
            <a:chOff x="973958" y="1435439"/>
            <a:chExt cx="10342974" cy="2493178"/>
          </a:xfrm>
        </p:grpSpPr>
        <p:sp>
          <p:nvSpPr>
            <p:cNvPr id="23" name="矩形: 圆角 22"/>
            <p:cNvSpPr/>
            <p:nvPr/>
          </p:nvSpPr>
          <p:spPr>
            <a:xfrm>
              <a:off x="973958" y="1600166"/>
              <a:ext cx="10342974" cy="2328451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FF6C6"/>
                    </a:gs>
                    <a:gs pos="100000">
                      <a:srgbClr val="F2C37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矩形: 圆角 25"/>
            <p:cNvSpPr/>
            <p:nvPr/>
          </p:nvSpPr>
          <p:spPr>
            <a:xfrm>
              <a:off x="2103464" y="1435439"/>
              <a:ext cx="7612348" cy="523221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4.</a:t>
              </a:r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抓取</a:t>
              </a:r>
              <a:r>
                <a:rPr lang="en-US" altLang="zh-CN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</a:t>
              </a:r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r>
                <a:rPr lang="en-US" altLang="zh-CN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</a:t>
              </a:r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实时余额，同时匹配未清理账务对应的分行回复，汇总成一个</a:t>
              </a:r>
              <a:r>
                <a:rPr lang="en-US" altLang="zh-CN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excel</a:t>
              </a:r>
              <a:r>
                <a:rPr lang="zh-CN" altLang="en-US" sz="2400" b="1" dirty="0">
                  <a:gradFill>
                    <a:gsLst>
                      <a:gs pos="59000">
                        <a:srgbClr val="FFD19A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表发送至总行人员邮箱，总行进行排查</a:t>
              </a:r>
            </a:p>
          </p:txBody>
        </p:sp>
      </p:grp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81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43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5" t="37216" b="25480"/>
          <a:stretch>
            <a:fillRect/>
          </a:stretch>
        </p:blipFill>
        <p:spPr>
          <a:xfrm flipH="1">
            <a:off x="632559" y="823231"/>
            <a:ext cx="3734216" cy="12792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381710" y="2133840"/>
            <a:ext cx="2044900" cy="380640"/>
            <a:chOff x="2701286" y="-1249606"/>
            <a:chExt cx="2849683" cy="530445"/>
          </a:xfrm>
        </p:grpSpPr>
        <p:sp>
          <p:nvSpPr>
            <p:cNvPr id="9" name="星形: 五角 8"/>
            <p:cNvSpPr/>
            <p:nvPr/>
          </p:nvSpPr>
          <p:spPr>
            <a:xfrm>
              <a:off x="3860906" y="-1249606"/>
              <a:ext cx="530445" cy="530445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星形: 五角 9"/>
            <p:cNvSpPr/>
            <p:nvPr/>
          </p:nvSpPr>
          <p:spPr>
            <a:xfrm>
              <a:off x="328109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4517180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星形: 五角 11"/>
            <p:cNvSpPr/>
            <p:nvPr/>
          </p:nvSpPr>
          <p:spPr>
            <a:xfrm>
              <a:off x="5096988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2701286" y="-1211374"/>
              <a:ext cx="453981" cy="453981"/>
            </a:xfrm>
            <a:prstGeom prst="star5">
              <a:avLst/>
            </a:prstGeom>
            <a:gradFill flip="none" rotWithShape="1">
              <a:gsLst>
                <a:gs pos="35000">
                  <a:srgbClr val="FFFFFF"/>
                </a:gs>
                <a:gs pos="62000">
                  <a:srgbClr val="FFD19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748530" y="3235325"/>
            <a:ext cx="71602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34000">
                      <a:srgbClr val="FFD19A"/>
                    </a:gs>
                    <a:gs pos="99000">
                      <a:srgbClr val="FFFFFF"/>
                    </a:gs>
                  </a:gsLst>
                  <a:lin ang="16200000" scaled="1"/>
                </a:gradFill>
                <a:effectLst>
                  <a:outerShdw blurRad="50800" dist="101600" dir="5400000" algn="ctr" rotWithShape="0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制卡数据自动比对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005377" y="1548470"/>
            <a:ext cx="2096835" cy="1107996"/>
            <a:chOff x="2310634" y="2770718"/>
            <a:chExt cx="1662278" cy="1016662"/>
          </a:xfrm>
        </p:grpSpPr>
        <p:sp>
          <p:nvSpPr>
            <p:cNvPr id="22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gradFill>
              <a:gsLst>
                <a:gs pos="59000">
                  <a:srgbClr val="FFD19A"/>
                </a:gs>
                <a:gs pos="100000">
                  <a:srgbClr val="FFFFFF"/>
                </a:gs>
              </a:gsLst>
              <a:lin ang="162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10634" y="2951740"/>
              <a:ext cx="1662277" cy="478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第二部分</a:t>
              </a:r>
            </a:p>
          </p:txBody>
        </p:sp>
      </p:grpSp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1">
        <p14:prism/>
      </p:transition>
    </mc:Choice>
    <mc:Fallback xmlns="">
      <p:transition spd="slow" advTm="2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8|7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宽屏</PresentationFormat>
  <Paragraphs>117</Paragraphs>
  <Slides>16</Slides>
  <Notes>16</Notes>
  <HiddenSlides>0</HiddenSlides>
  <MMClips>15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Times New Roman</vt:lpstr>
      <vt:lpstr>宋体</vt:lpstr>
      <vt:lpstr>等线 Light</vt:lpstr>
      <vt:lpstr>Wingdings</vt:lpstr>
      <vt:lpstr>微软雅黑</vt:lpstr>
      <vt:lpstr>华文琥珀</vt:lpstr>
      <vt:lpstr>八大山人 V2007</vt:lpstr>
      <vt:lpstr>等线</vt:lpstr>
      <vt:lpstr>Arial</vt:lpstr>
      <vt:lpstr>Calibri</vt:lpstr>
      <vt:lpstr>思源黑体</vt:lpstr>
      <vt:lpstr>优设标题黑</vt:lpstr>
      <vt:lpstr>Microsoft New Tai Lue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89</cp:revision>
  <dcterms:created xsi:type="dcterms:W3CDTF">2017-03-27T12:53:00Z</dcterms:created>
  <dcterms:modified xsi:type="dcterms:W3CDTF">2023-06-16T15:53:41Z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449653189D8542EABC7FA2C10945D87C</vt:lpwstr>
  </property>
</Properties>
</file>