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58" r:id="rId5"/>
    <p:sldId id="272" r:id="rId6"/>
    <p:sldId id="267" r:id="rId7"/>
    <p:sldId id="266" r:id="rId8"/>
    <p:sldId id="263" r:id="rId9"/>
    <p:sldId id="265" r:id="rId10"/>
    <p:sldId id="26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84E2"/>
    <a:srgbClr val="705661"/>
    <a:srgbClr val="D460FF"/>
    <a:srgbClr val="01A8FF"/>
    <a:srgbClr val="34334B"/>
    <a:srgbClr val="6D5562"/>
    <a:srgbClr val="1A070E"/>
    <a:srgbClr val="725760"/>
    <a:srgbClr val="26101D"/>
    <a:srgbClr val="47A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42"/>
    <p:restoredTop sz="94674"/>
  </p:normalViewPr>
  <p:slideViewPr>
    <p:cSldViewPr snapToGrid="0">
      <p:cViewPr varScale="1">
        <p:scale>
          <a:sx n="104" d="100"/>
          <a:sy n="104" d="100"/>
        </p:scale>
        <p:origin x="10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8BA5D-82C1-D74E-98AF-3BF4F9ADDC1F}" type="datetimeFigureOut">
              <a:rPr kumimoji="1" lang="zh-CN" altLang="en-US" smtClean="0"/>
              <a:t>2023/6/13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632DA-A7C3-2347-8051-A4EE97E946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8181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>
            <a:extLst>
              <a:ext uri="{FF2B5EF4-FFF2-40B4-BE49-F238E27FC236}">
                <a16:creationId xmlns:a16="http://schemas.microsoft.com/office/drawing/2014/main" id="{C2639771-C4B2-6141-A3C2-98A33FACB552}"/>
              </a:ext>
            </a:extLst>
          </p:cNvPr>
          <p:cNvSpPr/>
          <p:nvPr userDrawn="1"/>
        </p:nvSpPr>
        <p:spPr>
          <a:xfrm flipV="1">
            <a:off x="1083077" y="1981118"/>
            <a:ext cx="10149221" cy="95945"/>
          </a:xfrm>
          <a:prstGeom prst="rect">
            <a:avLst/>
          </a:prstGeom>
          <a:gradFill>
            <a:gsLst>
              <a:gs pos="43000">
                <a:srgbClr val="B983E1"/>
              </a:gs>
              <a:gs pos="100000">
                <a:srgbClr val="17050A"/>
              </a:gs>
              <a:gs pos="0">
                <a:srgbClr val="00A8FF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DB7839CE-C738-1649-AE7F-0F0A87D945C3}"/>
              </a:ext>
            </a:extLst>
          </p:cNvPr>
          <p:cNvGrpSpPr/>
          <p:nvPr userDrawn="1"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CD80DC7D-74AD-504F-9134-A7F49E4A93F8}"/>
                </a:ext>
              </a:extLst>
            </p:cNvPr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8F4E1CF4-3515-B047-A44B-4E882FA3FA9E}"/>
                </a:ext>
              </a:extLst>
            </p:cNvPr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6E210582-60BA-DC4F-968A-FA2D76887AA6}"/>
              </a:ext>
            </a:extLst>
          </p:cNvPr>
          <p:cNvGrpSpPr/>
          <p:nvPr userDrawn="1"/>
        </p:nvGrpSpPr>
        <p:grpSpPr>
          <a:xfrm>
            <a:off x="3005863" y="1289780"/>
            <a:ext cx="8397721" cy="1549693"/>
            <a:chOff x="1508112" y="2935045"/>
            <a:chExt cx="8397721" cy="1549693"/>
          </a:xfrm>
        </p:grpSpPr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67792614-81A9-4A49-9B4C-45DE0AC1BA7E}"/>
                </a:ext>
              </a:extLst>
            </p:cNvPr>
            <p:cNvSpPr txBox="1"/>
            <p:nvPr/>
          </p:nvSpPr>
          <p:spPr>
            <a:xfrm>
              <a:off x="3348263" y="2935045"/>
              <a:ext cx="92959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方正粗黑宋简体" panose="02000000000000000000" pitchFamily="2" charset="-122"/>
                  <a:ea typeface="方正粗黑宋简体" panose="02000000000000000000" pitchFamily="2" charset="-122"/>
                </a:rPr>
                <a:t>+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69072ADF-3562-1449-934D-086A6A7EB68F}"/>
                </a:ext>
              </a:extLst>
            </p:cNvPr>
            <p:cNvSpPr txBox="1"/>
            <p:nvPr/>
          </p:nvSpPr>
          <p:spPr>
            <a:xfrm>
              <a:off x="509303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开</a:t>
              </a: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7632E4E3-3B93-7F43-813C-E68589AADA84}"/>
                </a:ext>
              </a:extLst>
            </p:cNvPr>
            <p:cNvSpPr txBox="1"/>
            <p:nvPr/>
          </p:nvSpPr>
          <p:spPr>
            <a:xfrm>
              <a:off x="5957860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发</a:t>
              </a: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78D06326-E8FB-474C-AC53-78A669EE44C6}"/>
                </a:ext>
              </a:extLst>
            </p:cNvPr>
            <p:cNvSpPr txBox="1"/>
            <p:nvPr/>
          </p:nvSpPr>
          <p:spPr>
            <a:xfrm>
              <a:off x="677669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者</a:t>
              </a: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23F8418A-C496-5649-9E48-673FB2C4D9ED}"/>
                </a:ext>
              </a:extLst>
            </p:cNvPr>
            <p:cNvSpPr txBox="1"/>
            <p:nvPr/>
          </p:nvSpPr>
          <p:spPr>
            <a:xfrm>
              <a:off x="7570912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大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C6E799F2-1601-4847-8FEE-1391CF507C68}"/>
                </a:ext>
              </a:extLst>
            </p:cNvPr>
            <p:cNvSpPr txBox="1"/>
            <p:nvPr/>
          </p:nvSpPr>
          <p:spPr>
            <a:xfrm>
              <a:off x="8447969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赛</a:t>
              </a:r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BD0B7E4C-E5F4-3E4A-9133-7727388D8BFA}"/>
                </a:ext>
              </a:extLst>
            </p:cNvPr>
            <p:cNvGrpSpPr/>
            <p:nvPr/>
          </p:nvGrpSpPr>
          <p:grpSpPr>
            <a:xfrm>
              <a:off x="1508112" y="3038188"/>
              <a:ext cx="1994660" cy="1446550"/>
              <a:chOff x="1490018" y="4162664"/>
              <a:chExt cx="1994660" cy="1446550"/>
            </a:xfrm>
          </p:grpSpPr>
          <p:sp>
            <p:nvSpPr>
              <p:cNvPr id="44" name="文本框 43">
                <a:extLst>
                  <a:ext uri="{FF2B5EF4-FFF2-40B4-BE49-F238E27FC236}">
                    <a16:creationId xmlns:a16="http://schemas.microsoft.com/office/drawing/2014/main" id="{578CBDB0-7C0D-C143-A992-5483ECC636B1}"/>
                  </a:ext>
                </a:extLst>
              </p:cNvPr>
              <p:cNvSpPr txBox="1"/>
              <p:nvPr/>
            </p:nvSpPr>
            <p:spPr>
              <a:xfrm>
                <a:off x="1490018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R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id="{840C3D01-E207-B747-BC88-FBD3D3A40F67}"/>
                  </a:ext>
                </a:extLst>
              </p:cNvPr>
              <p:cNvSpPr txBox="1"/>
              <p:nvPr/>
            </p:nvSpPr>
            <p:spPr>
              <a:xfrm>
                <a:off x="2055316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P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382750CA-C3B8-2941-AE2F-F28F14B48C5C}"/>
                  </a:ext>
                </a:extLst>
              </p:cNvPr>
              <p:cNvSpPr txBox="1"/>
              <p:nvPr/>
            </p:nvSpPr>
            <p:spPr>
              <a:xfrm>
                <a:off x="2528214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id="{AB3B1B7B-78AE-ED46-9FAA-D89F11D0771E}"/>
                </a:ext>
              </a:extLst>
            </p:cNvPr>
            <p:cNvGrpSpPr/>
            <p:nvPr/>
          </p:nvGrpSpPr>
          <p:grpSpPr>
            <a:xfrm>
              <a:off x="3953483" y="3038188"/>
              <a:ext cx="1657791" cy="1446550"/>
              <a:chOff x="4007931" y="4826644"/>
              <a:chExt cx="1657791" cy="1446550"/>
            </a:xfrm>
          </p:grpSpPr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id="{B0D633E1-F692-4442-A332-40DEAB59CCEF}"/>
                  </a:ext>
                </a:extLst>
              </p:cNvPr>
              <p:cNvSpPr txBox="1"/>
              <p:nvPr/>
            </p:nvSpPr>
            <p:spPr>
              <a:xfrm>
                <a:off x="4007931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D96BDE8B-3175-664B-B77B-35F1E90EA5D8}"/>
                  </a:ext>
                </a:extLst>
              </p:cNvPr>
              <p:cNvSpPr txBox="1"/>
              <p:nvPr/>
            </p:nvSpPr>
            <p:spPr>
              <a:xfrm>
                <a:off x="4689770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I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</p:grpSp>
      <p:sp>
        <p:nvSpPr>
          <p:cNvPr id="47" name="文本框 46">
            <a:extLst>
              <a:ext uri="{FF2B5EF4-FFF2-40B4-BE49-F238E27FC236}">
                <a16:creationId xmlns:a16="http://schemas.microsoft.com/office/drawing/2014/main" id="{07A71C72-E49E-AA4F-9341-A099334FD0C7}"/>
              </a:ext>
            </a:extLst>
          </p:cNvPr>
          <p:cNvSpPr txBox="1"/>
          <p:nvPr userDrawn="1"/>
        </p:nvSpPr>
        <p:spPr>
          <a:xfrm>
            <a:off x="4432464" y="3668573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id="{19D6FEC9-8B94-4640-A3A1-CA01CC45CB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  <p:pic>
        <p:nvPicPr>
          <p:cNvPr id="49" name="图片 48">
            <a:extLst>
              <a:ext uri="{FF2B5EF4-FFF2-40B4-BE49-F238E27FC236}">
                <a16:creationId xmlns:a16="http://schemas.microsoft.com/office/drawing/2014/main" id="{1E211DBE-A93A-1049-B50B-D4C27CAD8C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7579447" y="3019739"/>
            <a:ext cx="672156" cy="1058624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37E0C090-89A0-6B4A-9558-A875E2837509}"/>
              </a:ext>
            </a:extLst>
          </p:cNvPr>
          <p:cNvSpPr txBox="1"/>
          <p:nvPr userDrawn="1"/>
        </p:nvSpPr>
        <p:spPr>
          <a:xfrm>
            <a:off x="2395708" y="2673824"/>
            <a:ext cx="7494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CHINA RPA+AI DEVELOPER CHALLENGE</a:t>
            </a:r>
            <a:endParaRPr lang="zh-CN" altLang="en-US" sz="3200" dirty="0">
              <a:solidFill>
                <a:schemeClr val="bg1"/>
              </a:solidFill>
              <a:latin typeface="Ebrima" panose="02000000000000000000" pitchFamily="2" charset="0"/>
              <a:ea typeface="微软雅黑" panose="020B0503020204020204" pitchFamily="34" charset="-122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41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825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230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11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99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69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99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63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146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DA4AEEBA-C5AC-6C4E-B9BD-66745C1DD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2544204-D735-F847-8078-9CF644B899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94" y="2499927"/>
            <a:ext cx="4814036" cy="2339406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A7EBE87E-D6A8-C342-8030-16BDB59A32CF}"/>
              </a:ext>
            </a:extLst>
          </p:cNvPr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</a:p>
        </p:txBody>
      </p:sp>
    </p:spTree>
    <p:extLst>
      <p:ext uri="{BB962C8B-B14F-4D97-AF65-F5344CB8AC3E}">
        <p14:creationId xmlns:p14="http://schemas.microsoft.com/office/powerpoint/2010/main" val="1043292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1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id="{4D8B923D-9785-E24B-988A-793F543F48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453" y="0"/>
            <a:ext cx="12353453" cy="694800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956EC09E-5646-F441-BB61-4BCA248E6D51}"/>
              </a:ext>
            </a:extLst>
          </p:cNvPr>
          <p:cNvGrpSpPr/>
          <p:nvPr userDrawn="1"/>
        </p:nvGrpSpPr>
        <p:grpSpPr>
          <a:xfrm>
            <a:off x="10486256" y="-38067"/>
            <a:ext cx="2245394" cy="1015326"/>
            <a:chOff x="10476631" y="29308"/>
            <a:chExt cx="2245394" cy="1015326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C53B1F89-E45B-384E-A3EB-059D2C2111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6631" y="29308"/>
              <a:ext cx="1724994" cy="787133"/>
            </a:xfrm>
            <a:prstGeom prst="rect">
              <a:avLst/>
            </a:prstGeom>
          </p:spPr>
        </p:pic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7E7B063E-C810-EE4E-9B5C-0052C03D757D}"/>
                </a:ext>
              </a:extLst>
            </p:cNvPr>
            <p:cNvSpPr txBox="1"/>
            <p:nvPr userDrawn="1"/>
          </p:nvSpPr>
          <p:spPr>
            <a:xfrm>
              <a:off x="10579602" y="767635"/>
              <a:ext cx="2142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融 合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创 新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创 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32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  <a:t>2023/6/13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5CBB595-E4B7-A74A-9064-09D56D2BF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5" y="-42332"/>
            <a:ext cx="12276225" cy="69480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AD55B6EC-D974-0A46-A2C0-108833DBC6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7D731FC-7853-7143-9DD1-488ED8BC47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295" y="2576929"/>
            <a:ext cx="4814036" cy="2339406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78995959-3059-9146-B579-3C0361D36184}"/>
              </a:ext>
            </a:extLst>
          </p:cNvPr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</a:p>
        </p:txBody>
      </p: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id="{D9B04A07-656A-4B41-B23E-5FF3C9C7C7DE}"/>
              </a:ext>
            </a:extLst>
          </p:cNvPr>
          <p:cNvCxnSpPr/>
          <p:nvPr userDrawn="1"/>
        </p:nvCxnSpPr>
        <p:spPr>
          <a:xfrm>
            <a:off x="6092789" y="2974206"/>
            <a:ext cx="0" cy="856649"/>
          </a:xfrm>
          <a:prstGeom prst="line">
            <a:avLst/>
          </a:prstGeom>
          <a:ln w="12700">
            <a:solidFill>
              <a:srgbClr val="B484E2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24318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svg"/><Relationship Id="rId3" Type="http://schemas.openxmlformats.org/officeDocument/2006/relationships/image" Target="../media/image12.png"/><Relationship Id="rId7" Type="http://schemas.openxmlformats.org/officeDocument/2006/relationships/image" Target="../media/image16.sv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占位符 2">
            <a:extLst>
              <a:ext uri="{FF2B5EF4-FFF2-40B4-BE49-F238E27FC236}">
                <a16:creationId xmlns:a16="http://schemas.microsoft.com/office/drawing/2014/main" id="{811302A2-4342-C748-A279-7BD155EB3F3A}"/>
              </a:ext>
            </a:extLst>
          </p:cNvPr>
          <p:cNvSpPr txBox="1">
            <a:spLocks/>
          </p:cNvSpPr>
          <p:nvPr/>
        </p:nvSpPr>
        <p:spPr>
          <a:xfrm>
            <a:off x="4426082" y="4880903"/>
            <a:ext cx="3381856" cy="580723"/>
          </a:xfrm>
          <a:prstGeom prst="rect">
            <a:avLst/>
          </a:prstGeom>
          <a:solidFill>
            <a:srgbClr val="759BFF">
              <a:alpha val="10000"/>
            </a:srgbClr>
          </a:solidFill>
          <a:ln>
            <a:noFill/>
          </a:ln>
        </p:spPr>
        <p:txBody>
          <a:bodyPr anchor="ctr" anchorCtr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>
                    <a:alpha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CN" altLang="en-US" dirty="0"/>
              <a:t>舆情查询机器人</a:t>
            </a:r>
          </a:p>
        </p:txBody>
      </p:sp>
      <p:grpSp>
        <p:nvGrpSpPr>
          <p:cNvPr id="32" name="组合 31"/>
          <p:cNvGrpSpPr/>
          <p:nvPr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5" name="文本框 34"/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</a:p>
          </p:txBody>
        </p:sp>
      </p:grpSp>
      <p:pic>
        <p:nvPicPr>
          <p:cNvPr id="58" name="图片 5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6" y="840264"/>
            <a:ext cx="963174" cy="963174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1077608" y="506641"/>
            <a:ext cx="507902" cy="799929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9081309" y="87943"/>
            <a:ext cx="672156" cy="1058624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0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0" y="1079500"/>
            <a:ext cx="12192000" cy="14009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8">
            <a:extLst>
              <a:ext uri="{FF2B5EF4-FFF2-40B4-BE49-F238E27FC236}">
                <a16:creationId xmlns:a16="http://schemas.microsoft.com/office/drawing/2014/main" id="{9CA6A3C2-6568-D043-8016-E13D9D833C5F}"/>
              </a:ext>
            </a:extLst>
          </p:cNvPr>
          <p:cNvSpPr txBox="1">
            <a:spLocks/>
          </p:cNvSpPr>
          <p:nvPr/>
        </p:nvSpPr>
        <p:spPr>
          <a:xfrm>
            <a:off x="835319" y="1815096"/>
            <a:ext cx="6251934" cy="480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47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参赛作品 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entries</a:t>
            </a:r>
            <a:r>
              <a:rPr kumimoji="1" lang="zh-CN" altLang="en-US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kumimoji="1" lang="zh-CN" altLang="en-US" dirty="0">
              <a:solidFill>
                <a:schemeClr val="bg1">
                  <a:alpha val="8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文本占位符 9">
            <a:extLst>
              <a:ext uri="{FF2B5EF4-FFF2-40B4-BE49-F238E27FC236}">
                <a16:creationId xmlns:a16="http://schemas.microsoft.com/office/drawing/2014/main" id="{A9C94183-63D5-D14A-ADCF-ECA421883E0B}"/>
              </a:ext>
            </a:extLst>
          </p:cNvPr>
          <p:cNvSpPr txBox="1">
            <a:spLocks/>
          </p:cNvSpPr>
          <p:nvPr/>
        </p:nvSpPr>
        <p:spPr>
          <a:xfrm>
            <a:off x="835318" y="2742188"/>
            <a:ext cx="6613445" cy="3381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队伍名称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Name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 摸鱼不对队不队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队伍成员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Member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：吴思航、赵国富、张奕可、张祎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队伍口号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Slogan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：相信明天会跟好！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所在单位和部门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专业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Enterprise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物联网工程技术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作品应用场景 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：舆情信息查询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占位符 1">
            <a:extLst>
              <a:ext uri="{FF2B5EF4-FFF2-40B4-BE49-F238E27FC236}">
                <a16:creationId xmlns:a16="http://schemas.microsoft.com/office/drawing/2014/main" id="{0EC478CF-6629-0F40-B124-4A01644BAD7D}"/>
              </a:ext>
            </a:extLst>
          </p:cNvPr>
          <p:cNvSpPr txBox="1">
            <a:spLocks/>
          </p:cNvSpPr>
          <p:nvPr/>
        </p:nvSpPr>
        <p:spPr>
          <a:xfrm>
            <a:off x="4140365" y="490680"/>
            <a:ext cx="4062101" cy="48014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kumimoji="1"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作品信息 </a:t>
            </a:r>
            <a:r>
              <a:rPr kumimoji="1"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App Information</a:t>
            </a:r>
            <a:endParaRPr kumimoji="1"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92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B584A1D8-74B2-FD4B-9118-9647AC8759CA}"/>
              </a:ext>
            </a:extLst>
          </p:cNvPr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E9609C0-3D84-7843-B1AE-9D5D82F152B6}"/>
              </a:ext>
            </a:extLst>
          </p:cNvPr>
          <p:cNvSpPr txBox="1"/>
          <p:nvPr/>
        </p:nvSpPr>
        <p:spPr>
          <a:xfrm>
            <a:off x="4174609" y="268711"/>
            <a:ext cx="4733722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舆情查询机器人的构建</a:t>
            </a:r>
          </a:p>
        </p:txBody>
      </p:sp>
      <p:sp>
        <p:nvSpPr>
          <p:cNvPr id="14" name="灯片编号占位符 3">
            <a:extLst>
              <a:ext uri="{FF2B5EF4-FFF2-40B4-BE49-F238E27FC236}">
                <a16:creationId xmlns:a16="http://schemas.microsoft.com/office/drawing/2014/main" id="{45063CA4-0CA0-4D4A-83D9-0D2020600C6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3FBF4A49-F1C9-C640-851D-15D76110C7A0}"/>
              </a:ext>
            </a:extLst>
          </p:cNvPr>
          <p:cNvSpPr/>
          <p:nvPr/>
        </p:nvSpPr>
        <p:spPr>
          <a:xfrm>
            <a:off x="458639" y="1701356"/>
            <a:ext cx="494084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需求分析：</a:t>
            </a:r>
            <a:endParaRPr lang="en-US" altLang="zh-CN" sz="1400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舆情是指在出现特定事件时，民众所持的社会态度。近年来，随着互联网技术的快速发展，网络资源处于高度共享之中，因此，网络中的舆情传播范围广，受众面积大，往往影响着企业的经营状况。各企业也采取各种各样的措施对舆情进行监控，以便于企业的高管等人员对舆情的状态进行查询。由于用户提取的关键词往往具有不确定性，因此能够匹配当前，舆情查询通常是基于用户预先提取舆情的关键词而进行，然而，出多个舆情，此时，则以罗列的方式展示该多个舆情，需要用户继续从中筛选想要查询的舆情，并且由于展示窗口大小的限制，展示的多个舆情中还可能不包含用户想要查询的舆情，因此，不仅查询效率低，而且查询结果的准确性较差。</a:t>
            </a:r>
          </a:p>
        </p:txBody>
      </p:sp>
      <p:grpSp>
        <p:nvGrpSpPr>
          <p:cNvPr id="32" name="0f4157a8-cc53-4451-b641-b93f4ec538e9">
            <a:extLst>
              <a:ext uri="{FF2B5EF4-FFF2-40B4-BE49-F238E27FC236}">
                <a16:creationId xmlns:a16="http://schemas.microsoft.com/office/drawing/2014/main" id="{E5C3CAFA-FCF9-C54C-9033-EFB7CDA0AF9C}"/>
              </a:ext>
            </a:extLst>
          </p:cNvPr>
          <p:cNvGrpSpPr>
            <a:grpSpLocks noChangeAspect="1"/>
          </p:cNvGrpSpPr>
          <p:nvPr/>
        </p:nvGrpSpPr>
        <p:grpSpPr>
          <a:xfrm>
            <a:off x="6095999" y="1818640"/>
            <a:ext cx="4652999" cy="1991931"/>
            <a:chOff x="1693430" y="1679590"/>
            <a:chExt cx="8752688" cy="3746991"/>
          </a:xfrm>
        </p:grpSpPr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2F0127F5-A2B4-ED4F-904C-90397333A3E1}"/>
                </a:ext>
              </a:extLst>
            </p:cNvPr>
            <p:cNvGrpSpPr/>
            <p:nvPr/>
          </p:nvGrpSpPr>
          <p:grpSpPr>
            <a:xfrm>
              <a:off x="1756205" y="3433997"/>
              <a:ext cx="1550389" cy="1550389"/>
              <a:chOff x="910665" y="3301620"/>
              <a:chExt cx="2034816" cy="2034816"/>
            </a:xfrm>
          </p:grpSpPr>
          <p:sp>
            <p:nvSpPr>
              <p:cNvPr id="61" name="îŝḷîḓé-Oval 35">
                <a:extLst>
                  <a:ext uri="{FF2B5EF4-FFF2-40B4-BE49-F238E27FC236}">
                    <a16:creationId xmlns:a16="http://schemas.microsoft.com/office/drawing/2014/main" id="{6BFE560D-4314-0744-931F-543FE45EE9A3}"/>
                  </a:ext>
                </a:extLst>
              </p:cNvPr>
              <p:cNvSpPr/>
              <p:nvPr/>
            </p:nvSpPr>
            <p:spPr>
              <a:xfrm>
                <a:off x="910665" y="3301620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62" name="îŝḷîḓé-Oval 36">
                <a:extLst>
                  <a:ext uri="{FF2B5EF4-FFF2-40B4-BE49-F238E27FC236}">
                    <a16:creationId xmlns:a16="http://schemas.microsoft.com/office/drawing/2014/main" id="{AC3B3F30-FBBB-6645-8B52-1F35AC5B9CD8}"/>
                  </a:ext>
                </a:extLst>
              </p:cNvPr>
              <p:cNvSpPr/>
              <p:nvPr/>
            </p:nvSpPr>
            <p:spPr>
              <a:xfrm>
                <a:off x="1042247" y="3433203"/>
                <a:ext cx="1771651" cy="1771650"/>
              </a:xfrm>
              <a:prstGeom prst="ellipse">
                <a:avLst/>
              </a:pr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</p:grpSp>
        <p:grpSp>
          <p:nvGrpSpPr>
            <p:cNvPr id="34" name="组合 33">
              <a:extLst>
                <a:ext uri="{FF2B5EF4-FFF2-40B4-BE49-F238E27FC236}">
                  <a16:creationId xmlns:a16="http://schemas.microsoft.com/office/drawing/2014/main" id="{EC425FDF-6D75-0D4B-A4E2-076172E6FF66}"/>
                </a:ext>
              </a:extLst>
            </p:cNvPr>
            <p:cNvGrpSpPr/>
            <p:nvPr/>
          </p:nvGrpSpPr>
          <p:grpSpPr>
            <a:xfrm>
              <a:off x="6509291" y="3433997"/>
              <a:ext cx="1550389" cy="1550389"/>
              <a:chOff x="6548617" y="3301620"/>
              <a:chExt cx="2034816" cy="2034816"/>
            </a:xfrm>
          </p:grpSpPr>
          <p:sp>
            <p:nvSpPr>
              <p:cNvPr id="59" name="îŝḷîḓé-Oval 33">
                <a:extLst>
                  <a:ext uri="{FF2B5EF4-FFF2-40B4-BE49-F238E27FC236}">
                    <a16:creationId xmlns:a16="http://schemas.microsoft.com/office/drawing/2014/main" id="{60113522-4ECA-3043-AE57-F4AB04A3D288}"/>
                  </a:ext>
                </a:extLst>
              </p:cNvPr>
              <p:cNvSpPr/>
              <p:nvPr/>
            </p:nvSpPr>
            <p:spPr>
              <a:xfrm>
                <a:off x="6548617" y="3301620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60" name="îŝḷîḓé-Oval 34">
                <a:extLst>
                  <a:ext uri="{FF2B5EF4-FFF2-40B4-BE49-F238E27FC236}">
                    <a16:creationId xmlns:a16="http://schemas.microsoft.com/office/drawing/2014/main" id="{E5844F08-4042-6F4A-9A8F-0A319F5C1DA4}"/>
                  </a:ext>
                </a:extLst>
              </p:cNvPr>
              <p:cNvSpPr/>
              <p:nvPr/>
            </p:nvSpPr>
            <p:spPr>
              <a:xfrm>
                <a:off x="6680200" y="3433203"/>
                <a:ext cx="1771650" cy="1771650"/>
              </a:xfrm>
              <a:prstGeom prst="ellipse">
                <a:avLst/>
              </a:prstGeom>
              <a:solidFill>
                <a:schemeClr val="accent4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</p:grpSp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4F7DA499-2279-9549-B878-1E749AEFCCDC}"/>
                </a:ext>
              </a:extLst>
            </p:cNvPr>
            <p:cNvGrpSpPr/>
            <p:nvPr/>
          </p:nvGrpSpPr>
          <p:grpSpPr>
            <a:xfrm>
              <a:off x="4129961" y="1937206"/>
              <a:ext cx="1550389" cy="1550389"/>
              <a:chOff x="3725684" y="1525767"/>
              <a:chExt cx="2034816" cy="2034816"/>
            </a:xfrm>
          </p:grpSpPr>
          <p:sp>
            <p:nvSpPr>
              <p:cNvPr id="57" name="îŝḷîḓé-Oval 31">
                <a:extLst>
                  <a:ext uri="{FF2B5EF4-FFF2-40B4-BE49-F238E27FC236}">
                    <a16:creationId xmlns:a16="http://schemas.microsoft.com/office/drawing/2014/main" id="{5A1A7C86-1A21-1F41-9058-88569DFAA1F3}"/>
                  </a:ext>
                </a:extLst>
              </p:cNvPr>
              <p:cNvSpPr/>
              <p:nvPr/>
            </p:nvSpPr>
            <p:spPr>
              <a:xfrm>
                <a:off x="3725684" y="1525767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58" name="îŝḷîḓé-Oval 32">
                <a:extLst>
                  <a:ext uri="{FF2B5EF4-FFF2-40B4-BE49-F238E27FC236}">
                    <a16:creationId xmlns:a16="http://schemas.microsoft.com/office/drawing/2014/main" id="{3964F281-6C39-DB4E-AC72-8F7D86172B8B}"/>
                  </a:ext>
                </a:extLst>
              </p:cNvPr>
              <p:cNvSpPr/>
              <p:nvPr/>
            </p:nvSpPr>
            <p:spPr>
              <a:xfrm>
                <a:off x="3857267" y="1657350"/>
                <a:ext cx="1771650" cy="1771650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</p:grpSp>
        <p:grpSp>
          <p:nvGrpSpPr>
            <p:cNvPr id="36" name="组合 35">
              <a:extLst>
                <a:ext uri="{FF2B5EF4-FFF2-40B4-BE49-F238E27FC236}">
                  <a16:creationId xmlns:a16="http://schemas.microsoft.com/office/drawing/2014/main" id="{D2FEF234-CE12-5A48-9103-E1DB52F85EC0}"/>
                </a:ext>
              </a:extLst>
            </p:cNvPr>
            <p:cNvGrpSpPr/>
            <p:nvPr/>
          </p:nvGrpSpPr>
          <p:grpSpPr>
            <a:xfrm>
              <a:off x="8895729" y="1937206"/>
              <a:ext cx="1550389" cy="1550389"/>
              <a:chOff x="9379982" y="1525767"/>
              <a:chExt cx="2034816" cy="2034816"/>
            </a:xfrm>
          </p:grpSpPr>
          <p:sp>
            <p:nvSpPr>
              <p:cNvPr id="55" name="îŝḷîḓé-Oval 29">
                <a:extLst>
                  <a:ext uri="{FF2B5EF4-FFF2-40B4-BE49-F238E27FC236}">
                    <a16:creationId xmlns:a16="http://schemas.microsoft.com/office/drawing/2014/main" id="{DD6FDE20-AB19-AC42-BC71-E906DB262351}"/>
                  </a:ext>
                </a:extLst>
              </p:cNvPr>
              <p:cNvSpPr/>
              <p:nvPr/>
            </p:nvSpPr>
            <p:spPr>
              <a:xfrm>
                <a:off x="9379982" y="1525767"/>
                <a:ext cx="2034816" cy="203481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56" name="îŝḷîḓé-Oval 30">
                <a:extLst>
                  <a:ext uri="{FF2B5EF4-FFF2-40B4-BE49-F238E27FC236}">
                    <a16:creationId xmlns:a16="http://schemas.microsoft.com/office/drawing/2014/main" id="{6AFF6DA6-5719-4149-9A16-8950CAE7149D}"/>
                  </a:ext>
                </a:extLst>
              </p:cNvPr>
              <p:cNvSpPr/>
              <p:nvPr/>
            </p:nvSpPr>
            <p:spPr>
              <a:xfrm>
                <a:off x="9511565" y="1657350"/>
                <a:ext cx="1771650" cy="1771650"/>
              </a:xfrm>
              <a:prstGeom prst="ellipse">
                <a:avLst/>
              </a:prstGeom>
              <a:solidFill>
                <a:schemeClr val="accent6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sz="1100"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</p:grpSp>
        <p:sp>
          <p:nvSpPr>
            <p:cNvPr id="37" name="îŝḷîḓé-箭头: 五边形 6">
              <a:extLst>
                <a:ext uri="{FF2B5EF4-FFF2-40B4-BE49-F238E27FC236}">
                  <a16:creationId xmlns:a16="http://schemas.microsoft.com/office/drawing/2014/main" id="{76CC8444-B55E-B54B-8AC1-2AA24C8D447E}"/>
                </a:ext>
              </a:extLst>
            </p:cNvPr>
            <p:cNvSpPr/>
            <p:nvPr/>
          </p:nvSpPr>
          <p:spPr>
            <a:xfrm rot="19500000">
              <a:off x="2891926" y="3419367"/>
              <a:ext cx="1036791" cy="395317"/>
            </a:xfrm>
            <a:prstGeom prst="homePlat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38" name="îŝḷîḓé-箭头: 五边形 9">
              <a:extLst>
                <a:ext uri="{FF2B5EF4-FFF2-40B4-BE49-F238E27FC236}">
                  <a16:creationId xmlns:a16="http://schemas.microsoft.com/office/drawing/2014/main" id="{02E18293-FBBB-EE4B-B1E4-899F15DCCCA0}"/>
                </a:ext>
              </a:extLst>
            </p:cNvPr>
            <p:cNvSpPr/>
            <p:nvPr/>
          </p:nvSpPr>
          <p:spPr>
            <a:xfrm rot="2209917">
              <a:off x="5262212" y="3189679"/>
              <a:ext cx="1036791" cy="395317"/>
            </a:xfrm>
            <a:prstGeom prst="homePlat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39" name="îŝḷîḓé-箭头: 五边形 10">
              <a:extLst>
                <a:ext uri="{FF2B5EF4-FFF2-40B4-BE49-F238E27FC236}">
                  <a16:creationId xmlns:a16="http://schemas.microsoft.com/office/drawing/2014/main" id="{B6BB5FC4-F4A1-F74F-A961-B31E917D3C21}"/>
                </a:ext>
              </a:extLst>
            </p:cNvPr>
            <p:cNvSpPr/>
            <p:nvPr/>
          </p:nvSpPr>
          <p:spPr>
            <a:xfrm rot="19500000">
              <a:off x="7641542" y="3419367"/>
              <a:ext cx="1036791" cy="395317"/>
            </a:xfrm>
            <a:prstGeom prst="homePlat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40" name="îŝḷîḓé-任意多边形: 形状 34">
              <a:extLst>
                <a:ext uri="{FF2B5EF4-FFF2-40B4-BE49-F238E27FC236}">
                  <a16:creationId xmlns:a16="http://schemas.microsoft.com/office/drawing/2014/main" id="{079CDDF1-4552-AD49-A75E-DFB030826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5097" y="2332410"/>
              <a:ext cx="431653" cy="735536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41" name="îŝḷîḓé-任意多边形: 形状 31">
              <a:extLst>
                <a:ext uri="{FF2B5EF4-FFF2-40B4-BE49-F238E27FC236}">
                  <a16:creationId xmlns:a16="http://schemas.microsoft.com/office/drawing/2014/main" id="{EBC6BB36-46B7-B04E-AD42-60119065CD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3666" y="3819356"/>
              <a:ext cx="415466" cy="707954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42" name="îŝḷîḓé-任意多边形: 形状 33">
              <a:extLst>
                <a:ext uri="{FF2B5EF4-FFF2-40B4-BE49-F238E27FC236}">
                  <a16:creationId xmlns:a16="http://schemas.microsoft.com/office/drawing/2014/main" id="{3E3C6D78-CE18-2D48-8D02-0322868860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3349" y="3803357"/>
              <a:ext cx="434244" cy="739951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sp>
          <p:nvSpPr>
            <p:cNvPr id="43" name="îŝḷîḓé-任意多边形: 形状 32">
              <a:extLst>
                <a:ext uri="{FF2B5EF4-FFF2-40B4-BE49-F238E27FC236}">
                  <a16:creationId xmlns:a16="http://schemas.microsoft.com/office/drawing/2014/main" id="{D567AF53-2975-864D-938F-124B858CE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5429" y="2357253"/>
              <a:ext cx="419451" cy="714744"/>
            </a:xfrm>
            <a:custGeom>
              <a:avLst/>
              <a:gdLst>
                <a:gd name="connsiteX0" fmla="*/ 99219 w 198438"/>
                <a:gd name="connsiteY0" fmla="*/ 288925 h 338138"/>
                <a:gd name="connsiteX1" fmla="*/ 84137 w 198438"/>
                <a:gd name="connsiteY1" fmla="*/ 302419 h 338138"/>
                <a:gd name="connsiteX2" fmla="*/ 99219 w 198438"/>
                <a:gd name="connsiteY2" fmla="*/ 315913 h 338138"/>
                <a:gd name="connsiteX3" fmla="*/ 114301 w 198438"/>
                <a:gd name="connsiteY3" fmla="*/ 302419 h 338138"/>
                <a:gd name="connsiteX4" fmla="*/ 99219 w 198438"/>
                <a:gd name="connsiteY4" fmla="*/ 288925 h 338138"/>
                <a:gd name="connsiteX5" fmla="*/ 14287 w 198438"/>
                <a:gd name="connsiteY5" fmla="*/ 69850 h 338138"/>
                <a:gd name="connsiteX6" fmla="*/ 14287 w 198438"/>
                <a:gd name="connsiteY6" fmla="*/ 268288 h 338138"/>
                <a:gd name="connsiteX7" fmla="*/ 184150 w 198438"/>
                <a:gd name="connsiteY7" fmla="*/ 268288 h 338138"/>
                <a:gd name="connsiteX8" fmla="*/ 184150 w 198438"/>
                <a:gd name="connsiteY8" fmla="*/ 69850 h 338138"/>
                <a:gd name="connsiteX9" fmla="*/ 63723 w 198438"/>
                <a:gd name="connsiteY9" fmla="*/ 28575 h 338138"/>
                <a:gd name="connsiteX10" fmla="*/ 57150 w 198438"/>
                <a:gd name="connsiteY10" fmla="*/ 36368 h 338138"/>
                <a:gd name="connsiteX11" fmla="*/ 63723 w 198438"/>
                <a:gd name="connsiteY11" fmla="*/ 42863 h 338138"/>
                <a:gd name="connsiteX12" fmla="*/ 134715 w 198438"/>
                <a:gd name="connsiteY12" fmla="*/ 42863 h 338138"/>
                <a:gd name="connsiteX13" fmla="*/ 141288 w 198438"/>
                <a:gd name="connsiteY13" fmla="*/ 36368 h 338138"/>
                <a:gd name="connsiteX14" fmla="*/ 134715 w 198438"/>
                <a:gd name="connsiteY14" fmla="*/ 28575 h 338138"/>
                <a:gd name="connsiteX15" fmla="*/ 63723 w 198438"/>
                <a:gd name="connsiteY15" fmla="*/ 28575 h 338138"/>
                <a:gd name="connsiteX16" fmla="*/ 35719 w 198438"/>
                <a:gd name="connsiteY16" fmla="*/ 0 h 338138"/>
                <a:gd name="connsiteX17" fmla="*/ 162719 w 198438"/>
                <a:gd name="connsiteY17" fmla="*/ 0 h 338138"/>
                <a:gd name="connsiteX18" fmla="*/ 198438 w 198438"/>
                <a:gd name="connsiteY18" fmla="*/ 35663 h 338138"/>
                <a:gd name="connsiteX19" fmla="*/ 198438 w 198438"/>
                <a:gd name="connsiteY19" fmla="*/ 302475 h 338138"/>
                <a:gd name="connsiteX20" fmla="*/ 162719 w 198438"/>
                <a:gd name="connsiteY20" fmla="*/ 338138 h 338138"/>
                <a:gd name="connsiteX21" fmla="*/ 35719 w 198438"/>
                <a:gd name="connsiteY21" fmla="*/ 338138 h 338138"/>
                <a:gd name="connsiteX22" fmla="*/ 0 w 198438"/>
                <a:gd name="connsiteY22" fmla="*/ 302475 h 338138"/>
                <a:gd name="connsiteX23" fmla="*/ 0 w 198438"/>
                <a:gd name="connsiteY23" fmla="*/ 35663 h 338138"/>
                <a:gd name="connsiteX24" fmla="*/ 35719 w 198438"/>
                <a:gd name="connsiteY2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8438" h="338138">
                  <a:moveTo>
                    <a:pt x="99219" y="288925"/>
                  </a:moveTo>
                  <a:cubicBezTo>
                    <a:pt x="90889" y="288925"/>
                    <a:pt x="84137" y="294966"/>
                    <a:pt x="84137" y="302419"/>
                  </a:cubicBezTo>
                  <a:cubicBezTo>
                    <a:pt x="84137" y="309872"/>
                    <a:pt x="90889" y="315913"/>
                    <a:pt x="99219" y="315913"/>
                  </a:cubicBezTo>
                  <a:cubicBezTo>
                    <a:pt x="107549" y="315913"/>
                    <a:pt x="114301" y="309872"/>
                    <a:pt x="114301" y="302419"/>
                  </a:cubicBezTo>
                  <a:cubicBezTo>
                    <a:pt x="114301" y="294966"/>
                    <a:pt x="107549" y="288925"/>
                    <a:pt x="99219" y="288925"/>
                  </a:cubicBezTo>
                  <a:close/>
                  <a:moveTo>
                    <a:pt x="14287" y="69850"/>
                  </a:moveTo>
                  <a:lnTo>
                    <a:pt x="14287" y="268288"/>
                  </a:lnTo>
                  <a:lnTo>
                    <a:pt x="184150" y="268288"/>
                  </a:lnTo>
                  <a:lnTo>
                    <a:pt x="184150" y="69850"/>
                  </a:lnTo>
                  <a:close/>
                  <a:moveTo>
                    <a:pt x="63723" y="28575"/>
                  </a:moveTo>
                  <a:cubicBezTo>
                    <a:pt x="59779" y="28575"/>
                    <a:pt x="57150" y="32472"/>
                    <a:pt x="57150" y="36368"/>
                  </a:cubicBezTo>
                  <a:cubicBezTo>
                    <a:pt x="57150" y="40265"/>
                    <a:pt x="59779" y="42863"/>
                    <a:pt x="63723" y="42863"/>
                  </a:cubicBezTo>
                  <a:cubicBezTo>
                    <a:pt x="63723" y="42863"/>
                    <a:pt x="63723" y="42863"/>
                    <a:pt x="134715" y="42863"/>
                  </a:cubicBezTo>
                  <a:cubicBezTo>
                    <a:pt x="138659" y="42863"/>
                    <a:pt x="141288" y="40265"/>
                    <a:pt x="141288" y="36368"/>
                  </a:cubicBezTo>
                  <a:cubicBezTo>
                    <a:pt x="141288" y="32472"/>
                    <a:pt x="138659" y="28575"/>
                    <a:pt x="134715" y="28575"/>
                  </a:cubicBezTo>
                  <a:cubicBezTo>
                    <a:pt x="134715" y="28575"/>
                    <a:pt x="134715" y="28575"/>
                    <a:pt x="63723" y="28575"/>
                  </a:cubicBezTo>
                  <a:close/>
                  <a:moveTo>
                    <a:pt x="35719" y="0"/>
                  </a:moveTo>
                  <a:cubicBezTo>
                    <a:pt x="35719" y="0"/>
                    <a:pt x="35719" y="0"/>
                    <a:pt x="162719" y="0"/>
                  </a:cubicBezTo>
                  <a:cubicBezTo>
                    <a:pt x="182563" y="0"/>
                    <a:pt x="198438" y="15850"/>
                    <a:pt x="198438" y="35663"/>
                  </a:cubicBezTo>
                  <a:cubicBezTo>
                    <a:pt x="198438" y="35663"/>
                    <a:pt x="198438" y="35663"/>
                    <a:pt x="198438" y="302475"/>
                  </a:cubicBezTo>
                  <a:cubicBezTo>
                    <a:pt x="198438" y="322288"/>
                    <a:pt x="182563" y="338138"/>
                    <a:pt x="162719" y="338138"/>
                  </a:cubicBezTo>
                  <a:cubicBezTo>
                    <a:pt x="162719" y="338138"/>
                    <a:pt x="162719" y="338138"/>
                    <a:pt x="35719" y="338138"/>
                  </a:cubicBezTo>
                  <a:cubicBezTo>
                    <a:pt x="15875" y="338138"/>
                    <a:pt x="0" y="322288"/>
                    <a:pt x="0" y="302475"/>
                  </a:cubicBezTo>
                  <a:cubicBezTo>
                    <a:pt x="0" y="302475"/>
                    <a:pt x="0" y="302475"/>
                    <a:pt x="0" y="35663"/>
                  </a:cubicBezTo>
                  <a:cubicBezTo>
                    <a:pt x="0" y="15850"/>
                    <a:pt x="15875" y="0"/>
                    <a:pt x="357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10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834BA0B9-FF91-E143-AA84-F7968D7E9B23}"/>
                </a:ext>
              </a:extLst>
            </p:cNvPr>
            <p:cNvGrpSpPr/>
            <p:nvPr/>
          </p:nvGrpSpPr>
          <p:grpSpPr>
            <a:xfrm>
              <a:off x="3554203" y="4268244"/>
              <a:ext cx="6891915" cy="1158337"/>
              <a:chOff x="1467192" y="5180920"/>
              <a:chExt cx="6891915" cy="1158337"/>
            </a:xfrm>
          </p:grpSpPr>
          <p:sp>
            <p:nvSpPr>
              <p:cNvPr id="51" name="îŝḷîḓé-文本框 23">
                <a:extLst>
                  <a:ext uri="{FF2B5EF4-FFF2-40B4-BE49-F238E27FC236}">
                    <a16:creationId xmlns:a16="http://schemas.microsoft.com/office/drawing/2014/main" id="{8855AEAF-8732-474E-8A26-00A6E16EEA6C}"/>
                  </a:ext>
                </a:extLst>
              </p:cNvPr>
              <p:cNvSpPr txBox="1"/>
              <p:nvPr/>
            </p:nvSpPr>
            <p:spPr>
              <a:xfrm>
                <a:off x="6338132" y="5712611"/>
                <a:ext cx="2020975" cy="626646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将所分析后的数据填写</a:t>
                </a:r>
              </a:p>
            </p:txBody>
          </p:sp>
          <p:sp>
            <p:nvSpPr>
              <p:cNvPr id="52" name="îŝḷîḓé-Rectangle 26">
                <a:extLst>
                  <a:ext uri="{FF2B5EF4-FFF2-40B4-BE49-F238E27FC236}">
                    <a16:creationId xmlns:a16="http://schemas.microsoft.com/office/drawing/2014/main" id="{17A98BBC-A19B-994F-A43A-A31C6E040D64}"/>
                  </a:ext>
                </a:extLst>
              </p:cNvPr>
              <p:cNvSpPr/>
              <p:nvPr/>
            </p:nvSpPr>
            <p:spPr>
              <a:xfrm>
                <a:off x="6338131" y="5180920"/>
                <a:ext cx="2020976" cy="325410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378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呈现结果</a:t>
                </a:r>
              </a:p>
            </p:txBody>
          </p:sp>
          <p:sp>
            <p:nvSpPr>
              <p:cNvPr id="53" name="îŝḷîḓé-文本框 25">
                <a:extLst>
                  <a:ext uri="{FF2B5EF4-FFF2-40B4-BE49-F238E27FC236}">
                    <a16:creationId xmlns:a16="http://schemas.microsoft.com/office/drawing/2014/main" id="{47C57F0F-EBB4-CA4D-AC97-57296DEE2CC7}"/>
                  </a:ext>
                </a:extLst>
              </p:cNvPr>
              <p:cNvSpPr txBox="1"/>
              <p:nvPr/>
            </p:nvSpPr>
            <p:spPr>
              <a:xfrm>
                <a:off x="1467193" y="5712611"/>
                <a:ext cx="2020975" cy="626646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抓取相应的数据信息</a:t>
                </a:r>
                <a:r>
                  <a:rPr lang="en-US" altLang="zh-CN" sz="1000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(</a:t>
                </a:r>
                <a:r>
                  <a:rPr lang="zh-CN" altLang="en-US" sz="1000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新闻标题、来源、时间、概览和网址</a:t>
                </a:r>
              </a:p>
            </p:txBody>
          </p:sp>
          <p:sp>
            <p:nvSpPr>
              <p:cNvPr id="54" name="îŝḷîḓé-Rectangle 28">
                <a:extLst>
                  <a:ext uri="{FF2B5EF4-FFF2-40B4-BE49-F238E27FC236}">
                    <a16:creationId xmlns:a16="http://schemas.microsoft.com/office/drawing/2014/main" id="{522EB51F-4DFF-FD47-9319-3E6D0D8F3B8D}"/>
                  </a:ext>
                </a:extLst>
              </p:cNvPr>
              <p:cNvSpPr/>
              <p:nvPr/>
            </p:nvSpPr>
            <p:spPr>
              <a:xfrm>
                <a:off x="1467192" y="5180920"/>
                <a:ext cx="2020976" cy="325410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378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抓取数据</a:t>
                </a:r>
              </a:p>
            </p:txBody>
          </p:sp>
        </p:grp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B58F39EB-38CC-1741-8CBA-D9E9BDAFD12F}"/>
                </a:ext>
              </a:extLst>
            </p:cNvPr>
            <p:cNvGrpSpPr/>
            <p:nvPr/>
          </p:nvGrpSpPr>
          <p:grpSpPr>
            <a:xfrm>
              <a:off x="6555128" y="1679590"/>
              <a:ext cx="2133585" cy="1127059"/>
              <a:chOff x="8783661" y="806351"/>
              <a:chExt cx="2133585" cy="1127059"/>
            </a:xfrm>
          </p:grpSpPr>
          <p:sp>
            <p:nvSpPr>
              <p:cNvPr id="49" name="îŝḷîḓé-文本框 27">
                <a:extLst>
                  <a:ext uri="{FF2B5EF4-FFF2-40B4-BE49-F238E27FC236}">
                    <a16:creationId xmlns:a16="http://schemas.microsoft.com/office/drawing/2014/main" id="{90CE6662-6BCF-EB46-82C9-20C4F417B010}"/>
                  </a:ext>
                </a:extLst>
              </p:cNvPr>
              <p:cNvSpPr txBox="1"/>
              <p:nvPr/>
            </p:nvSpPr>
            <p:spPr>
              <a:xfrm>
                <a:off x="8783661" y="1306764"/>
                <a:ext cx="2133585" cy="626646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通过判断相关页面的内容是否与所设定抓取的数据相关</a:t>
                </a:r>
              </a:p>
            </p:txBody>
          </p:sp>
          <p:sp>
            <p:nvSpPr>
              <p:cNvPr id="50" name="îŝḷîḓé-Rectangle 24">
                <a:extLst>
                  <a:ext uri="{FF2B5EF4-FFF2-40B4-BE49-F238E27FC236}">
                    <a16:creationId xmlns:a16="http://schemas.microsoft.com/office/drawing/2014/main" id="{588F7C5C-683F-224B-BF0B-079E0C84B2CE}"/>
                  </a:ext>
                </a:extLst>
              </p:cNvPr>
              <p:cNvSpPr/>
              <p:nvPr/>
            </p:nvSpPr>
            <p:spPr>
              <a:xfrm>
                <a:off x="8792902" y="806351"/>
                <a:ext cx="2020976" cy="325410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378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数据分析</a:t>
                </a:r>
              </a:p>
            </p:txBody>
          </p:sp>
        </p:grp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id="{9398C762-C841-6446-9AE8-21C4C7CFFEFD}"/>
                </a:ext>
              </a:extLst>
            </p:cNvPr>
            <p:cNvGrpSpPr/>
            <p:nvPr/>
          </p:nvGrpSpPr>
          <p:grpSpPr>
            <a:xfrm>
              <a:off x="1693430" y="1679590"/>
              <a:ext cx="2020976" cy="1158337"/>
              <a:chOff x="3921963" y="806351"/>
              <a:chExt cx="2020976" cy="1158337"/>
            </a:xfrm>
          </p:grpSpPr>
          <p:sp>
            <p:nvSpPr>
              <p:cNvPr id="47" name="îŝḷîḓé-文本框 29">
                <a:extLst>
                  <a:ext uri="{FF2B5EF4-FFF2-40B4-BE49-F238E27FC236}">
                    <a16:creationId xmlns:a16="http://schemas.microsoft.com/office/drawing/2014/main" id="{0A455D1F-2D9D-AD4B-B6F9-1C2CCA92CFF3}"/>
                  </a:ext>
                </a:extLst>
              </p:cNvPr>
              <p:cNvSpPr txBox="1"/>
              <p:nvPr/>
            </p:nvSpPr>
            <p:spPr>
              <a:xfrm>
                <a:off x="3921964" y="1338042"/>
                <a:ext cx="2020975" cy="626646"/>
              </a:xfrm>
              <a:prstGeom prst="rect">
                <a:avLst/>
              </a:prstGeom>
              <a:noFill/>
            </p:spPr>
            <p:txBody>
              <a:bodyPr wrap="square" lIns="0" tIns="0" rIns="0" bIns="0" anchor="ctr" anchorCtr="1">
                <a:noAutofit/>
              </a:bodyPr>
              <a:lstStyle/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zh-CN" altLang="en-US" sz="1000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进入网站自动搜索所需要的舆情信息</a:t>
                </a:r>
              </a:p>
            </p:txBody>
          </p:sp>
          <p:sp>
            <p:nvSpPr>
              <p:cNvPr id="48" name="îŝḷîḓé-Rectangle 22">
                <a:extLst>
                  <a:ext uri="{FF2B5EF4-FFF2-40B4-BE49-F238E27FC236}">
                    <a16:creationId xmlns:a16="http://schemas.microsoft.com/office/drawing/2014/main" id="{6136BF33-91F5-3A44-813B-ACF07232214F}"/>
                  </a:ext>
                </a:extLst>
              </p:cNvPr>
              <p:cNvSpPr/>
              <p:nvPr/>
            </p:nvSpPr>
            <p:spPr>
              <a:xfrm>
                <a:off x="3921963" y="806351"/>
                <a:ext cx="2020976" cy="325410"/>
              </a:xfrm>
              <a:prstGeom prst="rect">
                <a:avLst/>
              </a:prstGeom>
            </p:spPr>
            <p:txBody>
              <a:bodyPr wrap="none" lIns="0" tIns="0" rIns="0" bIns="0" anchor="ctr" anchorCtr="1">
                <a:noAutofit/>
              </a:bodyPr>
              <a:lstStyle/>
              <a:p>
                <a:pPr lvl="0" algn="ctr" defTabSz="914378"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获取数据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860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B584A1D8-74B2-FD4B-9118-9647AC8759CA}"/>
              </a:ext>
            </a:extLst>
          </p:cNvPr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灯片编号占位符 3">
            <a:extLst>
              <a:ext uri="{FF2B5EF4-FFF2-40B4-BE49-F238E27FC236}">
                <a16:creationId xmlns:a16="http://schemas.microsoft.com/office/drawing/2014/main" id="{45063CA4-0CA0-4D4A-83D9-0D2020600C6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87" name="PA_矩形 27">
            <a:extLst>
              <a:ext uri="{FF2B5EF4-FFF2-40B4-BE49-F238E27FC236}">
                <a16:creationId xmlns:a16="http://schemas.microsoft.com/office/drawing/2014/main" id="{2D25F733-2595-CC47-B3BB-73C0D664DDF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238088" y="4968410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defTabSz="914378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数据量大</a:t>
            </a:r>
          </a:p>
        </p:txBody>
      </p:sp>
      <p:sp>
        <p:nvSpPr>
          <p:cNvPr id="88" name="PA_矩形 22">
            <a:extLst>
              <a:ext uri="{FF2B5EF4-FFF2-40B4-BE49-F238E27FC236}">
                <a16:creationId xmlns:a16="http://schemas.microsoft.com/office/drawing/2014/main" id="{D2CE06FA-EA78-CF48-94A0-3D2E339FF0D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3229" y="4968410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algn="r" defTabSz="914378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效率低</a:t>
            </a:r>
          </a:p>
        </p:txBody>
      </p:sp>
      <p:sp>
        <p:nvSpPr>
          <p:cNvPr id="89" name="PA_矩形 20">
            <a:extLst>
              <a:ext uri="{FF2B5EF4-FFF2-40B4-BE49-F238E27FC236}">
                <a16:creationId xmlns:a16="http://schemas.microsoft.com/office/drawing/2014/main" id="{315F9A82-47E8-A148-AB20-FD1A91F4BE7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084282" y="1479634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algn="ctr" defTabSz="914378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中小型企业难以维持</a:t>
            </a:r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440DDE85-472A-7F4F-B16B-48E581889A0B}"/>
              </a:ext>
            </a:extLst>
          </p:cNvPr>
          <p:cNvGrpSpPr/>
          <p:nvPr/>
        </p:nvGrpSpPr>
        <p:grpSpPr>
          <a:xfrm>
            <a:off x="4573201" y="2894627"/>
            <a:ext cx="3047594" cy="3154441"/>
            <a:chOff x="4544326" y="2894627"/>
            <a:chExt cx="3047594" cy="3154441"/>
          </a:xfrm>
        </p:grpSpPr>
        <p:sp>
          <p:nvSpPr>
            <p:cNvPr id="91" name="椭圆 90">
              <a:extLst>
                <a:ext uri="{FF2B5EF4-FFF2-40B4-BE49-F238E27FC236}">
                  <a16:creationId xmlns:a16="http://schemas.microsoft.com/office/drawing/2014/main" id="{1135FB9F-3398-0F4C-9552-53D965E9A02C}"/>
                </a:ext>
              </a:extLst>
            </p:cNvPr>
            <p:cNvSpPr/>
            <p:nvPr/>
          </p:nvSpPr>
          <p:spPr>
            <a:xfrm>
              <a:off x="6849177" y="5074671"/>
              <a:ext cx="742743" cy="742748"/>
            </a:xfrm>
            <a:prstGeom prst="ellipse">
              <a:avLst/>
            </a:prstGeom>
            <a:solidFill>
              <a:schemeClr val="accent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grpSp>
          <p:nvGrpSpPr>
            <p:cNvPr id="92" name="组合 91">
              <a:extLst>
                <a:ext uri="{FF2B5EF4-FFF2-40B4-BE49-F238E27FC236}">
                  <a16:creationId xmlns:a16="http://schemas.microsoft.com/office/drawing/2014/main" id="{C234476A-48BF-2449-BA9E-D202A86AE5CD}"/>
                </a:ext>
              </a:extLst>
            </p:cNvPr>
            <p:cNvGrpSpPr/>
            <p:nvPr/>
          </p:nvGrpSpPr>
          <p:grpSpPr>
            <a:xfrm>
              <a:off x="4544326" y="2894627"/>
              <a:ext cx="2894147" cy="3154441"/>
              <a:chOff x="4544326" y="2894627"/>
              <a:chExt cx="2894147" cy="3154441"/>
            </a:xfrm>
          </p:grpSpPr>
          <p:sp>
            <p:nvSpPr>
              <p:cNvPr id="93" name="椭圆 92">
                <a:extLst>
                  <a:ext uri="{FF2B5EF4-FFF2-40B4-BE49-F238E27FC236}">
                    <a16:creationId xmlns:a16="http://schemas.microsoft.com/office/drawing/2014/main" id="{060DE8A2-CFA1-1641-9A96-F02BD69A9E34}"/>
                  </a:ext>
                </a:extLst>
              </p:cNvPr>
              <p:cNvSpPr/>
              <p:nvPr/>
            </p:nvSpPr>
            <p:spPr>
              <a:xfrm>
                <a:off x="4544326" y="3166901"/>
                <a:ext cx="2882165" cy="2882167"/>
              </a:xfrm>
              <a:prstGeom prst="ellipse">
                <a:avLst/>
              </a:prstGeom>
              <a:noFill/>
              <a:ln>
                <a:solidFill>
                  <a:srgbClr val="2C3F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grpSp>
            <p:nvGrpSpPr>
              <p:cNvPr id="94" name="组合 93">
                <a:extLst>
                  <a:ext uri="{FF2B5EF4-FFF2-40B4-BE49-F238E27FC236}">
                    <a16:creationId xmlns:a16="http://schemas.microsoft.com/office/drawing/2014/main" id="{2D1FF0D7-B1F4-6347-8CC7-F6A78AEDBB37}"/>
                  </a:ext>
                </a:extLst>
              </p:cNvPr>
              <p:cNvGrpSpPr/>
              <p:nvPr/>
            </p:nvGrpSpPr>
            <p:grpSpPr>
              <a:xfrm>
                <a:off x="5242851" y="3439529"/>
                <a:ext cx="1814286" cy="2093804"/>
                <a:chOff x="8301916" y="1749231"/>
                <a:chExt cx="2561601" cy="2956261"/>
              </a:xfrm>
            </p:grpSpPr>
            <p:sp>
              <p:nvSpPr>
                <p:cNvPr id="101" name="梯形 100">
                  <a:extLst>
                    <a:ext uri="{FF2B5EF4-FFF2-40B4-BE49-F238E27FC236}">
                      <a16:creationId xmlns:a16="http://schemas.microsoft.com/office/drawing/2014/main" id="{102F3CAD-D024-B242-8034-DA0500384692}"/>
                    </a:ext>
                  </a:extLst>
                </p:cNvPr>
                <p:cNvSpPr/>
                <p:nvPr/>
              </p:nvSpPr>
              <p:spPr>
                <a:xfrm rot="14400000">
                  <a:off x="8553651" y="2720979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" name="梯形 101">
                  <a:extLst>
                    <a:ext uri="{FF2B5EF4-FFF2-40B4-BE49-F238E27FC236}">
                      <a16:creationId xmlns:a16="http://schemas.microsoft.com/office/drawing/2014/main" id="{92895302-3C81-E649-9479-43F0833A5AF5}"/>
                    </a:ext>
                  </a:extLst>
                </p:cNvPr>
                <p:cNvSpPr/>
                <p:nvPr/>
              </p:nvSpPr>
              <p:spPr>
                <a:xfrm>
                  <a:off x="8492970" y="4010011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3" name="梯形 102">
                  <a:extLst>
                    <a:ext uri="{FF2B5EF4-FFF2-40B4-BE49-F238E27FC236}">
                      <a16:creationId xmlns:a16="http://schemas.microsoft.com/office/drawing/2014/main" id="{062F09D6-CF3F-E346-A116-3973FAA50CD8}"/>
                    </a:ext>
                  </a:extLst>
                </p:cNvPr>
                <p:cNvSpPr/>
                <p:nvPr/>
              </p:nvSpPr>
              <p:spPr>
                <a:xfrm rot="7200000">
                  <a:off x="7330168" y="3306693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endParaRPr>
                </a:p>
              </p:txBody>
            </p:sp>
          </p:grpSp>
          <p:sp>
            <p:nvSpPr>
              <p:cNvPr id="95" name="椭圆 94">
                <a:extLst>
                  <a:ext uri="{FF2B5EF4-FFF2-40B4-BE49-F238E27FC236}">
                    <a16:creationId xmlns:a16="http://schemas.microsoft.com/office/drawing/2014/main" id="{1AC13CFA-5C4E-A445-B8BF-5B424146DAFF}"/>
                  </a:ext>
                </a:extLst>
              </p:cNvPr>
              <p:cNvSpPr/>
              <p:nvPr/>
            </p:nvSpPr>
            <p:spPr>
              <a:xfrm>
                <a:off x="5588714" y="2894627"/>
                <a:ext cx="742743" cy="742748"/>
              </a:xfrm>
              <a:prstGeom prst="ellipse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6" name="任意多边形: 形状 10">
                <a:extLst>
                  <a:ext uri="{FF2B5EF4-FFF2-40B4-BE49-F238E27FC236}">
                    <a16:creationId xmlns:a16="http://schemas.microsoft.com/office/drawing/2014/main" id="{E025C5F2-0E23-D34C-92D8-169D2C27CB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2507" y="3048077"/>
                <a:ext cx="235159" cy="435849"/>
              </a:xfrm>
              <a:custGeom>
                <a:avLst/>
                <a:gdLst>
                  <a:gd name="connsiteX0" fmla="*/ 144363 w 327353"/>
                  <a:gd name="connsiteY0" fmla="*/ 543008 h 606722"/>
                  <a:gd name="connsiteX1" fmla="*/ 131814 w 327353"/>
                  <a:gd name="connsiteY1" fmla="*/ 555538 h 606722"/>
                  <a:gd name="connsiteX2" fmla="*/ 144363 w 327353"/>
                  <a:gd name="connsiteY2" fmla="*/ 568156 h 606722"/>
                  <a:gd name="connsiteX3" fmla="*/ 182990 w 327353"/>
                  <a:gd name="connsiteY3" fmla="*/ 568156 h 606722"/>
                  <a:gd name="connsiteX4" fmla="*/ 195540 w 327353"/>
                  <a:gd name="connsiteY4" fmla="*/ 555538 h 606722"/>
                  <a:gd name="connsiteX5" fmla="*/ 182990 w 327353"/>
                  <a:gd name="connsiteY5" fmla="*/ 543008 h 606722"/>
                  <a:gd name="connsiteX6" fmla="*/ 327353 w 327353"/>
                  <a:gd name="connsiteY6" fmla="*/ 501509 h 606722"/>
                  <a:gd name="connsiteX7" fmla="*/ 327353 w 327353"/>
                  <a:gd name="connsiteY7" fmla="*/ 572333 h 606722"/>
                  <a:gd name="connsiteX8" fmla="*/ 294066 w 327353"/>
                  <a:gd name="connsiteY8" fmla="*/ 606722 h 606722"/>
                  <a:gd name="connsiteX9" fmla="*/ 33020 w 327353"/>
                  <a:gd name="connsiteY9" fmla="*/ 606722 h 606722"/>
                  <a:gd name="connsiteX10" fmla="*/ 0 w 327353"/>
                  <a:gd name="connsiteY10" fmla="*/ 572333 h 606722"/>
                  <a:gd name="connsiteX11" fmla="*/ 0 w 327353"/>
                  <a:gd name="connsiteY11" fmla="*/ 502779 h 606722"/>
                  <a:gd name="connsiteX12" fmla="*/ 0 w 327353"/>
                  <a:gd name="connsiteY12" fmla="*/ 502753 h 606722"/>
                  <a:gd name="connsiteX13" fmla="*/ 322280 w 327353"/>
                  <a:gd name="connsiteY13" fmla="*/ 502753 h 606722"/>
                  <a:gd name="connsiteX14" fmla="*/ 327353 w 327353"/>
                  <a:gd name="connsiteY14" fmla="*/ 501509 h 606722"/>
                  <a:gd name="connsiteX15" fmla="*/ 187174 w 327353"/>
                  <a:gd name="connsiteY15" fmla="*/ 190205 h 606722"/>
                  <a:gd name="connsiteX16" fmla="*/ 174624 w 327353"/>
                  <a:gd name="connsiteY16" fmla="*/ 202823 h 606722"/>
                  <a:gd name="connsiteX17" fmla="*/ 174624 w 327353"/>
                  <a:gd name="connsiteY17" fmla="*/ 263163 h 606722"/>
                  <a:gd name="connsiteX18" fmla="*/ 187174 w 327353"/>
                  <a:gd name="connsiteY18" fmla="*/ 275693 h 606722"/>
                  <a:gd name="connsiteX19" fmla="*/ 191357 w 327353"/>
                  <a:gd name="connsiteY19" fmla="*/ 274982 h 606722"/>
                  <a:gd name="connsiteX20" fmla="*/ 191357 w 327353"/>
                  <a:gd name="connsiteY20" fmla="*/ 405614 h 606722"/>
                  <a:gd name="connsiteX21" fmla="*/ 203995 w 327353"/>
                  <a:gd name="connsiteY21" fmla="*/ 418144 h 606722"/>
                  <a:gd name="connsiteX22" fmla="*/ 216545 w 327353"/>
                  <a:gd name="connsiteY22" fmla="*/ 405614 h 606722"/>
                  <a:gd name="connsiteX23" fmla="*/ 216545 w 327353"/>
                  <a:gd name="connsiteY23" fmla="*/ 275426 h 606722"/>
                  <a:gd name="connsiteX24" fmla="*/ 219037 w 327353"/>
                  <a:gd name="connsiteY24" fmla="*/ 275693 h 606722"/>
                  <a:gd name="connsiteX25" fmla="*/ 231675 w 327353"/>
                  <a:gd name="connsiteY25" fmla="*/ 263163 h 606722"/>
                  <a:gd name="connsiteX26" fmla="*/ 231675 w 327353"/>
                  <a:gd name="connsiteY26" fmla="*/ 202823 h 606722"/>
                  <a:gd name="connsiteX27" fmla="*/ 219037 w 327353"/>
                  <a:gd name="connsiteY27" fmla="*/ 190205 h 606722"/>
                  <a:gd name="connsiteX28" fmla="*/ 211471 w 327353"/>
                  <a:gd name="connsiteY28" fmla="*/ 192782 h 606722"/>
                  <a:gd name="connsiteX29" fmla="*/ 203995 w 327353"/>
                  <a:gd name="connsiteY29" fmla="*/ 190205 h 606722"/>
                  <a:gd name="connsiteX30" fmla="*/ 195540 w 327353"/>
                  <a:gd name="connsiteY30" fmla="*/ 193493 h 606722"/>
                  <a:gd name="connsiteX31" fmla="*/ 187174 w 327353"/>
                  <a:gd name="connsiteY31" fmla="*/ 190205 h 606722"/>
                  <a:gd name="connsiteX32" fmla="*/ 106626 w 327353"/>
                  <a:gd name="connsiteY32" fmla="*/ 181851 h 606722"/>
                  <a:gd name="connsiteX33" fmla="*/ 85621 w 327353"/>
                  <a:gd name="connsiteY33" fmla="*/ 202823 h 606722"/>
                  <a:gd name="connsiteX34" fmla="*/ 85621 w 327353"/>
                  <a:gd name="connsiteY34" fmla="*/ 328479 h 606722"/>
                  <a:gd name="connsiteX35" fmla="*/ 95678 w 327353"/>
                  <a:gd name="connsiteY35" fmla="*/ 346341 h 606722"/>
                  <a:gd name="connsiteX36" fmla="*/ 95678 w 327353"/>
                  <a:gd name="connsiteY36" fmla="*/ 405614 h 606722"/>
                  <a:gd name="connsiteX37" fmla="*/ 108317 w 327353"/>
                  <a:gd name="connsiteY37" fmla="*/ 418144 h 606722"/>
                  <a:gd name="connsiteX38" fmla="*/ 120866 w 327353"/>
                  <a:gd name="connsiteY38" fmla="*/ 405614 h 606722"/>
                  <a:gd name="connsiteX39" fmla="*/ 120866 w 327353"/>
                  <a:gd name="connsiteY39" fmla="*/ 343853 h 606722"/>
                  <a:gd name="connsiteX40" fmla="*/ 127631 w 327353"/>
                  <a:gd name="connsiteY40" fmla="*/ 328479 h 606722"/>
                  <a:gd name="connsiteX41" fmla="*/ 127631 w 327353"/>
                  <a:gd name="connsiteY41" fmla="*/ 202823 h 606722"/>
                  <a:gd name="connsiteX42" fmla="*/ 106626 w 327353"/>
                  <a:gd name="connsiteY42" fmla="*/ 181851 h 606722"/>
                  <a:gd name="connsiteX43" fmla="*/ 0 w 327353"/>
                  <a:gd name="connsiteY43" fmla="*/ 112270 h 606722"/>
                  <a:gd name="connsiteX44" fmla="*/ 327353 w 327353"/>
                  <a:gd name="connsiteY44" fmla="*/ 112270 h 606722"/>
                  <a:gd name="connsiteX45" fmla="*/ 327353 w 327353"/>
                  <a:gd name="connsiteY45" fmla="*/ 478928 h 606722"/>
                  <a:gd name="connsiteX46" fmla="*/ 322280 w 327353"/>
                  <a:gd name="connsiteY46" fmla="*/ 477684 h 606722"/>
                  <a:gd name="connsiteX47" fmla="*/ 0 w 327353"/>
                  <a:gd name="connsiteY47" fmla="*/ 477684 h 606722"/>
                  <a:gd name="connsiteX48" fmla="*/ 0 w 327353"/>
                  <a:gd name="connsiteY48" fmla="*/ 477658 h 606722"/>
                  <a:gd name="connsiteX49" fmla="*/ 33020 w 327353"/>
                  <a:gd name="connsiteY49" fmla="*/ 0 h 606722"/>
                  <a:gd name="connsiteX50" fmla="*/ 294066 w 327353"/>
                  <a:gd name="connsiteY50" fmla="*/ 0 h 606722"/>
                  <a:gd name="connsiteX51" fmla="*/ 327353 w 327353"/>
                  <a:gd name="connsiteY51" fmla="*/ 34407 h 606722"/>
                  <a:gd name="connsiteX52" fmla="*/ 327353 w 327353"/>
                  <a:gd name="connsiteY52" fmla="*/ 87219 h 606722"/>
                  <a:gd name="connsiteX53" fmla="*/ 0 w 327353"/>
                  <a:gd name="connsiteY53" fmla="*/ 87219 h 606722"/>
                  <a:gd name="connsiteX54" fmla="*/ 0 w 327353"/>
                  <a:gd name="connsiteY54" fmla="*/ 34407 h 606722"/>
                  <a:gd name="connsiteX55" fmla="*/ 33020 w 327353"/>
                  <a:gd name="connsiteY55" fmla="*/ 0 h 60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327353" h="606722">
                    <a:moveTo>
                      <a:pt x="144363" y="543008"/>
                    </a:moveTo>
                    <a:cubicBezTo>
                      <a:pt x="137421" y="543008"/>
                      <a:pt x="131814" y="548606"/>
                      <a:pt x="131814" y="555538"/>
                    </a:cubicBezTo>
                    <a:cubicBezTo>
                      <a:pt x="131814" y="562558"/>
                      <a:pt x="137421" y="568156"/>
                      <a:pt x="144363" y="568156"/>
                    </a:cubicBezTo>
                    <a:lnTo>
                      <a:pt x="182990" y="568156"/>
                    </a:lnTo>
                    <a:cubicBezTo>
                      <a:pt x="189933" y="568156"/>
                      <a:pt x="195540" y="562558"/>
                      <a:pt x="195540" y="555538"/>
                    </a:cubicBezTo>
                    <a:cubicBezTo>
                      <a:pt x="195540" y="548606"/>
                      <a:pt x="189933" y="543008"/>
                      <a:pt x="182990" y="543008"/>
                    </a:cubicBezTo>
                    <a:close/>
                    <a:moveTo>
                      <a:pt x="327353" y="501509"/>
                    </a:moveTo>
                    <a:lnTo>
                      <a:pt x="327353" y="572333"/>
                    </a:lnTo>
                    <a:cubicBezTo>
                      <a:pt x="327353" y="590905"/>
                      <a:pt x="312668" y="606722"/>
                      <a:pt x="294066" y="606722"/>
                    </a:cubicBezTo>
                    <a:lnTo>
                      <a:pt x="33020" y="606722"/>
                    </a:lnTo>
                    <a:cubicBezTo>
                      <a:pt x="14330" y="606722"/>
                      <a:pt x="0" y="590905"/>
                      <a:pt x="0" y="572333"/>
                    </a:cubicBezTo>
                    <a:lnTo>
                      <a:pt x="0" y="502779"/>
                    </a:lnTo>
                    <a:lnTo>
                      <a:pt x="0" y="502753"/>
                    </a:lnTo>
                    <a:lnTo>
                      <a:pt x="322280" y="502753"/>
                    </a:lnTo>
                    <a:cubicBezTo>
                      <a:pt x="324238" y="502753"/>
                      <a:pt x="325662" y="502309"/>
                      <a:pt x="327353" y="501509"/>
                    </a:cubicBezTo>
                    <a:close/>
                    <a:moveTo>
                      <a:pt x="187174" y="190205"/>
                    </a:moveTo>
                    <a:cubicBezTo>
                      <a:pt x="180231" y="190205"/>
                      <a:pt x="174624" y="195892"/>
                      <a:pt x="174624" y="202823"/>
                    </a:cubicBezTo>
                    <a:lnTo>
                      <a:pt x="174624" y="263163"/>
                    </a:lnTo>
                    <a:cubicBezTo>
                      <a:pt x="174624" y="270094"/>
                      <a:pt x="180231" y="275693"/>
                      <a:pt x="187174" y="275693"/>
                    </a:cubicBezTo>
                    <a:cubicBezTo>
                      <a:pt x="188687" y="275693"/>
                      <a:pt x="190022" y="275426"/>
                      <a:pt x="191357" y="274982"/>
                    </a:cubicBezTo>
                    <a:lnTo>
                      <a:pt x="191357" y="405614"/>
                    </a:lnTo>
                    <a:cubicBezTo>
                      <a:pt x="191357" y="412545"/>
                      <a:pt x="196964" y="418144"/>
                      <a:pt x="203995" y="418144"/>
                    </a:cubicBezTo>
                    <a:cubicBezTo>
                      <a:pt x="210937" y="418144"/>
                      <a:pt x="216545" y="412545"/>
                      <a:pt x="216545" y="405614"/>
                    </a:cubicBezTo>
                    <a:lnTo>
                      <a:pt x="216545" y="275426"/>
                    </a:lnTo>
                    <a:cubicBezTo>
                      <a:pt x="217346" y="275604"/>
                      <a:pt x="218236" y="275693"/>
                      <a:pt x="219037" y="275693"/>
                    </a:cubicBezTo>
                    <a:cubicBezTo>
                      <a:pt x="225979" y="275693"/>
                      <a:pt x="231675" y="270094"/>
                      <a:pt x="231675" y="263163"/>
                    </a:cubicBezTo>
                    <a:lnTo>
                      <a:pt x="231675" y="202823"/>
                    </a:lnTo>
                    <a:cubicBezTo>
                      <a:pt x="231675" y="195892"/>
                      <a:pt x="225979" y="190205"/>
                      <a:pt x="219037" y="190205"/>
                    </a:cubicBezTo>
                    <a:cubicBezTo>
                      <a:pt x="216189" y="190205"/>
                      <a:pt x="213607" y="191182"/>
                      <a:pt x="211471" y="192782"/>
                    </a:cubicBezTo>
                    <a:cubicBezTo>
                      <a:pt x="209424" y="191182"/>
                      <a:pt x="206843" y="190205"/>
                      <a:pt x="203995" y="190205"/>
                    </a:cubicBezTo>
                    <a:cubicBezTo>
                      <a:pt x="200702" y="190205"/>
                      <a:pt x="197765" y="191449"/>
                      <a:pt x="195540" y="193493"/>
                    </a:cubicBezTo>
                    <a:cubicBezTo>
                      <a:pt x="193315" y="191449"/>
                      <a:pt x="190378" y="190205"/>
                      <a:pt x="187174" y="190205"/>
                    </a:cubicBezTo>
                    <a:close/>
                    <a:moveTo>
                      <a:pt x="106626" y="181851"/>
                    </a:moveTo>
                    <a:cubicBezTo>
                      <a:pt x="95055" y="181851"/>
                      <a:pt x="85621" y="191271"/>
                      <a:pt x="85621" y="202823"/>
                    </a:cubicBezTo>
                    <a:lnTo>
                      <a:pt x="85621" y="328479"/>
                    </a:lnTo>
                    <a:cubicBezTo>
                      <a:pt x="85621" y="336032"/>
                      <a:pt x="89715" y="342697"/>
                      <a:pt x="95678" y="346341"/>
                    </a:cubicBezTo>
                    <a:lnTo>
                      <a:pt x="95678" y="405614"/>
                    </a:lnTo>
                    <a:cubicBezTo>
                      <a:pt x="95678" y="412545"/>
                      <a:pt x="101375" y="418144"/>
                      <a:pt x="108317" y="418144"/>
                    </a:cubicBezTo>
                    <a:cubicBezTo>
                      <a:pt x="115259" y="418144"/>
                      <a:pt x="120866" y="412545"/>
                      <a:pt x="120866" y="405614"/>
                    </a:cubicBezTo>
                    <a:lnTo>
                      <a:pt x="120866" y="343853"/>
                    </a:lnTo>
                    <a:cubicBezTo>
                      <a:pt x="124960" y="340031"/>
                      <a:pt x="127631" y="334522"/>
                      <a:pt x="127631" y="328479"/>
                    </a:cubicBezTo>
                    <a:lnTo>
                      <a:pt x="127631" y="202823"/>
                    </a:lnTo>
                    <a:cubicBezTo>
                      <a:pt x="127631" y="191271"/>
                      <a:pt x="118196" y="181851"/>
                      <a:pt x="106626" y="181851"/>
                    </a:cubicBezTo>
                    <a:close/>
                    <a:moveTo>
                      <a:pt x="0" y="112270"/>
                    </a:moveTo>
                    <a:lnTo>
                      <a:pt x="327353" y="112270"/>
                    </a:lnTo>
                    <a:lnTo>
                      <a:pt x="327353" y="478928"/>
                    </a:lnTo>
                    <a:cubicBezTo>
                      <a:pt x="325662" y="478128"/>
                      <a:pt x="324238" y="477684"/>
                      <a:pt x="322280" y="477684"/>
                    </a:cubicBezTo>
                    <a:lnTo>
                      <a:pt x="0" y="477684"/>
                    </a:lnTo>
                    <a:lnTo>
                      <a:pt x="0" y="477658"/>
                    </a:lnTo>
                    <a:close/>
                    <a:moveTo>
                      <a:pt x="33020" y="0"/>
                    </a:moveTo>
                    <a:lnTo>
                      <a:pt x="294066" y="0"/>
                    </a:lnTo>
                    <a:cubicBezTo>
                      <a:pt x="312668" y="0"/>
                      <a:pt x="327353" y="15825"/>
                      <a:pt x="327353" y="34407"/>
                    </a:cubicBezTo>
                    <a:lnTo>
                      <a:pt x="327353" y="87219"/>
                    </a:lnTo>
                    <a:lnTo>
                      <a:pt x="0" y="87219"/>
                    </a:lnTo>
                    <a:lnTo>
                      <a:pt x="0" y="34407"/>
                    </a:lnTo>
                    <a:cubicBezTo>
                      <a:pt x="0" y="15825"/>
                      <a:pt x="14330" y="0"/>
                      <a:pt x="3302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7" name="椭圆 96">
                <a:extLst>
                  <a:ext uri="{FF2B5EF4-FFF2-40B4-BE49-F238E27FC236}">
                    <a16:creationId xmlns:a16="http://schemas.microsoft.com/office/drawing/2014/main" id="{BB6360AC-AC9F-B34D-B279-D11C593BFF02}"/>
                  </a:ext>
                </a:extLst>
              </p:cNvPr>
              <p:cNvSpPr/>
              <p:nvPr/>
            </p:nvSpPr>
            <p:spPr>
              <a:xfrm>
                <a:off x="4589393" y="5085190"/>
                <a:ext cx="742743" cy="742748"/>
              </a:xfrm>
              <a:prstGeom prst="ellipse">
                <a:avLst/>
              </a:prstGeom>
              <a:solidFill>
                <a:schemeClr val="accent3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8" name="任意多边形: 形状 12">
                <a:extLst>
                  <a:ext uri="{FF2B5EF4-FFF2-40B4-BE49-F238E27FC236}">
                    <a16:creationId xmlns:a16="http://schemas.microsoft.com/office/drawing/2014/main" id="{D8DB77DE-5FF0-E64F-BF7C-F3F528A5D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2842" y="5257947"/>
                <a:ext cx="435848" cy="397234"/>
              </a:xfrm>
              <a:custGeom>
                <a:avLst/>
                <a:gdLst>
                  <a:gd name="connsiteX0" fmla="*/ 373273 h 605239"/>
                  <a:gd name="connsiteY0" fmla="*/ 373273 h 605239"/>
                  <a:gd name="connsiteX1" fmla="*/ 373273 h 605239"/>
                  <a:gd name="connsiteY1" fmla="*/ 373273 h 605239"/>
                  <a:gd name="connsiteX2" fmla="*/ 373273 h 605239"/>
                  <a:gd name="connsiteY2" fmla="*/ 373273 h 605239"/>
                  <a:gd name="connsiteX3" fmla="*/ 373273 h 605239"/>
                  <a:gd name="connsiteY3" fmla="*/ 373273 h 605239"/>
                  <a:gd name="connsiteX4" fmla="*/ 373273 h 605239"/>
                  <a:gd name="connsiteY4" fmla="*/ 373273 h 605239"/>
                  <a:gd name="connsiteX5" fmla="*/ 373273 h 605239"/>
                  <a:gd name="connsiteY5" fmla="*/ 373273 h 605239"/>
                  <a:gd name="connsiteX6" fmla="*/ 373273 h 605239"/>
                  <a:gd name="connsiteY6" fmla="*/ 373273 h 605239"/>
                  <a:gd name="connsiteX7" fmla="*/ 373273 h 605239"/>
                  <a:gd name="connsiteY7" fmla="*/ 373273 h 605239"/>
                  <a:gd name="connsiteX8" fmla="*/ 373273 h 605239"/>
                  <a:gd name="connsiteY8" fmla="*/ 373273 h 605239"/>
                  <a:gd name="connsiteX9" fmla="*/ 373273 h 605239"/>
                  <a:gd name="connsiteY9" fmla="*/ 373273 h 605239"/>
                  <a:gd name="connsiteX10" fmla="*/ 373273 h 605239"/>
                  <a:gd name="connsiteY10" fmla="*/ 373273 h 605239"/>
                  <a:gd name="connsiteX11" fmla="*/ 373273 h 605239"/>
                  <a:gd name="connsiteY11" fmla="*/ 373273 h 605239"/>
                  <a:gd name="connsiteX12" fmla="*/ 373273 h 605239"/>
                  <a:gd name="connsiteY12" fmla="*/ 373273 h 605239"/>
                  <a:gd name="connsiteX13" fmla="*/ 373273 h 605239"/>
                  <a:gd name="connsiteY13" fmla="*/ 373273 h 605239"/>
                  <a:gd name="connsiteX14" fmla="*/ 373273 h 605239"/>
                  <a:gd name="connsiteY14" fmla="*/ 373273 h 605239"/>
                  <a:gd name="connsiteX15" fmla="*/ 373273 h 605239"/>
                  <a:gd name="connsiteY15" fmla="*/ 373273 h 605239"/>
                  <a:gd name="connsiteX16" fmla="*/ 373273 h 605239"/>
                  <a:gd name="connsiteY16" fmla="*/ 373273 h 605239"/>
                  <a:gd name="connsiteX17" fmla="*/ 373273 h 605239"/>
                  <a:gd name="connsiteY17" fmla="*/ 373273 h 605239"/>
                  <a:gd name="connsiteX18" fmla="*/ 373273 h 605239"/>
                  <a:gd name="connsiteY18" fmla="*/ 373273 h 605239"/>
                  <a:gd name="connsiteX19" fmla="*/ 373273 h 605239"/>
                  <a:gd name="connsiteY19" fmla="*/ 373273 h 605239"/>
                  <a:gd name="connsiteX20" fmla="*/ 373273 h 605239"/>
                  <a:gd name="connsiteY20" fmla="*/ 373273 h 605239"/>
                  <a:gd name="connsiteX21" fmla="*/ 373273 h 605239"/>
                  <a:gd name="connsiteY21" fmla="*/ 373273 h 605239"/>
                  <a:gd name="connsiteX22" fmla="*/ 373273 h 605239"/>
                  <a:gd name="connsiteY22" fmla="*/ 373273 h 605239"/>
                  <a:gd name="connsiteX23" fmla="*/ 373273 h 605239"/>
                  <a:gd name="connsiteY23" fmla="*/ 373273 h 605239"/>
                  <a:gd name="connsiteX24" fmla="*/ 373273 h 605239"/>
                  <a:gd name="connsiteY24" fmla="*/ 373273 h 605239"/>
                  <a:gd name="connsiteX25" fmla="*/ 373273 h 605239"/>
                  <a:gd name="connsiteY25" fmla="*/ 373273 h 605239"/>
                  <a:gd name="connsiteX26" fmla="*/ 373273 h 605239"/>
                  <a:gd name="connsiteY26" fmla="*/ 373273 h 605239"/>
                  <a:gd name="connsiteX27" fmla="*/ 373273 h 605239"/>
                  <a:gd name="connsiteY27" fmla="*/ 373273 h 605239"/>
                  <a:gd name="connsiteX28" fmla="*/ 373273 h 605239"/>
                  <a:gd name="connsiteY28" fmla="*/ 373273 h 605239"/>
                  <a:gd name="connsiteX29" fmla="*/ 373273 h 605239"/>
                  <a:gd name="connsiteY29" fmla="*/ 373273 h 605239"/>
                  <a:gd name="connsiteX30" fmla="*/ 373273 h 605239"/>
                  <a:gd name="connsiteY30" fmla="*/ 373273 h 605239"/>
                  <a:gd name="connsiteX31" fmla="*/ 373273 h 605239"/>
                  <a:gd name="connsiteY31" fmla="*/ 373273 h 605239"/>
                  <a:gd name="connsiteX32" fmla="*/ 373273 h 605239"/>
                  <a:gd name="connsiteY32" fmla="*/ 373273 h 605239"/>
                  <a:gd name="connsiteX33" fmla="*/ 373273 h 605239"/>
                  <a:gd name="connsiteY33" fmla="*/ 373273 h 605239"/>
                  <a:gd name="connsiteX34" fmla="*/ 373273 h 605239"/>
                  <a:gd name="connsiteY34" fmla="*/ 373273 h 605239"/>
                  <a:gd name="connsiteX35" fmla="*/ 373273 h 605239"/>
                  <a:gd name="connsiteY35" fmla="*/ 373273 h 605239"/>
                  <a:gd name="connsiteX36" fmla="*/ 373273 h 605239"/>
                  <a:gd name="connsiteY36" fmla="*/ 373273 h 605239"/>
                  <a:gd name="connsiteX37" fmla="*/ 373273 h 605239"/>
                  <a:gd name="connsiteY37" fmla="*/ 373273 h 605239"/>
                  <a:gd name="connsiteX38" fmla="*/ 373273 h 605239"/>
                  <a:gd name="connsiteY38" fmla="*/ 373273 h 605239"/>
                  <a:gd name="connsiteX39" fmla="*/ 373273 h 605239"/>
                  <a:gd name="connsiteY39" fmla="*/ 373273 h 605239"/>
                  <a:gd name="connsiteX40" fmla="*/ 373273 h 605239"/>
                  <a:gd name="connsiteY40" fmla="*/ 373273 h 605239"/>
                  <a:gd name="connsiteX41" fmla="*/ 373273 h 605239"/>
                  <a:gd name="connsiteY41" fmla="*/ 373273 h 605239"/>
                  <a:gd name="connsiteX42" fmla="*/ 373273 h 605239"/>
                  <a:gd name="connsiteY42" fmla="*/ 373273 h 605239"/>
                  <a:gd name="connsiteX43" fmla="*/ 373273 h 605239"/>
                  <a:gd name="connsiteY43" fmla="*/ 373273 h 605239"/>
                  <a:gd name="connsiteX44" fmla="*/ 373273 h 605239"/>
                  <a:gd name="connsiteY44" fmla="*/ 373273 h 605239"/>
                  <a:gd name="connsiteX45" fmla="*/ 373273 h 605239"/>
                  <a:gd name="connsiteY45" fmla="*/ 373273 h 605239"/>
                  <a:gd name="connsiteX46" fmla="*/ 373273 h 605239"/>
                  <a:gd name="connsiteY46" fmla="*/ 373273 h 605239"/>
                  <a:gd name="connsiteX47" fmla="*/ 373273 h 605239"/>
                  <a:gd name="connsiteY47" fmla="*/ 373273 h 605239"/>
                  <a:gd name="connsiteX48" fmla="*/ 373273 h 605239"/>
                  <a:gd name="connsiteY48" fmla="*/ 373273 h 605239"/>
                  <a:gd name="connsiteX49" fmla="*/ 373273 h 605239"/>
                  <a:gd name="connsiteY49" fmla="*/ 373273 h 605239"/>
                  <a:gd name="connsiteX50" fmla="*/ 373273 h 605239"/>
                  <a:gd name="connsiteY50" fmla="*/ 373273 h 605239"/>
                  <a:gd name="connsiteX51" fmla="*/ 373273 h 605239"/>
                  <a:gd name="connsiteY51" fmla="*/ 373273 h 605239"/>
                  <a:gd name="connsiteX52" fmla="*/ 373273 h 605239"/>
                  <a:gd name="connsiteY52" fmla="*/ 373273 h 605239"/>
                  <a:gd name="connsiteX53" fmla="*/ 373273 h 605239"/>
                  <a:gd name="connsiteY53" fmla="*/ 373273 h 605239"/>
                  <a:gd name="connsiteX54" fmla="*/ 373273 h 605239"/>
                  <a:gd name="connsiteY54" fmla="*/ 373273 h 605239"/>
                  <a:gd name="connsiteX55" fmla="*/ 373273 h 605239"/>
                  <a:gd name="connsiteY55" fmla="*/ 373273 h 605239"/>
                  <a:gd name="connsiteX56" fmla="*/ 373273 h 605239"/>
                  <a:gd name="connsiteY56" fmla="*/ 373273 h 605239"/>
                  <a:gd name="connsiteX57" fmla="*/ 373273 h 605239"/>
                  <a:gd name="connsiteY57" fmla="*/ 373273 h 605239"/>
                  <a:gd name="connsiteX58" fmla="*/ 373273 h 605239"/>
                  <a:gd name="connsiteY58" fmla="*/ 373273 h 605239"/>
                  <a:gd name="connsiteX59" fmla="*/ 373273 h 605239"/>
                  <a:gd name="connsiteY59" fmla="*/ 373273 h 605239"/>
                  <a:gd name="connsiteX60" fmla="*/ 373273 h 605239"/>
                  <a:gd name="connsiteY60" fmla="*/ 373273 h 605239"/>
                  <a:gd name="connsiteX61" fmla="*/ 373273 h 605239"/>
                  <a:gd name="connsiteY61" fmla="*/ 373273 h 605239"/>
                  <a:gd name="connsiteX62" fmla="*/ 373273 h 605239"/>
                  <a:gd name="connsiteY62" fmla="*/ 373273 h 605239"/>
                  <a:gd name="connsiteX63" fmla="*/ 373273 h 605239"/>
                  <a:gd name="connsiteY63" fmla="*/ 373273 h 605239"/>
                  <a:gd name="connsiteX64" fmla="*/ 373273 h 605239"/>
                  <a:gd name="connsiteY64" fmla="*/ 373273 h 605239"/>
                  <a:gd name="connsiteX65" fmla="*/ 373273 h 605239"/>
                  <a:gd name="connsiteY65" fmla="*/ 373273 h 605239"/>
                  <a:gd name="connsiteX66" fmla="*/ 373273 h 605239"/>
                  <a:gd name="connsiteY66" fmla="*/ 373273 h 605239"/>
                  <a:gd name="connsiteX67" fmla="*/ 373273 h 605239"/>
                  <a:gd name="connsiteY67" fmla="*/ 373273 h 605239"/>
                  <a:gd name="connsiteX68" fmla="*/ 373273 h 605239"/>
                  <a:gd name="connsiteY68" fmla="*/ 373273 h 605239"/>
                  <a:gd name="connsiteX69" fmla="*/ 373273 h 605239"/>
                  <a:gd name="connsiteY69" fmla="*/ 373273 h 605239"/>
                  <a:gd name="connsiteX70" fmla="*/ 373273 h 605239"/>
                  <a:gd name="connsiteY70" fmla="*/ 373273 h 605239"/>
                  <a:gd name="connsiteX71" fmla="*/ 373273 h 605239"/>
                  <a:gd name="connsiteY71" fmla="*/ 373273 h 605239"/>
                  <a:gd name="connsiteX72" fmla="*/ 373273 h 605239"/>
                  <a:gd name="connsiteY72" fmla="*/ 373273 h 605239"/>
                  <a:gd name="connsiteX73" fmla="*/ 373273 h 605239"/>
                  <a:gd name="connsiteY73" fmla="*/ 373273 h 605239"/>
                  <a:gd name="connsiteX74" fmla="*/ 373273 h 605239"/>
                  <a:gd name="connsiteY74" fmla="*/ 373273 h 605239"/>
                  <a:gd name="connsiteX75" fmla="*/ 373273 h 605239"/>
                  <a:gd name="connsiteY75" fmla="*/ 373273 h 605239"/>
                  <a:gd name="connsiteX76" fmla="*/ 373273 h 605239"/>
                  <a:gd name="connsiteY76" fmla="*/ 373273 h 605239"/>
                  <a:gd name="connsiteX77" fmla="*/ 373273 h 605239"/>
                  <a:gd name="connsiteY77" fmla="*/ 373273 h 605239"/>
                  <a:gd name="connsiteX78" fmla="*/ 373273 h 605239"/>
                  <a:gd name="connsiteY78" fmla="*/ 373273 h 605239"/>
                  <a:gd name="connsiteX79" fmla="*/ 373273 h 605239"/>
                  <a:gd name="connsiteY79" fmla="*/ 373273 h 605239"/>
                  <a:gd name="connsiteX80" fmla="*/ 373273 h 605239"/>
                  <a:gd name="connsiteY80" fmla="*/ 373273 h 605239"/>
                  <a:gd name="connsiteX81" fmla="*/ 373273 h 605239"/>
                  <a:gd name="connsiteY81" fmla="*/ 373273 h 605239"/>
                  <a:gd name="connsiteX82" fmla="*/ 373273 h 605239"/>
                  <a:gd name="connsiteY82" fmla="*/ 373273 h 605239"/>
                  <a:gd name="connsiteX83" fmla="*/ 373273 h 605239"/>
                  <a:gd name="connsiteY83" fmla="*/ 373273 h 605239"/>
                  <a:gd name="connsiteX84" fmla="*/ 373273 h 605239"/>
                  <a:gd name="connsiteY84" fmla="*/ 373273 h 605239"/>
                  <a:gd name="connsiteX85" fmla="*/ 373273 h 605239"/>
                  <a:gd name="connsiteY85" fmla="*/ 373273 h 605239"/>
                  <a:gd name="connsiteX86" fmla="*/ 373273 h 605239"/>
                  <a:gd name="connsiteY86" fmla="*/ 373273 h 605239"/>
                  <a:gd name="connsiteX87" fmla="*/ 373273 h 605239"/>
                  <a:gd name="connsiteY87" fmla="*/ 373273 h 605239"/>
                  <a:gd name="connsiteX88" fmla="*/ 373273 h 605239"/>
                  <a:gd name="connsiteY88" fmla="*/ 373273 h 605239"/>
                  <a:gd name="connsiteX89" fmla="*/ 373273 h 605239"/>
                  <a:gd name="connsiteY89" fmla="*/ 373273 h 605239"/>
                  <a:gd name="connsiteX90" fmla="*/ 373273 h 605239"/>
                  <a:gd name="connsiteY90" fmla="*/ 373273 h 605239"/>
                  <a:gd name="connsiteX91" fmla="*/ 373273 h 605239"/>
                  <a:gd name="connsiteY91" fmla="*/ 373273 h 605239"/>
                  <a:gd name="connsiteX92" fmla="*/ 373273 h 605239"/>
                  <a:gd name="connsiteY92" fmla="*/ 373273 h 605239"/>
                  <a:gd name="connsiteX93" fmla="*/ 373273 h 605239"/>
                  <a:gd name="connsiteY93" fmla="*/ 373273 h 605239"/>
                  <a:gd name="connsiteX94" fmla="*/ 373273 h 605239"/>
                  <a:gd name="connsiteY94" fmla="*/ 373273 h 605239"/>
                  <a:gd name="connsiteX95" fmla="*/ 373273 h 605239"/>
                  <a:gd name="connsiteY95" fmla="*/ 373273 h 605239"/>
                  <a:gd name="connsiteX96" fmla="*/ 373273 h 605239"/>
                  <a:gd name="connsiteY96" fmla="*/ 373273 h 605239"/>
                  <a:gd name="connsiteX97" fmla="*/ 373273 h 605239"/>
                  <a:gd name="connsiteY97" fmla="*/ 373273 h 605239"/>
                  <a:gd name="connsiteX98" fmla="*/ 373273 h 605239"/>
                  <a:gd name="connsiteY98" fmla="*/ 373273 h 605239"/>
                  <a:gd name="connsiteX99" fmla="*/ 373273 h 605239"/>
                  <a:gd name="connsiteY99" fmla="*/ 373273 h 605239"/>
                  <a:gd name="connsiteX100" fmla="*/ 373273 h 605239"/>
                  <a:gd name="connsiteY100" fmla="*/ 373273 h 605239"/>
                  <a:gd name="connsiteX101" fmla="*/ 373273 h 605239"/>
                  <a:gd name="connsiteY101" fmla="*/ 373273 h 605239"/>
                  <a:gd name="connsiteX102" fmla="*/ 373273 h 605239"/>
                  <a:gd name="connsiteY102" fmla="*/ 373273 h 605239"/>
                  <a:gd name="connsiteX103" fmla="*/ 373273 h 605239"/>
                  <a:gd name="connsiteY103" fmla="*/ 373273 h 605239"/>
                  <a:gd name="connsiteX104" fmla="*/ 373273 h 605239"/>
                  <a:gd name="connsiteY104" fmla="*/ 373273 h 605239"/>
                  <a:gd name="connsiteX105" fmla="*/ 373273 h 605239"/>
                  <a:gd name="connsiteY105" fmla="*/ 373273 h 605239"/>
                  <a:gd name="connsiteX106" fmla="*/ 373273 h 605239"/>
                  <a:gd name="connsiteY106" fmla="*/ 373273 h 605239"/>
                  <a:gd name="connsiteX107" fmla="*/ 373273 h 605239"/>
                  <a:gd name="connsiteY107" fmla="*/ 373273 h 605239"/>
                  <a:gd name="connsiteX108" fmla="*/ 373273 h 605239"/>
                  <a:gd name="connsiteY108" fmla="*/ 373273 h 605239"/>
                  <a:gd name="connsiteX109" fmla="*/ 373273 h 605239"/>
                  <a:gd name="connsiteY109" fmla="*/ 373273 h 605239"/>
                  <a:gd name="connsiteX110" fmla="*/ 373273 h 605239"/>
                  <a:gd name="connsiteY110" fmla="*/ 373273 h 605239"/>
                  <a:gd name="connsiteX111" fmla="*/ 373273 h 605239"/>
                  <a:gd name="connsiteY111" fmla="*/ 373273 h 605239"/>
                  <a:gd name="connsiteX112" fmla="*/ 373273 h 605239"/>
                  <a:gd name="connsiteY112" fmla="*/ 373273 h 605239"/>
                  <a:gd name="connsiteX113" fmla="*/ 373273 h 605239"/>
                  <a:gd name="connsiteY113" fmla="*/ 373273 h 605239"/>
                  <a:gd name="connsiteX114" fmla="*/ 373273 h 605239"/>
                  <a:gd name="connsiteY114" fmla="*/ 373273 h 605239"/>
                  <a:gd name="connsiteX115" fmla="*/ 373273 h 605239"/>
                  <a:gd name="connsiteY115" fmla="*/ 373273 h 605239"/>
                  <a:gd name="connsiteX116" fmla="*/ 373273 h 605239"/>
                  <a:gd name="connsiteY116" fmla="*/ 373273 h 605239"/>
                  <a:gd name="connsiteX117" fmla="*/ 373273 h 605239"/>
                  <a:gd name="connsiteY117" fmla="*/ 373273 h 605239"/>
                  <a:gd name="connsiteX118" fmla="*/ 373273 h 605239"/>
                  <a:gd name="connsiteY118" fmla="*/ 373273 h 605239"/>
                  <a:gd name="connsiteX119" fmla="*/ 373273 h 605239"/>
                  <a:gd name="connsiteY119" fmla="*/ 373273 h 605239"/>
                  <a:gd name="connsiteX120" fmla="*/ 373273 h 605239"/>
                  <a:gd name="connsiteY120" fmla="*/ 373273 h 605239"/>
                  <a:gd name="connsiteX121" fmla="*/ 373273 h 605239"/>
                  <a:gd name="connsiteY121" fmla="*/ 373273 h 605239"/>
                  <a:gd name="connsiteX122" fmla="*/ 373273 h 605239"/>
                  <a:gd name="connsiteY122" fmla="*/ 373273 h 605239"/>
                  <a:gd name="connsiteX123" fmla="*/ 373273 h 605239"/>
                  <a:gd name="connsiteY123" fmla="*/ 373273 h 605239"/>
                  <a:gd name="connsiteX124" fmla="*/ 373273 h 605239"/>
                  <a:gd name="connsiteY124" fmla="*/ 373273 h 605239"/>
                  <a:gd name="connsiteX125" fmla="*/ 373273 h 605239"/>
                  <a:gd name="connsiteY125" fmla="*/ 373273 h 605239"/>
                  <a:gd name="connsiteX126" fmla="*/ 373273 h 605239"/>
                  <a:gd name="connsiteY126" fmla="*/ 373273 h 605239"/>
                  <a:gd name="connsiteX127" fmla="*/ 373273 h 605239"/>
                  <a:gd name="connsiteY127" fmla="*/ 373273 h 6052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</a:cxnLst>
                <a:rect l="l" t="t" r="r" b="b"/>
                <a:pathLst>
                  <a:path w="606933" h="553162">
                    <a:moveTo>
                      <a:pt x="443700" y="443503"/>
                    </a:moveTo>
                    <a:cubicBezTo>
                      <a:pt x="461035" y="453606"/>
                      <a:pt x="477310" y="465825"/>
                      <a:pt x="492334" y="479775"/>
                    </a:cubicBezTo>
                    <a:cubicBezTo>
                      <a:pt x="460939" y="509024"/>
                      <a:pt x="424150" y="530383"/>
                      <a:pt x="384087" y="542506"/>
                    </a:cubicBezTo>
                    <a:cubicBezTo>
                      <a:pt x="407971" y="518838"/>
                      <a:pt x="428580" y="484875"/>
                      <a:pt x="443700" y="443503"/>
                    </a:cubicBezTo>
                    <a:close/>
                    <a:moveTo>
                      <a:pt x="163232" y="443503"/>
                    </a:moveTo>
                    <a:cubicBezTo>
                      <a:pt x="178352" y="484875"/>
                      <a:pt x="198865" y="518838"/>
                      <a:pt x="222845" y="542506"/>
                    </a:cubicBezTo>
                    <a:cubicBezTo>
                      <a:pt x="182686" y="530383"/>
                      <a:pt x="145897" y="509024"/>
                      <a:pt x="114598" y="479775"/>
                    </a:cubicBezTo>
                    <a:cubicBezTo>
                      <a:pt x="129622" y="465825"/>
                      <a:pt x="145897" y="453606"/>
                      <a:pt x="163232" y="443503"/>
                    </a:cubicBezTo>
                    <a:close/>
                    <a:moveTo>
                      <a:pt x="316062" y="405892"/>
                    </a:moveTo>
                    <a:cubicBezTo>
                      <a:pt x="353060" y="407528"/>
                      <a:pt x="388613" y="416377"/>
                      <a:pt x="421275" y="431672"/>
                    </a:cubicBezTo>
                    <a:cubicBezTo>
                      <a:pt x="397573" y="499968"/>
                      <a:pt x="359034" y="545563"/>
                      <a:pt x="316062" y="553162"/>
                    </a:cubicBezTo>
                    <a:close/>
                    <a:moveTo>
                      <a:pt x="290729" y="405892"/>
                    </a:moveTo>
                    <a:lnTo>
                      <a:pt x="290729" y="553162"/>
                    </a:lnTo>
                    <a:cubicBezTo>
                      <a:pt x="247883" y="545563"/>
                      <a:pt x="209369" y="499968"/>
                      <a:pt x="185587" y="431672"/>
                    </a:cubicBezTo>
                    <a:cubicBezTo>
                      <a:pt x="218227" y="416377"/>
                      <a:pt x="253852" y="407528"/>
                      <a:pt x="290729" y="405892"/>
                    </a:cubicBezTo>
                    <a:close/>
                    <a:moveTo>
                      <a:pt x="463924" y="364965"/>
                    </a:moveTo>
                    <a:lnTo>
                      <a:pt x="567205" y="364965"/>
                    </a:lnTo>
                    <a:lnTo>
                      <a:pt x="543818" y="416184"/>
                    </a:lnTo>
                    <a:cubicBezTo>
                      <a:pt x="534304" y="432408"/>
                      <a:pt x="523128" y="447695"/>
                      <a:pt x="510459" y="461780"/>
                    </a:cubicBezTo>
                    <a:cubicBezTo>
                      <a:pt x="492442" y="444859"/>
                      <a:pt x="472692" y="430534"/>
                      <a:pt x="451689" y="418708"/>
                    </a:cubicBezTo>
                    <a:close/>
                    <a:moveTo>
                      <a:pt x="316062" y="364965"/>
                    </a:moveTo>
                    <a:lnTo>
                      <a:pt x="438281" y="364965"/>
                    </a:lnTo>
                    <a:lnTo>
                      <a:pt x="428843" y="407092"/>
                    </a:lnTo>
                    <a:cubicBezTo>
                      <a:pt x="393689" y="391126"/>
                      <a:pt x="355646" y="381989"/>
                      <a:pt x="316062" y="380450"/>
                    </a:cubicBezTo>
                    <a:close/>
                    <a:moveTo>
                      <a:pt x="168651" y="364965"/>
                    </a:moveTo>
                    <a:lnTo>
                      <a:pt x="290729" y="364965"/>
                    </a:lnTo>
                    <a:lnTo>
                      <a:pt x="290729" y="380450"/>
                    </a:lnTo>
                    <a:cubicBezTo>
                      <a:pt x="251256" y="381989"/>
                      <a:pt x="213131" y="391126"/>
                      <a:pt x="178086" y="407092"/>
                    </a:cubicBezTo>
                    <a:close/>
                    <a:moveTo>
                      <a:pt x="39659" y="364965"/>
                    </a:moveTo>
                    <a:lnTo>
                      <a:pt x="143035" y="364965"/>
                    </a:lnTo>
                    <a:lnTo>
                      <a:pt x="155174" y="418708"/>
                    </a:lnTo>
                    <a:cubicBezTo>
                      <a:pt x="134171" y="430534"/>
                      <a:pt x="114421" y="444859"/>
                      <a:pt x="96501" y="461780"/>
                    </a:cubicBezTo>
                    <a:cubicBezTo>
                      <a:pt x="83832" y="447695"/>
                      <a:pt x="72632" y="432408"/>
                      <a:pt x="63094" y="416184"/>
                    </a:cubicBezTo>
                    <a:close/>
                    <a:moveTo>
                      <a:pt x="417814" y="222493"/>
                    </a:moveTo>
                    <a:lnTo>
                      <a:pt x="435824" y="283675"/>
                    </a:lnTo>
                    <a:lnTo>
                      <a:pt x="445648" y="252507"/>
                    </a:lnTo>
                    <a:lnTo>
                      <a:pt x="469822" y="252507"/>
                    </a:lnTo>
                    <a:lnTo>
                      <a:pt x="479550" y="283675"/>
                    </a:lnTo>
                    <a:lnTo>
                      <a:pt x="497657" y="222493"/>
                    </a:lnTo>
                    <a:lnTo>
                      <a:pt x="521831" y="229612"/>
                    </a:lnTo>
                    <a:lnTo>
                      <a:pt x="492167" y="330619"/>
                    </a:lnTo>
                    <a:lnTo>
                      <a:pt x="467992" y="330811"/>
                    </a:lnTo>
                    <a:lnTo>
                      <a:pt x="457687" y="298393"/>
                    </a:lnTo>
                    <a:lnTo>
                      <a:pt x="447478" y="330811"/>
                    </a:lnTo>
                    <a:lnTo>
                      <a:pt x="423304" y="330619"/>
                    </a:lnTo>
                    <a:lnTo>
                      <a:pt x="393543" y="229612"/>
                    </a:lnTo>
                    <a:close/>
                    <a:moveTo>
                      <a:pt x="263629" y="222493"/>
                    </a:moveTo>
                    <a:lnTo>
                      <a:pt x="281639" y="283675"/>
                    </a:lnTo>
                    <a:lnTo>
                      <a:pt x="291463" y="252507"/>
                    </a:lnTo>
                    <a:lnTo>
                      <a:pt x="315541" y="252507"/>
                    </a:lnTo>
                    <a:lnTo>
                      <a:pt x="325365" y="283675"/>
                    </a:lnTo>
                    <a:lnTo>
                      <a:pt x="343375" y="222493"/>
                    </a:lnTo>
                    <a:lnTo>
                      <a:pt x="367646" y="229612"/>
                    </a:lnTo>
                    <a:lnTo>
                      <a:pt x="337886" y="330619"/>
                    </a:lnTo>
                    <a:lnTo>
                      <a:pt x="313711" y="330811"/>
                    </a:lnTo>
                    <a:lnTo>
                      <a:pt x="303502" y="298393"/>
                    </a:lnTo>
                    <a:lnTo>
                      <a:pt x="293197" y="330811"/>
                    </a:lnTo>
                    <a:lnTo>
                      <a:pt x="269022" y="330619"/>
                    </a:lnTo>
                    <a:lnTo>
                      <a:pt x="239358" y="229612"/>
                    </a:lnTo>
                    <a:close/>
                    <a:moveTo>
                      <a:pt x="109302" y="222493"/>
                    </a:moveTo>
                    <a:lnTo>
                      <a:pt x="127312" y="283675"/>
                    </a:lnTo>
                    <a:lnTo>
                      <a:pt x="137136" y="252507"/>
                    </a:lnTo>
                    <a:lnTo>
                      <a:pt x="161214" y="252507"/>
                    </a:lnTo>
                    <a:lnTo>
                      <a:pt x="171038" y="283675"/>
                    </a:lnTo>
                    <a:lnTo>
                      <a:pt x="189048" y="222493"/>
                    </a:lnTo>
                    <a:lnTo>
                      <a:pt x="213319" y="229612"/>
                    </a:lnTo>
                    <a:lnTo>
                      <a:pt x="183655" y="330619"/>
                    </a:lnTo>
                    <a:lnTo>
                      <a:pt x="159384" y="330811"/>
                    </a:lnTo>
                    <a:lnTo>
                      <a:pt x="149175" y="298393"/>
                    </a:lnTo>
                    <a:lnTo>
                      <a:pt x="138966" y="330811"/>
                    </a:lnTo>
                    <a:lnTo>
                      <a:pt x="114792" y="330619"/>
                    </a:lnTo>
                    <a:lnTo>
                      <a:pt x="85031" y="229612"/>
                    </a:lnTo>
                    <a:close/>
                    <a:moveTo>
                      <a:pt x="25329" y="213374"/>
                    </a:moveTo>
                    <a:lnTo>
                      <a:pt x="25329" y="339668"/>
                    </a:lnTo>
                    <a:lnTo>
                      <a:pt x="581604" y="339668"/>
                    </a:lnTo>
                    <a:lnTo>
                      <a:pt x="581604" y="213374"/>
                    </a:lnTo>
                    <a:close/>
                    <a:moveTo>
                      <a:pt x="96501" y="91312"/>
                    </a:moveTo>
                    <a:cubicBezTo>
                      <a:pt x="114414" y="108145"/>
                      <a:pt x="134157" y="122573"/>
                      <a:pt x="155152" y="134404"/>
                    </a:cubicBezTo>
                    <a:cubicBezTo>
                      <a:pt x="150241" y="151333"/>
                      <a:pt x="146196" y="169320"/>
                      <a:pt x="143017" y="188173"/>
                    </a:cubicBezTo>
                    <a:lnTo>
                      <a:pt x="168635" y="188173"/>
                    </a:lnTo>
                    <a:cubicBezTo>
                      <a:pt x="171236" y="173456"/>
                      <a:pt x="174318" y="159413"/>
                      <a:pt x="178074" y="145947"/>
                    </a:cubicBezTo>
                    <a:cubicBezTo>
                      <a:pt x="213130" y="161914"/>
                      <a:pt x="251268" y="171052"/>
                      <a:pt x="290754" y="172687"/>
                    </a:cubicBezTo>
                    <a:lnTo>
                      <a:pt x="290754" y="188173"/>
                    </a:lnTo>
                    <a:lnTo>
                      <a:pt x="316083" y="188173"/>
                    </a:lnTo>
                    <a:lnTo>
                      <a:pt x="316083" y="172687"/>
                    </a:lnTo>
                    <a:cubicBezTo>
                      <a:pt x="355665" y="171052"/>
                      <a:pt x="393707" y="161914"/>
                      <a:pt x="428860" y="145947"/>
                    </a:cubicBezTo>
                    <a:cubicBezTo>
                      <a:pt x="432519" y="159413"/>
                      <a:pt x="435697" y="173456"/>
                      <a:pt x="438298" y="188173"/>
                    </a:cubicBezTo>
                    <a:lnTo>
                      <a:pt x="463916" y="188173"/>
                    </a:lnTo>
                    <a:cubicBezTo>
                      <a:pt x="460737" y="169320"/>
                      <a:pt x="456693" y="151333"/>
                      <a:pt x="451685" y="134404"/>
                    </a:cubicBezTo>
                    <a:cubicBezTo>
                      <a:pt x="472776" y="122573"/>
                      <a:pt x="492423" y="108145"/>
                      <a:pt x="510432" y="91312"/>
                    </a:cubicBezTo>
                    <a:cubicBezTo>
                      <a:pt x="535761" y="119399"/>
                      <a:pt x="555119" y="152487"/>
                      <a:pt x="567158" y="188173"/>
                    </a:cubicBezTo>
                    <a:lnTo>
                      <a:pt x="606933" y="188173"/>
                    </a:lnTo>
                    <a:lnTo>
                      <a:pt x="606933" y="364965"/>
                    </a:lnTo>
                    <a:lnTo>
                      <a:pt x="567205" y="364965"/>
                    </a:lnTo>
                    <a:lnTo>
                      <a:pt x="567205" y="364964"/>
                    </a:lnTo>
                    <a:lnTo>
                      <a:pt x="463925" y="364964"/>
                    </a:lnTo>
                    <a:lnTo>
                      <a:pt x="463924" y="364965"/>
                    </a:lnTo>
                    <a:lnTo>
                      <a:pt x="438281" y="364965"/>
                    </a:lnTo>
                    <a:lnTo>
                      <a:pt x="438281" y="364964"/>
                    </a:lnTo>
                    <a:lnTo>
                      <a:pt x="316062" y="364964"/>
                    </a:lnTo>
                    <a:lnTo>
                      <a:pt x="316062" y="364965"/>
                    </a:lnTo>
                    <a:lnTo>
                      <a:pt x="290729" y="364965"/>
                    </a:lnTo>
                    <a:lnTo>
                      <a:pt x="290729" y="364964"/>
                    </a:lnTo>
                    <a:lnTo>
                      <a:pt x="168651" y="364964"/>
                    </a:lnTo>
                    <a:lnTo>
                      <a:pt x="168651" y="364965"/>
                    </a:lnTo>
                    <a:lnTo>
                      <a:pt x="143035" y="364965"/>
                    </a:lnTo>
                    <a:lnTo>
                      <a:pt x="143035" y="364964"/>
                    </a:lnTo>
                    <a:lnTo>
                      <a:pt x="39658" y="364964"/>
                    </a:lnTo>
                    <a:lnTo>
                      <a:pt x="39659" y="364965"/>
                    </a:lnTo>
                    <a:lnTo>
                      <a:pt x="0" y="364965"/>
                    </a:lnTo>
                    <a:lnTo>
                      <a:pt x="0" y="188173"/>
                    </a:lnTo>
                    <a:lnTo>
                      <a:pt x="39679" y="188173"/>
                    </a:lnTo>
                    <a:cubicBezTo>
                      <a:pt x="51717" y="152487"/>
                      <a:pt x="71075" y="119399"/>
                      <a:pt x="96501" y="91312"/>
                    </a:cubicBezTo>
                    <a:close/>
                    <a:moveTo>
                      <a:pt x="384087" y="10655"/>
                    </a:moveTo>
                    <a:cubicBezTo>
                      <a:pt x="424150" y="22673"/>
                      <a:pt x="460939" y="44114"/>
                      <a:pt x="492334" y="73246"/>
                    </a:cubicBezTo>
                    <a:cubicBezTo>
                      <a:pt x="477310" y="87283"/>
                      <a:pt x="461035" y="99397"/>
                      <a:pt x="443700" y="109588"/>
                    </a:cubicBezTo>
                    <a:cubicBezTo>
                      <a:pt x="428580" y="68150"/>
                      <a:pt x="407971" y="34211"/>
                      <a:pt x="384087" y="10655"/>
                    </a:cubicBezTo>
                    <a:close/>
                    <a:moveTo>
                      <a:pt x="222845" y="10655"/>
                    </a:moveTo>
                    <a:cubicBezTo>
                      <a:pt x="198865" y="34211"/>
                      <a:pt x="178352" y="68150"/>
                      <a:pt x="163232" y="109588"/>
                    </a:cubicBezTo>
                    <a:cubicBezTo>
                      <a:pt x="145897" y="99397"/>
                      <a:pt x="129622" y="87283"/>
                      <a:pt x="114598" y="73246"/>
                    </a:cubicBezTo>
                    <a:cubicBezTo>
                      <a:pt x="145897" y="44114"/>
                      <a:pt x="182686" y="22673"/>
                      <a:pt x="222845" y="10655"/>
                    </a:cubicBezTo>
                    <a:close/>
                    <a:moveTo>
                      <a:pt x="316062" y="0"/>
                    </a:moveTo>
                    <a:cubicBezTo>
                      <a:pt x="358937" y="7501"/>
                      <a:pt x="397477" y="53178"/>
                      <a:pt x="421275" y="121358"/>
                    </a:cubicBezTo>
                    <a:cubicBezTo>
                      <a:pt x="388613" y="136744"/>
                      <a:pt x="353060" y="145494"/>
                      <a:pt x="316062" y="147129"/>
                    </a:cubicBezTo>
                    <a:close/>
                    <a:moveTo>
                      <a:pt x="290729" y="0"/>
                    </a:moveTo>
                    <a:lnTo>
                      <a:pt x="290729" y="147129"/>
                    </a:lnTo>
                    <a:cubicBezTo>
                      <a:pt x="253852" y="145494"/>
                      <a:pt x="218227" y="136744"/>
                      <a:pt x="185587" y="121358"/>
                    </a:cubicBezTo>
                    <a:cubicBezTo>
                      <a:pt x="209369" y="53178"/>
                      <a:pt x="247883" y="7501"/>
                      <a:pt x="29072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9" name="任意多边形: 形状 14">
                <a:extLst>
                  <a:ext uri="{FF2B5EF4-FFF2-40B4-BE49-F238E27FC236}">
                    <a16:creationId xmlns:a16="http://schemas.microsoft.com/office/drawing/2014/main" id="{3B38A289-B031-2844-81D3-B3B04FD85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2625" y="5240067"/>
                <a:ext cx="435848" cy="411957"/>
              </a:xfrm>
              <a:custGeom>
                <a:avLst/>
                <a:gdLst>
                  <a:gd name="connsiteX0" fmla="*/ 7031 w 607639"/>
                  <a:gd name="connsiteY0" fmla="*/ 350992 h 574332"/>
                  <a:gd name="connsiteX1" fmla="*/ 600519 w 607639"/>
                  <a:gd name="connsiteY1" fmla="*/ 350992 h 574332"/>
                  <a:gd name="connsiteX2" fmla="*/ 607639 w 607639"/>
                  <a:gd name="connsiteY2" fmla="*/ 358013 h 574332"/>
                  <a:gd name="connsiteX3" fmla="*/ 607639 w 607639"/>
                  <a:gd name="connsiteY3" fmla="*/ 393207 h 574332"/>
                  <a:gd name="connsiteX4" fmla="*/ 558152 w 607639"/>
                  <a:gd name="connsiteY4" fmla="*/ 442621 h 574332"/>
                  <a:gd name="connsiteX5" fmla="*/ 383613 w 607639"/>
                  <a:gd name="connsiteY5" fmla="*/ 442621 h 574332"/>
                  <a:gd name="connsiteX6" fmla="*/ 405330 w 607639"/>
                  <a:gd name="connsiteY6" fmla="*/ 532028 h 574332"/>
                  <a:gd name="connsiteX7" fmla="*/ 432121 w 607639"/>
                  <a:gd name="connsiteY7" fmla="*/ 532028 h 574332"/>
                  <a:gd name="connsiteX8" fmla="*/ 453304 w 607639"/>
                  <a:gd name="connsiteY8" fmla="*/ 553180 h 574332"/>
                  <a:gd name="connsiteX9" fmla="*/ 432121 w 607639"/>
                  <a:gd name="connsiteY9" fmla="*/ 574332 h 574332"/>
                  <a:gd name="connsiteX10" fmla="*/ 175429 w 607639"/>
                  <a:gd name="connsiteY10" fmla="*/ 574332 h 574332"/>
                  <a:gd name="connsiteX11" fmla="*/ 154246 w 607639"/>
                  <a:gd name="connsiteY11" fmla="*/ 553180 h 574332"/>
                  <a:gd name="connsiteX12" fmla="*/ 175429 w 607639"/>
                  <a:gd name="connsiteY12" fmla="*/ 532028 h 574332"/>
                  <a:gd name="connsiteX13" fmla="*/ 202309 w 607639"/>
                  <a:gd name="connsiteY13" fmla="*/ 532028 h 574332"/>
                  <a:gd name="connsiteX14" fmla="*/ 224026 w 607639"/>
                  <a:gd name="connsiteY14" fmla="*/ 442621 h 574332"/>
                  <a:gd name="connsiteX15" fmla="*/ 49487 w 607639"/>
                  <a:gd name="connsiteY15" fmla="*/ 442621 h 574332"/>
                  <a:gd name="connsiteX16" fmla="*/ 0 w 607639"/>
                  <a:gd name="connsiteY16" fmla="*/ 393207 h 574332"/>
                  <a:gd name="connsiteX17" fmla="*/ 0 w 607639"/>
                  <a:gd name="connsiteY17" fmla="*/ 358013 h 574332"/>
                  <a:gd name="connsiteX18" fmla="*/ 7031 w 607639"/>
                  <a:gd name="connsiteY18" fmla="*/ 350992 h 574332"/>
                  <a:gd name="connsiteX19" fmla="*/ 459979 w 607639"/>
                  <a:gd name="connsiteY19" fmla="*/ 139441 h 574332"/>
                  <a:gd name="connsiteX20" fmla="*/ 445827 w 607639"/>
                  <a:gd name="connsiteY20" fmla="*/ 153572 h 574332"/>
                  <a:gd name="connsiteX21" fmla="*/ 445827 w 607639"/>
                  <a:gd name="connsiteY21" fmla="*/ 256042 h 574332"/>
                  <a:gd name="connsiteX22" fmla="*/ 459979 w 607639"/>
                  <a:gd name="connsiteY22" fmla="*/ 270173 h 574332"/>
                  <a:gd name="connsiteX23" fmla="*/ 521749 w 607639"/>
                  <a:gd name="connsiteY23" fmla="*/ 270173 h 574332"/>
                  <a:gd name="connsiteX24" fmla="*/ 535901 w 607639"/>
                  <a:gd name="connsiteY24" fmla="*/ 256042 h 574332"/>
                  <a:gd name="connsiteX25" fmla="*/ 535901 w 607639"/>
                  <a:gd name="connsiteY25" fmla="*/ 153572 h 574332"/>
                  <a:gd name="connsiteX26" fmla="*/ 521749 w 607639"/>
                  <a:gd name="connsiteY26" fmla="*/ 139441 h 574332"/>
                  <a:gd name="connsiteX27" fmla="*/ 85890 w 607639"/>
                  <a:gd name="connsiteY27" fmla="*/ 124955 h 574332"/>
                  <a:gd name="connsiteX28" fmla="*/ 71738 w 607639"/>
                  <a:gd name="connsiteY28" fmla="*/ 139086 h 574332"/>
                  <a:gd name="connsiteX29" fmla="*/ 71738 w 607639"/>
                  <a:gd name="connsiteY29" fmla="*/ 256042 h 574332"/>
                  <a:gd name="connsiteX30" fmla="*/ 85890 w 607639"/>
                  <a:gd name="connsiteY30" fmla="*/ 270173 h 574332"/>
                  <a:gd name="connsiteX31" fmla="*/ 147571 w 607639"/>
                  <a:gd name="connsiteY31" fmla="*/ 270173 h 574332"/>
                  <a:gd name="connsiteX32" fmla="*/ 161723 w 607639"/>
                  <a:gd name="connsiteY32" fmla="*/ 256042 h 574332"/>
                  <a:gd name="connsiteX33" fmla="*/ 161723 w 607639"/>
                  <a:gd name="connsiteY33" fmla="*/ 139086 h 574332"/>
                  <a:gd name="connsiteX34" fmla="*/ 147571 w 607639"/>
                  <a:gd name="connsiteY34" fmla="*/ 124955 h 574332"/>
                  <a:gd name="connsiteX35" fmla="*/ 210586 w 607639"/>
                  <a:gd name="connsiteY35" fmla="*/ 81585 h 574332"/>
                  <a:gd name="connsiteX36" fmla="*/ 196435 w 607639"/>
                  <a:gd name="connsiteY36" fmla="*/ 95627 h 574332"/>
                  <a:gd name="connsiteX37" fmla="*/ 196435 w 607639"/>
                  <a:gd name="connsiteY37" fmla="*/ 256042 h 574332"/>
                  <a:gd name="connsiteX38" fmla="*/ 210586 w 607639"/>
                  <a:gd name="connsiteY38" fmla="*/ 270173 h 574332"/>
                  <a:gd name="connsiteX39" fmla="*/ 272356 w 607639"/>
                  <a:gd name="connsiteY39" fmla="*/ 270173 h 574332"/>
                  <a:gd name="connsiteX40" fmla="*/ 286419 w 607639"/>
                  <a:gd name="connsiteY40" fmla="*/ 256042 h 574332"/>
                  <a:gd name="connsiteX41" fmla="*/ 286419 w 607639"/>
                  <a:gd name="connsiteY41" fmla="*/ 95627 h 574332"/>
                  <a:gd name="connsiteX42" fmla="*/ 272356 w 607639"/>
                  <a:gd name="connsiteY42" fmla="*/ 81585 h 574332"/>
                  <a:gd name="connsiteX43" fmla="*/ 335283 w 607639"/>
                  <a:gd name="connsiteY43" fmla="*/ 52613 h 574332"/>
                  <a:gd name="connsiteX44" fmla="*/ 321131 w 607639"/>
                  <a:gd name="connsiteY44" fmla="*/ 66743 h 574332"/>
                  <a:gd name="connsiteX45" fmla="*/ 321131 w 607639"/>
                  <a:gd name="connsiteY45" fmla="*/ 256042 h 574332"/>
                  <a:gd name="connsiteX46" fmla="*/ 335283 w 607639"/>
                  <a:gd name="connsiteY46" fmla="*/ 270173 h 574332"/>
                  <a:gd name="connsiteX47" fmla="*/ 397053 w 607639"/>
                  <a:gd name="connsiteY47" fmla="*/ 270173 h 574332"/>
                  <a:gd name="connsiteX48" fmla="*/ 411115 w 607639"/>
                  <a:gd name="connsiteY48" fmla="*/ 256042 h 574332"/>
                  <a:gd name="connsiteX49" fmla="*/ 411115 w 607639"/>
                  <a:gd name="connsiteY49" fmla="*/ 66743 h 574332"/>
                  <a:gd name="connsiteX50" fmla="*/ 397053 w 607639"/>
                  <a:gd name="connsiteY50" fmla="*/ 52613 h 574332"/>
                  <a:gd name="connsiteX51" fmla="*/ 49487 w 607639"/>
                  <a:gd name="connsiteY51" fmla="*/ 0 h 574332"/>
                  <a:gd name="connsiteX52" fmla="*/ 558152 w 607639"/>
                  <a:gd name="connsiteY52" fmla="*/ 0 h 574332"/>
                  <a:gd name="connsiteX53" fmla="*/ 607639 w 607639"/>
                  <a:gd name="connsiteY53" fmla="*/ 49413 h 574332"/>
                  <a:gd name="connsiteX54" fmla="*/ 607639 w 607639"/>
                  <a:gd name="connsiteY54" fmla="*/ 315675 h 574332"/>
                  <a:gd name="connsiteX55" fmla="*/ 600519 w 607639"/>
                  <a:gd name="connsiteY55" fmla="*/ 322696 h 574332"/>
                  <a:gd name="connsiteX56" fmla="*/ 7031 w 607639"/>
                  <a:gd name="connsiteY56" fmla="*/ 322696 h 574332"/>
                  <a:gd name="connsiteX57" fmla="*/ 0 w 607639"/>
                  <a:gd name="connsiteY57" fmla="*/ 315675 h 574332"/>
                  <a:gd name="connsiteX58" fmla="*/ 0 w 607639"/>
                  <a:gd name="connsiteY58" fmla="*/ 49413 h 574332"/>
                  <a:gd name="connsiteX59" fmla="*/ 49487 w 607639"/>
                  <a:gd name="connsiteY59" fmla="*/ 0 h 574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607639" h="574332">
                    <a:moveTo>
                      <a:pt x="7031" y="350992"/>
                    </a:moveTo>
                    <a:lnTo>
                      <a:pt x="600519" y="350992"/>
                    </a:lnTo>
                    <a:cubicBezTo>
                      <a:pt x="604435" y="350992"/>
                      <a:pt x="607639" y="354103"/>
                      <a:pt x="607639" y="358013"/>
                    </a:cubicBezTo>
                    <a:lnTo>
                      <a:pt x="607639" y="393207"/>
                    </a:lnTo>
                    <a:cubicBezTo>
                      <a:pt x="607639" y="420492"/>
                      <a:pt x="585477" y="442621"/>
                      <a:pt x="558152" y="442621"/>
                    </a:cubicBezTo>
                    <a:lnTo>
                      <a:pt x="383613" y="442621"/>
                    </a:lnTo>
                    <a:lnTo>
                      <a:pt x="405330" y="532028"/>
                    </a:lnTo>
                    <a:lnTo>
                      <a:pt x="432121" y="532028"/>
                    </a:lnTo>
                    <a:cubicBezTo>
                      <a:pt x="443869" y="532028"/>
                      <a:pt x="453304" y="541538"/>
                      <a:pt x="453304" y="553180"/>
                    </a:cubicBezTo>
                    <a:cubicBezTo>
                      <a:pt x="453304" y="564912"/>
                      <a:pt x="443869" y="574332"/>
                      <a:pt x="432121" y="574332"/>
                    </a:cubicBezTo>
                    <a:lnTo>
                      <a:pt x="175429" y="574332"/>
                    </a:lnTo>
                    <a:cubicBezTo>
                      <a:pt x="163770" y="574332"/>
                      <a:pt x="154246" y="564912"/>
                      <a:pt x="154246" y="553180"/>
                    </a:cubicBezTo>
                    <a:cubicBezTo>
                      <a:pt x="154246" y="541538"/>
                      <a:pt x="163770" y="532028"/>
                      <a:pt x="175429" y="532028"/>
                    </a:cubicBezTo>
                    <a:lnTo>
                      <a:pt x="202309" y="532028"/>
                    </a:lnTo>
                    <a:lnTo>
                      <a:pt x="224026" y="442621"/>
                    </a:lnTo>
                    <a:lnTo>
                      <a:pt x="49487" y="442621"/>
                    </a:lnTo>
                    <a:cubicBezTo>
                      <a:pt x="22162" y="442621"/>
                      <a:pt x="0" y="420492"/>
                      <a:pt x="0" y="393207"/>
                    </a:cubicBezTo>
                    <a:lnTo>
                      <a:pt x="0" y="358013"/>
                    </a:lnTo>
                    <a:cubicBezTo>
                      <a:pt x="0" y="354103"/>
                      <a:pt x="3204" y="350992"/>
                      <a:pt x="7031" y="350992"/>
                    </a:cubicBezTo>
                    <a:close/>
                    <a:moveTo>
                      <a:pt x="459979" y="139441"/>
                    </a:moveTo>
                    <a:cubicBezTo>
                      <a:pt x="452236" y="139441"/>
                      <a:pt x="445827" y="145751"/>
                      <a:pt x="445827" y="153572"/>
                    </a:cubicBezTo>
                    <a:lnTo>
                      <a:pt x="445827" y="256042"/>
                    </a:lnTo>
                    <a:cubicBezTo>
                      <a:pt x="445827" y="263863"/>
                      <a:pt x="452236" y="270173"/>
                      <a:pt x="459979" y="270173"/>
                    </a:cubicBezTo>
                    <a:lnTo>
                      <a:pt x="521749" y="270173"/>
                    </a:lnTo>
                    <a:cubicBezTo>
                      <a:pt x="529492" y="270173"/>
                      <a:pt x="535901" y="263863"/>
                      <a:pt x="535901" y="256042"/>
                    </a:cubicBezTo>
                    <a:lnTo>
                      <a:pt x="535901" y="153572"/>
                    </a:lnTo>
                    <a:cubicBezTo>
                      <a:pt x="535901" y="145751"/>
                      <a:pt x="529492" y="139441"/>
                      <a:pt x="521749" y="139441"/>
                    </a:cubicBezTo>
                    <a:close/>
                    <a:moveTo>
                      <a:pt x="85890" y="124955"/>
                    </a:moveTo>
                    <a:cubicBezTo>
                      <a:pt x="78058" y="124955"/>
                      <a:pt x="71738" y="131265"/>
                      <a:pt x="71738" y="139086"/>
                    </a:cubicBezTo>
                    <a:lnTo>
                      <a:pt x="71738" y="256042"/>
                    </a:lnTo>
                    <a:cubicBezTo>
                      <a:pt x="71738" y="263863"/>
                      <a:pt x="78058" y="270173"/>
                      <a:pt x="85890" y="270173"/>
                    </a:cubicBezTo>
                    <a:lnTo>
                      <a:pt x="147571" y="270173"/>
                    </a:lnTo>
                    <a:cubicBezTo>
                      <a:pt x="155403" y="270173"/>
                      <a:pt x="161723" y="263863"/>
                      <a:pt x="161723" y="256042"/>
                    </a:cubicBezTo>
                    <a:lnTo>
                      <a:pt x="161723" y="139086"/>
                    </a:lnTo>
                    <a:cubicBezTo>
                      <a:pt x="161723" y="131265"/>
                      <a:pt x="155403" y="124955"/>
                      <a:pt x="147571" y="124955"/>
                    </a:cubicBezTo>
                    <a:close/>
                    <a:moveTo>
                      <a:pt x="210586" y="81585"/>
                    </a:moveTo>
                    <a:cubicBezTo>
                      <a:pt x="202754" y="81585"/>
                      <a:pt x="196435" y="87895"/>
                      <a:pt x="196435" y="95627"/>
                    </a:cubicBezTo>
                    <a:lnTo>
                      <a:pt x="196435" y="256042"/>
                    </a:lnTo>
                    <a:cubicBezTo>
                      <a:pt x="196435" y="263863"/>
                      <a:pt x="202754" y="270173"/>
                      <a:pt x="210586" y="270173"/>
                    </a:cubicBezTo>
                    <a:lnTo>
                      <a:pt x="272356" y="270173"/>
                    </a:lnTo>
                    <a:cubicBezTo>
                      <a:pt x="280100" y="270173"/>
                      <a:pt x="286419" y="263863"/>
                      <a:pt x="286419" y="256042"/>
                    </a:cubicBezTo>
                    <a:lnTo>
                      <a:pt x="286419" y="95627"/>
                    </a:lnTo>
                    <a:cubicBezTo>
                      <a:pt x="286419" y="87895"/>
                      <a:pt x="280100" y="81585"/>
                      <a:pt x="272356" y="81585"/>
                    </a:cubicBezTo>
                    <a:close/>
                    <a:moveTo>
                      <a:pt x="335283" y="52613"/>
                    </a:moveTo>
                    <a:cubicBezTo>
                      <a:pt x="327450" y="52613"/>
                      <a:pt x="321131" y="58923"/>
                      <a:pt x="321131" y="66743"/>
                    </a:cubicBezTo>
                    <a:lnTo>
                      <a:pt x="321131" y="256042"/>
                    </a:lnTo>
                    <a:cubicBezTo>
                      <a:pt x="321131" y="263863"/>
                      <a:pt x="327450" y="270173"/>
                      <a:pt x="335283" y="270173"/>
                    </a:cubicBezTo>
                    <a:lnTo>
                      <a:pt x="397053" y="270173"/>
                    </a:lnTo>
                    <a:cubicBezTo>
                      <a:pt x="404796" y="270173"/>
                      <a:pt x="411115" y="263863"/>
                      <a:pt x="411115" y="256042"/>
                    </a:cubicBezTo>
                    <a:lnTo>
                      <a:pt x="411115" y="66743"/>
                    </a:lnTo>
                    <a:cubicBezTo>
                      <a:pt x="411115" y="58923"/>
                      <a:pt x="404796" y="52613"/>
                      <a:pt x="397053" y="52613"/>
                    </a:cubicBezTo>
                    <a:close/>
                    <a:moveTo>
                      <a:pt x="49487" y="0"/>
                    </a:moveTo>
                    <a:lnTo>
                      <a:pt x="558152" y="0"/>
                    </a:lnTo>
                    <a:cubicBezTo>
                      <a:pt x="585477" y="0"/>
                      <a:pt x="607639" y="22129"/>
                      <a:pt x="607639" y="49413"/>
                    </a:cubicBezTo>
                    <a:lnTo>
                      <a:pt x="607639" y="315675"/>
                    </a:lnTo>
                    <a:cubicBezTo>
                      <a:pt x="607639" y="319586"/>
                      <a:pt x="604435" y="322696"/>
                      <a:pt x="600519" y="322696"/>
                    </a:cubicBezTo>
                    <a:lnTo>
                      <a:pt x="7031" y="322696"/>
                    </a:lnTo>
                    <a:cubicBezTo>
                      <a:pt x="3204" y="322696"/>
                      <a:pt x="0" y="319586"/>
                      <a:pt x="0" y="315675"/>
                    </a:cubicBezTo>
                    <a:lnTo>
                      <a:pt x="0" y="49413"/>
                    </a:lnTo>
                    <a:cubicBezTo>
                      <a:pt x="0" y="22129"/>
                      <a:pt x="22162" y="0"/>
                      <a:pt x="4948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100" name="文本框 21">
                <a:extLst>
                  <a:ext uri="{FF2B5EF4-FFF2-40B4-BE49-F238E27FC236}">
                    <a16:creationId xmlns:a16="http://schemas.microsoft.com/office/drawing/2014/main" id="{B69685EA-BE6E-1443-BA9C-D876A7B0C643}"/>
                  </a:ext>
                </a:extLst>
              </p:cNvPr>
              <p:cNvSpPr txBox="1"/>
              <p:nvPr/>
            </p:nvSpPr>
            <p:spPr>
              <a:xfrm>
                <a:off x="5086703" y="4365449"/>
                <a:ext cx="1710981" cy="661659"/>
              </a:xfrm>
              <a:prstGeom prst="rect">
                <a:avLst/>
              </a:prstGeom>
              <a:noFill/>
            </p:spPr>
            <p:txBody>
              <a:bodyPr wrap="none" anchor="ctr">
                <a:normAutofit/>
              </a:bodyPr>
              <a:lstStyle/>
              <a:p>
                <a:pPr algn="ctr"/>
                <a:r>
                  <a:rPr lang="zh-CN" altLang="en-US" sz="1400" b="1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痛点</a:t>
                </a:r>
              </a:p>
            </p:txBody>
          </p:sp>
        </p:grpSp>
      </p:grpSp>
      <p:sp>
        <p:nvSpPr>
          <p:cNvPr id="104" name="矩形 103">
            <a:extLst>
              <a:ext uri="{FF2B5EF4-FFF2-40B4-BE49-F238E27FC236}">
                <a16:creationId xmlns:a16="http://schemas.microsoft.com/office/drawing/2014/main" id="{1967B92D-AB76-B14F-82F6-7B8A34FCED20}"/>
              </a:ext>
            </a:extLst>
          </p:cNvPr>
          <p:cNvSpPr/>
          <p:nvPr/>
        </p:nvSpPr>
        <p:spPr>
          <a:xfrm>
            <a:off x="1249529" y="5343215"/>
            <a:ext cx="2964662" cy="1346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舆情监测系统的软件系统需要具备数据采集、数据处理、数据分析等功能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,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这需要专业的软件人才和大量的开发时间和经费。</a:t>
            </a:r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6E7FAF20-58D0-B349-BDA9-86AC3E823520}"/>
              </a:ext>
            </a:extLst>
          </p:cNvPr>
          <p:cNvSpPr/>
          <p:nvPr/>
        </p:nvSpPr>
        <p:spPr>
          <a:xfrm>
            <a:off x="8179629" y="5315066"/>
            <a:ext cx="3299290" cy="700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每个企业每天都会有发布许多新闻，找到需要的舆情，要筛选几十上百条新闻</a:t>
            </a:r>
          </a:p>
        </p:txBody>
      </p:sp>
      <p:sp>
        <p:nvSpPr>
          <p:cNvPr id="106" name="矩形 105">
            <a:extLst>
              <a:ext uri="{FF2B5EF4-FFF2-40B4-BE49-F238E27FC236}">
                <a16:creationId xmlns:a16="http://schemas.microsoft.com/office/drawing/2014/main" id="{FF3BB0F9-BCE8-2442-B286-165C99D59E94}"/>
              </a:ext>
            </a:extLst>
          </p:cNvPr>
          <p:cNvSpPr/>
          <p:nvPr/>
        </p:nvSpPr>
        <p:spPr>
          <a:xfrm>
            <a:off x="4484233" y="1876429"/>
            <a:ext cx="291591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1.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资金调拨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2.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日常开支借款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3.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合并付款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4.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付款报销单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5.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通用报账流程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(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都有付款流程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)</a:t>
            </a:r>
            <a:endParaRPr lang="zh-CN" altLang="en-US" sz="1400" dirty="0">
              <a:solidFill>
                <a:schemeClr val="bg1"/>
              </a:solidFill>
              <a:latin typeface="Arial"/>
              <a:ea typeface="微软雅黑"/>
              <a:cs typeface="+mn-ea"/>
              <a:sym typeface="Arial"/>
            </a:endParaRPr>
          </a:p>
        </p:txBody>
      </p:sp>
      <p:sp>
        <p:nvSpPr>
          <p:cNvPr id="107" name="文本框 106">
            <a:extLst>
              <a:ext uri="{FF2B5EF4-FFF2-40B4-BE49-F238E27FC236}">
                <a16:creationId xmlns:a16="http://schemas.microsoft.com/office/drawing/2014/main" id="{E7655216-AFA8-9348-AFEE-5D1410663E45}"/>
              </a:ext>
            </a:extLst>
          </p:cNvPr>
          <p:cNvSpPr txBox="1"/>
          <p:nvPr/>
        </p:nvSpPr>
        <p:spPr>
          <a:xfrm>
            <a:off x="4178293" y="272117"/>
            <a:ext cx="4733722" cy="58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市面上舆情信息分析的痛点</a:t>
            </a:r>
          </a:p>
        </p:txBody>
      </p:sp>
    </p:spTree>
    <p:extLst>
      <p:ext uri="{BB962C8B-B14F-4D97-AF65-F5344CB8AC3E}">
        <p14:creationId xmlns:p14="http://schemas.microsoft.com/office/powerpoint/2010/main" val="265723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104" grpId="0"/>
      <p:bldP spid="105" grpId="0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E94336-C181-B843-9E84-D016CF8B4F89}"/>
              </a:ext>
            </a:extLst>
          </p:cNvPr>
          <p:cNvSpPr txBox="1">
            <a:spLocks/>
          </p:cNvSpPr>
          <p:nvPr/>
        </p:nvSpPr>
        <p:spPr>
          <a:xfrm>
            <a:off x="3330172" y="437282"/>
            <a:ext cx="10515600" cy="47815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sz="2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cxnSp>
        <p:nvCxnSpPr>
          <p:cNvPr id="77" name="直接连接符 2">
            <a:extLst>
              <a:ext uri="{FF2B5EF4-FFF2-40B4-BE49-F238E27FC236}">
                <a16:creationId xmlns:a16="http://schemas.microsoft.com/office/drawing/2014/main" id="{64A97A0A-7C52-7648-95DA-99DB4B5B543E}"/>
              </a:ext>
            </a:extLst>
          </p:cNvPr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本框 77">
            <a:extLst>
              <a:ext uri="{FF2B5EF4-FFF2-40B4-BE49-F238E27FC236}">
                <a16:creationId xmlns:a16="http://schemas.microsoft.com/office/drawing/2014/main" id="{E7ED3914-52F9-3B4E-8B34-F6600DFBF511}"/>
              </a:ext>
            </a:extLst>
          </p:cNvPr>
          <p:cNvSpPr txBox="1"/>
          <p:nvPr/>
        </p:nvSpPr>
        <p:spPr>
          <a:xfrm>
            <a:off x="292499" y="285760"/>
            <a:ext cx="3570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二、流程建设方案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Solution Introduction</a:t>
            </a:r>
            <a:endParaRPr lang="zh-CN" alt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9" name="组合 78">
            <a:extLst>
              <a:ext uri="{FF2B5EF4-FFF2-40B4-BE49-F238E27FC236}">
                <a16:creationId xmlns:a16="http://schemas.microsoft.com/office/drawing/2014/main" id="{830C8E79-C6E3-B6E7-3906-B8B45E45BE31}"/>
              </a:ext>
            </a:extLst>
          </p:cNvPr>
          <p:cNvGrpSpPr/>
          <p:nvPr/>
        </p:nvGrpSpPr>
        <p:grpSpPr>
          <a:xfrm>
            <a:off x="1221104" y="2160781"/>
            <a:ext cx="9749790" cy="3226608"/>
            <a:chOff x="631" y="1958"/>
            <a:chExt cx="15354" cy="3056"/>
          </a:xfrm>
        </p:grpSpPr>
        <p:sp>
          <p:nvSpPr>
            <p:cNvPr id="80" name="矩形: 圆角 74">
              <a:extLst>
                <a:ext uri="{FF2B5EF4-FFF2-40B4-BE49-F238E27FC236}">
                  <a16:creationId xmlns:a16="http://schemas.microsoft.com/office/drawing/2014/main" id="{519D11F5-D237-87BA-B4F0-B7FB6376B460}"/>
                </a:ext>
              </a:extLst>
            </p:cNvPr>
            <p:cNvSpPr/>
            <p:nvPr/>
          </p:nvSpPr>
          <p:spPr>
            <a:xfrm>
              <a:off x="643" y="2190"/>
              <a:ext cx="15342" cy="2824"/>
            </a:xfrm>
            <a:prstGeom prst="roundRect">
              <a:avLst>
                <a:gd name="adj" fmla="val 2719"/>
              </a:avLst>
            </a:prstGeom>
            <a:noFill/>
            <a:ln w="19050">
              <a:solidFill>
                <a:schemeClr val="accent5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charset="0"/>
                <a:ea typeface="宋体" charset="-122"/>
                <a:cs typeface="微软雅黑" charset="0"/>
              </a:endParaRPr>
            </a:p>
          </p:txBody>
        </p:sp>
        <p:sp>
          <p:nvSpPr>
            <p:cNvPr id="81" name="矩形 80">
              <a:extLst>
                <a:ext uri="{FF2B5EF4-FFF2-40B4-BE49-F238E27FC236}">
                  <a16:creationId xmlns:a16="http://schemas.microsoft.com/office/drawing/2014/main" id="{56E97B93-F7C2-8ED3-2202-2981B033E793}"/>
                </a:ext>
              </a:extLst>
            </p:cNvPr>
            <p:cNvSpPr/>
            <p:nvPr/>
          </p:nvSpPr>
          <p:spPr>
            <a:xfrm>
              <a:off x="631" y="1958"/>
              <a:ext cx="1907" cy="4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>
                  <a:solidFill>
                    <a:schemeClr val="bg1"/>
                  </a:solidFill>
                  <a:latin typeface="Arial" panose="020B0604020202090204" pitchFamily="34" charset="0"/>
                  <a:ea typeface="Arial" panose="020B0604020202090204" pitchFamily="34" charset="0"/>
                </a:rPr>
                <a:t>分析流程</a:t>
              </a:r>
            </a:p>
          </p:txBody>
        </p:sp>
      </p:grpSp>
      <p:sp>
        <p:nvSpPr>
          <p:cNvPr id="83" name="文本框 82">
            <a:extLst>
              <a:ext uri="{FF2B5EF4-FFF2-40B4-BE49-F238E27FC236}">
                <a16:creationId xmlns:a16="http://schemas.microsoft.com/office/drawing/2014/main" id="{D70E9F9D-E42D-230C-42FE-EBE243D51981}"/>
              </a:ext>
            </a:extLst>
          </p:cNvPr>
          <p:cNvSpPr txBox="1"/>
          <p:nvPr/>
        </p:nvSpPr>
        <p:spPr>
          <a:xfrm>
            <a:off x="2595418" y="2880898"/>
            <a:ext cx="700116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dirty="0">
                <a:solidFill>
                  <a:schemeClr val="bg1"/>
                </a:solidFill>
                <a:latin typeface="Arial"/>
                <a:ea typeface="微软雅黑"/>
                <a:cs typeface="+mn-ea"/>
              </a:rPr>
              <a:t>1、创建一个excel工作簿，在工作簿下创建需要查询新闻的企业工作表，每张表中包含标题、发布时间、内容概览、新闻来源和网址</a:t>
            </a:r>
          </a:p>
          <a:p>
            <a:r>
              <a:rPr lang="zh-CN" altLang="en-US" sz="1800" dirty="0">
                <a:solidFill>
                  <a:schemeClr val="bg1"/>
                </a:solidFill>
                <a:latin typeface="Arial"/>
                <a:ea typeface="微软雅黑"/>
                <a:cs typeface="+mn-ea"/>
              </a:rPr>
              <a:t>2、将需要查询新闻的企业名称设为变量做为数组</a:t>
            </a:r>
          </a:p>
          <a:p>
            <a:r>
              <a:rPr lang="zh-CN" altLang="en-US" sz="1800" dirty="0">
                <a:solidFill>
                  <a:schemeClr val="bg1"/>
                </a:solidFill>
                <a:latin typeface="Arial"/>
                <a:ea typeface="微软雅黑"/>
                <a:cs typeface="+mn-ea"/>
              </a:rPr>
              <a:t>3、将数组放入循环中，使用edge浏览循环器搜索</a:t>
            </a:r>
          </a:p>
          <a:p>
            <a:r>
              <a:rPr lang="zh-CN" altLang="en-US" sz="1800" dirty="0">
                <a:solidFill>
                  <a:schemeClr val="bg1"/>
                </a:solidFill>
                <a:latin typeface="Arial"/>
                <a:ea typeface="微软雅黑"/>
                <a:cs typeface="+mn-ea"/>
              </a:rPr>
              <a:t>4、机器人会自动捕获搜索结果中第一页的新闻标题、发布时间、内容概览、新闻来源和网址</a:t>
            </a:r>
          </a:p>
          <a:p>
            <a:r>
              <a:rPr lang="zh-CN" altLang="en-US" sz="1800" dirty="0">
                <a:solidFill>
                  <a:schemeClr val="bg1"/>
                </a:solidFill>
                <a:latin typeface="Arial"/>
                <a:ea typeface="微软雅黑"/>
                <a:cs typeface="+mn-ea"/>
              </a:rPr>
              <a:t>5、捕获到的内容会填在对应的企业工作表内</a:t>
            </a:r>
          </a:p>
        </p:txBody>
      </p:sp>
    </p:spTree>
    <p:extLst>
      <p:ext uri="{BB962C8B-B14F-4D97-AF65-F5344CB8AC3E}">
        <p14:creationId xmlns:p14="http://schemas.microsoft.com/office/powerpoint/2010/main" val="7066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B42CB9F9-8033-8A4B-8AAC-15FC08168D5F}"/>
              </a:ext>
            </a:extLst>
          </p:cNvPr>
          <p:cNvSpPr txBox="1">
            <a:spLocks/>
          </p:cNvSpPr>
          <p:nvPr/>
        </p:nvSpPr>
        <p:spPr>
          <a:xfrm>
            <a:off x="3013641" y="443930"/>
            <a:ext cx="11180652" cy="3691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58" name="直接连接符 2">
            <a:extLst>
              <a:ext uri="{FF2B5EF4-FFF2-40B4-BE49-F238E27FC236}">
                <a16:creationId xmlns:a16="http://schemas.microsoft.com/office/drawing/2014/main" id="{B4E0548D-9C7C-FE4E-AB80-F945CE6D31A3}"/>
              </a:ext>
            </a:extLst>
          </p:cNvPr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本框 58">
            <a:extLst>
              <a:ext uri="{FF2B5EF4-FFF2-40B4-BE49-F238E27FC236}">
                <a16:creationId xmlns:a16="http://schemas.microsoft.com/office/drawing/2014/main" id="{6E814893-9BF2-F842-A536-CEE3066BA944}"/>
              </a:ext>
            </a:extLst>
          </p:cNvPr>
          <p:cNvSpPr txBox="1"/>
          <p:nvPr/>
        </p:nvSpPr>
        <p:spPr>
          <a:xfrm>
            <a:off x="292498" y="285760"/>
            <a:ext cx="36321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三、流程建设方案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Execution Flow Chart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487BD9E2-4559-D344-B634-4EB7F8CA25A9}"/>
              </a:ext>
            </a:extLst>
          </p:cNvPr>
          <p:cNvSpPr txBox="1"/>
          <p:nvPr/>
        </p:nvSpPr>
        <p:spPr>
          <a:xfrm>
            <a:off x="5005600" y="6615791"/>
            <a:ext cx="1338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600" dirty="0">
                <a:solidFill>
                  <a:schemeClr val="bg1"/>
                </a:solidFill>
              </a:rPr>
              <a:t>参考流程图</a:t>
            </a:r>
            <a:r>
              <a:rPr kumimoji="1" lang="en-US" altLang="zh-CN" sz="1600" dirty="0">
                <a:solidFill>
                  <a:schemeClr val="bg1"/>
                </a:solidFill>
              </a:rPr>
              <a:t>2</a:t>
            </a:r>
            <a:endParaRPr kumimoji="1" lang="zh-CN" altLang="en-US" sz="1600" dirty="0">
              <a:solidFill>
                <a:schemeClr val="bg1"/>
              </a:solidFill>
            </a:endParaRPr>
          </a:p>
        </p:txBody>
      </p:sp>
      <p:pic>
        <p:nvPicPr>
          <p:cNvPr id="61" name="图片 60">
            <a:extLst>
              <a:ext uri="{FF2B5EF4-FFF2-40B4-BE49-F238E27FC236}">
                <a16:creationId xmlns:a16="http://schemas.microsoft.com/office/drawing/2014/main" id="{5A7E15DB-EC40-040F-1DC3-1B6C6F2683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34" y="2137693"/>
            <a:ext cx="9602540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00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四、执行流程图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Execution Flow Chart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CFCABD4-AAF3-D246-ACC5-C84C37382AC7}"/>
              </a:ext>
            </a:extLst>
          </p:cNvPr>
          <p:cNvSpPr txBox="1"/>
          <p:nvPr/>
        </p:nvSpPr>
        <p:spPr>
          <a:xfrm>
            <a:off x="5245889" y="6572240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>
                <a:solidFill>
                  <a:schemeClr val="bg1"/>
                </a:solidFill>
              </a:rPr>
              <a:t>参考流程图</a:t>
            </a:r>
            <a:r>
              <a:rPr kumimoji="1" lang="en-US" altLang="zh-CN" dirty="0">
                <a:solidFill>
                  <a:schemeClr val="bg1"/>
                </a:solidFill>
              </a:rPr>
              <a:t>1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F54DDDC-0F97-5247-8255-1D822CE8DB00}"/>
              </a:ext>
            </a:extLst>
          </p:cNvPr>
          <p:cNvSpPr/>
          <p:nvPr/>
        </p:nvSpPr>
        <p:spPr>
          <a:xfrm>
            <a:off x="1125468" y="2874271"/>
            <a:ext cx="428625" cy="2027555"/>
          </a:xfrm>
          <a:prstGeom prst="rect">
            <a:avLst/>
          </a:prstGeom>
          <a:solidFill>
            <a:srgbClr val="00A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数字化生产力部署后</a:t>
            </a:r>
            <a:endParaRPr kumimoji="1" lang="zh-CN" altLang="en-US" sz="1200" b="1" dirty="0"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91131CB-23F3-E840-8849-944B1A0360B8}"/>
              </a:ext>
            </a:extLst>
          </p:cNvPr>
          <p:cNvSpPr txBox="1"/>
          <p:nvPr/>
        </p:nvSpPr>
        <p:spPr>
          <a:xfrm>
            <a:off x="3313782" y="2824931"/>
            <a:ext cx="5264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400" b="1">
                <a:solidFill>
                  <a:srgbClr val="04AF59"/>
                </a:solidFill>
                <a:latin typeface="微软雅黑" panose="020B0503020204020204" charset="-122"/>
                <a:ea typeface="微软雅黑" panose="020B0503020204020204" charset="-122"/>
              </a:rPr>
              <a:t>机器人自动完成登录系统、新建商品信息等业务流程</a:t>
            </a:r>
            <a:endParaRPr kumimoji="1" lang="zh-CN" altLang="en-US" sz="1400" b="1" dirty="0">
              <a:solidFill>
                <a:srgbClr val="04AF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3" name="图片 12" descr="ibot">
            <a:extLst>
              <a:ext uri="{FF2B5EF4-FFF2-40B4-BE49-F238E27FC236}">
                <a16:creationId xmlns:a16="http://schemas.microsoft.com/office/drawing/2014/main" id="{68B93D38-B207-F344-A981-A53D7656897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52012" y="3430986"/>
            <a:ext cx="565150" cy="565150"/>
          </a:xfrm>
          <a:prstGeom prst="rect">
            <a:avLst/>
          </a:prstGeom>
        </p:spPr>
      </p:pic>
      <p:pic>
        <p:nvPicPr>
          <p:cNvPr id="40" name="图片 39" descr="文件 (4)">
            <a:extLst>
              <a:ext uri="{FF2B5EF4-FFF2-40B4-BE49-F238E27FC236}">
                <a16:creationId xmlns:a16="http://schemas.microsoft.com/office/drawing/2014/main" id="{393649CC-0612-964D-AF72-8DFFCF4246D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60367" y="3618679"/>
            <a:ext cx="326154" cy="326154"/>
          </a:xfrm>
          <a:prstGeom prst="rect">
            <a:avLst/>
          </a:prstGeom>
        </p:spPr>
      </p:pic>
      <p:pic>
        <p:nvPicPr>
          <p:cNvPr id="41" name="图形 40" descr="月历">
            <a:extLst>
              <a:ext uri="{FF2B5EF4-FFF2-40B4-BE49-F238E27FC236}">
                <a16:creationId xmlns:a16="http://schemas.microsoft.com/office/drawing/2014/main" id="{BB630B42-AD14-374F-BDC1-CAE4CF953B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84793" y="3440825"/>
            <a:ext cx="340931" cy="340931"/>
          </a:xfrm>
          <a:prstGeom prst="rect">
            <a:avLst/>
          </a:prstGeom>
        </p:spPr>
      </p:pic>
      <p:pic>
        <p:nvPicPr>
          <p:cNvPr id="42" name="图片 41" descr="ibot">
            <a:extLst>
              <a:ext uri="{FF2B5EF4-FFF2-40B4-BE49-F238E27FC236}">
                <a16:creationId xmlns:a16="http://schemas.microsoft.com/office/drawing/2014/main" id="{4D053603-AABE-A643-B7C4-FFD61D92990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7835" y="3422573"/>
            <a:ext cx="565151" cy="565151"/>
          </a:xfrm>
          <a:prstGeom prst="rect">
            <a:avLst/>
          </a:prstGeom>
        </p:spPr>
      </p:pic>
      <p:pic>
        <p:nvPicPr>
          <p:cNvPr id="43" name="图形 42" descr="Internet">
            <a:extLst>
              <a:ext uri="{FF2B5EF4-FFF2-40B4-BE49-F238E27FC236}">
                <a16:creationId xmlns:a16="http://schemas.microsoft.com/office/drawing/2014/main" id="{EFE03FE5-864D-5D4C-B15D-A6156BF7D0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98735" y="3526823"/>
            <a:ext cx="403296" cy="403296"/>
          </a:xfrm>
          <a:prstGeom prst="rect">
            <a:avLst/>
          </a:prstGeom>
        </p:spPr>
      </p:pic>
      <p:pic>
        <p:nvPicPr>
          <p:cNvPr id="44" name="图片 43" descr="ibot">
            <a:extLst>
              <a:ext uri="{FF2B5EF4-FFF2-40B4-BE49-F238E27FC236}">
                <a16:creationId xmlns:a16="http://schemas.microsoft.com/office/drawing/2014/main" id="{CD9A09CD-1B2E-0B45-9D13-03E3D6534D3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83679" y="3429000"/>
            <a:ext cx="565151" cy="565151"/>
          </a:xfrm>
          <a:prstGeom prst="rect">
            <a:avLst/>
          </a:prstGeom>
        </p:spPr>
      </p:pic>
      <p:pic>
        <p:nvPicPr>
          <p:cNvPr id="45" name="图形 44" descr="复选标记">
            <a:extLst>
              <a:ext uri="{FF2B5EF4-FFF2-40B4-BE49-F238E27FC236}">
                <a16:creationId xmlns:a16="http://schemas.microsoft.com/office/drawing/2014/main" id="{D926075C-450A-D64E-8CE8-FB2413E6ACE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79899" y="3607267"/>
            <a:ext cx="349732" cy="349732"/>
          </a:xfrm>
          <a:prstGeom prst="rect">
            <a:avLst/>
          </a:prstGeom>
        </p:spPr>
      </p:pic>
      <p:pic>
        <p:nvPicPr>
          <p:cNvPr id="46" name="图片 45" descr="ibot">
            <a:extLst>
              <a:ext uri="{FF2B5EF4-FFF2-40B4-BE49-F238E27FC236}">
                <a16:creationId xmlns:a16="http://schemas.microsoft.com/office/drawing/2014/main" id="{D9FC3DCE-4C34-0348-9F57-40EDC5A020C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8251" y="3428999"/>
            <a:ext cx="565151" cy="565151"/>
          </a:xfrm>
          <a:prstGeom prst="rect">
            <a:avLst/>
          </a:prstGeom>
        </p:spPr>
      </p:pic>
      <p:pic>
        <p:nvPicPr>
          <p:cNvPr id="47" name="图形 46" descr="智能手机">
            <a:extLst>
              <a:ext uri="{FF2B5EF4-FFF2-40B4-BE49-F238E27FC236}">
                <a16:creationId xmlns:a16="http://schemas.microsoft.com/office/drawing/2014/main" id="{9B2FA4AE-4900-EE4C-804D-5C9862B10A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508136" y="3553907"/>
            <a:ext cx="384997" cy="384997"/>
          </a:xfrm>
          <a:prstGeom prst="rect">
            <a:avLst/>
          </a:prstGeom>
        </p:spPr>
      </p:pic>
      <p:pic>
        <p:nvPicPr>
          <p:cNvPr id="48" name="图片 47" descr="ibot">
            <a:extLst>
              <a:ext uri="{FF2B5EF4-FFF2-40B4-BE49-F238E27FC236}">
                <a16:creationId xmlns:a16="http://schemas.microsoft.com/office/drawing/2014/main" id="{69992CDE-7000-3D46-9C23-1F81A475647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91778" y="3422572"/>
            <a:ext cx="565151" cy="565151"/>
          </a:xfrm>
          <a:prstGeom prst="rect">
            <a:avLst/>
          </a:prstGeom>
        </p:spPr>
      </p:pic>
      <p:sp>
        <p:nvSpPr>
          <p:cNvPr id="49" name="文本框 48">
            <a:extLst>
              <a:ext uri="{FF2B5EF4-FFF2-40B4-BE49-F238E27FC236}">
                <a16:creationId xmlns:a16="http://schemas.microsoft.com/office/drawing/2014/main" id="{360C7EE9-75D8-C347-80EE-BCA91A4E9A8A}"/>
              </a:ext>
            </a:extLst>
          </p:cNvPr>
          <p:cNvSpPr txBox="1"/>
          <p:nvPr/>
        </p:nvSpPr>
        <p:spPr>
          <a:xfrm>
            <a:off x="2120966" y="4101816"/>
            <a:ext cx="11138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000"/>
            </a:lvl1pPr>
          </a:lstStyle>
          <a:p>
            <a:r>
              <a:rPr kumimoji="1" lang="zh-CN" altLang="en-US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读取查询关键字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9DE11FDA-7BC8-164A-BCEE-3B990BFC3AC4}"/>
              </a:ext>
            </a:extLst>
          </p:cNvPr>
          <p:cNvSpPr txBox="1"/>
          <p:nvPr/>
        </p:nvSpPr>
        <p:spPr>
          <a:xfrm>
            <a:off x="3354289" y="4047455"/>
            <a:ext cx="11138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打开对应网址</a:t>
            </a:r>
          </a:p>
        </p:txBody>
      </p:sp>
      <p:pic>
        <p:nvPicPr>
          <p:cNvPr id="51" name="图形 50" descr="列表">
            <a:extLst>
              <a:ext uri="{FF2B5EF4-FFF2-40B4-BE49-F238E27FC236}">
                <a16:creationId xmlns:a16="http://schemas.microsoft.com/office/drawing/2014/main" id="{940AB193-26AD-D14C-B178-420AA1E119A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5230" y="3724039"/>
            <a:ext cx="335200" cy="335200"/>
          </a:xfrm>
          <a:prstGeom prst="rect">
            <a:avLst/>
          </a:prstGeom>
        </p:spPr>
      </p:pic>
      <p:sp>
        <p:nvSpPr>
          <p:cNvPr id="52" name="文本框 51">
            <a:extLst>
              <a:ext uri="{FF2B5EF4-FFF2-40B4-BE49-F238E27FC236}">
                <a16:creationId xmlns:a16="http://schemas.microsoft.com/office/drawing/2014/main" id="{382058E2-F7FD-924B-8AF4-7A6158C18159}"/>
              </a:ext>
            </a:extLst>
          </p:cNvPr>
          <p:cNvSpPr txBox="1"/>
          <p:nvPr/>
        </p:nvSpPr>
        <p:spPr>
          <a:xfrm>
            <a:off x="4600059" y="4022903"/>
            <a:ext cx="11138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获取对应信息 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D6A33F54-DC76-9D47-B53D-F338DD3BEB83}"/>
              </a:ext>
            </a:extLst>
          </p:cNvPr>
          <p:cNvSpPr txBox="1"/>
          <p:nvPr/>
        </p:nvSpPr>
        <p:spPr>
          <a:xfrm>
            <a:off x="5901015" y="4038837"/>
            <a:ext cx="13624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写入</a:t>
            </a:r>
            <a:r>
              <a:rPr kumimoji="1" lang="en-US" altLang="zh-CN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excel</a:t>
            </a:r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表格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73610CD2-0143-5742-8813-3B9DFA7BE54C}"/>
              </a:ext>
            </a:extLst>
          </p:cNvPr>
          <p:cNvSpPr txBox="1"/>
          <p:nvPr/>
        </p:nvSpPr>
        <p:spPr>
          <a:xfrm>
            <a:off x="7488726" y="4038837"/>
            <a:ext cx="11138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人员筛选信息</a:t>
            </a:r>
          </a:p>
        </p:txBody>
      </p:sp>
      <p:sp>
        <p:nvSpPr>
          <p:cNvPr id="55" name="箭头: 右 119">
            <a:extLst>
              <a:ext uri="{FF2B5EF4-FFF2-40B4-BE49-F238E27FC236}">
                <a16:creationId xmlns:a16="http://schemas.microsoft.com/office/drawing/2014/main" id="{2A18C9AA-FEE8-C54A-A2F9-BD3740C93238}"/>
              </a:ext>
            </a:extLst>
          </p:cNvPr>
          <p:cNvSpPr/>
          <p:nvPr/>
        </p:nvSpPr>
        <p:spPr>
          <a:xfrm>
            <a:off x="7064660" y="3743028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箭头: 右 120">
            <a:extLst>
              <a:ext uri="{FF2B5EF4-FFF2-40B4-BE49-F238E27FC236}">
                <a16:creationId xmlns:a16="http://schemas.microsoft.com/office/drawing/2014/main" id="{F2C52DD2-6788-3F4F-8F13-11FE9B4E2B0C}"/>
              </a:ext>
            </a:extLst>
          </p:cNvPr>
          <p:cNvSpPr/>
          <p:nvPr/>
        </p:nvSpPr>
        <p:spPr>
          <a:xfrm>
            <a:off x="5602331" y="3738415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箭头: 右 121">
            <a:extLst>
              <a:ext uri="{FF2B5EF4-FFF2-40B4-BE49-F238E27FC236}">
                <a16:creationId xmlns:a16="http://schemas.microsoft.com/office/drawing/2014/main" id="{DFF897D3-252F-B84F-AE23-1360486CCEE9}"/>
              </a:ext>
            </a:extLst>
          </p:cNvPr>
          <p:cNvSpPr/>
          <p:nvPr/>
        </p:nvSpPr>
        <p:spPr>
          <a:xfrm>
            <a:off x="4293355" y="3738415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箭头: 右 122">
            <a:extLst>
              <a:ext uri="{FF2B5EF4-FFF2-40B4-BE49-F238E27FC236}">
                <a16:creationId xmlns:a16="http://schemas.microsoft.com/office/drawing/2014/main" id="{1DB2CB3D-29F6-5B4C-B6B7-7395C2E08553}"/>
              </a:ext>
            </a:extLst>
          </p:cNvPr>
          <p:cNvSpPr/>
          <p:nvPr/>
        </p:nvSpPr>
        <p:spPr>
          <a:xfrm>
            <a:off x="3028259" y="3749185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箭头: 右 124">
            <a:extLst>
              <a:ext uri="{FF2B5EF4-FFF2-40B4-BE49-F238E27FC236}">
                <a16:creationId xmlns:a16="http://schemas.microsoft.com/office/drawing/2014/main" id="{F6A92F14-521B-8F43-811F-304DFD6315D7}"/>
              </a:ext>
            </a:extLst>
          </p:cNvPr>
          <p:cNvSpPr/>
          <p:nvPr/>
        </p:nvSpPr>
        <p:spPr>
          <a:xfrm>
            <a:off x="8398790" y="3712746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1" name="图片 60" descr="ibot">
            <a:extLst>
              <a:ext uri="{FF2B5EF4-FFF2-40B4-BE49-F238E27FC236}">
                <a16:creationId xmlns:a16="http://schemas.microsoft.com/office/drawing/2014/main" id="{D830A3BC-A26F-5D4C-AA2E-7395543E1C9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99177" y="3428999"/>
            <a:ext cx="565151" cy="565151"/>
          </a:xfrm>
          <a:prstGeom prst="rect">
            <a:avLst/>
          </a:prstGeom>
        </p:spPr>
      </p:pic>
      <p:sp>
        <p:nvSpPr>
          <p:cNvPr id="62" name="文本框 61">
            <a:extLst>
              <a:ext uri="{FF2B5EF4-FFF2-40B4-BE49-F238E27FC236}">
                <a16:creationId xmlns:a16="http://schemas.microsoft.com/office/drawing/2014/main" id="{BE1683EC-58D1-B843-8351-7245264AF6B1}"/>
              </a:ext>
            </a:extLst>
          </p:cNvPr>
          <p:cNvSpPr txBox="1"/>
          <p:nvPr/>
        </p:nvSpPr>
        <p:spPr>
          <a:xfrm>
            <a:off x="8660569" y="4029894"/>
            <a:ext cx="1329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导入订单信息并保存</a:t>
            </a:r>
          </a:p>
        </p:txBody>
      </p:sp>
      <p:sp>
        <p:nvSpPr>
          <p:cNvPr id="63" name="矩形: 圆角 89">
            <a:extLst>
              <a:ext uri="{FF2B5EF4-FFF2-40B4-BE49-F238E27FC236}">
                <a16:creationId xmlns:a16="http://schemas.microsoft.com/office/drawing/2014/main" id="{06DEA9DA-204B-C641-BA62-E6A58D5B1958}"/>
              </a:ext>
            </a:extLst>
          </p:cNvPr>
          <p:cNvSpPr/>
          <p:nvPr/>
        </p:nvSpPr>
        <p:spPr>
          <a:xfrm>
            <a:off x="10034045" y="3243956"/>
            <a:ext cx="1735430" cy="882908"/>
          </a:xfrm>
          <a:prstGeom prst="roundRect">
            <a:avLst/>
          </a:prstGeom>
          <a:solidFill>
            <a:srgbClr val="00AE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000" dirty="0"/>
              <a:t>低代码、低 成本</a:t>
            </a:r>
            <a:endParaRPr lang="en-US" altLang="zh-CN" sz="1100" dirty="0"/>
          </a:p>
        </p:txBody>
      </p:sp>
      <p:sp>
        <p:nvSpPr>
          <p:cNvPr id="69" name="Title 2">
            <a:extLst>
              <a:ext uri="{FF2B5EF4-FFF2-40B4-BE49-F238E27FC236}">
                <a16:creationId xmlns:a16="http://schemas.microsoft.com/office/drawing/2014/main" id="{75A97BE7-45E2-7B45-B8BA-83A7C8194BDA}"/>
              </a:ext>
            </a:extLst>
          </p:cNvPr>
          <p:cNvSpPr txBox="1">
            <a:spLocks/>
          </p:cNvSpPr>
          <p:nvPr/>
        </p:nvSpPr>
        <p:spPr>
          <a:xfrm>
            <a:off x="2517383" y="527017"/>
            <a:ext cx="6680617" cy="3691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舆情查询系统流程</a:t>
            </a:r>
            <a:endParaRPr 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3907A6D-48A9-DDCF-537F-959CF43DA566}"/>
              </a:ext>
            </a:extLst>
          </p:cNvPr>
          <p:cNvSpPr txBox="1"/>
          <p:nvPr/>
        </p:nvSpPr>
        <p:spPr>
          <a:xfrm>
            <a:off x="2858718" y="4900279"/>
            <a:ext cx="64423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CN" altLang="en-US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如果深化</a:t>
            </a:r>
            <a:r>
              <a:rPr kumimoji="1" lang="en-US" altLang="zh-CN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RPA</a:t>
            </a:r>
            <a:r>
              <a:rPr kumimoji="1" lang="zh-CN" altLang="en-US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与</a:t>
            </a:r>
            <a:r>
              <a:rPr kumimoji="1" lang="en-US" altLang="zh-CN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AI</a:t>
            </a:r>
            <a:r>
              <a:rPr kumimoji="1" lang="zh-CN" altLang="en-US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的融合，就有可能利用</a:t>
            </a:r>
            <a:r>
              <a:rPr kumimoji="1" lang="en-US" altLang="zh-CN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RPA</a:t>
            </a:r>
            <a:r>
              <a:rPr kumimoji="1" lang="zh-CN" altLang="en-US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和</a:t>
            </a:r>
            <a:r>
              <a:rPr kumimoji="1" lang="en-US" altLang="zh-CN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AI</a:t>
            </a:r>
            <a:r>
              <a:rPr kumimoji="1" lang="zh-CN" altLang="en-US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构建一个低代码的、成本 更低的舆情监控系统</a:t>
            </a:r>
          </a:p>
        </p:txBody>
      </p:sp>
    </p:spTree>
    <p:extLst>
      <p:ext uri="{BB962C8B-B14F-4D97-AF65-F5344CB8AC3E}">
        <p14:creationId xmlns:p14="http://schemas.microsoft.com/office/powerpoint/2010/main" val="1170762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92498" y="291458"/>
            <a:ext cx="56926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五、方案价值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Solution Value and Revenue</a:t>
            </a:r>
            <a:endParaRPr 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BC72DDF-87C1-7B43-B197-0BB326BCEC47}"/>
              </a:ext>
            </a:extLst>
          </p:cNvPr>
          <p:cNvSpPr txBox="1"/>
          <p:nvPr/>
        </p:nvSpPr>
        <p:spPr>
          <a:xfrm>
            <a:off x="480614" y="2077471"/>
            <a:ext cx="10670937" cy="3269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对于企业来讲，开发一套舆情系统在几十万到几百万不等，租用一套功能比较健全舆情监 控系统需要几万甚至更多，并且开发一套舆情监控系统需要人力投入大，时间较长，而利 用</a:t>
            </a:r>
            <a:r>
              <a:rPr lang="en-US" altLang="zh-CN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RPA</a:t>
            </a:r>
            <a:r>
              <a: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与</a:t>
            </a:r>
            <a:r>
              <a:rPr lang="en-US" altLang="zh-CN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AI</a:t>
            </a:r>
            <a:r>
              <a: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的结合可以利用其对技术要求较低的特点，有效节省人力、物力和财力。而且， 这对于中小企业进行舆情监测有着更深的意义。</a:t>
            </a:r>
            <a:endParaRPr lang="en-US" altLang="zh-CN" sz="20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对于个人来讲，个人在进行科研等过程中需要搜集数据。处理数据，相比于传统的爬虫， </a:t>
            </a:r>
            <a:r>
              <a:rPr lang="en-US" altLang="zh-CN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RPA</a:t>
            </a:r>
            <a:r>
              <a: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具有易操作性，能够在私人用户中得到更好的应用。而相较于手动获取信息，</a:t>
            </a:r>
            <a:r>
              <a:rPr lang="en-US" altLang="zh-CN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RPA</a:t>
            </a:r>
            <a:r>
              <a: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获 取信息具有高效性</a:t>
            </a:r>
            <a:r>
              <a:rPr lang="zh-CN" altLang="en-US" sz="1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538FD1-265A-3C49-975B-C010D5D5CE02}"/>
              </a:ext>
            </a:extLst>
          </p:cNvPr>
          <p:cNvSpPr txBox="1"/>
          <p:nvPr/>
        </p:nvSpPr>
        <p:spPr>
          <a:xfrm>
            <a:off x="360540" y="1510916"/>
            <a:ext cx="2382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sym typeface="+mn-ea"/>
              </a:rPr>
              <a:t>（示例）推广价值</a:t>
            </a:r>
            <a:r>
              <a:rPr lang="zh-CN" altLang="en-US" sz="20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321520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75442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9963</TotalTime>
  <Words>785</Words>
  <Application>Microsoft Office PowerPoint</Application>
  <PresentationFormat>宽屏</PresentationFormat>
  <Paragraphs>65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 Unicode MS</vt:lpstr>
      <vt:lpstr>PingFang SC</vt:lpstr>
      <vt:lpstr>等线</vt:lpstr>
      <vt:lpstr>方正粗黑宋简体</vt:lpstr>
      <vt:lpstr>华文仿宋</vt:lpstr>
      <vt:lpstr>Microsoft YaHei</vt:lpstr>
      <vt:lpstr>Microsoft YaHei</vt:lpstr>
      <vt:lpstr>Arial</vt:lpstr>
      <vt:lpstr>Calibri</vt:lpstr>
      <vt:lpstr>Calibri Light</vt:lpstr>
      <vt:lpstr>Ebrima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1370827142@qq.com</cp:lastModifiedBy>
  <cp:revision>187</cp:revision>
  <dcterms:created xsi:type="dcterms:W3CDTF">2021-03-03T08:16:49Z</dcterms:created>
  <dcterms:modified xsi:type="dcterms:W3CDTF">2023-06-13T02:49:38Z</dcterms:modified>
</cp:coreProperties>
</file>