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5"/>
  </p:notesMasterIdLst>
  <p:sldIdLst>
    <p:sldId id="256" r:id="rId4"/>
    <p:sldId id="257" r:id="rId5"/>
    <p:sldId id="258" r:id="rId6"/>
    <p:sldId id="272" r:id="rId7"/>
    <p:sldId id="267" r:id="rId8"/>
    <p:sldId id="273" r:id="rId9"/>
    <p:sldId id="274" r:id="rId10"/>
    <p:sldId id="263" r:id="rId11"/>
    <p:sldId id="275" r:id="rId12"/>
    <p:sldId id="264" r:id="rId13"/>
    <p:sldId id="262" r:id="rId14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84E2"/>
    <a:srgbClr val="705661"/>
    <a:srgbClr val="D460FF"/>
    <a:srgbClr val="01A8FF"/>
    <a:srgbClr val="34334B"/>
    <a:srgbClr val="6D5562"/>
    <a:srgbClr val="1A070E"/>
    <a:srgbClr val="725760"/>
    <a:srgbClr val="26101D"/>
    <a:srgbClr val="47A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42"/>
    <p:restoredTop sz="94674"/>
  </p:normalViewPr>
  <p:slideViewPr>
    <p:cSldViewPr snapToGrid="0">
      <p:cViewPr varScale="1">
        <p:scale>
          <a:sx n="65" d="100"/>
          <a:sy n="65" d="100"/>
        </p:scale>
        <p:origin x="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8BA5D-82C1-D74E-98AF-3BF4F9ADDC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632DA-A7C3-2347-8051-A4EE97E946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 userDrawn="1"/>
        </p:nvSpPr>
        <p:spPr>
          <a:xfrm flipV="1">
            <a:off x="1083077" y="1981118"/>
            <a:ext cx="10149221" cy="95945"/>
          </a:xfrm>
          <a:prstGeom prst="rect">
            <a:avLst/>
          </a:prstGeom>
          <a:gradFill>
            <a:gsLst>
              <a:gs pos="43000">
                <a:srgbClr val="B983E1"/>
              </a:gs>
              <a:gs pos="100000">
                <a:srgbClr val="17050A"/>
              </a:gs>
              <a:gs pos="0">
                <a:srgbClr val="00A8F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 userDrawn="1"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1" name="文本框 30"/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</p:grpSp>
      <p:grpSp>
        <p:nvGrpSpPr>
          <p:cNvPr id="33" name="组合 32"/>
          <p:cNvGrpSpPr/>
          <p:nvPr userDrawn="1"/>
        </p:nvGrpSpPr>
        <p:grpSpPr>
          <a:xfrm>
            <a:off x="3005863" y="1289780"/>
            <a:ext cx="8397721" cy="1549693"/>
            <a:chOff x="1508112" y="2935045"/>
            <a:chExt cx="8397721" cy="1549693"/>
          </a:xfrm>
        </p:grpSpPr>
        <p:sp>
          <p:nvSpPr>
            <p:cNvPr id="34" name="文本框 33"/>
            <p:cNvSpPr txBox="1"/>
            <p:nvPr/>
          </p:nvSpPr>
          <p:spPr>
            <a:xfrm>
              <a:off x="3348263" y="2935045"/>
              <a:ext cx="929599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+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09303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开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957860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发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776691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者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70912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大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447969" y="2953697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赛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508112" y="3038188"/>
              <a:ext cx="1994660" cy="1446550"/>
              <a:chOff x="1490018" y="4162664"/>
              <a:chExt cx="1994660" cy="1446550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1490018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R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2055316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P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2528214" y="4162664"/>
                <a:ext cx="95646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953483" y="3038188"/>
              <a:ext cx="1657791" cy="1446550"/>
              <a:chOff x="4007931" y="4826644"/>
              <a:chExt cx="1657791" cy="1446550"/>
            </a:xfrm>
          </p:grpSpPr>
          <p:sp>
            <p:nvSpPr>
              <p:cNvPr id="42" name="文本框 41"/>
              <p:cNvSpPr txBox="1"/>
              <p:nvPr/>
            </p:nvSpPr>
            <p:spPr>
              <a:xfrm>
                <a:off x="4007931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4689770" y="4826644"/>
                <a:ext cx="975952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800" b="1" dirty="0">
                    <a:gradFill flip="none" rotWithShape="1">
                      <a:gsLst>
                        <a:gs pos="100000">
                          <a:schemeClr val="tx1">
                            <a:lumMod val="95000"/>
                            <a:lumOff val="5000"/>
                            <a:alpha val="0"/>
                          </a:schemeClr>
                        </a:gs>
                        <a:gs pos="39000">
                          <a:schemeClr val="bg1"/>
                        </a:gs>
                        <a:gs pos="0">
                          <a:schemeClr val="bg1"/>
                        </a:gs>
                      </a:gsLst>
                      <a:lin ang="0" scaled="1"/>
                      <a:tileRect/>
                    </a:gra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I</a:t>
                </a:r>
                <a:endPara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sp>
        <p:nvSpPr>
          <p:cNvPr id="47" name="文本框 46"/>
          <p:cNvSpPr txBox="1"/>
          <p:nvPr userDrawn="1"/>
        </p:nvSpPr>
        <p:spPr>
          <a:xfrm>
            <a:off x="4432464" y="3668573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en-US" sz="3200" dirty="0">
              <a:gradFill>
                <a:gsLst>
                  <a:gs pos="0">
                    <a:srgbClr val="01A8FF"/>
                  </a:gs>
                  <a:gs pos="100000">
                    <a:srgbClr val="D460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7579447" y="3019739"/>
            <a:ext cx="672156" cy="1058624"/>
          </a:xfrm>
          <a:prstGeom prst="rect">
            <a:avLst/>
          </a:prstGeom>
        </p:spPr>
      </p:pic>
      <p:sp>
        <p:nvSpPr>
          <p:cNvPr id="50" name="文本框 49"/>
          <p:cNvSpPr txBox="1"/>
          <p:nvPr userDrawn="1"/>
        </p:nvSpPr>
        <p:spPr>
          <a:xfrm>
            <a:off x="2395708" y="2673824"/>
            <a:ext cx="7494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CHINA RPA+AI DEVELOPER CHALLENGE</a:t>
            </a:r>
            <a:endParaRPr lang="zh-CN" altLang="en-US" sz="3200" dirty="0">
              <a:solidFill>
                <a:schemeClr val="bg1"/>
              </a:solidFill>
              <a:latin typeface="Ebrima" panose="02000000000000000000" pitchFamily="2" charset="0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94" y="2499927"/>
            <a:ext cx="4814036" cy="2339406"/>
          </a:xfrm>
          <a:prstGeom prst="rect">
            <a:avLst/>
          </a:prstGeom>
        </p:spPr>
      </p:pic>
      <p:sp>
        <p:nvSpPr>
          <p:cNvPr id="12" name="文本框 11"/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en-US" sz="3200" dirty="0">
              <a:gradFill>
                <a:gsLst>
                  <a:gs pos="0">
                    <a:srgbClr val="01A8FF"/>
                  </a:gs>
                  <a:gs pos="100000">
                    <a:srgbClr val="D460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6.png"/><Relationship Id="rId12" Type="http://schemas.openxmlformats.org/officeDocument/2006/relationships/image" Target="../media/image5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453" y="0"/>
            <a:ext cx="12353453" cy="6948000"/>
          </a:xfrm>
          <a:prstGeom prst="rect">
            <a:avLst/>
          </a:prstGeom>
        </p:spPr>
      </p:pic>
      <p:grpSp>
        <p:nvGrpSpPr>
          <p:cNvPr id="13" name="组合 12"/>
          <p:cNvGrpSpPr/>
          <p:nvPr userDrawn="1"/>
        </p:nvGrpSpPr>
        <p:grpSpPr>
          <a:xfrm>
            <a:off x="10486256" y="-38067"/>
            <a:ext cx="2245394" cy="1015326"/>
            <a:chOff x="10476631" y="29308"/>
            <a:chExt cx="2245394" cy="1015326"/>
          </a:xfrm>
        </p:grpSpPr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76631" y="29308"/>
              <a:ext cx="1724994" cy="787133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 userDrawn="1"/>
          </p:nvSpPr>
          <p:spPr>
            <a:xfrm>
              <a:off x="10579602" y="767635"/>
              <a:ext cx="214242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融 合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新 </a:t>
              </a:r>
              <a:r>
                <a:rPr lang="en-US" altLang="zh-CN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· </a:t>
              </a:r>
              <a:r>
                <a:rPr lang="zh-CN" altLang="en-US" sz="1200" dirty="0">
                  <a:gradFill>
                    <a:gsLst>
                      <a:gs pos="0">
                        <a:srgbClr val="01A8FF"/>
                      </a:gs>
                      <a:gs pos="100000">
                        <a:srgbClr val="D460FF"/>
                      </a:gs>
                    </a:gsLst>
                    <a:lin ang="2700000" scaled="1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创 造</a:t>
              </a:r>
              <a:endParaRPr lang="zh-CN" altLang="en-US" sz="1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FEE9-3369-4D2B-8668-FFFB4CA86D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46046-C7FE-4B04-806F-A48B4A20A731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5" y="-42332"/>
            <a:ext cx="12276225" cy="694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12" y="1752261"/>
            <a:ext cx="4201895" cy="191736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295" y="2576929"/>
            <a:ext cx="4814036" cy="2339406"/>
          </a:xfrm>
          <a:prstGeom prst="rect">
            <a:avLst/>
          </a:prstGeom>
        </p:spPr>
      </p:pic>
      <p:sp>
        <p:nvSpPr>
          <p:cNvPr id="14" name="文本框 13"/>
          <p:cNvSpPr txBox="1"/>
          <p:nvPr userDrawn="1"/>
        </p:nvSpPr>
        <p:spPr>
          <a:xfrm>
            <a:off x="1731229" y="3669630"/>
            <a:ext cx="39044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融合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 </a:t>
            </a:r>
            <a:r>
              <a:rPr lang="en-US" altLang="zh-CN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 </a:t>
            </a:r>
            <a:r>
              <a:rPr lang="zh-CN" altLang="en-US" sz="3200" dirty="0">
                <a:gradFill>
                  <a:gsLst>
                    <a:gs pos="0">
                      <a:srgbClr val="01A8FF"/>
                    </a:gs>
                    <a:gs pos="100000">
                      <a:srgbClr val="D460FF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创造</a:t>
            </a:r>
            <a:endParaRPr lang="zh-CN" altLang="en-US" sz="3200" dirty="0">
              <a:gradFill>
                <a:gsLst>
                  <a:gs pos="0">
                    <a:srgbClr val="01A8FF"/>
                  </a:gs>
                  <a:gs pos="100000">
                    <a:srgbClr val="D460FF"/>
                  </a:gs>
                </a:gsLst>
                <a:lin ang="2700000" scaled="1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线连接符 15"/>
          <p:cNvCxnSpPr/>
          <p:nvPr userDrawn="1"/>
        </p:nvCxnSpPr>
        <p:spPr>
          <a:xfrm>
            <a:off x="6092789" y="2974206"/>
            <a:ext cx="0" cy="856649"/>
          </a:xfrm>
          <a:prstGeom prst="line">
            <a:avLst/>
          </a:prstGeom>
          <a:ln w="12700">
            <a:solidFill>
              <a:srgbClr val="B484E2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png"/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svg"/><Relationship Id="rId7" Type="http://schemas.openxmlformats.org/officeDocument/2006/relationships/image" Target="../media/image21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Relationship Id="rId3" Type="http://schemas.openxmlformats.org/officeDocument/2006/relationships/image" Target="../media/image17.png"/><Relationship Id="rId22" Type="http://schemas.openxmlformats.org/officeDocument/2006/relationships/slideLayout" Target="../slideLayouts/slideLayout7.xml"/><Relationship Id="rId21" Type="http://schemas.openxmlformats.org/officeDocument/2006/relationships/image" Target="../media/image35.svg"/><Relationship Id="rId20" Type="http://schemas.openxmlformats.org/officeDocument/2006/relationships/image" Target="../media/image34.png"/><Relationship Id="rId2" Type="http://schemas.openxmlformats.org/officeDocument/2006/relationships/image" Target="../media/image16.png"/><Relationship Id="rId19" Type="http://schemas.openxmlformats.org/officeDocument/2006/relationships/image" Target="../media/image33.svg"/><Relationship Id="rId18" Type="http://schemas.openxmlformats.org/officeDocument/2006/relationships/image" Target="../media/image32.png"/><Relationship Id="rId17" Type="http://schemas.openxmlformats.org/officeDocument/2006/relationships/image" Target="../media/image31.svg"/><Relationship Id="rId16" Type="http://schemas.openxmlformats.org/officeDocument/2006/relationships/image" Target="../media/image30.png"/><Relationship Id="rId15" Type="http://schemas.openxmlformats.org/officeDocument/2006/relationships/image" Target="../media/image29.svg"/><Relationship Id="rId14" Type="http://schemas.openxmlformats.org/officeDocument/2006/relationships/image" Target="../media/image28.png"/><Relationship Id="rId13" Type="http://schemas.openxmlformats.org/officeDocument/2006/relationships/image" Target="../media/image27.png"/><Relationship Id="rId12" Type="http://schemas.openxmlformats.org/officeDocument/2006/relationships/image" Target="../media/image26.svg"/><Relationship Id="rId11" Type="http://schemas.openxmlformats.org/officeDocument/2006/relationships/image" Target="../media/image25.png"/><Relationship Id="rId10" Type="http://schemas.openxmlformats.org/officeDocument/2006/relationships/image" Target="../media/image24.svg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占位符 2"/>
          <p:cNvSpPr txBox="1"/>
          <p:nvPr/>
        </p:nvSpPr>
        <p:spPr>
          <a:xfrm>
            <a:off x="3506771" y="4778563"/>
            <a:ext cx="4901937" cy="1895614"/>
          </a:xfrm>
          <a:prstGeom prst="rect">
            <a:avLst/>
          </a:prstGeom>
          <a:solidFill>
            <a:srgbClr val="759BFF">
              <a:alpha val="10000"/>
            </a:srgbClr>
          </a:solidFill>
          <a:ln>
            <a:noFill/>
          </a:ln>
        </p:spPr>
        <p:txBody>
          <a:bodyPr anchor="ctr" anchorCtr="1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alpha val="9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en-US" altLang="zh-CN" dirty="0"/>
          </a:p>
          <a:p>
            <a:pPr algn="ctr"/>
            <a:r>
              <a:rPr kumimoji="1" lang="en-US" altLang="zh-CN" sz="700" dirty="0"/>
              <a:t>.</a:t>
            </a:r>
            <a:r>
              <a:rPr kumimoji="1" lang="zh-CN" altLang="en-US" sz="2800" dirty="0"/>
              <a:t>组名：脱贫攻坚小队</a:t>
            </a:r>
            <a:endParaRPr kumimoji="1" lang="en-US" altLang="zh-CN" sz="2800" dirty="0"/>
          </a:p>
          <a:p>
            <a:pPr algn="ctr"/>
            <a:r>
              <a:rPr kumimoji="1" lang="zh-CN" altLang="en-US" sz="2800" dirty="0"/>
              <a:t>作品：淘宝评论抓取</a:t>
            </a:r>
            <a:endParaRPr kumimoji="1" lang="en-US" altLang="zh-CN" sz="2800" dirty="0"/>
          </a:p>
          <a:p>
            <a:pPr algn="ctr"/>
            <a:r>
              <a:rPr kumimoji="1" lang="zh-CN" altLang="en-US" sz="2800" dirty="0"/>
              <a:t>队长：黄蝶燕</a:t>
            </a:r>
            <a:endParaRPr kumimoji="1" lang="en-US" altLang="zh-CN" sz="2800" dirty="0"/>
          </a:p>
          <a:p>
            <a:pPr algn="ctr"/>
            <a:r>
              <a:rPr kumimoji="1" lang="zh-CN" altLang="en-US" sz="2800" dirty="0"/>
              <a:t>队员：叶介燕 陈泽威 董经纬</a:t>
            </a:r>
            <a:endParaRPr kumimoji="1" lang="zh-CN" altLang="en-US" sz="2800" dirty="0"/>
          </a:p>
        </p:txBody>
      </p:sp>
      <p:grpSp>
        <p:nvGrpSpPr>
          <p:cNvPr id="32" name="组合 31"/>
          <p:cNvGrpSpPr/>
          <p:nvPr/>
        </p:nvGrpSpPr>
        <p:grpSpPr>
          <a:xfrm>
            <a:off x="1083077" y="1392923"/>
            <a:ext cx="2316071" cy="1446550"/>
            <a:chOff x="3221860" y="1907278"/>
            <a:chExt cx="2316071" cy="1446550"/>
          </a:xfrm>
        </p:grpSpPr>
        <p:sp>
          <p:nvSpPr>
            <p:cNvPr id="35" name="文本框 34"/>
            <p:cNvSpPr txBox="1"/>
            <p:nvPr/>
          </p:nvSpPr>
          <p:spPr>
            <a:xfrm>
              <a:off x="3221860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中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80067" y="1907278"/>
              <a:ext cx="1457864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b="1" dirty="0">
                  <a:gradFill flip="none" rotWithShape="1">
                    <a:gsLst>
                      <a:gs pos="100000">
                        <a:schemeClr val="tx1">
                          <a:lumMod val="95000"/>
                          <a:lumOff val="5000"/>
                          <a:alpha val="0"/>
                        </a:schemeClr>
                      </a:gs>
                      <a:gs pos="39000">
                        <a:schemeClr val="bg1"/>
                      </a:gs>
                      <a:gs pos="0">
                        <a:schemeClr val="bg1"/>
                      </a:gs>
                    </a:gsLst>
                    <a:lin ang="0" scaled="1"/>
                    <a:tileRect/>
                  </a:gradFill>
                  <a:latin typeface="华文仿宋" panose="02010600040101010101" pitchFamily="2" charset="-122"/>
                  <a:ea typeface="创艺简标宋" pitchFamily="2" charset="-122"/>
                </a:rPr>
                <a:t>国</a:t>
              </a:r>
              <a:endParaRPr lang="zh-CN" altLang="en-US" sz="8800" b="1" dirty="0">
                <a:gradFill flip="none" rotWithShape="1">
                  <a:gsLst>
                    <a:gs pos="100000">
                      <a:schemeClr val="tx1">
                        <a:lumMod val="95000"/>
                        <a:lumOff val="5000"/>
                        <a:alpha val="0"/>
                      </a:schemeClr>
                    </a:gs>
                    <a:gs pos="39000">
                      <a:schemeClr val="bg1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  <a:latin typeface="华文仿宋" panose="02010600040101010101" pitchFamily="2" charset="-122"/>
                <a:ea typeface="创艺简标宋" pitchFamily="2" charset="-122"/>
              </a:endParaRPr>
            </a:p>
          </p:txBody>
        </p:sp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1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3246" y="840264"/>
            <a:ext cx="963174" cy="963174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1077608" y="506641"/>
            <a:ext cx="507902" cy="799929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9081309" y="87943"/>
            <a:ext cx="672156" cy="1058624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06"/>
          <a:stretch>
            <a:fillRect/>
          </a:stretch>
        </p:blipFill>
        <p:spPr>
          <a:xfrm rot="5400000">
            <a:off x="4615214" y="1275122"/>
            <a:ext cx="384548" cy="6056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0" y="1079500"/>
            <a:ext cx="12192000" cy="14009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占位符 8"/>
          <p:cNvSpPr txBox="1"/>
          <p:nvPr/>
        </p:nvSpPr>
        <p:spPr>
          <a:xfrm>
            <a:off x="835319" y="1815096"/>
            <a:ext cx="6251934" cy="480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dirty="0">
                <a:gradFill flip="none" rotWithShape="1">
                  <a:gsLst>
                    <a:gs pos="0">
                      <a:srgbClr val="01A8FF"/>
                    </a:gs>
                    <a:gs pos="47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参赛作品 </a:t>
            </a:r>
            <a:r>
              <a:rPr kumimoji="1" lang="en-US" altLang="zh-CN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entries</a:t>
            </a:r>
            <a:r>
              <a:rPr kumimoji="1" lang="zh-CN" altLang="en-US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kumimoji="1" lang="en-US" altLang="zh-CN" dirty="0">
                <a:solidFill>
                  <a:schemeClr val="bg1">
                    <a:alpha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kumimoji="1" lang="zh-CN" altLang="en-US" dirty="0">
              <a:solidFill>
                <a:schemeClr val="bg1">
                  <a:alpha val="8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占位符 9"/>
          <p:cNvSpPr txBox="1"/>
          <p:nvPr/>
        </p:nvSpPr>
        <p:spPr>
          <a:xfrm>
            <a:off x="835318" y="2742188"/>
            <a:ext cx="6613445" cy="33812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队伍口号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Slogan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 放眼天下，志在千里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专业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Enterprise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软件工程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作品应用场景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：淘宝或者天猫、京东、拼多多上快速汇总评论信息等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…..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作品应用项目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：淘宝评论抓取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endParaRPr lang="en-US" altLang="zh-CN" sz="1600" b="1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defTabSz="1219200">
              <a:lnSpc>
                <a:spcPct val="200000"/>
              </a:lnSpc>
              <a:spcBef>
                <a:spcPts val="0"/>
              </a:spcBef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文本占位符 1"/>
          <p:cNvSpPr txBox="1"/>
          <p:nvPr/>
        </p:nvSpPr>
        <p:spPr>
          <a:xfrm>
            <a:off x="4140365" y="490680"/>
            <a:ext cx="4062101" cy="48014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作品信息 </a:t>
            </a:r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App Information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54532" y="1793558"/>
            <a:ext cx="64479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淘宝评论抓取</a:t>
            </a:r>
            <a:endParaRPr kumimoji="1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6" name="图片 5" descr="徽标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221" y="2055168"/>
            <a:ext cx="4096078" cy="40960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/>
          <p:cNvSpPr txBox="1"/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292498" y="1701356"/>
            <a:ext cx="5106985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人工方式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速度慢：相比于自动化方法，人工采集需要耗费更多时间和精力。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成本高：由于需要专业的技能和大量的人力投入，人工采集的成本相对较高。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可靠性差：由于人为因素的干扰，人工采集的可靠性和一致性有待提高。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0f4157a8-cc53-4451-b641-b93f4ec538e9"/>
          <p:cNvGrpSpPr>
            <a:grpSpLocks noChangeAspect="1"/>
          </p:cNvGrpSpPr>
          <p:nvPr/>
        </p:nvGrpSpPr>
        <p:grpSpPr>
          <a:xfrm>
            <a:off x="6114789" y="1925762"/>
            <a:ext cx="4652999" cy="1991931"/>
            <a:chOff x="1693430" y="1679590"/>
            <a:chExt cx="8752688" cy="3746991"/>
          </a:xfrm>
        </p:grpSpPr>
        <p:grpSp>
          <p:nvGrpSpPr>
            <p:cNvPr id="33" name="组合 32"/>
            <p:cNvGrpSpPr/>
            <p:nvPr/>
          </p:nvGrpSpPr>
          <p:grpSpPr>
            <a:xfrm>
              <a:off x="1756205" y="3433997"/>
              <a:ext cx="1550389" cy="1550389"/>
              <a:chOff x="910665" y="3301620"/>
              <a:chExt cx="2034816" cy="2034816"/>
            </a:xfrm>
          </p:grpSpPr>
          <p:sp>
            <p:nvSpPr>
              <p:cNvPr id="61" name="îŝḷîḓé-Oval 35"/>
              <p:cNvSpPr/>
              <p:nvPr/>
            </p:nvSpPr>
            <p:spPr>
              <a:xfrm>
                <a:off x="910665" y="3301620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10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2" name="îŝḷîḓé-Oval 36"/>
              <p:cNvSpPr/>
              <p:nvPr/>
            </p:nvSpPr>
            <p:spPr>
              <a:xfrm>
                <a:off x="1042247" y="3433203"/>
                <a:ext cx="1771651" cy="1771650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10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6509291" y="3433997"/>
              <a:ext cx="1550389" cy="1550389"/>
              <a:chOff x="6548617" y="3301620"/>
              <a:chExt cx="2034816" cy="2034816"/>
            </a:xfrm>
          </p:grpSpPr>
          <p:sp>
            <p:nvSpPr>
              <p:cNvPr id="59" name="îŝḷîḓé-Oval 33"/>
              <p:cNvSpPr/>
              <p:nvPr/>
            </p:nvSpPr>
            <p:spPr>
              <a:xfrm>
                <a:off x="6548617" y="3301620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10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60" name="îŝḷîḓé-Oval 34"/>
              <p:cNvSpPr/>
              <p:nvPr/>
            </p:nvSpPr>
            <p:spPr>
              <a:xfrm>
                <a:off x="6680200" y="3433203"/>
                <a:ext cx="1771650" cy="1771650"/>
              </a:xfrm>
              <a:prstGeom prst="ellips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10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4129961" y="1937206"/>
              <a:ext cx="1550389" cy="1550389"/>
              <a:chOff x="3725684" y="1525767"/>
              <a:chExt cx="2034816" cy="2034816"/>
            </a:xfrm>
          </p:grpSpPr>
          <p:sp>
            <p:nvSpPr>
              <p:cNvPr id="57" name="îŝḷîḓé-Oval 31"/>
              <p:cNvSpPr/>
              <p:nvPr/>
            </p:nvSpPr>
            <p:spPr>
              <a:xfrm>
                <a:off x="3725684" y="1525767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10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8" name="îŝḷîḓé-Oval 32"/>
              <p:cNvSpPr/>
              <p:nvPr/>
            </p:nvSpPr>
            <p:spPr>
              <a:xfrm>
                <a:off x="3857267" y="1657350"/>
                <a:ext cx="1771650" cy="1771650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10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8895729" y="1937206"/>
              <a:ext cx="1550389" cy="1550389"/>
              <a:chOff x="9379982" y="1525767"/>
              <a:chExt cx="2034816" cy="2034816"/>
            </a:xfrm>
          </p:grpSpPr>
          <p:sp>
            <p:nvSpPr>
              <p:cNvPr id="55" name="îŝḷîḓé-Oval 29"/>
              <p:cNvSpPr/>
              <p:nvPr/>
            </p:nvSpPr>
            <p:spPr>
              <a:xfrm>
                <a:off x="9379982" y="1525767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10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6" name="îŝḷîḓé-Oval 30"/>
              <p:cNvSpPr/>
              <p:nvPr/>
            </p:nvSpPr>
            <p:spPr>
              <a:xfrm>
                <a:off x="9511565" y="1657350"/>
                <a:ext cx="1771650" cy="1771650"/>
              </a:xfrm>
              <a:prstGeom prst="ellipse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10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  <p:sp>
          <p:nvSpPr>
            <p:cNvPr id="37" name="îŝḷîḓé-箭头: 五边形 6"/>
            <p:cNvSpPr/>
            <p:nvPr/>
          </p:nvSpPr>
          <p:spPr>
            <a:xfrm rot="19500000">
              <a:off x="2891926" y="3419367"/>
              <a:ext cx="1036791" cy="395317"/>
            </a:xfrm>
            <a:prstGeom prst="homePlat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1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8" name="îŝḷîḓé-箭头: 五边形 9"/>
            <p:cNvSpPr/>
            <p:nvPr/>
          </p:nvSpPr>
          <p:spPr>
            <a:xfrm rot="2209917">
              <a:off x="5262212" y="3189679"/>
              <a:ext cx="1036791" cy="395317"/>
            </a:xfrm>
            <a:prstGeom prst="homePlat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1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39" name="îŝḷîḓé-箭头: 五边形 10"/>
            <p:cNvSpPr/>
            <p:nvPr/>
          </p:nvSpPr>
          <p:spPr>
            <a:xfrm rot="19500000">
              <a:off x="7641542" y="3419367"/>
              <a:ext cx="1036791" cy="395317"/>
            </a:xfrm>
            <a:prstGeom prst="homePlat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1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0" name="îŝḷîḓé-任意多边形: 形状 34"/>
            <p:cNvSpPr/>
            <p:nvPr/>
          </p:nvSpPr>
          <p:spPr bwMode="auto">
            <a:xfrm>
              <a:off x="9455097" y="2332410"/>
              <a:ext cx="431653" cy="735536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1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1" name="îŝḷîḓé-任意多边形: 形状 31"/>
            <p:cNvSpPr/>
            <p:nvPr/>
          </p:nvSpPr>
          <p:spPr bwMode="auto">
            <a:xfrm>
              <a:off x="2323666" y="3819356"/>
              <a:ext cx="415466" cy="707954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1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2" name="îŝḷîḓé-任意多边形: 形状 33"/>
            <p:cNvSpPr/>
            <p:nvPr/>
          </p:nvSpPr>
          <p:spPr bwMode="auto">
            <a:xfrm>
              <a:off x="7063349" y="3803357"/>
              <a:ext cx="434244" cy="739951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 sz="11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43" name="îŝḷîḓé-任意多边形: 形状 32"/>
            <p:cNvSpPr/>
            <p:nvPr/>
          </p:nvSpPr>
          <p:spPr bwMode="auto">
            <a:xfrm>
              <a:off x="4695429" y="2357253"/>
              <a:ext cx="419451" cy="714744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100">
                <a:solidFill>
                  <a:schemeClr val="bg1"/>
                </a:solidFill>
                <a:latin typeface="Arial" panose="020B0604020202020204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3554203" y="4268244"/>
              <a:ext cx="6891915" cy="1158337"/>
              <a:chOff x="1467192" y="5180920"/>
              <a:chExt cx="6891915" cy="1158337"/>
            </a:xfrm>
          </p:grpSpPr>
          <p:sp>
            <p:nvSpPr>
              <p:cNvPr id="52" name="îŝḷîḓé-Rectangle 26"/>
              <p:cNvSpPr/>
              <p:nvPr/>
            </p:nvSpPr>
            <p:spPr>
              <a:xfrm>
                <a:off x="6338131" y="5180920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完成抓取，汇入表格</a:t>
                </a:r>
                <a:endParaRPr lang="zh-CN" altLang="en-US" sz="12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3" name="îŝḷîḓé-文本框 25"/>
              <p:cNvSpPr txBox="1"/>
              <p:nvPr/>
            </p:nvSpPr>
            <p:spPr>
              <a:xfrm>
                <a:off x="1467193" y="5712611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抓取相应的数据信息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(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昵称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,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时间、评论内容等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)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4" name="îŝḷîḓé-Rectangle 28"/>
              <p:cNvSpPr/>
              <p:nvPr/>
            </p:nvSpPr>
            <p:spPr>
              <a:xfrm>
                <a:off x="1467192" y="5180920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抓取数据</a:t>
                </a:r>
                <a:endParaRPr lang="zh-CN" altLang="en-US" sz="12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6317028" y="2180003"/>
              <a:ext cx="2371685" cy="832614"/>
              <a:chOff x="8545561" y="1306764"/>
              <a:chExt cx="2371685" cy="832614"/>
            </a:xfrm>
          </p:grpSpPr>
          <p:sp>
            <p:nvSpPr>
              <p:cNvPr id="49" name="îŝḷîḓé-文本框 27"/>
              <p:cNvSpPr txBox="1"/>
              <p:nvPr/>
            </p:nvSpPr>
            <p:spPr>
              <a:xfrm>
                <a:off x="8783661" y="1306764"/>
                <a:ext cx="213358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endParaRPr lang="zh-CN" altLang="en-US" sz="10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50" name="îŝḷîḓé-Rectangle 24"/>
              <p:cNvSpPr/>
              <p:nvPr/>
            </p:nvSpPr>
            <p:spPr>
              <a:xfrm>
                <a:off x="8545561" y="1813967"/>
                <a:ext cx="2020976" cy="325411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循坏抓取，汇入表格</a:t>
                </a:r>
                <a:endParaRPr lang="zh-CN" altLang="en-US" sz="12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693430" y="1679590"/>
              <a:ext cx="2020976" cy="1158337"/>
              <a:chOff x="3921963" y="806351"/>
              <a:chExt cx="2020976" cy="1158337"/>
            </a:xfrm>
          </p:grpSpPr>
          <p:sp>
            <p:nvSpPr>
              <p:cNvPr id="47" name="îŝḷîḓé-文本框 29"/>
              <p:cNvSpPr txBox="1"/>
              <p:nvPr/>
            </p:nvSpPr>
            <p:spPr>
              <a:xfrm>
                <a:off x="3921964" y="1338042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登陆系统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,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进行配置</a:t>
                </a:r>
                <a:endParaRPr lang="zh-CN" altLang="en-US" sz="10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48" name="îŝḷîḓé-Rectangle 22"/>
              <p:cNvSpPr/>
              <p:nvPr/>
            </p:nvSpPr>
            <p:spPr>
              <a:xfrm>
                <a:off x="3921963" y="806351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2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进入</a:t>
                </a:r>
                <a:r>
                  <a:rPr lang="en-US" altLang="zh-CN" sz="12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RPA</a:t>
                </a:r>
                <a:r>
                  <a:rPr lang="zh-CN" altLang="en-US" sz="12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pitchFamily="34" charset="-122"/>
                    <a:cs typeface="+mn-ea"/>
                    <a:sym typeface="Arial" panose="020B0604020202020204"/>
                  </a:rPr>
                  <a:t>影刀软件页面</a:t>
                </a:r>
                <a:endParaRPr lang="zh-CN" altLang="en-US" sz="12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一、需求分析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Requirement analysis</a:t>
            </a:r>
            <a:endParaRPr lang="en-US" altLang="zh-CN" b="1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灯片编号占位符 3"/>
          <p:cNvSpPr txBox="1"/>
          <p:nvPr/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D3DB80-B894-403A-B48E-6FDC1A72010E}" type="slidenum">
              <a:rPr lang="zh-CN" altLang="en-US" smtClean="0"/>
            </a:fld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69950" y="2459504"/>
            <a:ext cx="644793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难以标准化</a:t>
            </a:r>
            <a:endParaRPr lang="en-US" altLang="zh-CN" sz="2400" b="1" dirty="0">
              <a:solidFill>
                <a:schemeClr val="bg1"/>
              </a:solidFill>
            </a:endParaRPr>
          </a:p>
          <a:p>
            <a:r>
              <a:rPr lang="zh-CN" altLang="en-US" sz="2400" b="1" dirty="0">
                <a:solidFill>
                  <a:schemeClr val="bg1"/>
                </a:solidFill>
              </a:rPr>
              <a:t>由于人类思维的多样性和主观性，人工采集很难实现标准化。这种缺陷可能会导致数据的不可比较性和分析困难。</a:t>
            </a:r>
            <a:endParaRPr lang="en-US" altLang="zh-CN" sz="2400" b="1" dirty="0">
              <a:solidFill>
                <a:schemeClr val="bg1"/>
              </a:solidFill>
            </a:endParaRPr>
          </a:p>
          <a:p>
            <a:endParaRPr lang="en-US" altLang="zh-CN" sz="2400" b="1" dirty="0">
              <a:solidFill>
                <a:schemeClr val="bg1"/>
              </a:solidFill>
            </a:endParaRPr>
          </a:p>
          <a:p>
            <a:r>
              <a:rPr lang="zh-CN" altLang="en-US" sz="2400" b="1" dirty="0">
                <a:solidFill>
                  <a:schemeClr val="bg1"/>
                </a:solidFill>
              </a:rPr>
              <a:t>无法有效应对大规模数据</a:t>
            </a:r>
            <a:endParaRPr lang="en-US" altLang="zh-CN" sz="2400" b="1" dirty="0">
              <a:solidFill>
                <a:schemeClr val="bg1"/>
              </a:solidFill>
            </a:endParaRPr>
          </a:p>
          <a:p>
            <a:r>
              <a:rPr lang="zh-CN" altLang="en-US" sz="2400" b="1" dirty="0">
                <a:solidFill>
                  <a:schemeClr val="bg1"/>
                </a:solidFill>
              </a:rPr>
              <a:t>在大规模数据采集中，人工采集无法胜任。这种限制可能会导致数据不全面或者遗漏重要信息。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7" name="图片 6" descr="徽标, 公司名称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676" y="1442693"/>
            <a:ext cx="4279769" cy="485519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3330172" y="437282"/>
            <a:ext cx="10515600" cy="4781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77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文本框 77"/>
          <p:cNvSpPr txBox="1"/>
          <p:nvPr/>
        </p:nvSpPr>
        <p:spPr>
          <a:xfrm>
            <a:off x="271975" y="296843"/>
            <a:ext cx="35708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二、运行过程图解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endParaRPr lang="zh-CN" altLang="en-US" dirty="0">
              <a:gradFill flip="none" rotWithShape="1">
                <a:gsLst>
                  <a:gs pos="0">
                    <a:srgbClr val="01A8FF"/>
                  </a:gs>
                  <a:gs pos="59000">
                    <a:srgbClr val="B484E2"/>
                  </a:gs>
                  <a:gs pos="100000">
                    <a:srgbClr val="1A070E"/>
                  </a:gs>
                </a:gsLst>
                <a:lin ang="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0" name="图片 79" descr="图形用户界面, 文本, 应用程序, 电子邮件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84" y="1155700"/>
            <a:ext cx="10721661" cy="54996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033806"/>
            <a:ext cx="12068175" cy="5638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形用户界面, 文本, 应用程序, 电子邮件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62" y="999241"/>
            <a:ext cx="11246177" cy="59577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92498" y="285760"/>
            <a:ext cx="82880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三、执行流程图对比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en-US" altLang="zh-CN" dirty="0">
                <a:gradFill flip="none" rotWithShape="1">
                  <a:gsLst>
                    <a:gs pos="0">
                      <a:srgbClr val="01A8FF"/>
                    </a:gs>
                    <a:gs pos="59000">
                      <a:srgbClr val="B484E2"/>
                    </a:gs>
                    <a:gs pos="100000">
                      <a:srgbClr val="1A070E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Execution Flow Chart</a:t>
            </a:r>
            <a:endParaRPr 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6441" y="1750545"/>
            <a:ext cx="428625" cy="202755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数字化生产力部署前</a:t>
            </a:r>
            <a:endParaRPr kumimoji="1" lang="zh-CN" altLang="en-US" sz="12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6441" y="4327375"/>
            <a:ext cx="428625" cy="2027555"/>
          </a:xfrm>
          <a:prstGeom prst="rect">
            <a:avLst/>
          </a:prstGeom>
          <a:solidFill>
            <a:srgbClr val="00AE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数字化生产力部署后</a:t>
            </a:r>
            <a:endParaRPr kumimoji="1" lang="zh-CN" altLang="en-US" sz="1200" b="1" dirty="0"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83679" y="1106756"/>
            <a:ext cx="1879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全流程手工执行</a:t>
            </a:r>
            <a:endParaRPr kumimoji="1"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50419" y="4165460"/>
            <a:ext cx="52643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b="1">
                <a:solidFill>
                  <a:srgbClr val="04AF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机器人自动完成登录系统、新建商品信息等业务流程</a:t>
            </a:r>
            <a:endParaRPr kumimoji="1" lang="zh-CN" altLang="en-US" sz="1400" b="1" dirty="0">
              <a:solidFill>
                <a:srgbClr val="04AF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588649" y="4771515"/>
            <a:ext cx="565150" cy="565150"/>
          </a:xfrm>
          <a:prstGeom prst="rect">
            <a:avLst/>
          </a:prstGeom>
        </p:spPr>
      </p:pic>
      <p:pic>
        <p:nvPicPr>
          <p:cNvPr id="14" name="图片 13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3731917" y="1723564"/>
            <a:ext cx="607596" cy="607596"/>
          </a:xfrm>
          <a:prstGeom prst="rect">
            <a:avLst/>
          </a:prstGeom>
        </p:spPr>
      </p:pic>
      <p:pic>
        <p:nvPicPr>
          <p:cNvPr id="15" name="图片 14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5486595" y="1737625"/>
            <a:ext cx="607596" cy="607596"/>
          </a:xfrm>
          <a:prstGeom prst="rect">
            <a:avLst/>
          </a:prstGeom>
        </p:spPr>
      </p:pic>
      <p:pic>
        <p:nvPicPr>
          <p:cNvPr id="17" name="图形 16" descr="Interne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89933" y="1837684"/>
            <a:ext cx="403296" cy="403296"/>
          </a:xfrm>
          <a:prstGeom prst="rect">
            <a:avLst/>
          </a:prstGeom>
        </p:spPr>
      </p:pic>
      <p:pic>
        <p:nvPicPr>
          <p:cNvPr id="18" name="图形 17" descr="月历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14362" y="1838725"/>
            <a:ext cx="405396" cy="405396"/>
          </a:xfrm>
          <a:prstGeom prst="rect">
            <a:avLst/>
          </a:prstGeom>
        </p:spPr>
      </p:pic>
      <p:pic>
        <p:nvPicPr>
          <p:cNvPr id="19" name="图片 18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6997789" y="1711069"/>
            <a:ext cx="607596" cy="607596"/>
          </a:xfrm>
          <a:prstGeom prst="rect">
            <a:avLst/>
          </a:prstGeom>
        </p:spPr>
      </p:pic>
      <p:pic>
        <p:nvPicPr>
          <p:cNvPr id="20" name="图形 19" descr="统计信息 RTL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13202" y="1864766"/>
            <a:ext cx="307778" cy="307777"/>
          </a:xfrm>
          <a:prstGeom prst="rect">
            <a:avLst/>
          </a:prstGeom>
        </p:spPr>
      </p:pic>
      <p:pic>
        <p:nvPicPr>
          <p:cNvPr id="21" name="图片 20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8351897" y="1722455"/>
            <a:ext cx="607596" cy="607596"/>
          </a:xfrm>
          <a:prstGeom prst="rect">
            <a:avLst/>
          </a:prstGeom>
        </p:spPr>
      </p:pic>
      <p:pic>
        <p:nvPicPr>
          <p:cNvPr id="22" name="图形 21" descr="列表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53171" y="1817047"/>
            <a:ext cx="335200" cy="335200"/>
          </a:xfrm>
          <a:prstGeom prst="rect">
            <a:avLst/>
          </a:prstGeom>
        </p:spPr>
      </p:pic>
      <p:pic>
        <p:nvPicPr>
          <p:cNvPr id="25" name="图片 24" descr="人 (2)"/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8351897" y="3029498"/>
            <a:ext cx="607596" cy="607596"/>
          </a:xfrm>
          <a:prstGeom prst="rect">
            <a:avLst/>
          </a:prstGeom>
        </p:spPr>
      </p:pic>
      <p:pic>
        <p:nvPicPr>
          <p:cNvPr id="26" name="图形 25" descr="复选标记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54006" y="2918624"/>
            <a:ext cx="349732" cy="349732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3293118" y="2418649"/>
            <a:ext cx="1384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登录相应的软件例如：淘宝</a:t>
            </a:r>
            <a:endParaRPr kumimoji="1"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131934" y="3730999"/>
            <a:ext cx="1113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导入信息并保存</a:t>
            </a:r>
            <a:endParaRPr kumimoji="1"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090747" y="2354837"/>
            <a:ext cx="1113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下载并汇入</a:t>
            </a:r>
            <a:endParaRPr kumimoji="1"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726705" y="2361797"/>
            <a:ext cx="1113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收集所需信息</a:t>
            </a:r>
            <a:endParaRPr kumimoji="1"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250293" y="2381084"/>
            <a:ext cx="1113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打开信息区</a:t>
            </a:r>
            <a:endParaRPr kumimoji="1"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箭头: 右 90"/>
          <p:cNvSpPr/>
          <p:nvPr/>
        </p:nvSpPr>
        <p:spPr>
          <a:xfrm>
            <a:off x="7690188" y="2107873"/>
            <a:ext cx="490433" cy="152772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6" name="箭头: 右 91"/>
          <p:cNvSpPr/>
          <p:nvPr/>
        </p:nvSpPr>
        <p:spPr>
          <a:xfrm>
            <a:off x="6231838" y="2120988"/>
            <a:ext cx="490433" cy="171976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7" name="箭头: 右 92"/>
          <p:cNvSpPr/>
          <p:nvPr/>
        </p:nvSpPr>
        <p:spPr>
          <a:xfrm>
            <a:off x="4460327" y="2129754"/>
            <a:ext cx="490433" cy="171976"/>
          </a:xfrm>
          <a:prstGeom prst="rightArrow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箭头: 下 93"/>
          <p:cNvSpPr/>
          <p:nvPr/>
        </p:nvSpPr>
        <p:spPr>
          <a:xfrm>
            <a:off x="8572279" y="2636544"/>
            <a:ext cx="150829" cy="309801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40" name="图片 39" descr="文件 (4)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97004" y="4959208"/>
            <a:ext cx="326154" cy="326154"/>
          </a:xfrm>
          <a:prstGeom prst="rect">
            <a:avLst/>
          </a:prstGeom>
        </p:spPr>
      </p:pic>
      <p:pic>
        <p:nvPicPr>
          <p:cNvPr id="41" name="图形 40" descr="月历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621430" y="4781354"/>
            <a:ext cx="340931" cy="340931"/>
          </a:xfrm>
          <a:prstGeom prst="rect">
            <a:avLst/>
          </a:prstGeom>
        </p:spPr>
      </p:pic>
      <p:pic>
        <p:nvPicPr>
          <p:cNvPr id="42" name="图片 41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854472" y="4763102"/>
            <a:ext cx="565151" cy="565151"/>
          </a:xfrm>
          <a:prstGeom prst="rect">
            <a:avLst/>
          </a:prstGeom>
        </p:spPr>
      </p:pic>
      <p:pic>
        <p:nvPicPr>
          <p:cNvPr id="43" name="图形 42" descr="Internet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835372" y="4867352"/>
            <a:ext cx="403296" cy="403296"/>
          </a:xfrm>
          <a:prstGeom prst="rect">
            <a:avLst/>
          </a:prstGeom>
        </p:spPr>
      </p:pic>
      <p:pic>
        <p:nvPicPr>
          <p:cNvPr id="44" name="图片 43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20316" y="4769529"/>
            <a:ext cx="565151" cy="565151"/>
          </a:xfrm>
          <a:prstGeom prst="rect">
            <a:avLst/>
          </a:prstGeom>
        </p:spPr>
      </p:pic>
      <p:pic>
        <p:nvPicPr>
          <p:cNvPr id="45" name="图形 44" descr="复选标记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16536" y="4947796"/>
            <a:ext cx="349732" cy="349732"/>
          </a:xfrm>
          <a:prstGeom prst="rect">
            <a:avLst/>
          </a:prstGeom>
        </p:spPr>
      </p:pic>
      <p:pic>
        <p:nvPicPr>
          <p:cNvPr id="46" name="图片 45" descr="ibot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464888" y="4769528"/>
            <a:ext cx="565151" cy="565151"/>
          </a:xfrm>
          <a:prstGeom prst="rect">
            <a:avLst/>
          </a:prstGeom>
        </p:spPr>
      </p:pic>
      <p:sp>
        <p:nvSpPr>
          <p:cNvPr id="49" name="文本框 48"/>
          <p:cNvSpPr txBox="1"/>
          <p:nvPr/>
        </p:nvSpPr>
        <p:spPr>
          <a:xfrm>
            <a:off x="2257603" y="5442345"/>
            <a:ext cx="1113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dirty="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r>
              <a:rPr kumimoji="1" lang="en-US" altLang="zh-CN" sz="1600" dirty="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RPA</a:t>
            </a:r>
            <a:r>
              <a:rPr kumimoji="1" lang="zh-CN" altLang="en-US" sz="1600" dirty="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</a:t>
            </a:r>
            <a:endParaRPr kumimoji="1" lang="zh-CN" altLang="en-US" sz="1600" dirty="0">
              <a:solidFill>
                <a:srgbClr val="00AE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490926" y="5387984"/>
            <a:ext cx="111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rgbClr val="03AF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自动登录</a:t>
            </a:r>
            <a:endParaRPr kumimoji="1" lang="zh-CN" altLang="en-US" sz="1600" dirty="0">
              <a:solidFill>
                <a:srgbClr val="03AF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" name="图形 50" descr="列表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631867" y="5064568"/>
            <a:ext cx="335200" cy="335200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4736696" y="5363432"/>
            <a:ext cx="1113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dirty="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按所搜内容抓取评论</a:t>
            </a:r>
            <a:endParaRPr kumimoji="1" lang="zh-CN" altLang="en-US" sz="1600" dirty="0">
              <a:solidFill>
                <a:srgbClr val="00AE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037652" y="5379366"/>
            <a:ext cx="13624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600" dirty="0">
                <a:solidFill>
                  <a:srgbClr val="00AE5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抓取完成</a:t>
            </a:r>
            <a:endParaRPr kumimoji="1" lang="zh-CN" altLang="en-US" sz="1600" dirty="0">
              <a:solidFill>
                <a:srgbClr val="00AE5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箭头: 右 120"/>
          <p:cNvSpPr/>
          <p:nvPr/>
        </p:nvSpPr>
        <p:spPr>
          <a:xfrm>
            <a:off x="5745666" y="5134783"/>
            <a:ext cx="424066" cy="13886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箭头: 右 121"/>
          <p:cNvSpPr/>
          <p:nvPr/>
        </p:nvSpPr>
        <p:spPr>
          <a:xfrm>
            <a:off x="4429992" y="5078944"/>
            <a:ext cx="424066" cy="13886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箭头: 右 122"/>
          <p:cNvSpPr/>
          <p:nvPr/>
        </p:nvSpPr>
        <p:spPr>
          <a:xfrm>
            <a:off x="3164896" y="5089714"/>
            <a:ext cx="424066" cy="138864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: 圆角 89"/>
          <p:cNvSpPr/>
          <p:nvPr/>
        </p:nvSpPr>
        <p:spPr>
          <a:xfrm>
            <a:off x="10170682" y="4584485"/>
            <a:ext cx="1735430" cy="882908"/>
          </a:xfrm>
          <a:prstGeom prst="roundRect">
            <a:avLst/>
          </a:prstGeom>
          <a:solidFill>
            <a:srgbClr val="00AE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0.4</a:t>
            </a:r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秒</a:t>
            </a:r>
            <a:r>
              <a:rPr lang="en-US" alt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份订单</a:t>
            </a:r>
            <a:endParaRPr lang="zh-CN" altLang="en-US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altLang="zh-CN" sz="1100" dirty="0"/>
          </a:p>
        </p:txBody>
      </p:sp>
      <p:sp>
        <p:nvSpPr>
          <p:cNvPr id="64" name="矩形: 圆角 90"/>
          <p:cNvSpPr/>
          <p:nvPr/>
        </p:nvSpPr>
        <p:spPr>
          <a:xfrm>
            <a:off x="10127186" y="2152247"/>
            <a:ext cx="1808638" cy="79080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2min/</a:t>
            </a:r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份订单</a:t>
            </a:r>
            <a:endParaRPr lang="zh-CN" altLang="en-US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zh-CN" altLang="en-US" sz="900" dirty="0"/>
          </a:p>
        </p:txBody>
      </p:sp>
      <p:sp>
        <p:nvSpPr>
          <p:cNvPr id="69" name="Title 2"/>
          <p:cNvSpPr txBox="1"/>
          <p:nvPr/>
        </p:nvSpPr>
        <p:spPr>
          <a:xfrm>
            <a:off x="3013641" y="443930"/>
            <a:ext cx="6680617" cy="3691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</a:rPr>
              <a:t>评论项目实施前后的订单处理流程对比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形用户界面, 文本, 应用程序, 电子邮件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73" y="1573160"/>
            <a:ext cx="10943303" cy="489646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V="1">
            <a:off x="-1" y="1079500"/>
            <a:ext cx="12192001" cy="38100"/>
          </a:xfrm>
          <a:prstGeom prst="line">
            <a:avLst/>
          </a:prstGeom>
          <a:ln w="15875">
            <a:gradFill>
              <a:gsLst>
                <a:gs pos="27500">
                  <a:srgbClr val="01A8FF"/>
                </a:gs>
                <a:gs pos="0">
                  <a:schemeClr val="bg1"/>
                </a:gs>
                <a:gs pos="55000">
                  <a:srgbClr val="B484E2"/>
                </a:gs>
                <a:gs pos="100000">
                  <a:srgbClr val="1A070E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72834" y="340836"/>
            <a:ext cx="8288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四、流程说明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 descr="图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03683"/>
            <a:ext cx="6538453" cy="3762375"/>
          </a:xfrm>
          <a:prstGeom prst="rect">
            <a:avLst/>
          </a:prstGeom>
        </p:spPr>
      </p:pic>
      <p:pic>
        <p:nvPicPr>
          <p:cNvPr id="8" name="图片 7" descr="图示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930" y="1524001"/>
            <a:ext cx="5275006" cy="46509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a67693a4-b264-411f-9728-6179ce3bdf87"/>
  <p:tag name="COMMONDATA" val="eyJoZGlkIjoiNmEyODllYjc2NmUzOTY0ZjNmNmU0Mzc3NTdmNjA2NTc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700</Words>
  <Application>WPS 演示</Application>
  <PresentationFormat>宽屏</PresentationFormat>
  <Paragraphs>102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华文仿宋</vt:lpstr>
      <vt:lpstr>创艺简标宋</vt:lpstr>
      <vt:lpstr>方正舒体</vt:lpstr>
      <vt:lpstr>方正粗黑宋简体</vt:lpstr>
      <vt:lpstr>Arial Unicode MS</vt:lpstr>
      <vt:lpstr>Ebrima</vt:lpstr>
      <vt:lpstr>Calibri</vt:lpstr>
      <vt:lpstr>Arial</vt:lpstr>
      <vt:lpstr>PingFang SC</vt:lpstr>
      <vt:lpstr>Arial Unicode MS</vt:lpstr>
      <vt:lpstr>Calibri Light</vt:lpstr>
      <vt:lpstr>等线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↣放纵</cp:lastModifiedBy>
  <cp:revision>187</cp:revision>
  <dcterms:created xsi:type="dcterms:W3CDTF">2021-03-03T08:16:00Z</dcterms:created>
  <dcterms:modified xsi:type="dcterms:W3CDTF">2023-06-16T15:14:45Z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4C1A058D766840B79337AAC1D30D6D58_12</vt:lpwstr>
  </property>
  <property fmtid="{D5CDD505-2E9C-101B-9397-08002B2CF9AE}" pid="3" name="KSOProductBuildVer">
    <vt:lpwstr>2052-11.1.0.14036</vt:lpwstr>
  </property>
</Properties>
</file>