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72" r:id="rId6"/>
    <p:sldId id="267" r:id="rId7"/>
    <p:sldId id="268" r:id="rId8"/>
    <p:sldId id="266" r:id="rId9"/>
    <p:sldId id="264" r:id="rId10"/>
    <p:sldId id="271" r:id="rId11"/>
    <p:sldId id="260" r:id="rId12"/>
    <p:sldId id="265" r:id="rId13"/>
    <p:sldId id="262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2"/>
    <p:restoredTop sz="94674"/>
  </p:normalViewPr>
  <p:slideViewPr>
    <p:cSldViewPr snapToGrid="0">
      <p:cViewPr varScale="1">
        <p:scale>
          <a:sx n="79" d="100"/>
          <a:sy n="79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  <a:t>2023/6/13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8181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C2639771-C4B2-6141-A3C2-98A33FACB552}"/>
              </a:ext>
            </a:extLst>
          </p:cNvPr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B7839CE-C738-1649-AE7F-0F0A87D945C3}"/>
              </a:ext>
            </a:extLst>
          </p:cNvPr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D80DC7D-74AD-504F-9134-A7F49E4A93F8}"/>
                </a:ext>
              </a:extLst>
            </p:cNvPr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F4E1CF4-3515-B047-A44B-4E882FA3FA9E}"/>
                </a:ext>
              </a:extLst>
            </p:cNvPr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6E210582-60BA-DC4F-968A-FA2D76887AA6}"/>
              </a:ext>
            </a:extLst>
          </p:cNvPr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7792614-81A9-4A49-9B4C-45DE0AC1BA7E}"/>
                </a:ext>
              </a:extLst>
            </p:cNvPr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69072ADF-3562-1449-934D-086A6A7EB68F}"/>
                </a:ext>
              </a:extLst>
            </p:cNvPr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632E4E3-3B93-7F43-813C-E68589AADA84}"/>
                </a:ext>
              </a:extLst>
            </p:cNvPr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8D06326-E8FB-474C-AC53-78A669EE44C6}"/>
                </a:ext>
              </a:extLst>
            </p:cNvPr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3F8418A-C496-5649-9E48-673FB2C4D9ED}"/>
                </a:ext>
              </a:extLst>
            </p:cNvPr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6E799F2-1601-4847-8FEE-1391CF507C68}"/>
                </a:ext>
              </a:extLst>
            </p:cNvPr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D0B7E4C-E5F4-3E4A-9133-7727388D8BFA}"/>
                </a:ext>
              </a:extLst>
            </p:cNvPr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78CBDB0-7C0D-C143-A992-5483ECC636B1}"/>
                  </a:ext>
                </a:extLst>
              </p:cNvPr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40C3D01-E207-B747-BC88-FBD3D3A40F67}"/>
                  </a:ext>
                </a:extLst>
              </p:cNvPr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82750CA-C3B8-2941-AE2F-F28F14B48C5C}"/>
                  </a:ext>
                </a:extLst>
              </p:cNvPr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B3B1B7B-78AE-ED46-9FAA-D89F11D0771E}"/>
                </a:ext>
              </a:extLst>
            </p:cNvPr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B0D633E1-F692-4442-A332-40DEAB59CCEF}"/>
                  </a:ext>
                </a:extLst>
              </p:cNvPr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D96BDE8B-3175-664B-B77B-35F1E90EA5D8}"/>
                  </a:ext>
                </a:extLst>
              </p:cNvPr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07A71C72-E49E-AA4F-9341-A099334FD0C7}"/>
              </a:ext>
            </a:extLst>
          </p:cNvPr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19D6FEC9-8B94-4640-A3A1-CA01CC45CB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1E211DBE-A93A-1049-B50B-D4C27CAD8C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37E0C090-89A0-6B4A-9558-A875E2837509}"/>
              </a:ext>
            </a:extLst>
          </p:cNvPr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41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1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99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69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9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63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466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A4AEEBA-C5AC-6C4E-B9BD-66745C1DD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2544204-D735-F847-8078-9CF644B899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7EBE87E-D6A8-C342-8030-16BDB59A32CF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</p:spTree>
    <p:extLst>
      <p:ext uri="{BB962C8B-B14F-4D97-AF65-F5344CB8AC3E}">
        <p14:creationId xmlns:p14="http://schemas.microsoft.com/office/powerpoint/2010/main" val="104329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10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25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0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theme" Target="../theme/theme2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4D8B923D-9785-E24B-988A-793F543F48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56EC09E-5646-F441-BB61-4BCA248E6D51}"/>
              </a:ext>
            </a:extLst>
          </p:cNvPr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53B1F89-E45B-384E-A3EB-059D2C2111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E7B063E-C810-EE4E-9B5C-0052C03D757D}"/>
                </a:ext>
              </a:extLst>
            </p:cNvPr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432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  <a:t>2023/6/13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5CBB595-E4B7-A74A-9064-09D56D2BF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D55B6EC-D974-0A46-A2C0-108833DBC6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7D731FC-7853-7143-9DD1-488ED8BC47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8995959-3059-9146-B579-3C0361D36184}"/>
              </a:ext>
            </a:extLst>
          </p:cNvPr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D9B04A07-656A-4B41-B23E-5FF3C9C7C7DE}"/>
              </a:ext>
            </a:extLst>
          </p:cNvPr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4318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>
            <a:extLst>
              <a:ext uri="{FF2B5EF4-FFF2-40B4-BE49-F238E27FC236}">
                <a16:creationId xmlns:a16="http://schemas.microsoft.com/office/drawing/2014/main" id="{811302A2-4342-C748-A279-7BD155EB3F3A}"/>
              </a:ext>
            </a:extLst>
          </p:cNvPr>
          <p:cNvSpPr txBox="1">
            <a:spLocks/>
          </p:cNvSpPr>
          <p:nvPr/>
        </p:nvSpPr>
        <p:spPr>
          <a:xfrm>
            <a:off x="4426082" y="4880903"/>
            <a:ext cx="3381856" cy="580723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zh-CN" altLang="en-US" dirty="0"/>
              <a:t>基于</a:t>
            </a:r>
            <a:r>
              <a:rPr kumimoji="1" lang="en-US" altLang="zh-CN" dirty="0" err="1"/>
              <a:t>RPA+Al</a:t>
            </a:r>
            <a:r>
              <a:rPr kumimoji="1" lang="zh-CN" altLang="en-US" dirty="0"/>
              <a:t>监控检测系统</a:t>
            </a:r>
            <a:endParaRPr kumimoji="1" lang="en-US" altLang="zh-CN" dirty="0"/>
          </a:p>
          <a:p>
            <a:pPr algn="ctr"/>
            <a:r>
              <a:rPr kumimoji="1" lang="en-US" altLang="zh-CN" sz="700" dirty="0"/>
              <a:t>Please enter the name of the APP….</a:t>
            </a:r>
            <a:endParaRPr kumimoji="1" lang="zh-CN" altLang="en-US" sz="7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/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0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>
            <a:extLst>
              <a:ext uri="{FF2B5EF4-FFF2-40B4-BE49-F238E27FC236}">
                <a16:creationId xmlns:a16="http://schemas.microsoft.com/office/drawing/2014/main" id="{9CA6A3C2-6568-D043-8016-E13D9D833C5F}"/>
              </a:ext>
            </a:extLst>
          </p:cNvPr>
          <p:cNvSpPr txBox="1">
            <a:spLocks/>
          </p:cNvSpPr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entries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：基于</a:t>
            </a:r>
            <a:r>
              <a:rPr kumimoji="1" lang="en-US" altLang="zh-CN" dirty="0" err="1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RPA+Al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监控检测系统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>
            <a:extLst>
              <a:ext uri="{FF2B5EF4-FFF2-40B4-BE49-F238E27FC236}">
                <a16:creationId xmlns:a16="http://schemas.microsoft.com/office/drawing/2014/main" id="{A9C94183-63D5-D14A-ADCF-ECA421883E0B}"/>
              </a:ext>
            </a:extLst>
          </p:cNvPr>
          <p:cNvSpPr txBox="1">
            <a:spLocks/>
          </p:cNvSpPr>
          <p:nvPr/>
        </p:nvSpPr>
        <p:spPr>
          <a:xfrm>
            <a:off x="835318" y="2742188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一时起意队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：曾炜强、熊师师、王宝杏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028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所在单位和部门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大数据技术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：家居、社区智能拍摄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作品应用项目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：社区、居家、学校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其它介绍等：拍到定义过的内容会实时向连接的手机报警</a:t>
            </a:r>
            <a:endParaRPr lang="en-US" altLang="zh-CN" sz="1600" b="1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028">
              <a:lnSpc>
                <a:spcPct val="200000"/>
              </a:lnSpc>
              <a:spcBef>
                <a:spcPts val="0"/>
              </a:spcBef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>
            <a:extLst>
              <a:ext uri="{FF2B5EF4-FFF2-40B4-BE49-F238E27FC236}">
                <a16:creationId xmlns:a16="http://schemas.microsoft.com/office/drawing/2014/main" id="{0EC478CF-6629-0F40-B124-4A01644BAD7D}"/>
              </a:ext>
            </a:extLst>
          </p:cNvPr>
          <p:cNvSpPr txBox="1">
            <a:spLocks/>
          </p:cNvSpPr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82000" y="1993900"/>
            <a:ext cx="2921000" cy="3594100"/>
          </a:xfrm>
          <a:prstGeom prst="rect">
            <a:avLst/>
          </a:prstGeom>
          <a:solidFill>
            <a:srgbClr val="34334B"/>
          </a:solidFill>
          <a:ln>
            <a:solidFill>
              <a:srgbClr val="01A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参赛团队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个人照片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Photo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992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30C6764-39CA-95B5-3823-3FD0EC606F81}"/>
              </a:ext>
            </a:extLst>
          </p:cNvPr>
          <p:cNvSpPr txBox="1"/>
          <p:nvPr/>
        </p:nvSpPr>
        <p:spPr>
          <a:xfrm>
            <a:off x="565151" y="1333603"/>
            <a:ext cx="4745990" cy="1586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</a:rPr>
              <a:t>家里摄像头实时抓拍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</a:rPr>
              <a:t>覆盖家里面主要场所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chemeClr val="bg1"/>
                </a:solidFill>
              </a:rPr>
              <a:t>实时监控家里动向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1978A8-5DE0-383B-29F2-DA5EB922A5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91875" y="1267744"/>
            <a:ext cx="4981304" cy="247219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D5C8B7A-9360-F8BF-969A-6D90878193D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5151" y="3764450"/>
            <a:ext cx="4565740" cy="23924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卡通人物&#10;&#10;描述已自动生成">
            <a:extLst>
              <a:ext uri="{FF2B5EF4-FFF2-40B4-BE49-F238E27FC236}">
                <a16:creationId xmlns:a16="http://schemas.microsoft.com/office/drawing/2014/main" id="{1C2EB9D0-A6F7-457C-277D-54A1D352BE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875" y="4354159"/>
            <a:ext cx="4906327" cy="224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0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B584A1D8-74B2-FD4B-9118-9647AC8759CA}"/>
              </a:ext>
            </a:extLst>
          </p:cNvPr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45063CA4-0CA0-4D4A-83D9-0D2020600C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87" name="PA_矩形 27">
            <a:extLst>
              <a:ext uri="{FF2B5EF4-FFF2-40B4-BE49-F238E27FC236}">
                <a16:creationId xmlns:a16="http://schemas.microsoft.com/office/drawing/2014/main" id="{2D25F733-2595-CC47-B3BB-73C0D664DD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238088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人工成本高</a:t>
            </a:r>
          </a:p>
        </p:txBody>
      </p:sp>
      <p:sp>
        <p:nvSpPr>
          <p:cNvPr id="88" name="PA_矩形 22">
            <a:extLst>
              <a:ext uri="{FF2B5EF4-FFF2-40B4-BE49-F238E27FC236}">
                <a16:creationId xmlns:a16="http://schemas.microsoft.com/office/drawing/2014/main" id="{D2CE06FA-EA78-CF48-94A0-3D2E339FF0D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3229" y="4968410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人工筛选易出错</a:t>
            </a:r>
          </a:p>
        </p:txBody>
      </p:sp>
      <p:sp>
        <p:nvSpPr>
          <p:cNvPr id="89" name="PA_矩形 20">
            <a:extLst>
              <a:ext uri="{FF2B5EF4-FFF2-40B4-BE49-F238E27FC236}">
                <a16:creationId xmlns:a16="http://schemas.microsoft.com/office/drawing/2014/main" id="{315F9A82-47E8-A148-AB20-FD1A91F4BE7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84282" y="1479634"/>
            <a:ext cx="3721002" cy="346656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分析困难</a:t>
            </a: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440DDE85-472A-7F4F-B16B-48E581889A0B}"/>
              </a:ext>
            </a:extLst>
          </p:cNvPr>
          <p:cNvGrpSpPr/>
          <p:nvPr/>
        </p:nvGrpSpPr>
        <p:grpSpPr>
          <a:xfrm>
            <a:off x="4573201" y="2894627"/>
            <a:ext cx="3047594" cy="3154441"/>
            <a:chOff x="4544326" y="2894627"/>
            <a:chExt cx="3047594" cy="3154441"/>
          </a:xfrm>
        </p:grpSpPr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1135FB9F-3398-0F4C-9552-53D965E9A02C}"/>
                </a:ext>
              </a:extLst>
            </p:cNvPr>
            <p:cNvSpPr/>
            <p:nvPr/>
          </p:nvSpPr>
          <p:spPr>
            <a:xfrm>
              <a:off x="6849177" y="5074671"/>
              <a:ext cx="742743" cy="74274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C234476A-48BF-2449-BA9E-D202A86AE5CD}"/>
                </a:ext>
              </a:extLst>
            </p:cNvPr>
            <p:cNvGrpSpPr/>
            <p:nvPr/>
          </p:nvGrpSpPr>
          <p:grpSpPr>
            <a:xfrm>
              <a:off x="4544326" y="2894627"/>
              <a:ext cx="2894147" cy="3154441"/>
              <a:chOff x="4544326" y="2894627"/>
              <a:chExt cx="2894147" cy="3154441"/>
            </a:xfrm>
          </p:grpSpPr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060DE8A2-CFA1-1641-9A96-F02BD69A9E34}"/>
                  </a:ext>
                </a:extLst>
              </p:cNvPr>
              <p:cNvSpPr/>
              <p:nvPr/>
            </p:nvSpPr>
            <p:spPr>
              <a:xfrm>
                <a:off x="4544326" y="3166901"/>
                <a:ext cx="2882165" cy="2882167"/>
              </a:xfrm>
              <a:prstGeom prst="ellipse">
                <a:avLst/>
              </a:prstGeom>
              <a:noFill/>
              <a:ln>
                <a:solidFill>
                  <a:srgbClr val="2C3F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2D1FF0D7-B1F4-6347-8CC7-F6A78AEDBB37}"/>
                  </a:ext>
                </a:extLst>
              </p:cNvPr>
              <p:cNvGrpSpPr/>
              <p:nvPr/>
            </p:nvGrpSpPr>
            <p:grpSpPr>
              <a:xfrm>
                <a:off x="5242851" y="3439529"/>
                <a:ext cx="1814286" cy="2093804"/>
                <a:chOff x="8301916" y="1749231"/>
                <a:chExt cx="2561601" cy="2956261"/>
              </a:xfrm>
            </p:grpSpPr>
            <p:sp>
              <p:nvSpPr>
                <p:cNvPr id="101" name="梯形 100">
                  <a:extLst>
                    <a:ext uri="{FF2B5EF4-FFF2-40B4-BE49-F238E27FC236}">
                      <a16:creationId xmlns:a16="http://schemas.microsoft.com/office/drawing/2014/main" id="{102F3CAD-D024-B242-8034-DA0500384692}"/>
                    </a:ext>
                  </a:extLst>
                </p:cNvPr>
                <p:cNvSpPr/>
                <p:nvPr/>
              </p:nvSpPr>
              <p:spPr>
                <a:xfrm rot="14400000">
                  <a:off x="8553651" y="2720979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02" name="梯形 101">
                  <a:extLst>
                    <a:ext uri="{FF2B5EF4-FFF2-40B4-BE49-F238E27FC236}">
                      <a16:creationId xmlns:a16="http://schemas.microsoft.com/office/drawing/2014/main" id="{92895302-3C81-E649-9479-43F0833A5AF5}"/>
                    </a:ext>
                  </a:extLst>
                </p:cNvPr>
                <p:cNvSpPr/>
                <p:nvPr/>
              </p:nvSpPr>
              <p:spPr>
                <a:xfrm>
                  <a:off x="8492970" y="4010011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  <p:sp>
              <p:nvSpPr>
                <p:cNvPr id="103" name="梯形 102">
                  <a:extLst>
                    <a:ext uri="{FF2B5EF4-FFF2-40B4-BE49-F238E27FC236}">
                      <a16:creationId xmlns:a16="http://schemas.microsoft.com/office/drawing/2014/main" id="{062F09D6-CF3F-E346-A116-3973FAA50CD8}"/>
                    </a:ext>
                  </a:extLst>
                </p:cNvPr>
                <p:cNvSpPr/>
                <p:nvPr/>
              </p:nvSpPr>
              <p:spPr>
                <a:xfrm rot="7200000">
                  <a:off x="7330168" y="3306693"/>
                  <a:ext cx="2370547" cy="427052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endParaRPr>
                </a:p>
              </p:txBody>
            </p:sp>
          </p:grp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1AC13CFA-5C4E-A445-B8BF-5B424146DAFF}"/>
                  </a:ext>
                </a:extLst>
              </p:cNvPr>
              <p:cNvSpPr/>
              <p:nvPr/>
            </p:nvSpPr>
            <p:spPr>
              <a:xfrm>
                <a:off x="5588714" y="2894627"/>
                <a:ext cx="742743" cy="74274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6" name="任意多边形: 形状 10">
                <a:extLst>
                  <a:ext uri="{FF2B5EF4-FFF2-40B4-BE49-F238E27FC236}">
                    <a16:creationId xmlns:a16="http://schemas.microsoft.com/office/drawing/2014/main" id="{E025C5F2-0E23-D34C-92D8-169D2C27C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507" y="3048077"/>
                <a:ext cx="235159" cy="435849"/>
              </a:xfrm>
              <a:custGeom>
                <a:avLst/>
                <a:gdLst>
                  <a:gd name="connsiteX0" fmla="*/ 144363 w 327353"/>
                  <a:gd name="connsiteY0" fmla="*/ 543008 h 606722"/>
                  <a:gd name="connsiteX1" fmla="*/ 131814 w 327353"/>
                  <a:gd name="connsiteY1" fmla="*/ 555538 h 606722"/>
                  <a:gd name="connsiteX2" fmla="*/ 144363 w 327353"/>
                  <a:gd name="connsiteY2" fmla="*/ 568156 h 606722"/>
                  <a:gd name="connsiteX3" fmla="*/ 182990 w 327353"/>
                  <a:gd name="connsiteY3" fmla="*/ 568156 h 606722"/>
                  <a:gd name="connsiteX4" fmla="*/ 195540 w 327353"/>
                  <a:gd name="connsiteY4" fmla="*/ 555538 h 606722"/>
                  <a:gd name="connsiteX5" fmla="*/ 182990 w 327353"/>
                  <a:gd name="connsiteY5" fmla="*/ 543008 h 606722"/>
                  <a:gd name="connsiteX6" fmla="*/ 327353 w 327353"/>
                  <a:gd name="connsiteY6" fmla="*/ 501509 h 606722"/>
                  <a:gd name="connsiteX7" fmla="*/ 327353 w 327353"/>
                  <a:gd name="connsiteY7" fmla="*/ 572333 h 606722"/>
                  <a:gd name="connsiteX8" fmla="*/ 294066 w 327353"/>
                  <a:gd name="connsiteY8" fmla="*/ 606722 h 606722"/>
                  <a:gd name="connsiteX9" fmla="*/ 33020 w 327353"/>
                  <a:gd name="connsiteY9" fmla="*/ 606722 h 606722"/>
                  <a:gd name="connsiteX10" fmla="*/ 0 w 327353"/>
                  <a:gd name="connsiteY10" fmla="*/ 572333 h 606722"/>
                  <a:gd name="connsiteX11" fmla="*/ 0 w 327353"/>
                  <a:gd name="connsiteY11" fmla="*/ 502779 h 606722"/>
                  <a:gd name="connsiteX12" fmla="*/ 0 w 327353"/>
                  <a:gd name="connsiteY12" fmla="*/ 502753 h 606722"/>
                  <a:gd name="connsiteX13" fmla="*/ 322280 w 327353"/>
                  <a:gd name="connsiteY13" fmla="*/ 502753 h 606722"/>
                  <a:gd name="connsiteX14" fmla="*/ 327353 w 327353"/>
                  <a:gd name="connsiteY14" fmla="*/ 501509 h 606722"/>
                  <a:gd name="connsiteX15" fmla="*/ 187174 w 327353"/>
                  <a:gd name="connsiteY15" fmla="*/ 190205 h 606722"/>
                  <a:gd name="connsiteX16" fmla="*/ 174624 w 327353"/>
                  <a:gd name="connsiteY16" fmla="*/ 202823 h 606722"/>
                  <a:gd name="connsiteX17" fmla="*/ 174624 w 327353"/>
                  <a:gd name="connsiteY17" fmla="*/ 263163 h 606722"/>
                  <a:gd name="connsiteX18" fmla="*/ 187174 w 327353"/>
                  <a:gd name="connsiteY18" fmla="*/ 275693 h 606722"/>
                  <a:gd name="connsiteX19" fmla="*/ 191357 w 327353"/>
                  <a:gd name="connsiteY19" fmla="*/ 274982 h 606722"/>
                  <a:gd name="connsiteX20" fmla="*/ 191357 w 327353"/>
                  <a:gd name="connsiteY20" fmla="*/ 405614 h 606722"/>
                  <a:gd name="connsiteX21" fmla="*/ 203995 w 327353"/>
                  <a:gd name="connsiteY21" fmla="*/ 418144 h 606722"/>
                  <a:gd name="connsiteX22" fmla="*/ 216545 w 327353"/>
                  <a:gd name="connsiteY22" fmla="*/ 405614 h 606722"/>
                  <a:gd name="connsiteX23" fmla="*/ 216545 w 327353"/>
                  <a:gd name="connsiteY23" fmla="*/ 275426 h 606722"/>
                  <a:gd name="connsiteX24" fmla="*/ 219037 w 327353"/>
                  <a:gd name="connsiteY24" fmla="*/ 275693 h 606722"/>
                  <a:gd name="connsiteX25" fmla="*/ 231675 w 327353"/>
                  <a:gd name="connsiteY25" fmla="*/ 263163 h 606722"/>
                  <a:gd name="connsiteX26" fmla="*/ 231675 w 327353"/>
                  <a:gd name="connsiteY26" fmla="*/ 202823 h 606722"/>
                  <a:gd name="connsiteX27" fmla="*/ 219037 w 327353"/>
                  <a:gd name="connsiteY27" fmla="*/ 190205 h 606722"/>
                  <a:gd name="connsiteX28" fmla="*/ 211471 w 327353"/>
                  <a:gd name="connsiteY28" fmla="*/ 192782 h 606722"/>
                  <a:gd name="connsiteX29" fmla="*/ 203995 w 327353"/>
                  <a:gd name="connsiteY29" fmla="*/ 190205 h 606722"/>
                  <a:gd name="connsiteX30" fmla="*/ 195540 w 327353"/>
                  <a:gd name="connsiteY30" fmla="*/ 193493 h 606722"/>
                  <a:gd name="connsiteX31" fmla="*/ 187174 w 327353"/>
                  <a:gd name="connsiteY31" fmla="*/ 190205 h 606722"/>
                  <a:gd name="connsiteX32" fmla="*/ 106626 w 327353"/>
                  <a:gd name="connsiteY32" fmla="*/ 181851 h 606722"/>
                  <a:gd name="connsiteX33" fmla="*/ 85621 w 327353"/>
                  <a:gd name="connsiteY33" fmla="*/ 202823 h 606722"/>
                  <a:gd name="connsiteX34" fmla="*/ 85621 w 327353"/>
                  <a:gd name="connsiteY34" fmla="*/ 328479 h 606722"/>
                  <a:gd name="connsiteX35" fmla="*/ 95678 w 327353"/>
                  <a:gd name="connsiteY35" fmla="*/ 346341 h 606722"/>
                  <a:gd name="connsiteX36" fmla="*/ 95678 w 327353"/>
                  <a:gd name="connsiteY36" fmla="*/ 405614 h 606722"/>
                  <a:gd name="connsiteX37" fmla="*/ 108317 w 327353"/>
                  <a:gd name="connsiteY37" fmla="*/ 418144 h 606722"/>
                  <a:gd name="connsiteX38" fmla="*/ 120866 w 327353"/>
                  <a:gd name="connsiteY38" fmla="*/ 405614 h 606722"/>
                  <a:gd name="connsiteX39" fmla="*/ 120866 w 327353"/>
                  <a:gd name="connsiteY39" fmla="*/ 343853 h 606722"/>
                  <a:gd name="connsiteX40" fmla="*/ 127631 w 327353"/>
                  <a:gd name="connsiteY40" fmla="*/ 328479 h 606722"/>
                  <a:gd name="connsiteX41" fmla="*/ 127631 w 327353"/>
                  <a:gd name="connsiteY41" fmla="*/ 202823 h 606722"/>
                  <a:gd name="connsiteX42" fmla="*/ 106626 w 327353"/>
                  <a:gd name="connsiteY42" fmla="*/ 181851 h 606722"/>
                  <a:gd name="connsiteX43" fmla="*/ 0 w 327353"/>
                  <a:gd name="connsiteY43" fmla="*/ 112270 h 606722"/>
                  <a:gd name="connsiteX44" fmla="*/ 327353 w 327353"/>
                  <a:gd name="connsiteY44" fmla="*/ 112270 h 606722"/>
                  <a:gd name="connsiteX45" fmla="*/ 327353 w 327353"/>
                  <a:gd name="connsiteY45" fmla="*/ 478928 h 606722"/>
                  <a:gd name="connsiteX46" fmla="*/ 322280 w 327353"/>
                  <a:gd name="connsiteY46" fmla="*/ 477684 h 606722"/>
                  <a:gd name="connsiteX47" fmla="*/ 0 w 327353"/>
                  <a:gd name="connsiteY47" fmla="*/ 477684 h 606722"/>
                  <a:gd name="connsiteX48" fmla="*/ 0 w 327353"/>
                  <a:gd name="connsiteY48" fmla="*/ 477658 h 606722"/>
                  <a:gd name="connsiteX49" fmla="*/ 33020 w 327353"/>
                  <a:gd name="connsiteY49" fmla="*/ 0 h 606722"/>
                  <a:gd name="connsiteX50" fmla="*/ 294066 w 327353"/>
                  <a:gd name="connsiteY50" fmla="*/ 0 h 606722"/>
                  <a:gd name="connsiteX51" fmla="*/ 327353 w 327353"/>
                  <a:gd name="connsiteY51" fmla="*/ 34407 h 606722"/>
                  <a:gd name="connsiteX52" fmla="*/ 327353 w 327353"/>
                  <a:gd name="connsiteY52" fmla="*/ 87219 h 606722"/>
                  <a:gd name="connsiteX53" fmla="*/ 0 w 327353"/>
                  <a:gd name="connsiteY53" fmla="*/ 87219 h 606722"/>
                  <a:gd name="connsiteX54" fmla="*/ 0 w 327353"/>
                  <a:gd name="connsiteY54" fmla="*/ 34407 h 606722"/>
                  <a:gd name="connsiteX55" fmla="*/ 33020 w 327353"/>
                  <a:gd name="connsiteY5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27353" h="606722">
                    <a:moveTo>
                      <a:pt x="144363" y="543008"/>
                    </a:moveTo>
                    <a:cubicBezTo>
                      <a:pt x="137421" y="543008"/>
                      <a:pt x="131814" y="548606"/>
                      <a:pt x="131814" y="555538"/>
                    </a:cubicBezTo>
                    <a:cubicBezTo>
                      <a:pt x="131814" y="562558"/>
                      <a:pt x="137421" y="568156"/>
                      <a:pt x="144363" y="568156"/>
                    </a:cubicBezTo>
                    <a:lnTo>
                      <a:pt x="182990" y="568156"/>
                    </a:lnTo>
                    <a:cubicBezTo>
                      <a:pt x="189933" y="568156"/>
                      <a:pt x="195540" y="562558"/>
                      <a:pt x="195540" y="555538"/>
                    </a:cubicBezTo>
                    <a:cubicBezTo>
                      <a:pt x="195540" y="548606"/>
                      <a:pt x="189933" y="543008"/>
                      <a:pt x="182990" y="543008"/>
                    </a:cubicBezTo>
                    <a:close/>
                    <a:moveTo>
                      <a:pt x="327353" y="501509"/>
                    </a:moveTo>
                    <a:lnTo>
                      <a:pt x="327353" y="572333"/>
                    </a:lnTo>
                    <a:cubicBezTo>
                      <a:pt x="327353" y="590905"/>
                      <a:pt x="312668" y="606722"/>
                      <a:pt x="294066" y="606722"/>
                    </a:cubicBezTo>
                    <a:lnTo>
                      <a:pt x="33020" y="606722"/>
                    </a:lnTo>
                    <a:cubicBezTo>
                      <a:pt x="14330" y="606722"/>
                      <a:pt x="0" y="590905"/>
                      <a:pt x="0" y="572333"/>
                    </a:cubicBezTo>
                    <a:lnTo>
                      <a:pt x="0" y="502779"/>
                    </a:lnTo>
                    <a:lnTo>
                      <a:pt x="0" y="502753"/>
                    </a:lnTo>
                    <a:lnTo>
                      <a:pt x="322280" y="502753"/>
                    </a:lnTo>
                    <a:cubicBezTo>
                      <a:pt x="324238" y="502753"/>
                      <a:pt x="325662" y="502309"/>
                      <a:pt x="327353" y="501509"/>
                    </a:cubicBezTo>
                    <a:close/>
                    <a:moveTo>
                      <a:pt x="187174" y="190205"/>
                    </a:moveTo>
                    <a:cubicBezTo>
                      <a:pt x="180231" y="190205"/>
                      <a:pt x="174624" y="195892"/>
                      <a:pt x="174624" y="202823"/>
                    </a:cubicBezTo>
                    <a:lnTo>
                      <a:pt x="174624" y="263163"/>
                    </a:lnTo>
                    <a:cubicBezTo>
                      <a:pt x="174624" y="270094"/>
                      <a:pt x="180231" y="275693"/>
                      <a:pt x="187174" y="275693"/>
                    </a:cubicBezTo>
                    <a:cubicBezTo>
                      <a:pt x="188687" y="275693"/>
                      <a:pt x="190022" y="275426"/>
                      <a:pt x="191357" y="274982"/>
                    </a:cubicBezTo>
                    <a:lnTo>
                      <a:pt x="191357" y="405614"/>
                    </a:lnTo>
                    <a:cubicBezTo>
                      <a:pt x="191357" y="412545"/>
                      <a:pt x="196964" y="418144"/>
                      <a:pt x="203995" y="418144"/>
                    </a:cubicBezTo>
                    <a:cubicBezTo>
                      <a:pt x="210937" y="418144"/>
                      <a:pt x="216545" y="412545"/>
                      <a:pt x="216545" y="405614"/>
                    </a:cubicBezTo>
                    <a:lnTo>
                      <a:pt x="216545" y="275426"/>
                    </a:lnTo>
                    <a:cubicBezTo>
                      <a:pt x="217346" y="275604"/>
                      <a:pt x="218236" y="275693"/>
                      <a:pt x="219037" y="275693"/>
                    </a:cubicBezTo>
                    <a:cubicBezTo>
                      <a:pt x="225979" y="275693"/>
                      <a:pt x="231675" y="270094"/>
                      <a:pt x="231675" y="263163"/>
                    </a:cubicBezTo>
                    <a:lnTo>
                      <a:pt x="231675" y="202823"/>
                    </a:lnTo>
                    <a:cubicBezTo>
                      <a:pt x="231675" y="195892"/>
                      <a:pt x="225979" y="190205"/>
                      <a:pt x="219037" y="190205"/>
                    </a:cubicBezTo>
                    <a:cubicBezTo>
                      <a:pt x="216189" y="190205"/>
                      <a:pt x="213607" y="191182"/>
                      <a:pt x="211471" y="192782"/>
                    </a:cubicBezTo>
                    <a:cubicBezTo>
                      <a:pt x="209424" y="191182"/>
                      <a:pt x="206843" y="190205"/>
                      <a:pt x="203995" y="190205"/>
                    </a:cubicBezTo>
                    <a:cubicBezTo>
                      <a:pt x="200702" y="190205"/>
                      <a:pt x="197765" y="191449"/>
                      <a:pt x="195540" y="193493"/>
                    </a:cubicBezTo>
                    <a:cubicBezTo>
                      <a:pt x="193315" y="191449"/>
                      <a:pt x="190378" y="190205"/>
                      <a:pt x="187174" y="190205"/>
                    </a:cubicBezTo>
                    <a:close/>
                    <a:moveTo>
                      <a:pt x="106626" y="181851"/>
                    </a:moveTo>
                    <a:cubicBezTo>
                      <a:pt x="95055" y="181851"/>
                      <a:pt x="85621" y="191271"/>
                      <a:pt x="85621" y="202823"/>
                    </a:cubicBezTo>
                    <a:lnTo>
                      <a:pt x="85621" y="328479"/>
                    </a:lnTo>
                    <a:cubicBezTo>
                      <a:pt x="85621" y="336032"/>
                      <a:pt x="89715" y="342697"/>
                      <a:pt x="95678" y="346341"/>
                    </a:cubicBezTo>
                    <a:lnTo>
                      <a:pt x="95678" y="405614"/>
                    </a:lnTo>
                    <a:cubicBezTo>
                      <a:pt x="95678" y="412545"/>
                      <a:pt x="101375" y="418144"/>
                      <a:pt x="108317" y="418144"/>
                    </a:cubicBezTo>
                    <a:cubicBezTo>
                      <a:pt x="115259" y="418144"/>
                      <a:pt x="120866" y="412545"/>
                      <a:pt x="120866" y="405614"/>
                    </a:cubicBezTo>
                    <a:lnTo>
                      <a:pt x="120866" y="343853"/>
                    </a:lnTo>
                    <a:cubicBezTo>
                      <a:pt x="124960" y="340031"/>
                      <a:pt x="127631" y="334522"/>
                      <a:pt x="127631" y="328479"/>
                    </a:cubicBezTo>
                    <a:lnTo>
                      <a:pt x="127631" y="202823"/>
                    </a:lnTo>
                    <a:cubicBezTo>
                      <a:pt x="127631" y="191271"/>
                      <a:pt x="118196" y="181851"/>
                      <a:pt x="106626" y="181851"/>
                    </a:cubicBezTo>
                    <a:close/>
                    <a:moveTo>
                      <a:pt x="0" y="112270"/>
                    </a:moveTo>
                    <a:lnTo>
                      <a:pt x="327353" y="112270"/>
                    </a:lnTo>
                    <a:lnTo>
                      <a:pt x="327353" y="478928"/>
                    </a:lnTo>
                    <a:cubicBezTo>
                      <a:pt x="325662" y="478128"/>
                      <a:pt x="324238" y="477684"/>
                      <a:pt x="322280" y="477684"/>
                    </a:cubicBezTo>
                    <a:lnTo>
                      <a:pt x="0" y="477684"/>
                    </a:lnTo>
                    <a:lnTo>
                      <a:pt x="0" y="477658"/>
                    </a:lnTo>
                    <a:close/>
                    <a:moveTo>
                      <a:pt x="33020" y="0"/>
                    </a:moveTo>
                    <a:lnTo>
                      <a:pt x="294066" y="0"/>
                    </a:lnTo>
                    <a:cubicBezTo>
                      <a:pt x="312668" y="0"/>
                      <a:pt x="327353" y="15825"/>
                      <a:pt x="327353" y="34407"/>
                    </a:cubicBezTo>
                    <a:lnTo>
                      <a:pt x="327353" y="87219"/>
                    </a:lnTo>
                    <a:lnTo>
                      <a:pt x="0" y="87219"/>
                    </a:lnTo>
                    <a:lnTo>
                      <a:pt x="0" y="34407"/>
                    </a:lnTo>
                    <a:cubicBezTo>
                      <a:pt x="0" y="15825"/>
                      <a:pt x="14330" y="0"/>
                      <a:pt x="330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BB6360AC-AC9F-B34D-B279-D11C593BFF02}"/>
                  </a:ext>
                </a:extLst>
              </p:cNvPr>
              <p:cNvSpPr/>
              <p:nvPr/>
            </p:nvSpPr>
            <p:spPr>
              <a:xfrm>
                <a:off x="4589393" y="5085190"/>
                <a:ext cx="742743" cy="742748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8" name="任意多边形: 形状 12">
                <a:extLst>
                  <a:ext uri="{FF2B5EF4-FFF2-40B4-BE49-F238E27FC236}">
                    <a16:creationId xmlns:a16="http://schemas.microsoft.com/office/drawing/2014/main" id="{D8DB77DE-5FF0-E64F-BF7C-F3F528A5D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842" y="5257947"/>
                <a:ext cx="435848" cy="397234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99" name="任意多边形: 形状 14">
                <a:extLst>
                  <a:ext uri="{FF2B5EF4-FFF2-40B4-BE49-F238E27FC236}">
                    <a16:creationId xmlns:a16="http://schemas.microsoft.com/office/drawing/2014/main" id="{3B38A289-B031-2844-81D3-B3B04FD85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02625" y="5240067"/>
                <a:ext cx="435848" cy="411957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Arial"/>
                  <a:ea typeface="微软雅黑"/>
                  <a:cs typeface="+mn-ea"/>
                  <a:sym typeface="Arial"/>
                </a:endParaRPr>
              </a:p>
            </p:txBody>
          </p:sp>
          <p:sp>
            <p:nvSpPr>
              <p:cNvPr id="100" name="文本框 21">
                <a:extLst>
                  <a:ext uri="{FF2B5EF4-FFF2-40B4-BE49-F238E27FC236}">
                    <a16:creationId xmlns:a16="http://schemas.microsoft.com/office/drawing/2014/main" id="{B69685EA-BE6E-1443-BA9C-D876A7B0C643}"/>
                  </a:ext>
                </a:extLst>
              </p:cNvPr>
              <p:cNvSpPr txBox="1"/>
              <p:nvPr/>
            </p:nvSpPr>
            <p:spPr>
              <a:xfrm>
                <a:off x="5086703" y="4365449"/>
                <a:ext cx="1710981" cy="661659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rial"/>
                    <a:ea typeface="微软雅黑"/>
                    <a:cs typeface="+mn-ea"/>
                    <a:sym typeface="Arial"/>
                  </a:rPr>
                  <a:t>痛点</a:t>
                </a:r>
              </a:p>
            </p:txBody>
          </p:sp>
        </p:grpSp>
      </p:grpSp>
      <p:sp>
        <p:nvSpPr>
          <p:cNvPr id="104" name="矩形 103">
            <a:extLst>
              <a:ext uri="{FF2B5EF4-FFF2-40B4-BE49-F238E27FC236}">
                <a16:creationId xmlns:a16="http://schemas.microsoft.com/office/drawing/2014/main" id="{1967B92D-AB76-B14F-82F6-7B8A34FCED20}"/>
              </a:ext>
            </a:extLst>
          </p:cNvPr>
          <p:cNvSpPr/>
          <p:nvPr/>
        </p:nvSpPr>
        <p:spPr>
          <a:xfrm>
            <a:off x="1249529" y="5343215"/>
            <a:ext cx="2964662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监控内容较为枯燥、注意力难以持久，容易错过重要画面信息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6E7FAF20-58D0-B349-BDA9-86AC3E823520}"/>
              </a:ext>
            </a:extLst>
          </p:cNvPr>
          <p:cNvSpPr/>
          <p:nvPr/>
        </p:nvSpPr>
        <p:spPr>
          <a:xfrm>
            <a:off x="8179629" y="5315066"/>
            <a:ext cx="3299290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多个摄像头的手动筛选需要多个人同时进行</a:t>
            </a: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F3BB0F9-BCE8-2442-B286-165C99D59E94}"/>
              </a:ext>
            </a:extLst>
          </p:cNvPr>
          <p:cNvSpPr/>
          <p:nvPr/>
        </p:nvSpPr>
        <p:spPr>
          <a:xfrm>
            <a:off x="4484233" y="1876429"/>
            <a:ext cx="2915919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视频</a:t>
            </a: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监控时间长且内容多，出现问题回放需要大量时间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3A28D9-E2F0-CBE0-BCF4-9EF82E715CD9}"/>
              </a:ext>
            </a:extLst>
          </p:cNvPr>
          <p:cNvSpPr txBox="1"/>
          <p:nvPr/>
        </p:nvSpPr>
        <p:spPr>
          <a:xfrm>
            <a:off x="253229" y="1271714"/>
            <a:ext cx="3652966" cy="2780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</a:rPr>
              <a:t>监控工作每天面临庞大的数据量，长时间对监控视频的查看让工作人员苦不堪言，在调查了解中我们发现以下痛点：监控视频周期长，人工筛选繁琐易错，人工时间成本高</a:t>
            </a:r>
          </a:p>
        </p:txBody>
      </p:sp>
    </p:spTree>
    <p:extLst>
      <p:ext uri="{BB962C8B-B14F-4D97-AF65-F5344CB8AC3E}">
        <p14:creationId xmlns:p14="http://schemas.microsoft.com/office/powerpoint/2010/main" val="265723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/>
      <p:bldP spid="104" grpId="0"/>
      <p:bldP spid="105" grpId="0"/>
      <p:bldP spid="10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2">
            <a:extLst>
              <a:ext uri="{FF2B5EF4-FFF2-40B4-BE49-F238E27FC236}">
                <a16:creationId xmlns:a16="http://schemas.microsoft.com/office/drawing/2014/main" id="{64A97A0A-7C52-7648-95DA-99DB4B5B543E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E7ED3914-52F9-3B4E-8B34-F6600DFBF511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DDA4EBC-9BBB-AF78-050F-D2B078DE7F22}"/>
              </a:ext>
            </a:extLst>
          </p:cNvPr>
          <p:cNvSpPr txBox="1"/>
          <p:nvPr/>
        </p:nvSpPr>
        <p:spPr>
          <a:xfrm>
            <a:off x="0" y="1347504"/>
            <a:ext cx="7080069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6"/>
              </a:lnSpc>
              <a:spcBef>
                <a:spcPct val="50000"/>
              </a:spcBef>
            </a:pPr>
            <a:r>
              <a:rPr lang="zh-CN" altLang="en-US" sz="32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问题</a:t>
            </a:r>
            <a:r>
              <a:rPr lang="zh-CN" altLang="en-US" sz="20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：人工无法进行实时监控，人工筛选容易出错，监控多且较为枯燥，容易错过重要画面，不能及时发现入侵者</a:t>
            </a:r>
            <a:endParaRPr lang="en-US" altLang="zh-CN" sz="2000" dirty="0">
              <a:solidFill>
                <a:srgbClr val="BCE8F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3FAE283C-8CC8-D203-7230-3050D5BC70CD}"/>
              </a:ext>
            </a:extLst>
          </p:cNvPr>
          <p:cNvSpPr txBox="1"/>
          <p:nvPr/>
        </p:nvSpPr>
        <p:spPr>
          <a:xfrm>
            <a:off x="1479438" y="3820776"/>
            <a:ext cx="8210145" cy="170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AI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人工智能处理</a:t>
            </a: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+python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算法</a:t>
            </a:r>
            <a:endParaRPr lang="en-US" altLang="zh-CN" sz="1800" dirty="0">
              <a:solidFill>
                <a:srgbClr val="BCE8F2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在</a:t>
            </a: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AI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高速发展的今天，人脸检测、识别查找技术非常发达，并且错误率低不怕枯燥、</a:t>
            </a: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AI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智能可以实时分析每个画面、分析速度比人眼快，再通过</a:t>
            </a: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python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编写人脸检测算法</a:t>
            </a:r>
            <a:r>
              <a:rPr lang="en-US" altLang="zh-CN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18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设置监控画面灵敏度，当摄像头画面出现运动时，及时报警</a:t>
            </a:r>
            <a:endParaRPr lang="en-US" altLang="zh-CN" sz="1800" dirty="0">
              <a:solidFill>
                <a:srgbClr val="BCE8F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5125EFA-E2FF-1661-FF33-D6FDC57042B6}"/>
              </a:ext>
            </a:extLst>
          </p:cNvPr>
          <p:cNvSpPr txBox="1"/>
          <p:nvPr/>
        </p:nvSpPr>
        <p:spPr>
          <a:xfrm>
            <a:off x="2141982" y="2618487"/>
            <a:ext cx="6885056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rgbClr val="BCE8F2"/>
                </a:solidFill>
                <a:cs typeface="+mn-ea"/>
                <a:sym typeface="+mn-lt"/>
              </a:rPr>
              <a:t>解决方案</a:t>
            </a:r>
            <a:endParaRPr lang="en-US" altLang="zh-CN" sz="3600" dirty="0">
              <a:solidFill>
                <a:srgbClr val="BCE8F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6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" name="直接连接符 2">
            <a:extLst>
              <a:ext uri="{FF2B5EF4-FFF2-40B4-BE49-F238E27FC236}">
                <a16:creationId xmlns:a16="http://schemas.microsoft.com/office/drawing/2014/main" id="{BFFD7F99-76E0-B847-8F37-5D7799EBDEAD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>
            <a:extLst>
              <a:ext uri="{FF2B5EF4-FFF2-40B4-BE49-F238E27FC236}">
                <a16:creationId xmlns:a16="http://schemas.microsoft.com/office/drawing/2014/main" id="{083FA573-2979-9740-B654-636F96BA9AD9}"/>
              </a:ext>
            </a:extLst>
          </p:cNvPr>
          <p:cNvSpPr txBox="1"/>
          <p:nvPr/>
        </p:nvSpPr>
        <p:spPr>
          <a:xfrm>
            <a:off x="292499" y="285760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标题 1">
            <a:extLst>
              <a:ext uri="{FF2B5EF4-FFF2-40B4-BE49-F238E27FC236}">
                <a16:creationId xmlns:a16="http://schemas.microsoft.com/office/drawing/2014/main" id="{A75ACEA4-A85F-E447-9754-DC085C098CF6}"/>
              </a:ext>
            </a:extLst>
          </p:cNvPr>
          <p:cNvSpPr txBox="1">
            <a:spLocks/>
          </p:cNvSpPr>
          <p:nvPr/>
        </p:nvSpPr>
        <p:spPr>
          <a:xfrm>
            <a:off x="3253937" y="41590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39" name="Group 3">
            <a:extLst>
              <a:ext uri="{FF2B5EF4-FFF2-40B4-BE49-F238E27FC236}">
                <a16:creationId xmlns:a16="http://schemas.microsoft.com/office/drawing/2014/main" id="{388EC997-9178-8178-A904-204399B50115}"/>
              </a:ext>
            </a:extLst>
          </p:cNvPr>
          <p:cNvGrpSpPr/>
          <p:nvPr/>
        </p:nvGrpSpPr>
        <p:grpSpPr bwMode="auto">
          <a:xfrm>
            <a:off x="1100575" y="1661557"/>
            <a:ext cx="1151819" cy="1193299"/>
            <a:chOff x="0" y="0"/>
            <a:chExt cx="1036800" cy="1074138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40" name="空心弧 43">
              <a:extLst>
                <a:ext uri="{FF2B5EF4-FFF2-40B4-BE49-F238E27FC236}">
                  <a16:creationId xmlns:a16="http://schemas.microsoft.com/office/drawing/2014/main" id="{91459C03-1A2B-C43B-0587-B8F1730C0C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0"/>
              <a:ext cx="1036800" cy="1036800"/>
            </a:xfrm>
            <a:custGeom>
              <a:avLst/>
              <a:gdLst>
                <a:gd name="T0" fmla="*/ 1036799 w 1036800"/>
                <a:gd name="T1" fmla="*/ 519147 h 1036800"/>
                <a:gd name="T2" fmla="*/ 1036799 w 1036800"/>
                <a:gd name="T3" fmla="*/ 519147 h 1036800"/>
                <a:gd name="T4" fmla="*/ 518400 w 1036800"/>
                <a:gd name="T5" fmla="*/ 1036800 h 1036800"/>
                <a:gd name="T6" fmla="*/ 0 w 1036800"/>
                <a:gd name="T7" fmla="*/ 518400 h 1036800"/>
                <a:gd name="T8" fmla="*/ 518206 w 1036800"/>
                <a:gd name="T9" fmla="*/ 0 h 1036800"/>
                <a:gd name="T10" fmla="*/ 518304 w 1036800"/>
                <a:gd name="T11" fmla="*/ 261066 h 1036800"/>
                <a:gd name="T12" fmla="*/ 518304 w 1036800"/>
                <a:gd name="T13" fmla="*/ 261066 h 1036800"/>
                <a:gd name="T14" fmla="*/ 261066 w 1036800"/>
                <a:gd name="T15" fmla="*/ 518399 h 1036800"/>
                <a:gd name="T16" fmla="*/ 518400 w 1036800"/>
                <a:gd name="T17" fmla="*/ 775734 h 1036800"/>
                <a:gd name="T18" fmla="*/ 775733 w 1036800"/>
                <a:gd name="T19" fmla="*/ 518770 h 10368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36800"/>
                <a:gd name="T31" fmla="*/ 0 h 1036800"/>
                <a:gd name="T32" fmla="*/ 1036799 w 1036800"/>
                <a:gd name="T33" fmla="*/ 1036800 h 10368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36800" h="1036800">
                  <a:moveTo>
                    <a:pt x="1036799" y="519147"/>
                  </a:moveTo>
                  <a:lnTo>
                    <a:pt x="1036799" y="519147"/>
                  </a:lnTo>
                  <a:cubicBezTo>
                    <a:pt x="1036387" y="805159"/>
                    <a:pt x="804412" y="1036799"/>
                    <a:pt x="518400" y="1036800"/>
                  </a:cubicBezTo>
                  <a:cubicBezTo>
                    <a:pt x="232095" y="1036800"/>
                    <a:pt x="0" y="804704"/>
                    <a:pt x="0" y="518400"/>
                  </a:cubicBezTo>
                  <a:cubicBezTo>
                    <a:pt x="-1" y="232171"/>
                    <a:pt x="231977" y="107"/>
                    <a:pt x="518206" y="0"/>
                  </a:cubicBezTo>
                  <a:lnTo>
                    <a:pt x="518304" y="261066"/>
                  </a:lnTo>
                  <a:cubicBezTo>
                    <a:pt x="376219" y="261119"/>
                    <a:pt x="261066" y="376315"/>
                    <a:pt x="261066" y="518399"/>
                  </a:cubicBezTo>
                  <a:cubicBezTo>
                    <a:pt x="261066" y="660521"/>
                    <a:pt x="376278" y="775734"/>
                    <a:pt x="518400" y="775734"/>
                  </a:cubicBezTo>
                  <a:cubicBezTo>
                    <a:pt x="660376" y="775734"/>
                    <a:pt x="775529" y="660747"/>
                    <a:pt x="775733" y="518770"/>
                  </a:cubicBezTo>
                  <a:lnTo>
                    <a:pt x="1036799" y="519147"/>
                  </a:lnTo>
                  <a:close/>
                </a:path>
              </a:pathLst>
            </a:custGeom>
            <a:solidFill>
              <a:srgbClr val="30B8D8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空心弧 44">
              <a:extLst>
                <a:ext uri="{FF2B5EF4-FFF2-40B4-BE49-F238E27FC236}">
                  <a16:creationId xmlns:a16="http://schemas.microsoft.com/office/drawing/2014/main" id="{4E1770F4-4B62-7C43-5434-71D9DD7745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37338"/>
              <a:ext cx="1036800" cy="1036800"/>
            </a:xfrm>
            <a:custGeom>
              <a:avLst/>
              <a:gdLst>
                <a:gd name="T0" fmla="*/ 519636 w 1036800"/>
                <a:gd name="T1" fmla="*/ 1 h 1036800"/>
                <a:gd name="T2" fmla="*/ 519635 w 1036800"/>
                <a:gd name="T3" fmla="*/ 1 h 1036800"/>
                <a:gd name="T4" fmla="*/ 1036800 w 1036800"/>
                <a:gd name="T5" fmla="*/ 518400 h 1036800"/>
                <a:gd name="T6" fmla="*/ 1036799 w 1036800"/>
                <a:gd name="T7" fmla="*/ 518400 h 1036800"/>
                <a:gd name="T8" fmla="*/ 777600 w 1036800"/>
                <a:gd name="T9" fmla="*/ 518400 h 1036800"/>
                <a:gd name="T10" fmla="*/ 777600 w 1036800"/>
                <a:gd name="T11" fmla="*/ 518400 h 1036800"/>
                <a:gd name="T12" fmla="*/ 519017 w 1036800"/>
                <a:gd name="T13" fmla="*/ 259200 h 10368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519018 w 1036800"/>
                <a:gd name="T22" fmla="*/ 1 h 1036800"/>
                <a:gd name="T23" fmla="*/ 1036800 w 1036800"/>
                <a:gd name="T24" fmla="*/ 518400 h 10368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36800" h="1036800">
                  <a:moveTo>
                    <a:pt x="519636" y="1"/>
                  </a:moveTo>
                  <a:lnTo>
                    <a:pt x="519635" y="1"/>
                  </a:lnTo>
                  <a:cubicBezTo>
                    <a:pt x="805457" y="682"/>
                    <a:pt x="1036800" y="232578"/>
                    <a:pt x="1036800" y="518400"/>
                  </a:cubicBezTo>
                  <a:cubicBezTo>
                    <a:pt x="1036800" y="518400"/>
                    <a:pt x="1036799" y="518400"/>
                    <a:pt x="1036799" y="518400"/>
                  </a:cubicBezTo>
                  <a:lnTo>
                    <a:pt x="777600" y="518400"/>
                  </a:lnTo>
                  <a:cubicBezTo>
                    <a:pt x="777600" y="375488"/>
                    <a:pt x="661927" y="259540"/>
                    <a:pt x="519017" y="259200"/>
                  </a:cubicBezTo>
                  <a:lnTo>
                    <a:pt x="519636" y="1"/>
                  </a:lnTo>
                  <a:close/>
                </a:path>
              </a:pathLst>
            </a:custGeom>
            <a:solidFill>
              <a:srgbClr val="1E8FB2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Rectangle 13">
              <a:extLst>
                <a:ext uri="{FF2B5EF4-FFF2-40B4-BE49-F238E27FC236}">
                  <a16:creationId xmlns:a16="http://schemas.microsoft.com/office/drawing/2014/main" id="{6A555568-A860-9E19-0541-023377C7D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11" y="350892"/>
              <a:ext cx="643038" cy="3909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22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3" name="Group 7">
            <a:extLst>
              <a:ext uri="{FF2B5EF4-FFF2-40B4-BE49-F238E27FC236}">
                <a16:creationId xmlns:a16="http://schemas.microsoft.com/office/drawing/2014/main" id="{32D16F40-2345-F244-DDB4-C66669B92C0A}"/>
              </a:ext>
            </a:extLst>
          </p:cNvPr>
          <p:cNvGrpSpPr/>
          <p:nvPr/>
        </p:nvGrpSpPr>
        <p:grpSpPr bwMode="auto">
          <a:xfrm>
            <a:off x="5133154" y="1605798"/>
            <a:ext cx="1151819" cy="1151819"/>
            <a:chOff x="0" y="0"/>
            <a:chExt cx="1036800" cy="1036800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44" name="空心弧 45">
              <a:extLst>
                <a:ext uri="{FF2B5EF4-FFF2-40B4-BE49-F238E27FC236}">
                  <a16:creationId xmlns:a16="http://schemas.microsoft.com/office/drawing/2014/main" id="{E5BF079F-F6DC-6D4F-CD99-BD7264253F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0"/>
              <a:ext cx="1036800" cy="1036800"/>
            </a:xfrm>
            <a:custGeom>
              <a:avLst/>
              <a:gdLst>
                <a:gd name="T0" fmla="*/ 517906 w 1036800"/>
                <a:gd name="T1" fmla="*/ 1036800 h 1036800"/>
                <a:gd name="T2" fmla="*/ 517906 w 1036800"/>
                <a:gd name="T3" fmla="*/ 1036799 h 1036800"/>
                <a:gd name="T4" fmla="*/ 0 w 1036800"/>
                <a:gd name="T5" fmla="*/ 518400 h 1036800"/>
                <a:gd name="T6" fmla="*/ 518206 w 1036800"/>
                <a:gd name="T7" fmla="*/ 0 h 1036800"/>
                <a:gd name="T8" fmla="*/ 518304 w 1036800"/>
                <a:gd name="T9" fmla="*/ 261066 h 1036800"/>
                <a:gd name="T10" fmla="*/ 518304 w 1036800"/>
                <a:gd name="T11" fmla="*/ 261066 h 1036800"/>
                <a:gd name="T12" fmla="*/ 261066 w 1036800"/>
                <a:gd name="T13" fmla="*/ 518399 h 1036800"/>
                <a:gd name="T14" fmla="*/ 518155 w 1036800"/>
                <a:gd name="T15" fmla="*/ 775733 h 1036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36800"/>
                <a:gd name="T25" fmla="*/ 0 h 1036800"/>
                <a:gd name="T26" fmla="*/ 518304 w 1036800"/>
                <a:gd name="T27" fmla="*/ 1036800 h 1036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800" h="1036800">
                  <a:moveTo>
                    <a:pt x="517906" y="1036800"/>
                  </a:moveTo>
                  <a:lnTo>
                    <a:pt x="517906" y="1036799"/>
                  </a:lnTo>
                  <a:cubicBezTo>
                    <a:pt x="231794" y="1036527"/>
                    <a:pt x="0" y="804511"/>
                    <a:pt x="0" y="518400"/>
                  </a:cubicBezTo>
                  <a:cubicBezTo>
                    <a:pt x="-1" y="232171"/>
                    <a:pt x="231977" y="107"/>
                    <a:pt x="518206" y="0"/>
                  </a:cubicBezTo>
                  <a:lnTo>
                    <a:pt x="518304" y="261066"/>
                  </a:lnTo>
                  <a:cubicBezTo>
                    <a:pt x="376219" y="261119"/>
                    <a:pt x="261066" y="376315"/>
                    <a:pt x="261066" y="518399"/>
                  </a:cubicBezTo>
                  <a:cubicBezTo>
                    <a:pt x="261065" y="660425"/>
                    <a:pt x="376129" y="775598"/>
                    <a:pt x="518155" y="775733"/>
                  </a:cubicBezTo>
                  <a:lnTo>
                    <a:pt x="517906" y="1036800"/>
                  </a:lnTo>
                  <a:close/>
                </a:path>
              </a:pathLst>
            </a:custGeom>
            <a:solidFill>
              <a:srgbClr val="30B8D8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空心弧 46">
              <a:extLst>
                <a:ext uri="{FF2B5EF4-FFF2-40B4-BE49-F238E27FC236}">
                  <a16:creationId xmlns:a16="http://schemas.microsoft.com/office/drawing/2014/main" id="{3C3F8F5C-073D-D665-D988-B38B3414BBD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0"/>
              <a:ext cx="1036800" cy="1036800"/>
            </a:xfrm>
            <a:custGeom>
              <a:avLst/>
              <a:gdLst>
                <a:gd name="T0" fmla="*/ 519636 w 1036800"/>
                <a:gd name="T1" fmla="*/ 1 h 1036800"/>
                <a:gd name="T2" fmla="*/ 519635 w 1036800"/>
                <a:gd name="T3" fmla="*/ 1 h 1036800"/>
                <a:gd name="T4" fmla="*/ 1036800 w 1036800"/>
                <a:gd name="T5" fmla="*/ 518400 h 1036800"/>
                <a:gd name="T6" fmla="*/ 520185 w 1036800"/>
                <a:gd name="T7" fmla="*/ 1036796 h 1036800"/>
                <a:gd name="T8" fmla="*/ 519282 w 1036800"/>
                <a:gd name="T9" fmla="*/ 774436 h 1036800"/>
                <a:gd name="T10" fmla="*/ 519282 w 1036800"/>
                <a:gd name="T11" fmla="*/ 774436 h 1036800"/>
                <a:gd name="T12" fmla="*/ 774438 w 1036800"/>
                <a:gd name="T13" fmla="*/ 518400 h 1036800"/>
                <a:gd name="T14" fmla="*/ 519009 w 1036800"/>
                <a:gd name="T15" fmla="*/ 262362 h 1036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19010 w 1036800"/>
                <a:gd name="T25" fmla="*/ 1 h 1036800"/>
                <a:gd name="T26" fmla="*/ 1036800 w 1036800"/>
                <a:gd name="T27" fmla="*/ 1036797 h 1036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800" h="1036800">
                  <a:moveTo>
                    <a:pt x="519636" y="1"/>
                  </a:moveTo>
                  <a:lnTo>
                    <a:pt x="519635" y="1"/>
                  </a:lnTo>
                  <a:cubicBezTo>
                    <a:pt x="805457" y="682"/>
                    <a:pt x="1036800" y="232578"/>
                    <a:pt x="1036800" y="518400"/>
                  </a:cubicBezTo>
                  <a:cubicBezTo>
                    <a:pt x="1036800" y="804007"/>
                    <a:pt x="805790" y="1035813"/>
                    <a:pt x="520185" y="1036796"/>
                  </a:cubicBezTo>
                  <a:lnTo>
                    <a:pt x="519282" y="774436"/>
                  </a:lnTo>
                  <a:cubicBezTo>
                    <a:pt x="660342" y="773950"/>
                    <a:pt x="774438" y="659461"/>
                    <a:pt x="774438" y="518400"/>
                  </a:cubicBezTo>
                  <a:cubicBezTo>
                    <a:pt x="774438" y="377232"/>
                    <a:pt x="660177" y="262699"/>
                    <a:pt x="519009" y="262362"/>
                  </a:cubicBezTo>
                  <a:lnTo>
                    <a:pt x="519636" y="1"/>
                  </a:lnTo>
                  <a:close/>
                </a:path>
              </a:pathLst>
            </a:custGeom>
            <a:solidFill>
              <a:srgbClr val="1E8FB2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Rectangle 13">
              <a:extLst>
                <a:ext uri="{FF2B5EF4-FFF2-40B4-BE49-F238E27FC236}">
                  <a16:creationId xmlns:a16="http://schemas.microsoft.com/office/drawing/2014/main" id="{3CFFF5C1-0231-1DEB-E71C-12AA3CA62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11" y="350892"/>
              <a:ext cx="643038" cy="39091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22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7" name="Group 11">
            <a:extLst>
              <a:ext uri="{FF2B5EF4-FFF2-40B4-BE49-F238E27FC236}">
                <a16:creationId xmlns:a16="http://schemas.microsoft.com/office/drawing/2014/main" id="{7C234AE8-3897-FDB8-07B5-B59380DC5267}"/>
              </a:ext>
            </a:extLst>
          </p:cNvPr>
          <p:cNvGrpSpPr/>
          <p:nvPr/>
        </p:nvGrpSpPr>
        <p:grpSpPr bwMode="auto">
          <a:xfrm>
            <a:off x="9457369" y="1558745"/>
            <a:ext cx="1151820" cy="1151819"/>
            <a:chOff x="0" y="0"/>
            <a:chExt cx="1036800" cy="1036800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48" name="空心弧 47">
              <a:extLst>
                <a:ext uri="{FF2B5EF4-FFF2-40B4-BE49-F238E27FC236}">
                  <a16:creationId xmlns:a16="http://schemas.microsoft.com/office/drawing/2014/main" id="{CCD3A3FE-7708-C45B-255E-DF4A1556427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0"/>
              <a:ext cx="1036800" cy="1036800"/>
            </a:xfrm>
            <a:custGeom>
              <a:avLst/>
              <a:gdLst>
                <a:gd name="T0" fmla="*/ 1 w 1036800"/>
                <a:gd name="T1" fmla="*/ 519500 h 1036800"/>
                <a:gd name="T2" fmla="*/ 1 w 1036800"/>
                <a:gd name="T3" fmla="*/ 519499 h 1036800"/>
                <a:gd name="T4" fmla="*/ 0 w 1036800"/>
                <a:gd name="T5" fmla="*/ 518400 h 1036800"/>
                <a:gd name="T6" fmla="*/ 518206 w 1036800"/>
                <a:gd name="T7" fmla="*/ 0 h 1036800"/>
                <a:gd name="T8" fmla="*/ 518304 w 1036800"/>
                <a:gd name="T9" fmla="*/ 261066 h 1036800"/>
                <a:gd name="T10" fmla="*/ 518304 w 1036800"/>
                <a:gd name="T11" fmla="*/ 261066 h 1036800"/>
                <a:gd name="T12" fmla="*/ 261066 w 1036800"/>
                <a:gd name="T13" fmla="*/ 518399 h 1036800"/>
                <a:gd name="T14" fmla="*/ 261066 w 1036800"/>
                <a:gd name="T15" fmla="*/ 518946 h 1036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36800"/>
                <a:gd name="T25" fmla="*/ 0 h 1036800"/>
                <a:gd name="T26" fmla="*/ 518304 w 1036800"/>
                <a:gd name="T27" fmla="*/ 519500 h 1036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800" h="1036800">
                  <a:moveTo>
                    <a:pt x="1" y="519500"/>
                  </a:moveTo>
                  <a:lnTo>
                    <a:pt x="1" y="519499"/>
                  </a:lnTo>
                  <a:cubicBezTo>
                    <a:pt x="0" y="519133"/>
                    <a:pt x="0" y="518766"/>
                    <a:pt x="0" y="518400"/>
                  </a:cubicBezTo>
                  <a:cubicBezTo>
                    <a:pt x="-1" y="232171"/>
                    <a:pt x="231977" y="107"/>
                    <a:pt x="518206" y="0"/>
                  </a:cubicBezTo>
                  <a:lnTo>
                    <a:pt x="518304" y="261066"/>
                  </a:lnTo>
                  <a:cubicBezTo>
                    <a:pt x="376219" y="261119"/>
                    <a:pt x="261066" y="376315"/>
                    <a:pt x="261066" y="518399"/>
                  </a:cubicBezTo>
                  <a:cubicBezTo>
                    <a:pt x="261065" y="518582"/>
                    <a:pt x="261066" y="518764"/>
                    <a:pt x="261066" y="518946"/>
                  </a:cubicBezTo>
                  <a:lnTo>
                    <a:pt x="1" y="519500"/>
                  </a:lnTo>
                  <a:close/>
                </a:path>
              </a:pathLst>
            </a:custGeom>
            <a:solidFill>
              <a:srgbClr val="30B8D8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空心弧 48">
              <a:extLst>
                <a:ext uri="{FF2B5EF4-FFF2-40B4-BE49-F238E27FC236}">
                  <a16:creationId xmlns:a16="http://schemas.microsoft.com/office/drawing/2014/main" id="{9EE9223A-BA53-E2DE-A72F-E7AE9F5F87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0"/>
              <a:ext cx="1036800" cy="1036800"/>
            </a:xfrm>
            <a:custGeom>
              <a:avLst/>
              <a:gdLst>
                <a:gd name="T0" fmla="*/ 519636 w 1036800"/>
                <a:gd name="T1" fmla="*/ 1 h 1036800"/>
                <a:gd name="T2" fmla="*/ 519635 w 1036800"/>
                <a:gd name="T3" fmla="*/ 1 h 1036800"/>
                <a:gd name="T4" fmla="*/ 1036800 w 1036800"/>
                <a:gd name="T5" fmla="*/ 518400 h 1036800"/>
                <a:gd name="T6" fmla="*/ 518400 w 1036800"/>
                <a:gd name="T7" fmla="*/ 1036800 h 1036800"/>
                <a:gd name="T8" fmla="*/ 0 w 1036800"/>
                <a:gd name="T9" fmla="*/ 518400 h 1036800"/>
                <a:gd name="T10" fmla="*/ 0 w 1036800"/>
                <a:gd name="T11" fmla="*/ 518398 h 1036800"/>
                <a:gd name="T12" fmla="*/ 260963 w 1036800"/>
                <a:gd name="T13" fmla="*/ 518400 h 1036800"/>
                <a:gd name="T14" fmla="*/ 260963 w 1036800"/>
                <a:gd name="T15" fmla="*/ 518400 h 1036800"/>
                <a:gd name="T16" fmla="*/ 518399 w 1036800"/>
                <a:gd name="T17" fmla="*/ 775837 h 1036800"/>
                <a:gd name="T18" fmla="*/ 775837 w 1036800"/>
                <a:gd name="T19" fmla="*/ 518400 h 1036800"/>
                <a:gd name="T20" fmla="*/ 519013 w 1036800"/>
                <a:gd name="T21" fmla="*/ 260963 h 10368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36800"/>
                <a:gd name="T34" fmla="*/ 1 h 1036800"/>
                <a:gd name="T35" fmla="*/ 1036800 w 1036800"/>
                <a:gd name="T36" fmla="*/ 1036800 h 10368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36800" h="1036800">
                  <a:moveTo>
                    <a:pt x="519636" y="1"/>
                  </a:moveTo>
                  <a:lnTo>
                    <a:pt x="519635" y="1"/>
                  </a:lnTo>
                  <a:cubicBezTo>
                    <a:pt x="805457" y="682"/>
                    <a:pt x="1036800" y="232578"/>
                    <a:pt x="1036800" y="518400"/>
                  </a:cubicBezTo>
                  <a:cubicBezTo>
                    <a:pt x="1036800" y="804704"/>
                    <a:pt x="804704" y="1036800"/>
                    <a:pt x="518400" y="1036800"/>
                  </a:cubicBezTo>
                  <a:cubicBezTo>
                    <a:pt x="232095" y="1036800"/>
                    <a:pt x="0" y="804704"/>
                    <a:pt x="0" y="518400"/>
                  </a:cubicBezTo>
                  <a:cubicBezTo>
                    <a:pt x="-1" y="518399"/>
                    <a:pt x="0" y="518398"/>
                    <a:pt x="0" y="518398"/>
                  </a:cubicBezTo>
                  <a:lnTo>
                    <a:pt x="260963" y="518400"/>
                  </a:lnTo>
                  <a:cubicBezTo>
                    <a:pt x="260963" y="660578"/>
                    <a:pt x="376221" y="775836"/>
                    <a:pt x="518399" y="775837"/>
                  </a:cubicBezTo>
                  <a:cubicBezTo>
                    <a:pt x="660578" y="775837"/>
                    <a:pt x="775837" y="660578"/>
                    <a:pt x="775837" y="518400"/>
                  </a:cubicBezTo>
                  <a:cubicBezTo>
                    <a:pt x="775837" y="376460"/>
                    <a:pt x="660951" y="261301"/>
                    <a:pt x="519013" y="260963"/>
                  </a:cubicBezTo>
                  <a:lnTo>
                    <a:pt x="519636" y="1"/>
                  </a:lnTo>
                  <a:close/>
                </a:path>
              </a:pathLst>
            </a:custGeom>
            <a:solidFill>
              <a:srgbClr val="1E8FB2">
                <a:alpha val="79999"/>
              </a:srgbClr>
            </a:solidFill>
            <a:ln w="25400" cmpd="sng">
              <a:noFill/>
              <a:rou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Rectangle 13">
              <a:extLst>
                <a:ext uri="{FF2B5EF4-FFF2-40B4-BE49-F238E27FC236}">
                  <a16:creationId xmlns:a16="http://schemas.microsoft.com/office/drawing/2014/main" id="{DC95E17E-FCCB-4F05-3EE7-BFF827DB5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11" y="350892"/>
              <a:ext cx="643038" cy="39091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22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1" name="Group 18">
            <a:extLst>
              <a:ext uri="{FF2B5EF4-FFF2-40B4-BE49-F238E27FC236}">
                <a16:creationId xmlns:a16="http://schemas.microsoft.com/office/drawing/2014/main" id="{1E616EF8-ABDC-C15B-5DBC-F44A03B244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66486" y="3171108"/>
            <a:ext cx="419998" cy="280000"/>
            <a:chOff x="0" y="0"/>
            <a:chExt cx="576000" cy="385071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52" name="燕尾形 55">
              <a:extLst>
                <a:ext uri="{FF2B5EF4-FFF2-40B4-BE49-F238E27FC236}">
                  <a16:creationId xmlns:a16="http://schemas.microsoft.com/office/drawing/2014/main" id="{9CF72016-0D83-8F49-4A78-7DAC975944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80251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燕尾形 56">
              <a:extLst>
                <a:ext uri="{FF2B5EF4-FFF2-40B4-BE49-F238E27FC236}">
                  <a16:creationId xmlns:a16="http://schemas.microsoft.com/office/drawing/2014/main" id="{ED53A353-6201-E625-63CF-3F1BAB2DF3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0678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4" name="Group 21">
            <a:extLst>
              <a:ext uri="{FF2B5EF4-FFF2-40B4-BE49-F238E27FC236}">
                <a16:creationId xmlns:a16="http://schemas.microsoft.com/office/drawing/2014/main" id="{9160120A-6129-325E-8CC7-3EB69BE4D13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499707" y="3122512"/>
            <a:ext cx="418714" cy="280000"/>
            <a:chOff x="0" y="0"/>
            <a:chExt cx="576000" cy="385071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55" name="燕尾形 59">
              <a:extLst>
                <a:ext uri="{FF2B5EF4-FFF2-40B4-BE49-F238E27FC236}">
                  <a16:creationId xmlns:a16="http://schemas.microsoft.com/office/drawing/2014/main" id="{4C14F9E8-C901-DB9E-8278-B2AFBC8E17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80251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燕尾形 60">
              <a:extLst>
                <a:ext uri="{FF2B5EF4-FFF2-40B4-BE49-F238E27FC236}">
                  <a16:creationId xmlns:a16="http://schemas.microsoft.com/office/drawing/2014/main" id="{3B55CAD5-B770-05A0-4039-5BB83D6E9C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0678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7" name="Group 24">
            <a:extLst>
              <a:ext uri="{FF2B5EF4-FFF2-40B4-BE49-F238E27FC236}">
                <a16:creationId xmlns:a16="http://schemas.microsoft.com/office/drawing/2014/main" id="{85EE6535-0478-5DB5-6261-E65725E09AE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823922" y="3122513"/>
            <a:ext cx="418714" cy="280000"/>
            <a:chOff x="0" y="0"/>
            <a:chExt cx="576000" cy="385071"/>
          </a:xfrm>
          <a:effectLst>
            <a:glow rad="88900">
              <a:schemeClr val="accent1">
                <a:satMod val="175000"/>
                <a:alpha val="30000"/>
              </a:schemeClr>
            </a:glow>
          </a:effectLst>
        </p:grpSpPr>
        <p:sp>
          <p:nvSpPr>
            <p:cNvPr id="158" name="燕尾形 63">
              <a:extLst>
                <a:ext uri="{FF2B5EF4-FFF2-40B4-BE49-F238E27FC236}">
                  <a16:creationId xmlns:a16="http://schemas.microsoft.com/office/drawing/2014/main" id="{75583BB6-A606-E04A-5D8A-6FFF38A669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80251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燕尾形 64">
              <a:extLst>
                <a:ext uri="{FF2B5EF4-FFF2-40B4-BE49-F238E27FC236}">
                  <a16:creationId xmlns:a16="http://schemas.microsoft.com/office/drawing/2014/main" id="{63AB7CCD-C94B-C3FF-5036-42C15D7C3C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80251" y="-10678"/>
              <a:ext cx="215498" cy="576000"/>
            </a:xfrm>
            <a:prstGeom prst="chevron">
              <a:avLst>
                <a:gd name="adj" fmla="val 63227"/>
              </a:avLst>
            </a:prstGeom>
            <a:noFill/>
            <a:ln w="12700">
              <a:solidFill>
                <a:srgbClr val="30B8D8"/>
              </a:solidFill>
              <a:miter lim="800000"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0" name="矩形 42">
            <a:extLst>
              <a:ext uri="{FF2B5EF4-FFF2-40B4-BE49-F238E27FC236}">
                <a16:creationId xmlns:a16="http://schemas.microsoft.com/office/drawing/2014/main" id="{CF3E2722-659F-C2A5-2EED-8CC91C792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961" y="3754625"/>
            <a:ext cx="1871486" cy="2700514"/>
          </a:xfrm>
          <a:prstGeom prst="rect">
            <a:avLst/>
          </a:prstGeom>
          <a:noFill/>
          <a:ln w="12700" cmpd="sng">
            <a:solidFill>
              <a:schemeClr val="accent2"/>
            </a:solidFill>
            <a:round/>
          </a:ln>
          <a:effectLst>
            <a:glow rad="88900">
              <a:schemeClr val="accent1">
                <a:alpha val="30000"/>
              </a:schemeClr>
            </a:glow>
          </a:effectLst>
        </p:spPr>
        <p:txBody>
          <a:bodyPr/>
          <a:lstStyle/>
          <a:p>
            <a:pPr algn="ctr"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1" name="组合 160">
            <a:extLst>
              <a:ext uri="{FF2B5EF4-FFF2-40B4-BE49-F238E27FC236}">
                <a16:creationId xmlns:a16="http://schemas.microsoft.com/office/drawing/2014/main" id="{C1747C0D-CBD7-3C16-BF76-95B8EE039616}"/>
              </a:ext>
            </a:extLst>
          </p:cNvPr>
          <p:cNvGrpSpPr/>
          <p:nvPr/>
        </p:nvGrpSpPr>
        <p:grpSpPr bwMode="auto">
          <a:xfrm>
            <a:off x="787171" y="3868547"/>
            <a:ext cx="1778628" cy="2437347"/>
            <a:chOff x="719244" y="2760151"/>
            <a:chExt cx="1600764" cy="454752"/>
          </a:xfrm>
        </p:grpSpPr>
        <p:sp>
          <p:nvSpPr>
            <p:cNvPr id="162" name="TextBox 146">
              <a:extLst>
                <a:ext uri="{FF2B5EF4-FFF2-40B4-BE49-F238E27FC236}">
                  <a16:creationId xmlns:a16="http://schemas.microsoft.com/office/drawing/2014/main" id="{7CFD9787-3815-1218-4D7A-BA144A330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9180" y="2852702"/>
              <a:ext cx="1536902" cy="3622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我们利用影刀编译签名</a:t>
              </a:r>
              <a:r>
                <a:rPr lang="en-US" altLang="zh-CN" sz="1335" dirty="0" err="1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akp</a:t>
              </a:r>
              <a:r>
                <a:rPr lang="zh-CN" altLang="en-US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文件，生成手机</a:t>
              </a:r>
              <a:r>
                <a:rPr lang="en-US" altLang="zh-CN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APP</a:t>
              </a:r>
              <a:r>
                <a:rPr lang="zh-CN" altLang="en-US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，对程序进行连接，我们能用手机实时观看监控视频，并且如果有闯入者辉及时发出警报</a:t>
              </a:r>
              <a:endParaRPr lang="en-US" altLang="zh-CN" sz="1335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… …</a:t>
              </a:r>
            </a:p>
          </p:txBody>
        </p:sp>
        <p:cxnSp>
          <p:nvCxnSpPr>
            <p:cNvPr id="163" name="直接连接符 73">
              <a:extLst>
                <a:ext uri="{FF2B5EF4-FFF2-40B4-BE49-F238E27FC236}">
                  <a16:creationId xmlns:a16="http://schemas.microsoft.com/office/drawing/2014/main" id="{369E6A27-3B7F-92EB-CA9A-ED165AF6F40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65845" y="2830677"/>
              <a:ext cx="1554163" cy="0"/>
            </a:xfrm>
            <a:prstGeom prst="line">
              <a:avLst/>
            </a:prstGeom>
            <a:noFill/>
            <a:ln w="12700">
              <a:solidFill>
                <a:srgbClr val="30B8D8"/>
              </a:solidFill>
              <a:prstDash val="sysDash"/>
              <a:round/>
            </a:ln>
          </p:spPr>
        </p:cxnSp>
        <p:sp>
          <p:nvSpPr>
            <p:cNvPr id="164" name="TextBox 146">
              <a:extLst>
                <a:ext uri="{FF2B5EF4-FFF2-40B4-BE49-F238E27FC236}">
                  <a16:creationId xmlns:a16="http://schemas.microsoft.com/office/drawing/2014/main" id="{ECF13A70-316E-19A4-B853-F6F67BA64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9244" y="2760151"/>
              <a:ext cx="1522612" cy="61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55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生成手机</a:t>
              </a:r>
              <a:r>
                <a:rPr lang="en-US" altLang="zh-CN" sz="155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APP</a:t>
              </a:r>
            </a:p>
          </p:txBody>
        </p:sp>
      </p:grpSp>
      <p:sp>
        <p:nvSpPr>
          <p:cNvPr id="165" name="矩形 57">
            <a:extLst>
              <a:ext uri="{FF2B5EF4-FFF2-40B4-BE49-F238E27FC236}">
                <a16:creationId xmlns:a16="http://schemas.microsoft.com/office/drawing/2014/main" id="{22BC0CCF-70E9-F6E9-0E47-565CEEE09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0681" y="3754625"/>
            <a:ext cx="1794192" cy="2623494"/>
          </a:xfrm>
          <a:prstGeom prst="rect">
            <a:avLst/>
          </a:prstGeom>
          <a:noFill/>
          <a:ln w="12700" cmpd="sng">
            <a:solidFill>
              <a:schemeClr val="accent2"/>
            </a:solidFill>
            <a:round/>
          </a:ln>
          <a:effectLst>
            <a:glow rad="88900">
              <a:schemeClr val="accent1">
                <a:alpha val="30000"/>
              </a:schemeClr>
            </a:glow>
          </a:effectLst>
        </p:spPr>
        <p:txBody>
          <a:bodyPr/>
          <a:lstStyle/>
          <a:p>
            <a:pPr algn="ctr"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6" name="组合 165">
            <a:extLst>
              <a:ext uri="{FF2B5EF4-FFF2-40B4-BE49-F238E27FC236}">
                <a16:creationId xmlns:a16="http://schemas.microsoft.com/office/drawing/2014/main" id="{25075FDA-D7B3-A9AB-0E9E-C22A8B366DE0}"/>
              </a:ext>
            </a:extLst>
          </p:cNvPr>
          <p:cNvGrpSpPr/>
          <p:nvPr/>
        </p:nvGrpSpPr>
        <p:grpSpPr bwMode="auto">
          <a:xfrm>
            <a:off x="4818092" y="4264208"/>
            <a:ext cx="1679370" cy="1915634"/>
            <a:chOff x="2788097" y="3084685"/>
            <a:chExt cx="1554163" cy="219538"/>
          </a:xfrm>
        </p:grpSpPr>
        <p:sp>
          <p:nvSpPr>
            <p:cNvPr id="167" name="TextBox 146">
              <a:extLst>
                <a:ext uri="{FF2B5EF4-FFF2-40B4-BE49-F238E27FC236}">
                  <a16:creationId xmlns:a16="http://schemas.microsoft.com/office/drawing/2014/main" id="{B2256F2E-EB45-1D9F-FD12-EAD8D97048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3026" y="3105288"/>
              <a:ext cx="1459232" cy="1989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在不修改监控程序的情况下，读取监控数据并且进行实时分析，可以在普通的监控上运行，实现普通监控智能化</a:t>
              </a:r>
              <a:endParaRPr lang="en-US" altLang="zh-CN" sz="1335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… …</a:t>
              </a:r>
            </a:p>
          </p:txBody>
        </p:sp>
        <p:cxnSp>
          <p:nvCxnSpPr>
            <p:cNvPr id="168" name="直接连接符 75">
              <a:extLst>
                <a:ext uri="{FF2B5EF4-FFF2-40B4-BE49-F238E27FC236}">
                  <a16:creationId xmlns:a16="http://schemas.microsoft.com/office/drawing/2014/main" id="{B11C8AF5-FA8C-11B9-29E1-E25CDA1B1B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88097" y="3084685"/>
              <a:ext cx="1554163" cy="0"/>
            </a:xfrm>
            <a:prstGeom prst="line">
              <a:avLst/>
            </a:prstGeom>
            <a:noFill/>
            <a:ln w="12700">
              <a:solidFill>
                <a:srgbClr val="30B8D8"/>
              </a:solidFill>
              <a:prstDash val="sysDash"/>
              <a:round/>
            </a:ln>
          </p:spPr>
        </p:cxnSp>
      </p:grpSp>
      <p:sp>
        <p:nvSpPr>
          <p:cNvPr id="169" name="矩形 61">
            <a:extLst>
              <a:ext uri="{FF2B5EF4-FFF2-40B4-BE49-F238E27FC236}">
                <a16:creationId xmlns:a16="http://schemas.microsoft.com/office/drawing/2014/main" id="{EC16E15C-73BD-E94D-D7F1-FB9DD91D4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536" y="3754625"/>
            <a:ext cx="1871487" cy="2700514"/>
          </a:xfrm>
          <a:prstGeom prst="rect">
            <a:avLst/>
          </a:prstGeom>
          <a:noFill/>
          <a:ln w="12700" cmpd="sng">
            <a:solidFill>
              <a:schemeClr val="accent2"/>
            </a:solidFill>
            <a:round/>
          </a:ln>
          <a:effectLst>
            <a:glow rad="88900">
              <a:schemeClr val="accent1">
                <a:alpha val="30000"/>
              </a:schemeClr>
            </a:glow>
          </a:effectLst>
        </p:spPr>
        <p:txBody>
          <a:bodyPr/>
          <a:lstStyle/>
          <a:p>
            <a:pPr algn="ctr">
              <a:defRPr/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3A83083B-EEDC-EE96-89E8-3F0A6B9A0DDA}"/>
              </a:ext>
            </a:extLst>
          </p:cNvPr>
          <p:cNvSpPr txBox="1"/>
          <p:nvPr/>
        </p:nvSpPr>
        <p:spPr>
          <a:xfrm>
            <a:off x="4761607" y="3868547"/>
            <a:ext cx="18175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rPr>
              <a:t>利用影刀非侵入性</a:t>
            </a:r>
            <a:endParaRPr lang="en-US" altLang="zh-CN" sz="1600" dirty="0">
              <a:solidFill>
                <a:srgbClr val="BCE8F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1" name="组合 170">
            <a:extLst>
              <a:ext uri="{FF2B5EF4-FFF2-40B4-BE49-F238E27FC236}">
                <a16:creationId xmlns:a16="http://schemas.microsoft.com/office/drawing/2014/main" id="{393DC596-D50E-7E40-BFDE-86C0FDDF30A3}"/>
              </a:ext>
            </a:extLst>
          </p:cNvPr>
          <p:cNvGrpSpPr/>
          <p:nvPr/>
        </p:nvGrpSpPr>
        <p:grpSpPr bwMode="auto">
          <a:xfrm>
            <a:off x="9097536" y="3886208"/>
            <a:ext cx="1786080" cy="2063232"/>
            <a:chOff x="4745608" y="2725917"/>
            <a:chExt cx="1620838" cy="697129"/>
          </a:xfrm>
        </p:grpSpPr>
        <p:sp>
          <p:nvSpPr>
            <p:cNvPr id="172" name="TextBox 146">
              <a:extLst>
                <a:ext uri="{FF2B5EF4-FFF2-40B4-BE49-F238E27FC236}">
                  <a16:creationId xmlns:a16="http://schemas.microsoft.com/office/drawing/2014/main" id="{5FCDEC04-5FD5-E750-A6E8-34BD983F4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2758" y="2905945"/>
              <a:ext cx="1554162" cy="5171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现在的监控基本上只有简单的监控功能，只能纪录人们人来人往。我们可以为普通摄像头增加人脸查找功能</a:t>
              </a:r>
              <a:endParaRPr lang="en-US" altLang="zh-CN" sz="1335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133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… …</a:t>
              </a:r>
            </a:p>
          </p:txBody>
        </p:sp>
        <p:cxnSp>
          <p:nvCxnSpPr>
            <p:cNvPr id="173" name="直接连接符 77">
              <a:extLst>
                <a:ext uri="{FF2B5EF4-FFF2-40B4-BE49-F238E27FC236}">
                  <a16:creationId xmlns:a16="http://schemas.microsoft.com/office/drawing/2014/main" id="{133C0B5B-F791-3C7B-FD55-49348E9EC8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02758" y="2859406"/>
              <a:ext cx="1554162" cy="0"/>
            </a:xfrm>
            <a:prstGeom prst="line">
              <a:avLst/>
            </a:prstGeom>
            <a:noFill/>
            <a:ln w="12700">
              <a:solidFill>
                <a:srgbClr val="30B8D8"/>
              </a:solidFill>
              <a:prstDash val="sysDash"/>
              <a:round/>
            </a:ln>
          </p:spPr>
        </p:cxnSp>
        <p:sp>
          <p:nvSpPr>
            <p:cNvPr id="174" name="TextBox 146">
              <a:extLst>
                <a:ext uri="{FF2B5EF4-FFF2-40B4-BE49-F238E27FC236}">
                  <a16:creationId xmlns:a16="http://schemas.microsoft.com/office/drawing/2014/main" id="{26861C2B-D879-F975-E05F-85CA4096B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5608" y="2725917"/>
              <a:ext cx="1620838" cy="11205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555" dirty="0">
                  <a:solidFill>
                    <a:srgbClr val="BCE8F2"/>
                  </a:solidFill>
                  <a:latin typeface="+mn-lt"/>
                  <a:ea typeface="+mn-ea"/>
                  <a:cs typeface="+mn-ea"/>
                  <a:sym typeface="+mn-lt"/>
                </a:rPr>
                <a:t>增加摄像头的功能</a:t>
              </a:r>
              <a:endParaRPr lang="en-US" altLang="zh-CN" sz="1555" dirty="0">
                <a:solidFill>
                  <a:srgbClr val="BCE8F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93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2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2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0"/>
                            </p:stCondLst>
                            <p:childTnLst>
                              <p:par>
                                <p:cTn id="4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900"/>
                            </p:stCondLst>
                            <p:childTnLst>
                              <p:par>
                                <p:cTn id="62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直接连接符 2">
            <a:extLst>
              <a:ext uri="{FF2B5EF4-FFF2-40B4-BE49-F238E27FC236}">
                <a16:creationId xmlns:a16="http://schemas.microsoft.com/office/drawing/2014/main" id="{B4E0548D-9C7C-FE4E-AB80-F945CE6D31A3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6E814893-9BF2-F842-A536-CEE3066BA944}"/>
              </a:ext>
            </a:extLst>
          </p:cNvPr>
          <p:cNvSpPr txBox="1"/>
          <p:nvPr/>
        </p:nvSpPr>
        <p:spPr>
          <a:xfrm>
            <a:off x="292498" y="285760"/>
            <a:ext cx="363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87BD9E2-4559-D344-B634-4EB7F8CA25A9}"/>
              </a:ext>
            </a:extLst>
          </p:cNvPr>
          <p:cNvSpPr txBox="1"/>
          <p:nvPr/>
        </p:nvSpPr>
        <p:spPr>
          <a:xfrm>
            <a:off x="5005600" y="6615791"/>
            <a:ext cx="1338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</a:rPr>
              <a:t>参考流程图</a:t>
            </a:r>
            <a:r>
              <a:rPr kumimoji="1" lang="en-US" altLang="zh-CN" sz="1600" dirty="0">
                <a:solidFill>
                  <a:schemeClr val="bg1"/>
                </a:solidFill>
              </a:rPr>
              <a:t>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61" name="图片 60" descr="图表, 箱线图&#10;&#10;描述已自动生成">
            <a:extLst>
              <a:ext uri="{FF2B5EF4-FFF2-40B4-BE49-F238E27FC236}">
                <a16:creationId xmlns:a16="http://schemas.microsoft.com/office/drawing/2014/main" id="{10F24ACD-D2DE-E0A2-605F-4B8BCB76B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60" y="1482329"/>
            <a:ext cx="11470480" cy="46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07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机器人监控、管理说明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Process&amp;Robot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Orchestrator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and</a:t>
            </a: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</a:t>
            </a:r>
            <a:r>
              <a:rPr lang="en" altLang="zh-CN" dirty="0" err="1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anagement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B5F04EA-1F60-A3F1-E6FB-B566FDC74B2C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0627637"/>
              </p:ext>
            </p:extLst>
          </p:nvPr>
        </p:nvGraphicFramePr>
        <p:xfrm>
          <a:off x="504309" y="1482006"/>
          <a:ext cx="10964880" cy="4959605"/>
        </p:xfrm>
        <a:graphic>
          <a:graphicData uri="http://schemas.openxmlformats.org/drawingml/2006/table">
            <a:tbl>
              <a:tblPr firstRow="1" bandRow="1"/>
              <a:tblGrid>
                <a:gridCol w="780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7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5228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 dirty="0" err="1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步骤</a:t>
                      </a:r>
                      <a:endParaRPr lang="en-US" sz="1600" b="1" spc="120" dirty="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 dirty="0" err="1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流程描述</a:t>
                      </a:r>
                      <a:endParaRPr lang="en-US" sz="1600" b="1" spc="120" dirty="0">
                        <a:solidFill>
                          <a:srgbClr val="646464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机器人或人工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调用模块，机械人自己获取时间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机器人获取抓拍时的时间点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293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后台自动处理数据，机器人将获取到的所有信息打包处理，传至用户手机，用户可以实时自动查看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7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机器人自动创建手机有效材料的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18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后台机器人自动将抓取到的信息填入</a:t>
                      </a:r>
                      <a:r>
                        <a:rPr lang="en-US" altLang="zh-CN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excel</a:t>
                      </a: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表格里面，以供查看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设置变量</a:t>
                      </a:r>
                      <a:r>
                        <a:rPr lang="en-US" altLang="zh-CN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variable=HYPERLINK</a:t>
                      </a: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（路径，点击查看）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在指定路径下获取所设置的文件列表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041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</a:t>
                      </a:r>
                      <a:r>
                        <a:rPr lang="en-US" altLang="zh-CN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Excel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表格的属性进行设计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进行</a:t>
                      </a:r>
                      <a:r>
                        <a:rPr lang="en-US" altLang="zh-CN" sz="1400" b="0" spc="120" dirty="0" err="1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ForEach</a:t>
                      </a: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列表的循环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075"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400" b="0" spc="120">
                          <a:solidFill>
                            <a:srgbClr val="646464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自动化机器人实时</a:t>
                      </a:r>
                      <a:r>
                        <a:rPr lang="en-US" sz="1400" b="0" spc="120" dirty="0" err="1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发送消息通知</a:t>
                      </a:r>
                      <a:r>
                        <a:rPr lang="zh-CN" altLang="en-US" sz="1400" b="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用户，用户实时查看</a:t>
                      </a: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1pPr>
                      <a:lvl2pPr marL="50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2pPr>
                      <a:lvl3pPr marL="101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3pPr>
                      <a:lvl4pPr marL="152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4pPr>
                      <a:lvl5pPr marL="2032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5pPr>
                      <a:lvl6pPr marL="2540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6pPr>
                      <a:lvl7pPr marL="3048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7pPr>
                      <a:lvl8pPr marL="3556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8pPr>
                      <a:lvl9pPr marL="4064000" algn="l" defTabSz="1016000" rtl="0" eaLnBrk="1" latinLnBrk="0" hangingPunct="1">
                        <a:defRPr sz="2000" kern="1200">
                          <a:solidFill>
                            <a:schemeClr val="tx1"/>
                          </a:solidFill>
                          <a:latin typeface="微软雅黑"/>
                        </a:defRPr>
                      </a:lvl9pPr>
                    </a:lstStyle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spc="120" dirty="0" err="1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机器人</a:t>
                      </a:r>
                      <a:endParaRPr lang="en-US" altLang="en-US" sz="1400" b="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29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2">
            <a:extLst>
              <a:ext uri="{FF2B5EF4-FFF2-40B4-BE49-F238E27FC236}">
                <a16:creationId xmlns:a16="http://schemas.microsoft.com/office/drawing/2014/main" id="{16069208-4140-F24C-AA02-8A2885F9B8F5}"/>
              </a:ext>
            </a:extLst>
          </p:cNvPr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A4FBD5B7-1CE9-F84D-AFD6-A529500E0885}"/>
              </a:ext>
            </a:extLst>
          </p:cNvPr>
          <p:cNvSpPr txBox="1"/>
          <p:nvPr/>
        </p:nvSpPr>
        <p:spPr>
          <a:xfrm>
            <a:off x="292499" y="304158"/>
            <a:ext cx="55356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五、模式和技术创新性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82F8890-BF9C-89F4-E6D9-F0217C56FE9A}"/>
              </a:ext>
            </a:extLst>
          </p:cNvPr>
          <p:cNvSpPr txBox="1"/>
          <p:nvPr/>
        </p:nvSpPr>
        <p:spPr>
          <a:xfrm>
            <a:off x="-1" y="1235572"/>
            <a:ext cx="3774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>
                <a:solidFill>
                  <a:srgbClr val="2249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AI人工智能处理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BF7C270-D56C-9C4A-5D07-21256863EC6C}"/>
              </a:ext>
            </a:extLst>
          </p:cNvPr>
          <p:cNvGrpSpPr/>
          <p:nvPr/>
        </p:nvGrpSpPr>
        <p:grpSpPr>
          <a:xfrm>
            <a:off x="603115" y="2042237"/>
            <a:ext cx="2845514" cy="3675673"/>
            <a:chOff x="1649186" y="1886927"/>
            <a:chExt cx="2845514" cy="3675673"/>
          </a:xfrm>
        </p:grpSpPr>
        <p:sp>
          <p:nvSpPr>
            <p:cNvPr id="18" name="矩形: 剪去单角 17">
              <a:extLst>
                <a:ext uri="{FF2B5EF4-FFF2-40B4-BE49-F238E27FC236}">
                  <a16:creationId xmlns:a16="http://schemas.microsoft.com/office/drawing/2014/main" id="{53484E80-2F55-5BF8-B792-0FBF57376574}"/>
                </a:ext>
              </a:extLst>
            </p:cNvPr>
            <p:cNvSpPr/>
            <p:nvPr/>
          </p:nvSpPr>
          <p:spPr>
            <a:xfrm>
              <a:off x="1670959" y="1886927"/>
              <a:ext cx="2789944" cy="723407"/>
            </a:xfrm>
            <a:prstGeom prst="snip1Rect">
              <a:avLst>
                <a:gd name="adj" fmla="val 267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剪去单角 18">
              <a:extLst>
                <a:ext uri="{FF2B5EF4-FFF2-40B4-BE49-F238E27FC236}">
                  <a16:creationId xmlns:a16="http://schemas.microsoft.com/office/drawing/2014/main" id="{63429802-9292-BFC0-9CA8-2C4A7C7F5898}"/>
                </a:ext>
              </a:extLst>
            </p:cNvPr>
            <p:cNvSpPr/>
            <p:nvPr/>
          </p:nvSpPr>
          <p:spPr>
            <a:xfrm>
              <a:off x="1649186" y="2743200"/>
              <a:ext cx="2845514" cy="2819400"/>
            </a:xfrm>
            <a:prstGeom prst="snip1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1AF55D9-F3AE-AEEB-8057-EDF60508AB3E}"/>
                </a:ext>
              </a:extLst>
            </p:cNvPr>
            <p:cNvSpPr txBox="1"/>
            <p:nvPr/>
          </p:nvSpPr>
          <p:spPr>
            <a:xfrm>
              <a:off x="2080650" y="2030324"/>
              <a:ext cx="207060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人脸检测算法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78D3DB4-AF97-EF2B-1F57-74FA6DE41382}"/>
                </a:ext>
              </a:extLst>
            </p:cNvPr>
            <p:cNvSpPr/>
            <p:nvPr/>
          </p:nvSpPr>
          <p:spPr>
            <a:xfrm>
              <a:off x="1888507" y="2953337"/>
              <a:ext cx="2454893" cy="255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算法采用了</a:t>
              </a:r>
              <a:r>
                <a:rPr lang="zh-CN" altLang="en-US" sz="1600" b="1" kern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背景减除法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将移动的人物给裁剪出来。采用</a:t>
              </a:r>
              <a:r>
                <a:rPr lang="zh-CN" altLang="en-US" sz="1600" b="1" kern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边缘检测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，检测人体的边缘。采用</a:t>
              </a:r>
              <a:r>
                <a:rPr lang="zh-CN" altLang="en-US" sz="1600" b="1" kern="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形态学分析</a:t>
              </a:r>
              <a:r>
                <a:rPr lang="zh-CN" altLang="en-US" sz="1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，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分析人体当前状态，如果长宽比不协调即可判定为跌倒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7F16AC6-DDCA-B131-E983-7CF6DE92BE13}"/>
              </a:ext>
            </a:extLst>
          </p:cNvPr>
          <p:cNvGrpSpPr/>
          <p:nvPr/>
        </p:nvGrpSpPr>
        <p:grpSpPr>
          <a:xfrm>
            <a:off x="4456621" y="1984631"/>
            <a:ext cx="3031988" cy="3786473"/>
            <a:chOff x="4678136" y="1886927"/>
            <a:chExt cx="3031988" cy="3786473"/>
          </a:xfrm>
        </p:grpSpPr>
        <p:sp>
          <p:nvSpPr>
            <p:cNvPr id="24" name="矩形: 剪去单角 23">
              <a:extLst>
                <a:ext uri="{FF2B5EF4-FFF2-40B4-BE49-F238E27FC236}">
                  <a16:creationId xmlns:a16="http://schemas.microsoft.com/office/drawing/2014/main" id="{5348DD4F-6317-74A0-1546-336E30D4F296}"/>
                </a:ext>
              </a:extLst>
            </p:cNvPr>
            <p:cNvSpPr/>
            <p:nvPr/>
          </p:nvSpPr>
          <p:spPr>
            <a:xfrm>
              <a:off x="4699908" y="1886927"/>
              <a:ext cx="3010215" cy="781494"/>
            </a:xfrm>
            <a:prstGeom prst="snip1Rect">
              <a:avLst>
                <a:gd name="adj" fmla="val 267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剪去单角 24">
              <a:extLst>
                <a:ext uri="{FF2B5EF4-FFF2-40B4-BE49-F238E27FC236}">
                  <a16:creationId xmlns:a16="http://schemas.microsoft.com/office/drawing/2014/main" id="{A5975851-5427-4F98-04F5-34C06BF88DC3}"/>
                </a:ext>
              </a:extLst>
            </p:cNvPr>
            <p:cNvSpPr/>
            <p:nvPr/>
          </p:nvSpPr>
          <p:spPr>
            <a:xfrm>
              <a:off x="4678136" y="2743199"/>
              <a:ext cx="3031988" cy="2929311"/>
            </a:xfrm>
            <a:prstGeom prst="snip1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D08FD41-095A-8A53-48D1-5FDDF012D27D}"/>
                </a:ext>
              </a:extLst>
            </p:cNvPr>
            <p:cNvSpPr txBox="1"/>
            <p:nvPr/>
          </p:nvSpPr>
          <p:spPr>
            <a:xfrm>
              <a:off x="4796881" y="2017737"/>
              <a:ext cx="245173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RPA</a:t>
              </a:r>
              <a:r>
                <a:rPr lang="zh-CN" altLang="en-US" sz="24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调用</a:t>
              </a:r>
              <a:r>
                <a:rPr lang="en-US" altLang="zh-CN" sz="24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python</a:t>
              </a:r>
              <a:endParaRPr lang="zh-CN" altLang="en-US" sz="24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49AE285-D75B-25AC-3A06-5033695419E9}"/>
                </a:ext>
              </a:extLst>
            </p:cNvPr>
            <p:cNvSpPr/>
            <p:nvPr/>
          </p:nvSpPr>
          <p:spPr>
            <a:xfrm>
              <a:off x="4957235" y="2811078"/>
              <a:ext cx="2752889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RPA通过</a:t>
              </a:r>
              <a:r>
                <a:rPr lang="en-US" altLang="zh-CN" b="1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cs typeface="+mn-ea"/>
                </a:rPr>
                <a:t>CMD</a:t>
              </a:r>
              <a:r>
                <a:rPr lang="zh-CN" altLang="en-US" b="1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cs typeface="+mn-ea"/>
                </a:rPr>
                <a:t>命令行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的调用来进行调用python，将返回值以文件的形式储存在本地，RPA再通过读取文件的形式，将返回值读取至RPA，在通过RPA中的</a:t>
              </a:r>
              <a:r>
                <a:rPr lang="en-US" altLang="zh-CN" b="1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cs typeface="+mn-ea"/>
                </a:rPr>
                <a:t>HTTP</a:t>
              </a:r>
              <a:r>
                <a:rPr lang="zh-CN" altLang="en-US" b="1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cs typeface="+mn-ea"/>
                </a:rPr>
                <a:t>协议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，与手机app进行数据传输</a:t>
              </a:r>
              <a:endParaRPr lang="zh-CN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+mn-ea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B275BFF-F69B-4808-ACBC-5A1D4F74710F}"/>
              </a:ext>
            </a:extLst>
          </p:cNvPr>
          <p:cNvGrpSpPr/>
          <p:nvPr/>
        </p:nvGrpSpPr>
        <p:grpSpPr>
          <a:xfrm>
            <a:off x="8394315" y="2115441"/>
            <a:ext cx="2851513" cy="3675673"/>
            <a:chOff x="7662987" y="1886927"/>
            <a:chExt cx="2851513" cy="3675673"/>
          </a:xfrm>
        </p:grpSpPr>
        <p:sp>
          <p:nvSpPr>
            <p:cNvPr id="30" name="矩形: 剪去单角 29">
              <a:extLst>
                <a:ext uri="{FF2B5EF4-FFF2-40B4-BE49-F238E27FC236}">
                  <a16:creationId xmlns:a16="http://schemas.microsoft.com/office/drawing/2014/main" id="{89ED1C1F-38D5-214D-E8C1-D46FBAC28C53}"/>
                </a:ext>
              </a:extLst>
            </p:cNvPr>
            <p:cNvSpPr/>
            <p:nvPr/>
          </p:nvSpPr>
          <p:spPr>
            <a:xfrm>
              <a:off x="7690759" y="1886927"/>
              <a:ext cx="2789944" cy="723407"/>
            </a:xfrm>
            <a:prstGeom prst="snip1Rect">
              <a:avLst>
                <a:gd name="adj" fmla="val 267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剪去单角 30">
              <a:extLst>
                <a:ext uri="{FF2B5EF4-FFF2-40B4-BE49-F238E27FC236}">
                  <a16:creationId xmlns:a16="http://schemas.microsoft.com/office/drawing/2014/main" id="{2E28F3AE-AB75-47C8-7B78-CC22A5D3FE7E}"/>
                </a:ext>
              </a:extLst>
            </p:cNvPr>
            <p:cNvSpPr/>
            <p:nvPr/>
          </p:nvSpPr>
          <p:spPr>
            <a:xfrm>
              <a:off x="7668986" y="2743200"/>
              <a:ext cx="2845514" cy="2819400"/>
            </a:xfrm>
            <a:prstGeom prst="snip1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F43DB80-4038-3B36-35E7-9C42CB2439E1}"/>
                </a:ext>
              </a:extLst>
            </p:cNvPr>
            <p:cNvSpPr txBox="1"/>
            <p:nvPr/>
          </p:nvSpPr>
          <p:spPr>
            <a:xfrm>
              <a:off x="7662987" y="2017797"/>
              <a:ext cx="26811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智能监控查找​环节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5C5ACA4-8E05-BF5B-DD4F-0E1A3B16F3BD}"/>
                </a:ext>
              </a:extLst>
            </p:cNvPr>
            <p:cNvSpPr/>
            <p:nvPr/>
          </p:nvSpPr>
          <p:spPr>
            <a:xfrm>
              <a:off x="7889257" y="2934287"/>
              <a:ext cx="2454893" cy="1938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buClrTx/>
                <a:buSzTx/>
                <a:buFontTx/>
                <a:defRPr/>
              </a:pP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将人脸与</a:t>
              </a:r>
              <a:r>
                <a:rPr lang="zh-CN" altLang="zh-CN" b="1" dirty="0">
                  <a:solidFill>
                    <a:srgbClr val="FF0000"/>
                  </a:solidFill>
                  <a:latin typeface="华文宋体" panose="02010600040101010101" pitchFamily="2" charset="-122"/>
                  <a:ea typeface="华文宋体" panose="02010600040101010101" pitchFamily="2" charset="-122"/>
                  <a:cs typeface="+mn-ea"/>
                </a:rPr>
                <a:t>智能清洗</a:t>
              </a:r>
              <a:r>
                <a:rPr lang="zh-CN" altLang="en-US" sz="2000" dirty="0">
                  <a:solidFill>
                    <a:srgbClr val="2249C0"/>
                  </a:solidFill>
                  <a:cs typeface="+mn-ea"/>
                </a:rPr>
                <a:t>人脸环节后的五官信息进行比对，比对完毕之后进行打分，超过百分比的暂时认为是相同的人脸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793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A152E0-3432-C2CC-BF28-60D0E7712E94}"/>
              </a:ext>
            </a:extLst>
          </p:cNvPr>
          <p:cNvSpPr txBox="1"/>
          <p:nvPr/>
        </p:nvSpPr>
        <p:spPr>
          <a:xfrm>
            <a:off x="779574" y="2018489"/>
            <a:ext cx="2644561" cy="44117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</a:rPr>
              <a:t>机器人</a:t>
            </a:r>
            <a:r>
              <a:rPr lang="en-US" altLang="zh-CN" sz="2000" dirty="0">
                <a:solidFill>
                  <a:schemeClr val="bg1"/>
                </a:solidFill>
              </a:rPr>
              <a:t>24</a:t>
            </a:r>
            <a:r>
              <a:rPr lang="zh-CN" altLang="en-US" sz="2000" dirty="0">
                <a:solidFill>
                  <a:schemeClr val="bg1"/>
                </a:solidFill>
              </a:rPr>
              <a:t>小时实时监控，读取有效数据信息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</a:rPr>
              <a:t>极大地减少人工成本开支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</a:rPr>
              <a:t>不失去才是最大的获得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6A4483F-6169-A4C6-9552-56E8452733E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180059" y="1193831"/>
            <a:ext cx="5022032" cy="554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0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C72DDF-87C1-7B43-B197-0BB326BCEC47}"/>
              </a:ext>
            </a:extLst>
          </p:cNvPr>
          <p:cNvSpPr txBox="1"/>
          <p:nvPr/>
        </p:nvSpPr>
        <p:spPr>
          <a:xfrm>
            <a:off x="214626" y="1996785"/>
            <a:ext cx="10670937" cy="3692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1.</a:t>
            </a:r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简化了监视人员的视频查看操作步骤，只需查看最终报警结果所显示的图片。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相比较人工处理需要查看长时间视频流程，机器人可做到及时监控，节省时间大量人工成本，解放了视频监视人员，不需要处理重复繁琐的视频查看流程，提高了人工成本</a:t>
            </a:r>
            <a:endParaRPr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3.RPA</a:t>
            </a:r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技术所具有的人工智能、流程自动化、自动识别、机器学习等功能非常适合物流行产升级和流程优化，是对降低查看监控视频的人工成本，从而降低社会总成本极具潜力的解决方案，其经济效益不可估量。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538FD1-265A-3C49-975B-C010D5D5CE02}"/>
              </a:ext>
            </a:extLst>
          </p:cNvPr>
          <p:cNvSpPr txBox="1"/>
          <p:nvPr/>
        </p:nvSpPr>
        <p:spPr>
          <a:xfrm>
            <a:off x="360540" y="1510916"/>
            <a:ext cx="2382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推广价值</a:t>
            </a:r>
            <a:r>
              <a:rPr lang="zh-CN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3215201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5442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e55f110-9efd-4f64-91a3-766d4bda4441}"/>
  <p:tag name="TABLE_RECT" val="38.725*163.993*882.55*319.55"/>
  <p:tag name="TABLE_EMPHASIZE_COLOR" val="6579300"/>
  <p:tag name="TABLE_ONEKEY_SKIN_IDX" val="0"/>
  <p:tag name="TABLE_SKINIDX" val="-1"/>
  <p:tag name="TABLE_COLORIDX" val="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590,&quot;width&quot;:958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10014</TotalTime>
  <Words>916</Words>
  <Application>Microsoft Office PowerPoint</Application>
  <PresentationFormat>宽屏</PresentationFormat>
  <Paragraphs>107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 Unicode MS</vt:lpstr>
      <vt:lpstr>等线</vt:lpstr>
      <vt:lpstr>方正粗黑宋简体</vt:lpstr>
      <vt:lpstr>华文仿宋</vt:lpstr>
      <vt:lpstr>华文宋体</vt:lpstr>
      <vt:lpstr>Microsoft YaHei</vt:lpstr>
      <vt:lpstr>Microsoft YaHei</vt:lpstr>
      <vt:lpstr>Arial</vt:lpstr>
      <vt:lpstr>Calibri</vt:lpstr>
      <vt:lpstr>Calibri Light</vt:lpstr>
      <vt:lpstr>Ebrima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QB14804</cp:lastModifiedBy>
  <cp:revision>193</cp:revision>
  <dcterms:created xsi:type="dcterms:W3CDTF">2021-03-03T08:16:49Z</dcterms:created>
  <dcterms:modified xsi:type="dcterms:W3CDTF">2023-06-13T11:57:54Z</dcterms:modified>
</cp:coreProperties>
</file>