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58" r:id="rId5"/>
    <p:sldId id="272" r:id="rId6"/>
    <p:sldId id="273" r:id="rId7"/>
    <p:sldId id="263" r:id="rId8"/>
    <p:sldId id="274" r:id="rId9"/>
    <p:sldId id="271" r:id="rId10"/>
    <p:sldId id="266" r:id="rId11"/>
    <p:sldId id="262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4E2"/>
    <a:srgbClr val="705661"/>
    <a:srgbClr val="D460FF"/>
    <a:srgbClr val="01A8FF"/>
    <a:srgbClr val="34334B"/>
    <a:srgbClr val="6D5562"/>
    <a:srgbClr val="1A070E"/>
    <a:srgbClr val="725760"/>
    <a:srgbClr val="26101D"/>
    <a:srgbClr val="47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2"/>
    <p:restoredTop sz="94674"/>
  </p:normalViewPr>
  <p:slideViewPr>
    <p:cSldViewPr snapToGrid="0">
      <p:cViewPr>
        <p:scale>
          <a:sx n="100" d="100"/>
          <a:sy n="100" d="100"/>
        </p:scale>
        <p:origin x="-1128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最内环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A6-4A80-AFAD-90EAF2DAE038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A6-4A80-AFAD-90EAF2DAE038}"/>
              </c:ext>
            </c:extLst>
          </c:dPt>
          <c:cat>
            <c:strRef>
              <c:f>Sheet1!$A$2:$A$3</c:f>
              <c:strCache>
                <c:ptCount val="2"/>
                <c:pt idx="0">
                  <c:v>颜色部分</c:v>
                </c:pt>
                <c:pt idx="1">
                  <c:v>无色部分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0.87</c:v>
                </c:pt>
                <c:pt idx="1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9A6-4A80-AFAD-90EAF2DAE0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第二环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9A6-4A80-AFAD-90EAF2DAE038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89A6-4A80-AFAD-90EAF2DAE038}"/>
              </c:ext>
            </c:extLst>
          </c:dPt>
          <c:cat>
            <c:strRef>
              <c:f>Sheet1!$A$2:$A$3</c:f>
              <c:strCache>
                <c:ptCount val="2"/>
                <c:pt idx="0">
                  <c:v>颜色部分</c:v>
                </c:pt>
                <c:pt idx="1">
                  <c:v>无色部分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0.67</c:v>
                </c:pt>
                <c:pt idx="1">
                  <c:v>0.33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9A6-4A80-AFAD-90EAF2DAE0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第三环</c:v>
                </c:pt>
              </c:strCache>
            </c:strRef>
          </c:tx>
          <c:spPr>
            <a:ln w="73025"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730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9A6-4A80-AFAD-90EAF2DAE038}"/>
              </c:ext>
            </c:extLst>
          </c:dPt>
          <c:dPt>
            <c:idx val="1"/>
            <c:bubble3D val="0"/>
            <c:spPr>
              <a:noFill/>
              <a:ln w="730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9A6-4A80-AFAD-90EAF2DAE038}"/>
              </c:ext>
            </c:extLst>
          </c:dPt>
          <c:cat>
            <c:strRef>
              <c:f>Sheet1!$A$2:$A$3</c:f>
              <c:strCache>
                <c:ptCount val="2"/>
                <c:pt idx="0">
                  <c:v>颜色部分</c:v>
                </c:pt>
                <c:pt idx="1">
                  <c:v>无色部分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0.55000000000000004</c:v>
                </c:pt>
                <c:pt idx="1">
                  <c:v>0.45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89A6-4A80-AFAD-90EAF2DAE03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第四环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89A6-4A80-AFAD-90EAF2DAE038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89A6-4A80-AFAD-90EAF2DAE038}"/>
              </c:ext>
            </c:extLst>
          </c:dPt>
          <c:cat>
            <c:strRef>
              <c:f>Sheet1!$A$2:$A$3</c:f>
              <c:strCache>
                <c:ptCount val="2"/>
                <c:pt idx="0">
                  <c:v>颜色部分</c:v>
                </c:pt>
                <c:pt idx="1">
                  <c:v>无色部分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0.34</c:v>
                </c:pt>
                <c:pt idx="1">
                  <c:v>0.66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89A6-4A80-AFAD-90EAF2DAE0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6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BA5D-82C1-D74E-98AF-3BF4F9ADDC1F}" type="datetimeFigureOut">
              <a:rPr kumimoji="1" lang="zh-CN" altLang="en-US" smtClean="0"/>
              <a:t>2023/6/20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632DA-A7C3-2347-8051-A4EE97E946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8181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C2639771-C4B2-6141-A3C2-98A33FACB552}"/>
              </a:ext>
            </a:extLst>
          </p:cNvPr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DB7839CE-C738-1649-AE7F-0F0A87D945C3}"/>
              </a:ext>
            </a:extLst>
          </p:cNvPr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>
              <a:extLst>
                <a:ext uri="{FF2B5EF4-FFF2-40B4-BE49-F238E27FC236}">
                  <a16:creationId xmlns="" xmlns:a16="http://schemas.microsoft.com/office/drawing/2014/main" id="{CD80DC7D-74AD-504F-9134-A7F49E4A93F8}"/>
                </a:ext>
              </a:extLst>
            </p:cNvPr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="" xmlns:a16="http://schemas.microsoft.com/office/drawing/2014/main" id="{8F4E1CF4-3515-B047-A44B-4E882FA3FA9E}"/>
                </a:ext>
              </a:extLst>
            </p:cNvPr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6E210582-60BA-DC4F-968A-FA2D76887AA6}"/>
              </a:ext>
            </a:extLst>
          </p:cNvPr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>
              <a:extLst>
                <a:ext uri="{FF2B5EF4-FFF2-40B4-BE49-F238E27FC236}">
                  <a16:creationId xmlns="" xmlns:a16="http://schemas.microsoft.com/office/drawing/2014/main" id="{67792614-81A9-4A49-9B4C-45DE0AC1BA7E}"/>
                </a:ext>
              </a:extLst>
            </p:cNvPr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69072ADF-3562-1449-934D-086A6A7EB68F}"/>
                </a:ext>
              </a:extLst>
            </p:cNvPr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="" xmlns:a16="http://schemas.microsoft.com/office/drawing/2014/main" id="{7632E4E3-3B93-7F43-813C-E68589AADA84}"/>
                </a:ext>
              </a:extLst>
            </p:cNvPr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="" xmlns:a16="http://schemas.microsoft.com/office/drawing/2014/main" id="{78D06326-E8FB-474C-AC53-78A669EE44C6}"/>
                </a:ext>
              </a:extLst>
            </p:cNvPr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="" xmlns:a16="http://schemas.microsoft.com/office/drawing/2014/main" id="{23F8418A-C496-5649-9E48-673FB2C4D9ED}"/>
                </a:ext>
              </a:extLst>
            </p:cNvPr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="" xmlns:a16="http://schemas.microsoft.com/office/drawing/2014/main" id="{C6E799F2-1601-4847-8FEE-1391CF507C68}"/>
                </a:ext>
              </a:extLst>
            </p:cNvPr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="" xmlns:a16="http://schemas.microsoft.com/office/drawing/2014/main" id="{BD0B7E4C-E5F4-3E4A-9133-7727388D8BFA}"/>
                </a:ext>
              </a:extLst>
            </p:cNvPr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>
                <a:extLst>
                  <a:ext uri="{FF2B5EF4-FFF2-40B4-BE49-F238E27FC236}">
                    <a16:creationId xmlns="" xmlns:a16="http://schemas.microsoft.com/office/drawing/2014/main" id="{578CBDB0-7C0D-C143-A992-5483ECC636B1}"/>
                  </a:ext>
                </a:extLst>
              </p:cNvPr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="" xmlns:a16="http://schemas.microsoft.com/office/drawing/2014/main" id="{840C3D01-E207-B747-BC88-FBD3D3A40F67}"/>
                  </a:ext>
                </a:extLst>
              </p:cNvPr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="" xmlns:a16="http://schemas.microsoft.com/office/drawing/2014/main" id="{382750CA-C3B8-2941-AE2F-F28F14B48C5C}"/>
                  </a:ext>
                </a:extLst>
              </p:cNvPr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="" xmlns:a16="http://schemas.microsoft.com/office/drawing/2014/main" id="{AB3B1B7B-78AE-ED46-9FAA-D89F11D0771E}"/>
                </a:ext>
              </a:extLst>
            </p:cNvPr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>
                <a:extLst>
                  <a:ext uri="{FF2B5EF4-FFF2-40B4-BE49-F238E27FC236}">
                    <a16:creationId xmlns="" xmlns:a16="http://schemas.microsoft.com/office/drawing/2014/main" id="{B0D633E1-F692-4442-A332-40DEAB59CCEF}"/>
                  </a:ext>
                </a:extLst>
              </p:cNvPr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="" xmlns:a16="http://schemas.microsoft.com/office/drawing/2014/main" id="{D96BDE8B-3175-664B-B77B-35F1E90EA5D8}"/>
                  </a:ext>
                </a:extLst>
              </p:cNvPr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>
            <a:extLst>
              <a:ext uri="{FF2B5EF4-FFF2-40B4-BE49-F238E27FC236}">
                <a16:creationId xmlns="" xmlns:a16="http://schemas.microsoft.com/office/drawing/2014/main" id="{07A71C72-E49E-AA4F-9341-A099334FD0C7}"/>
              </a:ext>
            </a:extLst>
          </p:cNvPr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="" xmlns:a16="http://schemas.microsoft.com/office/drawing/2014/main" id="{19D6FEC9-8B94-4640-A3A1-CA01CC45CB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="" xmlns:a16="http://schemas.microsoft.com/office/drawing/2014/main" id="{1E211DBE-A93A-1049-B50B-D4C27CAD8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37E0C090-89A0-6B4A-9558-A875E2837509}"/>
              </a:ext>
            </a:extLst>
          </p:cNvPr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1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25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30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11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99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69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99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63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46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DA4AEEBA-C5AC-6C4E-B9BD-66745C1DD1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2544204-D735-F847-8078-9CF644B899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A7EBE87E-D6A8-C342-8030-16BDB59A32CF}"/>
              </a:ext>
            </a:extLst>
          </p:cNvPr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</a:p>
        </p:txBody>
      </p:sp>
    </p:spTree>
    <p:extLst>
      <p:ext uri="{BB962C8B-B14F-4D97-AF65-F5344CB8AC3E}">
        <p14:creationId xmlns:p14="http://schemas.microsoft.com/office/powerpoint/2010/main" val="10432922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1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theme" Target="../theme/theme2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40" name="图片 39">
            <a:extLst>
              <a:ext uri="{FF2B5EF4-FFF2-40B4-BE49-F238E27FC236}">
                <a16:creationId xmlns="" xmlns:a16="http://schemas.microsoft.com/office/drawing/2014/main" id="{4D8B923D-9785-E24B-988A-793F543F48A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53" y="0"/>
            <a:ext cx="12353453" cy="694800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956EC09E-5646-F441-BB61-4BCA248E6D51}"/>
              </a:ext>
            </a:extLst>
          </p:cNvPr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>
              <a:extLst>
                <a:ext uri="{FF2B5EF4-FFF2-40B4-BE49-F238E27FC236}">
                  <a16:creationId xmlns="" xmlns:a16="http://schemas.microsoft.com/office/drawing/2014/main" id="{C53B1F89-E45B-384E-A3EB-059D2C2111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7E7B063E-C810-EE4E-9B5C-0052C03D757D}"/>
                </a:ext>
              </a:extLst>
            </p:cNvPr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融 合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 新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 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432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35CBB595-E4B7-A74A-9064-09D56D2BF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AD55B6EC-D974-0A46-A2C0-108833DBC6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E7D731FC-7853-7143-9DD1-488ED8BC47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78995959-3059-9146-B579-3C0361D36184}"/>
              </a:ext>
            </a:extLst>
          </p:cNvPr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</a:p>
        </p:txBody>
      </p:sp>
      <p:cxnSp>
        <p:nvCxnSpPr>
          <p:cNvPr id="16" name="直线连接符 15">
            <a:extLst>
              <a:ext uri="{FF2B5EF4-FFF2-40B4-BE49-F238E27FC236}">
                <a16:creationId xmlns="" xmlns:a16="http://schemas.microsoft.com/office/drawing/2014/main" id="{D9B04A07-656A-4B41-B23E-5FF3C9C7C7DE}"/>
              </a:ext>
            </a:extLst>
          </p:cNvPr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24318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>
            <a:extLst>
              <a:ext uri="{FF2B5EF4-FFF2-40B4-BE49-F238E27FC236}">
                <a16:creationId xmlns="" xmlns:a16="http://schemas.microsoft.com/office/drawing/2014/main" id="{811302A2-4342-C748-A279-7BD155EB3F3A}"/>
              </a:ext>
            </a:extLst>
          </p:cNvPr>
          <p:cNvSpPr txBox="1">
            <a:spLocks/>
          </p:cNvSpPr>
          <p:nvPr/>
        </p:nvSpPr>
        <p:spPr>
          <a:xfrm>
            <a:off x="4426082" y="4880903"/>
            <a:ext cx="3381856" cy="580723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dirty="0" smtClean="0"/>
              <a:t>基于</a:t>
            </a:r>
            <a:r>
              <a:rPr kumimoji="1" lang="en-US" altLang="zh-CN" dirty="0" smtClean="0"/>
              <a:t>RPA</a:t>
            </a:r>
            <a:r>
              <a:rPr kumimoji="1" lang="zh-CN" altLang="en-US" dirty="0" smtClean="0"/>
              <a:t>的消保处理流程</a:t>
            </a:r>
            <a:endParaRPr kumimoji="1" lang="en-US" altLang="zh-CN" dirty="0"/>
          </a:p>
          <a:p>
            <a:pPr algn="ctr"/>
            <a:r>
              <a:rPr kumimoji="1" lang="en-US" altLang="zh-CN" sz="700" dirty="0"/>
              <a:t>Please enter the name of the APP….</a:t>
            </a:r>
            <a:endParaRPr kumimoji="1" lang="zh-CN" altLang="en-US" sz="700" dirty="0"/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02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54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8">
            <a:extLst>
              <a:ext uri="{FF2B5EF4-FFF2-40B4-BE49-F238E27FC236}">
                <a16:creationId xmlns="" xmlns:a16="http://schemas.microsoft.com/office/drawing/2014/main" id="{9CA6A3C2-6568-D043-8016-E13D9D833C5F}"/>
              </a:ext>
            </a:extLst>
          </p:cNvPr>
          <p:cNvSpPr txBox="1">
            <a:spLocks/>
          </p:cNvSpPr>
          <p:nvPr/>
        </p:nvSpPr>
        <p:spPr>
          <a:xfrm>
            <a:off x="835318" y="1980196"/>
            <a:ext cx="6251934" cy="48014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 smtClean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en-US" altLang="zh-CN" dirty="0" smtClean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entries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：基于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RPA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的消保处理流程</a:t>
            </a:r>
          </a:p>
          <a:p>
            <a:pPr marL="0" indent="0">
              <a:buFont typeface="Arial" panose="020B0604020202020204" pitchFamily="34" charset="0"/>
              <a:buNone/>
            </a:pPr>
            <a:endParaRPr kumimoji="1" lang="zh-CN" altLang="en-US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占位符 9">
            <a:extLst>
              <a:ext uri="{FF2B5EF4-FFF2-40B4-BE49-F238E27FC236}">
                <a16:creationId xmlns="" xmlns:a16="http://schemas.microsoft.com/office/drawing/2014/main" id="{A9C94183-63D5-D14A-ADCF-ECA421883E0B}"/>
              </a:ext>
            </a:extLst>
          </p:cNvPr>
          <p:cNvSpPr txBox="1">
            <a:spLocks/>
          </p:cNvSpPr>
          <p:nvPr/>
        </p:nvSpPr>
        <p:spPr>
          <a:xfrm>
            <a:off x="835318" y="2742188"/>
            <a:ext cx="6613445" cy="3381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</a:t>
            </a:r>
            <a:r>
              <a:rPr lang="zh-CN" altLang="en-US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启杭未来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Member</a:t>
            </a:r>
            <a:r>
              <a:rPr lang="zh-CN" altLang="en-US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：刘健、常雪枫、李航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队伍口号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Slogan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</a:t>
            </a:r>
            <a:r>
              <a:rPr lang="zh-CN" altLang="en-US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数智国寿、起杭未来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所在单位和部门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专业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Enterprise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  <a:r>
              <a:rPr lang="zh-CN" altLang="en-US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中国人寿保险股份有限公司研发中心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lang="zh-CN" altLang="en-US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：监管投诉处理</a:t>
            </a:r>
            <a:endParaRPr lang="en-US" altLang="zh-CN" sz="1600" dirty="0" smtClean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占位符 1">
            <a:extLst>
              <a:ext uri="{FF2B5EF4-FFF2-40B4-BE49-F238E27FC236}">
                <a16:creationId xmlns="" xmlns:a16="http://schemas.microsoft.com/office/drawing/2014/main" id="{0EC478CF-6629-0F40-B124-4A01644BAD7D}"/>
              </a:ext>
            </a:extLst>
          </p:cNvPr>
          <p:cNvSpPr txBox="1">
            <a:spLocks/>
          </p:cNvSpPr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 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 Information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4" t="4856" r="14977" b="6054"/>
          <a:stretch/>
        </p:blipFill>
        <p:spPr bwMode="auto">
          <a:xfrm>
            <a:off x="8418512" y="1993900"/>
            <a:ext cx="28479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929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B584A1D8-74B2-FD4B-9118-9647AC8759CA}"/>
              </a:ext>
            </a:extLst>
          </p:cNvPr>
          <p:cNvSpPr txBox="1"/>
          <p:nvPr/>
        </p:nvSpPr>
        <p:spPr>
          <a:xfrm>
            <a:off x="292497" y="371485"/>
            <a:ext cx="828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灯片编号占位符 3">
            <a:extLst>
              <a:ext uri="{FF2B5EF4-FFF2-40B4-BE49-F238E27FC236}">
                <a16:creationId xmlns="" xmlns:a16="http://schemas.microsoft.com/office/drawing/2014/main" id="{45063CA4-0CA0-4D4A-83D9-0D2020600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3FBF4A49-F1C9-C640-851D-15D76110C7A0}"/>
              </a:ext>
            </a:extLst>
          </p:cNvPr>
          <p:cNvSpPr/>
          <p:nvPr/>
        </p:nvSpPr>
        <p:spPr>
          <a:xfrm>
            <a:off x="458639" y="1701356"/>
            <a:ext cx="494084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</a:t>
            </a:r>
            <a:r>
              <a:rPr lang="zh-CN" altLang="en-US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中国人寿作为中国寿险行业中流砥柱，公司始终把消费者权益保护工作放在非常重要的位置，注重从各个渠道获取客户声音，包括官网、官微、企业微信、公众号、</a:t>
            </a:r>
            <a:r>
              <a:rPr lang="en-US" altLang="zh-CN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95519</a:t>
            </a:r>
            <a:r>
              <a:rPr lang="zh-CN" altLang="en-US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客服电话等等，</a:t>
            </a:r>
            <a:r>
              <a:rPr lang="en-US" altLang="zh-CN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由于公司规模较大，因此也会存在许多监管投诉件。</a:t>
            </a:r>
            <a:r>
              <a:rPr lang="en-US" altLang="zh-CN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</a:p>
          <a:p>
            <a:r>
              <a:rPr lang="zh-CN" altLang="en-US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针对</a:t>
            </a: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保监会监管投诉网站上对于我公司的投诉案件，</a:t>
            </a:r>
            <a:r>
              <a:rPr lang="zh-CN" altLang="en-US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总分公司</a:t>
            </a: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客服人员</a:t>
            </a:r>
            <a:r>
              <a:rPr lang="zh-CN" altLang="en-US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需每天登录</a:t>
            </a: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保监会监管投诉网站将相应的投诉信息录入到我公司</a:t>
            </a:r>
            <a:r>
              <a:rPr lang="zh-CN" altLang="en-US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的消保管理系统，</a:t>
            </a: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该项工作工作量大，但简单、重复性强、且手工录入极易出错，并且可能出现案件遗漏的</a:t>
            </a:r>
            <a:r>
              <a:rPr lang="zh-CN" altLang="en-US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风险，无法</a:t>
            </a: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保证案件处理的时效性</a:t>
            </a:r>
          </a:p>
          <a:p>
            <a:endParaRPr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32" name="0f4157a8-cc53-4451-b641-b93f4ec538e9">
            <a:extLst>
              <a:ext uri="{FF2B5EF4-FFF2-40B4-BE49-F238E27FC236}">
                <a16:creationId xmlns="" xmlns:a16="http://schemas.microsoft.com/office/drawing/2014/main" id="{E5C3CAFA-FCF9-C54C-9033-EFB7CDA0AF9C}"/>
              </a:ext>
            </a:extLst>
          </p:cNvPr>
          <p:cNvGrpSpPr>
            <a:grpSpLocks noChangeAspect="1"/>
          </p:cNvGrpSpPr>
          <p:nvPr/>
        </p:nvGrpSpPr>
        <p:grpSpPr>
          <a:xfrm>
            <a:off x="6095999" y="1818640"/>
            <a:ext cx="4892817" cy="1886749"/>
            <a:chOff x="1693430" y="1679590"/>
            <a:chExt cx="9203806" cy="3549135"/>
          </a:xfrm>
        </p:grpSpPr>
        <p:grpSp>
          <p:nvGrpSpPr>
            <p:cNvPr id="33" name="组合 32">
              <a:extLst>
                <a:ext uri="{FF2B5EF4-FFF2-40B4-BE49-F238E27FC236}">
                  <a16:creationId xmlns="" xmlns:a16="http://schemas.microsoft.com/office/drawing/2014/main" id="{2F0127F5-A2B4-ED4F-904C-90397333A3E1}"/>
                </a:ext>
              </a:extLst>
            </p:cNvPr>
            <p:cNvGrpSpPr/>
            <p:nvPr/>
          </p:nvGrpSpPr>
          <p:grpSpPr>
            <a:xfrm>
              <a:off x="1756205" y="3433997"/>
              <a:ext cx="1550389" cy="1550389"/>
              <a:chOff x="910665" y="3301620"/>
              <a:chExt cx="2034816" cy="2034816"/>
            </a:xfrm>
          </p:grpSpPr>
          <p:sp>
            <p:nvSpPr>
              <p:cNvPr id="61" name="îŝḷîḓé-Oval 35">
                <a:extLst>
                  <a:ext uri="{FF2B5EF4-FFF2-40B4-BE49-F238E27FC236}">
                    <a16:creationId xmlns="" xmlns:a16="http://schemas.microsoft.com/office/drawing/2014/main" id="{6BFE560D-4314-0744-931F-543FE45EE9A3}"/>
                  </a:ext>
                </a:extLst>
              </p:cNvPr>
              <p:cNvSpPr/>
              <p:nvPr/>
            </p:nvSpPr>
            <p:spPr>
              <a:xfrm>
                <a:off x="910665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62" name="îŝḷîḓé-Oval 36">
                <a:extLst>
                  <a:ext uri="{FF2B5EF4-FFF2-40B4-BE49-F238E27FC236}">
                    <a16:creationId xmlns="" xmlns:a16="http://schemas.microsoft.com/office/drawing/2014/main" id="{AC3B3F30-FBBB-6645-8B52-1F35AC5B9CD8}"/>
                  </a:ext>
                </a:extLst>
              </p:cNvPr>
              <p:cNvSpPr/>
              <p:nvPr/>
            </p:nvSpPr>
            <p:spPr>
              <a:xfrm>
                <a:off x="1042247" y="3433203"/>
                <a:ext cx="1771651" cy="1771650"/>
              </a:xfrm>
              <a:prstGeom prst="ellips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="" xmlns:a16="http://schemas.microsoft.com/office/drawing/2014/main" id="{EC425FDF-6D75-0D4B-A4E2-076172E6FF66}"/>
                </a:ext>
              </a:extLst>
            </p:cNvPr>
            <p:cNvGrpSpPr/>
            <p:nvPr/>
          </p:nvGrpSpPr>
          <p:grpSpPr>
            <a:xfrm>
              <a:off x="6509291" y="3433997"/>
              <a:ext cx="1550389" cy="1550389"/>
              <a:chOff x="6548617" y="3301620"/>
              <a:chExt cx="2034816" cy="2034816"/>
            </a:xfrm>
          </p:grpSpPr>
          <p:sp>
            <p:nvSpPr>
              <p:cNvPr id="59" name="îŝḷîḓé-Oval 33">
                <a:extLst>
                  <a:ext uri="{FF2B5EF4-FFF2-40B4-BE49-F238E27FC236}">
                    <a16:creationId xmlns="" xmlns:a16="http://schemas.microsoft.com/office/drawing/2014/main" id="{60113522-4ECA-3043-AE57-F4AB04A3D288}"/>
                  </a:ext>
                </a:extLst>
              </p:cNvPr>
              <p:cNvSpPr/>
              <p:nvPr/>
            </p:nvSpPr>
            <p:spPr>
              <a:xfrm>
                <a:off x="6548617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60" name="îŝḷîḓé-Oval 34">
                <a:extLst>
                  <a:ext uri="{FF2B5EF4-FFF2-40B4-BE49-F238E27FC236}">
                    <a16:creationId xmlns="" xmlns:a16="http://schemas.microsoft.com/office/drawing/2014/main" id="{E5844F08-4042-6F4A-9A8F-0A319F5C1DA4}"/>
                  </a:ext>
                </a:extLst>
              </p:cNvPr>
              <p:cNvSpPr/>
              <p:nvPr/>
            </p:nvSpPr>
            <p:spPr>
              <a:xfrm>
                <a:off x="6680200" y="3433203"/>
                <a:ext cx="1771650" cy="1771650"/>
              </a:xfrm>
              <a:prstGeom prst="ellipse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="" xmlns:a16="http://schemas.microsoft.com/office/drawing/2014/main" id="{4F7DA499-2279-9549-B878-1E749AEFCCDC}"/>
                </a:ext>
              </a:extLst>
            </p:cNvPr>
            <p:cNvGrpSpPr/>
            <p:nvPr/>
          </p:nvGrpSpPr>
          <p:grpSpPr>
            <a:xfrm>
              <a:off x="4129961" y="1937206"/>
              <a:ext cx="1550389" cy="1550389"/>
              <a:chOff x="3725684" y="1525767"/>
              <a:chExt cx="2034816" cy="2034816"/>
            </a:xfrm>
          </p:grpSpPr>
          <p:sp>
            <p:nvSpPr>
              <p:cNvPr id="57" name="îŝḷîḓé-Oval 31">
                <a:extLst>
                  <a:ext uri="{FF2B5EF4-FFF2-40B4-BE49-F238E27FC236}">
                    <a16:creationId xmlns="" xmlns:a16="http://schemas.microsoft.com/office/drawing/2014/main" id="{5A1A7C86-1A21-1F41-9058-88569DFAA1F3}"/>
                  </a:ext>
                </a:extLst>
              </p:cNvPr>
              <p:cNvSpPr/>
              <p:nvPr/>
            </p:nvSpPr>
            <p:spPr>
              <a:xfrm>
                <a:off x="3725684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58" name="îŝḷîḓé-Oval 32">
                <a:extLst>
                  <a:ext uri="{FF2B5EF4-FFF2-40B4-BE49-F238E27FC236}">
                    <a16:creationId xmlns="" xmlns:a16="http://schemas.microsoft.com/office/drawing/2014/main" id="{3964F281-6C39-DB4E-AC72-8F7D86172B8B}"/>
                  </a:ext>
                </a:extLst>
              </p:cNvPr>
              <p:cNvSpPr/>
              <p:nvPr/>
            </p:nvSpPr>
            <p:spPr>
              <a:xfrm>
                <a:off x="3857267" y="1657350"/>
                <a:ext cx="1771650" cy="1771650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="" xmlns:a16="http://schemas.microsoft.com/office/drawing/2014/main" id="{D2FEF234-CE12-5A48-9103-E1DB52F85EC0}"/>
                </a:ext>
              </a:extLst>
            </p:cNvPr>
            <p:cNvGrpSpPr/>
            <p:nvPr/>
          </p:nvGrpSpPr>
          <p:grpSpPr>
            <a:xfrm>
              <a:off x="8895729" y="1937206"/>
              <a:ext cx="1550389" cy="1550389"/>
              <a:chOff x="9379982" y="1525767"/>
              <a:chExt cx="2034816" cy="2034816"/>
            </a:xfrm>
          </p:grpSpPr>
          <p:sp>
            <p:nvSpPr>
              <p:cNvPr id="55" name="îŝḷîḓé-Oval 29">
                <a:extLst>
                  <a:ext uri="{FF2B5EF4-FFF2-40B4-BE49-F238E27FC236}">
                    <a16:creationId xmlns="" xmlns:a16="http://schemas.microsoft.com/office/drawing/2014/main" id="{DD6FDE20-AB19-AC42-BC71-E906DB262351}"/>
                  </a:ext>
                </a:extLst>
              </p:cNvPr>
              <p:cNvSpPr/>
              <p:nvPr/>
            </p:nvSpPr>
            <p:spPr>
              <a:xfrm>
                <a:off x="9379982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56" name="îŝḷîḓé-Oval 30">
                <a:extLst>
                  <a:ext uri="{FF2B5EF4-FFF2-40B4-BE49-F238E27FC236}">
                    <a16:creationId xmlns="" xmlns:a16="http://schemas.microsoft.com/office/drawing/2014/main" id="{6AFF6DA6-5719-4149-9A16-8950CAE7149D}"/>
                  </a:ext>
                </a:extLst>
              </p:cNvPr>
              <p:cNvSpPr/>
              <p:nvPr/>
            </p:nvSpPr>
            <p:spPr>
              <a:xfrm>
                <a:off x="9511565" y="1657350"/>
                <a:ext cx="1771650" cy="1771650"/>
              </a:xfrm>
              <a:prstGeom prst="ellipse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sp>
          <p:nvSpPr>
            <p:cNvPr id="37" name="îŝḷîḓé-箭头: 五边形 6">
              <a:extLst>
                <a:ext uri="{FF2B5EF4-FFF2-40B4-BE49-F238E27FC236}">
                  <a16:creationId xmlns="" xmlns:a16="http://schemas.microsoft.com/office/drawing/2014/main" id="{76CC8444-B55E-B54B-8AC1-2AA24C8D447E}"/>
                </a:ext>
              </a:extLst>
            </p:cNvPr>
            <p:cNvSpPr/>
            <p:nvPr/>
          </p:nvSpPr>
          <p:spPr>
            <a:xfrm rot="19500000">
              <a:off x="2891926" y="3419367"/>
              <a:ext cx="1036791" cy="395317"/>
            </a:xfrm>
            <a:prstGeom prst="homePlat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8" name="îŝḷîḓé-箭头: 五边形 9">
              <a:extLst>
                <a:ext uri="{FF2B5EF4-FFF2-40B4-BE49-F238E27FC236}">
                  <a16:creationId xmlns="" xmlns:a16="http://schemas.microsoft.com/office/drawing/2014/main" id="{02E18293-FBBB-EE4B-B1E4-899F15DCCCA0}"/>
                </a:ext>
              </a:extLst>
            </p:cNvPr>
            <p:cNvSpPr/>
            <p:nvPr/>
          </p:nvSpPr>
          <p:spPr>
            <a:xfrm rot="2209917">
              <a:off x="5262212" y="3189679"/>
              <a:ext cx="1036791" cy="395317"/>
            </a:xfrm>
            <a:prstGeom prst="homePlat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9" name="îŝḷîḓé-箭头: 五边形 10">
              <a:extLst>
                <a:ext uri="{FF2B5EF4-FFF2-40B4-BE49-F238E27FC236}">
                  <a16:creationId xmlns="" xmlns:a16="http://schemas.microsoft.com/office/drawing/2014/main" id="{B6BB5FC4-F4A1-F74F-A961-B31E917D3C21}"/>
                </a:ext>
              </a:extLst>
            </p:cNvPr>
            <p:cNvSpPr/>
            <p:nvPr/>
          </p:nvSpPr>
          <p:spPr>
            <a:xfrm rot="19500000">
              <a:off x="7641542" y="3419367"/>
              <a:ext cx="1036791" cy="395317"/>
            </a:xfrm>
            <a:prstGeom prst="homePlat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0" name="îŝḷîḓé-任意多边形: 形状 34">
              <a:extLst>
                <a:ext uri="{FF2B5EF4-FFF2-40B4-BE49-F238E27FC236}">
                  <a16:creationId xmlns="" xmlns:a16="http://schemas.microsoft.com/office/drawing/2014/main" id="{079CDDF1-4552-AD49-A75E-DFB030826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5097" y="2332410"/>
              <a:ext cx="431653" cy="735536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1" name="îŝḷîḓé-任意多边形: 形状 31">
              <a:extLst>
                <a:ext uri="{FF2B5EF4-FFF2-40B4-BE49-F238E27FC236}">
                  <a16:creationId xmlns="" xmlns:a16="http://schemas.microsoft.com/office/drawing/2014/main" id="{EBC6BB36-46B7-B04E-AD42-60119065C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3666" y="3819356"/>
              <a:ext cx="415466" cy="70795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2" name="îŝḷîḓé-任意多边形: 形状 33">
              <a:extLst>
                <a:ext uri="{FF2B5EF4-FFF2-40B4-BE49-F238E27FC236}">
                  <a16:creationId xmlns="" xmlns:a16="http://schemas.microsoft.com/office/drawing/2014/main" id="{3E3C6D78-CE18-2D48-8D02-032286886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3349" y="3803357"/>
              <a:ext cx="434244" cy="739951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3" name="îŝḷîḓé-任意多边形: 形状 32">
              <a:extLst>
                <a:ext uri="{FF2B5EF4-FFF2-40B4-BE49-F238E27FC236}">
                  <a16:creationId xmlns="" xmlns:a16="http://schemas.microsoft.com/office/drawing/2014/main" id="{D567AF53-2975-864D-938F-124B858CE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429" y="2357253"/>
              <a:ext cx="419451" cy="71474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grpSp>
          <p:nvGrpSpPr>
            <p:cNvPr id="44" name="组合 43">
              <a:extLst>
                <a:ext uri="{FF2B5EF4-FFF2-40B4-BE49-F238E27FC236}">
                  <a16:creationId xmlns="" xmlns:a16="http://schemas.microsoft.com/office/drawing/2014/main" id="{834BA0B9-FF91-E143-AA84-F7968D7E9B23}"/>
                </a:ext>
              </a:extLst>
            </p:cNvPr>
            <p:cNvGrpSpPr/>
            <p:nvPr/>
          </p:nvGrpSpPr>
          <p:grpSpPr>
            <a:xfrm>
              <a:off x="3894666" y="4076278"/>
              <a:ext cx="7002570" cy="1152447"/>
              <a:chOff x="1807655" y="4988954"/>
              <a:chExt cx="7002570" cy="1152447"/>
            </a:xfrm>
          </p:grpSpPr>
          <p:sp>
            <p:nvSpPr>
              <p:cNvPr id="51" name="îŝḷîḓé-文本框 23">
                <a:extLst>
                  <a:ext uri="{FF2B5EF4-FFF2-40B4-BE49-F238E27FC236}">
                    <a16:creationId xmlns="" xmlns:a16="http://schemas.microsoft.com/office/drawing/2014/main" id="{8855AEAF-8732-474E-8A26-00A6E16EEA6C}"/>
                  </a:ext>
                </a:extLst>
              </p:cNvPr>
              <p:cNvSpPr txBox="1"/>
              <p:nvPr/>
            </p:nvSpPr>
            <p:spPr>
              <a:xfrm>
                <a:off x="6789251" y="5514755"/>
                <a:ext cx="2020974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 smtClean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跟踪处理客户投诉，</a:t>
                </a:r>
                <a:endParaRPr lang="en-US" altLang="zh-CN" sz="1000" dirty="0" smtClean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 smtClean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完成结案</a:t>
                </a:r>
                <a:endParaRPr lang="zh-CN" altLang="en-US" sz="10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52" name="îŝḷîḓé-Rectangle 26">
                <a:extLst>
                  <a:ext uri="{FF2B5EF4-FFF2-40B4-BE49-F238E27FC236}">
                    <a16:creationId xmlns="" xmlns:a16="http://schemas.microsoft.com/office/drawing/2014/main" id="{17A98BBC-A19B-994F-A43A-A31C6E040D64}"/>
                  </a:ext>
                </a:extLst>
              </p:cNvPr>
              <p:cNvSpPr/>
              <p:nvPr/>
            </p:nvSpPr>
            <p:spPr>
              <a:xfrm>
                <a:off x="6610945" y="4988954"/>
                <a:ext cx="2020976" cy="325411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200" b="1" dirty="0" smtClean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流转处理</a:t>
                </a:r>
                <a:endParaRPr lang="zh-CN" altLang="en-US" sz="12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53" name="îŝḷîḓé-文本框 25">
                <a:extLst>
                  <a:ext uri="{FF2B5EF4-FFF2-40B4-BE49-F238E27FC236}">
                    <a16:creationId xmlns="" xmlns:a16="http://schemas.microsoft.com/office/drawing/2014/main" id="{47C57F0F-EBB4-CA4D-AC97-57296DEE2CC7}"/>
                  </a:ext>
                </a:extLst>
              </p:cNvPr>
              <p:cNvSpPr txBox="1"/>
              <p:nvPr/>
            </p:nvSpPr>
            <p:spPr>
              <a:xfrm>
                <a:off x="1807656" y="5506330"/>
                <a:ext cx="2020976" cy="62664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 smtClean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查询监管投诉件</a:t>
                </a:r>
                <a:endParaRPr lang="zh-CN" altLang="en-US" sz="10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54" name="îŝḷîḓé-Rectangle 28">
                <a:extLst>
                  <a:ext uri="{FF2B5EF4-FFF2-40B4-BE49-F238E27FC236}">
                    <a16:creationId xmlns="" xmlns:a16="http://schemas.microsoft.com/office/drawing/2014/main" id="{522EB51F-4DFF-FD47-9319-3E6D0D8F3B8D}"/>
                  </a:ext>
                </a:extLst>
              </p:cNvPr>
              <p:cNvSpPr/>
              <p:nvPr/>
            </p:nvSpPr>
            <p:spPr>
              <a:xfrm>
                <a:off x="1807655" y="5018215"/>
                <a:ext cx="2020976" cy="325409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查询</a:t>
                </a:r>
                <a:r>
                  <a:rPr lang="zh-CN" altLang="en-US" sz="1200" b="1" dirty="0" smtClean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数据</a:t>
                </a:r>
                <a:endParaRPr lang="zh-CN" altLang="en-US" sz="12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45" name="组合 44">
              <a:extLst>
                <a:ext uri="{FF2B5EF4-FFF2-40B4-BE49-F238E27FC236}">
                  <a16:creationId xmlns="" xmlns:a16="http://schemas.microsoft.com/office/drawing/2014/main" id="{B58F39EB-38CC-1741-8CBA-D9E9BDAFD12F}"/>
                </a:ext>
              </a:extLst>
            </p:cNvPr>
            <p:cNvGrpSpPr/>
            <p:nvPr/>
          </p:nvGrpSpPr>
          <p:grpSpPr>
            <a:xfrm>
              <a:off x="6555128" y="1679590"/>
              <a:ext cx="2133585" cy="1127059"/>
              <a:chOff x="8783661" y="806351"/>
              <a:chExt cx="2133585" cy="1127059"/>
            </a:xfrm>
          </p:grpSpPr>
          <p:sp>
            <p:nvSpPr>
              <p:cNvPr id="49" name="îŝḷîḓé-文本框 27">
                <a:extLst>
                  <a:ext uri="{FF2B5EF4-FFF2-40B4-BE49-F238E27FC236}">
                    <a16:creationId xmlns="" xmlns:a16="http://schemas.microsoft.com/office/drawing/2014/main" id="{90CE6662-6BCF-EB46-82C9-20C4F417B010}"/>
                  </a:ext>
                </a:extLst>
              </p:cNvPr>
              <p:cNvSpPr txBox="1"/>
              <p:nvPr/>
            </p:nvSpPr>
            <p:spPr>
              <a:xfrm>
                <a:off x="8783661" y="1306764"/>
                <a:ext cx="213358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 smtClean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登陆消保关系系统，手动录入投诉人、投诉内容等信息</a:t>
                </a:r>
                <a:endParaRPr lang="zh-CN" altLang="en-US" sz="10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50" name="îŝḷîḓé-Rectangle 24">
                <a:extLst>
                  <a:ext uri="{FF2B5EF4-FFF2-40B4-BE49-F238E27FC236}">
                    <a16:creationId xmlns="" xmlns:a16="http://schemas.microsoft.com/office/drawing/2014/main" id="{588F7C5C-683F-224B-BF0B-079E0C84B2CE}"/>
                  </a:ext>
                </a:extLst>
              </p:cNvPr>
              <p:cNvSpPr/>
              <p:nvPr/>
            </p:nvSpPr>
            <p:spPr>
              <a:xfrm>
                <a:off x="8792902" y="806351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200" b="1" dirty="0" smtClean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进入消保管理系统</a:t>
                </a:r>
                <a:endParaRPr lang="zh-CN" altLang="en-US" sz="12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46" name="组合 45">
              <a:extLst>
                <a:ext uri="{FF2B5EF4-FFF2-40B4-BE49-F238E27FC236}">
                  <a16:creationId xmlns="" xmlns:a16="http://schemas.microsoft.com/office/drawing/2014/main" id="{9398C762-C841-6446-9AE8-21C4C7CFFEFD}"/>
                </a:ext>
              </a:extLst>
            </p:cNvPr>
            <p:cNvGrpSpPr/>
            <p:nvPr/>
          </p:nvGrpSpPr>
          <p:grpSpPr>
            <a:xfrm>
              <a:off x="1693430" y="1679590"/>
              <a:ext cx="2020976" cy="1158337"/>
              <a:chOff x="3921963" y="806351"/>
              <a:chExt cx="2020976" cy="1158337"/>
            </a:xfrm>
          </p:grpSpPr>
          <p:sp>
            <p:nvSpPr>
              <p:cNvPr id="47" name="îŝḷîḓé-文本框 29">
                <a:extLst>
                  <a:ext uri="{FF2B5EF4-FFF2-40B4-BE49-F238E27FC236}">
                    <a16:creationId xmlns="" xmlns:a16="http://schemas.microsoft.com/office/drawing/2014/main" id="{0A455D1F-2D9D-AD4B-B6F9-1C2CCA92CFF3}"/>
                  </a:ext>
                </a:extLst>
              </p:cNvPr>
              <p:cNvSpPr txBox="1"/>
              <p:nvPr/>
            </p:nvSpPr>
            <p:spPr>
              <a:xfrm>
                <a:off x="3921964" y="1338042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 smtClean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登陆保监会监管交互系统</a:t>
                </a:r>
                <a:endParaRPr lang="zh-CN" altLang="en-US" sz="10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48" name="îŝḷîḓé-Rectangle 22">
                <a:extLst>
                  <a:ext uri="{FF2B5EF4-FFF2-40B4-BE49-F238E27FC236}">
                    <a16:creationId xmlns="" xmlns:a16="http://schemas.microsoft.com/office/drawing/2014/main" id="{6136BF33-91F5-3A44-813B-ACF07232214F}"/>
                  </a:ext>
                </a:extLst>
              </p:cNvPr>
              <p:cNvSpPr/>
              <p:nvPr/>
            </p:nvSpPr>
            <p:spPr>
              <a:xfrm>
                <a:off x="3921963" y="806351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200" b="1" dirty="0" smtClean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进入监管交互系统</a:t>
                </a:r>
                <a:endParaRPr lang="zh-CN" altLang="en-US" sz="12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860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B584A1D8-74B2-FD4B-9118-9647AC8759CA}"/>
              </a:ext>
            </a:extLst>
          </p:cNvPr>
          <p:cNvSpPr txBox="1"/>
          <p:nvPr/>
        </p:nvSpPr>
        <p:spPr>
          <a:xfrm>
            <a:off x="292498" y="417645"/>
            <a:ext cx="828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痛点分析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灯片编号占位符 3">
            <a:extLst>
              <a:ext uri="{FF2B5EF4-FFF2-40B4-BE49-F238E27FC236}">
                <a16:creationId xmlns="" xmlns:a16="http://schemas.microsoft.com/office/drawing/2014/main" id="{45063CA4-0CA0-4D4A-83D9-0D2020600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87" name="PA_矩形 27">
            <a:extLst>
              <a:ext uri="{FF2B5EF4-FFF2-40B4-BE49-F238E27FC236}">
                <a16:creationId xmlns="" xmlns:a16="http://schemas.microsoft.com/office/drawing/2014/main" id="{2D25F733-2595-CC47-B3BB-73C0D664DDF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238088" y="4968410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数据量大</a:t>
            </a:r>
          </a:p>
        </p:txBody>
      </p:sp>
      <p:sp>
        <p:nvSpPr>
          <p:cNvPr id="88" name="PA_矩形 22">
            <a:extLst>
              <a:ext uri="{FF2B5EF4-FFF2-40B4-BE49-F238E27FC236}">
                <a16:creationId xmlns="" xmlns:a16="http://schemas.microsoft.com/office/drawing/2014/main" id="{D2CE06FA-EA78-CF48-94A0-3D2E339FF0D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3229" y="4968410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r" defTabSz="914378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效率低</a:t>
            </a:r>
          </a:p>
        </p:txBody>
      </p:sp>
      <p:sp>
        <p:nvSpPr>
          <p:cNvPr id="89" name="PA_矩形 20">
            <a:extLst>
              <a:ext uri="{FF2B5EF4-FFF2-40B4-BE49-F238E27FC236}">
                <a16:creationId xmlns="" xmlns:a16="http://schemas.microsoft.com/office/drawing/2014/main" id="{315F9A82-47E8-A148-AB20-FD1A91F4BE7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084282" y="1479634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简单且重复性</a:t>
            </a:r>
            <a:r>
              <a:rPr lang="zh-CN" altLang="en-US" sz="20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高</a:t>
            </a:r>
          </a:p>
        </p:txBody>
      </p:sp>
      <p:grpSp>
        <p:nvGrpSpPr>
          <p:cNvPr id="90" name="组合 89">
            <a:extLst>
              <a:ext uri="{FF2B5EF4-FFF2-40B4-BE49-F238E27FC236}">
                <a16:creationId xmlns="" xmlns:a16="http://schemas.microsoft.com/office/drawing/2014/main" id="{440DDE85-472A-7F4F-B16B-48E581889A0B}"/>
              </a:ext>
            </a:extLst>
          </p:cNvPr>
          <p:cNvGrpSpPr/>
          <p:nvPr/>
        </p:nvGrpSpPr>
        <p:grpSpPr>
          <a:xfrm>
            <a:off x="4573201" y="2894627"/>
            <a:ext cx="3047594" cy="3154441"/>
            <a:chOff x="4544326" y="2894627"/>
            <a:chExt cx="3047594" cy="3154441"/>
          </a:xfrm>
        </p:grpSpPr>
        <p:sp>
          <p:nvSpPr>
            <p:cNvPr id="91" name="椭圆 90">
              <a:extLst>
                <a:ext uri="{FF2B5EF4-FFF2-40B4-BE49-F238E27FC236}">
                  <a16:creationId xmlns="" xmlns:a16="http://schemas.microsoft.com/office/drawing/2014/main" id="{1135FB9F-3398-0F4C-9552-53D965E9A02C}"/>
                </a:ext>
              </a:extLst>
            </p:cNvPr>
            <p:cNvSpPr/>
            <p:nvPr/>
          </p:nvSpPr>
          <p:spPr>
            <a:xfrm>
              <a:off x="6849177" y="5074671"/>
              <a:ext cx="742743" cy="74274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grpSp>
          <p:nvGrpSpPr>
            <p:cNvPr id="92" name="组合 91">
              <a:extLst>
                <a:ext uri="{FF2B5EF4-FFF2-40B4-BE49-F238E27FC236}">
                  <a16:creationId xmlns="" xmlns:a16="http://schemas.microsoft.com/office/drawing/2014/main" id="{C234476A-48BF-2449-BA9E-D202A86AE5CD}"/>
                </a:ext>
              </a:extLst>
            </p:cNvPr>
            <p:cNvGrpSpPr/>
            <p:nvPr/>
          </p:nvGrpSpPr>
          <p:grpSpPr>
            <a:xfrm>
              <a:off x="4544326" y="2894627"/>
              <a:ext cx="2894147" cy="3154441"/>
              <a:chOff x="4544326" y="2894627"/>
              <a:chExt cx="2894147" cy="3154441"/>
            </a:xfrm>
          </p:grpSpPr>
          <p:sp>
            <p:nvSpPr>
              <p:cNvPr id="93" name="椭圆 92">
                <a:extLst>
                  <a:ext uri="{FF2B5EF4-FFF2-40B4-BE49-F238E27FC236}">
                    <a16:creationId xmlns="" xmlns:a16="http://schemas.microsoft.com/office/drawing/2014/main" id="{060DE8A2-CFA1-1641-9A96-F02BD69A9E34}"/>
                  </a:ext>
                </a:extLst>
              </p:cNvPr>
              <p:cNvSpPr/>
              <p:nvPr/>
            </p:nvSpPr>
            <p:spPr>
              <a:xfrm>
                <a:off x="4544326" y="3166901"/>
                <a:ext cx="2882165" cy="2882167"/>
              </a:xfrm>
              <a:prstGeom prst="ellipse">
                <a:avLst/>
              </a:prstGeom>
              <a:noFill/>
              <a:ln>
                <a:solidFill>
                  <a:srgbClr val="2C3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grpSp>
            <p:nvGrpSpPr>
              <p:cNvPr id="94" name="组合 93">
                <a:extLst>
                  <a:ext uri="{FF2B5EF4-FFF2-40B4-BE49-F238E27FC236}">
                    <a16:creationId xmlns="" xmlns:a16="http://schemas.microsoft.com/office/drawing/2014/main" id="{2D1FF0D7-B1F4-6347-8CC7-F6A78AEDBB37}"/>
                  </a:ext>
                </a:extLst>
              </p:cNvPr>
              <p:cNvGrpSpPr/>
              <p:nvPr/>
            </p:nvGrpSpPr>
            <p:grpSpPr>
              <a:xfrm>
                <a:off x="5242851" y="3439529"/>
                <a:ext cx="1814286" cy="2093804"/>
                <a:chOff x="8301916" y="1749231"/>
                <a:chExt cx="2561601" cy="2956261"/>
              </a:xfrm>
            </p:grpSpPr>
            <p:sp>
              <p:nvSpPr>
                <p:cNvPr id="101" name="梯形 100">
                  <a:extLst>
                    <a:ext uri="{FF2B5EF4-FFF2-40B4-BE49-F238E27FC236}">
                      <a16:creationId xmlns="" xmlns:a16="http://schemas.microsoft.com/office/drawing/2014/main" id="{102F3CAD-D024-B242-8034-DA0500384692}"/>
                    </a:ext>
                  </a:extLst>
                </p:cNvPr>
                <p:cNvSpPr/>
                <p:nvPr/>
              </p:nvSpPr>
              <p:spPr>
                <a:xfrm rot="14400000">
                  <a:off x="8553651" y="2720979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  <p:sp>
              <p:nvSpPr>
                <p:cNvPr id="102" name="梯形 101">
                  <a:extLst>
                    <a:ext uri="{FF2B5EF4-FFF2-40B4-BE49-F238E27FC236}">
                      <a16:creationId xmlns="" xmlns:a16="http://schemas.microsoft.com/office/drawing/2014/main" id="{92895302-3C81-E649-9479-43F0833A5AF5}"/>
                    </a:ext>
                  </a:extLst>
                </p:cNvPr>
                <p:cNvSpPr/>
                <p:nvPr/>
              </p:nvSpPr>
              <p:spPr>
                <a:xfrm>
                  <a:off x="8492970" y="4010011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  <p:sp>
              <p:nvSpPr>
                <p:cNvPr id="103" name="梯形 102">
                  <a:extLst>
                    <a:ext uri="{FF2B5EF4-FFF2-40B4-BE49-F238E27FC236}">
                      <a16:creationId xmlns="" xmlns:a16="http://schemas.microsoft.com/office/drawing/2014/main" id="{062F09D6-CF3F-E346-A116-3973FAA50CD8}"/>
                    </a:ext>
                  </a:extLst>
                </p:cNvPr>
                <p:cNvSpPr/>
                <p:nvPr/>
              </p:nvSpPr>
              <p:spPr>
                <a:xfrm rot="7200000">
                  <a:off x="7330168" y="3306693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</p:grpSp>
          <p:sp>
            <p:nvSpPr>
              <p:cNvPr id="95" name="椭圆 94">
                <a:extLst>
                  <a:ext uri="{FF2B5EF4-FFF2-40B4-BE49-F238E27FC236}">
                    <a16:creationId xmlns="" xmlns:a16="http://schemas.microsoft.com/office/drawing/2014/main" id="{1AC13CFA-5C4E-A445-B8BF-5B424146DAFF}"/>
                  </a:ext>
                </a:extLst>
              </p:cNvPr>
              <p:cNvSpPr/>
              <p:nvPr/>
            </p:nvSpPr>
            <p:spPr>
              <a:xfrm>
                <a:off x="5588714" y="2894627"/>
                <a:ext cx="742743" cy="742748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6" name="任意多边形: 形状 10">
                <a:extLst>
                  <a:ext uri="{FF2B5EF4-FFF2-40B4-BE49-F238E27FC236}">
                    <a16:creationId xmlns="" xmlns:a16="http://schemas.microsoft.com/office/drawing/2014/main" id="{E025C5F2-0E23-D34C-92D8-169D2C27C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2507" y="3048077"/>
                <a:ext cx="235159" cy="435849"/>
              </a:xfrm>
              <a:custGeom>
                <a:avLst/>
                <a:gdLst>
                  <a:gd name="connsiteX0" fmla="*/ 144363 w 327353"/>
                  <a:gd name="connsiteY0" fmla="*/ 543008 h 606722"/>
                  <a:gd name="connsiteX1" fmla="*/ 131814 w 327353"/>
                  <a:gd name="connsiteY1" fmla="*/ 555538 h 606722"/>
                  <a:gd name="connsiteX2" fmla="*/ 144363 w 327353"/>
                  <a:gd name="connsiteY2" fmla="*/ 568156 h 606722"/>
                  <a:gd name="connsiteX3" fmla="*/ 182990 w 327353"/>
                  <a:gd name="connsiteY3" fmla="*/ 568156 h 606722"/>
                  <a:gd name="connsiteX4" fmla="*/ 195540 w 327353"/>
                  <a:gd name="connsiteY4" fmla="*/ 555538 h 606722"/>
                  <a:gd name="connsiteX5" fmla="*/ 182990 w 327353"/>
                  <a:gd name="connsiteY5" fmla="*/ 543008 h 606722"/>
                  <a:gd name="connsiteX6" fmla="*/ 327353 w 327353"/>
                  <a:gd name="connsiteY6" fmla="*/ 501509 h 606722"/>
                  <a:gd name="connsiteX7" fmla="*/ 327353 w 327353"/>
                  <a:gd name="connsiteY7" fmla="*/ 572333 h 606722"/>
                  <a:gd name="connsiteX8" fmla="*/ 294066 w 327353"/>
                  <a:gd name="connsiteY8" fmla="*/ 606722 h 606722"/>
                  <a:gd name="connsiteX9" fmla="*/ 33020 w 327353"/>
                  <a:gd name="connsiteY9" fmla="*/ 606722 h 606722"/>
                  <a:gd name="connsiteX10" fmla="*/ 0 w 327353"/>
                  <a:gd name="connsiteY10" fmla="*/ 572333 h 606722"/>
                  <a:gd name="connsiteX11" fmla="*/ 0 w 327353"/>
                  <a:gd name="connsiteY11" fmla="*/ 502779 h 606722"/>
                  <a:gd name="connsiteX12" fmla="*/ 0 w 327353"/>
                  <a:gd name="connsiteY12" fmla="*/ 502753 h 606722"/>
                  <a:gd name="connsiteX13" fmla="*/ 322280 w 327353"/>
                  <a:gd name="connsiteY13" fmla="*/ 502753 h 606722"/>
                  <a:gd name="connsiteX14" fmla="*/ 327353 w 327353"/>
                  <a:gd name="connsiteY14" fmla="*/ 501509 h 606722"/>
                  <a:gd name="connsiteX15" fmla="*/ 187174 w 327353"/>
                  <a:gd name="connsiteY15" fmla="*/ 190205 h 606722"/>
                  <a:gd name="connsiteX16" fmla="*/ 174624 w 327353"/>
                  <a:gd name="connsiteY16" fmla="*/ 202823 h 606722"/>
                  <a:gd name="connsiteX17" fmla="*/ 174624 w 327353"/>
                  <a:gd name="connsiteY17" fmla="*/ 263163 h 606722"/>
                  <a:gd name="connsiteX18" fmla="*/ 187174 w 327353"/>
                  <a:gd name="connsiteY18" fmla="*/ 275693 h 606722"/>
                  <a:gd name="connsiteX19" fmla="*/ 191357 w 327353"/>
                  <a:gd name="connsiteY19" fmla="*/ 274982 h 606722"/>
                  <a:gd name="connsiteX20" fmla="*/ 191357 w 327353"/>
                  <a:gd name="connsiteY20" fmla="*/ 405614 h 606722"/>
                  <a:gd name="connsiteX21" fmla="*/ 203995 w 327353"/>
                  <a:gd name="connsiteY21" fmla="*/ 418144 h 606722"/>
                  <a:gd name="connsiteX22" fmla="*/ 216545 w 327353"/>
                  <a:gd name="connsiteY22" fmla="*/ 405614 h 606722"/>
                  <a:gd name="connsiteX23" fmla="*/ 216545 w 327353"/>
                  <a:gd name="connsiteY23" fmla="*/ 275426 h 606722"/>
                  <a:gd name="connsiteX24" fmla="*/ 219037 w 327353"/>
                  <a:gd name="connsiteY24" fmla="*/ 275693 h 606722"/>
                  <a:gd name="connsiteX25" fmla="*/ 231675 w 327353"/>
                  <a:gd name="connsiteY25" fmla="*/ 263163 h 606722"/>
                  <a:gd name="connsiteX26" fmla="*/ 231675 w 327353"/>
                  <a:gd name="connsiteY26" fmla="*/ 202823 h 606722"/>
                  <a:gd name="connsiteX27" fmla="*/ 219037 w 327353"/>
                  <a:gd name="connsiteY27" fmla="*/ 190205 h 606722"/>
                  <a:gd name="connsiteX28" fmla="*/ 211471 w 327353"/>
                  <a:gd name="connsiteY28" fmla="*/ 192782 h 606722"/>
                  <a:gd name="connsiteX29" fmla="*/ 203995 w 327353"/>
                  <a:gd name="connsiteY29" fmla="*/ 190205 h 606722"/>
                  <a:gd name="connsiteX30" fmla="*/ 195540 w 327353"/>
                  <a:gd name="connsiteY30" fmla="*/ 193493 h 606722"/>
                  <a:gd name="connsiteX31" fmla="*/ 187174 w 327353"/>
                  <a:gd name="connsiteY31" fmla="*/ 190205 h 606722"/>
                  <a:gd name="connsiteX32" fmla="*/ 106626 w 327353"/>
                  <a:gd name="connsiteY32" fmla="*/ 181851 h 606722"/>
                  <a:gd name="connsiteX33" fmla="*/ 85621 w 327353"/>
                  <a:gd name="connsiteY33" fmla="*/ 202823 h 606722"/>
                  <a:gd name="connsiteX34" fmla="*/ 85621 w 327353"/>
                  <a:gd name="connsiteY34" fmla="*/ 328479 h 606722"/>
                  <a:gd name="connsiteX35" fmla="*/ 95678 w 327353"/>
                  <a:gd name="connsiteY35" fmla="*/ 346341 h 606722"/>
                  <a:gd name="connsiteX36" fmla="*/ 95678 w 327353"/>
                  <a:gd name="connsiteY36" fmla="*/ 405614 h 606722"/>
                  <a:gd name="connsiteX37" fmla="*/ 108317 w 327353"/>
                  <a:gd name="connsiteY37" fmla="*/ 418144 h 606722"/>
                  <a:gd name="connsiteX38" fmla="*/ 120866 w 327353"/>
                  <a:gd name="connsiteY38" fmla="*/ 405614 h 606722"/>
                  <a:gd name="connsiteX39" fmla="*/ 120866 w 327353"/>
                  <a:gd name="connsiteY39" fmla="*/ 343853 h 606722"/>
                  <a:gd name="connsiteX40" fmla="*/ 127631 w 327353"/>
                  <a:gd name="connsiteY40" fmla="*/ 328479 h 606722"/>
                  <a:gd name="connsiteX41" fmla="*/ 127631 w 327353"/>
                  <a:gd name="connsiteY41" fmla="*/ 202823 h 606722"/>
                  <a:gd name="connsiteX42" fmla="*/ 106626 w 327353"/>
                  <a:gd name="connsiteY42" fmla="*/ 181851 h 606722"/>
                  <a:gd name="connsiteX43" fmla="*/ 0 w 327353"/>
                  <a:gd name="connsiteY43" fmla="*/ 112270 h 606722"/>
                  <a:gd name="connsiteX44" fmla="*/ 327353 w 327353"/>
                  <a:gd name="connsiteY44" fmla="*/ 112270 h 606722"/>
                  <a:gd name="connsiteX45" fmla="*/ 327353 w 327353"/>
                  <a:gd name="connsiteY45" fmla="*/ 478928 h 606722"/>
                  <a:gd name="connsiteX46" fmla="*/ 322280 w 327353"/>
                  <a:gd name="connsiteY46" fmla="*/ 477684 h 606722"/>
                  <a:gd name="connsiteX47" fmla="*/ 0 w 327353"/>
                  <a:gd name="connsiteY47" fmla="*/ 477684 h 606722"/>
                  <a:gd name="connsiteX48" fmla="*/ 0 w 327353"/>
                  <a:gd name="connsiteY48" fmla="*/ 477658 h 606722"/>
                  <a:gd name="connsiteX49" fmla="*/ 33020 w 327353"/>
                  <a:gd name="connsiteY49" fmla="*/ 0 h 606722"/>
                  <a:gd name="connsiteX50" fmla="*/ 294066 w 327353"/>
                  <a:gd name="connsiteY50" fmla="*/ 0 h 606722"/>
                  <a:gd name="connsiteX51" fmla="*/ 327353 w 327353"/>
                  <a:gd name="connsiteY51" fmla="*/ 34407 h 606722"/>
                  <a:gd name="connsiteX52" fmla="*/ 327353 w 327353"/>
                  <a:gd name="connsiteY52" fmla="*/ 87219 h 606722"/>
                  <a:gd name="connsiteX53" fmla="*/ 0 w 327353"/>
                  <a:gd name="connsiteY53" fmla="*/ 87219 h 606722"/>
                  <a:gd name="connsiteX54" fmla="*/ 0 w 327353"/>
                  <a:gd name="connsiteY54" fmla="*/ 34407 h 606722"/>
                  <a:gd name="connsiteX55" fmla="*/ 33020 w 327353"/>
                  <a:gd name="connsiteY55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27353" h="606722">
                    <a:moveTo>
                      <a:pt x="144363" y="543008"/>
                    </a:moveTo>
                    <a:cubicBezTo>
                      <a:pt x="137421" y="543008"/>
                      <a:pt x="131814" y="548606"/>
                      <a:pt x="131814" y="555538"/>
                    </a:cubicBezTo>
                    <a:cubicBezTo>
                      <a:pt x="131814" y="562558"/>
                      <a:pt x="137421" y="568156"/>
                      <a:pt x="144363" y="568156"/>
                    </a:cubicBezTo>
                    <a:lnTo>
                      <a:pt x="182990" y="568156"/>
                    </a:lnTo>
                    <a:cubicBezTo>
                      <a:pt x="189933" y="568156"/>
                      <a:pt x="195540" y="562558"/>
                      <a:pt x="195540" y="555538"/>
                    </a:cubicBezTo>
                    <a:cubicBezTo>
                      <a:pt x="195540" y="548606"/>
                      <a:pt x="189933" y="543008"/>
                      <a:pt x="182990" y="543008"/>
                    </a:cubicBezTo>
                    <a:close/>
                    <a:moveTo>
                      <a:pt x="327353" y="501509"/>
                    </a:moveTo>
                    <a:lnTo>
                      <a:pt x="327353" y="572333"/>
                    </a:lnTo>
                    <a:cubicBezTo>
                      <a:pt x="327353" y="590905"/>
                      <a:pt x="312668" y="606722"/>
                      <a:pt x="294066" y="606722"/>
                    </a:cubicBezTo>
                    <a:lnTo>
                      <a:pt x="33020" y="606722"/>
                    </a:lnTo>
                    <a:cubicBezTo>
                      <a:pt x="14330" y="606722"/>
                      <a:pt x="0" y="590905"/>
                      <a:pt x="0" y="572333"/>
                    </a:cubicBezTo>
                    <a:lnTo>
                      <a:pt x="0" y="502779"/>
                    </a:lnTo>
                    <a:lnTo>
                      <a:pt x="0" y="502753"/>
                    </a:lnTo>
                    <a:lnTo>
                      <a:pt x="322280" y="502753"/>
                    </a:lnTo>
                    <a:cubicBezTo>
                      <a:pt x="324238" y="502753"/>
                      <a:pt x="325662" y="502309"/>
                      <a:pt x="327353" y="501509"/>
                    </a:cubicBezTo>
                    <a:close/>
                    <a:moveTo>
                      <a:pt x="187174" y="190205"/>
                    </a:moveTo>
                    <a:cubicBezTo>
                      <a:pt x="180231" y="190205"/>
                      <a:pt x="174624" y="195892"/>
                      <a:pt x="174624" y="202823"/>
                    </a:cubicBezTo>
                    <a:lnTo>
                      <a:pt x="174624" y="263163"/>
                    </a:lnTo>
                    <a:cubicBezTo>
                      <a:pt x="174624" y="270094"/>
                      <a:pt x="180231" y="275693"/>
                      <a:pt x="187174" y="275693"/>
                    </a:cubicBezTo>
                    <a:cubicBezTo>
                      <a:pt x="188687" y="275693"/>
                      <a:pt x="190022" y="275426"/>
                      <a:pt x="191357" y="274982"/>
                    </a:cubicBezTo>
                    <a:lnTo>
                      <a:pt x="191357" y="405614"/>
                    </a:lnTo>
                    <a:cubicBezTo>
                      <a:pt x="191357" y="412545"/>
                      <a:pt x="196964" y="418144"/>
                      <a:pt x="203995" y="418144"/>
                    </a:cubicBezTo>
                    <a:cubicBezTo>
                      <a:pt x="210937" y="418144"/>
                      <a:pt x="216545" y="412545"/>
                      <a:pt x="216545" y="405614"/>
                    </a:cubicBezTo>
                    <a:lnTo>
                      <a:pt x="216545" y="275426"/>
                    </a:lnTo>
                    <a:cubicBezTo>
                      <a:pt x="217346" y="275604"/>
                      <a:pt x="218236" y="275693"/>
                      <a:pt x="219037" y="275693"/>
                    </a:cubicBezTo>
                    <a:cubicBezTo>
                      <a:pt x="225979" y="275693"/>
                      <a:pt x="231675" y="270094"/>
                      <a:pt x="231675" y="263163"/>
                    </a:cubicBezTo>
                    <a:lnTo>
                      <a:pt x="231675" y="202823"/>
                    </a:lnTo>
                    <a:cubicBezTo>
                      <a:pt x="231675" y="195892"/>
                      <a:pt x="225979" y="190205"/>
                      <a:pt x="219037" y="190205"/>
                    </a:cubicBezTo>
                    <a:cubicBezTo>
                      <a:pt x="216189" y="190205"/>
                      <a:pt x="213607" y="191182"/>
                      <a:pt x="211471" y="192782"/>
                    </a:cubicBezTo>
                    <a:cubicBezTo>
                      <a:pt x="209424" y="191182"/>
                      <a:pt x="206843" y="190205"/>
                      <a:pt x="203995" y="190205"/>
                    </a:cubicBezTo>
                    <a:cubicBezTo>
                      <a:pt x="200702" y="190205"/>
                      <a:pt x="197765" y="191449"/>
                      <a:pt x="195540" y="193493"/>
                    </a:cubicBezTo>
                    <a:cubicBezTo>
                      <a:pt x="193315" y="191449"/>
                      <a:pt x="190378" y="190205"/>
                      <a:pt x="187174" y="190205"/>
                    </a:cubicBezTo>
                    <a:close/>
                    <a:moveTo>
                      <a:pt x="106626" y="181851"/>
                    </a:moveTo>
                    <a:cubicBezTo>
                      <a:pt x="95055" y="181851"/>
                      <a:pt x="85621" y="191271"/>
                      <a:pt x="85621" y="202823"/>
                    </a:cubicBezTo>
                    <a:lnTo>
                      <a:pt x="85621" y="328479"/>
                    </a:lnTo>
                    <a:cubicBezTo>
                      <a:pt x="85621" y="336032"/>
                      <a:pt x="89715" y="342697"/>
                      <a:pt x="95678" y="346341"/>
                    </a:cubicBezTo>
                    <a:lnTo>
                      <a:pt x="95678" y="405614"/>
                    </a:lnTo>
                    <a:cubicBezTo>
                      <a:pt x="95678" y="412545"/>
                      <a:pt x="101375" y="418144"/>
                      <a:pt x="108317" y="418144"/>
                    </a:cubicBezTo>
                    <a:cubicBezTo>
                      <a:pt x="115259" y="418144"/>
                      <a:pt x="120866" y="412545"/>
                      <a:pt x="120866" y="405614"/>
                    </a:cubicBezTo>
                    <a:lnTo>
                      <a:pt x="120866" y="343853"/>
                    </a:lnTo>
                    <a:cubicBezTo>
                      <a:pt x="124960" y="340031"/>
                      <a:pt x="127631" y="334522"/>
                      <a:pt x="127631" y="328479"/>
                    </a:cubicBezTo>
                    <a:lnTo>
                      <a:pt x="127631" y="202823"/>
                    </a:lnTo>
                    <a:cubicBezTo>
                      <a:pt x="127631" y="191271"/>
                      <a:pt x="118196" y="181851"/>
                      <a:pt x="106626" y="181851"/>
                    </a:cubicBezTo>
                    <a:close/>
                    <a:moveTo>
                      <a:pt x="0" y="112270"/>
                    </a:moveTo>
                    <a:lnTo>
                      <a:pt x="327353" y="112270"/>
                    </a:lnTo>
                    <a:lnTo>
                      <a:pt x="327353" y="478928"/>
                    </a:lnTo>
                    <a:cubicBezTo>
                      <a:pt x="325662" y="478128"/>
                      <a:pt x="324238" y="477684"/>
                      <a:pt x="322280" y="477684"/>
                    </a:cubicBezTo>
                    <a:lnTo>
                      <a:pt x="0" y="477684"/>
                    </a:lnTo>
                    <a:lnTo>
                      <a:pt x="0" y="477658"/>
                    </a:lnTo>
                    <a:close/>
                    <a:moveTo>
                      <a:pt x="33020" y="0"/>
                    </a:moveTo>
                    <a:lnTo>
                      <a:pt x="294066" y="0"/>
                    </a:lnTo>
                    <a:cubicBezTo>
                      <a:pt x="312668" y="0"/>
                      <a:pt x="327353" y="15825"/>
                      <a:pt x="327353" y="34407"/>
                    </a:cubicBezTo>
                    <a:lnTo>
                      <a:pt x="327353" y="87219"/>
                    </a:lnTo>
                    <a:lnTo>
                      <a:pt x="0" y="87219"/>
                    </a:lnTo>
                    <a:lnTo>
                      <a:pt x="0" y="34407"/>
                    </a:lnTo>
                    <a:cubicBezTo>
                      <a:pt x="0" y="15825"/>
                      <a:pt x="14330" y="0"/>
                      <a:pt x="330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="" xmlns:a16="http://schemas.microsoft.com/office/drawing/2014/main" id="{BB6360AC-AC9F-B34D-B279-D11C593BFF02}"/>
                  </a:ext>
                </a:extLst>
              </p:cNvPr>
              <p:cNvSpPr/>
              <p:nvPr/>
            </p:nvSpPr>
            <p:spPr>
              <a:xfrm>
                <a:off x="4589393" y="5085190"/>
                <a:ext cx="742743" cy="742748"/>
              </a:xfrm>
              <a:prstGeom prst="ellipse">
                <a:avLst/>
              </a:prstGeom>
              <a:solidFill>
                <a:schemeClr val="accent3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8" name="任意多边形: 形状 12">
                <a:extLst>
                  <a:ext uri="{FF2B5EF4-FFF2-40B4-BE49-F238E27FC236}">
                    <a16:creationId xmlns="" xmlns:a16="http://schemas.microsoft.com/office/drawing/2014/main" id="{D8DB77DE-5FF0-E64F-BF7C-F3F528A5D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2842" y="5257947"/>
                <a:ext cx="435848" cy="397234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  <a:gd name="connsiteX107" fmla="*/ 373273 h 605239"/>
                  <a:gd name="connsiteY107" fmla="*/ 373273 h 605239"/>
                  <a:gd name="connsiteX108" fmla="*/ 373273 h 605239"/>
                  <a:gd name="connsiteY108" fmla="*/ 373273 h 605239"/>
                  <a:gd name="connsiteX109" fmla="*/ 373273 h 605239"/>
                  <a:gd name="connsiteY109" fmla="*/ 373273 h 605239"/>
                  <a:gd name="connsiteX110" fmla="*/ 373273 h 605239"/>
                  <a:gd name="connsiteY110" fmla="*/ 373273 h 605239"/>
                  <a:gd name="connsiteX111" fmla="*/ 373273 h 605239"/>
                  <a:gd name="connsiteY111" fmla="*/ 373273 h 605239"/>
                  <a:gd name="connsiteX112" fmla="*/ 373273 h 605239"/>
                  <a:gd name="connsiteY112" fmla="*/ 373273 h 605239"/>
                  <a:gd name="connsiteX113" fmla="*/ 373273 h 605239"/>
                  <a:gd name="connsiteY113" fmla="*/ 373273 h 605239"/>
                  <a:gd name="connsiteX114" fmla="*/ 373273 h 605239"/>
                  <a:gd name="connsiteY114" fmla="*/ 373273 h 605239"/>
                  <a:gd name="connsiteX115" fmla="*/ 373273 h 605239"/>
                  <a:gd name="connsiteY115" fmla="*/ 373273 h 605239"/>
                  <a:gd name="connsiteX116" fmla="*/ 373273 h 605239"/>
                  <a:gd name="connsiteY116" fmla="*/ 373273 h 605239"/>
                  <a:gd name="connsiteX117" fmla="*/ 373273 h 605239"/>
                  <a:gd name="connsiteY117" fmla="*/ 373273 h 605239"/>
                  <a:gd name="connsiteX118" fmla="*/ 373273 h 605239"/>
                  <a:gd name="connsiteY118" fmla="*/ 373273 h 605239"/>
                  <a:gd name="connsiteX119" fmla="*/ 373273 h 605239"/>
                  <a:gd name="connsiteY119" fmla="*/ 373273 h 605239"/>
                  <a:gd name="connsiteX120" fmla="*/ 373273 h 605239"/>
                  <a:gd name="connsiteY120" fmla="*/ 373273 h 605239"/>
                  <a:gd name="connsiteX121" fmla="*/ 373273 h 605239"/>
                  <a:gd name="connsiteY121" fmla="*/ 373273 h 605239"/>
                  <a:gd name="connsiteX122" fmla="*/ 373273 h 605239"/>
                  <a:gd name="connsiteY122" fmla="*/ 373273 h 605239"/>
                  <a:gd name="connsiteX123" fmla="*/ 373273 h 605239"/>
                  <a:gd name="connsiteY123" fmla="*/ 373273 h 605239"/>
                  <a:gd name="connsiteX124" fmla="*/ 373273 h 605239"/>
                  <a:gd name="connsiteY124" fmla="*/ 373273 h 605239"/>
                  <a:gd name="connsiteX125" fmla="*/ 373273 h 605239"/>
                  <a:gd name="connsiteY125" fmla="*/ 373273 h 605239"/>
                  <a:gd name="connsiteX126" fmla="*/ 373273 h 605239"/>
                  <a:gd name="connsiteY126" fmla="*/ 373273 h 605239"/>
                  <a:gd name="connsiteX127" fmla="*/ 373273 h 605239"/>
                  <a:gd name="connsiteY127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606933" h="553162">
                    <a:moveTo>
                      <a:pt x="443700" y="443503"/>
                    </a:moveTo>
                    <a:cubicBezTo>
                      <a:pt x="461035" y="453606"/>
                      <a:pt x="477310" y="465825"/>
                      <a:pt x="492334" y="479775"/>
                    </a:cubicBezTo>
                    <a:cubicBezTo>
                      <a:pt x="460939" y="509024"/>
                      <a:pt x="424150" y="530383"/>
                      <a:pt x="384087" y="542506"/>
                    </a:cubicBezTo>
                    <a:cubicBezTo>
                      <a:pt x="407971" y="518838"/>
                      <a:pt x="428580" y="484875"/>
                      <a:pt x="443700" y="443503"/>
                    </a:cubicBezTo>
                    <a:close/>
                    <a:moveTo>
                      <a:pt x="163232" y="443503"/>
                    </a:moveTo>
                    <a:cubicBezTo>
                      <a:pt x="178352" y="484875"/>
                      <a:pt x="198865" y="518838"/>
                      <a:pt x="222845" y="542506"/>
                    </a:cubicBezTo>
                    <a:cubicBezTo>
                      <a:pt x="182686" y="530383"/>
                      <a:pt x="145897" y="509024"/>
                      <a:pt x="114598" y="479775"/>
                    </a:cubicBezTo>
                    <a:cubicBezTo>
                      <a:pt x="129622" y="465825"/>
                      <a:pt x="145897" y="453606"/>
                      <a:pt x="163232" y="443503"/>
                    </a:cubicBezTo>
                    <a:close/>
                    <a:moveTo>
                      <a:pt x="316062" y="405892"/>
                    </a:moveTo>
                    <a:cubicBezTo>
                      <a:pt x="353060" y="407528"/>
                      <a:pt x="388613" y="416377"/>
                      <a:pt x="421275" y="431672"/>
                    </a:cubicBezTo>
                    <a:cubicBezTo>
                      <a:pt x="397573" y="499968"/>
                      <a:pt x="359034" y="545563"/>
                      <a:pt x="316062" y="553162"/>
                    </a:cubicBezTo>
                    <a:close/>
                    <a:moveTo>
                      <a:pt x="290729" y="405892"/>
                    </a:moveTo>
                    <a:lnTo>
                      <a:pt x="290729" y="553162"/>
                    </a:lnTo>
                    <a:cubicBezTo>
                      <a:pt x="247883" y="545563"/>
                      <a:pt x="209369" y="499968"/>
                      <a:pt x="185587" y="431672"/>
                    </a:cubicBezTo>
                    <a:cubicBezTo>
                      <a:pt x="218227" y="416377"/>
                      <a:pt x="253852" y="407528"/>
                      <a:pt x="290729" y="405892"/>
                    </a:cubicBezTo>
                    <a:close/>
                    <a:moveTo>
                      <a:pt x="463924" y="364965"/>
                    </a:moveTo>
                    <a:lnTo>
                      <a:pt x="567205" y="364965"/>
                    </a:lnTo>
                    <a:lnTo>
                      <a:pt x="543818" y="416184"/>
                    </a:lnTo>
                    <a:cubicBezTo>
                      <a:pt x="534304" y="432408"/>
                      <a:pt x="523128" y="447695"/>
                      <a:pt x="510459" y="461780"/>
                    </a:cubicBezTo>
                    <a:cubicBezTo>
                      <a:pt x="492442" y="444859"/>
                      <a:pt x="472692" y="430534"/>
                      <a:pt x="451689" y="418708"/>
                    </a:cubicBezTo>
                    <a:close/>
                    <a:moveTo>
                      <a:pt x="316062" y="364965"/>
                    </a:moveTo>
                    <a:lnTo>
                      <a:pt x="438281" y="364965"/>
                    </a:lnTo>
                    <a:lnTo>
                      <a:pt x="428843" y="407092"/>
                    </a:lnTo>
                    <a:cubicBezTo>
                      <a:pt x="393689" y="391126"/>
                      <a:pt x="355646" y="381989"/>
                      <a:pt x="316062" y="380450"/>
                    </a:cubicBezTo>
                    <a:close/>
                    <a:moveTo>
                      <a:pt x="168651" y="364965"/>
                    </a:moveTo>
                    <a:lnTo>
                      <a:pt x="290729" y="364965"/>
                    </a:lnTo>
                    <a:lnTo>
                      <a:pt x="290729" y="380450"/>
                    </a:lnTo>
                    <a:cubicBezTo>
                      <a:pt x="251256" y="381989"/>
                      <a:pt x="213131" y="391126"/>
                      <a:pt x="178086" y="407092"/>
                    </a:cubicBezTo>
                    <a:close/>
                    <a:moveTo>
                      <a:pt x="39659" y="364965"/>
                    </a:moveTo>
                    <a:lnTo>
                      <a:pt x="143035" y="364965"/>
                    </a:lnTo>
                    <a:lnTo>
                      <a:pt x="155174" y="418708"/>
                    </a:lnTo>
                    <a:cubicBezTo>
                      <a:pt x="134171" y="430534"/>
                      <a:pt x="114421" y="444859"/>
                      <a:pt x="96501" y="461780"/>
                    </a:cubicBezTo>
                    <a:cubicBezTo>
                      <a:pt x="83832" y="447695"/>
                      <a:pt x="72632" y="432408"/>
                      <a:pt x="63094" y="416184"/>
                    </a:cubicBezTo>
                    <a:close/>
                    <a:moveTo>
                      <a:pt x="417814" y="222493"/>
                    </a:moveTo>
                    <a:lnTo>
                      <a:pt x="435824" y="283675"/>
                    </a:lnTo>
                    <a:lnTo>
                      <a:pt x="445648" y="252507"/>
                    </a:lnTo>
                    <a:lnTo>
                      <a:pt x="469822" y="252507"/>
                    </a:lnTo>
                    <a:lnTo>
                      <a:pt x="479550" y="283675"/>
                    </a:lnTo>
                    <a:lnTo>
                      <a:pt x="497657" y="222493"/>
                    </a:lnTo>
                    <a:lnTo>
                      <a:pt x="521831" y="229612"/>
                    </a:lnTo>
                    <a:lnTo>
                      <a:pt x="492167" y="330619"/>
                    </a:lnTo>
                    <a:lnTo>
                      <a:pt x="467992" y="330811"/>
                    </a:lnTo>
                    <a:lnTo>
                      <a:pt x="457687" y="298393"/>
                    </a:lnTo>
                    <a:lnTo>
                      <a:pt x="447478" y="330811"/>
                    </a:lnTo>
                    <a:lnTo>
                      <a:pt x="423304" y="330619"/>
                    </a:lnTo>
                    <a:lnTo>
                      <a:pt x="393543" y="229612"/>
                    </a:lnTo>
                    <a:close/>
                    <a:moveTo>
                      <a:pt x="263629" y="222493"/>
                    </a:moveTo>
                    <a:lnTo>
                      <a:pt x="281639" y="283675"/>
                    </a:lnTo>
                    <a:lnTo>
                      <a:pt x="291463" y="252507"/>
                    </a:lnTo>
                    <a:lnTo>
                      <a:pt x="315541" y="252507"/>
                    </a:lnTo>
                    <a:lnTo>
                      <a:pt x="325365" y="283675"/>
                    </a:lnTo>
                    <a:lnTo>
                      <a:pt x="343375" y="222493"/>
                    </a:lnTo>
                    <a:lnTo>
                      <a:pt x="367646" y="229612"/>
                    </a:lnTo>
                    <a:lnTo>
                      <a:pt x="337886" y="330619"/>
                    </a:lnTo>
                    <a:lnTo>
                      <a:pt x="313711" y="330811"/>
                    </a:lnTo>
                    <a:lnTo>
                      <a:pt x="303502" y="298393"/>
                    </a:lnTo>
                    <a:lnTo>
                      <a:pt x="293197" y="330811"/>
                    </a:lnTo>
                    <a:lnTo>
                      <a:pt x="269022" y="330619"/>
                    </a:lnTo>
                    <a:lnTo>
                      <a:pt x="239358" y="229612"/>
                    </a:lnTo>
                    <a:close/>
                    <a:moveTo>
                      <a:pt x="109302" y="222493"/>
                    </a:moveTo>
                    <a:lnTo>
                      <a:pt x="127312" y="283675"/>
                    </a:lnTo>
                    <a:lnTo>
                      <a:pt x="137136" y="252507"/>
                    </a:lnTo>
                    <a:lnTo>
                      <a:pt x="161214" y="252507"/>
                    </a:lnTo>
                    <a:lnTo>
                      <a:pt x="171038" y="283675"/>
                    </a:lnTo>
                    <a:lnTo>
                      <a:pt x="189048" y="222493"/>
                    </a:lnTo>
                    <a:lnTo>
                      <a:pt x="213319" y="229612"/>
                    </a:lnTo>
                    <a:lnTo>
                      <a:pt x="183655" y="330619"/>
                    </a:lnTo>
                    <a:lnTo>
                      <a:pt x="159384" y="330811"/>
                    </a:lnTo>
                    <a:lnTo>
                      <a:pt x="149175" y="298393"/>
                    </a:lnTo>
                    <a:lnTo>
                      <a:pt x="138966" y="330811"/>
                    </a:lnTo>
                    <a:lnTo>
                      <a:pt x="114792" y="330619"/>
                    </a:lnTo>
                    <a:lnTo>
                      <a:pt x="85031" y="229612"/>
                    </a:lnTo>
                    <a:close/>
                    <a:moveTo>
                      <a:pt x="25329" y="213374"/>
                    </a:moveTo>
                    <a:lnTo>
                      <a:pt x="25329" y="339668"/>
                    </a:lnTo>
                    <a:lnTo>
                      <a:pt x="581604" y="339668"/>
                    </a:lnTo>
                    <a:lnTo>
                      <a:pt x="581604" y="213374"/>
                    </a:lnTo>
                    <a:close/>
                    <a:moveTo>
                      <a:pt x="96501" y="91312"/>
                    </a:moveTo>
                    <a:cubicBezTo>
                      <a:pt x="114414" y="108145"/>
                      <a:pt x="134157" y="122573"/>
                      <a:pt x="155152" y="134404"/>
                    </a:cubicBezTo>
                    <a:cubicBezTo>
                      <a:pt x="150241" y="151333"/>
                      <a:pt x="146196" y="169320"/>
                      <a:pt x="143017" y="188173"/>
                    </a:cubicBezTo>
                    <a:lnTo>
                      <a:pt x="168635" y="188173"/>
                    </a:lnTo>
                    <a:cubicBezTo>
                      <a:pt x="171236" y="173456"/>
                      <a:pt x="174318" y="159413"/>
                      <a:pt x="178074" y="145947"/>
                    </a:cubicBezTo>
                    <a:cubicBezTo>
                      <a:pt x="213130" y="161914"/>
                      <a:pt x="251268" y="171052"/>
                      <a:pt x="290754" y="172687"/>
                    </a:cubicBezTo>
                    <a:lnTo>
                      <a:pt x="290754" y="188173"/>
                    </a:lnTo>
                    <a:lnTo>
                      <a:pt x="316083" y="188173"/>
                    </a:lnTo>
                    <a:lnTo>
                      <a:pt x="316083" y="172687"/>
                    </a:lnTo>
                    <a:cubicBezTo>
                      <a:pt x="355665" y="171052"/>
                      <a:pt x="393707" y="161914"/>
                      <a:pt x="428860" y="145947"/>
                    </a:cubicBezTo>
                    <a:cubicBezTo>
                      <a:pt x="432519" y="159413"/>
                      <a:pt x="435697" y="173456"/>
                      <a:pt x="438298" y="188173"/>
                    </a:cubicBezTo>
                    <a:lnTo>
                      <a:pt x="463916" y="188173"/>
                    </a:lnTo>
                    <a:cubicBezTo>
                      <a:pt x="460737" y="169320"/>
                      <a:pt x="456693" y="151333"/>
                      <a:pt x="451685" y="134404"/>
                    </a:cubicBezTo>
                    <a:cubicBezTo>
                      <a:pt x="472776" y="122573"/>
                      <a:pt x="492423" y="108145"/>
                      <a:pt x="510432" y="91312"/>
                    </a:cubicBezTo>
                    <a:cubicBezTo>
                      <a:pt x="535761" y="119399"/>
                      <a:pt x="555119" y="152487"/>
                      <a:pt x="567158" y="188173"/>
                    </a:cubicBezTo>
                    <a:lnTo>
                      <a:pt x="606933" y="188173"/>
                    </a:lnTo>
                    <a:lnTo>
                      <a:pt x="606933" y="364965"/>
                    </a:lnTo>
                    <a:lnTo>
                      <a:pt x="567205" y="364965"/>
                    </a:lnTo>
                    <a:lnTo>
                      <a:pt x="567205" y="364964"/>
                    </a:lnTo>
                    <a:lnTo>
                      <a:pt x="463925" y="364964"/>
                    </a:lnTo>
                    <a:lnTo>
                      <a:pt x="463924" y="364965"/>
                    </a:lnTo>
                    <a:lnTo>
                      <a:pt x="438281" y="364965"/>
                    </a:lnTo>
                    <a:lnTo>
                      <a:pt x="438281" y="364964"/>
                    </a:lnTo>
                    <a:lnTo>
                      <a:pt x="316062" y="364964"/>
                    </a:lnTo>
                    <a:lnTo>
                      <a:pt x="316062" y="364965"/>
                    </a:lnTo>
                    <a:lnTo>
                      <a:pt x="290729" y="364965"/>
                    </a:lnTo>
                    <a:lnTo>
                      <a:pt x="290729" y="364964"/>
                    </a:lnTo>
                    <a:lnTo>
                      <a:pt x="168651" y="364964"/>
                    </a:lnTo>
                    <a:lnTo>
                      <a:pt x="168651" y="364965"/>
                    </a:lnTo>
                    <a:lnTo>
                      <a:pt x="143035" y="364965"/>
                    </a:lnTo>
                    <a:lnTo>
                      <a:pt x="143035" y="364964"/>
                    </a:lnTo>
                    <a:lnTo>
                      <a:pt x="39658" y="364964"/>
                    </a:lnTo>
                    <a:lnTo>
                      <a:pt x="39659" y="364965"/>
                    </a:lnTo>
                    <a:lnTo>
                      <a:pt x="0" y="364965"/>
                    </a:lnTo>
                    <a:lnTo>
                      <a:pt x="0" y="188173"/>
                    </a:lnTo>
                    <a:lnTo>
                      <a:pt x="39679" y="188173"/>
                    </a:lnTo>
                    <a:cubicBezTo>
                      <a:pt x="51717" y="152487"/>
                      <a:pt x="71075" y="119399"/>
                      <a:pt x="96501" y="91312"/>
                    </a:cubicBezTo>
                    <a:close/>
                    <a:moveTo>
                      <a:pt x="384087" y="10655"/>
                    </a:moveTo>
                    <a:cubicBezTo>
                      <a:pt x="424150" y="22673"/>
                      <a:pt x="460939" y="44114"/>
                      <a:pt x="492334" y="73246"/>
                    </a:cubicBezTo>
                    <a:cubicBezTo>
                      <a:pt x="477310" y="87283"/>
                      <a:pt x="461035" y="99397"/>
                      <a:pt x="443700" y="109588"/>
                    </a:cubicBezTo>
                    <a:cubicBezTo>
                      <a:pt x="428580" y="68150"/>
                      <a:pt x="407971" y="34211"/>
                      <a:pt x="384087" y="10655"/>
                    </a:cubicBezTo>
                    <a:close/>
                    <a:moveTo>
                      <a:pt x="222845" y="10655"/>
                    </a:moveTo>
                    <a:cubicBezTo>
                      <a:pt x="198865" y="34211"/>
                      <a:pt x="178352" y="68150"/>
                      <a:pt x="163232" y="109588"/>
                    </a:cubicBezTo>
                    <a:cubicBezTo>
                      <a:pt x="145897" y="99397"/>
                      <a:pt x="129622" y="87283"/>
                      <a:pt x="114598" y="73246"/>
                    </a:cubicBezTo>
                    <a:cubicBezTo>
                      <a:pt x="145897" y="44114"/>
                      <a:pt x="182686" y="22673"/>
                      <a:pt x="222845" y="10655"/>
                    </a:cubicBezTo>
                    <a:close/>
                    <a:moveTo>
                      <a:pt x="316062" y="0"/>
                    </a:moveTo>
                    <a:cubicBezTo>
                      <a:pt x="358937" y="7501"/>
                      <a:pt x="397477" y="53178"/>
                      <a:pt x="421275" y="121358"/>
                    </a:cubicBezTo>
                    <a:cubicBezTo>
                      <a:pt x="388613" y="136744"/>
                      <a:pt x="353060" y="145494"/>
                      <a:pt x="316062" y="147129"/>
                    </a:cubicBezTo>
                    <a:close/>
                    <a:moveTo>
                      <a:pt x="290729" y="0"/>
                    </a:moveTo>
                    <a:lnTo>
                      <a:pt x="290729" y="147129"/>
                    </a:lnTo>
                    <a:cubicBezTo>
                      <a:pt x="253852" y="145494"/>
                      <a:pt x="218227" y="136744"/>
                      <a:pt x="185587" y="121358"/>
                    </a:cubicBezTo>
                    <a:cubicBezTo>
                      <a:pt x="209369" y="53178"/>
                      <a:pt x="247883" y="7501"/>
                      <a:pt x="290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9" name="任意多边形: 形状 14">
                <a:extLst>
                  <a:ext uri="{FF2B5EF4-FFF2-40B4-BE49-F238E27FC236}">
                    <a16:creationId xmlns="" xmlns:a16="http://schemas.microsoft.com/office/drawing/2014/main" id="{3B38A289-B031-2844-81D3-B3B04FD85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2625" y="5240067"/>
                <a:ext cx="435848" cy="411957"/>
              </a:xfrm>
              <a:custGeom>
                <a:avLst/>
                <a:gdLst>
                  <a:gd name="connsiteX0" fmla="*/ 7031 w 607639"/>
                  <a:gd name="connsiteY0" fmla="*/ 350992 h 574332"/>
                  <a:gd name="connsiteX1" fmla="*/ 600519 w 607639"/>
                  <a:gd name="connsiteY1" fmla="*/ 350992 h 574332"/>
                  <a:gd name="connsiteX2" fmla="*/ 607639 w 607639"/>
                  <a:gd name="connsiteY2" fmla="*/ 358013 h 574332"/>
                  <a:gd name="connsiteX3" fmla="*/ 607639 w 607639"/>
                  <a:gd name="connsiteY3" fmla="*/ 393207 h 574332"/>
                  <a:gd name="connsiteX4" fmla="*/ 558152 w 607639"/>
                  <a:gd name="connsiteY4" fmla="*/ 442621 h 574332"/>
                  <a:gd name="connsiteX5" fmla="*/ 383613 w 607639"/>
                  <a:gd name="connsiteY5" fmla="*/ 442621 h 574332"/>
                  <a:gd name="connsiteX6" fmla="*/ 405330 w 607639"/>
                  <a:gd name="connsiteY6" fmla="*/ 532028 h 574332"/>
                  <a:gd name="connsiteX7" fmla="*/ 432121 w 607639"/>
                  <a:gd name="connsiteY7" fmla="*/ 532028 h 574332"/>
                  <a:gd name="connsiteX8" fmla="*/ 453304 w 607639"/>
                  <a:gd name="connsiteY8" fmla="*/ 553180 h 574332"/>
                  <a:gd name="connsiteX9" fmla="*/ 432121 w 607639"/>
                  <a:gd name="connsiteY9" fmla="*/ 574332 h 574332"/>
                  <a:gd name="connsiteX10" fmla="*/ 175429 w 607639"/>
                  <a:gd name="connsiteY10" fmla="*/ 574332 h 574332"/>
                  <a:gd name="connsiteX11" fmla="*/ 154246 w 607639"/>
                  <a:gd name="connsiteY11" fmla="*/ 553180 h 574332"/>
                  <a:gd name="connsiteX12" fmla="*/ 175429 w 607639"/>
                  <a:gd name="connsiteY12" fmla="*/ 532028 h 574332"/>
                  <a:gd name="connsiteX13" fmla="*/ 202309 w 607639"/>
                  <a:gd name="connsiteY13" fmla="*/ 532028 h 574332"/>
                  <a:gd name="connsiteX14" fmla="*/ 224026 w 607639"/>
                  <a:gd name="connsiteY14" fmla="*/ 442621 h 574332"/>
                  <a:gd name="connsiteX15" fmla="*/ 49487 w 607639"/>
                  <a:gd name="connsiteY15" fmla="*/ 442621 h 574332"/>
                  <a:gd name="connsiteX16" fmla="*/ 0 w 607639"/>
                  <a:gd name="connsiteY16" fmla="*/ 393207 h 574332"/>
                  <a:gd name="connsiteX17" fmla="*/ 0 w 607639"/>
                  <a:gd name="connsiteY17" fmla="*/ 358013 h 574332"/>
                  <a:gd name="connsiteX18" fmla="*/ 7031 w 607639"/>
                  <a:gd name="connsiteY18" fmla="*/ 350992 h 574332"/>
                  <a:gd name="connsiteX19" fmla="*/ 459979 w 607639"/>
                  <a:gd name="connsiteY19" fmla="*/ 139441 h 574332"/>
                  <a:gd name="connsiteX20" fmla="*/ 445827 w 607639"/>
                  <a:gd name="connsiteY20" fmla="*/ 153572 h 574332"/>
                  <a:gd name="connsiteX21" fmla="*/ 445827 w 607639"/>
                  <a:gd name="connsiteY21" fmla="*/ 256042 h 574332"/>
                  <a:gd name="connsiteX22" fmla="*/ 459979 w 607639"/>
                  <a:gd name="connsiteY22" fmla="*/ 270173 h 574332"/>
                  <a:gd name="connsiteX23" fmla="*/ 521749 w 607639"/>
                  <a:gd name="connsiteY23" fmla="*/ 270173 h 574332"/>
                  <a:gd name="connsiteX24" fmla="*/ 535901 w 607639"/>
                  <a:gd name="connsiteY24" fmla="*/ 256042 h 574332"/>
                  <a:gd name="connsiteX25" fmla="*/ 535901 w 607639"/>
                  <a:gd name="connsiteY25" fmla="*/ 153572 h 574332"/>
                  <a:gd name="connsiteX26" fmla="*/ 521749 w 607639"/>
                  <a:gd name="connsiteY26" fmla="*/ 139441 h 574332"/>
                  <a:gd name="connsiteX27" fmla="*/ 85890 w 607639"/>
                  <a:gd name="connsiteY27" fmla="*/ 124955 h 574332"/>
                  <a:gd name="connsiteX28" fmla="*/ 71738 w 607639"/>
                  <a:gd name="connsiteY28" fmla="*/ 139086 h 574332"/>
                  <a:gd name="connsiteX29" fmla="*/ 71738 w 607639"/>
                  <a:gd name="connsiteY29" fmla="*/ 256042 h 574332"/>
                  <a:gd name="connsiteX30" fmla="*/ 85890 w 607639"/>
                  <a:gd name="connsiteY30" fmla="*/ 270173 h 574332"/>
                  <a:gd name="connsiteX31" fmla="*/ 147571 w 607639"/>
                  <a:gd name="connsiteY31" fmla="*/ 270173 h 574332"/>
                  <a:gd name="connsiteX32" fmla="*/ 161723 w 607639"/>
                  <a:gd name="connsiteY32" fmla="*/ 256042 h 574332"/>
                  <a:gd name="connsiteX33" fmla="*/ 161723 w 607639"/>
                  <a:gd name="connsiteY33" fmla="*/ 139086 h 574332"/>
                  <a:gd name="connsiteX34" fmla="*/ 147571 w 607639"/>
                  <a:gd name="connsiteY34" fmla="*/ 124955 h 574332"/>
                  <a:gd name="connsiteX35" fmla="*/ 210586 w 607639"/>
                  <a:gd name="connsiteY35" fmla="*/ 81585 h 574332"/>
                  <a:gd name="connsiteX36" fmla="*/ 196435 w 607639"/>
                  <a:gd name="connsiteY36" fmla="*/ 95627 h 574332"/>
                  <a:gd name="connsiteX37" fmla="*/ 196435 w 607639"/>
                  <a:gd name="connsiteY37" fmla="*/ 256042 h 574332"/>
                  <a:gd name="connsiteX38" fmla="*/ 210586 w 607639"/>
                  <a:gd name="connsiteY38" fmla="*/ 270173 h 574332"/>
                  <a:gd name="connsiteX39" fmla="*/ 272356 w 607639"/>
                  <a:gd name="connsiteY39" fmla="*/ 270173 h 574332"/>
                  <a:gd name="connsiteX40" fmla="*/ 286419 w 607639"/>
                  <a:gd name="connsiteY40" fmla="*/ 256042 h 574332"/>
                  <a:gd name="connsiteX41" fmla="*/ 286419 w 607639"/>
                  <a:gd name="connsiteY41" fmla="*/ 95627 h 574332"/>
                  <a:gd name="connsiteX42" fmla="*/ 272356 w 607639"/>
                  <a:gd name="connsiteY42" fmla="*/ 81585 h 574332"/>
                  <a:gd name="connsiteX43" fmla="*/ 335283 w 607639"/>
                  <a:gd name="connsiteY43" fmla="*/ 52613 h 574332"/>
                  <a:gd name="connsiteX44" fmla="*/ 321131 w 607639"/>
                  <a:gd name="connsiteY44" fmla="*/ 66743 h 574332"/>
                  <a:gd name="connsiteX45" fmla="*/ 321131 w 607639"/>
                  <a:gd name="connsiteY45" fmla="*/ 256042 h 574332"/>
                  <a:gd name="connsiteX46" fmla="*/ 335283 w 607639"/>
                  <a:gd name="connsiteY46" fmla="*/ 270173 h 574332"/>
                  <a:gd name="connsiteX47" fmla="*/ 397053 w 607639"/>
                  <a:gd name="connsiteY47" fmla="*/ 270173 h 574332"/>
                  <a:gd name="connsiteX48" fmla="*/ 411115 w 607639"/>
                  <a:gd name="connsiteY48" fmla="*/ 256042 h 574332"/>
                  <a:gd name="connsiteX49" fmla="*/ 411115 w 607639"/>
                  <a:gd name="connsiteY49" fmla="*/ 66743 h 574332"/>
                  <a:gd name="connsiteX50" fmla="*/ 397053 w 607639"/>
                  <a:gd name="connsiteY50" fmla="*/ 52613 h 574332"/>
                  <a:gd name="connsiteX51" fmla="*/ 49487 w 607639"/>
                  <a:gd name="connsiteY51" fmla="*/ 0 h 574332"/>
                  <a:gd name="connsiteX52" fmla="*/ 558152 w 607639"/>
                  <a:gd name="connsiteY52" fmla="*/ 0 h 574332"/>
                  <a:gd name="connsiteX53" fmla="*/ 607639 w 607639"/>
                  <a:gd name="connsiteY53" fmla="*/ 49413 h 574332"/>
                  <a:gd name="connsiteX54" fmla="*/ 607639 w 607639"/>
                  <a:gd name="connsiteY54" fmla="*/ 315675 h 574332"/>
                  <a:gd name="connsiteX55" fmla="*/ 600519 w 607639"/>
                  <a:gd name="connsiteY55" fmla="*/ 322696 h 574332"/>
                  <a:gd name="connsiteX56" fmla="*/ 7031 w 607639"/>
                  <a:gd name="connsiteY56" fmla="*/ 322696 h 574332"/>
                  <a:gd name="connsiteX57" fmla="*/ 0 w 607639"/>
                  <a:gd name="connsiteY57" fmla="*/ 315675 h 574332"/>
                  <a:gd name="connsiteX58" fmla="*/ 0 w 607639"/>
                  <a:gd name="connsiteY58" fmla="*/ 49413 h 574332"/>
                  <a:gd name="connsiteX59" fmla="*/ 49487 w 607639"/>
                  <a:gd name="connsiteY59" fmla="*/ 0 h 57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7639" h="574332">
                    <a:moveTo>
                      <a:pt x="7031" y="350992"/>
                    </a:moveTo>
                    <a:lnTo>
                      <a:pt x="600519" y="350992"/>
                    </a:lnTo>
                    <a:cubicBezTo>
                      <a:pt x="604435" y="350992"/>
                      <a:pt x="607639" y="354103"/>
                      <a:pt x="607639" y="358013"/>
                    </a:cubicBezTo>
                    <a:lnTo>
                      <a:pt x="607639" y="393207"/>
                    </a:lnTo>
                    <a:cubicBezTo>
                      <a:pt x="607639" y="420492"/>
                      <a:pt x="585477" y="442621"/>
                      <a:pt x="558152" y="442621"/>
                    </a:cubicBezTo>
                    <a:lnTo>
                      <a:pt x="383613" y="442621"/>
                    </a:lnTo>
                    <a:lnTo>
                      <a:pt x="405330" y="532028"/>
                    </a:lnTo>
                    <a:lnTo>
                      <a:pt x="432121" y="532028"/>
                    </a:lnTo>
                    <a:cubicBezTo>
                      <a:pt x="443869" y="532028"/>
                      <a:pt x="453304" y="541538"/>
                      <a:pt x="453304" y="553180"/>
                    </a:cubicBezTo>
                    <a:cubicBezTo>
                      <a:pt x="453304" y="564912"/>
                      <a:pt x="443869" y="574332"/>
                      <a:pt x="432121" y="574332"/>
                    </a:cubicBezTo>
                    <a:lnTo>
                      <a:pt x="175429" y="574332"/>
                    </a:lnTo>
                    <a:cubicBezTo>
                      <a:pt x="163770" y="574332"/>
                      <a:pt x="154246" y="564912"/>
                      <a:pt x="154246" y="553180"/>
                    </a:cubicBezTo>
                    <a:cubicBezTo>
                      <a:pt x="154246" y="541538"/>
                      <a:pt x="163770" y="532028"/>
                      <a:pt x="175429" y="532028"/>
                    </a:cubicBezTo>
                    <a:lnTo>
                      <a:pt x="202309" y="532028"/>
                    </a:lnTo>
                    <a:lnTo>
                      <a:pt x="224026" y="442621"/>
                    </a:lnTo>
                    <a:lnTo>
                      <a:pt x="49487" y="442621"/>
                    </a:lnTo>
                    <a:cubicBezTo>
                      <a:pt x="22162" y="442621"/>
                      <a:pt x="0" y="420492"/>
                      <a:pt x="0" y="393207"/>
                    </a:cubicBezTo>
                    <a:lnTo>
                      <a:pt x="0" y="358013"/>
                    </a:lnTo>
                    <a:cubicBezTo>
                      <a:pt x="0" y="354103"/>
                      <a:pt x="3204" y="350992"/>
                      <a:pt x="7031" y="350992"/>
                    </a:cubicBezTo>
                    <a:close/>
                    <a:moveTo>
                      <a:pt x="459979" y="139441"/>
                    </a:moveTo>
                    <a:cubicBezTo>
                      <a:pt x="452236" y="139441"/>
                      <a:pt x="445827" y="145751"/>
                      <a:pt x="445827" y="153572"/>
                    </a:cubicBezTo>
                    <a:lnTo>
                      <a:pt x="445827" y="256042"/>
                    </a:lnTo>
                    <a:cubicBezTo>
                      <a:pt x="445827" y="263863"/>
                      <a:pt x="452236" y="270173"/>
                      <a:pt x="459979" y="270173"/>
                    </a:cubicBezTo>
                    <a:lnTo>
                      <a:pt x="521749" y="270173"/>
                    </a:lnTo>
                    <a:cubicBezTo>
                      <a:pt x="529492" y="270173"/>
                      <a:pt x="535901" y="263863"/>
                      <a:pt x="535901" y="256042"/>
                    </a:cubicBezTo>
                    <a:lnTo>
                      <a:pt x="535901" y="153572"/>
                    </a:lnTo>
                    <a:cubicBezTo>
                      <a:pt x="535901" y="145751"/>
                      <a:pt x="529492" y="139441"/>
                      <a:pt x="521749" y="139441"/>
                    </a:cubicBezTo>
                    <a:close/>
                    <a:moveTo>
                      <a:pt x="85890" y="124955"/>
                    </a:moveTo>
                    <a:cubicBezTo>
                      <a:pt x="78058" y="124955"/>
                      <a:pt x="71738" y="131265"/>
                      <a:pt x="71738" y="139086"/>
                    </a:cubicBezTo>
                    <a:lnTo>
                      <a:pt x="71738" y="256042"/>
                    </a:lnTo>
                    <a:cubicBezTo>
                      <a:pt x="71738" y="263863"/>
                      <a:pt x="78058" y="270173"/>
                      <a:pt x="85890" y="270173"/>
                    </a:cubicBezTo>
                    <a:lnTo>
                      <a:pt x="147571" y="270173"/>
                    </a:lnTo>
                    <a:cubicBezTo>
                      <a:pt x="155403" y="270173"/>
                      <a:pt x="161723" y="263863"/>
                      <a:pt x="161723" y="256042"/>
                    </a:cubicBezTo>
                    <a:lnTo>
                      <a:pt x="161723" y="139086"/>
                    </a:lnTo>
                    <a:cubicBezTo>
                      <a:pt x="161723" y="131265"/>
                      <a:pt x="155403" y="124955"/>
                      <a:pt x="147571" y="124955"/>
                    </a:cubicBezTo>
                    <a:close/>
                    <a:moveTo>
                      <a:pt x="210586" y="81585"/>
                    </a:moveTo>
                    <a:cubicBezTo>
                      <a:pt x="202754" y="81585"/>
                      <a:pt x="196435" y="87895"/>
                      <a:pt x="196435" y="95627"/>
                    </a:cubicBezTo>
                    <a:lnTo>
                      <a:pt x="196435" y="256042"/>
                    </a:lnTo>
                    <a:cubicBezTo>
                      <a:pt x="196435" y="263863"/>
                      <a:pt x="202754" y="270173"/>
                      <a:pt x="210586" y="270173"/>
                    </a:cubicBezTo>
                    <a:lnTo>
                      <a:pt x="272356" y="270173"/>
                    </a:lnTo>
                    <a:cubicBezTo>
                      <a:pt x="280100" y="270173"/>
                      <a:pt x="286419" y="263863"/>
                      <a:pt x="286419" y="256042"/>
                    </a:cubicBezTo>
                    <a:lnTo>
                      <a:pt x="286419" y="95627"/>
                    </a:lnTo>
                    <a:cubicBezTo>
                      <a:pt x="286419" y="87895"/>
                      <a:pt x="280100" y="81585"/>
                      <a:pt x="272356" y="81585"/>
                    </a:cubicBezTo>
                    <a:close/>
                    <a:moveTo>
                      <a:pt x="335283" y="52613"/>
                    </a:moveTo>
                    <a:cubicBezTo>
                      <a:pt x="327450" y="52613"/>
                      <a:pt x="321131" y="58923"/>
                      <a:pt x="321131" y="66743"/>
                    </a:cubicBezTo>
                    <a:lnTo>
                      <a:pt x="321131" y="256042"/>
                    </a:lnTo>
                    <a:cubicBezTo>
                      <a:pt x="321131" y="263863"/>
                      <a:pt x="327450" y="270173"/>
                      <a:pt x="335283" y="270173"/>
                    </a:cubicBezTo>
                    <a:lnTo>
                      <a:pt x="397053" y="270173"/>
                    </a:lnTo>
                    <a:cubicBezTo>
                      <a:pt x="404796" y="270173"/>
                      <a:pt x="411115" y="263863"/>
                      <a:pt x="411115" y="256042"/>
                    </a:cubicBezTo>
                    <a:lnTo>
                      <a:pt x="411115" y="66743"/>
                    </a:lnTo>
                    <a:cubicBezTo>
                      <a:pt x="411115" y="58923"/>
                      <a:pt x="404796" y="52613"/>
                      <a:pt x="397053" y="52613"/>
                    </a:cubicBezTo>
                    <a:close/>
                    <a:moveTo>
                      <a:pt x="49487" y="0"/>
                    </a:moveTo>
                    <a:lnTo>
                      <a:pt x="558152" y="0"/>
                    </a:lnTo>
                    <a:cubicBezTo>
                      <a:pt x="585477" y="0"/>
                      <a:pt x="607639" y="22129"/>
                      <a:pt x="607639" y="49413"/>
                    </a:cubicBezTo>
                    <a:lnTo>
                      <a:pt x="607639" y="315675"/>
                    </a:lnTo>
                    <a:cubicBezTo>
                      <a:pt x="607639" y="319586"/>
                      <a:pt x="604435" y="322696"/>
                      <a:pt x="600519" y="322696"/>
                    </a:cubicBezTo>
                    <a:lnTo>
                      <a:pt x="7031" y="322696"/>
                    </a:lnTo>
                    <a:cubicBezTo>
                      <a:pt x="3204" y="322696"/>
                      <a:pt x="0" y="319586"/>
                      <a:pt x="0" y="315675"/>
                    </a:cubicBezTo>
                    <a:lnTo>
                      <a:pt x="0" y="49413"/>
                    </a:lnTo>
                    <a:cubicBezTo>
                      <a:pt x="0" y="22129"/>
                      <a:pt x="22162" y="0"/>
                      <a:pt x="494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100" name="文本框 21">
                <a:extLst>
                  <a:ext uri="{FF2B5EF4-FFF2-40B4-BE49-F238E27FC236}">
                    <a16:creationId xmlns="" xmlns:a16="http://schemas.microsoft.com/office/drawing/2014/main" id="{B69685EA-BE6E-1443-BA9C-D876A7B0C643}"/>
                  </a:ext>
                </a:extLst>
              </p:cNvPr>
              <p:cNvSpPr txBox="1"/>
              <p:nvPr/>
            </p:nvSpPr>
            <p:spPr>
              <a:xfrm>
                <a:off x="5086703" y="4365449"/>
                <a:ext cx="1710981" cy="661659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痛点</a:t>
                </a:r>
              </a:p>
            </p:txBody>
          </p:sp>
        </p:grpSp>
      </p:grpSp>
      <p:sp>
        <p:nvSpPr>
          <p:cNvPr id="104" name="矩形 103">
            <a:extLst>
              <a:ext uri="{FF2B5EF4-FFF2-40B4-BE49-F238E27FC236}">
                <a16:creationId xmlns="" xmlns:a16="http://schemas.microsoft.com/office/drawing/2014/main" id="{1967B92D-AB76-B14F-82F6-7B8A34FCED20}"/>
              </a:ext>
            </a:extLst>
          </p:cNvPr>
          <p:cNvSpPr/>
          <p:nvPr/>
        </p:nvSpPr>
        <p:spPr>
          <a:xfrm>
            <a:off x="1249529" y="5343215"/>
            <a:ext cx="2964662" cy="70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人工录入效率低且容易出错，无法保证处理时效性</a:t>
            </a:r>
            <a:endParaRPr lang="zh-CN" altLang="en-US" sz="14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05" name="矩形 104">
            <a:extLst>
              <a:ext uri="{FF2B5EF4-FFF2-40B4-BE49-F238E27FC236}">
                <a16:creationId xmlns="" xmlns:a16="http://schemas.microsoft.com/office/drawing/2014/main" id="{6E7FAF20-58D0-B349-BDA9-86AC3E823520}"/>
              </a:ext>
            </a:extLst>
          </p:cNvPr>
          <p:cNvSpPr/>
          <p:nvPr/>
        </p:nvSpPr>
        <p:spPr>
          <a:xfrm>
            <a:off x="8179629" y="5315066"/>
            <a:ext cx="3299290" cy="70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平均每天都要</a:t>
            </a:r>
            <a:r>
              <a:rPr lang="zh-CN" altLang="en-US" sz="1400" dirty="0" smtClean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处理</a:t>
            </a:r>
            <a:r>
              <a:rPr lang="en-US" altLang="zh-CN" sz="1400" dirty="0" smtClean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75</a:t>
            </a:r>
            <a:r>
              <a:rPr lang="zh-CN" altLang="en-US" sz="1400" dirty="0" smtClean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笔监管投诉案件，</a:t>
            </a:r>
            <a:endParaRPr lang="en-US" altLang="zh-CN" sz="1400" dirty="0" smtClean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数据</a:t>
            </a:r>
            <a:r>
              <a:rPr lang="zh-CN" altLang="en-US" sz="1400" dirty="0" smtClean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量较大，占用人力较多</a:t>
            </a:r>
            <a:endParaRPr lang="zh-CN" altLang="en-US" sz="14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06" name="矩形 105">
            <a:extLst>
              <a:ext uri="{FF2B5EF4-FFF2-40B4-BE49-F238E27FC236}">
                <a16:creationId xmlns="" xmlns:a16="http://schemas.microsoft.com/office/drawing/2014/main" id="{FF3BB0F9-BCE8-2442-B286-165C99D59E94}"/>
              </a:ext>
            </a:extLst>
          </p:cNvPr>
          <p:cNvSpPr/>
          <p:nvPr/>
        </p:nvSpPr>
        <p:spPr>
          <a:xfrm>
            <a:off x="4484233" y="1876429"/>
            <a:ext cx="29159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查询并录入投诉信息操作简单，重复度高，过程较为枯燥</a:t>
            </a:r>
            <a:endParaRPr lang="zh-CN" altLang="en-US" sz="14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723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104" grpId="0"/>
      <p:bldP spid="105" grpId="0"/>
      <p:bldP spid="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70338" y="1106756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建设目标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44"/>
          <p:cNvSpPr>
            <a:spLocks noChangeArrowheads="1"/>
          </p:cNvSpPr>
          <p:nvPr/>
        </p:nvSpPr>
        <p:spPr bwMode="auto">
          <a:xfrm>
            <a:off x="4489159" y="2385973"/>
            <a:ext cx="2862263" cy="2862262"/>
          </a:xfrm>
          <a:custGeom>
            <a:avLst/>
            <a:gdLst>
              <a:gd name="T0" fmla="*/ 1350145 w 2946857"/>
              <a:gd name="T1" fmla="*/ 0 h 2946857"/>
              <a:gd name="T2" fmla="*/ 2700290 w 2946857"/>
              <a:gd name="T3" fmla="*/ 1350145 h 2946857"/>
              <a:gd name="T4" fmla="*/ 1350146 w 2946857"/>
              <a:gd name="T5" fmla="*/ 1350145 h 2946857"/>
              <a:gd name="T6" fmla="*/ 1350145 w 2946857"/>
              <a:gd name="T7" fmla="*/ 0 h 2946857"/>
              <a:gd name="T8" fmla="*/ 0 60000 65536"/>
              <a:gd name="T9" fmla="*/ 0 60000 65536"/>
              <a:gd name="T10" fmla="*/ 0 60000 65536"/>
              <a:gd name="T11" fmla="*/ 0 60000 65536"/>
              <a:gd name="T12" fmla="*/ 0 w 2946857"/>
              <a:gd name="T13" fmla="*/ 0 h 2946857"/>
              <a:gd name="T14" fmla="*/ 2946857 w 2946857"/>
              <a:gd name="T15" fmla="*/ 2946857 h 29468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46857" h="2946857">
                <a:moveTo>
                  <a:pt x="1473428" y="0"/>
                </a:moveTo>
                <a:cubicBezTo>
                  <a:pt x="2287180" y="0"/>
                  <a:pt x="2946857" y="659677"/>
                  <a:pt x="2946857" y="1473429"/>
                </a:cubicBezTo>
                <a:lnTo>
                  <a:pt x="1473429" y="1473429"/>
                </a:lnTo>
                <a:cubicBezTo>
                  <a:pt x="1473429" y="982286"/>
                  <a:pt x="1473428" y="491143"/>
                  <a:pt x="1473428" y="0"/>
                </a:cubicBezTo>
                <a:close/>
              </a:path>
            </a:pathLst>
          </a:custGeom>
          <a:solidFill>
            <a:srgbClr val="95BC49"/>
          </a:solidFill>
          <a:ln w="25400" cap="flat" cmpd="sng">
            <a:solidFill>
              <a:srgbClr val="FFFFFF"/>
            </a:solidFill>
            <a:bevel/>
            <a:headEnd/>
            <a:tailEnd/>
          </a:ln>
        </p:spPr>
        <p:txBody>
          <a:bodyPr lIns="1607470" tIns="653951" rIns="338217" bIns="1572389" anchor="ctr"/>
          <a:lstStyle/>
          <a:p>
            <a:endParaRPr lang="zh-CN" altLang="en-US"/>
          </a:p>
        </p:txBody>
      </p:sp>
      <p:sp>
        <p:nvSpPr>
          <p:cNvPr id="7" name="任意多边形 45"/>
          <p:cNvSpPr>
            <a:spLocks noChangeArrowheads="1"/>
          </p:cNvSpPr>
          <p:nvPr/>
        </p:nvSpPr>
        <p:spPr bwMode="auto">
          <a:xfrm>
            <a:off x="4489159" y="2385973"/>
            <a:ext cx="2862263" cy="2862262"/>
          </a:xfrm>
          <a:custGeom>
            <a:avLst/>
            <a:gdLst>
              <a:gd name="T0" fmla="*/ 2700290 w 2946857"/>
              <a:gd name="T1" fmla="*/ 1350145 h 2946857"/>
              <a:gd name="T2" fmla="*/ 1350145 w 2946857"/>
              <a:gd name="T3" fmla="*/ 2700290 h 2946857"/>
              <a:gd name="T4" fmla="*/ 1350146 w 2946857"/>
              <a:gd name="T5" fmla="*/ 1350145 h 2946857"/>
              <a:gd name="T6" fmla="*/ 2700290 w 2946857"/>
              <a:gd name="T7" fmla="*/ 1350145 h 2946857"/>
              <a:gd name="T8" fmla="*/ 0 60000 65536"/>
              <a:gd name="T9" fmla="*/ 0 60000 65536"/>
              <a:gd name="T10" fmla="*/ 0 60000 65536"/>
              <a:gd name="T11" fmla="*/ 0 60000 65536"/>
              <a:gd name="T12" fmla="*/ 0 w 2946857"/>
              <a:gd name="T13" fmla="*/ 0 h 2946857"/>
              <a:gd name="T14" fmla="*/ 2946857 w 2946857"/>
              <a:gd name="T15" fmla="*/ 2946857 h 29468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46857" h="2946857">
                <a:moveTo>
                  <a:pt x="2946857" y="1473429"/>
                </a:moveTo>
                <a:cubicBezTo>
                  <a:pt x="2946857" y="2287181"/>
                  <a:pt x="2287180" y="2946858"/>
                  <a:pt x="1473428" y="2946858"/>
                </a:cubicBezTo>
                <a:cubicBezTo>
                  <a:pt x="1473428" y="2455715"/>
                  <a:pt x="1473429" y="1964572"/>
                  <a:pt x="1473429" y="1473429"/>
                </a:cubicBezTo>
                <a:lnTo>
                  <a:pt x="2946857" y="1473429"/>
                </a:lnTo>
                <a:close/>
              </a:path>
            </a:pathLst>
          </a:custGeom>
          <a:solidFill>
            <a:srgbClr val="00B050"/>
          </a:solidFill>
          <a:ln w="25400" cap="flat" cmpd="sng">
            <a:solidFill>
              <a:srgbClr val="FFFFFF"/>
            </a:solidFill>
            <a:bevel/>
            <a:headEnd/>
            <a:tailEnd/>
          </a:ln>
        </p:spPr>
        <p:txBody>
          <a:bodyPr lIns="1607470" tIns="1572388" rIns="338217" bIns="653952" anchor="ctr"/>
          <a:lstStyle/>
          <a:p>
            <a:endParaRPr lang="zh-CN" altLang="en-US"/>
          </a:p>
        </p:txBody>
      </p:sp>
      <p:sp>
        <p:nvSpPr>
          <p:cNvPr id="8" name="任意多边形 46"/>
          <p:cNvSpPr>
            <a:spLocks noChangeArrowheads="1"/>
          </p:cNvSpPr>
          <p:nvPr/>
        </p:nvSpPr>
        <p:spPr bwMode="auto">
          <a:xfrm>
            <a:off x="4489159" y="2385973"/>
            <a:ext cx="2862263" cy="2862262"/>
          </a:xfrm>
          <a:custGeom>
            <a:avLst/>
            <a:gdLst>
              <a:gd name="T0" fmla="*/ 1350146 w 2946857"/>
              <a:gd name="T1" fmla="*/ 2700289 h 2946857"/>
              <a:gd name="T2" fmla="*/ 0 w 2946857"/>
              <a:gd name="T3" fmla="*/ 1350144 h 2946857"/>
              <a:gd name="T4" fmla="*/ 1350146 w 2946857"/>
              <a:gd name="T5" fmla="*/ 1350145 h 2946857"/>
              <a:gd name="T6" fmla="*/ 1350146 w 2946857"/>
              <a:gd name="T7" fmla="*/ 2700289 h 2946857"/>
              <a:gd name="T8" fmla="*/ 0 60000 65536"/>
              <a:gd name="T9" fmla="*/ 0 60000 65536"/>
              <a:gd name="T10" fmla="*/ 0 60000 65536"/>
              <a:gd name="T11" fmla="*/ 0 60000 65536"/>
              <a:gd name="T12" fmla="*/ 0 w 2946857"/>
              <a:gd name="T13" fmla="*/ 0 h 2946857"/>
              <a:gd name="T14" fmla="*/ 2946857 w 2946857"/>
              <a:gd name="T15" fmla="*/ 2946857 h 29468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46857" h="2946857">
                <a:moveTo>
                  <a:pt x="1473429" y="2946857"/>
                </a:moveTo>
                <a:cubicBezTo>
                  <a:pt x="659677" y="2946857"/>
                  <a:pt x="0" y="2287180"/>
                  <a:pt x="0" y="1473428"/>
                </a:cubicBezTo>
                <a:lnTo>
                  <a:pt x="1473429" y="1473429"/>
                </a:lnTo>
                <a:lnTo>
                  <a:pt x="1473429" y="2946857"/>
                </a:lnTo>
                <a:close/>
              </a:path>
            </a:pathLst>
          </a:custGeom>
          <a:solidFill>
            <a:srgbClr val="95BC49"/>
          </a:solidFill>
          <a:ln w="25400" cap="flat" cmpd="sng">
            <a:solidFill>
              <a:srgbClr val="FFFFFF"/>
            </a:solidFill>
            <a:bevel/>
            <a:headEnd/>
            <a:tailEnd/>
          </a:ln>
        </p:spPr>
        <p:txBody>
          <a:bodyPr lIns="338216" tIns="1572388" rIns="1607471" bIns="653952" anchor="ctr"/>
          <a:lstStyle/>
          <a:p>
            <a:endParaRPr lang="zh-CN" altLang="en-US"/>
          </a:p>
        </p:txBody>
      </p:sp>
      <p:sp>
        <p:nvSpPr>
          <p:cNvPr id="9" name="任意多边形 47"/>
          <p:cNvSpPr>
            <a:spLocks noChangeArrowheads="1"/>
          </p:cNvSpPr>
          <p:nvPr/>
        </p:nvSpPr>
        <p:spPr bwMode="auto">
          <a:xfrm>
            <a:off x="4489159" y="2385973"/>
            <a:ext cx="2862263" cy="2862262"/>
          </a:xfrm>
          <a:custGeom>
            <a:avLst/>
            <a:gdLst>
              <a:gd name="T0" fmla="*/ 0 w 2946857"/>
              <a:gd name="T1" fmla="*/ 1350145 h 2946857"/>
              <a:gd name="T2" fmla="*/ 1350146 w 2946857"/>
              <a:gd name="T3" fmla="*/ 0 h 2946857"/>
              <a:gd name="T4" fmla="*/ 1350146 w 2946857"/>
              <a:gd name="T5" fmla="*/ 1350145 h 2946857"/>
              <a:gd name="T6" fmla="*/ 0 w 2946857"/>
              <a:gd name="T7" fmla="*/ 1350145 h 2946857"/>
              <a:gd name="T8" fmla="*/ 0 60000 65536"/>
              <a:gd name="T9" fmla="*/ 0 60000 65536"/>
              <a:gd name="T10" fmla="*/ 0 60000 65536"/>
              <a:gd name="T11" fmla="*/ 0 60000 65536"/>
              <a:gd name="T12" fmla="*/ 0 w 2946857"/>
              <a:gd name="T13" fmla="*/ 0 h 2946857"/>
              <a:gd name="T14" fmla="*/ 2946857 w 2946857"/>
              <a:gd name="T15" fmla="*/ 2946857 h 29468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46857" h="2946857">
                <a:moveTo>
                  <a:pt x="0" y="1473429"/>
                </a:moveTo>
                <a:cubicBezTo>
                  <a:pt x="0" y="659677"/>
                  <a:pt x="659677" y="0"/>
                  <a:pt x="1473429" y="0"/>
                </a:cubicBezTo>
                <a:lnTo>
                  <a:pt x="1473429" y="1473429"/>
                </a:lnTo>
                <a:lnTo>
                  <a:pt x="0" y="1473429"/>
                </a:lnTo>
                <a:close/>
              </a:path>
            </a:pathLst>
          </a:custGeom>
          <a:solidFill>
            <a:srgbClr val="00B050"/>
          </a:solidFill>
          <a:ln w="25400" cap="flat" cmpd="sng">
            <a:solidFill>
              <a:srgbClr val="FFFFFF"/>
            </a:solidFill>
            <a:bevel/>
            <a:headEnd/>
            <a:tailEnd/>
          </a:ln>
        </p:spPr>
        <p:txBody>
          <a:bodyPr lIns="359806" tIns="675541" rIns="1629061" bIns="1593979" anchor="ctr"/>
          <a:lstStyle/>
          <a:p>
            <a:endParaRPr lang="zh-CN" altLang="en-US"/>
          </a:p>
        </p:txBody>
      </p:sp>
      <p:sp>
        <p:nvSpPr>
          <p:cNvPr id="10" name="环形箭头 48"/>
          <p:cNvSpPr>
            <a:spLocks noChangeArrowheads="1"/>
          </p:cNvSpPr>
          <p:nvPr/>
        </p:nvSpPr>
        <p:spPr bwMode="auto">
          <a:xfrm>
            <a:off x="4312947" y="2209760"/>
            <a:ext cx="3214687" cy="32146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1809794632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458" y="9877"/>
                </a:moveTo>
                <a:cubicBezTo>
                  <a:pt x="19982" y="4898"/>
                  <a:pt x="15800" y="1097"/>
                  <a:pt x="10799" y="1098"/>
                </a:cubicBezTo>
                <a:lnTo>
                  <a:pt x="10799" y="0"/>
                </a:lnTo>
                <a:cubicBezTo>
                  <a:pt x="16366" y="-1"/>
                  <a:pt x="21021" y="4231"/>
                  <a:pt x="21551" y="9772"/>
                </a:cubicBezTo>
                <a:lnTo>
                  <a:pt x="24238" y="9515"/>
                </a:lnTo>
                <a:lnTo>
                  <a:pt x="21313" y="13058"/>
                </a:lnTo>
                <a:lnTo>
                  <a:pt x="17770" y="10133"/>
                </a:lnTo>
                <a:lnTo>
                  <a:pt x="20458" y="9877"/>
                </a:lnTo>
                <a:close/>
              </a:path>
            </a:pathLst>
          </a:custGeom>
          <a:solidFill>
            <a:srgbClr val="D6E3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环形箭头 49"/>
          <p:cNvSpPr>
            <a:spLocks noChangeArrowheads="1"/>
          </p:cNvSpPr>
          <p:nvPr/>
        </p:nvSpPr>
        <p:spPr bwMode="auto">
          <a:xfrm>
            <a:off x="4312947" y="2209760"/>
            <a:ext cx="3214687" cy="32146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1722" y="20458"/>
                </a:moveTo>
                <a:cubicBezTo>
                  <a:pt x="16701" y="19982"/>
                  <a:pt x="20502" y="15800"/>
                  <a:pt x="20502" y="10800"/>
                </a:cubicBezTo>
                <a:lnTo>
                  <a:pt x="21600" y="10800"/>
                </a:lnTo>
                <a:cubicBezTo>
                  <a:pt x="21600" y="16366"/>
                  <a:pt x="17368" y="21021"/>
                  <a:pt x="11827" y="21551"/>
                </a:cubicBezTo>
                <a:lnTo>
                  <a:pt x="12084" y="24238"/>
                </a:lnTo>
                <a:lnTo>
                  <a:pt x="8541" y="21313"/>
                </a:lnTo>
                <a:lnTo>
                  <a:pt x="11466" y="17770"/>
                </a:lnTo>
                <a:lnTo>
                  <a:pt x="11722" y="20458"/>
                </a:lnTo>
                <a:close/>
              </a:path>
            </a:pathLst>
          </a:custGeom>
          <a:solidFill>
            <a:srgbClr val="C2D5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52"/>
          <p:cNvSpPr>
            <a:spLocks noChangeArrowheads="1"/>
          </p:cNvSpPr>
          <p:nvPr/>
        </p:nvSpPr>
        <p:spPr bwMode="auto">
          <a:xfrm>
            <a:off x="5133699" y="3131681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zh-CN" sz="1600" b="1" dirty="0" smtClean="0">
                <a:solidFill>
                  <a:schemeClr val="bg1"/>
                </a:solidFill>
                <a:ea typeface="微软雅黑" pitchFamily="34" charset="-122"/>
                <a:sym typeface="Arial" charset="0"/>
              </a:rPr>
              <a:t>1</a:t>
            </a:r>
            <a:endParaRPr lang="zh-CN" altLang="en-US" sz="1600" dirty="0">
              <a:solidFill>
                <a:schemeClr val="bg1"/>
              </a:solidFill>
              <a:ea typeface="微软雅黑" pitchFamily="34" charset="-122"/>
              <a:sym typeface="Arial" charset="0"/>
            </a:endParaRPr>
          </a:p>
        </p:txBody>
      </p:sp>
      <p:sp>
        <p:nvSpPr>
          <p:cNvPr id="13" name="矩形 53"/>
          <p:cNvSpPr>
            <a:spLocks noChangeArrowheads="1"/>
          </p:cNvSpPr>
          <p:nvPr/>
        </p:nvSpPr>
        <p:spPr bwMode="auto">
          <a:xfrm>
            <a:off x="5165750" y="409888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zh-CN" sz="1600" b="1" dirty="0">
                <a:solidFill>
                  <a:schemeClr val="bg1"/>
                </a:solidFill>
                <a:ea typeface="微软雅黑" pitchFamily="34" charset="-122"/>
                <a:sym typeface="Arial" charset="0"/>
              </a:rPr>
              <a:t>4</a:t>
            </a:r>
            <a:endParaRPr lang="zh-CN" altLang="en-US" sz="1600" dirty="0">
              <a:solidFill>
                <a:schemeClr val="bg1"/>
              </a:solidFill>
              <a:ea typeface="微软雅黑" pitchFamily="34" charset="-122"/>
              <a:sym typeface="Arial" charset="0"/>
            </a:endParaRPr>
          </a:p>
        </p:txBody>
      </p:sp>
      <p:sp>
        <p:nvSpPr>
          <p:cNvPr id="14" name="矩形 54"/>
          <p:cNvSpPr>
            <a:spLocks noChangeArrowheads="1"/>
          </p:cNvSpPr>
          <p:nvPr/>
        </p:nvSpPr>
        <p:spPr bwMode="auto">
          <a:xfrm>
            <a:off x="6552496" y="3131681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buFont typeface="Arial" charset="0"/>
              <a:buNone/>
            </a:pPr>
            <a:r>
              <a:rPr lang="en-US" altLang="zh-CN" sz="1600" b="1" dirty="0" smtClean="0">
                <a:solidFill>
                  <a:schemeClr val="bg1"/>
                </a:solidFill>
                <a:ea typeface="微软雅黑" pitchFamily="34" charset="-122"/>
                <a:sym typeface="Arial" charset="0"/>
              </a:rPr>
              <a:t>2</a:t>
            </a:r>
            <a:endParaRPr lang="zh-CN" altLang="en-US" sz="1600" dirty="0">
              <a:solidFill>
                <a:schemeClr val="bg1"/>
              </a:solidFill>
              <a:ea typeface="微软雅黑" pitchFamily="34" charset="-122"/>
              <a:sym typeface="Arial" charset="0"/>
            </a:endParaRPr>
          </a:p>
        </p:txBody>
      </p:sp>
      <p:sp>
        <p:nvSpPr>
          <p:cNvPr id="15" name="矩形 55"/>
          <p:cNvSpPr>
            <a:spLocks noChangeArrowheads="1"/>
          </p:cNvSpPr>
          <p:nvPr/>
        </p:nvSpPr>
        <p:spPr bwMode="auto">
          <a:xfrm>
            <a:off x="6559229" y="4068306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buFont typeface="Arial" charset="0"/>
              <a:buNone/>
            </a:pPr>
            <a:r>
              <a:rPr lang="en-US" altLang="zh-CN" sz="1600" b="1" dirty="0">
                <a:solidFill>
                  <a:schemeClr val="bg1"/>
                </a:solidFill>
                <a:ea typeface="微软雅黑" pitchFamily="34" charset="-122"/>
                <a:sym typeface="Arial" charset="0"/>
              </a:rPr>
              <a:t>3</a:t>
            </a:r>
            <a:endParaRPr lang="zh-CN" altLang="en-US" sz="1600" dirty="0">
              <a:solidFill>
                <a:schemeClr val="bg1"/>
              </a:solidFill>
              <a:ea typeface="微软雅黑" pitchFamily="34" charset="-122"/>
              <a:sym typeface="Arial" charset="0"/>
            </a:endParaRPr>
          </a:p>
        </p:txBody>
      </p:sp>
      <p:sp>
        <p:nvSpPr>
          <p:cNvPr id="16" name="矩形 56"/>
          <p:cNvSpPr>
            <a:spLocks noChangeArrowheads="1"/>
          </p:cNvSpPr>
          <p:nvPr/>
        </p:nvSpPr>
        <p:spPr bwMode="auto">
          <a:xfrm>
            <a:off x="2128547" y="2335173"/>
            <a:ext cx="22685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zh-CN" sz="2000" b="1" dirty="0" smtClean="0">
                <a:solidFill>
                  <a:srgbClr val="00B050"/>
                </a:solidFill>
                <a:ea typeface="微软雅黑" pitchFamily="34" charset="-122"/>
                <a:sym typeface="Arial" charset="0"/>
              </a:rPr>
              <a:t>|</a:t>
            </a:r>
            <a:r>
              <a:rPr lang="zh-CN" altLang="en-US" sz="2000" b="1" dirty="0" smtClean="0">
                <a:solidFill>
                  <a:srgbClr val="00B050"/>
                </a:solidFill>
                <a:ea typeface="微软雅黑" pitchFamily="34" charset="-122"/>
                <a:sym typeface="Arial" charset="0"/>
              </a:rPr>
              <a:t>自动录入</a:t>
            </a:r>
            <a:endParaRPr lang="en-US" altLang="zh-CN" sz="2000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7" name="TextBox 57"/>
          <p:cNvSpPr>
            <a:spLocks noChangeArrowheads="1"/>
          </p:cNvSpPr>
          <p:nvPr/>
        </p:nvSpPr>
        <p:spPr bwMode="auto">
          <a:xfrm>
            <a:off x="2128547" y="2657435"/>
            <a:ext cx="2268537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  <a:buFont typeface="Arial" charset="0"/>
              <a:buNone/>
            </a:pPr>
            <a:r>
              <a:rPr lang="zh-CN" altLang="en-US" sz="1600" dirty="0" smtClean="0">
                <a:solidFill>
                  <a:schemeClr val="bg1"/>
                </a:solidFill>
                <a:ea typeface="微软雅黑" pitchFamily="34" charset="-122"/>
                <a:sym typeface="Arial" charset="0"/>
              </a:rPr>
              <a:t>实现监管投诉的自动解析录入</a:t>
            </a:r>
            <a:endParaRPr lang="zh-CN" altLang="en-US" sz="1600" dirty="0">
              <a:solidFill>
                <a:schemeClr val="bg1"/>
              </a:solidFill>
              <a:ea typeface="微软雅黑" pitchFamily="34" charset="-122"/>
              <a:sym typeface="Arial" charset="0"/>
            </a:endParaRPr>
          </a:p>
        </p:txBody>
      </p:sp>
      <p:sp>
        <p:nvSpPr>
          <p:cNvPr id="18" name="矩形 58"/>
          <p:cNvSpPr>
            <a:spLocks noChangeArrowheads="1"/>
          </p:cNvSpPr>
          <p:nvPr/>
        </p:nvSpPr>
        <p:spPr bwMode="auto">
          <a:xfrm>
            <a:off x="7527634" y="2335173"/>
            <a:ext cx="22685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buFont typeface="Arial" charset="0"/>
              <a:buNone/>
            </a:pPr>
            <a:r>
              <a:rPr lang="en-US" altLang="zh-CN" sz="2000" b="1" dirty="0" smtClean="0">
                <a:solidFill>
                  <a:srgbClr val="95BC49"/>
                </a:solidFill>
                <a:ea typeface="微软雅黑" pitchFamily="34" charset="-122"/>
                <a:sym typeface="Arial" charset="0"/>
              </a:rPr>
              <a:t>|</a:t>
            </a:r>
            <a:r>
              <a:rPr lang="zh-CN" altLang="en-US" sz="2000" b="1" dirty="0">
                <a:solidFill>
                  <a:srgbClr val="95BC49"/>
                </a:solidFill>
                <a:ea typeface="微软雅黑" pitchFamily="34" charset="-122"/>
                <a:sym typeface="Arial" charset="0"/>
              </a:rPr>
              <a:t>智能</a:t>
            </a:r>
            <a:r>
              <a:rPr lang="zh-CN" altLang="en-US" sz="2000" b="1" dirty="0" smtClean="0">
                <a:solidFill>
                  <a:srgbClr val="95BC49"/>
                </a:solidFill>
                <a:ea typeface="微软雅黑" pitchFamily="34" charset="-122"/>
                <a:sym typeface="Arial" charset="0"/>
              </a:rPr>
              <a:t>分类</a:t>
            </a:r>
            <a:endParaRPr lang="en-US" altLang="zh-CN" sz="2000" b="1" dirty="0">
              <a:solidFill>
                <a:srgbClr val="95BC4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9" name="TextBox 59"/>
          <p:cNvSpPr>
            <a:spLocks noChangeArrowheads="1"/>
          </p:cNvSpPr>
          <p:nvPr/>
        </p:nvSpPr>
        <p:spPr bwMode="auto">
          <a:xfrm>
            <a:off x="7527634" y="2657435"/>
            <a:ext cx="2268538" cy="70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lnSpc>
                <a:spcPct val="130000"/>
              </a:lnSpc>
              <a:spcBef>
                <a:spcPts val="600"/>
              </a:spcBef>
              <a:buFont typeface="Arial" charset="0"/>
              <a:buNone/>
            </a:pPr>
            <a:r>
              <a:rPr lang="zh-CN" altLang="en-US" sz="1600" dirty="0" smtClean="0">
                <a:solidFill>
                  <a:schemeClr val="bg1"/>
                </a:solidFill>
                <a:ea typeface="微软雅黑" pitchFamily="34" charset="-122"/>
                <a:sym typeface="Arial" charset="0"/>
              </a:rPr>
              <a:t>基于</a:t>
            </a:r>
            <a:r>
              <a:rPr lang="en-US" altLang="zh-CN" sz="1600" dirty="0" smtClean="0">
                <a:solidFill>
                  <a:schemeClr val="bg1"/>
                </a:solidFill>
                <a:ea typeface="微软雅黑" pitchFamily="34" charset="-122"/>
                <a:sym typeface="Arial" charset="0"/>
              </a:rPr>
              <a:t>NLP</a:t>
            </a:r>
            <a:r>
              <a:rPr lang="zh-CN" altLang="en-US" sz="1600" dirty="0" smtClean="0">
                <a:solidFill>
                  <a:schemeClr val="bg1"/>
                </a:solidFill>
                <a:ea typeface="微软雅黑" pitchFamily="34" charset="-122"/>
                <a:sym typeface="Arial" charset="0"/>
              </a:rPr>
              <a:t>实现投诉件智能分类</a:t>
            </a:r>
            <a:r>
              <a:rPr lang="en-US" altLang="zh-CN" sz="1600" dirty="0" smtClean="0">
                <a:solidFill>
                  <a:srgbClr val="7F7F7F"/>
                </a:solidFill>
                <a:ea typeface="微软雅黑" pitchFamily="34" charset="-122"/>
                <a:sym typeface="Arial" charset="0"/>
              </a:rPr>
              <a:t>.</a:t>
            </a:r>
            <a:endParaRPr lang="zh-CN" altLang="en-US" sz="1600" dirty="0">
              <a:solidFill>
                <a:srgbClr val="7F7F7F"/>
              </a:solidFill>
              <a:ea typeface="微软雅黑" pitchFamily="34" charset="-122"/>
              <a:sym typeface="Arial" charset="0"/>
            </a:endParaRPr>
          </a:p>
        </p:txBody>
      </p:sp>
      <p:sp>
        <p:nvSpPr>
          <p:cNvPr id="20" name="矩形 60"/>
          <p:cNvSpPr>
            <a:spLocks noChangeArrowheads="1"/>
          </p:cNvSpPr>
          <p:nvPr/>
        </p:nvSpPr>
        <p:spPr bwMode="auto">
          <a:xfrm>
            <a:off x="2128547" y="4098885"/>
            <a:ext cx="22685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zh-CN" sz="2000" b="1" dirty="0" smtClean="0">
                <a:solidFill>
                  <a:srgbClr val="95BC49"/>
                </a:solidFill>
                <a:ea typeface="微软雅黑" pitchFamily="34" charset="-122"/>
                <a:sym typeface="Arial" charset="0"/>
              </a:rPr>
              <a:t>|</a:t>
            </a:r>
            <a:r>
              <a:rPr lang="zh-CN" altLang="en-US" sz="2000" b="1" dirty="0" smtClean="0">
                <a:solidFill>
                  <a:srgbClr val="95BC49"/>
                </a:solidFill>
                <a:ea typeface="微软雅黑" pitchFamily="34" charset="-122"/>
                <a:sym typeface="Arial" charset="0"/>
              </a:rPr>
              <a:t>报表统计</a:t>
            </a:r>
            <a:endParaRPr lang="en-US" altLang="zh-CN" sz="2000" b="1" dirty="0">
              <a:solidFill>
                <a:srgbClr val="95BC4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1" name="TextBox 61"/>
          <p:cNvSpPr>
            <a:spLocks noChangeArrowheads="1"/>
          </p:cNvSpPr>
          <p:nvPr/>
        </p:nvSpPr>
        <p:spPr bwMode="auto">
          <a:xfrm>
            <a:off x="2128547" y="4421148"/>
            <a:ext cx="2268537" cy="70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  <a:buFont typeface="Arial" charset="0"/>
              <a:buNone/>
            </a:pPr>
            <a:r>
              <a:rPr lang="zh-CN" altLang="en-US" sz="1600" dirty="0" smtClean="0">
                <a:solidFill>
                  <a:schemeClr val="bg1"/>
                </a:solidFill>
                <a:ea typeface="微软雅黑" pitchFamily="34" charset="-122"/>
                <a:sym typeface="Arial" charset="0"/>
              </a:rPr>
              <a:t>定期生成流程执行情况统计报表</a:t>
            </a:r>
            <a:endParaRPr lang="zh-CN" altLang="en-US" sz="1600" dirty="0">
              <a:solidFill>
                <a:schemeClr val="bg1"/>
              </a:solidFill>
              <a:ea typeface="微软雅黑" pitchFamily="34" charset="-122"/>
              <a:sym typeface="Arial" charset="0"/>
            </a:endParaRPr>
          </a:p>
        </p:txBody>
      </p:sp>
      <p:sp>
        <p:nvSpPr>
          <p:cNvPr id="22" name="矩形 62"/>
          <p:cNvSpPr>
            <a:spLocks noChangeArrowheads="1"/>
          </p:cNvSpPr>
          <p:nvPr/>
        </p:nvSpPr>
        <p:spPr bwMode="auto">
          <a:xfrm>
            <a:off x="7419684" y="4098885"/>
            <a:ext cx="22685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buFont typeface="Arial" charset="0"/>
              <a:buNone/>
            </a:pPr>
            <a:r>
              <a:rPr lang="en-US" altLang="zh-CN" sz="2000" b="1" dirty="0" smtClean="0">
                <a:solidFill>
                  <a:srgbClr val="00B050"/>
                </a:solidFill>
                <a:ea typeface="微软雅黑" pitchFamily="34" charset="-122"/>
                <a:sym typeface="Arial" charset="0"/>
              </a:rPr>
              <a:t>|</a:t>
            </a:r>
            <a:r>
              <a:rPr lang="zh-CN" altLang="en-US" sz="2000" b="1" dirty="0" smtClean="0">
                <a:solidFill>
                  <a:srgbClr val="00B050"/>
                </a:solidFill>
                <a:ea typeface="微软雅黑" pitchFamily="34" charset="-122"/>
                <a:sym typeface="Arial" charset="0"/>
              </a:rPr>
              <a:t>实时监控</a:t>
            </a:r>
            <a:endParaRPr lang="en-US" altLang="zh-CN" sz="2000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3" name="TextBox 63"/>
          <p:cNvSpPr>
            <a:spLocks noChangeArrowheads="1"/>
          </p:cNvSpPr>
          <p:nvPr/>
        </p:nvSpPr>
        <p:spPr bwMode="auto">
          <a:xfrm>
            <a:off x="7419684" y="4421148"/>
            <a:ext cx="2268538" cy="6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lnSpc>
                <a:spcPct val="130000"/>
              </a:lnSpc>
              <a:spcBef>
                <a:spcPts val="600"/>
              </a:spcBef>
              <a:buFont typeface="Arial" charset="0"/>
              <a:buNone/>
            </a:pPr>
            <a:r>
              <a:rPr lang="zh-CN" altLang="en-US" sz="1400" dirty="0" smtClean="0">
                <a:solidFill>
                  <a:schemeClr val="bg1"/>
                </a:solidFill>
                <a:ea typeface="微软雅黑" pitchFamily="34" charset="-122"/>
                <a:sym typeface="Arial" charset="0"/>
              </a:rPr>
              <a:t>实现流程的实时监控，在执行异常时主动告警</a:t>
            </a:r>
            <a:r>
              <a:rPr lang="en-US" altLang="zh-CN" sz="1400" dirty="0" smtClean="0">
                <a:solidFill>
                  <a:srgbClr val="7F7F7F"/>
                </a:solidFill>
                <a:ea typeface="微软雅黑" pitchFamily="34" charset="-122"/>
                <a:sym typeface="Arial" charset="0"/>
              </a:rPr>
              <a:t>.</a:t>
            </a:r>
            <a:endParaRPr lang="zh-CN" altLang="en-US" sz="1400" dirty="0">
              <a:solidFill>
                <a:srgbClr val="7F7F7F"/>
              </a:solidFill>
              <a:ea typeface="微软雅黑" pitchFamily="34" charset="-122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874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70338" y="1106756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DCFCABD4-AAF3-D246-ACC5-C84C37382AC7}"/>
              </a:ext>
            </a:extLst>
          </p:cNvPr>
          <p:cNvSpPr txBox="1"/>
          <p:nvPr/>
        </p:nvSpPr>
        <p:spPr>
          <a:xfrm>
            <a:off x="5522114" y="657224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chemeClr val="bg1"/>
                </a:solidFill>
              </a:rPr>
              <a:t>流程图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1382713"/>
            <a:ext cx="7300913" cy="518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762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机器人监控、管理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95361" y="1243460"/>
            <a:ext cx="10201275" cy="4814556"/>
            <a:chOff x="1919480" y="1491620"/>
            <a:chExt cx="7661226" cy="3311502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xmlns="" id="{EC55D711-C1B4-414D-914B-A485C8B435E8}"/>
                </a:ext>
              </a:extLst>
            </p:cNvPr>
            <p:cNvGrpSpPr/>
            <p:nvPr/>
          </p:nvGrpSpPr>
          <p:grpSpPr>
            <a:xfrm>
              <a:off x="1919480" y="2014778"/>
              <a:ext cx="3360142" cy="600128"/>
              <a:chOff x="1361910" y="1894925"/>
              <a:chExt cx="4478829" cy="799923"/>
            </a:xfrm>
          </p:grpSpPr>
          <p:grpSp>
            <p:nvGrpSpPr>
              <p:cNvPr id="28" name="Group 332">
                <a:extLst>
                  <a:ext uri="{FF2B5EF4-FFF2-40B4-BE49-F238E27FC236}">
                    <a16:creationId xmlns:a16="http://schemas.microsoft.com/office/drawing/2014/main" xmlns="" id="{875BCA87-88BC-4443-B1F2-07B4739A5FE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361910" y="2154848"/>
                <a:ext cx="540000" cy="540000"/>
                <a:chOff x="4643438" y="2786064"/>
                <a:chExt cx="288476" cy="288476"/>
              </a:xfrm>
            </p:grpSpPr>
            <p:sp>
              <p:nvSpPr>
                <p:cNvPr id="31" name="Oval 59">
                  <a:extLst>
                    <a:ext uri="{FF2B5EF4-FFF2-40B4-BE49-F238E27FC236}">
                      <a16:creationId xmlns:a16="http://schemas.microsoft.com/office/drawing/2014/main" xmlns="" id="{6D774BD1-1136-4547-A152-25F8C518DBC6}"/>
                    </a:ext>
                  </a:extLst>
                </p:cNvPr>
                <p:cNvSpPr/>
                <p:nvPr/>
              </p:nvSpPr>
              <p:spPr>
                <a:xfrm>
                  <a:off x="4643438" y="2786064"/>
                  <a:ext cx="288476" cy="288476"/>
                </a:xfrm>
                <a:prstGeom prst="ellipse">
                  <a:avLst/>
                </a:prstGeom>
                <a:gradFill>
                  <a:gsLst>
                    <a:gs pos="0">
                      <a:srgbClr val="0070C0"/>
                    </a:gs>
                    <a:gs pos="100000">
                      <a:srgbClr val="00B0F0"/>
                    </a:gs>
                  </a:gsLst>
                  <a:lin ang="3600000" scaled="0"/>
                </a:grad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" name="Freeform 26">
                  <a:extLst>
                    <a:ext uri="{FF2B5EF4-FFF2-40B4-BE49-F238E27FC236}">
                      <a16:creationId xmlns:a16="http://schemas.microsoft.com/office/drawing/2014/main" xmlns="" id="{31C584B9-A28C-4500-A860-BD1534791F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5506" y="2871746"/>
                  <a:ext cx="114518" cy="118766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A71719B1-FD3D-422F-B94E-77356582AD3A}"/>
                  </a:ext>
                </a:extLst>
              </p:cNvPr>
              <p:cNvSpPr txBox="1"/>
              <p:nvPr/>
            </p:nvSpPr>
            <p:spPr>
              <a:xfrm>
                <a:off x="1956335" y="2260466"/>
                <a:ext cx="3884404" cy="408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itchFamily="34" charset="-122"/>
                  </a:rPr>
                  <a:t>提供所需关注的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itchFamily="34" charset="-122"/>
                  </a:rPr>
                  <a:t>RPA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itchFamily="34" charset="-122"/>
                  </a:rPr>
                  <a:t>机器人运行相关的指标和可视化图标；数据可根据时间维度进行筛选与展示。</a:t>
                </a:r>
                <a:endParaRPr 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A081867E-5441-4311-8B0E-2991BCD9477E}"/>
                  </a:ext>
                </a:extLst>
              </p:cNvPr>
              <p:cNvSpPr txBox="1"/>
              <p:nvPr/>
            </p:nvSpPr>
            <p:spPr>
              <a:xfrm>
                <a:off x="1874457" y="1894925"/>
                <a:ext cx="3035275" cy="512753"/>
              </a:xfrm>
              <a:prstGeom prst="rect">
                <a:avLst/>
              </a:prstGeom>
              <a:noFill/>
            </p:spPr>
            <p:txBody>
              <a:bodyPr wrap="square" lIns="182843" tIns="91422" rIns="182843" bIns="91422" rtlCol="0">
                <a:spAutoFit/>
              </a:bodyPr>
              <a:lstStyle/>
              <a:p>
                <a:r>
                  <a:rPr lang="zh-CN" altLang="en-US" b="1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B0F0"/>
                        </a:gs>
                      </a:gsLst>
                      <a:lin ang="36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  <a:cs typeface="Lato Regular"/>
                  </a:rPr>
                  <a:t>仪表盘</a:t>
                </a:r>
                <a:endParaRPr lang="en-US" b="1" dirty="0">
                  <a:gradFill>
                    <a:gsLst>
                      <a:gs pos="0">
                        <a:srgbClr val="0070C0"/>
                      </a:gs>
                      <a:gs pos="100000">
                        <a:srgbClr val="00B0F0"/>
                      </a:gs>
                    </a:gsLst>
                    <a:lin ang="36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xmlns="" id="{6E864005-D76E-4A5B-9202-CEFA2AD28993}"/>
                </a:ext>
              </a:extLst>
            </p:cNvPr>
            <p:cNvGrpSpPr/>
            <p:nvPr/>
          </p:nvGrpSpPr>
          <p:grpSpPr>
            <a:xfrm>
              <a:off x="6220564" y="2054245"/>
              <a:ext cx="3360142" cy="600128"/>
              <a:chOff x="1361910" y="1894925"/>
              <a:chExt cx="4478829" cy="799923"/>
            </a:xfrm>
          </p:grpSpPr>
          <p:grpSp>
            <p:nvGrpSpPr>
              <p:cNvPr id="34" name="Group 332">
                <a:extLst>
                  <a:ext uri="{FF2B5EF4-FFF2-40B4-BE49-F238E27FC236}">
                    <a16:creationId xmlns:a16="http://schemas.microsoft.com/office/drawing/2014/main" xmlns="" id="{FA205085-F482-4B93-B8CC-209D990B7A7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361910" y="2154848"/>
                <a:ext cx="540000" cy="540000"/>
                <a:chOff x="4643438" y="2786064"/>
                <a:chExt cx="288476" cy="288476"/>
              </a:xfrm>
            </p:grpSpPr>
            <p:sp>
              <p:nvSpPr>
                <p:cNvPr id="37" name="Oval 59">
                  <a:extLst>
                    <a:ext uri="{FF2B5EF4-FFF2-40B4-BE49-F238E27FC236}">
                      <a16:creationId xmlns:a16="http://schemas.microsoft.com/office/drawing/2014/main" xmlns="" id="{75F0B78B-AFE7-4EAD-A462-A9B9250F94B5}"/>
                    </a:ext>
                  </a:extLst>
                </p:cNvPr>
                <p:cNvSpPr/>
                <p:nvPr/>
              </p:nvSpPr>
              <p:spPr>
                <a:xfrm>
                  <a:off x="4643438" y="2786064"/>
                  <a:ext cx="288476" cy="288476"/>
                </a:xfrm>
                <a:prstGeom prst="ellipse">
                  <a:avLst/>
                </a:prstGeom>
                <a:gradFill>
                  <a:gsLst>
                    <a:gs pos="0">
                      <a:srgbClr val="0070C0"/>
                    </a:gs>
                    <a:gs pos="100000">
                      <a:srgbClr val="00B0F0"/>
                    </a:gs>
                  </a:gsLst>
                  <a:lin ang="3600000" scaled="0"/>
                </a:grad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" name="Freeform 26">
                  <a:extLst>
                    <a:ext uri="{FF2B5EF4-FFF2-40B4-BE49-F238E27FC236}">
                      <a16:creationId xmlns:a16="http://schemas.microsoft.com/office/drawing/2014/main" xmlns="" id="{806DD63C-06CB-44BC-B338-12B9562031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5506" y="2871746"/>
                  <a:ext cx="114518" cy="118766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9FB02978-497A-462A-900E-7A60E97FD373}"/>
                  </a:ext>
                </a:extLst>
              </p:cNvPr>
              <p:cNvSpPr txBox="1"/>
              <p:nvPr/>
            </p:nvSpPr>
            <p:spPr>
              <a:xfrm>
                <a:off x="1956335" y="2260466"/>
                <a:ext cx="3884404" cy="239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1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/>
                  <a:t>加密存放流程中大量的业务数据，以应对大批量数据处理的场景。</a:t>
                </a:r>
                <a:endParaRPr lang="en-US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17F94F25-9C56-4134-9769-F26BB66E4CE3}"/>
                  </a:ext>
                </a:extLst>
              </p:cNvPr>
              <p:cNvSpPr txBox="1"/>
              <p:nvPr/>
            </p:nvSpPr>
            <p:spPr>
              <a:xfrm>
                <a:off x="1874457" y="1894925"/>
                <a:ext cx="3035275" cy="512753"/>
              </a:xfrm>
              <a:prstGeom prst="rect">
                <a:avLst/>
              </a:prstGeom>
              <a:noFill/>
            </p:spPr>
            <p:txBody>
              <a:bodyPr wrap="square" lIns="182843" tIns="91422" rIns="182843" bIns="91422" rtlCol="0">
                <a:spAutoFit/>
              </a:bodyPr>
              <a:lstStyle/>
              <a:p>
                <a:r>
                  <a:rPr lang="zh-CN" altLang="en-US" b="1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B0F0"/>
                        </a:gs>
                      </a:gsLst>
                      <a:lin ang="36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  <a:cs typeface="Lato Regular"/>
                  </a:rPr>
                  <a:t>数据队列</a:t>
                </a:r>
                <a:endParaRPr lang="en-US" altLang="zh-CN" b="1" dirty="0">
                  <a:gradFill>
                    <a:gsLst>
                      <a:gs pos="0">
                        <a:srgbClr val="0070C0"/>
                      </a:gs>
                      <a:gs pos="100000">
                        <a:srgbClr val="00B0F0"/>
                      </a:gs>
                    </a:gsLst>
                    <a:lin ang="36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endParaRPr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xmlns="" id="{37C65A79-EF76-45F9-B477-CCAEF7367673}"/>
                </a:ext>
              </a:extLst>
            </p:cNvPr>
            <p:cNvGrpSpPr/>
            <p:nvPr/>
          </p:nvGrpSpPr>
          <p:grpSpPr>
            <a:xfrm>
              <a:off x="1919480" y="2744813"/>
              <a:ext cx="3360142" cy="600128"/>
              <a:chOff x="1361910" y="1894925"/>
              <a:chExt cx="4478829" cy="799923"/>
            </a:xfrm>
          </p:grpSpPr>
          <p:grpSp>
            <p:nvGrpSpPr>
              <p:cNvPr id="40" name="Group 332">
                <a:extLst>
                  <a:ext uri="{FF2B5EF4-FFF2-40B4-BE49-F238E27FC236}">
                    <a16:creationId xmlns:a16="http://schemas.microsoft.com/office/drawing/2014/main" xmlns="" id="{FAD1F787-1D2A-4992-97B9-1C2EE3FE951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361910" y="2154848"/>
                <a:ext cx="540000" cy="540000"/>
                <a:chOff x="4643438" y="2786064"/>
                <a:chExt cx="288476" cy="288476"/>
              </a:xfrm>
            </p:grpSpPr>
            <p:sp>
              <p:nvSpPr>
                <p:cNvPr id="43" name="Oval 59">
                  <a:extLst>
                    <a:ext uri="{FF2B5EF4-FFF2-40B4-BE49-F238E27FC236}">
                      <a16:creationId xmlns:a16="http://schemas.microsoft.com/office/drawing/2014/main" xmlns="" id="{0050AECB-280B-4361-AA91-201D515B4839}"/>
                    </a:ext>
                  </a:extLst>
                </p:cNvPr>
                <p:cNvSpPr/>
                <p:nvPr/>
              </p:nvSpPr>
              <p:spPr>
                <a:xfrm>
                  <a:off x="4643438" y="2786064"/>
                  <a:ext cx="288476" cy="288476"/>
                </a:xfrm>
                <a:prstGeom prst="ellipse">
                  <a:avLst/>
                </a:prstGeom>
                <a:gradFill>
                  <a:gsLst>
                    <a:gs pos="0">
                      <a:srgbClr val="0070C0"/>
                    </a:gs>
                    <a:gs pos="100000">
                      <a:srgbClr val="00B0F0"/>
                    </a:gs>
                  </a:gsLst>
                  <a:lin ang="3600000" scaled="0"/>
                </a:grad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4" name="Freeform 26">
                  <a:extLst>
                    <a:ext uri="{FF2B5EF4-FFF2-40B4-BE49-F238E27FC236}">
                      <a16:creationId xmlns:a16="http://schemas.microsoft.com/office/drawing/2014/main" xmlns="" id="{6103E557-8F28-404D-9A32-E69731D059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5506" y="2871746"/>
                  <a:ext cx="114518" cy="118766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D980F404-E6DB-482E-9348-02604F072CB2}"/>
                  </a:ext>
                </a:extLst>
              </p:cNvPr>
              <p:cNvSpPr txBox="1"/>
              <p:nvPr/>
            </p:nvSpPr>
            <p:spPr>
              <a:xfrm>
                <a:off x="1956335" y="2260466"/>
                <a:ext cx="3884404" cy="408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itchFamily="34" charset="-122"/>
                  </a:rPr>
                  <a:t>涵盖任务计划、任务队列、任务历史查询、任务录屏审计，提供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itchFamily="34" charset="-122"/>
                  </a:rPr>
                  <a:t>RPA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itchFamily="34" charset="-122"/>
                  </a:rPr>
                  <a:t>机器人任务规划与追溯全流程管理。</a:t>
                </a:r>
                <a:endParaRPr 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0BBB7930-404F-4EF8-A364-E6654F50870B}"/>
                  </a:ext>
                </a:extLst>
              </p:cNvPr>
              <p:cNvSpPr txBox="1"/>
              <p:nvPr/>
            </p:nvSpPr>
            <p:spPr>
              <a:xfrm>
                <a:off x="1874457" y="1894925"/>
                <a:ext cx="3035275" cy="512753"/>
              </a:xfrm>
              <a:prstGeom prst="rect">
                <a:avLst/>
              </a:prstGeom>
              <a:noFill/>
            </p:spPr>
            <p:txBody>
              <a:bodyPr wrap="square" lIns="182843" tIns="91422" rIns="182843" bIns="91422" rtlCol="0">
                <a:spAutoFit/>
              </a:bodyPr>
              <a:lstStyle/>
              <a:p>
                <a:r>
                  <a:rPr lang="zh-CN" altLang="en-US" b="1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B0F0"/>
                        </a:gs>
                      </a:gsLst>
                      <a:lin ang="36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  <a:cs typeface="Lato Regular"/>
                  </a:rPr>
                  <a:t>任务管理</a:t>
                </a:r>
                <a:endParaRPr lang="en-US" altLang="zh-CN" b="1" dirty="0">
                  <a:gradFill>
                    <a:gsLst>
                      <a:gs pos="0">
                        <a:srgbClr val="0070C0"/>
                      </a:gs>
                      <a:gs pos="100000">
                        <a:srgbClr val="00B0F0"/>
                      </a:gs>
                    </a:gsLst>
                    <a:lin ang="36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endParaRPr>
              </a:p>
            </p:txBody>
          </p:sp>
        </p:grp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xmlns="" id="{E999E7C3-C5EE-4B23-A72B-67DEEFC78404}"/>
                </a:ext>
              </a:extLst>
            </p:cNvPr>
            <p:cNvGrpSpPr/>
            <p:nvPr/>
          </p:nvGrpSpPr>
          <p:grpSpPr>
            <a:xfrm>
              <a:off x="6220564" y="2784280"/>
              <a:ext cx="3360142" cy="600128"/>
              <a:chOff x="1361910" y="1894925"/>
              <a:chExt cx="4478829" cy="799923"/>
            </a:xfrm>
          </p:grpSpPr>
          <p:grpSp>
            <p:nvGrpSpPr>
              <p:cNvPr id="46" name="Group 332">
                <a:extLst>
                  <a:ext uri="{FF2B5EF4-FFF2-40B4-BE49-F238E27FC236}">
                    <a16:creationId xmlns:a16="http://schemas.microsoft.com/office/drawing/2014/main" xmlns="" id="{C4241F66-47B1-4DB2-B06D-587CDDF54AB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361910" y="2154848"/>
                <a:ext cx="540000" cy="540000"/>
                <a:chOff x="4643438" y="2786064"/>
                <a:chExt cx="288476" cy="288476"/>
              </a:xfrm>
            </p:grpSpPr>
            <p:sp>
              <p:nvSpPr>
                <p:cNvPr id="49" name="Oval 59">
                  <a:extLst>
                    <a:ext uri="{FF2B5EF4-FFF2-40B4-BE49-F238E27FC236}">
                      <a16:creationId xmlns:a16="http://schemas.microsoft.com/office/drawing/2014/main" xmlns="" id="{3031AE2A-5BE9-4342-9E38-C89B62EC8055}"/>
                    </a:ext>
                  </a:extLst>
                </p:cNvPr>
                <p:cNvSpPr/>
                <p:nvPr/>
              </p:nvSpPr>
              <p:spPr>
                <a:xfrm>
                  <a:off x="4643438" y="2786064"/>
                  <a:ext cx="288476" cy="288476"/>
                </a:xfrm>
                <a:prstGeom prst="ellipse">
                  <a:avLst/>
                </a:prstGeom>
                <a:gradFill>
                  <a:gsLst>
                    <a:gs pos="0">
                      <a:srgbClr val="0070C0"/>
                    </a:gs>
                    <a:gs pos="100000">
                      <a:srgbClr val="00B0F0"/>
                    </a:gs>
                  </a:gsLst>
                  <a:lin ang="3600000" scaled="0"/>
                </a:grad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0" name="Freeform 26">
                  <a:extLst>
                    <a:ext uri="{FF2B5EF4-FFF2-40B4-BE49-F238E27FC236}">
                      <a16:creationId xmlns:a16="http://schemas.microsoft.com/office/drawing/2014/main" xmlns="" id="{B387317D-C3E5-440C-B593-DEA89C81E1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5506" y="2871746"/>
                  <a:ext cx="114518" cy="118766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78F3179C-AC6F-49B9-B9C5-4F6B7AD32AFE}"/>
                  </a:ext>
                </a:extLst>
              </p:cNvPr>
              <p:cNvSpPr txBox="1"/>
              <p:nvPr/>
            </p:nvSpPr>
            <p:spPr>
              <a:xfrm>
                <a:off x="1956335" y="2260466"/>
                <a:ext cx="3884404" cy="408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1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>
                    <a:sym typeface="微软雅黑" pitchFamily="34" charset="-122"/>
                  </a:rPr>
                  <a:t>集中管理中控台上注册的物理机或虚拟机（即部署有机器人的设备），以及展示、管理中控台各节点。</a:t>
                </a:r>
                <a:endParaRPr lang="en-US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8BFDAD47-05F6-4572-8CFA-33457DE0330B}"/>
                  </a:ext>
                </a:extLst>
              </p:cNvPr>
              <p:cNvSpPr txBox="1"/>
              <p:nvPr/>
            </p:nvSpPr>
            <p:spPr>
              <a:xfrm>
                <a:off x="1874457" y="1894925"/>
                <a:ext cx="3035275" cy="512753"/>
              </a:xfrm>
              <a:prstGeom prst="rect">
                <a:avLst/>
              </a:prstGeom>
              <a:noFill/>
            </p:spPr>
            <p:txBody>
              <a:bodyPr wrap="square" lIns="182843" tIns="91422" rIns="182843" bIns="91422" rtlCol="0">
                <a:spAutoFit/>
              </a:bodyPr>
              <a:lstStyle/>
              <a:p>
                <a:r>
                  <a:rPr lang="zh-CN" altLang="en-US" b="1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B0F0"/>
                        </a:gs>
                      </a:gsLst>
                      <a:lin ang="36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  <a:cs typeface="Lato Regular"/>
                  </a:rPr>
                  <a:t>运维管理</a:t>
                </a:r>
                <a:endParaRPr lang="en-US" altLang="zh-CN" b="1" dirty="0">
                  <a:gradFill>
                    <a:gsLst>
                      <a:gs pos="0">
                        <a:srgbClr val="0070C0"/>
                      </a:gs>
                      <a:gs pos="100000">
                        <a:srgbClr val="00B0F0"/>
                      </a:gs>
                    </a:gsLst>
                    <a:lin ang="36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endParaRPr>
              </a:p>
            </p:txBody>
          </p:sp>
        </p:grp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xmlns="" id="{500DBFEF-F70C-45EF-8CE0-D6A611144DE3}"/>
                </a:ext>
              </a:extLst>
            </p:cNvPr>
            <p:cNvGrpSpPr/>
            <p:nvPr/>
          </p:nvGrpSpPr>
          <p:grpSpPr>
            <a:xfrm>
              <a:off x="1919480" y="3473390"/>
              <a:ext cx="3360142" cy="600128"/>
              <a:chOff x="1361910" y="1894925"/>
              <a:chExt cx="4478829" cy="799923"/>
            </a:xfrm>
          </p:grpSpPr>
          <p:grpSp>
            <p:nvGrpSpPr>
              <p:cNvPr id="52" name="Group 332">
                <a:extLst>
                  <a:ext uri="{FF2B5EF4-FFF2-40B4-BE49-F238E27FC236}">
                    <a16:creationId xmlns:a16="http://schemas.microsoft.com/office/drawing/2014/main" xmlns="" id="{223EC5BE-97DF-4D0E-B4E5-95B59FDF4E5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361910" y="2154848"/>
                <a:ext cx="540000" cy="540000"/>
                <a:chOff x="4643438" y="2786064"/>
                <a:chExt cx="288476" cy="288476"/>
              </a:xfrm>
            </p:grpSpPr>
            <p:sp>
              <p:nvSpPr>
                <p:cNvPr id="55" name="Oval 59">
                  <a:extLst>
                    <a:ext uri="{FF2B5EF4-FFF2-40B4-BE49-F238E27FC236}">
                      <a16:creationId xmlns:a16="http://schemas.microsoft.com/office/drawing/2014/main" xmlns="" id="{BE7CD017-691B-4338-B137-22B4FC7FF111}"/>
                    </a:ext>
                  </a:extLst>
                </p:cNvPr>
                <p:cNvSpPr/>
                <p:nvPr/>
              </p:nvSpPr>
              <p:spPr>
                <a:xfrm>
                  <a:off x="4643438" y="2786064"/>
                  <a:ext cx="288476" cy="288476"/>
                </a:xfrm>
                <a:prstGeom prst="ellipse">
                  <a:avLst/>
                </a:prstGeom>
                <a:gradFill>
                  <a:gsLst>
                    <a:gs pos="0">
                      <a:srgbClr val="0070C0"/>
                    </a:gs>
                    <a:gs pos="100000">
                      <a:srgbClr val="00B0F0"/>
                    </a:gs>
                  </a:gsLst>
                  <a:lin ang="3600000" scaled="0"/>
                </a:grad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6" name="Freeform 26">
                  <a:extLst>
                    <a:ext uri="{FF2B5EF4-FFF2-40B4-BE49-F238E27FC236}">
                      <a16:creationId xmlns:a16="http://schemas.microsoft.com/office/drawing/2014/main" xmlns="" id="{E5B41D39-9B5F-4653-9C07-93C9194BEE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5506" y="2871746"/>
                  <a:ext cx="114518" cy="118766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95E20C4E-C822-4ED0-A296-365B9F14E60D}"/>
                  </a:ext>
                </a:extLst>
              </p:cNvPr>
              <p:cNvSpPr txBox="1"/>
              <p:nvPr/>
            </p:nvSpPr>
            <p:spPr>
              <a:xfrm>
                <a:off x="1956335" y="2260466"/>
                <a:ext cx="3884404" cy="408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1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/>
                  <a:t>提供流程的文件版本控制、流程增删改查，管理全平台的自动化事务。</a:t>
                </a:r>
                <a:endParaRPr lang="en-US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F37240CF-6D39-4C24-A1DF-9287511FC4FB}"/>
                  </a:ext>
                </a:extLst>
              </p:cNvPr>
              <p:cNvSpPr txBox="1"/>
              <p:nvPr/>
            </p:nvSpPr>
            <p:spPr>
              <a:xfrm>
                <a:off x="1874457" y="1894925"/>
                <a:ext cx="3035275" cy="512753"/>
              </a:xfrm>
              <a:prstGeom prst="rect">
                <a:avLst/>
              </a:prstGeom>
              <a:noFill/>
            </p:spPr>
            <p:txBody>
              <a:bodyPr wrap="square" lIns="182843" tIns="91422" rIns="182843" bIns="91422" rtlCol="0">
                <a:spAutoFit/>
              </a:bodyPr>
              <a:lstStyle/>
              <a:p>
                <a:r>
                  <a:rPr lang="zh-CN" altLang="en-US" b="1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B0F0"/>
                        </a:gs>
                      </a:gsLst>
                      <a:lin ang="36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  <a:cs typeface="Lato Regular"/>
                  </a:rPr>
                  <a:t>流程管理</a:t>
                </a:r>
                <a:endParaRPr lang="en-US" altLang="zh-CN" b="1" dirty="0">
                  <a:gradFill>
                    <a:gsLst>
                      <a:gs pos="0">
                        <a:srgbClr val="0070C0"/>
                      </a:gs>
                      <a:gs pos="100000">
                        <a:srgbClr val="00B0F0"/>
                      </a:gs>
                    </a:gsLst>
                    <a:lin ang="36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endParaRPr>
              </a:p>
            </p:txBody>
          </p:sp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xmlns="" id="{F3B4BA59-FF06-4BDD-A6ED-792E01C7D740}"/>
                </a:ext>
              </a:extLst>
            </p:cNvPr>
            <p:cNvGrpSpPr/>
            <p:nvPr/>
          </p:nvGrpSpPr>
          <p:grpSpPr>
            <a:xfrm>
              <a:off x="6220564" y="3528522"/>
              <a:ext cx="3360142" cy="600128"/>
              <a:chOff x="1361910" y="1894925"/>
              <a:chExt cx="4478829" cy="799923"/>
            </a:xfrm>
          </p:grpSpPr>
          <p:grpSp>
            <p:nvGrpSpPr>
              <p:cNvPr id="58" name="Group 332">
                <a:extLst>
                  <a:ext uri="{FF2B5EF4-FFF2-40B4-BE49-F238E27FC236}">
                    <a16:creationId xmlns:a16="http://schemas.microsoft.com/office/drawing/2014/main" xmlns="" id="{0E09624A-FB68-48E8-A3B2-84B9B6C67CF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361910" y="2154848"/>
                <a:ext cx="540000" cy="540000"/>
                <a:chOff x="4643438" y="2786064"/>
                <a:chExt cx="288476" cy="288476"/>
              </a:xfrm>
            </p:grpSpPr>
            <p:sp>
              <p:nvSpPr>
                <p:cNvPr id="61" name="Oval 59">
                  <a:extLst>
                    <a:ext uri="{FF2B5EF4-FFF2-40B4-BE49-F238E27FC236}">
                      <a16:creationId xmlns:a16="http://schemas.microsoft.com/office/drawing/2014/main" xmlns="" id="{FF3797AF-B504-4CA5-A4FB-00000F7A8549}"/>
                    </a:ext>
                  </a:extLst>
                </p:cNvPr>
                <p:cNvSpPr/>
                <p:nvPr/>
              </p:nvSpPr>
              <p:spPr>
                <a:xfrm>
                  <a:off x="4643438" y="2786064"/>
                  <a:ext cx="288476" cy="288476"/>
                </a:xfrm>
                <a:prstGeom prst="ellipse">
                  <a:avLst/>
                </a:prstGeom>
                <a:gradFill>
                  <a:gsLst>
                    <a:gs pos="0">
                      <a:srgbClr val="0070C0"/>
                    </a:gs>
                    <a:gs pos="100000">
                      <a:srgbClr val="00B0F0"/>
                    </a:gs>
                  </a:gsLst>
                  <a:lin ang="3600000" scaled="0"/>
                </a:grad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2" name="Freeform 26">
                  <a:extLst>
                    <a:ext uri="{FF2B5EF4-FFF2-40B4-BE49-F238E27FC236}">
                      <a16:creationId xmlns:a16="http://schemas.microsoft.com/office/drawing/2014/main" xmlns="" id="{BDF8DC69-FB98-4C1F-9E3C-8E2FEEBE97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5506" y="2871746"/>
                  <a:ext cx="114518" cy="118766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0EEE106C-F12C-46CA-94FA-8E6D42AB7354}"/>
                  </a:ext>
                </a:extLst>
              </p:cNvPr>
              <p:cNvSpPr txBox="1"/>
              <p:nvPr/>
            </p:nvSpPr>
            <p:spPr>
              <a:xfrm>
                <a:off x="1956335" y="2260466"/>
                <a:ext cx="3884404" cy="408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1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/>
                  <a:t>支持以组织、用户、角色、标签等维度对流程文件、数据队列进行权限控制。</a:t>
                </a:r>
                <a:endParaRPr lang="en-US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D857EF22-392A-4EB8-8C7F-CD61E29DE6E8}"/>
                  </a:ext>
                </a:extLst>
              </p:cNvPr>
              <p:cNvSpPr txBox="1"/>
              <p:nvPr/>
            </p:nvSpPr>
            <p:spPr>
              <a:xfrm>
                <a:off x="1874457" y="1894925"/>
                <a:ext cx="3035275" cy="512753"/>
              </a:xfrm>
              <a:prstGeom prst="rect">
                <a:avLst/>
              </a:prstGeom>
              <a:noFill/>
            </p:spPr>
            <p:txBody>
              <a:bodyPr wrap="square" lIns="182843" tIns="91422" rIns="182843" bIns="91422" rtlCol="0">
                <a:spAutoFit/>
              </a:bodyPr>
              <a:lstStyle/>
              <a:p>
                <a:r>
                  <a:rPr lang="zh-CN" altLang="en-US" b="1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B0F0"/>
                        </a:gs>
                      </a:gsLst>
                      <a:lin ang="36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  <a:cs typeface="Lato Regular"/>
                  </a:rPr>
                  <a:t>系统设置</a:t>
                </a:r>
                <a:endParaRPr lang="en-US" altLang="zh-CN" b="1" dirty="0">
                  <a:gradFill>
                    <a:gsLst>
                      <a:gs pos="0">
                        <a:srgbClr val="0070C0"/>
                      </a:gs>
                      <a:gs pos="100000">
                        <a:srgbClr val="00B0F0"/>
                      </a:gs>
                    </a:gsLst>
                    <a:lin ang="36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endParaRPr>
              </a:p>
            </p:txBody>
          </p:sp>
        </p:grp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xmlns="" id="{187E74F5-7422-4924-98CF-F6829E1AF2D7}"/>
                </a:ext>
              </a:extLst>
            </p:cNvPr>
            <p:cNvGrpSpPr/>
            <p:nvPr/>
          </p:nvGrpSpPr>
          <p:grpSpPr>
            <a:xfrm>
              <a:off x="1919480" y="4147704"/>
              <a:ext cx="3360142" cy="600128"/>
              <a:chOff x="1361910" y="1894925"/>
              <a:chExt cx="4478829" cy="799923"/>
            </a:xfrm>
          </p:grpSpPr>
          <p:grpSp>
            <p:nvGrpSpPr>
              <p:cNvPr id="64" name="Group 332">
                <a:extLst>
                  <a:ext uri="{FF2B5EF4-FFF2-40B4-BE49-F238E27FC236}">
                    <a16:creationId xmlns:a16="http://schemas.microsoft.com/office/drawing/2014/main" xmlns="" id="{6A290842-2E44-447D-A4D8-F072C87A3E7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361910" y="2154848"/>
                <a:ext cx="540000" cy="540000"/>
                <a:chOff x="4643438" y="2786064"/>
                <a:chExt cx="288476" cy="288476"/>
              </a:xfrm>
            </p:grpSpPr>
            <p:sp>
              <p:nvSpPr>
                <p:cNvPr id="67" name="Oval 59">
                  <a:extLst>
                    <a:ext uri="{FF2B5EF4-FFF2-40B4-BE49-F238E27FC236}">
                      <a16:creationId xmlns:a16="http://schemas.microsoft.com/office/drawing/2014/main" xmlns="" id="{9FCF9B0F-FF1D-48B2-BFFD-61F6E83F5A33}"/>
                    </a:ext>
                  </a:extLst>
                </p:cNvPr>
                <p:cNvSpPr/>
                <p:nvPr/>
              </p:nvSpPr>
              <p:spPr>
                <a:xfrm>
                  <a:off x="4643438" y="2786064"/>
                  <a:ext cx="288476" cy="288476"/>
                </a:xfrm>
                <a:prstGeom prst="ellipse">
                  <a:avLst/>
                </a:prstGeom>
                <a:gradFill>
                  <a:gsLst>
                    <a:gs pos="0">
                      <a:srgbClr val="0070C0"/>
                    </a:gs>
                    <a:gs pos="100000">
                      <a:srgbClr val="00B0F0"/>
                    </a:gs>
                  </a:gsLst>
                  <a:lin ang="3600000" scaled="0"/>
                </a:grad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8" name="Freeform 26">
                  <a:extLst>
                    <a:ext uri="{FF2B5EF4-FFF2-40B4-BE49-F238E27FC236}">
                      <a16:creationId xmlns:a16="http://schemas.microsoft.com/office/drawing/2014/main" xmlns="" id="{97331A6B-84DB-4F67-B47F-F0B364E36A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5506" y="2871746"/>
                  <a:ext cx="114518" cy="118766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5" name="TextBox 31">
                <a:extLst>
                  <a:ext uri="{FF2B5EF4-FFF2-40B4-BE49-F238E27FC236}">
                    <a16:creationId xmlns:a16="http://schemas.microsoft.com/office/drawing/2014/main" xmlns="" id="{96B8DE89-60CA-430D-BCFA-93A3C2002E38}"/>
                  </a:ext>
                </a:extLst>
              </p:cNvPr>
              <p:cNvSpPr txBox="1"/>
              <p:nvPr/>
            </p:nvSpPr>
            <p:spPr>
              <a:xfrm>
                <a:off x="1956335" y="2260466"/>
                <a:ext cx="3884404" cy="408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1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/>
                  <a:t>提供面向机器人和部署有机器人的设备的管理，可对机器人进行增删改查与启停操作。</a:t>
                </a:r>
                <a:endParaRPr lang="en-US" dirty="0"/>
              </a:p>
            </p:txBody>
          </p:sp>
          <p:sp>
            <p:nvSpPr>
              <p:cNvPr id="66" name="TextBox 32">
                <a:extLst>
                  <a:ext uri="{FF2B5EF4-FFF2-40B4-BE49-F238E27FC236}">
                    <a16:creationId xmlns:a16="http://schemas.microsoft.com/office/drawing/2014/main" xmlns="" id="{F5C82607-FFFC-4563-8E8E-52B560BC0C72}"/>
                  </a:ext>
                </a:extLst>
              </p:cNvPr>
              <p:cNvSpPr txBox="1"/>
              <p:nvPr/>
            </p:nvSpPr>
            <p:spPr>
              <a:xfrm>
                <a:off x="1874457" y="1894925"/>
                <a:ext cx="3035275" cy="512753"/>
              </a:xfrm>
              <a:prstGeom prst="rect">
                <a:avLst/>
              </a:prstGeom>
              <a:noFill/>
            </p:spPr>
            <p:txBody>
              <a:bodyPr wrap="square" lIns="182843" tIns="91422" rIns="182843" bIns="91422" rtlCol="0">
                <a:spAutoFit/>
              </a:bodyPr>
              <a:lstStyle/>
              <a:p>
                <a:r>
                  <a:rPr lang="zh-CN" altLang="en-US" b="1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B0F0"/>
                        </a:gs>
                      </a:gsLst>
                      <a:lin ang="36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  <a:cs typeface="Lato Regular"/>
                  </a:rPr>
                  <a:t>机器人管理</a:t>
                </a:r>
                <a:endParaRPr lang="en-US" altLang="zh-CN" b="1" dirty="0">
                  <a:gradFill>
                    <a:gsLst>
                      <a:gs pos="0">
                        <a:srgbClr val="0070C0"/>
                      </a:gs>
                      <a:gs pos="100000">
                        <a:srgbClr val="00B0F0"/>
                      </a:gs>
                    </a:gsLst>
                    <a:lin ang="36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endParaRPr>
              </a:p>
            </p:txBody>
          </p:sp>
        </p:grp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xmlns="" id="{C71A9381-05DD-4ED2-BFF7-C8723E9B3F39}"/>
                </a:ext>
              </a:extLst>
            </p:cNvPr>
            <p:cNvGrpSpPr/>
            <p:nvPr/>
          </p:nvGrpSpPr>
          <p:grpSpPr>
            <a:xfrm>
              <a:off x="6220564" y="4202994"/>
              <a:ext cx="3360142" cy="600128"/>
              <a:chOff x="1361910" y="1894925"/>
              <a:chExt cx="4478829" cy="799923"/>
            </a:xfrm>
          </p:grpSpPr>
          <p:grpSp>
            <p:nvGrpSpPr>
              <p:cNvPr id="70" name="Group 332">
                <a:extLst>
                  <a:ext uri="{FF2B5EF4-FFF2-40B4-BE49-F238E27FC236}">
                    <a16:creationId xmlns:a16="http://schemas.microsoft.com/office/drawing/2014/main" xmlns="" id="{AAA05BE3-6334-42C0-9233-99079B46A21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361910" y="2154848"/>
                <a:ext cx="540000" cy="540000"/>
                <a:chOff x="4643438" y="2786064"/>
                <a:chExt cx="288476" cy="288476"/>
              </a:xfrm>
            </p:grpSpPr>
            <p:sp>
              <p:nvSpPr>
                <p:cNvPr id="73" name="Oval 59">
                  <a:extLst>
                    <a:ext uri="{FF2B5EF4-FFF2-40B4-BE49-F238E27FC236}">
                      <a16:creationId xmlns:a16="http://schemas.microsoft.com/office/drawing/2014/main" xmlns="" id="{9181FBEA-AE76-4FD5-B8CB-B6C9FD8E2F4B}"/>
                    </a:ext>
                  </a:extLst>
                </p:cNvPr>
                <p:cNvSpPr/>
                <p:nvPr/>
              </p:nvSpPr>
              <p:spPr>
                <a:xfrm>
                  <a:off x="4643438" y="2786064"/>
                  <a:ext cx="288476" cy="288476"/>
                </a:xfrm>
                <a:prstGeom prst="ellipse">
                  <a:avLst/>
                </a:prstGeom>
                <a:gradFill>
                  <a:gsLst>
                    <a:gs pos="0">
                      <a:srgbClr val="0070C0"/>
                    </a:gs>
                    <a:gs pos="100000">
                      <a:srgbClr val="00B0F0"/>
                    </a:gs>
                  </a:gsLst>
                  <a:lin ang="3600000" scaled="0"/>
                </a:grad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4" name="Freeform 26">
                  <a:extLst>
                    <a:ext uri="{FF2B5EF4-FFF2-40B4-BE49-F238E27FC236}">
                      <a16:creationId xmlns:a16="http://schemas.microsoft.com/office/drawing/2014/main" xmlns="" id="{AA59469D-0013-4C7C-8F6B-1218715925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5506" y="2871746"/>
                  <a:ext cx="114518" cy="118766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71" name="TextBox 37">
                <a:extLst>
                  <a:ext uri="{FF2B5EF4-FFF2-40B4-BE49-F238E27FC236}">
                    <a16:creationId xmlns:a16="http://schemas.microsoft.com/office/drawing/2014/main" xmlns="" id="{2B6385E9-8DBA-4E9B-BB81-94D7B7A6EF62}"/>
                  </a:ext>
                </a:extLst>
              </p:cNvPr>
              <p:cNvSpPr txBox="1"/>
              <p:nvPr/>
            </p:nvSpPr>
            <p:spPr>
              <a:xfrm>
                <a:off x="1956335" y="2260466"/>
                <a:ext cx="3884404" cy="408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1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>
                    <a:sym typeface="微软雅黑" pitchFamily="34" charset="-122"/>
                  </a:rPr>
                  <a:t>在中控台中的用户操作与变更均会形成记录，提供平台审计、流程审计主要凭据。</a:t>
                </a:r>
                <a:endParaRPr lang="en-US" dirty="0"/>
              </a:p>
            </p:txBody>
          </p:sp>
          <p:sp>
            <p:nvSpPr>
              <p:cNvPr id="72" name="TextBox 38">
                <a:extLst>
                  <a:ext uri="{FF2B5EF4-FFF2-40B4-BE49-F238E27FC236}">
                    <a16:creationId xmlns:a16="http://schemas.microsoft.com/office/drawing/2014/main" xmlns="" id="{518F6EF3-3116-4ACC-82C5-8DCF8A5D93C6}"/>
                  </a:ext>
                </a:extLst>
              </p:cNvPr>
              <p:cNvSpPr txBox="1"/>
              <p:nvPr/>
            </p:nvSpPr>
            <p:spPr>
              <a:xfrm>
                <a:off x="1874457" y="1894925"/>
                <a:ext cx="3035275" cy="512753"/>
              </a:xfrm>
              <a:prstGeom prst="rect">
                <a:avLst/>
              </a:prstGeom>
              <a:noFill/>
            </p:spPr>
            <p:txBody>
              <a:bodyPr wrap="square" lIns="182843" tIns="91422" rIns="182843" bIns="91422" rtlCol="0">
                <a:spAutoFit/>
              </a:bodyPr>
              <a:lstStyle/>
              <a:p>
                <a:r>
                  <a:rPr lang="zh-CN" altLang="en-US" b="1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B0F0"/>
                        </a:gs>
                      </a:gsLst>
                      <a:lin ang="36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  <a:cs typeface="Lato Regular"/>
                  </a:rPr>
                  <a:t>审计日志</a:t>
                </a:r>
                <a:endParaRPr lang="en-US" altLang="zh-CN" b="1" dirty="0">
                  <a:gradFill>
                    <a:gsLst>
                      <a:gs pos="0">
                        <a:srgbClr val="0070C0"/>
                      </a:gs>
                      <a:gs pos="100000">
                        <a:srgbClr val="00B0F0"/>
                      </a:gs>
                    </a:gsLst>
                    <a:lin ang="36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endParaRPr>
              </a:p>
            </p:txBody>
          </p:sp>
        </p:grpSp>
        <p:sp>
          <p:nvSpPr>
            <p:cNvPr id="75" name="案例故事文本">
              <a:extLst>
                <a:ext uri="{FF2B5EF4-FFF2-40B4-BE49-F238E27FC236}">
                  <a16:creationId xmlns:a16="http://schemas.microsoft.com/office/drawing/2014/main" xmlns="" id="{F69DEA63-7467-4826-AA57-6E602BA5B9F3}"/>
                </a:ext>
              </a:extLst>
            </p:cNvPr>
            <p:cNvSpPr txBox="1"/>
            <p:nvPr/>
          </p:nvSpPr>
          <p:spPr>
            <a:xfrm>
              <a:off x="2919602" y="1491620"/>
              <a:ext cx="5660979" cy="677704"/>
            </a:xfrm>
            <a:prstGeom prst="rect">
              <a:avLst/>
            </a:prstGeom>
            <a:noFill/>
          </p:spPr>
          <p:txBody>
            <a:bodyPr wrap="square" lIns="68598" tIns="34299" rIns="68598" bIns="34299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600" b="1" spc="75" dirty="0">
                  <a:gradFill>
                    <a:gsLst>
                      <a:gs pos="0">
                        <a:srgbClr val="0070C0"/>
                      </a:gs>
                      <a:gs pos="100000">
                        <a:srgbClr val="00B0F0"/>
                      </a:gs>
                    </a:gsLst>
                    <a:lin ang="36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八大模块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104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2">
            <a:extLst>
              <a:ext uri="{FF2B5EF4-FFF2-40B4-BE49-F238E27FC236}">
                <a16:creationId xmlns="" xmlns:a16="http://schemas.microsoft.com/office/drawing/2014/main" id="{16069208-4140-F24C-AA02-8A2885F9B8F5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A4FBD5B7-1CE9-F84D-AFD6-A529500E0885}"/>
              </a:ext>
            </a:extLst>
          </p:cNvPr>
          <p:cNvSpPr txBox="1"/>
          <p:nvPr/>
        </p:nvSpPr>
        <p:spPr>
          <a:xfrm>
            <a:off x="292499" y="304158"/>
            <a:ext cx="5535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模式和技术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264515" y="1738965"/>
            <a:ext cx="9277493" cy="3933844"/>
            <a:chOff x="292499" y="1325440"/>
            <a:chExt cx="11264807" cy="4744169"/>
          </a:xfrm>
        </p:grpSpPr>
        <p:sp>
          <p:nvSpPr>
            <p:cNvPr id="34" name="文本框 48"/>
            <p:cNvSpPr txBox="1"/>
            <p:nvPr/>
          </p:nvSpPr>
          <p:spPr>
            <a:xfrm>
              <a:off x="8531888" y="1325440"/>
              <a:ext cx="20762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OCR</a:t>
              </a: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证件信息提取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aphicFrame>
          <p:nvGraphicFramePr>
            <p:cNvPr id="16" name="图表 15"/>
            <p:cNvGraphicFramePr/>
            <p:nvPr>
              <p:extLst>
                <p:ext uri="{D42A27DB-BD31-4B8C-83A1-F6EECF244321}">
                  <p14:modId xmlns:p14="http://schemas.microsoft.com/office/powerpoint/2010/main" val="3724839742"/>
                </p:ext>
              </p:extLst>
            </p:nvPr>
          </p:nvGraphicFramePr>
          <p:xfrm>
            <a:off x="2390788" y="1896968"/>
            <a:ext cx="8112534" cy="41726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8" name="任意多边形 12"/>
            <p:cNvSpPr/>
            <p:nvPr/>
          </p:nvSpPr>
          <p:spPr>
            <a:xfrm>
              <a:off x="2589654" y="2772204"/>
              <a:ext cx="2208558" cy="498374"/>
            </a:xfrm>
            <a:custGeom>
              <a:avLst/>
              <a:gdLst>
                <a:gd name="connsiteX0" fmla="*/ 2154264 w 2154264"/>
                <a:gd name="connsiteY0" fmla="*/ 464949 h 464949"/>
                <a:gd name="connsiteX1" fmla="*/ 1704813 w 2154264"/>
                <a:gd name="connsiteY1" fmla="*/ 0 h 464949"/>
                <a:gd name="connsiteX2" fmla="*/ 0 w 2154264"/>
                <a:gd name="connsiteY2" fmla="*/ 0 h 46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4264" h="464949">
                  <a:moveTo>
                    <a:pt x="2154264" y="464949"/>
                  </a:moveTo>
                  <a:lnTo>
                    <a:pt x="1704813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40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20" name="任意多边形 16"/>
            <p:cNvSpPr/>
            <p:nvPr/>
          </p:nvSpPr>
          <p:spPr>
            <a:xfrm>
              <a:off x="6662246" y="2068789"/>
              <a:ext cx="1763669" cy="299025"/>
            </a:xfrm>
            <a:custGeom>
              <a:avLst/>
              <a:gdLst>
                <a:gd name="connsiteX0" fmla="*/ 0 w 1720312"/>
                <a:gd name="connsiteY0" fmla="*/ 278970 h 278970"/>
                <a:gd name="connsiteX1" fmla="*/ 278970 w 1720312"/>
                <a:gd name="connsiteY1" fmla="*/ 0 h 278970"/>
                <a:gd name="connsiteX2" fmla="*/ 1720312 w 1720312"/>
                <a:gd name="connsiteY2" fmla="*/ 0 h 2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0312" h="278970">
                  <a:moveTo>
                    <a:pt x="0" y="278970"/>
                  </a:moveTo>
                  <a:lnTo>
                    <a:pt x="278970" y="0"/>
                  </a:lnTo>
                  <a:lnTo>
                    <a:pt x="1720312" y="0"/>
                  </a:lnTo>
                </a:path>
              </a:pathLst>
            </a:custGeom>
            <a:noFill/>
            <a:ln w="22225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40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24" name="任意多边形 24"/>
            <p:cNvSpPr/>
            <p:nvPr/>
          </p:nvSpPr>
          <p:spPr>
            <a:xfrm flipH="1">
              <a:off x="3919226" y="5109496"/>
              <a:ext cx="1682174" cy="415310"/>
            </a:xfrm>
            <a:custGeom>
              <a:avLst/>
              <a:gdLst>
                <a:gd name="connsiteX0" fmla="*/ 0 w 1844299"/>
                <a:gd name="connsiteY0" fmla="*/ 0 h 387457"/>
                <a:gd name="connsiteX1" fmla="*/ 402956 w 1844299"/>
                <a:gd name="connsiteY1" fmla="*/ 387457 h 387457"/>
                <a:gd name="connsiteX2" fmla="*/ 1844299 w 1844299"/>
                <a:gd name="connsiteY2" fmla="*/ 387457 h 38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4299" h="387457">
                  <a:moveTo>
                    <a:pt x="0" y="0"/>
                  </a:moveTo>
                  <a:lnTo>
                    <a:pt x="402956" y="387457"/>
                  </a:lnTo>
                  <a:lnTo>
                    <a:pt x="1844299" y="387457"/>
                  </a:lnTo>
                </a:path>
              </a:pathLst>
            </a:custGeom>
            <a:noFill/>
            <a:ln w="22225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40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27" name="任意多边形 30"/>
            <p:cNvSpPr/>
            <p:nvPr/>
          </p:nvSpPr>
          <p:spPr>
            <a:xfrm>
              <a:off x="7517498" y="4546862"/>
              <a:ext cx="1843113" cy="564822"/>
            </a:xfrm>
            <a:custGeom>
              <a:avLst/>
              <a:gdLst>
                <a:gd name="connsiteX0" fmla="*/ 0 w 1797803"/>
                <a:gd name="connsiteY0" fmla="*/ 0 h 526942"/>
                <a:gd name="connsiteX1" fmla="*/ 526942 w 1797803"/>
                <a:gd name="connsiteY1" fmla="*/ 526942 h 526942"/>
                <a:gd name="connsiteX2" fmla="*/ 1797803 w 1797803"/>
                <a:gd name="connsiteY2" fmla="*/ 526942 h 526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7803" h="526942">
                  <a:moveTo>
                    <a:pt x="0" y="0"/>
                  </a:moveTo>
                  <a:lnTo>
                    <a:pt x="526942" y="526942"/>
                  </a:lnTo>
                  <a:lnTo>
                    <a:pt x="1797803" y="526942"/>
                  </a:lnTo>
                </a:path>
              </a:pathLst>
            </a:custGeom>
            <a:noFill/>
            <a:ln w="22225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40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92500" y="2631074"/>
              <a:ext cx="2194388" cy="549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783">
                <a:lnSpc>
                  <a:spcPct val="13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又快又准实现监管投诉信息录入，节省人力提高收益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44"/>
            <p:cNvSpPr txBox="1"/>
            <p:nvPr/>
          </p:nvSpPr>
          <p:spPr>
            <a:xfrm>
              <a:off x="292499" y="2264617"/>
              <a:ext cx="20417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RPA</a:t>
              </a: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取代手工录入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564366" y="5323225"/>
              <a:ext cx="2240195" cy="549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685783">
                <a:lnSpc>
                  <a:spcPct val="13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全方位监控、灵活的异常处理，确保流程健壮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46"/>
            <p:cNvSpPr txBox="1"/>
            <p:nvPr/>
          </p:nvSpPr>
          <p:spPr>
            <a:xfrm>
              <a:off x="1564365" y="4956768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流程稳健灵活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8602058" y="1739528"/>
              <a:ext cx="2162105" cy="308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783">
                <a:lnSpc>
                  <a:spcPct val="130000"/>
                </a:lnSpc>
              </a:pP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9513158" y="4926885"/>
              <a:ext cx="2044148" cy="9799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685783">
                <a:lnSpc>
                  <a:spcPct val="13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智能多维度案件分类，定期报送，针对性优化服务</a:t>
              </a:r>
              <a:endPara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文本框 50"/>
            <p:cNvSpPr txBox="1"/>
            <p:nvPr/>
          </p:nvSpPr>
          <p:spPr>
            <a:xfrm>
              <a:off x="9513157" y="4560427"/>
              <a:ext cx="2044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NLP</a:t>
              </a: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智能投诉分类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585915" y="1773992"/>
              <a:ext cx="2194388" cy="6903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783">
                <a:lnSpc>
                  <a:spcPct val="13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自动识别提取证件信息，确保案件真实有效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7934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直接连接符 2">
            <a:extLst>
              <a:ext uri="{FF2B5EF4-FFF2-40B4-BE49-F238E27FC236}">
                <a16:creationId xmlns="" xmlns:a16="http://schemas.microsoft.com/office/drawing/2014/main" id="{B4E0548D-9C7C-FE4E-AB80-F945CE6D31A3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>
            <a:extLst>
              <a:ext uri="{FF2B5EF4-FFF2-40B4-BE49-F238E27FC236}">
                <a16:creationId xmlns="" xmlns:a16="http://schemas.microsoft.com/office/drawing/2014/main" id="{6E814893-9BF2-F842-A536-CEE3066BA944}"/>
              </a:ext>
            </a:extLst>
          </p:cNvPr>
          <p:cNvSpPr txBox="1"/>
          <p:nvPr/>
        </p:nvSpPr>
        <p:spPr>
          <a:xfrm>
            <a:off x="292498" y="361960"/>
            <a:ext cx="3632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价值收益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5" name="Group 58"/>
          <p:cNvGrpSpPr/>
          <p:nvPr/>
        </p:nvGrpSpPr>
        <p:grpSpPr>
          <a:xfrm>
            <a:off x="1148645" y="1890837"/>
            <a:ext cx="3003918" cy="2210162"/>
            <a:chOff x="8048478" y="1809061"/>
            <a:chExt cx="2130757" cy="882307"/>
          </a:xfrm>
        </p:grpSpPr>
        <p:sp>
          <p:nvSpPr>
            <p:cNvPr id="106" name="Rectangle 63"/>
            <p:cNvSpPr/>
            <p:nvPr/>
          </p:nvSpPr>
          <p:spPr>
            <a:xfrm>
              <a:off x="8048478" y="1948061"/>
              <a:ext cx="2130757" cy="743307"/>
            </a:xfrm>
            <a:prstGeom prst="rect">
              <a:avLst/>
            </a:prstGeom>
          </p:spPr>
          <p:txBody>
            <a:bodyPr wrap="square" rIns="360000" anchor="t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ea typeface="微软雅黑"/>
                </a:rPr>
                <a:t>使用</a:t>
              </a:r>
              <a:r>
                <a:rPr lang="en-US" altLang="zh-CN" sz="1400" dirty="0">
                  <a:solidFill>
                    <a:schemeClr val="bg1"/>
                  </a:solidFill>
                  <a:ea typeface="微软雅黑"/>
                </a:rPr>
                <a:t>RPA</a:t>
              </a:r>
              <a:r>
                <a:rPr lang="zh-CN" altLang="en-US" sz="1400" dirty="0">
                  <a:solidFill>
                    <a:schemeClr val="bg1"/>
                  </a:solidFill>
                  <a:ea typeface="微软雅黑"/>
                </a:rPr>
                <a:t>机器人能确保投诉案件及时录入到投诉管理系统，提高投诉处理响应及时性，有效缩短了投诉案件处理周期，提高了客户对投诉处理的满意度</a:t>
              </a:r>
            </a:p>
          </p:txBody>
        </p:sp>
        <p:sp>
          <p:nvSpPr>
            <p:cNvPr id="107" name="TextBox 64"/>
            <p:cNvSpPr txBox="1"/>
            <p:nvPr/>
          </p:nvSpPr>
          <p:spPr>
            <a:xfrm>
              <a:off x="8309209" y="1809061"/>
              <a:ext cx="1331316" cy="177446"/>
            </a:xfrm>
            <a:prstGeom prst="rect">
              <a:avLst/>
            </a:prstGeom>
            <a:noFill/>
          </p:spPr>
          <p:txBody>
            <a:bodyPr wrap="none" rIns="360000" anchor="t" anchorCtr="0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inpin heiti" panose="00000500000000000000" pitchFamily="2" charset="-122"/>
                </a:rPr>
                <a:t>提高处理时效性</a:t>
              </a:r>
            </a:p>
          </p:txBody>
        </p:sp>
      </p:grpSp>
      <p:grpSp>
        <p:nvGrpSpPr>
          <p:cNvPr id="111" name="Group 58"/>
          <p:cNvGrpSpPr/>
          <p:nvPr/>
        </p:nvGrpSpPr>
        <p:grpSpPr>
          <a:xfrm>
            <a:off x="7787570" y="1914921"/>
            <a:ext cx="3003918" cy="2210162"/>
            <a:chOff x="8048478" y="1809061"/>
            <a:chExt cx="2130757" cy="882307"/>
          </a:xfrm>
        </p:grpSpPr>
        <p:sp>
          <p:nvSpPr>
            <p:cNvPr id="112" name="Rectangle 63"/>
            <p:cNvSpPr/>
            <p:nvPr/>
          </p:nvSpPr>
          <p:spPr>
            <a:xfrm>
              <a:off x="8048478" y="1948061"/>
              <a:ext cx="2130757" cy="743307"/>
            </a:xfrm>
            <a:prstGeom prst="rect">
              <a:avLst/>
            </a:prstGeom>
          </p:spPr>
          <p:txBody>
            <a:bodyPr wrap="square" rIns="360000" anchor="t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ea typeface="微软雅黑"/>
                </a:rPr>
                <a:t>通过引入</a:t>
              </a:r>
              <a:r>
                <a:rPr lang="en-US" altLang="zh-CN" sz="1400" dirty="0">
                  <a:solidFill>
                    <a:schemeClr val="bg1"/>
                  </a:solidFill>
                  <a:ea typeface="微软雅黑"/>
                </a:rPr>
                <a:t>RPA</a:t>
              </a:r>
              <a:r>
                <a:rPr lang="zh-CN" altLang="en-US" sz="1400" dirty="0">
                  <a:solidFill>
                    <a:schemeClr val="bg1"/>
                  </a:solidFill>
                  <a:ea typeface="微软雅黑"/>
                </a:rPr>
                <a:t>机器人提高录入效率，将投诉处理人员从繁琐单调的录入工作中解放出来，预计节约人力成本</a:t>
              </a:r>
              <a:r>
                <a:rPr lang="en-US" altLang="zh-CN" sz="1400" dirty="0">
                  <a:solidFill>
                    <a:schemeClr val="bg1"/>
                  </a:solidFill>
                  <a:ea typeface="微软雅黑"/>
                </a:rPr>
                <a:t>200</a:t>
              </a:r>
              <a:r>
                <a:rPr lang="zh-CN" altLang="en-US" sz="1400" dirty="0">
                  <a:solidFill>
                    <a:schemeClr val="bg1"/>
                  </a:solidFill>
                  <a:ea typeface="微软雅黑"/>
                </a:rPr>
                <a:t>人天</a:t>
              </a:r>
              <a:r>
                <a:rPr lang="en-US" altLang="zh-CN" sz="1400" dirty="0">
                  <a:solidFill>
                    <a:schemeClr val="bg1"/>
                  </a:solidFill>
                  <a:ea typeface="微软雅黑"/>
                </a:rPr>
                <a:t>/</a:t>
              </a:r>
              <a:r>
                <a:rPr lang="zh-CN" altLang="en-US" sz="1400" dirty="0">
                  <a:solidFill>
                    <a:schemeClr val="bg1"/>
                  </a:solidFill>
                  <a:ea typeface="微软雅黑"/>
                </a:rPr>
                <a:t>月，自动完成解析录入投诉件约</a:t>
              </a:r>
              <a:r>
                <a:rPr lang="en-US" altLang="zh-CN" sz="1400" dirty="0" smtClean="0">
                  <a:solidFill>
                    <a:schemeClr val="bg1"/>
                  </a:solidFill>
                  <a:ea typeface="微软雅黑"/>
                </a:rPr>
                <a:t>18000</a:t>
              </a:r>
              <a:r>
                <a:rPr lang="zh-CN" altLang="en-US" sz="1400" dirty="0">
                  <a:solidFill>
                    <a:schemeClr val="bg1"/>
                  </a:solidFill>
                  <a:ea typeface="微软雅黑"/>
                </a:rPr>
                <a:t>件</a:t>
              </a:r>
              <a:r>
                <a:rPr lang="en-US" altLang="zh-CN" sz="1400" dirty="0">
                  <a:solidFill>
                    <a:schemeClr val="bg1"/>
                  </a:solidFill>
                  <a:ea typeface="微软雅黑"/>
                </a:rPr>
                <a:t>/</a:t>
              </a:r>
              <a:r>
                <a:rPr lang="zh-CN" altLang="en-US" sz="1400" dirty="0">
                  <a:solidFill>
                    <a:schemeClr val="bg1"/>
                  </a:solidFill>
                  <a:ea typeface="微软雅黑"/>
                </a:rPr>
                <a:t>年</a:t>
              </a:r>
            </a:p>
          </p:txBody>
        </p:sp>
        <p:sp>
          <p:nvSpPr>
            <p:cNvPr id="113" name="TextBox 64"/>
            <p:cNvSpPr txBox="1"/>
            <p:nvPr/>
          </p:nvSpPr>
          <p:spPr>
            <a:xfrm>
              <a:off x="8309209" y="1809061"/>
              <a:ext cx="1331316" cy="177446"/>
            </a:xfrm>
            <a:prstGeom prst="rect">
              <a:avLst/>
            </a:prstGeom>
            <a:noFill/>
          </p:spPr>
          <p:txBody>
            <a:bodyPr wrap="none" rIns="360000" anchor="t" anchorCtr="0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inpin heiti" panose="00000500000000000000" pitchFamily="2" charset="-122"/>
                </a:rPr>
                <a:t>节约人力成本</a:t>
              </a:r>
            </a:p>
          </p:txBody>
        </p:sp>
      </p:grpSp>
      <p:grpSp>
        <p:nvGrpSpPr>
          <p:cNvPr id="114" name="Group 58"/>
          <p:cNvGrpSpPr/>
          <p:nvPr/>
        </p:nvGrpSpPr>
        <p:grpSpPr>
          <a:xfrm>
            <a:off x="1160366" y="4368481"/>
            <a:ext cx="3003918" cy="2210162"/>
            <a:chOff x="8048478" y="1809061"/>
            <a:chExt cx="2130757" cy="882307"/>
          </a:xfrm>
        </p:grpSpPr>
        <p:sp>
          <p:nvSpPr>
            <p:cNvPr id="115" name="Rectangle 63"/>
            <p:cNvSpPr/>
            <p:nvPr/>
          </p:nvSpPr>
          <p:spPr>
            <a:xfrm>
              <a:off x="8048478" y="1948061"/>
              <a:ext cx="2130757" cy="743307"/>
            </a:xfrm>
            <a:prstGeom prst="rect">
              <a:avLst/>
            </a:prstGeom>
          </p:spPr>
          <p:txBody>
            <a:bodyPr wrap="square" rIns="360000" anchor="t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ea typeface="微软雅黑"/>
                </a:rPr>
                <a:t>相比于手工录入，</a:t>
              </a:r>
              <a:r>
                <a:rPr lang="en-US" altLang="zh-CN" sz="1400" dirty="0">
                  <a:solidFill>
                    <a:schemeClr val="bg1"/>
                  </a:solidFill>
                  <a:ea typeface="微软雅黑"/>
                </a:rPr>
                <a:t>RPA</a:t>
              </a:r>
              <a:r>
                <a:rPr lang="zh-CN" altLang="en-US" sz="1400" dirty="0">
                  <a:solidFill>
                    <a:schemeClr val="bg1"/>
                  </a:solidFill>
                  <a:ea typeface="微软雅黑"/>
                </a:rPr>
                <a:t>不出现数据错误，提高了录入数据的准确性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inpin heiti" panose="00000500000000000000" pitchFamily="2" charset="-122"/>
              </a:endParaRPr>
            </a:p>
          </p:txBody>
        </p:sp>
        <p:sp>
          <p:nvSpPr>
            <p:cNvPr id="116" name="TextBox 64"/>
            <p:cNvSpPr txBox="1"/>
            <p:nvPr/>
          </p:nvSpPr>
          <p:spPr>
            <a:xfrm>
              <a:off x="8309209" y="1809061"/>
              <a:ext cx="1331316" cy="177446"/>
            </a:xfrm>
            <a:prstGeom prst="rect">
              <a:avLst/>
            </a:prstGeom>
            <a:noFill/>
          </p:spPr>
          <p:txBody>
            <a:bodyPr wrap="none" rIns="360000" anchor="t" anchorCtr="0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inpin heiti" panose="00000500000000000000" pitchFamily="2" charset="-122"/>
                </a:rPr>
                <a:t>数据准确性高</a:t>
              </a: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4425921" y="2622931"/>
            <a:ext cx="2823185" cy="2656872"/>
            <a:chOff x="2994493" y="1170620"/>
            <a:chExt cx="3132349" cy="3104896"/>
          </a:xfrm>
        </p:grpSpPr>
        <p:grpSp>
          <p:nvGrpSpPr>
            <p:cNvPr id="121" name="Group 3"/>
            <p:cNvGrpSpPr/>
            <p:nvPr/>
          </p:nvGrpSpPr>
          <p:grpSpPr>
            <a:xfrm>
              <a:off x="2994493" y="1170620"/>
              <a:ext cx="3132349" cy="3104896"/>
              <a:chOff x="4007765" y="1772811"/>
              <a:chExt cx="4176465" cy="4139861"/>
            </a:xfrm>
          </p:grpSpPr>
          <p:grpSp>
            <p:nvGrpSpPr>
              <p:cNvPr id="123" name="Group 4"/>
              <p:cNvGrpSpPr/>
              <p:nvPr/>
            </p:nvGrpSpPr>
            <p:grpSpPr>
              <a:xfrm>
                <a:off x="4007765" y="1772811"/>
                <a:ext cx="4176465" cy="4139861"/>
                <a:chOff x="3884472" y="2091871"/>
                <a:chExt cx="3113872" cy="3086581"/>
              </a:xfrm>
            </p:grpSpPr>
            <p:grpSp>
              <p:nvGrpSpPr>
                <p:cNvPr id="128" name="Group 9"/>
                <p:cNvGrpSpPr/>
                <p:nvPr/>
              </p:nvGrpSpPr>
              <p:grpSpPr>
                <a:xfrm rot="2700000">
                  <a:off x="3884473" y="2091871"/>
                  <a:ext cx="1437890" cy="1437892"/>
                  <a:chOff x="4748213" y="2079625"/>
                  <a:chExt cx="2695576" cy="2695576"/>
                </a:xfrm>
              </p:grpSpPr>
              <p:sp>
                <p:nvSpPr>
                  <p:cNvPr id="156" name="Freeform: Shape 37"/>
                  <p:cNvSpPr>
                    <a:spLocks/>
                  </p:cNvSpPr>
                  <p:nvPr/>
                </p:nvSpPr>
                <p:spPr bwMode="auto">
                  <a:xfrm>
                    <a:off x="6905626" y="2079625"/>
                    <a:ext cx="538163" cy="2695575"/>
                  </a:xfrm>
                  <a:custGeom>
                    <a:avLst/>
                    <a:gdLst>
                      <a:gd name="T0" fmla="*/ 339 w 339"/>
                      <a:gd name="T1" fmla="*/ 1359 h 1698"/>
                      <a:gd name="T2" fmla="*/ 339 w 339"/>
                      <a:gd name="T3" fmla="*/ 339 h 1698"/>
                      <a:gd name="T4" fmla="*/ 0 w 339"/>
                      <a:gd name="T5" fmla="*/ 0 h 1698"/>
                      <a:gd name="T6" fmla="*/ 0 w 339"/>
                      <a:gd name="T7" fmla="*/ 1698 h 1698"/>
                      <a:gd name="T8" fmla="*/ 339 w 339"/>
                      <a:gd name="T9" fmla="*/ 1359 h 16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9" h="1698">
                        <a:moveTo>
                          <a:pt x="339" y="1359"/>
                        </a:moveTo>
                        <a:lnTo>
                          <a:pt x="339" y="339"/>
                        </a:lnTo>
                        <a:lnTo>
                          <a:pt x="0" y="0"/>
                        </a:lnTo>
                        <a:lnTo>
                          <a:pt x="0" y="1698"/>
                        </a:lnTo>
                        <a:lnTo>
                          <a:pt x="339" y="1359"/>
                        </a:lnTo>
                        <a:close/>
                      </a:path>
                    </a:pathLst>
                  </a:custGeom>
                  <a:solidFill>
                    <a:srgbClr val="A2CE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endParaRPr>
                  </a:p>
                </p:txBody>
              </p:sp>
              <p:sp>
                <p:nvSpPr>
                  <p:cNvPr id="157" name="Freeform: Shape 38"/>
                  <p:cNvSpPr>
                    <a:spLocks/>
                  </p:cNvSpPr>
                  <p:nvPr/>
                </p:nvSpPr>
                <p:spPr bwMode="auto">
                  <a:xfrm>
                    <a:off x="6905626" y="4067175"/>
                    <a:ext cx="538163" cy="169863"/>
                  </a:xfrm>
                  <a:custGeom>
                    <a:avLst/>
                    <a:gdLst>
                      <a:gd name="T0" fmla="*/ 339 w 339"/>
                      <a:gd name="T1" fmla="*/ 107 h 107"/>
                      <a:gd name="T2" fmla="*/ 0 w 339"/>
                      <a:gd name="T3" fmla="*/ 107 h 107"/>
                      <a:gd name="T4" fmla="*/ 0 w 339"/>
                      <a:gd name="T5" fmla="*/ 0 h 107"/>
                      <a:gd name="T6" fmla="*/ 339 w 339"/>
                      <a:gd name="T7" fmla="*/ 107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9" h="107">
                        <a:moveTo>
                          <a:pt x="339" y="107"/>
                        </a:moveTo>
                        <a:lnTo>
                          <a:pt x="0" y="107"/>
                        </a:lnTo>
                        <a:lnTo>
                          <a:pt x="0" y="0"/>
                        </a:lnTo>
                        <a:lnTo>
                          <a:pt x="339" y="107"/>
                        </a:lnTo>
                        <a:close/>
                      </a:path>
                    </a:pathLst>
                  </a:custGeom>
                  <a:solidFill>
                    <a:srgbClr val="A2CE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endParaRPr>
                  </a:p>
                </p:txBody>
              </p:sp>
              <p:sp>
                <p:nvSpPr>
                  <p:cNvPr id="158" name="Freeform: Shape 39"/>
                  <p:cNvSpPr>
                    <a:spLocks/>
                  </p:cNvSpPr>
                  <p:nvPr/>
                </p:nvSpPr>
                <p:spPr bwMode="auto">
                  <a:xfrm>
                    <a:off x="4748213" y="4237038"/>
                    <a:ext cx="2695575" cy="538163"/>
                  </a:xfrm>
                  <a:custGeom>
                    <a:avLst/>
                    <a:gdLst>
                      <a:gd name="T0" fmla="*/ 0 w 1698"/>
                      <a:gd name="T1" fmla="*/ 0 h 339"/>
                      <a:gd name="T2" fmla="*/ 339 w 1698"/>
                      <a:gd name="T3" fmla="*/ 339 h 339"/>
                      <a:gd name="T4" fmla="*/ 1359 w 1698"/>
                      <a:gd name="T5" fmla="*/ 339 h 339"/>
                      <a:gd name="T6" fmla="*/ 1698 w 1698"/>
                      <a:gd name="T7" fmla="*/ 0 h 339"/>
                      <a:gd name="T8" fmla="*/ 0 w 1698"/>
                      <a:gd name="T9" fmla="*/ 0 h 3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98" h="339">
                        <a:moveTo>
                          <a:pt x="0" y="0"/>
                        </a:moveTo>
                        <a:lnTo>
                          <a:pt x="339" y="339"/>
                        </a:lnTo>
                        <a:lnTo>
                          <a:pt x="1359" y="339"/>
                        </a:lnTo>
                        <a:lnTo>
                          <a:pt x="169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endParaRPr>
                  </a:p>
                </p:txBody>
              </p:sp>
              <p:sp>
                <p:nvSpPr>
                  <p:cNvPr id="159" name="Freeform: Shape 40"/>
                  <p:cNvSpPr>
                    <a:spLocks/>
                  </p:cNvSpPr>
                  <p:nvPr/>
                </p:nvSpPr>
                <p:spPr bwMode="auto">
                  <a:xfrm>
                    <a:off x="5286376" y="4237038"/>
                    <a:ext cx="169863" cy="538163"/>
                  </a:xfrm>
                  <a:custGeom>
                    <a:avLst/>
                    <a:gdLst>
                      <a:gd name="T0" fmla="*/ 0 w 107"/>
                      <a:gd name="T1" fmla="*/ 339 h 339"/>
                      <a:gd name="T2" fmla="*/ 0 w 107"/>
                      <a:gd name="T3" fmla="*/ 0 h 339"/>
                      <a:gd name="T4" fmla="*/ 107 w 107"/>
                      <a:gd name="T5" fmla="*/ 0 h 339"/>
                      <a:gd name="T6" fmla="*/ 0 w 107"/>
                      <a:gd name="T7" fmla="*/ 339 h 3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7" h="339">
                        <a:moveTo>
                          <a:pt x="0" y="339"/>
                        </a:moveTo>
                        <a:lnTo>
                          <a:pt x="0" y="0"/>
                        </a:lnTo>
                        <a:lnTo>
                          <a:pt x="107" y="0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endParaRPr>
                  </a:p>
                </p:txBody>
              </p:sp>
              <p:sp>
                <p:nvSpPr>
                  <p:cNvPr id="160" name="Freeform: Shape 41"/>
                  <p:cNvSpPr>
                    <a:spLocks/>
                  </p:cNvSpPr>
                  <p:nvPr/>
                </p:nvSpPr>
                <p:spPr bwMode="auto">
                  <a:xfrm>
                    <a:off x="4748213" y="2079625"/>
                    <a:ext cx="538163" cy="2695575"/>
                  </a:xfrm>
                  <a:custGeom>
                    <a:avLst/>
                    <a:gdLst>
                      <a:gd name="T0" fmla="*/ 0 w 339"/>
                      <a:gd name="T1" fmla="*/ 339 h 1698"/>
                      <a:gd name="T2" fmla="*/ 0 w 339"/>
                      <a:gd name="T3" fmla="*/ 1359 h 1698"/>
                      <a:gd name="T4" fmla="*/ 339 w 339"/>
                      <a:gd name="T5" fmla="*/ 1698 h 1698"/>
                      <a:gd name="T6" fmla="*/ 339 w 339"/>
                      <a:gd name="T7" fmla="*/ 0 h 1698"/>
                      <a:gd name="T8" fmla="*/ 0 w 339"/>
                      <a:gd name="T9" fmla="*/ 339 h 16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9" h="1698">
                        <a:moveTo>
                          <a:pt x="0" y="339"/>
                        </a:moveTo>
                        <a:lnTo>
                          <a:pt x="0" y="1359"/>
                        </a:lnTo>
                        <a:lnTo>
                          <a:pt x="339" y="1698"/>
                        </a:lnTo>
                        <a:lnTo>
                          <a:pt x="339" y="0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endParaRPr>
                  </a:p>
                </p:txBody>
              </p:sp>
              <p:sp>
                <p:nvSpPr>
                  <p:cNvPr id="161" name="Freeform: Shape 42"/>
                  <p:cNvSpPr>
                    <a:spLocks/>
                  </p:cNvSpPr>
                  <p:nvPr/>
                </p:nvSpPr>
                <p:spPr bwMode="auto">
                  <a:xfrm>
                    <a:off x="4748213" y="2617788"/>
                    <a:ext cx="538163" cy="169863"/>
                  </a:xfrm>
                  <a:custGeom>
                    <a:avLst/>
                    <a:gdLst>
                      <a:gd name="T0" fmla="*/ 0 w 339"/>
                      <a:gd name="T1" fmla="*/ 0 h 107"/>
                      <a:gd name="T2" fmla="*/ 339 w 339"/>
                      <a:gd name="T3" fmla="*/ 0 h 107"/>
                      <a:gd name="T4" fmla="*/ 339 w 339"/>
                      <a:gd name="T5" fmla="*/ 107 h 107"/>
                      <a:gd name="T6" fmla="*/ 0 w 339"/>
                      <a:gd name="T7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9" h="107">
                        <a:moveTo>
                          <a:pt x="0" y="0"/>
                        </a:moveTo>
                        <a:lnTo>
                          <a:pt x="339" y="0"/>
                        </a:lnTo>
                        <a:lnTo>
                          <a:pt x="339" y="10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endParaRPr>
                  </a:p>
                </p:txBody>
              </p:sp>
              <p:sp>
                <p:nvSpPr>
                  <p:cNvPr id="162" name="Freeform: Shape 43"/>
                  <p:cNvSpPr>
                    <a:spLocks/>
                  </p:cNvSpPr>
                  <p:nvPr/>
                </p:nvSpPr>
                <p:spPr bwMode="auto">
                  <a:xfrm>
                    <a:off x="4748213" y="2079625"/>
                    <a:ext cx="2157413" cy="538163"/>
                  </a:xfrm>
                  <a:custGeom>
                    <a:avLst/>
                    <a:gdLst>
                      <a:gd name="T0" fmla="*/ 678 w 1359"/>
                      <a:gd name="T1" fmla="*/ 0 h 339"/>
                      <a:gd name="T2" fmla="*/ 339 w 1359"/>
                      <a:gd name="T3" fmla="*/ 0 h 339"/>
                      <a:gd name="T4" fmla="*/ 0 w 1359"/>
                      <a:gd name="T5" fmla="*/ 339 h 339"/>
                      <a:gd name="T6" fmla="*/ 339 w 1359"/>
                      <a:gd name="T7" fmla="*/ 339 h 339"/>
                      <a:gd name="T8" fmla="*/ 678 w 1359"/>
                      <a:gd name="T9" fmla="*/ 339 h 339"/>
                      <a:gd name="T10" fmla="*/ 1359 w 1359"/>
                      <a:gd name="T11" fmla="*/ 339 h 339"/>
                      <a:gd name="T12" fmla="*/ 1359 w 1359"/>
                      <a:gd name="T13" fmla="*/ 0 h 339"/>
                      <a:gd name="T14" fmla="*/ 678 w 1359"/>
                      <a:gd name="T15" fmla="*/ 0 h 3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359" h="339">
                        <a:moveTo>
                          <a:pt x="678" y="0"/>
                        </a:moveTo>
                        <a:lnTo>
                          <a:pt x="339" y="0"/>
                        </a:lnTo>
                        <a:lnTo>
                          <a:pt x="0" y="339"/>
                        </a:lnTo>
                        <a:lnTo>
                          <a:pt x="339" y="339"/>
                        </a:lnTo>
                        <a:lnTo>
                          <a:pt x="678" y="339"/>
                        </a:lnTo>
                        <a:lnTo>
                          <a:pt x="1359" y="339"/>
                        </a:lnTo>
                        <a:lnTo>
                          <a:pt x="1359" y="0"/>
                        </a:lnTo>
                        <a:lnTo>
                          <a:pt x="678" y="0"/>
                        </a:lnTo>
                        <a:close/>
                      </a:path>
                    </a:pathLst>
                  </a:custGeom>
                  <a:solidFill>
                    <a:srgbClr val="07976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endParaRPr>
                  </a:p>
                </p:txBody>
              </p:sp>
              <p:sp>
                <p:nvSpPr>
                  <p:cNvPr id="163" name="Freeform: Shape 44"/>
                  <p:cNvSpPr>
                    <a:spLocks/>
                  </p:cNvSpPr>
                  <p:nvPr/>
                </p:nvSpPr>
                <p:spPr bwMode="auto">
                  <a:xfrm>
                    <a:off x="6735763" y="2079625"/>
                    <a:ext cx="169863" cy="538163"/>
                  </a:xfrm>
                  <a:custGeom>
                    <a:avLst/>
                    <a:gdLst>
                      <a:gd name="T0" fmla="*/ 107 w 107"/>
                      <a:gd name="T1" fmla="*/ 0 h 339"/>
                      <a:gd name="T2" fmla="*/ 107 w 107"/>
                      <a:gd name="T3" fmla="*/ 339 h 339"/>
                      <a:gd name="T4" fmla="*/ 0 w 107"/>
                      <a:gd name="T5" fmla="*/ 339 h 339"/>
                      <a:gd name="T6" fmla="*/ 107 w 107"/>
                      <a:gd name="T7" fmla="*/ 0 h 3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7" h="339">
                        <a:moveTo>
                          <a:pt x="107" y="0"/>
                        </a:moveTo>
                        <a:lnTo>
                          <a:pt x="107" y="339"/>
                        </a:lnTo>
                        <a:lnTo>
                          <a:pt x="0" y="339"/>
                        </a:lnTo>
                        <a:lnTo>
                          <a:pt x="107" y="0"/>
                        </a:lnTo>
                        <a:close/>
                      </a:path>
                    </a:pathLst>
                  </a:custGeom>
                  <a:solidFill>
                    <a:srgbClr val="07976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endParaRPr>
                  </a:p>
                </p:txBody>
              </p:sp>
            </p:grpSp>
            <p:grpSp>
              <p:nvGrpSpPr>
                <p:cNvPr id="129" name="Group 10"/>
                <p:cNvGrpSpPr/>
                <p:nvPr/>
              </p:nvGrpSpPr>
              <p:grpSpPr>
                <a:xfrm rot="2700000">
                  <a:off x="3898328" y="3740561"/>
                  <a:ext cx="1437890" cy="1437892"/>
                  <a:chOff x="4748213" y="2079625"/>
                  <a:chExt cx="2695576" cy="2695576"/>
                </a:xfrm>
              </p:grpSpPr>
              <p:sp>
                <p:nvSpPr>
                  <p:cNvPr id="148" name="Freeform: Shape 29"/>
                  <p:cNvSpPr>
                    <a:spLocks/>
                  </p:cNvSpPr>
                  <p:nvPr/>
                </p:nvSpPr>
                <p:spPr bwMode="auto">
                  <a:xfrm>
                    <a:off x="6905626" y="2079625"/>
                    <a:ext cx="538163" cy="2695575"/>
                  </a:xfrm>
                  <a:custGeom>
                    <a:avLst/>
                    <a:gdLst>
                      <a:gd name="T0" fmla="*/ 339 w 339"/>
                      <a:gd name="T1" fmla="*/ 1359 h 1698"/>
                      <a:gd name="T2" fmla="*/ 339 w 339"/>
                      <a:gd name="T3" fmla="*/ 339 h 1698"/>
                      <a:gd name="T4" fmla="*/ 0 w 339"/>
                      <a:gd name="T5" fmla="*/ 0 h 1698"/>
                      <a:gd name="T6" fmla="*/ 0 w 339"/>
                      <a:gd name="T7" fmla="*/ 1698 h 1698"/>
                      <a:gd name="T8" fmla="*/ 339 w 339"/>
                      <a:gd name="T9" fmla="*/ 1359 h 16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9" h="1698">
                        <a:moveTo>
                          <a:pt x="339" y="1359"/>
                        </a:moveTo>
                        <a:lnTo>
                          <a:pt x="339" y="339"/>
                        </a:lnTo>
                        <a:lnTo>
                          <a:pt x="0" y="0"/>
                        </a:lnTo>
                        <a:lnTo>
                          <a:pt x="0" y="1698"/>
                        </a:lnTo>
                        <a:lnTo>
                          <a:pt x="339" y="1359"/>
                        </a:lnTo>
                        <a:close/>
                      </a:path>
                    </a:pathLst>
                  </a:custGeom>
                  <a:solidFill>
                    <a:srgbClr val="A2CE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endParaRPr>
                  </a:p>
                </p:txBody>
              </p:sp>
              <p:sp>
                <p:nvSpPr>
                  <p:cNvPr id="149" name="Freeform: Shape 30"/>
                  <p:cNvSpPr>
                    <a:spLocks/>
                  </p:cNvSpPr>
                  <p:nvPr/>
                </p:nvSpPr>
                <p:spPr bwMode="auto">
                  <a:xfrm>
                    <a:off x="6905626" y="4067175"/>
                    <a:ext cx="538163" cy="169863"/>
                  </a:xfrm>
                  <a:custGeom>
                    <a:avLst/>
                    <a:gdLst>
                      <a:gd name="T0" fmla="*/ 339 w 339"/>
                      <a:gd name="T1" fmla="*/ 107 h 107"/>
                      <a:gd name="T2" fmla="*/ 0 w 339"/>
                      <a:gd name="T3" fmla="*/ 107 h 107"/>
                      <a:gd name="T4" fmla="*/ 0 w 339"/>
                      <a:gd name="T5" fmla="*/ 0 h 107"/>
                      <a:gd name="T6" fmla="*/ 339 w 339"/>
                      <a:gd name="T7" fmla="*/ 107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9" h="107">
                        <a:moveTo>
                          <a:pt x="339" y="107"/>
                        </a:moveTo>
                        <a:lnTo>
                          <a:pt x="0" y="107"/>
                        </a:lnTo>
                        <a:lnTo>
                          <a:pt x="0" y="0"/>
                        </a:lnTo>
                        <a:lnTo>
                          <a:pt x="339" y="107"/>
                        </a:lnTo>
                        <a:close/>
                      </a:path>
                    </a:pathLst>
                  </a:custGeom>
                  <a:solidFill>
                    <a:srgbClr val="A2CE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endParaRPr>
                  </a:p>
                </p:txBody>
              </p:sp>
              <p:sp>
                <p:nvSpPr>
                  <p:cNvPr id="150" name="Freeform: Shape 31"/>
                  <p:cNvSpPr>
                    <a:spLocks/>
                  </p:cNvSpPr>
                  <p:nvPr/>
                </p:nvSpPr>
                <p:spPr bwMode="auto">
                  <a:xfrm>
                    <a:off x="4748213" y="4237038"/>
                    <a:ext cx="2695575" cy="538163"/>
                  </a:xfrm>
                  <a:custGeom>
                    <a:avLst/>
                    <a:gdLst>
                      <a:gd name="T0" fmla="*/ 0 w 1698"/>
                      <a:gd name="T1" fmla="*/ 0 h 339"/>
                      <a:gd name="T2" fmla="*/ 339 w 1698"/>
                      <a:gd name="T3" fmla="*/ 339 h 339"/>
                      <a:gd name="T4" fmla="*/ 1359 w 1698"/>
                      <a:gd name="T5" fmla="*/ 339 h 339"/>
                      <a:gd name="T6" fmla="*/ 1698 w 1698"/>
                      <a:gd name="T7" fmla="*/ 0 h 339"/>
                      <a:gd name="T8" fmla="*/ 0 w 1698"/>
                      <a:gd name="T9" fmla="*/ 0 h 3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98" h="339">
                        <a:moveTo>
                          <a:pt x="0" y="0"/>
                        </a:moveTo>
                        <a:lnTo>
                          <a:pt x="339" y="339"/>
                        </a:lnTo>
                        <a:lnTo>
                          <a:pt x="1359" y="339"/>
                        </a:lnTo>
                        <a:lnTo>
                          <a:pt x="169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endParaRPr>
                  </a:p>
                </p:txBody>
              </p:sp>
              <p:sp>
                <p:nvSpPr>
                  <p:cNvPr id="151" name="Freeform: Shape 32"/>
                  <p:cNvSpPr>
                    <a:spLocks/>
                  </p:cNvSpPr>
                  <p:nvPr/>
                </p:nvSpPr>
                <p:spPr bwMode="auto">
                  <a:xfrm>
                    <a:off x="5286376" y="4237038"/>
                    <a:ext cx="169863" cy="538163"/>
                  </a:xfrm>
                  <a:custGeom>
                    <a:avLst/>
                    <a:gdLst>
                      <a:gd name="T0" fmla="*/ 0 w 107"/>
                      <a:gd name="T1" fmla="*/ 339 h 339"/>
                      <a:gd name="T2" fmla="*/ 0 w 107"/>
                      <a:gd name="T3" fmla="*/ 0 h 339"/>
                      <a:gd name="T4" fmla="*/ 107 w 107"/>
                      <a:gd name="T5" fmla="*/ 0 h 339"/>
                      <a:gd name="T6" fmla="*/ 0 w 107"/>
                      <a:gd name="T7" fmla="*/ 339 h 3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7" h="339">
                        <a:moveTo>
                          <a:pt x="0" y="339"/>
                        </a:moveTo>
                        <a:lnTo>
                          <a:pt x="0" y="0"/>
                        </a:lnTo>
                        <a:lnTo>
                          <a:pt x="107" y="0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endParaRPr>
                  </a:p>
                </p:txBody>
              </p:sp>
              <p:sp>
                <p:nvSpPr>
                  <p:cNvPr id="152" name="Freeform: Shape 33"/>
                  <p:cNvSpPr>
                    <a:spLocks/>
                  </p:cNvSpPr>
                  <p:nvPr/>
                </p:nvSpPr>
                <p:spPr bwMode="auto">
                  <a:xfrm>
                    <a:off x="4748213" y="2079625"/>
                    <a:ext cx="538163" cy="2695575"/>
                  </a:xfrm>
                  <a:custGeom>
                    <a:avLst/>
                    <a:gdLst>
                      <a:gd name="T0" fmla="*/ 0 w 339"/>
                      <a:gd name="T1" fmla="*/ 339 h 1698"/>
                      <a:gd name="T2" fmla="*/ 0 w 339"/>
                      <a:gd name="T3" fmla="*/ 1359 h 1698"/>
                      <a:gd name="T4" fmla="*/ 339 w 339"/>
                      <a:gd name="T5" fmla="*/ 1698 h 1698"/>
                      <a:gd name="T6" fmla="*/ 339 w 339"/>
                      <a:gd name="T7" fmla="*/ 0 h 1698"/>
                      <a:gd name="T8" fmla="*/ 0 w 339"/>
                      <a:gd name="T9" fmla="*/ 339 h 16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9" h="1698">
                        <a:moveTo>
                          <a:pt x="0" y="339"/>
                        </a:moveTo>
                        <a:lnTo>
                          <a:pt x="0" y="1359"/>
                        </a:lnTo>
                        <a:lnTo>
                          <a:pt x="339" y="1698"/>
                        </a:lnTo>
                        <a:lnTo>
                          <a:pt x="339" y="0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endParaRPr>
                  </a:p>
                </p:txBody>
              </p:sp>
              <p:sp>
                <p:nvSpPr>
                  <p:cNvPr id="153" name="Freeform: Shape 34"/>
                  <p:cNvSpPr>
                    <a:spLocks/>
                  </p:cNvSpPr>
                  <p:nvPr/>
                </p:nvSpPr>
                <p:spPr bwMode="auto">
                  <a:xfrm>
                    <a:off x="4748213" y="2617788"/>
                    <a:ext cx="538163" cy="169863"/>
                  </a:xfrm>
                  <a:custGeom>
                    <a:avLst/>
                    <a:gdLst>
                      <a:gd name="T0" fmla="*/ 0 w 339"/>
                      <a:gd name="T1" fmla="*/ 0 h 107"/>
                      <a:gd name="T2" fmla="*/ 339 w 339"/>
                      <a:gd name="T3" fmla="*/ 0 h 107"/>
                      <a:gd name="T4" fmla="*/ 339 w 339"/>
                      <a:gd name="T5" fmla="*/ 107 h 107"/>
                      <a:gd name="T6" fmla="*/ 0 w 339"/>
                      <a:gd name="T7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9" h="107">
                        <a:moveTo>
                          <a:pt x="0" y="0"/>
                        </a:moveTo>
                        <a:lnTo>
                          <a:pt x="339" y="0"/>
                        </a:lnTo>
                        <a:lnTo>
                          <a:pt x="339" y="10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endParaRPr>
                  </a:p>
                </p:txBody>
              </p:sp>
              <p:sp>
                <p:nvSpPr>
                  <p:cNvPr id="154" name="Freeform: Shape 35"/>
                  <p:cNvSpPr>
                    <a:spLocks/>
                  </p:cNvSpPr>
                  <p:nvPr/>
                </p:nvSpPr>
                <p:spPr bwMode="auto">
                  <a:xfrm>
                    <a:off x="4748213" y="2079625"/>
                    <a:ext cx="2157413" cy="538163"/>
                  </a:xfrm>
                  <a:custGeom>
                    <a:avLst/>
                    <a:gdLst>
                      <a:gd name="T0" fmla="*/ 678 w 1359"/>
                      <a:gd name="T1" fmla="*/ 0 h 339"/>
                      <a:gd name="T2" fmla="*/ 339 w 1359"/>
                      <a:gd name="T3" fmla="*/ 0 h 339"/>
                      <a:gd name="T4" fmla="*/ 0 w 1359"/>
                      <a:gd name="T5" fmla="*/ 339 h 339"/>
                      <a:gd name="T6" fmla="*/ 339 w 1359"/>
                      <a:gd name="T7" fmla="*/ 339 h 339"/>
                      <a:gd name="T8" fmla="*/ 678 w 1359"/>
                      <a:gd name="T9" fmla="*/ 339 h 339"/>
                      <a:gd name="T10" fmla="*/ 1359 w 1359"/>
                      <a:gd name="T11" fmla="*/ 339 h 339"/>
                      <a:gd name="T12" fmla="*/ 1359 w 1359"/>
                      <a:gd name="T13" fmla="*/ 0 h 339"/>
                      <a:gd name="T14" fmla="*/ 678 w 1359"/>
                      <a:gd name="T15" fmla="*/ 0 h 3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359" h="339">
                        <a:moveTo>
                          <a:pt x="678" y="0"/>
                        </a:moveTo>
                        <a:lnTo>
                          <a:pt x="339" y="0"/>
                        </a:lnTo>
                        <a:lnTo>
                          <a:pt x="0" y="339"/>
                        </a:lnTo>
                        <a:lnTo>
                          <a:pt x="339" y="339"/>
                        </a:lnTo>
                        <a:lnTo>
                          <a:pt x="678" y="339"/>
                        </a:lnTo>
                        <a:lnTo>
                          <a:pt x="1359" y="339"/>
                        </a:lnTo>
                        <a:lnTo>
                          <a:pt x="1359" y="0"/>
                        </a:lnTo>
                        <a:lnTo>
                          <a:pt x="678" y="0"/>
                        </a:lnTo>
                        <a:close/>
                      </a:path>
                    </a:pathLst>
                  </a:custGeom>
                  <a:solidFill>
                    <a:srgbClr val="07976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endParaRPr>
                  </a:p>
                </p:txBody>
              </p:sp>
              <p:sp>
                <p:nvSpPr>
                  <p:cNvPr id="155" name="Freeform: Shape 36"/>
                  <p:cNvSpPr>
                    <a:spLocks/>
                  </p:cNvSpPr>
                  <p:nvPr/>
                </p:nvSpPr>
                <p:spPr bwMode="auto">
                  <a:xfrm>
                    <a:off x="6735763" y="2079625"/>
                    <a:ext cx="169863" cy="538163"/>
                  </a:xfrm>
                  <a:custGeom>
                    <a:avLst/>
                    <a:gdLst>
                      <a:gd name="T0" fmla="*/ 107 w 107"/>
                      <a:gd name="T1" fmla="*/ 0 h 339"/>
                      <a:gd name="T2" fmla="*/ 107 w 107"/>
                      <a:gd name="T3" fmla="*/ 339 h 339"/>
                      <a:gd name="T4" fmla="*/ 0 w 107"/>
                      <a:gd name="T5" fmla="*/ 339 h 339"/>
                      <a:gd name="T6" fmla="*/ 107 w 107"/>
                      <a:gd name="T7" fmla="*/ 0 h 3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7" h="339">
                        <a:moveTo>
                          <a:pt x="107" y="0"/>
                        </a:moveTo>
                        <a:lnTo>
                          <a:pt x="107" y="339"/>
                        </a:lnTo>
                        <a:lnTo>
                          <a:pt x="0" y="339"/>
                        </a:lnTo>
                        <a:lnTo>
                          <a:pt x="107" y="0"/>
                        </a:lnTo>
                        <a:close/>
                      </a:path>
                    </a:pathLst>
                  </a:custGeom>
                  <a:solidFill>
                    <a:srgbClr val="07976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endParaRPr>
                  </a:p>
                </p:txBody>
              </p:sp>
            </p:grpSp>
            <p:grpSp>
              <p:nvGrpSpPr>
                <p:cNvPr id="130" name="Group 11"/>
                <p:cNvGrpSpPr/>
                <p:nvPr/>
              </p:nvGrpSpPr>
              <p:grpSpPr>
                <a:xfrm rot="2700000">
                  <a:off x="5548682" y="2091870"/>
                  <a:ext cx="1437890" cy="1437892"/>
                  <a:chOff x="4748213" y="2079625"/>
                  <a:chExt cx="2695576" cy="2695576"/>
                </a:xfrm>
              </p:grpSpPr>
              <p:sp>
                <p:nvSpPr>
                  <p:cNvPr id="140" name="Freeform: Shape 21"/>
                  <p:cNvSpPr>
                    <a:spLocks/>
                  </p:cNvSpPr>
                  <p:nvPr/>
                </p:nvSpPr>
                <p:spPr bwMode="auto">
                  <a:xfrm>
                    <a:off x="6905626" y="2079625"/>
                    <a:ext cx="538163" cy="2695575"/>
                  </a:xfrm>
                  <a:custGeom>
                    <a:avLst/>
                    <a:gdLst>
                      <a:gd name="T0" fmla="*/ 339 w 339"/>
                      <a:gd name="T1" fmla="*/ 1359 h 1698"/>
                      <a:gd name="T2" fmla="*/ 339 w 339"/>
                      <a:gd name="T3" fmla="*/ 339 h 1698"/>
                      <a:gd name="T4" fmla="*/ 0 w 339"/>
                      <a:gd name="T5" fmla="*/ 0 h 1698"/>
                      <a:gd name="T6" fmla="*/ 0 w 339"/>
                      <a:gd name="T7" fmla="*/ 1698 h 1698"/>
                      <a:gd name="T8" fmla="*/ 339 w 339"/>
                      <a:gd name="T9" fmla="*/ 1359 h 16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9" h="1698">
                        <a:moveTo>
                          <a:pt x="339" y="1359"/>
                        </a:moveTo>
                        <a:lnTo>
                          <a:pt x="339" y="339"/>
                        </a:lnTo>
                        <a:lnTo>
                          <a:pt x="0" y="0"/>
                        </a:lnTo>
                        <a:lnTo>
                          <a:pt x="0" y="1698"/>
                        </a:lnTo>
                        <a:lnTo>
                          <a:pt x="339" y="1359"/>
                        </a:lnTo>
                        <a:close/>
                      </a:path>
                    </a:pathLst>
                  </a:custGeom>
                  <a:solidFill>
                    <a:srgbClr val="A2CE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endParaRPr>
                  </a:p>
                </p:txBody>
              </p:sp>
              <p:sp>
                <p:nvSpPr>
                  <p:cNvPr id="141" name="Freeform: Shape 22"/>
                  <p:cNvSpPr>
                    <a:spLocks/>
                  </p:cNvSpPr>
                  <p:nvPr/>
                </p:nvSpPr>
                <p:spPr bwMode="auto">
                  <a:xfrm>
                    <a:off x="6905626" y="4067175"/>
                    <a:ext cx="538163" cy="169863"/>
                  </a:xfrm>
                  <a:custGeom>
                    <a:avLst/>
                    <a:gdLst>
                      <a:gd name="T0" fmla="*/ 339 w 339"/>
                      <a:gd name="T1" fmla="*/ 107 h 107"/>
                      <a:gd name="T2" fmla="*/ 0 w 339"/>
                      <a:gd name="T3" fmla="*/ 107 h 107"/>
                      <a:gd name="T4" fmla="*/ 0 w 339"/>
                      <a:gd name="T5" fmla="*/ 0 h 107"/>
                      <a:gd name="T6" fmla="*/ 339 w 339"/>
                      <a:gd name="T7" fmla="*/ 107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9" h="107">
                        <a:moveTo>
                          <a:pt x="339" y="107"/>
                        </a:moveTo>
                        <a:lnTo>
                          <a:pt x="0" y="107"/>
                        </a:lnTo>
                        <a:lnTo>
                          <a:pt x="0" y="0"/>
                        </a:lnTo>
                        <a:lnTo>
                          <a:pt x="339" y="107"/>
                        </a:lnTo>
                        <a:close/>
                      </a:path>
                    </a:pathLst>
                  </a:custGeom>
                  <a:solidFill>
                    <a:srgbClr val="A2CE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endParaRPr>
                  </a:p>
                </p:txBody>
              </p:sp>
              <p:sp>
                <p:nvSpPr>
                  <p:cNvPr id="142" name="Freeform: Shape 23"/>
                  <p:cNvSpPr>
                    <a:spLocks/>
                  </p:cNvSpPr>
                  <p:nvPr/>
                </p:nvSpPr>
                <p:spPr bwMode="auto">
                  <a:xfrm>
                    <a:off x="4748213" y="4237038"/>
                    <a:ext cx="2695575" cy="538163"/>
                  </a:xfrm>
                  <a:custGeom>
                    <a:avLst/>
                    <a:gdLst>
                      <a:gd name="T0" fmla="*/ 0 w 1698"/>
                      <a:gd name="T1" fmla="*/ 0 h 339"/>
                      <a:gd name="T2" fmla="*/ 339 w 1698"/>
                      <a:gd name="T3" fmla="*/ 339 h 339"/>
                      <a:gd name="T4" fmla="*/ 1359 w 1698"/>
                      <a:gd name="T5" fmla="*/ 339 h 339"/>
                      <a:gd name="T6" fmla="*/ 1698 w 1698"/>
                      <a:gd name="T7" fmla="*/ 0 h 339"/>
                      <a:gd name="T8" fmla="*/ 0 w 1698"/>
                      <a:gd name="T9" fmla="*/ 0 h 3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98" h="339">
                        <a:moveTo>
                          <a:pt x="0" y="0"/>
                        </a:moveTo>
                        <a:lnTo>
                          <a:pt x="339" y="339"/>
                        </a:lnTo>
                        <a:lnTo>
                          <a:pt x="1359" y="339"/>
                        </a:lnTo>
                        <a:lnTo>
                          <a:pt x="169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endParaRPr>
                  </a:p>
                </p:txBody>
              </p:sp>
              <p:sp>
                <p:nvSpPr>
                  <p:cNvPr id="143" name="Freeform: Shape 24"/>
                  <p:cNvSpPr>
                    <a:spLocks/>
                  </p:cNvSpPr>
                  <p:nvPr/>
                </p:nvSpPr>
                <p:spPr bwMode="auto">
                  <a:xfrm>
                    <a:off x="5286376" y="4237038"/>
                    <a:ext cx="169863" cy="538163"/>
                  </a:xfrm>
                  <a:custGeom>
                    <a:avLst/>
                    <a:gdLst>
                      <a:gd name="T0" fmla="*/ 0 w 107"/>
                      <a:gd name="T1" fmla="*/ 339 h 339"/>
                      <a:gd name="T2" fmla="*/ 0 w 107"/>
                      <a:gd name="T3" fmla="*/ 0 h 339"/>
                      <a:gd name="T4" fmla="*/ 107 w 107"/>
                      <a:gd name="T5" fmla="*/ 0 h 339"/>
                      <a:gd name="T6" fmla="*/ 0 w 107"/>
                      <a:gd name="T7" fmla="*/ 339 h 3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7" h="339">
                        <a:moveTo>
                          <a:pt x="0" y="339"/>
                        </a:moveTo>
                        <a:lnTo>
                          <a:pt x="0" y="0"/>
                        </a:lnTo>
                        <a:lnTo>
                          <a:pt x="107" y="0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endParaRPr>
                  </a:p>
                </p:txBody>
              </p:sp>
              <p:sp>
                <p:nvSpPr>
                  <p:cNvPr id="144" name="Freeform: Shape 25"/>
                  <p:cNvSpPr>
                    <a:spLocks/>
                  </p:cNvSpPr>
                  <p:nvPr/>
                </p:nvSpPr>
                <p:spPr bwMode="auto">
                  <a:xfrm>
                    <a:off x="4748213" y="2079625"/>
                    <a:ext cx="538163" cy="2695575"/>
                  </a:xfrm>
                  <a:custGeom>
                    <a:avLst/>
                    <a:gdLst>
                      <a:gd name="T0" fmla="*/ 0 w 339"/>
                      <a:gd name="T1" fmla="*/ 339 h 1698"/>
                      <a:gd name="T2" fmla="*/ 0 w 339"/>
                      <a:gd name="T3" fmla="*/ 1359 h 1698"/>
                      <a:gd name="T4" fmla="*/ 339 w 339"/>
                      <a:gd name="T5" fmla="*/ 1698 h 1698"/>
                      <a:gd name="T6" fmla="*/ 339 w 339"/>
                      <a:gd name="T7" fmla="*/ 0 h 1698"/>
                      <a:gd name="T8" fmla="*/ 0 w 339"/>
                      <a:gd name="T9" fmla="*/ 339 h 16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9" h="1698">
                        <a:moveTo>
                          <a:pt x="0" y="339"/>
                        </a:moveTo>
                        <a:lnTo>
                          <a:pt x="0" y="1359"/>
                        </a:lnTo>
                        <a:lnTo>
                          <a:pt x="339" y="1698"/>
                        </a:lnTo>
                        <a:lnTo>
                          <a:pt x="339" y="0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endParaRPr>
                  </a:p>
                </p:txBody>
              </p:sp>
              <p:sp>
                <p:nvSpPr>
                  <p:cNvPr id="145" name="Freeform: Shape 26"/>
                  <p:cNvSpPr>
                    <a:spLocks/>
                  </p:cNvSpPr>
                  <p:nvPr/>
                </p:nvSpPr>
                <p:spPr bwMode="auto">
                  <a:xfrm>
                    <a:off x="4748213" y="2617788"/>
                    <a:ext cx="538163" cy="169863"/>
                  </a:xfrm>
                  <a:custGeom>
                    <a:avLst/>
                    <a:gdLst>
                      <a:gd name="T0" fmla="*/ 0 w 339"/>
                      <a:gd name="T1" fmla="*/ 0 h 107"/>
                      <a:gd name="T2" fmla="*/ 339 w 339"/>
                      <a:gd name="T3" fmla="*/ 0 h 107"/>
                      <a:gd name="T4" fmla="*/ 339 w 339"/>
                      <a:gd name="T5" fmla="*/ 107 h 107"/>
                      <a:gd name="T6" fmla="*/ 0 w 339"/>
                      <a:gd name="T7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9" h="107">
                        <a:moveTo>
                          <a:pt x="0" y="0"/>
                        </a:moveTo>
                        <a:lnTo>
                          <a:pt x="339" y="0"/>
                        </a:lnTo>
                        <a:lnTo>
                          <a:pt x="339" y="10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endParaRPr>
                  </a:p>
                </p:txBody>
              </p:sp>
              <p:sp>
                <p:nvSpPr>
                  <p:cNvPr id="146" name="Freeform: Shape 27"/>
                  <p:cNvSpPr>
                    <a:spLocks/>
                  </p:cNvSpPr>
                  <p:nvPr/>
                </p:nvSpPr>
                <p:spPr bwMode="auto">
                  <a:xfrm>
                    <a:off x="4748213" y="2079625"/>
                    <a:ext cx="2157413" cy="538163"/>
                  </a:xfrm>
                  <a:custGeom>
                    <a:avLst/>
                    <a:gdLst>
                      <a:gd name="T0" fmla="*/ 678 w 1359"/>
                      <a:gd name="T1" fmla="*/ 0 h 339"/>
                      <a:gd name="T2" fmla="*/ 339 w 1359"/>
                      <a:gd name="T3" fmla="*/ 0 h 339"/>
                      <a:gd name="T4" fmla="*/ 0 w 1359"/>
                      <a:gd name="T5" fmla="*/ 339 h 339"/>
                      <a:gd name="T6" fmla="*/ 339 w 1359"/>
                      <a:gd name="T7" fmla="*/ 339 h 339"/>
                      <a:gd name="T8" fmla="*/ 678 w 1359"/>
                      <a:gd name="T9" fmla="*/ 339 h 339"/>
                      <a:gd name="T10" fmla="*/ 1359 w 1359"/>
                      <a:gd name="T11" fmla="*/ 339 h 339"/>
                      <a:gd name="T12" fmla="*/ 1359 w 1359"/>
                      <a:gd name="T13" fmla="*/ 0 h 339"/>
                      <a:gd name="T14" fmla="*/ 678 w 1359"/>
                      <a:gd name="T15" fmla="*/ 0 h 3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359" h="339">
                        <a:moveTo>
                          <a:pt x="678" y="0"/>
                        </a:moveTo>
                        <a:lnTo>
                          <a:pt x="339" y="0"/>
                        </a:lnTo>
                        <a:lnTo>
                          <a:pt x="0" y="339"/>
                        </a:lnTo>
                        <a:lnTo>
                          <a:pt x="339" y="339"/>
                        </a:lnTo>
                        <a:lnTo>
                          <a:pt x="678" y="339"/>
                        </a:lnTo>
                        <a:lnTo>
                          <a:pt x="1359" y="339"/>
                        </a:lnTo>
                        <a:lnTo>
                          <a:pt x="1359" y="0"/>
                        </a:lnTo>
                        <a:lnTo>
                          <a:pt x="678" y="0"/>
                        </a:lnTo>
                        <a:close/>
                      </a:path>
                    </a:pathLst>
                  </a:custGeom>
                  <a:solidFill>
                    <a:srgbClr val="07976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endParaRPr>
                  </a:p>
                </p:txBody>
              </p:sp>
              <p:sp>
                <p:nvSpPr>
                  <p:cNvPr id="147" name="Freeform: Shape 28"/>
                  <p:cNvSpPr>
                    <a:spLocks/>
                  </p:cNvSpPr>
                  <p:nvPr/>
                </p:nvSpPr>
                <p:spPr bwMode="auto">
                  <a:xfrm>
                    <a:off x="6735763" y="2079625"/>
                    <a:ext cx="169863" cy="538163"/>
                  </a:xfrm>
                  <a:custGeom>
                    <a:avLst/>
                    <a:gdLst>
                      <a:gd name="T0" fmla="*/ 107 w 107"/>
                      <a:gd name="T1" fmla="*/ 0 h 339"/>
                      <a:gd name="T2" fmla="*/ 107 w 107"/>
                      <a:gd name="T3" fmla="*/ 339 h 339"/>
                      <a:gd name="T4" fmla="*/ 0 w 107"/>
                      <a:gd name="T5" fmla="*/ 339 h 339"/>
                      <a:gd name="T6" fmla="*/ 107 w 107"/>
                      <a:gd name="T7" fmla="*/ 0 h 3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7" h="339">
                        <a:moveTo>
                          <a:pt x="107" y="0"/>
                        </a:moveTo>
                        <a:lnTo>
                          <a:pt x="107" y="339"/>
                        </a:lnTo>
                        <a:lnTo>
                          <a:pt x="0" y="339"/>
                        </a:lnTo>
                        <a:lnTo>
                          <a:pt x="107" y="0"/>
                        </a:lnTo>
                        <a:close/>
                      </a:path>
                    </a:pathLst>
                  </a:custGeom>
                  <a:solidFill>
                    <a:srgbClr val="07976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endParaRPr>
                  </a:p>
                </p:txBody>
              </p:sp>
            </p:grpSp>
            <p:grpSp>
              <p:nvGrpSpPr>
                <p:cNvPr id="131" name="Group 12"/>
                <p:cNvGrpSpPr/>
                <p:nvPr/>
              </p:nvGrpSpPr>
              <p:grpSpPr>
                <a:xfrm rot="2700000">
                  <a:off x="5560453" y="3740559"/>
                  <a:ext cx="1437890" cy="1437892"/>
                  <a:chOff x="4748213" y="2079625"/>
                  <a:chExt cx="2695576" cy="2695576"/>
                </a:xfrm>
              </p:grpSpPr>
              <p:sp>
                <p:nvSpPr>
                  <p:cNvPr id="132" name="Freeform: Shape 13"/>
                  <p:cNvSpPr>
                    <a:spLocks/>
                  </p:cNvSpPr>
                  <p:nvPr/>
                </p:nvSpPr>
                <p:spPr bwMode="auto">
                  <a:xfrm>
                    <a:off x="6905626" y="2079625"/>
                    <a:ext cx="538163" cy="2695575"/>
                  </a:xfrm>
                  <a:custGeom>
                    <a:avLst/>
                    <a:gdLst>
                      <a:gd name="T0" fmla="*/ 339 w 339"/>
                      <a:gd name="T1" fmla="*/ 1359 h 1698"/>
                      <a:gd name="T2" fmla="*/ 339 w 339"/>
                      <a:gd name="T3" fmla="*/ 339 h 1698"/>
                      <a:gd name="T4" fmla="*/ 0 w 339"/>
                      <a:gd name="T5" fmla="*/ 0 h 1698"/>
                      <a:gd name="T6" fmla="*/ 0 w 339"/>
                      <a:gd name="T7" fmla="*/ 1698 h 1698"/>
                      <a:gd name="T8" fmla="*/ 339 w 339"/>
                      <a:gd name="T9" fmla="*/ 1359 h 16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9" h="1698">
                        <a:moveTo>
                          <a:pt x="339" y="1359"/>
                        </a:moveTo>
                        <a:lnTo>
                          <a:pt x="339" y="339"/>
                        </a:lnTo>
                        <a:lnTo>
                          <a:pt x="0" y="0"/>
                        </a:lnTo>
                        <a:lnTo>
                          <a:pt x="0" y="1698"/>
                        </a:lnTo>
                        <a:lnTo>
                          <a:pt x="339" y="1359"/>
                        </a:lnTo>
                        <a:close/>
                      </a:path>
                    </a:pathLst>
                  </a:custGeom>
                  <a:solidFill>
                    <a:srgbClr val="A2CE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endParaRPr>
                  </a:p>
                </p:txBody>
              </p:sp>
              <p:sp>
                <p:nvSpPr>
                  <p:cNvPr id="133" name="Freeform: Shape 14"/>
                  <p:cNvSpPr>
                    <a:spLocks/>
                  </p:cNvSpPr>
                  <p:nvPr/>
                </p:nvSpPr>
                <p:spPr bwMode="auto">
                  <a:xfrm>
                    <a:off x="6905626" y="4067175"/>
                    <a:ext cx="538163" cy="169863"/>
                  </a:xfrm>
                  <a:custGeom>
                    <a:avLst/>
                    <a:gdLst>
                      <a:gd name="T0" fmla="*/ 339 w 339"/>
                      <a:gd name="T1" fmla="*/ 107 h 107"/>
                      <a:gd name="T2" fmla="*/ 0 w 339"/>
                      <a:gd name="T3" fmla="*/ 107 h 107"/>
                      <a:gd name="T4" fmla="*/ 0 w 339"/>
                      <a:gd name="T5" fmla="*/ 0 h 107"/>
                      <a:gd name="T6" fmla="*/ 339 w 339"/>
                      <a:gd name="T7" fmla="*/ 107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9" h="107">
                        <a:moveTo>
                          <a:pt x="339" y="107"/>
                        </a:moveTo>
                        <a:lnTo>
                          <a:pt x="0" y="107"/>
                        </a:lnTo>
                        <a:lnTo>
                          <a:pt x="0" y="0"/>
                        </a:lnTo>
                        <a:lnTo>
                          <a:pt x="339" y="107"/>
                        </a:lnTo>
                        <a:close/>
                      </a:path>
                    </a:pathLst>
                  </a:custGeom>
                  <a:solidFill>
                    <a:srgbClr val="A2CE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endParaRPr>
                  </a:p>
                </p:txBody>
              </p:sp>
              <p:sp>
                <p:nvSpPr>
                  <p:cNvPr id="134" name="Freeform: Shape 15"/>
                  <p:cNvSpPr>
                    <a:spLocks/>
                  </p:cNvSpPr>
                  <p:nvPr/>
                </p:nvSpPr>
                <p:spPr bwMode="auto">
                  <a:xfrm>
                    <a:off x="4748213" y="4237038"/>
                    <a:ext cx="2695575" cy="538163"/>
                  </a:xfrm>
                  <a:custGeom>
                    <a:avLst/>
                    <a:gdLst>
                      <a:gd name="T0" fmla="*/ 0 w 1698"/>
                      <a:gd name="T1" fmla="*/ 0 h 339"/>
                      <a:gd name="T2" fmla="*/ 339 w 1698"/>
                      <a:gd name="T3" fmla="*/ 339 h 339"/>
                      <a:gd name="T4" fmla="*/ 1359 w 1698"/>
                      <a:gd name="T5" fmla="*/ 339 h 339"/>
                      <a:gd name="T6" fmla="*/ 1698 w 1698"/>
                      <a:gd name="T7" fmla="*/ 0 h 339"/>
                      <a:gd name="T8" fmla="*/ 0 w 1698"/>
                      <a:gd name="T9" fmla="*/ 0 h 3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98" h="339">
                        <a:moveTo>
                          <a:pt x="0" y="0"/>
                        </a:moveTo>
                        <a:lnTo>
                          <a:pt x="339" y="339"/>
                        </a:lnTo>
                        <a:lnTo>
                          <a:pt x="1359" y="339"/>
                        </a:lnTo>
                        <a:lnTo>
                          <a:pt x="169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endParaRPr>
                  </a:p>
                </p:txBody>
              </p:sp>
              <p:sp>
                <p:nvSpPr>
                  <p:cNvPr id="135" name="Freeform: Shape 16"/>
                  <p:cNvSpPr>
                    <a:spLocks/>
                  </p:cNvSpPr>
                  <p:nvPr/>
                </p:nvSpPr>
                <p:spPr bwMode="auto">
                  <a:xfrm>
                    <a:off x="5286376" y="4237038"/>
                    <a:ext cx="169863" cy="538163"/>
                  </a:xfrm>
                  <a:custGeom>
                    <a:avLst/>
                    <a:gdLst>
                      <a:gd name="T0" fmla="*/ 0 w 107"/>
                      <a:gd name="T1" fmla="*/ 339 h 339"/>
                      <a:gd name="T2" fmla="*/ 0 w 107"/>
                      <a:gd name="T3" fmla="*/ 0 h 339"/>
                      <a:gd name="T4" fmla="*/ 107 w 107"/>
                      <a:gd name="T5" fmla="*/ 0 h 339"/>
                      <a:gd name="T6" fmla="*/ 0 w 107"/>
                      <a:gd name="T7" fmla="*/ 339 h 3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7" h="339">
                        <a:moveTo>
                          <a:pt x="0" y="339"/>
                        </a:moveTo>
                        <a:lnTo>
                          <a:pt x="0" y="0"/>
                        </a:lnTo>
                        <a:lnTo>
                          <a:pt x="107" y="0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endParaRPr>
                  </a:p>
                </p:txBody>
              </p:sp>
              <p:sp>
                <p:nvSpPr>
                  <p:cNvPr id="136" name="Freeform: Shape 17"/>
                  <p:cNvSpPr>
                    <a:spLocks/>
                  </p:cNvSpPr>
                  <p:nvPr/>
                </p:nvSpPr>
                <p:spPr bwMode="auto">
                  <a:xfrm>
                    <a:off x="4748213" y="2079625"/>
                    <a:ext cx="538163" cy="2695575"/>
                  </a:xfrm>
                  <a:custGeom>
                    <a:avLst/>
                    <a:gdLst>
                      <a:gd name="T0" fmla="*/ 0 w 339"/>
                      <a:gd name="T1" fmla="*/ 339 h 1698"/>
                      <a:gd name="T2" fmla="*/ 0 w 339"/>
                      <a:gd name="T3" fmla="*/ 1359 h 1698"/>
                      <a:gd name="T4" fmla="*/ 339 w 339"/>
                      <a:gd name="T5" fmla="*/ 1698 h 1698"/>
                      <a:gd name="T6" fmla="*/ 339 w 339"/>
                      <a:gd name="T7" fmla="*/ 0 h 1698"/>
                      <a:gd name="T8" fmla="*/ 0 w 339"/>
                      <a:gd name="T9" fmla="*/ 339 h 16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9" h="1698">
                        <a:moveTo>
                          <a:pt x="0" y="339"/>
                        </a:moveTo>
                        <a:lnTo>
                          <a:pt x="0" y="1359"/>
                        </a:lnTo>
                        <a:lnTo>
                          <a:pt x="339" y="1698"/>
                        </a:lnTo>
                        <a:lnTo>
                          <a:pt x="339" y="0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endParaRPr>
                  </a:p>
                </p:txBody>
              </p:sp>
              <p:sp>
                <p:nvSpPr>
                  <p:cNvPr id="137" name="Freeform: Shape 18"/>
                  <p:cNvSpPr>
                    <a:spLocks/>
                  </p:cNvSpPr>
                  <p:nvPr/>
                </p:nvSpPr>
                <p:spPr bwMode="auto">
                  <a:xfrm>
                    <a:off x="4748213" y="2617788"/>
                    <a:ext cx="538163" cy="169863"/>
                  </a:xfrm>
                  <a:custGeom>
                    <a:avLst/>
                    <a:gdLst>
                      <a:gd name="T0" fmla="*/ 0 w 339"/>
                      <a:gd name="T1" fmla="*/ 0 h 107"/>
                      <a:gd name="T2" fmla="*/ 339 w 339"/>
                      <a:gd name="T3" fmla="*/ 0 h 107"/>
                      <a:gd name="T4" fmla="*/ 339 w 339"/>
                      <a:gd name="T5" fmla="*/ 107 h 107"/>
                      <a:gd name="T6" fmla="*/ 0 w 339"/>
                      <a:gd name="T7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9" h="107">
                        <a:moveTo>
                          <a:pt x="0" y="0"/>
                        </a:moveTo>
                        <a:lnTo>
                          <a:pt x="339" y="0"/>
                        </a:lnTo>
                        <a:lnTo>
                          <a:pt x="339" y="10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endParaRPr>
                  </a:p>
                </p:txBody>
              </p:sp>
              <p:sp>
                <p:nvSpPr>
                  <p:cNvPr id="138" name="Freeform: Shape 19"/>
                  <p:cNvSpPr>
                    <a:spLocks/>
                  </p:cNvSpPr>
                  <p:nvPr/>
                </p:nvSpPr>
                <p:spPr bwMode="auto">
                  <a:xfrm>
                    <a:off x="4748213" y="2079625"/>
                    <a:ext cx="2157413" cy="538163"/>
                  </a:xfrm>
                  <a:custGeom>
                    <a:avLst/>
                    <a:gdLst>
                      <a:gd name="T0" fmla="*/ 678 w 1359"/>
                      <a:gd name="T1" fmla="*/ 0 h 339"/>
                      <a:gd name="T2" fmla="*/ 339 w 1359"/>
                      <a:gd name="T3" fmla="*/ 0 h 339"/>
                      <a:gd name="T4" fmla="*/ 0 w 1359"/>
                      <a:gd name="T5" fmla="*/ 339 h 339"/>
                      <a:gd name="T6" fmla="*/ 339 w 1359"/>
                      <a:gd name="T7" fmla="*/ 339 h 339"/>
                      <a:gd name="T8" fmla="*/ 678 w 1359"/>
                      <a:gd name="T9" fmla="*/ 339 h 339"/>
                      <a:gd name="T10" fmla="*/ 1359 w 1359"/>
                      <a:gd name="T11" fmla="*/ 339 h 339"/>
                      <a:gd name="T12" fmla="*/ 1359 w 1359"/>
                      <a:gd name="T13" fmla="*/ 0 h 339"/>
                      <a:gd name="T14" fmla="*/ 678 w 1359"/>
                      <a:gd name="T15" fmla="*/ 0 h 3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359" h="339">
                        <a:moveTo>
                          <a:pt x="678" y="0"/>
                        </a:moveTo>
                        <a:lnTo>
                          <a:pt x="339" y="0"/>
                        </a:lnTo>
                        <a:lnTo>
                          <a:pt x="0" y="339"/>
                        </a:lnTo>
                        <a:lnTo>
                          <a:pt x="339" y="339"/>
                        </a:lnTo>
                        <a:lnTo>
                          <a:pt x="678" y="339"/>
                        </a:lnTo>
                        <a:lnTo>
                          <a:pt x="1359" y="339"/>
                        </a:lnTo>
                        <a:lnTo>
                          <a:pt x="1359" y="0"/>
                        </a:lnTo>
                        <a:lnTo>
                          <a:pt x="678" y="0"/>
                        </a:lnTo>
                        <a:close/>
                      </a:path>
                    </a:pathLst>
                  </a:custGeom>
                  <a:solidFill>
                    <a:srgbClr val="07976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endParaRPr>
                  </a:p>
                </p:txBody>
              </p:sp>
              <p:sp>
                <p:nvSpPr>
                  <p:cNvPr id="139" name="Freeform: Shape 20"/>
                  <p:cNvSpPr>
                    <a:spLocks/>
                  </p:cNvSpPr>
                  <p:nvPr/>
                </p:nvSpPr>
                <p:spPr bwMode="auto">
                  <a:xfrm>
                    <a:off x="6735763" y="2079625"/>
                    <a:ext cx="169863" cy="538163"/>
                  </a:xfrm>
                  <a:custGeom>
                    <a:avLst/>
                    <a:gdLst>
                      <a:gd name="T0" fmla="*/ 107 w 107"/>
                      <a:gd name="T1" fmla="*/ 0 h 339"/>
                      <a:gd name="T2" fmla="*/ 107 w 107"/>
                      <a:gd name="T3" fmla="*/ 339 h 339"/>
                      <a:gd name="T4" fmla="*/ 0 w 107"/>
                      <a:gd name="T5" fmla="*/ 339 h 339"/>
                      <a:gd name="T6" fmla="*/ 107 w 107"/>
                      <a:gd name="T7" fmla="*/ 0 h 3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7" h="339">
                        <a:moveTo>
                          <a:pt x="107" y="0"/>
                        </a:moveTo>
                        <a:lnTo>
                          <a:pt x="107" y="339"/>
                        </a:lnTo>
                        <a:lnTo>
                          <a:pt x="0" y="339"/>
                        </a:lnTo>
                        <a:lnTo>
                          <a:pt x="107" y="0"/>
                        </a:lnTo>
                        <a:close/>
                      </a:path>
                    </a:pathLst>
                  </a:custGeom>
                  <a:solidFill>
                    <a:srgbClr val="07976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endParaRPr>
                  </a:p>
                </p:txBody>
              </p:sp>
            </p:grpSp>
          </p:grpSp>
          <p:sp>
            <p:nvSpPr>
              <p:cNvPr id="124" name="TextBox 5"/>
              <p:cNvSpPr txBox="1"/>
              <p:nvPr/>
            </p:nvSpPr>
            <p:spPr>
              <a:xfrm>
                <a:off x="4645089" y="2397473"/>
                <a:ext cx="607859" cy="646331"/>
              </a:xfrm>
              <a:prstGeom prst="rect">
                <a:avLst/>
              </a:prstGeom>
              <a:noFill/>
            </p:spPr>
            <p:txBody>
              <a:bodyPr wrap="none">
                <a:normAutofit fontScale="70000" lnSpcReduction="20000"/>
              </a:bodyPr>
              <a:lstStyle/>
              <a:p>
                <a:r>
                  <a:rPr lang="en-US" sz="3600" dirty="0">
                    <a:solidFill>
                      <a:schemeClr val="accent6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01</a:t>
                </a:r>
              </a:p>
            </p:txBody>
          </p:sp>
          <p:sp>
            <p:nvSpPr>
              <p:cNvPr id="125" name="TextBox 6"/>
              <p:cNvSpPr txBox="1"/>
              <p:nvPr/>
            </p:nvSpPr>
            <p:spPr>
              <a:xfrm>
                <a:off x="6825771" y="2358722"/>
                <a:ext cx="663964" cy="646331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10000"/>
              </a:bodyPr>
              <a:lstStyle/>
              <a:p>
                <a:r>
                  <a:rPr lang="en-US" sz="2500" dirty="0">
                    <a:solidFill>
                      <a:schemeClr val="accent6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02</a:t>
                </a:r>
              </a:p>
            </p:txBody>
          </p:sp>
          <p:sp>
            <p:nvSpPr>
              <p:cNvPr id="126" name="TextBox 7"/>
              <p:cNvSpPr txBox="1"/>
              <p:nvPr/>
            </p:nvSpPr>
            <p:spPr>
              <a:xfrm>
                <a:off x="6857276" y="4579207"/>
                <a:ext cx="662361" cy="646331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sz="2100" dirty="0">
                    <a:solidFill>
                      <a:schemeClr val="accent6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04</a:t>
                </a:r>
              </a:p>
            </p:txBody>
          </p:sp>
          <p:sp>
            <p:nvSpPr>
              <p:cNvPr id="127" name="TextBox 8"/>
              <p:cNvSpPr txBox="1"/>
              <p:nvPr/>
            </p:nvSpPr>
            <p:spPr>
              <a:xfrm>
                <a:off x="4671070" y="4641692"/>
                <a:ext cx="676788" cy="646331"/>
              </a:xfrm>
              <a:prstGeom prst="rect">
                <a:avLst/>
              </a:prstGeom>
              <a:noFill/>
            </p:spPr>
            <p:txBody>
              <a:bodyPr wrap="none">
                <a:normAutofit lnSpcReduction="10000"/>
              </a:bodyPr>
              <a:lstStyle/>
              <a:p>
                <a:r>
                  <a:rPr lang="en-US" sz="2300" dirty="0">
                    <a:solidFill>
                      <a:schemeClr val="accent6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03</a:t>
                </a:r>
              </a:p>
            </p:txBody>
          </p:sp>
        </p:grpSp>
        <p:sp>
          <p:nvSpPr>
            <p:cNvPr id="122" name="Freeform: Shape 49"/>
            <p:cNvSpPr>
              <a:spLocks/>
            </p:cNvSpPr>
            <p:nvPr/>
          </p:nvSpPr>
          <p:spPr bwMode="auto">
            <a:xfrm>
              <a:off x="4329809" y="2568149"/>
              <a:ext cx="457647" cy="343430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</p:grpSp>
      <p:grpSp>
        <p:nvGrpSpPr>
          <p:cNvPr id="164" name="Group 58"/>
          <p:cNvGrpSpPr/>
          <p:nvPr/>
        </p:nvGrpSpPr>
        <p:grpSpPr>
          <a:xfrm>
            <a:off x="7873295" y="4143637"/>
            <a:ext cx="3003918" cy="2232657"/>
            <a:chOff x="8048478" y="1800081"/>
            <a:chExt cx="2130757" cy="891287"/>
          </a:xfrm>
        </p:grpSpPr>
        <p:sp>
          <p:nvSpPr>
            <p:cNvPr id="165" name="Rectangle 63"/>
            <p:cNvSpPr/>
            <p:nvPr/>
          </p:nvSpPr>
          <p:spPr>
            <a:xfrm>
              <a:off x="8048478" y="1948061"/>
              <a:ext cx="2130757" cy="743307"/>
            </a:xfrm>
            <a:prstGeom prst="rect">
              <a:avLst/>
            </a:prstGeom>
          </p:spPr>
          <p:txBody>
            <a:bodyPr wrap="square" rIns="360000" anchor="t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ea typeface="微软雅黑"/>
                </a:rPr>
                <a:t>金融业包括银行业、保险业的公司都会有与本项目类似的监管件处理过程</a:t>
              </a:r>
              <a:r>
                <a:rPr lang="zh-CN" altLang="en-US" sz="1400" dirty="0" smtClean="0">
                  <a:solidFill>
                    <a:schemeClr val="bg1"/>
                  </a:solidFill>
                  <a:ea typeface="微软雅黑"/>
                </a:rPr>
                <a:t>，可推广性高</a:t>
              </a:r>
              <a:endParaRPr lang="zh-CN" altLang="en-US" sz="1400" dirty="0">
                <a:solidFill>
                  <a:schemeClr val="bg1"/>
                </a:solidFill>
                <a:ea typeface="微软雅黑"/>
              </a:endParaRPr>
            </a:p>
          </p:txBody>
        </p:sp>
        <p:sp>
          <p:nvSpPr>
            <p:cNvPr id="166" name="TextBox 64"/>
            <p:cNvSpPr txBox="1"/>
            <p:nvPr/>
          </p:nvSpPr>
          <p:spPr>
            <a:xfrm>
              <a:off x="8309209" y="1800081"/>
              <a:ext cx="1331316" cy="177446"/>
            </a:xfrm>
            <a:prstGeom prst="rect">
              <a:avLst/>
            </a:prstGeom>
            <a:noFill/>
          </p:spPr>
          <p:txBody>
            <a:bodyPr wrap="none" rIns="360000" anchor="t" anchorCtr="0">
              <a:norm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inpin heiti" panose="00000500000000000000" pitchFamily="2" charset="-122"/>
                </a:rPr>
                <a:t>可行业推广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inpin heiti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400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10512</TotalTime>
  <Words>808</Words>
  <Application>Microsoft Office PowerPoint</Application>
  <PresentationFormat>自定义</PresentationFormat>
  <Paragraphs>89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刘健</cp:lastModifiedBy>
  <cp:revision>209</cp:revision>
  <dcterms:created xsi:type="dcterms:W3CDTF">2021-03-03T08:16:49Z</dcterms:created>
  <dcterms:modified xsi:type="dcterms:W3CDTF">2023-06-20T09:10:43Z</dcterms:modified>
</cp:coreProperties>
</file>