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57" r:id="rId4"/>
    <p:sldId id="258" r:id="rId5"/>
    <p:sldId id="272" r:id="rId6"/>
    <p:sldId id="267" r:id="rId7"/>
    <p:sldId id="268" r:id="rId8"/>
    <p:sldId id="273" r:id="rId9"/>
    <p:sldId id="275" r:id="rId10"/>
    <p:sldId id="277" r:id="rId11"/>
    <p:sldId id="276" r:id="rId12"/>
    <p:sldId id="264" r:id="rId13"/>
    <p:sldId id="278" r:id="rId14"/>
    <p:sldId id="271" r:id="rId15"/>
    <p:sldId id="260" r:id="rId16"/>
    <p:sldId id="262"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84E2"/>
    <a:srgbClr val="705661"/>
    <a:srgbClr val="D460FF"/>
    <a:srgbClr val="01A8FF"/>
    <a:srgbClr val="34334B"/>
    <a:srgbClr val="6D5562"/>
    <a:srgbClr val="1A070E"/>
    <a:srgbClr val="725760"/>
    <a:srgbClr val="26101D"/>
    <a:srgbClr val="47A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2"/>
    <p:restoredTop sz="94674"/>
  </p:normalViewPr>
  <p:slideViewPr>
    <p:cSldViewPr snapToGrid="0">
      <p:cViewPr varScale="1">
        <p:scale>
          <a:sx n="80" d="100"/>
          <a:sy n="80" d="100"/>
        </p:scale>
        <p:origin x="9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BA5D-82C1-D74E-98AF-3BF4F9ADDC1F}" type="datetimeFigureOut">
              <a:rPr kumimoji="1" lang="zh-CN" altLang="en-US" smtClean="0"/>
              <a:t>2023/6/14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32DA-A7C3-2347-8051-A4EE97E94607}" type="slidenum">
              <a:rPr kumimoji="1" lang="zh-CN" altLang="en-US" smtClean="0"/>
              <a:t>‹#›</a:t>
            </a:fld>
            <a:endParaRPr kumimoji="1" lang="zh-CN" altLang="en-US"/>
          </a:p>
        </p:txBody>
      </p:sp>
    </p:spTree>
    <p:extLst>
      <p:ext uri="{BB962C8B-B14F-4D97-AF65-F5344CB8AC3E}">
        <p14:creationId xmlns:p14="http://schemas.microsoft.com/office/powerpoint/2010/main" val="358181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C2639771-C4B2-6141-A3C2-98A33FACB552}"/>
              </a:ext>
            </a:extLst>
          </p:cNvPr>
          <p:cNvSpPr/>
          <p:nvPr userDrawn="1"/>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a:extLst>
              <a:ext uri="{FF2B5EF4-FFF2-40B4-BE49-F238E27FC236}">
                <a16:creationId xmlns:a16="http://schemas.microsoft.com/office/drawing/2014/main" id="{DB7839CE-C738-1649-AE7F-0F0A87D945C3}"/>
              </a:ext>
            </a:extLst>
          </p:cNvPr>
          <p:cNvGrpSpPr/>
          <p:nvPr userDrawn="1"/>
        </p:nvGrpSpPr>
        <p:grpSpPr>
          <a:xfrm>
            <a:off x="1083077" y="1392923"/>
            <a:ext cx="2316071" cy="1446550"/>
            <a:chOff x="3221860" y="1907278"/>
            <a:chExt cx="2316071" cy="1446550"/>
          </a:xfrm>
        </p:grpSpPr>
        <p:sp>
          <p:nvSpPr>
            <p:cNvPr id="31" name="文本框 30">
              <a:extLst>
                <a:ext uri="{FF2B5EF4-FFF2-40B4-BE49-F238E27FC236}">
                  <a16:creationId xmlns:a16="http://schemas.microsoft.com/office/drawing/2014/main" id="{CD80DC7D-74AD-504F-9134-A7F49E4A93F8}"/>
                </a:ext>
              </a:extLst>
            </p:cNvPr>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2" name="文本框 31">
              <a:extLst>
                <a:ext uri="{FF2B5EF4-FFF2-40B4-BE49-F238E27FC236}">
                  <a16:creationId xmlns:a16="http://schemas.microsoft.com/office/drawing/2014/main" id="{8F4E1CF4-3515-B047-A44B-4E882FA3FA9E}"/>
                </a:ext>
              </a:extLst>
            </p:cNvPr>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grpSp>
        <p:nvGrpSpPr>
          <p:cNvPr id="33" name="组合 32">
            <a:extLst>
              <a:ext uri="{FF2B5EF4-FFF2-40B4-BE49-F238E27FC236}">
                <a16:creationId xmlns:a16="http://schemas.microsoft.com/office/drawing/2014/main" id="{6E210582-60BA-DC4F-968A-FA2D76887AA6}"/>
              </a:ext>
            </a:extLst>
          </p:cNvPr>
          <p:cNvGrpSpPr/>
          <p:nvPr userDrawn="1"/>
        </p:nvGrpSpPr>
        <p:grpSpPr>
          <a:xfrm>
            <a:off x="3005863" y="1289780"/>
            <a:ext cx="8397721" cy="1549693"/>
            <a:chOff x="1508112" y="2935045"/>
            <a:chExt cx="8397721" cy="1549693"/>
          </a:xfrm>
        </p:grpSpPr>
        <p:sp>
          <p:nvSpPr>
            <p:cNvPr id="34" name="文本框 33">
              <a:extLst>
                <a:ext uri="{FF2B5EF4-FFF2-40B4-BE49-F238E27FC236}">
                  <a16:creationId xmlns:a16="http://schemas.microsoft.com/office/drawing/2014/main" id="{67792614-81A9-4A49-9B4C-45DE0AC1BA7E}"/>
                </a:ext>
              </a:extLst>
            </p:cNvPr>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5" name="文本框 34">
              <a:extLst>
                <a:ext uri="{FF2B5EF4-FFF2-40B4-BE49-F238E27FC236}">
                  <a16:creationId xmlns:a16="http://schemas.microsoft.com/office/drawing/2014/main" id="{69072ADF-3562-1449-934D-086A6A7EB68F}"/>
                </a:ext>
              </a:extLst>
            </p:cNvPr>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p>
          </p:txBody>
        </p:sp>
        <p:sp>
          <p:nvSpPr>
            <p:cNvPr id="36" name="文本框 35">
              <a:extLst>
                <a:ext uri="{FF2B5EF4-FFF2-40B4-BE49-F238E27FC236}">
                  <a16:creationId xmlns:a16="http://schemas.microsoft.com/office/drawing/2014/main" id="{7632E4E3-3B93-7F43-813C-E68589AADA84}"/>
                </a:ext>
              </a:extLst>
            </p:cNvPr>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p>
          </p:txBody>
        </p:sp>
        <p:sp>
          <p:nvSpPr>
            <p:cNvPr id="37" name="文本框 36">
              <a:extLst>
                <a:ext uri="{FF2B5EF4-FFF2-40B4-BE49-F238E27FC236}">
                  <a16:creationId xmlns:a16="http://schemas.microsoft.com/office/drawing/2014/main" id="{78D06326-E8FB-474C-AC53-78A669EE44C6}"/>
                </a:ext>
              </a:extLst>
            </p:cNvPr>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p>
          </p:txBody>
        </p:sp>
        <p:sp>
          <p:nvSpPr>
            <p:cNvPr id="38" name="文本框 37">
              <a:extLst>
                <a:ext uri="{FF2B5EF4-FFF2-40B4-BE49-F238E27FC236}">
                  <a16:creationId xmlns:a16="http://schemas.microsoft.com/office/drawing/2014/main" id="{23F8418A-C496-5649-9E48-673FB2C4D9ED}"/>
                </a:ext>
              </a:extLst>
            </p:cNvPr>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p>
          </p:txBody>
        </p:sp>
        <p:sp>
          <p:nvSpPr>
            <p:cNvPr id="39" name="文本框 38">
              <a:extLst>
                <a:ext uri="{FF2B5EF4-FFF2-40B4-BE49-F238E27FC236}">
                  <a16:creationId xmlns:a16="http://schemas.microsoft.com/office/drawing/2014/main" id="{C6E799F2-1601-4847-8FEE-1391CF507C68}"/>
                </a:ext>
              </a:extLst>
            </p:cNvPr>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p>
          </p:txBody>
        </p:sp>
        <p:grpSp>
          <p:nvGrpSpPr>
            <p:cNvPr id="40" name="组合 39">
              <a:extLst>
                <a:ext uri="{FF2B5EF4-FFF2-40B4-BE49-F238E27FC236}">
                  <a16:creationId xmlns:a16="http://schemas.microsoft.com/office/drawing/2014/main" id="{BD0B7E4C-E5F4-3E4A-9133-7727388D8BFA}"/>
                </a:ext>
              </a:extLst>
            </p:cNvPr>
            <p:cNvGrpSpPr/>
            <p:nvPr/>
          </p:nvGrpSpPr>
          <p:grpSpPr>
            <a:xfrm>
              <a:off x="1508112" y="3038188"/>
              <a:ext cx="1994660" cy="1446550"/>
              <a:chOff x="1490018" y="4162664"/>
              <a:chExt cx="1994660" cy="1446550"/>
            </a:xfrm>
          </p:grpSpPr>
          <p:sp>
            <p:nvSpPr>
              <p:cNvPr id="44" name="文本框 43">
                <a:extLst>
                  <a:ext uri="{FF2B5EF4-FFF2-40B4-BE49-F238E27FC236}">
                    <a16:creationId xmlns:a16="http://schemas.microsoft.com/office/drawing/2014/main" id="{578CBDB0-7C0D-C143-A992-5483ECC636B1}"/>
                  </a:ext>
                </a:extLst>
              </p:cNvPr>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5" name="文本框 44">
                <a:extLst>
                  <a:ext uri="{FF2B5EF4-FFF2-40B4-BE49-F238E27FC236}">
                    <a16:creationId xmlns:a16="http://schemas.microsoft.com/office/drawing/2014/main" id="{840C3D01-E207-B747-BC88-FBD3D3A40F67}"/>
                  </a:ext>
                </a:extLst>
              </p:cNvPr>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6" name="文本框 45">
                <a:extLst>
                  <a:ext uri="{FF2B5EF4-FFF2-40B4-BE49-F238E27FC236}">
                    <a16:creationId xmlns:a16="http://schemas.microsoft.com/office/drawing/2014/main" id="{382750CA-C3B8-2941-AE2F-F28F14B48C5C}"/>
                  </a:ext>
                </a:extLst>
              </p:cNvPr>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1" name="组合 40">
              <a:extLst>
                <a:ext uri="{FF2B5EF4-FFF2-40B4-BE49-F238E27FC236}">
                  <a16:creationId xmlns:a16="http://schemas.microsoft.com/office/drawing/2014/main" id="{AB3B1B7B-78AE-ED46-9FAA-D89F11D0771E}"/>
                </a:ext>
              </a:extLst>
            </p:cNvPr>
            <p:cNvGrpSpPr/>
            <p:nvPr/>
          </p:nvGrpSpPr>
          <p:grpSpPr>
            <a:xfrm>
              <a:off x="3953483" y="3038188"/>
              <a:ext cx="1657791" cy="1446550"/>
              <a:chOff x="4007931" y="4826644"/>
              <a:chExt cx="1657791" cy="1446550"/>
            </a:xfrm>
          </p:grpSpPr>
          <p:sp>
            <p:nvSpPr>
              <p:cNvPr id="42" name="文本框 41">
                <a:extLst>
                  <a:ext uri="{FF2B5EF4-FFF2-40B4-BE49-F238E27FC236}">
                    <a16:creationId xmlns:a16="http://schemas.microsoft.com/office/drawing/2014/main" id="{B0D633E1-F692-4442-A332-40DEAB59CCEF}"/>
                  </a:ext>
                </a:extLst>
              </p:cNvPr>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3" name="文本框 42">
                <a:extLst>
                  <a:ext uri="{FF2B5EF4-FFF2-40B4-BE49-F238E27FC236}">
                    <a16:creationId xmlns:a16="http://schemas.microsoft.com/office/drawing/2014/main" id="{D96BDE8B-3175-664B-B77B-35F1E90EA5D8}"/>
                  </a:ext>
                </a:extLst>
              </p:cNvPr>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47" name="文本框 46">
            <a:extLst>
              <a:ext uri="{FF2B5EF4-FFF2-40B4-BE49-F238E27FC236}">
                <a16:creationId xmlns:a16="http://schemas.microsoft.com/office/drawing/2014/main" id="{07A71C72-E49E-AA4F-9341-A099334FD0C7}"/>
              </a:ext>
            </a:extLst>
          </p:cNvPr>
          <p:cNvSpPr txBox="1"/>
          <p:nvPr userDrawn="1"/>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pic>
        <p:nvPicPr>
          <p:cNvPr id="48" name="图片 47">
            <a:extLst>
              <a:ext uri="{FF2B5EF4-FFF2-40B4-BE49-F238E27FC236}">
                <a16:creationId xmlns:a16="http://schemas.microsoft.com/office/drawing/2014/main" id="{19D6FEC9-8B94-4640-A3A1-CA01CC45CB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06"/>
          <a:stretch/>
        </p:blipFill>
        <p:spPr>
          <a:xfrm rot="5400000">
            <a:off x="4615214" y="1275122"/>
            <a:ext cx="384548" cy="605651"/>
          </a:xfrm>
          <a:prstGeom prst="rect">
            <a:avLst/>
          </a:prstGeom>
        </p:spPr>
      </p:pic>
      <p:pic>
        <p:nvPicPr>
          <p:cNvPr id="49" name="图片 48">
            <a:extLst>
              <a:ext uri="{FF2B5EF4-FFF2-40B4-BE49-F238E27FC236}">
                <a16:creationId xmlns:a16="http://schemas.microsoft.com/office/drawing/2014/main" id="{1E211DBE-A93A-1049-B50B-D4C27CAD8CFD}"/>
              </a:ext>
            </a:extLst>
          </p:cNvPr>
          <p:cNvPicPr>
            <a:picLocks noChangeAspect="1"/>
          </p:cNvPicPr>
          <p:nvPr userDrawn="1"/>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p:blipFill>
        <p:spPr>
          <a:xfrm rot="5400000">
            <a:off x="7579447" y="3019739"/>
            <a:ext cx="672156" cy="1058624"/>
          </a:xfrm>
          <a:prstGeom prst="rect">
            <a:avLst/>
          </a:prstGeom>
        </p:spPr>
      </p:pic>
      <p:sp>
        <p:nvSpPr>
          <p:cNvPr id="50" name="文本框 49">
            <a:extLst>
              <a:ext uri="{FF2B5EF4-FFF2-40B4-BE49-F238E27FC236}">
                <a16:creationId xmlns:a16="http://schemas.microsoft.com/office/drawing/2014/main" id="{37E0C090-89A0-6B4A-9558-A875E2837509}"/>
              </a:ext>
            </a:extLst>
          </p:cNvPr>
          <p:cNvSpPr txBox="1"/>
          <p:nvPr userDrawn="1"/>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Tree>
    <p:extLst>
      <p:ext uri="{BB962C8B-B14F-4D97-AF65-F5344CB8AC3E}">
        <p14:creationId xmlns:p14="http://schemas.microsoft.com/office/powerpoint/2010/main" val="269241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4028259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21230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98211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90599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622692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3549990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75063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233146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4AEEBA-C5AC-6C4E-B9BD-66745C1DD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0" name="图片 9">
            <a:extLst>
              <a:ext uri="{FF2B5EF4-FFF2-40B4-BE49-F238E27FC236}">
                <a16:creationId xmlns:a16="http://schemas.microsoft.com/office/drawing/2014/main" id="{32544204-D735-F847-8078-9CF644B899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6294" y="2499927"/>
            <a:ext cx="4814036" cy="2339406"/>
          </a:xfrm>
          <a:prstGeom prst="rect">
            <a:avLst/>
          </a:prstGeom>
        </p:spPr>
      </p:pic>
      <p:sp>
        <p:nvSpPr>
          <p:cNvPr id="12" name="文本框 11">
            <a:extLst>
              <a:ext uri="{FF2B5EF4-FFF2-40B4-BE49-F238E27FC236}">
                <a16:creationId xmlns:a16="http://schemas.microsoft.com/office/drawing/2014/main" id="{A7EBE87E-D6A8-C342-8030-16BDB59A32CF}"/>
              </a:ext>
            </a:extLst>
          </p:cNvPr>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spTree>
    <p:extLst>
      <p:ext uri="{BB962C8B-B14F-4D97-AF65-F5344CB8AC3E}">
        <p14:creationId xmlns:p14="http://schemas.microsoft.com/office/powerpoint/2010/main" val="1043292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95FEE9-3369-4D2B-8668-FFFB4CA86DEA}"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t>‹#›</a:t>
            </a:fld>
            <a:endParaRPr lang="zh-CN" altLang="en-US"/>
          </a:p>
        </p:txBody>
      </p:sp>
    </p:spTree>
    <p:extLst>
      <p:ext uri="{BB962C8B-B14F-4D97-AF65-F5344CB8AC3E}">
        <p14:creationId xmlns:p14="http://schemas.microsoft.com/office/powerpoint/2010/main" val="13881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theme" Target="../theme/theme2.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2023/6/14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40" name="图片 39">
            <a:extLst>
              <a:ext uri="{FF2B5EF4-FFF2-40B4-BE49-F238E27FC236}">
                <a16:creationId xmlns:a16="http://schemas.microsoft.com/office/drawing/2014/main" id="{4D8B923D-9785-E24B-988A-793F543F48A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453" y="0"/>
            <a:ext cx="12353453" cy="6948000"/>
          </a:xfrm>
          <a:prstGeom prst="rect">
            <a:avLst/>
          </a:prstGeom>
        </p:spPr>
      </p:pic>
      <p:grpSp>
        <p:nvGrpSpPr>
          <p:cNvPr id="13" name="组合 12">
            <a:extLst>
              <a:ext uri="{FF2B5EF4-FFF2-40B4-BE49-F238E27FC236}">
                <a16:creationId xmlns:a16="http://schemas.microsoft.com/office/drawing/2014/main" id="{956EC09E-5646-F441-BB61-4BCA248E6D51}"/>
              </a:ext>
            </a:extLst>
          </p:cNvPr>
          <p:cNvGrpSpPr/>
          <p:nvPr userDrawn="1"/>
        </p:nvGrpSpPr>
        <p:grpSpPr>
          <a:xfrm>
            <a:off x="10486256" y="-38067"/>
            <a:ext cx="2245394" cy="1015326"/>
            <a:chOff x="10476631" y="29308"/>
            <a:chExt cx="2245394" cy="1015326"/>
          </a:xfrm>
        </p:grpSpPr>
        <p:pic>
          <p:nvPicPr>
            <p:cNvPr id="11" name="图片 10">
              <a:extLst>
                <a:ext uri="{FF2B5EF4-FFF2-40B4-BE49-F238E27FC236}">
                  <a16:creationId xmlns:a16="http://schemas.microsoft.com/office/drawing/2014/main" id="{C53B1F89-E45B-384E-A3EB-059D2C2111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76631" y="29308"/>
              <a:ext cx="1724994" cy="787133"/>
            </a:xfrm>
            <a:prstGeom prst="rect">
              <a:avLst/>
            </a:prstGeom>
          </p:spPr>
        </p:pic>
        <p:sp>
          <p:nvSpPr>
            <p:cNvPr id="12" name="文本框 11">
              <a:extLst>
                <a:ext uri="{FF2B5EF4-FFF2-40B4-BE49-F238E27FC236}">
                  <a16:creationId xmlns:a16="http://schemas.microsoft.com/office/drawing/2014/main" id="{7E7B063E-C810-EE4E-9B5C-0052C03D757D}"/>
                </a:ext>
              </a:extLst>
            </p:cNvPr>
            <p:cNvSpPr txBox="1"/>
            <p:nvPr userDrawn="1"/>
          </p:nvSpPr>
          <p:spPr>
            <a:xfrm>
              <a:off x="10579602" y="767635"/>
              <a:ext cx="2142423" cy="276999"/>
            </a:xfrm>
            <a:prstGeom prst="rect">
              <a:avLst/>
            </a:prstGeom>
            <a:noFill/>
          </p:spPr>
          <p:txBody>
            <a:bodyPr wrap="square" rtlCol="0">
              <a:spAutoFit/>
            </a:bodyPr>
            <a:lstStyle/>
            <a:p>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 合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新 </a:t>
              </a:r>
              <a:r>
                <a:rPr lang="en-US" altLang="zh-CN"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 造</a:t>
              </a:r>
            </a:p>
          </p:txBody>
        </p:sp>
      </p:grpSp>
    </p:spTree>
    <p:extLst>
      <p:ext uri="{BB962C8B-B14F-4D97-AF65-F5344CB8AC3E}">
        <p14:creationId xmlns:p14="http://schemas.microsoft.com/office/powerpoint/2010/main" val="280432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t>2023/6/14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t>‹#›</a:t>
            </a:fld>
            <a:endParaRPr lang="zh-CN" altLang="en-US"/>
          </a:p>
        </p:txBody>
      </p:sp>
      <p:pic>
        <p:nvPicPr>
          <p:cNvPr id="7" name="图片 6">
            <a:extLst>
              <a:ext uri="{FF2B5EF4-FFF2-40B4-BE49-F238E27FC236}">
                <a16:creationId xmlns:a16="http://schemas.microsoft.com/office/drawing/2014/main" id="{35CBB595-E4B7-A74A-9064-09D56D2BFC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5" y="-42332"/>
            <a:ext cx="12276225" cy="6948000"/>
          </a:xfrm>
          <a:prstGeom prst="rect">
            <a:avLst/>
          </a:prstGeom>
        </p:spPr>
      </p:pic>
      <p:pic>
        <p:nvPicPr>
          <p:cNvPr id="10" name="图片 9">
            <a:extLst>
              <a:ext uri="{FF2B5EF4-FFF2-40B4-BE49-F238E27FC236}">
                <a16:creationId xmlns:a16="http://schemas.microsoft.com/office/drawing/2014/main" id="{AD55B6EC-D974-0A46-A2C0-108833DBC6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6812" y="1752261"/>
            <a:ext cx="4201895" cy="1917369"/>
          </a:xfrm>
          <a:prstGeom prst="rect">
            <a:avLst/>
          </a:prstGeom>
        </p:spPr>
      </p:pic>
      <p:pic>
        <p:nvPicPr>
          <p:cNvPr id="13" name="图片 12">
            <a:extLst>
              <a:ext uri="{FF2B5EF4-FFF2-40B4-BE49-F238E27FC236}">
                <a16:creationId xmlns:a16="http://schemas.microsoft.com/office/drawing/2014/main" id="{E7D731FC-7853-7143-9DD1-488ED8BC47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33295" y="2576929"/>
            <a:ext cx="4814036" cy="2339406"/>
          </a:xfrm>
          <a:prstGeom prst="rect">
            <a:avLst/>
          </a:prstGeom>
        </p:spPr>
      </p:pic>
      <p:sp>
        <p:nvSpPr>
          <p:cNvPr id="14" name="文本框 13">
            <a:extLst>
              <a:ext uri="{FF2B5EF4-FFF2-40B4-BE49-F238E27FC236}">
                <a16:creationId xmlns:a16="http://schemas.microsoft.com/office/drawing/2014/main" id="{78995959-3059-9146-B579-3C0361D36184}"/>
              </a:ext>
            </a:extLst>
          </p:cNvPr>
          <p:cNvSpPr txBox="1"/>
          <p:nvPr userDrawn="1"/>
        </p:nvSpPr>
        <p:spPr>
          <a:xfrm>
            <a:off x="1731229" y="3669630"/>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融合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创造</a:t>
            </a:r>
          </a:p>
        </p:txBody>
      </p:sp>
      <p:cxnSp>
        <p:nvCxnSpPr>
          <p:cNvPr id="16" name="直线连接符 15">
            <a:extLst>
              <a:ext uri="{FF2B5EF4-FFF2-40B4-BE49-F238E27FC236}">
                <a16:creationId xmlns:a16="http://schemas.microsoft.com/office/drawing/2014/main" id="{D9B04A07-656A-4B41-B23E-5FF3C9C7C7DE}"/>
              </a:ext>
            </a:extLst>
          </p:cNvPr>
          <p:cNvCxnSpPr/>
          <p:nvPr userDrawn="1"/>
        </p:nvCxnSpPr>
        <p:spPr>
          <a:xfrm>
            <a:off x="6092789" y="2974206"/>
            <a:ext cx="0" cy="856649"/>
          </a:xfrm>
          <a:prstGeom prst="line">
            <a:avLst/>
          </a:prstGeom>
          <a:ln w="12700">
            <a:solidFill>
              <a:srgbClr val="B484E2"/>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24318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占位符 2">
            <a:extLst>
              <a:ext uri="{FF2B5EF4-FFF2-40B4-BE49-F238E27FC236}">
                <a16:creationId xmlns:a16="http://schemas.microsoft.com/office/drawing/2014/main" id="{811302A2-4342-C748-A279-7BD155EB3F3A}"/>
              </a:ext>
            </a:extLst>
          </p:cNvPr>
          <p:cNvSpPr txBox="1">
            <a:spLocks/>
          </p:cNvSpPr>
          <p:nvPr/>
        </p:nvSpPr>
        <p:spPr>
          <a:xfrm>
            <a:off x="4426081" y="4880903"/>
            <a:ext cx="4147277" cy="580723"/>
          </a:xfrm>
          <a:prstGeom prst="rect">
            <a:avLst/>
          </a:prstGeom>
          <a:solidFill>
            <a:srgbClr val="759BFF">
              <a:alpha val="10000"/>
            </a:srgbClr>
          </a:solidFill>
          <a:ln>
            <a:noFill/>
          </a:ln>
        </p:spPr>
        <p:txBody>
          <a:bodyPr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1" lang="zh-CN" altLang="en-US" dirty="0"/>
              <a:t>基于</a:t>
            </a:r>
            <a:r>
              <a:rPr kumimoji="1" lang="en-US" altLang="zh-CN" dirty="0"/>
              <a:t>RPA+SVM</a:t>
            </a:r>
            <a:r>
              <a:rPr kumimoji="1" lang="zh-CN" altLang="en-US" dirty="0"/>
              <a:t>实现的股票交易辅助系统</a:t>
            </a:r>
            <a:r>
              <a:rPr kumimoji="1" lang="en-US" altLang="zh-CN" sz="700" dirty="0"/>
              <a:t>Please enter the name of the APP….</a:t>
            </a:r>
            <a:endParaRPr kumimoji="1" lang="zh-CN" altLang="en-US" sz="700" dirty="0"/>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p>
          </p:txBody>
        </p:sp>
      </p:grpSp>
      <p:pic>
        <p:nvPicPr>
          <p:cNvPr id="58" name="图片 57"/>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36506"/>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5" cstate="print">
            <a:extLst>
              <a:ext uri="{28A0092B-C50C-407E-A947-70E740481C1C}">
                <a14:useLocalDpi xmlns:a14="http://schemas.microsoft.com/office/drawing/2010/main" val="0"/>
              </a:ext>
            </a:extLst>
          </a:blip>
          <a:srcRect l="36506"/>
          <a:stretch/>
        </p:blipFill>
        <p:spPr>
          <a:xfrm rot="5400000">
            <a:off x="4615214" y="1275122"/>
            <a:ext cx="384548" cy="605651"/>
          </a:xfrm>
          <a:prstGeom prst="rect">
            <a:avLst/>
          </a:prstGeom>
        </p:spPr>
      </p:pic>
    </p:spTree>
    <p:extLst>
      <p:ext uri="{BB962C8B-B14F-4D97-AF65-F5344CB8AC3E}">
        <p14:creationId xmlns:p14="http://schemas.microsoft.com/office/powerpoint/2010/main" val="947102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2">
            <a:extLst>
              <a:ext uri="{FF2B5EF4-FFF2-40B4-BE49-F238E27FC236}">
                <a16:creationId xmlns:a16="http://schemas.microsoft.com/office/drawing/2014/main" id="{64A97A0A-7C52-7648-95DA-99DB4B5B543E}"/>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E7ED3914-52F9-3B4E-8B34-F6600DFBF511}"/>
              </a:ext>
            </a:extLst>
          </p:cNvPr>
          <p:cNvSpPr txBox="1"/>
          <p:nvPr/>
        </p:nvSpPr>
        <p:spPr>
          <a:xfrm>
            <a:off x="292499" y="285760"/>
            <a:ext cx="35708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二、技术实现</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Technical implementation</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A391D6C6-94B0-4280-A0DD-9F58C973313B}"/>
              </a:ext>
            </a:extLst>
          </p:cNvPr>
          <p:cNvSpPr txBox="1"/>
          <p:nvPr/>
        </p:nvSpPr>
        <p:spPr>
          <a:xfrm>
            <a:off x="536265" y="1464415"/>
            <a:ext cx="2976956"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核心算法     </a:t>
            </a:r>
            <a:r>
              <a:rPr lang="en-US" altLang="zh-CN" b="1" dirty="0" err="1">
                <a:solidFill>
                  <a:schemeClr val="bg1"/>
                </a:solidFill>
                <a:latin typeface="微软雅黑" panose="020B0503020204020204" pitchFamily="34" charset="-122"/>
                <a:ea typeface="微软雅黑" panose="020B0503020204020204" pitchFamily="34" charset="-122"/>
              </a:rPr>
              <a:t>svm</a:t>
            </a:r>
            <a:r>
              <a:rPr lang="zh-CN" altLang="en-US" b="1" dirty="0">
                <a:solidFill>
                  <a:schemeClr val="bg1"/>
                </a:solidFill>
                <a:latin typeface="微软雅黑" panose="020B0503020204020204" pitchFamily="34" charset="-122"/>
                <a:ea typeface="微软雅黑" panose="020B0503020204020204" pitchFamily="34" charset="-122"/>
              </a:rPr>
              <a:t>向量算法</a:t>
            </a:r>
          </a:p>
        </p:txBody>
      </p:sp>
      <p:sp>
        <p:nvSpPr>
          <p:cNvPr id="19" name="椭圆 18">
            <a:extLst>
              <a:ext uri="{FF2B5EF4-FFF2-40B4-BE49-F238E27FC236}">
                <a16:creationId xmlns:a16="http://schemas.microsoft.com/office/drawing/2014/main" id="{8F321DCE-38D3-4EF7-8881-F871258B9BA7}"/>
              </a:ext>
            </a:extLst>
          </p:cNvPr>
          <p:cNvSpPr/>
          <p:nvPr/>
        </p:nvSpPr>
        <p:spPr>
          <a:xfrm>
            <a:off x="1622545" y="1574418"/>
            <a:ext cx="185630" cy="1650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354D6A00-7F2E-4317-A522-65D624116EF3}"/>
              </a:ext>
            </a:extLst>
          </p:cNvPr>
          <p:cNvPicPr>
            <a:picLocks noChangeAspect="1"/>
          </p:cNvPicPr>
          <p:nvPr/>
        </p:nvPicPr>
        <p:blipFill>
          <a:blip r:embed="rId2"/>
          <a:stretch>
            <a:fillRect/>
          </a:stretch>
        </p:blipFill>
        <p:spPr>
          <a:xfrm>
            <a:off x="311465" y="1964585"/>
            <a:ext cx="3532909" cy="6858000"/>
          </a:xfrm>
          <a:prstGeom prst="rect">
            <a:avLst/>
          </a:prstGeom>
        </p:spPr>
      </p:pic>
      <p:sp>
        <p:nvSpPr>
          <p:cNvPr id="21" name="文本框 20">
            <a:extLst>
              <a:ext uri="{FF2B5EF4-FFF2-40B4-BE49-F238E27FC236}">
                <a16:creationId xmlns:a16="http://schemas.microsoft.com/office/drawing/2014/main" id="{3616CD99-AFAA-4CFE-9F4B-B9C8F9363E90}"/>
              </a:ext>
            </a:extLst>
          </p:cNvPr>
          <p:cNvSpPr txBox="1"/>
          <p:nvPr/>
        </p:nvSpPr>
        <p:spPr>
          <a:xfrm>
            <a:off x="4654502" y="2035056"/>
            <a:ext cx="6689558" cy="3970318"/>
          </a:xfrm>
          <a:prstGeom prst="rect">
            <a:avLst/>
          </a:prstGeom>
          <a:noFill/>
        </p:spPr>
        <p:txBody>
          <a:bodyPr wrap="square" rtlCol="0">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分类超平面</a:t>
            </a:r>
            <a:r>
              <a:rPr lang="en-US" altLang="zh-CN" sz="1800" dirty="0">
                <a:solidFill>
                  <a:schemeClr val="bg1"/>
                </a:solidFill>
                <a:latin typeface="微软雅黑" panose="020B0503020204020204" pitchFamily="34" charset="-122"/>
                <a:ea typeface="微软雅黑" panose="020B0503020204020204" pitchFamily="34" charset="-122"/>
              </a:rPr>
              <a:t>:b+X1W1+2W2 +...+ </a:t>
            </a:r>
            <a:r>
              <a:rPr lang="en-US" altLang="zh-CN" sz="1800" dirty="0" err="1">
                <a:solidFill>
                  <a:schemeClr val="bg1"/>
                </a:solidFill>
                <a:latin typeface="微软雅黑" panose="020B0503020204020204" pitchFamily="34" charset="-122"/>
                <a:ea typeface="微软雅黑" panose="020B0503020204020204" pitchFamily="34" charset="-122"/>
              </a:rPr>
              <a:t>XnWn</a:t>
            </a:r>
            <a:r>
              <a:rPr lang="en-US" altLang="zh-CN" sz="1800" dirty="0">
                <a:solidFill>
                  <a:schemeClr val="bg1"/>
                </a:solidFill>
                <a:latin typeface="微软雅黑" panose="020B0503020204020204" pitchFamily="34" charset="-122"/>
                <a:ea typeface="微软雅黑" panose="020B0503020204020204" pitchFamily="34" charset="-122"/>
              </a:rPr>
              <a:t> =0</a:t>
            </a:r>
            <a:r>
              <a:rPr lang="zh-CN" altLang="en-US" sz="1800" dirty="0">
                <a:solidFill>
                  <a:schemeClr val="bg1"/>
                </a:solidFill>
                <a:latin typeface="微软雅黑" panose="020B0503020204020204" pitchFamily="34" charset="-122"/>
                <a:ea typeface="微软雅黑" panose="020B0503020204020204" pitchFamily="34" charset="-122"/>
              </a:rPr>
              <a:t>，即</a:t>
            </a:r>
            <a:r>
              <a:rPr lang="en-US" altLang="zh-CN" sz="1800" dirty="0">
                <a:solidFill>
                  <a:schemeClr val="bg1"/>
                </a:solidFill>
                <a:latin typeface="微软雅黑" panose="020B0503020204020204" pitchFamily="34" charset="-122"/>
                <a:ea typeface="微软雅黑" panose="020B0503020204020204" pitchFamily="34" charset="-122"/>
              </a:rPr>
              <a:t>: </a:t>
            </a:r>
            <a:r>
              <a:rPr lang="zh-CN" altLang="en-US" sz="1800" dirty="0">
                <a:solidFill>
                  <a:schemeClr val="bg1"/>
                </a:solidFill>
                <a:latin typeface="微软雅黑" panose="020B0503020204020204" pitchFamily="34" charset="-122"/>
                <a:ea typeface="微软雅黑" panose="020B0503020204020204" pitchFamily="34" charset="-122"/>
              </a:rPr>
              <a:t>如果参数</a:t>
            </a:r>
            <a:r>
              <a:rPr lang="en-US" altLang="zh-CN" sz="1800" dirty="0">
                <a:solidFill>
                  <a:schemeClr val="bg1"/>
                </a:solidFill>
                <a:latin typeface="微软雅黑" panose="020B0503020204020204" pitchFamily="34" charset="-122"/>
                <a:ea typeface="微软雅黑" panose="020B0503020204020204" pitchFamily="34" charset="-122"/>
              </a:rPr>
              <a:t>b </a:t>
            </a:r>
            <a:r>
              <a:rPr lang="zh-CN" altLang="en-US" sz="1800" dirty="0">
                <a:solidFill>
                  <a:schemeClr val="bg1"/>
                </a:solidFill>
                <a:latin typeface="微软雅黑" panose="020B0503020204020204" pitchFamily="34" charset="-122"/>
                <a:ea typeface="微软雅黑" panose="020B0503020204020204" pitchFamily="34" charset="-122"/>
              </a:rPr>
              <a:t>和</a:t>
            </a:r>
            <a:r>
              <a:rPr lang="en-US" altLang="zh-CN" sz="1800" dirty="0">
                <a:solidFill>
                  <a:schemeClr val="bg1"/>
                </a:solidFill>
                <a:latin typeface="微软雅黑" panose="020B0503020204020204" pitchFamily="34" charset="-122"/>
                <a:ea typeface="微软雅黑" panose="020B0503020204020204" pitchFamily="34" charset="-122"/>
              </a:rPr>
              <a:t>w</a:t>
            </a:r>
            <a:r>
              <a:rPr lang="zh-CN" altLang="en-US" sz="1800" dirty="0">
                <a:solidFill>
                  <a:schemeClr val="bg1"/>
                </a:solidFill>
                <a:latin typeface="微软雅黑" panose="020B0503020204020204" pitchFamily="34" charset="-122"/>
                <a:ea typeface="微软雅黑" panose="020B0503020204020204" pitchFamily="34" charset="-122"/>
              </a:rPr>
              <a:t>的估计值是合理的</a:t>
            </a:r>
            <a:r>
              <a:rPr lang="en-US" altLang="zh-CN" sz="1800" dirty="0">
                <a:solidFill>
                  <a:schemeClr val="bg1"/>
                </a:solidFill>
                <a:latin typeface="微软雅黑" panose="020B0503020204020204" pitchFamily="34" charset="-122"/>
                <a:ea typeface="微软雅黑" panose="020B0503020204020204" pitchFamily="34" charset="-122"/>
              </a:rPr>
              <a:t>: </a:t>
            </a:r>
            <a:r>
              <a:rPr lang="zh-CN" altLang="en-US" sz="1800" dirty="0">
                <a:solidFill>
                  <a:schemeClr val="bg1"/>
                </a:solidFill>
                <a:latin typeface="微软雅黑" panose="020B0503020204020204" pitchFamily="34" charset="-122"/>
                <a:ea typeface="微软雅黑" panose="020B0503020204020204" pitchFamily="34" charset="-122"/>
              </a:rPr>
              <a:t>对实际属于某一类的样本观测点</a:t>
            </a:r>
            <a:r>
              <a:rPr lang="en-US" altLang="zh-CN" sz="1800" dirty="0">
                <a:solidFill>
                  <a:schemeClr val="bg1"/>
                </a:solidFill>
                <a:latin typeface="微软雅黑" panose="020B0503020204020204" pitchFamily="34" charset="-122"/>
                <a:ea typeface="微软雅黑" panose="020B0503020204020204" pitchFamily="34" charset="-122"/>
              </a:rPr>
              <a:t>Xi</a:t>
            </a:r>
            <a:r>
              <a:rPr lang="zh-CN" altLang="en-US" sz="1800" dirty="0">
                <a:solidFill>
                  <a:schemeClr val="bg1"/>
                </a:solidFill>
                <a:latin typeface="微软雅黑" panose="020B0503020204020204" pitchFamily="34" charset="-122"/>
                <a:ea typeface="微软雅黑" panose="020B0503020204020204" pitchFamily="34" charset="-122"/>
              </a:rPr>
              <a:t>，代入计算绝大部分的计算结果应大于</a:t>
            </a:r>
            <a:r>
              <a:rPr lang="en-US" altLang="zh-CN" sz="1800" dirty="0">
                <a:solidFill>
                  <a:schemeClr val="bg1"/>
                </a:solidFill>
                <a:latin typeface="微软雅黑" panose="020B0503020204020204" pitchFamily="34" charset="-122"/>
                <a:ea typeface="微软雅黑" panose="020B0503020204020204" pitchFamily="34" charset="-122"/>
              </a:rPr>
              <a:t>0</a:t>
            </a:r>
            <a:r>
              <a:rPr lang="zh-CN" altLang="en-US" sz="1800" dirty="0">
                <a:solidFill>
                  <a:schemeClr val="bg1"/>
                </a:solidFill>
                <a:latin typeface="微软雅黑" panose="020B0503020204020204" pitchFamily="34" charset="-122"/>
                <a:ea typeface="微软雅黑" panose="020B0503020204020204" pitchFamily="34" charset="-122"/>
              </a:rPr>
              <a:t>对实际属于另一类的样本观测点代入计算绝大部分的计算结果应小于</a:t>
            </a:r>
            <a:r>
              <a:rPr lang="en-US" altLang="zh-CN" sz="1800" dirty="0">
                <a:solidFill>
                  <a:schemeClr val="bg1"/>
                </a:solidFill>
                <a:latin typeface="微软雅黑" panose="020B0503020204020204" pitchFamily="34" charset="-122"/>
                <a:ea typeface="微软雅黑" panose="020B0503020204020204" pitchFamily="34" charset="-122"/>
              </a:rPr>
              <a:t>0·</a:t>
            </a:r>
            <a:r>
              <a:rPr lang="zh-CN" altLang="en-US" sz="1800" dirty="0">
                <a:solidFill>
                  <a:schemeClr val="bg1"/>
                </a:solidFill>
                <a:latin typeface="微软雅黑" panose="020B0503020204020204" pitchFamily="34" charset="-122"/>
                <a:ea typeface="微软雅黑" panose="020B0503020204020204" pitchFamily="34" charset="-122"/>
              </a:rPr>
              <a:t>。支持向量机规定</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计算</a:t>
            </a:r>
            <a:r>
              <a:rPr lang="en-US" altLang="zh-CN" sz="1800" dirty="0">
                <a:solidFill>
                  <a:schemeClr val="bg1"/>
                </a:solidFill>
                <a:latin typeface="微软雅黑" panose="020B0503020204020204" pitchFamily="34" charset="-122"/>
                <a:ea typeface="微软雅黑" panose="020B0503020204020204" pitchFamily="34" charset="-122"/>
              </a:rPr>
              <a:t>&gt;0</a:t>
            </a:r>
            <a:r>
              <a:rPr lang="zh-CN" altLang="en-US" sz="1800" dirty="0">
                <a:solidFill>
                  <a:schemeClr val="bg1"/>
                </a:solidFill>
                <a:latin typeface="微软雅黑" panose="020B0503020204020204" pitchFamily="34" charset="-122"/>
                <a:ea typeface="微软雅黑" panose="020B0503020204020204" pitchFamily="34" charset="-122"/>
              </a:rPr>
              <a:t>的样本观测 </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位于超平面的一侧</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，输出变量 </a:t>
            </a:r>
            <a:r>
              <a:rPr lang="en-US" altLang="zh-CN" sz="1800" dirty="0">
                <a:solidFill>
                  <a:schemeClr val="bg1"/>
                </a:solidFill>
                <a:latin typeface="微软雅黑" panose="020B0503020204020204" pitchFamily="34" charset="-122"/>
                <a:ea typeface="微软雅黑" panose="020B0503020204020204" pitchFamily="34" charset="-122"/>
              </a:rPr>
              <a:t>=1: </a:t>
            </a:r>
            <a:r>
              <a:rPr lang="zh-CN" altLang="en-US" sz="1800" dirty="0">
                <a:solidFill>
                  <a:schemeClr val="bg1"/>
                </a:solidFill>
                <a:latin typeface="微软雅黑" panose="020B0503020204020204" pitchFamily="34" charset="-122"/>
                <a:ea typeface="微软雅黑" panose="020B0503020204020204" pitchFamily="34" charset="-122"/>
              </a:rPr>
              <a:t>计算</a:t>
            </a:r>
            <a:r>
              <a:rPr lang="en-US" altLang="zh-CN" sz="1800" dirty="0">
                <a:solidFill>
                  <a:schemeClr val="bg1"/>
                </a:solidFill>
                <a:latin typeface="微软雅黑" panose="020B0503020204020204" pitchFamily="34" charset="-122"/>
                <a:ea typeface="微软雅黑" panose="020B0503020204020204" pitchFamily="34" charset="-122"/>
              </a:rPr>
              <a:t>&lt;0</a:t>
            </a:r>
            <a:r>
              <a:rPr lang="zh-CN" altLang="en-US" sz="1800" dirty="0">
                <a:solidFill>
                  <a:schemeClr val="bg1"/>
                </a:solidFill>
                <a:latin typeface="微软雅黑" panose="020B0503020204020204" pitchFamily="34" charset="-122"/>
                <a:ea typeface="微软雅黑" panose="020B0503020204020204" pitchFamily="34" charset="-122"/>
              </a:rPr>
              <a:t>的样本观测</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位于超平面的另一侧</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，输出变量</a:t>
            </a:r>
            <a:r>
              <a:rPr lang="en-US" altLang="zh-CN" sz="1800" dirty="0">
                <a:solidFill>
                  <a:schemeClr val="bg1"/>
                </a:solidFill>
                <a:latin typeface="微软雅黑" panose="020B0503020204020204" pitchFamily="34" charset="-122"/>
                <a:ea typeface="微软雅黑" panose="020B0503020204020204" pitchFamily="34" charset="-122"/>
              </a:rPr>
              <a:t>=-1</a:t>
            </a:r>
            <a:r>
              <a:rPr lang="zh-CN" altLang="en-US" sz="1800" dirty="0">
                <a:solidFill>
                  <a:schemeClr val="bg1"/>
                </a:solidFill>
                <a:latin typeface="微软雅黑" panose="020B0503020204020204" pitchFamily="34" charset="-122"/>
                <a:ea typeface="微软雅黑" panose="020B0503020204020204" pitchFamily="34" charset="-122"/>
              </a:rPr>
              <a:t>股票的涨跌由多种因素决定，但股票本身的历中基本数据，如果以较长的周期来总结分析，和股票未来的涨跌存在着一定的相关性，可以尝试分析股票历史数据与涨跌的关系，来对未来的股票走势做出一定程度的预测。股票涨跌</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收盘价</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是典型的二分类问题，且股票的数据样本不会特别大，一般是几年的数据</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一两千条数据</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，基于支持向量机对于小样本分类的优势，因此可以使用支持向量机来对股票的涨跌进行预测。</a:t>
            </a:r>
          </a:p>
          <a:p>
            <a:endParaRPr lang="zh-CN" altLang="en-US" dirty="0"/>
          </a:p>
        </p:txBody>
      </p:sp>
    </p:spTree>
    <p:extLst>
      <p:ext uri="{BB962C8B-B14F-4D97-AF65-F5344CB8AC3E}">
        <p14:creationId xmlns:p14="http://schemas.microsoft.com/office/powerpoint/2010/main" val="3242811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lvl="0">
              <a:defRPr/>
            </a:pPr>
            <a:r>
              <a:rPr lang="zh-CN" altLang="en-US" sz="2400" b="1" dirty="0">
                <a:solidFill>
                  <a:schemeClr val="bg1"/>
                </a:solidFill>
                <a:latin typeface="微软雅黑" panose="020B0503020204020204" pitchFamily="34" charset="-122"/>
                <a:ea typeface="微软雅黑" panose="020B0503020204020204" pitchFamily="34" charset="-122"/>
              </a:rPr>
              <a:t>三、成果展示</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Presentation of achievements</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287A11-55FC-7F42-A024-E84B73C99BD6}"/>
              </a:ext>
            </a:extLst>
          </p:cNvPr>
          <p:cNvSpPr txBox="1"/>
          <p:nvPr/>
        </p:nvSpPr>
        <p:spPr>
          <a:xfrm>
            <a:off x="369870" y="1674674"/>
            <a:ext cx="1338828"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预测准确率</a:t>
            </a:r>
          </a:p>
        </p:txBody>
      </p:sp>
      <p:pic>
        <p:nvPicPr>
          <p:cNvPr id="2" name="图片 1">
            <a:extLst>
              <a:ext uri="{FF2B5EF4-FFF2-40B4-BE49-F238E27FC236}">
                <a16:creationId xmlns:a16="http://schemas.microsoft.com/office/drawing/2014/main" id="{9D0A99E7-0C1D-4686-A813-F0AFA0DA68E1}"/>
              </a:ext>
            </a:extLst>
          </p:cNvPr>
          <p:cNvPicPr>
            <a:picLocks noChangeAspect="1"/>
          </p:cNvPicPr>
          <p:nvPr/>
        </p:nvPicPr>
        <p:blipFill>
          <a:blip r:embed="rId2"/>
          <a:stretch>
            <a:fillRect/>
          </a:stretch>
        </p:blipFill>
        <p:spPr>
          <a:xfrm>
            <a:off x="3567384" y="1172676"/>
            <a:ext cx="6697618" cy="2823616"/>
          </a:xfrm>
          <a:prstGeom prst="rect">
            <a:avLst/>
          </a:prstGeom>
        </p:spPr>
      </p:pic>
      <p:pic>
        <p:nvPicPr>
          <p:cNvPr id="6" name="图片 5">
            <a:extLst>
              <a:ext uri="{FF2B5EF4-FFF2-40B4-BE49-F238E27FC236}">
                <a16:creationId xmlns:a16="http://schemas.microsoft.com/office/drawing/2014/main" id="{A97B08B9-3DED-4068-8449-E1375E72ED43}"/>
              </a:ext>
            </a:extLst>
          </p:cNvPr>
          <p:cNvPicPr>
            <a:picLocks noChangeAspect="1"/>
          </p:cNvPicPr>
          <p:nvPr/>
        </p:nvPicPr>
        <p:blipFill>
          <a:blip r:embed="rId3"/>
          <a:stretch>
            <a:fillRect/>
          </a:stretch>
        </p:blipFill>
        <p:spPr>
          <a:xfrm>
            <a:off x="3567385" y="4003145"/>
            <a:ext cx="6752272" cy="2854855"/>
          </a:xfrm>
          <a:prstGeom prst="rect">
            <a:avLst/>
          </a:prstGeom>
        </p:spPr>
      </p:pic>
    </p:spTree>
    <p:extLst>
      <p:ext uri="{BB962C8B-B14F-4D97-AF65-F5344CB8AC3E}">
        <p14:creationId xmlns:p14="http://schemas.microsoft.com/office/powerpoint/2010/main" val="3809293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lvl="0">
              <a:defRPr/>
            </a:pPr>
            <a:r>
              <a:rPr lang="zh-CN" altLang="en-US" sz="2400" b="1" dirty="0">
                <a:solidFill>
                  <a:schemeClr val="bg1"/>
                </a:solidFill>
                <a:latin typeface="微软雅黑" panose="020B0503020204020204" pitchFamily="34" charset="-122"/>
                <a:ea typeface="微软雅黑" panose="020B0503020204020204" pitchFamily="34" charset="-122"/>
              </a:rPr>
              <a:t>三、成果展示</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Presentation of achievements</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287A11-55FC-7F42-A024-E84B73C99BD6}"/>
              </a:ext>
            </a:extLst>
          </p:cNvPr>
          <p:cNvSpPr txBox="1"/>
          <p:nvPr/>
        </p:nvSpPr>
        <p:spPr>
          <a:xfrm>
            <a:off x="369870" y="1674674"/>
            <a:ext cx="1569660"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邮件订阅功能</a:t>
            </a:r>
          </a:p>
        </p:txBody>
      </p:sp>
      <p:pic>
        <p:nvPicPr>
          <p:cNvPr id="8" name="图片 7">
            <a:extLst>
              <a:ext uri="{FF2B5EF4-FFF2-40B4-BE49-F238E27FC236}">
                <a16:creationId xmlns:a16="http://schemas.microsoft.com/office/drawing/2014/main" id="{F7716442-0DAF-03B1-92E6-B0EE1D6CD8AA}"/>
              </a:ext>
            </a:extLst>
          </p:cNvPr>
          <p:cNvPicPr>
            <a:picLocks noChangeAspect="1"/>
          </p:cNvPicPr>
          <p:nvPr/>
        </p:nvPicPr>
        <p:blipFill>
          <a:blip r:embed="rId2"/>
          <a:stretch>
            <a:fillRect/>
          </a:stretch>
        </p:blipFill>
        <p:spPr>
          <a:xfrm>
            <a:off x="2636131" y="1674674"/>
            <a:ext cx="4755292" cy="1607959"/>
          </a:xfrm>
          <a:prstGeom prst="rect">
            <a:avLst/>
          </a:prstGeom>
        </p:spPr>
      </p:pic>
      <p:pic>
        <p:nvPicPr>
          <p:cNvPr id="10" name="图片 9">
            <a:extLst>
              <a:ext uri="{FF2B5EF4-FFF2-40B4-BE49-F238E27FC236}">
                <a16:creationId xmlns:a16="http://schemas.microsoft.com/office/drawing/2014/main" id="{36F65356-5114-5CB5-649F-7F6F4F57ED48}"/>
              </a:ext>
            </a:extLst>
          </p:cNvPr>
          <p:cNvPicPr>
            <a:picLocks noChangeAspect="1"/>
          </p:cNvPicPr>
          <p:nvPr/>
        </p:nvPicPr>
        <p:blipFill>
          <a:blip r:embed="rId3"/>
          <a:stretch>
            <a:fillRect/>
          </a:stretch>
        </p:blipFill>
        <p:spPr>
          <a:xfrm>
            <a:off x="2636131" y="3550811"/>
            <a:ext cx="6866215" cy="2499577"/>
          </a:xfrm>
          <a:prstGeom prst="rect">
            <a:avLst/>
          </a:prstGeom>
        </p:spPr>
      </p:pic>
    </p:spTree>
    <p:extLst>
      <p:ext uri="{BB962C8B-B14F-4D97-AF65-F5344CB8AC3E}">
        <p14:creationId xmlns:p14="http://schemas.microsoft.com/office/powerpoint/2010/main" val="2126545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2">
            <a:extLst>
              <a:ext uri="{FF2B5EF4-FFF2-40B4-BE49-F238E27FC236}">
                <a16:creationId xmlns:a16="http://schemas.microsoft.com/office/drawing/2014/main" id="{16069208-4140-F24C-AA02-8A2885F9B8F5}"/>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A4FBD5B7-1CE9-F84D-AFD6-A529500E0885}"/>
              </a:ext>
            </a:extLst>
          </p:cNvPr>
          <p:cNvSpPr txBox="1"/>
          <p:nvPr/>
        </p:nvSpPr>
        <p:spPr>
          <a:xfrm>
            <a:off x="292499" y="304158"/>
            <a:ext cx="55356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三、成果展示</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Presentation of achievements</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EC55A8E6-1A6B-49F1-AC74-43766FC86953}"/>
              </a:ext>
            </a:extLst>
          </p:cNvPr>
          <p:cNvSpPr txBox="1"/>
          <p:nvPr/>
        </p:nvSpPr>
        <p:spPr>
          <a:xfrm>
            <a:off x="371260" y="1436914"/>
            <a:ext cx="1890677"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操作流程演示</a:t>
            </a:r>
          </a:p>
        </p:txBody>
      </p:sp>
      <p:pic>
        <p:nvPicPr>
          <p:cNvPr id="2" name="基于RPA+SVM的股票交易辅助系统+海南科技职业大学+玩原神玩的+彭立训">
            <a:hlinkClick r:id="" action="ppaction://media"/>
            <a:extLst>
              <a:ext uri="{FF2B5EF4-FFF2-40B4-BE49-F238E27FC236}">
                <a16:creationId xmlns:a16="http://schemas.microsoft.com/office/drawing/2014/main" id="{0507F7F3-0FDC-B065-158D-257CCCFE2D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2732" y="1891971"/>
            <a:ext cx="8914343" cy="4552950"/>
          </a:xfrm>
          <a:prstGeom prst="rect">
            <a:avLst/>
          </a:prstGeom>
        </p:spPr>
      </p:pic>
    </p:spTree>
    <p:extLst>
      <p:ext uri="{BB962C8B-B14F-4D97-AF65-F5344CB8AC3E}">
        <p14:creationId xmlns:p14="http://schemas.microsoft.com/office/powerpoint/2010/main" val="61793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四、未来计划</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Future plans</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12538FD1-265A-3C49-975B-C010D5D5CE02}"/>
              </a:ext>
            </a:extLst>
          </p:cNvPr>
          <p:cNvSpPr txBox="1"/>
          <p:nvPr/>
        </p:nvSpPr>
        <p:spPr>
          <a:xfrm>
            <a:off x="1417815" y="2541967"/>
            <a:ext cx="3653110" cy="2308324"/>
          </a:xfrm>
          <a:prstGeom prst="rect">
            <a:avLst/>
          </a:prstGeom>
          <a:noFill/>
        </p:spPr>
        <p:txBody>
          <a:bodyPr wrap="square" rtlCol="0">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尝试多种算法结合</a:t>
            </a:r>
            <a:endParaRPr lang="en-US" altLang="zh-CN" sz="3200" dirty="0">
              <a:solidFill>
                <a:schemeClr val="bg1"/>
              </a:solidFill>
              <a:latin typeface="微软雅黑" panose="020B0503020204020204" pitchFamily="34" charset="-122"/>
              <a:ea typeface="微软雅黑" panose="020B0503020204020204" pitchFamily="34" charset="-122"/>
            </a:endParaRPr>
          </a:p>
          <a:p>
            <a:pPr algn="ctr"/>
            <a:endParaRPr lang="en-US" altLang="zh-CN" sz="32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单一的算法的精确率一定是不如多种算法的结合</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只有足够稳定的盈利才能让用户相信产品的质量</a:t>
            </a:r>
          </a:p>
        </p:txBody>
      </p:sp>
      <p:sp>
        <p:nvSpPr>
          <p:cNvPr id="7" name="文本框 6">
            <a:extLst>
              <a:ext uri="{FF2B5EF4-FFF2-40B4-BE49-F238E27FC236}">
                <a16:creationId xmlns:a16="http://schemas.microsoft.com/office/drawing/2014/main" id="{DB279374-9511-40F2-AA87-116BC662132C}"/>
              </a:ext>
            </a:extLst>
          </p:cNvPr>
          <p:cNvSpPr txBox="1"/>
          <p:nvPr/>
        </p:nvSpPr>
        <p:spPr>
          <a:xfrm>
            <a:off x="6333266" y="2665077"/>
            <a:ext cx="4530749" cy="2062103"/>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实现交易自动化</a:t>
            </a:r>
            <a:endParaRPr lang="en-US" altLang="zh-CN" sz="2800" dirty="0">
              <a:solidFill>
                <a:schemeClr val="bg1"/>
              </a:solidFill>
              <a:latin typeface="微软雅黑" panose="020B0503020204020204" pitchFamily="34" charset="-122"/>
              <a:ea typeface="微软雅黑" panose="020B0503020204020204" pitchFamily="34" charset="-122"/>
            </a:endParaRPr>
          </a:p>
          <a:p>
            <a:pPr algn="ctr"/>
            <a:endParaRPr lang="en-US" altLang="zh-CN" sz="2800" dirty="0">
              <a:solidFill>
                <a:schemeClr val="bg1"/>
              </a:solidFill>
              <a:latin typeface="微软雅黑" panose="020B0503020204020204" pitchFamily="34" charset="-122"/>
              <a:ea typeface="微软雅黑" panose="020B0503020204020204" pitchFamily="34" charset="-122"/>
            </a:endParaRPr>
          </a:p>
          <a:p>
            <a:pPr algn="ctr"/>
            <a:r>
              <a:rPr lang="zh-CN" altLang="en-US" sz="1800" dirty="0">
                <a:solidFill>
                  <a:schemeClr val="bg1"/>
                </a:solidFill>
                <a:latin typeface="微软雅黑" panose="020B0503020204020204" pitchFamily="34" charset="-122"/>
                <a:ea typeface="微软雅黑" panose="020B0503020204020204" pitchFamily="34" charset="-122"/>
              </a:rPr>
              <a:t>通过结合模型的预测结果，完善一套科学的交易策略通过脚本实现完全自动化的交易，让用户躺着赚钱。</a:t>
            </a:r>
            <a:endParaRPr lang="en-US" altLang="zh-CN" sz="1800"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422080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54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a:extLst>
              <a:ext uri="{FF2B5EF4-FFF2-40B4-BE49-F238E27FC236}">
                <a16:creationId xmlns:a16="http://schemas.microsoft.com/office/drawing/2014/main" id="{9CA6A3C2-6568-D043-8016-E13D9D833C5F}"/>
              </a:ext>
            </a:extLst>
          </p:cNvPr>
          <p:cNvSpPr txBox="1">
            <a:spLocks/>
          </p:cNvSpPr>
          <p:nvPr/>
        </p:nvSpPr>
        <p:spPr>
          <a:xfrm>
            <a:off x="835318" y="1815096"/>
            <a:ext cx="7614288" cy="480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：基于</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RPA+SVM</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实现的股票交易辅助系统</a:t>
            </a:r>
          </a:p>
        </p:txBody>
      </p:sp>
      <p:sp>
        <p:nvSpPr>
          <p:cNvPr id="8" name="文本占位符 9">
            <a:extLst>
              <a:ext uri="{FF2B5EF4-FFF2-40B4-BE49-F238E27FC236}">
                <a16:creationId xmlns:a16="http://schemas.microsoft.com/office/drawing/2014/main" id="{A9C94183-63D5-D14A-ADCF-ECA421883E0B}"/>
              </a:ext>
            </a:extLst>
          </p:cNvPr>
          <p:cNvSpPr txBox="1">
            <a:spLocks/>
          </p:cNvSpPr>
          <p:nvPr/>
        </p:nvSpPr>
        <p:spPr>
          <a:xfrm>
            <a:off x="835318" y="2742188"/>
            <a:ext cx="6613445" cy="3381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028">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：玩原神玩的 </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：彭立训，文阳</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队伍口号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Slogan</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028">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所在单位和部门</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专业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海南科技职业大学</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028">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：股市</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股票交易</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028">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作品应用项目</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：信息辅助，决策建议</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028">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其它介绍等</a:t>
            </a:r>
            <a:endPar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028">
              <a:lnSpc>
                <a:spcPct val="200000"/>
              </a:lnSpc>
              <a:spcBef>
                <a:spcPts val="0"/>
              </a:spcBef>
            </a:pP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a:extLst>
              <a:ext uri="{FF2B5EF4-FFF2-40B4-BE49-F238E27FC236}">
                <a16:creationId xmlns:a16="http://schemas.microsoft.com/office/drawing/2014/main" id="{0EC478CF-6629-0F40-B124-4A01644BAD7D}"/>
              </a:ext>
            </a:extLst>
          </p:cNvPr>
          <p:cNvSpPr txBox="1">
            <a:spLocks/>
          </p:cNvSpPr>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2000" y="1993900"/>
            <a:ext cx="2921000" cy="359410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8A59D6EA-D6AB-4195-99A8-6A691A7E7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9606" y="2406459"/>
            <a:ext cx="2768982" cy="2768982"/>
          </a:xfrm>
          <a:prstGeom prst="rect">
            <a:avLst/>
          </a:prstGeom>
        </p:spPr>
      </p:pic>
    </p:spTree>
    <p:extLst>
      <p:ext uri="{BB962C8B-B14F-4D97-AF65-F5344CB8AC3E}">
        <p14:creationId xmlns:p14="http://schemas.microsoft.com/office/powerpoint/2010/main" val="779929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B584A1D8-74B2-FD4B-9118-9647AC8759CA}"/>
              </a:ext>
            </a:extLst>
          </p:cNvPr>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一、需求分析</a:t>
            </a:r>
            <a:r>
              <a:rPr lang="en-US" altLang="zh-CN" sz="2400" b="1" dirty="0">
                <a:solidFill>
                  <a:schemeClr val="bg1"/>
                </a:solidFill>
                <a:latin typeface="微软雅黑" panose="020B0503020204020204" pitchFamily="34" charset="-122"/>
                <a:ea typeface="微软雅黑" panose="020B0503020204020204" pitchFamily="34" charset="-122"/>
              </a:rPr>
              <a:t>&amp;</a:t>
            </a:r>
            <a:r>
              <a:rPr lang="zh-CN" altLang="en-US" sz="2400" b="1" dirty="0">
                <a:solidFill>
                  <a:schemeClr val="bg1"/>
                </a:solidFill>
                <a:latin typeface="微软雅黑" panose="020B0503020204020204" pitchFamily="34" charset="-122"/>
                <a:ea typeface="微软雅黑" panose="020B0503020204020204" pitchFamily="34" charset="-122"/>
              </a:rPr>
              <a:t>背景介绍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altLang="zh-CN"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灯片编号占位符 3">
            <a:extLst>
              <a:ext uri="{FF2B5EF4-FFF2-40B4-BE49-F238E27FC236}">
                <a16:creationId xmlns:a16="http://schemas.microsoft.com/office/drawing/2014/main" id="{45063CA4-0CA0-4D4A-83D9-0D2020600C6F}"/>
              </a:ext>
            </a:extLst>
          </p:cNvPr>
          <p:cNvSpPr txBox="1">
            <a:spLocks/>
          </p:cNvSpPr>
          <p:nvPr/>
        </p:nvSpPr>
        <p:spPr>
          <a:xfrm>
            <a:off x="0" y="0"/>
            <a:ext cx="0" cy="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mtClean="0"/>
              <a:pPr/>
              <a:t>3</a:t>
            </a:fld>
            <a:endParaRPr lang="zh-CN" altLang="en-US" dirty="0"/>
          </a:p>
        </p:txBody>
      </p:sp>
      <p:sp>
        <p:nvSpPr>
          <p:cNvPr id="31" name="矩形 30">
            <a:extLst>
              <a:ext uri="{FF2B5EF4-FFF2-40B4-BE49-F238E27FC236}">
                <a16:creationId xmlns:a16="http://schemas.microsoft.com/office/drawing/2014/main" id="{3FBF4A49-F1C9-C640-851D-15D76110C7A0}"/>
              </a:ext>
            </a:extLst>
          </p:cNvPr>
          <p:cNvSpPr/>
          <p:nvPr/>
        </p:nvSpPr>
        <p:spPr>
          <a:xfrm>
            <a:off x="382460" y="1309305"/>
            <a:ext cx="10954725" cy="3754874"/>
          </a:xfrm>
          <a:prstGeom prst="rect">
            <a:avLst/>
          </a:prstGeom>
        </p:spPr>
        <p:txBody>
          <a:bodyPr wrap="square">
            <a:spAutoFit/>
          </a:bodyPr>
          <a:lstStyle/>
          <a:p>
            <a:r>
              <a:rPr lang="en-US" altLang="zh-CN" sz="1400" dirty="0">
                <a:solidFill>
                  <a:schemeClr val="bg1"/>
                </a:solidFill>
                <a:latin typeface="Microsoft YaHei" panose="020B0503020204020204" pitchFamily="34" charset="-122"/>
                <a:ea typeface="Microsoft YaHei" panose="020B0503020204020204" pitchFamily="34" charset="-122"/>
              </a:rPr>
              <a:t>1. </a:t>
            </a:r>
            <a:r>
              <a:rPr lang="zh-CN" altLang="en-US" sz="1400" dirty="0">
                <a:solidFill>
                  <a:schemeClr val="bg1"/>
                </a:solidFill>
                <a:latin typeface="Microsoft YaHei" panose="020B0503020204020204" pitchFamily="34" charset="-122"/>
                <a:ea typeface="Microsoft YaHei" panose="020B0503020204020204" pitchFamily="34" charset="-122"/>
              </a:rPr>
              <a:t>股市行情难以预测：股市是一个高度复杂和动态的系统，受到众多因素的影响，包括经济数据、政治事件、自然灾害等。这些因素的相互作用使得股市行情的预测变得困难，甚至专业的分析师也无法准确预测股市的未来走势。</a:t>
            </a:r>
          </a:p>
          <a:p>
            <a:endParaRPr lang="zh-CN" altLang="en-US" sz="1400" dirty="0">
              <a:solidFill>
                <a:schemeClr val="bg1"/>
              </a:solidFill>
              <a:latin typeface="Microsoft YaHei" panose="020B0503020204020204" pitchFamily="34" charset="-122"/>
              <a:ea typeface="Microsoft YaHei" panose="020B0503020204020204" pitchFamily="34" charset="-122"/>
            </a:endParaRPr>
          </a:p>
          <a:p>
            <a:r>
              <a:rPr lang="en-US" altLang="zh-CN" sz="1400" dirty="0">
                <a:solidFill>
                  <a:schemeClr val="bg1"/>
                </a:solidFill>
                <a:latin typeface="Microsoft YaHei" panose="020B0503020204020204" pitchFamily="34" charset="-122"/>
                <a:ea typeface="Microsoft YaHei" panose="020B0503020204020204" pitchFamily="34" charset="-122"/>
              </a:rPr>
              <a:t>2. </a:t>
            </a:r>
            <a:r>
              <a:rPr lang="zh-CN" altLang="en-US" sz="1400" dirty="0">
                <a:solidFill>
                  <a:schemeClr val="bg1"/>
                </a:solidFill>
                <a:latin typeface="Microsoft YaHei" panose="020B0503020204020204" pitchFamily="34" charset="-122"/>
                <a:ea typeface="Microsoft YaHei" panose="020B0503020204020204" pitchFamily="34" charset="-122"/>
              </a:rPr>
              <a:t>不利于常人操作：对于普通投资者而言，股市的波动性和不确定性可能会带来较大的风险。常人往往缺乏专业的投资知识和经验，难以做出明智的投资决策，因此可能会面临损失。相比于机构投资者和专业交易者，常人在股市中的操作并不具备优势。</a:t>
            </a:r>
          </a:p>
          <a:p>
            <a:endParaRPr lang="zh-CN" altLang="en-US" sz="1400" dirty="0">
              <a:solidFill>
                <a:schemeClr val="bg1"/>
              </a:solidFill>
              <a:latin typeface="Microsoft YaHei" panose="020B0503020204020204" pitchFamily="34" charset="-122"/>
              <a:ea typeface="Microsoft YaHei" panose="020B0503020204020204" pitchFamily="34" charset="-122"/>
            </a:endParaRPr>
          </a:p>
          <a:p>
            <a:r>
              <a:rPr lang="en-US" altLang="zh-CN" sz="1400" dirty="0">
                <a:solidFill>
                  <a:schemeClr val="bg1"/>
                </a:solidFill>
                <a:latin typeface="Microsoft YaHei" panose="020B0503020204020204" pitchFamily="34" charset="-122"/>
                <a:ea typeface="Microsoft YaHei" panose="020B0503020204020204" pitchFamily="34" charset="-122"/>
              </a:rPr>
              <a:t>3. </a:t>
            </a:r>
            <a:r>
              <a:rPr lang="zh-CN" altLang="en-US" sz="1400" dirty="0">
                <a:solidFill>
                  <a:schemeClr val="bg1"/>
                </a:solidFill>
                <a:latin typeface="Microsoft YaHei" panose="020B0503020204020204" pitchFamily="34" charset="-122"/>
                <a:ea typeface="Microsoft YaHei" panose="020B0503020204020204" pitchFamily="34" charset="-122"/>
              </a:rPr>
              <a:t>炒股学习成本较高：要在股市中取得成功并盈利，需要对市场有深入的了解和分析能力。这涉及到学习股票基本知识、技术分析、财务分析等专业领域，需要耗费大量的时间和精力。对于普通投资者来说，学习股市知识的成本较高，限制了他们在股市中的参与程度。</a:t>
            </a:r>
          </a:p>
          <a:p>
            <a:endParaRPr lang="zh-CN" altLang="en-US" sz="1400" dirty="0">
              <a:solidFill>
                <a:schemeClr val="bg1"/>
              </a:solidFill>
              <a:latin typeface="Microsoft YaHei" panose="020B0503020204020204" pitchFamily="34" charset="-122"/>
              <a:ea typeface="Microsoft YaHei" panose="020B0503020204020204" pitchFamily="34" charset="-122"/>
            </a:endParaRPr>
          </a:p>
          <a:p>
            <a:r>
              <a:rPr lang="en-US" altLang="zh-CN" sz="1400" dirty="0">
                <a:solidFill>
                  <a:schemeClr val="bg1"/>
                </a:solidFill>
                <a:latin typeface="Microsoft YaHei" panose="020B0503020204020204" pitchFamily="34" charset="-122"/>
                <a:ea typeface="Microsoft YaHei" panose="020B0503020204020204" pitchFamily="34" charset="-122"/>
              </a:rPr>
              <a:t>4. </a:t>
            </a:r>
            <a:r>
              <a:rPr lang="zh-CN" altLang="en-US" sz="1400" dirty="0">
                <a:solidFill>
                  <a:schemeClr val="bg1"/>
                </a:solidFill>
                <a:latin typeface="Microsoft YaHei" panose="020B0503020204020204" pitchFamily="34" charset="-122"/>
                <a:ea typeface="Microsoft YaHei" panose="020B0503020204020204" pitchFamily="34" charset="-122"/>
              </a:rPr>
              <a:t>抓取股市以往信息：分析股市的过去信息对于预测未来走势具有一定的参考价值。投资者可以通过研究历史数据、公司财报、市场趋势等来获取对股市的理解。过去的信息可以提供一些线索和参考，但并不能完全预测未来的股市表现。</a:t>
            </a:r>
          </a:p>
          <a:p>
            <a:endParaRPr lang="zh-CN" altLang="en-US" sz="1400" dirty="0">
              <a:solidFill>
                <a:schemeClr val="bg1"/>
              </a:solidFill>
              <a:latin typeface="Microsoft YaHei" panose="020B0503020204020204" pitchFamily="34" charset="-122"/>
              <a:ea typeface="Microsoft YaHei" panose="020B0503020204020204" pitchFamily="34" charset="-122"/>
            </a:endParaRPr>
          </a:p>
          <a:p>
            <a:r>
              <a:rPr lang="en-US" altLang="zh-CN" sz="1400" dirty="0">
                <a:solidFill>
                  <a:schemeClr val="bg1"/>
                </a:solidFill>
                <a:latin typeface="Microsoft YaHei" panose="020B0503020204020204" pitchFamily="34" charset="-122"/>
                <a:ea typeface="Microsoft YaHei" panose="020B0503020204020204" pitchFamily="34" charset="-122"/>
              </a:rPr>
              <a:t>5. </a:t>
            </a:r>
            <a:r>
              <a:rPr lang="zh-CN" altLang="en-US" sz="1400" dirty="0">
                <a:solidFill>
                  <a:schemeClr val="bg1"/>
                </a:solidFill>
                <a:latin typeface="Microsoft YaHei" panose="020B0503020204020204" pitchFamily="34" charset="-122"/>
                <a:ea typeface="Microsoft YaHei" panose="020B0503020204020204" pitchFamily="34" charset="-122"/>
              </a:rPr>
              <a:t>通过数据处理预测：一些投资者和机构利用大数据和数据分析技术来预测股市的走势。他们使用复杂的算法和模型来处理海量的市场数据，以寻找潜在的投资机会。这种方法可以帮助投资者在一定程度上理解市场趋势，但仍然存在风险和不确定性。</a:t>
            </a:r>
          </a:p>
          <a:p>
            <a:endParaRPr lang="zh-CN" altLang="en-US" sz="1400" dirty="0">
              <a:solidFill>
                <a:schemeClr val="bg1"/>
              </a:solidFill>
              <a:latin typeface="Microsoft YaHei" panose="020B0503020204020204" pitchFamily="34" charset="-122"/>
              <a:ea typeface="Microsoft YaHei" panose="020B0503020204020204" pitchFamily="34" charset="-122"/>
            </a:endParaRPr>
          </a:p>
          <a:p>
            <a:r>
              <a:rPr lang="zh-CN" altLang="en-US" sz="1400" dirty="0">
                <a:solidFill>
                  <a:schemeClr val="bg1"/>
                </a:solidFill>
                <a:latin typeface="Microsoft YaHei" panose="020B0503020204020204" pitchFamily="34" charset="-122"/>
                <a:ea typeface="Microsoft YaHei" panose="020B0503020204020204" pitchFamily="34" charset="-122"/>
              </a:rPr>
              <a:t>综上所述，股市是一个充满风险和不确定性的领域，对于普通投资者而言，预测股市行情和取得稳定的回报并不容易。尽管通过学习和数据处理可以提高对股市的理解和预测能力，但仍需要谨慎对待，并考虑个人的风险承受能力和投资目标。</a:t>
            </a:r>
          </a:p>
        </p:txBody>
      </p:sp>
    </p:spTree>
    <p:extLst>
      <p:ext uri="{BB962C8B-B14F-4D97-AF65-F5344CB8AC3E}">
        <p14:creationId xmlns:p14="http://schemas.microsoft.com/office/powerpoint/2010/main" val="16886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BDC2412D-BB88-644B-A4D5-E538F203A6F9}"/>
              </a:ext>
            </a:extLst>
          </p:cNvPr>
          <p:cNvGrpSpPr/>
          <p:nvPr/>
        </p:nvGrpSpPr>
        <p:grpSpPr>
          <a:xfrm>
            <a:off x="989330" y="1750623"/>
            <a:ext cx="10078720" cy="4126302"/>
            <a:chOff x="631" y="1958"/>
            <a:chExt cx="15354" cy="3056"/>
          </a:xfrm>
        </p:grpSpPr>
        <p:cxnSp>
          <p:nvCxnSpPr>
            <p:cNvPr id="40" name="直接连接符 86">
              <a:extLst>
                <a:ext uri="{FF2B5EF4-FFF2-40B4-BE49-F238E27FC236}">
                  <a16:creationId xmlns:a16="http://schemas.microsoft.com/office/drawing/2014/main" id="{E3E28072-4A9C-5040-9712-766420AC2B6B}"/>
                </a:ext>
              </a:extLst>
            </p:cNvPr>
            <p:cNvCxnSpPr>
              <a:stCxn id="41" idx="3"/>
            </p:cNvCxnSpPr>
            <p:nvPr/>
          </p:nvCxnSpPr>
          <p:spPr>
            <a:xfrm>
              <a:off x="905" y="3453"/>
              <a:ext cx="14624" cy="4"/>
            </a:xfrm>
            <a:prstGeom prst="line">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240740D8-4CBB-7445-973A-9706F24C9D90}"/>
                </a:ext>
              </a:extLst>
            </p:cNvPr>
            <p:cNvSpPr/>
            <p:nvPr/>
          </p:nvSpPr>
          <p:spPr>
            <a:xfrm>
              <a:off x="79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2" name="矩形 41">
              <a:extLst>
                <a:ext uri="{FF2B5EF4-FFF2-40B4-BE49-F238E27FC236}">
                  <a16:creationId xmlns:a16="http://schemas.microsoft.com/office/drawing/2014/main" id="{2745AF03-7639-4941-8773-0D6D02B5B365}"/>
                </a:ext>
              </a:extLst>
            </p:cNvPr>
            <p:cNvSpPr/>
            <p:nvPr/>
          </p:nvSpPr>
          <p:spPr>
            <a:xfrm>
              <a:off x="2324"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3" name="矩形 42">
              <a:extLst>
                <a:ext uri="{FF2B5EF4-FFF2-40B4-BE49-F238E27FC236}">
                  <a16:creationId xmlns:a16="http://schemas.microsoft.com/office/drawing/2014/main" id="{48E80163-1904-1045-B709-513C052DDB1B}"/>
                </a:ext>
              </a:extLst>
            </p:cNvPr>
            <p:cNvSpPr/>
            <p:nvPr/>
          </p:nvSpPr>
          <p:spPr>
            <a:xfrm>
              <a:off x="3845"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4" name="矩形 43">
              <a:extLst>
                <a:ext uri="{FF2B5EF4-FFF2-40B4-BE49-F238E27FC236}">
                  <a16:creationId xmlns:a16="http://schemas.microsoft.com/office/drawing/2014/main" id="{CCAA5301-009F-E843-909E-81D8B1C65401}"/>
                </a:ext>
              </a:extLst>
            </p:cNvPr>
            <p:cNvSpPr/>
            <p:nvPr/>
          </p:nvSpPr>
          <p:spPr>
            <a:xfrm>
              <a:off x="527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矩形 44">
              <a:extLst>
                <a:ext uri="{FF2B5EF4-FFF2-40B4-BE49-F238E27FC236}">
                  <a16:creationId xmlns:a16="http://schemas.microsoft.com/office/drawing/2014/main" id="{A2E71943-E452-5648-A5CE-DA1FAE0A4658}"/>
                </a:ext>
              </a:extLst>
            </p:cNvPr>
            <p:cNvSpPr/>
            <p:nvPr/>
          </p:nvSpPr>
          <p:spPr>
            <a:xfrm>
              <a:off x="6696"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6" name="矩形 45">
              <a:extLst>
                <a:ext uri="{FF2B5EF4-FFF2-40B4-BE49-F238E27FC236}">
                  <a16:creationId xmlns:a16="http://schemas.microsoft.com/office/drawing/2014/main" id="{B9A048A0-FC6E-F948-88D6-B7D8D3F9CC00}"/>
                </a:ext>
              </a:extLst>
            </p:cNvPr>
            <p:cNvSpPr/>
            <p:nvPr/>
          </p:nvSpPr>
          <p:spPr>
            <a:xfrm>
              <a:off x="8121" y="3397"/>
              <a:ext cx="107"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7" name="矩形 46">
              <a:extLst>
                <a:ext uri="{FF2B5EF4-FFF2-40B4-BE49-F238E27FC236}">
                  <a16:creationId xmlns:a16="http://schemas.microsoft.com/office/drawing/2014/main" id="{BB234942-0FE2-E048-939F-908BEA6C6635}"/>
                </a:ext>
              </a:extLst>
            </p:cNvPr>
            <p:cNvSpPr/>
            <p:nvPr/>
          </p:nvSpPr>
          <p:spPr>
            <a:xfrm>
              <a:off x="12432"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8" name="矩形 47">
              <a:extLst>
                <a:ext uri="{FF2B5EF4-FFF2-40B4-BE49-F238E27FC236}">
                  <a16:creationId xmlns:a16="http://schemas.microsoft.com/office/drawing/2014/main" id="{BF9F1C1C-57FB-AE45-826F-A0E290361EE1}"/>
                </a:ext>
              </a:extLst>
            </p:cNvPr>
            <p:cNvSpPr/>
            <p:nvPr/>
          </p:nvSpPr>
          <p:spPr>
            <a:xfrm>
              <a:off x="13857"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9" name="矩形 48">
              <a:extLst>
                <a:ext uri="{FF2B5EF4-FFF2-40B4-BE49-F238E27FC236}">
                  <a16:creationId xmlns:a16="http://schemas.microsoft.com/office/drawing/2014/main" id="{762C2B34-4237-4B40-9AF7-7DFFB3289A6A}"/>
                </a:ext>
              </a:extLst>
            </p:cNvPr>
            <p:cNvSpPr/>
            <p:nvPr/>
          </p:nvSpPr>
          <p:spPr>
            <a:xfrm>
              <a:off x="15480" y="3397"/>
              <a:ext cx="108" cy="112"/>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0" name="矩形 49">
              <a:extLst>
                <a:ext uri="{FF2B5EF4-FFF2-40B4-BE49-F238E27FC236}">
                  <a16:creationId xmlns:a16="http://schemas.microsoft.com/office/drawing/2014/main" id="{02D287C4-CDFB-1540-8EE0-AAB564E7F764}"/>
                </a:ext>
              </a:extLst>
            </p:cNvPr>
            <p:cNvSpPr/>
            <p:nvPr/>
          </p:nvSpPr>
          <p:spPr>
            <a:xfrm>
              <a:off x="10989" y="3370"/>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51" name="肘形连接符 50">
              <a:extLst>
                <a:ext uri="{FF2B5EF4-FFF2-40B4-BE49-F238E27FC236}">
                  <a16:creationId xmlns:a16="http://schemas.microsoft.com/office/drawing/2014/main" id="{CA659DA4-4A2C-C843-9486-50DC3B4F74C1}"/>
                </a:ext>
              </a:extLst>
            </p:cNvPr>
            <p:cNvCxnSpPr>
              <a:stCxn id="41" idx="2"/>
              <a:endCxn id="43" idx="2"/>
            </p:cNvCxnSpPr>
            <p:nvPr/>
          </p:nvCxnSpPr>
          <p:spPr>
            <a:xfrm rot="5400000" flipV="1">
              <a:off x="2375" y="1973"/>
              <a:ext cx="5" cy="3048"/>
            </a:xfrm>
            <a:prstGeom prst="bentConnector3">
              <a:avLst>
                <a:gd name="adj1" fmla="val 7550000"/>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52" name="肘形连接符 51">
              <a:extLst>
                <a:ext uri="{FF2B5EF4-FFF2-40B4-BE49-F238E27FC236}">
                  <a16:creationId xmlns:a16="http://schemas.microsoft.com/office/drawing/2014/main" id="{21453FB6-031C-4C48-8BDA-BF00C85E8FA0}"/>
                </a:ext>
              </a:extLst>
            </p:cNvPr>
            <p:cNvCxnSpPr/>
            <p:nvPr/>
          </p:nvCxnSpPr>
          <p:spPr>
            <a:xfrm rot="5400000" flipH="1" flipV="1">
              <a:off x="11756" y="2649"/>
              <a:ext cx="22" cy="1425"/>
            </a:xfrm>
            <a:prstGeom prst="bentConnector3">
              <a:avLst>
                <a:gd name="adj1" fmla="val -2270454"/>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53" name="矩形 52">
              <a:extLst>
                <a:ext uri="{FF2B5EF4-FFF2-40B4-BE49-F238E27FC236}">
                  <a16:creationId xmlns:a16="http://schemas.microsoft.com/office/drawing/2014/main" id="{FFACEE2F-28DF-344D-B0B1-F1D4459555CC}"/>
                </a:ext>
              </a:extLst>
            </p:cNvPr>
            <p:cNvSpPr/>
            <p:nvPr/>
          </p:nvSpPr>
          <p:spPr>
            <a:xfrm>
              <a:off x="9546" y="3382"/>
              <a:ext cx="125" cy="130"/>
            </a:xfrm>
            <a:prstGeom prst="rect">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4" name="等腰三角形 103">
              <a:extLst>
                <a:ext uri="{FF2B5EF4-FFF2-40B4-BE49-F238E27FC236}">
                  <a16:creationId xmlns:a16="http://schemas.microsoft.com/office/drawing/2014/main" id="{ACF512D5-C141-F141-9FE9-1C9134F029C2}"/>
                </a:ext>
              </a:extLst>
            </p:cNvPr>
            <p:cNvSpPr/>
            <p:nvPr/>
          </p:nvSpPr>
          <p:spPr>
            <a:xfrm rot="10800000">
              <a:off x="2312" y="3965"/>
              <a:ext cx="120" cy="77"/>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5" name="等腰三角形 104">
              <a:extLst>
                <a:ext uri="{FF2B5EF4-FFF2-40B4-BE49-F238E27FC236}">
                  <a16:creationId xmlns:a16="http://schemas.microsoft.com/office/drawing/2014/main" id="{F996E86B-A7AC-7D4E-8779-584514EA1F70}"/>
                </a:ext>
              </a:extLst>
            </p:cNvPr>
            <p:cNvSpPr/>
            <p:nvPr/>
          </p:nvSpPr>
          <p:spPr>
            <a:xfrm rot="10800000">
              <a:off x="8121" y="3964"/>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6" name="TextBox 103">
              <a:extLst>
                <a:ext uri="{FF2B5EF4-FFF2-40B4-BE49-F238E27FC236}">
                  <a16:creationId xmlns:a16="http://schemas.microsoft.com/office/drawing/2014/main" id="{25B90016-F3B3-8A4B-94C1-BAF0CA165F02}"/>
                </a:ext>
              </a:extLst>
            </p:cNvPr>
            <p:cNvSpPr txBox="1">
              <a:spLocks noChangeArrowheads="1"/>
            </p:cNvSpPr>
            <p:nvPr/>
          </p:nvSpPr>
          <p:spPr bwMode="auto">
            <a:xfrm rot="30982">
              <a:off x="1408" y="2594"/>
              <a:ext cx="2725"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fontAlgn="base">
                <a:spcBef>
                  <a:spcPct val="0"/>
                </a:spcBef>
                <a:spcAft>
                  <a:spcPct val="0"/>
                </a:spcAft>
                <a:defRPr>
                  <a:solidFill>
                    <a:schemeClr val="tx1"/>
                  </a:solidFill>
                  <a:latin typeface="Calibri" charset="0"/>
                  <a:ea typeface="宋体" charset="-122"/>
                </a:defRPr>
              </a:lvl6pPr>
              <a:lvl7pPr marL="2971800" indent="-228600" fontAlgn="base">
                <a:spcBef>
                  <a:spcPct val="0"/>
                </a:spcBef>
                <a:spcAft>
                  <a:spcPct val="0"/>
                </a:spcAft>
                <a:defRPr>
                  <a:solidFill>
                    <a:schemeClr val="tx1"/>
                  </a:solidFill>
                  <a:latin typeface="Calibri" charset="0"/>
                  <a:ea typeface="宋体" charset="-122"/>
                </a:defRPr>
              </a:lvl7pPr>
              <a:lvl8pPr marL="3429000" indent="-228600" fontAlgn="base">
                <a:spcBef>
                  <a:spcPct val="0"/>
                </a:spcBef>
                <a:spcAft>
                  <a:spcPct val="0"/>
                </a:spcAft>
                <a:defRPr>
                  <a:solidFill>
                    <a:schemeClr val="tx1"/>
                  </a:solidFill>
                  <a:latin typeface="Calibri" charset="0"/>
                  <a:ea typeface="宋体" charset="-122"/>
                </a:defRPr>
              </a:lvl8pPr>
              <a:lvl9pPr marL="3886200" indent="-228600" fontAlgn="base">
                <a:spcBef>
                  <a:spcPct val="0"/>
                </a:spcBef>
                <a:spcAft>
                  <a:spcPct val="0"/>
                </a:spcAft>
                <a:defRPr>
                  <a:solidFill>
                    <a:schemeClr val="tx1"/>
                  </a:solidFill>
                  <a:latin typeface="Calibri" charset="0"/>
                  <a:ea typeface="宋体" charset="-122"/>
                </a:defRPr>
              </a:lvl9pPr>
            </a:lstStyle>
            <a:p>
              <a:r>
                <a:rPr lang="zh-CN" altLang="en-US" sz="2000" dirty="0">
                  <a:solidFill>
                    <a:schemeClr val="bg1"/>
                  </a:solidFill>
                </a:rPr>
                <a:t>用户输入需要查询的股票代码</a:t>
              </a:r>
            </a:p>
          </p:txBody>
        </p:sp>
        <p:sp>
          <p:nvSpPr>
            <p:cNvPr id="61" name="TextBox 103">
              <a:extLst>
                <a:ext uri="{FF2B5EF4-FFF2-40B4-BE49-F238E27FC236}">
                  <a16:creationId xmlns:a16="http://schemas.microsoft.com/office/drawing/2014/main" id="{7D15F383-E7CB-8F42-88B8-1F91549AF153}"/>
                </a:ext>
              </a:extLst>
            </p:cNvPr>
            <p:cNvSpPr txBox="1">
              <a:spLocks noChangeArrowheads="1"/>
            </p:cNvSpPr>
            <p:nvPr/>
          </p:nvSpPr>
          <p:spPr bwMode="auto">
            <a:xfrm rot="30982">
              <a:off x="2981" y="4030"/>
              <a:ext cx="3818"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charset="-122"/>
                </a:defRPr>
              </a:lvl1pPr>
              <a:lvl2pPr marL="742950" indent="-285750">
                <a:defRPr>
                  <a:solidFill>
                    <a:schemeClr val="tx1"/>
                  </a:solidFill>
                  <a:latin typeface="Calibri" charset="0"/>
                  <a:ea typeface="宋体" charset="-122"/>
                </a:defRPr>
              </a:lvl2pPr>
              <a:lvl3pPr marL="1143000" indent="-228600">
                <a:defRPr>
                  <a:solidFill>
                    <a:schemeClr val="tx1"/>
                  </a:solidFill>
                  <a:latin typeface="Calibri" charset="0"/>
                  <a:ea typeface="宋体" charset="-122"/>
                </a:defRPr>
              </a:lvl3pPr>
              <a:lvl4pPr marL="1600200" indent="-228600">
                <a:defRPr>
                  <a:solidFill>
                    <a:schemeClr val="tx1"/>
                  </a:solidFill>
                  <a:latin typeface="Calibri" charset="0"/>
                  <a:ea typeface="宋体" charset="-122"/>
                </a:defRPr>
              </a:lvl4pPr>
              <a:lvl5pPr marL="2057400" indent="-228600">
                <a:defRPr>
                  <a:solidFill>
                    <a:schemeClr val="tx1"/>
                  </a:solidFill>
                  <a:latin typeface="Calibri" charset="0"/>
                  <a:ea typeface="宋体" charset="-122"/>
                </a:defRPr>
              </a:lvl5pPr>
              <a:lvl6pPr marL="2514600" indent="-228600" fontAlgn="base">
                <a:spcBef>
                  <a:spcPct val="0"/>
                </a:spcBef>
                <a:spcAft>
                  <a:spcPct val="0"/>
                </a:spcAft>
                <a:defRPr>
                  <a:solidFill>
                    <a:schemeClr val="tx1"/>
                  </a:solidFill>
                  <a:latin typeface="Calibri" charset="0"/>
                  <a:ea typeface="宋体" charset="-122"/>
                </a:defRPr>
              </a:lvl6pPr>
              <a:lvl7pPr marL="2971800" indent="-228600" fontAlgn="base">
                <a:spcBef>
                  <a:spcPct val="0"/>
                </a:spcBef>
                <a:spcAft>
                  <a:spcPct val="0"/>
                </a:spcAft>
                <a:defRPr>
                  <a:solidFill>
                    <a:schemeClr val="tx1"/>
                  </a:solidFill>
                  <a:latin typeface="Calibri" charset="0"/>
                  <a:ea typeface="宋体" charset="-122"/>
                </a:defRPr>
              </a:lvl7pPr>
              <a:lvl8pPr marL="3429000" indent="-228600" fontAlgn="base">
                <a:spcBef>
                  <a:spcPct val="0"/>
                </a:spcBef>
                <a:spcAft>
                  <a:spcPct val="0"/>
                </a:spcAft>
                <a:defRPr>
                  <a:solidFill>
                    <a:schemeClr val="tx1"/>
                  </a:solidFill>
                  <a:latin typeface="Calibri" charset="0"/>
                  <a:ea typeface="宋体" charset="-122"/>
                </a:defRPr>
              </a:lvl8pPr>
              <a:lvl9pPr marL="3886200" indent="-228600" fontAlgn="base">
                <a:spcBef>
                  <a:spcPct val="0"/>
                </a:spcBef>
                <a:spcAft>
                  <a:spcPct val="0"/>
                </a:spcAft>
                <a:defRPr>
                  <a:solidFill>
                    <a:schemeClr val="tx1"/>
                  </a:solidFill>
                  <a:latin typeface="Calibri" charset="0"/>
                  <a:ea typeface="宋体" charset="-122"/>
                </a:defRPr>
              </a:lvl9pPr>
            </a:lstStyle>
            <a:p>
              <a:r>
                <a:rPr lang="en-US" altLang="zh-CN" dirty="0" err="1">
                  <a:solidFill>
                    <a:schemeClr val="bg1"/>
                  </a:solidFill>
                </a:rPr>
                <a:t>Tushare</a:t>
              </a:r>
              <a:r>
                <a:rPr lang="en-US" altLang="zh-CN" dirty="0">
                  <a:solidFill>
                    <a:schemeClr val="bg1"/>
                  </a:solidFill>
                </a:rPr>
                <a:t>(</a:t>
              </a:r>
              <a:r>
                <a:rPr lang="zh-CN" altLang="en-US" dirty="0">
                  <a:solidFill>
                    <a:schemeClr val="bg1"/>
                  </a:solidFill>
                </a:rPr>
                <a:t>提供数据接口</a:t>
              </a:r>
              <a:r>
                <a:rPr lang="en-US" altLang="zh-CN" dirty="0">
                  <a:solidFill>
                    <a:schemeClr val="bg1"/>
                  </a:solidFill>
                </a:rPr>
                <a:t>)</a:t>
              </a:r>
              <a:r>
                <a:rPr lang="zh-CN" altLang="en-US" dirty="0">
                  <a:solidFill>
                    <a:schemeClr val="bg1"/>
                  </a:solidFill>
                </a:rPr>
                <a:t>获取相应股票信息</a:t>
              </a:r>
            </a:p>
          </p:txBody>
        </p:sp>
        <p:cxnSp>
          <p:nvCxnSpPr>
            <p:cNvPr id="66" name="肘形连接符 65">
              <a:extLst>
                <a:ext uri="{FF2B5EF4-FFF2-40B4-BE49-F238E27FC236}">
                  <a16:creationId xmlns:a16="http://schemas.microsoft.com/office/drawing/2014/main" id="{F164C807-4720-EA40-9B17-035C1DD632BC}"/>
                </a:ext>
              </a:extLst>
            </p:cNvPr>
            <p:cNvCxnSpPr>
              <a:stCxn id="45" idx="2"/>
              <a:endCxn id="53" idx="2"/>
            </p:cNvCxnSpPr>
            <p:nvPr/>
          </p:nvCxnSpPr>
          <p:spPr>
            <a:xfrm rot="5400000" flipV="1">
              <a:off x="8178" y="2069"/>
              <a:ext cx="3" cy="2859"/>
            </a:xfrm>
            <a:prstGeom prst="bentConnector3">
              <a:avLst>
                <a:gd name="adj1" fmla="val 12600000"/>
              </a:avLst>
            </a:prstGeom>
            <a:solidFill>
              <a:schemeClr val="accent5"/>
            </a:solidFill>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69" name="等腰三角形 118">
              <a:extLst>
                <a:ext uri="{FF2B5EF4-FFF2-40B4-BE49-F238E27FC236}">
                  <a16:creationId xmlns:a16="http://schemas.microsoft.com/office/drawing/2014/main" id="{46FED502-DE67-3442-977C-4F46145BD7F1}"/>
                </a:ext>
              </a:extLst>
            </p:cNvPr>
            <p:cNvSpPr/>
            <p:nvPr/>
          </p:nvSpPr>
          <p:spPr>
            <a:xfrm rot="10800000">
              <a:off x="11718" y="3940"/>
              <a:ext cx="119" cy="78"/>
            </a:xfrm>
            <a:prstGeom prst="triangle">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1" name="矩形: 圆角 74">
              <a:extLst>
                <a:ext uri="{FF2B5EF4-FFF2-40B4-BE49-F238E27FC236}">
                  <a16:creationId xmlns:a16="http://schemas.microsoft.com/office/drawing/2014/main" id="{78062E11-DEDC-D846-89B9-92E39D073542}"/>
                </a:ext>
              </a:extLst>
            </p:cNvPr>
            <p:cNvSpPr/>
            <p:nvPr/>
          </p:nvSpPr>
          <p:spPr>
            <a:xfrm>
              <a:off x="643" y="2190"/>
              <a:ext cx="15342" cy="2824"/>
            </a:xfrm>
            <a:prstGeom prst="roundRect">
              <a:avLst>
                <a:gd name="adj" fmla="val 2719"/>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bg1"/>
                </a:solidFill>
                <a:effectLst/>
                <a:uLnTx/>
                <a:uFillTx/>
                <a:latin typeface="微软雅黑" charset="0"/>
                <a:ea typeface="宋体" charset="-122"/>
                <a:cs typeface="微软雅黑" charset="0"/>
              </a:endParaRPr>
            </a:p>
          </p:txBody>
        </p:sp>
        <p:sp>
          <p:nvSpPr>
            <p:cNvPr id="72" name="矩形 71">
              <a:extLst>
                <a:ext uri="{FF2B5EF4-FFF2-40B4-BE49-F238E27FC236}">
                  <a16:creationId xmlns:a16="http://schemas.microsoft.com/office/drawing/2014/main" id="{D91C42CE-75C0-2347-8950-E0F4FFADAB82}"/>
                </a:ext>
              </a:extLst>
            </p:cNvPr>
            <p:cNvSpPr/>
            <p:nvPr/>
          </p:nvSpPr>
          <p:spPr>
            <a:xfrm>
              <a:off x="631" y="1958"/>
              <a:ext cx="1907" cy="4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Arial" panose="020B0604020202090204" pitchFamily="34" charset="0"/>
                  <a:ea typeface="Arial" panose="020B0604020202090204" pitchFamily="34" charset="0"/>
                </a:rPr>
                <a:t>数据的交互</a:t>
              </a:r>
            </a:p>
          </p:txBody>
        </p:sp>
      </p:grpSp>
      <p:cxnSp>
        <p:nvCxnSpPr>
          <p:cNvPr id="77" name="直接连接符 2">
            <a:extLst>
              <a:ext uri="{FF2B5EF4-FFF2-40B4-BE49-F238E27FC236}">
                <a16:creationId xmlns:a16="http://schemas.microsoft.com/office/drawing/2014/main" id="{64A97A0A-7C52-7648-95DA-99DB4B5B543E}"/>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E7ED3914-52F9-3B4E-8B34-F6600DFBF511}"/>
              </a:ext>
            </a:extLst>
          </p:cNvPr>
          <p:cNvSpPr txBox="1"/>
          <p:nvPr/>
        </p:nvSpPr>
        <p:spPr>
          <a:xfrm>
            <a:off x="292499" y="285760"/>
            <a:ext cx="35708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二、技术实现</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Technical implementation</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05209EAF-F489-A814-9920-9DBB2874BD96}"/>
              </a:ext>
            </a:extLst>
          </p:cNvPr>
          <p:cNvSpPr txBox="1"/>
          <p:nvPr/>
        </p:nvSpPr>
        <p:spPr>
          <a:xfrm>
            <a:off x="4794254" y="2622134"/>
            <a:ext cx="1882770" cy="830997"/>
          </a:xfrm>
          <a:prstGeom prst="rect">
            <a:avLst/>
          </a:prstGeom>
          <a:noFill/>
        </p:spPr>
        <p:txBody>
          <a:bodyPr wrap="square" rtlCol="0">
            <a:spAutoFit/>
          </a:bodyPr>
          <a:lstStyle/>
          <a:p>
            <a:r>
              <a:rPr lang="en-US" altLang="zh-CN" sz="2400" dirty="0">
                <a:solidFill>
                  <a:schemeClr val="bg1"/>
                </a:solidFill>
              </a:rPr>
              <a:t>RPA</a:t>
            </a:r>
            <a:r>
              <a:rPr lang="zh-CN" altLang="en-US" sz="2400" dirty="0">
                <a:solidFill>
                  <a:schemeClr val="bg1"/>
                </a:solidFill>
              </a:rPr>
              <a:t>构造</a:t>
            </a:r>
            <a:r>
              <a:rPr lang="en-US" altLang="zh-CN" sz="2400" dirty="0">
                <a:solidFill>
                  <a:schemeClr val="bg1"/>
                </a:solidFill>
              </a:rPr>
              <a:t>http</a:t>
            </a:r>
            <a:r>
              <a:rPr lang="zh-CN" altLang="en-US" sz="2400" dirty="0">
                <a:solidFill>
                  <a:schemeClr val="bg1"/>
                </a:solidFill>
              </a:rPr>
              <a:t>请求获取</a:t>
            </a:r>
          </a:p>
        </p:txBody>
      </p:sp>
      <p:sp>
        <p:nvSpPr>
          <p:cNvPr id="4" name="文本框 3">
            <a:extLst>
              <a:ext uri="{FF2B5EF4-FFF2-40B4-BE49-F238E27FC236}">
                <a16:creationId xmlns:a16="http://schemas.microsoft.com/office/drawing/2014/main" id="{3D434A27-57D2-D832-C98B-C97A00DFEEE0}"/>
              </a:ext>
            </a:extLst>
          </p:cNvPr>
          <p:cNvSpPr txBox="1"/>
          <p:nvPr/>
        </p:nvSpPr>
        <p:spPr>
          <a:xfrm>
            <a:off x="6569940" y="4652998"/>
            <a:ext cx="2519292" cy="461665"/>
          </a:xfrm>
          <a:prstGeom prst="rect">
            <a:avLst/>
          </a:prstGeom>
          <a:noFill/>
        </p:spPr>
        <p:txBody>
          <a:bodyPr wrap="square" rtlCol="0">
            <a:spAutoFit/>
          </a:bodyPr>
          <a:lstStyle/>
          <a:p>
            <a:r>
              <a:rPr lang="zh-CN" altLang="en-US" sz="2400" dirty="0">
                <a:solidFill>
                  <a:schemeClr val="bg1"/>
                </a:solidFill>
              </a:rPr>
              <a:t>连接本地数据库</a:t>
            </a:r>
          </a:p>
        </p:txBody>
      </p:sp>
      <p:sp>
        <p:nvSpPr>
          <p:cNvPr id="5" name="文本框 4">
            <a:extLst>
              <a:ext uri="{FF2B5EF4-FFF2-40B4-BE49-F238E27FC236}">
                <a16:creationId xmlns:a16="http://schemas.microsoft.com/office/drawing/2014/main" id="{DB14BBF6-095D-E819-FEBB-7D4F817B47D3}"/>
              </a:ext>
            </a:extLst>
          </p:cNvPr>
          <p:cNvSpPr txBox="1"/>
          <p:nvPr/>
        </p:nvSpPr>
        <p:spPr>
          <a:xfrm>
            <a:off x="8754828" y="2711385"/>
            <a:ext cx="1882770" cy="830997"/>
          </a:xfrm>
          <a:prstGeom prst="rect">
            <a:avLst/>
          </a:prstGeom>
          <a:noFill/>
        </p:spPr>
        <p:txBody>
          <a:bodyPr wrap="square" rtlCol="0">
            <a:spAutoFit/>
          </a:bodyPr>
          <a:lstStyle/>
          <a:p>
            <a:r>
              <a:rPr lang="zh-CN" altLang="en-US" sz="2400" dirty="0">
                <a:solidFill>
                  <a:schemeClr val="bg1"/>
                </a:solidFill>
              </a:rPr>
              <a:t>格式化数据并存储</a:t>
            </a:r>
          </a:p>
        </p:txBody>
      </p:sp>
    </p:spTree>
    <p:extLst>
      <p:ext uri="{BB962C8B-B14F-4D97-AF65-F5344CB8AC3E}">
        <p14:creationId xmlns:p14="http://schemas.microsoft.com/office/powerpoint/2010/main" val="228011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2">
            <a:extLst>
              <a:ext uri="{FF2B5EF4-FFF2-40B4-BE49-F238E27FC236}">
                <a16:creationId xmlns:a16="http://schemas.microsoft.com/office/drawing/2014/main" id="{64A97A0A-7C52-7648-95DA-99DB4B5B543E}"/>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E7ED3914-52F9-3B4E-8B34-F6600DFBF511}"/>
              </a:ext>
            </a:extLst>
          </p:cNvPr>
          <p:cNvSpPr txBox="1"/>
          <p:nvPr/>
        </p:nvSpPr>
        <p:spPr>
          <a:xfrm>
            <a:off x="292499" y="285760"/>
            <a:ext cx="35708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二、技术实现</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Technical implementation</a:t>
            </a:r>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65C4CBD-8091-8D61-F841-FF2DCDAC6857}"/>
              </a:ext>
            </a:extLst>
          </p:cNvPr>
          <p:cNvPicPr>
            <a:picLocks noChangeAspect="1"/>
          </p:cNvPicPr>
          <p:nvPr/>
        </p:nvPicPr>
        <p:blipFill>
          <a:blip r:embed="rId2"/>
          <a:stretch>
            <a:fillRect/>
          </a:stretch>
        </p:blipFill>
        <p:spPr>
          <a:xfrm>
            <a:off x="2147172" y="1119919"/>
            <a:ext cx="7346317" cy="2545301"/>
          </a:xfrm>
          <a:prstGeom prst="rect">
            <a:avLst/>
          </a:prstGeom>
        </p:spPr>
      </p:pic>
      <p:pic>
        <p:nvPicPr>
          <p:cNvPr id="20" name="图片 19">
            <a:extLst>
              <a:ext uri="{FF2B5EF4-FFF2-40B4-BE49-F238E27FC236}">
                <a16:creationId xmlns:a16="http://schemas.microsoft.com/office/drawing/2014/main" id="{EC4403A8-5FB4-6526-9229-BA1ACD065CE1}"/>
              </a:ext>
            </a:extLst>
          </p:cNvPr>
          <p:cNvPicPr>
            <a:picLocks noChangeAspect="1"/>
          </p:cNvPicPr>
          <p:nvPr/>
        </p:nvPicPr>
        <p:blipFill>
          <a:blip r:embed="rId3"/>
          <a:stretch>
            <a:fillRect/>
          </a:stretch>
        </p:blipFill>
        <p:spPr>
          <a:xfrm>
            <a:off x="2262331" y="3181350"/>
            <a:ext cx="7231158" cy="3941490"/>
          </a:xfrm>
          <a:prstGeom prst="rect">
            <a:avLst/>
          </a:prstGeom>
        </p:spPr>
      </p:pic>
    </p:spTree>
    <p:extLst>
      <p:ext uri="{BB962C8B-B14F-4D97-AF65-F5344CB8AC3E}">
        <p14:creationId xmlns:p14="http://schemas.microsoft.com/office/powerpoint/2010/main" val="70669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3624C8E8-772D-5A40-8C9A-7B583095FB51}"/>
              </a:ext>
            </a:extLst>
          </p:cNvPr>
          <p:cNvSpPr/>
          <p:nvPr/>
        </p:nvSpPr>
        <p:spPr>
          <a:xfrm>
            <a:off x="723830" y="1687797"/>
            <a:ext cx="10514965" cy="5033010"/>
          </a:xfrm>
          <a:prstGeom prst="roundRect">
            <a:avLst>
              <a:gd name="adj" fmla="val 5079"/>
            </a:avLst>
          </a:prstGeom>
          <a:solidFill>
            <a:srgbClr val="F1F6FF">
              <a:alpha val="6509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微软雅黑" panose="020B0503020204020204" pitchFamily="34" charset="-122"/>
              <a:cs typeface="Arial" panose="020B0604020202090204" pitchFamily="34" charset="0"/>
            </a:endParaRPr>
          </a:p>
        </p:txBody>
      </p:sp>
      <p:sp>
        <p:nvSpPr>
          <p:cNvPr id="5" name="矩形: 圆角 29">
            <a:extLst>
              <a:ext uri="{FF2B5EF4-FFF2-40B4-BE49-F238E27FC236}">
                <a16:creationId xmlns:a16="http://schemas.microsoft.com/office/drawing/2014/main" id="{02360B72-A300-534E-A647-30E976DC09FE}"/>
              </a:ext>
            </a:extLst>
          </p:cNvPr>
          <p:cNvSpPr/>
          <p:nvPr/>
        </p:nvSpPr>
        <p:spPr>
          <a:xfrm>
            <a:off x="4441387" y="1490336"/>
            <a:ext cx="3521075" cy="34036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90204" pitchFamily="34" charset="0"/>
                <a:ea typeface="Arial" panose="020B0604020202090204" pitchFamily="34" charset="0"/>
              </a:rPr>
              <a:t>代码实现</a:t>
            </a:r>
          </a:p>
        </p:txBody>
      </p:sp>
      <p:sp>
        <p:nvSpPr>
          <p:cNvPr id="7" name="矩形: 圆角 74">
            <a:extLst>
              <a:ext uri="{FF2B5EF4-FFF2-40B4-BE49-F238E27FC236}">
                <a16:creationId xmlns:a16="http://schemas.microsoft.com/office/drawing/2014/main" id="{A58CAB7F-B9C2-8147-BBFD-F9A6BAC7F6C5}"/>
              </a:ext>
            </a:extLst>
          </p:cNvPr>
          <p:cNvSpPr/>
          <p:nvPr/>
        </p:nvSpPr>
        <p:spPr>
          <a:xfrm>
            <a:off x="2581472" y="2540626"/>
            <a:ext cx="2271395" cy="168656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90204" pitchFamily="34" charset="0"/>
              <a:ea typeface="宋体" charset="-122"/>
              <a:cs typeface="Arial" panose="020B0604020202090204" pitchFamily="34" charset="0"/>
            </a:endParaRPr>
          </a:p>
        </p:txBody>
      </p:sp>
      <p:sp>
        <p:nvSpPr>
          <p:cNvPr id="10" name="矩形: 圆角 74">
            <a:extLst>
              <a:ext uri="{FF2B5EF4-FFF2-40B4-BE49-F238E27FC236}">
                <a16:creationId xmlns:a16="http://schemas.microsoft.com/office/drawing/2014/main" id="{56B0580D-6C84-F646-8E4C-6B6FEBEC9DC2}"/>
              </a:ext>
            </a:extLst>
          </p:cNvPr>
          <p:cNvSpPr/>
          <p:nvPr/>
        </p:nvSpPr>
        <p:spPr>
          <a:xfrm>
            <a:off x="1251782" y="4617711"/>
            <a:ext cx="3600450" cy="1331595"/>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90204" pitchFamily="34" charset="0"/>
              <a:ea typeface="宋体" charset="-122"/>
              <a:cs typeface="Arial" panose="020B0604020202090204" pitchFamily="34" charset="0"/>
            </a:endParaRPr>
          </a:p>
        </p:txBody>
      </p:sp>
      <p:sp>
        <p:nvSpPr>
          <p:cNvPr id="36" name="矩形: 圆角 74">
            <a:extLst>
              <a:ext uri="{FF2B5EF4-FFF2-40B4-BE49-F238E27FC236}">
                <a16:creationId xmlns:a16="http://schemas.microsoft.com/office/drawing/2014/main" id="{CC323C73-17C0-804C-8762-EB222CDA2141}"/>
              </a:ext>
            </a:extLst>
          </p:cNvPr>
          <p:cNvSpPr/>
          <p:nvPr/>
        </p:nvSpPr>
        <p:spPr>
          <a:xfrm>
            <a:off x="1251782" y="2540626"/>
            <a:ext cx="958850" cy="168656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90204" pitchFamily="34" charset="0"/>
              <a:ea typeface="宋体" charset="-122"/>
              <a:cs typeface="Arial" panose="020B0604020202090204" pitchFamily="34" charset="0"/>
            </a:endParaRPr>
          </a:p>
        </p:txBody>
      </p:sp>
      <p:cxnSp>
        <p:nvCxnSpPr>
          <p:cNvPr id="87" name="直接连接符 2">
            <a:extLst>
              <a:ext uri="{FF2B5EF4-FFF2-40B4-BE49-F238E27FC236}">
                <a16:creationId xmlns:a16="http://schemas.microsoft.com/office/drawing/2014/main" id="{BFFD7F99-76E0-B847-8F37-5D7799EBDEAD}"/>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083FA573-2979-9740-B654-636F96BA9AD9}"/>
              </a:ext>
            </a:extLst>
          </p:cNvPr>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二、技术实现</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Technical implementation</a:t>
            </a:r>
            <a:endParaRPr lang="en-US" altLang="zh-CN" sz="1400" b="1" dirty="0">
              <a:solidFill>
                <a:schemeClr val="bg1"/>
              </a:solidFill>
              <a:latin typeface="微软雅黑" panose="020B0503020204020204" pitchFamily="34" charset="-122"/>
              <a:ea typeface="微软雅黑" panose="020B0503020204020204" pitchFamily="34" charset="-122"/>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CA7B1514-1477-FD46-F79A-1DAA3F0C440F}"/>
              </a:ext>
            </a:extLst>
          </p:cNvPr>
          <p:cNvPicPr>
            <a:picLocks noChangeAspect="1"/>
          </p:cNvPicPr>
          <p:nvPr/>
        </p:nvPicPr>
        <p:blipFill>
          <a:blip r:embed="rId2"/>
          <a:stretch>
            <a:fillRect/>
          </a:stretch>
        </p:blipFill>
        <p:spPr>
          <a:xfrm>
            <a:off x="1166836" y="1830696"/>
            <a:ext cx="4995839" cy="3124471"/>
          </a:xfrm>
          <a:prstGeom prst="rect">
            <a:avLst/>
          </a:prstGeom>
        </p:spPr>
      </p:pic>
      <p:pic>
        <p:nvPicPr>
          <p:cNvPr id="8" name="图片 7">
            <a:extLst>
              <a:ext uri="{FF2B5EF4-FFF2-40B4-BE49-F238E27FC236}">
                <a16:creationId xmlns:a16="http://schemas.microsoft.com/office/drawing/2014/main" id="{698C9EA5-979F-67B4-6D8D-67EA1318425C}"/>
              </a:ext>
            </a:extLst>
          </p:cNvPr>
          <p:cNvPicPr>
            <a:picLocks noChangeAspect="1"/>
          </p:cNvPicPr>
          <p:nvPr/>
        </p:nvPicPr>
        <p:blipFill>
          <a:blip r:embed="rId3"/>
          <a:stretch>
            <a:fillRect/>
          </a:stretch>
        </p:blipFill>
        <p:spPr>
          <a:xfrm>
            <a:off x="6247621" y="1851755"/>
            <a:ext cx="4757344" cy="3154489"/>
          </a:xfrm>
          <a:prstGeom prst="rect">
            <a:avLst/>
          </a:prstGeom>
        </p:spPr>
      </p:pic>
      <p:pic>
        <p:nvPicPr>
          <p:cNvPr id="11" name="图片 10">
            <a:extLst>
              <a:ext uri="{FF2B5EF4-FFF2-40B4-BE49-F238E27FC236}">
                <a16:creationId xmlns:a16="http://schemas.microsoft.com/office/drawing/2014/main" id="{80055B6B-900C-3B51-9F37-93A272229261}"/>
              </a:ext>
            </a:extLst>
          </p:cNvPr>
          <p:cNvPicPr>
            <a:picLocks noChangeAspect="1"/>
          </p:cNvPicPr>
          <p:nvPr/>
        </p:nvPicPr>
        <p:blipFill>
          <a:blip r:embed="rId4"/>
          <a:stretch>
            <a:fillRect/>
          </a:stretch>
        </p:blipFill>
        <p:spPr>
          <a:xfrm>
            <a:off x="1143782" y="4958026"/>
            <a:ext cx="5103840" cy="1947772"/>
          </a:xfrm>
          <a:prstGeom prst="rect">
            <a:avLst/>
          </a:prstGeom>
        </p:spPr>
      </p:pic>
      <p:pic>
        <p:nvPicPr>
          <p:cNvPr id="13" name="图片 12">
            <a:extLst>
              <a:ext uri="{FF2B5EF4-FFF2-40B4-BE49-F238E27FC236}">
                <a16:creationId xmlns:a16="http://schemas.microsoft.com/office/drawing/2014/main" id="{2990433B-DB96-3428-269E-6028770B4196}"/>
              </a:ext>
            </a:extLst>
          </p:cNvPr>
          <p:cNvPicPr>
            <a:picLocks noChangeAspect="1"/>
          </p:cNvPicPr>
          <p:nvPr/>
        </p:nvPicPr>
        <p:blipFill>
          <a:blip r:embed="rId5"/>
          <a:stretch>
            <a:fillRect/>
          </a:stretch>
        </p:blipFill>
        <p:spPr>
          <a:xfrm>
            <a:off x="4182623" y="5253199"/>
            <a:ext cx="7925487" cy="1508891"/>
          </a:xfrm>
          <a:prstGeom prst="rect">
            <a:avLst/>
          </a:prstGeom>
        </p:spPr>
      </p:pic>
    </p:spTree>
    <p:extLst>
      <p:ext uri="{BB962C8B-B14F-4D97-AF65-F5344CB8AC3E}">
        <p14:creationId xmlns:p14="http://schemas.microsoft.com/office/powerpoint/2010/main" val="164933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2">
            <a:extLst>
              <a:ext uri="{FF2B5EF4-FFF2-40B4-BE49-F238E27FC236}">
                <a16:creationId xmlns:a16="http://schemas.microsoft.com/office/drawing/2014/main" id="{64A97A0A-7C52-7648-95DA-99DB4B5B543E}"/>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E7ED3914-52F9-3B4E-8B34-F6600DFBF511}"/>
              </a:ext>
            </a:extLst>
          </p:cNvPr>
          <p:cNvSpPr txBox="1"/>
          <p:nvPr/>
        </p:nvSpPr>
        <p:spPr>
          <a:xfrm>
            <a:off x="292499" y="285760"/>
            <a:ext cx="357084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二、技术实现</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Technical implementation</a:t>
            </a:r>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1903FC44-DADA-F860-CA1D-7501575C1EBB}"/>
              </a:ext>
            </a:extLst>
          </p:cNvPr>
          <p:cNvPicPr>
            <a:picLocks noChangeAspect="1"/>
          </p:cNvPicPr>
          <p:nvPr/>
        </p:nvPicPr>
        <p:blipFill>
          <a:blip r:embed="rId2"/>
          <a:stretch>
            <a:fillRect/>
          </a:stretch>
        </p:blipFill>
        <p:spPr>
          <a:xfrm>
            <a:off x="1676035" y="2327871"/>
            <a:ext cx="8420830" cy="4343776"/>
          </a:xfrm>
          <a:prstGeom prst="rect">
            <a:avLst/>
          </a:prstGeom>
        </p:spPr>
      </p:pic>
      <p:sp>
        <p:nvSpPr>
          <p:cNvPr id="6" name="文本框 5">
            <a:extLst>
              <a:ext uri="{FF2B5EF4-FFF2-40B4-BE49-F238E27FC236}">
                <a16:creationId xmlns:a16="http://schemas.microsoft.com/office/drawing/2014/main" id="{B6D775B7-1924-05E7-FB6F-720A1F777283}"/>
              </a:ext>
            </a:extLst>
          </p:cNvPr>
          <p:cNvSpPr txBox="1"/>
          <p:nvPr/>
        </p:nvSpPr>
        <p:spPr>
          <a:xfrm>
            <a:off x="292499" y="1430348"/>
            <a:ext cx="5067413" cy="584775"/>
          </a:xfrm>
          <a:prstGeom prst="rect">
            <a:avLst/>
          </a:prstGeom>
          <a:noFill/>
        </p:spPr>
        <p:txBody>
          <a:bodyPr wrap="none" rtlCol="0">
            <a:spAutoFit/>
          </a:bodyPr>
          <a:lstStyle/>
          <a:p>
            <a:r>
              <a:rPr lang="zh-CN" altLang="en-US" sz="3200" dirty="0">
                <a:solidFill>
                  <a:schemeClr val="bg1"/>
                </a:solidFill>
              </a:rPr>
              <a:t>整理邮件内容的</a:t>
            </a:r>
            <a:r>
              <a:rPr lang="en-US" altLang="zh-CN" sz="3200" dirty="0">
                <a:solidFill>
                  <a:schemeClr val="bg1"/>
                </a:solidFill>
              </a:rPr>
              <a:t>python</a:t>
            </a:r>
            <a:r>
              <a:rPr lang="zh-CN" altLang="en-US" sz="3200" dirty="0">
                <a:solidFill>
                  <a:schemeClr val="bg1"/>
                </a:solidFill>
              </a:rPr>
              <a:t>模块</a:t>
            </a:r>
          </a:p>
        </p:txBody>
      </p:sp>
    </p:spTree>
    <p:extLst>
      <p:ext uri="{BB962C8B-B14F-4D97-AF65-F5344CB8AC3E}">
        <p14:creationId xmlns:p14="http://schemas.microsoft.com/office/powerpoint/2010/main" val="2670045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3624C8E8-772D-5A40-8C9A-7B583095FB51}"/>
              </a:ext>
            </a:extLst>
          </p:cNvPr>
          <p:cNvSpPr/>
          <p:nvPr/>
        </p:nvSpPr>
        <p:spPr>
          <a:xfrm>
            <a:off x="263924" y="1117600"/>
            <a:ext cx="12043402" cy="5480940"/>
          </a:xfrm>
          <a:prstGeom prst="roundRect">
            <a:avLst>
              <a:gd name="adj" fmla="val 5079"/>
            </a:avLst>
          </a:prstGeom>
          <a:solidFill>
            <a:srgbClr val="F1F6FF">
              <a:alpha val="6509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微软雅黑" panose="020B0503020204020204" pitchFamily="34" charset="-122"/>
              <a:cs typeface="Arial" panose="020B0604020202090204" pitchFamily="34" charset="0"/>
            </a:endParaRPr>
          </a:p>
        </p:txBody>
      </p:sp>
      <p:sp>
        <p:nvSpPr>
          <p:cNvPr id="5" name="矩形: 圆角 29">
            <a:extLst>
              <a:ext uri="{FF2B5EF4-FFF2-40B4-BE49-F238E27FC236}">
                <a16:creationId xmlns:a16="http://schemas.microsoft.com/office/drawing/2014/main" id="{02360B72-A300-534E-A647-30E976DC09FE}"/>
              </a:ext>
            </a:extLst>
          </p:cNvPr>
          <p:cNvSpPr/>
          <p:nvPr/>
        </p:nvSpPr>
        <p:spPr>
          <a:xfrm>
            <a:off x="4335461" y="1079179"/>
            <a:ext cx="3521075" cy="34036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Arial" panose="020B0604020202090204" pitchFamily="34" charset="0"/>
                <a:ea typeface="Arial" panose="020B0604020202090204" pitchFamily="34" charset="0"/>
              </a:rPr>
              <a:t>数据展示</a:t>
            </a:r>
          </a:p>
        </p:txBody>
      </p:sp>
      <p:sp>
        <p:nvSpPr>
          <p:cNvPr id="7" name="矩形: 圆角 74">
            <a:extLst>
              <a:ext uri="{FF2B5EF4-FFF2-40B4-BE49-F238E27FC236}">
                <a16:creationId xmlns:a16="http://schemas.microsoft.com/office/drawing/2014/main" id="{A58CAB7F-B9C2-8147-BBFD-F9A6BAC7F6C5}"/>
              </a:ext>
            </a:extLst>
          </p:cNvPr>
          <p:cNvSpPr/>
          <p:nvPr/>
        </p:nvSpPr>
        <p:spPr>
          <a:xfrm>
            <a:off x="2581472" y="2540626"/>
            <a:ext cx="2271395" cy="168656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90204" pitchFamily="34" charset="0"/>
              <a:ea typeface="宋体" charset="-122"/>
              <a:cs typeface="Arial" panose="020B0604020202090204" pitchFamily="34" charset="0"/>
            </a:endParaRPr>
          </a:p>
        </p:txBody>
      </p:sp>
      <p:sp>
        <p:nvSpPr>
          <p:cNvPr id="10" name="矩形: 圆角 74">
            <a:extLst>
              <a:ext uri="{FF2B5EF4-FFF2-40B4-BE49-F238E27FC236}">
                <a16:creationId xmlns:a16="http://schemas.microsoft.com/office/drawing/2014/main" id="{56B0580D-6C84-F646-8E4C-6B6FEBEC9DC2}"/>
              </a:ext>
            </a:extLst>
          </p:cNvPr>
          <p:cNvSpPr/>
          <p:nvPr/>
        </p:nvSpPr>
        <p:spPr>
          <a:xfrm>
            <a:off x="1251782" y="4617711"/>
            <a:ext cx="3600450" cy="1331595"/>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90204" pitchFamily="34" charset="0"/>
              <a:ea typeface="宋体" charset="-122"/>
              <a:cs typeface="Arial" panose="020B0604020202090204" pitchFamily="34" charset="0"/>
            </a:endParaRPr>
          </a:p>
        </p:txBody>
      </p:sp>
      <p:sp>
        <p:nvSpPr>
          <p:cNvPr id="36" name="矩形: 圆角 74">
            <a:extLst>
              <a:ext uri="{FF2B5EF4-FFF2-40B4-BE49-F238E27FC236}">
                <a16:creationId xmlns:a16="http://schemas.microsoft.com/office/drawing/2014/main" id="{CC323C73-17C0-804C-8762-EB222CDA2141}"/>
              </a:ext>
            </a:extLst>
          </p:cNvPr>
          <p:cNvSpPr/>
          <p:nvPr/>
        </p:nvSpPr>
        <p:spPr>
          <a:xfrm>
            <a:off x="1251782" y="2540626"/>
            <a:ext cx="958850" cy="168656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90204" pitchFamily="34" charset="0"/>
              <a:ea typeface="宋体" charset="-122"/>
              <a:cs typeface="Arial" panose="020B0604020202090204" pitchFamily="34" charset="0"/>
            </a:endParaRPr>
          </a:p>
        </p:txBody>
      </p:sp>
      <p:cxnSp>
        <p:nvCxnSpPr>
          <p:cNvPr id="87" name="直接连接符 2">
            <a:extLst>
              <a:ext uri="{FF2B5EF4-FFF2-40B4-BE49-F238E27FC236}">
                <a16:creationId xmlns:a16="http://schemas.microsoft.com/office/drawing/2014/main" id="{BFFD7F99-76E0-B847-8F37-5D7799EBDEAD}"/>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083FA573-2979-9740-B654-636F96BA9AD9}"/>
              </a:ext>
            </a:extLst>
          </p:cNvPr>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二、技术实现</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Technical implementation</a:t>
            </a:r>
            <a:endParaRPr lang="en-US" altLang="zh-CN" sz="1400" b="1" dirty="0">
              <a:solidFill>
                <a:schemeClr val="bg1"/>
              </a:solidFill>
              <a:latin typeface="微软雅黑" panose="020B0503020204020204" pitchFamily="34" charset="-122"/>
              <a:ea typeface="微软雅黑" panose="020B0503020204020204" pitchFamily="34" charset="-122"/>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BD59B807-AEAF-A834-E4C0-414E0C372645}"/>
              </a:ext>
            </a:extLst>
          </p:cNvPr>
          <p:cNvPicPr>
            <a:picLocks noChangeAspect="1"/>
          </p:cNvPicPr>
          <p:nvPr/>
        </p:nvPicPr>
        <p:blipFill>
          <a:blip r:embed="rId2"/>
          <a:stretch>
            <a:fillRect/>
          </a:stretch>
        </p:blipFill>
        <p:spPr>
          <a:xfrm>
            <a:off x="961696" y="2440043"/>
            <a:ext cx="5803290" cy="3574286"/>
          </a:xfrm>
          <a:prstGeom prst="rect">
            <a:avLst/>
          </a:prstGeom>
        </p:spPr>
      </p:pic>
      <p:sp>
        <p:nvSpPr>
          <p:cNvPr id="9" name="文本框 8">
            <a:extLst>
              <a:ext uri="{FF2B5EF4-FFF2-40B4-BE49-F238E27FC236}">
                <a16:creationId xmlns:a16="http://schemas.microsoft.com/office/drawing/2014/main" id="{21BF6201-1D66-2CE9-54E4-1F3BD8877E12}"/>
              </a:ext>
            </a:extLst>
          </p:cNvPr>
          <p:cNvSpPr txBox="1"/>
          <p:nvPr/>
        </p:nvSpPr>
        <p:spPr>
          <a:xfrm>
            <a:off x="730861" y="1505297"/>
            <a:ext cx="2400301" cy="523220"/>
          </a:xfrm>
          <a:prstGeom prst="rect">
            <a:avLst/>
          </a:prstGeom>
          <a:noFill/>
        </p:spPr>
        <p:txBody>
          <a:bodyPr wrap="square" rtlCol="0">
            <a:spAutoFit/>
          </a:bodyPr>
          <a:lstStyle/>
          <a:p>
            <a:r>
              <a:rPr lang="zh-CN" altLang="en-US" sz="2800" dirty="0"/>
              <a:t>可视化效果</a:t>
            </a:r>
            <a:r>
              <a:rPr lang="en-US" altLang="zh-CN" sz="2800" dirty="0"/>
              <a:t>:</a:t>
            </a:r>
            <a:endParaRPr lang="zh-CN" altLang="en-US" sz="2800" dirty="0"/>
          </a:p>
        </p:txBody>
      </p:sp>
      <p:pic>
        <p:nvPicPr>
          <p:cNvPr id="12" name="图片 11">
            <a:extLst>
              <a:ext uri="{FF2B5EF4-FFF2-40B4-BE49-F238E27FC236}">
                <a16:creationId xmlns:a16="http://schemas.microsoft.com/office/drawing/2014/main" id="{4489E689-A6AC-2E46-44B7-8D5EDEAE556D}"/>
              </a:ext>
            </a:extLst>
          </p:cNvPr>
          <p:cNvPicPr>
            <a:picLocks noChangeAspect="1"/>
          </p:cNvPicPr>
          <p:nvPr/>
        </p:nvPicPr>
        <p:blipFill>
          <a:blip r:embed="rId3"/>
          <a:stretch>
            <a:fillRect/>
          </a:stretch>
        </p:blipFill>
        <p:spPr>
          <a:xfrm>
            <a:off x="7370279" y="1553175"/>
            <a:ext cx="4480497" cy="4911729"/>
          </a:xfrm>
          <a:prstGeom prst="rect">
            <a:avLst/>
          </a:prstGeom>
        </p:spPr>
      </p:pic>
    </p:spTree>
    <p:extLst>
      <p:ext uri="{BB962C8B-B14F-4D97-AF65-F5344CB8AC3E}">
        <p14:creationId xmlns:p14="http://schemas.microsoft.com/office/powerpoint/2010/main" val="4004656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3624C8E8-772D-5A40-8C9A-7B583095FB51}"/>
              </a:ext>
            </a:extLst>
          </p:cNvPr>
          <p:cNvSpPr/>
          <p:nvPr/>
        </p:nvSpPr>
        <p:spPr>
          <a:xfrm>
            <a:off x="723830" y="1687797"/>
            <a:ext cx="10514965" cy="5033010"/>
          </a:xfrm>
          <a:prstGeom prst="roundRect">
            <a:avLst>
              <a:gd name="adj" fmla="val 5079"/>
            </a:avLst>
          </a:prstGeom>
          <a:solidFill>
            <a:srgbClr val="F1F6FF">
              <a:alpha val="6509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微软雅黑" panose="020B0503020204020204" pitchFamily="34" charset="-122"/>
              <a:cs typeface="Arial" panose="020B0604020202090204" pitchFamily="34" charset="0"/>
            </a:endParaRPr>
          </a:p>
        </p:txBody>
      </p:sp>
      <p:sp>
        <p:nvSpPr>
          <p:cNvPr id="5" name="矩形: 圆角 29">
            <a:extLst>
              <a:ext uri="{FF2B5EF4-FFF2-40B4-BE49-F238E27FC236}">
                <a16:creationId xmlns:a16="http://schemas.microsoft.com/office/drawing/2014/main" id="{02360B72-A300-534E-A647-30E976DC09FE}"/>
              </a:ext>
            </a:extLst>
          </p:cNvPr>
          <p:cNvSpPr/>
          <p:nvPr/>
        </p:nvSpPr>
        <p:spPr>
          <a:xfrm>
            <a:off x="4441387" y="1490336"/>
            <a:ext cx="3521075" cy="34036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Arial" panose="020B0604020202090204" pitchFamily="34" charset="0"/>
                <a:ea typeface="Arial" panose="020B0604020202090204" pitchFamily="34" charset="0"/>
              </a:rPr>
              <a:t>SVM</a:t>
            </a:r>
            <a:r>
              <a:rPr lang="zh-CN" altLang="en-US" sz="1600" b="1" dirty="0">
                <a:latin typeface="Arial" panose="020B0604020202090204" pitchFamily="34" charset="0"/>
                <a:ea typeface="Arial" panose="020B0604020202090204" pitchFamily="34" charset="0"/>
              </a:rPr>
              <a:t>模型训练代码实现</a:t>
            </a:r>
          </a:p>
        </p:txBody>
      </p:sp>
      <p:sp>
        <p:nvSpPr>
          <p:cNvPr id="7" name="矩形: 圆角 74">
            <a:extLst>
              <a:ext uri="{FF2B5EF4-FFF2-40B4-BE49-F238E27FC236}">
                <a16:creationId xmlns:a16="http://schemas.microsoft.com/office/drawing/2014/main" id="{A58CAB7F-B9C2-8147-BBFD-F9A6BAC7F6C5}"/>
              </a:ext>
            </a:extLst>
          </p:cNvPr>
          <p:cNvSpPr/>
          <p:nvPr/>
        </p:nvSpPr>
        <p:spPr>
          <a:xfrm>
            <a:off x="2581472" y="2540626"/>
            <a:ext cx="2271395" cy="168656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90204" pitchFamily="34" charset="0"/>
              <a:ea typeface="宋体" charset="-122"/>
              <a:cs typeface="Arial" panose="020B0604020202090204" pitchFamily="34" charset="0"/>
            </a:endParaRPr>
          </a:p>
        </p:txBody>
      </p:sp>
      <p:sp>
        <p:nvSpPr>
          <p:cNvPr id="10" name="矩形: 圆角 74">
            <a:extLst>
              <a:ext uri="{FF2B5EF4-FFF2-40B4-BE49-F238E27FC236}">
                <a16:creationId xmlns:a16="http://schemas.microsoft.com/office/drawing/2014/main" id="{56B0580D-6C84-F646-8E4C-6B6FEBEC9DC2}"/>
              </a:ext>
            </a:extLst>
          </p:cNvPr>
          <p:cNvSpPr/>
          <p:nvPr/>
        </p:nvSpPr>
        <p:spPr>
          <a:xfrm>
            <a:off x="1251782" y="4617711"/>
            <a:ext cx="3600450" cy="1331595"/>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85000"/>
                  <a:lumOff val="15000"/>
                </a:schemeClr>
              </a:solidFill>
              <a:effectLst/>
              <a:uLnTx/>
              <a:uFillTx/>
              <a:latin typeface="Arial" panose="020B0604020202090204" pitchFamily="34" charset="0"/>
              <a:ea typeface="宋体" charset="-122"/>
              <a:cs typeface="Arial" panose="020B0604020202090204" pitchFamily="34" charset="0"/>
            </a:endParaRPr>
          </a:p>
        </p:txBody>
      </p:sp>
      <p:sp>
        <p:nvSpPr>
          <p:cNvPr id="36" name="矩形: 圆角 74">
            <a:extLst>
              <a:ext uri="{FF2B5EF4-FFF2-40B4-BE49-F238E27FC236}">
                <a16:creationId xmlns:a16="http://schemas.microsoft.com/office/drawing/2014/main" id="{CC323C73-17C0-804C-8762-EB222CDA2141}"/>
              </a:ext>
            </a:extLst>
          </p:cNvPr>
          <p:cNvSpPr/>
          <p:nvPr/>
        </p:nvSpPr>
        <p:spPr>
          <a:xfrm>
            <a:off x="1251782" y="2540626"/>
            <a:ext cx="958850" cy="1686560"/>
          </a:xfrm>
          <a:prstGeom prst="roundRect">
            <a:avLst>
              <a:gd name="adj" fmla="val 2719"/>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i="0" u="none" strike="noStrike" kern="1200" cap="none" spc="0" normalizeH="0" baseline="0" noProof="0">
              <a:ln>
                <a:noFill/>
              </a:ln>
              <a:solidFill>
                <a:schemeClr val="tx1">
                  <a:lumMod val="75000"/>
                  <a:lumOff val="25000"/>
                </a:schemeClr>
              </a:solidFill>
              <a:effectLst/>
              <a:uLnTx/>
              <a:uFillTx/>
              <a:latin typeface="Arial" panose="020B0604020202090204" pitchFamily="34" charset="0"/>
              <a:ea typeface="宋体" charset="-122"/>
              <a:cs typeface="Arial" panose="020B0604020202090204" pitchFamily="34" charset="0"/>
            </a:endParaRPr>
          </a:p>
        </p:txBody>
      </p:sp>
      <p:cxnSp>
        <p:nvCxnSpPr>
          <p:cNvPr id="87" name="直接连接符 2">
            <a:extLst>
              <a:ext uri="{FF2B5EF4-FFF2-40B4-BE49-F238E27FC236}">
                <a16:creationId xmlns:a16="http://schemas.microsoft.com/office/drawing/2014/main" id="{BFFD7F99-76E0-B847-8F37-5D7799EBDEAD}"/>
              </a:ext>
            </a:extLst>
          </p:cNvPr>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083FA573-2979-9740-B654-636F96BA9AD9}"/>
              </a:ext>
            </a:extLst>
          </p:cNvPr>
          <p:cNvSpPr txBox="1"/>
          <p:nvPr/>
        </p:nvSpPr>
        <p:spPr>
          <a:xfrm>
            <a:off x="292499" y="285760"/>
            <a:ext cx="35708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latin typeface="微软雅黑" panose="020B0503020204020204" pitchFamily="34" charset="-122"/>
                <a:ea typeface="微软雅黑" panose="020B0503020204020204" pitchFamily="34" charset="-122"/>
              </a:rPr>
              <a:t>二、技术实现</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Technical implementation</a:t>
            </a:r>
            <a:endParaRPr lang="en-US" altLang="zh-CN" sz="1400" b="1" dirty="0">
              <a:solidFill>
                <a:schemeClr val="bg1"/>
              </a:solidFill>
              <a:latin typeface="微软雅黑" panose="020B0503020204020204" pitchFamily="34" charset="-122"/>
              <a:ea typeface="微软雅黑" panose="020B0503020204020204" pitchFamily="34" charset="-122"/>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AEDEB2F3-D081-FD66-4B6C-8886196E865C}"/>
              </a:ext>
            </a:extLst>
          </p:cNvPr>
          <p:cNvPicPr>
            <a:picLocks noChangeAspect="1"/>
          </p:cNvPicPr>
          <p:nvPr/>
        </p:nvPicPr>
        <p:blipFill>
          <a:blip r:embed="rId2"/>
          <a:stretch>
            <a:fillRect/>
          </a:stretch>
        </p:blipFill>
        <p:spPr>
          <a:xfrm>
            <a:off x="1516756" y="1731290"/>
            <a:ext cx="2739211" cy="4946024"/>
          </a:xfrm>
          <a:prstGeom prst="rect">
            <a:avLst/>
          </a:prstGeom>
        </p:spPr>
      </p:pic>
      <p:pic>
        <p:nvPicPr>
          <p:cNvPr id="12" name="图片 11">
            <a:extLst>
              <a:ext uri="{FF2B5EF4-FFF2-40B4-BE49-F238E27FC236}">
                <a16:creationId xmlns:a16="http://schemas.microsoft.com/office/drawing/2014/main" id="{AC5034C9-D8DA-FDB0-08FD-9D4C9A8175C2}"/>
              </a:ext>
            </a:extLst>
          </p:cNvPr>
          <p:cNvPicPr>
            <a:picLocks noChangeAspect="1"/>
          </p:cNvPicPr>
          <p:nvPr/>
        </p:nvPicPr>
        <p:blipFill>
          <a:blip r:embed="rId3"/>
          <a:stretch>
            <a:fillRect/>
          </a:stretch>
        </p:blipFill>
        <p:spPr>
          <a:xfrm>
            <a:off x="5048893" y="2278626"/>
            <a:ext cx="5433531" cy="4176122"/>
          </a:xfrm>
          <a:prstGeom prst="rect">
            <a:avLst/>
          </a:prstGeom>
        </p:spPr>
      </p:pic>
    </p:spTree>
    <p:extLst>
      <p:ext uri="{BB962C8B-B14F-4D97-AF65-F5344CB8AC3E}">
        <p14:creationId xmlns:p14="http://schemas.microsoft.com/office/powerpoint/2010/main" val="233586019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10021</TotalTime>
  <Words>893</Words>
  <Application>Microsoft Office PowerPoint</Application>
  <PresentationFormat>宽屏</PresentationFormat>
  <Paragraphs>71</Paragraphs>
  <Slides>15</Slides>
  <Notes>0</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15</vt:i4>
      </vt:variant>
    </vt:vector>
  </HeadingPairs>
  <TitlesOfParts>
    <vt:vector size="27" baseType="lpstr">
      <vt:lpstr>Arial Unicode MS</vt:lpstr>
      <vt:lpstr>等线</vt:lpstr>
      <vt:lpstr>方正粗黑宋简体</vt:lpstr>
      <vt:lpstr>华文仿宋</vt:lpstr>
      <vt:lpstr>微软雅黑</vt:lpstr>
      <vt:lpstr>微软雅黑</vt:lpstr>
      <vt:lpstr>Arial</vt:lpstr>
      <vt:lpstr>Calibri</vt:lpstr>
      <vt:lpstr>Calibri Light</vt:lpstr>
      <vt:lpstr>Ebrima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T o</cp:lastModifiedBy>
  <cp:revision>194</cp:revision>
  <dcterms:created xsi:type="dcterms:W3CDTF">2021-03-03T08:16:49Z</dcterms:created>
  <dcterms:modified xsi:type="dcterms:W3CDTF">2023-06-13T17:11:26Z</dcterms:modified>
</cp:coreProperties>
</file>