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74" r:id="rId5"/>
    <p:sldId id="272" r:id="rId6"/>
    <p:sldId id="273" r:id="rId7"/>
    <p:sldId id="269" r:id="rId8"/>
    <p:sldId id="267" r:id="rId9"/>
    <p:sldId id="268" r:id="rId10"/>
    <p:sldId id="263" r:id="rId11"/>
    <p:sldId id="271" r:id="rId12"/>
    <p:sldId id="265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9" autoAdjust="0"/>
    <p:restoredTop sz="94674"/>
  </p:normalViewPr>
  <p:slideViewPr>
    <p:cSldViewPr snapToGrid="0">
      <p:cViewPr varScale="1">
        <p:scale>
          <a:sx n="54" d="100"/>
          <a:sy n="54" d="100"/>
        </p:scale>
        <p:origin x="6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D8B923D-9785-E24B-988A-793F543F4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3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sv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svg"/><Relationship Id="rId20" Type="http://schemas.openxmlformats.org/officeDocument/2006/relationships/image" Target="../media/image36.png"/><Relationship Id="rId29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10" Type="http://schemas.openxmlformats.org/officeDocument/2006/relationships/image" Target="../media/image26.sv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png"/><Relationship Id="rId27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3530601" y="4490420"/>
            <a:ext cx="5130798" cy="981907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800" dirty="0"/>
              <a:t>基于</a:t>
            </a:r>
            <a:r>
              <a:rPr kumimoji="1" lang="en-US" altLang="zh-CN" sz="2800" dirty="0"/>
              <a:t>RPA+AI</a:t>
            </a:r>
            <a:r>
              <a:rPr kumimoji="1" lang="zh-CN" altLang="en-US" sz="2800" dirty="0"/>
              <a:t>理财产品获取机器人</a:t>
            </a:r>
            <a:endParaRPr kumimoji="1" lang="en-US" altLang="zh-CN" sz="2800" dirty="0"/>
          </a:p>
          <a:p>
            <a:pPr algn="ctr"/>
            <a:r>
              <a:rPr kumimoji="1" lang="en-US" altLang="zh-CN" sz="1100" dirty="0"/>
              <a:t>Based on RPA+AI wealth management products get robots</a:t>
            </a:r>
            <a:endParaRPr kumimoji="1" lang="zh-CN" altLang="en-US" sz="11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C5352F-42E1-0349-BE61-9BBD0CAD203F}"/>
              </a:ext>
            </a:extLst>
          </p:cNvPr>
          <p:cNvSpPr/>
          <p:nvPr/>
        </p:nvSpPr>
        <p:spPr>
          <a:xfrm>
            <a:off x="6408761" y="2390279"/>
            <a:ext cx="5561565" cy="325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6521883" y="2581612"/>
            <a:ext cx="511550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该方法的创新点在于结合了自动化数据采集、数据分析和人工智能算法，提供了一种全面的、个性化的理财服务。这使得客户能够更方便地获取和分析理财产品数据，并基于数据驱动的模型和算法做出更准确的投资决策。这种综合性的理财服务在提高效率、降低风险、提供个性化建议等方面具有业务亮点，为客户带来了更好的投资体验和投资回报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42F147-7FB2-BD47-86C3-4E533DE36840}"/>
              </a:ext>
            </a:extLst>
          </p:cNvPr>
          <p:cNvSpPr/>
          <p:nvPr/>
        </p:nvSpPr>
        <p:spPr>
          <a:xfrm>
            <a:off x="1811867" y="2116668"/>
            <a:ext cx="804333" cy="118534"/>
          </a:xfrm>
          <a:prstGeom prst="rect">
            <a:avLst/>
          </a:prstGeom>
          <a:solidFill>
            <a:srgbClr val="0370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89F90F-CF8B-E645-ACC2-55642CDCDE7D}"/>
              </a:ext>
            </a:extLst>
          </p:cNvPr>
          <p:cNvSpPr/>
          <p:nvPr/>
        </p:nvSpPr>
        <p:spPr>
          <a:xfrm>
            <a:off x="1811867" y="2277710"/>
            <a:ext cx="804333" cy="118534"/>
          </a:xfrm>
          <a:prstGeom prst="rect">
            <a:avLst/>
          </a:prstGeom>
          <a:solidFill>
            <a:srgbClr val="C2E09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A9C782-43ED-9B42-A439-3C29053F79B9}"/>
              </a:ext>
            </a:extLst>
          </p:cNvPr>
          <p:cNvSpPr/>
          <p:nvPr/>
        </p:nvSpPr>
        <p:spPr>
          <a:xfrm>
            <a:off x="1868979" y="3777590"/>
            <a:ext cx="747221" cy="118534"/>
          </a:xfrm>
          <a:prstGeom prst="rect">
            <a:avLst/>
          </a:prstGeom>
          <a:solidFill>
            <a:srgbClr val="C0D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F83930-1DCE-2C4C-BE86-04CE0CDD08CF}"/>
              </a:ext>
            </a:extLst>
          </p:cNvPr>
          <p:cNvSpPr/>
          <p:nvPr/>
        </p:nvSpPr>
        <p:spPr>
          <a:xfrm>
            <a:off x="2242589" y="4214869"/>
            <a:ext cx="747221" cy="118534"/>
          </a:xfrm>
          <a:prstGeom prst="rect">
            <a:avLst/>
          </a:prstGeom>
          <a:solidFill>
            <a:srgbClr val="D4FDF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8831B99-BEC6-0D4E-8B4C-96584BF5613E}"/>
              </a:ext>
            </a:extLst>
          </p:cNvPr>
          <p:cNvSpPr/>
          <p:nvPr/>
        </p:nvSpPr>
        <p:spPr>
          <a:xfrm>
            <a:off x="2480049" y="4529199"/>
            <a:ext cx="598077" cy="118534"/>
          </a:xfrm>
          <a:prstGeom prst="rect">
            <a:avLst/>
          </a:prstGeom>
          <a:solidFill>
            <a:srgbClr val="88D1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6C0033-5ECE-794E-AC92-BFF617543835}"/>
              </a:ext>
            </a:extLst>
          </p:cNvPr>
          <p:cNvSpPr/>
          <p:nvPr/>
        </p:nvSpPr>
        <p:spPr>
          <a:xfrm>
            <a:off x="2480049" y="3552825"/>
            <a:ext cx="1139451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4303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47A2475-18BF-CACD-4D43-1503E55F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661635"/>
            <a:ext cx="6171099" cy="46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3697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/>
        </p:nvSpPr>
        <p:spPr>
          <a:xfrm>
            <a:off x="704208" y="1759323"/>
            <a:ext cx="10670937" cy="401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      银行理财进入全面净值化阶段的首份年度报告出炉。近日，银行业理财登记托管中心发布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中国银行业理财市场年度报告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(2022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)》(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下称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报告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》)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，对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年银行业理财的规模、收益情况、资产配置情况、投资者类型等进行统计分析和梳理总结。根据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报告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，银行理财市场存续规模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27.65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万亿元，全年累计新发理财产品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2.94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万只，平均收益率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2.09%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，累计为投资者创造收益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8800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亿元。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      2.09%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的平均收益率，被投资者调侃“跟定期存款利率没有什么差别”。这主要是因为受到债券市场和股票市场波动影响，去年银行理财净值经历了两轮大幅度回撤，“破净潮”让投资者以真金白银体会到什么是“打破刚兑”和“净值化”。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      不过，有涨有跌、净值波动，是金融市场的常态，我们也不必因此而感到悲观。而且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2023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年以来，随着债市情绪的回暖，银行理财市场在经历低潮之后正在迎来期待中的平稳修复。</a:t>
            </a:r>
          </a:p>
        </p:txBody>
      </p:sp>
    </p:spTree>
    <p:extLst>
      <p:ext uri="{BB962C8B-B14F-4D97-AF65-F5344CB8AC3E}">
        <p14:creationId xmlns:p14="http://schemas.microsoft.com/office/powerpoint/2010/main" val="321520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614389" y="1609788"/>
            <a:ext cx="3153674" cy="49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614389" y="2350438"/>
            <a:ext cx="5860054" cy="395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反转剧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：缪志广、田扬庾航、梁婧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冲冲冲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海南科技职业大学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：财务、人力资源、银行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8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：企业投资理财产品方面</a:t>
            </a:r>
            <a:endParaRPr lang="en-US" altLang="zh-CN" sz="18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其它介绍等</a:t>
            </a:r>
            <a:endParaRPr lang="en-US" altLang="zh-CN" sz="18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7044" y="2411300"/>
            <a:ext cx="4637988" cy="3501278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213AB22-1F5B-4968-2A45-2B21885E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43" y="2411299"/>
            <a:ext cx="4637988" cy="35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5612643" y="1326842"/>
            <a:ext cx="3982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65F4A0-673B-157D-BCC1-6A0419B91464}"/>
              </a:ext>
            </a:extLst>
          </p:cNvPr>
          <p:cNvSpPr txBox="1"/>
          <p:nvPr/>
        </p:nvSpPr>
        <p:spPr>
          <a:xfrm>
            <a:off x="5612643" y="2255706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73AE43-886E-A74C-6FA7-96AB61FBBEA0}"/>
              </a:ext>
            </a:extLst>
          </p:cNvPr>
          <p:cNvSpPr txBox="1"/>
          <p:nvPr/>
        </p:nvSpPr>
        <p:spPr>
          <a:xfrm>
            <a:off x="5612643" y="3278856"/>
            <a:ext cx="2806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D61BBF-056C-BBF1-96EF-F18287CFA813}"/>
              </a:ext>
            </a:extLst>
          </p:cNvPr>
          <p:cNvSpPr txBox="1"/>
          <p:nvPr/>
        </p:nvSpPr>
        <p:spPr>
          <a:xfrm>
            <a:off x="5612643" y="4328513"/>
            <a:ext cx="4303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8920EA-011C-639F-1C7E-1EA43AFB373A}"/>
              </a:ext>
            </a:extLst>
          </p:cNvPr>
          <p:cNvSpPr txBox="1"/>
          <p:nvPr/>
        </p:nvSpPr>
        <p:spPr>
          <a:xfrm>
            <a:off x="5612643" y="5378170"/>
            <a:ext cx="3697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7DEEB6-19C4-F21F-9A2F-0961E1892D9E}"/>
              </a:ext>
            </a:extLst>
          </p:cNvPr>
          <p:cNvSpPr txBox="1"/>
          <p:nvPr/>
        </p:nvSpPr>
        <p:spPr>
          <a:xfrm>
            <a:off x="1793110" y="3005074"/>
            <a:ext cx="2992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41">
            <a:extLst>
              <a:ext uri="{FF2B5EF4-FFF2-40B4-BE49-F238E27FC236}">
                <a16:creationId xmlns:a16="http://schemas.microsoft.com/office/drawing/2014/main" id="{A09F97B1-B357-DE7C-3EC5-0194E5C59984}"/>
              </a:ext>
            </a:extLst>
          </p:cNvPr>
          <p:cNvCxnSpPr>
            <a:cxnSpLocks/>
          </p:cNvCxnSpPr>
          <p:nvPr/>
        </p:nvCxnSpPr>
        <p:spPr>
          <a:xfrm flipV="1">
            <a:off x="5317111" y="1494323"/>
            <a:ext cx="0" cy="462251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8" y="268711"/>
            <a:ext cx="530573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：某企业的投资台账业务背景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378859" y="2413238"/>
            <a:ext cx="49408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某企业创始于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月，是一家财务公司投资理财方面的经营模式较受大众认可，投资的收益率较高，但在财务部门投资台账方面都是手工操作。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首先登录多个银行系统，手工查询每银行理财产品数据；最后，将查询到的数据汇总处理后，进行理财产品对比和投资收益率分析。长时间重复、繁琐的工作，一方面消耗大量的人力资源，另一方面手工处理的工作效率不高。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该企业全面进行信息化升级时，发现系统中的许多事只是换了种流程，并没有全面实行信息化，更改系统成本又难以控制，维护时间也无法确定，所以最后找到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完成最难解决的一部分。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4C9E5C-5A67-594F-6F21-DEA2249A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99" y="2732895"/>
            <a:ext cx="6432881" cy="2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51603" y="4781007"/>
            <a:ext cx="1107793" cy="37480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37195" y="4792431"/>
            <a:ext cx="918071" cy="374805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84252" y="5167236"/>
            <a:ext cx="2964662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人工每次都要登入不同的银行系统，手工查询每银行理财产品数据；最后，将查询到的数据汇总处理后，进行理财产品对比和投资收益率分析，出错率高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32128" y="5191983"/>
            <a:ext cx="329929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平均每次都要处理大量的投资产品项目单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84233" y="1876429"/>
            <a:ext cx="29159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人工每次都要登入不同的银行系统，都要进行理财产品对比和投资收益率分析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178293" y="272117"/>
            <a:ext cx="592760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：某企业的投资台账业务流程痛点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0">
            <a:extLst>
              <a:ext uri="{FF2B5EF4-FFF2-40B4-BE49-F238E27FC236}">
                <a16:creationId xmlns:a16="http://schemas.microsoft.com/office/drawing/2014/main" id="{4361C246-C6BE-B240-A7BE-9D4DF6D8A52D}"/>
              </a:ext>
            </a:extLst>
          </p:cNvPr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>
            <a:extLst>
              <a:ext uri="{FF2B5EF4-FFF2-40B4-BE49-F238E27FC236}">
                <a16:creationId xmlns:a16="http://schemas.microsoft.com/office/drawing/2014/main" id="{4889EEF1-5BA4-2E41-84E1-AC14D1F6D6A4}"/>
              </a:ext>
            </a:extLst>
          </p:cNvPr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>
            <a:extLst>
              <a:ext uri="{FF2B5EF4-FFF2-40B4-BE49-F238E27FC236}">
                <a16:creationId xmlns:a16="http://schemas.microsoft.com/office/drawing/2014/main" id="{E575717E-3526-4348-87F4-4E40204CFFF4}"/>
              </a:ext>
            </a:extLst>
          </p:cNvPr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>
            <a:extLst>
              <a:ext uri="{FF2B5EF4-FFF2-40B4-BE49-F238E27FC236}">
                <a16:creationId xmlns:a16="http://schemas.microsoft.com/office/drawing/2014/main" id="{0784B4D9-CCB9-DE47-9085-4B2E2AD73CAC}"/>
              </a:ext>
            </a:extLst>
          </p:cNvPr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1AB4E2E9-98E0-EE4B-8696-A07FA0CC34B9}"/>
              </a:ext>
            </a:extLst>
          </p:cNvPr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-2026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24C891C0-FDE1-3748-AB0A-5FCB7DD22816}"/>
              </a:ext>
            </a:extLst>
          </p:cNvPr>
          <p:cNvSpPr txBox="1"/>
          <p:nvPr/>
        </p:nvSpPr>
        <p:spPr>
          <a:xfrm>
            <a:off x="843915" y="4567555"/>
            <a:ext cx="2560320" cy="377387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建设辅助机器人平台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BA71D3B5-9CD1-514D-AECA-9B212949BFEA}"/>
              </a:ext>
            </a:extLst>
          </p:cNvPr>
          <p:cNvSpPr txBox="1"/>
          <p:nvPr/>
        </p:nvSpPr>
        <p:spPr>
          <a:xfrm>
            <a:off x="3464560" y="3996055"/>
            <a:ext cx="2644775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推广辅助形机器人平台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建设流程自动化平台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规划机器人工厂技术方案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6B44D539-5708-D341-9392-B5BAFCA6FBC5}"/>
              </a:ext>
            </a:extLst>
          </p:cNvPr>
          <p:cNvSpPr txBox="1"/>
          <p:nvPr/>
        </p:nvSpPr>
        <p:spPr>
          <a:xfrm>
            <a:off x="6041390" y="3416935"/>
            <a:ext cx="2607945" cy="102371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应用场景的试点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技术与平台的集成应用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3729A3E9-C58F-E044-9150-43EAE701875B}"/>
              </a:ext>
            </a:extLst>
          </p:cNvPr>
          <p:cNvSpPr txBox="1"/>
          <p:nvPr/>
        </p:nvSpPr>
        <p:spPr>
          <a:xfrm>
            <a:off x="8649335" y="2853055"/>
            <a:ext cx="2689860" cy="102371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应用的场景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探索基于理财业务的新技术应用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6794C87B-2CC9-2B42-8BEF-4ABC3C3ABB19}"/>
              </a:ext>
            </a:extLst>
          </p:cNvPr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-2027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27DA4C8-2D5D-534D-8538-E45898E5C6AC}"/>
              </a:ext>
            </a:extLst>
          </p:cNvPr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2028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D0C94F0-A9A6-0A4E-AE4C-8787B77D00BB}"/>
              </a:ext>
            </a:extLst>
          </p:cNvPr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2029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id="{985B94B7-E460-EB49-BF2D-783729720530}"/>
              </a:ext>
            </a:extLst>
          </p:cNvPr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00C2AFD3-2C81-A040-8470-E6914FC74DF4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短期规划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7DD4C54-6C11-2E47-BDB4-0F63194B2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BB691-A7E2-1942-9586-7B5B406A7D01}"/>
              </a:ext>
            </a:extLst>
          </p:cNvPr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BFBD301-8950-FE48-8222-2FA68603E16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1B29DD6-DE49-ED49-B6AB-512893270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4A6DCE08-83AC-E248-AEE6-F7350068FE17}"/>
              </a:ext>
            </a:extLst>
          </p:cNvPr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FA263890-97DF-8E4D-8BB2-8FEEB750E986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初期平台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69AF841-0234-3948-B802-591ED295F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98484C-075A-824F-A315-96B1A0C2A346}"/>
              </a:ext>
            </a:extLst>
          </p:cNvPr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7108288F-0A4C-3744-AA19-D9F4E7F15E15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长期规划</a:t>
              </a: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016718F-6E38-794F-AA0E-AC8D73F1E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896982A-054B-C03F-83EF-3C8F16E0426B}"/>
              </a:ext>
            </a:extLst>
          </p:cNvPr>
          <p:cNvSpPr txBox="1"/>
          <p:nvPr/>
        </p:nvSpPr>
        <p:spPr>
          <a:xfrm>
            <a:off x="4178293" y="272117"/>
            <a:ext cx="592760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：某企业的投资台账业务建设规划</a:t>
            </a:r>
          </a:p>
        </p:txBody>
      </p: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 txBox="1">
            <a:spLocks/>
          </p:cNvSpPr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C2412D-BB88-644B-A4D5-E538F203A6F9}"/>
              </a:ext>
            </a:extLst>
          </p:cNvPr>
          <p:cNvGrpSpPr/>
          <p:nvPr/>
        </p:nvGrpSpPr>
        <p:grpSpPr>
          <a:xfrm>
            <a:off x="531662" y="2421582"/>
            <a:ext cx="10981386" cy="2978902"/>
            <a:chOff x="631" y="1958"/>
            <a:chExt cx="15354" cy="3056"/>
          </a:xfrm>
        </p:grpSpPr>
        <p:cxnSp>
          <p:nvCxnSpPr>
            <p:cNvPr id="40" name="直接连接符 86">
              <a:extLst>
                <a:ext uri="{FF2B5EF4-FFF2-40B4-BE49-F238E27FC236}">
                  <a16:creationId xmlns:a16="http://schemas.microsoft.com/office/drawing/2014/main" id="{E3E28072-4A9C-5040-9712-766420AC2B6B}"/>
                </a:ext>
              </a:extLst>
            </p:cNvPr>
            <p:cNvCxnSpPr>
              <a:cxnSpLocks/>
            </p:cNvCxnSpPr>
            <p:nvPr/>
          </p:nvCxnSpPr>
          <p:spPr>
            <a:xfrm>
              <a:off x="1789" y="3730"/>
              <a:ext cx="13060" cy="0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40740D8-4CBB-7445-973A-9706F24C9D90}"/>
                </a:ext>
              </a:extLst>
            </p:cNvPr>
            <p:cNvSpPr/>
            <p:nvPr/>
          </p:nvSpPr>
          <p:spPr>
            <a:xfrm>
              <a:off x="1735" y="3659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45AF03-7639-4941-8773-0D6D02B5B365}"/>
                </a:ext>
              </a:extLst>
            </p:cNvPr>
            <p:cNvSpPr/>
            <p:nvPr/>
          </p:nvSpPr>
          <p:spPr>
            <a:xfrm>
              <a:off x="4988" y="3674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AA5301-009F-E843-909E-81D8B1C65401}"/>
                </a:ext>
              </a:extLst>
            </p:cNvPr>
            <p:cNvSpPr/>
            <p:nvPr/>
          </p:nvSpPr>
          <p:spPr>
            <a:xfrm>
              <a:off x="8242" y="3674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9A048A0-FC6E-F948-88D6-B7D8D3F9CC00}"/>
                </a:ext>
              </a:extLst>
            </p:cNvPr>
            <p:cNvSpPr/>
            <p:nvPr/>
          </p:nvSpPr>
          <p:spPr>
            <a:xfrm>
              <a:off x="11495" y="3674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FACEE2F-28DF-344D-B0B1-F1D4459555CC}"/>
                </a:ext>
              </a:extLst>
            </p:cNvPr>
            <p:cNvSpPr/>
            <p:nvPr/>
          </p:nvSpPr>
          <p:spPr>
            <a:xfrm>
              <a:off x="14748" y="3659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TextBox 103">
              <a:extLst>
                <a:ext uri="{FF2B5EF4-FFF2-40B4-BE49-F238E27FC236}">
                  <a16:creationId xmlns:a16="http://schemas.microsoft.com/office/drawing/2014/main" id="{25B90016-F3B3-8A4B-94C1-BAF0CA16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635" y="2821"/>
              <a:ext cx="2448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采集中国理财网银行理财信息</a:t>
              </a:r>
            </a:p>
          </p:txBody>
        </p:sp>
        <p:sp>
          <p:nvSpPr>
            <p:cNvPr id="57" name="TextBox 103">
              <a:extLst>
                <a:ext uri="{FF2B5EF4-FFF2-40B4-BE49-F238E27FC236}">
                  <a16:creationId xmlns:a16="http://schemas.microsoft.com/office/drawing/2014/main" id="{9C3530F8-BDFC-DD41-9097-A619BB29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060" y="2998"/>
              <a:ext cx="1963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智能投资分析</a:t>
              </a:r>
            </a:p>
          </p:txBody>
        </p:sp>
        <p:sp>
          <p:nvSpPr>
            <p:cNvPr id="58" name="TextBox 103">
              <a:extLst>
                <a:ext uri="{FF2B5EF4-FFF2-40B4-BE49-F238E27FC236}">
                  <a16:creationId xmlns:a16="http://schemas.microsoft.com/office/drawing/2014/main" id="{7EB8ADC1-1E68-4140-9F9B-9D4E0B2B5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229" y="2997"/>
              <a:ext cx="216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企业投资理财</a:t>
              </a:r>
            </a:p>
          </p:txBody>
        </p:sp>
        <p:sp>
          <p:nvSpPr>
            <p:cNvPr id="59" name="TextBox 103">
              <a:extLst>
                <a:ext uri="{FF2B5EF4-FFF2-40B4-BE49-F238E27FC236}">
                  <a16:creationId xmlns:a16="http://schemas.microsoft.com/office/drawing/2014/main" id="{A1C7E1A6-49AB-7E43-8ABA-4EFA6C0E6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696" y="2823"/>
              <a:ext cx="1706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投资的产品信息下载</a:t>
              </a:r>
            </a:p>
          </p:txBody>
        </p:sp>
        <p:sp>
          <p:nvSpPr>
            <p:cNvPr id="60" name="TextBox 103">
              <a:extLst>
                <a:ext uri="{FF2B5EF4-FFF2-40B4-BE49-F238E27FC236}">
                  <a16:creationId xmlns:a16="http://schemas.microsoft.com/office/drawing/2014/main" id="{063DA4CD-0A44-624A-8388-8DF5D43A9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4123" y="2827"/>
              <a:ext cx="145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投资登记收入情况</a:t>
              </a:r>
            </a:p>
          </p:txBody>
        </p:sp>
        <p:sp>
          <p:nvSpPr>
            <p:cNvPr id="71" name="矩形: 圆角 74">
              <a:extLst>
                <a:ext uri="{FF2B5EF4-FFF2-40B4-BE49-F238E27FC236}">
                  <a16:creationId xmlns:a16="http://schemas.microsoft.com/office/drawing/2014/main" id="{78062E11-DEDC-D846-89B9-92E39D073542}"/>
                </a:ext>
              </a:extLst>
            </p:cNvPr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宋体" charset="-122"/>
                <a:cs typeface="微软雅黑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91C42CE-75C0-2347-8950-E0F4FFADAB82}"/>
                </a:ext>
              </a:extLst>
            </p:cNvPr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方案</a:t>
              </a:r>
            </a:p>
          </p:txBody>
        </p:sp>
      </p:grp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8796F53-B2C1-17BE-1BD8-7AA4E1248709}"/>
              </a:ext>
            </a:extLst>
          </p:cNvPr>
          <p:cNvSpPr txBox="1">
            <a:spLocks/>
          </p:cNvSpPr>
          <p:nvPr/>
        </p:nvSpPr>
        <p:spPr>
          <a:xfrm>
            <a:off x="3482572" y="589682"/>
            <a:ext cx="5470808" cy="394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示例：某银行企业案例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机器人工厂上线流程</a:t>
            </a: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3" name="PA_文本框 151">
            <a:extLst>
              <a:ext uri="{FF2B5EF4-FFF2-40B4-BE49-F238E27FC236}">
                <a16:creationId xmlns:a16="http://schemas.microsoft.com/office/drawing/2014/main" id="{55B96361-2E64-4747-9036-CE2D0FAA7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1</a:t>
            </a:r>
          </a:p>
        </p:txBody>
      </p:sp>
      <p:sp>
        <p:nvSpPr>
          <p:cNvPr id="4" name="矩形: 圆角 74">
            <a:extLst>
              <a:ext uri="{FF2B5EF4-FFF2-40B4-BE49-F238E27FC236}">
                <a16:creationId xmlns:a16="http://schemas.microsoft.com/office/drawing/2014/main" id="{43BE8922-B394-5C45-8155-401E8ACC42ED}"/>
              </a:ext>
            </a:extLst>
          </p:cNvPr>
          <p:cNvSpPr/>
          <p:nvPr/>
        </p:nvSpPr>
        <p:spPr>
          <a:xfrm>
            <a:off x="955237" y="2303136"/>
            <a:ext cx="4455795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5" name="矩形: 圆角 29">
            <a:extLst>
              <a:ext uri="{FF2B5EF4-FFF2-40B4-BE49-F238E27FC236}">
                <a16:creationId xmlns:a16="http://schemas.microsoft.com/office/drawing/2014/main" id="{02360B72-A300-534E-A647-30E976DC09FE}"/>
              </a:ext>
            </a:extLst>
          </p:cNvPr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90204" pitchFamily="34" charset="0"/>
                <a:ea typeface="Arial" panose="020B0604020202090204" pitchFamily="34" charset="0"/>
              </a:rPr>
              <a:t>混合式部署</a:t>
            </a:r>
          </a:p>
        </p:txBody>
      </p:sp>
      <p:sp>
        <p:nvSpPr>
          <p:cNvPr id="6" name="矩形: 圆角 29">
            <a:extLst>
              <a:ext uri="{FF2B5EF4-FFF2-40B4-BE49-F238E27FC236}">
                <a16:creationId xmlns:a16="http://schemas.microsoft.com/office/drawing/2014/main" id="{97E8082D-B80C-384E-826D-30F17EFD5018}"/>
              </a:ext>
            </a:extLst>
          </p:cNvPr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</a:rPr>
              <a:t>总部科技部</a:t>
            </a:r>
          </a:p>
        </p:txBody>
      </p:sp>
      <p:sp>
        <p:nvSpPr>
          <p:cNvPr id="7" name="矩形: 圆角 74">
            <a:extLst>
              <a:ext uri="{FF2B5EF4-FFF2-40B4-BE49-F238E27FC236}">
                <a16:creationId xmlns:a16="http://schemas.microsoft.com/office/drawing/2014/main" id="{A58CAB7F-B9C2-8147-BBFD-F9A6BAC7F6C5}"/>
              </a:ext>
            </a:extLst>
          </p:cNvPr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8" name="矩形: 圆角 74">
            <a:extLst>
              <a:ext uri="{FF2B5EF4-FFF2-40B4-BE49-F238E27FC236}">
                <a16:creationId xmlns:a16="http://schemas.microsoft.com/office/drawing/2014/main" id="{72D20805-A52A-8943-BB4B-A750377F6329}"/>
              </a:ext>
            </a:extLst>
          </p:cNvPr>
          <p:cNvSpPr/>
          <p:nvPr/>
        </p:nvSpPr>
        <p:spPr>
          <a:xfrm>
            <a:off x="6787077" y="2288531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9" name="矩形: 圆角 29">
            <a:extLst>
              <a:ext uri="{FF2B5EF4-FFF2-40B4-BE49-F238E27FC236}">
                <a16:creationId xmlns:a16="http://schemas.microsoft.com/office/drawing/2014/main" id="{C5C36DC3-13C2-6E4A-B83D-1A6F3BCF9814}"/>
              </a:ext>
            </a:extLst>
          </p:cNvPr>
          <p:cNvSpPr/>
          <p:nvPr/>
        </p:nvSpPr>
        <p:spPr>
          <a:xfrm>
            <a:off x="6770567" y="216280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清算部</a:t>
            </a:r>
          </a:p>
        </p:txBody>
      </p:sp>
      <p:sp>
        <p:nvSpPr>
          <p:cNvPr id="10" name="矩形: 圆角 74">
            <a:extLst>
              <a:ext uri="{FF2B5EF4-FFF2-40B4-BE49-F238E27FC236}">
                <a16:creationId xmlns:a16="http://schemas.microsoft.com/office/drawing/2014/main" id="{56B0580D-6C84-F646-8E4C-6B6FEBEC9DC2}"/>
              </a:ext>
            </a:extLst>
          </p:cNvPr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pic>
        <p:nvPicPr>
          <p:cNvPr id="11" name="图片 10" descr="机器人_o">
            <a:extLst>
              <a:ext uri="{FF2B5EF4-FFF2-40B4-BE49-F238E27FC236}">
                <a16:creationId xmlns:a16="http://schemas.microsoft.com/office/drawing/2014/main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A4C82E-C8DD-1C41-B18C-6A323EFD33B8}"/>
              </a:ext>
            </a:extLst>
          </p:cNvPr>
          <p:cNvGrpSpPr/>
          <p:nvPr/>
        </p:nvGrpSpPr>
        <p:grpSpPr>
          <a:xfrm>
            <a:off x="3426657" y="2705726"/>
            <a:ext cx="641985" cy="619760"/>
            <a:chOff x="4822" y="3437"/>
            <a:chExt cx="1011" cy="976"/>
          </a:xfrm>
        </p:grpSpPr>
        <p:sp>
          <p:nvSpPr>
            <p:cNvPr id="13" name="PA_文本框 151">
              <a:extLst>
                <a:ext uri="{FF2B5EF4-FFF2-40B4-BE49-F238E27FC236}">
                  <a16:creationId xmlns:a16="http://schemas.microsoft.com/office/drawing/2014/main" id="{F3B88F3D-68C4-DF47-BA39-613FAA5AEA84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14" name="图片 13" descr="机器人_o">
              <a:extLst>
                <a:ext uri="{FF2B5EF4-FFF2-40B4-BE49-F238E27FC236}">
                  <a16:creationId xmlns:a16="http://schemas.microsoft.com/office/drawing/2014/main" id="{55CD959D-5E66-974F-A0A6-04543DC9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>
            <a:extLst>
              <a:ext uri="{FF2B5EF4-FFF2-40B4-BE49-F238E27FC236}">
                <a16:creationId xmlns:a16="http://schemas.microsoft.com/office/drawing/2014/main" id="{3F9349C0-2328-9A41-A161-243302A004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服务器集群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76A845-1800-B341-894E-1A421140A957}"/>
              </a:ext>
            </a:extLst>
          </p:cNvPr>
          <p:cNvGrpSpPr/>
          <p:nvPr/>
        </p:nvGrpSpPr>
        <p:grpSpPr>
          <a:xfrm>
            <a:off x="4084517" y="2705726"/>
            <a:ext cx="641350" cy="619760"/>
            <a:chOff x="4822" y="3437"/>
            <a:chExt cx="1010" cy="976"/>
          </a:xfrm>
        </p:grpSpPr>
        <p:sp>
          <p:nvSpPr>
            <p:cNvPr id="17" name="PA_文本框 151">
              <a:extLst>
                <a:ext uri="{FF2B5EF4-FFF2-40B4-BE49-F238E27FC236}">
                  <a16:creationId xmlns:a16="http://schemas.microsoft.com/office/drawing/2014/main" id="{D9681D36-09E3-AE45-AA96-3A1029F16EC5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18" name="图片 17" descr="机器人_o">
              <a:extLst>
                <a:ext uri="{FF2B5EF4-FFF2-40B4-BE49-F238E27FC236}">
                  <a16:creationId xmlns:a16="http://schemas.microsoft.com/office/drawing/2014/main" id="{F0A2D833-0C1D-094D-9836-4619CC09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9317AD-9F54-8F45-8C63-9D83ADC52787}"/>
              </a:ext>
            </a:extLst>
          </p:cNvPr>
          <p:cNvGrpSpPr/>
          <p:nvPr/>
        </p:nvGrpSpPr>
        <p:grpSpPr>
          <a:xfrm>
            <a:off x="3161227" y="3507731"/>
            <a:ext cx="1162050" cy="602615"/>
            <a:chOff x="4141" y="4777"/>
            <a:chExt cx="1830" cy="949"/>
          </a:xfrm>
        </p:grpSpPr>
        <p:sp>
          <p:nvSpPr>
            <p:cNvPr id="20" name="PA_文本框 151">
              <a:extLst>
                <a:ext uri="{FF2B5EF4-FFF2-40B4-BE49-F238E27FC236}">
                  <a16:creationId xmlns:a16="http://schemas.microsoft.com/office/drawing/2014/main" id="{EA72E4C0-BB08-CB42-9016-5C0B93606950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287" y="5366"/>
              <a:ext cx="1517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高密度机器人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10B0EB0-45A0-464F-85F8-590F4AF47746}"/>
                </a:ext>
              </a:extLst>
            </p:cNvPr>
            <p:cNvGrpSpPr/>
            <p:nvPr/>
          </p:nvGrpSpPr>
          <p:grpSpPr>
            <a:xfrm>
              <a:off x="4141" y="4777"/>
              <a:ext cx="1242" cy="676"/>
              <a:chOff x="3400" y="4556"/>
              <a:chExt cx="1242" cy="676"/>
            </a:xfrm>
          </p:grpSpPr>
          <p:pic>
            <p:nvPicPr>
              <p:cNvPr id="23" name="图片 22" descr="机器人_o">
                <a:extLst>
                  <a:ext uri="{FF2B5EF4-FFF2-40B4-BE49-F238E27FC236}">
                    <a16:creationId xmlns:a16="http://schemas.microsoft.com/office/drawing/2014/main" id="{25624CC1-D6D5-284B-B738-3FE679812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00" y="4556"/>
                <a:ext cx="676" cy="676"/>
              </a:xfrm>
              <a:prstGeom prst="rect">
                <a:avLst/>
              </a:prstGeom>
            </p:spPr>
          </p:pic>
          <p:pic>
            <p:nvPicPr>
              <p:cNvPr id="24" name="图片 23" descr="机器人_o">
                <a:extLst>
                  <a:ext uri="{FF2B5EF4-FFF2-40B4-BE49-F238E27FC236}">
                    <a16:creationId xmlns:a16="http://schemas.microsoft.com/office/drawing/2014/main" id="{503E69DD-81AA-8445-8C22-5AAE6946C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6" y="4556"/>
                <a:ext cx="676" cy="676"/>
              </a:xfrm>
              <a:prstGeom prst="rect">
                <a:avLst/>
              </a:prstGeom>
            </p:spPr>
          </p:pic>
        </p:grpSp>
        <p:pic>
          <p:nvPicPr>
            <p:cNvPr id="22" name="图片 21" descr="机器人_o">
              <a:extLst>
                <a:ext uri="{FF2B5EF4-FFF2-40B4-BE49-F238E27FC236}">
                  <a16:creationId xmlns:a16="http://schemas.microsoft.com/office/drawing/2014/main" id="{AE78D7D5-E6F9-324D-A983-27FF425A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95" y="4777"/>
              <a:ext cx="676" cy="676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BD6E2CE-FD55-7D48-8C27-80971E410CCA}"/>
              </a:ext>
            </a:extLst>
          </p:cNvPr>
          <p:cNvGrpSpPr/>
          <p:nvPr/>
        </p:nvGrpSpPr>
        <p:grpSpPr>
          <a:xfrm>
            <a:off x="1404817" y="2609206"/>
            <a:ext cx="641350" cy="746125"/>
            <a:chOff x="1638" y="3285"/>
            <a:chExt cx="1010" cy="1175"/>
          </a:xfrm>
        </p:grpSpPr>
        <p:pic>
          <p:nvPicPr>
            <p:cNvPr id="26" name="图片 25" descr="电脑屏幕">
              <a:extLst>
                <a:ext uri="{FF2B5EF4-FFF2-40B4-BE49-F238E27FC236}">
                  <a16:creationId xmlns:a16="http://schemas.microsoft.com/office/drawing/2014/main" id="{A946CBB5-F301-7449-B62A-37D2F44B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>
              <a:extLst>
                <a:ext uri="{FF2B5EF4-FFF2-40B4-BE49-F238E27FC236}">
                  <a16:creationId xmlns:a16="http://schemas.microsoft.com/office/drawing/2014/main" id="{226CAC6A-BEF5-ED4A-A85F-85D12B0E82D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D8A6EA9-615E-CC40-AFA8-F99FC8551D71}"/>
              </a:ext>
            </a:extLst>
          </p:cNvPr>
          <p:cNvGrpSpPr/>
          <p:nvPr/>
        </p:nvGrpSpPr>
        <p:grpSpPr>
          <a:xfrm>
            <a:off x="1405452" y="3454391"/>
            <a:ext cx="641350" cy="746125"/>
            <a:chOff x="1638" y="3285"/>
            <a:chExt cx="1010" cy="1175"/>
          </a:xfrm>
        </p:grpSpPr>
        <p:pic>
          <p:nvPicPr>
            <p:cNvPr id="29" name="图片 28" descr="电脑屏幕">
              <a:extLst>
                <a:ext uri="{FF2B5EF4-FFF2-40B4-BE49-F238E27FC236}">
                  <a16:creationId xmlns:a16="http://schemas.microsoft.com/office/drawing/2014/main" id="{38CEACCF-1DB1-3348-A00A-092479EE6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30" name="PA_文本框 151">
              <a:extLst>
                <a:ext uri="{FF2B5EF4-FFF2-40B4-BE49-F238E27FC236}">
                  <a16:creationId xmlns:a16="http://schemas.microsoft.com/office/drawing/2014/main" id="{50518A79-4CDF-D348-86AB-B8D2893D32E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pic>
        <p:nvPicPr>
          <p:cNvPr id="31" name="图片 30" descr="服务器">
            <a:extLst>
              <a:ext uri="{FF2B5EF4-FFF2-40B4-BE49-F238E27FC236}">
                <a16:creationId xmlns:a16="http://schemas.microsoft.com/office/drawing/2014/main" id="{22253B0F-AC0A-3243-8DDE-E7074005D8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>
            <a:extLst>
              <a:ext uri="{FF2B5EF4-FFF2-40B4-BE49-F238E27FC236}">
                <a16:creationId xmlns:a16="http://schemas.microsoft.com/office/drawing/2014/main" id="{D38CB2B5-9C6D-2848-88A2-7BCD796DCF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36412" y="4834246"/>
            <a:ext cx="574675" cy="574675"/>
          </a:xfrm>
          <a:prstGeom prst="rect">
            <a:avLst/>
          </a:prstGeom>
        </p:spPr>
      </p:pic>
      <p:sp>
        <p:nvSpPr>
          <p:cNvPr id="33" name="PA_文本框 151">
            <a:extLst>
              <a:ext uri="{FF2B5EF4-FFF2-40B4-BE49-F238E27FC236}">
                <a16:creationId xmlns:a16="http://schemas.microsoft.com/office/drawing/2014/main" id="{E6E46FFA-49F5-9148-8461-0195018FCD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7415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数据库服务器</a:t>
            </a:r>
          </a:p>
        </p:txBody>
      </p:sp>
      <p:pic>
        <p:nvPicPr>
          <p:cNvPr id="34" name="图片 33" descr="文件">
            <a:extLst>
              <a:ext uri="{FF2B5EF4-FFF2-40B4-BE49-F238E27FC236}">
                <a16:creationId xmlns:a16="http://schemas.microsoft.com/office/drawing/2014/main" id="{4DCDC8A7-94D1-2240-9EAB-788F7CC5CD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36867" y="4850121"/>
            <a:ext cx="542925" cy="542925"/>
          </a:xfrm>
          <a:prstGeom prst="rect">
            <a:avLst/>
          </a:prstGeom>
        </p:spPr>
      </p:pic>
      <p:sp>
        <p:nvSpPr>
          <p:cNvPr id="35" name="PA_文本框 151">
            <a:extLst>
              <a:ext uri="{FF2B5EF4-FFF2-40B4-BE49-F238E27FC236}">
                <a16:creationId xmlns:a16="http://schemas.microsoft.com/office/drawing/2014/main" id="{7F73B332-791E-734C-84BE-3BAE40A1CD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5873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录屏存储</a:t>
            </a:r>
          </a:p>
        </p:txBody>
      </p:sp>
      <p:sp>
        <p:nvSpPr>
          <p:cNvPr id="36" name="矩形: 圆角 74">
            <a:extLst>
              <a:ext uri="{FF2B5EF4-FFF2-40B4-BE49-F238E27FC236}">
                <a16:creationId xmlns:a16="http://schemas.microsoft.com/office/drawing/2014/main" id="{CC323C73-17C0-804C-8762-EB222CDA2141}"/>
              </a:ext>
            </a:extLst>
          </p:cNvPr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37" name="直接连接符 159">
            <a:extLst>
              <a:ext uri="{FF2B5EF4-FFF2-40B4-BE49-F238E27FC236}">
                <a16:creationId xmlns:a16="http://schemas.microsoft.com/office/drawing/2014/main" id="{64D62A04-B80E-3E43-9B27-7BC652E1EE33}"/>
              </a:ext>
            </a:extLst>
          </p:cNvPr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>
            <a:extLst>
              <a:ext uri="{FF2B5EF4-FFF2-40B4-BE49-F238E27FC236}">
                <a16:creationId xmlns:a16="http://schemas.microsoft.com/office/drawing/2014/main" id="{14C104DF-A46A-E34F-BFAC-77CF8AD1117F}"/>
              </a:ext>
            </a:extLst>
          </p:cNvPr>
          <p:cNvCxnSpPr>
            <a:stCxn id="36" idx="2"/>
          </p:cNvCxnSpPr>
          <p:nvPr/>
        </p:nvCxnSpPr>
        <p:spPr>
          <a:xfrm>
            <a:off x="173946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>
            <a:extLst>
              <a:ext uri="{FF2B5EF4-FFF2-40B4-BE49-F238E27FC236}">
                <a16:creationId xmlns:a16="http://schemas.microsoft.com/office/drawing/2014/main" id="{BF0E0D5D-3E38-E943-97A4-D3B59C633D9A}"/>
              </a:ext>
            </a:extLst>
          </p:cNvPr>
          <p:cNvCxnSpPr/>
          <p:nvPr/>
        </p:nvCxnSpPr>
        <p:spPr>
          <a:xfrm>
            <a:off x="374733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AC75CAB-A895-3B48-881E-2FD97D9B0394}"/>
              </a:ext>
            </a:extLst>
          </p:cNvPr>
          <p:cNvGrpSpPr/>
          <p:nvPr/>
        </p:nvGrpSpPr>
        <p:grpSpPr>
          <a:xfrm>
            <a:off x="9581712" y="2573646"/>
            <a:ext cx="789940" cy="619760"/>
            <a:chOff x="4735" y="3437"/>
            <a:chExt cx="1244" cy="976"/>
          </a:xfrm>
        </p:grpSpPr>
        <p:sp>
          <p:nvSpPr>
            <p:cNvPr id="41" name="PA_文本框 151">
              <a:extLst>
                <a:ext uri="{FF2B5EF4-FFF2-40B4-BE49-F238E27FC236}">
                  <a16:creationId xmlns:a16="http://schemas.microsoft.com/office/drawing/2014/main" id="{05AC8CF1-B88B-CF44-946E-21D38626F09D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42" name="图片 41" descr="机器人_o">
              <a:extLst>
                <a:ext uri="{FF2B5EF4-FFF2-40B4-BE49-F238E27FC236}">
                  <a16:creationId xmlns:a16="http://schemas.microsoft.com/office/drawing/2014/main" id="{4F324F2F-9CDA-2147-A245-66AC0177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619DB85-9FC2-AD49-BE4A-328793730BEC}"/>
              </a:ext>
            </a:extLst>
          </p:cNvPr>
          <p:cNvGrpSpPr/>
          <p:nvPr/>
        </p:nvGrpSpPr>
        <p:grpSpPr>
          <a:xfrm>
            <a:off x="8100892" y="2573646"/>
            <a:ext cx="641985" cy="619760"/>
            <a:chOff x="4848" y="3437"/>
            <a:chExt cx="1011" cy="976"/>
          </a:xfrm>
        </p:grpSpPr>
        <p:sp>
          <p:nvSpPr>
            <p:cNvPr id="44" name="PA_文本框 151">
              <a:extLst>
                <a:ext uri="{FF2B5EF4-FFF2-40B4-BE49-F238E27FC236}">
                  <a16:creationId xmlns:a16="http://schemas.microsoft.com/office/drawing/2014/main" id="{1E3CE007-4A88-B641-AA3C-B854C1D8102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</a:t>
              </a:r>
            </a:p>
          </p:txBody>
        </p:sp>
        <p:pic>
          <p:nvPicPr>
            <p:cNvPr id="45" name="图片 44" descr="机器人_o">
              <a:extLst>
                <a:ext uri="{FF2B5EF4-FFF2-40B4-BE49-F238E27FC236}">
                  <a16:creationId xmlns:a16="http://schemas.microsoft.com/office/drawing/2014/main" id="{0D21C9F4-AF9B-2D4C-BDC5-B49D30E0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46" name="矩形: 圆角 74">
            <a:extLst>
              <a:ext uri="{FF2B5EF4-FFF2-40B4-BE49-F238E27FC236}">
                <a16:creationId xmlns:a16="http://schemas.microsoft.com/office/drawing/2014/main" id="{603C70A5-8199-C843-B351-4C8633056A05}"/>
              </a:ext>
            </a:extLst>
          </p:cNvPr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7" name="矩形: 圆角 74">
            <a:extLst>
              <a:ext uri="{FF2B5EF4-FFF2-40B4-BE49-F238E27FC236}">
                <a16:creationId xmlns:a16="http://schemas.microsoft.com/office/drawing/2014/main" id="{AFB3A818-716F-C34E-88E1-39FDE3C47780}"/>
              </a:ext>
            </a:extLst>
          </p:cNvPr>
          <p:cNvSpPr/>
          <p:nvPr/>
        </p:nvSpPr>
        <p:spPr>
          <a:xfrm>
            <a:off x="6787077" y="518603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8" name="矩形: 圆角 29">
            <a:extLst>
              <a:ext uri="{FF2B5EF4-FFF2-40B4-BE49-F238E27FC236}">
                <a16:creationId xmlns:a16="http://schemas.microsoft.com/office/drawing/2014/main" id="{96D81234-9C05-314F-950E-FFD70DFA2C5B}"/>
              </a:ext>
            </a:extLst>
          </p:cNvPr>
          <p:cNvSpPr/>
          <p:nvPr/>
        </p:nvSpPr>
        <p:spPr>
          <a:xfrm>
            <a:off x="6770567" y="3588376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运营部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AEBFCAB-6714-984F-8C92-E3C1D38C1066}"/>
              </a:ext>
            </a:extLst>
          </p:cNvPr>
          <p:cNvGrpSpPr/>
          <p:nvPr/>
        </p:nvGrpSpPr>
        <p:grpSpPr>
          <a:xfrm>
            <a:off x="7212527" y="2665721"/>
            <a:ext cx="824230" cy="527685"/>
            <a:chOff x="11473" y="3543"/>
            <a:chExt cx="1298" cy="831"/>
          </a:xfrm>
        </p:grpSpPr>
        <p:pic>
          <p:nvPicPr>
            <p:cNvPr id="50" name="图片 49" descr="多人">
              <a:extLst>
                <a:ext uri="{FF2B5EF4-FFF2-40B4-BE49-F238E27FC236}">
                  <a16:creationId xmlns:a16="http://schemas.microsoft.com/office/drawing/2014/main" id="{F10472CD-6D0E-AE43-8E38-EB55D220A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>
              <a:extLst>
                <a:ext uri="{FF2B5EF4-FFF2-40B4-BE49-F238E27FC236}">
                  <a16:creationId xmlns:a16="http://schemas.microsoft.com/office/drawing/2014/main" id="{020CE69A-3DC1-D749-B610-D8EA1A3A35A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87DCCB1-869A-204E-A815-C92DF524A673}"/>
              </a:ext>
            </a:extLst>
          </p:cNvPr>
          <p:cNvGrpSpPr/>
          <p:nvPr/>
        </p:nvGrpSpPr>
        <p:grpSpPr>
          <a:xfrm>
            <a:off x="8881307" y="2573646"/>
            <a:ext cx="641985" cy="619760"/>
            <a:chOff x="4848" y="3437"/>
            <a:chExt cx="1011" cy="976"/>
          </a:xfrm>
        </p:grpSpPr>
        <p:sp>
          <p:nvSpPr>
            <p:cNvPr id="53" name="PA_文本框 151">
              <a:extLst>
                <a:ext uri="{FF2B5EF4-FFF2-40B4-BE49-F238E27FC236}">
                  <a16:creationId xmlns:a16="http://schemas.microsoft.com/office/drawing/2014/main" id="{E1AB23F3-B094-3044-8317-575D0EE85B1B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54" name="图片 53" descr="机器人_o">
              <a:extLst>
                <a:ext uri="{FF2B5EF4-FFF2-40B4-BE49-F238E27FC236}">
                  <a16:creationId xmlns:a16="http://schemas.microsoft.com/office/drawing/2014/main" id="{4C5E7588-58BB-F44F-8B60-BAF1CC158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55" name="矩形: 圆角 74">
            <a:extLst>
              <a:ext uri="{FF2B5EF4-FFF2-40B4-BE49-F238E27FC236}">
                <a16:creationId xmlns:a16="http://schemas.microsoft.com/office/drawing/2014/main" id="{F86F5B42-905E-494E-A099-756920F52D51}"/>
              </a:ext>
            </a:extLst>
          </p:cNvPr>
          <p:cNvSpPr/>
          <p:nvPr/>
        </p:nvSpPr>
        <p:spPr>
          <a:xfrm>
            <a:off x="9581712" y="2506336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56" name="直接连接符 178">
            <a:extLst>
              <a:ext uri="{FF2B5EF4-FFF2-40B4-BE49-F238E27FC236}">
                <a16:creationId xmlns:a16="http://schemas.microsoft.com/office/drawing/2014/main" id="{4846AF09-05A5-FF47-9198-9B0E38987DF9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5411032" y="2871461"/>
            <a:ext cx="1376045" cy="14560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直接连接符 179">
            <a:extLst>
              <a:ext uri="{FF2B5EF4-FFF2-40B4-BE49-F238E27FC236}">
                <a16:creationId xmlns:a16="http://schemas.microsoft.com/office/drawing/2014/main" id="{415D3FAE-0A65-8F4A-805D-80B8D7104BF4}"/>
              </a:ext>
            </a:extLst>
          </p:cNvPr>
          <p:cNvCxnSpPr>
            <a:stCxn id="4" idx="3"/>
            <a:endCxn id="46" idx="1"/>
          </p:cNvCxnSpPr>
          <p:nvPr/>
        </p:nvCxnSpPr>
        <p:spPr>
          <a:xfrm>
            <a:off x="5411032" y="4327516"/>
            <a:ext cx="13760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连接符 180">
            <a:extLst>
              <a:ext uri="{FF2B5EF4-FFF2-40B4-BE49-F238E27FC236}">
                <a16:creationId xmlns:a16="http://schemas.microsoft.com/office/drawing/2014/main" id="{79668376-DD4E-3F4A-AEC2-9F3D9DA77EA4}"/>
              </a:ext>
            </a:extLst>
          </p:cNvPr>
          <p:cNvCxnSpPr>
            <a:stCxn id="4" idx="3"/>
            <a:endCxn id="47" idx="1"/>
          </p:cNvCxnSpPr>
          <p:nvPr/>
        </p:nvCxnSpPr>
        <p:spPr>
          <a:xfrm>
            <a:off x="5411032" y="4327516"/>
            <a:ext cx="1376045" cy="14414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D4663BB-7D4C-7E4F-9E24-0541751D5E67}"/>
              </a:ext>
            </a:extLst>
          </p:cNvPr>
          <p:cNvGrpSpPr/>
          <p:nvPr/>
        </p:nvGrpSpPr>
        <p:grpSpPr>
          <a:xfrm>
            <a:off x="9581712" y="4018271"/>
            <a:ext cx="789940" cy="619760"/>
            <a:chOff x="4735" y="3437"/>
            <a:chExt cx="1244" cy="976"/>
          </a:xfrm>
        </p:grpSpPr>
        <p:sp>
          <p:nvSpPr>
            <p:cNvPr id="60" name="PA_文本框 151">
              <a:extLst>
                <a:ext uri="{FF2B5EF4-FFF2-40B4-BE49-F238E27FC236}">
                  <a16:creationId xmlns:a16="http://schemas.microsoft.com/office/drawing/2014/main" id="{BF0CC241-5D18-0345-840A-54DF1A71FDE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61" name="图片 60" descr="机器人_o">
              <a:extLst>
                <a:ext uri="{FF2B5EF4-FFF2-40B4-BE49-F238E27FC236}">
                  <a16:creationId xmlns:a16="http://schemas.microsoft.com/office/drawing/2014/main" id="{0B6FF058-7D83-7146-B9C3-B431368B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43D7749-3967-6540-B6A3-67A181F43C29}"/>
              </a:ext>
            </a:extLst>
          </p:cNvPr>
          <p:cNvGrpSpPr/>
          <p:nvPr/>
        </p:nvGrpSpPr>
        <p:grpSpPr>
          <a:xfrm>
            <a:off x="8100892" y="4018271"/>
            <a:ext cx="641985" cy="619760"/>
            <a:chOff x="4848" y="3437"/>
            <a:chExt cx="1011" cy="976"/>
          </a:xfrm>
        </p:grpSpPr>
        <p:sp>
          <p:nvSpPr>
            <p:cNvPr id="63" name="PA_文本框 151">
              <a:extLst>
                <a:ext uri="{FF2B5EF4-FFF2-40B4-BE49-F238E27FC236}">
                  <a16:creationId xmlns:a16="http://schemas.microsoft.com/office/drawing/2014/main" id="{8C12C415-0EC3-3847-948C-1B59EFCBC81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64" name="图片 63" descr="机器人_o">
              <a:extLst>
                <a:ext uri="{FF2B5EF4-FFF2-40B4-BE49-F238E27FC236}">
                  <a16:creationId xmlns:a16="http://schemas.microsoft.com/office/drawing/2014/main" id="{0916AD45-BCD7-3F41-A4B0-4674D112A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B6D2A24-3AB0-A449-893B-BEBD2B060C3E}"/>
              </a:ext>
            </a:extLst>
          </p:cNvPr>
          <p:cNvGrpSpPr/>
          <p:nvPr/>
        </p:nvGrpSpPr>
        <p:grpSpPr>
          <a:xfrm>
            <a:off x="7212527" y="4110346"/>
            <a:ext cx="824230" cy="527685"/>
            <a:chOff x="11473" y="3543"/>
            <a:chExt cx="1298" cy="831"/>
          </a:xfrm>
        </p:grpSpPr>
        <p:pic>
          <p:nvPicPr>
            <p:cNvPr id="66" name="图片 65" descr="多人">
              <a:extLst>
                <a:ext uri="{FF2B5EF4-FFF2-40B4-BE49-F238E27FC236}">
                  <a16:creationId xmlns:a16="http://schemas.microsoft.com/office/drawing/2014/main" id="{9372F364-A0F1-AA41-A91F-890A5A94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67" name="PA_文本框 151">
              <a:extLst>
                <a:ext uri="{FF2B5EF4-FFF2-40B4-BE49-F238E27FC236}">
                  <a16:creationId xmlns:a16="http://schemas.microsoft.com/office/drawing/2014/main" id="{AF1EF9B3-C0CB-4C4B-83A6-4BDA414F7F4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D6B33A8-3A70-884D-9676-89D8A5E92D00}"/>
              </a:ext>
            </a:extLst>
          </p:cNvPr>
          <p:cNvGrpSpPr/>
          <p:nvPr/>
        </p:nvGrpSpPr>
        <p:grpSpPr>
          <a:xfrm>
            <a:off x="8881307" y="4018271"/>
            <a:ext cx="641985" cy="619760"/>
            <a:chOff x="4848" y="3437"/>
            <a:chExt cx="1011" cy="976"/>
          </a:xfrm>
        </p:grpSpPr>
        <p:sp>
          <p:nvSpPr>
            <p:cNvPr id="69" name="PA_文本框 151">
              <a:extLst>
                <a:ext uri="{FF2B5EF4-FFF2-40B4-BE49-F238E27FC236}">
                  <a16:creationId xmlns:a16="http://schemas.microsoft.com/office/drawing/2014/main" id="{C59F644C-AF64-1E43-AF46-34650D7C46D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70" name="图片 69" descr="机器人_o">
              <a:extLst>
                <a:ext uri="{FF2B5EF4-FFF2-40B4-BE49-F238E27FC236}">
                  <a16:creationId xmlns:a16="http://schemas.microsoft.com/office/drawing/2014/main" id="{DA99D10E-FCC8-B84E-9139-0E809471A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71" name="矩形: 圆角 74">
            <a:extLst>
              <a:ext uri="{FF2B5EF4-FFF2-40B4-BE49-F238E27FC236}">
                <a16:creationId xmlns:a16="http://schemas.microsoft.com/office/drawing/2014/main" id="{845FA17B-CCB3-EB4E-B619-8F6B2A2DA9D7}"/>
              </a:ext>
            </a:extLst>
          </p:cNvPr>
          <p:cNvSpPr/>
          <p:nvPr/>
        </p:nvSpPr>
        <p:spPr>
          <a:xfrm>
            <a:off x="9581712" y="3950961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72" name="矩形: 圆角 74">
            <a:extLst>
              <a:ext uri="{FF2B5EF4-FFF2-40B4-BE49-F238E27FC236}">
                <a16:creationId xmlns:a16="http://schemas.microsoft.com/office/drawing/2014/main" id="{37F5CDEC-BFB2-2B4E-B9A0-FD954A5E0BC7}"/>
              </a:ext>
            </a:extLst>
          </p:cNvPr>
          <p:cNvSpPr/>
          <p:nvPr/>
        </p:nvSpPr>
        <p:spPr>
          <a:xfrm>
            <a:off x="6787077" y="518476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90FD2F2-7048-FC46-AE33-02A05BD0234D}"/>
              </a:ext>
            </a:extLst>
          </p:cNvPr>
          <p:cNvGrpSpPr/>
          <p:nvPr/>
        </p:nvGrpSpPr>
        <p:grpSpPr>
          <a:xfrm>
            <a:off x="9581712" y="5458451"/>
            <a:ext cx="789940" cy="619760"/>
            <a:chOff x="4735" y="3437"/>
            <a:chExt cx="1244" cy="976"/>
          </a:xfrm>
        </p:grpSpPr>
        <p:sp>
          <p:nvSpPr>
            <p:cNvPr id="74" name="PA_文本框 151">
              <a:extLst>
                <a:ext uri="{FF2B5EF4-FFF2-40B4-BE49-F238E27FC236}">
                  <a16:creationId xmlns:a16="http://schemas.microsoft.com/office/drawing/2014/main" id="{B6584F2C-75BA-4046-ABD1-DF4E68D4B88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75" name="图片 74" descr="机器人_o">
              <a:extLst>
                <a:ext uri="{FF2B5EF4-FFF2-40B4-BE49-F238E27FC236}">
                  <a16:creationId xmlns:a16="http://schemas.microsoft.com/office/drawing/2014/main" id="{721DAD14-87F7-8649-B4BA-A5043D33B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2C77BEB-58C8-D842-93D3-E0E9033B6F89}"/>
              </a:ext>
            </a:extLst>
          </p:cNvPr>
          <p:cNvGrpSpPr/>
          <p:nvPr/>
        </p:nvGrpSpPr>
        <p:grpSpPr>
          <a:xfrm>
            <a:off x="8100892" y="5458451"/>
            <a:ext cx="641985" cy="619760"/>
            <a:chOff x="4848" y="3437"/>
            <a:chExt cx="1011" cy="976"/>
          </a:xfrm>
        </p:grpSpPr>
        <p:sp>
          <p:nvSpPr>
            <p:cNvPr id="77" name="PA_文本框 151">
              <a:extLst>
                <a:ext uri="{FF2B5EF4-FFF2-40B4-BE49-F238E27FC236}">
                  <a16:creationId xmlns:a16="http://schemas.microsoft.com/office/drawing/2014/main" id="{23C0A204-E8FD-E741-89AC-61D93069DD8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</a:t>
              </a:r>
            </a:p>
          </p:txBody>
        </p:sp>
        <p:pic>
          <p:nvPicPr>
            <p:cNvPr id="78" name="图片 77" descr="机器人_o">
              <a:extLst>
                <a:ext uri="{FF2B5EF4-FFF2-40B4-BE49-F238E27FC236}">
                  <a16:creationId xmlns:a16="http://schemas.microsoft.com/office/drawing/2014/main" id="{655CC74D-A9A7-F84C-9F54-D09C2D1A3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6EBEF44-D573-0449-A1BA-FDA2212CB08F}"/>
              </a:ext>
            </a:extLst>
          </p:cNvPr>
          <p:cNvGrpSpPr/>
          <p:nvPr/>
        </p:nvGrpSpPr>
        <p:grpSpPr>
          <a:xfrm>
            <a:off x="7212527" y="5550526"/>
            <a:ext cx="824230" cy="527685"/>
            <a:chOff x="11473" y="3543"/>
            <a:chExt cx="1298" cy="831"/>
          </a:xfrm>
        </p:grpSpPr>
        <p:pic>
          <p:nvPicPr>
            <p:cNvPr id="80" name="图片 79" descr="多人">
              <a:extLst>
                <a:ext uri="{FF2B5EF4-FFF2-40B4-BE49-F238E27FC236}">
                  <a16:creationId xmlns:a16="http://schemas.microsoft.com/office/drawing/2014/main" id="{FAA44AA1-8CE2-304A-970B-7BD1748B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81" name="PA_文本框 151">
              <a:extLst>
                <a:ext uri="{FF2B5EF4-FFF2-40B4-BE49-F238E27FC236}">
                  <a16:creationId xmlns:a16="http://schemas.microsoft.com/office/drawing/2014/main" id="{C9FC8854-BFBF-024E-961C-9301CE64ADA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63B5926-594E-264D-988F-E694073E82F9}"/>
              </a:ext>
            </a:extLst>
          </p:cNvPr>
          <p:cNvGrpSpPr/>
          <p:nvPr/>
        </p:nvGrpSpPr>
        <p:grpSpPr>
          <a:xfrm>
            <a:off x="8805107" y="5458451"/>
            <a:ext cx="776605" cy="619760"/>
            <a:chOff x="4728" y="3437"/>
            <a:chExt cx="1223" cy="976"/>
          </a:xfrm>
        </p:grpSpPr>
        <p:sp>
          <p:nvSpPr>
            <p:cNvPr id="83" name="PA_文本框 151">
              <a:extLst>
                <a:ext uri="{FF2B5EF4-FFF2-40B4-BE49-F238E27FC236}">
                  <a16:creationId xmlns:a16="http://schemas.microsoft.com/office/drawing/2014/main" id="{C5BDA34B-B036-2A40-A3BF-8ED8E79E87A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728" y="4053"/>
              <a:ext cx="1223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pic>
          <p:nvPicPr>
            <p:cNvPr id="84" name="图片 83" descr="机器人_o">
              <a:extLst>
                <a:ext uri="{FF2B5EF4-FFF2-40B4-BE49-F238E27FC236}">
                  <a16:creationId xmlns:a16="http://schemas.microsoft.com/office/drawing/2014/main" id="{65AE493C-8EFE-1445-B450-BC4092F45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85" name="矩形: 圆角 74">
            <a:extLst>
              <a:ext uri="{FF2B5EF4-FFF2-40B4-BE49-F238E27FC236}">
                <a16:creationId xmlns:a16="http://schemas.microsoft.com/office/drawing/2014/main" id="{3B768712-6AEC-4B4F-A284-111D5137B20F}"/>
              </a:ext>
            </a:extLst>
          </p:cNvPr>
          <p:cNvSpPr/>
          <p:nvPr/>
        </p:nvSpPr>
        <p:spPr>
          <a:xfrm>
            <a:off x="8743512" y="5393046"/>
            <a:ext cx="16275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86" name="矩形: 圆角 29">
            <a:extLst>
              <a:ext uri="{FF2B5EF4-FFF2-40B4-BE49-F238E27FC236}">
                <a16:creationId xmlns:a16="http://schemas.microsoft.com/office/drawing/2014/main" id="{21585EF9-468B-DC4E-8F37-FE88BBC07F15}"/>
              </a:ext>
            </a:extLst>
          </p:cNvPr>
          <p:cNvSpPr/>
          <p:nvPr/>
        </p:nvSpPr>
        <p:spPr>
          <a:xfrm>
            <a:off x="6770567" y="502157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财务部</a:t>
            </a: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示例：某银行企业案例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架构部署</a:t>
            </a:r>
          </a:p>
        </p:txBody>
      </p:sp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285760"/>
            <a:ext cx="2806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1579210" y="1549447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1561024" y="42947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全流程人工执行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3388248" y="3790851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机器人自动完成获取信息、信息总结等业务流程</a:t>
            </a:r>
          </a:p>
        </p:txBody>
      </p:sp>
      <p:pic>
        <p:nvPicPr>
          <p:cNvPr id="13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3575" y="4159975"/>
            <a:ext cx="565150" cy="565150"/>
          </a:xfrm>
          <a:prstGeom prst="rect">
            <a:avLst/>
          </a:prstGeom>
        </p:spPr>
      </p:pic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61978" y="1410993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55289" y="1400278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>
            <a:extLst>
              <a:ext uri="{FF2B5EF4-FFF2-40B4-BE49-F238E27FC236}">
                <a16:creationId xmlns:a16="http://schemas.microsoft.com/office/drawing/2014/main" id="{FD514426-CAA5-D240-91FD-628F4A45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6700725" y="2789374"/>
            <a:ext cx="349732" cy="349732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9098" y="1535875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0944" y="1493138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67448" y="1398380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0005" y="1549447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20771" y="138449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05483" y="1551571"/>
            <a:ext cx="335200" cy="335200"/>
          </a:xfrm>
          <a:prstGeom prst="rect">
            <a:avLst/>
          </a:prstGeom>
        </p:spPr>
      </p:pic>
      <p:pic>
        <p:nvPicPr>
          <p:cNvPr id="23" name="图片 22" descr="人 (2)">
            <a:extLst>
              <a:ext uri="{FF2B5EF4-FFF2-40B4-BE49-F238E27FC236}">
                <a16:creationId xmlns:a16="http://schemas.microsoft.com/office/drawing/2014/main" id="{C534BB7A-5AB3-9447-B081-AF65F88DE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32486" y="2626320"/>
            <a:ext cx="607596" cy="607596"/>
          </a:xfrm>
          <a:prstGeom prst="rect">
            <a:avLst/>
          </a:prstGeom>
        </p:spPr>
      </p:pic>
      <p:pic>
        <p:nvPicPr>
          <p:cNvPr id="24" name="图片 23" descr="人 (2)">
            <a:extLst>
              <a:ext uri="{FF2B5EF4-FFF2-40B4-BE49-F238E27FC236}">
                <a16:creationId xmlns:a16="http://schemas.microsoft.com/office/drawing/2014/main" id="{EFB5824C-AAF9-0149-8338-9B1AB03B9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67448" y="2667669"/>
            <a:ext cx="607596" cy="607596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72507" y="2656511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36819" y="2880848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194939" y="2022346"/>
            <a:ext cx="1472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人工获取银行理财信息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3519359" y="329404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投资总账登记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73BD7-466F-854A-A306-F3BBF7CE9EBD}"/>
              </a:ext>
            </a:extLst>
          </p:cNvPr>
          <p:cNvSpPr txBox="1"/>
          <p:nvPr/>
        </p:nvSpPr>
        <p:spPr>
          <a:xfrm>
            <a:off x="6618305" y="3288174"/>
            <a:ext cx="1271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自主下载理财投资数据进行下载到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文件中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7899973" y="3266977"/>
            <a:ext cx="1270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依据财务人员分析后的结果，企业自主进行买入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29770" y="2023039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投资利益率分析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356413" y="1997294"/>
            <a:ext cx="1645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进行理财产品对比分析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066879" y="2019760"/>
            <a:ext cx="1245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财务人员需每次登录不同的银行系统对理财信息总结</a:t>
            </a:r>
          </a:p>
        </p:txBody>
      </p:sp>
      <p:pic>
        <p:nvPicPr>
          <p:cNvPr id="34" name="图形 33" descr="目标受众">
            <a:extLst>
              <a:ext uri="{FF2B5EF4-FFF2-40B4-BE49-F238E27FC236}">
                <a16:creationId xmlns:a16="http://schemas.microsoft.com/office/drawing/2014/main" id="{2F9A929D-77C1-5747-BE42-F33DEFB2FE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83982" y="2746307"/>
            <a:ext cx="349732" cy="349732"/>
          </a:xfrm>
          <a:prstGeom prst="rect">
            <a:avLst/>
          </a:prstGeom>
        </p:spPr>
      </p:pic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15050" y="1642785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176502" y="1624836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48376" y="1630131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60870" y="2300066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>
            <a:extLst>
              <a:ext uri="{FF2B5EF4-FFF2-40B4-BE49-F238E27FC236}">
                <a16:creationId xmlns:a16="http://schemas.microsoft.com/office/drawing/2014/main" id="{EE5DFFF6-B007-4940-ABF9-613D9E2EEE92}"/>
              </a:ext>
            </a:extLst>
          </p:cNvPr>
          <p:cNvSpPr/>
          <p:nvPr/>
        </p:nvSpPr>
        <p:spPr>
          <a:xfrm>
            <a:off x="7622327" y="2880095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10044" y="4398064"/>
            <a:ext cx="326154" cy="326154"/>
          </a:xfrm>
          <a:prstGeom prst="rect">
            <a:avLst/>
          </a:prstGeom>
        </p:spPr>
      </p:pic>
      <p:pic>
        <p:nvPicPr>
          <p:cNvPr id="41" name="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00249" y="4307502"/>
            <a:ext cx="340931" cy="340931"/>
          </a:xfrm>
          <a:prstGeom prst="rect">
            <a:avLst/>
          </a:prstGeom>
        </p:spPr>
      </p:pic>
      <p:pic>
        <p:nvPicPr>
          <p:cNvPr id="42" name="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062" y="4122681"/>
            <a:ext cx="565151" cy="565151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59268" y="4335548"/>
            <a:ext cx="403296" cy="403296"/>
          </a:xfrm>
          <a:prstGeom prst="rect">
            <a:avLst/>
          </a:prstGeom>
        </p:spPr>
      </p:pic>
      <p:pic>
        <p:nvPicPr>
          <p:cNvPr id="4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308" y="4122681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>
            <a:extLst>
              <a:ext uri="{FF2B5EF4-FFF2-40B4-BE49-F238E27FC236}">
                <a16:creationId xmlns:a16="http://schemas.microsoft.com/office/drawing/2014/main" id="{D926075C-450A-D64E-8CE8-FB2413E6AC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42442" y="5546566"/>
            <a:ext cx="349732" cy="349732"/>
          </a:xfrm>
          <a:prstGeom prst="rect">
            <a:avLst/>
          </a:prstGeom>
        </p:spPr>
      </p:pic>
      <p:pic>
        <p:nvPicPr>
          <p:cNvPr id="46" name="图片 45" descr="ibot">
            <a:extLst>
              <a:ext uri="{FF2B5EF4-FFF2-40B4-BE49-F238E27FC236}">
                <a16:creationId xmlns:a16="http://schemas.microsoft.com/office/drawing/2014/main" id="{D9FC3DCE-4C34-0348-9F57-40EDC5A020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1993" y="4124032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>
            <a:extLst>
              <a:ext uri="{FF2B5EF4-FFF2-40B4-BE49-F238E27FC236}">
                <a16:creationId xmlns:a16="http://schemas.microsoft.com/office/drawing/2014/main" id="{9B2FA4AE-4900-EE4C-804D-5C9862B10AB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58697" y="5529618"/>
            <a:ext cx="384997" cy="384997"/>
          </a:xfrm>
          <a:prstGeom prst="rect">
            <a:avLst/>
          </a:prstGeom>
        </p:spPr>
      </p:pic>
      <p:pic>
        <p:nvPicPr>
          <p:cNvPr id="48" name="图片 47" descr="ibot">
            <a:extLst>
              <a:ext uri="{FF2B5EF4-FFF2-40B4-BE49-F238E27FC236}">
                <a16:creationId xmlns:a16="http://schemas.microsoft.com/office/drawing/2014/main" id="{69992CDE-7000-3D46-9C23-1F81A47564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1993" y="5379342"/>
            <a:ext cx="565151" cy="5651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3449477" y="4706166"/>
            <a:ext cx="101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自动化获取银行理财信息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4834103" y="4693743"/>
            <a:ext cx="122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每日理财信息总结</a:t>
            </a:r>
          </a:p>
        </p:txBody>
      </p:sp>
      <p:pic>
        <p:nvPicPr>
          <p:cNvPr id="5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037015" y="4353535"/>
            <a:ext cx="335200" cy="3352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6449863" y="4694266"/>
            <a:ext cx="122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理财产品对比分析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/>
        </p:nvSpPr>
        <p:spPr>
          <a:xfrm>
            <a:off x="7710959" y="4718537"/>
            <a:ext cx="1362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投资利益率分析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3610CD2-0143-5742-8813-3B9DFA7BE54C}"/>
              </a:ext>
            </a:extLst>
          </p:cNvPr>
          <p:cNvSpPr txBox="1"/>
          <p:nvPr/>
        </p:nvSpPr>
        <p:spPr>
          <a:xfrm>
            <a:off x="7889517" y="5967050"/>
            <a:ext cx="111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依据智能分析后的结果，企业自主进行买入</a:t>
            </a:r>
          </a:p>
        </p:txBody>
      </p:sp>
      <p:sp>
        <p:nvSpPr>
          <p:cNvPr id="55" name="箭头: 右 119">
            <a:extLst>
              <a:ext uri="{FF2B5EF4-FFF2-40B4-BE49-F238E27FC236}">
                <a16:creationId xmlns:a16="http://schemas.microsoft.com/office/drawing/2014/main" id="{2A18C9AA-FEE8-C54A-A2F9-BD3740C93238}"/>
              </a:ext>
            </a:extLst>
          </p:cNvPr>
          <p:cNvSpPr/>
          <p:nvPr/>
        </p:nvSpPr>
        <p:spPr>
          <a:xfrm>
            <a:off x="7605704" y="4521136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6199486" y="450963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4501278" y="450963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>
            <a:extLst>
              <a:ext uri="{FF2B5EF4-FFF2-40B4-BE49-F238E27FC236}">
                <a16:creationId xmlns:a16="http://schemas.microsoft.com/office/drawing/2014/main" id="{AEE139C9-BAAA-BF4F-9F48-6E9C117F7947}"/>
              </a:ext>
            </a:extLst>
          </p:cNvPr>
          <p:cNvSpPr/>
          <p:nvPr/>
        </p:nvSpPr>
        <p:spPr>
          <a:xfrm>
            <a:off x="6189680" y="286241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1" name="图片 60" descr="ibot">
            <a:extLst>
              <a:ext uri="{FF2B5EF4-FFF2-40B4-BE49-F238E27FC236}">
                <a16:creationId xmlns:a16="http://schemas.microsoft.com/office/drawing/2014/main" id="{D830A3BC-A26F-5D4C-AA2E-7395543E1C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268" y="5451487"/>
            <a:ext cx="565151" cy="565151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BE1683EC-58D1-B843-8351-7245264AF6B1}"/>
              </a:ext>
            </a:extLst>
          </p:cNvPr>
          <p:cNvSpPr txBox="1"/>
          <p:nvPr/>
        </p:nvSpPr>
        <p:spPr>
          <a:xfrm>
            <a:off x="6353949" y="6018242"/>
            <a:ext cx="1329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自主下载理财投资数据进行下载到</a:t>
            </a:r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文件中</a:t>
            </a:r>
          </a:p>
        </p:txBody>
      </p: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9945177" y="4699120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自动入账      时间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5s/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</a:t>
            </a:r>
            <a:endParaRPr lang="en-US" altLang="zh-CN" sz="1100" dirty="0"/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9945177" y="2247230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人动入账      时间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</a:t>
            </a:r>
            <a:endParaRPr lang="zh-CN" altLang="en-US" sz="900" dirty="0"/>
          </a:p>
        </p:txBody>
      </p:sp>
      <p:pic>
        <p:nvPicPr>
          <p:cNvPr id="65" name="图片 64" descr="人 (2)">
            <a:extLst>
              <a:ext uri="{FF2B5EF4-FFF2-40B4-BE49-F238E27FC236}">
                <a16:creationId xmlns:a16="http://schemas.microsoft.com/office/drawing/2014/main" id="{F3D45601-C33A-F945-BB86-985AD158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46832" y="2608332"/>
            <a:ext cx="607596" cy="607596"/>
          </a:xfrm>
          <a:prstGeom prst="rect">
            <a:avLst/>
          </a:prstGeom>
        </p:spPr>
      </p:pic>
      <p:pic>
        <p:nvPicPr>
          <p:cNvPr id="66" name="图形 65" descr="研究">
            <a:extLst>
              <a:ext uri="{FF2B5EF4-FFF2-40B4-BE49-F238E27FC236}">
                <a16:creationId xmlns:a16="http://schemas.microsoft.com/office/drawing/2014/main" id="{25C79CA1-E5DC-E64C-BF30-BF154BC1ED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080096" y="2777404"/>
            <a:ext cx="365809" cy="365809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C77B425A-38A6-C64C-913A-3C78A66D1BF6}"/>
              </a:ext>
            </a:extLst>
          </p:cNvPr>
          <p:cNvSpPr txBox="1"/>
          <p:nvPr/>
        </p:nvSpPr>
        <p:spPr>
          <a:xfrm>
            <a:off x="5193684" y="3273398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投资收益分析</a:t>
            </a:r>
          </a:p>
        </p:txBody>
      </p:sp>
      <p:sp>
        <p:nvSpPr>
          <p:cNvPr id="68" name="箭头: 左 94">
            <a:extLst>
              <a:ext uri="{FF2B5EF4-FFF2-40B4-BE49-F238E27FC236}">
                <a16:creationId xmlns:a16="http://schemas.microsoft.com/office/drawing/2014/main" id="{80954791-86CE-2542-84B2-27741C400601}"/>
              </a:ext>
            </a:extLst>
          </p:cNvPr>
          <p:cNvSpPr/>
          <p:nvPr/>
        </p:nvSpPr>
        <p:spPr>
          <a:xfrm>
            <a:off x="4440812" y="2875855"/>
            <a:ext cx="469455" cy="171976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箭头: 右 124">
            <a:extLst>
              <a:ext uri="{FF2B5EF4-FFF2-40B4-BE49-F238E27FC236}">
                <a16:creationId xmlns:a16="http://schemas.microsoft.com/office/drawing/2014/main" id="{812FF107-A30B-1525-820F-40D95245CFB1}"/>
              </a:ext>
            </a:extLst>
          </p:cNvPr>
          <p:cNvSpPr/>
          <p:nvPr/>
        </p:nvSpPr>
        <p:spPr>
          <a:xfrm rot="5400000">
            <a:off x="8387213" y="5071142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形 5" descr="月历">
            <a:extLst>
              <a:ext uri="{FF2B5EF4-FFF2-40B4-BE49-F238E27FC236}">
                <a16:creationId xmlns:a16="http://schemas.microsoft.com/office/drawing/2014/main" id="{F4475E13-5525-8B8D-2188-74890AC60B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17521" y="5573684"/>
            <a:ext cx="340931" cy="3409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99ED5D8-CD3A-376D-B176-026800BB71FA}"/>
              </a:ext>
            </a:extLst>
          </p:cNvPr>
          <p:cNvSpPr txBox="1"/>
          <p:nvPr/>
        </p:nvSpPr>
        <p:spPr>
          <a:xfrm>
            <a:off x="4859701" y="6016638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投资收益分析</a:t>
            </a:r>
          </a:p>
        </p:txBody>
      </p:sp>
      <p:pic>
        <p:nvPicPr>
          <p:cNvPr id="8" name="图片 7" descr="ibot">
            <a:extLst>
              <a:ext uri="{FF2B5EF4-FFF2-40B4-BE49-F238E27FC236}">
                <a16:creationId xmlns:a16="http://schemas.microsoft.com/office/drawing/2014/main" id="{6E1CB916-A78F-C42F-A066-46AD0CB663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5289" y="5430158"/>
            <a:ext cx="565151" cy="565151"/>
          </a:xfrm>
          <a:prstGeom prst="rect">
            <a:avLst/>
          </a:prstGeom>
        </p:spPr>
      </p:pic>
      <p:sp>
        <p:nvSpPr>
          <p:cNvPr id="70" name="箭头: 右 124">
            <a:extLst>
              <a:ext uri="{FF2B5EF4-FFF2-40B4-BE49-F238E27FC236}">
                <a16:creationId xmlns:a16="http://schemas.microsoft.com/office/drawing/2014/main" id="{45060759-06ED-B643-E321-238C57B1B258}"/>
              </a:ext>
            </a:extLst>
          </p:cNvPr>
          <p:cNvSpPr/>
          <p:nvPr/>
        </p:nvSpPr>
        <p:spPr>
          <a:xfrm rot="10800000">
            <a:off x="4448376" y="5639636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1" name="图片 70" descr="ibot">
            <a:extLst>
              <a:ext uri="{FF2B5EF4-FFF2-40B4-BE49-F238E27FC236}">
                <a16:creationId xmlns:a16="http://schemas.microsoft.com/office/drawing/2014/main" id="{28C87DAF-9519-6FE7-E884-3C0BA6711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661" y="5412372"/>
            <a:ext cx="565151" cy="565151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6BF58C7B-FAEE-B0DE-C545-B307DB708057}"/>
              </a:ext>
            </a:extLst>
          </p:cNvPr>
          <p:cNvSpPr txBox="1"/>
          <p:nvPr/>
        </p:nvSpPr>
        <p:spPr>
          <a:xfrm>
            <a:off x="3266047" y="6016638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投资总账登记</a:t>
            </a:r>
          </a:p>
        </p:txBody>
      </p:sp>
      <p:sp>
        <p:nvSpPr>
          <p:cNvPr id="73" name="箭头: 右 124">
            <a:extLst>
              <a:ext uri="{FF2B5EF4-FFF2-40B4-BE49-F238E27FC236}">
                <a16:creationId xmlns:a16="http://schemas.microsoft.com/office/drawing/2014/main" id="{9EE85AC2-744A-474B-C888-E4155F6405E6}"/>
              </a:ext>
            </a:extLst>
          </p:cNvPr>
          <p:cNvSpPr/>
          <p:nvPr/>
        </p:nvSpPr>
        <p:spPr>
          <a:xfrm rot="10800000">
            <a:off x="6106947" y="5657032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箭头: 右 124">
            <a:extLst>
              <a:ext uri="{FF2B5EF4-FFF2-40B4-BE49-F238E27FC236}">
                <a16:creationId xmlns:a16="http://schemas.microsoft.com/office/drawing/2014/main" id="{4FFB537D-9923-3D39-89E6-F5D43DFE4C36}"/>
              </a:ext>
            </a:extLst>
          </p:cNvPr>
          <p:cNvSpPr/>
          <p:nvPr/>
        </p:nvSpPr>
        <p:spPr>
          <a:xfrm rot="10800000">
            <a:off x="7535129" y="5664630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 descr="人 (2)">
            <a:extLst>
              <a:ext uri="{FF2B5EF4-FFF2-40B4-BE49-F238E27FC236}">
                <a16:creationId xmlns:a16="http://schemas.microsoft.com/office/drawing/2014/main" id="{E377B369-1A53-5E77-9045-EDBA37A8E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2582818" y="2667669"/>
            <a:ext cx="607596" cy="607596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035133BF-83CB-A166-B270-A1D4B8E57D50}"/>
              </a:ext>
            </a:extLst>
          </p:cNvPr>
          <p:cNvSpPr txBox="1"/>
          <p:nvPr/>
        </p:nvSpPr>
        <p:spPr>
          <a:xfrm>
            <a:off x="2322927" y="329133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手动入账</a:t>
            </a:r>
          </a:p>
        </p:txBody>
      </p:sp>
      <p:pic>
        <p:nvPicPr>
          <p:cNvPr id="59" name="图片 58" descr="ibot">
            <a:extLst>
              <a:ext uri="{FF2B5EF4-FFF2-40B4-BE49-F238E27FC236}">
                <a16:creationId xmlns:a16="http://schemas.microsoft.com/office/drawing/2014/main" id="{DEC179BF-522C-140E-4FE1-9ACED526B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2636" y="5461573"/>
            <a:ext cx="565151" cy="565151"/>
          </a:xfrm>
          <a:prstGeom prst="rect">
            <a:avLst/>
          </a:prstGeom>
        </p:spPr>
      </p:pic>
      <p:sp>
        <p:nvSpPr>
          <p:cNvPr id="69" name="箭头: 左 94">
            <a:extLst>
              <a:ext uri="{FF2B5EF4-FFF2-40B4-BE49-F238E27FC236}">
                <a16:creationId xmlns:a16="http://schemas.microsoft.com/office/drawing/2014/main" id="{8BCD1516-AA8F-EF25-B650-8EDF7A2AF7CA}"/>
              </a:ext>
            </a:extLst>
          </p:cNvPr>
          <p:cNvSpPr/>
          <p:nvPr/>
        </p:nvSpPr>
        <p:spPr>
          <a:xfrm>
            <a:off x="3098884" y="2850430"/>
            <a:ext cx="469455" cy="171976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箭头: 右 124">
            <a:extLst>
              <a:ext uri="{FF2B5EF4-FFF2-40B4-BE49-F238E27FC236}">
                <a16:creationId xmlns:a16="http://schemas.microsoft.com/office/drawing/2014/main" id="{BF858602-4280-3AF2-2C0B-90CDF3319B5C}"/>
              </a:ext>
            </a:extLst>
          </p:cNvPr>
          <p:cNvSpPr/>
          <p:nvPr/>
        </p:nvSpPr>
        <p:spPr>
          <a:xfrm rot="10800000">
            <a:off x="3006605" y="56515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6" name="图形 75" descr="月历">
            <a:extLst>
              <a:ext uri="{FF2B5EF4-FFF2-40B4-BE49-F238E27FC236}">
                <a16:creationId xmlns:a16="http://schemas.microsoft.com/office/drawing/2014/main" id="{23DA2E2C-2E53-B0F9-7AB5-5B394FA2D23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17703" y="5546566"/>
            <a:ext cx="340931" cy="340931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D321B69A-A1B7-DFB2-5032-79FB5CABE4B4}"/>
              </a:ext>
            </a:extLst>
          </p:cNvPr>
          <p:cNvSpPr txBox="1"/>
          <p:nvPr/>
        </p:nvSpPr>
        <p:spPr>
          <a:xfrm>
            <a:off x="2098192" y="6011599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自动入账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E16E17A-CF80-E179-5095-B71505F8683A}"/>
              </a:ext>
            </a:extLst>
          </p:cNvPr>
          <p:cNvSpPr txBox="1"/>
          <p:nvPr/>
        </p:nvSpPr>
        <p:spPr>
          <a:xfrm>
            <a:off x="-14532" y="1535875"/>
            <a:ext cx="14997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通过时间对比，机器人自动操作比人工约快</a:t>
            </a:r>
            <a:r>
              <a:rPr kumimoji="1"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36</a:t>
            </a:r>
            <a:r>
              <a:rPr kumimoji="1"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倍，时间节省了大约</a:t>
            </a:r>
            <a:r>
              <a:rPr kumimoji="1"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2min</a:t>
            </a:r>
            <a:r>
              <a:rPr kumimoji="1"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多，为企业中节省了大量的人力资源和财力</a:t>
            </a: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1095</Words>
  <Application>Microsoft Office PowerPoint</Application>
  <PresentationFormat>宽屏</PresentationFormat>
  <Paragraphs>138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 Unicode MS</vt:lpstr>
      <vt:lpstr>PingFang SC</vt:lpstr>
      <vt:lpstr>等线</vt:lpstr>
      <vt:lpstr>方正粗黑宋简体</vt:lpstr>
      <vt:lpstr>华文仿宋</vt:lpstr>
      <vt:lpstr>Arial</vt:lpstr>
      <vt:lpstr>Calibri</vt:lpstr>
      <vt:lpstr>Calibri Light</vt:lpstr>
      <vt:lpstr>Ebrima</vt:lpstr>
      <vt:lpstr>Wingdings</vt:lpstr>
      <vt:lpstr>微软雅黑</vt:lpstr>
      <vt:lpstr>微软雅黑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婧 梁</cp:lastModifiedBy>
  <cp:revision>192</cp:revision>
  <dcterms:created xsi:type="dcterms:W3CDTF">2021-03-03T08:16:49Z</dcterms:created>
  <dcterms:modified xsi:type="dcterms:W3CDTF">2023-06-16T14:53:57Z</dcterms:modified>
</cp:coreProperties>
</file>