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83" r:id="rId6"/>
    <p:sldId id="267" r:id="rId7"/>
    <p:sldId id="263" r:id="rId8"/>
    <p:sldId id="266" r:id="rId9"/>
    <p:sldId id="284" r:id="rId10"/>
    <p:sldId id="285" r:id="rId11"/>
    <p:sldId id="264" r:id="rId12"/>
    <p:sldId id="271" r:id="rId13"/>
    <p:sldId id="260" r:id="rId14"/>
    <p:sldId id="262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>
      <p:cViewPr varScale="1">
        <p:scale>
          <a:sx n="81" d="100"/>
          <a:sy n="81" d="100"/>
        </p:scale>
        <p:origin x="8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2023/6/19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融 合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新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创 造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2023/6/19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融合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创造</a:t>
            </a: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5" Type="http://schemas.openxmlformats.org/officeDocument/2006/relationships/image" Target="../media/image36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24" Type="http://schemas.openxmlformats.org/officeDocument/2006/relationships/image" Target="../media/image35.pn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23" Type="http://schemas.openxmlformats.org/officeDocument/2006/relationships/image" Target="../media/image34.sv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6.xml"/><Relationship Id="rId7" Type="http://schemas.openxmlformats.org/officeDocument/2006/relationships/image" Target="../media/image4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dirty="0"/>
              <a:t>基于RPA的工资条机器人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四、流程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Process&amp;Robot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Orchestrator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</a:t>
            </a:r>
            <a:r>
              <a:rPr lang="en-GB" altLang="zh-CN" dirty="0" err="1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anagement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865" y="1319709"/>
            <a:ext cx="11645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流程：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从各部门获得带重复性不高的基本工资，岗位工资，工龄工资，补贴等的excel表格，使用RPA机器人将各部门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的excel表格汇总并在汇总表的末尾添加“部门列”。机器人自动计算住房公积金，养老保险，医疗保险，失业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保险，个人所得税，应发合计，应扣合计，实发合计。自动打开工资条excel，将一位员工的工资条粘贴保存在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kumimoji="1"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发送，循环至将每位员工的工资条发送成功，至此流程结束。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27705" y="2169160"/>
            <a:ext cx="7731125" cy="48615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传统的工资条，要先在电脑上通过Excel匹配每名职工薪酬数据，然后逐个发送至邮箱，每条工资条平均下来需要大约5分钟，而使用机器人每条工资条仅需0.4秒，使用机器人发送工资条十分高效。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传统的工资条，需要浪费HR大量的精力，试想一下，HR每月为发工资条消耗的那几天精力，如果用来处理招聘、企业人力资源管理模式优化等重要工作，能产生更大的效益。基于RPA的工资条机器人发送工资条，员工直接线上查看电子工资条。节省了HR大量时间和精力，让HR可以投身于更有价值的工作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在企业中，人员较多，HR逐个逐个人工操作发送的工资条，很容易出现差漏，基于RPA的工资条机器人自动发送工资条，准确率可达100%。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1867" y="2116668"/>
            <a:ext cx="804333" cy="118534"/>
          </a:xfrm>
          <a:prstGeom prst="rect">
            <a:avLst/>
          </a:prstGeom>
          <a:solidFill>
            <a:srgbClr val="0370FB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11867" y="2277710"/>
            <a:ext cx="804333" cy="118534"/>
          </a:xfrm>
          <a:prstGeom prst="rect">
            <a:avLst/>
          </a:prstGeom>
          <a:solidFill>
            <a:srgbClr val="C2E095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8979" y="3777590"/>
            <a:ext cx="747221" cy="118534"/>
          </a:xfrm>
          <a:prstGeom prst="rect">
            <a:avLst/>
          </a:prstGeom>
          <a:solidFill>
            <a:srgbClr val="C0D6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42589" y="4214869"/>
            <a:ext cx="747221" cy="118534"/>
          </a:xfrm>
          <a:prstGeom prst="rect">
            <a:avLst/>
          </a:prstGeom>
          <a:solidFill>
            <a:srgbClr val="D4FDF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0049" y="4529199"/>
            <a:ext cx="598077" cy="118534"/>
          </a:xfrm>
          <a:prstGeom prst="rect">
            <a:avLst/>
          </a:prstGeom>
          <a:solidFill>
            <a:srgbClr val="88D1D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Value 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2716" y="2384855"/>
            <a:ext cx="4723292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     自动高效，节省时间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涉及企业所有员工，因此数据量大，工作内容重复单调，导致员工效率较低。而RPA机器人可以24小时无休工作，同时读取所有工资单文件，自动生成工资单并邮箱发送给每位员工，通过自动化的流程提高工作效率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     准确清晰，减少出错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人工输入、核对信息的过程难免会有差漏，而RPA机器人可以通过标准化的流程自动校验，减少出错，并且能将各项数据情况一一列出，让员工一目了然。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700" y="1508376"/>
            <a:ext cx="36531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工资条机器人项目收益统计：</a:t>
            </a:r>
          </a:p>
        </p:txBody>
      </p:sp>
      <p:sp>
        <p:nvSpPr>
          <p:cNvPr id="2" name="矩形 1"/>
          <p:cNvSpPr/>
          <p:nvPr/>
        </p:nvSpPr>
        <p:spPr>
          <a:xfrm>
            <a:off x="5543284" y="3610492"/>
            <a:ext cx="6096000" cy="2214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推广价值：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如今是一个信息高速发展的时代，随着企业财务管理方面的发展，关于工资条的制作和发送涉及到系统、人员较多，所以人工操作需要花费大量的时间精力，而且很容易出现差漏。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基于RPA的工资条机器人，自动制作和发送工资条，节约财务人员或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HR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在制作和发送工资条的时间成本和精力，同时大大提高操作的准确性。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：基于RPA的工资条机器人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835318" y="2742188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：不懈组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：陈梅 莫金辉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努力拼搏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:海南科技职业大学信息工程学院</a:t>
            </a: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人力资源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…..</a:t>
            </a: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：自动制作生成发送工资条等。</a:t>
            </a: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其它介绍等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>
            <a:solidFill>
              <a:srgbClr val="01A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90" y="2358390"/>
            <a:ext cx="2979420" cy="2865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458639" y="1701356"/>
            <a:ext cx="10269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如今是一个信息高速发展的时代，随着企业财务管理方面的发展，关于工资条的制作和发送涉及到系统、人员较多，所以人工操作需要花费大量的时间精力，而且很容易出现差漏。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劳动法》规定，员工对于企业或院校规定的工资分配方案，享有知情权和监督权，不提供工资条是一种侵权行为。一般来说人力资源部负责做工资条，发给员工签字确认，然后财务凭条发放工资，并且员工的工资明细不可公开，必须单独发送至员工本人。</a:t>
            </a:r>
          </a:p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基于RPA的工资条机器人，主要服务于财务人员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HR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，节约财务人员在制作和发送工资条的时间成本和精力</a:t>
            </a:r>
            <a:r>
              <a:rPr 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，有一定的保密效果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同时大大提高操作的准确性</a:t>
            </a:r>
            <a:r>
              <a:rPr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一、需求分析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8238088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253229" y="4968410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084282" y="1479634"/>
            <a:ext cx="3721002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457320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1249529" y="5343215"/>
            <a:ext cx="296466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人工操作需要一个一个核对输入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资条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易混淆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复制易出错返工，效率低</a:t>
            </a:r>
          </a:p>
        </p:txBody>
      </p:sp>
      <p:sp>
        <p:nvSpPr>
          <p:cNvPr id="105" name="矩形 104"/>
          <p:cNvSpPr/>
          <p:nvPr/>
        </p:nvSpPr>
        <p:spPr>
          <a:xfrm>
            <a:off x="8179629" y="5315066"/>
            <a:ext cx="32992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企业或院校的员工数量多，数据量大</a:t>
            </a:r>
          </a:p>
        </p:txBody>
      </p:sp>
      <p:sp>
        <p:nvSpPr>
          <p:cNvPr id="106" name="矩形 105"/>
          <p:cNvSpPr/>
          <p:nvPr/>
        </p:nvSpPr>
        <p:spPr>
          <a:xfrm>
            <a:off x="4484233" y="1876429"/>
            <a:ext cx="291591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工资条的制作都是重复性的复制粘贴，制作完后需要进行多此核对其准确性，重复性高</a:t>
            </a:r>
            <a:endParaRPr lang="en-US" alt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4226293" y="244012"/>
            <a:ext cx="4733722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工资条制作流程痛点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104" grpId="0"/>
      <p:bldP spid="105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二、流程建设方案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 Introduction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9" name="图片 78" descr="产品设计流程图-待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253" y="1117600"/>
            <a:ext cx="4553775" cy="560289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5A3E61D-E670-B201-A155-B13A4FB2A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7" y="1595508"/>
            <a:ext cx="5339314" cy="2522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5889" y="6572240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chemeClr val="bg1"/>
                </a:solidFill>
              </a:rPr>
              <a:t>参考流程图</a:t>
            </a:r>
            <a:r>
              <a:rPr kumimoji="1" lang="en-US" altLang="zh-CN" dirty="0">
                <a:solidFill>
                  <a:schemeClr val="bg1"/>
                </a:solidFill>
              </a:rPr>
              <a:t>1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</a:p>
        </p:txBody>
      </p:sp>
      <p:sp>
        <p:nvSpPr>
          <p:cNvPr id="63" name="矩形: 圆角 89"/>
          <p:cNvSpPr/>
          <p:nvPr/>
        </p:nvSpPr>
        <p:spPr>
          <a:xfrm>
            <a:off x="10170682" y="4584485"/>
            <a:ext cx="1735430" cy="8829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0.4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秒</a:t>
            </a:r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en-US" altLang="zh-CN" sz="1100" dirty="0"/>
          </a:p>
        </p:txBody>
      </p:sp>
      <p:sp>
        <p:nvSpPr>
          <p:cNvPr id="64" name="矩形: 圆角 90"/>
          <p:cNvSpPr/>
          <p:nvPr/>
        </p:nvSpPr>
        <p:spPr>
          <a:xfrm>
            <a:off x="10127186" y="2152247"/>
            <a:ext cx="1808638" cy="79080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5min/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份订单</a:t>
            </a:r>
          </a:p>
          <a:p>
            <a:pPr algn="ctr"/>
            <a:endParaRPr lang="zh-CN" altLang="en-US" sz="900" dirty="0"/>
          </a:p>
        </p:txBody>
      </p:sp>
      <p:pic>
        <p:nvPicPr>
          <p:cNvPr id="92" name="图片 91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07152" y="1722929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93" name="图片 9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503105" y="1710955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94" name="图片 93" descr="文件 (3)"/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785910" y="3027157"/>
            <a:ext cx="349732" cy="34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95" name="图形 16" descr="Inter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4383" y="1857369"/>
            <a:ext cx="403296" cy="403296"/>
          </a:xfrm>
          <a:prstGeom prst="rect">
            <a:avLst/>
          </a:prstGeom>
        </p:spPr>
      </p:pic>
      <p:pic>
        <p:nvPicPr>
          <p:cNvPr id="96" name="图形 17" descr="月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4362" y="1838725"/>
            <a:ext cx="405396" cy="405396"/>
          </a:xfrm>
          <a:prstGeom prst="rect">
            <a:avLst/>
          </a:prstGeom>
        </p:spPr>
      </p:pic>
      <p:pic>
        <p:nvPicPr>
          <p:cNvPr id="97" name="图片 96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6997789" y="1711069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98" name="图形 19" descr="统计信息 RT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13202" y="1864766"/>
            <a:ext cx="307778" cy="307777"/>
          </a:xfrm>
          <a:prstGeom prst="rect">
            <a:avLst/>
          </a:prstGeom>
        </p:spPr>
      </p:pic>
      <p:pic>
        <p:nvPicPr>
          <p:cNvPr id="99" name="图片 9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51897" y="1722455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101" name="图形 21" descr="列表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53171" y="1817047"/>
            <a:ext cx="335200" cy="335200"/>
          </a:xfrm>
          <a:prstGeom prst="rect">
            <a:avLst/>
          </a:prstGeom>
        </p:spPr>
      </p:pic>
      <p:pic>
        <p:nvPicPr>
          <p:cNvPr id="102" name="图片 101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8332487" y="3037445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103" name="图片 102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057700" y="3042624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104" name="图片 10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744074" y="2991984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105" name="图形 25" descr="复选标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64846" y="3160136"/>
            <a:ext cx="349732" cy="349732"/>
          </a:xfrm>
          <a:prstGeom prst="rect">
            <a:avLst/>
          </a:prstGeom>
        </p:spPr>
      </p:pic>
      <p:sp>
        <p:nvSpPr>
          <p:cNvPr id="106" name="文本框 105"/>
          <p:cNvSpPr txBox="1"/>
          <p:nvPr/>
        </p:nvSpPr>
        <p:spPr>
          <a:xfrm>
            <a:off x="3293118" y="2418649"/>
            <a:ext cx="1384472" cy="2451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kumimoji="1"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3442377" y="3681484"/>
            <a:ext cx="1113892" cy="39878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发送工资条通知表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6688702" y="3725173"/>
            <a:ext cx="1271212" cy="39878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一条一条复制粘贴，形成个人工资条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112125" y="3736340"/>
            <a:ext cx="1130935" cy="2451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打开空工资条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8090747" y="2354837"/>
            <a:ext cx="1113892" cy="24511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计算实发工资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6726705" y="2361797"/>
            <a:ext cx="1113892" cy="39878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手动计算个人所得税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250293" y="2381084"/>
            <a:ext cx="1113892" cy="55308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根据当前保险缴纳基数，计算各保险</a:t>
            </a:r>
          </a:p>
        </p:txBody>
      </p:sp>
      <p:pic>
        <p:nvPicPr>
          <p:cNvPr id="113" name="图形 33" descr="目标受众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138639" y="2985084"/>
            <a:ext cx="349732" cy="349732"/>
          </a:xfrm>
          <a:prstGeom prst="rect">
            <a:avLst/>
          </a:prstGeom>
        </p:spPr>
      </p:pic>
      <p:sp>
        <p:nvSpPr>
          <p:cNvPr id="114" name="箭头: 右 90"/>
          <p:cNvSpPr/>
          <p:nvPr/>
        </p:nvSpPr>
        <p:spPr>
          <a:xfrm>
            <a:off x="7690188" y="2107873"/>
            <a:ext cx="490433" cy="152772"/>
          </a:xfrm>
          <a:prstGeom prst="righ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5" name="箭头: 右 91"/>
          <p:cNvSpPr/>
          <p:nvPr/>
        </p:nvSpPr>
        <p:spPr>
          <a:xfrm>
            <a:off x="6231838" y="2120988"/>
            <a:ext cx="490433" cy="171976"/>
          </a:xfrm>
          <a:prstGeom prst="righ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6" name="箭头: 右 92"/>
          <p:cNvSpPr/>
          <p:nvPr/>
        </p:nvSpPr>
        <p:spPr>
          <a:xfrm>
            <a:off x="4460327" y="2129754"/>
            <a:ext cx="490433" cy="171976"/>
          </a:xfrm>
          <a:prstGeom prst="righ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7" name="箭头: 下 93"/>
          <p:cNvSpPr/>
          <p:nvPr/>
        </p:nvSpPr>
        <p:spPr>
          <a:xfrm>
            <a:off x="8572279" y="2636544"/>
            <a:ext cx="150829" cy="309801"/>
          </a:xfrm>
          <a:prstGeom prst="down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8" name="箭头: 左 94"/>
          <p:cNvSpPr/>
          <p:nvPr/>
        </p:nvSpPr>
        <p:spPr>
          <a:xfrm>
            <a:off x="7786190" y="3389782"/>
            <a:ext cx="428625" cy="175619"/>
          </a:xfrm>
          <a:prstGeom prst="lef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23" name="箭头: 左 94"/>
          <p:cNvSpPr/>
          <p:nvPr/>
        </p:nvSpPr>
        <p:spPr>
          <a:xfrm>
            <a:off x="6298080" y="3419148"/>
            <a:ext cx="428625" cy="175619"/>
          </a:xfrm>
          <a:prstGeom prst="lef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24" name="图片 12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32680" y="3001650"/>
            <a:ext cx="607596" cy="607596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</p:pic>
      <p:pic>
        <p:nvPicPr>
          <p:cNvPr id="125" name="图形 65" descr="研究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25192" y="2950228"/>
            <a:ext cx="365809" cy="365809"/>
          </a:xfrm>
          <a:prstGeom prst="rect">
            <a:avLst/>
          </a:prstGeom>
        </p:spPr>
      </p:pic>
      <p:sp>
        <p:nvSpPr>
          <p:cNvPr id="126" name="文本框 125"/>
          <p:cNvSpPr txBox="1"/>
          <p:nvPr/>
        </p:nvSpPr>
        <p:spPr>
          <a:xfrm>
            <a:off x="5214362" y="3723415"/>
            <a:ext cx="1113892" cy="39878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打开姓名对照邮箱</a:t>
            </a:r>
          </a:p>
        </p:txBody>
      </p:sp>
      <p:sp>
        <p:nvSpPr>
          <p:cNvPr id="127" name="箭头: 左 94"/>
          <p:cNvSpPr/>
          <p:nvPr/>
        </p:nvSpPr>
        <p:spPr>
          <a:xfrm>
            <a:off x="4556269" y="3432227"/>
            <a:ext cx="428625" cy="177019"/>
          </a:xfrm>
          <a:prstGeom prst="leftArrow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59" name="图片 158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588649" y="4771515"/>
            <a:ext cx="565150" cy="565150"/>
          </a:xfrm>
          <a:prstGeom prst="rect">
            <a:avLst/>
          </a:prstGeom>
        </p:spPr>
      </p:pic>
      <p:pic>
        <p:nvPicPr>
          <p:cNvPr id="160" name="图片 159" descr="文件 (4)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97004" y="4959208"/>
            <a:ext cx="326154" cy="326154"/>
          </a:xfrm>
          <a:prstGeom prst="rect">
            <a:avLst/>
          </a:prstGeom>
        </p:spPr>
      </p:pic>
      <p:pic>
        <p:nvPicPr>
          <p:cNvPr id="161" name="图形 40" descr="月历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21430" y="4781354"/>
            <a:ext cx="340931" cy="340931"/>
          </a:xfrm>
          <a:prstGeom prst="rect">
            <a:avLst/>
          </a:prstGeom>
        </p:spPr>
      </p:pic>
      <p:pic>
        <p:nvPicPr>
          <p:cNvPr id="162" name="图片 161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4472" y="4763102"/>
            <a:ext cx="565151" cy="565151"/>
          </a:xfrm>
          <a:prstGeom prst="rect">
            <a:avLst/>
          </a:prstGeom>
        </p:spPr>
      </p:pic>
      <p:pic>
        <p:nvPicPr>
          <p:cNvPr id="163" name="图形 42" descr="Internet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35372" y="4867352"/>
            <a:ext cx="403296" cy="403296"/>
          </a:xfrm>
          <a:prstGeom prst="rect">
            <a:avLst/>
          </a:prstGeom>
        </p:spPr>
      </p:pic>
      <p:pic>
        <p:nvPicPr>
          <p:cNvPr id="164" name="图片 163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120316" y="4769529"/>
            <a:ext cx="565151" cy="565151"/>
          </a:xfrm>
          <a:prstGeom prst="rect">
            <a:avLst/>
          </a:prstGeom>
        </p:spPr>
      </p:pic>
      <p:pic>
        <p:nvPicPr>
          <p:cNvPr id="165" name="图形 44" descr="复选标记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16536" y="4947796"/>
            <a:ext cx="349732" cy="349732"/>
          </a:xfrm>
          <a:prstGeom prst="rect">
            <a:avLst/>
          </a:prstGeom>
        </p:spPr>
      </p:pic>
      <p:pic>
        <p:nvPicPr>
          <p:cNvPr id="166" name="图片 165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464888" y="4769528"/>
            <a:ext cx="565151" cy="565151"/>
          </a:xfrm>
          <a:prstGeom prst="rect">
            <a:avLst/>
          </a:prstGeom>
        </p:spPr>
      </p:pic>
      <p:pic>
        <p:nvPicPr>
          <p:cNvPr id="167" name="图形 46" descr="智能手机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44773" y="4894436"/>
            <a:ext cx="384997" cy="384997"/>
          </a:xfrm>
          <a:prstGeom prst="rect">
            <a:avLst/>
          </a:prstGeom>
        </p:spPr>
      </p:pic>
      <p:pic>
        <p:nvPicPr>
          <p:cNvPr id="168" name="图片 167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928415" y="4763101"/>
            <a:ext cx="565151" cy="565151"/>
          </a:xfrm>
          <a:prstGeom prst="rect">
            <a:avLst/>
          </a:prstGeom>
        </p:spPr>
      </p:pic>
      <p:sp>
        <p:nvSpPr>
          <p:cNvPr id="169" name="文本框 168"/>
          <p:cNvSpPr txBox="1"/>
          <p:nvPr/>
        </p:nvSpPr>
        <p:spPr>
          <a:xfrm>
            <a:off x="2257603" y="5442345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3490926" y="5387984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把各部门的信息汇总至一个</a:t>
            </a:r>
            <a:r>
              <a:rPr kumimoji="1" lang="en-US" altLang="zh-CN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</a:p>
        </p:txBody>
      </p:sp>
      <p:pic>
        <p:nvPicPr>
          <p:cNvPr id="171" name="图形 50" descr="列表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631867" y="5064568"/>
            <a:ext cx="335200" cy="335200"/>
          </a:xfrm>
          <a:prstGeom prst="rect">
            <a:avLst/>
          </a:prstGeom>
        </p:spPr>
      </p:pic>
      <p:sp>
        <p:nvSpPr>
          <p:cNvPr id="172" name="文本框 171"/>
          <p:cNvSpPr txBox="1"/>
          <p:nvPr/>
        </p:nvSpPr>
        <p:spPr>
          <a:xfrm>
            <a:off x="4736696" y="5363432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计算应扣合计，从而计算出实发工资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6037652" y="5379366"/>
            <a:ext cx="136242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自动生成工资条</a:t>
            </a:r>
          </a:p>
        </p:txBody>
      </p:sp>
      <p:sp>
        <p:nvSpPr>
          <p:cNvPr id="174" name="文本框 173"/>
          <p:cNvSpPr txBox="1"/>
          <p:nvPr/>
        </p:nvSpPr>
        <p:spPr>
          <a:xfrm>
            <a:off x="7625363" y="5379366"/>
            <a:ext cx="111389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获取全部员工的邮箱</a:t>
            </a:r>
          </a:p>
        </p:txBody>
      </p:sp>
      <p:sp>
        <p:nvSpPr>
          <p:cNvPr id="175" name="箭头: 右 119"/>
          <p:cNvSpPr/>
          <p:nvPr/>
        </p:nvSpPr>
        <p:spPr>
          <a:xfrm>
            <a:off x="7205434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箭头: 右 120"/>
          <p:cNvSpPr/>
          <p:nvPr/>
        </p:nvSpPr>
        <p:spPr>
          <a:xfrm>
            <a:off x="5745666" y="513478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箭头: 右 121"/>
          <p:cNvSpPr/>
          <p:nvPr/>
        </p:nvSpPr>
        <p:spPr>
          <a:xfrm>
            <a:off x="4429992" y="507894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箭头: 右 122"/>
          <p:cNvSpPr/>
          <p:nvPr/>
        </p:nvSpPr>
        <p:spPr>
          <a:xfrm>
            <a:off x="3164896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箭头: 右 124"/>
          <p:cNvSpPr/>
          <p:nvPr/>
        </p:nvSpPr>
        <p:spPr>
          <a:xfrm>
            <a:off x="8535427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0" name="图片 179" descr="ibot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035814" y="4769528"/>
            <a:ext cx="565151" cy="565151"/>
          </a:xfrm>
          <a:prstGeom prst="rect">
            <a:avLst/>
          </a:prstGeom>
        </p:spPr>
      </p:pic>
      <p:sp>
        <p:nvSpPr>
          <p:cNvPr id="181" name="文本框 180"/>
          <p:cNvSpPr txBox="1"/>
          <p:nvPr/>
        </p:nvSpPr>
        <p:spPr>
          <a:xfrm>
            <a:off x="8797206" y="5370423"/>
            <a:ext cx="1329979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发送工资条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深度视觉·原创设计 https://www.docer.com/works?userid=22383862"/>
          <p:cNvSpPr txBox="1"/>
          <p:nvPr>
            <p:custDataLst>
              <p:tags r:id="rId1"/>
            </p:custDataLst>
          </p:nvPr>
        </p:nvSpPr>
        <p:spPr>
          <a:xfrm>
            <a:off x="650560" y="109091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1.</a:t>
            </a:r>
            <a:r>
              <a:rPr lang="zh-CN" altLang="en-US" sz="2400" b="0" i="0" u="none" strike="noStrike" cap="none">
                <a:solidFill>
                  <a:schemeClr val="dk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绘制总表</a:t>
            </a:r>
          </a:p>
        </p:txBody>
      </p:sp>
      <p:pic>
        <p:nvPicPr>
          <p:cNvPr id="62" name="图片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9095" y="1612265"/>
            <a:ext cx="2750820" cy="309372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9145" y="2402840"/>
            <a:ext cx="2758440" cy="3086100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835" y="3697605"/>
            <a:ext cx="2766060" cy="2910840"/>
          </a:xfrm>
          <a:prstGeom prst="rect">
            <a:avLst/>
          </a:prstGeom>
        </p:spPr>
      </p:pic>
      <p:sp>
        <p:nvSpPr>
          <p:cNvPr id="65" name="右箭头 64"/>
          <p:cNvSpPr/>
          <p:nvPr>
            <p:custDataLst>
              <p:tags r:id="rId3"/>
            </p:custDataLst>
          </p:nvPr>
        </p:nvSpPr>
        <p:spPr>
          <a:xfrm>
            <a:off x="6943090" y="4452620"/>
            <a:ext cx="963295" cy="67945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6385" y="1308100"/>
            <a:ext cx="3489325" cy="44424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深度视觉·原创设计 https://www.docer.com/works?userid=22383862"/>
          <p:cNvSpPr txBox="1"/>
          <p:nvPr>
            <p:custDataLst>
              <p:tags r:id="rId1"/>
            </p:custDataLst>
          </p:nvPr>
        </p:nvSpPr>
        <p:spPr>
          <a:xfrm>
            <a:off x="650560" y="1106793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cap="none">
                <a:solidFill>
                  <a:schemeClr val="dk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2.</a:t>
            </a:r>
            <a:r>
              <a:rPr lang="zh-CN" altLang="en-US" sz="2400" b="0" i="0" u="none" strike="noStrike" cap="none">
                <a:solidFill>
                  <a:schemeClr val="dk1">
                    <a:lumMod val="75000"/>
                    <a:lumOff val="25000"/>
                  </a:schemeClr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批量计算应扣项和实发工资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715" y="4486910"/>
            <a:ext cx="9895840" cy="19958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" y="1878330"/>
            <a:ext cx="9566910" cy="1935480"/>
          </a:xfrm>
          <a:prstGeom prst="rect">
            <a:avLst/>
          </a:prstGeom>
        </p:spPr>
      </p:pic>
      <p:sp>
        <p:nvSpPr>
          <p:cNvPr id="6" name="环形箭头 5"/>
          <p:cNvSpPr/>
          <p:nvPr>
            <p:custDataLst>
              <p:tags r:id="rId2"/>
            </p:custDataLst>
          </p:nvPr>
        </p:nvSpPr>
        <p:spPr>
          <a:xfrm rot="5400000">
            <a:off x="8987155" y="2950210"/>
            <a:ext cx="1430020" cy="1643380"/>
          </a:xfrm>
          <a:prstGeom prst="circular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292498" y="285760"/>
            <a:ext cx="363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三、执行流程图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Execution Flow Chart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650560" y="1090918"/>
            <a:ext cx="3183654" cy="434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cap="none">
                <a:solidFill>
                  <a:schemeClr val="dk1"/>
                </a:solidFill>
                <a:latin typeface="Source Han Sans CN" panose="020B0500000000000000" pitchFamily="34" charset="-128"/>
                <a:ea typeface="Source Han Sans CN" panose="020B0500000000000000" pitchFamily="34" charset="-128"/>
                <a:cs typeface="Lato"/>
                <a:sym typeface="Lato"/>
              </a:rPr>
              <a:t>3.</a:t>
            </a:r>
            <a:r>
              <a:rPr lang="zh-CN" altLang="en-US" sz="2400">
                <a:solidFill>
                  <a:schemeClr val="dk1"/>
                </a:solidFill>
                <a:sym typeface="+mn-ea"/>
              </a:rPr>
              <a:t>生成工资条并发送</a:t>
            </a:r>
            <a:endParaRPr lang="zh-CN" altLang="en-US"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400" b="0" i="0" u="none" strike="noStrike" cap="none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  <a:cs typeface="Lato"/>
              <a:sym typeface="Lato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" y="1731010"/>
            <a:ext cx="10692130" cy="21475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" y="4421505"/>
            <a:ext cx="10674985" cy="2162175"/>
          </a:xfrm>
          <a:prstGeom prst="rect">
            <a:avLst/>
          </a:prstGeom>
        </p:spPr>
      </p:pic>
      <p:sp>
        <p:nvSpPr>
          <p:cNvPr id="4" name="下箭头 3"/>
          <p:cNvSpPr/>
          <p:nvPr>
            <p:custDataLst>
              <p:tags r:id="rId1"/>
            </p:custDataLst>
          </p:nvPr>
        </p:nvSpPr>
        <p:spPr>
          <a:xfrm>
            <a:off x="4878070" y="3899535"/>
            <a:ext cx="713105" cy="521970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72,&quot;width&quot;:433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2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900</Words>
  <Application>Microsoft Office PowerPoint</Application>
  <PresentationFormat>宽屏</PresentationFormat>
  <Paragraphs>87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 Unicode MS</vt:lpstr>
      <vt:lpstr>PingFang SC</vt:lpstr>
      <vt:lpstr>Source Han Sans CN</vt:lpstr>
      <vt:lpstr>等线</vt:lpstr>
      <vt:lpstr>方正粗黑宋简体</vt:lpstr>
      <vt:lpstr>华文仿宋</vt:lpstr>
      <vt:lpstr>微软雅黑</vt:lpstr>
      <vt:lpstr>Arial</vt:lpstr>
      <vt:lpstr>Calibri</vt:lpstr>
      <vt:lpstr>Calibri Light</vt:lpstr>
      <vt:lpstr>Ebrima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陈 梅</cp:lastModifiedBy>
  <cp:revision>194</cp:revision>
  <dcterms:created xsi:type="dcterms:W3CDTF">2021-03-03T08:16:00Z</dcterms:created>
  <dcterms:modified xsi:type="dcterms:W3CDTF">2023-06-19T04:51:00Z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47CC2FD2FBC243B19F592E49B22774DB</vt:lpwstr>
  </property>
  <property fmtid="{D5CDD505-2E9C-101B-9397-08002B2CF9AE}" pid="3" name="KSOProductBuildVer">
    <vt:lpwstr>2052-11.1.0.11194</vt:lpwstr>
  </property>
</Properties>
</file>