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5"/>
  </p:notesMasterIdLst>
  <p:sldIdLst>
    <p:sldId id="256" r:id="rId4"/>
    <p:sldId id="257" r:id="rId5"/>
    <p:sldId id="258" r:id="rId6"/>
    <p:sldId id="272" r:id="rId7"/>
    <p:sldId id="263" r:id="rId8"/>
    <p:sldId id="266" r:id="rId9"/>
    <p:sldId id="285" r:id="rId10"/>
    <p:sldId id="271" r:id="rId11"/>
    <p:sldId id="260" r:id="rId12"/>
    <p:sldId id="265" r:id="rId13"/>
    <p:sldId id="262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86186" initials="8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84E2"/>
    <a:srgbClr val="705661"/>
    <a:srgbClr val="D460FF"/>
    <a:srgbClr val="01A8FF"/>
    <a:srgbClr val="34334B"/>
    <a:srgbClr val="6D5562"/>
    <a:srgbClr val="1A070E"/>
    <a:srgbClr val="725760"/>
    <a:srgbClr val="26101D"/>
    <a:srgbClr val="47A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42"/>
    <p:restoredTop sz="94674"/>
  </p:normalViewPr>
  <p:slideViewPr>
    <p:cSldViewPr snapToGrid="0">
      <p:cViewPr varScale="1">
        <p:scale>
          <a:sx n="113" d="100"/>
          <a:sy n="113" d="100"/>
        </p:scale>
        <p:origin x="21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8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8BA5D-82C1-D74E-98AF-3BF4F9ADDC1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632DA-A7C3-2347-8051-A4EE97E946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 userDrawn="1"/>
        </p:nvSpPr>
        <p:spPr>
          <a:xfrm flipV="1">
            <a:off x="1083077" y="1981118"/>
            <a:ext cx="10149221" cy="95945"/>
          </a:xfrm>
          <a:prstGeom prst="rect">
            <a:avLst/>
          </a:prstGeom>
          <a:gradFill>
            <a:gsLst>
              <a:gs pos="43000">
                <a:srgbClr val="B983E1"/>
              </a:gs>
              <a:gs pos="100000">
                <a:srgbClr val="17050A"/>
              </a:gs>
              <a:gs pos="0">
                <a:srgbClr val="00A8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 userDrawn="1"/>
        </p:nvGrpSpPr>
        <p:grpSpPr>
          <a:xfrm>
            <a:off x="1083077" y="1392923"/>
            <a:ext cx="2316071" cy="1446550"/>
            <a:chOff x="3221860" y="1907278"/>
            <a:chExt cx="2316071" cy="1446550"/>
          </a:xfrm>
        </p:grpSpPr>
        <p:sp>
          <p:nvSpPr>
            <p:cNvPr id="31" name="文本框 30"/>
            <p:cNvSpPr txBox="1"/>
            <p:nvPr/>
          </p:nvSpPr>
          <p:spPr>
            <a:xfrm>
              <a:off x="3221860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中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080067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国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</p:grpSp>
      <p:grpSp>
        <p:nvGrpSpPr>
          <p:cNvPr id="33" name="组合 32"/>
          <p:cNvGrpSpPr/>
          <p:nvPr userDrawn="1"/>
        </p:nvGrpSpPr>
        <p:grpSpPr>
          <a:xfrm>
            <a:off x="3005863" y="1289780"/>
            <a:ext cx="8397721" cy="1549693"/>
            <a:chOff x="1508112" y="2935045"/>
            <a:chExt cx="8397721" cy="1549693"/>
          </a:xfrm>
        </p:grpSpPr>
        <p:sp>
          <p:nvSpPr>
            <p:cNvPr id="34" name="文本框 33"/>
            <p:cNvSpPr txBox="1"/>
            <p:nvPr/>
          </p:nvSpPr>
          <p:spPr>
            <a:xfrm>
              <a:off x="3348263" y="2935045"/>
              <a:ext cx="929599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+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093031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开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957860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发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776691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者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70912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大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447969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赛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1508112" y="3038188"/>
              <a:ext cx="1994660" cy="1446550"/>
              <a:chOff x="1490018" y="4162664"/>
              <a:chExt cx="1994660" cy="1446550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1490018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R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2055316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P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2528214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3953483" y="3038188"/>
              <a:ext cx="1657791" cy="1446550"/>
              <a:chOff x="4007931" y="4826644"/>
              <a:chExt cx="1657791" cy="1446550"/>
            </a:xfrm>
          </p:grpSpPr>
          <p:sp>
            <p:nvSpPr>
              <p:cNvPr id="42" name="文本框 41"/>
              <p:cNvSpPr txBox="1"/>
              <p:nvPr/>
            </p:nvSpPr>
            <p:spPr>
              <a:xfrm>
                <a:off x="4007931" y="4826644"/>
                <a:ext cx="97595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4689770" y="4826644"/>
                <a:ext cx="97595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I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</p:grpSp>
      <p:sp>
        <p:nvSpPr>
          <p:cNvPr id="47" name="文本框 46"/>
          <p:cNvSpPr txBox="1"/>
          <p:nvPr userDrawn="1"/>
        </p:nvSpPr>
        <p:spPr>
          <a:xfrm>
            <a:off x="4432464" y="3668573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  <a:endParaRPr lang="zh-CN" altLang="en-US" sz="3200" dirty="0">
              <a:gradFill>
                <a:gsLst>
                  <a:gs pos="0">
                    <a:srgbClr val="01A8FF"/>
                  </a:gs>
                  <a:gs pos="100000">
                    <a:srgbClr val="D460FF"/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8" name="图片 4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4615214" y="1275122"/>
            <a:ext cx="384548" cy="605651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 userDrawn="1"/>
        </p:nvPicPr>
        <p:blipFill rotWithShape="1"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7579447" y="3019739"/>
            <a:ext cx="672156" cy="1058624"/>
          </a:xfrm>
          <a:prstGeom prst="rect">
            <a:avLst/>
          </a:prstGeom>
        </p:spPr>
      </p:pic>
      <p:sp>
        <p:nvSpPr>
          <p:cNvPr id="50" name="文本框 49"/>
          <p:cNvSpPr txBox="1"/>
          <p:nvPr userDrawn="1"/>
        </p:nvSpPr>
        <p:spPr>
          <a:xfrm>
            <a:off x="2395708" y="2673824"/>
            <a:ext cx="7494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CHINA RPA+AI DEVELOPER CHALLENGE</a:t>
            </a:r>
            <a:endParaRPr lang="zh-CN" altLang="en-US" sz="3200" dirty="0">
              <a:solidFill>
                <a:schemeClr val="bg1"/>
              </a:solidFill>
              <a:latin typeface="Ebrima" panose="02000000000000000000" pitchFamily="2" charset="0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12" y="1752261"/>
            <a:ext cx="4201895" cy="19173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294" y="2499927"/>
            <a:ext cx="4814036" cy="2339406"/>
          </a:xfrm>
          <a:prstGeom prst="rect">
            <a:avLst/>
          </a:prstGeom>
        </p:spPr>
      </p:pic>
      <p:sp>
        <p:nvSpPr>
          <p:cNvPr id="12" name="文本框 11"/>
          <p:cNvSpPr txBox="1"/>
          <p:nvPr userDrawn="1"/>
        </p:nvSpPr>
        <p:spPr>
          <a:xfrm>
            <a:off x="1731229" y="3669630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  <a:endParaRPr lang="zh-CN" altLang="en-US" sz="3200" dirty="0">
              <a:gradFill>
                <a:gsLst>
                  <a:gs pos="0">
                    <a:srgbClr val="01A8FF"/>
                  </a:gs>
                  <a:gs pos="100000">
                    <a:srgbClr val="D460FF"/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3.png"/><Relationship Id="rId12" Type="http://schemas.openxmlformats.org/officeDocument/2006/relationships/image" Target="../media/image5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453" y="0"/>
            <a:ext cx="12353453" cy="6948000"/>
          </a:xfrm>
          <a:prstGeom prst="rect">
            <a:avLst/>
          </a:prstGeom>
        </p:spPr>
      </p:pic>
      <p:grpSp>
        <p:nvGrpSpPr>
          <p:cNvPr id="13" name="组合 12"/>
          <p:cNvGrpSpPr/>
          <p:nvPr userDrawn="1"/>
        </p:nvGrpSpPr>
        <p:grpSpPr>
          <a:xfrm>
            <a:off x="10486256" y="-38067"/>
            <a:ext cx="2245394" cy="1015326"/>
            <a:chOff x="10476631" y="29308"/>
            <a:chExt cx="2245394" cy="1015326"/>
          </a:xfrm>
        </p:grpSpPr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6631" y="29308"/>
              <a:ext cx="1724994" cy="787133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 userDrawn="1"/>
          </p:nvSpPr>
          <p:spPr>
            <a:xfrm>
              <a:off x="10579602" y="767635"/>
              <a:ext cx="2142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融 合 </a:t>
              </a:r>
              <a:r>
                <a:rPr lang="en-US" altLang="zh-CN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 新 </a:t>
              </a:r>
              <a:r>
                <a:rPr lang="en-US" altLang="zh-CN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 造</a:t>
              </a:r>
              <a:endParaRPr lang="zh-CN" altLang="en-US" sz="1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75" y="-42332"/>
            <a:ext cx="12276225" cy="694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12" y="1752261"/>
            <a:ext cx="4201895" cy="191736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295" y="2576929"/>
            <a:ext cx="4814036" cy="2339406"/>
          </a:xfrm>
          <a:prstGeom prst="rect">
            <a:avLst/>
          </a:prstGeom>
        </p:spPr>
      </p:pic>
      <p:sp>
        <p:nvSpPr>
          <p:cNvPr id="14" name="文本框 13"/>
          <p:cNvSpPr txBox="1"/>
          <p:nvPr userDrawn="1"/>
        </p:nvSpPr>
        <p:spPr>
          <a:xfrm>
            <a:off x="1731229" y="3669630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  <a:endParaRPr lang="zh-CN" altLang="en-US" sz="3200" dirty="0">
              <a:gradFill>
                <a:gsLst>
                  <a:gs pos="0">
                    <a:srgbClr val="01A8FF"/>
                  </a:gs>
                  <a:gs pos="100000">
                    <a:srgbClr val="D460FF"/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线连接符 15"/>
          <p:cNvCxnSpPr/>
          <p:nvPr userDrawn="1"/>
        </p:nvCxnSpPr>
        <p:spPr>
          <a:xfrm>
            <a:off x="6092789" y="2974206"/>
            <a:ext cx="0" cy="856649"/>
          </a:xfrm>
          <a:prstGeom prst="line">
            <a:avLst/>
          </a:prstGeom>
          <a:ln w="12700">
            <a:solidFill>
              <a:srgbClr val="B484E2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png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占位符 2"/>
          <p:cNvSpPr txBox="1"/>
          <p:nvPr/>
        </p:nvSpPr>
        <p:spPr>
          <a:xfrm>
            <a:off x="4404995" y="4770120"/>
            <a:ext cx="3634740" cy="581025"/>
          </a:xfrm>
          <a:prstGeom prst="rect">
            <a:avLst/>
          </a:prstGeom>
          <a:solidFill>
            <a:srgbClr val="759BFF">
              <a:alpha val="10000"/>
            </a:srgbClr>
          </a:solidFill>
          <a:ln>
            <a:noFill/>
          </a:ln>
        </p:spPr>
        <p:txBody>
          <a:bodyPr anchor="ctr" anchorCtr="1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alpha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zh-CN" dirty="0"/>
              <a:t>基于RPA+AI的自动化投送简历流程</a:t>
            </a:r>
            <a:endParaRPr kumimoji="1" lang="zh-CN" altLang="en-US" sz="700" dirty="0"/>
          </a:p>
        </p:txBody>
      </p:sp>
      <p:grpSp>
        <p:nvGrpSpPr>
          <p:cNvPr id="32" name="组合 31"/>
          <p:cNvGrpSpPr/>
          <p:nvPr/>
        </p:nvGrpSpPr>
        <p:grpSpPr>
          <a:xfrm>
            <a:off x="1083077" y="1392923"/>
            <a:ext cx="2316071" cy="1446550"/>
            <a:chOff x="3221860" y="1907278"/>
            <a:chExt cx="2316071" cy="1446550"/>
          </a:xfrm>
        </p:grpSpPr>
        <p:sp>
          <p:nvSpPr>
            <p:cNvPr id="35" name="文本框 34"/>
            <p:cNvSpPr txBox="1"/>
            <p:nvPr/>
          </p:nvSpPr>
          <p:spPr>
            <a:xfrm>
              <a:off x="3221860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中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080067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国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1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246" y="840264"/>
            <a:ext cx="963174" cy="963174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1077608" y="506641"/>
            <a:ext cx="507902" cy="799929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9081309" y="87943"/>
            <a:ext cx="672156" cy="1058624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4615214" y="1275122"/>
            <a:ext cx="384548" cy="6056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0" y="1079500"/>
            <a:ext cx="12192000" cy="14009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占位符 8"/>
          <p:cNvSpPr txBox="1"/>
          <p:nvPr/>
        </p:nvSpPr>
        <p:spPr>
          <a:xfrm>
            <a:off x="835319" y="1815096"/>
            <a:ext cx="6251934" cy="480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47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参赛作品 </a:t>
            </a:r>
            <a:r>
              <a:rPr kumimoji="1" lang="en-US" altLang="zh-CN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entries</a:t>
            </a:r>
            <a:r>
              <a:rPr kumimoji="1" lang="zh-CN" altLang="en-US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kumimoji="1" lang="en-US" altLang="zh-CN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endParaRPr kumimoji="1" lang="zh-CN" altLang="en-US" dirty="0">
              <a:solidFill>
                <a:schemeClr val="bg1"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占位符 9"/>
          <p:cNvSpPr txBox="1"/>
          <p:nvPr/>
        </p:nvSpPr>
        <p:spPr>
          <a:xfrm>
            <a:off x="835318" y="2742188"/>
            <a:ext cx="6613445" cy="33812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20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队伍名称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Name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 不曾来过队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20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队伍成员</a:t>
            </a:r>
            <a:r>
              <a:rPr lang="en-US" altLang="zh-CN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Member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：林烨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 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王玉婷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 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农海萍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200">
              <a:lnSpc>
                <a:spcPct val="200000"/>
              </a:lnSpc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队伍口号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Slogan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：打不死的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小强 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20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所在单位和部门</a:t>
            </a:r>
            <a:r>
              <a:rPr lang="en-US" altLang="zh-CN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专业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Enterprise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: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海南科技职业大学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200">
              <a:lnSpc>
                <a:spcPct val="200000"/>
              </a:lnSpc>
              <a:spcBef>
                <a:spcPts val="0"/>
              </a:spcBef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作品应用场景 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：企业招聘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200">
              <a:lnSpc>
                <a:spcPct val="200000"/>
              </a:lnSpc>
              <a:spcBef>
                <a:spcPts val="0"/>
              </a:spcBef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作品应用项目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：基于RPA+AI的自动化投送简历流程</a:t>
            </a:r>
            <a:endParaRPr lang="zh-CN" altLang="en-US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200">
              <a:lnSpc>
                <a:spcPct val="200000"/>
              </a:lnSpc>
              <a:spcBef>
                <a:spcPts val="0"/>
              </a:spcBef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其它介绍等</a:t>
            </a:r>
            <a:endParaRPr lang="en-US" altLang="zh-CN" sz="1600" b="1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200">
              <a:lnSpc>
                <a:spcPct val="200000"/>
              </a:lnSpc>
              <a:spcBef>
                <a:spcPts val="0"/>
              </a:spcBef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文本占位符 1"/>
          <p:cNvSpPr txBox="1"/>
          <p:nvPr/>
        </p:nvSpPr>
        <p:spPr>
          <a:xfrm>
            <a:off x="4140365" y="490680"/>
            <a:ext cx="4062101" cy="4801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作品信息 </a:t>
            </a:r>
            <a:r>
              <a:rPr kumimoji="1"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App Information</a:t>
            </a:r>
            <a:endParaRPr kumimoji="1"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一、需求分析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灯片编号占位符 3"/>
          <p:cNvSpPr txBox="1"/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60680" y="1520825"/>
            <a:ext cx="5558155" cy="3238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3200"/>
              <a:t>1. 自动化筛选简历；</a:t>
            </a:r>
            <a:endParaRPr lang="zh-CN" altLang="en-US" sz="3200"/>
          </a:p>
          <a:p>
            <a:r>
              <a:rPr lang="zh-CN" altLang="en-US" sz="3200"/>
              <a:t>2. 自动化发送邮件；</a:t>
            </a:r>
            <a:endParaRPr lang="zh-CN" altLang="en-US" sz="3200"/>
          </a:p>
          <a:p>
            <a:r>
              <a:rPr lang="zh-CN" altLang="en-US" sz="3200"/>
              <a:t>3. 监测招聘渠道；</a:t>
            </a:r>
            <a:endParaRPr lang="zh-CN" altLang="en-US" sz="3200"/>
          </a:p>
          <a:p>
            <a:r>
              <a:rPr lang="zh-CN" altLang="en-US" sz="3200"/>
              <a:t>4. 自动化面试安排；</a:t>
            </a:r>
            <a:endParaRPr lang="zh-CN" altLang="en-US" sz="3200"/>
          </a:p>
          <a:p>
            <a:r>
              <a:rPr lang="zh-CN" altLang="en-US" sz="3200"/>
              <a:t>5. 自我学习及优化；</a:t>
            </a:r>
            <a:endParaRPr lang="zh-CN" altLang="en-US" sz="3200"/>
          </a:p>
          <a:p>
            <a:r>
              <a:rPr lang="zh-CN" altLang="en-US" sz="3200"/>
              <a:t>6. 数据分析。</a:t>
            </a:r>
            <a:endParaRPr lang="zh-CN" altLang="en-US" sz="3200"/>
          </a:p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92735" y="5610860"/>
            <a:ext cx="7172325" cy="1212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>
                <a:sym typeface="+mn-ea"/>
              </a:rPr>
              <a:t>自动化流程可以大大减少企业人工投递简历、筛选简历等流程中的重复劳动和时间成本。</a:t>
            </a:r>
            <a:endParaRPr lang="zh-CN" altLang="en-US" sz="2800"/>
          </a:p>
        </p:txBody>
      </p:sp>
      <p:sp>
        <p:nvSpPr>
          <p:cNvPr id="8" name="文本框 7"/>
          <p:cNvSpPr txBox="1"/>
          <p:nvPr/>
        </p:nvSpPr>
        <p:spPr>
          <a:xfrm>
            <a:off x="6471920" y="1172845"/>
            <a:ext cx="5574030" cy="35420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556760" y="1116330"/>
            <a:ext cx="7338695" cy="44075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一、需求分析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灯片编号占位符 3"/>
          <p:cNvSpPr txBox="1"/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</a:fld>
            <a:endParaRPr lang="zh-CN" altLang="en-US" dirty="0"/>
          </a:p>
        </p:txBody>
      </p:sp>
      <p:sp>
        <p:nvSpPr>
          <p:cNvPr id="89" name="PA_矩形 20"/>
          <p:cNvSpPr/>
          <p:nvPr>
            <p:custDataLst>
              <p:tags r:id="rId1"/>
            </p:custDataLst>
          </p:nvPr>
        </p:nvSpPr>
        <p:spPr>
          <a:xfrm>
            <a:off x="6847840" y="1263650"/>
            <a:ext cx="5201285" cy="4518025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lvl="0" algn="ctr" defTabSz="914400">
              <a:spcBef>
                <a:spcPct val="0"/>
              </a:spcBef>
              <a:defRPr/>
            </a:pPr>
            <a:endParaRPr lang="zh-CN" altLang="en-US" sz="2000" b="1" dirty="0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1915" y="1263650"/>
            <a:ext cx="6091555" cy="3542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/>
              <a:t>        </a:t>
            </a:r>
            <a:r>
              <a:rPr lang="zh-CN" altLang="en-US" sz="2400"/>
              <a:t>传统上，招聘人员需要手动筛选大量简历，从中选出最具有潜力的候选人并发送面试邀请。这个过程会消耗大量时间和人力，并且可能会错过优质候选人。随着自动化技术的成熟，企业可以使用RPA和AI来简化和优化这个过程，从而获得更好的结果。自动化投送简历流程利用RPA和AI技术自动筛选大量简历，自动生成候选人名单，并将面试邀请发送给最合适的候选人。</a:t>
            </a:r>
            <a:endParaRPr lang="zh-CN" altLang="en-US" sz="2400"/>
          </a:p>
        </p:txBody>
      </p:sp>
      <p:sp>
        <p:nvSpPr>
          <p:cNvPr id="6" name="文本框 5"/>
          <p:cNvSpPr txBox="1"/>
          <p:nvPr/>
        </p:nvSpPr>
        <p:spPr>
          <a:xfrm>
            <a:off x="6343015" y="1436370"/>
            <a:ext cx="5636260" cy="4070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28715" y="1264285"/>
            <a:ext cx="5820410" cy="50031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6726705" y="2361797"/>
            <a:ext cx="111389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kumimoji="1"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kumimoji="1"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2526030" y="1109345"/>
            <a:ext cx="1327785" cy="274955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需求提出</a:t>
            </a:r>
            <a:endParaRPr lang="zh-CN" altLang="en-US"/>
          </a:p>
        </p:txBody>
      </p:sp>
      <p:sp>
        <p:nvSpPr>
          <p:cNvPr id="73" name="流程图: 决策 72"/>
          <p:cNvSpPr/>
          <p:nvPr/>
        </p:nvSpPr>
        <p:spPr>
          <a:xfrm>
            <a:off x="2616835" y="1454785"/>
            <a:ext cx="1112520" cy="276860"/>
          </a:xfrm>
          <a:prstGeom prst="flowChartDecis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rgbClr val="FF0000"/>
                </a:solidFill>
              </a:rPr>
              <a:t>审核</a:t>
            </a:r>
            <a:endParaRPr lang="zh-CN" altLang="en-US" sz="1000">
              <a:solidFill>
                <a:srgbClr val="FF0000"/>
              </a:solidFill>
            </a:endParaRPr>
          </a:p>
        </p:txBody>
      </p:sp>
      <p:sp>
        <p:nvSpPr>
          <p:cNvPr id="74" name="下箭头 73"/>
          <p:cNvSpPr/>
          <p:nvPr/>
        </p:nvSpPr>
        <p:spPr>
          <a:xfrm flipH="1">
            <a:off x="3061335" y="1384935"/>
            <a:ext cx="147955" cy="14414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5" name="左箭头 74"/>
          <p:cNvSpPr/>
          <p:nvPr/>
        </p:nvSpPr>
        <p:spPr>
          <a:xfrm>
            <a:off x="913130" y="1529080"/>
            <a:ext cx="1733550" cy="136525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6" name="下箭头 75"/>
          <p:cNvSpPr/>
          <p:nvPr/>
        </p:nvSpPr>
        <p:spPr>
          <a:xfrm>
            <a:off x="3079115" y="1731645"/>
            <a:ext cx="133985" cy="16129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2627630" y="1892935"/>
            <a:ext cx="1041400" cy="29083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发布岗位</a:t>
            </a:r>
            <a:endParaRPr lang="zh-CN" altLang="en-US" sz="1400"/>
          </a:p>
        </p:txBody>
      </p:sp>
      <p:sp>
        <p:nvSpPr>
          <p:cNvPr id="78" name="下箭头 77"/>
          <p:cNvSpPr/>
          <p:nvPr/>
        </p:nvSpPr>
        <p:spPr>
          <a:xfrm flipH="1">
            <a:off x="3079115" y="2221230"/>
            <a:ext cx="133985" cy="14033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2600325" y="2362200"/>
            <a:ext cx="1068705" cy="26606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简历筛选</a:t>
            </a:r>
            <a:endParaRPr lang="zh-CN" altLang="en-US" sz="1400"/>
          </a:p>
        </p:txBody>
      </p:sp>
      <p:sp>
        <p:nvSpPr>
          <p:cNvPr id="80" name="右箭头 79"/>
          <p:cNvSpPr/>
          <p:nvPr/>
        </p:nvSpPr>
        <p:spPr>
          <a:xfrm flipV="1">
            <a:off x="3669030" y="2911475"/>
            <a:ext cx="706755" cy="12636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4375785" y="2806700"/>
            <a:ext cx="1170940" cy="39306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负责人</a:t>
            </a:r>
            <a:endParaRPr lang="zh-CN" altLang="en-US" sz="1400"/>
          </a:p>
        </p:txBody>
      </p:sp>
      <p:sp>
        <p:nvSpPr>
          <p:cNvPr id="82" name="下箭头 81"/>
          <p:cNvSpPr/>
          <p:nvPr/>
        </p:nvSpPr>
        <p:spPr>
          <a:xfrm>
            <a:off x="4949825" y="3236595"/>
            <a:ext cx="76200" cy="31432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3" name="矩形 82"/>
          <p:cNvSpPr/>
          <p:nvPr/>
        </p:nvSpPr>
        <p:spPr>
          <a:xfrm>
            <a:off x="4402455" y="3488690"/>
            <a:ext cx="1223645" cy="38544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400"/>
              <a:t>CEO</a:t>
            </a:r>
            <a:r>
              <a:rPr lang="zh-CN" altLang="en-US" sz="1400"/>
              <a:t>终面</a:t>
            </a:r>
            <a:endParaRPr lang="zh-CN" altLang="en-US" sz="1400"/>
          </a:p>
        </p:txBody>
      </p:sp>
      <p:sp>
        <p:nvSpPr>
          <p:cNvPr id="84" name="左箭头 83"/>
          <p:cNvSpPr/>
          <p:nvPr/>
        </p:nvSpPr>
        <p:spPr>
          <a:xfrm>
            <a:off x="3807460" y="3618230"/>
            <a:ext cx="568325" cy="126365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5" name="流程图: 决策 84"/>
          <p:cNvSpPr/>
          <p:nvPr/>
        </p:nvSpPr>
        <p:spPr>
          <a:xfrm>
            <a:off x="2701925" y="3409315"/>
            <a:ext cx="1105535" cy="464820"/>
          </a:xfrm>
          <a:prstGeom prst="flowChartDecis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>
                <a:solidFill>
                  <a:srgbClr val="FF0000"/>
                </a:solidFill>
              </a:rPr>
              <a:t>通过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87" name="左箭头 86"/>
          <p:cNvSpPr/>
          <p:nvPr/>
        </p:nvSpPr>
        <p:spPr>
          <a:xfrm>
            <a:off x="645795" y="3610610"/>
            <a:ext cx="1978025" cy="126365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 flipH="1">
            <a:off x="3136900" y="3874135"/>
            <a:ext cx="193675" cy="32067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▏</a:t>
            </a:r>
            <a:endParaRPr lang="zh-CN" altLang="en-US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3" name="直接连接符 102"/>
          <p:cNvCxnSpPr/>
          <p:nvPr/>
        </p:nvCxnSpPr>
        <p:spPr>
          <a:xfrm flipV="1">
            <a:off x="892810" y="4164330"/>
            <a:ext cx="4909185" cy="30480"/>
          </a:xfrm>
          <a:prstGeom prst="line">
            <a:avLst/>
          </a:prstGeom>
          <a:ln w="12700" cmpd="sng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连接符 103"/>
          <p:cNvCxnSpPr/>
          <p:nvPr/>
        </p:nvCxnSpPr>
        <p:spPr>
          <a:xfrm flipH="1">
            <a:off x="913130" y="4114165"/>
            <a:ext cx="10160" cy="547370"/>
          </a:xfrm>
          <a:prstGeom prst="line">
            <a:avLst/>
          </a:prstGeom>
          <a:ln w="12700" cmpd="sng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连接符 104"/>
          <p:cNvCxnSpPr/>
          <p:nvPr/>
        </p:nvCxnSpPr>
        <p:spPr>
          <a:xfrm flipH="1">
            <a:off x="5660390" y="4194810"/>
            <a:ext cx="5715" cy="193040"/>
          </a:xfrm>
          <a:prstGeom prst="line">
            <a:avLst/>
          </a:prstGeom>
          <a:ln w="12700" cmpd="sng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文本框 105"/>
          <p:cNvSpPr txBox="1"/>
          <p:nvPr/>
        </p:nvSpPr>
        <p:spPr>
          <a:xfrm>
            <a:off x="5238115" y="4320540"/>
            <a:ext cx="1193165" cy="3409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实操人员</a:t>
            </a:r>
            <a:endParaRPr lang="zh-CN" altLang="en-US" sz="1600"/>
          </a:p>
        </p:txBody>
      </p:sp>
      <p:cxnSp>
        <p:nvCxnSpPr>
          <p:cNvPr id="107" name="直接连接符 106"/>
          <p:cNvCxnSpPr/>
          <p:nvPr/>
        </p:nvCxnSpPr>
        <p:spPr>
          <a:xfrm flipV="1">
            <a:off x="5670550" y="4519295"/>
            <a:ext cx="0" cy="304800"/>
          </a:xfrm>
          <a:prstGeom prst="line">
            <a:avLst/>
          </a:prstGeom>
          <a:ln w="12700" cmpd="sng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矩形 107"/>
          <p:cNvSpPr/>
          <p:nvPr/>
        </p:nvSpPr>
        <p:spPr>
          <a:xfrm>
            <a:off x="5153025" y="4759960"/>
            <a:ext cx="1045210" cy="38671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进入实操</a:t>
            </a:r>
            <a:endParaRPr lang="zh-CN" altLang="en-US" sz="1400"/>
          </a:p>
        </p:txBody>
      </p:sp>
      <p:sp>
        <p:nvSpPr>
          <p:cNvPr id="110" name="矩形 109"/>
          <p:cNvSpPr/>
          <p:nvPr/>
        </p:nvSpPr>
        <p:spPr>
          <a:xfrm>
            <a:off x="5153025" y="5293360"/>
            <a:ext cx="1079500" cy="37465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提交审批</a:t>
            </a:r>
            <a:endParaRPr lang="zh-CN" altLang="en-US" sz="1400"/>
          </a:p>
        </p:txBody>
      </p:sp>
      <p:sp>
        <p:nvSpPr>
          <p:cNvPr id="111" name="下箭头 110"/>
          <p:cNvSpPr/>
          <p:nvPr/>
        </p:nvSpPr>
        <p:spPr>
          <a:xfrm>
            <a:off x="5625465" y="5147310"/>
            <a:ext cx="76200" cy="14605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2" name="下箭头 111"/>
          <p:cNvSpPr/>
          <p:nvPr/>
        </p:nvSpPr>
        <p:spPr>
          <a:xfrm>
            <a:off x="5624830" y="5669280"/>
            <a:ext cx="76200" cy="14668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3" name="流程图: 决策 112"/>
          <p:cNvSpPr/>
          <p:nvPr/>
        </p:nvSpPr>
        <p:spPr>
          <a:xfrm>
            <a:off x="5026025" y="5835015"/>
            <a:ext cx="1288415" cy="418465"/>
          </a:xfrm>
          <a:prstGeom prst="flowChartDecisi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通过</a:t>
            </a:r>
            <a:endParaRPr lang="zh-CN" altLang="en-US" sz="1400"/>
          </a:p>
        </p:txBody>
      </p:sp>
      <p:sp>
        <p:nvSpPr>
          <p:cNvPr id="116" name="文本框 115"/>
          <p:cNvSpPr txBox="1"/>
          <p:nvPr/>
        </p:nvSpPr>
        <p:spPr>
          <a:xfrm>
            <a:off x="443865" y="4661535"/>
            <a:ext cx="1145540" cy="3206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>
                <a:sym typeface="+mn-ea"/>
              </a:rPr>
              <a:t>非实操人员</a:t>
            </a:r>
            <a:endParaRPr lang="zh-CN" altLang="en-US" sz="1400"/>
          </a:p>
        </p:txBody>
      </p:sp>
      <p:sp>
        <p:nvSpPr>
          <p:cNvPr id="119" name="直角上箭头 118"/>
          <p:cNvSpPr/>
          <p:nvPr/>
        </p:nvSpPr>
        <p:spPr>
          <a:xfrm flipH="1" flipV="1">
            <a:off x="2332990" y="5974715"/>
            <a:ext cx="2628265" cy="157480"/>
          </a:xfrm>
          <a:prstGeom prst="bentUpArrow">
            <a:avLst>
              <a:gd name="adj1" fmla="val 25000"/>
              <a:gd name="adj2" fmla="val 12572"/>
              <a:gd name="adj3" fmla="val 25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21" name="直接连接符 120"/>
          <p:cNvCxnSpPr/>
          <p:nvPr/>
        </p:nvCxnSpPr>
        <p:spPr>
          <a:xfrm>
            <a:off x="902970" y="4996180"/>
            <a:ext cx="10160" cy="1217295"/>
          </a:xfrm>
          <a:prstGeom prst="line">
            <a:avLst/>
          </a:prstGeom>
          <a:ln w="12700" cmpd="sng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矩形 121"/>
          <p:cNvSpPr/>
          <p:nvPr/>
        </p:nvSpPr>
        <p:spPr>
          <a:xfrm>
            <a:off x="1818005" y="6129020"/>
            <a:ext cx="1105535" cy="24701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/>
              <a:t>OFFER</a:t>
            </a:r>
            <a:endParaRPr lang="en-US" altLang="zh-CN" sz="1600"/>
          </a:p>
        </p:txBody>
      </p:sp>
      <p:cxnSp>
        <p:nvCxnSpPr>
          <p:cNvPr id="123" name="直接连接符 122"/>
          <p:cNvCxnSpPr>
            <a:endCxn id="122" idx="1"/>
          </p:cNvCxnSpPr>
          <p:nvPr/>
        </p:nvCxnSpPr>
        <p:spPr>
          <a:xfrm flipV="1">
            <a:off x="884555" y="6252845"/>
            <a:ext cx="933450" cy="1270"/>
          </a:xfrm>
          <a:prstGeom prst="line">
            <a:avLst/>
          </a:prstGeom>
          <a:ln w="12700" cmpd="sng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下箭头 123"/>
          <p:cNvSpPr/>
          <p:nvPr/>
        </p:nvSpPr>
        <p:spPr>
          <a:xfrm>
            <a:off x="2332990" y="6355715"/>
            <a:ext cx="75565" cy="14224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5" name="流程图: 决策 124"/>
          <p:cNvSpPr/>
          <p:nvPr/>
        </p:nvSpPr>
        <p:spPr>
          <a:xfrm>
            <a:off x="1909445" y="6517640"/>
            <a:ext cx="922655" cy="330835"/>
          </a:xfrm>
          <a:prstGeom prst="flowChartDecis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rgbClr val="FF0000"/>
                </a:solidFill>
              </a:rPr>
              <a:t>入职</a:t>
            </a:r>
            <a:endParaRPr lang="zh-CN" altLang="en-US" sz="1000">
              <a:solidFill>
                <a:srgbClr val="FF0000"/>
              </a:solidFill>
            </a:endParaRPr>
          </a:p>
        </p:txBody>
      </p:sp>
      <p:cxnSp>
        <p:nvCxnSpPr>
          <p:cNvPr id="126" name="直接箭头连接符 125"/>
          <p:cNvCxnSpPr>
            <a:stCxn id="125" idx="3"/>
          </p:cNvCxnSpPr>
          <p:nvPr/>
        </p:nvCxnSpPr>
        <p:spPr>
          <a:xfrm>
            <a:off x="2832100" y="6683375"/>
            <a:ext cx="1256030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接箭头连接符 126"/>
          <p:cNvCxnSpPr>
            <a:stCxn id="125" idx="1"/>
          </p:cNvCxnSpPr>
          <p:nvPr/>
        </p:nvCxnSpPr>
        <p:spPr>
          <a:xfrm flipH="1" flipV="1">
            <a:off x="1106170" y="6673215"/>
            <a:ext cx="803275" cy="1016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矩形 127"/>
          <p:cNvSpPr/>
          <p:nvPr/>
        </p:nvSpPr>
        <p:spPr>
          <a:xfrm>
            <a:off x="193040" y="6517640"/>
            <a:ext cx="913130" cy="32448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人才储备</a:t>
            </a:r>
            <a:endParaRPr lang="zh-CN" altLang="en-US" sz="1400"/>
          </a:p>
        </p:txBody>
      </p:sp>
      <p:sp>
        <p:nvSpPr>
          <p:cNvPr id="129" name="矩形 128"/>
          <p:cNvSpPr/>
          <p:nvPr/>
        </p:nvSpPr>
        <p:spPr>
          <a:xfrm>
            <a:off x="4098290" y="6517640"/>
            <a:ext cx="1054735" cy="30416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入职流程</a:t>
            </a:r>
            <a:endParaRPr lang="zh-CN" altLang="en-US" sz="1400"/>
          </a:p>
        </p:txBody>
      </p:sp>
      <p:cxnSp>
        <p:nvCxnSpPr>
          <p:cNvPr id="130" name="直接连接符 129"/>
          <p:cNvCxnSpPr/>
          <p:nvPr/>
        </p:nvCxnSpPr>
        <p:spPr>
          <a:xfrm flipH="1">
            <a:off x="2325370" y="6734175"/>
            <a:ext cx="7620" cy="12382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接箭头连接符 130"/>
          <p:cNvCxnSpPr/>
          <p:nvPr/>
        </p:nvCxnSpPr>
        <p:spPr>
          <a:xfrm flipV="1">
            <a:off x="2252345" y="6882765"/>
            <a:ext cx="3549650" cy="2032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圆角矩形 131"/>
          <p:cNvSpPr/>
          <p:nvPr/>
        </p:nvSpPr>
        <p:spPr>
          <a:xfrm>
            <a:off x="5791835" y="6600825"/>
            <a:ext cx="1146175" cy="32448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600"/>
              <a:t>需求关闭</a:t>
            </a:r>
            <a:endParaRPr lang="zh-CN" altLang="en-US" sz="1600"/>
          </a:p>
        </p:txBody>
      </p:sp>
      <p:sp>
        <p:nvSpPr>
          <p:cNvPr id="133" name="下箭头 132"/>
          <p:cNvSpPr/>
          <p:nvPr/>
        </p:nvSpPr>
        <p:spPr>
          <a:xfrm>
            <a:off x="3061970" y="2628900"/>
            <a:ext cx="151130" cy="17780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2600325" y="2805430"/>
            <a:ext cx="1071880" cy="30289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组织面试</a:t>
            </a:r>
            <a:endParaRPr lang="zh-CN" altLang="en-US" sz="1400"/>
          </a:p>
        </p:txBody>
      </p:sp>
      <p:sp>
        <p:nvSpPr>
          <p:cNvPr id="138" name="文本框 137"/>
          <p:cNvSpPr txBox="1"/>
          <p:nvPr>
            <p:custDataLst>
              <p:tags r:id="rId1"/>
            </p:custDataLst>
          </p:nvPr>
        </p:nvSpPr>
        <p:spPr>
          <a:xfrm>
            <a:off x="221615" y="286385"/>
            <a:ext cx="3510915" cy="831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二、流程建设方案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Introduction</a:t>
            </a:r>
            <a:endParaRPr lang="zh-CN" alt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96"/>
          <p:cNvSpPr txBox="1"/>
          <p:nvPr/>
        </p:nvSpPr>
        <p:spPr>
          <a:xfrm>
            <a:off x="9913620" y="5738495"/>
            <a:ext cx="1480185" cy="168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088390"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  <a:defRPr/>
            </a:pPr>
            <a:r>
              <a:rPr lang="en-US" sz="1100" kern="0" dirty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1100" kern="0" dirty="0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58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292498" y="286395"/>
            <a:ext cx="36321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三、执行流程图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Execution Flow Chart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1" name="图片 60" descr="微信图片_202306142018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2235" y="1172210"/>
            <a:ext cx="9497060" cy="5255260"/>
          </a:xfrm>
          <a:prstGeom prst="rect">
            <a:avLst/>
          </a:prstGeom>
        </p:spPr>
      </p:pic>
      <p:sp>
        <p:nvSpPr>
          <p:cNvPr id="62" name="文本框 61"/>
          <p:cNvSpPr txBox="1"/>
          <p:nvPr/>
        </p:nvSpPr>
        <p:spPr>
          <a:xfrm>
            <a:off x="10021570" y="6223635"/>
            <a:ext cx="1741170" cy="5105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流程图</a:t>
            </a:r>
            <a:r>
              <a:rPr lang="en-US" altLang="zh-CN"/>
              <a:t>1</a:t>
            </a:r>
            <a:endParaRPr lang="en-US" altLang="zh-CN"/>
          </a:p>
        </p:txBody>
      </p:sp>
      <p:sp>
        <p:nvSpPr>
          <p:cNvPr id="63" name="文本框 62"/>
          <p:cNvSpPr txBox="1"/>
          <p:nvPr/>
        </p:nvSpPr>
        <p:spPr>
          <a:xfrm>
            <a:off x="10478770" y="128270"/>
            <a:ext cx="1638300" cy="814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" name="文本框 58"/>
          <p:cNvSpPr txBox="1"/>
          <p:nvPr>
            <p:custDataLst>
              <p:tags r:id="rId1"/>
            </p:custDataLst>
          </p:nvPr>
        </p:nvSpPr>
        <p:spPr>
          <a:xfrm>
            <a:off x="434103" y="286395"/>
            <a:ext cx="36321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三、执行流程图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Execution Flow Chart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8" name="直接连接符 2"/>
          <p:cNvCxnSpPr/>
          <p:nvPr>
            <p:custDataLst>
              <p:tags r:id="rId2"/>
            </p:custDataLst>
          </p:nvPr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图片 63" descr="微信图片_2023061420183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21335" y="1271270"/>
            <a:ext cx="9080500" cy="51003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92499" y="304158"/>
            <a:ext cx="55356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五、模式和技术创新性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Mode and Technological Innovation</a:t>
            </a:r>
            <a:endParaRPr 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00357" y="439309"/>
            <a:ext cx="5493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（从技术和模式创新上可以说明，以下为参考示例）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3240" y="1388745"/>
            <a:ext cx="9544050" cy="524827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kumimoji="1"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模式的技术创新性表现有；</a:t>
            </a:r>
            <a:endParaRPr kumimoji="1"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kumimoji="1"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1.招聘流程自动化</a:t>
            </a:r>
            <a:endParaRPr kumimoji="1"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kumimoji="1"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采用RPA（机器人流程自动化）技术，通过智能程序模拟人工操作，</a:t>
            </a:r>
            <a:endParaRPr kumimoji="1"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kumimoji="1"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将繁琐和重复的招聘任务自动化，包括进行预筛选、面试安排等，</a:t>
            </a:r>
            <a:endParaRPr kumimoji="1"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kumimoji="1"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大幅提升了招聘的效率。</a:t>
            </a:r>
            <a:endParaRPr kumimoji="1"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kumimoji="1"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2.应聘数据整合</a:t>
            </a:r>
            <a:endParaRPr kumimoji="1"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kumimoji="1"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采用AI（人工智能）技术，通过自动化处理和整合应聘者的不同信息来源，</a:t>
            </a:r>
            <a:endParaRPr kumimoji="1"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kumimoji="1"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包括简历和社交媒体等，通过大数据的分析和清洗，快速地构建应聘者的数据模型，</a:t>
            </a:r>
            <a:endParaRPr kumimoji="1"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kumimoji="1"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给招聘者提供更加准确的根据数据的评估和比对，提升招聘的效率和准确性。</a:t>
            </a:r>
            <a:endParaRPr kumimoji="1"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kumimoji="1"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3.语音智能问答</a:t>
            </a:r>
            <a:endParaRPr kumimoji="1"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kumimoji="1"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采用无法良好的自然语言处理技术，和智能语音技术，AI 基础上建立简历详细信息</a:t>
            </a:r>
            <a:endParaRPr kumimoji="1"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kumimoji="1"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提询和应聘者自然语言回答，智能语音模拟面试过程，通过音频文件记录，</a:t>
            </a:r>
            <a:endParaRPr kumimoji="1"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kumimoji="1"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为后续招聘人才数据分析提供了有效数据。</a:t>
            </a:r>
            <a:endParaRPr kumimoji="1"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kumimoji="1"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4.人才预测分析</a:t>
            </a:r>
            <a:endParaRPr kumimoji="1"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kumimoji="1"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采用AI技术，对候选人信息进行大数据分析和比较场景对背景的预测，</a:t>
            </a:r>
            <a:endParaRPr kumimoji="1"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kumimoji="1"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帮助招聘者预测招聘结果，提供策略性建议，这样面对当前激烈的招聘竞争，</a:t>
            </a:r>
            <a:endParaRPr kumimoji="1"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kumimoji="1"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招聘者可以更加有利的方面进行人才招募和管理。</a:t>
            </a:r>
            <a:endParaRPr kumimoji="1"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algn="l"/>
            <a:endParaRPr kumimoji="1" lang="zh-CN" altLang="en-US" dirty="0">
              <a:solidFill>
                <a:schemeClr val="bg1"/>
              </a:solidFill>
            </a:endParaRPr>
          </a:p>
          <a:p>
            <a:pPr algn="l"/>
            <a:endParaRPr kumimoji="1" lang="zh-CN" altLang="en-US" dirty="0">
              <a:solidFill>
                <a:schemeClr val="bg1"/>
              </a:solidFill>
            </a:endParaRPr>
          </a:p>
          <a:p>
            <a:pPr algn="l"/>
            <a:endParaRPr kumimoji="1" lang="zh-CN" altLang="en-US" dirty="0">
              <a:solidFill>
                <a:schemeClr val="bg1"/>
              </a:solidFill>
            </a:endParaRPr>
          </a:p>
          <a:p>
            <a:pPr algn="l"/>
            <a:endParaRPr kumimoji="1" lang="zh-CN" altLang="en-US" dirty="0">
              <a:solidFill>
                <a:schemeClr val="bg1"/>
              </a:solidFill>
            </a:endParaRPr>
          </a:p>
          <a:p>
            <a:pPr algn="l"/>
            <a:endParaRPr kumimoji="1" lang="zh-CN" altLang="en-US" dirty="0">
              <a:solidFill>
                <a:schemeClr val="bg1"/>
              </a:solidFill>
            </a:endParaRPr>
          </a:p>
          <a:p>
            <a:pPr algn="l"/>
            <a:endParaRPr kumimoji="1" lang="zh-CN" altLang="en-US" dirty="0">
              <a:solidFill>
                <a:schemeClr val="bg1"/>
              </a:solidFill>
            </a:endParaRPr>
          </a:p>
          <a:p>
            <a:pPr algn="l"/>
            <a:endParaRPr kumimoji="1" lang="zh-CN" altLang="en-US" dirty="0">
              <a:solidFill>
                <a:schemeClr val="bg1"/>
              </a:solidFill>
            </a:endParaRPr>
          </a:p>
          <a:p>
            <a:pPr algn="l"/>
            <a:endParaRPr kumimoji="1"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92498" y="291458"/>
            <a:ext cx="56926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六、方案价值与收益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Value and Revenue</a:t>
            </a:r>
            <a:endParaRPr 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28015" y="2242820"/>
            <a:ext cx="10031730" cy="3302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1.更高的效率：RPA可以模拟人工操作完成简单、重复、机械化的任务，如简历筛选、面试通知等，从而提高效率，节省时间和人力成本。</a:t>
            </a:r>
            <a:endParaRPr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2.更精准的筛选：AI能够自动处理大量数据，如简历内容、面试表现等，从中分析出候选人的优缺点，从而提供更准确、客观的评价。</a:t>
            </a:r>
            <a:endParaRPr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3.更科学的决策：AI可以根据历史记录和数据分析出最符合岗位和企业需求的候选人，从而避免主观化的决策，提高招聘决策的科学性。</a:t>
            </a:r>
            <a:endParaRPr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4.更好的用户体验：自动化流程可以减少人工干预，从而降低误操作和人为偏见导致的失误，提高招聘体验。</a:t>
            </a:r>
            <a:endParaRPr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5.更高的数据安全性：自动化流程使用加密的技术保卫企业的数据安全。公开的任务可以降低其他人员获取到应用程序的机会，并且保护个人用户数据。</a:t>
            </a:r>
            <a:endParaRPr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0540" y="1510916"/>
            <a:ext cx="36531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项目收益统计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92498" y="291458"/>
            <a:ext cx="56926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六、方案价值与收益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Solution Value and Revenue</a:t>
            </a:r>
            <a:endParaRPr 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2735" y="1975485"/>
            <a:ext cx="10671175" cy="35852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 提高招聘效率和质量：自动化招聘流程可以减轻人力资源部门的工作压力，降低人为失误率，从而提高招聘效率和招聘质量。</a:t>
            </a:r>
            <a:endParaRPr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 优化招聘体验：通过AI技术构建智能聊天机器人，可以为候选人提供个性化服务和答疑解惑，提高候选人的招聘体验，有助于提升企业品牌形象。</a:t>
            </a:r>
            <a:endParaRPr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 节省招聘成本：通过自动化流程，可以节省人力资源部门的成本，同时减少招聘流程中的繁琐工作，例如繁重的筛选和排序工作。</a:t>
            </a:r>
            <a:endParaRPr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 加强智能数据分析：自动化招聘流程收集的数据可以更快地进行分析和整合，运用AI技术进行数据挖掘和分析，更好地为企业决策提供支持和参考。</a:t>
            </a:r>
            <a:endParaRPr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 改进招聘管理和反馈：自动化招聘流程提供可视化的数据反馈和分析，有助于人力资源部门更好地了解候选人“痛点和需求”，进而改进招聘管理和招聘流程，提高企业招人成功率。</a:t>
            </a:r>
            <a:endParaRPr lang="zh-CN" altLang="en-US" sz="20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2595" y="1510916"/>
            <a:ext cx="238265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推广价值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92780" y="519303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PA" val="v3.2.0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PP_MARK_KEY" val="490ae2bb-ed9c-415f-b31a-2145c5767283"/>
  <p:tag name="COMMONDATA" val="eyJoZGlkIjoiZmFhMjhhMzcxMDk1ZWM1M2UxMzVlZTgxNjI1NzFiMWY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1884</Words>
  <Application>WPS 演示</Application>
  <PresentationFormat>宽屏</PresentationFormat>
  <Paragraphs>146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华文仿宋</vt:lpstr>
      <vt:lpstr>创艺简标宋</vt:lpstr>
      <vt:lpstr>方正舒体</vt:lpstr>
      <vt:lpstr>方正粗黑宋简体</vt:lpstr>
      <vt:lpstr>Arial Unicode MS</vt:lpstr>
      <vt:lpstr>Ebrima</vt:lpstr>
      <vt:lpstr>Arial</vt:lpstr>
      <vt:lpstr>Arial Unicode MS</vt:lpstr>
      <vt:lpstr>楷体</vt:lpstr>
      <vt:lpstr>Calibri</vt:lpstr>
      <vt:lpstr>Arial Unicode MS</vt:lpstr>
      <vt:lpstr>Calibri Light</vt:lpstr>
      <vt:lpstr>等线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童年</cp:lastModifiedBy>
  <cp:revision>188</cp:revision>
  <dcterms:created xsi:type="dcterms:W3CDTF">2021-03-03T08:16:00Z</dcterms:created>
  <dcterms:modified xsi:type="dcterms:W3CDTF">2023-06-14T15:16:03Z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E94F89FD704248F2BB92795AD8B05925_12</vt:lpwstr>
  </property>
  <property fmtid="{D5CDD505-2E9C-101B-9397-08002B2CF9AE}" pid="3" name="KSOProductBuildVer">
    <vt:lpwstr>2052-11.1.0.14309</vt:lpwstr>
  </property>
</Properties>
</file>