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8"/>
  </p:notesMasterIdLst>
  <p:sldIdLst>
    <p:sldId id="256" r:id="rId4"/>
    <p:sldId id="257" r:id="rId5"/>
    <p:sldId id="258" r:id="rId6"/>
    <p:sldId id="272" r:id="rId7"/>
    <p:sldId id="269" r:id="rId8"/>
    <p:sldId id="267" r:id="rId9"/>
    <p:sldId id="268" r:id="rId10"/>
    <p:sldId id="263" r:id="rId11"/>
    <p:sldId id="266" r:id="rId12"/>
    <p:sldId id="264" r:id="rId13"/>
    <p:sldId id="271" r:id="rId14"/>
    <p:sldId id="260" r:id="rId15"/>
    <p:sldId id="265" r:id="rId16"/>
    <p:sldId id="262"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78" d="100"/>
          <a:sy n="78" d="100"/>
        </p:scale>
        <p:origin x="99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8.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6.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12.png"/><Relationship Id="rId5" Type="http://schemas.openxmlformats.org/officeDocument/2006/relationships/tags" Target="../tags/tag6.xml"/><Relationship Id="rId4" Type="http://schemas.openxmlformats.org/officeDocument/2006/relationships/image" Target="../media/image11.png"/><Relationship Id="rId3" Type="http://schemas.openxmlformats.org/officeDocument/2006/relationships/tags" Target="../tags/tag5.xml"/><Relationship Id="rId21" Type="http://schemas.openxmlformats.org/officeDocument/2006/relationships/slideLayout" Target="../slideLayouts/slideLayout7.xml"/><Relationship Id="rId20" Type="http://schemas.openxmlformats.org/officeDocument/2006/relationships/image" Target="../media/image16.png"/><Relationship Id="rId2" Type="http://schemas.openxmlformats.org/officeDocument/2006/relationships/tags" Target="../tags/tag4.xml"/><Relationship Id="rId19" Type="http://schemas.openxmlformats.org/officeDocument/2006/relationships/image" Target="../media/image15.png"/><Relationship Id="rId18" Type="http://schemas.openxmlformats.org/officeDocument/2006/relationships/image" Target="../media/image14.png"/><Relationship Id="rId17" Type="http://schemas.openxmlformats.org/officeDocument/2006/relationships/image" Target="../media/image13.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4.png"/><Relationship Id="rId7" Type="http://schemas.openxmlformats.org/officeDocument/2006/relationships/image" Target="../media/image23.svg"/><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3" Type="http://schemas.openxmlformats.org/officeDocument/2006/relationships/image" Target="../media/image19.png"/><Relationship Id="rId27" Type="http://schemas.openxmlformats.org/officeDocument/2006/relationships/slideLayout" Target="../slideLayouts/slideLayout7.xml"/><Relationship Id="rId26" Type="http://schemas.openxmlformats.org/officeDocument/2006/relationships/image" Target="../media/image42.svg"/><Relationship Id="rId25" Type="http://schemas.openxmlformats.org/officeDocument/2006/relationships/image" Target="../media/image41.png"/><Relationship Id="rId24" Type="http://schemas.openxmlformats.org/officeDocument/2006/relationships/image" Target="../media/image40.svg"/><Relationship Id="rId23" Type="http://schemas.openxmlformats.org/officeDocument/2006/relationships/image" Target="../media/image39.png"/><Relationship Id="rId22" Type="http://schemas.openxmlformats.org/officeDocument/2006/relationships/image" Target="../media/image38.svg"/><Relationship Id="rId21" Type="http://schemas.openxmlformats.org/officeDocument/2006/relationships/image" Target="../media/image37.png"/><Relationship Id="rId20" Type="http://schemas.openxmlformats.org/officeDocument/2006/relationships/image" Target="../media/image36.svg"/><Relationship Id="rId2" Type="http://schemas.openxmlformats.org/officeDocument/2006/relationships/image" Target="../media/image18.png"/><Relationship Id="rId19" Type="http://schemas.openxmlformats.org/officeDocument/2006/relationships/image" Target="../media/image35.png"/><Relationship Id="rId18" Type="http://schemas.openxmlformats.org/officeDocument/2006/relationships/image" Target="../media/image34.svg"/><Relationship Id="rId17" Type="http://schemas.openxmlformats.org/officeDocument/2006/relationships/image" Target="../media/image33.png"/><Relationship Id="rId16" Type="http://schemas.openxmlformats.org/officeDocument/2006/relationships/image" Target="../media/image32.svg"/><Relationship Id="rId15" Type="http://schemas.openxmlformats.org/officeDocument/2006/relationships/image" Target="../media/image31.png"/><Relationship Id="rId14" Type="http://schemas.openxmlformats.org/officeDocument/2006/relationships/image" Target="../media/image30.png"/><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image" Target="../media/image27.svg"/><Relationship Id="rId10" Type="http://schemas.openxmlformats.org/officeDocument/2006/relationships/image" Target="../media/image26.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jpeg"/><Relationship Id="rId11" Type="http://schemas.openxmlformats.org/officeDocument/2006/relationships/slideLayout" Target="../slideLayouts/slideLayout7.xml"/><Relationship Id="rId10" Type="http://schemas.openxmlformats.org/officeDocument/2006/relationships/tags" Target="../tags/tag17.xml"/><Relationship Id="rId1"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基于</a:t>
            </a:r>
            <a:r>
              <a:rPr kumimoji="1" lang="en-US" altLang="zh-CN" dirty="0"/>
              <a:t>RPA+AI</a:t>
            </a:r>
            <a:r>
              <a:rPr kumimoji="1" lang="zh-CN" altLang="en-US" dirty="0"/>
              <a:t>的</a:t>
            </a:r>
            <a:r>
              <a:rPr kumimoji="1" lang="en-US" altLang="zh-CN" dirty="0" err="1"/>
              <a:t>bilibili</a:t>
            </a:r>
            <a:r>
              <a:rPr kumimoji="1" lang="zh-CN" altLang="en-US" dirty="0"/>
              <a:t>场控机器人</a:t>
            </a:r>
            <a:endParaRPr kumimoji="1" lang="en-US" altLang="zh-CN" dirty="0"/>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69870" y="1674674"/>
            <a:ext cx="3012363" cy="203132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机器人管理、监控和调度</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弹幕和资评论管理</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机器人自动回复特定评论</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感谢用户刷礼物</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自动过滤垃圾评论</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异常监控与恢复机制</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15531" y="2225640"/>
            <a:ext cx="5469081" cy="3164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抓取弹幕元素</a:t>
            </a:r>
            <a:endPar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在</a:t>
            </a:r>
            <a:r>
              <a:rPr kumimoji="1" lang="en-US" altLang="zh-CN"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bilibili</a:t>
            </a:r>
            <a:r>
              <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直播间中使用</a:t>
            </a:r>
            <a:r>
              <a:rPr kumimoji="1" lang="en-US" altLang="zh-CN"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rpa</a:t>
            </a:r>
            <a:r>
              <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实时抓取弹幕信息</a:t>
            </a:r>
            <a:endPar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转为文本</a:t>
            </a:r>
            <a:endParaRPr kumimoji="1"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4717636" y="1682218"/>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微软雅黑" panose="020B0503020204020204" pitchFamily="34" charset="-122"/>
                <a:ea typeface="微软雅黑" panose="020B0503020204020204" pitchFamily="34" charset="-122"/>
              </a:rPr>
              <a:t>信息抽取</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4500357" y="439309"/>
            <a:ext cx="5493812" cy="369332"/>
          </a:xfrm>
          <a:prstGeom prst="rect">
            <a:avLst/>
          </a:prstGeom>
          <a:noFill/>
        </p:spPr>
        <p:txBody>
          <a:bodyPr wrap="none" rtlCol="0">
            <a:spAutoFit/>
          </a:bodyPr>
          <a:lstStyle/>
          <a:p>
            <a:r>
              <a:rPr kumimoji="1" lang="zh-CN" altLang="en-US" dirty="0">
                <a:solidFill>
                  <a:schemeClr val="bg1"/>
                </a:solidFill>
              </a:rPr>
              <a:t>（从技术和模式创新上可以说明，以下为参考示例）</a:t>
            </a:r>
            <a:endParaRPr kumimoji="1" lang="zh-CN" alt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552716" y="2384855"/>
            <a:ext cx="4723292" cy="3937681"/>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直平台直播统计：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自</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2023/05/10 </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至</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2023/06/02</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主要任务执行情况统计：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直播场次：</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52</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自动欢迎：</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370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票次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自动感谢礼物：</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21</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自动回复点赞：</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836</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自动回复特定消息：</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460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各项任务执行准确率</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100%</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实际应用效果：直播场控机器人为直播行业带来了许多优势，如提高效率、降低成本、智能化管理等，对于行业的发展和用户的体验都具有重要意义。。</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（示例）项目收益统计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5543284" y="3610492"/>
            <a:ext cx="6096000" cy="2275688"/>
          </a:xfrm>
          <a:prstGeom prst="rect">
            <a:avLst/>
          </a:prstGeom>
        </p:spPr>
        <p:txBody>
          <a:bodyPr>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平台直播新旧模式对比，经随机采样验证，对比效果如下：</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原人工模式：各项操作主播无法同时完成，删除垃圾评论、欢迎进入直播间、感谢送礼等，效率低，成本高。</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IPA</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模式：</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场控机器人较原人工模式效率提升数倍。极大的提高了直播效率，降低人工成本，提高用户体验，营造良好的直播环境。</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60541" y="2395619"/>
            <a:ext cx="10670937" cy="310668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直播场控机器人推广价值：</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提高直播效率和质量。通过直播场控机器人的自动化运作，可以节约大量人力物力，提高直播效率和质量。</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减少人为错误和失误。由于场控工作需要涉及到繁琐的环节和复杂的操作，人为错误和失误的几率较高，而直播场控机器人的自动化管理，可以降低这些错误和失误。</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满足直播平台多样化的需求。自动过滤垃圾信息，维护平台形象，随着直播平台的不断发展和创新，直播场控机器人可以根据平台的不同需求进行定制化开发，满足直播平台多样化的管理需求。</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降低管理成本。如果直播平台需要大量的工作人员来完成场控的管理，管理费用将是一个重要的成本因素。直播场控机器人的出现可以大大降低这些管理成本，让企业节省资金。</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提升用户体验。通过直播场控机器人的自动化运作，自动欢迎、自动回复特定消息、自动感谢送礼可以提高直播的质量和效率，让用户获得更好的使用体验，提升平台的用户粘度和忠诚度。</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直播场控机器人的推广价值非常大，可以提高直播平台的管理效率和质量，为用户带来更好的直播体验，给企业带来更好的经济效益。</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（示例）推广价值</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：基于</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RPA+AI</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的</a:t>
            </a:r>
            <a:r>
              <a:rPr kumimoji="1" lang="en-US" altLang="zh-CN" dirty="0" err="1">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bilibili</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场控机器人</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：代码敲不队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：潘家贤、刘芳颖 、黄国勇、蔡治坤</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好好学习，天天向上</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海南科技职业大学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：直播</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：直播场控机器人</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其它介绍等：自动欢迎，及时回复观众的消息和感谢送礼物的机器人</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示例</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：某平台直播背景</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458639" y="1701356"/>
            <a:ext cx="4940844" cy="3108543"/>
          </a:xfrm>
          <a:prstGeom prst="rect">
            <a:avLst/>
          </a:prstGeom>
        </p:spPr>
        <p:txBody>
          <a:bodyPr wrap="squar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随着移动互联网的普及和网络带宽的提高，越来越多的人开始使用直播技术，创造出了一个不断发展壮大的行业。</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直播因其实时交流、丰富内容、社交化、商业化为我们提供了更多的互动和娱乐方式，丰富了人们的生活，同时也为商业提供了更多发展的机会。</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该在直播的过程中主播需要众多与粉丝互动、回答问题、留言互动等，不能及时回复每个观众的消息和感谢每个送礼物的人，也没有时间过滤垃圾评论，对恶意言论及时进行处理等等。</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                 随着直播用户数量的不断增加，直播场控工作变得越来越复杂和繁琐，需要大量专业人才进行管理。但是，人力资源成本高昂且难以招聘和培训，而直播场控机器人则可以代替部分甚至全部场控工作，从而节省成本和人力资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0f4157a8-cc53-4451-b641-b93f4ec538e9"/>
          <p:cNvGrpSpPr>
            <a:grpSpLocks noChangeAspect="1"/>
          </p:cNvGrpSpPr>
          <p:nvPr/>
        </p:nvGrpSpPr>
        <p:grpSpPr>
          <a:xfrm>
            <a:off x="6095999" y="1818640"/>
            <a:ext cx="4652999" cy="1991931"/>
            <a:chOff x="1693430" y="1679590"/>
            <a:chExt cx="8752688" cy="3746991"/>
          </a:xfrm>
        </p:grpSpPr>
        <p:grpSp>
          <p:nvGrpSpPr>
            <p:cNvPr id="33" name="组合 32"/>
            <p:cNvGrpSpPr/>
            <p:nvPr/>
          </p:nvGrpSpPr>
          <p:grpSpPr>
            <a:xfrm>
              <a:off x="1693430" y="3534253"/>
              <a:ext cx="1550389" cy="1550389"/>
              <a:chOff x="828275" y="3433202"/>
              <a:chExt cx="2034816" cy="2034816"/>
            </a:xfrm>
          </p:grpSpPr>
          <p:sp>
            <p:nvSpPr>
              <p:cNvPr id="61" name="îŝḷîḓé-Oval 35"/>
              <p:cNvSpPr/>
              <p:nvPr/>
            </p:nvSpPr>
            <p:spPr>
              <a:xfrm>
                <a:off x="828275" y="3433202"/>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4" name="组合 43"/>
            <p:cNvGrpSpPr/>
            <p:nvPr/>
          </p:nvGrpSpPr>
          <p:grpSpPr>
            <a:xfrm>
              <a:off x="3554203" y="4268244"/>
              <a:ext cx="6891915" cy="1158337"/>
              <a:chOff x="1467192" y="5180920"/>
              <a:chExt cx="6891915" cy="1158337"/>
            </a:xfrm>
          </p:grpSpPr>
          <p:sp>
            <p:nvSpPr>
              <p:cNvPr id="51" name="îŝḷîḓé-文本框 23"/>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根据数据分析对类容进行音频、弹幕输出操作</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机器人自动反馈</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3" name="îŝḷîḓé-文本框 25"/>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抓取相应的数据信息</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弹幕</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评论</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礼物等</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Rectangle 28"/>
              <p:cNvSpPr/>
              <p:nvPr/>
            </p:nvSpPr>
            <p:spPr>
              <a:xfrm>
                <a:off x="1467192"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抓取弹幕数据</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5" name="组合 44"/>
            <p:cNvGrpSpPr/>
            <p:nvPr/>
          </p:nvGrpSpPr>
          <p:grpSpPr>
            <a:xfrm>
              <a:off x="6555128" y="1679590"/>
              <a:ext cx="2133585" cy="1127059"/>
              <a:chOff x="8783661" y="806351"/>
              <a:chExt cx="2133585" cy="1127059"/>
            </a:xfrm>
          </p:grpSpPr>
          <p:sp>
            <p:nvSpPr>
              <p:cNvPr id="49" name="îŝḷîḓé-文本框 27"/>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对抓取的内容进行分类判断</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数据分析</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6" name="组合 45"/>
            <p:cNvGrpSpPr/>
            <p:nvPr/>
          </p:nvGrpSpPr>
          <p:grpSpPr>
            <a:xfrm>
              <a:off x="1693430" y="1679590"/>
              <a:ext cx="2020976" cy="1158337"/>
              <a:chOff x="3921963" y="806351"/>
              <a:chExt cx="2020976" cy="1158337"/>
            </a:xfrm>
          </p:grpSpPr>
          <p:sp>
            <p:nvSpPr>
              <p:cNvPr id="47"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登陆平台，打开直播，运行</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RPA</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8"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进入直播页面</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用户体验差</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253229" y="4968410"/>
            <a:ext cx="3747746" cy="346656"/>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直播平台形象差</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直播互动性差</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573201" y="289462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1249529" y="5343215"/>
            <a:ext cx="2964662" cy="1345048"/>
          </a:xfrm>
          <a:prstGeom prst="rect">
            <a:avLst/>
          </a:prstGeom>
        </p:spPr>
        <p:txBody>
          <a:bodyPr wrap="square">
            <a:spAutoFit/>
          </a:bodyPr>
          <a:lstStyle/>
          <a:p>
            <a:pPr algn="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直播平台不能及时处理恶意评论、广告刷屏、违规言论、影响直播的质量和效果，直播平台的形象深受打击。</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8179629" y="5315066"/>
            <a:ext cx="3299290" cy="1023357"/>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用户与主播的互动少，没有得到主播及时的关切，刷礼物没有得到回复，评论区没有过滤垃圾评论，用户体验感差。</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4484233" y="1876429"/>
            <a:ext cx="2915919" cy="1023357"/>
          </a:xfrm>
          <a:prstGeom prst="rect">
            <a:avLst/>
          </a:prstGeom>
        </p:spPr>
        <p:txBody>
          <a:bodyPr wrap="square">
            <a:spAutoFit/>
          </a:bodyPr>
          <a:lstStyle/>
          <a:p>
            <a:pPr algn="ct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主播需要与众多粉丝互动、回答问题、留言互动等，不能及时回复每个观众的消息和感谢送礼物的人</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7" name="文本框 106"/>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示例</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：直播平台的痛点</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p:cNvSpPr txBox="1"/>
          <p:nvPr/>
        </p:nvSpPr>
        <p:spPr>
          <a:xfrm>
            <a:off x="3751277" y="485775"/>
            <a:ext cx="6650023"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             </a:t>
            </a:r>
            <a:r>
              <a:rPr lang="zh-CN" altLang="en-US" sz="2400" dirty="0">
                <a:solidFill>
                  <a:schemeClr val="bg1"/>
                </a:solidFill>
                <a:latin typeface="微软雅黑" panose="020B0503020204020204" pitchFamily="34" charset="-122"/>
                <a:ea typeface="微软雅黑" panose="020B0503020204020204" pitchFamily="34" charset="-122"/>
                <a:cs typeface="+mn-cs"/>
                <a:sym typeface="+mn-ea"/>
              </a:rPr>
              <a:t>直播场控机器人存在的意义 </a:t>
            </a:r>
            <a:endParaRPr lang="zh-CN" altLang="en-US" sz="2400" dirty="0">
              <a:solidFill>
                <a:schemeClr val="bg1"/>
              </a:solidFill>
              <a:latin typeface="微软雅黑" panose="020B0503020204020204" pitchFamily="34" charset="-122"/>
              <a:ea typeface="微软雅黑" panose="020B0503020204020204" pitchFamily="34" charset="-122"/>
              <a:cs typeface="+mn-cs"/>
            </a:endParaRPr>
          </a:p>
        </p:txBody>
      </p:sp>
      <p:sp>
        <p:nvSpPr>
          <p:cNvPr id="9" name="TextBox 32"/>
          <p:cNvSpPr txBox="1"/>
          <p:nvPr/>
        </p:nvSpPr>
        <p:spPr>
          <a:xfrm>
            <a:off x="2296391" y="1722800"/>
            <a:ext cx="8821882" cy="4480818"/>
          </a:xfrm>
          <a:prstGeom prst="rect">
            <a:avLst/>
          </a:prstGeom>
          <a:noFill/>
        </p:spPr>
        <p:txBody>
          <a:bodyPr wrap="square" lIns="91415" tIns="45708" rIns="91415" bIns="45708"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直播场控机器人的存在意义在于为直播行业提供更加高效、智能、自动化的管理和运营服务。</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      首先，随着直播用户数量的不断增加，直播场控工作变得越来越复杂和繁琐，需要大量专业人才进行管理。但是，人力资源成本高昂且难以招聘和培训，而直播场控机器人则可以代替部分甚至全部场控工作，从而节省成本和人力资源。</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      其次，直播场控机器人的智能化和自动化特点能够帮助直播平台进行更精细化的运营和管理。例如，机器人可以根据大数据分析结果对人气主播或热门话题进行优先推荐，让用户更快找到自己感兴趣的内容；同时，机器人还可以根据用户反馈及时修正问题，提高直播质量。</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     最后，直播场控机器人的存在还可以带来更好的用户体验。机器人可以帮助主播进行互动、送礼物、抽奖等环节的管理，保证游戏的公平性，同时也可以帮助用户更好地了解游戏规则和操作方法。</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      总之，直播场控机器人的出现为直播行业带来了许多优势，如提高效率、降低成本、智能化管理等，对于行业的发展和用户的体验都具有重要意义。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1" name="组合 1"/>
          <p:cNvGrpSpPr/>
          <p:nvPr/>
        </p:nvGrpSpPr>
        <p:grpSpPr>
          <a:xfrm>
            <a:off x="115454" y="1265058"/>
            <a:ext cx="2317750" cy="542290"/>
            <a:chOff x="633815" y="2315640"/>
            <a:chExt cx="1652466" cy="308268"/>
          </a:xfrm>
        </p:grpSpPr>
        <p:sp>
          <p:nvSpPr>
            <p:cNvPr id="22" name="圆角矩形 21"/>
            <p:cNvSpPr/>
            <p:nvPr/>
          </p:nvSpPr>
          <p:spPr>
            <a:xfrm>
              <a:off x="633815" y="2315640"/>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打造良好直播环境</a:t>
              </a:r>
              <a:endParaRPr lang="zh-CN" altLang="en-US" sz="1600" dirty="0">
                <a:latin typeface="微软雅黑" panose="020B0503020204020204" pitchFamily="34" charset="-122"/>
                <a:ea typeface="微软雅黑" panose="020B0503020204020204" pitchFamily="34" charset="-122"/>
              </a:endParaRPr>
            </a:p>
          </p:txBody>
        </p:sp>
        <p:sp>
          <p:nvSpPr>
            <p:cNvPr id="23" name="Freeform 18"/>
            <p:cNvSpPr>
              <a:spLocks noEditPoints="1"/>
            </p:cNvSpPr>
            <p:nvPr/>
          </p:nvSpPr>
          <p:spPr bwMode="auto">
            <a:xfrm>
              <a:off x="737557" y="2363701"/>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示例：基于</a:t>
            </a:r>
            <a:r>
              <a:rPr lang="en-US" altLang="zh-CN" sz="2000" dirty="0">
                <a:solidFill>
                  <a:schemeClr val="bg1"/>
                </a:solidFill>
                <a:latin typeface="微软雅黑" panose="020B0503020204020204" pitchFamily="34" charset="-122"/>
                <a:ea typeface="微软雅黑" panose="020B0503020204020204" pitchFamily="34" charset="-122"/>
                <a:cs typeface="+mn-cs"/>
                <a:sym typeface="+mn-ea"/>
              </a:rPr>
              <a:t>RPA+AI</a:t>
            </a:r>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的</a:t>
            </a:r>
            <a:r>
              <a:rPr lang="en-US" altLang="zh-CN" sz="2000" dirty="0" err="1">
                <a:solidFill>
                  <a:schemeClr val="bg1"/>
                </a:solidFill>
                <a:latin typeface="微软雅黑" panose="020B0503020204020204" pitchFamily="34" charset="-122"/>
                <a:ea typeface="微软雅黑" panose="020B0503020204020204" pitchFamily="34" charset="-122"/>
                <a:cs typeface="+mn-cs"/>
                <a:sym typeface="+mn-ea"/>
              </a:rPr>
              <a:t>bilibili</a:t>
            </a:r>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场控机器人的开发流程图</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cxnSp>
        <p:nvCxnSpPr>
          <p:cNvPr id="3" name="直接连接符 27"/>
          <p:cNvCxnSpPr>
            <a:stCxn id="4" idx="3"/>
          </p:cNvCxnSpPr>
          <p:nvPr/>
        </p:nvCxnSpPr>
        <p:spPr>
          <a:xfrm>
            <a:off x="1927860" y="5281930"/>
            <a:ext cx="9286240" cy="254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8592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282892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379476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470027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5605145"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651002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924750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101523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11182985" y="5246370"/>
            <a:ext cx="68580" cy="711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8331200"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p:cNvCxnSpPr>
            <a:stCxn id="4" idx="2"/>
            <a:endCxn id="5" idx="2"/>
          </p:cNvCxnSpPr>
          <p:nvPr/>
        </p:nvCxnSpPr>
        <p:spPr>
          <a:xfrm rot="5400000" flipV="1">
            <a:off x="2378393" y="4840923"/>
            <a:ext cx="3175" cy="96964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414895"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等腰三角形 62"/>
          <p:cNvSpPr/>
          <p:nvPr/>
        </p:nvSpPr>
        <p:spPr>
          <a:xfrm rot="10800000">
            <a:off x="2354580" y="5607050"/>
            <a:ext cx="76200" cy="48895"/>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等腰三角形 63"/>
          <p:cNvSpPr/>
          <p:nvPr/>
        </p:nvSpPr>
        <p:spPr>
          <a:xfrm rot="10800000">
            <a:off x="5163185" y="5607050"/>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03"/>
          <p:cNvSpPr txBox="1">
            <a:spLocks noChangeArrowheads="1"/>
          </p:cNvSpPr>
          <p:nvPr/>
        </p:nvSpPr>
        <p:spPr bwMode="auto">
          <a:xfrm rot="30982">
            <a:off x="1433195" y="4823484"/>
            <a:ext cx="92011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Box 103"/>
          <p:cNvSpPr txBox="1">
            <a:spLocks noChangeArrowheads="1"/>
          </p:cNvSpPr>
          <p:nvPr/>
        </p:nvSpPr>
        <p:spPr bwMode="auto">
          <a:xfrm rot="30982">
            <a:off x="2399030" y="4817110"/>
            <a:ext cx="92011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TextBox 103"/>
          <p:cNvSpPr txBox="1">
            <a:spLocks noChangeArrowheads="1"/>
          </p:cNvSpPr>
          <p:nvPr/>
        </p:nvSpPr>
        <p:spPr bwMode="auto">
          <a:xfrm rot="30982">
            <a:off x="3368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业务需求评估</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TextBox 103"/>
          <p:cNvSpPr txBox="1">
            <a:spLocks noChangeArrowheads="1"/>
          </p:cNvSpPr>
          <p:nvPr/>
        </p:nvSpPr>
        <p:spPr bwMode="auto">
          <a:xfrm rot="30982">
            <a:off x="4273550" y="481711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TextBox 103"/>
          <p:cNvSpPr txBox="1">
            <a:spLocks noChangeArrowheads="1"/>
          </p:cNvSpPr>
          <p:nvPr/>
        </p:nvSpPr>
        <p:spPr bwMode="auto">
          <a:xfrm rot="30982">
            <a:off x="517842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TextBox 103"/>
          <p:cNvSpPr txBox="1">
            <a:spLocks noChangeArrowheads="1"/>
          </p:cNvSpPr>
          <p:nvPr/>
        </p:nvSpPr>
        <p:spPr bwMode="auto">
          <a:xfrm rot="30982">
            <a:off x="177863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TextBox 103"/>
          <p:cNvSpPr txBox="1">
            <a:spLocks noChangeArrowheads="1"/>
          </p:cNvSpPr>
          <p:nvPr/>
        </p:nvSpPr>
        <p:spPr bwMode="auto">
          <a:xfrm rot="30982">
            <a:off x="45910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5" name="肘形连接符 24"/>
          <p:cNvCxnSpPr>
            <a:stCxn id="7" idx="2"/>
            <a:endCxn id="8" idx="2"/>
          </p:cNvCxnSpPr>
          <p:nvPr/>
        </p:nvCxnSpPr>
        <p:spPr>
          <a:xfrm rot="5400000" flipV="1">
            <a:off x="5186998" y="4873308"/>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p:cNvSpPr txBox="1">
            <a:spLocks noChangeArrowheads="1"/>
          </p:cNvSpPr>
          <p:nvPr/>
        </p:nvSpPr>
        <p:spPr bwMode="auto">
          <a:xfrm rot="30982">
            <a:off x="6087745" y="481838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TextBox 103"/>
          <p:cNvSpPr txBox="1">
            <a:spLocks noChangeArrowheads="1"/>
          </p:cNvSpPr>
          <p:nvPr/>
        </p:nvSpPr>
        <p:spPr bwMode="auto">
          <a:xfrm rot="30982">
            <a:off x="9744710" y="4823484"/>
            <a:ext cx="92075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流程运营阶段</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TextBox 103"/>
          <p:cNvSpPr txBox="1">
            <a:spLocks noChangeArrowheads="1"/>
          </p:cNvSpPr>
          <p:nvPr/>
        </p:nvSpPr>
        <p:spPr bwMode="auto">
          <a:xfrm rot="30982">
            <a:off x="321564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TextBox 103"/>
          <p:cNvSpPr txBox="1">
            <a:spLocks noChangeArrowheads="1"/>
          </p:cNvSpPr>
          <p:nvPr/>
        </p:nvSpPr>
        <p:spPr bwMode="auto">
          <a:xfrm rot="30982">
            <a:off x="593026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 name="等腰三角形 76"/>
          <p:cNvSpPr/>
          <p:nvPr/>
        </p:nvSpPr>
        <p:spPr>
          <a:xfrm rot="10800000">
            <a:off x="7883525" y="5610225"/>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03"/>
          <p:cNvSpPr txBox="1">
            <a:spLocks noChangeArrowheads="1"/>
          </p:cNvSpPr>
          <p:nvPr/>
        </p:nvSpPr>
        <p:spPr bwMode="auto">
          <a:xfrm rot="30982">
            <a:off x="731710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32" name="肘形连接符 31"/>
          <p:cNvCxnSpPr/>
          <p:nvPr/>
        </p:nvCxnSpPr>
        <p:spPr>
          <a:xfrm rot="5400000" flipV="1">
            <a:off x="7907020" y="4867910"/>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p:cNvSpPr txBox="1">
            <a:spLocks noChangeArrowheads="1"/>
          </p:cNvSpPr>
          <p:nvPr/>
        </p:nvSpPr>
        <p:spPr bwMode="auto">
          <a:xfrm rot="30982">
            <a:off x="6993890" y="481838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TextBox 103"/>
          <p:cNvSpPr txBox="1">
            <a:spLocks noChangeArrowheads="1"/>
          </p:cNvSpPr>
          <p:nvPr/>
        </p:nvSpPr>
        <p:spPr bwMode="auto">
          <a:xfrm rot="30982">
            <a:off x="7940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TextBox 103"/>
          <p:cNvSpPr txBox="1">
            <a:spLocks noChangeArrowheads="1"/>
          </p:cNvSpPr>
          <p:nvPr/>
        </p:nvSpPr>
        <p:spPr bwMode="auto">
          <a:xfrm rot="30982">
            <a:off x="8821420" y="481711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7" name="矩形: 圆角 74"/>
          <p:cNvSpPr/>
          <p:nvPr/>
        </p:nvSpPr>
        <p:spPr>
          <a:xfrm>
            <a:off x="1488440" y="395414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38" name="矩形 37"/>
          <p:cNvSpPr/>
          <p:nvPr/>
        </p:nvSpPr>
        <p:spPr>
          <a:xfrm>
            <a:off x="1473200" y="3809365"/>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20204" pitchFamily="34" charset="0"/>
                <a:ea typeface="Arial" panose="020B0604020202020204" pitchFamily="34" charset="0"/>
              </a:rPr>
              <a:t>二期工程</a:t>
            </a:r>
            <a:endParaRPr lang="zh-CN" altLang="en-US" sz="1600">
              <a:solidFill>
                <a:schemeClr val="bg1"/>
              </a:solidFill>
              <a:latin typeface="Arial" panose="020B0604020202020204" pitchFamily="34" charset="0"/>
              <a:ea typeface="Arial" panose="020B0604020202020204" pitchFamily="34" charset="0"/>
            </a:endParaRPr>
          </a:p>
        </p:txBody>
      </p:sp>
      <p:grpSp>
        <p:nvGrpSpPr>
          <p:cNvPr id="39" name="组合 38"/>
          <p:cNvGrpSpPr/>
          <p:nvPr/>
        </p:nvGrpSpPr>
        <p:grpSpPr>
          <a:xfrm>
            <a:off x="574675" y="1250950"/>
            <a:ext cx="9749790" cy="1940560"/>
            <a:chOff x="631" y="1958"/>
            <a:chExt cx="15354" cy="3056"/>
          </a:xfrm>
        </p:grpSpPr>
        <p:cxnSp>
          <p:nvCxnSpPr>
            <p:cNvPr id="40" name="直接连接符 86"/>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TextBox 103"/>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8" name="TextBox 103"/>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9" name="TextBox 103"/>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0" name="TextBox 103"/>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1" name="TextBox 103"/>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2" name="TextBox 103"/>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3" name="TextBox 103"/>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4" name="TextBox 103"/>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5" name="TextBox 103"/>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66" name="肘形连接符 65"/>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TextBox 103"/>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9" name="等腰三角形 118"/>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1" name="矩形: 圆角 74"/>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72" name="矩形 71"/>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20204" pitchFamily="34" charset="0"/>
                  <a:ea typeface="Arial" panose="020B0604020202020204" pitchFamily="34" charset="0"/>
                </a:rPr>
                <a:t>一期工程</a:t>
              </a:r>
              <a:endParaRPr lang="zh-CN" altLang="en-US" sz="1600">
                <a:solidFill>
                  <a:schemeClr val="bg1"/>
                </a:solidFill>
                <a:latin typeface="Arial" panose="020B0604020202020204" pitchFamily="34" charset="0"/>
                <a:ea typeface="Arial" panose="020B0604020202020204" pitchFamily="34" charset="0"/>
              </a:endParaRPr>
            </a:p>
          </p:txBody>
        </p:sp>
      </p:grpSp>
      <p:cxnSp>
        <p:nvCxnSpPr>
          <p:cNvPr id="73" name="直接箭头连接符 122"/>
          <p:cNvCxnSpPr/>
          <p:nvPr/>
        </p:nvCxnSpPr>
        <p:spPr>
          <a:xfrm>
            <a:off x="6510020" y="4384040"/>
            <a:ext cx="4493260"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p:cNvCxnSpPr/>
          <p:nvPr/>
        </p:nvCxnSpPr>
        <p:spPr>
          <a:xfrm>
            <a:off x="9247505" y="4664075"/>
            <a:ext cx="175577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p:cNvSpPr txBox="1">
            <a:spLocks noChangeArrowheads="1"/>
          </p:cNvSpPr>
          <p:nvPr/>
        </p:nvSpPr>
        <p:spPr bwMode="auto">
          <a:xfrm rot="30982">
            <a:off x="7416165" y="4118634"/>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批次一流程优化</a:t>
            </a:r>
            <a:endParaRPr lang="zh-CN" altLang="en-US" sz="90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6" name="TextBox 103"/>
          <p:cNvSpPr txBox="1">
            <a:spLocks noChangeArrowheads="1"/>
          </p:cNvSpPr>
          <p:nvPr/>
        </p:nvSpPr>
        <p:spPr bwMode="auto">
          <a:xfrm rot="30982">
            <a:off x="9437370" y="4407559"/>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批次二流程优化</a:t>
            </a:r>
            <a:endParaRPr lang="zh-CN" altLang="en-US" sz="90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 name="矩形: 圆角 74"/>
          <p:cNvSpPr/>
          <p:nvPr/>
        </p:nvSpPr>
        <p:spPr>
          <a:xfrm>
            <a:off x="955237" y="2303136"/>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矩形: 圆角 29"/>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20204" pitchFamily="34" charset="0"/>
                <a:ea typeface="Arial" panose="020B0604020202020204" pitchFamily="34" charset="0"/>
              </a:rPr>
              <a:t>直播部署</a:t>
            </a:r>
            <a:endParaRPr lang="zh-CN" altLang="en-US" sz="1600" b="1" dirty="0">
              <a:latin typeface="Arial" panose="020B0604020202020204" pitchFamily="34" charset="0"/>
              <a:ea typeface="Arial" panose="020B0604020202020204" pitchFamily="34" charset="0"/>
            </a:endParaRPr>
          </a:p>
        </p:txBody>
      </p:sp>
      <p:sp>
        <p:nvSpPr>
          <p:cNvPr id="6" name="矩形: 圆角 29"/>
          <p:cNvSpPr/>
          <p:nvPr/>
        </p:nvSpPr>
        <p:spPr>
          <a:xfrm>
            <a:off x="939997" y="2119621"/>
            <a:ext cx="1205865" cy="31115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rPr>
              <a:t>直播平台</a:t>
            </a:r>
            <a:endParaRPr lang="zh-CN" altLang="en-US" sz="1200" b="1" dirty="0">
              <a:latin typeface="Arial" panose="020B0604020202020204" pitchFamily="34" charset="0"/>
              <a:ea typeface="Arial" panose="020B0604020202020204" pitchFamily="34" charset="0"/>
            </a:endParaRPr>
          </a:p>
        </p:txBody>
      </p:sp>
      <p:sp>
        <p:nvSpPr>
          <p:cNvPr id="7" name="矩形: 圆角 74"/>
          <p:cNvSpPr/>
          <p:nvPr/>
        </p:nvSpPr>
        <p:spPr>
          <a:xfrm>
            <a:off x="2581472" y="2540626"/>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矩形: 圆角 74"/>
          <p:cNvSpPr/>
          <p:nvPr/>
        </p:nvSpPr>
        <p:spPr>
          <a:xfrm>
            <a:off x="6787077" y="2288531"/>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矩形: 圆角 29"/>
          <p:cNvSpPr/>
          <p:nvPr/>
        </p:nvSpPr>
        <p:spPr>
          <a:xfrm>
            <a:off x="6770567" y="216280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用户</a:t>
            </a:r>
            <a:r>
              <a:rPr lang="en-US" altLang="zh-CN" sz="1200" b="1" dirty="0">
                <a:latin typeface="Arial" panose="020B0604020202020204" pitchFamily="34" charset="0"/>
                <a:ea typeface="Arial" panose="020B0604020202020204" pitchFamily="34" charset="0"/>
                <a:cs typeface="Arial" panose="020B0604020202020204" pitchFamily="34" charset="0"/>
              </a:rPr>
              <a:t>1</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sp>
        <p:nvSpPr>
          <p:cNvPr id="10" name="矩形: 圆角 74"/>
          <p:cNvSpPr/>
          <p:nvPr/>
        </p:nvSpPr>
        <p:spPr>
          <a:xfrm>
            <a:off x="1251782" y="4617711"/>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25" name="组合 24"/>
          <p:cNvGrpSpPr/>
          <p:nvPr/>
        </p:nvGrpSpPr>
        <p:grpSpPr>
          <a:xfrm>
            <a:off x="1163834" y="3878839"/>
            <a:ext cx="641985" cy="941070"/>
            <a:chOff x="1638" y="3200"/>
            <a:chExt cx="1011" cy="1482"/>
          </a:xfrm>
        </p:grpSpPr>
        <p:pic>
          <p:nvPicPr>
            <p:cNvPr id="26" name="图片 25" descr="电脑屏幕"/>
            <p:cNvPicPr>
              <a:picLocks noChangeAspect="1"/>
            </p:cNvPicPr>
            <p:nvPr/>
          </p:nvPicPr>
          <p:blipFill>
            <a:blip r:embed="rId1"/>
            <a:stretch>
              <a:fillRect/>
            </a:stretch>
          </p:blipFill>
          <p:spPr>
            <a:xfrm>
              <a:off x="1720" y="3200"/>
              <a:ext cx="840" cy="840"/>
            </a:xfrm>
            <a:prstGeom prst="rect">
              <a:avLst/>
            </a:prstGeom>
          </p:spPr>
        </p:pic>
        <p:sp>
          <p:nvSpPr>
            <p:cNvPr id="27" name="PA_文本框 151"/>
            <p:cNvSpPr txBox="1"/>
            <p:nvPr>
              <p:custDataLst>
                <p:tags r:id="rId2"/>
              </p:custDataLst>
            </p:nvPr>
          </p:nvSpPr>
          <p:spPr>
            <a:xfrm>
              <a:off x="1638" y="4100"/>
              <a:ext cx="1011" cy="582"/>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管理端机器人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sp>
        <p:nvSpPr>
          <p:cNvPr id="36" name="矩形: 圆角 74"/>
          <p:cNvSpPr/>
          <p:nvPr/>
        </p:nvSpPr>
        <p:spPr>
          <a:xfrm>
            <a:off x="1251782" y="2540626"/>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7" name="直接连接符 159"/>
          <p:cNvCxnSpPr/>
          <p:nvPr/>
        </p:nvCxnSpPr>
        <p:spPr>
          <a:xfrm>
            <a:off x="1805819" y="4257666"/>
            <a:ext cx="5746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p:cNvCxnSpPr>
            <a:stCxn id="94" idx="3"/>
          </p:cNvCxnSpPr>
          <p:nvPr/>
        </p:nvCxnSpPr>
        <p:spPr>
          <a:xfrm>
            <a:off x="3094245" y="4284538"/>
            <a:ext cx="1012844" cy="0"/>
          </a:xfrm>
          <a:prstGeom prst="line">
            <a:avLst/>
          </a:prstGeom>
          <a:ln w="19050"/>
        </p:spPr>
        <p:style>
          <a:lnRef idx="1">
            <a:schemeClr val="accent3"/>
          </a:lnRef>
          <a:fillRef idx="0">
            <a:schemeClr val="accent3"/>
          </a:fillRef>
          <a:effectRef idx="0">
            <a:schemeClr val="accent3"/>
          </a:effectRef>
          <a:fontRef idx="minor">
            <a:schemeClr val="tx1"/>
          </a:fontRef>
        </p:style>
      </p:cxnSp>
      <p:grpSp>
        <p:nvGrpSpPr>
          <p:cNvPr id="40" name="组合 39"/>
          <p:cNvGrpSpPr/>
          <p:nvPr/>
        </p:nvGrpSpPr>
        <p:grpSpPr>
          <a:xfrm>
            <a:off x="9581712" y="2573646"/>
            <a:ext cx="789940" cy="619760"/>
            <a:chOff x="4735" y="3437"/>
            <a:chExt cx="1244" cy="976"/>
          </a:xfrm>
        </p:grpSpPr>
        <p:sp>
          <p:nvSpPr>
            <p:cNvPr id="41" name="PA_文本框 151"/>
            <p:cNvSpPr txBox="1"/>
            <p:nvPr>
              <p:custDataLst>
                <p:tags r:id="rId3"/>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感谢礼物</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2" name="图片 41" descr="机器人_o"/>
            <p:cNvPicPr>
              <a:picLocks noChangeAspect="1"/>
            </p:cNvPicPr>
            <p:nvPr/>
          </p:nvPicPr>
          <p:blipFill>
            <a:blip r:embed="rId4"/>
            <a:stretch>
              <a:fillRect/>
            </a:stretch>
          </p:blipFill>
          <p:spPr>
            <a:xfrm>
              <a:off x="4974" y="3437"/>
              <a:ext cx="676" cy="676"/>
            </a:xfrm>
            <a:prstGeom prst="rect">
              <a:avLst/>
            </a:prstGeom>
          </p:spPr>
        </p:pic>
      </p:grpSp>
      <p:grpSp>
        <p:nvGrpSpPr>
          <p:cNvPr id="43" name="组合 42"/>
          <p:cNvGrpSpPr/>
          <p:nvPr/>
        </p:nvGrpSpPr>
        <p:grpSpPr>
          <a:xfrm>
            <a:off x="8100892" y="2573646"/>
            <a:ext cx="641985" cy="622300"/>
            <a:chOff x="4848" y="3437"/>
            <a:chExt cx="1011" cy="980"/>
          </a:xfrm>
        </p:grpSpPr>
        <p:sp>
          <p:nvSpPr>
            <p:cNvPr id="44" name="PA_文本框 151"/>
            <p:cNvSpPr txBox="1"/>
            <p:nvPr>
              <p:custDataLst>
                <p:tags r:id="rId5"/>
              </p:custDataLst>
            </p:nvPr>
          </p:nvSpPr>
          <p:spPr>
            <a:xfrm>
              <a:off x="4848" y="4053"/>
              <a:ext cx="1011"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欢迎进入</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5" name="图片 44" descr="机器人_o"/>
            <p:cNvPicPr>
              <a:picLocks noChangeAspect="1"/>
            </p:cNvPicPr>
            <p:nvPr/>
          </p:nvPicPr>
          <p:blipFill>
            <a:blip r:embed="rId4"/>
            <a:stretch>
              <a:fillRect/>
            </a:stretch>
          </p:blipFill>
          <p:spPr>
            <a:xfrm>
              <a:off x="4974" y="3437"/>
              <a:ext cx="676" cy="676"/>
            </a:xfrm>
            <a:prstGeom prst="rect">
              <a:avLst/>
            </a:prstGeom>
          </p:spPr>
        </p:pic>
      </p:grpSp>
      <p:sp>
        <p:nvSpPr>
          <p:cNvPr id="46" name="矩形: 圆角 74"/>
          <p:cNvSpPr/>
          <p:nvPr/>
        </p:nvSpPr>
        <p:spPr>
          <a:xfrm>
            <a:off x="6787077" y="374458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矩形: 圆角 74"/>
          <p:cNvSpPr/>
          <p:nvPr/>
        </p:nvSpPr>
        <p:spPr>
          <a:xfrm>
            <a:off x="6787077" y="518603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矩形: 圆角 29"/>
          <p:cNvSpPr/>
          <p:nvPr/>
        </p:nvSpPr>
        <p:spPr>
          <a:xfrm>
            <a:off x="6770567" y="3588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用户</a:t>
            </a:r>
            <a:r>
              <a:rPr lang="en-US" altLang="zh-CN" sz="1200" b="1" dirty="0">
                <a:latin typeface="Arial" panose="020B0604020202020204" pitchFamily="34" charset="0"/>
                <a:ea typeface="Arial" panose="020B0604020202020204" pitchFamily="34" charset="0"/>
                <a:cs typeface="Arial" panose="020B0604020202020204" pitchFamily="34" charset="0"/>
              </a:rPr>
              <a:t>2</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grpSp>
        <p:nvGrpSpPr>
          <p:cNvPr id="49" name="组合 48"/>
          <p:cNvGrpSpPr/>
          <p:nvPr/>
        </p:nvGrpSpPr>
        <p:grpSpPr>
          <a:xfrm>
            <a:off x="7212527" y="2665721"/>
            <a:ext cx="824230" cy="527685"/>
            <a:chOff x="11473" y="3543"/>
            <a:chExt cx="1298" cy="831"/>
          </a:xfrm>
        </p:grpSpPr>
        <p:pic>
          <p:nvPicPr>
            <p:cNvPr id="50" name="图片 49" descr="多人"/>
            <p:cNvPicPr>
              <a:picLocks noChangeAspect="1"/>
            </p:cNvPicPr>
            <p:nvPr/>
          </p:nvPicPr>
          <p:blipFill>
            <a:blip r:embed="rId6"/>
            <a:stretch>
              <a:fillRect/>
            </a:stretch>
          </p:blipFill>
          <p:spPr>
            <a:xfrm>
              <a:off x="11864" y="3543"/>
              <a:ext cx="516" cy="464"/>
            </a:xfrm>
            <a:prstGeom prst="rect">
              <a:avLst/>
            </a:prstGeom>
          </p:spPr>
        </p:pic>
        <p:sp>
          <p:nvSpPr>
            <p:cNvPr id="51" name="PA_文本框 151"/>
            <p:cNvSpPr txBox="1"/>
            <p:nvPr>
              <p:custDataLst>
                <p:tags r:id="rId7"/>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用户</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52" name="组合 51"/>
          <p:cNvGrpSpPr/>
          <p:nvPr/>
        </p:nvGrpSpPr>
        <p:grpSpPr>
          <a:xfrm>
            <a:off x="8881307" y="2573646"/>
            <a:ext cx="641985" cy="622300"/>
            <a:chOff x="4848" y="3437"/>
            <a:chExt cx="1011" cy="980"/>
          </a:xfrm>
        </p:grpSpPr>
        <p:sp>
          <p:nvSpPr>
            <p:cNvPr id="53" name="PA_文本框 151"/>
            <p:cNvSpPr txBox="1"/>
            <p:nvPr>
              <p:custDataLst>
                <p:tags r:id="rId8"/>
              </p:custDataLst>
            </p:nvPr>
          </p:nvSpPr>
          <p:spPr>
            <a:xfrm>
              <a:off x="4848" y="4053"/>
              <a:ext cx="1011"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特定回复</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54" name="图片 53" descr="机器人_o"/>
            <p:cNvPicPr>
              <a:picLocks noChangeAspect="1"/>
            </p:cNvPicPr>
            <p:nvPr/>
          </p:nvPicPr>
          <p:blipFill>
            <a:blip r:embed="rId4"/>
            <a:stretch>
              <a:fillRect/>
            </a:stretch>
          </p:blipFill>
          <p:spPr>
            <a:xfrm>
              <a:off x="4974" y="3437"/>
              <a:ext cx="676" cy="676"/>
            </a:xfrm>
            <a:prstGeom prst="rect">
              <a:avLst/>
            </a:prstGeom>
          </p:spPr>
        </p:pic>
      </p:grpSp>
      <p:sp>
        <p:nvSpPr>
          <p:cNvPr id="55" name="矩形: 圆角 74"/>
          <p:cNvSpPr/>
          <p:nvPr/>
        </p:nvSpPr>
        <p:spPr>
          <a:xfrm>
            <a:off x="9581712" y="2506336"/>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56" name="直接连接符 178"/>
          <p:cNvCxnSpPr>
            <a:stCxn id="4" idx="3"/>
            <a:endCxn id="8" idx="1"/>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p:cNvCxnSpPr>
            <a:stCxn id="4" idx="3"/>
            <a:endCxn id="46" idx="1"/>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59" name="组合 58"/>
          <p:cNvGrpSpPr/>
          <p:nvPr/>
        </p:nvGrpSpPr>
        <p:grpSpPr>
          <a:xfrm>
            <a:off x="9581712" y="4018271"/>
            <a:ext cx="789940" cy="622300"/>
            <a:chOff x="4735" y="3437"/>
            <a:chExt cx="1244" cy="980"/>
          </a:xfrm>
        </p:grpSpPr>
        <p:sp>
          <p:nvSpPr>
            <p:cNvPr id="60" name="PA_文本框 151"/>
            <p:cNvSpPr txBox="1"/>
            <p:nvPr>
              <p:custDataLst>
                <p:tags r:id="rId9"/>
              </p:custDataLst>
            </p:nvPr>
          </p:nvSpPr>
          <p:spPr>
            <a:xfrm>
              <a:off x="4735" y="4053"/>
              <a:ext cx="1244"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感谢礼物</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1" name="图片 60" descr="机器人_o"/>
            <p:cNvPicPr>
              <a:picLocks noChangeAspect="1"/>
            </p:cNvPicPr>
            <p:nvPr/>
          </p:nvPicPr>
          <p:blipFill>
            <a:blip r:embed="rId4"/>
            <a:stretch>
              <a:fillRect/>
            </a:stretch>
          </p:blipFill>
          <p:spPr>
            <a:xfrm>
              <a:off x="4974" y="3437"/>
              <a:ext cx="676" cy="676"/>
            </a:xfrm>
            <a:prstGeom prst="rect">
              <a:avLst/>
            </a:prstGeom>
          </p:spPr>
        </p:pic>
      </p:grpSp>
      <p:grpSp>
        <p:nvGrpSpPr>
          <p:cNvPr id="62" name="组合 61"/>
          <p:cNvGrpSpPr/>
          <p:nvPr/>
        </p:nvGrpSpPr>
        <p:grpSpPr>
          <a:xfrm>
            <a:off x="8100892" y="4018271"/>
            <a:ext cx="641985" cy="622300"/>
            <a:chOff x="4848" y="3437"/>
            <a:chExt cx="1011" cy="980"/>
          </a:xfrm>
        </p:grpSpPr>
        <p:sp>
          <p:nvSpPr>
            <p:cNvPr id="63" name="PA_文本框 151"/>
            <p:cNvSpPr txBox="1"/>
            <p:nvPr>
              <p:custDataLst>
                <p:tags r:id="rId10"/>
              </p:custDataLst>
            </p:nvPr>
          </p:nvSpPr>
          <p:spPr>
            <a:xfrm>
              <a:off x="4848" y="4053"/>
              <a:ext cx="1011"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欢迎进入</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4" name="图片 63" descr="机器人_o"/>
            <p:cNvPicPr>
              <a:picLocks noChangeAspect="1"/>
            </p:cNvPicPr>
            <p:nvPr/>
          </p:nvPicPr>
          <p:blipFill>
            <a:blip r:embed="rId4"/>
            <a:stretch>
              <a:fillRect/>
            </a:stretch>
          </p:blipFill>
          <p:spPr>
            <a:xfrm>
              <a:off x="4974" y="3437"/>
              <a:ext cx="676" cy="676"/>
            </a:xfrm>
            <a:prstGeom prst="rect">
              <a:avLst/>
            </a:prstGeom>
          </p:spPr>
        </p:pic>
      </p:grpSp>
      <p:grpSp>
        <p:nvGrpSpPr>
          <p:cNvPr id="65" name="组合 64"/>
          <p:cNvGrpSpPr/>
          <p:nvPr/>
        </p:nvGrpSpPr>
        <p:grpSpPr>
          <a:xfrm>
            <a:off x="7212527" y="4110346"/>
            <a:ext cx="824230" cy="527685"/>
            <a:chOff x="11473" y="3543"/>
            <a:chExt cx="1298" cy="831"/>
          </a:xfrm>
        </p:grpSpPr>
        <p:pic>
          <p:nvPicPr>
            <p:cNvPr id="66" name="图片 65" descr="多人"/>
            <p:cNvPicPr>
              <a:picLocks noChangeAspect="1"/>
            </p:cNvPicPr>
            <p:nvPr/>
          </p:nvPicPr>
          <p:blipFill>
            <a:blip r:embed="rId6"/>
            <a:stretch>
              <a:fillRect/>
            </a:stretch>
          </p:blipFill>
          <p:spPr>
            <a:xfrm>
              <a:off x="11864" y="3543"/>
              <a:ext cx="516" cy="464"/>
            </a:xfrm>
            <a:prstGeom prst="rect">
              <a:avLst/>
            </a:prstGeom>
          </p:spPr>
        </p:pic>
        <p:sp>
          <p:nvSpPr>
            <p:cNvPr id="67" name="PA_文本框 151"/>
            <p:cNvSpPr txBox="1"/>
            <p:nvPr>
              <p:custDataLst>
                <p:tags r:id="rId11"/>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用户</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68" name="组合 67"/>
          <p:cNvGrpSpPr/>
          <p:nvPr/>
        </p:nvGrpSpPr>
        <p:grpSpPr>
          <a:xfrm>
            <a:off x="8881307" y="4018271"/>
            <a:ext cx="641985" cy="622300"/>
            <a:chOff x="4848" y="3437"/>
            <a:chExt cx="1011" cy="980"/>
          </a:xfrm>
        </p:grpSpPr>
        <p:sp>
          <p:nvSpPr>
            <p:cNvPr id="69" name="PA_文本框 151"/>
            <p:cNvSpPr txBox="1"/>
            <p:nvPr>
              <p:custDataLst>
                <p:tags r:id="rId12"/>
              </p:custDataLst>
            </p:nvPr>
          </p:nvSpPr>
          <p:spPr>
            <a:xfrm>
              <a:off x="4848" y="4053"/>
              <a:ext cx="1011"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特定回复</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0" name="图片 69" descr="机器人_o"/>
            <p:cNvPicPr>
              <a:picLocks noChangeAspect="1"/>
            </p:cNvPicPr>
            <p:nvPr/>
          </p:nvPicPr>
          <p:blipFill>
            <a:blip r:embed="rId4"/>
            <a:stretch>
              <a:fillRect/>
            </a:stretch>
          </p:blipFill>
          <p:spPr>
            <a:xfrm>
              <a:off x="4974" y="3437"/>
              <a:ext cx="676" cy="676"/>
            </a:xfrm>
            <a:prstGeom prst="rect">
              <a:avLst/>
            </a:prstGeom>
          </p:spPr>
        </p:pic>
      </p:grpSp>
      <p:sp>
        <p:nvSpPr>
          <p:cNvPr id="71" name="矩形: 圆角 74"/>
          <p:cNvSpPr/>
          <p:nvPr/>
        </p:nvSpPr>
        <p:spPr>
          <a:xfrm>
            <a:off x="9581712" y="3950961"/>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矩形: 圆角 74"/>
          <p:cNvSpPr/>
          <p:nvPr/>
        </p:nvSpPr>
        <p:spPr>
          <a:xfrm>
            <a:off x="6787077" y="518476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73" name="组合 72"/>
          <p:cNvGrpSpPr/>
          <p:nvPr/>
        </p:nvGrpSpPr>
        <p:grpSpPr>
          <a:xfrm>
            <a:off x="9581712" y="5458451"/>
            <a:ext cx="789940" cy="622300"/>
            <a:chOff x="4735" y="3437"/>
            <a:chExt cx="1244" cy="980"/>
          </a:xfrm>
        </p:grpSpPr>
        <p:sp>
          <p:nvSpPr>
            <p:cNvPr id="74" name="PA_文本框 151"/>
            <p:cNvSpPr txBox="1"/>
            <p:nvPr>
              <p:custDataLst>
                <p:tags r:id="rId13"/>
              </p:custDataLst>
            </p:nvPr>
          </p:nvSpPr>
          <p:spPr>
            <a:xfrm>
              <a:off x="4735" y="4053"/>
              <a:ext cx="1244"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感谢礼物</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5" name="图片 74" descr="机器人_o"/>
            <p:cNvPicPr>
              <a:picLocks noChangeAspect="1"/>
            </p:cNvPicPr>
            <p:nvPr/>
          </p:nvPicPr>
          <p:blipFill>
            <a:blip r:embed="rId4"/>
            <a:stretch>
              <a:fillRect/>
            </a:stretch>
          </p:blipFill>
          <p:spPr>
            <a:xfrm>
              <a:off x="4974" y="3437"/>
              <a:ext cx="676" cy="676"/>
            </a:xfrm>
            <a:prstGeom prst="rect">
              <a:avLst/>
            </a:prstGeom>
          </p:spPr>
        </p:pic>
      </p:grpSp>
      <p:grpSp>
        <p:nvGrpSpPr>
          <p:cNvPr id="76" name="组合 75"/>
          <p:cNvGrpSpPr/>
          <p:nvPr/>
        </p:nvGrpSpPr>
        <p:grpSpPr>
          <a:xfrm>
            <a:off x="8100892" y="5458451"/>
            <a:ext cx="641985" cy="622300"/>
            <a:chOff x="4848" y="3437"/>
            <a:chExt cx="1011" cy="980"/>
          </a:xfrm>
        </p:grpSpPr>
        <p:sp>
          <p:nvSpPr>
            <p:cNvPr id="77" name="PA_文本框 151"/>
            <p:cNvSpPr txBox="1"/>
            <p:nvPr>
              <p:custDataLst>
                <p:tags r:id="rId14"/>
              </p:custDataLst>
            </p:nvPr>
          </p:nvSpPr>
          <p:spPr>
            <a:xfrm>
              <a:off x="4848" y="4053"/>
              <a:ext cx="1011"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欢迎进入</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8" name="图片 77" descr="机器人_o"/>
            <p:cNvPicPr>
              <a:picLocks noChangeAspect="1"/>
            </p:cNvPicPr>
            <p:nvPr/>
          </p:nvPicPr>
          <p:blipFill>
            <a:blip r:embed="rId4"/>
            <a:stretch>
              <a:fillRect/>
            </a:stretch>
          </p:blipFill>
          <p:spPr>
            <a:xfrm>
              <a:off x="4974" y="3437"/>
              <a:ext cx="676" cy="676"/>
            </a:xfrm>
            <a:prstGeom prst="rect">
              <a:avLst/>
            </a:prstGeom>
          </p:spPr>
        </p:pic>
      </p:grpSp>
      <p:grpSp>
        <p:nvGrpSpPr>
          <p:cNvPr id="79" name="组合 78"/>
          <p:cNvGrpSpPr/>
          <p:nvPr/>
        </p:nvGrpSpPr>
        <p:grpSpPr>
          <a:xfrm>
            <a:off x="7212527" y="5550526"/>
            <a:ext cx="824230" cy="527685"/>
            <a:chOff x="11473" y="3543"/>
            <a:chExt cx="1298" cy="831"/>
          </a:xfrm>
        </p:grpSpPr>
        <p:pic>
          <p:nvPicPr>
            <p:cNvPr id="80" name="图片 79" descr="多人"/>
            <p:cNvPicPr>
              <a:picLocks noChangeAspect="1"/>
            </p:cNvPicPr>
            <p:nvPr/>
          </p:nvPicPr>
          <p:blipFill>
            <a:blip r:embed="rId6"/>
            <a:stretch>
              <a:fillRect/>
            </a:stretch>
          </p:blipFill>
          <p:spPr>
            <a:xfrm>
              <a:off x="11864" y="3543"/>
              <a:ext cx="516" cy="464"/>
            </a:xfrm>
            <a:prstGeom prst="rect">
              <a:avLst/>
            </a:prstGeom>
          </p:spPr>
        </p:pic>
        <p:sp>
          <p:nvSpPr>
            <p:cNvPr id="81" name="PA_文本框 151"/>
            <p:cNvSpPr txBox="1"/>
            <p:nvPr>
              <p:custDataLst>
                <p:tags r:id="rId15"/>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用户</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82" name="组合 81"/>
          <p:cNvGrpSpPr/>
          <p:nvPr/>
        </p:nvGrpSpPr>
        <p:grpSpPr>
          <a:xfrm>
            <a:off x="8805107" y="5458451"/>
            <a:ext cx="776605" cy="622300"/>
            <a:chOff x="4728" y="3437"/>
            <a:chExt cx="1223" cy="980"/>
          </a:xfrm>
        </p:grpSpPr>
        <p:sp>
          <p:nvSpPr>
            <p:cNvPr id="83" name="PA_文本框 151"/>
            <p:cNvSpPr txBox="1"/>
            <p:nvPr>
              <p:custDataLst>
                <p:tags r:id="rId16"/>
              </p:custDataLst>
            </p:nvPr>
          </p:nvSpPr>
          <p:spPr>
            <a:xfrm>
              <a:off x="4728" y="4053"/>
              <a:ext cx="1223"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特定回复</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84" name="图片 83" descr="机器人_o"/>
            <p:cNvPicPr>
              <a:picLocks noChangeAspect="1"/>
            </p:cNvPicPr>
            <p:nvPr/>
          </p:nvPicPr>
          <p:blipFill>
            <a:blip r:embed="rId4"/>
            <a:stretch>
              <a:fillRect/>
            </a:stretch>
          </p:blipFill>
          <p:spPr>
            <a:xfrm>
              <a:off x="4974" y="3437"/>
              <a:ext cx="676" cy="676"/>
            </a:xfrm>
            <a:prstGeom prst="rect">
              <a:avLst/>
            </a:prstGeom>
          </p:spPr>
        </p:pic>
      </p:grpSp>
      <p:sp>
        <p:nvSpPr>
          <p:cNvPr id="85" name="矩形: 圆角 74"/>
          <p:cNvSpPr/>
          <p:nvPr/>
        </p:nvSpPr>
        <p:spPr>
          <a:xfrm>
            <a:off x="8743512" y="5393046"/>
            <a:ext cx="16275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矩形: 圆角 29"/>
          <p:cNvSpPr/>
          <p:nvPr/>
        </p:nvSpPr>
        <p:spPr>
          <a:xfrm>
            <a:off x="6743897" y="5024813"/>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用户</a:t>
            </a:r>
            <a:r>
              <a:rPr lang="en-US" altLang="zh-CN" sz="1200" b="1" dirty="0">
                <a:latin typeface="Arial" panose="020B0604020202020204" pitchFamily="34" charset="0"/>
                <a:ea typeface="Arial" panose="020B0604020202020204" pitchFamily="34" charset="0"/>
                <a:cs typeface="Arial" panose="020B0604020202020204" pitchFamily="34" charset="0"/>
              </a:rPr>
              <a:t>3</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p:cNvSpPr txBox="1"/>
          <p:nvPr/>
        </p:nvSpPr>
        <p:spPr>
          <a:xfrm>
            <a:off x="3253937" y="41590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示例：直播场控机器人</a:t>
            </a:r>
            <a:r>
              <a:rPr lang="en-US" altLang="zh-CN" sz="2000" dirty="0">
                <a:solidFill>
                  <a:schemeClr val="bg1"/>
                </a:solidFill>
                <a:latin typeface="微软雅黑" panose="020B0503020204020204" pitchFamily="34" charset="-122"/>
                <a:ea typeface="微软雅黑" panose="020B0503020204020204" pitchFamily="34" charset="-122"/>
                <a:cs typeface="+mn-cs"/>
              </a:rPr>
              <a:t>-</a:t>
            </a:r>
            <a:r>
              <a:rPr lang="zh-CN" altLang="en-US" sz="2000" dirty="0">
                <a:solidFill>
                  <a:schemeClr val="bg1"/>
                </a:solidFill>
                <a:latin typeface="微软雅黑" panose="020B0503020204020204" pitchFamily="34" charset="-122"/>
                <a:ea typeface="微软雅黑" panose="020B0503020204020204" pitchFamily="34" charset="-122"/>
                <a:cs typeface="+mn-cs"/>
              </a:rPr>
              <a:t>架构部署</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pic>
        <p:nvPicPr>
          <p:cNvPr id="94" name="图片 93"/>
          <p:cNvPicPr>
            <a:picLocks noChangeAspect="1"/>
          </p:cNvPicPr>
          <p:nvPr/>
        </p:nvPicPr>
        <p:blipFill>
          <a:blip r:embed="rId17"/>
          <a:stretch>
            <a:fillRect/>
          </a:stretch>
        </p:blipFill>
        <p:spPr>
          <a:xfrm>
            <a:off x="2448013" y="3897408"/>
            <a:ext cx="646232" cy="774259"/>
          </a:xfrm>
          <a:prstGeom prst="rect">
            <a:avLst/>
          </a:prstGeom>
        </p:spPr>
      </p:pic>
      <p:sp>
        <p:nvSpPr>
          <p:cNvPr id="95" name="文本框 94"/>
          <p:cNvSpPr txBox="1"/>
          <p:nvPr/>
        </p:nvSpPr>
        <p:spPr>
          <a:xfrm>
            <a:off x="2413761" y="4556991"/>
            <a:ext cx="702946" cy="246221"/>
          </a:xfrm>
          <a:prstGeom prst="rect">
            <a:avLst/>
          </a:prstGeom>
          <a:noFill/>
        </p:spPr>
        <p:txBody>
          <a:bodyPr wrap="square" rtlCol="0">
            <a:spAutoFit/>
          </a:bodyPr>
          <a:lstStyle/>
          <a:p>
            <a:r>
              <a:rPr lang="zh-CN" altLang="en-US" sz="1000" dirty="0"/>
              <a:t>直播网站</a:t>
            </a:r>
            <a:endParaRPr lang="zh-CN" altLang="en-US" sz="1000" dirty="0"/>
          </a:p>
        </p:txBody>
      </p:sp>
      <p:pic>
        <p:nvPicPr>
          <p:cNvPr id="98" name="图片 97"/>
          <p:cNvPicPr>
            <a:picLocks noChangeAspect="1"/>
          </p:cNvPicPr>
          <p:nvPr/>
        </p:nvPicPr>
        <p:blipFill>
          <a:blip r:embed="rId18"/>
          <a:stretch>
            <a:fillRect/>
          </a:stretch>
        </p:blipFill>
        <p:spPr>
          <a:xfrm>
            <a:off x="4078695" y="3245563"/>
            <a:ext cx="823031" cy="560881"/>
          </a:xfrm>
          <a:prstGeom prst="rect">
            <a:avLst/>
          </a:prstGeom>
        </p:spPr>
      </p:pic>
      <p:pic>
        <p:nvPicPr>
          <p:cNvPr id="99" name="图片 98"/>
          <p:cNvPicPr>
            <a:picLocks noChangeAspect="1"/>
          </p:cNvPicPr>
          <p:nvPr/>
        </p:nvPicPr>
        <p:blipFill>
          <a:blip r:embed="rId19"/>
          <a:stretch>
            <a:fillRect/>
          </a:stretch>
        </p:blipFill>
        <p:spPr>
          <a:xfrm>
            <a:off x="4105383" y="4077150"/>
            <a:ext cx="823031" cy="560881"/>
          </a:xfrm>
          <a:prstGeom prst="rect">
            <a:avLst/>
          </a:prstGeom>
        </p:spPr>
      </p:pic>
      <p:pic>
        <p:nvPicPr>
          <p:cNvPr id="100" name="图片 99"/>
          <p:cNvPicPr>
            <a:picLocks noChangeAspect="1"/>
          </p:cNvPicPr>
          <p:nvPr/>
        </p:nvPicPr>
        <p:blipFill>
          <a:blip r:embed="rId20"/>
          <a:stretch>
            <a:fillRect/>
          </a:stretch>
        </p:blipFill>
        <p:spPr>
          <a:xfrm>
            <a:off x="4162551" y="4904325"/>
            <a:ext cx="823031" cy="5608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245889" y="6572240"/>
            <a:ext cx="1455848" cy="369332"/>
          </a:xfrm>
          <a:prstGeom prst="rect">
            <a:avLst/>
          </a:prstGeom>
          <a:noFill/>
        </p:spPr>
        <p:txBody>
          <a:bodyPr wrap="none" rtlCol="0">
            <a:spAutoFit/>
          </a:bodyPr>
          <a:lstStyle/>
          <a:p>
            <a:r>
              <a:rPr kumimoji="1" lang="zh-CN" altLang="en-US" dirty="0">
                <a:solidFill>
                  <a:schemeClr val="bg1"/>
                </a:solidFill>
              </a:rPr>
              <a:t>参考流程图</a:t>
            </a:r>
            <a:r>
              <a:rPr kumimoji="1" lang="en-US" altLang="zh-CN" dirty="0">
                <a:solidFill>
                  <a:schemeClr val="bg1"/>
                </a:solidFill>
              </a:rPr>
              <a:t>1</a:t>
            </a:r>
            <a:endParaRPr kumimoji="1" lang="zh-CN" altLang="en-US" dirty="0">
              <a:solidFill>
                <a:schemeClr val="bg1"/>
              </a:solidFill>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平台主播直播过程</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50419" y="4165460"/>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pitchFamily="34" charset="-122"/>
                <a:ea typeface="微软雅黑" panose="020B0503020204020204" pitchFamily="34" charset="-122"/>
              </a:rPr>
              <a:t>场控机器人辅助直播</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2588649" y="4771515"/>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3744074" y="2991984"/>
            <a:ext cx="607596" cy="607596"/>
          </a:xfrm>
          <a:prstGeom prst="rect">
            <a:avLst/>
          </a:prstGeom>
        </p:spPr>
      </p:pic>
      <p:sp>
        <p:nvSpPr>
          <p:cNvPr id="27" name="文本框 26"/>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主播打开直播平台</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42377" y="36814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主播难以兼顾，造成直播环境差</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688702" y="3725173"/>
            <a:ext cx="127121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主播回复刷礼物</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972703" y="3736539"/>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主播手动回复弹幕</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90747" y="2354837"/>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手动回复用户评论</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726705" y="2361797"/>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欢迎进入直播间用户</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81084"/>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进行直播</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34" name="图形 33" descr="目标受众"/>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4" cstate="print"/>
          <a:stretch>
            <a:fillRect/>
          </a:stretch>
        </p:blipFill>
        <p:spPr>
          <a:xfrm>
            <a:off x="2297004" y="4959208"/>
            <a:ext cx="326154" cy="326154"/>
          </a:xfrm>
          <a:prstGeom prst="rect">
            <a:avLst/>
          </a:prstGeom>
        </p:spPr>
      </p:pic>
      <p:pic>
        <p:nvPicPr>
          <p:cNvPr id="41" name="图形 40" descr="月历"/>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21430" y="4781354"/>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3854472" y="4763102"/>
            <a:ext cx="565151" cy="565151"/>
          </a:xfrm>
          <a:prstGeom prst="rect">
            <a:avLst/>
          </a:prstGeom>
        </p:spPr>
      </p:pic>
      <p:pic>
        <p:nvPicPr>
          <p:cNvPr id="43" name="图形 42" descr="Internet"/>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35372" y="4867352"/>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5120316" y="4769529"/>
            <a:ext cx="565151" cy="565151"/>
          </a:xfrm>
          <a:prstGeom prst="rect">
            <a:avLst/>
          </a:prstGeom>
        </p:spPr>
      </p:pic>
      <p:pic>
        <p:nvPicPr>
          <p:cNvPr id="45" name="图形 44" descr="复选标记"/>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16536" y="4947796"/>
            <a:ext cx="349732" cy="349732"/>
          </a:xfrm>
          <a:prstGeom prst="rect">
            <a:avLst/>
          </a:prstGeom>
        </p:spPr>
      </p:pic>
      <p:pic>
        <p:nvPicPr>
          <p:cNvPr id="46" name="图片 45" descr="ibot"/>
          <p:cNvPicPr>
            <a:picLocks noChangeAspect="1"/>
          </p:cNvPicPr>
          <p:nvPr/>
        </p:nvPicPr>
        <p:blipFill>
          <a:blip r:embed="rId1" cstate="print"/>
          <a:stretch>
            <a:fillRect/>
          </a:stretch>
        </p:blipFill>
        <p:spPr>
          <a:xfrm>
            <a:off x="6464888" y="4769528"/>
            <a:ext cx="565151" cy="565151"/>
          </a:xfrm>
          <a:prstGeom prst="rect">
            <a:avLst/>
          </a:prstGeom>
        </p:spPr>
      </p:pic>
      <p:pic>
        <p:nvPicPr>
          <p:cNvPr id="47" name="图形 46" descr="智能手机"/>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644773" y="4894436"/>
            <a:ext cx="384997" cy="384997"/>
          </a:xfrm>
          <a:prstGeom prst="rect">
            <a:avLst/>
          </a:prstGeom>
        </p:spPr>
      </p:pic>
      <p:pic>
        <p:nvPicPr>
          <p:cNvPr id="48" name="图片 47" descr="ibot"/>
          <p:cNvPicPr>
            <a:picLocks noChangeAspect="1"/>
          </p:cNvPicPr>
          <p:nvPr/>
        </p:nvPicPr>
        <p:blipFill>
          <a:blip r:embed="rId1" cstate="print"/>
          <a:stretch>
            <a:fillRect/>
          </a:stretch>
        </p:blipFill>
        <p:spPr>
          <a:xfrm>
            <a:off x="7928415" y="4763101"/>
            <a:ext cx="565151" cy="565151"/>
          </a:xfrm>
          <a:prstGeom prst="rect">
            <a:avLst/>
          </a:prstGeom>
        </p:spPr>
      </p:pic>
      <p:sp>
        <p:nvSpPr>
          <p:cNvPr id="49" name="文本框 48"/>
          <p:cNvSpPr txBox="1"/>
          <p:nvPr/>
        </p:nvSpPr>
        <p:spPr>
          <a:xfrm>
            <a:off x="2257603" y="5442345"/>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接入直播平台</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490926" y="5387984"/>
            <a:ext cx="1113892" cy="246221"/>
          </a:xfrm>
          <a:prstGeom prst="rect">
            <a:avLst/>
          </a:prstGeom>
          <a:noFill/>
        </p:spPr>
        <p:txBody>
          <a:bodyPr wrap="square" rtlCol="0">
            <a:spAutoFit/>
          </a:bodyPr>
          <a:lstStyle/>
          <a:p>
            <a:r>
              <a:rPr kumimoji="1" lang="zh-CN" altLang="en-US" sz="1000" dirty="0">
                <a:solidFill>
                  <a:srgbClr val="03AF58"/>
                </a:solidFill>
                <a:latin typeface="微软雅黑" panose="020B0503020204020204" pitchFamily="34" charset="-122"/>
                <a:ea typeface="微软雅黑" panose="020B0503020204020204" pitchFamily="34" charset="-122"/>
              </a:rPr>
              <a:t>进入直播</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631867" y="5064568"/>
            <a:ext cx="335200" cy="335200"/>
          </a:xfrm>
          <a:prstGeom prst="rect">
            <a:avLst/>
          </a:prstGeom>
        </p:spPr>
      </p:pic>
      <p:sp>
        <p:nvSpPr>
          <p:cNvPr id="52" name="文本框 51"/>
          <p:cNvSpPr txBox="1"/>
          <p:nvPr/>
        </p:nvSpPr>
        <p:spPr>
          <a:xfrm>
            <a:off x="4736696" y="5363432"/>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自动欢迎进入直播间用户</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037652" y="5379366"/>
            <a:ext cx="136242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对特定评论进行回复</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625363" y="5379366"/>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自动感谢刷礼物用户</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5" name="箭头: 右 119"/>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1" cstate="print"/>
          <a:stretch>
            <a:fillRect/>
          </a:stretch>
        </p:blipFill>
        <p:spPr>
          <a:xfrm>
            <a:off x="9035814" y="4769528"/>
            <a:ext cx="565151" cy="565151"/>
          </a:xfrm>
          <a:prstGeom prst="rect">
            <a:avLst/>
          </a:prstGeom>
        </p:spPr>
      </p:pic>
      <p:sp>
        <p:nvSpPr>
          <p:cNvPr id="62" name="文本框 61"/>
          <p:cNvSpPr txBox="1"/>
          <p:nvPr/>
        </p:nvSpPr>
        <p:spPr>
          <a:xfrm>
            <a:off x="8797206" y="5370423"/>
            <a:ext cx="132997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自动过滤不良信息</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dirty="0">
                <a:solidFill>
                  <a:schemeClr val="bg1"/>
                </a:solidFill>
                <a:effectLst>
                  <a:outerShdw blurRad="38100" dist="38100" dir="2700000" algn="tl">
                    <a:srgbClr val="000000">
                      <a:alpha val="43137"/>
                    </a:srgbClr>
                  </a:outerShdw>
                </a:effectLst>
              </a:rPr>
              <a:t>营造良好直播环境</a:t>
            </a:r>
            <a:endParaRPr lang="zh-CN" altLang="en-US" sz="2000" dirty="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dirty="0">
                <a:solidFill>
                  <a:schemeClr val="bg1"/>
                </a:solidFill>
                <a:effectLst>
                  <a:outerShdw blurRad="38100" dist="38100" dir="2700000" algn="tl">
                    <a:srgbClr val="000000">
                      <a:alpha val="43137"/>
                    </a:srgbClr>
                  </a:outerShdw>
                </a:effectLst>
              </a:rPr>
              <a:t>直播环境差</a:t>
            </a:r>
            <a:endParaRPr lang="zh-CN" altLang="en-US" sz="2000" dirty="0">
              <a:solidFill>
                <a:schemeClr val="bg1"/>
              </a:solidFill>
              <a:effectLst>
                <a:outerShdw blurRad="38100" dist="38100" dir="2700000" algn="tl">
                  <a:srgbClr val="000000">
                    <a:alpha val="43137"/>
                  </a:srgbClr>
                </a:outerShdw>
              </a:effectLst>
            </a:endParaRPr>
          </a:p>
          <a:p>
            <a:pPr algn="ctr"/>
            <a:endParaRPr lang="zh-CN" altLang="en-US" sz="900" dirty="0"/>
          </a:p>
        </p:txBody>
      </p:sp>
      <p:pic>
        <p:nvPicPr>
          <p:cNvPr id="65" name="图片 64" descr="人 (2)"/>
          <p:cNvPicPr>
            <a:picLocks noChangeAspect="1"/>
          </p:cNvPicPr>
          <p:nvPr/>
        </p:nvPicPr>
        <p:blipFill>
          <a:blip r:embed="rId2"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手动删除不良评论</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1"/>
          <p:cNvSpPr/>
          <p:nvPr/>
        </p:nvSpPr>
        <p:spPr bwMode="gray">
          <a:xfrm>
            <a:off x="9079573" y="3589731"/>
            <a:ext cx="2314387" cy="3028884"/>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765" fontAlgn="base">
              <a:spcBef>
                <a:spcPct val="50000"/>
              </a:spcBef>
              <a:spcAft>
                <a:spcPct val="0"/>
              </a:spcAft>
              <a:buClr>
                <a:srgbClr val="F0AB00"/>
              </a:buClr>
              <a:buSzPct val="80000"/>
              <a:defRPr/>
            </a:pPr>
            <a:endParaRPr lang="en-US" sz="1400" b="1" kern="0" dirty="0">
              <a:solidFill>
                <a:schemeClr val="bg1"/>
              </a:solidFill>
              <a:latin typeface="Arial" panose="020B0604020202020204"/>
              <a:ea typeface="Arial Unicode MS" pitchFamily="34" charset="-128"/>
              <a:cs typeface="Arial Unicode MS" pitchFamily="34" charset="-128"/>
            </a:endParaRPr>
          </a:p>
        </p:txBody>
      </p:sp>
      <p:sp>
        <p:nvSpPr>
          <p:cNvPr id="3" name="Rectangle: Rounded Corners 109"/>
          <p:cNvSpPr/>
          <p:nvPr/>
        </p:nvSpPr>
        <p:spPr bwMode="gray">
          <a:xfrm>
            <a:off x="1281098" y="1219771"/>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765" fontAlgn="base">
              <a:spcBef>
                <a:spcPct val="50000"/>
              </a:spcBef>
              <a:spcAft>
                <a:spcPct val="0"/>
              </a:spcAft>
              <a:buClr>
                <a:srgbClr val="F0AB00"/>
              </a:buClr>
              <a:buSzPct val="80000"/>
              <a:defRPr/>
            </a:pPr>
            <a:endParaRPr lang="en-US" sz="1400" b="1" kern="0" dirty="0">
              <a:solidFill>
                <a:schemeClr val="bg1"/>
              </a:solidFill>
              <a:latin typeface="Arial" panose="020B0604020202020204"/>
              <a:ea typeface="Arial Unicode MS" pitchFamily="34" charset="-128"/>
              <a:cs typeface="Arial Unicode MS" pitchFamily="34" charset="-128"/>
            </a:endParaRPr>
          </a:p>
        </p:txBody>
      </p:sp>
      <p:sp>
        <p:nvSpPr>
          <p:cNvPr id="4" name="Rectangle: Rounded Corners 103"/>
          <p:cNvSpPr/>
          <p:nvPr/>
        </p:nvSpPr>
        <p:spPr bwMode="gray">
          <a:xfrm>
            <a:off x="344164" y="3589730"/>
            <a:ext cx="2171115"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sp>
        <p:nvSpPr>
          <p:cNvPr id="5" name="Rectangle: Rounded Corners 104"/>
          <p:cNvSpPr/>
          <p:nvPr/>
        </p:nvSpPr>
        <p:spPr bwMode="gray">
          <a:xfrm>
            <a:off x="3230746" y="3589732"/>
            <a:ext cx="5031824" cy="302888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grpSp>
        <p:nvGrpSpPr>
          <p:cNvPr id="7" name="Group 3"/>
          <p:cNvGrpSpPr/>
          <p:nvPr/>
        </p:nvGrpSpPr>
        <p:grpSpPr>
          <a:xfrm>
            <a:off x="586057" y="4994435"/>
            <a:ext cx="1853266" cy="1154395"/>
            <a:chOff x="5409173" y="4010016"/>
            <a:chExt cx="3326837" cy="2072284"/>
          </a:xfrm>
          <a:effectLst/>
        </p:grpSpPr>
        <p:pic>
          <p:nvPicPr>
            <p:cNvPr id="8" name="Picture 4"/>
            <p:cNvPicPr>
              <a:picLocks noChangeAspect="1"/>
            </p:cNvPicPr>
            <p:nvPr/>
          </p:nvPicPr>
          <p:blipFill>
            <a:blip r:embed="rId1"/>
            <a:stretch>
              <a:fillRect/>
            </a:stretch>
          </p:blipFill>
          <p:spPr>
            <a:xfrm>
              <a:off x="5409173" y="4010016"/>
              <a:ext cx="2072284" cy="2072284"/>
            </a:xfrm>
            <a:prstGeom prst="rect">
              <a:avLst/>
            </a:prstGeom>
          </p:spPr>
        </p:pic>
        <p:sp>
          <p:nvSpPr>
            <p:cNvPr id="9" name="TextBox 5"/>
            <p:cNvSpPr txBox="1"/>
            <p:nvPr/>
          </p:nvSpPr>
          <p:spPr>
            <a:xfrm>
              <a:off x="7184970" y="4875631"/>
              <a:ext cx="1551040" cy="607589"/>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Reading</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Data </a:t>
              </a:r>
              <a:r>
                <a:rPr lang="en-US" sz="1100" kern="0" dirty="0" err="1">
                  <a:solidFill>
                    <a:schemeClr val="bg1"/>
                  </a:solidFill>
                  <a:ea typeface="Arial Unicode MS" pitchFamily="34" charset="-128"/>
                  <a:cs typeface="Arial Unicode MS" pitchFamily="34" charset="-128"/>
                </a:rPr>
                <a:t>读取数据</a:t>
              </a:r>
              <a:endParaRPr lang="en-US" sz="1100" kern="0" dirty="0">
                <a:solidFill>
                  <a:schemeClr val="bg1"/>
                </a:solidFill>
                <a:ea typeface="Arial Unicode MS" pitchFamily="34" charset="-128"/>
                <a:cs typeface="Arial Unicode MS" pitchFamily="34" charset="-128"/>
              </a:endParaRPr>
            </a:p>
          </p:txBody>
        </p:sp>
      </p:grpSp>
      <p:grpSp>
        <p:nvGrpSpPr>
          <p:cNvPr id="10" name="Group 6"/>
          <p:cNvGrpSpPr/>
          <p:nvPr/>
        </p:nvGrpSpPr>
        <p:grpSpPr>
          <a:xfrm>
            <a:off x="814537" y="3832984"/>
            <a:ext cx="1671441" cy="745182"/>
            <a:chOff x="956403" y="1735612"/>
            <a:chExt cx="3799663" cy="1694010"/>
          </a:xfrm>
        </p:grpSpPr>
        <p:pic>
          <p:nvPicPr>
            <p:cNvPr id="11" name="Picture 7" descr="Image result for outlook&quo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a:fillRect/>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p:cNvSpPr txBox="1"/>
            <p:nvPr/>
          </p:nvSpPr>
          <p:spPr>
            <a:xfrm>
              <a:off x="1063502" y="2868087"/>
              <a:ext cx="952734" cy="383980"/>
            </a:xfrm>
            <a:prstGeom prst="rect">
              <a:avLst/>
            </a:prstGeom>
            <a:noFill/>
          </p:spPr>
          <p:txBody>
            <a:bodyPr wrap="non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直播间</a:t>
              </a:r>
              <a:endParaRPr lang="zh-CN" altLang="en-US" sz="1100" kern="0" dirty="0">
                <a:solidFill>
                  <a:schemeClr val="bg1"/>
                </a:solidFill>
                <a:ea typeface="Arial Unicode MS" pitchFamily="34" charset="-128"/>
                <a:cs typeface="Arial Unicode MS" pitchFamily="34" charset="-128"/>
              </a:endParaRPr>
            </a:p>
          </p:txBody>
        </p:sp>
        <p:sp>
          <p:nvSpPr>
            <p:cNvPr id="62" name="TextBox 8"/>
            <p:cNvSpPr txBox="1"/>
            <p:nvPr/>
          </p:nvSpPr>
          <p:spPr>
            <a:xfrm>
              <a:off x="2850598" y="3045642"/>
              <a:ext cx="1905468" cy="383980"/>
            </a:xfrm>
            <a:prstGeom prst="rect">
              <a:avLst/>
            </a:prstGeom>
            <a:noFill/>
          </p:spPr>
          <p:txBody>
            <a:bodyPr wrap="none" lIns="0" tIns="0" rIns="0" bIns="0" rtlCol="0">
              <a:spAutoFit/>
            </a:bodyPr>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提取弹幕</a:t>
              </a:r>
              <a:r>
                <a:rPr lang="zh-CN" altLang="en-US" sz="1100" kern="0" dirty="0">
                  <a:solidFill>
                    <a:schemeClr val="bg1"/>
                  </a:solidFill>
                  <a:ea typeface="Arial Unicode MS" pitchFamily="34" charset="-128"/>
                  <a:cs typeface="Arial Unicode MS" pitchFamily="34" charset="-128"/>
                </a:rPr>
                <a:t>元素</a:t>
              </a:r>
              <a:endParaRPr lang="zh-CN" altLang="en-US" sz="1100" kern="0" dirty="0">
                <a:solidFill>
                  <a:schemeClr val="bg1"/>
                </a:solidFill>
                <a:ea typeface="Arial Unicode MS" pitchFamily="34" charset="-128"/>
                <a:cs typeface="Arial Unicode MS" pitchFamily="34" charset="-128"/>
              </a:endParaRPr>
            </a:p>
          </p:txBody>
        </p:sp>
      </p:grpSp>
      <p:cxnSp>
        <p:nvCxnSpPr>
          <p:cNvPr id="13" name="Connector: Elbow 14"/>
          <p:cNvCxnSpPr>
            <a:stCxn id="11" idx="3"/>
            <a:endCxn id="50" idx="1"/>
          </p:cNvCxnSpPr>
          <p:nvPr/>
        </p:nvCxnSpPr>
        <p:spPr>
          <a:xfrm flipV="1">
            <a:off x="1327785" y="4079240"/>
            <a:ext cx="529590" cy="3175"/>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23"/>
          <p:cNvCxnSpPr>
            <a:stCxn id="50" idx="3"/>
            <a:endCxn id="47" idx="1"/>
          </p:cNvCxnSpPr>
          <p:nvPr/>
        </p:nvCxnSpPr>
        <p:spPr>
          <a:xfrm flipV="1">
            <a:off x="2244090" y="2201545"/>
            <a:ext cx="175895" cy="1877695"/>
          </a:xfrm>
          <a:prstGeom prst="bentConnector3">
            <a:avLst>
              <a:gd name="adj1" fmla="val 5018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32"/>
          <p:cNvCxnSpPr>
            <a:stCxn id="47" idx="3"/>
            <a:endCxn id="17" idx="1"/>
          </p:cNvCxnSpPr>
          <p:nvPr/>
        </p:nvCxnSpPr>
        <p:spPr>
          <a:xfrm>
            <a:off x="3227705" y="2201545"/>
            <a:ext cx="328295" cy="1825625"/>
          </a:xfrm>
          <a:prstGeom prst="bentConnector3">
            <a:avLst>
              <a:gd name="adj1" fmla="val 50097"/>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6" name="Group 40"/>
          <p:cNvGrpSpPr/>
          <p:nvPr/>
        </p:nvGrpSpPr>
        <p:grpSpPr>
          <a:xfrm>
            <a:off x="3555741" y="3611939"/>
            <a:ext cx="871932" cy="1091107"/>
            <a:chOff x="5056548" y="2918438"/>
            <a:chExt cx="1212074" cy="1516752"/>
          </a:xfrm>
        </p:grpSpPr>
        <p:pic>
          <p:nvPicPr>
            <p:cNvPr id="17" name="Picture 31"/>
            <p:cNvPicPr>
              <a:picLocks noChangeAspect="1"/>
            </p:cNvPicPr>
            <p:nvPr/>
          </p:nvPicPr>
          <p:blipFill>
            <a:blip r:embed="rId3"/>
            <a:stretch>
              <a:fillRect/>
            </a:stretch>
          </p:blipFill>
          <p:spPr>
            <a:xfrm>
              <a:off x="5056548" y="2918438"/>
              <a:ext cx="1154999" cy="1154999"/>
            </a:xfrm>
            <a:prstGeom prst="rect">
              <a:avLst/>
            </a:prstGeom>
          </p:spPr>
        </p:pic>
        <p:sp>
          <p:nvSpPr>
            <p:cNvPr id="18" name="TextBox 39"/>
            <p:cNvSpPr txBox="1"/>
            <p:nvPr/>
          </p:nvSpPr>
          <p:spPr>
            <a:xfrm>
              <a:off x="5089144" y="3964703"/>
              <a:ext cx="1179478" cy="470487"/>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将文本导入语言</a:t>
              </a:r>
              <a:r>
                <a:rPr lang="zh-CN" altLang="en-US" sz="1100" kern="0" dirty="0">
                  <a:solidFill>
                    <a:schemeClr val="bg1"/>
                  </a:solidFill>
                  <a:ea typeface="Arial Unicode MS" pitchFamily="34" charset="-128"/>
                  <a:cs typeface="Arial Unicode MS" pitchFamily="34" charset="-128"/>
                </a:rPr>
                <a:t>模组</a:t>
              </a:r>
              <a:endParaRPr lang="zh-CN" altLang="en-US" sz="1100" kern="0" dirty="0">
                <a:solidFill>
                  <a:schemeClr val="bg1"/>
                </a:solidFill>
                <a:ea typeface="Arial Unicode MS" pitchFamily="34" charset="-128"/>
                <a:cs typeface="Arial Unicode MS" pitchFamily="34" charset="-128"/>
              </a:endParaRPr>
            </a:p>
          </p:txBody>
        </p:sp>
      </p:grpSp>
      <p:cxnSp>
        <p:nvCxnSpPr>
          <p:cNvPr id="19" name="Straight Arrow Connector 44"/>
          <p:cNvCxnSpPr>
            <a:stCxn id="17" idx="3"/>
          </p:cNvCxnSpPr>
          <p:nvPr/>
        </p:nvCxnSpPr>
        <p:spPr>
          <a:xfrm>
            <a:off x="4386613" y="4027377"/>
            <a:ext cx="276366" cy="1495"/>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4" name="Group 69"/>
          <p:cNvGrpSpPr/>
          <p:nvPr/>
        </p:nvGrpSpPr>
        <p:grpSpPr>
          <a:xfrm>
            <a:off x="7076681" y="4163562"/>
            <a:ext cx="830874" cy="996516"/>
            <a:chOff x="9705384" y="2943221"/>
            <a:chExt cx="1154999" cy="1385260"/>
          </a:xfrm>
          <a:effectLst/>
        </p:grpSpPr>
        <p:pic>
          <p:nvPicPr>
            <p:cNvPr id="25" name="Picture 41"/>
            <p:cNvPicPr>
              <a:picLocks noChangeAspect="1"/>
            </p:cNvPicPr>
            <p:nvPr/>
          </p:nvPicPr>
          <p:blipFill>
            <a:blip r:embed="rId4"/>
            <a:stretch>
              <a:fillRect/>
            </a:stretch>
          </p:blipFill>
          <p:spPr>
            <a:xfrm>
              <a:off x="9705384" y="2943221"/>
              <a:ext cx="1154999" cy="1154999"/>
            </a:xfrm>
            <a:prstGeom prst="rect">
              <a:avLst/>
            </a:prstGeom>
            <a:effectLst/>
          </p:spPr>
        </p:pic>
        <p:sp>
          <p:nvSpPr>
            <p:cNvPr id="26" name="TextBox 68"/>
            <p:cNvSpPr txBox="1"/>
            <p:nvPr/>
          </p:nvSpPr>
          <p:spPr>
            <a:xfrm>
              <a:off x="9826867" y="3857994"/>
              <a:ext cx="912031" cy="470487"/>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弹</a:t>
              </a:r>
              <a:r>
                <a:rPr lang="zh-CN" altLang="en-US" sz="1100" kern="0" dirty="0">
                  <a:solidFill>
                    <a:schemeClr val="bg1"/>
                  </a:solidFill>
                  <a:ea typeface="Arial Unicode MS" pitchFamily="34" charset="-128"/>
                  <a:cs typeface="Arial Unicode MS" pitchFamily="34" charset="-128"/>
                </a:rPr>
                <a:t>幕文本回复</a:t>
              </a:r>
              <a:endParaRPr lang="en-US" altLang="zh-CN" sz="1100" kern="0" dirty="0">
                <a:solidFill>
                  <a:schemeClr val="bg1"/>
                </a:solidFill>
                <a:ea typeface="Arial Unicode MS" pitchFamily="34" charset="-128"/>
                <a:cs typeface="Arial Unicode MS" pitchFamily="34" charset="-128"/>
              </a:endParaRPr>
            </a:p>
          </p:txBody>
        </p:sp>
      </p:grpSp>
      <p:grpSp>
        <p:nvGrpSpPr>
          <p:cNvPr id="28" name="Group 93"/>
          <p:cNvGrpSpPr/>
          <p:nvPr/>
        </p:nvGrpSpPr>
        <p:grpSpPr>
          <a:xfrm>
            <a:off x="9656950" y="4164528"/>
            <a:ext cx="1016357" cy="1038098"/>
            <a:chOff x="7684313" y="3315647"/>
            <a:chExt cx="1016886" cy="1038639"/>
          </a:xfrm>
        </p:grpSpPr>
        <p:pic>
          <p:nvPicPr>
            <p:cNvPr id="29" name="Picture 83"/>
            <p:cNvPicPr>
              <a:picLocks noChangeAspect="1"/>
            </p:cNvPicPr>
            <p:nvPr/>
          </p:nvPicPr>
          <p:blipFill>
            <a:blip r:embed="rId5"/>
            <a:stretch>
              <a:fillRect/>
            </a:stretch>
          </p:blipFill>
          <p:spPr>
            <a:xfrm>
              <a:off x="7839837" y="3315647"/>
              <a:ext cx="831307" cy="831307"/>
            </a:xfrm>
            <a:prstGeom prst="rect">
              <a:avLst/>
            </a:prstGeom>
          </p:spPr>
        </p:pic>
        <p:sp>
          <p:nvSpPr>
            <p:cNvPr id="30" name="TextBox 88"/>
            <p:cNvSpPr txBox="1"/>
            <p:nvPr/>
          </p:nvSpPr>
          <p:spPr>
            <a:xfrm>
              <a:off x="7684313" y="4015655"/>
              <a:ext cx="1016886" cy="338631"/>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输出弹幕文本回复和</a:t>
              </a:r>
              <a:r>
                <a:rPr lang="zh-CN" altLang="en-US" sz="1100" kern="0" dirty="0">
                  <a:solidFill>
                    <a:schemeClr val="bg1"/>
                  </a:solidFill>
                  <a:ea typeface="Arial Unicode MS" pitchFamily="34" charset="-128"/>
                  <a:cs typeface="Arial Unicode MS" pitchFamily="34" charset="-128"/>
                </a:rPr>
                <a:t>语音</a:t>
              </a:r>
              <a:endParaRPr lang="zh-CN" altLang="en-US" sz="1100" kern="0" dirty="0">
                <a:solidFill>
                  <a:schemeClr val="bg1"/>
                </a:solidFill>
                <a:ea typeface="Arial Unicode MS" pitchFamily="34" charset="-128"/>
                <a:cs typeface="Arial Unicode MS" pitchFamily="34" charset="-128"/>
              </a:endParaRPr>
            </a:p>
          </p:txBody>
        </p:sp>
      </p:grpSp>
      <p:grpSp>
        <p:nvGrpSpPr>
          <p:cNvPr id="31" name="Group 97"/>
          <p:cNvGrpSpPr/>
          <p:nvPr/>
        </p:nvGrpSpPr>
        <p:grpSpPr>
          <a:xfrm>
            <a:off x="4796567" y="4996689"/>
            <a:ext cx="2113511" cy="1154395"/>
            <a:chOff x="5409173" y="4010016"/>
            <a:chExt cx="3794008" cy="2072284"/>
          </a:xfrm>
          <a:effectLst/>
        </p:grpSpPr>
        <p:pic>
          <p:nvPicPr>
            <p:cNvPr id="32" name="Picture 98"/>
            <p:cNvPicPr>
              <a:picLocks noChangeAspect="1"/>
            </p:cNvPicPr>
            <p:nvPr/>
          </p:nvPicPr>
          <p:blipFill>
            <a:blip r:embed="rId1"/>
            <a:stretch>
              <a:fillRect/>
            </a:stretch>
          </p:blipFill>
          <p:spPr>
            <a:xfrm>
              <a:off x="5409173" y="4010016"/>
              <a:ext cx="2072284" cy="2072284"/>
            </a:xfrm>
            <a:prstGeom prst="rect">
              <a:avLst/>
            </a:prstGeom>
          </p:spPr>
        </p:pic>
        <p:sp>
          <p:nvSpPr>
            <p:cNvPr id="33" name="TextBox 99"/>
            <p:cNvSpPr txBox="1"/>
            <p:nvPr/>
          </p:nvSpPr>
          <p:spPr>
            <a:xfrm>
              <a:off x="7349456" y="4807732"/>
              <a:ext cx="1853725" cy="303215"/>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语言</a:t>
              </a:r>
              <a:r>
                <a:rPr lang="zh-CN" altLang="en-US" sz="1100" kern="0" dirty="0">
                  <a:solidFill>
                    <a:schemeClr val="bg1"/>
                  </a:solidFill>
                  <a:ea typeface="Arial Unicode MS" pitchFamily="34" charset="-128"/>
                  <a:cs typeface="Arial Unicode MS" pitchFamily="34" charset="-128"/>
                </a:rPr>
                <a:t>模组</a:t>
              </a:r>
              <a:endParaRPr lang="zh-CN" altLang="en-US" sz="1100" kern="0" dirty="0">
                <a:solidFill>
                  <a:schemeClr val="bg1"/>
                </a:solidFill>
                <a:ea typeface="Arial Unicode MS" pitchFamily="34" charset="-128"/>
                <a:cs typeface="Arial Unicode MS" pitchFamily="34" charset="-128"/>
              </a:endParaRPr>
            </a:p>
          </p:txBody>
        </p:sp>
      </p:grpSp>
      <p:sp>
        <p:nvSpPr>
          <p:cNvPr id="34" name="TextBox 108"/>
          <p:cNvSpPr txBox="1"/>
          <p:nvPr/>
        </p:nvSpPr>
        <p:spPr>
          <a:xfrm>
            <a:off x="8367572" y="4161920"/>
            <a:ext cx="656089" cy="338378"/>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Post/Park API</a:t>
            </a:r>
            <a:endParaRPr lang="en-US" sz="1100" kern="0" dirty="0">
              <a:solidFill>
                <a:schemeClr val="bg1"/>
              </a:solidFill>
              <a:ea typeface="Arial Unicode MS" pitchFamily="34" charset="-128"/>
              <a:cs typeface="Arial Unicode MS" pitchFamily="34" charset="-128"/>
            </a:endParaRPr>
          </a:p>
        </p:txBody>
      </p:sp>
      <p:pic>
        <p:nvPicPr>
          <p:cNvPr id="37" name="Picture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9865" y="5599430"/>
            <a:ext cx="881380" cy="830580"/>
          </a:xfrm>
          <a:prstGeom prst="rect">
            <a:avLst/>
          </a:prstGeom>
        </p:spPr>
      </p:pic>
      <p:grpSp>
        <p:nvGrpSpPr>
          <p:cNvPr id="38" name="Group 21"/>
          <p:cNvGrpSpPr/>
          <p:nvPr/>
        </p:nvGrpSpPr>
        <p:grpSpPr>
          <a:xfrm>
            <a:off x="5877751" y="2050795"/>
            <a:ext cx="933354" cy="1256238"/>
            <a:chOff x="6108897" y="2102104"/>
            <a:chExt cx="933840" cy="1256893"/>
          </a:xfrm>
        </p:grpSpPr>
        <p:pic>
          <p:nvPicPr>
            <p:cNvPr id="39" name="Picture 20"/>
            <p:cNvPicPr>
              <a:picLocks noChangeAspect="1"/>
            </p:cNvPicPr>
            <p:nvPr/>
          </p:nvPicPr>
          <p:blipFill>
            <a:blip r:embed="rId7"/>
            <a:stretch>
              <a:fillRect/>
            </a:stretch>
          </p:blipFill>
          <p:spPr>
            <a:xfrm>
              <a:off x="6148579" y="2102104"/>
              <a:ext cx="810353" cy="810353"/>
            </a:xfrm>
            <a:prstGeom prst="rect">
              <a:avLst/>
            </a:prstGeom>
          </p:spPr>
        </p:pic>
        <p:sp>
          <p:nvSpPr>
            <p:cNvPr id="40" name="TextBox 55"/>
            <p:cNvSpPr txBox="1"/>
            <p:nvPr/>
          </p:nvSpPr>
          <p:spPr>
            <a:xfrm>
              <a:off x="6108897" y="2851367"/>
              <a:ext cx="933840" cy="507630"/>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将返回的文本导入文本转语音的</a:t>
              </a:r>
              <a:r>
                <a:rPr lang="zh-CN" altLang="en-US" sz="1100" kern="0" dirty="0">
                  <a:solidFill>
                    <a:schemeClr val="bg1"/>
                  </a:solidFill>
                  <a:ea typeface="Arial Unicode MS" pitchFamily="34" charset="-128"/>
                  <a:cs typeface="Arial Unicode MS" pitchFamily="34" charset="-128"/>
                </a:rPr>
                <a:t>代码块</a:t>
              </a:r>
              <a:endParaRPr lang="zh-CN" altLang="en-US" sz="1100" kern="0" dirty="0">
                <a:solidFill>
                  <a:schemeClr val="bg1"/>
                </a:solidFill>
                <a:ea typeface="Arial Unicode MS" pitchFamily="34" charset="-128"/>
                <a:cs typeface="Arial Unicode MS" pitchFamily="34" charset="-128"/>
              </a:endParaRPr>
            </a:p>
          </p:txBody>
        </p:sp>
      </p:grpSp>
      <p:cxnSp>
        <p:nvCxnSpPr>
          <p:cNvPr id="41" name="Connector: Elbow 58"/>
          <p:cNvCxnSpPr>
            <a:endCxn id="39" idx="1"/>
          </p:cNvCxnSpPr>
          <p:nvPr/>
        </p:nvCxnSpPr>
        <p:spPr>
          <a:xfrm flipV="1">
            <a:off x="5493855" y="2456397"/>
            <a:ext cx="423559" cy="1191488"/>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61"/>
          <p:cNvCxnSpPr>
            <a:stCxn id="39" idx="3"/>
            <a:endCxn id="25" idx="1"/>
          </p:cNvCxnSpPr>
          <p:nvPr/>
        </p:nvCxnSpPr>
        <p:spPr>
          <a:xfrm>
            <a:off x="6727190" y="2456180"/>
            <a:ext cx="349250" cy="2122805"/>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33"/>
          <p:cNvSpPr/>
          <p:nvPr/>
        </p:nvSpPr>
        <p:spPr bwMode="gray">
          <a:xfrm>
            <a:off x="5462000" y="1097487"/>
            <a:ext cx="1602875"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grpSp>
        <p:nvGrpSpPr>
          <p:cNvPr id="45" name="Group 13"/>
          <p:cNvGrpSpPr/>
          <p:nvPr/>
        </p:nvGrpSpPr>
        <p:grpSpPr>
          <a:xfrm>
            <a:off x="2384885" y="1838016"/>
            <a:ext cx="957460" cy="1091015"/>
            <a:chOff x="2584111" y="1580725"/>
            <a:chExt cx="957958" cy="1091583"/>
          </a:xfrm>
        </p:grpSpPr>
        <p:sp>
          <p:nvSpPr>
            <p:cNvPr id="46" name="TextBox 38"/>
            <p:cNvSpPr txBox="1"/>
            <p:nvPr/>
          </p:nvSpPr>
          <p:spPr>
            <a:xfrm>
              <a:off x="2584111" y="2333677"/>
              <a:ext cx="957958" cy="338631"/>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将弹幕元素转为</a:t>
              </a:r>
              <a:r>
                <a:rPr lang="zh-CN" altLang="en-US" sz="1100" kern="0" dirty="0">
                  <a:solidFill>
                    <a:schemeClr val="bg1"/>
                  </a:solidFill>
                  <a:ea typeface="Arial Unicode MS" pitchFamily="34" charset="-128"/>
                  <a:cs typeface="Arial Unicode MS" pitchFamily="34" charset="-128"/>
                </a:rPr>
                <a:t>文本</a:t>
              </a:r>
              <a:endParaRPr lang="zh-CN" altLang="en-US" sz="1100" kern="0" dirty="0">
                <a:solidFill>
                  <a:schemeClr val="bg1"/>
                </a:solidFill>
                <a:ea typeface="Arial Unicode MS" pitchFamily="34" charset="-128"/>
                <a:cs typeface="Arial Unicode MS" pitchFamily="34" charset="-128"/>
              </a:endParaRPr>
            </a:p>
          </p:txBody>
        </p:sp>
        <p:pic>
          <p:nvPicPr>
            <p:cNvPr id="47" name="Picture 56"/>
            <p:cNvPicPr>
              <a:picLocks noChangeAspect="1"/>
            </p:cNvPicPr>
            <p:nvPr/>
          </p:nvPicPr>
          <p:blipFill>
            <a:blip r:embed="rId3"/>
            <a:stretch>
              <a:fillRect/>
            </a:stretch>
          </p:blipFill>
          <p:spPr>
            <a:xfrm>
              <a:off x="2619169" y="1580725"/>
              <a:ext cx="807894" cy="725961"/>
            </a:xfrm>
            <a:prstGeom prst="rect">
              <a:avLst/>
            </a:prstGeom>
          </p:spPr>
        </p:pic>
      </p:grpSp>
      <p:cxnSp>
        <p:nvCxnSpPr>
          <p:cNvPr id="48" name="Connector: Elbow 22"/>
          <p:cNvCxnSpPr>
            <a:stCxn id="25" idx="3"/>
            <a:endCxn id="29" idx="1"/>
          </p:cNvCxnSpPr>
          <p:nvPr/>
        </p:nvCxnSpPr>
        <p:spPr>
          <a:xfrm>
            <a:off x="7907020" y="4578985"/>
            <a:ext cx="1905635" cy="635"/>
          </a:xfrm>
          <a:prstGeom prst="bentConnector3">
            <a:avLst>
              <a:gd name="adj1" fmla="val 50017"/>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52" name="Group 92"/>
          <p:cNvGrpSpPr/>
          <p:nvPr/>
        </p:nvGrpSpPr>
        <p:grpSpPr>
          <a:xfrm>
            <a:off x="4662979" y="3613432"/>
            <a:ext cx="830874" cy="1201082"/>
            <a:chOff x="6452263" y="2918438"/>
            <a:chExt cx="1154999" cy="1669629"/>
          </a:xfrm>
        </p:grpSpPr>
        <p:pic>
          <p:nvPicPr>
            <p:cNvPr id="53" name="Picture 94"/>
            <p:cNvPicPr>
              <a:picLocks noChangeAspect="1"/>
            </p:cNvPicPr>
            <p:nvPr/>
          </p:nvPicPr>
          <p:blipFill>
            <a:blip r:embed="rId8"/>
            <a:stretch>
              <a:fillRect/>
            </a:stretch>
          </p:blipFill>
          <p:spPr>
            <a:xfrm>
              <a:off x="6452263" y="2918438"/>
              <a:ext cx="1154999" cy="1154999"/>
            </a:xfrm>
            <a:prstGeom prst="rect">
              <a:avLst/>
            </a:prstGeom>
          </p:spPr>
        </p:pic>
        <p:sp>
          <p:nvSpPr>
            <p:cNvPr id="54" name="TextBox 95"/>
            <p:cNvSpPr txBox="1"/>
            <p:nvPr/>
          </p:nvSpPr>
          <p:spPr>
            <a:xfrm>
              <a:off x="6573746" y="3882777"/>
              <a:ext cx="912031" cy="705290"/>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语言模组返回</a:t>
              </a:r>
              <a:r>
                <a:rPr lang="zh-CN" altLang="en-US" sz="1100" kern="0" dirty="0">
                  <a:solidFill>
                    <a:schemeClr val="bg1"/>
                  </a:solidFill>
                  <a:ea typeface="Arial Unicode MS" pitchFamily="34" charset="-128"/>
                  <a:cs typeface="Arial Unicode MS" pitchFamily="34" charset="-128"/>
                </a:rPr>
                <a:t>回复的文本</a:t>
              </a:r>
              <a:endParaRPr lang="zh-CN" altLang="en-US" sz="1100" kern="0" dirty="0">
                <a:solidFill>
                  <a:schemeClr val="bg1"/>
                </a:solidFill>
                <a:ea typeface="Arial Unicode MS" pitchFamily="34" charset="-128"/>
                <a:cs typeface="Arial Unicode MS" pitchFamily="34" charset="-128"/>
              </a:endParaRPr>
            </a:p>
          </p:txBody>
        </p:sp>
      </p:grpSp>
      <p:pic>
        <p:nvPicPr>
          <p:cNvPr id="55" name="Grafik 83"/>
          <p:cNvPicPr>
            <a:picLocks noChangeAspect="1"/>
          </p:cNvPicPr>
          <p:nvPr/>
        </p:nvPicPr>
        <p:blipFill>
          <a:blip r:embed="rId9"/>
          <a:stretch>
            <a:fillRect/>
          </a:stretch>
        </p:blipFill>
        <p:spPr>
          <a:xfrm>
            <a:off x="2408975" y="1220079"/>
            <a:ext cx="830874" cy="830874"/>
          </a:xfrm>
          <a:prstGeom prst="rect">
            <a:avLst/>
          </a:prstGeom>
        </p:spPr>
      </p:pic>
      <p:sp>
        <p:nvSpPr>
          <p:cNvPr id="56" name="Rectangle 85"/>
          <p:cNvSpPr/>
          <p:nvPr/>
        </p:nvSpPr>
        <p:spPr bwMode="gray">
          <a:xfrm>
            <a:off x="2106035" y="10901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参考流程图</a:t>
            </a:r>
            <a:r>
              <a:rPr kumimoji="1" lang="en-US" altLang="zh-CN" sz="1600" dirty="0">
                <a:solidFill>
                  <a:schemeClr val="bg1"/>
                </a:solidFill>
              </a:rPr>
              <a:t>2</a:t>
            </a:r>
            <a:endParaRPr kumimoji="1" lang="zh-CN" altLang="en-US" sz="1600" dirty="0">
              <a:solidFill>
                <a:schemeClr val="bg1"/>
              </a:solidFill>
            </a:endParaRPr>
          </a:p>
        </p:txBody>
      </p:sp>
      <p:pic>
        <p:nvPicPr>
          <p:cNvPr id="61" name="Picture 94"/>
          <p:cNvPicPr>
            <a:picLocks noChangeAspect="1"/>
          </p:cNvPicPr>
          <p:nvPr>
            <p:custDataLst>
              <p:tags r:id="rId10"/>
            </p:custDataLst>
          </p:nvPr>
        </p:nvPicPr>
        <p:blipFill>
          <a:blip r:embed="rId8"/>
          <a:stretch>
            <a:fillRect/>
          </a:stretch>
        </p:blipFill>
        <p:spPr>
          <a:xfrm>
            <a:off x="1684655" y="3669665"/>
            <a:ext cx="830580" cy="739775"/>
          </a:xfrm>
          <a:prstGeom prst="rect">
            <a:avLst/>
          </a:prstGeom>
        </p:spPr>
      </p:pic>
    </p:spTree>
  </p:cSld>
  <p:clrMapOvr>
    <a:masterClrMapping/>
  </p:clrMapOvr>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PP_MARK_KEY" val="47257b7a-3efd-4304-9d76-9abf6065f5bc"/>
  <p:tag name="COMMONDATA" val="eyJoZGlkIjoiMDcwOTk1ZGE3OTQyNzEwZWMyMjIzMDZmNmE3ZDg1ZjIifQ=="/>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3224</Words>
  <Application>WPS 演示</Application>
  <PresentationFormat>宽屏</PresentationFormat>
  <Paragraphs>342</Paragraphs>
  <Slides>14</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14</vt:i4>
      </vt:variant>
    </vt:vector>
  </HeadingPairs>
  <TitlesOfParts>
    <vt:vector size="35"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Calibri</vt:lpstr>
      <vt:lpstr>Roboto black</vt:lpstr>
      <vt:lpstr>Segoe Print</vt:lpstr>
      <vt:lpstr>PingFang SC</vt:lpstr>
      <vt:lpstr>Arial Unicode MS</vt:lpstr>
      <vt:lpstr>Arial Unicode MS</vt:lpstr>
      <vt:lpstr>Calibri Light</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小贤</cp:lastModifiedBy>
  <cp:revision>192</cp:revision>
  <dcterms:created xsi:type="dcterms:W3CDTF">2021-03-03T08:16:00Z</dcterms:created>
  <dcterms:modified xsi:type="dcterms:W3CDTF">2023-06-12T13:39:49Z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4E21890C78EB49F8B578327E8E5A2014_12</vt:lpwstr>
  </property>
  <property fmtid="{D5CDD505-2E9C-101B-9397-08002B2CF9AE}" pid="3" name="KSOProductBuildVer">
    <vt:lpwstr>2052-11.1.0.14036</vt:lpwstr>
  </property>
</Properties>
</file>