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56" r:id="rId4"/>
    <p:sldId id="257" r:id="rId5"/>
    <p:sldId id="258" r:id="rId6"/>
    <p:sldId id="272" r:id="rId7"/>
    <p:sldId id="284" r:id="rId8"/>
    <p:sldId id="263" r:id="rId9"/>
    <p:sldId id="271" r:id="rId10"/>
    <p:sldId id="289" r:id="rId11"/>
    <p:sldId id="26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png"/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31.svg"/><Relationship Id="rId21" Type="http://schemas.openxmlformats.org/officeDocument/2006/relationships/image" Target="../media/image30.png"/><Relationship Id="rId20" Type="http://schemas.openxmlformats.org/officeDocument/2006/relationships/image" Target="../media/image29.svg"/><Relationship Id="rId2" Type="http://schemas.openxmlformats.org/officeDocument/2006/relationships/image" Target="../media/image11.png"/><Relationship Id="rId19" Type="http://schemas.openxmlformats.org/officeDocument/2006/relationships/image" Target="../media/image28.png"/><Relationship Id="rId18" Type="http://schemas.openxmlformats.org/officeDocument/2006/relationships/image" Target="../media/image27.svg"/><Relationship Id="rId17" Type="http://schemas.openxmlformats.org/officeDocument/2006/relationships/image" Target="../media/image26.png"/><Relationship Id="rId16" Type="http://schemas.openxmlformats.org/officeDocument/2006/relationships/image" Target="../media/image25.sv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svg"/><Relationship Id="rId12" Type="http://schemas.openxmlformats.org/officeDocument/2006/relationships/image" Target="../media/image21.png"/><Relationship Id="rId11" Type="http://schemas.openxmlformats.org/officeDocument/2006/relationships/image" Target="../media/image20.sv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32.jpeg"/><Relationship Id="rId2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5950" y="4880610"/>
            <a:ext cx="3382010" cy="580390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dirty="0"/>
              <a:t>基于影刀RPA所创建的B站热门视频数据抓取自动化机器人</a:t>
            </a:r>
            <a:endParaRPr kumimoji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：基于影刀RPA所创建的B站热门视频数据抓取自动化机器人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MonsterHunter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：陈柱弛，卢益东，秦至臻，覃星彬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你所热爱的就是你的生活！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海南科技职业大学软件工程专业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：网络视频平台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B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站数据抓取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其它介绍等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6365" y="2741295"/>
            <a:ext cx="3373755" cy="189865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46365" y="2741930"/>
            <a:ext cx="3373755" cy="189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4609" y="268711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某视频公司业务背景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701356"/>
            <a:ext cx="4940844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在新媒体发展迅速的今天，自媒体的竞争愈发激烈，如何紧跟潮流热点，把握流量是每个自媒体工作者避不开的话题。把握所有当下热点话题，并迅速选出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合适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视频制作的方向，视频网站中热门视频的数据就尤为重要，所以需要抓取数据并导入Excel表格进行热点捕抓。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某视频公司创建于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年，他们着力于找寻各种视频网站中热门的内容并进行对比。以便于帮助自身旗下的视频制作者们进行更好的创作。</a:t>
            </a:r>
            <a:endParaRPr lang="en-US" altLang="zh-CN" dirty="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095999" y="1848485"/>
            <a:ext cx="4652999" cy="1962086"/>
            <a:chOff x="1693430" y="1735731"/>
            <a:chExt cx="8752688" cy="3690850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77638" y="1786096"/>
              <a:ext cx="4168480" cy="3640485"/>
              <a:chOff x="4190627" y="2698772"/>
              <a:chExt cx="4168480" cy="3640485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对比各各平台的视频数据</a:t>
                </a:r>
                <a:endParaRPr lang="en-US" altLang="zh-CN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进行数据对比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4190628" y="3234047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归纳和整理各种数据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4190627" y="269877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进行数据归纳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792275" y="3965841"/>
              <a:ext cx="2133585" cy="1203507"/>
              <a:chOff x="6020808" y="3092602"/>
              <a:chExt cx="2133585" cy="1203507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6020808" y="3669463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将数据全部填入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Excel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工作表中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6075440" y="309260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将各种数据填入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Excel</a:t>
                </a:r>
                <a:endParaRPr lang="en-US" alt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735731"/>
              <a:ext cx="2020976" cy="1102196"/>
              <a:chOff x="3921963" y="862492"/>
              <a:chExt cx="2020976" cy="1102196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收集各各热门视频平台的数据</a:t>
                </a:r>
                <a:endParaRPr lang="zh-CN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6249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收集各种数据</a:t>
                </a:r>
                <a:endParaRPr 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13334" y="5343215"/>
            <a:ext cx="2964662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收集数据和将数据填入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Excel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是十分简单而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繁琐的工作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每个平台的视频数据都十分大量，人工抓取成本时间高。</a:t>
            </a:r>
            <a:endParaRPr lang="en-US" alt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84233" y="1876429"/>
            <a:ext cx="291591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一遍又一遍的反复进行数据的导入，十分耗时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864610" y="272415"/>
            <a:ext cx="7165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收集数据和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将数据填入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Excel 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流程痛点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示例：某视频网站公司案例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机器人工厂上线流程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74675" y="1250950"/>
            <a:ext cx="10438765" cy="3927475"/>
            <a:chOff x="631" y="1958"/>
            <a:chExt cx="15354" cy="3056"/>
          </a:xfrm>
        </p:grpSpPr>
        <p:cxnSp>
          <p:nvCxnSpPr>
            <p:cNvPr id="40" name="直接连接符 86"/>
            <p:cNvCxnSpPr>
              <a:stCxn id="41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1" name="肘形连接符 50"/>
            <p:cNvCxnSpPr>
              <a:stCxn id="41" idx="2"/>
              <a:endCxn id="43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51"/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等腰三角形 103"/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等腰三角形 104"/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TextBox 103"/>
            <p:cNvSpPr txBox="1">
              <a:spLocks noChangeArrowheads="1"/>
            </p:cNvSpPr>
            <p:nvPr/>
          </p:nvSpPr>
          <p:spPr bwMode="auto">
            <a:xfrm rot="30982">
              <a:off x="1654" y="2731"/>
              <a:ext cx="144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TextBox 103"/>
            <p:cNvSpPr txBox="1">
              <a:spLocks noChangeArrowheads="1"/>
            </p:cNvSpPr>
            <p:nvPr/>
          </p:nvSpPr>
          <p:spPr bwMode="auto">
            <a:xfrm rot="30982">
              <a:off x="3175" y="2722"/>
              <a:ext cx="14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TextBox 103"/>
            <p:cNvSpPr txBox="1">
              <a:spLocks noChangeArrowheads="1"/>
            </p:cNvSpPr>
            <p:nvPr/>
          </p:nvSpPr>
          <p:spPr bwMode="auto">
            <a:xfrm rot="30982">
              <a:off x="4653" y="2721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TextBox 103"/>
            <p:cNvSpPr txBox="1">
              <a:spLocks noChangeArrowheads="1"/>
            </p:cNvSpPr>
            <p:nvPr/>
          </p:nvSpPr>
          <p:spPr bwMode="auto">
            <a:xfrm rot="30982">
              <a:off x="6016" y="2731"/>
              <a:ext cx="144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TextBox 103"/>
            <p:cNvSpPr txBox="1">
              <a:spLocks noChangeArrowheads="1"/>
            </p:cNvSpPr>
            <p:nvPr/>
          </p:nvSpPr>
          <p:spPr bwMode="auto">
            <a:xfrm rot="30982">
              <a:off x="7446" y="2731"/>
              <a:ext cx="145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TextBox 103"/>
            <p:cNvSpPr txBox="1">
              <a:spLocks noChangeArrowheads="1"/>
            </p:cNvSpPr>
            <p:nvPr/>
          </p:nvSpPr>
          <p:spPr bwMode="auto">
            <a:xfrm rot="30982">
              <a:off x="8859" y="2721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TextBox 103"/>
            <p:cNvSpPr txBox="1">
              <a:spLocks noChangeArrowheads="1"/>
            </p:cNvSpPr>
            <p:nvPr/>
          </p:nvSpPr>
          <p:spPr bwMode="auto">
            <a:xfrm rot="30982">
              <a:off x="10331" y="2731"/>
              <a:ext cx="145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TextBox 103"/>
            <p:cNvSpPr txBox="1">
              <a:spLocks noChangeArrowheads="1"/>
            </p:cNvSpPr>
            <p:nvPr/>
          </p:nvSpPr>
          <p:spPr bwMode="auto">
            <a:xfrm rot="30982">
              <a:off x="1405" y="4255"/>
              <a:ext cx="193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  <a:endPara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TextBox 103"/>
            <p:cNvSpPr txBox="1">
              <a:spLocks noChangeArrowheads="1"/>
            </p:cNvSpPr>
            <p:nvPr/>
          </p:nvSpPr>
          <p:spPr bwMode="auto">
            <a:xfrm rot="30982">
              <a:off x="4357" y="4255"/>
              <a:ext cx="193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  <a:endPara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TextBox 103"/>
            <p:cNvSpPr txBox="1">
              <a:spLocks noChangeArrowheads="1"/>
            </p:cNvSpPr>
            <p:nvPr/>
          </p:nvSpPr>
          <p:spPr bwMode="auto">
            <a:xfrm rot="30982">
              <a:off x="7204" y="4255"/>
              <a:ext cx="193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部署开发</a:t>
              </a:r>
              <a:endPara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66" name="肘形连接符 65"/>
            <p:cNvCxnSpPr>
              <a:stCxn id="45" idx="2"/>
              <a:endCxn id="53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03"/>
            <p:cNvSpPr txBox="1">
              <a:spLocks noChangeArrowheads="1"/>
            </p:cNvSpPr>
            <p:nvPr/>
          </p:nvSpPr>
          <p:spPr bwMode="auto">
            <a:xfrm rot="30982">
              <a:off x="11761" y="2732"/>
              <a:ext cx="145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TextBox 103"/>
            <p:cNvSpPr txBox="1">
              <a:spLocks noChangeArrowheads="1"/>
            </p:cNvSpPr>
            <p:nvPr/>
          </p:nvSpPr>
          <p:spPr bwMode="auto">
            <a:xfrm rot="30982">
              <a:off x="13111" y="2722"/>
              <a:ext cx="16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  <a:endPara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等腰三角形 118"/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TextBox 103"/>
            <p:cNvSpPr txBox="1">
              <a:spLocks noChangeArrowheads="1"/>
            </p:cNvSpPr>
            <p:nvPr/>
          </p:nvSpPr>
          <p:spPr bwMode="auto">
            <a:xfrm rot="30982">
              <a:off x="10801" y="4231"/>
              <a:ext cx="193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  <a:endPara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矩形: 圆角 74"/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一期工程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5889" y="657224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参考流程图</a:t>
            </a: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0" y="1517015"/>
            <a:ext cx="428625" cy="2261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sz="1200" dirty="0">
                <a:sym typeface="+mn-ea"/>
              </a:rPr>
              <a:t>B站</a:t>
            </a:r>
            <a:r>
              <a:rPr kumimoji="1" lang="zh-CN" sz="1200" dirty="0">
                <a:sym typeface="+mn-ea"/>
              </a:rPr>
              <a:t>热门视频数据抓取</a:t>
            </a:r>
            <a:endParaRPr kumimoji="1" lang="zh-CN" sz="1200" dirty="0"/>
          </a:p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使用前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0" y="4327525"/>
            <a:ext cx="428625" cy="2244090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sz="1200" dirty="0">
                <a:sym typeface="+mn-ea"/>
              </a:rPr>
              <a:t>B站</a:t>
            </a:r>
            <a:r>
              <a:rPr kumimoji="1" lang="zh-CN" sz="1200" dirty="0">
                <a:sym typeface="+mn-ea"/>
              </a:rPr>
              <a:t>热门视频数据抓取使用后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机器人自动完成登录系统、新建商品信息等业务流程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93118" y="2418649"/>
            <a:ext cx="138447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72703" y="3736539"/>
            <a:ext cx="127090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粘贴各种数据到</a:t>
            </a:r>
            <a:r>
              <a:rPr kumimoji="1"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工作表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0747" y="2354837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复制各种数据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6555" y="2361565"/>
            <a:ext cx="13633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找到并进入热门频道</a:t>
            </a:r>
            <a:endParaRPr kumimoji="1" 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19370" y="2381250"/>
            <a:ext cx="12446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BILIBILI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/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3490926" y="5387984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736696" y="5363432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BILIBILI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37652" y="5379366"/>
            <a:ext cx="13624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进入热门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544435" y="5379085"/>
            <a:ext cx="1194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创建并打开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工作表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右 119"/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/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/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/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ibot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8797206" y="5370423"/>
            <a:ext cx="132997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抓取数据并导入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10200640" y="4545330"/>
            <a:ext cx="1735455" cy="1064260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分钟完成抓取和填入表格</a:t>
            </a:r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10126980" y="1977390"/>
            <a:ext cx="1808480" cy="965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10-30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分钟完成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份数据的抓取和填入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900" dirty="0"/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示例</a:t>
            </a:r>
            <a:r>
              <a:rPr lang="en-US" altLang="zh-CN" sz="24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项目实施前后的订单处理流程对比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287866" y="1388848"/>
            <a:ext cx="1987783" cy="368300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数据呈现清晰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00357" y="439309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（从技术和模式创新上可以说明，以下为参考示例）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7913884" y="1031467"/>
            <a:ext cx="0" cy="4754880"/>
          </a:xfrm>
          <a:prstGeom prst="line">
            <a:avLst/>
          </a:prstGeom>
          <a:ln>
            <a:solidFill>
              <a:srgbClr val="FFFFFF">
                <a:lumMod val="75000"/>
              </a:srgbClr>
            </a:solidFill>
          </a:ln>
        </p:spPr>
        <p:style>
          <a:lnRef idx="1">
            <a:srgbClr val="EBEBEB"/>
          </a:lnRef>
          <a:fillRef idx="0">
            <a:srgbClr val="EBEBEB"/>
          </a:fillRef>
          <a:effectRef idx="0">
            <a:srgbClr val="EBEBEB"/>
          </a:effectRef>
          <a:fontRef idx="minor">
            <a:srgbClr val="3C3C4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01" y="4635183"/>
            <a:ext cx="1041400" cy="11176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436831" y="1388848"/>
            <a:ext cx="1987783" cy="368300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使用简单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250" y="1943100"/>
            <a:ext cx="1962150" cy="2364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1.通过RPA机器人来对BILIBILI热门视频网站进行数据获取并导入Excel工作表，使所有数据一览无余的展示给用户。</a:t>
            </a: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397875" y="1943100"/>
            <a:ext cx="20078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2.用户只需要一个Edge浏览器就可以使用，在输入框中输入路径后，就会在该路径下自动生成一个文件夹，文件夹内有Excel工作表，十分简单适用。</a:t>
            </a:r>
            <a:endParaRPr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81" y="4664742"/>
            <a:ext cx="1042416" cy="1121664"/>
          </a:xfrm>
          <a:prstGeom prst="rect">
            <a:avLst/>
          </a:prstGeom>
        </p:spPr>
      </p:pic>
      <p:sp>
        <p:nvSpPr>
          <p:cNvPr id="101" name="梯形 100"/>
          <p:cNvSpPr/>
          <p:nvPr>
            <p:custDataLst>
              <p:tags r:id="rId7"/>
            </p:custDataLst>
          </p:nvPr>
        </p:nvSpPr>
        <p:spPr>
          <a:xfrm rot="14400000">
            <a:off x="2222317" y="3190520"/>
            <a:ext cx="1678966" cy="302465"/>
          </a:xfrm>
          <a:prstGeom prst="trapezoid">
            <a:avLst>
              <a:gd name="adj" fmla="val 583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2" name="梯形 101"/>
          <p:cNvSpPr/>
          <p:nvPr>
            <p:custDataLst>
              <p:tags r:id="rId8"/>
            </p:custDataLst>
          </p:nvPr>
        </p:nvSpPr>
        <p:spPr>
          <a:xfrm>
            <a:off x="1612917" y="3989191"/>
            <a:ext cx="1678970" cy="302464"/>
          </a:xfrm>
          <a:prstGeom prst="trapezoid">
            <a:avLst>
              <a:gd name="adj" fmla="val 583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3" name="梯形 102"/>
          <p:cNvSpPr/>
          <p:nvPr>
            <p:custDataLst>
              <p:tags r:id="rId9"/>
            </p:custDataLst>
          </p:nvPr>
        </p:nvSpPr>
        <p:spPr>
          <a:xfrm rot="7200000">
            <a:off x="870631" y="3190703"/>
            <a:ext cx="1678966" cy="302465"/>
          </a:xfrm>
          <a:prstGeom prst="trapezoid">
            <a:avLst>
              <a:gd name="adj" fmla="val 583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3733800" y="3150870"/>
            <a:ext cx="1617980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运行速度快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3322955" y="4497705"/>
            <a:ext cx="1450340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数据清晰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3322955" y="1723390"/>
            <a:ext cx="2134235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节约人力成本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805853" y="1625986"/>
            <a:ext cx="8728209" cy="3422172"/>
            <a:chOff x="1777613" y="1544706"/>
            <a:chExt cx="8728209" cy="3422172"/>
          </a:xfrm>
        </p:grpSpPr>
        <p:sp>
          <p:nvSpPr>
            <p:cNvPr id="91" name="椭圆 90"/>
            <p:cNvSpPr/>
            <p:nvPr/>
          </p:nvSpPr>
          <p:spPr>
            <a:xfrm>
              <a:off x="1778067" y="1544706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1777613" y="1710132"/>
              <a:ext cx="8728209" cy="3256746"/>
              <a:chOff x="1777613" y="1710132"/>
              <a:chExt cx="8728209" cy="3256746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8772817" y="2576565"/>
                <a:ext cx="1733005" cy="1789386"/>
                <a:chOff x="13285895" y="530804"/>
                <a:chExt cx="2446840" cy="2526450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14222601" y="150255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13362188" y="2630202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12314147" y="1502810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778079" y="288446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2031872" y="1710132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777613" y="422413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1931697" y="4365772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1932150" y="306963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5" name="矩形 104"/>
          <p:cNvSpPr/>
          <p:nvPr/>
        </p:nvSpPr>
        <p:spPr>
          <a:xfrm>
            <a:off x="5322129" y="3150986"/>
            <a:ext cx="32992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本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机器人运行时间十分之短，用时不到半分钟，相比人工节省了相当多时间。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321798" y="1626239"/>
            <a:ext cx="291591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本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机器人可以在最大程度上节约人力成本，降低工作难度。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92498" y="291458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322129" y="4497821"/>
            <a:ext cx="3299290" cy="10604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本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机器人所捕抓到的内容将在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Excel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中排版好后呈现给用户，用户可以很快找到自己需要的数据。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5" grpId="0"/>
      <p:bldP spid="10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00,&quot;width&quot;:96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77c2badf-4550-466d-a20b-e2507c3ad6b0"/>
  <p:tag name="COMMONDATA" val="eyJoZGlkIjoiMmQ3YzNlYjM3NzU1N2Y0YWQ3YmU0NDczZGVlYmRkYmEifQ==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110_1*i*1"/>
  <p:tag name="KSO_WM_TEMPLATE_CATEGORY" val="diagram"/>
  <p:tag name="KSO_WM_TEMPLATE_INDEX" val="20201110"/>
  <p:tag name="KSO_WM_UNIT_LAYERLEVEL" val="1"/>
  <p:tag name="KSO_WM_TAG_VERSION" val="1.0"/>
  <p:tag name="KSO_WM_BEAUTIFY_FLAG" val=""/>
</p:tagLst>
</file>

<file path=ppt/tags/tag6.xml><?xml version="1.0" encoding="utf-8"?>
<p:tagLst xmlns:p="http://schemas.openxmlformats.org/presentationml/2006/main">
  <p:tag name="KSO_WM_UNIT_VALUE" val="310*289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1110_1*h_d*1_1"/>
  <p:tag name="KSO_WM_TEMPLATE_CATEGORY" val="diagram"/>
  <p:tag name="KSO_WM_TEMPLATE_INDEX" val="20201110"/>
  <p:tag name="KSO_WM_UNIT_LAYERLEVEL" val="1_1"/>
  <p:tag name="KSO_WM_TAG_VERSION" val="1.0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VALUE" val="311*289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1110_1*h_d*2_1"/>
  <p:tag name="KSO_WM_TEMPLATE_CATEGORY" val="diagram"/>
  <p:tag name="KSO_WM_TEMPLATE_INDEX" val="20201110"/>
  <p:tag name="KSO_WM_UNIT_LAYERLEVEL" val="1_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WPS 演示</Application>
  <PresentationFormat>宽屏</PresentationFormat>
  <Paragraphs>175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华文琥珀</vt:lpstr>
      <vt:lpstr>Arial</vt:lpstr>
      <vt:lpstr>Calibri</vt:lpstr>
      <vt:lpstr>PingFang SC</vt:lpstr>
      <vt:lpstr>Arial Unicode MS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CZC</cp:lastModifiedBy>
  <cp:revision>217</cp:revision>
  <dcterms:created xsi:type="dcterms:W3CDTF">2021-03-03T08:16:00Z</dcterms:created>
  <dcterms:modified xsi:type="dcterms:W3CDTF">2023-06-21T07:15:23Z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B0295987D18C4806B8C8F77DD11619B1_12</vt:lpwstr>
  </property>
  <property fmtid="{D5CDD505-2E9C-101B-9397-08002B2CF9AE}" pid="3" name="KSOProductBuildVer">
    <vt:lpwstr>2052-11.1.0.14309</vt:lpwstr>
  </property>
</Properties>
</file>