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80" r:id="rId3"/>
    <p:sldId id="308" r:id="rId4"/>
    <p:sldId id="372" r:id="rId5"/>
    <p:sldId id="403" r:id="rId6"/>
    <p:sldId id="404" r:id="rId7"/>
    <p:sldId id="392" r:id="rId8"/>
    <p:sldId id="309" r:id="rId9"/>
    <p:sldId id="276" r:id="rId10"/>
    <p:sldId id="285" r:id="rId11"/>
    <p:sldId id="322" r:id="rId12"/>
    <p:sldId id="310" r:id="rId13"/>
    <p:sldId id="281" r:id="rId14"/>
    <p:sldId id="267" r:id="rId15"/>
    <p:sldId id="337" r:id="rId16"/>
    <p:sldId id="311" r:id="rId17"/>
  </p:sldIdLst>
  <p:sldSz cx="12192000" cy="6858000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912" userDrawn="1">
          <p15:clr>
            <a:srgbClr val="A4A3A4"/>
          </p15:clr>
        </p15:guide>
        <p15:guide id="3" orient="horz" pos="3888" userDrawn="1">
          <p15:clr>
            <a:srgbClr val="A4A3A4"/>
          </p15:clr>
        </p15:guide>
        <p15:guide id="4" orient="horz" pos="1330" userDrawn="1">
          <p15:clr>
            <a:srgbClr val="A4A3A4"/>
          </p15:clr>
        </p15:guide>
        <p15:guide id="5" orient="horz" pos="1957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384" userDrawn="1">
          <p15:clr>
            <a:srgbClr val="A4A3A4"/>
          </p15:clr>
        </p15:guide>
        <p15:guide id="8" pos="570" userDrawn="1">
          <p15:clr>
            <a:srgbClr val="A4A3A4"/>
          </p15:clr>
        </p15:guide>
        <p15:guide id="9" pos="7296" userDrawn="1">
          <p15:clr>
            <a:srgbClr val="A4A3A4"/>
          </p15:clr>
        </p15:guide>
        <p15:guide id="10" pos="7092" userDrawn="1">
          <p15:clr>
            <a:srgbClr val="A4A3A4"/>
          </p15:clr>
        </p15:guide>
        <p15:guide id="11" pos="69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3139"/>
    <a:srgbClr val="F1F2F4"/>
    <a:srgbClr val="EDF1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-1386" y="-630"/>
      </p:cViewPr>
      <p:guideLst>
        <p:guide orient="horz" pos="2160"/>
        <p:guide orient="horz" pos="912"/>
        <p:guide orient="horz" pos="3888"/>
        <p:guide orient="horz" pos="1330"/>
        <p:guide orient="horz" pos="1957"/>
        <p:guide pos="3840"/>
        <p:guide pos="384"/>
        <p:guide pos="570"/>
        <p:guide pos="7296"/>
        <p:guide pos="7092"/>
        <p:guide pos="698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gs" Target="tags/tag4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9B7B9-572E-4765-8917-F290920783FD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E3090-19BA-4BF2-BD34-BAA68E139CC7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4BA81-6A69-41D6-AE52-62521AF7621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73A4F-3A00-45DA-888B-C117A9825B00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Work #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5219700" y="669472"/>
            <a:ext cx="877824" cy="87782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Team</a:t>
            </a:r>
            <a:endParaRPr lang="en-US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955330" y="2019300"/>
            <a:ext cx="1243584" cy="124358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Team</a:t>
            </a:r>
            <a:endParaRPr lang="en-US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2" hasCustomPrompt="1"/>
          </p:nvPr>
        </p:nvSpPr>
        <p:spPr>
          <a:xfrm>
            <a:off x="7260533" y="2988127"/>
            <a:ext cx="1179576" cy="117957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6"/>
            </a:solidFill>
          </a:ln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Team</a:t>
            </a:r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2586011" y="3565323"/>
            <a:ext cx="1746504" cy="174650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Team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119062" y="104774"/>
            <a:ext cx="6702425" cy="664686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</a:t>
            </a:r>
            <a:endParaRPr lang="en-US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6884935" y="104774"/>
            <a:ext cx="2560321" cy="329286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</a:t>
            </a:r>
            <a:endParaRPr lang="en-US"/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9509047" y="3460366"/>
            <a:ext cx="2560321" cy="329286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12257" y="2019299"/>
            <a:ext cx="3927475" cy="204311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604821" y="2019299"/>
            <a:ext cx="3927475" cy="204311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11885" y="4124323"/>
            <a:ext cx="3927475" cy="204311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604634" y="4124324"/>
            <a:ext cx="3927475" cy="204311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597383" y="2019299"/>
            <a:ext cx="2644775" cy="414813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 hasCustomPrompt="1"/>
          </p:nvPr>
        </p:nvSpPr>
        <p:spPr>
          <a:xfrm>
            <a:off x="573151" y="1775893"/>
            <a:ext cx="2706624" cy="198424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 #</a:t>
            </a:r>
            <a:endParaRPr lang="en-US"/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1" hasCustomPrompt="1"/>
          </p:nvPr>
        </p:nvSpPr>
        <p:spPr>
          <a:xfrm>
            <a:off x="3352864" y="1775893"/>
            <a:ext cx="2706624" cy="198424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 #</a:t>
            </a:r>
            <a:endParaRPr lang="en-US"/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2" hasCustomPrompt="1"/>
          </p:nvPr>
        </p:nvSpPr>
        <p:spPr>
          <a:xfrm>
            <a:off x="6130925" y="1775893"/>
            <a:ext cx="2706624" cy="198424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 #</a:t>
            </a:r>
            <a:endParaRPr lang="en-US"/>
          </a:p>
        </p:txBody>
      </p:sp>
      <p:sp>
        <p:nvSpPr>
          <p:cNvPr id="19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8910701" y="1775893"/>
            <a:ext cx="2706624" cy="198424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 #</a:t>
            </a:r>
            <a:endParaRPr lang="en-US"/>
          </a:p>
        </p:txBody>
      </p:sp>
      <p:sp>
        <p:nvSpPr>
          <p:cNvPr id="20" name="Picture Placeholder 15"/>
          <p:cNvSpPr>
            <a:spLocks noGrp="1"/>
          </p:cNvSpPr>
          <p:nvPr>
            <p:ph type="pic" sz="quarter" idx="14" hasCustomPrompt="1"/>
          </p:nvPr>
        </p:nvSpPr>
        <p:spPr>
          <a:xfrm>
            <a:off x="573151" y="3816434"/>
            <a:ext cx="2706624" cy="198424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 #</a:t>
            </a:r>
            <a:endParaRPr lang="en-US"/>
          </a:p>
        </p:txBody>
      </p:sp>
      <p:sp>
        <p:nvSpPr>
          <p:cNvPr id="21" name="Picture Placeholder 15"/>
          <p:cNvSpPr>
            <a:spLocks noGrp="1"/>
          </p:cNvSpPr>
          <p:nvPr>
            <p:ph type="pic" sz="quarter" idx="15" hasCustomPrompt="1"/>
          </p:nvPr>
        </p:nvSpPr>
        <p:spPr>
          <a:xfrm>
            <a:off x="3352864" y="3816434"/>
            <a:ext cx="2706624" cy="198424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 #</a:t>
            </a:r>
            <a:endParaRPr lang="en-US"/>
          </a:p>
        </p:txBody>
      </p:sp>
      <p:sp>
        <p:nvSpPr>
          <p:cNvPr id="22" name="Picture Placeholder 15"/>
          <p:cNvSpPr>
            <a:spLocks noGrp="1"/>
          </p:cNvSpPr>
          <p:nvPr>
            <p:ph type="pic" sz="quarter" idx="16" hasCustomPrompt="1"/>
          </p:nvPr>
        </p:nvSpPr>
        <p:spPr>
          <a:xfrm>
            <a:off x="6130925" y="3816434"/>
            <a:ext cx="2706624" cy="198424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 #</a:t>
            </a:r>
            <a:endParaRPr lang="en-US"/>
          </a:p>
        </p:txBody>
      </p:sp>
      <p:sp>
        <p:nvSpPr>
          <p:cNvPr id="23" name="Picture Placeholder 15"/>
          <p:cNvSpPr>
            <a:spLocks noGrp="1"/>
          </p:cNvSpPr>
          <p:nvPr>
            <p:ph type="pic" sz="quarter" idx="17" hasCustomPrompt="1"/>
          </p:nvPr>
        </p:nvSpPr>
        <p:spPr>
          <a:xfrm>
            <a:off x="8908986" y="3816434"/>
            <a:ext cx="2706624" cy="198424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 #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3781424" y="-1"/>
            <a:ext cx="2752725" cy="333851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 #</a:t>
            </a:r>
            <a:endParaRPr lang="en-US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1" hasCustomPrompt="1"/>
          </p:nvPr>
        </p:nvSpPr>
        <p:spPr>
          <a:xfrm>
            <a:off x="9477375" y="1509713"/>
            <a:ext cx="2714625" cy="374808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 #</a:t>
            </a:r>
            <a:endParaRPr lang="en-US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931862" y="1509713"/>
            <a:ext cx="2754312" cy="374808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 #</a:t>
            </a:r>
            <a:endParaRPr lang="en-US"/>
          </a:p>
        </p:txBody>
      </p:sp>
      <p:sp>
        <p:nvSpPr>
          <p:cNvPr id="18" name="Picture Placeholder 14"/>
          <p:cNvSpPr>
            <a:spLocks noGrp="1"/>
          </p:cNvSpPr>
          <p:nvPr>
            <p:ph type="pic" sz="quarter" idx="13" hasCustomPrompt="1"/>
          </p:nvPr>
        </p:nvSpPr>
        <p:spPr>
          <a:xfrm>
            <a:off x="6629401" y="1509713"/>
            <a:ext cx="2754312" cy="182879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 #</a:t>
            </a:r>
            <a:endParaRPr lang="en-US"/>
          </a:p>
        </p:txBody>
      </p:sp>
      <p:sp>
        <p:nvSpPr>
          <p:cNvPr id="19" name="Picture Placeholder 14"/>
          <p:cNvSpPr>
            <a:spLocks noGrp="1"/>
          </p:cNvSpPr>
          <p:nvPr>
            <p:ph type="pic" sz="quarter" idx="14" hasCustomPrompt="1"/>
          </p:nvPr>
        </p:nvSpPr>
        <p:spPr>
          <a:xfrm>
            <a:off x="6629401" y="3428999"/>
            <a:ext cx="2754312" cy="182879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 #</a:t>
            </a:r>
            <a:endParaRPr lang="en-US"/>
          </a:p>
        </p:txBody>
      </p:sp>
      <p:sp>
        <p:nvSpPr>
          <p:cNvPr id="20" name="Picture Placeholder 14"/>
          <p:cNvSpPr>
            <a:spLocks noGrp="1"/>
          </p:cNvSpPr>
          <p:nvPr>
            <p:ph type="pic" sz="quarter" idx="15" hasCustomPrompt="1"/>
          </p:nvPr>
        </p:nvSpPr>
        <p:spPr>
          <a:xfrm>
            <a:off x="3779836" y="3428999"/>
            <a:ext cx="2754312" cy="182879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 #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#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-217198" y="2624081"/>
            <a:ext cx="1746504" cy="1243584"/>
          </a:xfrm>
          <a:prstGeom prst="roundRect">
            <a:avLst>
              <a:gd name="adj" fmla="val 6163"/>
            </a:avLst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 #</a:t>
            </a:r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10661691" y="2624081"/>
            <a:ext cx="1746504" cy="1243584"/>
          </a:xfrm>
          <a:prstGeom prst="roundRect">
            <a:avLst>
              <a:gd name="adj" fmla="val 6163"/>
            </a:avLst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 #</a:t>
            </a:r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1680975" y="2149558"/>
            <a:ext cx="2840900" cy="2019300"/>
          </a:xfrm>
          <a:prstGeom prst="roundRect">
            <a:avLst>
              <a:gd name="adj" fmla="val 5624"/>
            </a:avLst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 #</a:t>
            </a:r>
            <a:endParaRPr lang="en-US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675550" y="2149558"/>
            <a:ext cx="2840900" cy="2019300"/>
          </a:xfrm>
          <a:prstGeom prst="roundRect">
            <a:avLst>
              <a:gd name="adj" fmla="val 5624"/>
            </a:avLst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 #</a:t>
            </a:r>
            <a:endParaRPr lang="en-US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7669122" y="2149558"/>
            <a:ext cx="2840900" cy="2019300"/>
          </a:xfrm>
          <a:prstGeom prst="roundRect">
            <a:avLst>
              <a:gd name="adj" fmla="val 5624"/>
            </a:avLst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 #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#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2009136"/>
            <a:ext cx="6096000" cy="415628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 #</a:t>
            </a:r>
            <a:endParaRPr lang="en-US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6096000" y="2009136"/>
            <a:ext cx="2324100" cy="232748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 #</a:t>
            </a:r>
            <a:endParaRPr lang="en-US"/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8420100" y="2009136"/>
            <a:ext cx="3771900" cy="232748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Image #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2192000" cy="341836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#</a:t>
            </a:r>
            <a:endParaRPr lang="en-US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3338622" y="3418366"/>
            <a:ext cx="2386123" cy="152577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#</a:t>
            </a:r>
            <a:endParaRPr lang="en-US"/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6667499" y="3418366"/>
            <a:ext cx="2386123" cy="152577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Portfolio #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786759" y="2365265"/>
            <a:ext cx="1828800" cy="1828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035973" y="2365265"/>
            <a:ext cx="1828800" cy="1828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285187" y="2365265"/>
            <a:ext cx="1828800" cy="1828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534401" y="2365265"/>
            <a:ext cx="1828800" cy="1828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786759" y="2365265"/>
            <a:ext cx="1828800" cy="1828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035973" y="2365265"/>
            <a:ext cx="1828800" cy="1828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s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935725" y="4058717"/>
            <a:ext cx="2286000" cy="1828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Image #</a:t>
            </a:r>
            <a:endParaRPr lang="en-US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1" hasCustomPrompt="1"/>
          </p:nvPr>
        </p:nvSpPr>
        <p:spPr>
          <a:xfrm>
            <a:off x="3613908" y="4058717"/>
            <a:ext cx="2286000" cy="1828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Image #</a:t>
            </a:r>
            <a:endParaRPr lang="en-US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2" hasCustomPrompt="1"/>
          </p:nvPr>
        </p:nvSpPr>
        <p:spPr>
          <a:xfrm>
            <a:off x="6292091" y="4058717"/>
            <a:ext cx="2286000" cy="1828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Image #</a:t>
            </a:r>
            <a:endParaRPr lang="en-US"/>
          </a:p>
        </p:txBody>
      </p:sp>
      <p:sp>
        <p:nvSpPr>
          <p:cNvPr id="16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8970274" y="4058717"/>
            <a:ext cx="2286000" cy="1828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Image #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Work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 rot="434797">
            <a:off x="1198267" y="2019299"/>
            <a:ext cx="1828800" cy="1828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Team</a:t>
            </a:r>
            <a:endParaRPr lang="en-US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1" hasCustomPrompt="1"/>
          </p:nvPr>
        </p:nvSpPr>
        <p:spPr>
          <a:xfrm rot="434797">
            <a:off x="6414869" y="2030510"/>
            <a:ext cx="1828800" cy="1828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Team</a:t>
            </a:r>
            <a:endParaRPr lang="en-US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2" hasCustomPrompt="1"/>
          </p:nvPr>
        </p:nvSpPr>
        <p:spPr>
          <a:xfrm rot="434797">
            <a:off x="1195986" y="4329978"/>
            <a:ext cx="1828800" cy="1828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Team</a:t>
            </a:r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3" hasCustomPrompt="1"/>
          </p:nvPr>
        </p:nvSpPr>
        <p:spPr>
          <a:xfrm rot="434797">
            <a:off x="6421733" y="4345750"/>
            <a:ext cx="1828800" cy="1828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Team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Work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875808" y="2370939"/>
            <a:ext cx="1408176" cy="140817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Team</a:t>
            </a:r>
            <a:endParaRPr lang="en-US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1" hasCustomPrompt="1"/>
          </p:nvPr>
        </p:nvSpPr>
        <p:spPr>
          <a:xfrm>
            <a:off x="2693976" y="2370939"/>
            <a:ext cx="1408176" cy="140817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Team</a:t>
            </a:r>
            <a:endParaRPr lang="en-US"/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4512144" y="2370939"/>
            <a:ext cx="1408176" cy="140817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Team</a:t>
            </a:r>
            <a:endParaRPr lang="en-US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6330312" y="2370939"/>
            <a:ext cx="1408176" cy="140817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Team</a:t>
            </a:r>
            <a:endParaRPr lang="en-US"/>
          </a:p>
        </p:txBody>
      </p:sp>
      <p:sp>
        <p:nvSpPr>
          <p:cNvPr id="1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8148480" y="2370939"/>
            <a:ext cx="1408176" cy="140817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Team</a:t>
            </a:r>
            <a:endParaRPr lang="en-US"/>
          </a:p>
        </p:txBody>
      </p:sp>
      <p:sp>
        <p:nvSpPr>
          <p:cNvPr id="20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9886750" y="2370939"/>
            <a:ext cx="1408176" cy="140817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Team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Work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065287" y="2359541"/>
            <a:ext cx="1728216" cy="1728216"/>
          </a:xfrm>
          <a:prstGeom prst="foldedCorner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3153445" y="3433428"/>
            <a:ext cx="1728216" cy="1728216"/>
          </a:xfrm>
          <a:prstGeom prst="foldedCorner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5241603" y="2359541"/>
            <a:ext cx="1728216" cy="1728216"/>
          </a:xfrm>
          <a:prstGeom prst="foldedCorner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325828" y="3433428"/>
            <a:ext cx="1728216" cy="1728216"/>
          </a:xfrm>
          <a:prstGeom prst="foldedCorner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9413986" y="2359541"/>
            <a:ext cx="1728216" cy="1728216"/>
          </a:xfrm>
          <a:prstGeom prst="foldedCorner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Work 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953865" y="566478"/>
            <a:ext cx="1399032" cy="1399032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Team</a:t>
            </a: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 hasCustomPrompt="1"/>
          </p:nvPr>
        </p:nvSpPr>
        <p:spPr>
          <a:xfrm>
            <a:off x="6629400" y="-1"/>
            <a:ext cx="5562600" cy="253054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Image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1F4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7420" y="3667604"/>
            <a:ext cx="297337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技术评审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600"/>
              </a:spcBef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青岛市分公司科技部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RPA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</a:t>
            </a:r>
            <a:endParaRPr lang="en-US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7421" y="2708160"/>
            <a:ext cx="6235911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财务银企</a:t>
            </a:r>
            <a:r>
              <a:rPr lang="zh-CN" altLang="en-US" sz="32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明细</a:t>
            </a:r>
            <a:r>
              <a:rPr lang="zh-CN" altLang="en-US" sz="32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对账流程</a:t>
            </a:r>
            <a:endParaRPr lang="en-US" sz="3200" b="1" u="sng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551124" y="2708160"/>
            <a:ext cx="496297" cy="563082"/>
            <a:chOff x="5078413" y="5448300"/>
            <a:chExt cx="601663" cy="682625"/>
          </a:xfrm>
          <a:solidFill>
            <a:schemeClr val="accent1"/>
          </a:solidFill>
          <a:effectLst/>
        </p:grpSpPr>
        <p:sp>
          <p:nvSpPr>
            <p:cNvPr id="19" name="Freeform 169"/>
            <p:cNvSpPr/>
            <p:nvPr/>
          </p:nvSpPr>
          <p:spPr bwMode="auto">
            <a:xfrm>
              <a:off x="5364163" y="5635625"/>
              <a:ext cx="44450" cy="85725"/>
            </a:xfrm>
            <a:custGeom>
              <a:avLst/>
              <a:gdLst>
                <a:gd name="T0" fmla="*/ 6 w 12"/>
                <a:gd name="T1" fmla="*/ 18 h 23"/>
                <a:gd name="T2" fmla="*/ 1 w 12"/>
                <a:gd name="T3" fmla="*/ 10 h 23"/>
                <a:gd name="T4" fmla="*/ 1 w 12"/>
                <a:gd name="T5" fmla="*/ 16 h 23"/>
                <a:gd name="T6" fmla="*/ 2 w 12"/>
                <a:gd name="T7" fmla="*/ 23 h 23"/>
                <a:gd name="T8" fmla="*/ 6 w 12"/>
                <a:gd name="T9" fmla="*/ 1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23">
                  <a:moveTo>
                    <a:pt x="6" y="18"/>
                  </a:moveTo>
                  <a:cubicBezTo>
                    <a:pt x="12" y="5"/>
                    <a:pt x="1" y="0"/>
                    <a:pt x="1" y="10"/>
                  </a:cubicBezTo>
                  <a:cubicBezTo>
                    <a:pt x="0" y="12"/>
                    <a:pt x="0" y="14"/>
                    <a:pt x="1" y="16"/>
                  </a:cubicBezTo>
                  <a:cubicBezTo>
                    <a:pt x="1" y="18"/>
                    <a:pt x="1" y="21"/>
                    <a:pt x="2" y="23"/>
                  </a:cubicBezTo>
                  <a:cubicBezTo>
                    <a:pt x="4" y="22"/>
                    <a:pt x="5" y="20"/>
                    <a:pt x="6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0" name="Freeform 170"/>
            <p:cNvSpPr/>
            <p:nvPr/>
          </p:nvSpPr>
          <p:spPr bwMode="auto">
            <a:xfrm>
              <a:off x="5262563" y="5691188"/>
              <a:ext cx="30163" cy="38100"/>
            </a:xfrm>
            <a:custGeom>
              <a:avLst/>
              <a:gdLst>
                <a:gd name="T0" fmla="*/ 4 w 8"/>
                <a:gd name="T1" fmla="*/ 8 h 10"/>
                <a:gd name="T2" fmla="*/ 8 w 8"/>
                <a:gd name="T3" fmla="*/ 10 h 10"/>
                <a:gd name="T4" fmla="*/ 1 w 8"/>
                <a:gd name="T5" fmla="*/ 0 h 10"/>
                <a:gd name="T6" fmla="*/ 4 w 8"/>
                <a:gd name="T7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0">
                  <a:moveTo>
                    <a:pt x="4" y="8"/>
                  </a:moveTo>
                  <a:cubicBezTo>
                    <a:pt x="5" y="9"/>
                    <a:pt x="6" y="9"/>
                    <a:pt x="8" y="10"/>
                  </a:cubicBezTo>
                  <a:cubicBezTo>
                    <a:pt x="6" y="6"/>
                    <a:pt x="4" y="2"/>
                    <a:pt x="1" y="0"/>
                  </a:cubicBezTo>
                  <a:cubicBezTo>
                    <a:pt x="0" y="4"/>
                    <a:pt x="1" y="6"/>
                    <a:pt x="4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3" name="Freeform 171"/>
            <p:cNvSpPr/>
            <p:nvPr/>
          </p:nvSpPr>
          <p:spPr bwMode="auto">
            <a:xfrm>
              <a:off x="5432426" y="5740400"/>
              <a:ext cx="71438" cy="52387"/>
            </a:xfrm>
            <a:custGeom>
              <a:avLst/>
              <a:gdLst>
                <a:gd name="T0" fmla="*/ 6 w 19"/>
                <a:gd name="T1" fmla="*/ 14 h 14"/>
                <a:gd name="T2" fmla="*/ 12 w 19"/>
                <a:gd name="T3" fmla="*/ 12 h 14"/>
                <a:gd name="T4" fmla="*/ 13 w 19"/>
                <a:gd name="T5" fmla="*/ 1 h 14"/>
                <a:gd name="T6" fmla="*/ 0 w 19"/>
                <a:gd name="T7" fmla="*/ 13 h 14"/>
                <a:gd name="T8" fmla="*/ 6 w 19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4">
                  <a:moveTo>
                    <a:pt x="6" y="14"/>
                  </a:moveTo>
                  <a:cubicBezTo>
                    <a:pt x="8" y="14"/>
                    <a:pt x="10" y="13"/>
                    <a:pt x="12" y="12"/>
                  </a:cubicBezTo>
                  <a:cubicBezTo>
                    <a:pt x="19" y="8"/>
                    <a:pt x="19" y="4"/>
                    <a:pt x="13" y="1"/>
                  </a:cubicBezTo>
                  <a:cubicBezTo>
                    <a:pt x="8" y="0"/>
                    <a:pt x="3" y="6"/>
                    <a:pt x="0" y="13"/>
                  </a:cubicBezTo>
                  <a:cubicBezTo>
                    <a:pt x="2" y="14"/>
                    <a:pt x="4" y="14"/>
                    <a:pt x="6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5" name="Freeform 172"/>
            <p:cNvSpPr/>
            <p:nvPr/>
          </p:nvSpPr>
          <p:spPr bwMode="auto">
            <a:xfrm>
              <a:off x="5326063" y="5751513"/>
              <a:ext cx="87313" cy="214312"/>
            </a:xfrm>
            <a:custGeom>
              <a:avLst/>
              <a:gdLst>
                <a:gd name="T0" fmla="*/ 23 w 23"/>
                <a:gd name="T1" fmla="*/ 13 h 57"/>
                <a:gd name="T2" fmla="*/ 13 w 23"/>
                <a:gd name="T3" fmla="*/ 7 h 57"/>
                <a:gd name="T4" fmla="*/ 9 w 23"/>
                <a:gd name="T5" fmla="*/ 0 h 57"/>
                <a:gd name="T6" fmla="*/ 0 w 23"/>
                <a:gd name="T7" fmla="*/ 2 h 57"/>
                <a:gd name="T8" fmla="*/ 8 w 23"/>
                <a:gd name="T9" fmla="*/ 55 h 57"/>
                <a:gd name="T10" fmla="*/ 7 w 23"/>
                <a:gd name="T11" fmla="*/ 57 h 57"/>
                <a:gd name="T12" fmla="*/ 14 w 23"/>
                <a:gd name="T13" fmla="*/ 57 h 57"/>
                <a:gd name="T14" fmla="*/ 23 w 23"/>
                <a:gd name="T15" fmla="*/ 57 h 57"/>
                <a:gd name="T16" fmla="*/ 23 w 23"/>
                <a:gd name="T17" fmla="*/ 13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57">
                  <a:moveTo>
                    <a:pt x="23" y="13"/>
                  </a:moveTo>
                  <a:cubicBezTo>
                    <a:pt x="19" y="12"/>
                    <a:pt x="15" y="9"/>
                    <a:pt x="13" y="7"/>
                  </a:cubicBezTo>
                  <a:cubicBezTo>
                    <a:pt x="12" y="5"/>
                    <a:pt x="10" y="3"/>
                    <a:pt x="9" y="0"/>
                  </a:cubicBezTo>
                  <a:cubicBezTo>
                    <a:pt x="6" y="1"/>
                    <a:pt x="3" y="2"/>
                    <a:pt x="0" y="2"/>
                  </a:cubicBezTo>
                  <a:cubicBezTo>
                    <a:pt x="5" y="19"/>
                    <a:pt x="6" y="37"/>
                    <a:pt x="8" y="55"/>
                  </a:cubicBezTo>
                  <a:cubicBezTo>
                    <a:pt x="8" y="55"/>
                    <a:pt x="7" y="56"/>
                    <a:pt x="7" y="57"/>
                  </a:cubicBezTo>
                  <a:cubicBezTo>
                    <a:pt x="14" y="57"/>
                    <a:pt x="14" y="57"/>
                    <a:pt x="14" y="57"/>
                  </a:cubicBezTo>
                  <a:cubicBezTo>
                    <a:pt x="23" y="57"/>
                    <a:pt x="23" y="57"/>
                    <a:pt x="23" y="57"/>
                  </a:cubicBezTo>
                  <a:cubicBezTo>
                    <a:pt x="18" y="42"/>
                    <a:pt x="18" y="27"/>
                    <a:pt x="23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6" name="Freeform 173"/>
            <p:cNvSpPr/>
            <p:nvPr/>
          </p:nvSpPr>
          <p:spPr bwMode="auto">
            <a:xfrm>
              <a:off x="5078413" y="5448300"/>
              <a:ext cx="601663" cy="522287"/>
            </a:xfrm>
            <a:custGeom>
              <a:avLst/>
              <a:gdLst>
                <a:gd name="T0" fmla="*/ 121 w 160"/>
                <a:gd name="T1" fmla="*/ 15 h 139"/>
                <a:gd name="T2" fmla="*/ 80 w 160"/>
                <a:gd name="T3" fmla="*/ 0 h 139"/>
                <a:gd name="T4" fmla="*/ 39 w 160"/>
                <a:gd name="T5" fmla="*/ 15 h 139"/>
                <a:gd name="T6" fmla="*/ 32 w 160"/>
                <a:gd name="T7" fmla="*/ 99 h 139"/>
                <a:gd name="T8" fmla="*/ 43 w 160"/>
                <a:gd name="T9" fmla="*/ 128 h 139"/>
                <a:gd name="T10" fmla="*/ 48 w 160"/>
                <a:gd name="T11" fmla="*/ 138 h 139"/>
                <a:gd name="T12" fmla="*/ 68 w 160"/>
                <a:gd name="T13" fmla="*/ 138 h 139"/>
                <a:gd name="T14" fmla="*/ 60 w 160"/>
                <a:gd name="T15" fmla="*/ 84 h 139"/>
                <a:gd name="T16" fmla="*/ 59 w 160"/>
                <a:gd name="T17" fmla="*/ 83 h 139"/>
                <a:gd name="T18" fmla="*/ 51 w 160"/>
                <a:gd name="T19" fmla="*/ 80 h 139"/>
                <a:gd name="T20" fmla="*/ 42 w 160"/>
                <a:gd name="T21" fmla="*/ 66 h 139"/>
                <a:gd name="T22" fmla="*/ 63 w 160"/>
                <a:gd name="T23" fmla="*/ 74 h 139"/>
                <a:gd name="T24" fmla="*/ 64 w 160"/>
                <a:gd name="T25" fmla="*/ 77 h 139"/>
                <a:gd name="T26" fmla="*/ 73 w 160"/>
                <a:gd name="T27" fmla="*/ 76 h 139"/>
                <a:gd name="T28" fmla="*/ 78 w 160"/>
                <a:gd name="T29" fmla="*/ 48 h 139"/>
                <a:gd name="T30" fmla="*/ 89 w 160"/>
                <a:gd name="T31" fmla="*/ 59 h 139"/>
                <a:gd name="T32" fmla="*/ 80 w 160"/>
                <a:gd name="T33" fmla="*/ 77 h 139"/>
                <a:gd name="T34" fmla="*/ 82 w 160"/>
                <a:gd name="T35" fmla="*/ 80 h 139"/>
                <a:gd name="T36" fmla="*/ 91 w 160"/>
                <a:gd name="T37" fmla="*/ 89 h 139"/>
                <a:gd name="T38" fmla="*/ 94 w 160"/>
                <a:gd name="T39" fmla="*/ 83 h 139"/>
                <a:gd name="T40" fmla="*/ 109 w 160"/>
                <a:gd name="T41" fmla="*/ 73 h 139"/>
                <a:gd name="T42" fmla="*/ 117 w 160"/>
                <a:gd name="T43" fmla="*/ 85 h 139"/>
                <a:gd name="T44" fmla="*/ 93 w 160"/>
                <a:gd name="T45" fmla="*/ 96 h 139"/>
                <a:gd name="T46" fmla="*/ 91 w 160"/>
                <a:gd name="T47" fmla="*/ 101 h 139"/>
                <a:gd name="T48" fmla="*/ 95 w 160"/>
                <a:gd name="T49" fmla="*/ 136 h 139"/>
                <a:gd name="T50" fmla="*/ 95 w 160"/>
                <a:gd name="T51" fmla="*/ 138 h 139"/>
                <a:gd name="T52" fmla="*/ 112 w 160"/>
                <a:gd name="T53" fmla="*/ 138 h 139"/>
                <a:gd name="T54" fmla="*/ 117 w 160"/>
                <a:gd name="T55" fmla="*/ 128 h 139"/>
                <a:gd name="T56" fmla="*/ 128 w 160"/>
                <a:gd name="T57" fmla="*/ 99 h 139"/>
                <a:gd name="T58" fmla="*/ 121 w 160"/>
                <a:gd name="T59" fmla="*/ 1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0" h="139">
                  <a:moveTo>
                    <a:pt x="121" y="15"/>
                  </a:moveTo>
                  <a:cubicBezTo>
                    <a:pt x="113" y="8"/>
                    <a:pt x="103" y="0"/>
                    <a:pt x="80" y="0"/>
                  </a:cubicBezTo>
                  <a:cubicBezTo>
                    <a:pt x="57" y="0"/>
                    <a:pt x="47" y="8"/>
                    <a:pt x="39" y="15"/>
                  </a:cubicBezTo>
                  <a:cubicBezTo>
                    <a:pt x="0" y="54"/>
                    <a:pt x="30" y="94"/>
                    <a:pt x="32" y="99"/>
                  </a:cubicBezTo>
                  <a:cubicBezTo>
                    <a:pt x="35" y="103"/>
                    <a:pt x="42" y="118"/>
                    <a:pt x="43" y="128"/>
                  </a:cubicBezTo>
                  <a:cubicBezTo>
                    <a:pt x="44" y="139"/>
                    <a:pt x="48" y="138"/>
                    <a:pt x="48" y="138"/>
                  </a:cubicBezTo>
                  <a:cubicBezTo>
                    <a:pt x="68" y="138"/>
                    <a:pt x="68" y="138"/>
                    <a:pt x="68" y="138"/>
                  </a:cubicBezTo>
                  <a:cubicBezTo>
                    <a:pt x="67" y="120"/>
                    <a:pt x="66" y="101"/>
                    <a:pt x="60" y="84"/>
                  </a:cubicBezTo>
                  <a:cubicBezTo>
                    <a:pt x="60" y="84"/>
                    <a:pt x="60" y="83"/>
                    <a:pt x="59" y="83"/>
                  </a:cubicBezTo>
                  <a:cubicBezTo>
                    <a:pt x="57" y="82"/>
                    <a:pt x="54" y="81"/>
                    <a:pt x="51" y="80"/>
                  </a:cubicBezTo>
                  <a:cubicBezTo>
                    <a:pt x="47" y="77"/>
                    <a:pt x="40" y="72"/>
                    <a:pt x="42" y="66"/>
                  </a:cubicBezTo>
                  <a:cubicBezTo>
                    <a:pt x="48" y="48"/>
                    <a:pt x="59" y="65"/>
                    <a:pt x="63" y="74"/>
                  </a:cubicBezTo>
                  <a:cubicBezTo>
                    <a:pt x="63" y="75"/>
                    <a:pt x="63" y="76"/>
                    <a:pt x="64" y="77"/>
                  </a:cubicBezTo>
                  <a:cubicBezTo>
                    <a:pt x="67" y="78"/>
                    <a:pt x="70" y="77"/>
                    <a:pt x="73" y="76"/>
                  </a:cubicBezTo>
                  <a:cubicBezTo>
                    <a:pt x="70" y="66"/>
                    <a:pt x="68" y="52"/>
                    <a:pt x="78" y="48"/>
                  </a:cubicBezTo>
                  <a:cubicBezTo>
                    <a:pt x="84" y="46"/>
                    <a:pt x="89" y="54"/>
                    <a:pt x="89" y="59"/>
                  </a:cubicBezTo>
                  <a:cubicBezTo>
                    <a:pt x="89" y="66"/>
                    <a:pt x="85" y="73"/>
                    <a:pt x="80" y="77"/>
                  </a:cubicBezTo>
                  <a:cubicBezTo>
                    <a:pt x="80" y="78"/>
                    <a:pt x="81" y="79"/>
                    <a:pt x="82" y="80"/>
                  </a:cubicBezTo>
                  <a:cubicBezTo>
                    <a:pt x="84" y="84"/>
                    <a:pt x="87" y="87"/>
                    <a:pt x="91" y="89"/>
                  </a:cubicBezTo>
                  <a:cubicBezTo>
                    <a:pt x="92" y="87"/>
                    <a:pt x="93" y="85"/>
                    <a:pt x="94" y="83"/>
                  </a:cubicBezTo>
                  <a:cubicBezTo>
                    <a:pt x="97" y="79"/>
                    <a:pt x="103" y="72"/>
                    <a:pt x="109" y="73"/>
                  </a:cubicBezTo>
                  <a:cubicBezTo>
                    <a:pt x="114" y="74"/>
                    <a:pt x="119" y="80"/>
                    <a:pt x="117" y="85"/>
                  </a:cubicBezTo>
                  <a:cubicBezTo>
                    <a:pt x="114" y="97"/>
                    <a:pt x="103" y="99"/>
                    <a:pt x="93" y="96"/>
                  </a:cubicBezTo>
                  <a:cubicBezTo>
                    <a:pt x="92" y="98"/>
                    <a:pt x="91" y="100"/>
                    <a:pt x="91" y="101"/>
                  </a:cubicBezTo>
                  <a:cubicBezTo>
                    <a:pt x="90" y="113"/>
                    <a:pt x="91" y="125"/>
                    <a:pt x="95" y="136"/>
                  </a:cubicBezTo>
                  <a:cubicBezTo>
                    <a:pt x="95" y="136"/>
                    <a:pt x="95" y="137"/>
                    <a:pt x="95" y="138"/>
                  </a:cubicBezTo>
                  <a:cubicBezTo>
                    <a:pt x="112" y="138"/>
                    <a:pt x="112" y="138"/>
                    <a:pt x="112" y="138"/>
                  </a:cubicBezTo>
                  <a:cubicBezTo>
                    <a:pt x="112" y="138"/>
                    <a:pt x="116" y="139"/>
                    <a:pt x="117" y="128"/>
                  </a:cubicBezTo>
                  <a:cubicBezTo>
                    <a:pt x="118" y="118"/>
                    <a:pt x="125" y="103"/>
                    <a:pt x="128" y="99"/>
                  </a:cubicBezTo>
                  <a:cubicBezTo>
                    <a:pt x="130" y="94"/>
                    <a:pt x="160" y="54"/>
                    <a:pt x="12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7" name="Freeform 174"/>
            <p:cNvSpPr/>
            <p:nvPr/>
          </p:nvSpPr>
          <p:spPr bwMode="auto">
            <a:xfrm>
              <a:off x="5251451" y="5988050"/>
              <a:ext cx="263525" cy="46037"/>
            </a:xfrm>
            <a:custGeom>
              <a:avLst/>
              <a:gdLst>
                <a:gd name="T0" fmla="*/ 64 w 70"/>
                <a:gd name="T1" fmla="*/ 0 h 12"/>
                <a:gd name="T2" fmla="*/ 6 w 70"/>
                <a:gd name="T3" fmla="*/ 0 h 12"/>
                <a:gd name="T4" fmla="*/ 0 w 70"/>
                <a:gd name="T5" fmla="*/ 6 h 12"/>
                <a:gd name="T6" fmla="*/ 6 w 70"/>
                <a:gd name="T7" fmla="*/ 12 h 12"/>
                <a:gd name="T8" fmla="*/ 64 w 70"/>
                <a:gd name="T9" fmla="*/ 12 h 12"/>
                <a:gd name="T10" fmla="*/ 70 w 70"/>
                <a:gd name="T11" fmla="*/ 6 h 12"/>
                <a:gd name="T12" fmla="*/ 64 w 70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12">
                  <a:moveTo>
                    <a:pt x="64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0"/>
                    <a:pt x="3" y="12"/>
                    <a:pt x="6" y="12"/>
                  </a:cubicBezTo>
                  <a:cubicBezTo>
                    <a:pt x="64" y="12"/>
                    <a:pt x="64" y="12"/>
                    <a:pt x="64" y="12"/>
                  </a:cubicBezTo>
                  <a:cubicBezTo>
                    <a:pt x="67" y="12"/>
                    <a:pt x="70" y="10"/>
                    <a:pt x="70" y="6"/>
                  </a:cubicBezTo>
                  <a:cubicBezTo>
                    <a:pt x="70" y="3"/>
                    <a:pt x="67" y="0"/>
                    <a:pt x="6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8" name="Freeform 175"/>
            <p:cNvSpPr/>
            <p:nvPr/>
          </p:nvSpPr>
          <p:spPr bwMode="auto">
            <a:xfrm>
              <a:off x="5259388" y="6045200"/>
              <a:ext cx="247650" cy="41275"/>
            </a:xfrm>
            <a:custGeom>
              <a:avLst/>
              <a:gdLst>
                <a:gd name="T0" fmla="*/ 61 w 66"/>
                <a:gd name="T1" fmla="*/ 0 h 11"/>
                <a:gd name="T2" fmla="*/ 6 w 66"/>
                <a:gd name="T3" fmla="*/ 0 h 11"/>
                <a:gd name="T4" fmla="*/ 0 w 66"/>
                <a:gd name="T5" fmla="*/ 6 h 11"/>
                <a:gd name="T6" fmla="*/ 6 w 66"/>
                <a:gd name="T7" fmla="*/ 11 h 11"/>
                <a:gd name="T8" fmla="*/ 61 w 66"/>
                <a:gd name="T9" fmla="*/ 11 h 11"/>
                <a:gd name="T10" fmla="*/ 66 w 66"/>
                <a:gd name="T11" fmla="*/ 6 h 11"/>
                <a:gd name="T12" fmla="*/ 61 w 66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11">
                  <a:moveTo>
                    <a:pt x="61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1"/>
                    <a:pt x="6" y="11"/>
                  </a:cubicBezTo>
                  <a:cubicBezTo>
                    <a:pt x="61" y="11"/>
                    <a:pt x="61" y="11"/>
                    <a:pt x="61" y="11"/>
                  </a:cubicBezTo>
                  <a:cubicBezTo>
                    <a:pt x="64" y="11"/>
                    <a:pt x="66" y="9"/>
                    <a:pt x="66" y="6"/>
                  </a:cubicBezTo>
                  <a:cubicBezTo>
                    <a:pt x="66" y="3"/>
                    <a:pt x="64" y="0"/>
                    <a:pt x="6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9" name="Freeform 176"/>
            <p:cNvSpPr/>
            <p:nvPr/>
          </p:nvSpPr>
          <p:spPr bwMode="auto">
            <a:xfrm>
              <a:off x="5314951" y="6097588"/>
              <a:ext cx="136525" cy="33337"/>
            </a:xfrm>
            <a:custGeom>
              <a:avLst/>
              <a:gdLst>
                <a:gd name="T0" fmla="*/ 32 w 36"/>
                <a:gd name="T1" fmla="*/ 0 h 9"/>
                <a:gd name="T2" fmla="*/ 4 w 36"/>
                <a:gd name="T3" fmla="*/ 0 h 9"/>
                <a:gd name="T4" fmla="*/ 0 w 36"/>
                <a:gd name="T5" fmla="*/ 4 h 9"/>
                <a:gd name="T6" fmla="*/ 4 w 36"/>
                <a:gd name="T7" fmla="*/ 9 h 9"/>
                <a:gd name="T8" fmla="*/ 32 w 36"/>
                <a:gd name="T9" fmla="*/ 9 h 9"/>
                <a:gd name="T10" fmla="*/ 36 w 36"/>
                <a:gd name="T11" fmla="*/ 4 h 9"/>
                <a:gd name="T12" fmla="*/ 32 w 36"/>
                <a:gd name="T1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9">
                  <a:moveTo>
                    <a:pt x="32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7"/>
                    <a:pt x="2" y="9"/>
                    <a:pt x="4" y="9"/>
                  </a:cubicBezTo>
                  <a:cubicBezTo>
                    <a:pt x="32" y="9"/>
                    <a:pt x="32" y="9"/>
                    <a:pt x="32" y="9"/>
                  </a:cubicBezTo>
                  <a:cubicBezTo>
                    <a:pt x="34" y="9"/>
                    <a:pt x="36" y="7"/>
                    <a:pt x="36" y="4"/>
                  </a:cubicBezTo>
                  <a:cubicBezTo>
                    <a:pt x="36" y="2"/>
                    <a:pt x="34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sp>
        <p:nvSpPr>
          <p:cNvPr id="38" name="Rectangle 37"/>
          <p:cNvSpPr/>
          <p:nvPr/>
        </p:nvSpPr>
        <p:spPr>
          <a:xfrm>
            <a:off x="11714421" y="3190211"/>
            <a:ext cx="477579" cy="4775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Simple-Line-Icons" panose="02000503000000000000" pitchFamily="2" charset="2"/>
              </a:rPr>
              <a:t>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15" name="Picture 2" descr="E:\中国人寿2018\200423 PPT\中国人寿新标识CS223.pn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81476" y="0"/>
            <a:ext cx="3410524" cy="73421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1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066291" y="2029940"/>
            <a:ext cx="2269165" cy="3275714"/>
            <a:chOff x="1066291" y="2029940"/>
            <a:chExt cx="2269165" cy="3275714"/>
          </a:xfrm>
        </p:grpSpPr>
        <p:sp>
          <p:nvSpPr>
            <p:cNvPr id="4" name="Rounded Rectangle 3"/>
            <p:cNvSpPr/>
            <p:nvPr/>
          </p:nvSpPr>
          <p:spPr>
            <a:xfrm>
              <a:off x="1066291" y="2029940"/>
              <a:ext cx="2269165" cy="3275714"/>
            </a:xfrm>
            <a:prstGeom prst="roundRect">
              <a:avLst>
                <a:gd name="adj" fmla="val 4016"/>
              </a:avLst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66291" y="4412519"/>
              <a:ext cx="2269165" cy="457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563971" y="2195103"/>
              <a:ext cx="127381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VLOOKUP</a:t>
              </a:r>
              <a:endParaRPr 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393877" y="3641654"/>
              <a:ext cx="1613992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三个数组</a:t>
              </a:r>
              <a:endPara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双重遍历</a:t>
              </a:r>
              <a:endPara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复用模块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98171" y="4471842"/>
              <a:ext cx="10054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复用</a:t>
              </a:r>
              <a:r>
                <a:rPr lang="zh-CN" altLang="en-US" sz="16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模块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1839250" y="2761602"/>
              <a:ext cx="723246" cy="716984"/>
            </a:xfrm>
            <a:custGeom>
              <a:avLst/>
              <a:gdLst/>
              <a:ahLst/>
              <a:cxnLst/>
              <a:rect l="l" t="t" r="r" b="b"/>
              <a:pathLst>
                <a:path w="206276" h="204490">
                  <a:moveTo>
                    <a:pt x="97334" y="133052"/>
                  </a:moveTo>
                  <a:lnTo>
                    <a:pt x="119212" y="133052"/>
                  </a:lnTo>
                  <a:cubicBezTo>
                    <a:pt x="121593" y="133052"/>
                    <a:pt x="122783" y="134094"/>
                    <a:pt x="122783" y="136178"/>
                  </a:cubicBezTo>
                  <a:cubicBezTo>
                    <a:pt x="122783" y="138559"/>
                    <a:pt x="121593" y="139750"/>
                    <a:pt x="119212" y="139750"/>
                  </a:cubicBezTo>
                  <a:lnTo>
                    <a:pt x="97334" y="139750"/>
                  </a:lnTo>
                  <a:cubicBezTo>
                    <a:pt x="95250" y="139750"/>
                    <a:pt x="94208" y="138559"/>
                    <a:pt x="94208" y="136178"/>
                  </a:cubicBezTo>
                  <a:cubicBezTo>
                    <a:pt x="94208" y="134094"/>
                    <a:pt x="95250" y="133052"/>
                    <a:pt x="97334" y="133052"/>
                  </a:cubicBezTo>
                  <a:close/>
                  <a:moveTo>
                    <a:pt x="71884" y="133052"/>
                  </a:moveTo>
                  <a:lnTo>
                    <a:pt x="84386" y="133052"/>
                  </a:lnTo>
                  <a:cubicBezTo>
                    <a:pt x="86469" y="133052"/>
                    <a:pt x="87511" y="134094"/>
                    <a:pt x="87511" y="136178"/>
                  </a:cubicBezTo>
                  <a:cubicBezTo>
                    <a:pt x="87511" y="138559"/>
                    <a:pt x="86469" y="139750"/>
                    <a:pt x="84386" y="139750"/>
                  </a:cubicBezTo>
                  <a:lnTo>
                    <a:pt x="71884" y="139750"/>
                  </a:lnTo>
                  <a:cubicBezTo>
                    <a:pt x="69801" y="139750"/>
                    <a:pt x="68759" y="138559"/>
                    <a:pt x="68759" y="136178"/>
                  </a:cubicBezTo>
                  <a:cubicBezTo>
                    <a:pt x="68759" y="134094"/>
                    <a:pt x="69801" y="133052"/>
                    <a:pt x="71884" y="133052"/>
                  </a:cubicBezTo>
                  <a:close/>
                  <a:moveTo>
                    <a:pt x="160735" y="117426"/>
                  </a:moveTo>
                  <a:lnTo>
                    <a:pt x="166985" y="117426"/>
                  </a:lnTo>
                  <a:cubicBezTo>
                    <a:pt x="169069" y="117426"/>
                    <a:pt x="170111" y="118467"/>
                    <a:pt x="170111" y="120551"/>
                  </a:cubicBezTo>
                  <a:cubicBezTo>
                    <a:pt x="170111" y="122634"/>
                    <a:pt x="169069" y="123676"/>
                    <a:pt x="166985" y="123676"/>
                  </a:cubicBezTo>
                  <a:lnTo>
                    <a:pt x="160735" y="123676"/>
                  </a:lnTo>
                  <a:cubicBezTo>
                    <a:pt x="158651" y="123676"/>
                    <a:pt x="157609" y="122634"/>
                    <a:pt x="157609" y="120551"/>
                  </a:cubicBezTo>
                  <a:cubicBezTo>
                    <a:pt x="157609" y="118467"/>
                    <a:pt x="158651" y="117426"/>
                    <a:pt x="160735" y="117426"/>
                  </a:cubicBezTo>
                  <a:close/>
                  <a:moveTo>
                    <a:pt x="116086" y="117426"/>
                  </a:moveTo>
                  <a:lnTo>
                    <a:pt x="147787" y="117426"/>
                  </a:lnTo>
                  <a:cubicBezTo>
                    <a:pt x="150168" y="117426"/>
                    <a:pt x="151358" y="118467"/>
                    <a:pt x="151358" y="120551"/>
                  </a:cubicBezTo>
                  <a:cubicBezTo>
                    <a:pt x="151358" y="122634"/>
                    <a:pt x="150168" y="123676"/>
                    <a:pt x="147787" y="123676"/>
                  </a:cubicBezTo>
                  <a:lnTo>
                    <a:pt x="116086" y="123676"/>
                  </a:lnTo>
                  <a:cubicBezTo>
                    <a:pt x="114003" y="123676"/>
                    <a:pt x="112961" y="122634"/>
                    <a:pt x="112961" y="120551"/>
                  </a:cubicBezTo>
                  <a:cubicBezTo>
                    <a:pt x="112961" y="118467"/>
                    <a:pt x="114003" y="117426"/>
                    <a:pt x="116086" y="117426"/>
                  </a:cubicBezTo>
                  <a:close/>
                  <a:moveTo>
                    <a:pt x="71884" y="117426"/>
                  </a:moveTo>
                  <a:lnTo>
                    <a:pt x="103585" y="117426"/>
                  </a:lnTo>
                  <a:cubicBezTo>
                    <a:pt x="105668" y="117426"/>
                    <a:pt x="106710" y="118467"/>
                    <a:pt x="106710" y="120551"/>
                  </a:cubicBezTo>
                  <a:cubicBezTo>
                    <a:pt x="106710" y="122634"/>
                    <a:pt x="105668" y="123676"/>
                    <a:pt x="103585" y="123676"/>
                  </a:cubicBezTo>
                  <a:lnTo>
                    <a:pt x="71884" y="123676"/>
                  </a:lnTo>
                  <a:cubicBezTo>
                    <a:pt x="69801" y="123676"/>
                    <a:pt x="68759" y="122634"/>
                    <a:pt x="68759" y="120551"/>
                  </a:cubicBezTo>
                  <a:cubicBezTo>
                    <a:pt x="68759" y="118467"/>
                    <a:pt x="69801" y="117426"/>
                    <a:pt x="71884" y="117426"/>
                  </a:cubicBezTo>
                  <a:close/>
                  <a:moveTo>
                    <a:pt x="135285" y="98227"/>
                  </a:moveTo>
                  <a:lnTo>
                    <a:pt x="166985" y="98227"/>
                  </a:lnTo>
                  <a:cubicBezTo>
                    <a:pt x="169069" y="98227"/>
                    <a:pt x="170111" y="99268"/>
                    <a:pt x="170111" y="101352"/>
                  </a:cubicBezTo>
                  <a:cubicBezTo>
                    <a:pt x="170111" y="103436"/>
                    <a:pt x="169069" y="104477"/>
                    <a:pt x="166985" y="104477"/>
                  </a:cubicBezTo>
                  <a:lnTo>
                    <a:pt x="135285" y="104477"/>
                  </a:lnTo>
                  <a:cubicBezTo>
                    <a:pt x="133201" y="104477"/>
                    <a:pt x="132160" y="103436"/>
                    <a:pt x="132160" y="101352"/>
                  </a:cubicBezTo>
                  <a:cubicBezTo>
                    <a:pt x="132160" y="99268"/>
                    <a:pt x="133201" y="98227"/>
                    <a:pt x="135285" y="98227"/>
                  </a:cubicBezTo>
                  <a:close/>
                  <a:moveTo>
                    <a:pt x="97334" y="98227"/>
                  </a:moveTo>
                  <a:lnTo>
                    <a:pt x="122783" y="98227"/>
                  </a:lnTo>
                  <a:cubicBezTo>
                    <a:pt x="124867" y="98227"/>
                    <a:pt x="125909" y="99268"/>
                    <a:pt x="125909" y="101352"/>
                  </a:cubicBezTo>
                  <a:cubicBezTo>
                    <a:pt x="125909" y="103436"/>
                    <a:pt x="124867" y="104477"/>
                    <a:pt x="122783" y="104477"/>
                  </a:cubicBezTo>
                  <a:lnTo>
                    <a:pt x="97334" y="104477"/>
                  </a:lnTo>
                  <a:cubicBezTo>
                    <a:pt x="95250" y="104477"/>
                    <a:pt x="94208" y="103436"/>
                    <a:pt x="94208" y="101352"/>
                  </a:cubicBezTo>
                  <a:cubicBezTo>
                    <a:pt x="94208" y="99268"/>
                    <a:pt x="95250" y="98227"/>
                    <a:pt x="97334" y="98227"/>
                  </a:cubicBezTo>
                  <a:close/>
                  <a:moveTo>
                    <a:pt x="71884" y="98227"/>
                  </a:moveTo>
                  <a:lnTo>
                    <a:pt x="84386" y="98227"/>
                  </a:lnTo>
                  <a:cubicBezTo>
                    <a:pt x="86469" y="98227"/>
                    <a:pt x="87511" y="99268"/>
                    <a:pt x="87511" y="101352"/>
                  </a:cubicBezTo>
                  <a:cubicBezTo>
                    <a:pt x="87511" y="103436"/>
                    <a:pt x="86469" y="104477"/>
                    <a:pt x="84386" y="104477"/>
                  </a:cubicBezTo>
                  <a:lnTo>
                    <a:pt x="71884" y="104477"/>
                  </a:lnTo>
                  <a:cubicBezTo>
                    <a:pt x="69801" y="104477"/>
                    <a:pt x="68759" y="103436"/>
                    <a:pt x="68759" y="101352"/>
                  </a:cubicBezTo>
                  <a:cubicBezTo>
                    <a:pt x="68759" y="99268"/>
                    <a:pt x="69801" y="98227"/>
                    <a:pt x="71884" y="98227"/>
                  </a:cubicBezTo>
                  <a:close/>
                  <a:moveTo>
                    <a:pt x="154484" y="82600"/>
                  </a:moveTo>
                  <a:lnTo>
                    <a:pt x="166985" y="82600"/>
                  </a:lnTo>
                  <a:cubicBezTo>
                    <a:pt x="169069" y="82600"/>
                    <a:pt x="170111" y="83642"/>
                    <a:pt x="170111" y="85725"/>
                  </a:cubicBezTo>
                  <a:cubicBezTo>
                    <a:pt x="170111" y="87809"/>
                    <a:pt x="169069" y="88851"/>
                    <a:pt x="166985" y="88851"/>
                  </a:cubicBezTo>
                  <a:lnTo>
                    <a:pt x="154484" y="88851"/>
                  </a:lnTo>
                  <a:cubicBezTo>
                    <a:pt x="152400" y="88851"/>
                    <a:pt x="151358" y="87809"/>
                    <a:pt x="151358" y="85725"/>
                  </a:cubicBezTo>
                  <a:cubicBezTo>
                    <a:pt x="151358" y="83642"/>
                    <a:pt x="152400" y="82600"/>
                    <a:pt x="154484" y="82600"/>
                  </a:cubicBezTo>
                  <a:close/>
                  <a:moveTo>
                    <a:pt x="109835" y="82600"/>
                  </a:moveTo>
                  <a:lnTo>
                    <a:pt x="141536" y="82600"/>
                  </a:lnTo>
                  <a:cubicBezTo>
                    <a:pt x="143619" y="82600"/>
                    <a:pt x="144661" y="83642"/>
                    <a:pt x="144661" y="85725"/>
                  </a:cubicBezTo>
                  <a:cubicBezTo>
                    <a:pt x="144661" y="87809"/>
                    <a:pt x="143619" y="88851"/>
                    <a:pt x="141536" y="88851"/>
                  </a:cubicBezTo>
                  <a:lnTo>
                    <a:pt x="109835" y="88851"/>
                  </a:lnTo>
                  <a:cubicBezTo>
                    <a:pt x="107752" y="88851"/>
                    <a:pt x="106710" y="87809"/>
                    <a:pt x="106710" y="85725"/>
                  </a:cubicBezTo>
                  <a:cubicBezTo>
                    <a:pt x="106710" y="83642"/>
                    <a:pt x="107752" y="82600"/>
                    <a:pt x="109835" y="82600"/>
                  </a:cubicBezTo>
                  <a:close/>
                  <a:moveTo>
                    <a:pt x="71884" y="82600"/>
                  </a:moveTo>
                  <a:lnTo>
                    <a:pt x="97334" y="82600"/>
                  </a:lnTo>
                  <a:cubicBezTo>
                    <a:pt x="99417" y="82600"/>
                    <a:pt x="100459" y="83642"/>
                    <a:pt x="100459" y="85725"/>
                  </a:cubicBezTo>
                  <a:cubicBezTo>
                    <a:pt x="100459" y="87809"/>
                    <a:pt x="99417" y="88851"/>
                    <a:pt x="97334" y="88851"/>
                  </a:cubicBezTo>
                  <a:lnTo>
                    <a:pt x="71884" y="88851"/>
                  </a:lnTo>
                  <a:cubicBezTo>
                    <a:pt x="69801" y="88851"/>
                    <a:pt x="68759" y="87809"/>
                    <a:pt x="68759" y="85725"/>
                  </a:cubicBezTo>
                  <a:cubicBezTo>
                    <a:pt x="68759" y="83642"/>
                    <a:pt x="69801" y="82600"/>
                    <a:pt x="71884" y="82600"/>
                  </a:cubicBezTo>
                  <a:close/>
                  <a:moveTo>
                    <a:pt x="55811" y="60276"/>
                  </a:moveTo>
                  <a:cubicBezTo>
                    <a:pt x="50453" y="60276"/>
                    <a:pt x="47774" y="63252"/>
                    <a:pt x="47774" y="69205"/>
                  </a:cubicBezTo>
                  <a:lnTo>
                    <a:pt x="47774" y="152251"/>
                  </a:lnTo>
                  <a:cubicBezTo>
                    <a:pt x="47774" y="158502"/>
                    <a:pt x="50453" y="161627"/>
                    <a:pt x="55811" y="161627"/>
                  </a:cubicBezTo>
                  <a:lnTo>
                    <a:pt x="78135" y="161627"/>
                  </a:lnTo>
                  <a:cubicBezTo>
                    <a:pt x="79623" y="161627"/>
                    <a:pt x="81112" y="162372"/>
                    <a:pt x="82600" y="163860"/>
                  </a:cubicBezTo>
                  <a:cubicBezTo>
                    <a:pt x="83790" y="164753"/>
                    <a:pt x="84386" y="166241"/>
                    <a:pt x="84386" y="168325"/>
                  </a:cubicBezTo>
                  <a:lnTo>
                    <a:pt x="83939" y="185738"/>
                  </a:lnTo>
                  <a:lnTo>
                    <a:pt x="115640" y="162967"/>
                  </a:lnTo>
                  <a:cubicBezTo>
                    <a:pt x="116830" y="162074"/>
                    <a:pt x="118021" y="161627"/>
                    <a:pt x="119212" y="161627"/>
                  </a:cubicBezTo>
                  <a:lnTo>
                    <a:pt x="183059" y="161627"/>
                  </a:lnTo>
                  <a:cubicBezTo>
                    <a:pt x="185738" y="161627"/>
                    <a:pt x="188193" y="160734"/>
                    <a:pt x="190426" y="158949"/>
                  </a:cubicBezTo>
                  <a:cubicBezTo>
                    <a:pt x="192658" y="157163"/>
                    <a:pt x="193774" y="154930"/>
                    <a:pt x="193774" y="152251"/>
                  </a:cubicBezTo>
                  <a:lnTo>
                    <a:pt x="193774" y="69205"/>
                  </a:lnTo>
                  <a:cubicBezTo>
                    <a:pt x="193774" y="66824"/>
                    <a:pt x="192658" y="64740"/>
                    <a:pt x="190426" y="62954"/>
                  </a:cubicBezTo>
                  <a:cubicBezTo>
                    <a:pt x="188193" y="61168"/>
                    <a:pt x="185738" y="60276"/>
                    <a:pt x="183059" y="60276"/>
                  </a:cubicBezTo>
                  <a:close/>
                  <a:moveTo>
                    <a:pt x="55811" y="47327"/>
                  </a:moveTo>
                  <a:lnTo>
                    <a:pt x="183059" y="47327"/>
                  </a:lnTo>
                  <a:cubicBezTo>
                    <a:pt x="189310" y="47327"/>
                    <a:pt x="194742" y="49485"/>
                    <a:pt x="199355" y="53801"/>
                  </a:cubicBezTo>
                  <a:cubicBezTo>
                    <a:pt x="203969" y="58117"/>
                    <a:pt x="206276" y="63252"/>
                    <a:pt x="206276" y="69205"/>
                  </a:cubicBezTo>
                  <a:lnTo>
                    <a:pt x="206276" y="152251"/>
                  </a:lnTo>
                  <a:cubicBezTo>
                    <a:pt x="206276" y="158204"/>
                    <a:pt x="203895" y="163413"/>
                    <a:pt x="199132" y="167878"/>
                  </a:cubicBezTo>
                  <a:cubicBezTo>
                    <a:pt x="194370" y="172343"/>
                    <a:pt x="189012" y="174576"/>
                    <a:pt x="183059" y="174576"/>
                  </a:cubicBezTo>
                  <a:lnTo>
                    <a:pt x="121444" y="174576"/>
                  </a:lnTo>
                  <a:lnTo>
                    <a:pt x="80814" y="203597"/>
                  </a:lnTo>
                  <a:cubicBezTo>
                    <a:pt x="79623" y="204192"/>
                    <a:pt x="78433" y="204490"/>
                    <a:pt x="77242" y="204490"/>
                  </a:cubicBezTo>
                  <a:cubicBezTo>
                    <a:pt x="76051" y="204490"/>
                    <a:pt x="75158" y="204341"/>
                    <a:pt x="74563" y="204044"/>
                  </a:cubicBezTo>
                  <a:cubicBezTo>
                    <a:pt x="72182" y="202555"/>
                    <a:pt x="70991" y="200620"/>
                    <a:pt x="70991" y="198239"/>
                  </a:cubicBezTo>
                  <a:lnTo>
                    <a:pt x="71438" y="174576"/>
                  </a:lnTo>
                  <a:lnTo>
                    <a:pt x="55811" y="174576"/>
                  </a:lnTo>
                  <a:cubicBezTo>
                    <a:pt x="49858" y="174576"/>
                    <a:pt x="44872" y="172418"/>
                    <a:pt x="40854" y="168102"/>
                  </a:cubicBezTo>
                  <a:cubicBezTo>
                    <a:pt x="36835" y="163785"/>
                    <a:pt x="34826" y="158502"/>
                    <a:pt x="34826" y="152251"/>
                  </a:cubicBezTo>
                  <a:lnTo>
                    <a:pt x="34826" y="69205"/>
                  </a:lnTo>
                  <a:cubicBezTo>
                    <a:pt x="34826" y="63252"/>
                    <a:pt x="36835" y="58117"/>
                    <a:pt x="40854" y="53801"/>
                  </a:cubicBezTo>
                  <a:cubicBezTo>
                    <a:pt x="44872" y="49485"/>
                    <a:pt x="49858" y="47327"/>
                    <a:pt x="55811" y="47327"/>
                  </a:cubicBezTo>
                  <a:close/>
                  <a:moveTo>
                    <a:pt x="20538" y="0"/>
                  </a:moveTo>
                  <a:lnTo>
                    <a:pt x="148233" y="0"/>
                  </a:lnTo>
                  <a:cubicBezTo>
                    <a:pt x="154484" y="0"/>
                    <a:pt x="159916" y="2084"/>
                    <a:pt x="164530" y="6251"/>
                  </a:cubicBezTo>
                  <a:cubicBezTo>
                    <a:pt x="169143" y="10418"/>
                    <a:pt x="171450" y="15478"/>
                    <a:pt x="171450" y="21431"/>
                  </a:cubicBezTo>
                  <a:lnTo>
                    <a:pt x="171450" y="25450"/>
                  </a:lnTo>
                  <a:cubicBezTo>
                    <a:pt x="171450" y="26938"/>
                    <a:pt x="170855" y="28352"/>
                    <a:pt x="169664" y="29691"/>
                  </a:cubicBezTo>
                  <a:cubicBezTo>
                    <a:pt x="168474" y="31031"/>
                    <a:pt x="166985" y="31701"/>
                    <a:pt x="165199" y="31701"/>
                  </a:cubicBezTo>
                  <a:cubicBezTo>
                    <a:pt x="163413" y="31701"/>
                    <a:pt x="161851" y="31031"/>
                    <a:pt x="160511" y="29691"/>
                  </a:cubicBezTo>
                  <a:cubicBezTo>
                    <a:pt x="159172" y="28352"/>
                    <a:pt x="158502" y="26938"/>
                    <a:pt x="158502" y="25450"/>
                  </a:cubicBezTo>
                  <a:lnTo>
                    <a:pt x="158502" y="21431"/>
                  </a:lnTo>
                  <a:cubicBezTo>
                    <a:pt x="158502" y="19050"/>
                    <a:pt x="157460" y="16967"/>
                    <a:pt x="155377" y="15181"/>
                  </a:cubicBezTo>
                  <a:cubicBezTo>
                    <a:pt x="153293" y="13395"/>
                    <a:pt x="150912" y="12502"/>
                    <a:pt x="148233" y="12502"/>
                  </a:cubicBezTo>
                  <a:lnTo>
                    <a:pt x="20538" y="12502"/>
                  </a:lnTo>
                  <a:cubicBezTo>
                    <a:pt x="15181" y="12502"/>
                    <a:pt x="12502" y="15478"/>
                    <a:pt x="12502" y="21431"/>
                  </a:cubicBezTo>
                  <a:lnTo>
                    <a:pt x="12502" y="104477"/>
                  </a:lnTo>
                  <a:cubicBezTo>
                    <a:pt x="12502" y="107156"/>
                    <a:pt x="13246" y="109240"/>
                    <a:pt x="14734" y="110728"/>
                  </a:cubicBezTo>
                  <a:cubicBezTo>
                    <a:pt x="17711" y="113407"/>
                    <a:pt x="17860" y="116384"/>
                    <a:pt x="15181" y="119658"/>
                  </a:cubicBezTo>
                  <a:cubicBezTo>
                    <a:pt x="13692" y="121146"/>
                    <a:pt x="12055" y="121890"/>
                    <a:pt x="10269" y="121890"/>
                  </a:cubicBezTo>
                  <a:cubicBezTo>
                    <a:pt x="8781" y="121890"/>
                    <a:pt x="7442" y="121295"/>
                    <a:pt x="6251" y="120104"/>
                  </a:cubicBezTo>
                  <a:cubicBezTo>
                    <a:pt x="2084" y="116235"/>
                    <a:pt x="0" y="111026"/>
                    <a:pt x="0" y="104477"/>
                  </a:cubicBezTo>
                  <a:lnTo>
                    <a:pt x="0" y="21431"/>
                  </a:lnTo>
                  <a:cubicBezTo>
                    <a:pt x="0" y="15478"/>
                    <a:pt x="1935" y="10418"/>
                    <a:pt x="5804" y="6251"/>
                  </a:cubicBezTo>
                  <a:cubicBezTo>
                    <a:pt x="9674" y="2084"/>
                    <a:pt x="14585" y="0"/>
                    <a:pt x="20538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663042" y="2029940"/>
            <a:ext cx="2269165" cy="3275714"/>
            <a:chOff x="3663042" y="2029940"/>
            <a:chExt cx="2269165" cy="3275714"/>
          </a:xfrm>
        </p:grpSpPr>
        <p:sp>
          <p:nvSpPr>
            <p:cNvPr id="25" name="Rounded Rectangle 24"/>
            <p:cNvSpPr/>
            <p:nvPr/>
          </p:nvSpPr>
          <p:spPr>
            <a:xfrm>
              <a:off x="3663042" y="2029940"/>
              <a:ext cx="2269165" cy="3275714"/>
            </a:xfrm>
            <a:prstGeom prst="roundRect">
              <a:avLst>
                <a:gd name="adj" fmla="val 4016"/>
              </a:avLst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663042" y="4412519"/>
              <a:ext cx="2269165" cy="457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243627" y="2195103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数据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筛选</a:t>
              </a:r>
              <a:endParaRPr 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990628" y="3641654"/>
              <a:ext cx="1613992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两个</a:t>
              </a:r>
              <a:r>
                <a:rPr lang="zh-CN" altLang="en-US" sz="1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表</a:t>
              </a:r>
              <a:endPara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4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一次筛选</a:t>
              </a:r>
              <a:endPara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导出数据</a:t>
              </a:r>
              <a:endParaRPr 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294926" y="4480073"/>
              <a:ext cx="10054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6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复用模块</a:t>
              </a:r>
              <a:endParaRPr 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4438119" y="2759576"/>
              <a:ext cx="719010" cy="719010"/>
            </a:xfrm>
            <a:custGeom>
              <a:avLst/>
              <a:gdLst/>
              <a:ahLst/>
              <a:cxnLst/>
              <a:rect l="l" t="t" r="r" b="b"/>
              <a:pathLst>
                <a:path w="203597" h="203597">
                  <a:moveTo>
                    <a:pt x="30249" y="120104"/>
                  </a:moveTo>
                  <a:cubicBezTo>
                    <a:pt x="30919" y="120402"/>
                    <a:pt x="31402" y="121146"/>
                    <a:pt x="31700" y="122336"/>
                  </a:cubicBezTo>
                  <a:cubicBezTo>
                    <a:pt x="36165" y="136029"/>
                    <a:pt x="44202" y="147339"/>
                    <a:pt x="55810" y="156269"/>
                  </a:cubicBezTo>
                  <a:cubicBezTo>
                    <a:pt x="57596" y="157460"/>
                    <a:pt x="57894" y="158948"/>
                    <a:pt x="56703" y="160734"/>
                  </a:cubicBezTo>
                  <a:cubicBezTo>
                    <a:pt x="55810" y="161627"/>
                    <a:pt x="54917" y="162073"/>
                    <a:pt x="54024" y="162073"/>
                  </a:cubicBezTo>
                  <a:cubicBezTo>
                    <a:pt x="53429" y="162073"/>
                    <a:pt x="52834" y="161776"/>
                    <a:pt x="52238" y="161180"/>
                  </a:cubicBezTo>
                  <a:cubicBezTo>
                    <a:pt x="39141" y="151358"/>
                    <a:pt x="30361" y="139005"/>
                    <a:pt x="25896" y="124122"/>
                  </a:cubicBezTo>
                  <a:cubicBezTo>
                    <a:pt x="24705" y="122336"/>
                    <a:pt x="25300" y="121146"/>
                    <a:pt x="27682" y="120550"/>
                  </a:cubicBezTo>
                  <a:cubicBezTo>
                    <a:pt x="28724" y="119955"/>
                    <a:pt x="29579" y="119806"/>
                    <a:pt x="30249" y="120104"/>
                  </a:cubicBezTo>
                  <a:close/>
                  <a:moveTo>
                    <a:pt x="25449" y="98673"/>
                  </a:moveTo>
                  <a:cubicBezTo>
                    <a:pt x="27533" y="98673"/>
                    <a:pt x="28575" y="99714"/>
                    <a:pt x="28575" y="101798"/>
                  </a:cubicBezTo>
                  <a:cubicBezTo>
                    <a:pt x="28575" y="104179"/>
                    <a:pt x="28724" y="106114"/>
                    <a:pt x="29021" y="107602"/>
                  </a:cubicBezTo>
                  <a:cubicBezTo>
                    <a:pt x="29021" y="109686"/>
                    <a:pt x="27979" y="110728"/>
                    <a:pt x="25896" y="110728"/>
                  </a:cubicBezTo>
                  <a:lnTo>
                    <a:pt x="25449" y="110728"/>
                  </a:lnTo>
                  <a:cubicBezTo>
                    <a:pt x="23961" y="110728"/>
                    <a:pt x="22919" y="109835"/>
                    <a:pt x="22324" y="108049"/>
                  </a:cubicBezTo>
                  <a:lnTo>
                    <a:pt x="22324" y="101798"/>
                  </a:lnTo>
                  <a:cubicBezTo>
                    <a:pt x="22324" y="99714"/>
                    <a:pt x="23366" y="98673"/>
                    <a:pt x="25449" y="98673"/>
                  </a:cubicBezTo>
                  <a:close/>
                  <a:moveTo>
                    <a:pt x="36611" y="41076"/>
                  </a:moveTo>
                  <a:cubicBezTo>
                    <a:pt x="20538" y="58043"/>
                    <a:pt x="12501" y="78283"/>
                    <a:pt x="12501" y="101798"/>
                  </a:cubicBezTo>
                  <a:cubicBezTo>
                    <a:pt x="12501" y="126206"/>
                    <a:pt x="21282" y="147191"/>
                    <a:pt x="38844" y="164752"/>
                  </a:cubicBezTo>
                  <a:cubicBezTo>
                    <a:pt x="56406" y="182314"/>
                    <a:pt x="77390" y="191095"/>
                    <a:pt x="101798" y="191095"/>
                  </a:cubicBezTo>
                  <a:cubicBezTo>
                    <a:pt x="125313" y="191095"/>
                    <a:pt x="145628" y="183058"/>
                    <a:pt x="162743" y="166985"/>
                  </a:cubicBezTo>
                  <a:cubicBezTo>
                    <a:pt x="179858" y="150911"/>
                    <a:pt x="189160" y="131117"/>
                    <a:pt x="190649" y="107602"/>
                  </a:cubicBezTo>
                  <a:cubicBezTo>
                    <a:pt x="190946" y="106709"/>
                    <a:pt x="191095" y="104923"/>
                    <a:pt x="191095" y="102245"/>
                  </a:cubicBezTo>
                  <a:lnTo>
                    <a:pt x="101798" y="104923"/>
                  </a:lnTo>
                  <a:lnTo>
                    <a:pt x="100459" y="104923"/>
                  </a:lnTo>
                  <a:lnTo>
                    <a:pt x="100459" y="104477"/>
                  </a:lnTo>
                  <a:cubicBezTo>
                    <a:pt x="100161" y="104477"/>
                    <a:pt x="99863" y="104328"/>
                    <a:pt x="99566" y="104030"/>
                  </a:cubicBezTo>
                  <a:close/>
                  <a:moveTo>
                    <a:pt x="165199" y="39290"/>
                  </a:moveTo>
                  <a:lnTo>
                    <a:pt x="109388" y="98226"/>
                  </a:lnTo>
                  <a:lnTo>
                    <a:pt x="190649" y="95994"/>
                  </a:lnTo>
                  <a:cubicBezTo>
                    <a:pt x="189160" y="73670"/>
                    <a:pt x="180677" y="54768"/>
                    <a:pt x="165199" y="39290"/>
                  </a:cubicBezTo>
                  <a:close/>
                  <a:moveTo>
                    <a:pt x="101798" y="12501"/>
                  </a:moveTo>
                  <a:cubicBezTo>
                    <a:pt x="78283" y="12501"/>
                    <a:pt x="58043" y="20538"/>
                    <a:pt x="41076" y="36611"/>
                  </a:cubicBezTo>
                  <a:lnTo>
                    <a:pt x="101798" y="97333"/>
                  </a:lnTo>
                  <a:lnTo>
                    <a:pt x="160734" y="34825"/>
                  </a:lnTo>
                  <a:cubicBezTo>
                    <a:pt x="156567" y="31551"/>
                    <a:pt x="153590" y="29319"/>
                    <a:pt x="151804" y="28128"/>
                  </a:cubicBezTo>
                  <a:cubicBezTo>
                    <a:pt x="136922" y="17710"/>
                    <a:pt x="120253" y="12501"/>
                    <a:pt x="101798" y="12501"/>
                  </a:cubicBezTo>
                  <a:close/>
                  <a:moveTo>
                    <a:pt x="101798" y="0"/>
                  </a:moveTo>
                  <a:cubicBezTo>
                    <a:pt x="122932" y="0"/>
                    <a:pt x="141982" y="5804"/>
                    <a:pt x="158948" y="17412"/>
                  </a:cubicBezTo>
                  <a:cubicBezTo>
                    <a:pt x="172938" y="26937"/>
                    <a:pt x="183877" y="39141"/>
                    <a:pt x="191765" y="54024"/>
                  </a:cubicBezTo>
                  <a:cubicBezTo>
                    <a:pt x="199653" y="68907"/>
                    <a:pt x="203597" y="84832"/>
                    <a:pt x="203597" y="101798"/>
                  </a:cubicBezTo>
                  <a:lnTo>
                    <a:pt x="203597" y="108942"/>
                  </a:lnTo>
                  <a:cubicBezTo>
                    <a:pt x="201811" y="135433"/>
                    <a:pt x="191095" y="157832"/>
                    <a:pt x="171450" y="176138"/>
                  </a:cubicBezTo>
                  <a:cubicBezTo>
                    <a:pt x="151804" y="194444"/>
                    <a:pt x="128587" y="203597"/>
                    <a:pt x="101798" y="203597"/>
                  </a:cubicBezTo>
                  <a:cubicBezTo>
                    <a:pt x="73818" y="203597"/>
                    <a:pt x="49857" y="193625"/>
                    <a:pt x="29914" y="173682"/>
                  </a:cubicBezTo>
                  <a:cubicBezTo>
                    <a:pt x="9971" y="153739"/>
                    <a:pt x="0" y="129778"/>
                    <a:pt x="0" y="101798"/>
                  </a:cubicBezTo>
                  <a:cubicBezTo>
                    <a:pt x="0" y="73818"/>
                    <a:pt x="9971" y="49857"/>
                    <a:pt x="29914" y="29914"/>
                  </a:cubicBezTo>
                  <a:cubicBezTo>
                    <a:pt x="49857" y="9971"/>
                    <a:pt x="73818" y="0"/>
                    <a:pt x="101798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259793" y="2029940"/>
            <a:ext cx="2269165" cy="3275714"/>
            <a:chOff x="6259793" y="2029940"/>
            <a:chExt cx="2269165" cy="3275714"/>
          </a:xfrm>
        </p:grpSpPr>
        <p:sp>
          <p:nvSpPr>
            <p:cNvPr id="31" name="Rounded Rectangle 30"/>
            <p:cNvSpPr/>
            <p:nvPr/>
          </p:nvSpPr>
          <p:spPr>
            <a:xfrm>
              <a:off x="6259793" y="2029940"/>
              <a:ext cx="2269165" cy="3275714"/>
            </a:xfrm>
            <a:prstGeom prst="roundRect">
              <a:avLst>
                <a:gd name="adj" fmla="val 4016"/>
              </a:avLst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259793" y="4412519"/>
              <a:ext cx="2269165" cy="4572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987976" y="2195103"/>
              <a:ext cx="81280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r>
                <a:rPr lang="en-US" altLang="zh-CN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rray</a:t>
              </a:r>
              <a:endPara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763435" y="4502619"/>
              <a:ext cx="1261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主要使用类型</a:t>
              </a:r>
              <a:endParaRPr 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7036225" y="2751717"/>
              <a:ext cx="716300" cy="719010"/>
            </a:xfrm>
            <a:custGeom>
              <a:avLst/>
              <a:gdLst/>
              <a:ahLst/>
              <a:cxnLst/>
              <a:rect l="l" t="t" r="r" b="b"/>
              <a:pathLst>
                <a:path w="204608" h="205382">
                  <a:moveTo>
                    <a:pt x="46881" y="32147"/>
                  </a:moveTo>
                  <a:cubicBezTo>
                    <a:pt x="48667" y="31254"/>
                    <a:pt x="50155" y="31551"/>
                    <a:pt x="51346" y="33039"/>
                  </a:cubicBezTo>
                  <a:cubicBezTo>
                    <a:pt x="52536" y="34825"/>
                    <a:pt x="52239" y="36314"/>
                    <a:pt x="50453" y="37504"/>
                  </a:cubicBezTo>
                  <a:cubicBezTo>
                    <a:pt x="37356" y="45541"/>
                    <a:pt x="30807" y="57298"/>
                    <a:pt x="30807" y="72777"/>
                  </a:cubicBezTo>
                  <a:cubicBezTo>
                    <a:pt x="30807" y="74860"/>
                    <a:pt x="29766" y="75902"/>
                    <a:pt x="27682" y="75902"/>
                  </a:cubicBezTo>
                  <a:cubicBezTo>
                    <a:pt x="25599" y="75902"/>
                    <a:pt x="24557" y="74860"/>
                    <a:pt x="24557" y="72777"/>
                  </a:cubicBezTo>
                  <a:cubicBezTo>
                    <a:pt x="24557" y="54917"/>
                    <a:pt x="31998" y="41374"/>
                    <a:pt x="46881" y="32147"/>
                  </a:cubicBezTo>
                  <a:close/>
                  <a:moveTo>
                    <a:pt x="61168" y="25896"/>
                  </a:moveTo>
                  <a:cubicBezTo>
                    <a:pt x="63252" y="25300"/>
                    <a:pt x="64591" y="26045"/>
                    <a:pt x="65187" y="28128"/>
                  </a:cubicBezTo>
                  <a:cubicBezTo>
                    <a:pt x="65782" y="30212"/>
                    <a:pt x="65038" y="31551"/>
                    <a:pt x="62954" y="32147"/>
                  </a:cubicBezTo>
                  <a:cubicBezTo>
                    <a:pt x="62657" y="32147"/>
                    <a:pt x="62136" y="32221"/>
                    <a:pt x="61392" y="32370"/>
                  </a:cubicBezTo>
                  <a:cubicBezTo>
                    <a:pt x="60648" y="32519"/>
                    <a:pt x="60127" y="32742"/>
                    <a:pt x="59829" y="33039"/>
                  </a:cubicBezTo>
                  <a:lnTo>
                    <a:pt x="58936" y="33039"/>
                  </a:lnTo>
                  <a:cubicBezTo>
                    <a:pt x="57448" y="33039"/>
                    <a:pt x="56406" y="32295"/>
                    <a:pt x="55811" y="30807"/>
                  </a:cubicBezTo>
                  <a:cubicBezTo>
                    <a:pt x="55215" y="29319"/>
                    <a:pt x="55811" y="27979"/>
                    <a:pt x="57597" y="26789"/>
                  </a:cubicBezTo>
                  <a:cubicBezTo>
                    <a:pt x="58787" y="26789"/>
                    <a:pt x="59978" y="26491"/>
                    <a:pt x="61168" y="25896"/>
                  </a:cubicBezTo>
                  <a:close/>
                  <a:moveTo>
                    <a:pt x="72331" y="12948"/>
                  </a:moveTo>
                  <a:cubicBezTo>
                    <a:pt x="55959" y="12948"/>
                    <a:pt x="41895" y="18752"/>
                    <a:pt x="30138" y="30361"/>
                  </a:cubicBezTo>
                  <a:cubicBezTo>
                    <a:pt x="18380" y="41969"/>
                    <a:pt x="12502" y="55959"/>
                    <a:pt x="12502" y="72330"/>
                  </a:cubicBezTo>
                  <a:cubicBezTo>
                    <a:pt x="12502" y="88999"/>
                    <a:pt x="18380" y="103138"/>
                    <a:pt x="30138" y="114746"/>
                  </a:cubicBezTo>
                  <a:cubicBezTo>
                    <a:pt x="41895" y="126355"/>
                    <a:pt x="55959" y="132159"/>
                    <a:pt x="72331" y="132159"/>
                  </a:cubicBezTo>
                  <a:cubicBezTo>
                    <a:pt x="82451" y="132159"/>
                    <a:pt x="91678" y="129778"/>
                    <a:pt x="100013" y="125015"/>
                  </a:cubicBezTo>
                  <a:cubicBezTo>
                    <a:pt x="102691" y="123527"/>
                    <a:pt x="105222" y="123973"/>
                    <a:pt x="107603" y="126355"/>
                  </a:cubicBezTo>
                  <a:lnTo>
                    <a:pt x="132606" y="151358"/>
                  </a:lnTo>
                  <a:lnTo>
                    <a:pt x="134838" y="149572"/>
                  </a:lnTo>
                  <a:cubicBezTo>
                    <a:pt x="137517" y="148084"/>
                    <a:pt x="140047" y="148232"/>
                    <a:pt x="142429" y="150018"/>
                  </a:cubicBezTo>
                  <a:lnTo>
                    <a:pt x="150912" y="157162"/>
                  </a:lnTo>
                  <a:cubicBezTo>
                    <a:pt x="153293" y="159543"/>
                    <a:pt x="153740" y="161925"/>
                    <a:pt x="152251" y="164306"/>
                  </a:cubicBezTo>
                  <a:lnTo>
                    <a:pt x="150465" y="169217"/>
                  </a:lnTo>
                  <a:lnTo>
                    <a:pt x="157609" y="176361"/>
                  </a:lnTo>
                  <a:lnTo>
                    <a:pt x="167878" y="177254"/>
                  </a:lnTo>
                  <a:cubicBezTo>
                    <a:pt x="170259" y="177254"/>
                    <a:pt x="172045" y="178593"/>
                    <a:pt x="173236" y="181272"/>
                  </a:cubicBezTo>
                  <a:lnTo>
                    <a:pt x="176808" y="191541"/>
                  </a:lnTo>
                  <a:lnTo>
                    <a:pt x="191542" y="187970"/>
                  </a:lnTo>
                  <a:lnTo>
                    <a:pt x="189309" y="169217"/>
                  </a:lnTo>
                  <a:lnTo>
                    <a:pt x="126802" y="106263"/>
                  </a:lnTo>
                  <a:cubicBezTo>
                    <a:pt x="124420" y="103882"/>
                    <a:pt x="123974" y="101500"/>
                    <a:pt x="125462" y="99119"/>
                  </a:cubicBezTo>
                  <a:cubicBezTo>
                    <a:pt x="129629" y="91082"/>
                    <a:pt x="131713" y="82153"/>
                    <a:pt x="131713" y="72330"/>
                  </a:cubicBezTo>
                  <a:cubicBezTo>
                    <a:pt x="131713" y="55959"/>
                    <a:pt x="125909" y="41969"/>
                    <a:pt x="114300" y="30361"/>
                  </a:cubicBezTo>
                  <a:cubicBezTo>
                    <a:pt x="102691" y="18752"/>
                    <a:pt x="88702" y="12948"/>
                    <a:pt x="72331" y="12948"/>
                  </a:cubicBezTo>
                  <a:close/>
                  <a:moveTo>
                    <a:pt x="72331" y="0"/>
                  </a:moveTo>
                  <a:cubicBezTo>
                    <a:pt x="92274" y="0"/>
                    <a:pt x="109314" y="7069"/>
                    <a:pt x="123453" y="21208"/>
                  </a:cubicBezTo>
                  <a:cubicBezTo>
                    <a:pt x="137592" y="35346"/>
                    <a:pt x="144661" y="52387"/>
                    <a:pt x="144661" y="72330"/>
                  </a:cubicBezTo>
                  <a:cubicBezTo>
                    <a:pt x="144661" y="81260"/>
                    <a:pt x="142726" y="90636"/>
                    <a:pt x="138857" y="100459"/>
                  </a:cubicBezTo>
                  <a:lnTo>
                    <a:pt x="200025" y="161627"/>
                  </a:lnTo>
                  <a:cubicBezTo>
                    <a:pt x="201216" y="162818"/>
                    <a:pt x="201811" y="164157"/>
                    <a:pt x="201811" y="165645"/>
                  </a:cubicBezTo>
                  <a:lnTo>
                    <a:pt x="204490" y="192434"/>
                  </a:lnTo>
                  <a:cubicBezTo>
                    <a:pt x="205085" y="196304"/>
                    <a:pt x="203448" y="198536"/>
                    <a:pt x="199579" y="199132"/>
                  </a:cubicBezTo>
                  <a:lnTo>
                    <a:pt x="174129" y="204936"/>
                  </a:lnTo>
                  <a:cubicBezTo>
                    <a:pt x="173831" y="205234"/>
                    <a:pt x="173385" y="205382"/>
                    <a:pt x="172790" y="205382"/>
                  </a:cubicBezTo>
                  <a:cubicBezTo>
                    <a:pt x="169515" y="205382"/>
                    <a:pt x="167432" y="203894"/>
                    <a:pt x="166539" y="200918"/>
                  </a:cubicBezTo>
                  <a:lnTo>
                    <a:pt x="162967" y="189309"/>
                  </a:lnTo>
                  <a:lnTo>
                    <a:pt x="154484" y="188863"/>
                  </a:lnTo>
                  <a:cubicBezTo>
                    <a:pt x="152698" y="188863"/>
                    <a:pt x="151358" y="188267"/>
                    <a:pt x="150465" y="187077"/>
                  </a:cubicBezTo>
                  <a:lnTo>
                    <a:pt x="138410" y="175022"/>
                  </a:lnTo>
                  <a:cubicBezTo>
                    <a:pt x="136624" y="173236"/>
                    <a:pt x="136178" y="170854"/>
                    <a:pt x="137071" y="167878"/>
                  </a:cubicBezTo>
                  <a:lnTo>
                    <a:pt x="138857" y="163859"/>
                  </a:lnTo>
                  <a:lnTo>
                    <a:pt x="137964" y="162966"/>
                  </a:lnTo>
                  <a:lnTo>
                    <a:pt x="135731" y="164752"/>
                  </a:lnTo>
                  <a:cubicBezTo>
                    <a:pt x="132755" y="166538"/>
                    <a:pt x="129927" y="166390"/>
                    <a:pt x="127248" y="164306"/>
                  </a:cubicBezTo>
                  <a:lnTo>
                    <a:pt x="101799" y="138410"/>
                  </a:lnTo>
                  <a:cubicBezTo>
                    <a:pt x="91976" y="142577"/>
                    <a:pt x="82153" y="144661"/>
                    <a:pt x="72331" y="144661"/>
                  </a:cubicBezTo>
                  <a:cubicBezTo>
                    <a:pt x="52388" y="144661"/>
                    <a:pt x="35347" y="137666"/>
                    <a:pt x="21208" y="123676"/>
                  </a:cubicBezTo>
                  <a:cubicBezTo>
                    <a:pt x="7069" y="109686"/>
                    <a:pt x="0" y="92571"/>
                    <a:pt x="0" y="72330"/>
                  </a:cubicBezTo>
                  <a:cubicBezTo>
                    <a:pt x="0" y="52387"/>
                    <a:pt x="7069" y="35346"/>
                    <a:pt x="21208" y="21208"/>
                  </a:cubicBezTo>
                  <a:cubicBezTo>
                    <a:pt x="35347" y="7069"/>
                    <a:pt x="52388" y="0"/>
                    <a:pt x="72331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8856544" y="2029940"/>
            <a:ext cx="2269165" cy="3275714"/>
            <a:chOff x="8856544" y="2029940"/>
            <a:chExt cx="2269165" cy="3275714"/>
          </a:xfrm>
        </p:grpSpPr>
        <p:sp>
          <p:nvSpPr>
            <p:cNvPr id="37" name="Rounded Rectangle 36"/>
            <p:cNvSpPr/>
            <p:nvPr/>
          </p:nvSpPr>
          <p:spPr>
            <a:xfrm>
              <a:off x="8856544" y="2029940"/>
              <a:ext cx="2269165" cy="3275714"/>
            </a:xfrm>
            <a:prstGeom prst="roundRect">
              <a:avLst>
                <a:gd name="adj" fmla="val 4016"/>
              </a:avLst>
            </a:prstGeom>
            <a:solidFill>
              <a:schemeClr val="bg1"/>
            </a:solidFill>
            <a:ln w="3175">
              <a:solidFill>
                <a:schemeClr val="bg1">
                  <a:lumMod val="85000"/>
                </a:schemeClr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856544" y="4412519"/>
              <a:ext cx="2269165" cy="4572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9360257" y="2195103"/>
              <a:ext cx="1261745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DataTable</a:t>
              </a:r>
              <a:endParaRPr 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9630698" y="2751717"/>
              <a:ext cx="714360" cy="705079"/>
            </a:xfrm>
            <a:custGeom>
              <a:avLst/>
              <a:gdLst/>
              <a:ahLst/>
              <a:cxnLst/>
              <a:rect l="l" t="t" r="r" b="b"/>
              <a:pathLst>
                <a:path w="206276" h="203596">
                  <a:moveTo>
                    <a:pt x="95548" y="108049"/>
                  </a:moveTo>
                  <a:cubicBezTo>
                    <a:pt x="93762" y="108049"/>
                    <a:pt x="92199" y="108719"/>
                    <a:pt x="90860" y="110058"/>
                  </a:cubicBezTo>
                  <a:cubicBezTo>
                    <a:pt x="89520" y="111397"/>
                    <a:pt x="88850" y="112960"/>
                    <a:pt x="88850" y="114746"/>
                  </a:cubicBezTo>
                  <a:lnTo>
                    <a:pt x="88850" y="129927"/>
                  </a:lnTo>
                  <a:cubicBezTo>
                    <a:pt x="88850" y="134391"/>
                    <a:pt x="91083" y="136624"/>
                    <a:pt x="95548" y="136624"/>
                  </a:cubicBezTo>
                  <a:lnTo>
                    <a:pt x="110728" y="136624"/>
                  </a:lnTo>
                  <a:cubicBezTo>
                    <a:pt x="115193" y="136624"/>
                    <a:pt x="117426" y="134391"/>
                    <a:pt x="117426" y="129927"/>
                  </a:cubicBezTo>
                  <a:lnTo>
                    <a:pt x="117426" y="114746"/>
                  </a:lnTo>
                  <a:cubicBezTo>
                    <a:pt x="117426" y="112960"/>
                    <a:pt x="116756" y="111397"/>
                    <a:pt x="115416" y="110058"/>
                  </a:cubicBezTo>
                  <a:cubicBezTo>
                    <a:pt x="114077" y="108719"/>
                    <a:pt x="112514" y="108049"/>
                    <a:pt x="110728" y="108049"/>
                  </a:cubicBezTo>
                  <a:close/>
                  <a:moveTo>
                    <a:pt x="21878" y="54024"/>
                  </a:moveTo>
                  <a:cubicBezTo>
                    <a:pt x="19497" y="54024"/>
                    <a:pt x="17339" y="54992"/>
                    <a:pt x="15404" y="56926"/>
                  </a:cubicBezTo>
                  <a:cubicBezTo>
                    <a:pt x="13469" y="58861"/>
                    <a:pt x="12502" y="61019"/>
                    <a:pt x="12502" y="63400"/>
                  </a:cubicBezTo>
                  <a:lnTo>
                    <a:pt x="12502" y="117871"/>
                  </a:lnTo>
                  <a:lnTo>
                    <a:pt x="22771" y="117871"/>
                  </a:lnTo>
                  <a:cubicBezTo>
                    <a:pt x="24854" y="117871"/>
                    <a:pt x="25896" y="118913"/>
                    <a:pt x="25896" y="120997"/>
                  </a:cubicBezTo>
                  <a:cubicBezTo>
                    <a:pt x="25896" y="123080"/>
                    <a:pt x="24854" y="124122"/>
                    <a:pt x="22771" y="124122"/>
                  </a:cubicBezTo>
                  <a:lnTo>
                    <a:pt x="12502" y="124122"/>
                  </a:lnTo>
                  <a:lnTo>
                    <a:pt x="12502" y="181272"/>
                  </a:lnTo>
                  <a:cubicBezTo>
                    <a:pt x="12502" y="183951"/>
                    <a:pt x="13469" y="186184"/>
                    <a:pt x="15404" y="187970"/>
                  </a:cubicBezTo>
                  <a:cubicBezTo>
                    <a:pt x="17339" y="189755"/>
                    <a:pt x="19497" y="190648"/>
                    <a:pt x="21878" y="190648"/>
                  </a:cubicBezTo>
                  <a:lnTo>
                    <a:pt x="184398" y="190648"/>
                  </a:lnTo>
                  <a:cubicBezTo>
                    <a:pt x="186779" y="190648"/>
                    <a:pt x="188937" y="189755"/>
                    <a:pt x="190872" y="187970"/>
                  </a:cubicBezTo>
                  <a:cubicBezTo>
                    <a:pt x="192807" y="186184"/>
                    <a:pt x="193774" y="183951"/>
                    <a:pt x="193774" y="181272"/>
                  </a:cubicBezTo>
                  <a:lnTo>
                    <a:pt x="193774" y="124122"/>
                  </a:lnTo>
                  <a:lnTo>
                    <a:pt x="123676" y="124122"/>
                  </a:lnTo>
                  <a:lnTo>
                    <a:pt x="123676" y="130373"/>
                  </a:lnTo>
                  <a:cubicBezTo>
                    <a:pt x="123676" y="133647"/>
                    <a:pt x="122411" y="136549"/>
                    <a:pt x="119881" y="139079"/>
                  </a:cubicBezTo>
                  <a:cubicBezTo>
                    <a:pt x="117351" y="141610"/>
                    <a:pt x="114300" y="142875"/>
                    <a:pt x="110728" y="142875"/>
                  </a:cubicBezTo>
                  <a:lnTo>
                    <a:pt x="95548" y="142875"/>
                  </a:lnTo>
                  <a:cubicBezTo>
                    <a:pt x="91976" y="142875"/>
                    <a:pt x="88925" y="141610"/>
                    <a:pt x="86395" y="139079"/>
                  </a:cubicBezTo>
                  <a:cubicBezTo>
                    <a:pt x="83865" y="136549"/>
                    <a:pt x="82600" y="133647"/>
                    <a:pt x="82600" y="130373"/>
                  </a:cubicBezTo>
                  <a:lnTo>
                    <a:pt x="82600" y="124122"/>
                  </a:lnTo>
                  <a:lnTo>
                    <a:pt x="41523" y="124122"/>
                  </a:lnTo>
                  <a:cubicBezTo>
                    <a:pt x="39440" y="124122"/>
                    <a:pt x="38398" y="123080"/>
                    <a:pt x="38398" y="120997"/>
                  </a:cubicBezTo>
                  <a:cubicBezTo>
                    <a:pt x="38398" y="118913"/>
                    <a:pt x="39440" y="117871"/>
                    <a:pt x="41523" y="117871"/>
                  </a:cubicBezTo>
                  <a:lnTo>
                    <a:pt x="82600" y="117871"/>
                  </a:lnTo>
                  <a:lnTo>
                    <a:pt x="82600" y="114746"/>
                  </a:lnTo>
                  <a:cubicBezTo>
                    <a:pt x="82600" y="111174"/>
                    <a:pt x="83865" y="108123"/>
                    <a:pt x="86395" y="105593"/>
                  </a:cubicBezTo>
                  <a:cubicBezTo>
                    <a:pt x="88925" y="103063"/>
                    <a:pt x="91976" y="101798"/>
                    <a:pt x="95548" y="101798"/>
                  </a:cubicBezTo>
                  <a:lnTo>
                    <a:pt x="110728" y="101798"/>
                  </a:lnTo>
                  <a:cubicBezTo>
                    <a:pt x="114300" y="101798"/>
                    <a:pt x="117351" y="103063"/>
                    <a:pt x="119881" y="105593"/>
                  </a:cubicBezTo>
                  <a:cubicBezTo>
                    <a:pt x="122411" y="108123"/>
                    <a:pt x="123676" y="111174"/>
                    <a:pt x="123676" y="114746"/>
                  </a:cubicBezTo>
                  <a:lnTo>
                    <a:pt x="123676" y="117871"/>
                  </a:lnTo>
                  <a:lnTo>
                    <a:pt x="193774" y="117871"/>
                  </a:lnTo>
                  <a:lnTo>
                    <a:pt x="193774" y="63400"/>
                  </a:lnTo>
                  <a:cubicBezTo>
                    <a:pt x="193774" y="61019"/>
                    <a:pt x="192807" y="58861"/>
                    <a:pt x="190872" y="56926"/>
                  </a:cubicBezTo>
                  <a:cubicBezTo>
                    <a:pt x="188937" y="54992"/>
                    <a:pt x="186779" y="54024"/>
                    <a:pt x="184398" y="54024"/>
                  </a:cubicBezTo>
                  <a:close/>
                  <a:moveTo>
                    <a:pt x="89743" y="12948"/>
                  </a:moveTo>
                  <a:cubicBezTo>
                    <a:pt x="84981" y="12948"/>
                    <a:pt x="82600" y="15329"/>
                    <a:pt x="82600" y="20091"/>
                  </a:cubicBezTo>
                  <a:lnTo>
                    <a:pt x="82600" y="41523"/>
                  </a:lnTo>
                  <a:lnTo>
                    <a:pt x="123676" y="41523"/>
                  </a:lnTo>
                  <a:lnTo>
                    <a:pt x="123676" y="20091"/>
                  </a:lnTo>
                  <a:cubicBezTo>
                    <a:pt x="123676" y="15329"/>
                    <a:pt x="119807" y="12948"/>
                    <a:pt x="112068" y="12948"/>
                  </a:cubicBezTo>
                  <a:close/>
                  <a:moveTo>
                    <a:pt x="89743" y="0"/>
                  </a:moveTo>
                  <a:lnTo>
                    <a:pt x="115193" y="0"/>
                  </a:lnTo>
                  <a:cubicBezTo>
                    <a:pt x="121742" y="0"/>
                    <a:pt x="126950" y="1860"/>
                    <a:pt x="130820" y="5581"/>
                  </a:cubicBezTo>
                  <a:cubicBezTo>
                    <a:pt x="134690" y="9301"/>
                    <a:pt x="136624" y="14138"/>
                    <a:pt x="136624" y="20091"/>
                  </a:cubicBezTo>
                  <a:lnTo>
                    <a:pt x="136624" y="41523"/>
                  </a:lnTo>
                  <a:lnTo>
                    <a:pt x="184398" y="41523"/>
                  </a:lnTo>
                  <a:cubicBezTo>
                    <a:pt x="190351" y="41523"/>
                    <a:pt x="195486" y="43681"/>
                    <a:pt x="199802" y="47997"/>
                  </a:cubicBezTo>
                  <a:cubicBezTo>
                    <a:pt x="204118" y="52313"/>
                    <a:pt x="206276" y="57447"/>
                    <a:pt x="206276" y="63400"/>
                  </a:cubicBezTo>
                  <a:lnTo>
                    <a:pt x="206276" y="181272"/>
                  </a:lnTo>
                  <a:cubicBezTo>
                    <a:pt x="206276" y="187225"/>
                    <a:pt x="204118" y="192434"/>
                    <a:pt x="199802" y="196899"/>
                  </a:cubicBezTo>
                  <a:cubicBezTo>
                    <a:pt x="195486" y="201364"/>
                    <a:pt x="190351" y="203596"/>
                    <a:pt x="184398" y="203596"/>
                  </a:cubicBezTo>
                  <a:lnTo>
                    <a:pt x="21878" y="203596"/>
                  </a:lnTo>
                  <a:cubicBezTo>
                    <a:pt x="15925" y="203596"/>
                    <a:pt x="10790" y="201364"/>
                    <a:pt x="6474" y="196899"/>
                  </a:cubicBezTo>
                  <a:cubicBezTo>
                    <a:pt x="2158" y="192434"/>
                    <a:pt x="0" y="187225"/>
                    <a:pt x="0" y="181272"/>
                  </a:cubicBezTo>
                  <a:lnTo>
                    <a:pt x="0" y="63400"/>
                  </a:lnTo>
                  <a:cubicBezTo>
                    <a:pt x="0" y="57447"/>
                    <a:pt x="2158" y="52313"/>
                    <a:pt x="6474" y="47997"/>
                  </a:cubicBezTo>
                  <a:cubicBezTo>
                    <a:pt x="10790" y="43681"/>
                    <a:pt x="15925" y="41523"/>
                    <a:pt x="21878" y="41523"/>
                  </a:cubicBezTo>
                  <a:lnTo>
                    <a:pt x="69652" y="41523"/>
                  </a:lnTo>
                  <a:lnTo>
                    <a:pt x="69652" y="20091"/>
                  </a:lnTo>
                  <a:cubicBezTo>
                    <a:pt x="69652" y="14138"/>
                    <a:pt x="71363" y="9301"/>
                    <a:pt x="74786" y="5581"/>
                  </a:cubicBezTo>
                  <a:cubicBezTo>
                    <a:pt x="78209" y="1860"/>
                    <a:pt x="83195" y="0"/>
                    <a:pt x="89743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endParaRPr lang="en-US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3259699" y="502179"/>
            <a:ext cx="56727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RPA</a:t>
            </a:r>
            <a:r>
              <a:rPr lang="en-US" altLang="zh-CN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</a:t>
            </a:r>
            <a:r>
              <a:rPr lang="en-US" altLang="zh-CN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xecl</a:t>
            </a:r>
            <a:r>
              <a:rPr lang="zh-CN" altLang="en-US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数据操作</a:t>
            </a:r>
            <a:r>
              <a:rPr lang="zh-CN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模块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867400" y="467040"/>
            <a:ext cx="4572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6" name="Picture 2" descr="E:\中国人寿2018\200423 PPT\中国人寿新标识CS223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781476" y="-1"/>
            <a:ext cx="3410524" cy="734210"/>
          </a:xfrm>
          <a:prstGeom prst="rect">
            <a:avLst/>
          </a:prstGeom>
          <a:noFill/>
        </p:spPr>
      </p:pic>
      <p:sp>
        <p:nvSpPr>
          <p:cNvPr id="48" name="Rectangle 28"/>
          <p:cNvSpPr/>
          <p:nvPr/>
        </p:nvSpPr>
        <p:spPr>
          <a:xfrm>
            <a:off x="6587380" y="3641654"/>
            <a:ext cx="16139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数组列读取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表头设置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新建数组</a:t>
            </a:r>
            <a:endParaRPr 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Rectangle 28"/>
          <p:cNvSpPr/>
          <p:nvPr/>
        </p:nvSpPr>
        <p:spPr>
          <a:xfrm>
            <a:off x="9184133" y="3659355"/>
            <a:ext cx="16139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范围读取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读取成列</a:t>
            </a:r>
            <a:endParaRPr lang="en-US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范围使用</a:t>
            </a:r>
            <a:endParaRPr 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356935" y="4501130"/>
            <a:ext cx="12618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主要使用类型</a:t>
            </a:r>
            <a:endParaRPr 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6096000" y="-31899"/>
            <a:ext cx="0" cy="1371600"/>
          </a:xfrm>
          <a:prstGeom prst="line">
            <a:avLst/>
          </a:prstGeom>
          <a:ln w="28575"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96000" y="5718414"/>
            <a:ext cx="0" cy="1188720"/>
          </a:xfrm>
          <a:prstGeom prst="line">
            <a:avLst/>
          </a:prstGeom>
          <a:ln w="28575"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5488573" y="1808364"/>
            <a:ext cx="1214855" cy="1225283"/>
          </a:xfrm>
          <a:custGeom>
            <a:avLst/>
            <a:gdLst/>
            <a:ahLst/>
            <a:cxnLst/>
            <a:rect l="l" t="t" r="r" b="b"/>
            <a:pathLst>
              <a:path w="208062" h="209848">
                <a:moveTo>
                  <a:pt x="99566" y="123342"/>
                </a:moveTo>
                <a:cubicBezTo>
                  <a:pt x="100311" y="123565"/>
                  <a:pt x="100906" y="124123"/>
                  <a:pt x="101352" y="125016"/>
                </a:cubicBezTo>
                <a:cubicBezTo>
                  <a:pt x="102841" y="127100"/>
                  <a:pt x="102394" y="128439"/>
                  <a:pt x="100013" y="129034"/>
                </a:cubicBezTo>
                <a:cubicBezTo>
                  <a:pt x="96441" y="131713"/>
                  <a:pt x="94655" y="134987"/>
                  <a:pt x="94655" y="138857"/>
                </a:cubicBezTo>
                <a:cubicBezTo>
                  <a:pt x="94655" y="140941"/>
                  <a:pt x="93613" y="141982"/>
                  <a:pt x="91530" y="141982"/>
                </a:cubicBezTo>
                <a:cubicBezTo>
                  <a:pt x="89446" y="141982"/>
                  <a:pt x="88404" y="140941"/>
                  <a:pt x="88404" y="138857"/>
                </a:cubicBezTo>
                <a:cubicBezTo>
                  <a:pt x="88404" y="132011"/>
                  <a:pt x="91232" y="126951"/>
                  <a:pt x="96887" y="123676"/>
                </a:cubicBezTo>
                <a:cubicBezTo>
                  <a:pt x="97929" y="123230"/>
                  <a:pt x="98822" y="123118"/>
                  <a:pt x="99566" y="123342"/>
                </a:cubicBezTo>
                <a:close/>
                <a:moveTo>
                  <a:pt x="108050" y="121444"/>
                </a:moveTo>
                <a:lnTo>
                  <a:pt x="108943" y="121891"/>
                </a:lnTo>
                <a:cubicBezTo>
                  <a:pt x="110729" y="122486"/>
                  <a:pt x="111621" y="123676"/>
                  <a:pt x="111621" y="125462"/>
                </a:cubicBezTo>
                <a:cubicBezTo>
                  <a:pt x="111324" y="127248"/>
                  <a:pt x="110282" y="128141"/>
                  <a:pt x="108496" y="128141"/>
                </a:cubicBezTo>
                <a:lnTo>
                  <a:pt x="107603" y="128141"/>
                </a:lnTo>
                <a:lnTo>
                  <a:pt x="106710" y="127695"/>
                </a:lnTo>
                <a:cubicBezTo>
                  <a:pt x="104627" y="127695"/>
                  <a:pt x="103882" y="126504"/>
                  <a:pt x="104478" y="124123"/>
                </a:cubicBezTo>
                <a:cubicBezTo>
                  <a:pt x="104478" y="122337"/>
                  <a:pt x="105668" y="121444"/>
                  <a:pt x="108050" y="121444"/>
                </a:cubicBezTo>
                <a:close/>
                <a:moveTo>
                  <a:pt x="102245" y="115640"/>
                </a:moveTo>
                <a:cubicBezTo>
                  <a:pt x="96887" y="115640"/>
                  <a:pt x="92274" y="117575"/>
                  <a:pt x="88404" y="121444"/>
                </a:cubicBezTo>
                <a:cubicBezTo>
                  <a:pt x="84535" y="125314"/>
                  <a:pt x="82600" y="130076"/>
                  <a:pt x="82600" y="135732"/>
                </a:cubicBezTo>
                <a:cubicBezTo>
                  <a:pt x="82600" y="141089"/>
                  <a:pt x="84535" y="145703"/>
                  <a:pt x="88404" y="149573"/>
                </a:cubicBezTo>
                <a:cubicBezTo>
                  <a:pt x="92274" y="153442"/>
                  <a:pt x="96887" y="155377"/>
                  <a:pt x="102245" y="155377"/>
                </a:cubicBezTo>
                <a:cubicBezTo>
                  <a:pt x="107901" y="155377"/>
                  <a:pt x="112663" y="153442"/>
                  <a:pt x="116533" y="149573"/>
                </a:cubicBezTo>
                <a:cubicBezTo>
                  <a:pt x="120402" y="145703"/>
                  <a:pt x="122337" y="141089"/>
                  <a:pt x="122337" y="135732"/>
                </a:cubicBezTo>
                <a:cubicBezTo>
                  <a:pt x="122337" y="130076"/>
                  <a:pt x="120402" y="125314"/>
                  <a:pt x="116533" y="121444"/>
                </a:cubicBezTo>
                <a:cubicBezTo>
                  <a:pt x="112663" y="117575"/>
                  <a:pt x="107901" y="115640"/>
                  <a:pt x="102245" y="115640"/>
                </a:cubicBezTo>
                <a:close/>
                <a:moveTo>
                  <a:pt x="29692" y="65968"/>
                </a:moveTo>
                <a:cubicBezTo>
                  <a:pt x="30436" y="66192"/>
                  <a:pt x="31105" y="66824"/>
                  <a:pt x="31701" y="67866"/>
                </a:cubicBezTo>
                <a:cubicBezTo>
                  <a:pt x="32891" y="69950"/>
                  <a:pt x="32445" y="71289"/>
                  <a:pt x="30361" y="71884"/>
                </a:cubicBezTo>
                <a:cubicBezTo>
                  <a:pt x="26789" y="74266"/>
                  <a:pt x="25004" y="77540"/>
                  <a:pt x="25004" y="81707"/>
                </a:cubicBezTo>
                <a:cubicBezTo>
                  <a:pt x="25004" y="83791"/>
                  <a:pt x="23962" y="84832"/>
                  <a:pt x="21878" y="84832"/>
                </a:cubicBezTo>
                <a:cubicBezTo>
                  <a:pt x="19795" y="84832"/>
                  <a:pt x="18753" y="83791"/>
                  <a:pt x="18753" y="81707"/>
                </a:cubicBezTo>
                <a:cubicBezTo>
                  <a:pt x="18753" y="74861"/>
                  <a:pt x="21580" y="69801"/>
                  <a:pt x="27236" y="66526"/>
                </a:cubicBezTo>
                <a:cubicBezTo>
                  <a:pt x="28129" y="65931"/>
                  <a:pt x="28947" y="65745"/>
                  <a:pt x="29692" y="65968"/>
                </a:cubicBezTo>
                <a:close/>
                <a:moveTo>
                  <a:pt x="38398" y="64294"/>
                </a:moveTo>
                <a:lnTo>
                  <a:pt x="39291" y="64741"/>
                </a:lnTo>
                <a:cubicBezTo>
                  <a:pt x="41077" y="65336"/>
                  <a:pt x="41821" y="66526"/>
                  <a:pt x="41523" y="68312"/>
                </a:cubicBezTo>
                <a:cubicBezTo>
                  <a:pt x="41523" y="70098"/>
                  <a:pt x="40482" y="70991"/>
                  <a:pt x="38398" y="70991"/>
                </a:cubicBezTo>
                <a:lnTo>
                  <a:pt x="37952" y="70991"/>
                </a:lnTo>
                <a:lnTo>
                  <a:pt x="37059" y="70545"/>
                </a:lnTo>
                <a:cubicBezTo>
                  <a:pt x="35273" y="70545"/>
                  <a:pt x="34380" y="69354"/>
                  <a:pt x="34380" y="66973"/>
                </a:cubicBezTo>
                <a:cubicBezTo>
                  <a:pt x="34975" y="65187"/>
                  <a:pt x="36314" y="64294"/>
                  <a:pt x="38398" y="64294"/>
                </a:cubicBezTo>
                <a:close/>
                <a:moveTo>
                  <a:pt x="32594" y="58490"/>
                </a:moveTo>
                <a:cubicBezTo>
                  <a:pt x="26938" y="58490"/>
                  <a:pt x="22176" y="60425"/>
                  <a:pt x="18306" y="64294"/>
                </a:cubicBezTo>
                <a:cubicBezTo>
                  <a:pt x="14437" y="68164"/>
                  <a:pt x="12502" y="72926"/>
                  <a:pt x="12502" y="78582"/>
                </a:cubicBezTo>
                <a:cubicBezTo>
                  <a:pt x="12502" y="83939"/>
                  <a:pt x="14437" y="88553"/>
                  <a:pt x="18306" y="92423"/>
                </a:cubicBezTo>
                <a:cubicBezTo>
                  <a:pt x="22176" y="96292"/>
                  <a:pt x="26938" y="98227"/>
                  <a:pt x="32594" y="98227"/>
                </a:cubicBezTo>
                <a:cubicBezTo>
                  <a:pt x="38249" y="98227"/>
                  <a:pt x="43012" y="96292"/>
                  <a:pt x="46881" y="92423"/>
                </a:cubicBezTo>
                <a:cubicBezTo>
                  <a:pt x="50751" y="88553"/>
                  <a:pt x="52686" y="83939"/>
                  <a:pt x="52686" y="78582"/>
                </a:cubicBezTo>
                <a:cubicBezTo>
                  <a:pt x="52686" y="72926"/>
                  <a:pt x="50751" y="68164"/>
                  <a:pt x="46881" y="64294"/>
                </a:cubicBezTo>
                <a:cubicBezTo>
                  <a:pt x="43012" y="60425"/>
                  <a:pt x="38249" y="58490"/>
                  <a:pt x="32594" y="58490"/>
                </a:cubicBezTo>
                <a:close/>
                <a:moveTo>
                  <a:pt x="172567" y="43644"/>
                </a:moveTo>
                <a:cubicBezTo>
                  <a:pt x="173311" y="43867"/>
                  <a:pt x="173980" y="44500"/>
                  <a:pt x="174576" y="45542"/>
                </a:cubicBezTo>
                <a:cubicBezTo>
                  <a:pt x="175766" y="47328"/>
                  <a:pt x="175320" y="48816"/>
                  <a:pt x="173236" y="50007"/>
                </a:cubicBezTo>
                <a:cubicBezTo>
                  <a:pt x="169664" y="51792"/>
                  <a:pt x="167879" y="54918"/>
                  <a:pt x="167879" y="59383"/>
                </a:cubicBezTo>
                <a:cubicBezTo>
                  <a:pt x="167879" y="61466"/>
                  <a:pt x="166837" y="62508"/>
                  <a:pt x="164753" y="62508"/>
                </a:cubicBezTo>
                <a:cubicBezTo>
                  <a:pt x="162670" y="62508"/>
                  <a:pt x="161628" y="61466"/>
                  <a:pt x="161628" y="59383"/>
                </a:cubicBezTo>
                <a:cubicBezTo>
                  <a:pt x="161628" y="52537"/>
                  <a:pt x="164455" y="47476"/>
                  <a:pt x="170111" y="44202"/>
                </a:cubicBezTo>
                <a:cubicBezTo>
                  <a:pt x="171004" y="43607"/>
                  <a:pt x="171822" y="43421"/>
                  <a:pt x="172567" y="43644"/>
                </a:cubicBezTo>
                <a:close/>
                <a:moveTo>
                  <a:pt x="181273" y="42416"/>
                </a:moveTo>
                <a:lnTo>
                  <a:pt x="182166" y="42416"/>
                </a:lnTo>
                <a:cubicBezTo>
                  <a:pt x="183952" y="43012"/>
                  <a:pt x="184696" y="44202"/>
                  <a:pt x="184398" y="45988"/>
                </a:cubicBezTo>
                <a:cubicBezTo>
                  <a:pt x="184398" y="47774"/>
                  <a:pt x="183357" y="48667"/>
                  <a:pt x="181273" y="48667"/>
                </a:cubicBezTo>
                <a:lnTo>
                  <a:pt x="180827" y="48667"/>
                </a:lnTo>
                <a:lnTo>
                  <a:pt x="179934" y="48667"/>
                </a:lnTo>
                <a:cubicBezTo>
                  <a:pt x="178148" y="48072"/>
                  <a:pt x="177255" y="46732"/>
                  <a:pt x="177255" y="44649"/>
                </a:cubicBezTo>
                <a:cubicBezTo>
                  <a:pt x="177850" y="42565"/>
                  <a:pt x="179189" y="41821"/>
                  <a:pt x="181273" y="42416"/>
                </a:cubicBezTo>
                <a:close/>
                <a:moveTo>
                  <a:pt x="175469" y="36166"/>
                </a:moveTo>
                <a:cubicBezTo>
                  <a:pt x="169813" y="36166"/>
                  <a:pt x="165051" y="38100"/>
                  <a:pt x="161181" y="41970"/>
                </a:cubicBezTo>
                <a:cubicBezTo>
                  <a:pt x="157312" y="45839"/>
                  <a:pt x="155377" y="50602"/>
                  <a:pt x="155377" y="56257"/>
                </a:cubicBezTo>
                <a:cubicBezTo>
                  <a:pt x="155377" y="61615"/>
                  <a:pt x="157312" y="66229"/>
                  <a:pt x="161181" y="70098"/>
                </a:cubicBezTo>
                <a:cubicBezTo>
                  <a:pt x="165051" y="73968"/>
                  <a:pt x="169813" y="75903"/>
                  <a:pt x="175469" y="75903"/>
                </a:cubicBezTo>
                <a:cubicBezTo>
                  <a:pt x="181124" y="75903"/>
                  <a:pt x="185887" y="73968"/>
                  <a:pt x="189756" y="70098"/>
                </a:cubicBezTo>
                <a:cubicBezTo>
                  <a:pt x="193626" y="66229"/>
                  <a:pt x="195561" y="61615"/>
                  <a:pt x="195561" y="56257"/>
                </a:cubicBezTo>
                <a:cubicBezTo>
                  <a:pt x="195561" y="50602"/>
                  <a:pt x="193626" y="45839"/>
                  <a:pt x="189756" y="41970"/>
                </a:cubicBezTo>
                <a:cubicBezTo>
                  <a:pt x="185887" y="38100"/>
                  <a:pt x="181124" y="36166"/>
                  <a:pt x="175469" y="36166"/>
                </a:cubicBezTo>
                <a:close/>
                <a:moveTo>
                  <a:pt x="176808" y="0"/>
                </a:moveTo>
                <a:cubicBezTo>
                  <a:pt x="180975" y="0"/>
                  <a:pt x="183059" y="2233"/>
                  <a:pt x="183059" y="6698"/>
                </a:cubicBezTo>
                <a:lnTo>
                  <a:pt x="183059" y="24557"/>
                </a:lnTo>
                <a:cubicBezTo>
                  <a:pt x="190203" y="26045"/>
                  <a:pt x="196156" y="29766"/>
                  <a:pt x="200918" y="35719"/>
                </a:cubicBezTo>
                <a:cubicBezTo>
                  <a:pt x="205681" y="41672"/>
                  <a:pt x="208062" y="48518"/>
                  <a:pt x="208062" y="56257"/>
                </a:cubicBezTo>
                <a:cubicBezTo>
                  <a:pt x="208062" y="63699"/>
                  <a:pt x="205681" y="70396"/>
                  <a:pt x="200918" y="76349"/>
                </a:cubicBezTo>
                <a:cubicBezTo>
                  <a:pt x="196156" y="82302"/>
                  <a:pt x="190203" y="86172"/>
                  <a:pt x="183059" y="87958"/>
                </a:cubicBezTo>
                <a:lnTo>
                  <a:pt x="183059" y="203151"/>
                </a:lnTo>
                <a:cubicBezTo>
                  <a:pt x="183059" y="207616"/>
                  <a:pt x="180975" y="209848"/>
                  <a:pt x="176808" y="209848"/>
                </a:cubicBezTo>
                <a:cubicBezTo>
                  <a:pt x="175022" y="209848"/>
                  <a:pt x="173460" y="209178"/>
                  <a:pt x="172120" y="207839"/>
                </a:cubicBezTo>
                <a:cubicBezTo>
                  <a:pt x="170781" y="206499"/>
                  <a:pt x="170111" y="204937"/>
                  <a:pt x="170111" y="203151"/>
                </a:cubicBezTo>
                <a:lnTo>
                  <a:pt x="170111" y="88404"/>
                </a:lnTo>
                <a:cubicBezTo>
                  <a:pt x="162372" y="86916"/>
                  <a:pt x="155898" y="83195"/>
                  <a:pt x="150689" y="77242"/>
                </a:cubicBezTo>
                <a:cubicBezTo>
                  <a:pt x="145480" y="71289"/>
                  <a:pt x="142875" y="64294"/>
                  <a:pt x="142875" y="56257"/>
                </a:cubicBezTo>
                <a:cubicBezTo>
                  <a:pt x="142875" y="48221"/>
                  <a:pt x="145480" y="41151"/>
                  <a:pt x="150689" y="35049"/>
                </a:cubicBezTo>
                <a:cubicBezTo>
                  <a:pt x="155898" y="28947"/>
                  <a:pt x="162372" y="25301"/>
                  <a:pt x="170111" y="24110"/>
                </a:cubicBezTo>
                <a:lnTo>
                  <a:pt x="170111" y="6698"/>
                </a:lnTo>
                <a:cubicBezTo>
                  <a:pt x="170111" y="4912"/>
                  <a:pt x="170781" y="3349"/>
                  <a:pt x="172120" y="2009"/>
                </a:cubicBezTo>
                <a:cubicBezTo>
                  <a:pt x="173460" y="670"/>
                  <a:pt x="175022" y="0"/>
                  <a:pt x="176808" y="0"/>
                </a:cubicBezTo>
                <a:close/>
                <a:moveTo>
                  <a:pt x="103585" y="0"/>
                </a:moveTo>
                <a:cubicBezTo>
                  <a:pt x="107752" y="0"/>
                  <a:pt x="109836" y="2233"/>
                  <a:pt x="109836" y="6698"/>
                </a:cubicBezTo>
                <a:lnTo>
                  <a:pt x="109836" y="104031"/>
                </a:lnTo>
                <a:cubicBezTo>
                  <a:pt x="116979" y="105519"/>
                  <a:pt x="122932" y="109240"/>
                  <a:pt x="127695" y="115193"/>
                </a:cubicBezTo>
                <a:cubicBezTo>
                  <a:pt x="132457" y="121146"/>
                  <a:pt x="134839" y="127992"/>
                  <a:pt x="134839" y="135732"/>
                </a:cubicBezTo>
                <a:cubicBezTo>
                  <a:pt x="134839" y="143471"/>
                  <a:pt x="132532" y="150242"/>
                  <a:pt x="127918" y="156047"/>
                </a:cubicBezTo>
                <a:cubicBezTo>
                  <a:pt x="123304" y="161851"/>
                  <a:pt x="117277" y="165497"/>
                  <a:pt x="109836" y="166985"/>
                </a:cubicBezTo>
                <a:lnTo>
                  <a:pt x="109836" y="203151"/>
                </a:lnTo>
                <a:cubicBezTo>
                  <a:pt x="109836" y="207616"/>
                  <a:pt x="107752" y="209848"/>
                  <a:pt x="103585" y="209848"/>
                </a:cubicBezTo>
                <a:cubicBezTo>
                  <a:pt x="99418" y="209848"/>
                  <a:pt x="97334" y="207616"/>
                  <a:pt x="97334" y="203151"/>
                </a:cubicBezTo>
                <a:lnTo>
                  <a:pt x="97334" y="167878"/>
                </a:lnTo>
                <a:cubicBezTo>
                  <a:pt x="89595" y="166390"/>
                  <a:pt x="83046" y="162669"/>
                  <a:pt x="77689" y="156716"/>
                </a:cubicBezTo>
                <a:cubicBezTo>
                  <a:pt x="72331" y="150763"/>
                  <a:pt x="69652" y="143768"/>
                  <a:pt x="69652" y="135732"/>
                </a:cubicBezTo>
                <a:cubicBezTo>
                  <a:pt x="69652" y="127695"/>
                  <a:pt x="72256" y="120625"/>
                  <a:pt x="77465" y="114524"/>
                </a:cubicBezTo>
                <a:cubicBezTo>
                  <a:pt x="82674" y="108422"/>
                  <a:pt x="89297" y="104626"/>
                  <a:pt x="97334" y="103138"/>
                </a:cubicBezTo>
                <a:lnTo>
                  <a:pt x="97334" y="6698"/>
                </a:lnTo>
                <a:cubicBezTo>
                  <a:pt x="97334" y="2233"/>
                  <a:pt x="99418" y="0"/>
                  <a:pt x="103585" y="0"/>
                </a:cubicBezTo>
                <a:close/>
                <a:moveTo>
                  <a:pt x="33933" y="0"/>
                </a:moveTo>
                <a:cubicBezTo>
                  <a:pt x="38100" y="0"/>
                  <a:pt x="40184" y="2233"/>
                  <a:pt x="40184" y="6698"/>
                </a:cubicBezTo>
                <a:lnTo>
                  <a:pt x="40184" y="46881"/>
                </a:lnTo>
                <a:cubicBezTo>
                  <a:pt x="47328" y="48369"/>
                  <a:pt x="53281" y="52090"/>
                  <a:pt x="58043" y="58043"/>
                </a:cubicBezTo>
                <a:cubicBezTo>
                  <a:pt x="62806" y="63996"/>
                  <a:pt x="65187" y="70842"/>
                  <a:pt x="65187" y="78582"/>
                </a:cubicBezTo>
                <a:cubicBezTo>
                  <a:pt x="65187" y="86023"/>
                  <a:pt x="62806" y="92720"/>
                  <a:pt x="58043" y="98673"/>
                </a:cubicBezTo>
                <a:cubicBezTo>
                  <a:pt x="53281" y="104626"/>
                  <a:pt x="47328" y="108347"/>
                  <a:pt x="40184" y="109835"/>
                </a:cubicBezTo>
                <a:lnTo>
                  <a:pt x="40184" y="203151"/>
                </a:lnTo>
                <a:cubicBezTo>
                  <a:pt x="40184" y="207616"/>
                  <a:pt x="38100" y="209848"/>
                  <a:pt x="33933" y="209848"/>
                </a:cubicBezTo>
                <a:cubicBezTo>
                  <a:pt x="32147" y="209848"/>
                  <a:pt x="30585" y="209178"/>
                  <a:pt x="29245" y="207839"/>
                </a:cubicBezTo>
                <a:cubicBezTo>
                  <a:pt x="27906" y="206499"/>
                  <a:pt x="27236" y="204937"/>
                  <a:pt x="27236" y="203151"/>
                </a:cubicBezTo>
                <a:lnTo>
                  <a:pt x="27236" y="110728"/>
                </a:lnTo>
                <a:cubicBezTo>
                  <a:pt x="19497" y="109240"/>
                  <a:pt x="13023" y="105519"/>
                  <a:pt x="7814" y="99566"/>
                </a:cubicBezTo>
                <a:cubicBezTo>
                  <a:pt x="2605" y="93613"/>
                  <a:pt x="0" y="86618"/>
                  <a:pt x="0" y="78582"/>
                </a:cubicBezTo>
                <a:cubicBezTo>
                  <a:pt x="0" y="70545"/>
                  <a:pt x="2605" y="63475"/>
                  <a:pt x="7814" y="57374"/>
                </a:cubicBezTo>
                <a:cubicBezTo>
                  <a:pt x="13023" y="51272"/>
                  <a:pt x="19497" y="47476"/>
                  <a:pt x="27236" y="45988"/>
                </a:cubicBezTo>
                <a:lnTo>
                  <a:pt x="27236" y="6698"/>
                </a:lnTo>
                <a:cubicBezTo>
                  <a:pt x="27236" y="4912"/>
                  <a:pt x="27906" y="3349"/>
                  <a:pt x="29245" y="2009"/>
                </a:cubicBezTo>
                <a:cubicBezTo>
                  <a:pt x="30585" y="670"/>
                  <a:pt x="32147" y="0"/>
                  <a:pt x="3393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525443" y="3489537"/>
            <a:ext cx="71411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 smtClean="0">
                <a:solidFill>
                  <a:schemeClr val="bg1"/>
                </a:solidFill>
              </a:rPr>
              <a:t>交互系统</a:t>
            </a:r>
            <a:endParaRPr lang="en-US" altLang="zh-CN" sz="6000" b="1" dirty="0" smtClean="0">
              <a:solidFill>
                <a:schemeClr val="bg1"/>
              </a:solidFill>
            </a:endParaRPr>
          </a:p>
          <a:p>
            <a:pPr algn="ctr"/>
            <a:r>
              <a:rPr lang="zh-CN" altLang="en-US" sz="6000" b="1" dirty="0" smtClean="0">
                <a:solidFill>
                  <a:schemeClr val="bg1"/>
                </a:solidFill>
              </a:rPr>
              <a:t>与流程操作</a:t>
            </a:r>
            <a:endParaRPr lang="zh-CN" altLang="en-US" sz="6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3695421" y="502183"/>
            <a:ext cx="4801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nse" panose="02000000000000000000" pitchFamily="50" charset="0"/>
                <a:ea typeface="Roboto" panose="02000000000000000000" pitchFamily="2" charset="0"/>
              </a:rPr>
              <a:t>交互系统及相关流程</a:t>
            </a:r>
            <a:endParaRPr lang="en-US" sz="4000" b="1" dirty="0">
              <a:solidFill>
                <a:schemeClr val="tx1">
                  <a:lumMod val="65000"/>
                  <a:lumOff val="35000"/>
                </a:schemeClr>
              </a:solidFill>
              <a:latin typeface="Dense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867400" y="467044"/>
            <a:ext cx="4572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201" y="4026126"/>
            <a:ext cx="6477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59530" y="4983108"/>
            <a:ext cx="2185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/>
              <a:t>信创邮件，用于下载及发送对账数据</a:t>
            </a:r>
            <a:endParaRPr lang="zh-CN" altLang="en-US" sz="1600" dirty="0"/>
          </a:p>
        </p:txBody>
      </p:sp>
      <p:sp>
        <p:nvSpPr>
          <p:cNvPr id="44" name="TextBox 43"/>
          <p:cNvSpPr txBox="1"/>
          <p:nvPr/>
        </p:nvSpPr>
        <p:spPr>
          <a:xfrm>
            <a:off x="705345" y="3095290"/>
            <a:ext cx="2185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/>
              <a:t>总颁系统，与我司运营业务高度结合</a:t>
            </a:r>
            <a:endParaRPr lang="zh-CN" altLang="en-US" sz="1600" dirty="0"/>
          </a:p>
        </p:txBody>
      </p:sp>
      <p:pic>
        <p:nvPicPr>
          <p:cNvPr id="45" name="Picture 2" descr="E:\中国人寿2018\200423 PPT\中国人寿新标识CS22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81476" y="-1"/>
            <a:ext cx="3410524" cy="734210"/>
          </a:xfrm>
          <a:prstGeom prst="rect">
            <a:avLst/>
          </a:prstGeom>
          <a:noFill/>
        </p:spPr>
      </p:pic>
      <p:pic>
        <p:nvPicPr>
          <p:cNvPr id="3" name="Picture 2" descr="\\Client\E$\工作\2022\4.19 财务RPA\PPT图片\交互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6759" y="3187433"/>
            <a:ext cx="4198717" cy="1338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\\Client\E$\工作\2022\4.19 财务RPA\PPT图片\交互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415" y="1527725"/>
            <a:ext cx="4909946" cy="4102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\\Client\E$\工作\2022\4.19 财务RPA\PPT图片\交互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403" y="1582955"/>
            <a:ext cx="3963430" cy="1211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\\Client\E$\工作\2022\4.19 财务RPA\PPT图片\首页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33" y="1519728"/>
            <a:ext cx="2207037" cy="133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5867400" y="467041"/>
            <a:ext cx="4572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2" descr="E:\中国人寿2018\200423 PPT\中国人寿新标识CS223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781476" y="-1"/>
            <a:ext cx="3410524" cy="73421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974617" y="502183"/>
            <a:ext cx="22429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nse" panose="02000000000000000000" pitchFamily="50" charset="0"/>
                <a:ea typeface="Roboto" panose="02000000000000000000" pitchFamily="2" charset="0"/>
              </a:rPr>
              <a:t>流程亮点</a:t>
            </a:r>
            <a:endParaRPr lang="en-US" sz="4000" b="1" dirty="0">
              <a:solidFill>
                <a:schemeClr val="tx1">
                  <a:lumMod val="65000"/>
                  <a:lumOff val="35000"/>
                </a:schemeClr>
              </a:solidFill>
              <a:latin typeface="Dense" panose="02000000000000000000" pitchFamily="50" charset="0"/>
              <a:ea typeface="Roboto" panose="02000000000000000000" pitchFamily="2" charset="0"/>
            </a:endParaRPr>
          </a:p>
        </p:txBody>
      </p:sp>
      <p:pic>
        <p:nvPicPr>
          <p:cNvPr id="2" name="Picture 2" descr="\\Client\E$\工作\2022\4.19 财务RPA\PPT图片\亮点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02" y="1346643"/>
            <a:ext cx="6342062" cy="506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\\Client\E$\工作\2022\4.19 财务RPA\PPT图片\亮点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692" y="1346643"/>
            <a:ext cx="4827177" cy="4844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7902194" y="923003"/>
            <a:ext cx="2874914" cy="3505629"/>
            <a:chOff x="7541052" y="2157745"/>
            <a:chExt cx="2874914" cy="3505629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7" name="Rounded Rectangle 66"/>
            <p:cNvSpPr/>
            <p:nvPr/>
          </p:nvSpPr>
          <p:spPr>
            <a:xfrm rot="1311920">
              <a:off x="7976680" y="2302600"/>
              <a:ext cx="2439286" cy="3360774"/>
            </a:xfrm>
            <a:prstGeom prst="roundRect">
              <a:avLst>
                <a:gd name="adj" fmla="val 4462"/>
              </a:avLst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 65"/>
            <p:cNvSpPr/>
            <p:nvPr/>
          </p:nvSpPr>
          <p:spPr>
            <a:xfrm rot="1311920">
              <a:off x="8382289" y="2157745"/>
              <a:ext cx="1338802" cy="1416411"/>
            </a:xfrm>
            <a:custGeom>
              <a:avLst/>
              <a:gdLst>
                <a:gd name="connsiteX0" fmla="*/ 108841 w 1338802"/>
                <a:gd name="connsiteY0" fmla="*/ 0 h 1416411"/>
                <a:gd name="connsiteX1" fmla="*/ 1119090 w 1338802"/>
                <a:gd name="connsiteY1" fmla="*/ 0 h 1416411"/>
                <a:gd name="connsiteX2" fmla="*/ 1193532 w 1338802"/>
                <a:gd name="connsiteY2" fmla="*/ 90225 h 1416411"/>
                <a:gd name="connsiteX3" fmla="*/ 1338802 w 1338802"/>
                <a:gd name="connsiteY3" fmla="*/ 565806 h 1416411"/>
                <a:gd name="connsiteX4" fmla="*/ 488197 w 1338802"/>
                <a:gd name="connsiteY4" fmla="*/ 1416411 h 1416411"/>
                <a:gd name="connsiteX5" fmla="*/ 12616 w 1338802"/>
                <a:gd name="connsiteY5" fmla="*/ 1271141 h 1416411"/>
                <a:gd name="connsiteX6" fmla="*/ 0 w 1338802"/>
                <a:gd name="connsiteY6" fmla="*/ 1260732 h 1416411"/>
                <a:gd name="connsiteX7" fmla="*/ 0 w 1338802"/>
                <a:gd name="connsiteY7" fmla="*/ 108841 h 1416411"/>
                <a:gd name="connsiteX8" fmla="*/ 108841 w 1338802"/>
                <a:gd name="connsiteY8" fmla="*/ 0 h 1416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8802" h="1416411">
                  <a:moveTo>
                    <a:pt x="108841" y="0"/>
                  </a:moveTo>
                  <a:lnTo>
                    <a:pt x="1119090" y="0"/>
                  </a:lnTo>
                  <a:lnTo>
                    <a:pt x="1193532" y="90225"/>
                  </a:lnTo>
                  <a:cubicBezTo>
                    <a:pt x="1285248" y="225982"/>
                    <a:pt x="1338802" y="389640"/>
                    <a:pt x="1338802" y="565806"/>
                  </a:cubicBezTo>
                  <a:cubicBezTo>
                    <a:pt x="1338802" y="1035582"/>
                    <a:pt x="957973" y="1416411"/>
                    <a:pt x="488197" y="1416411"/>
                  </a:cubicBezTo>
                  <a:cubicBezTo>
                    <a:pt x="312031" y="1416411"/>
                    <a:pt x="148373" y="1362857"/>
                    <a:pt x="12616" y="1271141"/>
                  </a:cubicBezTo>
                  <a:lnTo>
                    <a:pt x="0" y="1260732"/>
                  </a:lnTo>
                  <a:lnTo>
                    <a:pt x="0" y="108841"/>
                  </a:lnTo>
                  <a:cubicBezTo>
                    <a:pt x="0" y="48730"/>
                    <a:pt x="48730" y="0"/>
                    <a:pt x="10884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 64"/>
            <p:cNvSpPr/>
            <p:nvPr/>
          </p:nvSpPr>
          <p:spPr>
            <a:xfrm rot="1311920">
              <a:off x="7541052" y="4502815"/>
              <a:ext cx="732673" cy="748816"/>
            </a:xfrm>
            <a:custGeom>
              <a:avLst/>
              <a:gdLst>
                <a:gd name="connsiteX0" fmla="*/ 215865 w 732673"/>
                <a:gd name="connsiteY0" fmla="*/ 0 h 748816"/>
                <a:gd name="connsiteX1" fmla="*/ 732673 w 732673"/>
                <a:gd name="connsiteY1" fmla="*/ 516808 h 748816"/>
                <a:gd name="connsiteX2" fmla="*/ 692060 w 732673"/>
                <a:gd name="connsiteY2" fmla="*/ 717973 h 748816"/>
                <a:gd name="connsiteX3" fmla="*/ 675319 w 732673"/>
                <a:gd name="connsiteY3" fmla="*/ 748816 h 748816"/>
                <a:gd name="connsiteX4" fmla="*/ 108841 w 732673"/>
                <a:gd name="connsiteY4" fmla="*/ 748816 h 748816"/>
                <a:gd name="connsiteX5" fmla="*/ 0 w 732673"/>
                <a:gd name="connsiteY5" fmla="*/ 639975 h 748816"/>
                <a:gd name="connsiteX6" fmla="*/ 0 w 732673"/>
                <a:gd name="connsiteY6" fmla="*/ 48592 h 748816"/>
                <a:gd name="connsiteX7" fmla="*/ 14700 w 732673"/>
                <a:gd name="connsiteY7" fmla="*/ 40613 h 748816"/>
                <a:gd name="connsiteX8" fmla="*/ 215865 w 732673"/>
                <a:gd name="connsiteY8" fmla="*/ 0 h 748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2673" h="748816">
                  <a:moveTo>
                    <a:pt x="215865" y="0"/>
                  </a:moveTo>
                  <a:cubicBezTo>
                    <a:pt x="501290" y="0"/>
                    <a:pt x="732673" y="231383"/>
                    <a:pt x="732673" y="516808"/>
                  </a:cubicBezTo>
                  <a:cubicBezTo>
                    <a:pt x="732673" y="588164"/>
                    <a:pt x="718212" y="656143"/>
                    <a:pt x="692060" y="717973"/>
                  </a:cubicBezTo>
                  <a:lnTo>
                    <a:pt x="675319" y="748816"/>
                  </a:lnTo>
                  <a:lnTo>
                    <a:pt x="108841" y="748816"/>
                  </a:lnTo>
                  <a:cubicBezTo>
                    <a:pt x="48730" y="748816"/>
                    <a:pt x="0" y="700086"/>
                    <a:pt x="0" y="639975"/>
                  </a:cubicBezTo>
                  <a:lnTo>
                    <a:pt x="0" y="48592"/>
                  </a:lnTo>
                  <a:lnTo>
                    <a:pt x="14700" y="40613"/>
                  </a:lnTo>
                  <a:cubicBezTo>
                    <a:pt x="76530" y="14462"/>
                    <a:pt x="144509" y="0"/>
                    <a:pt x="21586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/>
            <p:cNvSpPr/>
            <p:nvPr/>
          </p:nvSpPr>
          <p:spPr>
            <a:xfrm rot="1311920">
              <a:off x="9650759" y="5255538"/>
              <a:ext cx="257786" cy="405204"/>
            </a:xfrm>
            <a:custGeom>
              <a:avLst/>
              <a:gdLst>
                <a:gd name="connsiteX0" fmla="*/ 202602 w 257786"/>
                <a:gd name="connsiteY0" fmla="*/ 0 h 405204"/>
                <a:gd name="connsiteX1" fmla="*/ 243433 w 257786"/>
                <a:gd name="connsiteY1" fmla="*/ 4116 h 405204"/>
                <a:gd name="connsiteX2" fmla="*/ 257786 w 257786"/>
                <a:gd name="connsiteY2" fmla="*/ 8571 h 405204"/>
                <a:gd name="connsiteX3" fmla="*/ 257786 w 257786"/>
                <a:gd name="connsiteY3" fmla="*/ 396633 h 405204"/>
                <a:gd name="connsiteX4" fmla="*/ 243433 w 257786"/>
                <a:gd name="connsiteY4" fmla="*/ 401088 h 405204"/>
                <a:gd name="connsiteX5" fmla="*/ 202602 w 257786"/>
                <a:gd name="connsiteY5" fmla="*/ 405204 h 405204"/>
                <a:gd name="connsiteX6" fmla="*/ 0 w 257786"/>
                <a:gd name="connsiteY6" fmla="*/ 202602 h 405204"/>
                <a:gd name="connsiteX7" fmla="*/ 202602 w 257786"/>
                <a:gd name="connsiteY7" fmla="*/ 0 h 405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7786" h="405204">
                  <a:moveTo>
                    <a:pt x="202602" y="0"/>
                  </a:moveTo>
                  <a:cubicBezTo>
                    <a:pt x="216589" y="0"/>
                    <a:pt x="230244" y="1418"/>
                    <a:pt x="243433" y="4116"/>
                  </a:cubicBezTo>
                  <a:lnTo>
                    <a:pt x="257786" y="8571"/>
                  </a:lnTo>
                  <a:lnTo>
                    <a:pt x="257786" y="396633"/>
                  </a:lnTo>
                  <a:lnTo>
                    <a:pt x="243433" y="401088"/>
                  </a:lnTo>
                  <a:cubicBezTo>
                    <a:pt x="230244" y="403787"/>
                    <a:pt x="216589" y="405204"/>
                    <a:pt x="202602" y="405204"/>
                  </a:cubicBezTo>
                  <a:cubicBezTo>
                    <a:pt x="90708" y="405204"/>
                    <a:pt x="0" y="314496"/>
                    <a:pt x="0" y="202602"/>
                  </a:cubicBezTo>
                  <a:cubicBezTo>
                    <a:pt x="0" y="90708"/>
                    <a:pt x="90708" y="0"/>
                    <a:pt x="20260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 rot="1311920">
              <a:off x="8294760" y="4030022"/>
              <a:ext cx="1978167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dirty="0" smtClean="0">
                  <a:solidFill>
                    <a:schemeClr val="bg1"/>
                  </a:solidFill>
                  <a:latin typeface="Abel" panose="02000506030000020004" pitchFamily="2" charset="0"/>
                  <a:ea typeface="Roboto" panose="02000000000000000000" pitchFamily="2" charset="0"/>
                </a:rPr>
                <a:t>100%</a:t>
              </a:r>
              <a:endParaRPr lang="en-US" sz="4000" dirty="0">
                <a:solidFill>
                  <a:schemeClr val="bg1"/>
                </a:solidFill>
                <a:latin typeface="Abel" panose="02000506030000020004" pitchFamily="2" charset="0"/>
                <a:ea typeface="Roboto" panose="02000000000000000000" pitchFamily="2" charset="0"/>
              </a:endParaRPr>
            </a:p>
          </p:txBody>
        </p:sp>
      </p:grpSp>
      <p:graphicFrame>
        <p:nvGraphicFramePr>
          <p:cNvPr id="26" name="表格 25"/>
          <p:cNvGraphicFramePr>
            <a:graphicFrameLocks noGrp="1"/>
          </p:cNvGraphicFramePr>
          <p:nvPr/>
        </p:nvGraphicFramePr>
        <p:xfrm>
          <a:off x="798402" y="770140"/>
          <a:ext cx="6243666" cy="4882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3666"/>
              </a:tblGrid>
              <a:tr h="699554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预期价值</a:t>
                      </a:r>
                      <a:endParaRPr lang="zh-CN" altLang="en-US" dirty="0"/>
                    </a:p>
                  </a:txBody>
                  <a:tcPr/>
                </a:tc>
              </a:tr>
              <a:tr h="664515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避免人工计算错误、发送错误的情况。</a:t>
                      </a:r>
                      <a:endParaRPr lang="zh-CN" altLang="en-US" dirty="0"/>
                    </a:p>
                  </a:txBody>
                  <a:tcPr/>
                </a:tc>
              </a:tr>
              <a:tr h="664515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大幅提升数据处理速度，提高财务数据上传下达及时性。</a:t>
                      </a:r>
                      <a:endParaRPr lang="zh-CN" altLang="en-US" dirty="0"/>
                    </a:p>
                  </a:txBody>
                  <a:tcPr/>
                </a:tc>
              </a:tr>
              <a:tr h="664515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节约财务管理中心人力成本</a:t>
                      </a:r>
                      <a:r>
                        <a:rPr lang="en-US" altLang="zh-CN" dirty="0" smtClean="0"/>
                        <a:t>15</a:t>
                      </a:r>
                      <a:r>
                        <a:rPr lang="zh-CN" altLang="en-US" dirty="0" smtClean="0"/>
                        <a:t>天</a:t>
                      </a:r>
                      <a:r>
                        <a:rPr lang="en-US" altLang="zh-CN" dirty="0" smtClean="0"/>
                        <a:t>/</a:t>
                      </a:r>
                      <a:r>
                        <a:rPr lang="zh-CN" altLang="en-US" dirty="0" smtClean="0"/>
                        <a:t>月。</a:t>
                      </a:r>
                      <a:endParaRPr lang="zh-CN" altLang="en-US" dirty="0"/>
                    </a:p>
                  </a:txBody>
                  <a:tcPr/>
                </a:tc>
              </a:tr>
              <a:tr h="152490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普遍适用性：此</a:t>
                      </a:r>
                      <a:r>
                        <a:rPr lang="en-US" altLang="zh-CN" dirty="0" smtClean="0"/>
                        <a:t>RPA</a:t>
                      </a:r>
                      <a:r>
                        <a:rPr lang="zh-CN" altLang="en-US" dirty="0" smtClean="0"/>
                        <a:t>流程也适合其他二级架构公司，只需要开放智能资金系统下载入口，将对账</a:t>
                      </a:r>
                      <a:r>
                        <a:rPr lang="en-US" altLang="zh-CN" dirty="0" smtClean="0"/>
                        <a:t>sap</a:t>
                      </a:r>
                      <a:r>
                        <a:rPr lang="zh-CN" altLang="en-US" dirty="0" smtClean="0"/>
                        <a:t>数据上传到邮箱，即可按照分工表进行对账明细的复杂处理，再发回给相关会计账号负责人。</a:t>
                      </a:r>
                      <a:endParaRPr lang="zh-CN" altLang="en-US" dirty="0"/>
                    </a:p>
                  </a:txBody>
                  <a:tcPr/>
                </a:tc>
              </a:tr>
              <a:tr h="664515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使得财务同事得以完成其他灵活需人为介入工作。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7" name="Picture 2" descr="E:\中国人寿2018\200423 PPT\中国人寿新标识CS223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781476" y="-1"/>
            <a:ext cx="3410524" cy="73421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6096000" y="-31899"/>
            <a:ext cx="0" cy="1371600"/>
          </a:xfrm>
          <a:prstGeom prst="line">
            <a:avLst/>
          </a:prstGeom>
          <a:ln w="28575"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96000" y="5771579"/>
            <a:ext cx="0" cy="1188720"/>
          </a:xfrm>
          <a:prstGeom prst="line">
            <a:avLst/>
          </a:prstGeom>
          <a:ln w="28575"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25443" y="3489537"/>
            <a:ext cx="71411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 smtClean="0">
                <a:solidFill>
                  <a:schemeClr val="bg1"/>
                </a:solidFill>
              </a:rPr>
              <a:t>感谢聆听</a:t>
            </a:r>
            <a:endParaRPr lang="zh-CN" altLang="en-US" sz="6000" b="1" dirty="0">
              <a:solidFill>
                <a:schemeClr val="bg1"/>
              </a:solidFill>
            </a:endParaRPr>
          </a:p>
        </p:txBody>
      </p:sp>
      <p:pic>
        <p:nvPicPr>
          <p:cNvPr id="17" name="Picture 2" descr="E:\中国人寿2018\200423 PPT\中国人寿新标识CS223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390738" y="2280062"/>
            <a:ext cx="3410524" cy="73421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6096000" y="-31899"/>
            <a:ext cx="0" cy="1371600"/>
          </a:xfrm>
          <a:prstGeom prst="line">
            <a:avLst/>
          </a:prstGeom>
          <a:ln w="28575"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96000" y="4718957"/>
            <a:ext cx="0" cy="2194560"/>
          </a:xfrm>
          <a:prstGeom prst="line">
            <a:avLst/>
          </a:prstGeom>
          <a:ln w="28575"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49795" y="2456383"/>
            <a:ext cx="56924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项目背景</a:t>
            </a:r>
            <a:endParaRPr lang="en-US" sz="6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1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57143" y="-1"/>
            <a:ext cx="1715571" cy="25305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828260" y="1447800"/>
            <a:ext cx="6936226" cy="4111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157395" y="4612513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FontAwesome" pitchFamily="2" charset="0"/>
              </a:rPr>
              <a:t>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5244" y="1134600"/>
            <a:ext cx="1840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银企对账</a:t>
            </a:r>
            <a:endParaRPr 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692189" y="5711454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FontAwesome" pitchFamily="2" charset="0"/>
              </a:rPr>
              <a:t>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42" name="Picture 2" descr="E:\中国人寿2018\200423 PPT\中国人寿新标识CS223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781476" y="-1"/>
            <a:ext cx="3410524" cy="734210"/>
          </a:xfrm>
          <a:prstGeom prst="rect">
            <a:avLst/>
          </a:prstGeom>
          <a:noFill/>
        </p:spPr>
      </p:pic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2400744" y="1447800"/>
          <a:ext cx="9284574" cy="4137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750"/>
                <a:gridCol w="7350824"/>
              </a:tblGrid>
              <a:tr h="510920">
                <a:tc gridSpan="2">
                  <a:txBody>
                    <a:bodyPr/>
                    <a:lstStyle/>
                    <a:p>
                      <a:r>
                        <a:rPr lang="zh-CN" altLang="en-US" dirty="0" smtClean="0"/>
                        <a:t>项目背景信息</a:t>
                      </a:r>
                      <a:endParaRPr lang="zh-CN" altLang="en-US" dirty="0"/>
                    </a:p>
                  </a:txBody>
                  <a:tcPr/>
                </a:tc>
                <a:tc hMerge="1">
                  <a:tcPr/>
                </a:tc>
              </a:tr>
              <a:tr h="518016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流程名称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财务银企对账运算发布流程</a:t>
                      </a:r>
                      <a:endParaRPr lang="zh-CN" altLang="en-US" dirty="0"/>
                    </a:p>
                  </a:txBody>
                  <a:tcPr/>
                </a:tc>
              </a:tr>
              <a:tr h="518016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发生频率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每月</a:t>
                      </a:r>
                      <a:endParaRPr lang="zh-CN" altLang="en-US" dirty="0"/>
                    </a:p>
                  </a:txBody>
                  <a:tcPr/>
                </a:tc>
              </a:tr>
              <a:tr h="518016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工作量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需</a:t>
                      </a:r>
                      <a:r>
                        <a:rPr lang="en-US" altLang="zh-CN" dirty="0" smtClean="0"/>
                        <a:t>15</a:t>
                      </a:r>
                      <a:r>
                        <a:rPr lang="zh-CN" altLang="en-US" dirty="0" smtClean="0"/>
                        <a:t>位同事下载</a:t>
                      </a:r>
                      <a:r>
                        <a:rPr lang="en-US" altLang="zh-CN" dirty="0" smtClean="0"/>
                        <a:t>30</a:t>
                      </a:r>
                      <a:r>
                        <a:rPr lang="zh-CN" altLang="en-US" dirty="0" smtClean="0"/>
                        <a:t>张表反复处理</a:t>
                      </a:r>
                      <a:r>
                        <a:rPr lang="en-US" altLang="zh-CN" dirty="0" smtClean="0"/>
                        <a:t>8</a:t>
                      </a:r>
                      <a:r>
                        <a:rPr lang="zh-CN" altLang="en-US" dirty="0" smtClean="0"/>
                        <a:t>个</a:t>
                      </a:r>
                      <a:r>
                        <a:rPr lang="en-US" altLang="zh-CN" dirty="0" smtClean="0"/>
                        <a:t>excel</a:t>
                      </a:r>
                      <a:r>
                        <a:rPr lang="zh-CN" altLang="en-US" dirty="0" smtClean="0"/>
                        <a:t>表中数据</a:t>
                      </a:r>
                      <a:endParaRPr lang="zh-CN" altLang="en-US" dirty="0"/>
                    </a:p>
                  </a:txBody>
                  <a:tcPr/>
                </a:tc>
              </a:tr>
              <a:tr h="518016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所耗工时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共计</a:t>
                      </a:r>
                      <a:r>
                        <a:rPr lang="en-US" altLang="zh-CN" dirty="0" smtClean="0"/>
                        <a:t>15</a:t>
                      </a:r>
                      <a:r>
                        <a:rPr lang="zh-CN" altLang="en-US" dirty="0" smtClean="0"/>
                        <a:t>天</a:t>
                      </a:r>
                      <a:r>
                        <a:rPr lang="en-US" altLang="zh-CN" dirty="0" smtClean="0"/>
                        <a:t>/</a:t>
                      </a:r>
                      <a:r>
                        <a:rPr lang="zh-CN" altLang="en-US" dirty="0" smtClean="0"/>
                        <a:t>月</a:t>
                      </a:r>
                      <a:endParaRPr lang="zh-CN" altLang="en-US" dirty="0"/>
                    </a:p>
                  </a:txBody>
                  <a:tcPr/>
                </a:tc>
              </a:tr>
              <a:tr h="518016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工作内容概述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通过智能资金系统下载银行历史明细，再从邮箱下载资金部下载的会计帐、上月对账单、本月对账单，经过对冲检验、</a:t>
                      </a:r>
                      <a:r>
                        <a:rPr lang="en-US" altLang="zh-CN" dirty="0" smtClean="0"/>
                        <a:t>sap</a:t>
                      </a:r>
                      <a:r>
                        <a:rPr lang="zh-CN" altLang="en-US" dirty="0" smtClean="0"/>
                        <a:t>借贷拆分、银行明细借贷拆分、上月明细归纳、形成最终的借贷对账明细。</a:t>
                      </a:r>
                      <a:endParaRPr lang="zh-CN" altLang="en-US" dirty="0"/>
                    </a:p>
                  </a:txBody>
                  <a:tcPr/>
                </a:tc>
              </a:tr>
              <a:tr h="518016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结论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以上工作流程多为重复性、繁琐的计算流程，业务规则简单，复杂程度低，开发</a:t>
                      </a:r>
                      <a:r>
                        <a:rPr lang="en-US" altLang="zh-CN" dirty="0" smtClean="0"/>
                        <a:t>RPA</a:t>
                      </a:r>
                      <a:r>
                        <a:rPr lang="zh-CN" altLang="en-US" dirty="0" smtClean="0"/>
                        <a:t>流程代替人工操作能节省同事时间，提升工作效率。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1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1157395" y="4612513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FontAwesome" pitchFamily="2" charset="0"/>
              </a:rPr>
              <a:t>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2" name="Picture 2" descr="E:\中国人寿2018\200423 PPT\中国人寿新标识CS223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781476" y="-1"/>
            <a:ext cx="3410524" cy="734210"/>
          </a:xfrm>
          <a:prstGeom prst="rect">
            <a:avLst/>
          </a:prstGeom>
          <a:noFill/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502285" y="965200"/>
            <a:ext cx="10743565" cy="55829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1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1157395" y="4612513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FontAwesome" pitchFamily="2" charset="0"/>
              </a:rPr>
              <a:t>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2" name="Picture 2" descr="E:\中国人寿2018\200423 PPT\中国人寿新标识CS223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781476" y="-1"/>
            <a:ext cx="3410524" cy="734210"/>
          </a:xfrm>
          <a:prstGeom prst="rect">
            <a:avLst/>
          </a:prstGeom>
          <a:noFill/>
        </p:spPr>
      </p:pic>
      <p:pic>
        <p:nvPicPr>
          <p:cNvPr id="2" name="图片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962660" y="1463040"/>
            <a:ext cx="9880600" cy="41903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2828260" y="1447800"/>
            <a:ext cx="6936226" cy="4111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157395" y="4612513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FontAwesome" pitchFamily="2" charset="0"/>
              </a:rPr>
              <a:t>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7143" y="1134600"/>
            <a:ext cx="1840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保全</a:t>
            </a:r>
            <a:r>
              <a:rPr lang="en-US" altLang="zh-CN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</a:t>
            </a:r>
            <a:r>
              <a:rPr lang="zh-CN" altLang="en-US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化</a:t>
            </a:r>
            <a:endParaRPr 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692189" y="5711454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FontAwesome" pitchFamily="2" charset="0"/>
              </a:rPr>
              <a:t>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42" name="Picture 2" descr="E:\中国人寿2018\200423 PPT\中国人寿新标识CS223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781476" y="-1"/>
            <a:ext cx="3410524" cy="734210"/>
          </a:xfrm>
          <a:prstGeom prst="rect">
            <a:avLst/>
          </a:prstGeom>
          <a:noFill/>
        </p:spPr>
      </p:pic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202164" y="903718"/>
          <a:ext cx="9284574" cy="4807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750"/>
                <a:gridCol w="7350824"/>
              </a:tblGrid>
              <a:tr h="510920">
                <a:tc gridSpan="2">
                  <a:txBody>
                    <a:bodyPr/>
                    <a:lstStyle/>
                    <a:p>
                      <a:r>
                        <a:rPr lang="zh-CN" altLang="en-US" dirty="0" smtClean="0"/>
                        <a:t>流程基本信息</a:t>
                      </a:r>
                      <a:endParaRPr lang="zh-CN" altLang="en-US" dirty="0"/>
                    </a:p>
                  </a:txBody>
                  <a:tcPr/>
                </a:tc>
                <a:tc hMerge="1">
                  <a:tcPr/>
                </a:tc>
              </a:tr>
              <a:tr h="518016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流程名称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财务银企对账运算发布流程</a:t>
                      </a:r>
                      <a:endParaRPr lang="zh-CN" altLang="en-US" dirty="0"/>
                    </a:p>
                  </a:txBody>
                  <a:tcPr/>
                </a:tc>
              </a:tr>
              <a:tr h="518016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流程类别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精细化运营类</a:t>
                      </a:r>
                      <a:endParaRPr lang="zh-CN" altLang="en-US" dirty="0"/>
                    </a:p>
                  </a:txBody>
                  <a:tcPr/>
                </a:tc>
              </a:tr>
              <a:tr h="518016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目标用户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分公司财务管理中心会计部、资金部及结算部相关同事</a:t>
                      </a:r>
                      <a:endParaRPr lang="zh-CN" altLang="en-US" dirty="0"/>
                    </a:p>
                  </a:txBody>
                  <a:tcPr/>
                </a:tc>
              </a:tr>
              <a:tr h="518016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流程功能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旨在完成银企对账的全自动计算发布，对数据的计算方式方法进行进一步优化，实现下载、处理、发放自动化，</a:t>
                      </a:r>
                      <a:r>
                        <a:rPr lang="en-US" altLang="zh-CN" dirty="0" smtClean="0"/>
                        <a:t>RPA</a:t>
                      </a:r>
                      <a:r>
                        <a:rPr lang="zh-CN" altLang="en-US" dirty="0" smtClean="0"/>
                        <a:t>机器人通过功能识别和逻辑计算的方式，帮助分公司同事减少重复工作量，节省同事时间，提升工作效率，对精细化管理及运营决策实施有重大意义。</a:t>
                      </a:r>
                      <a:endParaRPr lang="zh-CN" altLang="en-US" dirty="0"/>
                    </a:p>
                  </a:txBody>
                  <a:tcPr/>
                </a:tc>
              </a:tr>
              <a:tr h="518016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特色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省略</a:t>
                      </a:r>
                      <a:r>
                        <a:rPr lang="en-US" altLang="zh-CN" dirty="0" smtClean="0"/>
                        <a:t>excel</a:t>
                      </a:r>
                      <a:r>
                        <a:rPr lang="zh-CN" altLang="en-US" dirty="0" smtClean="0"/>
                        <a:t>界面上的繁琐流程，逻辑处理为主。</a:t>
                      </a:r>
                      <a:endParaRPr lang="zh-CN" altLang="en-US" dirty="0"/>
                    </a:p>
                  </a:txBody>
                  <a:tcPr/>
                </a:tc>
              </a:tr>
              <a:tr h="518016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安全等级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一级</a:t>
                      </a:r>
                      <a:endParaRPr lang="zh-CN" altLang="en-US" dirty="0"/>
                    </a:p>
                  </a:txBody>
                  <a:tcPr/>
                </a:tc>
              </a:tr>
              <a:tr h="518016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流程恢复时间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恢复时间小于等于</a:t>
                      </a:r>
                      <a:r>
                        <a:rPr lang="en-US" altLang="zh-CN" dirty="0" smtClean="0"/>
                        <a:t>8</a:t>
                      </a:r>
                      <a:r>
                        <a:rPr lang="zh-CN" altLang="en-US" dirty="0" smtClean="0"/>
                        <a:t>小时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6096000" y="-31899"/>
            <a:ext cx="0" cy="1371600"/>
          </a:xfrm>
          <a:prstGeom prst="line">
            <a:avLst/>
          </a:prstGeom>
          <a:ln w="28575"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88082" y="4499115"/>
            <a:ext cx="0" cy="2358885"/>
          </a:xfrm>
          <a:prstGeom prst="line">
            <a:avLst/>
          </a:prstGeom>
          <a:ln w="28575"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49795" y="2456383"/>
            <a:ext cx="56924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流程设计</a:t>
            </a:r>
            <a:endParaRPr lang="en-US" sz="6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 rot="20324701">
            <a:off x="893954" y="2470243"/>
            <a:ext cx="487406" cy="738337"/>
          </a:xfrm>
          <a:custGeom>
            <a:avLst/>
            <a:gdLst/>
            <a:ahLst/>
            <a:cxnLst/>
            <a:rect l="l" t="t" r="r" b="b"/>
            <a:pathLst>
              <a:path w="134936" h="204405">
                <a:moveTo>
                  <a:pt x="127331" y="165827"/>
                </a:moveTo>
                <a:cubicBezTo>
                  <a:pt x="123825" y="169180"/>
                  <a:pt x="119711" y="172228"/>
                  <a:pt x="114986" y="174971"/>
                </a:cubicBezTo>
                <a:cubicBezTo>
                  <a:pt x="107519" y="179238"/>
                  <a:pt x="97689" y="181981"/>
                  <a:pt x="85497" y="183201"/>
                </a:cubicBezTo>
                <a:cubicBezTo>
                  <a:pt x="63704" y="185334"/>
                  <a:pt x="41301" y="182210"/>
                  <a:pt x="18288" y="173828"/>
                </a:cubicBezTo>
                <a:cubicBezTo>
                  <a:pt x="14478" y="172456"/>
                  <a:pt x="11126" y="170475"/>
                  <a:pt x="8230" y="167884"/>
                </a:cubicBezTo>
                <a:cubicBezTo>
                  <a:pt x="8535" y="173371"/>
                  <a:pt x="9373" y="177333"/>
                  <a:pt x="10745" y="179772"/>
                </a:cubicBezTo>
                <a:cubicBezTo>
                  <a:pt x="13945" y="185106"/>
                  <a:pt x="19889" y="189297"/>
                  <a:pt x="28575" y="192345"/>
                </a:cubicBezTo>
                <a:cubicBezTo>
                  <a:pt x="37262" y="195393"/>
                  <a:pt x="47397" y="197221"/>
                  <a:pt x="58979" y="197831"/>
                </a:cubicBezTo>
                <a:cubicBezTo>
                  <a:pt x="69952" y="198288"/>
                  <a:pt x="80468" y="197640"/>
                  <a:pt x="90526" y="195888"/>
                </a:cubicBezTo>
                <a:cubicBezTo>
                  <a:pt x="100584" y="194135"/>
                  <a:pt x="108204" y="191735"/>
                  <a:pt x="113386" y="188687"/>
                </a:cubicBezTo>
                <a:cubicBezTo>
                  <a:pt x="114300" y="188077"/>
                  <a:pt x="115291" y="188001"/>
                  <a:pt x="116358" y="188458"/>
                </a:cubicBezTo>
                <a:cubicBezTo>
                  <a:pt x="123216" y="185106"/>
                  <a:pt x="127178" y="181753"/>
                  <a:pt x="128245" y="178400"/>
                </a:cubicBezTo>
                <a:cubicBezTo>
                  <a:pt x="128702" y="176419"/>
                  <a:pt x="128626" y="173447"/>
                  <a:pt x="128016" y="169485"/>
                </a:cubicBezTo>
                <a:cubicBezTo>
                  <a:pt x="128016" y="168875"/>
                  <a:pt x="127788" y="167656"/>
                  <a:pt x="127331" y="165827"/>
                </a:cubicBezTo>
                <a:close/>
                <a:moveTo>
                  <a:pt x="52121" y="157140"/>
                </a:moveTo>
                <a:cubicBezTo>
                  <a:pt x="54255" y="157140"/>
                  <a:pt x="55322" y="158207"/>
                  <a:pt x="55322" y="160341"/>
                </a:cubicBezTo>
                <a:cubicBezTo>
                  <a:pt x="55322" y="162474"/>
                  <a:pt x="54255" y="163541"/>
                  <a:pt x="52121" y="163541"/>
                </a:cubicBezTo>
                <a:cubicBezTo>
                  <a:pt x="49988" y="163541"/>
                  <a:pt x="48921" y="162474"/>
                  <a:pt x="48921" y="160341"/>
                </a:cubicBezTo>
                <a:cubicBezTo>
                  <a:pt x="48921" y="158207"/>
                  <a:pt x="49988" y="157140"/>
                  <a:pt x="52121" y="157140"/>
                </a:cubicBezTo>
                <a:close/>
                <a:moveTo>
                  <a:pt x="73838" y="155769"/>
                </a:moveTo>
                <a:cubicBezTo>
                  <a:pt x="75972" y="155769"/>
                  <a:pt x="77039" y="156835"/>
                  <a:pt x="77039" y="158969"/>
                </a:cubicBezTo>
                <a:cubicBezTo>
                  <a:pt x="77039" y="161103"/>
                  <a:pt x="75972" y="162169"/>
                  <a:pt x="73838" y="162169"/>
                </a:cubicBezTo>
                <a:cubicBezTo>
                  <a:pt x="71705" y="162169"/>
                  <a:pt x="70638" y="161103"/>
                  <a:pt x="70638" y="158969"/>
                </a:cubicBezTo>
                <a:cubicBezTo>
                  <a:pt x="70638" y="156835"/>
                  <a:pt x="71705" y="155769"/>
                  <a:pt x="73838" y="155769"/>
                </a:cubicBezTo>
                <a:close/>
                <a:moveTo>
                  <a:pt x="122987" y="153940"/>
                </a:moveTo>
                <a:cubicBezTo>
                  <a:pt x="122682" y="155464"/>
                  <a:pt x="121768" y="156302"/>
                  <a:pt x="120244" y="156454"/>
                </a:cubicBezTo>
                <a:lnTo>
                  <a:pt x="120244" y="156683"/>
                </a:lnTo>
                <a:cubicBezTo>
                  <a:pt x="120549" y="158512"/>
                  <a:pt x="119787" y="159655"/>
                  <a:pt x="117958" y="160112"/>
                </a:cubicBezTo>
                <a:cubicBezTo>
                  <a:pt x="117501" y="161026"/>
                  <a:pt x="116815" y="161636"/>
                  <a:pt x="115901" y="161941"/>
                </a:cubicBezTo>
                <a:cubicBezTo>
                  <a:pt x="114681" y="162398"/>
                  <a:pt x="110681" y="163998"/>
                  <a:pt x="103899" y="166741"/>
                </a:cubicBezTo>
                <a:cubicBezTo>
                  <a:pt x="97117" y="169485"/>
                  <a:pt x="91745" y="171313"/>
                  <a:pt x="87783" y="172228"/>
                </a:cubicBezTo>
                <a:lnTo>
                  <a:pt x="51980" y="172228"/>
                </a:lnTo>
                <a:lnTo>
                  <a:pt x="47951" y="171670"/>
                </a:lnTo>
                <a:lnTo>
                  <a:pt x="16002" y="159198"/>
                </a:lnTo>
                <a:lnTo>
                  <a:pt x="16002" y="160112"/>
                </a:lnTo>
                <a:cubicBezTo>
                  <a:pt x="16002" y="161026"/>
                  <a:pt x="15736" y="161788"/>
                  <a:pt x="15202" y="162398"/>
                </a:cubicBezTo>
                <a:cubicBezTo>
                  <a:pt x="14669" y="163008"/>
                  <a:pt x="14021" y="163389"/>
                  <a:pt x="13259" y="163541"/>
                </a:cubicBezTo>
                <a:cubicBezTo>
                  <a:pt x="15393" y="165370"/>
                  <a:pt x="17831" y="166818"/>
                  <a:pt x="20574" y="167884"/>
                </a:cubicBezTo>
                <a:lnTo>
                  <a:pt x="47951" y="171670"/>
                </a:lnTo>
                <a:lnTo>
                  <a:pt x="49378" y="172228"/>
                </a:lnTo>
                <a:lnTo>
                  <a:pt x="51980" y="172228"/>
                </a:lnTo>
                <a:lnTo>
                  <a:pt x="85040" y="176800"/>
                </a:lnTo>
                <a:cubicBezTo>
                  <a:pt x="96165" y="175733"/>
                  <a:pt x="105080" y="173295"/>
                  <a:pt x="111786" y="169485"/>
                </a:cubicBezTo>
                <a:cubicBezTo>
                  <a:pt x="119101" y="165370"/>
                  <a:pt x="123978" y="161331"/>
                  <a:pt x="126416" y="157369"/>
                </a:cubicBezTo>
                <a:lnTo>
                  <a:pt x="126873" y="155311"/>
                </a:lnTo>
                <a:cubicBezTo>
                  <a:pt x="126264" y="154702"/>
                  <a:pt x="124968" y="154245"/>
                  <a:pt x="122987" y="153940"/>
                </a:cubicBezTo>
                <a:close/>
                <a:moveTo>
                  <a:pt x="61037" y="152797"/>
                </a:moveTo>
                <a:cubicBezTo>
                  <a:pt x="61951" y="152797"/>
                  <a:pt x="62713" y="153102"/>
                  <a:pt x="63323" y="153711"/>
                </a:cubicBezTo>
                <a:cubicBezTo>
                  <a:pt x="63932" y="154321"/>
                  <a:pt x="64237" y="155083"/>
                  <a:pt x="64237" y="155997"/>
                </a:cubicBezTo>
                <a:cubicBezTo>
                  <a:pt x="64237" y="158131"/>
                  <a:pt x="63170" y="159198"/>
                  <a:pt x="61037" y="159198"/>
                </a:cubicBezTo>
                <a:cubicBezTo>
                  <a:pt x="58903" y="159198"/>
                  <a:pt x="57836" y="158131"/>
                  <a:pt x="57836" y="155997"/>
                </a:cubicBezTo>
                <a:cubicBezTo>
                  <a:pt x="57836" y="155083"/>
                  <a:pt x="58141" y="154321"/>
                  <a:pt x="58751" y="153711"/>
                </a:cubicBezTo>
                <a:cubicBezTo>
                  <a:pt x="59360" y="153102"/>
                  <a:pt x="60122" y="152797"/>
                  <a:pt x="61037" y="152797"/>
                </a:cubicBezTo>
                <a:close/>
                <a:moveTo>
                  <a:pt x="103556" y="150739"/>
                </a:moveTo>
                <a:cubicBezTo>
                  <a:pt x="105690" y="150739"/>
                  <a:pt x="106757" y="151806"/>
                  <a:pt x="106757" y="153940"/>
                </a:cubicBezTo>
                <a:cubicBezTo>
                  <a:pt x="106757" y="156073"/>
                  <a:pt x="105690" y="157140"/>
                  <a:pt x="103556" y="157140"/>
                </a:cubicBezTo>
                <a:cubicBezTo>
                  <a:pt x="101423" y="157140"/>
                  <a:pt x="100356" y="156073"/>
                  <a:pt x="100356" y="153940"/>
                </a:cubicBezTo>
                <a:cubicBezTo>
                  <a:pt x="100356" y="151806"/>
                  <a:pt x="101423" y="150739"/>
                  <a:pt x="103556" y="150739"/>
                </a:cubicBezTo>
                <a:close/>
                <a:moveTo>
                  <a:pt x="91212" y="149368"/>
                </a:moveTo>
                <a:cubicBezTo>
                  <a:pt x="93345" y="149368"/>
                  <a:pt x="94412" y="150435"/>
                  <a:pt x="94412" y="152568"/>
                </a:cubicBezTo>
                <a:cubicBezTo>
                  <a:pt x="94412" y="154702"/>
                  <a:pt x="93345" y="155769"/>
                  <a:pt x="91212" y="155769"/>
                </a:cubicBezTo>
                <a:cubicBezTo>
                  <a:pt x="89078" y="155769"/>
                  <a:pt x="88011" y="154702"/>
                  <a:pt x="88011" y="152568"/>
                </a:cubicBezTo>
                <a:cubicBezTo>
                  <a:pt x="88011" y="150435"/>
                  <a:pt x="89078" y="149368"/>
                  <a:pt x="91212" y="149368"/>
                </a:cubicBezTo>
                <a:close/>
                <a:moveTo>
                  <a:pt x="44577" y="148225"/>
                </a:moveTo>
                <a:cubicBezTo>
                  <a:pt x="46711" y="148225"/>
                  <a:pt x="47778" y="149292"/>
                  <a:pt x="47778" y="151425"/>
                </a:cubicBezTo>
                <a:cubicBezTo>
                  <a:pt x="47778" y="153559"/>
                  <a:pt x="46711" y="154626"/>
                  <a:pt x="44577" y="154626"/>
                </a:cubicBezTo>
                <a:cubicBezTo>
                  <a:pt x="42444" y="154626"/>
                  <a:pt x="41377" y="153559"/>
                  <a:pt x="41377" y="151425"/>
                </a:cubicBezTo>
                <a:cubicBezTo>
                  <a:pt x="41377" y="149292"/>
                  <a:pt x="42444" y="148225"/>
                  <a:pt x="44577" y="148225"/>
                </a:cubicBezTo>
                <a:close/>
                <a:moveTo>
                  <a:pt x="32004" y="147082"/>
                </a:moveTo>
                <a:cubicBezTo>
                  <a:pt x="34138" y="147082"/>
                  <a:pt x="35205" y="148149"/>
                  <a:pt x="35205" y="150282"/>
                </a:cubicBezTo>
                <a:cubicBezTo>
                  <a:pt x="35205" y="152416"/>
                  <a:pt x="34138" y="153483"/>
                  <a:pt x="32004" y="153483"/>
                </a:cubicBezTo>
                <a:cubicBezTo>
                  <a:pt x="29871" y="153483"/>
                  <a:pt x="28804" y="152416"/>
                  <a:pt x="28804" y="150282"/>
                </a:cubicBezTo>
                <a:cubicBezTo>
                  <a:pt x="28804" y="148149"/>
                  <a:pt x="29871" y="147082"/>
                  <a:pt x="32004" y="147082"/>
                </a:cubicBezTo>
                <a:close/>
                <a:moveTo>
                  <a:pt x="101727" y="142281"/>
                </a:moveTo>
                <a:cubicBezTo>
                  <a:pt x="103861" y="142281"/>
                  <a:pt x="104928" y="143348"/>
                  <a:pt x="104928" y="145482"/>
                </a:cubicBezTo>
                <a:cubicBezTo>
                  <a:pt x="104928" y="147615"/>
                  <a:pt x="103861" y="148682"/>
                  <a:pt x="101727" y="148682"/>
                </a:cubicBezTo>
                <a:cubicBezTo>
                  <a:pt x="99594" y="148682"/>
                  <a:pt x="98527" y="147615"/>
                  <a:pt x="98527" y="145482"/>
                </a:cubicBezTo>
                <a:cubicBezTo>
                  <a:pt x="98527" y="143348"/>
                  <a:pt x="99594" y="142281"/>
                  <a:pt x="101727" y="142281"/>
                </a:cubicBezTo>
                <a:close/>
                <a:moveTo>
                  <a:pt x="79096" y="140452"/>
                </a:moveTo>
                <a:cubicBezTo>
                  <a:pt x="81230" y="140452"/>
                  <a:pt x="82296" y="141519"/>
                  <a:pt x="82296" y="143653"/>
                </a:cubicBezTo>
                <a:cubicBezTo>
                  <a:pt x="82296" y="145786"/>
                  <a:pt x="81230" y="146853"/>
                  <a:pt x="79096" y="146853"/>
                </a:cubicBezTo>
                <a:cubicBezTo>
                  <a:pt x="76962" y="146853"/>
                  <a:pt x="75896" y="145786"/>
                  <a:pt x="75896" y="143653"/>
                </a:cubicBezTo>
                <a:cubicBezTo>
                  <a:pt x="75896" y="141519"/>
                  <a:pt x="76962" y="140452"/>
                  <a:pt x="79096" y="140452"/>
                </a:cubicBezTo>
                <a:close/>
                <a:moveTo>
                  <a:pt x="65609" y="139767"/>
                </a:moveTo>
                <a:cubicBezTo>
                  <a:pt x="67742" y="139767"/>
                  <a:pt x="68809" y="140833"/>
                  <a:pt x="68809" y="142967"/>
                </a:cubicBezTo>
                <a:cubicBezTo>
                  <a:pt x="68809" y="145101"/>
                  <a:pt x="67742" y="146167"/>
                  <a:pt x="65609" y="146167"/>
                </a:cubicBezTo>
                <a:cubicBezTo>
                  <a:pt x="63475" y="146167"/>
                  <a:pt x="62408" y="145101"/>
                  <a:pt x="62408" y="142967"/>
                </a:cubicBezTo>
                <a:cubicBezTo>
                  <a:pt x="62408" y="140833"/>
                  <a:pt x="63475" y="139767"/>
                  <a:pt x="65609" y="139767"/>
                </a:cubicBezTo>
                <a:close/>
                <a:moveTo>
                  <a:pt x="50978" y="138166"/>
                </a:moveTo>
                <a:cubicBezTo>
                  <a:pt x="53112" y="138166"/>
                  <a:pt x="54179" y="139233"/>
                  <a:pt x="54179" y="141367"/>
                </a:cubicBezTo>
                <a:cubicBezTo>
                  <a:pt x="54179" y="143500"/>
                  <a:pt x="53112" y="144567"/>
                  <a:pt x="50978" y="144567"/>
                </a:cubicBezTo>
                <a:cubicBezTo>
                  <a:pt x="48845" y="144567"/>
                  <a:pt x="47778" y="143500"/>
                  <a:pt x="47778" y="141367"/>
                </a:cubicBezTo>
                <a:cubicBezTo>
                  <a:pt x="47778" y="139233"/>
                  <a:pt x="48845" y="138166"/>
                  <a:pt x="50978" y="138166"/>
                </a:cubicBezTo>
                <a:close/>
                <a:moveTo>
                  <a:pt x="36576" y="134280"/>
                </a:moveTo>
                <a:cubicBezTo>
                  <a:pt x="38710" y="134280"/>
                  <a:pt x="39777" y="135347"/>
                  <a:pt x="39777" y="137481"/>
                </a:cubicBezTo>
                <a:cubicBezTo>
                  <a:pt x="39777" y="139614"/>
                  <a:pt x="38710" y="140681"/>
                  <a:pt x="36576" y="140681"/>
                </a:cubicBezTo>
                <a:cubicBezTo>
                  <a:pt x="34443" y="140681"/>
                  <a:pt x="33376" y="139614"/>
                  <a:pt x="33376" y="137481"/>
                </a:cubicBezTo>
                <a:cubicBezTo>
                  <a:pt x="33376" y="135347"/>
                  <a:pt x="34443" y="134280"/>
                  <a:pt x="36576" y="134280"/>
                </a:cubicBezTo>
                <a:close/>
                <a:moveTo>
                  <a:pt x="89840" y="134052"/>
                </a:moveTo>
                <a:cubicBezTo>
                  <a:pt x="91974" y="134052"/>
                  <a:pt x="93041" y="135118"/>
                  <a:pt x="93041" y="137252"/>
                </a:cubicBezTo>
                <a:cubicBezTo>
                  <a:pt x="93041" y="139386"/>
                  <a:pt x="91974" y="140452"/>
                  <a:pt x="89840" y="140452"/>
                </a:cubicBezTo>
                <a:cubicBezTo>
                  <a:pt x="87707" y="140452"/>
                  <a:pt x="86640" y="139386"/>
                  <a:pt x="86640" y="137252"/>
                </a:cubicBezTo>
                <a:cubicBezTo>
                  <a:pt x="86640" y="135118"/>
                  <a:pt x="87707" y="134052"/>
                  <a:pt x="89840" y="134052"/>
                </a:cubicBezTo>
                <a:close/>
                <a:moveTo>
                  <a:pt x="75667" y="126508"/>
                </a:moveTo>
                <a:cubicBezTo>
                  <a:pt x="77801" y="126508"/>
                  <a:pt x="78867" y="127575"/>
                  <a:pt x="78867" y="129708"/>
                </a:cubicBezTo>
                <a:cubicBezTo>
                  <a:pt x="78867" y="131842"/>
                  <a:pt x="77801" y="132909"/>
                  <a:pt x="75667" y="132909"/>
                </a:cubicBezTo>
                <a:cubicBezTo>
                  <a:pt x="73533" y="132909"/>
                  <a:pt x="72467" y="131842"/>
                  <a:pt x="72467" y="129708"/>
                </a:cubicBezTo>
                <a:cubicBezTo>
                  <a:pt x="72467" y="127575"/>
                  <a:pt x="73533" y="126508"/>
                  <a:pt x="75667" y="126508"/>
                </a:cubicBezTo>
                <a:close/>
                <a:moveTo>
                  <a:pt x="52807" y="126508"/>
                </a:moveTo>
                <a:cubicBezTo>
                  <a:pt x="54941" y="126508"/>
                  <a:pt x="56007" y="127575"/>
                  <a:pt x="56007" y="129708"/>
                </a:cubicBezTo>
                <a:cubicBezTo>
                  <a:pt x="56007" y="131842"/>
                  <a:pt x="54941" y="132909"/>
                  <a:pt x="52807" y="132909"/>
                </a:cubicBezTo>
                <a:cubicBezTo>
                  <a:pt x="52197" y="133366"/>
                  <a:pt x="51435" y="133594"/>
                  <a:pt x="50521" y="133594"/>
                </a:cubicBezTo>
                <a:cubicBezTo>
                  <a:pt x="48387" y="133594"/>
                  <a:pt x="47321" y="132528"/>
                  <a:pt x="47321" y="130394"/>
                </a:cubicBezTo>
                <a:cubicBezTo>
                  <a:pt x="47321" y="128260"/>
                  <a:pt x="48387" y="127194"/>
                  <a:pt x="50521" y="127194"/>
                </a:cubicBezTo>
                <a:cubicBezTo>
                  <a:pt x="51131" y="126736"/>
                  <a:pt x="51893" y="126508"/>
                  <a:pt x="52807" y="126508"/>
                </a:cubicBezTo>
                <a:close/>
                <a:moveTo>
                  <a:pt x="64923" y="125136"/>
                </a:moveTo>
                <a:cubicBezTo>
                  <a:pt x="67056" y="125136"/>
                  <a:pt x="68123" y="126203"/>
                  <a:pt x="68123" y="128337"/>
                </a:cubicBezTo>
                <a:cubicBezTo>
                  <a:pt x="68123" y="130470"/>
                  <a:pt x="67056" y="131537"/>
                  <a:pt x="64923" y="131537"/>
                </a:cubicBezTo>
                <a:cubicBezTo>
                  <a:pt x="62789" y="131537"/>
                  <a:pt x="61722" y="130470"/>
                  <a:pt x="61722" y="128337"/>
                </a:cubicBezTo>
                <a:cubicBezTo>
                  <a:pt x="61722" y="126203"/>
                  <a:pt x="62789" y="125136"/>
                  <a:pt x="64923" y="125136"/>
                </a:cubicBezTo>
                <a:close/>
                <a:moveTo>
                  <a:pt x="86411" y="122850"/>
                </a:moveTo>
                <a:cubicBezTo>
                  <a:pt x="88545" y="122850"/>
                  <a:pt x="89612" y="123917"/>
                  <a:pt x="89612" y="126051"/>
                </a:cubicBezTo>
                <a:cubicBezTo>
                  <a:pt x="89612" y="128184"/>
                  <a:pt x="88545" y="129251"/>
                  <a:pt x="86411" y="129251"/>
                </a:cubicBezTo>
                <a:cubicBezTo>
                  <a:pt x="84278" y="129251"/>
                  <a:pt x="83211" y="128184"/>
                  <a:pt x="83211" y="126051"/>
                </a:cubicBezTo>
                <a:cubicBezTo>
                  <a:pt x="83211" y="123917"/>
                  <a:pt x="84278" y="122850"/>
                  <a:pt x="86411" y="122850"/>
                </a:cubicBezTo>
                <a:close/>
                <a:moveTo>
                  <a:pt x="60122" y="113935"/>
                </a:moveTo>
                <a:cubicBezTo>
                  <a:pt x="62256" y="113935"/>
                  <a:pt x="63323" y="115002"/>
                  <a:pt x="63323" y="117135"/>
                </a:cubicBezTo>
                <a:cubicBezTo>
                  <a:pt x="63323" y="119269"/>
                  <a:pt x="62256" y="120336"/>
                  <a:pt x="60122" y="120336"/>
                </a:cubicBezTo>
                <a:cubicBezTo>
                  <a:pt x="57989" y="120336"/>
                  <a:pt x="56922" y="119269"/>
                  <a:pt x="56922" y="117135"/>
                </a:cubicBezTo>
                <a:cubicBezTo>
                  <a:pt x="56922" y="115002"/>
                  <a:pt x="57989" y="113935"/>
                  <a:pt x="60122" y="113935"/>
                </a:cubicBezTo>
                <a:close/>
                <a:moveTo>
                  <a:pt x="68809" y="112792"/>
                </a:moveTo>
                <a:cubicBezTo>
                  <a:pt x="70943" y="112792"/>
                  <a:pt x="72009" y="113859"/>
                  <a:pt x="72009" y="115992"/>
                </a:cubicBezTo>
                <a:cubicBezTo>
                  <a:pt x="72009" y="118126"/>
                  <a:pt x="70943" y="119193"/>
                  <a:pt x="68809" y="119193"/>
                </a:cubicBezTo>
                <a:cubicBezTo>
                  <a:pt x="66675" y="119193"/>
                  <a:pt x="65609" y="118126"/>
                  <a:pt x="65609" y="115992"/>
                </a:cubicBezTo>
                <a:cubicBezTo>
                  <a:pt x="65609" y="113859"/>
                  <a:pt x="66675" y="112792"/>
                  <a:pt x="68809" y="112792"/>
                </a:cubicBezTo>
                <a:close/>
                <a:moveTo>
                  <a:pt x="65837" y="101819"/>
                </a:moveTo>
                <a:cubicBezTo>
                  <a:pt x="67971" y="101819"/>
                  <a:pt x="69038" y="102886"/>
                  <a:pt x="69038" y="105019"/>
                </a:cubicBezTo>
                <a:cubicBezTo>
                  <a:pt x="69038" y="107153"/>
                  <a:pt x="67971" y="108220"/>
                  <a:pt x="65837" y="108220"/>
                </a:cubicBezTo>
                <a:cubicBezTo>
                  <a:pt x="63704" y="108220"/>
                  <a:pt x="62637" y="107153"/>
                  <a:pt x="62637" y="105019"/>
                </a:cubicBezTo>
                <a:cubicBezTo>
                  <a:pt x="62637" y="102886"/>
                  <a:pt x="63704" y="101819"/>
                  <a:pt x="65837" y="101819"/>
                </a:cubicBezTo>
                <a:close/>
                <a:moveTo>
                  <a:pt x="66752" y="80331"/>
                </a:moveTo>
                <a:cubicBezTo>
                  <a:pt x="68885" y="80331"/>
                  <a:pt x="69952" y="81397"/>
                  <a:pt x="69952" y="83531"/>
                </a:cubicBezTo>
                <a:cubicBezTo>
                  <a:pt x="69952" y="85665"/>
                  <a:pt x="68885" y="86731"/>
                  <a:pt x="66752" y="86731"/>
                </a:cubicBezTo>
                <a:cubicBezTo>
                  <a:pt x="64618" y="86731"/>
                  <a:pt x="63551" y="85665"/>
                  <a:pt x="63551" y="83531"/>
                </a:cubicBezTo>
                <a:cubicBezTo>
                  <a:pt x="63551" y="81397"/>
                  <a:pt x="64618" y="80331"/>
                  <a:pt x="66752" y="80331"/>
                </a:cubicBezTo>
                <a:close/>
                <a:moveTo>
                  <a:pt x="57836" y="71872"/>
                </a:moveTo>
                <a:cubicBezTo>
                  <a:pt x="59970" y="71872"/>
                  <a:pt x="61037" y="72939"/>
                  <a:pt x="61037" y="75073"/>
                </a:cubicBezTo>
                <a:cubicBezTo>
                  <a:pt x="61037" y="77206"/>
                  <a:pt x="59970" y="78273"/>
                  <a:pt x="57836" y="78273"/>
                </a:cubicBezTo>
                <a:cubicBezTo>
                  <a:pt x="55703" y="78273"/>
                  <a:pt x="54636" y="77206"/>
                  <a:pt x="54636" y="75073"/>
                </a:cubicBezTo>
                <a:cubicBezTo>
                  <a:pt x="54636" y="72939"/>
                  <a:pt x="55703" y="71872"/>
                  <a:pt x="57836" y="71872"/>
                </a:cubicBezTo>
                <a:close/>
                <a:moveTo>
                  <a:pt x="72009" y="70044"/>
                </a:moveTo>
                <a:cubicBezTo>
                  <a:pt x="74143" y="70044"/>
                  <a:pt x="75210" y="71110"/>
                  <a:pt x="75210" y="73244"/>
                </a:cubicBezTo>
                <a:cubicBezTo>
                  <a:pt x="75210" y="75378"/>
                  <a:pt x="74143" y="76444"/>
                  <a:pt x="72009" y="76444"/>
                </a:cubicBezTo>
                <a:cubicBezTo>
                  <a:pt x="69876" y="76444"/>
                  <a:pt x="68809" y="75378"/>
                  <a:pt x="68809" y="73244"/>
                </a:cubicBezTo>
                <a:cubicBezTo>
                  <a:pt x="68809" y="71110"/>
                  <a:pt x="69876" y="70044"/>
                  <a:pt x="72009" y="70044"/>
                </a:cubicBezTo>
                <a:close/>
                <a:moveTo>
                  <a:pt x="87326" y="66843"/>
                </a:moveTo>
                <a:cubicBezTo>
                  <a:pt x="89459" y="66843"/>
                  <a:pt x="90526" y="67910"/>
                  <a:pt x="90526" y="70044"/>
                </a:cubicBezTo>
                <a:cubicBezTo>
                  <a:pt x="90526" y="72177"/>
                  <a:pt x="89459" y="73244"/>
                  <a:pt x="87326" y="73244"/>
                </a:cubicBezTo>
                <a:cubicBezTo>
                  <a:pt x="85192" y="73244"/>
                  <a:pt x="84125" y="72177"/>
                  <a:pt x="84125" y="70044"/>
                </a:cubicBezTo>
                <a:cubicBezTo>
                  <a:pt x="84125" y="67910"/>
                  <a:pt x="85192" y="66843"/>
                  <a:pt x="87326" y="66843"/>
                </a:cubicBezTo>
                <a:close/>
                <a:moveTo>
                  <a:pt x="44806" y="66157"/>
                </a:moveTo>
                <a:cubicBezTo>
                  <a:pt x="46940" y="66157"/>
                  <a:pt x="48006" y="67224"/>
                  <a:pt x="48006" y="69358"/>
                </a:cubicBezTo>
                <a:cubicBezTo>
                  <a:pt x="48006" y="71491"/>
                  <a:pt x="46940" y="72558"/>
                  <a:pt x="44806" y="72558"/>
                </a:cubicBezTo>
                <a:cubicBezTo>
                  <a:pt x="42672" y="72558"/>
                  <a:pt x="41606" y="71491"/>
                  <a:pt x="41606" y="69358"/>
                </a:cubicBezTo>
                <a:cubicBezTo>
                  <a:pt x="41606" y="67224"/>
                  <a:pt x="42672" y="66157"/>
                  <a:pt x="44806" y="66157"/>
                </a:cubicBezTo>
                <a:close/>
                <a:moveTo>
                  <a:pt x="16002" y="49927"/>
                </a:moveTo>
                <a:cubicBezTo>
                  <a:pt x="17069" y="62881"/>
                  <a:pt x="17222" y="81321"/>
                  <a:pt x="16460" y="105248"/>
                </a:cubicBezTo>
                <a:cubicBezTo>
                  <a:pt x="16002" y="115611"/>
                  <a:pt x="15774" y="122317"/>
                  <a:pt x="15774" y="125365"/>
                </a:cubicBezTo>
                <a:cubicBezTo>
                  <a:pt x="15926" y="134661"/>
                  <a:pt x="15850" y="141976"/>
                  <a:pt x="15545" y="147310"/>
                </a:cubicBezTo>
                <a:lnTo>
                  <a:pt x="15545" y="148911"/>
                </a:lnTo>
                <a:lnTo>
                  <a:pt x="16460" y="148911"/>
                </a:lnTo>
                <a:cubicBezTo>
                  <a:pt x="17526" y="138395"/>
                  <a:pt x="21794" y="127117"/>
                  <a:pt x="29261" y="115078"/>
                </a:cubicBezTo>
                <a:cubicBezTo>
                  <a:pt x="36272" y="103495"/>
                  <a:pt x="43815" y="95875"/>
                  <a:pt x="51893" y="92218"/>
                </a:cubicBezTo>
                <a:cubicBezTo>
                  <a:pt x="42139" y="87646"/>
                  <a:pt x="34481" y="82121"/>
                  <a:pt x="28918" y="75644"/>
                </a:cubicBezTo>
                <a:cubicBezTo>
                  <a:pt x="23356" y="69167"/>
                  <a:pt x="19050" y="60595"/>
                  <a:pt x="16002" y="49927"/>
                </a:cubicBezTo>
                <a:close/>
                <a:moveTo>
                  <a:pt x="14402" y="46269"/>
                </a:moveTo>
                <a:lnTo>
                  <a:pt x="14402" y="47184"/>
                </a:lnTo>
                <a:cubicBezTo>
                  <a:pt x="14859" y="47488"/>
                  <a:pt x="15240" y="47869"/>
                  <a:pt x="15545" y="48327"/>
                </a:cubicBezTo>
                <a:cubicBezTo>
                  <a:pt x="15545" y="47869"/>
                  <a:pt x="15621" y="47336"/>
                  <a:pt x="15774" y="46726"/>
                </a:cubicBezTo>
                <a:close/>
                <a:moveTo>
                  <a:pt x="113386" y="43755"/>
                </a:moveTo>
                <a:cubicBezTo>
                  <a:pt x="111557" y="44212"/>
                  <a:pt x="109119" y="44898"/>
                  <a:pt x="106071" y="45812"/>
                </a:cubicBezTo>
                <a:cubicBezTo>
                  <a:pt x="98298" y="48250"/>
                  <a:pt x="93041" y="49774"/>
                  <a:pt x="90297" y="50384"/>
                </a:cubicBezTo>
                <a:cubicBezTo>
                  <a:pt x="78410" y="52518"/>
                  <a:pt x="63551" y="52975"/>
                  <a:pt x="45720" y="51756"/>
                </a:cubicBezTo>
                <a:cubicBezTo>
                  <a:pt x="36729" y="51146"/>
                  <a:pt x="28880" y="50079"/>
                  <a:pt x="22175" y="48555"/>
                </a:cubicBezTo>
                <a:cubicBezTo>
                  <a:pt x="25223" y="58918"/>
                  <a:pt x="29604" y="67110"/>
                  <a:pt x="35319" y="73130"/>
                </a:cubicBezTo>
                <a:cubicBezTo>
                  <a:pt x="41034" y="79149"/>
                  <a:pt x="49149" y="84293"/>
                  <a:pt x="59665" y="88560"/>
                </a:cubicBezTo>
                <a:cubicBezTo>
                  <a:pt x="60732" y="89017"/>
                  <a:pt x="61418" y="89779"/>
                  <a:pt x="61722" y="90846"/>
                </a:cubicBezTo>
                <a:cubicBezTo>
                  <a:pt x="62180" y="91303"/>
                  <a:pt x="62484" y="91913"/>
                  <a:pt x="62637" y="92675"/>
                </a:cubicBezTo>
                <a:cubicBezTo>
                  <a:pt x="62789" y="93589"/>
                  <a:pt x="62599" y="94389"/>
                  <a:pt x="62065" y="95075"/>
                </a:cubicBezTo>
                <a:cubicBezTo>
                  <a:pt x="61532" y="95761"/>
                  <a:pt x="60808" y="96180"/>
                  <a:pt x="59894" y="96333"/>
                </a:cubicBezTo>
                <a:cubicBezTo>
                  <a:pt x="55779" y="96790"/>
                  <a:pt x="51512" y="99038"/>
                  <a:pt x="47092" y="103076"/>
                </a:cubicBezTo>
                <a:cubicBezTo>
                  <a:pt x="42672" y="107115"/>
                  <a:pt x="38558" y="112182"/>
                  <a:pt x="34748" y="118278"/>
                </a:cubicBezTo>
                <a:cubicBezTo>
                  <a:pt x="29718" y="126508"/>
                  <a:pt x="26137" y="134661"/>
                  <a:pt x="24003" y="142738"/>
                </a:cubicBezTo>
                <a:cubicBezTo>
                  <a:pt x="24918" y="142434"/>
                  <a:pt x="25832" y="142510"/>
                  <a:pt x="26747" y="142967"/>
                </a:cubicBezTo>
                <a:cubicBezTo>
                  <a:pt x="28575" y="143881"/>
                  <a:pt x="28956" y="145329"/>
                  <a:pt x="27890" y="147310"/>
                </a:cubicBezTo>
                <a:cubicBezTo>
                  <a:pt x="26670" y="149444"/>
                  <a:pt x="25985" y="150739"/>
                  <a:pt x="25832" y="151197"/>
                </a:cubicBezTo>
                <a:cubicBezTo>
                  <a:pt x="25527" y="151349"/>
                  <a:pt x="25070" y="151730"/>
                  <a:pt x="24461" y="152340"/>
                </a:cubicBezTo>
                <a:lnTo>
                  <a:pt x="22175" y="154854"/>
                </a:lnTo>
                <a:cubicBezTo>
                  <a:pt x="22022" y="155159"/>
                  <a:pt x="21794" y="155388"/>
                  <a:pt x="21489" y="155540"/>
                </a:cubicBezTo>
                <a:cubicBezTo>
                  <a:pt x="27432" y="160417"/>
                  <a:pt x="37034" y="163922"/>
                  <a:pt x="50292" y="166056"/>
                </a:cubicBezTo>
                <a:cubicBezTo>
                  <a:pt x="64313" y="168189"/>
                  <a:pt x="76353" y="168113"/>
                  <a:pt x="86411" y="165827"/>
                </a:cubicBezTo>
                <a:cubicBezTo>
                  <a:pt x="90221" y="165065"/>
                  <a:pt x="95174" y="163427"/>
                  <a:pt x="101270" y="160912"/>
                </a:cubicBezTo>
                <a:cubicBezTo>
                  <a:pt x="107366" y="158397"/>
                  <a:pt x="111481" y="156759"/>
                  <a:pt x="113615" y="155997"/>
                </a:cubicBezTo>
                <a:cubicBezTo>
                  <a:pt x="108433" y="121250"/>
                  <a:pt x="95860" y="100143"/>
                  <a:pt x="75896" y="92675"/>
                </a:cubicBezTo>
                <a:cubicBezTo>
                  <a:pt x="75286" y="92523"/>
                  <a:pt x="74753" y="92142"/>
                  <a:pt x="74295" y="91532"/>
                </a:cubicBezTo>
                <a:cubicBezTo>
                  <a:pt x="73533" y="91227"/>
                  <a:pt x="73000" y="90618"/>
                  <a:pt x="72695" y="89703"/>
                </a:cubicBezTo>
                <a:cubicBezTo>
                  <a:pt x="71933" y="87722"/>
                  <a:pt x="72543" y="86350"/>
                  <a:pt x="74524" y="85588"/>
                </a:cubicBezTo>
                <a:cubicBezTo>
                  <a:pt x="83058" y="82236"/>
                  <a:pt x="91631" y="76140"/>
                  <a:pt x="100242" y="67300"/>
                </a:cubicBezTo>
                <a:cubicBezTo>
                  <a:pt x="108852" y="58461"/>
                  <a:pt x="113234" y="50613"/>
                  <a:pt x="113386" y="43755"/>
                </a:cubicBezTo>
                <a:close/>
                <a:moveTo>
                  <a:pt x="123216" y="41240"/>
                </a:moveTo>
                <a:cubicBezTo>
                  <a:pt x="122759" y="42154"/>
                  <a:pt x="121997" y="42612"/>
                  <a:pt x="120930" y="42612"/>
                </a:cubicBezTo>
                <a:lnTo>
                  <a:pt x="119787" y="42612"/>
                </a:lnTo>
                <a:cubicBezTo>
                  <a:pt x="120244" y="51451"/>
                  <a:pt x="115215" y="61204"/>
                  <a:pt x="104699" y="71872"/>
                </a:cubicBezTo>
                <a:cubicBezTo>
                  <a:pt x="97994" y="78730"/>
                  <a:pt x="90678" y="84369"/>
                  <a:pt x="82754" y="88789"/>
                </a:cubicBezTo>
                <a:cubicBezTo>
                  <a:pt x="99822" y="97171"/>
                  <a:pt x="111481" y="115230"/>
                  <a:pt x="117729" y="142967"/>
                </a:cubicBezTo>
                <a:cubicBezTo>
                  <a:pt x="118187" y="137176"/>
                  <a:pt x="118491" y="129556"/>
                  <a:pt x="118644" y="120107"/>
                </a:cubicBezTo>
                <a:cubicBezTo>
                  <a:pt x="118949" y="101819"/>
                  <a:pt x="119253" y="90618"/>
                  <a:pt x="119558" y="86503"/>
                </a:cubicBezTo>
                <a:cubicBezTo>
                  <a:pt x="119863" y="83455"/>
                  <a:pt x="120358" y="78959"/>
                  <a:pt x="121044" y="73015"/>
                </a:cubicBezTo>
                <a:cubicBezTo>
                  <a:pt x="121730" y="67072"/>
                  <a:pt x="122149" y="63719"/>
                  <a:pt x="122301" y="62957"/>
                </a:cubicBezTo>
                <a:lnTo>
                  <a:pt x="122301" y="46726"/>
                </a:lnTo>
                <a:cubicBezTo>
                  <a:pt x="122301" y="45660"/>
                  <a:pt x="122682" y="44821"/>
                  <a:pt x="123444" y="44212"/>
                </a:cubicBezTo>
                <a:lnTo>
                  <a:pt x="123444" y="41469"/>
                </a:lnTo>
                <a:cubicBezTo>
                  <a:pt x="123444" y="41316"/>
                  <a:pt x="123368" y="41240"/>
                  <a:pt x="123216" y="41240"/>
                </a:cubicBezTo>
                <a:close/>
                <a:moveTo>
                  <a:pt x="122301" y="19066"/>
                </a:moveTo>
                <a:cubicBezTo>
                  <a:pt x="120625" y="19828"/>
                  <a:pt x="118644" y="20590"/>
                  <a:pt x="116358" y="21352"/>
                </a:cubicBezTo>
                <a:cubicBezTo>
                  <a:pt x="108585" y="23943"/>
                  <a:pt x="101956" y="25619"/>
                  <a:pt x="96470" y="26381"/>
                </a:cubicBezTo>
                <a:cubicBezTo>
                  <a:pt x="87021" y="27600"/>
                  <a:pt x="71095" y="27753"/>
                  <a:pt x="48692" y="26838"/>
                </a:cubicBezTo>
                <a:cubicBezTo>
                  <a:pt x="37110" y="26381"/>
                  <a:pt x="27661" y="25619"/>
                  <a:pt x="20346" y="24552"/>
                </a:cubicBezTo>
                <a:cubicBezTo>
                  <a:pt x="16079" y="23943"/>
                  <a:pt x="12573" y="23257"/>
                  <a:pt x="9830" y="22495"/>
                </a:cubicBezTo>
                <a:cubicBezTo>
                  <a:pt x="8763" y="22038"/>
                  <a:pt x="7773" y="21657"/>
                  <a:pt x="6858" y="21352"/>
                </a:cubicBezTo>
                <a:cubicBezTo>
                  <a:pt x="6706" y="23333"/>
                  <a:pt x="6554" y="25009"/>
                  <a:pt x="6401" y="26381"/>
                </a:cubicBezTo>
                <a:cubicBezTo>
                  <a:pt x="6401" y="28819"/>
                  <a:pt x="6477" y="30801"/>
                  <a:pt x="6630" y="32325"/>
                </a:cubicBezTo>
                <a:cubicBezTo>
                  <a:pt x="6935" y="33849"/>
                  <a:pt x="7316" y="34839"/>
                  <a:pt x="7773" y="35296"/>
                </a:cubicBezTo>
                <a:cubicBezTo>
                  <a:pt x="10516" y="38040"/>
                  <a:pt x="15469" y="40326"/>
                  <a:pt x="22632" y="42154"/>
                </a:cubicBezTo>
                <a:cubicBezTo>
                  <a:pt x="28880" y="43678"/>
                  <a:pt x="36729" y="44745"/>
                  <a:pt x="46178" y="45355"/>
                </a:cubicBezTo>
                <a:cubicBezTo>
                  <a:pt x="63551" y="46574"/>
                  <a:pt x="77801" y="46117"/>
                  <a:pt x="88926" y="43983"/>
                </a:cubicBezTo>
                <a:cubicBezTo>
                  <a:pt x="91517" y="43526"/>
                  <a:pt x="96622" y="42154"/>
                  <a:pt x="104242" y="39868"/>
                </a:cubicBezTo>
                <a:cubicBezTo>
                  <a:pt x="110948" y="37735"/>
                  <a:pt x="116358" y="36516"/>
                  <a:pt x="120473" y="36211"/>
                </a:cubicBezTo>
                <a:cubicBezTo>
                  <a:pt x="121082" y="36211"/>
                  <a:pt x="121692" y="36363"/>
                  <a:pt x="122301" y="36668"/>
                </a:cubicBezTo>
                <a:close/>
                <a:moveTo>
                  <a:pt x="88011" y="6721"/>
                </a:moveTo>
                <a:cubicBezTo>
                  <a:pt x="68809" y="5807"/>
                  <a:pt x="50673" y="6798"/>
                  <a:pt x="33605" y="9693"/>
                </a:cubicBezTo>
                <a:cubicBezTo>
                  <a:pt x="22327" y="11674"/>
                  <a:pt x="15012" y="13275"/>
                  <a:pt x="11659" y="14494"/>
                </a:cubicBezTo>
                <a:cubicBezTo>
                  <a:pt x="11049" y="14799"/>
                  <a:pt x="10364" y="15103"/>
                  <a:pt x="9602" y="15408"/>
                </a:cubicBezTo>
                <a:lnTo>
                  <a:pt x="11888" y="16323"/>
                </a:lnTo>
                <a:cubicBezTo>
                  <a:pt x="14174" y="17085"/>
                  <a:pt x="17298" y="17770"/>
                  <a:pt x="21260" y="18380"/>
                </a:cubicBezTo>
                <a:cubicBezTo>
                  <a:pt x="28423" y="19447"/>
                  <a:pt x="37643" y="20133"/>
                  <a:pt x="48921" y="20437"/>
                </a:cubicBezTo>
                <a:cubicBezTo>
                  <a:pt x="70866" y="21352"/>
                  <a:pt x="86411" y="21199"/>
                  <a:pt x="95555" y="19980"/>
                </a:cubicBezTo>
                <a:cubicBezTo>
                  <a:pt x="100737" y="19371"/>
                  <a:pt x="106985" y="17847"/>
                  <a:pt x="114300" y="15408"/>
                </a:cubicBezTo>
                <a:cubicBezTo>
                  <a:pt x="116434" y="14646"/>
                  <a:pt x="118110" y="13960"/>
                  <a:pt x="119330" y="13351"/>
                </a:cubicBezTo>
                <a:cubicBezTo>
                  <a:pt x="119482" y="13198"/>
                  <a:pt x="119711" y="13046"/>
                  <a:pt x="120015" y="12894"/>
                </a:cubicBezTo>
                <a:cubicBezTo>
                  <a:pt x="119406" y="12741"/>
                  <a:pt x="118720" y="12513"/>
                  <a:pt x="117958" y="12208"/>
                </a:cubicBezTo>
                <a:cubicBezTo>
                  <a:pt x="116129" y="11751"/>
                  <a:pt x="113958" y="11370"/>
                  <a:pt x="111443" y="11065"/>
                </a:cubicBezTo>
                <a:cubicBezTo>
                  <a:pt x="108928" y="10760"/>
                  <a:pt x="106833" y="10531"/>
                  <a:pt x="105156" y="10379"/>
                </a:cubicBezTo>
                <a:lnTo>
                  <a:pt x="97841" y="10150"/>
                </a:lnTo>
                <a:cubicBezTo>
                  <a:pt x="94488" y="9998"/>
                  <a:pt x="92202" y="9922"/>
                  <a:pt x="90983" y="9922"/>
                </a:cubicBezTo>
                <a:cubicBezTo>
                  <a:pt x="90221" y="9922"/>
                  <a:pt x="89535" y="9579"/>
                  <a:pt x="88926" y="8893"/>
                </a:cubicBezTo>
                <a:cubicBezTo>
                  <a:pt x="88316" y="8207"/>
                  <a:pt x="88011" y="7483"/>
                  <a:pt x="88011" y="6721"/>
                </a:cubicBezTo>
                <a:close/>
                <a:moveTo>
                  <a:pt x="67037" y="92"/>
                </a:moveTo>
                <a:cubicBezTo>
                  <a:pt x="79039" y="-213"/>
                  <a:pt x="91593" y="244"/>
                  <a:pt x="104699" y="1464"/>
                </a:cubicBezTo>
                <a:cubicBezTo>
                  <a:pt x="106376" y="1616"/>
                  <a:pt x="107366" y="2530"/>
                  <a:pt x="107671" y="4207"/>
                </a:cubicBezTo>
                <a:cubicBezTo>
                  <a:pt x="112395" y="4512"/>
                  <a:pt x="116434" y="5197"/>
                  <a:pt x="119787" y="6264"/>
                </a:cubicBezTo>
                <a:cubicBezTo>
                  <a:pt x="122682" y="7026"/>
                  <a:pt x="124740" y="8017"/>
                  <a:pt x="125959" y="9236"/>
                </a:cubicBezTo>
                <a:cubicBezTo>
                  <a:pt x="126569" y="9846"/>
                  <a:pt x="127026" y="10608"/>
                  <a:pt x="127331" y="11522"/>
                </a:cubicBezTo>
                <a:cubicBezTo>
                  <a:pt x="128245" y="12132"/>
                  <a:pt x="128702" y="12970"/>
                  <a:pt x="128702" y="14037"/>
                </a:cubicBezTo>
                <a:lnTo>
                  <a:pt x="128702" y="30953"/>
                </a:lnTo>
                <a:cubicBezTo>
                  <a:pt x="128855" y="31258"/>
                  <a:pt x="129007" y="31639"/>
                  <a:pt x="129159" y="32096"/>
                </a:cubicBezTo>
                <a:cubicBezTo>
                  <a:pt x="130226" y="40021"/>
                  <a:pt x="130074" y="50460"/>
                  <a:pt x="128702" y="63414"/>
                </a:cubicBezTo>
                <a:cubicBezTo>
                  <a:pt x="128550" y="70425"/>
                  <a:pt x="128283" y="83683"/>
                  <a:pt x="127902" y="103191"/>
                </a:cubicBezTo>
                <a:cubicBezTo>
                  <a:pt x="127521" y="122698"/>
                  <a:pt x="127331" y="137785"/>
                  <a:pt x="127331" y="148453"/>
                </a:cubicBezTo>
                <a:cubicBezTo>
                  <a:pt x="129007" y="148911"/>
                  <a:pt x="130302" y="149596"/>
                  <a:pt x="131217" y="150511"/>
                </a:cubicBezTo>
                <a:cubicBezTo>
                  <a:pt x="133503" y="152644"/>
                  <a:pt x="134036" y="155311"/>
                  <a:pt x="132817" y="158512"/>
                </a:cubicBezTo>
                <a:cubicBezTo>
                  <a:pt x="132817" y="158664"/>
                  <a:pt x="133350" y="161941"/>
                  <a:pt x="134417" y="168342"/>
                </a:cubicBezTo>
                <a:cubicBezTo>
                  <a:pt x="135179" y="173371"/>
                  <a:pt x="135103" y="177333"/>
                  <a:pt x="134189" y="180229"/>
                </a:cubicBezTo>
                <a:cubicBezTo>
                  <a:pt x="132665" y="185563"/>
                  <a:pt x="127407" y="190363"/>
                  <a:pt x="118415" y="194631"/>
                </a:cubicBezTo>
                <a:cubicBezTo>
                  <a:pt x="115824" y="195850"/>
                  <a:pt x="112357" y="197259"/>
                  <a:pt x="108014" y="198860"/>
                </a:cubicBezTo>
                <a:cubicBezTo>
                  <a:pt x="103671" y="200460"/>
                  <a:pt x="101042" y="201489"/>
                  <a:pt x="100127" y="201946"/>
                </a:cubicBezTo>
                <a:cubicBezTo>
                  <a:pt x="98756" y="202555"/>
                  <a:pt x="97536" y="202327"/>
                  <a:pt x="96470" y="201260"/>
                </a:cubicBezTo>
                <a:cubicBezTo>
                  <a:pt x="84735" y="203851"/>
                  <a:pt x="72162" y="204841"/>
                  <a:pt x="58751" y="204232"/>
                </a:cubicBezTo>
                <a:cubicBezTo>
                  <a:pt x="46406" y="203622"/>
                  <a:pt x="35395" y="201603"/>
                  <a:pt x="25718" y="198174"/>
                </a:cubicBezTo>
                <a:cubicBezTo>
                  <a:pt x="16041" y="194745"/>
                  <a:pt x="9221" y="189678"/>
                  <a:pt x="5258" y="182972"/>
                </a:cubicBezTo>
                <a:cubicBezTo>
                  <a:pt x="2210" y="177943"/>
                  <a:pt x="1143" y="170323"/>
                  <a:pt x="2058" y="160112"/>
                </a:cubicBezTo>
                <a:cubicBezTo>
                  <a:pt x="2058" y="159350"/>
                  <a:pt x="2363" y="158664"/>
                  <a:pt x="2972" y="158055"/>
                </a:cubicBezTo>
                <a:cubicBezTo>
                  <a:pt x="2972" y="155616"/>
                  <a:pt x="3963" y="153559"/>
                  <a:pt x="5944" y="151882"/>
                </a:cubicBezTo>
                <a:cubicBezTo>
                  <a:pt x="6858" y="151273"/>
                  <a:pt x="7849" y="150739"/>
                  <a:pt x="8916" y="150282"/>
                </a:cubicBezTo>
                <a:cubicBezTo>
                  <a:pt x="9068" y="149215"/>
                  <a:pt x="9144" y="148149"/>
                  <a:pt x="9144" y="147082"/>
                </a:cubicBezTo>
                <a:cubicBezTo>
                  <a:pt x="8992" y="140833"/>
                  <a:pt x="9068" y="133671"/>
                  <a:pt x="9373" y="125593"/>
                </a:cubicBezTo>
                <a:cubicBezTo>
                  <a:pt x="9221" y="119193"/>
                  <a:pt x="9144" y="114697"/>
                  <a:pt x="9144" y="112106"/>
                </a:cubicBezTo>
                <a:cubicBezTo>
                  <a:pt x="9144" y="109058"/>
                  <a:pt x="9183" y="103876"/>
                  <a:pt x="9259" y="96561"/>
                </a:cubicBezTo>
                <a:cubicBezTo>
                  <a:pt x="9335" y="89246"/>
                  <a:pt x="9373" y="83607"/>
                  <a:pt x="9373" y="79645"/>
                </a:cubicBezTo>
                <a:cubicBezTo>
                  <a:pt x="9373" y="75682"/>
                  <a:pt x="9259" y="70691"/>
                  <a:pt x="9030" y="64671"/>
                </a:cubicBezTo>
                <a:cubicBezTo>
                  <a:pt x="8802" y="58652"/>
                  <a:pt x="8459" y="53127"/>
                  <a:pt x="8001" y="48098"/>
                </a:cubicBezTo>
                <a:lnTo>
                  <a:pt x="8001" y="47869"/>
                </a:lnTo>
                <a:lnTo>
                  <a:pt x="8001" y="44669"/>
                </a:lnTo>
                <a:cubicBezTo>
                  <a:pt x="8001" y="44212"/>
                  <a:pt x="8078" y="43831"/>
                  <a:pt x="8230" y="43526"/>
                </a:cubicBezTo>
                <a:cubicBezTo>
                  <a:pt x="6249" y="42459"/>
                  <a:pt x="4572" y="41240"/>
                  <a:pt x="3201" y="39868"/>
                </a:cubicBezTo>
                <a:cubicBezTo>
                  <a:pt x="1829" y="38344"/>
                  <a:pt x="915" y="36211"/>
                  <a:pt x="458" y="33468"/>
                </a:cubicBezTo>
                <a:cubicBezTo>
                  <a:pt x="153" y="31486"/>
                  <a:pt x="0" y="29048"/>
                  <a:pt x="0" y="26152"/>
                </a:cubicBezTo>
                <a:cubicBezTo>
                  <a:pt x="153" y="24476"/>
                  <a:pt x="305" y="22114"/>
                  <a:pt x="458" y="19066"/>
                </a:cubicBezTo>
                <a:cubicBezTo>
                  <a:pt x="762" y="16475"/>
                  <a:pt x="915" y="14799"/>
                  <a:pt x="915" y="14037"/>
                </a:cubicBezTo>
                <a:cubicBezTo>
                  <a:pt x="915" y="11903"/>
                  <a:pt x="1982" y="10836"/>
                  <a:pt x="4115" y="10836"/>
                </a:cubicBezTo>
                <a:lnTo>
                  <a:pt x="4801" y="10836"/>
                </a:lnTo>
                <a:cubicBezTo>
                  <a:pt x="4953" y="10836"/>
                  <a:pt x="5106" y="10760"/>
                  <a:pt x="5258" y="10608"/>
                </a:cubicBezTo>
                <a:cubicBezTo>
                  <a:pt x="6477" y="9846"/>
                  <a:pt x="7849" y="9160"/>
                  <a:pt x="9373" y="8550"/>
                </a:cubicBezTo>
                <a:cubicBezTo>
                  <a:pt x="13031" y="7026"/>
                  <a:pt x="20803" y="5274"/>
                  <a:pt x="32690" y="3292"/>
                </a:cubicBezTo>
                <a:cubicBezTo>
                  <a:pt x="43587" y="1464"/>
                  <a:pt x="55036" y="397"/>
                  <a:pt x="67037" y="92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04749" y="1749300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RPA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机器人访问</a:t>
            </a:r>
            <a:endParaRPr lang="zh-CN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智能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资金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系统下载数据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26792" y="2575013"/>
            <a:ext cx="6540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25%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722489" y="3013991"/>
            <a:ext cx="1751437" cy="274320"/>
          </a:xfrm>
          <a:prstGeom prst="round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722489" y="3013992"/>
            <a:ext cx="457200" cy="27432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bg1"/>
                </a:solidFill>
                <a:latin typeface="FontAwesome" pitchFamily="2" charset="0"/>
              </a:rPr>
              <a:t></a:t>
            </a: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76700" y="3640031"/>
            <a:ext cx="313378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智能资金系统</a:t>
            </a:r>
            <a:endParaRPr lang="en-US" sz="16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 smtClean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银行历史明细下载记录表（股份）</a:t>
            </a:r>
            <a:endParaRPr lang="en-US" altLang="zh-CN" sz="1600" dirty="0" smtClean="0">
              <a:solidFill>
                <a:schemeClr val="accent6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 smtClean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银行历史</a:t>
            </a:r>
            <a:r>
              <a:rPr lang="zh-CN" altLang="en-US" sz="1600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明细下载记录表</a:t>
            </a:r>
            <a:r>
              <a:rPr lang="zh-CN" altLang="en-US" sz="1600" dirty="0" smtClean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zh-CN" altLang="en-US" sz="1600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集团</a:t>
            </a:r>
            <a:r>
              <a:rPr lang="zh-CN" altLang="en-US" sz="1600" dirty="0" smtClean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600" dirty="0">
              <a:solidFill>
                <a:schemeClr val="accent6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1600" dirty="0" smtClean="0">
              <a:solidFill>
                <a:schemeClr val="accent6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信创邮箱</a:t>
            </a:r>
            <a:endParaRPr lang="en-US" altLang="zh-CN" sz="16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600" dirty="0" smtClean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Sap</a:t>
            </a:r>
            <a:r>
              <a:rPr lang="zh-CN" altLang="en-US" sz="1600" dirty="0" smtClean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会计帐</a:t>
            </a:r>
            <a:endParaRPr lang="en-US" altLang="zh-CN" sz="1600" dirty="0">
              <a:solidFill>
                <a:schemeClr val="accent6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 smtClean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本月对账明细</a:t>
            </a:r>
            <a:endParaRPr lang="en-US" altLang="zh-CN" sz="1600" dirty="0" smtClean="0">
              <a:solidFill>
                <a:schemeClr val="accent6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 smtClean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上月对账明细</a:t>
            </a:r>
            <a:endParaRPr lang="en-US" altLang="zh-CN" sz="1600" dirty="0" smtClean="0">
              <a:solidFill>
                <a:schemeClr val="accent6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Freeform 18"/>
          <p:cNvSpPr/>
          <p:nvPr/>
        </p:nvSpPr>
        <p:spPr>
          <a:xfrm rot="20581166">
            <a:off x="4507891" y="2468556"/>
            <a:ext cx="531710" cy="738337"/>
          </a:xfrm>
          <a:custGeom>
            <a:avLst/>
            <a:gdLst/>
            <a:ahLst/>
            <a:cxnLst/>
            <a:rect l="l" t="t" r="r" b="b"/>
            <a:pathLst>
              <a:path w="122084" h="169527">
                <a:moveTo>
                  <a:pt x="35956" y="139827"/>
                </a:moveTo>
                <a:cubicBezTo>
                  <a:pt x="36413" y="141656"/>
                  <a:pt x="36947" y="143180"/>
                  <a:pt x="37556" y="144399"/>
                </a:cubicBezTo>
                <a:cubicBezTo>
                  <a:pt x="38013" y="145466"/>
                  <a:pt x="38547" y="146533"/>
                  <a:pt x="39156" y="147600"/>
                </a:cubicBezTo>
                <a:cubicBezTo>
                  <a:pt x="40376" y="146685"/>
                  <a:pt x="41671" y="146609"/>
                  <a:pt x="43043" y="147371"/>
                </a:cubicBezTo>
                <a:cubicBezTo>
                  <a:pt x="51882" y="153620"/>
                  <a:pt x="65369" y="154763"/>
                  <a:pt x="83505" y="150800"/>
                </a:cubicBezTo>
                <a:cubicBezTo>
                  <a:pt x="85029" y="150495"/>
                  <a:pt x="86172" y="151029"/>
                  <a:pt x="86934" y="152400"/>
                </a:cubicBezTo>
                <a:cubicBezTo>
                  <a:pt x="87543" y="151638"/>
                  <a:pt x="88077" y="150800"/>
                  <a:pt x="88534" y="149886"/>
                </a:cubicBezTo>
                <a:cubicBezTo>
                  <a:pt x="88686" y="149581"/>
                  <a:pt x="88915" y="149352"/>
                  <a:pt x="89220" y="149200"/>
                </a:cubicBezTo>
                <a:lnTo>
                  <a:pt x="89448" y="147143"/>
                </a:lnTo>
                <a:cubicBezTo>
                  <a:pt x="84267" y="148514"/>
                  <a:pt x="77485" y="149048"/>
                  <a:pt x="69103" y="148743"/>
                </a:cubicBezTo>
                <a:cubicBezTo>
                  <a:pt x="58130" y="148286"/>
                  <a:pt x="49443" y="146838"/>
                  <a:pt x="43043" y="144399"/>
                </a:cubicBezTo>
                <a:cubicBezTo>
                  <a:pt x="40757" y="143637"/>
                  <a:pt x="38394" y="142113"/>
                  <a:pt x="35956" y="139827"/>
                </a:cubicBezTo>
                <a:close/>
                <a:moveTo>
                  <a:pt x="35042" y="126340"/>
                </a:moveTo>
                <a:lnTo>
                  <a:pt x="35042" y="129540"/>
                </a:lnTo>
                <a:lnTo>
                  <a:pt x="35042" y="130683"/>
                </a:lnTo>
                <a:cubicBezTo>
                  <a:pt x="35499" y="130836"/>
                  <a:pt x="35880" y="130988"/>
                  <a:pt x="36185" y="131141"/>
                </a:cubicBezTo>
                <a:cubicBezTo>
                  <a:pt x="37099" y="131903"/>
                  <a:pt x="38166" y="132893"/>
                  <a:pt x="39385" y="134112"/>
                </a:cubicBezTo>
                <a:cubicBezTo>
                  <a:pt x="40604" y="135332"/>
                  <a:pt x="41633" y="136246"/>
                  <a:pt x="42471" y="136856"/>
                </a:cubicBezTo>
                <a:cubicBezTo>
                  <a:pt x="43309" y="137465"/>
                  <a:pt x="44262" y="137999"/>
                  <a:pt x="45329" y="138456"/>
                </a:cubicBezTo>
                <a:cubicBezTo>
                  <a:pt x="50967" y="140589"/>
                  <a:pt x="59045" y="141885"/>
                  <a:pt x="69560" y="142342"/>
                </a:cubicBezTo>
                <a:cubicBezTo>
                  <a:pt x="79466" y="142799"/>
                  <a:pt x="86553" y="141961"/>
                  <a:pt x="90820" y="139827"/>
                </a:cubicBezTo>
                <a:lnTo>
                  <a:pt x="92192" y="133198"/>
                </a:lnTo>
                <a:lnTo>
                  <a:pt x="92649" y="129998"/>
                </a:lnTo>
                <a:cubicBezTo>
                  <a:pt x="92496" y="130150"/>
                  <a:pt x="92268" y="130226"/>
                  <a:pt x="91963" y="130226"/>
                </a:cubicBezTo>
                <a:cubicBezTo>
                  <a:pt x="80990" y="133884"/>
                  <a:pt x="70551" y="135560"/>
                  <a:pt x="60645" y="135255"/>
                </a:cubicBezTo>
                <a:cubicBezTo>
                  <a:pt x="49977" y="134798"/>
                  <a:pt x="41442" y="131826"/>
                  <a:pt x="35042" y="126340"/>
                </a:cubicBezTo>
                <a:close/>
                <a:moveTo>
                  <a:pt x="94935" y="113310"/>
                </a:moveTo>
                <a:cubicBezTo>
                  <a:pt x="78628" y="123216"/>
                  <a:pt x="58816" y="124130"/>
                  <a:pt x="35499" y="116053"/>
                </a:cubicBezTo>
                <a:lnTo>
                  <a:pt x="35499" y="117653"/>
                </a:lnTo>
                <a:cubicBezTo>
                  <a:pt x="35804" y="117806"/>
                  <a:pt x="36108" y="118034"/>
                  <a:pt x="36413" y="118339"/>
                </a:cubicBezTo>
                <a:cubicBezTo>
                  <a:pt x="41595" y="124740"/>
                  <a:pt x="49748" y="128245"/>
                  <a:pt x="60873" y="128855"/>
                </a:cubicBezTo>
                <a:cubicBezTo>
                  <a:pt x="70017" y="129159"/>
                  <a:pt x="79771" y="127635"/>
                  <a:pt x="90134" y="124283"/>
                </a:cubicBezTo>
                <a:cubicBezTo>
                  <a:pt x="91506" y="123825"/>
                  <a:pt x="92649" y="124130"/>
                  <a:pt x="93563" y="125197"/>
                </a:cubicBezTo>
                <a:cubicBezTo>
                  <a:pt x="94325" y="120777"/>
                  <a:pt x="94782" y="116815"/>
                  <a:pt x="94935" y="113310"/>
                </a:cubicBezTo>
                <a:close/>
                <a:moveTo>
                  <a:pt x="55158" y="31014"/>
                </a:moveTo>
                <a:cubicBezTo>
                  <a:pt x="48148" y="33300"/>
                  <a:pt x="41976" y="38862"/>
                  <a:pt x="36642" y="47702"/>
                </a:cubicBezTo>
                <a:cubicBezTo>
                  <a:pt x="31460" y="56236"/>
                  <a:pt x="28488" y="65075"/>
                  <a:pt x="27726" y="74219"/>
                </a:cubicBezTo>
                <a:cubicBezTo>
                  <a:pt x="29860" y="76505"/>
                  <a:pt x="31841" y="77420"/>
                  <a:pt x="33670" y="76962"/>
                </a:cubicBezTo>
                <a:cubicBezTo>
                  <a:pt x="33975" y="76810"/>
                  <a:pt x="34508" y="76277"/>
                  <a:pt x="35270" y="75362"/>
                </a:cubicBezTo>
                <a:cubicBezTo>
                  <a:pt x="36337" y="74295"/>
                  <a:pt x="37480" y="72695"/>
                  <a:pt x="38699" y="70562"/>
                </a:cubicBezTo>
                <a:cubicBezTo>
                  <a:pt x="40985" y="66752"/>
                  <a:pt x="43500" y="61799"/>
                  <a:pt x="46243" y="55703"/>
                </a:cubicBezTo>
                <a:cubicBezTo>
                  <a:pt x="48681" y="50216"/>
                  <a:pt x="50739" y="44882"/>
                  <a:pt x="52415" y="39701"/>
                </a:cubicBezTo>
                <a:cubicBezTo>
                  <a:pt x="53787" y="35738"/>
                  <a:pt x="54701" y="32843"/>
                  <a:pt x="55158" y="31014"/>
                </a:cubicBezTo>
                <a:close/>
                <a:moveTo>
                  <a:pt x="56073" y="23927"/>
                </a:moveTo>
                <a:cubicBezTo>
                  <a:pt x="56987" y="23775"/>
                  <a:pt x="57787" y="23927"/>
                  <a:pt x="58473" y="24384"/>
                </a:cubicBezTo>
                <a:cubicBezTo>
                  <a:pt x="59159" y="24842"/>
                  <a:pt x="59654" y="25527"/>
                  <a:pt x="59959" y="26442"/>
                </a:cubicBezTo>
                <a:lnTo>
                  <a:pt x="59959" y="27585"/>
                </a:lnTo>
                <a:cubicBezTo>
                  <a:pt x="61178" y="28194"/>
                  <a:pt x="61712" y="29185"/>
                  <a:pt x="61559" y="30557"/>
                </a:cubicBezTo>
                <a:cubicBezTo>
                  <a:pt x="61407" y="32690"/>
                  <a:pt x="60416" y="36424"/>
                  <a:pt x="58587" y="41758"/>
                </a:cubicBezTo>
                <a:cubicBezTo>
                  <a:pt x="56759" y="47092"/>
                  <a:pt x="54625" y="52578"/>
                  <a:pt x="52187" y="58217"/>
                </a:cubicBezTo>
                <a:cubicBezTo>
                  <a:pt x="49291" y="64618"/>
                  <a:pt x="46624" y="69876"/>
                  <a:pt x="44186" y="73991"/>
                </a:cubicBezTo>
                <a:cubicBezTo>
                  <a:pt x="42814" y="76277"/>
                  <a:pt x="41519" y="78105"/>
                  <a:pt x="40299" y="79477"/>
                </a:cubicBezTo>
                <a:cubicBezTo>
                  <a:pt x="38623" y="81458"/>
                  <a:pt x="37023" y="82601"/>
                  <a:pt x="35499" y="82906"/>
                </a:cubicBezTo>
                <a:cubicBezTo>
                  <a:pt x="34432" y="83211"/>
                  <a:pt x="33403" y="83401"/>
                  <a:pt x="32413" y="83477"/>
                </a:cubicBezTo>
                <a:cubicBezTo>
                  <a:pt x="31422" y="83554"/>
                  <a:pt x="30470" y="83439"/>
                  <a:pt x="29555" y="83135"/>
                </a:cubicBezTo>
                <a:cubicBezTo>
                  <a:pt x="28641" y="82830"/>
                  <a:pt x="27879" y="82525"/>
                  <a:pt x="27269" y="82220"/>
                </a:cubicBezTo>
                <a:cubicBezTo>
                  <a:pt x="26660" y="81915"/>
                  <a:pt x="25974" y="81420"/>
                  <a:pt x="25212" y="80734"/>
                </a:cubicBezTo>
                <a:cubicBezTo>
                  <a:pt x="24450" y="80048"/>
                  <a:pt x="23916" y="79553"/>
                  <a:pt x="23612" y="79248"/>
                </a:cubicBezTo>
                <a:cubicBezTo>
                  <a:pt x="23307" y="78944"/>
                  <a:pt x="22812" y="78372"/>
                  <a:pt x="22126" y="77534"/>
                </a:cubicBezTo>
                <a:cubicBezTo>
                  <a:pt x="21440" y="76696"/>
                  <a:pt x="21021" y="76200"/>
                  <a:pt x="20868" y="76048"/>
                </a:cubicBezTo>
                <a:cubicBezTo>
                  <a:pt x="19497" y="74524"/>
                  <a:pt x="19649" y="73000"/>
                  <a:pt x="21326" y="71476"/>
                </a:cubicBezTo>
                <a:cubicBezTo>
                  <a:pt x="21478" y="71476"/>
                  <a:pt x="21554" y="71400"/>
                  <a:pt x="21554" y="71247"/>
                </a:cubicBezTo>
                <a:cubicBezTo>
                  <a:pt x="22773" y="61951"/>
                  <a:pt x="25974" y="52959"/>
                  <a:pt x="31155" y="44273"/>
                </a:cubicBezTo>
                <a:cubicBezTo>
                  <a:pt x="38013" y="32843"/>
                  <a:pt x="46319" y="26061"/>
                  <a:pt x="56073" y="23927"/>
                </a:cubicBezTo>
                <a:close/>
                <a:moveTo>
                  <a:pt x="77790" y="7697"/>
                </a:moveTo>
                <a:cubicBezTo>
                  <a:pt x="65903" y="5563"/>
                  <a:pt x="54092" y="8001"/>
                  <a:pt x="42357" y="15012"/>
                </a:cubicBezTo>
                <a:cubicBezTo>
                  <a:pt x="30774" y="22022"/>
                  <a:pt x="21554" y="31547"/>
                  <a:pt x="14696" y="43587"/>
                </a:cubicBezTo>
                <a:cubicBezTo>
                  <a:pt x="7076" y="56998"/>
                  <a:pt x="4714" y="69571"/>
                  <a:pt x="7610" y="81306"/>
                </a:cubicBezTo>
                <a:cubicBezTo>
                  <a:pt x="10810" y="94412"/>
                  <a:pt x="20487" y="103861"/>
                  <a:pt x="36642" y="109652"/>
                </a:cubicBezTo>
                <a:cubicBezTo>
                  <a:pt x="47615" y="113310"/>
                  <a:pt x="57444" y="115062"/>
                  <a:pt x="66131" y="114910"/>
                </a:cubicBezTo>
                <a:cubicBezTo>
                  <a:pt x="74818" y="114758"/>
                  <a:pt x="82400" y="112891"/>
                  <a:pt x="88877" y="109309"/>
                </a:cubicBezTo>
                <a:cubicBezTo>
                  <a:pt x="95354" y="105728"/>
                  <a:pt x="100650" y="101194"/>
                  <a:pt x="104765" y="95708"/>
                </a:cubicBezTo>
                <a:cubicBezTo>
                  <a:pt x="108879" y="90221"/>
                  <a:pt x="111851" y="84049"/>
                  <a:pt x="113680" y="77191"/>
                </a:cubicBezTo>
                <a:cubicBezTo>
                  <a:pt x="115661" y="70638"/>
                  <a:pt x="116233" y="63818"/>
                  <a:pt x="115395" y="56731"/>
                </a:cubicBezTo>
                <a:cubicBezTo>
                  <a:pt x="114556" y="49645"/>
                  <a:pt x="112804" y="42977"/>
                  <a:pt x="110137" y="36729"/>
                </a:cubicBezTo>
                <a:cubicBezTo>
                  <a:pt x="107470" y="30480"/>
                  <a:pt x="103317" y="24765"/>
                  <a:pt x="97678" y="19584"/>
                </a:cubicBezTo>
                <a:cubicBezTo>
                  <a:pt x="92039" y="14402"/>
                  <a:pt x="85410" y="10440"/>
                  <a:pt x="77790" y="7697"/>
                </a:cubicBezTo>
                <a:close/>
                <a:moveTo>
                  <a:pt x="75047" y="153"/>
                </a:moveTo>
                <a:cubicBezTo>
                  <a:pt x="76418" y="458"/>
                  <a:pt x="77866" y="839"/>
                  <a:pt x="79390" y="1296"/>
                </a:cubicBezTo>
                <a:cubicBezTo>
                  <a:pt x="81981" y="1905"/>
                  <a:pt x="84572" y="2667"/>
                  <a:pt x="87162" y="3582"/>
                </a:cubicBezTo>
                <a:cubicBezTo>
                  <a:pt x="88077" y="3887"/>
                  <a:pt x="88686" y="4572"/>
                  <a:pt x="88991" y="5639"/>
                </a:cubicBezTo>
                <a:cubicBezTo>
                  <a:pt x="102555" y="12802"/>
                  <a:pt x="112004" y="23318"/>
                  <a:pt x="117338" y="37186"/>
                </a:cubicBezTo>
                <a:cubicBezTo>
                  <a:pt x="122672" y="50902"/>
                  <a:pt x="123510" y="64770"/>
                  <a:pt x="119852" y="78791"/>
                </a:cubicBezTo>
                <a:cubicBezTo>
                  <a:pt x="116652" y="91288"/>
                  <a:pt x="110403" y="101346"/>
                  <a:pt x="101107" y="108966"/>
                </a:cubicBezTo>
                <a:cubicBezTo>
                  <a:pt x="101412" y="109576"/>
                  <a:pt x="101564" y="110262"/>
                  <a:pt x="101564" y="111024"/>
                </a:cubicBezTo>
                <a:cubicBezTo>
                  <a:pt x="101259" y="116663"/>
                  <a:pt x="100193" y="124435"/>
                  <a:pt x="98364" y="134341"/>
                </a:cubicBezTo>
                <a:lnTo>
                  <a:pt x="96992" y="141656"/>
                </a:lnTo>
                <a:cubicBezTo>
                  <a:pt x="96992" y="142266"/>
                  <a:pt x="96916" y="142799"/>
                  <a:pt x="96764" y="143256"/>
                </a:cubicBezTo>
                <a:cubicBezTo>
                  <a:pt x="95697" y="148590"/>
                  <a:pt x="94935" y="153162"/>
                  <a:pt x="94478" y="156972"/>
                </a:cubicBezTo>
                <a:cubicBezTo>
                  <a:pt x="94325" y="158496"/>
                  <a:pt x="93411" y="159411"/>
                  <a:pt x="91734" y="159716"/>
                </a:cubicBezTo>
                <a:cubicBezTo>
                  <a:pt x="91887" y="160782"/>
                  <a:pt x="91506" y="161697"/>
                  <a:pt x="90591" y="162459"/>
                </a:cubicBezTo>
                <a:cubicBezTo>
                  <a:pt x="86781" y="165354"/>
                  <a:pt x="81905" y="167336"/>
                  <a:pt x="75961" y="168402"/>
                </a:cubicBezTo>
                <a:cubicBezTo>
                  <a:pt x="70322" y="169622"/>
                  <a:pt x="64531" y="169850"/>
                  <a:pt x="58587" y="169088"/>
                </a:cubicBezTo>
                <a:cubicBezTo>
                  <a:pt x="52339" y="168326"/>
                  <a:pt x="46853" y="166421"/>
                  <a:pt x="42128" y="163373"/>
                </a:cubicBezTo>
                <a:cubicBezTo>
                  <a:pt x="37404" y="160173"/>
                  <a:pt x="34432" y="155753"/>
                  <a:pt x="33213" y="150114"/>
                </a:cubicBezTo>
                <a:cubicBezTo>
                  <a:pt x="32603" y="149200"/>
                  <a:pt x="32070" y="148209"/>
                  <a:pt x="31613" y="147143"/>
                </a:cubicBezTo>
                <a:cubicBezTo>
                  <a:pt x="29784" y="142875"/>
                  <a:pt x="28793" y="137008"/>
                  <a:pt x="28641" y="129540"/>
                </a:cubicBezTo>
                <a:cubicBezTo>
                  <a:pt x="28641" y="127407"/>
                  <a:pt x="28717" y="124511"/>
                  <a:pt x="28869" y="120854"/>
                </a:cubicBezTo>
                <a:cubicBezTo>
                  <a:pt x="29022" y="117196"/>
                  <a:pt x="29098" y="114758"/>
                  <a:pt x="29098" y="113538"/>
                </a:cubicBezTo>
                <a:cubicBezTo>
                  <a:pt x="14010" y="106680"/>
                  <a:pt x="4790" y="96470"/>
                  <a:pt x="1437" y="82906"/>
                </a:cubicBezTo>
                <a:cubicBezTo>
                  <a:pt x="-1915" y="69495"/>
                  <a:pt x="599" y="55322"/>
                  <a:pt x="8981" y="40386"/>
                </a:cubicBezTo>
                <a:cubicBezTo>
                  <a:pt x="15687" y="28652"/>
                  <a:pt x="24793" y="18936"/>
                  <a:pt x="36299" y="11240"/>
                </a:cubicBezTo>
                <a:cubicBezTo>
                  <a:pt x="47805" y="3544"/>
                  <a:pt x="59807" y="0"/>
                  <a:pt x="72303" y="610"/>
                </a:cubicBezTo>
                <a:cubicBezTo>
                  <a:pt x="73065" y="0"/>
                  <a:pt x="73980" y="-152"/>
                  <a:pt x="75047" y="153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407221" y="1744855"/>
            <a:ext cx="255651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RPA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机器人处理</a:t>
            </a:r>
            <a:endParaRPr lang="zh-CN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生成</a:t>
            </a:r>
            <a:r>
              <a:rPr lang="en-US" altLang="zh-CN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Execl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考核数据报表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61235" y="2575013"/>
            <a:ext cx="6540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60%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5456932" y="3013991"/>
            <a:ext cx="1751437" cy="274320"/>
          </a:xfrm>
          <a:prstGeom prst="round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5456932" y="3013992"/>
            <a:ext cx="457200" cy="27432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bg1"/>
                </a:solidFill>
                <a:latin typeface="FontAwesome" pitchFamily="2" charset="0"/>
              </a:rPr>
              <a:t></a:t>
            </a: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79323" y="3640032"/>
            <a:ext cx="266961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</a:t>
            </a:r>
            <a:r>
              <a:rPr lang="en-US" altLang="zh-CN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xcel</a:t>
            </a:r>
            <a:r>
              <a:rPr lang="zh-CN" altLang="en-US" sz="160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处理</a:t>
            </a:r>
            <a:endParaRPr lang="en-US" altLang="zh-CN" sz="1600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16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处理</a:t>
            </a:r>
            <a:r>
              <a:rPr lang="en-US" altLang="zh-CN" sz="1600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600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个表</a:t>
            </a:r>
            <a:r>
              <a:rPr lang="zh-CN" altLang="en-US" sz="1600" dirty="0" smtClean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数据，经过</a:t>
            </a:r>
            <a:r>
              <a:rPr lang="zh-CN" altLang="en-US" sz="1600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对冲检验、</a:t>
            </a:r>
            <a:r>
              <a:rPr lang="en-US" altLang="zh-CN" sz="1600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sap</a:t>
            </a:r>
            <a:r>
              <a:rPr lang="zh-CN" altLang="en-US" sz="1600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借贷拆分、银行明细借贷拆分、上月明细归纳、形成最终的借贷对账明细</a:t>
            </a:r>
            <a:endParaRPr lang="en-US" sz="1600" dirty="0">
              <a:solidFill>
                <a:schemeClr val="accent6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146108" y="1789305"/>
            <a:ext cx="3185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RPA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机器人登录</a:t>
            </a:r>
            <a:endParaRPr lang="zh-CN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信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创邮箱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给财务同事发送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数据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9411182" y="2575013"/>
            <a:ext cx="6540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15%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9506879" y="3013991"/>
            <a:ext cx="1751437" cy="274320"/>
          </a:xfrm>
          <a:prstGeom prst="round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9506879" y="3013992"/>
            <a:ext cx="457200" cy="27432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bg1"/>
                </a:solidFill>
                <a:latin typeface="FontAwesome" pitchFamily="2" charset="0"/>
              </a:rPr>
              <a:t></a:t>
            </a:r>
            <a:endParaRPr lang="en-US" sz="1200">
              <a:solidFill>
                <a:schemeClr val="bg1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3942796" y="2649214"/>
            <a:ext cx="0" cy="9144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677239" y="2649214"/>
            <a:ext cx="0" cy="9144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951888" y="502180"/>
            <a:ext cx="42883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nse" panose="02000000000000000000" pitchFamily="50" charset="0"/>
                <a:ea typeface="Roboto" panose="02000000000000000000" pitchFamily="2" charset="0"/>
              </a:rPr>
              <a:t>自动化流程设计图</a:t>
            </a:r>
            <a:endParaRPr lang="en-US" sz="4000" b="1" dirty="0">
              <a:solidFill>
                <a:schemeClr val="tx1">
                  <a:lumMod val="65000"/>
                  <a:lumOff val="35000"/>
                </a:schemeClr>
              </a:solidFill>
              <a:latin typeface="Dense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867400" y="467041"/>
            <a:ext cx="4572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50"/>
          <p:cNvSpPr/>
          <p:nvPr/>
        </p:nvSpPr>
        <p:spPr>
          <a:xfrm>
            <a:off x="8220376" y="2649214"/>
            <a:ext cx="714360" cy="705079"/>
          </a:xfrm>
          <a:custGeom>
            <a:avLst/>
            <a:gdLst/>
            <a:ahLst/>
            <a:cxnLst/>
            <a:rect l="l" t="t" r="r" b="b"/>
            <a:pathLst>
              <a:path w="206276" h="203596">
                <a:moveTo>
                  <a:pt x="95548" y="108049"/>
                </a:moveTo>
                <a:cubicBezTo>
                  <a:pt x="93762" y="108049"/>
                  <a:pt x="92199" y="108719"/>
                  <a:pt x="90860" y="110058"/>
                </a:cubicBezTo>
                <a:cubicBezTo>
                  <a:pt x="89520" y="111397"/>
                  <a:pt x="88850" y="112960"/>
                  <a:pt x="88850" y="114746"/>
                </a:cubicBezTo>
                <a:lnTo>
                  <a:pt x="88850" y="129927"/>
                </a:lnTo>
                <a:cubicBezTo>
                  <a:pt x="88850" y="134391"/>
                  <a:pt x="91083" y="136624"/>
                  <a:pt x="95548" y="136624"/>
                </a:cubicBezTo>
                <a:lnTo>
                  <a:pt x="110728" y="136624"/>
                </a:lnTo>
                <a:cubicBezTo>
                  <a:pt x="115193" y="136624"/>
                  <a:pt x="117426" y="134391"/>
                  <a:pt x="117426" y="129927"/>
                </a:cubicBezTo>
                <a:lnTo>
                  <a:pt x="117426" y="114746"/>
                </a:lnTo>
                <a:cubicBezTo>
                  <a:pt x="117426" y="112960"/>
                  <a:pt x="116756" y="111397"/>
                  <a:pt x="115416" y="110058"/>
                </a:cubicBezTo>
                <a:cubicBezTo>
                  <a:pt x="114077" y="108719"/>
                  <a:pt x="112514" y="108049"/>
                  <a:pt x="110728" y="108049"/>
                </a:cubicBezTo>
                <a:close/>
                <a:moveTo>
                  <a:pt x="21878" y="54024"/>
                </a:moveTo>
                <a:cubicBezTo>
                  <a:pt x="19497" y="54024"/>
                  <a:pt x="17339" y="54992"/>
                  <a:pt x="15404" y="56926"/>
                </a:cubicBezTo>
                <a:cubicBezTo>
                  <a:pt x="13469" y="58861"/>
                  <a:pt x="12502" y="61019"/>
                  <a:pt x="12502" y="63400"/>
                </a:cubicBezTo>
                <a:lnTo>
                  <a:pt x="12502" y="117871"/>
                </a:lnTo>
                <a:lnTo>
                  <a:pt x="22771" y="117871"/>
                </a:lnTo>
                <a:cubicBezTo>
                  <a:pt x="24854" y="117871"/>
                  <a:pt x="25896" y="118913"/>
                  <a:pt x="25896" y="120997"/>
                </a:cubicBezTo>
                <a:cubicBezTo>
                  <a:pt x="25896" y="123080"/>
                  <a:pt x="24854" y="124122"/>
                  <a:pt x="22771" y="124122"/>
                </a:cubicBezTo>
                <a:lnTo>
                  <a:pt x="12502" y="124122"/>
                </a:lnTo>
                <a:lnTo>
                  <a:pt x="12502" y="181272"/>
                </a:lnTo>
                <a:cubicBezTo>
                  <a:pt x="12502" y="183951"/>
                  <a:pt x="13469" y="186184"/>
                  <a:pt x="15404" y="187970"/>
                </a:cubicBezTo>
                <a:cubicBezTo>
                  <a:pt x="17339" y="189755"/>
                  <a:pt x="19497" y="190648"/>
                  <a:pt x="21878" y="190648"/>
                </a:cubicBezTo>
                <a:lnTo>
                  <a:pt x="184398" y="190648"/>
                </a:lnTo>
                <a:cubicBezTo>
                  <a:pt x="186779" y="190648"/>
                  <a:pt x="188937" y="189755"/>
                  <a:pt x="190872" y="187970"/>
                </a:cubicBezTo>
                <a:cubicBezTo>
                  <a:pt x="192807" y="186184"/>
                  <a:pt x="193774" y="183951"/>
                  <a:pt x="193774" y="181272"/>
                </a:cubicBezTo>
                <a:lnTo>
                  <a:pt x="193774" y="124122"/>
                </a:lnTo>
                <a:lnTo>
                  <a:pt x="123676" y="124122"/>
                </a:lnTo>
                <a:lnTo>
                  <a:pt x="123676" y="130373"/>
                </a:lnTo>
                <a:cubicBezTo>
                  <a:pt x="123676" y="133647"/>
                  <a:pt x="122411" y="136549"/>
                  <a:pt x="119881" y="139079"/>
                </a:cubicBezTo>
                <a:cubicBezTo>
                  <a:pt x="117351" y="141610"/>
                  <a:pt x="114300" y="142875"/>
                  <a:pt x="110728" y="142875"/>
                </a:cubicBezTo>
                <a:lnTo>
                  <a:pt x="95548" y="142875"/>
                </a:lnTo>
                <a:cubicBezTo>
                  <a:pt x="91976" y="142875"/>
                  <a:pt x="88925" y="141610"/>
                  <a:pt x="86395" y="139079"/>
                </a:cubicBezTo>
                <a:cubicBezTo>
                  <a:pt x="83865" y="136549"/>
                  <a:pt x="82600" y="133647"/>
                  <a:pt x="82600" y="130373"/>
                </a:cubicBezTo>
                <a:lnTo>
                  <a:pt x="82600" y="124122"/>
                </a:lnTo>
                <a:lnTo>
                  <a:pt x="41523" y="124122"/>
                </a:lnTo>
                <a:cubicBezTo>
                  <a:pt x="39440" y="124122"/>
                  <a:pt x="38398" y="123080"/>
                  <a:pt x="38398" y="120997"/>
                </a:cubicBezTo>
                <a:cubicBezTo>
                  <a:pt x="38398" y="118913"/>
                  <a:pt x="39440" y="117871"/>
                  <a:pt x="41523" y="117871"/>
                </a:cubicBezTo>
                <a:lnTo>
                  <a:pt x="82600" y="117871"/>
                </a:lnTo>
                <a:lnTo>
                  <a:pt x="82600" y="114746"/>
                </a:lnTo>
                <a:cubicBezTo>
                  <a:pt x="82600" y="111174"/>
                  <a:pt x="83865" y="108123"/>
                  <a:pt x="86395" y="105593"/>
                </a:cubicBezTo>
                <a:cubicBezTo>
                  <a:pt x="88925" y="103063"/>
                  <a:pt x="91976" y="101798"/>
                  <a:pt x="95548" y="101798"/>
                </a:cubicBezTo>
                <a:lnTo>
                  <a:pt x="110728" y="101798"/>
                </a:lnTo>
                <a:cubicBezTo>
                  <a:pt x="114300" y="101798"/>
                  <a:pt x="117351" y="103063"/>
                  <a:pt x="119881" y="105593"/>
                </a:cubicBezTo>
                <a:cubicBezTo>
                  <a:pt x="122411" y="108123"/>
                  <a:pt x="123676" y="111174"/>
                  <a:pt x="123676" y="114746"/>
                </a:cubicBezTo>
                <a:lnTo>
                  <a:pt x="123676" y="117871"/>
                </a:lnTo>
                <a:lnTo>
                  <a:pt x="193774" y="117871"/>
                </a:lnTo>
                <a:lnTo>
                  <a:pt x="193774" y="63400"/>
                </a:lnTo>
                <a:cubicBezTo>
                  <a:pt x="193774" y="61019"/>
                  <a:pt x="192807" y="58861"/>
                  <a:pt x="190872" y="56926"/>
                </a:cubicBezTo>
                <a:cubicBezTo>
                  <a:pt x="188937" y="54992"/>
                  <a:pt x="186779" y="54024"/>
                  <a:pt x="184398" y="54024"/>
                </a:cubicBezTo>
                <a:close/>
                <a:moveTo>
                  <a:pt x="89743" y="12948"/>
                </a:moveTo>
                <a:cubicBezTo>
                  <a:pt x="84981" y="12948"/>
                  <a:pt x="82600" y="15329"/>
                  <a:pt x="82600" y="20091"/>
                </a:cubicBezTo>
                <a:lnTo>
                  <a:pt x="82600" y="41523"/>
                </a:lnTo>
                <a:lnTo>
                  <a:pt x="123676" y="41523"/>
                </a:lnTo>
                <a:lnTo>
                  <a:pt x="123676" y="20091"/>
                </a:lnTo>
                <a:cubicBezTo>
                  <a:pt x="123676" y="15329"/>
                  <a:pt x="119807" y="12948"/>
                  <a:pt x="112068" y="12948"/>
                </a:cubicBezTo>
                <a:close/>
                <a:moveTo>
                  <a:pt x="89743" y="0"/>
                </a:moveTo>
                <a:lnTo>
                  <a:pt x="115193" y="0"/>
                </a:lnTo>
                <a:cubicBezTo>
                  <a:pt x="121742" y="0"/>
                  <a:pt x="126950" y="1860"/>
                  <a:pt x="130820" y="5581"/>
                </a:cubicBezTo>
                <a:cubicBezTo>
                  <a:pt x="134690" y="9301"/>
                  <a:pt x="136624" y="14138"/>
                  <a:pt x="136624" y="20091"/>
                </a:cubicBezTo>
                <a:lnTo>
                  <a:pt x="136624" y="41523"/>
                </a:lnTo>
                <a:lnTo>
                  <a:pt x="184398" y="41523"/>
                </a:lnTo>
                <a:cubicBezTo>
                  <a:pt x="190351" y="41523"/>
                  <a:pt x="195486" y="43681"/>
                  <a:pt x="199802" y="47997"/>
                </a:cubicBezTo>
                <a:cubicBezTo>
                  <a:pt x="204118" y="52313"/>
                  <a:pt x="206276" y="57447"/>
                  <a:pt x="206276" y="63400"/>
                </a:cubicBezTo>
                <a:lnTo>
                  <a:pt x="206276" y="181272"/>
                </a:lnTo>
                <a:cubicBezTo>
                  <a:pt x="206276" y="187225"/>
                  <a:pt x="204118" y="192434"/>
                  <a:pt x="199802" y="196899"/>
                </a:cubicBezTo>
                <a:cubicBezTo>
                  <a:pt x="195486" y="201364"/>
                  <a:pt x="190351" y="203596"/>
                  <a:pt x="184398" y="203596"/>
                </a:cubicBezTo>
                <a:lnTo>
                  <a:pt x="21878" y="203596"/>
                </a:lnTo>
                <a:cubicBezTo>
                  <a:pt x="15925" y="203596"/>
                  <a:pt x="10790" y="201364"/>
                  <a:pt x="6474" y="196899"/>
                </a:cubicBezTo>
                <a:cubicBezTo>
                  <a:pt x="2158" y="192434"/>
                  <a:pt x="0" y="187225"/>
                  <a:pt x="0" y="181272"/>
                </a:cubicBezTo>
                <a:lnTo>
                  <a:pt x="0" y="63400"/>
                </a:lnTo>
                <a:cubicBezTo>
                  <a:pt x="0" y="57447"/>
                  <a:pt x="2158" y="52313"/>
                  <a:pt x="6474" y="47997"/>
                </a:cubicBezTo>
                <a:cubicBezTo>
                  <a:pt x="10790" y="43681"/>
                  <a:pt x="15925" y="41523"/>
                  <a:pt x="21878" y="41523"/>
                </a:cubicBezTo>
                <a:lnTo>
                  <a:pt x="69652" y="41523"/>
                </a:lnTo>
                <a:lnTo>
                  <a:pt x="69652" y="20091"/>
                </a:lnTo>
                <a:cubicBezTo>
                  <a:pt x="69652" y="14138"/>
                  <a:pt x="71363" y="9301"/>
                  <a:pt x="74786" y="5581"/>
                </a:cubicBezTo>
                <a:cubicBezTo>
                  <a:pt x="78209" y="1860"/>
                  <a:pt x="83195" y="0"/>
                  <a:pt x="89743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endParaRPr lang="en-US"/>
          </a:p>
        </p:txBody>
      </p:sp>
      <p:sp>
        <p:nvSpPr>
          <p:cNvPr id="46" name="Rectangle 32"/>
          <p:cNvSpPr/>
          <p:nvPr/>
        </p:nvSpPr>
        <p:spPr>
          <a:xfrm>
            <a:off x="8463648" y="3640032"/>
            <a:ext cx="255040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信创邮箱</a:t>
            </a:r>
            <a:endParaRPr lang="en-US" altLang="zh-CN" sz="16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根据银行分工表，按照银行账号对应的不同邮箱向财务同事发送银企对账结果文件</a:t>
            </a:r>
            <a:endParaRPr lang="en-US" sz="1600" dirty="0">
              <a:solidFill>
                <a:schemeClr val="accent6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7" name="Picture 2" descr="E:\中国人寿2018\200423 PPT\中国人寿新标识CS223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781476" y="-1"/>
            <a:ext cx="3410524" cy="73421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11173652" y="6423771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>
                <a:solidFill>
                  <a:schemeClr val="bg1">
                    <a:lumMod val="6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// 01</a:t>
            </a:r>
            <a:endParaRPr lang="en-US" sz="90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" name="Freeform 7"/>
          <p:cNvSpPr/>
          <p:nvPr/>
        </p:nvSpPr>
        <p:spPr bwMode="auto">
          <a:xfrm rot="2707862">
            <a:off x="1332998" y="2069415"/>
            <a:ext cx="1482280" cy="1482279"/>
          </a:xfrm>
          <a:custGeom>
            <a:avLst/>
            <a:gdLst>
              <a:gd name="T0" fmla="*/ 183 w 819"/>
              <a:gd name="T1" fmla="*/ 216 h 819"/>
              <a:gd name="T2" fmla="*/ 256 w 819"/>
              <a:gd name="T3" fmla="*/ 180 h 819"/>
              <a:gd name="T4" fmla="*/ 217 w 819"/>
              <a:gd name="T5" fmla="*/ 88 h 819"/>
              <a:gd name="T6" fmla="*/ 385 w 819"/>
              <a:gd name="T7" fmla="*/ 88 h 819"/>
              <a:gd name="T8" fmla="*/ 347 w 819"/>
              <a:gd name="T9" fmla="*/ 180 h 819"/>
              <a:gd name="T10" fmla="*/ 420 w 819"/>
              <a:gd name="T11" fmla="*/ 216 h 819"/>
              <a:gd name="T12" fmla="*/ 603 w 819"/>
              <a:gd name="T13" fmla="*/ 216 h 819"/>
              <a:gd name="T14" fmla="*/ 603 w 819"/>
              <a:gd name="T15" fmla="*/ 399 h 819"/>
              <a:gd name="T16" fmla="*/ 638 w 819"/>
              <a:gd name="T17" fmla="*/ 472 h 819"/>
              <a:gd name="T18" fmla="*/ 731 w 819"/>
              <a:gd name="T19" fmla="*/ 433 h 819"/>
              <a:gd name="T20" fmla="*/ 731 w 819"/>
              <a:gd name="T21" fmla="*/ 601 h 819"/>
              <a:gd name="T22" fmla="*/ 638 w 819"/>
              <a:gd name="T23" fmla="*/ 563 h 819"/>
              <a:gd name="T24" fmla="*/ 603 w 819"/>
              <a:gd name="T25" fmla="*/ 636 h 819"/>
              <a:gd name="T26" fmla="*/ 603 w 819"/>
              <a:gd name="T27" fmla="*/ 819 h 819"/>
              <a:gd name="T28" fmla="*/ 420 w 819"/>
              <a:gd name="T29" fmla="*/ 819 h 819"/>
              <a:gd name="T30" fmla="*/ 347 w 819"/>
              <a:gd name="T31" fmla="*/ 784 h 819"/>
              <a:gd name="T32" fmla="*/ 385 w 819"/>
              <a:gd name="T33" fmla="*/ 691 h 819"/>
              <a:gd name="T34" fmla="*/ 217 w 819"/>
              <a:gd name="T35" fmla="*/ 691 h 819"/>
              <a:gd name="T36" fmla="*/ 256 w 819"/>
              <a:gd name="T37" fmla="*/ 784 h 819"/>
              <a:gd name="T38" fmla="*/ 183 w 819"/>
              <a:gd name="T39" fmla="*/ 819 h 819"/>
              <a:gd name="T40" fmla="*/ 0 w 819"/>
              <a:gd name="T41" fmla="*/ 819 h 819"/>
              <a:gd name="T42" fmla="*/ 0 w 819"/>
              <a:gd name="T43" fmla="*/ 636 h 819"/>
              <a:gd name="T44" fmla="*/ 35 w 819"/>
              <a:gd name="T45" fmla="*/ 563 h 819"/>
              <a:gd name="T46" fmla="*/ 128 w 819"/>
              <a:gd name="T47" fmla="*/ 601 h 819"/>
              <a:gd name="T48" fmla="*/ 128 w 819"/>
              <a:gd name="T49" fmla="*/ 433 h 819"/>
              <a:gd name="T50" fmla="*/ 35 w 819"/>
              <a:gd name="T51" fmla="*/ 472 h 819"/>
              <a:gd name="T52" fmla="*/ 0 w 819"/>
              <a:gd name="T53" fmla="*/ 399 h 819"/>
              <a:gd name="T54" fmla="*/ 0 w 819"/>
              <a:gd name="T55" fmla="*/ 216 h 819"/>
              <a:gd name="T56" fmla="*/ 183 w 819"/>
              <a:gd name="T57" fmla="*/ 216 h 8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19" h="819">
                <a:moveTo>
                  <a:pt x="183" y="216"/>
                </a:moveTo>
                <a:cubicBezTo>
                  <a:pt x="249" y="216"/>
                  <a:pt x="264" y="200"/>
                  <a:pt x="256" y="180"/>
                </a:cubicBezTo>
                <a:cubicBezTo>
                  <a:pt x="239" y="144"/>
                  <a:pt x="209" y="139"/>
                  <a:pt x="217" y="88"/>
                </a:cubicBezTo>
                <a:cubicBezTo>
                  <a:pt x="231" y="0"/>
                  <a:pt x="372" y="0"/>
                  <a:pt x="385" y="88"/>
                </a:cubicBezTo>
                <a:cubicBezTo>
                  <a:pt x="393" y="139"/>
                  <a:pt x="364" y="144"/>
                  <a:pt x="347" y="180"/>
                </a:cubicBezTo>
                <a:cubicBezTo>
                  <a:pt x="338" y="200"/>
                  <a:pt x="354" y="216"/>
                  <a:pt x="420" y="216"/>
                </a:cubicBezTo>
                <a:cubicBezTo>
                  <a:pt x="603" y="216"/>
                  <a:pt x="603" y="216"/>
                  <a:pt x="603" y="216"/>
                </a:cubicBezTo>
                <a:cubicBezTo>
                  <a:pt x="603" y="399"/>
                  <a:pt x="603" y="399"/>
                  <a:pt x="603" y="399"/>
                </a:cubicBezTo>
                <a:cubicBezTo>
                  <a:pt x="603" y="465"/>
                  <a:pt x="619" y="480"/>
                  <a:pt x="638" y="472"/>
                </a:cubicBezTo>
                <a:cubicBezTo>
                  <a:pt x="675" y="455"/>
                  <a:pt x="680" y="425"/>
                  <a:pt x="731" y="433"/>
                </a:cubicBezTo>
                <a:cubicBezTo>
                  <a:pt x="819" y="447"/>
                  <a:pt x="819" y="588"/>
                  <a:pt x="731" y="601"/>
                </a:cubicBezTo>
                <a:cubicBezTo>
                  <a:pt x="680" y="610"/>
                  <a:pt x="675" y="580"/>
                  <a:pt x="638" y="563"/>
                </a:cubicBezTo>
                <a:cubicBezTo>
                  <a:pt x="619" y="554"/>
                  <a:pt x="603" y="570"/>
                  <a:pt x="603" y="636"/>
                </a:cubicBezTo>
                <a:cubicBezTo>
                  <a:pt x="603" y="819"/>
                  <a:pt x="603" y="819"/>
                  <a:pt x="603" y="819"/>
                </a:cubicBezTo>
                <a:cubicBezTo>
                  <a:pt x="420" y="819"/>
                  <a:pt x="420" y="819"/>
                  <a:pt x="420" y="819"/>
                </a:cubicBezTo>
                <a:cubicBezTo>
                  <a:pt x="354" y="819"/>
                  <a:pt x="338" y="803"/>
                  <a:pt x="347" y="784"/>
                </a:cubicBezTo>
                <a:cubicBezTo>
                  <a:pt x="364" y="747"/>
                  <a:pt x="393" y="742"/>
                  <a:pt x="385" y="691"/>
                </a:cubicBezTo>
                <a:cubicBezTo>
                  <a:pt x="372" y="603"/>
                  <a:pt x="231" y="603"/>
                  <a:pt x="217" y="691"/>
                </a:cubicBezTo>
                <a:cubicBezTo>
                  <a:pt x="209" y="742"/>
                  <a:pt x="239" y="747"/>
                  <a:pt x="256" y="784"/>
                </a:cubicBezTo>
                <a:cubicBezTo>
                  <a:pt x="264" y="803"/>
                  <a:pt x="249" y="819"/>
                  <a:pt x="183" y="819"/>
                </a:cubicBezTo>
                <a:cubicBezTo>
                  <a:pt x="0" y="819"/>
                  <a:pt x="0" y="819"/>
                  <a:pt x="0" y="819"/>
                </a:cubicBezTo>
                <a:cubicBezTo>
                  <a:pt x="0" y="636"/>
                  <a:pt x="0" y="636"/>
                  <a:pt x="0" y="636"/>
                </a:cubicBezTo>
                <a:cubicBezTo>
                  <a:pt x="0" y="570"/>
                  <a:pt x="16" y="554"/>
                  <a:pt x="35" y="563"/>
                </a:cubicBezTo>
                <a:cubicBezTo>
                  <a:pt x="72" y="580"/>
                  <a:pt x="76" y="610"/>
                  <a:pt x="128" y="601"/>
                </a:cubicBezTo>
                <a:cubicBezTo>
                  <a:pt x="216" y="588"/>
                  <a:pt x="216" y="447"/>
                  <a:pt x="128" y="433"/>
                </a:cubicBezTo>
                <a:cubicBezTo>
                  <a:pt x="76" y="425"/>
                  <a:pt x="72" y="455"/>
                  <a:pt x="35" y="472"/>
                </a:cubicBezTo>
                <a:cubicBezTo>
                  <a:pt x="16" y="480"/>
                  <a:pt x="0" y="465"/>
                  <a:pt x="0" y="399"/>
                </a:cubicBezTo>
                <a:cubicBezTo>
                  <a:pt x="0" y="216"/>
                  <a:pt x="0" y="216"/>
                  <a:pt x="0" y="216"/>
                </a:cubicBezTo>
                <a:lnTo>
                  <a:pt x="183" y="21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11" name="Freeform 7"/>
          <p:cNvSpPr/>
          <p:nvPr/>
        </p:nvSpPr>
        <p:spPr bwMode="auto">
          <a:xfrm rot="20889290">
            <a:off x="2924914" y="3330882"/>
            <a:ext cx="1482280" cy="1482279"/>
          </a:xfrm>
          <a:custGeom>
            <a:avLst/>
            <a:gdLst>
              <a:gd name="T0" fmla="*/ 183 w 819"/>
              <a:gd name="T1" fmla="*/ 216 h 819"/>
              <a:gd name="T2" fmla="*/ 256 w 819"/>
              <a:gd name="T3" fmla="*/ 180 h 819"/>
              <a:gd name="T4" fmla="*/ 217 w 819"/>
              <a:gd name="T5" fmla="*/ 88 h 819"/>
              <a:gd name="T6" fmla="*/ 385 w 819"/>
              <a:gd name="T7" fmla="*/ 88 h 819"/>
              <a:gd name="T8" fmla="*/ 347 w 819"/>
              <a:gd name="T9" fmla="*/ 180 h 819"/>
              <a:gd name="T10" fmla="*/ 420 w 819"/>
              <a:gd name="T11" fmla="*/ 216 h 819"/>
              <a:gd name="T12" fmla="*/ 603 w 819"/>
              <a:gd name="T13" fmla="*/ 216 h 819"/>
              <a:gd name="T14" fmla="*/ 603 w 819"/>
              <a:gd name="T15" fmla="*/ 399 h 819"/>
              <a:gd name="T16" fmla="*/ 638 w 819"/>
              <a:gd name="T17" fmla="*/ 472 h 819"/>
              <a:gd name="T18" fmla="*/ 731 w 819"/>
              <a:gd name="T19" fmla="*/ 433 h 819"/>
              <a:gd name="T20" fmla="*/ 731 w 819"/>
              <a:gd name="T21" fmla="*/ 601 h 819"/>
              <a:gd name="T22" fmla="*/ 638 w 819"/>
              <a:gd name="T23" fmla="*/ 563 h 819"/>
              <a:gd name="T24" fmla="*/ 603 w 819"/>
              <a:gd name="T25" fmla="*/ 636 h 819"/>
              <a:gd name="T26" fmla="*/ 603 w 819"/>
              <a:gd name="T27" fmla="*/ 819 h 819"/>
              <a:gd name="T28" fmla="*/ 420 w 819"/>
              <a:gd name="T29" fmla="*/ 819 h 819"/>
              <a:gd name="T30" fmla="*/ 347 w 819"/>
              <a:gd name="T31" fmla="*/ 784 h 819"/>
              <a:gd name="T32" fmla="*/ 385 w 819"/>
              <a:gd name="T33" fmla="*/ 691 h 819"/>
              <a:gd name="T34" fmla="*/ 217 w 819"/>
              <a:gd name="T35" fmla="*/ 691 h 819"/>
              <a:gd name="T36" fmla="*/ 256 w 819"/>
              <a:gd name="T37" fmla="*/ 784 h 819"/>
              <a:gd name="T38" fmla="*/ 183 w 819"/>
              <a:gd name="T39" fmla="*/ 819 h 819"/>
              <a:gd name="T40" fmla="*/ 0 w 819"/>
              <a:gd name="T41" fmla="*/ 819 h 819"/>
              <a:gd name="T42" fmla="*/ 0 w 819"/>
              <a:gd name="T43" fmla="*/ 636 h 819"/>
              <a:gd name="T44" fmla="*/ 35 w 819"/>
              <a:gd name="T45" fmla="*/ 563 h 819"/>
              <a:gd name="T46" fmla="*/ 128 w 819"/>
              <a:gd name="T47" fmla="*/ 601 h 819"/>
              <a:gd name="T48" fmla="*/ 128 w 819"/>
              <a:gd name="T49" fmla="*/ 433 h 819"/>
              <a:gd name="T50" fmla="*/ 35 w 819"/>
              <a:gd name="T51" fmla="*/ 472 h 819"/>
              <a:gd name="T52" fmla="*/ 0 w 819"/>
              <a:gd name="T53" fmla="*/ 399 h 819"/>
              <a:gd name="T54" fmla="*/ 0 w 819"/>
              <a:gd name="T55" fmla="*/ 216 h 819"/>
              <a:gd name="T56" fmla="*/ 183 w 819"/>
              <a:gd name="T57" fmla="*/ 216 h 8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19" h="819">
                <a:moveTo>
                  <a:pt x="183" y="216"/>
                </a:moveTo>
                <a:cubicBezTo>
                  <a:pt x="249" y="216"/>
                  <a:pt x="264" y="200"/>
                  <a:pt x="256" y="180"/>
                </a:cubicBezTo>
                <a:cubicBezTo>
                  <a:pt x="239" y="144"/>
                  <a:pt x="209" y="139"/>
                  <a:pt x="217" y="88"/>
                </a:cubicBezTo>
                <a:cubicBezTo>
                  <a:pt x="231" y="0"/>
                  <a:pt x="372" y="0"/>
                  <a:pt x="385" y="88"/>
                </a:cubicBezTo>
                <a:cubicBezTo>
                  <a:pt x="393" y="139"/>
                  <a:pt x="364" y="144"/>
                  <a:pt x="347" y="180"/>
                </a:cubicBezTo>
                <a:cubicBezTo>
                  <a:pt x="338" y="200"/>
                  <a:pt x="354" y="216"/>
                  <a:pt x="420" y="216"/>
                </a:cubicBezTo>
                <a:cubicBezTo>
                  <a:pt x="603" y="216"/>
                  <a:pt x="603" y="216"/>
                  <a:pt x="603" y="216"/>
                </a:cubicBezTo>
                <a:cubicBezTo>
                  <a:pt x="603" y="399"/>
                  <a:pt x="603" y="399"/>
                  <a:pt x="603" y="399"/>
                </a:cubicBezTo>
                <a:cubicBezTo>
                  <a:pt x="603" y="465"/>
                  <a:pt x="619" y="480"/>
                  <a:pt x="638" y="472"/>
                </a:cubicBezTo>
                <a:cubicBezTo>
                  <a:pt x="675" y="455"/>
                  <a:pt x="680" y="425"/>
                  <a:pt x="731" y="433"/>
                </a:cubicBezTo>
                <a:cubicBezTo>
                  <a:pt x="819" y="447"/>
                  <a:pt x="819" y="588"/>
                  <a:pt x="731" y="601"/>
                </a:cubicBezTo>
                <a:cubicBezTo>
                  <a:pt x="680" y="610"/>
                  <a:pt x="675" y="580"/>
                  <a:pt x="638" y="563"/>
                </a:cubicBezTo>
                <a:cubicBezTo>
                  <a:pt x="619" y="554"/>
                  <a:pt x="603" y="570"/>
                  <a:pt x="603" y="636"/>
                </a:cubicBezTo>
                <a:cubicBezTo>
                  <a:pt x="603" y="819"/>
                  <a:pt x="603" y="819"/>
                  <a:pt x="603" y="819"/>
                </a:cubicBezTo>
                <a:cubicBezTo>
                  <a:pt x="420" y="819"/>
                  <a:pt x="420" y="819"/>
                  <a:pt x="420" y="819"/>
                </a:cubicBezTo>
                <a:cubicBezTo>
                  <a:pt x="354" y="819"/>
                  <a:pt x="338" y="803"/>
                  <a:pt x="347" y="784"/>
                </a:cubicBezTo>
                <a:cubicBezTo>
                  <a:pt x="364" y="747"/>
                  <a:pt x="393" y="742"/>
                  <a:pt x="385" y="691"/>
                </a:cubicBezTo>
                <a:cubicBezTo>
                  <a:pt x="372" y="603"/>
                  <a:pt x="231" y="603"/>
                  <a:pt x="217" y="691"/>
                </a:cubicBezTo>
                <a:cubicBezTo>
                  <a:pt x="209" y="742"/>
                  <a:pt x="239" y="747"/>
                  <a:pt x="256" y="784"/>
                </a:cubicBezTo>
                <a:cubicBezTo>
                  <a:pt x="264" y="803"/>
                  <a:pt x="249" y="819"/>
                  <a:pt x="183" y="819"/>
                </a:cubicBezTo>
                <a:cubicBezTo>
                  <a:pt x="0" y="819"/>
                  <a:pt x="0" y="819"/>
                  <a:pt x="0" y="819"/>
                </a:cubicBezTo>
                <a:cubicBezTo>
                  <a:pt x="0" y="636"/>
                  <a:pt x="0" y="636"/>
                  <a:pt x="0" y="636"/>
                </a:cubicBezTo>
                <a:cubicBezTo>
                  <a:pt x="0" y="570"/>
                  <a:pt x="16" y="554"/>
                  <a:pt x="35" y="563"/>
                </a:cubicBezTo>
                <a:cubicBezTo>
                  <a:pt x="72" y="580"/>
                  <a:pt x="76" y="610"/>
                  <a:pt x="128" y="601"/>
                </a:cubicBezTo>
                <a:cubicBezTo>
                  <a:pt x="216" y="588"/>
                  <a:pt x="216" y="447"/>
                  <a:pt x="128" y="433"/>
                </a:cubicBezTo>
                <a:cubicBezTo>
                  <a:pt x="76" y="425"/>
                  <a:pt x="72" y="455"/>
                  <a:pt x="35" y="472"/>
                </a:cubicBezTo>
                <a:cubicBezTo>
                  <a:pt x="16" y="480"/>
                  <a:pt x="0" y="465"/>
                  <a:pt x="0" y="399"/>
                </a:cubicBezTo>
                <a:cubicBezTo>
                  <a:pt x="0" y="216"/>
                  <a:pt x="0" y="216"/>
                  <a:pt x="0" y="216"/>
                </a:cubicBezTo>
                <a:lnTo>
                  <a:pt x="183" y="216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12" name="Freeform 7"/>
          <p:cNvSpPr/>
          <p:nvPr/>
        </p:nvSpPr>
        <p:spPr bwMode="auto">
          <a:xfrm rot="1460867">
            <a:off x="1305511" y="4440109"/>
            <a:ext cx="1018807" cy="1018806"/>
          </a:xfrm>
          <a:custGeom>
            <a:avLst/>
            <a:gdLst>
              <a:gd name="T0" fmla="*/ 183 w 819"/>
              <a:gd name="T1" fmla="*/ 216 h 819"/>
              <a:gd name="T2" fmla="*/ 256 w 819"/>
              <a:gd name="T3" fmla="*/ 180 h 819"/>
              <a:gd name="T4" fmla="*/ 217 w 819"/>
              <a:gd name="T5" fmla="*/ 88 h 819"/>
              <a:gd name="T6" fmla="*/ 385 w 819"/>
              <a:gd name="T7" fmla="*/ 88 h 819"/>
              <a:gd name="T8" fmla="*/ 347 w 819"/>
              <a:gd name="T9" fmla="*/ 180 h 819"/>
              <a:gd name="T10" fmla="*/ 420 w 819"/>
              <a:gd name="T11" fmla="*/ 216 h 819"/>
              <a:gd name="T12" fmla="*/ 603 w 819"/>
              <a:gd name="T13" fmla="*/ 216 h 819"/>
              <a:gd name="T14" fmla="*/ 603 w 819"/>
              <a:gd name="T15" fmla="*/ 399 h 819"/>
              <a:gd name="T16" fmla="*/ 638 w 819"/>
              <a:gd name="T17" fmla="*/ 472 h 819"/>
              <a:gd name="T18" fmla="*/ 731 w 819"/>
              <a:gd name="T19" fmla="*/ 433 h 819"/>
              <a:gd name="T20" fmla="*/ 731 w 819"/>
              <a:gd name="T21" fmla="*/ 601 h 819"/>
              <a:gd name="T22" fmla="*/ 638 w 819"/>
              <a:gd name="T23" fmla="*/ 563 h 819"/>
              <a:gd name="T24" fmla="*/ 603 w 819"/>
              <a:gd name="T25" fmla="*/ 636 h 819"/>
              <a:gd name="T26" fmla="*/ 603 w 819"/>
              <a:gd name="T27" fmla="*/ 819 h 819"/>
              <a:gd name="T28" fmla="*/ 420 w 819"/>
              <a:gd name="T29" fmla="*/ 819 h 819"/>
              <a:gd name="T30" fmla="*/ 347 w 819"/>
              <a:gd name="T31" fmla="*/ 784 h 819"/>
              <a:gd name="T32" fmla="*/ 385 w 819"/>
              <a:gd name="T33" fmla="*/ 691 h 819"/>
              <a:gd name="T34" fmla="*/ 217 w 819"/>
              <a:gd name="T35" fmla="*/ 691 h 819"/>
              <a:gd name="T36" fmla="*/ 256 w 819"/>
              <a:gd name="T37" fmla="*/ 784 h 819"/>
              <a:gd name="T38" fmla="*/ 183 w 819"/>
              <a:gd name="T39" fmla="*/ 819 h 819"/>
              <a:gd name="T40" fmla="*/ 0 w 819"/>
              <a:gd name="T41" fmla="*/ 819 h 819"/>
              <a:gd name="T42" fmla="*/ 0 w 819"/>
              <a:gd name="T43" fmla="*/ 636 h 819"/>
              <a:gd name="T44" fmla="*/ 35 w 819"/>
              <a:gd name="T45" fmla="*/ 563 h 819"/>
              <a:gd name="T46" fmla="*/ 128 w 819"/>
              <a:gd name="T47" fmla="*/ 601 h 819"/>
              <a:gd name="T48" fmla="*/ 128 w 819"/>
              <a:gd name="T49" fmla="*/ 433 h 819"/>
              <a:gd name="T50" fmla="*/ 35 w 819"/>
              <a:gd name="T51" fmla="*/ 472 h 819"/>
              <a:gd name="T52" fmla="*/ 0 w 819"/>
              <a:gd name="T53" fmla="*/ 399 h 819"/>
              <a:gd name="T54" fmla="*/ 0 w 819"/>
              <a:gd name="T55" fmla="*/ 216 h 819"/>
              <a:gd name="T56" fmla="*/ 183 w 819"/>
              <a:gd name="T57" fmla="*/ 216 h 8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19" h="819">
                <a:moveTo>
                  <a:pt x="183" y="216"/>
                </a:moveTo>
                <a:cubicBezTo>
                  <a:pt x="249" y="216"/>
                  <a:pt x="264" y="200"/>
                  <a:pt x="256" y="180"/>
                </a:cubicBezTo>
                <a:cubicBezTo>
                  <a:pt x="239" y="144"/>
                  <a:pt x="209" y="139"/>
                  <a:pt x="217" y="88"/>
                </a:cubicBezTo>
                <a:cubicBezTo>
                  <a:pt x="231" y="0"/>
                  <a:pt x="372" y="0"/>
                  <a:pt x="385" y="88"/>
                </a:cubicBezTo>
                <a:cubicBezTo>
                  <a:pt x="393" y="139"/>
                  <a:pt x="364" y="144"/>
                  <a:pt x="347" y="180"/>
                </a:cubicBezTo>
                <a:cubicBezTo>
                  <a:pt x="338" y="200"/>
                  <a:pt x="354" y="216"/>
                  <a:pt x="420" y="216"/>
                </a:cubicBezTo>
                <a:cubicBezTo>
                  <a:pt x="603" y="216"/>
                  <a:pt x="603" y="216"/>
                  <a:pt x="603" y="216"/>
                </a:cubicBezTo>
                <a:cubicBezTo>
                  <a:pt x="603" y="399"/>
                  <a:pt x="603" y="399"/>
                  <a:pt x="603" y="399"/>
                </a:cubicBezTo>
                <a:cubicBezTo>
                  <a:pt x="603" y="465"/>
                  <a:pt x="619" y="480"/>
                  <a:pt x="638" y="472"/>
                </a:cubicBezTo>
                <a:cubicBezTo>
                  <a:pt x="675" y="455"/>
                  <a:pt x="680" y="425"/>
                  <a:pt x="731" y="433"/>
                </a:cubicBezTo>
                <a:cubicBezTo>
                  <a:pt x="819" y="447"/>
                  <a:pt x="819" y="588"/>
                  <a:pt x="731" y="601"/>
                </a:cubicBezTo>
                <a:cubicBezTo>
                  <a:pt x="680" y="610"/>
                  <a:pt x="675" y="580"/>
                  <a:pt x="638" y="563"/>
                </a:cubicBezTo>
                <a:cubicBezTo>
                  <a:pt x="619" y="554"/>
                  <a:pt x="603" y="570"/>
                  <a:pt x="603" y="636"/>
                </a:cubicBezTo>
                <a:cubicBezTo>
                  <a:pt x="603" y="819"/>
                  <a:pt x="603" y="819"/>
                  <a:pt x="603" y="819"/>
                </a:cubicBezTo>
                <a:cubicBezTo>
                  <a:pt x="420" y="819"/>
                  <a:pt x="420" y="819"/>
                  <a:pt x="420" y="819"/>
                </a:cubicBezTo>
                <a:cubicBezTo>
                  <a:pt x="354" y="819"/>
                  <a:pt x="338" y="803"/>
                  <a:pt x="347" y="784"/>
                </a:cubicBezTo>
                <a:cubicBezTo>
                  <a:pt x="364" y="747"/>
                  <a:pt x="393" y="742"/>
                  <a:pt x="385" y="691"/>
                </a:cubicBezTo>
                <a:cubicBezTo>
                  <a:pt x="372" y="603"/>
                  <a:pt x="231" y="603"/>
                  <a:pt x="217" y="691"/>
                </a:cubicBezTo>
                <a:cubicBezTo>
                  <a:pt x="209" y="742"/>
                  <a:pt x="239" y="747"/>
                  <a:pt x="256" y="784"/>
                </a:cubicBezTo>
                <a:cubicBezTo>
                  <a:pt x="264" y="803"/>
                  <a:pt x="249" y="819"/>
                  <a:pt x="183" y="819"/>
                </a:cubicBezTo>
                <a:cubicBezTo>
                  <a:pt x="0" y="819"/>
                  <a:pt x="0" y="819"/>
                  <a:pt x="0" y="819"/>
                </a:cubicBezTo>
                <a:cubicBezTo>
                  <a:pt x="0" y="636"/>
                  <a:pt x="0" y="636"/>
                  <a:pt x="0" y="636"/>
                </a:cubicBezTo>
                <a:cubicBezTo>
                  <a:pt x="0" y="570"/>
                  <a:pt x="16" y="554"/>
                  <a:pt x="35" y="563"/>
                </a:cubicBezTo>
                <a:cubicBezTo>
                  <a:pt x="72" y="580"/>
                  <a:pt x="76" y="610"/>
                  <a:pt x="128" y="601"/>
                </a:cubicBezTo>
                <a:cubicBezTo>
                  <a:pt x="216" y="588"/>
                  <a:pt x="216" y="447"/>
                  <a:pt x="128" y="433"/>
                </a:cubicBezTo>
                <a:cubicBezTo>
                  <a:pt x="76" y="425"/>
                  <a:pt x="72" y="455"/>
                  <a:pt x="35" y="472"/>
                </a:cubicBezTo>
                <a:cubicBezTo>
                  <a:pt x="16" y="480"/>
                  <a:pt x="0" y="465"/>
                  <a:pt x="0" y="399"/>
                </a:cubicBezTo>
                <a:cubicBezTo>
                  <a:pt x="0" y="216"/>
                  <a:pt x="0" y="216"/>
                  <a:pt x="0" y="216"/>
                </a:cubicBezTo>
                <a:lnTo>
                  <a:pt x="183" y="21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13" name="Freeform 7"/>
          <p:cNvSpPr/>
          <p:nvPr/>
        </p:nvSpPr>
        <p:spPr bwMode="auto">
          <a:xfrm rot="2598298">
            <a:off x="2184785" y="3818290"/>
            <a:ext cx="627314" cy="627313"/>
          </a:xfrm>
          <a:custGeom>
            <a:avLst/>
            <a:gdLst>
              <a:gd name="T0" fmla="*/ 183 w 819"/>
              <a:gd name="T1" fmla="*/ 216 h 819"/>
              <a:gd name="T2" fmla="*/ 256 w 819"/>
              <a:gd name="T3" fmla="*/ 180 h 819"/>
              <a:gd name="T4" fmla="*/ 217 w 819"/>
              <a:gd name="T5" fmla="*/ 88 h 819"/>
              <a:gd name="T6" fmla="*/ 385 w 819"/>
              <a:gd name="T7" fmla="*/ 88 h 819"/>
              <a:gd name="T8" fmla="*/ 347 w 819"/>
              <a:gd name="T9" fmla="*/ 180 h 819"/>
              <a:gd name="T10" fmla="*/ 420 w 819"/>
              <a:gd name="T11" fmla="*/ 216 h 819"/>
              <a:gd name="T12" fmla="*/ 603 w 819"/>
              <a:gd name="T13" fmla="*/ 216 h 819"/>
              <a:gd name="T14" fmla="*/ 603 w 819"/>
              <a:gd name="T15" fmla="*/ 399 h 819"/>
              <a:gd name="T16" fmla="*/ 638 w 819"/>
              <a:gd name="T17" fmla="*/ 472 h 819"/>
              <a:gd name="T18" fmla="*/ 731 w 819"/>
              <a:gd name="T19" fmla="*/ 433 h 819"/>
              <a:gd name="T20" fmla="*/ 731 w 819"/>
              <a:gd name="T21" fmla="*/ 601 h 819"/>
              <a:gd name="T22" fmla="*/ 638 w 819"/>
              <a:gd name="T23" fmla="*/ 563 h 819"/>
              <a:gd name="T24" fmla="*/ 603 w 819"/>
              <a:gd name="T25" fmla="*/ 636 h 819"/>
              <a:gd name="T26" fmla="*/ 603 w 819"/>
              <a:gd name="T27" fmla="*/ 819 h 819"/>
              <a:gd name="T28" fmla="*/ 420 w 819"/>
              <a:gd name="T29" fmla="*/ 819 h 819"/>
              <a:gd name="T30" fmla="*/ 347 w 819"/>
              <a:gd name="T31" fmla="*/ 784 h 819"/>
              <a:gd name="T32" fmla="*/ 385 w 819"/>
              <a:gd name="T33" fmla="*/ 691 h 819"/>
              <a:gd name="T34" fmla="*/ 217 w 819"/>
              <a:gd name="T35" fmla="*/ 691 h 819"/>
              <a:gd name="T36" fmla="*/ 256 w 819"/>
              <a:gd name="T37" fmla="*/ 784 h 819"/>
              <a:gd name="T38" fmla="*/ 183 w 819"/>
              <a:gd name="T39" fmla="*/ 819 h 819"/>
              <a:gd name="T40" fmla="*/ 0 w 819"/>
              <a:gd name="T41" fmla="*/ 819 h 819"/>
              <a:gd name="T42" fmla="*/ 0 w 819"/>
              <a:gd name="T43" fmla="*/ 636 h 819"/>
              <a:gd name="T44" fmla="*/ 35 w 819"/>
              <a:gd name="T45" fmla="*/ 563 h 819"/>
              <a:gd name="T46" fmla="*/ 128 w 819"/>
              <a:gd name="T47" fmla="*/ 601 h 819"/>
              <a:gd name="T48" fmla="*/ 128 w 819"/>
              <a:gd name="T49" fmla="*/ 433 h 819"/>
              <a:gd name="T50" fmla="*/ 35 w 819"/>
              <a:gd name="T51" fmla="*/ 472 h 819"/>
              <a:gd name="T52" fmla="*/ 0 w 819"/>
              <a:gd name="T53" fmla="*/ 399 h 819"/>
              <a:gd name="T54" fmla="*/ 0 w 819"/>
              <a:gd name="T55" fmla="*/ 216 h 819"/>
              <a:gd name="T56" fmla="*/ 183 w 819"/>
              <a:gd name="T57" fmla="*/ 216 h 8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19" h="819">
                <a:moveTo>
                  <a:pt x="183" y="216"/>
                </a:moveTo>
                <a:cubicBezTo>
                  <a:pt x="249" y="216"/>
                  <a:pt x="264" y="200"/>
                  <a:pt x="256" y="180"/>
                </a:cubicBezTo>
                <a:cubicBezTo>
                  <a:pt x="239" y="144"/>
                  <a:pt x="209" y="139"/>
                  <a:pt x="217" y="88"/>
                </a:cubicBezTo>
                <a:cubicBezTo>
                  <a:pt x="231" y="0"/>
                  <a:pt x="372" y="0"/>
                  <a:pt x="385" y="88"/>
                </a:cubicBezTo>
                <a:cubicBezTo>
                  <a:pt x="393" y="139"/>
                  <a:pt x="364" y="144"/>
                  <a:pt x="347" y="180"/>
                </a:cubicBezTo>
                <a:cubicBezTo>
                  <a:pt x="338" y="200"/>
                  <a:pt x="354" y="216"/>
                  <a:pt x="420" y="216"/>
                </a:cubicBezTo>
                <a:cubicBezTo>
                  <a:pt x="603" y="216"/>
                  <a:pt x="603" y="216"/>
                  <a:pt x="603" y="216"/>
                </a:cubicBezTo>
                <a:cubicBezTo>
                  <a:pt x="603" y="399"/>
                  <a:pt x="603" y="399"/>
                  <a:pt x="603" y="399"/>
                </a:cubicBezTo>
                <a:cubicBezTo>
                  <a:pt x="603" y="465"/>
                  <a:pt x="619" y="480"/>
                  <a:pt x="638" y="472"/>
                </a:cubicBezTo>
                <a:cubicBezTo>
                  <a:pt x="675" y="455"/>
                  <a:pt x="680" y="425"/>
                  <a:pt x="731" y="433"/>
                </a:cubicBezTo>
                <a:cubicBezTo>
                  <a:pt x="819" y="447"/>
                  <a:pt x="819" y="588"/>
                  <a:pt x="731" y="601"/>
                </a:cubicBezTo>
                <a:cubicBezTo>
                  <a:pt x="680" y="610"/>
                  <a:pt x="675" y="580"/>
                  <a:pt x="638" y="563"/>
                </a:cubicBezTo>
                <a:cubicBezTo>
                  <a:pt x="619" y="554"/>
                  <a:pt x="603" y="570"/>
                  <a:pt x="603" y="636"/>
                </a:cubicBezTo>
                <a:cubicBezTo>
                  <a:pt x="603" y="819"/>
                  <a:pt x="603" y="819"/>
                  <a:pt x="603" y="819"/>
                </a:cubicBezTo>
                <a:cubicBezTo>
                  <a:pt x="420" y="819"/>
                  <a:pt x="420" y="819"/>
                  <a:pt x="420" y="819"/>
                </a:cubicBezTo>
                <a:cubicBezTo>
                  <a:pt x="354" y="819"/>
                  <a:pt x="338" y="803"/>
                  <a:pt x="347" y="784"/>
                </a:cubicBezTo>
                <a:cubicBezTo>
                  <a:pt x="364" y="747"/>
                  <a:pt x="393" y="742"/>
                  <a:pt x="385" y="691"/>
                </a:cubicBezTo>
                <a:cubicBezTo>
                  <a:pt x="372" y="603"/>
                  <a:pt x="231" y="603"/>
                  <a:pt x="217" y="691"/>
                </a:cubicBezTo>
                <a:cubicBezTo>
                  <a:pt x="209" y="742"/>
                  <a:pt x="239" y="747"/>
                  <a:pt x="256" y="784"/>
                </a:cubicBezTo>
                <a:cubicBezTo>
                  <a:pt x="264" y="803"/>
                  <a:pt x="249" y="819"/>
                  <a:pt x="183" y="819"/>
                </a:cubicBezTo>
                <a:cubicBezTo>
                  <a:pt x="0" y="819"/>
                  <a:pt x="0" y="819"/>
                  <a:pt x="0" y="819"/>
                </a:cubicBezTo>
                <a:cubicBezTo>
                  <a:pt x="0" y="636"/>
                  <a:pt x="0" y="636"/>
                  <a:pt x="0" y="636"/>
                </a:cubicBezTo>
                <a:cubicBezTo>
                  <a:pt x="0" y="570"/>
                  <a:pt x="16" y="554"/>
                  <a:pt x="35" y="563"/>
                </a:cubicBezTo>
                <a:cubicBezTo>
                  <a:pt x="72" y="580"/>
                  <a:pt x="76" y="610"/>
                  <a:pt x="128" y="601"/>
                </a:cubicBezTo>
                <a:cubicBezTo>
                  <a:pt x="216" y="588"/>
                  <a:pt x="216" y="447"/>
                  <a:pt x="128" y="433"/>
                </a:cubicBezTo>
                <a:cubicBezTo>
                  <a:pt x="76" y="425"/>
                  <a:pt x="72" y="455"/>
                  <a:pt x="35" y="472"/>
                </a:cubicBezTo>
                <a:cubicBezTo>
                  <a:pt x="16" y="480"/>
                  <a:pt x="0" y="465"/>
                  <a:pt x="0" y="399"/>
                </a:cubicBezTo>
                <a:cubicBezTo>
                  <a:pt x="0" y="216"/>
                  <a:pt x="0" y="216"/>
                  <a:pt x="0" y="216"/>
                </a:cubicBezTo>
                <a:lnTo>
                  <a:pt x="183" y="21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14" name="Freeform 7"/>
          <p:cNvSpPr/>
          <p:nvPr/>
        </p:nvSpPr>
        <p:spPr bwMode="auto">
          <a:xfrm rot="20676794">
            <a:off x="1256744" y="3848984"/>
            <a:ext cx="382523" cy="382522"/>
          </a:xfrm>
          <a:custGeom>
            <a:avLst/>
            <a:gdLst>
              <a:gd name="T0" fmla="*/ 183 w 819"/>
              <a:gd name="T1" fmla="*/ 216 h 819"/>
              <a:gd name="T2" fmla="*/ 256 w 819"/>
              <a:gd name="T3" fmla="*/ 180 h 819"/>
              <a:gd name="T4" fmla="*/ 217 w 819"/>
              <a:gd name="T5" fmla="*/ 88 h 819"/>
              <a:gd name="T6" fmla="*/ 385 w 819"/>
              <a:gd name="T7" fmla="*/ 88 h 819"/>
              <a:gd name="T8" fmla="*/ 347 w 819"/>
              <a:gd name="T9" fmla="*/ 180 h 819"/>
              <a:gd name="T10" fmla="*/ 420 w 819"/>
              <a:gd name="T11" fmla="*/ 216 h 819"/>
              <a:gd name="T12" fmla="*/ 603 w 819"/>
              <a:gd name="T13" fmla="*/ 216 h 819"/>
              <a:gd name="T14" fmla="*/ 603 w 819"/>
              <a:gd name="T15" fmla="*/ 399 h 819"/>
              <a:gd name="T16" fmla="*/ 638 w 819"/>
              <a:gd name="T17" fmla="*/ 472 h 819"/>
              <a:gd name="T18" fmla="*/ 731 w 819"/>
              <a:gd name="T19" fmla="*/ 433 h 819"/>
              <a:gd name="T20" fmla="*/ 731 w 819"/>
              <a:gd name="T21" fmla="*/ 601 h 819"/>
              <a:gd name="T22" fmla="*/ 638 w 819"/>
              <a:gd name="T23" fmla="*/ 563 h 819"/>
              <a:gd name="T24" fmla="*/ 603 w 819"/>
              <a:gd name="T25" fmla="*/ 636 h 819"/>
              <a:gd name="T26" fmla="*/ 603 w 819"/>
              <a:gd name="T27" fmla="*/ 819 h 819"/>
              <a:gd name="T28" fmla="*/ 420 w 819"/>
              <a:gd name="T29" fmla="*/ 819 h 819"/>
              <a:gd name="T30" fmla="*/ 347 w 819"/>
              <a:gd name="T31" fmla="*/ 784 h 819"/>
              <a:gd name="T32" fmla="*/ 385 w 819"/>
              <a:gd name="T33" fmla="*/ 691 h 819"/>
              <a:gd name="T34" fmla="*/ 217 w 819"/>
              <a:gd name="T35" fmla="*/ 691 h 819"/>
              <a:gd name="T36" fmla="*/ 256 w 819"/>
              <a:gd name="T37" fmla="*/ 784 h 819"/>
              <a:gd name="T38" fmla="*/ 183 w 819"/>
              <a:gd name="T39" fmla="*/ 819 h 819"/>
              <a:gd name="T40" fmla="*/ 0 w 819"/>
              <a:gd name="T41" fmla="*/ 819 h 819"/>
              <a:gd name="T42" fmla="*/ 0 w 819"/>
              <a:gd name="T43" fmla="*/ 636 h 819"/>
              <a:gd name="T44" fmla="*/ 35 w 819"/>
              <a:gd name="T45" fmla="*/ 563 h 819"/>
              <a:gd name="T46" fmla="*/ 128 w 819"/>
              <a:gd name="T47" fmla="*/ 601 h 819"/>
              <a:gd name="T48" fmla="*/ 128 w 819"/>
              <a:gd name="T49" fmla="*/ 433 h 819"/>
              <a:gd name="T50" fmla="*/ 35 w 819"/>
              <a:gd name="T51" fmla="*/ 472 h 819"/>
              <a:gd name="T52" fmla="*/ 0 w 819"/>
              <a:gd name="T53" fmla="*/ 399 h 819"/>
              <a:gd name="T54" fmla="*/ 0 w 819"/>
              <a:gd name="T55" fmla="*/ 216 h 819"/>
              <a:gd name="T56" fmla="*/ 183 w 819"/>
              <a:gd name="T57" fmla="*/ 216 h 8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19" h="819">
                <a:moveTo>
                  <a:pt x="183" y="216"/>
                </a:moveTo>
                <a:cubicBezTo>
                  <a:pt x="249" y="216"/>
                  <a:pt x="264" y="200"/>
                  <a:pt x="256" y="180"/>
                </a:cubicBezTo>
                <a:cubicBezTo>
                  <a:pt x="239" y="144"/>
                  <a:pt x="209" y="139"/>
                  <a:pt x="217" y="88"/>
                </a:cubicBezTo>
                <a:cubicBezTo>
                  <a:pt x="231" y="0"/>
                  <a:pt x="372" y="0"/>
                  <a:pt x="385" y="88"/>
                </a:cubicBezTo>
                <a:cubicBezTo>
                  <a:pt x="393" y="139"/>
                  <a:pt x="364" y="144"/>
                  <a:pt x="347" y="180"/>
                </a:cubicBezTo>
                <a:cubicBezTo>
                  <a:pt x="338" y="200"/>
                  <a:pt x="354" y="216"/>
                  <a:pt x="420" y="216"/>
                </a:cubicBezTo>
                <a:cubicBezTo>
                  <a:pt x="603" y="216"/>
                  <a:pt x="603" y="216"/>
                  <a:pt x="603" y="216"/>
                </a:cubicBezTo>
                <a:cubicBezTo>
                  <a:pt x="603" y="399"/>
                  <a:pt x="603" y="399"/>
                  <a:pt x="603" y="399"/>
                </a:cubicBezTo>
                <a:cubicBezTo>
                  <a:pt x="603" y="465"/>
                  <a:pt x="619" y="480"/>
                  <a:pt x="638" y="472"/>
                </a:cubicBezTo>
                <a:cubicBezTo>
                  <a:pt x="675" y="455"/>
                  <a:pt x="680" y="425"/>
                  <a:pt x="731" y="433"/>
                </a:cubicBezTo>
                <a:cubicBezTo>
                  <a:pt x="819" y="447"/>
                  <a:pt x="819" y="588"/>
                  <a:pt x="731" y="601"/>
                </a:cubicBezTo>
                <a:cubicBezTo>
                  <a:pt x="680" y="610"/>
                  <a:pt x="675" y="580"/>
                  <a:pt x="638" y="563"/>
                </a:cubicBezTo>
                <a:cubicBezTo>
                  <a:pt x="619" y="554"/>
                  <a:pt x="603" y="570"/>
                  <a:pt x="603" y="636"/>
                </a:cubicBezTo>
                <a:cubicBezTo>
                  <a:pt x="603" y="819"/>
                  <a:pt x="603" y="819"/>
                  <a:pt x="603" y="819"/>
                </a:cubicBezTo>
                <a:cubicBezTo>
                  <a:pt x="420" y="819"/>
                  <a:pt x="420" y="819"/>
                  <a:pt x="420" y="819"/>
                </a:cubicBezTo>
                <a:cubicBezTo>
                  <a:pt x="354" y="819"/>
                  <a:pt x="338" y="803"/>
                  <a:pt x="347" y="784"/>
                </a:cubicBezTo>
                <a:cubicBezTo>
                  <a:pt x="364" y="747"/>
                  <a:pt x="393" y="742"/>
                  <a:pt x="385" y="691"/>
                </a:cubicBezTo>
                <a:cubicBezTo>
                  <a:pt x="372" y="603"/>
                  <a:pt x="231" y="603"/>
                  <a:pt x="217" y="691"/>
                </a:cubicBezTo>
                <a:cubicBezTo>
                  <a:pt x="209" y="742"/>
                  <a:pt x="239" y="747"/>
                  <a:pt x="256" y="784"/>
                </a:cubicBezTo>
                <a:cubicBezTo>
                  <a:pt x="264" y="803"/>
                  <a:pt x="249" y="819"/>
                  <a:pt x="183" y="819"/>
                </a:cubicBezTo>
                <a:cubicBezTo>
                  <a:pt x="0" y="819"/>
                  <a:pt x="0" y="819"/>
                  <a:pt x="0" y="819"/>
                </a:cubicBezTo>
                <a:cubicBezTo>
                  <a:pt x="0" y="636"/>
                  <a:pt x="0" y="636"/>
                  <a:pt x="0" y="636"/>
                </a:cubicBezTo>
                <a:cubicBezTo>
                  <a:pt x="0" y="570"/>
                  <a:pt x="16" y="554"/>
                  <a:pt x="35" y="563"/>
                </a:cubicBezTo>
                <a:cubicBezTo>
                  <a:pt x="72" y="580"/>
                  <a:pt x="76" y="610"/>
                  <a:pt x="128" y="601"/>
                </a:cubicBezTo>
                <a:cubicBezTo>
                  <a:pt x="216" y="588"/>
                  <a:pt x="216" y="447"/>
                  <a:pt x="128" y="433"/>
                </a:cubicBezTo>
                <a:cubicBezTo>
                  <a:pt x="76" y="425"/>
                  <a:pt x="72" y="455"/>
                  <a:pt x="35" y="472"/>
                </a:cubicBezTo>
                <a:cubicBezTo>
                  <a:pt x="16" y="480"/>
                  <a:pt x="0" y="465"/>
                  <a:pt x="0" y="399"/>
                </a:cubicBezTo>
                <a:cubicBezTo>
                  <a:pt x="0" y="216"/>
                  <a:pt x="0" y="216"/>
                  <a:pt x="0" y="216"/>
                </a:cubicBezTo>
                <a:lnTo>
                  <a:pt x="183" y="21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19" name="TextBox 18"/>
          <p:cNvSpPr txBox="1"/>
          <p:nvPr/>
        </p:nvSpPr>
        <p:spPr>
          <a:xfrm>
            <a:off x="4721341" y="502180"/>
            <a:ext cx="27494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nse" panose="02000000000000000000" pitchFamily="50" charset="0"/>
                <a:ea typeface="Roboto" panose="02000000000000000000" pitchFamily="2" charset="0"/>
              </a:rPr>
              <a:t>流程逻辑图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Dense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867400" y="467041"/>
            <a:ext cx="4572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" descr="E:\中国人寿2018\200423 PPT\中国人寿新标识CS223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781476" y="-1"/>
            <a:ext cx="3410524" cy="734210"/>
          </a:xfrm>
          <a:prstGeom prst="rect">
            <a:avLst/>
          </a:prstGeom>
          <a:noFill/>
        </p:spPr>
      </p:pic>
      <p:pic>
        <p:nvPicPr>
          <p:cNvPr id="1026" name="Picture 2" descr="\\KJYBG\DCOAud$\19301422\Desktop\财务RPA\bxq\流程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236" y="1349188"/>
            <a:ext cx="4071154" cy="4911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PLACING_PICTURE_USER_VIEWPORT" val="{&quot;height&quot;:1156.236220472441,&quot;width&quot;:5370.9039370078735}"/>
</p:tagLst>
</file>

<file path=ppt/tags/tag2.xml><?xml version="1.0" encoding="utf-8"?>
<p:tagLst xmlns:p="http://schemas.openxmlformats.org/presentationml/2006/main">
  <p:tag name="KSO_WM_UNIT_PLACING_PICTURE_USER_VIEWPORT" val="{&quot;height&quot;:5400,&quot;width&quot;:10392}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PP_MARK_KEY" val="dce83d8d-8f50-4a9b-8bd4-ca8a51912bea"/>
  <p:tag name="COMMONDATA" val="eyJoZGlkIjoiMzdlY2EwYTdlZjcyZWI3ODFkOTdlMzcwNzRiNGFmOTgifQ=="/>
</p:tagLst>
</file>

<file path=ppt/theme/theme1.xml><?xml version="1.0" encoding="utf-8"?>
<a:theme xmlns:a="http://schemas.openxmlformats.org/drawingml/2006/main" name="Office Theme">
  <a:themeElements>
    <a:clrScheme name="Single Blue">
      <a:dk1>
        <a:sysClr val="windowText" lastClr="000000"/>
      </a:dk1>
      <a:lt1>
        <a:sysClr val="window" lastClr="FFFFFF"/>
      </a:lt1>
      <a:dk2>
        <a:srgbClr val="231D1F"/>
      </a:dk2>
      <a:lt2>
        <a:srgbClr val="ECF0F1"/>
      </a:lt2>
      <a:accent1>
        <a:srgbClr val="4B7FA7"/>
      </a:accent1>
      <a:accent2>
        <a:srgbClr val="4B7FA7"/>
      </a:accent2>
      <a:accent3>
        <a:srgbClr val="4B7FA7"/>
      </a:accent3>
      <a:accent4>
        <a:srgbClr val="4B7FA7"/>
      </a:accent4>
      <a:accent5>
        <a:srgbClr val="4B7FA7"/>
      </a:accent5>
      <a:accent6>
        <a:srgbClr val="4B7FA7"/>
      </a:accent6>
      <a:hlink>
        <a:srgbClr val="4B7FA7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1115</Words>
  <Application>WPS 演示</Application>
  <PresentationFormat>自定义</PresentationFormat>
  <Paragraphs>193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32" baseType="lpstr">
      <vt:lpstr>Arial</vt:lpstr>
      <vt:lpstr>宋体</vt:lpstr>
      <vt:lpstr>Wingdings</vt:lpstr>
      <vt:lpstr>微软雅黑</vt:lpstr>
      <vt:lpstr>Simple-Line-Icons</vt:lpstr>
      <vt:lpstr>MV Boli</vt:lpstr>
      <vt:lpstr>FontAwesome</vt:lpstr>
      <vt:lpstr>Segoe Print</vt:lpstr>
      <vt:lpstr>Roboto</vt:lpstr>
      <vt:lpstr>Dense</vt:lpstr>
      <vt:lpstr>Times New Roman</vt:lpstr>
      <vt:lpstr>Verdana</vt:lpstr>
      <vt:lpstr>Abel</vt:lpstr>
      <vt:lpstr>Yu Gothic UI</vt:lpstr>
      <vt:lpstr>Calibri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Volt - Colorful Birigh</dc:title>
  <dc:creator>SimpleSmart</dc:creator>
  <cp:keywords>Presentation template; Volt; SimpleSmart</cp:keywords>
  <dc:description>Creative Business Template VOLT.</dc:description>
  <cp:category>Business Multipurpose Template</cp:category>
  <cp:lastModifiedBy>27215</cp:lastModifiedBy>
  <cp:revision>1150</cp:revision>
  <dcterms:created xsi:type="dcterms:W3CDTF">2015-03-01T11:49:00Z</dcterms:created>
  <dcterms:modified xsi:type="dcterms:W3CDTF">2023-06-22T23:58:29Z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398F6EC68C83447B9E7248655886F48D_13</vt:lpwstr>
  </property>
  <property fmtid="{D5CDD505-2E9C-101B-9397-08002B2CF9AE}" pid="3" name="KSOProductBuildVer">
    <vt:lpwstr>2052-11.1.0.14309</vt:lpwstr>
  </property>
</Properties>
</file>