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2"/>
  </p:notesMasterIdLst>
  <p:sldIdLst>
    <p:sldId id="256" r:id="rId4"/>
    <p:sldId id="257" r:id="rId5"/>
    <p:sldId id="275" r:id="rId6"/>
    <p:sldId id="279" r:id="rId7"/>
    <p:sldId id="267" r:id="rId8"/>
    <p:sldId id="280" r:id="rId9"/>
    <p:sldId id="309" r:id="rId10"/>
    <p:sldId id="298" r:id="rId11"/>
    <p:sldId id="308" r:id="rId12"/>
    <p:sldId id="291" r:id="rId13"/>
    <p:sldId id="300" r:id="rId14"/>
    <p:sldId id="299" r:id="rId15"/>
    <p:sldId id="301" r:id="rId16"/>
    <p:sldId id="287" r:id="rId17"/>
    <p:sldId id="260" r:id="rId18"/>
    <p:sldId id="302" r:id="rId19"/>
    <p:sldId id="321" r:id="rId20"/>
    <p:sldId id="262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/>
    <p:restoredTop sz="94674"/>
  </p:normalViewPr>
  <p:slideViewPr>
    <p:cSldViewPr snapToGrid="0">
      <p:cViewPr varScale="1">
        <p:scale>
          <a:sx n="113" d="100"/>
          <a:sy n="113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28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E472E-4784-4CFF-8D7B-FFC7B34EF07F}" type="doc">
      <dgm:prSet loTypeId="relationship" loCatId="relationship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E037FF4-41D5-49DA-BD95-AD11BF7AF97A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Selenium</a:t>
          </a:r>
          <a:r>
            <a:rPr lang="en-US" dirty="0"/>
            <a:t/>
          </a:r>
          <a:endParaRPr lang="en-US" dirty="0"/>
        </a:p>
      </dgm:t>
    </dgm:pt>
    <dgm:pt modelId="{1597B846-B45F-4151-A277-BA30D8700BBE}" cxnId="{20476CB5-4C22-4A26-84E9-AE18D6A59408}" type="parTrans">
      <dgm:prSet/>
      <dgm:spPr/>
      <dgm:t>
        <a:bodyPr/>
        <a:lstStyle/>
        <a:p>
          <a:endParaRPr lang="en-US"/>
        </a:p>
      </dgm:t>
    </dgm:pt>
    <dgm:pt modelId="{30B7AEB7-F263-42A0-9DAB-40386CBB872C}" cxnId="{20476CB5-4C22-4A26-84E9-AE18D6A59408}" type="sibTrans">
      <dgm:prSet/>
      <dgm:spPr/>
      <dgm:t>
        <a:bodyPr/>
        <a:lstStyle/>
        <a:p>
          <a:endParaRPr lang="en-US"/>
        </a:p>
      </dgm:t>
    </dgm:pt>
    <dgm:pt modelId="{0479F7C1-66F9-48D5-AC21-221CD2618430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多浏览器支持</a:t>
          </a:r>
          <a:r>
            <a:rPr lang="zh-CN" altLang="en-US" dirty="0" smtClean="0"/>
            <a:t>：</a:t>
          </a:r>
          <a:r>
            <a:rPr lang="en-US" dirty="0" smtClean="0"/>
            <a:t/>
          </a:r>
          <a:endParaRPr lang="en-US" dirty="0" smtClean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国内浏览器、         </a:t>
          </a:r>
          <a:r>
            <a:rPr lang="en-US" dirty="0" smtClean="0"/>
            <a:t>Firefox、 Chrome、IE</a:t>
          </a:r>
          <a:r>
            <a:rPr lang="zh-CN" altLang="en-US" dirty="0" smtClean="0"/>
            <a:t>等</a:t>
          </a:r>
          <a:r>
            <a:rPr lang="zh-CN" altLang="en-US" dirty="0" smtClean="0"/>
            <a:t/>
          </a:r>
          <a:endParaRPr lang="zh-CN" altLang="en-US" dirty="0" smtClean="0"/>
        </a:p>
      </dgm:t>
    </dgm:pt>
    <dgm:pt modelId="{393A8CBE-F995-4B42-885A-9A8E7125CC8E}" cxnId="{D36F3C51-7881-47B2-B1C1-55BF312F50C9}" type="parTrans">
      <dgm:prSet/>
      <dgm:spPr/>
      <dgm:t>
        <a:bodyPr/>
        <a:lstStyle/>
        <a:p>
          <a:endParaRPr lang="en-US"/>
        </a:p>
      </dgm:t>
    </dgm:pt>
    <dgm:pt modelId="{9CB8F27E-247C-40A8-AFFD-4F9855FC145A}" cxnId="{D36F3C51-7881-47B2-B1C1-55BF312F50C9}" type="sibTrans">
      <dgm:prSet/>
      <dgm:spPr/>
      <dgm:t>
        <a:bodyPr/>
        <a:lstStyle/>
        <a:p>
          <a:endParaRPr lang="en-US"/>
        </a:p>
      </dgm:t>
    </dgm:pt>
    <dgm:pt modelId="{707E46D4-7E85-4675-B6F6-D0FCE019405E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多平台支持</a:t>
          </a:r>
          <a:r>
            <a:rPr lang="zh-CN" altLang="en-US" dirty="0" smtClean="0"/>
            <a:t>：</a:t>
          </a:r>
          <a:r>
            <a:rPr lang="en-US" dirty="0" smtClean="0"/>
            <a:t/>
          </a:r>
          <a:endParaRPr lang="en-US" dirty="0" smtClean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  </a:t>
          </a:r>
          <a:r>
            <a:rPr lang="en-US" dirty="0" smtClean="0"/>
            <a:t>Linux、windows、Mac</a:t>
          </a:r>
          <a:r>
            <a:rPr lang="en-US" dirty="0" smtClean="0"/>
            <a:t/>
          </a:r>
          <a:endParaRPr lang="en-US" dirty="0" smtClean="0"/>
        </a:p>
      </dgm:t>
    </dgm:pt>
    <dgm:pt modelId="{CB34DEDB-DE14-472D-83A6-AC55647A34C5}" cxnId="{0E1AD0B1-9299-4766-BD34-376D2197EBED}" type="parTrans">
      <dgm:prSet/>
      <dgm:spPr/>
      <dgm:t>
        <a:bodyPr/>
        <a:lstStyle/>
        <a:p>
          <a:endParaRPr lang="en-US"/>
        </a:p>
      </dgm:t>
    </dgm:pt>
    <dgm:pt modelId="{C5C92D92-4548-4D0E-84CB-41A9DD059471}" cxnId="{0E1AD0B1-9299-4766-BD34-376D2197EBED}" type="sibTrans">
      <dgm:prSet/>
      <dgm:spPr/>
      <dgm:t>
        <a:bodyPr/>
        <a:lstStyle/>
        <a:p>
          <a:endParaRPr lang="en-US"/>
        </a:p>
      </dgm:t>
    </dgm:pt>
    <dgm:pt modelId="{AB330F3E-0023-49F3-8580-7BD6EAE3ED80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多语言支持</a:t>
          </a:r>
          <a:r>
            <a:rPr lang="zh-CN" altLang="en-US" dirty="0" smtClean="0"/>
            <a:t>：</a:t>
          </a:r>
          <a:endParaRPr lang="zh-CN" altLang="en-US" dirty="0" smtClean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Java、Python、ruby、PHP、C#、JavaScript</a:t>
          </a:r>
          <a:r>
            <a:rPr lang="zh-CN" altLang="en-US" dirty="0" smtClean="0"/>
            <a:t/>
          </a:r>
          <a:endParaRPr lang="zh-CN" altLang="en-US" dirty="0" smtClean="0"/>
        </a:p>
      </dgm:t>
    </dgm:pt>
    <dgm:pt modelId="{790826BC-7686-43F2-9727-C537979B6322}" cxnId="{9D777B74-B6F2-4085-9830-FEB700CD7DD9}" type="parTrans">
      <dgm:prSet/>
      <dgm:spPr/>
      <dgm:t>
        <a:bodyPr/>
        <a:lstStyle/>
        <a:p>
          <a:endParaRPr lang="en-US"/>
        </a:p>
      </dgm:t>
    </dgm:pt>
    <dgm:pt modelId="{F004D65F-9BAA-4C18-9BF0-555D9BC755FA}" cxnId="{9D777B74-B6F2-4085-9830-FEB700CD7DD9}" type="sibTrans">
      <dgm:prSet/>
      <dgm:spPr/>
      <dgm:t>
        <a:bodyPr/>
        <a:lstStyle/>
        <a:p>
          <a:endParaRPr lang="en-US"/>
        </a:p>
      </dgm:t>
    </dgm:pt>
    <dgm:pt modelId="{A2CF5EB6-A7C7-4065-AD92-BD4A68C8D294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简单（API 简单）、灵活（用开发语言驱动）</a:t>
          </a:r>
          <a:r>
            <a:rPr lang="en-US" dirty="0" smtClean="0"/>
            <a:t/>
          </a:r>
          <a:endParaRPr lang="en-US" dirty="0" smtClean="0"/>
        </a:p>
      </dgm:t>
    </dgm:pt>
    <dgm:pt modelId="{AABCE88C-851C-4676-A565-53B66CEE85DC}" cxnId="{AB334CB6-DFED-434C-9A7E-7E43E8C435DE}" type="parTrans">
      <dgm:prSet/>
      <dgm:spPr/>
      <dgm:t>
        <a:bodyPr/>
        <a:lstStyle/>
        <a:p>
          <a:endParaRPr lang="en-US"/>
        </a:p>
      </dgm:t>
    </dgm:pt>
    <dgm:pt modelId="{5BDE108E-F086-4CBE-BF54-C64E80ECC951}" cxnId="{AB334CB6-DFED-434C-9A7E-7E43E8C435DE}" type="sibTrans">
      <dgm:prSet/>
      <dgm:spPr/>
      <dgm:t>
        <a:bodyPr/>
        <a:lstStyle/>
        <a:p>
          <a:endParaRPr lang="en-US"/>
        </a:p>
      </dgm:t>
    </dgm:pt>
    <dgm:pt modelId="{94EF940F-90FD-40B9-AA71-9EA2B91DA792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元素定位</a:t>
          </a:r>
          <a:r>
            <a:rPr lang="en-US" altLang="zh-CN" dirty="0" smtClean="0"/>
            <a:t>xpath</a:t>
          </a:r>
          <a:r>
            <a:rPr lang="zh-CN" altLang="en-US" dirty="0" smtClean="0"/>
            <a:t>表达式通用</a:t>
          </a:r>
          <a:r>
            <a:rPr lang="zh-CN" altLang="en-US" dirty="0" smtClean="0"/>
            <a:t/>
          </a:r>
          <a:endParaRPr lang="zh-CN" altLang="en-US" dirty="0" smtClean="0"/>
        </a:p>
      </dgm:t>
    </dgm:pt>
    <dgm:pt modelId="{429947A1-26F1-46A7-8FE8-586707CA70FE}" cxnId="{8AC7A5CA-3A7C-43B7-8C22-3AD1FB9CB1EC}" type="parTrans">
      <dgm:prSet/>
      <dgm:spPr/>
      <dgm:t>
        <a:bodyPr/>
        <a:lstStyle/>
        <a:p>
          <a:endParaRPr lang="en-US"/>
        </a:p>
      </dgm:t>
    </dgm:pt>
    <dgm:pt modelId="{711C4E09-37AE-4C3A-93A1-338F880B7411}" cxnId="{8AC7A5CA-3A7C-43B7-8C22-3AD1FB9CB1EC}" type="sibTrans">
      <dgm:prSet/>
      <dgm:spPr/>
      <dgm:t>
        <a:bodyPr/>
        <a:lstStyle/>
        <a:p>
          <a:endParaRPr lang="en-US"/>
        </a:p>
      </dgm:t>
    </dgm:pt>
    <dgm:pt modelId="{00702F25-9ADF-4F36-A37D-D00B7FEEC876}" type="pres">
      <dgm:prSet presAssocID="{34DE472E-4784-4CFF-8D7B-FFC7B34EF0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AC8A4D-AFB3-4B45-82FB-8E969255536F}" type="pres">
      <dgm:prSet presAssocID="{6E037FF4-41D5-49DA-BD95-AD11BF7AF97A}" presName="centerShape" presStyleLbl="node0" presStyleIdx="0" presStyleCnt="1"/>
      <dgm:spPr/>
      <dgm:t>
        <a:bodyPr/>
        <a:lstStyle/>
        <a:p>
          <a:endParaRPr lang="en-US"/>
        </a:p>
      </dgm:t>
    </dgm:pt>
    <dgm:pt modelId="{DBAC2429-DE9A-4BCA-B89E-598D318878A2}" type="pres">
      <dgm:prSet presAssocID="{393A8CBE-F995-4B42-885A-9A8E7125CC8E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1628075E-E3C1-4015-A979-F12407C42235}" type="pres">
      <dgm:prSet presAssocID="{0479F7C1-66F9-48D5-AC21-221CD26184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75FD3-D392-4D8E-A179-554A10535998}" type="pres">
      <dgm:prSet presAssocID="{CB34DEDB-DE14-472D-83A6-AC55647A34C5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79E34975-62A8-4D71-A9FD-2235188BDB55}" type="pres">
      <dgm:prSet presAssocID="{707E46D4-7E85-4675-B6F6-D0FCE01940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B8B76-AF74-4B81-806E-F2E6183717F9}" type="pres">
      <dgm:prSet presAssocID="{790826BC-7686-43F2-9727-C537979B6322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8B697C68-957F-4E82-9490-1630ADA1CD34}" type="pres">
      <dgm:prSet presAssocID="{AB330F3E-0023-49F3-8580-7BD6EAE3ED8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4AEEF-42A8-4C4C-B9BD-2348D139B83D}" type="pres">
      <dgm:prSet presAssocID="{AABCE88C-851C-4676-A565-53B66CEE85DC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582D718E-3EDC-4C2B-9EDE-FB9B0E4DAE9E}" type="pres">
      <dgm:prSet presAssocID="{A2CF5EB6-A7C7-4065-AD92-BD4A68C8D2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5B7A6-7600-498C-BBDD-6084DB746724}" type="pres">
      <dgm:prSet presAssocID="{429947A1-26F1-46A7-8FE8-586707CA70FE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2D73322C-27E9-49DF-A99C-657F64D66D5B}" type="pres">
      <dgm:prSet presAssocID="{94EF940F-90FD-40B9-AA71-9EA2B91DA7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76CB5-4C22-4A26-84E9-AE18D6A59408}" srcId="{34DE472E-4784-4CFF-8D7B-FFC7B34EF07F}" destId="{6E037FF4-41D5-49DA-BD95-AD11BF7AF97A}" srcOrd="0" destOrd="0" parTransId="{1597B846-B45F-4151-A277-BA30D8700BBE}" sibTransId="{30B7AEB7-F263-42A0-9DAB-40386CBB872C}"/>
    <dgm:cxn modelId="{D36F3C51-7881-47B2-B1C1-55BF312F50C9}" srcId="{6E037FF4-41D5-49DA-BD95-AD11BF7AF97A}" destId="{0479F7C1-66F9-48D5-AC21-221CD2618430}" srcOrd="0" destOrd="0" parTransId="{393A8CBE-F995-4B42-885A-9A8E7125CC8E}" sibTransId="{9CB8F27E-247C-40A8-AFFD-4F9855FC145A}"/>
    <dgm:cxn modelId="{0E1AD0B1-9299-4766-BD34-376D2197EBED}" srcId="{6E037FF4-41D5-49DA-BD95-AD11BF7AF97A}" destId="{707E46D4-7E85-4675-B6F6-D0FCE019405E}" srcOrd="1" destOrd="0" parTransId="{CB34DEDB-DE14-472D-83A6-AC55647A34C5}" sibTransId="{C5C92D92-4548-4D0E-84CB-41A9DD059471}"/>
    <dgm:cxn modelId="{9D777B74-B6F2-4085-9830-FEB700CD7DD9}" srcId="{6E037FF4-41D5-49DA-BD95-AD11BF7AF97A}" destId="{AB330F3E-0023-49F3-8580-7BD6EAE3ED80}" srcOrd="2" destOrd="0" parTransId="{790826BC-7686-43F2-9727-C537979B6322}" sibTransId="{F004D65F-9BAA-4C18-9BF0-555D9BC755FA}"/>
    <dgm:cxn modelId="{AB334CB6-DFED-434C-9A7E-7E43E8C435DE}" srcId="{6E037FF4-41D5-49DA-BD95-AD11BF7AF97A}" destId="{A2CF5EB6-A7C7-4065-AD92-BD4A68C8D294}" srcOrd="3" destOrd="0" parTransId="{AABCE88C-851C-4676-A565-53B66CEE85DC}" sibTransId="{5BDE108E-F086-4CBE-BF54-C64E80ECC951}"/>
    <dgm:cxn modelId="{8AC7A5CA-3A7C-43B7-8C22-3AD1FB9CB1EC}" srcId="{6E037FF4-41D5-49DA-BD95-AD11BF7AF97A}" destId="{94EF940F-90FD-40B9-AA71-9EA2B91DA792}" srcOrd="4" destOrd="0" parTransId="{429947A1-26F1-46A7-8FE8-586707CA70FE}" sibTransId="{711C4E09-37AE-4C3A-93A1-338F880B7411}"/>
    <dgm:cxn modelId="{20A92EEE-AD7C-4805-8DA5-CA438A3441A1}" type="presOf" srcId="{34DE472E-4784-4CFF-8D7B-FFC7B34EF07F}" destId="{00702F25-9ADF-4F36-A37D-D00B7FEEC876}" srcOrd="0" destOrd="0" presId="urn:microsoft.com/office/officeart/2005/8/layout/radial4"/>
    <dgm:cxn modelId="{EA477FA8-86E7-49EC-88E7-C2ED32888095}" type="presParOf" srcId="{00702F25-9ADF-4F36-A37D-D00B7FEEC876}" destId="{7EAC8A4D-AFB3-4B45-82FB-8E969255536F}" srcOrd="0" destOrd="0" presId="urn:microsoft.com/office/officeart/2005/8/layout/radial4"/>
    <dgm:cxn modelId="{AB307855-4C1F-4A91-88B4-9889357E00E7}" type="presOf" srcId="{6E037FF4-41D5-49DA-BD95-AD11BF7AF97A}" destId="{7EAC8A4D-AFB3-4B45-82FB-8E969255536F}" srcOrd="0" destOrd="0" presId="urn:microsoft.com/office/officeart/2005/8/layout/radial4"/>
    <dgm:cxn modelId="{D14AF4BC-EA9A-41FA-9773-ECBAFC6D3D5B}" type="presParOf" srcId="{00702F25-9ADF-4F36-A37D-D00B7FEEC876}" destId="{DBAC2429-DE9A-4BCA-B89E-598D318878A2}" srcOrd="1" destOrd="0" presId="urn:microsoft.com/office/officeart/2005/8/layout/radial4"/>
    <dgm:cxn modelId="{F310C035-CB57-4ADC-AABE-C8D952FD990C}" type="presOf" srcId="{393A8CBE-F995-4B42-885A-9A8E7125CC8E}" destId="{DBAC2429-DE9A-4BCA-B89E-598D318878A2}" srcOrd="0" destOrd="0" presId="urn:microsoft.com/office/officeart/2005/8/layout/radial4"/>
    <dgm:cxn modelId="{642CD2F2-C777-4CE4-9D4F-4794367775BE}" type="presParOf" srcId="{00702F25-9ADF-4F36-A37D-D00B7FEEC876}" destId="{1628075E-E3C1-4015-A979-F12407C42235}" srcOrd="2" destOrd="0" presId="urn:microsoft.com/office/officeart/2005/8/layout/radial4"/>
    <dgm:cxn modelId="{DF4F7087-FBEA-45C8-A791-9958B10F09FF}" type="presOf" srcId="{0479F7C1-66F9-48D5-AC21-221CD2618430}" destId="{1628075E-E3C1-4015-A979-F12407C42235}" srcOrd="0" destOrd="0" presId="urn:microsoft.com/office/officeart/2005/8/layout/radial4"/>
    <dgm:cxn modelId="{6B62D9FC-E1D2-4B76-85B4-CE2BD82B3445}" type="presParOf" srcId="{00702F25-9ADF-4F36-A37D-D00B7FEEC876}" destId="{04775FD3-D392-4D8E-A179-554A10535998}" srcOrd="3" destOrd="0" presId="urn:microsoft.com/office/officeart/2005/8/layout/radial4"/>
    <dgm:cxn modelId="{A916160B-461F-427F-8549-D5B1526C38CE}" type="presOf" srcId="{CB34DEDB-DE14-472D-83A6-AC55647A34C5}" destId="{04775FD3-D392-4D8E-A179-554A10535998}" srcOrd="0" destOrd="0" presId="urn:microsoft.com/office/officeart/2005/8/layout/radial4"/>
    <dgm:cxn modelId="{35B8CA3B-95F7-4DEE-9922-426EB565430C}" type="presParOf" srcId="{00702F25-9ADF-4F36-A37D-D00B7FEEC876}" destId="{79E34975-62A8-4D71-A9FD-2235188BDB55}" srcOrd="4" destOrd="0" presId="urn:microsoft.com/office/officeart/2005/8/layout/radial4"/>
    <dgm:cxn modelId="{8AEEC810-648E-416B-8BF2-00771DED2345}" type="presOf" srcId="{707E46D4-7E85-4675-B6F6-D0FCE019405E}" destId="{79E34975-62A8-4D71-A9FD-2235188BDB55}" srcOrd="0" destOrd="0" presId="urn:microsoft.com/office/officeart/2005/8/layout/radial4"/>
    <dgm:cxn modelId="{11B3BE7F-B2A4-49AB-8AC8-FA035C6F6E49}" type="presParOf" srcId="{00702F25-9ADF-4F36-A37D-D00B7FEEC876}" destId="{7F2B8B76-AF74-4B81-806E-F2E6183717F9}" srcOrd="5" destOrd="0" presId="urn:microsoft.com/office/officeart/2005/8/layout/radial4"/>
    <dgm:cxn modelId="{CABAFF54-E64F-45F7-8FC8-A08A290C9239}" type="presOf" srcId="{790826BC-7686-43F2-9727-C537979B6322}" destId="{7F2B8B76-AF74-4B81-806E-F2E6183717F9}" srcOrd="0" destOrd="0" presId="urn:microsoft.com/office/officeart/2005/8/layout/radial4"/>
    <dgm:cxn modelId="{3445E223-A825-45B0-BEC0-13544BBF325B}" type="presParOf" srcId="{00702F25-9ADF-4F36-A37D-D00B7FEEC876}" destId="{8B697C68-957F-4E82-9490-1630ADA1CD34}" srcOrd="6" destOrd="0" presId="urn:microsoft.com/office/officeart/2005/8/layout/radial4"/>
    <dgm:cxn modelId="{99BCEBDE-4970-4014-BB7E-DF97E11FA1BF}" type="presOf" srcId="{AB330F3E-0023-49F3-8580-7BD6EAE3ED80}" destId="{8B697C68-957F-4E82-9490-1630ADA1CD34}" srcOrd="0" destOrd="0" presId="urn:microsoft.com/office/officeart/2005/8/layout/radial4"/>
    <dgm:cxn modelId="{5995F40D-8EBC-424A-AC0B-29F3E4CC2EA7}" type="presParOf" srcId="{00702F25-9ADF-4F36-A37D-D00B7FEEC876}" destId="{1F64AEEF-42A8-4C4C-B9BD-2348D139B83D}" srcOrd="7" destOrd="0" presId="urn:microsoft.com/office/officeart/2005/8/layout/radial4"/>
    <dgm:cxn modelId="{942C9B3E-C3C0-4B67-9CCF-51256A3583AF}" type="presOf" srcId="{AABCE88C-851C-4676-A565-53B66CEE85DC}" destId="{1F64AEEF-42A8-4C4C-B9BD-2348D139B83D}" srcOrd="0" destOrd="0" presId="urn:microsoft.com/office/officeart/2005/8/layout/radial4"/>
    <dgm:cxn modelId="{2FAF84FE-38E3-411E-A51A-3A2248D1323F}" type="presParOf" srcId="{00702F25-9ADF-4F36-A37D-D00B7FEEC876}" destId="{582D718E-3EDC-4C2B-9EDE-FB9B0E4DAE9E}" srcOrd="8" destOrd="0" presId="urn:microsoft.com/office/officeart/2005/8/layout/radial4"/>
    <dgm:cxn modelId="{55943AAC-3886-430D-A56A-3E6C42519D3C}" type="presOf" srcId="{A2CF5EB6-A7C7-4065-AD92-BD4A68C8D294}" destId="{582D718E-3EDC-4C2B-9EDE-FB9B0E4DAE9E}" srcOrd="0" destOrd="0" presId="urn:microsoft.com/office/officeart/2005/8/layout/radial4"/>
    <dgm:cxn modelId="{3062341B-CE4C-4D46-ABA1-A744C714CBF8}" type="presParOf" srcId="{00702F25-9ADF-4F36-A37D-D00B7FEEC876}" destId="{8E55B7A6-7600-498C-BBDD-6084DB746724}" srcOrd="9" destOrd="0" presId="urn:microsoft.com/office/officeart/2005/8/layout/radial4"/>
    <dgm:cxn modelId="{4CF4641A-FB3A-4E13-815C-B67387C91067}" type="presOf" srcId="{429947A1-26F1-46A7-8FE8-586707CA70FE}" destId="{8E55B7A6-7600-498C-BBDD-6084DB746724}" srcOrd="0" destOrd="0" presId="urn:microsoft.com/office/officeart/2005/8/layout/radial4"/>
    <dgm:cxn modelId="{59CC7BCC-4792-4ECD-ABC7-2761D0775DE6}" type="presParOf" srcId="{00702F25-9ADF-4F36-A37D-D00B7FEEC876}" destId="{2D73322C-27E9-49DF-A99C-657F64D66D5B}" srcOrd="10" destOrd="0" presId="urn:microsoft.com/office/officeart/2005/8/layout/radial4"/>
    <dgm:cxn modelId="{D2A80F0D-6EC4-4058-8079-BEE60155BD07}" type="presOf" srcId="{94EF940F-90FD-40B9-AA71-9EA2B91DA792}" destId="{2D73322C-27E9-49DF-A99C-657F64D66D5B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981700" cy="3794760"/>
        <a:chOff x="0" y="0"/>
        <a:chExt cx="5981700" cy="3794760"/>
      </a:xfrm>
    </dsp:grpSpPr>
    <dsp:sp modelId="{7EAC8A4D-AFB3-4B45-82FB-8E969255536F}">
      <dsp:nvSpPr>
        <dsp:cNvPr id="3" name="椭圆 2"/>
        <dsp:cNvSpPr/>
      </dsp:nvSpPr>
      <dsp:spPr bwMode="white">
        <a:xfrm>
          <a:off x="2221055" y="2164981"/>
          <a:ext cx="1539591" cy="1539591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shade val="8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Selenium</a:t>
          </a:r>
          <a:endParaRPr lang="en-US" dirty="0"/>
        </a:p>
      </dsp:txBody>
      <dsp:txXfrm>
        <a:off x="2221055" y="2164981"/>
        <a:ext cx="1539591" cy="1539591"/>
      </dsp:txXfrm>
    </dsp:sp>
    <dsp:sp modelId="{DBAC2429-DE9A-4BCA-B89E-598D318878A2}">
      <dsp:nvSpPr>
        <dsp:cNvPr id="4" name="左箭头 3"/>
        <dsp:cNvSpPr/>
      </dsp:nvSpPr>
      <dsp:spPr bwMode="white">
        <a:xfrm rot="10799999">
          <a:off x="772274" y="2715385"/>
          <a:ext cx="1407813" cy="438783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0"/>
            <a:satOff val="0"/>
            <a:lumOff val="0"/>
            <a:alpha val="100000"/>
          </a:schemeClr>
        </a:lnRef>
        <a:fillRef idx="2">
          <a:schemeClr val="accent1">
            <a:shade val="9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 rot="10799999">
        <a:off x="772274" y="2715385"/>
        <a:ext cx="1407813" cy="438783"/>
      </dsp:txXfrm>
    </dsp:sp>
    <dsp:sp modelId="{1628075E-E3C1-4015-A979-F12407C42235}">
      <dsp:nvSpPr>
        <dsp:cNvPr id="5" name="圆角矩形 4"/>
        <dsp:cNvSpPr/>
      </dsp:nvSpPr>
      <dsp:spPr bwMode="white">
        <a:xfrm>
          <a:off x="0" y="2349732"/>
          <a:ext cx="1462611" cy="1170089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shade val="8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8575" tIns="28575" rIns="28575" bIns="28575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多浏览器支持</a:t>
          </a:r>
          <a:r>
            <a:rPr lang="zh-CN" altLang="en-US" dirty="0" smtClean="0"/>
            <a:t>：</a:t>
          </a:r>
          <a:endParaRPr lang="en-US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国内浏览器、         </a:t>
          </a:r>
          <a:r>
            <a:rPr lang="en-US" dirty="0" smtClean="0"/>
            <a:t>Firefox、 Chrome、IE</a:t>
          </a:r>
          <a:r>
            <a:rPr lang="zh-CN" altLang="en-US" dirty="0" smtClean="0"/>
            <a:t>等</a:t>
          </a:r>
          <a:endParaRPr lang="zh-CN" altLang="en-US" dirty="0" smtClean="0"/>
        </a:p>
      </dsp:txBody>
      <dsp:txXfrm>
        <a:off x="0" y="2349732"/>
        <a:ext cx="1462611" cy="1170089"/>
      </dsp:txXfrm>
    </dsp:sp>
    <dsp:sp modelId="{04775FD3-D392-4D8E-A179-554A10535998}">
      <dsp:nvSpPr>
        <dsp:cNvPr id="6" name="左箭头 5"/>
        <dsp:cNvSpPr/>
      </dsp:nvSpPr>
      <dsp:spPr bwMode="white">
        <a:xfrm rot="13499999">
          <a:off x="1215910" y="1644352"/>
          <a:ext cx="1407813" cy="438783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75000"/>
            <a:satOff val="0"/>
            <a:lumOff val="5000"/>
            <a:alpha val="100000"/>
          </a:schemeClr>
        </a:lnRef>
        <a:fillRef idx="2">
          <a:schemeClr val="accent1">
            <a:shade val="90000"/>
            <a:hueOff val="75000"/>
            <a:satOff val="0"/>
            <a:lumOff val="500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 rot="13499999">
        <a:off x="1215910" y="1644352"/>
        <a:ext cx="1407813" cy="438783"/>
      </dsp:txXfrm>
    </dsp:sp>
    <dsp:sp modelId="{79E34975-62A8-4D71-A9FD-2235188BDB55}">
      <dsp:nvSpPr>
        <dsp:cNvPr id="7" name="圆角矩形 6"/>
        <dsp:cNvSpPr/>
      </dsp:nvSpPr>
      <dsp:spPr bwMode="white">
        <a:xfrm>
          <a:off x="661805" y="751993"/>
          <a:ext cx="1462611" cy="1170089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shade val="80000"/>
            <a:hueOff val="75000"/>
            <a:satOff val="1471"/>
            <a:lumOff val="568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8575" tIns="28575" rIns="28575" bIns="28575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多平台支持</a:t>
          </a:r>
          <a:r>
            <a:rPr lang="zh-CN" altLang="en-US" dirty="0" smtClean="0"/>
            <a:t>：</a:t>
          </a:r>
          <a:endParaRPr lang="en-US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  </a:t>
          </a:r>
          <a:r>
            <a:rPr lang="en-US" dirty="0" smtClean="0"/>
            <a:t>Linux、windows、Mac</a:t>
          </a:r>
          <a:endParaRPr lang="en-US" dirty="0" smtClean="0"/>
        </a:p>
      </dsp:txBody>
      <dsp:txXfrm>
        <a:off x="661805" y="751993"/>
        <a:ext cx="1462611" cy="1170089"/>
      </dsp:txXfrm>
    </dsp:sp>
    <dsp:sp modelId="{7F2B8B76-AF74-4B81-806E-F2E6183717F9}">
      <dsp:nvSpPr>
        <dsp:cNvPr id="8" name="左箭头 7"/>
        <dsp:cNvSpPr/>
      </dsp:nvSpPr>
      <dsp:spPr bwMode="white">
        <a:xfrm rot="16199999">
          <a:off x="2286944" y="1200715"/>
          <a:ext cx="1407813" cy="438783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150000"/>
            <a:satOff val="0"/>
            <a:lumOff val="10000"/>
            <a:alpha val="100000"/>
          </a:schemeClr>
        </a:lnRef>
        <a:fillRef idx="2">
          <a:schemeClr val="accent1">
            <a:shade val="90000"/>
            <a:hueOff val="150000"/>
            <a:satOff val="0"/>
            <a:lumOff val="1000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 rot="16199999">
        <a:off x="2286944" y="1200715"/>
        <a:ext cx="1407813" cy="438783"/>
      </dsp:txXfrm>
    </dsp:sp>
    <dsp:sp modelId="{8B697C68-957F-4E82-9490-1630ADA1CD34}">
      <dsp:nvSpPr>
        <dsp:cNvPr id="9" name="圆角矩形 8"/>
        <dsp:cNvSpPr/>
      </dsp:nvSpPr>
      <dsp:spPr bwMode="white">
        <a:xfrm>
          <a:off x="2259544" y="90188"/>
          <a:ext cx="1462611" cy="1170089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shade val="80000"/>
            <a:hueOff val="150000"/>
            <a:satOff val="2941"/>
            <a:lumOff val="11373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8575" tIns="28575" rIns="28575" bIns="28575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多语言支持</a:t>
          </a:r>
          <a:r>
            <a:rPr lang="zh-CN" altLang="en-US" dirty="0" smtClean="0"/>
            <a:t>：</a:t>
          </a:r>
          <a:endParaRPr lang="zh-CN" altLang="en-US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Java、Python、ruby、PHP、C#、JavaScript</a:t>
          </a:r>
          <a:endParaRPr lang="zh-CN" altLang="en-US" dirty="0" smtClean="0"/>
        </a:p>
      </dsp:txBody>
      <dsp:txXfrm>
        <a:off x="2259544" y="90188"/>
        <a:ext cx="1462611" cy="1170089"/>
      </dsp:txXfrm>
    </dsp:sp>
    <dsp:sp modelId="{1F64AEEF-42A8-4C4C-B9BD-2348D139B83D}">
      <dsp:nvSpPr>
        <dsp:cNvPr id="10" name="左箭头 9"/>
        <dsp:cNvSpPr/>
      </dsp:nvSpPr>
      <dsp:spPr bwMode="white">
        <a:xfrm rot="-2700000">
          <a:off x="3357977" y="1644352"/>
          <a:ext cx="1407813" cy="438783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225000"/>
            <a:satOff val="0"/>
            <a:lumOff val="15000"/>
            <a:alpha val="100000"/>
          </a:schemeClr>
        </a:lnRef>
        <a:fillRef idx="2">
          <a:schemeClr val="accent1">
            <a:shade val="90000"/>
            <a:hueOff val="225000"/>
            <a:satOff val="0"/>
            <a:lumOff val="1500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 rot="-2700000">
        <a:off x="3357977" y="1644352"/>
        <a:ext cx="1407813" cy="438783"/>
      </dsp:txXfrm>
    </dsp:sp>
    <dsp:sp modelId="{582D718E-3EDC-4C2B-9EDE-FB9B0E4DAE9E}">
      <dsp:nvSpPr>
        <dsp:cNvPr id="11" name="圆角矩形 10"/>
        <dsp:cNvSpPr/>
      </dsp:nvSpPr>
      <dsp:spPr bwMode="white">
        <a:xfrm>
          <a:off x="3857283" y="751993"/>
          <a:ext cx="1462611" cy="1170089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shade val="80000"/>
            <a:hueOff val="225000"/>
            <a:satOff val="4412"/>
            <a:lumOff val="17059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8575" tIns="28575" rIns="28575" bIns="28575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简单（API 简单）、灵活（用开发语言驱动）</a:t>
          </a:r>
          <a:endParaRPr lang="en-US" dirty="0" smtClean="0"/>
        </a:p>
      </dsp:txBody>
      <dsp:txXfrm>
        <a:off x="3857283" y="751993"/>
        <a:ext cx="1462611" cy="1170089"/>
      </dsp:txXfrm>
    </dsp:sp>
    <dsp:sp modelId="{8E55B7A6-7600-498C-BBDD-6084DB746724}">
      <dsp:nvSpPr>
        <dsp:cNvPr id="12" name="左箭头 11"/>
        <dsp:cNvSpPr/>
      </dsp:nvSpPr>
      <dsp:spPr bwMode="white">
        <a:xfrm>
          <a:off x="3801614" y="2715385"/>
          <a:ext cx="1407813" cy="438783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shade val="90000"/>
            <a:hueOff val="300000"/>
            <a:satOff val="0"/>
            <a:lumOff val="20000"/>
            <a:alpha val="100000"/>
          </a:schemeClr>
        </a:lnRef>
        <a:fillRef idx="2">
          <a:schemeClr val="accent1">
            <a:shade val="90000"/>
            <a:hueOff val="300000"/>
            <a:satOff val="0"/>
            <a:lumOff val="2000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3801614" y="2715385"/>
        <a:ext cx="1407813" cy="438783"/>
      </dsp:txXfrm>
    </dsp:sp>
    <dsp:sp modelId="{2D73322C-27E9-49DF-A99C-657F64D66D5B}">
      <dsp:nvSpPr>
        <dsp:cNvPr id="13" name="圆角矩形 12"/>
        <dsp:cNvSpPr/>
      </dsp:nvSpPr>
      <dsp:spPr bwMode="white">
        <a:xfrm>
          <a:off x="4519089" y="2349732"/>
          <a:ext cx="1462611" cy="1170089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shade val="80000"/>
            <a:hueOff val="300000"/>
            <a:satOff val="5882"/>
            <a:lumOff val="22745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8575" tIns="28575" rIns="28575" bIns="28575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元素定位</a:t>
          </a:r>
          <a:r>
            <a:rPr lang="en-US" altLang="zh-CN" dirty="0" smtClean="0"/>
            <a:t>xpath</a:t>
          </a:r>
          <a:r>
            <a:rPr lang="zh-CN" altLang="en-US" dirty="0" smtClean="0"/>
            <a:t>表达式通用</a:t>
          </a:r>
          <a:endParaRPr lang="zh-CN" altLang="en-US" dirty="0" smtClean="0"/>
        </a:p>
      </dsp:txBody>
      <dsp:txXfrm>
        <a:off x="4519089" y="2349732"/>
        <a:ext cx="1462611" cy="1170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image" Target="../media/image33.png"/><Relationship Id="rId50" Type="http://schemas.openxmlformats.org/officeDocument/2006/relationships/slideLayout" Target="../slideLayouts/slideLayout7.xml"/><Relationship Id="rId5" Type="http://schemas.openxmlformats.org/officeDocument/2006/relationships/tags" Target="../tags/tag56.xml"/><Relationship Id="rId49" Type="http://schemas.openxmlformats.org/officeDocument/2006/relationships/tags" Target="../tags/tag98.xml"/><Relationship Id="rId48" Type="http://schemas.openxmlformats.org/officeDocument/2006/relationships/tags" Target="../tags/tag97.xml"/><Relationship Id="rId47" Type="http://schemas.openxmlformats.org/officeDocument/2006/relationships/tags" Target="../tags/tag96.xml"/><Relationship Id="rId46" Type="http://schemas.openxmlformats.org/officeDocument/2006/relationships/tags" Target="../tags/tag95.xml"/><Relationship Id="rId45" Type="http://schemas.openxmlformats.org/officeDocument/2006/relationships/tags" Target="../tags/tag94.xml"/><Relationship Id="rId44" Type="http://schemas.openxmlformats.org/officeDocument/2006/relationships/tags" Target="../tags/tag93.xml"/><Relationship Id="rId43" Type="http://schemas.openxmlformats.org/officeDocument/2006/relationships/tags" Target="../tags/tag92.xml"/><Relationship Id="rId42" Type="http://schemas.openxmlformats.org/officeDocument/2006/relationships/tags" Target="../tags/tag91.xml"/><Relationship Id="rId41" Type="http://schemas.openxmlformats.org/officeDocument/2006/relationships/tags" Target="../tags/tag90.xml"/><Relationship Id="rId40" Type="http://schemas.openxmlformats.org/officeDocument/2006/relationships/tags" Target="../tags/tag89.xml"/><Relationship Id="rId4" Type="http://schemas.openxmlformats.org/officeDocument/2006/relationships/tags" Target="../tags/tag55.xml"/><Relationship Id="rId39" Type="http://schemas.openxmlformats.org/officeDocument/2006/relationships/tags" Target="../tags/tag88.xml"/><Relationship Id="rId38" Type="http://schemas.openxmlformats.org/officeDocument/2006/relationships/tags" Target="../tags/tag87.xml"/><Relationship Id="rId37" Type="http://schemas.openxmlformats.org/officeDocument/2006/relationships/tags" Target="../tags/tag86.xml"/><Relationship Id="rId36" Type="http://schemas.openxmlformats.org/officeDocument/2006/relationships/tags" Target="../tags/tag85.xml"/><Relationship Id="rId35" Type="http://schemas.openxmlformats.org/officeDocument/2006/relationships/tags" Target="../tags/tag84.xml"/><Relationship Id="rId34" Type="http://schemas.openxmlformats.org/officeDocument/2006/relationships/tags" Target="../tags/tag83.xml"/><Relationship Id="rId33" Type="http://schemas.openxmlformats.org/officeDocument/2006/relationships/tags" Target="../tags/tag82.xml"/><Relationship Id="rId32" Type="http://schemas.openxmlformats.org/officeDocument/2006/relationships/tags" Target="../tags/tag81.xml"/><Relationship Id="rId31" Type="http://schemas.openxmlformats.org/officeDocument/2006/relationships/tags" Target="../tags/tag80.xml"/><Relationship Id="rId30" Type="http://schemas.openxmlformats.org/officeDocument/2006/relationships/tags" Target="../tags/tag79.xml"/><Relationship Id="rId3" Type="http://schemas.openxmlformats.org/officeDocument/2006/relationships/tags" Target="../tags/tag54.xml"/><Relationship Id="rId29" Type="http://schemas.openxmlformats.org/officeDocument/2006/relationships/tags" Target="../tags/tag78.xml"/><Relationship Id="rId28" Type="http://schemas.openxmlformats.org/officeDocument/2006/relationships/tags" Target="../tags/tag77.xml"/><Relationship Id="rId27" Type="http://schemas.openxmlformats.org/officeDocument/2006/relationships/tags" Target="../tags/tag76.xml"/><Relationship Id="rId26" Type="http://schemas.openxmlformats.org/officeDocument/2006/relationships/tags" Target="../tags/tag75.xml"/><Relationship Id="rId25" Type="http://schemas.openxmlformats.org/officeDocument/2006/relationships/tags" Target="../tags/tag74.xml"/><Relationship Id="rId24" Type="http://schemas.openxmlformats.org/officeDocument/2006/relationships/tags" Target="../tags/tag73.xml"/><Relationship Id="rId23" Type="http://schemas.openxmlformats.org/officeDocument/2006/relationships/tags" Target="../tags/tag72.xml"/><Relationship Id="rId22" Type="http://schemas.openxmlformats.org/officeDocument/2006/relationships/tags" Target="../tags/tag71.xml"/><Relationship Id="rId21" Type="http://schemas.openxmlformats.org/officeDocument/2006/relationships/tags" Target="../tags/tag70.xml"/><Relationship Id="rId20" Type="http://schemas.openxmlformats.org/officeDocument/2006/relationships/tags" Target="../tags/tag69.xml"/><Relationship Id="rId2" Type="http://schemas.openxmlformats.org/officeDocument/2006/relationships/tags" Target="../tags/tag53.xml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0.xml"/><Relationship Id="rId3" Type="http://schemas.openxmlformats.org/officeDocument/2006/relationships/image" Target="../media/image36.png"/><Relationship Id="rId2" Type="http://schemas.openxmlformats.org/officeDocument/2006/relationships/tags" Target="../tags/tag99.xml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tags" Target="../tags/tag10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image" Target="../media/image38.png"/><Relationship Id="rId3" Type="http://schemas.openxmlformats.org/officeDocument/2006/relationships/tags" Target="../tags/tag115.xml"/><Relationship Id="rId2" Type="http://schemas.openxmlformats.org/officeDocument/2006/relationships/image" Target="../media/image37.png"/><Relationship Id="rId1" Type="http://schemas.openxmlformats.org/officeDocument/2006/relationships/tags" Target="../tags/tag1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27.xml"/><Relationship Id="rId1" Type="http://schemas.openxmlformats.org/officeDocument/2006/relationships/tags" Target="../tags/tag1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24.xml"/><Relationship Id="rId27" Type="http://schemas.openxmlformats.org/officeDocument/2006/relationships/tags" Target="../tags/tag23.xml"/><Relationship Id="rId26" Type="http://schemas.openxmlformats.org/officeDocument/2006/relationships/image" Target="../media/image15.png"/><Relationship Id="rId25" Type="http://schemas.openxmlformats.org/officeDocument/2006/relationships/tags" Target="../tags/tag22.xml"/><Relationship Id="rId24" Type="http://schemas.openxmlformats.org/officeDocument/2006/relationships/image" Target="../media/image14.png"/><Relationship Id="rId23" Type="http://schemas.openxmlformats.org/officeDocument/2006/relationships/tags" Target="../tags/tag21.xml"/><Relationship Id="rId22" Type="http://schemas.openxmlformats.org/officeDocument/2006/relationships/image" Target="../media/image13.png"/><Relationship Id="rId21" Type="http://schemas.openxmlformats.org/officeDocument/2006/relationships/tags" Target="../tags/tag20.xml"/><Relationship Id="rId20" Type="http://schemas.openxmlformats.org/officeDocument/2006/relationships/image" Target="../media/image12.png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3.svg"/><Relationship Id="rId7" Type="http://schemas.openxmlformats.org/officeDocument/2006/relationships/image" Target="../media/image20.png"/><Relationship Id="rId6" Type="http://schemas.openxmlformats.org/officeDocument/2006/relationships/image" Target="../media/image2.svg"/><Relationship Id="rId5" Type="http://schemas.openxmlformats.org/officeDocument/2006/relationships/image" Target="../media/image19.png"/><Relationship Id="rId4" Type="http://schemas.openxmlformats.org/officeDocument/2006/relationships/image" Target="../media/image1.svg"/><Relationship Id="rId3" Type="http://schemas.openxmlformats.org/officeDocument/2006/relationships/image" Target="../media/image18.png"/><Relationship Id="rId29" Type="http://schemas.openxmlformats.org/officeDocument/2006/relationships/slideLayout" Target="../slideLayouts/slideLayout7.xml"/><Relationship Id="rId28" Type="http://schemas.openxmlformats.org/officeDocument/2006/relationships/image" Target="../media/image12.svg"/><Relationship Id="rId27" Type="http://schemas.openxmlformats.org/officeDocument/2006/relationships/image" Target="../media/image31.png"/><Relationship Id="rId26" Type="http://schemas.openxmlformats.org/officeDocument/2006/relationships/image" Target="../media/image11.svg"/><Relationship Id="rId25" Type="http://schemas.openxmlformats.org/officeDocument/2006/relationships/image" Target="../media/image30.png"/><Relationship Id="rId24" Type="http://schemas.openxmlformats.org/officeDocument/2006/relationships/image" Target="../media/image10.svg"/><Relationship Id="rId23" Type="http://schemas.openxmlformats.org/officeDocument/2006/relationships/image" Target="../media/image29.png"/><Relationship Id="rId22" Type="http://schemas.openxmlformats.org/officeDocument/2006/relationships/image" Target="../media/image9.svg"/><Relationship Id="rId21" Type="http://schemas.openxmlformats.org/officeDocument/2006/relationships/image" Target="../media/image28.png"/><Relationship Id="rId20" Type="http://schemas.openxmlformats.org/officeDocument/2006/relationships/image" Target="../media/image8.svg"/><Relationship Id="rId2" Type="http://schemas.openxmlformats.org/officeDocument/2006/relationships/image" Target="../media/image17.png"/><Relationship Id="rId19" Type="http://schemas.openxmlformats.org/officeDocument/2006/relationships/image" Target="../media/image27.png"/><Relationship Id="rId18" Type="http://schemas.openxmlformats.org/officeDocument/2006/relationships/image" Target="../media/image26.png"/><Relationship Id="rId17" Type="http://schemas.openxmlformats.org/officeDocument/2006/relationships/image" Target="../media/image25.png"/><Relationship Id="rId16" Type="http://schemas.openxmlformats.org/officeDocument/2006/relationships/image" Target="../media/image7.svg"/><Relationship Id="rId15" Type="http://schemas.openxmlformats.org/officeDocument/2006/relationships/image" Target="../media/image24.png"/><Relationship Id="rId14" Type="http://schemas.openxmlformats.org/officeDocument/2006/relationships/image" Target="../media/image6.svg"/><Relationship Id="rId13" Type="http://schemas.openxmlformats.org/officeDocument/2006/relationships/image" Target="../media/image23.png"/><Relationship Id="rId12" Type="http://schemas.openxmlformats.org/officeDocument/2006/relationships/image" Target="../media/image5.svg"/><Relationship Id="rId11" Type="http://schemas.openxmlformats.org/officeDocument/2006/relationships/image" Target="../media/image22.png"/><Relationship Id="rId10" Type="http://schemas.openxmlformats.org/officeDocument/2006/relationships/image" Target="../media/image4.sv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47.xml"/><Relationship Id="rId22" Type="http://schemas.openxmlformats.org/officeDocument/2006/relationships/tags" Target="../tags/tag46.xml"/><Relationship Id="rId21" Type="http://schemas.openxmlformats.org/officeDocument/2006/relationships/tags" Target="../tags/tag45.xml"/><Relationship Id="rId20" Type="http://schemas.openxmlformats.org/officeDocument/2006/relationships/tags" Target="../tags/tag44.xml"/><Relationship Id="rId2" Type="http://schemas.openxmlformats.org/officeDocument/2006/relationships/tags" Target="../tags/tag26.xml"/><Relationship Id="rId19" Type="http://schemas.openxmlformats.org/officeDocument/2006/relationships/tags" Target="../tags/tag43.xml"/><Relationship Id="rId18" Type="http://schemas.openxmlformats.org/officeDocument/2006/relationships/tags" Target="../tags/tag42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364355" y="4880610"/>
            <a:ext cx="3540760" cy="581025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dirty="0"/>
              <a:t>圆融</a:t>
            </a:r>
            <a:r>
              <a:rPr kumimoji="1" lang="zh-CN" dirty="0"/>
              <a:t>收费助手</a:t>
            </a:r>
            <a:r>
              <a:rPr kumimoji="1" dirty="0"/>
              <a:t>机器人</a:t>
            </a:r>
            <a:endParaRPr kumimoji="1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" name="Diagram 5"/>
          <p:cNvGraphicFramePr/>
          <p:nvPr>
            <p:custDataLst>
              <p:tags r:id="rId1"/>
            </p:custDataLst>
          </p:nvPr>
        </p:nvGraphicFramePr>
        <p:xfrm>
          <a:off x="4762500" y="1721485"/>
          <a:ext cx="5981700" cy="379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41"/>
          <p:cNvSpPr txBox="1"/>
          <p:nvPr>
            <p:custDataLst>
              <p:tags r:id="rId7"/>
            </p:custDataLst>
          </p:nvPr>
        </p:nvSpPr>
        <p:spPr>
          <a:xfrm>
            <a:off x="405725" y="1432560"/>
            <a:ext cx="322968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自研</a:t>
            </a:r>
            <a:r>
              <a:rPr lang="en-US" altLang="zh-CN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RPA</a:t>
            </a:r>
            <a:r>
              <a:rPr lang="zh-CN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引擎</a:t>
            </a:r>
            <a:endParaRPr lang="zh-CN" altLang="en-US" sz="2800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44"/>
          <p:cNvSpPr txBox="1"/>
          <p:nvPr>
            <p:custDataLst>
              <p:tags r:id="rId8"/>
            </p:custDataLst>
          </p:nvPr>
        </p:nvSpPr>
        <p:spPr>
          <a:xfrm>
            <a:off x="450850" y="2119630"/>
            <a:ext cx="2914650" cy="38036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just">
              <a:lnSpc>
                <a:spcPct val="150000"/>
              </a:lnSpc>
            </a:pPr>
            <a:r>
              <a:rPr 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自研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RPA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引擎采用国外免费、开源、成熟、主流的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elenium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技术，Selenium主要是用于Web 应用程序的自动化测试，不只局限于此，同时支持所有基于web 的管理任务自动化。支持多种国内浏览器和主流浏览器，支持多种语言调用</a:t>
            </a:r>
            <a:endParaRPr lang="zh-CN" altLang="en-US" sz="1600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31920" y="1932305"/>
            <a:ext cx="7519035" cy="3963035"/>
            <a:chOff x="5998" y="3060"/>
            <a:chExt cx="11841" cy="6241"/>
          </a:xfrm>
        </p:grpSpPr>
        <p:sp>
          <p:nvSpPr>
            <p:cNvPr id="45059" name="AutoShap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 rot="-2700000">
              <a:off x="9829" y="4319"/>
              <a:ext cx="4166" cy="3660"/>
            </a:xfrm>
            <a:custGeom>
              <a:avLst/>
              <a:gdLst>
                <a:gd name="G0" fmla="+- 5400 0 0"/>
                <a:gd name="G1" fmla="+- 8100 0 0"/>
                <a:gd name="G2" fmla="+- 2700 0 0"/>
                <a:gd name="G3" fmla="+- 9450 0 0"/>
                <a:gd name="G4" fmla="+- 21600 0 8100"/>
                <a:gd name="G5" fmla="+- 21600 0 9450"/>
                <a:gd name="G6" fmla="+- 5400 21600 0"/>
                <a:gd name="G7" fmla="*/ G6 1 2"/>
                <a:gd name="G8" fmla="+- 21600 0 5400"/>
                <a:gd name="G9" fmla="+- 21600 0 2700"/>
                <a:gd name="T0" fmla="*/ G0 w 21600"/>
                <a:gd name="T1" fmla="*/ G0 h 21600"/>
                <a:gd name="T2" fmla="*/ G8 w 21600"/>
                <a:gd name="T3" fmla="*/ G8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5400" y="5400"/>
                  </a:moveTo>
                  <a:lnTo>
                    <a:pt x="9450" y="5400"/>
                  </a:lnTo>
                  <a:lnTo>
                    <a:pt x="9450" y="2700"/>
                  </a:lnTo>
                  <a:lnTo>
                    <a:pt x="8100" y="2700"/>
                  </a:lnTo>
                  <a:lnTo>
                    <a:pt x="10800" y="0"/>
                  </a:lnTo>
                  <a:lnTo>
                    <a:pt x="13500" y="2700"/>
                  </a:lnTo>
                  <a:lnTo>
                    <a:pt x="12150" y="2700"/>
                  </a:lnTo>
                  <a:lnTo>
                    <a:pt x="12150" y="5400"/>
                  </a:lnTo>
                  <a:lnTo>
                    <a:pt x="16200" y="5400"/>
                  </a:lnTo>
                  <a:lnTo>
                    <a:pt x="16200" y="9450"/>
                  </a:lnTo>
                  <a:lnTo>
                    <a:pt x="18900" y="9450"/>
                  </a:lnTo>
                  <a:lnTo>
                    <a:pt x="18900" y="8100"/>
                  </a:lnTo>
                  <a:lnTo>
                    <a:pt x="21600" y="10800"/>
                  </a:lnTo>
                  <a:lnTo>
                    <a:pt x="18900" y="13500"/>
                  </a:lnTo>
                  <a:lnTo>
                    <a:pt x="18900" y="12150"/>
                  </a:lnTo>
                  <a:lnTo>
                    <a:pt x="16200" y="12150"/>
                  </a:lnTo>
                  <a:lnTo>
                    <a:pt x="16200" y="16200"/>
                  </a:lnTo>
                  <a:lnTo>
                    <a:pt x="12150" y="16200"/>
                  </a:lnTo>
                  <a:lnTo>
                    <a:pt x="12150" y="18900"/>
                  </a:lnTo>
                  <a:lnTo>
                    <a:pt x="13500" y="18900"/>
                  </a:lnTo>
                  <a:lnTo>
                    <a:pt x="10800" y="21600"/>
                  </a:lnTo>
                  <a:lnTo>
                    <a:pt x="8100" y="18900"/>
                  </a:lnTo>
                  <a:lnTo>
                    <a:pt x="9450" y="18900"/>
                  </a:lnTo>
                  <a:lnTo>
                    <a:pt x="9450" y="16200"/>
                  </a:lnTo>
                  <a:lnTo>
                    <a:pt x="5400" y="16200"/>
                  </a:lnTo>
                  <a:lnTo>
                    <a:pt x="5400" y="12150"/>
                  </a:lnTo>
                  <a:lnTo>
                    <a:pt x="2700" y="12150"/>
                  </a:lnTo>
                  <a:lnTo>
                    <a:pt x="2700" y="13500"/>
                  </a:lnTo>
                  <a:lnTo>
                    <a:pt x="0" y="10800"/>
                  </a:lnTo>
                  <a:lnTo>
                    <a:pt x="2700" y="8100"/>
                  </a:lnTo>
                  <a:lnTo>
                    <a:pt x="2700" y="9450"/>
                  </a:lnTo>
                  <a:lnTo>
                    <a:pt x="5400" y="9450"/>
                  </a:lnTo>
                  <a:close/>
                </a:path>
              </a:pathLst>
            </a:custGeom>
            <a:gradFill rotWithShape="1">
              <a:gsLst>
                <a:gs pos="0">
                  <a:srgbClr val="969696">
                    <a:gamma/>
                    <a:tint val="33725"/>
                    <a:invGamma/>
                  </a:srgbClr>
                </a:gs>
                <a:gs pos="100000">
                  <a:srgbClr val="969696"/>
                </a:gs>
              </a:gsLst>
              <a:path path="rect">
                <a:fillToRect l="50000" t="50000" r="50000" b="50000"/>
              </a:path>
            </a:gradFill>
            <a:ln w="9525" algn="ctr">
              <a:solidFill>
                <a:schemeClr val="tx1"/>
              </a:solidFill>
              <a:miter lim="800000"/>
            </a:ln>
            <a:effectLst>
              <a:outerShdw dist="28398" dir="3806097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>
                <a:buNone/>
              </a:pPr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18436" name="Rectangle 4"/>
            <p:cNvSpPr/>
            <p:nvPr>
              <p:custDataLst>
                <p:tags r:id="rId2"/>
              </p:custDataLst>
            </p:nvPr>
          </p:nvSpPr>
          <p:spPr>
            <a:xfrm>
              <a:off x="5998" y="3393"/>
              <a:ext cx="2964" cy="1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pPr algn="r">
                <a:buNone/>
              </a:pPr>
              <a:r>
                <a:rPr lang="zh-CN" altLang="en-US" b="1" dirty="0">
                  <a:solidFill>
                    <a:srgbClr val="F8F8F8"/>
                  </a:solidFill>
                  <a:latin typeface="Arial" panose="020B0604020202020204" pitchFamily="34" charset="0"/>
                  <a:ea typeface="宋体" pitchFamily="2" charset="-122"/>
                </a:rPr>
                <a:t>反爬能力</a:t>
              </a:r>
              <a:endParaRPr lang="en-US" altLang="zh-CN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endParaRPr>
            </a:p>
            <a:p>
              <a:pPr algn="r">
                <a:buNone/>
              </a:pPr>
              <a:endParaRPr lang="en-US" altLang="zh-CN" sz="1000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endParaRPr>
            </a:p>
            <a:p>
              <a:pPr algn="r">
                <a:buNone/>
              </a:pPr>
              <a:r>
                <a:rPr lang="zh-CN" altLang="en-US" sz="1200" b="1" dirty="0">
                  <a:solidFill>
                    <a:srgbClr val="F8F8F8"/>
                  </a:solidFill>
                  <a:latin typeface="Arial" panose="020B0604020202020204" pitchFamily="34" charset="0"/>
                  <a:ea typeface="宋体" pitchFamily="2" charset="-122"/>
                </a:rPr>
                <a:t>轻松面对各类</a:t>
              </a:r>
              <a:r>
                <a:rPr lang="zh-CN" altLang="en-US" sz="1200" b="1" dirty="0">
                  <a:solidFill>
                    <a:srgbClr val="F8F8F8"/>
                  </a:solidFill>
                  <a:latin typeface="Arial" panose="020B0604020202020204" pitchFamily="34" charset="0"/>
                  <a:ea typeface="宋体" pitchFamily="2" charset="-122"/>
                </a:rPr>
                <a:t>反爬，</a:t>
              </a:r>
              <a:endParaRPr lang="zh-CN" altLang="en-US" sz="1200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endParaRPr>
            </a:p>
            <a:p>
              <a:pPr algn="r">
                <a:buNone/>
              </a:pPr>
              <a:r>
                <a:rPr lang="zh-CN" altLang="en-US" sz="1200" b="1" dirty="0">
                  <a:solidFill>
                    <a:srgbClr val="F8F8F8"/>
                  </a:solidFill>
                  <a:latin typeface="Arial" panose="020B0604020202020204" pitchFamily="34" charset="0"/>
                  <a:ea typeface="宋体" pitchFamily="2" charset="-122"/>
                </a:rPr>
                <a:t>例如指纹探测、字体变异</a:t>
              </a:r>
              <a:endParaRPr lang="zh-CN" altLang="en-US" sz="1200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18437" name="Rectangle 5"/>
            <p:cNvSpPr/>
            <p:nvPr>
              <p:custDataLst>
                <p:tags r:id="rId3"/>
              </p:custDataLst>
            </p:nvPr>
          </p:nvSpPr>
          <p:spPr>
            <a:xfrm>
              <a:off x="15075" y="7463"/>
              <a:ext cx="2743" cy="16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pPr>
                <a:buNone/>
              </a:pPr>
              <a:r>
                <a:rPr lang="zh-CN" altLang="en-US" b="1" dirty="0">
                  <a:solidFill>
                    <a:srgbClr val="F8F8F8"/>
                  </a:solidFill>
                  <a:latin typeface="Arial" panose="020B0604020202020204" pitchFamily="34" charset="0"/>
                  <a:ea typeface="宋体" pitchFamily="2" charset="-122"/>
                </a:rPr>
                <a:t>文字识别能力</a:t>
              </a:r>
              <a:endParaRPr lang="en-US" altLang="zh-CN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endParaRPr>
            </a:p>
            <a:p>
              <a:pPr>
                <a:buNone/>
              </a:pPr>
              <a:endParaRPr lang="en-US" altLang="zh-CN" sz="1000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endParaRPr>
            </a:p>
            <a:p>
              <a:pPr>
                <a:buNone/>
              </a:pPr>
              <a:r>
                <a:rPr lang="zh-CN" altLang="en-US" sz="1200" b="1" dirty="0">
                  <a:solidFill>
                    <a:srgbClr val="F8F8F8"/>
                  </a:solidFill>
                  <a:latin typeface="Arial" panose="020B0604020202020204" pitchFamily="34" charset="0"/>
                  <a:ea typeface="宋体" pitchFamily="2" charset="-122"/>
                </a:rPr>
                <a:t>内置本地或在线调用</a:t>
              </a:r>
              <a:r>
                <a:rPr lang="en-US" altLang="zh-CN" sz="1200" b="1" dirty="0">
                  <a:solidFill>
                    <a:srgbClr val="F8F8F8"/>
                  </a:solidFill>
                  <a:latin typeface="Arial" panose="020B0604020202020204" pitchFamily="34" charset="0"/>
                  <a:ea typeface="宋体" pitchFamily="2" charset="-122"/>
                </a:rPr>
                <a:t>OCR</a:t>
              </a:r>
              <a:r>
                <a:rPr lang="zh-CN" altLang="en-US" sz="1200" b="1" dirty="0">
                  <a:solidFill>
                    <a:srgbClr val="F8F8F8"/>
                  </a:solidFill>
                  <a:latin typeface="Arial" panose="020B0604020202020204" pitchFamily="34" charset="0"/>
                  <a:ea typeface="宋体" pitchFamily="2" charset="-122"/>
                </a:rPr>
                <a:t>能力，实现图片转文字、纸质内容识别</a:t>
              </a:r>
              <a:endParaRPr lang="zh-CN" altLang="en-US" sz="1200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18439" name="Rectangle 7"/>
            <p:cNvSpPr/>
            <p:nvPr>
              <p:custDataLst>
                <p:tags r:id="rId4"/>
              </p:custDataLst>
            </p:nvPr>
          </p:nvSpPr>
          <p:spPr>
            <a:xfrm>
              <a:off x="14999" y="3298"/>
              <a:ext cx="2840" cy="1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pPr>
                <a:buNone/>
              </a:pPr>
              <a:r>
                <a:rPr lang="zh-CN" altLang="en-US" b="1" dirty="0">
                  <a:solidFill>
                    <a:srgbClr val="F8F8F8"/>
                  </a:solidFill>
                  <a:latin typeface="Arial" panose="020B0604020202020204" pitchFamily="34" charset="0"/>
                  <a:ea typeface="宋体" pitchFamily="2" charset="-122"/>
                </a:rPr>
                <a:t>验证码识别能力</a:t>
              </a:r>
              <a:endParaRPr lang="en-US" altLang="zh-CN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endParaRPr>
            </a:p>
            <a:p>
              <a:pPr>
                <a:buNone/>
              </a:pPr>
              <a:endParaRPr lang="en-US" altLang="zh-CN" sz="1000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endParaRPr>
            </a:p>
            <a:p>
              <a:pPr>
                <a:buNone/>
              </a:pPr>
              <a:r>
                <a:rPr lang="en-US" altLang="zh-CN" sz="1200" b="1" dirty="0">
                  <a:solidFill>
                    <a:srgbClr val="F8F8F8"/>
                  </a:solidFill>
                  <a:latin typeface="Arial" panose="020B0604020202020204" pitchFamily="34" charset="0"/>
                  <a:ea typeface="宋体" pitchFamily="2" charset="-122"/>
                </a:rPr>
                <a:t> </a:t>
              </a:r>
              <a:r>
                <a:rPr lang="zh-CN" altLang="en-US" sz="1200" b="1" dirty="0">
                  <a:solidFill>
                    <a:srgbClr val="F8F8F8"/>
                  </a:solidFill>
                  <a:latin typeface="Arial" panose="020B0604020202020204" pitchFamily="34" charset="0"/>
                  <a:ea typeface="宋体" pitchFamily="2" charset="-122"/>
                </a:rPr>
                <a:t>自动识别各类验证码，滑块验证、图片翻正等</a:t>
              </a:r>
              <a:endParaRPr lang="zh-CN" altLang="en-US" sz="1200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pic>
          <p:nvPicPr>
            <p:cNvPr id="18440" name="Picture 8" descr="circuler_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805" y="3085"/>
              <a:ext cx="2075" cy="20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1" name="Oval 9"/>
            <p:cNvSpPr/>
            <p:nvPr>
              <p:custDataLst>
                <p:tags r:id="rId7"/>
              </p:custDataLst>
            </p:nvPr>
          </p:nvSpPr>
          <p:spPr>
            <a:xfrm>
              <a:off x="8806" y="3080"/>
              <a:ext cx="2061" cy="1839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 wrap="none" anchor="ctr" anchorCtr="0"/>
            <a:p>
              <a:pPr>
                <a:buNone/>
              </a:pPr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pic>
          <p:nvPicPr>
            <p:cNvPr id="18442" name="Picture 10" descr="circuler_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807" y="7220"/>
              <a:ext cx="2073" cy="20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3" name="Oval 11"/>
            <p:cNvSpPr/>
            <p:nvPr>
              <p:custDataLst>
                <p:tags r:id="rId10"/>
              </p:custDataLst>
            </p:nvPr>
          </p:nvSpPr>
          <p:spPr>
            <a:xfrm>
              <a:off x="8808" y="7215"/>
              <a:ext cx="2064" cy="1839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</a:ln>
          </p:spPr>
          <p:txBody>
            <a:bodyPr wrap="none" anchor="ctr" anchorCtr="0"/>
            <a:p>
              <a:pPr>
                <a:buNone/>
              </a:pPr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pic>
          <p:nvPicPr>
            <p:cNvPr id="18444" name="Picture 12" descr="circuler_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3130" y="7203"/>
              <a:ext cx="2075" cy="20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5" name="Oval 13"/>
            <p:cNvSpPr/>
            <p:nvPr>
              <p:custDataLst>
                <p:tags r:id="rId12"/>
              </p:custDataLst>
            </p:nvPr>
          </p:nvSpPr>
          <p:spPr>
            <a:xfrm>
              <a:off x="13131" y="7183"/>
              <a:ext cx="2064" cy="183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 wrap="none" anchor="ctr" anchorCtr="0"/>
            <a:p>
              <a:pPr>
                <a:buNone/>
              </a:pPr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pic>
          <p:nvPicPr>
            <p:cNvPr id="18446" name="Picture 14" descr="circuler_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3130" y="3063"/>
              <a:ext cx="2072" cy="20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7" name="Oval 15"/>
            <p:cNvSpPr/>
            <p:nvPr>
              <p:custDataLst>
                <p:tags r:id="rId14"/>
              </p:custDataLst>
            </p:nvPr>
          </p:nvSpPr>
          <p:spPr>
            <a:xfrm>
              <a:off x="13131" y="3060"/>
              <a:ext cx="2064" cy="1839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</a:ln>
          </p:spPr>
          <p:txBody>
            <a:bodyPr wrap="none" anchor="ctr" anchorCtr="0"/>
            <a:p>
              <a:pPr>
                <a:buNone/>
              </a:pPr>
              <a:endParaRPr lang="zh-CN" altLang="en-US" dirty="0"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18448" name="Text Box 16"/>
            <p:cNvSpPr txBox="1"/>
            <p:nvPr>
              <p:custDataLst>
                <p:tags r:id="rId15"/>
              </p:custDataLst>
            </p:nvPr>
          </p:nvSpPr>
          <p:spPr>
            <a:xfrm>
              <a:off x="9237" y="4125"/>
              <a:ext cx="1255" cy="5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zh-CN" altLang="en-US" sz="2000" dirty="0">
                  <a:solidFill>
                    <a:srgbClr val="1C1C1C"/>
                  </a:solidFill>
                  <a:latin typeface="Arial" panose="020B0604020202020204" pitchFamily="34" charset="0"/>
                  <a:ea typeface="宋体" pitchFamily="2" charset="-122"/>
                </a:rPr>
                <a:t>反爬</a:t>
              </a:r>
              <a:r>
                <a:rPr lang="en-US" altLang="zh-CN" sz="2000" dirty="0">
                  <a:solidFill>
                    <a:srgbClr val="1C1C1C"/>
                  </a:solidFill>
                  <a:latin typeface="Arial" panose="020B0604020202020204" pitchFamily="34" charset="0"/>
                  <a:ea typeface="宋体" pitchFamily="2" charset="-122"/>
                </a:rPr>
                <a:t> </a:t>
              </a:r>
              <a:endParaRPr lang="en-US" altLang="zh-CN" sz="2000" dirty="0">
                <a:solidFill>
                  <a:srgbClr val="1C1C1C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18449" name="Group 17"/>
            <p:cNvGrpSpPr/>
            <p:nvPr/>
          </p:nvGrpSpPr>
          <p:grpSpPr>
            <a:xfrm>
              <a:off x="9578" y="3478"/>
              <a:ext cx="612" cy="542"/>
              <a:chOff x="523" y="2809"/>
              <a:chExt cx="876" cy="882"/>
            </a:xfrm>
          </p:grpSpPr>
          <p:sp>
            <p:nvSpPr>
              <p:cNvPr id="18479" name="Oval 18"/>
              <p:cNvSpPr/>
              <p:nvPr>
                <p:custDataLst>
                  <p:tags r:id="rId16"/>
                </p:custDataLst>
              </p:nvPr>
            </p:nvSpPr>
            <p:spPr>
              <a:xfrm>
                <a:off x="523" y="2809"/>
                <a:ext cx="876" cy="876"/>
              </a:xfrm>
              <a:prstGeom prst="ellipse">
                <a:avLst/>
              </a:prstGeom>
              <a:noFill/>
              <a:ln w="1905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18480" name="Line 19"/>
              <p:cNvSpPr/>
              <p:nvPr>
                <p:custDataLst>
                  <p:tags r:id="rId17"/>
                </p:custDataLst>
              </p:nvPr>
            </p:nvSpPr>
            <p:spPr>
              <a:xfrm>
                <a:off x="964" y="2809"/>
                <a:ext cx="0" cy="870"/>
              </a:xfrm>
              <a:prstGeom prst="line">
                <a:avLst/>
              </a:prstGeom>
              <a:ln w="1905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81" name="Line 20"/>
              <p:cNvSpPr/>
              <p:nvPr>
                <p:custDataLst>
                  <p:tags r:id="rId18"/>
                </p:custDataLst>
              </p:nvPr>
            </p:nvSpPr>
            <p:spPr>
              <a:xfrm>
                <a:off x="523" y="3244"/>
                <a:ext cx="876" cy="0"/>
              </a:xfrm>
              <a:prstGeom prst="line">
                <a:avLst/>
              </a:prstGeom>
              <a:ln w="1905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82" name="Freeform 21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23" y="2815"/>
                <a:ext cx="182" cy="864"/>
              </a:xfrm>
              <a:custGeom>
                <a:avLst/>
                <a:gdLst>
                  <a:gd name="txL" fmla="*/ 0 w 182"/>
                  <a:gd name="txT" fmla="*/ 0 h 864"/>
                  <a:gd name="txR" fmla="*/ 182 w 182"/>
                  <a:gd name="txB" fmla="*/ 864 h 864"/>
                </a:gdLst>
                <a:ahLst/>
                <a:cxnLst>
                  <a:cxn ang="0">
                    <a:pos x="0" y="0"/>
                  </a:cxn>
                  <a:cxn ang="0">
                    <a:pos x="182" y="435"/>
                  </a:cxn>
                  <a:cxn ang="0">
                    <a:pos x="6" y="864"/>
                  </a:cxn>
                </a:cxnLst>
                <a:rect l="txL" t="txT" r="txR" b="txB"/>
                <a:pathLst>
                  <a:path w="182" h="864">
                    <a:moveTo>
                      <a:pt x="0" y="0"/>
                    </a:moveTo>
                    <a:cubicBezTo>
                      <a:pt x="59" y="89"/>
                      <a:pt x="182" y="177"/>
                      <a:pt x="182" y="435"/>
                    </a:cubicBezTo>
                    <a:cubicBezTo>
                      <a:pt x="182" y="693"/>
                      <a:pt x="70" y="800"/>
                      <a:pt x="6" y="864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18483" name="Freeform 22"/>
              <p:cNvSpPr/>
              <p:nvPr>
                <p:custDataLst>
                  <p:tags r:id="rId20"/>
                </p:custDataLst>
              </p:nvPr>
            </p:nvSpPr>
            <p:spPr>
              <a:xfrm>
                <a:off x="726" y="2821"/>
                <a:ext cx="197" cy="870"/>
              </a:xfrm>
              <a:custGeom>
                <a:avLst/>
                <a:gdLst>
                  <a:gd name="txL" fmla="*/ 0 w 197"/>
                  <a:gd name="txT" fmla="*/ 0 h 870"/>
                  <a:gd name="txR" fmla="*/ 197 w 197"/>
                  <a:gd name="txB" fmla="*/ 870 h 870"/>
                </a:gdLst>
                <a:ahLst/>
                <a:cxnLst>
                  <a:cxn ang="0">
                    <a:pos x="167" y="0"/>
                  </a:cxn>
                  <a:cxn ang="0">
                    <a:pos x="0" y="436"/>
                  </a:cxn>
                  <a:cxn ang="0">
                    <a:pos x="197" y="870"/>
                  </a:cxn>
                </a:cxnLst>
                <a:rect l="txL" t="txT" r="txR" b="tx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18484" name="Freeform 23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891" y="3171"/>
                <a:ext cx="114" cy="653"/>
              </a:xfrm>
              <a:custGeom>
                <a:avLst/>
                <a:gdLst>
                  <a:gd name="txL" fmla="*/ 0 w 197"/>
                  <a:gd name="txT" fmla="*/ 0 h 870"/>
                  <a:gd name="txR" fmla="*/ 197 w 197"/>
                  <a:gd name="txB" fmla="*/ 870 h 870"/>
                </a:gdLst>
                <a:ahLst/>
                <a:cxnLst>
                  <a:cxn ang="0">
                    <a:pos x="167" y="0"/>
                  </a:cxn>
                  <a:cxn ang="0">
                    <a:pos x="0" y="436"/>
                  </a:cxn>
                  <a:cxn ang="0">
                    <a:pos x="197" y="870"/>
                  </a:cxn>
                </a:cxnLst>
                <a:rect l="txL" t="txT" r="txR" b="tx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18485" name="Freeform 24"/>
              <p:cNvSpPr/>
              <p:nvPr>
                <p:custDataLst>
                  <p:tags r:id="rId22"/>
                </p:custDataLst>
              </p:nvPr>
            </p:nvSpPr>
            <p:spPr>
              <a:xfrm rot="-5400000" flipV="1">
                <a:off x="899" y="2668"/>
                <a:ext cx="114" cy="653"/>
              </a:xfrm>
              <a:custGeom>
                <a:avLst/>
                <a:gdLst>
                  <a:gd name="txL" fmla="*/ 0 w 197"/>
                  <a:gd name="txT" fmla="*/ 0 h 870"/>
                  <a:gd name="txR" fmla="*/ 197 w 197"/>
                  <a:gd name="txB" fmla="*/ 870 h 870"/>
                </a:gdLst>
                <a:ahLst/>
                <a:cxnLst>
                  <a:cxn ang="0">
                    <a:pos x="167" y="0"/>
                  </a:cxn>
                  <a:cxn ang="0">
                    <a:pos x="0" y="436"/>
                  </a:cxn>
                  <a:cxn ang="0">
                    <a:pos x="197" y="870"/>
                  </a:cxn>
                </a:cxnLst>
                <a:rect l="txL" t="txT" r="txR" b="tx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1905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8450" name="Group 25"/>
            <p:cNvGrpSpPr/>
            <p:nvPr/>
          </p:nvGrpSpPr>
          <p:grpSpPr>
            <a:xfrm>
              <a:off x="13851" y="7590"/>
              <a:ext cx="826" cy="582"/>
              <a:chOff x="768" y="2024"/>
              <a:chExt cx="422" cy="337"/>
            </a:xfrm>
          </p:grpSpPr>
          <p:sp>
            <p:nvSpPr>
              <p:cNvPr id="18470" name="Freeform 26"/>
              <p:cNvSpPr/>
              <p:nvPr>
                <p:custDataLst>
                  <p:tags r:id="rId23"/>
                </p:custDataLst>
              </p:nvPr>
            </p:nvSpPr>
            <p:spPr>
              <a:xfrm>
                <a:off x="1074" y="2024"/>
                <a:ext cx="116" cy="117"/>
              </a:xfrm>
              <a:custGeom>
                <a:avLst/>
                <a:gdLst>
                  <a:gd name="txL" fmla="*/ 0 w 116"/>
                  <a:gd name="txT" fmla="*/ 0 h 117"/>
                  <a:gd name="txR" fmla="*/ 116 w 116"/>
                  <a:gd name="txB" fmla="*/ 117 h 117"/>
                </a:gdLst>
                <a:ahLst/>
                <a:cxnLst>
                  <a:cxn ang="0">
                    <a:pos x="12" y="0"/>
                  </a:cxn>
                  <a:cxn ang="0">
                    <a:pos x="0" y="67"/>
                  </a:cxn>
                  <a:cxn ang="0">
                    <a:pos x="53" y="117"/>
                  </a:cxn>
                  <a:cxn ang="0">
                    <a:pos x="108" y="105"/>
                  </a:cxn>
                  <a:cxn ang="0">
                    <a:pos x="116" y="54"/>
                  </a:cxn>
                  <a:cxn ang="0">
                    <a:pos x="65" y="0"/>
                  </a:cxn>
                  <a:cxn ang="0">
                    <a:pos x="12" y="0"/>
                  </a:cxn>
                </a:cxnLst>
                <a:rect l="txL" t="txT" r="txR" b="txB"/>
                <a:pathLst>
                  <a:path w="116" h="117">
                    <a:moveTo>
                      <a:pt x="12" y="0"/>
                    </a:moveTo>
                    <a:lnTo>
                      <a:pt x="0" y="67"/>
                    </a:lnTo>
                    <a:lnTo>
                      <a:pt x="53" y="117"/>
                    </a:lnTo>
                    <a:lnTo>
                      <a:pt x="108" y="105"/>
                    </a:lnTo>
                    <a:lnTo>
                      <a:pt x="116" y="54"/>
                    </a:lnTo>
                    <a:lnTo>
                      <a:pt x="65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18471" name="Freeform 27"/>
              <p:cNvSpPr/>
              <p:nvPr>
                <p:custDataLst>
                  <p:tags r:id="rId24"/>
                </p:custDataLst>
              </p:nvPr>
            </p:nvSpPr>
            <p:spPr>
              <a:xfrm>
                <a:off x="858" y="2090"/>
                <a:ext cx="273" cy="228"/>
              </a:xfrm>
              <a:custGeom>
                <a:avLst/>
                <a:gdLst>
                  <a:gd name="txL" fmla="*/ 0 w 273"/>
                  <a:gd name="txT" fmla="*/ 0 h 228"/>
                  <a:gd name="txR" fmla="*/ 273 w 273"/>
                  <a:gd name="txB" fmla="*/ 228 h 228"/>
                </a:gdLst>
                <a:ahLst/>
                <a:cxnLst>
                  <a:cxn ang="0">
                    <a:pos x="0" y="169"/>
                  </a:cxn>
                  <a:cxn ang="0">
                    <a:pos x="45" y="228"/>
                  </a:cxn>
                  <a:cxn ang="0">
                    <a:pos x="273" y="49"/>
                  </a:cxn>
                  <a:cxn ang="0">
                    <a:pos x="215" y="0"/>
                  </a:cxn>
                  <a:cxn ang="0">
                    <a:pos x="0" y="169"/>
                  </a:cxn>
                </a:cxnLst>
                <a:rect l="txL" t="txT" r="txR" b="txB"/>
                <a:pathLst>
                  <a:path w="273" h="228">
                    <a:moveTo>
                      <a:pt x="0" y="169"/>
                    </a:moveTo>
                    <a:lnTo>
                      <a:pt x="45" y="228"/>
                    </a:lnTo>
                    <a:lnTo>
                      <a:pt x="273" y="49"/>
                    </a:lnTo>
                    <a:lnTo>
                      <a:pt x="215" y="0"/>
                    </a:lnTo>
                    <a:lnTo>
                      <a:pt x="0" y="16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18472" name="Freeform 28"/>
              <p:cNvSpPr/>
              <p:nvPr>
                <p:custDataLst>
                  <p:tags r:id="rId25"/>
                </p:custDataLst>
              </p:nvPr>
            </p:nvSpPr>
            <p:spPr>
              <a:xfrm>
                <a:off x="858" y="2024"/>
                <a:ext cx="228" cy="237"/>
              </a:xfrm>
              <a:custGeom>
                <a:avLst/>
                <a:gdLst>
                  <a:gd name="txL" fmla="*/ 0 w 228"/>
                  <a:gd name="txT" fmla="*/ 0 h 237"/>
                  <a:gd name="txR" fmla="*/ 228 w 228"/>
                  <a:gd name="txB" fmla="*/ 237 h 237"/>
                </a:gdLst>
                <a:ahLst/>
                <a:cxnLst>
                  <a:cxn ang="0">
                    <a:pos x="21" y="172"/>
                  </a:cxn>
                  <a:cxn ang="0">
                    <a:pos x="0" y="237"/>
                  </a:cxn>
                  <a:cxn ang="0">
                    <a:pos x="219" y="64"/>
                  </a:cxn>
                  <a:cxn ang="0">
                    <a:pos x="228" y="0"/>
                  </a:cxn>
                  <a:cxn ang="0">
                    <a:pos x="21" y="172"/>
                  </a:cxn>
                </a:cxnLst>
                <a:rect l="txL" t="txT" r="txR" b="txB"/>
                <a:pathLst>
                  <a:path w="228" h="237">
                    <a:moveTo>
                      <a:pt x="21" y="172"/>
                    </a:moveTo>
                    <a:lnTo>
                      <a:pt x="0" y="237"/>
                    </a:lnTo>
                    <a:lnTo>
                      <a:pt x="219" y="64"/>
                    </a:lnTo>
                    <a:lnTo>
                      <a:pt x="228" y="0"/>
                    </a:lnTo>
                    <a:lnTo>
                      <a:pt x="21" y="17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18473" name="Freeform 29"/>
              <p:cNvSpPr/>
              <p:nvPr>
                <p:custDataLst>
                  <p:tags r:id="rId26"/>
                </p:custDataLst>
              </p:nvPr>
            </p:nvSpPr>
            <p:spPr>
              <a:xfrm>
                <a:off x="903" y="2129"/>
                <a:ext cx="281" cy="189"/>
              </a:xfrm>
              <a:custGeom>
                <a:avLst/>
                <a:gdLst>
                  <a:gd name="txL" fmla="*/ 0 w 281"/>
                  <a:gd name="txT" fmla="*/ 0 h 189"/>
                  <a:gd name="txR" fmla="*/ 281 w 281"/>
                  <a:gd name="txB" fmla="*/ 189 h 189"/>
                </a:gdLst>
                <a:ahLst/>
                <a:cxnLst>
                  <a:cxn ang="0">
                    <a:pos x="63" y="178"/>
                  </a:cxn>
                  <a:cxn ang="0">
                    <a:pos x="0" y="189"/>
                  </a:cxn>
                  <a:cxn ang="0">
                    <a:pos x="227" y="10"/>
                  </a:cxn>
                  <a:cxn ang="0">
                    <a:pos x="281" y="0"/>
                  </a:cxn>
                  <a:cxn ang="0">
                    <a:pos x="63" y="178"/>
                  </a:cxn>
                </a:cxnLst>
                <a:rect l="txL" t="txT" r="txR" b="txB"/>
                <a:pathLst>
                  <a:path w="281" h="189">
                    <a:moveTo>
                      <a:pt x="63" y="178"/>
                    </a:moveTo>
                    <a:lnTo>
                      <a:pt x="0" y="189"/>
                    </a:lnTo>
                    <a:lnTo>
                      <a:pt x="227" y="10"/>
                    </a:lnTo>
                    <a:lnTo>
                      <a:pt x="281" y="0"/>
                    </a:lnTo>
                    <a:lnTo>
                      <a:pt x="63" y="17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18474" name="Freeform 30"/>
              <p:cNvSpPr/>
              <p:nvPr>
                <p:custDataLst>
                  <p:tags r:id="rId27"/>
                </p:custDataLst>
              </p:nvPr>
            </p:nvSpPr>
            <p:spPr>
              <a:xfrm>
                <a:off x="789" y="2192"/>
                <a:ext cx="161" cy="163"/>
              </a:xfrm>
              <a:custGeom>
                <a:avLst/>
                <a:gdLst>
                  <a:gd name="txL" fmla="*/ 0 w 161"/>
                  <a:gd name="txT" fmla="*/ 0 h 163"/>
                  <a:gd name="txR" fmla="*/ 161 w 161"/>
                  <a:gd name="txB" fmla="*/ 163 h 163"/>
                </a:gdLst>
                <a:ahLst/>
                <a:cxnLst>
                  <a:cxn ang="0">
                    <a:pos x="0" y="135"/>
                  </a:cxn>
                  <a:cxn ang="0">
                    <a:pos x="18" y="163"/>
                  </a:cxn>
                  <a:cxn ang="0">
                    <a:pos x="161" y="120"/>
                  </a:cxn>
                  <a:cxn ang="0">
                    <a:pos x="114" y="124"/>
                  </a:cxn>
                  <a:cxn ang="0">
                    <a:pos x="69" y="67"/>
                  </a:cxn>
                  <a:cxn ang="0">
                    <a:pos x="90" y="0"/>
                  </a:cxn>
                  <a:cxn ang="0">
                    <a:pos x="0" y="135"/>
                  </a:cxn>
                </a:cxnLst>
                <a:rect l="txL" t="txT" r="txR" b="txB"/>
                <a:pathLst>
                  <a:path w="161" h="163">
                    <a:moveTo>
                      <a:pt x="0" y="135"/>
                    </a:moveTo>
                    <a:lnTo>
                      <a:pt x="18" y="163"/>
                    </a:lnTo>
                    <a:lnTo>
                      <a:pt x="161" y="120"/>
                    </a:lnTo>
                    <a:lnTo>
                      <a:pt x="114" y="124"/>
                    </a:lnTo>
                    <a:lnTo>
                      <a:pt x="69" y="67"/>
                    </a:lnTo>
                    <a:lnTo>
                      <a:pt x="90" y="0"/>
                    </a:lnTo>
                    <a:lnTo>
                      <a:pt x="0" y="13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18475" name="Freeform 31"/>
              <p:cNvSpPr/>
              <p:nvPr>
                <p:custDataLst>
                  <p:tags r:id="rId28"/>
                </p:custDataLst>
              </p:nvPr>
            </p:nvSpPr>
            <p:spPr>
              <a:xfrm>
                <a:off x="768" y="2328"/>
                <a:ext cx="39" cy="33"/>
              </a:xfrm>
              <a:custGeom>
                <a:avLst/>
                <a:gdLst>
                  <a:gd name="txL" fmla="*/ 0 w 39"/>
                  <a:gd name="txT" fmla="*/ 0 h 33"/>
                  <a:gd name="txR" fmla="*/ 39 w 39"/>
                  <a:gd name="txB" fmla="*/ 33 h 33"/>
                </a:gdLst>
                <a:ahLst/>
                <a:cxnLst>
                  <a:cxn ang="0">
                    <a:pos x="27" y="0"/>
                  </a:cxn>
                  <a:cxn ang="0">
                    <a:pos x="0" y="33"/>
                  </a:cxn>
                  <a:cxn ang="0">
                    <a:pos x="39" y="25"/>
                  </a:cxn>
                  <a:cxn ang="0">
                    <a:pos x="27" y="0"/>
                  </a:cxn>
                </a:cxnLst>
                <a:rect l="txL" t="txT" r="txR" b="txB"/>
                <a:pathLst>
                  <a:path w="39" h="33">
                    <a:moveTo>
                      <a:pt x="27" y="0"/>
                    </a:moveTo>
                    <a:lnTo>
                      <a:pt x="0" y="33"/>
                    </a:lnTo>
                    <a:lnTo>
                      <a:pt x="39" y="2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18476" name="Line 32"/>
              <p:cNvSpPr/>
              <p:nvPr>
                <p:custDataLst>
                  <p:tags r:id="rId29"/>
                </p:custDataLst>
              </p:nvPr>
            </p:nvSpPr>
            <p:spPr>
              <a:xfrm flipV="1">
                <a:off x="797" y="2258"/>
                <a:ext cx="66" cy="7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77" name="Line 33"/>
              <p:cNvSpPr/>
              <p:nvPr>
                <p:custDataLst>
                  <p:tags r:id="rId30"/>
                </p:custDataLst>
              </p:nvPr>
            </p:nvSpPr>
            <p:spPr>
              <a:xfrm flipV="1">
                <a:off x="806" y="2315"/>
                <a:ext cx="100" cy="3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78" name="Oval 34"/>
              <p:cNvSpPr/>
              <p:nvPr>
                <p:custDataLst>
                  <p:tags r:id="rId31"/>
                </p:custDataLst>
              </p:nvPr>
            </p:nvSpPr>
            <p:spPr>
              <a:xfrm rot="1507387">
                <a:off x="1116" y="2063"/>
                <a:ext cx="43" cy="27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8451" name="Group 35"/>
            <p:cNvGrpSpPr/>
            <p:nvPr/>
          </p:nvGrpSpPr>
          <p:grpSpPr>
            <a:xfrm>
              <a:off x="9565" y="7593"/>
              <a:ext cx="695" cy="530"/>
              <a:chOff x="2310" y="3078"/>
              <a:chExt cx="312" cy="270"/>
            </a:xfrm>
          </p:grpSpPr>
          <p:sp>
            <p:nvSpPr>
              <p:cNvPr id="18463" name="AutoShape 36"/>
              <p:cNvSpPr/>
              <p:nvPr>
                <p:custDataLst>
                  <p:tags r:id="rId32"/>
                </p:custDataLst>
              </p:nvPr>
            </p:nvSpPr>
            <p:spPr>
              <a:xfrm>
                <a:off x="2374" y="3078"/>
                <a:ext cx="186" cy="187"/>
              </a:xfrm>
              <a:prstGeom prst="roundRect">
                <a:avLst>
                  <a:gd name="adj" fmla="val 6250"/>
                </a:avLst>
              </a:prstGeom>
              <a:noFill/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18464" name="AutoShape 37"/>
              <p:cNvSpPr/>
              <p:nvPr>
                <p:custDataLst>
                  <p:tags r:id="rId33"/>
                </p:custDataLst>
              </p:nvPr>
            </p:nvSpPr>
            <p:spPr>
              <a:xfrm>
                <a:off x="2310" y="3265"/>
                <a:ext cx="312" cy="83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18465" name="AutoShape 38"/>
              <p:cNvSpPr/>
              <p:nvPr>
                <p:custDataLst>
                  <p:tags r:id="rId34"/>
                </p:custDataLst>
              </p:nvPr>
            </p:nvSpPr>
            <p:spPr>
              <a:xfrm>
                <a:off x="2390" y="3096"/>
                <a:ext cx="154" cy="147"/>
              </a:xfrm>
              <a:prstGeom prst="roundRect">
                <a:avLst>
                  <a:gd name="adj" fmla="val 7972"/>
                </a:avLst>
              </a:prstGeom>
              <a:solidFill>
                <a:srgbClr val="FFFFFF"/>
              </a:solidFill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18466" name="Line 39"/>
              <p:cNvSpPr/>
              <p:nvPr>
                <p:custDataLst>
                  <p:tags r:id="rId35"/>
                </p:custDataLst>
              </p:nvPr>
            </p:nvSpPr>
            <p:spPr>
              <a:xfrm flipH="1">
                <a:off x="2530" y="3305"/>
                <a:ext cx="47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67" name="Line 40"/>
              <p:cNvSpPr/>
              <p:nvPr>
                <p:custDataLst>
                  <p:tags r:id="rId36"/>
                </p:custDataLst>
              </p:nvPr>
            </p:nvSpPr>
            <p:spPr>
              <a:xfrm flipH="1">
                <a:off x="2447" y="3134"/>
                <a:ext cx="78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68" name="Line 41"/>
              <p:cNvSpPr/>
              <p:nvPr>
                <p:custDataLst>
                  <p:tags r:id="rId37"/>
                </p:custDataLst>
              </p:nvPr>
            </p:nvSpPr>
            <p:spPr>
              <a:xfrm flipH="1">
                <a:off x="2467" y="3154"/>
                <a:ext cx="48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69" name="Line 42"/>
              <p:cNvSpPr/>
              <p:nvPr>
                <p:custDataLst>
                  <p:tags r:id="rId38"/>
                </p:custDataLst>
              </p:nvPr>
            </p:nvSpPr>
            <p:spPr>
              <a:xfrm flipH="1">
                <a:off x="2480" y="3216"/>
                <a:ext cx="34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8452" name="Group 43"/>
            <p:cNvGrpSpPr/>
            <p:nvPr/>
          </p:nvGrpSpPr>
          <p:grpSpPr>
            <a:xfrm>
              <a:off x="13832" y="3478"/>
              <a:ext cx="880" cy="493"/>
              <a:chOff x="3824" y="1835"/>
              <a:chExt cx="491" cy="312"/>
            </a:xfrm>
          </p:grpSpPr>
          <p:grpSp>
            <p:nvGrpSpPr>
              <p:cNvPr id="18458" name="Group 44"/>
              <p:cNvGrpSpPr/>
              <p:nvPr/>
            </p:nvGrpSpPr>
            <p:grpSpPr>
              <a:xfrm>
                <a:off x="3824" y="1835"/>
                <a:ext cx="491" cy="312"/>
                <a:chOff x="347" y="2022"/>
                <a:chExt cx="491" cy="312"/>
              </a:xfrm>
            </p:grpSpPr>
            <p:sp>
              <p:nvSpPr>
                <p:cNvPr id="18460" name="Freeform 45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347" y="2022"/>
                  <a:ext cx="491" cy="312"/>
                </a:xfrm>
                <a:custGeom>
                  <a:avLst/>
                  <a:gdLst>
                    <a:gd name="txL" fmla="*/ 0 w 491"/>
                    <a:gd name="txT" fmla="*/ 0 h 312"/>
                    <a:gd name="txR" fmla="*/ 491 w 491"/>
                    <a:gd name="txB" fmla="*/ 312 h 312"/>
                  </a:gdLst>
                  <a:ahLst/>
                  <a:cxnLst>
                    <a:cxn ang="0">
                      <a:pos x="9" y="96"/>
                    </a:cxn>
                    <a:cxn ang="0">
                      <a:pos x="10" y="159"/>
                    </a:cxn>
                    <a:cxn ang="0">
                      <a:pos x="288" y="312"/>
                    </a:cxn>
                    <a:cxn ang="0">
                      <a:pos x="486" y="184"/>
                    </a:cxn>
                    <a:cxn ang="0">
                      <a:pos x="303" y="302"/>
                    </a:cxn>
                    <a:cxn ang="0">
                      <a:pos x="283" y="246"/>
                    </a:cxn>
                    <a:cxn ang="0">
                      <a:pos x="480" y="128"/>
                    </a:cxn>
                    <a:cxn ang="0">
                      <a:pos x="202" y="0"/>
                    </a:cxn>
                    <a:cxn ang="0">
                      <a:pos x="9" y="96"/>
                    </a:cxn>
                  </a:cxnLst>
                  <a:rect l="txL" t="txT" r="txR" b="txB"/>
                  <a:pathLst>
                    <a:path w="491" h="312">
                      <a:moveTo>
                        <a:pt x="9" y="96"/>
                      </a:moveTo>
                      <a:cubicBezTo>
                        <a:pt x="0" y="133"/>
                        <a:pt x="1" y="139"/>
                        <a:pt x="10" y="159"/>
                      </a:cubicBezTo>
                      <a:cubicBezTo>
                        <a:pt x="57" y="195"/>
                        <a:pt x="255" y="300"/>
                        <a:pt x="288" y="312"/>
                      </a:cubicBezTo>
                      <a:cubicBezTo>
                        <a:pt x="346" y="289"/>
                        <a:pt x="457" y="207"/>
                        <a:pt x="486" y="184"/>
                      </a:cubicBezTo>
                      <a:cubicBezTo>
                        <a:pt x="491" y="173"/>
                        <a:pt x="337" y="292"/>
                        <a:pt x="303" y="302"/>
                      </a:cubicBezTo>
                      <a:cubicBezTo>
                        <a:pt x="296" y="310"/>
                        <a:pt x="254" y="274"/>
                        <a:pt x="283" y="246"/>
                      </a:cubicBezTo>
                      <a:cubicBezTo>
                        <a:pt x="338" y="217"/>
                        <a:pt x="378" y="180"/>
                        <a:pt x="480" y="128"/>
                      </a:cubicBezTo>
                      <a:cubicBezTo>
                        <a:pt x="343" y="66"/>
                        <a:pt x="288" y="30"/>
                        <a:pt x="202" y="0"/>
                      </a:cubicBezTo>
                      <a:cubicBezTo>
                        <a:pt x="100" y="33"/>
                        <a:pt x="46" y="75"/>
                        <a:pt x="9" y="96"/>
                      </a:cubicBezTo>
                      <a:close/>
                    </a:path>
                  </a:pathLst>
                </a:custGeom>
                <a:solidFill>
                  <a:schemeClr val="tx1">
                    <a:alpha val="59999"/>
                  </a:schemeClr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>
                    <a:buNone/>
                  </a:pPr>
                  <a:endParaRPr lang="zh-CN" altLang="en-US" dirty="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8461" name="Freeform 46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615" y="2154"/>
                  <a:ext cx="215" cy="171"/>
                </a:xfrm>
                <a:custGeom>
                  <a:avLst/>
                  <a:gdLst>
                    <a:gd name="txL" fmla="*/ 0 w 215"/>
                    <a:gd name="txT" fmla="*/ 0 h 171"/>
                    <a:gd name="txR" fmla="*/ 215 w 215"/>
                    <a:gd name="txB" fmla="*/ 171 h 171"/>
                  </a:gdLst>
                  <a:ahLst/>
                  <a:cxnLst>
                    <a:cxn ang="0">
                      <a:pos x="15" y="117"/>
                    </a:cxn>
                    <a:cxn ang="0">
                      <a:pos x="23" y="171"/>
                    </a:cxn>
                    <a:cxn ang="0">
                      <a:pos x="215" y="48"/>
                    </a:cxn>
                    <a:cxn ang="0">
                      <a:pos x="203" y="0"/>
                    </a:cxn>
                    <a:cxn ang="0">
                      <a:pos x="15" y="117"/>
                    </a:cxn>
                  </a:cxnLst>
                  <a:rect l="txL" t="txT" r="txR" b="txB"/>
                  <a:pathLst>
                    <a:path w="215" h="171">
                      <a:moveTo>
                        <a:pt x="15" y="117"/>
                      </a:moveTo>
                      <a:cubicBezTo>
                        <a:pt x="9" y="129"/>
                        <a:pt x="0" y="154"/>
                        <a:pt x="23" y="171"/>
                      </a:cubicBezTo>
                      <a:cubicBezTo>
                        <a:pt x="45" y="166"/>
                        <a:pt x="185" y="77"/>
                        <a:pt x="215" y="48"/>
                      </a:cubicBezTo>
                      <a:cubicBezTo>
                        <a:pt x="215" y="32"/>
                        <a:pt x="207" y="32"/>
                        <a:pt x="203" y="0"/>
                      </a:cubicBezTo>
                      <a:cubicBezTo>
                        <a:pt x="125" y="42"/>
                        <a:pt x="56" y="87"/>
                        <a:pt x="15" y="117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>
                    <a:buNone/>
                  </a:pPr>
                  <a:endParaRPr lang="zh-CN" altLang="en-US" dirty="0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18462" name="Line 47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368" y="2128"/>
                  <a:ext cx="253" cy="137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8459" name="Freeform 48"/>
              <p:cNvSpPr/>
              <p:nvPr>
                <p:custDataLst>
                  <p:tags r:id="rId42"/>
                </p:custDataLst>
              </p:nvPr>
            </p:nvSpPr>
            <p:spPr>
              <a:xfrm>
                <a:off x="4169" y="2067"/>
                <a:ext cx="48" cy="44"/>
              </a:xfrm>
              <a:custGeom>
                <a:avLst/>
                <a:gdLst>
                  <a:gd name="txL" fmla="*/ 0 w 48"/>
                  <a:gd name="txT" fmla="*/ 0 h 44"/>
                  <a:gd name="txR" fmla="*/ 48 w 48"/>
                  <a:gd name="txB" fmla="*/ 44 h 44"/>
                </a:gdLst>
                <a:ahLst/>
                <a:cxnLst>
                  <a:cxn ang="0">
                    <a:pos x="0" y="14"/>
                  </a:cxn>
                  <a:cxn ang="0">
                    <a:pos x="18" y="0"/>
                  </a:cxn>
                  <a:cxn ang="0">
                    <a:pos x="48" y="26"/>
                  </a:cxn>
                  <a:cxn ang="0">
                    <a:pos x="27" y="44"/>
                  </a:cxn>
                  <a:cxn ang="0">
                    <a:pos x="0" y="14"/>
                  </a:cxn>
                </a:cxnLst>
                <a:rect l="txL" t="txT" r="txR" b="txB"/>
                <a:pathLst>
                  <a:path w="48" h="44">
                    <a:moveTo>
                      <a:pt x="0" y="14"/>
                    </a:moveTo>
                    <a:lnTo>
                      <a:pt x="18" y="0"/>
                    </a:lnTo>
                    <a:lnTo>
                      <a:pt x="48" y="26"/>
                    </a:lnTo>
                    <a:lnTo>
                      <a:pt x="27" y="4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tx1">
                  <a:alpha val="59999"/>
                </a:schemeClr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>
                  <a:buNone/>
                </a:pPr>
                <a:endParaRPr lang="zh-CN" altLang="en-US" dirty="0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18453" name="Text Box 49"/>
            <p:cNvSpPr txBox="1"/>
            <p:nvPr>
              <p:custDataLst>
                <p:tags r:id="rId43"/>
              </p:custDataLst>
            </p:nvPr>
          </p:nvSpPr>
          <p:spPr>
            <a:xfrm>
              <a:off x="13443" y="4125"/>
              <a:ext cx="1564" cy="5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zh-CN" altLang="en-US" sz="2000" dirty="0">
                  <a:solidFill>
                    <a:srgbClr val="1C1C1C"/>
                  </a:solidFill>
                  <a:latin typeface="Arial" panose="020B0604020202020204" pitchFamily="34" charset="0"/>
                  <a:ea typeface="宋体" pitchFamily="2" charset="-122"/>
                </a:rPr>
                <a:t>验证码</a:t>
              </a:r>
              <a:r>
                <a:rPr lang="en-US" altLang="zh-CN" sz="2000" dirty="0">
                  <a:solidFill>
                    <a:srgbClr val="1C1C1C"/>
                  </a:solidFill>
                  <a:latin typeface="Arial" panose="020B0604020202020204" pitchFamily="34" charset="0"/>
                  <a:ea typeface="宋体" pitchFamily="2" charset="-122"/>
                </a:rPr>
                <a:t> </a:t>
              </a:r>
              <a:endParaRPr lang="en-US" altLang="zh-CN" sz="2000" dirty="0">
                <a:solidFill>
                  <a:srgbClr val="1C1C1C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18454" name="Text Box 50"/>
            <p:cNvSpPr txBox="1"/>
            <p:nvPr>
              <p:custDataLst>
                <p:tags r:id="rId44"/>
              </p:custDataLst>
            </p:nvPr>
          </p:nvSpPr>
          <p:spPr>
            <a:xfrm>
              <a:off x="8950" y="8253"/>
              <a:ext cx="1897" cy="5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000" dirty="0">
                  <a:solidFill>
                    <a:srgbClr val="1C1C1C"/>
                  </a:solidFill>
                  <a:latin typeface="Arial" panose="020B0604020202020204" pitchFamily="34" charset="0"/>
                  <a:ea typeface="宋体" pitchFamily="2" charset="-122"/>
                </a:rPr>
                <a:t>AI</a:t>
              </a:r>
              <a:r>
                <a:rPr lang="zh-CN" altLang="en-US" sz="2000" dirty="0">
                  <a:solidFill>
                    <a:srgbClr val="1C1C1C"/>
                  </a:solidFill>
                  <a:latin typeface="Arial" panose="020B0604020202020204" pitchFamily="34" charset="0"/>
                  <a:ea typeface="宋体" pitchFamily="2" charset="-122"/>
                </a:rPr>
                <a:t>扩展</a:t>
              </a:r>
              <a:r>
                <a:rPr lang="en-US" altLang="zh-CN" sz="2000" dirty="0">
                  <a:solidFill>
                    <a:srgbClr val="1C1C1C"/>
                  </a:solidFill>
                  <a:latin typeface="Arial" panose="020B0604020202020204" pitchFamily="34" charset="0"/>
                  <a:ea typeface="宋体" pitchFamily="2" charset="-122"/>
                </a:rPr>
                <a:t> </a:t>
              </a:r>
              <a:endParaRPr lang="en-US" altLang="zh-CN" sz="2000" dirty="0">
                <a:solidFill>
                  <a:srgbClr val="1C1C1C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18455" name="Text Box 51"/>
            <p:cNvSpPr txBox="1"/>
            <p:nvPr>
              <p:custDataLst>
                <p:tags r:id="rId45"/>
              </p:custDataLst>
            </p:nvPr>
          </p:nvSpPr>
          <p:spPr>
            <a:xfrm>
              <a:off x="13275" y="8308"/>
              <a:ext cx="1819" cy="5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000" dirty="0">
                  <a:solidFill>
                    <a:srgbClr val="1C1C1C"/>
                  </a:solidFill>
                  <a:latin typeface="Arial" panose="020B0604020202020204" pitchFamily="34" charset="0"/>
                  <a:ea typeface="宋体" pitchFamily="2" charset="-122"/>
                </a:rPr>
                <a:t>OCR </a:t>
              </a:r>
              <a:endParaRPr lang="en-US" altLang="zh-CN" sz="2000" dirty="0">
                <a:solidFill>
                  <a:srgbClr val="1C1C1C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18456" name="Text Box 52"/>
            <p:cNvSpPr txBox="1"/>
            <p:nvPr>
              <p:custDataLst>
                <p:tags r:id="rId46"/>
              </p:custDataLst>
            </p:nvPr>
          </p:nvSpPr>
          <p:spPr>
            <a:xfrm>
              <a:off x="10969" y="5503"/>
              <a:ext cx="2086" cy="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noAutofit/>
            </a:bodyPr>
            <a:p>
              <a:pPr algn="ctr" eaLnBrk="0" hangingPunct="0">
                <a:buNone/>
              </a:pPr>
              <a:r>
                <a:rPr lang="en-US" altLang="zh-CN" sz="24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itchFamily="2" charset="-122"/>
                </a:rPr>
                <a:t>AI</a:t>
              </a:r>
              <a:r>
                <a:rPr lang="zh-CN" altLang="en-US" sz="24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itchFamily="2" charset="-122"/>
                </a:rPr>
                <a:t>能力</a:t>
              </a:r>
              <a:endPara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</a:endParaRPr>
            </a:p>
            <a:p>
              <a:pPr algn="ctr" eaLnBrk="0" hangingPunct="0"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宋体" pitchFamily="2" charset="-122"/>
                </a:rPr>
                <a:t>自研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宋体" pitchFamily="2" charset="-122"/>
                </a:rPr>
                <a:t>RPA</a:t>
              </a: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宋体" pitchFamily="2" charset="-122"/>
                </a:rPr>
                <a:t>引擎</a:t>
              </a:r>
              <a:endPara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</p:grpSp>
      <p:sp>
        <p:nvSpPr>
          <p:cNvPr id="2" name="TextBox 41"/>
          <p:cNvSpPr txBox="1"/>
          <p:nvPr>
            <p:custDataLst>
              <p:tags r:id="rId47"/>
            </p:custDataLst>
          </p:nvPr>
        </p:nvSpPr>
        <p:spPr>
          <a:xfrm>
            <a:off x="405765" y="1432560"/>
            <a:ext cx="359537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自研</a:t>
            </a:r>
            <a:r>
              <a:rPr lang="en-US" altLang="zh-CN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RPA</a:t>
            </a:r>
            <a:r>
              <a:rPr lang="zh-CN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引擎</a:t>
            </a:r>
            <a:r>
              <a:rPr lang="en-US" altLang="zh-CN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AI</a:t>
            </a:r>
            <a:r>
              <a:rPr lang="zh-CN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能力</a:t>
            </a:r>
            <a:endParaRPr lang="zh-CN" altLang="en-US" sz="2800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44"/>
          <p:cNvSpPr txBox="1"/>
          <p:nvPr>
            <p:custDataLst>
              <p:tags r:id="rId48"/>
            </p:custDataLst>
          </p:nvPr>
        </p:nvSpPr>
        <p:spPr>
          <a:xfrm>
            <a:off x="450850" y="2119630"/>
            <a:ext cx="2914650" cy="37884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RPA引擎集成了常见的AI组件、无需编写代码即可轻松解决各类验证码识别、滑块验证，图片信息提取等场景。并集成各类反爬解决方案，无需编写代码即可有效应对各类反爬手段。RPA引擎采用插件式调用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AI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能力，可不断扩展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AI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能力、更新和训练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AI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模型库</a:t>
            </a:r>
            <a:endParaRPr lang="zh-CN" altLang="en-US" sz="1600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4"/>
          <p:cNvSpPr/>
          <p:nvPr>
            <p:custDataLst>
              <p:tags r:id="rId49"/>
            </p:custDataLst>
          </p:nvPr>
        </p:nvSpPr>
        <p:spPr>
          <a:xfrm>
            <a:off x="3629025" y="4728210"/>
            <a:ext cx="2087245" cy="10629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r">
              <a:buNone/>
            </a:pPr>
            <a:r>
              <a:rPr lang="zh-CN" altLang="en-US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rPr>
              <a:t>插件式</a:t>
            </a:r>
            <a:r>
              <a:rPr lang="en-US" altLang="zh-CN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rPr>
              <a:t>AI</a:t>
            </a:r>
            <a:r>
              <a:rPr lang="zh-CN" altLang="en-US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rPr>
              <a:t>能力</a:t>
            </a:r>
            <a:endParaRPr lang="en-US" altLang="zh-CN" b="1" dirty="0">
              <a:solidFill>
                <a:srgbClr val="F8F8F8"/>
              </a:solidFill>
              <a:latin typeface="Arial" panose="020B0604020202020204" pitchFamily="34" charset="0"/>
              <a:ea typeface="宋体" pitchFamily="2" charset="-122"/>
            </a:endParaRPr>
          </a:p>
          <a:p>
            <a:pPr algn="r">
              <a:buNone/>
            </a:pPr>
            <a:endParaRPr lang="en-US" altLang="zh-CN" sz="1000" b="1" dirty="0">
              <a:solidFill>
                <a:srgbClr val="F8F8F8"/>
              </a:solidFill>
              <a:latin typeface="Arial" panose="020B0604020202020204" pitchFamily="34" charset="0"/>
              <a:ea typeface="宋体" pitchFamily="2" charset="-122"/>
            </a:endParaRPr>
          </a:p>
          <a:p>
            <a:pPr algn="r">
              <a:buNone/>
            </a:pPr>
            <a:r>
              <a:rPr lang="en-US" altLang="zh-CN" sz="1200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rPr>
              <a:t>RPA</a:t>
            </a:r>
            <a:r>
              <a:rPr lang="zh-CN" altLang="en-US" sz="1200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rPr>
              <a:t>引擎采用插件式引入</a:t>
            </a:r>
            <a:endParaRPr lang="zh-CN" altLang="en-US" sz="1200" b="1" dirty="0">
              <a:solidFill>
                <a:srgbClr val="F8F8F8"/>
              </a:solidFill>
              <a:latin typeface="Arial" panose="020B0604020202020204" pitchFamily="34" charset="0"/>
              <a:ea typeface="宋体" pitchFamily="2" charset="-122"/>
            </a:endParaRPr>
          </a:p>
          <a:p>
            <a:pPr algn="r">
              <a:buNone/>
            </a:pPr>
            <a:r>
              <a:rPr lang="en-US" altLang="zh-CN" sz="1200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rPr>
              <a:t>AI</a:t>
            </a:r>
            <a:r>
              <a:rPr lang="zh-CN" altLang="en-US" sz="1200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rPr>
              <a:t>能力，可方便扩展</a:t>
            </a:r>
            <a:r>
              <a:rPr lang="en-US" altLang="zh-CN" sz="1200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rPr>
              <a:t>AI</a:t>
            </a:r>
            <a:r>
              <a:rPr lang="zh-CN" altLang="en-US" sz="1200" b="1" dirty="0">
                <a:solidFill>
                  <a:srgbClr val="F8F8F8"/>
                </a:solidFill>
                <a:latin typeface="Arial" panose="020B0604020202020204" pitchFamily="34" charset="0"/>
                <a:ea typeface="宋体" pitchFamily="2" charset="-122"/>
              </a:rPr>
              <a:t>功能，例如：新增语音转文字调用</a:t>
            </a:r>
            <a:endParaRPr lang="zh-CN" altLang="en-US" sz="1200" b="1" dirty="0">
              <a:solidFill>
                <a:srgbClr val="F8F8F8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3588385" y="1282700"/>
            <a:ext cx="626935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AI能力：反</a:t>
            </a:r>
            <a:r>
              <a:rPr lang="zh-CN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爬解决方案</a:t>
            </a:r>
            <a:endParaRPr lang="zh-CN" altLang="en-US" sz="2800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" y="3212465"/>
            <a:ext cx="5384165" cy="3168015"/>
          </a:xfrm>
          <a:prstGeom prst="rect">
            <a:avLst/>
          </a:prstGeom>
        </p:spPr>
      </p:pic>
      <p:sp>
        <p:nvSpPr>
          <p:cNvPr id="22" name="TextBox 44"/>
          <p:cNvSpPr txBox="1"/>
          <p:nvPr>
            <p:custDataLst>
              <p:tags r:id="rId2"/>
            </p:custDataLst>
          </p:nvPr>
        </p:nvSpPr>
        <p:spPr>
          <a:xfrm>
            <a:off x="292735" y="2040890"/>
            <a:ext cx="5384800" cy="11188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裁判文书网：采用国内顶尖的瑞数公司提供的反爬策略，探测页面指纹，阻止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RPA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访问，圆融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RPA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引擎采用不被探测的框架有效应该此类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反爬手段</a:t>
            </a:r>
            <a:endParaRPr lang="zh-CN" altLang="en-US" sz="1600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220" y="3212465"/>
            <a:ext cx="5434330" cy="3168015"/>
          </a:xfrm>
          <a:prstGeom prst="rect">
            <a:avLst/>
          </a:prstGeom>
        </p:spPr>
      </p:pic>
      <p:sp>
        <p:nvSpPr>
          <p:cNvPr id="6" name="TextBox 44"/>
          <p:cNvSpPr txBox="1"/>
          <p:nvPr>
            <p:custDataLst>
              <p:tags r:id="rId4"/>
            </p:custDataLst>
          </p:nvPr>
        </p:nvSpPr>
        <p:spPr>
          <a:xfrm>
            <a:off x="6332220" y="2040890"/>
            <a:ext cx="5434965" cy="11188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上海钢联铝板块：页面采用字体样式，前端显示的值与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html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值不一致，阻止内容被爬取。圆融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RPA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引擎采用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AI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算法解析字体并实现真实内容抓取</a:t>
            </a:r>
            <a:endParaRPr lang="zh-CN" altLang="en-US" sz="1600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41"/>
          <p:cNvSpPr txBox="1"/>
          <p:nvPr>
            <p:custDataLst>
              <p:tags r:id="rId1"/>
            </p:custDataLst>
          </p:nvPr>
        </p:nvSpPr>
        <p:spPr>
          <a:xfrm>
            <a:off x="405765" y="1432560"/>
            <a:ext cx="359537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低代码开发</a:t>
            </a:r>
            <a:endParaRPr lang="zh-CN" sz="2800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44"/>
          <p:cNvSpPr txBox="1"/>
          <p:nvPr>
            <p:custDataLst>
              <p:tags r:id="rId2"/>
            </p:custDataLst>
          </p:nvPr>
        </p:nvSpPr>
        <p:spPr>
          <a:xfrm>
            <a:off x="450850" y="2119630"/>
            <a:ext cx="2914650" cy="44469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RPA引擎集成了各类高度复用的组件，仅需简单配置即可完成流程开发。采用业务回调代码实现RPA引擎与业务处理的无缝结合。自研网页智能采集软件，业务员执行网页操作后自动录制操作过程，生成流程步骤。</a:t>
            </a:r>
            <a:endParaRPr lang="zh-CN" altLang="en-US" sz="1600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极少的代码量，大大减少开发周期和降低开发费用。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“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物美价廉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”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是我们的宗旨。</a:t>
            </a:r>
            <a:endParaRPr lang="zh-CN" altLang="en-US" sz="1600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746" name="椭圆 31745"/>
          <p:cNvSpPr/>
          <p:nvPr>
            <p:custDataLst>
              <p:tags r:id="rId3"/>
            </p:custDataLst>
          </p:nvPr>
        </p:nvSpPr>
        <p:spPr>
          <a:xfrm>
            <a:off x="3742055" y="1629093"/>
            <a:ext cx="4291013" cy="4291012"/>
          </a:xfrm>
          <a:prstGeom prst="ellipse">
            <a:avLst/>
          </a:prstGeom>
          <a:gradFill rotWithShape="1">
            <a:gsLst>
              <a:gs pos="0">
                <a:srgbClr val="B7BED3"/>
              </a:gs>
              <a:gs pos="100000">
                <a:srgbClr val="B7BED3">
                  <a:gamma/>
                  <a:shade val="66275"/>
                  <a:invGamma/>
                </a:srgbClr>
              </a:gs>
            </a:gsLst>
            <a:lin ang="5400000" scaled="1"/>
            <a:tileRect/>
          </a:gradFill>
          <a:ln w="285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47" name="椭圆 31746"/>
          <p:cNvSpPr/>
          <p:nvPr>
            <p:custDataLst>
              <p:tags r:id="rId4"/>
            </p:custDataLst>
          </p:nvPr>
        </p:nvSpPr>
        <p:spPr>
          <a:xfrm>
            <a:off x="7280593" y="1629093"/>
            <a:ext cx="4291012" cy="4291012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6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48" name="六边形 31747"/>
          <p:cNvSpPr/>
          <p:nvPr>
            <p:custDataLst>
              <p:tags r:id="rId5"/>
            </p:custDataLst>
          </p:nvPr>
        </p:nvSpPr>
        <p:spPr>
          <a:xfrm>
            <a:off x="5304155" y="3775393"/>
            <a:ext cx="1555750" cy="1344612"/>
          </a:xfrm>
          <a:prstGeom prst="hexagon">
            <a:avLst>
              <a:gd name="adj" fmla="val 28925"/>
              <a:gd name="vf" fmla="val 115470"/>
            </a:avLst>
          </a:prstGeom>
          <a:gradFill rotWithShape="1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TopRight">
              <a:rot lat="0" lon="0" rev="0"/>
            </a:camera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 anchorCtr="0">
            <a:flatTx/>
          </a:bodyPr>
          <a:p>
            <a:pPr algn="ctr"/>
            <a:r>
              <a:rPr lang="zh-CN" altLang="en-US" sz="1400" b="1">
                <a:solidFill>
                  <a:srgbClr val="000000"/>
                </a:solidFill>
                <a:latin typeface="HY견고딕" pitchFamily="18" charset="-127"/>
                <a:ea typeface="宋体" pitchFamily="2" charset="-122"/>
              </a:rPr>
              <a:t>详细日志跟踪</a:t>
            </a:r>
            <a:endParaRPr lang="zh-CN" altLang="en-US" sz="1400" b="1">
              <a:solidFill>
                <a:srgbClr val="000000"/>
              </a:solidFill>
              <a:latin typeface="HY견고딕" pitchFamily="18" charset="-127"/>
              <a:ea typeface="宋体" pitchFamily="2" charset="-122"/>
            </a:endParaRPr>
          </a:p>
        </p:txBody>
      </p:sp>
      <p:sp>
        <p:nvSpPr>
          <p:cNvPr id="31749" name="六边形 31748"/>
          <p:cNvSpPr/>
          <p:nvPr>
            <p:custDataLst>
              <p:tags r:id="rId6"/>
            </p:custDataLst>
          </p:nvPr>
        </p:nvSpPr>
        <p:spPr>
          <a:xfrm>
            <a:off x="5304155" y="2430780"/>
            <a:ext cx="1555750" cy="1344613"/>
          </a:xfrm>
          <a:prstGeom prst="hexagon">
            <a:avLst>
              <a:gd name="adj" fmla="val 28925"/>
              <a:gd name="vf" fmla="val 115470"/>
            </a:avLst>
          </a:prstGeom>
          <a:gradFill rotWithShape="1">
            <a:gsLst>
              <a:gs pos="0">
                <a:srgbClr val="00FFCC"/>
              </a:gs>
              <a:gs pos="100000">
                <a:srgbClr val="00FFCC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TopRight">
              <a:rot lat="0" lon="0" rev="0"/>
            </a:camera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 wrap="none" anchor="ctr" anchorCtr="0">
            <a:flatTx/>
          </a:bodyPr>
          <a:p>
            <a:pPr algn="ctr"/>
            <a:r>
              <a:rPr lang="zh-CN" altLang="en-US" sz="1400" b="1">
                <a:solidFill>
                  <a:srgbClr val="000000"/>
                </a:solidFill>
                <a:latin typeface="HY견고딕" pitchFamily="18" charset="-127"/>
                <a:ea typeface="宋体" pitchFamily="2" charset="-122"/>
              </a:rPr>
              <a:t>采集工具</a:t>
            </a:r>
            <a:endParaRPr lang="zh-CN" altLang="en-US" sz="1400" b="1">
              <a:solidFill>
                <a:srgbClr val="000000"/>
              </a:solidFill>
              <a:latin typeface="HY견고딕" pitchFamily="18" charset="-127"/>
              <a:ea typeface="宋体" pitchFamily="2" charset="-122"/>
            </a:endParaRPr>
          </a:p>
        </p:txBody>
      </p:sp>
      <p:sp>
        <p:nvSpPr>
          <p:cNvPr id="31750" name="六边形 31749"/>
          <p:cNvSpPr/>
          <p:nvPr>
            <p:custDataLst>
              <p:tags r:id="rId7"/>
            </p:custDataLst>
          </p:nvPr>
        </p:nvSpPr>
        <p:spPr>
          <a:xfrm>
            <a:off x="6455093" y="1757680"/>
            <a:ext cx="1554162" cy="1344613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TopRight">
              <a:rot lat="0" lon="0" rev="0"/>
            </a:camera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 anchorCtr="0">
            <a:flatTx/>
          </a:bodyPr>
          <a:p>
            <a:pPr algn="ctr"/>
            <a:r>
              <a:rPr lang="zh-CN" altLang="en-US" sz="1400" b="1">
                <a:solidFill>
                  <a:srgbClr val="000000"/>
                </a:solidFill>
                <a:latin typeface="HY견고딕" pitchFamily="18" charset="-127"/>
                <a:ea typeface="宋体" pitchFamily="2" charset="-122"/>
              </a:rPr>
              <a:t>高度复用组件</a:t>
            </a:r>
            <a:endParaRPr lang="zh-CN" altLang="en-US" sz="1400" b="1">
              <a:solidFill>
                <a:srgbClr val="000000"/>
              </a:solidFill>
              <a:latin typeface="HY견고딕" pitchFamily="18" charset="-127"/>
              <a:ea typeface="宋体" pitchFamily="2" charset="-122"/>
            </a:endParaRPr>
          </a:p>
        </p:txBody>
      </p:sp>
      <p:sp>
        <p:nvSpPr>
          <p:cNvPr id="31751" name="六边形 31750"/>
          <p:cNvSpPr/>
          <p:nvPr>
            <p:custDataLst>
              <p:tags r:id="rId8"/>
            </p:custDataLst>
          </p:nvPr>
        </p:nvSpPr>
        <p:spPr>
          <a:xfrm>
            <a:off x="6455093" y="4446905"/>
            <a:ext cx="1554162" cy="1344613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CCFF33"/>
              </a:gs>
              <a:gs pos="100000">
                <a:srgbClr val="CCFF33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TopRight">
              <a:rot lat="0" lon="0" rev="0"/>
            </a:camera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wrap="none" anchor="ctr" anchorCtr="0">
            <a:flatTx/>
          </a:bodyPr>
          <a:p>
            <a:pPr algn="ctr"/>
            <a:r>
              <a:rPr lang="en-US" altLang="ko-KR" sz="1400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RPA</a:t>
            </a:r>
            <a:r>
              <a:rPr lang="zh-CN" altLang="en-US" sz="1400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引擎调用</a:t>
            </a:r>
            <a:endParaRPr lang="zh-CN" altLang="en-US" sz="1400" b="1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1752" name="六边形 31751"/>
          <p:cNvSpPr/>
          <p:nvPr>
            <p:custDataLst>
              <p:tags r:id="rId9"/>
            </p:custDataLst>
          </p:nvPr>
        </p:nvSpPr>
        <p:spPr>
          <a:xfrm>
            <a:off x="7604443" y="3775393"/>
            <a:ext cx="1555750" cy="1344612"/>
          </a:xfrm>
          <a:prstGeom prst="hexagon">
            <a:avLst>
              <a:gd name="adj" fmla="val 28925"/>
              <a:gd name="vf" fmla="val 115470"/>
            </a:avLst>
          </a:prstGeom>
          <a:gradFill rotWithShape="1">
            <a:gsLst>
              <a:gs pos="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TopRight">
              <a:rot lat="0" lon="0" rev="0"/>
            </a:camera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 anchorCtr="0">
            <a:flatTx/>
          </a:bodyPr>
          <a:p>
            <a:pPr algn="ctr"/>
            <a:r>
              <a:rPr lang="en-US" altLang="zh-CN" sz="1400" b="1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zh-CN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代码编辑器</a:t>
            </a:r>
            <a:endParaRPr lang="zh-CN" altLang="en-US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1400" b="1">
                <a:solidFill>
                  <a:srgbClr val="000000"/>
                </a:solidFill>
                <a:latin typeface="Arial" panose="020B0604020202020204" pitchFamily="34" charset="0"/>
              </a:rPr>
              <a:t>VS Code</a:t>
            </a:r>
            <a:r>
              <a:rPr lang="zh-CN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、</a:t>
            </a:r>
            <a:endParaRPr lang="en-US" altLang="zh-CN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400" b="1">
                <a:solidFill>
                  <a:srgbClr val="000000"/>
                </a:solidFill>
                <a:latin typeface="Arial" panose="020B0604020202020204" pitchFamily="34" charset="0"/>
              </a:rPr>
              <a:t>Visual Studio</a:t>
            </a:r>
            <a:endParaRPr lang="en-US" altLang="zh-CN" sz="1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53" name="六边形 31752"/>
          <p:cNvSpPr/>
          <p:nvPr>
            <p:custDataLst>
              <p:tags r:id="rId10"/>
            </p:custDataLst>
          </p:nvPr>
        </p:nvSpPr>
        <p:spPr>
          <a:xfrm>
            <a:off x="7604443" y="2430780"/>
            <a:ext cx="1555750" cy="1344613"/>
          </a:xfrm>
          <a:prstGeom prst="hexagon">
            <a:avLst>
              <a:gd name="adj" fmla="val 28925"/>
              <a:gd name="vf" fmla="val 115470"/>
            </a:avLst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TopRight">
              <a:rot lat="0" lon="0" rev="0"/>
            </a:camera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 anchorCtr="0">
            <a:flatTx/>
          </a:bodyPr>
          <a:p>
            <a:pPr algn="ctr"/>
            <a:r>
              <a:rPr lang="en-US" altLang="zh-CN" sz="1400" b="1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zh-CN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代码级别调试</a:t>
            </a:r>
            <a:endParaRPr lang="zh-CN" altLang="en-US" sz="1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54" name="六边形 31753"/>
          <p:cNvSpPr/>
          <p:nvPr>
            <p:custDataLst>
              <p:tags r:id="rId11"/>
            </p:custDataLst>
          </p:nvPr>
        </p:nvSpPr>
        <p:spPr>
          <a:xfrm>
            <a:off x="6278880" y="2911793"/>
            <a:ext cx="1941513" cy="1681162"/>
          </a:xfrm>
          <a:prstGeom prst="hexagon">
            <a:avLst>
              <a:gd name="adj" fmla="val 28871"/>
              <a:gd name="vf" fmla="val 115470"/>
            </a:avLst>
          </a:prstGeom>
          <a:solidFill>
            <a:srgbClr val="006666">
              <a:alpha val="50000"/>
            </a:srgbClr>
          </a:solidFill>
          <a:ln w="9525" cap="flat" cmpd="sng">
            <a:solidFill>
              <a:srgbClr val="CCCC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altLang="ko-KR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zh-CN" altLang="en-US" b="1">
                <a:solidFill>
                  <a:srgbClr val="FFFFFF"/>
                </a:solidFill>
                <a:latin typeface="HY견고딕" pitchFamily="18" charset="-127"/>
                <a:ea typeface="宋体" pitchFamily="2" charset="-122"/>
              </a:rPr>
              <a:t>低代码开发</a:t>
            </a:r>
            <a:endParaRPr lang="en-US" altLang="ko-KR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6" name="文本框 31755"/>
          <p:cNvSpPr txBox="1"/>
          <p:nvPr>
            <p:custDataLst>
              <p:tags r:id="rId12"/>
            </p:custDataLst>
          </p:nvPr>
        </p:nvSpPr>
        <p:spPr>
          <a:xfrm>
            <a:off x="9260205" y="3589655"/>
            <a:ext cx="171450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solidFill>
                  <a:srgbClr val="FFFFFF"/>
                </a:solidFill>
                <a:latin typeface="Arial Black" panose="020B0A04020102020204" pitchFamily="34" charset="0"/>
              </a:rPr>
              <a:t>业务回调代码</a:t>
            </a:r>
            <a:endParaRPr lang="zh-CN" altLang="en-US" sz="2000" b="1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1757" name="文本框 31756"/>
          <p:cNvSpPr txBox="1"/>
          <p:nvPr>
            <p:custDataLst>
              <p:tags r:id="rId13"/>
            </p:custDataLst>
          </p:nvPr>
        </p:nvSpPr>
        <p:spPr>
          <a:xfrm>
            <a:off x="3927793" y="3389630"/>
            <a:ext cx="145669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ko-KR" sz="2000" b="1">
                <a:solidFill>
                  <a:srgbClr val="FFFFFF"/>
                </a:solidFill>
                <a:latin typeface="Arial Black" panose="020B0A04020102020204" pitchFamily="34" charset="0"/>
              </a:rPr>
              <a:t>流程</a:t>
            </a:r>
            <a:r>
              <a:rPr lang="zh-CN" altLang="en-US" sz="2000" b="1">
                <a:solidFill>
                  <a:srgbClr val="FFFFFF"/>
                </a:solidFill>
                <a:latin typeface="Arial Black" panose="020B0A04020102020204" pitchFamily="34" charset="0"/>
              </a:rPr>
              <a:t>可视化</a:t>
            </a:r>
            <a:endParaRPr lang="zh-CN" altLang="en-US" sz="2000" b="1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r>
              <a:rPr lang="zh-CN" altLang="en-US" sz="2000" b="1">
                <a:solidFill>
                  <a:srgbClr val="FFFFFF"/>
                </a:solidFill>
                <a:latin typeface="Arial Black" panose="020B0A04020102020204" pitchFamily="34" charset="0"/>
              </a:rPr>
              <a:t>编辑器</a:t>
            </a:r>
            <a:endParaRPr lang="zh-CN" altLang="en-US" sz="2000" b="1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Box 44"/>
          <p:cNvSpPr txBox="1"/>
          <p:nvPr>
            <p:custDataLst>
              <p:tags r:id="rId1"/>
            </p:custDataLst>
          </p:nvPr>
        </p:nvSpPr>
        <p:spPr>
          <a:xfrm>
            <a:off x="472440" y="1880235"/>
            <a:ext cx="4881880" cy="7848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快速采集工具：业务员按顺序操作一次，全程自动录制，自动转化为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RPA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流程</a:t>
            </a:r>
            <a:endParaRPr lang="zh-CN" altLang="en-US" sz="1600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550" y="1477010"/>
            <a:ext cx="2239010" cy="48882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2610" y="2780030"/>
            <a:ext cx="4700905" cy="3291205"/>
          </a:xfrm>
          <a:prstGeom prst="rect">
            <a:avLst/>
          </a:prstGeom>
        </p:spPr>
      </p:pic>
      <p:sp>
        <p:nvSpPr>
          <p:cNvPr id="9" name="TextBox 44"/>
          <p:cNvSpPr txBox="1"/>
          <p:nvPr>
            <p:custDataLst>
              <p:tags r:id="rId5"/>
            </p:custDataLst>
          </p:nvPr>
        </p:nvSpPr>
        <p:spPr>
          <a:xfrm>
            <a:off x="6953250" y="1880235"/>
            <a:ext cx="2345690" cy="23069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高度复用组件化：流程开发人员只需可视化配置组件即可完成单步骤、多步骤组合、条件判断、子流程跳转等多种场景的自动处理</a:t>
            </a:r>
            <a:endParaRPr lang="zh-CN" altLang="en-US" sz="1600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TextBox 41"/>
          <p:cNvSpPr txBox="1"/>
          <p:nvPr>
            <p:custDataLst>
              <p:tags r:id="rId6"/>
            </p:custDataLst>
          </p:nvPr>
        </p:nvSpPr>
        <p:spPr>
          <a:xfrm>
            <a:off x="2801620" y="1172210"/>
            <a:ext cx="626935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低代码开发支撑工具</a:t>
            </a:r>
            <a:endParaRPr lang="zh-CN" altLang="en-US" sz="2800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946" y="1956865"/>
            <a:ext cx="4723292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圆融收费助手软件用户使用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报告：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所用产品：圆融收费助手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软件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应用时间：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2021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14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至今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执行数量：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64000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张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各项任务执行准确率：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100%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540" y="1510916"/>
            <a:ext cx="3653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用户使用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0680" y="3945890"/>
            <a:ext cx="579056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+mn-ea"/>
              </a:rPr>
              <a:t>我单位自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+mn-ea"/>
              </a:rPr>
              <a:t>2021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+mn-ea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+mn-ea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+mn-ea"/>
              </a:rPr>
              <a:t>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+mn-ea"/>
              </a:rPr>
              <a:t>14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+mn-ea"/>
              </a:rPr>
              <a:t>开始使用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+mn-ea"/>
              </a:rPr>
              <a:t>圆融收费助手软件，应用于南宁、柳州、桂林、梧州、钦州、北海、防城港、贵港、百色、河池、贺州、崇左等12个市局单位的考试收费工作。自启用以来，收费助手运行稳定，其自动完成业务操作的功能与人工操作相比，具有速度快、准确率高、连续性好的优势，符合批量收费的工作需求。此外收费助手部署灵活，操作便捷，能够有效提升收费工作效率，是一款实用的助手软件。在为期3个月的业务验证中，自动完成业务量6万余条。随着国产化自主可控政策的推进，政府部门业务系统部署到国产化环境将是一种必然趋势，为了更好的满足用户国产化需求，圆融收费助手也在进行国产化架构适配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0540" y="3547361"/>
            <a:ext cx="3653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9765" y="1384935"/>
            <a:ext cx="3543300" cy="4997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6370" name="椭圆 186369"/>
          <p:cNvSpPr/>
          <p:nvPr>
            <p:custDataLst>
              <p:tags r:id="rId1"/>
            </p:custDataLst>
          </p:nvPr>
        </p:nvSpPr>
        <p:spPr>
          <a:xfrm>
            <a:off x="4062413" y="1687195"/>
            <a:ext cx="4067175" cy="4067175"/>
          </a:xfrm>
          <a:prstGeom prst="ellipse">
            <a:avLst/>
          </a:prstGeom>
          <a:gradFill rotWithShape="1">
            <a:gsLst>
              <a:gs pos="0">
                <a:srgbClr val="000000">
                  <a:alpha val="10001"/>
                </a:srgbClr>
              </a:gs>
              <a:gs pos="100000">
                <a:srgbClr val="000000">
                  <a:gamma/>
                  <a:tint val="0"/>
                  <a:invGamma/>
                  <a:alpha val="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6371" name="椭圆 186370"/>
          <p:cNvSpPr/>
          <p:nvPr>
            <p:custDataLst>
              <p:tags r:id="rId2"/>
            </p:custDataLst>
          </p:nvPr>
        </p:nvSpPr>
        <p:spPr>
          <a:xfrm>
            <a:off x="4470400" y="2106295"/>
            <a:ext cx="3248025" cy="32480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/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86372" name="椭圆 186371"/>
          <p:cNvSpPr/>
          <p:nvPr>
            <p:custDataLst>
              <p:tags r:id="rId3"/>
            </p:custDataLst>
          </p:nvPr>
        </p:nvSpPr>
        <p:spPr>
          <a:xfrm>
            <a:off x="4895850" y="2544445"/>
            <a:ext cx="2400300" cy="24003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6373" name="矩形 186372"/>
          <p:cNvSpPr/>
          <p:nvPr>
            <p:custDataLst>
              <p:tags r:id="rId4"/>
            </p:custDataLst>
          </p:nvPr>
        </p:nvSpPr>
        <p:spPr>
          <a:xfrm>
            <a:off x="7562850" y="4449445"/>
            <a:ext cx="2724150" cy="723900"/>
          </a:xfrm>
          <a:prstGeom prst="rect">
            <a:avLst/>
          </a:prstGeom>
          <a:solidFill>
            <a:srgbClr val="B2B2B2"/>
          </a:solidFill>
          <a:ln w="9525"/>
          <a:scene3d>
            <a:camera prst="legacyPerspectiveTopLeft">
              <a:rot lat="0" lon="0" rev="0"/>
            </a:camera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 anchorCtr="0">
            <a:flatTx/>
          </a:bodyPr>
          <a:p>
            <a:pPr algn="l">
              <a:lnSpc>
                <a:spcPct val="80000"/>
              </a:lnSpc>
            </a:pPr>
            <a:r>
              <a:rPr lang="zh-CN" altLang="en-US" sz="1600" b="1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财政、政府单位双赢</a:t>
            </a:r>
            <a:endParaRPr lang="en-US" altLang="ko-KR" sz="1600" b="1">
              <a:solidFill>
                <a:srgbClr val="FF9933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政府单位通过业务系统实时查阅收缴进度</a:t>
            </a:r>
            <a:br>
              <a:rPr lang="en-US" altLang="ko-KR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上级部门实时跟踪及统计，双方</a:t>
            </a:r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sym typeface="+mn-ea"/>
              </a:rPr>
              <a:t>省时省力</a:t>
            </a:r>
            <a:endParaRPr lang="en-US" altLang="zh-CN" sz="1100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6374" name="矩形 186373"/>
          <p:cNvSpPr/>
          <p:nvPr>
            <p:custDataLst>
              <p:tags r:id="rId5"/>
            </p:custDataLst>
          </p:nvPr>
        </p:nvSpPr>
        <p:spPr>
          <a:xfrm>
            <a:off x="7562850" y="2334895"/>
            <a:ext cx="2724150" cy="723900"/>
          </a:xfrm>
          <a:prstGeom prst="rect">
            <a:avLst/>
          </a:prstGeom>
          <a:solidFill>
            <a:srgbClr val="B2B2B2"/>
          </a:solidFill>
          <a:ln w="9525"/>
          <a:scene3d>
            <a:camera prst="legacyPerspectiveBottomLeft">
              <a:rot lat="0" lon="0" rev="0"/>
            </a:camera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 anchorCtr="0">
            <a:flatTx/>
          </a:bodyPr>
          <a:p>
            <a:r>
              <a:rPr lang="zh-CN" altLang="en-US" sz="1600" b="1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节省政府人事费用开支</a:t>
            </a:r>
            <a:endParaRPr lang="en-US" altLang="ko-KR" sz="1600" b="1">
              <a:solidFill>
                <a:srgbClr val="FF9933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r>
              <a:rPr lang="en-US" altLang="ko-KR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按业务处理量测算，</a:t>
            </a:r>
            <a:r>
              <a:rPr lang="en-US" altLang="zh-CN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RPA</a:t>
            </a:r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至少节省</a:t>
            </a:r>
            <a:r>
              <a:rPr lang="en-US" altLang="zh-CN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40%</a:t>
            </a:r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以</a:t>
            </a:r>
            <a:endParaRPr lang="zh-CN" altLang="en-US" sz="1100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上的人力成本开支，全省累计节省</a:t>
            </a:r>
            <a:r>
              <a:rPr lang="en-US" altLang="zh-CN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58</a:t>
            </a:r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万元</a:t>
            </a:r>
            <a:endParaRPr lang="zh-CN" altLang="en-US" sz="1100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6375" name="矩形 186374"/>
          <p:cNvSpPr/>
          <p:nvPr>
            <p:custDataLst>
              <p:tags r:id="rId6"/>
            </p:custDataLst>
          </p:nvPr>
        </p:nvSpPr>
        <p:spPr>
          <a:xfrm>
            <a:off x="7562850" y="3411220"/>
            <a:ext cx="2724150" cy="723900"/>
          </a:xfrm>
          <a:prstGeom prst="rect">
            <a:avLst/>
          </a:prstGeom>
          <a:solidFill>
            <a:srgbClr val="B2B2B2"/>
          </a:solidFill>
          <a:ln w="9525"/>
          <a:scene3d>
            <a:camera prst="legacyPerspectiveLeft">
              <a:rot lat="0" lon="0" rev="0"/>
            </a:camera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 anchorCtr="0">
            <a:flatTx/>
          </a:bodyPr>
          <a:p>
            <a:r>
              <a:rPr lang="zh-CN" altLang="en-US" sz="1600" b="1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受众群体广泛</a:t>
            </a:r>
            <a:endParaRPr lang="en-US" altLang="ko-KR" sz="1600" b="1">
              <a:solidFill>
                <a:srgbClr val="FF9933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业务场景适应各类政府部门、事业单位。</a:t>
            </a:r>
            <a:endParaRPr lang="zh-CN" altLang="en-US" sz="1100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各类收费相关的政府公共业务</a:t>
            </a:r>
            <a:endParaRPr lang="zh-CN" altLang="en-US" sz="1100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6376" name="矩形 186375"/>
          <p:cNvSpPr/>
          <p:nvPr>
            <p:custDataLst>
              <p:tags r:id="rId7"/>
            </p:custDataLst>
          </p:nvPr>
        </p:nvSpPr>
        <p:spPr>
          <a:xfrm>
            <a:off x="1860550" y="4449445"/>
            <a:ext cx="2724150" cy="723900"/>
          </a:xfrm>
          <a:prstGeom prst="rect">
            <a:avLst/>
          </a:prstGeom>
          <a:solidFill>
            <a:srgbClr val="B2B2B2"/>
          </a:solidFill>
          <a:ln w="9525"/>
          <a:scene3d>
            <a:camera prst="legacyPerspectiveTopRight">
              <a:rot lat="0" lon="0" rev="0"/>
            </a:camera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 anchorCtr="0">
            <a:flatTx/>
          </a:bodyPr>
          <a:p>
            <a:pPr algn="r"/>
            <a:r>
              <a:rPr lang="zh-CN" altLang="en-US" sz="1600" b="1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大幅节省人力</a:t>
            </a:r>
            <a:r>
              <a:rPr lang="en-US" altLang="ko-KR" sz="160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endParaRPr lang="en-US" altLang="ko-KR" sz="1600">
              <a:solidFill>
                <a:srgbClr val="FF9933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r"/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采用</a:t>
            </a:r>
            <a:r>
              <a:rPr lang="en-US" altLang="zh-CN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RPA</a:t>
            </a:r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技术，</a:t>
            </a:r>
            <a:r>
              <a:rPr lang="en-US" altLang="zh-CN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24</a:t>
            </a:r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小时不间断运行，</a:t>
            </a:r>
            <a:endParaRPr lang="zh-CN" altLang="en-US" sz="1100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r"/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智能容错，无需人工参与，大幅节省人力</a:t>
            </a:r>
            <a:r>
              <a:rPr lang="en-US" altLang="ko-KR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endParaRPr lang="en-US" altLang="ko-KR" sz="1100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6377" name="矩形 186376"/>
          <p:cNvSpPr/>
          <p:nvPr>
            <p:custDataLst>
              <p:tags r:id="rId8"/>
            </p:custDataLst>
          </p:nvPr>
        </p:nvSpPr>
        <p:spPr>
          <a:xfrm>
            <a:off x="1860550" y="2334895"/>
            <a:ext cx="2724150" cy="723900"/>
          </a:xfrm>
          <a:prstGeom prst="rect">
            <a:avLst/>
          </a:prstGeom>
          <a:solidFill>
            <a:srgbClr val="B2B2B2"/>
          </a:solidFill>
          <a:ln w="9525"/>
          <a:scene3d>
            <a:camera prst="legacyPerspectiveBottomRight">
              <a:rot lat="0" lon="0" rev="0"/>
            </a:camera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 anchorCtr="0">
            <a:flatTx/>
          </a:bodyPr>
          <a:p>
            <a:pPr algn="r">
              <a:lnSpc>
                <a:spcPct val="80000"/>
              </a:lnSpc>
            </a:pPr>
            <a:r>
              <a:rPr lang="zh-CN" altLang="en-US" sz="1600" b="1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业务规范性</a:t>
            </a:r>
            <a:r>
              <a:rPr lang="en-US" altLang="ko-KR" sz="11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endParaRPr lang="en-US" altLang="ko-KR" sz="110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itchFamily="2" charset="-122"/>
              </a:rPr>
              <a:t>符合政府业务系统的数据规范性</a:t>
            </a:r>
            <a:endParaRPr lang="en-US" altLang="ko-KR" sz="1100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Batang" pitchFamily="18" charset="-127"/>
            </a:endParaRPr>
          </a:p>
          <a:p>
            <a:pPr algn="r">
              <a:lnSpc>
                <a:spcPct val="80000"/>
              </a:lnSpc>
            </a:pPr>
            <a:r>
              <a:rPr lang="en-US" altLang="ko-KR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Batang" pitchFamily="18" charset="-127"/>
              </a:rPr>
              <a:t>符合</a:t>
            </a:r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itchFamily="2" charset="-122"/>
              </a:rPr>
              <a:t>政府</a:t>
            </a:r>
            <a:r>
              <a:rPr lang="en-US" altLang="zh-CN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itchFamily="2" charset="-122"/>
              </a:rPr>
              <a:t>“</a:t>
            </a:r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itchFamily="2" charset="-122"/>
              </a:rPr>
              <a:t>政务一体化</a:t>
            </a:r>
            <a:r>
              <a:rPr lang="en-US" altLang="zh-CN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itchFamily="2" charset="-122"/>
              </a:rPr>
              <a:t>”</a:t>
            </a:r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itchFamily="2" charset="-122"/>
              </a:rPr>
              <a:t>的管理要求</a:t>
            </a:r>
            <a:r>
              <a:rPr lang="en-US" altLang="ko-KR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endParaRPr lang="en-US" altLang="ko-KR" sz="1100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6378" name="矩形 186377"/>
          <p:cNvSpPr/>
          <p:nvPr>
            <p:custDataLst>
              <p:tags r:id="rId9"/>
            </p:custDataLst>
          </p:nvPr>
        </p:nvSpPr>
        <p:spPr>
          <a:xfrm>
            <a:off x="1860550" y="3415983"/>
            <a:ext cx="2724150" cy="723900"/>
          </a:xfrm>
          <a:prstGeom prst="rect">
            <a:avLst/>
          </a:prstGeom>
          <a:solidFill>
            <a:srgbClr val="B2B2B2"/>
          </a:solidFill>
          <a:ln w="9525"/>
          <a:scene3d>
            <a:camera prst="legacyPerspectiveRight">
              <a:rot lat="0" lon="0" rev="0"/>
            </a:camera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 anchorCtr="0">
            <a:flatTx/>
          </a:bodyPr>
          <a:p>
            <a:pPr algn="r"/>
            <a:r>
              <a:rPr lang="zh-CN" altLang="en-US" sz="1600" b="1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解决执收单位痛点</a:t>
            </a:r>
            <a:r>
              <a:rPr lang="en-US" altLang="ko-KR" sz="16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endParaRPr lang="en-US" altLang="ko-KR" sz="160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r"/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多个业务系统的数据无法共享</a:t>
            </a:r>
            <a:r>
              <a:rPr lang="en-US" altLang="ko-KR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,</a:t>
            </a:r>
            <a:endParaRPr lang="en-US" altLang="ko-KR" sz="1100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r"/>
            <a:r>
              <a:rPr lang="zh-CN" altLang="en-US" sz="11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sym typeface="+mn-ea"/>
              </a:rPr>
              <a:t>业务数据的结构存在差异，业务量大</a:t>
            </a:r>
            <a:endParaRPr lang="en-US" altLang="ko-KR" sz="1100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6379" name="椭圆 186378"/>
          <p:cNvSpPr/>
          <p:nvPr>
            <p:custDataLst>
              <p:tags r:id="rId10"/>
            </p:custDataLst>
          </p:nvPr>
        </p:nvSpPr>
        <p:spPr>
          <a:xfrm>
            <a:off x="5162550" y="2831783"/>
            <a:ext cx="1835150" cy="18351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80000"/>
              </a:lnSpc>
            </a:pPr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宋体" pitchFamily="2" charset="-122"/>
              </a:rPr>
              <a:t>推广价值</a:t>
            </a:r>
            <a:r>
              <a:rPr lang="en-US" altLang="ko-KR" sz="2400" b="1">
                <a:solidFill>
                  <a:srgbClr val="FFFFFF"/>
                </a:solidFill>
                <a:latin typeface="Times New Roman" panose="02020603050405020304" pitchFamily="18" charset="0"/>
                <a:ea typeface="GulimChe" pitchFamily="49" charset="-127"/>
              </a:rPr>
              <a:t> </a:t>
            </a:r>
            <a:endParaRPr lang="en-US" altLang="ko-KR" sz="2400" b="1">
              <a:solidFill>
                <a:srgbClr val="FFFFFF"/>
              </a:solidFill>
              <a:latin typeface="Times New Roman" panose="02020603050405020304" pitchFamily="18" charset="0"/>
              <a:ea typeface="GulimChe" pitchFamily="49" charset="-127"/>
            </a:endParaRPr>
          </a:p>
          <a:p>
            <a:pPr algn="ctr">
              <a:lnSpc>
                <a:spcPct val="80000"/>
              </a:lnSpc>
            </a:pPr>
            <a:r>
              <a: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宋体" pitchFamily="2" charset="-122"/>
              </a:rPr>
              <a:t>项目收益</a:t>
            </a:r>
            <a:r>
              <a:rPr lang="en-US" altLang="ko-KR" sz="2400" b="1">
                <a:solidFill>
                  <a:srgbClr val="FFFFFF"/>
                </a:solidFill>
                <a:latin typeface="Times New Roman" panose="02020603050405020304" pitchFamily="18" charset="0"/>
                <a:ea typeface="GulimChe" pitchFamily="49" charset="-127"/>
              </a:rPr>
              <a:t> </a:t>
            </a:r>
            <a:endParaRPr lang="en-US" altLang="ko-KR" sz="2400" b="1">
              <a:solidFill>
                <a:srgbClr val="FFFFFF"/>
              </a:solidFill>
              <a:latin typeface="Times New Roman" panose="02020603050405020304" pitchFamily="18" charset="0"/>
              <a:ea typeface="GulimChe" pitchFamily="49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七、关于圆融软件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about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yuanrongsoftwera</a:t>
            </a:r>
            <a:endParaRPr lang="en-US" altLang="zh-CN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86690" y="1117600"/>
            <a:ext cx="125222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产品"/>
          <p:cNvPicPr>
            <a:picLocks noChangeAspect="1"/>
          </p:cNvPicPr>
          <p:nvPr/>
        </p:nvPicPr>
        <p:blipFill>
          <a:blip r:embed="rId1"/>
          <a:srcRect t="29991"/>
          <a:stretch>
            <a:fillRect/>
          </a:stretch>
        </p:blipFill>
        <p:spPr>
          <a:xfrm>
            <a:off x="-187325" y="1079500"/>
            <a:ext cx="12522835" cy="59905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42130" y="41014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163830" y="1814830"/>
            <a:ext cx="6759575" cy="480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圆融收费助手机器人</a:t>
            </a:r>
            <a:endParaRPr lang="zh-CN" altLang="en-US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164123" y="248310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广西圆融软件有限责任公司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：张剑华、黄道鸿、陈展森、候文雄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自我完善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·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圆融通达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：广西圆融软件有限责任公司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：人事财务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圆融收费助手机器人</a:t>
            </a:r>
            <a:endParaRPr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其它介绍：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计算机软件著作权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登记证书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514840" y="2819400"/>
            <a:ext cx="2176780" cy="3044825"/>
            <a:chOff x="15285" y="3910"/>
            <a:chExt cx="3428" cy="4795"/>
          </a:xfrm>
        </p:grpSpPr>
        <p:grpSp>
          <p:nvGrpSpPr>
            <p:cNvPr id="5" name="组合 4"/>
            <p:cNvGrpSpPr/>
            <p:nvPr/>
          </p:nvGrpSpPr>
          <p:grpSpPr>
            <a:xfrm>
              <a:off x="15285" y="3910"/>
              <a:ext cx="3428" cy="4218"/>
              <a:chOff x="15269" y="2858"/>
              <a:chExt cx="3428" cy="421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5269" y="2858"/>
                <a:ext cx="3428" cy="4218"/>
              </a:xfrm>
              <a:prstGeom prst="rect">
                <a:avLst/>
              </a:prstGeom>
              <a:solidFill>
                <a:srgbClr val="34334B"/>
              </a:solidFill>
              <a:ln>
                <a:solidFill>
                  <a:srgbClr val="01A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参赛团队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个人照片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Photo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" name="图片 1" descr="logo(蓝底)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5492" y="3476"/>
                <a:ext cx="2981" cy="2981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15714" y="8271"/>
              <a:ext cx="2571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参赛团队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个人照片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42075" y="2482850"/>
            <a:ext cx="2614930" cy="3886200"/>
            <a:chOff x="10546" y="3910"/>
            <a:chExt cx="4118" cy="612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l="491" r="752"/>
            <a:stretch>
              <a:fillRect/>
            </a:stretch>
          </p:blipFill>
          <p:spPr>
            <a:xfrm>
              <a:off x="10546" y="3910"/>
              <a:ext cx="4118" cy="546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0847" y="9596"/>
              <a:ext cx="343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bg1">
                      <a:alpha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计算机软件著作权登记证书</a:t>
              </a:r>
              <a:endParaRPr lang="zh-CN" altLang="en-US" sz="12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19250" y="1117600"/>
            <a:ext cx="81216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政府公共业务系统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18795" y="1962785"/>
            <a:ext cx="10256520" cy="41059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政府部门在履行职能时，为了提高办事效率，方便群众办理业务，逐步实行“互联网+政务”服务，推广实施数字政务一体化平台。某些业务存在跨单位、跨部门配合</a:t>
            </a:r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政府单位</a:t>
            </a:r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在各类公共系统</a:t>
            </a:r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在线办理业务</a:t>
            </a: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可能需要</a:t>
            </a: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在多个业务系统之间</a:t>
            </a: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频繁</a:t>
            </a: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填报</a:t>
            </a:r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数据。这些系统之间由于开发厂商历史版本、业务边界等原因无法做到数据传输及共享</a:t>
            </a:r>
            <a:endParaRPr 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7970" y="1317625"/>
            <a:ext cx="4924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政府业务系统的流程自动化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需求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292735" y="1962785"/>
            <a:ext cx="5095240" cy="36963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以某个单位考试中心业务系统为例，该单位自有考试管理系统，需要把考生名单传送到厅级单位进行学费统计和学费收缴。由于考生名单的数量较大，因此面临</a:t>
            </a: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繁琐、重复的信息转录工作，不仅占用业务人员的大量时间，还容易出错。</a:t>
            </a:r>
            <a:endParaRPr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7670" y="1515745"/>
            <a:ext cx="6466840" cy="4163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92499" y="285760"/>
            <a:ext cx="357084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0" y="3059595"/>
            <a:ext cx="12192000" cy="1991556"/>
            <a:chOff x="0" y="2595572"/>
            <a:chExt cx="12192000" cy="1991556"/>
          </a:xfrm>
        </p:grpSpPr>
        <p:sp>
          <p:nvSpPr>
            <p:cNvPr id="99" name="îṥļídé"/>
            <p:cNvSpPr/>
            <p:nvPr/>
          </p:nvSpPr>
          <p:spPr>
            <a:xfrm flipV="1">
              <a:off x="3414799" y="2595572"/>
              <a:ext cx="1951356" cy="961958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îŝḷidé"/>
            <p:cNvSpPr/>
            <p:nvPr/>
          </p:nvSpPr>
          <p:spPr>
            <a:xfrm>
              <a:off x="1712744" y="3625170"/>
              <a:ext cx="1951356" cy="961958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rgbClr val="0774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ïsḻíḑé"/>
            <p:cNvSpPr/>
            <p:nvPr/>
          </p:nvSpPr>
          <p:spPr>
            <a:xfrm flipV="1">
              <a:off x="6818910" y="2595572"/>
              <a:ext cx="1951356" cy="961958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i$ľiḓè"/>
            <p:cNvSpPr/>
            <p:nvPr/>
          </p:nvSpPr>
          <p:spPr>
            <a:xfrm>
              <a:off x="5124084" y="3625170"/>
              <a:ext cx="1931487" cy="961958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rgbClr val="0774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3" name="ïsľíḑê"/>
            <p:cNvSpPr/>
            <p:nvPr/>
          </p:nvSpPr>
          <p:spPr>
            <a:xfrm>
              <a:off x="8528195" y="3625170"/>
              <a:ext cx="1951356" cy="961958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rgbClr val="0774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ïṣḻîḑé"/>
            <p:cNvSpPr/>
            <p:nvPr/>
          </p:nvSpPr>
          <p:spPr>
            <a:xfrm flipV="1">
              <a:off x="10240644" y="2595572"/>
              <a:ext cx="1951356" cy="961958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5" name="ïş1iďê"/>
            <p:cNvSpPr/>
            <p:nvPr/>
          </p:nvSpPr>
          <p:spPr>
            <a:xfrm flipV="1">
              <a:off x="0" y="2595572"/>
              <a:ext cx="1951356" cy="961958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659999" y="1610219"/>
            <a:ext cx="2139696" cy="2703721"/>
            <a:chOff x="1659999" y="1610219"/>
            <a:chExt cx="2139696" cy="2703721"/>
          </a:xfrm>
        </p:grpSpPr>
        <p:cxnSp>
          <p:nvCxnSpPr>
            <p:cNvPr id="80" name="Straight Connector 69"/>
            <p:cNvCxnSpPr/>
            <p:nvPr/>
          </p:nvCxnSpPr>
          <p:spPr bwMode="auto">
            <a:xfrm flipV="1">
              <a:off x="2737310" y="3241661"/>
              <a:ext cx="0" cy="5080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40000"/>
                  <a:lumOff val="60000"/>
                </a:sysClr>
              </a:solidFill>
              <a:prstDash val="solid"/>
              <a:miter lim="800000"/>
              <a:headEnd type="oval" w="sm" len="sm"/>
              <a:tailEnd type="none"/>
            </a:ln>
            <a:effectLst/>
          </p:spPr>
        </p:cxnSp>
        <p:sp>
          <p:nvSpPr>
            <p:cNvPr id="89" name="TextBox 15"/>
            <p:cNvSpPr txBox="1"/>
            <p:nvPr/>
          </p:nvSpPr>
          <p:spPr>
            <a:xfrm>
              <a:off x="2183839" y="1610219"/>
              <a:ext cx="1097280" cy="36830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需求分析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Subtitle 2"/>
            <p:cNvSpPr txBox="1"/>
            <p:nvPr/>
          </p:nvSpPr>
          <p:spPr>
            <a:xfrm>
              <a:off x="1659999" y="1891063"/>
              <a:ext cx="2139696" cy="969645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defPPr>
                <a:defRPr lang="zh-CN"/>
              </a:defPPr>
              <a:lvl1pPr indent="0" algn="ctr" defTabSz="1087120">
                <a:lnSpc>
                  <a:spcPts val="2020"/>
                </a:lnSpc>
                <a:spcBef>
                  <a:spcPct val="20000"/>
                </a:spcBef>
                <a:buFont typeface="Arial" panose="020B0604020202020204"/>
                <a:buNone/>
                <a:defRPr sz="1200">
                  <a:solidFill>
                    <a:srgbClr val="FFFFFF">
                      <a:lumMod val="50000"/>
                    </a:srgbClr>
                  </a:solidFill>
                  <a:latin typeface="Lato Light" charset="0"/>
                  <a:ea typeface="Lato Light" charset="0"/>
                  <a:cs typeface="Lato Light" charset="0"/>
                </a:defRPr>
              </a:lvl1pPr>
              <a:lvl2pPr marL="1087755" indent="0" algn="ctr" defTabSz="1087120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2pPr>
              <a:lvl3pPr marL="2175510" indent="0" algn="ctr" defTabSz="1087120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3pPr>
              <a:lvl4pPr marL="3262630" indent="0" algn="ctr" defTabSz="1087120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4pPr>
              <a:lvl5pPr marL="4350385" indent="0" algn="ctr" defTabSz="1087120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5pPr>
              <a:lvl6pPr marL="5438140" indent="0" algn="ctr" defTabSz="1087120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95" indent="0" algn="ctr" defTabSz="1087120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650" indent="0" algn="ctr" defTabSz="1087120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405" indent="0" algn="ctr" defTabSz="1087120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- 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识别获取考生信息流程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- 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理清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2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个业务系统的数据结构的差异、数据转化逻辑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2298959" y="3729165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163149" y="3729164"/>
            <a:ext cx="2924175" cy="2469309"/>
            <a:chOff x="3163149" y="3729164"/>
            <a:chExt cx="2924175" cy="2469309"/>
          </a:xfrm>
        </p:grpSpPr>
        <p:grpSp>
          <p:nvGrpSpPr>
            <p:cNvPr id="83" name="组合 82"/>
            <p:cNvGrpSpPr/>
            <p:nvPr/>
          </p:nvGrpSpPr>
          <p:grpSpPr>
            <a:xfrm>
              <a:off x="3163149" y="4581128"/>
              <a:ext cx="2924175" cy="1617345"/>
              <a:chOff x="3042099" y="4089193"/>
              <a:chExt cx="2924175" cy="1617345"/>
            </a:xfrm>
          </p:grpSpPr>
          <p:cxnSp>
            <p:nvCxnSpPr>
              <p:cNvPr id="112" name="Straight Connector 75"/>
              <p:cNvCxnSpPr/>
              <p:nvPr/>
            </p:nvCxnSpPr>
            <p:spPr bwMode="auto">
              <a:xfrm>
                <a:off x="4269427" y="4089193"/>
                <a:ext cx="0" cy="5080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olid"/>
                <a:miter lim="800000"/>
                <a:headEnd type="oval" w="sm" len="sm"/>
                <a:tailEnd type="none"/>
              </a:ln>
              <a:effectLst/>
            </p:spPr>
          </p:cxnSp>
          <p:sp>
            <p:nvSpPr>
              <p:cNvPr id="113" name="TextBox 15"/>
              <p:cNvSpPr txBox="1"/>
              <p:nvPr/>
            </p:nvSpPr>
            <p:spPr>
              <a:xfrm>
                <a:off x="3738124" y="4628539"/>
                <a:ext cx="1097280" cy="36830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流程规划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4" name="Subtitle 2"/>
              <p:cNvSpPr txBox="1"/>
              <p:nvPr/>
            </p:nvSpPr>
            <p:spPr>
              <a:xfrm>
                <a:off x="3042099" y="4909613"/>
                <a:ext cx="2924175" cy="796925"/>
              </a:xfrm>
              <a:prstGeom prst="rect">
                <a:avLst/>
              </a:prstGeom>
            </p:spPr>
            <p:txBody>
              <a:bodyPr vert="horz" wrap="square" lIns="108745" tIns="54373" rIns="108745" bIns="54373" rtlCol="0">
                <a:spAutoFit/>
              </a:bodyPr>
              <a:lstStyle>
                <a:defPPr>
                  <a:defRPr lang="zh-CN"/>
                </a:defPPr>
                <a:lvl1pPr indent="0" algn="ctr" defTabSz="1087120">
                  <a:lnSpc>
                    <a:spcPts val="2020"/>
                  </a:lnSpc>
                  <a:spcBef>
                    <a:spcPct val="20000"/>
                  </a:spcBef>
                  <a:buFont typeface="Arial" panose="020B0604020202020204"/>
                  <a:buNone/>
                  <a:defRPr sz="1200">
                    <a:solidFill>
                      <a:srgbClr val="FFFFFF">
                        <a:lumMod val="50000"/>
                      </a:srgbClr>
                    </a:solidFill>
                    <a:latin typeface="Lato Light" charset="0"/>
                    <a:ea typeface="Lato Light" charset="0"/>
                    <a:cs typeface="Lato Light" charset="0"/>
                  </a:defRPr>
                </a:lvl1pPr>
                <a:lvl2pPr marL="1087755" indent="0" algn="ctr" defTabSz="1087120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cs typeface="Open Sans" panose="020B0606030504020204"/>
                  </a:defRPr>
                </a:lvl2pPr>
                <a:lvl3pPr marL="2175510" indent="0" algn="ctr" defTabSz="1087120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cs typeface="Open Sans" panose="020B0606030504020204"/>
                  </a:defRPr>
                </a:lvl3pPr>
                <a:lvl4pPr marL="3262630" indent="0" algn="ctr" defTabSz="1087120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cs typeface="Open Sans" panose="020B0606030504020204"/>
                  </a:defRPr>
                </a:lvl4pPr>
                <a:lvl5pPr marL="4350385" indent="0" algn="ctr" defTabSz="1087120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cs typeface="Open Sans" panose="020B0606030504020204"/>
                  </a:defRPr>
                </a:lvl5pPr>
                <a:lvl6pPr marL="5438140" indent="0" algn="ctr" defTabSz="1087120">
                  <a:spcBef>
                    <a:spcPct val="20000"/>
                  </a:spcBef>
                  <a:buFont typeface="Arial" panose="020B0604020202020204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6pPr>
                <a:lvl7pPr marL="6525895" indent="0" algn="ctr" defTabSz="1087120">
                  <a:spcBef>
                    <a:spcPct val="20000"/>
                  </a:spcBef>
                  <a:buFont typeface="Arial" panose="020B0604020202020204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7pPr>
                <a:lvl8pPr marL="7613650" indent="0" algn="ctr" defTabSz="1087120">
                  <a:spcBef>
                    <a:spcPct val="20000"/>
                  </a:spcBef>
                  <a:buFont typeface="Arial" panose="020B0604020202020204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8pPr>
                <a:lvl9pPr marL="8701405" indent="0" algn="ctr" defTabSz="1087120">
                  <a:spcBef>
                    <a:spcPct val="20000"/>
                  </a:spcBef>
                  <a:buFont typeface="Arial" panose="020B0604020202020204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- 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分析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2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个系统的公共流程，循环操作和读取数据的子流程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- 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采集后结构化存储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15" name="文本框 114"/>
            <p:cNvSpPr txBox="1"/>
            <p:nvPr/>
          </p:nvSpPr>
          <p:spPr>
            <a:xfrm>
              <a:off x="3955724" y="3729164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077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en-US" altLang="zh-CN" sz="3200" b="1" dirty="0">
                <a:solidFill>
                  <a:srgbClr val="0774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026798" y="1113014"/>
            <a:ext cx="2139696" cy="3200926"/>
            <a:chOff x="5026798" y="1113014"/>
            <a:chExt cx="2139696" cy="3200926"/>
          </a:xfrm>
        </p:grpSpPr>
        <p:cxnSp>
          <p:nvCxnSpPr>
            <p:cNvPr id="116" name="Straight Connector 69"/>
            <p:cNvCxnSpPr/>
            <p:nvPr/>
          </p:nvCxnSpPr>
          <p:spPr bwMode="auto">
            <a:xfrm flipV="1">
              <a:off x="6086964" y="3224516"/>
              <a:ext cx="0" cy="5080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40000"/>
                  <a:lumOff val="60000"/>
                </a:sysClr>
              </a:solidFill>
              <a:prstDash val="solid"/>
              <a:miter lim="800000"/>
              <a:headEnd type="oval" w="sm" len="sm"/>
              <a:tailEnd type="none"/>
            </a:ln>
            <a:effectLst/>
          </p:spPr>
        </p:cxnSp>
        <p:sp>
          <p:nvSpPr>
            <p:cNvPr id="117" name="TextBox 15"/>
            <p:cNvSpPr txBox="1"/>
            <p:nvPr/>
          </p:nvSpPr>
          <p:spPr>
            <a:xfrm>
              <a:off x="5173767" y="1113014"/>
              <a:ext cx="1851025" cy="36830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流程建设和测试 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8" name="Subtitle 2"/>
            <p:cNvSpPr txBox="1"/>
            <p:nvPr/>
          </p:nvSpPr>
          <p:spPr>
            <a:xfrm>
              <a:off x="5026798" y="1393858"/>
              <a:ext cx="2139696" cy="1701800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defPPr>
                <a:defRPr lang="zh-CN"/>
              </a:defPPr>
              <a:lvl1pPr indent="0" algn="ctr" defTabSz="1087120">
                <a:lnSpc>
                  <a:spcPts val="2020"/>
                </a:lnSpc>
                <a:spcBef>
                  <a:spcPct val="20000"/>
                </a:spcBef>
                <a:buFont typeface="Arial" panose="020B0604020202020204"/>
                <a:buNone/>
                <a:defRPr sz="1200">
                  <a:solidFill>
                    <a:srgbClr val="FFFFFF">
                      <a:lumMod val="50000"/>
                    </a:srgbClr>
                  </a:solidFill>
                  <a:latin typeface="Lato Light" charset="0"/>
                  <a:ea typeface="Lato Light" charset="0"/>
                  <a:cs typeface="Lato Light" charset="0"/>
                </a:defRPr>
              </a:lvl1pPr>
              <a:lvl2pPr marL="1087755" indent="0" algn="ctr" defTabSz="1087120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2pPr>
              <a:lvl3pPr marL="2175510" indent="0" algn="ctr" defTabSz="1087120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3pPr>
              <a:lvl4pPr marL="3262630" indent="0" algn="ctr" defTabSz="1087120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4pPr>
              <a:lvl5pPr marL="4350385" indent="0" algn="ctr" defTabSz="1087120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5pPr>
              <a:lvl6pPr marL="5438140" indent="0" algn="ctr" defTabSz="1087120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95" indent="0" algn="ctr" defTabSz="1087120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650" indent="0" algn="ctr" defTabSz="1087120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405" indent="0" algn="ctr" defTabSz="1087120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- 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使用采集工具快速录制操作脚本，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使用流程编辑器快速配置流程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algn="l">
                <a:lnSpc>
                  <a:spcPct val="10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- 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使用代码编辑器完成业务逻辑处理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algn="l">
                <a:lnSpc>
                  <a:spcPct val="10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- 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使用日志输出、断点调试等方式跟踪、测试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5648613" y="3729165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564010" y="3729355"/>
            <a:ext cx="2853055" cy="2942634"/>
            <a:chOff x="6871152" y="3729165"/>
            <a:chExt cx="2139696" cy="2942907"/>
          </a:xfrm>
        </p:grpSpPr>
        <p:grpSp>
          <p:nvGrpSpPr>
            <p:cNvPr id="120" name="组合 119"/>
            <p:cNvGrpSpPr/>
            <p:nvPr/>
          </p:nvGrpSpPr>
          <p:grpSpPr>
            <a:xfrm>
              <a:off x="6871152" y="4581129"/>
              <a:ext cx="2139696" cy="2090943"/>
              <a:chOff x="3325315" y="4089193"/>
              <a:chExt cx="2139696" cy="2090943"/>
            </a:xfrm>
          </p:grpSpPr>
          <p:cxnSp>
            <p:nvCxnSpPr>
              <p:cNvPr id="121" name="Straight Connector 75"/>
              <p:cNvCxnSpPr/>
              <p:nvPr/>
            </p:nvCxnSpPr>
            <p:spPr bwMode="auto">
              <a:xfrm>
                <a:off x="4269427" y="4089193"/>
                <a:ext cx="0" cy="5080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olid"/>
                <a:miter lim="800000"/>
                <a:headEnd type="oval" w="sm" len="sm"/>
                <a:tailEnd type="none"/>
              </a:ln>
              <a:effectLst/>
            </p:spPr>
          </p:cxnSp>
          <p:sp>
            <p:nvSpPr>
              <p:cNvPr id="122" name="TextBox 15"/>
              <p:cNvSpPr txBox="1"/>
              <p:nvPr/>
            </p:nvSpPr>
            <p:spPr>
              <a:xfrm>
                <a:off x="3623825" y="4628521"/>
                <a:ext cx="1325880" cy="36833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上线和运营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3" name="Subtitle 2"/>
              <p:cNvSpPr txBox="1"/>
              <p:nvPr/>
            </p:nvSpPr>
            <p:spPr>
              <a:xfrm>
                <a:off x="3325315" y="4909383"/>
                <a:ext cx="2139696" cy="1270753"/>
              </a:xfrm>
              <a:prstGeom prst="rect">
                <a:avLst/>
              </a:prstGeom>
            </p:spPr>
            <p:txBody>
              <a:bodyPr vert="horz" wrap="square" lIns="108745" tIns="54373" rIns="108745" bIns="54373" rtlCol="0">
                <a:spAutoFit/>
              </a:bodyPr>
              <a:lstStyle>
                <a:defPPr>
                  <a:defRPr lang="zh-CN"/>
                </a:defPPr>
                <a:lvl1pPr indent="0" algn="ctr" defTabSz="1087120">
                  <a:lnSpc>
                    <a:spcPts val="2020"/>
                  </a:lnSpc>
                  <a:spcBef>
                    <a:spcPct val="20000"/>
                  </a:spcBef>
                  <a:buFont typeface="Arial" panose="020B0604020202020204"/>
                  <a:buNone/>
                  <a:defRPr sz="1200">
                    <a:solidFill>
                      <a:srgbClr val="FFFFFF">
                        <a:lumMod val="50000"/>
                      </a:srgbClr>
                    </a:solidFill>
                    <a:latin typeface="Lato Light" charset="0"/>
                    <a:ea typeface="Lato Light" charset="0"/>
                    <a:cs typeface="Lato Light" charset="0"/>
                  </a:defRPr>
                </a:lvl1pPr>
                <a:lvl2pPr marL="1087755" indent="0" algn="ctr" defTabSz="1087120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cs typeface="Open Sans" panose="020B0606030504020204"/>
                  </a:defRPr>
                </a:lvl2pPr>
                <a:lvl3pPr marL="2175510" indent="0" algn="ctr" defTabSz="1087120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cs typeface="Open Sans" panose="020B0606030504020204"/>
                  </a:defRPr>
                </a:lvl3pPr>
                <a:lvl4pPr marL="3262630" indent="0" algn="ctr" defTabSz="1087120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cs typeface="Open Sans" panose="020B0606030504020204"/>
                  </a:defRPr>
                </a:lvl4pPr>
                <a:lvl5pPr marL="4350385" indent="0" algn="ctr" defTabSz="1087120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cs typeface="Open Sans" panose="020B0606030504020204"/>
                  </a:defRPr>
                </a:lvl5pPr>
                <a:lvl6pPr marL="5438140" indent="0" algn="ctr" defTabSz="1087120">
                  <a:spcBef>
                    <a:spcPct val="20000"/>
                  </a:spcBef>
                  <a:buFont typeface="Arial" panose="020B0604020202020204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6pPr>
                <a:lvl7pPr marL="6525895" indent="0" algn="ctr" defTabSz="1087120">
                  <a:spcBef>
                    <a:spcPct val="20000"/>
                  </a:spcBef>
                  <a:buFont typeface="Arial" panose="020B0604020202020204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7pPr>
                <a:lvl8pPr marL="7613650" indent="0" algn="ctr" defTabSz="1087120">
                  <a:spcBef>
                    <a:spcPct val="20000"/>
                  </a:spcBef>
                  <a:buFont typeface="Arial" panose="020B0604020202020204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8pPr>
                <a:lvl9pPr marL="8701405" indent="0" algn="ctr" defTabSz="1087120">
                  <a:spcBef>
                    <a:spcPct val="20000"/>
                  </a:spcBef>
                  <a:buFont typeface="Arial" panose="020B0604020202020204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- 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所有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流程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在多台电脑多种环境下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通过测试 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- 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部署环境及分配权限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- 定期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跟踪运行数据，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对流程进行优化，确保最佳性能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24" name="文本框 123"/>
            <p:cNvSpPr txBox="1"/>
            <p:nvPr/>
          </p:nvSpPr>
          <p:spPr>
            <a:xfrm>
              <a:off x="7380511" y="3729165"/>
              <a:ext cx="864096" cy="58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0774C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en-US" altLang="zh-CN" sz="3200" b="1" dirty="0">
                <a:solidFill>
                  <a:srgbClr val="0774C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464887" y="1438769"/>
            <a:ext cx="2139696" cy="2875171"/>
            <a:chOff x="8464887" y="1438769"/>
            <a:chExt cx="2139696" cy="2875171"/>
          </a:xfrm>
        </p:grpSpPr>
        <p:cxnSp>
          <p:nvCxnSpPr>
            <p:cNvPr id="125" name="Straight Connector 69"/>
            <p:cNvCxnSpPr/>
            <p:nvPr/>
          </p:nvCxnSpPr>
          <p:spPr bwMode="auto">
            <a:xfrm flipV="1">
              <a:off x="9525053" y="3216261"/>
              <a:ext cx="0" cy="5080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40000"/>
                  <a:lumOff val="60000"/>
                </a:sysClr>
              </a:solidFill>
              <a:prstDash val="solid"/>
              <a:miter lim="800000"/>
              <a:headEnd type="oval" w="sm" len="sm"/>
              <a:tailEnd type="none"/>
            </a:ln>
            <a:effectLst/>
          </p:spPr>
        </p:cxnSp>
        <p:sp>
          <p:nvSpPr>
            <p:cNvPr id="126" name="TextBox 15"/>
            <p:cNvSpPr txBox="1"/>
            <p:nvPr/>
          </p:nvSpPr>
          <p:spPr>
            <a:xfrm>
              <a:off x="8988727" y="1438769"/>
              <a:ext cx="1097280" cy="36830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运维服务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Subtitle 2"/>
            <p:cNvSpPr txBox="1"/>
            <p:nvPr/>
          </p:nvSpPr>
          <p:spPr>
            <a:xfrm>
              <a:off x="8464887" y="1719613"/>
              <a:ext cx="2139696" cy="1443355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defPPr>
                <a:defRPr lang="zh-CN"/>
              </a:defPPr>
              <a:lvl1pPr indent="0" algn="ctr" defTabSz="1087120">
                <a:lnSpc>
                  <a:spcPts val="2020"/>
                </a:lnSpc>
                <a:spcBef>
                  <a:spcPct val="20000"/>
                </a:spcBef>
                <a:buFont typeface="Arial" panose="020B0604020202020204"/>
                <a:buNone/>
                <a:defRPr sz="1200">
                  <a:solidFill>
                    <a:srgbClr val="FFFFFF">
                      <a:lumMod val="50000"/>
                    </a:srgbClr>
                  </a:solidFill>
                  <a:latin typeface="Lato Light" charset="0"/>
                  <a:ea typeface="Lato Light" charset="0"/>
                  <a:cs typeface="Lato Light" charset="0"/>
                </a:defRPr>
              </a:lvl1pPr>
              <a:lvl2pPr marL="1087755" indent="0" algn="ctr" defTabSz="1087120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2pPr>
              <a:lvl3pPr marL="2175510" indent="0" algn="ctr" defTabSz="1087120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3pPr>
              <a:lvl4pPr marL="3262630" indent="0" algn="ctr" defTabSz="1087120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4pPr>
              <a:lvl5pPr marL="4350385" indent="0" algn="ctr" defTabSz="1087120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cs typeface="Open Sans" panose="020B0606030504020204"/>
                </a:defRPr>
              </a:lvl5pPr>
              <a:lvl6pPr marL="5438140" indent="0" algn="ctr" defTabSz="1087120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95" indent="0" algn="ctr" defTabSz="1087120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650" indent="0" algn="ctr" defTabSz="1087120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405" indent="0" algn="ctr" defTabSz="1087120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- 7*24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小时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服务响应时间</a:t>
              </a:r>
              <a:b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</a:b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- 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多种渠道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快速响应用户反馈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algn="l">
                <a:lnSpc>
                  <a:spcPct val="10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- 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自动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捕获异常，快速修正，快速更新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9086702" y="3729165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-123825" y="1962785"/>
            <a:ext cx="5511800" cy="34397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just">
              <a:lnSpc>
                <a:spcPct val="150000"/>
              </a:lnSpc>
            </a:pPr>
            <a:endParaRPr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2555240" y="3961765"/>
            <a:ext cx="824230" cy="824230"/>
            <a:chOff x="910665" y="3301620"/>
            <a:chExt cx="2034816" cy="2034816"/>
          </a:xfrm>
        </p:grpSpPr>
        <p:sp>
          <p:nvSpPr>
            <p:cNvPr id="61" name="îŝḷîḓé-Oval 35"/>
            <p:cNvSpPr/>
            <p:nvPr>
              <p:custDataLst>
                <p:tags r:id="rId1"/>
              </p:custDataLst>
            </p:nvPr>
          </p:nvSpPr>
          <p:spPr>
            <a:xfrm>
              <a:off x="910665" y="3301620"/>
              <a:ext cx="2034816" cy="20348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2" name="îŝḷîḓé-Oval 36"/>
            <p:cNvSpPr/>
            <p:nvPr>
              <p:custDataLst>
                <p:tags r:id="rId2"/>
              </p:custDataLst>
            </p:nvPr>
          </p:nvSpPr>
          <p:spPr>
            <a:xfrm>
              <a:off x="1042247" y="3433203"/>
              <a:ext cx="1771651" cy="177165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0">
            <a:off x="6673215" y="3926840"/>
            <a:ext cx="824230" cy="824230"/>
            <a:chOff x="6548617" y="3301620"/>
            <a:chExt cx="2034816" cy="2034816"/>
          </a:xfrm>
        </p:grpSpPr>
        <p:sp>
          <p:nvSpPr>
            <p:cNvPr id="59" name="îŝḷîḓé-Oval 33"/>
            <p:cNvSpPr/>
            <p:nvPr>
              <p:custDataLst>
                <p:tags r:id="rId3"/>
              </p:custDataLst>
            </p:nvPr>
          </p:nvSpPr>
          <p:spPr>
            <a:xfrm>
              <a:off x="6548617" y="3301620"/>
              <a:ext cx="2034816" cy="20348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0" name="îŝḷîḓé-Oval 34"/>
            <p:cNvSpPr/>
            <p:nvPr>
              <p:custDataLst>
                <p:tags r:id="rId4"/>
              </p:custDataLst>
            </p:nvPr>
          </p:nvSpPr>
          <p:spPr>
            <a:xfrm>
              <a:off x="6680200" y="3433203"/>
              <a:ext cx="1771650" cy="177165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rot="0">
            <a:off x="4663440" y="3115310"/>
            <a:ext cx="824230" cy="824230"/>
            <a:chOff x="3725684" y="1525767"/>
            <a:chExt cx="2034816" cy="2034816"/>
          </a:xfrm>
        </p:grpSpPr>
        <p:sp>
          <p:nvSpPr>
            <p:cNvPr id="57" name="îŝḷîḓé-Oval 31"/>
            <p:cNvSpPr/>
            <p:nvPr>
              <p:custDataLst>
                <p:tags r:id="rId5"/>
              </p:custDataLst>
            </p:nvPr>
          </p:nvSpPr>
          <p:spPr>
            <a:xfrm>
              <a:off x="3725684" y="1525767"/>
              <a:ext cx="2034816" cy="20348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8" name="îŝḷîḓé-Oval 32"/>
            <p:cNvSpPr/>
            <p:nvPr>
              <p:custDataLst>
                <p:tags r:id="rId6"/>
              </p:custDataLst>
            </p:nvPr>
          </p:nvSpPr>
          <p:spPr>
            <a:xfrm>
              <a:off x="3857267" y="1657350"/>
              <a:ext cx="1771650" cy="177165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0">
            <a:off x="8566150" y="3112770"/>
            <a:ext cx="824230" cy="824230"/>
            <a:chOff x="9379982" y="1525767"/>
            <a:chExt cx="2034816" cy="2034816"/>
          </a:xfrm>
        </p:grpSpPr>
        <p:sp>
          <p:nvSpPr>
            <p:cNvPr id="55" name="îŝḷîḓé-Oval 29"/>
            <p:cNvSpPr/>
            <p:nvPr>
              <p:custDataLst>
                <p:tags r:id="rId7"/>
              </p:custDataLst>
            </p:nvPr>
          </p:nvSpPr>
          <p:spPr>
            <a:xfrm>
              <a:off x="9379982" y="1525767"/>
              <a:ext cx="2034816" cy="20348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6" name="îŝḷîḓé-Oval 30"/>
            <p:cNvSpPr/>
            <p:nvPr>
              <p:custDataLst>
                <p:tags r:id="rId8"/>
              </p:custDataLst>
            </p:nvPr>
          </p:nvSpPr>
          <p:spPr>
            <a:xfrm>
              <a:off x="9511565" y="1657350"/>
              <a:ext cx="1771650" cy="1771650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37" name="îŝḷîḓé-箭头: 五边形 6"/>
          <p:cNvSpPr/>
          <p:nvPr>
            <p:custDataLst>
              <p:tags r:id="rId9"/>
            </p:custDataLst>
          </p:nvPr>
        </p:nvSpPr>
        <p:spPr>
          <a:xfrm rot="19500000">
            <a:off x="3158490" y="3954145"/>
            <a:ext cx="551180" cy="210185"/>
          </a:xfrm>
          <a:prstGeom prst="homePlat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sz="11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8" name="îŝḷîḓé-箭头: 五边形 9"/>
          <p:cNvSpPr/>
          <p:nvPr>
            <p:custDataLst>
              <p:tags r:id="rId10"/>
            </p:custDataLst>
          </p:nvPr>
        </p:nvSpPr>
        <p:spPr>
          <a:xfrm rot="2209917">
            <a:off x="5265420" y="3780790"/>
            <a:ext cx="551180" cy="210185"/>
          </a:xfrm>
          <a:prstGeom prst="homePlat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sz="11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9" name="îŝḷîḓé-箭头: 五边形 10"/>
          <p:cNvSpPr/>
          <p:nvPr>
            <p:custDataLst>
              <p:tags r:id="rId11"/>
            </p:custDataLst>
          </p:nvPr>
        </p:nvSpPr>
        <p:spPr>
          <a:xfrm rot="19500000">
            <a:off x="7275195" y="3919220"/>
            <a:ext cx="551180" cy="210185"/>
          </a:xfrm>
          <a:prstGeom prst="homePlat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sz="110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1" name="îŝḷîḓé-文本框 23"/>
          <p:cNvSpPr txBox="1"/>
          <p:nvPr>
            <p:custDataLst>
              <p:tags r:id="rId12"/>
            </p:custDataLst>
          </p:nvPr>
        </p:nvSpPr>
        <p:spPr>
          <a:xfrm>
            <a:off x="8249920" y="4529455"/>
            <a:ext cx="1808480" cy="82296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循环所有考生信息，完成系统之间的数据搬运、转换结构及填报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2" name="îŝḷîḓé-Rectangle 26"/>
          <p:cNvSpPr/>
          <p:nvPr>
            <p:custDataLst>
              <p:tags r:id="rId13"/>
            </p:custDataLst>
          </p:nvPr>
        </p:nvSpPr>
        <p:spPr>
          <a:xfrm>
            <a:off x="8315960" y="4213225"/>
            <a:ext cx="1329690" cy="282575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p>
            <a:pPr lvl="0" algn="ctr" defTabSz="914400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完成业务操作</a:t>
            </a:r>
            <a:endParaRPr lang="zh-CN" altLang="en-US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4" name="îŝḷîḓé-Rectangle 28"/>
          <p:cNvSpPr/>
          <p:nvPr>
            <p:custDataLst>
              <p:tags r:id="rId14"/>
            </p:custDataLst>
          </p:nvPr>
        </p:nvSpPr>
        <p:spPr>
          <a:xfrm>
            <a:off x="4377055" y="4162425"/>
            <a:ext cx="1398905" cy="389890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p>
            <a:pPr lvl="0" algn="ctr" defTabSz="914400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抓取数据</a:t>
            </a:r>
            <a:endParaRPr lang="zh-CN" altLang="en-US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45" name="组合 44"/>
          <p:cNvGrpSpPr/>
          <p:nvPr/>
        </p:nvGrpSpPr>
        <p:grpSpPr>
          <a:xfrm rot="0">
            <a:off x="6295390" y="2756545"/>
            <a:ext cx="1611630" cy="975360"/>
            <a:chOff x="8783661" y="1309105"/>
            <a:chExt cx="2237619" cy="1098454"/>
          </a:xfrm>
        </p:grpSpPr>
        <p:sp>
          <p:nvSpPr>
            <p:cNvPr id="49" name="îŝḷîḓé-文本框 27"/>
            <p:cNvSpPr txBox="1"/>
            <p:nvPr>
              <p:custDataLst>
                <p:tags r:id="rId15"/>
              </p:custDataLst>
            </p:nvPr>
          </p:nvSpPr>
          <p:spPr>
            <a:xfrm>
              <a:off x="8783661" y="1571561"/>
              <a:ext cx="2237619" cy="835998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自动进入政府业务系统，搬运考生信息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0" name="îŝḷîḓé-Rectangle 24"/>
            <p:cNvSpPr/>
            <p:nvPr>
              <p:custDataLst>
                <p:tags r:id="rId16"/>
              </p:custDataLst>
            </p:nvPr>
          </p:nvSpPr>
          <p:spPr>
            <a:xfrm>
              <a:off x="8794666" y="1309105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进入业务系统</a:t>
              </a:r>
              <a:endParaRPr lang="zh-CN" altLang="en-US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rot="0">
            <a:off x="2038350" y="2756531"/>
            <a:ext cx="1816100" cy="1000119"/>
            <a:chOff x="3921963" y="1120667"/>
            <a:chExt cx="2020976" cy="950192"/>
          </a:xfrm>
        </p:grpSpPr>
        <p:sp>
          <p:nvSpPr>
            <p:cNvPr id="47" name="îŝḷîḓé-文本框 29"/>
            <p:cNvSpPr txBox="1"/>
            <p:nvPr>
              <p:custDataLst>
                <p:tags r:id="rId17"/>
              </p:custDataLst>
            </p:nvPr>
          </p:nvSpPr>
          <p:spPr>
            <a:xfrm>
              <a:off x="3921964" y="1444213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打开收费助手，输入多个业务系统的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账号信息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8" name="îŝḷîḓé-Rectangle 22"/>
            <p:cNvSpPr/>
            <p:nvPr>
              <p:custDataLst>
                <p:tags r:id="rId18"/>
              </p:custDataLst>
            </p:nvPr>
          </p:nvSpPr>
          <p:spPr>
            <a:xfrm>
              <a:off x="3921963" y="1120667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输入</a:t>
              </a:r>
              <a:r>
                <a:rPr lang="zh-CN" altLang="en-US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账号信息</a:t>
              </a:r>
              <a:endParaRPr lang="zh-CN" altLang="en-US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pic>
        <p:nvPicPr>
          <p:cNvPr id="5" name="图片 4" descr="bg-win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755900" y="4193540"/>
            <a:ext cx="379095" cy="373380"/>
          </a:xfrm>
          <a:prstGeom prst="rect">
            <a:avLst/>
          </a:prstGeom>
        </p:spPr>
      </p:pic>
      <p:pic>
        <p:nvPicPr>
          <p:cNvPr id="6" name="图片 5" descr="diannao-shuju-fill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885305" y="4135755"/>
            <a:ext cx="379095" cy="379095"/>
          </a:xfrm>
          <a:prstGeom prst="rect">
            <a:avLst/>
          </a:prstGeom>
        </p:spPr>
      </p:pic>
      <p:pic>
        <p:nvPicPr>
          <p:cNvPr id="8" name="图片 7" descr="dingdan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8789035" y="3354070"/>
            <a:ext cx="379095" cy="379095"/>
          </a:xfrm>
          <a:prstGeom prst="rect">
            <a:avLst/>
          </a:prstGeom>
        </p:spPr>
      </p:pic>
      <p:pic>
        <p:nvPicPr>
          <p:cNvPr id="9" name="图片 8" descr="jurassic_data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886325" y="3338830"/>
            <a:ext cx="379095" cy="37909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27"/>
            </p:custDataLst>
          </p:nvPr>
        </p:nvSpPr>
        <p:spPr>
          <a:xfrm>
            <a:off x="1685925" y="1117600"/>
            <a:ext cx="81216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圆</a:t>
            </a: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融收费助手机器人执行流程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îŝḷîḓé-文本框 29"/>
          <p:cNvSpPr txBox="1"/>
          <p:nvPr>
            <p:custDataLst>
              <p:tags r:id="rId28"/>
            </p:custDataLst>
          </p:nvPr>
        </p:nvSpPr>
        <p:spPr>
          <a:xfrm>
            <a:off x="4275455" y="4552315"/>
            <a:ext cx="1816100" cy="79819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进入考试系统抓取考生信息，包括姓名、手机号、考试科目等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440" y="1546225"/>
            <a:ext cx="428625" cy="2423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圆融</a:t>
            </a:r>
            <a:r>
              <a:rPr kumimoji="1"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</a:t>
            </a:r>
            <a:endParaRPr kumimoji="1"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kumimoji="1"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</a:t>
            </a:r>
            <a:endParaRPr kumimoji="1"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kumimoji="1"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机器人部署</a:t>
            </a:r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</a:t>
            </a:r>
            <a:endParaRPr kumimoji="1"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83679" y="1106756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全流程手工执行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人 (2)"/>
          <p:cNvPicPr>
            <a:picLocks noChangeAspect="1"/>
          </p:cNvPicPr>
          <p:nvPr/>
        </p:nvPicPr>
        <p:blipFill>
          <a:blip r:embed="rId1" cstate="print">
            <a:biLevel thresh="25000"/>
          </a:blip>
          <a:stretch>
            <a:fillRect/>
          </a:stretch>
        </p:blipFill>
        <p:spPr>
          <a:xfrm>
            <a:off x="3731917" y="1723564"/>
            <a:ext cx="607596" cy="607596"/>
          </a:xfrm>
          <a:prstGeom prst="rect">
            <a:avLst/>
          </a:prstGeom>
        </p:spPr>
      </p:pic>
      <p:pic>
        <p:nvPicPr>
          <p:cNvPr id="15" name="图片 14" descr="人 (2)"/>
          <p:cNvPicPr>
            <a:picLocks noChangeAspect="1"/>
          </p:cNvPicPr>
          <p:nvPr/>
        </p:nvPicPr>
        <p:blipFill>
          <a:blip r:embed="rId1" cstate="print">
            <a:biLevel thresh="25000"/>
          </a:blip>
          <a:stretch>
            <a:fillRect/>
          </a:stretch>
        </p:blipFill>
        <p:spPr>
          <a:xfrm>
            <a:off x="5486595" y="1737625"/>
            <a:ext cx="607596" cy="607596"/>
          </a:xfrm>
          <a:prstGeom prst="rect">
            <a:avLst/>
          </a:prstGeom>
        </p:spPr>
      </p:pic>
      <p:pic>
        <p:nvPicPr>
          <p:cNvPr id="16" name="图片 15" descr="文件 (3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6785910" y="3027157"/>
            <a:ext cx="349732" cy="349732"/>
          </a:xfrm>
          <a:prstGeom prst="rect">
            <a:avLst/>
          </a:prstGeom>
        </p:spPr>
      </p:pic>
      <p:pic>
        <p:nvPicPr>
          <p:cNvPr id="17" name="图形 16" descr="Inter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9933" y="1837684"/>
            <a:ext cx="403296" cy="403296"/>
          </a:xfrm>
          <a:prstGeom prst="rect">
            <a:avLst/>
          </a:prstGeom>
        </p:spPr>
      </p:pic>
      <p:pic>
        <p:nvPicPr>
          <p:cNvPr id="18" name="图形 17" descr="月历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4362" y="1838725"/>
            <a:ext cx="405396" cy="405396"/>
          </a:xfrm>
          <a:prstGeom prst="rect">
            <a:avLst/>
          </a:prstGeom>
        </p:spPr>
      </p:pic>
      <p:pic>
        <p:nvPicPr>
          <p:cNvPr id="19" name="图片 18" descr="人 (2)"/>
          <p:cNvPicPr>
            <a:picLocks noChangeAspect="1"/>
          </p:cNvPicPr>
          <p:nvPr/>
        </p:nvPicPr>
        <p:blipFill>
          <a:blip r:embed="rId1" cstate="print">
            <a:biLevel thresh="25000"/>
          </a:blip>
          <a:stretch>
            <a:fillRect/>
          </a:stretch>
        </p:blipFill>
        <p:spPr>
          <a:xfrm>
            <a:off x="6997789" y="1711069"/>
            <a:ext cx="607596" cy="607596"/>
          </a:xfrm>
          <a:prstGeom prst="rect">
            <a:avLst/>
          </a:prstGeom>
        </p:spPr>
      </p:pic>
      <p:pic>
        <p:nvPicPr>
          <p:cNvPr id="20" name="图形 19" descr="统计信息 RT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3202" y="1864766"/>
            <a:ext cx="307778" cy="307777"/>
          </a:xfrm>
          <a:prstGeom prst="rect">
            <a:avLst/>
          </a:prstGeom>
        </p:spPr>
      </p:pic>
      <p:pic>
        <p:nvPicPr>
          <p:cNvPr id="21" name="图片 20" descr="人 (2)"/>
          <p:cNvPicPr>
            <a:picLocks noChangeAspect="1"/>
          </p:cNvPicPr>
          <p:nvPr/>
        </p:nvPicPr>
        <p:blipFill>
          <a:blip r:embed="rId1" cstate="print">
            <a:biLevel thresh="25000"/>
          </a:blip>
          <a:stretch>
            <a:fillRect/>
          </a:stretch>
        </p:blipFill>
        <p:spPr>
          <a:xfrm>
            <a:off x="8351897" y="1722455"/>
            <a:ext cx="607596" cy="607596"/>
          </a:xfrm>
          <a:prstGeom prst="rect">
            <a:avLst/>
          </a:prstGeom>
        </p:spPr>
      </p:pic>
      <p:pic>
        <p:nvPicPr>
          <p:cNvPr id="22" name="图形 21" descr="列表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53171" y="1817047"/>
            <a:ext cx="335200" cy="335200"/>
          </a:xfrm>
          <a:prstGeom prst="rect">
            <a:avLst/>
          </a:prstGeom>
        </p:spPr>
      </p:pic>
      <p:pic>
        <p:nvPicPr>
          <p:cNvPr id="23" name="图片 22" descr="人 (2)"/>
          <p:cNvPicPr>
            <a:picLocks noChangeAspect="1"/>
          </p:cNvPicPr>
          <p:nvPr/>
        </p:nvPicPr>
        <p:blipFill>
          <a:blip r:embed="rId1" cstate="print">
            <a:biLevel thresh="25000"/>
          </a:blip>
          <a:stretch>
            <a:fillRect/>
          </a:stretch>
        </p:blipFill>
        <p:spPr>
          <a:xfrm>
            <a:off x="8332487" y="3037445"/>
            <a:ext cx="607596" cy="607596"/>
          </a:xfrm>
          <a:prstGeom prst="rect">
            <a:avLst/>
          </a:prstGeom>
        </p:spPr>
      </p:pic>
      <p:pic>
        <p:nvPicPr>
          <p:cNvPr id="24" name="图片 23" descr="人 (2)"/>
          <p:cNvPicPr>
            <a:picLocks noChangeAspect="1"/>
          </p:cNvPicPr>
          <p:nvPr/>
        </p:nvPicPr>
        <p:blipFill>
          <a:blip r:embed="rId1" cstate="print">
            <a:biLevel thresh="25000"/>
          </a:blip>
          <a:stretch>
            <a:fillRect/>
          </a:stretch>
        </p:blipFill>
        <p:spPr>
          <a:xfrm>
            <a:off x="7057700" y="3042624"/>
            <a:ext cx="607596" cy="607596"/>
          </a:xfrm>
          <a:prstGeom prst="rect">
            <a:avLst/>
          </a:prstGeom>
        </p:spPr>
      </p:pic>
      <p:pic>
        <p:nvPicPr>
          <p:cNvPr id="25" name="图片 24" descr="人 (2)"/>
          <p:cNvPicPr>
            <a:picLocks noChangeAspect="1"/>
          </p:cNvPicPr>
          <p:nvPr/>
        </p:nvPicPr>
        <p:blipFill>
          <a:blip r:embed="rId1" cstate="print">
            <a:biLevel thresh="25000"/>
          </a:blip>
          <a:stretch>
            <a:fillRect/>
          </a:stretch>
        </p:blipFill>
        <p:spPr>
          <a:xfrm>
            <a:off x="3744074" y="2991984"/>
            <a:ext cx="607596" cy="607596"/>
          </a:xfrm>
          <a:prstGeom prst="rect">
            <a:avLst/>
          </a:prstGeom>
        </p:spPr>
      </p:pic>
      <p:pic>
        <p:nvPicPr>
          <p:cNvPr id="26" name="图形 25" descr="复选标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60756" y="3007736"/>
            <a:ext cx="349732" cy="34973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293118" y="2418649"/>
            <a:ext cx="138447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在业务</a:t>
            </a:r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系统登录指定</a:t>
            </a:r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</a:t>
            </a:r>
            <a:endParaRPr kumimoji="1"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50895" y="3681730"/>
            <a:ext cx="12052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逐个完成业务操作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88702" y="3725173"/>
            <a:ext cx="127121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登录政府公共系统</a:t>
            </a:r>
            <a:endParaRPr kumimoji="1"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72703" y="3736539"/>
            <a:ext cx="127090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收付</a:t>
            </a:r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人员，解析</a:t>
            </a:r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考生信息</a:t>
            </a:r>
            <a:endParaRPr kumimoji="1"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26705" y="2361797"/>
            <a:ext cx="11138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再导入</a:t>
            </a:r>
            <a:r>
              <a:rPr kumimoji="1"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Excel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逐个整理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50293" y="2381084"/>
            <a:ext cx="111389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根据通知书要求，逐个</a:t>
            </a:r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抓取考生信息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形 33" descr="目标受众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38639" y="2985084"/>
            <a:ext cx="349732" cy="349732"/>
          </a:xfrm>
          <a:prstGeom prst="rect">
            <a:avLst/>
          </a:prstGeom>
        </p:spPr>
      </p:pic>
      <p:sp>
        <p:nvSpPr>
          <p:cNvPr id="35" name="箭头: 右 90"/>
          <p:cNvSpPr/>
          <p:nvPr/>
        </p:nvSpPr>
        <p:spPr>
          <a:xfrm>
            <a:off x="7690188" y="2107873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箭头: 右 91"/>
          <p:cNvSpPr/>
          <p:nvPr/>
        </p:nvSpPr>
        <p:spPr>
          <a:xfrm>
            <a:off x="6231838" y="2120988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箭头: 右 92"/>
          <p:cNvSpPr/>
          <p:nvPr/>
        </p:nvSpPr>
        <p:spPr>
          <a:xfrm>
            <a:off x="4460327" y="2129754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箭头: 下 93"/>
          <p:cNvSpPr/>
          <p:nvPr/>
        </p:nvSpPr>
        <p:spPr>
          <a:xfrm>
            <a:off x="8572279" y="2636544"/>
            <a:ext cx="150829" cy="3098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箭头: 左 94"/>
          <p:cNvSpPr/>
          <p:nvPr/>
        </p:nvSpPr>
        <p:spPr>
          <a:xfrm>
            <a:off x="7786190" y="3389782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箭头: 左 94"/>
          <p:cNvSpPr/>
          <p:nvPr/>
        </p:nvSpPr>
        <p:spPr>
          <a:xfrm>
            <a:off x="6298080" y="3419148"/>
            <a:ext cx="428625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: 圆角 90"/>
          <p:cNvSpPr/>
          <p:nvPr/>
        </p:nvSpPr>
        <p:spPr>
          <a:xfrm>
            <a:off x="10127186" y="2152247"/>
            <a:ext cx="1808638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</a:t>
            </a:r>
            <a:endParaRPr lang="zh-CN" alt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5" name="图片 64" descr="人 (2)"/>
          <p:cNvPicPr>
            <a:picLocks noChangeAspect="1"/>
          </p:cNvPicPr>
          <p:nvPr/>
        </p:nvPicPr>
        <p:blipFill>
          <a:blip r:embed="rId1" cstate="print">
            <a:biLevel thresh="25000"/>
          </a:blip>
          <a:stretch>
            <a:fillRect/>
          </a:stretch>
        </p:blipFill>
        <p:spPr>
          <a:xfrm>
            <a:off x="5432680" y="3001650"/>
            <a:ext cx="607596" cy="607596"/>
          </a:xfrm>
          <a:prstGeom prst="rect">
            <a:avLst/>
          </a:prstGeom>
        </p:spPr>
      </p:pic>
      <p:pic>
        <p:nvPicPr>
          <p:cNvPr id="66" name="图形 65" descr="研究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25192" y="2950228"/>
            <a:ext cx="365809" cy="365809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5214362" y="3723415"/>
            <a:ext cx="11138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逐个完成</a:t>
            </a:r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考生信息导入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箭头: 左 94"/>
          <p:cNvSpPr/>
          <p:nvPr/>
        </p:nvSpPr>
        <p:spPr>
          <a:xfrm>
            <a:off x="4556269" y="3432227"/>
            <a:ext cx="428625" cy="1770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090747" y="2354837"/>
            <a:ext cx="111389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将抓取信息，发送至下一个执行流程</a:t>
            </a:r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</a:t>
            </a:r>
            <a:endParaRPr kumimoji="1"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56285" y="4465320"/>
            <a:ext cx="11179810" cy="2194560"/>
            <a:chOff x="1191" y="7032"/>
            <a:chExt cx="17606" cy="3456"/>
          </a:xfrm>
        </p:grpSpPr>
        <p:sp>
          <p:nvSpPr>
            <p:cNvPr id="10" name="矩形 9"/>
            <p:cNvSpPr/>
            <p:nvPr/>
          </p:nvSpPr>
          <p:spPr>
            <a:xfrm>
              <a:off x="1191" y="7032"/>
              <a:ext cx="675" cy="3456"/>
            </a:xfrm>
            <a:prstGeom prst="rect">
              <a:avLst/>
            </a:prstGeom>
            <a:solidFill>
              <a:srgbClr val="00AE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圆融</a:t>
              </a:r>
              <a:r>
                <a:rPr kumimoji="1"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R</a:t>
              </a:r>
              <a:endParaRPr kumimoji="1"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/>
              <a:r>
                <a:rPr kumimoji="1"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P</a:t>
              </a:r>
              <a:endParaRPr kumimoji="1"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/>
              <a:r>
                <a:rPr kumimoji="1"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</a:t>
              </a:r>
              <a:r>
                <a:rPr kumimoji="1"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机器人部署后</a:t>
              </a:r>
              <a:endPara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959" y="7032"/>
              <a:ext cx="1128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机器人自动完成登录、切换不同系统、完成抓取信息、录入信息等业务流程</a:t>
              </a:r>
              <a:endPara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" name="图片 12" descr="/Users/yulinhuang/Downloads/YR software/第三届RPA+AI开发者大赛项目/提交文件/图片2.png图片2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4124" y="7924"/>
              <a:ext cx="890" cy="889"/>
            </a:xfrm>
            <a:prstGeom prst="rect">
              <a:avLst/>
            </a:prstGeom>
            <a:noFill/>
          </p:spPr>
        </p:pic>
        <p:pic>
          <p:nvPicPr>
            <p:cNvPr id="40" name="图片 39" descr="文件 (4)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64" y="8220"/>
              <a:ext cx="514" cy="514"/>
            </a:xfrm>
            <a:prstGeom prst="rect">
              <a:avLst/>
            </a:prstGeom>
          </p:spPr>
        </p:pic>
        <p:pic>
          <p:nvPicPr>
            <p:cNvPr id="41" name="图形 40" descr="月历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750" y="7940"/>
              <a:ext cx="537" cy="537"/>
            </a:xfrm>
            <a:prstGeom prst="rect">
              <a:avLst/>
            </a:prstGeom>
          </p:spPr>
        </p:pic>
        <p:pic>
          <p:nvPicPr>
            <p:cNvPr id="43" name="图形 42" descr="Internet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662" y="8075"/>
              <a:ext cx="635" cy="635"/>
            </a:xfrm>
            <a:prstGeom prst="rect">
              <a:avLst/>
            </a:prstGeom>
          </p:spPr>
        </p:pic>
        <p:pic>
          <p:nvPicPr>
            <p:cNvPr id="45" name="图形 44" descr="复选标记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837" y="8202"/>
              <a:ext cx="551" cy="551"/>
            </a:xfrm>
            <a:prstGeom prst="rect">
              <a:avLst/>
            </a:prstGeom>
          </p:spPr>
        </p:pic>
        <p:pic>
          <p:nvPicPr>
            <p:cNvPr id="47" name="图形 46" descr="智能手机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2086" y="8118"/>
              <a:ext cx="606" cy="606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3602" y="8981"/>
              <a:ext cx="17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录入系统指定账号</a:t>
              </a:r>
              <a:endPara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545" y="8895"/>
              <a:ext cx="17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登陆并验证账号，抓取考生信息</a:t>
              </a:r>
              <a:endPara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51" name="图形 50" descr="列表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766" y="8386"/>
              <a:ext cx="528" cy="528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7506" y="8856"/>
              <a:ext cx="17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切换系统，登陆并验证账号</a:t>
              </a:r>
              <a:endPara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555" y="8881"/>
              <a:ext cx="2146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完成考生信息录入</a:t>
              </a:r>
              <a:endPara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1833" y="8881"/>
              <a:ext cx="1976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自动执行业务操作</a:t>
              </a:r>
              <a:endPara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箭头: 右 119"/>
            <p:cNvSpPr/>
            <p:nvPr/>
          </p:nvSpPr>
          <p:spPr>
            <a:xfrm>
              <a:off x="11394" y="8431"/>
              <a:ext cx="668" cy="219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箭头: 右 120"/>
            <p:cNvSpPr/>
            <p:nvPr/>
          </p:nvSpPr>
          <p:spPr>
            <a:xfrm>
              <a:off x="9095" y="8496"/>
              <a:ext cx="668" cy="219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箭头: 右 121"/>
            <p:cNvSpPr/>
            <p:nvPr/>
          </p:nvSpPr>
          <p:spPr>
            <a:xfrm>
              <a:off x="7023" y="8408"/>
              <a:ext cx="668" cy="219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箭头: 右 122"/>
            <p:cNvSpPr/>
            <p:nvPr/>
          </p:nvSpPr>
          <p:spPr>
            <a:xfrm>
              <a:off x="5031" y="8425"/>
              <a:ext cx="668" cy="219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箭头: 右 124"/>
            <p:cNvSpPr/>
            <p:nvPr/>
          </p:nvSpPr>
          <p:spPr>
            <a:xfrm>
              <a:off x="13489" y="8368"/>
              <a:ext cx="668" cy="219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3901" y="8867"/>
              <a:ext cx="209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执行至列表最后一条记录</a:t>
              </a:r>
              <a:endPara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: 圆角 89"/>
            <p:cNvSpPr/>
            <p:nvPr/>
          </p:nvSpPr>
          <p:spPr>
            <a:xfrm>
              <a:off x="16064" y="8065"/>
              <a:ext cx="2733" cy="1390"/>
            </a:xfrm>
            <a:prstGeom prst="roundRect">
              <a:avLst/>
            </a:prstGeom>
            <a:solidFill>
              <a:srgbClr val="00AE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20</a:t>
              </a:r>
              <a:r>
                <a:rPr lang="zh-CN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秒</a:t>
              </a:r>
              <a:r>
                <a:rPr lang="en-US" altLang="zh-CN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/</a:t>
              </a:r>
              <a:r>
                <a:rPr lang="zh-CN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条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6" name="图片 5" descr="/Users/yulinhuang/Downloads/YR software/第三届RPA+AI开发者大赛项目/提交文件/图片2.png图片2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6085" y="7895"/>
              <a:ext cx="890" cy="889"/>
            </a:xfrm>
            <a:prstGeom prst="rect">
              <a:avLst/>
            </a:prstGeom>
            <a:noFill/>
          </p:spPr>
        </p:pic>
        <p:pic>
          <p:nvPicPr>
            <p:cNvPr id="7" name="图片 6" descr="/Users/yulinhuang/Downloads/YR software/第三届RPA+AI开发者大赛项目/提交文件/图片2.png图片2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8239" y="7895"/>
              <a:ext cx="890" cy="889"/>
            </a:xfrm>
            <a:prstGeom prst="rect">
              <a:avLst/>
            </a:prstGeom>
            <a:noFill/>
          </p:spPr>
        </p:pic>
        <p:pic>
          <p:nvPicPr>
            <p:cNvPr id="8" name="图片 7" descr="/Users/yulinhuang/Downloads/YR software/第三届RPA+AI开发者大赛项目/提交文件/图片2.png图片2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12435" y="7895"/>
              <a:ext cx="890" cy="889"/>
            </a:xfrm>
            <a:prstGeom prst="rect">
              <a:avLst/>
            </a:prstGeom>
            <a:noFill/>
          </p:spPr>
        </p:pic>
        <p:pic>
          <p:nvPicPr>
            <p:cNvPr id="69" name="图片 68" descr="/Users/yulinhuang/Downloads/YR software/第三届RPA+AI开发者大赛项目/提交文件/图片2.png图片2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14476" y="7895"/>
              <a:ext cx="890" cy="889"/>
            </a:xfrm>
            <a:prstGeom prst="rect">
              <a:avLst/>
            </a:prstGeom>
            <a:noFill/>
          </p:spPr>
        </p:pic>
        <p:pic>
          <p:nvPicPr>
            <p:cNvPr id="70" name="图片 69" descr="/Users/yulinhuang/Downloads/YR software/第三届RPA+AI开发者大赛项目/提交文件/图片2.png图片2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10394" y="7895"/>
              <a:ext cx="890" cy="88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6386" name="Group 155"/>
          <p:cNvGrpSpPr/>
          <p:nvPr/>
        </p:nvGrpSpPr>
        <p:grpSpPr>
          <a:xfrm>
            <a:off x="4344670" y="1421765"/>
            <a:ext cx="5305425" cy="4635500"/>
            <a:chOff x="1130" y="1224"/>
            <a:chExt cx="3342" cy="2920"/>
          </a:xfrm>
        </p:grpSpPr>
        <p:grpSp>
          <p:nvGrpSpPr>
            <p:cNvPr id="16387" name="Group 152"/>
            <p:cNvGrpSpPr/>
            <p:nvPr/>
          </p:nvGrpSpPr>
          <p:grpSpPr>
            <a:xfrm>
              <a:off x="2370" y="1224"/>
              <a:ext cx="914" cy="915"/>
              <a:chOff x="2370" y="1224"/>
              <a:chExt cx="914" cy="915"/>
            </a:xfrm>
          </p:grpSpPr>
          <p:grpSp>
            <p:nvGrpSpPr>
              <p:cNvPr id="16416" name="Group 151"/>
              <p:cNvGrpSpPr/>
              <p:nvPr/>
            </p:nvGrpSpPr>
            <p:grpSpPr>
              <a:xfrm>
                <a:off x="2370" y="1224"/>
                <a:ext cx="914" cy="915"/>
                <a:chOff x="2370" y="1224"/>
                <a:chExt cx="914" cy="915"/>
              </a:xfrm>
            </p:grpSpPr>
            <p:sp>
              <p:nvSpPr>
                <p:cNvPr id="16418" name="Oval 7"/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2370" y="1224"/>
                  <a:ext cx="914" cy="9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A7FF"/>
                    </a:gs>
                    <a:gs pos="100000">
                      <a:srgbClr val="004B9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444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>
                    <a:buNone/>
                  </a:pPr>
                  <a:endParaRPr lang="zh-CN" altLang="zh-CN" baseline="-25000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16419" name="Freeform 28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2832" y="1280"/>
                  <a:ext cx="390" cy="383"/>
                </a:xfrm>
                <a:custGeom>
                  <a:avLst/>
                  <a:gdLst>
                    <a:gd name="txL" fmla="*/ 0 w 165"/>
                    <a:gd name="txT" fmla="*/ 0 h 162"/>
                    <a:gd name="txR" fmla="*/ 165 w 165"/>
                    <a:gd name="txB" fmla="*/ 162 h 162"/>
                  </a:gdLst>
                  <a:ahLst/>
                  <a:cxnLst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53" y="162"/>
                    </a:cxn>
                    <a:cxn ang="0">
                      <a:pos x="165" y="161"/>
                    </a:cxn>
                    <a:cxn ang="0">
                      <a:pos x="1" y="0"/>
                    </a:cxn>
                    <a:cxn ang="0">
                      <a:pos x="0" y="12"/>
                    </a:cxn>
                  </a:cxnLst>
                  <a:rect l="txL" t="txT" r="txR" b="txB"/>
                  <a:pathLst>
                    <a:path w="165" h="16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143" y="21"/>
                        <a:pt x="153" y="162"/>
                      </a:cubicBezTo>
                      <a:cubicBezTo>
                        <a:pt x="165" y="161"/>
                        <a:pt x="165" y="161"/>
                        <a:pt x="165" y="161"/>
                      </a:cubicBezTo>
                      <a:cubicBezTo>
                        <a:pt x="155" y="10"/>
                        <a:pt x="3" y="0"/>
                        <a:pt x="1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pPr>
                    <a:buNone/>
                  </a:pPr>
                  <a:endParaRPr lang="zh-CN" altLang="en-US" dirty="0">
                    <a:latin typeface="Calibri" panose="020F0502020204030204" charset="0"/>
                  </a:endParaRPr>
                </a:p>
              </p:txBody>
            </p:sp>
          </p:grpSp>
          <p:sp>
            <p:nvSpPr>
              <p:cNvPr id="16417" name="Text Box 5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401" y="1400"/>
                <a:ext cx="875" cy="3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buNone/>
                </a:pPr>
                <a:r>
                  <a:rPr lang="en-US" altLang="zh-CN" sz="3600" baseline="-25000" dirty="0">
                    <a:latin typeface="Calibri" panose="020F0502020204030204" charset="0"/>
                  </a:rPr>
                  <a:t> Windows</a:t>
                </a:r>
                <a:endParaRPr lang="en-US" altLang="zh-CN" sz="3600" baseline="-25000" dirty="0">
                  <a:latin typeface="Calibri" panose="020F0502020204030204" charset="0"/>
                </a:endParaRPr>
              </a:p>
              <a:p>
                <a:pPr>
                  <a:buNone/>
                </a:pPr>
                <a:endParaRPr lang="en-US" altLang="zh-CN" baseline="-25000" dirty="0">
                  <a:latin typeface="Calibri" panose="020F0502020204030204" charset="0"/>
                </a:endParaRPr>
              </a:p>
            </p:txBody>
          </p:sp>
        </p:grpSp>
        <p:grpSp>
          <p:nvGrpSpPr>
            <p:cNvPr id="16388" name="Group 144"/>
            <p:cNvGrpSpPr/>
            <p:nvPr/>
          </p:nvGrpSpPr>
          <p:grpSpPr>
            <a:xfrm>
              <a:off x="3556" y="1796"/>
              <a:ext cx="916" cy="912"/>
              <a:chOff x="3556" y="1796"/>
              <a:chExt cx="916" cy="912"/>
            </a:xfrm>
          </p:grpSpPr>
          <p:grpSp>
            <p:nvGrpSpPr>
              <p:cNvPr id="16412" name="Group 143"/>
              <p:cNvGrpSpPr/>
              <p:nvPr/>
            </p:nvGrpSpPr>
            <p:grpSpPr>
              <a:xfrm>
                <a:off x="3556" y="1796"/>
                <a:ext cx="912" cy="912"/>
                <a:chOff x="3556" y="1796"/>
                <a:chExt cx="912" cy="912"/>
              </a:xfrm>
            </p:grpSpPr>
            <p:sp>
              <p:nvSpPr>
                <p:cNvPr id="16414" name="Oval 11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3556" y="1796"/>
                  <a:ext cx="912" cy="9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9B4FF"/>
                    </a:gs>
                    <a:gs pos="100000">
                      <a:srgbClr val="0068D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444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>
                    <a:buNone/>
                  </a:pPr>
                  <a:endParaRPr lang="zh-CN" altLang="en-US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16415" name="Freeform 29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4023" y="1844"/>
                  <a:ext cx="387" cy="383"/>
                </a:xfrm>
                <a:custGeom>
                  <a:avLst/>
                  <a:gdLst>
                    <a:gd name="txL" fmla="*/ 0 w 164"/>
                    <a:gd name="txT" fmla="*/ 0 h 162"/>
                    <a:gd name="txR" fmla="*/ 164 w 164"/>
                    <a:gd name="txB" fmla="*/ 162 h 162"/>
                  </a:gdLst>
                  <a:ahLst/>
                  <a:cxnLst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52" y="162"/>
                    </a:cxn>
                    <a:cxn ang="0">
                      <a:pos x="164" y="161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txL" t="txT" r="txR" b="txB"/>
                  <a:pathLst>
                    <a:path w="164" h="16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143" y="21"/>
                        <a:pt x="152" y="162"/>
                      </a:cubicBezTo>
                      <a:cubicBezTo>
                        <a:pt x="164" y="161"/>
                        <a:pt x="164" y="161"/>
                        <a:pt x="164" y="161"/>
                      </a:cubicBezTo>
                      <a:cubicBezTo>
                        <a:pt x="154" y="10"/>
                        <a:pt x="2" y="0"/>
                        <a:pt x="0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pPr>
                    <a:buNone/>
                  </a:pPr>
                  <a:endParaRPr lang="zh-CN" altLang="en-US" dirty="0">
                    <a:latin typeface="Calibri" panose="020F0502020204030204" charset="0"/>
                  </a:endParaRPr>
                </a:p>
              </p:txBody>
            </p:sp>
          </p:grpSp>
          <p:sp>
            <p:nvSpPr>
              <p:cNvPr id="16413" name="Text Box 13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666" y="2067"/>
                <a:ext cx="806" cy="3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buNone/>
                </a:pPr>
                <a:r>
                  <a:rPr lang="en-US" altLang="zh-CN" sz="3600" baseline="-25000" dirty="0">
                    <a:solidFill>
                      <a:srgbClr val="E2E2E2"/>
                    </a:solidFill>
                    <a:latin typeface="Calibri" panose="020F0502020204030204" charset="0"/>
                  </a:rPr>
                  <a:t> </a:t>
                </a:r>
                <a:r>
                  <a:rPr lang="en-US" altLang="zh-CN" sz="3600" baseline="-25000" dirty="0">
                    <a:latin typeface="Calibri" panose="020F0502020204030204" charset="0"/>
                  </a:rPr>
                  <a:t>Android</a:t>
                </a:r>
                <a:endParaRPr lang="en-US" altLang="zh-CN" sz="3600" baseline="-25000" dirty="0">
                  <a:latin typeface="Calibri" panose="020F0502020204030204" charset="0"/>
                </a:endParaRPr>
              </a:p>
              <a:p>
                <a:pPr>
                  <a:buNone/>
                </a:pPr>
                <a:endParaRPr lang="en-US" altLang="zh-CN" baseline="-25000" dirty="0">
                  <a:latin typeface="Calibri" panose="020F0502020204030204" charset="0"/>
                </a:endParaRPr>
              </a:p>
            </p:txBody>
          </p:sp>
        </p:grpSp>
        <p:grpSp>
          <p:nvGrpSpPr>
            <p:cNvPr id="16389" name="Group 146"/>
            <p:cNvGrpSpPr/>
            <p:nvPr/>
          </p:nvGrpSpPr>
          <p:grpSpPr>
            <a:xfrm>
              <a:off x="3187" y="3232"/>
              <a:ext cx="1093" cy="912"/>
              <a:chOff x="3187" y="3232"/>
              <a:chExt cx="1093" cy="912"/>
            </a:xfrm>
          </p:grpSpPr>
          <p:grpSp>
            <p:nvGrpSpPr>
              <p:cNvPr id="16408" name="Group 145"/>
              <p:cNvGrpSpPr/>
              <p:nvPr/>
            </p:nvGrpSpPr>
            <p:grpSpPr>
              <a:xfrm>
                <a:off x="3187" y="3232"/>
                <a:ext cx="912" cy="912"/>
                <a:chOff x="3187" y="3232"/>
                <a:chExt cx="912" cy="912"/>
              </a:xfrm>
            </p:grpSpPr>
            <p:sp>
              <p:nvSpPr>
                <p:cNvPr id="16410" name="Oval 10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187" y="3232"/>
                  <a:ext cx="912" cy="9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FCFFF"/>
                    </a:gs>
                    <a:gs pos="100000">
                      <a:srgbClr val="1D8E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444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>
                    <a:buNone/>
                  </a:pPr>
                  <a:endParaRPr lang="zh-CN" altLang="en-US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16411" name="Freeform 31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653" y="3284"/>
                  <a:ext cx="387" cy="383"/>
                </a:xfrm>
                <a:custGeom>
                  <a:avLst/>
                  <a:gdLst>
                    <a:gd name="txL" fmla="*/ 0 w 164"/>
                    <a:gd name="txT" fmla="*/ 0 h 162"/>
                    <a:gd name="txR" fmla="*/ 164 w 164"/>
                    <a:gd name="txB" fmla="*/ 162 h 162"/>
                  </a:gdLst>
                  <a:ahLst/>
                  <a:cxnLst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52" y="162"/>
                    </a:cxn>
                    <a:cxn ang="0">
                      <a:pos x="164" y="161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txL" t="txT" r="txR" b="txB"/>
                  <a:pathLst>
                    <a:path w="164" h="16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143" y="21"/>
                        <a:pt x="152" y="162"/>
                      </a:cubicBezTo>
                      <a:cubicBezTo>
                        <a:pt x="164" y="161"/>
                        <a:pt x="164" y="161"/>
                        <a:pt x="164" y="161"/>
                      </a:cubicBezTo>
                      <a:cubicBezTo>
                        <a:pt x="154" y="10"/>
                        <a:pt x="2" y="0"/>
                        <a:pt x="0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pPr>
                    <a:buNone/>
                  </a:pPr>
                  <a:endParaRPr lang="zh-CN" altLang="en-US" dirty="0">
                    <a:latin typeface="Calibri" panose="020F0502020204030204" charset="0"/>
                  </a:endParaRPr>
                </a:p>
              </p:txBody>
            </p:sp>
          </p:grpSp>
          <p:sp>
            <p:nvSpPr>
              <p:cNvPr id="16409" name="Text Box 13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474" y="3535"/>
                <a:ext cx="806" cy="3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buNone/>
                </a:pPr>
                <a:r>
                  <a:rPr lang="en-US" altLang="zh-CN" sz="3600" baseline="-25000" dirty="0">
                    <a:solidFill>
                      <a:srgbClr val="E2E2E2"/>
                    </a:solidFill>
                    <a:latin typeface="Calibri" panose="020F0502020204030204" charset="0"/>
                  </a:rPr>
                  <a:t> </a:t>
                </a:r>
                <a:r>
                  <a:rPr lang="en-US" altLang="zh-CN" sz="3600" baseline="-25000" dirty="0">
                    <a:latin typeface="Calibri" panose="020F0502020204030204" charset="0"/>
                  </a:rPr>
                  <a:t>Mac</a:t>
                </a:r>
                <a:endParaRPr lang="en-US" altLang="zh-CN" sz="3600" baseline="-25000" dirty="0">
                  <a:latin typeface="Calibri" panose="020F0502020204030204" charset="0"/>
                </a:endParaRPr>
              </a:p>
              <a:p>
                <a:pPr>
                  <a:buNone/>
                </a:pPr>
                <a:endParaRPr lang="en-US" altLang="zh-CN" baseline="-25000" dirty="0">
                  <a:latin typeface="Calibri" panose="020F0502020204030204" charset="0"/>
                </a:endParaRPr>
              </a:p>
            </p:txBody>
          </p:sp>
        </p:grpSp>
        <p:grpSp>
          <p:nvGrpSpPr>
            <p:cNvPr id="16390" name="Group 148"/>
            <p:cNvGrpSpPr/>
            <p:nvPr/>
          </p:nvGrpSpPr>
          <p:grpSpPr>
            <a:xfrm>
              <a:off x="1536" y="3228"/>
              <a:ext cx="920" cy="914"/>
              <a:chOff x="1536" y="3228"/>
              <a:chExt cx="920" cy="914"/>
            </a:xfrm>
          </p:grpSpPr>
          <p:grpSp>
            <p:nvGrpSpPr>
              <p:cNvPr id="16404" name="Group 147"/>
              <p:cNvGrpSpPr/>
              <p:nvPr/>
            </p:nvGrpSpPr>
            <p:grpSpPr>
              <a:xfrm>
                <a:off x="1536" y="3228"/>
                <a:ext cx="915" cy="914"/>
                <a:chOff x="1536" y="3228"/>
                <a:chExt cx="915" cy="914"/>
              </a:xfrm>
            </p:grpSpPr>
            <p:sp>
              <p:nvSpPr>
                <p:cNvPr id="16406" name="Oval 9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536" y="3228"/>
                  <a:ext cx="915" cy="9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5E2FF"/>
                    </a:gs>
                    <a:gs pos="100000">
                      <a:srgbClr val="61B0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444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>
                    <a:buNone/>
                  </a:pPr>
                  <a:endParaRPr lang="zh-CN" altLang="en-US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16407" name="Freeform 32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001" y="3281"/>
                  <a:ext cx="387" cy="382"/>
                </a:xfrm>
                <a:custGeom>
                  <a:avLst/>
                  <a:gdLst>
                    <a:gd name="txL" fmla="*/ 0 w 164"/>
                    <a:gd name="txT" fmla="*/ 0 h 162"/>
                    <a:gd name="txR" fmla="*/ 164 w 164"/>
                    <a:gd name="txB" fmla="*/ 162 h 162"/>
                  </a:gdLst>
                  <a:ahLst/>
                  <a:cxnLst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52" y="162"/>
                    </a:cxn>
                    <a:cxn ang="0">
                      <a:pos x="164" y="161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txL" t="txT" r="txR" b="txB"/>
                  <a:pathLst>
                    <a:path w="164" h="16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143" y="21"/>
                        <a:pt x="152" y="162"/>
                      </a:cubicBezTo>
                      <a:cubicBezTo>
                        <a:pt x="164" y="161"/>
                        <a:pt x="164" y="161"/>
                        <a:pt x="164" y="161"/>
                      </a:cubicBezTo>
                      <a:cubicBezTo>
                        <a:pt x="154" y="10"/>
                        <a:pt x="2" y="0"/>
                        <a:pt x="0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pPr>
                    <a:buNone/>
                  </a:pPr>
                  <a:endParaRPr lang="zh-CN" altLang="en-US" dirty="0">
                    <a:latin typeface="Calibri" panose="020F0502020204030204" charset="0"/>
                  </a:endParaRPr>
                </a:p>
              </p:txBody>
            </p:sp>
          </p:grpSp>
          <p:sp>
            <p:nvSpPr>
              <p:cNvPr id="16405" name="Text Box 13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650" y="3515"/>
                <a:ext cx="806" cy="3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buNone/>
                </a:pPr>
                <a:r>
                  <a:rPr lang="en-US" altLang="zh-CN" sz="3600" baseline="-25000" dirty="0">
                    <a:solidFill>
                      <a:srgbClr val="E2E2E2"/>
                    </a:solidFill>
                    <a:latin typeface="Calibri" panose="020F0502020204030204" charset="0"/>
                  </a:rPr>
                  <a:t> </a:t>
                </a:r>
                <a:r>
                  <a:rPr lang="en-US" altLang="zh-CN" sz="3600" baseline="-25000" dirty="0">
                    <a:latin typeface="Calibri" panose="020F0502020204030204" charset="0"/>
                  </a:rPr>
                  <a:t>iOS</a:t>
                </a:r>
                <a:endParaRPr lang="en-US" altLang="zh-CN" sz="3600" baseline="-25000" dirty="0">
                  <a:latin typeface="Calibri" panose="020F0502020204030204" charset="0"/>
                </a:endParaRPr>
              </a:p>
              <a:p>
                <a:pPr>
                  <a:buNone/>
                </a:pPr>
                <a:endParaRPr lang="en-US" altLang="zh-CN" baseline="-25000" dirty="0">
                  <a:latin typeface="Calibri" panose="020F0502020204030204" charset="0"/>
                </a:endParaRPr>
              </a:p>
            </p:txBody>
          </p:sp>
        </p:grpSp>
        <p:grpSp>
          <p:nvGrpSpPr>
            <p:cNvPr id="16391" name="Group 150"/>
            <p:cNvGrpSpPr/>
            <p:nvPr/>
          </p:nvGrpSpPr>
          <p:grpSpPr>
            <a:xfrm>
              <a:off x="1130" y="1810"/>
              <a:ext cx="914" cy="914"/>
              <a:chOff x="1130" y="1810"/>
              <a:chExt cx="914" cy="914"/>
            </a:xfrm>
          </p:grpSpPr>
          <p:grpSp>
            <p:nvGrpSpPr>
              <p:cNvPr id="16400" name="Group 149"/>
              <p:cNvGrpSpPr/>
              <p:nvPr/>
            </p:nvGrpSpPr>
            <p:grpSpPr>
              <a:xfrm>
                <a:off x="1130" y="1810"/>
                <a:ext cx="914" cy="914"/>
                <a:chOff x="1130" y="1810"/>
                <a:chExt cx="914" cy="914"/>
              </a:xfrm>
            </p:grpSpPr>
            <p:sp>
              <p:nvSpPr>
                <p:cNvPr id="16402" name="Oval 8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130" y="1810"/>
                  <a:ext cx="914" cy="9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5EAFF"/>
                    </a:gs>
                    <a:gs pos="100000">
                      <a:srgbClr val="7DBE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444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>
                    <a:buNone/>
                  </a:pPr>
                  <a:endParaRPr lang="zh-CN" altLang="en-US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16403" name="Freeform 33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597" y="1863"/>
                  <a:ext cx="387" cy="383"/>
                </a:xfrm>
                <a:custGeom>
                  <a:avLst/>
                  <a:gdLst>
                    <a:gd name="txL" fmla="*/ 0 w 164"/>
                    <a:gd name="txT" fmla="*/ 0 h 162"/>
                    <a:gd name="txR" fmla="*/ 164 w 164"/>
                    <a:gd name="txB" fmla="*/ 162 h 162"/>
                  </a:gdLst>
                  <a:ahLst/>
                  <a:cxnLst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52" y="162"/>
                    </a:cxn>
                    <a:cxn ang="0">
                      <a:pos x="164" y="161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txL" t="txT" r="txR" b="txB"/>
                  <a:pathLst>
                    <a:path w="164" h="16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143" y="21"/>
                        <a:pt x="152" y="162"/>
                      </a:cubicBezTo>
                      <a:cubicBezTo>
                        <a:pt x="164" y="161"/>
                        <a:pt x="164" y="161"/>
                        <a:pt x="164" y="161"/>
                      </a:cubicBezTo>
                      <a:cubicBezTo>
                        <a:pt x="154" y="10"/>
                        <a:pt x="2" y="0"/>
                        <a:pt x="0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pPr>
                    <a:buNone/>
                  </a:pPr>
                  <a:endParaRPr lang="zh-CN" altLang="en-US" dirty="0">
                    <a:latin typeface="Calibri" panose="020F0502020204030204" charset="0"/>
                  </a:endParaRPr>
                </a:p>
              </p:txBody>
            </p:sp>
          </p:grpSp>
          <p:sp>
            <p:nvSpPr>
              <p:cNvPr id="16401" name="Text Box 140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218" y="2067"/>
                <a:ext cx="806" cy="2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buNone/>
                </a:pPr>
                <a:r>
                  <a:rPr lang="en-US" altLang="zh-CN" sz="3600" baseline="-25000" dirty="0">
                    <a:solidFill>
                      <a:srgbClr val="E2E2E2"/>
                    </a:solidFill>
                    <a:latin typeface="Calibri" panose="020F0502020204030204" charset="0"/>
                  </a:rPr>
                  <a:t> </a:t>
                </a:r>
                <a:r>
                  <a:rPr lang="en-US" altLang="zh-CN" sz="3600" baseline="-25000" dirty="0">
                    <a:latin typeface="Calibri" panose="020F0502020204030204" charset="0"/>
                  </a:rPr>
                  <a:t>Linux</a:t>
                </a:r>
                <a:endParaRPr lang="zh-CN" altLang="en-US" baseline="-25000" dirty="0">
                  <a:latin typeface="Calibri" panose="020F0502020204030204" charset="0"/>
                </a:endParaRPr>
              </a:p>
            </p:txBody>
          </p:sp>
        </p:grpSp>
        <p:grpSp>
          <p:nvGrpSpPr>
            <p:cNvPr id="16392" name="Group 154"/>
            <p:cNvGrpSpPr/>
            <p:nvPr/>
          </p:nvGrpSpPr>
          <p:grpSpPr>
            <a:xfrm>
              <a:off x="1782" y="1820"/>
              <a:ext cx="2062" cy="2064"/>
              <a:chOff x="1782" y="1820"/>
              <a:chExt cx="2062" cy="2064"/>
            </a:xfrm>
          </p:grpSpPr>
          <p:grpSp>
            <p:nvGrpSpPr>
              <p:cNvPr id="16393" name="Group 153"/>
              <p:cNvGrpSpPr/>
              <p:nvPr/>
            </p:nvGrpSpPr>
            <p:grpSpPr>
              <a:xfrm>
                <a:off x="1782" y="1820"/>
                <a:ext cx="2062" cy="2064"/>
                <a:chOff x="1782" y="1820"/>
                <a:chExt cx="2062" cy="2064"/>
              </a:xfrm>
            </p:grpSpPr>
            <p:sp>
              <p:nvSpPr>
                <p:cNvPr id="16395" name="Oval 14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1782" y="1820"/>
                  <a:ext cx="2062" cy="20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C9C9C9"/>
                    </a:gs>
                    <a:gs pos="100000">
                      <a:srgbClr val="777777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pPr>
                    <a:buNone/>
                  </a:pPr>
                  <a:endParaRPr lang="zh-CN" altLang="zh-CN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16396" name="Oval 13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1914" y="1961"/>
                  <a:ext cx="1796" cy="17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77777"/>
                    </a:gs>
                    <a:gs pos="50000">
                      <a:srgbClr val="C9C9C9"/>
                    </a:gs>
                    <a:gs pos="100000">
                      <a:srgbClr val="777777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pPr>
                    <a:buNone/>
                  </a:pPr>
                  <a:endParaRPr lang="zh-CN" altLang="en-US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16397" name="Oval 12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030" y="2072"/>
                  <a:ext cx="1573" cy="1571"/>
                </a:xfrm>
                <a:prstGeom prst="ellipse">
                  <a:avLst/>
                </a:prstGeom>
                <a:solidFill>
                  <a:srgbClr val="666666"/>
                </a:solidFill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>
                    <a:buNone/>
                  </a:pPr>
                  <a:endParaRPr lang="zh-CN" altLang="en-US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16398" name="Oval 39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2096" y="2104"/>
                  <a:ext cx="1426" cy="14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46001"/>
                      </a:schemeClr>
                    </a:gs>
                    <a:gs pos="100000">
                      <a:schemeClr val="bg2"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pPr>
                    <a:buNone/>
                  </a:pPr>
                  <a:endParaRPr lang="zh-CN" altLang="en-US" dirty="0">
                    <a:latin typeface="Calibri" panose="020F0502020204030204" charset="0"/>
                  </a:endParaRPr>
                </a:p>
              </p:txBody>
            </p:sp>
            <p:sp>
              <p:nvSpPr>
                <p:cNvPr id="16399" name="Freeform 51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2134" y="2108"/>
                  <a:ext cx="1343" cy="452"/>
                </a:xfrm>
                <a:custGeom>
                  <a:avLst/>
                  <a:gdLst>
                    <a:gd name="txL" fmla="*/ 0 w 1343"/>
                    <a:gd name="txT" fmla="*/ 0 h 452"/>
                    <a:gd name="txR" fmla="*/ 1343 w 1343"/>
                    <a:gd name="txB" fmla="*/ 452 h 452"/>
                  </a:gdLst>
                  <a:ahLst/>
                  <a:cxnLst>
                    <a:cxn ang="0">
                      <a:pos x="670" y="0"/>
                    </a:cxn>
                    <a:cxn ang="0">
                      <a:pos x="6" y="451"/>
                    </a:cxn>
                    <a:cxn ang="0">
                      <a:pos x="1343" y="452"/>
                    </a:cxn>
                    <a:cxn ang="0">
                      <a:pos x="670" y="0"/>
                    </a:cxn>
                  </a:cxnLst>
                  <a:rect l="txL" t="txT" r="txR" b="txB"/>
                  <a:pathLst>
                    <a:path w="1343" h="452">
                      <a:moveTo>
                        <a:pt x="670" y="0"/>
                      </a:moveTo>
                      <a:cubicBezTo>
                        <a:pt x="356" y="0"/>
                        <a:pt x="134" y="172"/>
                        <a:pt x="6" y="451"/>
                      </a:cubicBezTo>
                      <a:cubicBezTo>
                        <a:pt x="0" y="449"/>
                        <a:pt x="1343" y="452"/>
                        <a:pt x="1343" y="452"/>
                      </a:cubicBezTo>
                      <a:cubicBezTo>
                        <a:pt x="1221" y="173"/>
                        <a:pt x="984" y="0"/>
                        <a:pt x="67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82999"/>
                      </a:schemeClr>
                    </a:gs>
                    <a:gs pos="100000">
                      <a:srgbClr val="045FF2">
                        <a:alpha val="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pPr>
                    <a:buNone/>
                  </a:pPr>
                  <a:endParaRPr lang="zh-CN" altLang="en-US" dirty="0">
                    <a:latin typeface="Calibri" panose="020F0502020204030204" charset="0"/>
                  </a:endParaRPr>
                </a:p>
              </p:txBody>
            </p:sp>
          </p:grpSp>
          <p:sp>
            <p:nvSpPr>
              <p:cNvPr id="16394" name="Text Box 141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2211" y="2415"/>
                <a:ext cx="1285" cy="5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buNone/>
                </a:pPr>
                <a:r>
                  <a:rPr lang="en-US" altLang="zh-CN" sz="3600" baseline="-25000" dirty="0">
                    <a:solidFill>
                      <a:schemeClr val="bg1"/>
                    </a:solidFill>
                    <a:latin typeface="Calibri" panose="020F0502020204030204" charset="0"/>
                  </a:rPr>
                  <a:t> </a:t>
                </a:r>
                <a:r>
                  <a:rPr lang="en-US" altLang="zh-CN" sz="4800" baseline="-25000" dirty="0">
                    <a:solidFill>
                      <a:schemeClr val="bg1"/>
                    </a:solidFill>
                    <a:latin typeface="Calibri" panose="020F0502020204030204" charset="0"/>
                  </a:rPr>
                  <a:t>Avalonia</a:t>
                </a:r>
                <a:endParaRPr lang="en-US" altLang="zh-CN" sz="4800" baseline="-25000" dirty="0">
                  <a:solidFill>
                    <a:schemeClr val="bg1"/>
                  </a:solidFill>
                  <a:latin typeface="Calibri" panose="020F0502020204030204" charset="0"/>
                </a:endParaRPr>
              </a:p>
              <a:p>
                <a:pPr>
                  <a:buNone/>
                </a:pPr>
                <a:r>
                  <a:rPr lang="en-US" altLang="zh-CN" sz="2800" baseline="-25000" dirty="0">
                    <a:solidFill>
                      <a:schemeClr val="bg1"/>
                    </a:solidFill>
                    <a:latin typeface="Calibri" panose="020F0502020204030204" charset="0"/>
                  </a:rPr>
                  <a:t>跨平台.NET UI框架</a:t>
                </a:r>
                <a:endParaRPr lang="en-US" altLang="zh-CN" sz="2800" baseline="-25000" dirty="0">
                  <a:solidFill>
                    <a:schemeClr val="bg1"/>
                  </a:solidFill>
                  <a:latin typeface="Calibri" panose="020F0502020204030204" charset="0"/>
                </a:endParaRPr>
              </a:p>
            </p:txBody>
          </p:sp>
        </p:grpSp>
      </p:grpSp>
      <p:sp>
        <p:nvSpPr>
          <p:cNvPr id="2" name="TextBox 41"/>
          <p:cNvSpPr txBox="1"/>
          <p:nvPr>
            <p:custDataLst>
              <p:tags r:id="rId22"/>
            </p:custDataLst>
          </p:nvPr>
        </p:nvSpPr>
        <p:spPr>
          <a:xfrm>
            <a:off x="405725" y="1432560"/>
            <a:ext cx="3229684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全面支持信创</a:t>
            </a:r>
            <a:endParaRPr lang="zh-CN" altLang="en-US" sz="2800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4"/>
          <p:cNvSpPr txBox="1"/>
          <p:nvPr>
            <p:custDataLst>
              <p:tags r:id="rId23"/>
            </p:custDataLst>
          </p:nvPr>
        </p:nvSpPr>
        <p:spPr>
          <a:xfrm>
            <a:off x="450850" y="2119630"/>
            <a:ext cx="3369945" cy="4124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采用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.net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基金会开源的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Avalonia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技术，实现跨平台运行，各平台特供一致的界面体验。支持各类信创操作系统，包括银河麒麟、中标麒麟、优麒麟、统信UOS、深度Deepin等。支持各类国产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CPU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，包括兆芯、海光、鲲鹏、飞腾，龙芯(LongArc架构)、申威、腾锐等。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RPA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客户端在信创操作系统均为绿色版，免安装。具有窗口缩放功能，解决信创电脑较高分辨率时软件显示太小问题</a:t>
            </a:r>
            <a:endParaRPr lang="zh-CN" altLang="en-US" sz="1600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3588385" y="1108075"/>
            <a:ext cx="626935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信创电脑运行示例</a:t>
            </a:r>
            <a:endParaRPr lang="zh-CN" altLang="en-US" sz="2800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44"/>
          <p:cNvSpPr txBox="1"/>
          <p:nvPr>
            <p:custDataLst>
              <p:tags r:id="rId1"/>
            </p:custDataLst>
          </p:nvPr>
        </p:nvSpPr>
        <p:spPr>
          <a:xfrm>
            <a:off x="370205" y="1675130"/>
            <a:ext cx="11451590" cy="454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国产化电脑与</a:t>
            </a:r>
            <a:r>
              <a:rPr lang="en-US" altLang="zh-CN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windows</a:t>
            </a:r>
            <a:r>
              <a:rPr lang="zh-CN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拥有一致的界面体验。绿色版，免安装。窗口缩放功能解决信创电脑较高分辨率时软件显示太小问题。</a:t>
            </a:r>
            <a:endParaRPr lang="zh-CN" altLang="en-US" sz="1600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2265680"/>
            <a:ext cx="11823700" cy="376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PP_MARK_KEY" val="c382bdc0-7374-4998-9311-6050ce7a71b0"/>
  <p:tag name="COMMONDATA" val="eyJoZGlkIjoiNmE4YWE2NWM2NjkyMzUxOGRkNDNkNjJlMmYxYjJlZDkifQ==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3536</Words>
  <Application>WPS 文字</Application>
  <PresentationFormat>宽屏</PresentationFormat>
  <Paragraphs>324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汉仪旗黑</vt:lpstr>
      <vt:lpstr>华文仿宋</vt:lpstr>
      <vt:lpstr>创艺简标宋</vt:lpstr>
      <vt:lpstr>汉仪书宋二KW</vt:lpstr>
      <vt:lpstr>方正粗黑宋简体</vt:lpstr>
      <vt:lpstr>Arial Unicode MS</vt:lpstr>
      <vt:lpstr>Ebrima</vt:lpstr>
      <vt:lpstr>Arial</vt:lpstr>
      <vt:lpstr>Lato Light</vt:lpstr>
      <vt:lpstr>Open Sans</vt:lpstr>
      <vt:lpstr>Calibri</vt:lpstr>
      <vt:lpstr>HY견고딕</vt:lpstr>
      <vt:lpstr>Times New Roman</vt:lpstr>
      <vt:lpstr>Arial Black</vt:lpstr>
      <vt:lpstr>Batang</vt:lpstr>
      <vt:lpstr>GulimChe</vt:lpstr>
      <vt:lpstr>Helvetica Neue</vt:lpstr>
      <vt:lpstr>苹方-简</vt:lpstr>
      <vt:lpstr>宋体</vt:lpstr>
      <vt:lpstr>等线</vt:lpstr>
      <vt:lpstr>汉仪中等线KW</vt:lpstr>
      <vt:lpstr>Calibri Light</vt:lpstr>
      <vt:lpstr>Apple SD Gothic Neo</vt:lpstr>
      <vt:lpstr>Malgun Gothic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西柚红茶</cp:lastModifiedBy>
  <cp:revision>347</cp:revision>
  <dcterms:created xsi:type="dcterms:W3CDTF">2023-06-23T13:49:04Z</dcterms:created>
  <dcterms:modified xsi:type="dcterms:W3CDTF">2023-06-23T13:49:04Z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9B946C2BD092AC8AD0A295646F3D4CF2_43</vt:lpwstr>
  </property>
  <property fmtid="{D5CDD505-2E9C-101B-9397-08002B2CF9AE}" pid="3" name="KSOProductBuildVer">
    <vt:lpwstr>2052-5.4.1.7920</vt:lpwstr>
  </property>
</Properties>
</file>