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91" r:id="rId2"/>
    <p:sldId id="293" r:id="rId3"/>
    <p:sldId id="292" r:id="rId4"/>
    <p:sldId id="301" r:id="rId5"/>
    <p:sldId id="273" r:id="rId6"/>
    <p:sldId id="302" r:id="rId7"/>
    <p:sldId id="306" r:id="rId8"/>
    <p:sldId id="267" r:id="rId9"/>
    <p:sldId id="294" r:id="rId10"/>
  </p:sldIdLst>
  <p:sldSz cx="9144000" cy="5143500" type="screen16x9"/>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5" userDrawn="1">
          <p15:clr>
            <a:srgbClr val="A4A3A4"/>
          </p15:clr>
        </p15:guide>
        <p15:guide id="2" pos="2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6B0"/>
    <a:srgbClr val="414455"/>
    <a:srgbClr val="0E9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9" autoAdjust="0"/>
    <p:restoredTop sz="94660"/>
  </p:normalViewPr>
  <p:slideViewPr>
    <p:cSldViewPr showGuides="1">
      <p:cViewPr varScale="1">
        <p:scale>
          <a:sx n="83" d="100"/>
          <a:sy n="83" d="100"/>
        </p:scale>
        <p:origin x="772" y="80"/>
      </p:cViewPr>
      <p:guideLst>
        <p:guide orient="horz" pos="1645"/>
        <p:guide pos="2902"/>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4A947-B69F-46AB-892A-142D315848C8}" type="datetimeFigureOut">
              <a:rPr lang="zh-CN" altLang="en-US" smtClean="0"/>
              <a:t>2023/6/23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64BE4-6ABB-4DFC-88F2-21DB0926AD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F64BE4-6ABB-4DFC-88F2-21DB0926AD8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F64BE4-6ABB-4DFC-88F2-21DB0926AD8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F64BE4-6ABB-4DFC-88F2-21DB0926AD8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F64BE4-6ABB-4DFC-88F2-21DB0926AD8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F64BE4-6ABB-4DFC-88F2-21DB0926AD8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EEA0FD91-CEC1-4D42-BABD-8532C90A6036}" type="datetimeFigureOut">
              <a:rPr lang="zh-CN" altLang="en-US" smtClean="0"/>
              <a:t>2023/6/23</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E54FA6C8-CFFB-42F3-B3EA-D64AAA08B3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 天空, 云彩, 多云&#10;&#10;已生成极高可信度的说明"/>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12.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57379" t="33644" r="12549"/>
          <a:stretch>
            <a:fillRect/>
          </a:stretch>
        </p:blipFill>
        <p:spPr>
          <a:xfrm rot="1339601">
            <a:off x="7438185" y="327069"/>
            <a:ext cx="1316954" cy="1322778"/>
          </a:xfrm>
          <a:prstGeom prst="rect">
            <a:avLst/>
          </a:prstGeom>
        </p:spPr>
      </p:pic>
      <p:pic>
        <p:nvPicPr>
          <p:cNvPr id="9" name="图片 8" descr="图片包含 物体&#10;&#10;已生成极高可信度的说明"/>
          <p:cNvPicPr>
            <a:picLocks noChangeAspect="1"/>
          </p:cNvPicPr>
          <p:nvPr/>
        </p:nvPicPr>
        <p:blipFill rotWithShape="1">
          <a:blip r:embed="rId6">
            <a:extLst>
              <a:ext uri="{28A0092B-C50C-407E-A947-70E740481C1C}">
                <a14:useLocalDpi xmlns:a14="http://schemas.microsoft.com/office/drawing/2010/main" val="0"/>
              </a:ext>
            </a:extLst>
          </a:blip>
          <a:srcRect r="70000"/>
          <a:stretch>
            <a:fillRect/>
          </a:stretch>
        </p:blipFill>
        <p:spPr>
          <a:xfrm>
            <a:off x="-46609" y="622319"/>
            <a:ext cx="2979634" cy="4521181"/>
          </a:xfrm>
          <a:prstGeom prst="rect">
            <a:avLst/>
          </a:prstGeom>
        </p:spPr>
      </p:pic>
      <p:sp>
        <p:nvSpPr>
          <p:cNvPr id="2" name="文本框 1"/>
          <p:cNvSpPr txBox="1"/>
          <p:nvPr/>
        </p:nvSpPr>
        <p:spPr>
          <a:xfrm>
            <a:off x="2811274" y="1563638"/>
            <a:ext cx="5032147" cy="923330"/>
          </a:xfrm>
          <a:prstGeom prst="rect">
            <a:avLst/>
          </a:prstGeom>
          <a:noFill/>
        </p:spPr>
        <p:txBody>
          <a:bodyPr wrap="none" rtlCol="0">
            <a:spAutoFit/>
          </a:bodyPr>
          <a:lstStyle/>
          <a:p>
            <a:pPr defTabSz="685800"/>
            <a:r>
              <a:rPr lang="zh-CN" altLang="en-US" sz="5400" b="1" dirty="0">
                <a:solidFill>
                  <a:srgbClr val="2466B0"/>
                </a:solidFill>
                <a:latin typeface="华文新魏" panose="02010800040101010101" pitchFamily="2" charset="-122"/>
                <a:ea typeface="华文新魏" panose="02010800040101010101" pitchFamily="2" charset="-122"/>
              </a:rPr>
              <a:t>押品查册机器人</a:t>
            </a:r>
          </a:p>
        </p:txBody>
      </p:sp>
      <p:sp>
        <p:nvSpPr>
          <p:cNvPr id="4" name="文本框 3"/>
          <p:cNvSpPr txBox="1"/>
          <p:nvPr/>
        </p:nvSpPr>
        <p:spPr>
          <a:xfrm>
            <a:off x="5225689" y="2729019"/>
            <a:ext cx="3432350" cy="307777"/>
          </a:xfrm>
          <a:prstGeom prst="rect">
            <a:avLst/>
          </a:prstGeom>
          <a:noFill/>
        </p:spPr>
        <p:txBody>
          <a:bodyPr wrap="none" rtlCol="0">
            <a:spAutoFit/>
          </a:bodyPr>
          <a:lstStyle/>
          <a:p>
            <a:pPr defTabSz="685800"/>
            <a:r>
              <a:rPr lang="en-US" altLang="zh-CN" sz="1400" b="1" spc="450" dirty="0">
                <a:latin typeface="微软雅黑" panose="020B0503020204020204" pitchFamily="34" charset="-122"/>
                <a:ea typeface="微软雅黑" panose="020B0503020204020204" pitchFamily="34" charset="-122"/>
              </a:rPr>
              <a:t>——</a:t>
            </a:r>
            <a:r>
              <a:rPr lang="zh-CN" altLang="en-US" sz="1400" b="1" spc="450" dirty="0">
                <a:latin typeface="微软雅黑" panose="020B0503020204020204" pitchFamily="34" charset="-122"/>
                <a:ea typeface="微软雅黑" panose="020B0503020204020204" pitchFamily="34" charset="-122"/>
              </a:rPr>
              <a:t>广发银行重庆分行</a:t>
            </a:r>
            <a:r>
              <a:rPr lang="en-US" altLang="zh-CN" sz="1400" b="1" spc="450" dirty="0">
                <a:latin typeface="微软雅黑" panose="020B0503020204020204" pitchFamily="34" charset="-122"/>
                <a:ea typeface="微软雅黑" panose="020B0503020204020204" pitchFamily="34" charset="-122"/>
              </a:rPr>
              <a:t>-</a:t>
            </a:r>
            <a:r>
              <a:rPr lang="zh-CN" altLang="en-US" sz="1400" b="1" spc="450" dirty="0">
                <a:latin typeface="微软雅黑" panose="020B0503020204020204" pitchFamily="34" charset="-122"/>
                <a:ea typeface="微软雅黑" panose="020B0503020204020204" pitchFamily="34" charset="-122"/>
              </a:rPr>
              <a:t>谭安琪</a:t>
            </a:r>
          </a:p>
        </p:txBody>
      </p:sp>
      <p:pic>
        <p:nvPicPr>
          <p:cNvPr id="8" name="Armik-Red Ros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644161" y="-969495"/>
            <a:ext cx="609600" cy="609600"/>
          </a:xfrm>
          <a:prstGeom prst="rect">
            <a:avLst/>
          </a:prstGeom>
        </p:spPr>
      </p:pic>
      <p:sp>
        <p:nvSpPr>
          <p:cNvPr id="10" name="文本框 9"/>
          <p:cNvSpPr txBox="1"/>
          <p:nvPr/>
        </p:nvSpPr>
        <p:spPr>
          <a:xfrm>
            <a:off x="5292081" y="4244182"/>
            <a:ext cx="3233065" cy="276999"/>
          </a:xfrm>
          <a:prstGeom prst="rect">
            <a:avLst/>
          </a:prstGeom>
          <a:solidFill>
            <a:schemeClr val="bg1"/>
          </a:solidFill>
        </p:spPr>
        <p:txBody>
          <a:bodyPr wrap="none" rtlCol="0">
            <a:spAutoFit/>
          </a:bodyPr>
          <a:lstStyle/>
          <a:p>
            <a:pPr defTabSz="685800"/>
            <a:r>
              <a:rPr lang="en-US" altLang="zh-CN" sz="1200" b="1" spc="450" dirty="0">
                <a:latin typeface="微软雅黑" panose="020B0503020204020204" pitchFamily="34" charset="-122"/>
                <a:ea typeface="微软雅黑" panose="020B0503020204020204" pitchFamily="34" charset="-122"/>
              </a:rPr>
              <a:t>RPA</a:t>
            </a:r>
            <a:r>
              <a:rPr lang="zh-CN" altLang="en-US" sz="1200" b="1" spc="450" dirty="0">
                <a:latin typeface="微软雅黑" panose="020B0503020204020204" pitchFamily="34" charset="-122"/>
                <a:ea typeface="微软雅黑" panose="020B0503020204020204" pitchFamily="34" charset="-122"/>
              </a:rPr>
              <a:t>团队</a:t>
            </a:r>
            <a:r>
              <a:rPr lang="zh-CN" altLang="en-US" sz="1200" spc="450" dirty="0">
                <a:latin typeface="微软雅黑" panose="020B0503020204020204" pitchFamily="34" charset="-122"/>
                <a:ea typeface="微软雅黑" panose="020B0503020204020204" pitchFamily="34" charset="-122"/>
              </a:rPr>
              <a:t>：</a:t>
            </a:r>
            <a:r>
              <a:rPr lang="zh-CN" altLang="en-US" sz="1050" b="1" spc="450" dirty="0">
                <a:latin typeface="微软雅黑" panose="020B0503020204020204" pitchFamily="34" charset="-122"/>
                <a:ea typeface="微软雅黑" panose="020B0503020204020204" pitchFamily="34" charset="-122"/>
              </a:rPr>
              <a:t>涂正豪 涂开莉 谭安琪</a:t>
            </a:r>
            <a:endParaRPr lang="zh-CN" altLang="en-US" sz="1200" b="1" spc="45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4250804"/>
            <a:ext cx="2592288" cy="270377"/>
          </a:xfrm>
          <a:prstGeom prst="rect">
            <a:avLst/>
          </a:prstGeom>
        </p:spPr>
      </p:pic>
      <p:cxnSp>
        <p:nvCxnSpPr>
          <p:cNvPr id="14" name="直接连接符 13"/>
          <p:cNvCxnSpPr/>
          <p:nvPr/>
        </p:nvCxnSpPr>
        <p:spPr>
          <a:xfrm>
            <a:off x="5220072" y="4250804"/>
            <a:ext cx="0" cy="2703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274510" y="1548556"/>
            <a:ext cx="5184775" cy="708025"/>
            <a:chOff x="3274510" y="1548556"/>
            <a:chExt cx="5184775" cy="708025"/>
          </a:xfrm>
        </p:grpSpPr>
        <p:sp>
          <p:nvSpPr>
            <p:cNvPr id="7" name="TextBox 21"/>
            <p:cNvSpPr>
              <a:spLocks noChangeArrowheads="1"/>
            </p:cNvSpPr>
            <p:nvPr/>
          </p:nvSpPr>
          <p:spPr bwMode="auto">
            <a:xfrm>
              <a:off x="3912685" y="1650156"/>
              <a:ext cx="4546600" cy="369332"/>
            </a:xfrm>
            <a:prstGeom prst="rect">
              <a:avLst/>
            </a:prstGeom>
            <a:noFill/>
            <a:ln w="25400">
              <a:solidFill>
                <a:srgbClr val="2466B0"/>
              </a:solidFill>
              <a:miter lim="800000"/>
            </a:ln>
          </p:spPr>
          <p:txBody>
            <a:bodyPr>
              <a:spAutoFit/>
            </a:bodyPr>
            <a:lstStyle/>
            <a:p>
              <a:pPr algn="ctr"/>
              <a:r>
                <a:rPr lang="zh-CN" altLang="en-US" dirty="0">
                  <a:latin typeface="微软雅黑" panose="020B0503020204020204" pitchFamily="34" charset="-122"/>
                  <a:ea typeface="微软雅黑" panose="020B0503020204020204" pitchFamily="34" charset="-122"/>
                </a:rPr>
                <a:t>案例分析</a:t>
              </a:r>
            </a:p>
          </p:txBody>
        </p:sp>
        <p:sp>
          <p:nvSpPr>
            <p:cNvPr id="12" name="五边形 45"/>
            <p:cNvSpPr>
              <a:spLocks noChangeArrowheads="1"/>
            </p:cNvSpPr>
            <p:nvPr/>
          </p:nvSpPr>
          <p:spPr bwMode="auto">
            <a:xfrm>
              <a:off x="3274510" y="1650156"/>
              <a:ext cx="865188" cy="461962"/>
            </a:xfrm>
            <a:prstGeom prst="homePlate">
              <a:avLst>
                <a:gd name="adj" fmla="val 46769"/>
              </a:avLst>
            </a:prstGeom>
            <a:solidFill>
              <a:srgbClr val="2466B0"/>
            </a:solidFill>
            <a:ln>
              <a:noFill/>
            </a:ln>
          </p:spPr>
          <p:txBody>
            <a:bodyPr anchor="ct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13" name="TextBox 46"/>
            <p:cNvSpPr>
              <a:spLocks noChangeArrowheads="1"/>
            </p:cNvSpPr>
            <p:nvPr/>
          </p:nvSpPr>
          <p:spPr bwMode="auto">
            <a:xfrm>
              <a:off x="3325310" y="1548556"/>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rPr>
                <a:t>2</a:t>
              </a:r>
              <a:endParaRPr lang="zh-CN" altLang="en-US"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23" name="组合 22"/>
          <p:cNvGrpSpPr/>
          <p:nvPr/>
        </p:nvGrpSpPr>
        <p:grpSpPr>
          <a:xfrm>
            <a:off x="3274510" y="2286743"/>
            <a:ext cx="5184775" cy="708025"/>
            <a:chOff x="3274510" y="2286743"/>
            <a:chExt cx="5184775" cy="708025"/>
          </a:xfrm>
        </p:grpSpPr>
        <p:sp>
          <p:nvSpPr>
            <p:cNvPr id="8" name="TextBox 22"/>
            <p:cNvSpPr>
              <a:spLocks noChangeArrowheads="1"/>
            </p:cNvSpPr>
            <p:nvPr/>
          </p:nvSpPr>
          <p:spPr bwMode="auto">
            <a:xfrm>
              <a:off x="3912685" y="2389931"/>
              <a:ext cx="4546600" cy="369332"/>
            </a:xfrm>
            <a:prstGeom prst="rect">
              <a:avLst/>
            </a:prstGeom>
            <a:noFill/>
            <a:ln w="25400">
              <a:solidFill>
                <a:srgbClr val="2466B0"/>
              </a:solidFill>
              <a:miter lim="800000"/>
            </a:ln>
          </p:spPr>
          <p:txBody>
            <a:bodyPr>
              <a:spAutoFit/>
            </a:bodyPr>
            <a:lstStyle/>
            <a:p>
              <a:pPr algn="ctr"/>
              <a:r>
                <a:rPr lang="zh-CN" altLang="en-US" dirty="0">
                  <a:latin typeface="微软雅黑" panose="020B0503020204020204" pitchFamily="34" charset="-122"/>
                  <a:ea typeface="微软雅黑" panose="020B0503020204020204" pitchFamily="34" charset="-122"/>
                </a:rPr>
                <a:t>业务痛点</a:t>
              </a:r>
            </a:p>
          </p:txBody>
        </p:sp>
        <p:sp>
          <p:nvSpPr>
            <p:cNvPr id="14" name="五边形 48"/>
            <p:cNvSpPr>
              <a:spLocks noChangeArrowheads="1"/>
            </p:cNvSpPr>
            <p:nvPr/>
          </p:nvSpPr>
          <p:spPr bwMode="auto">
            <a:xfrm>
              <a:off x="3274510" y="2389931"/>
              <a:ext cx="865188" cy="461962"/>
            </a:xfrm>
            <a:prstGeom prst="homePlate">
              <a:avLst>
                <a:gd name="adj" fmla="val 46769"/>
              </a:avLst>
            </a:prstGeom>
            <a:solidFill>
              <a:srgbClr val="2466B0"/>
            </a:solidFill>
            <a:ln>
              <a:noFill/>
            </a:ln>
          </p:spPr>
          <p:txBody>
            <a:bodyPr anchor="ct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15" name="TextBox 49"/>
            <p:cNvSpPr>
              <a:spLocks noChangeArrowheads="1"/>
            </p:cNvSpPr>
            <p:nvPr/>
          </p:nvSpPr>
          <p:spPr bwMode="auto">
            <a:xfrm>
              <a:off x="3325310" y="2286743"/>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rPr>
                <a:t>3</a:t>
              </a:r>
              <a:endParaRPr lang="zh-CN" altLang="en-US"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24" name="组合 23"/>
          <p:cNvGrpSpPr/>
          <p:nvPr/>
        </p:nvGrpSpPr>
        <p:grpSpPr>
          <a:xfrm>
            <a:off x="3274510" y="3005881"/>
            <a:ext cx="5184775" cy="708025"/>
            <a:chOff x="3274510" y="3005881"/>
            <a:chExt cx="5184775" cy="708025"/>
          </a:xfrm>
        </p:grpSpPr>
        <p:sp>
          <p:nvSpPr>
            <p:cNvPr id="9" name="TextBox 23"/>
            <p:cNvSpPr>
              <a:spLocks noChangeArrowheads="1"/>
            </p:cNvSpPr>
            <p:nvPr/>
          </p:nvSpPr>
          <p:spPr bwMode="auto">
            <a:xfrm>
              <a:off x="3912685" y="3129706"/>
              <a:ext cx="4546600" cy="369332"/>
            </a:xfrm>
            <a:prstGeom prst="rect">
              <a:avLst/>
            </a:prstGeom>
            <a:noFill/>
            <a:ln w="25400">
              <a:solidFill>
                <a:srgbClr val="2466B0"/>
              </a:solidFill>
              <a:miter lim="800000"/>
            </a:ln>
          </p:spPr>
          <p:txBody>
            <a:bodyPr>
              <a:spAutoFit/>
            </a:bodyPr>
            <a:lstStyle/>
            <a:p>
              <a:pPr algn="ctr"/>
              <a:r>
                <a:rPr lang="zh-CN" altLang="en-US" dirty="0">
                  <a:latin typeface="微软雅黑" panose="020B0503020204020204" pitchFamily="34" charset="-122"/>
                  <a:ea typeface="微软雅黑" panose="020B0503020204020204" pitchFamily="34" charset="-122"/>
                </a:rPr>
                <a:t>运作流程</a:t>
              </a:r>
            </a:p>
          </p:txBody>
        </p:sp>
        <p:sp>
          <p:nvSpPr>
            <p:cNvPr id="16" name="五边形 51"/>
            <p:cNvSpPr>
              <a:spLocks noChangeArrowheads="1"/>
            </p:cNvSpPr>
            <p:nvPr/>
          </p:nvSpPr>
          <p:spPr bwMode="auto">
            <a:xfrm>
              <a:off x="3274510" y="3129706"/>
              <a:ext cx="865188" cy="460375"/>
            </a:xfrm>
            <a:prstGeom prst="homePlate">
              <a:avLst>
                <a:gd name="adj" fmla="val 46931"/>
              </a:avLst>
            </a:prstGeom>
            <a:solidFill>
              <a:srgbClr val="2466B0"/>
            </a:solidFill>
            <a:ln>
              <a:noFill/>
            </a:ln>
          </p:spPr>
          <p:txBody>
            <a:bodyPr anchor="ct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17" name="TextBox 52"/>
            <p:cNvSpPr>
              <a:spLocks noChangeArrowheads="1"/>
            </p:cNvSpPr>
            <p:nvPr/>
          </p:nvSpPr>
          <p:spPr bwMode="auto">
            <a:xfrm>
              <a:off x="3325310" y="3005881"/>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rPr>
                <a:t>4</a:t>
              </a:r>
              <a:endParaRPr lang="zh-CN" altLang="en-US"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25" name="组合 24"/>
          <p:cNvGrpSpPr/>
          <p:nvPr/>
        </p:nvGrpSpPr>
        <p:grpSpPr>
          <a:xfrm>
            <a:off x="3285753" y="3744069"/>
            <a:ext cx="5184775" cy="707886"/>
            <a:chOff x="3285753" y="3744069"/>
            <a:chExt cx="5184775" cy="707886"/>
          </a:xfrm>
        </p:grpSpPr>
        <p:sp>
          <p:nvSpPr>
            <p:cNvPr id="18" name="TextBox 23"/>
            <p:cNvSpPr>
              <a:spLocks noChangeArrowheads="1"/>
            </p:cNvSpPr>
            <p:nvPr/>
          </p:nvSpPr>
          <p:spPr bwMode="auto">
            <a:xfrm>
              <a:off x="3923928" y="3867894"/>
              <a:ext cx="4546600" cy="369332"/>
            </a:xfrm>
            <a:prstGeom prst="rect">
              <a:avLst/>
            </a:prstGeom>
            <a:noFill/>
            <a:ln w="25400">
              <a:solidFill>
                <a:srgbClr val="2466B0"/>
              </a:solidFill>
              <a:miter lim="800000"/>
            </a:ln>
          </p:spPr>
          <p:txBody>
            <a:bodyPr>
              <a:spAutoFit/>
            </a:bodyPr>
            <a:lstStyle/>
            <a:p>
              <a:pPr algn="ctr"/>
              <a:r>
                <a:rPr lang="zh-CN" altLang="en-US" dirty="0">
                  <a:latin typeface="微软雅黑" panose="020B0503020204020204" pitchFamily="34" charset="-122"/>
                  <a:ea typeface="微软雅黑" panose="020B0503020204020204" pitchFamily="34" charset="-122"/>
                </a:rPr>
                <a:t>推广应用</a:t>
              </a:r>
            </a:p>
          </p:txBody>
        </p:sp>
        <p:sp>
          <p:nvSpPr>
            <p:cNvPr id="19" name="五边形 51"/>
            <p:cNvSpPr>
              <a:spLocks noChangeArrowheads="1"/>
            </p:cNvSpPr>
            <p:nvPr/>
          </p:nvSpPr>
          <p:spPr bwMode="auto">
            <a:xfrm>
              <a:off x="3285753" y="3867894"/>
              <a:ext cx="865188" cy="460375"/>
            </a:xfrm>
            <a:prstGeom prst="homePlate">
              <a:avLst>
                <a:gd name="adj" fmla="val 46931"/>
              </a:avLst>
            </a:prstGeom>
            <a:solidFill>
              <a:srgbClr val="2466B0"/>
            </a:solidFill>
            <a:ln>
              <a:noFill/>
            </a:ln>
          </p:spPr>
          <p:txBody>
            <a:bodyPr anchor="ct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20" name="TextBox 52"/>
            <p:cNvSpPr>
              <a:spLocks noChangeArrowheads="1"/>
            </p:cNvSpPr>
            <p:nvPr/>
          </p:nvSpPr>
          <p:spPr bwMode="auto">
            <a:xfrm>
              <a:off x="3336553" y="3744069"/>
              <a:ext cx="5261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rPr>
                <a:t>5</a:t>
              </a:r>
              <a:endParaRPr lang="zh-CN" altLang="en-US" sz="4000" b="1">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26" name="等腰三角形 18"/>
          <p:cNvSpPr>
            <a:spLocks noChangeArrowheads="1"/>
          </p:cNvSpPr>
          <p:nvPr/>
        </p:nvSpPr>
        <p:spPr bwMode="auto">
          <a:xfrm flipV="1">
            <a:off x="1" y="1588"/>
            <a:ext cx="2267744" cy="751959"/>
          </a:xfrm>
          <a:prstGeom prst="triangle">
            <a:avLst>
              <a:gd name="adj" fmla="val 50000"/>
            </a:avLst>
          </a:prstGeom>
          <a:solidFill>
            <a:srgbClr val="2466B0"/>
          </a:solidFill>
          <a:ln>
            <a:noFill/>
          </a:ln>
        </p:spPr>
        <p:txBody>
          <a:bodyPr anchor="ct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27" name="TextBox 19"/>
          <p:cNvSpPr>
            <a:spLocks noChangeArrowheads="1"/>
          </p:cNvSpPr>
          <p:nvPr/>
        </p:nvSpPr>
        <p:spPr bwMode="auto">
          <a:xfrm rot="-2363668">
            <a:off x="875298" y="17592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目录</a:t>
            </a:r>
            <a:endParaRPr lang="zh-CN" altLang="en-US" sz="1100"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836186"/>
            <a:ext cx="1232451" cy="1815766"/>
          </a:xfrm>
          <a:prstGeom prst="rect">
            <a:avLst/>
          </a:prstGeom>
          <a:ln>
            <a:noFill/>
          </a:ln>
          <a:effectLst>
            <a:outerShdw blurRad="292100" dist="139700" dir="2700000" algn="tl" rotWithShape="0">
              <a:srgbClr val="333333">
                <a:alpha val="65000"/>
              </a:srgbClr>
            </a:outerShdw>
          </a:effectLst>
        </p:spPr>
      </p:pic>
      <p:grpSp>
        <p:nvGrpSpPr>
          <p:cNvPr id="4" name="组合 3"/>
          <p:cNvGrpSpPr/>
          <p:nvPr/>
        </p:nvGrpSpPr>
        <p:grpSpPr>
          <a:xfrm>
            <a:off x="3274427" y="741828"/>
            <a:ext cx="5184775" cy="708025"/>
            <a:chOff x="3274510" y="1548556"/>
            <a:chExt cx="5184775" cy="708025"/>
          </a:xfrm>
        </p:grpSpPr>
        <p:sp>
          <p:nvSpPr>
            <p:cNvPr id="5" name="TextBox 21"/>
            <p:cNvSpPr>
              <a:spLocks noChangeArrowheads="1"/>
            </p:cNvSpPr>
            <p:nvPr/>
          </p:nvSpPr>
          <p:spPr bwMode="auto">
            <a:xfrm>
              <a:off x="3912685" y="1650156"/>
              <a:ext cx="4546600" cy="369332"/>
            </a:xfrm>
            <a:prstGeom prst="rect">
              <a:avLst/>
            </a:prstGeom>
            <a:noFill/>
            <a:ln w="25400">
              <a:solidFill>
                <a:srgbClr val="2466B0"/>
              </a:solidFill>
              <a:miter lim="800000"/>
            </a:ln>
          </p:spPr>
          <p:txBody>
            <a:bodyPr>
              <a:spAutoFit/>
            </a:bodyPr>
            <a:lstStyle/>
            <a:p>
              <a:pPr algn="ctr"/>
              <a:r>
                <a:rPr lang="zh-CN" altLang="en-US" dirty="0">
                  <a:latin typeface="微软雅黑" panose="020B0503020204020204" pitchFamily="34" charset="-122"/>
                  <a:ea typeface="微软雅黑" panose="020B0503020204020204" pitchFamily="34" charset="-122"/>
                </a:rPr>
                <a:t>前情提要</a:t>
              </a:r>
            </a:p>
          </p:txBody>
        </p:sp>
        <p:sp>
          <p:nvSpPr>
            <p:cNvPr id="28" name="五边形 45"/>
            <p:cNvSpPr>
              <a:spLocks noChangeArrowheads="1"/>
            </p:cNvSpPr>
            <p:nvPr/>
          </p:nvSpPr>
          <p:spPr bwMode="auto">
            <a:xfrm>
              <a:off x="3274510" y="1650156"/>
              <a:ext cx="865188" cy="461962"/>
            </a:xfrm>
            <a:prstGeom prst="homePlate">
              <a:avLst>
                <a:gd name="adj" fmla="val 46769"/>
              </a:avLst>
            </a:prstGeom>
            <a:solidFill>
              <a:srgbClr val="2466B0"/>
            </a:solidFill>
            <a:ln>
              <a:noFill/>
            </a:ln>
          </p:spPr>
          <p:txBody>
            <a:bodyPr anchor="ct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29" name="TextBox 46"/>
            <p:cNvSpPr>
              <a:spLocks noChangeArrowheads="1"/>
            </p:cNvSpPr>
            <p:nvPr/>
          </p:nvSpPr>
          <p:spPr bwMode="auto">
            <a:xfrm>
              <a:off x="3325310" y="1548556"/>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4000"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rPr>
                <a:t>1</a:t>
              </a:r>
              <a:endParaRPr lang="zh-CN" altLang="en-US" sz="4000"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p:cBhvr>
                                        <p:cTn id="7" dur="500"/>
                                        <p:tgtEl>
                                          <p:spTgt spid="26"/>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100000">
                                          <p:val>
                                            <p:strVal val="#ppt_x"/>
                                          </p:val>
                                        </p:tav>
                                      </p:tavLst>
                                    </p:anim>
                                    <p:anim calcmode="lin" valueType="num">
                                      <p:cBhvr>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550"/>
                            </p:stCondLst>
                            <p:childTnLst>
                              <p:par>
                                <p:cTn id="14" presetID="42"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50"/>
                            </p:stCondLst>
                            <p:childTnLst>
                              <p:par>
                                <p:cTn id="20" presetID="42"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anim calcmode="lin" valueType="num">
                                      <p:cBhvr>
                                        <p:cTn id="23" dur="750" fill="hold"/>
                                        <p:tgtEl>
                                          <p:spTgt spid="23"/>
                                        </p:tgtEl>
                                        <p:attrNameLst>
                                          <p:attrName>ppt_x</p:attrName>
                                        </p:attrNameLst>
                                      </p:cBhvr>
                                      <p:tavLst>
                                        <p:tav tm="0">
                                          <p:val>
                                            <p:strVal val="#ppt_x"/>
                                          </p:val>
                                        </p:tav>
                                        <p:tav tm="100000">
                                          <p:val>
                                            <p:strVal val="#ppt_x"/>
                                          </p:val>
                                        </p:tav>
                                      </p:tavLst>
                                    </p:anim>
                                    <p:anim calcmode="lin" valueType="num">
                                      <p:cBhvr>
                                        <p:cTn id="24" dur="75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2550"/>
                            </p:stCondLst>
                            <p:childTnLst>
                              <p:par>
                                <p:cTn id="26" presetID="42"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anim calcmode="lin" valueType="num">
                                      <p:cBhvr>
                                        <p:cTn id="29" dur="750" fill="hold"/>
                                        <p:tgtEl>
                                          <p:spTgt spid="24"/>
                                        </p:tgtEl>
                                        <p:attrNameLst>
                                          <p:attrName>ppt_x</p:attrName>
                                        </p:attrNameLst>
                                      </p:cBhvr>
                                      <p:tavLst>
                                        <p:tav tm="0">
                                          <p:val>
                                            <p:strVal val="#ppt_x"/>
                                          </p:val>
                                        </p:tav>
                                        <p:tav tm="100000">
                                          <p:val>
                                            <p:strVal val="#ppt_x"/>
                                          </p:val>
                                        </p:tav>
                                      </p:tavLst>
                                    </p:anim>
                                    <p:anim calcmode="lin" valueType="num">
                                      <p:cBhvr>
                                        <p:cTn id="30" dur="75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3550"/>
                            </p:stCondLst>
                            <p:childTnLst>
                              <p:par>
                                <p:cTn id="32" presetID="42"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750"/>
                                        <p:tgtEl>
                                          <p:spTgt spid="25"/>
                                        </p:tgtEl>
                                      </p:cBhvr>
                                    </p:animEffect>
                                    <p:anim calcmode="lin" valueType="num">
                                      <p:cBhvr>
                                        <p:cTn id="35" dur="750" fill="hold"/>
                                        <p:tgtEl>
                                          <p:spTgt spid="25"/>
                                        </p:tgtEl>
                                        <p:attrNameLst>
                                          <p:attrName>ppt_x</p:attrName>
                                        </p:attrNameLst>
                                      </p:cBhvr>
                                      <p:tavLst>
                                        <p:tav tm="0">
                                          <p:val>
                                            <p:strVal val="#ppt_x"/>
                                          </p:val>
                                        </p:tav>
                                        <p:tav tm="100000">
                                          <p:val>
                                            <p:strVal val="#ppt_x"/>
                                          </p:val>
                                        </p:tav>
                                      </p:tavLst>
                                    </p:anim>
                                    <p:anim calcmode="lin" valueType="num">
                                      <p:cBhvr>
                                        <p:cTn id="36" dur="750" fill="hold"/>
                                        <p:tgtEl>
                                          <p:spTgt spid="25"/>
                                        </p:tgtEl>
                                        <p:attrNameLst>
                                          <p:attrName>ppt_y</p:attrName>
                                        </p:attrNameLst>
                                      </p:cBhvr>
                                      <p:tavLst>
                                        <p:tav tm="0">
                                          <p:val>
                                            <p:strVal val="#ppt_y+.1"/>
                                          </p:val>
                                        </p:tav>
                                        <p:tav tm="100000">
                                          <p:val>
                                            <p:strVal val="#ppt_y"/>
                                          </p:val>
                                        </p:tav>
                                      </p:tavLst>
                                    </p:anim>
                                  </p:childTnLst>
                                </p:cTn>
                              </p:par>
                            </p:childTnLst>
                          </p:cTn>
                        </p:par>
                        <p:par>
                          <p:cTn id="37" fill="hold">
                            <p:stCondLst>
                              <p:cond delay="4550"/>
                            </p:stCondLst>
                            <p:childTnLst>
                              <p:par>
                                <p:cTn id="38" presetID="42"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anim calcmode="lin" valueType="num">
                                      <p:cBhvr>
                                        <p:cTn id="41" dur="750" fill="hold"/>
                                        <p:tgtEl>
                                          <p:spTgt spid="3"/>
                                        </p:tgtEl>
                                        <p:attrNameLst>
                                          <p:attrName>ppt_x</p:attrName>
                                        </p:attrNameLst>
                                      </p:cBhvr>
                                      <p:tavLst>
                                        <p:tav tm="0">
                                          <p:val>
                                            <p:strVal val="#ppt_x"/>
                                          </p:val>
                                        </p:tav>
                                        <p:tav tm="100000">
                                          <p:val>
                                            <p:strVal val="#ppt_x"/>
                                          </p:val>
                                        </p:tav>
                                      </p:tavLst>
                                    </p:anim>
                                    <p:anim calcmode="lin" valueType="num">
                                      <p:cBhvr>
                                        <p:cTn id="42" dur="75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5550"/>
                            </p:stCondLst>
                            <p:childTnLst>
                              <p:par>
                                <p:cTn id="44" presetID="42"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750"/>
                                        <p:tgtEl>
                                          <p:spTgt spid="4"/>
                                        </p:tgtEl>
                                      </p:cBhvr>
                                    </p:animEffect>
                                    <p:anim calcmode="lin" valueType="num">
                                      <p:cBhvr>
                                        <p:cTn id="47" dur="750" fill="hold"/>
                                        <p:tgtEl>
                                          <p:spTgt spid="4"/>
                                        </p:tgtEl>
                                        <p:attrNameLst>
                                          <p:attrName>ppt_x</p:attrName>
                                        </p:attrNameLst>
                                      </p:cBhvr>
                                      <p:tavLst>
                                        <p:tav tm="0">
                                          <p:val>
                                            <p:strVal val="#ppt_x"/>
                                          </p:val>
                                        </p:tav>
                                        <p:tav tm="100000">
                                          <p:val>
                                            <p:strVal val="#ppt_x"/>
                                          </p:val>
                                        </p:tav>
                                      </p:tavLst>
                                    </p:anim>
                                    <p:anim calcmode="lin" valueType="num">
                                      <p:cBhvr>
                                        <p:cTn id="48"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autoUpdateAnimBg="0"/>
      <p:bldP spid="27"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26922" y="2211709"/>
            <a:ext cx="2452180" cy="2713051"/>
          </a:xfrm>
          <a:prstGeom prst="rect">
            <a:avLst/>
          </a:prstGeom>
        </p:spPr>
      </p:pic>
      <p:grpSp>
        <p:nvGrpSpPr>
          <p:cNvPr id="6" name="组合 5"/>
          <p:cNvGrpSpPr/>
          <p:nvPr/>
        </p:nvGrpSpPr>
        <p:grpSpPr>
          <a:xfrm>
            <a:off x="611560" y="627534"/>
            <a:ext cx="5982181" cy="3511784"/>
            <a:chOff x="1383123" y="2401888"/>
            <a:chExt cx="6686933" cy="3359806"/>
          </a:xfrm>
          <a:solidFill>
            <a:srgbClr val="0066FF"/>
          </a:solidFill>
        </p:grpSpPr>
        <p:grpSp>
          <p:nvGrpSpPr>
            <p:cNvPr id="7" name="组合 6"/>
            <p:cNvGrpSpPr/>
            <p:nvPr/>
          </p:nvGrpSpPr>
          <p:grpSpPr>
            <a:xfrm>
              <a:off x="1383123" y="2401888"/>
              <a:ext cx="6686933" cy="3359806"/>
              <a:chOff x="1383123" y="2300288"/>
              <a:chExt cx="6686933" cy="3359806"/>
            </a:xfrm>
            <a:grpFill/>
          </p:grpSpPr>
          <p:sp>
            <p:nvSpPr>
              <p:cNvPr id="9" name="任意多边形 21"/>
              <p:cNvSpPr/>
              <p:nvPr/>
            </p:nvSpPr>
            <p:spPr>
              <a:xfrm>
                <a:off x="7967663" y="3529013"/>
                <a:ext cx="102393" cy="13096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0" name="组合 9"/>
              <p:cNvGrpSpPr/>
              <p:nvPr/>
            </p:nvGrpSpPr>
            <p:grpSpPr>
              <a:xfrm>
                <a:off x="1383123" y="2300288"/>
                <a:ext cx="6586215" cy="3359806"/>
                <a:chOff x="1383123" y="2300288"/>
                <a:chExt cx="6586215" cy="3359806"/>
              </a:xfrm>
              <a:grpFill/>
            </p:grpSpPr>
            <p:sp>
              <p:nvSpPr>
                <p:cNvPr id="11" name="任意多边形 23"/>
                <p:cNvSpPr/>
                <p:nvPr/>
              </p:nvSpPr>
              <p:spPr>
                <a:xfrm>
                  <a:off x="6657975" y="2300288"/>
                  <a:ext cx="114300" cy="71437"/>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83123" y="2300288"/>
                  <a:ext cx="6586215" cy="3359806"/>
                </a:xfrm>
                <a:prstGeom prst="rect">
                  <a:avLst/>
                </a:prstGeom>
                <a:solidFill>
                  <a:srgbClr val="2466B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8" name="矩形 7"/>
            <p:cNvSpPr>
              <a:spLocks noChangeArrowheads="1"/>
            </p:cNvSpPr>
            <p:nvPr/>
          </p:nvSpPr>
          <p:spPr bwMode="auto">
            <a:xfrm>
              <a:off x="1865518" y="2848838"/>
              <a:ext cx="5871014" cy="24422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just">
                <a:lnSpc>
                  <a:spcPct val="150000"/>
                </a:lnSpc>
                <a:buFont typeface="Wingdings" panose="05000000000000000000" pitchFamily="2" charset="2"/>
                <a:buChar char="Ø"/>
              </a:pPr>
              <a:r>
                <a:rPr lang="zh-CN" altLang="en-US" sz="1200" dirty="0">
                  <a:solidFill>
                    <a:schemeClr val="bg1"/>
                  </a:solidFill>
                  <a:latin typeface="微软雅黑" panose="020B0503020204020204" pitchFamily="34" charset="-122"/>
                  <a:ea typeface="微软雅黑" panose="020B0503020204020204" pitchFamily="34" charset="-122"/>
                </a:rPr>
                <a:t>一方面，</a:t>
              </a:r>
              <a:r>
                <a:rPr lang="en-US" altLang="zh-CN" sz="1200" dirty="0">
                  <a:solidFill>
                    <a:schemeClr val="bg1"/>
                  </a:solidFill>
                  <a:latin typeface="微软雅黑" panose="020B0503020204020204" pitchFamily="34" charset="-122"/>
                  <a:ea typeface="微软雅黑" panose="020B0503020204020204" pitchFamily="34" charset="-122"/>
                </a:rPr>
                <a:t>AI</a:t>
              </a:r>
              <a:r>
                <a:rPr lang="zh-CN" altLang="en-US" sz="1200" dirty="0">
                  <a:solidFill>
                    <a:schemeClr val="bg1"/>
                  </a:solidFill>
                  <a:latin typeface="微软雅黑" panose="020B0503020204020204" pitchFamily="34" charset="-122"/>
                  <a:ea typeface="微软雅黑" panose="020B0503020204020204" pitchFamily="34" charset="-122"/>
                </a:rPr>
                <a:t>已经在当今社会众多领域发挥着积极作用，随着该技术的不断成熟，在工商业、医疗、教育、金融等行业，“机器代工”需求激增。因此，无论是对于传统行业还是新兴行业，机器人代替人工操作都将成为大势所趋。</a:t>
              </a:r>
            </a:p>
            <a:p>
              <a:pPr marL="171450" indent="-171450" algn="just">
                <a:lnSpc>
                  <a:spcPct val="150000"/>
                </a:lnSpc>
                <a:buFont typeface="Wingdings" panose="05000000000000000000" pitchFamily="2" charset="2"/>
                <a:buChar char="Ø"/>
              </a:pPr>
              <a:r>
                <a:rPr lang="zh-CN" altLang="en-US" sz="1200" dirty="0">
                  <a:solidFill>
                    <a:schemeClr val="bg1"/>
                  </a:solidFill>
                  <a:latin typeface="微软雅黑" panose="020B0503020204020204" pitchFamily="34" charset="-122"/>
                  <a:ea typeface="微软雅黑" panose="020B0503020204020204" pitchFamily="34" charset="-122"/>
                </a:rPr>
                <a:t>另一方面，对于传统金融行业比如银行业来说，贷后风控的建设工作至关重要。</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巴塞尔协议</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强调，作为信贷第二还款来源的抵押物具有信用风险缓释功能。</a:t>
              </a:r>
              <a:r>
                <a:rPr lang="zh-CN" altLang="en-US" sz="1200" b="1" dirty="0">
                  <a:solidFill>
                    <a:srgbClr val="FFC000"/>
                  </a:solidFill>
                  <a:latin typeface="微软雅黑" panose="020B0503020204020204" pitchFamily="34" charset="-122"/>
                  <a:ea typeface="微软雅黑" panose="020B0503020204020204" pitchFamily="34" charset="-122"/>
                </a:rPr>
                <a:t>押品风险管理的精细化和专业化</a:t>
              </a:r>
              <a:r>
                <a:rPr lang="zh-CN" altLang="en-US" sz="1200" dirty="0">
                  <a:solidFill>
                    <a:schemeClr val="bg1"/>
                  </a:solidFill>
                  <a:latin typeface="微软雅黑" panose="020B0503020204020204" pitchFamily="34" charset="-122"/>
                  <a:ea typeface="微软雅黑" panose="020B0503020204020204" pitchFamily="34" charset="-122"/>
                </a:rPr>
                <a:t>，有助于更好发挥担保信贷创新对于银行业绩的积极作用。但在不良贷款处置的实际工作中，押品难以变现或变现价值低的现象比较普遍，风险缓释效用的发挥并不理想。</a:t>
              </a:r>
            </a:p>
          </p:txBody>
        </p:sp>
      </p:grpSp>
      <p:grpSp>
        <p:nvGrpSpPr>
          <p:cNvPr id="13" name="组合 12"/>
          <p:cNvGrpSpPr/>
          <p:nvPr/>
        </p:nvGrpSpPr>
        <p:grpSpPr>
          <a:xfrm flipH="1">
            <a:off x="508647" y="627534"/>
            <a:ext cx="1109759" cy="1063512"/>
            <a:chOff x="7295883" y="2388904"/>
            <a:chExt cx="1539735" cy="1358900"/>
          </a:xfrm>
        </p:grpSpPr>
        <p:sp>
          <p:nvSpPr>
            <p:cNvPr id="14" name="任意多边形 26"/>
            <p:cNvSpPr/>
            <p:nvPr/>
          </p:nvSpPr>
          <p:spPr>
            <a:xfrm>
              <a:off x="7295883" y="2388904"/>
              <a:ext cx="1396955" cy="1358900"/>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矩形 14"/>
            <p:cNvSpPr/>
            <p:nvPr/>
          </p:nvSpPr>
          <p:spPr>
            <a:xfrm rot="2637414">
              <a:off x="7511842" y="2698297"/>
              <a:ext cx="1323776" cy="353935"/>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为什么做？</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563888" y="1019594"/>
            <a:ext cx="4464496" cy="2992316"/>
            <a:chOff x="3347864" y="1152444"/>
            <a:chExt cx="4752528" cy="729392"/>
          </a:xfrm>
        </p:grpSpPr>
        <p:sp>
          <p:nvSpPr>
            <p:cNvPr id="27" name="矩形 26"/>
            <p:cNvSpPr/>
            <p:nvPr/>
          </p:nvSpPr>
          <p:spPr>
            <a:xfrm>
              <a:off x="3347864" y="1152444"/>
              <a:ext cx="4752528" cy="115061"/>
            </a:xfrm>
            <a:prstGeom prst="rect">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典型案例</a:t>
              </a:r>
              <a:endParaRPr lang="en-US" altLang="zh-CN" sz="1400" b="1"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矩形 27"/>
            <p:cNvSpPr/>
            <p:nvPr/>
          </p:nvSpPr>
          <p:spPr>
            <a:xfrm>
              <a:off x="3347864" y="1267505"/>
              <a:ext cx="4752528" cy="61433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300" b="1" dirty="0">
                  <a:solidFill>
                    <a:sysClr val="windowText" lastClr="000000"/>
                  </a:solidFill>
                  <a:latin typeface="微软雅黑" panose="020B0503020204020204" pitchFamily="34" charset="-122"/>
                  <a:ea typeface="微软雅黑" panose="020B0503020204020204" pitchFamily="34" charset="-122"/>
                </a:rPr>
                <a:t>大家也许都看过或听过类似的新闻</a:t>
              </a:r>
              <a:r>
                <a:rPr lang="en-US" altLang="zh-CN" sz="1300" dirty="0">
                  <a:solidFill>
                    <a:sysClr val="windowText" lastClr="000000"/>
                  </a:solidFill>
                  <a:latin typeface="微软雅黑" panose="020B0503020204020204" pitchFamily="34" charset="-122"/>
                  <a:ea typeface="微软雅黑" panose="020B0503020204020204" pitchFamily="34" charset="-122"/>
                </a:rPr>
                <a:t>——</a:t>
              </a:r>
              <a:r>
                <a:rPr lang="zh-CN" altLang="en-US" sz="1300" dirty="0">
                  <a:solidFill>
                    <a:sysClr val="windowText" lastClr="000000"/>
                  </a:solidFill>
                  <a:latin typeface="微软雅黑" panose="020B0503020204020204" pitchFamily="34" charset="-122"/>
                  <a:ea typeface="微软雅黑" panose="020B0503020204020204" pitchFamily="34" charset="-122"/>
                </a:rPr>
                <a:t>某银行爆出不良贷款，经查证，早于数月前客户的抵押物就已被法院查封，但因客户经理疏于贷后风险管理，没有定期监控抵押物情况，没有第一时间发现。虽说房产的归属权不受影响，但房屋无法出售、转让、抵押等操作，且被查封的房屋存在贬值风险。且最终大概率只能通过法院拍卖来实现抵押权变现，以清偿欠贷，</a:t>
              </a:r>
              <a:r>
                <a:rPr lang="zh-CN" altLang="en-US" sz="1300" b="1" dirty="0">
                  <a:solidFill>
                    <a:srgbClr val="C00000"/>
                  </a:solidFill>
                  <a:latin typeface="微软雅黑" panose="020B0503020204020204" pitchFamily="34" charset="-122"/>
                  <a:ea typeface="微软雅黑" panose="020B0503020204020204" pitchFamily="34" charset="-122"/>
                </a:rPr>
                <a:t>但整个流程可能会非常缓慢，从而直接影响到银行的资产处置进度</a:t>
              </a:r>
              <a:r>
                <a:rPr lang="zh-CN" altLang="en-US" sz="1300" dirty="0">
                  <a:solidFill>
                    <a:sysClr val="windowText" lastClr="000000"/>
                  </a:solidFill>
                  <a:latin typeface="微软雅黑" panose="020B0503020204020204" pitchFamily="34" charset="-122"/>
                  <a:ea typeface="微软雅黑" panose="020B0503020204020204" pitchFamily="34" charset="-122"/>
                </a:rPr>
                <a:t>。</a:t>
              </a:r>
              <a:endPar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组合 14"/>
          <p:cNvGrpSpPr/>
          <p:nvPr/>
        </p:nvGrpSpPr>
        <p:grpSpPr>
          <a:xfrm>
            <a:off x="0" y="185409"/>
            <a:ext cx="1552835" cy="370117"/>
            <a:chOff x="0" y="185409"/>
            <a:chExt cx="1552835" cy="370117"/>
          </a:xfrm>
        </p:grpSpPr>
        <p:sp>
          <p:nvSpPr>
            <p:cNvPr id="19" name="矩形 18"/>
            <p:cNvSpPr/>
            <p:nvPr/>
          </p:nvSpPr>
          <p:spPr>
            <a:xfrm>
              <a:off x="0" y="195486"/>
              <a:ext cx="323528" cy="360040"/>
            </a:xfrm>
            <a:prstGeom prst="rect">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44839" y="185409"/>
              <a:ext cx="1107996"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案例分析</a:t>
              </a: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39" y="1440709"/>
            <a:ext cx="2499472" cy="2158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14"/>
          <p:cNvSpPr/>
          <p:nvPr/>
        </p:nvSpPr>
        <p:spPr>
          <a:xfrm flipV="1">
            <a:off x="-2495" y="2750897"/>
            <a:ext cx="4574495" cy="184696"/>
          </a:xfrm>
          <a:custGeom>
            <a:avLst/>
            <a:gdLst/>
            <a:ahLst/>
            <a:cxnLst/>
            <a:rect l="l" t="t" r="r" b="b"/>
            <a:pathLst>
              <a:path w="4571707" h="242218">
                <a:moveTo>
                  <a:pt x="0" y="242218"/>
                </a:moveTo>
                <a:lnTo>
                  <a:pt x="4571707" y="242218"/>
                </a:lnTo>
                <a:lnTo>
                  <a:pt x="4571707" y="0"/>
                </a:lnTo>
                <a:lnTo>
                  <a:pt x="0" y="0"/>
                </a:lnTo>
                <a:close/>
              </a:path>
            </a:pathLst>
          </a:custGeom>
          <a:solidFill>
            <a:srgbClr val="414455"/>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a:solidFill>
                <a:schemeClr val="lt1"/>
              </a:solidFill>
            </a:endParaRPr>
          </a:p>
        </p:txBody>
      </p:sp>
      <p:grpSp>
        <p:nvGrpSpPr>
          <p:cNvPr id="41" name="组合 40"/>
          <p:cNvGrpSpPr/>
          <p:nvPr/>
        </p:nvGrpSpPr>
        <p:grpSpPr>
          <a:xfrm>
            <a:off x="3870725" y="2750898"/>
            <a:ext cx="1301991" cy="1300750"/>
            <a:chOff x="3225639" y="4543565"/>
            <a:chExt cx="1735762" cy="1734334"/>
          </a:xfrm>
        </p:grpSpPr>
        <p:sp>
          <p:nvSpPr>
            <p:cNvPr id="42" name="椭圆 41"/>
            <p:cNvSpPr/>
            <p:nvPr/>
          </p:nvSpPr>
          <p:spPr>
            <a:xfrm flipV="1">
              <a:off x="3225639" y="4543565"/>
              <a:ext cx="1735762" cy="1734334"/>
            </a:xfrm>
            <a:prstGeom prst="ellipse">
              <a:avLst/>
            </a:prstGeom>
            <a:solidFill>
              <a:srgbClr val="41445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414455"/>
                </a:solidFill>
              </a:endParaRPr>
            </a:p>
          </p:txBody>
        </p:sp>
        <p:sp>
          <p:nvSpPr>
            <p:cNvPr id="43" name="椭圆 42"/>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000" b="1" kern="0" dirty="0">
                  <a:solidFill>
                    <a:srgbClr val="414455"/>
                  </a:solidFill>
                  <a:latin typeface="Bebas" pitchFamily="2" charset="0"/>
                  <a:ea typeface="微软雅黑" panose="020B0503020204020204" pitchFamily="34" charset="-122"/>
                </a:rPr>
                <a:t>02</a:t>
              </a:r>
              <a:endParaRPr lang="zh-CN" altLang="en-US" sz="3000" b="1" kern="0" dirty="0">
                <a:solidFill>
                  <a:srgbClr val="414455"/>
                </a:solidFill>
                <a:latin typeface="Bebas" pitchFamily="2" charset="0"/>
                <a:ea typeface="微软雅黑" panose="020B0503020204020204" pitchFamily="34" charset="-122"/>
              </a:endParaRPr>
            </a:p>
          </p:txBody>
        </p:sp>
      </p:grpSp>
      <p:sp>
        <p:nvSpPr>
          <p:cNvPr id="45" name="矩形 14"/>
          <p:cNvSpPr/>
          <p:nvPr/>
        </p:nvSpPr>
        <p:spPr>
          <a:xfrm>
            <a:off x="-2496" y="2305463"/>
            <a:ext cx="6701723" cy="229816"/>
          </a:xfrm>
          <a:custGeom>
            <a:avLst/>
            <a:gdLst/>
            <a:ahLst/>
            <a:cxnLst/>
            <a:rect l="l" t="t" r="r" b="b"/>
            <a:pathLst>
              <a:path w="4571707" h="242218">
                <a:moveTo>
                  <a:pt x="0" y="0"/>
                </a:moveTo>
                <a:lnTo>
                  <a:pt x="4571707" y="0"/>
                </a:lnTo>
                <a:lnTo>
                  <a:pt x="4571707" y="242218"/>
                </a:lnTo>
                <a:lnTo>
                  <a:pt x="0" y="242218"/>
                </a:lnTo>
                <a:close/>
              </a:path>
            </a:pathLst>
          </a:custGeom>
          <a:solidFill>
            <a:srgbClr val="2466B0"/>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a:solidFill>
                <a:schemeClr val="lt1"/>
              </a:solidFill>
            </a:endParaRPr>
          </a:p>
        </p:txBody>
      </p:sp>
      <p:grpSp>
        <p:nvGrpSpPr>
          <p:cNvPr id="46" name="组合 45"/>
          <p:cNvGrpSpPr/>
          <p:nvPr/>
        </p:nvGrpSpPr>
        <p:grpSpPr>
          <a:xfrm>
            <a:off x="6148266" y="1239134"/>
            <a:ext cx="1415794" cy="1301822"/>
            <a:chOff x="6131016" y="674750"/>
            <a:chExt cx="1735762" cy="1735763"/>
          </a:xfrm>
        </p:grpSpPr>
        <p:sp>
          <p:nvSpPr>
            <p:cNvPr id="47" name="椭圆 46"/>
            <p:cNvSpPr/>
            <p:nvPr/>
          </p:nvSpPr>
          <p:spPr>
            <a:xfrm>
              <a:off x="6131016" y="674750"/>
              <a:ext cx="1735762" cy="1735763"/>
            </a:xfrm>
            <a:prstGeom prst="ellipse">
              <a:avLst/>
            </a:prstGeom>
            <a:solidFill>
              <a:srgbClr val="2466B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414455"/>
                </a:solidFill>
              </a:endParaRPr>
            </a:p>
          </p:txBody>
        </p:sp>
        <p:sp>
          <p:nvSpPr>
            <p:cNvPr id="48" name="椭圆 47"/>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dirty="0">
                  <a:solidFill>
                    <a:srgbClr val="2466B0"/>
                  </a:solidFill>
                  <a:latin typeface="Bebas" pitchFamily="2" charset="0"/>
                  <a:ea typeface="微软雅黑" panose="020B0503020204020204" pitchFamily="34" charset="-122"/>
                </a:rPr>
                <a:t>01</a:t>
              </a:r>
              <a:endParaRPr lang="zh-CN" altLang="en-US" sz="3000" b="1" kern="0" dirty="0">
                <a:solidFill>
                  <a:srgbClr val="2466B0"/>
                </a:solidFill>
                <a:latin typeface="Bebas" pitchFamily="2" charset="0"/>
                <a:ea typeface="微软雅黑" panose="020B0503020204020204" pitchFamily="34" charset="-122"/>
              </a:endParaRPr>
            </a:p>
          </p:txBody>
        </p:sp>
      </p:grpSp>
      <p:sp>
        <p:nvSpPr>
          <p:cNvPr id="50" name="矩形 14"/>
          <p:cNvSpPr/>
          <p:nvPr/>
        </p:nvSpPr>
        <p:spPr>
          <a:xfrm flipV="1">
            <a:off x="6079955" y="2756575"/>
            <a:ext cx="3062865" cy="179016"/>
          </a:xfrm>
          <a:custGeom>
            <a:avLst/>
            <a:gdLst/>
            <a:ahLst/>
            <a:cxnLst/>
            <a:rect l="l" t="t" r="r" b="b"/>
            <a:pathLst>
              <a:path w="4571707" h="242218">
                <a:moveTo>
                  <a:pt x="0" y="242218"/>
                </a:moveTo>
                <a:lnTo>
                  <a:pt x="4571707" y="242218"/>
                </a:lnTo>
                <a:lnTo>
                  <a:pt x="4571707" y="0"/>
                </a:lnTo>
                <a:lnTo>
                  <a:pt x="0" y="0"/>
                </a:lnTo>
                <a:close/>
              </a:path>
            </a:pathLst>
          </a:custGeom>
          <a:solidFill>
            <a:srgbClr val="2466B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solidFill>
                <a:schemeClr val="lt1"/>
              </a:solidFill>
            </a:endParaRPr>
          </a:p>
        </p:txBody>
      </p:sp>
      <p:grpSp>
        <p:nvGrpSpPr>
          <p:cNvPr id="51" name="组合 50"/>
          <p:cNvGrpSpPr/>
          <p:nvPr/>
        </p:nvGrpSpPr>
        <p:grpSpPr>
          <a:xfrm>
            <a:off x="5397145" y="2750898"/>
            <a:ext cx="1301991" cy="1300750"/>
            <a:chOff x="5227325" y="4543565"/>
            <a:chExt cx="1735762" cy="1734334"/>
          </a:xfrm>
        </p:grpSpPr>
        <p:sp>
          <p:nvSpPr>
            <p:cNvPr id="52" name="椭圆 51"/>
            <p:cNvSpPr/>
            <p:nvPr/>
          </p:nvSpPr>
          <p:spPr>
            <a:xfrm flipV="1">
              <a:off x="5227325" y="4543565"/>
              <a:ext cx="1735762" cy="1734334"/>
            </a:xfrm>
            <a:prstGeom prst="ellipse">
              <a:avLst/>
            </a:prstGeom>
            <a:solidFill>
              <a:srgbClr val="2466B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14455"/>
                </a:solidFill>
              </a:endParaRPr>
            </a:p>
          </p:txBody>
        </p:sp>
        <p:sp>
          <p:nvSpPr>
            <p:cNvPr id="53" name="椭圆 52"/>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000" b="1" kern="0" dirty="0">
                  <a:solidFill>
                    <a:srgbClr val="2466B0"/>
                  </a:solidFill>
                  <a:latin typeface="Bebas" pitchFamily="2" charset="0"/>
                  <a:ea typeface="微软雅黑" panose="020B0503020204020204" pitchFamily="34" charset="-122"/>
                </a:rPr>
                <a:t>03</a:t>
              </a:r>
              <a:endParaRPr lang="zh-CN" altLang="en-US" sz="3000" b="1" kern="0" dirty="0">
                <a:solidFill>
                  <a:srgbClr val="2466B0"/>
                </a:solidFill>
                <a:latin typeface="Bebas" pitchFamily="2" charset="0"/>
                <a:ea typeface="微软雅黑" panose="020B0503020204020204" pitchFamily="34" charset="-122"/>
              </a:endParaRPr>
            </a:p>
          </p:txBody>
        </p:sp>
      </p:grpSp>
      <p:sp>
        <p:nvSpPr>
          <p:cNvPr id="55" name="TextBox 54"/>
          <p:cNvSpPr txBox="1"/>
          <p:nvPr/>
        </p:nvSpPr>
        <p:spPr>
          <a:xfrm>
            <a:off x="1403648" y="977499"/>
            <a:ext cx="4275028" cy="1148135"/>
          </a:xfrm>
          <a:prstGeom prst="rect">
            <a:avLst/>
          </a:prstGeom>
          <a:noFill/>
        </p:spPr>
        <p:txBody>
          <a:bodyPr wrap="square" lIns="68580" tIns="34290" rIns="68580" bIns="34290" rtlCol="0">
            <a:spAutoFit/>
          </a:bodyPr>
          <a:lstStyle/>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人工登录当地的不动产远程登记系统；</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在网页逐笔录入关键要素后一一查验；</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对押品有异常情况的进行截图、标记处理；</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整个流程耗时较长，单笔查册大概需要</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分钟，效率较低，不符合银行高效业务发展的宗旨。</a:t>
            </a:r>
          </a:p>
        </p:txBody>
      </p:sp>
      <p:sp>
        <p:nvSpPr>
          <p:cNvPr id="56" name="TextBox 55"/>
          <p:cNvSpPr txBox="1"/>
          <p:nvPr/>
        </p:nvSpPr>
        <p:spPr>
          <a:xfrm>
            <a:off x="1632511" y="579284"/>
            <a:ext cx="1715854" cy="346249"/>
          </a:xfrm>
          <a:prstGeom prst="rect">
            <a:avLst/>
          </a:prstGeom>
          <a:noFill/>
        </p:spPr>
        <p:txBody>
          <a:bodyPr wrap="none" lIns="68580" tIns="34290" rIns="68580" bIns="34290" rtlCol="0">
            <a:spAutoFit/>
          </a:bodyPr>
          <a:lstStyle/>
          <a:p>
            <a:r>
              <a:rPr lang="zh-CN" altLang="en-US" sz="1500" b="1" dirty="0">
                <a:solidFill>
                  <a:srgbClr val="2466B0"/>
                </a:solidFill>
                <a:latin typeface="微软雅黑" panose="020B0503020204020204" pitchFamily="34" charset="-122"/>
                <a:ea typeface="微软雅黑" panose="020B0503020204020204" pitchFamily="34" charset="-122"/>
              </a:rPr>
              <a:t>查询费时、效率</a:t>
            </a:r>
            <a:r>
              <a:rPr lang="zh-CN" altLang="en-US" b="1" dirty="0">
                <a:solidFill>
                  <a:srgbClr val="C00000"/>
                </a:solidFill>
                <a:latin typeface="微软雅黑" panose="020B0503020204020204" pitchFamily="34" charset="-122"/>
                <a:ea typeface="微软雅黑" panose="020B0503020204020204" pitchFamily="34" charset="-122"/>
              </a:rPr>
              <a:t>低</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43126" y="3427646"/>
            <a:ext cx="3564864" cy="1588255"/>
          </a:xfrm>
          <a:prstGeom prst="rect">
            <a:avLst/>
          </a:prstGeom>
          <a:noFill/>
        </p:spPr>
        <p:txBody>
          <a:bodyPr wrap="square" lIns="68580" tIns="34290" rIns="68580" bIns="34290" rtlCol="0">
            <a:spAutoFit/>
          </a:bodyPr>
          <a:lstStyle/>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客户经理人均年查册量高达</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1000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余笔；</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按照每笔查册需要</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分钟、每年查册</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次计算；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查册全年用时超过</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300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小时</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 人均年查册用时超过</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33</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小时；</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极大地占用了客户经理的工作时间，也直接挤占了他们前端业务营销及办理的时间，这与银行鼓励业务人员走出去大力发展业务的理念相斥。</a:t>
            </a:r>
          </a:p>
        </p:txBody>
      </p:sp>
      <p:sp>
        <p:nvSpPr>
          <p:cNvPr id="58" name="TextBox 57"/>
          <p:cNvSpPr txBox="1"/>
          <p:nvPr/>
        </p:nvSpPr>
        <p:spPr>
          <a:xfrm>
            <a:off x="590788" y="3099628"/>
            <a:ext cx="2292935" cy="346249"/>
          </a:xfrm>
          <a:prstGeom prst="rect">
            <a:avLst/>
          </a:prstGeom>
          <a:noFill/>
        </p:spPr>
        <p:txBody>
          <a:bodyPr wrap="none" lIns="68580" tIns="34290" rIns="68580" bIns="34290" rtlCol="0">
            <a:spAutoFit/>
          </a:bodyPr>
          <a:lstStyle/>
          <a:p>
            <a:r>
              <a:rPr lang="zh-CN" altLang="en-US" sz="1500" b="1" dirty="0">
                <a:solidFill>
                  <a:srgbClr val="2466B0"/>
                </a:solidFill>
                <a:latin typeface="微软雅黑" panose="020B0503020204020204" pitchFamily="34" charset="-122"/>
                <a:ea typeface="微软雅黑" panose="020B0503020204020204" pitchFamily="34" charset="-122"/>
              </a:rPr>
              <a:t>工作量大，人工占用率</a:t>
            </a:r>
            <a:r>
              <a:rPr lang="zh-CN" altLang="en-US" b="1" dirty="0">
                <a:solidFill>
                  <a:srgbClr val="C00000"/>
                </a:solidFill>
                <a:latin typeface="微软雅黑" panose="020B0503020204020204" pitchFamily="34" charset="-122"/>
                <a:ea typeface="微软雅黑" panose="020B0503020204020204" pitchFamily="34" charset="-122"/>
              </a:rPr>
              <a:t>高</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699046" y="3435846"/>
            <a:ext cx="2337449" cy="1368195"/>
          </a:xfrm>
          <a:prstGeom prst="rect">
            <a:avLst/>
          </a:prstGeom>
          <a:noFill/>
        </p:spPr>
        <p:txBody>
          <a:bodyPr wrap="square" lIns="68580" tIns="34290" rIns="68580" bIns="34290" rtlCol="0">
            <a:spAutoFit/>
          </a:bodyPr>
          <a:lstStyle/>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查册任务量大、重复性高，人工查册容易出现准确率低的问题；</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查漏或查错的现象发生，可能会造成贷后预警不及时、未能提前防控押品风险，从而导致发生不良贷款。</a:t>
            </a:r>
          </a:p>
        </p:txBody>
      </p:sp>
      <p:sp>
        <p:nvSpPr>
          <p:cNvPr id="60" name="TextBox 59"/>
          <p:cNvSpPr txBox="1"/>
          <p:nvPr/>
        </p:nvSpPr>
        <p:spPr>
          <a:xfrm>
            <a:off x="6868646" y="3100384"/>
            <a:ext cx="946413" cy="346249"/>
          </a:xfrm>
          <a:prstGeom prst="rect">
            <a:avLst/>
          </a:prstGeom>
          <a:noFill/>
        </p:spPr>
        <p:txBody>
          <a:bodyPr wrap="none" lIns="68580" tIns="34290" rIns="68580" bIns="34290" rtlCol="0">
            <a:spAutoFit/>
          </a:bodyPr>
          <a:lstStyle/>
          <a:p>
            <a:r>
              <a:rPr lang="zh-CN" altLang="en-US" sz="1500" b="1" dirty="0">
                <a:solidFill>
                  <a:srgbClr val="2466B0"/>
                </a:solidFill>
                <a:latin typeface="微软雅黑" panose="020B0503020204020204" pitchFamily="34" charset="-122"/>
                <a:ea typeface="微软雅黑" panose="020B0503020204020204" pitchFamily="34" charset="-122"/>
              </a:rPr>
              <a:t>准确率</a:t>
            </a:r>
            <a:r>
              <a:rPr lang="zh-CN" altLang="en-US" b="1" dirty="0">
                <a:solidFill>
                  <a:srgbClr val="C00000"/>
                </a:solidFill>
                <a:latin typeface="微软雅黑" panose="020B0503020204020204" pitchFamily="34" charset="-122"/>
                <a:ea typeface="微软雅黑" panose="020B0503020204020204" pitchFamily="34" charset="-122"/>
              </a:rPr>
              <a:t>低</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0" y="185409"/>
            <a:ext cx="1552835" cy="370117"/>
            <a:chOff x="0" y="185409"/>
            <a:chExt cx="1552835" cy="370117"/>
          </a:xfrm>
        </p:grpSpPr>
        <p:sp>
          <p:nvSpPr>
            <p:cNvPr id="30" name="矩形 29"/>
            <p:cNvSpPr/>
            <p:nvPr/>
          </p:nvSpPr>
          <p:spPr>
            <a:xfrm>
              <a:off x="0" y="195486"/>
              <a:ext cx="323528" cy="360040"/>
            </a:xfrm>
            <a:prstGeom prst="rect">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44839" y="185409"/>
              <a:ext cx="1107996"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业务痛点</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right)">
                                      <p:cBhvr>
                                        <p:cTn id="29" dur="500"/>
                                        <p:tgtEl>
                                          <p:spTgt spid="50"/>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350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56"/>
                                        </p:tgtEl>
                                        <p:attrNameLst>
                                          <p:attrName>style.visibility</p:attrName>
                                        </p:attrNameLst>
                                      </p:cBhvr>
                                      <p:to>
                                        <p:strVal val="visible"/>
                                      </p:to>
                                    </p:set>
                                    <p:anim calcmode="lin" valueType="num">
                                      <p:cBhvr>
                                        <p:cTn id="37" dur="250" fill="hold"/>
                                        <p:tgtEl>
                                          <p:spTgt spid="56"/>
                                        </p:tgtEl>
                                        <p:attrNameLst>
                                          <p:attrName>ppt_x</p:attrName>
                                        </p:attrNameLst>
                                      </p:cBhvr>
                                      <p:tavLst>
                                        <p:tav tm="0">
                                          <p:val>
                                            <p:strVal val="#ppt_x"/>
                                          </p:val>
                                        </p:tav>
                                        <p:tav tm="100000">
                                          <p:val>
                                            <p:strVal val="#ppt_x"/>
                                          </p:val>
                                        </p:tav>
                                      </p:tavLst>
                                    </p:anim>
                                    <p:anim calcmode="lin" valueType="num">
                                      <p:cBhvr>
                                        <p:cTn id="38" dur="250" fill="hold"/>
                                        <p:tgtEl>
                                          <p:spTgt spid="56"/>
                                        </p:tgtEl>
                                        <p:attrNameLst>
                                          <p:attrName>ppt_y</p:attrName>
                                        </p:attrNameLst>
                                      </p:cBhvr>
                                      <p:tavLst>
                                        <p:tav tm="0">
                                          <p:val>
                                            <p:strVal val="#ppt_y-#ppt_h/2"/>
                                          </p:val>
                                        </p:tav>
                                        <p:tav tm="100000">
                                          <p:val>
                                            <p:strVal val="#ppt_y"/>
                                          </p:val>
                                        </p:tav>
                                      </p:tavLst>
                                    </p:anim>
                                    <p:anim calcmode="lin" valueType="num">
                                      <p:cBhvr>
                                        <p:cTn id="39" dur="250" fill="hold"/>
                                        <p:tgtEl>
                                          <p:spTgt spid="56"/>
                                        </p:tgtEl>
                                        <p:attrNameLst>
                                          <p:attrName>ppt_w</p:attrName>
                                        </p:attrNameLst>
                                      </p:cBhvr>
                                      <p:tavLst>
                                        <p:tav tm="0">
                                          <p:val>
                                            <p:strVal val="#ppt_w"/>
                                          </p:val>
                                        </p:tav>
                                        <p:tav tm="100000">
                                          <p:val>
                                            <p:strVal val="#ppt_w"/>
                                          </p:val>
                                        </p:tav>
                                      </p:tavLst>
                                    </p:anim>
                                    <p:anim calcmode="lin" valueType="num">
                                      <p:cBhvr>
                                        <p:cTn id="40" dur="250" fill="hold"/>
                                        <p:tgtEl>
                                          <p:spTgt spid="56"/>
                                        </p:tgtEl>
                                        <p:attrNameLst>
                                          <p:attrName>ppt_h</p:attrName>
                                        </p:attrNameLst>
                                      </p:cBhvr>
                                      <p:tavLst>
                                        <p:tav tm="0">
                                          <p:val>
                                            <p:fltVal val="0"/>
                                          </p:val>
                                        </p:tav>
                                        <p:tav tm="100000">
                                          <p:val>
                                            <p:strVal val="#ppt_h"/>
                                          </p:val>
                                        </p:tav>
                                      </p:tavLst>
                                    </p:anim>
                                  </p:childTnLst>
                                </p:cTn>
                              </p:par>
                            </p:childTnLst>
                          </p:cTn>
                        </p:par>
                        <p:par>
                          <p:cTn id="41" fill="hold">
                            <p:stCondLst>
                              <p:cond delay="4449"/>
                            </p:stCondLst>
                            <p:childTnLst>
                              <p:par>
                                <p:cTn id="42" presetID="22" presetClass="entr" presetSubtype="8"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4949"/>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58"/>
                                        </p:tgtEl>
                                        <p:attrNameLst>
                                          <p:attrName>style.visibility</p:attrName>
                                        </p:attrNameLst>
                                      </p:cBhvr>
                                      <p:to>
                                        <p:strVal val="visible"/>
                                      </p:to>
                                    </p:set>
                                    <p:anim calcmode="lin" valueType="num">
                                      <p:cBhvr>
                                        <p:cTn id="48" dur="250" fill="hold"/>
                                        <p:tgtEl>
                                          <p:spTgt spid="58"/>
                                        </p:tgtEl>
                                        <p:attrNameLst>
                                          <p:attrName>ppt_x</p:attrName>
                                        </p:attrNameLst>
                                      </p:cBhvr>
                                      <p:tavLst>
                                        <p:tav tm="0">
                                          <p:val>
                                            <p:strVal val="#ppt_x"/>
                                          </p:val>
                                        </p:tav>
                                        <p:tav tm="100000">
                                          <p:val>
                                            <p:strVal val="#ppt_x"/>
                                          </p:val>
                                        </p:tav>
                                      </p:tavLst>
                                    </p:anim>
                                    <p:anim calcmode="lin" valueType="num">
                                      <p:cBhvr>
                                        <p:cTn id="49" dur="250" fill="hold"/>
                                        <p:tgtEl>
                                          <p:spTgt spid="58"/>
                                        </p:tgtEl>
                                        <p:attrNameLst>
                                          <p:attrName>ppt_y</p:attrName>
                                        </p:attrNameLst>
                                      </p:cBhvr>
                                      <p:tavLst>
                                        <p:tav tm="0">
                                          <p:val>
                                            <p:strVal val="#ppt_y-#ppt_h/2"/>
                                          </p:val>
                                        </p:tav>
                                        <p:tav tm="100000">
                                          <p:val>
                                            <p:strVal val="#ppt_y"/>
                                          </p:val>
                                        </p:tav>
                                      </p:tavLst>
                                    </p:anim>
                                    <p:anim calcmode="lin" valueType="num">
                                      <p:cBhvr>
                                        <p:cTn id="50" dur="250" fill="hold"/>
                                        <p:tgtEl>
                                          <p:spTgt spid="58"/>
                                        </p:tgtEl>
                                        <p:attrNameLst>
                                          <p:attrName>ppt_w</p:attrName>
                                        </p:attrNameLst>
                                      </p:cBhvr>
                                      <p:tavLst>
                                        <p:tav tm="0">
                                          <p:val>
                                            <p:strVal val="#ppt_w"/>
                                          </p:val>
                                        </p:tav>
                                        <p:tav tm="100000">
                                          <p:val>
                                            <p:strVal val="#ppt_w"/>
                                          </p:val>
                                        </p:tav>
                                      </p:tavLst>
                                    </p:anim>
                                    <p:anim calcmode="lin" valueType="num">
                                      <p:cBhvr>
                                        <p:cTn id="51" dur="250" fill="hold"/>
                                        <p:tgtEl>
                                          <p:spTgt spid="58"/>
                                        </p:tgtEl>
                                        <p:attrNameLst>
                                          <p:attrName>ppt_h</p:attrName>
                                        </p:attrNameLst>
                                      </p:cBhvr>
                                      <p:tavLst>
                                        <p:tav tm="0">
                                          <p:val>
                                            <p:fltVal val="0"/>
                                          </p:val>
                                        </p:tav>
                                        <p:tav tm="100000">
                                          <p:val>
                                            <p:strVal val="#ppt_h"/>
                                          </p:val>
                                        </p:tav>
                                      </p:tavLst>
                                    </p:anim>
                                  </p:childTnLst>
                                </p:cTn>
                              </p:par>
                            </p:childTnLst>
                          </p:cTn>
                        </p:par>
                        <p:par>
                          <p:cTn id="52" fill="hold">
                            <p:stCondLst>
                              <p:cond delay="6199"/>
                            </p:stCondLst>
                            <p:childTnLst>
                              <p:par>
                                <p:cTn id="53" presetID="22" presetClass="entr" presetSubtype="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left)">
                                      <p:cBhvr>
                                        <p:cTn id="55" dur="500"/>
                                        <p:tgtEl>
                                          <p:spTgt spid="57"/>
                                        </p:tgtEl>
                                      </p:cBhvr>
                                    </p:animEffect>
                                  </p:childTnLst>
                                </p:cTn>
                              </p:par>
                            </p:childTnLst>
                          </p:cTn>
                        </p:par>
                        <p:par>
                          <p:cTn id="56" fill="hold">
                            <p:stCondLst>
                              <p:cond delay="6699"/>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60"/>
                                        </p:tgtEl>
                                        <p:attrNameLst>
                                          <p:attrName>style.visibility</p:attrName>
                                        </p:attrNameLst>
                                      </p:cBhvr>
                                      <p:to>
                                        <p:strVal val="visible"/>
                                      </p:to>
                                    </p:set>
                                    <p:anim calcmode="lin" valueType="num">
                                      <p:cBhvr>
                                        <p:cTn id="59" dur="250" fill="hold"/>
                                        <p:tgtEl>
                                          <p:spTgt spid="60"/>
                                        </p:tgtEl>
                                        <p:attrNameLst>
                                          <p:attrName>ppt_x</p:attrName>
                                        </p:attrNameLst>
                                      </p:cBhvr>
                                      <p:tavLst>
                                        <p:tav tm="0">
                                          <p:val>
                                            <p:strVal val="#ppt_x"/>
                                          </p:val>
                                        </p:tav>
                                        <p:tav tm="100000">
                                          <p:val>
                                            <p:strVal val="#ppt_x"/>
                                          </p:val>
                                        </p:tav>
                                      </p:tavLst>
                                    </p:anim>
                                    <p:anim calcmode="lin" valueType="num">
                                      <p:cBhvr>
                                        <p:cTn id="60" dur="250" fill="hold"/>
                                        <p:tgtEl>
                                          <p:spTgt spid="60"/>
                                        </p:tgtEl>
                                        <p:attrNameLst>
                                          <p:attrName>ppt_y</p:attrName>
                                        </p:attrNameLst>
                                      </p:cBhvr>
                                      <p:tavLst>
                                        <p:tav tm="0">
                                          <p:val>
                                            <p:strVal val="#ppt_y-#ppt_h/2"/>
                                          </p:val>
                                        </p:tav>
                                        <p:tav tm="100000">
                                          <p:val>
                                            <p:strVal val="#ppt_y"/>
                                          </p:val>
                                        </p:tav>
                                      </p:tavLst>
                                    </p:anim>
                                    <p:anim calcmode="lin" valueType="num">
                                      <p:cBhvr>
                                        <p:cTn id="61" dur="250" fill="hold"/>
                                        <p:tgtEl>
                                          <p:spTgt spid="60"/>
                                        </p:tgtEl>
                                        <p:attrNameLst>
                                          <p:attrName>ppt_w</p:attrName>
                                        </p:attrNameLst>
                                      </p:cBhvr>
                                      <p:tavLst>
                                        <p:tav tm="0">
                                          <p:val>
                                            <p:strVal val="#ppt_w"/>
                                          </p:val>
                                        </p:tav>
                                        <p:tav tm="100000">
                                          <p:val>
                                            <p:strVal val="#ppt_w"/>
                                          </p:val>
                                        </p:tav>
                                      </p:tavLst>
                                    </p:anim>
                                    <p:anim calcmode="lin" valueType="num">
                                      <p:cBhvr>
                                        <p:cTn id="62" dur="250" fill="hold"/>
                                        <p:tgtEl>
                                          <p:spTgt spid="60"/>
                                        </p:tgtEl>
                                        <p:attrNameLst>
                                          <p:attrName>ppt_h</p:attrName>
                                        </p:attrNameLst>
                                      </p:cBhvr>
                                      <p:tavLst>
                                        <p:tav tm="0">
                                          <p:val>
                                            <p:fltVal val="0"/>
                                          </p:val>
                                        </p:tav>
                                        <p:tav tm="100000">
                                          <p:val>
                                            <p:strVal val="#ppt_h"/>
                                          </p:val>
                                        </p:tav>
                                      </p:tavLst>
                                    </p:anim>
                                  </p:childTnLst>
                                </p:cTn>
                              </p:par>
                            </p:childTnLst>
                          </p:cTn>
                        </p:par>
                        <p:par>
                          <p:cTn id="63" fill="hold">
                            <p:stCondLst>
                              <p:cond delay="725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5" grpId="0"/>
      <p:bldP spid="56"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rot="5400000">
            <a:off x="4656465" y="1133425"/>
            <a:ext cx="2073717" cy="2158799"/>
          </a:xfrm>
          <a:prstGeom prst="blockArc">
            <a:avLst>
              <a:gd name="adj1" fmla="val 11027188"/>
              <a:gd name="adj2" fmla="val 21542696"/>
              <a:gd name="adj3" fmla="val 3108"/>
            </a:avLst>
          </a:prstGeom>
          <a:solidFill>
            <a:srgbClr val="41445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右箭头 2"/>
          <p:cNvSpPr/>
          <p:nvPr/>
        </p:nvSpPr>
        <p:spPr>
          <a:xfrm flipH="1">
            <a:off x="3198113" y="3179746"/>
            <a:ext cx="1765586" cy="128157"/>
          </a:xfrm>
          <a:prstGeom prst="rightArrow">
            <a:avLst>
              <a:gd name="adj1" fmla="val 50000"/>
              <a:gd name="adj2" fmla="val 72226"/>
            </a:avLst>
          </a:prstGeom>
          <a:solidFill>
            <a:srgbClr val="41445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右箭头 3"/>
          <p:cNvSpPr/>
          <p:nvPr/>
        </p:nvSpPr>
        <p:spPr>
          <a:xfrm>
            <a:off x="3172673" y="1113065"/>
            <a:ext cx="1891934" cy="83343"/>
          </a:xfrm>
          <a:prstGeom prst="rightArrow">
            <a:avLst>
              <a:gd name="adj1" fmla="val 50000"/>
              <a:gd name="adj2" fmla="val 72226"/>
            </a:avLst>
          </a:prstGeom>
          <a:solidFill>
            <a:srgbClr val="41445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右箭头 4"/>
          <p:cNvSpPr/>
          <p:nvPr/>
        </p:nvSpPr>
        <p:spPr>
          <a:xfrm flipH="1">
            <a:off x="1206759" y="3192332"/>
            <a:ext cx="1305047" cy="87823"/>
          </a:xfrm>
          <a:prstGeom prst="rightArrow">
            <a:avLst>
              <a:gd name="adj1" fmla="val 50000"/>
              <a:gd name="adj2" fmla="val 72226"/>
            </a:avLst>
          </a:prstGeom>
          <a:solidFill>
            <a:srgbClr val="41445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右箭头 5"/>
          <p:cNvSpPr/>
          <p:nvPr/>
        </p:nvSpPr>
        <p:spPr>
          <a:xfrm>
            <a:off x="1265365" y="1085792"/>
            <a:ext cx="1174509" cy="85253"/>
          </a:xfrm>
          <a:prstGeom prst="rightArrow">
            <a:avLst>
              <a:gd name="adj1" fmla="val 50000"/>
              <a:gd name="adj2" fmla="val 72226"/>
            </a:avLst>
          </a:prstGeom>
          <a:solidFill>
            <a:srgbClr val="41445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064608" y="856716"/>
            <a:ext cx="628362" cy="573304"/>
            <a:chOff x="1925560" y="1317532"/>
            <a:chExt cx="1119836" cy="1119836"/>
          </a:xfrm>
        </p:grpSpPr>
        <p:sp>
          <p:nvSpPr>
            <p:cNvPr id="8" name="椭圆 7"/>
            <p:cNvSpPr/>
            <p:nvPr/>
          </p:nvSpPr>
          <p:spPr>
            <a:xfrm>
              <a:off x="1925560" y="1317532"/>
              <a:ext cx="1119836" cy="1119836"/>
            </a:xfrm>
            <a:prstGeom prst="ellipse">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13"/>
            <p:cNvSpPr>
              <a:spLocks noEditPoints="1"/>
            </p:cNvSpPr>
            <p:nvPr/>
          </p:nvSpPr>
          <p:spPr bwMode="auto">
            <a:xfrm>
              <a:off x="2168398" y="1492304"/>
              <a:ext cx="634159" cy="728727"/>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lstStyle/>
            <a:p>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569751" y="2941993"/>
            <a:ext cx="628362" cy="573304"/>
            <a:chOff x="1732369" y="4883949"/>
            <a:chExt cx="1119836" cy="1119836"/>
          </a:xfrm>
        </p:grpSpPr>
        <p:sp>
          <p:nvSpPr>
            <p:cNvPr id="11" name="椭圆 10"/>
            <p:cNvSpPr/>
            <p:nvPr/>
          </p:nvSpPr>
          <p:spPr>
            <a:xfrm>
              <a:off x="1732369" y="4883949"/>
              <a:ext cx="1119836" cy="1119836"/>
            </a:xfrm>
            <a:prstGeom prst="ellipse">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Freeform 5"/>
            <p:cNvSpPr>
              <a:spLocks noEditPoints="1"/>
            </p:cNvSpPr>
            <p:nvPr/>
          </p:nvSpPr>
          <p:spPr bwMode="auto">
            <a:xfrm>
              <a:off x="1963143" y="5145865"/>
              <a:ext cx="658288" cy="596004"/>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91440" tIns="45720" rIns="91440" bIns="45720" numCol="1" anchor="t" anchorCtr="0" compatLnSpc="1"/>
            <a:lstStyle/>
            <a:p>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73386" y="2922355"/>
            <a:ext cx="628362" cy="573304"/>
            <a:chOff x="4609397" y="1508318"/>
            <a:chExt cx="1119836" cy="1119836"/>
          </a:xfrm>
        </p:grpSpPr>
        <p:sp>
          <p:nvSpPr>
            <p:cNvPr id="14" name="椭圆 13"/>
            <p:cNvSpPr/>
            <p:nvPr/>
          </p:nvSpPr>
          <p:spPr>
            <a:xfrm>
              <a:off x="4609397" y="1508318"/>
              <a:ext cx="1119836" cy="1119836"/>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859873" y="1808017"/>
              <a:ext cx="692085" cy="482755"/>
              <a:chOff x="-60285" y="3175"/>
              <a:chExt cx="1354138" cy="944563"/>
            </a:xfrm>
            <a:solidFill>
              <a:schemeClr val="bg1"/>
            </a:solidFill>
          </p:grpSpPr>
          <p:sp>
            <p:nvSpPr>
              <p:cNvPr id="16" name="Freeform 51"/>
              <p:cNvSpPr>
                <a:spLocks noEditPoints="1"/>
              </p:cNvSpPr>
              <p:nvPr/>
            </p:nvSpPr>
            <p:spPr bwMode="auto">
              <a:xfrm>
                <a:off x="-42803" y="3175"/>
                <a:ext cx="1255713" cy="804863"/>
              </a:xfrm>
              <a:custGeom>
                <a:avLst/>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Freeform 52"/>
              <p:cNvSpPr/>
              <p:nvPr/>
            </p:nvSpPr>
            <p:spPr bwMode="auto">
              <a:xfrm>
                <a:off x="209570" y="249238"/>
                <a:ext cx="836614" cy="338137"/>
              </a:xfrm>
              <a:custGeom>
                <a:avLst/>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Freeform 53"/>
              <p:cNvSpPr/>
              <p:nvPr/>
            </p:nvSpPr>
            <p:spPr bwMode="auto">
              <a:xfrm>
                <a:off x="-60285" y="865188"/>
                <a:ext cx="1354138" cy="82550"/>
              </a:xfrm>
              <a:custGeom>
                <a:avLst/>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517999" y="829811"/>
            <a:ext cx="628362" cy="573304"/>
            <a:chOff x="4609397" y="4205512"/>
            <a:chExt cx="1119836" cy="1119836"/>
          </a:xfrm>
        </p:grpSpPr>
        <p:sp>
          <p:nvSpPr>
            <p:cNvPr id="20" name="椭圆 19"/>
            <p:cNvSpPr/>
            <p:nvPr/>
          </p:nvSpPr>
          <p:spPr>
            <a:xfrm>
              <a:off x="4609397" y="4205512"/>
              <a:ext cx="1119836" cy="1119836"/>
            </a:xfrm>
            <a:prstGeom prst="ellipse">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Freeform 5"/>
            <p:cNvSpPr>
              <a:spLocks noEditPoints="1"/>
            </p:cNvSpPr>
            <p:nvPr/>
          </p:nvSpPr>
          <p:spPr bwMode="auto">
            <a:xfrm>
              <a:off x="4770566" y="4472920"/>
              <a:ext cx="802605" cy="502759"/>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p>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505004" y="848459"/>
            <a:ext cx="628362" cy="573304"/>
            <a:chOff x="7789634" y="1489945"/>
            <a:chExt cx="1119836" cy="1119836"/>
          </a:xfrm>
        </p:grpSpPr>
        <p:sp>
          <p:nvSpPr>
            <p:cNvPr id="23" name="椭圆 22"/>
            <p:cNvSpPr/>
            <p:nvPr/>
          </p:nvSpPr>
          <p:spPr>
            <a:xfrm>
              <a:off x="7789634" y="1489945"/>
              <a:ext cx="1119836" cy="1119836"/>
            </a:xfrm>
            <a:prstGeom prst="ellipse">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8108090" y="1827308"/>
              <a:ext cx="482923" cy="481855"/>
              <a:chOff x="9166770" y="4602851"/>
              <a:chExt cx="482923" cy="481855"/>
            </a:xfrm>
          </p:grpSpPr>
          <p:sp>
            <p:nvSpPr>
              <p:cNvPr id="25" name="Freeform 9"/>
              <p:cNvSpPr/>
              <p:nvPr/>
            </p:nvSpPr>
            <p:spPr bwMode="auto">
              <a:xfrm>
                <a:off x="9457379" y="4895596"/>
                <a:ext cx="192314" cy="189110"/>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Freeform 10"/>
              <p:cNvSpPr>
                <a:spLocks noEditPoints="1"/>
              </p:cNvSpPr>
              <p:nvPr/>
            </p:nvSpPr>
            <p:spPr bwMode="auto">
              <a:xfrm>
                <a:off x="9166770" y="4602851"/>
                <a:ext cx="356850" cy="358987"/>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Freeform 11"/>
              <p:cNvSpPr/>
              <p:nvPr/>
            </p:nvSpPr>
            <p:spPr bwMode="auto">
              <a:xfrm>
                <a:off x="9241559" y="4677640"/>
                <a:ext cx="105773" cy="10470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5083390" y="2959447"/>
            <a:ext cx="628362" cy="573304"/>
            <a:chOff x="7789634" y="4205512"/>
            <a:chExt cx="1119836" cy="1119836"/>
          </a:xfrm>
        </p:grpSpPr>
        <p:sp>
          <p:nvSpPr>
            <p:cNvPr id="29" name="椭圆 28"/>
            <p:cNvSpPr/>
            <p:nvPr/>
          </p:nvSpPr>
          <p:spPr>
            <a:xfrm>
              <a:off x="7789634" y="4205512"/>
              <a:ext cx="1119836" cy="1119836"/>
            </a:xfrm>
            <a:prstGeom prst="ellipse">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7"/>
            <p:cNvSpPr>
              <a:spLocks noEditPoints="1"/>
            </p:cNvSpPr>
            <p:nvPr/>
          </p:nvSpPr>
          <p:spPr bwMode="auto">
            <a:xfrm>
              <a:off x="8101360" y="4441027"/>
              <a:ext cx="545174" cy="592931"/>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p:spPr>
          <p:txBody>
            <a:bodyPr vert="horz" wrap="square" lIns="91440" tIns="45720" rIns="91440" bIns="45720" numCol="1" anchor="t" anchorCtr="0" compatLnSpc="1"/>
            <a:lstStyle/>
            <a:p>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3" name="文本框 50"/>
          <p:cNvSpPr txBox="1"/>
          <p:nvPr/>
        </p:nvSpPr>
        <p:spPr>
          <a:xfrm>
            <a:off x="179512" y="1804891"/>
            <a:ext cx="1800201" cy="800219"/>
          </a:xfrm>
          <a:prstGeom prst="rect">
            <a:avLst/>
          </a:prstGeom>
          <a:noFill/>
        </p:spPr>
        <p:txBody>
          <a:bodyPr wrap="square" rtlCol="0">
            <a:spAutoFit/>
          </a:bodyPr>
          <a:lstStyle/>
          <a:p>
            <a:r>
              <a:rPr lang="zh-CN" altLang="en-US" sz="1000" b="1" dirty="0">
                <a:solidFill>
                  <a:srgbClr val="0070C0"/>
                </a:solidFill>
                <a:latin typeface="微软雅黑" panose="020B0503020204020204" pitchFamily="34" charset="-122"/>
                <a:ea typeface="微软雅黑" panose="020B0503020204020204" pitchFamily="34" charset="-122"/>
              </a:rPr>
              <a:t>自动下载押品查册任务表</a:t>
            </a:r>
            <a:endParaRPr lang="en-US" altLang="zh-CN" sz="1000" b="1" dirty="0">
              <a:solidFill>
                <a:srgbClr val="0070C0"/>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从指定</a:t>
            </a:r>
            <a:r>
              <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rPr>
              <a:t>FTP</a:t>
            </a: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服务器下载每月押品查册任务表；</a:t>
            </a:r>
            <a:endPar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对任务表中关键元素进行提取。</a:t>
            </a:r>
            <a:endPar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文本框 54"/>
          <p:cNvSpPr txBox="1"/>
          <p:nvPr/>
        </p:nvSpPr>
        <p:spPr>
          <a:xfrm>
            <a:off x="2267744" y="1782371"/>
            <a:ext cx="1728192" cy="661720"/>
          </a:xfrm>
          <a:prstGeom prst="rect">
            <a:avLst/>
          </a:prstGeom>
          <a:noFill/>
        </p:spPr>
        <p:txBody>
          <a:bodyPr wrap="square" rtlCol="0">
            <a:spAutoFit/>
          </a:bodyPr>
          <a:lstStyle/>
          <a:p>
            <a:r>
              <a:rPr lang="zh-CN" altLang="en-US" sz="1000" b="1" dirty="0">
                <a:solidFill>
                  <a:srgbClr val="0070C0"/>
                </a:solidFill>
                <a:latin typeface="微软雅黑" panose="020B0503020204020204" pitchFamily="34" charset="-122"/>
                <a:ea typeface="微软雅黑" panose="020B0503020204020204" pitchFamily="34" charset="-122"/>
              </a:rPr>
              <a:t>自动登录网站</a:t>
            </a:r>
            <a:endParaRPr lang="en-US" altLang="zh-CN" sz="1000" b="1" dirty="0">
              <a:solidFill>
                <a:srgbClr val="0070C0"/>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打开当地不动产远程登记系统网站；</a:t>
            </a:r>
            <a:endPar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通过账号密码登录。</a:t>
            </a: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57"/>
          <p:cNvSpPr txBox="1"/>
          <p:nvPr/>
        </p:nvSpPr>
        <p:spPr>
          <a:xfrm>
            <a:off x="4224157" y="1504445"/>
            <a:ext cx="2309261" cy="1412240"/>
          </a:xfrm>
          <a:prstGeom prst="rect">
            <a:avLst/>
          </a:prstGeom>
          <a:noFill/>
        </p:spPr>
        <p:txBody>
          <a:bodyPr wrap="square" rtlCol="0">
            <a:spAutoFit/>
          </a:bodyPr>
          <a:lstStyle/>
          <a:p>
            <a:r>
              <a:rPr lang="zh-CN" altLang="en-US" sz="1000" b="1" dirty="0">
                <a:solidFill>
                  <a:srgbClr val="0070C0"/>
                </a:solidFill>
                <a:latin typeface="微软雅黑" panose="020B0503020204020204" pitchFamily="34" charset="-122"/>
                <a:ea typeface="微软雅黑" panose="020B0503020204020204" pitchFamily="34" charset="-122"/>
              </a:rPr>
              <a:t>自动进行查询</a:t>
            </a:r>
            <a:endParaRPr lang="en-US" altLang="zh-CN" sz="1000" b="1" dirty="0">
              <a:solidFill>
                <a:srgbClr val="0070C0"/>
              </a:solidFill>
              <a:latin typeface="微软雅黑" panose="020B0503020204020204" pitchFamily="34" charset="-122"/>
              <a:ea typeface="微软雅黑" panose="020B0503020204020204" pitchFamily="34" charset="-122"/>
            </a:endParaRPr>
          </a:p>
          <a:p>
            <a:pPr marL="171450" indent="-171450">
              <a:lnSpc>
                <a:spcPts val="1300"/>
              </a:lnSpc>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通过</a:t>
            </a:r>
            <a:r>
              <a:rPr lang="zh-CN" sz="900" dirty="0">
                <a:solidFill>
                  <a:schemeClr val="tx1">
                    <a:lumMod val="95000"/>
                    <a:lumOff val="5000"/>
                  </a:schemeClr>
                </a:solidFill>
                <a:latin typeface="微软雅黑" panose="020B0503020204020204" pitchFamily="34" charset="-122"/>
                <a:ea typeface="微软雅黑" panose="020B0503020204020204" pitchFamily="34" charset="-122"/>
              </a:rPr>
              <a:t>读取</a:t>
            </a:r>
            <a:r>
              <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rPr>
              <a:t>Excel</a:t>
            </a: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组件自动获取每月查册任务表中的客户姓名、身份证号码、不动产证明号</a:t>
            </a:r>
            <a:r>
              <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不动产权证 三要素填入查询框中进行查询；</a:t>
            </a:r>
            <a:endPar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1450" indent="-171450">
              <a:lnSpc>
                <a:spcPts val="1300"/>
              </a:lnSpc>
              <a:buFont typeface="Arial" panose="020B0604020202020204" pitchFamily="34" charset="0"/>
              <a:buChar cha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程序通过</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Python</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代码截取不动产证明号或不动产权证号中的数字部分，并支持自动相互切换予以查询。</a:t>
            </a:r>
          </a:p>
        </p:txBody>
      </p:sp>
      <p:sp>
        <p:nvSpPr>
          <p:cNvPr id="42" name="文本框 60"/>
          <p:cNvSpPr txBox="1"/>
          <p:nvPr/>
        </p:nvSpPr>
        <p:spPr>
          <a:xfrm>
            <a:off x="238180" y="3774437"/>
            <a:ext cx="1728192" cy="661720"/>
          </a:xfrm>
          <a:prstGeom prst="rect">
            <a:avLst/>
          </a:prstGeom>
          <a:noFill/>
        </p:spPr>
        <p:txBody>
          <a:bodyPr wrap="square" rtlCol="0">
            <a:spAutoFit/>
          </a:bodyPr>
          <a:lstStyle/>
          <a:p>
            <a:r>
              <a:rPr lang="zh-CN" altLang="en-US" sz="1000" b="1" dirty="0">
                <a:solidFill>
                  <a:srgbClr val="0070C0"/>
                </a:solidFill>
                <a:latin typeface="微软雅黑" panose="020B0503020204020204" pitchFamily="34" charset="-122"/>
                <a:ea typeface="微软雅黑" panose="020B0503020204020204" pitchFamily="34" charset="-122"/>
              </a:rPr>
              <a:t>自动发送成功邮件</a:t>
            </a:r>
            <a:endParaRPr lang="en-US" altLang="zh-CN" sz="1000" b="1" dirty="0">
              <a:solidFill>
                <a:srgbClr val="0070C0"/>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登录银行邮箱；</a:t>
            </a:r>
            <a:endPar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发送查册成功邮件，通知相关人员。</a:t>
            </a: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63"/>
          <p:cNvSpPr txBox="1"/>
          <p:nvPr/>
        </p:nvSpPr>
        <p:spPr>
          <a:xfrm>
            <a:off x="2275667" y="3994695"/>
            <a:ext cx="1884589" cy="661720"/>
          </a:xfrm>
          <a:prstGeom prst="rect">
            <a:avLst/>
          </a:prstGeom>
          <a:noFill/>
        </p:spPr>
        <p:txBody>
          <a:bodyPr wrap="square" rtlCol="0">
            <a:spAutoFit/>
          </a:bodyPr>
          <a:lstStyle/>
          <a:p>
            <a:r>
              <a:rPr lang="zh-CN" altLang="en-US" sz="1000" b="1" dirty="0">
                <a:solidFill>
                  <a:srgbClr val="0070C0"/>
                </a:solidFill>
                <a:latin typeface="微软雅黑" panose="020B0503020204020204" pitchFamily="34" charset="-122"/>
                <a:ea typeface="微软雅黑" panose="020B0503020204020204" pitchFamily="34" charset="-122"/>
              </a:rPr>
              <a:t>自动上传、提交结果</a:t>
            </a:r>
            <a:endParaRPr lang="en-US" altLang="zh-CN" sz="1000" b="1" dirty="0">
              <a:solidFill>
                <a:srgbClr val="0070C0"/>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打开并登录银行信贷系统；</a:t>
            </a:r>
            <a:endPar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上传查册任务</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EXCEL</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表予以提交。</a:t>
            </a:r>
          </a:p>
        </p:txBody>
      </p:sp>
      <p:sp>
        <p:nvSpPr>
          <p:cNvPr id="48" name="文本框 66"/>
          <p:cNvSpPr txBox="1"/>
          <p:nvPr/>
        </p:nvSpPr>
        <p:spPr>
          <a:xfrm>
            <a:off x="4763520" y="3606915"/>
            <a:ext cx="3539796" cy="1078865"/>
          </a:xfrm>
          <a:prstGeom prst="rect">
            <a:avLst/>
          </a:prstGeom>
          <a:noFill/>
        </p:spPr>
        <p:txBody>
          <a:bodyPr wrap="square" rtlCol="0">
            <a:spAutoFit/>
          </a:bodyPr>
          <a:lstStyle/>
          <a:p>
            <a:r>
              <a:rPr lang="zh-CN" altLang="en-US" sz="1000" b="1" dirty="0">
                <a:solidFill>
                  <a:srgbClr val="0070C0"/>
                </a:solidFill>
                <a:latin typeface="微软雅黑" panose="020B0503020204020204" pitchFamily="34" charset="-122"/>
                <a:ea typeface="微软雅黑" panose="020B0503020204020204" pitchFamily="34" charset="-122"/>
              </a:rPr>
              <a:t>自动判断、填回结果并截图保存</a:t>
            </a:r>
            <a:endParaRPr lang="en-US" altLang="zh-CN" sz="1000" b="1" dirty="0">
              <a:solidFill>
                <a:srgbClr val="0070C0"/>
              </a:solidFill>
              <a:latin typeface="微软雅黑" panose="020B0503020204020204" pitchFamily="34" charset="-122"/>
              <a:ea typeface="微软雅黑" panose="020B0503020204020204" pitchFamily="34" charset="-122"/>
            </a:endParaRPr>
          </a:p>
          <a:p>
            <a:pPr marL="171450" indent="-171450">
              <a:lnSpc>
                <a:spcPts val="1300"/>
              </a:lnSpc>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将查询到的押品的抵押情况、查封情况通过拾取表格技术、图像相似度匹配、智能条件判断等方式进行自动识别，自动将上述判断结果填回查册任务</a:t>
            </a:r>
            <a:r>
              <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rPr>
              <a:t>EXCEL</a:t>
            </a: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表中的相应单元格；</a:t>
            </a:r>
            <a:endParaRPr lang="en-US" altLang="zh-CN" sz="900" dirty="0">
              <a:solidFill>
                <a:schemeClr val="tx1">
                  <a:lumMod val="95000"/>
                  <a:lumOff val="5000"/>
                </a:schemeClr>
              </a:solidFill>
              <a:latin typeface="微软雅黑" panose="020B0503020204020204" pitchFamily="34" charset="-122"/>
              <a:ea typeface="微软雅黑" panose="020B0503020204020204" pitchFamily="34" charset="-122"/>
            </a:endParaRPr>
          </a:p>
          <a:p>
            <a:pPr marL="171450" indent="-171450">
              <a:lnSpc>
                <a:spcPts val="1300"/>
              </a:lnSpc>
              <a:buFont typeface="Arial" panose="020B0604020202020204" pitchFamily="34" charset="0"/>
              <a:buChar char="•"/>
            </a:pPr>
            <a:r>
              <a:rPr lang="zh-CN" altLang="en-US" sz="900" dirty="0">
                <a:solidFill>
                  <a:schemeClr val="tx1">
                    <a:lumMod val="95000"/>
                    <a:lumOff val="5000"/>
                  </a:schemeClr>
                </a:solidFill>
                <a:latin typeface="微软雅黑" panose="020B0503020204020204" pitchFamily="34" charset="-122"/>
                <a:ea typeface="微软雅黑" panose="020B0503020204020204" pitchFamily="34" charset="-122"/>
              </a:rPr>
              <a:t>对存在二次抵押或查封的异常情况自动进行元素截图并保存至指定目录。</a:t>
            </a:r>
          </a:p>
        </p:txBody>
      </p:sp>
      <p:grpSp>
        <p:nvGrpSpPr>
          <p:cNvPr id="52" name="组合 51"/>
          <p:cNvGrpSpPr/>
          <p:nvPr/>
        </p:nvGrpSpPr>
        <p:grpSpPr>
          <a:xfrm>
            <a:off x="0" y="185409"/>
            <a:ext cx="2937829" cy="370117"/>
            <a:chOff x="0" y="185409"/>
            <a:chExt cx="2937829" cy="370117"/>
          </a:xfrm>
        </p:grpSpPr>
        <p:sp>
          <p:nvSpPr>
            <p:cNvPr id="53" name="矩形 52"/>
            <p:cNvSpPr/>
            <p:nvPr/>
          </p:nvSpPr>
          <p:spPr>
            <a:xfrm>
              <a:off x="0" y="195486"/>
              <a:ext cx="323528" cy="360040"/>
            </a:xfrm>
            <a:prstGeom prst="rect">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444839" y="185409"/>
              <a:ext cx="249299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机器人全自动运作流程</a:t>
              </a:r>
            </a:p>
          </p:txBody>
        </p:sp>
      </p:grpSp>
      <p:sp>
        <p:nvSpPr>
          <p:cNvPr id="31" name="文本框 50"/>
          <p:cNvSpPr txBox="1"/>
          <p:nvPr/>
        </p:nvSpPr>
        <p:spPr>
          <a:xfrm>
            <a:off x="6726336" y="1003811"/>
            <a:ext cx="2465402" cy="2308324"/>
          </a:xfrm>
          <a:prstGeom prst="rect">
            <a:avLst/>
          </a:prstGeom>
          <a:noFill/>
        </p:spPr>
        <p:txBody>
          <a:bodyPr wrap="square" rtlCol="0">
            <a:spAutoFit/>
          </a:bodyPr>
          <a:lstStyle/>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耗时</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人工：</a:t>
            </a:r>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rPr>
              <a:t>300h</a:t>
            </a:r>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rPr>
              <a:t>RPA: </a:t>
            </a:r>
            <a:r>
              <a:rPr lang="en-US" altLang="zh-CN" sz="1600" b="1" dirty="0">
                <a:solidFill>
                  <a:srgbClr val="FF0000"/>
                </a:solidFill>
                <a:latin typeface="微软雅黑" panose="020B0503020204020204" pitchFamily="34" charset="-122"/>
                <a:ea typeface="微软雅黑" panose="020B0503020204020204" pitchFamily="34" charset="-122"/>
              </a:rPr>
              <a:t>26.8h</a:t>
            </a:r>
            <a:endParaRPr lang="en-US" altLang="zh-CN" sz="1200" b="1" dirty="0">
              <a:solidFill>
                <a:srgbClr val="FF0000"/>
              </a:solidFill>
              <a:latin typeface="微软雅黑" panose="020B0503020204020204" pitchFamily="34" charset="-122"/>
              <a:ea typeface="微软雅黑" panose="020B0503020204020204" pitchFamily="34" charset="-122"/>
            </a:endParaRPr>
          </a:p>
          <a:p>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准确率      </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人工：</a:t>
            </a:r>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rPr>
              <a:t>62.8%  RPA: </a:t>
            </a:r>
            <a:r>
              <a:rPr lang="en-US" altLang="zh-CN" sz="1600" b="1" dirty="0">
                <a:solidFill>
                  <a:srgbClr val="FF0000"/>
                </a:solidFill>
                <a:latin typeface="微软雅黑" panose="020B0503020204020204" pitchFamily="34" charset="-122"/>
                <a:ea typeface="微软雅黑" panose="020B0503020204020204" pitchFamily="34" charset="-122"/>
              </a:rPr>
              <a:t>99.89%</a:t>
            </a:r>
            <a:endParaRPr lang="en-US" altLang="zh-CN" sz="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par>
                          <p:cTn id="15" fill="hold">
                            <p:stCondLst>
                              <p:cond delay="500"/>
                            </p:stCondLst>
                            <p:childTnLst>
                              <p:par>
                                <p:cTn id="16" presetID="18" presetClass="entr" presetSubtype="6"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strips(downRight)">
                                      <p:cBhvr>
                                        <p:cTn id="18" dur="75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4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par>
                          <p:cTn id="29" fill="hold">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trips(downRight)">
                                      <p:cBhvr>
                                        <p:cTn id="32" dur="75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4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par>
                          <p:cTn id="43" fill="hold">
                            <p:stCondLst>
                              <p:cond delay="500"/>
                            </p:stCondLst>
                            <p:childTnLst>
                              <p:par>
                                <p:cTn id="44" presetID="18" presetClass="entr" presetSubtype="6"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strips(downRight)">
                                      <p:cBhvr>
                                        <p:cTn id="46" dur="75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up)">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childTnLst>
                          </p:cTn>
                        </p:par>
                        <p:par>
                          <p:cTn id="57" fill="hold">
                            <p:stCondLst>
                              <p:cond delay="500"/>
                            </p:stCondLst>
                            <p:childTnLst>
                              <p:par>
                                <p:cTn id="58" presetID="18" presetClass="entr" presetSubtype="12"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strips(downLeft)">
                                      <p:cBhvr>
                                        <p:cTn id="60" dur="750"/>
                                        <p:tgtEl>
                                          <p:spTgt spid="4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right)">
                                      <p:cBhvr>
                                        <p:cTn id="65" dur="4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randombar(horizontal)">
                                      <p:cBhvr>
                                        <p:cTn id="70" dur="500"/>
                                        <p:tgtEl>
                                          <p:spTgt spid="19"/>
                                        </p:tgtEl>
                                      </p:cBhvr>
                                    </p:animEffect>
                                  </p:childTnLst>
                                </p:cTn>
                              </p:par>
                            </p:childTnLst>
                          </p:cTn>
                        </p:par>
                        <p:par>
                          <p:cTn id="71" fill="hold">
                            <p:stCondLst>
                              <p:cond delay="500"/>
                            </p:stCondLst>
                            <p:childTnLst>
                              <p:par>
                                <p:cTn id="72" presetID="18" presetClass="entr" presetSubtype="12"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strips(downLeft)">
                                      <p:cBhvr>
                                        <p:cTn id="74" dur="75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right)">
                                      <p:cBhvr>
                                        <p:cTn id="79" dur="4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randombar(horizontal)">
                                      <p:cBhvr>
                                        <p:cTn id="84" dur="500"/>
                                        <p:tgtEl>
                                          <p:spTgt spid="10"/>
                                        </p:tgtEl>
                                      </p:cBhvr>
                                    </p:animEffect>
                                  </p:childTnLst>
                                </p:cTn>
                              </p:par>
                            </p:childTnLst>
                          </p:cTn>
                        </p:par>
                        <p:par>
                          <p:cTn id="85" fill="hold">
                            <p:stCondLst>
                              <p:cond delay="500"/>
                            </p:stCondLst>
                            <p:childTnLst>
                              <p:par>
                                <p:cTn id="86" presetID="18" presetClass="entr" presetSubtype="12"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strips(downLeft)">
                                      <p:cBhvr>
                                        <p:cTn id="88" dur="750"/>
                                        <p:tgtEl>
                                          <p:spTgt spid="42"/>
                                        </p:tgtEl>
                                      </p:cBhvr>
                                    </p:animEffect>
                                  </p:childTnLst>
                                </p:cTn>
                              </p:par>
                            </p:childTnLst>
                          </p:cTn>
                        </p:par>
                        <p:par>
                          <p:cTn id="89" fill="hold">
                            <p:stCondLst>
                              <p:cond delay="1500"/>
                            </p:stCondLst>
                            <p:childTnLst>
                              <p:par>
                                <p:cTn id="90" presetID="18" presetClass="entr" presetSubtype="6"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strips(downRight)">
                                      <p:cBhvr>
                                        <p:cTn id="9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33" grpId="0"/>
      <p:bldP spid="36" grpId="0"/>
      <p:bldP spid="39" grpId="0"/>
      <p:bldP spid="42" grpId="0"/>
      <p:bldP spid="45" grpId="0"/>
      <p:bldP spid="4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flipV="1">
            <a:off x="3419475" y="3947160"/>
            <a:ext cx="281940" cy="76200"/>
          </a:xfrm>
          <a:prstGeom prst="rect">
            <a:avLst/>
          </a:prstGeom>
          <a:noFill/>
        </p:spPr>
        <p:txBody>
          <a:bodyPr wrap="square" rtlCol="0">
            <a:noAutofit/>
          </a:bodyPr>
          <a:lstStyle/>
          <a:p>
            <a:endParaRPr lang="zh-CN" altLang="en-US"/>
          </a:p>
        </p:txBody>
      </p:sp>
      <p:grpSp>
        <p:nvGrpSpPr>
          <p:cNvPr id="52" name="组合 51"/>
          <p:cNvGrpSpPr/>
          <p:nvPr/>
        </p:nvGrpSpPr>
        <p:grpSpPr>
          <a:xfrm>
            <a:off x="0" y="185409"/>
            <a:ext cx="2456519" cy="370117"/>
            <a:chOff x="0" y="185409"/>
            <a:chExt cx="2456519" cy="370117"/>
          </a:xfrm>
        </p:grpSpPr>
        <p:sp>
          <p:nvSpPr>
            <p:cNvPr id="53" name="矩形 52"/>
            <p:cNvSpPr/>
            <p:nvPr>
              <p:custDataLst>
                <p:tags r:id="rId23"/>
              </p:custDataLst>
            </p:nvPr>
          </p:nvSpPr>
          <p:spPr>
            <a:xfrm>
              <a:off x="0" y="195486"/>
              <a:ext cx="323528" cy="360040"/>
            </a:xfrm>
            <a:prstGeom prst="rect">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custDataLst>
                <p:tags r:id="rId24"/>
              </p:custDataLst>
            </p:nvPr>
          </p:nvSpPr>
          <p:spPr>
            <a:xfrm>
              <a:off x="444839" y="185409"/>
              <a:ext cx="2011680" cy="368300"/>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机器人运行流程图</a:t>
              </a:r>
            </a:p>
          </p:txBody>
        </p:sp>
      </p:grpSp>
      <p:sp>
        <p:nvSpPr>
          <p:cNvPr id="5" name="文本框 4"/>
          <p:cNvSpPr txBox="1"/>
          <p:nvPr/>
        </p:nvSpPr>
        <p:spPr>
          <a:xfrm>
            <a:off x="620395" y="1000760"/>
            <a:ext cx="725170" cy="306705"/>
          </a:xfrm>
          <a:prstGeom prst="rect">
            <a:avLst/>
          </a:prstGeom>
          <a:noFill/>
        </p:spPr>
        <p:txBody>
          <a:bodyPr wrap="square" rtlCol="0">
            <a:spAutoFit/>
          </a:bodyPr>
          <a:lstStyle/>
          <a:p>
            <a:r>
              <a:rPr lang="zh-CN" altLang="en-US" sz="1400"/>
              <a:t>开</a:t>
            </a:r>
            <a:r>
              <a:rPr lang="en-US" altLang="zh-CN" sz="1400"/>
              <a:t>   </a:t>
            </a:r>
            <a:r>
              <a:rPr lang="zh-CN" altLang="en-US" sz="1400"/>
              <a:t>始</a:t>
            </a:r>
          </a:p>
        </p:txBody>
      </p:sp>
      <p:sp>
        <p:nvSpPr>
          <p:cNvPr id="7" name="文本框 6"/>
          <p:cNvSpPr txBox="1"/>
          <p:nvPr/>
        </p:nvSpPr>
        <p:spPr>
          <a:xfrm>
            <a:off x="2235835" y="1000760"/>
            <a:ext cx="1326515" cy="306705"/>
          </a:xfrm>
          <a:prstGeom prst="rect">
            <a:avLst/>
          </a:prstGeom>
          <a:noFill/>
        </p:spPr>
        <p:txBody>
          <a:bodyPr wrap="square" rtlCol="0">
            <a:spAutoFit/>
          </a:bodyPr>
          <a:lstStyle/>
          <a:p>
            <a:r>
              <a:rPr lang="zh-CN" altLang="en-US" sz="1400"/>
              <a:t>自动下载数据</a:t>
            </a:r>
          </a:p>
        </p:txBody>
      </p:sp>
      <p:sp>
        <p:nvSpPr>
          <p:cNvPr id="9" name="文本框 8"/>
          <p:cNvSpPr txBox="1"/>
          <p:nvPr/>
        </p:nvSpPr>
        <p:spPr>
          <a:xfrm>
            <a:off x="4427855" y="987425"/>
            <a:ext cx="1502410" cy="306705"/>
          </a:xfrm>
          <a:prstGeom prst="rect">
            <a:avLst/>
          </a:prstGeom>
          <a:noFill/>
        </p:spPr>
        <p:txBody>
          <a:bodyPr wrap="square" rtlCol="0">
            <a:spAutoFit/>
          </a:bodyPr>
          <a:lstStyle/>
          <a:p>
            <a:r>
              <a:rPr lang="zh-CN" altLang="en-US" sz="1400"/>
              <a:t>读取</a:t>
            </a:r>
            <a:r>
              <a:rPr lang="en-US" altLang="zh-CN" sz="1400"/>
              <a:t>Excel</a:t>
            </a:r>
            <a:r>
              <a:rPr lang="zh-CN" altLang="en-US" sz="1400"/>
              <a:t>查册表</a:t>
            </a:r>
          </a:p>
        </p:txBody>
      </p:sp>
      <p:sp>
        <p:nvSpPr>
          <p:cNvPr id="11" name="文本框 10"/>
          <p:cNvSpPr txBox="1"/>
          <p:nvPr>
            <p:custDataLst>
              <p:tags r:id="rId1"/>
            </p:custDataLst>
          </p:nvPr>
        </p:nvSpPr>
        <p:spPr>
          <a:xfrm>
            <a:off x="7019925" y="984885"/>
            <a:ext cx="1539875" cy="306705"/>
          </a:xfrm>
          <a:prstGeom prst="rect">
            <a:avLst/>
          </a:prstGeom>
          <a:noFill/>
        </p:spPr>
        <p:txBody>
          <a:bodyPr wrap="square" rtlCol="0">
            <a:spAutoFit/>
          </a:bodyPr>
          <a:lstStyle/>
          <a:p>
            <a:r>
              <a:rPr lang="zh-CN" altLang="en-US" sz="1400"/>
              <a:t>不动产登记系统</a:t>
            </a:r>
          </a:p>
        </p:txBody>
      </p:sp>
      <p:sp>
        <p:nvSpPr>
          <p:cNvPr id="13" name="文本框 12"/>
          <p:cNvSpPr txBox="1"/>
          <p:nvPr/>
        </p:nvSpPr>
        <p:spPr>
          <a:xfrm>
            <a:off x="7277735" y="1851660"/>
            <a:ext cx="1032510" cy="306705"/>
          </a:xfrm>
          <a:prstGeom prst="rect">
            <a:avLst/>
          </a:prstGeom>
          <a:noFill/>
        </p:spPr>
        <p:txBody>
          <a:bodyPr wrap="square" rtlCol="0">
            <a:spAutoFit/>
          </a:bodyPr>
          <a:lstStyle/>
          <a:p>
            <a:r>
              <a:rPr lang="en-US" altLang="zh-CN" sz="1400"/>
              <a:t> </a:t>
            </a:r>
            <a:r>
              <a:rPr lang="zh-CN" altLang="en-US" sz="1400"/>
              <a:t>二次抵押</a:t>
            </a:r>
          </a:p>
        </p:txBody>
      </p:sp>
      <p:sp>
        <p:nvSpPr>
          <p:cNvPr id="15" name="文本框 14"/>
          <p:cNvSpPr txBox="1"/>
          <p:nvPr>
            <p:custDataLst>
              <p:tags r:id="rId2"/>
            </p:custDataLst>
          </p:nvPr>
        </p:nvSpPr>
        <p:spPr>
          <a:xfrm>
            <a:off x="7277735" y="2676525"/>
            <a:ext cx="1129665" cy="306705"/>
          </a:xfrm>
          <a:prstGeom prst="rect">
            <a:avLst/>
          </a:prstGeom>
          <a:noFill/>
        </p:spPr>
        <p:txBody>
          <a:bodyPr wrap="square" rtlCol="0">
            <a:spAutoFit/>
          </a:bodyPr>
          <a:lstStyle/>
          <a:p>
            <a:r>
              <a:rPr lang="en-US" altLang="zh-CN" sz="1400"/>
              <a:t> </a:t>
            </a:r>
            <a:r>
              <a:rPr lang="zh-CN" altLang="en-US" sz="1400"/>
              <a:t>截图保存</a:t>
            </a:r>
          </a:p>
        </p:txBody>
      </p:sp>
      <p:sp>
        <p:nvSpPr>
          <p:cNvPr id="17" name="文本框 16"/>
          <p:cNvSpPr txBox="1"/>
          <p:nvPr>
            <p:custDataLst>
              <p:tags r:id="rId3"/>
            </p:custDataLst>
          </p:nvPr>
        </p:nvSpPr>
        <p:spPr>
          <a:xfrm>
            <a:off x="4427855" y="2284095"/>
            <a:ext cx="1471930" cy="306705"/>
          </a:xfrm>
          <a:prstGeom prst="rect">
            <a:avLst/>
          </a:prstGeom>
          <a:noFill/>
        </p:spPr>
        <p:txBody>
          <a:bodyPr wrap="square" rtlCol="0">
            <a:spAutoFit/>
          </a:bodyPr>
          <a:lstStyle/>
          <a:p>
            <a:r>
              <a:rPr lang="zh-CN" altLang="en-US" sz="1400"/>
              <a:t>填入</a:t>
            </a:r>
            <a:r>
              <a:rPr lang="en-US" altLang="zh-CN" sz="1400"/>
              <a:t>Excel</a:t>
            </a:r>
            <a:r>
              <a:rPr lang="zh-CN" altLang="en-US" sz="1400"/>
              <a:t>查册表</a:t>
            </a:r>
          </a:p>
        </p:txBody>
      </p:sp>
      <p:sp>
        <p:nvSpPr>
          <p:cNvPr id="19" name="文本框 18"/>
          <p:cNvSpPr txBox="1"/>
          <p:nvPr>
            <p:custDataLst>
              <p:tags r:id="rId4"/>
            </p:custDataLst>
          </p:nvPr>
        </p:nvSpPr>
        <p:spPr>
          <a:xfrm>
            <a:off x="2699385" y="2284095"/>
            <a:ext cx="666750" cy="306705"/>
          </a:xfrm>
          <a:prstGeom prst="rect">
            <a:avLst/>
          </a:prstGeom>
          <a:noFill/>
        </p:spPr>
        <p:txBody>
          <a:bodyPr wrap="square" rtlCol="0">
            <a:spAutoFit/>
          </a:bodyPr>
          <a:lstStyle/>
          <a:p>
            <a:r>
              <a:rPr lang="en-US" altLang="zh-CN" sz="1400"/>
              <a:t> </a:t>
            </a:r>
            <a:r>
              <a:rPr lang="zh-CN" altLang="en-US" sz="1400"/>
              <a:t>查封</a:t>
            </a:r>
          </a:p>
        </p:txBody>
      </p:sp>
      <p:sp>
        <p:nvSpPr>
          <p:cNvPr id="21" name="文本框 20"/>
          <p:cNvSpPr txBox="1"/>
          <p:nvPr>
            <p:custDataLst>
              <p:tags r:id="rId5"/>
            </p:custDataLst>
          </p:nvPr>
        </p:nvSpPr>
        <p:spPr>
          <a:xfrm>
            <a:off x="458470" y="2835275"/>
            <a:ext cx="927735" cy="306705"/>
          </a:xfrm>
          <a:prstGeom prst="rect">
            <a:avLst/>
          </a:prstGeom>
          <a:noFill/>
        </p:spPr>
        <p:txBody>
          <a:bodyPr wrap="square" rtlCol="0">
            <a:spAutoFit/>
          </a:bodyPr>
          <a:lstStyle/>
          <a:p>
            <a:r>
              <a:rPr lang="zh-CN" altLang="en-US" sz="1400"/>
              <a:t>截图保存</a:t>
            </a:r>
          </a:p>
        </p:txBody>
      </p:sp>
      <p:sp>
        <p:nvSpPr>
          <p:cNvPr id="23" name="文本框 22"/>
          <p:cNvSpPr txBox="1"/>
          <p:nvPr>
            <p:custDataLst>
              <p:tags r:id="rId6"/>
            </p:custDataLst>
          </p:nvPr>
        </p:nvSpPr>
        <p:spPr>
          <a:xfrm>
            <a:off x="2229485" y="3448050"/>
            <a:ext cx="1581785" cy="306705"/>
          </a:xfrm>
          <a:prstGeom prst="rect">
            <a:avLst/>
          </a:prstGeom>
          <a:noFill/>
        </p:spPr>
        <p:txBody>
          <a:bodyPr wrap="square" rtlCol="0">
            <a:spAutoFit/>
          </a:bodyPr>
          <a:lstStyle/>
          <a:p>
            <a:r>
              <a:rPr lang="zh-CN" altLang="en-US" sz="1400"/>
              <a:t>填入</a:t>
            </a:r>
            <a:r>
              <a:rPr lang="en-US" altLang="zh-CN" sz="1400"/>
              <a:t>Excel</a:t>
            </a:r>
            <a:r>
              <a:rPr lang="zh-CN" altLang="en-US" sz="1400"/>
              <a:t>查册表</a:t>
            </a:r>
          </a:p>
        </p:txBody>
      </p:sp>
      <p:sp>
        <p:nvSpPr>
          <p:cNvPr id="24" name="文本框 23"/>
          <p:cNvSpPr txBox="1"/>
          <p:nvPr>
            <p:custDataLst>
              <p:tags r:id="rId7"/>
            </p:custDataLst>
          </p:nvPr>
        </p:nvSpPr>
        <p:spPr>
          <a:xfrm flipV="1">
            <a:off x="5697220" y="3955415"/>
            <a:ext cx="281940" cy="76200"/>
          </a:xfrm>
          <a:prstGeom prst="rect">
            <a:avLst/>
          </a:prstGeom>
          <a:noFill/>
        </p:spPr>
        <p:txBody>
          <a:bodyPr wrap="square" rtlCol="0">
            <a:noAutofit/>
          </a:bodyPr>
          <a:lstStyle/>
          <a:p>
            <a:endParaRPr lang="zh-CN" altLang="en-US"/>
          </a:p>
        </p:txBody>
      </p:sp>
      <p:sp>
        <p:nvSpPr>
          <p:cNvPr id="26" name="文本框 25"/>
          <p:cNvSpPr txBox="1"/>
          <p:nvPr>
            <p:custDataLst>
              <p:tags r:id="rId8"/>
            </p:custDataLst>
          </p:nvPr>
        </p:nvSpPr>
        <p:spPr>
          <a:xfrm>
            <a:off x="4606925" y="3448050"/>
            <a:ext cx="1790700" cy="306705"/>
          </a:xfrm>
          <a:prstGeom prst="rect">
            <a:avLst/>
          </a:prstGeom>
          <a:noFill/>
        </p:spPr>
        <p:txBody>
          <a:bodyPr wrap="square" rtlCol="0">
            <a:spAutoFit/>
          </a:bodyPr>
          <a:lstStyle/>
          <a:p>
            <a:r>
              <a:rPr lang="zh-CN" sz="1400"/>
              <a:t>任务表上传信贷系统</a:t>
            </a:r>
            <a:endParaRPr lang="en-US" altLang="zh-CN" sz="1400"/>
          </a:p>
        </p:txBody>
      </p:sp>
      <p:sp>
        <p:nvSpPr>
          <p:cNvPr id="27" name="文本框 26"/>
          <p:cNvSpPr txBox="1"/>
          <p:nvPr>
            <p:custDataLst>
              <p:tags r:id="rId9"/>
            </p:custDataLst>
          </p:nvPr>
        </p:nvSpPr>
        <p:spPr>
          <a:xfrm flipV="1">
            <a:off x="8133715" y="4015105"/>
            <a:ext cx="281940" cy="76200"/>
          </a:xfrm>
          <a:prstGeom prst="rect">
            <a:avLst/>
          </a:prstGeom>
          <a:noFill/>
        </p:spPr>
        <p:txBody>
          <a:bodyPr wrap="square" rtlCol="0">
            <a:noAutofit/>
          </a:bodyPr>
          <a:lstStyle/>
          <a:p>
            <a:endParaRPr lang="zh-CN" altLang="en-US"/>
          </a:p>
        </p:txBody>
      </p:sp>
      <p:sp>
        <p:nvSpPr>
          <p:cNvPr id="28" name="文本框 27"/>
          <p:cNvSpPr txBox="1"/>
          <p:nvPr>
            <p:custDataLst>
              <p:tags r:id="rId10"/>
            </p:custDataLst>
          </p:nvPr>
        </p:nvSpPr>
        <p:spPr>
          <a:xfrm>
            <a:off x="6931660" y="3448050"/>
            <a:ext cx="2004060" cy="306705"/>
          </a:xfrm>
          <a:prstGeom prst="rect">
            <a:avLst/>
          </a:prstGeom>
          <a:noFill/>
        </p:spPr>
        <p:txBody>
          <a:bodyPr wrap="square" rtlCol="0">
            <a:spAutoFit/>
          </a:bodyPr>
          <a:lstStyle/>
          <a:p>
            <a:r>
              <a:rPr lang="zh-CN" altLang="en-US" sz="1400"/>
              <a:t>发送任务完成邮件通知</a:t>
            </a:r>
          </a:p>
        </p:txBody>
      </p:sp>
      <p:sp>
        <p:nvSpPr>
          <p:cNvPr id="30" name="文本框 29"/>
          <p:cNvSpPr txBox="1"/>
          <p:nvPr/>
        </p:nvSpPr>
        <p:spPr>
          <a:xfrm>
            <a:off x="7468870" y="4227830"/>
            <a:ext cx="736600" cy="306705"/>
          </a:xfrm>
          <a:prstGeom prst="rect">
            <a:avLst/>
          </a:prstGeom>
          <a:noFill/>
        </p:spPr>
        <p:txBody>
          <a:bodyPr wrap="square" rtlCol="0">
            <a:spAutoFit/>
          </a:bodyPr>
          <a:lstStyle/>
          <a:p>
            <a:r>
              <a:rPr lang="zh-CN" altLang="en-US" sz="1400"/>
              <a:t>结</a:t>
            </a:r>
            <a:r>
              <a:rPr lang="en-US" altLang="zh-CN" sz="1400"/>
              <a:t>   </a:t>
            </a:r>
            <a:r>
              <a:rPr lang="zh-CN" altLang="en-US" sz="1400"/>
              <a:t>束</a:t>
            </a:r>
          </a:p>
        </p:txBody>
      </p:sp>
      <p:cxnSp>
        <p:nvCxnSpPr>
          <p:cNvPr id="32" name="直接箭头连接符 31"/>
          <p:cNvCxnSpPr>
            <a:stCxn id="4" idx="3"/>
            <a:endCxn id="6" idx="1"/>
          </p:cNvCxnSpPr>
          <p:nvPr/>
        </p:nvCxnSpPr>
        <p:spPr>
          <a:xfrm>
            <a:off x="1464310" y="1137920"/>
            <a:ext cx="563245" cy="69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6" idx="3"/>
            <a:endCxn id="8" idx="2"/>
          </p:cNvCxnSpPr>
          <p:nvPr>
            <p:custDataLst>
              <p:tags r:id="rId11"/>
            </p:custDataLst>
          </p:nvPr>
        </p:nvCxnSpPr>
        <p:spPr>
          <a:xfrm>
            <a:off x="3701415" y="1144905"/>
            <a:ext cx="58229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8" idx="5"/>
            <a:endCxn id="10" idx="1"/>
          </p:cNvCxnSpPr>
          <p:nvPr>
            <p:custDataLst>
              <p:tags r:id="rId12"/>
            </p:custDataLst>
          </p:nvPr>
        </p:nvCxnSpPr>
        <p:spPr>
          <a:xfrm flipV="1">
            <a:off x="6011545" y="1143000"/>
            <a:ext cx="920115" cy="19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1" idx="2"/>
            <a:endCxn id="13" idx="0"/>
          </p:cNvCxnSpPr>
          <p:nvPr>
            <p:custDataLst>
              <p:tags r:id="rId13"/>
            </p:custDataLst>
          </p:nvPr>
        </p:nvCxnSpPr>
        <p:spPr>
          <a:xfrm>
            <a:off x="7790180" y="1291590"/>
            <a:ext cx="3810" cy="5600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3" idx="2"/>
          </p:cNvCxnSpPr>
          <p:nvPr>
            <p:custDataLst>
              <p:tags r:id="rId14"/>
            </p:custDataLst>
          </p:nvPr>
        </p:nvCxnSpPr>
        <p:spPr>
          <a:xfrm>
            <a:off x="7793990" y="2158365"/>
            <a:ext cx="635" cy="501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13" idx="1"/>
            <a:endCxn id="17" idx="0"/>
          </p:cNvCxnSpPr>
          <p:nvPr/>
        </p:nvCxnSpPr>
        <p:spPr>
          <a:xfrm rot="10800000" flipV="1">
            <a:off x="5163820" y="2005330"/>
            <a:ext cx="2113915" cy="278765"/>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a:endCxn id="17" idx="2"/>
          </p:cNvCxnSpPr>
          <p:nvPr/>
        </p:nvCxnSpPr>
        <p:spPr>
          <a:xfrm rot="10800000">
            <a:off x="5163185" y="2590800"/>
            <a:ext cx="2144395" cy="26924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6" idx="1"/>
            <a:endCxn id="18" idx="3"/>
          </p:cNvCxnSpPr>
          <p:nvPr>
            <p:custDataLst>
              <p:tags r:id="rId15"/>
            </p:custDataLst>
          </p:nvPr>
        </p:nvCxnSpPr>
        <p:spPr>
          <a:xfrm flipH="1" flipV="1">
            <a:off x="3597910" y="2456815"/>
            <a:ext cx="707390" cy="82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19" idx="1"/>
            <a:endCxn id="20" idx="0"/>
          </p:cNvCxnSpPr>
          <p:nvPr/>
        </p:nvCxnSpPr>
        <p:spPr>
          <a:xfrm rot="10800000" flipV="1">
            <a:off x="918845" y="2437765"/>
            <a:ext cx="1780540" cy="361950"/>
          </a:xfrm>
          <a:prstGeom prst="bentConnector2">
            <a:avLst/>
          </a:prstGeom>
          <a:ln w="25400">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0" idx="2"/>
            <a:endCxn id="22" idx="1"/>
          </p:cNvCxnSpPr>
          <p:nvPr/>
        </p:nvCxnSpPr>
        <p:spPr>
          <a:xfrm rot="5400000" flipV="1">
            <a:off x="1306513" y="2772093"/>
            <a:ext cx="429260" cy="1204595"/>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2" idx="3"/>
            <a:endCxn id="25" idx="1"/>
          </p:cNvCxnSpPr>
          <p:nvPr>
            <p:custDataLst>
              <p:tags r:id="rId16"/>
            </p:custDataLst>
          </p:nvPr>
        </p:nvCxnSpPr>
        <p:spPr>
          <a:xfrm>
            <a:off x="3797300" y="3589020"/>
            <a:ext cx="675640" cy="82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custDataLst>
              <p:tags r:id="rId17"/>
            </p:custDataLst>
          </p:nvPr>
        </p:nvCxnSpPr>
        <p:spPr>
          <a:xfrm>
            <a:off x="6443980" y="3580130"/>
            <a:ext cx="501650" cy="19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custDataLst>
              <p:tags r:id="rId18"/>
            </p:custDataLst>
          </p:nvPr>
        </p:nvCxnSpPr>
        <p:spPr>
          <a:xfrm>
            <a:off x="7811770" y="3754755"/>
            <a:ext cx="0" cy="43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895340" y="1726565"/>
            <a:ext cx="332740" cy="275590"/>
          </a:xfrm>
          <a:prstGeom prst="rect">
            <a:avLst/>
          </a:prstGeom>
          <a:noFill/>
        </p:spPr>
        <p:txBody>
          <a:bodyPr wrap="square" rtlCol="0">
            <a:spAutoFit/>
          </a:bodyPr>
          <a:lstStyle/>
          <a:p>
            <a:r>
              <a:rPr lang="zh-CN" altLang="en-US" sz="1200"/>
              <a:t>否</a:t>
            </a:r>
          </a:p>
        </p:txBody>
      </p:sp>
      <p:sp>
        <p:nvSpPr>
          <p:cNvPr id="50" name="文本框 49"/>
          <p:cNvSpPr txBox="1"/>
          <p:nvPr>
            <p:custDataLst>
              <p:tags r:id="rId19"/>
            </p:custDataLst>
          </p:nvPr>
        </p:nvSpPr>
        <p:spPr>
          <a:xfrm>
            <a:off x="7872730" y="2336800"/>
            <a:ext cx="332740" cy="275590"/>
          </a:xfrm>
          <a:prstGeom prst="rect">
            <a:avLst/>
          </a:prstGeom>
          <a:noFill/>
        </p:spPr>
        <p:txBody>
          <a:bodyPr wrap="square" rtlCol="0">
            <a:spAutoFit/>
          </a:bodyPr>
          <a:lstStyle/>
          <a:p>
            <a:r>
              <a:rPr lang="zh-CN" altLang="en-US" sz="1200"/>
              <a:t>是</a:t>
            </a:r>
          </a:p>
        </p:txBody>
      </p:sp>
      <p:sp>
        <p:nvSpPr>
          <p:cNvPr id="51" name="文本框 50"/>
          <p:cNvSpPr txBox="1"/>
          <p:nvPr>
            <p:custDataLst>
              <p:tags r:id="rId20"/>
            </p:custDataLst>
          </p:nvPr>
        </p:nvSpPr>
        <p:spPr>
          <a:xfrm>
            <a:off x="1386205" y="2158365"/>
            <a:ext cx="332740" cy="275590"/>
          </a:xfrm>
          <a:prstGeom prst="rect">
            <a:avLst/>
          </a:prstGeom>
          <a:noFill/>
        </p:spPr>
        <p:txBody>
          <a:bodyPr wrap="square" rtlCol="0">
            <a:spAutoFit/>
          </a:bodyPr>
          <a:lstStyle/>
          <a:p>
            <a:r>
              <a:rPr lang="zh-CN" altLang="en-US" sz="1200"/>
              <a:t>是</a:t>
            </a:r>
          </a:p>
        </p:txBody>
      </p:sp>
      <p:sp>
        <p:nvSpPr>
          <p:cNvPr id="55" name="文本框 54"/>
          <p:cNvSpPr txBox="1"/>
          <p:nvPr>
            <p:custDataLst>
              <p:tags r:id="rId21"/>
            </p:custDataLst>
          </p:nvPr>
        </p:nvSpPr>
        <p:spPr>
          <a:xfrm>
            <a:off x="2987675" y="2866390"/>
            <a:ext cx="332740" cy="275590"/>
          </a:xfrm>
          <a:prstGeom prst="rect">
            <a:avLst/>
          </a:prstGeom>
          <a:noFill/>
        </p:spPr>
        <p:txBody>
          <a:bodyPr wrap="square" rtlCol="0">
            <a:spAutoFit/>
          </a:bodyPr>
          <a:lstStyle/>
          <a:p>
            <a:r>
              <a:rPr lang="zh-CN" altLang="en-US" sz="1200"/>
              <a:t>否</a:t>
            </a:r>
          </a:p>
        </p:txBody>
      </p:sp>
      <p:cxnSp>
        <p:nvCxnSpPr>
          <p:cNvPr id="56" name="直接箭头连接符 55"/>
          <p:cNvCxnSpPr>
            <a:stCxn id="19" idx="2"/>
            <a:endCxn id="23" idx="0"/>
          </p:cNvCxnSpPr>
          <p:nvPr>
            <p:custDataLst>
              <p:tags r:id="rId22"/>
            </p:custDataLst>
          </p:nvPr>
        </p:nvCxnSpPr>
        <p:spPr>
          <a:xfrm flipH="1">
            <a:off x="3020695" y="2590800"/>
            <a:ext cx="12065" cy="8572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4659452" y="699542"/>
            <a:ext cx="305878" cy="369332"/>
            <a:chOff x="4410665" y="1042808"/>
            <a:chExt cx="305878" cy="369331"/>
          </a:xfrm>
        </p:grpSpPr>
        <p:sp>
          <p:nvSpPr>
            <p:cNvPr id="109" name="椭圆 108"/>
            <p:cNvSpPr/>
            <p:nvPr/>
          </p:nvSpPr>
          <p:spPr>
            <a:xfrm>
              <a:off x="4417853" y="1095705"/>
              <a:ext cx="298690" cy="298690"/>
            </a:xfrm>
            <a:prstGeom prst="ellipse">
              <a:avLst/>
            </a:prstGeom>
            <a:solidFill>
              <a:srgbClr val="0E90BE"/>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110" name="TextBox 109"/>
            <p:cNvSpPr txBox="1"/>
            <p:nvPr/>
          </p:nvSpPr>
          <p:spPr>
            <a:xfrm>
              <a:off x="4410665" y="1042808"/>
              <a:ext cx="301686" cy="369331"/>
            </a:xfrm>
            <a:prstGeom prst="rect">
              <a:avLst/>
            </a:prstGeom>
            <a:noFill/>
          </p:spPr>
          <p:txBody>
            <a:bodyPr wrap="none" rtlCol="0">
              <a:spAutoFit/>
            </a:bodyPr>
            <a:lstStyle/>
            <a:p>
              <a:r>
                <a:rPr lang="en-US" altLang="zh-CN" dirty="0">
                  <a:solidFill>
                    <a:schemeClr val="bg1"/>
                  </a:solidFill>
                </a:rPr>
                <a:t>1</a:t>
              </a:r>
              <a:endParaRPr lang="zh-CN" altLang="en-US" dirty="0">
                <a:solidFill>
                  <a:schemeClr val="bg1"/>
                </a:solidFill>
              </a:endParaRPr>
            </a:p>
          </p:txBody>
        </p:sp>
      </p:grpSp>
      <p:grpSp>
        <p:nvGrpSpPr>
          <p:cNvPr id="111" name="组合 110"/>
          <p:cNvGrpSpPr/>
          <p:nvPr/>
        </p:nvGrpSpPr>
        <p:grpSpPr>
          <a:xfrm>
            <a:off x="4987762" y="3939902"/>
            <a:ext cx="301686" cy="369332"/>
            <a:chOff x="4414857" y="1039439"/>
            <a:chExt cx="301686" cy="369331"/>
          </a:xfrm>
        </p:grpSpPr>
        <p:sp>
          <p:nvSpPr>
            <p:cNvPr id="112" name="椭圆 111"/>
            <p:cNvSpPr/>
            <p:nvPr/>
          </p:nvSpPr>
          <p:spPr>
            <a:xfrm>
              <a:off x="4417853" y="1095705"/>
              <a:ext cx="298690" cy="298690"/>
            </a:xfrm>
            <a:prstGeom prst="ellipse">
              <a:avLst/>
            </a:prstGeom>
            <a:solidFill>
              <a:srgbClr val="0E90BE"/>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113" name="TextBox 112"/>
            <p:cNvSpPr txBox="1"/>
            <p:nvPr/>
          </p:nvSpPr>
          <p:spPr>
            <a:xfrm>
              <a:off x="4414857" y="1039439"/>
              <a:ext cx="301686" cy="369331"/>
            </a:xfrm>
            <a:prstGeom prst="rect">
              <a:avLst/>
            </a:prstGeom>
            <a:noFill/>
          </p:spPr>
          <p:txBody>
            <a:bodyPr wrap="none" rtlCol="0">
              <a:spAutoFit/>
            </a:bodyPr>
            <a:lstStyle/>
            <a:p>
              <a:r>
                <a:rPr lang="en-US" altLang="zh-CN" dirty="0">
                  <a:solidFill>
                    <a:schemeClr val="bg1"/>
                  </a:solidFill>
                </a:rPr>
                <a:t>2</a:t>
              </a:r>
              <a:endParaRPr lang="zh-CN" altLang="en-US" dirty="0">
                <a:solidFill>
                  <a:schemeClr val="bg1"/>
                </a:solidFill>
              </a:endParaRPr>
            </a:p>
          </p:txBody>
        </p:sp>
      </p:grpSp>
      <p:grpSp>
        <p:nvGrpSpPr>
          <p:cNvPr id="114" name="组合 113"/>
          <p:cNvGrpSpPr/>
          <p:nvPr/>
        </p:nvGrpSpPr>
        <p:grpSpPr>
          <a:xfrm>
            <a:off x="2084483" y="738105"/>
            <a:ext cx="2442281" cy="338554"/>
            <a:chOff x="1835696" y="1081371"/>
            <a:chExt cx="2442281" cy="338554"/>
          </a:xfrm>
        </p:grpSpPr>
        <p:sp>
          <p:nvSpPr>
            <p:cNvPr id="115" name="矩形 114"/>
            <p:cNvSpPr/>
            <p:nvPr/>
          </p:nvSpPr>
          <p:spPr>
            <a:xfrm>
              <a:off x="1835696" y="1095705"/>
              <a:ext cx="2442281" cy="298690"/>
            </a:xfrm>
            <a:prstGeom prst="rect">
              <a:avLst/>
            </a:prstGeom>
            <a:solidFill>
              <a:srgbClr val="2466B0"/>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2023507" y="1081371"/>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向效率要价值</a:t>
              </a:r>
            </a:p>
          </p:txBody>
        </p:sp>
      </p:grpSp>
      <p:grpSp>
        <p:nvGrpSpPr>
          <p:cNvPr id="117" name="组合 116"/>
          <p:cNvGrpSpPr/>
          <p:nvPr/>
        </p:nvGrpSpPr>
        <p:grpSpPr>
          <a:xfrm>
            <a:off x="5442087" y="3981834"/>
            <a:ext cx="2442281" cy="338554"/>
            <a:chOff x="1835696" y="1081371"/>
            <a:chExt cx="2442281" cy="338554"/>
          </a:xfrm>
        </p:grpSpPr>
        <p:sp>
          <p:nvSpPr>
            <p:cNvPr id="118" name="矩形 117"/>
            <p:cNvSpPr/>
            <p:nvPr/>
          </p:nvSpPr>
          <p:spPr>
            <a:xfrm>
              <a:off x="1835696" y="1095705"/>
              <a:ext cx="2442281" cy="298690"/>
            </a:xfrm>
            <a:prstGeom prst="rect">
              <a:avLst/>
            </a:prstGeom>
            <a:solidFill>
              <a:srgbClr val="414455"/>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849335" y="1081371"/>
              <a:ext cx="1620957"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向标准化要风控</a:t>
              </a:r>
            </a:p>
          </p:txBody>
        </p:sp>
      </p:grpSp>
      <p:grpSp>
        <p:nvGrpSpPr>
          <p:cNvPr id="120" name="组合 119"/>
          <p:cNvGrpSpPr/>
          <p:nvPr/>
        </p:nvGrpSpPr>
        <p:grpSpPr>
          <a:xfrm>
            <a:off x="5331852" y="884208"/>
            <a:ext cx="3106017" cy="2787701"/>
            <a:chOff x="5331851" y="960299"/>
            <a:chExt cx="3106017" cy="2787701"/>
          </a:xfrm>
        </p:grpSpPr>
        <p:pic>
          <p:nvPicPr>
            <p:cNvPr id="1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48489" y="2132048"/>
              <a:ext cx="2872742" cy="1615952"/>
            </a:xfrm>
            <a:prstGeom prst="rect">
              <a:avLst/>
            </a:prstGeom>
            <a:solidFill>
              <a:schemeClr val="accent2"/>
            </a:solidFill>
            <a:ln w="38100">
              <a:noFill/>
              <a:miter lim="800000"/>
              <a:headEnd/>
              <a:tailEnd/>
            </a:ln>
          </p:spPr>
        </p:pic>
        <p:sp>
          <p:nvSpPr>
            <p:cNvPr id="122" name="矩形 121"/>
            <p:cNvSpPr/>
            <p:nvPr/>
          </p:nvSpPr>
          <p:spPr>
            <a:xfrm>
              <a:off x="5331851" y="960299"/>
              <a:ext cx="3106017" cy="1029193"/>
            </a:xfrm>
            <a:prstGeom prst="rect">
              <a:avLst/>
            </a:prstGeom>
          </p:spPr>
          <p:txBody>
            <a:bodyPr wrap="square">
              <a:spAutoFit/>
            </a:bodyPr>
            <a:lstStyle/>
            <a:p>
              <a:pPr marL="171450" indent="-171450">
                <a:lnSpc>
                  <a:spcPct val="130000"/>
                </a:lnSpc>
                <a:buFont typeface="Wingdings" panose="05000000000000000000" pitchFamily="2" charset="2"/>
                <a:buChar char="Ø"/>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化繁为简，能准确、高效地进行贷后押品的动态监测；</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Ø"/>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及时预警调查，从根本上帮助建立起更稳固的贷后风控防线</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613885" y="1299080"/>
            <a:ext cx="4098466" cy="3403453"/>
            <a:chOff x="613886" y="1754773"/>
            <a:chExt cx="4098466" cy="3403451"/>
          </a:xfrm>
        </p:grpSpPr>
        <p:pic>
          <p:nvPicPr>
            <p:cNvPr id="1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94703" y="1754773"/>
              <a:ext cx="3032062" cy="1704717"/>
            </a:xfrm>
            <a:prstGeom prst="rect">
              <a:avLst/>
            </a:prstGeom>
            <a:solidFill>
              <a:schemeClr val="accent2"/>
            </a:solidFill>
            <a:ln w="38100">
              <a:noFill/>
              <a:miter lim="800000"/>
              <a:headEnd/>
              <a:tailEnd/>
            </a:ln>
          </p:spPr>
        </p:pic>
        <p:sp>
          <p:nvSpPr>
            <p:cNvPr id="125" name="矩形 124"/>
            <p:cNvSpPr/>
            <p:nvPr/>
          </p:nvSpPr>
          <p:spPr>
            <a:xfrm>
              <a:off x="613886" y="3648901"/>
              <a:ext cx="4098466" cy="1509323"/>
            </a:xfrm>
            <a:prstGeom prst="rect">
              <a:avLst/>
            </a:prstGeom>
          </p:spPr>
          <p:txBody>
            <a:bodyPr wrap="square">
              <a:spAutoFit/>
            </a:bodyPr>
            <a:lstStyle/>
            <a:p>
              <a:pPr marL="171450" indent="-171450">
                <a:lnSpc>
                  <a:spcPct val="130000"/>
                </a:lnSpc>
                <a:buFont typeface="Wingdings" panose="05000000000000000000" pitchFamily="2" charset="2"/>
                <a:buChar char="Ø"/>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去年分行年查册任务量有</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9000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余笔，分行客户经理人均年查册量高达</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余笔，全年用时超过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300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小时，客户经理人均年查册用时超过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33</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小时。若采用机器人查册，可至少提升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倍效率，节省大量人工成本；</a:t>
              </a:r>
            </a:p>
            <a:p>
              <a:pPr marL="171450" indent="-171450">
                <a:lnSpc>
                  <a:spcPct val="130000"/>
                </a:lnSpc>
                <a:buFont typeface="Wingdings" panose="05000000000000000000" pitchFamily="2" charset="2"/>
                <a:buChar char="Ø"/>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自投产以来，押品查册机器人已完成</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3600</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余笔查册，仅耗时</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小时，准确率高达</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99.89%</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a:t>
              </a:r>
            </a:p>
          </p:txBody>
        </p:sp>
      </p:grpSp>
      <p:grpSp>
        <p:nvGrpSpPr>
          <p:cNvPr id="25" name="组合 24"/>
          <p:cNvGrpSpPr/>
          <p:nvPr/>
        </p:nvGrpSpPr>
        <p:grpSpPr>
          <a:xfrm>
            <a:off x="107504" y="299432"/>
            <a:ext cx="1552835" cy="370117"/>
            <a:chOff x="0" y="185409"/>
            <a:chExt cx="1552835" cy="370117"/>
          </a:xfrm>
        </p:grpSpPr>
        <p:sp>
          <p:nvSpPr>
            <p:cNvPr id="26" name="矩形 25"/>
            <p:cNvSpPr/>
            <p:nvPr/>
          </p:nvSpPr>
          <p:spPr>
            <a:xfrm>
              <a:off x="0" y="195486"/>
              <a:ext cx="323528" cy="360040"/>
            </a:xfrm>
            <a:prstGeom prst="rect">
              <a:avLst/>
            </a:prstGeom>
            <a:solidFill>
              <a:srgbClr val="24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44839" y="185409"/>
              <a:ext cx="1107996"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推广应用</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10" presetClass="entr" presetSubtype="0" fill="hold" nodeType="withEffect">
                                  <p:stCondLst>
                                    <p:cond delay="50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42" presetClass="path" presetSubtype="0" fill="hold" nodeType="withEffect">
                                  <p:stCondLst>
                                    <p:cond delay="500"/>
                                  </p:stCondLst>
                                  <p:childTnLst>
                                    <p:animMotion origin="layout" path="M 8.33333E-7 -1.46469E-6 L 8.33333E-7 0.32778 " pathEditMode="relative" rAng="0" ptsTypes="AA">
                                      <p:cBhvr>
                                        <p:cTn id="14" dur="1250" spd="-100000" fill="hold"/>
                                        <p:tgtEl>
                                          <p:spTgt spid="108"/>
                                        </p:tgtEl>
                                        <p:attrNameLst>
                                          <p:attrName>ppt_x</p:attrName>
                                          <p:attrName>ppt_y</p:attrName>
                                        </p:attrNameLst>
                                      </p:cBhvr>
                                      <p:rCtr x="0" y="16374"/>
                                    </p:animMotion>
                                  </p:childTnLst>
                                </p:cTn>
                              </p:par>
                              <p:par>
                                <p:cTn id="15" presetID="10" presetClass="entr" presetSubtype="0" fill="hold" nodeType="withEffect">
                                  <p:stCondLst>
                                    <p:cond delay="50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par>
                                <p:cTn id="18" presetID="42" presetClass="path" presetSubtype="0" fill="hold" nodeType="withEffect">
                                  <p:stCondLst>
                                    <p:cond delay="500"/>
                                  </p:stCondLst>
                                  <p:childTnLst>
                                    <p:animMotion origin="layout" path="M 8.33333E-7 -0.27845 L 8.33333E-7 0.04934 " pathEditMode="relative" rAng="0" ptsTypes="AA">
                                      <p:cBhvr>
                                        <p:cTn id="19" dur="1250" fill="hold"/>
                                        <p:tgtEl>
                                          <p:spTgt spid="111"/>
                                        </p:tgtEl>
                                        <p:attrNameLst>
                                          <p:attrName>ppt_x</p:attrName>
                                          <p:attrName>ppt_y</p:attrName>
                                        </p:attrNameLst>
                                      </p:cBhvr>
                                      <p:rCtr x="0" y="16374"/>
                                    </p:animMotion>
                                  </p:childTnLst>
                                </p:cTn>
                              </p:par>
                              <p:par>
                                <p:cTn id="20" presetID="22" presetClass="entr" presetSubtype="2" fill="hold" nodeType="withEffect">
                                  <p:stCondLst>
                                    <p:cond delay="1700"/>
                                  </p:stCondLst>
                                  <p:childTnLst>
                                    <p:set>
                                      <p:cBhvr>
                                        <p:cTn id="21" dur="1" fill="hold">
                                          <p:stCondLst>
                                            <p:cond delay="0"/>
                                          </p:stCondLst>
                                        </p:cTn>
                                        <p:tgtEl>
                                          <p:spTgt spid="114"/>
                                        </p:tgtEl>
                                        <p:attrNameLst>
                                          <p:attrName>style.visibility</p:attrName>
                                        </p:attrNameLst>
                                      </p:cBhvr>
                                      <p:to>
                                        <p:strVal val="visible"/>
                                      </p:to>
                                    </p:set>
                                    <p:animEffect transition="in" filter="wipe(right)">
                                      <p:cBhvr>
                                        <p:cTn id="22" dur="500"/>
                                        <p:tgtEl>
                                          <p:spTgt spid="114"/>
                                        </p:tgtEl>
                                      </p:cBhvr>
                                    </p:animEffect>
                                  </p:childTnLst>
                                </p:cTn>
                              </p:par>
                              <p:par>
                                <p:cTn id="23" presetID="22" presetClass="entr" presetSubtype="8" fill="hold" nodeType="withEffect">
                                  <p:stCondLst>
                                    <p:cond delay="1700"/>
                                  </p:stCondLst>
                                  <p:childTnLst>
                                    <p:set>
                                      <p:cBhvr>
                                        <p:cTn id="24" dur="1" fill="hold">
                                          <p:stCondLst>
                                            <p:cond delay="0"/>
                                          </p:stCondLst>
                                        </p:cTn>
                                        <p:tgtEl>
                                          <p:spTgt spid="117"/>
                                        </p:tgtEl>
                                        <p:attrNameLst>
                                          <p:attrName>style.visibility</p:attrName>
                                        </p:attrNameLst>
                                      </p:cBhvr>
                                      <p:to>
                                        <p:strVal val="visible"/>
                                      </p:to>
                                    </p:set>
                                    <p:animEffect transition="in" filter="wipe(left)">
                                      <p:cBhvr>
                                        <p:cTn id="25" dur="500"/>
                                        <p:tgtEl>
                                          <p:spTgt spid="117"/>
                                        </p:tgtEl>
                                      </p:cBhvr>
                                    </p:animEffect>
                                  </p:childTnLst>
                                </p:cTn>
                              </p:par>
                              <p:par>
                                <p:cTn id="26" presetID="18" presetClass="entr" presetSubtype="12" fill="hold" nodeType="withEffect">
                                  <p:stCondLst>
                                    <p:cond delay="2200"/>
                                  </p:stCondLst>
                                  <p:childTnLst>
                                    <p:set>
                                      <p:cBhvr>
                                        <p:cTn id="27" dur="1" fill="hold">
                                          <p:stCondLst>
                                            <p:cond delay="0"/>
                                          </p:stCondLst>
                                        </p:cTn>
                                        <p:tgtEl>
                                          <p:spTgt spid="123"/>
                                        </p:tgtEl>
                                        <p:attrNameLst>
                                          <p:attrName>style.visibility</p:attrName>
                                        </p:attrNameLst>
                                      </p:cBhvr>
                                      <p:to>
                                        <p:strVal val="visible"/>
                                      </p:to>
                                    </p:set>
                                    <p:animEffect transition="in" filter="strips(downLeft)">
                                      <p:cBhvr>
                                        <p:cTn id="28" dur="500"/>
                                        <p:tgtEl>
                                          <p:spTgt spid="123"/>
                                        </p:tgtEl>
                                      </p:cBhvr>
                                    </p:animEffect>
                                  </p:childTnLst>
                                </p:cTn>
                              </p:par>
                              <p:par>
                                <p:cTn id="29" presetID="18" presetClass="entr" presetSubtype="3" fill="hold" nodeType="withEffect">
                                  <p:stCondLst>
                                    <p:cond delay="2200"/>
                                  </p:stCondLst>
                                  <p:childTnLst>
                                    <p:set>
                                      <p:cBhvr>
                                        <p:cTn id="30" dur="1" fill="hold">
                                          <p:stCondLst>
                                            <p:cond delay="0"/>
                                          </p:stCondLst>
                                        </p:cTn>
                                        <p:tgtEl>
                                          <p:spTgt spid="120"/>
                                        </p:tgtEl>
                                        <p:attrNameLst>
                                          <p:attrName>style.visibility</p:attrName>
                                        </p:attrNameLst>
                                      </p:cBhvr>
                                      <p:to>
                                        <p:strVal val="visible"/>
                                      </p:to>
                                    </p:set>
                                    <p:animEffect transition="in" filter="strips(upRight)">
                                      <p:cBhvr>
                                        <p:cTn id="3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16" y="985862"/>
            <a:ext cx="2443771" cy="3600400"/>
          </a:xfrm>
          <a:prstGeom prst="rect">
            <a:avLst/>
          </a:prstGeom>
        </p:spPr>
      </p:pic>
      <p:sp>
        <p:nvSpPr>
          <p:cNvPr id="10" name="TextBox 20"/>
          <p:cNvSpPr>
            <a:spLocks noChangeArrowheads="1"/>
          </p:cNvSpPr>
          <p:nvPr/>
        </p:nvSpPr>
        <p:spPr bwMode="auto">
          <a:xfrm>
            <a:off x="3113387" y="2324397"/>
            <a:ext cx="4546600" cy="584775"/>
          </a:xfrm>
          <a:prstGeom prst="rect">
            <a:avLst/>
          </a:prstGeom>
          <a:noFill/>
          <a:ln w="25400">
            <a:noFill/>
            <a:miter lim="800000"/>
          </a:ln>
        </p:spPr>
        <p:txBody>
          <a:bodyPr>
            <a:spAutoFit/>
          </a:bodyPr>
          <a:lstStyle/>
          <a:p>
            <a:pPr algn="ctr"/>
            <a:r>
              <a:rPr lang="zh-CN" altLang="en-US" sz="3200" b="1" dirty="0">
                <a:latin typeface="微软雅黑" panose="020B0503020204020204" pitchFamily="34" charset="-122"/>
                <a:ea typeface="微软雅黑" panose="020B0503020204020204" pitchFamily="34" charset="-122"/>
              </a:rPr>
              <a:t>谢谢观看</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黄光康"/>
  <p:tag name="KSO_WPP_MARK_KEY" val="33357517-4c59-4024-b7c7-f907a36bc4be"/>
  <p:tag name="COMMONDATA" val="eyJoZGlkIjoiOTRkZjczZTAxNzRjYWQ1N2ZjN2Q0ZjVjYWJhZjNjMD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982</Words>
  <Application>Microsoft Office PowerPoint</Application>
  <PresentationFormat>全屏显示(16:9)</PresentationFormat>
  <Paragraphs>102</Paragraphs>
  <Slides>9</Slides>
  <Notes>8</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Bebas</vt:lpstr>
      <vt:lpstr>等线</vt:lpstr>
      <vt:lpstr>等线 Light</vt:lpstr>
      <vt:lpstr>华文新魏</vt:lpstr>
      <vt:lpstr>宋体</vt:lpstr>
      <vt:lpstr>微软雅黑</vt:lpstr>
      <vt:lpstr>Arial</vt:lpstr>
      <vt:lpstr>Arial Black</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黄光康</dc:title>
  <dc:subject>哎呀小小草</dc:subject>
  <dc:creator>哎呀小小草</dc:creator>
  <cp:keywords>https:/800sucai.taobao.com</cp:keywords>
  <dc:description>https://800sucai.taobao.com/</dc:description>
  <cp:lastModifiedBy>安琪</cp:lastModifiedBy>
  <cp:revision>54</cp:revision>
  <dcterms:created xsi:type="dcterms:W3CDTF">2014-09-01T11:16:00Z</dcterms:created>
  <dcterms:modified xsi:type="dcterms:W3CDTF">2023-06-23T15:52:11Z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380767BBA55A4782AB015AC40408A28C_12</vt:lpwstr>
  </property>
  <property fmtid="{D5CDD505-2E9C-101B-9397-08002B2CF9AE}" pid="3" name="KSOProductBuildVer">
    <vt:lpwstr>2052-11.1.0.14036</vt:lpwstr>
  </property>
</Properties>
</file>