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73" r:id="rId8"/>
    <p:sldId id="272" r:id="rId9"/>
    <p:sldId id="269" r:id="rId10"/>
    <p:sldId id="276" r:id="rId11"/>
    <p:sldId id="274" r:id="rId12"/>
    <p:sldId id="279" r:id="rId13"/>
    <p:sldId id="281" r:id="rId14"/>
    <p:sldId id="282" r:id="rId15"/>
    <p:sldId id="26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8FF"/>
    <a:srgbClr val="D460FF"/>
    <a:srgbClr val="B484E2"/>
    <a:srgbClr val="705661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87562" autoAdjust="0"/>
  </p:normalViewPr>
  <p:slideViewPr>
    <p:cSldViewPr snapToGrid="0">
      <p:cViewPr varScale="1">
        <p:scale>
          <a:sx n="76" d="100"/>
          <a:sy n="76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B00E4-6409-4C74-B41F-874E3A61B4E8}" type="doc">
      <dgm:prSet loTypeId="urn:microsoft.com/office/officeart/2005/8/layout/process5" loCatId="process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zh-CN" altLang="en-US"/>
        </a:p>
      </dgm:t>
    </dgm:pt>
    <dgm:pt modelId="{5616A70D-0F56-462F-A9B4-6A65D63B6C03}">
      <dgm:prSet/>
      <dgm:spPr/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检验序列编辑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624306-1034-4B1F-AD55-0D3644FC37A8}" cxnId="{9BB275F3-5D74-495A-AA80-6521A0316BDD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85D15A-5B7F-456E-BA1A-AEA4E4CFB03C}" cxnId="{9BB275F3-5D74-495A-AA80-6521A0316BDD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8062E1-5EA0-4D94-85A7-A5C53B2D4E79}">
      <dgm:prSet/>
      <dgm:spPr/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检验结果采集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7D70D1-1CA9-491F-A697-875D2CEA2445}" cxnId="{0E5DA1EF-50E9-4422-A131-6987CACCE9B6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9E89CE-4FD9-4F3B-A02E-BE161753E12D}" cxnId="{0E5DA1EF-50E9-4422-A131-6987CACCE9B6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0B5B18-BAF1-4B55-B948-B3AE47C2A0FC}">
      <dgm:prSet/>
      <dgm:spPr/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检验结果上传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F4CC17-26A3-491F-9011-644FF97CF544}" cxnId="{B4CC30AC-E72D-419E-8A94-0E3420DE55AE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8DC5B5-9EA4-4809-9592-17C2BA63AF23}" cxnId="{B4CC30AC-E72D-419E-8A94-0E3420DE55AE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7EC192-B6C1-4D29-846A-FD1F4F9258FC}">
      <dgm:prSet/>
      <dgm:spPr/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检验数据审核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CC502B-3D32-48FC-923B-5596EE76ED1A}" cxnId="{5BB94338-3B25-441E-946B-D6E38A20401A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B85F79-A047-4556-8AF8-7921085982A8}" cxnId="{5BB94338-3B25-441E-946B-D6E38A20401A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3C8331-9371-4413-889E-E463AEC0BC45}" type="pres">
      <dgm:prSet presAssocID="{B0CB00E4-6409-4C74-B41F-874E3A61B4E8}" presName="diagram" presStyleCnt="0">
        <dgm:presLayoutVars>
          <dgm:dir/>
          <dgm:resizeHandles val="exact"/>
        </dgm:presLayoutVars>
      </dgm:prSet>
      <dgm:spPr/>
    </dgm:pt>
    <dgm:pt modelId="{947B3735-4A52-4572-9F4C-0C5A2F556837}" type="pres">
      <dgm:prSet presAssocID="{5616A70D-0F56-462F-A9B4-6A65D63B6C03}" presName="node" presStyleLbl="node1" presStyleIdx="0" presStyleCnt="4">
        <dgm:presLayoutVars>
          <dgm:bulletEnabled val="1"/>
        </dgm:presLayoutVars>
      </dgm:prSet>
      <dgm:spPr/>
    </dgm:pt>
    <dgm:pt modelId="{2229A40E-66A6-4495-8412-F009F8B0BB50}" type="pres">
      <dgm:prSet presAssocID="{9785D15A-5B7F-456E-BA1A-AEA4E4CFB03C}" presName="sibTrans" presStyleLbl="sibTrans2D1" presStyleIdx="0" presStyleCnt="3"/>
      <dgm:spPr/>
    </dgm:pt>
    <dgm:pt modelId="{A73BB405-2915-4EE2-8687-0421FC19EC19}" type="pres">
      <dgm:prSet presAssocID="{9785D15A-5B7F-456E-BA1A-AEA4E4CFB03C}" presName="connectorText" presStyleLbl="sibTrans2D1" presStyleIdx="0" presStyleCnt="3"/>
      <dgm:spPr/>
    </dgm:pt>
    <dgm:pt modelId="{1C929C8F-4BC6-43B6-8797-E2690937EE7D}" type="pres">
      <dgm:prSet presAssocID="{F48062E1-5EA0-4D94-85A7-A5C53B2D4E79}" presName="node" presStyleLbl="node1" presStyleIdx="1" presStyleCnt="4">
        <dgm:presLayoutVars>
          <dgm:bulletEnabled val="1"/>
        </dgm:presLayoutVars>
      </dgm:prSet>
      <dgm:spPr/>
    </dgm:pt>
    <dgm:pt modelId="{0E3C3EC2-BC90-4466-BABE-F3BF78668043}" type="pres">
      <dgm:prSet presAssocID="{289E89CE-4FD9-4F3B-A02E-BE161753E12D}" presName="sibTrans" presStyleLbl="sibTrans2D1" presStyleIdx="1" presStyleCnt="3"/>
      <dgm:spPr/>
    </dgm:pt>
    <dgm:pt modelId="{F8092265-843D-4EE3-AE0A-6A4080271407}" type="pres">
      <dgm:prSet presAssocID="{289E89CE-4FD9-4F3B-A02E-BE161753E12D}" presName="connectorText" presStyleLbl="sibTrans2D1" presStyleIdx="1" presStyleCnt="3"/>
      <dgm:spPr/>
    </dgm:pt>
    <dgm:pt modelId="{39D31BA6-483E-49CE-B2EA-FFFF813A5222}" type="pres">
      <dgm:prSet presAssocID="{D40B5B18-BAF1-4B55-B948-B3AE47C2A0FC}" presName="node" presStyleLbl="node1" presStyleIdx="2" presStyleCnt="4">
        <dgm:presLayoutVars>
          <dgm:bulletEnabled val="1"/>
        </dgm:presLayoutVars>
      </dgm:prSet>
      <dgm:spPr/>
    </dgm:pt>
    <dgm:pt modelId="{3F518CA5-B3D8-465F-AAF9-259F276CAB76}" type="pres">
      <dgm:prSet presAssocID="{318DC5B5-9EA4-4809-9592-17C2BA63AF23}" presName="sibTrans" presStyleLbl="sibTrans2D1" presStyleIdx="2" presStyleCnt="3"/>
      <dgm:spPr/>
    </dgm:pt>
    <dgm:pt modelId="{5DA1099C-9217-4B10-8217-DF5075ED59ED}" type="pres">
      <dgm:prSet presAssocID="{318DC5B5-9EA4-4809-9592-17C2BA63AF23}" presName="connectorText" presStyleLbl="sibTrans2D1" presStyleIdx="2" presStyleCnt="3"/>
      <dgm:spPr/>
    </dgm:pt>
    <dgm:pt modelId="{0F5387BB-7479-4C07-B951-12136A81230E}" type="pres">
      <dgm:prSet presAssocID="{167EC192-B6C1-4D29-846A-FD1F4F9258FC}" presName="node" presStyleLbl="node1" presStyleIdx="3" presStyleCnt="4">
        <dgm:presLayoutVars>
          <dgm:bulletEnabled val="1"/>
        </dgm:presLayoutVars>
      </dgm:prSet>
      <dgm:spPr/>
    </dgm:pt>
  </dgm:ptLst>
  <dgm:cxnLst>
    <dgm:cxn modelId="{EB8DAD4B-20D8-41EB-A30C-FBC801D935AF}" type="presOf" srcId="{5616A70D-0F56-462F-A9B4-6A65D63B6C03}" destId="{947B3735-4A52-4572-9F4C-0C5A2F556837}" srcOrd="0" destOrd="0" presId="urn:microsoft.com/office/officeart/2005/8/layout/process5"/>
    <dgm:cxn modelId="{0E5DA1EF-50E9-4422-A131-6987CACCE9B6}" srcId="{B0CB00E4-6409-4C74-B41F-874E3A61B4E8}" destId="{F48062E1-5EA0-4D94-85A7-A5C53B2D4E79}" srcOrd="1" destOrd="0" parTransId="{B57D70D1-1CA9-491F-A697-875D2CEA2445}" sibTransId="{289E89CE-4FD9-4F3B-A02E-BE161753E12D}"/>
    <dgm:cxn modelId="{63CD4A2B-B75A-44FB-B875-01DF8A13477C}" type="presOf" srcId="{9785D15A-5B7F-456E-BA1A-AEA4E4CFB03C}" destId="{A73BB405-2915-4EE2-8687-0421FC19EC19}" srcOrd="1" destOrd="0" presId="urn:microsoft.com/office/officeart/2005/8/layout/process5"/>
    <dgm:cxn modelId="{53E35210-DC82-4F1D-A17D-F0AB04581AF5}" type="presOf" srcId="{B0CB00E4-6409-4C74-B41F-874E3A61B4E8}" destId="{383C8331-9371-4413-889E-E463AEC0BC45}" srcOrd="0" destOrd="0" presId="urn:microsoft.com/office/officeart/2005/8/layout/process5"/>
    <dgm:cxn modelId="{B4CC30AC-E72D-419E-8A94-0E3420DE55AE}" srcId="{B0CB00E4-6409-4C74-B41F-874E3A61B4E8}" destId="{D40B5B18-BAF1-4B55-B948-B3AE47C2A0FC}" srcOrd="2" destOrd="0" parTransId="{33F4CC17-26A3-491F-9011-644FF97CF544}" sibTransId="{318DC5B5-9EA4-4809-9592-17C2BA63AF23}"/>
    <dgm:cxn modelId="{B657A6A3-4D98-4C67-A4D1-7FE981027451}" type="presOf" srcId="{167EC192-B6C1-4D29-846A-FD1F4F9258FC}" destId="{0F5387BB-7479-4C07-B951-12136A81230E}" srcOrd="0" destOrd="0" presId="urn:microsoft.com/office/officeart/2005/8/layout/process5"/>
    <dgm:cxn modelId="{AC7833F0-0F2F-4DB4-A213-76D12573BD90}" type="presOf" srcId="{318DC5B5-9EA4-4809-9592-17C2BA63AF23}" destId="{3F518CA5-B3D8-465F-AAF9-259F276CAB76}" srcOrd="0" destOrd="0" presId="urn:microsoft.com/office/officeart/2005/8/layout/process5"/>
    <dgm:cxn modelId="{43CA53A9-C8CB-4762-851C-6CF1FF843824}" type="presOf" srcId="{9785D15A-5B7F-456E-BA1A-AEA4E4CFB03C}" destId="{2229A40E-66A6-4495-8412-F009F8B0BB50}" srcOrd="0" destOrd="0" presId="urn:microsoft.com/office/officeart/2005/8/layout/process5"/>
    <dgm:cxn modelId="{5BB94338-3B25-441E-946B-D6E38A20401A}" srcId="{B0CB00E4-6409-4C74-B41F-874E3A61B4E8}" destId="{167EC192-B6C1-4D29-846A-FD1F4F9258FC}" srcOrd="3" destOrd="0" parTransId="{98CC502B-3D32-48FC-923B-5596EE76ED1A}" sibTransId="{56B85F79-A047-4556-8AF8-7921085982A8}"/>
    <dgm:cxn modelId="{9DD8D191-F1B6-4DEC-8C8C-14FBEBDC8D9B}" type="presOf" srcId="{289E89CE-4FD9-4F3B-A02E-BE161753E12D}" destId="{F8092265-843D-4EE3-AE0A-6A4080271407}" srcOrd="1" destOrd="0" presId="urn:microsoft.com/office/officeart/2005/8/layout/process5"/>
    <dgm:cxn modelId="{BF36D351-F3D6-4504-B29D-0CE46A920DAF}" type="presOf" srcId="{289E89CE-4FD9-4F3B-A02E-BE161753E12D}" destId="{0E3C3EC2-BC90-4466-BABE-F3BF78668043}" srcOrd="0" destOrd="0" presId="urn:microsoft.com/office/officeart/2005/8/layout/process5"/>
    <dgm:cxn modelId="{2A4CA1FC-6D59-4FEE-99DA-A6B677E1D832}" type="presOf" srcId="{F48062E1-5EA0-4D94-85A7-A5C53B2D4E79}" destId="{1C929C8F-4BC6-43B6-8797-E2690937EE7D}" srcOrd="0" destOrd="0" presId="urn:microsoft.com/office/officeart/2005/8/layout/process5"/>
    <dgm:cxn modelId="{4AEE1591-2AB4-4F2E-9CB6-4821CA3CFC82}" type="presOf" srcId="{D40B5B18-BAF1-4B55-B948-B3AE47C2A0FC}" destId="{39D31BA6-483E-49CE-B2EA-FFFF813A5222}" srcOrd="0" destOrd="0" presId="urn:microsoft.com/office/officeart/2005/8/layout/process5"/>
    <dgm:cxn modelId="{4FA0D5EF-8B02-4E88-8731-3F03EBBA9933}" type="presOf" srcId="{318DC5B5-9EA4-4809-9592-17C2BA63AF23}" destId="{5DA1099C-9217-4B10-8217-DF5075ED59ED}" srcOrd="1" destOrd="0" presId="urn:microsoft.com/office/officeart/2005/8/layout/process5"/>
    <dgm:cxn modelId="{9BB275F3-5D74-495A-AA80-6521A0316BDD}" srcId="{B0CB00E4-6409-4C74-B41F-874E3A61B4E8}" destId="{5616A70D-0F56-462F-A9B4-6A65D63B6C03}" srcOrd="0" destOrd="0" parTransId="{48624306-1034-4B1F-AD55-0D3644FC37A8}" sibTransId="{9785D15A-5B7F-456E-BA1A-AEA4E4CFB03C}"/>
    <dgm:cxn modelId="{20DA5728-14AD-458E-8D13-C934A1F2F2BC}" type="presParOf" srcId="{383C8331-9371-4413-889E-E463AEC0BC45}" destId="{947B3735-4A52-4572-9F4C-0C5A2F556837}" srcOrd="0" destOrd="0" presId="urn:microsoft.com/office/officeart/2005/8/layout/process5"/>
    <dgm:cxn modelId="{8B86AC35-CCAB-42FC-82E9-458F3FCE592A}" type="presParOf" srcId="{383C8331-9371-4413-889E-E463AEC0BC45}" destId="{2229A40E-66A6-4495-8412-F009F8B0BB50}" srcOrd="1" destOrd="0" presId="urn:microsoft.com/office/officeart/2005/8/layout/process5"/>
    <dgm:cxn modelId="{575FC213-7E91-463F-BA33-154C6ADF40D7}" type="presParOf" srcId="{2229A40E-66A6-4495-8412-F009F8B0BB50}" destId="{A73BB405-2915-4EE2-8687-0421FC19EC19}" srcOrd="0" destOrd="0" presId="urn:microsoft.com/office/officeart/2005/8/layout/process5"/>
    <dgm:cxn modelId="{4933F1E3-B1FB-4C26-AD96-EF8544695426}" type="presParOf" srcId="{383C8331-9371-4413-889E-E463AEC0BC45}" destId="{1C929C8F-4BC6-43B6-8797-E2690937EE7D}" srcOrd="2" destOrd="0" presId="urn:microsoft.com/office/officeart/2005/8/layout/process5"/>
    <dgm:cxn modelId="{3494139E-BF29-4359-B17B-5FCC541A2DF7}" type="presParOf" srcId="{383C8331-9371-4413-889E-E463AEC0BC45}" destId="{0E3C3EC2-BC90-4466-BABE-F3BF78668043}" srcOrd="3" destOrd="0" presId="urn:microsoft.com/office/officeart/2005/8/layout/process5"/>
    <dgm:cxn modelId="{256F795F-D1C4-4887-9526-D6AAFE4DCE6F}" type="presParOf" srcId="{0E3C3EC2-BC90-4466-BABE-F3BF78668043}" destId="{F8092265-843D-4EE3-AE0A-6A4080271407}" srcOrd="0" destOrd="0" presId="urn:microsoft.com/office/officeart/2005/8/layout/process5"/>
    <dgm:cxn modelId="{3DC34600-BF84-4011-9A63-4D3179E08171}" type="presParOf" srcId="{383C8331-9371-4413-889E-E463AEC0BC45}" destId="{39D31BA6-483E-49CE-B2EA-FFFF813A5222}" srcOrd="4" destOrd="0" presId="urn:microsoft.com/office/officeart/2005/8/layout/process5"/>
    <dgm:cxn modelId="{D6CBFA41-6318-45C4-BC76-EF64090624D3}" type="presParOf" srcId="{383C8331-9371-4413-889E-E463AEC0BC45}" destId="{3F518CA5-B3D8-465F-AAF9-259F276CAB76}" srcOrd="5" destOrd="0" presId="urn:microsoft.com/office/officeart/2005/8/layout/process5"/>
    <dgm:cxn modelId="{10151417-C48F-4863-B259-0CCFEC6C011F}" type="presParOf" srcId="{3F518CA5-B3D8-465F-AAF9-259F276CAB76}" destId="{5DA1099C-9217-4B10-8217-DF5075ED59ED}" srcOrd="0" destOrd="0" presId="urn:microsoft.com/office/officeart/2005/8/layout/process5"/>
    <dgm:cxn modelId="{2D5D2A77-447D-4A4B-A272-542B41A23C26}" type="presParOf" srcId="{383C8331-9371-4413-889E-E463AEC0BC45}" destId="{0F5387BB-7479-4C07-B951-12136A81230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440284" cy="2654701"/>
        <a:chOff x="0" y="0"/>
        <a:chExt cx="4440284" cy="2654701"/>
      </a:xfrm>
    </dsp:grpSpPr>
    <dsp:sp modelId="{947B3735-4A52-4572-9F4C-0C5A2F556837}">
      <dsp:nvSpPr>
        <dsp:cNvPr id="3" name="圆角矩形 2"/>
        <dsp:cNvSpPr/>
      </dsp:nvSpPr>
      <dsp:spPr bwMode="white">
        <a:xfrm>
          <a:off x="229819" y="-73"/>
          <a:ext cx="1659686" cy="995812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检验序列编辑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819" y="-73"/>
        <a:ext cx="1659686" cy="995812"/>
      </dsp:txXfrm>
    </dsp:sp>
    <dsp:sp modelId="{2229A40E-66A6-4495-8412-F009F8B0BB50}">
      <dsp:nvSpPr>
        <dsp:cNvPr id="4" name="右箭头 3"/>
        <dsp:cNvSpPr/>
      </dsp:nvSpPr>
      <dsp:spPr bwMode="white">
        <a:xfrm>
          <a:off x="2045516" y="292032"/>
          <a:ext cx="351853" cy="41160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45516" y="292032"/>
        <a:ext cx="351853" cy="411602"/>
      </dsp:txXfrm>
    </dsp:sp>
    <dsp:sp modelId="{1C929C8F-4BC6-43B6-8797-E2690937EE7D}">
      <dsp:nvSpPr>
        <dsp:cNvPr id="5" name="圆角矩形 4"/>
        <dsp:cNvSpPr/>
      </dsp:nvSpPr>
      <dsp:spPr bwMode="white">
        <a:xfrm>
          <a:off x="2553380" y="-73"/>
          <a:ext cx="1659686" cy="995812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919999"/>
            <a:satOff val="33333"/>
            <a:lumOff val="-4836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检验结果采集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3380" y="-73"/>
        <a:ext cx="1659686" cy="995812"/>
      </dsp:txXfrm>
    </dsp:sp>
    <dsp:sp modelId="{0E3C3EC2-BC90-4466-BABE-F3BF78668043}">
      <dsp:nvSpPr>
        <dsp:cNvPr id="6" name="右箭头 5"/>
        <dsp:cNvSpPr/>
      </dsp:nvSpPr>
      <dsp:spPr bwMode="white">
        <a:xfrm rot="5405391">
          <a:off x="3206168" y="1121549"/>
          <a:ext cx="351509" cy="41160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1380000"/>
            <a:satOff val="50000"/>
            <a:lumOff val="-725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5391">
        <a:off x="3206168" y="1121549"/>
        <a:ext cx="351509" cy="411602"/>
      </dsp:txXfrm>
    </dsp:sp>
    <dsp:sp modelId="{39D31BA6-483E-49CE-B2EA-FFFF813A5222}">
      <dsp:nvSpPr>
        <dsp:cNvPr id="7" name="圆角矩形 6"/>
        <dsp:cNvSpPr/>
      </dsp:nvSpPr>
      <dsp:spPr bwMode="white">
        <a:xfrm>
          <a:off x="2550778" y="1658963"/>
          <a:ext cx="1659686" cy="995812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1839999"/>
            <a:satOff val="66667"/>
            <a:lumOff val="-9672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检验结果上传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0778" y="1658963"/>
        <a:ext cx="1659686" cy="995812"/>
      </dsp:txXfrm>
    </dsp:sp>
    <dsp:sp modelId="{3F518CA5-B3D8-465F-AAF9-259F276CAB76}">
      <dsp:nvSpPr>
        <dsp:cNvPr id="8" name="右箭头 7"/>
        <dsp:cNvSpPr/>
      </dsp:nvSpPr>
      <dsp:spPr bwMode="white">
        <a:xfrm rot="10800000">
          <a:off x="2042914" y="1951067"/>
          <a:ext cx="351853" cy="41160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042914" y="1951067"/>
        <a:ext cx="351853" cy="411602"/>
      </dsp:txXfrm>
    </dsp:sp>
    <dsp:sp modelId="{0F5387BB-7479-4C07-B951-12136A81230E}">
      <dsp:nvSpPr>
        <dsp:cNvPr id="9" name="圆角矩形 8"/>
        <dsp:cNvSpPr/>
      </dsp:nvSpPr>
      <dsp:spPr bwMode="white">
        <a:xfrm>
          <a:off x="227218" y="1658963"/>
          <a:ext cx="1659686" cy="995812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检验数据审核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7218" y="1658963"/>
        <a:ext cx="1659686" cy="99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尊敬的评委，各位参赛者，大家好。我来自</a:t>
            </a:r>
            <a:r>
              <a:rPr lang="zh-CN" altLang="en-US" b="1" dirty="0">
                <a:sym typeface="+mn-ea"/>
              </a:rPr>
              <a:t>中国石化青岛炼油化工有限责任公司</a:t>
            </a:r>
            <a:r>
              <a:rPr lang="zh-CN" altLang="en-US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自动化卓越中心团队</a:t>
            </a:r>
            <a:r>
              <a:rPr lang="zh-CN" altLang="en-US"/>
              <a:t>。我汇报的项目是</a:t>
            </a:r>
            <a:r>
              <a:rPr kumimoji="1" lang="zh-CN" altLang="en-US" b="1" dirty="0" smtClean="0">
                <a:sym typeface="+mn-ea"/>
              </a:rPr>
              <a:t>青岛炼化检验计量中心流程</a:t>
            </a:r>
            <a:r>
              <a:rPr kumimoji="1" lang="zh-CN" altLang="en-US" b="1" dirty="0">
                <a:sym typeface="+mn-ea"/>
              </a:rPr>
              <a:t>自动化</a:t>
            </a:r>
            <a:r>
              <a:rPr kumimoji="1" lang="zh-CN" altLang="en-US" b="1" dirty="0" smtClean="0">
                <a:sym typeface="+mn-ea"/>
              </a:rPr>
              <a:t>机器人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我们的项目在模式和技术方面具有创新性。通过引入</a:t>
            </a:r>
            <a:r>
              <a:rPr lang="en-US" altLang="zh-CN" dirty="0" smtClean="0"/>
              <a:t>RPA</a:t>
            </a:r>
            <a:r>
              <a:rPr lang="zh-CN" altLang="en-US" dirty="0" smtClean="0"/>
              <a:t>技术，我们实现了对青岛炼化检验计量中心的全流程自动化操作，包括审核、下达、检验等环节。我们采用了“享当当”设计器来开发色谱仪序列编辑的</a:t>
            </a:r>
            <a:r>
              <a:rPr lang="en-US" altLang="zh-CN" dirty="0" smtClean="0"/>
              <a:t>RPA</a:t>
            </a:r>
            <a:r>
              <a:rPr lang="zh-CN" altLang="en-US" dirty="0" smtClean="0"/>
              <a:t>，通过模拟人工编辑的过程，实现了样品序列编辑的自动化。此外，我们还运用了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编程语言和相关技术来支持机器人的开发和运行。这些创新的模式和技术使得我们的作品更加高效、智能和可靠。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1.实现了检验全流程自动化处理；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2.使用摄像头采集检验结果数据，实现检验结果自动化上传；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3.使用过程中OCR系统自动学习人工矫正数据，识别精度逐步提高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1.Lims审核机器人实现了24小时无人值守运行，完全替代了人工审核，节省人工1人。</a:t>
            </a:r>
            <a:endParaRPr lang="zh-CN" altLang="en-US"/>
          </a:p>
          <a:p>
            <a:r>
              <a:rPr lang="zh-CN" altLang="en-US"/>
              <a:t>2.色谱仪序列编辑机器人实现了两个实验室共40多台色谱仪工作站的自动序列编辑和结果上传，替代人工5人。</a:t>
            </a:r>
            <a:endParaRPr lang="zh-CN" altLang="en-US"/>
          </a:p>
          <a:p>
            <a:r>
              <a:rPr lang="zh-CN" altLang="en-US"/>
              <a:t>该流程通用性高，在各炼化企业均适用，目前推广应用到了青岛石化、海南炼化等企业。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通过我们的努力和创新，我们实现了青岛炼化检验计量中心的全流程自动化操作，为企业的数字化转型贡献了重要力量。感谢评委和各位专家的聆听，谢谢！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随着</a:t>
            </a:r>
            <a:r>
              <a:rPr lang="en-US" altLang="zh-CN"/>
              <a:t>RPA+AI</a:t>
            </a:r>
            <a:r>
              <a:rPr lang="zh-CN" altLang="en-US"/>
              <a:t>深入应用，在炼化企业中</a:t>
            </a:r>
            <a:r>
              <a:rPr lang="zh-CN" altLang="en-US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化验分析、油样检验、气样检验、废水废气分析等场景应用越来越广泛。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青岛炼化公司一期</a:t>
            </a:r>
            <a:r>
              <a:rPr lang="en-US" altLang="zh-CN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1000</a:t>
            </a: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万吨</a:t>
            </a:r>
            <a:r>
              <a:rPr lang="en-US" altLang="zh-CN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年炼油项目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是我国批准建设的第一个单系列千万吨级炼油项目，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目前设计加工原油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1200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万吨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，拥有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套工艺生产装置和相应的公用工程、辅助设施。</a:t>
            </a:r>
            <a:r>
              <a:rPr lang="zh-CN" altLang="en-US" dirty="0" smtClean="0"/>
              <a:t>公司先后荣获国家级、省部级荣誉</a:t>
            </a:r>
            <a:r>
              <a:rPr lang="en-US" altLang="zh-CN" dirty="0" smtClean="0"/>
              <a:t>40</a:t>
            </a:r>
            <a:r>
              <a:rPr lang="zh-CN" altLang="en-US" dirty="0" smtClean="0"/>
              <a:t>余次。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检测计量在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炼化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企业中有着非常重要的作用。它不仅能够帮助企业对产品、设备等进行质量控制，提高产品的质量和安全性，而且还能降低生产成本，增强企业的竞争力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为推进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青岛炼化公司的数字化转型，我们的项目针对检验计量中心的业务痛点展开了需求分析。青岛炼化检验计量中心主要负责原材料、中间产品和出厂产品的质量检测。在传统业务管理中，需要巨大的人力资源投入。Lims系统人工审核及时率低、易出错，色谱仪序列编辑操作需要人工轮流编辑几十台设备的检验序列，重复工作量非常大。因此，我们通过背景介绍和业务痛点的分析，提出了流程自动化的建设思路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建设路径。</a:t>
            </a:r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调研应用场景</a:t>
            </a:r>
            <a:r>
              <a:rPr lang="zh-CN" altLang="en-US"/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业务层与开发项目组深入对接需求。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年，项目开发阶段，包括规划、开发及测试，最终部署实现检验计量流程的自动化。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年全面上线，实现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RPA+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AI打造检验全流程自动化机器人。在未来，我们会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检验计量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新技术应用，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推广AI新的应用场景，实现炼化企业全面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自动化。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/>
              <a:t>技术架构，总体分为三层，应用层中</a:t>
            </a:r>
            <a:r>
              <a:rPr lang="zh-CN" altLang="en-US" kern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自动化机器人（后台）和</a:t>
            </a:r>
            <a:r>
              <a:rPr lang="zh-CN" altLang="en-US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数据采集摄像头，在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色谱仪工作站后台机器人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7x24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小时不间断运行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实时采集设备屏幕，通过目标检测主动发现检验完成界面，触发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OCR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识别和结果上传。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dirty="0"/>
              <a:t>处理层</a:t>
            </a: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检验结果</a:t>
            </a:r>
            <a:r>
              <a:rPr lang="en-US" altLang="zh-CN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OCR</a:t>
            </a: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识别，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基于百度飞浆开源框架，采取本地化部署，为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提供设备屏幕数据的识别和结构化输出服务。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RPA机器人实现原材料、产品化验分析结果的二级、三级审核自动化，机器人将未审核通过的数据通过钉钉发送给用户，由用户处理；机器人定期从Lims系统中查询待检验数据，自动将待检验样品序列录入到色谱仪工作站系统中，检验完成后通过摄像头采集设备屏幕图像，经过OCR识别自动录入到实验室管理系统，实现了检验任务从下达到运行、上传、审核全流程的自动化运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kumimoji="1" lang="zh-CN" altLang="en-US" b="1" dirty="0" smtClean="0">
                <a:solidFill>
                  <a:schemeClr val="bg1"/>
                </a:solidFill>
                <a:sym typeface="+mn-ea"/>
              </a:rPr>
              <a:t>控制台</a:t>
            </a:r>
            <a:r>
              <a:rPr kumimoji="1" lang="zh-CN" altLang="en-US" b="1" dirty="0">
                <a:solidFill>
                  <a:schemeClr val="bg1"/>
                </a:solidFill>
                <a:sym typeface="+mn-ea"/>
              </a:rPr>
              <a:t>实现对所有机器人的管理，批量控制机器人的启动时间，执行步骤，实现机器人处理的任务分配、负载均衡、监控、执行回放、日志等管理。</a:t>
            </a:r>
            <a:endParaRPr lang="zh-CN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.xml"/><Relationship Id="rId8" Type="http://schemas.openxmlformats.org/officeDocument/2006/relationships/diagramData" Target="../diagrams/data1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42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7.xml"/><Relationship Id="rId12" Type="http://schemas.microsoft.com/office/2007/relationships/diagramDrawing" Target="../diagrams/drawing1.xml"/><Relationship Id="rId11" Type="http://schemas.openxmlformats.org/officeDocument/2006/relationships/diagramColors" Target="../diagrams/colors1.xml"/><Relationship Id="rId10" Type="http://schemas.openxmlformats.org/officeDocument/2006/relationships/diagramQuickStyle" Target="../diagrams/quickStyle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19.png"/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0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39.svg"/><Relationship Id="rId27" Type="http://schemas.openxmlformats.org/officeDocument/2006/relationships/image" Target="../media/image38.png"/><Relationship Id="rId26" Type="http://schemas.openxmlformats.org/officeDocument/2006/relationships/image" Target="../media/image37.svg"/><Relationship Id="rId25" Type="http://schemas.openxmlformats.org/officeDocument/2006/relationships/image" Target="../media/image36.png"/><Relationship Id="rId24" Type="http://schemas.openxmlformats.org/officeDocument/2006/relationships/image" Target="../media/image35.svg"/><Relationship Id="rId23" Type="http://schemas.openxmlformats.org/officeDocument/2006/relationships/image" Target="../media/image34.png"/><Relationship Id="rId22" Type="http://schemas.openxmlformats.org/officeDocument/2006/relationships/image" Target="../media/image33.svg"/><Relationship Id="rId21" Type="http://schemas.openxmlformats.org/officeDocument/2006/relationships/image" Target="../media/image32.png"/><Relationship Id="rId20" Type="http://schemas.openxmlformats.org/officeDocument/2006/relationships/image" Target="../media/image31.svg"/><Relationship Id="rId2" Type="http://schemas.openxmlformats.org/officeDocument/2006/relationships/image" Target="../media/image13.png"/><Relationship Id="rId19" Type="http://schemas.openxmlformats.org/officeDocument/2006/relationships/image" Target="../media/image30.png"/><Relationship Id="rId18" Type="http://schemas.openxmlformats.org/officeDocument/2006/relationships/image" Target="../media/image29.sv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svg"/><Relationship Id="rId14" Type="http://schemas.openxmlformats.org/officeDocument/2006/relationships/image" Target="../media/image25.png"/><Relationship Id="rId13" Type="http://schemas.openxmlformats.org/officeDocument/2006/relationships/image" Target="../media/image24.svg"/><Relationship Id="rId12" Type="http://schemas.openxmlformats.org/officeDocument/2006/relationships/image" Target="../media/image23.png"/><Relationship Id="rId11" Type="http://schemas.openxmlformats.org/officeDocument/2006/relationships/image" Target="../media/image22.sv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317177" y="4308247"/>
            <a:ext cx="11414588" cy="2388117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4800" b="1" dirty="0" smtClean="0"/>
              <a:t>青岛炼化检验计量中心流程</a:t>
            </a:r>
            <a:r>
              <a:rPr kumimoji="1" lang="zh-CN" altLang="en-US" sz="4800" b="1" dirty="0"/>
              <a:t>自动化</a:t>
            </a:r>
            <a:r>
              <a:rPr kumimoji="1" lang="zh-CN" altLang="en-US" sz="4800" b="1" dirty="0" smtClean="0"/>
              <a:t>机器人</a:t>
            </a:r>
            <a:endParaRPr kumimoji="1" lang="en-US" altLang="zh-CN" sz="48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800" b="1" dirty="0"/>
              <a:t>中国石化青岛炼油化工有限责任公司</a:t>
            </a:r>
            <a:endParaRPr kumimoji="1" lang="zh-CN" altLang="en-US" sz="2800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341022" y="219656"/>
            <a:ext cx="789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4714" y="1598892"/>
            <a:ext cx="4824304" cy="4014886"/>
            <a:chOff x="810" y="2396"/>
            <a:chExt cx="8445" cy="5554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811" y="2396"/>
              <a:ext cx="8444" cy="856"/>
            </a:xfrm>
            <a:prstGeom prst="rect">
              <a:avLst/>
            </a:prstGeom>
            <a:solidFill>
              <a:srgbClr val="5A9CD7"/>
            </a:solidFill>
            <a:ln w="25400">
              <a:noFill/>
            </a:ln>
            <a:effectLst>
              <a:outerShdw blurRad="50800" dist="76200" dir="5400000" sx="101000" sy="101000" algn="t" rotWithShape="0">
                <a:schemeClr val="dk1">
                  <a:lumMod val="95000"/>
                  <a:lumOff val="5000"/>
                  <a:alpha val="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1334" y="2448"/>
              <a:ext cx="7690" cy="6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2400" spc="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15000"/>
                </a:lnSpc>
                <a:buFont typeface="Arial" panose="020B0604020202020204" pitchFamily="34" charset="0"/>
              </a:pPr>
              <a:r>
                <a:rPr lang="zh-CN" altLang="en-US" sz="1800" b="1" dirty="0" smtClean="0">
                  <a:solidFill>
                    <a:schemeClr val="bg1"/>
                  </a:solidFill>
                  <a:sym typeface="+mn-ea"/>
                </a:rPr>
                <a:t>检验全流程自动化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810" y="3565"/>
              <a:ext cx="8445" cy="438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  <a:alpha val="6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56" y="2570442"/>
            <a:ext cx="4607352" cy="290591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403565" y="1596290"/>
            <a:ext cx="4824304" cy="4014886"/>
            <a:chOff x="810" y="2396"/>
            <a:chExt cx="8445" cy="5554"/>
          </a:xfrm>
        </p:grpSpPr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811" y="2396"/>
              <a:ext cx="8444" cy="856"/>
            </a:xfrm>
            <a:prstGeom prst="rect">
              <a:avLst/>
            </a:prstGeom>
            <a:solidFill>
              <a:srgbClr val="5A9CD7"/>
            </a:solidFill>
            <a:ln w="25400">
              <a:noFill/>
            </a:ln>
            <a:effectLst>
              <a:outerShdw blurRad="50800" dist="76200" dir="5400000" sx="101000" sy="101000" algn="t" rotWithShape="0">
                <a:schemeClr val="dk1">
                  <a:lumMod val="95000"/>
                  <a:lumOff val="5000"/>
                  <a:alpha val="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6"/>
              </p:custDataLst>
            </p:nvPr>
          </p:nvSpPr>
          <p:spPr>
            <a:xfrm>
              <a:off x="1334" y="2448"/>
              <a:ext cx="7690" cy="6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2400" spc="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15000"/>
                </a:lnSpc>
                <a:buFont typeface="Arial" panose="020B0604020202020204" pitchFamily="34" charset="0"/>
              </a:pPr>
              <a:r>
                <a:rPr lang="zh-CN" altLang="en-US" sz="1800" b="1" dirty="0" smtClean="0">
                  <a:solidFill>
                    <a:schemeClr val="bg1"/>
                  </a:solidFill>
                  <a:sym typeface="+mn-ea"/>
                </a:rPr>
                <a:t>摄像头采集设备图像</a:t>
              </a:r>
              <a:r>
                <a:rPr lang="en-US" altLang="zh-CN" sz="1800" b="1" dirty="0" smtClean="0">
                  <a:solidFill>
                    <a:schemeClr val="bg1"/>
                  </a:solidFill>
                  <a:sym typeface="+mn-ea"/>
                </a:rPr>
                <a:t>+OCR</a:t>
              </a:r>
              <a:r>
                <a:rPr lang="zh-CN" altLang="en-US" sz="1800" b="1" dirty="0" smtClean="0">
                  <a:solidFill>
                    <a:schemeClr val="bg1"/>
                  </a:solidFill>
                  <a:sym typeface="+mn-ea"/>
                </a:rPr>
                <a:t>识别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7"/>
              </p:custDataLst>
            </p:nvPr>
          </p:nvSpPr>
          <p:spPr>
            <a:xfrm>
              <a:off x="810" y="3565"/>
              <a:ext cx="8445" cy="438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  <a:alpha val="6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1" name="图示 10"/>
          <p:cNvGraphicFramePr/>
          <p:nvPr/>
        </p:nvGraphicFramePr>
        <p:xfrm>
          <a:off x="946724" y="2696046"/>
          <a:ext cx="4440284" cy="265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789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407035" y="1501140"/>
            <a:ext cx="4784090" cy="5069840"/>
          </a:xfrm>
          <a:prstGeom prst="rect">
            <a:avLst/>
          </a:prstGeom>
          <a:solidFill>
            <a:schemeClr val="l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805805" y="1501140"/>
            <a:ext cx="5821680" cy="283019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  <a:alpha val="6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6"/>
          <p:cNvSpPr txBox="1"/>
          <p:nvPr>
            <p:custDataLst>
              <p:tags r:id="rId3"/>
            </p:custDataLst>
          </p:nvPr>
        </p:nvSpPr>
        <p:spPr>
          <a:xfrm>
            <a:off x="716915" y="2190432"/>
            <a:ext cx="4164330" cy="36912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en-US" altLang="zh-CN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年至今运行情况</a:t>
            </a:r>
            <a:r>
              <a:rPr lang="zh-CN" altLang="en-US" sz="1400" strike="noStrike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400" strike="noStrike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流程总计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1400" strike="noStrike" spc="8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主要流程任务</a:t>
            </a: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400" strike="noStrike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色谱仪序列编辑：</a:t>
            </a:r>
            <a:r>
              <a:rPr lang="en-US" altLang="zh-CN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万余</a:t>
            </a: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en-US" altLang="zh-CN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altLang="zh-CN" sz="1400" spc="4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检验结果采集：</a:t>
            </a:r>
            <a:r>
              <a:rPr lang="en-US" altLang="zh-CN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万余</a:t>
            </a: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en-US" altLang="zh-CN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altLang="zh-CN" sz="1400" spc="4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检验结果上传：</a:t>
            </a:r>
            <a:r>
              <a:rPr lang="en-US" altLang="zh-CN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万余</a:t>
            </a: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条</a:t>
            </a:r>
            <a:r>
              <a:rPr lang="en-US" altLang="zh-CN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altLang="zh-CN" sz="1400" spc="4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fontAlgn="ctr"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检验数据审核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余条。</a:t>
            </a:r>
            <a:endParaRPr lang="zh-CN" altLang="en-US" sz="1400" spc="4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fontAlgn="auto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实际应用效果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：检验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计量自动化率达到</a:t>
            </a:r>
            <a:r>
              <a:rPr lang="en-US" altLang="zh-CN" sz="1400" b="1" spc="40" dirty="0" smtClean="0">
                <a:ln w="3175">
                  <a:noFill/>
                  <a:prstDash val="dash"/>
                </a:ln>
                <a:solidFill>
                  <a:srgbClr val="01A8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</a:t>
            </a:r>
            <a:r>
              <a:rPr lang="en-US" altLang="zh-CN" sz="1400" b="1" spc="40" dirty="0" smtClean="0">
                <a:ln w="3175">
                  <a:noFill/>
                  <a:prstDash val="dash"/>
                </a:ln>
                <a:solidFill>
                  <a:srgbClr val="01A8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以上，检验计量数据实现多平台</a:t>
            </a: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实时更新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样品检验单据结果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实时更新</a:t>
            </a: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，极大地减少人工投入，</a:t>
            </a:r>
            <a:r>
              <a:rPr lang="zh-CN" altLang="en-US" sz="1400" spc="4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提高业务</a:t>
            </a:r>
            <a:r>
              <a:rPr lang="zh-CN" altLang="en-US" sz="14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执行效率</a:t>
            </a: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1400" strike="noStrike" spc="8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302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endParaRPr lang="en-US" sz="1400" strike="noStrike" spc="8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97839" y="1774825"/>
            <a:ext cx="4693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青岛炼化检验计量中心流程自动化机器人收益统计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5805805" y="4528820"/>
            <a:ext cx="5821680" cy="2042795"/>
          </a:xfrm>
          <a:prstGeom prst="rect">
            <a:avLst/>
          </a:prstGeom>
          <a:solidFill>
            <a:schemeClr val="l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6"/>
            </p:custDataLst>
          </p:nvPr>
        </p:nvSpPr>
        <p:spPr>
          <a:xfrm>
            <a:off x="5913120" y="4596130"/>
            <a:ext cx="5629275" cy="19767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400" strike="noStrike" spc="10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</a:t>
            </a:r>
            <a:r>
              <a:rPr lang="zh-CN" altLang="en-US" sz="1400" strike="noStrike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旧模式对比为例</a:t>
            </a:r>
            <a:r>
              <a:rPr lang="zh-CN" altLang="en-US" sz="1400" strike="noStrike" spc="10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，对比</a:t>
            </a:r>
            <a:r>
              <a:rPr lang="zh-CN" altLang="en-US" sz="1400" strike="noStrike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效果如下：</a:t>
            </a:r>
            <a:endParaRPr lang="zh-CN" altLang="en-US" sz="1400" strike="noStrike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algn="l" font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sz="1400" strike="noStrike" spc="80" dirty="0" err="1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原人工模式：</a:t>
            </a:r>
            <a:r>
              <a:rPr lang="en-US" sz="1400" strike="noStrike" spc="80" dirty="0" err="1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单次</a:t>
            </a:r>
            <a:r>
              <a:rPr lang="zh-CN" alt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检验计量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流程全部操作耗时约30分钟</a:t>
            </a:r>
            <a:r>
              <a:rPr lang="en-US" sz="1400" strike="noStrike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1400" strike="noStrike" spc="8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fontAlgn="ctr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RPA</a:t>
            </a:r>
            <a:r>
              <a:rPr lang="zh-CN" alt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机器人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sz="1400" strike="noStrike" spc="80" dirty="0" err="1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完成单次</a:t>
            </a:r>
            <a:r>
              <a:rPr lang="zh-CN" altLang="en-US" sz="1400" spc="8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检验计量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平均耗时约5分钟</a:t>
            </a:r>
            <a:r>
              <a:rPr lang="en-US" sz="1400" strike="noStrike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1400" strike="noStrike" spc="8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350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新模式较原人工模式效率提升</a:t>
            </a:r>
            <a:r>
              <a:rPr lang="en-US" altLang="zh-CN" sz="1400" b="1" strike="noStrike" spc="40" dirty="0" smtClean="0">
                <a:ln w="3175">
                  <a:noFill/>
                  <a:prstDash val="dash"/>
                </a:ln>
                <a:solidFill>
                  <a:srgbClr val="01A8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8倍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</a:t>
            </a:r>
            <a:r>
              <a:rPr lang="en-US" sz="1400" strike="noStrike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</a:t>
            </a:r>
            <a:r>
              <a:rPr lang="zh-CN" alt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代替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人工，月</a:t>
            </a:r>
            <a:r>
              <a:rPr lang="en-US" altLang="zh-CN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6000</a:t>
            </a:r>
            <a:r>
              <a:rPr lang="zh-CN" altLang="en-US" sz="1400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检验计量单据核算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sz="1400" strike="noStrike" spc="80" dirty="0" err="1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RPA自动化流程</a:t>
            </a:r>
            <a:r>
              <a:rPr lang="zh-CN" alt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每月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节约</a:t>
            </a:r>
            <a:r>
              <a:rPr lang="en-US" altLang="zh-CN" sz="1400" b="1" strike="noStrike" spc="40" dirty="0" smtClean="0">
                <a:ln w="3175">
                  <a:noFill/>
                  <a:prstDash val="dash"/>
                </a:ln>
                <a:solidFill>
                  <a:srgbClr val="01A8F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3000小时</a:t>
            </a:r>
            <a:r>
              <a:rPr lang="en-US" sz="1400" strike="noStrike" spc="80" dirty="0" smtClean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的工作量</a:t>
            </a:r>
            <a:r>
              <a:rPr lang="en-US" sz="1400" strike="noStrike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1400" strike="noStrike" spc="8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90" y="1519092"/>
            <a:ext cx="5629275" cy="26858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161063" y="1721720"/>
            <a:ext cx="6932463" cy="102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 smtClean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kumimoji="1" lang="en-US" altLang="zh-CN" dirty="0" smtClean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zh-CN" altLang="en-US" dirty="0" smtClean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青岛炼化检验计量中心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流程自动化机器人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161063" y="2742188"/>
            <a:ext cx="7015592" cy="3233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青岛炼化自动化卓越中心团队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孙续、栾相玉、舒品、许彦伟、高秋云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共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创世界一流炼化企业，共建世界一流员工团队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</a:t>
            </a: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场景：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化验分析、油样检验、气样检验、废水废气分析等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应用项目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b="1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炼化行业检验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计量中心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10400" y="2187860"/>
            <a:ext cx="4876800" cy="3326246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05" y="2223444"/>
            <a:ext cx="4800462" cy="3272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29393" y="1413887"/>
            <a:ext cx="62194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青岛炼化公司一期</a:t>
            </a:r>
            <a:r>
              <a:rPr lang="en-US" altLang="zh-CN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r>
              <a:rPr lang="en-US" altLang="zh-CN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年炼油项目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是我国批准建设的第一个单系列千万吨级炼油项目，是中国石化调整国内炼化产业布局、打造环渤海湾炼化产业集群的重大战略项目。工艺路线采用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“焦化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+CFB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催化”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目前设计加工原油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，拥有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套工艺生产装置和相应的公用工程、辅助设施。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公司持续推进技术进步和精益管理，炼油综合竞争力达到亚太领先水平。公司被国家人社部和国资委联合授予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中央企业先进集体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蝉联中国石油和化学工业联合会发布的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能效领跑者标杆企业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榜首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被国资委评为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能效最优企业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，获评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国家重点用能行业能效领跑者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，并获得我国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首批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石油和化工行业绿色工厂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国家级工业化与信息化深度融合示范企业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，山东省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富民兴鲁劳动奖状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安全双体系建设标杆企业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资源节约环境友好十佳典范企业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节能先进企业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节水型企业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和中国石化集团公司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安全生产先进单位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环境保护先进单位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经济效益优胜单位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人均劳效优胜单位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""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炼油比学赶帮超优胜单位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等荣誉称号，连续多年入围山东百强企业、青岛十强企业榜单。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463751" y="2317064"/>
            <a:ext cx="5473145" cy="3159397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41" y="2395330"/>
            <a:ext cx="5367764" cy="300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94539" y="3235021"/>
            <a:ext cx="4951273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检测计量在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炼化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企业中有着非常重要的作用。它不仅能够帮助企业对产品、设备等进行质量控制，提高产品的质量和安全性，而且还能降低生产成本，增强企业的竞争力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082840" y="2063228"/>
            <a:ext cx="5048986" cy="3820243"/>
            <a:chOff x="1756203" y="1535093"/>
            <a:chExt cx="7613522" cy="5348197"/>
          </a:xfrm>
        </p:grpSpPr>
        <p:sp>
          <p:nvSpPr>
            <p:cNvPr id="61" name="îŝḷîḓé-Oval 35"/>
            <p:cNvSpPr/>
            <p:nvPr/>
          </p:nvSpPr>
          <p:spPr>
            <a:xfrm>
              <a:off x="1756204" y="3433996"/>
              <a:ext cx="1550389" cy="15503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0" name="îŝḷîḓé-Oval 34"/>
            <p:cNvSpPr/>
            <p:nvPr/>
          </p:nvSpPr>
          <p:spPr>
            <a:xfrm>
              <a:off x="1856463" y="3534255"/>
              <a:ext cx="1349876" cy="134987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2</a:t>
              </a:r>
              <a:endParaRPr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756203" y="1535093"/>
              <a:ext cx="1550390" cy="1550389"/>
              <a:chOff x="610238" y="998012"/>
              <a:chExt cx="2034810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610238" y="998012"/>
                <a:ext cx="2034810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742701" y="1129595"/>
                <a:ext cx="1771649" cy="1771651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1</a:t>
                </a:r>
                <a:endParaRPr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56203" y="5332902"/>
              <a:ext cx="1550390" cy="1550388"/>
              <a:chOff x="9673" y="5982466"/>
              <a:chExt cx="2034816" cy="2034815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673" y="5982466"/>
                <a:ext cx="2034816" cy="20348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141255" y="6114049"/>
                <a:ext cx="1771651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3</a:t>
                </a:r>
                <a:endParaRPr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710855" y="1595196"/>
              <a:ext cx="5658870" cy="1535368"/>
              <a:chOff x="5939388" y="721957"/>
              <a:chExt cx="5658870" cy="1535368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5939388" y="1154674"/>
                <a:ext cx="5658870" cy="110265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zh-CN" sz="12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计量</a:t>
                </a:r>
                <a:r>
                  <a:rPr lang="zh-CN" altLang="zh-CN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检测</a:t>
                </a:r>
                <a:r>
                  <a:rPr lang="zh-CN" altLang="zh-CN" sz="12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在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炼化</a:t>
                </a:r>
                <a:r>
                  <a:rPr lang="zh-CN" altLang="zh-CN" sz="1200" dirty="0" smtClean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企业</a:t>
                </a:r>
                <a:r>
                  <a:rPr lang="zh-CN" altLang="zh-CN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</a:rPr>
                  <a:t>中的主要作用之一就是保障产品质量。通过计量检测，企业可以对产品进行各种参数的测试，例如尺寸、重量、温度、湿度等等，以确保产品达到标准要求。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6126941" y="721957"/>
                <a:ext cx="2020977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zh-CN" sz="2000" b="1" dirty="0">
                    <a:solidFill>
                      <a:schemeClr val="bg1"/>
                    </a:solidFill>
                    <a:latin typeface="+mn-ea"/>
                  </a:rPr>
                  <a:t>保障产品质量</a:t>
                </a:r>
                <a:endParaRPr lang="zh-CN" altLang="en-US" sz="1400" b="1" dirty="0">
                  <a:solidFill>
                    <a:schemeClr val="bg1"/>
                  </a:solidFill>
                  <a:latin typeface="+mn-ea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68" name="îŝḷîḓé-Rectangle 24"/>
          <p:cNvSpPr/>
          <p:nvPr/>
        </p:nvSpPr>
        <p:spPr>
          <a:xfrm>
            <a:off x="7503466" y="3448306"/>
            <a:ext cx="1340232" cy="23244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zh-CN" sz="2000" b="1" dirty="0" smtClean="0">
                <a:solidFill>
                  <a:schemeClr val="bg1"/>
                </a:solidFill>
                <a:latin typeface="+mn-ea"/>
              </a:rPr>
              <a:t>降低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</a:rPr>
              <a:t>生产成本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/>
            </a:endParaRPr>
          </a:p>
        </p:txBody>
      </p:sp>
      <p:sp>
        <p:nvSpPr>
          <p:cNvPr id="69" name="îŝḷîḓé-文本框 27"/>
          <p:cNvSpPr txBox="1"/>
          <p:nvPr/>
        </p:nvSpPr>
        <p:spPr>
          <a:xfrm>
            <a:off x="7448661" y="3596495"/>
            <a:ext cx="3752738" cy="1066638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zh-CN" sz="12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生产过程中，如果出现产品质量问题，企业将不得不花费更多资金和时间进行修复或重新生产</a:t>
            </a:r>
            <a:r>
              <a:rPr lang="zh-CN" altLang="zh-CN" sz="12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。通过</a:t>
            </a:r>
            <a:r>
              <a:rPr lang="zh-CN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计量检测，企业能够及时发现 产品质量问题，避免因质量问题带来的重复制造和维修等额外成本，从而降低生产成本</a:t>
            </a:r>
            <a:r>
              <a:rPr lang="zh-CN" altLang="zh-CN" sz="12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。</a:t>
            </a:r>
            <a:endParaRPr lang="zh-CN" altLang="zh-CN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0" name="îŝḷîḓé-Rectangle 24"/>
          <p:cNvSpPr/>
          <p:nvPr/>
        </p:nvSpPr>
        <p:spPr>
          <a:xfrm>
            <a:off x="7747245" y="4801439"/>
            <a:ext cx="1340232" cy="23244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altLang="zh-CN" sz="2000" b="1" dirty="0" err="1" smtClean="0">
                <a:solidFill>
                  <a:schemeClr val="bg1"/>
                </a:solidFill>
                <a:latin typeface="+mn-ea"/>
              </a:rPr>
              <a:t>规范质量管理过程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/>
            </a:endParaRPr>
          </a:p>
        </p:txBody>
      </p:sp>
      <p:sp>
        <p:nvSpPr>
          <p:cNvPr id="71" name="îŝḷîḓé-文本框 27"/>
          <p:cNvSpPr txBox="1"/>
          <p:nvPr/>
        </p:nvSpPr>
        <p:spPr>
          <a:xfrm>
            <a:off x="7379088" y="5086643"/>
            <a:ext cx="3752738" cy="1066638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zh-CN" sz="120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通过</a:t>
            </a:r>
            <a:r>
              <a:rPr lang="zh-CN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计量检测，企业能够建立起一整套质量管理体系，包括原材料采购、生产过程控制、产品质量检测等。这些管理体系和制度的建立和实施，不仅有助于提高产品的质量和稳定性，还可以使企业内部的各个业务流程更加协调互补，提高整体的生产效率。</a:t>
            </a:r>
            <a:endParaRPr lang="zh-CN" altLang="zh-CN" sz="12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业务痛点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177074" y="461315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12270" y="458501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3842406" y="129471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315197" y="2793550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805370" y="4959819"/>
            <a:ext cx="2964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每日都需要核对样品数据信息等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同时还要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区分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20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多种检验类型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记住每日不同数据样品号码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易混淆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操作中易出错。</a:t>
            </a:r>
            <a:endParaRPr lang="zh-CN" altLang="en-US" sz="14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980820" y="4951551"/>
            <a:ext cx="3299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检验计量设备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50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多台，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平均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每日实时处理近万次检验信息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数据处理量异常庞大。</a:t>
            </a:r>
            <a:endParaRPr lang="zh-CN" altLang="en-US" sz="14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3862705" y="1641475"/>
            <a:ext cx="370078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全场原材料化验分析；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全场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原材料计量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成品油样质量检验；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4.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成品气样质量检验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Lims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系统数据信息同步；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6.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检验数据审核</a:t>
            </a:r>
            <a:endParaRPr lang="zh-CN" altLang="en-US" sz="14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0"/>
          <p:cNvCxnSpPr/>
          <p:nvPr/>
        </p:nvCxnSpPr>
        <p:spPr>
          <a:xfrm flipV="1">
            <a:off x="872490" y="2812309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/>
          <p:cNvCxnSpPr/>
          <p:nvPr/>
        </p:nvCxnSpPr>
        <p:spPr>
          <a:xfrm flipV="1">
            <a:off x="3464560" y="2240809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/>
          <p:cNvCxnSpPr/>
          <p:nvPr/>
        </p:nvCxnSpPr>
        <p:spPr>
          <a:xfrm flipV="1">
            <a:off x="6057265" y="1709314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/>
          <p:cNvCxnSpPr/>
          <p:nvPr/>
        </p:nvCxnSpPr>
        <p:spPr>
          <a:xfrm flipV="1">
            <a:off x="8649335" y="1135909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/>
          <p:cNvSpPr txBox="1"/>
          <p:nvPr/>
        </p:nvSpPr>
        <p:spPr>
          <a:xfrm>
            <a:off x="872490" y="3303164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843915" y="4748424"/>
            <a:ext cx="2720976" cy="73864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调研应用场景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业务层与开发项目组对接需求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464560" y="4176924"/>
            <a:ext cx="2644775" cy="202882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机器人技术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自动化机器人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进行集成测试、生产测试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部署自动化机器人流程实现检验任务下达、检验结果审核等流程的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041390" y="3597804"/>
            <a:ext cx="2607945" cy="202882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完善机器人功能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机器人工厂方案部署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加强AI等新技术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与机器人自动化的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AI打造检验全流程自动化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8649335" y="3011064"/>
            <a:ext cx="2689860" cy="138497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检验计量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推广AI新的应用场景，实现炼化企业全面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3464560" y="2731664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6057265" y="2118889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8641715" y="1555009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zh-CN" altLang="en-US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endParaRPr lang="zh-CN" altLang="en-US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6106960" y="2691024"/>
            <a:ext cx="2317750" cy="54229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全面上线，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加持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14255" y="3270144"/>
            <a:ext cx="2318385" cy="542290"/>
            <a:chOff x="2895531" y="3559626"/>
            <a:chExt cx="1652466" cy="308268"/>
          </a:xfrm>
        </p:grpSpPr>
        <p:sp>
          <p:nvSpPr>
            <p:cNvPr id="19" name="圆角矩形 18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项目开发，测试应用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43054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922185" y="3853709"/>
            <a:ext cx="2317750" cy="542290"/>
            <a:chOff x="1104014" y="3559626"/>
            <a:chExt cx="1652466" cy="308268"/>
          </a:xfrm>
        </p:grpSpPr>
        <p:sp>
          <p:nvSpPr>
            <p:cNvPr id="22" name="圆角矩形 21"/>
            <p:cNvSpPr/>
            <p:nvPr/>
          </p:nvSpPr>
          <p:spPr>
            <a:xfrm>
              <a:off x="1104014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初期调研，深入对接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91932" y="2127144"/>
            <a:ext cx="2317750" cy="542290"/>
            <a:chOff x="6615226" y="3559626"/>
            <a:chExt cx="1652466" cy="308268"/>
          </a:xfrm>
        </p:grpSpPr>
        <p:sp>
          <p:nvSpPr>
            <p:cNvPr id="25" name="圆角矩形 24"/>
            <p:cNvSpPr/>
            <p:nvPr/>
          </p:nvSpPr>
          <p:spPr>
            <a:xfrm>
              <a:off x="6615226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智能决策，应用推广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8955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建设路径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4906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技术</a:t>
            </a:r>
            <a:r>
              <a:rPr lang="zh-CN" altLang="en-US" sz="2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架构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075148" y="1540499"/>
            <a:ext cx="10040981" cy="5028471"/>
            <a:chOff x="1922" y="2341"/>
            <a:chExt cx="10450" cy="5643"/>
          </a:xfrm>
        </p:grpSpPr>
        <p:sp>
          <p:nvSpPr>
            <p:cNvPr id="80" name="矩形: 圆角 73"/>
            <p:cNvSpPr/>
            <p:nvPr/>
          </p:nvSpPr>
          <p:spPr bwMode="auto">
            <a:xfrm>
              <a:off x="2754" y="6936"/>
              <a:ext cx="9111" cy="989"/>
            </a:xfrm>
            <a:prstGeom prst="roundRect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矩形: 圆角 5"/>
            <p:cNvSpPr/>
            <p:nvPr/>
          </p:nvSpPr>
          <p:spPr bwMode="auto">
            <a:xfrm>
              <a:off x="2778" y="2341"/>
              <a:ext cx="9088" cy="1618"/>
            </a:xfrm>
            <a:prstGeom prst="roundRect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矩形: 圆角 9"/>
            <p:cNvSpPr/>
            <p:nvPr/>
          </p:nvSpPr>
          <p:spPr bwMode="auto">
            <a:xfrm>
              <a:off x="2754" y="4591"/>
              <a:ext cx="9111" cy="1803"/>
            </a:xfrm>
            <a:prstGeom prst="roundRect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圆柱形 82"/>
            <p:cNvSpPr/>
            <p:nvPr/>
          </p:nvSpPr>
          <p:spPr bwMode="auto">
            <a:xfrm>
              <a:off x="4449" y="7084"/>
              <a:ext cx="1290" cy="789"/>
            </a:xfrm>
            <a:prstGeom prst="can">
              <a:avLst/>
            </a:prstGeom>
            <a:solidFill>
              <a:srgbClr val="C6D9F1">
                <a:lumMod val="50000"/>
              </a:srgbClr>
            </a:solidFill>
            <a:ln w="12700" algn="ctr">
              <a:solidFill>
                <a:srgbClr val="EEECE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DB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圆柱形 83"/>
            <p:cNvSpPr/>
            <p:nvPr/>
          </p:nvSpPr>
          <p:spPr bwMode="auto">
            <a:xfrm>
              <a:off x="8401" y="7078"/>
              <a:ext cx="1290" cy="789"/>
            </a:xfrm>
            <a:prstGeom prst="can">
              <a:avLst/>
            </a:prstGeom>
            <a:solidFill>
              <a:srgbClr val="C6D9F1">
                <a:lumMod val="50000"/>
              </a:srgbClr>
            </a:solidFill>
            <a:ln w="12700" algn="ctr">
              <a:solidFill>
                <a:srgbClr val="EEECE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DB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86" name="直接箭头连接符 85"/>
            <p:cNvCxnSpPr/>
            <p:nvPr/>
          </p:nvCxnSpPr>
          <p:spPr>
            <a:xfrm flipH="1" flipV="1">
              <a:off x="7375" y="6323"/>
              <a:ext cx="12" cy="613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: 圆角 27"/>
            <p:cNvSpPr/>
            <p:nvPr/>
          </p:nvSpPr>
          <p:spPr bwMode="auto">
            <a:xfrm>
              <a:off x="3507" y="4634"/>
              <a:ext cx="2979" cy="603"/>
            </a:xfrm>
            <a:prstGeom prst="roundRect">
              <a:avLst/>
            </a:prstGeom>
            <a:solidFill>
              <a:srgbClr val="C6D9F1">
                <a:lumMod val="50000"/>
              </a:srgbClr>
            </a:solidFill>
            <a:ln w="12700" algn="ctr">
              <a:solidFill>
                <a:srgbClr val="EEECE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检验结果</a:t>
              </a:r>
              <a:r>
                <a:rPr lang="en-US" altLang="zh-CN" sz="12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OCR</a:t>
              </a:r>
              <a:r>
                <a:rPr lang="zh-CN" altLang="en-US" sz="12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识别</a:t>
              </a:r>
              <a:endPara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0" name="矩形: 圆角 39"/>
            <p:cNvSpPr/>
            <p:nvPr/>
          </p:nvSpPr>
          <p:spPr bwMode="auto">
            <a:xfrm>
              <a:off x="7909" y="4640"/>
              <a:ext cx="2905" cy="613"/>
            </a:xfrm>
            <a:prstGeom prst="roundRect">
              <a:avLst/>
            </a:prstGeom>
            <a:solidFill>
              <a:srgbClr val="C6D9F1">
                <a:lumMod val="50000"/>
              </a:srgbClr>
            </a:solidFill>
            <a:ln w="12700" algn="ctr">
              <a:solidFill>
                <a:srgbClr val="EEECE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OCR</a:t>
              </a:r>
              <a:r>
                <a:rPr lang="zh-CN" altLang="en-US" sz="12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识别结果人工</a:t>
              </a:r>
              <a:r>
                <a:rPr lang="zh-CN" altLang="en-US" sz="12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矫正数据中台</a:t>
              </a:r>
              <a:endPara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1" name="矩形: 圆角 40"/>
            <p:cNvSpPr/>
            <p:nvPr/>
          </p:nvSpPr>
          <p:spPr bwMode="auto">
            <a:xfrm>
              <a:off x="3576" y="2384"/>
              <a:ext cx="2846" cy="537"/>
            </a:xfrm>
            <a:prstGeom prst="roundRect">
              <a:avLst/>
            </a:prstGeom>
            <a:solidFill>
              <a:srgbClr val="C6D9F1">
                <a:lumMod val="50000"/>
              </a:srgbClr>
            </a:solidFill>
            <a:ln w="12700" algn="ctr">
              <a:solidFill>
                <a:srgbClr val="EEECE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200" kern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自动化机器人（后台）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矩形: 圆角 46"/>
            <p:cNvSpPr/>
            <p:nvPr/>
          </p:nvSpPr>
          <p:spPr bwMode="auto">
            <a:xfrm>
              <a:off x="7972" y="2394"/>
              <a:ext cx="2842" cy="546"/>
            </a:xfrm>
            <a:prstGeom prst="roundRect">
              <a:avLst/>
            </a:prstGeom>
            <a:solidFill>
              <a:srgbClr val="C6D9F1">
                <a:lumMod val="50000"/>
              </a:srgbClr>
            </a:solidFill>
            <a:ln w="12700" algn="ctr">
              <a:solidFill>
                <a:srgbClr val="EEECE1"/>
              </a:solidFill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数据采集摄像头</a:t>
              </a:r>
              <a:endPara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矩形: 圆角 56"/>
            <p:cNvSpPr/>
            <p:nvPr/>
          </p:nvSpPr>
          <p:spPr bwMode="auto">
            <a:xfrm>
              <a:off x="3318" y="4579"/>
              <a:ext cx="3781" cy="1763"/>
            </a:xfrm>
            <a:prstGeom prst="roundRect">
              <a:avLst/>
            </a:prstGeom>
            <a:noFill/>
            <a:ln w="12700" algn="ctr">
              <a:solidFill>
                <a:schemeClr val="tx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423" y="5315"/>
              <a:ext cx="3517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基于百度飞浆开源框架，采取本地化部署，为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RPA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提供设备屏幕数据的识别和结构化输出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服务。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: 圆角 68"/>
            <p:cNvSpPr/>
            <p:nvPr/>
          </p:nvSpPr>
          <p:spPr bwMode="auto">
            <a:xfrm>
              <a:off x="3042" y="2361"/>
              <a:ext cx="4077" cy="1598"/>
            </a:xfrm>
            <a:prstGeom prst="roundRect">
              <a:avLst/>
            </a:prstGeom>
            <a:noFill/>
            <a:ln w="12700" algn="ctr">
              <a:solidFill>
                <a:schemeClr val="tx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8064" y="3060"/>
              <a:ext cx="3478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实时采集设备屏幕，通过目标检测主动发现检验完成界面，触发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OCR</a:t>
              </a:r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识别和结果</a:t>
              </a:r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上传。</a:t>
              </a:r>
              <a:endPara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7" name="矩形: 圆角 70"/>
            <p:cNvSpPr/>
            <p:nvPr/>
          </p:nvSpPr>
          <p:spPr bwMode="auto">
            <a:xfrm>
              <a:off x="7553" y="4579"/>
              <a:ext cx="3699" cy="1763"/>
            </a:xfrm>
            <a:prstGeom prst="roundRect">
              <a:avLst/>
            </a:prstGeom>
            <a:noFill/>
            <a:ln w="12700" algn="ctr">
              <a:solidFill>
                <a:schemeClr val="tx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7790" y="5304"/>
              <a:ext cx="3384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OCR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识别置信度较低的数据自动进入人工确认流程，人工矫正后的数据会被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OCR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系统再次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学习。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: 圆角 75"/>
            <p:cNvSpPr/>
            <p:nvPr/>
          </p:nvSpPr>
          <p:spPr bwMode="auto">
            <a:xfrm>
              <a:off x="7553" y="2368"/>
              <a:ext cx="4086" cy="1592"/>
            </a:xfrm>
            <a:prstGeom prst="roundRect">
              <a:avLst/>
            </a:prstGeom>
            <a:noFill/>
            <a:ln w="12700" algn="ctr">
              <a:solidFill>
                <a:schemeClr val="tx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267" y="2998"/>
              <a:ext cx="3627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色谱仪工作站序列编辑、检验结果上传、检验数据审核等多个后台机器人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7x24</a:t>
              </a:r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小时不间断</a:t>
              </a:r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运行。</a:t>
              </a:r>
              <a:endPara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932" y="2549"/>
              <a:ext cx="513" cy="1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932" y="4901"/>
              <a:ext cx="513" cy="1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922" y="6879"/>
              <a:ext cx="513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6" name="连接符: 肘形 93"/>
            <p:cNvCxnSpPr/>
            <p:nvPr/>
          </p:nvCxnSpPr>
          <p:spPr>
            <a:xfrm flipH="1">
              <a:off x="11959" y="3150"/>
              <a:ext cx="1" cy="4281"/>
            </a:xfrm>
            <a:prstGeom prst="bentConnector3">
              <a:avLst>
                <a:gd name="adj1" fmla="val -37500000"/>
              </a:avLst>
            </a:prstGeom>
            <a:ln w="41275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 flipV="1">
              <a:off x="11842" y="5416"/>
              <a:ext cx="478" cy="15"/>
            </a:xfrm>
            <a:prstGeom prst="line">
              <a:avLst/>
            </a:prstGeom>
            <a:ln w="41275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矩形: 圆角 107"/>
            <p:cNvSpPr/>
            <p:nvPr/>
          </p:nvSpPr>
          <p:spPr bwMode="auto">
            <a:xfrm>
              <a:off x="2926" y="6959"/>
              <a:ext cx="3022" cy="899"/>
            </a:xfrm>
            <a:prstGeom prst="roundRect">
              <a:avLst/>
            </a:prstGeom>
            <a:noFill/>
            <a:ln w="12700" algn="ctr">
              <a:solidFill>
                <a:schemeClr val="tx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3576" y="7343"/>
              <a:ext cx="936" cy="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: 圆角 109"/>
            <p:cNvSpPr/>
            <p:nvPr/>
          </p:nvSpPr>
          <p:spPr bwMode="auto">
            <a:xfrm>
              <a:off x="8292" y="6953"/>
              <a:ext cx="3022" cy="899"/>
            </a:xfrm>
            <a:prstGeom prst="roundRect">
              <a:avLst/>
            </a:prstGeom>
            <a:noFill/>
            <a:ln w="12700" algn="ctr">
              <a:solidFill>
                <a:schemeClr val="tx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9878" y="7299"/>
              <a:ext cx="936" cy="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图像文件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2" name="直接箭头连接符 111"/>
            <p:cNvCxnSpPr/>
            <p:nvPr/>
          </p:nvCxnSpPr>
          <p:spPr>
            <a:xfrm flipH="1" flipV="1">
              <a:off x="7386" y="3946"/>
              <a:ext cx="12" cy="613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 flipV="1">
              <a:off x="11842" y="7403"/>
              <a:ext cx="530" cy="9"/>
            </a:xfrm>
            <a:prstGeom prst="line">
              <a:avLst/>
            </a:prstGeom>
            <a:ln w="41275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"/>
          <p:cNvSpPr txBox="1"/>
          <p:nvPr/>
        </p:nvSpPr>
        <p:spPr bwMode="auto">
          <a:xfrm>
            <a:off x="4385544" y="1079055"/>
            <a:ext cx="3302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创新技术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架构</a:t>
            </a:r>
            <a:endParaRPr lang="zh-CN" altLang="en-US" sz="2400" b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5939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2062033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638863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8408" y="1669312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0742" y="4677809"/>
            <a:ext cx="526438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</a:t>
            </a:r>
            <a:r>
              <a:rPr kumimoji="1" lang="zh-CN" altLang="en-US" sz="1400" b="1" dirty="0" smtClean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完成检验任务编辑、检验结果</a:t>
            </a:r>
            <a:r>
              <a:rPr kumimoji="1" lang="zh-CN" altLang="en-US" sz="1400" b="1" dirty="0" smtClean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回传等</a:t>
            </a:r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35049" y="5083003"/>
            <a:ext cx="565150" cy="565150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2978317" y="2035052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4732995" y="2049113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032310" y="3338645"/>
            <a:ext cx="349732" cy="349732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6333" y="2149172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0762" y="2150213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244189" y="2022557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9602" y="2176254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598297" y="2033943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9571" y="2128535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578887" y="3348933"/>
            <a:ext cx="607596" cy="607596"/>
          </a:xfrm>
          <a:prstGeom prst="rect">
            <a:avLst/>
          </a:prstGeom>
        </p:spPr>
      </p:pic>
      <p:pic>
        <p:nvPicPr>
          <p:cNvPr id="24" name="图片 2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304100" y="3354112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2990474" y="3303472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7156" y="3319224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39518" y="2730137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原材料计量数据录入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88777" y="3992972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确认检验数据准确性后进行审核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35102" y="4036661"/>
            <a:ext cx="127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色谱仪工作站序列编辑样品单号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47231" y="4027678"/>
            <a:ext cx="127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解析订单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内容，进行不同的检验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84399" y="2656709"/>
            <a:ext cx="1204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人工从</a:t>
            </a:r>
            <a:r>
              <a:rPr kumimoji="1" lang="en-US" altLang="zh-CN" sz="1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lims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系统中提取检测单据导入色谱仪工作站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23797" y="2693197"/>
            <a:ext cx="1233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Lims</a:t>
            </a:r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系统数据生成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12134" y="2694237"/>
            <a:ext cx="12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根据原材料数据单号编辑检验序列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85039" y="3296572"/>
            <a:ext cx="349732" cy="349732"/>
          </a:xfrm>
          <a:prstGeom prst="rect">
            <a:avLst/>
          </a:prstGeom>
        </p:spPr>
      </p:pic>
      <p:sp>
        <p:nvSpPr>
          <p:cNvPr id="35" name="箭头: 右 90"/>
          <p:cNvSpPr/>
          <p:nvPr/>
        </p:nvSpPr>
        <p:spPr>
          <a:xfrm>
            <a:off x="6936588" y="2419361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5478238" y="2432476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3706727" y="2441242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8400452" y="3026556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/>
          <p:cNvSpPr/>
          <p:nvPr/>
        </p:nvSpPr>
        <p:spPr>
          <a:xfrm>
            <a:off x="7032590" y="3701270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43404" y="5270696"/>
            <a:ext cx="326154" cy="326154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67830" y="5092842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00872" y="5074590"/>
            <a:ext cx="565151" cy="565151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1772" y="5178840"/>
            <a:ext cx="403296" cy="403296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66716" y="5081017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62936" y="5259284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11288" y="5081016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91173" y="5205924"/>
            <a:ext cx="384997" cy="384997"/>
          </a:xfrm>
          <a:prstGeom prst="rect">
            <a:avLst/>
          </a:prstGeom>
        </p:spPr>
      </p:pic>
      <p:pic>
        <p:nvPicPr>
          <p:cNvPr id="48" name="图片 47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74815" y="5074589"/>
            <a:ext cx="565151" cy="5651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504003" y="5753833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自动录入计量数据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636333" y="5693690"/>
            <a:ext cx="128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 smtClean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原材料数据单号编辑检验</a:t>
            </a:r>
            <a:r>
              <a:rPr kumimoji="1" lang="zh-CN" altLang="en-US" sz="1000" dirty="0" smtClean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序列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78267" y="5376056"/>
            <a:ext cx="335200" cy="3352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099162" y="5679959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kumimoji="1" lang="en-US" altLang="zh-CN" sz="1000" dirty="0" err="1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Lims</a:t>
            </a:r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系统自动数据生成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284052" y="5690854"/>
            <a:ext cx="147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kumimoji="1" lang="en-US" altLang="zh-CN" sz="1000" dirty="0" err="1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lims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系统中提取检测单据导入色谱仪工作站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871762" y="5690854"/>
            <a:ext cx="1242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解析订单内容，进行不同的检验工作站序列编辑样品单号，完成后同步到总机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右 119"/>
          <p:cNvSpPr/>
          <p:nvPr/>
        </p:nvSpPr>
        <p:spPr>
          <a:xfrm>
            <a:off x="6451834" y="5404846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/>
          <p:cNvSpPr/>
          <p:nvPr/>
        </p:nvSpPr>
        <p:spPr>
          <a:xfrm>
            <a:off x="4992066" y="5446271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/>
          <p:cNvSpPr/>
          <p:nvPr/>
        </p:nvSpPr>
        <p:spPr>
          <a:xfrm>
            <a:off x="3676392" y="5390432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/>
          <p:cNvSpPr/>
          <p:nvPr/>
        </p:nvSpPr>
        <p:spPr>
          <a:xfrm>
            <a:off x="2411296" y="5401202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/>
          <p:cNvSpPr/>
          <p:nvPr/>
        </p:nvSpPr>
        <p:spPr>
          <a:xfrm>
            <a:off x="7862212" y="536476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/>
          <p:cNvSpPr/>
          <p:nvPr/>
        </p:nvSpPr>
        <p:spPr>
          <a:xfrm>
            <a:off x="5544480" y="3730636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1" name="图片 60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12842" y="5081016"/>
            <a:ext cx="565151" cy="565151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8043606" y="5681911"/>
            <a:ext cx="132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确认检验数据准确性后进行审核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9540750" y="5088294"/>
            <a:ext cx="1875260" cy="725670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5min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份单据</a:t>
            </a:r>
            <a:endParaRPr lang="zh-CN" altLang="en-US" sz="900" dirty="0"/>
          </a:p>
        </p:txBody>
      </p:sp>
      <p:sp>
        <p:nvSpPr>
          <p:cNvPr id="64" name="矩形: 圆角 90"/>
          <p:cNvSpPr/>
          <p:nvPr/>
        </p:nvSpPr>
        <p:spPr>
          <a:xfrm>
            <a:off x="9518622" y="2730137"/>
            <a:ext cx="189738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30min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份单据</a:t>
            </a:r>
            <a:endParaRPr lang="zh-CN" altLang="en-US" sz="900" dirty="0"/>
          </a:p>
        </p:txBody>
      </p:sp>
      <p:pic>
        <p:nvPicPr>
          <p:cNvPr id="65" name="图片 6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4679080" y="3313138"/>
            <a:ext cx="607596" cy="607596"/>
          </a:xfrm>
          <a:prstGeom prst="rect">
            <a:avLst/>
          </a:prstGeom>
        </p:spPr>
      </p:pic>
      <p:pic>
        <p:nvPicPr>
          <p:cNvPr id="66" name="图形 65" descr="研究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71592" y="3261716"/>
            <a:ext cx="365809" cy="365809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4460762" y="4034903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完成检验后把数据同步到总机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3802669" y="3743715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789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、控制平台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机器人管理、监控与调度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2130" y="5014594"/>
            <a:ext cx="11117580" cy="1406525"/>
          </a:xfrm>
          <a:prstGeom prst="rect">
            <a:avLst/>
          </a:prstGeom>
          <a:solidFill>
            <a:srgbClr val="5A9CD7"/>
          </a:solidFill>
          <a:ln w="25400">
            <a:noFill/>
          </a:ln>
          <a:effectLst>
            <a:outerShdw blurRad="50800" dist="76200" dir="5400000" sx="101000" sy="101000" algn="t" rotWithShape="0">
              <a:schemeClr val="dk1">
                <a:lumMod val="95000"/>
                <a:lumOff val="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137920" y="5346842"/>
            <a:ext cx="9906000" cy="74202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500"/>
              </a:lnSpc>
            </a:pPr>
            <a:r>
              <a:rPr kumimoji="1" lang="zh-CN" altLang="en-US" sz="2000" b="1" dirty="0" smtClean="0">
                <a:solidFill>
                  <a:schemeClr val="bg1"/>
                </a:solidFill>
              </a:rPr>
              <a:t>     控制台</a:t>
            </a:r>
            <a:r>
              <a:rPr kumimoji="1" lang="zh-CN" altLang="en-US" sz="2000" b="1" dirty="0">
                <a:solidFill>
                  <a:schemeClr val="bg1"/>
                </a:solidFill>
              </a:rPr>
              <a:t>实现对所有机器人的管理，批量控制机器人的启动时间，执行步骤，实现机器人处理的任务分配、负载均衡、监控、执行回放、日志等管理。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4350" y="1471295"/>
            <a:ext cx="11118215" cy="3400425"/>
            <a:chOff x="1482" y="4045"/>
            <a:chExt cx="17509" cy="5355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482" y="4045"/>
              <a:ext cx="8445" cy="535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  <a:alpha val="6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10546" y="4045"/>
              <a:ext cx="8445" cy="535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  <a:alpha val="6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1540337"/>
            <a:ext cx="5201296" cy="3255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03" y="1540337"/>
            <a:ext cx="5201295" cy="325518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8667_1*i*4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8667_1*i*3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</p:tagLst>
</file>

<file path=ppt/tags/tag12.xml><?xml version="1.0" encoding="utf-8"?>
<p:tagLst xmlns:p="http://schemas.openxmlformats.org/presentationml/2006/main">
  <p:tag name="KSO_WM_UNIT_TEXT_PART_ID_V2" val="b-3-1"/>
  <p:tag name="KSO_WM_UNIT_ISCONTENTSTITLE" val="0"/>
  <p:tag name="KSO_WM_UNIT_PRESET_TEXT" val="单击此处添加大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67_1*a*1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8667_1*i*4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490_1*i*1"/>
  <p:tag name="KSO_WM_UNIT_LAYERLEVEL" val="1"/>
  <p:tag name="KSO_WM_TAG_VERSION" val="1.0"/>
  <p:tag name="KSO_WM_BEAUTIFY_FLAG" val="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490"/>
  <p:tag name="KSO_WM_UNIT_VALUE" val="1150"/>
  <p:tag name="KSO_WM_TEMPLATE_ASSEMBLE_XID" val="60656e6a4054ed1e2fb7f842"/>
  <p:tag name="KSO_WM_TEMPLATE_ASSEMBLE_GROUPID" val="60656e6a4054ed1e2fb7f84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8667_1*i*4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</p:tagLst>
</file>

<file path=ppt/tags/tag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14838_1*f*3"/>
  <p:tag name="KSO_WM_TEMPLATE_CATEGORY" val="diagram"/>
  <p:tag name="KSO_WM_TEMPLATE_INDEX" val="2021483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58da7b2a83a64b5abec2270755ebf14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84c8c5d28c74ad5843bd6910bffd356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a34054ed1e2fb80dd4"/>
  <p:tag name="KSO_WM_TEMPLATE_ASSEMBLE_GROUPID" val="60656fa34054ed1e2fb80dd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490_1*i*1"/>
  <p:tag name="KSO_WM_UNIT_LAYERLEVEL" val="1"/>
  <p:tag name="KSO_WM_TAG_VERSION" val="1.0"/>
  <p:tag name="KSO_WM_BEAUTIFY_FLAG" val="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490"/>
  <p:tag name="KSO_WM_UNIT_VALUE" val="1150"/>
  <p:tag name="KSO_WM_TEMPLATE_ASSEMBLE_XID" val="60656e6a4054ed1e2fb7f842"/>
  <p:tag name="KSO_WM_TEMPLATE_ASSEMBLE_GROUPID" val="60656e6a4054ed1e2fb7f842"/>
</p:tagLst>
</file>

<file path=ppt/tags/tag1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14838_1*f*3"/>
  <p:tag name="KSO_WM_TEMPLATE_CATEGORY" val="diagram"/>
  <p:tag name="KSO_WM_TEMPLATE_INDEX" val="2021483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58da7b2a83a64b5abec2270755ebf14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84c8c5d28c74ad5843bd6910bffd356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a34054ed1e2fb80dd4"/>
  <p:tag name="KSO_WM_TEMPLATE_ASSEMBLE_GROUPID" val="60656fa34054ed1e2fb80dd4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KSO_WPP_MARK_KEY" val="4c573483-8cdf-4b22-9e2b-b1f9ee4b45db"/>
  <p:tag name="COMMONDATA" val="eyJoZGlkIjoiZjg3ZGE2MzdmZjg4NDY0Nzg4Njk5YmI3ODU2YjY5OGUifQ==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8667_1*i*3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</p:tagLst>
</file>

<file path=ppt/tags/tag5.xml><?xml version="1.0" encoding="utf-8"?>
<p:tagLst xmlns:p="http://schemas.openxmlformats.org/presentationml/2006/main">
  <p:tag name="KSO_WM_UNIT_TEXT_PART_ID_V2" val="b-3-1"/>
  <p:tag name="KSO_WM_UNIT_ISCONTENTSTITLE" val="0"/>
  <p:tag name="KSO_WM_UNIT_PRESET_TEXT" val="单击此处添加大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67_1*a*1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8667_1*i*4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8667_1*i*4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8667_1*i*3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</p:tagLst>
</file>

<file path=ppt/tags/tag9.xml><?xml version="1.0" encoding="utf-8"?>
<p:tagLst xmlns:p="http://schemas.openxmlformats.org/presentationml/2006/main">
  <p:tag name="KSO_WM_UNIT_TEXT_PART_ID_V2" val="b-3-1"/>
  <p:tag name="KSO_WM_UNIT_ISCONTENTSTITLE" val="0"/>
  <p:tag name="KSO_WM_UNIT_PRESET_TEXT" val="单击此处添加大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67_1*a*1"/>
  <p:tag name="KSO_WM_TEMPLATE_CATEGORY" val="diagram"/>
  <p:tag name="KSO_WM_TEMPLATE_INDEX" val="20198667"/>
  <p:tag name="KSO_WM_UNIT_LAYERLEVEL" val="1"/>
  <p:tag name="KSO_WM_TAG_VERSION" val="1.0"/>
  <p:tag name="KSO_WM_BEAUTIFY_FLAG" val="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2763</Words>
  <Application>WPS 演示</Application>
  <PresentationFormat>宽屏</PresentationFormat>
  <Paragraphs>226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Wingdings</vt:lpstr>
      <vt:lpstr>PingFang SC</vt:lpstr>
      <vt:lpstr>Segoe UI</vt:lpstr>
      <vt:lpstr>Calibri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djh</cp:lastModifiedBy>
  <cp:revision>387</cp:revision>
  <dcterms:created xsi:type="dcterms:W3CDTF">2023-06-21T13:15:00Z</dcterms:created>
  <dcterms:modified xsi:type="dcterms:W3CDTF">2023-06-24T07:18:39Z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239E24301580CA9D02F89264E47E4B3D_43</vt:lpwstr>
  </property>
  <property fmtid="{D5CDD505-2E9C-101B-9397-08002B2CF9AE}" pid="3" name="KSOProductBuildVer">
    <vt:lpwstr>2052-11.1.0.14309</vt:lpwstr>
  </property>
</Properties>
</file>