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6.svg" ContentType="image/svg+xml"/>
  <Override PartName="/ppt/media/image18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7"/>
  </p:notesMasterIdLst>
  <p:sldIdLst>
    <p:sldId id="256" r:id="rId4"/>
    <p:sldId id="257" r:id="rId5"/>
    <p:sldId id="258" r:id="rId6"/>
    <p:sldId id="272" r:id="rId7"/>
    <p:sldId id="263" r:id="rId8"/>
    <p:sldId id="273" r:id="rId9"/>
    <p:sldId id="266" r:id="rId10"/>
    <p:sldId id="271" r:id="rId11"/>
    <p:sldId id="264" r:id="rId12"/>
    <p:sldId id="260" r:id="rId13"/>
    <p:sldId id="265" r:id="rId14"/>
    <p:sldId id="281" r:id="rId15"/>
    <p:sldId id="262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 刚良" initials="刘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54E"/>
    <a:srgbClr val="29A5FF"/>
    <a:srgbClr val="8A54B0"/>
    <a:srgbClr val="34344E"/>
    <a:srgbClr val="C00000"/>
    <a:srgbClr val="00AE57"/>
    <a:srgbClr val="323257"/>
    <a:srgbClr val="7A4C9C"/>
    <a:srgbClr val="3E4A6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2"/>
    <p:restoredTop sz="94674"/>
  </p:normalViewPr>
  <p:slideViewPr>
    <p:cSldViewPr snapToGrid="0">
      <p:cViewPr varScale="1">
        <p:scale>
          <a:sx n="83" d="100"/>
          <a:sy n="83" d="100"/>
        </p:scale>
        <p:origin x="79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8BA5D-82C1-D74E-98AF-3BF4F9ADDC1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2DA-A7C3-2347-8051-A4EE97E9460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/>
        </p:nvSpPr>
        <p:spPr>
          <a:xfrm flipV="1">
            <a:off x="1083077" y="1981118"/>
            <a:ext cx="10149221" cy="95945"/>
          </a:xfrm>
          <a:prstGeom prst="rect">
            <a:avLst/>
          </a:prstGeom>
          <a:gradFill>
            <a:gsLst>
              <a:gs pos="43000">
                <a:srgbClr val="B983E1"/>
              </a:gs>
              <a:gs pos="100000">
                <a:srgbClr val="17050A"/>
              </a:gs>
              <a:gs pos="0">
                <a:srgbClr val="00A8F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1083077" y="1392923"/>
            <a:ext cx="2316071" cy="1446550"/>
            <a:chOff x="3221860" y="1907278"/>
            <a:chExt cx="2316071" cy="1446550"/>
          </a:xfrm>
        </p:grpSpPr>
        <p:sp>
          <p:nvSpPr>
            <p:cNvPr id="31" name="文本框 30"/>
            <p:cNvSpPr txBox="1"/>
            <p:nvPr/>
          </p:nvSpPr>
          <p:spPr>
            <a:xfrm>
              <a:off x="3221860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中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080067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国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</p:grpSp>
      <p:grpSp>
        <p:nvGrpSpPr>
          <p:cNvPr id="33" name="组合 32"/>
          <p:cNvGrpSpPr/>
          <p:nvPr userDrawn="1"/>
        </p:nvGrpSpPr>
        <p:grpSpPr>
          <a:xfrm>
            <a:off x="3005863" y="1289780"/>
            <a:ext cx="8397721" cy="1549693"/>
            <a:chOff x="1508112" y="2935045"/>
            <a:chExt cx="8397721" cy="1549693"/>
          </a:xfrm>
        </p:grpSpPr>
        <p:sp>
          <p:nvSpPr>
            <p:cNvPr id="34" name="文本框 33"/>
            <p:cNvSpPr txBox="1"/>
            <p:nvPr/>
          </p:nvSpPr>
          <p:spPr>
            <a:xfrm>
              <a:off x="3348263" y="2935045"/>
              <a:ext cx="9295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+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09303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开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957860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发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77669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者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570912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大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447969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赛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508112" y="3038188"/>
              <a:ext cx="1994660" cy="1446550"/>
              <a:chOff x="1490018" y="4162664"/>
              <a:chExt cx="1994660" cy="1446550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1490018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R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2055316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P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2528214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3953483" y="3038188"/>
              <a:ext cx="1657791" cy="1446550"/>
              <a:chOff x="4007931" y="4826644"/>
              <a:chExt cx="1657791" cy="1446550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4007931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4689770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I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</p:grpSp>
      <p:sp>
        <p:nvSpPr>
          <p:cNvPr id="47" name="文本框 46"/>
          <p:cNvSpPr txBox="1"/>
          <p:nvPr userDrawn="1"/>
        </p:nvSpPr>
        <p:spPr>
          <a:xfrm>
            <a:off x="4432464" y="3668573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融合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创新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  <a:endParaRPr lang="zh-CN" altLang="en-US" sz="3200" dirty="0">
              <a:gradFill>
                <a:gsLst>
                  <a:gs pos="0">
                    <a:srgbClr val="01A8FF"/>
                  </a:gs>
                  <a:gs pos="100000">
                    <a:srgbClr val="D460FF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4615214" y="1275122"/>
            <a:ext cx="384548" cy="605651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7579447" y="3019739"/>
            <a:ext cx="672156" cy="1058624"/>
          </a:xfrm>
          <a:prstGeom prst="rect">
            <a:avLst/>
          </a:prstGeom>
        </p:spPr>
      </p:pic>
      <p:sp>
        <p:nvSpPr>
          <p:cNvPr id="50" name="文本框 49"/>
          <p:cNvSpPr txBox="1"/>
          <p:nvPr userDrawn="1"/>
        </p:nvSpPr>
        <p:spPr>
          <a:xfrm>
            <a:off x="2395708" y="2673824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CHINA RPA+AI DEVELOPER CHALLENGE</a:t>
            </a:r>
            <a:endParaRPr lang="zh-CN" altLang="en-US" sz="3200" dirty="0">
              <a:solidFill>
                <a:schemeClr val="bg1"/>
              </a:solidFill>
              <a:latin typeface="Ebrima" panose="02000000000000000000" pitchFamily="2" charset="0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2" y="1752261"/>
            <a:ext cx="4201895" cy="19173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94" y="2499927"/>
            <a:ext cx="4814036" cy="2339406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731229" y="3669630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融合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创新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  <a:endParaRPr lang="zh-CN" altLang="en-US" sz="3200" dirty="0">
              <a:gradFill>
                <a:gsLst>
                  <a:gs pos="0">
                    <a:srgbClr val="01A8FF"/>
                  </a:gs>
                  <a:gs pos="100000">
                    <a:srgbClr val="D460FF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6.png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53" y="0"/>
            <a:ext cx="12353453" cy="69480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6256" y="-38067"/>
            <a:ext cx="2245394" cy="1015326"/>
            <a:chOff x="10476631" y="29308"/>
            <a:chExt cx="2245394" cy="1015326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6631" y="29308"/>
              <a:ext cx="1724994" cy="78713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 userDrawn="1"/>
          </p:nvSpPr>
          <p:spPr>
            <a:xfrm>
              <a:off x="10579602" y="767635"/>
              <a:ext cx="2142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融 合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创 新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创 造</a:t>
              </a:r>
              <a:endParaRPr lang="zh-CN" altLang="en-US" sz="1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5" y="-42332"/>
            <a:ext cx="12276225" cy="694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2" y="1752261"/>
            <a:ext cx="4201895" cy="19173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95" y="2576929"/>
            <a:ext cx="4814036" cy="2339406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1731229" y="3669630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融合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创新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  <a:endParaRPr lang="zh-CN" altLang="en-US" sz="3200" dirty="0">
              <a:gradFill>
                <a:gsLst>
                  <a:gs pos="0">
                    <a:srgbClr val="01A8FF"/>
                  </a:gs>
                  <a:gs pos="100000">
                    <a:srgbClr val="D460FF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线连接符 15"/>
          <p:cNvCxnSpPr/>
          <p:nvPr userDrawn="1"/>
        </p:nvCxnSpPr>
        <p:spPr>
          <a:xfrm>
            <a:off x="6092789" y="2974206"/>
            <a:ext cx="0" cy="856649"/>
          </a:xfrm>
          <a:prstGeom prst="line">
            <a:avLst/>
          </a:prstGeom>
          <a:ln w="12700">
            <a:solidFill>
              <a:srgbClr val="B484E2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8.svg"/><Relationship Id="rId7" Type="http://schemas.openxmlformats.org/officeDocument/2006/relationships/image" Target="../media/image17.png"/><Relationship Id="rId6" Type="http://schemas.openxmlformats.org/officeDocument/2006/relationships/tags" Target="../tags/tag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svg"/><Relationship Id="rId8" Type="http://schemas.openxmlformats.org/officeDocument/2006/relationships/image" Target="../media/image26.png"/><Relationship Id="rId7" Type="http://schemas.openxmlformats.org/officeDocument/2006/relationships/image" Target="../media/image25.svg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9" Type="http://schemas.openxmlformats.org/officeDocument/2006/relationships/slideLayout" Target="../slideLayouts/slideLayout7.xml"/><Relationship Id="rId28" Type="http://schemas.openxmlformats.org/officeDocument/2006/relationships/image" Target="../media/image46.svg"/><Relationship Id="rId27" Type="http://schemas.openxmlformats.org/officeDocument/2006/relationships/image" Target="../media/image45.png"/><Relationship Id="rId26" Type="http://schemas.openxmlformats.org/officeDocument/2006/relationships/image" Target="../media/image44.svg"/><Relationship Id="rId25" Type="http://schemas.openxmlformats.org/officeDocument/2006/relationships/image" Target="../media/image43.png"/><Relationship Id="rId24" Type="http://schemas.openxmlformats.org/officeDocument/2006/relationships/image" Target="../media/image42.svg"/><Relationship Id="rId23" Type="http://schemas.openxmlformats.org/officeDocument/2006/relationships/image" Target="../media/image41.png"/><Relationship Id="rId22" Type="http://schemas.openxmlformats.org/officeDocument/2006/relationships/image" Target="../media/image40.svg"/><Relationship Id="rId21" Type="http://schemas.openxmlformats.org/officeDocument/2006/relationships/image" Target="../media/image39.png"/><Relationship Id="rId20" Type="http://schemas.openxmlformats.org/officeDocument/2006/relationships/image" Target="../media/image38.svg"/><Relationship Id="rId2" Type="http://schemas.openxmlformats.org/officeDocument/2006/relationships/image" Target="../media/image20.png"/><Relationship Id="rId19" Type="http://schemas.openxmlformats.org/officeDocument/2006/relationships/image" Target="../media/image37.png"/><Relationship Id="rId18" Type="http://schemas.openxmlformats.org/officeDocument/2006/relationships/image" Target="../media/image36.svg"/><Relationship Id="rId17" Type="http://schemas.openxmlformats.org/officeDocument/2006/relationships/image" Target="../media/image35.png"/><Relationship Id="rId16" Type="http://schemas.openxmlformats.org/officeDocument/2006/relationships/image" Target="../media/image34.png"/><Relationship Id="rId15" Type="http://schemas.openxmlformats.org/officeDocument/2006/relationships/image" Target="../media/image33.svg"/><Relationship Id="rId14" Type="http://schemas.openxmlformats.org/officeDocument/2006/relationships/image" Target="../media/image32.png"/><Relationship Id="rId13" Type="http://schemas.openxmlformats.org/officeDocument/2006/relationships/image" Target="../media/image31.svg"/><Relationship Id="rId12" Type="http://schemas.openxmlformats.org/officeDocument/2006/relationships/image" Target="../media/image30.png"/><Relationship Id="rId11" Type="http://schemas.openxmlformats.org/officeDocument/2006/relationships/image" Target="../media/image29.svg"/><Relationship Id="rId10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1" Type="http://schemas.openxmlformats.org/officeDocument/2006/relationships/slideLayout" Target="../slideLayouts/slideLayout7.xml"/><Relationship Id="rId50" Type="http://schemas.openxmlformats.org/officeDocument/2006/relationships/image" Target="../media/image58.png"/><Relationship Id="rId5" Type="http://schemas.openxmlformats.org/officeDocument/2006/relationships/tags" Target="../tags/tag10.xml"/><Relationship Id="rId49" Type="http://schemas.openxmlformats.org/officeDocument/2006/relationships/image" Target="../media/image57.png"/><Relationship Id="rId48" Type="http://schemas.openxmlformats.org/officeDocument/2006/relationships/image" Target="../media/image56.png"/><Relationship Id="rId47" Type="http://schemas.openxmlformats.org/officeDocument/2006/relationships/image" Target="../media/image55.png"/><Relationship Id="rId46" Type="http://schemas.openxmlformats.org/officeDocument/2006/relationships/image" Target="../media/image54.png"/><Relationship Id="rId45" Type="http://schemas.openxmlformats.org/officeDocument/2006/relationships/tags" Target="../tags/tag44.xml"/><Relationship Id="rId44" Type="http://schemas.openxmlformats.org/officeDocument/2006/relationships/tags" Target="../tags/tag43.xml"/><Relationship Id="rId43" Type="http://schemas.openxmlformats.org/officeDocument/2006/relationships/tags" Target="../tags/tag42.xml"/><Relationship Id="rId42" Type="http://schemas.openxmlformats.org/officeDocument/2006/relationships/tags" Target="../tags/tag41.xml"/><Relationship Id="rId41" Type="http://schemas.openxmlformats.org/officeDocument/2006/relationships/image" Target="../media/image53.svg"/><Relationship Id="rId40" Type="http://schemas.openxmlformats.org/officeDocument/2006/relationships/image" Target="../media/image52.png"/><Relationship Id="rId4" Type="http://schemas.openxmlformats.org/officeDocument/2006/relationships/tags" Target="../tags/tag9.xml"/><Relationship Id="rId39" Type="http://schemas.openxmlformats.org/officeDocument/2006/relationships/tags" Target="../tags/tag40.xml"/><Relationship Id="rId38" Type="http://schemas.openxmlformats.org/officeDocument/2006/relationships/image" Target="../media/image51.svg"/><Relationship Id="rId37" Type="http://schemas.openxmlformats.org/officeDocument/2006/relationships/image" Target="../media/image50.png"/><Relationship Id="rId36" Type="http://schemas.openxmlformats.org/officeDocument/2006/relationships/tags" Target="../tags/tag39.xml"/><Relationship Id="rId35" Type="http://schemas.openxmlformats.org/officeDocument/2006/relationships/tags" Target="../tags/tag38.xml"/><Relationship Id="rId34" Type="http://schemas.openxmlformats.org/officeDocument/2006/relationships/image" Target="../media/image49.svg"/><Relationship Id="rId33" Type="http://schemas.openxmlformats.org/officeDocument/2006/relationships/image" Target="../media/image48.png"/><Relationship Id="rId32" Type="http://schemas.openxmlformats.org/officeDocument/2006/relationships/tags" Target="../tags/tag37.xml"/><Relationship Id="rId31" Type="http://schemas.openxmlformats.org/officeDocument/2006/relationships/tags" Target="../tags/tag36.xml"/><Relationship Id="rId30" Type="http://schemas.openxmlformats.org/officeDocument/2006/relationships/tags" Target="../tags/tag35.xml"/><Relationship Id="rId3" Type="http://schemas.openxmlformats.org/officeDocument/2006/relationships/tags" Target="../tags/tag8.xml"/><Relationship Id="rId29" Type="http://schemas.openxmlformats.org/officeDocument/2006/relationships/tags" Target="../tags/tag34.xml"/><Relationship Id="rId28" Type="http://schemas.openxmlformats.org/officeDocument/2006/relationships/tags" Target="../tags/tag33.xml"/><Relationship Id="rId27" Type="http://schemas.openxmlformats.org/officeDocument/2006/relationships/tags" Target="../tags/tag32.xml"/><Relationship Id="rId26" Type="http://schemas.openxmlformats.org/officeDocument/2006/relationships/tags" Target="../tags/tag31.xml"/><Relationship Id="rId25" Type="http://schemas.openxmlformats.org/officeDocument/2006/relationships/tags" Target="../tags/tag30.xml"/><Relationship Id="rId24" Type="http://schemas.openxmlformats.org/officeDocument/2006/relationships/tags" Target="../tags/tag29.xml"/><Relationship Id="rId23" Type="http://schemas.openxmlformats.org/officeDocument/2006/relationships/tags" Target="../tags/tag28.xml"/><Relationship Id="rId22" Type="http://schemas.openxmlformats.org/officeDocument/2006/relationships/tags" Target="../tags/tag27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tags" Target="../tags/tag7.xml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占位符 2"/>
          <p:cNvSpPr txBox="1"/>
          <p:nvPr/>
        </p:nvSpPr>
        <p:spPr>
          <a:xfrm>
            <a:off x="2975610" y="4824730"/>
            <a:ext cx="6587490" cy="1163955"/>
          </a:xfrm>
          <a:prstGeom prst="rect">
            <a:avLst/>
          </a:prstGeom>
          <a:solidFill>
            <a:srgbClr val="759BFF">
              <a:alpha val="10000"/>
            </a:srgbClr>
          </a:solidFill>
          <a:ln>
            <a:noFill/>
          </a:ln>
        </p:spPr>
        <p:txBody>
          <a:bodyPr anchor="ctr" anchorCtr="1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alpha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3600" dirty="0">
                <a:solidFill>
                  <a:srgbClr val="FF0000">
                    <a:alpha val="90000"/>
                  </a:srgbClr>
                </a:solidFill>
              </a:rPr>
              <a:t>证券监管机构公文自动化收集</a:t>
            </a:r>
            <a:endParaRPr kumimoji="1" lang="zh-CN" altLang="en-US" sz="3600" dirty="0">
              <a:solidFill>
                <a:srgbClr val="FF0000">
                  <a:alpha val="90000"/>
                </a:srgbClr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083077" y="1392923"/>
            <a:ext cx="2316071" cy="1446550"/>
            <a:chOff x="3221860" y="1907278"/>
            <a:chExt cx="2316071" cy="1446550"/>
          </a:xfrm>
        </p:grpSpPr>
        <p:sp>
          <p:nvSpPr>
            <p:cNvPr id="35" name="文本框 34"/>
            <p:cNvSpPr txBox="1"/>
            <p:nvPr/>
          </p:nvSpPr>
          <p:spPr>
            <a:xfrm>
              <a:off x="3221860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中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080067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国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</p:grpSp>
      <p:pic>
        <p:nvPicPr>
          <p:cNvPr id="58" name="图片 57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246" y="840264"/>
            <a:ext cx="963174" cy="963174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1077608" y="506641"/>
            <a:ext cx="507902" cy="799929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9081309" y="87943"/>
            <a:ext cx="672156" cy="1058624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4615214" y="1275122"/>
            <a:ext cx="384548" cy="6056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92498" y="291458"/>
            <a:ext cx="56926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六、方案价值与收益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项目收益统计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Solution Value and Revenue</a:t>
            </a:r>
            <a:endParaRPr lang="en-US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2735" y="3215005"/>
            <a:ext cx="5492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截止到昨天，总运行3115次，单次流程节省30分钟时间，共节省人力近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1600小时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47435" y="3373755"/>
            <a:ext cx="4817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将收文专岗转变为收文兼岗，节省人力成本20万/年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0520" y="6331585"/>
            <a:ext cx="52298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减少公文错收、漏收、迟收而产生的监管部门处罚风险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80125" y="6282055"/>
            <a:ext cx="5962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间接推动了我司数字化转型进程，推动我司第一届数字员工大赛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10" name="图片 9" descr="时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1190625"/>
            <a:ext cx="4115435" cy="2121535"/>
          </a:xfrm>
          <a:prstGeom prst="rect">
            <a:avLst/>
          </a:prstGeom>
        </p:spPr>
      </p:pic>
      <p:pic>
        <p:nvPicPr>
          <p:cNvPr id="12" name="图片 11" descr="风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" y="4044950"/>
            <a:ext cx="4211955" cy="2270760"/>
          </a:xfrm>
          <a:prstGeom prst="rect">
            <a:avLst/>
          </a:prstGeom>
        </p:spPr>
      </p:pic>
      <p:pic>
        <p:nvPicPr>
          <p:cNvPr id="13" name="图片 12" descr="数字化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595" y="3982085"/>
            <a:ext cx="4265930" cy="2333625"/>
          </a:xfrm>
          <a:prstGeom prst="rect">
            <a:avLst/>
          </a:prstGeom>
        </p:spPr>
      </p:pic>
      <p:pic>
        <p:nvPicPr>
          <p:cNvPr id="14" name="图片 13" descr="成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900" y="1190625"/>
            <a:ext cx="4211320" cy="21240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92498" y="291458"/>
            <a:ext cx="56926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六、方案价值与收益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推广价值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Solution Value and Revenue</a:t>
            </a:r>
            <a:endParaRPr lang="en-US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4230" y="4940300"/>
            <a:ext cx="101517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由于各家券商的监管机构收文具有相同性，区别仅为账户密码，因此我司的公文收文在行业内具有强复制性，强适用性。我司利用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RPA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技术实现监管机构收文自动化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可以为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各同行券商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实践提供参考经验，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以更经济实用、更合规地帮助各同行券商节省收文成本、降低公文错收、漏收、迟收而受到监管部门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处罚的风险。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823595" y="1243965"/>
            <a:ext cx="10152380" cy="3705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92735" y="291465"/>
            <a:ext cx="35966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七、未来的</a:t>
            </a:r>
            <a:r>
              <a:rPr 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愿景</a:t>
            </a:r>
            <a:endParaRPr 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Solution Value and Revenue</a:t>
            </a:r>
            <a:endParaRPr lang="en-US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86830" y="2020570"/>
            <a:ext cx="507428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chatgpt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更深入运用到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RPA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各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RPA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软件能够互通，实现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RPA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软件之间的相互调用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形成券商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RPA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生态，加强券商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RPA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之间的交流与交易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725" y="1233805"/>
            <a:ext cx="5523230" cy="55429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0" y="1079500"/>
            <a:ext cx="12192000" cy="14009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占位符 8"/>
          <p:cNvSpPr txBox="1"/>
          <p:nvPr/>
        </p:nvSpPr>
        <p:spPr>
          <a:xfrm>
            <a:off x="835319" y="1815096"/>
            <a:ext cx="3493147" cy="480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dirty="0">
                <a:gradFill flip="none" rotWithShape="1">
                  <a:gsLst>
                    <a:gs pos="0">
                      <a:srgbClr val="01A8FF"/>
                    </a:gs>
                    <a:gs pos="47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参赛作品 </a:t>
            </a:r>
            <a:r>
              <a:rPr kumimoji="1" lang="en-US" altLang="zh-CN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entries</a:t>
            </a:r>
            <a:r>
              <a:rPr kumimoji="1" lang="zh-CN" altLang="en-US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kumimoji="1" lang="en-US" altLang="zh-CN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kumimoji="1" lang="zh-CN" altLang="en-US" dirty="0">
              <a:solidFill>
                <a:schemeClr val="bg1">
                  <a:alpha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占位符 9"/>
          <p:cNvSpPr txBox="1"/>
          <p:nvPr/>
        </p:nvSpPr>
        <p:spPr>
          <a:xfrm>
            <a:off x="2299823" y="2671104"/>
            <a:ext cx="7210483" cy="3129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200">
              <a:lnSpc>
                <a:spcPct val="200000"/>
              </a:lnSpc>
              <a:spcBef>
                <a:spcPts val="0"/>
              </a:spcBef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队伍名称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zh-CN" altLang="en-US" sz="2000" b="1" dirty="0">
                <a:solidFill>
                  <a:srgbClr val="FFFF00">
                    <a:alpha val="8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机器人掌舵者</a:t>
            </a:r>
            <a:endParaRPr lang="en-US" altLang="zh-CN" sz="2000" b="1" dirty="0">
              <a:solidFill>
                <a:srgbClr val="FFFF00">
                  <a:alpha val="8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队伍成员</a:t>
            </a:r>
            <a:r>
              <a:rPr lang="en-US" altLang="zh-CN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Team Member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：刘刚良（组长）、钟龙芬、殷捷、陈直、朱兆臣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队伍口号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Team Slogan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：数据驱动、科技助力、业务变革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所在单位和部门</a:t>
            </a:r>
            <a:r>
              <a:rPr lang="en-US" altLang="zh-CN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专业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Enterprise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东亚前海证券</a:t>
            </a:r>
            <a:endParaRPr lang="zh-CN" altLang="en-US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作品应用场景 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：综管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运营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公文下载、提醒、发布自动化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作品应用项目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：证券监管机构公文自动化收集</a:t>
            </a:r>
            <a:endParaRPr lang="zh-CN" altLang="en-US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1219200">
              <a:lnSpc>
                <a:spcPct val="200000"/>
              </a:lnSpc>
              <a:spcBef>
                <a:spcPts val="0"/>
              </a:spcBef>
            </a:pP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占位符 1"/>
          <p:cNvSpPr txBox="1"/>
          <p:nvPr/>
        </p:nvSpPr>
        <p:spPr>
          <a:xfrm>
            <a:off x="4140365" y="490680"/>
            <a:ext cx="4062101" cy="48014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作品信息 </a:t>
            </a:r>
            <a:r>
              <a:rPr kumimoji="1"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App Information</a:t>
            </a:r>
            <a:endParaRPr kumimoji="1"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92498" y="285760"/>
            <a:ext cx="8288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一、需求分析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Requirement analysis</a:t>
            </a:r>
            <a:endParaRPr lang="en-US" altLang="zh-CN" b="1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灯片编号占位符 3"/>
          <p:cNvSpPr txBox="1"/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D3DB80-B894-403A-B48E-6FDC1A72010E}" type="slidenum">
              <a:rPr lang="zh-CN" altLang="en-US" smtClean="0"/>
            </a:fld>
            <a:endParaRPr lang="zh-CN" altLang="en-US" dirty="0"/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</p:nvPr>
        </p:nvGraphicFramePr>
        <p:xfrm>
          <a:off x="7439025" y="1117600"/>
          <a:ext cx="4392930" cy="5334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42795"/>
                <a:gridCol w="2350135"/>
              </a:tblGrid>
              <a:tr h="68770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行业收文方式调研情况汇总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公司名称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收文方式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国泰君安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sym typeface="+mn-ea"/>
                        </a:rPr>
                        <a:t>证券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纯手工收文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华泰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sym typeface="+mn-ea"/>
                        </a:rPr>
                        <a:t>证券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vMerge="1"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开源证券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vMerge="1"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联储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sym typeface="+mn-ea"/>
                        </a:rPr>
                        <a:t>证券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vMerge="1"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星展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sym typeface="+mn-ea"/>
                        </a:rPr>
                        <a:t>证券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vMerge="1"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申港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sym typeface="+mn-ea"/>
                        </a:rPr>
                        <a:t>证券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vMerge="1"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汇丰前海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sym typeface="+mn-ea"/>
                        </a:rPr>
                        <a:t>证券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vMerge="1"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华鑫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sym typeface="+mn-ea"/>
                        </a:rPr>
                        <a:t>证券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vMerge="1"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华宝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sym typeface="+mn-ea"/>
                        </a:rPr>
                        <a:t>证券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vMerge="1"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兴业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sym typeface="+mn-ea"/>
                        </a:rPr>
                        <a:t>证券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vMerge="1">
                  <a:tcPr/>
                </a:tc>
              </a:tr>
              <a:tr h="9277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东兴证券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sym typeface="+mn-ea"/>
                        </a:rPr>
                        <a:t>半手工收文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sym typeface="+mn-ea"/>
                        </a:rPr>
                        <a:t>（手工下载，利用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sym typeface="+mn-ea"/>
                        </a:rPr>
                        <a:t>RPA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sym typeface="+mn-ea"/>
                        </a:rPr>
                        <a:t>进行监控提示）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22" y="3977749"/>
            <a:ext cx="3557905" cy="7004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22" y="4832459"/>
            <a:ext cx="3557905" cy="8826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767" y="3977749"/>
            <a:ext cx="2500630" cy="7010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132" y="4872464"/>
            <a:ext cx="2500630" cy="8432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657" y="5864334"/>
            <a:ext cx="6175375" cy="8197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9105" y="1270000"/>
            <a:ext cx="6650355" cy="2553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0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zh-CN" altLang="en-US" sz="20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、证券公司作为证券市场的重要中介机构与参与主体，与证监会、证券业协会、交易所、中国结算等各证券市场监管机构之间存在各类公文函件交互；</a:t>
            </a:r>
            <a:endParaRPr lang="en-US" altLang="zh-CN" sz="200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0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2</a:t>
            </a:r>
            <a:r>
              <a:rPr lang="zh-CN" altLang="en-US" sz="2000" kern="100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、</a:t>
            </a:r>
            <a:r>
              <a:rPr lang="zh-CN" altLang="en-US" sz="20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采用纯手工收文模式，收文效率低存在漏收、晚收、错收等操作风险；</a:t>
            </a:r>
            <a:endParaRPr lang="en-US" altLang="zh-CN" sz="2000" kern="100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en-US" altLang="zh-CN" sz="20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zh-CN" altLang="en-US" sz="20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、通过调研同业</a:t>
            </a:r>
            <a:r>
              <a:rPr lang="en-US" altLang="zh-CN" sz="20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10</a:t>
            </a:r>
            <a:r>
              <a:rPr lang="zh-CN" altLang="en-US" sz="20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余家证券公司收文工作管理情况，截止</a:t>
            </a:r>
            <a:r>
              <a:rPr lang="en-US" altLang="zh-CN" sz="20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2023</a:t>
            </a:r>
            <a:r>
              <a:rPr lang="zh-CN" sz="20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年</a:t>
            </a:r>
            <a:r>
              <a:rPr lang="en-US" altLang="zh-CN" sz="20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5</a:t>
            </a:r>
            <a:r>
              <a:rPr lang="zh-CN" altLang="en-US" sz="20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sz="20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zh-CN" altLang="en-US" sz="20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日，尚无采取</a:t>
            </a:r>
            <a:r>
              <a:rPr lang="en-US" altLang="zh-CN" sz="20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RPA</a:t>
            </a:r>
            <a:r>
              <a:rPr lang="zh-CN" altLang="en-US" sz="2000" kern="100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实现下载、提醒、发布全流程自动化的案例。</a:t>
            </a:r>
            <a:endParaRPr lang="zh-CN" altLang="en-US" sz="200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512425" y="6499860"/>
            <a:ext cx="1319530" cy="3067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indent="0" algn="just">
              <a:buFont typeface="Wingdings" panose="05000000000000000000" pitchFamily="2" charset="2"/>
              <a:buNone/>
            </a:pPr>
            <a:r>
              <a:rPr lang="zh-CN" sz="1400" kern="100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/>
                <a:latin typeface="+mn-ea"/>
                <a:cs typeface="Times New Roman" panose="02020603050405020304" pitchFamily="18" charset="0"/>
              </a:rPr>
              <a:t>截止</a:t>
            </a:r>
            <a:r>
              <a:rPr lang="en-US" altLang="zh-CN" sz="1400" kern="100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/>
                <a:latin typeface="+mn-ea"/>
                <a:cs typeface="Times New Roman" panose="02020603050405020304" pitchFamily="18" charset="0"/>
              </a:rPr>
              <a:t>2023.5.1</a:t>
            </a:r>
            <a:endParaRPr lang="en-US" altLang="zh-CN" sz="1400" kern="100" dirty="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effectLst/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92735" y="285750"/>
            <a:ext cx="67786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一、需求分析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业务痛点与难点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Requirement analysis</a:t>
            </a:r>
            <a:endParaRPr lang="en-US" altLang="zh-CN" b="1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灯片编号占位符 3"/>
          <p:cNvSpPr txBox="1"/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D3DB80-B894-403A-B48E-6FDC1A72010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7" name="PA_矩形 27"/>
          <p:cNvSpPr/>
          <p:nvPr>
            <p:custDataLst>
              <p:tags r:id="rId1"/>
            </p:custDataLst>
          </p:nvPr>
        </p:nvSpPr>
        <p:spPr>
          <a:xfrm>
            <a:off x="8009498" y="5156589"/>
            <a:ext cx="1925996" cy="346656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lstStyle/>
          <a:p>
            <a:pPr algn="r" defTabSz="914400">
              <a:spcBef>
                <a:spcPct val="0"/>
              </a:spcBef>
              <a:defRPr/>
            </a:pPr>
            <a:r>
              <a:rPr lang="en-US" altLang="zh-CN" sz="2000" b="1" kern="0" dirty="0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sz="2000" b="1" kern="0" dirty="0">
                <a:solidFill>
                  <a:schemeClr val="bg1"/>
                </a:solidFill>
                <a:sym typeface="+mn-ea"/>
              </a:rPr>
              <a:t>、时效性难以满足</a:t>
            </a:r>
            <a:endParaRPr lang="zh-CN" altLang="en-US" sz="2000" b="1" kern="0" dirty="0">
              <a:solidFill>
                <a:schemeClr val="bg1"/>
              </a:solidFill>
              <a:sym typeface="Arial" panose="020B0604020202020204"/>
            </a:endParaRPr>
          </a:p>
        </p:txBody>
      </p:sp>
      <p:sp>
        <p:nvSpPr>
          <p:cNvPr id="88" name="PA_矩形 22"/>
          <p:cNvSpPr/>
          <p:nvPr>
            <p:custDataLst>
              <p:tags r:id="rId2"/>
            </p:custDataLst>
          </p:nvPr>
        </p:nvSpPr>
        <p:spPr>
          <a:xfrm>
            <a:off x="1858283" y="2636238"/>
            <a:ext cx="2578256" cy="346656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lstStyle/>
          <a:p>
            <a:pPr lvl="0" algn="r" defTabSz="914400">
              <a:spcBef>
                <a:spcPct val="0"/>
              </a:spcBef>
              <a:defRPr/>
            </a:pPr>
            <a:r>
              <a:rPr lang="en-US" altLang="zh-CN" sz="2000" b="1" kern="0" dirty="0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2000" b="1" kern="0" dirty="0">
                <a:solidFill>
                  <a:schemeClr val="bg1"/>
                </a:solidFill>
                <a:sym typeface="+mn-ea"/>
              </a:rPr>
              <a:t>、</a:t>
            </a:r>
            <a:r>
              <a:rPr lang="zh-CN" altLang="en-US" sz="2000" b="1" kern="0" dirty="0">
                <a:solidFill>
                  <a:schemeClr val="bg1"/>
                </a:solidFill>
                <a:sym typeface="+mn-ea"/>
              </a:rPr>
              <a:t>传统技术实现难度高</a:t>
            </a:r>
            <a:endParaRPr lang="zh-CN" altLang="en-US" sz="2000" b="1" kern="0" dirty="0">
              <a:solidFill>
                <a:schemeClr val="bg1"/>
              </a:solidFill>
              <a:sym typeface="Arial" panose="020B0604020202020204"/>
            </a:endParaRPr>
          </a:p>
        </p:txBody>
      </p:sp>
      <p:sp>
        <p:nvSpPr>
          <p:cNvPr id="89" name="PA_矩形 20"/>
          <p:cNvSpPr/>
          <p:nvPr>
            <p:custDataLst>
              <p:tags r:id="rId3"/>
            </p:custDataLst>
          </p:nvPr>
        </p:nvSpPr>
        <p:spPr>
          <a:xfrm>
            <a:off x="2075618" y="5220913"/>
            <a:ext cx="2321113" cy="346656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lstStyle/>
          <a:p>
            <a:pPr lvl="0" algn="r" defTabSz="914400">
              <a:spcBef>
                <a:spcPct val="0"/>
              </a:spcBef>
              <a:defRPr/>
            </a:pPr>
            <a:r>
              <a:rPr lang="en-US" altLang="zh-CN" sz="2000" b="1" kern="0" dirty="0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sz="2000" b="1" kern="0" dirty="0">
                <a:solidFill>
                  <a:schemeClr val="bg1"/>
                </a:solidFill>
                <a:sym typeface="+mn-ea"/>
              </a:rPr>
              <a:t>、数量多、耗时长</a:t>
            </a:r>
            <a:endParaRPr lang="zh-CN" altLang="en-US" sz="2000" b="1" kern="0" dirty="0">
              <a:solidFill>
                <a:schemeClr val="bg1"/>
              </a:solidFill>
              <a:sym typeface="Arial" panose="020B0604020202020204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4230495" y="2272344"/>
            <a:ext cx="3598569" cy="37200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282525" y="3361104"/>
            <a:ext cx="742743" cy="742748"/>
            <a:chOff x="6929282" y="3189984"/>
            <a:chExt cx="742743" cy="742748"/>
          </a:xfrm>
        </p:grpSpPr>
        <p:sp>
          <p:nvSpPr>
            <p:cNvPr id="95" name="椭圆 94"/>
            <p:cNvSpPr/>
            <p:nvPr/>
          </p:nvSpPr>
          <p:spPr>
            <a:xfrm>
              <a:off x="6929282" y="3189984"/>
              <a:ext cx="742743" cy="742748"/>
            </a:xfrm>
            <a:prstGeom prst="ellipse">
              <a:avLst/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96" name="任意多边形: 形状 10"/>
            <p:cNvSpPr/>
            <p:nvPr/>
          </p:nvSpPr>
          <p:spPr bwMode="auto">
            <a:xfrm>
              <a:off x="7183073" y="3291303"/>
              <a:ext cx="235159" cy="435849"/>
            </a:xfrm>
            <a:custGeom>
              <a:avLst/>
              <a:gdLst>
                <a:gd name="connsiteX0" fmla="*/ 144363 w 327353"/>
                <a:gd name="connsiteY0" fmla="*/ 543008 h 606722"/>
                <a:gd name="connsiteX1" fmla="*/ 131814 w 327353"/>
                <a:gd name="connsiteY1" fmla="*/ 555538 h 606722"/>
                <a:gd name="connsiteX2" fmla="*/ 144363 w 327353"/>
                <a:gd name="connsiteY2" fmla="*/ 568156 h 606722"/>
                <a:gd name="connsiteX3" fmla="*/ 182990 w 327353"/>
                <a:gd name="connsiteY3" fmla="*/ 568156 h 606722"/>
                <a:gd name="connsiteX4" fmla="*/ 195540 w 327353"/>
                <a:gd name="connsiteY4" fmla="*/ 555538 h 606722"/>
                <a:gd name="connsiteX5" fmla="*/ 182990 w 327353"/>
                <a:gd name="connsiteY5" fmla="*/ 543008 h 606722"/>
                <a:gd name="connsiteX6" fmla="*/ 327353 w 327353"/>
                <a:gd name="connsiteY6" fmla="*/ 501509 h 606722"/>
                <a:gd name="connsiteX7" fmla="*/ 327353 w 327353"/>
                <a:gd name="connsiteY7" fmla="*/ 572333 h 606722"/>
                <a:gd name="connsiteX8" fmla="*/ 294066 w 327353"/>
                <a:gd name="connsiteY8" fmla="*/ 606722 h 606722"/>
                <a:gd name="connsiteX9" fmla="*/ 33020 w 327353"/>
                <a:gd name="connsiteY9" fmla="*/ 606722 h 606722"/>
                <a:gd name="connsiteX10" fmla="*/ 0 w 327353"/>
                <a:gd name="connsiteY10" fmla="*/ 572333 h 606722"/>
                <a:gd name="connsiteX11" fmla="*/ 0 w 327353"/>
                <a:gd name="connsiteY11" fmla="*/ 502779 h 606722"/>
                <a:gd name="connsiteX12" fmla="*/ 0 w 327353"/>
                <a:gd name="connsiteY12" fmla="*/ 502753 h 606722"/>
                <a:gd name="connsiteX13" fmla="*/ 322280 w 327353"/>
                <a:gd name="connsiteY13" fmla="*/ 502753 h 606722"/>
                <a:gd name="connsiteX14" fmla="*/ 327353 w 327353"/>
                <a:gd name="connsiteY14" fmla="*/ 501509 h 606722"/>
                <a:gd name="connsiteX15" fmla="*/ 187174 w 327353"/>
                <a:gd name="connsiteY15" fmla="*/ 190205 h 606722"/>
                <a:gd name="connsiteX16" fmla="*/ 174624 w 327353"/>
                <a:gd name="connsiteY16" fmla="*/ 202823 h 606722"/>
                <a:gd name="connsiteX17" fmla="*/ 174624 w 327353"/>
                <a:gd name="connsiteY17" fmla="*/ 263163 h 606722"/>
                <a:gd name="connsiteX18" fmla="*/ 187174 w 327353"/>
                <a:gd name="connsiteY18" fmla="*/ 275693 h 606722"/>
                <a:gd name="connsiteX19" fmla="*/ 191357 w 327353"/>
                <a:gd name="connsiteY19" fmla="*/ 274982 h 606722"/>
                <a:gd name="connsiteX20" fmla="*/ 191357 w 327353"/>
                <a:gd name="connsiteY20" fmla="*/ 405614 h 606722"/>
                <a:gd name="connsiteX21" fmla="*/ 203995 w 327353"/>
                <a:gd name="connsiteY21" fmla="*/ 418144 h 606722"/>
                <a:gd name="connsiteX22" fmla="*/ 216545 w 327353"/>
                <a:gd name="connsiteY22" fmla="*/ 405614 h 606722"/>
                <a:gd name="connsiteX23" fmla="*/ 216545 w 327353"/>
                <a:gd name="connsiteY23" fmla="*/ 275426 h 606722"/>
                <a:gd name="connsiteX24" fmla="*/ 219037 w 327353"/>
                <a:gd name="connsiteY24" fmla="*/ 275693 h 606722"/>
                <a:gd name="connsiteX25" fmla="*/ 231675 w 327353"/>
                <a:gd name="connsiteY25" fmla="*/ 263163 h 606722"/>
                <a:gd name="connsiteX26" fmla="*/ 231675 w 327353"/>
                <a:gd name="connsiteY26" fmla="*/ 202823 h 606722"/>
                <a:gd name="connsiteX27" fmla="*/ 219037 w 327353"/>
                <a:gd name="connsiteY27" fmla="*/ 190205 h 606722"/>
                <a:gd name="connsiteX28" fmla="*/ 211471 w 327353"/>
                <a:gd name="connsiteY28" fmla="*/ 192782 h 606722"/>
                <a:gd name="connsiteX29" fmla="*/ 203995 w 327353"/>
                <a:gd name="connsiteY29" fmla="*/ 190205 h 606722"/>
                <a:gd name="connsiteX30" fmla="*/ 195540 w 327353"/>
                <a:gd name="connsiteY30" fmla="*/ 193493 h 606722"/>
                <a:gd name="connsiteX31" fmla="*/ 187174 w 327353"/>
                <a:gd name="connsiteY31" fmla="*/ 190205 h 606722"/>
                <a:gd name="connsiteX32" fmla="*/ 106626 w 327353"/>
                <a:gd name="connsiteY32" fmla="*/ 181851 h 606722"/>
                <a:gd name="connsiteX33" fmla="*/ 85621 w 327353"/>
                <a:gd name="connsiteY33" fmla="*/ 202823 h 606722"/>
                <a:gd name="connsiteX34" fmla="*/ 85621 w 327353"/>
                <a:gd name="connsiteY34" fmla="*/ 328479 h 606722"/>
                <a:gd name="connsiteX35" fmla="*/ 95678 w 327353"/>
                <a:gd name="connsiteY35" fmla="*/ 346341 h 606722"/>
                <a:gd name="connsiteX36" fmla="*/ 95678 w 327353"/>
                <a:gd name="connsiteY36" fmla="*/ 405614 h 606722"/>
                <a:gd name="connsiteX37" fmla="*/ 108317 w 327353"/>
                <a:gd name="connsiteY37" fmla="*/ 418144 h 606722"/>
                <a:gd name="connsiteX38" fmla="*/ 120866 w 327353"/>
                <a:gd name="connsiteY38" fmla="*/ 405614 h 606722"/>
                <a:gd name="connsiteX39" fmla="*/ 120866 w 327353"/>
                <a:gd name="connsiteY39" fmla="*/ 343853 h 606722"/>
                <a:gd name="connsiteX40" fmla="*/ 127631 w 327353"/>
                <a:gd name="connsiteY40" fmla="*/ 328479 h 606722"/>
                <a:gd name="connsiteX41" fmla="*/ 127631 w 327353"/>
                <a:gd name="connsiteY41" fmla="*/ 202823 h 606722"/>
                <a:gd name="connsiteX42" fmla="*/ 106626 w 327353"/>
                <a:gd name="connsiteY42" fmla="*/ 181851 h 606722"/>
                <a:gd name="connsiteX43" fmla="*/ 0 w 327353"/>
                <a:gd name="connsiteY43" fmla="*/ 112270 h 606722"/>
                <a:gd name="connsiteX44" fmla="*/ 327353 w 327353"/>
                <a:gd name="connsiteY44" fmla="*/ 112270 h 606722"/>
                <a:gd name="connsiteX45" fmla="*/ 327353 w 327353"/>
                <a:gd name="connsiteY45" fmla="*/ 478928 h 606722"/>
                <a:gd name="connsiteX46" fmla="*/ 322280 w 327353"/>
                <a:gd name="connsiteY46" fmla="*/ 477684 h 606722"/>
                <a:gd name="connsiteX47" fmla="*/ 0 w 327353"/>
                <a:gd name="connsiteY47" fmla="*/ 477684 h 606722"/>
                <a:gd name="connsiteX48" fmla="*/ 0 w 327353"/>
                <a:gd name="connsiteY48" fmla="*/ 477658 h 606722"/>
                <a:gd name="connsiteX49" fmla="*/ 33020 w 327353"/>
                <a:gd name="connsiteY49" fmla="*/ 0 h 606722"/>
                <a:gd name="connsiteX50" fmla="*/ 294066 w 327353"/>
                <a:gd name="connsiteY50" fmla="*/ 0 h 606722"/>
                <a:gd name="connsiteX51" fmla="*/ 327353 w 327353"/>
                <a:gd name="connsiteY51" fmla="*/ 34407 h 606722"/>
                <a:gd name="connsiteX52" fmla="*/ 327353 w 327353"/>
                <a:gd name="connsiteY52" fmla="*/ 87219 h 606722"/>
                <a:gd name="connsiteX53" fmla="*/ 0 w 327353"/>
                <a:gd name="connsiteY53" fmla="*/ 87219 h 606722"/>
                <a:gd name="connsiteX54" fmla="*/ 0 w 327353"/>
                <a:gd name="connsiteY54" fmla="*/ 34407 h 606722"/>
                <a:gd name="connsiteX55" fmla="*/ 33020 w 327353"/>
                <a:gd name="connsiteY55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53" h="606722">
                  <a:moveTo>
                    <a:pt x="144363" y="543008"/>
                  </a:moveTo>
                  <a:cubicBezTo>
                    <a:pt x="137421" y="543008"/>
                    <a:pt x="131814" y="548606"/>
                    <a:pt x="131814" y="555538"/>
                  </a:cubicBezTo>
                  <a:cubicBezTo>
                    <a:pt x="131814" y="562558"/>
                    <a:pt x="137421" y="568156"/>
                    <a:pt x="144363" y="568156"/>
                  </a:cubicBezTo>
                  <a:lnTo>
                    <a:pt x="182990" y="568156"/>
                  </a:lnTo>
                  <a:cubicBezTo>
                    <a:pt x="189933" y="568156"/>
                    <a:pt x="195540" y="562558"/>
                    <a:pt x="195540" y="555538"/>
                  </a:cubicBezTo>
                  <a:cubicBezTo>
                    <a:pt x="195540" y="548606"/>
                    <a:pt x="189933" y="543008"/>
                    <a:pt x="182990" y="543008"/>
                  </a:cubicBezTo>
                  <a:close/>
                  <a:moveTo>
                    <a:pt x="327353" y="501509"/>
                  </a:moveTo>
                  <a:lnTo>
                    <a:pt x="327353" y="572333"/>
                  </a:lnTo>
                  <a:cubicBezTo>
                    <a:pt x="327353" y="590905"/>
                    <a:pt x="312668" y="606722"/>
                    <a:pt x="294066" y="606722"/>
                  </a:cubicBezTo>
                  <a:lnTo>
                    <a:pt x="33020" y="606722"/>
                  </a:lnTo>
                  <a:cubicBezTo>
                    <a:pt x="14330" y="606722"/>
                    <a:pt x="0" y="590905"/>
                    <a:pt x="0" y="572333"/>
                  </a:cubicBezTo>
                  <a:lnTo>
                    <a:pt x="0" y="502779"/>
                  </a:lnTo>
                  <a:lnTo>
                    <a:pt x="0" y="502753"/>
                  </a:lnTo>
                  <a:lnTo>
                    <a:pt x="322280" y="502753"/>
                  </a:lnTo>
                  <a:cubicBezTo>
                    <a:pt x="324238" y="502753"/>
                    <a:pt x="325662" y="502309"/>
                    <a:pt x="327353" y="501509"/>
                  </a:cubicBezTo>
                  <a:close/>
                  <a:moveTo>
                    <a:pt x="187174" y="190205"/>
                  </a:moveTo>
                  <a:cubicBezTo>
                    <a:pt x="180231" y="190205"/>
                    <a:pt x="174624" y="195892"/>
                    <a:pt x="174624" y="202823"/>
                  </a:cubicBezTo>
                  <a:lnTo>
                    <a:pt x="174624" y="263163"/>
                  </a:lnTo>
                  <a:cubicBezTo>
                    <a:pt x="174624" y="270094"/>
                    <a:pt x="180231" y="275693"/>
                    <a:pt x="187174" y="275693"/>
                  </a:cubicBezTo>
                  <a:cubicBezTo>
                    <a:pt x="188687" y="275693"/>
                    <a:pt x="190022" y="275426"/>
                    <a:pt x="191357" y="274982"/>
                  </a:cubicBezTo>
                  <a:lnTo>
                    <a:pt x="191357" y="405614"/>
                  </a:lnTo>
                  <a:cubicBezTo>
                    <a:pt x="191357" y="412545"/>
                    <a:pt x="196964" y="418144"/>
                    <a:pt x="203995" y="418144"/>
                  </a:cubicBezTo>
                  <a:cubicBezTo>
                    <a:pt x="210937" y="418144"/>
                    <a:pt x="216545" y="412545"/>
                    <a:pt x="216545" y="405614"/>
                  </a:cubicBezTo>
                  <a:lnTo>
                    <a:pt x="216545" y="275426"/>
                  </a:lnTo>
                  <a:cubicBezTo>
                    <a:pt x="217346" y="275604"/>
                    <a:pt x="218236" y="275693"/>
                    <a:pt x="219037" y="275693"/>
                  </a:cubicBezTo>
                  <a:cubicBezTo>
                    <a:pt x="225979" y="275693"/>
                    <a:pt x="231675" y="270094"/>
                    <a:pt x="231675" y="263163"/>
                  </a:cubicBezTo>
                  <a:lnTo>
                    <a:pt x="231675" y="202823"/>
                  </a:lnTo>
                  <a:cubicBezTo>
                    <a:pt x="231675" y="195892"/>
                    <a:pt x="225979" y="190205"/>
                    <a:pt x="219037" y="190205"/>
                  </a:cubicBezTo>
                  <a:cubicBezTo>
                    <a:pt x="216189" y="190205"/>
                    <a:pt x="213607" y="191182"/>
                    <a:pt x="211471" y="192782"/>
                  </a:cubicBezTo>
                  <a:cubicBezTo>
                    <a:pt x="209424" y="191182"/>
                    <a:pt x="206843" y="190205"/>
                    <a:pt x="203995" y="190205"/>
                  </a:cubicBezTo>
                  <a:cubicBezTo>
                    <a:pt x="200702" y="190205"/>
                    <a:pt x="197765" y="191449"/>
                    <a:pt x="195540" y="193493"/>
                  </a:cubicBezTo>
                  <a:cubicBezTo>
                    <a:pt x="193315" y="191449"/>
                    <a:pt x="190378" y="190205"/>
                    <a:pt x="187174" y="190205"/>
                  </a:cubicBezTo>
                  <a:close/>
                  <a:moveTo>
                    <a:pt x="106626" y="181851"/>
                  </a:moveTo>
                  <a:cubicBezTo>
                    <a:pt x="95055" y="181851"/>
                    <a:pt x="85621" y="191271"/>
                    <a:pt x="85621" y="202823"/>
                  </a:cubicBezTo>
                  <a:lnTo>
                    <a:pt x="85621" y="328479"/>
                  </a:lnTo>
                  <a:cubicBezTo>
                    <a:pt x="85621" y="336032"/>
                    <a:pt x="89715" y="342697"/>
                    <a:pt x="95678" y="346341"/>
                  </a:cubicBezTo>
                  <a:lnTo>
                    <a:pt x="95678" y="405614"/>
                  </a:lnTo>
                  <a:cubicBezTo>
                    <a:pt x="95678" y="412545"/>
                    <a:pt x="101375" y="418144"/>
                    <a:pt x="108317" y="418144"/>
                  </a:cubicBezTo>
                  <a:cubicBezTo>
                    <a:pt x="115259" y="418144"/>
                    <a:pt x="120866" y="412545"/>
                    <a:pt x="120866" y="405614"/>
                  </a:cubicBezTo>
                  <a:lnTo>
                    <a:pt x="120866" y="343853"/>
                  </a:lnTo>
                  <a:cubicBezTo>
                    <a:pt x="124960" y="340031"/>
                    <a:pt x="127631" y="334522"/>
                    <a:pt x="127631" y="328479"/>
                  </a:cubicBezTo>
                  <a:lnTo>
                    <a:pt x="127631" y="202823"/>
                  </a:lnTo>
                  <a:cubicBezTo>
                    <a:pt x="127631" y="191271"/>
                    <a:pt x="118196" y="181851"/>
                    <a:pt x="106626" y="181851"/>
                  </a:cubicBezTo>
                  <a:close/>
                  <a:moveTo>
                    <a:pt x="0" y="112270"/>
                  </a:moveTo>
                  <a:lnTo>
                    <a:pt x="327353" y="112270"/>
                  </a:lnTo>
                  <a:lnTo>
                    <a:pt x="327353" y="478928"/>
                  </a:lnTo>
                  <a:cubicBezTo>
                    <a:pt x="325662" y="478128"/>
                    <a:pt x="324238" y="477684"/>
                    <a:pt x="322280" y="477684"/>
                  </a:cubicBezTo>
                  <a:lnTo>
                    <a:pt x="0" y="477684"/>
                  </a:lnTo>
                  <a:lnTo>
                    <a:pt x="0" y="477658"/>
                  </a:lnTo>
                  <a:close/>
                  <a:moveTo>
                    <a:pt x="33020" y="0"/>
                  </a:moveTo>
                  <a:lnTo>
                    <a:pt x="294066" y="0"/>
                  </a:lnTo>
                  <a:cubicBezTo>
                    <a:pt x="312668" y="0"/>
                    <a:pt x="327353" y="15825"/>
                    <a:pt x="327353" y="34407"/>
                  </a:cubicBezTo>
                  <a:lnTo>
                    <a:pt x="327353" y="87219"/>
                  </a:lnTo>
                  <a:lnTo>
                    <a:pt x="0" y="87219"/>
                  </a:lnTo>
                  <a:lnTo>
                    <a:pt x="0" y="34407"/>
                  </a:lnTo>
                  <a:cubicBezTo>
                    <a:pt x="0" y="15825"/>
                    <a:pt x="14330" y="0"/>
                    <a:pt x="330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632650" y="1926027"/>
            <a:ext cx="742743" cy="742748"/>
            <a:chOff x="4348720" y="2489503"/>
            <a:chExt cx="742743" cy="742748"/>
          </a:xfrm>
        </p:grpSpPr>
        <p:sp>
          <p:nvSpPr>
            <p:cNvPr id="97" name="椭圆 96"/>
            <p:cNvSpPr/>
            <p:nvPr/>
          </p:nvSpPr>
          <p:spPr>
            <a:xfrm>
              <a:off x="4348720" y="2489503"/>
              <a:ext cx="742743" cy="742748"/>
            </a:xfrm>
            <a:prstGeom prst="ellipse">
              <a:avLst/>
            </a:prstGeom>
            <a:solidFill>
              <a:schemeClr val="accent3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98" name="任意多边形: 形状 12"/>
            <p:cNvSpPr/>
            <p:nvPr/>
          </p:nvSpPr>
          <p:spPr bwMode="auto">
            <a:xfrm>
              <a:off x="4502167" y="2685654"/>
              <a:ext cx="435848" cy="397234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  <a:gd name="connsiteX119" fmla="*/ 373273 h 605239"/>
                <a:gd name="connsiteY119" fmla="*/ 373273 h 605239"/>
                <a:gd name="connsiteX120" fmla="*/ 373273 h 605239"/>
                <a:gd name="connsiteY120" fmla="*/ 373273 h 605239"/>
                <a:gd name="connsiteX121" fmla="*/ 373273 h 605239"/>
                <a:gd name="connsiteY121" fmla="*/ 373273 h 605239"/>
                <a:gd name="connsiteX122" fmla="*/ 373273 h 605239"/>
                <a:gd name="connsiteY122" fmla="*/ 373273 h 605239"/>
                <a:gd name="connsiteX123" fmla="*/ 373273 h 605239"/>
                <a:gd name="connsiteY123" fmla="*/ 373273 h 605239"/>
                <a:gd name="connsiteX124" fmla="*/ 373273 h 605239"/>
                <a:gd name="connsiteY124" fmla="*/ 373273 h 605239"/>
                <a:gd name="connsiteX125" fmla="*/ 373273 h 605239"/>
                <a:gd name="connsiteY125" fmla="*/ 373273 h 605239"/>
                <a:gd name="connsiteX126" fmla="*/ 373273 h 605239"/>
                <a:gd name="connsiteY126" fmla="*/ 373273 h 605239"/>
                <a:gd name="connsiteX127" fmla="*/ 373273 h 605239"/>
                <a:gd name="connsiteY127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606933" h="553162">
                  <a:moveTo>
                    <a:pt x="443700" y="443503"/>
                  </a:moveTo>
                  <a:cubicBezTo>
                    <a:pt x="461035" y="453606"/>
                    <a:pt x="477310" y="465825"/>
                    <a:pt x="492334" y="479775"/>
                  </a:cubicBezTo>
                  <a:cubicBezTo>
                    <a:pt x="460939" y="509024"/>
                    <a:pt x="424150" y="530383"/>
                    <a:pt x="384087" y="542506"/>
                  </a:cubicBezTo>
                  <a:cubicBezTo>
                    <a:pt x="407971" y="518838"/>
                    <a:pt x="428580" y="484875"/>
                    <a:pt x="443700" y="443503"/>
                  </a:cubicBezTo>
                  <a:close/>
                  <a:moveTo>
                    <a:pt x="163232" y="443503"/>
                  </a:moveTo>
                  <a:cubicBezTo>
                    <a:pt x="178352" y="484875"/>
                    <a:pt x="198865" y="518838"/>
                    <a:pt x="222845" y="542506"/>
                  </a:cubicBezTo>
                  <a:cubicBezTo>
                    <a:pt x="182686" y="530383"/>
                    <a:pt x="145897" y="509024"/>
                    <a:pt x="114598" y="479775"/>
                  </a:cubicBezTo>
                  <a:cubicBezTo>
                    <a:pt x="129622" y="465825"/>
                    <a:pt x="145897" y="453606"/>
                    <a:pt x="163232" y="443503"/>
                  </a:cubicBezTo>
                  <a:close/>
                  <a:moveTo>
                    <a:pt x="316062" y="405892"/>
                  </a:moveTo>
                  <a:cubicBezTo>
                    <a:pt x="353060" y="407528"/>
                    <a:pt x="388613" y="416377"/>
                    <a:pt x="421275" y="431672"/>
                  </a:cubicBezTo>
                  <a:cubicBezTo>
                    <a:pt x="397573" y="499968"/>
                    <a:pt x="359034" y="545563"/>
                    <a:pt x="316062" y="553162"/>
                  </a:cubicBezTo>
                  <a:close/>
                  <a:moveTo>
                    <a:pt x="290729" y="405892"/>
                  </a:moveTo>
                  <a:lnTo>
                    <a:pt x="290729" y="553162"/>
                  </a:lnTo>
                  <a:cubicBezTo>
                    <a:pt x="247883" y="545563"/>
                    <a:pt x="209369" y="499968"/>
                    <a:pt x="185587" y="431672"/>
                  </a:cubicBezTo>
                  <a:cubicBezTo>
                    <a:pt x="218227" y="416377"/>
                    <a:pt x="253852" y="407528"/>
                    <a:pt x="290729" y="405892"/>
                  </a:cubicBezTo>
                  <a:close/>
                  <a:moveTo>
                    <a:pt x="463924" y="364965"/>
                  </a:moveTo>
                  <a:lnTo>
                    <a:pt x="567205" y="364965"/>
                  </a:lnTo>
                  <a:lnTo>
                    <a:pt x="543818" y="416184"/>
                  </a:lnTo>
                  <a:cubicBezTo>
                    <a:pt x="534304" y="432408"/>
                    <a:pt x="523128" y="447695"/>
                    <a:pt x="510459" y="461780"/>
                  </a:cubicBezTo>
                  <a:cubicBezTo>
                    <a:pt x="492442" y="444859"/>
                    <a:pt x="472692" y="430534"/>
                    <a:pt x="451689" y="418708"/>
                  </a:cubicBezTo>
                  <a:close/>
                  <a:moveTo>
                    <a:pt x="316062" y="364965"/>
                  </a:moveTo>
                  <a:lnTo>
                    <a:pt x="438281" y="364965"/>
                  </a:lnTo>
                  <a:lnTo>
                    <a:pt x="428843" y="407092"/>
                  </a:lnTo>
                  <a:cubicBezTo>
                    <a:pt x="393689" y="391126"/>
                    <a:pt x="355646" y="381989"/>
                    <a:pt x="316062" y="380450"/>
                  </a:cubicBezTo>
                  <a:close/>
                  <a:moveTo>
                    <a:pt x="168651" y="364965"/>
                  </a:moveTo>
                  <a:lnTo>
                    <a:pt x="290729" y="364965"/>
                  </a:lnTo>
                  <a:lnTo>
                    <a:pt x="290729" y="380450"/>
                  </a:lnTo>
                  <a:cubicBezTo>
                    <a:pt x="251256" y="381989"/>
                    <a:pt x="213131" y="391126"/>
                    <a:pt x="178086" y="407092"/>
                  </a:cubicBezTo>
                  <a:close/>
                  <a:moveTo>
                    <a:pt x="39659" y="364965"/>
                  </a:moveTo>
                  <a:lnTo>
                    <a:pt x="143035" y="364965"/>
                  </a:lnTo>
                  <a:lnTo>
                    <a:pt x="155174" y="418708"/>
                  </a:lnTo>
                  <a:cubicBezTo>
                    <a:pt x="134171" y="430534"/>
                    <a:pt x="114421" y="444859"/>
                    <a:pt x="96501" y="461780"/>
                  </a:cubicBezTo>
                  <a:cubicBezTo>
                    <a:pt x="83832" y="447695"/>
                    <a:pt x="72632" y="432408"/>
                    <a:pt x="63094" y="416184"/>
                  </a:cubicBezTo>
                  <a:close/>
                  <a:moveTo>
                    <a:pt x="417814" y="222493"/>
                  </a:moveTo>
                  <a:lnTo>
                    <a:pt x="435824" y="283675"/>
                  </a:lnTo>
                  <a:lnTo>
                    <a:pt x="445648" y="252507"/>
                  </a:lnTo>
                  <a:lnTo>
                    <a:pt x="469822" y="252507"/>
                  </a:lnTo>
                  <a:lnTo>
                    <a:pt x="479550" y="283675"/>
                  </a:lnTo>
                  <a:lnTo>
                    <a:pt x="497657" y="222493"/>
                  </a:lnTo>
                  <a:lnTo>
                    <a:pt x="521831" y="229612"/>
                  </a:lnTo>
                  <a:lnTo>
                    <a:pt x="492167" y="330619"/>
                  </a:lnTo>
                  <a:lnTo>
                    <a:pt x="467992" y="330811"/>
                  </a:lnTo>
                  <a:lnTo>
                    <a:pt x="457687" y="298393"/>
                  </a:lnTo>
                  <a:lnTo>
                    <a:pt x="447478" y="330811"/>
                  </a:lnTo>
                  <a:lnTo>
                    <a:pt x="423304" y="330619"/>
                  </a:lnTo>
                  <a:lnTo>
                    <a:pt x="393543" y="229612"/>
                  </a:lnTo>
                  <a:close/>
                  <a:moveTo>
                    <a:pt x="263629" y="222493"/>
                  </a:moveTo>
                  <a:lnTo>
                    <a:pt x="281639" y="283675"/>
                  </a:lnTo>
                  <a:lnTo>
                    <a:pt x="291463" y="252507"/>
                  </a:lnTo>
                  <a:lnTo>
                    <a:pt x="315541" y="252507"/>
                  </a:lnTo>
                  <a:lnTo>
                    <a:pt x="325365" y="283675"/>
                  </a:lnTo>
                  <a:lnTo>
                    <a:pt x="343375" y="222493"/>
                  </a:lnTo>
                  <a:lnTo>
                    <a:pt x="367646" y="229612"/>
                  </a:lnTo>
                  <a:lnTo>
                    <a:pt x="337886" y="330619"/>
                  </a:lnTo>
                  <a:lnTo>
                    <a:pt x="313711" y="330811"/>
                  </a:lnTo>
                  <a:lnTo>
                    <a:pt x="303502" y="298393"/>
                  </a:lnTo>
                  <a:lnTo>
                    <a:pt x="293197" y="330811"/>
                  </a:lnTo>
                  <a:lnTo>
                    <a:pt x="269022" y="330619"/>
                  </a:lnTo>
                  <a:lnTo>
                    <a:pt x="239358" y="229612"/>
                  </a:lnTo>
                  <a:close/>
                  <a:moveTo>
                    <a:pt x="109302" y="222493"/>
                  </a:moveTo>
                  <a:lnTo>
                    <a:pt x="127312" y="283675"/>
                  </a:lnTo>
                  <a:lnTo>
                    <a:pt x="137136" y="252507"/>
                  </a:lnTo>
                  <a:lnTo>
                    <a:pt x="161214" y="252507"/>
                  </a:lnTo>
                  <a:lnTo>
                    <a:pt x="171038" y="283675"/>
                  </a:lnTo>
                  <a:lnTo>
                    <a:pt x="189048" y="222493"/>
                  </a:lnTo>
                  <a:lnTo>
                    <a:pt x="213319" y="229612"/>
                  </a:lnTo>
                  <a:lnTo>
                    <a:pt x="183655" y="330619"/>
                  </a:lnTo>
                  <a:lnTo>
                    <a:pt x="159384" y="330811"/>
                  </a:lnTo>
                  <a:lnTo>
                    <a:pt x="149175" y="298393"/>
                  </a:lnTo>
                  <a:lnTo>
                    <a:pt x="138966" y="330811"/>
                  </a:lnTo>
                  <a:lnTo>
                    <a:pt x="114792" y="330619"/>
                  </a:lnTo>
                  <a:lnTo>
                    <a:pt x="85031" y="229612"/>
                  </a:lnTo>
                  <a:close/>
                  <a:moveTo>
                    <a:pt x="25329" y="213374"/>
                  </a:moveTo>
                  <a:lnTo>
                    <a:pt x="25329" y="339668"/>
                  </a:lnTo>
                  <a:lnTo>
                    <a:pt x="581604" y="339668"/>
                  </a:lnTo>
                  <a:lnTo>
                    <a:pt x="581604" y="213374"/>
                  </a:lnTo>
                  <a:close/>
                  <a:moveTo>
                    <a:pt x="96501" y="91312"/>
                  </a:moveTo>
                  <a:cubicBezTo>
                    <a:pt x="114414" y="108145"/>
                    <a:pt x="134157" y="122573"/>
                    <a:pt x="155152" y="134404"/>
                  </a:cubicBezTo>
                  <a:cubicBezTo>
                    <a:pt x="150241" y="151333"/>
                    <a:pt x="146196" y="169320"/>
                    <a:pt x="143017" y="188173"/>
                  </a:cubicBezTo>
                  <a:lnTo>
                    <a:pt x="168635" y="188173"/>
                  </a:lnTo>
                  <a:cubicBezTo>
                    <a:pt x="171236" y="173456"/>
                    <a:pt x="174318" y="159413"/>
                    <a:pt x="178074" y="145947"/>
                  </a:cubicBezTo>
                  <a:cubicBezTo>
                    <a:pt x="213130" y="161914"/>
                    <a:pt x="251268" y="171052"/>
                    <a:pt x="290754" y="172687"/>
                  </a:cubicBezTo>
                  <a:lnTo>
                    <a:pt x="290754" y="188173"/>
                  </a:lnTo>
                  <a:lnTo>
                    <a:pt x="316083" y="188173"/>
                  </a:lnTo>
                  <a:lnTo>
                    <a:pt x="316083" y="172687"/>
                  </a:lnTo>
                  <a:cubicBezTo>
                    <a:pt x="355665" y="171052"/>
                    <a:pt x="393707" y="161914"/>
                    <a:pt x="428860" y="145947"/>
                  </a:cubicBezTo>
                  <a:cubicBezTo>
                    <a:pt x="432519" y="159413"/>
                    <a:pt x="435697" y="173456"/>
                    <a:pt x="438298" y="188173"/>
                  </a:cubicBezTo>
                  <a:lnTo>
                    <a:pt x="463916" y="188173"/>
                  </a:lnTo>
                  <a:cubicBezTo>
                    <a:pt x="460737" y="169320"/>
                    <a:pt x="456693" y="151333"/>
                    <a:pt x="451685" y="134404"/>
                  </a:cubicBezTo>
                  <a:cubicBezTo>
                    <a:pt x="472776" y="122573"/>
                    <a:pt x="492423" y="108145"/>
                    <a:pt x="510432" y="91312"/>
                  </a:cubicBezTo>
                  <a:cubicBezTo>
                    <a:pt x="535761" y="119399"/>
                    <a:pt x="555119" y="152487"/>
                    <a:pt x="567158" y="188173"/>
                  </a:cubicBezTo>
                  <a:lnTo>
                    <a:pt x="606933" y="188173"/>
                  </a:lnTo>
                  <a:lnTo>
                    <a:pt x="606933" y="364965"/>
                  </a:lnTo>
                  <a:lnTo>
                    <a:pt x="567205" y="364965"/>
                  </a:lnTo>
                  <a:lnTo>
                    <a:pt x="567205" y="364964"/>
                  </a:lnTo>
                  <a:lnTo>
                    <a:pt x="463925" y="364964"/>
                  </a:lnTo>
                  <a:lnTo>
                    <a:pt x="463924" y="364965"/>
                  </a:lnTo>
                  <a:lnTo>
                    <a:pt x="438281" y="364965"/>
                  </a:lnTo>
                  <a:lnTo>
                    <a:pt x="438281" y="364964"/>
                  </a:lnTo>
                  <a:lnTo>
                    <a:pt x="316062" y="364964"/>
                  </a:lnTo>
                  <a:lnTo>
                    <a:pt x="316062" y="364965"/>
                  </a:lnTo>
                  <a:lnTo>
                    <a:pt x="290729" y="364965"/>
                  </a:lnTo>
                  <a:lnTo>
                    <a:pt x="290729" y="364964"/>
                  </a:lnTo>
                  <a:lnTo>
                    <a:pt x="168651" y="364964"/>
                  </a:lnTo>
                  <a:lnTo>
                    <a:pt x="168651" y="364965"/>
                  </a:lnTo>
                  <a:lnTo>
                    <a:pt x="143035" y="364965"/>
                  </a:lnTo>
                  <a:lnTo>
                    <a:pt x="143035" y="364964"/>
                  </a:lnTo>
                  <a:lnTo>
                    <a:pt x="39658" y="364964"/>
                  </a:lnTo>
                  <a:lnTo>
                    <a:pt x="39659" y="364965"/>
                  </a:lnTo>
                  <a:lnTo>
                    <a:pt x="0" y="364965"/>
                  </a:lnTo>
                  <a:lnTo>
                    <a:pt x="0" y="188173"/>
                  </a:lnTo>
                  <a:lnTo>
                    <a:pt x="39679" y="188173"/>
                  </a:lnTo>
                  <a:cubicBezTo>
                    <a:pt x="51717" y="152487"/>
                    <a:pt x="71075" y="119399"/>
                    <a:pt x="96501" y="91312"/>
                  </a:cubicBezTo>
                  <a:close/>
                  <a:moveTo>
                    <a:pt x="384087" y="10655"/>
                  </a:moveTo>
                  <a:cubicBezTo>
                    <a:pt x="424150" y="22673"/>
                    <a:pt x="460939" y="44114"/>
                    <a:pt x="492334" y="73246"/>
                  </a:cubicBezTo>
                  <a:cubicBezTo>
                    <a:pt x="477310" y="87283"/>
                    <a:pt x="461035" y="99397"/>
                    <a:pt x="443700" y="109588"/>
                  </a:cubicBezTo>
                  <a:cubicBezTo>
                    <a:pt x="428580" y="68150"/>
                    <a:pt x="407971" y="34211"/>
                    <a:pt x="384087" y="10655"/>
                  </a:cubicBezTo>
                  <a:close/>
                  <a:moveTo>
                    <a:pt x="222845" y="10655"/>
                  </a:moveTo>
                  <a:cubicBezTo>
                    <a:pt x="198865" y="34211"/>
                    <a:pt x="178352" y="68150"/>
                    <a:pt x="163232" y="109588"/>
                  </a:cubicBezTo>
                  <a:cubicBezTo>
                    <a:pt x="145897" y="99397"/>
                    <a:pt x="129622" y="87283"/>
                    <a:pt x="114598" y="73246"/>
                  </a:cubicBezTo>
                  <a:cubicBezTo>
                    <a:pt x="145897" y="44114"/>
                    <a:pt x="182686" y="22673"/>
                    <a:pt x="222845" y="10655"/>
                  </a:cubicBezTo>
                  <a:close/>
                  <a:moveTo>
                    <a:pt x="316062" y="0"/>
                  </a:moveTo>
                  <a:cubicBezTo>
                    <a:pt x="358937" y="7501"/>
                    <a:pt x="397477" y="53178"/>
                    <a:pt x="421275" y="121358"/>
                  </a:cubicBezTo>
                  <a:cubicBezTo>
                    <a:pt x="388613" y="136744"/>
                    <a:pt x="353060" y="145494"/>
                    <a:pt x="316062" y="147129"/>
                  </a:cubicBezTo>
                  <a:close/>
                  <a:moveTo>
                    <a:pt x="290729" y="0"/>
                  </a:moveTo>
                  <a:lnTo>
                    <a:pt x="290729" y="147129"/>
                  </a:lnTo>
                  <a:cubicBezTo>
                    <a:pt x="253852" y="145494"/>
                    <a:pt x="218227" y="136744"/>
                    <a:pt x="185587" y="121358"/>
                  </a:cubicBezTo>
                  <a:cubicBezTo>
                    <a:pt x="209369" y="53178"/>
                    <a:pt x="247883" y="7501"/>
                    <a:pt x="2907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764807" y="5254153"/>
            <a:ext cx="742743" cy="742748"/>
            <a:chOff x="6877054" y="5074671"/>
            <a:chExt cx="742743" cy="742748"/>
          </a:xfrm>
        </p:grpSpPr>
        <p:sp>
          <p:nvSpPr>
            <p:cNvPr id="91" name="椭圆 90"/>
            <p:cNvSpPr/>
            <p:nvPr/>
          </p:nvSpPr>
          <p:spPr>
            <a:xfrm>
              <a:off x="6877054" y="5074671"/>
              <a:ext cx="742743" cy="742748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99" name="任意多边形: 形状 14"/>
            <p:cNvSpPr/>
            <p:nvPr/>
          </p:nvSpPr>
          <p:spPr bwMode="auto">
            <a:xfrm>
              <a:off x="7030501" y="5253205"/>
              <a:ext cx="435848" cy="411957"/>
            </a:xfrm>
            <a:custGeom>
              <a:avLst/>
              <a:gdLst>
                <a:gd name="connsiteX0" fmla="*/ 7031 w 607639"/>
                <a:gd name="connsiteY0" fmla="*/ 350992 h 574332"/>
                <a:gd name="connsiteX1" fmla="*/ 600519 w 607639"/>
                <a:gd name="connsiteY1" fmla="*/ 350992 h 574332"/>
                <a:gd name="connsiteX2" fmla="*/ 607639 w 607639"/>
                <a:gd name="connsiteY2" fmla="*/ 358013 h 574332"/>
                <a:gd name="connsiteX3" fmla="*/ 607639 w 607639"/>
                <a:gd name="connsiteY3" fmla="*/ 393207 h 574332"/>
                <a:gd name="connsiteX4" fmla="*/ 558152 w 607639"/>
                <a:gd name="connsiteY4" fmla="*/ 442621 h 574332"/>
                <a:gd name="connsiteX5" fmla="*/ 383613 w 607639"/>
                <a:gd name="connsiteY5" fmla="*/ 442621 h 574332"/>
                <a:gd name="connsiteX6" fmla="*/ 405330 w 607639"/>
                <a:gd name="connsiteY6" fmla="*/ 532028 h 574332"/>
                <a:gd name="connsiteX7" fmla="*/ 432121 w 607639"/>
                <a:gd name="connsiteY7" fmla="*/ 532028 h 574332"/>
                <a:gd name="connsiteX8" fmla="*/ 453304 w 607639"/>
                <a:gd name="connsiteY8" fmla="*/ 553180 h 574332"/>
                <a:gd name="connsiteX9" fmla="*/ 432121 w 607639"/>
                <a:gd name="connsiteY9" fmla="*/ 574332 h 574332"/>
                <a:gd name="connsiteX10" fmla="*/ 175429 w 607639"/>
                <a:gd name="connsiteY10" fmla="*/ 574332 h 574332"/>
                <a:gd name="connsiteX11" fmla="*/ 154246 w 607639"/>
                <a:gd name="connsiteY11" fmla="*/ 553180 h 574332"/>
                <a:gd name="connsiteX12" fmla="*/ 175429 w 607639"/>
                <a:gd name="connsiteY12" fmla="*/ 532028 h 574332"/>
                <a:gd name="connsiteX13" fmla="*/ 202309 w 607639"/>
                <a:gd name="connsiteY13" fmla="*/ 532028 h 574332"/>
                <a:gd name="connsiteX14" fmla="*/ 224026 w 607639"/>
                <a:gd name="connsiteY14" fmla="*/ 442621 h 574332"/>
                <a:gd name="connsiteX15" fmla="*/ 49487 w 607639"/>
                <a:gd name="connsiteY15" fmla="*/ 442621 h 574332"/>
                <a:gd name="connsiteX16" fmla="*/ 0 w 607639"/>
                <a:gd name="connsiteY16" fmla="*/ 393207 h 574332"/>
                <a:gd name="connsiteX17" fmla="*/ 0 w 607639"/>
                <a:gd name="connsiteY17" fmla="*/ 358013 h 574332"/>
                <a:gd name="connsiteX18" fmla="*/ 7031 w 607639"/>
                <a:gd name="connsiteY18" fmla="*/ 350992 h 574332"/>
                <a:gd name="connsiteX19" fmla="*/ 459979 w 607639"/>
                <a:gd name="connsiteY19" fmla="*/ 139441 h 574332"/>
                <a:gd name="connsiteX20" fmla="*/ 445827 w 607639"/>
                <a:gd name="connsiteY20" fmla="*/ 153572 h 574332"/>
                <a:gd name="connsiteX21" fmla="*/ 445827 w 607639"/>
                <a:gd name="connsiteY21" fmla="*/ 256042 h 574332"/>
                <a:gd name="connsiteX22" fmla="*/ 459979 w 607639"/>
                <a:gd name="connsiteY22" fmla="*/ 270173 h 574332"/>
                <a:gd name="connsiteX23" fmla="*/ 521749 w 607639"/>
                <a:gd name="connsiteY23" fmla="*/ 270173 h 574332"/>
                <a:gd name="connsiteX24" fmla="*/ 535901 w 607639"/>
                <a:gd name="connsiteY24" fmla="*/ 256042 h 574332"/>
                <a:gd name="connsiteX25" fmla="*/ 535901 w 607639"/>
                <a:gd name="connsiteY25" fmla="*/ 153572 h 574332"/>
                <a:gd name="connsiteX26" fmla="*/ 521749 w 607639"/>
                <a:gd name="connsiteY26" fmla="*/ 139441 h 574332"/>
                <a:gd name="connsiteX27" fmla="*/ 85890 w 607639"/>
                <a:gd name="connsiteY27" fmla="*/ 124955 h 574332"/>
                <a:gd name="connsiteX28" fmla="*/ 71738 w 607639"/>
                <a:gd name="connsiteY28" fmla="*/ 139086 h 574332"/>
                <a:gd name="connsiteX29" fmla="*/ 71738 w 607639"/>
                <a:gd name="connsiteY29" fmla="*/ 256042 h 574332"/>
                <a:gd name="connsiteX30" fmla="*/ 85890 w 607639"/>
                <a:gd name="connsiteY30" fmla="*/ 270173 h 574332"/>
                <a:gd name="connsiteX31" fmla="*/ 147571 w 607639"/>
                <a:gd name="connsiteY31" fmla="*/ 270173 h 574332"/>
                <a:gd name="connsiteX32" fmla="*/ 161723 w 607639"/>
                <a:gd name="connsiteY32" fmla="*/ 256042 h 574332"/>
                <a:gd name="connsiteX33" fmla="*/ 161723 w 607639"/>
                <a:gd name="connsiteY33" fmla="*/ 139086 h 574332"/>
                <a:gd name="connsiteX34" fmla="*/ 147571 w 607639"/>
                <a:gd name="connsiteY34" fmla="*/ 124955 h 574332"/>
                <a:gd name="connsiteX35" fmla="*/ 210586 w 607639"/>
                <a:gd name="connsiteY35" fmla="*/ 81585 h 574332"/>
                <a:gd name="connsiteX36" fmla="*/ 196435 w 607639"/>
                <a:gd name="connsiteY36" fmla="*/ 95627 h 574332"/>
                <a:gd name="connsiteX37" fmla="*/ 196435 w 607639"/>
                <a:gd name="connsiteY37" fmla="*/ 256042 h 574332"/>
                <a:gd name="connsiteX38" fmla="*/ 210586 w 607639"/>
                <a:gd name="connsiteY38" fmla="*/ 270173 h 574332"/>
                <a:gd name="connsiteX39" fmla="*/ 272356 w 607639"/>
                <a:gd name="connsiteY39" fmla="*/ 270173 h 574332"/>
                <a:gd name="connsiteX40" fmla="*/ 286419 w 607639"/>
                <a:gd name="connsiteY40" fmla="*/ 256042 h 574332"/>
                <a:gd name="connsiteX41" fmla="*/ 286419 w 607639"/>
                <a:gd name="connsiteY41" fmla="*/ 95627 h 574332"/>
                <a:gd name="connsiteX42" fmla="*/ 272356 w 607639"/>
                <a:gd name="connsiteY42" fmla="*/ 81585 h 574332"/>
                <a:gd name="connsiteX43" fmla="*/ 335283 w 607639"/>
                <a:gd name="connsiteY43" fmla="*/ 52613 h 574332"/>
                <a:gd name="connsiteX44" fmla="*/ 321131 w 607639"/>
                <a:gd name="connsiteY44" fmla="*/ 66743 h 574332"/>
                <a:gd name="connsiteX45" fmla="*/ 321131 w 607639"/>
                <a:gd name="connsiteY45" fmla="*/ 256042 h 574332"/>
                <a:gd name="connsiteX46" fmla="*/ 335283 w 607639"/>
                <a:gd name="connsiteY46" fmla="*/ 270173 h 574332"/>
                <a:gd name="connsiteX47" fmla="*/ 397053 w 607639"/>
                <a:gd name="connsiteY47" fmla="*/ 270173 h 574332"/>
                <a:gd name="connsiteX48" fmla="*/ 411115 w 607639"/>
                <a:gd name="connsiteY48" fmla="*/ 256042 h 574332"/>
                <a:gd name="connsiteX49" fmla="*/ 411115 w 607639"/>
                <a:gd name="connsiteY49" fmla="*/ 66743 h 574332"/>
                <a:gd name="connsiteX50" fmla="*/ 397053 w 607639"/>
                <a:gd name="connsiteY50" fmla="*/ 52613 h 574332"/>
                <a:gd name="connsiteX51" fmla="*/ 49487 w 607639"/>
                <a:gd name="connsiteY51" fmla="*/ 0 h 574332"/>
                <a:gd name="connsiteX52" fmla="*/ 558152 w 607639"/>
                <a:gd name="connsiteY52" fmla="*/ 0 h 574332"/>
                <a:gd name="connsiteX53" fmla="*/ 607639 w 607639"/>
                <a:gd name="connsiteY53" fmla="*/ 49413 h 574332"/>
                <a:gd name="connsiteX54" fmla="*/ 607639 w 607639"/>
                <a:gd name="connsiteY54" fmla="*/ 315675 h 574332"/>
                <a:gd name="connsiteX55" fmla="*/ 600519 w 607639"/>
                <a:gd name="connsiteY55" fmla="*/ 322696 h 574332"/>
                <a:gd name="connsiteX56" fmla="*/ 7031 w 607639"/>
                <a:gd name="connsiteY56" fmla="*/ 322696 h 574332"/>
                <a:gd name="connsiteX57" fmla="*/ 0 w 607639"/>
                <a:gd name="connsiteY57" fmla="*/ 315675 h 574332"/>
                <a:gd name="connsiteX58" fmla="*/ 0 w 607639"/>
                <a:gd name="connsiteY58" fmla="*/ 49413 h 574332"/>
                <a:gd name="connsiteX59" fmla="*/ 49487 w 607639"/>
                <a:gd name="connsiteY59" fmla="*/ 0 h 5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07639" h="574332">
                  <a:moveTo>
                    <a:pt x="7031" y="350992"/>
                  </a:moveTo>
                  <a:lnTo>
                    <a:pt x="600519" y="350992"/>
                  </a:lnTo>
                  <a:cubicBezTo>
                    <a:pt x="604435" y="350992"/>
                    <a:pt x="607639" y="354103"/>
                    <a:pt x="607639" y="358013"/>
                  </a:cubicBezTo>
                  <a:lnTo>
                    <a:pt x="607639" y="393207"/>
                  </a:lnTo>
                  <a:cubicBezTo>
                    <a:pt x="607639" y="420492"/>
                    <a:pt x="585477" y="442621"/>
                    <a:pt x="558152" y="442621"/>
                  </a:cubicBezTo>
                  <a:lnTo>
                    <a:pt x="383613" y="442621"/>
                  </a:lnTo>
                  <a:lnTo>
                    <a:pt x="405330" y="532028"/>
                  </a:lnTo>
                  <a:lnTo>
                    <a:pt x="432121" y="532028"/>
                  </a:lnTo>
                  <a:cubicBezTo>
                    <a:pt x="443869" y="532028"/>
                    <a:pt x="453304" y="541538"/>
                    <a:pt x="453304" y="553180"/>
                  </a:cubicBezTo>
                  <a:cubicBezTo>
                    <a:pt x="453304" y="564912"/>
                    <a:pt x="443869" y="574332"/>
                    <a:pt x="432121" y="574332"/>
                  </a:cubicBezTo>
                  <a:lnTo>
                    <a:pt x="175429" y="574332"/>
                  </a:lnTo>
                  <a:cubicBezTo>
                    <a:pt x="163770" y="574332"/>
                    <a:pt x="154246" y="564912"/>
                    <a:pt x="154246" y="553180"/>
                  </a:cubicBezTo>
                  <a:cubicBezTo>
                    <a:pt x="154246" y="541538"/>
                    <a:pt x="163770" y="532028"/>
                    <a:pt x="175429" y="532028"/>
                  </a:cubicBezTo>
                  <a:lnTo>
                    <a:pt x="202309" y="532028"/>
                  </a:lnTo>
                  <a:lnTo>
                    <a:pt x="224026" y="442621"/>
                  </a:lnTo>
                  <a:lnTo>
                    <a:pt x="49487" y="442621"/>
                  </a:lnTo>
                  <a:cubicBezTo>
                    <a:pt x="22162" y="442621"/>
                    <a:pt x="0" y="420492"/>
                    <a:pt x="0" y="393207"/>
                  </a:cubicBezTo>
                  <a:lnTo>
                    <a:pt x="0" y="358013"/>
                  </a:lnTo>
                  <a:cubicBezTo>
                    <a:pt x="0" y="354103"/>
                    <a:pt x="3204" y="350992"/>
                    <a:pt x="7031" y="350992"/>
                  </a:cubicBezTo>
                  <a:close/>
                  <a:moveTo>
                    <a:pt x="459979" y="139441"/>
                  </a:moveTo>
                  <a:cubicBezTo>
                    <a:pt x="452236" y="139441"/>
                    <a:pt x="445827" y="145751"/>
                    <a:pt x="445827" y="153572"/>
                  </a:cubicBezTo>
                  <a:lnTo>
                    <a:pt x="445827" y="256042"/>
                  </a:lnTo>
                  <a:cubicBezTo>
                    <a:pt x="445827" y="263863"/>
                    <a:pt x="452236" y="270173"/>
                    <a:pt x="459979" y="270173"/>
                  </a:cubicBezTo>
                  <a:lnTo>
                    <a:pt x="521749" y="270173"/>
                  </a:lnTo>
                  <a:cubicBezTo>
                    <a:pt x="529492" y="270173"/>
                    <a:pt x="535901" y="263863"/>
                    <a:pt x="535901" y="256042"/>
                  </a:cubicBezTo>
                  <a:lnTo>
                    <a:pt x="535901" y="153572"/>
                  </a:lnTo>
                  <a:cubicBezTo>
                    <a:pt x="535901" y="145751"/>
                    <a:pt x="529492" y="139441"/>
                    <a:pt x="521749" y="139441"/>
                  </a:cubicBezTo>
                  <a:close/>
                  <a:moveTo>
                    <a:pt x="85890" y="124955"/>
                  </a:moveTo>
                  <a:cubicBezTo>
                    <a:pt x="78058" y="124955"/>
                    <a:pt x="71738" y="131265"/>
                    <a:pt x="71738" y="139086"/>
                  </a:cubicBezTo>
                  <a:lnTo>
                    <a:pt x="71738" y="256042"/>
                  </a:lnTo>
                  <a:cubicBezTo>
                    <a:pt x="71738" y="263863"/>
                    <a:pt x="78058" y="270173"/>
                    <a:pt x="85890" y="270173"/>
                  </a:cubicBezTo>
                  <a:lnTo>
                    <a:pt x="147571" y="270173"/>
                  </a:lnTo>
                  <a:cubicBezTo>
                    <a:pt x="155403" y="270173"/>
                    <a:pt x="161723" y="263863"/>
                    <a:pt x="161723" y="256042"/>
                  </a:cubicBezTo>
                  <a:lnTo>
                    <a:pt x="161723" y="139086"/>
                  </a:lnTo>
                  <a:cubicBezTo>
                    <a:pt x="161723" y="131265"/>
                    <a:pt x="155403" y="124955"/>
                    <a:pt x="147571" y="124955"/>
                  </a:cubicBezTo>
                  <a:close/>
                  <a:moveTo>
                    <a:pt x="210586" y="81585"/>
                  </a:moveTo>
                  <a:cubicBezTo>
                    <a:pt x="202754" y="81585"/>
                    <a:pt x="196435" y="87895"/>
                    <a:pt x="196435" y="95627"/>
                  </a:cubicBezTo>
                  <a:lnTo>
                    <a:pt x="196435" y="256042"/>
                  </a:lnTo>
                  <a:cubicBezTo>
                    <a:pt x="196435" y="263863"/>
                    <a:pt x="202754" y="270173"/>
                    <a:pt x="210586" y="270173"/>
                  </a:cubicBezTo>
                  <a:lnTo>
                    <a:pt x="272356" y="270173"/>
                  </a:lnTo>
                  <a:cubicBezTo>
                    <a:pt x="280100" y="270173"/>
                    <a:pt x="286419" y="263863"/>
                    <a:pt x="286419" y="256042"/>
                  </a:cubicBezTo>
                  <a:lnTo>
                    <a:pt x="286419" y="95627"/>
                  </a:lnTo>
                  <a:cubicBezTo>
                    <a:pt x="286419" y="87895"/>
                    <a:pt x="280100" y="81585"/>
                    <a:pt x="272356" y="81585"/>
                  </a:cubicBezTo>
                  <a:close/>
                  <a:moveTo>
                    <a:pt x="335283" y="52613"/>
                  </a:moveTo>
                  <a:cubicBezTo>
                    <a:pt x="327450" y="52613"/>
                    <a:pt x="321131" y="58923"/>
                    <a:pt x="321131" y="66743"/>
                  </a:cubicBezTo>
                  <a:lnTo>
                    <a:pt x="321131" y="256042"/>
                  </a:lnTo>
                  <a:cubicBezTo>
                    <a:pt x="321131" y="263863"/>
                    <a:pt x="327450" y="270173"/>
                    <a:pt x="335283" y="270173"/>
                  </a:cubicBezTo>
                  <a:lnTo>
                    <a:pt x="397053" y="270173"/>
                  </a:lnTo>
                  <a:cubicBezTo>
                    <a:pt x="404796" y="270173"/>
                    <a:pt x="411115" y="263863"/>
                    <a:pt x="411115" y="256042"/>
                  </a:cubicBezTo>
                  <a:lnTo>
                    <a:pt x="411115" y="66743"/>
                  </a:lnTo>
                  <a:cubicBezTo>
                    <a:pt x="411115" y="58923"/>
                    <a:pt x="404796" y="52613"/>
                    <a:pt x="397053" y="52613"/>
                  </a:cubicBezTo>
                  <a:close/>
                  <a:moveTo>
                    <a:pt x="49487" y="0"/>
                  </a:moveTo>
                  <a:lnTo>
                    <a:pt x="558152" y="0"/>
                  </a:lnTo>
                  <a:cubicBezTo>
                    <a:pt x="585477" y="0"/>
                    <a:pt x="607639" y="22129"/>
                    <a:pt x="607639" y="49413"/>
                  </a:cubicBezTo>
                  <a:lnTo>
                    <a:pt x="607639" y="315675"/>
                  </a:lnTo>
                  <a:cubicBezTo>
                    <a:pt x="607639" y="319586"/>
                    <a:pt x="604435" y="322696"/>
                    <a:pt x="600519" y="322696"/>
                  </a:cubicBezTo>
                  <a:lnTo>
                    <a:pt x="7031" y="322696"/>
                  </a:lnTo>
                  <a:cubicBezTo>
                    <a:pt x="3204" y="322696"/>
                    <a:pt x="0" y="319586"/>
                    <a:pt x="0" y="315675"/>
                  </a:cubicBezTo>
                  <a:lnTo>
                    <a:pt x="0" y="49413"/>
                  </a:lnTo>
                  <a:cubicBezTo>
                    <a:pt x="0" y="22129"/>
                    <a:pt x="22162" y="0"/>
                    <a:pt x="494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100" name="文本框 21"/>
          <p:cNvSpPr txBox="1"/>
          <p:nvPr/>
        </p:nvSpPr>
        <p:spPr>
          <a:xfrm>
            <a:off x="5357470" y="3541869"/>
            <a:ext cx="1443263" cy="1086496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r>
              <a:rPr lang="zh-CN" alt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痛点！</a:t>
            </a:r>
            <a:endParaRPr lang="en-US" altLang="zh-CN" sz="4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  <a:p>
            <a:r>
              <a:rPr lang="zh-CN" alt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难点！</a:t>
            </a:r>
            <a:endParaRPr lang="zh-CN" altLang="en-US" sz="4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47902" y="2925987"/>
            <a:ext cx="2387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400">
              <a:spcBef>
                <a:spcPct val="0"/>
              </a:spcBef>
              <a:defRPr/>
            </a:pPr>
            <a:r>
              <a:rPr lang="en-US" altLang="zh-CN" sz="2000" b="1" kern="0" dirty="0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 sz="2000" b="1" kern="0" dirty="0">
                <a:solidFill>
                  <a:schemeClr val="bg1"/>
                </a:solidFill>
                <a:sym typeface="+mn-ea"/>
              </a:rPr>
              <a:t>、交互多、易疏漏</a:t>
            </a:r>
            <a:endParaRPr lang="zh-CN" altLang="en-US" sz="2000" b="1" kern="0" dirty="0">
              <a:solidFill>
                <a:schemeClr val="bg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585133" y="5267292"/>
            <a:ext cx="742743" cy="742748"/>
            <a:chOff x="4461110" y="5087809"/>
            <a:chExt cx="742743" cy="742748"/>
          </a:xfrm>
        </p:grpSpPr>
        <p:sp>
          <p:nvSpPr>
            <p:cNvPr id="8" name="椭圆 7"/>
            <p:cNvSpPr/>
            <p:nvPr/>
          </p:nvSpPr>
          <p:spPr>
            <a:xfrm>
              <a:off x="4461110" y="5087809"/>
              <a:ext cx="742743" cy="742748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pic>
          <p:nvPicPr>
            <p:cNvPr id="11" name="图形 10" descr="鼻子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89986" y="5188968"/>
              <a:ext cx="514153" cy="514153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2095582" y="5500015"/>
            <a:ext cx="2359806" cy="11581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 kern="0" dirty="0">
                <a:solidFill>
                  <a:schemeClr val="bg1"/>
                </a:solidFill>
                <a:sym typeface="+mn-ea"/>
              </a:rPr>
              <a:t>十几个系统平台</a:t>
            </a:r>
            <a:endParaRPr lang="zh-CN" altLang="en-US" sz="1600" b="1" kern="0" dirty="0">
              <a:solidFill>
                <a:schemeClr val="bg1"/>
              </a:solidFill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 kern="0" dirty="0">
                <a:solidFill>
                  <a:schemeClr val="bg1"/>
                </a:solidFill>
                <a:sym typeface="+mn-ea"/>
              </a:rPr>
              <a:t>几十个菜单目录</a:t>
            </a:r>
            <a:endParaRPr lang="zh-CN" altLang="en-US" sz="1600" b="1" kern="0" dirty="0">
              <a:solidFill>
                <a:schemeClr val="bg1"/>
              </a:solidFill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 kern="0" dirty="0">
                <a:solidFill>
                  <a:schemeClr val="bg1"/>
                </a:solidFill>
                <a:sym typeface="+mn-ea"/>
              </a:rPr>
              <a:t>每日多次登录查收</a:t>
            </a:r>
            <a:endParaRPr lang="zh-CN" alt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81224" y="1147631"/>
            <a:ext cx="4756521" cy="1154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 kern="0" dirty="0">
                <a:solidFill>
                  <a:schemeClr val="bg1"/>
                </a:solidFill>
                <a:sym typeface="+mn-ea"/>
              </a:rPr>
              <a:t>各平台登录方式多样化</a:t>
            </a:r>
            <a:endParaRPr lang="zh-CN" altLang="en-US" sz="1600" b="1" kern="0" dirty="0">
              <a:solidFill>
                <a:schemeClr val="bg1"/>
              </a:solidFill>
              <a:sym typeface="+mn-ea"/>
            </a:endParaRPr>
          </a:p>
          <a:p>
            <a:pPr marL="285750" indent="-285750" algn="just" fontAlgn="auto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u"/>
            </a:pPr>
            <a:r>
              <a:rPr lang="zh-CN" altLang="en-US" sz="1600" b="1" kern="0" dirty="0">
                <a:solidFill>
                  <a:schemeClr val="bg1"/>
                </a:solidFill>
                <a:sym typeface="+mn-ea"/>
              </a:rPr>
              <a:t>存在内网、外网通道等多种渠道</a:t>
            </a:r>
            <a:endParaRPr lang="zh-CN" altLang="en-US" sz="1600" b="1" kern="0" dirty="0">
              <a:solidFill>
                <a:schemeClr val="bg1"/>
              </a:solidFill>
              <a:sym typeface="+mn-ea"/>
            </a:endParaRPr>
          </a:p>
          <a:p>
            <a:pPr marL="285750" indent="-285750" algn="just" fontAlgn="auto">
              <a:lnSpc>
                <a:spcPct val="100000"/>
              </a:lnSpc>
              <a:buFont typeface="Wingdings" panose="05000000000000000000" charset="0"/>
              <a:buChar char="u"/>
            </a:pPr>
            <a:r>
              <a:rPr lang="zh-CN" altLang="en-US" sz="1600" b="1" kern="0" dirty="0">
                <a:solidFill>
                  <a:schemeClr val="bg1"/>
                </a:solidFill>
                <a:sym typeface="+mn-ea"/>
              </a:rPr>
              <a:t>存在账户、EKEY、手机验证码等多种登录方式</a:t>
            </a:r>
            <a:endParaRPr lang="zh-CN" alt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653895" y="5408846"/>
            <a:ext cx="3565726" cy="11581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 kern="0" dirty="0">
                <a:solidFill>
                  <a:schemeClr val="bg1"/>
                </a:solidFill>
                <a:sym typeface="+mn-ea"/>
              </a:rPr>
              <a:t>部分收文监管时效性要求极高</a:t>
            </a:r>
            <a:endParaRPr lang="zh-CN" altLang="en-US" sz="1600" b="1" kern="0" dirty="0">
              <a:solidFill>
                <a:schemeClr val="bg1"/>
              </a:solidFill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 kern="0" dirty="0">
                <a:solidFill>
                  <a:schemeClr val="bg1"/>
                </a:solidFill>
                <a:sym typeface="+mn-ea"/>
              </a:rPr>
              <a:t>发文常在下班后、周末也会发文</a:t>
            </a:r>
            <a:endParaRPr lang="zh-CN" altLang="en-US" sz="1600" b="1" kern="0" dirty="0">
              <a:solidFill>
                <a:schemeClr val="bg1"/>
              </a:solidFill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 kern="0" dirty="0">
                <a:solidFill>
                  <a:schemeClr val="bg1"/>
                </a:solidFill>
                <a:sym typeface="+mn-ea"/>
              </a:rPr>
              <a:t>当日收文的及时性要求很难满足</a:t>
            </a:r>
            <a:endParaRPr lang="zh-CN" alt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18410" y="2961033"/>
            <a:ext cx="2755709" cy="15274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 kern="0" dirty="0">
                <a:solidFill>
                  <a:schemeClr val="bg1"/>
                </a:solidFill>
                <a:sym typeface="+mn-ea"/>
              </a:rPr>
              <a:t>开发人力成本高</a:t>
            </a:r>
            <a:endParaRPr lang="en-US" altLang="zh-CN" sz="1600" b="1" kern="0" dirty="0">
              <a:solidFill>
                <a:schemeClr val="bg1"/>
              </a:solidFill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 kern="0" dirty="0">
                <a:solidFill>
                  <a:schemeClr val="bg1"/>
                </a:solidFill>
                <a:sym typeface="+mn-ea"/>
              </a:rPr>
              <a:t>开发周期长</a:t>
            </a:r>
            <a:endParaRPr lang="en-US" altLang="zh-CN" sz="1600" b="1" kern="0" dirty="0">
              <a:solidFill>
                <a:schemeClr val="bg1"/>
              </a:solidFill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 kern="0" dirty="0">
                <a:solidFill>
                  <a:schemeClr val="bg1"/>
                </a:solidFill>
                <a:sym typeface="+mn-ea"/>
              </a:rPr>
              <a:t>后期动态维护压力大</a:t>
            </a:r>
            <a:endParaRPr lang="en-US" altLang="zh-CN" sz="1600" b="1" kern="0" dirty="0">
              <a:solidFill>
                <a:schemeClr val="bg1"/>
              </a:solidFill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 kern="0" dirty="0">
                <a:solidFill>
                  <a:schemeClr val="bg1"/>
                </a:solidFill>
                <a:sym typeface="+mn-ea"/>
              </a:rPr>
              <a:t>传统接口爬取涉及合规</a:t>
            </a:r>
            <a:endParaRPr lang="en-US" altLang="zh-CN" sz="1600" b="1" kern="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2" name="PA_矩形 20"/>
          <p:cNvSpPr/>
          <p:nvPr>
            <p:custDataLst>
              <p:tags r:id="rId6"/>
            </p:custDataLst>
          </p:nvPr>
        </p:nvSpPr>
        <p:spPr>
          <a:xfrm>
            <a:off x="4396731" y="1432816"/>
            <a:ext cx="2573239" cy="346656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altLang="zh-CN" sz="2000" b="1" kern="0" dirty="0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2000" b="1" kern="0" dirty="0">
                <a:solidFill>
                  <a:schemeClr val="bg1"/>
                </a:solidFill>
                <a:sym typeface="+mn-ea"/>
              </a:rPr>
              <a:t>、</a:t>
            </a:r>
            <a:r>
              <a:rPr lang="zh-CN" altLang="en-US" sz="2000" b="1" kern="0" dirty="0">
                <a:solidFill>
                  <a:schemeClr val="bg1"/>
                </a:solidFill>
                <a:sym typeface="+mn-ea"/>
              </a:rPr>
              <a:t>平台多样化、操作繁杂</a:t>
            </a:r>
            <a:endParaRPr lang="zh-CN" altLang="en-US" sz="2000" b="1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025130" y="3351530"/>
            <a:ext cx="416687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 kern="0" dirty="0">
                <a:solidFill>
                  <a:schemeClr val="bg1"/>
                </a:solidFill>
                <a:sym typeface="+mn-ea"/>
              </a:rPr>
              <a:t>由不同部门及员工管理</a:t>
            </a:r>
            <a:endParaRPr lang="zh-CN" altLang="en-US" sz="1600" b="1" kern="0" dirty="0">
              <a:solidFill>
                <a:schemeClr val="bg1"/>
              </a:solidFill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 kern="0" dirty="0">
                <a:solidFill>
                  <a:schemeClr val="bg1"/>
                </a:solidFill>
                <a:sym typeface="+mn-ea"/>
              </a:rPr>
              <a:t>系统收文人员经验、能力等方面不尽相同</a:t>
            </a:r>
            <a:endParaRPr lang="zh-CN" altLang="en-US" sz="1600" b="1" kern="0" dirty="0">
              <a:solidFill>
                <a:schemeClr val="bg1"/>
              </a:solidFill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600" b="1" kern="0" dirty="0">
                <a:solidFill>
                  <a:schemeClr val="bg1"/>
                </a:solidFill>
                <a:sym typeface="+mn-ea"/>
              </a:rPr>
              <a:t>收文工作存在人员交互和流程断点</a:t>
            </a:r>
            <a:endParaRPr lang="zh-CN" altLang="en-US" sz="1600" b="1" kern="0" dirty="0">
              <a:solidFill>
                <a:schemeClr val="bg1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029828" y="3361104"/>
            <a:ext cx="742743" cy="742748"/>
            <a:chOff x="4502167" y="3581570"/>
            <a:chExt cx="742743" cy="742748"/>
          </a:xfrm>
        </p:grpSpPr>
        <p:sp>
          <p:nvSpPr>
            <p:cNvPr id="24" name="椭圆 23"/>
            <p:cNvSpPr/>
            <p:nvPr/>
          </p:nvSpPr>
          <p:spPr>
            <a:xfrm>
              <a:off x="4502167" y="3581570"/>
              <a:ext cx="742743" cy="742748"/>
            </a:xfrm>
            <a:prstGeom prst="ellipse">
              <a:avLst/>
            </a:prstGeom>
            <a:solidFill>
              <a:srgbClr val="3E4A68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pic>
          <p:nvPicPr>
            <p:cNvPr id="28" name="图形 27" descr="钱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34263" y="3693640"/>
              <a:ext cx="457200" cy="4572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直接连接符 67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/>
          <p:cNvSpPr txBox="1"/>
          <p:nvPr/>
        </p:nvSpPr>
        <p:spPr>
          <a:xfrm>
            <a:off x="292498" y="285760"/>
            <a:ext cx="8288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三、执行流程图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Execution Flow Chart</a:t>
            </a:r>
            <a:endParaRPr 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726441" y="1750545"/>
            <a:ext cx="428625" cy="20275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数字化生产力部署前</a:t>
            </a:r>
            <a:endParaRPr kumimoji="1" lang="zh-CN" altLang="en-US" sz="12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26441" y="4327375"/>
            <a:ext cx="428625" cy="2027555"/>
          </a:xfrm>
          <a:prstGeom prst="rect">
            <a:avLst/>
          </a:prstGeom>
          <a:solidFill>
            <a:srgbClr val="00A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数字化生产力部署后</a:t>
            </a:r>
            <a:endParaRPr kumimoji="1" lang="zh-CN" altLang="en-US" sz="12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4983679" y="1106756"/>
            <a:ext cx="1879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全流程手工执行</a:t>
            </a:r>
            <a:endParaRPr kumimoji="1"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2034275" y="4293527"/>
            <a:ext cx="5264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4AF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机器人自动完成登录系统、新建商品信息等业务流程</a:t>
            </a:r>
            <a:endParaRPr kumimoji="1" lang="zh-CN" altLang="en-US" sz="1400" b="1" dirty="0">
              <a:solidFill>
                <a:srgbClr val="04AF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5" name="图片 74" descr="ibot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308701" y="5129737"/>
            <a:ext cx="565150" cy="565150"/>
          </a:xfrm>
          <a:prstGeom prst="rect">
            <a:avLst/>
          </a:prstGeom>
        </p:spPr>
      </p:pic>
      <p:pic>
        <p:nvPicPr>
          <p:cNvPr id="76" name="图片 75" descr="人 (2)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2307467" y="1741944"/>
            <a:ext cx="607596" cy="607596"/>
          </a:xfrm>
          <a:prstGeom prst="rect">
            <a:avLst/>
          </a:prstGeom>
        </p:spPr>
      </p:pic>
      <p:pic>
        <p:nvPicPr>
          <p:cNvPr id="77" name="图片 76" descr="人 (2)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4062145" y="1756005"/>
            <a:ext cx="607596" cy="607596"/>
          </a:xfrm>
          <a:prstGeom prst="rect">
            <a:avLst/>
          </a:prstGeom>
        </p:spPr>
      </p:pic>
      <p:pic>
        <p:nvPicPr>
          <p:cNvPr id="78" name="图片 77" descr="文件 (3)"/>
          <p:cNvPicPr>
            <a:picLocks noChangeAspect="1"/>
          </p:cNvPicPr>
          <p:nvPr/>
        </p:nvPicPr>
        <p:blipFill>
          <a:blip r:embed="rId3" cstate="print">
            <a:biLevel thresh="25000"/>
          </a:blip>
          <a:stretch>
            <a:fillRect/>
          </a:stretch>
        </p:blipFill>
        <p:spPr>
          <a:xfrm>
            <a:off x="8132245" y="3045537"/>
            <a:ext cx="349732" cy="349732"/>
          </a:xfrm>
          <a:prstGeom prst="rect">
            <a:avLst/>
          </a:prstGeom>
        </p:spPr>
      </p:pic>
      <p:pic>
        <p:nvPicPr>
          <p:cNvPr id="79" name="图形 78" descr="Interne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5483" y="1856064"/>
            <a:ext cx="403296" cy="403296"/>
          </a:xfrm>
          <a:prstGeom prst="rect">
            <a:avLst/>
          </a:prstGeom>
        </p:spPr>
      </p:pic>
      <p:pic>
        <p:nvPicPr>
          <p:cNvPr id="80" name="图形 79" descr="月历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9912" y="1857105"/>
            <a:ext cx="405396" cy="405396"/>
          </a:xfrm>
          <a:prstGeom prst="rect">
            <a:avLst/>
          </a:prstGeom>
        </p:spPr>
      </p:pic>
      <p:pic>
        <p:nvPicPr>
          <p:cNvPr id="81" name="图片 80" descr="人 (2)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5573339" y="1729449"/>
            <a:ext cx="607596" cy="607596"/>
          </a:xfrm>
          <a:prstGeom prst="rect">
            <a:avLst/>
          </a:prstGeom>
        </p:spPr>
      </p:pic>
      <p:pic>
        <p:nvPicPr>
          <p:cNvPr id="82" name="图形 81" descr="统计信息 RTL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88752" y="1883146"/>
            <a:ext cx="307778" cy="307777"/>
          </a:xfrm>
          <a:prstGeom prst="rect">
            <a:avLst/>
          </a:prstGeom>
        </p:spPr>
      </p:pic>
      <p:pic>
        <p:nvPicPr>
          <p:cNvPr id="83" name="图片 82" descr="人 (2)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6927447" y="1740835"/>
            <a:ext cx="607596" cy="607596"/>
          </a:xfrm>
          <a:prstGeom prst="rect">
            <a:avLst/>
          </a:prstGeom>
        </p:spPr>
      </p:pic>
      <p:pic>
        <p:nvPicPr>
          <p:cNvPr id="84" name="图形 83" descr="列表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28721" y="1835427"/>
            <a:ext cx="335200" cy="335200"/>
          </a:xfrm>
          <a:prstGeom prst="rect">
            <a:avLst/>
          </a:prstGeom>
        </p:spPr>
      </p:pic>
      <p:pic>
        <p:nvPicPr>
          <p:cNvPr id="86" name="图片 85" descr="人 (2)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8375388" y="3132414"/>
            <a:ext cx="607596" cy="607596"/>
          </a:xfrm>
          <a:prstGeom prst="rect">
            <a:avLst/>
          </a:prstGeom>
        </p:spPr>
      </p:pic>
      <p:pic>
        <p:nvPicPr>
          <p:cNvPr id="87" name="图片 86" descr="人 (2)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5090409" y="3010364"/>
            <a:ext cx="607596" cy="607596"/>
          </a:xfrm>
          <a:prstGeom prst="rect">
            <a:avLst/>
          </a:prstGeom>
        </p:spPr>
      </p:pic>
      <p:pic>
        <p:nvPicPr>
          <p:cNvPr id="88" name="图形 87" descr="复选标记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07091" y="3026116"/>
            <a:ext cx="349732" cy="349732"/>
          </a:xfrm>
          <a:prstGeom prst="rect">
            <a:avLst/>
          </a:prstGeom>
        </p:spPr>
      </p:pic>
      <p:sp>
        <p:nvSpPr>
          <p:cNvPr id="89" name="文本框 88"/>
          <p:cNvSpPr txBox="1"/>
          <p:nvPr/>
        </p:nvSpPr>
        <p:spPr>
          <a:xfrm>
            <a:off x="1896621" y="2412643"/>
            <a:ext cx="1384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运营部人员</a:t>
            </a:r>
            <a:endParaRPr kumimoji="1"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登录网站</a:t>
            </a:r>
            <a:r>
              <a:rPr kumimoji="1"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邮箱</a:t>
            </a:r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4762904" y="3711359"/>
            <a:ext cx="1327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公文在</a:t>
            </a:r>
            <a:r>
              <a:rPr kumimoji="1"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系统发布</a:t>
            </a:r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8030340" y="2311344"/>
            <a:ext cx="1271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综管部人员</a:t>
            </a:r>
            <a:endParaRPr kumimoji="1"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登录企业系统</a:t>
            </a:r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8065201" y="3713247"/>
            <a:ext cx="1270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综管部人员</a:t>
            </a:r>
            <a:endParaRPr kumimoji="1"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发起</a:t>
            </a:r>
            <a:r>
              <a:rPr kumimoji="1"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</a:t>
            </a:r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6674299" y="2290279"/>
            <a:ext cx="111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综管部门人员</a:t>
            </a:r>
            <a:endParaRPr kumimoji="1"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下载邮件里面</a:t>
            </a:r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5302255" y="2380177"/>
            <a:ext cx="11138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运营部人员</a:t>
            </a:r>
            <a:endParaRPr kumimoji="1"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公文文件邮件发送给综管部门</a:t>
            </a:r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3825843" y="2399464"/>
            <a:ext cx="111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运营部人员</a:t>
            </a:r>
            <a:endParaRPr kumimoji="1"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下载新公文</a:t>
            </a:r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8088181" y="1630305"/>
            <a:ext cx="863497" cy="701541"/>
            <a:chOff x="6714189" y="2985084"/>
            <a:chExt cx="863497" cy="701541"/>
          </a:xfrm>
        </p:grpSpPr>
        <p:pic>
          <p:nvPicPr>
            <p:cNvPr id="85" name="图片 84" descr="人 (2)"/>
            <p:cNvPicPr>
              <a:picLocks noChangeAspect="1"/>
            </p:cNvPicPr>
            <p:nvPr/>
          </p:nvPicPr>
          <p:blipFill>
            <a:blip r:embed="rId2" cstate="print">
              <a:biLevel thresh="25000"/>
            </a:blip>
            <a:stretch>
              <a:fillRect/>
            </a:stretch>
          </p:blipFill>
          <p:spPr>
            <a:xfrm>
              <a:off x="6970090" y="3079029"/>
              <a:ext cx="607596" cy="607596"/>
            </a:xfrm>
            <a:prstGeom prst="rect">
              <a:avLst/>
            </a:prstGeom>
          </p:spPr>
        </p:pic>
        <p:pic>
          <p:nvPicPr>
            <p:cNvPr id="96" name="图形 95" descr="目标受众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714189" y="2985084"/>
              <a:ext cx="349732" cy="349732"/>
            </a:xfrm>
            <a:prstGeom prst="rect">
              <a:avLst/>
            </a:prstGeom>
          </p:spPr>
        </p:pic>
      </p:grpSp>
      <p:sp>
        <p:nvSpPr>
          <p:cNvPr id="97" name="箭头: 右 90"/>
          <p:cNvSpPr/>
          <p:nvPr/>
        </p:nvSpPr>
        <p:spPr>
          <a:xfrm>
            <a:off x="6265738" y="2126253"/>
            <a:ext cx="490433" cy="152772"/>
          </a:xfrm>
          <a:prstGeom prst="right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8" name="箭头: 右 91"/>
          <p:cNvSpPr/>
          <p:nvPr/>
        </p:nvSpPr>
        <p:spPr>
          <a:xfrm>
            <a:off x="4807388" y="2139368"/>
            <a:ext cx="490433" cy="171976"/>
          </a:xfrm>
          <a:prstGeom prst="right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9" name="箭头: 右 92"/>
          <p:cNvSpPr/>
          <p:nvPr/>
        </p:nvSpPr>
        <p:spPr>
          <a:xfrm>
            <a:off x="3035877" y="2148134"/>
            <a:ext cx="490433" cy="171976"/>
          </a:xfrm>
          <a:prstGeom prst="right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0" name="箭头: 下 93"/>
          <p:cNvSpPr/>
          <p:nvPr/>
        </p:nvSpPr>
        <p:spPr>
          <a:xfrm>
            <a:off x="8616566" y="2701076"/>
            <a:ext cx="150829" cy="30980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02" name="图片 101" descr="文件 (4)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017056" y="5317430"/>
            <a:ext cx="326154" cy="326154"/>
          </a:xfrm>
          <a:prstGeom prst="rect">
            <a:avLst/>
          </a:prstGeom>
        </p:spPr>
      </p:pic>
      <p:pic>
        <p:nvPicPr>
          <p:cNvPr id="103" name="图形 102" descr="月历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41482" y="5139576"/>
            <a:ext cx="340931" cy="340931"/>
          </a:xfrm>
          <a:prstGeom prst="rect">
            <a:avLst/>
          </a:prstGeom>
        </p:spPr>
      </p:pic>
      <p:pic>
        <p:nvPicPr>
          <p:cNvPr id="104" name="图片 103" descr="ibot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74524" y="5121324"/>
            <a:ext cx="565151" cy="565151"/>
          </a:xfrm>
          <a:prstGeom prst="rect">
            <a:avLst/>
          </a:prstGeom>
        </p:spPr>
      </p:pic>
      <p:pic>
        <p:nvPicPr>
          <p:cNvPr id="105" name="图形 104" descr="Internet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794261" y="6120938"/>
            <a:ext cx="403296" cy="403296"/>
          </a:xfrm>
          <a:prstGeom prst="rect">
            <a:avLst/>
          </a:prstGeom>
        </p:spPr>
      </p:pic>
      <p:pic>
        <p:nvPicPr>
          <p:cNvPr id="106" name="图片 105" descr="ibot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959590" y="5381110"/>
            <a:ext cx="565151" cy="565151"/>
          </a:xfrm>
          <a:prstGeom prst="rect">
            <a:avLst/>
          </a:prstGeom>
        </p:spPr>
      </p:pic>
      <p:pic>
        <p:nvPicPr>
          <p:cNvPr id="107" name="图形 106" descr="复选标记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72227" y="5482355"/>
            <a:ext cx="349732" cy="349732"/>
          </a:xfrm>
          <a:prstGeom prst="rect">
            <a:avLst/>
          </a:prstGeom>
        </p:spPr>
      </p:pic>
      <p:pic>
        <p:nvPicPr>
          <p:cNvPr id="108" name="图片 107" descr="ibot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097359" y="6014778"/>
            <a:ext cx="565151" cy="565151"/>
          </a:xfrm>
          <a:prstGeom prst="rect">
            <a:avLst/>
          </a:prstGeom>
        </p:spPr>
      </p:pic>
      <p:grpSp>
        <p:nvGrpSpPr>
          <p:cNvPr id="133" name="组合 132"/>
          <p:cNvGrpSpPr/>
          <p:nvPr/>
        </p:nvGrpSpPr>
        <p:grpSpPr>
          <a:xfrm>
            <a:off x="4776830" y="4659064"/>
            <a:ext cx="848793" cy="565151"/>
            <a:chOff x="7644773" y="4763101"/>
            <a:chExt cx="848793" cy="565151"/>
          </a:xfrm>
        </p:grpSpPr>
        <p:pic>
          <p:nvPicPr>
            <p:cNvPr id="109" name="图形 108" descr="智能手机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644773" y="4894436"/>
              <a:ext cx="384997" cy="384997"/>
            </a:xfrm>
            <a:prstGeom prst="rect">
              <a:avLst/>
            </a:prstGeom>
          </p:spPr>
        </p:pic>
        <p:pic>
          <p:nvPicPr>
            <p:cNvPr id="110" name="图片 109" descr="ibot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928415" y="4763101"/>
              <a:ext cx="565151" cy="565151"/>
            </a:xfrm>
            <a:prstGeom prst="rect">
              <a:avLst/>
            </a:prstGeom>
          </p:spPr>
        </p:pic>
      </p:grpSp>
      <p:sp>
        <p:nvSpPr>
          <p:cNvPr id="111" name="文本框 110"/>
          <p:cNvSpPr txBox="1"/>
          <p:nvPr/>
        </p:nvSpPr>
        <p:spPr>
          <a:xfrm>
            <a:off x="1937615" y="5757990"/>
            <a:ext cx="111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RPA</a:t>
            </a:r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</a:t>
            </a:r>
            <a:endParaRPr kumimoji="1" lang="en-US" altLang="zh-CN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登录网站邮箱</a:t>
            </a:r>
            <a:endParaRPr kumimoji="1" lang="zh-CN" altLang="en-US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3210978" y="5746206"/>
            <a:ext cx="111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RPA</a:t>
            </a:r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</a:t>
            </a:r>
            <a:endParaRPr kumimoji="1" lang="en-US" altLang="zh-CN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下载新公文</a:t>
            </a:r>
            <a:endParaRPr kumimoji="1" lang="en-US" altLang="zh-CN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3" name="图形 112" descr="列表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351919" y="5422790"/>
            <a:ext cx="335200" cy="335200"/>
          </a:xfrm>
          <a:prstGeom prst="rect">
            <a:avLst/>
          </a:prstGeom>
        </p:spPr>
      </p:pic>
      <p:sp>
        <p:nvSpPr>
          <p:cNvPr id="114" name="文本框 113"/>
          <p:cNvSpPr txBox="1"/>
          <p:nvPr/>
        </p:nvSpPr>
        <p:spPr>
          <a:xfrm>
            <a:off x="8455338" y="6029918"/>
            <a:ext cx="1477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公文在</a:t>
            </a:r>
            <a:r>
              <a:rPr kumimoji="1" lang="en-US" altLang="zh-CN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系统发布</a:t>
            </a:r>
            <a:endParaRPr kumimoji="1" lang="zh-CN" altLang="en-US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5539238" y="4727977"/>
            <a:ext cx="1316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RPA</a:t>
            </a:r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</a:t>
            </a:r>
            <a:endParaRPr kumimoji="1" lang="en-US" altLang="zh-CN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企微、邮件</a:t>
            </a:r>
            <a:endParaRPr kumimoji="1" lang="en-US" altLang="zh-CN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通知管部人员</a:t>
            </a:r>
            <a:endParaRPr kumimoji="1" lang="en-US" altLang="zh-CN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箭头: 右 119"/>
          <p:cNvSpPr/>
          <p:nvPr/>
        </p:nvSpPr>
        <p:spPr>
          <a:xfrm>
            <a:off x="4265573" y="5606223"/>
            <a:ext cx="424066" cy="1388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箭头: 右 120"/>
          <p:cNvSpPr/>
          <p:nvPr/>
        </p:nvSpPr>
        <p:spPr>
          <a:xfrm>
            <a:off x="4297174" y="4936151"/>
            <a:ext cx="424066" cy="1388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箭头: 右 122"/>
          <p:cNvSpPr/>
          <p:nvPr/>
        </p:nvSpPr>
        <p:spPr>
          <a:xfrm>
            <a:off x="2884948" y="5447936"/>
            <a:ext cx="424066" cy="1388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箭头: 右 124"/>
          <p:cNvSpPr/>
          <p:nvPr/>
        </p:nvSpPr>
        <p:spPr>
          <a:xfrm>
            <a:off x="4247083" y="6318465"/>
            <a:ext cx="424066" cy="1388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箭头: 左 94"/>
          <p:cNvSpPr/>
          <p:nvPr/>
        </p:nvSpPr>
        <p:spPr>
          <a:xfrm>
            <a:off x="7644415" y="3437528"/>
            <a:ext cx="428625" cy="175619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7228793" y="6009068"/>
            <a:ext cx="1018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公司领导</a:t>
            </a:r>
            <a:endParaRPr kumimoji="1" lang="en-US" altLang="zh-CN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审核</a:t>
            </a:r>
            <a:r>
              <a:rPr kumimoji="1" lang="en-US" altLang="zh-CN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</a:t>
            </a:r>
            <a:endParaRPr kumimoji="1" lang="zh-CN" altLang="en-US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矩形: 圆角 89"/>
          <p:cNvSpPr/>
          <p:nvPr/>
        </p:nvSpPr>
        <p:spPr>
          <a:xfrm>
            <a:off x="10163790" y="4698122"/>
            <a:ext cx="1735430" cy="882908"/>
          </a:xfrm>
          <a:prstGeom prst="roundRect">
            <a:avLst/>
          </a:prstGeom>
          <a:solidFill>
            <a:srgbClr val="00AE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并行执行</a:t>
            </a:r>
            <a:endParaRPr lang="en-US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矩形: 圆角 90"/>
          <p:cNvSpPr/>
          <p:nvPr/>
        </p:nvSpPr>
        <p:spPr>
          <a:xfrm>
            <a:off x="10127186" y="2152247"/>
            <a:ext cx="1808638" cy="79080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串行执行</a:t>
            </a:r>
            <a:endParaRPr lang="zh-CN" altLang="en-US" sz="900" dirty="0"/>
          </a:p>
        </p:txBody>
      </p:sp>
      <p:grpSp>
        <p:nvGrpSpPr>
          <p:cNvPr id="145" name="组合 144"/>
          <p:cNvGrpSpPr/>
          <p:nvPr/>
        </p:nvGrpSpPr>
        <p:grpSpPr>
          <a:xfrm>
            <a:off x="6542158" y="2882347"/>
            <a:ext cx="815084" cy="659018"/>
            <a:chOff x="5225192" y="2950228"/>
            <a:chExt cx="815084" cy="659018"/>
          </a:xfrm>
        </p:grpSpPr>
        <p:pic>
          <p:nvPicPr>
            <p:cNvPr id="127" name="图片 126" descr="人 (2)"/>
            <p:cNvPicPr>
              <a:picLocks noChangeAspect="1"/>
            </p:cNvPicPr>
            <p:nvPr/>
          </p:nvPicPr>
          <p:blipFill>
            <a:blip r:embed="rId2" cstate="print">
              <a:biLevel thresh="25000"/>
            </a:blip>
            <a:stretch>
              <a:fillRect/>
            </a:stretch>
          </p:blipFill>
          <p:spPr>
            <a:xfrm>
              <a:off x="5432680" y="3001650"/>
              <a:ext cx="607596" cy="607596"/>
            </a:xfrm>
            <a:prstGeom prst="rect">
              <a:avLst/>
            </a:prstGeom>
          </p:spPr>
        </p:pic>
        <p:pic>
          <p:nvPicPr>
            <p:cNvPr id="128" name="图形 127" descr="研究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5225192" y="2950228"/>
              <a:ext cx="365809" cy="365809"/>
            </a:xfrm>
            <a:prstGeom prst="rect">
              <a:avLst/>
            </a:prstGeom>
          </p:spPr>
        </p:pic>
      </p:grpSp>
      <p:sp>
        <p:nvSpPr>
          <p:cNvPr id="129" name="文本框 128"/>
          <p:cNvSpPr txBox="1"/>
          <p:nvPr/>
        </p:nvSpPr>
        <p:spPr>
          <a:xfrm>
            <a:off x="6454329" y="3632025"/>
            <a:ext cx="111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公司领导</a:t>
            </a:r>
            <a:endParaRPr kumimoji="1"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审核</a:t>
            </a:r>
            <a:r>
              <a:rPr kumimoji="1"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kumimoji="1"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</a:t>
            </a:r>
            <a:endParaRPr kumimoji="1"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箭头: 左 94"/>
          <p:cNvSpPr/>
          <p:nvPr/>
        </p:nvSpPr>
        <p:spPr>
          <a:xfrm>
            <a:off x="5902604" y="3450607"/>
            <a:ext cx="428625" cy="177019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5537273" y="5393822"/>
            <a:ext cx="1316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RPA</a:t>
            </a:r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</a:t>
            </a:r>
            <a:endParaRPr kumimoji="1" lang="en-US" altLang="zh-CN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企微、邮件</a:t>
            </a:r>
            <a:endParaRPr kumimoji="1" lang="en-US" altLang="zh-CN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通知综管部人员</a:t>
            </a:r>
            <a:endParaRPr kumimoji="1" lang="en-US" altLang="zh-CN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5572704" y="6091722"/>
            <a:ext cx="1316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RPA</a:t>
            </a:r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</a:t>
            </a:r>
            <a:endParaRPr kumimoji="1" lang="en-US" altLang="zh-CN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发起</a:t>
            </a:r>
            <a:r>
              <a:rPr kumimoji="1" lang="en-US" altLang="zh-CN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kumimoji="1" lang="zh-CN" altLang="en-US" sz="1000" dirty="0">
                <a:solidFill>
                  <a:srgbClr val="00AE5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</a:t>
            </a:r>
            <a:endParaRPr kumimoji="1" lang="en-US" altLang="zh-CN" sz="1000" dirty="0">
              <a:solidFill>
                <a:srgbClr val="00AE5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4765551" y="5367741"/>
            <a:ext cx="848793" cy="565151"/>
            <a:chOff x="7644773" y="4763101"/>
            <a:chExt cx="848793" cy="565151"/>
          </a:xfrm>
        </p:grpSpPr>
        <p:pic>
          <p:nvPicPr>
            <p:cNvPr id="143" name="图形 142" descr="智能手机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644773" y="4894436"/>
              <a:ext cx="384997" cy="384997"/>
            </a:xfrm>
            <a:prstGeom prst="rect">
              <a:avLst/>
            </a:prstGeom>
          </p:spPr>
        </p:pic>
        <p:pic>
          <p:nvPicPr>
            <p:cNvPr id="144" name="图片 143" descr="ibot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928415" y="4763101"/>
              <a:ext cx="565151" cy="565151"/>
            </a:xfrm>
            <a:prstGeom prst="rect">
              <a:avLst/>
            </a:prstGeom>
          </p:spPr>
        </p:pic>
      </p:grpSp>
      <p:pic>
        <p:nvPicPr>
          <p:cNvPr id="147" name="图片 146" descr="人 (2)"/>
          <p:cNvPicPr>
            <a:picLocks noChangeAspect="1"/>
          </p:cNvPicPr>
          <p:nvPr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7459127" y="5359887"/>
            <a:ext cx="607596" cy="607596"/>
          </a:xfrm>
          <a:prstGeom prst="rect">
            <a:avLst/>
          </a:prstGeom>
        </p:spPr>
      </p:pic>
      <p:pic>
        <p:nvPicPr>
          <p:cNvPr id="148" name="图形 147" descr="研究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256514" y="5328411"/>
            <a:ext cx="365809" cy="365809"/>
          </a:xfrm>
          <a:prstGeom prst="rect">
            <a:avLst/>
          </a:prstGeom>
        </p:spPr>
      </p:pic>
      <p:sp>
        <p:nvSpPr>
          <p:cNvPr id="149" name="箭头: 右 120"/>
          <p:cNvSpPr/>
          <p:nvPr/>
        </p:nvSpPr>
        <p:spPr>
          <a:xfrm>
            <a:off x="8168418" y="5627187"/>
            <a:ext cx="424066" cy="1388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箭头: 右 120"/>
          <p:cNvSpPr/>
          <p:nvPr/>
        </p:nvSpPr>
        <p:spPr>
          <a:xfrm>
            <a:off x="6935796" y="5619126"/>
            <a:ext cx="424066" cy="1388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箭头: 右 90"/>
          <p:cNvSpPr/>
          <p:nvPr/>
        </p:nvSpPr>
        <p:spPr>
          <a:xfrm>
            <a:off x="7644338" y="2103617"/>
            <a:ext cx="490433" cy="152772"/>
          </a:xfrm>
          <a:prstGeom prst="right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92498" y="285760"/>
            <a:ext cx="8288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三、设计思路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Execution Flow Chart</a:t>
            </a:r>
            <a:endParaRPr 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4"/>
          <p:cNvSpPr/>
          <p:nvPr/>
        </p:nvSpPr>
        <p:spPr>
          <a:xfrm>
            <a:off x="1603065" y="1798557"/>
            <a:ext cx="1655064" cy="86938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登录网站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zh-CN" altLang="en-US" dirty="0">
                <a:solidFill>
                  <a:schemeClr val="bg1"/>
                </a:solidFill>
              </a:rPr>
              <a:t>直接邮箱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603065" y="3207991"/>
            <a:ext cx="1655064" cy="867989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下载公文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0" name="圆角矩形 8"/>
          <p:cNvSpPr/>
          <p:nvPr/>
        </p:nvSpPr>
        <p:spPr>
          <a:xfrm>
            <a:off x="1603064" y="4701996"/>
            <a:ext cx="1655065" cy="869387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邮件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zh-CN" altLang="en-US" dirty="0">
                <a:solidFill>
                  <a:schemeClr val="bg1"/>
                </a:solidFill>
              </a:rPr>
              <a:t>微信</a:t>
            </a:r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</a:rPr>
              <a:t>告知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1" name="圆角矩形 12"/>
          <p:cNvSpPr/>
          <p:nvPr/>
        </p:nvSpPr>
        <p:spPr>
          <a:xfrm>
            <a:off x="1584093" y="6126728"/>
            <a:ext cx="1655065" cy="45614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上传</a:t>
            </a:r>
            <a:r>
              <a:rPr lang="en-US" altLang="zh-CN" dirty="0">
                <a:solidFill>
                  <a:schemeClr val="bg1"/>
                </a:solidFill>
              </a:rPr>
              <a:t>OA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6034235" y="1221058"/>
            <a:ext cx="1606145" cy="1317118"/>
            <a:chOff x="4895193" y="1132883"/>
            <a:chExt cx="1552904" cy="2130579"/>
          </a:xfrm>
          <a:solidFill>
            <a:srgbClr val="2E75B6"/>
          </a:solidFill>
        </p:grpSpPr>
        <p:grpSp>
          <p:nvGrpSpPr>
            <p:cNvPr id="73" name="组合 72"/>
            <p:cNvGrpSpPr/>
            <p:nvPr/>
          </p:nvGrpSpPr>
          <p:grpSpPr>
            <a:xfrm>
              <a:off x="4895193" y="1883979"/>
              <a:ext cx="1552904" cy="567559"/>
              <a:chOff x="4895193" y="1883979"/>
              <a:chExt cx="1552904" cy="567559"/>
            </a:xfrm>
            <a:grpFill/>
          </p:grpSpPr>
          <p:sp>
            <p:nvSpPr>
              <p:cNvPr id="80" name="矩形 79"/>
              <p:cNvSpPr/>
              <p:nvPr/>
            </p:nvSpPr>
            <p:spPr>
              <a:xfrm>
                <a:off x="4895193" y="1883979"/>
                <a:ext cx="1552904" cy="567559"/>
              </a:xfrm>
              <a:prstGeom prst="rect">
                <a:avLst/>
              </a:prstGeom>
              <a:grpFill/>
              <a:ln>
                <a:solidFill>
                  <a:srgbClr val="2E75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文本框 80"/>
              <p:cNvSpPr txBox="1"/>
              <p:nvPr/>
            </p:nvSpPr>
            <p:spPr>
              <a:xfrm>
                <a:off x="5029199" y="1958366"/>
                <a:ext cx="1284889" cy="444177"/>
              </a:xfrm>
              <a:prstGeom prst="rect">
                <a:avLst/>
              </a:prstGeom>
              <a:grpFill/>
              <a:ln>
                <a:solidFill>
                  <a:srgbClr val="2E75B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/>
                  <a:t>EKEY</a:t>
                </a:r>
                <a:r>
                  <a:rPr lang="zh-CN" altLang="en-US" sz="1400" dirty="0"/>
                  <a:t>登录</a:t>
                </a:r>
                <a:endParaRPr lang="zh-CN" altLang="en-US" sz="1400" dirty="0"/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4895193" y="2695903"/>
              <a:ext cx="1552904" cy="567559"/>
              <a:chOff x="4895193" y="1883979"/>
              <a:chExt cx="1552904" cy="567559"/>
            </a:xfrm>
            <a:grpFill/>
          </p:grpSpPr>
          <p:sp>
            <p:nvSpPr>
              <p:cNvPr id="78" name="矩形 77"/>
              <p:cNvSpPr/>
              <p:nvPr/>
            </p:nvSpPr>
            <p:spPr>
              <a:xfrm>
                <a:off x="4895193" y="1883979"/>
                <a:ext cx="1552904" cy="567559"/>
              </a:xfrm>
              <a:prstGeom prst="rect">
                <a:avLst/>
              </a:prstGeom>
              <a:grpFill/>
              <a:ln>
                <a:solidFill>
                  <a:srgbClr val="2E75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文本框 78"/>
              <p:cNvSpPr txBox="1"/>
              <p:nvPr/>
            </p:nvSpPr>
            <p:spPr>
              <a:xfrm>
                <a:off x="4974022" y="1935434"/>
                <a:ext cx="1474075" cy="444177"/>
              </a:xfrm>
              <a:prstGeom prst="rect">
                <a:avLst/>
              </a:prstGeom>
              <a:grpFill/>
              <a:ln>
                <a:solidFill>
                  <a:srgbClr val="2E75B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dirty="0"/>
                  <a:t>手机验证码登录</a:t>
                </a:r>
                <a:endParaRPr lang="zh-CN" altLang="en-US" sz="1400" dirty="0"/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4895193" y="1132883"/>
              <a:ext cx="1552904" cy="567559"/>
              <a:chOff x="4895193" y="1883979"/>
              <a:chExt cx="1552904" cy="567559"/>
            </a:xfrm>
            <a:grpFill/>
          </p:grpSpPr>
          <p:sp>
            <p:nvSpPr>
              <p:cNvPr id="76" name="矩形 75"/>
              <p:cNvSpPr/>
              <p:nvPr/>
            </p:nvSpPr>
            <p:spPr>
              <a:xfrm>
                <a:off x="4895193" y="1883979"/>
                <a:ext cx="1552904" cy="567559"/>
              </a:xfrm>
              <a:prstGeom prst="rect">
                <a:avLst/>
              </a:prstGeom>
              <a:grpFill/>
              <a:ln>
                <a:solidFill>
                  <a:srgbClr val="2E75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>
                <a:off x="5029198" y="1945669"/>
                <a:ext cx="1284889" cy="444177"/>
              </a:xfrm>
              <a:prstGeom prst="rect">
                <a:avLst/>
              </a:prstGeom>
              <a:grpFill/>
              <a:ln>
                <a:solidFill>
                  <a:srgbClr val="2E75B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dirty="0"/>
                  <a:t>账号密码登录</a:t>
                </a:r>
                <a:endParaRPr lang="zh-CN" altLang="en-US" sz="1400" dirty="0"/>
              </a:p>
            </p:txBody>
          </p:sp>
        </p:grpSp>
      </p:grpSp>
      <p:sp>
        <p:nvSpPr>
          <p:cNvPr id="82" name="菱形 81"/>
          <p:cNvSpPr/>
          <p:nvPr/>
        </p:nvSpPr>
        <p:spPr>
          <a:xfrm>
            <a:off x="3541443" y="4777939"/>
            <a:ext cx="1793664" cy="711798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是否有</a:t>
            </a:r>
            <a:endParaRPr lang="en-US" altLang="zh-CN" sz="1200" dirty="0">
              <a:solidFill>
                <a:schemeClr val="bg1"/>
              </a:solidFill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新增公文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6049518" y="3274265"/>
            <a:ext cx="1606145" cy="356073"/>
            <a:chOff x="4225159" y="3183765"/>
            <a:chExt cx="1552904" cy="393270"/>
          </a:xfrm>
          <a:solidFill>
            <a:srgbClr val="FFC000"/>
          </a:solidFill>
        </p:grpSpPr>
        <p:sp>
          <p:nvSpPr>
            <p:cNvPr id="84" name="矩形 83"/>
            <p:cNvSpPr/>
            <p:nvPr/>
          </p:nvSpPr>
          <p:spPr>
            <a:xfrm>
              <a:off x="4225159" y="3183765"/>
              <a:ext cx="1552904" cy="39327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4225159" y="3226511"/>
              <a:ext cx="1474075" cy="307777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/>
                <a:t>获取公文正文</a:t>
              </a:r>
              <a:endParaRPr lang="zh-CN" altLang="en-US" sz="1400" dirty="0"/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6048494" y="4497698"/>
            <a:ext cx="1606145" cy="408597"/>
            <a:chOff x="6101251" y="4012841"/>
            <a:chExt cx="1552904" cy="393270"/>
          </a:xfrm>
          <a:solidFill>
            <a:srgbClr val="00B050"/>
          </a:solidFill>
        </p:grpSpPr>
        <p:sp>
          <p:nvSpPr>
            <p:cNvPr id="87" name="矩形 86"/>
            <p:cNvSpPr/>
            <p:nvPr/>
          </p:nvSpPr>
          <p:spPr>
            <a:xfrm>
              <a:off x="6101251" y="4012841"/>
              <a:ext cx="1552904" cy="393270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6132783" y="4055587"/>
              <a:ext cx="1474075" cy="307777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/>
                <a:t>企业微信告知</a:t>
              </a:r>
              <a:endParaRPr lang="zh-CN" altLang="en-US" sz="1400" dirty="0"/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6048494" y="5037166"/>
            <a:ext cx="1606145" cy="811863"/>
            <a:chOff x="6101251" y="4551451"/>
            <a:chExt cx="1552904" cy="781410"/>
          </a:xfrm>
        </p:grpSpPr>
        <p:sp>
          <p:nvSpPr>
            <p:cNvPr id="90" name="矩形 89"/>
            <p:cNvSpPr/>
            <p:nvPr/>
          </p:nvSpPr>
          <p:spPr>
            <a:xfrm>
              <a:off x="6101251" y="4551451"/>
              <a:ext cx="1552904" cy="78141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6132783" y="4594197"/>
              <a:ext cx="1474075" cy="738664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/>
                <a:t>企业微信告知</a:t>
              </a:r>
              <a:endParaRPr lang="en-US" altLang="zh-CN" sz="1400" dirty="0"/>
            </a:p>
            <a:p>
              <a:pPr algn="ctr"/>
              <a:endParaRPr lang="zh-CN" altLang="en-US" sz="1400" dirty="0"/>
            </a:p>
            <a:p>
              <a:pPr algn="ctr"/>
              <a:r>
                <a:rPr lang="zh-CN" altLang="en-US" sz="1400" dirty="0"/>
                <a:t>发送收文邮件</a:t>
              </a:r>
              <a:endParaRPr lang="zh-CN" altLang="en-US" sz="1400" dirty="0"/>
            </a:p>
          </p:txBody>
        </p:sp>
      </p:grpSp>
      <p:cxnSp>
        <p:nvCxnSpPr>
          <p:cNvPr id="92" name="直接箭头连接符 91"/>
          <p:cNvCxnSpPr>
            <a:stCxn id="70" idx="3"/>
            <a:endCxn id="82" idx="1"/>
          </p:cNvCxnSpPr>
          <p:nvPr/>
        </p:nvCxnSpPr>
        <p:spPr>
          <a:xfrm flipV="1">
            <a:off x="3258129" y="5133838"/>
            <a:ext cx="283314" cy="285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3" name="肘形连接符 34"/>
          <p:cNvCxnSpPr>
            <a:stCxn id="82" idx="3"/>
            <a:endCxn id="87" idx="1"/>
          </p:cNvCxnSpPr>
          <p:nvPr/>
        </p:nvCxnSpPr>
        <p:spPr>
          <a:xfrm flipV="1">
            <a:off x="5335107" y="4701996"/>
            <a:ext cx="713387" cy="431843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4" name="肘形连接符 36"/>
          <p:cNvCxnSpPr>
            <a:stCxn id="82" idx="3"/>
            <a:endCxn id="90" idx="1"/>
          </p:cNvCxnSpPr>
          <p:nvPr/>
        </p:nvCxnSpPr>
        <p:spPr>
          <a:xfrm>
            <a:off x="5335107" y="5133838"/>
            <a:ext cx="713387" cy="309259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5" name="文本框 94"/>
          <p:cNvSpPr txBox="1"/>
          <p:nvPr/>
        </p:nvSpPr>
        <p:spPr>
          <a:xfrm>
            <a:off x="5337150" y="5207614"/>
            <a:ext cx="399495" cy="2877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是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5337146" y="4726375"/>
            <a:ext cx="399495" cy="28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否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97" name="菱形 96"/>
          <p:cNvSpPr/>
          <p:nvPr/>
        </p:nvSpPr>
        <p:spPr>
          <a:xfrm>
            <a:off x="3541443" y="1868767"/>
            <a:ext cx="1793664" cy="711798"/>
          </a:xfrm>
          <a:prstGeom prst="diamond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登录方式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98" name="下箭头 50"/>
          <p:cNvSpPr/>
          <p:nvPr/>
        </p:nvSpPr>
        <p:spPr>
          <a:xfrm>
            <a:off x="2219516" y="2840159"/>
            <a:ext cx="384211" cy="319772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下箭头 51"/>
          <p:cNvSpPr/>
          <p:nvPr/>
        </p:nvSpPr>
        <p:spPr>
          <a:xfrm>
            <a:off x="2219518" y="4242846"/>
            <a:ext cx="384211" cy="319772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下箭头 52"/>
          <p:cNvSpPr/>
          <p:nvPr/>
        </p:nvSpPr>
        <p:spPr>
          <a:xfrm>
            <a:off x="2219516" y="5689143"/>
            <a:ext cx="384211" cy="319772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十字形 100"/>
          <p:cNvSpPr/>
          <p:nvPr/>
        </p:nvSpPr>
        <p:spPr>
          <a:xfrm>
            <a:off x="6740288" y="5368577"/>
            <a:ext cx="158311" cy="175738"/>
          </a:xfrm>
          <a:prstGeom prst="plus">
            <a:avLst>
              <a:gd name="adj" fmla="val 39088"/>
            </a:avLst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2" name="直接箭头连接符 101"/>
          <p:cNvCxnSpPr>
            <a:stCxn id="7" idx="3"/>
            <a:endCxn id="97" idx="1"/>
          </p:cNvCxnSpPr>
          <p:nvPr/>
        </p:nvCxnSpPr>
        <p:spPr>
          <a:xfrm flipV="1">
            <a:off x="3258129" y="2224666"/>
            <a:ext cx="283314" cy="8585"/>
          </a:xfrm>
          <a:prstGeom prst="straightConnector1">
            <a:avLst/>
          </a:prstGeom>
          <a:ln>
            <a:solidFill>
              <a:srgbClr val="01A8FF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3" name="肘形连接符 66"/>
          <p:cNvCxnSpPr>
            <a:stCxn id="97" idx="3"/>
            <a:endCxn id="76" idx="1"/>
          </p:cNvCxnSpPr>
          <p:nvPr/>
        </p:nvCxnSpPr>
        <p:spPr>
          <a:xfrm flipV="1">
            <a:off x="5335107" y="1396491"/>
            <a:ext cx="699128" cy="828175"/>
          </a:xfrm>
          <a:prstGeom prst="bentConnector3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4" name="肘形连接符 68"/>
          <p:cNvCxnSpPr>
            <a:stCxn id="97" idx="3"/>
            <a:endCxn id="80" idx="1"/>
          </p:cNvCxnSpPr>
          <p:nvPr/>
        </p:nvCxnSpPr>
        <p:spPr>
          <a:xfrm flipV="1">
            <a:off x="5335107" y="1860816"/>
            <a:ext cx="699128" cy="363849"/>
          </a:xfrm>
          <a:prstGeom prst="bentConnector3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5" name="肘形连接符 70"/>
          <p:cNvCxnSpPr>
            <a:stCxn id="97" idx="3"/>
            <a:endCxn id="78" idx="1"/>
          </p:cNvCxnSpPr>
          <p:nvPr/>
        </p:nvCxnSpPr>
        <p:spPr>
          <a:xfrm>
            <a:off x="5335107" y="2224666"/>
            <a:ext cx="699128" cy="138079"/>
          </a:xfrm>
          <a:prstGeom prst="bentConnector3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6" name="组合 105"/>
          <p:cNvGrpSpPr/>
          <p:nvPr/>
        </p:nvGrpSpPr>
        <p:grpSpPr>
          <a:xfrm>
            <a:off x="6049518" y="3719907"/>
            <a:ext cx="1606145" cy="356073"/>
            <a:chOff x="4225159" y="3707941"/>
            <a:chExt cx="1552904" cy="393270"/>
          </a:xfrm>
          <a:solidFill>
            <a:srgbClr val="FFC000"/>
          </a:solidFill>
        </p:grpSpPr>
        <p:sp>
          <p:nvSpPr>
            <p:cNvPr id="107" name="矩形 106"/>
            <p:cNvSpPr/>
            <p:nvPr/>
          </p:nvSpPr>
          <p:spPr>
            <a:xfrm>
              <a:off x="4225159" y="3707941"/>
              <a:ext cx="1552904" cy="39327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文本框 107"/>
            <p:cNvSpPr txBox="1"/>
            <p:nvPr/>
          </p:nvSpPr>
          <p:spPr>
            <a:xfrm>
              <a:off x="4225159" y="3750687"/>
              <a:ext cx="1474075" cy="307777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/>
                <a:t>下载附件</a:t>
              </a:r>
              <a:endParaRPr lang="zh-CN" altLang="en-US" sz="1400" dirty="0"/>
            </a:p>
          </p:txBody>
        </p:sp>
      </p:grpSp>
      <p:sp>
        <p:nvSpPr>
          <p:cNvPr id="109" name="椭圆形标注 77"/>
          <p:cNvSpPr/>
          <p:nvPr/>
        </p:nvSpPr>
        <p:spPr>
          <a:xfrm>
            <a:off x="8111214" y="3227277"/>
            <a:ext cx="2293653" cy="960556"/>
          </a:xfrm>
          <a:prstGeom prst="wedgeEllipseCallout">
            <a:avLst>
              <a:gd name="adj1" fmla="val -56251"/>
              <a:gd name="adj2" fmla="val -3154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菱形 109"/>
          <p:cNvSpPr/>
          <p:nvPr/>
        </p:nvSpPr>
        <p:spPr>
          <a:xfrm>
            <a:off x="3541443" y="3284875"/>
            <a:ext cx="1793664" cy="711798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公文形式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111" name="直接箭头连接符 110"/>
          <p:cNvCxnSpPr>
            <a:stCxn id="8" idx="3"/>
            <a:endCxn id="110" idx="1"/>
          </p:cNvCxnSpPr>
          <p:nvPr/>
        </p:nvCxnSpPr>
        <p:spPr>
          <a:xfrm flipV="1">
            <a:off x="3258129" y="3640774"/>
            <a:ext cx="283314" cy="121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2" name="肘形连接符 94"/>
          <p:cNvCxnSpPr>
            <a:stCxn id="110" idx="3"/>
            <a:endCxn id="85" idx="1"/>
          </p:cNvCxnSpPr>
          <p:nvPr/>
        </p:nvCxnSpPr>
        <p:spPr>
          <a:xfrm flipV="1">
            <a:off x="5335107" y="3452301"/>
            <a:ext cx="714411" cy="188473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3" name="肘形连接符 96"/>
          <p:cNvCxnSpPr>
            <a:stCxn id="110" idx="3"/>
            <a:endCxn id="108" idx="1"/>
          </p:cNvCxnSpPr>
          <p:nvPr/>
        </p:nvCxnSpPr>
        <p:spPr>
          <a:xfrm>
            <a:off x="5335107" y="3640774"/>
            <a:ext cx="714411" cy="257169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4" name="椭圆形标注 97"/>
          <p:cNvSpPr/>
          <p:nvPr/>
        </p:nvSpPr>
        <p:spPr>
          <a:xfrm>
            <a:off x="8111214" y="1705749"/>
            <a:ext cx="2293653" cy="960556"/>
          </a:xfrm>
          <a:prstGeom prst="wedgeEllipseCallout">
            <a:avLst>
              <a:gd name="adj1" fmla="val -53244"/>
              <a:gd name="adj2" fmla="val -38756"/>
            </a:avLst>
          </a:prstGeom>
          <a:solidFill>
            <a:srgbClr val="2E75B6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形标注 98"/>
          <p:cNvSpPr/>
          <p:nvPr/>
        </p:nvSpPr>
        <p:spPr>
          <a:xfrm>
            <a:off x="8169105" y="4648924"/>
            <a:ext cx="2293653" cy="960556"/>
          </a:xfrm>
          <a:prstGeom prst="wedgeEllipseCallout">
            <a:avLst>
              <a:gd name="adj1" fmla="val -55821"/>
              <a:gd name="adj2" fmla="val -3875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文本框 115"/>
          <p:cNvSpPr txBox="1"/>
          <p:nvPr/>
        </p:nvSpPr>
        <p:spPr>
          <a:xfrm>
            <a:off x="8385296" y="4876819"/>
            <a:ext cx="2019571" cy="54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收取公文并监控</a:t>
            </a:r>
            <a:r>
              <a:rPr lang="en-US" altLang="zh-CN" sz="1400" dirty="0"/>
              <a:t>RPA</a:t>
            </a:r>
            <a:endParaRPr lang="en-US" altLang="zh-CN" sz="1400" dirty="0"/>
          </a:p>
          <a:p>
            <a:pPr algn="ctr"/>
            <a:r>
              <a:rPr lang="zh-CN" altLang="en-US" sz="1400" dirty="0"/>
              <a:t>是否运行正常</a:t>
            </a:r>
            <a:endParaRPr lang="zh-CN" altLang="en-US" sz="1400" dirty="0"/>
          </a:p>
        </p:txBody>
      </p:sp>
      <p:sp>
        <p:nvSpPr>
          <p:cNvPr id="117" name="文本框 116"/>
          <p:cNvSpPr txBox="1"/>
          <p:nvPr/>
        </p:nvSpPr>
        <p:spPr>
          <a:xfrm>
            <a:off x="8508581" y="3325040"/>
            <a:ext cx="1613686" cy="765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获取公文正文存储在</a:t>
            </a:r>
            <a:r>
              <a:rPr lang="en-US" altLang="zh-CN" sz="1400" dirty="0"/>
              <a:t>doc</a:t>
            </a:r>
            <a:r>
              <a:rPr lang="zh-CN" altLang="en-US" sz="1400" dirty="0"/>
              <a:t>文档中，作为收文文件</a:t>
            </a:r>
            <a:endParaRPr lang="zh-CN" altLang="en-US" sz="1400" dirty="0"/>
          </a:p>
        </p:txBody>
      </p:sp>
      <p:sp>
        <p:nvSpPr>
          <p:cNvPr id="118" name="文本框 117"/>
          <p:cNvSpPr txBox="1"/>
          <p:nvPr/>
        </p:nvSpPr>
        <p:spPr>
          <a:xfrm>
            <a:off x="8236362" y="1875467"/>
            <a:ext cx="2043355" cy="67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OCR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smsforward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技术解决图片验证码识别、手机验证码登录问题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菱形 118"/>
          <p:cNvSpPr/>
          <p:nvPr/>
        </p:nvSpPr>
        <p:spPr>
          <a:xfrm>
            <a:off x="3513300" y="6012731"/>
            <a:ext cx="1793664" cy="711798"/>
          </a:xfrm>
          <a:prstGeom prst="diamond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判断公文正文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grpSp>
        <p:nvGrpSpPr>
          <p:cNvPr id="120" name="组合 119"/>
          <p:cNvGrpSpPr/>
          <p:nvPr/>
        </p:nvGrpSpPr>
        <p:grpSpPr>
          <a:xfrm>
            <a:off x="6049906" y="5940309"/>
            <a:ext cx="1606145" cy="408597"/>
            <a:chOff x="6101251" y="4012841"/>
            <a:chExt cx="1552904" cy="393270"/>
          </a:xfrm>
          <a:solidFill>
            <a:srgbClr val="C00000"/>
          </a:solidFill>
        </p:grpSpPr>
        <p:sp>
          <p:nvSpPr>
            <p:cNvPr id="121" name="矩形 120"/>
            <p:cNvSpPr/>
            <p:nvPr/>
          </p:nvSpPr>
          <p:spPr>
            <a:xfrm>
              <a:off x="6101251" y="4012841"/>
              <a:ext cx="1552904" cy="393270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6132783" y="4055587"/>
              <a:ext cx="1474075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/>
                <a:t>正文上传</a:t>
              </a:r>
              <a:endParaRPr lang="zh-CN" altLang="en-US" sz="1400" dirty="0"/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6049906" y="6479778"/>
            <a:ext cx="1606145" cy="364184"/>
            <a:chOff x="6101251" y="4551451"/>
            <a:chExt cx="1552904" cy="350523"/>
          </a:xfrm>
          <a:solidFill>
            <a:srgbClr val="C00000"/>
          </a:solidFill>
        </p:grpSpPr>
        <p:sp>
          <p:nvSpPr>
            <p:cNvPr id="124" name="矩形 123"/>
            <p:cNvSpPr/>
            <p:nvPr/>
          </p:nvSpPr>
          <p:spPr>
            <a:xfrm>
              <a:off x="6101251" y="4551451"/>
              <a:ext cx="1552904" cy="349208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6132783" y="4594197"/>
              <a:ext cx="1474075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/>
                <a:t>附件上传</a:t>
              </a:r>
              <a:endParaRPr lang="zh-CN" altLang="en-US" sz="1400" dirty="0"/>
            </a:p>
          </p:txBody>
        </p:sp>
      </p:grpSp>
      <p:cxnSp>
        <p:nvCxnSpPr>
          <p:cNvPr id="126" name="直接箭头连接符 125"/>
          <p:cNvCxnSpPr>
            <a:endCxn id="119" idx="1"/>
          </p:cNvCxnSpPr>
          <p:nvPr/>
        </p:nvCxnSpPr>
        <p:spPr>
          <a:xfrm flipV="1">
            <a:off x="3229986" y="6368630"/>
            <a:ext cx="283314" cy="285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7" name="肘形连接符 110"/>
          <p:cNvCxnSpPr>
            <a:stCxn id="119" idx="3"/>
            <a:endCxn id="121" idx="1"/>
          </p:cNvCxnSpPr>
          <p:nvPr/>
        </p:nvCxnSpPr>
        <p:spPr>
          <a:xfrm flipV="1">
            <a:off x="5306964" y="6144608"/>
            <a:ext cx="742941" cy="224022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8" name="肘形连接符 111"/>
          <p:cNvCxnSpPr>
            <a:stCxn id="119" idx="3"/>
            <a:endCxn id="124" idx="1"/>
          </p:cNvCxnSpPr>
          <p:nvPr/>
        </p:nvCxnSpPr>
        <p:spPr>
          <a:xfrm>
            <a:off x="5306964" y="6368630"/>
            <a:ext cx="742941" cy="292557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9" name="椭圆形标注 116"/>
          <p:cNvSpPr/>
          <p:nvPr/>
        </p:nvSpPr>
        <p:spPr>
          <a:xfrm>
            <a:off x="8169275" y="5897245"/>
            <a:ext cx="2292985" cy="915670"/>
          </a:xfrm>
          <a:prstGeom prst="wedgeEllipseCallout">
            <a:avLst>
              <a:gd name="adj1" fmla="val -53244"/>
              <a:gd name="adj2" fmla="val -3463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文本框 129"/>
          <p:cNvSpPr txBox="1"/>
          <p:nvPr/>
        </p:nvSpPr>
        <p:spPr>
          <a:xfrm>
            <a:off x="8663305" y="6000115"/>
            <a:ext cx="1305560" cy="73723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利用具体规则与</a:t>
            </a:r>
            <a:r>
              <a:rPr lang="en-US" altLang="zh-CN" sz="1400" dirty="0"/>
              <a:t>chatgpt</a:t>
            </a:r>
            <a:r>
              <a:rPr lang="zh-CN" altLang="en-US" sz="1400" dirty="0"/>
              <a:t>双重判断公文正文</a:t>
            </a:r>
            <a:endParaRPr lang="zh-CN" altLang="en-US" sz="1400" dirty="0"/>
          </a:p>
        </p:txBody>
      </p:sp>
      <p:sp>
        <p:nvSpPr>
          <p:cNvPr id="138" name="文本框 137"/>
          <p:cNvSpPr txBox="1"/>
          <p:nvPr/>
        </p:nvSpPr>
        <p:spPr>
          <a:xfrm>
            <a:off x="6057135" y="2690225"/>
            <a:ext cx="1548585" cy="319772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直连邮箱</a:t>
            </a:r>
            <a:endParaRPr lang="zh-CN" altLang="en-US" sz="1400" dirty="0"/>
          </a:p>
        </p:txBody>
      </p:sp>
      <p:cxnSp>
        <p:nvCxnSpPr>
          <p:cNvPr id="139" name="肘形连接符 70"/>
          <p:cNvCxnSpPr>
            <a:stCxn id="97" idx="3"/>
            <a:endCxn id="138" idx="1"/>
          </p:cNvCxnSpPr>
          <p:nvPr/>
        </p:nvCxnSpPr>
        <p:spPr>
          <a:xfrm>
            <a:off x="5335107" y="2224666"/>
            <a:ext cx="722028" cy="625446"/>
          </a:xfrm>
          <a:prstGeom prst="bentConnector3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 descr="未命名文件 (7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749" y="1024424"/>
            <a:ext cx="11432058" cy="5739219"/>
          </a:xfrm>
          <a:prstGeom prst="rect">
            <a:avLst/>
          </a:prstGeom>
        </p:spPr>
      </p:pic>
      <p:cxnSp>
        <p:nvCxnSpPr>
          <p:cNvPr id="58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292498" y="285760"/>
            <a:ext cx="36321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三、执行流程图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Execution Flow Chart</a:t>
            </a:r>
            <a:endParaRPr 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92499" y="304158"/>
            <a:ext cx="5535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五、亮点特色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Mode and Technological Innovation</a:t>
            </a:r>
            <a:endParaRPr lang="en-US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矩形: 圆角 5"/>
          <p:cNvSpPr/>
          <p:nvPr>
            <p:custDataLst>
              <p:tags r:id="rId1"/>
            </p:custDataLst>
          </p:nvPr>
        </p:nvSpPr>
        <p:spPr>
          <a:xfrm>
            <a:off x="145695" y="1928495"/>
            <a:ext cx="2081530" cy="4409440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solidFill>
              <a:srgbClr val="E3E3E3"/>
            </a:solidFill>
          </a:ln>
          <a:effectLst>
            <a:outerShdw blurRad="355600" dist="609600" dir="5400000" sx="90000" sy="9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矩形: 圆角 6"/>
          <p:cNvSpPr/>
          <p:nvPr>
            <p:custDataLst>
              <p:tags r:id="rId2"/>
            </p:custDataLst>
          </p:nvPr>
        </p:nvSpPr>
        <p:spPr>
          <a:xfrm>
            <a:off x="2472335" y="1928495"/>
            <a:ext cx="2081530" cy="4409440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solidFill>
              <a:srgbClr val="E3E3E3"/>
            </a:solidFill>
          </a:ln>
          <a:effectLst>
            <a:outerShdw blurRad="355600" dist="609600" dir="5400000" sx="90000" sy="9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: 圆角 7"/>
          <p:cNvSpPr/>
          <p:nvPr>
            <p:custDataLst>
              <p:tags r:id="rId3"/>
            </p:custDataLst>
          </p:nvPr>
        </p:nvSpPr>
        <p:spPr>
          <a:xfrm>
            <a:off x="4839615" y="1929130"/>
            <a:ext cx="2180590" cy="4408805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solidFill>
              <a:srgbClr val="E3E3E3"/>
            </a:solidFill>
          </a:ln>
          <a:effectLst>
            <a:outerShdw blurRad="355600" dist="609600" dir="5400000" sx="90000" sy="9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持续推进数字化转型，实现办公智能化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8"/>
          <p:cNvSpPr/>
          <p:nvPr>
            <p:custDataLst>
              <p:tags r:id="rId4"/>
            </p:custDataLst>
          </p:nvPr>
        </p:nvSpPr>
        <p:spPr>
          <a:xfrm>
            <a:off x="154305" y="4655185"/>
            <a:ext cx="2072005" cy="16332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 fontAlgn="auto">
              <a:lnSpc>
                <a:spcPct val="100000"/>
              </a:lnSpc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利用ocr、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smsforward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技术解决图片验证码识别、手机验证码登录问题；利用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chatgpt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筛选公文正文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矩形: 圆顶角 9"/>
          <p:cNvSpPr/>
          <p:nvPr>
            <p:custDataLst>
              <p:tags r:id="rId5"/>
            </p:custDataLst>
          </p:nvPr>
        </p:nvSpPr>
        <p:spPr>
          <a:xfrm rot="10800000">
            <a:off x="145695" y="3909695"/>
            <a:ext cx="2081530" cy="1047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矩形: 圆顶角 10"/>
          <p:cNvSpPr/>
          <p:nvPr>
            <p:custDataLst>
              <p:tags r:id="rId6"/>
            </p:custDataLst>
          </p:nvPr>
        </p:nvSpPr>
        <p:spPr>
          <a:xfrm rot="10800000">
            <a:off x="4888510" y="3909695"/>
            <a:ext cx="2081530" cy="1047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矩形: 圆顶角 11"/>
          <p:cNvSpPr/>
          <p:nvPr>
            <p:custDataLst>
              <p:tags r:id="rId7"/>
            </p:custDataLst>
          </p:nvPr>
        </p:nvSpPr>
        <p:spPr>
          <a:xfrm rot="10800000">
            <a:off x="2472970" y="3909695"/>
            <a:ext cx="2081530" cy="1047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矩形 12"/>
          <p:cNvSpPr/>
          <p:nvPr>
            <p:custDataLst>
              <p:tags r:id="rId8"/>
            </p:custDataLst>
          </p:nvPr>
        </p:nvSpPr>
        <p:spPr>
          <a:xfrm>
            <a:off x="2646325" y="4585335"/>
            <a:ext cx="1732915" cy="14693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R="0" lvl="0" indent="0" algn="just" fontAlgn="auto">
              <a:lnSpc>
                <a:spcPct val="1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通过企业微信以及邮件实时反馈收文信息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" name="矩形 13"/>
          <p:cNvSpPr/>
          <p:nvPr>
            <p:custDataLst>
              <p:tags r:id="rId9"/>
            </p:custDataLst>
          </p:nvPr>
        </p:nvSpPr>
        <p:spPr>
          <a:xfrm>
            <a:off x="4987570" y="4014470"/>
            <a:ext cx="1779905" cy="8839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defRPr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25" name="文本框 26"/>
          <p:cNvSpPr txBox="1"/>
          <p:nvPr>
            <p:custDataLst>
              <p:tags r:id="rId10"/>
            </p:custDataLst>
          </p:nvPr>
        </p:nvSpPr>
        <p:spPr>
          <a:xfrm>
            <a:off x="911505" y="2159635"/>
            <a:ext cx="549910" cy="6146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normalizeH="0" baseline="0" noProof="0" dirty="0">
                <a:solidFill>
                  <a:srgbClr val="C00000"/>
                </a:solidFill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3600" i="0" u="none" strike="noStrike" kern="1200" normalizeH="0" baseline="0" noProof="0" dirty="0">
              <a:solidFill>
                <a:srgbClr val="C00000"/>
              </a:solidFill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文本框 27"/>
          <p:cNvSpPr txBox="1"/>
          <p:nvPr>
            <p:custDataLst>
              <p:tags r:id="rId11"/>
            </p:custDataLst>
          </p:nvPr>
        </p:nvSpPr>
        <p:spPr>
          <a:xfrm>
            <a:off x="3238145" y="2159635"/>
            <a:ext cx="549910" cy="6146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sz="36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02</a:t>
            </a:r>
            <a:endParaRPr lang="zh-CN" altLang="en-US" sz="360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文本框 28"/>
          <p:cNvSpPr txBox="1"/>
          <p:nvPr>
            <p:custDataLst>
              <p:tags r:id="rId12"/>
            </p:custDataLst>
          </p:nvPr>
        </p:nvSpPr>
        <p:spPr>
          <a:xfrm>
            <a:off x="5590820" y="2159635"/>
            <a:ext cx="549910" cy="6146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sz="36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03</a:t>
            </a:r>
            <a:endParaRPr lang="zh-CN" altLang="en-US" sz="360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矩形: 圆角 7"/>
          <p:cNvSpPr/>
          <p:nvPr>
            <p:custDataLst>
              <p:tags r:id="rId13"/>
            </p:custDataLst>
          </p:nvPr>
        </p:nvSpPr>
        <p:spPr>
          <a:xfrm>
            <a:off x="7291350" y="1929130"/>
            <a:ext cx="2159000" cy="4408805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solidFill>
              <a:srgbClr val="E3E3E3"/>
            </a:solidFill>
          </a:ln>
          <a:effectLst>
            <a:outerShdw blurRad="355600" dist="609600" dir="5400000" sx="90000" sy="9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矩形 13"/>
          <p:cNvSpPr/>
          <p:nvPr>
            <p:custDataLst>
              <p:tags r:id="rId14"/>
            </p:custDataLst>
          </p:nvPr>
        </p:nvSpPr>
        <p:spPr>
          <a:xfrm>
            <a:off x="7442480" y="4703445"/>
            <a:ext cx="1868170" cy="15360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每日收文汇总（获取页面增量收文信息），将收文汇总与已收文，对比检查缺失公文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" name="文本框 28"/>
          <p:cNvSpPr txBox="1"/>
          <p:nvPr>
            <p:custDataLst>
              <p:tags r:id="rId15"/>
            </p:custDataLst>
          </p:nvPr>
        </p:nvSpPr>
        <p:spPr>
          <a:xfrm>
            <a:off x="8101610" y="2129155"/>
            <a:ext cx="549910" cy="5854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sz="36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04</a:t>
            </a:r>
            <a:endParaRPr lang="zh-CN" altLang="en-US" sz="360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矩形: 圆顶角 10"/>
          <p:cNvSpPr/>
          <p:nvPr>
            <p:custDataLst>
              <p:tags r:id="rId16"/>
            </p:custDataLst>
          </p:nvPr>
        </p:nvSpPr>
        <p:spPr>
          <a:xfrm rot="10800000">
            <a:off x="7301510" y="3909695"/>
            <a:ext cx="2148205" cy="1047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矩形 13"/>
          <p:cNvSpPr/>
          <p:nvPr>
            <p:custDataLst>
              <p:tags r:id="rId17"/>
            </p:custDataLst>
          </p:nvPr>
        </p:nvSpPr>
        <p:spPr>
          <a:xfrm>
            <a:off x="5035830" y="4703445"/>
            <a:ext cx="1933575" cy="15119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利用企业网盘实现上海综管公共机、深圳运营公共机、深圳生产云桌面文件互传与备份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3" name="矩形: 圆角 7"/>
          <p:cNvSpPr/>
          <p:nvPr>
            <p:custDataLst>
              <p:tags r:id="rId18"/>
            </p:custDataLst>
          </p:nvPr>
        </p:nvSpPr>
        <p:spPr>
          <a:xfrm>
            <a:off x="9743085" y="1927860"/>
            <a:ext cx="2134870" cy="4410075"/>
          </a:xfrm>
          <a:prstGeom prst="roundRect">
            <a:avLst>
              <a:gd name="adj" fmla="val 2873"/>
            </a:avLst>
          </a:prstGeom>
          <a:solidFill>
            <a:schemeClr val="bg1"/>
          </a:solidFill>
          <a:ln>
            <a:solidFill>
              <a:srgbClr val="E3E3E3"/>
            </a:solidFill>
          </a:ln>
          <a:effectLst>
            <a:outerShdw blurRad="355600" dist="609600" dir="5400000" sx="90000" sy="9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及时发起OA流程，有文件在22:40发文，并要求24点前收文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: 圆顶角 10"/>
          <p:cNvSpPr/>
          <p:nvPr>
            <p:custDataLst>
              <p:tags r:id="rId19"/>
            </p:custDataLst>
          </p:nvPr>
        </p:nvSpPr>
        <p:spPr>
          <a:xfrm rot="10800000">
            <a:off x="9769755" y="3917315"/>
            <a:ext cx="2081530" cy="1047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文本框 28"/>
          <p:cNvSpPr txBox="1"/>
          <p:nvPr>
            <p:custDataLst>
              <p:tags r:id="rId20"/>
            </p:custDataLst>
          </p:nvPr>
        </p:nvSpPr>
        <p:spPr>
          <a:xfrm>
            <a:off x="10472065" y="2129155"/>
            <a:ext cx="549910" cy="5848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defRPr/>
            </a:pPr>
            <a:r>
              <a:rPr lang="en-US" altLang="zh-CN" sz="36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05</a:t>
            </a:r>
            <a:endParaRPr lang="zh-CN" altLang="en-US" sz="360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09270" y="2905125"/>
            <a:ext cx="10417175" cy="775970"/>
            <a:chOff x="1506" y="5016"/>
            <a:chExt cx="16405" cy="1466"/>
          </a:xfrm>
        </p:grpSpPr>
        <p:sp>
          <p:nvSpPr>
            <p:cNvPr id="37" name="椭圆 14"/>
            <p:cNvSpPr/>
            <p:nvPr>
              <p:custDataLst>
                <p:tags r:id="rId21"/>
              </p:custDataLst>
            </p:nvPr>
          </p:nvSpPr>
          <p:spPr>
            <a:xfrm>
              <a:off x="1506" y="5016"/>
              <a:ext cx="1189" cy="146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8" name="图形 50"/>
            <p:cNvGrpSpPr/>
            <p:nvPr/>
          </p:nvGrpSpPr>
          <p:grpSpPr>
            <a:xfrm>
              <a:off x="1768" y="5339"/>
              <a:ext cx="665" cy="820"/>
              <a:chOff x="3657600" y="5213212"/>
              <a:chExt cx="654187" cy="654187"/>
            </a:xfrm>
            <a:solidFill>
              <a:schemeClr val="bg1"/>
            </a:solidFill>
          </p:grpSpPr>
          <p:sp>
            <p:nvSpPr>
              <p:cNvPr id="48" name="任意多边形: 形状 16"/>
              <p:cNvSpPr/>
              <p:nvPr>
                <p:custDataLst>
                  <p:tags r:id="rId22"/>
                </p:custDataLst>
              </p:nvPr>
            </p:nvSpPr>
            <p:spPr>
              <a:xfrm>
                <a:off x="3678043" y="5233655"/>
                <a:ext cx="613300" cy="613299"/>
              </a:xfrm>
              <a:custGeom>
                <a:avLst/>
                <a:gdLst>
                  <a:gd name="connsiteX0" fmla="*/ 605798 w 613300"/>
                  <a:gd name="connsiteY0" fmla="*/ 82141 h 613299"/>
                  <a:gd name="connsiteX1" fmla="*/ 309369 w 613300"/>
                  <a:gd name="connsiteY1" fmla="*/ 368 h 613299"/>
                  <a:gd name="connsiteX2" fmla="*/ 303931 w 613300"/>
                  <a:gd name="connsiteY2" fmla="*/ 368 h 613299"/>
                  <a:gd name="connsiteX3" fmla="*/ 7503 w 613300"/>
                  <a:gd name="connsiteY3" fmla="*/ 82141 h 613299"/>
                  <a:gd name="connsiteX4" fmla="*/ 0 w 613300"/>
                  <a:gd name="connsiteY4" fmla="*/ 91995 h 613299"/>
                  <a:gd name="connsiteX5" fmla="*/ 0 w 613300"/>
                  <a:gd name="connsiteY5" fmla="*/ 173768 h 613299"/>
                  <a:gd name="connsiteX6" fmla="*/ 10222 w 613300"/>
                  <a:gd name="connsiteY6" fmla="*/ 183990 h 613299"/>
                  <a:gd name="connsiteX7" fmla="*/ 30665 w 613300"/>
                  <a:gd name="connsiteY7" fmla="*/ 183990 h 613299"/>
                  <a:gd name="connsiteX8" fmla="*/ 30665 w 613300"/>
                  <a:gd name="connsiteY8" fmla="*/ 235098 h 613299"/>
                  <a:gd name="connsiteX9" fmla="*/ 51108 w 613300"/>
                  <a:gd name="connsiteY9" fmla="*/ 264005 h 613299"/>
                  <a:gd name="connsiteX10" fmla="*/ 51108 w 613300"/>
                  <a:gd name="connsiteY10" fmla="*/ 512842 h 613299"/>
                  <a:gd name="connsiteX11" fmla="*/ 30665 w 613300"/>
                  <a:gd name="connsiteY11" fmla="*/ 541748 h 613299"/>
                  <a:gd name="connsiteX12" fmla="*/ 30665 w 613300"/>
                  <a:gd name="connsiteY12" fmla="*/ 551970 h 613299"/>
                  <a:gd name="connsiteX13" fmla="*/ 0 w 613300"/>
                  <a:gd name="connsiteY13" fmla="*/ 582635 h 613299"/>
                  <a:gd name="connsiteX14" fmla="*/ 0 w 613300"/>
                  <a:gd name="connsiteY14" fmla="*/ 603078 h 613299"/>
                  <a:gd name="connsiteX15" fmla="*/ 10222 w 613300"/>
                  <a:gd name="connsiteY15" fmla="*/ 613300 h 613299"/>
                  <a:gd name="connsiteX16" fmla="*/ 419089 w 613300"/>
                  <a:gd name="connsiteY16" fmla="*/ 613300 h 613299"/>
                  <a:gd name="connsiteX17" fmla="*/ 419089 w 613300"/>
                  <a:gd name="connsiteY17" fmla="*/ 592857 h 613299"/>
                  <a:gd name="connsiteX18" fmla="*/ 20443 w 613300"/>
                  <a:gd name="connsiteY18" fmla="*/ 592857 h 613299"/>
                  <a:gd name="connsiteX19" fmla="*/ 20443 w 613300"/>
                  <a:gd name="connsiteY19" fmla="*/ 582635 h 613299"/>
                  <a:gd name="connsiteX20" fmla="*/ 30665 w 613300"/>
                  <a:gd name="connsiteY20" fmla="*/ 572413 h 613299"/>
                  <a:gd name="connsiteX21" fmla="*/ 419089 w 613300"/>
                  <a:gd name="connsiteY21" fmla="*/ 572413 h 613299"/>
                  <a:gd name="connsiteX22" fmla="*/ 419089 w 613300"/>
                  <a:gd name="connsiteY22" fmla="*/ 551970 h 613299"/>
                  <a:gd name="connsiteX23" fmla="*/ 214655 w 613300"/>
                  <a:gd name="connsiteY23" fmla="*/ 551970 h 613299"/>
                  <a:gd name="connsiteX24" fmla="*/ 214655 w 613300"/>
                  <a:gd name="connsiteY24" fmla="*/ 541748 h 613299"/>
                  <a:gd name="connsiteX25" fmla="*/ 194212 w 613300"/>
                  <a:gd name="connsiteY25" fmla="*/ 512842 h 613299"/>
                  <a:gd name="connsiteX26" fmla="*/ 194212 w 613300"/>
                  <a:gd name="connsiteY26" fmla="*/ 264005 h 613299"/>
                  <a:gd name="connsiteX27" fmla="*/ 214655 w 613300"/>
                  <a:gd name="connsiteY27" fmla="*/ 235098 h 613299"/>
                  <a:gd name="connsiteX28" fmla="*/ 214655 w 613300"/>
                  <a:gd name="connsiteY28" fmla="*/ 224876 h 613299"/>
                  <a:gd name="connsiteX29" fmla="*/ 337315 w 613300"/>
                  <a:gd name="connsiteY29" fmla="*/ 224876 h 613299"/>
                  <a:gd name="connsiteX30" fmla="*/ 337315 w 613300"/>
                  <a:gd name="connsiteY30" fmla="*/ 204433 h 613299"/>
                  <a:gd name="connsiteX31" fmla="*/ 51108 w 613300"/>
                  <a:gd name="connsiteY31" fmla="*/ 204433 h 613299"/>
                  <a:gd name="connsiteX32" fmla="*/ 51108 w 613300"/>
                  <a:gd name="connsiteY32" fmla="*/ 183990 h 613299"/>
                  <a:gd name="connsiteX33" fmla="*/ 337315 w 613300"/>
                  <a:gd name="connsiteY33" fmla="*/ 183990 h 613299"/>
                  <a:gd name="connsiteX34" fmla="*/ 337315 w 613300"/>
                  <a:gd name="connsiteY34" fmla="*/ 163546 h 613299"/>
                  <a:gd name="connsiteX35" fmla="*/ 20443 w 613300"/>
                  <a:gd name="connsiteY35" fmla="*/ 163546 h 613299"/>
                  <a:gd name="connsiteX36" fmla="*/ 20443 w 613300"/>
                  <a:gd name="connsiteY36" fmla="*/ 99778 h 613299"/>
                  <a:gd name="connsiteX37" fmla="*/ 306650 w 613300"/>
                  <a:gd name="connsiteY37" fmla="*/ 20825 h 613299"/>
                  <a:gd name="connsiteX38" fmla="*/ 592857 w 613300"/>
                  <a:gd name="connsiteY38" fmla="*/ 99778 h 613299"/>
                  <a:gd name="connsiteX39" fmla="*/ 592857 w 613300"/>
                  <a:gd name="connsiteY39" fmla="*/ 163546 h 613299"/>
                  <a:gd name="connsiteX40" fmla="*/ 572414 w 613300"/>
                  <a:gd name="connsiteY40" fmla="*/ 163546 h 613299"/>
                  <a:gd name="connsiteX41" fmla="*/ 562192 w 613300"/>
                  <a:gd name="connsiteY41" fmla="*/ 173768 h 613299"/>
                  <a:gd name="connsiteX42" fmla="*/ 562192 w 613300"/>
                  <a:gd name="connsiteY42" fmla="*/ 235098 h 613299"/>
                  <a:gd name="connsiteX43" fmla="*/ 557074 w 613300"/>
                  <a:gd name="connsiteY43" fmla="*/ 243959 h 613299"/>
                  <a:gd name="connsiteX44" fmla="*/ 567310 w 613300"/>
                  <a:gd name="connsiteY44" fmla="*/ 261654 h 613299"/>
                  <a:gd name="connsiteX45" fmla="*/ 582635 w 613300"/>
                  <a:gd name="connsiteY45" fmla="*/ 235098 h 613299"/>
                  <a:gd name="connsiteX46" fmla="*/ 582635 w 613300"/>
                  <a:gd name="connsiteY46" fmla="*/ 183990 h 613299"/>
                  <a:gd name="connsiteX47" fmla="*/ 603079 w 613300"/>
                  <a:gd name="connsiteY47" fmla="*/ 183990 h 613299"/>
                  <a:gd name="connsiteX48" fmla="*/ 613300 w 613300"/>
                  <a:gd name="connsiteY48" fmla="*/ 173768 h 613299"/>
                  <a:gd name="connsiteX49" fmla="*/ 613300 w 613300"/>
                  <a:gd name="connsiteY49" fmla="*/ 91995 h 613299"/>
                  <a:gd name="connsiteX50" fmla="*/ 605798 w 613300"/>
                  <a:gd name="connsiteY50" fmla="*/ 82141 h 613299"/>
                  <a:gd name="connsiteX51" fmla="*/ 51108 w 613300"/>
                  <a:gd name="connsiteY51" fmla="*/ 541748 h 613299"/>
                  <a:gd name="connsiteX52" fmla="*/ 61330 w 613300"/>
                  <a:gd name="connsiteY52" fmla="*/ 531527 h 613299"/>
                  <a:gd name="connsiteX53" fmla="*/ 73310 w 613300"/>
                  <a:gd name="connsiteY53" fmla="*/ 531527 h 613299"/>
                  <a:gd name="connsiteX54" fmla="*/ 71552 w 613300"/>
                  <a:gd name="connsiteY54" fmla="*/ 541748 h 613299"/>
                  <a:gd name="connsiteX55" fmla="*/ 71552 w 613300"/>
                  <a:gd name="connsiteY55" fmla="*/ 551970 h 613299"/>
                  <a:gd name="connsiteX56" fmla="*/ 51108 w 613300"/>
                  <a:gd name="connsiteY56" fmla="*/ 551970 h 613299"/>
                  <a:gd name="connsiteX57" fmla="*/ 91995 w 613300"/>
                  <a:gd name="connsiteY57" fmla="*/ 235098 h 613299"/>
                  <a:gd name="connsiteX58" fmla="*/ 91995 w 613300"/>
                  <a:gd name="connsiteY58" fmla="*/ 224876 h 613299"/>
                  <a:gd name="connsiteX59" fmla="*/ 112438 w 613300"/>
                  <a:gd name="connsiteY59" fmla="*/ 224876 h 613299"/>
                  <a:gd name="connsiteX60" fmla="*/ 112438 w 613300"/>
                  <a:gd name="connsiteY60" fmla="*/ 235098 h 613299"/>
                  <a:gd name="connsiteX61" fmla="*/ 114197 w 613300"/>
                  <a:gd name="connsiteY61" fmla="*/ 245320 h 613299"/>
                  <a:gd name="connsiteX62" fmla="*/ 102217 w 613300"/>
                  <a:gd name="connsiteY62" fmla="*/ 245320 h 613299"/>
                  <a:gd name="connsiteX63" fmla="*/ 91995 w 613300"/>
                  <a:gd name="connsiteY63" fmla="*/ 235098 h 613299"/>
                  <a:gd name="connsiteX64" fmla="*/ 112438 w 613300"/>
                  <a:gd name="connsiteY64" fmla="*/ 551970 h 613299"/>
                  <a:gd name="connsiteX65" fmla="*/ 91995 w 613300"/>
                  <a:gd name="connsiteY65" fmla="*/ 551970 h 613299"/>
                  <a:gd name="connsiteX66" fmla="*/ 91995 w 613300"/>
                  <a:gd name="connsiteY66" fmla="*/ 541748 h 613299"/>
                  <a:gd name="connsiteX67" fmla="*/ 102217 w 613300"/>
                  <a:gd name="connsiteY67" fmla="*/ 531527 h 613299"/>
                  <a:gd name="connsiteX68" fmla="*/ 114197 w 613300"/>
                  <a:gd name="connsiteY68" fmla="*/ 531527 h 613299"/>
                  <a:gd name="connsiteX69" fmla="*/ 112438 w 613300"/>
                  <a:gd name="connsiteY69" fmla="*/ 541748 h 613299"/>
                  <a:gd name="connsiteX70" fmla="*/ 132882 w 613300"/>
                  <a:gd name="connsiteY70" fmla="*/ 265763 h 613299"/>
                  <a:gd name="connsiteX71" fmla="*/ 132882 w 613300"/>
                  <a:gd name="connsiteY71" fmla="*/ 511083 h 613299"/>
                  <a:gd name="connsiteX72" fmla="*/ 112438 w 613300"/>
                  <a:gd name="connsiteY72" fmla="*/ 511083 h 613299"/>
                  <a:gd name="connsiteX73" fmla="*/ 112438 w 613300"/>
                  <a:gd name="connsiteY73" fmla="*/ 265763 h 613299"/>
                  <a:gd name="connsiteX74" fmla="*/ 153325 w 613300"/>
                  <a:gd name="connsiteY74" fmla="*/ 265763 h 613299"/>
                  <a:gd name="connsiteX75" fmla="*/ 173768 w 613300"/>
                  <a:gd name="connsiteY75" fmla="*/ 265763 h 613299"/>
                  <a:gd name="connsiteX76" fmla="*/ 173768 w 613300"/>
                  <a:gd name="connsiteY76" fmla="*/ 511083 h 613299"/>
                  <a:gd name="connsiteX77" fmla="*/ 153325 w 613300"/>
                  <a:gd name="connsiteY77" fmla="*/ 511083 h 613299"/>
                  <a:gd name="connsiteX78" fmla="*/ 91995 w 613300"/>
                  <a:gd name="connsiteY78" fmla="*/ 265763 h 613299"/>
                  <a:gd name="connsiteX79" fmla="*/ 91995 w 613300"/>
                  <a:gd name="connsiteY79" fmla="*/ 511083 h 613299"/>
                  <a:gd name="connsiteX80" fmla="*/ 71552 w 613300"/>
                  <a:gd name="connsiteY80" fmla="*/ 511083 h 613299"/>
                  <a:gd name="connsiteX81" fmla="*/ 71552 w 613300"/>
                  <a:gd name="connsiteY81" fmla="*/ 265763 h 613299"/>
                  <a:gd name="connsiteX82" fmla="*/ 132882 w 613300"/>
                  <a:gd name="connsiteY82" fmla="*/ 551970 h 613299"/>
                  <a:gd name="connsiteX83" fmla="*/ 132882 w 613300"/>
                  <a:gd name="connsiteY83" fmla="*/ 541748 h 613299"/>
                  <a:gd name="connsiteX84" fmla="*/ 143103 w 613300"/>
                  <a:gd name="connsiteY84" fmla="*/ 531527 h 613299"/>
                  <a:gd name="connsiteX85" fmla="*/ 183990 w 613300"/>
                  <a:gd name="connsiteY85" fmla="*/ 531527 h 613299"/>
                  <a:gd name="connsiteX86" fmla="*/ 194212 w 613300"/>
                  <a:gd name="connsiteY86" fmla="*/ 541748 h 613299"/>
                  <a:gd name="connsiteX87" fmla="*/ 194212 w 613300"/>
                  <a:gd name="connsiteY87" fmla="*/ 551970 h 613299"/>
                  <a:gd name="connsiteX88" fmla="*/ 194212 w 613300"/>
                  <a:gd name="connsiteY88" fmla="*/ 235098 h 613299"/>
                  <a:gd name="connsiteX89" fmla="*/ 183990 w 613300"/>
                  <a:gd name="connsiteY89" fmla="*/ 245320 h 613299"/>
                  <a:gd name="connsiteX90" fmla="*/ 143103 w 613300"/>
                  <a:gd name="connsiteY90" fmla="*/ 245320 h 613299"/>
                  <a:gd name="connsiteX91" fmla="*/ 132882 w 613300"/>
                  <a:gd name="connsiteY91" fmla="*/ 235098 h 613299"/>
                  <a:gd name="connsiteX92" fmla="*/ 132882 w 613300"/>
                  <a:gd name="connsiteY92" fmla="*/ 224876 h 613299"/>
                  <a:gd name="connsiteX93" fmla="*/ 194212 w 613300"/>
                  <a:gd name="connsiteY93" fmla="*/ 224876 h 613299"/>
                  <a:gd name="connsiteX94" fmla="*/ 71552 w 613300"/>
                  <a:gd name="connsiteY94" fmla="*/ 224876 h 613299"/>
                  <a:gd name="connsiteX95" fmla="*/ 71552 w 613300"/>
                  <a:gd name="connsiteY95" fmla="*/ 235098 h 613299"/>
                  <a:gd name="connsiteX96" fmla="*/ 73310 w 613300"/>
                  <a:gd name="connsiteY96" fmla="*/ 245320 h 613299"/>
                  <a:gd name="connsiteX97" fmla="*/ 61330 w 613300"/>
                  <a:gd name="connsiteY97" fmla="*/ 245320 h 613299"/>
                  <a:gd name="connsiteX98" fmla="*/ 51108 w 613300"/>
                  <a:gd name="connsiteY98" fmla="*/ 235098 h 613299"/>
                  <a:gd name="connsiteX99" fmla="*/ 51108 w 613300"/>
                  <a:gd name="connsiteY99" fmla="*/ 224876 h 613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613300" h="613299">
                    <a:moveTo>
                      <a:pt x="605798" y="82141"/>
                    </a:moveTo>
                    <a:lnTo>
                      <a:pt x="309369" y="368"/>
                    </a:lnTo>
                    <a:cubicBezTo>
                      <a:pt x="307590" y="-123"/>
                      <a:pt x="305711" y="-123"/>
                      <a:pt x="303931" y="368"/>
                    </a:cubicBezTo>
                    <a:lnTo>
                      <a:pt x="7503" y="82141"/>
                    </a:lnTo>
                    <a:cubicBezTo>
                      <a:pt x="3070" y="83364"/>
                      <a:pt x="0" y="87397"/>
                      <a:pt x="0" y="91995"/>
                    </a:cubicBezTo>
                    <a:lnTo>
                      <a:pt x="0" y="173768"/>
                    </a:lnTo>
                    <a:cubicBezTo>
                      <a:pt x="0" y="179413"/>
                      <a:pt x="4576" y="183990"/>
                      <a:pt x="10222" y="183990"/>
                    </a:cubicBezTo>
                    <a:lnTo>
                      <a:pt x="30665" y="183990"/>
                    </a:lnTo>
                    <a:lnTo>
                      <a:pt x="30665" y="235098"/>
                    </a:lnTo>
                    <a:cubicBezTo>
                      <a:pt x="30682" y="248087"/>
                      <a:pt x="38867" y="259661"/>
                      <a:pt x="51108" y="264005"/>
                    </a:cubicBezTo>
                    <a:lnTo>
                      <a:pt x="51108" y="512842"/>
                    </a:lnTo>
                    <a:cubicBezTo>
                      <a:pt x="38867" y="517185"/>
                      <a:pt x="30681" y="528759"/>
                      <a:pt x="30665" y="541748"/>
                    </a:cubicBezTo>
                    <a:lnTo>
                      <a:pt x="30665" y="551970"/>
                    </a:lnTo>
                    <a:cubicBezTo>
                      <a:pt x="13737" y="551989"/>
                      <a:pt x="19" y="565707"/>
                      <a:pt x="0" y="582635"/>
                    </a:cubicBezTo>
                    <a:lnTo>
                      <a:pt x="0" y="603078"/>
                    </a:lnTo>
                    <a:cubicBezTo>
                      <a:pt x="0" y="608724"/>
                      <a:pt x="4576" y="613300"/>
                      <a:pt x="10222" y="613300"/>
                    </a:cubicBezTo>
                    <a:lnTo>
                      <a:pt x="419089" y="613300"/>
                    </a:lnTo>
                    <a:lnTo>
                      <a:pt x="419089" y="592857"/>
                    </a:lnTo>
                    <a:lnTo>
                      <a:pt x="20443" y="592857"/>
                    </a:lnTo>
                    <a:lnTo>
                      <a:pt x="20443" y="582635"/>
                    </a:lnTo>
                    <a:cubicBezTo>
                      <a:pt x="20450" y="576992"/>
                      <a:pt x="25022" y="572420"/>
                      <a:pt x="30665" y="572413"/>
                    </a:cubicBezTo>
                    <a:lnTo>
                      <a:pt x="419089" y="572413"/>
                    </a:lnTo>
                    <a:lnTo>
                      <a:pt x="419089" y="551970"/>
                    </a:lnTo>
                    <a:lnTo>
                      <a:pt x="214655" y="551970"/>
                    </a:lnTo>
                    <a:lnTo>
                      <a:pt x="214655" y="541748"/>
                    </a:lnTo>
                    <a:cubicBezTo>
                      <a:pt x="214638" y="528759"/>
                      <a:pt x="206453" y="517185"/>
                      <a:pt x="194212" y="512842"/>
                    </a:cubicBezTo>
                    <a:lnTo>
                      <a:pt x="194212" y="264005"/>
                    </a:lnTo>
                    <a:cubicBezTo>
                      <a:pt x="206453" y="259661"/>
                      <a:pt x="214638" y="248087"/>
                      <a:pt x="214655" y="235098"/>
                    </a:cubicBezTo>
                    <a:lnTo>
                      <a:pt x="214655" y="224876"/>
                    </a:lnTo>
                    <a:lnTo>
                      <a:pt x="337315" y="224876"/>
                    </a:lnTo>
                    <a:lnTo>
                      <a:pt x="337315" y="204433"/>
                    </a:lnTo>
                    <a:lnTo>
                      <a:pt x="51108" y="204433"/>
                    </a:lnTo>
                    <a:lnTo>
                      <a:pt x="51108" y="183990"/>
                    </a:lnTo>
                    <a:lnTo>
                      <a:pt x="337315" y="183990"/>
                    </a:lnTo>
                    <a:lnTo>
                      <a:pt x="337315" y="163546"/>
                    </a:lnTo>
                    <a:lnTo>
                      <a:pt x="20443" y="163546"/>
                    </a:lnTo>
                    <a:lnTo>
                      <a:pt x="20443" y="99778"/>
                    </a:lnTo>
                    <a:lnTo>
                      <a:pt x="306650" y="20825"/>
                    </a:lnTo>
                    <a:lnTo>
                      <a:pt x="592857" y="99778"/>
                    </a:lnTo>
                    <a:lnTo>
                      <a:pt x="592857" y="163546"/>
                    </a:lnTo>
                    <a:lnTo>
                      <a:pt x="572414" y="163546"/>
                    </a:lnTo>
                    <a:cubicBezTo>
                      <a:pt x="566768" y="163547"/>
                      <a:pt x="562192" y="168123"/>
                      <a:pt x="562192" y="173768"/>
                    </a:cubicBezTo>
                    <a:lnTo>
                      <a:pt x="562192" y="235098"/>
                    </a:lnTo>
                    <a:cubicBezTo>
                      <a:pt x="562183" y="238752"/>
                      <a:pt x="560234" y="242126"/>
                      <a:pt x="557074" y="243959"/>
                    </a:cubicBezTo>
                    <a:lnTo>
                      <a:pt x="567310" y="261654"/>
                    </a:lnTo>
                    <a:cubicBezTo>
                      <a:pt x="576779" y="256158"/>
                      <a:pt x="582615" y="246046"/>
                      <a:pt x="582635" y="235098"/>
                    </a:cubicBezTo>
                    <a:lnTo>
                      <a:pt x="582635" y="183990"/>
                    </a:lnTo>
                    <a:lnTo>
                      <a:pt x="603079" y="183990"/>
                    </a:lnTo>
                    <a:cubicBezTo>
                      <a:pt x="608724" y="183990"/>
                      <a:pt x="613300" y="179413"/>
                      <a:pt x="613300" y="173768"/>
                    </a:cubicBezTo>
                    <a:lnTo>
                      <a:pt x="613300" y="91995"/>
                    </a:lnTo>
                    <a:cubicBezTo>
                      <a:pt x="613300" y="87397"/>
                      <a:pt x="610230" y="83364"/>
                      <a:pt x="605798" y="82141"/>
                    </a:cubicBezTo>
                    <a:close/>
                    <a:moveTo>
                      <a:pt x="51108" y="541748"/>
                    </a:moveTo>
                    <a:cubicBezTo>
                      <a:pt x="51115" y="536106"/>
                      <a:pt x="55687" y="531533"/>
                      <a:pt x="61330" y="531527"/>
                    </a:cubicBezTo>
                    <a:lnTo>
                      <a:pt x="73310" y="531527"/>
                    </a:lnTo>
                    <a:cubicBezTo>
                      <a:pt x="72145" y="534809"/>
                      <a:pt x="71550" y="538266"/>
                      <a:pt x="71552" y="541748"/>
                    </a:cubicBezTo>
                    <a:lnTo>
                      <a:pt x="71552" y="551970"/>
                    </a:lnTo>
                    <a:lnTo>
                      <a:pt x="51108" y="551970"/>
                    </a:lnTo>
                    <a:close/>
                    <a:moveTo>
                      <a:pt x="91995" y="235098"/>
                    </a:moveTo>
                    <a:lnTo>
                      <a:pt x="91995" y="224876"/>
                    </a:lnTo>
                    <a:lnTo>
                      <a:pt x="112438" y="224876"/>
                    </a:lnTo>
                    <a:lnTo>
                      <a:pt x="112438" y="235098"/>
                    </a:lnTo>
                    <a:cubicBezTo>
                      <a:pt x="112437" y="238581"/>
                      <a:pt x="113032" y="242038"/>
                      <a:pt x="114197" y="245320"/>
                    </a:cubicBezTo>
                    <a:lnTo>
                      <a:pt x="102217" y="245320"/>
                    </a:lnTo>
                    <a:cubicBezTo>
                      <a:pt x="96574" y="245313"/>
                      <a:pt x="92002" y="240741"/>
                      <a:pt x="91995" y="235098"/>
                    </a:cubicBezTo>
                    <a:close/>
                    <a:moveTo>
                      <a:pt x="112438" y="551970"/>
                    </a:moveTo>
                    <a:lnTo>
                      <a:pt x="91995" y="551970"/>
                    </a:lnTo>
                    <a:lnTo>
                      <a:pt x="91995" y="541748"/>
                    </a:lnTo>
                    <a:cubicBezTo>
                      <a:pt x="92002" y="536106"/>
                      <a:pt x="96574" y="531533"/>
                      <a:pt x="102217" y="531527"/>
                    </a:cubicBezTo>
                    <a:lnTo>
                      <a:pt x="114197" y="531527"/>
                    </a:lnTo>
                    <a:cubicBezTo>
                      <a:pt x="113032" y="534809"/>
                      <a:pt x="112437" y="538266"/>
                      <a:pt x="112438" y="541748"/>
                    </a:cubicBezTo>
                    <a:close/>
                    <a:moveTo>
                      <a:pt x="132882" y="265763"/>
                    </a:moveTo>
                    <a:lnTo>
                      <a:pt x="132882" y="511083"/>
                    </a:lnTo>
                    <a:lnTo>
                      <a:pt x="112438" y="511083"/>
                    </a:lnTo>
                    <a:lnTo>
                      <a:pt x="112438" y="265763"/>
                    </a:lnTo>
                    <a:close/>
                    <a:moveTo>
                      <a:pt x="153325" y="265763"/>
                    </a:moveTo>
                    <a:lnTo>
                      <a:pt x="173768" y="265763"/>
                    </a:lnTo>
                    <a:lnTo>
                      <a:pt x="173768" y="511083"/>
                    </a:lnTo>
                    <a:lnTo>
                      <a:pt x="153325" y="511083"/>
                    </a:lnTo>
                    <a:close/>
                    <a:moveTo>
                      <a:pt x="91995" y="265763"/>
                    </a:moveTo>
                    <a:lnTo>
                      <a:pt x="91995" y="511083"/>
                    </a:lnTo>
                    <a:lnTo>
                      <a:pt x="71552" y="511083"/>
                    </a:lnTo>
                    <a:lnTo>
                      <a:pt x="71552" y="265763"/>
                    </a:lnTo>
                    <a:close/>
                    <a:moveTo>
                      <a:pt x="132882" y="551970"/>
                    </a:moveTo>
                    <a:lnTo>
                      <a:pt x="132882" y="541748"/>
                    </a:lnTo>
                    <a:cubicBezTo>
                      <a:pt x="132888" y="536106"/>
                      <a:pt x="137461" y="531533"/>
                      <a:pt x="143103" y="531527"/>
                    </a:cubicBezTo>
                    <a:lnTo>
                      <a:pt x="183990" y="531527"/>
                    </a:lnTo>
                    <a:cubicBezTo>
                      <a:pt x="189633" y="531533"/>
                      <a:pt x="194205" y="536106"/>
                      <a:pt x="194212" y="541748"/>
                    </a:cubicBezTo>
                    <a:lnTo>
                      <a:pt x="194212" y="551970"/>
                    </a:lnTo>
                    <a:close/>
                    <a:moveTo>
                      <a:pt x="194212" y="235098"/>
                    </a:moveTo>
                    <a:cubicBezTo>
                      <a:pt x="194205" y="240741"/>
                      <a:pt x="189633" y="245313"/>
                      <a:pt x="183990" y="245320"/>
                    </a:cubicBezTo>
                    <a:lnTo>
                      <a:pt x="143103" y="245320"/>
                    </a:lnTo>
                    <a:cubicBezTo>
                      <a:pt x="137461" y="245313"/>
                      <a:pt x="132888" y="240741"/>
                      <a:pt x="132882" y="235098"/>
                    </a:cubicBezTo>
                    <a:lnTo>
                      <a:pt x="132882" y="224876"/>
                    </a:lnTo>
                    <a:lnTo>
                      <a:pt x="194212" y="224876"/>
                    </a:lnTo>
                    <a:close/>
                    <a:moveTo>
                      <a:pt x="71552" y="224876"/>
                    </a:moveTo>
                    <a:lnTo>
                      <a:pt x="71552" y="235098"/>
                    </a:lnTo>
                    <a:cubicBezTo>
                      <a:pt x="71550" y="238581"/>
                      <a:pt x="72145" y="242038"/>
                      <a:pt x="73310" y="245320"/>
                    </a:cubicBezTo>
                    <a:lnTo>
                      <a:pt x="61330" y="245320"/>
                    </a:lnTo>
                    <a:cubicBezTo>
                      <a:pt x="55687" y="245313"/>
                      <a:pt x="51115" y="240741"/>
                      <a:pt x="51108" y="235098"/>
                    </a:cubicBezTo>
                    <a:lnTo>
                      <a:pt x="51108" y="224876"/>
                    </a:lnTo>
                    <a:close/>
                  </a:path>
                </a:pathLst>
              </a:custGeom>
              <a:grpFill/>
              <a:ln w="126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任意多边形: 形状 17"/>
              <p:cNvSpPr/>
              <p:nvPr>
                <p:custDataLst>
                  <p:tags r:id="rId23"/>
                </p:custDataLst>
              </p:nvPr>
            </p:nvSpPr>
            <p:spPr>
              <a:xfrm>
                <a:off x="3933585" y="5274542"/>
                <a:ext cx="102216" cy="102216"/>
              </a:xfrm>
              <a:custGeom>
                <a:avLst/>
                <a:gdLst>
                  <a:gd name="connsiteX0" fmla="*/ 51108 w 102216"/>
                  <a:gd name="connsiteY0" fmla="*/ 0 h 102216"/>
                  <a:gd name="connsiteX1" fmla="*/ 0 w 102216"/>
                  <a:gd name="connsiteY1" fmla="*/ 51108 h 102216"/>
                  <a:gd name="connsiteX2" fmla="*/ 51108 w 102216"/>
                  <a:gd name="connsiteY2" fmla="*/ 102217 h 102216"/>
                  <a:gd name="connsiteX3" fmla="*/ 102217 w 102216"/>
                  <a:gd name="connsiteY3" fmla="*/ 51108 h 102216"/>
                  <a:gd name="connsiteX4" fmla="*/ 51108 w 102216"/>
                  <a:gd name="connsiteY4" fmla="*/ 0 h 102216"/>
                  <a:gd name="connsiteX5" fmla="*/ 51108 w 102216"/>
                  <a:gd name="connsiteY5" fmla="*/ 81773 h 102216"/>
                  <a:gd name="connsiteX6" fmla="*/ 20443 w 102216"/>
                  <a:gd name="connsiteY6" fmla="*/ 51108 h 102216"/>
                  <a:gd name="connsiteX7" fmla="*/ 51108 w 102216"/>
                  <a:gd name="connsiteY7" fmla="*/ 20443 h 102216"/>
                  <a:gd name="connsiteX8" fmla="*/ 81773 w 102216"/>
                  <a:gd name="connsiteY8" fmla="*/ 51108 h 102216"/>
                  <a:gd name="connsiteX9" fmla="*/ 51108 w 102216"/>
                  <a:gd name="connsiteY9" fmla="*/ 81773 h 10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216" h="102216">
                    <a:moveTo>
                      <a:pt x="51108" y="0"/>
                    </a:moveTo>
                    <a:cubicBezTo>
                      <a:pt x="22882" y="0"/>
                      <a:pt x="0" y="22882"/>
                      <a:pt x="0" y="51108"/>
                    </a:cubicBezTo>
                    <a:cubicBezTo>
                      <a:pt x="0" y="79335"/>
                      <a:pt x="22882" y="102217"/>
                      <a:pt x="51108" y="102217"/>
                    </a:cubicBezTo>
                    <a:cubicBezTo>
                      <a:pt x="79335" y="102217"/>
                      <a:pt x="102217" y="79335"/>
                      <a:pt x="102217" y="51108"/>
                    </a:cubicBezTo>
                    <a:cubicBezTo>
                      <a:pt x="102185" y="22895"/>
                      <a:pt x="79321" y="32"/>
                      <a:pt x="51108" y="0"/>
                    </a:cubicBezTo>
                    <a:close/>
                    <a:moveTo>
                      <a:pt x="51108" y="81773"/>
                    </a:moveTo>
                    <a:cubicBezTo>
                      <a:pt x="34173" y="81773"/>
                      <a:pt x="20443" y="68044"/>
                      <a:pt x="20443" y="51108"/>
                    </a:cubicBezTo>
                    <a:cubicBezTo>
                      <a:pt x="20443" y="34173"/>
                      <a:pt x="34173" y="20443"/>
                      <a:pt x="51108" y="20443"/>
                    </a:cubicBezTo>
                    <a:cubicBezTo>
                      <a:pt x="68044" y="20443"/>
                      <a:pt x="81773" y="34173"/>
                      <a:pt x="81773" y="51108"/>
                    </a:cubicBezTo>
                    <a:cubicBezTo>
                      <a:pt x="81754" y="68036"/>
                      <a:pt x="68036" y="81754"/>
                      <a:pt x="51108" y="81773"/>
                    </a:cubicBezTo>
                    <a:close/>
                  </a:path>
                </a:pathLst>
              </a:custGeom>
              <a:grpFill/>
              <a:ln w="126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任意多边形: 形状 18"/>
              <p:cNvSpPr/>
              <p:nvPr>
                <p:custDataLst>
                  <p:tags r:id="rId24"/>
                </p:custDataLst>
              </p:nvPr>
            </p:nvSpPr>
            <p:spPr>
              <a:xfrm>
                <a:off x="4056245" y="5315428"/>
                <a:ext cx="40886" cy="20443"/>
              </a:xfrm>
              <a:custGeom>
                <a:avLst/>
                <a:gdLst>
                  <a:gd name="connsiteX0" fmla="*/ 0 w 40886"/>
                  <a:gd name="connsiteY0" fmla="*/ 0 h 20443"/>
                  <a:gd name="connsiteX1" fmla="*/ 40887 w 40886"/>
                  <a:gd name="connsiteY1" fmla="*/ 0 h 20443"/>
                  <a:gd name="connsiteX2" fmla="*/ 40887 w 40886"/>
                  <a:gd name="connsiteY2" fmla="*/ 20443 h 20443"/>
                  <a:gd name="connsiteX3" fmla="*/ 0 w 40886"/>
                  <a:gd name="connsiteY3" fmla="*/ 20443 h 20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86" h="20443">
                    <a:moveTo>
                      <a:pt x="0" y="0"/>
                    </a:moveTo>
                    <a:lnTo>
                      <a:pt x="40887" y="0"/>
                    </a:lnTo>
                    <a:lnTo>
                      <a:pt x="40887" y="20443"/>
                    </a:lnTo>
                    <a:lnTo>
                      <a:pt x="0" y="20443"/>
                    </a:lnTo>
                    <a:close/>
                  </a:path>
                </a:pathLst>
              </a:custGeom>
              <a:grpFill/>
              <a:ln w="126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任意多边形: 形状 19"/>
              <p:cNvSpPr/>
              <p:nvPr>
                <p:custDataLst>
                  <p:tags r:id="rId25"/>
                </p:custDataLst>
              </p:nvPr>
            </p:nvSpPr>
            <p:spPr>
              <a:xfrm>
                <a:off x="3872255" y="5315428"/>
                <a:ext cx="40886" cy="20443"/>
              </a:xfrm>
              <a:custGeom>
                <a:avLst/>
                <a:gdLst>
                  <a:gd name="connsiteX0" fmla="*/ 0 w 40886"/>
                  <a:gd name="connsiteY0" fmla="*/ 0 h 20443"/>
                  <a:gd name="connsiteX1" fmla="*/ 40887 w 40886"/>
                  <a:gd name="connsiteY1" fmla="*/ 0 h 20443"/>
                  <a:gd name="connsiteX2" fmla="*/ 40887 w 40886"/>
                  <a:gd name="connsiteY2" fmla="*/ 20443 h 20443"/>
                  <a:gd name="connsiteX3" fmla="*/ 0 w 40886"/>
                  <a:gd name="connsiteY3" fmla="*/ 20443 h 20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86" h="20443">
                    <a:moveTo>
                      <a:pt x="0" y="0"/>
                    </a:moveTo>
                    <a:lnTo>
                      <a:pt x="40887" y="0"/>
                    </a:lnTo>
                    <a:lnTo>
                      <a:pt x="40887" y="20443"/>
                    </a:lnTo>
                    <a:lnTo>
                      <a:pt x="0" y="20443"/>
                    </a:lnTo>
                    <a:close/>
                  </a:path>
                </a:pathLst>
              </a:custGeom>
              <a:grpFill/>
              <a:ln w="126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任意多边形: 形状 20"/>
              <p:cNvSpPr/>
              <p:nvPr>
                <p:custDataLst>
                  <p:tags r:id="rId26"/>
                </p:custDataLst>
              </p:nvPr>
            </p:nvSpPr>
            <p:spPr>
              <a:xfrm>
                <a:off x="3718930" y="5356315"/>
                <a:ext cx="194211" cy="20443"/>
              </a:xfrm>
              <a:custGeom>
                <a:avLst/>
                <a:gdLst>
                  <a:gd name="connsiteX0" fmla="*/ 0 w 194211"/>
                  <a:gd name="connsiteY0" fmla="*/ 0 h 20443"/>
                  <a:gd name="connsiteX1" fmla="*/ 194212 w 194211"/>
                  <a:gd name="connsiteY1" fmla="*/ 0 h 20443"/>
                  <a:gd name="connsiteX2" fmla="*/ 194212 w 194211"/>
                  <a:gd name="connsiteY2" fmla="*/ 20443 h 20443"/>
                  <a:gd name="connsiteX3" fmla="*/ 0 w 194211"/>
                  <a:gd name="connsiteY3" fmla="*/ 20443 h 20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4211" h="20443">
                    <a:moveTo>
                      <a:pt x="0" y="0"/>
                    </a:moveTo>
                    <a:lnTo>
                      <a:pt x="194212" y="0"/>
                    </a:lnTo>
                    <a:lnTo>
                      <a:pt x="194212" y="20443"/>
                    </a:lnTo>
                    <a:lnTo>
                      <a:pt x="0" y="20443"/>
                    </a:lnTo>
                    <a:close/>
                  </a:path>
                </a:pathLst>
              </a:custGeom>
              <a:grpFill/>
              <a:ln w="126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任意多边形: 形状 21"/>
              <p:cNvSpPr/>
              <p:nvPr>
                <p:custDataLst>
                  <p:tags r:id="rId27"/>
                </p:custDataLst>
              </p:nvPr>
            </p:nvSpPr>
            <p:spPr>
              <a:xfrm>
                <a:off x="4056245" y="5356315"/>
                <a:ext cx="194211" cy="20443"/>
              </a:xfrm>
              <a:custGeom>
                <a:avLst/>
                <a:gdLst>
                  <a:gd name="connsiteX0" fmla="*/ 0 w 194211"/>
                  <a:gd name="connsiteY0" fmla="*/ 0 h 20443"/>
                  <a:gd name="connsiteX1" fmla="*/ 194212 w 194211"/>
                  <a:gd name="connsiteY1" fmla="*/ 0 h 20443"/>
                  <a:gd name="connsiteX2" fmla="*/ 194212 w 194211"/>
                  <a:gd name="connsiteY2" fmla="*/ 20443 h 20443"/>
                  <a:gd name="connsiteX3" fmla="*/ 0 w 194211"/>
                  <a:gd name="connsiteY3" fmla="*/ 20443 h 20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4211" h="20443">
                    <a:moveTo>
                      <a:pt x="0" y="0"/>
                    </a:moveTo>
                    <a:lnTo>
                      <a:pt x="194212" y="0"/>
                    </a:lnTo>
                    <a:lnTo>
                      <a:pt x="194212" y="20443"/>
                    </a:lnTo>
                    <a:lnTo>
                      <a:pt x="0" y="20443"/>
                    </a:lnTo>
                    <a:close/>
                  </a:path>
                </a:pathLst>
              </a:custGeom>
              <a:grpFill/>
              <a:ln w="126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任意多边形: 形状 22"/>
              <p:cNvSpPr/>
              <p:nvPr>
                <p:custDataLst>
                  <p:tags r:id="rId28"/>
                </p:custDataLst>
              </p:nvPr>
            </p:nvSpPr>
            <p:spPr>
              <a:xfrm>
                <a:off x="4076688" y="5509640"/>
                <a:ext cx="102216" cy="102216"/>
              </a:xfrm>
              <a:custGeom>
                <a:avLst/>
                <a:gdLst>
                  <a:gd name="connsiteX0" fmla="*/ 102217 w 102216"/>
                  <a:gd name="connsiteY0" fmla="*/ 51108 h 102216"/>
                  <a:gd name="connsiteX1" fmla="*/ 51108 w 102216"/>
                  <a:gd name="connsiteY1" fmla="*/ 0 h 102216"/>
                  <a:gd name="connsiteX2" fmla="*/ 0 w 102216"/>
                  <a:gd name="connsiteY2" fmla="*/ 51108 h 102216"/>
                  <a:gd name="connsiteX3" fmla="*/ 51108 w 102216"/>
                  <a:gd name="connsiteY3" fmla="*/ 102217 h 102216"/>
                  <a:gd name="connsiteX4" fmla="*/ 102217 w 102216"/>
                  <a:gd name="connsiteY4" fmla="*/ 51108 h 102216"/>
                  <a:gd name="connsiteX5" fmla="*/ 20443 w 102216"/>
                  <a:gd name="connsiteY5" fmla="*/ 51108 h 102216"/>
                  <a:gd name="connsiteX6" fmla="*/ 51108 w 102216"/>
                  <a:gd name="connsiteY6" fmla="*/ 20443 h 102216"/>
                  <a:gd name="connsiteX7" fmla="*/ 81773 w 102216"/>
                  <a:gd name="connsiteY7" fmla="*/ 51108 h 102216"/>
                  <a:gd name="connsiteX8" fmla="*/ 51108 w 102216"/>
                  <a:gd name="connsiteY8" fmla="*/ 81773 h 102216"/>
                  <a:gd name="connsiteX9" fmla="*/ 20443 w 102216"/>
                  <a:gd name="connsiteY9" fmla="*/ 51108 h 10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216" h="102216">
                    <a:moveTo>
                      <a:pt x="102217" y="51108"/>
                    </a:moveTo>
                    <a:cubicBezTo>
                      <a:pt x="102217" y="22882"/>
                      <a:pt x="79335" y="0"/>
                      <a:pt x="51108" y="0"/>
                    </a:cubicBezTo>
                    <a:cubicBezTo>
                      <a:pt x="22882" y="0"/>
                      <a:pt x="0" y="22882"/>
                      <a:pt x="0" y="51108"/>
                    </a:cubicBezTo>
                    <a:cubicBezTo>
                      <a:pt x="0" y="79335"/>
                      <a:pt x="22882" y="102217"/>
                      <a:pt x="51108" y="102217"/>
                    </a:cubicBezTo>
                    <a:cubicBezTo>
                      <a:pt x="79321" y="102185"/>
                      <a:pt x="102185" y="79321"/>
                      <a:pt x="102217" y="51108"/>
                    </a:cubicBezTo>
                    <a:close/>
                    <a:moveTo>
                      <a:pt x="20443" y="51108"/>
                    </a:moveTo>
                    <a:cubicBezTo>
                      <a:pt x="20443" y="34173"/>
                      <a:pt x="34173" y="20443"/>
                      <a:pt x="51108" y="20443"/>
                    </a:cubicBezTo>
                    <a:cubicBezTo>
                      <a:pt x="68044" y="20443"/>
                      <a:pt x="81773" y="34173"/>
                      <a:pt x="81773" y="51108"/>
                    </a:cubicBezTo>
                    <a:cubicBezTo>
                      <a:pt x="81773" y="68044"/>
                      <a:pt x="68044" y="81773"/>
                      <a:pt x="51108" y="81773"/>
                    </a:cubicBezTo>
                    <a:cubicBezTo>
                      <a:pt x="34181" y="81754"/>
                      <a:pt x="20463" y="68036"/>
                      <a:pt x="20443" y="51108"/>
                    </a:cubicBezTo>
                    <a:close/>
                  </a:path>
                </a:pathLst>
              </a:custGeom>
              <a:grpFill/>
              <a:ln w="126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任意多边形: 形状 23"/>
              <p:cNvSpPr/>
              <p:nvPr>
                <p:custDataLst>
                  <p:tags r:id="rId29"/>
                </p:custDataLst>
              </p:nvPr>
            </p:nvSpPr>
            <p:spPr>
              <a:xfrm>
                <a:off x="4035801" y="5397202"/>
                <a:ext cx="253529" cy="449753"/>
              </a:xfrm>
              <a:custGeom>
                <a:avLst/>
                <a:gdLst>
                  <a:gd name="connsiteX0" fmla="*/ 91486 w 253529"/>
                  <a:gd name="connsiteY0" fmla="*/ 338709 h 449753"/>
                  <a:gd name="connsiteX1" fmla="*/ 116343 w 253529"/>
                  <a:gd name="connsiteY1" fmla="*/ 388424 h 449753"/>
                  <a:gd name="connsiteX2" fmla="*/ 91995 w 253529"/>
                  <a:gd name="connsiteY2" fmla="*/ 388424 h 449753"/>
                  <a:gd name="connsiteX3" fmla="*/ 81773 w 253529"/>
                  <a:gd name="connsiteY3" fmla="*/ 398645 h 449753"/>
                  <a:gd name="connsiteX4" fmla="*/ 81773 w 253529"/>
                  <a:gd name="connsiteY4" fmla="*/ 449754 h 449753"/>
                  <a:gd name="connsiteX5" fmla="*/ 102217 w 253529"/>
                  <a:gd name="connsiteY5" fmla="*/ 449754 h 449753"/>
                  <a:gd name="connsiteX6" fmla="*/ 102217 w 253529"/>
                  <a:gd name="connsiteY6" fmla="*/ 408867 h 449753"/>
                  <a:gd name="connsiteX7" fmla="*/ 224877 w 253529"/>
                  <a:gd name="connsiteY7" fmla="*/ 408867 h 449753"/>
                  <a:gd name="connsiteX8" fmla="*/ 224877 w 253529"/>
                  <a:gd name="connsiteY8" fmla="*/ 449754 h 449753"/>
                  <a:gd name="connsiteX9" fmla="*/ 245320 w 253529"/>
                  <a:gd name="connsiteY9" fmla="*/ 449754 h 449753"/>
                  <a:gd name="connsiteX10" fmla="*/ 245320 w 253529"/>
                  <a:gd name="connsiteY10" fmla="*/ 398645 h 449753"/>
                  <a:gd name="connsiteX11" fmla="*/ 235098 w 253529"/>
                  <a:gd name="connsiteY11" fmla="*/ 388424 h 449753"/>
                  <a:gd name="connsiteX12" fmla="*/ 227124 w 253529"/>
                  <a:gd name="connsiteY12" fmla="*/ 388424 h 449753"/>
                  <a:gd name="connsiteX13" fmla="*/ 252401 w 253529"/>
                  <a:gd name="connsiteY13" fmla="*/ 262035 h 449753"/>
                  <a:gd name="connsiteX14" fmla="*/ 248568 w 253529"/>
                  <a:gd name="connsiteY14" fmla="*/ 227460 h 449753"/>
                  <a:gd name="connsiteX15" fmla="*/ 226228 w 253529"/>
                  <a:gd name="connsiteY15" fmla="*/ 177197 h 449753"/>
                  <a:gd name="connsiteX16" fmla="*/ 183990 w 253529"/>
                  <a:gd name="connsiteY16" fmla="*/ 144025 h 449753"/>
                  <a:gd name="connsiteX17" fmla="*/ 183990 w 253529"/>
                  <a:gd name="connsiteY17" fmla="*/ 10222 h 449753"/>
                  <a:gd name="connsiteX18" fmla="*/ 173768 w 253529"/>
                  <a:gd name="connsiteY18" fmla="*/ 0 h 449753"/>
                  <a:gd name="connsiteX19" fmla="*/ 10222 w 253529"/>
                  <a:gd name="connsiteY19" fmla="*/ 0 h 449753"/>
                  <a:gd name="connsiteX20" fmla="*/ 0 w 253529"/>
                  <a:gd name="connsiteY20" fmla="*/ 10222 h 449753"/>
                  <a:gd name="connsiteX21" fmla="*/ 0 w 253529"/>
                  <a:gd name="connsiteY21" fmla="*/ 316872 h 449753"/>
                  <a:gd name="connsiteX22" fmla="*/ 10222 w 253529"/>
                  <a:gd name="connsiteY22" fmla="*/ 327094 h 449753"/>
                  <a:gd name="connsiteX23" fmla="*/ 86658 w 253529"/>
                  <a:gd name="connsiteY23" fmla="*/ 327094 h 449753"/>
                  <a:gd name="connsiteX24" fmla="*/ 91486 w 253529"/>
                  <a:gd name="connsiteY24" fmla="*/ 338709 h 449753"/>
                  <a:gd name="connsiteX25" fmla="*/ 183990 w 253529"/>
                  <a:gd name="connsiteY25" fmla="*/ 316872 h 449753"/>
                  <a:gd name="connsiteX26" fmla="*/ 183990 w 253529"/>
                  <a:gd name="connsiteY26" fmla="*/ 164990 h 449753"/>
                  <a:gd name="connsiteX27" fmla="*/ 207547 w 253529"/>
                  <a:gd name="connsiteY27" fmla="*/ 185499 h 449753"/>
                  <a:gd name="connsiteX28" fmla="*/ 229887 w 253529"/>
                  <a:gd name="connsiteY28" fmla="*/ 235763 h 449753"/>
                  <a:gd name="connsiteX29" fmla="*/ 232355 w 253529"/>
                  <a:gd name="connsiteY29" fmla="*/ 258025 h 449753"/>
                  <a:gd name="connsiteX30" fmla="*/ 206275 w 253529"/>
                  <a:gd name="connsiteY30" fmla="*/ 388424 h 449753"/>
                  <a:gd name="connsiteX31" fmla="*/ 139199 w 253529"/>
                  <a:gd name="connsiteY31" fmla="*/ 388424 h 449753"/>
                  <a:gd name="connsiteX32" fmla="*/ 109771 w 253529"/>
                  <a:gd name="connsiteY32" fmla="*/ 329567 h 449753"/>
                  <a:gd name="connsiteX33" fmla="*/ 102217 w 253529"/>
                  <a:gd name="connsiteY33" fmla="*/ 297568 h 449753"/>
                  <a:gd name="connsiteX34" fmla="*/ 102217 w 253529"/>
                  <a:gd name="connsiteY34" fmla="*/ 265763 h 449753"/>
                  <a:gd name="connsiteX35" fmla="*/ 112438 w 253529"/>
                  <a:gd name="connsiteY35" fmla="*/ 255542 h 449753"/>
                  <a:gd name="connsiteX36" fmla="*/ 122660 w 253529"/>
                  <a:gd name="connsiteY36" fmla="*/ 265763 h 449753"/>
                  <a:gd name="connsiteX37" fmla="*/ 122660 w 253529"/>
                  <a:gd name="connsiteY37" fmla="*/ 296429 h 449753"/>
                  <a:gd name="connsiteX38" fmla="*/ 153325 w 253529"/>
                  <a:gd name="connsiteY38" fmla="*/ 327094 h 449753"/>
                  <a:gd name="connsiteX39" fmla="*/ 173768 w 253529"/>
                  <a:gd name="connsiteY39" fmla="*/ 327094 h 449753"/>
                  <a:gd name="connsiteX40" fmla="*/ 183990 w 253529"/>
                  <a:gd name="connsiteY40" fmla="*/ 316872 h 449753"/>
                  <a:gd name="connsiteX41" fmla="*/ 143103 w 253529"/>
                  <a:gd name="connsiteY41" fmla="*/ 296429 h 449753"/>
                  <a:gd name="connsiteX42" fmla="*/ 143103 w 253529"/>
                  <a:gd name="connsiteY42" fmla="*/ 275989 h 449753"/>
                  <a:gd name="connsiteX43" fmla="*/ 163547 w 253529"/>
                  <a:gd name="connsiteY43" fmla="*/ 266805 h 449753"/>
                  <a:gd name="connsiteX44" fmla="*/ 163547 w 253529"/>
                  <a:gd name="connsiteY44" fmla="*/ 306650 h 449753"/>
                  <a:gd name="connsiteX45" fmla="*/ 153325 w 253529"/>
                  <a:gd name="connsiteY45" fmla="*/ 306650 h 449753"/>
                  <a:gd name="connsiteX46" fmla="*/ 143103 w 253529"/>
                  <a:gd name="connsiteY46" fmla="*/ 296429 h 449753"/>
                  <a:gd name="connsiteX47" fmla="*/ 163547 w 253529"/>
                  <a:gd name="connsiteY47" fmla="*/ 20443 h 449753"/>
                  <a:gd name="connsiteX48" fmla="*/ 163547 w 253529"/>
                  <a:gd name="connsiteY48" fmla="*/ 60302 h 449753"/>
                  <a:gd name="connsiteX49" fmla="*/ 123689 w 253529"/>
                  <a:gd name="connsiteY49" fmla="*/ 20443 h 449753"/>
                  <a:gd name="connsiteX50" fmla="*/ 20443 w 253529"/>
                  <a:gd name="connsiteY50" fmla="*/ 20443 h 449753"/>
                  <a:gd name="connsiteX51" fmla="*/ 60302 w 253529"/>
                  <a:gd name="connsiteY51" fmla="*/ 20443 h 449753"/>
                  <a:gd name="connsiteX52" fmla="*/ 20443 w 253529"/>
                  <a:gd name="connsiteY52" fmla="*/ 60302 h 449753"/>
                  <a:gd name="connsiteX53" fmla="*/ 20443 w 253529"/>
                  <a:gd name="connsiteY53" fmla="*/ 306650 h 449753"/>
                  <a:gd name="connsiteX54" fmla="*/ 20443 w 253529"/>
                  <a:gd name="connsiteY54" fmla="*/ 266792 h 449753"/>
                  <a:gd name="connsiteX55" fmla="*/ 60302 w 253529"/>
                  <a:gd name="connsiteY55" fmla="*/ 306650 h 449753"/>
                  <a:gd name="connsiteX56" fmla="*/ 81032 w 253529"/>
                  <a:gd name="connsiteY56" fmla="*/ 306650 h 449753"/>
                  <a:gd name="connsiteX57" fmla="*/ 20443 w 253529"/>
                  <a:gd name="connsiteY57" fmla="*/ 246062 h 449753"/>
                  <a:gd name="connsiteX58" fmla="*/ 20443 w 253529"/>
                  <a:gd name="connsiteY58" fmla="*/ 81032 h 449753"/>
                  <a:gd name="connsiteX59" fmla="*/ 81032 w 253529"/>
                  <a:gd name="connsiteY59" fmla="*/ 20443 h 449753"/>
                  <a:gd name="connsiteX60" fmla="*/ 102959 w 253529"/>
                  <a:gd name="connsiteY60" fmla="*/ 20443 h 449753"/>
                  <a:gd name="connsiteX61" fmla="*/ 163547 w 253529"/>
                  <a:gd name="connsiteY61" fmla="*/ 81032 h 449753"/>
                  <a:gd name="connsiteX62" fmla="*/ 163547 w 253529"/>
                  <a:gd name="connsiteY62" fmla="*/ 246059 h 449753"/>
                  <a:gd name="connsiteX63" fmla="*/ 140542 w 253529"/>
                  <a:gd name="connsiteY63" fmla="*/ 253513 h 449753"/>
                  <a:gd name="connsiteX64" fmla="*/ 100188 w 253529"/>
                  <a:gd name="connsiteY64" fmla="*/ 237650 h 449753"/>
                  <a:gd name="connsiteX65" fmla="*/ 81773 w 253529"/>
                  <a:gd name="connsiteY65" fmla="*/ 265763 h 449753"/>
                  <a:gd name="connsiteX66" fmla="*/ 81773 w 253529"/>
                  <a:gd name="connsiteY66" fmla="*/ 297568 h 449753"/>
                  <a:gd name="connsiteX67" fmla="*/ 82238 w 253529"/>
                  <a:gd name="connsiteY67" fmla="*/ 306650 h 449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3529" h="449753">
                    <a:moveTo>
                      <a:pt x="91486" y="338709"/>
                    </a:moveTo>
                    <a:lnTo>
                      <a:pt x="116343" y="388424"/>
                    </a:lnTo>
                    <a:lnTo>
                      <a:pt x="91995" y="388424"/>
                    </a:lnTo>
                    <a:cubicBezTo>
                      <a:pt x="86350" y="388424"/>
                      <a:pt x="81773" y="393000"/>
                      <a:pt x="81773" y="398645"/>
                    </a:cubicBezTo>
                    <a:lnTo>
                      <a:pt x="81773" y="449754"/>
                    </a:lnTo>
                    <a:lnTo>
                      <a:pt x="102217" y="449754"/>
                    </a:lnTo>
                    <a:lnTo>
                      <a:pt x="102217" y="408867"/>
                    </a:lnTo>
                    <a:lnTo>
                      <a:pt x="224877" y="408867"/>
                    </a:lnTo>
                    <a:lnTo>
                      <a:pt x="224877" y="449754"/>
                    </a:lnTo>
                    <a:lnTo>
                      <a:pt x="245320" y="449754"/>
                    </a:lnTo>
                    <a:lnTo>
                      <a:pt x="245320" y="398645"/>
                    </a:lnTo>
                    <a:cubicBezTo>
                      <a:pt x="245320" y="393000"/>
                      <a:pt x="240744" y="388424"/>
                      <a:pt x="235098" y="388424"/>
                    </a:cubicBezTo>
                    <a:lnTo>
                      <a:pt x="227124" y="388424"/>
                    </a:lnTo>
                    <a:lnTo>
                      <a:pt x="252401" y="262035"/>
                    </a:lnTo>
                    <a:cubicBezTo>
                      <a:pt x="254750" y="250392"/>
                      <a:pt x="253410" y="238306"/>
                      <a:pt x="248568" y="227460"/>
                    </a:cubicBezTo>
                    <a:lnTo>
                      <a:pt x="226228" y="177197"/>
                    </a:lnTo>
                    <a:cubicBezTo>
                      <a:pt x="218500" y="159836"/>
                      <a:pt x="202688" y="147418"/>
                      <a:pt x="183990" y="144025"/>
                    </a:cubicBezTo>
                    <a:lnTo>
                      <a:pt x="183990" y="10222"/>
                    </a:lnTo>
                    <a:cubicBezTo>
                      <a:pt x="183990" y="4576"/>
                      <a:pt x="179414" y="0"/>
                      <a:pt x="173768" y="0"/>
                    </a:cubicBezTo>
                    <a:lnTo>
                      <a:pt x="10222" y="0"/>
                    </a:lnTo>
                    <a:cubicBezTo>
                      <a:pt x="4576" y="0"/>
                      <a:pt x="0" y="4576"/>
                      <a:pt x="0" y="10222"/>
                    </a:cubicBezTo>
                    <a:lnTo>
                      <a:pt x="0" y="316872"/>
                    </a:lnTo>
                    <a:cubicBezTo>
                      <a:pt x="0" y="322517"/>
                      <a:pt x="4576" y="327093"/>
                      <a:pt x="10222" y="327094"/>
                    </a:cubicBezTo>
                    <a:lnTo>
                      <a:pt x="86658" y="327094"/>
                    </a:lnTo>
                    <a:cubicBezTo>
                      <a:pt x="87999" y="331071"/>
                      <a:pt x="89612" y="334952"/>
                      <a:pt x="91486" y="338709"/>
                    </a:cubicBezTo>
                    <a:close/>
                    <a:moveTo>
                      <a:pt x="183990" y="316872"/>
                    </a:moveTo>
                    <a:lnTo>
                      <a:pt x="183990" y="164990"/>
                    </a:lnTo>
                    <a:cubicBezTo>
                      <a:pt x="194485" y="168014"/>
                      <a:pt x="203107" y="175520"/>
                      <a:pt x="207547" y="185499"/>
                    </a:cubicBezTo>
                    <a:lnTo>
                      <a:pt x="229887" y="235763"/>
                    </a:lnTo>
                    <a:cubicBezTo>
                      <a:pt x="233004" y="242746"/>
                      <a:pt x="233867" y="250528"/>
                      <a:pt x="232355" y="258025"/>
                    </a:cubicBezTo>
                    <a:lnTo>
                      <a:pt x="206275" y="388424"/>
                    </a:lnTo>
                    <a:lnTo>
                      <a:pt x="139199" y="388424"/>
                    </a:lnTo>
                    <a:lnTo>
                      <a:pt x="109771" y="329567"/>
                    </a:lnTo>
                    <a:cubicBezTo>
                      <a:pt x="104815" y="319627"/>
                      <a:pt x="102230" y="308674"/>
                      <a:pt x="102217" y="297568"/>
                    </a:cubicBezTo>
                    <a:lnTo>
                      <a:pt x="102217" y="265763"/>
                    </a:lnTo>
                    <a:cubicBezTo>
                      <a:pt x="102217" y="260118"/>
                      <a:pt x="106793" y="255542"/>
                      <a:pt x="112438" y="255542"/>
                    </a:cubicBezTo>
                    <a:cubicBezTo>
                      <a:pt x="118084" y="255542"/>
                      <a:pt x="122660" y="260118"/>
                      <a:pt x="122660" y="265763"/>
                    </a:cubicBezTo>
                    <a:lnTo>
                      <a:pt x="122660" y="296429"/>
                    </a:lnTo>
                    <a:cubicBezTo>
                      <a:pt x="122679" y="313356"/>
                      <a:pt x="136397" y="327074"/>
                      <a:pt x="153325" y="327094"/>
                    </a:cubicBezTo>
                    <a:lnTo>
                      <a:pt x="173768" y="327094"/>
                    </a:lnTo>
                    <a:cubicBezTo>
                      <a:pt x="179414" y="327093"/>
                      <a:pt x="183990" y="322517"/>
                      <a:pt x="183990" y="316872"/>
                    </a:cubicBezTo>
                    <a:close/>
                    <a:moveTo>
                      <a:pt x="143103" y="296429"/>
                    </a:moveTo>
                    <a:lnTo>
                      <a:pt x="143103" y="275989"/>
                    </a:lnTo>
                    <a:cubicBezTo>
                      <a:pt x="149152" y="271448"/>
                      <a:pt x="156135" y="268311"/>
                      <a:pt x="163547" y="266805"/>
                    </a:cubicBezTo>
                    <a:lnTo>
                      <a:pt x="163547" y="306650"/>
                    </a:lnTo>
                    <a:lnTo>
                      <a:pt x="153325" y="306650"/>
                    </a:lnTo>
                    <a:cubicBezTo>
                      <a:pt x="147683" y="306644"/>
                      <a:pt x="143110" y="302071"/>
                      <a:pt x="143103" y="296429"/>
                    </a:cubicBezTo>
                    <a:close/>
                    <a:moveTo>
                      <a:pt x="163547" y="20443"/>
                    </a:moveTo>
                    <a:lnTo>
                      <a:pt x="163547" y="60302"/>
                    </a:lnTo>
                    <a:cubicBezTo>
                      <a:pt x="143493" y="56168"/>
                      <a:pt x="127822" y="40497"/>
                      <a:pt x="123689" y="20443"/>
                    </a:cubicBezTo>
                    <a:close/>
                    <a:moveTo>
                      <a:pt x="20443" y="20443"/>
                    </a:moveTo>
                    <a:lnTo>
                      <a:pt x="60302" y="20443"/>
                    </a:lnTo>
                    <a:cubicBezTo>
                      <a:pt x="56168" y="40497"/>
                      <a:pt x="40497" y="56168"/>
                      <a:pt x="20443" y="60302"/>
                    </a:cubicBezTo>
                    <a:close/>
                    <a:moveTo>
                      <a:pt x="20443" y="306650"/>
                    </a:moveTo>
                    <a:lnTo>
                      <a:pt x="20443" y="266792"/>
                    </a:lnTo>
                    <a:cubicBezTo>
                      <a:pt x="40497" y="270925"/>
                      <a:pt x="56168" y="286596"/>
                      <a:pt x="60302" y="306650"/>
                    </a:cubicBezTo>
                    <a:close/>
                    <a:moveTo>
                      <a:pt x="81032" y="306650"/>
                    </a:moveTo>
                    <a:cubicBezTo>
                      <a:pt x="76452" y="275280"/>
                      <a:pt x="51814" y="250641"/>
                      <a:pt x="20443" y="246062"/>
                    </a:cubicBezTo>
                    <a:lnTo>
                      <a:pt x="20443" y="81032"/>
                    </a:lnTo>
                    <a:cubicBezTo>
                      <a:pt x="51814" y="76452"/>
                      <a:pt x="76452" y="51814"/>
                      <a:pt x="81032" y="20443"/>
                    </a:cubicBezTo>
                    <a:lnTo>
                      <a:pt x="102959" y="20443"/>
                    </a:lnTo>
                    <a:cubicBezTo>
                      <a:pt x="107538" y="51814"/>
                      <a:pt x="132176" y="76452"/>
                      <a:pt x="163547" y="81032"/>
                    </a:cubicBezTo>
                    <a:lnTo>
                      <a:pt x="163547" y="246059"/>
                    </a:lnTo>
                    <a:cubicBezTo>
                      <a:pt x="155510" y="247217"/>
                      <a:pt x="147731" y="249738"/>
                      <a:pt x="140542" y="253513"/>
                    </a:cubicBezTo>
                    <a:cubicBezTo>
                      <a:pt x="133779" y="237989"/>
                      <a:pt x="115712" y="230887"/>
                      <a:pt x="100188" y="237650"/>
                    </a:cubicBezTo>
                    <a:cubicBezTo>
                      <a:pt x="89003" y="242523"/>
                      <a:pt x="81772" y="253563"/>
                      <a:pt x="81773" y="265763"/>
                    </a:cubicBezTo>
                    <a:lnTo>
                      <a:pt x="81773" y="297568"/>
                    </a:lnTo>
                    <a:cubicBezTo>
                      <a:pt x="81773" y="300600"/>
                      <a:pt x="81936" y="303632"/>
                      <a:pt x="82238" y="306650"/>
                    </a:cubicBezTo>
                    <a:close/>
                  </a:path>
                </a:pathLst>
              </a:custGeom>
              <a:grpFill/>
              <a:ln w="126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9" name="椭圆 24"/>
            <p:cNvSpPr/>
            <p:nvPr>
              <p:custDataLst>
                <p:tags r:id="rId30"/>
              </p:custDataLst>
            </p:nvPr>
          </p:nvSpPr>
          <p:spPr>
            <a:xfrm>
              <a:off x="5310" y="5016"/>
              <a:ext cx="1189" cy="146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椭圆 25"/>
            <p:cNvSpPr/>
            <p:nvPr>
              <p:custDataLst>
                <p:tags r:id="rId31"/>
              </p:custDataLst>
            </p:nvPr>
          </p:nvSpPr>
          <p:spPr>
            <a:xfrm>
              <a:off x="9118" y="5016"/>
              <a:ext cx="1189" cy="146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41" name="图形 32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33" cstate="screen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5571" y="5356"/>
              <a:ext cx="667" cy="823"/>
            </a:xfrm>
            <a:prstGeom prst="rect">
              <a:avLst/>
            </a:prstGeom>
          </p:spPr>
        </p:pic>
        <p:sp>
          <p:nvSpPr>
            <p:cNvPr id="42" name="椭圆 25"/>
            <p:cNvSpPr/>
            <p:nvPr>
              <p:custDataLst>
                <p:tags r:id="rId35"/>
              </p:custDataLst>
            </p:nvPr>
          </p:nvSpPr>
          <p:spPr>
            <a:xfrm>
              <a:off x="12944" y="5016"/>
              <a:ext cx="1189" cy="139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43" name="图形 33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37" cstate="screen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9393" y="5391"/>
              <a:ext cx="598" cy="702"/>
            </a:xfrm>
            <a:prstGeom prst="rect">
              <a:avLst/>
            </a:prstGeom>
          </p:spPr>
        </p:pic>
        <p:pic>
          <p:nvPicPr>
            <p:cNvPr id="44" name="Graphic 20" descr="Earth with solid fill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15787" y="5142"/>
              <a:ext cx="1124" cy="1124"/>
            </a:xfrm>
            <a:prstGeom prst="rect">
              <a:avLst/>
            </a:prstGeom>
          </p:spPr>
        </p:pic>
        <p:sp>
          <p:nvSpPr>
            <p:cNvPr id="45" name="椭圆 25"/>
            <p:cNvSpPr/>
            <p:nvPr>
              <p:custDataLst>
                <p:tags r:id="rId42"/>
              </p:custDataLst>
            </p:nvPr>
          </p:nvSpPr>
          <p:spPr>
            <a:xfrm>
              <a:off x="16723" y="5086"/>
              <a:ext cx="1189" cy="139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46" name="图形 32"/>
            <p:cNvPicPr>
              <a:picLocks noChangeAspect="1"/>
            </p:cNvPicPr>
            <p:nvPr>
              <p:custDataLst>
                <p:tags r:id="rId43"/>
              </p:custDataLst>
            </p:nvPr>
          </p:nvPicPr>
          <p:blipFill>
            <a:blip r:embed="rId33" cstate="screen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6973" y="5391"/>
              <a:ext cx="667" cy="823"/>
            </a:xfrm>
            <a:prstGeom prst="rect">
              <a:avLst/>
            </a:prstGeom>
          </p:spPr>
        </p:pic>
        <p:pic>
          <p:nvPicPr>
            <p:cNvPr id="47" name="图形 33"/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37" cstate="screen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3269" y="5356"/>
              <a:ext cx="598" cy="702"/>
            </a:xfrm>
            <a:prstGeom prst="rect">
              <a:avLst/>
            </a:prstGeom>
          </p:spPr>
        </p:pic>
      </p:grpSp>
      <p:sp>
        <p:nvSpPr>
          <p:cNvPr id="56" name="矩形 13"/>
          <p:cNvSpPr/>
          <p:nvPr>
            <p:custDataLst>
              <p:tags r:id="rId45"/>
            </p:custDataLst>
          </p:nvPr>
        </p:nvSpPr>
        <p:spPr>
          <a:xfrm>
            <a:off x="9932315" y="4726305"/>
            <a:ext cx="1756410" cy="12852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及时发起OA流程，有文件在下班后、周末发文，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RPA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也能够及时收文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36805" y="1928495"/>
            <a:ext cx="2124710" cy="198120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472970" y="1935664"/>
            <a:ext cx="2080895" cy="1974029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839615" y="1929130"/>
            <a:ext cx="2179955" cy="19602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0" name="文本框 59"/>
          <p:cNvSpPr txBox="1"/>
          <p:nvPr/>
        </p:nvSpPr>
        <p:spPr>
          <a:xfrm>
            <a:off x="578765" y="4014470"/>
            <a:ext cx="109728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技术性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3021610" y="4014470"/>
            <a:ext cx="109728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0" algn="ctr" fontAlgn="auto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及时性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5454295" y="4014470"/>
            <a:ext cx="1097280" cy="5708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共享性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827925" y="4014470"/>
            <a:ext cx="1097280" cy="5708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总结性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0261880" y="4014470"/>
            <a:ext cx="1097280" cy="5708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时效性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49"/>
          <a:srcRect l="3042" b="1032"/>
          <a:stretch>
            <a:fillRect/>
          </a:stretch>
        </p:blipFill>
        <p:spPr>
          <a:xfrm>
            <a:off x="7291350" y="1945005"/>
            <a:ext cx="2158365" cy="19431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742450" y="1931302"/>
            <a:ext cx="2134213" cy="19860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92498" y="285760"/>
            <a:ext cx="5556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四、流程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机器人监控、管理说明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 err="1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Process&amp;Robot</a:t>
            </a:r>
            <a:r>
              <a:rPr lang="zh-CN" altLang="en-US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Orchestrator</a:t>
            </a:r>
            <a:r>
              <a:rPr lang="zh-CN" altLang="en-US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GB" altLang="zh-CN" dirty="0" err="1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anagement</a:t>
            </a:r>
            <a:endParaRPr 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89568" y="6465693"/>
            <a:ext cx="25525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机器人运行大屏展示</a:t>
            </a:r>
            <a:endParaRPr kumimoji="1"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192" y="1257199"/>
            <a:ext cx="5546979" cy="264981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338" y="2323204"/>
            <a:ext cx="5622829" cy="27352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304" y="3504382"/>
            <a:ext cx="5622829" cy="285924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85223" y="5157066"/>
            <a:ext cx="2074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运行日志监控</a:t>
            </a:r>
            <a:endParaRPr kumimoji="1"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155672" y="4005579"/>
            <a:ext cx="2793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机器人管理与电脑监控</a:t>
            </a:r>
            <a:endParaRPr kumimoji="1"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0640" y="6387574"/>
            <a:ext cx="2793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RPA</a:t>
            </a:r>
            <a:r>
              <a:rPr kumimoji="1"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任务双电脑运行</a:t>
            </a:r>
            <a:endParaRPr kumimoji="1"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889673" y="2876089"/>
            <a:ext cx="2793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RPA</a:t>
            </a:r>
            <a:r>
              <a:rPr kumimoji="1"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系统双活部署</a:t>
            </a:r>
            <a:endParaRPr kumimoji="1"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66" y="4830208"/>
            <a:ext cx="1832134" cy="152696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073" y="1257199"/>
            <a:ext cx="2028144" cy="155093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1a6dc9f4-c5f3-4edd-9894-094f75d67b6c}"/>
  <p:tag name="TABLE_ENDDRAG_ORIGIN_RECT" val="345*408"/>
  <p:tag name="TABLE_ENDDRAG_RECT" val="585*88*345*408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PA" val="v3.2.0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PA" val="v3.2.0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PA" val="v3.2.0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PA" val="v3.2.0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2201</Words>
  <Application>WPS 演示</Application>
  <PresentationFormat>宽屏</PresentationFormat>
  <Paragraphs>315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华文仿宋</vt:lpstr>
      <vt:lpstr>创艺简标宋</vt:lpstr>
      <vt:lpstr>方正舒体</vt:lpstr>
      <vt:lpstr>方正粗黑宋简体</vt:lpstr>
      <vt:lpstr>Arial Unicode MS</vt:lpstr>
      <vt:lpstr>Ebrima</vt:lpstr>
      <vt:lpstr>Times New Roman</vt:lpstr>
      <vt:lpstr>Arial</vt:lpstr>
      <vt:lpstr>Wingdings</vt:lpstr>
      <vt:lpstr>PingFang SC</vt:lpstr>
      <vt:lpstr>微软雅黑 Light</vt:lpstr>
      <vt:lpstr>Calibri</vt:lpstr>
      <vt:lpstr>Arial Unicode MS</vt:lpstr>
      <vt:lpstr>Calibri Light</vt:lpstr>
      <vt:lpstr>等线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Alex</cp:lastModifiedBy>
  <cp:revision>386</cp:revision>
  <dcterms:created xsi:type="dcterms:W3CDTF">2021-03-03T08:16:00Z</dcterms:created>
  <dcterms:modified xsi:type="dcterms:W3CDTF">2023-06-25T15:02:55Z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BCA895B581F049DFB1E12DACFA3E5B81</vt:lpwstr>
  </property>
  <property fmtid="{D5CDD505-2E9C-101B-9397-08002B2CF9AE}" pid="3" name="KSOProductBuildVer">
    <vt:lpwstr>2052-11.8.2.11739</vt:lpwstr>
  </property>
</Properties>
</file>