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69" r:id="rId5"/>
    <p:sldId id="273" r:id="rId6"/>
    <p:sldId id="274" r:id="rId7"/>
    <p:sldId id="258" r:id="rId8"/>
    <p:sldId id="272" r:id="rId9"/>
    <p:sldId id="267" r:id="rId10"/>
    <p:sldId id="275" r:id="rId11"/>
    <p:sldId id="276" r:id="rId12"/>
    <p:sldId id="277" r:id="rId13"/>
    <p:sldId id="279" r:id="rId14"/>
    <p:sldId id="26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/>
    <p:restoredTop sz="94674"/>
  </p:normalViewPr>
  <p:slideViewPr>
    <p:cSldViewPr snapToGrid="0">
      <p:cViewPr varScale="1">
        <p:scale>
          <a:sx n="43" d="100"/>
          <a:sy n="43" d="100"/>
        </p:scale>
        <p:origin x="67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2023/6/26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4D8B923D-9785-E24B-988A-793F543F48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RPA </a:t>
            </a:r>
            <a:r>
              <a:rPr kumimoji="1" lang="zh-CN" altLang="en-US" dirty="0"/>
              <a:t>助力财务银企对账</a:t>
            </a:r>
          </a:p>
          <a:p>
            <a:pPr algn="ctr"/>
            <a:r>
              <a:rPr kumimoji="1" lang="en-US" altLang="zh-CN" sz="700" dirty="0"/>
              <a:t>Please enter the name of the APP….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2" name="圖片 6">
            <a:extLst>
              <a:ext uri="{FF2B5EF4-FFF2-40B4-BE49-F238E27FC236}">
                <a16:creationId xmlns:a16="http://schemas.microsoft.com/office/drawing/2014/main" id="{750A0407-DA85-E190-5D32-7318800437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9" t="85178" b="-1"/>
          <a:stretch>
            <a:fillRect/>
          </a:stretch>
        </p:blipFill>
        <p:spPr>
          <a:xfrm>
            <a:off x="8785794" y="6095581"/>
            <a:ext cx="3406206" cy="76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9609C0-3D84-7843-B1AE-9D5D82F152B6}"/>
              </a:ext>
            </a:extLst>
          </p:cNvPr>
          <p:cNvSpPr txBox="1"/>
          <p:nvPr/>
        </p:nvSpPr>
        <p:spPr>
          <a:xfrm>
            <a:off x="2836123" y="517493"/>
            <a:ext cx="828808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：每日信用卡渠道收费数据导入核心系统并完成对账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458639" y="1701356"/>
            <a:ext cx="3792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财务用户需要每天从中银网银、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MIGS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系统导出信用卡渠道客户缴保费数据，经过一系列数据处理后，在核心业务系统上载文件并对账。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该过程功能明确，分析后确定可以采用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机器人技术解决。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机器人启动后自动从中银网银、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MIGS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系统导出文件、数据处理、文件上载核心系统并完成对账，最后把运行结果通知财务用户（邮件通知）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C5E12C6-E40B-5ADC-FC10-49A9B070F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239" y="1701356"/>
            <a:ext cx="4357685" cy="96678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AA6E297-037F-AE7E-1A6B-4C8BB0C69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239" y="3429000"/>
            <a:ext cx="4719439" cy="212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流程痛点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87" name="PA_矩形 27">
            <a:extLst>
              <a:ext uri="{FF2B5EF4-FFF2-40B4-BE49-F238E27FC236}">
                <a16:creationId xmlns:a16="http://schemas.microsoft.com/office/drawing/2014/main" id="{2D25F733-2595-CC47-B3BB-73C0D664DD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时效性要求高</a:t>
            </a:r>
          </a:p>
        </p:txBody>
      </p:sp>
      <p:sp>
        <p:nvSpPr>
          <p:cNvPr id="88" name="PA_矩形 22">
            <a:extLst>
              <a:ext uri="{FF2B5EF4-FFF2-40B4-BE49-F238E27FC236}">
                <a16:creationId xmlns:a16="http://schemas.microsoft.com/office/drawing/2014/main" id="{D2CE06FA-EA78-CF48-94A0-3D2E339FF0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数据来源多个外部系统</a:t>
            </a:r>
          </a:p>
        </p:txBody>
      </p:sp>
      <p:sp>
        <p:nvSpPr>
          <p:cNvPr id="89" name="PA_矩形 20">
            <a:extLst>
              <a:ext uri="{FF2B5EF4-FFF2-40B4-BE49-F238E27FC236}">
                <a16:creationId xmlns:a16="http://schemas.microsoft.com/office/drawing/2014/main" id="{315F9A82-47E8-A148-AB20-FD1A91F4B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48602" y="1288677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流程效率低下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440DDE85-472A-7F4F-B16B-48E581889A0B}"/>
              </a:ext>
            </a:extLst>
          </p:cNvPr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135FB9F-3398-0F4C-9552-53D965E9A02C}"/>
                </a:ext>
              </a:extLst>
            </p:cNvPr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C234476A-48BF-2449-BA9E-D202A86AE5CD}"/>
                </a:ext>
              </a:extLst>
            </p:cNvPr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060DE8A2-CFA1-1641-9A96-F02BD69A9E34}"/>
                  </a:ext>
                </a:extLst>
              </p:cNvPr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2D1FF0D7-B1F4-6347-8CC7-F6A78AEDBB37}"/>
                  </a:ext>
                </a:extLst>
              </p:cNvPr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>
                  <a:extLst>
                    <a:ext uri="{FF2B5EF4-FFF2-40B4-BE49-F238E27FC236}">
                      <a16:creationId xmlns:a16="http://schemas.microsoft.com/office/drawing/2014/main" id="{102F3CAD-D024-B242-8034-DA0500384692}"/>
                    </a:ext>
                  </a:extLst>
                </p:cNvPr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2" name="梯形 101">
                  <a:extLst>
                    <a:ext uri="{FF2B5EF4-FFF2-40B4-BE49-F238E27FC236}">
                      <a16:creationId xmlns:a16="http://schemas.microsoft.com/office/drawing/2014/main" id="{92895302-3C81-E649-9479-43F0833A5AF5}"/>
                    </a:ext>
                  </a:extLst>
                </p:cNvPr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3" name="梯形 102">
                  <a:extLst>
                    <a:ext uri="{FF2B5EF4-FFF2-40B4-BE49-F238E27FC236}">
                      <a16:creationId xmlns:a16="http://schemas.microsoft.com/office/drawing/2014/main" id="{062F09D6-CF3F-E346-A116-3973FAA50CD8}"/>
                    </a:ext>
                  </a:extLst>
                </p:cNvPr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1AC13CFA-5C4E-A445-B8BF-5B424146DAFF}"/>
                  </a:ext>
                </a:extLst>
              </p:cNvPr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6" name="任意多边形: 形状 10">
                <a:extLst>
                  <a:ext uri="{FF2B5EF4-FFF2-40B4-BE49-F238E27FC236}">
                    <a16:creationId xmlns:a16="http://schemas.microsoft.com/office/drawing/2014/main" id="{E025C5F2-0E23-D34C-92D8-169D2C27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BB6360AC-AC9F-B34D-B279-D11C593BFF02}"/>
                  </a:ext>
                </a:extLst>
              </p:cNvPr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8" name="任意多边形: 形状 12">
                <a:extLst>
                  <a:ext uri="{FF2B5EF4-FFF2-40B4-BE49-F238E27FC236}">
                    <a16:creationId xmlns:a16="http://schemas.microsoft.com/office/drawing/2014/main" id="{D8DB77DE-5FF0-E64F-BF7C-F3F528A5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9" name="任意多边形: 形状 14">
                <a:extLst>
                  <a:ext uri="{FF2B5EF4-FFF2-40B4-BE49-F238E27FC236}">
                    <a16:creationId xmlns:a16="http://schemas.microsoft.com/office/drawing/2014/main" id="{3B38A289-B031-2844-81D3-B3B04FD8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0" name="文本框 21">
                <a:extLst>
                  <a:ext uri="{FF2B5EF4-FFF2-40B4-BE49-F238E27FC236}">
                    <a16:creationId xmlns:a16="http://schemas.microsoft.com/office/drawing/2014/main" id="{B69685EA-BE6E-1443-BA9C-D876A7B0C643}"/>
                  </a:ext>
                </a:extLst>
              </p:cNvPr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痛点</a:t>
                </a:r>
              </a:p>
            </p:txBody>
          </p:sp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1967B92D-AB76-B14F-82F6-7B8A34FCED20}"/>
              </a:ext>
            </a:extLst>
          </p:cNvPr>
          <p:cNvSpPr/>
          <p:nvPr/>
        </p:nvSpPr>
        <p:spPr>
          <a:xfrm>
            <a:off x="1249529" y="5343215"/>
            <a:ext cx="296466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数据来源较多，人工操作可能出现遗漏、重复、错误等问题，导致数据质量下降。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6E7FAF20-58D0-B349-BDA9-86AC3E823520}"/>
              </a:ext>
            </a:extLst>
          </p:cNvPr>
          <p:cNvSpPr/>
          <p:nvPr/>
        </p:nvSpPr>
        <p:spPr>
          <a:xfrm>
            <a:off x="8179629" y="5315066"/>
            <a:ext cx="3299290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每日需按要求完成数据导入并对账，否则会影响后续业务流程。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FF3BB0F9-BCE8-2442-B286-165C99D59E94}"/>
              </a:ext>
            </a:extLst>
          </p:cNvPr>
          <p:cNvSpPr/>
          <p:nvPr/>
        </p:nvSpPr>
        <p:spPr>
          <a:xfrm>
            <a:off x="4457639" y="1740437"/>
            <a:ext cx="2915919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人工操作需要多次确认、核对，操作速度慢，会耗费大量时间和人力成本。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7655216-AFA8-9348-AFEE-5D1410663E45}"/>
              </a:ext>
            </a:extLst>
          </p:cNvPr>
          <p:cNvSpPr txBox="1"/>
          <p:nvPr/>
        </p:nvSpPr>
        <p:spPr>
          <a:xfrm>
            <a:off x="1877986" y="444769"/>
            <a:ext cx="818616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：每日信用卡渠道收费数据导入核心系统并完成对账</a:t>
            </a:r>
          </a:p>
        </p:txBody>
      </p:sp>
    </p:spTree>
    <p:extLst>
      <p:ext uri="{BB962C8B-B14F-4D97-AF65-F5344CB8AC3E}">
        <p14:creationId xmlns:p14="http://schemas.microsoft.com/office/powerpoint/2010/main" val="18666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485F2F7-CBEA-075B-B806-301A58F6F825}"/>
              </a:ext>
            </a:extLst>
          </p:cNvPr>
          <p:cNvSpPr txBox="1"/>
          <p:nvPr/>
        </p:nvSpPr>
        <p:spPr>
          <a:xfrm>
            <a:off x="2607275" y="536543"/>
            <a:ext cx="830973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：每日信用卡渠道收费数据导入核心系统并完成对账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EC960CB-F108-C1A7-CD84-92CFEE654C31}"/>
              </a:ext>
            </a:extLst>
          </p:cNvPr>
          <p:cNvSpPr txBox="1">
            <a:spLocks/>
          </p:cNvSpPr>
          <p:nvPr/>
        </p:nvSpPr>
        <p:spPr>
          <a:xfrm>
            <a:off x="1633464" y="1375155"/>
            <a:ext cx="3406423" cy="501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流程指标</a:t>
            </a:r>
          </a:p>
        </p:txBody>
      </p:sp>
      <p:sp>
        <p:nvSpPr>
          <p:cNvPr id="5" name="流程图: 过程 4">
            <a:extLst>
              <a:ext uri="{FF2B5EF4-FFF2-40B4-BE49-F238E27FC236}">
                <a16:creationId xmlns:a16="http://schemas.microsoft.com/office/drawing/2014/main" id="{E64A44E6-BB32-DAA0-63EE-18F99CABA840}"/>
              </a:ext>
            </a:extLst>
          </p:cNvPr>
          <p:cNvSpPr/>
          <p:nvPr/>
        </p:nvSpPr>
        <p:spPr>
          <a:xfrm>
            <a:off x="2407036" y="3213717"/>
            <a:ext cx="6656296" cy="671328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+mn-ea"/>
              </a:rPr>
              <a:t>量化效益：自动化率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100%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，应用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RPA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后保证流水数据准时更新，提高效率</a:t>
            </a:r>
          </a:p>
        </p:txBody>
      </p:sp>
      <p:grpSp>
        <p:nvGrpSpPr>
          <p:cNvPr id="28" name="组合 53">
            <a:extLst>
              <a:ext uri="{FF2B5EF4-FFF2-40B4-BE49-F238E27FC236}">
                <a16:creationId xmlns:a16="http://schemas.microsoft.com/office/drawing/2014/main" id="{DB480DDA-4D7C-A03D-C3AE-210F83DA83AA}"/>
              </a:ext>
            </a:extLst>
          </p:cNvPr>
          <p:cNvGrpSpPr/>
          <p:nvPr/>
        </p:nvGrpSpPr>
        <p:grpSpPr>
          <a:xfrm>
            <a:off x="3893556" y="4196183"/>
            <a:ext cx="4224264" cy="1582317"/>
            <a:chOff x="410701" y="3920023"/>
            <a:chExt cx="3140055" cy="1140427"/>
          </a:xfrm>
        </p:grpSpPr>
        <p:grpSp>
          <p:nvGrpSpPr>
            <p:cNvPr id="29" name="组合 54">
              <a:extLst>
                <a:ext uri="{FF2B5EF4-FFF2-40B4-BE49-F238E27FC236}">
                  <a16:creationId xmlns:a16="http://schemas.microsoft.com/office/drawing/2014/main" id="{F9C1470C-6627-62C9-BA9F-443A7C47FD8E}"/>
                </a:ext>
              </a:extLst>
            </p:cNvPr>
            <p:cNvGrpSpPr/>
            <p:nvPr/>
          </p:nvGrpSpPr>
          <p:grpSpPr>
            <a:xfrm>
              <a:off x="458785" y="3936784"/>
              <a:ext cx="3091971" cy="1108203"/>
              <a:chOff x="730806" y="5141235"/>
              <a:chExt cx="3116664" cy="1117052"/>
            </a:xfrm>
          </p:grpSpPr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4CDDB928-DA9C-39AF-4B37-574A048C8FFB}"/>
                  </a:ext>
                </a:extLst>
              </p:cNvPr>
              <p:cNvSpPr/>
              <p:nvPr/>
            </p:nvSpPr>
            <p:spPr>
              <a:xfrm>
                <a:off x="730806" y="5141235"/>
                <a:ext cx="3116664" cy="1117052"/>
              </a:xfrm>
              <a:prstGeom prst="roundRect">
                <a:avLst/>
              </a:prstGeom>
              <a:noFill/>
              <a:ln w="28575">
                <a:solidFill>
                  <a:srgbClr val="9C9B9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62380"/>
                <a:endParaRPr lang="zh-CN" altLang="en-US" sz="2485" noProof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TextBox 140">
                <a:extLst>
                  <a:ext uri="{FF2B5EF4-FFF2-40B4-BE49-F238E27FC236}">
                    <a16:creationId xmlns:a16="http://schemas.microsoft.com/office/drawing/2014/main" id="{5B79191E-6080-6C60-A80E-89EEA449F0BA}"/>
                  </a:ext>
                </a:extLst>
              </p:cNvPr>
              <p:cNvSpPr txBox="1"/>
              <p:nvPr/>
            </p:nvSpPr>
            <p:spPr>
              <a:xfrm>
                <a:off x="1319226" y="5226617"/>
                <a:ext cx="904913" cy="442317"/>
              </a:xfrm>
              <a:prstGeom prst="rect">
                <a:avLst/>
              </a:prstGeom>
              <a:solidFill>
                <a:srgbClr val="FDEADA"/>
              </a:solidFill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 defTabSz="1625600"/>
                <a:r>
                  <a:rPr lang="en-US" altLang="zh-CN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RPA</a:t>
                </a:r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化前</a:t>
                </a:r>
                <a:endParaRPr lang="en-US" altLang="zh-CN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pPr algn="ctr" defTabSz="1625600"/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（人工）</a:t>
                </a:r>
              </a:p>
            </p:txBody>
          </p:sp>
          <p:sp>
            <p:nvSpPr>
              <p:cNvPr id="36" name="TextBox 145">
                <a:extLst>
                  <a:ext uri="{FF2B5EF4-FFF2-40B4-BE49-F238E27FC236}">
                    <a16:creationId xmlns:a16="http://schemas.microsoft.com/office/drawing/2014/main" id="{1BA38CC6-D17D-81D8-A8E3-21593E0A14C8}"/>
                  </a:ext>
                </a:extLst>
              </p:cNvPr>
              <p:cNvSpPr txBox="1"/>
              <p:nvPr/>
            </p:nvSpPr>
            <p:spPr>
              <a:xfrm>
                <a:off x="2646550" y="5224904"/>
                <a:ext cx="904915" cy="442317"/>
              </a:xfrm>
              <a:prstGeom prst="rect">
                <a:avLst/>
              </a:prstGeom>
              <a:solidFill>
                <a:srgbClr val="FDEADA"/>
              </a:solidFill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 defTabSz="1625600"/>
                <a:r>
                  <a:rPr lang="en-US" altLang="zh-CN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RPA</a:t>
                </a:r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化后</a:t>
                </a:r>
                <a:endParaRPr lang="en-US" altLang="zh-CN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pPr algn="ctr" defTabSz="1625600"/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（机器人）</a:t>
                </a:r>
              </a:p>
            </p:txBody>
          </p:sp>
        </p:grpSp>
        <p:sp>
          <p:nvSpPr>
            <p:cNvPr id="30" name="矩形 55">
              <a:extLst>
                <a:ext uri="{FF2B5EF4-FFF2-40B4-BE49-F238E27FC236}">
                  <a16:creationId xmlns:a16="http://schemas.microsoft.com/office/drawing/2014/main" id="{33FB9DF0-413C-2B81-9DBD-5965F0F9CB84}"/>
                </a:ext>
              </a:extLst>
            </p:cNvPr>
            <p:cNvSpPr/>
            <p:nvPr/>
          </p:nvSpPr>
          <p:spPr>
            <a:xfrm>
              <a:off x="410701" y="3920023"/>
              <a:ext cx="396790" cy="1140427"/>
            </a:xfrm>
            <a:prstGeom prst="rect">
              <a:avLst/>
            </a:prstGeom>
            <a:solidFill>
              <a:srgbClr val="E60012"/>
            </a:solidFill>
            <a:ln w="25400">
              <a:noFill/>
            </a:ln>
          </p:spPr>
          <p:txBody>
            <a:bodyPr vert="eaVert" anchor="ctr"/>
            <a:lstStyle/>
            <a:p>
              <a:pPr algn="ctr" defTabSz="1625600"/>
              <a:r>
                <a:rPr lang="zh-CN" altLang="en-US" sz="1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单次处理时间</a:t>
              </a:r>
            </a:p>
          </p:txBody>
        </p:sp>
        <p:sp>
          <p:nvSpPr>
            <p:cNvPr id="31" name="TextBox 142">
              <a:extLst>
                <a:ext uri="{FF2B5EF4-FFF2-40B4-BE49-F238E27FC236}">
                  <a16:creationId xmlns:a16="http://schemas.microsoft.com/office/drawing/2014/main" id="{082391BD-5415-FAF2-B422-E79E36C1DD5C}"/>
                </a:ext>
              </a:extLst>
            </p:cNvPr>
            <p:cNvSpPr txBox="1"/>
            <p:nvPr/>
          </p:nvSpPr>
          <p:spPr>
            <a:xfrm>
              <a:off x="1084786" y="4533238"/>
              <a:ext cx="779111" cy="3466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defTabSz="1261745"/>
              <a:r>
                <a:rPr lang="en-US" altLang="zh-CN" sz="21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1</a:t>
              </a:r>
              <a:r>
                <a:rPr lang="zh-CN" altLang="en-US" sz="10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小时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2" name="右矢印 17">
              <a:extLst>
                <a:ext uri="{FF2B5EF4-FFF2-40B4-BE49-F238E27FC236}">
                  <a16:creationId xmlns:a16="http://schemas.microsoft.com/office/drawing/2014/main" id="{5719ED16-C08D-9830-6EF4-592C6D1E9EE2}"/>
                </a:ext>
              </a:extLst>
            </p:cNvPr>
            <p:cNvSpPr/>
            <p:nvPr/>
          </p:nvSpPr>
          <p:spPr>
            <a:xfrm>
              <a:off x="1916215" y="4581049"/>
              <a:ext cx="472386" cy="291523"/>
            </a:xfrm>
            <a:prstGeom prst="rightArrow">
              <a:avLst>
                <a:gd name="adj1" fmla="val 56250"/>
                <a:gd name="adj2" fmla="val 50000"/>
              </a:avLst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kumimoji="1" lang="ja-JP" altLang="en-US" sz="1865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142">
              <a:extLst>
                <a:ext uri="{FF2B5EF4-FFF2-40B4-BE49-F238E27FC236}">
                  <a16:creationId xmlns:a16="http://schemas.microsoft.com/office/drawing/2014/main" id="{FF9B596C-646C-E666-08D0-3E7468E41783}"/>
                </a:ext>
              </a:extLst>
            </p:cNvPr>
            <p:cNvSpPr txBox="1"/>
            <p:nvPr/>
          </p:nvSpPr>
          <p:spPr>
            <a:xfrm>
              <a:off x="2440919" y="4533238"/>
              <a:ext cx="816176" cy="3465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defTabSz="1261745"/>
              <a:r>
                <a:rPr lang="en-US" altLang="zh-CN" sz="21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10</a:t>
              </a: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分钟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37" name="文本框 5">
            <a:extLst>
              <a:ext uri="{FF2B5EF4-FFF2-40B4-BE49-F238E27FC236}">
                <a16:creationId xmlns:a16="http://schemas.microsoft.com/office/drawing/2014/main" id="{5B38F18F-F476-D1C9-3741-F974C906B0C0}"/>
              </a:ext>
            </a:extLst>
          </p:cNvPr>
          <p:cNvSpPr txBox="1"/>
          <p:nvPr/>
        </p:nvSpPr>
        <p:spPr>
          <a:xfrm>
            <a:off x="1478280" y="2170410"/>
            <a:ext cx="818388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操作频率：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操作频次：每工作日一次，每次人工操作平均时间为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小时，每月耗时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30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小时</a:t>
            </a:r>
          </a:p>
        </p:txBody>
      </p:sp>
    </p:spTree>
    <p:extLst>
      <p:ext uri="{BB962C8B-B14F-4D97-AF65-F5344CB8AC3E}">
        <p14:creationId xmlns:p14="http://schemas.microsoft.com/office/powerpoint/2010/main" val="50250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>
            <a:extLst>
              <a:ext uri="{FF2B5EF4-FFF2-40B4-BE49-F238E27FC236}">
                <a16:creationId xmlns:a16="http://schemas.microsoft.com/office/drawing/2014/main" id="{7C066DD3-A456-5E08-1881-35CA5E893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9" t="85178" b="-1"/>
          <a:stretch>
            <a:fillRect/>
          </a:stretch>
        </p:blipFill>
        <p:spPr>
          <a:xfrm>
            <a:off x="8785794" y="6016922"/>
            <a:ext cx="3406206" cy="76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 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助力财务银企对账</a:t>
            </a: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736556" y="2397291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：国寿海外金科队 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：何彬、袁利、李启璋、曹临军、许宇涛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：提高工作效率，降本增效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中国人寿保险（海外）股份有限公司数字运营部、财务部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：财务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资金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：财务资金管理自动化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5D7680-6116-11D0-A9C2-74F9F4215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65" y="2397291"/>
            <a:ext cx="3680779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4">
            <a:extLst>
              <a:ext uri="{FF2B5EF4-FFF2-40B4-BE49-F238E27FC236}">
                <a16:creationId xmlns:a16="http://schemas.microsoft.com/office/drawing/2014/main" id="{CEF1A3EC-5402-D349-9844-392D6001E77C}"/>
              </a:ext>
            </a:extLst>
          </p:cNvPr>
          <p:cNvSpPr txBox="1">
            <a:spLocks/>
          </p:cNvSpPr>
          <p:nvPr/>
        </p:nvSpPr>
        <p:spPr>
          <a:xfrm>
            <a:off x="3751277" y="485775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27" name="直接连接符 2">
            <a:extLst>
              <a:ext uri="{FF2B5EF4-FFF2-40B4-BE49-F238E27FC236}">
                <a16:creationId xmlns:a16="http://schemas.microsoft.com/office/drawing/2014/main" id="{44590246-DA6C-5B4E-BFD8-BD4A7904FA16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B1FEC226-FED6-EC47-956F-B56ECE6C9A01}"/>
              </a:ext>
            </a:extLst>
          </p:cNvPr>
          <p:cNvSpPr txBox="1"/>
          <p:nvPr/>
        </p:nvSpPr>
        <p:spPr>
          <a:xfrm>
            <a:off x="292499" y="285760"/>
            <a:ext cx="4934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建设规划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TextBox 26">
            <a:extLst>
              <a:ext uri="{FF2B5EF4-FFF2-40B4-BE49-F238E27FC236}">
                <a16:creationId xmlns:a16="http://schemas.microsoft.com/office/drawing/2014/main" id="{7CCB8BF7-7A5F-3830-7A93-54C206A2C463}"/>
              </a:ext>
            </a:extLst>
          </p:cNvPr>
          <p:cNvSpPr txBox="1"/>
          <p:nvPr/>
        </p:nvSpPr>
        <p:spPr>
          <a:xfrm>
            <a:off x="955457" y="3256121"/>
            <a:ext cx="2103839" cy="276981"/>
          </a:xfrm>
          <a:prstGeom prst="rect">
            <a:avLst/>
          </a:prstGeom>
          <a:noFill/>
        </p:spPr>
        <p:txBody>
          <a:bodyPr wrap="square" lIns="68561" tIns="34281" rIns="68561" bIns="34281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-2021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58" name="TextBox 30">
            <a:extLst>
              <a:ext uri="{FF2B5EF4-FFF2-40B4-BE49-F238E27FC236}">
                <a16:creationId xmlns:a16="http://schemas.microsoft.com/office/drawing/2014/main" id="{3A4264E7-8BBD-D48A-0854-2ECF0CA16C5C}"/>
              </a:ext>
            </a:extLst>
          </p:cNvPr>
          <p:cNvSpPr txBox="1"/>
          <p:nvPr/>
        </p:nvSpPr>
        <p:spPr>
          <a:xfrm>
            <a:off x="956216" y="4151135"/>
            <a:ext cx="2187949" cy="1252569"/>
          </a:xfrm>
          <a:prstGeom prst="rect">
            <a:avLst/>
          </a:prstGeom>
          <a:noFill/>
        </p:spPr>
        <p:txBody>
          <a:bodyPr wrap="square" lIns="68561" tIns="34281" rIns="68561" bIns="34281" rtlCol="0">
            <a:spAutoFit/>
          </a:bodyPr>
          <a:lstStyle/>
          <a:p>
            <a:pPr marL="128905" indent="-128905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  <a:p>
            <a:pPr marL="128905" indent="-128905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分析并优化现有业务，测算成本效益，制定明细计划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8905" indent="-128905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8905" indent="-128905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总部财务部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试点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A666CF56-654D-3D5D-F5D4-0EC0904532D5}"/>
              </a:ext>
            </a:extLst>
          </p:cNvPr>
          <p:cNvSpPr txBox="1"/>
          <p:nvPr/>
        </p:nvSpPr>
        <p:spPr>
          <a:xfrm>
            <a:off x="3381427" y="3911441"/>
            <a:ext cx="2260121" cy="767821"/>
          </a:xfrm>
          <a:prstGeom prst="rect">
            <a:avLst/>
          </a:prstGeom>
          <a:noFill/>
        </p:spPr>
        <p:txBody>
          <a:bodyPr wrap="square" lIns="68561" tIns="34281" rIns="68561" bIns="34281" rtlCol="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推广辅助自动化机器人平台</a:t>
            </a:r>
          </a:p>
          <a:p>
            <a:pPr marL="214630" indent="-21463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澳门、新加坡分公司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  <a:p>
            <a:pPr marL="214630" indent="-21463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规划各分公司全面推广应用</a:t>
            </a:r>
          </a:p>
        </p:txBody>
      </p:sp>
      <p:sp>
        <p:nvSpPr>
          <p:cNvPr id="60" name="TextBox 33">
            <a:extLst>
              <a:ext uri="{FF2B5EF4-FFF2-40B4-BE49-F238E27FC236}">
                <a16:creationId xmlns:a16="http://schemas.microsoft.com/office/drawing/2014/main" id="{CD78FF29-754B-3EA4-6F10-2BAB69E0F74E}"/>
              </a:ext>
            </a:extLst>
          </p:cNvPr>
          <p:cNvSpPr txBox="1"/>
          <p:nvPr/>
        </p:nvSpPr>
        <p:spPr>
          <a:xfrm>
            <a:off x="5758893" y="3477101"/>
            <a:ext cx="2228648" cy="525447"/>
          </a:xfrm>
          <a:prstGeom prst="rect">
            <a:avLst/>
          </a:prstGeom>
          <a:noFill/>
        </p:spPr>
        <p:txBody>
          <a:bodyPr wrap="square" lIns="68561" tIns="34281" rIns="68561" bIns="34281" rtlCol="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各分公司全面推广应用</a:t>
            </a:r>
          </a:p>
          <a:p>
            <a:pPr marL="214630" indent="-21463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应用持续优化挖掘</a:t>
            </a:r>
          </a:p>
        </p:txBody>
      </p:sp>
      <p:sp>
        <p:nvSpPr>
          <p:cNvPr id="61" name="TextBox 34">
            <a:extLst>
              <a:ext uri="{FF2B5EF4-FFF2-40B4-BE49-F238E27FC236}">
                <a16:creationId xmlns:a16="http://schemas.microsoft.com/office/drawing/2014/main" id="{6EF15D9C-57B7-393A-601C-ECD872E43F8E}"/>
              </a:ext>
            </a:extLst>
          </p:cNvPr>
          <p:cNvSpPr txBox="1"/>
          <p:nvPr/>
        </p:nvSpPr>
        <p:spPr>
          <a:xfrm>
            <a:off x="8270909" y="3054190"/>
            <a:ext cx="2298649" cy="1252569"/>
          </a:xfrm>
          <a:prstGeom prst="rect">
            <a:avLst/>
          </a:prstGeom>
          <a:noFill/>
        </p:spPr>
        <p:txBody>
          <a:bodyPr wrap="square" lIns="68561" tIns="34281" rIns="68561" bIns="34281" rtlCol="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中台，全面实现集中管理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全公司实现机器人平台推广应用</a:t>
            </a:r>
          </a:p>
          <a:p>
            <a:pPr marL="214630" indent="-21463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等新技术与平台的集成应用</a:t>
            </a:r>
          </a:p>
        </p:txBody>
      </p:sp>
      <p:sp>
        <p:nvSpPr>
          <p:cNvPr id="62" name="TextBox 35">
            <a:extLst>
              <a:ext uri="{FF2B5EF4-FFF2-40B4-BE49-F238E27FC236}">
                <a16:creationId xmlns:a16="http://schemas.microsoft.com/office/drawing/2014/main" id="{FC4A9F54-BE45-1571-FB8C-2E0C9B98DD43}"/>
              </a:ext>
            </a:extLst>
          </p:cNvPr>
          <p:cNvSpPr txBox="1"/>
          <p:nvPr/>
        </p:nvSpPr>
        <p:spPr>
          <a:xfrm>
            <a:off x="3381425" y="2827496"/>
            <a:ext cx="2001279" cy="276981"/>
          </a:xfrm>
          <a:prstGeom prst="rect">
            <a:avLst/>
          </a:prstGeom>
          <a:noFill/>
        </p:spPr>
        <p:txBody>
          <a:bodyPr wrap="square" lIns="68561" tIns="34281" rIns="68561" bIns="34281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-2023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63" name="TextBox 36">
            <a:extLst>
              <a:ext uri="{FF2B5EF4-FFF2-40B4-BE49-F238E27FC236}">
                <a16:creationId xmlns:a16="http://schemas.microsoft.com/office/drawing/2014/main" id="{7E1C5D9D-7995-0BDB-28A6-504DC2795102}"/>
              </a:ext>
            </a:extLst>
          </p:cNvPr>
          <p:cNvSpPr txBox="1"/>
          <p:nvPr/>
        </p:nvSpPr>
        <p:spPr>
          <a:xfrm>
            <a:off x="5770799" y="2367915"/>
            <a:ext cx="2129886" cy="276981"/>
          </a:xfrm>
          <a:prstGeom prst="rect">
            <a:avLst/>
          </a:prstGeom>
          <a:noFill/>
        </p:spPr>
        <p:txBody>
          <a:bodyPr wrap="square" lIns="68561" tIns="34281" rIns="68561" bIns="34281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64" name="TextBox 37">
            <a:extLst>
              <a:ext uri="{FF2B5EF4-FFF2-40B4-BE49-F238E27FC236}">
                <a16:creationId xmlns:a16="http://schemas.microsoft.com/office/drawing/2014/main" id="{F3EF3BE7-590E-C70D-8E8E-70E2B8956999}"/>
              </a:ext>
            </a:extLst>
          </p:cNvPr>
          <p:cNvSpPr txBox="1"/>
          <p:nvPr/>
        </p:nvSpPr>
        <p:spPr>
          <a:xfrm>
            <a:off x="8265195" y="1945005"/>
            <a:ext cx="2167872" cy="276981"/>
          </a:xfrm>
          <a:prstGeom prst="rect">
            <a:avLst/>
          </a:prstGeom>
          <a:noFill/>
        </p:spPr>
        <p:txBody>
          <a:bodyPr wrap="square" lIns="68561" tIns="34281" rIns="68561" bIns="34281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</a:p>
        </p:txBody>
      </p:sp>
      <p:grpSp>
        <p:nvGrpSpPr>
          <p:cNvPr id="65" name="组合 3">
            <a:extLst>
              <a:ext uri="{FF2B5EF4-FFF2-40B4-BE49-F238E27FC236}">
                <a16:creationId xmlns:a16="http://schemas.microsoft.com/office/drawing/2014/main" id="{F15F9DC7-6919-A55E-162F-9ECA406A8710}"/>
              </a:ext>
            </a:extLst>
          </p:cNvPr>
          <p:cNvGrpSpPr/>
          <p:nvPr/>
        </p:nvGrpSpPr>
        <p:grpSpPr>
          <a:xfrm>
            <a:off x="5795513" y="2797016"/>
            <a:ext cx="1980659" cy="463420"/>
            <a:chOff x="4743736" y="3559626"/>
            <a:chExt cx="1652466" cy="308268"/>
          </a:xfrm>
        </p:grpSpPr>
        <p:sp>
          <p:nvSpPr>
            <p:cNvPr id="66" name="圆角矩形 15">
              <a:extLst>
                <a:ext uri="{FF2B5EF4-FFF2-40B4-BE49-F238E27FC236}">
                  <a16:creationId xmlns:a16="http://schemas.microsoft.com/office/drawing/2014/main" id="{BE13FAD3-4744-39B0-600F-B49330E6695B}"/>
                </a:ext>
              </a:extLst>
            </p:cNvPr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短期规划</a:t>
              </a: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DE195723-1E92-716D-B751-9EC9B96E7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8768" tIns="24384" rIns="48768" bIns="24384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37EE6887-1FBC-4B44-7024-9D1CD65A5935}"/>
              </a:ext>
            </a:extLst>
          </p:cNvPr>
          <p:cNvGrpSpPr/>
          <p:nvPr/>
        </p:nvGrpSpPr>
        <p:grpSpPr>
          <a:xfrm>
            <a:off x="3381426" y="3231356"/>
            <a:ext cx="1981201" cy="463420"/>
            <a:chOff x="2895531" y="3559626"/>
            <a:chExt cx="1652466" cy="308268"/>
          </a:xfrm>
        </p:grpSpPr>
        <p:sp>
          <p:nvSpPr>
            <p:cNvPr id="69" name="圆角矩形 18">
              <a:extLst>
                <a:ext uri="{FF2B5EF4-FFF2-40B4-BE49-F238E27FC236}">
                  <a16:creationId xmlns:a16="http://schemas.microsoft.com/office/drawing/2014/main" id="{B912BA63-F042-FF39-F6BC-9B043E1A4FA5}"/>
                </a:ext>
              </a:extLst>
            </p:cNvPr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中期推广实现</a:t>
              </a:r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69D417D3-33AE-ACF5-2251-CC049AF745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8768" tIns="24384" rIns="48768" bIns="24384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1">
            <a:extLst>
              <a:ext uri="{FF2B5EF4-FFF2-40B4-BE49-F238E27FC236}">
                <a16:creationId xmlns:a16="http://schemas.microsoft.com/office/drawing/2014/main" id="{BA9A17B9-93C8-3B82-103B-44E877803409}"/>
              </a:ext>
            </a:extLst>
          </p:cNvPr>
          <p:cNvGrpSpPr/>
          <p:nvPr/>
        </p:nvGrpSpPr>
        <p:grpSpPr>
          <a:xfrm>
            <a:off x="955456" y="3669030"/>
            <a:ext cx="1980659" cy="463420"/>
            <a:chOff x="1047326" y="3559626"/>
            <a:chExt cx="1652466" cy="308268"/>
          </a:xfrm>
        </p:grpSpPr>
        <p:sp>
          <p:nvSpPr>
            <p:cNvPr id="72" name="圆角矩形 21">
              <a:extLst>
                <a:ext uri="{FF2B5EF4-FFF2-40B4-BE49-F238E27FC236}">
                  <a16:creationId xmlns:a16="http://schemas.microsoft.com/office/drawing/2014/main" id="{2F9E9E47-4CFB-15AF-CC46-945EE3A6BD3B}"/>
                </a:ext>
              </a:extLst>
            </p:cNvPr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初期调研</a:t>
              </a:r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B8F556F6-F6DB-64AF-3AA3-75268C8662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8768" tIns="24384" rIns="48768" bIns="24384" numCol="1" anchor="t" anchorCtr="0" compatLnSpc="1"/>
            <a:lstStyle/>
            <a:p>
              <a:endParaRPr lang="zh-CN" altLang="en-US" sz="96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C90AA5AF-F3C0-AD5B-C874-0DFD9FE3A89F}"/>
              </a:ext>
            </a:extLst>
          </p:cNvPr>
          <p:cNvGrpSpPr/>
          <p:nvPr/>
        </p:nvGrpSpPr>
        <p:grpSpPr>
          <a:xfrm>
            <a:off x="8270909" y="2374106"/>
            <a:ext cx="1980659" cy="463420"/>
            <a:chOff x="6591942" y="3559626"/>
            <a:chExt cx="1652466" cy="308268"/>
          </a:xfrm>
        </p:grpSpPr>
        <p:sp>
          <p:nvSpPr>
            <p:cNvPr id="75" name="圆角矩形 24">
              <a:extLst>
                <a:ext uri="{FF2B5EF4-FFF2-40B4-BE49-F238E27FC236}">
                  <a16:creationId xmlns:a16="http://schemas.microsoft.com/office/drawing/2014/main" id="{9332BBCF-D5B4-EE8A-441A-76185BB984A2}"/>
                </a:ext>
              </a:extLst>
            </p:cNvPr>
            <p:cNvSpPr/>
            <p:nvPr/>
          </p:nvSpPr>
          <p:spPr>
            <a:xfrm>
              <a:off x="6591942" y="3559626"/>
              <a:ext cx="1652466" cy="30826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长期规划</a:t>
              </a:r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A1A8B585-1B4B-B6A4-A1E1-A898BD641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8768" tIns="24384" rIns="48768" bIns="24384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4" name="直接连接符 41">
            <a:extLst>
              <a:ext uri="{FF2B5EF4-FFF2-40B4-BE49-F238E27FC236}">
                <a16:creationId xmlns:a16="http://schemas.microsoft.com/office/drawing/2014/main" id="{11C333B7-07E7-C557-EF4C-7691ED30CAD6}"/>
              </a:ext>
            </a:extLst>
          </p:cNvPr>
          <p:cNvCxnSpPr/>
          <p:nvPr/>
        </p:nvCxnSpPr>
        <p:spPr>
          <a:xfrm flipV="1">
            <a:off x="3172380" y="2519066"/>
            <a:ext cx="0" cy="2887504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41">
            <a:extLst>
              <a:ext uri="{FF2B5EF4-FFF2-40B4-BE49-F238E27FC236}">
                <a16:creationId xmlns:a16="http://schemas.microsoft.com/office/drawing/2014/main" id="{33EFCA0C-CA4E-2194-0B8A-99403D74BCDB}"/>
              </a:ext>
            </a:extLst>
          </p:cNvPr>
          <p:cNvCxnSpPr/>
          <p:nvPr/>
        </p:nvCxnSpPr>
        <p:spPr>
          <a:xfrm flipV="1">
            <a:off x="5570138" y="1887830"/>
            <a:ext cx="0" cy="2887504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41">
            <a:extLst>
              <a:ext uri="{FF2B5EF4-FFF2-40B4-BE49-F238E27FC236}">
                <a16:creationId xmlns:a16="http://schemas.microsoft.com/office/drawing/2014/main" id="{6A882744-38E6-823F-D994-52752F3CE972}"/>
              </a:ext>
            </a:extLst>
          </p:cNvPr>
          <p:cNvCxnSpPr/>
          <p:nvPr/>
        </p:nvCxnSpPr>
        <p:spPr>
          <a:xfrm flipV="1">
            <a:off x="8004964" y="1752299"/>
            <a:ext cx="0" cy="2887504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8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流程标准实施过程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B4A3169-882B-0049-8EB2-16F637A19EAD}"/>
              </a:ext>
            </a:extLst>
          </p:cNvPr>
          <p:cNvSpPr txBox="1"/>
          <p:nvPr/>
        </p:nvSpPr>
        <p:spPr>
          <a:xfrm>
            <a:off x="4717657" y="64979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参考示例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DEB4DF7-2B8A-345F-CEE8-CAD5F0B83E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2198" y="1749407"/>
            <a:ext cx="9780077" cy="38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2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直接连接符 2">
            <a:extLst>
              <a:ext uri="{FF2B5EF4-FFF2-40B4-BE49-F238E27FC236}">
                <a16:creationId xmlns:a16="http://schemas.microsoft.com/office/drawing/2014/main" id="{BFFD7F99-76E0-B847-8F37-5D7799EBDEAD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083FA573-2979-9740-B654-636F96BA9AD9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三、流程设计规范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506BD38F-478A-1C1F-53E0-C2F605A0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67" y="2884343"/>
            <a:ext cx="8687345" cy="3279618"/>
          </a:xfrm>
          <a:prstGeom prst="rect">
            <a:avLst/>
          </a:prstGeom>
        </p:spPr>
      </p:pic>
      <p:sp>
        <p:nvSpPr>
          <p:cNvPr id="91" name="内容占位符 12">
            <a:extLst>
              <a:ext uri="{FF2B5EF4-FFF2-40B4-BE49-F238E27FC236}">
                <a16:creationId xmlns:a16="http://schemas.microsoft.com/office/drawing/2014/main" id="{13E18FF8-D625-86C5-EC67-7672ED734882}"/>
              </a:ext>
            </a:extLst>
          </p:cNvPr>
          <p:cNvSpPr txBox="1"/>
          <p:nvPr/>
        </p:nvSpPr>
        <p:spPr>
          <a:xfrm>
            <a:off x="1278825" y="1595266"/>
            <a:ext cx="782554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950A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  <a:sym typeface="+mn-lt"/>
              </a:rPr>
              <a:t>采用标准框架开发，执行过程如遇异常，可自动跳过，并最大程度保证业务连续性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  <a:sym typeface="+mn-lt"/>
              </a:rPr>
              <a:t>按照业务维度清晰展示流程，便于业务与运维人员直观判断了解流程逻辑</a:t>
            </a:r>
            <a:endParaRPr lang="en-US" altLang="zh-CN" sz="1400" dirty="0">
              <a:solidFill>
                <a:schemeClr val="bg1"/>
              </a:solidFill>
              <a:latin typeface="+mn-ea"/>
              <a:ea typeface="+mn-ea"/>
              <a:sym typeface="+mn-lt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  <a:sym typeface="+mn-lt"/>
              </a:rPr>
              <a:t>引入质量保证措施，确保机器人运行的准确与合规</a:t>
            </a:r>
          </a:p>
        </p:txBody>
      </p:sp>
    </p:spTree>
    <p:extLst>
      <p:ext uri="{BB962C8B-B14F-4D97-AF65-F5344CB8AC3E}">
        <p14:creationId xmlns:p14="http://schemas.microsoft.com/office/powerpoint/2010/main" val="155098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9609C0-3D84-7843-B1AE-9D5D82F152B6}"/>
              </a:ext>
            </a:extLst>
          </p:cNvPr>
          <p:cNvSpPr txBox="1"/>
          <p:nvPr/>
        </p:nvSpPr>
        <p:spPr>
          <a:xfrm>
            <a:off x="4174609" y="268711"/>
            <a:ext cx="604755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：网银流水下载及出具银行调节表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458638" y="1701356"/>
            <a:ext cx="38380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财务用户每月初，需要从各个网银导出上个月的流水，与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SAP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中导出的总账科目明细表进行对账，出具余额调节表。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该过程功能明确，分析后确定可以采用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机器人技术解决。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机器人启动后自动导出银行流水、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SAP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总账科目明细表，按照核对规则进行金额对账，所有银行账户对账完成后，把制作的银行调节表发给财务用户（邮件通知）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D97E004-63BB-369A-E3E7-B3584C600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562" y="1684748"/>
            <a:ext cx="4833701" cy="14170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767AD07-8528-3D61-7340-F290E14E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562" y="3429000"/>
            <a:ext cx="4972600" cy="19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流程痛点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87" name="PA_矩形 27">
            <a:extLst>
              <a:ext uri="{FF2B5EF4-FFF2-40B4-BE49-F238E27FC236}">
                <a16:creationId xmlns:a16="http://schemas.microsoft.com/office/drawing/2014/main" id="{2D25F733-2595-CC47-B3BB-73C0D664DD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数据来源多样</a:t>
            </a:r>
          </a:p>
        </p:txBody>
      </p:sp>
      <p:sp>
        <p:nvSpPr>
          <p:cNvPr id="88" name="PA_矩形 22">
            <a:extLst>
              <a:ext uri="{FF2B5EF4-FFF2-40B4-BE49-F238E27FC236}">
                <a16:creationId xmlns:a16="http://schemas.microsoft.com/office/drawing/2014/main" id="{D2CE06FA-EA78-CF48-94A0-3D2E339FF0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效率低</a:t>
            </a:r>
          </a:p>
        </p:txBody>
      </p:sp>
      <p:sp>
        <p:nvSpPr>
          <p:cNvPr id="89" name="PA_矩形 20">
            <a:extLst>
              <a:ext uri="{FF2B5EF4-FFF2-40B4-BE49-F238E27FC236}">
                <a16:creationId xmlns:a16="http://schemas.microsoft.com/office/drawing/2014/main" id="{315F9A82-47E8-A148-AB20-FD1A91F4B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48602" y="1288677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容易出现人为失误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440DDE85-472A-7F4F-B16B-48E581889A0B}"/>
              </a:ext>
            </a:extLst>
          </p:cNvPr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135FB9F-3398-0F4C-9552-53D965E9A02C}"/>
                </a:ext>
              </a:extLst>
            </p:cNvPr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C234476A-48BF-2449-BA9E-D202A86AE5CD}"/>
                </a:ext>
              </a:extLst>
            </p:cNvPr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060DE8A2-CFA1-1641-9A96-F02BD69A9E34}"/>
                  </a:ext>
                </a:extLst>
              </p:cNvPr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2D1FF0D7-B1F4-6347-8CC7-F6A78AEDBB37}"/>
                  </a:ext>
                </a:extLst>
              </p:cNvPr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>
                  <a:extLst>
                    <a:ext uri="{FF2B5EF4-FFF2-40B4-BE49-F238E27FC236}">
                      <a16:creationId xmlns:a16="http://schemas.microsoft.com/office/drawing/2014/main" id="{102F3CAD-D024-B242-8034-DA0500384692}"/>
                    </a:ext>
                  </a:extLst>
                </p:cNvPr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2" name="梯形 101">
                  <a:extLst>
                    <a:ext uri="{FF2B5EF4-FFF2-40B4-BE49-F238E27FC236}">
                      <a16:creationId xmlns:a16="http://schemas.microsoft.com/office/drawing/2014/main" id="{92895302-3C81-E649-9479-43F0833A5AF5}"/>
                    </a:ext>
                  </a:extLst>
                </p:cNvPr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3" name="梯形 102">
                  <a:extLst>
                    <a:ext uri="{FF2B5EF4-FFF2-40B4-BE49-F238E27FC236}">
                      <a16:creationId xmlns:a16="http://schemas.microsoft.com/office/drawing/2014/main" id="{062F09D6-CF3F-E346-A116-3973FAA50CD8}"/>
                    </a:ext>
                  </a:extLst>
                </p:cNvPr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1AC13CFA-5C4E-A445-B8BF-5B424146DAFF}"/>
                  </a:ext>
                </a:extLst>
              </p:cNvPr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6" name="任意多边形: 形状 10">
                <a:extLst>
                  <a:ext uri="{FF2B5EF4-FFF2-40B4-BE49-F238E27FC236}">
                    <a16:creationId xmlns:a16="http://schemas.microsoft.com/office/drawing/2014/main" id="{E025C5F2-0E23-D34C-92D8-169D2C27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BB6360AC-AC9F-B34D-B279-D11C593BFF02}"/>
                  </a:ext>
                </a:extLst>
              </p:cNvPr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8" name="任意多边形: 形状 12">
                <a:extLst>
                  <a:ext uri="{FF2B5EF4-FFF2-40B4-BE49-F238E27FC236}">
                    <a16:creationId xmlns:a16="http://schemas.microsoft.com/office/drawing/2014/main" id="{D8DB77DE-5FF0-E64F-BF7C-F3F528A5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9" name="任意多边形: 形状 14">
                <a:extLst>
                  <a:ext uri="{FF2B5EF4-FFF2-40B4-BE49-F238E27FC236}">
                    <a16:creationId xmlns:a16="http://schemas.microsoft.com/office/drawing/2014/main" id="{3B38A289-B031-2844-81D3-B3B04FD8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0" name="文本框 21">
                <a:extLst>
                  <a:ext uri="{FF2B5EF4-FFF2-40B4-BE49-F238E27FC236}">
                    <a16:creationId xmlns:a16="http://schemas.microsoft.com/office/drawing/2014/main" id="{B69685EA-BE6E-1443-BA9C-D876A7B0C643}"/>
                  </a:ext>
                </a:extLst>
              </p:cNvPr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痛点</a:t>
                </a:r>
              </a:p>
            </p:txBody>
          </p:sp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1967B92D-AB76-B14F-82F6-7B8A34FCED20}"/>
              </a:ext>
            </a:extLst>
          </p:cNvPr>
          <p:cNvSpPr/>
          <p:nvPr/>
        </p:nvSpPr>
        <p:spPr>
          <a:xfrm>
            <a:off x="1249529" y="5343215"/>
            <a:ext cx="296466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人工操作需要多次确认、核对，操作速度慢，会耗费大量时间和人力成本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6E7FAF20-58D0-B349-BDA9-86AC3E823520}"/>
              </a:ext>
            </a:extLst>
          </p:cNvPr>
          <p:cNvSpPr/>
          <p:nvPr/>
        </p:nvSpPr>
        <p:spPr>
          <a:xfrm>
            <a:off x="8179629" y="5315066"/>
            <a:ext cx="3299290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银行调节表中的数据来源复杂，需要从不同系统，不同报表中获取，人工操作难免会出现遗漏、重复、错误等问题，导致数据质量下降。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FF3BB0F9-BCE8-2442-B286-165C99D59E94}"/>
              </a:ext>
            </a:extLst>
          </p:cNvPr>
          <p:cNvSpPr/>
          <p:nvPr/>
        </p:nvSpPr>
        <p:spPr>
          <a:xfrm>
            <a:off x="4457639" y="1740437"/>
            <a:ext cx="2915919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银行调节表要求下载的数据量很大，下载耗时较长，人工核对难免会出现数据错误、遗漏等问题，影响流程的准确性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7655216-AFA8-9348-AFEE-5D1410663E45}"/>
              </a:ext>
            </a:extLst>
          </p:cNvPr>
          <p:cNvSpPr txBox="1"/>
          <p:nvPr/>
        </p:nvSpPr>
        <p:spPr>
          <a:xfrm>
            <a:off x="4178292" y="272117"/>
            <a:ext cx="593552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：网银流水下载及出具银行调节表</a:t>
            </a:r>
          </a:p>
        </p:txBody>
      </p:sp>
    </p:spTree>
    <p:extLst>
      <p:ext uri="{BB962C8B-B14F-4D97-AF65-F5344CB8AC3E}">
        <p14:creationId xmlns:p14="http://schemas.microsoft.com/office/powerpoint/2010/main" val="26572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2">
            <a:extLst>
              <a:ext uri="{FF2B5EF4-FFF2-40B4-BE49-F238E27FC236}">
                <a16:creationId xmlns:a16="http://schemas.microsoft.com/office/drawing/2014/main" id="{64A97A0A-7C52-7648-95DA-99DB4B5B543E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E7ED3914-52F9-3B4E-8B34-F6600DFBF511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流程设计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7208CA6-431C-364C-DFD3-1F6C2D1E1514}"/>
              </a:ext>
            </a:extLst>
          </p:cNvPr>
          <p:cNvSpPr txBox="1"/>
          <p:nvPr/>
        </p:nvSpPr>
        <p:spPr>
          <a:xfrm>
            <a:off x="4178292" y="272117"/>
            <a:ext cx="593552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：网银流水下载及出具银行调节表</a:t>
            </a:r>
          </a:p>
        </p:txBody>
      </p:sp>
      <p:sp>
        <p:nvSpPr>
          <p:cNvPr id="81" name="流程图: 过程 80">
            <a:extLst>
              <a:ext uri="{FF2B5EF4-FFF2-40B4-BE49-F238E27FC236}">
                <a16:creationId xmlns:a16="http://schemas.microsoft.com/office/drawing/2014/main" id="{28E924EA-7993-469D-60E2-9966C48EE980}"/>
              </a:ext>
            </a:extLst>
          </p:cNvPr>
          <p:cNvSpPr/>
          <p:nvPr/>
        </p:nvSpPr>
        <p:spPr>
          <a:xfrm>
            <a:off x="1982428" y="1795981"/>
            <a:ext cx="7752782" cy="4640860"/>
          </a:xfrm>
          <a:prstGeom prst="flowChart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</a:pPr>
            <a:endParaRPr lang="en-US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流程图: 过程 81">
            <a:extLst>
              <a:ext uri="{FF2B5EF4-FFF2-40B4-BE49-F238E27FC236}">
                <a16:creationId xmlns:a16="http://schemas.microsoft.com/office/drawing/2014/main" id="{4646C439-5549-E14F-685C-112A6A81798E}"/>
              </a:ext>
            </a:extLst>
          </p:cNvPr>
          <p:cNvSpPr/>
          <p:nvPr/>
        </p:nvSpPr>
        <p:spPr>
          <a:xfrm>
            <a:off x="3560646" y="1828117"/>
            <a:ext cx="3682868" cy="52612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网银账户配置表设计</a:t>
            </a:r>
          </a:p>
        </p:txBody>
      </p:sp>
      <p:pic>
        <p:nvPicPr>
          <p:cNvPr id="83" name="图片 82">
            <a:extLst>
              <a:ext uri="{FF2B5EF4-FFF2-40B4-BE49-F238E27FC236}">
                <a16:creationId xmlns:a16="http://schemas.microsoft.com/office/drawing/2014/main" id="{ED2AF8E5-9435-C71C-35D5-C3F56A2FF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790" y="2976255"/>
            <a:ext cx="6390647" cy="3403988"/>
          </a:xfrm>
          <a:prstGeom prst="rect">
            <a:avLst/>
          </a:prstGeom>
        </p:spPr>
      </p:pic>
      <p:sp>
        <p:nvSpPr>
          <p:cNvPr id="84" name="矩形 83">
            <a:extLst>
              <a:ext uri="{FF2B5EF4-FFF2-40B4-BE49-F238E27FC236}">
                <a16:creationId xmlns:a16="http://schemas.microsoft.com/office/drawing/2014/main" id="{470C17E0-6C63-7251-1F63-7C3B0670FAA1}"/>
              </a:ext>
            </a:extLst>
          </p:cNvPr>
          <p:cNvSpPr/>
          <p:nvPr/>
        </p:nvSpPr>
        <p:spPr>
          <a:xfrm>
            <a:off x="2600026" y="2532931"/>
            <a:ext cx="5825944" cy="361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该流程有多个使用者，通过配置表进行各个用户信息管理。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66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97E6D49-6DFC-ABE1-41BD-33A65078F1EE}"/>
              </a:ext>
            </a:extLst>
          </p:cNvPr>
          <p:cNvSpPr txBox="1">
            <a:spLocks/>
          </p:cNvSpPr>
          <p:nvPr/>
        </p:nvSpPr>
        <p:spPr>
          <a:xfrm>
            <a:off x="978967" y="1529642"/>
            <a:ext cx="5303846" cy="573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流程指标</a:t>
            </a:r>
          </a:p>
        </p:txBody>
      </p:sp>
      <p:sp>
        <p:nvSpPr>
          <p:cNvPr id="7" name="流程图: 过程 6">
            <a:extLst>
              <a:ext uri="{FF2B5EF4-FFF2-40B4-BE49-F238E27FC236}">
                <a16:creationId xmlns:a16="http://schemas.microsoft.com/office/drawing/2014/main" id="{C2C189D0-559F-1B51-6EE1-D076C0D98633}"/>
              </a:ext>
            </a:extLst>
          </p:cNvPr>
          <p:cNvSpPr/>
          <p:nvPr/>
        </p:nvSpPr>
        <p:spPr>
          <a:xfrm>
            <a:off x="1771299" y="2918093"/>
            <a:ext cx="7228076" cy="826698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量化效益：自动化率</a:t>
            </a:r>
            <a:r>
              <a:rPr lang="en-US" altLang="zh-CN" sz="2000" dirty="0">
                <a:solidFill>
                  <a:schemeClr val="tx1"/>
                </a:solidFill>
                <a:latin typeface="+mn-ea"/>
              </a:rPr>
              <a:t>100%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，对账成功率</a:t>
            </a:r>
            <a:r>
              <a:rPr lang="en-US" altLang="zh-CN" sz="2000" dirty="0">
                <a:solidFill>
                  <a:schemeClr val="tx1"/>
                </a:solidFill>
                <a:latin typeface="+mn-ea"/>
              </a:rPr>
              <a:t>90%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以上，用户通过配置</a:t>
            </a:r>
            <a:r>
              <a:rPr lang="en-US" altLang="zh-CN" sz="2000" dirty="0">
                <a:solidFill>
                  <a:schemeClr val="tx1"/>
                </a:solidFill>
                <a:latin typeface="+mn-ea"/>
              </a:rPr>
              <a:t>Excel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表灵活配置账户，后续处理账户数量持续提升</a:t>
            </a:r>
          </a:p>
        </p:txBody>
      </p:sp>
      <p:grpSp>
        <p:nvGrpSpPr>
          <p:cNvPr id="8" name="组合 53">
            <a:extLst>
              <a:ext uri="{FF2B5EF4-FFF2-40B4-BE49-F238E27FC236}">
                <a16:creationId xmlns:a16="http://schemas.microsoft.com/office/drawing/2014/main" id="{19D07A92-2E77-2835-36F2-902DBDD19E80}"/>
              </a:ext>
            </a:extLst>
          </p:cNvPr>
          <p:cNvGrpSpPr/>
          <p:nvPr/>
        </p:nvGrpSpPr>
        <p:grpSpPr>
          <a:xfrm>
            <a:off x="1509484" y="4000501"/>
            <a:ext cx="4154751" cy="1764857"/>
            <a:chOff x="410701" y="3920023"/>
            <a:chExt cx="3140055" cy="1140427"/>
          </a:xfrm>
        </p:grpSpPr>
        <p:grpSp>
          <p:nvGrpSpPr>
            <p:cNvPr id="9" name="组合 54">
              <a:extLst>
                <a:ext uri="{FF2B5EF4-FFF2-40B4-BE49-F238E27FC236}">
                  <a16:creationId xmlns:a16="http://schemas.microsoft.com/office/drawing/2014/main" id="{669DF5C0-3260-9BA9-BA28-DDC9A79CC7F2}"/>
                </a:ext>
              </a:extLst>
            </p:cNvPr>
            <p:cNvGrpSpPr/>
            <p:nvPr/>
          </p:nvGrpSpPr>
          <p:grpSpPr>
            <a:xfrm>
              <a:off x="458785" y="3936784"/>
              <a:ext cx="3091971" cy="1108203"/>
              <a:chOff x="730806" y="5141235"/>
              <a:chExt cx="3116664" cy="111705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60666852-642F-D99F-5A46-10A10CDE56A2}"/>
                  </a:ext>
                </a:extLst>
              </p:cNvPr>
              <p:cNvSpPr/>
              <p:nvPr/>
            </p:nvSpPr>
            <p:spPr>
              <a:xfrm>
                <a:off x="730806" y="5141235"/>
                <a:ext cx="3116664" cy="1117052"/>
              </a:xfrm>
              <a:prstGeom prst="roundRect">
                <a:avLst/>
              </a:prstGeom>
              <a:noFill/>
              <a:ln w="28575">
                <a:solidFill>
                  <a:srgbClr val="9C9B9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62380"/>
                <a:endParaRPr lang="zh-CN" altLang="en-US" sz="2485" noProof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TextBox 140">
                <a:extLst>
                  <a:ext uri="{FF2B5EF4-FFF2-40B4-BE49-F238E27FC236}">
                    <a16:creationId xmlns:a16="http://schemas.microsoft.com/office/drawing/2014/main" id="{27E116FB-7E69-29E2-FA19-E121D26C42FF}"/>
                  </a:ext>
                </a:extLst>
              </p:cNvPr>
              <p:cNvSpPr txBox="1"/>
              <p:nvPr/>
            </p:nvSpPr>
            <p:spPr>
              <a:xfrm>
                <a:off x="1319226" y="5226617"/>
                <a:ext cx="904913" cy="442317"/>
              </a:xfrm>
              <a:prstGeom prst="rect">
                <a:avLst/>
              </a:prstGeom>
              <a:solidFill>
                <a:srgbClr val="FDEADA"/>
              </a:solidFill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 defTabSz="1625600"/>
                <a:r>
                  <a:rPr lang="en-US" altLang="zh-CN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RPA</a:t>
                </a:r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化前</a:t>
                </a:r>
                <a:endParaRPr lang="en-US" altLang="zh-CN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pPr algn="ctr" defTabSz="1625600"/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（人工）</a:t>
                </a:r>
              </a:p>
            </p:txBody>
          </p:sp>
          <p:sp>
            <p:nvSpPr>
              <p:cNvPr id="16" name="TextBox 145">
                <a:extLst>
                  <a:ext uri="{FF2B5EF4-FFF2-40B4-BE49-F238E27FC236}">
                    <a16:creationId xmlns:a16="http://schemas.microsoft.com/office/drawing/2014/main" id="{81E2746C-2E1F-7612-5441-9F9554BDCC00}"/>
                  </a:ext>
                </a:extLst>
              </p:cNvPr>
              <p:cNvSpPr txBox="1"/>
              <p:nvPr/>
            </p:nvSpPr>
            <p:spPr>
              <a:xfrm>
                <a:off x="2646550" y="5224904"/>
                <a:ext cx="904915" cy="442317"/>
              </a:xfrm>
              <a:prstGeom prst="rect">
                <a:avLst/>
              </a:prstGeom>
              <a:solidFill>
                <a:srgbClr val="FDEADA"/>
              </a:solidFill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 defTabSz="1625600"/>
                <a:r>
                  <a:rPr lang="en-US" altLang="zh-CN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RPA</a:t>
                </a:r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化后</a:t>
                </a:r>
                <a:endParaRPr lang="en-US" altLang="zh-CN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pPr algn="ctr" defTabSz="1625600"/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（机器人）</a:t>
                </a:r>
              </a:p>
            </p:txBody>
          </p:sp>
        </p:grpSp>
        <p:sp>
          <p:nvSpPr>
            <p:cNvPr id="10" name="矩形 55">
              <a:extLst>
                <a:ext uri="{FF2B5EF4-FFF2-40B4-BE49-F238E27FC236}">
                  <a16:creationId xmlns:a16="http://schemas.microsoft.com/office/drawing/2014/main" id="{1CC1B62F-4F3E-4546-FFFB-C8B50A4B72AD}"/>
                </a:ext>
              </a:extLst>
            </p:cNvPr>
            <p:cNvSpPr/>
            <p:nvPr/>
          </p:nvSpPr>
          <p:spPr>
            <a:xfrm>
              <a:off x="410701" y="3920023"/>
              <a:ext cx="396790" cy="1140427"/>
            </a:xfrm>
            <a:prstGeom prst="rect">
              <a:avLst/>
            </a:prstGeom>
            <a:solidFill>
              <a:srgbClr val="E60012"/>
            </a:solidFill>
            <a:ln w="25400">
              <a:noFill/>
            </a:ln>
          </p:spPr>
          <p:txBody>
            <a:bodyPr vert="eaVert" anchor="ctr"/>
            <a:lstStyle/>
            <a:p>
              <a:pPr algn="ctr" defTabSz="1625600"/>
              <a:r>
                <a:rPr lang="zh-CN" altLang="en-US" sz="1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单个账户处理时间</a:t>
              </a:r>
            </a:p>
          </p:txBody>
        </p:sp>
        <p:sp>
          <p:nvSpPr>
            <p:cNvPr id="11" name="TextBox 142">
              <a:extLst>
                <a:ext uri="{FF2B5EF4-FFF2-40B4-BE49-F238E27FC236}">
                  <a16:creationId xmlns:a16="http://schemas.microsoft.com/office/drawing/2014/main" id="{1C2E3046-B96C-BB01-729E-1A6D6B3A0B1A}"/>
                </a:ext>
              </a:extLst>
            </p:cNvPr>
            <p:cNvSpPr txBox="1"/>
            <p:nvPr/>
          </p:nvSpPr>
          <p:spPr>
            <a:xfrm>
              <a:off x="1084786" y="4533238"/>
              <a:ext cx="779111" cy="27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defTabSz="1261745"/>
              <a:r>
                <a:rPr lang="en-US" altLang="zh-CN" sz="21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30</a:t>
              </a: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分钟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2" name="右矢印 17">
              <a:extLst>
                <a:ext uri="{FF2B5EF4-FFF2-40B4-BE49-F238E27FC236}">
                  <a16:creationId xmlns:a16="http://schemas.microsoft.com/office/drawing/2014/main" id="{A1DA7440-73CD-30E2-3AD3-6127308E11C3}"/>
                </a:ext>
              </a:extLst>
            </p:cNvPr>
            <p:cNvSpPr/>
            <p:nvPr/>
          </p:nvSpPr>
          <p:spPr>
            <a:xfrm>
              <a:off x="1916215" y="4581049"/>
              <a:ext cx="472386" cy="291523"/>
            </a:xfrm>
            <a:prstGeom prst="rightArrow">
              <a:avLst>
                <a:gd name="adj1" fmla="val 56250"/>
                <a:gd name="adj2" fmla="val 50000"/>
              </a:avLst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kumimoji="1" lang="ja-JP" altLang="en-US" sz="1865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42">
              <a:extLst>
                <a:ext uri="{FF2B5EF4-FFF2-40B4-BE49-F238E27FC236}">
                  <a16:creationId xmlns:a16="http://schemas.microsoft.com/office/drawing/2014/main" id="{25FC3AFC-E48F-CDF4-1860-5B2A818FF94D}"/>
                </a:ext>
              </a:extLst>
            </p:cNvPr>
            <p:cNvSpPr txBox="1"/>
            <p:nvPr/>
          </p:nvSpPr>
          <p:spPr>
            <a:xfrm>
              <a:off x="2440919" y="4533238"/>
              <a:ext cx="816176" cy="27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defTabSz="1261745"/>
              <a:r>
                <a:rPr lang="en-US" altLang="zh-CN" sz="21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3.5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 </a:t>
              </a: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分钟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7" name="组合 53">
            <a:extLst>
              <a:ext uri="{FF2B5EF4-FFF2-40B4-BE49-F238E27FC236}">
                <a16:creationId xmlns:a16="http://schemas.microsoft.com/office/drawing/2014/main" id="{F8D8763C-37D7-BDE7-1769-5EC580207836}"/>
              </a:ext>
            </a:extLst>
          </p:cNvPr>
          <p:cNvGrpSpPr/>
          <p:nvPr/>
        </p:nvGrpSpPr>
        <p:grpSpPr>
          <a:xfrm>
            <a:off x="5777769" y="4001246"/>
            <a:ext cx="4219364" cy="1764856"/>
            <a:chOff x="410701" y="3920023"/>
            <a:chExt cx="3140055" cy="1140427"/>
          </a:xfrm>
        </p:grpSpPr>
        <p:grpSp>
          <p:nvGrpSpPr>
            <p:cNvPr id="18" name="组合 54">
              <a:extLst>
                <a:ext uri="{FF2B5EF4-FFF2-40B4-BE49-F238E27FC236}">
                  <a16:creationId xmlns:a16="http://schemas.microsoft.com/office/drawing/2014/main" id="{EF2C7569-9DBB-6AE0-6493-F082B04BD9F0}"/>
                </a:ext>
              </a:extLst>
            </p:cNvPr>
            <p:cNvGrpSpPr/>
            <p:nvPr/>
          </p:nvGrpSpPr>
          <p:grpSpPr>
            <a:xfrm>
              <a:off x="458785" y="3936784"/>
              <a:ext cx="3091971" cy="1108203"/>
              <a:chOff x="730806" y="5141235"/>
              <a:chExt cx="3116664" cy="1117052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090CE3A6-3192-D198-EAC4-3429FCC9FDA5}"/>
                  </a:ext>
                </a:extLst>
              </p:cNvPr>
              <p:cNvSpPr/>
              <p:nvPr/>
            </p:nvSpPr>
            <p:spPr>
              <a:xfrm>
                <a:off x="730806" y="5141235"/>
                <a:ext cx="3116664" cy="1117052"/>
              </a:xfrm>
              <a:prstGeom prst="roundRect">
                <a:avLst/>
              </a:prstGeom>
              <a:noFill/>
              <a:ln w="28575">
                <a:solidFill>
                  <a:srgbClr val="9C9B9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62380"/>
                <a:endParaRPr lang="zh-CN" altLang="en-US" sz="2485" noProof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TextBox 140">
                <a:extLst>
                  <a:ext uri="{FF2B5EF4-FFF2-40B4-BE49-F238E27FC236}">
                    <a16:creationId xmlns:a16="http://schemas.microsoft.com/office/drawing/2014/main" id="{2A6257B7-F052-5BC2-0509-D7B8B484B2D1}"/>
                  </a:ext>
                </a:extLst>
              </p:cNvPr>
              <p:cNvSpPr txBox="1"/>
              <p:nvPr/>
            </p:nvSpPr>
            <p:spPr>
              <a:xfrm>
                <a:off x="1319226" y="5226617"/>
                <a:ext cx="904913" cy="442317"/>
              </a:xfrm>
              <a:prstGeom prst="rect">
                <a:avLst/>
              </a:prstGeom>
              <a:solidFill>
                <a:srgbClr val="FDEADA"/>
              </a:solidFill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 defTabSz="1625600"/>
                <a:r>
                  <a:rPr lang="en-US" altLang="zh-CN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RPA</a:t>
                </a:r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化前</a:t>
                </a:r>
                <a:endParaRPr lang="en-US" altLang="zh-CN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pPr algn="ctr" defTabSz="1625600"/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（人工）</a:t>
                </a:r>
              </a:p>
            </p:txBody>
          </p:sp>
          <p:sp>
            <p:nvSpPr>
              <p:cNvPr id="25" name="TextBox 145">
                <a:extLst>
                  <a:ext uri="{FF2B5EF4-FFF2-40B4-BE49-F238E27FC236}">
                    <a16:creationId xmlns:a16="http://schemas.microsoft.com/office/drawing/2014/main" id="{E91EA76C-65E1-F90A-A396-FF9D0DA5101A}"/>
                  </a:ext>
                </a:extLst>
              </p:cNvPr>
              <p:cNvSpPr txBox="1"/>
              <p:nvPr/>
            </p:nvSpPr>
            <p:spPr>
              <a:xfrm>
                <a:off x="2646550" y="5224904"/>
                <a:ext cx="904915" cy="442317"/>
              </a:xfrm>
              <a:prstGeom prst="rect">
                <a:avLst/>
              </a:prstGeom>
              <a:solidFill>
                <a:srgbClr val="FDEADA"/>
              </a:solidFill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 defTabSz="1625600"/>
                <a:r>
                  <a:rPr lang="en-US" altLang="zh-CN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RPA</a:t>
                </a:r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化后</a:t>
                </a:r>
                <a:endParaRPr lang="en-US" altLang="zh-CN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  <a:p>
                <a:pPr algn="ctr" defTabSz="1625600"/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（机器人）</a:t>
                </a:r>
              </a:p>
            </p:txBody>
          </p:sp>
        </p:grpSp>
        <p:sp>
          <p:nvSpPr>
            <p:cNvPr id="19" name="矩形 55">
              <a:extLst>
                <a:ext uri="{FF2B5EF4-FFF2-40B4-BE49-F238E27FC236}">
                  <a16:creationId xmlns:a16="http://schemas.microsoft.com/office/drawing/2014/main" id="{A3D3245C-FA13-EB19-32E7-EEF32935F5E2}"/>
                </a:ext>
              </a:extLst>
            </p:cNvPr>
            <p:cNvSpPr/>
            <p:nvPr/>
          </p:nvSpPr>
          <p:spPr>
            <a:xfrm>
              <a:off x="410701" y="3920023"/>
              <a:ext cx="396790" cy="1140427"/>
            </a:xfrm>
            <a:prstGeom prst="rect">
              <a:avLst/>
            </a:prstGeom>
            <a:solidFill>
              <a:srgbClr val="E60012"/>
            </a:solidFill>
            <a:ln w="25400">
              <a:noFill/>
            </a:ln>
          </p:spPr>
          <p:txBody>
            <a:bodyPr vert="eaVert" anchor="ctr"/>
            <a:lstStyle/>
            <a:p>
              <a:pPr algn="ctr" defTabSz="1625600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所有账户</a:t>
              </a:r>
            </a:p>
          </p:txBody>
        </p:sp>
        <p:sp>
          <p:nvSpPr>
            <p:cNvPr id="20" name="TextBox 142">
              <a:extLst>
                <a:ext uri="{FF2B5EF4-FFF2-40B4-BE49-F238E27FC236}">
                  <a16:creationId xmlns:a16="http://schemas.microsoft.com/office/drawing/2014/main" id="{8E946BD4-0C95-2809-A92B-5A6F341DBE06}"/>
                </a:ext>
              </a:extLst>
            </p:cNvPr>
            <p:cNvSpPr txBox="1"/>
            <p:nvPr/>
          </p:nvSpPr>
          <p:spPr>
            <a:xfrm>
              <a:off x="1084786" y="4533238"/>
              <a:ext cx="779111" cy="27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defTabSz="1261745"/>
              <a:r>
                <a:rPr lang="en-US" altLang="zh-CN" sz="21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80</a:t>
              </a: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小时</a:t>
              </a:r>
            </a:p>
          </p:txBody>
        </p:sp>
        <p:sp>
          <p:nvSpPr>
            <p:cNvPr id="21" name="右矢印 17">
              <a:extLst>
                <a:ext uri="{FF2B5EF4-FFF2-40B4-BE49-F238E27FC236}">
                  <a16:creationId xmlns:a16="http://schemas.microsoft.com/office/drawing/2014/main" id="{7371C327-A255-9C8D-9F40-AA80FC9039F1}"/>
                </a:ext>
              </a:extLst>
            </p:cNvPr>
            <p:cNvSpPr/>
            <p:nvPr/>
          </p:nvSpPr>
          <p:spPr>
            <a:xfrm>
              <a:off x="1916215" y="4581049"/>
              <a:ext cx="472386" cy="291523"/>
            </a:xfrm>
            <a:prstGeom prst="rightArrow">
              <a:avLst>
                <a:gd name="adj1" fmla="val 56250"/>
                <a:gd name="adj2" fmla="val 50000"/>
              </a:avLst>
            </a:prstGeom>
            <a:solidFill>
              <a:srgbClr val="FD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kumimoji="1" lang="ja-JP" altLang="en-US" sz="1865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142">
              <a:extLst>
                <a:ext uri="{FF2B5EF4-FFF2-40B4-BE49-F238E27FC236}">
                  <a16:creationId xmlns:a16="http://schemas.microsoft.com/office/drawing/2014/main" id="{A7622E14-1BBE-610A-8A91-2EB6D835EF16}"/>
                </a:ext>
              </a:extLst>
            </p:cNvPr>
            <p:cNvSpPr txBox="1"/>
            <p:nvPr/>
          </p:nvSpPr>
          <p:spPr>
            <a:xfrm>
              <a:off x="2440919" y="4533238"/>
              <a:ext cx="816176" cy="27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defTabSz="1261745"/>
              <a:r>
                <a:rPr lang="en-US" altLang="zh-CN" sz="21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9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 </a:t>
              </a:r>
              <a:r>
                <a:rPr lang="zh-CN" altLang="en-US" sz="10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小时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6" name="文本框 5">
            <a:extLst>
              <a:ext uri="{FF2B5EF4-FFF2-40B4-BE49-F238E27FC236}">
                <a16:creationId xmlns:a16="http://schemas.microsoft.com/office/drawing/2014/main" id="{4CE0892C-E3BF-5F7F-F5A0-63845A50B787}"/>
              </a:ext>
            </a:extLst>
          </p:cNvPr>
          <p:cNvSpPr txBox="1"/>
          <p:nvPr/>
        </p:nvSpPr>
        <p:spPr>
          <a:xfrm>
            <a:off x="1124375" y="2044678"/>
            <a:ext cx="987706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操作频率：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流水每日进行下载，余额调节表每月产出，总计有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158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个账户，单个账户平均人工处理时间为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30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分钟，每月耗时约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80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个小时。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485F2F7-CBEA-075B-B806-301A58F6F825}"/>
              </a:ext>
            </a:extLst>
          </p:cNvPr>
          <p:cNvSpPr txBox="1"/>
          <p:nvPr/>
        </p:nvSpPr>
        <p:spPr>
          <a:xfrm>
            <a:off x="4178292" y="272117"/>
            <a:ext cx="593552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：网银流水下载及出具银行调节表</a:t>
            </a:r>
          </a:p>
        </p:txBody>
      </p:sp>
    </p:spTree>
    <p:extLst>
      <p:ext uri="{BB962C8B-B14F-4D97-AF65-F5344CB8AC3E}">
        <p14:creationId xmlns:p14="http://schemas.microsoft.com/office/powerpoint/2010/main" val="3775746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9994</TotalTime>
  <Words>948</Words>
  <Application>Microsoft Office PowerPoint</Application>
  <PresentationFormat>宽屏</PresentationFormat>
  <Paragraphs>117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 Unicode MS</vt:lpstr>
      <vt:lpstr>等线</vt:lpstr>
      <vt:lpstr>方正粗黑宋简体</vt:lpstr>
      <vt:lpstr>华文仿宋</vt:lpstr>
      <vt:lpstr>宋体</vt:lpstr>
      <vt:lpstr>微软雅黑</vt:lpstr>
      <vt:lpstr>微软雅黑</vt:lpstr>
      <vt:lpstr>Arial</vt:lpstr>
      <vt:lpstr>Calibri</vt:lpstr>
      <vt:lpstr>Calibri Light</vt:lpstr>
      <vt:lpstr>Ebrima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袁 利</cp:lastModifiedBy>
  <cp:revision>205</cp:revision>
  <dcterms:created xsi:type="dcterms:W3CDTF">2021-03-03T08:16:49Z</dcterms:created>
  <dcterms:modified xsi:type="dcterms:W3CDTF">2023-06-26T03:34:35Z</dcterms:modified>
</cp:coreProperties>
</file>