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5"/>
  </p:notesMasterIdLst>
  <p:sldIdLst>
    <p:sldId id="307" r:id="rId3"/>
    <p:sldId id="257" r:id="rId4"/>
    <p:sldId id="258" r:id="rId5"/>
    <p:sldId id="287" r:id="rId6"/>
    <p:sldId id="284" r:id="rId7"/>
    <p:sldId id="299" r:id="rId8"/>
    <p:sldId id="289" r:id="rId9"/>
    <p:sldId id="309" r:id="rId10"/>
    <p:sldId id="294" r:id="rId11"/>
    <p:sldId id="310" r:id="rId12"/>
    <p:sldId id="298" r:id="rId13"/>
    <p:sldId id="291" r:id="rId14"/>
  </p:sldIdLst>
  <p:sldSz cx="12192000" cy="6858000"/>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1">
          <p15:clr>
            <a:srgbClr val="A4A3A4"/>
          </p15:clr>
        </p15:guide>
        <p15:guide id="2" pos="38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1472"/>
    <a:srgbClr val="4319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81" d="100"/>
          <a:sy n="81" d="100"/>
        </p:scale>
        <p:origin x="725" y="67"/>
      </p:cViewPr>
      <p:guideLst>
        <p:guide orient="horz" pos="2131"/>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zh-CN"/>
        </a:p>
      </c:txPr>
    </c:title>
    <c:autoTitleDeleted val="0"/>
    <c:plotArea>
      <c:layout/>
      <c:pieChart>
        <c:varyColors val="1"/>
        <c:ser>
          <c:idx val="0"/>
          <c:order val="0"/>
          <c:tx>
            <c:strRef>
              <c:f>Sheet1!$B$1</c:f>
              <c:strCache>
                <c:ptCount val="1"/>
                <c:pt idx="0">
                  <c:v>收益分析</c:v>
                </c:pt>
              </c:strCache>
            </c:strRef>
          </c:tx>
          <c:explosion val="17"/>
          <c:dPt>
            <c:idx val="0"/>
            <c:bubble3D val="0"/>
            <c:explosion val="7"/>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2-AEDE-4358-B9EF-1FC4756200E8}"/>
              </c:ext>
            </c:extLst>
          </c:dPt>
          <c:dPt>
            <c:idx val="1"/>
            <c:bubble3D val="0"/>
            <c:explosion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AEDE-4358-B9EF-1FC4756200E8}"/>
              </c:ext>
            </c:extLst>
          </c:dPt>
          <c:dPt>
            <c:idx val="2"/>
            <c:bubble3D val="0"/>
            <c:explosion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4-AEDE-4358-B9EF-1FC4756200E8}"/>
              </c:ext>
            </c:extLst>
          </c:dPt>
          <c:dPt>
            <c:idx val="3"/>
            <c:bubble3D val="0"/>
            <c:explosion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AEDE-4358-B9EF-1FC4756200E8}"/>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人力成本节省</c:v>
                </c:pt>
                <c:pt idx="1">
                  <c:v>合规与审计成本的节省</c:v>
                </c:pt>
                <c:pt idx="2">
                  <c:v>为数字化转型的收益</c:v>
                </c:pt>
                <c:pt idx="3">
                  <c:v>避免错误带来的成本</c:v>
                </c:pt>
              </c:strCache>
            </c:strRef>
          </c:cat>
          <c:val>
            <c:numRef>
              <c:f>Sheet1!$B$2:$B$5</c:f>
              <c:numCache>
                <c:formatCode>0%</c:formatCode>
                <c:ptCount val="4"/>
                <c:pt idx="0">
                  <c:v>0.63</c:v>
                </c:pt>
                <c:pt idx="1">
                  <c:v>0.2</c:v>
                </c:pt>
                <c:pt idx="2">
                  <c:v>0.08</c:v>
                </c:pt>
                <c:pt idx="3">
                  <c:v>0.09</c:v>
                </c:pt>
              </c:numCache>
            </c:numRef>
          </c:val>
          <c:extLst>
            <c:ext xmlns:c16="http://schemas.microsoft.com/office/drawing/2014/chart" uri="{C3380CC4-5D6E-409C-BE32-E72D297353CC}">
              <c16:uniqueId val="{00000000-AEDE-4358-B9EF-1FC4756200E8}"/>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F0D17D-8D7F-463E-AFBB-F6E1A46F4357}" type="datetimeFigureOut">
              <a:rPr lang="zh-CN" altLang="en-US" smtClean="0"/>
              <a:t>2023/7/7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2CE2E4-0F5A-4070-9180-44376623099E}"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2CE2E4-0F5A-4070-9180-44376623099E}"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2CE2E4-0F5A-4070-9180-44376623099E}"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9821923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2CE2E4-0F5A-4070-9180-44376623099E}" type="slidenum">
              <a:rPr lang="zh-CN" altLang="en-US" smtClean="0"/>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2CE2E4-0F5A-4070-9180-44376623099E}" type="slidenum">
              <a:rPr lang="zh-CN" altLang="en-US" smtClean="0"/>
              <a:t>12</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AA95E3C-5BAA-4AAA-AF4C-3E158FDB55E0}"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2CE2E4-0F5A-4070-9180-44376623099E}"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2CE2E4-0F5A-4070-9180-44376623099E}"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2CE2E4-0F5A-4070-9180-44376623099E}"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2CE2E4-0F5A-4070-9180-44376623099E}"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2CE2E4-0F5A-4070-9180-44376623099E}"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2CE2E4-0F5A-4070-9180-44376623099E}"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2918899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2CE2E4-0F5A-4070-9180-44376623099E}"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E1CC33A5-4536-4CCF-8A59-B0585F9C1F9E}" type="datetimeFigureOut">
              <a:rPr lang="zh-CN" altLang="en-US" smtClean="0"/>
              <a:t>2023/7/7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8B494C-91E6-4B14-89A5-945DBEEA703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E1CC33A5-4536-4CCF-8A59-B0585F9C1F9E}" type="datetimeFigureOut">
              <a:rPr lang="zh-CN" altLang="en-US" smtClean="0"/>
              <a:t>2023/7/7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98B494C-91E6-4B14-89A5-945DBEEA703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1CC33A5-4536-4CCF-8A59-B0585F9C1F9E}" type="datetimeFigureOut">
              <a:rPr lang="zh-CN" altLang="en-US" smtClean="0"/>
              <a:t>2023/7/7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8B494C-91E6-4B14-89A5-945DBEEA703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1CC33A5-4536-4CCF-8A59-B0585F9C1F9E}" type="datetimeFigureOut">
              <a:rPr lang="zh-CN" altLang="en-US" smtClean="0"/>
              <a:t>2023/7/7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8B494C-91E6-4B14-89A5-945DBEEA703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2023/7/7</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2023/7/7</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1CC33A5-4536-4CCF-8A59-B0585F9C1F9E}" type="datetimeFigureOut">
              <a:rPr lang="zh-CN" altLang="en-US" smtClean="0"/>
              <a:t>2023/7/7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8B494C-91E6-4B14-89A5-945DBEEA703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E1CC33A5-4536-4CCF-8A59-B0585F9C1F9E}" type="datetimeFigureOut">
              <a:rPr lang="zh-CN" altLang="en-US" smtClean="0"/>
              <a:t>2023/7/7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8B494C-91E6-4B14-89A5-945DBEEA703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E1CC33A5-4536-4CCF-8A59-B0585F9C1F9E}" type="datetimeFigureOut">
              <a:rPr lang="zh-CN" altLang="en-US" smtClean="0"/>
              <a:t>2023/7/7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98B494C-91E6-4B14-89A5-945DBEEA703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E1CC33A5-4536-4CCF-8A59-B0585F9C1F9E}" type="datetimeFigureOut">
              <a:rPr lang="zh-CN" altLang="en-US" smtClean="0"/>
              <a:t>2023/7/7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98B494C-91E6-4B14-89A5-945DBEEA703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E1CC33A5-4536-4CCF-8A59-B0585F9C1F9E}" type="datetimeFigureOut">
              <a:rPr lang="zh-CN" altLang="en-US" smtClean="0"/>
              <a:t>2023/7/7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98B494C-91E6-4B14-89A5-945DBEEA7038}" type="slidenum">
              <a:rPr lang="zh-CN" altLang="en-US" smtClean="0"/>
              <a:t>‹#›</a:t>
            </a:fld>
            <a:endParaRPr lang="zh-CN" altLang="en-US"/>
          </a:p>
        </p:txBody>
      </p:sp>
      <p:sp>
        <p:nvSpPr>
          <p:cNvPr id="11" name="TextBox 4"/>
          <p:cNvSpPr txBox="1"/>
          <p:nvPr userDrawn="1"/>
        </p:nvSpPr>
        <p:spPr>
          <a:xfrm>
            <a:off x="1806104" y="6662260"/>
            <a:ext cx="1440159" cy="118430"/>
          </a:xfrm>
          <a:prstGeom prst="rect">
            <a:avLst/>
          </a:prstGeom>
          <a:noFill/>
        </p:spPr>
        <p:txBody>
          <a:bodyPr wrap="square" rtlCol="0">
            <a:spAutoFit/>
          </a:bodyPr>
          <a:lstStyle/>
          <a:p>
            <a:pPr>
              <a:lnSpc>
                <a:spcPct val="200000"/>
              </a:lnSpc>
            </a:pPr>
            <a:r>
              <a:rPr lang="zh-CN" altLang="en-US" sz="100" dirty="0">
                <a:solidFill>
                  <a:prstClr val="black"/>
                </a:solidFill>
                <a:latin typeface="微软雅黑" panose="020B0503020204020204" pitchFamily="34" charset="-122"/>
                <a:ea typeface="微软雅黑" panose="020B0503020204020204" pitchFamily="34" charset="-122"/>
                <a:hlinkClick r:id="rId2"/>
              </a:rPr>
              <a:t>行业</a:t>
            </a:r>
            <a:r>
              <a:rPr lang="en-US" altLang="zh-CN" sz="100" dirty="0">
                <a:solidFill>
                  <a:prstClr val="black"/>
                </a:solidFill>
                <a:latin typeface="微软雅黑" panose="020B0503020204020204" pitchFamily="34" charset="-122"/>
                <a:ea typeface="微软雅黑" panose="020B0503020204020204" pitchFamily="34" charset="-122"/>
                <a:hlinkClick r:id="rId2"/>
              </a:rPr>
              <a:t>PPT</a:t>
            </a:r>
            <a:r>
              <a:rPr lang="zh-CN" altLang="en-US" sz="100" dirty="0">
                <a:solidFill>
                  <a:prstClr val="black"/>
                </a:solidFill>
                <a:latin typeface="微软雅黑" panose="020B0503020204020204" pitchFamily="34" charset="-122"/>
                <a:ea typeface="微软雅黑" panose="020B0503020204020204" pitchFamily="34" charset="-122"/>
                <a:hlinkClick r:id="rId2"/>
              </a:rPr>
              <a:t>模板</a:t>
            </a:r>
            <a:r>
              <a:rPr lang="en-US" altLang="zh-CN" sz="100" dirty="0">
                <a:solidFill>
                  <a:prstClr val="black"/>
                </a:solidFill>
                <a:latin typeface="微软雅黑" panose="020B0503020204020204" pitchFamily="34" charset="-122"/>
                <a:ea typeface="微软雅黑" panose="020B0503020204020204" pitchFamily="34" charset="-122"/>
              </a:rPr>
              <a:t>http://www.1ppt.com/hangye/</a:t>
            </a: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E1CC33A5-4536-4CCF-8A59-B0585F9C1F9E}" type="datetimeFigureOut">
              <a:rPr lang="zh-CN" altLang="en-US" smtClean="0"/>
              <a:t>2023/7/7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98B494C-91E6-4B14-89A5-945DBEEA703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1CC33A5-4536-4CCF-8A59-B0585F9C1F9E}" type="datetimeFigureOut">
              <a:rPr lang="zh-CN" altLang="en-US" smtClean="0"/>
              <a:t>2023/7/7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98B494C-91E6-4B14-89A5-945DBEEA703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E1CC33A5-4536-4CCF-8A59-B0585F9C1F9E}" type="datetimeFigureOut">
              <a:rPr lang="zh-CN" altLang="en-US" smtClean="0"/>
              <a:t>2023/7/7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98B494C-91E6-4B14-89A5-945DBEEA703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CC33A5-4536-4CCF-8A59-B0585F9C1F9E}" type="datetimeFigureOut">
              <a:rPr lang="zh-CN" altLang="en-US" smtClean="0"/>
              <a:t>2023/7/7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8B494C-91E6-4B14-89A5-945DBEEA7038}"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3" cstate="screen"/>
          <a:srcRect/>
          <a:stretch>
            <a:fillRect/>
          </a:stretch>
        </p:blipFill>
        <p:spPr>
          <a:xfrm>
            <a:off x="-34335" y="-62558"/>
            <a:ext cx="12192000" cy="6858000"/>
          </a:xfrm>
          <a:prstGeom prst="rect">
            <a:avLst/>
          </a:prstGeom>
        </p:spPr>
      </p:pic>
      <p:sp>
        <p:nvSpPr>
          <p:cNvPr id="3" name="矩形 259"/>
          <p:cNvSpPr>
            <a:spLocks noChangeArrowheads="1"/>
          </p:cNvSpPr>
          <p:nvPr/>
        </p:nvSpPr>
        <p:spPr bwMode="auto">
          <a:xfrm>
            <a:off x="324971" y="3904995"/>
            <a:ext cx="7428365" cy="923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zh-CN" altLang="en-US" sz="6000" dirty="0">
                <a:solidFill>
                  <a:schemeClr val="bg1"/>
                </a:solidFill>
                <a:effectLst>
                  <a:outerShdw blurRad="38100" dist="38100" dir="2700000" algn="tl">
                    <a:srgbClr val="000000">
                      <a:alpha val="43137"/>
                    </a:srgbClr>
                  </a:outerShdw>
                </a:effectLst>
                <a:latin typeface="方正尚酷简体" panose="03000509000000000000" pitchFamily="65" charset="-122"/>
                <a:ea typeface="方正尚酷简体" panose="03000509000000000000" pitchFamily="65" charset="-122"/>
                <a:cs typeface="Arial" panose="020B0604020202020204" pitchFamily="34" charset="0"/>
              </a:rPr>
              <a:t>网银付款机器人</a:t>
            </a:r>
          </a:p>
        </p:txBody>
      </p:sp>
      <p:sp>
        <p:nvSpPr>
          <p:cNvPr id="7" name="矩形 259"/>
          <p:cNvSpPr>
            <a:spLocks noChangeArrowheads="1"/>
          </p:cNvSpPr>
          <p:nvPr/>
        </p:nvSpPr>
        <p:spPr bwMode="auto">
          <a:xfrm>
            <a:off x="324971" y="2627778"/>
            <a:ext cx="3824499"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en-US" altLang="zh-CN" sz="9600" dirty="0">
                <a:solidFill>
                  <a:schemeClr val="bg1"/>
                </a:solidFill>
                <a:latin typeface="Agency FB" panose="020B0503020202020204" pitchFamily="34" charset="0"/>
                <a:ea typeface="+mj-ea"/>
                <a:cs typeface="Arial" panose="020B0604020202020204" pitchFamily="34" charset="0"/>
              </a:rPr>
              <a:t>2023</a:t>
            </a:r>
            <a:endParaRPr lang="zh-CN" altLang="en-US" sz="9600" dirty="0">
              <a:solidFill>
                <a:schemeClr val="bg1"/>
              </a:solidFill>
              <a:latin typeface="Agency FB" panose="020B0503020202020204" pitchFamily="34" charset="0"/>
              <a:ea typeface="+mj-ea"/>
              <a:cs typeface="Arial" panose="020B0604020202020204" pitchFamily="34" charset="0"/>
            </a:endParaRPr>
          </a:p>
        </p:txBody>
      </p:sp>
      <p:sp>
        <p:nvSpPr>
          <p:cNvPr id="8" name="文本框 7"/>
          <p:cNvSpPr txBox="1"/>
          <p:nvPr/>
        </p:nvSpPr>
        <p:spPr>
          <a:xfrm>
            <a:off x="4554823" y="5422503"/>
            <a:ext cx="3013684" cy="369332"/>
          </a:xfrm>
          <a:prstGeom prst="rect">
            <a:avLst/>
          </a:prstGeom>
          <a:noFill/>
        </p:spPr>
        <p:txBody>
          <a:bodyPr wrap="square" rtlCol="0">
            <a:spAutoFit/>
          </a:bodyPr>
          <a:lstStyle/>
          <a:p>
            <a:r>
              <a:rPr lang="en-US" altLang="zh-CN" dirty="0" err="1">
                <a:solidFill>
                  <a:schemeClr val="bg1"/>
                </a:solidFill>
                <a:latin typeface="微软雅黑 Light" panose="020B0502040204020203" pitchFamily="34" charset="-122"/>
                <a:ea typeface="微软雅黑 Light" panose="020B0502040204020203" pitchFamily="34" charset="-122"/>
              </a:rPr>
              <a:t>山东青年政治学院</a:t>
            </a:r>
            <a:r>
              <a:rPr lang="en-US" altLang="zh-CN" dirty="0">
                <a:solidFill>
                  <a:schemeClr val="bg1"/>
                </a:solidFill>
                <a:latin typeface="微软雅黑 Light" panose="020B0502040204020203" pitchFamily="34" charset="-122"/>
                <a:ea typeface="微软雅黑 Light" panose="020B0502040204020203" pitchFamily="34" charset="-122"/>
              </a:rPr>
              <a:t> </a:t>
            </a:r>
            <a:r>
              <a:rPr lang="zh-CN" altLang="en-US" dirty="0">
                <a:solidFill>
                  <a:schemeClr val="bg1"/>
                </a:solidFill>
                <a:latin typeface="微软雅黑 Light" panose="020B0502040204020203" pitchFamily="34" charset="-122"/>
                <a:ea typeface="微软雅黑 Light" panose="020B0502040204020203" pitchFamily="34" charset="-122"/>
              </a:rPr>
              <a:t>王向宇</a:t>
            </a:r>
            <a:endParaRPr lang="en-US" altLang="zh-CN" dirty="0">
              <a:solidFill>
                <a:schemeClr val="bg1"/>
              </a:solidFill>
              <a:latin typeface="微软雅黑 Light" panose="020B0502040204020203" pitchFamily="34" charset="-122"/>
              <a:ea typeface="微软雅黑 Light" panose="020B0502040204020203" pitchFamily="34" charset="-122"/>
            </a:endParaRPr>
          </a:p>
        </p:txBody>
      </p:sp>
      <p:sp>
        <p:nvSpPr>
          <p:cNvPr id="9" name="文本框 8"/>
          <p:cNvSpPr txBox="1"/>
          <p:nvPr/>
        </p:nvSpPr>
        <p:spPr>
          <a:xfrm>
            <a:off x="5517515" y="5791835"/>
            <a:ext cx="1571625" cy="368300"/>
          </a:xfrm>
          <a:prstGeom prst="rect">
            <a:avLst/>
          </a:prstGeom>
          <a:noFill/>
        </p:spPr>
        <p:txBody>
          <a:bodyPr wrap="square" rtlCol="0">
            <a:spAutoFit/>
          </a:bodyPr>
          <a:lstStyle/>
          <a:p>
            <a:r>
              <a:rPr lang="en-US" altLang="zh-CN" dirty="0">
                <a:solidFill>
                  <a:schemeClr val="bg1"/>
                </a:solidFill>
                <a:latin typeface="微软雅黑 Light" panose="020B0502040204020203" pitchFamily="34" charset="-122"/>
                <a:ea typeface="微软雅黑 Light" panose="020B0502040204020203" pitchFamily="34" charset="-122"/>
                <a:sym typeface="+mn-ea"/>
              </a:rPr>
              <a:t>2023.7.7</a:t>
            </a:r>
            <a:endParaRPr lang="zh-CN" altLang="en-US" dirty="0"/>
          </a:p>
        </p:txBody>
      </p:sp>
      <p:sp>
        <p:nvSpPr>
          <p:cNvPr id="4" name="矩形 3">
            <a:extLst>
              <a:ext uri="{FF2B5EF4-FFF2-40B4-BE49-F238E27FC236}">
                <a16:creationId xmlns:a16="http://schemas.microsoft.com/office/drawing/2014/main" id="{B16E77B4-5BAD-928F-1058-753CCD1052F6}"/>
              </a:ext>
            </a:extLst>
          </p:cNvPr>
          <p:cNvSpPr/>
          <p:nvPr/>
        </p:nvSpPr>
        <p:spPr>
          <a:xfrm>
            <a:off x="1051195" y="660621"/>
            <a:ext cx="9524018" cy="1107996"/>
          </a:xfrm>
          <a:prstGeom prst="rect">
            <a:avLst/>
          </a:prstGeom>
          <a:noFill/>
        </p:spPr>
        <p:txBody>
          <a:bodyPr wrap="none" lIns="91440" tIns="45720" rIns="91440" bIns="45720">
            <a:spAutoFit/>
          </a:bodyPr>
          <a:lstStyle/>
          <a:p>
            <a:pPr algn="ctr"/>
            <a:r>
              <a:rPr lang="zh-CN" altLang="en-US" sz="6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第三届</a:t>
            </a:r>
            <a:r>
              <a:rPr lang="en-US" altLang="zh-CN" sz="6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RPA+AI</a:t>
            </a:r>
            <a:r>
              <a:rPr lang="zh-CN" altLang="en-US" sz="6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开发者大赛</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28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4/3*#ppt_w"/>
                                          </p:val>
                                        </p:tav>
                                        <p:tav tm="100000">
                                          <p:val>
                                            <p:strVal val="#ppt_w"/>
                                          </p:val>
                                        </p:tav>
                                      </p:tavLst>
                                    </p:anim>
                                    <p:anim calcmode="lin" valueType="num">
                                      <p:cBhvr>
                                        <p:cTn id="8" dur="500" fill="hold"/>
                                        <p:tgtEl>
                                          <p:spTgt spid="2"/>
                                        </p:tgtEl>
                                        <p:attrNameLst>
                                          <p:attrName>ppt_h</p:attrName>
                                        </p:attrNameLst>
                                      </p:cBhvr>
                                      <p:tavLst>
                                        <p:tav tm="0">
                                          <p:val>
                                            <p:strVal val="4/3*#ppt_h"/>
                                          </p:val>
                                        </p:tav>
                                        <p:tav tm="100000">
                                          <p:val>
                                            <p:strVal val="#ppt_h"/>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par>
                          <p:cTn id="15" fill="hold">
                            <p:stCondLst>
                              <p:cond delay="1000"/>
                            </p:stCondLst>
                            <p:childTnLst>
                              <p:par>
                                <p:cTn id="16" presetID="53" presetClass="entr" presetSubtype="16" fill="hold" grpId="0" nodeType="afterEffect">
                                  <p:stCondLst>
                                    <p:cond delay="0"/>
                                  </p:stCondLst>
                                  <p:iterate type="lt">
                                    <p:tmPct val="0"/>
                                  </p:iterate>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animEffect transition="in" filter="fade">
                                      <p:cBhvr>
                                        <p:cTn id="20" dur="500"/>
                                        <p:tgtEl>
                                          <p:spTgt spid="3"/>
                                        </p:tgtEl>
                                      </p:cBhvr>
                                    </p:animEffect>
                                  </p:childTnLst>
                                </p:cTn>
                              </p:par>
                            </p:childTnLst>
                          </p:cTn>
                        </p:par>
                        <p:par>
                          <p:cTn id="21" fill="hold">
                            <p:stCondLst>
                              <p:cond delay="1500"/>
                            </p:stCondLst>
                            <p:childTnLst>
                              <p:par>
                                <p:cTn id="22" presetID="26" presetClass="emph" presetSubtype="0" fill="hold" grpId="1" nodeType="afterEffect">
                                  <p:stCondLst>
                                    <p:cond delay="0"/>
                                  </p:stCondLst>
                                  <p:iterate type="lt">
                                    <p:tmPct val="0"/>
                                  </p:iterate>
                                  <p:childTnLst>
                                    <p:animEffect transition="out" filter="fade">
                                      <p:cBhvr>
                                        <p:cTn id="23" dur="500" tmFilter="0, 0; .2, .5; .8, .5; 1, 0"/>
                                        <p:tgtEl>
                                          <p:spTgt spid="3"/>
                                        </p:tgtEl>
                                      </p:cBhvr>
                                    </p:animEffect>
                                    <p:animScale>
                                      <p:cBhvr>
                                        <p:cTn id="24" dur="250" autoRev="1" fill="hold"/>
                                        <p:tgtEl>
                                          <p:spTgt spid="3"/>
                                        </p:tgtEl>
                                      </p:cBhvr>
                                      <p:by x="105000" y="105000"/>
                                    </p:animScale>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Effect transition="in" filter="fade">
                                      <p:cBhvr>
                                        <p:cTn id="29" dur="1000"/>
                                        <p:tgtEl>
                                          <p:spTgt spid="4">
                                            <p:txEl>
                                              <p:pRg st="0" end="0"/>
                                            </p:txEl>
                                          </p:spTgt>
                                        </p:tgtEl>
                                      </p:cBhvr>
                                    </p:animEffect>
                                    <p:anim calcmode="lin" valueType="num">
                                      <p:cBhvr>
                                        <p:cTn id="3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501446" y="1204687"/>
            <a:ext cx="11189109" cy="0"/>
          </a:xfrm>
          <a:prstGeom prst="line">
            <a:avLst/>
          </a:prstGeom>
          <a:ln w="28575">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rot="18900000">
            <a:off x="390677" y="429453"/>
            <a:ext cx="566057" cy="566057"/>
          </a:xfrm>
          <a:prstGeom prst="rect">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0" b="0" i="0" u="none" strike="noStrike" kern="1200" cap="none" spc="0" normalizeH="0" baseline="0" noProof="0" dirty="0">
              <a:ln>
                <a:noFill/>
              </a:ln>
              <a:solidFill>
                <a:prstClr val="white"/>
              </a:solidFill>
              <a:effectLst/>
              <a:uLnTx/>
              <a:uFillTx/>
              <a:latin typeface="Agency FB" panose="020B0503020202020204" pitchFamily="34" charset="0"/>
              <a:ea typeface="宋体" panose="02010600030101010101" pitchFamily="2" charset="-122"/>
              <a:cs typeface="+mn-cs"/>
            </a:endParaRPr>
          </a:p>
        </p:txBody>
      </p:sp>
      <p:sp>
        <p:nvSpPr>
          <p:cNvPr id="4" name="矩形 3"/>
          <p:cNvSpPr/>
          <p:nvPr/>
        </p:nvSpPr>
        <p:spPr>
          <a:xfrm rot="18900000">
            <a:off x="881320" y="551068"/>
            <a:ext cx="333829" cy="333829"/>
          </a:xfrm>
          <a:prstGeom prst="rect">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0" b="0" i="0" u="none" strike="noStrike" kern="1200" cap="none" spc="0" normalizeH="0" baseline="0" noProof="0" dirty="0">
              <a:ln>
                <a:noFill/>
              </a:ln>
              <a:solidFill>
                <a:prstClr val="white"/>
              </a:solidFill>
              <a:effectLst/>
              <a:uLnTx/>
              <a:uFillTx/>
              <a:latin typeface="Agency FB" panose="020B0503020202020204" pitchFamily="34" charset="0"/>
              <a:ea typeface="宋体" panose="02010600030101010101" pitchFamily="2" charset="-122"/>
              <a:cs typeface="+mn-cs"/>
            </a:endParaRPr>
          </a:p>
        </p:txBody>
      </p:sp>
      <p:sp>
        <p:nvSpPr>
          <p:cNvPr id="5" name="文本框 4"/>
          <p:cNvSpPr txBox="1"/>
          <p:nvPr/>
        </p:nvSpPr>
        <p:spPr>
          <a:xfrm>
            <a:off x="1349827" y="371747"/>
            <a:ext cx="5676005" cy="645160"/>
          </a:xfrm>
          <a:prstGeom prst="rect">
            <a:avLst/>
          </a:prstGeom>
          <a:noFill/>
        </p:spPr>
        <p:txBody>
          <a:bodyPr wrap="square" rtlCol="0">
            <a:spAutoFit/>
          </a:bodyPr>
          <a:lstStyle>
            <a:defPPr>
              <a:defRPr lang="zh-CN"/>
            </a:defPPr>
            <a:lvl1pPr algn="ctr">
              <a:defRPr sz="3600">
                <a:solidFill>
                  <a:schemeClr val="accent1"/>
                </a:solidFill>
                <a:latin typeface="+mj-ea"/>
                <a:ea typeface="+mj-ea"/>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600" b="0" i="0" u="none" strike="noStrike" kern="1200" cap="none" spc="0" normalizeH="0" baseline="0" noProof="0" dirty="0">
                <a:ln>
                  <a:noFill/>
                </a:ln>
                <a:solidFill>
                  <a:srgbClr val="151472"/>
                </a:solidFill>
                <a:effectLst/>
                <a:uLnTx/>
                <a:uFillTx/>
                <a:latin typeface="方正尚酷简体" panose="03000509000000000000" pitchFamily="65" charset="-122"/>
                <a:ea typeface="方正尚酷简体" panose="03000509000000000000" pitchFamily="65" charset="-122"/>
                <a:cs typeface="+mn-cs"/>
              </a:rPr>
              <a:t>四、设计思路</a:t>
            </a:r>
          </a:p>
        </p:txBody>
      </p:sp>
      <p:sp>
        <p:nvSpPr>
          <p:cNvPr id="12" name="文本框 11">
            <a:extLst>
              <a:ext uri="{FF2B5EF4-FFF2-40B4-BE49-F238E27FC236}">
                <a16:creationId xmlns:a16="http://schemas.microsoft.com/office/drawing/2014/main" id="{F917FD9A-7B0C-3310-1BE5-C370B571E67A}"/>
              </a:ext>
            </a:extLst>
          </p:cNvPr>
          <p:cNvSpPr txBox="1"/>
          <p:nvPr/>
        </p:nvSpPr>
        <p:spPr>
          <a:xfrm>
            <a:off x="673705" y="1781666"/>
            <a:ext cx="2723823" cy="3139321"/>
          </a:xfrm>
          <a:prstGeom prst="rect">
            <a:avLst/>
          </a:prstGeom>
          <a:noFill/>
        </p:spPr>
        <p:txBody>
          <a:bodyPr wrap="none" rtlCol="0">
            <a:spAutoFit/>
          </a:bodyPr>
          <a:lstStyle/>
          <a:p>
            <a:r>
              <a:rPr lang="zh-CN" altLang="en-US" dirty="0"/>
              <a:t>一、登录</a:t>
            </a:r>
            <a:r>
              <a:rPr lang="en-US" altLang="zh-CN" dirty="0"/>
              <a:t>Web</a:t>
            </a:r>
            <a:r>
              <a:rPr lang="zh-CN" altLang="en-US" dirty="0"/>
              <a:t>自动化</a:t>
            </a:r>
            <a:endParaRPr lang="en-US" altLang="zh-CN" dirty="0"/>
          </a:p>
          <a:p>
            <a:endParaRPr lang="en-US" altLang="zh-CN" dirty="0"/>
          </a:p>
          <a:p>
            <a:endParaRPr lang="en-US" altLang="zh-CN" dirty="0"/>
          </a:p>
          <a:p>
            <a:endParaRPr lang="en-US" altLang="zh-CN" dirty="0"/>
          </a:p>
          <a:p>
            <a:endParaRPr lang="en-US" altLang="zh-CN" dirty="0"/>
          </a:p>
          <a:p>
            <a:r>
              <a:rPr lang="zh-CN" altLang="en-US" dirty="0"/>
              <a:t>二、获取付款申请记录</a:t>
            </a:r>
            <a:endParaRPr lang="en-US" altLang="zh-CN" dirty="0"/>
          </a:p>
          <a:p>
            <a:endParaRPr lang="en-US" altLang="zh-CN" dirty="0"/>
          </a:p>
          <a:p>
            <a:endParaRPr lang="en-US" altLang="zh-CN" dirty="0"/>
          </a:p>
          <a:p>
            <a:endParaRPr lang="en-US" altLang="zh-CN" dirty="0"/>
          </a:p>
          <a:p>
            <a:endParaRPr lang="en-US" altLang="zh-CN" dirty="0"/>
          </a:p>
          <a:p>
            <a:r>
              <a:rPr lang="zh-CN" altLang="en-US" dirty="0"/>
              <a:t>三、将数据写入网银系统</a:t>
            </a:r>
            <a:endParaRPr lang="en-US" altLang="zh-CN" dirty="0"/>
          </a:p>
        </p:txBody>
      </p:sp>
    </p:spTree>
    <p:extLst>
      <p:ext uri="{BB962C8B-B14F-4D97-AF65-F5344CB8AC3E}">
        <p14:creationId xmlns:p14="http://schemas.microsoft.com/office/powerpoint/2010/main" val="36329219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25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par>
                          <p:cTn id="15" fill="hold">
                            <p:stCondLst>
                              <p:cond delay="500"/>
                            </p:stCondLst>
                            <p:childTnLst>
                              <p:par>
                                <p:cTn id="16" presetID="22" presetClass="entr" presetSubtype="8"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par>
                          <p:cTn id="19" fill="hold">
                            <p:stCondLst>
                              <p:cond delay="1000"/>
                            </p:stCondLst>
                            <p:childTnLst>
                              <p:par>
                                <p:cTn id="20" presetID="53" presetClass="entr" presetSubtype="16" fill="hold" grpId="0" nodeType="afterEffect">
                                  <p:stCondLst>
                                    <p:cond delay="0"/>
                                  </p:stCondLst>
                                  <p:iterate type="lt">
                                    <p:tmPct val="10000"/>
                                  </p:iterate>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918916"/>
            <a:ext cx="12192000" cy="3651922"/>
          </a:xfrm>
          <a:prstGeom prst="rect">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a:solidFill>
                <a:schemeClr val="bg1"/>
              </a:solidFill>
              <a:latin typeface="Agency FB" panose="020B0503020202020204" pitchFamily="34" charset="0"/>
            </a:endParaRPr>
          </a:p>
        </p:txBody>
      </p:sp>
      <p:sp>
        <p:nvSpPr>
          <p:cNvPr id="3" name="文本框 2"/>
          <p:cNvSpPr txBox="1"/>
          <p:nvPr/>
        </p:nvSpPr>
        <p:spPr>
          <a:xfrm>
            <a:off x="4480560" y="3154684"/>
            <a:ext cx="3230880" cy="1014730"/>
          </a:xfrm>
          <a:prstGeom prst="rect">
            <a:avLst/>
          </a:prstGeom>
          <a:noFill/>
        </p:spPr>
        <p:txBody>
          <a:bodyPr wrap="none" rtlCol="0">
            <a:spAutoFit/>
          </a:bodyPr>
          <a:lstStyle/>
          <a:p>
            <a:pPr algn="ctr"/>
            <a:r>
              <a:rPr lang="zh-CN" altLang="en-US" sz="6000" dirty="0">
                <a:solidFill>
                  <a:schemeClr val="bg1"/>
                </a:solidFill>
                <a:effectLst>
                  <a:outerShdw blurRad="38100" dist="38100" dir="2700000" algn="tl">
                    <a:srgbClr val="000000">
                      <a:alpha val="43137"/>
                    </a:srgbClr>
                  </a:outerShdw>
                </a:effectLst>
                <a:latin typeface="方正尚酷简体" panose="03000509000000000000" pitchFamily="65" charset="-122"/>
                <a:ea typeface="方正尚酷简体" panose="03000509000000000000" pitchFamily="65" charset="-122"/>
              </a:rPr>
              <a:t>总结分析</a:t>
            </a:r>
          </a:p>
        </p:txBody>
      </p:sp>
      <p:sp>
        <p:nvSpPr>
          <p:cNvPr id="5" name="任意多边形: 形状 14"/>
          <p:cNvSpPr/>
          <p:nvPr/>
        </p:nvSpPr>
        <p:spPr>
          <a:xfrm>
            <a:off x="5021943" y="1321504"/>
            <a:ext cx="2148114" cy="1382640"/>
          </a:xfrm>
          <a:custGeom>
            <a:avLst/>
            <a:gdLst>
              <a:gd name="connsiteX0" fmla="*/ 0 w 4318004"/>
              <a:gd name="connsiteY0" fmla="*/ 3405519 h 3947521"/>
              <a:gd name="connsiteX1" fmla="*/ 4318004 w 4318004"/>
              <a:gd name="connsiteY1" fmla="*/ 3405519 h 3947521"/>
              <a:gd name="connsiteX2" fmla="*/ 2159002 w 4318004"/>
              <a:gd name="connsiteY2" fmla="*/ 3947521 h 3947521"/>
              <a:gd name="connsiteX3" fmla="*/ 0 w 4318004"/>
              <a:gd name="connsiteY3" fmla="*/ 0 h 3947521"/>
              <a:gd name="connsiteX4" fmla="*/ 4318004 w 4318004"/>
              <a:gd name="connsiteY4" fmla="*/ 0 h 3947521"/>
              <a:gd name="connsiteX5" fmla="*/ 4318004 w 4318004"/>
              <a:gd name="connsiteY5" fmla="*/ 1339228 h 3947521"/>
              <a:gd name="connsiteX6" fmla="*/ 4318004 w 4318004"/>
              <a:gd name="connsiteY6" fmla="*/ 2122339 h 3947521"/>
              <a:gd name="connsiteX7" fmla="*/ 4318004 w 4318004"/>
              <a:gd name="connsiteY7" fmla="*/ 3405518 h 3947521"/>
              <a:gd name="connsiteX8" fmla="*/ 0 w 4318004"/>
              <a:gd name="connsiteY8" fmla="*/ 3405518 h 3947521"/>
              <a:gd name="connsiteX9" fmla="*/ 0 w 4318004"/>
              <a:gd name="connsiteY9" fmla="*/ 2122339 h 3947521"/>
              <a:gd name="connsiteX10" fmla="*/ 0 w 4318004"/>
              <a:gd name="connsiteY10" fmla="*/ 1339228 h 3947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318004" h="3947521">
                <a:moveTo>
                  <a:pt x="0" y="3405519"/>
                </a:moveTo>
                <a:lnTo>
                  <a:pt x="4318004" y="3405519"/>
                </a:lnTo>
                <a:lnTo>
                  <a:pt x="2159002" y="3947521"/>
                </a:lnTo>
                <a:close/>
                <a:moveTo>
                  <a:pt x="0" y="0"/>
                </a:moveTo>
                <a:lnTo>
                  <a:pt x="4318004" y="0"/>
                </a:lnTo>
                <a:lnTo>
                  <a:pt x="4318004" y="1339228"/>
                </a:lnTo>
                <a:lnTo>
                  <a:pt x="4318004" y="2122339"/>
                </a:lnTo>
                <a:lnTo>
                  <a:pt x="4318004" y="3405518"/>
                </a:lnTo>
                <a:lnTo>
                  <a:pt x="0" y="3405518"/>
                </a:lnTo>
                <a:lnTo>
                  <a:pt x="0" y="2122339"/>
                </a:lnTo>
                <a:lnTo>
                  <a:pt x="0" y="1339228"/>
                </a:lnTo>
                <a:close/>
              </a:path>
            </a:pathLst>
          </a:cu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000" dirty="0">
                <a:solidFill>
                  <a:schemeClr val="bg1"/>
                </a:solidFill>
                <a:latin typeface="Agency FB" panose="020B0503020202020204" pitchFamily="34" charset="0"/>
              </a:rPr>
              <a:t>05</a:t>
            </a:r>
            <a:endParaRPr lang="zh-CN" altLang="en-US" sz="8000" dirty="0">
              <a:solidFill>
                <a:schemeClr val="bg1"/>
              </a:solidFill>
              <a:latin typeface="Agency FB" panose="020B0503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1" decel="10000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0-#ppt_h/2"/>
                                          </p:val>
                                        </p:tav>
                                        <p:tav tm="100000">
                                          <p:val>
                                            <p:strVal val="#ppt_y"/>
                                          </p:val>
                                        </p:tav>
                                      </p:tavLst>
                                    </p:anim>
                                  </p:childTnLst>
                                </p:cTn>
                              </p:par>
                            </p:childTnLst>
                          </p:cTn>
                        </p:par>
                        <p:par>
                          <p:cTn id="14" fill="hold">
                            <p:stCondLst>
                              <p:cond delay="1500"/>
                            </p:stCondLst>
                            <p:childTnLst>
                              <p:par>
                                <p:cTn id="15" presetID="52" presetClass="entr" presetSubtype="0" fill="hold" grpId="0" nodeType="afterEffect">
                                  <p:stCondLst>
                                    <p:cond delay="0"/>
                                  </p:stCondLst>
                                  <p:iterate type="lt">
                                    <p:tmPct val="10000"/>
                                  </p:iterate>
                                  <p:childTnLst>
                                    <p:set>
                                      <p:cBhvr>
                                        <p:cTn id="16" dur="1" fill="hold">
                                          <p:stCondLst>
                                            <p:cond delay="0"/>
                                          </p:stCondLst>
                                        </p:cTn>
                                        <p:tgtEl>
                                          <p:spTgt spid="3"/>
                                        </p:tgtEl>
                                        <p:attrNameLst>
                                          <p:attrName>style.visibility</p:attrName>
                                        </p:attrNameLst>
                                      </p:cBhvr>
                                      <p:to>
                                        <p:strVal val="visible"/>
                                      </p:to>
                                    </p:set>
                                    <p:animScale>
                                      <p:cBhvr>
                                        <p:cTn id="17"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3"/>
                                        </p:tgtEl>
                                        <p:attrNameLst>
                                          <p:attrName>ppt_x</p:attrName>
                                          <p:attrName>ppt_y</p:attrName>
                                        </p:attrNameLst>
                                      </p:cBhvr>
                                    </p:animMotion>
                                    <p:animEffect transition="in" filter="fade">
                                      <p:cBhvr>
                                        <p:cTn id="1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501446" y="1204687"/>
            <a:ext cx="11189109" cy="0"/>
          </a:xfrm>
          <a:prstGeom prst="line">
            <a:avLst/>
          </a:prstGeom>
          <a:ln w="28575">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rot="18900000">
            <a:off x="390677" y="429453"/>
            <a:ext cx="566057" cy="566057"/>
          </a:xfrm>
          <a:prstGeom prst="rect">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dirty="0">
              <a:solidFill>
                <a:schemeClr val="bg1"/>
              </a:solidFill>
              <a:latin typeface="Agency FB" panose="020B0503020202020204" pitchFamily="34" charset="0"/>
            </a:endParaRPr>
          </a:p>
        </p:txBody>
      </p:sp>
      <p:sp>
        <p:nvSpPr>
          <p:cNvPr id="4" name="矩形 3"/>
          <p:cNvSpPr/>
          <p:nvPr/>
        </p:nvSpPr>
        <p:spPr>
          <a:xfrm rot="18900000">
            <a:off x="881320" y="551068"/>
            <a:ext cx="333829" cy="333829"/>
          </a:xfrm>
          <a:prstGeom prst="rect">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dirty="0">
              <a:solidFill>
                <a:schemeClr val="bg1"/>
              </a:solidFill>
              <a:latin typeface="Agency FB" panose="020B0503020202020204" pitchFamily="34" charset="0"/>
            </a:endParaRPr>
          </a:p>
        </p:txBody>
      </p:sp>
      <p:sp>
        <p:nvSpPr>
          <p:cNvPr id="5" name="文本框 4"/>
          <p:cNvSpPr txBox="1"/>
          <p:nvPr/>
        </p:nvSpPr>
        <p:spPr>
          <a:xfrm>
            <a:off x="1349827" y="371747"/>
            <a:ext cx="5676005" cy="645160"/>
          </a:xfrm>
          <a:prstGeom prst="rect">
            <a:avLst/>
          </a:prstGeom>
          <a:noFill/>
        </p:spPr>
        <p:txBody>
          <a:bodyPr wrap="square" rtlCol="0">
            <a:spAutoFit/>
          </a:bodyPr>
          <a:lstStyle>
            <a:defPPr>
              <a:defRPr lang="zh-CN"/>
            </a:defPPr>
            <a:lvl1pPr algn="ctr">
              <a:defRPr sz="3600">
                <a:solidFill>
                  <a:schemeClr val="accent1"/>
                </a:solidFill>
                <a:latin typeface="+mj-ea"/>
                <a:ea typeface="+mj-ea"/>
              </a:defRPr>
            </a:lvl1pPr>
          </a:lstStyle>
          <a:p>
            <a:pPr algn="l"/>
            <a:r>
              <a:rPr lang="zh-CN" altLang="en-US" dirty="0">
                <a:solidFill>
                  <a:srgbClr val="151472"/>
                </a:solidFill>
                <a:latin typeface="方正尚酷简体" panose="03000509000000000000" pitchFamily="65" charset="-122"/>
                <a:ea typeface="方正尚酷简体" panose="03000509000000000000" pitchFamily="65" charset="-122"/>
              </a:rPr>
              <a:t>五、总结分析</a:t>
            </a:r>
          </a:p>
        </p:txBody>
      </p:sp>
      <p:grpSp>
        <p:nvGrpSpPr>
          <p:cNvPr id="6" name="c2a00a56-1909-4be2-9496-2cab7d0080d2"/>
          <p:cNvGrpSpPr>
            <a:grpSpLocks noChangeAspect="1"/>
          </p:cNvGrpSpPr>
          <p:nvPr/>
        </p:nvGrpSpPr>
        <p:grpSpPr>
          <a:xfrm>
            <a:off x="2841591" y="3696366"/>
            <a:ext cx="6508817" cy="6297868"/>
            <a:chOff x="2955000" y="1676390"/>
            <a:chExt cx="6508817" cy="6297868"/>
          </a:xfrm>
        </p:grpSpPr>
        <p:sp>
          <p:nvSpPr>
            <p:cNvPr id="7" name="îṣļîḑé-Oval 3"/>
            <p:cNvSpPr/>
            <p:nvPr/>
          </p:nvSpPr>
          <p:spPr>
            <a:xfrm>
              <a:off x="4575000" y="3312258"/>
              <a:ext cx="3042000" cy="30420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8" name="îṣļîḑé-Oval 4"/>
            <p:cNvSpPr/>
            <p:nvPr/>
          </p:nvSpPr>
          <p:spPr>
            <a:xfrm>
              <a:off x="4038600" y="2777493"/>
              <a:ext cx="4122000" cy="41220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9" name="îṣļîḑé-Oval 5"/>
            <p:cNvSpPr/>
            <p:nvPr/>
          </p:nvSpPr>
          <p:spPr>
            <a:xfrm>
              <a:off x="3495000" y="2232258"/>
              <a:ext cx="5202000" cy="52020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10" name="îṣļîḑé-Oval 6"/>
            <p:cNvSpPr/>
            <p:nvPr/>
          </p:nvSpPr>
          <p:spPr>
            <a:xfrm>
              <a:off x="2955000" y="1692258"/>
              <a:ext cx="6282000" cy="62820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20" name="îṣļîḑé-Oval 10"/>
            <p:cNvSpPr/>
            <p:nvPr/>
          </p:nvSpPr>
          <p:spPr>
            <a:xfrm>
              <a:off x="5115951" y="3853209"/>
              <a:ext cx="1960098" cy="1960098"/>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12" name="îṣļîḑé-Oval 15"/>
            <p:cNvSpPr/>
            <p:nvPr/>
          </p:nvSpPr>
          <p:spPr>
            <a:xfrm>
              <a:off x="3999357" y="3317918"/>
              <a:ext cx="806800" cy="806800"/>
            </a:xfrm>
            <a:prstGeom prst="ellipse">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13" name="îṣļîḑé-Oval 16"/>
            <p:cNvSpPr/>
            <p:nvPr/>
          </p:nvSpPr>
          <p:spPr>
            <a:xfrm>
              <a:off x="4171600" y="1676390"/>
              <a:ext cx="806800" cy="806800"/>
            </a:xfrm>
            <a:prstGeom prst="ellipse">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14" name="îṣļîḑé-Oval 17"/>
            <p:cNvSpPr/>
            <p:nvPr/>
          </p:nvSpPr>
          <p:spPr>
            <a:xfrm>
              <a:off x="6448797" y="1988463"/>
              <a:ext cx="806800" cy="806800"/>
            </a:xfrm>
            <a:prstGeom prst="ellipse">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15" name="îṣļîḑé-Oval 18"/>
            <p:cNvSpPr/>
            <p:nvPr/>
          </p:nvSpPr>
          <p:spPr>
            <a:xfrm>
              <a:off x="8657017" y="3295303"/>
              <a:ext cx="806800" cy="806800"/>
            </a:xfrm>
            <a:prstGeom prst="ellipse">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16" name="îṣļîḑé-Freeform: Shape 19"/>
            <p:cNvSpPr/>
            <p:nvPr/>
          </p:nvSpPr>
          <p:spPr bwMode="auto">
            <a:xfrm>
              <a:off x="4418382" y="1894543"/>
              <a:ext cx="310689" cy="316998"/>
            </a:xfrm>
            <a:custGeom>
              <a:avLst/>
              <a:gdLst>
                <a:gd name="T0" fmla="*/ 87 w 91"/>
                <a:gd name="T1" fmla="*/ 39 h 93"/>
                <a:gd name="T2" fmla="*/ 91 w 91"/>
                <a:gd name="T3" fmla="*/ 46 h 93"/>
                <a:gd name="T4" fmla="*/ 91 w 91"/>
                <a:gd name="T5" fmla="*/ 83 h 93"/>
                <a:gd name="T6" fmla="*/ 81 w 91"/>
                <a:gd name="T7" fmla="*/ 93 h 93"/>
                <a:gd name="T8" fmla="*/ 10 w 91"/>
                <a:gd name="T9" fmla="*/ 93 h 93"/>
                <a:gd name="T10" fmla="*/ 0 w 91"/>
                <a:gd name="T11" fmla="*/ 83 h 93"/>
                <a:gd name="T12" fmla="*/ 0 w 91"/>
                <a:gd name="T13" fmla="*/ 46 h 93"/>
                <a:gd name="T14" fmla="*/ 3 w 91"/>
                <a:gd name="T15" fmla="*/ 40 h 93"/>
                <a:gd name="T16" fmla="*/ 3 w 91"/>
                <a:gd name="T17" fmla="*/ 40 h 93"/>
                <a:gd name="T18" fmla="*/ 3 w 91"/>
                <a:gd name="T19" fmla="*/ 40 h 93"/>
                <a:gd name="T20" fmla="*/ 3 w 91"/>
                <a:gd name="T21" fmla="*/ 39 h 93"/>
                <a:gd name="T22" fmla="*/ 40 w 91"/>
                <a:gd name="T23" fmla="*/ 3 h 93"/>
                <a:gd name="T24" fmla="*/ 51 w 91"/>
                <a:gd name="T25" fmla="*/ 3 h 93"/>
                <a:gd name="T26" fmla="*/ 87 w 91"/>
                <a:gd name="T27" fmla="*/ 39 h 93"/>
                <a:gd name="T28" fmla="*/ 16 w 91"/>
                <a:gd name="T29" fmla="*/ 30 h 93"/>
                <a:gd name="T30" fmla="*/ 16 w 91"/>
                <a:gd name="T31" fmla="*/ 52 h 93"/>
                <a:gd name="T32" fmla="*/ 46 w 91"/>
                <a:gd name="T33" fmla="*/ 75 h 93"/>
                <a:gd name="T34" fmla="*/ 73 w 91"/>
                <a:gd name="T35" fmla="*/ 54 h 93"/>
                <a:gd name="T36" fmla="*/ 73 w 91"/>
                <a:gd name="T37" fmla="*/ 30 h 93"/>
                <a:gd name="T38" fmla="*/ 16 w 91"/>
                <a:gd name="T39" fmla="*/ 30 h 93"/>
                <a:gd name="T40" fmla="*/ 26 w 91"/>
                <a:gd name="T41" fmla="*/ 35 h 93"/>
                <a:gd name="T42" fmla="*/ 26 w 91"/>
                <a:gd name="T43" fmla="*/ 39 h 93"/>
                <a:gd name="T44" fmla="*/ 64 w 91"/>
                <a:gd name="T45" fmla="*/ 39 h 93"/>
                <a:gd name="T46" fmla="*/ 64 w 91"/>
                <a:gd name="T47" fmla="*/ 35 h 93"/>
                <a:gd name="T48" fmla="*/ 26 w 91"/>
                <a:gd name="T49" fmla="*/ 35 h 93"/>
                <a:gd name="T50" fmla="*/ 26 w 91"/>
                <a:gd name="T51" fmla="*/ 51 h 93"/>
                <a:gd name="T52" fmla="*/ 26 w 91"/>
                <a:gd name="T53" fmla="*/ 55 h 93"/>
                <a:gd name="T54" fmla="*/ 64 w 91"/>
                <a:gd name="T55" fmla="*/ 55 h 93"/>
                <a:gd name="T56" fmla="*/ 64 w 91"/>
                <a:gd name="T57" fmla="*/ 51 h 93"/>
                <a:gd name="T58" fmla="*/ 26 w 91"/>
                <a:gd name="T59" fmla="*/ 51 h 93"/>
                <a:gd name="T60" fmla="*/ 26 w 91"/>
                <a:gd name="T61" fmla="*/ 43 h 93"/>
                <a:gd name="T62" fmla="*/ 26 w 91"/>
                <a:gd name="T63" fmla="*/ 47 h 93"/>
                <a:gd name="T64" fmla="*/ 64 w 91"/>
                <a:gd name="T65" fmla="*/ 47 h 93"/>
                <a:gd name="T66" fmla="*/ 64 w 91"/>
                <a:gd name="T67" fmla="*/ 43 h 93"/>
                <a:gd name="T68" fmla="*/ 26 w 91"/>
                <a:gd name="T69" fmla="*/ 43 h 93"/>
                <a:gd name="T70" fmla="*/ 10 w 91"/>
                <a:gd name="T71" fmla="*/ 87 h 93"/>
                <a:gd name="T72" fmla="*/ 28 w 91"/>
                <a:gd name="T73" fmla="*/ 70 h 93"/>
                <a:gd name="T74" fmla="*/ 28 w 91"/>
                <a:gd name="T75" fmla="*/ 67 h 93"/>
                <a:gd name="T76" fmla="*/ 26 w 91"/>
                <a:gd name="T77" fmla="*/ 67 h 93"/>
                <a:gd name="T78" fmla="*/ 8 w 91"/>
                <a:gd name="T79" fmla="*/ 84 h 93"/>
                <a:gd name="T80" fmla="*/ 8 w 91"/>
                <a:gd name="T81" fmla="*/ 87 h 93"/>
                <a:gd name="T82" fmla="*/ 10 w 91"/>
                <a:gd name="T83" fmla="*/ 87 h 93"/>
                <a:gd name="T84" fmla="*/ 85 w 91"/>
                <a:gd name="T85" fmla="*/ 84 h 93"/>
                <a:gd name="T86" fmla="*/ 67 w 91"/>
                <a:gd name="T87" fmla="*/ 67 h 93"/>
                <a:gd name="T88" fmla="*/ 64 w 91"/>
                <a:gd name="T89" fmla="*/ 67 h 93"/>
                <a:gd name="T90" fmla="*/ 64 w 91"/>
                <a:gd name="T91" fmla="*/ 70 h 93"/>
                <a:gd name="T92" fmla="*/ 82 w 91"/>
                <a:gd name="T93" fmla="*/ 87 h 93"/>
                <a:gd name="T94" fmla="*/ 85 w 91"/>
                <a:gd name="T95" fmla="*/ 87 h 93"/>
                <a:gd name="T96" fmla="*/ 85 w 91"/>
                <a:gd name="T97" fmla="*/ 84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1" h="93">
                  <a:moveTo>
                    <a:pt x="87" y="39"/>
                  </a:moveTo>
                  <a:cubicBezTo>
                    <a:pt x="89" y="40"/>
                    <a:pt x="91" y="43"/>
                    <a:pt x="91" y="46"/>
                  </a:cubicBezTo>
                  <a:cubicBezTo>
                    <a:pt x="91" y="83"/>
                    <a:pt x="91" y="83"/>
                    <a:pt x="91" y="83"/>
                  </a:cubicBezTo>
                  <a:cubicBezTo>
                    <a:pt x="91" y="89"/>
                    <a:pt x="86" y="93"/>
                    <a:pt x="81" y="93"/>
                  </a:cubicBezTo>
                  <a:cubicBezTo>
                    <a:pt x="10" y="93"/>
                    <a:pt x="10" y="93"/>
                    <a:pt x="10" y="93"/>
                  </a:cubicBezTo>
                  <a:cubicBezTo>
                    <a:pt x="5" y="93"/>
                    <a:pt x="0" y="89"/>
                    <a:pt x="0" y="83"/>
                  </a:cubicBezTo>
                  <a:cubicBezTo>
                    <a:pt x="0" y="46"/>
                    <a:pt x="0" y="46"/>
                    <a:pt x="0" y="46"/>
                  </a:cubicBezTo>
                  <a:cubicBezTo>
                    <a:pt x="0" y="44"/>
                    <a:pt x="1" y="41"/>
                    <a:pt x="3" y="40"/>
                  </a:cubicBezTo>
                  <a:cubicBezTo>
                    <a:pt x="3" y="40"/>
                    <a:pt x="3" y="40"/>
                    <a:pt x="3" y="40"/>
                  </a:cubicBezTo>
                  <a:cubicBezTo>
                    <a:pt x="3" y="40"/>
                    <a:pt x="3" y="40"/>
                    <a:pt x="3" y="40"/>
                  </a:cubicBezTo>
                  <a:cubicBezTo>
                    <a:pt x="3" y="40"/>
                    <a:pt x="3" y="40"/>
                    <a:pt x="3" y="39"/>
                  </a:cubicBezTo>
                  <a:cubicBezTo>
                    <a:pt x="40" y="3"/>
                    <a:pt x="40" y="3"/>
                    <a:pt x="40" y="3"/>
                  </a:cubicBezTo>
                  <a:cubicBezTo>
                    <a:pt x="43" y="0"/>
                    <a:pt x="47" y="0"/>
                    <a:pt x="51" y="3"/>
                  </a:cubicBezTo>
                  <a:cubicBezTo>
                    <a:pt x="87" y="39"/>
                    <a:pt x="87" y="39"/>
                    <a:pt x="87" y="39"/>
                  </a:cubicBezTo>
                  <a:close/>
                  <a:moveTo>
                    <a:pt x="16" y="30"/>
                  </a:moveTo>
                  <a:cubicBezTo>
                    <a:pt x="16" y="52"/>
                    <a:pt x="16" y="52"/>
                    <a:pt x="16" y="52"/>
                  </a:cubicBezTo>
                  <a:cubicBezTo>
                    <a:pt x="46" y="75"/>
                    <a:pt x="46" y="75"/>
                    <a:pt x="46" y="75"/>
                  </a:cubicBezTo>
                  <a:cubicBezTo>
                    <a:pt x="73" y="54"/>
                    <a:pt x="73" y="54"/>
                    <a:pt x="73" y="54"/>
                  </a:cubicBezTo>
                  <a:cubicBezTo>
                    <a:pt x="73" y="30"/>
                    <a:pt x="73" y="30"/>
                    <a:pt x="73" y="30"/>
                  </a:cubicBezTo>
                  <a:cubicBezTo>
                    <a:pt x="16" y="30"/>
                    <a:pt x="16" y="30"/>
                    <a:pt x="16" y="30"/>
                  </a:cubicBezTo>
                  <a:close/>
                  <a:moveTo>
                    <a:pt x="26" y="35"/>
                  </a:moveTo>
                  <a:cubicBezTo>
                    <a:pt x="26" y="39"/>
                    <a:pt x="26" y="39"/>
                    <a:pt x="26" y="39"/>
                  </a:cubicBezTo>
                  <a:cubicBezTo>
                    <a:pt x="64" y="39"/>
                    <a:pt x="64" y="39"/>
                    <a:pt x="64" y="39"/>
                  </a:cubicBezTo>
                  <a:cubicBezTo>
                    <a:pt x="64" y="35"/>
                    <a:pt x="64" y="35"/>
                    <a:pt x="64" y="35"/>
                  </a:cubicBezTo>
                  <a:cubicBezTo>
                    <a:pt x="26" y="35"/>
                    <a:pt x="26" y="35"/>
                    <a:pt x="26" y="35"/>
                  </a:cubicBezTo>
                  <a:close/>
                  <a:moveTo>
                    <a:pt x="26" y="51"/>
                  </a:moveTo>
                  <a:cubicBezTo>
                    <a:pt x="26" y="55"/>
                    <a:pt x="26" y="55"/>
                    <a:pt x="26" y="55"/>
                  </a:cubicBezTo>
                  <a:cubicBezTo>
                    <a:pt x="64" y="55"/>
                    <a:pt x="64" y="55"/>
                    <a:pt x="64" y="55"/>
                  </a:cubicBezTo>
                  <a:cubicBezTo>
                    <a:pt x="64" y="51"/>
                    <a:pt x="64" y="51"/>
                    <a:pt x="64" y="51"/>
                  </a:cubicBezTo>
                  <a:cubicBezTo>
                    <a:pt x="26" y="51"/>
                    <a:pt x="26" y="51"/>
                    <a:pt x="26" y="51"/>
                  </a:cubicBezTo>
                  <a:close/>
                  <a:moveTo>
                    <a:pt x="26" y="43"/>
                  </a:moveTo>
                  <a:cubicBezTo>
                    <a:pt x="26" y="47"/>
                    <a:pt x="26" y="47"/>
                    <a:pt x="26" y="47"/>
                  </a:cubicBezTo>
                  <a:cubicBezTo>
                    <a:pt x="64" y="47"/>
                    <a:pt x="64" y="47"/>
                    <a:pt x="64" y="47"/>
                  </a:cubicBezTo>
                  <a:cubicBezTo>
                    <a:pt x="64" y="43"/>
                    <a:pt x="64" y="43"/>
                    <a:pt x="64" y="43"/>
                  </a:cubicBezTo>
                  <a:cubicBezTo>
                    <a:pt x="26" y="43"/>
                    <a:pt x="26" y="43"/>
                    <a:pt x="26" y="43"/>
                  </a:cubicBezTo>
                  <a:close/>
                  <a:moveTo>
                    <a:pt x="10" y="87"/>
                  </a:moveTo>
                  <a:cubicBezTo>
                    <a:pt x="28" y="70"/>
                    <a:pt x="28" y="70"/>
                    <a:pt x="28" y="70"/>
                  </a:cubicBezTo>
                  <a:cubicBezTo>
                    <a:pt x="29" y="69"/>
                    <a:pt x="29" y="68"/>
                    <a:pt x="28" y="67"/>
                  </a:cubicBezTo>
                  <a:cubicBezTo>
                    <a:pt x="28" y="66"/>
                    <a:pt x="27" y="66"/>
                    <a:pt x="26" y="67"/>
                  </a:cubicBezTo>
                  <a:cubicBezTo>
                    <a:pt x="8" y="84"/>
                    <a:pt x="8" y="84"/>
                    <a:pt x="8" y="84"/>
                  </a:cubicBezTo>
                  <a:cubicBezTo>
                    <a:pt x="7" y="85"/>
                    <a:pt x="7" y="86"/>
                    <a:pt x="8" y="87"/>
                  </a:cubicBezTo>
                  <a:cubicBezTo>
                    <a:pt x="8" y="88"/>
                    <a:pt x="10" y="88"/>
                    <a:pt x="10" y="87"/>
                  </a:cubicBezTo>
                  <a:close/>
                  <a:moveTo>
                    <a:pt x="85" y="84"/>
                  </a:moveTo>
                  <a:cubicBezTo>
                    <a:pt x="67" y="67"/>
                    <a:pt x="67" y="67"/>
                    <a:pt x="67" y="67"/>
                  </a:cubicBezTo>
                  <a:cubicBezTo>
                    <a:pt x="66" y="66"/>
                    <a:pt x="65" y="66"/>
                    <a:pt x="64" y="67"/>
                  </a:cubicBezTo>
                  <a:cubicBezTo>
                    <a:pt x="63" y="68"/>
                    <a:pt x="63" y="69"/>
                    <a:pt x="64" y="70"/>
                  </a:cubicBezTo>
                  <a:cubicBezTo>
                    <a:pt x="82" y="87"/>
                    <a:pt x="82" y="87"/>
                    <a:pt x="82" y="87"/>
                  </a:cubicBezTo>
                  <a:cubicBezTo>
                    <a:pt x="83" y="88"/>
                    <a:pt x="84" y="88"/>
                    <a:pt x="85" y="87"/>
                  </a:cubicBezTo>
                  <a:cubicBezTo>
                    <a:pt x="85" y="86"/>
                    <a:pt x="85" y="85"/>
                    <a:pt x="85" y="84"/>
                  </a:cubicBezTo>
                  <a:close/>
                </a:path>
              </a:pathLst>
            </a:custGeom>
            <a:solidFill>
              <a:schemeClr val="bg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p>
          </p:txBody>
        </p:sp>
        <p:sp>
          <p:nvSpPr>
            <p:cNvPr id="17" name="îṣļîḑé-Freeform: Shape 20"/>
            <p:cNvSpPr/>
            <p:nvPr/>
          </p:nvSpPr>
          <p:spPr bwMode="auto">
            <a:xfrm>
              <a:off x="4203108" y="3574734"/>
              <a:ext cx="370619" cy="299650"/>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chemeClr val="bg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p>
          </p:txBody>
        </p:sp>
        <p:sp>
          <p:nvSpPr>
            <p:cNvPr id="18" name="îṣļîḑé-Freeform: Shape 21"/>
            <p:cNvSpPr/>
            <p:nvPr/>
          </p:nvSpPr>
          <p:spPr bwMode="auto">
            <a:xfrm>
              <a:off x="8885175" y="3511650"/>
              <a:ext cx="354580" cy="362734"/>
            </a:xfrm>
            <a:custGeom>
              <a:avLst/>
              <a:gdLst>
                <a:gd name="connsiteX0" fmla="*/ 203033 w 591428"/>
                <a:gd name="connsiteY0" fmla="*/ 524380 h 605028"/>
                <a:gd name="connsiteX1" fmla="*/ 182886 w 591428"/>
                <a:gd name="connsiteY1" fmla="*/ 544496 h 605028"/>
                <a:gd name="connsiteX2" fmla="*/ 203033 w 591428"/>
                <a:gd name="connsiteY2" fmla="*/ 564704 h 605028"/>
                <a:gd name="connsiteX3" fmla="*/ 388258 w 591428"/>
                <a:gd name="connsiteY3" fmla="*/ 564704 h 605028"/>
                <a:gd name="connsiteX4" fmla="*/ 408405 w 591428"/>
                <a:gd name="connsiteY4" fmla="*/ 544496 h 605028"/>
                <a:gd name="connsiteX5" fmla="*/ 388258 w 591428"/>
                <a:gd name="connsiteY5" fmla="*/ 524380 h 605028"/>
                <a:gd name="connsiteX6" fmla="*/ 162646 w 591428"/>
                <a:gd name="connsiteY6" fmla="*/ 423524 h 605028"/>
                <a:gd name="connsiteX7" fmla="*/ 142499 w 591428"/>
                <a:gd name="connsiteY7" fmla="*/ 443639 h 605028"/>
                <a:gd name="connsiteX8" fmla="*/ 162646 w 591428"/>
                <a:gd name="connsiteY8" fmla="*/ 463848 h 605028"/>
                <a:gd name="connsiteX9" fmla="*/ 428645 w 591428"/>
                <a:gd name="connsiteY9" fmla="*/ 463848 h 605028"/>
                <a:gd name="connsiteX10" fmla="*/ 448793 w 591428"/>
                <a:gd name="connsiteY10" fmla="*/ 443639 h 605028"/>
                <a:gd name="connsiteX11" fmla="*/ 428645 w 591428"/>
                <a:gd name="connsiteY11" fmla="*/ 423524 h 605028"/>
                <a:gd name="connsiteX12" fmla="*/ 97631 w 591428"/>
                <a:gd name="connsiteY12" fmla="*/ 81001 h 605028"/>
                <a:gd name="connsiteX13" fmla="*/ 125322 w 591428"/>
                <a:gd name="connsiteY13" fmla="*/ 95833 h 605028"/>
                <a:gd name="connsiteX14" fmla="*/ 268488 w 591428"/>
                <a:gd name="connsiteY14" fmla="*/ 270570 h 605028"/>
                <a:gd name="connsiteX15" fmla="*/ 278330 w 591428"/>
                <a:gd name="connsiteY15" fmla="*/ 270570 h 605028"/>
                <a:gd name="connsiteX16" fmla="*/ 335151 w 591428"/>
                <a:gd name="connsiteY16" fmla="*/ 322667 h 605028"/>
                <a:gd name="connsiteX17" fmla="*/ 122258 w 591428"/>
                <a:gd name="connsiteY17" fmla="*/ 322667 h 605028"/>
                <a:gd name="connsiteX18" fmla="*/ 102018 w 591428"/>
                <a:gd name="connsiteY18" fmla="*/ 342876 h 605028"/>
                <a:gd name="connsiteX19" fmla="*/ 122258 w 591428"/>
                <a:gd name="connsiteY19" fmla="*/ 362991 h 605028"/>
                <a:gd name="connsiteX20" fmla="*/ 469033 w 591428"/>
                <a:gd name="connsiteY20" fmla="*/ 362991 h 605028"/>
                <a:gd name="connsiteX21" fmla="*/ 487880 w 591428"/>
                <a:gd name="connsiteY21" fmla="*/ 349457 h 605028"/>
                <a:gd name="connsiteX22" fmla="*/ 591216 w 591428"/>
                <a:gd name="connsiteY22" fmla="*/ 293282 h 605028"/>
                <a:gd name="connsiteX23" fmla="*/ 590380 w 591428"/>
                <a:gd name="connsiteY23" fmla="*/ 298009 h 605028"/>
                <a:gd name="connsiteX24" fmla="*/ 502178 w 591428"/>
                <a:gd name="connsiteY24" fmla="*/ 589918 h 605028"/>
                <a:gd name="connsiteX25" fmla="*/ 481752 w 591428"/>
                <a:gd name="connsiteY25" fmla="*/ 605028 h 605028"/>
                <a:gd name="connsiteX26" fmla="*/ 109446 w 591428"/>
                <a:gd name="connsiteY26" fmla="*/ 605028 h 605028"/>
                <a:gd name="connsiteX27" fmla="*/ 89020 w 591428"/>
                <a:gd name="connsiteY27" fmla="*/ 589918 h 605028"/>
                <a:gd name="connsiteX28" fmla="*/ 911 w 591428"/>
                <a:gd name="connsiteY28" fmla="*/ 298009 h 605028"/>
                <a:gd name="connsiteX29" fmla="*/ 4253 w 591428"/>
                <a:gd name="connsiteY29" fmla="*/ 279191 h 605028"/>
                <a:gd name="connsiteX30" fmla="*/ 21336 w 591428"/>
                <a:gd name="connsiteY30" fmla="*/ 270570 h 605028"/>
                <a:gd name="connsiteX31" fmla="*/ 162460 w 591428"/>
                <a:gd name="connsiteY31" fmla="*/ 270570 h 605028"/>
                <a:gd name="connsiteX32" fmla="*/ 61817 w 591428"/>
                <a:gd name="connsiteY32" fmla="*/ 147744 h 605028"/>
                <a:gd name="connsiteX33" fmla="*/ 52718 w 591428"/>
                <a:gd name="connsiteY33" fmla="*/ 117710 h 605028"/>
                <a:gd name="connsiteX34" fmla="*/ 67573 w 591428"/>
                <a:gd name="connsiteY34" fmla="*/ 90086 h 605028"/>
                <a:gd name="connsiteX35" fmla="*/ 97631 w 591428"/>
                <a:gd name="connsiteY35" fmla="*/ 81001 h 605028"/>
                <a:gd name="connsiteX36" fmla="*/ 444441 w 591428"/>
                <a:gd name="connsiteY36" fmla="*/ 62010 h 605028"/>
                <a:gd name="connsiteX37" fmla="*/ 414170 w 591428"/>
                <a:gd name="connsiteY37" fmla="*/ 92320 h 605028"/>
                <a:gd name="connsiteX38" fmla="*/ 414170 w 591428"/>
                <a:gd name="connsiteY38" fmla="*/ 116513 h 605028"/>
                <a:gd name="connsiteX39" fmla="*/ 389843 w 591428"/>
                <a:gd name="connsiteY39" fmla="*/ 116513 h 605028"/>
                <a:gd name="connsiteX40" fmla="*/ 359572 w 591428"/>
                <a:gd name="connsiteY40" fmla="*/ 146823 h 605028"/>
                <a:gd name="connsiteX41" fmla="*/ 389843 w 591428"/>
                <a:gd name="connsiteY41" fmla="*/ 177040 h 605028"/>
                <a:gd name="connsiteX42" fmla="*/ 414170 w 591428"/>
                <a:gd name="connsiteY42" fmla="*/ 177040 h 605028"/>
                <a:gd name="connsiteX43" fmla="*/ 414170 w 591428"/>
                <a:gd name="connsiteY43" fmla="*/ 201232 h 605028"/>
                <a:gd name="connsiteX44" fmla="*/ 444441 w 591428"/>
                <a:gd name="connsiteY44" fmla="*/ 231542 h 605028"/>
                <a:gd name="connsiteX45" fmla="*/ 474711 w 591428"/>
                <a:gd name="connsiteY45" fmla="*/ 201232 h 605028"/>
                <a:gd name="connsiteX46" fmla="*/ 474711 w 591428"/>
                <a:gd name="connsiteY46" fmla="*/ 177040 h 605028"/>
                <a:gd name="connsiteX47" fmla="*/ 499039 w 591428"/>
                <a:gd name="connsiteY47" fmla="*/ 177040 h 605028"/>
                <a:gd name="connsiteX48" fmla="*/ 529309 w 591428"/>
                <a:gd name="connsiteY48" fmla="*/ 146823 h 605028"/>
                <a:gd name="connsiteX49" fmla="*/ 499039 w 591428"/>
                <a:gd name="connsiteY49" fmla="*/ 116513 h 605028"/>
                <a:gd name="connsiteX50" fmla="*/ 474711 w 591428"/>
                <a:gd name="connsiteY50" fmla="*/ 116513 h 605028"/>
                <a:gd name="connsiteX51" fmla="*/ 474711 w 591428"/>
                <a:gd name="connsiteY51" fmla="*/ 92320 h 605028"/>
                <a:gd name="connsiteX52" fmla="*/ 444441 w 591428"/>
                <a:gd name="connsiteY52" fmla="*/ 62010 h 605028"/>
                <a:gd name="connsiteX53" fmla="*/ 444441 w 591428"/>
                <a:gd name="connsiteY53" fmla="*/ 0 h 605028"/>
                <a:gd name="connsiteX54" fmla="*/ 591428 w 591428"/>
                <a:gd name="connsiteY54" fmla="*/ 146823 h 605028"/>
                <a:gd name="connsiteX55" fmla="*/ 444441 w 591428"/>
                <a:gd name="connsiteY55" fmla="*/ 293552 h 605028"/>
                <a:gd name="connsiteX56" fmla="*/ 297453 w 591428"/>
                <a:gd name="connsiteY56" fmla="*/ 146823 h 605028"/>
                <a:gd name="connsiteX57" fmla="*/ 444441 w 591428"/>
                <a:gd name="connsiteY57" fmla="*/ 0 h 60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591428" h="605028">
                  <a:moveTo>
                    <a:pt x="203033" y="524380"/>
                  </a:moveTo>
                  <a:cubicBezTo>
                    <a:pt x="191892" y="524380"/>
                    <a:pt x="182886" y="533372"/>
                    <a:pt x="182886" y="544496"/>
                  </a:cubicBezTo>
                  <a:cubicBezTo>
                    <a:pt x="182886" y="555620"/>
                    <a:pt x="191892" y="564704"/>
                    <a:pt x="203033" y="564704"/>
                  </a:cubicBezTo>
                  <a:lnTo>
                    <a:pt x="388258" y="564704"/>
                  </a:lnTo>
                  <a:cubicBezTo>
                    <a:pt x="399399" y="564704"/>
                    <a:pt x="408405" y="555620"/>
                    <a:pt x="408405" y="544496"/>
                  </a:cubicBezTo>
                  <a:cubicBezTo>
                    <a:pt x="408405" y="533372"/>
                    <a:pt x="399399" y="524380"/>
                    <a:pt x="388258" y="524380"/>
                  </a:cubicBezTo>
                  <a:close/>
                  <a:moveTo>
                    <a:pt x="162646" y="423524"/>
                  </a:moveTo>
                  <a:cubicBezTo>
                    <a:pt x="151504" y="423524"/>
                    <a:pt x="142499" y="432515"/>
                    <a:pt x="142499" y="443639"/>
                  </a:cubicBezTo>
                  <a:cubicBezTo>
                    <a:pt x="142499" y="454856"/>
                    <a:pt x="151504" y="463848"/>
                    <a:pt x="162646" y="463848"/>
                  </a:cubicBezTo>
                  <a:lnTo>
                    <a:pt x="428645" y="463848"/>
                  </a:lnTo>
                  <a:cubicBezTo>
                    <a:pt x="439787" y="463848"/>
                    <a:pt x="448793" y="454856"/>
                    <a:pt x="448793" y="443639"/>
                  </a:cubicBezTo>
                  <a:cubicBezTo>
                    <a:pt x="448793" y="432515"/>
                    <a:pt x="439787" y="423524"/>
                    <a:pt x="428645" y="423524"/>
                  </a:cubicBezTo>
                  <a:close/>
                  <a:moveTo>
                    <a:pt x="97631" y="81001"/>
                  </a:moveTo>
                  <a:cubicBezTo>
                    <a:pt x="108076" y="82044"/>
                    <a:pt x="118127" y="87073"/>
                    <a:pt x="125322" y="95833"/>
                  </a:cubicBezTo>
                  <a:lnTo>
                    <a:pt x="268488" y="270570"/>
                  </a:lnTo>
                  <a:lnTo>
                    <a:pt x="278330" y="270570"/>
                  </a:lnTo>
                  <a:cubicBezTo>
                    <a:pt x="293835" y="291242"/>
                    <a:pt x="313054" y="308948"/>
                    <a:pt x="335151" y="322667"/>
                  </a:cubicBezTo>
                  <a:lnTo>
                    <a:pt x="122258" y="322667"/>
                  </a:lnTo>
                  <a:cubicBezTo>
                    <a:pt x="111117" y="322667"/>
                    <a:pt x="102018" y="331659"/>
                    <a:pt x="102018" y="342876"/>
                  </a:cubicBezTo>
                  <a:cubicBezTo>
                    <a:pt x="102018" y="353999"/>
                    <a:pt x="111117" y="362991"/>
                    <a:pt x="122258" y="362991"/>
                  </a:cubicBezTo>
                  <a:lnTo>
                    <a:pt x="469033" y="362991"/>
                  </a:lnTo>
                  <a:cubicBezTo>
                    <a:pt x="477853" y="362991"/>
                    <a:pt x="485188" y="357244"/>
                    <a:pt x="487880" y="349457"/>
                  </a:cubicBezTo>
                  <a:cubicBezTo>
                    <a:pt x="527710" y="340929"/>
                    <a:pt x="563363" y="320999"/>
                    <a:pt x="591216" y="293282"/>
                  </a:cubicBezTo>
                  <a:cubicBezTo>
                    <a:pt x="591123" y="294858"/>
                    <a:pt x="590845" y="296433"/>
                    <a:pt x="590380" y="298009"/>
                  </a:cubicBezTo>
                  <a:lnTo>
                    <a:pt x="502178" y="589918"/>
                  </a:lnTo>
                  <a:cubicBezTo>
                    <a:pt x="499486" y="598910"/>
                    <a:pt x="491223" y="605028"/>
                    <a:pt x="481752" y="605028"/>
                  </a:cubicBezTo>
                  <a:lnTo>
                    <a:pt x="109446" y="605028"/>
                  </a:lnTo>
                  <a:cubicBezTo>
                    <a:pt x="100069" y="605028"/>
                    <a:pt x="91805" y="598910"/>
                    <a:pt x="89020" y="589918"/>
                  </a:cubicBezTo>
                  <a:lnTo>
                    <a:pt x="911" y="298009"/>
                  </a:lnTo>
                  <a:cubicBezTo>
                    <a:pt x="-1039" y="291520"/>
                    <a:pt x="168" y="284568"/>
                    <a:pt x="4253" y="279191"/>
                  </a:cubicBezTo>
                  <a:cubicBezTo>
                    <a:pt x="8245" y="273722"/>
                    <a:pt x="14559" y="270570"/>
                    <a:pt x="21336" y="270570"/>
                  </a:cubicBezTo>
                  <a:lnTo>
                    <a:pt x="162460" y="270570"/>
                  </a:lnTo>
                  <a:lnTo>
                    <a:pt x="61817" y="147744"/>
                  </a:lnTo>
                  <a:cubicBezTo>
                    <a:pt x="54853" y="139309"/>
                    <a:pt x="51604" y="128556"/>
                    <a:pt x="52718" y="117710"/>
                  </a:cubicBezTo>
                  <a:cubicBezTo>
                    <a:pt x="53832" y="106864"/>
                    <a:pt x="59124" y="96945"/>
                    <a:pt x="67573" y="90086"/>
                  </a:cubicBezTo>
                  <a:cubicBezTo>
                    <a:pt x="76347" y="82902"/>
                    <a:pt x="87186" y="79958"/>
                    <a:pt x="97631" y="81001"/>
                  </a:cubicBezTo>
                  <a:close/>
                  <a:moveTo>
                    <a:pt x="444441" y="62010"/>
                  </a:moveTo>
                  <a:cubicBezTo>
                    <a:pt x="427727" y="62010"/>
                    <a:pt x="414170" y="75543"/>
                    <a:pt x="414170" y="92320"/>
                  </a:cubicBezTo>
                  <a:lnTo>
                    <a:pt x="414170" y="116513"/>
                  </a:lnTo>
                  <a:lnTo>
                    <a:pt x="389843" y="116513"/>
                  </a:lnTo>
                  <a:cubicBezTo>
                    <a:pt x="373129" y="116513"/>
                    <a:pt x="359572" y="130046"/>
                    <a:pt x="359572" y="146823"/>
                  </a:cubicBezTo>
                  <a:cubicBezTo>
                    <a:pt x="359572" y="163507"/>
                    <a:pt x="373129" y="177040"/>
                    <a:pt x="389843" y="177040"/>
                  </a:cubicBezTo>
                  <a:lnTo>
                    <a:pt x="414170" y="177040"/>
                  </a:lnTo>
                  <a:lnTo>
                    <a:pt x="414170" y="201232"/>
                  </a:lnTo>
                  <a:cubicBezTo>
                    <a:pt x="414170" y="218009"/>
                    <a:pt x="427727" y="231542"/>
                    <a:pt x="444441" y="231542"/>
                  </a:cubicBezTo>
                  <a:cubicBezTo>
                    <a:pt x="461154" y="231542"/>
                    <a:pt x="474711" y="218009"/>
                    <a:pt x="474711" y="201232"/>
                  </a:cubicBezTo>
                  <a:lnTo>
                    <a:pt x="474711" y="177040"/>
                  </a:lnTo>
                  <a:lnTo>
                    <a:pt x="499039" y="177040"/>
                  </a:lnTo>
                  <a:cubicBezTo>
                    <a:pt x="515752" y="177040"/>
                    <a:pt x="529309" y="163507"/>
                    <a:pt x="529309" y="146823"/>
                  </a:cubicBezTo>
                  <a:cubicBezTo>
                    <a:pt x="529309" y="130046"/>
                    <a:pt x="515752" y="116513"/>
                    <a:pt x="499039" y="116513"/>
                  </a:cubicBezTo>
                  <a:lnTo>
                    <a:pt x="474711" y="116513"/>
                  </a:lnTo>
                  <a:lnTo>
                    <a:pt x="474711" y="92320"/>
                  </a:lnTo>
                  <a:cubicBezTo>
                    <a:pt x="474711" y="75543"/>
                    <a:pt x="461154" y="62010"/>
                    <a:pt x="444441" y="62010"/>
                  </a:cubicBezTo>
                  <a:close/>
                  <a:moveTo>
                    <a:pt x="444441" y="0"/>
                  </a:moveTo>
                  <a:cubicBezTo>
                    <a:pt x="525688" y="0"/>
                    <a:pt x="591428" y="65718"/>
                    <a:pt x="591428" y="146823"/>
                  </a:cubicBezTo>
                  <a:cubicBezTo>
                    <a:pt x="591428" y="227834"/>
                    <a:pt x="525688" y="293552"/>
                    <a:pt x="444441" y="293552"/>
                  </a:cubicBezTo>
                  <a:cubicBezTo>
                    <a:pt x="363194" y="293552"/>
                    <a:pt x="297453" y="227834"/>
                    <a:pt x="297453" y="146823"/>
                  </a:cubicBezTo>
                  <a:cubicBezTo>
                    <a:pt x="297453" y="65718"/>
                    <a:pt x="363194" y="0"/>
                    <a:pt x="444441" y="0"/>
                  </a:cubicBezTo>
                  <a:close/>
                </a:path>
              </a:pathLst>
            </a:custGeom>
            <a:solidFill>
              <a:schemeClr val="bg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p>
          </p:txBody>
        </p:sp>
        <p:sp>
          <p:nvSpPr>
            <p:cNvPr id="19" name="îṣļîḑé-Freeform: Shape 22"/>
            <p:cNvSpPr/>
            <p:nvPr/>
          </p:nvSpPr>
          <p:spPr bwMode="auto">
            <a:xfrm>
              <a:off x="6712623" y="2259800"/>
              <a:ext cx="279147" cy="272840"/>
            </a:xfrm>
            <a:custGeom>
              <a:avLst/>
              <a:gdLst>
                <a:gd name="T0" fmla="*/ 74 w 82"/>
                <a:gd name="T1" fmla="*/ 6 h 80"/>
                <a:gd name="T2" fmla="*/ 67 w 82"/>
                <a:gd name="T3" fmla="*/ 27 h 80"/>
                <a:gd name="T4" fmla="*/ 65 w 82"/>
                <a:gd name="T5" fmla="*/ 30 h 80"/>
                <a:gd name="T6" fmla="*/ 75 w 82"/>
                <a:gd name="T7" fmla="*/ 71 h 80"/>
                <a:gd name="T8" fmla="*/ 66 w 82"/>
                <a:gd name="T9" fmla="*/ 80 h 80"/>
                <a:gd name="T10" fmla="*/ 44 w 82"/>
                <a:gd name="T11" fmla="*/ 50 h 80"/>
                <a:gd name="T12" fmla="*/ 36 w 82"/>
                <a:gd name="T13" fmla="*/ 57 h 80"/>
                <a:gd name="T14" fmla="*/ 39 w 82"/>
                <a:gd name="T15" fmla="*/ 70 h 80"/>
                <a:gd name="T16" fmla="*/ 34 w 82"/>
                <a:gd name="T17" fmla="*/ 75 h 80"/>
                <a:gd name="T18" fmla="*/ 26 w 82"/>
                <a:gd name="T19" fmla="*/ 61 h 80"/>
                <a:gd name="T20" fmla="*/ 21 w 82"/>
                <a:gd name="T21" fmla="*/ 67 h 80"/>
                <a:gd name="T22" fmla="*/ 16 w 82"/>
                <a:gd name="T23" fmla="*/ 62 h 80"/>
                <a:gd name="T24" fmla="*/ 21 w 82"/>
                <a:gd name="T25" fmla="*/ 57 h 80"/>
                <a:gd name="T26" fmla="*/ 7 w 82"/>
                <a:gd name="T27" fmla="*/ 50 h 80"/>
                <a:gd name="T28" fmla="*/ 12 w 82"/>
                <a:gd name="T29" fmla="*/ 44 h 80"/>
                <a:gd name="T30" fmla="*/ 25 w 82"/>
                <a:gd name="T31" fmla="*/ 47 h 80"/>
                <a:gd name="T32" fmla="*/ 32 w 82"/>
                <a:gd name="T33" fmla="*/ 39 h 80"/>
                <a:gd name="T34" fmla="*/ 0 w 82"/>
                <a:gd name="T35" fmla="*/ 18 h 80"/>
                <a:gd name="T36" fmla="*/ 9 w 82"/>
                <a:gd name="T37" fmla="*/ 8 h 80"/>
                <a:gd name="T38" fmla="*/ 51 w 82"/>
                <a:gd name="T39" fmla="*/ 16 h 80"/>
                <a:gd name="T40" fmla="*/ 53 w 82"/>
                <a:gd name="T41" fmla="*/ 13 h 80"/>
                <a:gd name="T42" fmla="*/ 74 w 82"/>
                <a:gd name="T43" fmla="*/ 6 h 80"/>
                <a:gd name="T44" fmla="*/ 82 w 82"/>
                <a:gd name="T45" fmla="*/ 50 h 80"/>
                <a:gd name="T46" fmla="*/ 74 w 82"/>
                <a:gd name="T47" fmla="*/ 42 h 80"/>
                <a:gd name="T48" fmla="*/ 72 w 82"/>
                <a:gd name="T49" fmla="*/ 44 h 80"/>
                <a:gd name="T50" fmla="*/ 76 w 82"/>
                <a:gd name="T51" fmla="*/ 57 h 80"/>
                <a:gd name="T52" fmla="*/ 82 w 82"/>
                <a:gd name="T53" fmla="*/ 50 h 80"/>
                <a:gd name="T54" fmla="*/ 29 w 82"/>
                <a:gd name="T55" fmla="*/ 0 h 80"/>
                <a:gd name="T56" fmla="*/ 23 w 82"/>
                <a:gd name="T57" fmla="*/ 7 h 80"/>
                <a:gd name="T58" fmla="*/ 36 w 82"/>
                <a:gd name="T59" fmla="*/ 10 h 80"/>
                <a:gd name="T60" fmla="*/ 37 w 82"/>
                <a:gd name="T61" fmla="*/ 8 h 80"/>
                <a:gd name="T62" fmla="*/ 29 w 82"/>
                <a:gd name="T63"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2" h="80">
                  <a:moveTo>
                    <a:pt x="74" y="6"/>
                  </a:moveTo>
                  <a:cubicBezTo>
                    <a:pt x="76" y="15"/>
                    <a:pt x="74" y="21"/>
                    <a:pt x="67" y="27"/>
                  </a:cubicBezTo>
                  <a:cubicBezTo>
                    <a:pt x="65" y="30"/>
                    <a:pt x="65" y="30"/>
                    <a:pt x="65" y="30"/>
                  </a:cubicBezTo>
                  <a:cubicBezTo>
                    <a:pt x="75" y="71"/>
                    <a:pt x="75" y="71"/>
                    <a:pt x="75" y="71"/>
                  </a:cubicBezTo>
                  <a:cubicBezTo>
                    <a:pt x="66" y="80"/>
                    <a:pt x="66" y="80"/>
                    <a:pt x="66" y="80"/>
                  </a:cubicBezTo>
                  <a:cubicBezTo>
                    <a:pt x="44" y="50"/>
                    <a:pt x="44" y="50"/>
                    <a:pt x="44" y="50"/>
                  </a:cubicBezTo>
                  <a:cubicBezTo>
                    <a:pt x="36" y="57"/>
                    <a:pt x="36" y="57"/>
                    <a:pt x="36" y="57"/>
                  </a:cubicBezTo>
                  <a:cubicBezTo>
                    <a:pt x="39" y="70"/>
                    <a:pt x="39" y="70"/>
                    <a:pt x="39" y="70"/>
                  </a:cubicBezTo>
                  <a:cubicBezTo>
                    <a:pt x="34" y="75"/>
                    <a:pt x="34" y="75"/>
                    <a:pt x="34" y="75"/>
                  </a:cubicBezTo>
                  <a:cubicBezTo>
                    <a:pt x="26" y="61"/>
                    <a:pt x="26" y="61"/>
                    <a:pt x="26" y="61"/>
                  </a:cubicBezTo>
                  <a:cubicBezTo>
                    <a:pt x="21" y="67"/>
                    <a:pt x="21" y="67"/>
                    <a:pt x="21" y="67"/>
                  </a:cubicBezTo>
                  <a:cubicBezTo>
                    <a:pt x="16" y="62"/>
                    <a:pt x="16" y="62"/>
                    <a:pt x="16" y="62"/>
                  </a:cubicBezTo>
                  <a:cubicBezTo>
                    <a:pt x="21" y="57"/>
                    <a:pt x="21" y="57"/>
                    <a:pt x="21" y="57"/>
                  </a:cubicBezTo>
                  <a:cubicBezTo>
                    <a:pt x="7" y="50"/>
                    <a:pt x="7" y="50"/>
                    <a:pt x="7" y="50"/>
                  </a:cubicBezTo>
                  <a:cubicBezTo>
                    <a:pt x="12" y="44"/>
                    <a:pt x="12" y="44"/>
                    <a:pt x="12" y="44"/>
                  </a:cubicBezTo>
                  <a:cubicBezTo>
                    <a:pt x="25" y="47"/>
                    <a:pt x="25" y="47"/>
                    <a:pt x="25" y="47"/>
                  </a:cubicBezTo>
                  <a:cubicBezTo>
                    <a:pt x="32" y="39"/>
                    <a:pt x="32" y="39"/>
                    <a:pt x="32" y="39"/>
                  </a:cubicBezTo>
                  <a:cubicBezTo>
                    <a:pt x="0" y="18"/>
                    <a:pt x="0" y="18"/>
                    <a:pt x="0" y="18"/>
                  </a:cubicBezTo>
                  <a:cubicBezTo>
                    <a:pt x="9" y="8"/>
                    <a:pt x="9" y="8"/>
                    <a:pt x="9" y="8"/>
                  </a:cubicBezTo>
                  <a:cubicBezTo>
                    <a:pt x="51" y="16"/>
                    <a:pt x="51" y="16"/>
                    <a:pt x="51" y="16"/>
                  </a:cubicBezTo>
                  <a:cubicBezTo>
                    <a:pt x="53" y="13"/>
                    <a:pt x="53" y="13"/>
                    <a:pt x="53" y="13"/>
                  </a:cubicBezTo>
                  <a:cubicBezTo>
                    <a:pt x="60" y="5"/>
                    <a:pt x="67" y="4"/>
                    <a:pt x="74" y="6"/>
                  </a:cubicBezTo>
                  <a:close/>
                  <a:moveTo>
                    <a:pt x="82" y="50"/>
                  </a:moveTo>
                  <a:cubicBezTo>
                    <a:pt x="74" y="42"/>
                    <a:pt x="74" y="42"/>
                    <a:pt x="74" y="42"/>
                  </a:cubicBezTo>
                  <a:cubicBezTo>
                    <a:pt x="72" y="44"/>
                    <a:pt x="72" y="44"/>
                    <a:pt x="72" y="44"/>
                  </a:cubicBezTo>
                  <a:cubicBezTo>
                    <a:pt x="76" y="57"/>
                    <a:pt x="76" y="57"/>
                    <a:pt x="76" y="57"/>
                  </a:cubicBezTo>
                  <a:cubicBezTo>
                    <a:pt x="82" y="50"/>
                    <a:pt x="82" y="50"/>
                    <a:pt x="82" y="50"/>
                  </a:cubicBezTo>
                  <a:close/>
                  <a:moveTo>
                    <a:pt x="29" y="0"/>
                  </a:moveTo>
                  <a:cubicBezTo>
                    <a:pt x="23" y="7"/>
                    <a:pt x="23" y="7"/>
                    <a:pt x="23" y="7"/>
                  </a:cubicBezTo>
                  <a:cubicBezTo>
                    <a:pt x="36" y="10"/>
                    <a:pt x="36" y="10"/>
                    <a:pt x="36" y="10"/>
                  </a:cubicBezTo>
                  <a:cubicBezTo>
                    <a:pt x="37" y="8"/>
                    <a:pt x="37" y="8"/>
                    <a:pt x="37" y="8"/>
                  </a:cubicBezTo>
                  <a:lnTo>
                    <a:pt x="29" y="0"/>
                  </a:lnTo>
                  <a:close/>
                </a:path>
              </a:pathLst>
            </a:custGeom>
            <a:solidFill>
              <a:schemeClr val="bg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p>
          </p:txBody>
        </p:sp>
      </p:grpSp>
      <p:grpSp>
        <p:nvGrpSpPr>
          <p:cNvPr id="22" name="组合 21"/>
          <p:cNvGrpSpPr/>
          <p:nvPr/>
        </p:nvGrpSpPr>
        <p:grpSpPr>
          <a:xfrm>
            <a:off x="1025927" y="1607238"/>
            <a:ext cx="10291361" cy="1535788"/>
            <a:chOff x="2677264" y="1996356"/>
            <a:chExt cx="10291361" cy="1535788"/>
          </a:xfrm>
        </p:grpSpPr>
        <p:sp>
          <p:nvSpPr>
            <p:cNvPr id="23" name="矩形 22"/>
            <p:cNvSpPr/>
            <p:nvPr/>
          </p:nvSpPr>
          <p:spPr>
            <a:xfrm>
              <a:off x="2677264" y="2346820"/>
              <a:ext cx="10291361" cy="1185324"/>
            </a:xfrm>
            <a:prstGeom prst="rect">
              <a:avLst/>
            </a:prstGeom>
          </p:spPr>
          <p:txBody>
            <a:bodyPr wrap="square">
              <a:spAutoFit/>
              <a:scene3d>
                <a:camera prst="orthographicFront"/>
                <a:lightRig rig="threePt" dir="t"/>
              </a:scene3d>
              <a:sp3d contourW="12700"/>
            </a:bodyPr>
            <a:lstStyle/>
            <a:p>
              <a:pPr>
                <a:lnSpc>
                  <a:spcPct val="130000"/>
                </a:lnSpc>
                <a:spcAft>
                  <a:spcPts val="800"/>
                </a:spcAft>
                <a:buSzPct val="25000"/>
              </a:pPr>
              <a:r>
                <a:rPr lang="zh-CN" altLang="en-US" sz="14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随着互联网、大数据等技术的不断发展和完善，越来越多原来需要专业财务人员人工完成的工作都可以交由财务机器人自动完成，而且财务机器人还具有普通财务人员所无法比拟的规范化、无误差、高速度等优点，因而财务机器人在公司得到了越来越普遍的应用，也给公司带来了新的发展机遇和探索。积极探索“</a:t>
              </a:r>
              <a:r>
                <a:rPr lang="en-US" altLang="zh-CN" sz="14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AI+RPA</a:t>
              </a:r>
              <a:r>
                <a:rPr lang="zh-CN" altLang="en-US" sz="14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”技术，转变思维模式，适应技术发展对商业模式的影响和冲击，才能在市场竞争中重塑商业模式，使得财务机器人成为自身核心竞争力的组成部分，从而获得更大的发展空间。</a:t>
              </a:r>
            </a:p>
          </p:txBody>
        </p:sp>
        <p:sp>
          <p:nvSpPr>
            <p:cNvPr id="24" name="矩形 23"/>
            <p:cNvSpPr/>
            <p:nvPr/>
          </p:nvSpPr>
          <p:spPr>
            <a:xfrm>
              <a:off x="2677265" y="1996356"/>
              <a:ext cx="2084387" cy="423545"/>
            </a:xfrm>
            <a:prstGeom prst="rect">
              <a:avLst/>
            </a:prstGeom>
          </p:spPr>
          <p:txBody>
            <a:bodyPr wrap="square">
              <a:spAutoFit/>
              <a:scene3d>
                <a:camera prst="orthographicFront"/>
                <a:lightRig rig="threePt" dir="t"/>
              </a:scene3d>
              <a:sp3d contourW="12700"/>
            </a:bodyPr>
            <a:lstStyle/>
            <a:p>
              <a:pPr algn="just">
                <a:lnSpc>
                  <a:spcPct val="120000"/>
                </a:lnSpc>
              </a:pPr>
              <a:endParaRPr lang="zh-CN" altLang="en-US" dirty="0">
                <a:solidFill>
                  <a:srgbClr val="151472"/>
                </a:solidFill>
                <a:latin typeface="迷你简菱心" panose="02010609000101010101" pitchFamily="49" charset="-122"/>
                <a:ea typeface="迷你简菱心" panose="02010609000101010101" pitchFamily="49" charset="-122"/>
              </a:endParaRPr>
            </a:p>
          </p:txBody>
        </p:sp>
      </p:grpSp>
      <p:sp>
        <p:nvSpPr>
          <p:cNvPr id="25" name="矩形 24"/>
          <p:cNvSpPr/>
          <p:nvPr/>
        </p:nvSpPr>
        <p:spPr>
          <a:xfrm>
            <a:off x="8990273" y="4757095"/>
            <a:ext cx="2084387" cy="423545"/>
          </a:xfrm>
          <a:prstGeom prst="rect">
            <a:avLst/>
          </a:prstGeom>
        </p:spPr>
        <p:txBody>
          <a:bodyPr wrap="square">
            <a:spAutoFit/>
            <a:scene3d>
              <a:camera prst="orthographicFront"/>
              <a:lightRig rig="threePt" dir="t"/>
            </a:scene3d>
            <a:sp3d contourW="12700"/>
          </a:bodyPr>
          <a:lstStyle/>
          <a:p>
            <a:pPr>
              <a:lnSpc>
                <a:spcPct val="120000"/>
              </a:lnSpc>
            </a:pPr>
            <a:r>
              <a:rPr lang="zh-CN" altLang="en-US" dirty="0">
                <a:solidFill>
                  <a:srgbClr val="151472"/>
                </a:solidFill>
                <a:latin typeface="迷你简菱心" panose="02010609000101010101" pitchFamily="49" charset="-122"/>
                <a:ea typeface="迷你简菱心" panose="02010609000101010101" pitchFamily="49" charset="-122"/>
              </a:rPr>
              <a:t>发展空间</a:t>
            </a:r>
          </a:p>
        </p:txBody>
      </p:sp>
      <p:sp>
        <p:nvSpPr>
          <p:cNvPr id="26" name="矩形 25"/>
          <p:cNvSpPr/>
          <p:nvPr/>
        </p:nvSpPr>
        <p:spPr>
          <a:xfrm>
            <a:off x="7386964" y="3929043"/>
            <a:ext cx="2084387" cy="423545"/>
          </a:xfrm>
          <a:prstGeom prst="rect">
            <a:avLst/>
          </a:prstGeom>
          <a:solidFill>
            <a:schemeClr val="bg1"/>
          </a:solidFill>
        </p:spPr>
        <p:txBody>
          <a:bodyPr wrap="square">
            <a:spAutoFit/>
            <a:scene3d>
              <a:camera prst="orthographicFront"/>
              <a:lightRig rig="threePt" dir="t"/>
            </a:scene3d>
            <a:sp3d contourW="12700"/>
          </a:bodyPr>
          <a:lstStyle/>
          <a:p>
            <a:pPr>
              <a:lnSpc>
                <a:spcPct val="120000"/>
              </a:lnSpc>
            </a:pPr>
            <a:r>
              <a:rPr lang="zh-CN" altLang="en-US" dirty="0">
                <a:solidFill>
                  <a:srgbClr val="151472"/>
                </a:solidFill>
                <a:latin typeface="迷你简菱心" panose="02010609000101010101" pitchFamily="49" charset="-122"/>
                <a:ea typeface="迷你简菱心" panose="02010609000101010101" pitchFamily="49" charset="-122"/>
              </a:rPr>
              <a:t>高速度</a:t>
            </a:r>
          </a:p>
        </p:txBody>
      </p:sp>
      <p:sp>
        <p:nvSpPr>
          <p:cNvPr id="27" name="矩形 26"/>
          <p:cNvSpPr/>
          <p:nvPr/>
        </p:nvSpPr>
        <p:spPr>
          <a:xfrm>
            <a:off x="1841106" y="3828262"/>
            <a:ext cx="2084387" cy="396583"/>
          </a:xfrm>
          <a:prstGeom prst="rect">
            <a:avLst/>
          </a:prstGeom>
        </p:spPr>
        <p:txBody>
          <a:bodyPr wrap="square">
            <a:spAutoFit/>
            <a:scene3d>
              <a:camera prst="orthographicFront"/>
              <a:lightRig rig="threePt" dir="t"/>
            </a:scene3d>
            <a:sp3d contourW="12700"/>
          </a:bodyPr>
          <a:lstStyle/>
          <a:p>
            <a:pPr algn="r">
              <a:lnSpc>
                <a:spcPct val="120000"/>
              </a:lnSpc>
            </a:pPr>
            <a:r>
              <a:rPr lang="zh-CN" altLang="en-US" dirty="0">
                <a:solidFill>
                  <a:srgbClr val="151472"/>
                </a:solidFill>
                <a:latin typeface="迷你简菱心" panose="02010609000101010101" pitchFamily="49" charset="-122"/>
                <a:ea typeface="迷你简菱心" panose="02010609000101010101" pitchFamily="49" charset="-122"/>
              </a:rPr>
              <a:t>付款机器人</a:t>
            </a:r>
          </a:p>
        </p:txBody>
      </p:sp>
      <p:sp>
        <p:nvSpPr>
          <p:cNvPr id="28" name="矩形 27"/>
          <p:cNvSpPr/>
          <p:nvPr/>
        </p:nvSpPr>
        <p:spPr>
          <a:xfrm>
            <a:off x="1660255" y="5628078"/>
            <a:ext cx="2084387" cy="423545"/>
          </a:xfrm>
          <a:prstGeom prst="rect">
            <a:avLst/>
          </a:prstGeom>
          <a:solidFill>
            <a:schemeClr val="bg1"/>
          </a:solidFill>
        </p:spPr>
        <p:txBody>
          <a:bodyPr wrap="square">
            <a:spAutoFit/>
            <a:scene3d>
              <a:camera prst="orthographicFront"/>
              <a:lightRig rig="threePt" dir="t"/>
            </a:scene3d>
            <a:sp3d contourW="12700"/>
          </a:bodyPr>
          <a:lstStyle/>
          <a:p>
            <a:pPr algn="r">
              <a:lnSpc>
                <a:spcPct val="120000"/>
              </a:lnSpc>
            </a:pPr>
            <a:r>
              <a:rPr lang="zh-CN" altLang="en-US" dirty="0">
                <a:solidFill>
                  <a:srgbClr val="151472"/>
                </a:solidFill>
                <a:latin typeface="迷你简菱心" panose="02010609000101010101" pitchFamily="49" charset="-122"/>
                <a:ea typeface="迷你简菱心" panose="02010609000101010101" pitchFamily="49" charset="-122"/>
              </a:rPr>
              <a:t>影响和冲击</a:t>
            </a:r>
          </a:p>
        </p:txBody>
      </p:sp>
      <p:sp>
        <p:nvSpPr>
          <p:cNvPr id="29" name="矩形 28">
            <a:extLst>
              <a:ext uri="{FF2B5EF4-FFF2-40B4-BE49-F238E27FC236}">
                <a16:creationId xmlns:a16="http://schemas.microsoft.com/office/drawing/2014/main" id="{F867A5A5-71D9-C09B-911A-21C8943DD3CA}"/>
              </a:ext>
            </a:extLst>
          </p:cNvPr>
          <p:cNvSpPr/>
          <p:nvPr/>
        </p:nvSpPr>
        <p:spPr>
          <a:xfrm>
            <a:off x="5588091" y="6024588"/>
            <a:ext cx="788999" cy="923330"/>
          </a:xfrm>
          <a:prstGeom prst="rect">
            <a:avLst/>
          </a:prstGeom>
          <a:noFill/>
        </p:spPr>
        <p:txBody>
          <a:bodyPr wrap="none" lIns="91440" tIns="45720" rIns="91440" bIns="45720">
            <a:spAutoFit/>
          </a:bodyPr>
          <a:lstStyle/>
          <a:p>
            <a:pPr algn="ctr"/>
            <a:r>
              <a:rPr lang="en-US" altLang="zh-CN"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AI</a:t>
            </a:r>
            <a:endParaRPr lang="zh-CN" alt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25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par>
                          <p:cTn id="15" fill="hold">
                            <p:stCondLst>
                              <p:cond delay="500"/>
                            </p:stCondLst>
                            <p:childTnLst>
                              <p:par>
                                <p:cTn id="16" presetID="22" presetClass="entr" presetSubtype="8"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par>
                          <p:cTn id="19" fill="hold">
                            <p:stCondLst>
                              <p:cond delay="1000"/>
                            </p:stCondLst>
                            <p:childTnLst>
                              <p:par>
                                <p:cTn id="20" presetID="53" presetClass="entr" presetSubtype="16" fill="hold" grpId="0" nodeType="afterEffect">
                                  <p:stCondLst>
                                    <p:cond delay="0"/>
                                  </p:stCondLst>
                                  <p:iterate type="lt">
                                    <p:tmPct val="10000"/>
                                  </p:iterate>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childTnLst>
                          </p:cTn>
                        </p:par>
                        <p:par>
                          <p:cTn id="25" fill="hold">
                            <p:stCondLst>
                              <p:cond delay="2000"/>
                            </p:stCondLst>
                            <p:childTnLst>
                              <p:par>
                                <p:cTn id="26" presetID="22" presetClass="entr" presetSubtype="8" fill="hold"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500"/>
                                        <p:tgtEl>
                                          <p:spTgt spid="22"/>
                                        </p:tgtEl>
                                      </p:cBhvr>
                                    </p:animEffect>
                                  </p:childTnLst>
                                </p:cTn>
                              </p:par>
                            </p:childTnLst>
                          </p:cTn>
                        </p:par>
                        <p:par>
                          <p:cTn id="29" fill="hold">
                            <p:stCondLst>
                              <p:cond delay="2500"/>
                            </p:stCondLst>
                            <p:childTnLst>
                              <p:par>
                                <p:cTn id="30" presetID="42" presetClass="entr" presetSubtype="0" fill="hold" nodeType="after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anim calcmode="lin" valueType="num">
                                      <p:cBhvr>
                                        <p:cTn id="33" dur="1000" fill="hold"/>
                                        <p:tgtEl>
                                          <p:spTgt spid="6"/>
                                        </p:tgtEl>
                                        <p:attrNameLst>
                                          <p:attrName>ppt_x</p:attrName>
                                        </p:attrNameLst>
                                      </p:cBhvr>
                                      <p:tavLst>
                                        <p:tav tm="0">
                                          <p:val>
                                            <p:strVal val="#ppt_x"/>
                                          </p:val>
                                        </p:tav>
                                        <p:tav tm="100000">
                                          <p:val>
                                            <p:strVal val="#ppt_x"/>
                                          </p:val>
                                        </p:tav>
                                      </p:tavLst>
                                    </p:anim>
                                    <p:anim calcmode="lin" valueType="num">
                                      <p:cBhvr>
                                        <p:cTn id="34" dur="1000" fill="hold"/>
                                        <p:tgtEl>
                                          <p:spTgt spid="6"/>
                                        </p:tgtEl>
                                        <p:attrNameLst>
                                          <p:attrName>ppt_y</p:attrName>
                                        </p:attrNameLst>
                                      </p:cBhvr>
                                      <p:tavLst>
                                        <p:tav tm="0">
                                          <p:val>
                                            <p:strVal val="#ppt_y+.1"/>
                                          </p:val>
                                        </p:tav>
                                        <p:tav tm="100000">
                                          <p:val>
                                            <p:strVal val="#ppt_y"/>
                                          </p:val>
                                        </p:tav>
                                      </p:tavLst>
                                    </p:anim>
                                  </p:childTnLst>
                                </p:cTn>
                              </p:par>
                            </p:childTnLst>
                          </p:cTn>
                        </p:par>
                        <p:par>
                          <p:cTn id="35" fill="hold">
                            <p:stCondLst>
                              <p:cond delay="3500"/>
                            </p:stCondLst>
                            <p:childTnLst>
                              <p:par>
                                <p:cTn id="36" presetID="53" presetClass="entr" presetSubtype="16" fill="hold" grpId="0" nodeType="after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p:cTn id="38" dur="500" fill="hold"/>
                                        <p:tgtEl>
                                          <p:spTgt spid="28"/>
                                        </p:tgtEl>
                                        <p:attrNameLst>
                                          <p:attrName>ppt_w</p:attrName>
                                        </p:attrNameLst>
                                      </p:cBhvr>
                                      <p:tavLst>
                                        <p:tav tm="0">
                                          <p:val>
                                            <p:fltVal val="0"/>
                                          </p:val>
                                        </p:tav>
                                        <p:tav tm="100000">
                                          <p:val>
                                            <p:strVal val="#ppt_w"/>
                                          </p:val>
                                        </p:tav>
                                      </p:tavLst>
                                    </p:anim>
                                    <p:anim calcmode="lin" valueType="num">
                                      <p:cBhvr>
                                        <p:cTn id="39" dur="500" fill="hold"/>
                                        <p:tgtEl>
                                          <p:spTgt spid="28"/>
                                        </p:tgtEl>
                                        <p:attrNameLst>
                                          <p:attrName>ppt_h</p:attrName>
                                        </p:attrNameLst>
                                      </p:cBhvr>
                                      <p:tavLst>
                                        <p:tav tm="0">
                                          <p:val>
                                            <p:fltVal val="0"/>
                                          </p:val>
                                        </p:tav>
                                        <p:tav tm="100000">
                                          <p:val>
                                            <p:strVal val="#ppt_h"/>
                                          </p:val>
                                        </p:tav>
                                      </p:tavLst>
                                    </p:anim>
                                    <p:animEffect transition="in" filter="fade">
                                      <p:cBhvr>
                                        <p:cTn id="40" dur="500"/>
                                        <p:tgtEl>
                                          <p:spTgt spid="28"/>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27"/>
                                        </p:tgtEl>
                                        <p:attrNameLst>
                                          <p:attrName>style.visibility</p:attrName>
                                        </p:attrNameLst>
                                      </p:cBhvr>
                                      <p:to>
                                        <p:strVal val="visible"/>
                                      </p:to>
                                    </p:set>
                                    <p:anim calcmode="lin" valueType="num">
                                      <p:cBhvr>
                                        <p:cTn id="43" dur="500" fill="hold"/>
                                        <p:tgtEl>
                                          <p:spTgt spid="27"/>
                                        </p:tgtEl>
                                        <p:attrNameLst>
                                          <p:attrName>ppt_w</p:attrName>
                                        </p:attrNameLst>
                                      </p:cBhvr>
                                      <p:tavLst>
                                        <p:tav tm="0">
                                          <p:val>
                                            <p:fltVal val="0"/>
                                          </p:val>
                                        </p:tav>
                                        <p:tav tm="100000">
                                          <p:val>
                                            <p:strVal val="#ppt_w"/>
                                          </p:val>
                                        </p:tav>
                                      </p:tavLst>
                                    </p:anim>
                                    <p:anim calcmode="lin" valueType="num">
                                      <p:cBhvr>
                                        <p:cTn id="44" dur="500" fill="hold"/>
                                        <p:tgtEl>
                                          <p:spTgt spid="27"/>
                                        </p:tgtEl>
                                        <p:attrNameLst>
                                          <p:attrName>ppt_h</p:attrName>
                                        </p:attrNameLst>
                                      </p:cBhvr>
                                      <p:tavLst>
                                        <p:tav tm="0">
                                          <p:val>
                                            <p:fltVal val="0"/>
                                          </p:val>
                                        </p:tav>
                                        <p:tav tm="100000">
                                          <p:val>
                                            <p:strVal val="#ppt_h"/>
                                          </p:val>
                                        </p:tav>
                                      </p:tavLst>
                                    </p:anim>
                                    <p:animEffect transition="in" filter="fade">
                                      <p:cBhvr>
                                        <p:cTn id="45" dur="500"/>
                                        <p:tgtEl>
                                          <p:spTgt spid="27"/>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26"/>
                                        </p:tgtEl>
                                        <p:attrNameLst>
                                          <p:attrName>style.visibility</p:attrName>
                                        </p:attrNameLst>
                                      </p:cBhvr>
                                      <p:to>
                                        <p:strVal val="visible"/>
                                      </p:to>
                                    </p:set>
                                    <p:anim calcmode="lin" valueType="num">
                                      <p:cBhvr>
                                        <p:cTn id="48" dur="500" fill="hold"/>
                                        <p:tgtEl>
                                          <p:spTgt spid="26"/>
                                        </p:tgtEl>
                                        <p:attrNameLst>
                                          <p:attrName>ppt_w</p:attrName>
                                        </p:attrNameLst>
                                      </p:cBhvr>
                                      <p:tavLst>
                                        <p:tav tm="0">
                                          <p:val>
                                            <p:fltVal val="0"/>
                                          </p:val>
                                        </p:tav>
                                        <p:tav tm="100000">
                                          <p:val>
                                            <p:strVal val="#ppt_w"/>
                                          </p:val>
                                        </p:tav>
                                      </p:tavLst>
                                    </p:anim>
                                    <p:anim calcmode="lin" valueType="num">
                                      <p:cBhvr>
                                        <p:cTn id="49" dur="500" fill="hold"/>
                                        <p:tgtEl>
                                          <p:spTgt spid="26"/>
                                        </p:tgtEl>
                                        <p:attrNameLst>
                                          <p:attrName>ppt_h</p:attrName>
                                        </p:attrNameLst>
                                      </p:cBhvr>
                                      <p:tavLst>
                                        <p:tav tm="0">
                                          <p:val>
                                            <p:fltVal val="0"/>
                                          </p:val>
                                        </p:tav>
                                        <p:tav tm="100000">
                                          <p:val>
                                            <p:strVal val="#ppt_h"/>
                                          </p:val>
                                        </p:tav>
                                      </p:tavLst>
                                    </p:anim>
                                    <p:animEffect transition="in" filter="fade">
                                      <p:cBhvr>
                                        <p:cTn id="50" dur="500"/>
                                        <p:tgtEl>
                                          <p:spTgt spid="26"/>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25"/>
                                        </p:tgtEl>
                                        <p:attrNameLst>
                                          <p:attrName>style.visibility</p:attrName>
                                        </p:attrNameLst>
                                      </p:cBhvr>
                                      <p:to>
                                        <p:strVal val="visible"/>
                                      </p:to>
                                    </p:set>
                                    <p:anim calcmode="lin" valueType="num">
                                      <p:cBhvr>
                                        <p:cTn id="53" dur="500" fill="hold"/>
                                        <p:tgtEl>
                                          <p:spTgt spid="25"/>
                                        </p:tgtEl>
                                        <p:attrNameLst>
                                          <p:attrName>ppt_w</p:attrName>
                                        </p:attrNameLst>
                                      </p:cBhvr>
                                      <p:tavLst>
                                        <p:tav tm="0">
                                          <p:val>
                                            <p:fltVal val="0"/>
                                          </p:val>
                                        </p:tav>
                                        <p:tav tm="100000">
                                          <p:val>
                                            <p:strVal val="#ppt_w"/>
                                          </p:val>
                                        </p:tav>
                                      </p:tavLst>
                                    </p:anim>
                                    <p:anim calcmode="lin" valueType="num">
                                      <p:cBhvr>
                                        <p:cTn id="54" dur="500" fill="hold"/>
                                        <p:tgtEl>
                                          <p:spTgt spid="25"/>
                                        </p:tgtEl>
                                        <p:attrNameLst>
                                          <p:attrName>ppt_h</p:attrName>
                                        </p:attrNameLst>
                                      </p:cBhvr>
                                      <p:tavLst>
                                        <p:tav tm="0">
                                          <p:val>
                                            <p:fltVal val="0"/>
                                          </p:val>
                                        </p:tav>
                                        <p:tav tm="100000">
                                          <p:val>
                                            <p:strVal val="#ppt_h"/>
                                          </p:val>
                                        </p:tav>
                                      </p:tavLst>
                                    </p:anim>
                                    <p:animEffect transition="in" filter="fade">
                                      <p:cBhvr>
                                        <p:cTn id="5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P spid="25" grpId="0"/>
      <p:bldP spid="26" grpId="0" bldLvl="0" animBg="1"/>
      <p:bldP spid="27" grpId="0"/>
      <p:bldP spid="28"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937581" y="1828825"/>
            <a:ext cx="1661993" cy="3170099"/>
          </a:xfrm>
          <a:prstGeom prst="rect">
            <a:avLst/>
          </a:prstGeom>
          <a:noFill/>
        </p:spPr>
        <p:txBody>
          <a:bodyPr vert="eaVert" wrap="none" rtlCol="0">
            <a:spAutoFit/>
          </a:bodyPr>
          <a:lstStyle/>
          <a:p>
            <a:r>
              <a:rPr lang="zh-CN" altLang="en-US" sz="9600" dirty="0">
                <a:solidFill>
                  <a:srgbClr val="151472"/>
                </a:solidFill>
                <a:latin typeface="迷你简菱心" panose="02010609000101010101" pitchFamily="49" charset="-122"/>
                <a:ea typeface="迷你简菱心" panose="02010609000101010101" pitchFamily="49" charset="-122"/>
              </a:rPr>
              <a:t>目 录</a:t>
            </a:r>
          </a:p>
        </p:txBody>
      </p:sp>
      <p:cxnSp>
        <p:nvCxnSpPr>
          <p:cNvPr id="8" name="直接连接符 7"/>
          <p:cNvCxnSpPr/>
          <p:nvPr/>
        </p:nvCxnSpPr>
        <p:spPr>
          <a:xfrm>
            <a:off x="2055910" y="1016514"/>
            <a:ext cx="0" cy="3953231"/>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7095528" y="1510304"/>
            <a:ext cx="1808480" cy="583565"/>
          </a:xfrm>
          <a:prstGeom prst="rect">
            <a:avLst/>
          </a:prstGeom>
          <a:noFill/>
        </p:spPr>
        <p:txBody>
          <a:bodyPr wrap="none" rtlCol="0">
            <a:spAutoFit/>
          </a:bodyPr>
          <a:lstStyle/>
          <a:p>
            <a:r>
              <a:rPr lang="zh-CN" altLang="en-US" sz="3200" dirty="0">
                <a:solidFill>
                  <a:srgbClr val="151472"/>
                </a:solidFill>
                <a:latin typeface="方正尚酷简体" panose="03000509000000000000" pitchFamily="65" charset="-122"/>
                <a:ea typeface="方正尚酷简体" panose="03000509000000000000" pitchFamily="65" charset="-122"/>
              </a:rPr>
              <a:t>业务背景</a:t>
            </a:r>
          </a:p>
        </p:txBody>
      </p:sp>
      <p:grpSp>
        <p:nvGrpSpPr>
          <p:cNvPr id="10" name="组合 9"/>
          <p:cNvGrpSpPr/>
          <p:nvPr/>
        </p:nvGrpSpPr>
        <p:grpSpPr>
          <a:xfrm>
            <a:off x="5175820" y="1478167"/>
            <a:ext cx="5515896" cy="639760"/>
            <a:chOff x="4611330" y="1493841"/>
            <a:chExt cx="5515896" cy="639760"/>
          </a:xfrm>
        </p:grpSpPr>
        <p:sp>
          <p:nvSpPr>
            <p:cNvPr id="11" name="矩形 10"/>
            <p:cNvSpPr/>
            <p:nvPr/>
          </p:nvSpPr>
          <p:spPr>
            <a:xfrm>
              <a:off x="6096000" y="1493841"/>
              <a:ext cx="4031226" cy="639760"/>
            </a:xfrm>
            <a:prstGeom prst="rect">
              <a:avLst/>
            </a:prstGeom>
            <a:no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4611330" y="1493841"/>
              <a:ext cx="1484670" cy="639760"/>
            </a:xfrm>
            <a:prstGeom prst="rect">
              <a:avLst/>
            </a:prstGeom>
            <a:solidFill>
              <a:srgbClr val="151472"/>
            </a:solidFill>
            <a:ln>
              <a:no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en-US" altLang="zh-CN" sz="3600" spc="300" dirty="0">
                  <a:latin typeface="Agency FB" panose="020B0503020202020204" pitchFamily="34" charset="0"/>
                </a:rPr>
                <a:t>01</a:t>
              </a:r>
              <a:endParaRPr lang="zh-CN" altLang="en-US" sz="3600" spc="300" dirty="0">
                <a:latin typeface="Agency FB" panose="020B0503020202020204" pitchFamily="34" charset="0"/>
              </a:endParaRPr>
            </a:p>
          </p:txBody>
        </p:sp>
      </p:grpSp>
      <p:sp>
        <p:nvSpPr>
          <p:cNvPr id="13" name="文本框 12"/>
          <p:cNvSpPr txBox="1"/>
          <p:nvPr/>
        </p:nvSpPr>
        <p:spPr>
          <a:xfrm>
            <a:off x="7095528" y="2441186"/>
            <a:ext cx="1808480" cy="583565"/>
          </a:xfrm>
          <a:prstGeom prst="rect">
            <a:avLst/>
          </a:prstGeom>
          <a:noFill/>
        </p:spPr>
        <p:txBody>
          <a:bodyPr wrap="none" rtlCol="0">
            <a:spAutoFit/>
          </a:bodyPr>
          <a:lstStyle/>
          <a:p>
            <a:r>
              <a:rPr lang="zh-CN" altLang="en-US" sz="3200" dirty="0">
                <a:solidFill>
                  <a:srgbClr val="151472"/>
                </a:solidFill>
                <a:latin typeface="方正尚酷简体" panose="03000509000000000000" pitchFamily="65" charset="-122"/>
                <a:ea typeface="方正尚酷简体" panose="03000509000000000000" pitchFamily="65" charset="-122"/>
              </a:rPr>
              <a:t>业务痛点</a:t>
            </a:r>
          </a:p>
        </p:txBody>
      </p:sp>
      <p:grpSp>
        <p:nvGrpSpPr>
          <p:cNvPr id="14" name="组合 13"/>
          <p:cNvGrpSpPr/>
          <p:nvPr/>
        </p:nvGrpSpPr>
        <p:grpSpPr>
          <a:xfrm>
            <a:off x="5175820" y="2409049"/>
            <a:ext cx="5515896" cy="639760"/>
            <a:chOff x="4611330" y="1493841"/>
            <a:chExt cx="5515896" cy="639760"/>
          </a:xfrm>
        </p:grpSpPr>
        <p:sp>
          <p:nvSpPr>
            <p:cNvPr id="15" name="矩形 14"/>
            <p:cNvSpPr/>
            <p:nvPr/>
          </p:nvSpPr>
          <p:spPr>
            <a:xfrm>
              <a:off x="6096000" y="1493841"/>
              <a:ext cx="4031226" cy="639760"/>
            </a:xfrm>
            <a:prstGeom prst="rect">
              <a:avLst/>
            </a:prstGeom>
            <a:no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611330" y="1493841"/>
              <a:ext cx="1484670" cy="639760"/>
            </a:xfrm>
            <a:prstGeom prst="rect">
              <a:avLst/>
            </a:prstGeom>
            <a:solidFill>
              <a:srgbClr val="151472"/>
            </a:solidFill>
            <a:ln>
              <a:no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en-US" altLang="zh-CN" sz="3600" spc="300" dirty="0">
                  <a:latin typeface="Agency FB" panose="020B0503020202020204" pitchFamily="34" charset="0"/>
                </a:rPr>
                <a:t>02</a:t>
              </a:r>
              <a:endParaRPr lang="zh-CN" altLang="en-US" sz="3600" spc="300" dirty="0">
                <a:latin typeface="Agency FB" panose="020B0503020202020204" pitchFamily="34" charset="0"/>
              </a:endParaRPr>
            </a:p>
          </p:txBody>
        </p:sp>
      </p:grpSp>
      <p:sp>
        <p:nvSpPr>
          <p:cNvPr id="17" name="文本框 16"/>
          <p:cNvSpPr txBox="1"/>
          <p:nvPr/>
        </p:nvSpPr>
        <p:spPr>
          <a:xfrm>
            <a:off x="7095528" y="3383643"/>
            <a:ext cx="1808480" cy="583565"/>
          </a:xfrm>
          <a:prstGeom prst="rect">
            <a:avLst/>
          </a:prstGeom>
          <a:noFill/>
        </p:spPr>
        <p:txBody>
          <a:bodyPr wrap="none" rtlCol="0">
            <a:spAutoFit/>
          </a:bodyPr>
          <a:lstStyle/>
          <a:p>
            <a:r>
              <a:rPr lang="zh-CN" altLang="en-US" sz="3200" dirty="0">
                <a:solidFill>
                  <a:srgbClr val="151472"/>
                </a:solidFill>
                <a:latin typeface="方正尚酷简体" panose="03000509000000000000" pitchFamily="65" charset="-122"/>
                <a:ea typeface="方正尚酷简体" panose="03000509000000000000" pitchFamily="65" charset="-122"/>
              </a:rPr>
              <a:t>收益分析</a:t>
            </a:r>
          </a:p>
        </p:txBody>
      </p:sp>
      <p:grpSp>
        <p:nvGrpSpPr>
          <p:cNvPr id="18" name="组合 17"/>
          <p:cNvGrpSpPr/>
          <p:nvPr/>
        </p:nvGrpSpPr>
        <p:grpSpPr>
          <a:xfrm>
            <a:off x="5175820" y="3339931"/>
            <a:ext cx="5515896" cy="639760"/>
            <a:chOff x="4611330" y="1493841"/>
            <a:chExt cx="5515896" cy="639760"/>
          </a:xfrm>
        </p:grpSpPr>
        <p:sp>
          <p:nvSpPr>
            <p:cNvPr id="19" name="矩形 18"/>
            <p:cNvSpPr/>
            <p:nvPr/>
          </p:nvSpPr>
          <p:spPr>
            <a:xfrm>
              <a:off x="6096000" y="1493841"/>
              <a:ext cx="4031226" cy="639760"/>
            </a:xfrm>
            <a:prstGeom prst="rect">
              <a:avLst/>
            </a:prstGeom>
            <a:no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4611330" y="1493841"/>
              <a:ext cx="1484670" cy="639760"/>
            </a:xfrm>
            <a:prstGeom prst="rect">
              <a:avLst/>
            </a:prstGeom>
            <a:solidFill>
              <a:srgbClr val="151472"/>
            </a:solidFill>
            <a:ln>
              <a:no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en-US" altLang="zh-CN" sz="3600" spc="300" dirty="0">
                  <a:latin typeface="Agency FB" panose="020B0503020202020204" pitchFamily="34" charset="0"/>
                </a:rPr>
                <a:t>03</a:t>
              </a:r>
              <a:endParaRPr lang="zh-CN" altLang="en-US" sz="3600" spc="300" dirty="0">
                <a:latin typeface="Agency FB" panose="020B0503020202020204" pitchFamily="34" charset="0"/>
              </a:endParaRPr>
            </a:p>
          </p:txBody>
        </p:sp>
      </p:grpSp>
      <p:sp>
        <p:nvSpPr>
          <p:cNvPr id="21" name="文本框 20"/>
          <p:cNvSpPr txBox="1"/>
          <p:nvPr/>
        </p:nvSpPr>
        <p:spPr>
          <a:xfrm>
            <a:off x="7095528" y="4302950"/>
            <a:ext cx="1808480" cy="583565"/>
          </a:xfrm>
          <a:prstGeom prst="rect">
            <a:avLst/>
          </a:prstGeom>
          <a:noFill/>
        </p:spPr>
        <p:txBody>
          <a:bodyPr wrap="none" rtlCol="0">
            <a:spAutoFit/>
          </a:bodyPr>
          <a:lstStyle/>
          <a:p>
            <a:r>
              <a:rPr lang="zh-CN" altLang="en-US" sz="3200" dirty="0">
                <a:solidFill>
                  <a:srgbClr val="151472"/>
                </a:solidFill>
                <a:latin typeface="方正尚酷简体" panose="03000509000000000000" pitchFamily="65" charset="-122"/>
                <a:ea typeface="方正尚酷简体" panose="03000509000000000000" pitchFamily="65" charset="-122"/>
              </a:rPr>
              <a:t>设计思路</a:t>
            </a:r>
          </a:p>
        </p:txBody>
      </p:sp>
      <p:grpSp>
        <p:nvGrpSpPr>
          <p:cNvPr id="22" name="组合 21"/>
          <p:cNvGrpSpPr/>
          <p:nvPr/>
        </p:nvGrpSpPr>
        <p:grpSpPr>
          <a:xfrm>
            <a:off x="5175820" y="4270813"/>
            <a:ext cx="5515896" cy="639760"/>
            <a:chOff x="4611330" y="1493841"/>
            <a:chExt cx="5515896" cy="639760"/>
          </a:xfrm>
        </p:grpSpPr>
        <p:sp>
          <p:nvSpPr>
            <p:cNvPr id="23" name="矩形 22"/>
            <p:cNvSpPr/>
            <p:nvPr/>
          </p:nvSpPr>
          <p:spPr>
            <a:xfrm>
              <a:off x="6096000" y="1493841"/>
              <a:ext cx="4031226" cy="639760"/>
            </a:xfrm>
            <a:prstGeom prst="rect">
              <a:avLst/>
            </a:prstGeom>
            <a:no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4611330" y="1493841"/>
              <a:ext cx="1484670" cy="639760"/>
            </a:xfrm>
            <a:prstGeom prst="rect">
              <a:avLst/>
            </a:prstGeom>
            <a:solidFill>
              <a:srgbClr val="151472"/>
            </a:solidFill>
            <a:ln>
              <a:no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en-US" altLang="zh-CN" sz="3600" spc="300" dirty="0">
                  <a:latin typeface="Agency FB" panose="020B0503020202020204" pitchFamily="34" charset="0"/>
                </a:rPr>
                <a:t>04</a:t>
              </a:r>
              <a:endParaRPr lang="zh-CN" altLang="en-US" sz="3600" spc="300" dirty="0">
                <a:latin typeface="Agency FB" panose="020B0503020202020204" pitchFamily="34" charset="0"/>
              </a:endParaRPr>
            </a:p>
          </p:txBody>
        </p:sp>
      </p:grpSp>
      <p:grpSp>
        <p:nvGrpSpPr>
          <p:cNvPr id="25" name="组合 24"/>
          <p:cNvGrpSpPr/>
          <p:nvPr/>
        </p:nvGrpSpPr>
        <p:grpSpPr>
          <a:xfrm>
            <a:off x="5175820" y="5198410"/>
            <a:ext cx="5515896" cy="639760"/>
            <a:chOff x="4611330" y="1493841"/>
            <a:chExt cx="5515896" cy="639760"/>
          </a:xfrm>
        </p:grpSpPr>
        <p:sp>
          <p:nvSpPr>
            <p:cNvPr id="26" name="矩形 25"/>
            <p:cNvSpPr/>
            <p:nvPr/>
          </p:nvSpPr>
          <p:spPr>
            <a:xfrm>
              <a:off x="6096000" y="1493841"/>
              <a:ext cx="4031226" cy="639760"/>
            </a:xfrm>
            <a:prstGeom prst="rect">
              <a:avLst/>
            </a:prstGeom>
            <a:no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4611330" y="1493841"/>
              <a:ext cx="1484670" cy="639760"/>
            </a:xfrm>
            <a:prstGeom prst="rect">
              <a:avLst/>
            </a:prstGeom>
            <a:solidFill>
              <a:srgbClr val="151472"/>
            </a:solidFill>
            <a:ln>
              <a:no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en-US" altLang="zh-CN" sz="3600" spc="300" dirty="0">
                  <a:latin typeface="Agency FB" panose="020B0503020202020204" pitchFamily="34" charset="0"/>
                </a:rPr>
                <a:t>05</a:t>
              </a:r>
              <a:endParaRPr lang="zh-CN" altLang="en-US" sz="3600" spc="300" dirty="0">
                <a:latin typeface="Agency FB" panose="020B0503020202020204" pitchFamily="34" charset="0"/>
              </a:endParaRPr>
            </a:p>
          </p:txBody>
        </p:sp>
      </p:grpSp>
      <p:sp>
        <p:nvSpPr>
          <p:cNvPr id="28" name="文本框 27"/>
          <p:cNvSpPr txBox="1"/>
          <p:nvPr/>
        </p:nvSpPr>
        <p:spPr>
          <a:xfrm>
            <a:off x="7095527" y="5215292"/>
            <a:ext cx="1826141" cy="584775"/>
          </a:xfrm>
          <a:prstGeom prst="rect">
            <a:avLst/>
          </a:prstGeom>
          <a:noFill/>
        </p:spPr>
        <p:txBody>
          <a:bodyPr wrap="none" rtlCol="0">
            <a:spAutoFit/>
          </a:bodyPr>
          <a:lstStyle/>
          <a:p>
            <a:r>
              <a:rPr lang="zh-CN" altLang="en-US" sz="3200" dirty="0">
                <a:solidFill>
                  <a:srgbClr val="151472"/>
                </a:solidFill>
                <a:latin typeface="方正尚酷简体" panose="03000509000000000000" pitchFamily="65" charset="-122"/>
                <a:ea typeface="方正尚酷简体" panose="03000509000000000000" pitchFamily="65" charset="-122"/>
              </a:rPr>
              <a:t>总结分析</a:t>
            </a:r>
          </a:p>
        </p:txBody>
      </p:sp>
      <p:sp>
        <p:nvSpPr>
          <p:cNvPr id="4" name="文本框 3"/>
          <p:cNvSpPr txBox="1"/>
          <p:nvPr/>
        </p:nvSpPr>
        <p:spPr>
          <a:xfrm>
            <a:off x="4488815" y="354965"/>
            <a:ext cx="6299200" cy="1043305"/>
          </a:xfrm>
          <a:prstGeom prst="rect">
            <a:avLst/>
          </a:prstGeom>
          <a:noFill/>
        </p:spPr>
        <p:txBody>
          <a:bodyPr wrap="square" rtlCol="0">
            <a:noAutofit/>
          </a:bodyPr>
          <a:lstStyle/>
          <a:p>
            <a:pPr algn="ctr"/>
            <a:r>
              <a:rPr lang="zh-CN" altLang="en-US" sz="4800" b="1" dirty="0">
                <a:ln w="12700">
                  <a:solidFill>
                    <a:schemeClr val="accent5"/>
                  </a:solidFill>
                  <a:prstDash val="solid"/>
                </a:ln>
                <a:pattFill prst="ltDnDiag">
                  <a:fgClr>
                    <a:schemeClr val="accent5">
                      <a:lumMod val="60000"/>
                      <a:lumOff val="40000"/>
                    </a:schemeClr>
                  </a:fgClr>
                  <a:bgClr>
                    <a:schemeClr val="bg1"/>
                  </a:bgClr>
                </a:pattFill>
                <a:effectLst/>
                <a:sym typeface="+mn-ea"/>
              </a:rPr>
              <a:t>网银付款机器人</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iterate type="lt">
                                    <p:tmPct val="10000"/>
                                  </p:iterate>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0"/>
                            </p:stCondLst>
                            <p:childTnLst>
                              <p:par>
                                <p:cTn id="10" presetID="22" presetClass="entr" presetSubtype="1" fill="hold" nodeType="after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up)">
                                      <p:cBhvr>
                                        <p:cTn id="12" dur="1500"/>
                                        <p:tgtEl>
                                          <p:spTgt spid="8"/>
                                        </p:tgtEl>
                                      </p:cBhvr>
                                    </p:animEffect>
                                  </p:childTnLst>
                                </p:cTn>
                              </p:par>
                              <p:par>
                                <p:cTn id="13" presetID="10"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childTnLst>
                                </p:cTn>
                              </p:par>
                              <p:par>
                                <p:cTn id="16" presetID="42" presetClass="path" presetSubtype="0" decel="100000" fill="hold" nodeType="withEffect">
                                  <p:stCondLst>
                                    <p:cond delay="0"/>
                                  </p:stCondLst>
                                  <p:childTnLst>
                                    <p:animMotion origin="layout" path="M -1.04167E-6 2.96296E-6 L -1.04167E-6 0.23565 " pathEditMode="relative" rAng="0" ptsTypes="AA">
                                      <p:cBhvr>
                                        <p:cTn id="17" dur="1000" spd="-100000" fill="hold"/>
                                        <p:tgtEl>
                                          <p:spTgt spid="10"/>
                                        </p:tgtEl>
                                        <p:attrNameLst>
                                          <p:attrName>ppt_x</p:attrName>
                                          <p:attrName>ppt_y</p:attrName>
                                        </p:attrNameLst>
                                      </p:cBhvr>
                                      <p:rCtr x="0" y="11782"/>
                                    </p:animMotion>
                                  </p:childTnLst>
                                </p:cTn>
                              </p:par>
                            </p:childTnLst>
                          </p:cTn>
                        </p:par>
                        <p:par>
                          <p:cTn id="18" fill="hold">
                            <p:stCondLst>
                              <p:cond delay="1500"/>
                            </p:stCondLst>
                            <p:childTnLst>
                              <p:par>
                                <p:cTn id="19" presetID="23" presetClass="entr" presetSubtype="16" fill="hold" nodeType="afterEffect">
                                  <p:stCondLst>
                                    <p:cond delay="0"/>
                                  </p:stCondLst>
                                  <p:iterate type="lt">
                                    <p:tmPct val="10000"/>
                                  </p:iterate>
                                  <p:childTnLst>
                                    <p:set>
                                      <p:cBhvr>
                                        <p:cTn id="20" dur="1" fill="hold">
                                          <p:stCondLst>
                                            <p:cond delay="0"/>
                                          </p:stCondLst>
                                        </p:cTn>
                                        <p:tgtEl>
                                          <p:spTgt spid="9">
                                            <p:txEl>
                                              <p:pRg st="0" end="0"/>
                                            </p:txEl>
                                          </p:spTgt>
                                        </p:tgtEl>
                                        <p:attrNameLst>
                                          <p:attrName>style.visibility</p:attrName>
                                        </p:attrNameLst>
                                      </p:cBhvr>
                                      <p:to>
                                        <p:strVal val="visible"/>
                                      </p:to>
                                    </p:set>
                                    <p:anim calcmode="lin" valueType="num">
                                      <p:cBhvr>
                                        <p:cTn id="21"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9">
                                            <p:txEl>
                                              <p:pRg st="0" end="0"/>
                                            </p:txEl>
                                          </p:spTgt>
                                        </p:tgtEl>
                                        <p:attrNameLst>
                                          <p:attrName>ppt_h</p:attrName>
                                        </p:attrNameLst>
                                      </p:cBhvr>
                                      <p:tavLst>
                                        <p:tav tm="0">
                                          <p:val>
                                            <p:fltVal val="0"/>
                                          </p:val>
                                        </p:tav>
                                        <p:tav tm="100000">
                                          <p:val>
                                            <p:strVal val="#ppt_h"/>
                                          </p:val>
                                        </p:tav>
                                      </p:tavLst>
                                    </p:anim>
                                  </p:childTnLst>
                                </p:cTn>
                              </p:par>
                              <p:par>
                                <p:cTn id="23" presetID="10"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1000"/>
                                        <p:tgtEl>
                                          <p:spTgt spid="14"/>
                                        </p:tgtEl>
                                      </p:cBhvr>
                                    </p:animEffect>
                                  </p:childTnLst>
                                </p:cTn>
                              </p:par>
                              <p:par>
                                <p:cTn id="26" presetID="42" presetClass="path" presetSubtype="0" decel="100000" fill="hold" nodeType="withEffect">
                                  <p:stCondLst>
                                    <p:cond delay="0"/>
                                  </p:stCondLst>
                                  <p:childTnLst>
                                    <p:animMotion origin="layout" path="M -1.04167E-6 3.33333E-6 L -1.04167E-6 0.23564 " pathEditMode="relative" rAng="0" ptsTypes="AA">
                                      <p:cBhvr>
                                        <p:cTn id="27" dur="1000" spd="-100000" fill="hold"/>
                                        <p:tgtEl>
                                          <p:spTgt spid="14"/>
                                        </p:tgtEl>
                                        <p:attrNameLst>
                                          <p:attrName>ppt_x</p:attrName>
                                          <p:attrName>ppt_y</p:attrName>
                                        </p:attrNameLst>
                                      </p:cBhvr>
                                      <p:rCtr x="0" y="11782"/>
                                    </p:animMotion>
                                  </p:childTnLst>
                                </p:cTn>
                              </p:par>
                              <p:par>
                                <p:cTn id="28" presetID="23" presetClass="entr" presetSubtype="16" fill="hold" nodeType="withEffect">
                                  <p:stCondLst>
                                    <p:cond delay="0"/>
                                  </p:stCondLst>
                                  <p:iterate type="lt">
                                    <p:tmPct val="10000"/>
                                  </p:iterate>
                                  <p:childTnLst>
                                    <p:set>
                                      <p:cBhvr>
                                        <p:cTn id="29" dur="1" fill="hold">
                                          <p:stCondLst>
                                            <p:cond delay="0"/>
                                          </p:stCondLst>
                                        </p:cTn>
                                        <p:tgtEl>
                                          <p:spTgt spid="13">
                                            <p:txEl>
                                              <p:pRg st="0" end="0"/>
                                            </p:txEl>
                                          </p:spTgt>
                                        </p:tgtEl>
                                        <p:attrNameLst>
                                          <p:attrName>style.visibility</p:attrName>
                                        </p:attrNameLst>
                                      </p:cBhvr>
                                      <p:to>
                                        <p:strVal val="visible"/>
                                      </p:to>
                                    </p:set>
                                    <p:anim calcmode="lin" valueType="num">
                                      <p:cBhvr>
                                        <p:cTn id="30"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31" dur="500" fill="hold"/>
                                        <p:tgtEl>
                                          <p:spTgt spid="13">
                                            <p:txEl>
                                              <p:pRg st="0" end="0"/>
                                            </p:txEl>
                                          </p:spTgt>
                                        </p:tgtEl>
                                        <p:attrNameLst>
                                          <p:attrName>ppt_h</p:attrName>
                                        </p:attrNameLst>
                                      </p:cBhvr>
                                      <p:tavLst>
                                        <p:tav tm="0">
                                          <p:val>
                                            <p:fltVal val="0"/>
                                          </p:val>
                                        </p:tav>
                                        <p:tav tm="100000">
                                          <p:val>
                                            <p:strVal val="#ppt_h"/>
                                          </p:val>
                                        </p:tav>
                                      </p:tavLst>
                                    </p:anim>
                                  </p:childTnLst>
                                </p:cTn>
                              </p:par>
                              <p:par>
                                <p:cTn id="32" presetID="10" presetClass="entr" presetSubtype="0" fill="hold"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1000"/>
                                        <p:tgtEl>
                                          <p:spTgt spid="18"/>
                                        </p:tgtEl>
                                      </p:cBhvr>
                                    </p:animEffect>
                                  </p:childTnLst>
                                </p:cTn>
                              </p:par>
                              <p:par>
                                <p:cTn id="35" presetID="42" presetClass="path" presetSubtype="0" decel="100000" fill="hold" nodeType="withEffect">
                                  <p:stCondLst>
                                    <p:cond delay="0"/>
                                  </p:stCondLst>
                                  <p:childTnLst>
                                    <p:animMotion origin="layout" path="M -1.04167E-6 -4.81481E-6 L -1.04167E-6 0.23565 " pathEditMode="relative" rAng="0" ptsTypes="AA">
                                      <p:cBhvr>
                                        <p:cTn id="36" dur="1000" spd="-100000" fill="hold"/>
                                        <p:tgtEl>
                                          <p:spTgt spid="18"/>
                                        </p:tgtEl>
                                        <p:attrNameLst>
                                          <p:attrName>ppt_x</p:attrName>
                                          <p:attrName>ppt_y</p:attrName>
                                        </p:attrNameLst>
                                      </p:cBhvr>
                                      <p:rCtr x="0" y="11782"/>
                                    </p:animMotion>
                                  </p:childTnLst>
                                </p:cTn>
                              </p:par>
                              <p:par>
                                <p:cTn id="37" presetID="23" presetClass="entr" presetSubtype="16" fill="hold" nodeType="withEffect">
                                  <p:stCondLst>
                                    <p:cond delay="0"/>
                                  </p:stCondLst>
                                  <p:iterate type="lt">
                                    <p:tmPct val="10000"/>
                                  </p:iterate>
                                  <p:childTnLst>
                                    <p:set>
                                      <p:cBhvr>
                                        <p:cTn id="38" dur="1" fill="hold">
                                          <p:stCondLst>
                                            <p:cond delay="0"/>
                                          </p:stCondLst>
                                        </p:cTn>
                                        <p:tgtEl>
                                          <p:spTgt spid="17">
                                            <p:txEl>
                                              <p:pRg st="0" end="0"/>
                                            </p:txEl>
                                          </p:spTgt>
                                        </p:tgtEl>
                                        <p:attrNameLst>
                                          <p:attrName>style.visibility</p:attrName>
                                        </p:attrNameLst>
                                      </p:cBhvr>
                                      <p:to>
                                        <p:strVal val="visible"/>
                                      </p:to>
                                    </p:set>
                                    <p:anim calcmode="lin" valueType="num">
                                      <p:cBhvr>
                                        <p:cTn id="39"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40" dur="500" fill="hold"/>
                                        <p:tgtEl>
                                          <p:spTgt spid="17">
                                            <p:txEl>
                                              <p:pRg st="0" end="0"/>
                                            </p:txEl>
                                          </p:spTgt>
                                        </p:tgtEl>
                                        <p:attrNameLst>
                                          <p:attrName>ppt_h</p:attrName>
                                        </p:attrNameLst>
                                      </p:cBhvr>
                                      <p:tavLst>
                                        <p:tav tm="0">
                                          <p:val>
                                            <p:fltVal val="0"/>
                                          </p:val>
                                        </p:tav>
                                        <p:tav tm="100000">
                                          <p:val>
                                            <p:strVal val="#ppt_h"/>
                                          </p:val>
                                        </p:tav>
                                      </p:tavLst>
                                    </p:anim>
                                  </p:childTnLst>
                                </p:cTn>
                              </p:par>
                              <p:par>
                                <p:cTn id="41" presetID="10" presetClass="entr" presetSubtype="0" fill="hold" nodeType="with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1000"/>
                                        <p:tgtEl>
                                          <p:spTgt spid="22"/>
                                        </p:tgtEl>
                                      </p:cBhvr>
                                    </p:animEffect>
                                  </p:childTnLst>
                                </p:cTn>
                              </p:par>
                              <p:par>
                                <p:cTn id="44" presetID="42" presetClass="path" presetSubtype="0" decel="100000" fill="hold" nodeType="withEffect">
                                  <p:stCondLst>
                                    <p:cond delay="0"/>
                                  </p:stCondLst>
                                  <p:childTnLst>
                                    <p:animMotion origin="layout" path="M -1.04167E-6 -2.96296E-6 L -1.04167E-6 0.23565 " pathEditMode="relative" rAng="0" ptsTypes="AA">
                                      <p:cBhvr>
                                        <p:cTn id="45" dur="1000" spd="-100000" fill="hold"/>
                                        <p:tgtEl>
                                          <p:spTgt spid="22"/>
                                        </p:tgtEl>
                                        <p:attrNameLst>
                                          <p:attrName>ppt_x</p:attrName>
                                          <p:attrName>ppt_y</p:attrName>
                                        </p:attrNameLst>
                                      </p:cBhvr>
                                      <p:rCtr x="0" y="11782"/>
                                    </p:animMotion>
                                  </p:childTnLst>
                                </p:cTn>
                              </p:par>
                              <p:par>
                                <p:cTn id="46" presetID="23" presetClass="entr" presetSubtype="16" fill="hold" nodeType="withEffect">
                                  <p:stCondLst>
                                    <p:cond delay="0"/>
                                  </p:stCondLst>
                                  <p:iterate type="lt">
                                    <p:tmPct val="10000"/>
                                  </p:iterate>
                                  <p:childTnLst>
                                    <p:set>
                                      <p:cBhvr>
                                        <p:cTn id="47" dur="1" fill="hold">
                                          <p:stCondLst>
                                            <p:cond delay="0"/>
                                          </p:stCondLst>
                                        </p:cTn>
                                        <p:tgtEl>
                                          <p:spTgt spid="21">
                                            <p:txEl>
                                              <p:pRg st="0" end="0"/>
                                            </p:txEl>
                                          </p:spTgt>
                                        </p:tgtEl>
                                        <p:attrNameLst>
                                          <p:attrName>style.visibility</p:attrName>
                                        </p:attrNameLst>
                                      </p:cBhvr>
                                      <p:to>
                                        <p:strVal val="visible"/>
                                      </p:to>
                                    </p:set>
                                    <p:anim calcmode="lin" valueType="num">
                                      <p:cBhvr>
                                        <p:cTn id="48" dur="500" fill="hold"/>
                                        <p:tgtEl>
                                          <p:spTgt spid="21">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21">
                                            <p:txEl>
                                              <p:pRg st="0" end="0"/>
                                            </p:txEl>
                                          </p:spTgt>
                                        </p:tgtEl>
                                        <p:attrNameLst>
                                          <p:attrName>ppt_h</p:attrName>
                                        </p:attrNameLst>
                                      </p:cBhvr>
                                      <p:tavLst>
                                        <p:tav tm="0">
                                          <p:val>
                                            <p:fltVal val="0"/>
                                          </p:val>
                                        </p:tav>
                                        <p:tav tm="100000">
                                          <p:val>
                                            <p:strVal val="#ppt_h"/>
                                          </p:val>
                                        </p:tav>
                                      </p:tavLst>
                                    </p:anim>
                                  </p:childTnLst>
                                </p:cTn>
                              </p:par>
                              <p:par>
                                <p:cTn id="50" presetID="10" presetClass="entr" presetSubtype="0" fill="hold" nodeType="with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1000"/>
                                        <p:tgtEl>
                                          <p:spTgt spid="25"/>
                                        </p:tgtEl>
                                      </p:cBhvr>
                                    </p:animEffect>
                                  </p:childTnLst>
                                </p:cTn>
                              </p:par>
                              <p:par>
                                <p:cTn id="53" presetID="42" presetClass="path" presetSubtype="0" decel="100000" fill="hold" nodeType="withEffect">
                                  <p:stCondLst>
                                    <p:cond delay="0"/>
                                  </p:stCondLst>
                                  <p:childTnLst>
                                    <p:animMotion origin="layout" path="M -1.04167E-6 3.7037E-7 L -1.04167E-6 0.23565 " pathEditMode="relative" rAng="0" ptsTypes="AA">
                                      <p:cBhvr>
                                        <p:cTn id="54" dur="1000" spd="-100000" fill="hold"/>
                                        <p:tgtEl>
                                          <p:spTgt spid="25"/>
                                        </p:tgtEl>
                                        <p:attrNameLst>
                                          <p:attrName>ppt_x</p:attrName>
                                          <p:attrName>ppt_y</p:attrName>
                                        </p:attrNameLst>
                                      </p:cBhvr>
                                      <p:rCtr x="0" y="11782"/>
                                    </p:animMotion>
                                  </p:childTnLst>
                                </p:cTn>
                              </p:par>
                              <p:par>
                                <p:cTn id="55" presetID="23" presetClass="entr" presetSubtype="16" fill="hold" nodeType="withEffect">
                                  <p:stCondLst>
                                    <p:cond delay="0"/>
                                  </p:stCondLst>
                                  <p:iterate type="lt">
                                    <p:tmPct val="10000"/>
                                  </p:iterate>
                                  <p:childTnLst>
                                    <p:set>
                                      <p:cBhvr>
                                        <p:cTn id="56" dur="1" fill="hold">
                                          <p:stCondLst>
                                            <p:cond delay="0"/>
                                          </p:stCondLst>
                                        </p:cTn>
                                        <p:tgtEl>
                                          <p:spTgt spid="28">
                                            <p:txEl>
                                              <p:pRg st="0" end="0"/>
                                            </p:txEl>
                                          </p:spTgt>
                                        </p:tgtEl>
                                        <p:attrNameLst>
                                          <p:attrName>style.visibility</p:attrName>
                                        </p:attrNameLst>
                                      </p:cBhvr>
                                      <p:to>
                                        <p:strVal val="visible"/>
                                      </p:to>
                                    </p:set>
                                    <p:anim calcmode="lin" valueType="num">
                                      <p:cBhvr>
                                        <p:cTn id="57" dur="500" fill="hold"/>
                                        <p:tgtEl>
                                          <p:spTgt spid="28">
                                            <p:txEl>
                                              <p:pRg st="0" end="0"/>
                                            </p:txEl>
                                          </p:spTgt>
                                        </p:tgtEl>
                                        <p:attrNameLst>
                                          <p:attrName>ppt_w</p:attrName>
                                        </p:attrNameLst>
                                      </p:cBhvr>
                                      <p:tavLst>
                                        <p:tav tm="0">
                                          <p:val>
                                            <p:fltVal val="0"/>
                                          </p:val>
                                        </p:tav>
                                        <p:tav tm="100000">
                                          <p:val>
                                            <p:strVal val="#ppt_w"/>
                                          </p:val>
                                        </p:tav>
                                      </p:tavLst>
                                    </p:anim>
                                    <p:anim calcmode="lin" valueType="num">
                                      <p:cBhvr>
                                        <p:cTn id="58" dur="500" fill="hold"/>
                                        <p:tgtEl>
                                          <p:spTgt spid="28">
                                            <p:txEl>
                                              <p:pRg st="0" end="0"/>
                                            </p:txEl>
                                          </p:spTgt>
                                        </p:tgtEl>
                                        <p:attrNameLst>
                                          <p:attrName>ppt_h</p:attrName>
                                        </p:attrNameLst>
                                      </p:cBhvr>
                                      <p:tavLst>
                                        <p:tav tm="0">
                                          <p:val>
                                            <p:fltVal val="0"/>
                                          </p:val>
                                        </p:tav>
                                        <p:tav tm="100000">
                                          <p:val>
                                            <p:strVal val="#ppt_h"/>
                                          </p:val>
                                        </p:tav>
                                      </p:tavLst>
                                    </p:anim>
                                  </p:childTnLst>
                                </p:cTn>
                              </p:par>
                              <p:par>
                                <p:cTn id="59" presetID="4" presetClass="entr" presetSubtype="16" fill="hold" grpId="0" nodeType="withEffect">
                                  <p:stCondLst>
                                    <p:cond delay="0"/>
                                  </p:stCondLst>
                                  <p:childTnLst>
                                    <p:set>
                                      <p:cBhvr>
                                        <p:cTn id="60" dur="1" fill="hold">
                                          <p:stCondLst>
                                            <p:cond delay="0"/>
                                          </p:stCondLst>
                                        </p:cTn>
                                        <p:tgtEl>
                                          <p:spTgt spid="4"/>
                                        </p:tgtEl>
                                        <p:attrNameLst>
                                          <p:attrName>style.visibility</p:attrName>
                                        </p:attrNameLst>
                                      </p:cBhvr>
                                      <p:to>
                                        <p:strVal val="visible"/>
                                      </p:to>
                                    </p:set>
                                    <p:animEffect transition="in" filter="box(in)">
                                      <p:cBhvr>
                                        <p:cTn id="6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918916"/>
            <a:ext cx="12192000" cy="3651922"/>
          </a:xfrm>
          <a:prstGeom prst="rect">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a:solidFill>
                <a:schemeClr val="bg1"/>
              </a:solidFill>
              <a:latin typeface="Agency FB" panose="020B0503020202020204" pitchFamily="34" charset="0"/>
            </a:endParaRPr>
          </a:p>
        </p:txBody>
      </p:sp>
      <p:sp>
        <p:nvSpPr>
          <p:cNvPr id="3" name="文本框 2"/>
          <p:cNvSpPr txBox="1"/>
          <p:nvPr/>
        </p:nvSpPr>
        <p:spPr>
          <a:xfrm>
            <a:off x="4480560" y="3154684"/>
            <a:ext cx="3230880" cy="1014730"/>
          </a:xfrm>
          <a:prstGeom prst="rect">
            <a:avLst/>
          </a:prstGeom>
          <a:noFill/>
        </p:spPr>
        <p:txBody>
          <a:bodyPr wrap="none" rtlCol="0">
            <a:spAutoFit/>
          </a:bodyPr>
          <a:lstStyle/>
          <a:p>
            <a:pPr algn="ctr"/>
            <a:r>
              <a:rPr lang="zh-CN" altLang="en-US" sz="6000" dirty="0">
                <a:solidFill>
                  <a:schemeClr val="bg1"/>
                </a:solidFill>
                <a:effectLst>
                  <a:outerShdw blurRad="38100" dist="38100" dir="2700000" algn="tl">
                    <a:srgbClr val="000000">
                      <a:alpha val="43137"/>
                    </a:srgbClr>
                  </a:outerShdw>
                </a:effectLst>
                <a:latin typeface="方正尚酷简体" panose="03000509000000000000" pitchFamily="65" charset="-122"/>
                <a:ea typeface="方正尚酷简体" panose="03000509000000000000" pitchFamily="65" charset="-122"/>
              </a:rPr>
              <a:t>业务背景</a:t>
            </a:r>
          </a:p>
        </p:txBody>
      </p:sp>
      <p:sp>
        <p:nvSpPr>
          <p:cNvPr id="5" name="任意多边形: 形状 14"/>
          <p:cNvSpPr/>
          <p:nvPr/>
        </p:nvSpPr>
        <p:spPr>
          <a:xfrm>
            <a:off x="5021943" y="1321504"/>
            <a:ext cx="2148114" cy="1382640"/>
          </a:xfrm>
          <a:custGeom>
            <a:avLst/>
            <a:gdLst>
              <a:gd name="connsiteX0" fmla="*/ 0 w 4318004"/>
              <a:gd name="connsiteY0" fmla="*/ 3405519 h 3947521"/>
              <a:gd name="connsiteX1" fmla="*/ 4318004 w 4318004"/>
              <a:gd name="connsiteY1" fmla="*/ 3405519 h 3947521"/>
              <a:gd name="connsiteX2" fmla="*/ 2159002 w 4318004"/>
              <a:gd name="connsiteY2" fmla="*/ 3947521 h 3947521"/>
              <a:gd name="connsiteX3" fmla="*/ 0 w 4318004"/>
              <a:gd name="connsiteY3" fmla="*/ 0 h 3947521"/>
              <a:gd name="connsiteX4" fmla="*/ 4318004 w 4318004"/>
              <a:gd name="connsiteY4" fmla="*/ 0 h 3947521"/>
              <a:gd name="connsiteX5" fmla="*/ 4318004 w 4318004"/>
              <a:gd name="connsiteY5" fmla="*/ 1339228 h 3947521"/>
              <a:gd name="connsiteX6" fmla="*/ 4318004 w 4318004"/>
              <a:gd name="connsiteY6" fmla="*/ 2122339 h 3947521"/>
              <a:gd name="connsiteX7" fmla="*/ 4318004 w 4318004"/>
              <a:gd name="connsiteY7" fmla="*/ 3405518 h 3947521"/>
              <a:gd name="connsiteX8" fmla="*/ 0 w 4318004"/>
              <a:gd name="connsiteY8" fmla="*/ 3405518 h 3947521"/>
              <a:gd name="connsiteX9" fmla="*/ 0 w 4318004"/>
              <a:gd name="connsiteY9" fmla="*/ 2122339 h 3947521"/>
              <a:gd name="connsiteX10" fmla="*/ 0 w 4318004"/>
              <a:gd name="connsiteY10" fmla="*/ 1339228 h 3947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318004" h="3947521">
                <a:moveTo>
                  <a:pt x="0" y="3405519"/>
                </a:moveTo>
                <a:lnTo>
                  <a:pt x="4318004" y="3405519"/>
                </a:lnTo>
                <a:lnTo>
                  <a:pt x="2159002" y="3947521"/>
                </a:lnTo>
                <a:close/>
                <a:moveTo>
                  <a:pt x="0" y="0"/>
                </a:moveTo>
                <a:lnTo>
                  <a:pt x="4318004" y="0"/>
                </a:lnTo>
                <a:lnTo>
                  <a:pt x="4318004" y="1339228"/>
                </a:lnTo>
                <a:lnTo>
                  <a:pt x="4318004" y="2122339"/>
                </a:lnTo>
                <a:lnTo>
                  <a:pt x="4318004" y="3405518"/>
                </a:lnTo>
                <a:lnTo>
                  <a:pt x="0" y="3405518"/>
                </a:lnTo>
                <a:lnTo>
                  <a:pt x="0" y="2122339"/>
                </a:lnTo>
                <a:lnTo>
                  <a:pt x="0" y="1339228"/>
                </a:lnTo>
                <a:close/>
              </a:path>
            </a:pathLst>
          </a:cu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000" dirty="0">
                <a:solidFill>
                  <a:schemeClr val="bg1"/>
                </a:solidFill>
                <a:latin typeface="Agency FB" panose="020B0503020202020204" pitchFamily="34" charset="0"/>
              </a:rPr>
              <a:t>01</a:t>
            </a:r>
            <a:endParaRPr lang="zh-CN" altLang="en-US" sz="8000" dirty="0">
              <a:solidFill>
                <a:schemeClr val="bg1"/>
              </a:solidFill>
              <a:latin typeface="Agency FB" panose="020B0503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1" decel="10000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0-#ppt_h/2"/>
                                          </p:val>
                                        </p:tav>
                                        <p:tav tm="100000">
                                          <p:val>
                                            <p:strVal val="#ppt_y"/>
                                          </p:val>
                                        </p:tav>
                                      </p:tavLst>
                                    </p:anim>
                                  </p:childTnLst>
                                </p:cTn>
                              </p:par>
                            </p:childTnLst>
                          </p:cTn>
                        </p:par>
                        <p:par>
                          <p:cTn id="14" fill="hold">
                            <p:stCondLst>
                              <p:cond delay="1500"/>
                            </p:stCondLst>
                            <p:childTnLst>
                              <p:par>
                                <p:cTn id="15" presetID="52" presetClass="entr" presetSubtype="0" fill="hold" grpId="0" nodeType="afterEffect">
                                  <p:stCondLst>
                                    <p:cond delay="0"/>
                                  </p:stCondLst>
                                  <p:iterate type="lt">
                                    <p:tmPct val="10000"/>
                                  </p:iterate>
                                  <p:childTnLst>
                                    <p:set>
                                      <p:cBhvr>
                                        <p:cTn id="16" dur="1" fill="hold">
                                          <p:stCondLst>
                                            <p:cond delay="0"/>
                                          </p:stCondLst>
                                        </p:cTn>
                                        <p:tgtEl>
                                          <p:spTgt spid="3"/>
                                        </p:tgtEl>
                                        <p:attrNameLst>
                                          <p:attrName>style.visibility</p:attrName>
                                        </p:attrNameLst>
                                      </p:cBhvr>
                                      <p:to>
                                        <p:strVal val="visible"/>
                                      </p:to>
                                    </p:set>
                                    <p:animScale>
                                      <p:cBhvr>
                                        <p:cTn id="17"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3"/>
                                        </p:tgtEl>
                                        <p:attrNameLst>
                                          <p:attrName>ppt_x</p:attrName>
                                          <p:attrName>ppt_y</p:attrName>
                                        </p:attrNameLst>
                                      </p:cBhvr>
                                    </p:animMotion>
                                    <p:animEffect transition="in" filter="fade">
                                      <p:cBhvr>
                                        <p:cTn id="1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501446" y="1204687"/>
            <a:ext cx="11189109" cy="0"/>
          </a:xfrm>
          <a:prstGeom prst="line">
            <a:avLst/>
          </a:prstGeom>
          <a:ln w="28575">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rot="18900000">
            <a:off x="390677" y="429453"/>
            <a:ext cx="566057" cy="566057"/>
          </a:xfrm>
          <a:prstGeom prst="rect">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dirty="0">
              <a:solidFill>
                <a:schemeClr val="bg1"/>
              </a:solidFill>
              <a:latin typeface="Agency FB" panose="020B0503020202020204" pitchFamily="34" charset="0"/>
            </a:endParaRPr>
          </a:p>
        </p:txBody>
      </p:sp>
      <p:sp>
        <p:nvSpPr>
          <p:cNvPr id="4" name="矩形 3"/>
          <p:cNvSpPr/>
          <p:nvPr/>
        </p:nvSpPr>
        <p:spPr>
          <a:xfrm rot="18900000">
            <a:off x="881320" y="551068"/>
            <a:ext cx="333829" cy="333829"/>
          </a:xfrm>
          <a:prstGeom prst="rect">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dirty="0">
              <a:solidFill>
                <a:schemeClr val="bg1"/>
              </a:solidFill>
              <a:latin typeface="Agency FB" panose="020B0503020202020204" pitchFamily="34" charset="0"/>
            </a:endParaRPr>
          </a:p>
        </p:txBody>
      </p:sp>
      <p:sp>
        <p:nvSpPr>
          <p:cNvPr id="5" name="文本框 4"/>
          <p:cNvSpPr txBox="1"/>
          <p:nvPr/>
        </p:nvSpPr>
        <p:spPr>
          <a:xfrm>
            <a:off x="1349827" y="371747"/>
            <a:ext cx="5676005" cy="645160"/>
          </a:xfrm>
          <a:prstGeom prst="rect">
            <a:avLst/>
          </a:prstGeom>
          <a:noFill/>
        </p:spPr>
        <p:txBody>
          <a:bodyPr wrap="square" rtlCol="0">
            <a:spAutoFit/>
          </a:bodyPr>
          <a:lstStyle>
            <a:defPPr>
              <a:defRPr lang="zh-CN"/>
            </a:defPPr>
            <a:lvl1pPr algn="ctr">
              <a:defRPr sz="3600">
                <a:solidFill>
                  <a:schemeClr val="accent1"/>
                </a:solidFill>
                <a:latin typeface="+mj-ea"/>
                <a:ea typeface="+mj-ea"/>
              </a:defRPr>
            </a:lvl1pPr>
          </a:lstStyle>
          <a:p>
            <a:pPr algn="l"/>
            <a:r>
              <a:rPr lang="zh-CN" altLang="en-US" dirty="0">
                <a:solidFill>
                  <a:srgbClr val="151472"/>
                </a:solidFill>
                <a:latin typeface="方正尚酷简体" panose="03000509000000000000" pitchFamily="65" charset="-122"/>
                <a:ea typeface="方正尚酷简体" panose="03000509000000000000" pitchFamily="65" charset="-122"/>
              </a:rPr>
              <a:t>一、业务背景</a:t>
            </a:r>
          </a:p>
        </p:txBody>
      </p:sp>
      <p:grpSp>
        <p:nvGrpSpPr>
          <p:cNvPr id="6" name="Group 3"/>
          <p:cNvGrpSpPr/>
          <p:nvPr/>
        </p:nvGrpSpPr>
        <p:grpSpPr>
          <a:xfrm>
            <a:off x="4424533" y="2481581"/>
            <a:ext cx="3423274" cy="3421346"/>
            <a:chOff x="3226935" y="1332975"/>
            <a:chExt cx="2729197" cy="2726953"/>
          </a:xfrm>
        </p:grpSpPr>
        <p:sp>
          <p:nvSpPr>
            <p:cNvPr id="7" name="is1ide-Freeform: Shape 4"/>
            <p:cNvSpPr/>
            <p:nvPr/>
          </p:nvSpPr>
          <p:spPr>
            <a:xfrm>
              <a:off x="3226935" y="1332975"/>
              <a:ext cx="2729197" cy="2726953"/>
            </a:xfrm>
            <a:custGeom>
              <a:avLst/>
              <a:gdLst/>
              <a:ahLst/>
              <a:cxnLst/>
              <a:rect l="0" t="0" r="0" b="0"/>
              <a:pathLst>
                <a:path w="120000" h="120000" extrusionOk="0">
                  <a:moveTo>
                    <a:pt x="60000" y="0"/>
                  </a:moveTo>
                  <a:cubicBezTo>
                    <a:pt x="26933" y="0"/>
                    <a:pt x="0" y="26896"/>
                    <a:pt x="0" y="60000"/>
                  </a:cubicBezTo>
                  <a:cubicBezTo>
                    <a:pt x="0" y="93036"/>
                    <a:pt x="26933" y="120000"/>
                    <a:pt x="60000" y="120000"/>
                  </a:cubicBezTo>
                  <a:cubicBezTo>
                    <a:pt x="93066" y="120000"/>
                    <a:pt x="120000" y="93036"/>
                    <a:pt x="120000" y="60000"/>
                  </a:cubicBezTo>
                  <a:cubicBezTo>
                    <a:pt x="120000" y="26896"/>
                    <a:pt x="93066" y="0"/>
                    <a:pt x="60000" y="0"/>
                  </a:cubicBezTo>
                  <a:close/>
                  <a:moveTo>
                    <a:pt x="95666" y="39176"/>
                  </a:moveTo>
                  <a:cubicBezTo>
                    <a:pt x="95266" y="38976"/>
                    <a:pt x="95466" y="38375"/>
                    <a:pt x="95466" y="38375"/>
                  </a:cubicBezTo>
                  <a:cubicBezTo>
                    <a:pt x="95466" y="38375"/>
                    <a:pt x="95866" y="38175"/>
                    <a:pt x="95666" y="38175"/>
                  </a:cubicBezTo>
                  <a:cubicBezTo>
                    <a:pt x="95666" y="38175"/>
                    <a:pt x="95066" y="38175"/>
                    <a:pt x="94866" y="38042"/>
                  </a:cubicBezTo>
                  <a:cubicBezTo>
                    <a:pt x="94666" y="37842"/>
                    <a:pt x="94666" y="37842"/>
                    <a:pt x="94466" y="37842"/>
                  </a:cubicBezTo>
                  <a:cubicBezTo>
                    <a:pt x="94266" y="38042"/>
                    <a:pt x="93533" y="38175"/>
                    <a:pt x="93333" y="38042"/>
                  </a:cubicBezTo>
                  <a:cubicBezTo>
                    <a:pt x="93133" y="38042"/>
                    <a:pt x="92333" y="38175"/>
                    <a:pt x="92133" y="38175"/>
                  </a:cubicBezTo>
                  <a:cubicBezTo>
                    <a:pt x="92000" y="38175"/>
                    <a:pt x="92133" y="38175"/>
                    <a:pt x="92000" y="38175"/>
                  </a:cubicBezTo>
                  <a:cubicBezTo>
                    <a:pt x="91800" y="38175"/>
                    <a:pt x="91000" y="38375"/>
                    <a:pt x="91000" y="38576"/>
                  </a:cubicBezTo>
                  <a:cubicBezTo>
                    <a:pt x="91000" y="38776"/>
                    <a:pt x="90200" y="38576"/>
                    <a:pt x="90200" y="38576"/>
                  </a:cubicBezTo>
                  <a:cubicBezTo>
                    <a:pt x="90066" y="38576"/>
                    <a:pt x="88866" y="38576"/>
                    <a:pt x="88866" y="38576"/>
                  </a:cubicBezTo>
                  <a:cubicBezTo>
                    <a:pt x="87133" y="38976"/>
                    <a:pt x="87133" y="38976"/>
                    <a:pt x="87133" y="38976"/>
                  </a:cubicBezTo>
                  <a:cubicBezTo>
                    <a:pt x="87133" y="38976"/>
                    <a:pt x="86000" y="39577"/>
                    <a:pt x="86000" y="39777"/>
                  </a:cubicBezTo>
                  <a:cubicBezTo>
                    <a:pt x="86000" y="39911"/>
                    <a:pt x="85600" y="40111"/>
                    <a:pt x="85400" y="40311"/>
                  </a:cubicBezTo>
                  <a:cubicBezTo>
                    <a:pt x="85400" y="40311"/>
                    <a:pt x="84600" y="40311"/>
                    <a:pt x="84600" y="40111"/>
                  </a:cubicBezTo>
                  <a:cubicBezTo>
                    <a:pt x="83466" y="40111"/>
                    <a:pt x="83466" y="40111"/>
                    <a:pt x="83466" y="40111"/>
                  </a:cubicBezTo>
                  <a:cubicBezTo>
                    <a:pt x="83466" y="40111"/>
                    <a:pt x="82866" y="39911"/>
                    <a:pt x="82666" y="40111"/>
                  </a:cubicBezTo>
                  <a:cubicBezTo>
                    <a:pt x="82666" y="39577"/>
                    <a:pt x="82666" y="39577"/>
                    <a:pt x="82666" y="39577"/>
                  </a:cubicBezTo>
                  <a:cubicBezTo>
                    <a:pt x="82866" y="39176"/>
                    <a:pt x="82866" y="39176"/>
                    <a:pt x="82866" y="39176"/>
                  </a:cubicBezTo>
                  <a:cubicBezTo>
                    <a:pt x="83466" y="38576"/>
                    <a:pt x="83466" y="38576"/>
                    <a:pt x="83466" y="38576"/>
                  </a:cubicBezTo>
                  <a:cubicBezTo>
                    <a:pt x="85000" y="38375"/>
                    <a:pt x="85000" y="38375"/>
                    <a:pt x="85000" y="38375"/>
                  </a:cubicBezTo>
                  <a:cubicBezTo>
                    <a:pt x="85800" y="37842"/>
                    <a:pt x="85800" y="37842"/>
                    <a:pt x="85800" y="37842"/>
                  </a:cubicBezTo>
                  <a:cubicBezTo>
                    <a:pt x="86333" y="37641"/>
                    <a:pt x="86333" y="37641"/>
                    <a:pt x="86333" y="37641"/>
                  </a:cubicBezTo>
                  <a:cubicBezTo>
                    <a:pt x="86533" y="36840"/>
                    <a:pt x="86533" y="36840"/>
                    <a:pt x="86533" y="36840"/>
                  </a:cubicBezTo>
                  <a:cubicBezTo>
                    <a:pt x="86533" y="36840"/>
                    <a:pt x="87133" y="36840"/>
                    <a:pt x="87133" y="36640"/>
                  </a:cubicBezTo>
                  <a:cubicBezTo>
                    <a:pt x="86933" y="36040"/>
                    <a:pt x="86933" y="36040"/>
                    <a:pt x="86933" y="36040"/>
                  </a:cubicBezTo>
                  <a:cubicBezTo>
                    <a:pt x="88133" y="34304"/>
                    <a:pt x="88133" y="34304"/>
                    <a:pt x="88133" y="34304"/>
                  </a:cubicBezTo>
                  <a:cubicBezTo>
                    <a:pt x="89666" y="33570"/>
                    <a:pt x="89666" y="33570"/>
                    <a:pt x="89666" y="33570"/>
                  </a:cubicBezTo>
                  <a:cubicBezTo>
                    <a:pt x="89866" y="33170"/>
                    <a:pt x="89866" y="33170"/>
                    <a:pt x="89866" y="33170"/>
                  </a:cubicBezTo>
                  <a:cubicBezTo>
                    <a:pt x="89866" y="33170"/>
                    <a:pt x="89666" y="32369"/>
                    <a:pt x="89866" y="32369"/>
                  </a:cubicBezTo>
                  <a:cubicBezTo>
                    <a:pt x="89866" y="32235"/>
                    <a:pt x="90800" y="32035"/>
                    <a:pt x="90800" y="32035"/>
                  </a:cubicBezTo>
                  <a:cubicBezTo>
                    <a:pt x="92133" y="32369"/>
                    <a:pt x="92133" y="32369"/>
                    <a:pt x="92133" y="32369"/>
                  </a:cubicBezTo>
                  <a:cubicBezTo>
                    <a:pt x="92133" y="32369"/>
                    <a:pt x="92733" y="32035"/>
                    <a:pt x="92933" y="31835"/>
                  </a:cubicBezTo>
                  <a:cubicBezTo>
                    <a:pt x="93133" y="31835"/>
                    <a:pt x="93866" y="31434"/>
                    <a:pt x="93866" y="31434"/>
                  </a:cubicBezTo>
                  <a:cubicBezTo>
                    <a:pt x="93866" y="31434"/>
                    <a:pt x="93866" y="31034"/>
                    <a:pt x="94066" y="31034"/>
                  </a:cubicBezTo>
                  <a:cubicBezTo>
                    <a:pt x="94266" y="31034"/>
                    <a:pt x="94866" y="31034"/>
                    <a:pt x="94866" y="31234"/>
                  </a:cubicBezTo>
                  <a:cubicBezTo>
                    <a:pt x="95066" y="31635"/>
                    <a:pt x="95666" y="32569"/>
                    <a:pt x="95666" y="32569"/>
                  </a:cubicBezTo>
                  <a:cubicBezTo>
                    <a:pt x="96400" y="33370"/>
                    <a:pt x="96400" y="33370"/>
                    <a:pt x="96400" y="33370"/>
                  </a:cubicBezTo>
                  <a:cubicBezTo>
                    <a:pt x="97200" y="33971"/>
                    <a:pt x="97200" y="33971"/>
                    <a:pt x="97200" y="33971"/>
                  </a:cubicBezTo>
                  <a:cubicBezTo>
                    <a:pt x="98133" y="34304"/>
                    <a:pt x="98133" y="34304"/>
                    <a:pt x="98133" y="34304"/>
                  </a:cubicBezTo>
                  <a:cubicBezTo>
                    <a:pt x="98133" y="34304"/>
                    <a:pt x="98733" y="34905"/>
                    <a:pt x="98933" y="34905"/>
                  </a:cubicBezTo>
                  <a:cubicBezTo>
                    <a:pt x="99133" y="34905"/>
                    <a:pt x="99666" y="35706"/>
                    <a:pt x="99666" y="35706"/>
                  </a:cubicBezTo>
                  <a:cubicBezTo>
                    <a:pt x="99866" y="36040"/>
                    <a:pt x="99866" y="36040"/>
                    <a:pt x="99866" y="36040"/>
                  </a:cubicBezTo>
                  <a:cubicBezTo>
                    <a:pt x="99866" y="36040"/>
                    <a:pt x="99666" y="36440"/>
                    <a:pt x="99533" y="36640"/>
                  </a:cubicBezTo>
                  <a:cubicBezTo>
                    <a:pt x="99533" y="36840"/>
                    <a:pt x="98933" y="37441"/>
                    <a:pt x="98933" y="37441"/>
                  </a:cubicBezTo>
                  <a:cubicBezTo>
                    <a:pt x="98733" y="37441"/>
                    <a:pt x="97933" y="37241"/>
                    <a:pt x="97933" y="37241"/>
                  </a:cubicBezTo>
                  <a:cubicBezTo>
                    <a:pt x="97000" y="37241"/>
                    <a:pt x="97000" y="37241"/>
                    <a:pt x="97000" y="37241"/>
                  </a:cubicBezTo>
                  <a:cubicBezTo>
                    <a:pt x="97000" y="37241"/>
                    <a:pt x="96800" y="37441"/>
                    <a:pt x="97000" y="37641"/>
                  </a:cubicBezTo>
                  <a:cubicBezTo>
                    <a:pt x="97400" y="37842"/>
                    <a:pt x="97600" y="37842"/>
                    <a:pt x="97933" y="38042"/>
                  </a:cubicBezTo>
                  <a:cubicBezTo>
                    <a:pt x="98133" y="38175"/>
                    <a:pt x="98733" y="38375"/>
                    <a:pt x="98733" y="38375"/>
                  </a:cubicBezTo>
                  <a:cubicBezTo>
                    <a:pt x="99333" y="38576"/>
                    <a:pt x="99333" y="38576"/>
                    <a:pt x="99333" y="38576"/>
                  </a:cubicBezTo>
                  <a:cubicBezTo>
                    <a:pt x="99333" y="38776"/>
                    <a:pt x="99533" y="38375"/>
                    <a:pt x="99333" y="38042"/>
                  </a:cubicBezTo>
                  <a:cubicBezTo>
                    <a:pt x="99333" y="37842"/>
                    <a:pt x="99333" y="37441"/>
                    <a:pt x="99533" y="37441"/>
                  </a:cubicBezTo>
                  <a:cubicBezTo>
                    <a:pt x="99866" y="37441"/>
                    <a:pt x="100266" y="37441"/>
                    <a:pt x="100266" y="37241"/>
                  </a:cubicBezTo>
                  <a:cubicBezTo>
                    <a:pt x="100266" y="37041"/>
                    <a:pt x="100266" y="37041"/>
                    <a:pt x="100266" y="37041"/>
                  </a:cubicBezTo>
                  <a:cubicBezTo>
                    <a:pt x="100666" y="36640"/>
                    <a:pt x="100666" y="36640"/>
                    <a:pt x="100666" y="36640"/>
                  </a:cubicBezTo>
                  <a:cubicBezTo>
                    <a:pt x="100666" y="36440"/>
                    <a:pt x="100666" y="36440"/>
                    <a:pt x="100666" y="36440"/>
                  </a:cubicBezTo>
                  <a:cubicBezTo>
                    <a:pt x="101066" y="36040"/>
                    <a:pt x="101066" y="36040"/>
                    <a:pt x="101066" y="36040"/>
                  </a:cubicBezTo>
                  <a:cubicBezTo>
                    <a:pt x="101066" y="36040"/>
                    <a:pt x="100866" y="35906"/>
                    <a:pt x="100666" y="35706"/>
                  </a:cubicBezTo>
                  <a:cubicBezTo>
                    <a:pt x="100466" y="35506"/>
                    <a:pt x="100266" y="35506"/>
                    <a:pt x="100466" y="35305"/>
                  </a:cubicBezTo>
                  <a:cubicBezTo>
                    <a:pt x="100466" y="35105"/>
                    <a:pt x="100866" y="34705"/>
                    <a:pt x="101066" y="34905"/>
                  </a:cubicBezTo>
                  <a:cubicBezTo>
                    <a:pt x="101266" y="35105"/>
                    <a:pt x="101800" y="35105"/>
                    <a:pt x="101800" y="35305"/>
                  </a:cubicBezTo>
                  <a:cubicBezTo>
                    <a:pt x="101800" y="35506"/>
                    <a:pt x="101800" y="35706"/>
                    <a:pt x="101800" y="35706"/>
                  </a:cubicBezTo>
                  <a:cubicBezTo>
                    <a:pt x="102000" y="35506"/>
                    <a:pt x="102000" y="34905"/>
                    <a:pt x="102000" y="34905"/>
                  </a:cubicBezTo>
                  <a:cubicBezTo>
                    <a:pt x="102000" y="34905"/>
                    <a:pt x="101600" y="34505"/>
                    <a:pt x="101466" y="34505"/>
                  </a:cubicBezTo>
                  <a:cubicBezTo>
                    <a:pt x="101066" y="34304"/>
                    <a:pt x="100466" y="34171"/>
                    <a:pt x="100266" y="33971"/>
                  </a:cubicBezTo>
                  <a:cubicBezTo>
                    <a:pt x="100066" y="33971"/>
                    <a:pt x="99666" y="33770"/>
                    <a:pt x="99666" y="33770"/>
                  </a:cubicBezTo>
                  <a:cubicBezTo>
                    <a:pt x="99666" y="33770"/>
                    <a:pt x="99866" y="33370"/>
                    <a:pt x="99666" y="33370"/>
                  </a:cubicBezTo>
                  <a:cubicBezTo>
                    <a:pt x="99533" y="33370"/>
                    <a:pt x="98733" y="33370"/>
                    <a:pt x="98733" y="33170"/>
                  </a:cubicBezTo>
                  <a:cubicBezTo>
                    <a:pt x="98733" y="32969"/>
                    <a:pt x="98133" y="32569"/>
                    <a:pt x="98133" y="32369"/>
                  </a:cubicBezTo>
                  <a:cubicBezTo>
                    <a:pt x="97933" y="32369"/>
                    <a:pt x="97400" y="31434"/>
                    <a:pt x="97400" y="31434"/>
                  </a:cubicBezTo>
                  <a:cubicBezTo>
                    <a:pt x="97400" y="31434"/>
                    <a:pt x="97200" y="31234"/>
                    <a:pt x="97000" y="31034"/>
                  </a:cubicBezTo>
                  <a:cubicBezTo>
                    <a:pt x="97000" y="30834"/>
                    <a:pt x="97000" y="30634"/>
                    <a:pt x="97000" y="30433"/>
                  </a:cubicBezTo>
                  <a:cubicBezTo>
                    <a:pt x="96800" y="30166"/>
                    <a:pt x="97466" y="29699"/>
                    <a:pt x="97600" y="29566"/>
                  </a:cubicBezTo>
                  <a:cubicBezTo>
                    <a:pt x="97600" y="29499"/>
                    <a:pt x="97600" y="29499"/>
                    <a:pt x="97600" y="29499"/>
                  </a:cubicBezTo>
                  <a:cubicBezTo>
                    <a:pt x="97600" y="29499"/>
                    <a:pt x="97600" y="29499"/>
                    <a:pt x="97600" y="29566"/>
                  </a:cubicBezTo>
                  <a:cubicBezTo>
                    <a:pt x="97600" y="29699"/>
                    <a:pt x="97800" y="29699"/>
                    <a:pt x="97933" y="30100"/>
                  </a:cubicBezTo>
                  <a:cubicBezTo>
                    <a:pt x="98133" y="30433"/>
                    <a:pt x="98733" y="31034"/>
                    <a:pt x="98733" y="31234"/>
                  </a:cubicBezTo>
                  <a:cubicBezTo>
                    <a:pt x="98933" y="31434"/>
                    <a:pt x="99666" y="32035"/>
                    <a:pt x="99866" y="32235"/>
                  </a:cubicBezTo>
                  <a:cubicBezTo>
                    <a:pt x="100066" y="32235"/>
                    <a:pt x="100066" y="32369"/>
                    <a:pt x="100466" y="32569"/>
                  </a:cubicBezTo>
                  <a:cubicBezTo>
                    <a:pt x="100866" y="32769"/>
                    <a:pt x="100866" y="32769"/>
                    <a:pt x="101466" y="32969"/>
                  </a:cubicBezTo>
                  <a:cubicBezTo>
                    <a:pt x="101800" y="33370"/>
                    <a:pt x="101800" y="33370"/>
                    <a:pt x="102000" y="33570"/>
                  </a:cubicBezTo>
                  <a:cubicBezTo>
                    <a:pt x="102000" y="33570"/>
                    <a:pt x="102400" y="33570"/>
                    <a:pt x="102400" y="33770"/>
                  </a:cubicBezTo>
                  <a:cubicBezTo>
                    <a:pt x="102600" y="33971"/>
                    <a:pt x="102800" y="33971"/>
                    <a:pt x="102800" y="34171"/>
                  </a:cubicBezTo>
                  <a:cubicBezTo>
                    <a:pt x="102800" y="34304"/>
                    <a:pt x="102800" y="34304"/>
                    <a:pt x="102800" y="34705"/>
                  </a:cubicBezTo>
                  <a:cubicBezTo>
                    <a:pt x="102800" y="35105"/>
                    <a:pt x="102600" y="35105"/>
                    <a:pt x="102600" y="35305"/>
                  </a:cubicBezTo>
                  <a:cubicBezTo>
                    <a:pt x="102800" y="35305"/>
                    <a:pt x="103400" y="36640"/>
                    <a:pt x="103533" y="36640"/>
                  </a:cubicBezTo>
                  <a:cubicBezTo>
                    <a:pt x="103933" y="36640"/>
                    <a:pt x="104733" y="37041"/>
                    <a:pt x="104533" y="37441"/>
                  </a:cubicBezTo>
                  <a:cubicBezTo>
                    <a:pt x="104533" y="37842"/>
                    <a:pt x="105133" y="38576"/>
                    <a:pt x="105133" y="38576"/>
                  </a:cubicBezTo>
                  <a:cubicBezTo>
                    <a:pt x="105133" y="38576"/>
                    <a:pt x="105466" y="38576"/>
                    <a:pt x="105866" y="38576"/>
                  </a:cubicBezTo>
                  <a:cubicBezTo>
                    <a:pt x="105866" y="38375"/>
                    <a:pt x="105866" y="37842"/>
                    <a:pt x="106066" y="37842"/>
                  </a:cubicBezTo>
                  <a:cubicBezTo>
                    <a:pt x="106466" y="37641"/>
                    <a:pt x="106866" y="37441"/>
                    <a:pt x="106866" y="37241"/>
                  </a:cubicBezTo>
                  <a:cubicBezTo>
                    <a:pt x="106866" y="37041"/>
                    <a:pt x="106666" y="36640"/>
                    <a:pt x="106466" y="36440"/>
                  </a:cubicBezTo>
                  <a:cubicBezTo>
                    <a:pt x="106066" y="36240"/>
                    <a:pt x="105866" y="36040"/>
                    <a:pt x="105666" y="35706"/>
                  </a:cubicBezTo>
                  <a:cubicBezTo>
                    <a:pt x="105666" y="35305"/>
                    <a:pt x="105466" y="34905"/>
                    <a:pt x="105866" y="35105"/>
                  </a:cubicBezTo>
                  <a:cubicBezTo>
                    <a:pt x="106266" y="35105"/>
                    <a:pt x="106466" y="35906"/>
                    <a:pt x="106666" y="35506"/>
                  </a:cubicBezTo>
                  <a:cubicBezTo>
                    <a:pt x="106866" y="34905"/>
                    <a:pt x="107200" y="34505"/>
                    <a:pt x="107400" y="34705"/>
                  </a:cubicBezTo>
                  <a:cubicBezTo>
                    <a:pt x="107600" y="34705"/>
                    <a:pt x="108200" y="34905"/>
                    <a:pt x="108200" y="35105"/>
                  </a:cubicBezTo>
                  <a:cubicBezTo>
                    <a:pt x="108200" y="35305"/>
                    <a:pt x="108600" y="36440"/>
                    <a:pt x="108600" y="36440"/>
                  </a:cubicBezTo>
                  <a:cubicBezTo>
                    <a:pt x="108600" y="36440"/>
                    <a:pt x="108600" y="36640"/>
                    <a:pt x="108800" y="37241"/>
                  </a:cubicBezTo>
                  <a:cubicBezTo>
                    <a:pt x="108800" y="37641"/>
                    <a:pt x="109333" y="37842"/>
                    <a:pt x="109133" y="38042"/>
                  </a:cubicBezTo>
                  <a:cubicBezTo>
                    <a:pt x="109133" y="38175"/>
                    <a:pt x="109000" y="38375"/>
                    <a:pt x="109533" y="38375"/>
                  </a:cubicBezTo>
                  <a:cubicBezTo>
                    <a:pt x="110133" y="38576"/>
                    <a:pt x="110733" y="38576"/>
                    <a:pt x="110733" y="38776"/>
                  </a:cubicBezTo>
                  <a:cubicBezTo>
                    <a:pt x="110733" y="38976"/>
                    <a:pt x="111066" y="38976"/>
                    <a:pt x="111266" y="39176"/>
                  </a:cubicBezTo>
                  <a:cubicBezTo>
                    <a:pt x="111266" y="39176"/>
                    <a:pt x="111266" y="39176"/>
                    <a:pt x="111266" y="39176"/>
                  </a:cubicBezTo>
                  <a:cubicBezTo>
                    <a:pt x="111933" y="40711"/>
                    <a:pt x="112466" y="42246"/>
                    <a:pt x="112933" y="43848"/>
                  </a:cubicBezTo>
                  <a:cubicBezTo>
                    <a:pt x="112800" y="43848"/>
                    <a:pt x="112666" y="43781"/>
                    <a:pt x="112666" y="43781"/>
                  </a:cubicBezTo>
                  <a:cubicBezTo>
                    <a:pt x="112466" y="43781"/>
                    <a:pt x="111266" y="43781"/>
                    <a:pt x="111066" y="43982"/>
                  </a:cubicBezTo>
                  <a:cubicBezTo>
                    <a:pt x="110933" y="44382"/>
                    <a:pt x="109933" y="44182"/>
                    <a:pt x="109733" y="43982"/>
                  </a:cubicBezTo>
                  <a:cubicBezTo>
                    <a:pt x="109733" y="43982"/>
                    <a:pt x="107800" y="43248"/>
                    <a:pt x="107600" y="43248"/>
                  </a:cubicBezTo>
                  <a:cubicBezTo>
                    <a:pt x="107600" y="43248"/>
                    <a:pt x="106666" y="42847"/>
                    <a:pt x="106466" y="42647"/>
                  </a:cubicBezTo>
                  <a:cubicBezTo>
                    <a:pt x="106266" y="42447"/>
                    <a:pt x="105466" y="42447"/>
                    <a:pt x="105266" y="42246"/>
                  </a:cubicBezTo>
                  <a:cubicBezTo>
                    <a:pt x="105266" y="42246"/>
                    <a:pt x="105466" y="42046"/>
                    <a:pt x="105266" y="42046"/>
                  </a:cubicBezTo>
                  <a:cubicBezTo>
                    <a:pt x="105133" y="42046"/>
                    <a:pt x="104133" y="42447"/>
                    <a:pt x="103933" y="42647"/>
                  </a:cubicBezTo>
                  <a:cubicBezTo>
                    <a:pt x="103733" y="42647"/>
                    <a:pt x="103400" y="43047"/>
                    <a:pt x="103400" y="43047"/>
                  </a:cubicBezTo>
                  <a:cubicBezTo>
                    <a:pt x="103400" y="43047"/>
                    <a:pt x="103000" y="43448"/>
                    <a:pt x="103000" y="43781"/>
                  </a:cubicBezTo>
                  <a:cubicBezTo>
                    <a:pt x="103000" y="44182"/>
                    <a:pt x="103533" y="44382"/>
                    <a:pt x="103400" y="44582"/>
                  </a:cubicBezTo>
                  <a:cubicBezTo>
                    <a:pt x="103200" y="44783"/>
                    <a:pt x="102600" y="44983"/>
                    <a:pt x="102600" y="44983"/>
                  </a:cubicBezTo>
                  <a:cubicBezTo>
                    <a:pt x="102600" y="44983"/>
                    <a:pt x="102000" y="44382"/>
                    <a:pt x="101800" y="44382"/>
                  </a:cubicBezTo>
                  <a:cubicBezTo>
                    <a:pt x="101600" y="44382"/>
                    <a:pt x="99866" y="43982"/>
                    <a:pt x="99866" y="43982"/>
                  </a:cubicBezTo>
                  <a:cubicBezTo>
                    <a:pt x="99333" y="43248"/>
                    <a:pt x="99333" y="43248"/>
                    <a:pt x="99333" y="43248"/>
                  </a:cubicBezTo>
                  <a:cubicBezTo>
                    <a:pt x="99333" y="43248"/>
                    <a:pt x="98133" y="42447"/>
                    <a:pt x="97933" y="42447"/>
                  </a:cubicBezTo>
                  <a:cubicBezTo>
                    <a:pt x="97933" y="42447"/>
                    <a:pt x="96600" y="42447"/>
                    <a:pt x="96600" y="42246"/>
                  </a:cubicBezTo>
                  <a:cubicBezTo>
                    <a:pt x="96400" y="42046"/>
                    <a:pt x="95666" y="41312"/>
                    <a:pt x="95466" y="41512"/>
                  </a:cubicBezTo>
                  <a:cubicBezTo>
                    <a:pt x="95066" y="41512"/>
                    <a:pt x="95266" y="40912"/>
                    <a:pt x="95466" y="40912"/>
                  </a:cubicBezTo>
                  <a:cubicBezTo>
                    <a:pt x="95466" y="40711"/>
                    <a:pt x="95866" y="40111"/>
                    <a:pt x="95866" y="40111"/>
                  </a:cubicBezTo>
                  <a:cubicBezTo>
                    <a:pt x="95866" y="39911"/>
                    <a:pt x="96000" y="39377"/>
                    <a:pt x="95666" y="39176"/>
                  </a:cubicBezTo>
                  <a:close/>
                  <a:moveTo>
                    <a:pt x="98133" y="20622"/>
                  </a:moveTo>
                  <a:cubicBezTo>
                    <a:pt x="98333" y="20756"/>
                    <a:pt x="98533" y="20756"/>
                    <a:pt x="98733" y="20956"/>
                  </a:cubicBezTo>
                  <a:cubicBezTo>
                    <a:pt x="98733" y="20956"/>
                    <a:pt x="98733" y="21156"/>
                    <a:pt x="98933" y="21156"/>
                  </a:cubicBezTo>
                  <a:cubicBezTo>
                    <a:pt x="98933" y="20956"/>
                    <a:pt x="98933" y="20756"/>
                    <a:pt x="98933" y="20756"/>
                  </a:cubicBezTo>
                  <a:cubicBezTo>
                    <a:pt x="98933" y="20756"/>
                    <a:pt x="98733" y="20622"/>
                    <a:pt x="98533" y="20622"/>
                  </a:cubicBezTo>
                  <a:cubicBezTo>
                    <a:pt x="98400" y="20422"/>
                    <a:pt x="98333" y="20222"/>
                    <a:pt x="98466" y="20222"/>
                  </a:cubicBezTo>
                  <a:cubicBezTo>
                    <a:pt x="98866" y="20622"/>
                    <a:pt x="99266" y="21023"/>
                    <a:pt x="99666" y="21423"/>
                  </a:cubicBezTo>
                  <a:cubicBezTo>
                    <a:pt x="99600" y="21423"/>
                    <a:pt x="99533" y="21490"/>
                    <a:pt x="99533" y="21557"/>
                  </a:cubicBezTo>
                  <a:cubicBezTo>
                    <a:pt x="99533" y="21557"/>
                    <a:pt x="99133" y="21557"/>
                    <a:pt x="98933" y="21557"/>
                  </a:cubicBezTo>
                  <a:cubicBezTo>
                    <a:pt x="98733" y="21757"/>
                    <a:pt x="98333" y="22157"/>
                    <a:pt x="98133" y="21957"/>
                  </a:cubicBezTo>
                  <a:cubicBezTo>
                    <a:pt x="98133" y="21757"/>
                    <a:pt x="97933" y="21957"/>
                    <a:pt x="97933" y="21757"/>
                  </a:cubicBezTo>
                  <a:cubicBezTo>
                    <a:pt x="97733" y="21357"/>
                    <a:pt x="97733" y="21156"/>
                    <a:pt x="97600" y="21156"/>
                  </a:cubicBezTo>
                  <a:cubicBezTo>
                    <a:pt x="97400" y="21156"/>
                    <a:pt x="97000" y="21357"/>
                    <a:pt x="97000" y="21557"/>
                  </a:cubicBezTo>
                  <a:cubicBezTo>
                    <a:pt x="97000" y="21557"/>
                    <a:pt x="97000" y="21557"/>
                    <a:pt x="96800" y="21757"/>
                  </a:cubicBezTo>
                  <a:cubicBezTo>
                    <a:pt x="96600" y="21757"/>
                    <a:pt x="96000" y="21757"/>
                    <a:pt x="96000" y="21757"/>
                  </a:cubicBezTo>
                  <a:cubicBezTo>
                    <a:pt x="96800" y="21156"/>
                    <a:pt x="96800" y="21156"/>
                    <a:pt x="96800" y="21156"/>
                  </a:cubicBezTo>
                  <a:cubicBezTo>
                    <a:pt x="97000" y="20422"/>
                    <a:pt x="97000" y="20422"/>
                    <a:pt x="97000" y="20422"/>
                  </a:cubicBezTo>
                  <a:cubicBezTo>
                    <a:pt x="97733" y="20622"/>
                    <a:pt x="97733" y="20622"/>
                    <a:pt x="97733" y="20622"/>
                  </a:cubicBezTo>
                  <a:cubicBezTo>
                    <a:pt x="97733" y="20756"/>
                    <a:pt x="97933" y="20422"/>
                    <a:pt x="98133" y="20622"/>
                  </a:cubicBezTo>
                  <a:close/>
                  <a:moveTo>
                    <a:pt x="4600" y="60000"/>
                  </a:moveTo>
                  <a:cubicBezTo>
                    <a:pt x="4600" y="59666"/>
                    <a:pt x="4666" y="59332"/>
                    <a:pt x="4666" y="58998"/>
                  </a:cubicBezTo>
                  <a:cubicBezTo>
                    <a:pt x="5000" y="58932"/>
                    <a:pt x="5066" y="58932"/>
                    <a:pt x="5066" y="58932"/>
                  </a:cubicBezTo>
                  <a:cubicBezTo>
                    <a:pt x="5800" y="59332"/>
                    <a:pt x="5800" y="59332"/>
                    <a:pt x="5800" y="59332"/>
                  </a:cubicBezTo>
                  <a:cubicBezTo>
                    <a:pt x="7333" y="61067"/>
                    <a:pt x="7333" y="61067"/>
                    <a:pt x="7333" y="61067"/>
                  </a:cubicBezTo>
                  <a:cubicBezTo>
                    <a:pt x="8733" y="61401"/>
                    <a:pt x="8733" y="61401"/>
                    <a:pt x="8733" y="61401"/>
                  </a:cubicBezTo>
                  <a:cubicBezTo>
                    <a:pt x="10266" y="61802"/>
                    <a:pt x="10266" y="61802"/>
                    <a:pt x="10266" y="61802"/>
                  </a:cubicBezTo>
                  <a:cubicBezTo>
                    <a:pt x="11000" y="61802"/>
                    <a:pt x="11000" y="61802"/>
                    <a:pt x="11000" y="61802"/>
                  </a:cubicBezTo>
                  <a:cubicBezTo>
                    <a:pt x="11200" y="62803"/>
                    <a:pt x="11200" y="62803"/>
                    <a:pt x="11200" y="62803"/>
                  </a:cubicBezTo>
                  <a:cubicBezTo>
                    <a:pt x="11200" y="62803"/>
                    <a:pt x="11800" y="63537"/>
                    <a:pt x="12000" y="63737"/>
                  </a:cubicBezTo>
                  <a:cubicBezTo>
                    <a:pt x="12200" y="63737"/>
                    <a:pt x="12000" y="64738"/>
                    <a:pt x="12000" y="64738"/>
                  </a:cubicBezTo>
                  <a:cubicBezTo>
                    <a:pt x="12600" y="65072"/>
                    <a:pt x="12600" y="65072"/>
                    <a:pt x="12600" y="65072"/>
                  </a:cubicBezTo>
                  <a:cubicBezTo>
                    <a:pt x="13333" y="65873"/>
                    <a:pt x="13333" y="65873"/>
                    <a:pt x="13333" y="65873"/>
                  </a:cubicBezTo>
                  <a:cubicBezTo>
                    <a:pt x="13933" y="66273"/>
                    <a:pt x="13933" y="66273"/>
                    <a:pt x="13933" y="66273"/>
                  </a:cubicBezTo>
                  <a:cubicBezTo>
                    <a:pt x="14333" y="67007"/>
                    <a:pt x="14333" y="67007"/>
                    <a:pt x="14333" y="67007"/>
                  </a:cubicBezTo>
                  <a:cubicBezTo>
                    <a:pt x="14666" y="66674"/>
                    <a:pt x="14666" y="66674"/>
                    <a:pt x="14666" y="66674"/>
                  </a:cubicBezTo>
                  <a:cubicBezTo>
                    <a:pt x="15466" y="66874"/>
                    <a:pt x="15466" y="66874"/>
                    <a:pt x="15466" y="66874"/>
                  </a:cubicBezTo>
                  <a:cubicBezTo>
                    <a:pt x="16400" y="67808"/>
                    <a:pt x="16400" y="67808"/>
                    <a:pt x="16400" y="67808"/>
                  </a:cubicBezTo>
                  <a:cubicBezTo>
                    <a:pt x="17000" y="67408"/>
                    <a:pt x="17000" y="67408"/>
                    <a:pt x="17000" y="67408"/>
                  </a:cubicBezTo>
                  <a:cubicBezTo>
                    <a:pt x="16800" y="66674"/>
                    <a:pt x="16800" y="66674"/>
                    <a:pt x="16800" y="66674"/>
                  </a:cubicBezTo>
                  <a:cubicBezTo>
                    <a:pt x="17400" y="66073"/>
                    <a:pt x="17400" y="66073"/>
                    <a:pt x="17400" y="66073"/>
                  </a:cubicBezTo>
                  <a:cubicBezTo>
                    <a:pt x="18000" y="66073"/>
                    <a:pt x="18000" y="66073"/>
                    <a:pt x="18000" y="66073"/>
                  </a:cubicBezTo>
                  <a:cubicBezTo>
                    <a:pt x="18333" y="66674"/>
                    <a:pt x="18333" y="66674"/>
                    <a:pt x="18333" y="66674"/>
                  </a:cubicBezTo>
                  <a:cubicBezTo>
                    <a:pt x="18333" y="67007"/>
                    <a:pt x="18333" y="67007"/>
                    <a:pt x="18333" y="67007"/>
                  </a:cubicBezTo>
                  <a:cubicBezTo>
                    <a:pt x="19133" y="68209"/>
                    <a:pt x="19133" y="68209"/>
                    <a:pt x="19133" y="68209"/>
                  </a:cubicBezTo>
                  <a:cubicBezTo>
                    <a:pt x="19133" y="71078"/>
                    <a:pt x="19133" y="71078"/>
                    <a:pt x="19133" y="71078"/>
                  </a:cubicBezTo>
                  <a:cubicBezTo>
                    <a:pt x="18533" y="72080"/>
                    <a:pt x="18533" y="72080"/>
                    <a:pt x="18533" y="72080"/>
                  </a:cubicBezTo>
                  <a:cubicBezTo>
                    <a:pt x="17800" y="72680"/>
                    <a:pt x="17800" y="72680"/>
                    <a:pt x="17800" y="72680"/>
                  </a:cubicBezTo>
                  <a:cubicBezTo>
                    <a:pt x="17600" y="73615"/>
                    <a:pt x="17600" y="73615"/>
                    <a:pt x="17600" y="73615"/>
                  </a:cubicBezTo>
                  <a:cubicBezTo>
                    <a:pt x="16800" y="74015"/>
                    <a:pt x="16800" y="74015"/>
                    <a:pt x="16800" y="74015"/>
                  </a:cubicBezTo>
                  <a:cubicBezTo>
                    <a:pt x="16400" y="75150"/>
                    <a:pt x="16400" y="75150"/>
                    <a:pt x="16400" y="75150"/>
                  </a:cubicBezTo>
                  <a:cubicBezTo>
                    <a:pt x="16066" y="76151"/>
                    <a:pt x="16066" y="76151"/>
                    <a:pt x="16066" y="76151"/>
                  </a:cubicBezTo>
                  <a:cubicBezTo>
                    <a:pt x="16066" y="77085"/>
                    <a:pt x="16066" y="77085"/>
                    <a:pt x="16066" y="77085"/>
                  </a:cubicBezTo>
                  <a:cubicBezTo>
                    <a:pt x="16800" y="77686"/>
                    <a:pt x="16800" y="77686"/>
                    <a:pt x="16800" y="77686"/>
                  </a:cubicBezTo>
                  <a:cubicBezTo>
                    <a:pt x="16266" y="78487"/>
                    <a:pt x="16266" y="78487"/>
                    <a:pt x="16266" y="78487"/>
                  </a:cubicBezTo>
                  <a:cubicBezTo>
                    <a:pt x="15666" y="79221"/>
                    <a:pt x="15666" y="79221"/>
                    <a:pt x="15666" y="79221"/>
                  </a:cubicBezTo>
                  <a:cubicBezTo>
                    <a:pt x="16066" y="80622"/>
                    <a:pt x="16066" y="80622"/>
                    <a:pt x="16066" y="80622"/>
                  </a:cubicBezTo>
                  <a:cubicBezTo>
                    <a:pt x="16066" y="80622"/>
                    <a:pt x="16266" y="81357"/>
                    <a:pt x="16266" y="81156"/>
                  </a:cubicBezTo>
                  <a:cubicBezTo>
                    <a:pt x="17000" y="81757"/>
                    <a:pt x="17000" y="81757"/>
                    <a:pt x="17000" y="81757"/>
                  </a:cubicBezTo>
                  <a:cubicBezTo>
                    <a:pt x="18333" y="84293"/>
                    <a:pt x="18333" y="84293"/>
                    <a:pt x="18333" y="84293"/>
                  </a:cubicBezTo>
                  <a:cubicBezTo>
                    <a:pt x="19533" y="86229"/>
                    <a:pt x="19533" y="86229"/>
                    <a:pt x="19533" y="86229"/>
                  </a:cubicBezTo>
                  <a:cubicBezTo>
                    <a:pt x="21466" y="89899"/>
                    <a:pt x="21466" y="89899"/>
                    <a:pt x="21466" y="89899"/>
                  </a:cubicBezTo>
                  <a:cubicBezTo>
                    <a:pt x="22066" y="90233"/>
                    <a:pt x="26066" y="93170"/>
                    <a:pt x="26066" y="93170"/>
                  </a:cubicBezTo>
                  <a:cubicBezTo>
                    <a:pt x="26866" y="96840"/>
                    <a:pt x="26866" y="96840"/>
                    <a:pt x="26866" y="96840"/>
                  </a:cubicBezTo>
                  <a:cubicBezTo>
                    <a:pt x="27066" y="104382"/>
                    <a:pt x="27066" y="104382"/>
                    <a:pt x="27066" y="104382"/>
                  </a:cubicBezTo>
                  <a:cubicBezTo>
                    <a:pt x="27066" y="104449"/>
                    <a:pt x="27066" y="104449"/>
                    <a:pt x="27066" y="104449"/>
                  </a:cubicBezTo>
                  <a:cubicBezTo>
                    <a:pt x="13466" y="94371"/>
                    <a:pt x="4600" y="78220"/>
                    <a:pt x="4600" y="60000"/>
                  </a:cubicBezTo>
                  <a:close/>
                  <a:moveTo>
                    <a:pt x="60000" y="115328"/>
                  </a:moveTo>
                  <a:cubicBezTo>
                    <a:pt x="53133" y="115328"/>
                    <a:pt x="46600" y="114126"/>
                    <a:pt x="40600" y="111857"/>
                  </a:cubicBezTo>
                  <a:cubicBezTo>
                    <a:pt x="40600" y="111724"/>
                    <a:pt x="40600" y="111590"/>
                    <a:pt x="40600" y="111590"/>
                  </a:cubicBezTo>
                  <a:cubicBezTo>
                    <a:pt x="40600" y="111190"/>
                    <a:pt x="40600" y="110589"/>
                    <a:pt x="40600" y="110589"/>
                  </a:cubicBezTo>
                  <a:cubicBezTo>
                    <a:pt x="40600" y="110589"/>
                    <a:pt x="40600" y="110189"/>
                    <a:pt x="40200" y="110189"/>
                  </a:cubicBezTo>
                  <a:cubicBezTo>
                    <a:pt x="39800" y="109988"/>
                    <a:pt x="39800" y="109988"/>
                    <a:pt x="39600" y="109655"/>
                  </a:cubicBezTo>
                  <a:cubicBezTo>
                    <a:pt x="39600" y="109054"/>
                    <a:pt x="39200" y="108654"/>
                    <a:pt x="39200" y="108654"/>
                  </a:cubicBezTo>
                  <a:cubicBezTo>
                    <a:pt x="38866" y="108854"/>
                    <a:pt x="38866" y="108854"/>
                    <a:pt x="38866" y="108854"/>
                  </a:cubicBezTo>
                  <a:cubicBezTo>
                    <a:pt x="39200" y="108253"/>
                    <a:pt x="39200" y="108253"/>
                    <a:pt x="39200" y="108253"/>
                  </a:cubicBezTo>
                  <a:cubicBezTo>
                    <a:pt x="40200" y="109054"/>
                    <a:pt x="40200" y="109054"/>
                    <a:pt x="40200" y="109054"/>
                  </a:cubicBezTo>
                  <a:cubicBezTo>
                    <a:pt x="41733" y="109454"/>
                    <a:pt x="41733" y="109454"/>
                    <a:pt x="41733" y="109454"/>
                  </a:cubicBezTo>
                  <a:cubicBezTo>
                    <a:pt x="42933" y="108253"/>
                    <a:pt x="42933" y="108253"/>
                    <a:pt x="42933" y="108253"/>
                  </a:cubicBezTo>
                  <a:cubicBezTo>
                    <a:pt x="43666" y="106318"/>
                    <a:pt x="43666" y="106318"/>
                    <a:pt x="43666" y="106318"/>
                  </a:cubicBezTo>
                  <a:cubicBezTo>
                    <a:pt x="44066" y="104783"/>
                    <a:pt x="44066" y="104783"/>
                    <a:pt x="44066" y="104783"/>
                  </a:cubicBezTo>
                  <a:cubicBezTo>
                    <a:pt x="44800" y="104783"/>
                    <a:pt x="44800" y="104783"/>
                    <a:pt x="44800" y="104783"/>
                  </a:cubicBezTo>
                  <a:cubicBezTo>
                    <a:pt x="45600" y="103448"/>
                    <a:pt x="45600" y="103448"/>
                    <a:pt x="45600" y="103448"/>
                  </a:cubicBezTo>
                  <a:cubicBezTo>
                    <a:pt x="45800" y="102046"/>
                    <a:pt x="45800" y="102046"/>
                    <a:pt x="45800" y="102046"/>
                  </a:cubicBezTo>
                  <a:cubicBezTo>
                    <a:pt x="45600" y="100311"/>
                    <a:pt x="45600" y="100311"/>
                    <a:pt x="45600" y="100311"/>
                  </a:cubicBezTo>
                  <a:cubicBezTo>
                    <a:pt x="46000" y="99777"/>
                    <a:pt x="46000" y="99777"/>
                    <a:pt x="46000" y="99777"/>
                  </a:cubicBezTo>
                  <a:cubicBezTo>
                    <a:pt x="48533" y="98042"/>
                    <a:pt x="48533" y="98042"/>
                    <a:pt x="48533" y="98042"/>
                  </a:cubicBezTo>
                  <a:cubicBezTo>
                    <a:pt x="50400" y="97441"/>
                    <a:pt x="50400" y="97441"/>
                    <a:pt x="50400" y="97441"/>
                  </a:cubicBezTo>
                  <a:cubicBezTo>
                    <a:pt x="51000" y="96840"/>
                    <a:pt x="51000" y="96840"/>
                    <a:pt x="51000" y="96840"/>
                  </a:cubicBezTo>
                  <a:cubicBezTo>
                    <a:pt x="52200" y="95506"/>
                    <a:pt x="52200" y="95506"/>
                    <a:pt x="52200" y="95506"/>
                  </a:cubicBezTo>
                  <a:cubicBezTo>
                    <a:pt x="52200" y="95305"/>
                    <a:pt x="52533" y="93370"/>
                    <a:pt x="52533" y="93370"/>
                  </a:cubicBezTo>
                  <a:cubicBezTo>
                    <a:pt x="52533" y="93370"/>
                    <a:pt x="52933" y="91034"/>
                    <a:pt x="52933" y="90834"/>
                  </a:cubicBezTo>
                  <a:cubicBezTo>
                    <a:pt x="52733" y="90834"/>
                    <a:pt x="52933" y="88698"/>
                    <a:pt x="52933" y="88698"/>
                  </a:cubicBezTo>
                  <a:cubicBezTo>
                    <a:pt x="52733" y="88698"/>
                    <a:pt x="52933" y="88164"/>
                    <a:pt x="52933" y="88164"/>
                  </a:cubicBezTo>
                  <a:cubicBezTo>
                    <a:pt x="54866" y="85428"/>
                    <a:pt x="54866" y="85428"/>
                    <a:pt x="54866" y="85428"/>
                  </a:cubicBezTo>
                  <a:cubicBezTo>
                    <a:pt x="55666" y="83492"/>
                    <a:pt x="55666" y="83492"/>
                    <a:pt x="55666" y="83492"/>
                  </a:cubicBezTo>
                  <a:cubicBezTo>
                    <a:pt x="55666" y="83492"/>
                    <a:pt x="56400" y="82358"/>
                    <a:pt x="56200" y="82157"/>
                  </a:cubicBezTo>
                  <a:cubicBezTo>
                    <a:pt x="56200" y="81957"/>
                    <a:pt x="55666" y="80222"/>
                    <a:pt x="55666" y="80222"/>
                  </a:cubicBezTo>
                  <a:cubicBezTo>
                    <a:pt x="55666" y="80222"/>
                    <a:pt x="54466" y="80022"/>
                    <a:pt x="54266" y="79822"/>
                  </a:cubicBezTo>
                  <a:cubicBezTo>
                    <a:pt x="54266" y="79822"/>
                    <a:pt x="52333" y="77886"/>
                    <a:pt x="52200" y="78086"/>
                  </a:cubicBezTo>
                  <a:cubicBezTo>
                    <a:pt x="52200" y="78086"/>
                    <a:pt x="51400" y="77085"/>
                    <a:pt x="51400" y="77486"/>
                  </a:cubicBezTo>
                  <a:cubicBezTo>
                    <a:pt x="51200" y="77686"/>
                    <a:pt x="49666" y="77686"/>
                    <a:pt x="49666" y="77686"/>
                  </a:cubicBezTo>
                  <a:cubicBezTo>
                    <a:pt x="48133" y="77285"/>
                    <a:pt x="48133" y="77285"/>
                    <a:pt x="48133" y="77285"/>
                  </a:cubicBezTo>
                  <a:cubicBezTo>
                    <a:pt x="48133" y="77285"/>
                    <a:pt x="47333" y="77886"/>
                    <a:pt x="47533" y="77686"/>
                  </a:cubicBezTo>
                  <a:cubicBezTo>
                    <a:pt x="47733" y="77285"/>
                    <a:pt x="47533" y="76151"/>
                    <a:pt x="47533" y="76351"/>
                  </a:cubicBezTo>
                  <a:cubicBezTo>
                    <a:pt x="47533" y="76551"/>
                    <a:pt x="45000" y="75350"/>
                    <a:pt x="45000" y="75350"/>
                  </a:cubicBezTo>
                  <a:cubicBezTo>
                    <a:pt x="44266" y="76151"/>
                    <a:pt x="44266" y="76151"/>
                    <a:pt x="44266" y="76151"/>
                  </a:cubicBezTo>
                  <a:cubicBezTo>
                    <a:pt x="44266" y="75150"/>
                    <a:pt x="44266" y="75150"/>
                    <a:pt x="44266" y="75150"/>
                  </a:cubicBezTo>
                  <a:cubicBezTo>
                    <a:pt x="42933" y="74416"/>
                    <a:pt x="42933" y="74416"/>
                    <a:pt x="42933" y="74416"/>
                  </a:cubicBezTo>
                  <a:cubicBezTo>
                    <a:pt x="43066" y="73214"/>
                    <a:pt x="43066" y="73214"/>
                    <a:pt x="43066" y="73214"/>
                  </a:cubicBezTo>
                  <a:cubicBezTo>
                    <a:pt x="42533" y="72814"/>
                    <a:pt x="42533" y="72814"/>
                    <a:pt x="42533" y="72814"/>
                  </a:cubicBezTo>
                  <a:cubicBezTo>
                    <a:pt x="42533" y="72814"/>
                    <a:pt x="42333" y="73014"/>
                    <a:pt x="42333" y="72814"/>
                  </a:cubicBezTo>
                  <a:cubicBezTo>
                    <a:pt x="41933" y="70745"/>
                    <a:pt x="41933" y="70745"/>
                    <a:pt x="41933" y="70745"/>
                  </a:cubicBezTo>
                  <a:cubicBezTo>
                    <a:pt x="40000" y="69143"/>
                    <a:pt x="40000" y="69143"/>
                    <a:pt x="40000" y="69143"/>
                  </a:cubicBezTo>
                  <a:cubicBezTo>
                    <a:pt x="37666" y="69143"/>
                    <a:pt x="37666" y="69143"/>
                    <a:pt x="37666" y="69143"/>
                  </a:cubicBezTo>
                  <a:cubicBezTo>
                    <a:pt x="35533" y="68008"/>
                    <a:pt x="35533" y="68008"/>
                    <a:pt x="35533" y="68008"/>
                  </a:cubicBezTo>
                  <a:cubicBezTo>
                    <a:pt x="35200" y="67007"/>
                    <a:pt x="35200" y="67007"/>
                    <a:pt x="35200" y="67007"/>
                  </a:cubicBezTo>
                  <a:cubicBezTo>
                    <a:pt x="35200" y="67007"/>
                    <a:pt x="34000" y="66473"/>
                    <a:pt x="34000" y="66273"/>
                  </a:cubicBezTo>
                  <a:cubicBezTo>
                    <a:pt x="34000" y="66073"/>
                    <a:pt x="33600" y="66273"/>
                    <a:pt x="33600" y="66273"/>
                  </a:cubicBezTo>
                  <a:cubicBezTo>
                    <a:pt x="33466" y="66073"/>
                    <a:pt x="33466" y="65672"/>
                    <a:pt x="33466" y="65672"/>
                  </a:cubicBezTo>
                  <a:cubicBezTo>
                    <a:pt x="33066" y="65072"/>
                    <a:pt x="33066" y="65072"/>
                    <a:pt x="33066" y="65072"/>
                  </a:cubicBezTo>
                  <a:cubicBezTo>
                    <a:pt x="32866" y="65072"/>
                    <a:pt x="32866" y="65072"/>
                    <a:pt x="32866" y="65072"/>
                  </a:cubicBezTo>
                  <a:cubicBezTo>
                    <a:pt x="32266" y="64938"/>
                    <a:pt x="32266" y="64938"/>
                    <a:pt x="32266" y="64938"/>
                  </a:cubicBezTo>
                  <a:cubicBezTo>
                    <a:pt x="32066" y="64538"/>
                    <a:pt x="32066" y="64538"/>
                    <a:pt x="32066" y="64538"/>
                  </a:cubicBezTo>
                  <a:cubicBezTo>
                    <a:pt x="32066" y="64538"/>
                    <a:pt x="32533" y="64271"/>
                    <a:pt x="32800" y="64137"/>
                  </a:cubicBezTo>
                  <a:cubicBezTo>
                    <a:pt x="32133" y="64204"/>
                    <a:pt x="30533" y="64338"/>
                    <a:pt x="30533" y="64338"/>
                  </a:cubicBezTo>
                  <a:cubicBezTo>
                    <a:pt x="30333" y="64938"/>
                    <a:pt x="30333" y="64938"/>
                    <a:pt x="30333" y="64938"/>
                  </a:cubicBezTo>
                  <a:cubicBezTo>
                    <a:pt x="29200" y="64338"/>
                    <a:pt x="29200" y="64338"/>
                    <a:pt x="29200" y="64338"/>
                  </a:cubicBezTo>
                  <a:cubicBezTo>
                    <a:pt x="27466" y="64137"/>
                    <a:pt x="27466" y="64137"/>
                    <a:pt x="27466" y="64137"/>
                  </a:cubicBezTo>
                  <a:cubicBezTo>
                    <a:pt x="27466" y="64137"/>
                    <a:pt x="26066" y="63737"/>
                    <a:pt x="26066" y="63537"/>
                  </a:cubicBezTo>
                  <a:cubicBezTo>
                    <a:pt x="26066" y="63337"/>
                    <a:pt x="25733" y="62803"/>
                    <a:pt x="25733" y="62803"/>
                  </a:cubicBezTo>
                  <a:cubicBezTo>
                    <a:pt x="25733" y="62803"/>
                    <a:pt x="25533" y="63537"/>
                    <a:pt x="25333" y="63537"/>
                  </a:cubicBezTo>
                  <a:cubicBezTo>
                    <a:pt x="25333" y="63737"/>
                    <a:pt x="24333" y="64538"/>
                    <a:pt x="24333" y="64538"/>
                  </a:cubicBezTo>
                  <a:cubicBezTo>
                    <a:pt x="24333" y="65672"/>
                    <a:pt x="24333" y="65672"/>
                    <a:pt x="24333" y="65672"/>
                  </a:cubicBezTo>
                  <a:cubicBezTo>
                    <a:pt x="23800" y="64938"/>
                    <a:pt x="23800" y="64938"/>
                    <a:pt x="23800" y="64938"/>
                  </a:cubicBezTo>
                  <a:cubicBezTo>
                    <a:pt x="24133" y="64338"/>
                    <a:pt x="24133" y="64338"/>
                    <a:pt x="24133" y="64338"/>
                  </a:cubicBezTo>
                  <a:cubicBezTo>
                    <a:pt x="24133" y="63337"/>
                    <a:pt x="24133" y="63337"/>
                    <a:pt x="24133" y="63337"/>
                  </a:cubicBezTo>
                  <a:cubicBezTo>
                    <a:pt x="24733" y="63203"/>
                    <a:pt x="24733" y="63203"/>
                    <a:pt x="24733" y="63203"/>
                  </a:cubicBezTo>
                  <a:cubicBezTo>
                    <a:pt x="24533" y="62602"/>
                    <a:pt x="24533" y="62602"/>
                    <a:pt x="24533" y="62602"/>
                  </a:cubicBezTo>
                  <a:cubicBezTo>
                    <a:pt x="24533" y="62602"/>
                    <a:pt x="23933" y="62803"/>
                    <a:pt x="23933" y="63003"/>
                  </a:cubicBezTo>
                  <a:cubicBezTo>
                    <a:pt x="23000" y="63537"/>
                    <a:pt x="23000" y="63537"/>
                    <a:pt x="23000" y="63537"/>
                  </a:cubicBezTo>
                  <a:cubicBezTo>
                    <a:pt x="22066" y="63937"/>
                    <a:pt x="22066" y="63937"/>
                    <a:pt x="22066" y="63937"/>
                  </a:cubicBezTo>
                  <a:cubicBezTo>
                    <a:pt x="21466" y="63937"/>
                    <a:pt x="21466" y="63937"/>
                    <a:pt x="21466" y="63937"/>
                  </a:cubicBezTo>
                  <a:cubicBezTo>
                    <a:pt x="21466" y="63937"/>
                    <a:pt x="21066" y="64738"/>
                    <a:pt x="20866" y="64738"/>
                  </a:cubicBezTo>
                  <a:cubicBezTo>
                    <a:pt x="20666" y="64738"/>
                    <a:pt x="20866" y="65472"/>
                    <a:pt x="20866" y="65472"/>
                  </a:cubicBezTo>
                  <a:cubicBezTo>
                    <a:pt x="20866" y="65472"/>
                    <a:pt x="19533" y="66874"/>
                    <a:pt x="19533" y="66674"/>
                  </a:cubicBezTo>
                  <a:cubicBezTo>
                    <a:pt x="19533" y="66473"/>
                    <a:pt x="18200" y="65472"/>
                    <a:pt x="18200" y="65472"/>
                  </a:cubicBezTo>
                  <a:cubicBezTo>
                    <a:pt x="16600" y="65672"/>
                    <a:pt x="16600" y="65672"/>
                    <a:pt x="16600" y="65672"/>
                  </a:cubicBezTo>
                  <a:cubicBezTo>
                    <a:pt x="15866" y="66073"/>
                    <a:pt x="15866" y="66073"/>
                    <a:pt x="15866" y="66073"/>
                  </a:cubicBezTo>
                  <a:cubicBezTo>
                    <a:pt x="14866" y="65472"/>
                    <a:pt x="14866" y="65472"/>
                    <a:pt x="14866" y="65472"/>
                  </a:cubicBezTo>
                  <a:cubicBezTo>
                    <a:pt x="13933" y="64137"/>
                    <a:pt x="13933" y="64137"/>
                    <a:pt x="13933" y="64137"/>
                  </a:cubicBezTo>
                  <a:cubicBezTo>
                    <a:pt x="14133" y="62602"/>
                    <a:pt x="14133" y="62602"/>
                    <a:pt x="14133" y="62602"/>
                  </a:cubicBezTo>
                  <a:cubicBezTo>
                    <a:pt x="14466" y="61067"/>
                    <a:pt x="14466" y="61067"/>
                    <a:pt x="14466" y="61067"/>
                  </a:cubicBezTo>
                  <a:cubicBezTo>
                    <a:pt x="14666" y="59866"/>
                    <a:pt x="14666" y="59866"/>
                    <a:pt x="14666" y="59866"/>
                  </a:cubicBezTo>
                  <a:cubicBezTo>
                    <a:pt x="13533" y="59132"/>
                    <a:pt x="13533" y="59132"/>
                    <a:pt x="13533" y="59132"/>
                  </a:cubicBezTo>
                  <a:cubicBezTo>
                    <a:pt x="13533" y="59132"/>
                    <a:pt x="11400" y="59332"/>
                    <a:pt x="11400" y="59132"/>
                  </a:cubicBezTo>
                  <a:cubicBezTo>
                    <a:pt x="11400" y="59132"/>
                    <a:pt x="10066" y="59332"/>
                    <a:pt x="10066" y="59132"/>
                  </a:cubicBezTo>
                  <a:cubicBezTo>
                    <a:pt x="10266" y="59132"/>
                    <a:pt x="10666" y="58331"/>
                    <a:pt x="10666" y="58131"/>
                  </a:cubicBezTo>
                  <a:cubicBezTo>
                    <a:pt x="10800" y="57196"/>
                    <a:pt x="10800" y="57196"/>
                    <a:pt x="10800" y="57196"/>
                  </a:cubicBezTo>
                  <a:cubicBezTo>
                    <a:pt x="11400" y="56195"/>
                    <a:pt x="11400" y="56195"/>
                    <a:pt x="11400" y="56195"/>
                  </a:cubicBezTo>
                  <a:cubicBezTo>
                    <a:pt x="12000" y="54460"/>
                    <a:pt x="12000" y="54460"/>
                    <a:pt x="12000" y="54460"/>
                  </a:cubicBezTo>
                  <a:cubicBezTo>
                    <a:pt x="12400" y="53659"/>
                    <a:pt x="12400" y="53659"/>
                    <a:pt x="12400" y="53659"/>
                  </a:cubicBezTo>
                  <a:cubicBezTo>
                    <a:pt x="10466" y="53659"/>
                    <a:pt x="10466" y="53659"/>
                    <a:pt x="10466" y="53659"/>
                  </a:cubicBezTo>
                  <a:cubicBezTo>
                    <a:pt x="9466" y="54060"/>
                    <a:pt x="9466" y="54060"/>
                    <a:pt x="9466" y="54060"/>
                  </a:cubicBezTo>
                  <a:cubicBezTo>
                    <a:pt x="8733" y="55995"/>
                    <a:pt x="8733" y="55995"/>
                    <a:pt x="8733" y="55995"/>
                  </a:cubicBezTo>
                  <a:cubicBezTo>
                    <a:pt x="5600" y="56796"/>
                    <a:pt x="5600" y="56796"/>
                    <a:pt x="5600" y="56796"/>
                  </a:cubicBezTo>
                  <a:cubicBezTo>
                    <a:pt x="4866" y="56195"/>
                    <a:pt x="4866" y="56195"/>
                    <a:pt x="4866" y="56195"/>
                  </a:cubicBezTo>
                  <a:cubicBezTo>
                    <a:pt x="4866" y="56195"/>
                    <a:pt x="4800" y="56262"/>
                    <a:pt x="4800" y="56262"/>
                  </a:cubicBezTo>
                  <a:cubicBezTo>
                    <a:pt x="4800" y="56329"/>
                    <a:pt x="4866" y="56395"/>
                    <a:pt x="4866" y="56395"/>
                  </a:cubicBezTo>
                  <a:cubicBezTo>
                    <a:pt x="4733" y="56529"/>
                    <a:pt x="4733" y="56395"/>
                    <a:pt x="4800" y="56262"/>
                  </a:cubicBezTo>
                  <a:cubicBezTo>
                    <a:pt x="4800" y="56262"/>
                    <a:pt x="4800" y="56262"/>
                    <a:pt x="4733" y="56195"/>
                  </a:cubicBezTo>
                  <a:cubicBezTo>
                    <a:pt x="5000" y="53058"/>
                    <a:pt x="5466" y="49988"/>
                    <a:pt x="6200" y="46985"/>
                  </a:cubicBezTo>
                  <a:cubicBezTo>
                    <a:pt x="8533" y="45383"/>
                    <a:pt x="8533" y="45383"/>
                    <a:pt x="8533" y="45383"/>
                  </a:cubicBezTo>
                  <a:cubicBezTo>
                    <a:pt x="10066" y="45583"/>
                    <a:pt x="10066" y="45583"/>
                    <a:pt x="10066" y="45583"/>
                  </a:cubicBezTo>
                  <a:cubicBezTo>
                    <a:pt x="10466" y="45917"/>
                    <a:pt x="10466" y="45917"/>
                    <a:pt x="10466" y="45917"/>
                  </a:cubicBezTo>
                  <a:cubicBezTo>
                    <a:pt x="11400" y="45717"/>
                    <a:pt x="11400" y="45717"/>
                    <a:pt x="11400" y="45717"/>
                  </a:cubicBezTo>
                  <a:cubicBezTo>
                    <a:pt x="12400" y="44983"/>
                    <a:pt x="12400" y="44983"/>
                    <a:pt x="12400" y="44983"/>
                  </a:cubicBezTo>
                  <a:cubicBezTo>
                    <a:pt x="13533" y="44983"/>
                    <a:pt x="13533" y="44983"/>
                    <a:pt x="13533" y="44983"/>
                  </a:cubicBezTo>
                  <a:cubicBezTo>
                    <a:pt x="14666" y="44783"/>
                    <a:pt x="14666" y="44783"/>
                    <a:pt x="14666" y="44783"/>
                  </a:cubicBezTo>
                  <a:cubicBezTo>
                    <a:pt x="15466" y="45583"/>
                    <a:pt x="15466" y="45583"/>
                    <a:pt x="15466" y="45583"/>
                  </a:cubicBezTo>
                  <a:cubicBezTo>
                    <a:pt x="16400" y="45183"/>
                    <a:pt x="16400" y="45183"/>
                    <a:pt x="16400" y="45183"/>
                  </a:cubicBezTo>
                  <a:cubicBezTo>
                    <a:pt x="17000" y="45717"/>
                    <a:pt x="17000" y="45717"/>
                    <a:pt x="17000" y="45717"/>
                  </a:cubicBezTo>
                  <a:cubicBezTo>
                    <a:pt x="17400" y="46117"/>
                    <a:pt x="17400" y="46117"/>
                    <a:pt x="17400" y="46117"/>
                  </a:cubicBezTo>
                  <a:cubicBezTo>
                    <a:pt x="17400" y="46718"/>
                    <a:pt x="17400" y="46718"/>
                    <a:pt x="17400" y="46718"/>
                  </a:cubicBezTo>
                  <a:cubicBezTo>
                    <a:pt x="17000" y="47519"/>
                    <a:pt x="17000" y="47519"/>
                    <a:pt x="17000" y="47519"/>
                  </a:cubicBezTo>
                  <a:cubicBezTo>
                    <a:pt x="17400" y="48654"/>
                    <a:pt x="17400" y="48654"/>
                    <a:pt x="17400" y="48654"/>
                  </a:cubicBezTo>
                  <a:cubicBezTo>
                    <a:pt x="18000" y="49788"/>
                    <a:pt x="18000" y="49788"/>
                    <a:pt x="18000" y="49788"/>
                  </a:cubicBezTo>
                  <a:cubicBezTo>
                    <a:pt x="18533" y="49988"/>
                    <a:pt x="18533" y="49988"/>
                    <a:pt x="18533" y="49988"/>
                  </a:cubicBezTo>
                  <a:cubicBezTo>
                    <a:pt x="19133" y="48253"/>
                    <a:pt x="19133" y="48253"/>
                    <a:pt x="19133" y="48253"/>
                  </a:cubicBezTo>
                  <a:cubicBezTo>
                    <a:pt x="18933" y="46718"/>
                    <a:pt x="18933" y="46718"/>
                    <a:pt x="18933" y="46718"/>
                  </a:cubicBezTo>
                  <a:cubicBezTo>
                    <a:pt x="18733" y="45583"/>
                    <a:pt x="18733" y="45583"/>
                    <a:pt x="18733" y="45583"/>
                  </a:cubicBezTo>
                  <a:cubicBezTo>
                    <a:pt x="18733" y="44582"/>
                    <a:pt x="18733" y="44582"/>
                    <a:pt x="18733" y="44582"/>
                  </a:cubicBezTo>
                  <a:cubicBezTo>
                    <a:pt x="20266" y="42847"/>
                    <a:pt x="20266" y="42847"/>
                    <a:pt x="20266" y="42847"/>
                  </a:cubicBezTo>
                  <a:cubicBezTo>
                    <a:pt x="22200" y="41512"/>
                    <a:pt x="22200" y="41512"/>
                    <a:pt x="22200" y="41512"/>
                  </a:cubicBezTo>
                  <a:cubicBezTo>
                    <a:pt x="23800" y="40511"/>
                    <a:pt x="23800" y="40511"/>
                    <a:pt x="23800" y="40511"/>
                  </a:cubicBezTo>
                  <a:cubicBezTo>
                    <a:pt x="25133" y="38976"/>
                    <a:pt x="25133" y="38976"/>
                    <a:pt x="25133" y="38976"/>
                  </a:cubicBezTo>
                  <a:cubicBezTo>
                    <a:pt x="25133" y="37641"/>
                    <a:pt x="25133" y="37641"/>
                    <a:pt x="25133" y="37641"/>
                  </a:cubicBezTo>
                  <a:cubicBezTo>
                    <a:pt x="25733" y="37441"/>
                    <a:pt x="25733" y="37441"/>
                    <a:pt x="25733" y="37441"/>
                  </a:cubicBezTo>
                  <a:cubicBezTo>
                    <a:pt x="26266" y="36240"/>
                    <a:pt x="26266" y="36240"/>
                    <a:pt x="26266" y="36240"/>
                  </a:cubicBezTo>
                  <a:cubicBezTo>
                    <a:pt x="26866" y="36240"/>
                    <a:pt x="26866" y="36240"/>
                    <a:pt x="26866" y="36240"/>
                  </a:cubicBezTo>
                  <a:cubicBezTo>
                    <a:pt x="28000" y="34905"/>
                    <a:pt x="28000" y="34905"/>
                    <a:pt x="28000" y="34905"/>
                  </a:cubicBezTo>
                  <a:cubicBezTo>
                    <a:pt x="29933" y="34171"/>
                    <a:pt x="29933" y="34171"/>
                    <a:pt x="29933" y="34171"/>
                  </a:cubicBezTo>
                  <a:cubicBezTo>
                    <a:pt x="31133" y="33971"/>
                    <a:pt x="31133" y="33971"/>
                    <a:pt x="31133" y="33971"/>
                  </a:cubicBezTo>
                  <a:cubicBezTo>
                    <a:pt x="31533" y="33570"/>
                    <a:pt x="31533" y="33570"/>
                    <a:pt x="31533" y="33570"/>
                  </a:cubicBezTo>
                  <a:cubicBezTo>
                    <a:pt x="31133" y="33170"/>
                    <a:pt x="31133" y="33170"/>
                    <a:pt x="31133" y="33170"/>
                  </a:cubicBezTo>
                  <a:cubicBezTo>
                    <a:pt x="32066" y="31835"/>
                    <a:pt x="32066" y="31835"/>
                    <a:pt x="32066" y="31835"/>
                  </a:cubicBezTo>
                  <a:cubicBezTo>
                    <a:pt x="35000" y="30634"/>
                    <a:pt x="35000" y="30634"/>
                    <a:pt x="35000" y="30634"/>
                  </a:cubicBezTo>
                  <a:cubicBezTo>
                    <a:pt x="36733" y="30100"/>
                    <a:pt x="36733" y="30100"/>
                    <a:pt x="36733" y="30100"/>
                  </a:cubicBezTo>
                  <a:cubicBezTo>
                    <a:pt x="35333" y="31034"/>
                    <a:pt x="35333" y="31034"/>
                    <a:pt x="35333" y="31034"/>
                  </a:cubicBezTo>
                  <a:cubicBezTo>
                    <a:pt x="35533" y="31835"/>
                    <a:pt x="35533" y="31835"/>
                    <a:pt x="35533" y="31835"/>
                  </a:cubicBezTo>
                  <a:cubicBezTo>
                    <a:pt x="36733" y="31434"/>
                    <a:pt x="36733" y="31434"/>
                    <a:pt x="36733" y="31434"/>
                  </a:cubicBezTo>
                  <a:cubicBezTo>
                    <a:pt x="37466" y="31034"/>
                    <a:pt x="37466" y="31034"/>
                    <a:pt x="37466" y="31034"/>
                  </a:cubicBezTo>
                  <a:cubicBezTo>
                    <a:pt x="39400" y="30433"/>
                    <a:pt x="39400" y="30433"/>
                    <a:pt x="39400" y="30433"/>
                  </a:cubicBezTo>
                  <a:cubicBezTo>
                    <a:pt x="39400" y="30433"/>
                    <a:pt x="39800" y="29899"/>
                    <a:pt x="39800" y="29699"/>
                  </a:cubicBezTo>
                  <a:cubicBezTo>
                    <a:pt x="39800" y="29899"/>
                    <a:pt x="41000" y="29699"/>
                    <a:pt x="41000" y="29699"/>
                  </a:cubicBezTo>
                  <a:cubicBezTo>
                    <a:pt x="40800" y="29098"/>
                    <a:pt x="40800" y="29098"/>
                    <a:pt x="40800" y="29098"/>
                  </a:cubicBezTo>
                  <a:cubicBezTo>
                    <a:pt x="40800" y="28498"/>
                    <a:pt x="40800" y="28498"/>
                    <a:pt x="40800" y="28498"/>
                  </a:cubicBezTo>
                  <a:cubicBezTo>
                    <a:pt x="40200" y="28698"/>
                    <a:pt x="40200" y="28698"/>
                    <a:pt x="40200" y="28698"/>
                  </a:cubicBezTo>
                  <a:cubicBezTo>
                    <a:pt x="39200" y="29699"/>
                    <a:pt x="39200" y="29699"/>
                    <a:pt x="39200" y="29699"/>
                  </a:cubicBezTo>
                  <a:cubicBezTo>
                    <a:pt x="37866" y="29699"/>
                    <a:pt x="37866" y="29699"/>
                    <a:pt x="37866" y="29699"/>
                  </a:cubicBezTo>
                  <a:cubicBezTo>
                    <a:pt x="37133" y="28698"/>
                    <a:pt x="37133" y="28698"/>
                    <a:pt x="37133" y="28698"/>
                  </a:cubicBezTo>
                  <a:cubicBezTo>
                    <a:pt x="37866" y="27764"/>
                    <a:pt x="37866" y="27764"/>
                    <a:pt x="37866" y="27764"/>
                  </a:cubicBezTo>
                  <a:cubicBezTo>
                    <a:pt x="38466" y="26629"/>
                    <a:pt x="38466" y="26629"/>
                    <a:pt x="38466" y="26629"/>
                  </a:cubicBezTo>
                  <a:cubicBezTo>
                    <a:pt x="38333" y="26696"/>
                    <a:pt x="37466" y="26429"/>
                    <a:pt x="37466" y="26429"/>
                  </a:cubicBezTo>
                  <a:cubicBezTo>
                    <a:pt x="35933" y="26763"/>
                    <a:pt x="35933" y="26763"/>
                    <a:pt x="35933" y="26763"/>
                  </a:cubicBezTo>
                  <a:cubicBezTo>
                    <a:pt x="35733" y="26763"/>
                    <a:pt x="34400" y="27764"/>
                    <a:pt x="34400" y="27563"/>
                  </a:cubicBezTo>
                  <a:cubicBezTo>
                    <a:pt x="34600" y="27363"/>
                    <a:pt x="33800" y="27964"/>
                    <a:pt x="33800" y="27964"/>
                  </a:cubicBezTo>
                  <a:cubicBezTo>
                    <a:pt x="35733" y="26429"/>
                    <a:pt x="35733" y="26429"/>
                    <a:pt x="35733" y="26429"/>
                  </a:cubicBezTo>
                  <a:cubicBezTo>
                    <a:pt x="36533" y="26429"/>
                    <a:pt x="36533" y="26429"/>
                    <a:pt x="36533" y="26429"/>
                  </a:cubicBezTo>
                  <a:cubicBezTo>
                    <a:pt x="37266" y="25428"/>
                    <a:pt x="37266" y="25428"/>
                    <a:pt x="37266" y="25428"/>
                  </a:cubicBezTo>
                  <a:cubicBezTo>
                    <a:pt x="41533" y="25428"/>
                    <a:pt x="41533" y="25428"/>
                    <a:pt x="41533" y="25428"/>
                  </a:cubicBezTo>
                  <a:cubicBezTo>
                    <a:pt x="43066" y="25228"/>
                    <a:pt x="43066" y="25228"/>
                    <a:pt x="43066" y="25228"/>
                  </a:cubicBezTo>
                  <a:cubicBezTo>
                    <a:pt x="45000" y="24093"/>
                    <a:pt x="45000" y="24093"/>
                    <a:pt x="45000" y="24093"/>
                  </a:cubicBezTo>
                  <a:cubicBezTo>
                    <a:pt x="45200" y="24293"/>
                    <a:pt x="45200" y="24293"/>
                    <a:pt x="45200" y="24293"/>
                  </a:cubicBezTo>
                  <a:cubicBezTo>
                    <a:pt x="44266" y="25027"/>
                    <a:pt x="44266" y="25027"/>
                    <a:pt x="44266" y="25027"/>
                  </a:cubicBezTo>
                  <a:cubicBezTo>
                    <a:pt x="43266" y="26229"/>
                    <a:pt x="43266" y="26229"/>
                    <a:pt x="43266" y="26229"/>
                  </a:cubicBezTo>
                  <a:cubicBezTo>
                    <a:pt x="42333" y="27163"/>
                    <a:pt x="42333" y="27163"/>
                    <a:pt x="42333" y="27163"/>
                  </a:cubicBezTo>
                  <a:cubicBezTo>
                    <a:pt x="41933" y="27764"/>
                    <a:pt x="41933" y="27764"/>
                    <a:pt x="41933" y="27764"/>
                  </a:cubicBezTo>
                  <a:cubicBezTo>
                    <a:pt x="43466" y="27964"/>
                    <a:pt x="43466" y="27964"/>
                    <a:pt x="43466" y="27964"/>
                  </a:cubicBezTo>
                  <a:cubicBezTo>
                    <a:pt x="44666" y="27964"/>
                    <a:pt x="44666" y="27964"/>
                    <a:pt x="44666" y="27964"/>
                  </a:cubicBezTo>
                  <a:cubicBezTo>
                    <a:pt x="44800" y="27964"/>
                    <a:pt x="44800" y="28498"/>
                    <a:pt x="44800" y="28498"/>
                  </a:cubicBezTo>
                  <a:cubicBezTo>
                    <a:pt x="45600" y="27964"/>
                    <a:pt x="45600" y="27964"/>
                    <a:pt x="45600" y="27964"/>
                  </a:cubicBezTo>
                  <a:cubicBezTo>
                    <a:pt x="45800" y="28898"/>
                    <a:pt x="45800" y="28898"/>
                    <a:pt x="45800" y="28898"/>
                  </a:cubicBezTo>
                  <a:cubicBezTo>
                    <a:pt x="46933" y="27964"/>
                    <a:pt x="46933" y="27964"/>
                    <a:pt x="46933" y="27964"/>
                  </a:cubicBezTo>
                  <a:cubicBezTo>
                    <a:pt x="46600" y="26963"/>
                    <a:pt x="46600" y="26963"/>
                    <a:pt x="46600" y="26963"/>
                  </a:cubicBezTo>
                  <a:cubicBezTo>
                    <a:pt x="46933" y="26229"/>
                    <a:pt x="46933" y="26229"/>
                    <a:pt x="46933" y="26229"/>
                  </a:cubicBezTo>
                  <a:cubicBezTo>
                    <a:pt x="45600" y="26229"/>
                    <a:pt x="45600" y="26229"/>
                    <a:pt x="45600" y="26229"/>
                  </a:cubicBezTo>
                  <a:cubicBezTo>
                    <a:pt x="45600" y="25628"/>
                    <a:pt x="45600" y="25628"/>
                    <a:pt x="45600" y="25628"/>
                  </a:cubicBezTo>
                  <a:cubicBezTo>
                    <a:pt x="45600" y="25628"/>
                    <a:pt x="45200" y="25027"/>
                    <a:pt x="45000" y="25228"/>
                  </a:cubicBezTo>
                  <a:cubicBezTo>
                    <a:pt x="45800" y="24627"/>
                    <a:pt x="45800" y="24627"/>
                    <a:pt x="45800" y="24627"/>
                  </a:cubicBezTo>
                  <a:cubicBezTo>
                    <a:pt x="45400" y="24293"/>
                    <a:pt x="45400" y="24293"/>
                    <a:pt x="45400" y="24293"/>
                  </a:cubicBezTo>
                  <a:cubicBezTo>
                    <a:pt x="46400" y="23092"/>
                    <a:pt x="46400" y="23092"/>
                    <a:pt x="46400" y="23092"/>
                  </a:cubicBezTo>
                  <a:cubicBezTo>
                    <a:pt x="46000" y="21957"/>
                    <a:pt x="46000" y="21957"/>
                    <a:pt x="46000" y="21957"/>
                  </a:cubicBezTo>
                  <a:cubicBezTo>
                    <a:pt x="45800" y="21156"/>
                    <a:pt x="45800" y="21156"/>
                    <a:pt x="45800" y="21156"/>
                  </a:cubicBezTo>
                  <a:cubicBezTo>
                    <a:pt x="44666" y="20756"/>
                    <a:pt x="44666" y="20756"/>
                    <a:pt x="44666" y="20756"/>
                  </a:cubicBezTo>
                  <a:cubicBezTo>
                    <a:pt x="44266" y="20222"/>
                    <a:pt x="44266" y="20222"/>
                    <a:pt x="44266" y="20222"/>
                  </a:cubicBezTo>
                  <a:cubicBezTo>
                    <a:pt x="43666" y="19822"/>
                    <a:pt x="43666" y="19822"/>
                    <a:pt x="43666" y="19822"/>
                  </a:cubicBezTo>
                  <a:cubicBezTo>
                    <a:pt x="44066" y="18820"/>
                    <a:pt x="44066" y="18820"/>
                    <a:pt x="44066" y="18820"/>
                  </a:cubicBezTo>
                  <a:cubicBezTo>
                    <a:pt x="43866" y="18086"/>
                    <a:pt x="43866" y="18086"/>
                    <a:pt x="43866" y="18086"/>
                  </a:cubicBezTo>
                  <a:cubicBezTo>
                    <a:pt x="43866" y="18086"/>
                    <a:pt x="43666" y="15750"/>
                    <a:pt x="43466" y="15750"/>
                  </a:cubicBezTo>
                  <a:cubicBezTo>
                    <a:pt x="43466" y="15951"/>
                    <a:pt x="41933" y="17085"/>
                    <a:pt x="41933" y="17085"/>
                  </a:cubicBezTo>
                  <a:cubicBezTo>
                    <a:pt x="40400" y="17886"/>
                    <a:pt x="40400" y="17886"/>
                    <a:pt x="40400" y="17886"/>
                  </a:cubicBezTo>
                  <a:cubicBezTo>
                    <a:pt x="39600" y="17085"/>
                    <a:pt x="39600" y="17085"/>
                    <a:pt x="39600" y="17085"/>
                  </a:cubicBezTo>
                  <a:cubicBezTo>
                    <a:pt x="39600" y="16151"/>
                    <a:pt x="39600" y="16151"/>
                    <a:pt x="39600" y="16151"/>
                  </a:cubicBezTo>
                  <a:cubicBezTo>
                    <a:pt x="40400" y="15550"/>
                    <a:pt x="40400" y="15550"/>
                    <a:pt x="40400" y="15550"/>
                  </a:cubicBezTo>
                  <a:cubicBezTo>
                    <a:pt x="39200" y="15150"/>
                    <a:pt x="39200" y="15150"/>
                    <a:pt x="39200" y="15150"/>
                  </a:cubicBezTo>
                  <a:cubicBezTo>
                    <a:pt x="39200" y="14949"/>
                    <a:pt x="39200" y="14949"/>
                    <a:pt x="39200" y="14949"/>
                  </a:cubicBezTo>
                  <a:cubicBezTo>
                    <a:pt x="39200" y="14949"/>
                    <a:pt x="38066" y="13815"/>
                    <a:pt x="38066" y="14015"/>
                  </a:cubicBezTo>
                  <a:cubicBezTo>
                    <a:pt x="37866" y="14015"/>
                    <a:pt x="37666" y="14215"/>
                    <a:pt x="37666" y="14215"/>
                  </a:cubicBezTo>
                  <a:cubicBezTo>
                    <a:pt x="35200" y="14015"/>
                    <a:pt x="35200" y="14015"/>
                    <a:pt x="35200" y="14015"/>
                  </a:cubicBezTo>
                  <a:cubicBezTo>
                    <a:pt x="34400" y="15550"/>
                    <a:pt x="34400" y="15550"/>
                    <a:pt x="34400" y="15550"/>
                  </a:cubicBezTo>
                  <a:cubicBezTo>
                    <a:pt x="34200" y="16351"/>
                    <a:pt x="34200" y="16351"/>
                    <a:pt x="34200" y="16351"/>
                  </a:cubicBezTo>
                  <a:cubicBezTo>
                    <a:pt x="34200" y="16351"/>
                    <a:pt x="32866" y="17686"/>
                    <a:pt x="32666" y="17686"/>
                  </a:cubicBezTo>
                  <a:cubicBezTo>
                    <a:pt x="32866" y="17686"/>
                    <a:pt x="33466" y="18286"/>
                    <a:pt x="33466" y="18286"/>
                  </a:cubicBezTo>
                  <a:cubicBezTo>
                    <a:pt x="32866" y="19621"/>
                    <a:pt x="32866" y="19621"/>
                    <a:pt x="32866" y="19621"/>
                  </a:cubicBezTo>
                  <a:cubicBezTo>
                    <a:pt x="30733" y="20956"/>
                    <a:pt x="30733" y="20956"/>
                    <a:pt x="30733" y="20956"/>
                  </a:cubicBezTo>
                  <a:cubicBezTo>
                    <a:pt x="29733" y="20956"/>
                    <a:pt x="29733" y="20956"/>
                    <a:pt x="29733" y="20956"/>
                  </a:cubicBezTo>
                  <a:cubicBezTo>
                    <a:pt x="29733" y="20956"/>
                    <a:pt x="29200" y="23292"/>
                    <a:pt x="29200" y="23492"/>
                  </a:cubicBezTo>
                  <a:cubicBezTo>
                    <a:pt x="29200" y="23692"/>
                    <a:pt x="28200" y="24093"/>
                    <a:pt x="28200" y="24093"/>
                  </a:cubicBezTo>
                  <a:cubicBezTo>
                    <a:pt x="27666" y="24427"/>
                    <a:pt x="27666" y="24427"/>
                    <a:pt x="27666" y="24427"/>
                  </a:cubicBezTo>
                  <a:cubicBezTo>
                    <a:pt x="27466" y="23692"/>
                    <a:pt x="27466" y="23692"/>
                    <a:pt x="27466" y="23692"/>
                  </a:cubicBezTo>
                  <a:cubicBezTo>
                    <a:pt x="27466" y="23692"/>
                    <a:pt x="27066" y="23092"/>
                    <a:pt x="27066" y="22892"/>
                  </a:cubicBezTo>
                  <a:cubicBezTo>
                    <a:pt x="27800" y="23092"/>
                    <a:pt x="27800" y="23092"/>
                    <a:pt x="27800" y="23092"/>
                  </a:cubicBezTo>
                  <a:cubicBezTo>
                    <a:pt x="27800" y="22491"/>
                    <a:pt x="27800" y="22491"/>
                    <a:pt x="27800" y="22491"/>
                  </a:cubicBezTo>
                  <a:cubicBezTo>
                    <a:pt x="27266" y="22491"/>
                    <a:pt x="27266" y="22491"/>
                    <a:pt x="27266" y="22491"/>
                  </a:cubicBezTo>
                  <a:cubicBezTo>
                    <a:pt x="27466" y="21757"/>
                    <a:pt x="27466" y="21757"/>
                    <a:pt x="27466" y="21757"/>
                  </a:cubicBezTo>
                  <a:cubicBezTo>
                    <a:pt x="28000" y="20756"/>
                    <a:pt x="28000" y="20756"/>
                    <a:pt x="28000" y="20756"/>
                  </a:cubicBezTo>
                  <a:cubicBezTo>
                    <a:pt x="26066" y="20622"/>
                    <a:pt x="26066" y="20622"/>
                    <a:pt x="26066" y="20622"/>
                  </a:cubicBezTo>
                  <a:cubicBezTo>
                    <a:pt x="25733" y="20222"/>
                    <a:pt x="25733" y="20222"/>
                    <a:pt x="25733" y="20222"/>
                  </a:cubicBezTo>
                  <a:cubicBezTo>
                    <a:pt x="24733" y="20022"/>
                    <a:pt x="24733" y="20022"/>
                    <a:pt x="24733" y="20022"/>
                  </a:cubicBezTo>
                  <a:cubicBezTo>
                    <a:pt x="24733" y="19621"/>
                    <a:pt x="24733" y="19621"/>
                    <a:pt x="24733" y="19621"/>
                  </a:cubicBezTo>
                  <a:cubicBezTo>
                    <a:pt x="23933" y="19221"/>
                    <a:pt x="23933" y="19221"/>
                    <a:pt x="23933" y="19221"/>
                  </a:cubicBezTo>
                  <a:cubicBezTo>
                    <a:pt x="23200" y="18820"/>
                    <a:pt x="23200" y="18820"/>
                    <a:pt x="23200" y="18820"/>
                  </a:cubicBezTo>
                  <a:cubicBezTo>
                    <a:pt x="23133" y="18820"/>
                    <a:pt x="23066" y="18820"/>
                    <a:pt x="23000" y="18820"/>
                  </a:cubicBezTo>
                  <a:cubicBezTo>
                    <a:pt x="25400" y="16685"/>
                    <a:pt x="28000" y="14749"/>
                    <a:pt x="30733" y="13014"/>
                  </a:cubicBezTo>
                  <a:cubicBezTo>
                    <a:pt x="30933" y="13014"/>
                    <a:pt x="30933" y="13014"/>
                    <a:pt x="30933" y="13014"/>
                  </a:cubicBezTo>
                  <a:cubicBezTo>
                    <a:pt x="30733" y="13414"/>
                    <a:pt x="30733" y="13414"/>
                    <a:pt x="30733" y="13414"/>
                  </a:cubicBezTo>
                  <a:cubicBezTo>
                    <a:pt x="31533" y="13214"/>
                    <a:pt x="31533" y="13214"/>
                    <a:pt x="31533" y="13214"/>
                  </a:cubicBezTo>
                  <a:cubicBezTo>
                    <a:pt x="32466" y="12680"/>
                    <a:pt x="32466" y="12680"/>
                    <a:pt x="32466" y="12680"/>
                  </a:cubicBezTo>
                  <a:cubicBezTo>
                    <a:pt x="33066" y="12880"/>
                    <a:pt x="33066" y="12880"/>
                    <a:pt x="33066" y="12880"/>
                  </a:cubicBezTo>
                  <a:cubicBezTo>
                    <a:pt x="33466" y="13214"/>
                    <a:pt x="33466" y="13214"/>
                    <a:pt x="33466" y="13214"/>
                  </a:cubicBezTo>
                  <a:cubicBezTo>
                    <a:pt x="34400" y="13014"/>
                    <a:pt x="34400" y="13014"/>
                    <a:pt x="34400" y="13014"/>
                  </a:cubicBezTo>
                  <a:cubicBezTo>
                    <a:pt x="34200" y="12480"/>
                    <a:pt x="34200" y="12480"/>
                    <a:pt x="34200" y="12480"/>
                  </a:cubicBezTo>
                  <a:cubicBezTo>
                    <a:pt x="33666" y="12013"/>
                    <a:pt x="33333" y="11746"/>
                    <a:pt x="33133" y="11546"/>
                  </a:cubicBezTo>
                  <a:cubicBezTo>
                    <a:pt x="33800" y="11212"/>
                    <a:pt x="34400" y="10878"/>
                    <a:pt x="35066" y="10545"/>
                  </a:cubicBezTo>
                  <a:cubicBezTo>
                    <a:pt x="35200" y="10545"/>
                    <a:pt x="35200" y="10545"/>
                    <a:pt x="35200" y="10545"/>
                  </a:cubicBezTo>
                  <a:cubicBezTo>
                    <a:pt x="35200" y="10478"/>
                    <a:pt x="35266" y="10478"/>
                    <a:pt x="35333" y="10411"/>
                  </a:cubicBezTo>
                  <a:cubicBezTo>
                    <a:pt x="37066" y="9543"/>
                    <a:pt x="38800" y="8809"/>
                    <a:pt x="40600" y="8142"/>
                  </a:cubicBezTo>
                  <a:cubicBezTo>
                    <a:pt x="40866" y="8342"/>
                    <a:pt x="41133" y="8609"/>
                    <a:pt x="41133" y="8609"/>
                  </a:cubicBezTo>
                  <a:cubicBezTo>
                    <a:pt x="40800" y="9010"/>
                    <a:pt x="40800" y="9010"/>
                    <a:pt x="40800" y="9010"/>
                  </a:cubicBezTo>
                  <a:cubicBezTo>
                    <a:pt x="39200" y="9143"/>
                    <a:pt x="39200" y="9143"/>
                    <a:pt x="39200" y="9143"/>
                  </a:cubicBezTo>
                  <a:cubicBezTo>
                    <a:pt x="38866" y="9944"/>
                    <a:pt x="38866" y="9944"/>
                    <a:pt x="38866" y="9944"/>
                  </a:cubicBezTo>
                  <a:cubicBezTo>
                    <a:pt x="40000" y="9944"/>
                    <a:pt x="40000" y="9944"/>
                    <a:pt x="40000" y="9944"/>
                  </a:cubicBezTo>
                  <a:cubicBezTo>
                    <a:pt x="40800" y="9143"/>
                    <a:pt x="40800" y="9143"/>
                    <a:pt x="40800" y="9143"/>
                  </a:cubicBezTo>
                  <a:cubicBezTo>
                    <a:pt x="41733" y="9010"/>
                    <a:pt x="41733" y="9010"/>
                    <a:pt x="41733" y="9010"/>
                  </a:cubicBezTo>
                  <a:cubicBezTo>
                    <a:pt x="41933" y="9944"/>
                    <a:pt x="41933" y="9944"/>
                    <a:pt x="41933" y="9944"/>
                  </a:cubicBezTo>
                  <a:cubicBezTo>
                    <a:pt x="40800" y="10545"/>
                    <a:pt x="40800" y="10545"/>
                    <a:pt x="40800" y="10545"/>
                  </a:cubicBezTo>
                  <a:cubicBezTo>
                    <a:pt x="40600" y="10545"/>
                    <a:pt x="40000" y="10878"/>
                    <a:pt x="40000" y="10878"/>
                  </a:cubicBezTo>
                  <a:cubicBezTo>
                    <a:pt x="39800" y="11479"/>
                    <a:pt x="39800" y="11479"/>
                    <a:pt x="39800" y="11479"/>
                  </a:cubicBezTo>
                  <a:cubicBezTo>
                    <a:pt x="38866" y="11679"/>
                    <a:pt x="38866" y="11679"/>
                    <a:pt x="38866" y="11679"/>
                  </a:cubicBezTo>
                  <a:cubicBezTo>
                    <a:pt x="37866" y="11479"/>
                    <a:pt x="37866" y="11479"/>
                    <a:pt x="37866" y="11479"/>
                  </a:cubicBezTo>
                  <a:cubicBezTo>
                    <a:pt x="37266" y="11479"/>
                    <a:pt x="37266" y="11479"/>
                    <a:pt x="37266" y="11479"/>
                  </a:cubicBezTo>
                  <a:cubicBezTo>
                    <a:pt x="36533" y="12080"/>
                    <a:pt x="36533" y="12080"/>
                    <a:pt x="36533" y="12080"/>
                  </a:cubicBezTo>
                  <a:cubicBezTo>
                    <a:pt x="37266" y="12680"/>
                    <a:pt x="37266" y="12680"/>
                    <a:pt x="37266" y="12680"/>
                  </a:cubicBezTo>
                  <a:cubicBezTo>
                    <a:pt x="37266" y="12680"/>
                    <a:pt x="38066" y="12280"/>
                    <a:pt x="38266" y="12280"/>
                  </a:cubicBezTo>
                  <a:cubicBezTo>
                    <a:pt x="38466" y="12080"/>
                    <a:pt x="39066" y="11879"/>
                    <a:pt x="39066" y="12080"/>
                  </a:cubicBezTo>
                  <a:cubicBezTo>
                    <a:pt x="39200" y="12280"/>
                    <a:pt x="39800" y="12880"/>
                    <a:pt x="39800" y="12880"/>
                  </a:cubicBezTo>
                  <a:cubicBezTo>
                    <a:pt x="40400" y="13815"/>
                    <a:pt x="40400" y="13815"/>
                    <a:pt x="40400" y="13815"/>
                  </a:cubicBezTo>
                  <a:cubicBezTo>
                    <a:pt x="40800" y="14015"/>
                    <a:pt x="40800" y="14015"/>
                    <a:pt x="40800" y="14015"/>
                  </a:cubicBezTo>
                  <a:cubicBezTo>
                    <a:pt x="42333" y="14416"/>
                    <a:pt x="42333" y="14416"/>
                    <a:pt x="42333" y="14416"/>
                  </a:cubicBezTo>
                  <a:cubicBezTo>
                    <a:pt x="43266" y="14816"/>
                    <a:pt x="43266" y="14816"/>
                    <a:pt x="43266" y="14816"/>
                  </a:cubicBezTo>
                  <a:cubicBezTo>
                    <a:pt x="43266" y="14215"/>
                    <a:pt x="43266" y="14215"/>
                    <a:pt x="43266" y="14215"/>
                  </a:cubicBezTo>
                  <a:cubicBezTo>
                    <a:pt x="42533" y="13214"/>
                    <a:pt x="42533" y="13214"/>
                    <a:pt x="42533" y="13214"/>
                  </a:cubicBezTo>
                  <a:cubicBezTo>
                    <a:pt x="42533" y="13214"/>
                    <a:pt x="42333" y="13014"/>
                    <a:pt x="42733" y="13014"/>
                  </a:cubicBezTo>
                  <a:cubicBezTo>
                    <a:pt x="42933" y="13014"/>
                    <a:pt x="43466" y="13615"/>
                    <a:pt x="43466" y="13615"/>
                  </a:cubicBezTo>
                  <a:cubicBezTo>
                    <a:pt x="43666" y="13615"/>
                    <a:pt x="44466" y="14215"/>
                    <a:pt x="44466" y="14215"/>
                  </a:cubicBezTo>
                  <a:cubicBezTo>
                    <a:pt x="44666" y="13214"/>
                    <a:pt x="44666" y="13214"/>
                    <a:pt x="44666" y="13214"/>
                  </a:cubicBezTo>
                  <a:cubicBezTo>
                    <a:pt x="45400" y="12880"/>
                    <a:pt x="45400" y="12880"/>
                    <a:pt x="45400" y="12880"/>
                  </a:cubicBezTo>
                  <a:cubicBezTo>
                    <a:pt x="45000" y="12480"/>
                    <a:pt x="45000" y="12480"/>
                    <a:pt x="45000" y="12480"/>
                  </a:cubicBezTo>
                  <a:cubicBezTo>
                    <a:pt x="44800" y="12080"/>
                    <a:pt x="44800" y="12080"/>
                    <a:pt x="44800" y="12080"/>
                  </a:cubicBezTo>
                  <a:cubicBezTo>
                    <a:pt x="44266" y="11479"/>
                    <a:pt x="44266" y="11479"/>
                    <a:pt x="44266" y="11479"/>
                  </a:cubicBezTo>
                  <a:cubicBezTo>
                    <a:pt x="44466" y="10878"/>
                    <a:pt x="44466" y="10878"/>
                    <a:pt x="44466" y="10878"/>
                  </a:cubicBezTo>
                  <a:cubicBezTo>
                    <a:pt x="44466" y="10878"/>
                    <a:pt x="44466" y="10878"/>
                    <a:pt x="44666" y="10878"/>
                  </a:cubicBezTo>
                  <a:cubicBezTo>
                    <a:pt x="44666" y="10745"/>
                    <a:pt x="45000" y="10545"/>
                    <a:pt x="45000" y="10745"/>
                  </a:cubicBezTo>
                  <a:cubicBezTo>
                    <a:pt x="45200" y="10745"/>
                    <a:pt x="46000" y="11679"/>
                    <a:pt x="46000" y="11679"/>
                  </a:cubicBezTo>
                  <a:cubicBezTo>
                    <a:pt x="46600" y="11879"/>
                    <a:pt x="46600" y="11879"/>
                    <a:pt x="46600" y="11879"/>
                  </a:cubicBezTo>
                  <a:cubicBezTo>
                    <a:pt x="46933" y="11279"/>
                    <a:pt x="46933" y="11279"/>
                    <a:pt x="46933" y="11279"/>
                  </a:cubicBezTo>
                  <a:cubicBezTo>
                    <a:pt x="47933" y="11279"/>
                    <a:pt x="47933" y="11279"/>
                    <a:pt x="47933" y="11279"/>
                  </a:cubicBezTo>
                  <a:cubicBezTo>
                    <a:pt x="47933" y="10878"/>
                    <a:pt x="47933" y="10878"/>
                    <a:pt x="47933" y="10878"/>
                  </a:cubicBezTo>
                  <a:cubicBezTo>
                    <a:pt x="48866" y="10545"/>
                    <a:pt x="48866" y="10545"/>
                    <a:pt x="48866" y="10545"/>
                  </a:cubicBezTo>
                  <a:cubicBezTo>
                    <a:pt x="47533" y="9543"/>
                    <a:pt x="47533" y="9543"/>
                    <a:pt x="47533" y="9543"/>
                  </a:cubicBezTo>
                  <a:cubicBezTo>
                    <a:pt x="46933" y="9143"/>
                    <a:pt x="46933" y="9143"/>
                    <a:pt x="46933" y="9143"/>
                  </a:cubicBezTo>
                  <a:cubicBezTo>
                    <a:pt x="46400" y="9343"/>
                    <a:pt x="46400" y="9343"/>
                    <a:pt x="46400" y="9343"/>
                  </a:cubicBezTo>
                  <a:cubicBezTo>
                    <a:pt x="46000" y="8809"/>
                    <a:pt x="46000" y="8809"/>
                    <a:pt x="46000" y="8809"/>
                  </a:cubicBezTo>
                  <a:cubicBezTo>
                    <a:pt x="46400" y="8209"/>
                    <a:pt x="46400" y="8209"/>
                    <a:pt x="46400" y="8209"/>
                  </a:cubicBezTo>
                  <a:cubicBezTo>
                    <a:pt x="46733" y="7608"/>
                    <a:pt x="46733" y="7608"/>
                    <a:pt x="46733" y="7608"/>
                  </a:cubicBezTo>
                  <a:cubicBezTo>
                    <a:pt x="46000" y="7007"/>
                    <a:pt x="46000" y="7007"/>
                    <a:pt x="46000" y="7007"/>
                  </a:cubicBezTo>
                  <a:cubicBezTo>
                    <a:pt x="45200" y="6874"/>
                    <a:pt x="45200" y="6874"/>
                    <a:pt x="45200" y="6874"/>
                  </a:cubicBezTo>
                  <a:cubicBezTo>
                    <a:pt x="45133" y="6740"/>
                    <a:pt x="45133" y="6674"/>
                    <a:pt x="45066" y="6674"/>
                  </a:cubicBezTo>
                  <a:cubicBezTo>
                    <a:pt x="48466" y="5672"/>
                    <a:pt x="52000" y="5072"/>
                    <a:pt x="55666" y="4805"/>
                  </a:cubicBezTo>
                  <a:cubicBezTo>
                    <a:pt x="55666" y="4872"/>
                    <a:pt x="55666" y="5005"/>
                    <a:pt x="55666" y="5072"/>
                  </a:cubicBezTo>
                  <a:cubicBezTo>
                    <a:pt x="55466" y="5472"/>
                    <a:pt x="55266" y="5472"/>
                    <a:pt x="55066" y="5873"/>
                  </a:cubicBezTo>
                  <a:cubicBezTo>
                    <a:pt x="54666" y="6473"/>
                    <a:pt x="55666" y="6073"/>
                    <a:pt x="55666" y="6073"/>
                  </a:cubicBezTo>
                  <a:cubicBezTo>
                    <a:pt x="56600" y="6674"/>
                    <a:pt x="56600" y="6674"/>
                    <a:pt x="56600" y="6674"/>
                  </a:cubicBezTo>
                  <a:cubicBezTo>
                    <a:pt x="56600" y="6674"/>
                    <a:pt x="56400" y="6674"/>
                    <a:pt x="55866" y="6874"/>
                  </a:cubicBezTo>
                  <a:cubicBezTo>
                    <a:pt x="55466" y="6874"/>
                    <a:pt x="54866" y="7007"/>
                    <a:pt x="54866" y="7007"/>
                  </a:cubicBezTo>
                  <a:cubicBezTo>
                    <a:pt x="54666" y="7808"/>
                    <a:pt x="54666" y="7808"/>
                    <a:pt x="54666" y="7808"/>
                  </a:cubicBezTo>
                  <a:cubicBezTo>
                    <a:pt x="56200" y="7408"/>
                    <a:pt x="56200" y="7408"/>
                    <a:pt x="56200" y="7408"/>
                  </a:cubicBezTo>
                  <a:cubicBezTo>
                    <a:pt x="56066" y="8008"/>
                    <a:pt x="56066" y="8008"/>
                    <a:pt x="56066" y="8008"/>
                  </a:cubicBezTo>
                  <a:cubicBezTo>
                    <a:pt x="55066" y="8209"/>
                    <a:pt x="55066" y="8209"/>
                    <a:pt x="55066" y="8209"/>
                  </a:cubicBezTo>
                  <a:cubicBezTo>
                    <a:pt x="54133" y="9543"/>
                    <a:pt x="54133" y="9543"/>
                    <a:pt x="54133" y="9543"/>
                  </a:cubicBezTo>
                  <a:cubicBezTo>
                    <a:pt x="53933" y="11879"/>
                    <a:pt x="53933" y="11879"/>
                    <a:pt x="53933" y="11879"/>
                  </a:cubicBezTo>
                  <a:cubicBezTo>
                    <a:pt x="54133" y="14015"/>
                    <a:pt x="54133" y="14015"/>
                    <a:pt x="54133" y="14015"/>
                  </a:cubicBezTo>
                  <a:cubicBezTo>
                    <a:pt x="54666" y="15550"/>
                    <a:pt x="54666" y="15550"/>
                    <a:pt x="54666" y="15550"/>
                  </a:cubicBezTo>
                  <a:cubicBezTo>
                    <a:pt x="55666" y="15750"/>
                    <a:pt x="55666" y="15750"/>
                    <a:pt x="55666" y="15750"/>
                  </a:cubicBezTo>
                  <a:cubicBezTo>
                    <a:pt x="56800" y="16351"/>
                    <a:pt x="56800" y="16351"/>
                    <a:pt x="56800" y="16351"/>
                  </a:cubicBezTo>
                  <a:cubicBezTo>
                    <a:pt x="58333" y="16351"/>
                    <a:pt x="58333" y="16351"/>
                    <a:pt x="58333" y="16351"/>
                  </a:cubicBezTo>
                  <a:cubicBezTo>
                    <a:pt x="59866" y="14215"/>
                    <a:pt x="59866" y="14215"/>
                    <a:pt x="59866" y="14215"/>
                  </a:cubicBezTo>
                  <a:cubicBezTo>
                    <a:pt x="61466" y="12880"/>
                    <a:pt x="61466" y="12880"/>
                    <a:pt x="61466" y="12880"/>
                  </a:cubicBezTo>
                  <a:cubicBezTo>
                    <a:pt x="61800" y="12080"/>
                    <a:pt x="61800" y="12080"/>
                    <a:pt x="61800" y="12080"/>
                  </a:cubicBezTo>
                  <a:cubicBezTo>
                    <a:pt x="62600" y="11479"/>
                    <a:pt x="62600" y="11479"/>
                    <a:pt x="62600" y="11479"/>
                  </a:cubicBezTo>
                  <a:cubicBezTo>
                    <a:pt x="64133" y="11078"/>
                    <a:pt x="64133" y="11078"/>
                    <a:pt x="64133" y="11078"/>
                  </a:cubicBezTo>
                  <a:cubicBezTo>
                    <a:pt x="66266" y="10745"/>
                    <a:pt x="66266" y="10745"/>
                    <a:pt x="66266" y="10745"/>
                  </a:cubicBezTo>
                  <a:cubicBezTo>
                    <a:pt x="66266" y="10745"/>
                    <a:pt x="68200" y="9343"/>
                    <a:pt x="68400" y="9343"/>
                  </a:cubicBezTo>
                  <a:cubicBezTo>
                    <a:pt x="68600" y="9143"/>
                    <a:pt x="74000" y="7408"/>
                    <a:pt x="74000" y="7408"/>
                  </a:cubicBezTo>
                  <a:cubicBezTo>
                    <a:pt x="75133" y="7608"/>
                    <a:pt x="75133" y="7608"/>
                    <a:pt x="75133" y="7608"/>
                  </a:cubicBezTo>
                  <a:cubicBezTo>
                    <a:pt x="75133" y="7608"/>
                    <a:pt x="75266" y="7208"/>
                    <a:pt x="75333" y="6740"/>
                  </a:cubicBezTo>
                  <a:cubicBezTo>
                    <a:pt x="81266" y="8476"/>
                    <a:pt x="86800" y="11145"/>
                    <a:pt x="91733" y="14616"/>
                  </a:cubicBezTo>
                  <a:cubicBezTo>
                    <a:pt x="91666" y="14749"/>
                    <a:pt x="91600" y="14883"/>
                    <a:pt x="91600" y="14949"/>
                  </a:cubicBezTo>
                  <a:cubicBezTo>
                    <a:pt x="91600" y="15150"/>
                    <a:pt x="91600" y="16351"/>
                    <a:pt x="91600" y="16351"/>
                  </a:cubicBezTo>
                  <a:cubicBezTo>
                    <a:pt x="91600" y="16351"/>
                    <a:pt x="92333" y="16351"/>
                    <a:pt x="92133" y="16551"/>
                  </a:cubicBezTo>
                  <a:cubicBezTo>
                    <a:pt x="92000" y="16751"/>
                    <a:pt x="92000" y="17486"/>
                    <a:pt x="92000" y="17486"/>
                  </a:cubicBezTo>
                  <a:cubicBezTo>
                    <a:pt x="92533" y="18086"/>
                    <a:pt x="92533" y="18086"/>
                    <a:pt x="92533" y="18086"/>
                  </a:cubicBezTo>
                  <a:cubicBezTo>
                    <a:pt x="92533" y="18086"/>
                    <a:pt x="93533" y="18286"/>
                    <a:pt x="93733" y="18286"/>
                  </a:cubicBezTo>
                  <a:cubicBezTo>
                    <a:pt x="93866" y="18286"/>
                    <a:pt x="94266" y="17886"/>
                    <a:pt x="94266" y="17886"/>
                  </a:cubicBezTo>
                  <a:cubicBezTo>
                    <a:pt x="94466" y="17886"/>
                    <a:pt x="94866" y="17285"/>
                    <a:pt x="95066" y="17285"/>
                  </a:cubicBezTo>
                  <a:cubicBezTo>
                    <a:pt x="95066" y="17285"/>
                    <a:pt x="95133" y="17285"/>
                    <a:pt x="95200" y="17285"/>
                  </a:cubicBezTo>
                  <a:cubicBezTo>
                    <a:pt x="95466" y="17486"/>
                    <a:pt x="95733" y="17753"/>
                    <a:pt x="96000" y="17953"/>
                  </a:cubicBezTo>
                  <a:cubicBezTo>
                    <a:pt x="96000" y="18020"/>
                    <a:pt x="96000" y="18020"/>
                    <a:pt x="96000" y="18086"/>
                  </a:cubicBezTo>
                  <a:cubicBezTo>
                    <a:pt x="96200" y="18086"/>
                    <a:pt x="96400" y="18487"/>
                    <a:pt x="96600" y="18820"/>
                  </a:cubicBezTo>
                  <a:cubicBezTo>
                    <a:pt x="96800" y="19021"/>
                    <a:pt x="97000" y="19421"/>
                    <a:pt x="97000" y="19621"/>
                  </a:cubicBezTo>
                  <a:cubicBezTo>
                    <a:pt x="96800" y="19621"/>
                    <a:pt x="96600" y="20022"/>
                    <a:pt x="96600" y="20022"/>
                  </a:cubicBezTo>
                  <a:cubicBezTo>
                    <a:pt x="96600" y="20022"/>
                    <a:pt x="95866" y="20022"/>
                    <a:pt x="95666" y="20222"/>
                  </a:cubicBezTo>
                  <a:cubicBezTo>
                    <a:pt x="95466" y="20222"/>
                    <a:pt x="95466" y="20222"/>
                    <a:pt x="95466" y="20222"/>
                  </a:cubicBezTo>
                  <a:cubicBezTo>
                    <a:pt x="95266" y="20222"/>
                    <a:pt x="95666" y="19822"/>
                    <a:pt x="95666" y="19822"/>
                  </a:cubicBezTo>
                  <a:cubicBezTo>
                    <a:pt x="95866" y="19621"/>
                    <a:pt x="95466" y="19221"/>
                    <a:pt x="95466" y="19221"/>
                  </a:cubicBezTo>
                  <a:cubicBezTo>
                    <a:pt x="95266" y="19221"/>
                    <a:pt x="95266" y="19021"/>
                    <a:pt x="95266" y="19021"/>
                  </a:cubicBezTo>
                  <a:cubicBezTo>
                    <a:pt x="95466" y="18820"/>
                    <a:pt x="95466" y="18487"/>
                    <a:pt x="95466" y="18487"/>
                  </a:cubicBezTo>
                  <a:cubicBezTo>
                    <a:pt x="95466" y="18487"/>
                    <a:pt x="95266" y="18286"/>
                    <a:pt x="95266" y="18487"/>
                  </a:cubicBezTo>
                  <a:cubicBezTo>
                    <a:pt x="95066" y="18487"/>
                    <a:pt x="94266" y="18820"/>
                    <a:pt x="94266" y="18820"/>
                  </a:cubicBezTo>
                  <a:cubicBezTo>
                    <a:pt x="94266" y="18820"/>
                    <a:pt x="93733" y="19221"/>
                    <a:pt x="93733" y="19421"/>
                  </a:cubicBezTo>
                  <a:cubicBezTo>
                    <a:pt x="93733" y="19421"/>
                    <a:pt x="93533" y="20022"/>
                    <a:pt x="93733" y="20422"/>
                  </a:cubicBezTo>
                  <a:cubicBezTo>
                    <a:pt x="93733" y="20756"/>
                    <a:pt x="94066" y="21357"/>
                    <a:pt x="94066" y="21357"/>
                  </a:cubicBezTo>
                  <a:cubicBezTo>
                    <a:pt x="94066" y="21357"/>
                    <a:pt x="94466" y="21557"/>
                    <a:pt x="94266" y="21557"/>
                  </a:cubicBezTo>
                  <a:cubicBezTo>
                    <a:pt x="94066" y="21757"/>
                    <a:pt x="93866" y="22157"/>
                    <a:pt x="93866" y="22157"/>
                  </a:cubicBezTo>
                  <a:cubicBezTo>
                    <a:pt x="93333" y="22157"/>
                    <a:pt x="93333" y="22157"/>
                    <a:pt x="93333" y="22157"/>
                  </a:cubicBezTo>
                  <a:cubicBezTo>
                    <a:pt x="92133" y="22358"/>
                    <a:pt x="92133" y="22358"/>
                    <a:pt x="92133" y="22358"/>
                  </a:cubicBezTo>
                  <a:cubicBezTo>
                    <a:pt x="92000" y="22358"/>
                    <a:pt x="91000" y="22691"/>
                    <a:pt x="91000" y="22691"/>
                  </a:cubicBezTo>
                  <a:cubicBezTo>
                    <a:pt x="91200" y="22892"/>
                    <a:pt x="90800" y="23893"/>
                    <a:pt x="90800" y="23893"/>
                  </a:cubicBezTo>
                  <a:cubicBezTo>
                    <a:pt x="89666" y="24627"/>
                    <a:pt x="89666" y="24627"/>
                    <a:pt x="89666" y="24627"/>
                  </a:cubicBezTo>
                  <a:cubicBezTo>
                    <a:pt x="89466" y="24627"/>
                    <a:pt x="88666" y="24827"/>
                    <a:pt x="88666" y="24827"/>
                  </a:cubicBezTo>
                  <a:cubicBezTo>
                    <a:pt x="88266" y="25828"/>
                    <a:pt x="88266" y="25828"/>
                    <a:pt x="88266" y="25828"/>
                  </a:cubicBezTo>
                  <a:cubicBezTo>
                    <a:pt x="87133" y="26429"/>
                    <a:pt x="87133" y="26429"/>
                    <a:pt x="87133" y="26429"/>
                  </a:cubicBezTo>
                  <a:cubicBezTo>
                    <a:pt x="86333" y="26028"/>
                    <a:pt x="86333" y="26028"/>
                    <a:pt x="86333" y="26028"/>
                  </a:cubicBezTo>
                  <a:cubicBezTo>
                    <a:pt x="86333" y="25828"/>
                    <a:pt x="86000" y="25628"/>
                    <a:pt x="86000" y="25828"/>
                  </a:cubicBezTo>
                  <a:cubicBezTo>
                    <a:pt x="86000" y="25828"/>
                    <a:pt x="86200" y="26562"/>
                    <a:pt x="86200" y="26763"/>
                  </a:cubicBezTo>
                  <a:cubicBezTo>
                    <a:pt x="86200" y="26763"/>
                    <a:pt x="86333" y="27163"/>
                    <a:pt x="86200" y="27163"/>
                  </a:cubicBezTo>
                  <a:cubicBezTo>
                    <a:pt x="86200" y="26963"/>
                    <a:pt x="85600" y="26763"/>
                    <a:pt x="85600" y="26763"/>
                  </a:cubicBezTo>
                  <a:cubicBezTo>
                    <a:pt x="85400" y="26763"/>
                    <a:pt x="84600" y="26763"/>
                    <a:pt x="84600" y="26763"/>
                  </a:cubicBezTo>
                  <a:cubicBezTo>
                    <a:pt x="84266" y="26763"/>
                    <a:pt x="84266" y="26763"/>
                    <a:pt x="84266" y="26763"/>
                  </a:cubicBezTo>
                  <a:cubicBezTo>
                    <a:pt x="84266" y="26763"/>
                    <a:pt x="83866" y="27163"/>
                    <a:pt x="83866" y="26963"/>
                  </a:cubicBezTo>
                  <a:cubicBezTo>
                    <a:pt x="83666" y="27163"/>
                    <a:pt x="83666" y="27363"/>
                    <a:pt x="83666" y="27363"/>
                  </a:cubicBezTo>
                  <a:cubicBezTo>
                    <a:pt x="84066" y="27563"/>
                    <a:pt x="84066" y="27563"/>
                    <a:pt x="84066" y="27563"/>
                  </a:cubicBezTo>
                  <a:cubicBezTo>
                    <a:pt x="84800" y="27964"/>
                    <a:pt x="84800" y="27964"/>
                    <a:pt x="84800" y="27964"/>
                  </a:cubicBezTo>
                  <a:cubicBezTo>
                    <a:pt x="85800" y="28498"/>
                    <a:pt x="85800" y="28498"/>
                    <a:pt x="85800" y="28498"/>
                  </a:cubicBezTo>
                  <a:cubicBezTo>
                    <a:pt x="86000" y="29299"/>
                    <a:pt x="86000" y="29299"/>
                    <a:pt x="86000" y="29299"/>
                  </a:cubicBezTo>
                  <a:cubicBezTo>
                    <a:pt x="86333" y="30100"/>
                    <a:pt x="86333" y="30100"/>
                    <a:pt x="86333" y="30100"/>
                  </a:cubicBezTo>
                  <a:cubicBezTo>
                    <a:pt x="86200" y="31635"/>
                    <a:pt x="86200" y="31635"/>
                    <a:pt x="86200" y="31635"/>
                  </a:cubicBezTo>
                  <a:cubicBezTo>
                    <a:pt x="86000" y="31835"/>
                    <a:pt x="85600" y="32035"/>
                    <a:pt x="85600" y="32035"/>
                  </a:cubicBezTo>
                  <a:cubicBezTo>
                    <a:pt x="83866" y="32035"/>
                    <a:pt x="83866" y="32035"/>
                    <a:pt x="83866" y="32035"/>
                  </a:cubicBezTo>
                  <a:cubicBezTo>
                    <a:pt x="83066" y="31835"/>
                    <a:pt x="83066" y="31835"/>
                    <a:pt x="83066" y="31835"/>
                  </a:cubicBezTo>
                  <a:cubicBezTo>
                    <a:pt x="82866" y="31835"/>
                    <a:pt x="81933" y="32035"/>
                    <a:pt x="81933" y="32035"/>
                  </a:cubicBezTo>
                  <a:cubicBezTo>
                    <a:pt x="81733" y="31835"/>
                    <a:pt x="81533" y="31835"/>
                    <a:pt x="81533" y="31835"/>
                  </a:cubicBezTo>
                  <a:cubicBezTo>
                    <a:pt x="81333" y="31635"/>
                    <a:pt x="81333" y="31635"/>
                    <a:pt x="81333" y="31635"/>
                  </a:cubicBezTo>
                  <a:cubicBezTo>
                    <a:pt x="80733" y="31635"/>
                    <a:pt x="80733" y="31635"/>
                    <a:pt x="80733" y="31635"/>
                  </a:cubicBezTo>
                  <a:cubicBezTo>
                    <a:pt x="80400" y="32035"/>
                    <a:pt x="80400" y="32035"/>
                    <a:pt x="80400" y="32035"/>
                  </a:cubicBezTo>
                  <a:cubicBezTo>
                    <a:pt x="80000" y="32035"/>
                    <a:pt x="80000" y="32035"/>
                    <a:pt x="80000" y="32035"/>
                  </a:cubicBezTo>
                  <a:cubicBezTo>
                    <a:pt x="80000" y="32569"/>
                    <a:pt x="80000" y="32569"/>
                    <a:pt x="80000" y="32569"/>
                  </a:cubicBezTo>
                  <a:cubicBezTo>
                    <a:pt x="80200" y="33570"/>
                    <a:pt x="80200" y="33570"/>
                    <a:pt x="80200" y="33570"/>
                  </a:cubicBezTo>
                  <a:cubicBezTo>
                    <a:pt x="80200" y="33570"/>
                    <a:pt x="80200" y="33570"/>
                    <a:pt x="80200" y="33570"/>
                  </a:cubicBezTo>
                  <a:cubicBezTo>
                    <a:pt x="80200" y="33570"/>
                    <a:pt x="80200" y="33570"/>
                    <a:pt x="80200" y="33570"/>
                  </a:cubicBezTo>
                  <a:cubicBezTo>
                    <a:pt x="80133" y="33570"/>
                    <a:pt x="80000" y="34705"/>
                    <a:pt x="80000" y="34705"/>
                  </a:cubicBezTo>
                  <a:cubicBezTo>
                    <a:pt x="80000" y="34705"/>
                    <a:pt x="79400" y="35706"/>
                    <a:pt x="79400" y="35906"/>
                  </a:cubicBezTo>
                  <a:cubicBezTo>
                    <a:pt x="79400" y="36640"/>
                    <a:pt x="79400" y="36640"/>
                    <a:pt x="79400" y="36640"/>
                  </a:cubicBezTo>
                  <a:cubicBezTo>
                    <a:pt x="79800" y="37041"/>
                    <a:pt x="79800" y="37041"/>
                    <a:pt x="79800" y="37041"/>
                  </a:cubicBezTo>
                  <a:cubicBezTo>
                    <a:pt x="79800" y="37641"/>
                    <a:pt x="79800" y="37641"/>
                    <a:pt x="79800" y="37641"/>
                  </a:cubicBezTo>
                  <a:cubicBezTo>
                    <a:pt x="79600" y="38175"/>
                    <a:pt x="79600" y="38175"/>
                    <a:pt x="79600" y="38175"/>
                  </a:cubicBezTo>
                  <a:cubicBezTo>
                    <a:pt x="79800" y="38175"/>
                    <a:pt x="80600" y="38175"/>
                    <a:pt x="80600" y="38175"/>
                  </a:cubicBezTo>
                  <a:cubicBezTo>
                    <a:pt x="80600" y="38042"/>
                    <a:pt x="80933" y="37842"/>
                    <a:pt x="81133" y="38042"/>
                  </a:cubicBezTo>
                  <a:cubicBezTo>
                    <a:pt x="81133" y="38175"/>
                    <a:pt x="81533" y="38042"/>
                    <a:pt x="81533" y="38175"/>
                  </a:cubicBezTo>
                  <a:cubicBezTo>
                    <a:pt x="81533" y="38576"/>
                    <a:pt x="81933" y="38976"/>
                    <a:pt x="81933" y="39176"/>
                  </a:cubicBezTo>
                  <a:cubicBezTo>
                    <a:pt x="82133" y="39176"/>
                    <a:pt x="82133" y="39176"/>
                    <a:pt x="82133" y="39176"/>
                  </a:cubicBezTo>
                  <a:cubicBezTo>
                    <a:pt x="82133" y="39377"/>
                    <a:pt x="82133" y="39377"/>
                    <a:pt x="82133" y="39377"/>
                  </a:cubicBezTo>
                  <a:cubicBezTo>
                    <a:pt x="82133" y="39577"/>
                    <a:pt x="82133" y="39577"/>
                    <a:pt x="82133" y="39577"/>
                  </a:cubicBezTo>
                  <a:cubicBezTo>
                    <a:pt x="81533" y="40912"/>
                    <a:pt x="81533" y="40912"/>
                    <a:pt x="81533" y="40912"/>
                  </a:cubicBezTo>
                  <a:cubicBezTo>
                    <a:pt x="80000" y="41913"/>
                    <a:pt x="80000" y="41913"/>
                    <a:pt x="80000" y="41913"/>
                  </a:cubicBezTo>
                  <a:cubicBezTo>
                    <a:pt x="79200" y="42447"/>
                    <a:pt x="79200" y="42447"/>
                    <a:pt x="79200" y="42447"/>
                  </a:cubicBezTo>
                  <a:cubicBezTo>
                    <a:pt x="79000" y="43047"/>
                    <a:pt x="79000" y="43047"/>
                    <a:pt x="79000" y="43047"/>
                  </a:cubicBezTo>
                  <a:cubicBezTo>
                    <a:pt x="78666" y="43448"/>
                    <a:pt x="78666" y="43448"/>
                    <a:pt x="78666" y="43448"/>
                  </a:cubicBezTo>
                  <a:cubicBezTo>
                    <a:pt x="78666" y="44182"/>
                    <a:pt x="78666" y="44182"/>
                    <a:pt x="78666" y="44182"/>
                  </a:cubicBezTo>
                  <a:cubicBezTo>
                    <a:pt x="78666" y="45183"/>
                    <a:pt x="78666" y="45183"/>
                    <a:pt x="78666" y="45183"/>
                  </a:cubicBezTo>
                  <a:cubicBezTo>
                    <a:pt x="78666" y="45383"/>
                    <a:pt x="76733" y="47119"/>
                    <a:pt x="76733" y="47119"/>
                  </a:cubicBezTo>
                  <a:cubicBezTo>
                    <a:pt x="75733" y="47319"/>
                    <a:pt x="75733" y="47319"/>
                    <a:pt x="75733" y="47319"/>
                  </a:cubicBezTo>
                  <a:cubicBezTo>
                    <a:pt x="75133" y="48253"/>
                    <a:pt x="75133" y="48253"/>
                    <a:pt x="75133" y="48253"/>
                  </a:cubicBezTo>
                  <a:cubicBezTo>
                    <a:pt x="75133" y="48253"/>
                    <a:pt x="74600" y="48854"/>
                    <a:pt x="74400" y="49054"/>
                  </a:cubicBezTo>
                  <a:cubicBezTo>
                    <a:pt x="74000" y="49655"/>
                    <a:pt x="74000" y="49655"/>
                    <a:pt x="74000" y="49655"/>
                  </a:cubicBezTo>
                  <a:cubicBezTo>
                    <a:pt x="74000" y="49655"/>
                    <a:pt x="74000" y="50255"/>
                    <a:pt x="74000" y="50389"/>
                  </a:cubicBezTo>
                  <a:cubicBezTo>
                    <a:pt x="74000" y="50189"/>
                    <a:pt x="73066" y="51190"/>
                    <a:pt x="73066" y="51190"/>
                  </a:cubicBezTo>
                  <a:cubicBezTo>
                    <a:pt x="73066" y="51190"/>
                    <a:pt x="72866" y="52324"/>
                    <a:pt x="72666" y="52525"/>
                  </a:cubicBezTo>
                  <a:cubicBezTo>
                    <a:pt x="72666" y="52525"/>
                    <a:pt x="72266" y="53325"/>
                    <a:pt x="72066" y="53325"/>
                  </a:cubicBezTo>
                  <a:cubicBezTo>
                    <a:pt x="72066" y="53325"/>
                    <a:pt x="71866" y="53859"/>
                    <a:pt x="71866" y="54060"/>
                  </a:cubicBezTo>
                  <a:cubicBezTo>
                    <a:pt x="72266" y="54460"/>
                    <a:pt x="72266" y="54460"/>
                    <a:pt x="72266" y="54460"/>
                  </a:cubicBezTo>
                  <a:cubicBezTo>
                    <a:pt x="72266" y="54460"/>
                    <a:pt x="72466" y="55061"/>
                    <a:pt x="72666" y="55061"/>
                  </a:cubicBezTo>
                  <a:cubicBezTo>
                    <a:pt x="72666" y="55261"/>
                    <a:pt x="72666" y="55261"/>
                    <a:pt x="72666" y="55261"/>
                  </a:cubicBezTo>
                  <a:cubicBezTo>
                    <a:pt x="72266" y="55595"/>
                    <a:pt x="72266" y="55595"/>
                    <a:pt x="72266" y="55595"/>
                  </a:cubicBezTo>
                  <a:cubicBezTo>
                    <a:pt x="72666" y="56195"/>
                    <a:pt x="72666" y="56195"/>
                    <a:pt x="72666" y="56195"/>
                  </a:cubicBezTo>
                  <a:cubicBezTo>
                    <a:pt x="72666" y="57730"/>
                    <a:pt x="72666" y="57730"/>
                    <a:pt x="72666" y="57730"/>
                  </a:cubicBezTo>
                  <a:cubicBezTo>
                    <a:pt x="72266" y="58731"/>
                    <a:pt x="72266" y="58731"/>
                    <a:pt x="72266" y="58731"/>
                  </a:cubicBezTo>
                  <a:cubicBezTo>
                    <a:pt x="72066" y="59666"/>
                    <a:pt x="72066" y="59666"/>
                    <a:pt x="72066" y="59666"/>
                  </a:cubicBezTo>
                  <a:cubicBezTo>
                    <a:pt x="71466" y="60266"/>
                    <a:pt x="71466" y="60266"/>
                    <a:pt x="71466" y="60266"/>
                  </a:cubicBezTo>
                  <a:cubicBezTo>
                    <a:pt x="71466" y="60467"/>
                    <a:pt x="71466" y="60467"/>
                    <a:pt x="71466" y="60467"/>
                  </a:cubicBezTo>
                  <a:cubicBezTo>
                    <a:pt x="71866" y="60867"/>
                    <a:pt x="71866" y="60867"/>
                    <a:pt x="71866" y="60867"/>
                  </a:cubicBezTo>
                  <a:cubicBezTo>
                    <a:pt x="72066" y="61401"/>
                    <a:pt x="72066" y="61401"/>
                    <a:pt x="72066" y="61401"/>
                  </a:cubicBezTo>
                  <a:cubicBezTo>
                    <a:pt x="71866" y="61802"/>
                    <a:pt x="71866" y="61802"/>
                    <a:pt x="71866" y="61802"/>
                  </a:cubicBezTo>
                  <a:cubicBezTo>
                    <a:pt x="71866" y="62402"/>
                    <a:pt x="71866" y="62402"/>
                    <a:pt x="71866" y="62402"/>
                  </a:cubicBezTo>
                  <a:cubicBezTo>
                    <a:pt x="72266" y="63337"/>
                    <a:pt x="72266" y="63337"/>
                    <a:pt x="72266" y="63337"/>
                  </a:cubicBezTo>
                  <a:cubicBezTo>
                    <a:pt x="72666" y="63537"/>
                    <a:pt x="72666" y="63537"/>
                    <a:pt x="72666" y="63537"/>
                  </a:cubicBezTo>
                  <a:cubicBezTo>
                    <a:pt x="72866" y="63337"/>
                    <a:pt x="73600" y="63937"/>
                    <a:pt x="73600" y="64137"/>
                  </a:cubicBezTo>
                  <a:cubicBezTo>
                    <a:pt x="73800" y="64338"/>
                    <a:pt x="74600" y="65472"/>
                    <a:pt x="74600" y="65472"/>
                  </a:cubicBezTo>
                  <a:cubicBezTo>
                    <a:pt x="74800" y="65672"/>
                    <a:pt x="74800" y="65672"/>
                    <a:pt x="74800" y="65672"/>
                  </a:cubicBezTo>
                  <a:cubicBezTo>
                    <a:pt x="75133" y="67208"/>
                    <a:pt x="75133" y="67208"/>
                    <a:pt x="75133" y="67208"/>
                  </a:cubicBezTo>
                  <a:cubicBezTo>
                    <a:pt x="75133" y="67208"/>
                    <a:pt x="77466" y="69143"/>
                    <a:pt x="77466" y="68943"/>
                  </a:cubicBezTo>
                  <a:cubicBezTo>
                    <a:pt x="79800" y="70745"/>
                    <a:pt x="79800" y="70745"/>
                    <a:pt x="79800" y="70745"/>
                  </a:cubicBezTo>
                  <a:cubicBezTo>
                    <a:pt x="81533" y="69744"/>
                    <a:pt x="81533" y="69744"/>
                    <a:pt x="81533" y="69744"/>
                  </a:cubicBezTo>
                  <a:cubicBezTo>
                    <a:pt x="81533" y="69944"/>
                    <a:pt x="83066" y="69744"/>
                    <a:pt x="83066" y="69744"/>
                  </a:cubicBezTo>
                  <a:cubicBezTo>
                    <a:pt x="84066" y="69944"/>
                    <a:pt x="84066" y="69944"/>
                    <a:pt x="84066" y="69944"/>
                  </a:cubicBezTo>
                  <a:cubicBezTo>
                    <a:pt x="84600" y="70144"/>
                    <a:pt x="84600" y="70144"/>
                    <a:pt x="84600" y="70144"/>
                  </a:cubicBezTo>
                  <a:cubicBezTo>
                    <a:pt x="87333" y="68943"/>
                    <a:pt x="87333" y="68943"/>
                    <a:pt x="87333" y="68943"/>
                  </a:cubicBezTo>
                  <a:cubicBezTo>
                    <a:pt x="87733" y="68609"/>
                    <a:pt x="87733" y="68609"/>
                    <a:pt x="87733" y="68609"/>
                  </a:cubicBezTo>
                  <a:cubicBezTo>
                    <a:pt x="89666" y="68609"/>
                    <a:pt x="89666" y="68609"/>
                    <a:pt x="89666" y="68609"/>
                  </a:cubicBezTo>
                  <a:cubicBezTo>
                    <a:pt x="90600" y="68943"/>
                    <a:pt x="90600" y="68943"/>
                    <a:pt x="90600" y="68943"/>
                  </a:cubicBezTo>
                  <a:cubicBezTo>
                    <a:pt x="91200" y="69944"/>
                    <a:pt x="91200" y="69944"/>
                    <a:pt x="91200" y="69944"/>
                  </a:cubicBezTo>
                  <a:cubicBezTo>
                    <a:pt x="91200" y="70144"/>
                    <a:pt x="91600" y="70945"/>
                    <a:pt x="91600" y="70745"/>
                  </a:cubicBezTo>
                  <a:cubicBezTo>
                    <a:pt x="91800" y="70745"/>
                    <a:pt x="93866" y="70545"/>
                    <a:pt x="93866" y="70545"/>
                  </a:cubicBezTo>
                  <a:cubicBezTo>
                    <a:pt x="94066" y="70545"/>
                    <a:pt x="95066" y="71479"/>
                    <a:pt x="95066" y="71479"/>
                  </a:cubicBezTo>
                  <a:cubicBezTo>
                    <a:pt x="94866" y="72480"/>
                    <a:pt x="94866" y="72480"/>
                    <a:pt x="94866" y="72480"/>
                  </a:cubicBezTo>
                  <a:cubicBezTo>
                    <a:pt x="94866" y="74015"/>
                    <a:pt x="94866" y="74015"/>
                    <a:pt x="94866" y="74015"/>
                  </a:cubicBezTo>
                  <a:cubicBezTo>
                    <a:pt x="94466" y="74616"/>
                    <a:pt x="94466" y="74616"/>
                    <a:pt x="94466" y="74616"/>
                  </a:cubicBezTo>
                  <a:cubicBezTo>
                    <a:pt x="94066" y="75350"/>
                    <a:pt x="94066" y="75350"/>
                    <a:pt x="94066" y="75350"/>
                  </a:cubicBezTo>
                  <a:cubicBezTo>
                    <a:pt x="94066" y="75750"/>
                    <a:pt x="94066" y="75750"/>
                    <a:pt x="94066" y="75750"/>
                  </a:cubicBezTo>
                  <a:cubicBezTo>
                    <a:pt x="96400" y="79021"/>
                    <a:pt x="96400" y="79021"/>
                    <a:pt x="96400" y="79021"/>
                  </a:cubicBezTo>
                  <a:cubicBezTo>
                    <a:pt x="96400" y="79221"/>
                    <a:pt x="97000" y="80422"/>
                    <a:pt x="97000" y="80422"/>
                  </a:cubicBezTo>
                  <a:cubicBezTo>
                    <a:pt x="97600" y="82157"/>
                    <a:pt x="97600" y="82157"/>
                    <a:pt x="97600" y="82157"/>
                  </a:cubicBezTo>
                  <a:cubicBezTo>
                    <a:pt x="97933" y="83092"/>
                    <a:pt x="97933" y="83092"/>
                    <a:pt x="97933" y="83092"/>
                  </a:cubicBezTo>
                  <a:cubicBezTo>
                    <a:pt x="97600" y="83692"/>
                    <a:pt x="97600" y="83692"/>
                    <a:pt x="97600" y="83692"/>
                  </a:cubicBezTo>
                  <a:cubicBezTo>
                    <a:pt x="98133" y="85428"/>
                    <a:pt x="98133" y="85428"/>
                    <a:pt x="98133" y="85428"/>
                  </a:cubicBezTo>
                  <a:cubicBezTo>
                    <a:pt x="97933" y="86963"/>
                    <a:pt x="97933" y="86963"/>
                    <a:pt x="97933" y="86963"/>
                  </a:cubicBezTo>
                  <a:cubicBezTo>
                    <a:pt x="97000" y="89098"/>
                    <a:pt x="97000" y="89098"/>
                    <a:pt x="97000" y="89098"/>
                  </a:cubicBezTo>
                  <a:cubicBezTo>
                    <a:pt x="96600" y="90634"/>
                    <a:pt x="96600" y="90634"/>
                    <a:pt x="96600" y="90634"/>
                  </a:cubicBezTo>
                  <a:cubicBezTo>
                    <a:pt x="96800" y="92769"/>
                    <a:pt x="96800" y="92769"/>
                    <a:pt x="96800" y="92769"/>
                  </a:cubicBezTo>
                  <a:cubicBezTo>
                    <a:pt x="97933" y="95105"/>
                    <a:pt x="97933" y="95105"/>
                    <a:pt x="97933" y="95105"/>
                  </a:cubicBezTo>
                  <a:cubicBezTo>
                    <a:pt x="99133" y="98042"/>
                    <a:pt x="99133" y="98042"/>
                    <a:pt x="99133" y="98042"/>
                  </a:cubicBezTo>
                  <a:cubicBezTo>
                    <a:pt x="99133" y="98442"/>
                    <a:pt x="99200" y="98776"/>
                    <a:pt x="99200" y="99043"/>
                  </a:cubicBezTo>
                  <a:cubicBezTo>
                    <a:pt x="89133" y="109121"/>
                    <a:pt x="75266" y="115328"/>
                    <a:pt x="60000" y="115328"/>
                  </a:cubicBezTo>
                  <a:close/>
                </a:path>
              </a:pathLst>
            </a:custGeom>
            <a:solidFill>
              <a:srgbClr val="151472"/>
            </a:solidFill>
            <a:ln>
              <a:noFill/>
            </a:ln>
            <a:effectLst>
              <a:outerShdw blurRad="63500" algn="ctr" rotWithShape="0">
                <a:prstClr val="black">
                  <a:alpha val="40000"/>
                </a:prstClr>
              </a:outerShdw>
            </a:effectLst>
          </p:spPr>
          <p:txBody>
            <a:bodyPr anchor="ctr"/>
            <a:lstStyle/>
            <a:p>
              <a:pPr algn="ctr"/>
              <a:endParaRPr/>
            </a:p>
          </p:txBody>
        </p:sp>
        <p:sp>
          <p:nvSpPr>
            <p:cNvPr id="8" name="is1ide-Freeform: Shape 5"/>
            <p:cNvSpPr/>
            <p:nvPr/>
          </p:nvSpPr>
          <p:spPr>
            <a:xfrm>
              <a:off x="5041919" y="1801286"/>
              <a:ext cx="87389" cy="85146"/>
            </a:xfrm>
            <a:custGeom>
              <a:avLst/>
              <a:gdLst/>
              <a:ahLst/>
              <a:cxnLst/>
              <a:rect l="0" t="0" r="0" b="0"/>
              <a:pathLst>
                <a:path w="120000" h="120000" extrusionOk="0">
                  <a:moveTo>
                    <a:pt x="28965" y="120000"/>
                  </a:moveTo>
                  <a:cubicBezTo>
                    <a:pt x="47586" y="113454"/>
                    <a:pt x="47586" y="113454"/>
                    <a:pt x="47586" y="113454"/>
                  </a:cubicBezTo>
                  <a:cubicBezTo>
                    <a:pt x="66206" y="106909"/>
                    <a:pt x="66206" y="106909"/>
                    <a:pt x="66206" y="106909"/>
                  </a:cubicBezTo>
                  <a:cubicBezTo>
                    <a:pt x="72413" y="100363"/>
                    <a:pt x="72413" y="100363"/>
                    <a:pt x="72413" y="100363"/>
                  </a:cubicBezTo>
                  <a:cubicBezTo>
                    <a:pt x="95172" y="100363"/>
                    <a:pt x="95172" y="100363"/>
                    <a:pt x="95172" y="100363"/>
                  </a:cubicBezTo>
                  <a:cubicBezTo>
                    <a:pt x="101379" y="87272"/>
                    <a:pt x="101379" y="87272"/>
                    <a:pt x="101379" y="87272"/>
                  </a:cubicBezTo>
                  <a:cubicBezTo>
                    <a:pt x="107586" y="74181"/>
                    <a:pt x="107586" y="74181"/>
                    <a:pt x="107586" y="74181"/>
                  </a:cubicBezTo>
                  <a:cubicBezTo>
                    <a:pt x="107586" y="37090"/>
                    <a:pt x="107586" y="37090"/>
                    <a:pt x="107586" y="37090"/>
                  </a:cubicBezTo>
                  <a:cubicBezTo>
                    <a:pt x="120000" y="30545"/>
                    <a:pt x="120000" y="30545"/>
                    <a:pt x="120000" y="30545"/>
                  </a:cubicBezTo>
                  <a:cubicBezTo>
                    <a:pt x="120000" y="4363"/>
                    <a:pt x="120000" y="4363"/>
                    <a:pt x="120000" y="4363"/>
                  </a:cubicBezTo>
                  <a:cubicBezTo>
                    <a:pt x="95172" y="0"/>
                    <a:pt x="95172" y="0"/>
                    <a:pt x="95172" y="0"/>
                  </a:cubicBezTo>
                  <a:cubicBezTo>
                    <a:pt x="78620" y="0"/>
                    <a:pt x="78620" y="0"/>
                    <a:pt x="78620" y="0"/>
                  </a:cubicBezTo>
                  <a:cubicBezTo>
                    <a:pt x="66206" y="4363"/>
                    <a:pt x="66206" y="4363"/>
                    <a:pt x="66206" y="4363"/>
                  </a:cubicBezTo>
                  <a:cubicBezTo>
                    <a:pt x="53793" y="10909"/>
                    <a:pt x="53793" y="10909"/>
                    <a:pt x="53793" y="10909"/>
                  </a:cubicBezTo>
                  <a:cubicBezTo>
                    <a:pt x="53793" y="10909"/>
                    <a:pt x="41379" y="24000"/>
                    <a:pt x="47586" y="24000"/>
                  </a:cubicBezTo>
                  <a:cubicBezTo>
                    <a:pt x="47586" y="17454"/>
                    <a:pt x="53793" y="24000"/>
                    <a:pt x="53793" y="24000"/>
                  </a:cubicBezTo>
                  <a:cubicBezTo>
                    <a:pt x="53793" y="30545"/>
                    <a:pt x="47586" y="30545"/>
                    <a:pt x="47586" y="30545"/>
                  </a:cubicBezTo>
                  <a:cubicBezTo>
                    <a:pt x="35172" y="30545"/>
                    <a:pt x="35172" y="30545"/>
                    <a:pt x="35172" y="30545"/>
                  </a:cubicBezTo>
                  <a:cubicBezTo>
                    <a:pt x="28965" y="30545"/>
                    <a:pt x="28965" y="30545"/>
                    <a:pt x="28965" y="30545"/>
                  </a:cubicBezTo>
                  <a:cubicBezTo>
                    <a:pt x="18620" y="30545"/>
                    <a:pt x="18620" y="30545"/>
                    <a:pt x="18620" y="30545"/>
                  </a:cubicBezTo>
                  <a:cubicBezTo>
                    <a:pt x="12413" y="37090"/>
                    <a:pt x="12413" y="37090"/>
                    <a:pt x="12413" y="37090"/>
                  </a:cubicBezTo>
                  <a:cubicBezTo>
                    <a:pt x="18620" y="50181"/>
                    <a:pt x="18620" y="50181"/>
                    <a:pt x="18620" y="50181"/>
                  </a:cubicBezTo>
                  <a:cubicBezTo>
                    <a:pt x="12413" y="56727"/>
                    <a:pt x="12413" y="56727"/>
                    <a:pt x="12413" y="56727"/>
                  </a:cubicBezTo>
                  <a:cubicBezTo>
                    <a:pt x="18620" y="61090"/>
                    <a:pt x="18620" y="61090"/>
                    <a:pt x="18620" y="61090"/>
                  </a:cubicBezTo>
                  <a:cubicBezTo>
                    <a:pt x="28965" y="67636"/>
                    <a:pt x="28965" y="67636"/>
                    <a:pt x="28965" y="67636"/>
                  </a:cubicBezTo>
                  <a:cubicBezTo>
                    <a:pt x="28965" y="80727"/>
                    <a:pt x="28965" y="80727"/>
                    <a:pt x="28965" y="80727"/>
                  </a:cubicBezTo>
                  <a:cubicBezTo>
                    <a:pt x="18620" y="80727"/>
                    <a:pt x="18620" y="80727"/>
                    <a:pt x="18620" y="80727"/>
                  </a:cubicBezTo>
                  <a:cubicBezTo>
                    <a:pt x="6206" y="93818"/>
                    <a:pt x="6206" y="93818"/>
                    <a:pt x="6206" y="93818"/>
                  </a:cubicBezTo>
                  <a:cubicBezTo>
                    <a:pt x="0" y="106909"/>
                    <a:pt x="0" y="106909"/>
                    <a:pt x="0" y="106909"/>
                  </a:cubicBezTo>
                  <a:cubicBezTo>
                    <a:pt x="12413" y="113454"/>
                    <a:pt x="12413" y="113454"/>
                    <a:pt x="12413" y="113454"/>
                  </a:cubicBezTo>
                  <a:cubicBezTo>
                    <a:pt x="28965" y="120000"/>
                    <a:pt x="28965" y="120000"/>
                    <a:pt x="28965" y="120000"/>
                  </a:cubicBezTo>
                  <a:close/>
                </a:path>
              </a:pathLst>
            </a:custGeom>
            <a:solidFill>
              <a:srgbClr val="151472"/>
            </a:solidFill>
            <a:ln>
              <a:noFill/>
            </a:ln>
            <a:effectLst>
              <a:outerShdw blurRad="63500" algn="ctr" rotWithShape="0">
                <a:prstClr val="black">
                  <a:alpha val="40000"/>
                </a:prstClr>
              </a:outerShdw>
            </a:effectLst>
          </p:spPr>
          <p:txBody>
            <a:bodyPr anchor="ctr"/>
            <a:lstStyle/>
            <a:p>
              <a:pPr algn="ctr"/>
              <a:endParaRPr/>
            </a:p>
          </p:txBody>
        </p:sp>
        <p:sp>
          <p:nvSpPr>
            <p:cNvPr id="9" name="is1ide-Freeform: Shape 6"/>
            <p:cNvSpPr/>
            <p:nvPr/>
          </p:nvSpPr>
          <p:spPr>
            <a:xfrm>
              <a:off x="5115862" y="1718378"/>
              <a:ext cx="136685" cy="197182"/>
            </a:xfrm>
            <a:custGeom>
              <a:avLst/>
              <a:gdLst/>
              <a:ahLst/>
              <a:cxnLst/>
              <a:rect l="0" t="0" r="0" b="0"/>
              <a:pathLst>
                <a:path w="120000" h="120000" extrusionOk="0">
                  <a:moveTo>
                    <a:pt x="4000" y="45801"/>
                  </a:moveTo>
                  <a:cubicBezTo>
                    <a:pt x="8000" y="48549"/>
                    <a:pt x="12000" y="48549"/>
                    <a:pt x="8000" y="51297"/>
                  </a:cubicBezTo>
                  <a:cubicBezTo>
                    <a:pt x="16000" y="51297"/>
                    <a:pt x="16000" y="51297"/>
                    <a:pt x="16000" y="51297"/>
                  </a:cubicBezTo>
                  <a:cubicBezTo>
                    <a:pt x="24000" y="51297"/>
                    <a:pt x="24000" y="51297"/>
                    <a:pt x="24000" y="51297"/>
                  </a:cubicBezTo>
                  <a:cubicBezTo>
                    <a:pt x="20000" y="55877"/>
                    <a:pt x="20000" y="55877"/>
                    <a:pt x="20000" y="55877"/>
                  </a:cubicBezTo>
                  <a:cubicBezTo>
                    <a:pt x="20000" y="58625"/>
                    <a:pt x="20000" y="58625"/>
                    <a:pt x="20000" y="58625"/>
                  </a:cubicBezTo>
                  <a:cubicBezTo>
                    <a:pt x="24000" y="61374"/>
                    <a:pt x="28000" y="58625"/>
                    <a:pt x="28000" y="58625"/>
                  </a:cubicBezTo>
                  <a:cubicBezTo>
                    <a:pt x="28000" y="58625"/>
                    <a:pt x="38666" y="58625"/>
                    <a:pt x="42666" y="58625"/>
                  </a:cubicBezTo>
                  <a:cubicBezTo>
                    <a:pt x="38666" y="61374"/>
                    <a:pt x="38666" y="61374"/>
                    <a:pt x="38666" y="61374"/>
                  </a:cubicBezTo>
                  <a:cubicBezTo>
                    <a:pt x="46666" y="66870"/>
                    <a:pt x="46666" y="66870"/>
                    <a:pt x="46666" y="66870"/>
                  </a:cubicBezTo>
                  <a:cubicBezTo>
                    <a:pt x="46666" y="75114"/>
                    <a:pt x="46666" y="75114"/>
                    <a:pt x="46666" y="75114"/>
                  </a:cubicBezTo>
                  <a:cubicBezTo>
                    <a:pt x="50666" y="76946"/>
                    <a:pt x="42666" y="76946"/>
                    <a:pt x="42666" y="76946"/>
                  </a:cubicBezTo>
                  <a:cubicBezTo>
                    <a:pt x="42666" y="76946"/>
                    <a:pt x="34666" y="76946"/>
                    <a:pt x="30666" y="76946"/>
                  </a:cubicBezTo>
                  <a:cubicBezTo>
                    <a:pt x="30666" y="76946"/>
                    <a:pt x="28000" y="79694"/>
                    <a:pt x="24000" y="82442"/>
                  </a:cubicBezTo>
                  <a:cubicBezTo>
                    <a:pt x="20000" y="85190"/>
                    <a:pt x="24000" y="85190"/>
                    <a:pt x="24000" y="85190"/>
                  </a:cubicBezTo>
                  <a:cubicBezTo>
                    <a:pt x="30666" y="85190"/>
                    <a:pt x="30666" y="85190"/>
                    <a:pt x="30666" y="85190"/>
                  </a:cubicBezTo>
                  <a:cubicBezTo>
                    <a:pt x="30666" y="87938"/>
                    <a:pt x="30666" y="87938"/>
                    <a:pt x="30666" y="87938"/>
                  </a:cubicBezTo>
                  <a:cubicBezTo>
                    <a:pt x="30666" y="90687"/>
                    <a:pt x="28000" y="90687"/>
                    <a:pt x="24000" y="90687"/>
                  </a:cubicBezTo>
                  <a:cubicBezTo>
                    <a:pt x="12000" y="93435"/>
                    <a:pt x="12000" y="93435"/>
                    <a:pt x="12000" y="93435"/>
                  </a:cubicBezTo>
                  <a:cubicBezTo>
                    <a:pt x="16000" y="98931"/>
                    <a:pt x="16000" y="98931"/>
                    <a:pt x="16000" y="98931"/>
                  </a:cubicBezTo>
                  <a:cubicBezTo>
                    <a:pt x="24000" y="101679"/>
                    <a:pt x="24000" y="101679"/>
                    <a:pt x="24000" y="101679"/>
                  </a:cubicBezTo>
                  <a:cubicBezTo>
                    <a:pt x="34666" y="101679"/>
                    <a:pt x="34666" y="101679"/>
                    <a:pt x="34666" y="101679"/>
                  </a:cubicBezTo>
                  <a:cubicBezTo>
                    <a:pt x="38666" y="103511"/>
                    <a:pt x="38666" y="103511"/>
                    <a:pt x="38666" y="103511"/>
                  </a:cubicBezTo>
                  <a:cubicBezTo>
                    <a:pt x="38666" y="103511"/>
                    <a:pt x="30666" y="103511"/>
                    <a:pt x="28000" y="103511"/>
                  </a:cubicBezTo>
                  <a:cubicBezTo>
                    <a:pt x="28000" y="101679"/>
                    <a:pt x="20000" y="109007"/>
                    <a:pt x="20000" y="109007"/>
                  </a:cubicBezTo>
                  <a:cubicBezTo>
                    <a:pt x="16000" y="111755"/>
                    <a:pt x="16000" y="111755"/>
                    <a:pt x="16000" y="111755"/>
                  </a:cubicBezTo>
                  <a:cubicBezTo>
                    <a:pt x="4000" y="120000"/>
                    <a:pt x="4000" y="120000"/>
                    <a:pt x="4000" y="120000"/>
                  </a:cubicBezTo>
                  <a:cubicBezTo>
                    <a:pt x="12000" y="120000"/>
                    <a:pt x="12000" y="120000"/>
                    <a:pt x="12000" y="120000"/>
                  </a:cubicBezTo>
                  <a:cubicBezTo>
                    <a:pt x="16000" y="117251"/>
                    <a:pt x="16000" y="117251"/>
                    <a:pt x="16000" y="117251"/>
                  </a:cubicBezTo>
                  <a:cubicBezTo>
                    <a:pt x="24000" y="117251"/>
                    <a:pt x="24000" y="117251"/>
                    <a:pt x="24000" y="117251"/>
                  </a:cubicBezTo>
                  <a:cubicBezTo>
                    <a:pt x="34666" y="117251"/>
                    <a:pt x="34666" y="117251"/>
                    <a:pt x="34666" y="117251"/>
                  </a:cubicBezTo>
                  <a:cubicBezTo>
                    <a:pt x="42666" y="111755"/>
                    <a:pt x="42666" y="111755"/>
                    <a:pt x="42666" y="111755"/>
                  </a:cubicBezTo>
                  <a:cubicBezTo>
                    <a:pt x="46666" y="111755"/>
                    <a:pt x="58666" y="111755"/>
                    <a:pt x="58666" y="111755"/>
                  </a:cubicBezTo>
                  <a:cubicBezTo>
                    <a:pt x="73333" y="109007"/>
                    <a:pt x="73333" y="109007"/>
                    <a:pt x="73333" y="109007"/>
                  </a:cubicBezTo>
                  <a:cubicBezTo>
                    <a:pt x="73333" y="111755"/>
                    <a:pt x="85333" y="111755"/>
                    <a:pt x="85333" y="111755"/>
                  </a:cubicBezTo>
                  <a:cubicBezTo>
                    <a:pt x="89333" y="111755"/>
                    <a:pt x="108000" y="109007"/>
                    <a:pt x="108000" y="109007"/>
                  </a:cubicBezTo>
                  <a:cubicBezTo>
                    <a:pt x="112000" y="103511"/>
                    <a:pt x="112000" y="103511"/>
                    <a:pt x="112000" y="103511"/>
                  </a:cubicBezTo>
                  <a:cubicBezTo>
                    <a:pt x="112000" y="101679"/>
                    <a:pt x="108000" y="101679"/>
                    <a:pt x="104000" y="98931"/>
                  </a:cubicBezTo>
                  <a:cubicBezTo>
                    <a:pt x="112000" y="96183"/>
                    <a:pt x="112000" y="96183"/>
                    <a:pt x="112000" y="96183"/>
                  </a:cubicBezTo>
                  <a:cubicBezTo>
                    <a:pt x="116000" y="96183"/>
                    <a:pt x="116000" y="90687"/>
                    <a:pt x="120000" y="90687"/>
                  </a:cubicBezTo>
                  <a:cubicBezTo>
                    <a:pt x="120000" y="87938"/>
                    <a:pt x="116000" y="85190"/>
                    <a:pt x="116000" y="82442"/>
                  </a:cubicBezTo>
                  <a:cubicBezTo>
                    <a:pt x="108000" y="82442"/>
                    <a:pt x="108000" y="82442"/>
                    <a:pt x="108000" y="82442"/>
                  </a:cubicBezTo>
                  <a:cubicBezTo>
                    <a:pt x="104000" y="82442"/>
                    <a:pt x="97333" y="82442"/>
                    <a:pt x="97333" y="82442"/>
                  </a:cubicBezTo>
                  <a:cubicBezTo>
                    <a:pt x="97333" y="75114"/>
                    <a:pt x="97333" y="75114"/>
                    <a:pt x="97333" y="75114"/>
                  </a:cubicBezTo>
                  <a:cubicBezTo>
                    <a:pt x="73333" y="53129"/>
                    <a:pt x="73333" y="53129"/>
                    <a:pt x="73333" y="53129"/>
                  </a:cubicBezTo>
                  <a:cubicBezTo>
                    <a:pt x="73333" y="51297"/>
                    <a:pt x="69333" y="45801"/>
                    <a:pt x="65333" y="45801"/>
                  </a:cubicBezTo>
                  <a:cubicBezTo>
                    <a:pt x="62666" y="45801"/>
                    <a:pt x="62666" y="43053"/>
                    <a:pt x="58666" y="40305"/>
                  </a:cubicBezTo>
                  <a:cubicBezTo>
                    <a:pt x="54666" y="37557"/>
                    <a:pt x="62666" y="34809"/>
                    <a:pt x="62666" y="34809"/>
                  </a:cubicBezTo>
                  <a:cubicBezTo>
                    <a:pt x="62666" y="34809"/>
                    <a:pt x="69333" y="29312"/>
                    <a:pt x="69333" y="26564"/>
                  </a:cubicBezTo>
                  <a:cubicBezTo>
                    <a:pt x="73333" y="26564"/>
                    <a:pt x="69333" y="21984"/>
                    <a:pt x="69333" y="21984"/>
                  </a:cubicBezTo>
                  <a:cubicBezTo>
                    <a:pt x="65333" y="21984"/>
                    <a:pt x="50666" y="21984"/>
                    <a:pt x="50666" y="21984"/>
                  </a:cubicBezTo>
                  <a:cubicBezTo>
                    <a:pt x="46666" y="19236"/>
                    <a:pt x="46666" y="19236"/>
                    <a:pt x="46666" y="19236"/>
                  </a:cubicBezTo>
                  <a:cubicBezTo>
                    <a:pt x="46666" y="16488"/>
                    <a:pt x="50666" y="16488"/>
                    <a:pt x="54666" y="16488"/>
                  </a:cubicBezTo>
                  <a:cubicBezTo>
                    <a:pt x="54666" y="16488"/>
                    <a:pt x="62666" y="5496"/>
                    <a:pt x="65333" y="2748"/>
                  </a:cubicBezTo>
                  <a:cubicBezTo>
                    <a:pt x="62666" y="0"/>
                    <a:pt x="62666" y="0"/>
                    <a:pt x="62666" y="0"/>
                  </a:cubicBezTo>
                  <a:cubicBezTo>
                    <a:pt x="58666" y="2748"/>
                    <a:pt x="58666" y="2748"/>
                    <a:pt x="58666" y="2748"/>
                  </a:cubicBezTo>
                  <a:cubicBezTo>
                    <a:pt x="50666" y="8244"/>
                    <a:pt x="50666" y="8244"/>
                    <a:pt x="50666" y="8244"/>
                  </a:cubicBezTo>
                  <a:cubicBezTo>
                    <a:pt x="50666" y="8244"/>
                    <a:pt x="42666" y="10992"/>
                    <a:pt x="42666" y="8244"/>
                  </a:cubicBezTo>
                  <a:cubicBezTo>
                    <a:pt x="38666" y="8244"/>
                    <a:pt x="34666" y="8244"/>
                    <a:pt x="30666" y="8244"/>
                  </a:cubicBezTo>
                  <a:cubicBezTo>
                    <a:pt x="28000" y="13740"/>
                    <a:pt x="28000" y="13740"/>
                    <a:pt x="28000" y="13740"/>
                  </a:cubicBezTo>
                  <a:cubicBezTo>
                    <a:pt x="28000" y="13740"/>
                    <a:pt x="20000" y="19236"/>
                    <a:pt x="16000" y="19236"/>
                  </a:cubicBezTo>
                  <a:cubicBezTo>
                    <a:pt x="8000" y="24732"/>
                    <a:pt x="8000" y="24732"/>
                    <a:pt x="8000" y="24732"/>
                  </a:cubicBezTo>
                  <a:cubicBezTo>
                    <a:pt x="8000" y="29312"/>
                    <a:pt x="8000" y="29312"/>
                    <a:pt x="8000" y="29312"/>
                  </a:cubicBezTo>
                  <a:cubicBezTo>
                    <a:pt x="8000" y="29312"/>
                    <a:pt x="8000" y="32061"/>
                    <a:pt x="4000" y="32061"/>
                  </a:cubicBezTo>
                  <a:cubicBezTo>
                    <a:pt x="8000" y="37557"/>
                    <a:pt x="8000" y="37557"/>
                    <a:pt x="8000" y="37557"/>
                  </a:cubicBezTo>
                  <a:cubicBezTo>
                    <a:pt x="12000" y="40305"/>
                    <a:pt x="12000" y="40305"/>
                    <a:pt x="12000" y="40305"/>
                  </a:cubicBezTo>
                  <a:cubicBezTo>
                    <a:pt x="12000" y="40305"/>
                    <a:pt x="12000" y="43053"/>
                    <a:pt x="8000" y="43053"/>
                  </a:cubicBezTo>
                  <a:cubicBezTo>
                    <a:pt x="4000" y="40305"/>
                    <a:pt x="0" y="45801"/>
                    <a:pt x="4000" y="45801"/>
                  </a:cubicBezTo>
                  <a:close/>
                </a:path>
              </a:pathLst>
            </a:custGeom>
            <a:solidFill>
              <a:srgbClr val="151472"/>
            </a:solidFill>
            <a:ln>
              <a:noFill/>
            </a:ln>
            <a:effectLst>
              <a:outerShdw blurRad="63500" algn="ctr" rotWithShape="0">
                <a:prstClr val="black">
                  <a:alpha val="40000"/>
                </a:prstClr>
              </a:outerShdw>
            </a:effectLst>
          </p:spPr>
          <p:txBody>
            <a:bodyPr anchor="ctr"/>
            <a:lstStyle/>
            <a:p>
              <a:pPr algn="ctr"/>
              <a:endParaRPr/>
            </a:p>
          </p:txBody>
        </p:sp>
        <p:sp>
          <p:nvSpPr>
            <p:cNvPr id="10" name="is1ide-Freeform: Shape 7"/>
            <p:cNvSpPr/>
            <p:nvPr/>
          </p:nvSpPr>
          <p:spPr>
            <a:xfrm>
              <a:off x="3973094" y="2789441"/>
              <a:ext cx="6723" cy="2240"/>
            </a:xfrm>
            <a:custGeom>
              <a:avLst/>
              <a:gdLst/>
              <a:ahLst/>
              <a:cxnLst/>
              <a:rect l="0" t="0" r="0" b="0"/>
              <a:pathLst>
                <a:path w="120000" h="120000" extrusionOk="0">
                  <a:moveTo>
                    <a:pt x="0" y="120000"/>
                  </a:moveTo>
                  <a:cubicBezTo>
                    <a:pt x="60000" y="120000"/>
                    <a:pt x="90000" y="120000"/>
                    <a:pt x="120000" y="120000"/>
                  </a:cubicBezTo>
                  <a:cubicBezTo>
                    <a:pt x="120000" y="0"/>
                    <a:pt x="60000" y="0"/>
                    <a:pt x="0" y="120000"/>
                  </a:cubicBezTo>
                  <a:close/>
                </a:path>
              </a:pathLst>
            </a:custGeom>
            <a:solidFill>
              <a:srgbClr val="151472"/>
            </a:solidFill>
            <a:ln>
              <a:noFill/>
            </a:ln>
            <a:effectLst>
              <a:outerShdw blurRad="63500" algn="ctr" rotWithShape="0">
                <a:prstClr val="black">
                  <a:alpha val="40000"/>
                </a:prstClr>
              </a:outerShdw>
            </a:effectLst>
          </p:spPr>
          <p:txBody>
            <a:bodyPr anchor="ctr"/>
            <a:lstStyle/>
            <a:p>
              <a:pPr algn="ctr"/>
              <a:endParaRPr/>
            </a:p>
          </p:txBody>
        </p:sp>
        <p:sp>
          <p:nvSpPr>
            <p:cNvPr id="11" name="is1ide-Freeform: Shape 8"/>
            <p:cNvSpPr/>
            <p:nvPr/>
          </p:nvSpPr>
          <p:spPr>
            <a:xfrm>
              <a:off x="4869382" y="1577215"/>
              <a:ext cx="159091" cy="60500"/>
            </a:xfrm>
            <a:custGeom>
              <a:avLst/>
              <a:gdLst/>
              <a:ahLst/>
              <a:cxnLst/>
              <a:rect l="0" t="0" r="0" b="0"/>
              <a:pathLst>
                <a:path w="120000" h="120000" extrusionOk="0">
                  <a:moveTo>
                    <a:pt x="26538" y="42000"/>
                  </a:moveTo>
                  <a:cubicBezTo>
                    <a:pt x="26538" y="69000"/>
                    <a:pt x="26538" y="69000"/>
                    <a:pt x="26538" y="69000"/>
                  </a:cubicBezTo>
                  <a:cubicBezTo>
                    <a:pt x="26538" y="69000"/>
                    <a:pt x="47307" y="102000"/>
                    <a:pt x="43846" y="111000"/>
                  </a:cubicBezTo>
                  <a:cubicBezTo>
                    <a:pt x="40384" y="120000"/>
                    <a:pt x="77307" y="102000"/>
                    <a:pt x="77307" y="102000"/>
                  </a:cubicBezTo>
                  <a:cubicBezTo>
                    <a:pt x="113076" y="69000"/>
                    <a:pt x="113076" y="69000"/>
                    <a:pt x="113076" y="69000"/>
                  </a:cubicBezTo>
                  <a:cubicBezTo>
                    <a:pt x="120000" y="33000"/>
                    <a:pt x="120000" y="33000"/>
                    <a:pt x="120000" y="33000"/>
                  </a:cubicBezTo>
                  <a:cubicBezTo>
                    <a:pt x="107307" y="6000"/>
                    <a:pt x="107307" y="6000"/>
                    <a:pt x="107307" y="6000"/>
                  </a:cubicBezTo>
                  <a:cubicBezTo>
                    <a:pt x="40384" y="24000"/>
                    <a:pt x="40384" y="24000"/>
                    <a:pt x="40384" y="24000"/>
                  </a:cubicBezTo>
                  <a:cubicBezTo>
                    <a:pt x="19615" y="0"/>
                    <a:pt x="19615" y="0"/>
                    <a:pt x="19615" y="0"/>
                  </a:cubicBezTo>
                  <a:cubicBezTo>
                    <a:pt x="0" y="24000"/>
                    <a:pt x="0" y="24000"/>
                    <a:pt x="0" y="24000"/>
                  </a:cubicBezTo>
                  <a:cubicBezTo>
                    <a:pt x="0" y="24000"/>
                    <a:pt x="10384" y="42000"/>
                    <a:pt x="13846" y="51000"/>
                  </a:cubicBezTo>
                  <a:cubicBezTo>
                    <a:pt x="16153" y="51000"/>
                    <a:pt x="26538" y="42000"/>
                    <a:pt x="26538" y="42000"/>
                  </a:cubicBezTo>
                  <a:close/>
                </a:path>
              </a:pathLst>
            </a:custGeom>
            <a:solidFill>
              <a:srgbClr val="151472"/>
            </a:solidFill>
            <a:ln>
              <a:noFill/>
            </a:ln>
            <a:effectLst>
              <a:outerShdw blurRad="63500" algn="ctr" rotWithShape="0">
                <a:prstClr val="black">
                  <a:alpha val="40000"/>
                </a:prstClr>
              </a:outerShdw>
            </a:effectLst>
          </p:spPr>
          <p:txBody>
            <a:bodyPr anchor="ctr"/>
            <a:lstStyle/>
            <a:p>
              <a:pPr algn="ctr"/>
              <a:endParaRPr/>
            </a:p>
          </p:txBody>
        </p:sp>
        <p:sp>
          <p:nvSpPr>
            <p:cNvPr id="12" name="is1ide-Freeform: Shape 9"/>
            <p:cNvSpPr/>
            <p:nvPr/>
          </p:nvSpPr>
          <p:spPr>
            <a:xfrm>
              <a:off x="3735578" y="2585536"/>
              <a:ext cx="127721" cy="56019"/>
            </a:xfrm>
            <a:custGeom>
              <a:avLst/>
              <a:gdLst/>
              <a:ahLst/>
              <a:cxnLst/>
              <a:rect l="0" t="0" r="0" b="0"/>
              <a:pathLst>
                <a:path w="120000" h="120000" extrusionOk="0">
                  <a:moveTo>
                    <a:pt x="91428" y="19459"/>
                  </a:moveTo>
                  <a:cubicBezTo>
                    <a:pt x="91428" y="0"/>
                    <a:pt x="74285" y="9729"/>
                    <a:pt x="71428" y="19459"/>
                  </a:cubicBezTo>
                  <a:cubicBezTo>
                    <a:pt x="67142" y="19459"/>
                    <a:pt x="45714" y="0"/>
                    <a:pt x="37142" y="0"/>
                  </a:cubicBezTo>
                  <a:cubicBezTo>
                    <a:pt x="32857" y="0"/>
                    <a:pt x="37142" y="19459"/>
                    <a:pt x="37142" y="19459"/>
                  </a:cubicBezTo>
                  <a:cubicBezTo>
                    <a:pt x="37142" y="74594"/>
                    <a:pt x="37142" y="74594"/>
                    <a:pt x="37142" y="74594"/>
                  </a:cubicBezTo>
                  <a:cubicBezTo>
                    <a:pt x="8571" y="74594"/>
                    <a:pt x="8571" y="74594"/>
                    <a:pt x="8571" y="74594"/>
                  </a:cubicBezTo>
                  <a:cubicBezTo>
                    <a:pt x="8571" y="74594"/>
                    <a:pt x="0" y="84324"/>
                    <a:pt x="0" y="94054"/>
                  </a:cubicBezTo>
                  <a:cubicBezTo>
                    <a:pt x="0" y="103783"/>
                    <a:pt x="12857" y="103783"/>
                    <a:pt x="17142" y="103783"/>
                  </a:cubicBezTo>
                  <a:cubicBezTo>
                    <a:pt x="17142" y="103783"/>
                    <a:pt x="25714" y="103783"/>
                    <a:pt x="30000" y="103783"/>
                  </a:cubicBezTo>
                  <a:cubicBezTo>
                    <a:pt x="32857" y="103783"/>
                    <a:pt x="41428" y="94054"/>
                    <a:pt x="41428" y="94054"/>
                  </a:cubicBezTo>
                  <a:cubicBezTo>
                    <a:pt x="41428" y="94054"/>
                    <a:pt x="45714" y="110270"/>
                    <a:pt x="45714" y="120000"/>
                  </a:cubicBezTo>
                  <a:cubicBezTo>
                    <a:pt x="62857" y="110270"/>
                    <a:pt x="62857" y="110270"/>
                    <a:pt x="62857" y="110270"/>
                  </a:cubicBezTo>
                  <a:cubicBezTo>
                    <a:pt x="62857" y="103783"/>
                    <a:pt x="67142" y="94054"/>
                    <a:pt x="67142" y="94054"/>
                  </a:cubicBezTo>
                  <a:cubicBezTo>
                    <a:pt x="87142" y="84324"/>
                    <a:pt x="87142" y="84324"/>
                    <a:pt x="87142" y="84324"/>
                  </a:cubicBezTo>
                  <a:cubicBezTo>
                    <a:pt x="87142" y="84324"/>
                    <a:pt x="112857" y="84324"/>
                    <a:pt x="115714" y="84324"/>
                  </a:cubicBezTo>
                  <a:cubicBezTo>
                    <a:pt x="115714" y="84324"/>
                    <a:pt x="120000" y="74594"/>
                    <a:pt x="115714" y="55135"/>
                  </a:cubicBezTo>
                  <a:cubicBezTo>
                    <a:pt x="108571" y="35675"/>
                    <a:pt x="95714" y="25945"/>
                    <a:pt x="91428" y="19459"/>
                  </a:cubicBezTo>
                  <a:close/>
                </a:path>
              </a:pathLst>
            </a:custGeom>
            <a:solidFill>
              <a:srgbClr val="151472"/>
            </a:solidFill>
            <a:ln>
              <a:noFill/>
            </a:ln>
            <a:effectLst>
              <a:outerShdw blurRad="63500" algn="ctr" rotWithShape="0">
                <a:prstClr val="black">
                  <a:alpha val="40000"/>
                </a:prstClr>
              </a:outerShdw>
            </a:effectLst>
          </p:spPr>
          <p:txBody>
            <a:bodyPr anchor="ctr"/>
            <a:lstStyle/>
            <a:p>
              <a:pPr algn="ctr"/>
              <a:endParaRPr/>
            </a:p>
          </p:txBody>
        </p:sp>
        <p:sp>
          <p:nvSpPr>
            <p:cNvPr id="13" name="is1ide-Freeform: Shape 10"/>
            <p:cNvSpPr/>
            <p:nvPr/>
          </p:nvSpPr>
          <p:spPr>
            <a:xfrm>
              <a:off x="3556321" y="2513833"/>
              <a:ext cx="197182" cy="80666"/>
            </a:xfrm>
            <a:custGeom>
              <a:avLst/>
              <a:gdLst/>
              <a:ahLst/>
              <a:cxnLst/>
              <a:rect l="0" t="0" r="0" b="0"/>
              <a:pathLst>
                <a:path w="120000" h="120000" extrusionOk="0">
                  <a:moveTo>
                    <a:pt x="120000" y="92830"/>
                  </a:moveTo>
                  <a:cubicBezTo>
                    <a:pt x="120000" y="92830"/>
                    <a:pt x="111755" y="86037"/>
                    <a:pt x="106259" y="86037"/>
                  </a:cubicBezTo>
                  <a:cubicBezTo>
                    <a:pt x="104427" y="86037"/>
                    <a:pt x="87938" y="47547"/>
                    <a:pt x="87938" y="40754"/>
                  </a:cubicBezTo>
                  <a:cubicBezTo>
                    <a:pt x="85190" y="33962"/>
                    <a:pt x="53129" y="13584"/>
                    <a:pt x="53129" y="13584"/>
                  </a:cubicBezTo>
                  <a:cubicBezTo>
                    <a:pt x="16488" y="6792"/>
                    <a:pt x="16488" y="6792"/>
                    <a:pt x="16488" y="6792"/>
                  </a:cubicBezTo>
                  <a:cubicBezTo>
                    <a:pt x="16488" y="0"/>
                    <a:pt x="0" y="40754"/>
                    <a:pt x="0" y="40754"/>
                  </a:cubicBezTo>
                  <a:cubicBezTo>
                    <a:pt x="0" y="47547"/>
                    <a:pt x="0" y="47547"/>
                    <a:pt x="0" y="47547"/>
                  </a:cubicBezTo>
                  <a:cubicBezTo>
                    <a:pt x="0" y="47547"/>
                    <a:pt x="0" y="58867"/>
                    <a:pt x="0" y="65660"/>
                  </a:cubicBezTo>
                  <a:cubicBezTo>
                    <a:pt x="2748" y="65660"/>
                    <a:pt x="13740" y="47547"/>
                    <a:pt x="13740" y="33962"/>
                  </a:cubicBezTo>
                  <a:cubicBezTo>
                    <a:pt x="16488" y="27169"/>
                    <a:pt x="24732" y="20377"/>
                    <a:pt x="24732" y="20377"/>
                  </a:cubicBezTo>
                  <a:cubicBezTo>
                    <a:pt x="26564" y="13584"/>
                    <a:pt x="29312" y="27169"/>
                    <a:pt x="29312" y="27169"/>
                  </a:cubicBezTo>
                  <a:cubicBezTo>
                    <a:pt x="32061" y="27169"/>
                    <a:pt x="43053" y="40754"/>
                    <a:pt x="43053" y="40754"/>
                  </a:cubicBezTo>
                  <a:cubicBezTo>
                    <a:pt x="61374" y="52075"/>
                    <a:pt x="61374" y="52075"/>
                    <a:pt x="61374" y="52075"/>
                  </a:cubicBezTo>
                  <a:cubicBezTo>
                    <a:pt x="66870" y="65660"/>
                    <a:pt x="66870" y="65660"/>
                    <a:pt x="66870" y="65660"/>
                  </a:cubicBezTo>
                  <a:cubicBezTo>
                    <a:pt x="66870" y="65660"/>
                    <a:pt x="69618" y="106415"/>
                    <a:pt x="69618" y="113207"/>
                  </a:cubicBezTo>
                  <a:cubicBezTo>
                    <a:pt x="69618" y="120000"/>
                    <a:pt x="85190" y="120000"/>
                    <a:pt x="85190" y="120000"/>
                  </a:cubicBezTo>
                  <a:cubicBezTo>
                    <a:pt x="111755" y="113207"/>
                    <a:pt x="111755" y="113207"/>
                    <a:pt x="111755" y="113207"/>
                  </a:cubicBezTo>
                  <a:cubicBezTo>
                    <a:pt x="111755" y="113207"/>
                    <a:pt x="120000" y="99622"/>
                    <a:pt x="120000" y="92830"/>
                  </a:cubicBezTo>
                  <a:close/>
                </a:path>
              </a:pathLst>
            </a:custGeom>
            <a:solidFill>
              <a:srgbClr val="151472"/>
            </a:solidFill>
            <a:ln>
              <a:noFill/>
            </a:ln>
            <a:effectLst>
              <a:outerShdw blurRad="63500" algn="ctr" rotWithShape="0">
                <a:prstClr val="black">
                  <a:alpha val="40000"/>
                </a:prstClr>
              </a:outerShdw>
            </a:effectLst>
          </p:spPr>
          <p:txBody>
            <a:bodyPr anchor="ctr"/>
            <a:lstStyle/>
            <a:p>
              <a:pPr algn="ctr"/>
              <a:endParaRPr/>
            </a:p>
          </p:txBody>
        </p:sp>
      </p:grpSp>
      <p:grpSp>
        <p:nvGrpSpPr>
          <p:cNvPr id="14" name="组合 13"/>
          <p:cNvGrpSpPr/>
          <p:nvPr/>
        </p:nvGrpSpPr>
        <p:grpSpPr>
          <a:xfrm>
            <a:off x="8136256" y="2481581"/>
            <a:ext cx="2952750" cy="1839539"/>
            <a:chOff x="2677265" y="1996356"/>
            <a:chExt cx="2952750" cy="1839539"/>
          </a:xfrm>
        </p:grpSpPr>
        <p:sp>
          <p:nvSpPr>
            <p:cNvPr id="15" name="矩形 14"/>
            <p:cNvSpPr/>
            <p:nvPr/>
          </p:nvSpPr>
          <p:spPr>
            <a:xfrm>
              <a:off x="2677265" y="2346820"/>
              <a:ext cx="2952750" cy="1489075"/>
            </a:xfrm>
            <a:prstGeom prst="rect">
              <a:avLst/>
            </a:prstGeom>
          </p:spPr>
          <p:txBody>
            <a:bodyPr wrap="square">
              <a:spAutoFit/>
              <a:scene3d>
                <a:camera prst="orthographicFront"/>
                <a:lightRig rig="threePt" dir="t"/>
              </a:scene3d>
              <a:sp3d contourW="12700"/>
            </a:bodyPr>
            <a:lstStyle/>
            <a:p>
              <a:pPr>
                <a:lnSpc>
                  <a:spcPct val="130000"/>
                </a:lnSpc>
              </a:pPr>
              <a:r>
                <a:rPr lang="zh-CN" altLang="en-US" sz="14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财务机器人的出现，意味着新技术对传统人工工作技术迭代的开始，在时代变革的浪潮下，以财务机器人为主服务模式不久会成为公司服务模式的主流。</a:t>
              </a:r>
            </a:p>
          </p:txBody>
        </p:sp>
        <p:sp>
          <p:nvSpPr>
            <p:cNvPr id="16" name="矩形 15"/>
            <p:cNvSpPr/>
            <p:nvPr/>
          </p:nvSpPr>
          <p:spPr>
            <a:xfrm>
              <a:off x="2677265" y="1996356"/>
              <a:ext cx="2084387" cy="423545"/>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dirty="0">
                  <a:solidFill>
                    <a:srgbClr val="151472"/>
                  </a:solidFill>
                  <a:latin typeface="迷你简菱心" panose="02010609000101010101" pitchFamily="49" charset="-122"/>
                  <a:ea typeface="迷你简菱心" panose="02010609000101010101" pitchFamily="49" charset="-122"/>
                </a:rPr>
                <a:t>03</a:t>
              </a:r>
            </a:p>
          </p:txBody>
        </p:sp>
      </p:grpSp>
      <p:grpSp>
        <p:nvGrpSpPr>
          <p:cNvPr id="17" name="组合 16"/>
          <p:cNvGrpSpPr/>
          <p:nvPr/>
        </p:nvGrpSpPr>
        <p:grpSpPr>
          <a:xfrm>
            <a:off x="8136256" y="4672331"/>
            <a:ext cx="2952750" cy="1535788"/>
            <a:chOff x="2677265" y="1996356"/>
            <a:chExt cx="2952750" cy="1535788"/>
          </a:xfrm>
        </p:grpSpPr>
        <p:sp>
          <p:nvSpPr>
            <p:cNvPr id="18" name="矩形 17"/>
            <p:cNvSpPr/>
            <p:nvPr/>
          </p:nvSpPr>
          <p:spPr>
            <a:xfrm>
              <a:off x="2677265" y="2346820"/>
              <a:ext cx="2952750" cy="1185324"/>
            </a:xfrm>
            <a:prstGeom prst="rect">
              <a:avLst/>
            </a:prstGeom>
          </p:spPr>
          <p:txBody>
            <a:bodyPr wrap="square">
              <a:spAutoFit/>
              <a:scene3d>
                <a:camera prst="orthographicFront"/>
                <a:lightRig rig="threePt" dir="t"/>
              </a:scene3d>
              <a:sp3d contourW="12700"/>
            </a:bodyPr>
            <a:lstStyle/>
            <a:p>
              <a:pPr>
                <a:lnSpc>
                  <a:spcPct val="130000"/>
                </a:lnSpc>
              </a:pPr>
              <a:r>
                <a:rPr lang="zh-CN" altLang="en-US" sz="14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因此，有必要系统地分析当前应用财务机器人过程中仍然存在的痛点和收益，以规范促进付款机器人发展。</a:t>
              </a:r>
            </a:p>
          </p:txBody>
        </p:sp>
        <p:sp>
          <p:nvSpPr>
            <p:cNvPr id="19" name="矩形 18"/>
            <p:cNvSpPr/>
            <p:nvPr/>
          </p:nvSpPr>
          <p:spPr>
            <a:xfrm>
              <a:off x="2677265" y="1996356"/>
              <a:ext cx="2084387" cy="423545"/>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dirty="0">
                  <a:solidFill>
                    <a:srgbClr val="151472"/>
                  </a:solidFill>
                  <a:latin typeface="迷你简菱心" panose="02010609000101010101" pitchFamily="49" charset="-122"/>
                  <a:ea typeface="迷你简菱心" panose="02010609000101010101" pitchFamily="49" charset="-122"/>
                </a:rPr>
                <a:t>04</a:t>
              </a:r>
            </a:p>
          </p:txBody>
        </p:sp>
      </p:grpSp>
      <p:grpSp>
        <p:nvGrpSpPr>
          <p:cNvPr id="20" name="组合 19"/>
          <p:cNvGrpSpPr/>
          <p:nvPr/>
        </p:nvGrpSpPr>
        <p:grpSpPr>
          <a:xfrm>
            <a:off x="1126285" y="2481581"/>
            <a:ext cx="2952750" cy="975635"/>
            <a:chOff x="2677265" y="1996356"/>
            <a:chExt cx="2952750" cy="975635"/>
          </a:xfrm>
        </p:grpSpPr>
        <p:sp>
          <p:nvSpPr>
            <p:cNvPr id="21" name="矩形 20"/>
            <p:cNvSpPr/>
            <p:nvPr/>
          </p:nvSpPr>
          <p:spPr>
            <a:xfrm>
              <a:off x="2677265" y="2346820"/>
              <a:ext cx="2952750" cy="625171"/>
            </a:xfrm>
            <a:prstGeom prst="rect">
              <a:avLst/>
            </a:prstGeom>
          </p:spPr>
          <p:txBody>
            <a:bodyPr wrap="square">
              <a:spAutoFit/>
              <a:scene3d>
                <a:camera prst="orthographicFront"/>
                <a:lightRig rig="threePt" dir="t"/>
              </a:scene3d>
              <a:sp3d contourW="12700"/>
            </a:bodyPr>
            <a:lstStyle/>
            <a:p>
              <a:pPr>
                <a:lnSpc>
                  <a:spcPct val="130000"/>
                </a:lnSpc>
              </a:pPr>
              <a:r>
                <a:rPr lang="zh-CN" altLang="en-US" sz="14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随着IT技术的发展，传统会计的重复繁琐性的工作将被</a:t>
              </a:r>
              <a:r>
                <a:rPr lang="en-US" altLang="zh-CN" sz="14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al</a:t>
              </a:r>
              <a:r>
                <a:rPr lang="zh-CN" altLang="en-US" sz="14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取代。</a:t>
              </a:r>
            </a:p>
          </p:txBody>
        </p:sp>
        <p:sp>
          <p:nvSpPr>
            <p:cNvPr id="22" name="矩形 21"/>
            <p:cNvSpPr/>
            <p:nvPr/>
          </p:nvSpPr>
          <p:spPr>
            <a:xfrm>
              <a:off x="2677265" y="1996356"/>
              <a:ext cx="2084387" cy="423545"/>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dirty="0">
                  <a:solidFill>
                    <a:srgbClr val="151472"/>
                  </a:solidFill>
                  <a:latin typeface="迷你简菱心" panose="02010609000101010101" pitchFamily="49" charset="-122"/>
                  <a:ea typeface="迷你简菱心" panose="02010609000101010101" pitchFamily="49" charset="-122"/>
                </a:rPr>
                <a:t>01</a:t>
              </a:r>
            </a:p>
          </p:txBody>
        </p:sp>
      </p:grpSp>
      <p:grpSp>
        <p:nvGrpSpPr>
          <p:cNvPr id="23" name="组合 22"/>
          <p:cNvGrpSpPr/>
          <p:nvPr/>
        </p:nvGrpSpPr>
        <p:grpSpPr>
          <a:xfrm>
            <a:off x="1183435" y="4064636"/>
            <a:ext cx="2952750" cy="1815865"/>
            <a:chOff x="2677265" y="1996356"/>
            <a:chExt cx="2952750" cy="1815865"/>
          </a:xfrm>
        </p:grpSpPr>
        <p:sp>
          <p:nvSpPr>
            <p:cNvPr id="24" name="矩形 23"/>
            <p:cNvSpPr/>
            <p:nvPr/>
          </p:nvSpPr>
          <p:spPr>
            <a:xfrm>
              <a:off x="2677265" y="2346820"/>
              <a:ext cx="2952750" cy="1465401"/>
            </a:xfrm>
            <a:prstGeom prst="rect">
              <a:avLst/>
            </a:prstGeom>
          </p:spPr>
          <p:txBody>
            <a:bodyPr wrap="square">
              <a:spAutoFit/>
              <a:scene3d>
                <a:camera prst="orthographicFront"/>
                <a:lightRig rig="threePt" dir="t"/>
              </a:scene3d>
              <a:sp3d contourW="12700"/>
            </a:bodyPr>
            <a:lstStyle/>
            <a:p>
              <a:pPr>
                <a:lnSpc>
                  <a:spcPct val="130000"/>
                </a:lnSpc>
              </a:pPr>
              <a:r>
                <a:rPr lang="zh-CN" altLang="en-US" sz="14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在会计行业，同样受到了互联网和人工智能技术发展的影响，</a:t>
              </a:r>
              <a:r>
                <a:rPr lang="en-US" altLang="zh-CN" sz="14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ai+</a:t>
              </a:r>
              <a:r>
                <a:rPr lang="zh-CN" altLang="en-US" sz="14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财务</a:t>
              </a:r>
              <a:r>
                <a:rPr lang="en-US" altLang="zh-CN" sz="1400" dirty="0" err="1">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rpa</a:t>
              </a:r>
              <a:r>
                <a:rPr lang="zh-CN" altLang="en-US" sz="14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机器人的应运而生，使得公司形成了“</a:t>
              </a:r>
              <a:r>
                <a:rPr lang="en-US" altLang="zh-CN" sz="14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AI</a:t>
              </a:r>
              <a:r>
                <a:rPr lang="zh-CN" altLang="en-US" sz="14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a:t>
              </a:r>
              <a:r>
                <a:rPr lang="en-US" altLang="zh-CN" sz="14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RPA</a:t>
              </a:r>
              <a:r>
                <a:rPr lang="zh-CN" altLang="en-US" sz="14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”的全自动办公流程。</a:t>
              </a:r>
            </a:p>
          </p:txBody>
        </p:sp>
        <p:sp>
          <p:nvSpPr>
            <p:cNvPr id="25" name="矩形 24"/>
            <p:cNvSpPr/>
            <p:nvPr/>
          </p:nvSpPr>
          <p:spPr>
            <a:xfrm>
              <a:off x="2677265" y="1996356"/>
              <a:ext cx="2084387" cy="423545"/>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dirty="0">
                  <a:solidFill>
                    <a:srgbClr val="151472"/>
                  </a:solidFill>
                  <a:latin typeface="迷你简菱心" panose="02010609000101010101" pitchFamily="49" charset="-122"/>
                  <a:ea typeface="迷你简菱心" panose="02010609000101010101" pitchFamily="49" charset="-122"/>
                </a:rPr>
                <a:t>02</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25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par>
                          <p:cTn id="15" fill="hold">
                            <p:stCondLst>
                              <p:cond delay="500"/>
                            </p:stCondLst>
                            <p:childTnLst>
                              <p:par>
                                <p:cTn id="16" presetID="22" presetClass="entr" presetSubtype="8"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par>
                          <p:cTn id="19" fill="hold">
                            <p:stCondLst>
                              <p:cond delay="1000"/>
                            </p:stCondLst>
                            <p:childTnLst>
                              <p:par>
                                <p:cTn id="20" presetID="53" presetClass="entr" presetSubtype="16" fill="hold" grpId="0" nodeType="afterEffect">
                                  <p:stCondLst>
                                    <p:cond delay="0"/>
                                  </p:stCondLst>
                                  <p:iterate type="lt">
                                    <p:tmPct val="10000"/>
                                  </p:iterate>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childTnLst>
                          </p:cTn>
                        </p:par>
                        <p:par>
                          <p:cTn id="25" fill="hold">
                            <p:stCondLst>
                              <p:cond delay="2000"/>
                            </p:stCondLst>
                            <p:childTnLst>
                              <p:par>
                                <p:cTn id="26" presetID="31" presetClass="entr" presetSubtype="0" fill="hold" nodeType="after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1000" fill="hold"/>
                                        <p:tgtEl>
                                          <p:spTgt spid="6"/>
                                        </p:tgtEl>
                                        <p:attrNameLst>
                                          <p:attrName>ppt_w</p:attrName>
                                        </p:attrNameLst>
                                      </p:cBhvr>
                                      <p:tavLst>
                                        <p:tav tm="0">
                                          <p:val>
                                            <p:fltVal val="0"/>
                                          </p:val>
                                        </p:tav>
                                        <p:tav tm="100000">
                                          <p:val>
                                            <p:strVal val="#ppt_w"/>
                                          </p:val>
                                        </p:tav>
                                      </p:tavLst>
                                    </p:anim>
                                    <p:anim calcmode="lin" valueType="num">
                                      <p:cBhvr>
                                        <p:cTn id="29" dur="1000" fill="hold"/>
                                        <p:tgtEl>
                                          <p:spTgt spid="6"/>
                                        </p:tgtEl>
                                        <p:attrNameLst>
                                          <p:attrName>ppt_h</p:attrName>
                                        </p:attrNameLst>
                                      </p:cBhvr>
                                      <p:tavLst>
                                        <p:tav tm="0">
                                          <p:val>
                                            <p:fltVal val="0"/>
                                          </p:val>
                                        </p:tav>
                                        <p:tav tm="100000">
                                          <p:val>
                                            <p:strVal val="#ppt_h"/>
                                          </p:val>
                                        </p:tav>
                                      </p:tavLst>
                                    </p:anim>
                                    <p:anim calcmode="lin" valueType="num">
                                      <p:cBhvr>
                                        <p:cTn id="30" dur="1000" fill="hold"/>
                                        <p:tgtEl>
                                          <p:spTgt spid="6"/>
                                        </p:tgtEl>
                                        <p:attrNameLst>
                                          <p:attrName>style.rotation</p:attrName>
                                        </p:attrNameLst>
                                      </p:cBhvr>
                                      <p:tavLst>
                                        <p:tav tm="0">
                                          <p:val>
                                            <p:fltVal val="90"/>
                                          </p:val>
                                        </p:tav>
                                        <p:tav tm="100000">
                                          <p:val>
                                            <p:fltVal val="0"/>
                                          </p:val>
                                        </p:tav>
                                      </p:tavLst>
                                    </p:anim>
                                    <p:animEffect transition="in" filter="fade">
                                      <p:cBhvr>
                                        <p:cTn id="31" dur="1000"/>
                                        <p:tgtEl>
                                          <p:spTgt spid="6"/>
                                        </p:tgtEl>
                                      </p:cBhvr>
                                    </p:animEffect>
                                  </p:childTnLst>
                                </p:cTn>
                              </p:par>
                            </p:childTnLst>
                          </p:cTn>
                        </p:par>
                        <p:par>
                          <p:cTn id="32" fill="hold">
                            <p:stCondLst>
                              <p:cond delay="3000"/>
                            </p:stCondLst>
                            <p:childTnLst>
                              <p:par>
                                <p:cTn id="33" presetID="2" presetClass="entr" presetSubtype="2" fill="hold" nodeType="after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additive="base">
                                        <p:cTn id="35" dur="500" fill="hold"/>
                                        <p:tgtEl>
                                          <p:spTgt spid="20"/>
                                        </p:tgtEl>
                                        <p:attrNameLst>
                                          <p:attrName>ppt_x</p:attrName>
                                        </p:attrNameLst>
                                      </p:cBhvr>
                                      <p:tavLst>
                                        <p:tav tm="0">
                                          <p:val>
                                            <p:strVal val="1+#ppt_w/2"/>
                                          </p:val>
                                        </p:tav>
                                        <p:tav tm="100000">
                                          <p:val>
                                            <p:strVal val="#ppt_x"/>
                                          </p:val>
                                        </p:tav>
                                      </p:tavLst>
                                    </p:anim>
                                    <p:anim calcmode="lin" valueType="num">
                                      <p:cBhvr additive="base">
                                        <p:cTn id="36" dur="500" fill="hold"/>
                                        <p:tgtEl>
                                          <p:spTgt spid="20"/>
                                        </p:tgtEl>
                                        <p:attrNameLst>
                                          <p:attrName>ppt_y</p:attrName>
                                        </p:attrNameLst>
                                      </p:cBhvr>
                                      <p:tavLst>
                                        <p:tav tm="0">
                                          <p:val>
                                            <p:strVal val="#ppt_y"/>
                                          </p:val>
                                        </p:tav>
                                        <p:tav tm="100000">
                                          <p:val>
                                            <p:strVal val="#ppt_y"/>
                                          </p:val>
                                        </p:tav>
                                      </p:tavLst>
                                    </p:anim>
                                  </p:childTnLst>
                                </p:cTn>
                              </p:par>
                              <p:par>
                                <p:cTn id="37" presetID="2" presetClass="entr" presetSubtype="2" fill="hold" nodeType="with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additive="base">
                                        <p:cTn id="39" dur="500" fill="hold"/>
                                        <p:tgtEl>
                                          <p:spTgt spid="23"/>
                                        </p:tgtEl>
                                        <p:attrNameLst>
                                          <p:attrName>ppt_x</p:attrName>
                                        </p:attrNameLst>
                                      </p:cBhvr>
                                      <p:tavLst>
                                        <p:tav tm="0">
                                          <p:val>
                                            <p:strVal val="1+#ppt_w/2"/>
                                          </p:val>
                                        </p:tav>
                                        <p:tav tm="100000">
                                          <p:val>
                                            <p:strVal val="#ppt_x"/>
                                          </p:val>
                                        </p:tav>
                                      </p:tavLst>
                                    </p:anim>
                                    <p:anim calcmode="lin" valueType="num">
                                      <p:cBhvr additive="base">
                                        <p:cTn id="40" dur="500" fill="hold"/>
                                        <p:tgtEl>
                                          <p:spTgt spid="23"/>
                                        </p:tgtEl>
                                        <p:attrNameLst>
                                          <p:attrName>ppt_y</p:attrName>
                                        </p:attrNameLst>
                                      </p:cBhvr>
                                      <p:tavLst>
                                        <p:tav tm="0">
                                          <p:val>
                                            <p:strVal val="#ppt_y"/>
                                          </p:val>
                                        </p:tav>
                                        <p:tav tm="100000">
                                          <p:val>
                                            <p:strVal val="#ppt_y"/>
                                          </p:val>
                                        </p:tav>
                                      </p:tavLst>
                                    </p:anim>
                                  </p:childTnLst>
                                </p:cTn>
                              </p:par>
                              <p:par>
                                <p:cTn id="41" presetID="2" presetClass="entr" presetSubtype="2" fill="hold" nodeType="with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1+#ppt_w/2"/>
                                          </p:val>
                                        </p:tav>
                                        <p:tav tm="100000">
                                          <p:val>
                                            <p:strVal val="#ppt_x"/>
                                          </p:val>
                                        </p:tav>
                                      </p:tavLst>
                                    </p:anim>
                                    <p:anim calcmode="lin" valueType="num">
                                      <p:cBhvr additive="base">
                                        <p:cTn id="44" dur="500" fill="hold"/>
                                        <p:tgtEl>
                                          <p:spTgt spid="14"/>
                                        </p:tgtEl>
                                        <p:attrNameLst>
                                          <p:attrName>ppt_y</p:attrName>
                                        </p:attrNameLst>
                                      </p:cBhvr>
                                      <p:tavLst>
                                        <p:tav tm="0">
                                          <p:val>
                                            <p:strVal val="#ppt_y"/>
                                          </p:val>
                                        </p:tav>
                                        <p:tav tm="100000">
                                          <p:val>
                                            <p:strVal val="#ppt_y"/>
                                          </p:val>
                                        </p:tav>
                                      </p:tavLst>
                                    </p:anim>
                                  </p:childTnLst>
                                </p:cTn>
                              </p:par>
                              <p:par>
                                <p:cTn id="45" presetID="2" presetClass="entr" presetSubtype="2" fill="hold" nodeType="with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additive="base">
                                        <p:cTn id="47" dur="500" fill="hold"/>
                                        <p:tgtEl>
                                          <p:spTgt spid="17"/>
                                        </p:tgtEl>
                                        <p:attrNameLst>
                                          <p:attrName>ppt_x</p:attrName>
                                        </p:attrNameLst>
                                      </p:cBhvr>
                                      <p:tavLst>
                                        <p:tav tm="0">
                                          <p:val>
                                            <p:strVal val="1+#ppt_w/2"/>
                                          </p:val>
                                        </p:tav>
                                        <p:tav tm="100000">
                                          <p:val>
                                            <p:strVal val="#ppt_x"/>
                                          </p:val>
                                        </p:tav>
                                      </p:tavLst>
                                    </p:anim>
                                    <p:anim calcmode="lin" valueType="num">
                                      <p:cBhvr additive="base">
                                        <p:cTn id="48"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918916"/>
            <a:ext cx="12192000" cy="3651922"/>
          </a:xfrm>
          <a:prstGeom prst="rect">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a:solidFill>
                <a:schemeClr val="bg1"/>
              </a:solidFill>
              <a:latin typeface="Agency FB" panose="020B0503020202020204" pitchFamily="34" charset="0"/>
            </a:endParaRPr>
          </a:p>
        </p:txBody>
      </p:sp>
      <p:sp>
        <p:nvSpPr>
          <p:cNvPr id="3" name="文本框 2"/>
          <p:cNvSpPr txBox="1"/>
          <p:nvPr/>
        </p:nvSpPr>
        <p:spPr>
          <a:xfrm>
            <a:off x="4480560" y="3154684"/>
            <a:ext cx="3230880" cy="1014730"/>
          </a:xfrm>
          <a:prstGeom prst="rect">
            <a:avLst/>
          </a:prstGeom>
          <a:noFill/>
        </p:spPr>
        <p:txBody>
          <a:bodyPr wrap="none" rtlCol="0">
            <a:spAutoFit/>
          </a:bodyPr>
          <a:lstStyle/>
          <a:p>
            <a:pPr algn="ctr"/>
            <a:r>
              <a:rPr lang="zh-CN" altLang="en-US" sz="6000" dirty="0">
                <a:solidFill>
                  <a:schemeClr val="bg1"/>
                </a:solidFill>
                <a:effectLst>
                  <a:outerShdw blurRad="38100" dist="38100" dir="2700000" algn="tl">
                    <a:srgbClr val="000000">
                      <a:alpha val="43137"/>
                    </a:srgbClr>
                  </a:outerShdw>
                </a:effectLst>
                <a:latin typeface="方正尚酷简体" panose="03000509000000000000" pitchFamily="65" charset="-122"/>
                <a:ea typeface="方正尚酷简体" panose="03000509000000000000" pitchFamily="65" charset="-122"/>
              </a:rPr>
              <a:t>业务痛点</a:t>
            </a:r>
          </a:p>
        </p:txBody>
      </p:sp>
      <p:sp>
        <p:nvSpPr>
          <p:cNvPr id="5" name="任意多边形: 形状 14"/>
          <p:cNvSpPr/>
          <p:nvPr/>
        </p:nvSpPr>
        <p:spPr>
          <a:xfrm>
            <a:off x="5021943" y="1321504"/>
            <a:ext cx="2148114" cy="1382640"/>
          </a:xfrm>
          <a:custGeom>
            <a:avLst/>
            <a:gdLst>
              <a:gd name="connsiteX0" fmla="*/ 0 w 4318004"/>
              <a:gd name="connsiteY0" fmla="*/ 3405519 h 3947521"/>
              <a:gd name="connsiteX1" fmla="*/ 4318004 w 4318004"/>
              <a:gd name="connsiteY1" fmla="*/ 3405519 h 3947521"/>
              <a:gd name="connsiteX2" fmla="*/ 2159002 w 4318004"/>
              <a:gd name="connsiteY2" fmla="*/ 3947521 h 3947521"/>
              <a:gd name="connsiteX3" fmla="*/ 0 w 4318004"/>
              <a:gd name="connsiteY3" fmla="*/ 0 h 3947521"/>
              <a:gd name="connsiteX4" fmla="*/ 4318004 w 4318004"/>
              <a:gd name="connsiteY4" fmla="*/ 0 h 3947521"/>
              <a:gd name="connsiteX5" fmla="*/ 4318004 w 4318004"/>
              <a:gd name="connsiteY5" fmla="*/ 1339228 h 3947521"/>
              <a:gd name="connsiteX6" fmla="*/ 4318004 w 4318004"/>
              <a:gd name="connsiteY6" fmla="*/ 2122339 h 3947521"/>
              <a:gd name="connsiteX7" fmla="*/ 4318004 w 4318004"/>
              <a:gd name="connsiteY7" fmla="*/ 3405518 h 3947521"/>
              <a:gd name="connsiteX8" fmla="*/ 0 w 4318004"/>
              <a:gd name="connsiteY8" fmla="*/ 3405518 h 3947521"/>
              <a:gd name="connsiteX9" fmla="*/ 0 w 4318004"/>
              <a:gd name="connsiteY9" fmla="*/ 2122339 h 3947521"/>
              <a:gd name="connsiteX10" fmla="*/ 0 w 4318004"/>
              <a:gd name="connsiteY10" fmla="*/ 1339228 h 3947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318004" h="3947521">
                <a:moveTo>
                  <a:pt x="0" y="3405519"/>
                </a:moveTo>
                <a:lnTo>
                  <a:pt x="4318004" y="3405519"/>
                </a:lnTo>
                <a:lnTo>
                  <a:pt x="2159002" y="3947521"/>
                </a:lnTo>
                <a:close/>
                <a:moveTo>
                  <a:pt x="0" y="0"/>
                </a:moveTo>
                <a:lnTo>
                  <a:pt x="4318004" y="0"/>
                </a:lnTo>
                <a:lnTo>
                  <a:pt x="4318004" y="1339228"/>
                </a:lnTo>
                <a:lnTo>
                  <a:pt x="4318004" y="2122339"/>
                </a:lnTo>
                <a:lnTo>
                  <a:pt x="4318004" y="3405518"/>
                </a:lnTo>
                <a:lnTo>
                  <a:pt x="0" y="3405518"/>
                </a:lnTo>
                <a:lnTo>
                  <a:pt x="0" y="2122339"/>
                </a:lnTo>
                <a:lnTo>
                  <a:pt x="0" y="1339228"/>
                </a:lnTo>
                <a:close/>
              </a:path>
            </a:pathLst>
          </a:cu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000" dirty="0">
                <a:solidFill>
                  <a:schemeClr val="bg1"/>
                </a:solidFill>
                <a:latin typeface="Agency FB" panose="020B0503020202020204" pitchFamily="34" charset="0"/>
              </a:rPr>
              <a:t>02</a:t>
            </a:r>
            <a:endParaRPr lang="zh-CN" altLang="en-US" sz="8000" dirty="0">
              <a:solidFill>
                <a:schemeClr val="bg1"/>
              </a:solidFill>
              <a:latin typeface="Agency FB" panose="020B0503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1" decel="10000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0-#ppt_h/2"/>
                                          </p:val>
                                        </p:tav>
                                        <p:tav tm="100000">
                                          <p:val>
                                            <p:strVal val="#ppt_y"/>
                                          </p:val>
                                        </p:tav>
                                      </p:tavLst>
                                    </p:anim>
                                  </p:childTnLst>
                                </p:cTn>
                              </p:par>
                            </p:childTnLst>
                          </p:cTn>
                        </p:par>
                        <p:par>
                          <p:cTn id="14" fill="hold">
                            <p:stCondLst>
                              <p:cond delay="1500"/>
                            </p:stCondLst>
                            <p:childTnLst>
                              <p:par>
                                <p:cTn id="15" presetID="52" presetClass="entr" presetSubtype="0" fill="hold" grpId="0" nodeType="afterEffect">
                                  <p:stCondLst>
                                    <p:cond delay="0"/>
                                  </p:stCondLst>
                                  <p:iterate type="lt">
                                    <p:tmPct val="10000"/>
                                  </p:iterate>
                                  <p:childTnLst>
                                    <p:set>
                                      <p:cBhvr>
                                        <p:cTn id="16" dur="1" fill="hold">
                                          <p:stCondLst>
                                            <p:cond delay="0"/>
                                          </p:stCondLst>
                                        </p:cTn>
                                        <p:tgtEl>
                                          <p:spTgt spid="3"/>
                                        </p:tgtEl>
                                        <p:attrNameLst>
                                          <p:attrName>style.visibility</p:attrName>
                                        </p:attrNameLst>
                                      </p:cBhvr>
                                      <p:to>
                                        <p:strVal val="visible"/>
                                      </p:to>
                                    </p:set>
                                    <p:animScale>
                                      <p:cBhvr>
                                        <p:cTn id="17"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3"/>
                                        </p:tgtEl>
                                        <p:attrNameLst>
                                          <p:attrName>ppt_x</p:attrName>
                                          <p:attrName>ppt_y</p:attrName>
                                        </p:attrNameLst>
                                      </p:cBhvr>
                                    </p:animMotion>
                                    <p:animEffect transition="in" filter="fade">
                                      <p:cBhvr>
                                        <p:cTn id="1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501446" y="1204687"/>
            <a:ext cx="11189109" cy="0"/>
          </a:xfrm>
          <a:prstGeom prst="line">
            <a:avLst/>
          </a:prstGeom>
          <a:ln w="28575">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rot="18900000">
            <a:off x="390677" y="429453"/>
            <a:ext cx="566057" cy="566057"/>
          </a:xfrm>
          <a:prstGeom prst="rect">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dirty="0">
              <a:solidFill>
                <a:schemeClr val="bg1"/>
              </a:solidFill>
              <a:latin typeface="Agency FB" panose="020B0503020202020204" pitchFamily="34" charset="0"/>
            </a:endParaRPr>
          </a:p>
        </p:txBody>
      </p:sp>
      <p:sp>
        <p:nvSpPr>
          <p:cNvPr id="4" name="矩形 3"/>
          <p:cNvSpPr/>
          <p:nvPr/>
        </p:nvSpPr>
        <p:spPr>
          <a:xfrm rot="18900000">
            <a:off x="881320" y="551068"/>
            <a:ext cx="333829" cy="333829"/>
          </a:xfrm>
          <a:prstGeom prst="rect">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dirty="0">
              <a:solidFill>
                <a:schemeClr val="bg1"/>
              </a:solidFill>
              <a:latin typeface="Agency FB" panose="020B0503020202020204" pitchFamily="34" charset="0"/>
            </a:endParaRPr>
          </a:p>
        </p:txBody>
      </p:sp>
      <p:sp>
        <p:nvSpPr>
          <p:cNvPr id="5" name="文本框 4"/>
          <p:cNvSpPr txBox="1"/>
          <p:nvPr/>
        </p:nvSpPr>
        <p:spPr>
          <a:xfrm>
            <a:off x="1349827" y="371747"/>
            <a:ext cx="5676005" cy="645160"/>
          </a:xfrm>
          <a:prstGeom prst="rect">
            <a:avLst/>
          </a:prstGeom>
          <a:noFill/>
        </p:spPr>
        <p:txBody>
          <a:bodyPr wrap="square" rtlCol="0">
            <a:spAutoFit/>
          </a:bodyPr>
          <a:lstStyle>
            <a:defPPr>
              <a:defRPr lang="zh-CN"/>
            </a:defPPr>
            <a:lvl1pPr algn="ctr">
              <a:defRPr sz="3600">
                <a:solidFill>
                  <a:schemeClr val="accent1"/>
                </a:solidFill>
                <a:latin typeface="+mj-ea"/>
                <a:ea typeface="+mj-ea"/>
              </a:defRPr>
            </a:lvl1pPr>
          </a:lstStyle>
          <a:p>
            <a:pPr algn="l"/>
            <a:r>
              <a:rPr lang="zh-CN" altLang="en-US" dirty="0">
                <a:solidFill>
                  <a:srgbClr val="151472"/>
                </a:solidFill>
                <a:latin typeface="方正尚酷简体" panose="03000509000000000000" pitchFamily="65" charset="-122"/>
                <a:ea typeface="方正尚酷简体" panose="03000509000000000000" pitchFamily="65" charset="-122"/>
              </a:rPr>
              <a:t>二、业务痛点</a:t>
            </a:r>
          </a:p>
        </p:txBody>
      </p:sp>
      <p:grpSp>
        <p:nvGrpSpPr>
          <p:cNvPr id="40" name="组合 39"/>
          <p:cNvGrpSpPr/>
          <p:nvPr/>
        </p:nvGrpSpPr>
        <p:grpSpPr>
          <a:xfrm>
            <a:off x="4320008" y="2457492"/>
            <a:ext cx="4142663" cy="3846045"/>
            <a:chOff x="3716464" y="1252431"/>
            <a:chExt cx="4802908" cy="4459015"/>
          </a:xfrm>
        </p:grpSpPr>
        <p:sp>
          <p:nvSpPr>
            <p:cNvPr id="41" name="椭圆 40"/>
            <p:cNvSpPr/>
            <p:nvPr/>
          </p:nvSpPr>
          <p:spPr>
            <a:xfrm>
              <a:off x="4233057" y="1906020"/>
              <a:ext cx="3805426" cy="3805426"/>
            </a:xfrm>
            <a:prstGeom prst="ellipse">
              <a:avLst/>
            </a:prstGeom>
            <a:solidFill>
              <a:schemeClr val="bg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同心圆 41"/>
            <p:cNvSpPr/>
            <p:nvPr/>
          </p:nvSpPr>
          <p:spPr>
            <a:xfrm>
              <a:off x="4654674" y="2336397"/>
              <a:ext cx="2952243" cy="2952243"/>
            </a:xfrm>
            <a:prstGeom prst="donut">
              <a:avLst>
                <a:gd name="adj" fmla="val 8807"/>
              </a:avLst>
            </a:prstGeom>
            <a:solidFill>
              <a:schemeClr val="tx1">
                <a:lumMod val="75000"/>
                <a:lumOff val="25000"/>
                <a:alpha val="2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3" name="上箭头 42"/>
            <p:cNvSpPr/>
            <p:nvPr/>
          </p:nvSpPr>
          <p:spPr>
            <a:xfrm>
              <a:off x="5397218" y="1252431"/>
              <a:ext cx="1356824" cy="2408861"/>
            </a:xfrm>
            <a:prstGeom prst="upArrow">
              <a:avLst>
                <a:gd name="adj1" fmla="val 66822"/>
                <a:gd name="adj2" fmla="val 57369"/>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上箭头 44"/>
            <p:cNvSpPr/>
            <p:nvPr/>
          </p:nvSpPr>
          <p:spPr>
            <a:xfrm rot="3300000">
              <a:off x="6690168" y="1880697"/>
              <a:ext cx="1211847" cy="2446560"/>
            </a:xfrm>
            <a:prstGeom prst="upArrow">
              <a:avLst>
                <a:gd name="adj1" fmla="val 66822"/>
                <a:gd name="adj2" fmla="val 57369"/>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上箭头 45"/>
            <p:cNvSpPr/>
            <p:nvPr/>
          </p:nvSpPr>
          <p:spPr>
            <a:xfrm rot="6540000">
              <a:off x="6492982" y="3317354"/>
              <a:ext cx="1211847" cy="2446560"/>
            </a:xfrm>
            <a:prstGeom prst="upArrow">
              <a:avLst>
                <a:gd name="adj1" fmla="val 66822"/>
                <a:gd name="adj2" fmla="val 57369"/>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上箭头 46"/>
            <p:cNvSpPr/>
            <p:nvPr/>
          </p:nvSpPr>
          <p:spPr>
            <a:xfrm rot="14400000">
              <a:off x="4362797" y="3297317"/>
              <a:ext cx="1211847" cy="2446560"/>
            </a:xfrm>
            <a:prstGeom prst="upArrow">
              <a:avLst>
                <a:gd name="adj1" fmla="val 66822"/>
                <a:gd name="adj2" fmla="val 57369"/>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上箭头 47"/>
            <p:cNvSpPr/>
            <p:nvPr/>
          </p:nvSpPr>
          <p:spPr>
            <a:xfrm rot="18000000">
              <a:off x="4333820" y="1933318"/>
              <a:ext cx="1211847" cy="2446560"/>
            </a:xfrm>
            <a:prstGeom prst="upArrow">
              <a:avLst>
                <a:gd name="adj1" fmla="val 66822"/>
                <a:gd name="adj2" fmla="val 57369"/>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椭圆 48"/>
            <p:cNvSpPr/>
            <p:nvPr/>
          </p:nvSpPr>
          <p:spPr>
            <a:xfrm>
              <a:off x="4791535" y="2473258"/>
              <a:ext cx="2678521" cy="2678521"/>
            </a:xfrm>
            <a:prstGeom prst="ellipse">
              <a:avLst/>
            </a:prstGeom>
            <a:gradFill>
              <a:gsLst>
                <a:gs pos="0">
                  <a:schemeClr val="bg1"/>
                </a:gs>
                <a:gs pos="100000">
                  <a:srgbClr val="E2E2E2"/>
                </a:gs>
              </a:gsLst>
              <a:lin ang="2700000" scaled="1"/>
            </a:gradFill>
            <a:ln>
              <a:noFill/>
            </a:ln>
            <a:effectLst>
              <a:outerShdw blurRad="190500" dist="889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prstClr val="white"/>
                </a:solidFill>
              </a:endParaRPr>
            </a:p>
          </p:txBody>
        </p:sp>
        <p:sp>
          <p:nvSpPr>
            <p:cNvPr id="50" name="椭圆 49"/>
            <p:cNvSpPr/>
            <p:nvPr/>
          </p:nvSpPr>
          <p:spPr>
            <a:xfrm>
              <a:off x="4948556" y="2622945"/>
              <a:ext cx="2381909" cy="2381909"/>
            </a:xfrm>
            <a:prstGeom prst="ellipse">
              <a:avLst/>
            </a:prstGeom>
            <a:solidFill>
              <a:schemeClr val="bg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矩形 50"/>
            <p:cNvSpPr/>
            <p:nvPr/>
          </p:nvSpPr>
          <p:spPr>
            <a:xfrm>
              <a:off x="3970100" y="2505926"/>
              <a:ext cx="959597" cy="630138"/>
            </a:xfrm>
            <a:prstGeom prst="rect">
              <a:avLst/>
            </a:prstGeom>
          </p:spPr>
          <p:txBody>
            <a:bodyPr wrap="square">
              <a:spAutoFit/>
            </a:bodyPr>
            <a:lstStyle/>
            <a:p>
              <a:pPr algn="ctr"/>
              <a:r>
                <a:rPr lang="en-US" altLang="zh-CN" sz="3200" dirty="0">
                  <a:solidFill>
                    <a:schemeClr val="bg1"/>
                  </a:solidFill>
                  <a:latin typeface="Haettenschweiler" panose="020B0706040902060204" pitchFamily="34" charset="0"/>
                  <a:ea typeface="微软雅黑" panose="020B0503020204020204" pitchFamily="34" charset="-122"/>
                </a:rPr>
                <a:t>01</a:t>
              </a:r>
              <a:endParaRPr lang="zh-CN" altLang="en-US" sz="3200" dirty="0">
                <a:solidFill>
                  <a:schemeClr val="bg1"/>
                </a:solidFill>
                <a:latin typeface="Haettenschweiler" panose="020B0706040902060204" pitchFamily="34" charset="0"/>
                <a:ea typeface="微软雅黑" panose="020B0503020204020204" pitchFamily="34" charset="-122"/>
              </a:endParaRPr>
            </a:p>
          </p:txBody>
        </p:sp>
        <p:sp>
          <p:nvSpPr>
            <p:cNvPr id="52" name="矩形 51"/>
            <p:cNvSpPr/>
            <p:nvPr/>
          </p:nvSpPr>
          <p:spPr>
            <a:xfrm>
              <a:off x="5659712" y="1515992"/>
              <a:ext cx="959597" cy="676572"/>
            </a:xfrm>
            <a:prstGeom prst="rect">
              <a:avLst/>
            </a:prstGeom>
          </p:spPr>
          <p:txBody>
            <a:bodyPr wrap="square">
              <a:spAutoFit/>
            </a:bodyPr>
            <a:lstStyle/>
            <a:p>
              <a:pPr algn="ctr"/>
              <a:endParaRPr lang="zh-CN" altLang="en-US" sz="3200" dirty="0">
                <a:solidFill>
                  <a:schemeClr val="bg1"/>
                </a:solidFill>
                <a:latin typeface="Haettenschweiler" panose="020B0706040902060204" pitchFamily="34" charset="0"/>
                <a:ea typeface="微软雅黑" panose="020B0503020204020204" pitchFamily="34" charset="-122"/>
              </a:endParaRPr>
            </a:p>
          </p:txBody>
        </p:sp>
        <p:sp>
          <p:nvSpPr>
            <p:cNvPr id="53" name="矩形 52"/>
            <p:cNvSpPr/>
            <p:nvPr/>
          </p:nvSpPr>
          <p:spPr>
            <a:xfrm rot="21240000">
              <a:off x="5670380" y="1746507"/>
              <a:ext cx="959597" cy="630138"/>
            </a:xfrm>
            <a:prstGeom prst="rect">
              <a:avLst/>
            </a:prstGeom>
          </p:spPr>
          <p:txBody>
            <a:bodyPr wrap="square">
              <a:spAutoFit/>
            </a:bodyPr>
            <a:lstStyle/>
            <a:p>
              <a:pPr algn="ctr"/>
              <a:r>
                <a:rPr lang="en-US" altLang="zh-CN" sz="3200" dirty="0">
                  <a:solidFill>
                    <a:schemeClr val="bg1"/>
                  </a:solidFill>
                  <a:latin typeface="Haettenschweiler" panose="020B0706040902060204" pitchFamily="34" charset="0"/>
                  <a:ea typeface="微软雅黑" panose="020B0503020204020204" pitchFamily="34" charset="-122"/>
                </a:rPr>
                <a:t>03</a:t>
              </a:r>
              <a:endParaRPr lang="zh-CN" altLang="en-US" sz="3200" dirty="0">
                <a:solidFill>
                  <a:schemeClr val="bg1"/>
                </a:solidFill>
                <a:latin typeface="Haettenschweiler" panose="020B0706040902060204" pitchFamily="34" charset="0"/>
                <a:ea typeface="微软雅黑" panose="020B0503020204020204" pitchFamily="34" charset="-122"/>
              </a:endParaRPr>
            </a:p>
          </p:txBody>
        </p:sp>
        <p:sp>
          <p:nvSpPr>
            <p:cNvPr id="54" name="矩形 53"/>
            <p:cNvSpPr/>
            <p:nvPr/>
          </p:nvSpPr>
          <p:spPr>
            <a:xfrm>
              <a:off x="7217411" y="2534570"/>
              <a:ext cx="959597" cy="630138"/>
            </a:xfrm>
            <a:prstGeom prst="rect">
              <a:avLst/>
            </a:prstGeom>
          </p:spPr>
          <p:txBody>
            <a:bodyPr wrap="square">
              <a:spAutoFit/>
            </a:bodyPr>
            <a:lstStyle/>
            <a:p>
              <a:pPr algn="ctr"/>
              <a:r>
                <a:rPr lang="en-US" altLang="zh-CN" sz="3200" dirty="0">
                  <a:solidFill>
                    <a:schemeClr val="bg1"/>
                  </a:solidFill>
                  <a:latin typeface="Haettenschweiler" panose="020B0706040902060204" pitchFamily="34" charset="0"/>
                  <a:ea typeface="微软雅黑" panose="020B0503020204020204" pitchFamily="34" charset="-122"/>
                </a:rPr>
                <a:t>04</a:t>
              </a:r>
              <a:endParaRPr lang="zh-CN" altLang="en-US" sz="3200" dirty="0">
                <a:solidFill>
                  <a:schemeClr val="bg1"/>
                </a:solidFill>
                <a:latin typeface="Haettenschweiler" panose="020B0706040902060204" pitchFamily="34" charset="0"/>
                <a:ea typeface="微软雅黑" panose="020B0503020204020204" pitchFamily="34" charset="-122"/>
              </a:endParaRPr>
            </a:p>
          </p:txBody>
        </p:sp>
        <p:sp>
          <p:nvSpPr>
            <p:cNvPr id="55" name="矩形 54"/>
            <p:cNvSpPr/>
            <p:nvPr/>
          </p:nvSpPr>
          <p:spPr>
            <a:xfrm>
              <a:off x="7217384" y="4417506"/>
              <a:ext cx="959597" cy="676572"/>
            </a:xfrm>
            <a:prstGeom prst="rect">
              <a:avLst/>
            </a:prstGeom>
          </p:spPr>
          <p:txBody>
            <a:bodyPr wrap="square">
              <a:spAutoFit/>
            </a:bodyPr>
            <a:lstStyle/>
            <a:p>
              <a:pPr algn="ctr"/>
              <a:r>
                <a:rPr lang="en-US" altLang="zh-CN" sz="3200" dirty="0">
                  <a:solidFill>
                    <a:schemeClr val="bg1"/>
                  </a:solidFill>
                  <a:latin typeface="Haettenschweiler" panose="020B0706040902060204" pitchFamily="34" charset="0"/>
                  <a:ea typeface="微软雅黑" panose="020B0503020204020204" pitchFamily="34" charset="-122"/>
                </a:rPr>
                <a:t>05</a:t>
              </a:r>
              <a:endParaRPr lang="zh-CN" altLang="en-US" sz="3200" dirty="0">
                <a:solidFill>
                  <a:schemeClr val="bg1"/>
                </a:solidFill>
                <a:latin typeface="Haettenschweiler" panose="020B0706040902060204" pitchFamily="34" charset="0"/>
                <a:ea typeface="微软雅黑" panose="020B0503020204020204" pitchFamily="34" charset="-122"/>
              </a:endParaRPr>
            </a:p>
          </p:txBody>
        </p:sp>
        <p:sp>
          <p:nvSpPr>
            <p:cNvPr id="56" name="矩形 55"/>
            <p:cNvSpPr/>
            <p:nvPr/>
          </p:nvSpPr>
          <p:spPr>
            <a:xfrm>
              <a:off x="4037191" y="4417423"/>
              <a:ext cx="959597" cy="676572"/>
            </a:xfrm>
            <a:prstGeom prst="rect">
              <a:avLst/>
            </a:prstGeom>
          </p:spPr>
          <p:txBody>
            <a:bodyPr wrap="square">
              <a:spAutoFit/>
            </a:bodyPr>
            <a:lstStyle/>
            <a:p>
              <a:pPr algn="ctr"/>
              <a:r>
                <a:rPr lang="en-US" altLang="zh-CN" sz="3200" dirty="0">
                  <a:solidFill>
                    <a:schemeClr val="bg1"/>
                  </a:solidFill>
                  <a:latin typeface="Haettenschweiler" panose="020B0706040902060204" pitchFamily="34" charset="0"/>
                  <a:ea typeface="微软雅黑" panose="020B0503020204020204" pitchFamily="34" charset="-122"/>
                  <a:sym typeface="+mn-ea"/>
                </a:rPr>
                <a:t>02</a:t>
              </a:r>
              <a:endParaRPr lang="zh-CN" altLang="en-US" sz="3200" dirty="0">
                <a:solidFill>
                  <a:schemeClr val="bg1"/>
                </a:solidFill>
                <a:latin typeface="Haettenschweiler" panose="020B0706040902060204" pitchFamily="34" charset="0"/>
                <a:ea typeface="微软雅黑" panose="020B0503020204020204" pitchFamily="34" charset="-122"/>
              </a:endParaRPr>
            </a:p>
          </p:txBody>
        </p:sp>
        <p:sp>
          <p:nvSpPr>
            <p:cNvPr id="57" name="Freeform 31"/>
            <p:cNvSpPr>
              <a:spLocks noEditPoints="1"/>
            </p:cNvSpPr>
            <p:nvPr/>
          </p:nvSpPr>
          <p:spPr bwMode="auto">
            <a:xfrm>
              <a:off x="5802673" y="3459111"/>
              <a:ext cx="768035" cy="965864"/>
            </a:xfrm>
            <a:custGeom>
              <a:avLst/>
              <a:gdLst>
                <a:gd name="T0" fmla="*/ 82 w 484"/>
                <a:gd name="T1" fmla="*/ 166 h 606"/>
                <a:gd name="T2" fmla="*/ 82 w 484"/>
                <a:gd name="T3" fmla="*/ 186 h 606"/>
                <a:gd name="T4" fmla="*/ 331 w 484"/>
                <a:gd name="T5" fmla="*/ 193 h 606"/>
                <a:gd name="T6" fmla="*/ 331 w 484"/>
                <a:gd name="T7" fmla="*/ 173 h 606"/>
                <a:gd name="T8" fmla="*/ 387 w 484"/>
                <a:gd name="T9" fmla="*/ 556 h 606"/>
                <a:gd name="T10" fmla="*/ 388 w 484"/>
                <a:gd name="T11" fmla="*/ 564 h 606"/>
                <a:gd name="T12" fmla="*/ 418 w 484"/>
                <a:gd name="T13" fmla="*/ 594 h 606"/>
                <a:gd name="T14" fmla="*/ 474 w 484"/>
                <a:gd name="T15" fmla="*/ 581 h 606"/>
                <a:gd name="T16" fmla="*/ 474 w 484"/>
                <a:gd name="T17" fmla="*/ 531 h 606"/>
                <a:gd name="T18" fmla="*/ 444 w 484"/>
                <a:gd name="T19" fmla="*/ 501 h 606"/>
                <a:gd name="T20" fmla="*/ 418 w 484"/>
                <a:gd name="T21" fmla="*/ 519 h 606"/>
                <a:gd name="T22" fmla="*/ 384 w 484"/>
                <a:gd name="T23" fmla="*/ 553 h 606"/>
                <a:gd name="T24" fmla="*/ 218 w 484"/>
                <a:gd name="T25" fmla="*/ 354 h 606"/>
                <a:gd name="T26" fmla="*/ 229 w 484"/>
                <a:gd name="T27" fmla="*/ 336 h 606"/>
                <a:gd name="T28" fmla="*/ 207 w 484"/>
                <a:gd name="T29" fmla="*/ 320 h 606"/>
                <a:gd name="T30" fmla="*/ 207 w 484"/>
                <a:gd name="T31" fmla="*/ 327 h 606"/>
                <a:gd name="T32" fmla="*/ 246 w 484"/>
                <a:gd name="T33" fmla="*/ 422 h 606"/>
                <a:gd name="T34" fmla="*/ 297 w 484"/>
                <a:gd name="T35" fmla="*/ 364 h 606"/>
                <a:gd name="T36" fmla="*/ 296 w 484"/>
                <a:gd name="T37" fmla="*/ 357 h 606"/>
                <a:gd name="T38" fmla="*/ 224 w 484"/>
                <a:gd name="T39" fmla="*/ 362 h 606"/>
                <a:gd name="T40" fmla="*/ 224 w 484"/>
                <a:gd name="T41" fmla="*/ 368 h 606"/>
                <a:gd name="T42" fmla="*/ 246 w 484"/>
                <a:gd name="T43" fmla="*/ 422 h 606"/>
                <a:gd name="T44" fmla="*/ 429 w 484"/>
                <a:gd name="T45" fmla="*/ 493 h 606"/>
                <a:gd name="T46" fmla="*/ 429 w 484"/>
                <a:gd name="T47" fmla="*/ 487 h 606"/>
                <a:gd name="T48" fmla="*/ 394 w 484"/>
                <a:gd name="T49" fmla="*/ 451 h 606"/>
                <a:gd name="T50" fmla="*/ 256 w 484"/>
                <a:gd name="T51" fmla="*/ 425 h 606"/>
                <a:gd name="T52" fmla="*/ 256 w 484"/>
                <a:gd name="T53" fmla="*/ 432 h 606"/>
                <a:gd name="T54" fmla="*/ 354 w 484"/>
                <a:gd name="T55" fmla="*/ 530 h 606"/>
                <a:gd name="T56" fmla="*/ 395 w 484"/>
                <a:gd name="T57" fmla="*/ 528 h 606"/>
                <a:gd name="T58" fmla="*/ 20 w 484"/>
                <a:gd name="T59" fmla="*/ 150 h 606"/>
                <a:gd name="T60" fmla="*/ 89 w 484"/>
                <a:gd name="T61" fmla="*/ 152 h 606"/>
                <a:gd name="T62" fmla="*/ 141 w 484"/>
                <a:gd name="T63" fmla="*/ 100 h 606"/>
                <a:gd name="T64" fmla="*/ 141 w 484"/>
                <a:gd name="T65" fmla="*/ 93 h 606"/>
                <a:gd name="T66" fmla="*/ 383 w 484"/>
                <a:gd name="T67" fmla="*/ 27 h 606"/>
                <a:gd name="T68" fmla="*/ 394 w 484"/>
                <a:gd name="T69" fmla="*/ 422 h 606"/>
                <a:gd name="T70" fmla="*/ 414 w 484"/>
                <a:gd name="T71" fmla="*/ 449 h 606"/>
                <a:gd name="T72" fmla="*/ 414 w 484"/>
                <a:gd name="T73" fmla="*/ 39 h 606"/>
                <a:gd name="T74" fmla="*/ 383 w 484"/>
                <a:gd name="T75" fmla="*/ 0 h 606"/>
                <a:gd name="T76" fmla="*/ 121 w 484"/>
                <a:gd name="T77" fmla="*/ 2 h 606"/>
                <a:gd name="T78" fmla="*/ 0 w 484"/>
                <a:gd name="T79" fmla="*/ 123 h 606"/>
                <a:gd name="T80" fmla="*/ 0 w 484"/>
                <a:gd name="T81" fmla="*/ 492 h 606"/>
                <a:gd name="T82" fmla="*/ 32 w 484"/>
                <a:gd name="T83" fmla="*/ 530 h 606"/>
                <a:gd name="T84" fmla="*/ 319 w 484"/>
                <a:gd name="T85" fmla="*/ 524 h 606"/>
                <a:gd name="T86" fmla="*/ 305 w 484"/>
                <a:gd name="T87" fmla="*/ 503 h 606"/>
                <a:gd name="T88" fmla="*/ 20 w 484"/>
                <a:gd name="T89" fmla="*/ 492 h 606"/>
                <a:gd name="T90" fmla="*/ 20 w 484"/>
                <a:gd name="T91" fmla="*/ 150 h 606"/>
                <a:gd name="T92" fmla="*/ 156 w 484"/>
                <a:gd name="T93" fmla="*/ 321 h 606"/>
                <a:gd name="T94" fmla="*/ 156 w 484"/>
                <a:gd name="T95" fmla="*/ 301 h 606"/>
                <a:gd name="T96" fmla="*/ 82 w 484"/>
                <a:gd name="T97" fmla="*/ 294 h 606"/>
                <a:gd name="T98" fmla="*/ 82 w 484"/>
                <a:gd name="T99" fmla="*/ 315 h 606"/>
                <a:gd name="T100" fmla="*/ 82 w 484"/>
                <a:gd name="T101" fmla="*/ 272 h 606"/>
                <a:gd name="T102" fmla="*/ 331 w 484"/>
                <a:gd name="T103" fmla="*/ 279 h 606"/>
                <a:gd name="T104" fmla="*/ 331 w 484"/>
                <a:gd name="T105" fmla="*/ 258 h 606"/>
                <a:gd name="T106" fmla="*/ 82 w 484"/>
                <a:gd name="T107" fmla="*/ 252 h 606"/>
                <a:gd name="T108" fmla="*/ 82 w 484"/>
                <a:gd name="T109" fmla="*/ 272 h 606"/>
                <a:gd name="T110" fmla="*/ 82 w 484"/>
                <a:gd name="T111" fmla="*/ 236 h 606"/>
                <a:gd name="T112" fmla="*/ 331 w 484"/>
                <a:gd name="T113" fmla="*/ 229 h 606"/>
                <a:gd name="T114" fmla="*/ 331 w 484"/>
                <a:gd name="T115" fmla="*/ 209 h 606"/>
                <a:gd name="T116" fmla="*/ 82 w 484"/>
                <a:gd name="T117" fmla="*/ 216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84" h="606">
                  <a:moveTo>
                    <a:pt x="331" y="166"/>
                  </a:moveTo>
                  <a:lnTo>
                    <a:pt x="82" y="166"/>
                  </a:lnTo>
                  <a:lnTo>
                    <a:pt x="82" y="173"/>
                  </a:lnTo>
                  <a:lnTo>
                    <a:pt x="82" y="186"/>
                  </a:lnTo>
                  <a:lnTo>
                    <a:pt x="82" y="193"/>
                  </a:lnTo>
                  <a:lnTo>
                    <a:pt x="331" y="193"/>
                  </a:lnTo>
                  <a:lnTo>
                    <a:pt x="331" y="186"/>
                  </a:lnTo>
                  <a:lnTo>
                    <a:pt x="331" y="173"/>
                  </a:lnTo>
                  <a:lnTo>
                    <a:pt x="331" y="166"/>
                  </a:lnTo>
                  <a:close/>
                  <a:moveTo>
                    <a:pt x="387" y="556"/>
                  </a:moveTo>
                  <a:lnTo>
                    <a:pt x="384" y="560"/>
                  </a:lnTo>
                  <a:lnTo>
                    <a:pt x="388" y="564"/>
                  </a:lnTo>
                  <a:lnTo>
                    <a:pt x="408" y="583"/>
                  </a:lnTo>
                  <a:lnTo>
                    <a:pt x="418" y="594"/>
                  </a:lnTo>
                  <a:cubicBezTo>
                    <a:pt x="430" y="606"/>
                    <a:pt x="450" y="606"/>
                    <a:pt x="462" y="594"/>
                  </a:cubicBezTo>
                  <a:lnTo>
                    <a:pt x="474" y="581"/>
                  </a:lnTo>
                  <a:cubicBezTo>
                    <a:pt x="481" y="575"/>
                    <a:pt x="484" y="565"/>
                    <a:pt x="483" y="556"/>
                  </a:cubicBezTo>
                  <a:cubicBezTo>
                    <a:pt x="484" y="547"/>
                    <a:pt x="481" y="538"/>
                    <a:pt x="474" y="531"/>
                  </a:cubicBezTo>
                  <a:lnTo>
                    <a:pt x="462" y="519"/>
                  </a:lnTo>
                  <a:lnTo>
                    <a:pt x="444" y="501"/>
                  </a:lnTo>
                  <a:lnTo>
                    <a:pt x="440" y="497"/>
                  </a:lnTo>
                  <a:lnTo>
                    <a:pt x="418" y="519"/>
                  </a:lnTo>
                  <a:lnTo>
                    <a:pt x="412" y="525"/>
                  </a:lnTo>
                  <a:lnTo>
                    <a:pt x="384" y="553"/>
                  </a:lnTo>
                  <a:lnTo>
                    <a:pt x="387" y="556"/>
                  </a:lnTo>
                  <a:close/>
                  <a:moveTo>
                    <a:pt x="218" y="354"/>
                  </a:moveTo>
                  <a:lnTo>
                    <a:pt x="234" y="338"/>
                  </a:lnTo>
                  <a:lnTo>
                    <a:pt x="229" y="336"/>
                  </a:lnTo>
                  <a:lnTo>
                    <a:pt x="234" y="331"/>
                  </a:lnTo>
                  <a:lnTo>
                    <a:pt x="207" y="320"/>
                  </a:lnTo>
                  <a:lnTo>
                    <a:pt x="211" y="328"/>
                  </a:lnTo>
                  <a:lnTo>
                    <a:pt x="207" y="327"/>
                  </a:lnTo>
                  <a:lnTo>
                    <a:pt x="218" y="354"/>
                  </a:lnTo>
                  <a:close/>
                  <a:moveTo>
                    <a:pt x="246" y="422"/>
                  </a:moveTo>
                  <a:lnTo>
                    <a:pt x="302" y="366"/>
                  </a:lnTo>
                  <a:lnTo>
                    <a:pt x="297" y="364"/>
                  </a:lnTo>
                  <a:lnTo>
                    <a:pt x="302" y="359"/>
                  </a:lnTo>
                  <a:lnTo>
                    <a:pt x="296" y="357"/>
                  </a:lnTo>
                  <a:lnTo>
                    <a:pt x="249" y="337"/>
                  </a:lnTo>
                  <a:lnTo>
                    <a:pt x="224" y="362"/>
                  </a:lnTo>
                  <a:lnTo>
                    <a:pt x="226" y="366"/>
                  </a:lnTo>
                  <a:lnTo>
                    <a:pt x="224" y="368"/>
                  </a:lnTo>
                  <a:lnTo>
                    <a:pt x="243" y="416"/>
                  </a:lnTo>
                  <a:lnTo>
                    <a:pt x="246" y="422"/>
                  </a:lnTo>
                  <a:close/>
                  <a:moveTo>
                    <a:pt x="412" y="511"/>
                  </a:moveTo>
                  <a:lnTo>
                    <a:pt x="429" y="493"/>
                  </a:lnTo>
                  <a:lnTo>
                    <a:pt x="426" y="490"/>
                  </a:lnTo>
                  <a:lnTo>
                    <a:pt x="429" y="487"/>
                  </a:lnTo>
                  <a:lnTo>
                    <a:pt x="414" y="472"/>
                  </a:lnTo>
                  <a:lnTo>
                    <a:pt x="394" y="451"/>
                  </a:lnTo>
                  <a:lnTo>
                    <a:pt x="312" y="369"/>
                  </a:lnTo>
                  <a:lnTo>
                    <a:pt x="256" y="425"/>
                  </a:lnTo>
                  <a:lnTo>
                    <a:pt x="260" y="429"/>
                  </a:lnTo>
                  <a:lnTo>
                    <a:pt x="256" y="432"/>
                  </a:lnTo>
                  <a:lnTo>
                    <a:pt x="334" y="510"/>
                  </a:lnTo>
                  <a:lnTo>
                    <a:pt x="354" y="530"/>
                  </a:lnTo>
                  <a:lnTo>
                    <a:pt x="374" y="549"/>
                  </a:lnTo>
                  <a:lnTo>
                    <a:pt x="395" y="528"/>
                  </a:lnTo>
                  <a:lnTo>
                    <a:pt x="412" y="511"/>
                  </a:lnTo>
                  <a:close/>
                  <a:moveTo>
                    <a:pt x="20" y="150"/>
                  </a:moveTo>
                  <a:lnTo>
                    <a:pt x="89" y="152"/>
                  </a:lnTo>
                  <a:lnTo>
                    <a:pt x="89" y="152"/>
                  </a:lnTo>
                  <a:lnTo>
                    <a:pt x="89" y="152"/>
                  </a:lnTo>
                  <a:cubicBezTo>
                    <a:pt x="118" y="152"/>
                    <a:pt x="141" y="129"/>
                    <a:pt x="141" y="100"/>
                  </a:cubicBezTo>
                  <a:lnTo>
                    <a:pt x="141" y="94"/>
                  </a:lnTo>
                  <a:lnTo>
                    <a:pt x="141" y="93"/>
                  </a:lnTo>
                  <a:lnTo>
                    <a:pt x="141" y="27"/>
                  </a:lnTo>
                  <a:lnTo>
                    <a:pt x="383" y="27"/>
                  </a:lnTo>
                  <a:cubicBezTo>
                    <a:pt x="389" y="27"/>
                    <a:pt x="394" y="32"/>
                    <a:pt x="394" y="38"/>
                  </a:cubicBezTo>
                  <a:lnTo>
                    <a:pt x="394" y="422"/>
                  </a:lnTo>
                  <a:lnTo>
                    <a:pt x="394" y="429"/>
                  </a:lnTo>
                  <a:lnTo>
                    <a:pt x="414" y="449"/>
                  </a:lnTo>
                  <a:lnTo>
                    <a:pt x="414" y="443"/>
                  </a:lnTo>
                  <a:lnTo>
                    <a:pt x="414" y="39"/>
                  </a:lnTo>
                  <a:lnTo>
                    <a:pt x="414" y="32"/>
                  </a:lnTo>
                  <a:cubicBezTo>
                    <a:pt x="414" y="14"/>
                    <a:pt x="400" y="0"/>
                    <a:pt x="383" y="0"/>
                  </a:cubicBezTo>
                  <a:lnTo>
                    <a:pt x="123" y="0"/>
                  </a:lnTo>
                  <a:lnTo>
                    <a:pt x="121" y="2"/>
                  </a:lnTo>
                  <a:lnTo>
                    <a:pt x="1" y="122"/>
                  </a:lnTo>
                  <a:lnTo>
                    <a:pt x="0" y="123"/>
                  </a:lnTo>
                  <a:lnTo>
                    <a:pt x="0" y="130"/>
                  </a:lnTo>
                  <a:lnTo>
                    <a:pt x="0" y="492"/>
                  </a:lnTo>
                  <a:lnTo>
                    <a:pt x="0" y="499"/>
                  </a:lnTo>
                  <a:cubicBezTo>
                    <a:pt x="0" y="516"/>
                    <a:pt x="14" y="530"/>
                    <a:pt x="32" y="530"/>
                  </a:cubicBezTo>
                  <a:lnTo>
                    <a:pt x="326" y="530"/>
                  </a:lnTo>
                  <a:lnTo>
                    <a:pt x="319" y="524"/>
                  </a:lnTo>
                  <a:lnTo>
                    <a:pt x="326" y="524"/>
                  </a:lnTo>
                  <a:lnTo>
                    <a:pt x="305" y="503"/>
                  </a:lnTo>
                  <a:lnTo>
                    <a:pt x="32" y="503"/>
                  </a:lnTo>
                  <a:cubicBezTo>
                    <a:pt x="25" y="503"/>
                    <a:pt x="21" y="498"/>
                    <a:pt x="20" y="492"/>
                  </a:cubicBezTo>
                  <a:lnTo>
                    <a:pt x="20" y="492"/>
                  </a:lnTo>
                  <a:lnTo>
                    <a:pt x="20" y="150"/>
                  </a:lnTo>
                  <a:close/>
                  <a:moveTo>
                    <a:pt x="82" y="321"/>
                  </a:moveTo>
                  <a:lnTo>
                    <a:pt x="156" y="321"/>
                  </a:lnTo>
                  <a:lnTo>
                    <a:pt x="156" y="315"/>
                  </a:lnTo>
                  <a:lnTo>
                    <a:pt x="156" y="301"/>
                  </a:lnTo>
                  <a:lnTo>
                    <a:pt x="156" y="294"/>
                  </a:lnTo>
                  <a:lnTo>
                    <a:pt x="82" y="294"/>
                  </a:lnTo>
                  <a:lnTo>
                    <a:pt x="82" y="301"/>
                  </a:lnTo>
                  <a:lnTo>
                    <a:pt x="82" y="315"/>
                  </a:lnTo>
                  <a:lnTo>
                    <a:pt x="82" y="321"/>
                  </a:lnTo>
                  <a:close/>
                  <a:moveTo>
                    <a:pt x="82" y="272"/>
                  </a:moveTo>
                  <a:lnTo>
                    <a:pt x="82" y="279"/>
                  </a:lnTo>
                  <a:lnTo>
                    <a:pt x="331" y="279"/>
                  </a:lnTo>
                  <a:lnTo>
                    <a:pt x="331" y="272"/>
                  </a:lnTo>
                  <a:lnTo>
                    <a:pt x="331" y="258"/>
                  </a:lnTo>
                  <a:lnTo>
                    <a:pt x="331" y="252"/>
                  </a:lnTo>
                  <a:lnTo>
                    <a:pt x="82" y="252"/>
                  </a:lnTo>
                  <a:lnTo>
                    <a:pt x="82" y="258"/>
                  </a:lnTo>
                  <a:lnTo>
                    <a:pt x="82" y="272"/>
                  </a:lnTo>
                  <a:close/>
                  <a:moveTo>
                    <a:pt x="82" y="229"/>
                  </a:moveTo>
                  <a:lnTo>
                    <a:pt x="82" y="236"/>
                  </a:lnTo>
                  <a:lnTo>
                    <a:pt x="331" y="236"/>
                  </a:lnTo>
                  <a:lnTo>
                    <a:pt x="331" y="229"/>
                  </a:lnTo>
                  <a:lnTo>
                    <a:pt x="331" y="216"/>
                  </a:lnTo>
                  <a:lnTo>
                    <a:pt x="331" y="209"/>
                  </a:lnTo>
                  <a:lnTo>
                    <a:pt x="82" y="209"/>
                  </a:lnTo>
                  <a:lnTo>
                    <a:pt x="82" y="216"/>
                  </a:lnTo>
                  <a:lnTo>
                    <a:pt x="82" y="229"/>
                  </a:lnTo>
                  <a:close/>
                </a:path>
              </a:pathLst>
            </a:custGeom>
            <a:solidFill>
              <a:srgbClr val="151472"/>
            </a:solidFill>
            <a:ln>
              <a:noFill/>
            </a:ln>
          </p:spPr>
          <p:txBody>
            <a:bodyPr vert="horz" wrap="square" lIns="91440" tIns="45720" rIns="91440" bIns="45720" numCol="1" anchor="t" anchorCtr="0" compatLnSpc="1"/>
            <a:lstStyle/>
            <a:p>
              <a:endParaRPr lang="zh-CN" altLang="en-US">
                <a:solidFill>
                  <a:schemeClr val="accent2"/>
                </a:solidFill>
              </a:endParaRPr>
            </a:p>
          </p:txBody>
        </p:sp>
      </p:grpSp>
      <p:sp>
        <p:nvSpPr>
          <p:cNvPr id="58" name="文本框 57"/>
          <p:cNvSpPr txBox="1"/>
          <p:nvPr/>
        </p:nvSpPr>
        <p:spPr>
          <a:xfrm>
            <a:off x="964891" y="5349814"/>
            <a:ext cx="3288274" cy="953723"/>
          </a:xfrm>
          <a:prstGeom prst="rect">
            <a:avLst/>
          </a:prstGeom>
          <a:noFill/>
          <a:effectLst/>
        </p:spPr>
        <p:txBody>
          <a:bodyPr wrap="square" rtlCol="0">
            <a:spAutoFit/>
          </a:bodyPr>
          <a:lstStyle/>
          <a:p>
            <a:pPr>
              <a:lnSpc>
                <a:spcPct val="120000"/>
              </a:lnSpc>
              <a:spcBef>
                <a:spcPct val="20000"/>
              </a:spcBef>
            </a:pPr>
            <a:r>
              <a:rPr sz="16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2.</a:t>
            </a:r>
            <a:r>
              <a:rPr lang="zh-CN" altLang="en-US" sz="16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 公司业务繁多，每个月待录入付款申请单也比较多，填写数据耗费大量的人力和时间，效率低下。</a:t>
            </a:r>
            <a:endParaRPr sz="16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endParaRPr>
          </a:p>
        </p:txBody>
      </p:sp>
      <p:sp>
        <p:nvSpPr>
          <p:cNvPr id="59" name="文本框 58"/>
          <p:cNvSpPr txBox="1"/>
          <p:nvPr/>
        </p:nvSpPr>
        <p:spPr>
          <a:xfrm>
            <a:off x="1086387" y="2632089"/>
            <a:ext cx="3288274" cy="1271270"/>
          </a:xfrm>
          <a:prstGeom prst="rect">
            <a:avLst/>
          </a:prstGeom>
          <a:noFill/>
          <a:effectLst/>
        </p:spPr>
        <p:txBody>
          <a:bodyPr wrap="square" rtlCol="0">
            <a:spAutoFit/>
          </a:bodyPr>
          <a:lstStyle/>
          <a:p>
            <a:pPr>
              <a:lnSpc>
                <a:spcPct val="120000"/>
              </a:lnSpc>
              <a:spcBef>
                <a:spcPct val="20000"/>
              </a:spcBef>
            </a:pPr>
            <a:r>
              <a:rPr lang="en-US" sz="16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1.</a:t>
            </a:r>
            <a:r>
              <a:rPr sz="16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有可能会产生会计信息的安全危机。如果遭到黑客恶意攻击，且企业的信息安全防护体系不够完善，很容易面临信息被泄露的风险。</a:t>
            </a:r>
          </a:p>
        </p:txBody>
      </p:sp>
      <p:sp>
        <p:nvSpPr>
          <p:cNvPr id="60" name="文本框 59"/>
          <p:cNvSpPr txBox="1"/>
          <p:nvPr/>
        </p:nvSpPr>
        <p:spPr>
          <a:xfrm>
            <a:off x="8438814" y="5328300"/>
            <a:ext cx="3210963" cy="658257"/>
          </a:xfrm>
          <a:prstGeom prst="rect">
            <a:avLst/>
          </a:prstGeom>
          <a:noFill/>
          <a:effectLst/>
        </p:spPr>
        <p:txBody>
          <a:bodyPr wrap="square" rtlCol="0">
            <a:spAutoFit/>
          </a:bodyPr>
          <a:lstStyle/>
          <a:p>
            <a:pPr>
              <a:lnSpc>
                <a:spcPct val="120000"/>
              </a:lnSpc>
              <a:spcBef>
                <a:spcPct val="20000"/>
              </a:spcBef>
            </a:pPr>
            <a:r>
              <a:rPr lang="en-US" sz="16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5. </a:t>
            </a:r>
            <a:r>
              <a:rPr lang="en-US" sz="1600" dirty="0" err="1">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财务机器人</a:t>
            </a:r>
            <a:r>
              <a:rPr lang="zh-CN" altLang="en-US" sz="16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与</a:t>
            </a:r>
            <a:r>
              <a:rPr lang="en-US" altLang="zh-CN" sz="16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AI</a:t>
            </a:r>
            <a:r>
              <a:rPr lang="zh-CN" altLang="en-US" sz="16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的相互结合性较差，需要继续探索。</a:t>
            </a:r>
            <a:endParaRPr lang="en-US" sz="16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endParaRPr>
          </a:p>
        </p:txBody>
      </p:sp>
      <p:sp>
        <p:nvSpPr>
          <p:cNvPr id="61" name="文本框 60"/>
          <p:cNvSpPr txBox="1"/>
          <p:nvPr/>
        </p:nvSpPr>
        <p:spPr>
          <a:xfrm>
            <a:off x="4845176" y="1385722"/>
            <a:ext cx="3210963" cy="953723"/>
          </a:xfrm>
          <a:prstGeom prst="rect">
            <a:avLst/>
          </a:prstGeom>
          <a:noFill/>
          <a:effectLst/>
        </p:spPr>
        <p:txBody>
          <a:bodyPr wrap="square" rtlCol="0">
            <a:spAutoFit/>
          </a:bodyPr>
          <a:lstStyle/>
          <a:p>
            <a:pPr>
              <a:lnSpc>
                <a:spcPct val="120000"/>
              </a:lnSpc>
              <a:spcBef>
                <a:spcPct val="20000"/>
              </a:spcBef>
            </a:pPr>
            <a:r>
              <a:rPr lang="en-US" sz="16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3.客户对公司的配合不够默契。导致提供的原始单据质量较差，对公司的工作效率产生较大影响</a:t>
            </a:r>
            <a:r>
              <a:rPr lang="zh-CN" altLang="en-US" sz="16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a:t>
            </a:r>
            <a:endParaRPr lang="en-US" sz="16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endParaRPr>
          </a:p>
        </p:txBody>
      </p:sp>
      <p:sp>
        <p:nvSpPr>
          <p:cNvPr id="63" name="文本框 62"/>
          <p:cNvSpPr txBox="1"/>
          <p:nvPr/>
        </p:nvSpPr>
        <p:spPr>
          <a:xfrm>
            <a:off x="8697974" y="2935289"/>
            <a:ext cx="3210963" cy="953723"/>
          </a:xfrm>
          <a:prstGeom prst="rect">
            <a:avLst/>
          </a:prstGeom>
          <a:noFill/>
          <a:effectLst/>
        </p:spPr>
        <p:txBody>
          <a:bodyPr wrap="square" rtlCol="0">
            <a:spAutoFit/>
          </a:bodyPr>
          <a:lstStyle/>
          <a:p>
            <a:pPr>
              <a:lnSpc>
                <a:spcPct val="120000"/>
              </a:lnSpc>
              <a:spcBef>
                <a:spcPct val="20000"/>
              </a:spcBef>
            </a:pPr>
            <a:r>
              <a:rPr lang="en-US" sz="16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4.</a:t>
            </a:r>
            <a:r>
              <a:rPr lang="zh-CN" altLang="en-US" sz="16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这样繁琐重复低附加值的工作，会使员工成长的较慢，员工离职率高</a:t>
            </a:r>
            <a:r>
              <a:rPr lang="zh-CN" sz="1600" dirty="0">
                <a:solidFill>
                  <a:schemeClr val="tx1">
                    <a:lumMod val="85000"/>
                    <a:lumOff val="15000"/>
                  </a:schemeClr>
                </a:solidFill>
                <a:latin typeface="冬青黑体简体中文 W3" panose="020B0300000000000000" pitchFamily="34" charset="-122"/>
                <a:ea typeface="冬青黑体简体中文 W3" panose="020B0300000000000000" pitchFamily="34" charset="-122"/>
              </a:rPr>
              <a:t>。</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25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par>
                          <p:cTn id="15" fill="hold">
                            <p:stCondLst>
                              <p:cond delay="500"/>
                            </p:stCondLst>
                            <p:childTnLst>
                              <p:par>
                                <p:cTn id="16" presetID="22" presetClass="entr" presetSubtype="8"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par>
                          <p:cTn id="19" fill="hold">
                            <p:stCondLst>
                              <p:cond delay="1000"/>
                            </p:stCondLst>
                            <p:childTnLst>
                              <p:par>
                                <p:cTn id="20" presetID="53" presetClass="entr" presetSubtype="16" fill="hold" grpId="0" nodeType="afterEffect">
                                  <p:stCondLst>
                                    <p:cond delay="0"/>
                                  </p:stCondLst>
                                  <p:iterate type="lt">
                                    <p:tmPct val="10000"/>
                                  </p:iterate>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par>
                                <p:cTn id="25" presetID="31" presetClass="entr" presetSubtype="0" fill="hold" nodeType="with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p:cTn id="27" dur="1250" fill="hold"/>
                                        <p:tgtEl>
                                          <p:spTgt spid="40"/>
                                        </p:tgtEl>
                                        <p:attrNameLst>
                                          <p:attrName>ppt_w</p:attrName>
                                        </p:attrNameLst>
                                      </p:cBhvr>
                                      <p:tavLst>
                                        <p:tav tm="0">
                                          <p:val>
                                            <p:fltVal val="0"/>
                                          </p:val>
                                        </p:tav>
                                        <p:tav tm="100000">
                                          <p:val>
                                            <p:strVal val="#ppt_w"/>
                                          </p:val>
                                        </p:tav>
                                      </p:tavLst>
                                    </p:anim>
                                    <p:anim calcmode="lin" valueType="num">
                                      <p:cBhvr>
                                        <p:cTn id="28" dur="1250" fill="hold"/>
                                        <p:tgtEl>
                                          <p:spTgt spid="40"/>
                                        </p:tgtEl>
                                        <p:attrNameLst>
                                          <p:attrName>ppt_h</p:attrName>
                                        </p:attrNameLst>
                                      </p:cBhvr>
                                      <p:tavLst>
                                        <p:tav tm="0">
                                          <p:val>
                                            <p:fltVal val="0"/>
                                          </p:val>
                                        </p:tav>
                                        <p:tav tm="100000">
                                          <p:val>
                                            <p:strVal val="#ppt_h"/>
                                          </p:val>
                                        </p:tav>
                                      </p:tavLst>
                                    </p:anim>
                                    <p:anim calcmode="lin" valueType="num">
                                      <p:cBhvr>
                                        <p:cTn id="29" dur="1250" fill="hold"/>
                                        <p:tgtEl>
                                          <p:spTgt spid="40"/>
                                        </p:tgtEl>
                                        <p:attrNameLst>
                                          <p:attrName>style.rotation</p:attrName>
                                        </p:attrNameLst>
                                      </p:cBhvr>
                                      <p:tavLst>
                                        <p:tav tm="0">
                                          <p:val>
                                            <p:fltVal val="90"/>
                                          </p:val>
                                        </p:tav>
                                        <p:tav tm="100000">
                                          <p:val>
                                            <p:fltVal val="0"/>
                                          </p:val>
                                        </p:tav>
                                      </p:tavLst>
                                    </p:anim>
                                    <p:animEffect transition="in" filter="fade">
                                      <p:cBhvr>
                                        <p:cTn id="30" dur="1250"/>
                                        <p:tgtEl>
                                          <p:spTgt spid="40"/>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59"/>
                                        </p:tgtEl>
                                        <p:attrNameLst>
                                          <p:attrName>style.visibility</p:attrName>
                                        </p:attrNameLst>
                                      </p:cBhvr>
                                      <p:to>
                                        <p:strVal val="visible"/>
                                      </p:to>
                                    </p:set>
                                    <p:animEffect transition="in" filter="fade">
                                      <p:cBhvr>
                                        <p:cTn id="34" dur="1000"/>
                                        <p:tgtEl>
                                          <p:spTgt spid="59"/>
                                        </p:tgtEl>
                                      </p:cBhvr>
                                    </p:animEffect>
                                    <p:anim calcmode="lin" valueType="num">
                                      <p:cBhvr>
                                        <p:cTn id="35" dur="1000" fill="hold"/>
                                        <p:tgtEl>
                                          <p:spTgt spid="59"/>
                                        </p:tgtEl>
                                        <p:attrNameLst>
                                          <p:attrName>ppt_x</p:attrName>
                                        </p:attrNameLst>
                                      </p:cBhvr>
                                      <p:tavLst>
                                        <p:tav tm="0">
                                          <p:val>
                                            <p:strVal val="#ppt_x"/>
                                          </p:val>
                                        </p:tav>
                                        <p:tav tm="100000">
                                          <p:val>
                                            <p:strVal val="#ppt_x"/>
                                          </p:val>
                                        </p:tav>
                                      </p:tavLst>
                                    </p:anim>
                                    <p:anim calcmode="lin" valueType="num">
                                      <p:cBhvr>
                                        <p:cTn id="36" dur="1000" fill="hold"/>
                                        <p:tgtEl>
                                          <p:spTgt spid="59"/>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250"/>
                                  </p:stCondLst>
                                  <p:childTnLst>
                                    <p:set>
                                      <p:cBhvr>
                                        <p:cTn id="38" dur="1" fill="hold">
                                          <p:stCondLst>
                                            <p:cond delay="0"/>
                                          </p:stCondLst>
                                        </p:cTn>
                                        <p:tgtEl>
                                          <p:spTgt spid="58"/>
                                        </p:tgtEl>
                                        <p:attrNameLst>
                                          <p:attrName>style.visibility</p:attrName>
                                        </p:attrNameLst>
                                      </p:cBhvr>
                                      <p:to>
                                        <p:strVal val="visible"/>
                                      </p:to>
                                    </p:set>
                                    <p:animEffect transition="in" filter="fade">
                                      <p:cBhvr>
                                        <p:cTn id="39" dur="1000"/>
                                        <p:tgtEl>
                                          <p:spTgt spid="58"/>
                                        </p:tgtEl>
                                      </p:cBhvr>
                                    </p:animEffect>
                                    <p:anim calcmode="lin" valueType="num">
                                      <p:cBhvr>
                                        <p:cTn id="40" dur="1000" fill="hold"/>
                                        <p:tgtEl>
                                          <p:spTgt spid="58"/>
                                        </p:tgtEl>
                                        <p:attrNameLst>
                                          <p:attrName>ppt_x</p:attrName>
                                        </p:attrNameLst>
                                      </p:cBhvr>
                                      <p:tavLst>
                                        <p:tav tm="0">
                                          <p:val>
                                            <p:strVal val="#ppt_x"/>
                                          </p:val>
                                        </p:tav>
                                        <p:tav tm="100000">
                                          <p:val>
                                            <p:strVal val="#ppt_x"/>
                                          </p:val>
                                        </p:tav>
                                      </p:tavLst>
                                    </p:anim>
                                    <p:anim calcmode="lin" valueType="num">
                                      <p:cBhvr>
                                        <p:cTn id="41" dur="1000" fill="hold"/>
                                        <p:tgtEl>
                                          <p:spTgt spid="58"/>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500"/>
                                  </p:stCondLst>
                                  <p:childTnLst>
                                    <p:set>
                                      <p:cBhvr>
                                        <p:cTn id="43" dur="1" fill="hold">
                                          <p:stCondLst>
                                            <p:cond delay="0"/>
                                          </p:stCondLst>
                                        </p:cTn>
                                        <p:tgtEl>
                                          <p:spTgt spid="61"/>
                                        </p:tgtEl>
                                        <p:attrNameLst>
                                          <p:attrName>style.visibility</p:attrName>
                                        </p:attrNameLst>
                                      </p:cBhvr>
                                      <p:to>
                                        <p:strVal val="visible"/>
                                      </p:to>
                                    </p:set>
                                    <p:animEffect transition="in" filter="fade">
                                      <p:cBhvr>
                                        <p:cTn id="44" dur="1000"/>
                                        <p:tgtEl>
                                          <p:spTgt spid="61"/>
                                        </p:tgtEl>
                                      </p:cBhvr>
                                    </p:animEffect>
                                    <p:anim calcmode="lin" valueType="num">
                                      <p:cBhvr>
                                        <p:cTn id="45" dur="1000" fill="hold"/>
                                        <p:tgtEl>
                                          <p:spTgt spid="61"/>
                                        </p:tgtEl>
                                        <p:attrNameLst>
                                          <p:attrName>ppt_x</p:attrName>
                                        </p:attrNameLst>
                                      </p:cBhvr>
                                      <p:tavLst>
                                        <p:tav tm="0">
                                          <p:val>
                                            <p:strVal val="#ppt_x"/>
                                          </p:val>
                                        </p:tav>
                                        <p:tav tm="100000">
                                          <p:val>
                                            <p:strVal val="#ppt_x"/>
                                          </p:val>
                                        </p:tav>
                                      </p:tavLst>
                                    </p:anim>
                                    <p:anim calcmode="lin" valueType="num">
                                      <p:cBhvr>
                                        <p:cTn id="46" dur="1000" fill="hold"/>
                                        <p:tgtEl>
                                          <p:spTgt spid="61"/>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42" presetClass="entr" presetSubtype="0" fill="hold" grpId="0" nodeType="afterEffect">
                                  <p:stCondLst>
                                    <p:cond delay="0"/>
                                  </p:stCondLst>
                                  <p:childTnLst>
                                    <p:set>
                                      <p:cBhvr>
                                        <p:cTn id="49" dur="1" fill="hold">
                                          <p:stCondLst>
                                            <p:cond delay="0"/>
                                          </p:stCondLst>
                                        </p:cTn>
                                        <p:tgtEl>
                                          <p:spTgt spid="63"/>
                                        </p:tgtEl>
                                        <p:attrNameLst>
                                          <p:attrName>style.visibility</p:attrName>
                                        </p:attrNameLst>
                                      </p:cBhvr>
                                      <p:to>
                                        <p:strVal val="visible"/>
                                      </p:to>
                                    </p:set>
                                    <p:animEffect transition="in" filter="fade">
                                      <p:cBhvr>
                                        <p:cTn id="50" dur="1000"/>
                                        <p:tgtEl>
                                          <p:spTgt spid="63"/>
                                        </p:tgtEl>
                                      </p:cBhvr>
                                    </p:animEffect>
                                    <p:anim calcmode="lin" valueType="num">
                                      <p:cBhvr>
                                        <p:cTn id="51" dur="1000" fill="hold"/>
                                        <p:tgtEl>
                                          <p:spTgt spid="63"/>
                                        </p:tgtEl>
                                        <p:attrNameLst>
                                          <p:attrName>ppt_x</p:attrName>
                                        </p:attrNameLst>
                                      </p:cBhvr>
                                      <p:tavLst>
                                        <p:tav tm="0">
                                          <p:val>
                                            <p:strVal val="#ppt_x"/>
                                          </p:val>
                                        </p:tav>
                                        <p:tav tm="100000">
                                          <p:val>
                                            <p:strVal val="#ppt_x"/>
                                          </p:val>
                                        </p:tav>
                                      </p:tavLst>
                                    </p:anim>
                                    <p:anim calcmode="lin" valueType="num">
                                      <p:cBhvr>
                                        <p:cTn id="52" dur="1000" fill="hold"/>
                                        <p:tgtEl>
                                          <p:spTgt spid="63"/>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500"/>
                                  </p:stCondLst>
                                  <p:childTnLst>
                                    <p:set>
                                      <p:cBhvr>
                                        <p:cTn id="54" dur="1" fill="hold">
                                          <p:stCondLst>
                                            <p:cond delay="0"/>
                                          </p:stCondLst>
                                        </p:cTn>
                                        <p:tgtEl>
                                          <p:spTgt spid="60"/>
                                        </p:tgtEl>
                                        <p:attrNameLst>
                                          <p:attrName>style.visibility</p:attrName>
                                        </p:attrNameLst>
                                      </p:cBhvr>
                                      <p:to>
                                        <p:strVal val="visible"/>
                                      </p:to>
                                    </p:set>
                                    <p:animEffect transition="in" filter="fade">
                                      <p:cBhvr>
                                        <p:cTn id="55" dur="1000"/>
                                        <p:tgtEl>
                                          <p:spTgt spid="60"/>
                                        </p:tgtEl>
                                      </p:cBhvr>
                                    </p:animEffect>
                                    <p:anim calcmode="lin" valueType="num">
                                      <p:cBhvr>
                                        <p:cTn id="56" dur="1000" fill="hold"/>
                                        <p:tgtEl>
                                          <p:spTgt spid="60"/>
                                        </p:tgtEl>
                                        <p:attrNameLst>
                                          <p:attrName>ppt_x</p:attrName>
                                        </p:attrNameLst>
                                      </p:cBhvr>
                                      <p:tavLst>
                                        <p:tav tm="0">
                                          <p:val>
                                            <p:strVal val="#ppt_x"/>
                                          </p:val>
                                        </p:tav>
                                        <p:tav tm="100000">
                                          <p:val>
                                            <p:strVal val="#ppt_x"/>
                                          </p:val>
                                        </p:tav>
                                      </p:tavLst>
                                    </p:anim>
                                    <p:anim calcmode="lin" valueType="num">
                                      <p:cBhvr>
                                        <p:cTn id="57"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P spid="58" grpId="0" bldLvl="0" animBg="1"/>
      <p:bldP spid="59" grpId="0" bldLvl="0" animBg="1"/>
      <p:bldP spid="60" grpId="0" bldLvl="0" animBg="1"/>
      <p:bldP spid="61" grpId="0" bldLvl="0" animBg="1"/>
      <p:bldP spid="63"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918916"/>
            <a:ext cx="12192000" cy="3651922"/>
          </a:xfrm>
          <a:prstGeom prst="rect">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a:solidFill>
                <a:schemeClr val="bg1"/>
              </a:solidFill>
              <a:latin typeface="Agency FB" panose="020B0503020202020204" pitchFamily="34" charset="0"/>
            </a:endParaRPr>
          </a:p>
        </p:txBody>
      </p:sp>
      <p:sp>
        <p:nvSpPr>
          <p:cNvPr id="3" name="文本框 2"/>
          <p:cNvSpPr txBox="1"/>
          <p:nvPr/>
        </p:nvSpPr>
        <p:spPr>
          <a:xfrm>
            <a:off x="4480560" y="3154684"/>
            <a:ext cx="3230880" cy="1014730"/>
          </a:xfrm>
          <a:prstGeom prst="rect">
            <a:avLst/>
          </a:prstGeom>
          <a:noFill/>
        </p:spPr>
        <p:txBody>
          <a:bodyPr wrap="none" rtlCol="0">
            <a:spAutoFit/>
          </a:bodyPr>
          <a:lstStyle/>
          <a:p>
            <a:pPr algn="ctr"/>
            <a:r>
              <a:rPr lang="zh-CN" altLang="en-US" sz="6000" dirty="0">
                <a:solidFill>
                  <a:schemeClr val="bg1"/>
                </a:solidFill>
                <a:effectLst>
                  <a:outerShdw blurRad="38100" dist="38100" dir="2700000" algn="tl">
                    <a:srgbClr val="000000">
                      <a:alpha val="43137"/>
                    </a:srgbClr>
                  </a:outerShdw>
                </a:effectLst>
                <a:latin typeface="方正尚酷简体" panose="03000509000000000000" pitchFamily="65" charset="-122"/>
                <a:ea typeface="方正尚酷简体" panose="03000509000000000000" pitchFamily="65" charset="-122"/>
              </a:rPr>
              <a:t>收益分析</a:t>
            </a:r>
          </a:p>
        </p:txBody>
      </p:sp>
      <p:sp>
        <p:nvSpPr>
          <p:cNvPr id="5" name="任意多边形: 形状 14"/>
          <p:cNvSpPr/>
          <p:nvPr/>
        </p:nvSpPr>
        <p:spPr>
          <a:xfrm>
            <a:off x="5021943" y="1321504"/>
            <a:ext cx="2148114" cy="1382640"/>
          </a:xfrm>
          <a:custGeom>
            <a:avLst/>
            <a:gdLst>
              <a:gd name="connsiteX0" fmla="*/ 0 w 4318004"/>
              <a:gd name="connsiteY0" fmla="*/ 3405519 h 3947521"/>
              <a:gd name="connsiteX1" fmla="*/ 4318004 w 4318004"/>
              <a:gd name="connsiteY1" fmla="*/ 3405519 h 3947521"/>
              <a:gd name="connsiteX2" fmla="*/ 2159002 w 4318004"/>
              <a:gd name="connsiteY2" fmla="*/ 3947521 h 3947521"/>
              <a:gd name="connsiteX3" fmla="*/ 0 w 4318004"/>
              <a:gd name="connsiteY3" fmla="*/ 0 h 3947521"/>
              <a:gd name="connsiteX4" fmla="*/ 4318004 w 4318004"/>
              <a:gd name="connsiteY4" fmla="*/ 0 h 3947521"/>
              <a:gd name="connsiteX5" fmla="*/ 4318004 w 4318004"/>
              <a:gd name="connsiteY5" fmla="*/ 1339228 h 3947521"/>
              <a:gd name="connsiteX6" fmla="*/ 4318004 w 4318004"/>
              <a:gd name="connsiteY6" fmla="*/ 2122339 h 3947521"/>
              <a:gd name="connsiteX7" fmla="*/ 4318004 w 4318004"/>
              <a:gd name="connsiteY7" fmla="*/ 3405518 h 3947521"/>
              <a:gd name="connsiteX8" fmla="*/ 0 w 4318004"/>
              <a:gd name="connsiteY8" fmla="*/ 3405518 h 3947521"/>
              <a:gd name="connsiteX9" fmla="*/ 0 w 4318004"/>
              <a:gd name="connsiteY9" fmla="*/ 2122339 h 3947521"/>
              <a:gd name="connsiteX10" fmla="*/ 0 w 4318004"/>
              <a:gd name="connsiteY10" fmla="*/ 1339228 h 3947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318004" h="3947521">
                <a:moveTo>
                  <a:pt x="0" y="3405519"/>
                </a:moveTo>
                <a:lnTo>
                  <a:pt x="4318004" y="3405519"/>
                </a:lnTo>
                <a:lnTo>
                  <a:pt x="2159002" y="3947521"/>
                </a:lnTo>
                <a:close/>
                <a:moveTo>
                  <a:pt x="0" y="0"/>
                </a:moveTo>
                <a:lnTo>
                  <a:pt x="4318004" y="0"/>
                </a:lnTo>
                <a:lnTo>
                  <a:pt x="4318004" y="1339228"/>
                </a:lnTo>
                <a:lnTo>
                  <a:pt x="4318004" y="2122339"/>
                </a:lnTo>
                <a:lnTo>
                  <a:pt x="4318004" y="3405518"/>
                </a:lnTo>
                <a:lnTo>
                  <a:pt x="0" y="3405518"/>
                </a:lnTo>
                <a:lnTo>
                  <a:pt x="0" y="2122339"/>
                </a:lnTo>
                <a:lnTo>
                  <a:pt x="0" y="1339228"/>
                </a:lnTo>
                <a:close/>
              </a:path>
            </a:pathLst>
          </a:cu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000" dirty="0">
                <a:solidFill>
                  <a:schemeClr val="bg1"/>
                </a:solidFill>
                <a:latin typeface="Agency FB" panose="020B0503020202020204" pitchFamily="34" charset="0"/>
              </a:rPr>
              <a:t>03</a:t>
            </a:r>
            <a:endParaRPr lang="zh-CN" altLang="en-US" sz="8000" dirty="0">
              <a:solidFill>
                <a:schemeClr val="bg1"/>
              </a:solidFill>
              <a:latin typeface="Agency FB" panose="020B0503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1" decel="10000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0-#ppt_h/2"/>
                                          </p:val>
                                        </p:tav>
                                        <p:tav tm="100000">
                                          <p:val>
                                            <p:strVal val="#ppt_y"/>
                                          </p:val>
                                        </p:tav>
                                      </p:tavLst>
                                    </p:anim>
                                  </p:childTnLst>
                                </p:cTn>
                              </p:par>
                            </p:childTnLst>
                          </p:cTn>
                        </p:par>
                        <p:par>
                          <p:cTn id="14" fill="hold">
                            <p:stCondLst>
                              <p:cond delay="1500"/>
                            </p:stCondLst>
                            <p:childTnLst>
                              <p:par>
                                <p:cTn id="15" presetID="52" presetClass="entr" presetSubtype="0" fill="hold" grpId="0" nodeType="afterEffect">
                                  <p:stCondLst>
                                    <p:cond delay="0"/>
                                  </p:stCondLst>
                                  <p:iterate type="lt">
                                    <p:tmPct val="10000"/>
                                  </p:iterate>
                                  <p:childTnLst>
                                    <p:set>
                                      <p:cBhvr>
                                        <p:cTn id="16" dur="1" fill="hold">
                                          <p:stCondLst>
                                            <p:cond delay="0"/>
                                          </p:stCondLst>
                                        </p:cTn>
                                        <p:tgtEl>
                                          <p:spTgt spid="3"/>
                                        </p:tgtEl>
                                        <p:attrNameLst>
                                          <p:attrName>style.visibility</p:attrName>
                                        </p:attrNameLst>
                                      </p:cBhvr>
                                      <p:to>
                                        <p:strVal val="visible"/>
                                      </p:to>
                                    </p:set>
                                    <p:animScale>
                                      <p:cBhvr>
                                        <p:cTn id="17"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3"/>
                                        </p:tgtEl>
                                        <p:attrNameLst>
                                          <p:attrName>ppt_x</p:attrName>
                                          <p:attrName>ppt_y</p:attrName>
                                        </p:attrNameLst>
                                      </p:cBhvr>
                                    </p:animMotion>
                                    <p:animEffect transition="in" filter="fade">
                                      <p:cBhvr>
                                        <p:cTn id="1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501446" y="1204687"/>
            <a:ext cx="11189109" cy="0"/>
          </a:xfrm>
          <a:prstGeom prst="line">
            <a:avLst/>
          </a:prstGeom>
          <a:ln w="28575">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rot="18900000">
            <a:off x="390677" y="429453"/>
            <a:ext cx="566057" cy="566057"/>
          </a:xfrm>
          <a:prstGeom prst="rect">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0" b="0" i="0" u="none" strike="noStrike" kern="1200" cap="none" spc="0" normalizeH="0" baseline="0" noProof="0" dirty="0">
              <a:ln>
                <a:noFill/>
              </a:ln>
              <a:solidFill>
                <a:prstClr val="white"/>
              </a:solidFill>
              <a:effectLst/>
              <a:uLnTx/>
              <a:uFillTx/>
              <a:latin typeface="Agency FB" panose="020B0503020202020204" pitchFamily="34" charset="0"/>
              <a:ea typeface="宋体" panose="02010600030101010101" pitchFamily="2" charset="-122"/>
              <a:cs typeface="+mn-cs"/>
            </a:endParaRPr>
          </a:p>
        </p:txBody>
      </p:sp>
      <p:sp>
        <p:nvSpPr>
          <p:cNvPr id="4" name="矩形 3"/>
          <p:cNvSpPr/>
          <p:nvPr/>
        </p:nvSpPr>
        <p:spPr>
          <a:xfrm rot="18900000">
            <a:off x="881320" y="551068"/>
            <a:ext cx="333829" cy="333829"/>
          </a:xfrm>
          <a:prstGeom prst="rect">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0" b="0" i="0" u="none" strike="noStrike" kern="1200" cap="none" spc="0" normalizeH="0" baseline="0" noProof="0" dirty="0">
              <a:ln>
                <a:noFill/>
              </a:ln>
              <a:solidFill>
                <a:prstClr val="white"/>
              </a:solidFill>
              <a:effectLst/>
              <a:uLnTx/>
              <a:uFillTx/>
              <a:latin typeface="Agency FB" panose="020B0503020202020204" pitchFamily="34" charset="0"/>
              <a:ea typeface="宋体" panose="02010600030101010101" pitchFamily="2" charset="-122"/>
              <a:cs typeface="+mn-cs"/>
            </a:endParaRPr>
          </a:p>
        </p:txBody>
      </p:sp>
      <p:sp>
        <p:nvSpPr>
          <p:cNvPr id="5" name="文本框 4"/>
          <p:cNvSpPr txBox="1"/>
          <p:nvPr/>
        </p:nvSpPr>
        <p:spPr>
          <a:xfrm>
            <a:off x="1349827" y="371747"/>
            <a:ext cx="5676005" cy="645160"/>
          </a:xfrm>
          <a:prstGeom prst="rect">
            <a:avLst/>
          </a:prstGeom>
          <a:noFill/>
        </p:spPr>
        <p:txBody>
          <a:bodyPr wrap="square" rtlCol="0">
            <a:spAutoFit/>
          </a:bodyPr>
          <a:lstStyle>
            <a:defPPr>
              <a:defRPr lang="zh-CN"/>
            </a:defPPr>
            <a:lvl1pPr algn="ctr">
              <a:defRPr sz="3600">
                <a:solidFill>
                  <a:schemeClr val="accent1"/>
                </a:solidFill>
                <a:latin typeface="+mj-ea"/>
                <a:ea typeface="+mj-ea"/>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600" b="0" i="0" u="none" strike="noStrike" kern="1200" cap="none" spc="0" normalizeH="0" baseline="0" noProof="0" dirty="0">
                <a:ln>
                  <a:noFill/>
                </a:ln>
                <a:solidFill>
                  <a:srgbClr val="151472"/>
                </a:solidFill>
                <a:effectLst/>
                <a:uLnTx/>
                <a:uFillTx/>
                <a:latin typeface="方正尚酷简体" panose="03000509000000000000" pitchFamily="65" charset="-122"/>
                <a:ea typeface="方正尚酷简体" panose="03000509000000000000" pitchFamily="65" charset="-122"/>
                <a:cs typeface="+mn-cs"/>
              </a:rPr>
              <a:t>三、收益分析</a:t>
            </a:r>
          </a:p>
        </p:txBody>
      </p:sp>
      <p:graphicFrame>
        <p:nvGraphicFramePr>
          <p:cNvPr id="8" name="图表 7">
            <a:extLst>
              <a:ext uri="{FF2B5EF4-FFF2-40B4-BE49-F238E27FC236}">
                <a16:creationId xmlns:a16="http://schemas.microsoft.com/office/drawing/2014/main" id="{BDD35A11-07E1-46FD-5A97-427118B0D64B}"/>
              </a:ext>
            </a:extLst>
          </p:cNvPr>
          <p:cNvGraphicFramePr/>
          <p:nvPr>
            <p:extLst>
              <p:ext uri="{D42A27DB-BD31-4B8C-83A1-F6EECF244321}">
                <p14:modId xmlns:p14="http://schemas.microsoft.com/office/powerpoint/2010/main" val="3615684102"/>
              </p:ext>
            </p:extLst>
          </p:nvPr>
        </p:nvGraphicFramePr>
        <p:xfrm>
          <a:off x="0" y="2219666"/>
          <a:ext cx="5071621" cy="3037719"/>
        </p:xfrm>
        <a:graphic>
          <a:graphicData uri="http://schemas.openxmlformats.org/drawingml/2006/chart">
            <c:chart xmlns:c="http://schemas.openxmlformats.org/drawingml/2006/chart" xmlns:r="http://schemas.openxmlformats.org/officeDocument/2006/relationships" r:id="rId3"/>
          </a:graphicData>
        </a:graphic>
      </p:graphicFrame>
      <p:sp>
        <p:nvSpPr>
          <p:cNvPr id="9" name="文本框 8">
            <a:extLst>
              <a:ext uri="{FF2B5EF4-FFF2-40B4-BE49-F238E27FC236}">
                <a16:creationId xmlns:a16="http://schemas.microsoft.com/office/drawing/2014/main" id="{2F40466B-053E-A237-4C8E-E7EF853E88B1}"/>
              </a:ext>
            </a:extLst>
          </p:cNvPr>
          <p:cNvSpPr txBox="1"/>
          <p:nvPr/>
        </p:nvSpPr>
        <p:spPr>
          <a:xfrm>
            <a:off x="5394473" y="2619167"/>
            <a:ext cx="5286095" cy="2031325"/>
          </a:xfrm>
          <a:prstGeom prst="rect">
            <a:avLst/>
          </a:prstGeom>
          <a:noFill/>
        </p:spPr>
        <p:txBody>
          <a:bodyPr wrap="square" rtlCol="0">
            <a:spAutoFit/>
          </a:bodyPr>
          <a:lstStyle/>
          <a:p>
            <a:r>
              <a:rPr lang="zh-CN" altLang="en-US" dirty="0"/>
              <a:t>收益最大的是节约了人力成本。</a:t>
            </a:r>
            <a:r>
              <a:rPr lang="en-US" altLang="zh-CN" dirty="0"/>
              <a:t>RPA</a:t>
            </a:r>
            <a:r>
              <a:rPr lang="zh-CN" altLang="en-US" dirty="0"/>
              <a:t>机器人代替人工进行大量的重复性操作。另外，</a:t>
            </a:r>
            <a:r>
              <a:rPr lang="en-US" altLang="zh-CN" dirty="0"/>
              <a:t>RPA</a:t>
            </a:r>
            <a:r>
              <a:rPr lang="zh-CN" altLang="en-US" dirty="0"/>
              <a:t>还避免了由于企业业务扩展而需要雇佣新员工的人力成本。</a:t>
            </a:r>
            <a:r>
              <a:rPr lang="en-US" altLang="zh-CN" dirty="0"/>
              <a:t>RPA</a:t>
            </a:r>
            <a:r>
              <a:rPr lang="zh-CN" altLang="en-US" dirty="0"/>
              <a:t>变成了一种对人力资源的替代性采购战略，将人工的采购成本代替为</a:t>
            </a:r>
            <a:r>
              <a:rPr lang="en-US" altLang="zh-CN" dirty="0"/>
              <a:t>RPA</a:t>
            </a:r>
            <a:r>
              <a:rPr lang="zh-CN" altLang="en-US" dirty="0"/>
              <a:t>的采购成本。同时同步节省了人力资源部门大量的招聘和入职流程工作内容。</a:t>
            </a:r>
          </a:p>
        </p:txBody>
      </p:sp>
    </p:spTree>
    <p:extLst>
      <p:ext uri="{BB962C8B-B14F-4D97-AF65-F5344CB8AC3E}">
        <p14:creationId xmlns:p14="http://schemas.microsoft.com/office/powerpoint/2010/main" val="35768507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25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par>
                          <p:cTn id="15" fill="hold">
                            <p:stCondLst>
                              <p:cond delay="500"/>
                            </p:stCondLst>
                            <p:childTnLst>
                              <p:par>
                                <p:cTn id="16" presetID="22" presetClass="entr" presetSubtype="8"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par>
                          <p:cTn id="19" fill="hold">
                            <p:stCondLst>
                              <p:cond delay="1000"/>
                            </p:stCondLst>
                            <p:childTnLst>
                              <p:par>
                                <p:cTn id="20" presetID="53" presetClass="entr" presetSubtype="16" fill="hold" grpId="0" nodeType="afterEffect">
                                  <p:stCondLst>
                                    <p:cond delay="0"/>
                                  </p:stCondLst>
                                  <p:iterate type="lt">
                                    <p:tmPct val="10000"/>
                                  </p:iterate>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918916"/>
            <a:ext cx="12192000" cy="3651922"/>
          </a:xfrm>
          <a:prstGeom prst="rect">
            <a:avLst/>
          </a:pr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a:solidFill>
                <a:schemeClr val="bg1"/>
              </a:solidFill>
              <a:latin typeface="Agency FB" panose="020B0503020202020204" pitchFamily="34" charset="0"/>
            </a:endParaRPr>
          </a:p>
        </p:txBody>
      </p:sp>
      <p:sp>
        <p:nvSpPr>
          <p:cNvPr id="3" name="文本框 2"/>
          <p:cNvSpPr txBox="1"/>
          <p:nvPr/>
        </p:nvSpPr>
        <p:spPr>
          <a:xfrm>
            <a:off x="4480560" y="3154684"/>
            <a:ext cx="3230880" cy="1014730"/>
          </a:xfrm>
          <a:prstGeom prst="rect">
            <a:avLst/>
          </a:prstGeom>
          <a:noFill/>
        </p:spPr>
        <p:txBody>
          <a:bodyPr wrap="none" rtlCol="0">
            <a:spAutoFit/>
          </a:bodyPr>
          <a:lstStyle/>
          <a:p>
            <a:pPr algn="ctr"/>
            <a:r>
              <a:rPr lang="zh-CN" altLang="en-US" sz="6000" dirty="0">
                <a:solidFill>
                  <a:schemeClr val="bg1"/>
                </a:solidFill>
                <a:effectLst>
                  <a:outerShdw blurRad="38100" dist="38100" dir="2700000" algn="tl">
                    <a:srgbClr val="000000">
                      <a:alpha val="43137"/>
                    </a:srgbClr>
                  </a:outerShdw>
                </a:effectLst>
                <a:latin typeface="方正尚酷简体" panose="03000509000000000000" pitchFamily="65" charset="-122"/>
                <a:ea typeface="方正尚酷简体" panose="03000509000000000000" pitchFamily="65" charset="-122"/>
              </a:rPr>
              <a:t>设计思路</a:t>
            </a:r>
          </a:p>
        </p:txBody>
      </p:sp>
      <p:sp>
        <p:nvSpPr>
          <p:cNvPr id="5" name="任意多边形: 形状 14"/>
          <p:cNvSpPr/>
          <p:nvPr/>
        </p:nvSpPr>
        <p:spPr>
          <a:xfrm>
            <a:off x="5021943" y="1321504"/>
            <a:ext cx="2148114" cy="1382640"/>
          </a:xfrm>
          <a:custGeom>
            <a:avLst/>
            <a:gdLst>
              <a:gd name="connsiteX0" fmla="*/ 0 w 4318004"/>
              <a:gd name="connsiteY0" fmla="*/ 3405519 h 3947521"/>
              <a:gd name="connsiteX1" fmla="*/ 4318004 w 4318004"/>
              <a:gd name="connsiteY1" fmla="*/ 3405519 h 3947521"/>
              <a:gd name="connsiteX2" fmla="*/ 2159002 w 4318004"/>
              <a:gd name="connsiteY2" fmla="*/ 3947521 h 3947521"/>
              <a:gd name="connsiteX3" fmla="*/ 0 w 4318004"/>
              <a:gd name="connsiteY3" fmla="*/ 0 h 3947521"/>
              <a:gd name="connsiteX4" fmla="*/ 4318004 w 4318004"/>
              <a:gd name="connsiteY4" fmla="*/ 0 h 3947521"/>
              <a:gd name="connsiteX5" fmla="*/ 4318004 w 4318004"/>
              <a:gd name="connsiteY5" fmla="*/ 1339228 h 3947521"/>
              <a:gd name="connsiteX6" fmla="*/ 4318004 w 4318004"/>
              <a:gd name="connsiteY6" fmla="*/ 2122339 h 3947521"/>
              <a:gd name="connsiteX7" fmla="*/ 4318004 w 4318004"/>
              <a:gd name="connsiteY7" fmla="*/ 3405518 h 3947521"/>
              <a:gd name="connsiteX8" fmla="*/ 0 w 4318004"/>
              <a:gd name="connsiteY8" fmla="*/ 3405518 h 3947521"/>
              <a:gd name="connsiteX9" fmla="*/ 0 w 4318004"/>
              <a:gd name="connsiteY9" fmla="*/ 2122339 h 3947521"/>
              <a:gd name="connsiteX10" fmla="*/ 0 w 4318004"/>
              <a:gd name="connsiteY10" fmla="*/ 1339228 h 3947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318004" h="3947521">
                <a:moveTo>
                  <a:pt x="0" y="3405519"/>
                </a:moveTo>
                <a:lnTo>
                  <a:pt x="4318004" y="3405519"/>
                </a:lnTo>
                <a:lnTo>
                  <a:pt x="2159002" y="3947521"/>
                </a:lnTo>
                <a:close/>
                <a:moveTo>
                  <a:pt x="0" y="0"/>
                </a:moveTo>
                <a:lnTo>
                  <a:pt x="4318004" y="0"/>
                </a:lnTo>
                <a:lnTo>
                  <a:pt x="4318004" y="1339228"/>
                </a:lnTo>
                <a:lnTo>
                  <a:pt x="4318004" y="2122339"/>
                </a:lnTo>
                <a:lnTo>
                  <a:pt x="4318004" y="3405518"/>
                </a:lnTo>
                <a:lnTo>
                  <a:pt x="0" y="3405518"/>
                </a:lnTo>
                <a:lnTo>
                  <a:pt x="0" y="2122339"/>
                </a:lnTo>
                <a:lnTo>
                  <a:pt x="0" y="1339228"/>
                </a:lnTo>
                <a:close/>
              </a:path>
            </a:pathLst>
          </a:custGeom>
          <a:solidFill>
            <a:srgbClr val="15147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000" dirty="0">
                <a:solidFill>
                  <a:schemeClr val="bg1"/>
                </a:solidFill>
                <a:latin typeface="Agency FB" panose="020B0503020202020204" pitchFamily="34" charset="0"/>
              </a:rPr>
              <a:t>04</a:t>
            </a:r>
            <a:endParaRPr lang="zh-CN" altLang="en-US" sz="8000" dirty="0">
              <a:solidFill>
                <a:schemeClr val="bg1"/>
              </a:solidFill>
              <a:latin typeface="Agency FB" panose="020B0503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1" decel="10000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0-#ppt_h/2"/>
                                          </p:val>
                                        </p:tav>
                                        <p:tav tm="100000">
                                          <p:val>
                                            <p:strVal val="#ppt_y"/>
                                          </p:val>
                                        </p:tav>
                                      </p:tavLst>
                                    </p:anim>
                                  </p:childTnLst>
                                </p:cTn>
                              </p:par>
                            </p:childTnLst>
                          </p:cTn>
                        </p:par>
                        <p:par>
                          <p:cTn id="14" fill="hold">
                            <p:stCondLst>
                              <p:cond delay="1500"/>
                            </p:stCondLst>
                            <p:childTnLst>
                              <p:par>
                                <p:cTn id="15" presetID="52" presetClass="entr" presetSubtype="0" fill="hold" grpId="0" nodeType="afterEffect">
                                  <p:stCondLst>
                                    <p:cond delay="0"/>
                                  </p:stCondLst>
                                  <p:iterate type="lt">
                                    <p:tmPct val="10000"/>
                                  </p:iterate>
                                  <p:childTnLst>
                                    <p:set>
                                      <p:cBhvr>
                                        <p:cTn id="16" dur="1" fill="hold">
                                          <p:stCondLst>
                                            <p:cond delay="0"/>
                                          </p:stCondLst>
                                        </p:cTn>
                                        <p:tgtEl>
                                          <p:spTgt spid="3"/>
                                        </p:tgtEl>
                                        <p:attrNameLst>
                                          <p:attrName>style.visibility</p:attrName>
                                        </p:attrNameLst>
                                      </p:cBhvr>
                                      <p:to>
                                        <p:strVal val="visible"/>
                                      </p:to>
                                    </p:set>
                                    <p:animScale>
                                      <p:cBhvr>
                                        <p:cTn id="17"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3"/>
                                        </p:tgtEl>
                                        <p:attrNameLst>
                                          <p:attrName>ppt_x</p:attrName>
                                          <p:attrName>ppt_y</p:attrName>
                                        </p:attrNameLst>
                                      </p:cBhvr>
                                    </p:animMotion>
                                    <p:animEffect transition="in" filter="fade">
                                      <p:cBhvr>
                                        <p:cTn id="1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KSO_WPP_MARK_KEY" val="1708dfbc-6adf-4e81-9986-8a428e8b11fb"/>
  <p:tag name="COMMONDATA" val="eyJoZGlkIjoiMzIxNWJlNDA2ZDJkZjdhZDJiZDVlNjE2NDEwMDkxNmEifQ=="/>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535</Words>
  <Application>Microsoft Office PowerPoint</Application>
  <PresentationFormat>宽屏</PresentationFormat>
  <Paragraphs>81</Paragraphs>
  <Slides>12</Slides>
  <Notes>12</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12</vt:i4>
      </vt:variant>
    </vt:vector>
  </HeadingPairs>
  <TitlesOfParts>
    <vt:vector size="24" baseType="lpstr">
      <vt:lpstr>冬青黑体简体中文 W3</vt:lpstr>
      <vt:lpstr>方正尚酷简体</vt:lpstr>
      <vt:lpstr>迷你简菱心</vt:lpstr>
      <vt:lpstr>微软雅黑</vt:lpstr>
      <vt:lpstr>微软雅黑 Light</vt:lpstr>
      <vt:lpstr>Agency FB</vt:lpstr>
      <vt:lpstr>Arial</vt:lpstr>
      <vt:lpstr>Calibri</vt:lpstr>
      <vt:lpstr>Calibri Light</vt:lpstr>
      <vt:lpstr>Haettenschweiler</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第一PPT</Manager>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商业计划书</dc:title>
  <dc:creator>第一PPT</dc:creator>
  <cp:keywords>www.1ppt.com</cp:keywords>
  <dc:description>www.1ppt.com</dc:description>
  <cp:lastModifiedBy>项羽</cp:lastModifiedBy>
  <cp:revision>26</cp:revision>
  <dcterms:created xsi:type="dcterms:W3CDTF">2017-09-12T12:16:00Z</dcterms:created>
  <dcterms:modified xsi:type="dcterms:W3CDTF">2023-07-07T13:49:29Z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1D204D57E92F413D962FCC11E9CBEAF6</vt:lpwstr>
  </property>
  <property fmtid="{D5CDD505-2E9C-101B-9397-08002B2CF9AE}" pid="3" name="KSOProductBuildVer">
    <vt:lpwstr>2052-11.1.0.12598</vt:lpwstr>
  </property>
</Properties>
</file>