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1.svg" ContentType="image/svg+xml"/>
  <Override PartName="/ppt/media/image10.svg" ContentType="image/svg+xml"/>
  <Override PartName="/ppt/media/image1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56" r:id="rId4"/>
    <p:sldId id="257" r:id="rId5"/>
    <p:sldId id="258" r:id="rId6"/>
    <p:sldId id="272" r:id="rId8"/>
    <p:sldId id="269" r:id="rId9"/>
    <p:sldId id="283" r:id="rId10"/>
    <p:sldId id="268" r:id="rId11"/>
    <p:sldId id="263" r:id="rId12"/>
    <p:sldId id="266" r:id="rId13"/>
    <p:sldId id="264" r:id="rId14"/>
    <p:sldId id="271" r:id="rId15"/>
    <p:sldId id="260" r:id="rId16"/>
    <p:sldId id="265" r:id="rId17"/>
    <p:sldId id="26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72" d="100"/>
          <a:sy n="72"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2010-2014</a:t>
            </a:r>
            <a:r>
              <a:rPr altLang="en-US"/>
              <a:t>收益成本对比表</a:t>
            </a:r>
            <a:endParaRPr lang="en-US" altLang="zh-CN"/>
          </a:p>
        </c:rich>
      </c:tx>
      <c:layout/>
      <c:overlay val="0"/>
      <c:spPr>
        <a:noFill/>
        <a:ln>
          <a:noFill/>
        </a:ln>
        <a:effectLst/>
      </c:spPr>
    </c:title>
    <c:autoTitleDeleted val="0"/>
    <c:plotArea>
      <c:layout/>
      <c:barChart>
        <c:barDir val="col"/>
        <c:grouping val="clustered"/>
        <c:varyColors val="0"/>
        <c:ser>
          <c:idx val="0"/>
          <c:order val="0"/>
          <c:tx>
            <c:strRef>
              <c:f>[工作簿1]Sheet1!$B$1</c:f>
              <c:strCache>
                <c:ptCount val="1"/>
                <c:pt idx="0">
                  <c:v>收益</c:v>
                </c:pt>
              </c:strCache>
            </c:strRef>
          </c:tx>
          <c:spPr>
            <a:solidFill>
              <a:schemeClr val="accent1"/>
            </a:solidFill>
            <a:ln>
              <a:noFill/>
            </a:ln>
            <a:effectLst/>
          </c:spPr>
          <c:invertIfNegative val="0"/>
          <c:dLbls>
            <c:delete val="1"/>
          </c:dLbls>
          <c:val>
            <c:numRef>
              <c:f>[工作簿1]Sheet1!$B$2:$B$16</c:f>
              <c:numCache>
                <c:formatCode>General</c:formatCode>
                <c:ptCount val="15"/>
                <c:pt idx="0">
                  <c:v>100</c:v>
                </c:pt>
                <c:pt idx="1">
                  <c:v>200</c:v>
                </c:pt>
                <c:pt idx="2">
                  <c:v>260</c:v>
                </c:pt>
                <c:pt idx="3">
                  <c:v>300</c:v>
                </c:pt>
                <c:pt idx="4">
                  <c:v>340</c:v>
                </c:pt>
                <c:pt idx="5">
                  <c:v>390</c:v>
                </c:pt>
                <c:pt idx="6">
                  <c:v>450</c:v>
                </c:pt>
                <c:pt idx="7">
                  <c:v>1000</c:v>
                </c:pt>
                <c:pt idx="8">
                  <c:v>1400</c:v>
                </c:pt>
                <c:pt idx="9">
                  <c:v>1700</c:v>
                </c:pt>
                <c:pt idx="10">
                  <c:v>1800</c:v>
                </c:pt>
                <c:pt idx="11">
                  <c:v>1900</c:v>
                </c:pt>
                <c:pt idx="12">
                  <c:v>2000</c:v>
                </c:pt>
                <c:pt idx="13">
                  <c:v>2500</c:v>
                </c:pt>
                <c:pt idx="14">
                  <c:v>3000</c:v>
                </c:pt>
              </c:numCache>
            </c:numRef>
          </c:val>
        </c:ser>
        <c:dLbls>
          <c:showLegendKey val="0"/>
          <c:showVal val="0"/>
          <c:showCatName val="0"/>
          <c:showSerName val="0"/>
          <c:showPercent val="0"/>
          <c:showBubbleSize val="0"/>
        </c:dLbls>
        <c:gapWidth val="219"/>
        <c:overlap val="-27"/>
        <c:axId val="909226173"/>
        <c:axId val="28357666"/>
      </c:barChart>
      <c:lineChart>
        <c:grouping val="standard"/>
        <c:varyColors val="0"/>
        <c:ser>
          <c:idx val="1"/>
          <c:order val="1"/>
          <c:tx>
            <c:strRef>
              <c:f>[工作簿1]Sheet1!$C$1</c:f>
              <c:strCache>
                <c:ptCount val="1"/>
                <c:pt idx="0">
                  <c:v>成本</c:v>
                </c:pt>
              </c:strCache>
            </c:strRef>
          </c:tx>
          <c:spPr>
            <a:ln w="28575" cap="rnd">
              <a:solidFill>
                <a:schemeClr val="accent2"/>
              </a:solidFill>
              <a:round/>
            </a:ln>
            <a:effectLst/>
          </c:spPr>
          <c:marker>
            <c:symbol val="none"/>
          </c:marker>
          <c:dLbls>
            <c:delete val="1"/>
          </c:dLbls>
          <c:val>
            <c:numRef>
              <c:f>[工作簿1]Sheet1!$C$2:$C$16</c:f>
              <c:numCache>
                <c:formatCode>General</c:formatCode>
                <c:ptCount val="15"/>
                <c:pt idx="0">
                  <c:v>98</c:v>
                </c:pt>
                <c:pt idx="1">
                  <c:v>90</c:v>
                </c:pt>
                <c:pt idx="2">
                  <c:v>88</c:v>
                </c:pt>
                <c:pt idx="3">
                  <c:v>86</c:v>
                </c:pt>
                <c:pt idx="4">
                  <c:v>80</c:v>
                </c:pt>
                <c:pt idx="5">
                  <c:v>76</c:v>
                </c:pt>
                <c:pt idx="6">
                  <c:v>75</c:v>
                </c:pt>
                <c:pt idx="7">
                  <c:v>54</c:v>
                </c:pt>
                <c:pt idx="8">
                  <c:v>40</c:v>
                </c:pt>
                <c:pt idx="9">
                  <c:v>39</c:v>
                </c:pt>
                <c:pt idx="10">
                  <c:v>38</c:v>
                </c:pt>
                <c:pt idx="11">
                  <c:v>27</c:v>
                </c:pt>
                <c:pt idx="12">
                  <c:v>22</c:v>
                </c:pt>
                <c:pt idx="13">
                  <c:v>10</c:v>
                </c:pt>
                <c:pt idx="14">
                  <c:v>8</c:v>
                </c:pt>
              </c:numCache>
            </c:numRef>
          </c:val>
          <c:smooth val="0"/>
        </c:ser>
        <c:dLbls>
          <c:showLegendKey val="0"/>
          <c:showVal val="0"/>
          <c:showCatName val="0"/>
          <c:showSerName val="0"/>
          <c:showPercent val="0"/>
          <c:showBubbleSize val="0"/>
        </c:dLbls>
        <c:marker val="0"/>
        <c:smooth val="0"/>
        <c:axId val="70361243"/>
        <c:axId val="564264830"/>
      </c:lineChart>
      <c:catAx>
        <c:axId val="909226173"/>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8357666"/>
        <c:crosses val="autoZero"/>
        <c:auto val="1"/>
        <c:lblAlgn val="ctr"/>
        <c:lblOffset val="100"/>
        <c:noMultiLvlLbl val="0"/>
      </c:catAx>
      <c:valAx>
        <c:axId val="2835766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09226173"/>
        <c:crosses val="autoZero"/>
        <c:crossBetween val="between"/>
      </c:valAx>
      <c:catAx>
        <c:axId val="70361243"/>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64264830"/>
        <c:crosses val="autoZero"/>
        <c:auto val="1"/>
        <c:lblAlgn val="ctr"/>
        <c:lblOffset val="100"/>
        <c:noMultiLvlLbl val="0"/>
      </c:catAx>
      <c:valAx>
        <c:axId val="564264830"/>
        <c:scaling>
          <c:orientation val="minMax"/>
        </c:scaling>
        <c:delete val="0"/>
        <c:axPos val="r"/>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0361243"/>
        <c:crosses val="max"/>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9.pn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18.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7.png"/><Relationship Id="rId19" Type="http://schemas.openxmlformats.org/officeDocument/2006/relationships/slideLayout" Target="../slideLayouts/slideLayout7.xml"/><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1.png"/><Relationship Id="rId13" Type="http://schemas.openxmlformats.org/officeDocument/2006/relationships/tags" Target="../tags/tag17.xml"/><Relationship Id="rId12" Type="http://schemas.openxmlformats.org/officeDocument/2006/relationships/image" Target="../media/image20.png"/><Relationship Id="rId11" Type="http://schemas.openxmlformats.org/officeDocument/2006/relationships/tags" Target="../tags/tag16.xml"/><Relationship Id="rId10" Type="http://schemas.openxmlformats.org/officeDocument/2006/relationships/image" Target="../media/image19.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31.png"/><Relationship Id="rId7" Type="http://schemas.openxmlformats.org/officeDocument/2006/relationships/image" Target="../media/image2.svg"/><Relationship Id="rId6" Type="http://schemas.openxmlformats.org/officeDocument/2006/relationships/image" Target="../media/image30.png"/><Relationship Id="rId5" Type="http://schemas.openxmlformats.org/officeDocument/2006/relationships/image" Target="../media/image1.svg"/><Relationship Id="rId4" Type="http://schemas.openxmlformats.org/officeDocument/2006/relationships/image" Target="../media/image29.png"/><Relationship Id="rId3" Type="http://schemas.openxmlformats.org/officeDocument/2006/relationships/image" Target="../media/image28.png"/><Relationship Id="rId27" Type="http://schemas.openxmlformats.org/officeDocument/2006/relationships/slideLayout" Target="../slideLayouts/slideLayout7.xml"/><Relationship Id="rId26" Type="http://schemas.openxmlformats.org/officeDocument/2006/relationships/image" Target="../media/image11.svg"/><Relationship Id="rId25" Type="http://schemas.openxmlformats.org/officeDocument/2006/relationships/image" Target="../media/image40.png"/><Relationship Id="rId24" Type="http://schemas.openxmlformats.org/officeDocument/2006/relationships/image" Target="../media/image10.svg"/><Relationship Id="rId23" Type="http://schemas.openxmlformats.org/officeDocument/2006/relationships/image" Target="../media/image39.png"/><Relationship Id="rId22" Type="http://schemas.openxmlformats.org/officeDocument/2006/relationships/image" Target="../media/image9.svg"/><Relationship Id="rId21" Type="http://schemas.openxmlformats.org/officeDocument/2006/relationships/image" Target="../media/image38.png"/><Relationship Id="rId20" Type="http://schemas.openxmlformats.org/officeDocument/2006/relationships/image" Target="../media/image8.svg"/><Relationship Id="rId2" Type="http://schemas.openxmlformats.org/officeDocument/2006/relationships/image" Target="../media/image27.png"/><Relationship Id="rId19" Type="http://schemas.openxmlformats.org/officeDocument/2006/relationships/image" Target="../media/image37.png"/><Relationship Id="rId18" Type="http://schemas.openxmlformats.org/officeDocument/2006/relationships/image" Target="../media/image7.svg"/><Relationship Id="rId17" Type="http://schemas.openxmlformats.org/officeDocument/2006/relationships/image" Target="../media/image36.png"/><Relationship Id="rId16" Type="http://schemas.openxmlformats.org/officeDocument/2006/relationships/image" Target="../media/image6.svg"/><Relationship Id="rId15" Type="http://schemas.openxmlformats.org/officeDocument/2006/relationships/image" Target="../media/image35.png"/><Relationship Id="rId14" Type="http://schemas.openxmlformats.org/officeDocument/2006/relationships/image" Target="../media/image34.png"/><Relationship Id="rId13" Type="http://schemas.openxmlformats.org/officeDocument/2006/relationships/image" Target="../media/image5.svg"/><Relationship Id="rId12" Type="http://schemas.openxmlformats.org/officeDocument/2006/relationships/image" Target="../media/image33.png"/><Relationship Id="rId11" Type="http://schemas.openxmlformats.org/officeDocument/2006/relationships/image" Target="../media/image4.svg"/><Relationship Id="rId10" Type="http://schemas.openxmlformats.org/officeDocument/2006/relationships/image" Target="../media/image32.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167890" y="4533900"/>
            <a:ext cx="7345680" cy="1058545"/>
          </a:xfrm>
          <a:prstGeom prst="rect">
            <a:avLst/>
          </a:prstGeom>
          <a:solidFill>
            <a:srgbClr val="759BFF">
              <a:alpha val="10000"/>
            </a:srgbClr>
          </a:solidFill>
          <a:ln>
            <a:noFill/>
          </a:ln>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6000" b="1" dirty="0" smtClean="0"/>
              <a:t>智聘智联全流程</a:t>
            </a:r>
            <a:endParaRPr kumimoji="1" lang="zh-CN" altLang="en-US" sz="6000" b="1" dirty="0" smtClean="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01015" y="1546225"/>
            <a:ext cx="9549130" cy="5077460"/>
          </a:xfrm>
          <a:prstGeom prst="rect">
            <a:avLst/>
          </a:prstGeom>
          <a:noFill/>
        </p:spPr>
        <p:txBody>
          <a:bodyPr wrap="square" rtlCol="0">
            <a:spAutoFit/>
          </a:bodyPr>
          <a:lstStyle/>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运行监控：通过监控引擎支持对所有业务流程进行录像或截图的监控审计，监控范围包括用户对系统功能的操作痕迹、RPA机器人在日常运行过程中服务端代理端运行记录等。所有监控信息可进行具体操作，确保系统的完整监管控制。</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任务调度管理：RPA支持多触发模式，包括手动触发、定时触发、条件触发等，所有的任务调度都由任务调度引擎进行精准控制。这有助于确保招聘流程按照既定计划有序进行3。</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脚本引擎管理：RPA提供脚本引擎支持，可以根据需要自定义组件，这些脚本都由机器人脚本引擎提供支持。这使得招聘流程中的各种操作可以通过编程实现自动化。</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基础函数库管理：RPA包含基础函数库，内含大量操作函数，可以完成对计算机所有管理对象的操控、取值、监控等管理功能。这为招聘流程中的各项任务提供了强大的技术支持。</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可视化大屏展示：RPA提供可视化大屏展示，可以实时展现运营数据，对任务流程信息、机器人状态以及工作流程任务等进行量化展示，为运营管理提供快捷准确的依据。</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图形化设计引擎：RPA提供图形化流程设计器，可以通过拖拉拽组件以及脚本，绘制出整体的业务流程，对非专业IT人士的使用和学习极为友好。</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5"/>
          <p:cNvPicPr>
            <a:picLocks noChangeAspect="1"/>
          </p:cNvPicPr>
          <p:nvPr/>
        </p:nvPicPr>
        <p:blipFill>
          <a:blip r:embed="rId1"/>
          <a:stretch>
            <a:fillRect/>
          </a:stretch>
        </p:blipFill>
        <p:spPr>
          <a:xfrm>
            <a:off x="135890" y="1839595"/>
            <a:ext cx="5828030" cy="4870450"/>
          </a:xfrm>
          <a:prstGeom prst="rect">
            <a:avLst/>
          </a:prstGeom>
        </p:spPr>
      </p:pic>
      <p:pic>
        <p:nvPicPr>
          <p:cNvPr id="17" name="图片 16"/>
          <p:cNvPicPr>
            <a:picLocks noChangeAspect="1"/>
          </p:cNvPicPr>
          <p:nvPr/>
        </p:nvPicPr>
        <p:blipFill>
          <a:blip r:embed="rId2"/>
          <a:stretch>
            <a:fillRect/>
          </a:stretch>
        </p:blipFill>
        <p:spPr>
          <a:xfrm>
            <a:off x="6517005" y="1844675"/>
            <a:ext cx="5105400" cy="47936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a:xfrm>
            <a:off x="360540" y="1510916"/>
            <a:ext cx="3653110" cy="39878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7" name="图表 6"/>
          <p:cNvGraphicFramePr/>
          <p:nvPr/>
        </p:nvGraphicFramePr>
        <p:xfrm>
          <a:off x="360363" y="2205038"/>
          <a:ext cx="6590665" cy="4486275"/>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nvPicPr>
        <p:blipFill>
          <a:blip r:embed="rId2"/>
          <a:stretch>
            <a:fillRect/>
          </a:stretch>
        </p:blipFill>
        <p:spPr>
          <a:xfrm>
            <a:off x="7219315" y="2205355"/>
            <a:ext cx="4878070" cy="44869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92710" y="1329055"/>
            <a:ext cx="10822940" cy="5492750"/>
          </a:xfrm>
          <a:prstGeom prst="rect">
            <a:avLst/>
          </a:prstGeom>
          <a:noFill/>
        </p:spPr>
        <p:txBody>
          <a:bodyPr wrap="square" rtlCol="0">
            <a:spAutoFit/>
          </a:bodyPr>
          <a:lstStyle/>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提高效率：RPA可以自动化处理简历筛选、候选人邀约、面试流程安排及背景调查等工作，大幅减少人力资源部门的工作量，提高招聘效率。</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减少错误：通过自动化处理，RPA减少了人为错误，确保了招聘流程的准确性。</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节约成本：自动化招聘流程可以减少对额外人力资源的需求，从而降低招聘成本。</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提升员工满意度：RPA可以帮助HR更快地响应候选人的需求，提高候选人的招聘体验，进而提升员工满意度。</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数据驱动决策：RPA可以收集和分析招聘数据，为HR提供更准确的招聘趋势和策略建议，促进数据驱动的决策。</a:t>
            </a:r>
            <a:endParaRPr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HR</a:t>
            </a:r>
            <a:r>
              <a:rPr kumimoji="1" lang="zh-CN" altLang="en-US"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的智聘智联</a:t>
            </a:r>
            <a:r>
              <a:rPr kumimoji="1" lang="en-US" altLang="zh-CN"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菜鸟队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：李天心、徐惠珍、郑曼</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：生死看淡，菜鸟</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出击</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广州华商学院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：人力资源管理的全面自动化</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2" name="图片 1" descr="微信图片_20240620210057"/>
          <p:cNvPicPr>
            <a:picLocks noChangeAspect="1"/>
          </p:cNvPicPr>
          <p:nvPr/>
        </p:nvPicPr>
        <p:blipFill>
          <a:blip r:embed="rId1"/>
          <a:stretch>
            <a:fillRect/>
          </a:stretch>
        </p:blipFill>
        <p:spPr>
          <a:xfrm>
            <a:off x="8382000" y="1993900"/>
            <a:ext cx="2921000" cy="3897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58639" y="1701356"/>
            <a:ext cx="4940844" cy="4801314"/>
          </a:xfrm>
          <a:prstGeom prst="rect">
            <a:avLst/>
          </a:prstGeom>
        </p:spPr>
        <p:txBody>
          <a:bodyPr wrap="square">
            <a:spAutoFit/>
          </a:bodyPr>
          <a:lstStyle/>
          <a:p>
            <a:pPr indent="431800"/>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rPr>
              <a:t>在当今全球化的经济环境中，</a:t>
            </a:r>
            <a:r>
              <a:rPr lang="en-US" altLang="zh-CN" b="1" dirty="0" smtClean="0">
                <a:solidFill>
                  <a:schemeClr val="bg1"/>
                </a:solidFill>
              </a:rPr>
              <a:t>X</a:t>
            </a:r>
            <a:r>
              <a:rPr lang="zh-CN" altLang="en-US" b="1" dirty="0" smtClean="0">
                <a:solidFill>
                  <a:schemeClr val="bg1"/>
                </a:solidFill>
              </a:rPr>
              <a:t>制造</a:t>
            </a:r>
            <a:r>
              <a:rPr lang="zh-CN" altLang="en-US" b="1" dirty="0">
                <a:solidFill>
                  <a:schemeClr val="bg1"/>
                </a:solidFill>
              </a:rPr>
              <a:t>有限公司是一家领先的制造业企业，专注于生产高质量的机械零部件和精密设备。凭借多年的行业经验和技术创新，</a:t>
            </a:r>
            <a:r>
              <a:rPr lang="en-US" altLang="zh-CN" b="1" dirty="0" smtClean="0">
                <a:solidFill>
                  <a:schemeClr val="bg1"/>
                </a:solidFill>
              </a:rPr>
              <a:t>X</a:t>
            </a:r>
            <a:r>
              <a:rPr lang="zh-CN" altLang="en-US" b="1" dirty="0" smtClean="0">
                <a:solidFill>
                  <a:schemeClr val="bg1"/>
                </a:solidFill>
              </a:rPr>
              <a:t>公司</a:t>
            </a:r>
            <a:r>
              <a:rPr lang="zh-CN" altLang="en-US" b="1" dirty="0">
                <a:solidFill>
                  <a:schemeClr val="bg1"/>
                </a:solidFill>
              </a:rPr>
              <a:t>已成为国内外众多知名企业的长期合作伙伴。然而，随着市场竞争的加剧和客户需求的多样化，</a:t>
            </a:r>
            <a:r>
              <a:rPr lang="en-US" altLang="zh-CN" b="1" dirty="0" smtClean="0">
                <a:solidFill>
                  <a:schemeClr val="bg1"/>
                </a:solidFill>
              </a:rPr>
              <a:t>X</a:t>
            </a:r>
            <a:r>
              <a:rPr lang="zh-CN" altLang="en-US" b="1" dirty="0" smtClean="0">
                <a:solidFill>
                  <a:schemeClr val="bg1"/>
                </a:solidFill>
              </a:rPr>
              <a:t>公司</a:t>
            </a:r>
            <a:r>
              <a:rPr lang="zh-CN" altLang="en-US" b="1" dirty="0">
                <a:solidFill>
                  <a:schemeClr val="bg1"/>
                </a:solidFill>
              </a:rPr>
              <a:t>面临着前所未有的挑战</a:t>
            </a:r>
            <a:r>
              <a:rPr lang="zh-CN" altLang="en-US" b="1" dirty="0" smtClean="0">
                <a:solidFill>
                  <a:schemeClr val="bg1"/>
                </a:solidFill>
              </a:rPr>
              <a:t>。</a:t>
            </a:r>
            <a:endParaRPr lang="en-US" altLang="zh-CN" b="1" dirty="0" smtClean="0">
              <a:solidFill>
                <a:schemeClr val="bg1"/>
              </a:solidFill>
            </a:endParaRPr>
          </a:p>
          <a:p>
            <a:pPr indent="431800"/>
            <a:r>
              <a:rPr lang="zh-CN" altLang="en-US" b="1" dirty="0">
                <a:solidFill>
                  <a:schemeClr val="bg1"/>
                </a:solidFill>
              </a:rPr>
              <a:t>同时，随着全球化和技术的发展，制造业公司还需要处理更加复杂的人力资源问题，如跨地域员工管理、多元文化融合、法律法规遵从等，这些都对传统的人力资源管理模式提出了挑战。</a:t>
            </a:r>
            <a:r>
              <a:rPr lang="zh-CN" altLang="en-US" b="1" dirty="0" smtClean="0">
                <a:solidFill>
                  <a:schemeClr val="bg1"/>
                </a:solidFill>
              </a:rPr>
              <a:t> </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indent="431800"/>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rPr>
              <a:t>因此，制造业公司人力资源管理</a:t>
            </a:r>
            <a:r>
              <a:rPr lang="en-US" altLang="zh-CN" b="1" dirty="0">
                <a:solidFill>
                  <a:schemeClr val="bg1"/>
                </a:solidFill>
              </a:rPr>
              <a:t>RPA</a:t>
            </a:r>
            <a:r>
              <a:rPr lang="zh-CN" altLang="en-US" b="1" dirty="0">
                <a:solidFill>
                  <a:schemeClr val="bg1"/>
                </a:solidFill>
              </a:rPr>
              <a:t>自动化解决方案的需求分析旨在识别和定义在人力资源管理领域实施</a:t>
            </a:r>
            <a:r>
              <a:rPr lang="en-US" altLang="zh-CN" b="1" dirty="0">
                <a:solidFill>
                  <a:schemeClr val="bg1"/>
                </a:solidFill>
              </a:rPr>
              <a:t>RPA</a:t>
            </a:r>
            <a:r>
              <a:rPr lang="zh-CN" altLang="en-US" b="1" dirty="0">
                <a:solidFill>
                  <a:schemeClr val="bg1"/>
                </a:solidFill>
              </a:rPr>
              <a:t>的关键需求，以期通过自动化技术改善流程效率，降低成本，提高数据准确性，并增强企业的整体竞争力。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6017247" y="1669109"/>
            <a:ext cx="5651091" cy="4798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1979295" y="4604820"/>
            <a:ext cx="8629896" cy="628535"/>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数据量大：信息孤岛使得数据难以共享和</a:t>
            </a: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整合、</a:t>
            </a: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绩效数据、信息丢失、分析不准确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1875523" y="3510933"/>
            <a:ext cx="10004830" cy="701558"/>
          </a:xfrm>
          <a:prstGeom prst="rect">
            <a:avLst/>
          </a:prstGeom>
          <a:noFill/>
        </p:spPr>
        <p:txBody>
          <a:bodyPr wrap="none" lIns="0" tIns="0" rIns="0" bIns="0" anchor="ctr">
            <a:normAutofit/>
          </a:bodyPr>
          <a:lstStyle/>
          <a:p>
            <a:pPr lvl="0" algn="r" defTabSz="914400">
              <a:spcBef>
                <a:spcPct val="0"/>
              </a:spcBef>
              <a:defRPr/>
            </a:pP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1485274" y="2325860"/>
            <a:ext cx="9551244" cy="898479"/>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98274" y="2325957"/>
            <a:ext cx="751255" cy="2837021"/>
            <a:chOff x="4210879" y="2065730"/>
            <a:chExt cx="751255" cy="2837021"/>
          </a:xfrm>
        </p:grpSpPr>
        <p:sp>
          <p:nvSpPr>
            <p:cNvPr id="91" name="椭圆 90"/>
            <p:cNvSpPr/>
            <p:nvPr/>
          </p:nvSpPr>
          <p:spPr>
            <a:xfrm>
              <a:off x="4211578" y="2065730"/>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210879" y="2271176"/>
              <a:ext cx="751255" cy="2631575"/>
              <a:chOff x="4210879" y="2271176"/>
              <a:chExt cx="751255" cy="2631575"/>
            </a:xfrm>
          </p:grpSpPr>
          <p:sp>
            <p:nvSpPr>
              <p:cNvPr id="97" name="椭圆 96"/>
              <p:cNvSpPr/>
              <p:nvPr/>
            </p:nvSpPr>
            <p:spPr>
              <a:xfrm>
                <a:off x="4210879" y="4160003"/>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364326" y="4345003"/>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4342104" y="2271176"/>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28" name="椭圆 27"/>
              <p:cNvSpPr/>
              <p:nvPr/>
            </p:nvSpPr>
            <p:spPr>
              <a:xfrm>
                <a:off x="4219391" y="3106195"/>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29" name="任意多边形: 形状 10"/>
              <p:cNvSpPr/>
              <p:nvPr/>
            </p:nvSpPr>
            <p:spPr bwMode="auto">
              <a:xfrm>
                <a:off x="4494484" y="3250771"/>
                <a:ext cx="211004"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7" name="文本框 106"/>
          <p:cNvSpPr txBox="1"/>
          <p:nvPr/>
        </p:nvSpPr>
        <p:spPr>
          <a:xfrm>
            <a:off x="506661" y="1117777"/>
            <a:ext cx="4733722" cy="645160"/>
          </a:xfrm>
          <a:prstGeom prst="rect">
            <a:avLst/>
          </a:prstGeom>
          <a:noFill/>
        </p:spPr>
        <p:txBody>
          <a:bodyPr wrap="square" rtlCol="0">
            <a:spAutoFit/>
          </a:bodyPr>
          <a:lstStyle/>
          <a:p>
            <a:pPr>
              <a:lnSpc>
                <a:spcPct val="150000"/>
              </a:lnSpc>
              <a:defRPr/>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原始型</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X</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制造公司</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流程痛点</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椭圆 29"/>
          <p:cNvSpPr/>
          <p:nvPr/>
        </p:nvSpPr>
        <p:spPr>
          <a:xfrm>
            <a:off x="498274" y="5637501"/>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31" name="任意多边形: 形状 10"/>
          <p:cNvSpPr/>
          <p:nvPr/>
        </p:nvSpPr>
        <p:spPr bwMode="auto">
          <a:xfrm>
            <a:off x="752067" y="5790951"/>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2" name="文本框 1"/>
          <p:cNvSpPr txBox="1"/>
          <p:nvPr/>
        </p:nvSpPr>
        <p:spPr>
          <a:xfrm>
            <a:off x="1979295" y="5826760"/>
            <a:ext cx="9403715" cy="398780"/>
          </a:xfrm>
          <a:prstGeom prst="rect">
            <a:avLst/>
          </a:prstGeom>
          <a:noFill/>
        </p:spPr>
        <p:txBody>
          <a:bodyPr wrap="square" rtlCol="0">
            <a:spAutoFit/>
          </a:bodyPr>
          <a:lstStyle/>
          <a:p>
            <a:r>
              <a:rPr lang="zh-CN" altLang="en-US" sz="2000" b="1" dirty="0" smtClean="0">
                <a:solidFill>
                  <a:schemeClr val="bg1"/>
                </a:solidFill>
                <a:latin typeface="Arial" panose="020B0604020202020204"/>
                <a:ea typeface="微软雅黑" panose="020B0503020204020204" pitchFamily="34" charset="-122"/>
                <a:cs typeface="+mn-ea"/>
              </a:rPr>
              <a:t>信息化水平不足：招聘手段有限流失人才、对信息化投入不足</a:t>
            </a:r>
            <a:endParaRPr lang="zh-CN" altLang="en-US" sz="2000" b="1" dirty="0" smtClean="0">
              <a:solidFill>
                <a:schemeClr val="bg1"/>
              </a:solidFill>
              <a:latin typeface="Arial" panose="020B0604020202020204"/>
              <a:ea typeface="微软雅黑" panose="020B0503020204020204" pitchFamily="34" charset="-122"/>
              <a:cs typeface="+mn-ea"/>
            </a:endParaRPr>
          </a:p>
        </p:txBody>
      </p:sp>
      <p:sp>
        <p:nvSpPr>
          <p:cNvPr id="5" name="PA_矩形 22"/>
          <p:cNvSpPr/>
          <p:nvPr>
            <p:custDataLst>
              <p:tags r:id="rId4"/>
            </p:custDataLst>
          </p:nvPr>
        </p:nvSpPr>
        <p:spPr>
          <a:xfrm>
            <a:off x="1979295" y="3510933"/>
            <a:ext cx="10004830" cy="701558"/>
          </a:xfrm>
          <a:prstGeom prst="rect">
            <a:avLst/>
          </a:prstGeom>
          <a:noFill/>
        </p:spPr>
        <p:txBody>
          <a:bodyPr wrap="none" lIns="0" tIns="0" rIns="0" bIns="0" anchor="ctr">
            <a:normAutofit/>
          </a:bodyPr>
          <a:p>
            <a:pPr lvl="0" algn="r" defTabSz="914400">
              <a:spcBef>
                <a:spcPct val="0"/>
              </a:spcBef>
              <a:defRPr/>
            </a:pP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 name="PA_矩形 20"/>
          <p:cNvSpPr/>
          <p:nvPr>
            <p:custDataLst>
              <p:tags r:id="rId5"/>
            </p:custDataLst>
          </p:nvPr>
        </p:nvSpPr>
        <p:spPr>
          <a:xfrm>
            <a:off x="1979295" y="2326005"/>
            <a:ext cx="8125460" cy="898525"/>
          </a:xfrm>
          <a:prstGeom prst="rect">
            <a:avLst/>
          </a:prstGeom>
          <a:noFill/>
        </p:spPr>
        <p:txBody>
          <a:bodyPr wrap="none" lIns="0" tIns="0" rIns="0" bIns="0" anchor="ctr">
            <a:normAutofit/>
          </a:bodyPr>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重复性高：如考勤记录、薪资核算、员工档案管理、劳动关系数据等。</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5" name="PA_矩形 27"/>
          <p:cNvSpPr/>
          <p:nvPr>
            <p:custDataLst>
              <p:tags r:id="rId6"/>
            </p:custDataLst>
          </p:nvPr>
        </p:nvSpPr>
        <p:spPr>
          <a:xfrm>
            <a:off x="1979295" y="4606090"/>
            <a:ext cx="8629896" cy="628535"/>
          </a:xfrm>
          <a:prstGeom prst="rect">
            <a:avLst/>
          </a:prstGeom>
          <a:noFill/>
        </p:spPr>
        <p:txBody>
          <a:bodyPr wrap="none" lIns="0" tIns="0" rIns="0" bIns="0" anchor="ctr">
            <a:normAutofit/>
          </a:bodyPr>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数据量大：信息孤岛使得数据难以共享和</a:t>
            </a: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整合、</a:t>
            </a: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绩效数据、信息丢失、分析不准确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6" name="PA_矩形 22"/>
          <p:cNvSpPr/>
          <p:nvPr>
            <p:custDataLst>
              <p:tags r:id="rId7"/>
            </p:custDataLst>
          </p:nvPr>
        </p:nvSpPr>
        <p:spPr>
          <a:xfrm>
            <a:off x="1979295" y="3512203"/>
            <a:ext cx="10004830" cy="701558"/>
          </a:xfrm>
          <a:prstGeom prst="rect">
            <a:avLst/>
          </a:prstGeom>
          <a:noFill/>
        </p:spPr>
        <p:txBody>
          <a:bodyPr wrap="none" lIns="0" tIns="0" rIns="0" bIns="0" anchor="ctr">
            <a:normAutofit/>
          </a:bodyPr>
          <a:p>
            <a:pPr lvl="0" algn="r"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效率低下：</a:t>
            </a: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管理员工信息、层层审批、招聘流程缓慢、培训安排不灵活、绩效评估周期长</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7" name="文本框 16"/>
          <p:cNvSpPr txBox="1"/>
          <p:nvPr/>
        </p:nvSpPr>
        <p:spPr>
          <a:xfrm>
            <a:off x="1979295" y="5828030"/>
            <a:ext cx="9403715" cy="398780"/>
          </a:xfrm>
          <a:prstGeom prst="rect">
            <a:avLst/>
          </a:prstGeom>
          <a:noFill/>
        </p:spPr>
        <p:txBody>
          <a:bodyPr wrap="square" rtlCol="0">
            <a:spAutoFit/>
          </a:bodyPr>
          <a:p>
            <a:r>
              <a:rPr lang="zh-CN" altLang="en-US" sz="2000" b="1" dirty="0" smtClean="0">
                <a:solidFill>
                  <a:schemeClr val="bg1"/>
                </a:solidFill>
                <a:latin typeface="Arial" panose="020B0604020202020204"/>
                <a:ea typeface="微软雅黑" panose="020B0503020204020204" pitchFamily="34" charset="-122"/>
                <a:cs typeface="+mn-ea"/>
              </a:rPr>
              <a:t>信息化水平不足：招聘手段有限流失人才、对信息化投入不足</a:t>
            </a:r>
            <a:endParaRPr lang="zh-CN" altLang="en-US" sz="2000" b="1" dirty="0" smtClean="0">
              <a:solidFill>
                <a:schemeClr val="bg1"/>
              </a:solidFill>
              <a:latin typeface="Arial" panose="020B0604020202020204"/>
              <a:ea typeface="微软雅黑" panose="020B0503020204020204" pitchFamily="34" charset="-122"/>
              <a:cs typeface="+mn-ea"/>
            </a:endParaRPr>
          </a:p>
        </p:txBody>
      </p:sp>
      <p:sp>
        <p:nvSpPr>
          <p:cNvPr id="18" name="PA_矩形 20"/>
          <p:cNvSpPr/>
          <p:nvPr>
            <p:custDataLst>
              <p:tags r:id="rId8"/>
            </p:custDataLst>
          </p:nvPr>
        </p:nvSpPr>
        <p:spPr>
          <a:xfrm>
            <a:off x="1979295" y="2327275"/>
            <a:ext cx="8125460" cy="898525"/>
          </a:xfrm>
          <a:prstGeom prst="rect">
            <a:avLst/>
          </a:prstGeom>
          <a:noFill/>
        </p:spPr>
        <p:txBody>
          <a:bodyPr wrap="none" lIns="0" tIns="0" rIns="0" bIns="0" anchor="ctr">
            <a:normAutofit/>
          </a:bodyPr>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重复性高：如考勤记录、薪资核算、员工档案管理、劳动关系数据等。</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 calcmode="lin" valueType="num">
                                      <p:cBhvr>
                                        <p:cTn id="4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6"/>
                                        </p:tgtEl>
                                        <p:attrNameLst>
                                          <p:attrName>ppt_y</p:attrName>
                                        </p:attrNameLst>
                                      </p:cBhvr>
                                      <p:tavLst>
                                        <p:tav tm="0">
                                          <p:val>
                                            <p:strVal val="#ppt_y"/>
                                          </p:val>
                                        </p:tav>
                                        <p:tav tm="100000">
                                          <p:val>
                                            <p:strVal val="#ppt_y"/>
                                          </p:val>
                                        </p:tav>
                                      </p:tavLst>
                                    </p:anim>
                                    <p:anim calcmode="lin" valueType="num">
                                      <p:cBhvr>
                                        <p:cTn id="5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6"/>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8"/>
                                        </p:tgtEl>
                                        <p:attrNameLst>
                                          <p:attrName>ppt_y</p:attrName>
                                        </p:attrNameLst>
                                      </p:cBhvr>
                                      <p:tavLst>
                                        <p:tav tm="0">
                                          <p:val>
                                            <p:strVal val="#ppt_y"/>
                                          </p:val>
                                        </p:tav>
                                        <p:tav tm="100000">
                                          <p:val>
                                            <p:strVal val="#ppt_y"/>
                                          </p:val>
                                        </p:tav>
                                      </p:tavLst>
                                    </p:anim>
                                    <p:anim calcmode="lin" valueType="num">
                                      <p:cBhvr>
                                        <p:cTn id="6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5" grpId="0"/>
      <p:bldP spid="6"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p:cNvSpPr txBox="1"/>
          <p:nvPr/>
        </p:nvSpPr>
        <p:spPr>
          <a:xfrm>
            <a:off x="3826207" y="34099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cs typeface="+mn-cs"/>
                <a:sym typeface="+mn-ea"/>
              </a:rPr>
              <a:t>X制造公司</a:t>
            </a:r>
            <a:r>
              <a:rPr lang="zh-CN"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cs typeface="+mn-cs"/>
                <a:sym typeface="+mn-ea"/>
              </a:rPr>
              <a:t>机器人工厂平台建设规划</a:t>
            </a:r>
            <a:endParaRPr lang="zh-CN"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cs typeface="+mn-cs"/>
              <a:sym typeface="+mn-ea"/>
            </a:endParaRPr>
          </a:p>
        </p:txBody>
      </p:sp>
      <p:cxnSp>
        <p:nvCxnSpPr>
          <p:cNvPr id="3" name="直接连接符 40"/>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08927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2010</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-2015</a:t>
            </a:r>
            <a:r>
              <a:rPr lang="zh-CN" altLang="en-US" dirty="0">
                <a:solidFill>
                  <a:schemeClr val="accent1"/>
                </a:solidFill>
                <a:latin typeface="微软雅黑" panose="020B0503020204020204" pitchFamily="34" charset="-122"/>
                <a:ea typeface="微软雅黑" panose="020B0503020204020204" pitchFamily="34" charset="-122"/>
              </a:rPr>
              <a:t>年</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872490" y="4529455"/>
            <a:ext cx="2560320" cy="1059180"/>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建立初步的RPA技术框架</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建立</a:t>
            </a:r>
            <a:r>
              <a:rPr lang="zh-CN" altLang="en-US" sz="1400" dirty="0">
                <a:solidFill>
                  <a:schemeClr val="bg1"/>
                </a:solidFill>
                <a:latin typeface="微软雅黑" panose="020B0503020204020204" pitchFamily="34" charset="-122"/>
                <a:ea typeface="微软雅黑" panose="020B0503020204020204" pitchFamily="34" charset="-122"/>
              </a:rPr>
              <a:t>标准操作流程</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32"/>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规划机器人工厂技术方案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33"/>
          <p:cNvSpPr txBox="1"/>
          <p:nvPr/>
        </p:nvSpPr>
        <p:spPr>
          <a:xfrm>
            <a:off x="6041390" y="3416935"/>
            <a:ext cx="2607945" cy="170561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集团科技创新第一名项目</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完成机器人工厂方案部署</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4"/>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探索基于工厂的新技术应用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全集团实现机器人工厂推广应用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2015</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-2020</a:t>
            </a:r>
            <a:r>
              <a:rPr lang="zh-CN" altLang="en-US" dirty="0">
                <a:solidFill>
                  <a:schemeClr val="accent2"/>
                </a:solidFill>
                <a:latin typeface="微软雅黑" panose="020B0503020204020204" pitchFamily="34" charset="-122"/>
                <a:ea typeface="微软雅黑" panose="020B0503020204020204" pitchFamily="34" charset="-122"/>
              </a:rPr>
              <a:t>年</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TextBox 36"/>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2021</a:t>
            </a:r>
            <a:r>
              <a:rPr lang="zh-CN" altLang="en-US" dirty="0">
                <a:solidFill>
                  <a:schemeClr val="accent3"/>
                </a:solidFill>
                <a:latin typeface="微软雅黑" panose="020B0503020204020204" pitchFamily="34" charset="-122"/>
                <a:ea typeface="微软雅黑" panose="020B0503020204020204" pitchFamily="34" charset="-122"/>
              </a:rPr>
              <a:t>年</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14" name="TextBox 37"/>
          <p:cNvSpPr txBox="1"/>
          <p:nvPr/>
        </p:nvSpPr>
        <p:spPr>
          <a:xfrm>
            <a:off x="8641715" y="1374140"/>
            <a:ext cx="2536825" cy="367030"/>
          </a:xfrm>
          <a:prstGeom prst="rect">
            <a:avLst/>
          </a:prstGeom>
          <a:noFill/>
        </p:spPr>
        <p:txBody>
          <a:bodyPr wrap="square" lIns="91415" tIns="45708" rIns="91415" bIns="45708" rtlCol="0">
            <a:spAutoFit/>
            <a:scene3d>
              <a:camera prst="orthographicFront"/>
              <a:lightRig rig="threePt" dir="t"/>
            </a:scene3d>
          </a:bodyPr>
          <a:lstStyle/>
          <a:p>
            <a:r>
              <a:rPr 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2021</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r>
              <a:rPr lang="en-US" altLang="zh-CN"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未来</a:t>
            </a:r>
            <a:endPar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sp>
        <p:nvSpPr>
          <p:cNvPr id="16" name="圆角矩形 15"/>
          <p:cNvSpPr/>
          <p:nvPr/>
        </p:nvSpPr>
        <p:spPr>
          <a:xfrm>
            <a:off x="6057265" y="2510155"/>
            <a:ext cx="2317750" cy="542290"/>
          </a:xfrm>
          <a:prstGeom prst="roundRect">
            <a:avLst/>
          </a:prstGeom>
          <a:gradFill>
            <a:gsLst>
              <a:gs pos="0">
                <a:srgbClr val="14CD68"/>
              </a:gs>
              <a:gs pos="100000">
                <a:srgbClr val="035C7D"/>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智能化升级</a:t>
            </a:r>
            <a:endParaRPr lang="zh-CN" altLang="en-US" sz="1600" dirty="0">
              <a:latin typeface="微软雅黑" panose="020B0503020204020204" pitchFamily="34" charset="-122"/>
              <a:ea typeface="微软雅黑" panose="020B0503020204020204" pitchFamily="34" charset="-122"/>
            </a:endParaRPr>
          </a:p>
        </p:txBody>
      </p:sp>
      <p:sp>
        <p:nvSpPr>
          <p:cNvPr id="19" name="圆角矩形 18"/>
          <p:cNvSpPr/>
          <p:nvPr/>
        </p:nvSpPr>
        <p:spPr>
          <a:xfrm>
            <a:off x="3464560" y="3089275"/>
            <a:ext cx="2318385" cy="542290"/>
          </a:xfrm>
          <a:prstGeom prst="round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流程</a:t>
            </a:r>
            <a:r>
              <a:rPr lang="zh-CN" altLang="en-US" sz="1600" dirty="0">
                <a:latin typeface="微软雅黑" panose="020B0503020204020204" pitchFamily="34" charset="-122"/>
                <a:ea typeface="微软雅黑" panose="020B0503020204020204" pitchFamily="34" charset="-122"/>
              </a:rPr>
              <a:t>规模化部署</a:t>
            </a:r>
            <a:endParaRPr lang="zh-CN" altLang="en-US" sz="1600" dirty="0">
              <a:latin typeface="微软雅黑" panose="020B0503020204020204" pitchFamily="34" charset="-122"/>
              <a:ea typeface="微软雅黑" panose="020B0503020204020204" pitchFamily="34" charset="-122"/>
            </a:endParaRPr>
          </a:p>
        </p:txBody>
      </p:sp>
      <p:sp>
        <p:nvSpPr>
          <p:cNvPr id="22" name="圆角矩形 21"/>
          <p:cNvSpPr/>
          <p:nvPr/>
        </p:nvSpPr>
        <p:spPr>
          <a:xfrm>
            <a:off x="872490" y="3693160"/>
            <a:ext cx="2317750" cy="542290"/>
          </a:xfrm>
          <a:prstGeom prst="roundRect">
            <a:avLst/>
          </a:prstGeom>
          <a:gradFill>
            <a:gsLst>
              <a:gs pos="0">
                <a:srgbClr val="FECF40"/>
              </a:gs>
              <a:gs pos="100000">
                <a:srgbClr val="846C21"/>
              </a:gs>
            </a:gsLst>
            <a:lin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endParaRPr lang="zh-CN" altLang="en-US" sz="1600"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649335" y="1946275"/>
            <a:ext cx="2317750" cy="542290"/>
            <a:chOff x="6591942" y="3559626"/>
            <a:chExt cx="1652466" cy="308268"/>
          </a:xfrm>
          <a:gradFill>
            <a:gsLst>
              <a:gs pos="0">
                <a:srgbClr val="9EE256"/>
              </a:gs>
              <a:gs pos="100000">
                <a:srgbClr val="52762D"/>
              </a:gs>
            </a:gsLst>
            <a:lin scaled="0"/>
          </a:gradFill>
        </p:grpSpPr>
        <p:sp>
          <p:nvSpPr>
            <p:cNvPr id="25" name="圆角矩形 24"/>
            <p:cNvSpPr/>
            <p:nvPr/>
          </p:nvSpPr>
          <p:spPr>
            <a:xfrm>
              <a:off x="6591942" y="3559626"/>
              <a:ext cx="1652466" cy="3082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未来展望</a:t>
              </a:r>
              <a:endParaRPr lang="zh-CN" altLang="en-US" sz="1600" dirty="0">
                <a:latin typeface="微软雅黑" panose="020B0503020204020204" pitchFamily="34" charset="-122"/>
                <a:ea typeface="微软雅黑" panose="020B0503020204020204" pitchFamily="34"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grp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82974" y="341005"/>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9" name="图片 28"/>
          <p:cNvPicPr>
            <a:picLocks noChangeAspect="1"/>
          </p:cNvPicPr>
          <p:nvPr/>
        </p:nvPicPr>
        <p:blipFill>
          <a:blip r:embed="rId1"/>
          <a:stretch>
            <a:fillRect/>
          </a:stretch>
        </p:blipFill>
        <p:spPr>
          <a:xfrm>
            <a:off x="3464560" y="3094990"/>
            <a:ext cx="657225" cy="531495"/>
          </a:xfrm>
          <a:prstGeom prst="rect">
            <a:avLst/>
          </a:prstGeom>
        </p:spPr>
      </p:pic>
      <p:pic>
        <p:nvPicPr>
          <p:cNvPr id="30" name="图片 29"/>
          <p:cNvPicPr>
            <a:picLocks noChangeAspect="1"/>
          </p:cNvPicPr>
          <p:nvPr/>
        </p:nvPicPr>
        <p:blipFill>
          <a:blip r:embed="rId2"/>
          <a:stretch>
            <a:fillRect/>
          </a:stretch>
        </p:blipFill>
        <p:spPr>
          <a:xfrm>
            <a:off x="872490" y="3693160"/>
            <a:ext cx="688975" cy="542290"/>
          </a:xfrm>
          <a:prstGeom prst="rect">
            <a:avLst/>
          </a:prstGeom>
        </p:spPr>
      </p:pic>
      <p:pic>
        <p:nvPicPr>
          <p:cNvPr id="31" name="图片 30"/>
          <p:cNvPicPr>
            <a:picLocks noChangeAspect="1"/>
          </p:cNvPicPr>
          <p:nvPr/>
        </p:nvPicPr>
        <p:blipFill>
          <a:blip r:embed="rId3"/>
          <a:stretch>
            <a:fillRect/>
          </a:stretch>
        </p:blipFill>
        <p:spPr>
          <a:xfrm>
            <a:off x="6057265" y="2510155"/>
            <a:ext cx="618490" cy="555625"/>
          </a:xfrm>
          <a:prstGeom prst="rect">
            <a:avLst/>
          </a:prstGeom>
        </p:spPr>
      </p:pic>
      <p:pic>
        <p:nvPicPr>
          <p:cNvPr id="32" name="图片 31"/>
          <p:cNvPicPr>
            <a:picLocks noChangeAspect="1"/>
          </p:cNvPicPr>
          <p:nvPr/>
        </p:nvPicPr>
        <p:blipFill>
          <a:blip r:embed="rId4"/>
          <a:stretch>
            <a:fillRect/>
          </a:stretch>
        </p:blipFill>
        <p:spPr>
          <a:xfrm>
            <a:off x="8649335" y="1938020"/>
            <a:ext cx="590550" cy="549275"/>
          </a:xfrm>
          <a:prstGeom prst="rect">
            <a:avLst/>
          </a:prstGeom>
        </p:spPr>
      </p:pic>
      <p:sp>
        <p:nvSpPr>
          <p:cNvPr id="33" name="TextBox 26"/>
          <p:cNvSpPr txBox="1"/>
          <p:nvPr/>
        </p:nvSpPr>
        <p:spPr>
          <a:xfrm>
            <a:off x="872490" y="3097530"/>
            <a:ext cx="2461895" cy="367030"/>
          </a:xfrm>
          <a:prstGeom prst="rect">
            <a:avLst/>
          </a:prstGeom>
          <a:noFill/>
        </p:spPr>
        <p:txBody>
          <a:bodyPr wrap="square" lIns="91415" tIns="45708" rIns="91415" bIns="45708" rtlCol="0">
            <a:spAutoFit/>
            <a:scene3d>
              <a:camera prst="orthographicFront"/>
              <a:lightRig rig="threePt" dir="t"/>
            </a:scene3d>
          </a:bodyPr>
          <a:p>
            <a:r>
              <a:rPr lang="en-US" altLang="zh-CN"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2010</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r>
              <a:rPr lang="en-US" altLang="zh-CN"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-2015</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endPar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sp>
        <p:nvSpPr>
          <p:cNvPr id="34" name="TextBox 35"/>
          <p:cNvSpPr txBox="1"/>
          <p:nvPr/>
        </p:nvSpPr>
        <p:spPr>
          <a:xfrm>
            <a:off x="3464560" y="2559050"/>
            <a:ext cx="2341880" cy="367030"/>
          </a:xfrm>
          <a:prstGeom prst="rect">
            <a:avLst/>
          </a:prstGeom>
          <a:noFill/>
        </p:spPr>
        <p:txBody>
          <a:bodyPr wrap="square" lIns="91415" tIns="45708" rIns="91415" bIns="45708" rtlCol="0">
            <a:spAutoFit/>
            <a:scene3d>
              <a:camera prst="orthographicFront"/>
              <a:lightRig rig="threePt" dir="t"/>
            </a:scene3d>
          </a:bodyPr>
          <a:p>
            <a:r>
              <a:rPr 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2015</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r>
              <a:rPr lang="en-US" altLang="zh-CN"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-2020</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endPar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sp>
        <p:nvSpPr>
          <p:cNvPr id="35" name="TextBox 36"/>
          <p:cNvSpPr txBox="1"/>
          <p:nvPr/>
        </p:nvSpPr>
        <p:spPr>
          <a:xfrm>
            <a:off x="6041390" y="1938020"/>
            <a:ext cx="2492375" cy="367030"/>
          </a:xfrm>
          <a:prstGeom prst="rect">
            <a:avLst/>
          </a:prstGeom>
          <a:noFill/>
        </p:spPr>
        <p:txBody>
          <a:bodyPr wrap="square" lIns="91415" tIns="45708" rIns="91415" bIns="45708" rtlCol="0">
            <a:spAutoFit/>
            <a:scene3d>
              <a:camera prst="orthographicFront"/>
              <a:lightRig rig="threePt" dir="t"/>
            </a:scene3d>
          </a:bodyPr>
          <a:p>
            <a:r>
              <a:rPr 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2021</a:t>
            </a:r>
            <a:r>
              <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年</a:t>
            </a:r>
            <a:endParaRPr lang="zh-CN" altLang="en-US"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文本框 77"/>
          <p:cNvSpPr txBox="1"/>
          <p:nvPr/>
        </p:nvSpPr>
        <p:spPr>
          <a:xfrm>
            <a:off x="350284" y="323860"/>
            <a:ext cx="3570842" cy="954107"/>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7310" y="1534795"/>
            <a:ext cx="11419840" cy="4780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7087" y="1572251"/>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 name="PA_文本框 151"/>
          <p:cNvSpPr txBox="1"/>
          <p:nvPr>
            <p:custDataLst>
              <p:tags r:id="rId1"/>
            </p:custDataLst>
          </p:nvPr>
        </p:nvSpPr>
        <p:spPr>
          <a:xfrm>
            <a:off x="2343347" y="2763511"/>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sp>
        <p:nvSpPr>
          <p:cNvPr id="4" name="矩形: 圆角 74"/>
          <p:cNvSpPr/>
          <p:nvPr/>
        </p:nvSpPr>
        <p:spPr>
          <a:xfrm>
            <a:off x="517087" y="1969761"/>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矩形: 圆角 74"/>
          <p:cNvSpPr/>
          <p:nvPr/>
        </p:nvSpPr>
        <p:spPr>
          <a:xfrm>
            <a:off x="2143322" y="2207251"/>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矩形: 圆角 74"/>
          <p:cNvSpPr/>
          <p:nvPr/>
        </p:nvSpPr>
        <p:spPr>
          <a:xfrm>
            <a:off x="813632" y="4284336"/>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1" name="图片 10" descr="机器人_o"/>
          <p:cNvPicPr>
            <a:picLocks noChangeAspect="1"/>
          </p:cNvPicPr>
          <p:nvPr/>
        </p:nvPicPr>
        <p:blipFill>
          <a:blip r:embed="rId2"/>
          <a:stretch>
            <a:fillRect/>
          </a:stretch>
        </p:blipFill>
        <p:spPr>
          <a:xfrm>
            <a:off x="2410657" y="2379971"/>
            <a:ext cx="429260" cy="429260"/>
          </a:xfrm>
          <a:prstGeom prst="rect">
            <a:avLst/>
          </a:prstGeom>
        </p:spPr>
      </p:pic>
      <p:grpSp>
        <p:nvGrpSpPr>
          <p:cNvPr id="12" name="组合 11"/>
          <p:cNvGrpSpPr/>
          <p:nvPr/>
        </p:nvGrpSpPr>
        <p:grpSpPr>
          <a:xfrm>
            <a:off x="2988507" y="2372351"/>
            <a:ext cx="641985" cy="619760"/>
            <a:chOff x="4822" y="3437"/>
            <a:chExt cx="1011" cy="976"/>
          </a:xfrm>
        </p:grpSpPr>
        <p:sp>
          <p:nvSpPr>
            <p:cNvPr id="13" name="PA_文本框 151"/>
            <p:cNvSpPr txBox="1"/>
            <p:nvPr>
              <p:custDataLst>
                <p:tags r:id="rId3"/>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2</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4" name="图片 13" descr="机器人_o"/>
            <p:cNvPicPr>
              <a:picLocks noChangeAspect="1"/>
            </p:cNvPicPr>
            <p:nvPr/>
          </p:nvPicPr>
          <p:blipFill>
            <a:blip r:embed="rId2"/>
            <a:stretch>
              <a:fillRect/>
            </a:stretch>
          </p:blipFill>
          <p:spPr>
            <a:xfrm>
              <a:off x="4974" y="3437"/>
              <a:ext cx="676" cy="676"/>
            </a:xfrm>
            <a:prstGeom prst="rect">
              <a:avLst/>
            </a:prstGeom>
          </p:spPr>
        </p:pic>
      </p:grpSp>
      <p:sp>
        <p:nvSpPr>
          <p:cNvPr id="15" name="PA_文本框 151"/>
          <p:cNvSpPr txBox="1"/>
          <p:nvPr>
            <p:custDataLst>
              <p:tags r:id="rId4"/>
            </p:custDataLst>
          </p:nvPr>
        </p:nvSpPr>
        <p:spPr>
          <a:xfrm>
            <a:off x="966667" y="5774681"/>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服务器集群</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grpSp>
        <p:nvGrpSpPr>
          <p:cNvPr id="16" name="组合 15"/>
          <p:cNvGrpSpPr/>
          <p:nvPr/>
        </p:nvGrpSpPr>
        <p:grpSpPr>
          <a:xfrm>
            <a:off x="3646367" y="2372351"/>
            <a:ext cx="641350" cy="619760"/>
            <a:chOff x="4822" y="3437"/>
            <a:chExt cx="1010" cy="976"/>
          </a:xfrm>
        </p:grpSpPr>
        <p:sp>
          <p:nvSpPr>
            <p:cNvPr id="17" name="PA_文本框 151"/>
            <p:cNvSpPr txBox="1"/>
            <p:nvPr>
              <p:custDataLst>
                <p:tags r:id="rId5"/>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8" name="图片 17" descr="机器人_o"/>
            <p:cNvPicPr>
              <a:picLocks noChangeAspect="1"/>
            </p:cNvPicPr>
            <p:nvPr/>
          </p:nvPicPr>
          <p:blipFill>
            <a:blip r:embed="rId2"/>
            <a:stretch>
              <a:fillRect/>
            </a:stretch>
          </p:blipFill>
          <p:spPr>
            <a:xfrm>
              <a:off x="4974" y="3437"/>
              <a:ext cx="676" cy="676"/>
            </a:xfrm>
            <a:prstGeom prst="rect">
              <a:avLst/>
            </a:prstGeom>
          </p:spPr>
        </p:pic>
      </p:grpSp>
      <p:grpSp>
        <p:nvGrpSpPr>
          <p:cNvPr id="19" name="组合 18"/>
          <p:cNvGrpSpPr/>
          <p:nvPr/>
        </p:nvGrpSpPr>
        <p:grpSpPr>
          <a:xfrm>
            <a:off x="2723077" y="3174356"/>
            <a:ext cx="1162050" cy="602615"/>
            <a:chOff x="4141" y="4777"/>
            <a:chExt cx="1830" cy="949"/>
          </a:xfrm>
        </p:grpSpPr>
        <p:sp>
          <p:nvSpPr>
            <p:cNvPr id="20" name="PA_文本框 151"/>
            <p:cNvSpPr txBox="1"/>
            <p:nvPr>
              <p:custDataLst>
                <p:tags r:id="rId6"/>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高密度机器人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nvGrpSpPr>
            <p:cNvPr id="21" name="组合 20"/>
            <p:cNvGrpSpPr/>
            <p:nvPr/>
          </p:nvGrpSpPr>
          <p:grpSpPr>
            <a:xfrm>
              <a:off x="4141" y="4777"/>
              <a:ext cx="1242" cy="676"/>
              <a:chOff x="3400" y="4556"/>
              <a:chExt cx="1242" cy="676"/>
            </a:xfrm>
          </p:grpSpPr>
          <p:pic>
            <p:nvPicPr>
              <p:cNvPr id="23" name="图片 22" descr="机器人_o"/>
              <p:cNvPicPr>
                <a:picLocks noChangeAspect="1"/>
              </p:cNvPicPr>
              <p:nvPr/>
            </p:nvPicPr>
            <p:blipFill>
              <a:blip r:embed="rId2"/>
              <a:stretch>
                <a:fillRect/>
              </a:stretch>
            </p:blipFill>
            <p:spPr>
              <a:xfrm>
                <a:off x="3400" y="4556"/>
                <a:ext cx="676" cy="676"/>
              </a:xfrm>
              <a:prstGeom prst="rect">
                <a:avLst/>
              </a:prstGeom>
            </p:spPr>
          </p:pic>
          <p:pic>
            <p:nvPicPr>
              <p:cNvPr id="24" name="图片 23" descr="机器人_o"/>
              <p:cNvPicPr>
                <a:picLocks noChangeAspect="1"/>
              </p:cNvPicPr>
              <p:nvPr/>
            </p:nvPicPr>
            <p:blipFill>
              <a:blip r:embed="rId2"/>
              <a:stretch>
                <a:fillRect/>
              </a:stretch>
            </p:blipFill>
            <p:spPr>
              <a:xfrm>
                <a:off x="3966" y="4556"/>
                <a:ext cx="676" cy="676"/>
              </a:xfrm>
              <a:prstGeom prst="rect">
                <a:avLst/>
              </a:prstGeom>
            </p:spPr>
          </p:pic>
        </p:grpSp>
        <p:pic>
          <p:nvPicPr>
            <p:cNvPr id="22" name="图片 21" descr="机器人_o"/>
            <p:cNvPicPr>
              <a:picLocks noChangeAspect="1"/>
            </p:cNvPicPr>
            <p:nvPr/>
          </p:nvPicPr>
          <p:blipFill>
            <a:blip r:embed="rId2"/>
            <a:stretch>
              <a:fillRect/>
            </a:stretch>
          </p:blipFill>
          <p:spPr>
            <a:xfrm>
              <a:off x="5295" y="4777"/>
              <a:ext cx="676" cy="676"/>
            </a:xfrm>
            <a:prstGeom prst="rect">
              <a:avLst/>
            </a:prstGeom>
          </p:spPr>
        </p:pic>
      </p:grpSp>
      <p:grpSp>
        <p:nvGrpSpPr>
          <p:cNvPr id="25" name="组合 24"/>
          <p:cNvGrpSpPr/>
          <p:nvPr/>
        </p:nvGrpSpPr>
        <p:grpSpPr>
          <a:xfrm>
            <a:off x="966667" y="2275831"/>
            <a:ext cx="641350" cy="746125"/>
            <a:chOff x="1638" y="3285"/>
            <a:chExt cx="1010" cy="1175"/>
          </a:xfrm>
        </p:grpSpPr>
        <p:pic>
          <p:nvPicPr>
            <p:cNvPr id="26" name="图片 25" descr="电脑屏幕"/>
            <p:cNvPicPr>
              <a:picLocks noChangeAspect="1"/>
            </p:cNvPicPr>
            <p:nvPr/>
          </p:nvPicPr>
          <p:blipFill>
            <a:blip r:embed="rId7"/>
            <a:stretch>
              <a:fillRect/>
            </a:stretch>
          </p:blipFill>
          <p:spPr>
            <a:xfrm>
              <a:off x="1723" y="3285"/>
              <a:ext cx="840" cy="840"/>
            </a:xfrm>
            <a:prstGeom prst="rect">
              <a:avLst/>
            </a:prstGeom>
          </p:spPr>
        </p:pic>
        <p:sp>
          <p:nvSpPr>
            <p:cNvPr id="27" name="PA_文本框 151"/>
            <p:cNvSpPr txBox="1"/>
            <p:nvPr>
              <p:custDataLst>
                <p:tags r:id="rId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grpSp>
        <p:nvGrpSpPr>
          <p:cNvPr id="28" name="组合 27"/>
          <p:cNvGrpSpPr/>
          <p:nvPr/>
        </p:nvGrpSpPr>
        <p:grpSpPr>
          <a:xfrm>
            <a:off x="912057" y="3121016"/>
            <a:ext cx="642620" cy="987425"/>
            <a:chOff x="1551" y="3285"/>
            <a:chExt cx="1012" cy="1555"/>
          </a:xfrm>
        </p:grpSpPr>
        <p:pic>
          <p:nvPicPr>
            <p:cNvPr id="29" name="图片 28" descr="电脑屏幕"/>
            <p:cNvPicPr>
              <a:picLocks noChangeAspect="1"/>
            </p:cNvPicPr>
            <p:nvPr/>
          </p:nvPicPr>
          <p:blipFill>
            <a:blip r:embed="rId7"/>
            <a:stretch>
              <a:fillRect/>
            </a:stretch>
          </p:blipFill>
          <p:spPr>
            <a:xfrm>
              <a:off x="1723" y="3285"/>
              <a:ext cx="840" cy="840"/>
            </a:xfrm>
            <a:prstGeom prst="rect">
              <a:avLst/>
            </a:prstGeom>
          </p:spPr>
        </p:pic>
        <p:sp>
          <p:nvSpPr>
            <p:cNvPr id="30" name="PA_文本框 151"/>
            <p:cNvSpPr txBox="1"/>
            <p:nvPr>
              <p:custDataLst>
                <p:tags r:id="rId9"/>
              </p:custDataLst>
            </p:nvPr>
          </p:nvSpPr>
          <p:spPr>
            <a:xfrm>
              <a:off x="1551" y="448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pic>
        <p:nvPicPr>
          <p:cNvPr id="32" name="图片 31" descr="服务器 (1)"/>
          <p:cNvPicPr>
            <a:picLocks noChangeAspect="1"/>
          </p:cNvPicPr>
          <p:nvPr/>
        </p:nvPicPr>
        <p:blipFill>
          <a:blip r:embed="rId10"/>
          <a:stretch>
            <a:fillRect/>
          </a:stretch>
        </p:blipFill>
        <p:spPr>
          <a:xfrm>
            <a:off x="2298262" y="4500871"/>
            <a:ext cx="574675" cy="574675"/>
          </a:xfrm>
          <a:prstGeom prst="rect">
            <a:avLst/>
          </a:prstGeom>
        </p:spPr>
      </p:pic>
      <p:sp>
        <p:nvSpPr>
          <p:cNvPr id="33" name="PA_文本框 151"/>
          <p:cNvSpPr txBox="1"/>
          <p:nvPr>
            <p:custDataLst>
              <p:tags r:id="rId11"/>
            </p:custDataLst>
          </p:nvPr>
        </p:nvSpPr>
        <p:spPr>
          <a:xfrm>
            <a:off x="2036007" y="5217151"/>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数据库服务器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pic>
        <p:nvPicPr>
          <p:cNvPr id="34" name="图片 33" descr="文件"/>
          <p:cNvPicPr>
            <a:picLocks noChangeAspect="1"/>
          </p:cNvPicPr>
          <p:nvPr/>
        </p:nvPicPr>
        <p:blipFill>
          <a:blip r:embed="rId12"/>
          <a:stretch>
            <a:fillRect/>
          </a:stretch>
        </p:blipFill>
        <p:spPr>
          <a:xfrm>
            <a:off x="3398717" y="4516746"/>
            <a:ext cx="542925" cy="542925"/>
          </a:xfrm>
          <a:prstGeom prst="rect">
            <a:avLst/>
          </a:prstGeom>
        </p:spPr>
      </p:pic>
      <p:sp>
        <p:nvSpPr>
          <p:cNvPr id="35" name="PA_文本框 151"/>
          <p:cNvSpPr txBox="1"/>
          <p:nvPr>
            <p:custDataLst>
              <p:tags r:id="rId13"/>
            </p:custDataLst>
          </p:nvPr>
        </p:nvSpPr>
        <p:spPr>
          <a:xfrm>
            <a:off x="3120587" y="5217151"/>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录屏存储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sp>
        <p:nvSpPr>
          <p:cNvPr id="36" name="矩形: 圆角 74"/>
          <p:cNvSpPr/>
          <p:nvPr/>
        </p:nvSpPr>
        <p:spPr>
          <a:xfrm>
            <a:off x="813632" y="2207251"/>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连接符 159"/>
          <p:cNvCxnSpPr/>
          <p:nvPr/>
        </p:nvCxnSpPr>
        <p:spPr>
          <a:xfrm>
            <a:off x="1772482" y="3050531"/>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p:cNvCxnSpPr>
            <a:stCxn id="36" idx="2"/>
          </p:cNvCxnSpPr>
          <p:nvPr/>
        </p:nvCxnSpPr>
        <p:spPr>
          <a:xfrm>
            <a:off x="1283532" y="3893811"/>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p:cNvCxnSpPr/>
          <p:nvPr/>
        </p:nvCxnSpPr>
        <p:spPr>
          <a:xfrm>
            <a:off x="3309182" y="3893811"/>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48" name="矩形: 圆角 29"/>
          <p:cNvSpPr/>
          <p:nvPr/>
        </p:nvSpPr>
        <p:spPr>
          <a:xfrm>
            <a:off x="5189417" y="37261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人力资源</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cxnSp>
        <p:nvCxnSpPr>
          <p:cNvPr id="57" name="直接连接符 179"/>
          <p:cNvCxnSpPr/>
          <p:nvPr/>
        </p:nvCxnSpPr>
        <p:spPr>
          <a:xfrm>
            <a:off x="4969707" y="3994141"/>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0" name="矩形: 圆角 74"/>
          <p:cNvSpPr/>
          <p:nvPr/>
        </p:nvSpPr>
        <p:spPr>
          <a:xfrm>
            <a:off x="6238875" y="2064385"/>
            <a:ext cx="4455795" cy="1929765"/>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91" name="图片 90"/>
          <p:cNvPicPr>
            <a:picLocks noChangeAspect="1"/>
          </p:cNvPicPr>
          <p:nvPr/>
        </p:nvPicPr>
        <p:blipFill>
          <a:blip r:embed="rId14"/>
          <a:stretch>
            <a:fillRect/>
          </a:stretch>
        </p:blipFill>
        <p:spPr>
          <a:xfrm>
            <a:off x="813435" y="4201795"/>
            <a:ext cx="1124585" cy="1496695"/>
          </a:xfrm>
          <a:prstGeom prst="rect">
            <a:avLst/>
          </a:prstGeom>
        </p:spPr>
      </p:pic>
      <p:pic>
        <p:nvPicPr>
          <p:cNvPr id="93" name="图片 92"/>
          <p:cNvPicPr>
            <a:picLocks noChangeAspect="1"/>
          </p:cNvPicPr>
          <p:nvPr/>
        </p:nvPicPr>
        <p:blipFill>
          <a:blip r:embed="rId15"/>
          <a:stretch>
            <a:fillRect/>
          </a:stretch>
        </p:blipFill>
        <p:spPr>
          <a:xfrm>
            <a:off x="2298065" y="4384040"/>
            <a:ext cx="2486025" cy="1390650"/>
          </a:xfrm>
          <a:prstGeom prst="rect">
            <a:avLst/>
          </a:prstGeom>
        </p:spPr>
      </p:pic>
      <p:pic>
        <p:nvPicPr>
          <p:cNvPr id="94" name="图片 93"/>
          <p:cNvPicPr>
            <a:picLocks noChangeAspect="1"/>
          </p:cNvPicPr>
          <p:nvPr/>
        </p:nvPicPr>
        <p:blipFill>
          <a:blip r:embed="rId16"/>
          <a:stretch>
            <a:fillRect/>
          </a:stretch>
        </p:blipFill>
        <p:spPr>
          <a:xfrm>
            <a:off x="724535" y="1801495"/>
            <a:ext cx="1352550" cy="933450"/>
          </a:xfrm>
          <a:prstGeom prst="rect">
            <a:avLst/>
          </a:prstGeom>
        </p:spPr>
      </p:pic>
      <p:pic>
        <p:nvPicPr>
          <p:cNvPr id="95" name="图片 94"/>
          <p:cNvPicPr>
            <a:picLocks noChangeAspect="1"/>
          </p:cNvPicPr>
          <p:nvPr/>
        </p:nvPicPr>
        <p:blipFill>
          <a:blip r:embed="rId16"/>
          <a:stretch>
            <a:fillRect/>
          </a:stretch>
        </p:blipFill>
        <p:spPr>
          <a:xfrm>
            <a:off x="713740" y="2992120"/>
            <a:ext cx="1352550" cy="933450"/>
          </a:xfrm>
          <a:prstGeom prst="rect">
            <a:avLst/>
          </a:prstGeom>
        </p:spPr>
      </p:pic>
      <p:pic>
        <p:nvPicPr>
          <p:cNvPr id="96" name="图片 95"/>
          <p:cNvPicPr>
            <a:picLocks noChangeAspect="1"/>
          </p:cNvPicPr>
          <p:nvPr/>
        </p:nvPicPr>
        <p:blipFill>
          <a:blip r:embed="rId17"/>
          <a:stretch>
            <a:fillRect/>
          </a:stretch>
        </p:blipFill>
        <p:spPr>
          <a:xfrm>
            <a:off x="4972685" y="4008755"/>
            <a:ext cx="1266190" cy="1066800"/>
          </a:xfrm>
          <a:prstGeom prst="rect">
            <a:avLst/>
          </a:prstGeom>
        </p:spPr>
      </p:pic>
      <p:sp>
        <p:nvSpPr>
          <p:cNvPr id="105" name="矩形: 圆角 74"/>
          <p:cNvSpPr/>
          <p:nvPr/>
        </p:nvSpPr>
        <p:spPr>
          <a:xfrm>
            <a:off x="6238875" y="4284345"/>
            <a:ext cx="4455795" cy="1929765"/>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矩形: 圆角 29"/>
          <p:cNvSpPr/>
          <p:nvPr/>
        </p:nvSpPr>
        <p:spPr>
          <a:xfrm>
            <a:off x="6239072" y="2064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Arial" panose="020B0604020202020204" pitchFamily="34" charset="0"/>
                <a:ea typeface="Arial" panose="020B0604020202020204" pitchFamily="34" charset="0"/>
                <a:cs typeface="Arial" panose="020B0604020202020204" pitchFamily="34" charset="0"/>
              </a:rPr>
              <a:t>老员工</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sp>
        <p:nvSpPr>
          <p:cNvPr id="107" name="矩形: 圆角 29"/>
          <p:cNvSpPr/>
          <p:nvPr/>
        </p:nvSpPr>
        <p:spPr>
          <a:xfrm>
            <a:off x="6238875" y="4016375"/>
            <a:ext cx="1251585"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Arial" panose="020B0604020202020204" pitchFamily="34" charset="0"/>
                <a:ea typeface="Arial" panose="020B0604020202020204" pitchFamily="34" charset="0"/>
                <a:cs typeface="Arial" panose="020B0604020202020204" pitchFamily="34" charset="0"/>
              </a:rPr>
              <a:t>未入职候选人</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pic>
        <p:nvPicPr>
          <p:cNvPr id="108" name="图片 107"/>
          <p:cNvPicPr>
            <a:picLocks noChangeAspect="1"/>
          </p:cNvPicPr>
          <p:nvPr/>
        </p:nvPicPr>
        <p:blipFill>
          <a:blip r:embed="rId18"/>
          <a:stretch>
            <a:fillRect/>
          </a:stretch>
        </p:blipFill>
        <p:spPr>
          <a:xfrm>
            <a:off x="7490460" y="2584450"/>
            <a:ext cx="676275" cy="1019175"/>
          </a:xfrm>
          <a:prstGeom prst="rect">
            <a:avLst/>
          </a:prstGeom>
        </p:spPr>
      </p:pic>
      <p:pic>
        <p:nvPicPr>
          <p:cNvPr id="109" name="图片 108"/>
          <p:cNvPicPr>
            <a:picLocks noChangeAspect="1"/>
          </p:cNvPicPr>
          <p:nvPr/>
        </p:nvPicPr>
        <p:blipFill>
          <a:blip r:embed="rId18"/>
          <a:stretch>
            <a:fillRect/>
          </a:stretch>
        </p:blipFill>
        <p:spPr>
          <a:xfrm>
            <a:off x="6526530" y="2584450"/>
            <a:ext cx="676275" cy="1019175"/>
          </a:xfrm>
          <a:prstGeom prst="rect">
            <a:avLst/>
          </a:prstGeom>
        </p:spPr>
      </p:pic>
      <p:pic>
        <p:nvPicPr>
          <p:cNvPr id="110" name="图片 109"/>
          <p:cNvPicPr>
            <a:picLocks noChangeAspect="1"/>
          </p:cNvPicPr>
          <p:nvPr/>
        </p:nvPicPr>
        <p:blipFill>
          <a:blip r:embed="rId18"/>
          <a:stretch>
            <a:fillRect/>
          </a:stretch>
        </p:blipFill>
        <p:spPr>
          <a:xfrm>
            <a:off x="8395335" y="2584450"/>
            <a:ext cx="676275" cy="1019175"/>
          </a:xfrm>
          <a:prstGeom prst="rect">
            <a:avLst/>
          </a:prstGeom>
        </p:spPr>
      </p:pic>
      <p:pic>
        <p:nvPicPr>
          <p:cNvPr id="111" name="图片 110"/>
          <p:cNvPicPr>
            <a:picLocks noChangeAspect="1"/>
          </p:cNvPicPr>
          <p:nvPr/>
        </p:nvPicPr>
        <p:blipFill>
          <a:blip r:embed="rId18"/>
          <a:stretch>
            <a:fillRect/>
          </a:stretch>
        </p:blipFill>
        <p:spPr>
          <a:xfrm>
            <a:off x="9366885" y="2584450"/>
            <a:ext cx="676275" cy="1019175"/>
          </a:xfrm>
          <a:prstGeom prst="rect">
            <a:avLst/>
          </a:prstGeom>
        </p:spPr>
      </p:pic>
      <p:pic>
        <p:nvPicPr>
          <p:cNvPr id="112" name="图片 111"/>
          <p:cNvPicPr>
            <a:picLocks noChangeAspect="1"/>
          </p:cNvPicPr>
          <p:nvPr/>
        </p:nvPicPr>
        <p:blipFill>
          <a:blip r:embed="rId18"/>
          <a:stretch>
            <a:fillRect/>
          </a:stretch>
        </p:blipFill>
        <p:spPr>
          <a:xfrm>
            <a:off x="6526530" y="4739640"/>
            <a:ext cx="676275" cy="1019175"/>
          </a:xfrm>
          <a:prstGeom prst="rect">
            <a:avLst/>
          </a:prstGeom>
        </p:spPr>
      </p:pic>
      <p:pic>
        <p:nvPicPr>
          <p:cNvPr id="113" name="图片 112"/>
          <p:cNvPicPr>
            <a:picLocks noChangeAspect="1"/>
          </p:cNvPicPr>
          <p:nvPr/>
        </p:nvPicPr>
        <p:blipFill>
          <a:blip r:embed="rId18"/>
          <a:stretch>
            <a:fillRect/>
          </a:stretch>
        </p:blipFill>
        <p:spPr>
          <a:xfrm>
            <a:off x="9366885" y="4739640"/>
            <a:ext cx="676275" cy="1019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5559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4949" y="1117551"/>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42164" y="4384535"/>
            <a:ext cx="5264383" cy="306705"/>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机器人自动完成打开网页、打开文档</a:t>
            </a:r>
            <a:r>
              <a:rPr kumimoji="1" lang="zh-CN" altLang="en-US" sz="1400" b="1">
                <a:solidFill>
                  <a:srgbClr val="04AF59"/>
                </a:solidFill>
                <a:latin typeface="微软雅黑" panose="020B0503020204020204" pitchFamily="34" charset="-122"/>
                <a:ea typeface="微软雅黑" panose="020B0503020204020204" pitchFamily="34" charset="-122"/>
              </a:rPr>
              <a:t>、发送邮件</a:t>
            </a:r>
            <a:r>
              <a:rPr kumimoji="1" lang="zh-CN" altLang="en-US" sz="1400" b="1">
                <a:solidFill>
                  <a:srgbClr val="04AF59"/>
                </a:solidFill>
                <a:latin typeface="微软雅黑" panose="020B0503020204020204" pitchFamily="34" charset="-122"/>
                <a:ea typeface="微软雅黑" panose="020B0503020204020204" pitchFamily="34" charset="-122"/>
              </a:rPr>
              <a:t>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2588649" y="500011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169356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344824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338235" y="3027157"/>
            <a:ext cx="349732" cy="349732"/>
          </a:xfrm>
          <a:prstGeom prst="rect">
            <a:avLst/>
          </a:prstGeom>
        </p:spPr>
      </p:pic>
      <p:pic>
        <p:nvPicPr>
          <p:cNvPr id="17" name="图形 16" descr="Internet"/>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1583" y="1837684"/>
            <a:ext cx="403296" cy="403296"/>
          </a:xfrm>
          <a:prstGeom prst="rect">
            <a:avLst/>
          </a:prstGeom>
        </p:spPr>
      </p:pic>
      <p:pic>
        <p:nvPicPr>
          <p:cNvPr id="18" name="图形 17" descr="月历"/>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7601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4971504" y="1714879"/>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485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6313547" y="1722455"/>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4821" y="1817047"/>
            <a:ext cx="335200" cy="335200"/>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6610025"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296399" y="2991984"/>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13081" y="3007736"/>
            <a:ext cx="349732" cy="349732"/>
          </a:xfrm>
          <a:prstGeom prst="rect">
            <a:avLst/>
          </a:prstGeom>
        </p:spPr>
      </p:pic>
      <p:sp>
        <p:nvSpPr>
          <p:cNvPr id="27" name="文本框 26"/>
          <p:cNvSpPr txBox="1"/>
          <p:nvPr/>
        </p:nvSpPr>
        <p:spPr>
          <a:xfrm>
            <a:off x="1254768" y="2418649"/>
            <a:ext cx="138447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登录指定网站</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042962" y="3724029"/>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发送面试结果通知</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58172" y="3723903"/>
            <a:ext cx="1271212" cy="245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选择候选人</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624723" y="2361764"/>
            <a:ext cx="1270907"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登录企业邮箱</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061922" y="2354837"/>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审批通过</a:t>
            </a:r>
            <a:r>
              <a:rPr kumimoji="1" lang="en-US" altLang="zh-CN" sz="1000">
                <a:solidFill>
                  <a:schemeClr val="bg1"/>
                </a:solidFill>
                <a:latin typeface="微软雅黑" panose="020B0503020204020204" pitchFamily="34" charset="-122"/>
                <a:ea typeface="微软雅黑" panose="020B0503020204020204" pitchFamily="34" charset="-122"/>
              </a:rPr>
              <a:t>/</a:t>
            </a:r>
            <a:r>
              <a:rPr kumimoji="1" lang="zh-CN" altLang="en-US" sz="1000">
                <a:solidFill>
                  <a:schemeClr val="bg1"/>
                </a:solidFill>
                <a:latin typeface="微软雅黑" panose="020B0503020204020204" pitchFamily="34" charset="-122"/>
                <a:ea typeface="微软雅黑" panose="020B0503020204020204" pitchFamily="34" charset="-122"/>
              </a:rPr>
              <a:t>不通过</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697880" y="2361797"/>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合适的简历给上层审批</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211943" y="2381084"/>
            <a:ext cx="1113892" cy="245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手动筛选简历</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5" name="箭头: 右 90"/>
          <p:cNvSpPr/>
          <p:nvPr/>
        </p:nvSpPr>
        <p:spPr>
          <a:xfrm>
            <a:off x="565183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419348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242197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9" name="箭头: 左 94"/>
          <p:cNvSpPr/>
          <p:nvPr/>
        </p:nvSpPr>
        <p:spPr>
          <a:xfrm>
            <a:off x="7338515"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4" cstate="print"/>
          <a:stretch>
            <a:fillRect/>
          </a:stretch>
        </p:blipFill>
        <p:spPr>
          <a:xfrm>
            <a:off x="2297004" y="5187808"/>
            <a:ext cx="326154" cy="326154"/>
          </a:xfrm>
          <a:prstGeom prst="rect">
            <a:avLst/>
          </a:prstGeom>
        </p:spPr>
      </p:pic>
      <p:pic>
        <p:nvPicPr>
          <p:cNvPr id="41" name="图形 40" descr="月历"/>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21430" y="500995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854472" y="4991702"/>
            <a:ext cx="565151" cy="565151"/>
          </a:xfrm>
          <a:prstGeom prst="rect">
            <a:avLst/>
          </a:prstGeom>
        </p:spPr>
      </p:pic>
      <p:pic>
        <p:nvPicPr>
          <p:cNvPr id="43" name="图形 42" descr="Internet"/>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35372" y="509595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5120316" y="4998129"/>
            <a:ext cx="565151" cy="565151"/>
          </a:xfrm>
          <a:prstGeom prst="rect">
            <a:avLst/>
          </a:prstGeom>
        </p:spPr>
      </p:pic>
      <p:pic>
        <p:nvPicPr>
          <p:cNvPr id="45" name="图形 44" descr="复选标记"/>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6536" y="5176396"/>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6464888" y="4998128"/>
            <a:ext cx="565151" cy="565151"/>
          </a:xfrm>
          <a:prstGeom prst="rect">
            <a:avLst/>
          </a:prstGeom>
        </p:spPr>
      </p:pic>
      <p:sp>
        <p:nvSpPr>
          <p:cNvPr id="49" name="文本框 48"/>
          <p:cNvSpPr txBox="1"/>
          <p:nvPr/>
        </p:nvSpPr>
        <p:spPr>
          <a:xfrm>
            <a:off x="2257603" y="5670945"/>
            <a:ext cx="1113892" cy="245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登录</a:t>
            </a:r>
            <a:r>
              <a:rPr kumimoji="1" lang="en-US" altLang="zh-CN" sz="1000" dirty="0">
                <a:solidFill>
                  <a:srgbClr val="00AE57"/>
                </a:solidFill>
                <a:latin typeface="微软雅黑" panose="020B0503020204020204" pitchFamily="34" charset="-122"/>
                <a:ea typeface="微软雅黑" panose="020B0503020204020204" pitchFamily="34" charset="-122"/>
              </a:rPr>
              <a:t>hr</a:t>
            </a:r>
            <a:r>
              <a:rPr kumimoji="1" lang="zh-CN" altLang="en-US" sz="1000" dirty="0">
                <a:solidFill>
                  <a:srgbClr val="00AE57"/>
                </a:solidFill>
                <a:latin typeface="微软雅黑" panose="020B0503020204020204" pitchFamily="34" charset="-122"/>
                <a:ea typeface="微软雅黑" panose="020B0503020204020204" pitchFamily="34" charset="-122"/>
              </a:rPr>
              <a:t>邮箱</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490926" y="5616584"/>
            <a:ext cx="1113892" cy="553085"/>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从网站获取条件合适的求职者信息</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31867" y="5293168"/>
            <a:ext cx="335200" cy="335200"/>
          </a:xfrm>
          <a:prstGeom prst="rect">
            <a:avLst/>
          </a:prstGeom>
        </p:spPr>
      </p:pic>
      <p:sp>
        <p:nvSpPr>
          <p:cNvPr id="52" name="文本框 51"/>
          <p:cNvSpPr txBox="1"/>
          <p:nvPr/>
        </p:nvSpPr>
        <p:spPr>
          <a:xfrm>
            <a:off x="4736696" y="5592032"/>
            <a:ext cx="1113892" cy="39878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自动发送面试通知</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037580" y="5607685"/>
            <a:ext cx="3909695" cy="553085"/>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面试结束对于面试结果自动识别表格内容，面试结果通过的发送录用通知，自动生成</a:t>
            </a:r>
            <a:r>
              <a:rPr kumimoji="1" lang="en-US" altLang="zh-CN" sz="1000">
                <a:solidFill>
                  <a:srgbClr val="00AE57"/>
                </a:solidFill>
                <a:latin typeface="微软雅黑" panose="020B0503020204020204" pitchFamily="34" charset="-122"/>
                <a:ea typeface="微软雅黑" panose="020B0503020204020204" pitchFamily="34" charset="-122"/>
              </a:rPr>
              <a:t>pdf,</a:t>
            </a:r>
            <a:r>
              <a:rPr kumimoji="1" lang="zh-CN" altLang="en-US" sz="1000">
                <a:solidFill>
                  <a:srgbClr val="00AE57"/>
                </a:solidFill>
                <a:latin typeface="微软雅黑" panose="020B0503020204020204" pitchFamily="34" charset="-122"/>
                <a:ea typeface="微软雅黑" panose="020B0503020204020204" pitchFamily="34" charset="-122"/>
              </a:rPr>
              <a:t>不通过的直接发送文字。能够自动计算员工工资，并且自动发送每月工资条</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56" name="箭头: 右 120"/>
          <p:cNvSpPr/>
          <p:nvPr/>
        </p:nvSpPr>
        <p:spPr>
          <a:xfrm>
            <a:off x="5745666" y="53633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3075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3183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5850405"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圆角 89"/>
          <p:cNvSpPr/>
          <p:nvPr/>
        </p:nvSpPr>
        <p:spPr>
          <a:xfrm>
            <a:off x="10170682" y="562842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a:solidFill>
                  <a:schemeClr val="bg1"/>
                </a:solidFill>
                <a:effectLst>
                  <a:outerShdw blurRad="38100" dist="38100" dir="2700000" algn="tl">
                    <a:srgbClr val="000000">
                      <a:alpha val="43137"/>
                    </a:srgbClr>
                  </a:outerShdw>
                </a:effectLst>
              </a:rPr>
              <a:t>处理时间</a:t>
            </a:r>
            <a:endParaRPr lang="zh-CN" altLang="en-US" sz="2000">
              <a:solidFill>
                <a:schemeClr val="bg1"/>
              </a:solidFill>
              <a:effectLst>
                <a:outerShdw blurRad="38100" dist="38100" dir="2700000" algn="tl">
                  <a:srgbClr val="000000">
                    <a:alpha val="43137"/>
                  </a:srgbClr>
                </a:outerShdw>
              </a:effectLst>
            </a:endParaRPr>
          </a:p>
          <a:p>
            <a:r>
              <a:rPr lang="en-US" altLang="zh-CN" sz="2000">
                <a:solidFill>
                  <a:schemeClr val="bg1"/>
                </a:solidFill>
                <a:effectLst>
                  <a:outerShdw blurRad="38100" dist="38100" dir="2700000" algn="tl">
                    <a:srgbClr val="000000">
                      <a:alpha val="43137"/>
                    </a:srgbClr>
                  </a:outerShdw>
                </a:effectLst>
              </a:rPr>
              <a:t>0.1</a:t>
            </a:r>
            <a:r>
              <a:rPr lang="zh-CN" altLang="en-US" sz="2000">
                <a:solidFill>
                  <a:schemeClr val="bg1"/>
                </a:solidFill>
                <a:effectLst>
                  <a:outerShdw blurRad="38100" dist="38100" dir="2700000" algn="tl">
                    <a:srgbClr val="000000">
                      <a:alpha val="43137"/>
                    </a:srgbClr>
                  </a:outerShdw>
                </a:effectLst>
              </a:rPr>
              <a:t>秒</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份</a:t>
            </a:r>
            <a:endParaRPr lang="zh-CN" altLang="en-US" sz="200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71001" y="196301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a:solidFill>
                  <a:schemeClr val="bg1"/>
                </a:solidFill>
                <a:effectLst>
                  <a:outerShdw blurRad="38100" dist="38100" dir="2700000" algn="tl">
                    <a:srgbClr val="000000">
                      <a:alpha val="43137"/>
                    </a:srgbClr>
                  </a:outerShdw>
                </a:effectLst>
              </a:rPr>
              <a:t>处理时间：</a:t>
            </a:r>
            <a:r>
              <a:rPr lang="en-US" altLang="zh-CN" sz="2000">
                <a:solidFill>
                  <a:schemeClr val="bg1"/>
                </a:solidFill>
                <a:effectLst>
                  <a:outerShdw blurRad="38100" dist="38100" dir="2700000" algn="tl">
                    <a:srgbClr val="000000">
                      <a:alpha val="43137"/>
                    </a:srgbClr>
                  </a:outerShdw>
                </a:effectLst>
              </a:rPr>
              <a:t>&gt;2min</a:t>
            </a:r>
            <a:endParaRPr lang="zh-CN" altLang="en-US" sz="900" dirty="0">
              <a:ln>
                <a:solidFill>
                  <a:sysClr val="windowText" lastClr="000000"/>
                </a:solidFill>
              </a:ln>
              <a:gradFill>
                <a:gsLst>
                  <a:gs pos="0">
                    <a:srgbClr val="14CD68"/>
                  </a:gs>
                  <a:gs pos="100000">
                    <a:srgbClr val="035C7D"/>
                  </a:gs>
                </a:gsLst>
                <a:lin scaled="0"/>
              </a:gradFill>
            </a:endParaRPr>
          </a:p>
        </p:txBody>
      </p:sp>
      <p:pic>
        <p:nvPicPr>
          <p:cNvPr id="65" name="图片 64" descr="人 (2)"/>
          <p:cNvPicPr>
            <a:picLocks noChangeAspect="1"/>
          </p:cNvPicPr>
          <p:nvPr/>
        </p:nvPicPr>
        <p:blipFill>
          <a:blip r:embed="rId2" cstate="print">
            <a:biLevel thresh="25000"/>
          </a:blip>
          <a:stretch>
            <a:fillRect/>
          </a:stretch>
        </p:blipFill>
        <p:spPr>
          <a:xfrm>
            <a:off x="4985005" y="3001650"/>
            <a:ext cx="607596" cy="607596"/>
          </a:xfrm>
          <a:prstGeom prst="rect">
            <a:avLst/>
          </a:prstGeom>
        </p:spPr>
      </p:pic>
      <p:pic>
        <p:nvPicPr>
          <p:cNvPr id="66" name="图形 65" descr="研究"/>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766722" y="2946418"/>
            <a:ext cx="365809" cy="365809"/>
          </a:xfrm>
          <a:prstGeom prst="rect">
            <a:avLst/>
          </a:prstGeom>
        </p:spPr>
      </p:pic>
      <p:sp>
        <p:nvSpPr>
          <p:cNvPr id="67" name="文本框 66"/>
          <p:cNvSpPr txBox="1"/>
          <p:nvPr/>
        </p:nvSpPr>
        <p:spPr>
          <a:xfrm>
            <a:off x="4766687" y="3723415"/>
            <a:ext cx="1113892" cy="245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选择其邮箱地址</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108594"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descr="人 (2)"/>
          <p:cNvPicPr>
            <a:picLocks noChangeAspect="1"/>
          </p:cNvPicPr>
          <p:nvPr/>
        </p:nvPicPr>
        <p:blipFill>
          <a:blip r:embed="rId2" cstate="print">
            <a:biLevel thresh="25000"/>
          </a:blip>
          <a:stretch>
            <a:fillRect/>
          </a:stretch>
        </p:blipFill>
        <p:spPr>
          <a:xfrm>
            <a:off x="7868937" y="1773795"/>
            <a:ext cx="607596" cy="607596"/>
          </a:xfrm>
          <a:prstGeom prst="rect">
            <a:avLst/>
          </a:prstGeom>
        </p:spPr>
      </p:pic>
      <p:pic>
        <p:nvPicPr>
          <p:cNvPr id="6" name="图形 33" descr="目标受众"/>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63659" y="1744294"/>
            <a:ext cx="349732" cy="349732"/>
          </a:xfrm>
          <a:prstGeom prst="rect">
            <a:avLst/>
          </a:prstGeom>
        </p:spPr>
      </p:pic>
      <p:sp>
        <p:nvSpPr>
          <p:cNvPr id="7" name="箭头: 右 90"/>
          <p:cNvSpPr/>
          <p:nvPr/>
        </p:nvSpPr>
        <p:spPr>
          <a:xfrm>
            <a:off x="707423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solidFill>
                <a:schemeClr val="bg1"/>
              </a:solidFill>
            </a:endParaRPr>
          </a:p>
        </p:txBody>
      </p:sp>
      <p:pic>
        <p:nvPicPr>
          <p:cNvPr id="8" name="图片 7" descr="文件 (3)"/>
          <p:cNvPicPr>
            <a:picLocks noChangeAspect="1"/>
          </p:cNvPicPr>
          <p:nvPr/>
        </p:nvPicPr>
        <p:blipFill>
          <a:blip r:embed="rId3" cstate="print">
            <a:biLevel thresh="25000"/>
          </a:blip>
          <a:stretch>
            <a:fillRect/>
          </a:stretch>
        </p:blipFill>
        <p:spPr>
          <a:xfrm>
            <a:off x="7767620" y="3008107"/>
            <a:ext cx="349732" cy="349732"/>
          </a:xfrm>
          <a:prstGeom prst="rect">
            <a:avLst/>
          </a:prstGeom>
        </p:spPr>
      </p:pic>
      <p:pic>
        <p:nvPicPr>
          <p:cNvPr id="70" name="图片 69" descr="人 (2)"/>
          <p:cNvPicPr>
            <a:picLocks noChangeAspect="1"/>
          </p:cNvPicPr>
          <p:nvPr/>
        </p:nvPicPr>
        <p:blipFill>
          <a:blip r:embed="rId2" cstate="print">
            <a:biLevel thresh="25000"/>
          </a:blip>
          <a:stretch>
            <a:fillRect/>
          </a:stretch>
        </p:blipFill>
        <p:spPr>
          <a:xfrm>
            <a:off x="7932095" y="3073739"/>
            <a:ext cx="607596" cy="607596"/>
          </a:xfrm>
          <a:prstGeom prst="rect">
            <a:avLst/>
          </a:prstGeom>
        </p:spPr>
      </p:pic>
      <p:sp>
        <p:nvSpPr>
          <p:cNvPr id="71" name="箭头: 右 90"/>
          <p:cNvSpPr/>
          <p:nvPr/>
        </p:nvSpPr>
        <p:spPr>
          <a:xfrm>
            <a:off x="8539183" y="3419148"/>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solidFill>
                <a:schemeClr val="bg1"/>
              </a:solidFill>
            </a:endParaRPr>
          </a:p>
        </p:txBody>
      </p:sp>
      <p:sp>
        <p:nvSpPr>
          <p:cNvPr id="73" name="文本框 72"/>
          <p:cNvSpPr txBox="1"/>
          <p:nvPr/>
        </p:nvSpPr>
        <p:spPr>
          <a:xfrm>
            <a:off x="7702162" y="3723903"/>
            <a:ext cx="1271212" cy="245110"/>
          </a:xfrm>
          <a:prstGeom prst="rect">
            <a:avLst/>
          </a:prstGeom>
          <a:noFill/>
        </p:spPr>
        <p:txBody>
          <a:bodyPr wrap="square" rtlCol="0">
            <a:spAutoFit/>
          </a:bodyPr>
          <a:p>
            <a:pPr algn="ctr"/>
            <a:r>
              <a:rPr kumimoji="1" lang="en-US" altLang="zh-CN" sz="1000" dirty="0">
                <a:solidFill>
                  <a:schemeClr val="bg1"/>
                </a:solidFill>
                <a:latin typeface="微软雅黑" panose="020B0503020204020204" pitchFamily="34" charset="-122"/>
                <a:ea typeface="微软雅黑" panose="020B0503020204020204" pitchFamily="34" charset="-122"/>
              </a:rPr>
              <a:t>hr</a:t>
            </a:r>
            <a:endParaRPr kumimoji="1"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76" name="图片 75" descr="人 (2)"/>
          <p:cNvPicPr>
            <a:picLocks noChangeAspect="1"/>
          </p:cNvPicPr>
          <p:nvPr/>
        </p:nvPicPr>
        <p:blipFill>
          <a:blip r:embed="rId2" cstate="print">
            <a:biLevel thresh="25000"/>
          </a:blip>
          <a:stretch>
            <a:fillRect/>
          </a:stretch>
        </p:blipFill>
        <p:spPr>
          <a:xfrm>
            <a:off x="9226805" y="3074675"/>
            <a:ext cx="607596" cy="607596"/>
          </a:xfrm>
          <a:prstGeom prst="rect">
            <a:avLst/>
          </a:prstGeom>
        </p:spPr>
      </p:pic>
      <p:pic>
        <p:nvPicPr>
          <p:cNvPr id="77" name="图形 65" descr="研究"/>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008522" y="3019443"/>
            <a:ext cx="365809" cy="365809"/>
          </a:xfrm>
          <a:prstGeom prst="rect">
            <a:avLst/>
          </a:prstGeom>
        </p:spPr>
      </p:pic>
      <p:sp>
        <p:nvSpPr>
          <p:cNvPr id="78" name="文本框 77"/>
          <p:cNvSpPr txBox="1"/>
          <p:nvPr/>
        </p:nvSpPr>
        <p:spPr>
          <a:xfrm>
            <a:off x="8848337" y="3724538"/>
            <a:ext cx="1271212" cy="245110"/>
          </a:xfrm>
          <a:prstGeom prst="rect">
            <a:avLst/>
          </a:prstGeom>
          <a:noFill/>
        </p:spPr>
        <p:txBody>
          <a:bodyPr wrap="square" rtlCol="0">
            <a:spAutoFit/>
          </a:bodyPr>
          <a:p>
            <a:pPr algn="ctr"/>
            <a:r>
              <a:rPr kumimoji="1" lang="zh-CN" altLang="en-US" sz="1000" dirty="0">
                <a:solidFill>
                  <a:schemeClr val="bg1"/>
                </a:solidFill>
                <a:latin typeface="微软雅黑" panose="020B0503020204020204" pitchFamily="34" charset="-122"/>
                <a:ea typeface="微软雅黑" panose="020B0503020204020204" pitchFamily="34" charset="-122"/>
              </a:rPr>
              <a:t>统计考勤</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79" name="图片 78" descr="人 (2)"/>
          <p:cNvPicPr>
            <a:picLocks noChangeAspect="1"/>
          </p:cNvPicPr>
          <p:nvPr/>
        </p:nvPicPr>
        <p:blipFill>
          <a:blip r:embed="rId2" cstate="print">
            <a:biLevel thresh="25000"/>
          </a:blip>
          <a:stretch>
            <a:fillRect/>
          </a:stretch>
        </p:blipFill>
        <p:spPr>
          <a:xfrm>
            <a:off x="10569830" y="3043560"/>
            <a:ext cx="607596" cy="607596"/>
          </a:xfrm>
          <a:prstGeom prst="rect">
            <a:avLst/>
          </a:prstGeom>
        </p:spPr>
      </p:pic>
      <p:sp>
        <p:nvSpPr>
          <p:cNvPr id="81" name="箭头: 右 90"/>
          <p:cNvSpPr/>
          <p:nvPr/>
        </p:nvSpPr>
        <p:spPr>
          <a:xfrm>
            <a:off x="9946978" y="341978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solidFill>
                <a:schemeClr val="bg1"/>
              </a:solidFill>
            </a:endParaRPr>
          </a:p>
        </p:txBody>
      </p:sp>
      <p:sp>
        <p:nvSpPr>
          <p:cNvPr id="82" name="文本框 81"/>
          <p:cNvSpPr txBox="1"/>
          <p:nvPr/>
        </p:nvSpPr>
        <p:spPr>
          <a:xfrm>
            <a:off x="10085952" y="3723903"/>
            <a:ext cx="1271212" cy="245110"/>
          </a:xfrm>
          <a:prstGeom prst="rect">
            <a:avLst/>
          </a:prstGeom>
          <a:noFill/>
        </p:spPr>
        <p:txBody>
          <a:bodyPr wrap="square" rtlCol="0">
            <a:spAutoFit/>
          </a:bodyPr>
          <a:p>
            <a:pPr algn="ctr"/>
            <a:r>
              <a:rPr kumimoji="1" lang="zh-CN" altLang="en-US" sz="1000" dirty="0">
                <a:solidFill>
                  <a:schemeClr val="bg1"/>
                </a:solidFill>
                <a:latin typeface="微软雅黑" panose="020B0503020204020204" pitchFamily="34" charset="-122"/>
                <a:ea typeface="微软雅黑" panose="020B0503020204020204" pitchFamily="34" charset="-122"/>
              </a:rPr>
              <a:t>发送工资条</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83" name="下箭头 82"/>
          <p:cNvSpPr/>
          <p:nvPr/>
        </p:nvSpPr>
        <p:spPr>
          <a:xfrm>
            <a:off x="8106410" y="2585720"/>
            <a:ext cx="133350" cy="415925"/>
          </a:xfrm>
          <a:prstGeom prst="downArrow">
            <a:avLst/>
          </a:prstGeom>
          <a:ln>
            <a:noFill/>
          </a:ln>
        </p:spPr>
        <p:style>
          <a:lnRef idx="1">
            <a:schemeClr val="dk1"/>
          </a:lnRef>
          <a:fillRef idx="2">
            <a:schemeClr val="dk1"/>
          </a:fillRef>
          <a:effectRef idx="1">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bg1"/>
              </a:solidFill>
              <a:sym typeface="+mn-ea"/>
            </a:endParaRPr>
          </a:p>
        </p:txBody>
      </p:sp>
      <p:pic>
        <p:nvPicPr>
          <p:cNvPr id="23"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7096" y="3082031"/>
            <a:ext cx="349732" cy="3497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09"/>
          <p:cNvSpPr/>
          <p:nvPr/>
        </p:nvSpPr>
        <p:spPr bwMode="gray">
          <a:xfrm>
            <a:off x="1262207" y="1208789"/>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765" fontAlgn="base">
              <a:spcBef>
                <a:spcPct val="50000"/>
              </a:spcBef>
              <a:spcAft>
                <a:spcPct val="0"/>
              </a:spcAft>
              <a:buClr>
                <a:srgbClr val="F0AB00"/>
              </a:buClr>
              <a:buSzPct val="80000"/>
              <a:defRPr/>
            </a:pPr>
            <a:endParaRPr lang="en-US" sz="1400" b="1" kern="0" dirty="0">
              <a:solidFill>
                <a:schemeClr val="bg1"/>
              </a:solidFill>
              <a:latin typeface="Arial" panose="020B0604020202020204"/>
              <a:ea typeface="Arial Unicode MS" pitchFamily="34" charset="-128"/>
              <a:cs typeface="Arial Unicode MS" pitchFamily="34" charset="-128"/>
            </a:endParaRPr>
          </a:p>
        </p:txBody>
      </p:sp>
      <p:sp>
        <p:nvSpPr>
          <p:cNvPr id="4" name="Rectangle: Rounded Corners 103"/>
          <p:cNvSpPr/>
          <p:nvPr/>
        </p:nvSpPr>
        <p:spPr bwMode="gray">
          <a:xfrm>
            <a:off x="568954" y="3695775"/>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5" name="Rectangle: Rounded Corners 104"/>
          <p:cNvSpPr/>
          <p:nvPr/>
        </p:nvSpPr>
        <p:spPr bwMode="gray">
          <a:xfrm>
            <a:off x="3556000" y="3705860"/>
            <a:ext cx="8129905" cy="3121660"/>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grpSp>
        <p:nvGrpSpPr>
          <p:cNvPr id="7" name="Group 3"/>
          <p:cNvGrpSpPr/>
          <p:nvPr/>
        </p:nvGrpSpPr>
        <p:grpSpPr>
          <a:xfrm>
            <a:off x="3555952" y="3754280"/>
            <a:ext cx="1154398" cy="1405504"/>
            <a:chOff x="4059529" y="4554891"/>
            <a:chExt cx="2072284" cy="2523056"/>
          </a:xfrm>
          <a:effectLst/>
        </p:grpSpPr>
        <p:pic>
          <p:nvPicPr>
            <p:cNvPr id="8" name="Picture 4"/>
            <p:cNvPicPr>
              <a:picLocks noChangeAspect="1"/>
            </p:cNvPicPr>
            <p:nvPr/>
          </p:nvPicPr>
          <p:blipFill>
            <a:blip r:embed="rId1"/>
            <a:stretch>
              <a:fillRect/>
            </a:stretch>
          </p:blipFill>
          <p:spPr>
            <a:xfrm>
              <a:off x="4059529" y="4554891"/>
              <a:ext cx="2072284" cy="2072284"/>
            </a:xfrm>
            <a:prstGeom prst="rect">
              <a:avLst/>
            </a:prstGeom>
          </p:spPr>
        </p:pic>
        <p:sp>
          <p:nvSpPr>
            <p:cNvPr id="9" name="TextBox 5"/>
            <p:cNvSpPr txBox="1"/>
            <p:nvPr/>
          </p:nvSpPr>
          <p:spPr>
            <a:xfrm>
              <a:off x="4320396" y="6470358"/>
              <a:ext cx="1551040" cy="607589"/>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p:cNvGrpSpPr/>
          <p:nvPr/>
        </p:nvGrpSpPr>
        <p:grpSpPr>
          <a:xfrm>
            <a:off x="735162" y="4897244"/>
            <a:ext cx="513327" cy="667444"/>
            <a:chOff x="956403" y="1735612"/>
            <a:chExt cx="1166939" cy="1517290"/>
          </a:xfrm>
        </p:grpSpPr>
        <p:pic>
          <p:nvPicPr>
            <p:cNvPr id="11" name="Picture 7" descr="Image result for outlook&quo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a:fillRect/>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p:cNvSpPr txBox="1"/>
            <p:nvPr/>
          </p:nvSpPr>
          <p:spPr>
            <a:xfrm>
              <a:off x="1184570" y="2868087"/>
              <a:ext cx="710597" cy="384815"/>
            </a:xfrm>
            <a:prstGeom prst="rect">
              <a:avLst/>
            </a:prstGeom>
            <a:noFill/>
          </p:spPr>
          <p:txBody>
            <a:bodyPr wrap="non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endParaRPr lang="en-US" sz="1100" kern="0" dirty="0">
                <a:solidFill>
                  <a:schemeClr val="bg1"/>
                </a:solidFill>
                <a:ea typeface="Arial Unicode MS" pitchFamily="34" charset="-128"/>
                <a:cs typeface="Arial Unicode MS" pitchFamily="34" charset="-128"/>
              </a:endParaRPr>
            </a:p>
          </p:txBody>
        </p:sp>
      </p:grpSp>
      <p:cxnSp>
        <p:nvCxnSpPr>
          <p:cNvPr id="13" name="Connector: Elbow 14"/>
          <p:cNvCxnSpPr>
            <a:stCxn id="11" idx="3"/>
            <a:endCxn id="50" idx="1"/>
          </p:cNvCxnSpPr>
          <p:nvPr/>
        </p:nvCxnSpPr>
        <p:spPr>
          <a:xfrm flipV="1">
            <a:off x="1248410" y="5146040"/>
            <a:ext cx="672465" cy="635"/>
          </a:xfrm>
          <a:prstGeom prst="bentConnector3">
            <a:avLst>
              <a:gd name="adj1" fmla="val 50047"/>
            </a:avLst>
          </a:prstGeom>
          <a:ln w="254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4" name="Connector: Elbow 23"/>
          <p:cNvCxnSpPr>
            <a:stCxn id="50" idx="3"/>
          </p:cNvCxnSpPr>
          <p:nvPr/>
        </p:nvCxnSpPr>
        <p:spPr>
          <a:xfrm flipV="1">
            <a:off x="2307590" y="4349750"/>
            <a:ext cx="1445260" cy="796290"/>
          </a:xfrm>
          <a:prstGeom prst="bentConnector3">
            <a:avLst>
              <a:gd name="adj1" fmla="val 50000"/>
            </a:avLst>
          </a:prstGeom>
          <a:ln w="254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44"/>
          <p:cNvCxnSpPr/>
          <p:nvPr/>
        </p:nvCxnSpPr>
        <p:spPr>
          <a:xfrm>
            <a:off x="4549808" y="4349957"/>
            <a:ext cx="276366" cy="1495"/>
          </a:xfrm>
          <a:prstGeom prst="straightConnector1">
            <a:avLst/>
          </a:prstGeom>
          <a:ln w="254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23" name="Connector: Elbow 53"/>
          <p:cNvCxnSpPr>
            <a:stCxn id="61" idx="3"/>
          </p:cNvCxnSpPr>
          <p:nvPr/>
        </p:nvCxnSpPr>
        <p:spPr>
          <a:xfrm>
            <a:off x="3469005" y="1940560"/>
            <a:ext cx="2007870" cy="3175"/>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70"/>
          <p:cNvCxnSpPr>
            <a:stCxn id="21" idx="3"/>
            <a:endCxn id="25" idx="1"/>
          </p:cNvCxnSpPr>
          <p:nvPr/>
        </p:nvCxnSpPr>
        <p:spPr>
          <a:xfrm>
            <a:off x="6714922" y="1458131"/>
            <a:ext cx="361761" cy="312086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0" name="TextBox 55"/>
          <p:cNvSpPr txBox="1"/>
          <p:nvPr/>
        </p:nvSpPr>
        <p:spPr>
          <a:xfrm>
            <a:off x="5843270" y="2936875"/>
            <a:ext cx="933450" cy="168910"/>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提取信息</a:t>
            </a:r>
            <a:endParaRPr lang="zh-CN" altLang="en-US" sz="1100" kern="0" dirty="0">
              <a:solidFill>
                <a:schemeClr val="bg1"/>
              </a:solidFill>
              <a:ea typeface="Arial Unicode MS" pitchFamily="34" charset="-128"/>
              <a:cs typeface="Arial Unicode MS" pitchFamily="34" charset="-128"/>
            </a:endParaRPr>
          </a:p>
        </p:txBody>
      </p:sp>
      <p:cxnSp>
        <p:nvCxnSpPr>
          <p:cNvPr id="41" name="Connector: Elbow 58"/>
          <p:cNvCxnSpPr/>
          <p:nvPr/>
        </p:nvCxnSpPr>
        <p:spPr>
          <a:xfrm flipV="1">
            <a:off x="5038560" y="2745322"/>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p:cNvCxnSpPr/>
          <p:nvPr/>
        </p:nvCxnSpPr>
        <p:spPr>
          <a:xfrm>
            <a:off x="6637655" y="1826895"/>
            <a:ext cx="3670300" cy="3081655"/>
          </a:xfrm>
          <a:prstGeom prst="bentConnector3">
            <a:avLst>
              <a:gd name="adj1" fmla="val 99307"/>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44" name="TextBox 74"/>
          <p:cNvSpPr txBox="1"/>
          <p:nvPr/>
        </p:nvSpPr>
        <p:spPr>
          <a:xfrm>
            <a:off x="6739454" y="5061528"/>
            <a:ext cx="1806510" cy="168910"/>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rPr>
              <a:t>完善</a:t>
            </a: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rPr>
              <a:t>面试结果</a:t>
            </a:r>
            <a:endPar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endParaRPr>
          </a:p>
        </p:txBody>
      </p:sp>
      <p:sp>
        <p:nvSpPr>
          <p:cNvPr id="46" name="TextBox 38"/>
          <p:cNvSpPr txBox="1"/>
          <p:nvPr/>
        </p:nvSpPr>
        <p:spPr>
          <a:xfrm>
            <a:off x="2385060" y="2590800"/>
            <a:ext cx="957580" cy="508000"/>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Document Info Extraction </a:t>
            </a:r>
            <a:r>
              <a:rPr lang="en-US" sz="1100" kern="0" dirty="0" err="1">
                <a:solidFill>
                  <a:schemeClr val="bg1"/>
                </a:solidFill>
                <a:ea typeface="Arial Unicode MS" pitchFamily="34" charset="-128"/>
                <a:cs typeface="Arial Unicode MS" pitchFamily="34" charset="-128"/>
              </a:rPr>
              <a:t>文档信息抓取</a:t>
            </a:r>
            <a:endParaRPr lang="en-US" sz="1100" kern="0" dirty="0">
              <a:solidFill>
                <a:schemeClr val="bg1"/>
              </a:solidFill>
              <a:ea typeface="Arial Unicode MS" pitchFamily="34" charset="-128"/>
              <a:cs typeface="Arial Unicode MS" pitchFamily="34" charset="-128"/>
            </a:endParaRPr>
          </a:p>
        </p:txBody>
      </p:sp>
      <p:grpSp>
        <p:nvGrpSpPr>
          <p:cNvPr id="49" name="Group 47"/>
          <p:cNvGrpSpPr/>
          <p:nvPr/>
        </p:nvGrpSpPr>
        <p:grpSpPr>
          <a:xfrm>
            <a:off x="1781055" y="4908811"/>
            <a:ext cx="656089" cy="971011"/>
            <a:chOff x="1946534" y="3575947"/>
            <a:chExt cx="656431" cy="971517"/>
          </a:xfrm>
        </p:grpSpPr>
        <p:pic>
          <p:nvPicPr>
            <p:cNvPr id="50" name="Picture 12"/>
            <p:cNvPicPr>
              <a:picLocks noChangeAspect="1"/>
            </p:cNvPicPr>
            <p:nvPr/>
          </p:nvPicPr>
          <p:blipFill>
            <a:blip r:embed="rId3">
              <a:clrChange>
                <a:clrFrom>
                  <a:srgbClr val="000000"/>
                </a:clrFrom>
                <a:clrTo>
                  <a:srgbClr val="000000">
                    <a:alpha val="0"/>
                  </a:srgbClr>
                </a:clrTo>
              </a:clrChange>
            </a:blip>
            <a:stretch>
              <a:fillRect/>
            </a:stretch>
          </p:blipFill>
          <p:spPr>
            <a:xfrm>
              <a:off x="2086492" y="3575947"/>
              <a:ext cx="386915" cy="475158"/>
            </a:xfrm>
            <a:prstGeom prst="rect">
              <a:avLst/>
            </a:prstGeom>
            <a:effectLst/>
          </p:spPr>
        </p:pic>
        <p:sp>
          <p:nvSpPr>
            <p:cNvPr id="51" name="TextBox 75"/>
            <p:cNvSpPr txBox="1"/>
            <p:nvPr/>
          </p:nvSpPr>
          <p:spPr>
            <a:xfrm>
              <a:off x="1946534" y="4039835"/>
              <a:ext cx="656431" cy="507629"/>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生成</a:t>
              </a:r>
              <a:r>
                <a:rPr lang="en-US" sz="1100" kern="0" dirty="0">
                  <a:solidFill>
                    <a:schemeClr val="bg1"/>
                  </a:solidFill>
                  <a:ea typeface="Arial Unicode MS" pitchFamily="34" charset="-128"/>
                  <a:cs typeface="Arial Unicode MS" pitchFamily="34" charset="-128"/>
                </a:rPr>
                <a:t> PDF </a:t>
              </a:r>
              <a:r>
                <a:rPr lang="en-US" sz="1100" kern="0" dirty="0" err="1">
                  <a:solidFill>
                    <a:schemeClr val="bg1"/>
                  </a:solidFill>
                  <a:ea typeface="Arial Unicode MS" pitchFamily="34" charset="-128"/>
                  <a:cs typeface="Arial Unicode MS" pitchFamily="34" charset="-128"/>
                </a:rPr>
                <a:t>扫描PDF文件</a:t>
              </a:r>
              <a:endParaRPr lang="en-US" sz="1100" kern="0" dirty="0">
                <a:solidFill>
                  <a:schemeClr val="bg1"/>
                </a:solidFill>
                <a:ea typeface="Arial Unicode MS" pitchFamily="34" charset="-128"/>
                <a:cs typeface="Arial Unicode MS" pitchFamily="34" charset="-128"/>
              </a:endParaRPr>
            </a:p>
          </p:txBody>
        </p:sp>
      </p:grpSp>
      <p:sp>
        <p:nvSpPr>
          <p:cNvPr id="56" name="Rectangle 85"/>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4"/>
          <a:stretch>
            <a:fillRect/>
          </a:stretch>
        </p:blipFill>
        <p:spPr>
          <a:xfrm>
            <a:off x="2259330" y="1240155"/>
            <a:ext cx="1209675" cy="1400175"/>
          </a:xfrm>
          <a:prstGeom prst="rect">
            <a:avLst/>
          </a:prstGeom>
        </p:spPr>
      </p:pic>
      <p:pic>
        <p:nvPicPr>
          <p:cNvPr id="62" name="图片 61"/>
          <p:cNvPicPr>
            <a:picLocks noChangeAspect="1"/>
          </p:cNvPicPr>
          <p:nvPr/>
        </p:nvPicPr>
        <p:blipFill>
          <a:blip r:embed="rId4"/>
          <a:stretch>
            <a:fillRect/>
          </a:stretch>
        </p:blipFill>
        <p:spPr>
          <a:xfrm>
            <a:off x="5666105" y="1240155"/>
            <a:ext cx="1209675" cy="1400175"/>
          </a:xfrm>
          <a:prstGeom prst="rect">
            <a:avLst/>
          </a:prstGeom>
        </p:spPr>
      </p:pic>
      <p:pic>
        <p:nvPicPr>
          <p:cNvPr id="63" name="图片 62"/>
          <p:cNvPicPr>
            <a:picLocks noChangeAspect="1"/>
          </p:cNvPicPr>
          <p:nvPr/>
        </p:nvPicPr>
        <p:blipFill>
          <a:blip r:embed="rId5"/>
          <a:stretch>
            <a:fillRect/>
          </a:stretch>
        </p:blipFill>
        <p:spPr>
          <a:xfrm>
            <a:off x="4020820" y="2200910"/>
            <a:ext cx="904875" cy="895350"/>
          </a:xfrm>
          <a:prstGeom prst="rect">
            <a:avLst/>
          </a:prstGeom>
        </p:spPr>
      </p:pic>
      <p:pic>
        <p:nvPicPr>
          <p:cNvPr id="64" name="图片 63"/>
          <p:cNvPicPr>
            <a:picLocks noChangeAspect="1"/>
          </p:cNvPicPr>
          <p:nvPr/>
        </p:nvPicPr>
        <p:blipFill>
          <a:blip r:embed="rId6"/>
          <a:stretch>
            <a:fillRect/>
          </a:stretch>
        </p:blipFill>
        <p:spPr>
          <a:xfrm>
            <a:off x="4826000" y="3705860"/>
            <a:ext cx="491490" cy="873125"/>
          </a:xfrm>
          <a:prstGeom prst="rect">
            <a:avLst/>
          </a:prstGeom>
        </p:spPr>
      </p:pic>
      <p:pic>
        <p:nvPicPr>
          <p:cNvPr id="66" name="Picture 4"/>
          <p:cNvPicPr>
            <a:picLocks noChangeAspect="1"/>
          </p:cNvPicPr>
          <p:nvPr/>
        </p:nvPicPr>
        <p:blipFill>
          <a:blip r:embed="rId1"/>
          <a:stretch>
            <a:fillRect/>
          </a:stretch>
        </p:blipFill>
        <p:spPr>
          <a:xfrm>
            <a:off x="7065010" y="3936365"/>
            <a:ext cx="1154430" cy="1154430"/>
          </a:xfrm>
          <a:prstGeom prst="rect">
            <a:avLst/>
          </a:prstGeom>
        </p:spPr>
      </p:pic>
      <p:pic>
        <p:nvPicPr>
          <p:cNvPr id="68" name="Picture 4"/>
          <p:cNvPicPr>
            <a:picLocks noChangeAspect="1"/>
          </p:cNvPicPr>
          <p:nvPr/>
        </p:nvPicPr>
        <p:blipFill>
          <a:blip r:embed="rId1"/>
          <a:stretch>
            <a:fillRect/>
          </a:stretch>
        </p:blipFill>
        <p:spPr>
          <a:xfrm>
            <a:off x="9761855" y="4725670"/>
            <a:ext cx="1154430" cy="1154430"/>
          </a:xfrm>
          <a:prstGeom prst="rect">
            <a:avLst/>
          </a:prstGeom>
        </p:spPr>
      </p:pic>
      <p:sp>
        <p:nvSpPr>
          <p:cNvPr id="69" name="TextBox 74"/>
          <p:cNvSpPr txBox="1"/>
          <p:nvPr/>
        </p:nvSpPr>
        <p:spPr>
          <a:xfrm>
            <a:off x="9283264" y="5880043"/>
            <a:ext cx="1806510" cy="168910"/>
          </a:xfrm>
          <a:prstGeom prst="rect">
            <a:avLst/>
          </a:prstGeom>
          <a:noFill/>
        </p:spPr>
        <p:txBody>
          <a:bodyPr wrap="square" lIns="0" tIns="0" rIns="0" bIns="0" rtlCol="0">
            <a:spAutoFit/>
          </a:bodyPr>
          <a:p>
            <a:pPr algn="ctr" defTabSz="1088390" fontAlgn="base">
              <a:spcBef>
                <a:spcPct val="50000"/>
              </a:spcBef>
              <a:spcAft>
                <a:spcPct val="0"/>
              </a:spcAft>
              <a:buClr>
                <a:srgbClr val="F0AB00"/>
              </a:buClr>
              <a:buSzPct val="80000"/>
              <a:defRPr/>
            </a:pP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rPr>
              <a:t>发送工资条</a:t>
            </a:r>
            <a:endPar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endParaRPr>
          </a:p>
        </p:txBody>
      </p:sp>
      <p:cxnSp>
        <p:nvCxnSpPr>
          <p:cNvPr id="2" name="Straight Arrow Connector 44"/>
          <p:cNvCxnSpPr/>
          <p:nvPr/>
        </p:nvCxnSpPr>
        <p:spPr>
          <a:xfrm flipV="1">
            <a:off x="4360545" y="4690745"/>
            <a:ext cx="2922905" cy="9525"/>
          </a:xfrm>
          <a:prstGeom prst="straightConnector1">
            <a:avLst/>
          </a:prstGeom>
          <a:ln w="2540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2464</Words>
  <Application>WPS 演示</Application>
  <PresentationFormat>宽屏</PresentationFormat>
  <Paragraphs>230</Paragraphs>
  <Slides>14</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14</vt:i4>
      </vt:variant>
    </vt:vector>
  </HeadingPairs>
  <TitlesOfParts>
    <vt:vector size="38"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Wingdings</vt:lpstr>
      <vt:lpstr>方正正中黑简体</vt:lpstr>
      <vt:lpstr>黑体</vt:lpstr>
      <vt:lpstr>Roboto black</vt:lpstr>
      <vt:lpstr>PingFang SC</vt:lpstr>
      <vt:lpstr>Arial Unicode MS</vt:lpstr>
      <vt:lpstr>Calibri</vt:lpstr>
      <vt:lpstr>Arial Unicode MS</vt:lpstr>
      <vt:lpstr>Calibri Light</vt:lpstr>
      <vt:lpstr>等线</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奺</cp:lastModifiedBy>
  <cp:revision>293</cp:revision>
  <dcterms:created xsi:type="dcterms:W3CDTF">2021-03-03T08:16:00Z</dcterms:created>
  <dcterms:modified xsi:type="dcterms:W3CDTF">2024-06-22T02:09:36Z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