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4" r:id="rId4"/>
    <p:sldId id="260" r:id="rId5"/>
    <p:sldId id="262" r:id="rId6"/>
    <p:sldId id="265" r:id="rId7"/>
    <p:sldId id="268" r:id="rId8"/>
    <p:sldId id="275" r:id="rId9"/>
    <p:sldId id="269" r:id="rId10"/>
    <p:sldId id="272" r:id="rId11"/>
    <p:sldId id="273" r:id="rId12"/>
  </p:sldIdLst>
  <p:sldSz cx="5759450" cy="3240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21" d="100"/>
          <a:sy n="221" d="100"/>
        </p:scale>
        <p:origin x="7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"/>
            <a:ext cx="5759648" cy="3239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07" y="1363702"/>
            <a:ext cx="432682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 dirty="0" err="1">
                <a:solidFill>
                  <a:srgbClr val="BC9F8D"/>
                </a:solidFill>
                <a:latin typeface="黑体"/>
              </a:rPr>
              <a:t>中国</a:t>
            </a:r>
            <a:r>
              <a:rPr sz="1600" b="1" dirty="0">
                <a:solidFill>
                  <a:srgbClr val="BC9F8D"/>
                </a:solidFill>
                <a:latin typeface="黑体"/>
              </a:rPr>
              <a:t> RPA+AI </a:t>
            </a:r>
            <a:r>
              <a:rPr sz="1600" b="1" dirty="0" err="1">
                <a:solidFill>
                  <a:srgbClr val="BC9F8D"/>
                </a:solidFill>
                <a:latin typeface="黑体"/>
              </a:rPr>
              <a:t>开发者大赛</a:t>
            </a:r>
            <a:r>
              <a:rPr sz="1600" b="1" dirty="0">
                <a:solidFill>
                  <a:srgbClr val="BC9F8D"/>
                </a:solidFill>
                <a:latin typeface="黑体"/>
              </a:rPr>
              <a:t>——</a:t>
            </a:r>
            <a:r>
              <a:rPr lang="zh-CN" altLang="en-US" sz="1600" b="1" dirty="0">
                <a:solidFill>
                  <a:srgbClr val="BC9F8D"/>
                </a:solidFill>
                <a:latin typeface="黑体"/>
              </a:rPr>
              <a:t>一</a:t>
            </a:r>
            <a:r>
              <a:rPr sz="1600" b="1" dirty="0" err="1">
                <a:solidFill>
                  <a:srgbClr val="BC9F8D"/>
                </a:solidFill>
                <a:latin typeface="黑体"/>
              </a:rPr>
              <a:t>键发送逾期通</a:t>
            </a:r>
            <a:endParaRPr sz="1600" b="1" dirty="0">
              <a:solidFill>
                <a:srgbClr val="BC9F8D"/>
              </a:solidFill>
              <a:latin typeface="黑体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307" y="1680008"/>
            <a:ext cx="1161958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BC9F8D"/>
                </a:solidFill>
                <a:latin typeface="黑体"/>
              </a:rPr>
              <a:t>知书机器人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"/>
            <a:ext cx="5760525" cy="3240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774491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BC9F8D"/>
                </a:solidFill>
                <a:latin typeface="黑体"/>
              </a:rPr>
              <a:t>未来价值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81695"/>
            <a:ext cx="2960525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提效增益：显著提升工作效率，改善客户通知体验。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991727"/>
            <a:ext cx="3083220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成本优化：通过自动化降低运营成本，高效分配资源。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201747"/>
            <a:ext cx="3205915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 dirty="0">
                <a:solidFill>
                  <a:srgbClr val="FFFFFF"/>
                </a:solidFill>
                <a:latin typeface="黑体"/>
              </a:rPr>
              <a:t>• </a:t>
            </a:r>
            <a:r>
              <a:rPr sz="900" b="0" dirty="0" err="1">
                <a:solidFill>
                  <a:srgbClr val="FFFFFF"/>
                </a:solidFill>
                <a:latin typeface="黑体"/>
              </a:rPr>
              <a:t>持续改进：不断迭代以适应业务需求，提升技术适应性</a:t>
            </a:r>
            <a:r>
              <a:rPr sz="900" b="0" dirty="0">
                <a:solidFill>
                  <a:srgbClr val="FFFFFF"/>
                </a:solidFill>
                <a:latin typeface="黑体"/>
              </a:rPr>
              <a:t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411780"/>
            <a:ext cx="345130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 dirty="0">
                <a:solidFill>
                  <a:srgbClr val="FFFFFF"/>
                </a:solidFill>
                <a:latin typeface="黑体"/>
              </a:rPr>
              <a:t>• </a:t>
            </a:r>
            <a:r>
              <a:rPr sz="900" b="0" dirty="0" err="1">
                <a:solidFill>
                  <a:srgbClr val="FFFFFF"/>
                </a:solidFill>
                <a:latin typeface="黑体"/>
              </a:rPr>
              <a:t>风险管控：减少人为错误，确保通知过程的准确性和一致性</a:t>
            </a:r>
            <a:r>
              <a:rPr sz="900" b="0" dirty="0">
                <a:solidFill>
                  <a:srgbClr val="FFFFFF"/>
                </a:solidFill>
                <a:latin typeface="黑体"/>
              </a:rPr>
              <a:t>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BC9F8D"/>
                </a:solidFill>
                <a:latin typeface="黑体"/>
              </a:rPr>
              <a:t>12/13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"/>
            <a:ext cx="5759648" cy="3239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07" y="1548461"/>
            <a:ext cx="1280988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BC9F8D"/>
                </a:solidFill>
                <a:latin typeface="黑体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06" y="21"/>
            <a:ext cx="5760525" cy="3240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BC9F8D"/>
                </a:solidFill>
                <a:latin typeface="黑体"/>
              </a:rPr>
              <a:t>3/13</a:t>
            </a:r>
          </a:p>
        </p:txBody>
      </p:sp>
      <p:sp>
        <p:nvSpPr>
          <p:cNvPr id="10" name="文本占位符 8">
            <a:extLst>
              <a:ext uri="{FF2B5EF4-FFF2-40B4-BE49-F238E27FC236}">
                <a16:creationId xmlns:a16="http://schemas.microsoft.com/office/drawing/2014/main" id="{B73F914D-A05F-27F6-92EC-CCE4398576F7}"/>
              </a:ext>
            </a:extLst>
          </p:cNvPr>
          <p:cNvSpPr txBox="1">
            <a:spLocks/>
          </p:cNvSpPr>
          <p:nvPr/>
        </p:nvSpPr>
        <p:spPr>
          <a:xfrm>
            <a:off x="-34506" y="691070"/>
            <a:ext cx="5029200" cy="332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BC9F8D"/>
                </a:solidFill>
                <a:latin typeface="黑体"/>
              </a:rPr>
              <a:t>参赛作品 </a:t>
            </a:r>
            <a:r>
              <a:rPr lang="en-US" altLang="zh-CN" sz="2100" b="1" dirty="0">
                <a:solidFill>
                  <a:srgbClr val="BC9F8D"/>
                </a:solidFill>
                <a:latin typeface="黑体"/>
              </a:rPr>
              <a:t>entries</a:t>
            </a:r>
            <a:r>
              <a:rPr kumimoji="1" lang="zh-CN" altLang="en-US" sz="20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：一键发送逾期通过通知书机器人</a:t>
            </a:r>
            <a:r>
              <a:rPr kumimoji="1" lang="en-US" altLang="zh-CN" sz="20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sz="2000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EF8E3080-4B39-E30A-694E-5260F66C3FF5}"/>
              </a:ext>
            </a:extLst>
          </p:cNvPr>
          <p:cNvSpPr txBox="1">
            <a:spLocks/>
          </p:cNvSpPr>
          <p:nvPr/>
        </p:nvSpPr>
        <p:spPr>
          <a:xfrm>
            <a:off x="1205637" y="151857"/>
            <a:ext cx="2790454" cy="3873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BC9F8D"/>
                </a:solidFill>
                <a:latin typeface="黑体"/>
              </a:rPr>
              <a:t>作品信息</a:t>
            </a: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600" b="1" dirty="0">
                <a:solidFill>
                  <a:srgbClr val="BC9F8D"/>
                </a:solidFill>
                <a:latin typeface="黑体"/>
              </a:rPr>
              <a:t>App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solidFill>
                  <a:srgbClr val="BC9F8D"/>
                </a:solidFill>
                <a:latin typeface="黑体"/>
              </a:rPr>
              <a:t>Information</a:t>
            </a:r>
            <a:endParaRPr lang="zh-CN" altLang="en-US" sz="2600" b="1" dirty="0">
              <a:solidFill>
                <a:srgbClr val="BC9F8D"/>
              </a:solidFill>
              <a:latin typeface="黑体"/>
            </a:endParaRPr>
          </a:p>
        </p:txBody>
      </p:sp>
      <p:sp>
        <p:nvSpPr>
          <p:cNvPr id="17" name="文本占位符 9">
            <a:extLst>
              <a:ext uri="{FF2B5EF4-FFF2-40B4-BE49-F238E27FC236}">
                <a16:creationId xmlns:a16="http://schemas.microsoft.com/office/drawing/2014/main" id="{4F0591DE-8175-4DFF-F62E-032B638870B9}"/>
              </a:ext>
            </a:extLst>
          </p:cNvPr>
          <p:cNvSpPr txBox="1">
            <a:spLocks/>
          </p:cNvSpPr>
          <p:nvPr/>
        </p:nvSpPr>
        <p:spPr>
          <a:xfrm>
            <a:off x="373805" y="921369"/>
            <a:ext cx="4784793" cy="2046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BC9F8D"/>
                </a:solidFill>
                <a:latin typeface="黑体"/>
              </a:rPr>
              <a:t>队伍名称 </a:t>
            </a:r>
            <a:r>
              <a:rPr lang="en-US" altLang="zh-CN" sz="800" b="1" dirty="0">
                <a:solidFill>
                  <a:srgbClr val="BC9F8D"/>
                </a:solidFill>
                <a:latin typeface="黑体"/>
              </a:rPr>
              <a:t>Team Name</a:t>
            </a:r>
            <a:r>
              <a:rPr lang="zh-CN" altLang="en-US" sz="800" b="1" dirty="0">
                <a:solidFill>
                  <a:srgbClr val="BC9F8D"/>
                </a:solidFill>
                <a:latin typeface="黑体"/>
              </a:rPr>
              <a:t>： </a:t>
            </a:r>
            <a:r>
              <a:rPr lang="zh-CN" altLang="en-US" sz="800" b="1" dirty="0">
                <a:solidFill>
                  <a:schemeClr val="bg1"/>
                </a:solidFill>
                <a:latin typeface="黑体"/>
              </a:rPr>
              <a:t>天天向上组</a:t>
            </a:r>
            <a:endParaRPr lang="en-US" altLang="zh-CN" sz="800" b="1" dirty="0">
              <a:solidFill>
                <a:schemeClr val="bg1"/>
              </a:solidFill>
              <a:latin typeface="黑体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BC9F8D"/>
                </a:solidFill>
                <a:latin typeface="黑体"/>
              </a:rPr>
              <a:t>队伍成员</a:t>
            </a:r>
            <a:r>
              <a:rPr lang="en-US" altLang="zh-CN" sz="800" b="1" dirty="0">
                <a:solidFill>
                  <a:srgbClr val="BC9F8D"/>
                </a:solidFill>
                <a:latin typeface="黑体"/>
              </a:rPr>
              <a:t> Team Member</a:t>
            </a:r>
            <a:r>
              <a:rPr lang="zh-CN" altLang="en-US" sz="800" b="1" dirty="0">
                <a:solidFill>
                  <a:srgbClr val="BC9F8D"/>
                </a:solidFill>
                <a:latin typeface="黑体"/>
              </a:rPr>
              <a:t>：</a:t>
            </a:r>
            <a:r>
              <a:rPr lang="zh-CN" altLang="en-US" sz="800" b="1" dirty="0">
                <a:solidFill>
                  <a:schemeClr val="bg1"/>
                </a:solidFill>
                <a:latin typeface="黑体"/>
              </a:rPr>
              <a:t>陈嘉健、陈子豪、翁永豪</a:t>
            </a:r>
            <a:endParaRPr lang="en-US" altLang="zh-CN" sz="800" b="1" dirty="0">
              <a:solidFill>
                <a:schemeClr val="bg1"/>
              </a:solidFill>
              <a:latin typeface="黑体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800" b="1" dirty="0">
                <a:solidFill>
                  <a:srgbClr val="BC9F8D"/>
                </a:solidFill>
                <a:latin typeface="黑体"/>
              </a:rPr>
              <a:t>队伍口号 </a:t>
            </a:r>
            <a:r>
              <a:rPr lang="en-US" altLang="zh-CN" sz="800" b="1" dirty="0">
                <a:solidFill>
                  <a:srgbClr val="BC9F8D"/>
                </a:solidFill>
                <a:latin typeface="黑体"/>
              </a:rPr>
              <a:t>Team Slogan</a:t>
            </a:r>
            <a:r>
              <a:rPr lang="zh-CN" altLang="en-US" sz="800" b="1" dirty="0">
                <a:solidFill>
                  <a:srgbClr val="BC9F8D"/>
                </a:solidFill>
                <a:latin typeface="黑体"/>
              </a:rPr>
              <a:t>： </a:t>
            </a:r>
            <a:r>
              <a:rPr lang="zh-CN" altLang="en-US" sz="800" b="1" dirty="0">
                <a:solidFill>
                  <a:schemeClr val="bg1"/>
                </a:solidFill>
                <a:latin typeface="黑体"/>
              </a:rPr>
              <a:t>好好学习！天天向上！</a:t>
            </a:r>
            <a:endParaRPr lang="en-US" altLang="zh-CN" sz="800" b="1" dirty="0">
              <a:solidFill>
                <a:schemeClr val="bg1"/>
              </a:solidFill>
              <a:latin typeface="黑体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BC9F8D"/>
                </a:solidFill>
                <a:latin typeface="黑体"/>
              </a:rPr>
              <a:t>所在单位和部门</a:t>
            </a:r>
            <a:r>
              <a:rPr lang="en-US" altLang="zh-CN" sz="800" b="1" dirty="0">
                <a:solidFill>
                  <a:srgbClr val="BC9F8D"/>
                </a:solidFill>
                <a:latin typeface="黑体"/>
              </a:rPr>
              <a:t>/</a:t>
            </a:r>
            <a:r>
              <a:rPr lang="zh-CN" altLang="en-US" sz="800" b="1" dirty="0">
                <a:solidFill>
                  <a:srgbClr val="BC9F8D"/>
                </a:solidFill>
                <a:latin typeface="黑体"/>
              </a:rPr>
              <a:t>专业 </a:t>
            </a:r>
            <a:r>
              <a:rPr lang="en-US" altLang="zh-CN" sz="800" b="1" dirty="0">
                <a:solidFill>
                  <a:srgbClr val="BC9F8D"/>
                </a:solidFill>
                <a:latin typeface="黑体"/>
              </a:rPr>
              <a:t>Enterprise</a:t>
            </a:r>
            <a:r>
              <a:rPr lang="zh-CN" altLang="en-US" sz="800" b="1" dirty="0">
                <a:solidFill>
                  <a:srgbClr val="BC9F8D"/>
                </a:solidFill>
                <a:latin typeface="黑体"/>
              </a:rPr>
              <a:t> </a:t>
            </a:r>
            <a:r>
              <a:rPr lang="en-US" altLang="zh-CN" sz="800" b="1" dirty="0">
                <a:solidFill>
                  <a:srgbClr val="BC9F8D"/>
                </a:solidFill>
                <a:latin typeface="黑体"/>
              </a:rPr>
              <a:t>:</a:t>
            </a: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800" b="1" dirty="0">
                <a:solidFill>
                  <a:srgbClr val="BC9F8D"/>
                </a:solidFill>
                <a:latin typeface="黑体"/>
              </a:rPr>
              <a:t>作品应用场景 ：</a:t>
            </a:r>
            <a:r>
              <a:rPr lang="zh-CN" altLang="en-US" sz="800" b="1" dirty="0">
                <a:solidFill>
                  <a:schemeClr val="bg1"/>
                </a:solidFill>
                <a:latin typeface="黑体"/>
              </a:rPr>
              <a:t>财经业务类公司</a:t>
            </a:r>
            <a:endParaRPr lang="en-US" altLang="zh-CN" sz="800" b="1" dirty="0">
              <a:solidFill>
                <a:schemeClr val="bg1"/>
              </a:solidFill>
              <a:latin typeface="黑体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800" b="1" dirty="0">
                <a:solidFill>
                  <a:srgbClr val="BC9F8D"/>
                </a:solidFill>
                <a:latin typeface="黑体"/>
              </a:rPr>
              <a:t>作品应用项目：</a:t>
            </a:r>
            <a:r>
              <a:rPr lang="zh-CN" altLang="en-US" sz="800" b="1" dirty="0">
                <a:solidFill>
                  <a:schemeClr val="bg1"/>
                </a:solidFill>
                <a:latin typeface="黑体"/>
              </a:rPr>
              <a:t>数据抓取发送逾期通知书</a:t>
            </a:r>
            <a:endParaRPr lang="en-US" altLang="zh-CN" sz="800" b="1" dirty="0">
              <a:solidFill>
                <a:schemeClr val="bg1"/>
              </a:solidFill>
              <a:latin typeface="黑体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800" b="1" dirty="0">
              <a:solidFill>
                <a:srgbClr val="BC9F8D"/>
              </a:solidFill>
              <a:latin typeface="黑体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"/>
            <a:ext cx="5760525" cy="324046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819" y="1624168"/>
            <a:ext cx="2013467" cy="134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22525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 dirty="0" err="1">
                <a:solidFill>
                  <a:srgbClr val="BC9F8D"/>
                </a:solidFill>
                <a:latin typeface="黑体"/>
              </a:rPr>
              <a:t>逾期通知书自动化流程</a:t>
            </a:r>
            <a:endParaRPr sz="1600" b="1" dirty="0">
              <a:solidFill>
                <a:srgbClr val="BC9F8D"/>
              </a:solidFill>
              <a:latin typeface="黑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32" y="765553"/>
            <a:ext cx="3251426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提效 80%：快速处理，减少单个账单处理时间至 2 分钟。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50795"/>
            <a:ext cx="3083220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高效发送：确保邮件可靠发送，提高流程自动化程度。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136038"/>
            <a:ext cx="3083220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精准财务：减少错误，增强数据安全，优化内部流程。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632" y="1321267"/>
            <a:ext cx="306365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 dirty="0">
                <a:solidFill>
                  <a:srgbClr val="FFFFFF"/>
                </a:solidFill>
                <a:latin typeface="黑体"/>
              </a:rPr>
              <a:t>• </a:t>
            </a:r>
            <a:r>
              <a:rPr sz="900" b="0" dirty="0" err="1">
                <a:solidFill>
                  <a:srgbClr val="FFFFFF"/>
                </a:solidFill>
                <a:latin typeface="黑体"/>
              </a:rPr>
              <a:t>标准化管理：统一逾期通知流程，</a:t>
            </a:r>
            <a:r>
              <a:rPr sz="900" b="1" dirty="0" err="1">
                <a:solidFill>
                  <a:srgbClr val="FFFFFF"/>
                </a:solidFill>
                <a:latin typeface="黑体"/>
              </a:rPr>
              <a:t>每</a:t>
            </a:r>
            <a:r>
              <a:rPr lang="zh-CN" altLang="en-US" sz="900" b="1" dirty="0">
                <a:solidFill>
                  <a:srgbClr val="FFFFFF"/>
                </a:solidFill>
                <a:latin typeface="黑体"/>
              </a:rPr>
              <a:t>天检查发送一次</a:t>
            </a:r>
            <a:r>
              <a:rPr sz="900" dirty="0">
                <a:solidFill>
                  <a:srgbClr val="FFFFFF"/>
                </a:solidFill>
                <a:latin typeface="黑体"/>
              </a:rPr>
              <a:t>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BC9F8D"/>
                </a:solidFill>
                <a:latin typeface="黑体"/>
              </a:rPr>
              <a:t>3/13</a:t>
            </a:r>
          </a:p>
        </p:txBody>
      </p:sp>
    </p:spTree>
    <p:extLst>
      <p:ext uri="{BB962C8B-B14F-4D97-AF65-F5344CB8AC3E}">
        <p14:creationId xmlns:p14="http://schemas.microsoft.com/office/powerpoint/2010/main" val="260010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"/>
            <a:ext cx="5760525" cy="3240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739" y="266580"/>
            <a:ext cx="1943161" cy="264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lnSpc>
                <a:spcPct val="7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BC9F8D"/>
                </a:solidFill>
                <a:latin typeface="黑体"/>
              </a:rPr>
              <a:t>需求分析</a:t>
            </a:r>
            <a:r>
              <a:rPr lang="en-US" altLang="zh-CN" sz="1600" b="1" dirty="0">
                <a:solidFill>
                  <a:srgbClr val="BC9F8D"/>
                </a:solidFill>
                <a:latin typeface="黑体"/>
              </a:rPr>
              <a:t>&amp;</a:t>
            </a:r>
            <a:r>
              <a:rPr lang="zh-CN" altLang="en-US" sz="1600" b="1" dirty="0">
                <a:solidFill>
                  <a:srgbClr val="BC9F8D"/>
                </a:solidFill>
                <a:latin typeface="黑体"/>
              </a:rPr>
              <a:t>背景介绍</a:t>
            </a:r>
            <a:endParaRPr sz="1600" b="1" dirty="0">
              <a:solidFill>
                <a:srgbClr val="BC9F8D"/>
              </a:solidFill>
              <a:latin typeface="黑体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632" y="704171"/>
            <a:ext cx="24640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900" b="0" dirty="0">
                <a:solidFill>
                  <a:srgbClr val="FFFFFF"/>
                </a:solidFill>
                <a:latin typeface="黑体"/>
              </a:rPr>
              <a:t>    行业背景：逾期订单处理是企业经营过程中常见的挑战，及时催收对企业财务状况至关重要。</a:t>
            </a:r>
          </a:p>
          <a:p>
            <a:r>
              <a:rPr lang="zh-CN" altLang="en-US" sz="900" b="0" dirty="0">
                <a:solidFill>
                  <a:srgbClr val="FFFFFF"/>
                </a:solidFill>
                <a:latin typeface="黑体"/>
              </a:rPr>
              <a:t>    市场需求：市场对自动化处理逾期订单的需求逐渐增加，项目具有广阔的市场前景。</a:t>
            </a:r>
          </a:p>
          <a:p>
            <a:r>
              <a:rPr lang="zh-CN" altLang="en-US" sz="900" b="0" dirty="0">
                <a:solidFill>
                  <a:srgbClr val="FFFFFF"/>
                </a:solidFill>
                <a:latin typeface="黑体"/>
              </a:rPr>
              <a:t>技术背景：人工智能技术的发展为实现逾期通知书自动化处理提供了可能，项目在技术上具有可行性。</a:t>
            </a:r>
          </a:p>
          <a:p>
            <a:r>
              <a:rPr lang="zh-CN" altLang="en-US" sz="900" b="0" dirty="0">
                <a:solidFill>
                  <a:srgbClr val="FFFFFF"/>
                </a:solidFill>
                <a:latin typeface="黑体"/>
              </a:rPr>
              <a:t>    法律法规：在发送逾期通知书的过程中，需要遵守相关法律法规，确保通知内容合法合规。 行业背景：逾期订单处理是企业经营过程中常见的挑战，及时催收对企业财务状况至关重要。</a:t>
            </a:r>
            <a:endParaRPr lang="en-US" altLang="zh-CN" sz="900" b="0" dirty="0">
              <a:solidFill>
                <a:srgbClr val="FFFFFF"/>
              </a:solidFill>
              <a:latin typeface="黑体"/>
            </a:endParaRPr>
          </a:p>
          <a:p>
            <a:endParaRPr lang="en-US" altLang="zh-CN" sz="900" dirty="0">
              <a:solidFill>
                <a:srgbClr val="FFFFFF"/>
              </a:solidFill>
              <a:latin typeface="黑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BC9F8D"/>
                </a:solidFill>
                <a:latin typeface="黑体"/>
              </a:rPr>
              <a:t>4/13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B3845BE-111D-36BB-4445-C4AB5641F280}"/>
              </a:ext>
            </a:extLst>
          </p:cNvPr>
          <p:cNvSpPr txBox="1"/>
          <p:nvPr/>
        </p:nvSpPr>
        <p:spPr>
          <a:xfrm>
            <a:off x="3204653" y="1533177"/>
            <a:ext cx="24640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900" b="0" dirty="0">
                <a:solidFill>
                  <a:srgbClr val="FFFFFF"/>
                </a:solidFill>
                <a:latin typeface="黑体"/>
              </a:rPr>
              <a:t>    功能需求：项目需要具备识别逾期订单、生成逾期通知书、发送通知书、记录发送情况等功能。</a:t>
            </a:r>
          </a:p>
          <a:p>
            <a:r>
              <a:rPr lang="zh-CN" altLang="en-US" sz="900" b="0" dirty="0">
                <a:solidFill>
                  <a:srgbClr val="FFFFFF"/>
                </a:solidFill>
                <a:latin typeface="黑体"/>
              </a:rPr>
              <a:t>    性能需求：系统需要具备快速处理大量订单的能力，确保通知书生成和发送的及时性和准确性。</a:t>
            </a:r>
          </a:p>
          <a:p>
            <a:r>
              <a:rPr lang="zh-CN" altLang="en-US" sz="900" b="0" dirty="0">
                <a:solidFill>
                  <a:srgbClr val="FFFFFF"/>
                </a:solidFill>
                <a:latin typeface="黑体"/>
              </a:rPr>
              <a:t>    界面需求：用户界面需要简洁直观，方便用户查看订单信息和发送记录。</a:t>
            </a:r>
          </a:p>
          <a:p>
            <a:r>
              <a:rPr lang="zh-CN" altLang="en-US" sz="900" b="0" dirty="0">
                <a:solidFill>
                  <a:srgbClr val="FFFFFF"/>
                </a:solidFill>
                <a:latin typeface="黑体"/>
              </a:rPr>
              <a:t>安全需求：系统需要保障数据的安全性，防止信息泄露和数据损坏。</a:t>
            </a:r>
            <a:endParaRPr lang="en-US" altLang="zh-CN" sz="900" dirty="0">
              <a:solidFill>
                <a:srgbClr val="FFFFFF"/>
              </a:solidFill>
              <a:latin typeface="黑体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"/>
            <a:ext cx="5760525" cy="3240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548983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BC9F8D"/>
                </a:solidFill>
                <a:latin typeface="黑体"/>
              </a:rPr>
              <a:t>人工处理流程概述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86216"/>
            <a:ext cx="332860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 dirty="0">
                <a:solidFill>
                  <a:srgbClr val="FFFFFF"/>
                </a:solidFill>
                <a:latin typeface="黑体"/>
              </a:rPr>
              <a:t>• </a:t>
            </a:r>
            <a:r>
              <a:rPr sz="900" b="0" dirty="0" err="1">
                <a:solidFill>
                  <a:srgbClr val="FFFFFF"/>
                </a:solidFill>
                <a:latin typeface="黑体"/>
              </a:rPr>
              <a:t>检查逾期信息：人工核对借贷人员信息表，确认是否逾期</a:t>
            </a:r>
            <a:r>
              <a:rPr sz="900" b="0" dirty="0">
                <a:solidFill>
                  <a:srgbClr val="FFFFFF"/>
                </a:solidFill>
                <a:latin typeface="黑体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996249"/>
            <a:ext cx="321252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信息整理：将逾期客户数据填入 Word 文档，准备通知。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206281"/>
            <a:ext cx="330317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生成通知文档：Word 文档中替换关键词，形成逾期通知。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416314"/>
            <a:ext cx="351788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 dirty="0">
                <a:solidFill>
                  <a:srgbClr val="FFFFFF"/>
                </a:solidFill>
                <a:latin typeface="黑体"/>
              </a:rPr>
              <a:t>• </a:t>
            </a:r>
            <a:r>
              <a:rPr sz="900" b="0" dirty="0" err="1">
                <a:solidFill>
                  <a:srgbClr val="FFFFFF"/>
                </a:solidFill>
                <a:latin typeface="黑体"/>
              </a:rPr>
              <a:t>转换为</a:t>
            </a:r>
            <a:r>
              <a:rPr sz="900" b="0" dirty="0">
                <a:solidFill>
                  <a:srgbClr val="FFFFFF"/>
                </a:solidFill>
                <a:latin typeface="黑体"/>
              </a:rPr>
              <a:t> </a:t>
            </a:r>
            <a:r>
              <a:rPr sz="900" b="0" dirty="0" err="1">
                <a:solidFill>
                  <a:srgbClr val="FFFFFF"/>
                </a:solidFill>
                <a:latin typeface="黑体"/>
              </a:rPr>
              <a:t>PDF：将</a:t>
            </a:r>
            <a:r>
              <a:rPr sz="900" b="0" dirty="0">
                <a:solidFill>
                  <a:srgbClr val="FFFFFF"/>
                </a:solidFill>
                <a:latin typeface="黑体"/>
              </a:rPr>
              <a:t> Word </a:t>
            </a:r>
            <a:r>
              <a:rPr sz="900" b="0" dirty="0" err="1">
                <a:solidFill>
                  <a:srgbClr val="FFFFFF"/>
                </a:solidFill>
                <a:latin typeface="黑体"/>
              </a:rPr>
              <a:t>文档转换为</a:t>
            </a:r>
            <a:r>
              <a:rPr sz="900" b="0" dirty="0">
                <a:solidFill>
                  <a:srgbClr val="FFFFFF"/>
                </a:solidFill>
                <a:latin typeface="黑体"/>
              </a:rPr>
              <a:t> PDF </a:t>
            </a:r>
            <a:r>
              <a:rPr sz="900" b="0" dirty="0" err="1">
                <a:solidFill>
                  <a:srgbClr val="FFFFFF"/>
                </a:solidFill>
                <a:latin typeface="黑体"/>
              </a:rPr>
              <a:t>格式，确保格式稳定</a:t>
            </a:r>
            <a:r>
              <a:rPr sz="900" b="0" dirty="0">
                <a:solidFill>
                  <a:srgbClr val="FFFFFF"/>
                </a:solidFill>
                <a:latin typeface="黑体"/>
              </a:rPr>
              <a:t>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BC9F8D"/>
                </a:solidFill>
                <a:latin typeface="黑体"/>
              </a:rPr>
              <a:t>5/13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"/>
            <a:ext cx="5760525" cy="324046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52" y="1623635"/>
            <a:ext cx="1124528" cy="1342982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453" y="1623635"/>
            <a:ext cx="2680729" cy="1342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 dirty="0" err="1">
                <a:solidFill>
                  <a:srgbClr val="BC9F8D"/>
                </a:solidFill>
                <a:latin typeface="黑体"/>
              </a:rPr>
              <a:t>自动化流程设计</a:t>
            </a:r>
            <a:endParaRPr sz="1400" b="1" dirty="0">
              <a:solidFill>
                <a:srgbClr val="BC9F8D"/>
              </a:solidFill>
              <a:latin typeface="黑体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632" y="766087"/>
            <a:ext cx="2592441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打开内部系统：自动登录，抓取逾期客户数据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951951"/>
            <a:ext cx="218919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Excel 处理：整理信息，创建数据表格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632" y="1137828"/>
            <a:ext cx="3054666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Word 模板替换：根据 Excel 数据，动态填充通知内容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632" y="1323705"/>
            <a:ext cx="290441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PDF 生成：将替换后的 Word 文档转换为 PDF 格式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BC9F8D"/>
                </a:solidFill>
                <a:latin typeface="黑体"/>
              </a:rPr>
              <a:t>7/13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"/>
            <a:ext cx="5760525" cy="324046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33" y="1611570"/>
            <a:ext cx="2018416" cy="1342982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225" y="1611570"/>
            <a:ext cx="1466113" cy="1342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88" y="266580"/>
            <a:ext cx="968114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BC9F8D"/>
                </a:solidFill>
                <a:latin typeface="黑体"/>
              </a:rPr>
              <a:t>自动化实施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752815"/>
            <a:ext cx="3096562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内部系统登录：RPA 自动浏览器登录，获取逾期数据。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924887"/>
            <a:ext cx="320279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数据抓取与整理：高效提取客户信息，生成 Excel 表格。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632" y="1096960"/>
            <a:ext cx="331713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逾期邮件生成：Word 模板替换内容，转 PDF，准备发送。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632" y="1269032"/>
            <a:ext cx="345130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邮件发送与监控：自动发送邮件，确保发送状态，记录日志。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BC9F8D"/>
                </a:solidFill>
                <a:latin typeface="黑体"/>
              </a:rPr>
              <a:t>9/13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"/>
            <a:ext cx="5760525" cy="3240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BC9F8D"/>
                </a:solidFill>
                <a:latin typeface="黑体"/>
              </a:rPr>
              <a:t>9/13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7DB8E6-2FA5-DA71-4567-4D6EE32F1B90}"/>
              </a:ext>
            </a:extLst>
          </p:cNvPr>
          <p:cNvSpPr txBox="1"/>
          <p:nvPr/>
        </p:nvSpPr>
        <p:spPr>
          <a:xfrm>
            <a:off x="189779" y="101309"/>
            <a:ext cx="3872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solidFill>
                  <a:srgbClr val="BC9F8D"/>
                </a:solidFill>
                <a:latin typeface="黑体"/>
              </a:rPr>
              <a:t>执行流程图</a:t>
            </a:r>
            <a:endParaRPr lang="en-US" altLang="zh-CN" sz="1400" b="1" dirty="0">
              <a:solidFill>
                <a:srgbClr val="BC9F8D"/>
              </a:solidFill>
              <a:latin typeface="黑体"/>
            </a:endParaRPr>
          </a:p>
          <a:p>
            <a:pPr lvl="0">
              <a:defRPr/>
            </a:pPr>
            <a:r>
              <a:rPr lang="en-US" altLang="zh-CN" sz="1400" b="1" dirty="0">
                <a:solidFill>
                  <a:srgbClr val="BC9F8D"/>
                </a:solidFill>
                <a:latin typeface="黑体"/>
              </a:rPr>
              <a:t>Execution Flow Chart</a:t>
            </a:r>
            <a:endParaRPr lang="en-US" sz="1400" b="1" dirty="0">
              <a:solidFill>
                <a:srgbClr val="BC9F8D"/>
              </a:solidFill>
              <a:latin typeface="黑体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9827C44-E72E-D3E7-41F2-984A3D1B3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62" y="624529"/>
            <a:ext cx="3695100" cy="242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06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"/>
            <a:ext cx="5760525" cy="3240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16173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BC9F8D"/>
                </a:solidFill>
                <a:latin typeface="黑体"/>
              </a:rPr>
              <a:t>非自动化范围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84438"/>
            <a:ext cx="36966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风险与合规：确保通知内容符合法规，关注数据安全与隐私保护。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994471"/>
            <a:ext cx="381938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客户沟通：保留人工干预，处理个性化沟通与反馈，维护良好关系。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204503"/>
            <a:ext cx="332860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业务优化：持续改进流程，适应市场变化，提升整体效率。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414536"/>
            <a:ext cx="36966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FFFFFF"/>
                </a:solidFill>
                <a:latin typeface="黑体"/>
              </a:rPr>
              <a:t>• 技术维护：定期更新技术，处理故障，确保自动化流程稳定运行。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BC9F8D"/>
                </a:solidFill>
                <a:latin typeface="黑体"/>
              </a:rPr>
              <a:t>10/13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510</Words>
  <Application>Microsoft Office PowerPoint</Application>
  <PresentationFormat>自定义</PresentationFormat>
  <Paragraphs>61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黑体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/>
  <dc:description>generated using python-pptx</dc:description>
  <cp:lastModifiedBy>嘉健 陈</cp:lastModifiedBy>
  <cp:revision>19</cp:revision>
  <dcterms:created xsi:type="dcterms:W3CDTF">2013-01-27T09:14:16Z</dcterms:created>
  <dcterms:modified xsi:type="dcterms:W3CDTF">2024-06-22T06:40:53Z</dcterms:modified>
  <cp:category/>
</cp:coreProperties>
</file>