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85" r:id="rId10"/>
    <p:sldId id="268" r:id="rId11"/>
    <p:sldId id="288" r:id="rId12"/>
    <p:sldId id="296" r:id="rId13"/>
    <p:sldId id="291" r:id="rId14"/>
    <p:sldId id="292" r:id="rId15"/>
    <p:sldId id="295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2" d="100"/>
          <a:sy n="132" d="100"/>
        </p:scale>
        <p:origin x="560" y="1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76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11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www/wwwroot/ppt/cache/2024-5-1-10/5TIVhqRMOv/1719197721185 - DIHkkvQjo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" y="0"/>
            <a:ext cx="9137550" cy="5143500"/>
          </a:xfrm>
          <a:prstGeom prst="rect">
            <a:avLst/>
          </a:prstGeom>
        </p:spPr>
      </p:pic>
      <p:pic>
        <p:nvPicPr>
          <p:cNvPr id="3" name="Image 1" descr="/www/wwwroot/ppt/cache/2024-5-1-10/5TIVhqRMOv/1719197721223 - AHwsrCoDf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5435256" y="-359661"/>
            <a:ext cx="4944717" cy="5143500"/>
          </a:xfrm>
          <a:prstGeom prst="rect">
            <a:avLst/>
          </a:prstGeom>
        </p:spPr>
      </p:pic>
      <p:pic>
        <p:nvPicPr>
          <p:cNvPr id="4" name="Image 2" descr="/www/wwwroot/ppt/cache/2024-5-1-10/5TIVhqRMOv/1719197721307 - Ro11XiHsZz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36918" y="225729"/>
            <a:ext cx="6408918" cy="6651930"/>
          </a:xfrm>
          <a:prstGeom prst="rect">
            <a:avLst/>
          </a:prstGeom>
        </p:spPr>
      </p:pic>
      <p:pic>
        <p:nvPicPr>
          <p:cNvPr id="5" name="Image 3" descr="/www/wwwroot/ppt/cache/2024-5-1-10/5TIVhqRMOv/1719197721334 - 7zaFjg0E1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437" y="980237"/>
            <a:ext cx="5113325" cy="51435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650138" y="1391186"/>
            <a:ext cx="7844456" cy="106070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3000" b="1" kern="0" spc="75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自动化邮件附件分类系统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</p:txBody>
      </p:sp>
      <p:sp>
        <p:nvSpPr>
          <p:cNvPr id="8" name="Text 2"/>
          <p:cNvSpPr/>
          <p:nvPr/>
        </p:nvSpPr>
        <p:spPr>
          <a:xfrm>
            <a:off x="2457004" y="3493383"/>
            <a:ext cx="1902336" cy="445763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1500" dirty="0"/>
          </a:p>
        </p:txBody>
      </p:sp>
      <p:sp>
        <p:nvSpPr>
          <p:cNvPr id="9" name="Text 3"/>
          <p:cNvSpPr/>
          <p:nvPr/>
        </p:nvSpPr>
        <p:spPr>
          <a:xfrm>
            <a:off x="1018642" y="2471623"/>
            <a:ext cx="7107631" cy="47808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1500" kern="0" spc="75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一次输入，持续轻松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5139151" y="3493383"/>
            <a:ext cx="1768939" cy="445763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7110" y="54864"/>
            <a:ext cx="1536477" cy="36576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自动化流程设计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540601" y="411480"/>
            <a:ext cx="8344034" cy="0"/>
          </a:xfrm>
          <a:custGeom>
            <a:avLst/>
            <a:gdLst/>
            <a:ahLst/>
            <a:cxnLst/>
            <a:rect l="l" t="t" r="r" b="b"/>
            <a:pathLst>
              <a:path w="8344034">
                <a:moveTo>
                  <a:pt x="8344034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5983BB">
                <a:alpha val="59000"/>
              </a:srgbClr>
            </a:solidFill>
            <a:prstDash val="solid"/>
            <a:headEnd type="none"/>
            <a:tailEnd type="none"/>
          </a:ln>
        </p:spPr>
      </p:sp>
      <p:sp>
        <p:nvSpPr>
          <p:cNvPr id="4" name="Shape 2"/>
          <p:cNvSpPr/>
          <p:nvPr/>
        </p:nvSpPr>
        <p:spPr>
          <a:xfrm>
            <a:off x="169690" y="123203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5" name="Shape 3"/>
          <p:cNvSpPr/>
          <p:nvPr/>
        </p:nvSpPr>
        <p:spPr>
          <a:xfrm>
            <a:off x="8735051" y="104915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>
              <a:alpha val="59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2949702" y="819270"/>
            <a:ext cx="5658721" cy="64922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数据准备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2996269" y="1313046"/>
            <a:ext cx="5612154" cy="73152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打开已键入关键字的Excel，生成关键字集合。</a:t>
            </a:r>
            <a:endParaRPr lang="en-US" sz="1500" dirty="0"/>
          </a:p>
          <a:p>
            <a:pPr marL="0" indent="0">
              <a:lnSpc>
                <a:spcPct val="80000"/>
              </a:lnSpc>
              <a:buNone/>
            </a:pPr>
            <a:endParaRPr lang="en-US" sz="1500" dirty="0"/>
          </a:p>
          <a:p>
            <a:pPr marL="0" indent="0">
              <a:lnSpc>
                <a:spcPct val="80000"/>
              </a:lnSpc>
              <a:buNone/>
            </a:pP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2038350" y="936388"/>
            <a:ext cx="888332" cy="728312"/>
          </a:xfrm>
          <a:custGeom>
            <a:avLst/>
            <a:gdLst/>
            <a:ahLst/>
            <a:cxnLst/>
            <a:rect l="l" t="t" r="r" b="b"/>
            <a:pathLst>
              <a:path w="888332" h="728312">
                <a:moveTo>
                  <a:pt x="0" y="0"/>
                </a:moveTo>
                <a:lnTo>
                  <a:pt x="888332" y="0"/>
                </a:lnTo>
                <a:lnTo>
                  <a:pt x="888332" y="582649"/>
                </a:lnTo>
                <a:lnTo>
                  <a:pt x="444166" y="582649"/>
                </a:lnTo>
                <a:lnTo>
                  <a:pt x="266500" y="728312"/>
                </a:lnTo>
                <a:lnTo>
                  <a:pt x="266500" y="582649"/>
                </a:lnTo>
                <a:lnTo>
                  <a:pt x="0" y="582649"/>
                </a:lnTo>
                <a:close/>
              </a:path>
            </a:pathLst>
          </a:custGeom>
          <a:solidFill>
            <a:srgbClr val="5983BB"/>
          </a:solidFill>
          <a:ln/>
        </p:spPr>
      </p:sp>
      <p:pic>
        <p:nvPicPr>
          <p:cNvPr id="9" name="Image 0" descr="/www/wwwroot/ppt/cache/2024-5-1-10/5TIVhqRMOv/1719197725472 - v7KHbxj6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590" y="1043935"/>
            <a:ext cx="339852" cy="337055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851916" y="2090778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11" name="Shape 8"/>
          <p:cNvSpPr/>
          <p:nvPr/>
        </p:nvSpPr>
        <p:spPr>
          <a:xfrm>
            <a:off x="653796" y="1783080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2481072" y="1591056"/>
            <a:ext cx="0" cy="575854"/>
          </a:xfrm>
          <a:custGeom>
            <a:avLst/>
            <a:gdLst/>
            <a:ahLst/>
            <a:cxnLst/>
            <a:rect l="l" t="t" r="r" b="b"/>
            <a:pathLst>
              <a:path h="575854">
                <a:moveTo>
                  <a:pt x="0" y="0"/>
                </a:moveTo>
                <a:lnTo>
                  <a:pt x="0" y="575854"/>
                </a:lnTo>
              </a:path>
            </a:pathLst>
          </a:custGeom>
          <a:noFill/>
          <a:ln w="9525">
            <a:solidFill>
              <a:srgbClr val="5983BB"/>
            </a:solidFill>
            <a:prstDash val="dash"/>
            <a:headEnd type="none"/>
            <a:tailEnd type="none"/>
          </a:ln>
        </p:spPr>
      </p:sp>
      <p:sp>
        <p:nvSpPr>
          <p:cNvPr id="13" name="Text 10"/>
          <p:cNvSpPr/>
          <p:nvPr/>
        </p:nvSpPr>
        <p:spPr>
          <a:xfrm>
            <a:off x="2949702" y="2090778"/>
            <a:ext cx="5658721" cy="64922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邮件处理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2996269" y="2584554"/>
            <a:ext cx="5612154" cy="73152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自动登录邮件系统，遍历邮件，根据关键字分类并保存附件。</a:t>
            </a:r>
            <a:endParaRPr lang="en-US" sz="1500" dirty="0"/>
          </a:p>
          <a:p>
            <a:pPr marL="0" indent="0">
              <a:lnSpc>
                <a:spcPct val="80000"/>
              </a:lnSpc>
              <a:buNone/>
            </a:pPr>
            <a:endParaRPr lang="en-US" sz="1500" dirty="0"/>
          </a:p>
          <a:p>
            <a:pPr marL="0" indent="0">
              <a:lnSpc>
                <a:spcPct val="80000"/>
              </a:lnSpc>
              <a:buNone/>
            </a:pP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2038350" y="2207895"/>
            <a:ext cx="888332" cy="728312"/>
          </a:xfrm>
          <a:custGeom>
            <a:avLst/>
            <a:gdLst/>
            <a:ahLst/>
            <a:cxnLst/>
            <a:rect l="l" t="t" r="r" b="b"/>
            <a:pathLst>
              <a:path w="888332" h="728312">
                <a:moveTo>
                  <a:pt x="0" y="0"/>
                </a:moveTo>
                <a:lnTo>
                  <a:pt x="888332" y="0"/>
                </a:lnTo>
                <a:lnTo>
                  <a:pt x="888332" y="582649"/>
                </a:lnTo>
                <a:lnTo>
                  <a:pt x="444166" y="582649"/>
                </a:lnTo>
                <a:lnTo>
                  <a:pt x="266500" y="728312"/>
                </a:lnTo>
                <a:lnTo>
                  <a:pt x="266500" y="582649"/>
                </a:lnTo>
                <a:lnTo>
                  <a:pt x="0" y="582649"/>
                </a:lnTo>
                <a:close/>
              </a:path>
            </a:pathLst>
          </a:custGeom>
          <a:solidFill>
            <a:srgbClr val="5983BB"/>
          </a:solidFill>
          <a:ln/>
        </p:spPr>
      </p:sp>
      <p:pic>
        <p:nvPicPr>
          <p:cNvPr id="16" name="Image 1" descr="/www/wwwroot/ppt/cache/2024-5-1-10/5TIVhqRMOv/1719197725472 - xMQySrMS1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590" y="2315442"/>
            <a:ext cx="339852" cy="337055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2481072" y="2862563"/>
            <a:ext cx="0" cy="575854"/>
          </a:xfrm>
          <a:custGeom>
            <a:avLst/>
            <a:gdLst/>
            <a:ahLst/>
            <a:cxnLst/>
            <a:rect l="l" t="t" r="r" b="b"/>
            <a:pathLst>
              <a:path h="575854">
                <a:moveTo>
                  <a:pt x="0" y="0"/>
                </a:moveTo>
                <a:lnTo>
                  <a:pt x="0" y="575854"/>
                </a:lnTo>
              </a:path>
            </a:pathLst>
          </a:custGeom>
          <a:noFill/>
          <a:ln w="9525">
            <a:solidFill>
              <a:srgbClr val="5983BB"/>
            </a:solidFill>
            <a:prstDash val="dash"/>
            <a:headEnd type="none"/>
            <a:tailEnd type="none"/>
          </a:ln>
        </p:spPr>
      </p:sp>
      <p:sp>
        <p:nvSpPr>
          <p:cNvPr id="18" name="Text 14"/>
          <p:cNvSpPr/>
          <p:nvPr/>
        </p:nvSpPr>
        <p:spPr>
          <a:xfrm>
            <a:off x="2901805" y="3375236"/>
            <a:ext cx="5658721" cy="3931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分类保存</a:t>
            </a:r>
            <a:endParaRPr lang="en-US" sz="1500" dirty="0"/>
          </a:p>
        </p:txBody>
      </p:sp>
      <p:sp>
        <p:nvSpPr>
          <p:cNvPr id="19" name="Text 15"/>
          <p:cNvSpPr/>
          <p:nvPr/>
        </p:nvSpPr>
        <p:spPr>
          <a:xfrm>
            <a:off x="3012380" y="3869012"/>
            <a:ext cx="5612154" cy="54864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邮件主题与关键字对应后，创建文件夹并保存附件。</a:t>
            </a:r>
            <a:endParaRPr lang="en-US" sz="1500" dirty="0"/>
          </a:p>
          <a:p>
            <a:pPr marL="0" indent="0">
              <a:lnSpc>
                <a:spcPct val="80000"/>
              </a:lnSpc>
              <a:buNone/>
            </a:pPr>
            <a:endParaRPr lang="en-US" sz="1500" dirty="0"/>
          </a:p>
        </p:txBody>
      </p:sp>
      <p:sp>
        <p:nvSpPr>
          <p:cNvPr id="20" name="Shape 16"/>
          <p:cNvSpPr/>
          <p:nvPr/>
        </p:nvSpPr>
        <p:spPr>
          <a:xfrm>
            <a:off x="2054461" y="3492353"/>
            <a:ext cx="888332" cy="728312"/>
          </a:xfrm>
          <a:custGeom>
            <a:avLst/>
            <a:gdLst/>
            <a:ahLst/>
            <a:cxnLst/>
            <a:rect l="l" t="t" r="r" b="b"/>
            <a:pathLst>
              <a:path w="888332" h="728312">
                <a:moveTo>
                  <a:pt x="0" y="0"/>
                </a:moveTo>
                <a:lnTo>
                  <a:pt x="888332" y="0"/>
                </a:lnTo>
                <a:lnTo>
                  <a:pt x="888332" y="582649"/>
                </a:lnTo>
                <a:lnTo>
                  <a:pt x="444166" y="582649"/>
                </a:lnTo>
                <a:lnTo>
                  <a:pt x="266500" y="728312"/>
                </a:lnTo>
                <a:lnTo>
                  <a:pt x="266500" y="582649"/>
                </a:lnTo>
                <a:lnTo>
                  <a:pt x="0" y="582649"/>
                </a:lnTo>
                <a:close/>
              </a:path>
            </a:pathLst>
          </a:custGeom>
          <a:solidFill>
            <a:srgbClr val="5983BB"/>
          </a:solidFill>
          <a:ln/>
        </p:spPr>
      </p:sp>
      <p:pic>
        <p:nvPicPr>
          <p:cNvPr id="21" name="Image 2" descr="/www/wwwroot/ppt/cache/2024-5-1-10/5TIVhqRMOv/1719197725473 - oKMbnKTUF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701" y="3599900"/>
            <a:ext cx="339852" cy="3370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7110" y="54864"/>
            <a:ext cx="1536477" cy="36576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自动化实施细节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540601" y="411480"/>
            <a:ext cx="8344034" cy="0"/>
          </a:xfrm>
          <a:custGeom>
            <a:avLst/>
            <a:gdLst/>
            <a:ahLst/>
            <a:cxnLst/>
            <a:rect l="l" t="t" r="r" b="b"/>
            <a:pathLst>
              <a:path w="8344034">
                <a:moveTo>
                  <a:pt x="8344034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5983BB">
                <a:alpha val="59000"/>
              </a:srgbClr>
            </a:solidFill>
            <a:prstDash val="solid"/>
            <a:headEnd type="none"/>
            <a:tailEnd type="none"/>
          </a:ln>
        </p:spPr>
      </p:sp>
      <p:sp>
        <p:nvSpPr>
          <p:cNvPr id="4" name="Shape 2"/>
          <p:cNvSpPr/>
          <p:nvPr/>
        </p:nvSpPr>
        <p:spPr>
          <a:xfrm>
            <a:off x="169690" y="123203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5" name="Shape 3"/>
          <p:cNvSpPr/>
          <p:nvPr/>
        </p:nvSpPr>
        <p:spPr>
          <a:xfrm>
            <a:off x="8735051" y="104915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>
              <a:alpha val="59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633316" y="2505371"/>
            <a:ext cx="7802870" cy="1822704"/>
          </a:xfrm>
          <a:custGeom>
            <a:avLst/>
            <a:gdLst/>
            <a:ahLst/>
            <a:cxnLst/>
            <a:rect l="l" t="t" r="r" b="b"/>
            <a:pathLst>
              <a:path w="7802870" h="1822704">
                <a:moveTo>
                  <a:pt x="0" y="0"/>
                </a:moveTo>
                <a:lnTo>
                  <a:pt x="7802870" y="0"/>
                </a:lnTo>
                <a:lnTo>
                  <a:pt x="7802870" y="1822704"/>
                </a:lnTo>
                <a:lnTo>
                  <a:pt x="0" y="1822704"/>
                </a:lnTo>
                <a:close/>
              </a:path>
            </a:pathLst>
          </a:custGeom>
          <a:solidFill>
            <a:srgbClr val="5983BB">
              <a:alpha val="73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631445" y="1415916"/>
            <a:ext cx="7804742" cy="1089455"/>
          </a:xfrm>
          <a:custGeom>
            <a:avLst/>
            <a:gdLst/>
            <a:ahLst/>
            <a:cxnLst/>
            <a:rect l="l" t="t" r="r" b="b"/>
            <a:pathLst>
              <a:path w="7804742" h="1089455">
                <a:moveTo>
                  <a:pt x="0" y="0"/>
                </a:moveTo>
                <a:lnTo>
                  <a:pt x="7804742" y="0"/>
                </a:lnTo>
                <a:lnTo>
                  <a:pt x="7804742" y="1089455"/>
                </a:lnTo>
                <a:lnTo>
                  <a:pt x="0" y="1089455"/>
                </a:lnTo>
                <a:close/>
              </a:path>
            </a:pathLst>
          </a:custGeom>
          <a:solidFill>
            <a:srgbClr val="5983BB"/>
          </a:solidFill>
          <a:ln/>
        </p:spPr>
      </p:sp>
      <p:pic>
        <p:nvPicPr>
          <p:cNvPr id="8" name="Image 0" descr="/www/wwwroot/ppt/cache/2024-5-1-10/5TIVhqRMOv/1719197726874 - 2IdFGf45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947" y="398890"/>
            <a:ext cx="1500887" cy="146983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3756833" y="1869355"/>
            <a:ext cx="1520505" cy="97840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3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02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33316" y="2695363"/>
            <a:ext cx="2477353" cy="77724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0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excel模块</a:t>
            </a: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633316" y="3259582"/>
            <a:ext cx="2478052" cy="109728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功能：数据抓取与整理。</a:t>
            </a:r>
            <a:endParaRPr lang="en-US" sz="1500" dirty="0"/>
          </a:p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实施内容：自动化读取和解析excel中的关键字。</a:t>
            </a: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1127266" y="1850880"/>
            <a:ext cx="1520505" cy="97840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3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235712" y="1985179"/>
            <a:ext cx="2804160" cy="0"/>
          </a:xfrm>
          <a:custGeom>
            <a:avLst/>
            <a:gdLst/>
            <a:ahLst/>
            <a:cxnLst/>
            <a:rect l="l" t="t" r="r" b="b"/>
            <a:pathLst>
              <a:path w="2804160">
                <a:moveTo>
                  <a:pt x="0" y="0"/>
                </a:moveTo>
                <a:lnTo>
                  <a:pt x="2804160" y="0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headEnd type="none"/>
            <a:tailEnd type="arrow"/>
          </a:ln>
        </p:spPr>
      </p:sp>
      <p:pic>
        <p:nvPicPr>
          <p:cNvPr id="14" name="Image 1" descr="/www/wwwroot/ppt/cache/2024-5-1-10/5TIVhqRMOv/1719197726899 - Z9EGu2cF3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308" y="398890"/>
            <a:ext cx="1500887" cy="1469834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3236783" y="1978745"/>
            <a:ext cx="2433784" cy="0"/>
          </a:xfrm>
          <a:custGeom>
            <a:avLst/>
            <a:gdLst/>
            <a:ahLst/>
            <a:cxnLst/>
            <a:rect l="l" t="t" r="r" b="b"/>
            <a:pathLst>
              <a:path w="2433784">
                <a:moveTo>
                  <a:pt x="0" y="0"/>
                </a:moveTo>
                <a:lnTo>
                  <a:pt x="2433784" y="0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headEnd type="none"/>
            <a:tailEnd type="arrow"/>
          </a:ln>
        </p:spPr>
      </p:sp>
      <p:sp>
        <p:nvSpPr>
          <p:cNvPr id="16" name="Text 12"/>
          <p:cNvSpPr/>
          <p:nvPr/>
        </p:nvSpPr>
        <p:spPr>
          <a:xfrm>
            <a:off x="3280003" y="2695363"/>
            <a:ext cx="2454588" cy="77724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0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imap模块</a:t>
            </a: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3280702" y="3259582"/>
            <a:ext cx="2454588" cy="109728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功能：邮件获取。</a:t>
            </a:r>
            <a:endParaRPr lang="en-US" sz="1500" dirty="0"/>
          </a:p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实施内容：连接邮件服务器，下载邮件信息。</a:t>
            </a: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8" name="Shape 14"/>
          <p:cNvSpPr/>
          <p:nvPr/>
        </p:nvSpPr>
        <p:spPr>
          <a:xfrm>
            <a:off x="5872073" y="1978932"/>
            <a:ext cx="2433784" cy="0"/>
          </a:xfrm>
          <a:custGeom>
            <a:avLst/>
            <a:gdLst/>
            <a:ahLst/>
            <a:cxnLst/>
            <a:rect l="l" t="t" r="r" b="b"/>
            <a:pathLst>
              <a:path w="2433784">
                <a:moveTo>
                  <a:pt x="0" y="0"/>
                </a:moveTo>
                <a:lnTo>
                  <a:pt x="2433784" y="0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headEnd type="none"/>
            <a:tailEnd type="arrow"/>
          </a:ln>
        </p:spPr>
      </p:sp>
      <p:sp>
        <p:nvSpPr>
          <p:cNvPr id="19" name="Text 15"/>
          <p:cNvSpPr/>
          <p:nvPr/>
        </p:nvSpPr>
        <p:spPr>
          <a:xfrm>
            <a:off x="6421733" y="1890616"/>
            <a:ext cx="1520505" cy="97840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3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03</a:t>
            </a:r>
            <a:endParaRPr lang="en-US" sz="1500" dirty="0"/>
          </a:p>
        </p:txBody>
      </p:sp>
      <p:sp>
        <p:nvSpPr>
          <p:cNvPr id="20" name="Text 16"/>
          <p:cNvSpPr/>
          <p:nvPr/>
        </p:nvSpPr>
        <p:spPr>
          <a:xfrm>
            <a:off x="5944903" y="2695363"/>
            <a:ext cx="2454588" cy="77724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0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VB.</a:t>
            </a:r>
            <a:r>
              <a:rPr lang="en-US" altLang="zh-CN" sz="10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NET</a:t>
            </a: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21" name="Text 17"/>
          <p:cNvSpPr/>
          <p:nvPr/>
        </p:nvSpPr>
        <p:spPr>
          <a:xfrm>
            <a:off x="5945602" y="3259582"/>
            <a:ext cx="2454588" cy="109728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功能：邮件分类保存。</a:t>
            </a:r>
            <a:endParaRPr lang="en-US" sz="1500" dirty="0"/>
          </a:p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实施内容：编写程序代码，实现邮件的分类和附件的保存。</a:t>
            </a: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pic>
        <p:nvPicPr>
          <p:cNvPr id="22" name="Image 2" descr="/www/wwwroot/ppt/cache/2024-5-1-10/5TIVhqRMOv/1719197726908 - cw3KVHSFu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263" y="398890"/>
            <a:ext cx="1500887" cy="14698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www/wwwroot/ppt/cache/2024-5-1-10/5TIVhqRMOv/1719197726666 - vjwimwv7uq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" y="0"/>
            <a:ext cx="9137550" cy="5143500"/>
          </a:xfrm>
          <a:prstGeom prst="rect">
            <a:avLst/>
          </a:prstGeom>
        </p:spPr>
      </p:pic>
      <p:pic>
        <p:nvPicPr>
          <p:cNvPr id="3" name="Image 1" descr="/www/wwwroot/ppt/cache/2024-5-1-10/5TIVhqRMOv/1719197726702 - 9M14IxYTz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2386436" y="99992"/>
            <a:ext cx="3711971" cy="3861196"/>
          </a:xfrm>
          <a:prstGeom prst="rect">
            <a:avLst/>
          </a:prstGeom>
        </p:spPr>
      </p:pic>
      <p:pic>
        <p:nvPicPr>
          <p:cNvPr id="4" name="Image 2" descr="/www/wwwroot/ppt/cache/2024-5-1-10/5TIVhqRMOv/1719197726785 - faeUy0oH9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94000">
            <a:off x="3115361" y="786384"/>
            <a:ext cx="2913278" cy="3023921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2759659" y="1794510"/>
            <a:ext cx="3624670" cy="47808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endParaRPr lang="en-US" sz="1500" dirty="0"/>
          </a:p>
        </p:txBody>
      </p:sp>
      <p:sp>
        <p:nvSpPr>
          <p:cNvPr id="6" name="Text 1"/>
          <p:cNvSpPr/>
          <p:nvPr/>
        </p:nvSpPr>
        <p:spPr>
          <a:xfrm flipH="1">
            <a:off x="2864224" y="2111188"/>
            <a:ext cx="3201999" cy="67012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2800" b="1" kern="0" spc="75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展望</a:t>
            </a:r>
            <a:endParaRPr lang="en-US" sz="2800" dirty="0"/>
          </a:p>
        </p:txBody>
      </p:sp>
      <p:pic>
        <p:nvPicPr>
          <p:cNvPr id="7" name="Image 3" descr="/www/wwwroot/ppt/cache/2024-5-1-10/5TIVhqRMOv/1719197726796 - stE27B0UvV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760" y="199549"/>
            <a:ext cx="502920" cy="236220"/>
          </a:xfrm>
          <a:prstGeom prst="rect">
            <a:avLst/>
          </a:prstGeom>
        </p:spPr>
      </p:pic>
      <p:pic>
        <p:nvPicPr>
          <p:cNvPr id="8" name="Image 4" descr="/www/wwwroot/ppt/cache/2024-5-1-10/5TIVhqRMOv/1719197726821 - WhhrQm8Ku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540" y="2491071"/>
            <a:ext cx="3074551" cy="3092695"/>
          </a:xfrm>
          <a:prstGeom prst="rect">
            <a:avLst/>
          </a:prstGeom>
        </p:spPr>
      </p:pic>
      <p:pic>
        <p:nvPicPr>
          <p:cNvPr id="9" name="Image 5" descr="/www/wwwroot/ppt/cache/2024-5-1-10/5TIVhqRMOv/1719197726847 - QuxjYTiOs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092232">
            <a:off x="-893538" y="-702555"/>
            <a:ext cx="3074551" cy="30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4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7110" y="54864"/>
            <a:ext cx="1536477" cy="36576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系统价值的提升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540601" y="411480"/>
            <a:ext cx="8344034" cy="0"/>
          </a:xfrm>
          <a:custGeom>
            <a:avLst/>
            <a:gdLst/>
            <a:ahLst/>
            <a:cxnLst/>
            <a:rect l="l" t="t" r="r" b="b"/>
            <a:pathLst>
              <a:path w="8344034">
                <a:moveTo>
                  <a:pt x="8344034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5983BB">
                <a:alpha val="59000"/>
              </a:srgbClr>
            </a:solidFill>
            <a:prstDash val="solid"/>
            <a:headEnd type="none"/>
            <a:tailEnd type="none"/>
          </a:ln>
        </p:spPr>
      </p:sp>
      <p:sp>
        <p:nvSpPr>
          <p:cNvPr id="4" name="Shape 2"/>
          <p:cNvSpPr/>
          <p:nvPr/>
        </p:nvSpPr>
        <p:spPr>
          <a:xfrm>
            <a:off x="169690" y="123203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5" name="Shape 3"/>
          <p:cNvSpPr/>
          <p:nvPr/>
        </p:nvSpPr>
        <p:spPr>
          <a:xfrm>
            <a:off x="8735051" y="104915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>
              <a:alpha val="59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1138431" y="1194828"/>
            <a:ext cx="2235200" cy="3136053"/>
          </a:xfrm>
          <a:custGeom>
            <a:avLst/>
            <a:gdLst/>
            <a:ahLst/>
            <a:cxnLst/>
            <a:rect l="l" t="t" r="r" b="b"/>
            <a:pathLst>
              <a:path w="2235200" h="3136053">
                <a:moveTo>
                  <a:pt x="0" y="0"/>
                </a:moveTo>
                <a:lnTo>
                  <a:pt x="1955800" y="0"/>
                </a:lnTo>
                <a:quadBezTo>
                  <a:pt x="2235200" y="0"/>
                  <a:pt x="2235200" y="279400"/>
                </a:quadBezTo>
                <a:lnTo>
                  <a:pt x="2235200" y="3136053"/>
                </a:lnTo>
                <a:lnTo>
                  <a:pt x="0" y="31360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212938" y="1611642"/>
            <a:ext cx="2085086" cy="813816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2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提效节能</a:t>
            </a:r>
            <a:endParaRPr lang="en-US" sz="1500" dirty="0"/>
          </a:p>
          <a:p>
            <a:pPr marL="0" indent="0">
              <a:lnSpc>
                <a:spcPct val="92000"/>
              </a:lnSpc>
              <a:buNone/>
            </a:pPr>
            <a:endParaRPr lang="en-US" sz="1500" dirty="0"/>
          </a:p>
          <a:p>
            <a:pPr marL="0" indent="0">
              <a:lnSpc>
                <a:spcPct val="92000"/>
              </a:lnSpc>
              <a:buNone/>
            </a:pP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1212938" y="2376775"/>
            <a:ext cx="2085086" cy="193852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6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自动化邮件附件分类系统可以显著提升工作效率，减少教师们在处理邮件附件上所花费的时间，从而让他们有更多精力投入到教学工作中。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通过自动化流程，系统能够快速处理大量附件，实现节能减耗，改善管理者使用体验。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1234104" y="1265068"/>
            <a:ext cx="404381" cy="383151"/>
          </a:xfrm>
          <a:custGeom>
            <a:avLst/>
            <a:gdLst/>
            <a:ahLst/>
            <a:cxnLst/>
            <a:rect l="l" t="t" r="r" b="b"/>
            <a:pathLst>
              <a:path w="404381" h="383151">
                <a:moveTo>
                  <a:pt x="154448" y="0"/>
                </a:moveTo>
                <a:lnTo>
                  <a:pt x="249932" y="0"/>
                </a:lnTo>
                <a:quadBezTo>
                  <a:pt x="404381" y="0"/>
                  <a:pt x="404381" y="154448"/>
                </a:quadBezTo>
                <a:lnTo>
                  <a:pt x="404381" y="228702"/>
                </a:lnTo>
                <a:quadBezTo>
                  <a:pt x="404381" y="383151"/>
                  <a:pt x="249932" y="383151"/>
                </a:quadBezTo>
                <a:lnTo>
                  <a:pt x="154448" y="383151"/>
                </a:lnTo>
                <a:quadBezTo>
                  <a:pt x="0" y="383151"/>
                  <a:pt x="0" y="228702"/>
                </a:quadBezTo>
                <a:lnTo>
                  <a:pt x="0" y="154448"/>
                </a:lnTo>
                <a:quadBezTo>
                  <a:pt x="0" y="0"/>
                  <a:pt x="154448" y="0"/>
                </a:quadBez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10" name="Text 8"/>
          <p:cNvSpPr/>
          <p:nvPr/>
        </p:nvSpPr>
        <p:spPr>
          <a:xfrm>
            <a:off x="1234104" y="1265068"/>
            <a:ext cx="404381" cy="383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1043865" y="1240548"/>
            <a:ext cx="784860" cy="36576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456155" y="4428321"/>
            <a:ext cx="8075749" cy="0"/>
          </a:xfrm>
          <a:custGeom>
            <a:avLst/>
            <a:gdLst/>
            <a:ahLst/>
            <a:cxnLst/>
            <a:rect l="l" t="t" r="r" b="b"/>
            <a:pathLst>
              <a:path w="8075749">
                <a:moveTo>
                  <a:pt x="0" y="0"/>
                </a:moveTo>
                <a:lnTo>
                  <a:pt x="8075749" y="0"/>
                </a:lnTo>
              </a:path>
            </a:pathLst>
          </a:custGeom>
          <a:noFill/>
          <a:ln w="19050">
            <a:solidFill>
              <a:srgbClr val="5983BB">
                <a:alpha val="51000"/>
              </a:srgbClr>
            </a:solidFill>
            <a:prstDash val="solid"/>
            <a:headEnd type="none"/>
            <a:tailEnd type="none"/>
          </a:ln>
        </p:spPr>
      </p:sp>
      <p:sp>
        <p:nvSpPr>
          <p:cNvPr id="13" name="Shape 11"/>
          <p:cNvSpPr/>
          <p:nvPr/>
        </p:nvSpPr>
        <p:spPr>
          <a:xfrm>
            <a:off x="2975667" y="1338304"/>
            <a:ext cx="180116" cy="236677"/>
          </a:xfrm>
          <a:custGeom>
            <a:avLst/>
            <a:gdLst/>
            <a:ahLst/>
            <a:cxnLst/>
            <a:rect l="l" t="t" r="r" b="b"/>
            <a:pathLst>
              <a:path w="180116" h="236677">
                <a:moveTo>
                  <a:pt x="0" y="0"/>
                </a:moveTo>
                <a:lnTo>
                  <a:pt x="72047" y="0"/>
                </a:lnTo>
                <a:lnTo>
                  <a:pt x="180116" y="118339"/>
                </a:lnTo>
                <a:lnTo>
                  <a:pt x="72047" y="236677"/>
                </a:lnTo>
                <a:lnTo>
                  <a:pt x="0" y="236677"/>
                </a:lnTo>
                <a:lnTo>
                  <a:pt x="108070" y="118339"/>
                </a:lnTo>
                <a:lnTo>
                  <a:pt x="0" y="0"/>
                </a:lnTo>
                <a:close/>
              </a:path>
            </a:pathLst>
          </a:custGeom>
          <a:solidFill>
            <a:srgbClr val="5983BB">
              <a:alpha val="15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3117907" y="1338304"/>
            <a:ext cx="180116" cy="236677"/>
          </a:xfrm>
          <a:custGeom>
            <a:avLst/>
            <a:gdLst/>
            <a:ahLst/>
            <a:cxnLst/>
            <a:rect l="l" t="t" r="r" b="b"/>
            <a:pathLst>
              <a:path w="180116" h="236677">
                <a:moveTo>
                  <a:pt x="0" y="0"/>
                </a:moveTo>
                <a:lnTo>
                  <a:pt x="72047" y="0"/>
                </a:lnTo>
                <a:lnTo>
                  <a:pt x="180116" y="118339"/>
                </a:lnTo>
                <a:lnTo>
                  <a:pt x="72047" y="236677"/>
                </a:lnTo>
                <a:lnTo>
                  <a:pt x="0" y="236677"/>
                </a:lnTo>
                <a:lnTo>
                  <a:pt x="108070" y="118339"/>
                </a:lnTo>
                <a:lnTo>
                  <a:pt x="0" y="0"/>
                </a:lnTo>
                <a:close/>
              </a:path>
            </a:pathLst>
          </a:custGeom>
          <a:solidFill>
            <a:srgbClr val="5983BB">
              <a:alpha val="15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2832127" y="1338304"/>
            <a:ext cx="180116" cy="236677"/>
          </a:xfrm>
          <a:custGeom>
            <a:avLst/>
            <a:gdLst/>
            <a:ahLst/>
            <a:cxnLst/>
            <a:rect l="l" t="t" r="r" b="b"/>
            <a:pathLst>
              <a:path w="180116" h="236677">
                <a:moveTo>
                  <a:pt x="0" y="0"/>
                </a:moveTo>
                <a:lnTo>
                  <a:pt x="72047" y="0"/>
                </a:lnTo>
                <a:lnTo>
                  <a:pt x="180116" y="118339"/>
                </a:lnTo>
                <a:lnTo>
                  <a:pt x="72047" y="236677"/>
                </a:lnTo>
                <a:lnTo>
                  <a:pt x="0" y="236677"/>
                </a:lnTo>
                <a:lnTo>
                  <a:pt x="108070" y="118339"/>
                </a:lnTo>
                <a:lnTo>
                  <a:pt x="0" y="0"/>
                </a:lnTo>
                <a:close/>
              </a:path>
            </a:pathLst>
          </a:custGeom>
          <a:solidFill>
            <a:srgbClr val="5983BB">
              <a:alpha val="15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3507737" y="1194828"/>
            <a:ext cx="2235200" cy="3136053"/>
          </a:xfrm>
          <a:custGeom>
            <a:avLst/>
            <a:gdLst/>
            <a:ahLst/>
            <a:cxnLst/>
            <a:rect l="l" t="t" r="r" b="b"/>
            <a:pathLst>
              <a:path w="2235200" h="3136053">
                <a:moveTo>
                  <a:pt x="0" y="0"/>
                </a:moveTo>
                <a:lnTo>
                  <a:pt x="1955800" y="0"/>
                </a:lnTo>
                <a:quadBezTo>
                  <a:pt x="2235200" y="0"/>
                  <a:pt x="2235200" y="279400"/>
                </a:quadBezTo>
                <a:lnTo>
                  <a:pt x="2235200" y="3136053"/>
                </a:lnTo>
                <a:lnTo>
                  <a:pt x="0" y="31360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582244" y="1611642"/>
            <a:ext cx="2085086" cy="813816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2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成本优化</a:t>
            </a:r>
            <a:endParaRPr lang="en-US" sz="1500" dirty="0"/>
          </a:p>
          <a:p>
            <a:pPr marL="0" indent="0">
              <a:lnSpc>
                <a:spcPct val="92000"/>
              </a:lnSpc>
              <a:buNone/>
            </a:pPr>
            <a:endParaRPr lang="en-US" sz="1500" dirty="0"/>
          </a:p>
          <a:p>
            <a:pPr marL="0" indent="0">
              <a:lnSpc>
                <a:spcPct val="92000"/>
              </a:lnSpc>
              <a:buNone/>
            </a:pP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3582244" y="2376775"/>
            <a:ext cx="2085086" cy="193852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6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系统的自动化处理减少了人工操作的需要，从而降低了运营成本，提高了资源使用效率。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通过高效的时间资源分配，教育机构可以更加经济地管理其教学资源。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3603410" y="1265068"/>
            <a:ext cx="404381" cy="383151"/>
          </a:xfrm>
          <a:custGeom>
            <a:avLst/>
            <a:gdLst/>
            <a:ahLst/>
            <a:cxnLst/>
            <a:rect l="l" t="t" r="r" b="b"/>
            <a:pathLst>
              <a:path w="404381" h="383151">
                <a:moveTo>
                  <a:pt x="154448" y="0"/>
                </a:moveTo>
                <a:lnTo>
                  <a:pt x="249932" y="0"/>
                </a:lnTo>
                <a:quadBezTo>
                  <a:pt x="404381" y="0"/>
                  <a:pt x="404381" y="154448"/>
                </a:quadBezTo>
                <a:lnTo>
                  <a:pt x="404381" y="228702"/>
                </a:lnTo>
                <a:quadBezTo>
                  <a:pt x="404381" y="383151"/>
                  <a:pt x="249932" y="383151"/>
                </a:quadBezTo>
                <a:lnTo>
                  <a:pt x="154448" y="383151"/>
                </a:lnTo>
                <a:quadBezTo>
                  <a:pt x="0" y="383151"/>
                  <a:pt x="0" y="228702"/>
                </a:quadBezTo>
                <a:lnTo>
                  <a:pt x="0" y="154448"/>
                </a:lnTo>
                <a:quadBezTo>
                  <a:pt x="0" y="0"/>
                  <a:pt x="154448" y="0"/>
                </a:quadBez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20" name="Text 18"/>
          <p:cNvSpPr/>
          <p:nvPr/>
        </p:nvSpPr>
        <p:spPr>
          <a:xfrm>
            <a:off x="3603410" y="1265068"/>
            <a:ext cx="404381" cy="383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3413170" y="1240548"/>
            <a:ext cx="784860" cy="36576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2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5344973" y="1338304"/>
            <a:ext cx="180116" cy="236677"/>
          </a:xfrm>
          <a:custGeom>
            <a:avLst/>
            <a:gdLst/>
            <a:ahLst/>
            <a:cxnLst/>
            <a:rect l="l" t="t" r="r" b="b"/>
            <a:pathLst>
              <a:path w="180116" h="236677">
                <a:moveTo>
                  <a:pt x="0" y="0"/>
                </a:moveTo>
                <a:lnTo>
                  <a:pt x="72047" y="0"/>
                </a:lnTo>
                <a:lnTo>
                  <a:pt x="180116" y="118339"/>
                </a:lnTo>
                <a:lnTo>
                  <a:pt x="72047" y="236677"/>
                </a:lnTo>
                <a:lnTo>
                  <a:pt x="0" y="236677"/>
                </a:lnTo>
                <a:lnTo>
                  <a:pt x="108070" y="118339"/>
                </a:lnTo>
                <a:lnTo>
                  <a:pt x="0" y="0"/>
                </a:lnTo>
                <a:close/>
              </a:path>
            </a:pathLst>
          </a:custGeom>
          <a:solidFill>
            <a:srgbClr val="5983BB">
              <a:alpha val="15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5487213" y="1338304"/>
            <a:ext cx="180116" cy="236677"/>
          </a:xfrm>
          <a:custGeom>
            <a:avLst/>
            <a:gdLst/>
            <a:ahLst/>
            <a:cxnLst/>
            <a:rect l="l" t="t" r="r" b="b"/>
            <a:pathLst>
              <a:path w="180116" h="236677">
                <a:moveTo>
                  <a:pt x="0" y="0"/>
                </a:moveTo>
                <a:lnTo>
                  <a:pt x="72047" y="0"/>
                </a:lnTo>
                <a:lnTo>
                  <a:pt x="180116" y="118339"/>
                </a:lnTo>
                <a:lnTo>
                  <a:pt x="72047" y="236677"/>
                </a:lnTo>
                <a:lnTo>
                  <a:pt x="0" y="236677"/>
                </a:lnTo>
                <a:lnTo>
                  <a:pt x="108070" y="118339"/>
                </a:lnTo>
                <a:lnTo>
                  <a:pt x="0" y="0"/>
                </a:lnTo>
                <a:close/>
              </a:path>
            </a:pathLst>
          </a:custGeom>
          <a:solidFill>
            <a:srgbClr val="5983BB">
              <a:alpha val="15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5201433" y="1338304"/>
            <a:ext cx="180116" cy="236677"/>
          </a:xfrm>
          <a:custGeom>
            <a:avLst/>
            <a:gdLst/>
            <a:ahLst/>
            <a:cxnLst/>
            <a:rect l="l" t="t" r="r" b="b"/>
            <a:pathLst>
              <a:path w="180116" h="236677">
                <a:moveTo>
                  <a:pt x="0" y="0"/>
                </a:moveTo>
                <a:lnTo>
                  <a:pt x="72047" y="0"/>
                </a:lnTo>
                <a:lnTo>
                  <a:pt x="180116" y="118339"/>
                </a:lnTo>
                <a:lnTo>
                  <a:pt x="72047" y="236677"/>
                </a:lnTo>
                <a:lnTo>
                  <a:pt x="0" y="236677"/>
                </a:lnTo>
                <a:lnTo>
                  <a:pt x="108070" y="118339"/>
                </a:lnTo>
                <a:lnTo>
                  <a:pt x="0" y="0"/>
                </a:lnTo>
                <a:close/>
              </a:path>
            </a:pathLst>
          </a:custGeom>
          <a:solidFill>
            <a:srgbClr val="5983BB">
              <a:alpha val="15000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5864935" y="1194828"/>
            <a:ext cx="2235200" cy="3136053"/>
          </a:xfrm>
          <a:custGeom>
            <a:avLst/>
            <a:gdLst/>
            <a:ahLst/>
            <a:cxnLst/>
            <a:rect l="l" t="t" r="r" b="b"/>
            <a:pathLst>
              <a:path w="2235200" h="3136053">
                <a:moveTo>
                  <a:pt x="0" y="0"/>
                </a:moveTo>
                <a:lnTo>
                  <a:pt x="1955800" y="0"/>
                </a:lnTo>
                <a:quadBezTo>
                  <a:pt x="2235200" y="0"/>
                  <a:pt x="2235200" y="279400"/>
                </a:quadBezTo>
                <a:lnTo>
                  <a:pt x="2235200" y="3136053"/>
                </a:lnTo>
                <a:lnTo>
                  <a:pt x="0" y="31360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939442" y="1611642"/>
            <a:ext cx="2085086" cy="813816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2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持续改进</a:t>
            </a:r>
            <a:endParaRPr lang="en-US" sz="1500" dirty="0"/>
          </a:p>
          <a:p>
            <a:pPr marL="0" indent="0">
              <a:lnSpc>
                <a:spcPct val="92000"/>
              </a:lnSpc>
              <a:buNone/>
            </a:pPr>
            <a:endParaRPr lang="en-US" sz="1500" dirty="0"/>
          </a:p>
          <a:p>
            <a:pPr marL="0" indent="0">
              <a:lnSpc>
                <a:spcPct val="92000"/>
              </a:lnSpc>
              <a:buNone/>
            </a:pP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939442" y="2376775"/>
            <a:ext cx="2085086" cy="193852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6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系统设计考虑了持续迭代和升级，能够适应不断变化的业务需求。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随着技术的进步和用户需求的变化，系统将不断优化，以提供更好的服务。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</p:txBody>
      </p:sp>
      <p:sp>
        <p:nvSpPr>
          <p:cNvPr id="28" name="Shape 26"/>
          <p:cNvSpPr/>
          <p:nvPr/>
        </p:nvSpPr>
        <p:spPr>
          <a:xfrm>
            <a:off x="5960609" y="1265068"/>
            <a:ext cx="404381" cy="383151"/>
          </a:xfrm>
          <a:custGeom>
            <a:avLst/>
            <a:gdLst/>
            <a:ahLst/>
            <a:cxnLst/>
            <a:rect l="l" t="t" r="r" b="b"/>
            <a:pathLst>
              <a:path w="404381" h="383151">
                <a:moveTo>
                  <a:pt x="154448" y="0"/>
                </a:moveTo>
                <a:lnTo>
                  <a:pt x="249932" y="0"/>
                </a:lnTo>
                <a:quadBezTo>
                  <a:pt x="404381" y="0"/>
                  <a:pt x="404381" y="154448"/>
                </a:quadBezTo>
                <a:lnTo>
                  <a:pt x="404381" y="228702"/>
                </a:lnTo>
                <a:quadBezTo>
                  <a:pt x="404381" y="383151"/>
                  <a:pt x="249932" y="383151"/>
                </a:quadBezTo>
                <a:lnTo>
                  <a:pt x="154448" y="383151"/>
                </a:lnTo>
                <a:quadBezTo>
                  <a:pt x="0" y="383151"/>
                  <a:pt x="0" y="228702"/>
                </a:quadBezTo>
                <a:lnTo>
                  <a:pt x="0" y="154448"/>
                </a:lnTo>
                <a:quadBezTo>
                  <a:pt x="0" y="0"/>
                  <a:pt x="154448" y="0"/>
                </a:quadBez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29" name="Text 27"/>
          <p:cNvSpPr/>
          <p:nvPr/>
        </p:nvSpPr>
        <p:spPr>
          <a:xfrm>
            <a:off x="5960609" y="1265068"/>
            <a:ext cx="404381" cy="383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30" name="Text 28"/>
          <p:cNvSpPr/>
          <p:nvPr/>
        </p:nvSpPr>
        <p:spPr>
          <a:xfrm>
            <a:off x="5770369" y="1240548"/>
            <a:ext cx="784860" cy="36576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3</a:t>
            </a:r>
            <a:endParaRPr lang="en-US" sz="1500" dirty="0"/>
          </a:p>
        </p:txBody>
      </p:sp>
      <p:sp>
        <p:nvSpPr>
          <p:cNvPr id="31" name="Shape 29"/>
          <p:cNvSpPr/>
          <p:nvPr/>
        </p:nvSpPr>
        <p:spPr>
          <a:xfrm>
            <a:off x="7702171" y="1338304"/>
            <a:ext cx="180116" cy="236677"/>
          </a:xfrm>
          <a:custGeom>
            <a:avLst/>
            <a:gdLst/>
            <a:ahLst/>
            <a:cxnLst/>
            <a:rect l="l" t="t" r="r" b="b"/>
            <a:pathLst>
              <a:path w="180116" h="236677">
                <a:moveTo>
                  <a:pt x="0" y="0"/>
                </a:moveTo>
                <a:lnTo>
                  <a:pt x="72047" y="0"/>
                </a:lnTo>
                <a:lnTo>
                  <a:pt x="180116" y="118339"/>
                </a:lnTo>
                <a:lnTo>
                  <a:pt x="72047" y="236677"/>
                </a:lnTo>
                <a:lnTo>
                  <a:pt x="0" y="236677"/>
                </a:lnTo>
                <a:lnTo>
                  <a:pt x="108070" y="118339"/>
                </a:lnTo>
                <a:lnTo>
                  <a:pt x="0" y="0"/>
                </a:lnTo>
                <a:close/>
              </a:path>
            </a:pathLst>
          </a:custGeom>
          <a:solidFill>
            <a:srgbClr val="5983BB">
              <a:alpha val="15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7844411" y="1338304"/>
            <a:ext cx="180116" cy="236677"/>
          </a:xfrm>
          <a:custGeom>
            <a:avLst/>
            <a:gdLst/>
            <a:ahLst/>
            <a:cxnLst/>
            <a:rect l="l" t="t" r="r" b="b"/>
            <a:pathLst>
              <a:path w="180116" h="236677">
                <a:moveTo>
                  <a:pt x="0" y="0"/>
                </a:moveTo>
                <a:lnTo>
                  <a:pt x="72047" y="0"/>
                </a:lnTo>
                <a:lnTo>
                  <a:pt x="180116" y="118339"/>
                </a:lnTo>
                <a:lnTo>
                  <a:pt x="72047" y="236677"/>
                </a:lnTo>
                <a:lnTo>
                  <a:pt x="0" y="236677"/>
                </a:lnTo>
                <a:lnTo>
                  <a:pt x="108070" y="118339"/>
                </a:lnTo>
                <a:lnTo>
                  <a:pt x="0" y="0"/>
                </a:lnTo>
                <a:close/>
              </a:path>
            </a:pathLst>
          </a:custGeom>
          <a:solidFill>
            <a:srgbClr val="5983BB">
              <a:alpha val="15000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7558631" y="1338304"/>
            <a:ext cx="180116" cy="236677"/>
          </a:xfrm>
          <a:custGeom>
            <a:avLst/>
            <a:gdLst/>
            <a:ahLst/>
            <a:cxnLst/>
            <a:rect l="l" t="t" r="r" b="b"/>
            <a:pathLst>
              <a:path w="180116" h="236677">
                <a:moveTo>
                  <a:pt x="0" y="0"/>
                </a:moveTo>
                <a:lnTo>
                  <a:pt x="72047" y="0"/>
                </a:lnTo>
                <a:lnTo>
                  <a:pt x="180116" y="118339"/>
                </a:lnTo>
                <a:lnTo>
                  <a:pt x="72047" y="236677"/>
                </a:lnTo>
                <a:lnTo>
                  <a:pt x="0" y="236677"/>
                </a:lnTo>
                <a:lnTo>
                  <a:pt x="108070" y="118339"/>
                </a:lnTo>
                <a:lnTo>
                  <a:pt x="0" y="0"/>
                </a:lnTo>
                <a:close/>
              </a:path>
            </a:pathLst>
          </a:custGeom>
          <a:solidFill>
            <a:srgbClr val="5983BB">
              <a:alpha val="15000"/>
            </a:srgbClr>
          </a:solidFill>
          <a:ln/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7110" y="54864"/>
            <a:ext cx="1536477" cy="36576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系统功能的扩展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540601" y="411480"/>
            <a:ext cx="8344034" cy="0"/>
          </a:xfrm>
          <a:custGeom>
            <a:avLst/>
            <a:gdLst/>
            <a:ahLst/>
            <a:cxnLst/>
            <a:rect l="l" t="t" r="r" b="b"/>
            <a:pathLst>
              <a:path w="8344034">
                <a:moveTo>
                  <a:pt x="8344034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5983BB">
                <a:alpha val="59000"/>
              </a:srgbClr>
            </a:solidFill>
            <a:prstDash val="solid"/>
            <a:headEnd type="none"/>
            <a:tailEnd type="none"/>
          </a:ln>
        </p:spPr>
      </p:sp>
      <p:sp>
        <p:nvSpPr>
          <p:cNvPr id="4" name="Shape 2"/>
          <p:cNvSpPr/>
          <p:nvPr/>
        </p:nvSpPr>
        <p:spPr>
          <a:xfrm>
            <a:off x="169690" y="123203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5" name="Shape 3"/>
          <p:cNvSpPr/>
          <p:nvPr/>
        </p:nvSpPr>
        <p:spPr>
          <a:xfrm>
            <a:off x="8735051" y="104915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>
              <a:alpha val="59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2736765" y="1006632"/>
            <a:ext cx="5147733" cy="501227"/>
          </a:xfrm>
          <a:custGeom>
            <a:avLst/>
            <a:gdLst/>
            <a:ahLst/>
            <a:cxnLst/>
            <a:rect l="l" t="t" r="r" b="b"/>
            <a:pathLst>
              <a:path w="5147733" h="501227">
                <a:moveTo>
                  <a:pt x="0" y="0"/>
                </a:moveTo>
                <a:lnTo>
                  <a:pt x="5147733" y="0"/>
                </a:lnTo>
                <a:lnTo>
                  <a:pt x="5147733" y="501227"/>
                </a:lnTo>
                <a:lnTo>
                  <a:pt x="0" y="501227"/>
                </a:lnTo>
                <a:close/>
              </a:path>
            </a:pathLst>
          </a:custGeom>
          <a:solidFill>
            <a:srgbClr val="5983BB">
              <a:alpha val="8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736765" y="1006632"/>
            <a:ext cx="5041280" cy="60350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2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业务范围的拓展</a:t>
            </a:r>
            <a:endParaRPr lang="en-US" sz="1500" dirty="0"/>
          </a:p>
          <a:p>
            <a:pPr marL="0" indent="0">
              <a:lnSpc>
                <a:spcPct val="92000"/>
              </a:lnSpc>
              <a:buNone/>
            </a:pP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2736765" y="1507859"/>
            <a:ext cx="5147733" cy="6217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6000"/>
              </a:lnSpc>
              <a:buNone/>
            </a:pPr>
            <a:r>
              <a:rPr lang="en-US" sz="900" dirty="0">
                <a:solidFill>
                  <a:srgbClr val="5B5B5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系统不仅可以应用于教育领域，还可以扩展到企业、政府等其他邮箱使用者的工作场景中。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r>
              <a:rPr lang="en-US" sz="900" dirty="0">
                <a:solidFill>
                  <a:srgbClr val="5B5B5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通过定制化服务，满足不同行业用户的具体需求。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1178560" y="1783318"/>
            <a:ext cx="1090507" cy="1090507"/>
          </a:xfrm>
          <a:custGeom>
            <a:avLst/>
            <a:gdLst/>
            <a:ahLst/>
            <a:cxnLst/>
            <a:rect l="l" t="t" r="r" b="b"/>
            <a:pathLst>
              <a:path w="1090507" h="1090507">
                <a:moveTo>
                  <a:pt x="0" y="0"/>
                </a:moveTo>
                <a:lnTo>
                  <a:pt x="1090507" y="0"/>
                </a:lnTo>
                <a:lnTo>
                  <a:pt x="1090507" y="1090507"/>
                </a:lnTo>
                <a:lnTo>
                  <a:pt x="0" y="1090507"/>
                </a:lnTo>
                <a:close/>
              </a:path>
            </a:pathLst>
          </a:custGeom>
          <a:solidFill>
            <a:srgbClr val="5983BB">
              <a:alpha val="9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028869" y="2141119"/>
            <a:ext cx="1420009" cy="3931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200" b="1" kern="0" spc="6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PART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2487168" y="1237603"/>
            <a:ext cx="0" cy="2575560"/>
          </a:xfrm>
          <a:custGeom>
            <a:avLst/>
            <a:gdLst/>
            <a:ahLst/>
            <a:cxnLst/>
            <a:rect l="l" t="t" r="r" b="b"/>
            <a:pathLst>
              <a:path h="2575560">
                <a:moveTo>
                  <a:pt x="0" y="0"/>
                </a:moveTo>
                <a:lnTo>
                  <a:pt x="0" y="2575560"/>
                </a:lnTo>
              </a:path>
            </a:pathLst>
          </a:custGeom>
          <a:noFill/>
          <a:ln w="9525">
            <a:solidFill>
              <a:srgbClr val="5983BB"/>
            </a:solidFill>
            <a:prstDash val="solid"/>
            <a:headEnd type="none"/>
            <a:tailEnd type="none"/>
          </a:ln>
        </p:spPr>
      </p:sp>
      <p:sp>
        <p:nvSpPr>
          <p:cNvPr id="12" name="Shape 10"/>
          <p:cNvSpPr/>
          <p:nvPr/>
        </p:nvSpPr>
        <p:spPr>
          <a:xfrm>
            <a:off x="2736765" y="2312315"/>
            <a:ext cx="5147733" cy="501227"/>
          </a:xfrm>
          <a:custGeom>
            <a:avLst/>
            <a:gdLst/>
            <a:ahLst/>
            <a:cxnLst/>
            <a:rect l="l" t="t" r="r" b="b"/>
            <a:pathLst>
              <a:path w="5147733" h="501227">
                <a:moveTo>
                  <a:pt x="0" y="0"/>
                </a:moveTo>
                <a:lnTo>
                  <a:pt x="5147733" y="0"/>
                </a:lnTo>
                <a:lnTo>
                  <a:pt x="5147733" y="501227"/>
                </a:lnTo>
                <a:lnTo>
                  <a:pt x="0" y="501227"/>
                </a:lnTo>
                <a:close/>
              </a:path>
            </a:pathLst>
          </a:custGeom>
          <a:solidFill>
            <a:srgbClr val="5983BB">
              <a:alpha val="8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736765" y="2312315"/>
            <a:ext cx="5041280" cy="60350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2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用户权限的细化</a:t>
            </a:r>
            <a:endParaRPr lang="en-US" sz="1500" dirty="0"/>
          </a:p>
          <a:p>
            <a:pPr marL="0" indent="0">
              <a:lnSpc>
                <a:spcPct val="92000"/>
              </a:lnSpc>
              <a:buNone/>
            </a:pP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2736765" y="2813542"/>
            <a:ext cx="5147733" cy="6217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6000"/>
              </a:lnSpc>
              <a:buNone/>
            </a:pPr>
            <a:r>
              <a:rPr lang="en-US" sz="900" dirty="0">
                <a:solidFill>
                  <a:srgbClr val="5B5B5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系统将提供更细化的用户权限管理，确保不同级别的用户能够按照规定的权限操作附件。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r>
              <a:rPr lang="en-US" sz="900" dirty="0">
                <a:solidFill>
                  <a:srgbClr val="5B5B5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通过权限控制，增强数据安全性，防止未授权访问和数据泄露。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2738797" y="3555899"/>
            <a:ext cx="5147733" cy="501227"/>
          </a:xfrm>
          <a:custGeom>
            <a:avLst/>
            <a:gdLst/>
            <a:ahLst/>
            <a:cxnLst/>
            <a:rect l="l" t="t" r="r" b="b"/>
            <a:pathLst>
              <a:path w="5147733" h="501227">
                <a:moveTo>
                  <a:pt x="0" y="0"/>
                </a:moveTo>
                <a:lnTo>
                  <a:pt x="5147733" y="0"/>
                </a:lnTo>
                <a:lnTo>
                  <a:pt x="5147733" y="501227"/>
                </a:lnTo>
                <a:lnTo>
                  <a:pt x="0" y="501227"/>
                </a:lnTo>
                <a:close/>
              </a:path>
            </a:pathLst>
          </a:custGeom>
          <a:solidFill>
            <a:srgbClr val="5983BB">
              <a:alpha val="8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2738797" y="3555899"/>
            <a:ext cx="5041280" cy="60350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2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技术适应性的增强</a:t>
            </a:r>
            <a:endParaRPr lang="en-US" sz="1500" dirty="0"/>
          </a:p>
          <a:p>
            <a:pPr marL="0" indent="0">
              <a:lnSpc>
                <a:spcPct val="92000"/>
              </a:lnSpc>
              <a:buNone/>
            </a:pP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2736765" y="4057126"/>
            <a:ext cx="5113189" cy="6217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6000"/>
              </a:lnSpc>
              <a:buNone/>
            </a:pPr>
            <a:r>
              <a:rPr lang="en-US" sz="900" dirty="0">
                <a:solidFill>
                  <a:srgbClr val="5B5B5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系统将不断更新，以适应新的邮件系统和附件格式，确保广泛的兼容性。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r>
              <a:rPr lang="en-US" sz="900" dirty="0">
                <a:solidFill>
                  <a:srgbClr val="5B5B5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加强系统的稳定性和鲁棒性，以应对各种异常情况，保障用户数据的安全和系统的连续运行。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</p:txBody>
      </p:sp>
      <p:sp>
        <p:nvSpPr>
          <p:cNvPr id="18" name="Shape 16"/>
          <p:cNvSpPr/>
          <p:nvPr/>
        </p:nvSpPr>
        <p:spPr>
          <a:xfrm>
            <a:off x="2487749" y="124374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noFill/>
          <a:ln w="9525">
            <a:solidFill>
              <a:srgbClr val="5983BB"/>
            </a:solidFill>
            <a:prstDash val="solid"/>
            <a:headEnd type="none"/>
            <a:tailEnd type="none"/>
          </a:ln>
        </p:spPr>
      </p:sp>
      <p:sp>
        <p:nvSpPr>
          <p:cNvPr id="19" name="Shape 17"/>
          <p:cNvSpPr/>
          <p:nvPr/>
        </p:nvSpPr>
        <p:spPr>
          <a:xfrm>
            <a:off x="2492925" y="253431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noFill/>
          <a:ln w="9525">
            <a:solidFill>
              <a:srgbClr val="5983BB"/>
            </a:solidFill>
            <a:prstDash val="solid"/>
            <a:headEnd type="none"/>
            <a:tailEnd type="none"/>
          </a:ln>
        </p:spPr>
      </p:sp>
      <p:sp>
        <p:nvSpPr>
          <p:cNvPr id="20" name="Shape 18"/>
          <p:cNvSpPr/>
          <p:nvPr/>
        </p:nvSpPr>
        <p:spPr>
          <a:xfrm>
            <a:off x="2492925" y="380651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noFill/>
          <a:ln w="9525">
            <a:solidFill>
              <a:srgbClr val="5983BB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www/wwwroot/ppt/cache/2024-5-1-10/5TIVhqRMOv/1719197727328 - QEx0YGy3N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" y="0"/>
            <a:ext cx="9137550" cy="5143500"/>
          </a:xfrm>
          <a:prstGeom prst="rect">
            <a:avLst/>
          </a:prstGeom>
        </p:spPr>
      </p:pic>
      <p:pic>
        <p:nvPicPr>
          <p:cNvPr id="3" name="Image 1" descr="/www/wwwroot/ppt/cache/2024-5-1-10/5TIVhqRMOv/1719197727364 - o4AThlotC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5435256" y="-359661"/>
            <a:ext cx="4944717" cy="5143500"/>
          </a:xfrm>
          <a:prstGeom prst="rect">
            <a:avLst/>
          </a:prstGeom>
        </p:spPr>
      </p:pic>
      <p:pic>
        <p:nvPicPr>
          <p:cNvPr id="4" name="Image 2" descr="/www/wwwroot/ppt/cache/2024-5-1-10/5TIVhqRMOv/1719197727448 - JrgWtf2BL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36918" y="225729"/>
            <a:ext cx="6408918" cy="6651930"/>
          </a:xfrm>
          <a:prstGeom prst="rect">
            <a:avLst/>
          </a:prstGeom>
        </p:spPr>
      </p:pic>
      <p:pic>
        <p:nvPicPr>
          <p:cNvPr id="5" name="Image 3" descr="/www/wwwroot/ppt/cache/2024-5-1-10/5TIVhqRMOv/1719197727475 - pc2-hHInU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437" y="980237"/>
            <a:ext cx="5113325" cy="51435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650138" y="1391186"/>
            <a:ext cx="7844456" cy="108256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3150" b="1" kern="0" spc="225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感谢您的观看！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</p:txBody>
      </p:sp>
      <p:sp>
        <p:nvSpPr>
          <p:cNvPr id="8" name="Text 2"/>
          <p:cNvSpPr/>
          <p:nvPr/>
        </p:nvSpPr>
        <p:spPr>
          <a:xfrm>
            <a:off x="2457004" y="3493383"/>
            <a:ext cx="1902336" cy="445763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1500" dirty="0"/>
          </a:p>
        </p:txBody>
      </p:sp>
      <p:sp>
        <p:nvSpPr>
          <p:cNvPr id="9" name="Text 3"/>
          <p:cNvSpPr/>
          <p:nvPr/>
        </p:nvSpPr>
        <p:spPr>
          <a:xfrm>
            <a:off x="1018642" y="2471623"/>
            <a:ext cx="7107631" cy="446199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1800" kern="0" spc="75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THANK YOU!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5139151" y="3493383"/>
            <a:ext cx="1768939" cy="630429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1500" dirty="0"/>
          </a:p>
          <a:p>
            <a:pPr marL="0" indent="0">
              <a:lnSpc>
                <a:spcPct val="80000"/>
              </a:lnSpc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16432" y="517744"/>
            <a:ext cx="7711135" cy="4247388"/>
          </a:xfrm>
          <a:custGeom>
            <a:avLst/>
            <a:gdLst/>
            <a:ahLst/>
            <a:cxnLst/>
            <a:rect l="l" t="t" r="r" b="b"/>
            <a:pathLst>
              <a:path w="7711135" h="4247388">
                <a:moveTo>
                  <a:pt x="0" y="0"/>
                </a:moveTo>
                <a:lnTo>
                  <a:pt x="7711135" y="0"/>
                </a:lnTo>
                <a:lnTo>
                  <a:pt x="7711135" y="4247388"/>
                </a:lnTo>
                <a:lnTo>
                  <a:pt x="0" y="4247388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3204058" y="608990"/>
            <a:ext cx="2735885" cy="676656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2700" b="1" kern="0" spc="225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目录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1112825" y="1126541"/>
            <a:ext cx="6918655" cy="45720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CONTENTS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1865430" y="2662394"/>
            <a:ext cx="5508976" cy="70666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需求背景与分析</a:t>
            </a:r>
            <a:endParaRPr lang="en-US" sz="1500" dirty="0"/>
          </a:p>
          <a:p>
            <a:pPr marL="0" indent="0">
              <a:lnSpc>
                <a:spcPct val="96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1262259" y="2641438"/>
            <a:ext cx="568771" cy="533020"/>
          </a:xfrm>
          <a:custGeom>
            <a:avLst/>
            <a:gdLst/>
            <a:ahLst/>
            <a:cxnLst/>
            <a:rect l="l" t="t" r="r" b="b"/>
            <a:pathLst>
              <a:path w="568771" h="533020">
                <a:moveTo>
                  <a:pt x="0" y="266510"/>
                </a:moveTo>
                <a:cubicBezTo>
                  <a:pt x="0" y="119419"/>
                  <a:pt x="127429" y="0"/>
                  <a:pt x="284386" y="0"/>
                </a:cubicBezTo>
                <a:cubicBezTo>
                  <a:pt x="441342" y="0"/>
                  <a:pt x="568771" y="119419"/>
                  <a:pt x="568771" y="266510"/>
                </a:cubicBezTo>
                <a:lnTo>
                  <a:pt x="284386" y="533020"/>
                </a:lnTo>
                <a:lnTo>
                  <a:pt x="0" y="266510"/>
                </a:ln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7" name="Text 5"/>
          <p:cNvSpPr/>
          <p:nvPr/>
        </p:nvSpPr>
        <p:spPr>
          <a:xfrm>
            <a:off x="1112825" y="2661060"/>
            <a:ext cx="860183" cy="3931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2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4278552" y="4201414"/>
            <a:ext cx="83623" cy="83623"/>
          </a:xfrm>
          <a:custGeom>
            <a:avLst/>
            <a:gdLst/>
            <a:ahLst/>
            <a:cxnLst/>
            <a:rect l="l" t="t" r="r" b="b"/>
            <a:pathLst>
              <a:path w="83623" h="83623">
                <a:moveTo>
                  <a:pt x="41812" y="0"/>
                </a:moveTo>
                <a:cubicBezTo>
                  <a:pt x="64888" y="0"/>
                  <a:pt x="83623" y="18735"/>
                  <a:pt x="83623" y="41812"/>
                </a:cubicBezTo>
                <a:cubicBezTo>
                  <a:pt x="83623" y="64888"/>
                  <a:pt x="64888" y="83623"/>
                  <a:pt x="41812" y="83623"/>
                </a:cubicBezTo>
                <a:cubicBezTo>
                  <a:pt x="18735" y="83623"/>
                  <a:pt x="0" y="64888"/>
                  <a:pt x="0" y="41812"/>
                </a:cubicBezTo>
                <a:cubicBezTo>
                  <a:pt x="0" y="18735"/>
                  <a:pt x="18735" y="0"/>
                  <a:pt x="41812" y="0"/>
                </a:cubicBez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9" name="Shape 7"/>
          <p:cNvSpPr/>
          <p:nvPr/>
        </p:nvSpPr>
        <p:spPr>
          <a:xfrm>
            <a:off x="4444264" y="4201414"/>
            <a:ext cx="83623" cy="83623"/>
          </a:xfrm>
          <a:custGeom>
            <a:avLst/>
            <a:gdLst/>
            <a:ahLst/>
            <a:cxnLst/>
            <a:rect l="l" t="t" r="r" b="b"/>
            <a:pathLst>
              <a:path w="83623" h="83623">
                <a:moveTo>
                  <a:pt x="41812" y="0"/>
                </a:moveTo>
                <a:cubicBezTo>
                  <a:pt x="64888" y="0"/>
                  <a:pt x="83623" y="18735"/>
                  <a:pt x="83623" y="41812"/>
                </a:cubicBezTo>
                <a:cubicBezTo>
                  <a:pt x="83623" y="64888"/>
                  <a:pt x="64888" y="83623"/>
                  <a:pt x="41812" y="83623"/>
                </a:cubicBezTo>
                <a:cubicBezTo>
                  <a:pt x="18735" y="83623"/>
                  <a:pt x="0" y="64888"/>
                  <a:pt x="0" y="41812"/>
                </a:cubicBezTo>
                <a:cubicBezTo>
                  <a:pt x="0" y="18735"/>
                  <a:pt x="18735" y="0"/>
                  <a:pt x="41812" y="0"/>
                </a:cubicBezTo>
                <a:close/>
              </a:path>
            </a:pathLst>
          </a:custGeom>
          <a:solidFill>
            <a:srgbClr val="5983BB">
              <a:alpha val="62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4616113" y="4201414"/>
            <a:ext cx="83623" cy="83623"/>
          </a:xfrm>
          <a:custGeom>
            <a:avLst/>
            <a:gdLst/>
            <a:ahLst/>
            <a:cxnLst/>
            <a:rect l="l" t="t" r="r" b="b"/>
            <a:pathLst>
              <a:path w="83623" h="83623">
                <a:moveTo>
                  <a:pt x="41812" y="0"/>
                </a:moveTo>
                <a:cubicBezTo>
                  <a:pt x="64888" y="0"/>
                  <a:pt x="83623" y="18735"/>
                  <a:pt x="83623" y="41812"/>
                </a:cubicBezTo>
                <a:cubicBezTo>
                  <a:pt x="83623" y="64888"/>
                  <a:pt x="64888" y="83623"/>
                  <a:pt x="41812" y="83623"/>
                </a:cubicBezTo>
                <a:cubicBezTo>
                  <a:pt x="18735" y="83623"/>
                  <a:pt x="0" y="64888"/>
                  <a:pt x="0" y="41812"/>
                </a:cubicBezTo>
                <a:cubicBezTo>
                  <a:pt x="0" y="18735"/>
                  <a:pt x="18735" y="0"/>
                  <a:pt x="41812" y="0"/>
                </a:cubicBez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11" name="Shape 9"/>
          <p:cNvSpPr/>
          <p:nvPr/>
        </p:nvSpPr>
        <p:spPr>
          <a:xfrm>
            <a:off x="4781825" y="4201414"/>
            <a:ext cx="83623" cy="83623"/>
          </a:xfrm>
          <a:custGeom>
            <a:avLst/>
            <a:gdLst/>
            <a:ahLst/>
            <a:cxnLst/>
            <a:rect l="l" t="t" r="r" b="b"/>
            <a:pathLst>
              <a:path w="83623" h="83623">
                <a:moveTo>
                  <a:pt x="41812" y="0"/>
                </a:moveTo>
                <a:cubicBezTo>
                  <a:pt x="64888" y="0"/>
                  <a:pt x="83623" y="18735"/>
                  <a:pt x="83623" y="41812"/>
                </a:cubicBezTo>
                <a:cubicBezTo>
                  <a:pt x="83623" y="64888"/>
                  <a:pt x="64888" y="83623"/>
                  <a:pt x="41812" y="83623"/>
                </a:cubicBezTo>
                <a:cubicBezTo>
                  <a:pt x="18735" y="83623"/>
                  <a:pt x="0" y="64888"/>
                  <a:pt x="0" y="41812"/>
                </a:cubicBezTo>
                <a:cubicBezTo>
                  <a:pt x="0" y="18735"/>
                  <a:pt x="18735" y="0"/>
                  <a:pt x="41812" y="0"/>
                </a:cubicBezTo>
                <a:close/>
              </a:path>
            </a:pathLst>
          </a:custGeom>
          <a:solidFill>
            <a:srgbClr val="5983BB">
              <a:alpha val="62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873248" y="1866527"/>
            <a:ext cx="5343276" cy="70666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作品概述</a:t>
            </a:r>
            <a:endParaRPr lang="en-US" sz="1500" dirty="0"/>
          </a:p>
          <a:p>
            <a:pPr marL="0" indent="0" algn="ctr">
              <a:lnSpc>
                <a:spcPct val="96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1270076" y="1845572"/>
            <a:ext cx="568771" cy="533020"/>
          </a:xfrm>
          <a:custGeom>
            <a:avLst/>
            <a:gdLst/>
            <a:ahLst/>
            <a:cxnLst/>
            <a:rect l="l" t="t" r="r" b="b"/>
            <a:pathLst>
              <a:path w="568771" h="533020">
                <a:moveTo>
                  <a:pt x="0" y="266510"/>
                </a:moveTo>
                <a:cubicBezTo>
                  <a:pt x="0" y="119419"/>
                  <a:pt x="127429" y="0"/>
                  <a:pt x="284386" y="0"/>
                </a:cubicBezTo>
                <a:cubicBezTo>
                  <a:pt x="441342" y="0"/>
                  <a:pt x="568771" y="119419"/>
                  <a:pt x="568771" y="266510"/>
                </a:cubicBezTo>
                <a:lnTo>
                  <a:pt x="284386" y="533020"/>
                </a:lnTo>
                <a:lnTo>
                  <a:pt x="0" y="266510"/>
                </a:ln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14" name="Text 12"/>
          <p:cNvSpPr/>
          <p:nvPr/>
        </p:nvSpPr>
        <p:spPr>
          <a:xfrm>
            <a:off x="1112825" y="1846906"/>
            <a:ext cx="860183" cy="3931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1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5594151" y="2649623"/>
            <a:ext cx="2768200" cy="47808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6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4781825" y="2630001"/>
            <a:ext cx="984449" cy="3931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5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5601968" y="1853756"/>
            <a:ext cx="2760383" cy="47808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6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4865448" y="1824990"/>
            <a:ext cx="825881" cy="3931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4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1865431" y="3410847"/>
            <a:ext cx="5508975" cy="433773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spcBef>
                <a:spcPts val="375"/>
              </a:spcBef>
              <a:buNone/>
            </a:pPr>
            <a:r>
              <a:rPr lang="zh-CN" alt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</a:rPr>
              <a:t>自动化流程与分析</a:t>
            </a:r>
            <a:endParaRPr lang="en-US" sz="1200" b="1" dirty="0">
              <a:solidFill>
                <a:srgbClr val="000000"/>
              </a:solidFill>
              <a:latin typeface="微软雅黑" pitchFamily="34" charset="0"/>
              <a:ea typeface="微软雅黑" pitchFamily="34" charset="-122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1262259" y="3389892"/>
            <a:ext cx="568771" cy="533020"/>
          </a:xfrm>
          <a:custGeom>
            <a:avLst/>
            <a:gdLst/>
            <a:ahLst/>
            <a:cxnLst/>
            <a:rect l="l" t="t" r="r" b="b"/>
            <a:pathLst>
              <a:path w="568771" h="533020">
                <a:moveTo>
                  <a:pt x="0" y="266510"/>
                </a:moveTo>
                <a:cubicBezTo>
                  <a:pt x="0" y="119419"/>
                  <a:pt x="127429" y="0"/>
                  <a:pt x="284386" y="0"/>
                </a:cubicBezTo>
                <a:cubicBezTo>
                  <a:pt x="441342" y="0"/>
                  <a:pt x="568771" y="119419"/>
                  <a:pt x="568771" y="266510"/>
                </a:cubicBezTo>
                <a:lnTo>
                  <a:pt x="284386" y="533020"/>
                </a:lnTo>
                <a:lnTo>
                  <a:pt x="0" y="266510"/>
                </a:ln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23" name="Text 21"/>
          <p:cNvSpPr/>
          <p:nvPr/>
        </p:nvSpPr>
        <p:spPr>
          <a:xfrm>
            <a:off x="1112825" y="3400370"/>
            <a:ext cx="860183" cy="3931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3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www/wwwroot/ppt/cache/2024-5-1-10/5TIVhqRMOv/1719197721570 - 04cTt5jwB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" y="0"/>
            <a:ext cx="9137550" cy="5143500"/>
          </a:xfrm>
          <a:prstGeom prst="rect">
            <a:avLst/>
          </a:prstGeom>
        </p:spPr>
      </p:pic>
      <p:pic>
        <p:nvPicPr>
          <p:cNvPr id="3" name="Image 1" descr="/www/wwwroot/ppt/cache/2024-5-1-10/5TIVhqRMOv/1719197721607 - 53pOEKeoc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2386436" y="99992"/>
            <a:ext cx="3711971" cy="3861196"/>
          </a:xfrm>
          <a:prstGeom prst="rect">
            <a:avLst/>
          </a:prstGeom>
        </p:spPr>
      </p:pic>
      <p:pic>
        <p:nvPicPr>
          <p:cNvPr id="4" name="Image 2" descr="/www/wwwroot/ppt/cache/2024-5-1-10/5TIVhqRMOv/1719197721691 - E3JmACoxN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94000">
            <a:off x="3115361" y="786384"/>
            <a:ext cx="2913278" cy="3023921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2759659" y="1794510"/>
            <a:ext cx="3624670" cy="6217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3000" b="1" kern="0" spc="75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1500" dirty="0"/>
          </a:p>
        </p:txBody>
      </p:sp>
      <p:sp>
        <p:nvSpPr>
          <p:cNvPr id="6" name="Text 1"/>
          <p:cNvSpPr/>
          <p:nvPr/>
        </p:nvSpPr>
        <p:spPr>
          <a:xfrm>
            <a:off x="1018184" y="3462380"/>
            <a:ext cx="7107631" cy="64365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1650" b="1" kern="0" spc="75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作品概述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</p:txBody>
      </p:sp>
      <p:pic>
        <p:nvPicPr>
          <p:cNvPr id="7" name="Image 3" descr="/www/wwwroot/ppt/cache/2024-5-1-10/5TIVhqRMOv/1719197721694 - br4Uz9u8tu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760" y="199549"/>
            <a:ext cx="502920" cy="236220"/>
          </a:xfrm>
          <a:prstGeom prst="rect">
            <a:avLst/>
          </a:prstGeom>
        </p:spPr>
      </p:pic>
      <p:pic>
        <p:nvPicPr>
          <p:cNvPr id="8" name="Image 4" descr="/www/wwwroot/ppt/cache/2024-5-1-10/5TIVhqRMOv/1719197721721 - GKgmXusqx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540" y="2491071"/>
            <a:ext cx="3074551" cy="3092695"/>
          </a:xfrm>
          <a:prstGeom prst="rect">
            <a:avLst/>
          </a:prstGeom>
        </p:spPr>
      </p:pic>
      <p:pic>
        <p:nvPicPr>
          <p:cNvPr id="9" name="Image 5" descr="/www/wwwroot/ppt/cache/2024-5-1-10/5TIVhqRMOv/1719197721748 - dCKfangqD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092232">
            <a:off x="-893538" y="-702555"/>
            <a:ext cx="3074551" cy="30926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7110" y="54864"/>
            <a:ext cx="1536477" cy="36576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作品信息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540601" y="411480"/>
            <a:ext cx="8344034" cy="0"/>
          </a:xfrm>
          <a:custGeom>
            <a:avLst/>
            <a:gdLst/>
            <a:ahLst/>
            <a:cxnLst/>
            <a:rect l="l" t="t" r="r" b="b"/>
            <a:pathLst>
              <a:path w="8344034">
                <a:moveTo>
                  <a:pt x="8344034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5983BB">
                <a:alpha val="59000"/>
              </a:srgbClr>
            </a:solidFill>
            <a:prstDash val="solid"/>
            <a:headEnd type="none"/>
            <a:tailEnd type="none"/>
          </a:ln>
        </p:spPr>
      </p:sp>
      <p:sp>
        <p:nvSpPr>
          <p:cNvPr id="4" name="Shape 2"/>
          <p:cNvSpPr/>
          <p:nvPr/>
        </p:nvSpPr>
        <p:spPr>
          <a:xfrm>
            <a:off x="169690" y="123203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5" name="Shape 3"/>
          <p:cNvSpPr/>
          <p:nvPr/>
        </p:nvSpPr>
        <p:spPr>
          <a:xfrm>
            <a:off x="8735051" y="104915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>
              <a:alpha val="59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1003627" y="576216"/>
            <a:ext cx="1598471" cy="359843"/>
          </a:xfrm>
          <a:custGeom>
            <a:avLst/>
            <a:gdLst/>
            <a:ahLst/>
            <a:cxnLst/>
            <a:rect l="l" t="t" r="r" b="b"/>
            <a:pathLst>
              <a:path w="1598471" h="359843">
                <a:moveTo>
                  <a:pt x="179922" y="0"/>
                </a:moveTo>
                <a:lnTo>
                  <a:pt x="1418549" y="0"/>
                </a:lnTo>
                <a:quadBezTo>
                  <a:pt x="1598471" y="0"/>
                  <a:pt x="1598471" y="179922"/>
                </a:quadBezTo>
                <a:lnTo>
                  <a:pt x="1598471" y="179922"/>
                </a:lnTo>
                <a:quadBezTo>
                  <a:pt x="1598471" y="359843"/>
                  <a:pt x="1418549" y="359843"/>
                </a:quadBezTo>
                <a:lnTo>
                  <a:pt x="179922" y="359843"/>
                </a:lnTo>
                <a:quadBezTo>
                  <a:pt x="0" y="359843"/>
                  <a:pt x="0" y="179922"/>
                </a:quadBezTo>
                <a:lnTo>
                  <a:pt x="0" y="179922"/>
                </a:lnTo>
                <a:quadBezTo>
                  <a:pt x="0" y="0"/>
                  <a:pt x="179922" y="0"/>
                </a:quadBez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8" name="Text 6"/>
          <p:cNvSpPr/>
          <p:nvPr/>
        </p:nvSpPr>
        <p:spPr>
          <a:xfrm>
            <a:off x="1206520" y="890910"/>
            <a:ext cx="3182650" cy="72917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6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基本信息概览</a:t>
            </a:r>
            <a:endParaRPr lang="en-US" sz="1600" dirty="0"/>
          </a:p>
          <a:p>
            <a:pPr marL="0" indent="0">
              <a:lnSpc>
                <a:spcPct val="96000"/>
              </a:lnSpc>
              <a:buNone/>
            </a:pP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88232" y="1486102"/>
            <a:ext cx="3200938" cy="2705869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2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参赛作品：一键邮件附件自动签收分类</a:t>
            </a:r>
            <a:endParaRPr lang="en-US" sz="1600" dirty="0"/>
          </a:p>
          <a:p>
            <a:pPr marL="0" indent="0">
              <a:lnSpc>
                <a:spcPct val="92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队伍名称：你说的都</a:t>
            </a:r>
            <a:endParaRPr lang="en-US" sz="1600" dirty="0"/>
          </a:p>
          <a:p>
            <a:pPr marL="0" indent="0">
              <a:lnSpc>
                <a:spcPct val="92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队伍成员：陈佑晗 周锦洋 许洁铭</a:t>
            </a:r>
            <a:endParaRPr lang="en-US" sz="1600" dirty="0"/>
          </a:p>
          <a:p>
            <a:pPr marL="0" indent="0">
              <a:lnSpc>
                <a:spcPct val="92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队伍口号：桥洞下盖小被 你说的都对</a:t>
            </a:r>
            <a:endParaRPr lang="en-US" sz="1600" dirty="0"/>
          </a:p>
          <a:p>
            <a:pPr marL="0" indent="0">
              <a:lnSpc>
                <a:spcPct val="92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所在单位和部门/专业：信管</a:t>
            </a:r>
            <a:endParaRPr lang="en-US" sz="1600" dirty="0"/>
          </a:p>
          <a:p>
            <a:pPr marL="0" indent="0">
              <a:lnSpc>
                <a:spcPct val="92000"/>
              </a:lnSpc>
              <a:buNone/>
            </a:pPr>
            <a:endParaRPr lang="en-US" sz="1500" dirty="0"/>
          </a:p>
          <a:p>
            <a:pPr marL="0" indent="0">
              <a:lnSpc>
                <a:spcPct val="92000"/>
              </a:lnSpc>
              <a:buNone/>
            </a:pPr>
            <a:endParaRPr lang="en-US" sz="1500" dirty="0"/>
          </a:p>
          <a:p>
            <a:pPr marL="0" indent="0">
              <a:lnSpc>
                <a:spcPct val="92000"/>
              </a:lnSpc>
              <a:buNone/>
            </a:pP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1179088" y="576216"/>
            <a:ext cx="1598471" cy="36576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3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1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1206520" y="1494414"/>
            <a:ext cx="3265215" cy="0"/>
          </a:xfrm>
          <a:custGeom>
            <a:avLst/>
            <a:gdLst/>
            <a:ahLst/>
            <a:cxnLst/>
            <a:rect l="l" t="t" r="r" b="b"/>
            <a:pathLst>
              <a:path w="3265215">
                <a:moveTo>
                  <a:pt x="3265215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5983BB"/>
            </a:solidFill>
            <a:prstDash val="dash"/>
            <a:headEnd type="none"/>
            <a:tailEnd type="none"/>
          </a:ln>
        </p:spPr>
      </p:sp>
      <p:sp>
        <p:nvSpPr>
          <p:cNvPr id="12" name="Shape 10"/>
          <p:cNvSpPr/>
          <p:nvPr/>
        </p:nvSpPr>
        <p:spPr>
          <a:xfrm>
            <a:off x="4572000" y="1069992"/>
            <a:ext cx="3491996" cy="1663132"/>
          </a:xfrm>
          <a:custGeom>
            <a:avLst/>
            <a:gdLst/>
            <a:ahLst/>
            <a:cxnLst/>
            <a:rect l="l" t="t" r="r" b="b"/>
            <a:pathLst>
              <a:path w="3491996" h="1663132">
                <a:moveTo>
                  <a:pt x="0" y="0"/>
                </a:moveTo>
                <a:lnTo>
                  <a:pt x="3491996" y="0"/>
                </a:lnTo>
                <a:lnTo>
                  <a:pt x="3491996" y="1663132"/>
                </a:lnTo>
                <a:lnTo>
                  <a:pt x="0" y="166313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779115" y="832819"/>
            <a:ext cx="1598471" cy="359843"/>
          </a:xfrm>
          <a:custGeom>
            <a:avLst/>
            <a:gdLst/>
            <a:ahLst/>
            <a:cxnLst/>
            <a:rect l="l" t="t" r="r" b="b"/>
            <a:pathLst>
              <a:path w="1598471" h="359843">
                <a:moveTo>
                  <a:pt x="179922" y="0"/>
                </a:moveTo>
                <a:lnTo>
                  <a:pt x="1418549" y="0"/>
                </a:lnTo>
                <a:quadBezTo>
                  <a:pt x="1598471" y="0"/>
                  <a:pt x="1598471" y="179922"/>
                </a:quadBezTo>
                <a:lnTo>
                  <a:pt x="1598471" y="179922"/>
                </a:lnTo>
                <a:quadBezTo>
                  <a:pt x="1598471" y="359843"/>
                  <a:pt x="1418549" y="359843"/>
                </a:quadBezTo>
                <a:lnTo>
                  <a:pt x="179922" y="359843"/>
                </a:lnTo>
                <a:quadBezTo>
                  <a:pt x="0" y="359843"/>
                  <a:pt x="0" y="179922"/>
                </a:quadBezTo>
                <a:lnTo>
                  <a:pt x="0" y="179922"/>
                </a:lnTo>
                <a:quadBezTo>
                  <a:pt x="0" y="0"/>
                  <a:pt x="179922" y="0"/>
                </a:quadBez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14" name="Text 12"/>
          <p:cNvSpPr/>
          <p:nvPr/>
        </p:nvSpPr>
        <p:spPr>
          <a:xfrm>
            <a:off x="4806547" y="1137798"/>
            <a:ext cx="3182650" cy="714426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6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应用场景与项目</a:t>
            </a:r>
            <a:endParaRPr lang="en-US" sz="16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4788259" y="1732990"/>
            <a:ext cx="3200938" cy="157318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2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作品应用场景：管理者</a:t>
            </a:r>
            <a:endParaRPr lang="en-US" sz="1600" dirty="0"/>
          </a:p>
          <a:p>
            <a:pPr marL="0" indent="0">
              <a:lnSpc>
                <a:spcPct val="92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作品应用项目：教师收集邮件附件word进行分类</a:t>
            </a:r>
            <a:endParaRPr lang="en-US" sz="1600" dirty="0"/>
          </a:p>
          <a:p>
            <a:pPr marL="0" indent="0">
              <a:lnSpc>
                <a:spcPct val="92000"/>
              </a:lnSpc>
              <a:buNone/>
            </a:pPr>
            <a:endParaRPr lang="en-US" sz="1500" dirty="0"/>
          </a:p>
          <a:p>
            <a:pPr marL="0" indent="0">
              <a:lnSpc>
                <a:spcPct val="92000"/>
              </a:lnSpc>
              <a:buNone/>
            </a:pPr>
            <a:endParaRPr lang="en-US" sz="1500" dirty="0"/>
          </a:p>
          <a:p>
            <a:pPr marL="0" indent="0">
              <a:lnSpc>
                <a:spcPct val="92000"/>
              </a:lnSpc>
              <a:buNone/>
            </a:pP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779115" y="823104"/>
            <a:ext cx="1598471" cy="36576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3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2</a:t>
            </a:r>
            <a:endParaRPr lang="en-US" sz="1500" dirty="0"/>
          </a:p>
        </p:txBody>
      </p:sp>
      <p:sp>
        <p:nvSpPr>
          <p:cNvPr id="17" name="Shape 15"/>
          <p:cNvSpPr/>
          <p:nvPr/>
        </p:nvSpPr>
        <p:spPr>
          <a:xfrm>
            <a:off x="4806547" y="1741302"/>
            <a:ext cx="3265215" cy="0"/>
          </a:xfrm>
          <a:custGeom>
            <a:avLst/>
            <a:gdLst/>
            <a:ahLst/>
            <a:cxnLst/>
            <a:rect l="l" t="t" r="r" b="b"/>
            <a:pathLst>
              <a:path w="3265215">
                <a:moveTo>
                  <a:pt x="3265215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5983BB"/>
            </a:solidFill>
            <a:prstDash val="dash"/>
            <a:headEnd type="none"/>
            <a:tailEnd type="none"/>
          </a:ln>
        </p:spPr>
      </p:sp>
      <p:sp>
        <p:nvSpPr>
          <p:cNvPr id="22" name="Text 20"/>
          <p:cNvSpPr/>
          <p:nvPr/>
        </p:nvSpPr>
        <p:spPr>
          <a:xfrm>
            <a:off x="1179088" y="2510230"/>
            <a:ext cx="1598471" cy="36576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3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3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7110" y="54864"/>
            <a:ext cx="1536477" cy="36576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自动化流程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540601" y="411480"/>
            <a:ext cx="8344034" cy="0"/>
          </a:xfrm>
          <a:custGeom>
            <a:avLst/>
            <a:gdLst/>
            <a:ahLst/>
            <a:cxnLst/>
            <a:rect l="l" t="t" r="r" b="b"/>
            <a:pathLst>
              <a:path w="8344034">
                <a:moveTo>
                  <a:pt x="8344034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5983BB">
                <a:alpha val="59000"/>
              </a:srgbClr>
            </a:solidFill>
            <a:prstDash val="solid"/>
            <a:headEnd type="none"/>
            <a:tailEnd type="none"/>
          </a:ln>
        </p:spPr>
      </p:sp>
      <p:sp>
        <p:nvSpPr>
          <p:cNvPr id="4" name="Shape 2"/>
          <p:cNvSpPr/>
          <p:nvPr/>
        </p:nvSpPr>
        <p:spPr>
          <a:xfrm>
            <a:off x="169690" y="123203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5" name="Shape 3"/>
          <p:cNvSpPr/>
          <p:nvPr/>
        </p:nvSpPr>
        <p:spPr>
          <a:xfrm>
            <a:off x="8735051" y="104915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>
              <a:alpha val="59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437264" y="2363927"/>
            <a:ext cx="8152155" cy="2019131"/>
          </a:xfrm>
          <a:custGeom>
            <a:avLst/>
            <a:gdLst/>
            <a:ahLst/>
            <a:cxnLst/>
            <a:rect l="l" t="t" r="r" b="b"/>
            <a:pathLst>
              <a:path w="8152155" h="2019131">
                <a:moveTo>
                  <a:pt x="0" y="0"/>
                </a:moveTo>
                <a:lnTo>
                  <a:pt x="8152155" y="0"/>
                </a:lnTo>
                <a:lnTo>
                  <a:pt x="8152155" y="2019131"/>
                </a:lnTo>
                <a:lnTo>
                  <a:pt x="0" y="2019131"/>
                </a:lnTo>
                <a:close/>
              </a:path>
            </a:pathLst>
          </a:custGeom>
          <a:solidFill>
            <a:srgbClr val="5983BB">
              <a:alpha val="73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448565" y="1193412"/>
            <a:ext cx="8153988" cy="1089455"/>
          </a:xfrm>
          <a:custGeom>
            <a:avLst/>
            <a:gdLst/>
            <a:ahLst/>
            <a:cxnLst/>
            <a:rect l="l" t="t" r="r" b="b"/>
            <a:pathLst>
              <a:path w="8153988" h="1089455">
                <a:moveTo>
                  <a:pt x="0" y="0"/>
                </a:moveTo>
                <a:lnTo>
                  <a:pt x="8153988" y="0"/>
                </a:lnTo>
                <a:lnTo>
                  <a:pt x="8153988" y="1089455"/>
                </a:lnTo>
                <a:lnTo>
                  <a:pt x="0" y="1089455"/>
                </a:ln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8" name="Text 6"/>
          <p:cNvSpPr/>
          <p:nvPr/>
        </p:nvSpPr>
        <p:spPr>
          <a:xfrm>
            <a:off x="2751030" y="1379153"/>
            <a:ext cx="1520505" cy="515013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450398" y="2282867"/>
            <a:ext cx="1945419" cy="935641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200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流程优势</a:t>
            </a: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450398" y="2999825"/>
            <a:ext cx="1946119" cy="2071849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spcBef>
                <a:spcPts val="375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提效 </a:t>
            </a:r>
            <a:r>
              <a:rPr lang="en-US" sz="1600" dirty="0">
                <a:solidFill>
                  <a:srgbClr val="FFFF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90%</a:t>
            </a:r>
            <a:r>
              <a:rPr lang="en-US" sz="160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：快速处理，解放双手。</a:t>
            </a:r>
            <a:endParaRPr lang="en-US" sz="1600" dirty="0"/>
          </a:p>
          <a:p>
            <a:pPr marL="0" indent="0" algn="ctr">
              <a:lnSpc>
                <a:spcPct val="96000"/>
              </a:lnSpc>
              <a:spcBef>
                <a:spcPts val="375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标准化管理：统一格式，按需分类。</a:t>
            </a:r>
            <a:endParaRPr lang="en-US" sz="1600" dirty="0"/>
          </a:p>
          <a:p>
            <a:pPr marL="0" indent="0">
              <a:lnSpc>
                <a:spcPct val="96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665023" y="1379153"/>
            <a:ext cx="1520505" cy="84124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60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46059" y="1467697"/>
            <a:ext cx="8428736" cy="0"/>
          </a:xfrm>
          <a:custGeom>
            <a:avLst/>
            <a:gdLst/>
            <a:ahLst/>
            <a:cxnLst/>
            <a:rect l="l" t="t" r="r" b="b"/>
            <a:pathLst>
              <a:path w="8428736">
                <a:moveTo>
                  <a:pt x="0" y="0"/>
                </a:moveTo>
                <a:lnTo>
                  <a:pt x="8428736" y="0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headEnd type="none"/>
            <a:tailEnd type="arrow"/>
          </a:ln>
        </p:spPr>
      </p:sp>
      <p:sp>
        <p:nvSpPr>
          <p:cNvPr id="13" name="Text 11"/>
          <p:cNvSpPr/>
          <p:nvPr/>
        </p:nvSpPr>
        <p:spPr>
          <a:xfrm>
            <a:off x="2517060" y="2310638"/>
            <a:ext cx="1945743" cy="935641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420777" y="3037367"/>
            <a:ext cx="5054017" cy="154786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spcBef>
                <a:spcPts val="375"/>
              </a:spcBef>
              <a:buNone/>
            </a:pPr>
            <a:r>
              <a:rPr lang="en-US" sz="1600" dirty="0" err="1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标准化管理：使用一个excel表输入关键字，每个关键字只需输入一次</a:t>
            </a:r>
            <a:r>
              <a:rPr lang="zh-CN" altLang="en-US" sz="160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，便可重复使用</a:t>
            </a:r>
            <a:endParaRPr lang="en-US" sz="1600" dirty="0"/>
          </a:p>
          <a:p>
            <a:pPr marL="0" indent="0">
              <a:lnSpc>
                <a:spcPct val="96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4800573" y="1379153"/>
            <a:ext cx="1520505" cy="515013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584046" y="2310638"/>
            <a:ext cx="1941288" cy="515013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4584745" y="2999825"/>
            <a:ext cx="1941288" cy="119786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。</a:t>
            </a:r>
            <a:endParaRPr lang="en-US" sz="1500" dirty="0"/>
          </a:p>
          <a:p>
            <a:pPr marL="0" indent="0">
              <a:lnSpc>
                <a:spcPct val="96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4572000" y="1379153"/>
            <a:ext cx="2249819" cy="874407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02</a:t>
            </a:r>
            <a:endParaRPr lang="en-US" altLang="zh-CN" sz="1500" dirty="0"/>
          </a:p>
        </p:txBody>
      </p:sp>
      <p:sp>
        <p:nvSpPr>
          <p:cNvPr id="19" name="Text 17"/>
          <p:cNvSpPr/>
          <p:nvPr/>
        </p:nvSpPr>
        <p:spPr>
          <a:xfrm>
            <a:off x="6649964" y="2310638"/>
            <a:ext cx="1941288" cy="515013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4271535" y="2999825"/>
            <a:ext cx="4320416" cy="750975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96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96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E76E47D-59A6-212D-54CE-8B0C221DF4D2}"/>
              </a:ext>
            </a:extLst>
          </p:cNvPr>
          <p:cNvSpPr txBox="1"/>
          <p:nvPr/>
        </p:nvSpPr>
        <p:spPr>
          <a:xfrm>
            <a:off x="4203609" y="2414724"/>
            <a:ext cx="2986601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</a:rPr>
              <a:t>人工部分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www/wwwroot/ppt/cache/2024-5-1-10/5TIVhqRMOv/1719197721945 - Gdk9lsdrP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" y="0"/>
            <a:ext cx="9137550" cy="5143500"/>
          </a:xfrm>
          <a:prstGeom prst="rect">
            <a:avLst/>
          </a:prstGeom>
        </p:spPr>
      </p:pic>
      <p:pic>
        <p:nvPicPr>
          <p:cNvPr id="3" name="Image 1" descr="/www/wwwroot/ppt/cache/2024-5-1-10/5TIVhqRMOv/1719197721986 - zg1X9ItzN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2386436" y="99992"/>
            <a:ext cx="3711971" cy="3861196"/>
          </a:xfrm>
          <a:prstGeom prst="rect">
            <a:avLst/>
          </a:prstGeom>
        </p:spPr>
      </p:pic>
      <p:pic>
        <p:nvPicPr>
          <p:cNvPr id="4" name="Image 2" descr="/www/wwwroot/ppt/cache/2024-5-1-10/5TIVhqRMOv/1719197722070 - AsZ58F89iv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94000">
            <a:off x="3115361" y="786384"/>
            <a:ext cx="2913278" cy="3023921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2759659" y="1794510"/>
            <a:ext cx="3624670" cy="6217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3000" b="1" kern="0" spc="75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1"/>
          <p:cNvSpPr/>
          <p:nvPr/>
        </p:nvSpPr>
        <p:spPr>
          <a:xfrm>
            <a:off x="1018184" y="3462380"/>
            <a:ext cx="7107631" cy="64365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1650" b="1" kern="0" spc="75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需求背景与分析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</p:txBody>
      </p:sp>
      <p:pic>
        <p:nvPicPr>
          <p:cNvPr id="7" name="Image 3" descr="/www/wwwroot/ppt/cache/2024-5-1-10/5TIVhqRMOv/1719197722308 - XmGpk6vK7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760" y="199549"/>
            <a:ext cx="502920" cy="236220"/>
          </a:xfrm>
          <a:prstGeom prst="rect">
            <a:avLst/>
          </a:prstGeom>
        </p:spPr>
      </p:pic>
      <p:pic>
        <p:nvPicPr>
          <p:cNvPr id="8" name="Image 4" descr="/www/wwwroot/ppt/cache/2024-5-1-10/5TIVhqRMOv/1719197722335 - jQCRVzQT3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540" y="2491071"/>
            <a:ext cx="3074551" cy="3092695"/>
          </a:xfrm>
          <a:prstGeom prst="rect">
            <a:avLst/>
          </a:prstGeom>
        </p:spPr>
      </p:pic>
      <p:pic>
        <p:nvPicPr>
          <p:cNvPr id="9" name="Image 5" descr="/www/wwwroot/ppt/cache/2024-5-1-10/5TIVhqRMOv/1719197722361 - UL7LL84Vb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092232">
            <a:off x="-893538" y="-702555"/>
            <a:ext cx="3074551" cy="30926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7110" y="54864"/>
            <a:ext cx="1536477" cy="36576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需求背景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540601" y="411480"/>
            <a:ext cx="8344034" cy="0"/>
          </a:xfrm>
          <a:custGeom>
            <a:avLst/>
            <a:gdLst/>
            <a:ahLst/>
            <a:cxnLst/>
            <a:rect l="l" t="t" r="r" b="b"/>
            <a:pathLst>
              <a:path w="8344034">
                <a:moveTo>
                  <a:pt x="8344034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5983BB">
                <a:alpha val="59000"/>
              </a:srgbClr>
            </a:solidFill>
            <a:prstDash val="solid"/>
            <a:headEnd type="none"/>
            <a:tailEnd type="none"/>
          </a:ln>
        </p:spPr>
      </p:sp>
      <p:sp>
        <p:nvSpPr>
          <p:cNvPr id="4" name="Shape 2"/>
          <p:cNvSpPr/>
          <p:nvPr/>
        </p:nvSpPr>
        <p:spPr>
          <a:xfrm>
            <a:off x="169690" y="123203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5" name="Shape 3"/>
          <p:cNvSpPr/>
          <p:nvPr/>
        </p:nvSpPr>
        <p:spPr>
          <a:xfrm>
            <a:off x="8735051" y="104915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>
              <a:alpha val="59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1129618" y="1429023"/>
            <a:ext cx="2282240" cy="2111347"/>
          </a:xfrm>
          <a:custGeom>
            <a:avLst/>
            <a:gdLst/>
            <a:ahLst/>
            <a:cxnLst/>
            <a:rect l="l" t="t" r="r" b="b"/>
            <a:pathLst>
              <a:path w="2282240" h="2111347">
                <a:moveTo>
                  <a:pt x="0" y="1055674"/>
                </a:moveTo>
                <a:cubicBezTo>
                  <a:pt x="0" y="473032"/>
                  <a:pt x="511319" y="0"/>
                  <a:pt x="1141120" y="0"/>
                </a:cubicBezTo>
                <a:cubicBezTo>
                  <a:pt x="1770921" y="0"/>
                  <a:pt x="2282240" y="473032"/>
                  <a:pt x="2282240" y="1055674"/>
                </a:cubicBezTo>
                <a:lnTo>
                  <a:pt x="1141120" y="2111347"/>
                </a:lnTo>
                <a:lnTo>
                  <a:pt x="0" y="1055674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256556" y="1750839"/>
            <a:ext cx="1994498" cy="45720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教育信息化的发展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1204125" y="2096077"/>
            <a:ext cx="2104875" cy="1064907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70C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教育信息化推动了电子资料在教育教学中的应用，使得教师们需要处理大量的电子资料。</a:t>
            </a:r>
            <a:endParaRPr lang="en-US" sz="15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pic>
        <p:nvPicPr>
          <p:cNvPr id="9" name="Image 0" descr="/www/wwwroot/ppt/cache/2024-5-1-10/5TIVhqRMOv/1719197722418 - GCXp0A0w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118" y="3540370"/>
            <a:ext cx="167780" cy="157294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1961394" y="666916"/>
            <a:ext cx="618688" cy="618688"/>
          </a:xfrm>
          <a:custGeom>
            <a:avLst/>
            <a:gdLst/>
            <a:ahLst/>
            <a:cxnLst/>
            <a:rect l="l" t="t" r="r" b="b"/>
            <a:pathLst>
              <a:path w="618688" h="618688">
                <a:moveTo>
                  <a:pt x="309344" y="0"/>
                </a:moveTo>
                <a:cubicBezTo>
                  <a:pt x="480076" y="0"/>
                  <a:pt x="618688" y="138612"/>
                  <a:pt x="618688" y="309344"/>
                </a:cubicBezTo>
                <a:cubicBezTo>
                  <a:pt x="618688" y="480076"/>
                  <a:pt x="480076" y="618688"/>
                  <a:pt x="309344" y="618688"/>
                </a:cubicBezTo>
                <a:cubicBezTo>
                  <a:pt x="138612" y="618688"/>
                  <a:pt x="0" y="480076"/>
                  <a:pt x="0" y="309344"/>
                </a:cubicBezTo>
                <a:cubicBezTo>
                  <a:pt x="0" y="138612"/>
                  <a:pt x="138612" y="0"/>
                  <a:pt x="309344" y="0"/>
                </a:cubicBez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11" name="Text 8"/>
          <p:cNvSpPr/>
          <p:nvPr/>
        </p:nvSpPr>
        <p:spPr>
          <a:xfrm>
            <a:off x="1818743" y="720228"/>
            <a:ext cx="902236" cy="45720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3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 flipV="1">
            <a:off x="2720978" y="2374381"/>
            <a:ext cx="2282240" cy="2111347"/>
          </a:xfrm>
          <a:custGeom>
            <a:avLst/>
            <a:gdLst/>
            <a:ahLst/>
            <a:cxnLst/>
            <a:rect l="l" t="t" r="r" b="b"/>
            <a:pathLst>
              <a:path w="2282240" h="2111347">
                <a:moveTo>
                  <a:pt x="0" y="1055674"/>
                </a:moveTo>
                <a:cubicBezTo>
                  <a:pt x="0" y="473032"/>
                  <a:pt x="511319" y="0"/>
                  <a:pt x="1141120" y="0"/>
                </a:cubicBezTo>
                <a:cubicBezTo>
                  <a:pt x="1770921" y="0"/>
                  <a:pt x="2282240" y="473032"/>
                  <a:pt x="2282240" y="1055674"/>
                </a:cubicBezTo>
                <a:lnTo>
                  <a:pt x="1141120" y="2111347"/>
                </a:lnTo>
                <a:lnTo>
                  <a:pt x="0" y="1055674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809660" y="3083170"/>
            <a:ext cx="2134089" cy="45720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附件分类管理的挑战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2809660" y="3400484"/>
            <a:ext cx="2104875" cy="89870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900" dirty="0" err="1">
                <a:solidFill>
                  <a:srgbClr val="0070C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手动分类和管理邮件附件效率低下，教师们需要一种自动化的解决方案</a:t>
            </a:r>
            <a:r>
              <a:rPr lang="en-US" sz="900" dirty="0">
                <a:solidFill>
                  <a:srgbClr val="0070C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。</a:t>
            </a:r>
            <a:endParaRPr lang="en-US" sz="15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pic>
        <p:nvPicPr>
          <p:cNvPr id="15" name="Image 1" descr="/www/wwwroot/ppt/cache/2024-5-1-10/5TIVhqRMOv/1719197722421 - 2VjBx763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358" y="3631810"/>
            <a:ext cx="167780" cy="157294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4163410" y="1939051"/>
            <a:ext cx="700791" cy="45720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3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1500" dirty="0"/>
          </a:p>
        </p:txBody>
      </p:sp>
      <p:sp>
        <p:nvSpPr>
          <p:cNvPr id="17" name="Shape 13"/>
          <p:cNvSpPr/>
          <p:nvPr/>
        </p:nvSpPr>
        <p:spPr>
          <a:xfrm>
            <a:off x="3552754" y="1670095"/>
            <a:ext cx="618688" cy="618688"/>
          </a:xfrm>
          <a:custGeom>
            <a:avLst/>
            <a:gdLst/>
            <a:ahLst/>
            <a:cxnLst/>
            <a:rect l="l" t="t" r="r" b="b"/>
            <a:pathLst>
              <a:path w="618688" h="618688">
                <a:moveTo>
                  <a:pt x="309344" y="0"/>
                </a:moveTo>
                <a:cubicBezTo>
                  <a:pt x="480076" y="0"/>
                  <a:pt x="618688" y="138612"/>
                  <a:pt x="618688" y="309344"/>
                </a:cubicBezTo>
                <a:cubicBezTo>
                  <a:pt x="618688" y="480076"/>
                  <a:pt x="480076" y="618688"/>
                  <a:pt x="309344" y="618688"/>
                </a:cubicBezTo>
                <a:cubicBezTo>
                  <a:pt x="138612" y="618688"/>
                  <a:pt x="0" y="480076"/>
                  <a:pt x="0" y="309344"/>
                </a:cubicBezTo>
                <a:cubicBezTo>
                  <a:pt x="0" y="138612"/>
                  <a:pt x="138612" y="0"/>
                  <a:pt x="309344" y="0"/>
                </a:cubicBez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18" name="Text 14"/>
          <p:cNvSpPr/>
          <p:nvPr/>
        </p:nvSpPr>
        <p:spPr>
          <a:xfrm>
            <a:off x="3411858" y="1750839"/>
            <a:ext cx="915494" cy="45720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3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02</a:t>
            </a:r>
            <a:endParaRPr lang="en-US" sz="1500" dirty="0"/>
          </a:p>
        </p:txBody>
      </p:sp>
      <p:sp>
        <p:nvSpPr>
          <p:cNvPr id="19" name="Shape 15"/>
          <p:cNvSpPr/>
          <p:nvPr/>
        </p:nvSpPr>
        <p:spPr>
          <a:xfrm>
            <a:off x="4252846" y="1401591"/>
            <a:ext cx="2282240" cy="2111347"/>
          </a:xfrm>
          <a:custGeom>
            <a:avLst/>
            <a:gdLst/>
            <a:ahLst/>
            <a:cxnLst/>
            <a:rect l="l" t="t" r="r" b="b"/>
            <a:pathLst>
              <a:path w="2282240" h="2111347">
                <a:moveTo>
                  <a:pt x="0" y="1055674"/>
                </a:moveTo>
                <a:cubicBezTo>
                  <a:pt x="0" y="473032"/>
                  <a:pt x="511319" y="0"/>
                  <a:pt x="1141120" y="0"/>
                </a:cubicBezTo>
                <a:cubicBezTo>
                  <a:pt x="1770921" y="0"/>
                  <a:pt x="2282240" y="473032"/>
                  <a:pt x="2282240" y="1055674"/>
                </a:cubicBezTo>
                <a:lnTo>
                  <a:pt x="1141120" y="2111347"/>
                </a:lnTo>
                <a:lnTo>
                  <a:pt x="0" y="1055674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4327352" y="1741695"/>
            <a:ext cx="2046929" cy="45720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作品应用场景</a:t>
            </a:r>
            <a:endParaRPr lang="en-US" sz="1500" dirty="0"/>
          </a:p>
        </p:txBody>
      </p:sp>
      <p:sp>
        <p:nvSpPr>
          <p:cNvPr id="21" name="Text 17"/>
          <p:cNvSpPr/>
          <p:nvPr/>
        </p:nvSpPr>
        <p:spPr>
          <a:xfrm>
            <a:off x="4327352" y="2077789"/>
            <a:ext cx="2104875" cy="89870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900" dirty="0" err="1">
                <a:solidFill>
                  <a:srgbClr val="0070C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系统旨在帮助管理者，尤其是教师，自动化收集和分类邮件附件</a:t>
            </a:r>
            <a:r>
              <a:rPr lang="en-US" sz="900" dirty="0">
                <a:solidFill>
                  <a:srgbClr val="0070C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。</a:t>
            </a:r>
            <a:endParaRPr lang="en-US" sz="15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22" name="Shape 18"/>
          <p:cNvSpPr/>
          <p:nvPr/>
        </p:nvSpPr>
        <p:spPr>
          <a:xfrm>
            <a:off x="5084622" y="657772"/>
            <a:ext cx="618688" cy="618688"/>
          </a:xfrm>
          <a:custGeom>
            <a:avLst/>
            <a:gdLst/>
            <a:ahLst/>
            <a:cxnLst/>
            <a:rect l="l" t="t" r="r" b="b"/>
            <a:pathLst>
              <a:path w="618688" h="618688">
                <a:moveTo>
                  <a:pt x="309344" y="0"/>
                </a:moveTo>
                <a:cubicBezTo>
                  <a:pt x="480076" y="0"/>
                  <a:pt x="618688" y="138612"/>
                  <a:pt x="618688" y="309344"/>
                </a:cubicBezTo>
                <a:cubicBezTo>
                  <a:pt x="618688" y="480076"/>
                  <a:pt x="480076" y="618688"/>
                  <a:pt x="309344" y="618688"/>
                </a:cubicBezTo>
                <a:cubicBezTo>
                  <a:pt x="138612" y="618688"/>
                  <a:pt x="0" y="480076"/>
                  <a:pt x="0" y="309344"/>
                </a:cubicBezTo>
                <a:cubicBezTo>
                  <a:pt x="0" y="138612"/>
                  <a:pt x="138612" y="0"/>
                  <a:pt x="309344" y="0"/>
                </a:cubicBez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23" name="Text 19"/>
          <p:cNvSpPr/>
          <p:nvPr/>
        </p:nvSpPr>
        <p:spPr>
          <a:xfrm>
            <a:off x="5003218" y="711084"/>
            <a:ext cx="788774" cy="45720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3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03</a:t>
            </a:r>
            <a:endParaRPr lang="en-US" sz="1500" dirty="0"/>
          </a:p>
        </p:txBody>
      </p:sp>
      <p:sp>
        <p:nvSpPr>
          <p:cNvPr id="24" name="Shape 20"/>
          <p:cNvSpPr/>
          <p:nvPr/>
        </p:nvSpPr>
        <p:spPr>
          <a:xfrm flipV="1">
            <a:off x="5703310" y="2455125"/>
            <a:ext cx="2282240" cy="2111347"/>
          </a:xfrm>
          <a:custGeom>
            <a:avLst/>
            <a:gdLst/>
            <a:ahLst/>
            <a:cxnLst/>
            <a:rect l="l" t="t" r="r" b="b"/>
            <a:pathLst>
              <a:path w="2282240" h="2111347">
                <a:moveTo>
                  <a:pt x="0" y="1055674"/>
                </a:moveTo>
                <a:cubicBezTo>
                  <a:pt x="0" y="473032"/>
                  <a:pt x="511319" y="0"/>
                  <a:pt x="1141120" y="0"/>
                </a:cubicBezTo>
                <a:cubicBezTo>
                  <a:pt x="1770921" y="0"/>
                  <a:pt x="2282240" y="473032"/>
                  <a:pt x="2282240" y="1055674"/>
                </a:cubicBezTo>
                <a:lnTo>
                  <a:pt x="1141120" y="2111347"/>
                </a:lnTo>
                <a:lnTo>
                  <a:pt x="0" y="1055674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5791992" y="3163914"/>
            <a:ext cx="2134089" cy="45720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作品应用项目</a:t>
            </a:r>
            <a:endParaRPr lang="en-US" sz="1500" dirty="0"/>
          </a:p>
        </p:txBody>
      </p:sp>
      <p:sp>
        <p:nvSpPr>
          <p:cNvPr id="26" name="Text 22"/>
          <p:cNvSpPr/>
          <p:nvPr/>
        </p:nvSpPr>
        <p:spPr>
          <a:xfrm>
            <a:off x="5791992" y="3481228"/>
            <a:ext cx="2104875" cy="89870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900" dirty="0" err="1">
                <a:solidFill>
                  <a:srgbClr val="0070C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项目针对教师收集的邮件附件Word文档进行分类管理</a:t>
            </a:r>
            <a:r>
              <a:rPr lang="en-US" sz="900" dirty="0">
                <a:solidFill>
                  <a:srgbClr val="0070C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。</a:t>
            </a:r>
            <a:endParaRPr lang="en-US" sz="15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27" name="Shape 23"/>
          <p:cNvSpPr/>
          <p:nvPr/>
        </p:nvSpPr>
        <p:spPr>
          <a:xfrm>
            <a:off x="6535086" y="1750839"/>
            <a:ext cx="618688" cy="618688"/>
          </a:xfrm>
          <a:custGeom>
            <a:avLst/>
            <a:gdLst/>
            <a:ahLst/>
            <a:cxnLst/>
            <a:rect l="l" t="t" r="r" b="b"/>
            <a:pathLst>
              <a:path w="618688" h="618688">
                <a:moveTo>
                  <a:pt x="309344" y="0"/>
                </a:moveTo>
                <a:cubicBezTo>
                  <a:pt x="480076" y="0"/>
                  <a:pt x="618688" y="138612"/>
                  <a:pt x="618688" y="309344"/>
                </a:cubicBezTo>
                <a:cubicBezTo>
                  <a:pt x="618688" y="480076"/>
                  <a:pt x="480076" y="618688"/>
                  <a:pt x="309344" y="618688"/>
                </a:cubicBezTo>
                <a:cubicBezTo>
                  <a:pt x="138612" y="618688"/>
                  <a:pt x="0" y="480076"/>
                  <a:pt x="0" y="309344"/>
                </a:cubicBezTo>
                <a:cubicBezTo>
                  <a:pt x="0" y="138612"/>
                  <a:pt x="138612" y="0"/>
                  <a:pt x="309344" y="0"/>
                </a:cubicBez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28" name="Text 24"/>
          <p:cNvSpPr/>
          <p:nvPr/>
        </p:nvSpPr>
        <p:spPr>
          <a:xfrm>
            <a:off x="6374281" y="1831583"/>
            <a:ext cx="915371" cy="45720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350" b="1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7110" y="54864"/>
            <a:ext cx="1536477" cy="36576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需求分析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540601" y="411480"/>
            <a:ext cx="8344034" cy="0"/>
          </a:xfrm>
          <a:custGeom>
            <a:avLst/>
            <a:gdLst/>
            <a:ahLst/>
            <a:cxnLst/>
            <a:rect l="l" t="t" r="r" b="b"/>
            <a:pathLst>
              <a:path w="8344034">
                <a:moveTo>
                  <a:pt x="8344034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5983BB">
                <a:alpha val="59000"/>
              </a:srgbClr>
            </a:solidFill>
            <a:prstDash val="solid"/>
            <a:headEnd type="none"/>
            <a:tailEnd type="none"/>
          </a:ln>
        </p:spPr>
      </p:sp>
      <p:sp>
        <p:nvSpPr>
          <p:cNvPr id="4" name="Shape 2"/>
          <p:cNvSpPr/>
          <p:nvPr/>
        </p:nvSpPr>
        <p:spPr>
          <a:xfrm>
            <a:off x="169690" y="123203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5" name="Shape 3"/>
          <p:cNvSpPr/>
          <p:nvPr/>
        </p:nvSpPr>
        <p:spPr>
          <a:xfrm>
            <a:off x="8735051" y="104915"/>
            <a:ext cx="315709" cy="315709"/>
          </a:xfrm>
          <a:custGeom>
            <a:avLst/>
            <a:gdLst/>
            <a:ahLst/>
            <a:cxnLst/>
            <a:rect l="l" t="t" r="r" b="b"/>
            <a:pathLst>
              <a:path w="315709" h="315709">
                <a:moveTo>
                  <a:pt x="157854" y="0"/>
                </a:moveTo>
                <a:lnTo>
                  <a:pt x="0" y="157854"/>
                </a:lnTo>
                <a:lnTo>
                  <a:pt x="157854" y="315709"/>
                </a:lnTo>
                <a:lnTo>
                  <a:pt x="315709" y="157854"/>
                </a:lnTo>
                <a:lnTo>
                  <a:pt x="157854" y="0"/>
                </a:lnTo>
                <a:close/>
              </a:path>
            </a:pathLst>
          </a:custGeom>
          <a:solidFill>
            <a:srgbClr val="5983BB">
              <a:alpha val="59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474720" y="2221070"/>
            <a:ext cx="978021" cy="1121141"/>
          </a:xfrm>
          <a:custGeom>
            <a:avLst/>
            <a:gdLst/>
            <a:ahLst/>
            <a:cxnLst/>
            <a:rect l="l" t="t" r="r" b="b"/>
            <a:pathLst>
              <a:path w="978021" h="1121141">
                <a:moveTo>
                  <a:pt x="489011" y="0"/>
                </a:moveTo>
                <a:lnTo>
                  <a:pt x="0" y="336342"/>
                </a:lnTo>
                <a:lnTo>
                  <a:pt x="0" y="784799"/>
                </a:lnTo>
                <a:lnTo>
                  <a:pt x="489011" y="1121141"/>
                </a:lnTo>
                <a:lnTo>
                  <a:pt x="978021" y="784799"/>
                </a:lnTo>
                <a:lnTo>
                  <a:pt x="978021" y="336342"/>
                </a:lnTo>
                <a:lnTo>
                  <a:pt x="489011" y="0"/>
                </a:lnTo>
                <a:close/>
              </a:path>
            </a:pathLst>
          </a:custGeom>
          <a:solidFill>
            <a:srgbClr val="5983BB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5697991" y="1836035"/>
            <a:ext cx="2763520" cy="1408853"/>
          </a:xfrm>
          <a:custGeom>
            <a:avLst/>
            <a:gdLst/>
            <a:ahLst/>
            <a:cxnLst/>
            <a:rect l="l" t="t" r="r" b="b"/>
            <a:pathLst>
              <a:path w="2763520" h="1408853">
                <a:moveTo>
                  <a:pt x="0" y="0"/>
                </a:moveTo>
                <a:lnTo>
                  <a:pt x="2763520" y="0"/>
                </a:lnTo>
                <a:lnTo>
                  <a:pt x="2763520" y="1408853"/>
                </a:lnTo>
                <a:lnTo>
                  <a:pt x="0" y="1408853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879687" y="1273695"/>
            <a:ext cx="2553547" cy="64922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功能需求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943383" y="1892383"/>
            <a:ext cx="2383367" cy="109728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5B5B5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系统根据附件的内容、类型、来源等特征自动归类到相应文件夹。</a:t>
            </a: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5B5B5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教师可以自定义分类规则和标准，以适应个人需求。</a:t>
            </a: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5B5B5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系统支持批量处理附件，提高分类效率。</a:t>
            </a: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pic>
        <p:nvPicPr>
          <p:cNvPr id="10" name="Image 0" descr="/www/wwwroot/ppt/cache/2024-5-1-10/5TIVhqRMOv/1719197722423 - cxn0G3_Db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473" y="2562520"/>
            <a:ext cx="428603" cy="361651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4023360" y="1369764"/>
            <a:ext cx="978021" cy="1141461"/>
          </a:xfrm>
          <a:custGeom>
            <a:avLst/>
            <a:gdLst/>
            <a:ahLst/>
            <a:cxnLst/>
            <a:rect l="l" t="t" r="r" b="b"/>
            <a:pathLst>
              <a:path w="978021" h="1141461">
                <a:moveTo>
                  <a:pt x="489011" y="0"/>
                </a:moveTo>
                <a:lnTo>
                  <a:pt x="0" y="342438"/>
                </a:lnTo>
                <a:lnTo>
                  <a:pt x="0" y="799023"/>
                </a:lnTo>
                <a:lnTo>
                  <a:pt x="489011" y="1141461"/>
                </a:lnTo>
                <a:lnTo>
                  <a:pt x="978021" y="799023"/>
                </a:lnTo>
                <a:lnTo>
                  <a:pt x="978021" y="342438"/>
                </a:lnTo>
                <a:lnTo>
                  <a:pt x="489011" y="0"/>
                </a:lnTo>
                <a:close/>
              </a:path>
            </a:pathLst>
          </a:custGeom>
          <a:solidFill>
            <a:srgbClr val="5983BB"/>
          </a:solidFill>
          <a:ln/>
        </p:spPr>
      </p:sp>
      <p:sp>
        <p:nvSpPr>
          <p:cNvPr id="12" name="Shape 9"/>
          <p:cNvSpPr/>
          <p:nvPr/>
        </p:nvSpPr>
        <p:spPr>
          <a:xfrm>
            <a:off x="4572000" y="2221070"/>
            <a:ext cx="978021" cy="1121141"/>
          </a:xfrm>
          <a:custGeom>
            <a:avLst/>
            <a:gdLst/>
            <a:ahLst/>
            <a:cxnLst/>
            <a:rect l="l" t="t" r="r" b="b"/>
            <a:pathLst>
              <a:path w="978021" h="1121141">
                <a:moveTo>
                  <a:pt x="489011" y="0"/>
                </a:moveTo>
                <a:lnTo>
                  <a:pt x="0" y="336342"/>
                </a:lnTo>
                <a:lnTo>
                  <a:pt x="0" y="784799"/>
                </a:lnTo>
                <a:lnTo>
                  <a:pt x="489011" y="1121141"/>
                </a:lnTo>
                <a:lnTo>
                  <a:pt x="978021" y="784799"/>
                </a:lnTo>
                <a:lnTo>
                  <a:pt x="978021" y="336342"/>
                </a:lnTo>
                <a:lnTo>
                  <a:pt x="489011" y="0"/>
                </a:lnTo>
                <a:close/>
              </a:path>
            </a:pathLst>
          </a:custGeom>
          <a:solidFill>
            <a:srgbClr val="5983BB">
              <a:alpha val="63000"/>
            </a:srgbClr>
          </a:solidFill>
          <a:ln/>
        </p:spPr>
      </p:sp>
      <p:pic>
        <p:nvPicPr>
          <p:cNvPr id="13" name="Image 1" descr="/www/wwwroot/ppt/cache/2024-5-1-10/5TIVhqRMOv/1719197722423 - _Sma9HFT6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497" y="1742027"/>
            <a:ext cx="452035" cy="709083"/>
          </a:xfrm>
          <a:prstGeom prst="rect">
            <a:avLst/>
          </a:prstGeom>
        </p:spPr>
      </p:pic>
      <p:pic>
        <p:nvPicPr>
          <p:cNvPr id="14" name="Image 2" descr="/www/wwwroot/ppt/cache/2024-5-1-10/5TIVhqRMOv/1719197722423 - 8uwDGhXfI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473" y="2589952"/>
            <a:ext cx="348742" cy="381423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710767" y="1217347"/>
            <a:ext cx="2553547" cy="64922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性能需求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6" name="Text 11"/>
          <p:cNvSpPr/>
          <p:nvPr/>
        </p:nvSpPr>
        <p:spPr>
          <a:xfrm>
            <a:off x="5774463" y="1836035"/>
            <a:ext cx="2383367" cy="109728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5B5B5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系统需在短时间内完成大量附件的分类，满足教师实际需求。</a:t>
            </a: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5B5B5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系统应具备高分类准确率，减少误分类和漏分类。</a:t>
            </a: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5B5B5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系统运行稳定，防止崩溃和数据丢失。</a:t>
            </a: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7" name="Text 12"/>
          <p:cNvSpPr/>
          <p:nvPr/>
        </p:nvSpPr>
        <p:spPr>
          <a:xfrm>
            <a:off x="2724211" y="3423491"/>
            <a:ext cx="3576320" cy="3931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安全需求</a:t>
            </a:r>
            <a:endParaRPr lang="en-US" sz="1500" dirty="0"/>
          </a:p>
        </p:txBody>
      </p:sp>
      <p:sp>
        <p:nvSpPr>
          <p:cNvPr id="18" name="Text 13"/>
          <p:cNvSpPr/>
          <p:nvPr/>
        </p:nvSpPr>
        <p:spPr>
          <a:xfrm>
            <a:off x="2821517" y="3899939"/>
            <a:ext cx="3500967" cy="77724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5B5B5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系统确保附件数据安全，防止泄露或非法获取。</a:t>
            </a: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5B5B5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系统支持权限管理，保障只有授权教师访问附件数据。</a:t>
            </a: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www/wwwroot/ppt/cache/2024-5-1-10/5TIVhqRMOv/1719197726666 - vjwimwv7uq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" y="0"/>
            <a:ext cx="9137550" cy="5143500"/>
          </a:xfrm>
          <a:prstGeom prst="rect">
            <a:avLst/>
          </a:prstGeom>
        </p:spPr>
      </p:pic>
      <p:pic>
        <p:nvPicPr>
          <p:cNvPr id="3" name="Image 1" descr="/www/wwwroot/ppt/cache/2024-5-1-10/5TIVhqRMOv/1719197726702 - 9M14IxYTz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2386436" y="99992"/>
            <a:ext cx="3711971" cy="3861196"/>
          </a:xfrm>
          <a:prstGeom prst="rect">
            <a:avLst/>
          </a:prstGeom>
        </p:spPr>
      </p:pic>
      <p:pic>
        <p:nvPicPr>
          <p:cNvPr id="4" name="Image 2" descr="/www/wwwroot/ppt/cache/2024-5-1-10/5TIVhqRMOv/1719197726785 - faeUy0oH9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94000">
            <a:off x="3115361" y="786384"/>
            <a:ext cx="2913278" cy="3023921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2759659" y="1794510"/>
            <a:ext cx="3624670" cy="699679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3000" b="1" kern="0" spc="75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03</a:t>
            </a:r>
            <a:endParaRPr lang="en-US" sz="1500" dirty="0"/>
          </a:p>
        </p:txBody>
      </p:sp>
      <p:sp>
        <p:nvSpPr>
          <p:cNvPr id="6" name="Text 1"/>
          <p:cNvSpPr/>
          <p:nvPr/>
        </p:nvSpPr>
        <p:spPr>
          <a:xfrm>
            <a:off x="1018184" y="3462380"/>
            <a:ext cx="7107631" cy="64365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1650" b="1" kern="0" spc="75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自动化流程与实施</a:t>
            </a:r>
            <a:endParaRPr lang="en-US" sz="1500" dirty="0"/>
          </a:p>
          <a:p>
            <a:pPr marL="0" indent="0">
              <a:lnSpc>
                <a:spcPct val="96000"/>
              </a:lnSpc>
              <a:buNone/>
            </a:pPr>
            <a:endParaRPr lang="en-US" sz="1500" dirty="0"/>
          </a:p>
        </p:txBody>
      </p:sp>
      <p:pic>
        <p:nvPicPr>
          <p:cNvPr id="7" name="Image 3" descr="/www/wwwroot/ppt/cache/2024-5-1-10/5TIVhqRMOv/1719197726796 - stE27B0UvV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760" y="199549"/>
            <a:ext cx="502920" cy="236220"/>
          </a:xfrm>
          <a:prstGeom prst="rect">
            <a:avLst/>
          </a:prstGeom>
        </p:spPr>
      </p:pic>
      <p:pic>
        <p:nvPicPr>
          <p:cNvPr id="8" name="Image 4" descr="/www/wwwroot/ppt/cache/2024-5-1-10/5TIVhqRMOv/1719197726821 - WhhrQm8Ku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540" y="2491071"/>
            <a:ext cx="3074551" cy="3092695"/>
          </a:xfrm>
          <a:prstGeom prst="rect">
            <a:avLst/>
          </a:prstGeom>
        </p:spPr>
      </p:pic>
      <p:pic>
        <p:nvPicPr>
          <p:cNvPr id="9" name="Image 5" descr="/www/wwwroot/ppt/cache/2024-5-1-10/5TIVhqRMOv/1719197726847 - QuxjYTiOs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092232">
            <a:off x="-893538" y="-702555"/>
            <a:ext cx="3074551" cy="30926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317</Words>
  <Application>Microsoft Office PowerPoint</Application>
  <PresentationFormat>全屏显示(16:9)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微软雅黑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锦洋 周</cp:lastModifiedBy>
  <cp:revision>4</cp:revision>
  <dcterms:created xsi:type="dcterms:W3CDTF">2024-06-24T02:55:27Z</dcterms:created>
  <dcterms:modified xsi:type="dcterms:W3CDTF">2024-06-24T03:25:46Z</dcterms:modified>
</cp:coreProperties>
</file>