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256" r:id="rId4"/>
    <p:sldId id="257" r:id="rId5"/>
    <p:sldId id="258" r:id="rId6"/>
    <p:sldId id="267" r:id="rId7"/>
    <p:sldId id="283" r:id="rId8"/>
    <p:sldId id="268" r:id="rId9"/>
    <p:sldId id="284" r:id="rId10"/>
    <p:sldId id="271" r:id="rId11"/>
    <p:sldId id="260" r:id="rId12"/>
    <p:sldId id="262"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4E2"/>
    <a:srgbClr val="705661"/>
    <a:srgbClr val="D460FF"/>
    <a:srgbClr val="01A8FF"/>
    <a:srgbClr val="34334B"/>
    <a:srgbClr val="6D5562"/>
    <a:srgbClr val="1A070E"/>
    <a:srgbClr val="725760"/>
    <a:srgbClr val="26101D"/>
    <a:srgbClr val="47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2"/>
    <p:restoredTop sz="94674"/>
  </p:normalViewPr>
  <p:slideViewPr>
    <p:cSldViewPr snapToGrid="0">
      <p:cViewPr varScale="1">
        <p:scale>
          <a:sx n="113" d="100"/>
          <a:sy n="113" d="100"/>
        </p:scale>
        <p:origin x="21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5.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40" name="图片 3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tags" Target="../tags/tag2.xml"/><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4426082" y="4880903"/>
            <a:ext cx="3381856" cy="580723"/>
          </a:xfrm>
          <a:prstGeom prst="rect">
            <a:avLst/>
          </a:prstGeom>
          <a:solidFill>
            <a:srgbClr val="759BFF">
              <a:alpha val="10000"/>
            </a:srgbClr>
          </a:solidFill>
          <a:ln>
            <a:noFill/>
          </a:ln>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sz="1600" dirty="0"/>
              <a:t>基于OCR和LLM的资金收付指令智能核对技术方案</a:t>
            </a:r>
            <a:endParaRPr kumimoji="1" lang="zh-CN" altLang="en-US" sz="1600" dirty="0"/>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pic>
        <p:nvPicPr>
          <p:cNvPr id="58" name="图片 57"/>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319" y="1815096"/>
            <a:ext cx="6251934" cy="480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318" y="2742188"/>
            <a:ext cx="6613445"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：财务</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人力资源</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银行</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其它介绍等</a:t>
            </a:r>
            <a:endPar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2000" y="1993900"/>
            <a:ext cx="2921000" cy="359410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参赛团队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个人照片</a:t>
            </a:r>
            <a:endParaRPr lang="en-US" altLang="zh-CN"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Photo</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fld>
            <a:endParaRPr lang="zh-CN" altLang="en-US" dirty="0"/>
          </a:p>
        </p:txBody>
      </p:sp>
      <p:grpSp>
        <p:nvGrpSpPr>
          <p:cNvPr id="27" name="组合 26"/>
          <p:cNvGrpSpPr/>
          <p:nvPr/>
        </p:nvGrpSpPr>
        <p:grpSpPr>
          <a:xfrm>
            <a:off x="607695" y="1183640"/>
            <a:ext cx="5750560" cy="543560"/>
            <a:chOff x="6496" y="9323"/>
            <a:chExt cx="7501" cy="856"/>
          </a:xfrm>
        </p:grpSpPr>
        <p:grpSp>
          <p:nvGrpSpPr>
            <p:cNvPr id="9" name="Group 34"/>
            <p:cNvGrpSpPr/>
            <p:nvPr/>
          </p:nvGrpSpPr>
          <p:grpSpPr>
            <a:xfrm>
              <a:off x="6496" y="9323"/>
              <a:ext cx="7501" cy="856"/>
              <a:chOff x="5128064" y="3095119"/>
              <a:chExt cx="3273083" cy="515155"/>
            </a:xfrm>
          </p:grpSpPr>
          <p:sp>
            <p:nvSpPr>
              <p:cNvPr id="10" name="Pentagon 5"/>
              <p:cNvSpPr/>
              <p:nvPr/>
            </p:nvSpPr>
            <p:spPr>
              <a:xfrm>
                <a:off x="5128064" y="3095119"/>
                <a:ext cx="3273083" cy="515154"/>
              </a:xfrm>
              <a:prstGeom prst="homePlate">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ectangle 9"/>
              <p:cNvSpPr/>
              <p:nvPr/>
            </p:nvSpPr>
            <p:spPr>
              <a:xfrm>
                <a:off x="5128064" y="3095119"/>
                <a:ext cx="304828" cy="5151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2" name="TextBox 191"/>
            <p:cNvSpPr txBox="1"/>
            <p:nvPr/>
          </p:nvSpPr>
          <p:spPr>
            <a:xfrm>
              <a:off x="6617" y="9450"/>
              <a:ext cx="452" cy="608"/>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1600" b="1">
                  <a:solidFill>
                    <a:schemeClr val="bg1"/>
                  </a:solidFill>
                  <a:latin typeface="黑体" panose="02010609060101010101" charset="-122"/>
                  <a:ea typeface="黑体" panose="02010609060101010101" charset="-122"/>
                  <a:cs typeface="+mn-ea"/>
                  <a:sym typeface="Arial" panose="020B0604020202020204" pitchFamily="34" charset="0"/>
                </a:rPr>
                <a:t>1</a:t>
              </a:r>
              <a:endParaRPr lang="en-US" sz="1600" b="1">
                <a:solidFill>
                  <a:schemeClr val="bg1"/>
                </a:solidFill>
                <a:latin typeface="黑体" panose="02010609060101010101" charset="-122"/>
                <a:ea typeface="黑体" panose="02010609060101010101" charset="-122"/>
                <a:cs typeface="+mn-ea"/>
                <a:sym typeface="Arial" panose="020B0604020202020204" pitchFamily="34" charset="0"/>
              </a:endParaRPr>
            </a:p>
          </p:txBody>
        </p:sp>
        <p:sp>
          <p:nvSpPr>
            <p:cNvPr id="13" name="Rectangle 38"/>
            <p:cNvSpPr/>
            <p:nvPr/>
          </p:nvSpPr>
          <p:spPr>
            <a:xfrm>
              <a:off x="7282" y="9486"/>
              <a:ext cx="6547" cy="531"/>
            </a:xfrm>
            <a:prstGeom prst="rect">
              <a:avLst/>
            </a:prstGeom>
          </p:spPr>
          <p:txBody>
            <a:bodyPr wrap="square">
              <a:spAutoFit/>
            </a:bodyPr>
            <a:lstStyle/>
            <a:p>
              <a:pPr indent="0">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中泰证券</a:t>
              </a:r>
              <a:r>
                <a:rPr lang="zh-CN" altLang="en-US" sz="1600" b="1">
                  <a:solidFill>
                    <a:schemeClr val="bg1"/>
                  </a:solidFill>
                  <a:latin typeface="微软雅黑" panose="020B0503020204020204" pitchFamily="34" charset="-122"/>
                  <a:ea typeface="微软雅黑" panose="020B0503020204020204" pitchFamily="34" charset="-122"/>
                  <a:sym typeface="+mn-ea"/>
                </a:rPr>
                <a:t>自营场外业务发展迅猛，业务量逐年递增</a:t>
              </a:r>
              <a:endParaRPr lang="zh-CN" altLang="en-US" sz="1600" b="1">
                <a:solidFill>
                  <a:schemeClr val="bg1"/>
                </a:solidFill>
                <a:latin typeface="微软雅黑" panose="020B0503020204020204" pitchFamily="34" charset="-122"/>
                <a:ea typeface="微软雅黑" panose="020B0503020204020204" pitchFamily="34" charset="-122"/>
                <a:cs typeface="+mn-ea"/>
                <a:sym typeface="+mn-ea"/>
              </a:endParaRPr>
            </a:p>
          </p:txBody>
        </p:sp>
      </p:grpSp>
      <p:sp>
        <p:nvSpPr>
          <p:cNvPr id="28" name="文本框 27"/>
          <p:cNvSpPr txBox="1"/>
          <p:nvPr/>
        </p:nvSpPr>
        <p:spPr>
          <a:xfrm>
            <a:off x="756920" y="1883410"/>
            <a:ext cx="1840230" cy="368300"/>
          </a:xfrm>
          <a:prstGeom prst="rect">
            <a:avLst/>
          </a:prstGeom>
          <a:noFill/>
        </p:spPr>
        <p:txBody>
          <a:bodyPr wrap="none" rtlCol="0">
            <a:spAutoFit/>
          </a:bodyPr>
          <a:lstStyle/>
          <a:p>
            <a:pPr marL="285750" indent="-285750">
              <a:buFont typeface="Wingdings" panose="05000000000000000000" charset="0"/>
              <a:buChar char="ü"/>
            </a:pPr>
            <a:r>
              <a:rPr lang="zh-CN" altLang="en-US" b="1">
                <a:solidFill>
                  <a:srgbClr val="C00000"/>
                </a:solidFill>
                <a:latin typeface="微软雅黑" panose="020B0503020204020204" pitchFamily="34" charset="-122"/>
                <a:ea typeface="微软雅黑" panose="020B0503020204020204" pitchFamily="34" charset="-122"/>
              </a:rPr>
              <a:t>自营场外</a:t>
            </a:r>
            <a:r>
              <a:rPr lang="zh-CN" altLang="en-US" b="1">
                <a:solidFill>
                  <a:srgbClr val="C00000"/>
                </a:solidFill>
                <a:latin typeface="微软雅黑" panose="020B0503020204020204" pitchFamily="34" charset="-122"/>
                <a:ea typeface="微软雅黑" panose="020B0503020204020204" pitchFamily="34" charset="-122"/>
              </a:rPr>
              <a:t>业务</a:t>
            </a:r>
            <a:endParaRPr lang="zh-CN" altLang="en-US" b="1">
              <a:solidFill>
                <a:srgbClr val="C00000"/>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07695" y="4665980"/>
            <a:ext cx="5750560" cy="543560"/>
            <a:chOff x="6496" y="9323"/>
            <a:chExt cx="7501" cy="856"/>
          </a:xfrm>
        </p:grpSpPr>
        <p:grpSp>
          <p:nvGrpSpPr>
            <p:cNvPr id="5" name="Group 34"/>
            <p:cNvGrpSpPr/>
            <p:nvPr/>
          </p:nvGrpSpPr>
          <p:grpSpPr>
            <a:xfrm>
              <a:off x="6496" y="9323"/>
              <a:ext cx="7501" cy="856"/>
              <a:chOff x="5128064" y="3095119"/>
              <a:chExt cx="3273083" cy="515155"/>
            </a:xfrm>
          </p:grpSpPr>
          <p:sp>
            <p:nvSpPr>
              <p:cNvPr id="6" name="Pentagon 5"/>
              <p:cNvSpPr/>
              <p:nvPr/>
            </p:nvSpPr>
            <p:spPr>
              <a:xfrm>
                <a:off x="5128064" y="3095119"/>
                <a:ext cx="3273083" cy="515154"/>
              </a:xfrm>
              <a:prstGeom prst="homePlate">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Rectangle 9"/>
              <p:cNvSpPr/>
              <p:nvPr/>
            </p:nvSpPr>
            <p:spPr>
              <a:xfrm>
                <a:off x="5128064" y="3095119"/>
                <a:ext cx="304828" cy="515155"/>
              </a:xfrm>
              <a:prstGeom prst="rect">
                <a:avLst/>
              </a:prstGeom>
              <a:solidFill>
                <a:srgbClr val="401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6" name="TextBox 191"/>
            <p:cNvSpPr txBox="1"/>
            <p:nvPr/>
          </p:nvSpPr>
          <p:spPr>
            <a:xfrm>
              <a:off x="6617" y="9450"/>
              <a:ext cx="452" cy="608"/>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1600" b="1">
                  <a:solidFill>
                    <a:schemeClr val="bg1"/>
                  </a:solidFill>
                  <a:latin typeface="黑体" panose="02010609060101010101" charset="-122"/>
                  <a:ea typeface="黑体" panose="02010609060101010101" charset="-122"/>
                  <a:cs typeface="+mn-ea"/>
                  <a:sym typeface="Arial" panose="020B0604020202020204" pitchFamily="34" charset="0"/>
                </a:rPr>
                <a:t>2</a:t>
              </a:r>
              <a:endParaRPr lang="en-US" sz="1600" b="1">
                <a:solidFill>
                  <a:schemeClr val="bg1"/>
                </a:solidFill>
                <a:latin typeface="黑体" panose="02010609060101010101" charset="-122"/>
                <a:ea typeface="黑体" panose="02010609060101010101" charset="-122"/>
                <a:cs typeface="+mn-ea"/>
                <a:sym typeface="Arial" panose="020B0604020202020204" pitchFamily="34" charset="0"/>
              </a:endParaRPr>
            </a:p>
          </p:txBody>
        </p:sp>
        <p:sp>
          <p:nvSpPr>
            <p:cNvPr id="17" name="Rectangle 38"/>
            <p:cNvSpPr/>
            <p:nvPr/>
          </p:nvSpPr>
          <p:spPr>
            <a:xfrm>
              <a:off x="7282" y="9486"/>
              <a:ext cx="6547" cy="531"/>
            </a:xfrm>
            <a:prstGeom prst="rect">
              <a:avLst/>
            </a:prstGeom>
          </p:spPr>
          <p:txBody>
            <a:bodyPr wrap="square">
              <a:spAutoFit/>
            </a:bodyPr>
            <a:lstStyle/>
            <a:p>
              <a:pPr indent="0">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合约要素管理亟需由人工转变为智能化核对</a:t>
              </a:r>
              <a:endParaRPr lang="zh-CN" altLang="en-US" sz="1600" b="1">
                <a:solidFill>
                  <a:schemeClr val="bg1"/>
                </a:solidFill>
                <a:latin typeface="微软雅黑" panose="020B0503020204020204" pitchFamily="34" charset="-122"/>
                <a:ea typeface="微软雅黑" panose="020B0503020204020204" pitchFamily="34" charset="-122"/>
                <a:cs typeface="+mn-ea"/>
                <a:sym typeface="+mn-ea"/>
              </a:endParaRPr>
            </a:p>
          </p:txBody>
        </p:sp>
      </p:grpSp>
      <p:sp>
        <p:nvSpPr>
          <p:cNvPr id="26" name="Rectangle 23"/>
          <p:cNvSpPr/>
          <p:nvPr/>
        </p:nvSpPr>
        <p:spPr>
          <a:xfrm>
            <a:off x="1440180" y="5519420"/>
            <a:ext cx="1440180" cy="583565"/>
          </a:xfrm>
          <a:prstGeom prst="rect">
            <a:avLst/>
          </a:prstGeom>
        </p:spPr>
        <p:txBody>
          <a:bodyPr wrap="square">
            <a:spAutoFit/>
          </a:bodyPr>
          <a:lstStyle/>
          <a:p>
            <a:pPr fontAlgn="auto">
              <a:lnSpc>
                <a:spcPct val="10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指令要素管理</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a:p>
            <a:pPr fontAlgn="auto">
              <a:lnSpc>
                <a:spcPct val="100000"/>
              </a:lnSpc>
            </a:pPr>
            <a:r>
              <a:rPr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 </a:t>
            </a: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  </a:t>
            </a:r>
            <a:r>
              <a:rPr lang="zh-CN" altLang="en-US" sz="1600" b="1" dirty="0">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业务量大</a:t>
            </a:r>
            <a:endParaRPr lang="zh-CN" altLang="en-US" sz="1600" b="1" noProof="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
        <p:nvSpPr>
          <p:cNvPr id="23" name="Rectangle 23"/>
          <p:cNvSpPr/>
          <p:nvPr/>
        </p:nvSpPr>
        <p:spPr>
          <a:xfrm>
            <a:off x="4184650" y="5519420"/>
            <a:ext cx="1471930" cy="583565"/>
          </a:xfrm>
          <a:prstGeom prst="rect">
            <a:avLst/>
          </a:prstGeom>
        </p:spPr>
        <p:txBody>
          <a:bodyPr wrap="square">
            <a:spAutoFit/>
          </a:bodyPr>
          <a:lstStyle/>
          <a:p>
            <a:pPr fontAlgn="auto">
              <a:lnSpc>
                <a:spcPct val="10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指令要素管理</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a:p>
            <a:pPr fontAlgn="auto">
              <a:lnSpc>
                <a:spcPct val="100000"/>
              </a:lnSpc>
            </a:pPr>
            <a:r>
              <a:rPr lang="zh-CN" altLang="en-US" sz="1600" b="1" dirty="0">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人工核对点多</a:t>
            </a:r>
            <a:endParaRPr lang="zh-CN" altLang="en-US" sz="1600" b="1" noProof="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
        <p:nvSpPr>
          <p:cNvPr id="24" name="Rectangle 23"/>
          <p:cNvSpPr/>
          <p:nvPr/>
        </p:nvSpPr>
        <p:spPr>
          <a:xfrm>
            <a:off x="6936740" y="5520690"/>
            <a:ext cx="1426845" cy="583565"/>
          </a:xfrm>
          <a:prstGeom prst="rect">
            <a:avLst/>
          </a:prstGeom>
        </p:spPr>
        <p:txBody>
          <a:bodyPr wrap="square">
            <a:spAutoFit/>
          </a:bodyPr>
          <a:lstStyle/>
          <a:p>
            <a:pPr algn="just" eaLnBrk="1" fontAlgn="auto" hangingPunct="1">
              <a:spcBef>
                <a:spcPts val="0"/>
              </a:spcBef>
              <a:spcAft>
                <a:spcPts val="0"/>
              </a:spcAft>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业务操作单一</a:t>
            </a:r>
            <a:endParaRPr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a:p>
            <a:pPr algn="just" eaLnBrk="1" fontAlgn="auto" hangingPunct="1">
              <a:spcBef>
                <a:spcPts val="0"/>
              </a:spcBef>
              <a:spcAft>
                <a:spcPts val="0"/>
              </a:spcAft>
              <a:defRPr/>
            </a:pPr>
            <a:r>
              <a:rPr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  </a:t>
            </a:r>
            <a:r>
              <a:rPr lang="en-US" altLang="zh-CN" sz="1600" b="1" dirty="0">
                <a:solidFill>
                  <a:srgbClr val="922403"/>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 </a:t>
            </a:r>
            <a:r>
              <a:rPr lang="zh-CN" altLang="en-US" sz="1600" b="1" dirty="0">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重复性高</a:t>
            </a:r>
            <a:endParaRPr lang="zh-CN" altLang="en-US" sz="1600" b="1" noProof="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
        <p:nvSpPr>
          <p:cNvPr id="25" name="Rectangle 23"/>
          <p:cNvSpPr/>
          <p:nvPr/>
        </p:nvSpPr>
        <p:spPr>
          <a:xfrm>
            <a:off x="9643745" y="5519420"/>
            <a:ext cx="1429385" cy="583565"/>
          </a:xfrm>
          <a:prstGeom prst="rect">
            <a:avLst/>
          </a:prstGeom>
        </p:spPr>
        <p:txBody>
          <a:bodyPr wrap="square">
            <a:spAutoFit/>
          </a:bodyPr>
          <a:lstStyle/>
          <a:p>
            <a:pPr fontAlgn="auto">
              <a:lnSpc>
                <a:spcPct val="10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时间窗口紧张</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a:p>
            <a:pPr fontAlgn="auto">
              <a:lnSpc>
                <a:spcPct val="100000"/>
              </a:lnSpc>
            </a:pPr>
            <a:r>
              <a:rPr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     </a:t>
            </a:r>
            <a:r>
              <a:rPr lang="zh-CN" altLang="en-US" sz="1600" b="1" dirty="0">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压力大</a:t>
            </a:r>
            <a:endParaRPr lang="zh-CN" altLang="en-US" sz="1600" b="1" noProof="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
        <p:nvSpPr>
          <p:cNvPr id="18" name="Shape 2783"/>
          <p:cNvSpPr/>
          <p:nvPr/>
        </p:nvSpPr>
        <p:spPr>
          <a:xfrm>
            <a:off x="1047292" y="5621447"/>
            <a:ext cx="362452" cy="313027"/>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1"/>
          </a:solidFill>
          <a:ln w="12700">
            <a:solidFill>
              <a:schemeClr val="bg1"/>
            </a:solidFill>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19" name="Shape 2645"/>
          <p:cNvSpPr/>
          <p:nvPr/>
        </p:nvSpPr>
        <p:spPr>
          <a:xfrm>
            <a:off x="3850076" y="5659248"/>
            <a:ext cx="351987" cy="25599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lumMod val="85000"/>
              <a:lumOff val="15000"/>
            </a:schemeClr>
          </a:solidFill>
          <a:ln w="12700">
            <a:solidFill>
              <a:schemeClr val="bg1"/>
            </a:solidFill>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20" name="Shape 2687"/>
          <p:cNvSpPr/>
          <p:nvPr/>
        </p:nvSpPr>
        <p:spPr>
          <a:xfrm>
            <a:off x="6593911" y="5609560"/>
            <a:ext cx="351987" cy="351987"/>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lumMod val="85000"/>
              <a:lumOff val="15000"/>
            </a:schemeClr>
          </a:solidFill>
          <a:ln w="12700">
            <a:solidFill>
              <a:schemeClr val="bg1"/>
            </a:solidFill>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21" name="Shape 2562"/>
          <p:cNvSpPr>
            <a:spLocks noChangeAspect="1"/>
          </p:cNvSpPr>
          <p:nvPr/>
        </p:nvSpPr>
        <p:spPr>
          <a:xfrm>
            <a:off x="9337746" y="5662549"/>
            <a:ext cx="298540" cy="29854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tx1">
              <a:lumMod val="85000"/>
              <a:lumOff val="15000"/>
            </a:schemeClr>
          </a:solidFill>
          <a:ln w="12700">
            <a:solidFill>
              <a:schemeClr val="bg1"/>
            </a:solidFill>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22" name="文本框 21"/>
          <p:cNvSpPr txBox="1"/>
          <p:nvPr/>
        </p:nvSpPr>
        <p:spPr>
          <a:xfrm>
            <a:off x="1390650" y="2254885"/>
            <a:ext cx="6627495" cy="2030095"/>
          </a:xfrm>
          <a:prstGeom prst="rect">
            <a:avLst/>
          </a:prstGeom>
          <a:noFill/>
        </p:spPr>
        <p:txBody>
          <a:bodyPr wrap="square" rtlCol="0" anchor="t">
            <a:spAutoFit/>
          </a:bodyPr>
          <a:p>
            <a:pPr marL="285750" indent="-285750">
              <a:lnSpc>
                <a:spcPct val="150000"/>
              </a:lnSpc>
              <a:buFont typeface="Wingdings" panose="05000000000000000000" charset="0"/>
              <a:buChar char="n"/>
            </a:pP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rPr>
              <a:t>近年来，随着大数据、人工智能等技术的应用，极大的改变了金融行业的运行机制，随着公司自营场外投资业务范围、投资规模的逐渐增加，同时自营场内外业务结算规则不统一，结算时点又是各种交叉，日常结算人员资金划拨审核压力增大，资金划拨的时效性、准确性给结算人员带来极大挑战。因此，依托技术手段实现自营场外投资业务划拨指令的智能化审核，提升自营结算自动化水平及结算运营承载力势在必行。</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421640" y="2022475"/>
            <a:ext cx="11092815" cy="435610"/>
          </a:xfrm>
          <a:prstGeom prst="rect">
            <a:avLst/>
          </a:prstGeom>
          <a:noFill/>
        </p:spPr>
        <p:txBody>
          <a:bodyPr wrap="square" rtlCol="0" anchor="t">
            <a:spAutoFit/>
          </a:bodyPr>
          <a:lstStyle/>
          <a:p>
            <a:pPr marL="285750" indent="-285750">
              <a:lnSpc>
                <a:spcPct val="140000"/>
              </a:lnSpc>
              <a:buFont typeface="Wingdings" panose="05000000000000000000" charset="0"/>
              <a:buChar char="n"/>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依托RPA机器人、OCR图像识别、</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LLM</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自研大语言模型，构建“</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资金收付指令智能核对技术方案</a:t>
            </a:r>
            <a:r>
              <a:rPr lang="zh-CN" altLang="en-US" sz="16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6" name="文本框 145"/>
          <p:cNvSpPr txBox="1"/>
          <p:nvPr/>
        </p:nvSpPr>
        <p:spPr>
          <a:xfrm>
            <a:off x="1595755" y="4261485"/>
            <a:ext cx="5369560" cy="1899920"/>
          </a:xfrm>
          <a:prstGeom prst="rect">
            <a:avLst/>
          </a:prstGeom>
          <a:noFill/>
        </p:spPr>
        <p:txBody>
          <a:bodyPr wrap="square" rtlCol="0" anchor="t">
            <a:spAutoFit/>
          </a:bodyPr>
          <a:lstStyle/>
          <a:p>
            <a:pPr marL="285750" indent="-285750" fontAlgn="auto">
              <a:lnSpc>
                <a:spcPct val="120000"/>
              </a:lnSpc>
              <a:buFont typeface="Wingdings" panose="05000000000000000000" charset="0"/>
              <a:buChar char="p"/>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通过RPA数字机器人来代替人工操作，实现对每笔收付指令的重复查询操作；</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fontAlgn="auto">
              <a:lnSpc>
                <a:spcPct val="120000"/>
              </a:lnSpc>
              <a:buFont typeface="Wingdings" panose="05000000000000000000" charset="0"/>
              <a:buChar char="p"/>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针对审核工作中对比系统数据界面与配售缴款书中要素的一致性工作，通过OCR、</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LLM</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自研大语言模型技术实现对</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缴款书</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中收付款要素数据提取，并通过RPA数字机器人自动核对交收系统中指令数据项与提取的指令要素，实现比对的批量化操作，并实现批量可视化展示。</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等腰三角形 79"/>
          <p:cNvSpPr/>
          <p:nvPr/>
        </p:nvSpPr>
        <p:spPr>
          <a:xfrm flipV="1">
            <a:off x="1654810" y="1116330"/>
            <a:ext cx="299720" cy="203835"/>
          </a:xfrm>
          <a:prstGeom prst="triangle">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1" name="组合 80"/>
          <p:cNvGrpSpPr/>
          <p:nvPr/>
        </p:nvGrpSpPr>
        <p:grpSpPr>
          <a:xfrm>
            <a:off x="3846830" y="1344295"/>
            <a:ext cx="1884680" cy="539750"/>
            <a:chOff x="6558" y="9464"/>
            <a:chExt cx="2458" cy="850"/>
          </a:xfrm>
        </p:grpSpPr>
        <p:sp>
          <p:nvSpPr>
            <p:cNvPr id="82" name="Pentagon 5"/>
            <p:cNvSpPr/>
            <p:nvPr/>
          </p:nvSpPr>
          <p:spPr>
            <a:xfrm>
              <a:off x="6558" y="9464"/>
              <a:ext cx="2458" cy="850"/>
            </a:xfrm>
            <a:prstGeom prst="homePlate">
              <a:avLst/>
            </a:prstGeom>
            <a:solidFill>
              <a:srgbClr val="61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Rectangle 38"/>
            <p:cNvSpPr/>
            <p:nvPr/>
          </p:nvSpPr>
          <p:spPr>
            <a:xfrm>
              <a:off x="7038" y="9621"/>
              <a:ext cx="1665"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难点分析</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84" name="组合 83"/>
          <p:cNvGrpSpPr/>
          <p:nvPr/>
        </p:nvGrpSpPr>
        <p:grpSpPr>
          <a:xfrm>
            <a:off x="2379345" y="1343660"/>
            <a:ext cx="1761490" cy="539750"/>
            <a:chOff x="6518" y="9474"/>
            <a:chExt cx="2297" cy="850"/>
          </a:xfrm>
        </p:grpSpPr>
        <p:sp>
          <p:nvSpPr>
            <p:cNvPr id="85" name="Pentagon 5"/>
            <p:cNvSpPr/>
            <p:nvPr/>
          </p:nvSpPr>
          <p:spPr>
            <a:xfrm>
              <a:off x="6518" y="9474"/>
              <a:ext cx="2297" cy="850"/>
            </a:xfrm>
            <a:prstGeom prst="homePlate">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Rectangle 38"/>
            <p:cNvSpPr/>
            <p:nvPr/>
          </p:nvSpPr>
          <p:spPr>
            <a:xfrm>
              <a:off x="6890" y="9623"/>
              <a:ext cx="1541"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流程设计</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87" name="组合 86"/>
          <p:cNvGrpSpPr/>
          <p:nvPr/>
        </p:nvGrpSpPr>
        <p:grpSpPr>
          <a:xfrm>
            <a:off x="944245" y="1343660"/>
            <a:ext cx="1720850" cy="539750"/>
            <a:chOff x="6549" y="9476"/>
            <a:chExt cx="2244" cy="850"/>
          </a:xfrm>
        </p:grpSpPr>
        <p:sp>
          <p:nvSpPr>
            <p:cNvPr id="88" name="Pentagon 5"/>
            <p:cNvSpPr/>
            <p:nvPr/>
          </p:nvSpPr>
          <p:spPr>
            <a:xfrm>
              <a:off x="6549" y="9476"/>
              <a:ext cx="2244" cy="850"/>
            </a:xfrm>
            <a:prstGeom prst="homePlate">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Rectangle 38"/>
            <p:cNvSpPr/>
            <p:nvPr/>
          </p:nvSpPr>
          <p:spPr>
            <a:xfrm>
              <a:off x="6919" y="9633"/>
              <a:ext cx="1657"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设计思路</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sp>
        <p:nvSpPr>
          <p:cNvPr id="90" name="Rectangle 9"/>
          <p:cNvSpPr/>
          <p:nvPr/>
        </p:nvSpPr>
        <p:spPr>
          <a:xfrm>
            <a:off x="421640" y="1343660"/>
            <a:ext cx="535305" cy="539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en-GB" sz="1600" b="1" dirty="0">
                <a:latin typeface="黑体" panose="02010609060101010101" charset="-122"/>
                <a:ea typeface="黑体" panose="02010609060101010101" charset="-122"/>
                <a:cs typeface="+mn-ea"/>
                <a:sym typeface="Arial" panose="020B0604020202020204" pitchFamily="34" charset="0"/>
              </a:rPr>
              <a:t>1</a:t>
            </a:r>
            <a:endParaRPr lang="en-US" altLang="en-GB" sz="1600" b="1" dirty="0">
              <a:latin typeface="黑体" panose="02010609060101010101" charset="-122"/>
              <a:ea typeface="黑体" panose="02010609060101010101" charset="-122"/>
              <a:cs typeface="+mn-ea"/>
              <a:sym typeface="Arial" panose="020B0604020202020204" pitchFamily="34" charset="0"/>
            </a:endParaRPr>
          </a:p>
        </p:txBody>
      </p:sp>
      <p:grpSp>
        <p:nvGrpSpPr>
          <p:cNvPr id="91" name="Group 8"/>
          <p:cNvGrpSpPr/>
          <p:nvPr/>
        </p:nvGrpSpPr>
        <p:grpSpPr>
          <a:xfrm>
            <a:off x="2664763" y="3116602"/>
            <a:ext cx="3231811" cy="776596"/>
            <a:chOff x="6942498" y="2765093"/>
            <a:chExt cx="3231811" cy="776596"/>
          </a:xfrm>
        </p:grpSpPr>
        <p:sp>
          <p:nvSpPr>
            <p:cNvPr id="92" name="Freeform 10"/>
            <p:cNvSpPr/>
            <p:nvPr/>
          </p:nvSpPr>
          <p:spPr>
            <a:xfrm>
              <a:off x="6942498" y="2765093"/>
              <a:ext cx="3231811" cy="776596"/>
            </a:xfrm>
            <a:custGeom>
              <a:avLst/>
              <a:gdLst>
                <a:gd name="connsiteX0" fmla="*/ 0 w 3231811"/>
                <a:gd name="connsiteY0" fmla="*/ 77660 h 776596"/>
                <a:gd name="connsiteX1" fmla="*/ 77660 w 3231811"/>
                <a:gd name="connsiteY1" fmla="*/ 0 h 776596"/>
                <a:gd name="connsiteX2" fmla="*/ 3154151 w 3231811"/>
                <a:gd name="connsiteY2" fmla="*/ 0 h 776596"/>
                <a:gd name="connsiteX3" fmla="*/ 3231811 w 3231811"/>
                <a:gd name="connsiteY3" fmla="*/ 77660 h 776596"/>
                <a:gd name="connsiteX4" fmla="*/ 3231811 w 3231811"/>
                <a:gd name="connsiteY4" fmla="*/ 698936 h 776596"/>
                <a:gd name="connsiteX5" fmla="*/ 3154151 w 3231811"/>
                <a:gd name="connsiteY5" fmla="*/ 776596 h 776596"/>
                <a:gd name="connsiteX6" fmla="*/ 77660 w 3231811"/>
                <a:gd name="connsiteY6" fmla="*/ 776596 h 776596"/>
                <a:gd name="connsiteX7" fmla="*/ 0 w 3231811"/>
                <a:gd name="connsiteY7" fmla="*/ 698936 h 776596"/>
                <a:gd name="connsiteX8" fmla="*/ 0 w 3231811"/>
                <a:gd name="connsiteY8" fmla="*/ 77660 h 7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811" h="776596">
                  <a:moveTo>
                    <a:pt x="0" y="77660"/>
                  </a:moveTo>
                  <a:cubicBezTo>
                    <a:pt x="0" y="34770"/>
                    <a:pt x="34770" y="0"/>
                    <a:pt x="77660" y="0"/>
                  </a:cubicBezTo>
                  <a:lnTo>
                    <a:pt x="3154151" y="0"/>
                  </a:lnTo>
                  <a:cubicBezTo>
                    <a:pt x="3197041" y="0"/>
                    <a:pt x="3231811" y="34770"/>
                    <a:pt x="3231811" y="77660"/>
                  </a:cubicBezTo>
                  <a:lnTo>
                    <a:pt x="3231811" y="698936"/>
                  </a:lnTo>
                  <a:cubicBezTo>
                    <a:pt x="3231811" y="741826"/>
                    <a:pt x="3197041" y="776596"/>
                    <a:pt x="3154151" y="776596"/>
                  </a:cubicBezTo>
                  <a:lnTo>
                    <a:pt x="77660" y="776596"/>
                  </a:lnTo>
                  <a:cubicBezTo>
                    <a:pt x="34770" y="776596"/>
                    <a:pt x="0" y="741826"/>
                    <a:pt x="0" y="698936"/>
                  </a:cubicBezTo>
                  <a:lnTo>
                    <a:pt x="0" y="77660"/>
                  </a:lnTo>
                  <a:close/>
                </a:path>
              </a:pathLst>
            </a:custGeom>
            <a:solidFill>
              <a:srgbClr val="F79A00"/>
            </a:solidFill>
            <a:ln w="12700" cap="flat" cmpd="sng" algn="ctr">
              <a:noFill/>
              <a:prstDash val="solid"/>
              <a:miter lim="800000"/>
            </a:ln>
            <a:effectLst/>
          </p:spPr>
          <p:txBody>
            <a:bodyPr spcFirstLastPara="0" vert="horz" wrap="square" lIns="148476" tIns="148476" rIns="1223583" bIns="148476" numCol="1" spcCol="127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466850" eaLnBrk="1" fontAlgn="auto" latinLnBrk="0" hangingPunct="1">
                <a:lnSpc>
                  <a:spcPct val="90000"/>
                </a:lnSpc>
                <a:spcBef>
                  <a:spcPct val="0"/>
                </a:spcBef>
                <a:spcAft>
                  <a:spcPct val="35000"/>
                </a:spcAft>
                <a:buClrTx/>
                <a:buSzTx/>
                <a:buFontTx/>
                <a:buNone/>
                <a:defRPr/>
              </a:pPr>
              <a:endParaRPr kumimoji="0" lang="en-US" sz="33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3" name="AutoShape 28"/>
            <p:cNvSpPr/>
            <p:nvPr/>
          </p:nvSpPr>
          <p:spPr bwMode="auto">
            <a:xfrm>
              <a:off x="7281640" y="2949940"/>
              <a:ext cx="344234" cy="408645"/>
            </a:xfrm>
            <a:custGeom>
              <a:avLst/>
              <a:gdLst>
                <a:gd name="connsiteX0" fmla="*/ 218510 w 491355"/>
                <a:gd name="connsiteY0" fmla="*/ 191021 h 583294"/>
                <a:gd name="connsiteX1" fmla="*/ 291225 w 491355"/>
                <a:gd name="connsiteY1" fmla="*/ 263631 h 583294"/>
                <a:gd name="connsiteX2" fmla="*/ 263723 w 491355"/>
                <a:gd name="connsiteY2" fmla="*/ 320332 h 583294"/>
                <a:gd name="connsiteX3" fmla="*/ 259985 w 491355"/>
                <a:gd name="connsiteY3" fmla="*/ 327975 h 583294"/>
                <a:gd name="connsiteX4" fmla="*/ 259985 w 491355"/>
                <a:gd name="connsiteY4" fmla="*/ 346994 h 583294"/>
                <a:gd name="connsiteX5" fmla="*/ 237111 w 491355"/>
                <a:gd name="connsiteY5" fmla="*/ 369834 h 583294"/>
                <a:gd name="connsiteX6" fmla="*/ 199997 w 491355"/>
                <a:gd name="connsiteY6" fmla="*/ 369834 h 583294"/>
                <a:gd name="connsiteX7" fmla="*/ 177123 w 491355"/>
                <a:gd name="connsiteY7" fmla="*/ 346994 h 583294"/>
                <a:gd name="connsiteX8" fmla="*/ 177123 w 491355"/>
                <a:gd name="connsiteY8" fmla="*/ 327975 h 583294"/>
                <a:gd name="connsiteX9" fmla="*/ 173474 w 491355"/>
                <a:gd name="connsiteY9" fmla="*/ 320332 h 583294"/>
                <a:gd name="connsiteX10" fmla="*/ 146506 w 491355"/>
                <a:gd name="connsiteY10" fmla="*/ 254565 h 583294"/>
                <a:gd name="connsiteX11" fmla="*/ 210144 w 491355"/>
                <a:gd name="connsiteY11" fmla="*/ 191554 h 583294"/>
                <a:gd name="connsiteX12" fmla="*/ 218510 w 491355"/>
                <a:gd name="connsiteY12" fmla="*/ 191021 h 583294"/>
                <a:gd name="connsiteX13" fmla="*/ 208005 w 491355"/>
                <a:gd name="connsiteY13" fmla="*/ 172064 h 583294"/>
                <a:gd name="connsiteX14" fmla="*/ 127011 w 491355"/>
                <a:gd name="connsiteY14" fmla="*/ 252142 h 583294"/>
                <a:gd name="connsiteX15" fmla="*/ 157539 w 491355"/>
                <a:gd name="connsiteY15" fmla="*/ 332575 h 583294"/>
                <a:gd name="connsiteX16" fmla="*/ 157539 w 491355"/>
                <a:gd name="connsiteY16" fmla="*/ 346972 h 583294"/>
                <a:gd name="connsiteX17" fmla="*/ 186644 w 491355"/>
                <a:gd name="connsiteY17" fmla="*/ 387056 h 583294"/>
                <a:gd name="connsiteX18" fmla="*/ 186644 w 491355"/>
                <a:gd name="connsiteY18" fmla="*/ 403231 h 583294"/>
                <a:gd name="connsiteX19" fmla="*/ 203020 w 491355"/>
                <a:gd name="connsiteY19" fmla="*/ 419673 h 583294"/>
                <a:gd name="connsiteX20" fmla="*/ 234083 w 491355"/>
                <a:gd name="connsiteY20" fmla="*/ 419673 h 583294"/>
                <a:gd name="connsiteX21" fmla="*/ 250549 w 491355"/>
                <a:gd name="connsiteY21" fmla="*/ 403231 h 583294"/>
                <a:gd name="connsiteX22" fmla="*/ 250549 w 491355"/>
                <a:gd name="connsiteY22" fmla="*/ 387056 h 583294"/>
                <a:gd name="connsiteX23" fmla="*/ 279564 w 491355"/>
                <a:gd name="connsiteY23" fmla="*/ 346972 h 583294"/>
                <a:gd name="connsiteX24" fmla="*/ 279564 w 491355"/>
                <a:gd name="connsiteY24" fmla="*/ 332575 h 583294"/>
                <a:gd name="connsiteX25" fmla="*/ 310805 w 491355"/>
                <a:gd name="connsiteY25" fmla="*/ 263607 h 583294"/>
                <a:gd name="connsiteX26" fmla="*/ 208005 w 491355"/>
                <a:gd name="connsiteY26" fmla="*/ 172064 h 583294"/>
                <a:gd name="connsiteX27" fmla="*/ 121581 w 491355"/>
                <a:gd name="connsiteY27" fmla="*/ 119627 h 583294"/>
                <a:gd name="connsiteX28" fmla="*/ 117487 w 491355"/>
                <a:gd name="connsiteY28" fmla="*/ 121316 h 583294"/>
                <a:gd name="connsiteX29" fmla="*/ 111880 w 491355"/>
                <a:gd name="connsiteY29" fmla="*/ 126915 h 583294"/>
                <a:gd name="connsiteX30" fmla="*/ 111880 w 491355"/>
                <a:gd name="connsiteY30" fmla="*/ 135181 h 583294"/>
                <a:gd name="connsiteX31" fmla="*/ 129058 w 491355"/>
                <a:gd name="connsiteY31" fmla="*/ 152334 h 583294"/>
                <a:gd name="connsiteX32" fmla="*/ 133152 w 491355"/>
                <a:gd name="connsiteY32" fmla="*/ 154022 h 583294"/>
                <a:gd name="connsiteX33" fmla="*/ 137335 w 491355"/>
                <a:gd name="connsiteY33" fmla="*/ 152334 h 583294"/>
                <a:gd name="connsiteX34" fmla="*/ 142942 w 491355"/>
                <a:gd name="connsiteY34" fmla="*/ 146735 h 583294"/>
                <a:gd name="connsiteX35" fmla="*/ 142942 w 491355"/>
                <a:gd name="connsiteY35" fmla="*/ 138469 h 583294"/>
                <a:gd name="connsiteX36" fmla="*/ 125765 w 491355"/>
                <a:gd name="connsiteY36" fmla="*/ 121316 h 583294"/>
                <a:gd name="connsiteX37" fmla="*/ 121581 w 491355"/>
                <a:gd name="connsiteY37" fmla="*/ 119627 h 583294"/>
                <a:gd name="connsiteX38" fmla="*/ 315522 w 491355"/>
                <a:gd name="connsiteY38" fmla="*/ 117672 h 583294"/>
                <a:gd name="connsiteX39" fmla="*/ 311339 w 491355"/>
                <a:gd name="connsiteY39" fmla="*/ 119361 h 583294"/>
                <a:gd name="connsiteX40" fmla="*/ 294250 w 491355"/>
                <a:gd name="connsiteY40" fmla="*/ 136514 h 583294"/>
                <a:gd name="connsiteX41" fmla="*/ 294250 w 491355"/>
                <a:gd name="connsiteY41" fmla="*/ 144779 h 583294"/>
                <a:gd name="connsiteX42" fmla="*/ 299768 w 491355"/>
                <a:gd name="connsiteY42" fmla="*/ 150378 h 583294"/>
                <a:gd name="connsiteX43" fmla="*/ 303951 w 491355"/>
                <a:gd name="connsiteY43" fmla="*/ 152067 h 583294"/>
                <a:gd name="connsiteX44" fmla="*/ 308045 w 491355"/>
                <a:gd name="connsiteY44" fmla="*/ 150378 h 583294"/>
                <a:gd name="connsiteX45" fmla="*/ 325223 w 491355"/>
                <a:gd name="connsiteY45" fmla="*/ 133225 h 583294"/>
                <a:gd name="connsiteX46" fmla="*/ 325223 w 491355"/>
                <a:gd name="connsiteY46" fmla="*/ 124960 h 583294"/>
                <a:gd name="connsiteX47" fmla="*/ 319616 w 491355"/>
                <a:gd name="connsiteY47" fmla="*/ 119361 h 583294"/>
                <a:gd name="connsiteX48" fmla="*/ 315522 w 491355"/>
                <a:gd name="connsiteY48" fmla="*/ 117672 h 583294"/>
                <a:gd name="connsiteX49" fmla="*/ 214591 w 491355"/>
                <a:gd name="connsiteY49" fmla="*/ 82921 h 583294"/>
                <a:gd name="connsiteX50" fmla="*/ 208717 w 491355"/>
                <a:gd name="connsiteY50" fmla="*/ 88787 h 583294"/>
                <a:gd name="connsiteX51" fmla="*/ 208717 w 491355"/>
                <a:gd name="connsiteY51" fmla="*/ 121138 h 583294"/>
                <a:gd name="connsiteX52" fmla="*/ 214591 w 491355"/>
                <a:gd name="connsiteY52" fmla="*/ 127004 h 583294"/>
                <a:gd name="connsiteX53" fmla="*/ 222512 w 491355"/>
                <a:gd name="connsiteY53" fmla="*/ 127004 h 583294"/>
                <a:gd name="connsiteX54" fmla="*/ 228387 w 491355"/>
                <a:gd name="connsiteY54" fmla="*/ 121138 h 583294"/>
                <a:gd name="connsiteX55" fmla="*/ 228387 w 491355"/>
                <a:gd name="connsiteY55" fmla="*/ 88787 h 583294"/>
                <a:gd name="connsiteX56" fmla="*/ 222512 w 491355"/>
                <a:gd name="connsiteY56" fmla="*/ 82921 h 583294"/>
                <a:gd name="connsiteX57" fmla="*/ 249125 w 491355"/>
                <a:gd name="connsiteY57" fmla="*/ 0 h 583294"/>
                <a:gd name="connsiteX58" fmla="*/ 430337 w 491355"/>
                <a:gd name="connsiteY58" fmla="*/ 92342 h 583294"/>
                <a:gd name="connsiteX59" fmla="*/ 490504 w 491355"/>
                <a:gd name="connsiteY59" fmla="*/ 347239 h 583294"/>
                <a:gd name="connsiteX60" fmla="*/ 488368 w 491355"/>
                <a:gd name="connsiteY60" fmla="*/ 366436 h 583294"/>
                <a:gd name="connsiteX61" fmla="*/ 471279 w 491355"/>
                <a:gd name="connsiteY61" fmla="*/ 375502 h 583294"/>
                <a:gd name="connsiteX62" fmla="*/ 443421 w 491355"/>
                <a:gd name="connsiteY62" fmla="*/ 375502 h 583294"/>
                <a:gd name="connsiteX63" fmla="*/ 395448 w 491355"/>
                <a:gd name="connsiteY63" fmla="*/ 517081 h 583294"/>
                <a:gd name="connsiteX64" fmla="*/ 335548 w 491355"/>
                <a:gd name="connsiteY64" fmla="*/ 517259 h 583294"/>
                <a:gd name="connsiteX65" fmla="*/ 310894 w 491355"/>
                <a:gd name="connsiteY65" fmla="*/ 527391 h 583294"/>
                <a:gd name="connsiteX66" fmla="*/ 300569 w 491355"/>
                <a:gd name="connsiteY66" fmla="*/ 552010 h 583294"/>
                <a:gd name="connsiteX67" fmla="*/ 300569 w 491355"/>
                <a:gd name="connsiteY67" fmla="*/ 568452 h 583294"/>
                <a:gd name="connsiteX68" fmla="*/ 285705 w 491355"/>
                <a:gd name="connsiteY68" fmla="*/ 583294 h 583294"/>
                <a:gd name="connsiteX69" fmla="*/ 104315 w 491355"/>
                <a:gd name="connsiteY69" fmla="*/ 583294 h 583294"/>
                <a:gd name="connsiteX70" fmla="*/ 89362 w 491355"/>
                <a:gd name="connsiteY70" fmla="*/ 568452 h 583294"/>
                <a:gd name="connsiteX71" fmla="*/ 89362 w 491355"/>
                <a:gd name="connsiteY71" fmla="*/ 458601 h 583294"/>
                <a:gd name="connsiteX72" fmla="*/ 69603 w 491355"/>
                <a:gd name="connsiteY72" fmla="*/ 413096 h 583294"/>
                <a:gd name="connsiteX73" fmla="*/ 1159 w 491355"/>
                <a:gd name="connsiteY73" fmla="*/ 186196 h 583294"/>
                <a:gd name="connsiteX74" fmla="*/ 249125 w 491355"/>
                <a:gd name="connsiteY74" fmla="*/ 0 h 5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1355" h="583294">
                  <a:moveTo>
                    <a:pt x="218510" y="191021"/>
                  </a:moveTo>
                  <a:cubicBezTo>
                    <a:pt x="258561" y="191021"/>
                    <a:pt x="291225" y="223638"/>
                    <a:pt x="291225" y="263631"/>
                  </a:cubicBezTo>
                  <a:cubicBezTo>
                    <a:pt x="291225" y="285760"/>
                    <a:pt x="281168" y="306467"/>
                    <a:pt x="263723" y="320332"/>
                  </a:cubicBezTo>
                  <a:cubicBezTo>
                    <a:pt x="261320" y="322198"/>
                    <a:pt x="259985" y="325042"/>
                    <a:pt x="259985" y="327975"/>
                  </a:cubicBezTo>
                  <a:lnTo>
                    <a:pt x="259985" y="346994"/>
                  </a:lnTo>
                  <a:cubicBezTo>
                    <a:pt x="259985" y="359614"/>
                    <a:pt x="249750" y="369834"/>
                    <a:pt x="237111" y="369834"/>
                  </a:cubicBezTo>
                  <a:lnTo>
                    <a:pt x="199997" y="369834"/>
                  </a:lnTo>
                  <a:cubicBezTo>
                    <a:pt x="187359" y="369834"/>
                    <a:pt x="177123" y="359614"/>
                    <a:pt x="177123" y="346994"/>
                  </a:cubicBezTo>
                  <a:lnTo>
                    <a:pt x="177123" y="327975"/>
                  </a:lnTo>
                  <a:cubicBezTo>
                    <a:pt x="177123" y="325042"/>
                    <a:pt x="175788" y="322198"/>
                    <a:pt x="173474" y="320332"/>
                  </a:cubicBezTo>
                  <a:cubicBezTo>
                    <a:pt x="153449" y="304512"/>
                    <a:pt x="143391" y="279894"/>
                    <a:pt x="146506" y="254565"/>
                  </a:cubicBezTo>
                  <a:cubicBezTo>
                    <a:pt x="150422" y="221682"/>
                    <a:pt x="177212" y="195198"/>
                    <a:pt x="210144" y="191554"/>
                  </a:cubicBezTo>
                  <a:cubicBezTo>
                    <a:pt x="212992" y="191199"/>
                    <a:pt x="215751" y="191021"/>
                    <a:pt x="218510" y="191021"/>
                  </a:cubicBezTo>
                  <a:close/>
                  <a:moveTo>
                    <a:pt x="208005" y="172064"/>
                  </a:moveTo>
                  <a:cubicBezTo>
                    <a:pt x="166084" y="176686"/>
                    <a:pt x="132084" y="210370"/>
                    <a:pt x="127011" y="252142"/>
                  </a:cubicBezTo>
                  <a:cubicBezTo>
                    <a:pt x="123273" y="282715"/>
                    <a:pt x="134665" y="312400"/>
                    <a:pt x="157539" y="332575"/>
                  </a:cubicBezTo>
                  <a:lnTo>
                    <a:pt x="157539" y="346972"/>
                  </a:lnTo>
                  <a:cubicBezTo>
                    <a:pt x="157539" y="365636"/>
                    <a:pt x="169733" y="381368"/>
                    <a:pt x="186644" y="387056"/>
                  </a:cubicBezTo>
                  <a:lnTo>
                    <a:pt x="186644" y="403231"/>
                  </a:lnTo>
                  <a:cubicBezTo>
                    <a:pt x="186644" y="412296"/>
                    <a:pt x="193942" y="419673"/>
                    <a:pt x="203020" y="419673"/>
                  </a:cubicBezTo>
                  <a:lnTo>
                    <a:pt x="234083" y="419673"/>
                  </a:lnTo>
                  <a:cubicBezTo>
                    <a:pt x="243161" y="419673"/>
                    <a:pt x="250549" y="412296"/>
                    <a:pt x="250549" y="403231"/>
                  </a:cubicBezTo>
                  <a:lnTo>
                    <a:pt x="250549" y="387056"/>
                  </a:lnTo>
                  <a:cubicBezTo>
                    <a:pt x="267370" y="381368"/>
                    <a:pt x="279564" y="365636"/>
                    <a:pt x="279564" y="346972"/>
                  </a:cubicBezTo>
                  <a:lnTo>
                    <a:pt x="279564" y="332575"/>
                  </a:lnTo>
                  <a:cubicBezTo>
                    <a:pt x="299501" y="315066"/>
                    <a:pt x="310805" y="290181"/>
                    <a:pt x="310805" y="263607"/>
                  </a:cubicBezTo>
                  <a:cubicBezTo>
                    <a:pt x="310805" y="209303"/>
                    <a:pt x="263721" y="165843"/>
                    <a:pt x="208005" y="172064"/>
                  </a:cubicBezTo>
                  <a:close/>
                  <a:moveTo>
                    <a:pt x="121581" y="119627"/>
                  </a:moveTo>
                  <a:cubicBezTo>
                    <a:pt x="120068" y="119627"/>
                    <a:pt x="118555" y="120249"/>
                    <a:pt x="117487" y="121316"/>
                  </a:cubicBezTo>
                  <a:lnTo>
                    <a:pt x="111880" y="126915"/>
                  </a:lnTo>
                  <a:cubicBezTo>
                    <a:pt x="109566" y="129137"/>
                    <a:pt x="109566" y="132870"/>
                    <a:pt x="111880" y="135181"/>
                  </a:cubicBezTo>
                  <a:lnTo>
                    <a:pt x="129058" y="152334"/>
                  </a:lnTo>
                  <a:cubicBezTo>
                    <a:pt x="130126" y="153400"/>
                    <a:pt x="131639" y="154022"/>
                    <a:pt x="133152" y="154022"/>
                  </a:cubicBezTo>
                  <a:cubicBezTo>
                    <a:pt x="134754" y="154022"/>
                    <a:pt x="136267" y="153400"/>
                    <a:pt x="137335" y="152334"/>
                  </a:cubicBezTo>
                  <a:lnTo>
                    <a:pt x="142942" y="146735"/>
                  </a:lnTo>
                  <a:cubicBezTo>
                    <a:pt x="145168" y="144424"/>
                    <a:pt x="145168" y="140691"/>
                    <a:pt x="142942" y="138469"/>
                  </a:cubicBezTo>
                  <a:lnTo>
                    <a:pt x="125765" y="121316"/>
                  </a:lnTo>
                  <a:cubicBezTo>
                    <a:pt x="124697" y="120249"/>
                    <a:pt x="123184" y="119627"/>
                    <a:pt x="121581" y="119627"/>
                  </a:cubicBezTo>
                  <a:close/>
                  <a:moveTo>
                    <a:pt x="315522" y="117672"/>
                  </a:moveTo>
                  <a:cubicBezTo>
                    <a:pt x="313920" y="117672"/>
                    <a:pt x="312496" y="118294"/>
                    <a:pt x="311339" y="119361"/>
                  </a:cubicBezTo>
                  <a:lnTo>
                    <a:pt x="294250" y="136514"/>
                  </a:lnTo>
                  <a:cubicBezTo>
                    <a:pt x="291936" y="138825"/>
                    <a:pt x="291936" y="142468"/>
                    <a:pt x="294250" y="144779"/>
                  </a:cubicBezTo>
                  <a:lnTo>
                    <a:pt x="299768" y="150378"/>
                  </a:lnTo>
                  <a:cubicBezTo>
                    <a:pt x="300925" y="151445"/>
                    <a:pt x="302349" y="152067"/>
                    <a:pt x="303951" y="152067"/>
                  </a:cubicBezTo>
                  <a:cubicBezTo>
                    <a:pt x="305464" y="152067"/>
                    <a:pt x="306977" y="151445"/>
                    <a:pt x="308045" y="150378"/>
                  </a:cubicBezTo>
                  <a:lnTo>
                    <a:pt x="325223" y="133225"/>
                  </a:lnTo>
                  <a:cubicBezTo>
                    <a:pt x="327537" y="130915"/>
                    <a:pt x="327537" y="127271"/>
                    <a:pt x="325223" y="124960"/>
                  </a:cubicBezTo>
                  <a:lnTo>
                    <a:pt x="319616" y="119361"/>
                  </a:lnTo>
                  <a:cubicBezTo>
                    <a:pt x="318548" y="118294"/>
                    <a:pt x="317035" y="117672"/>
                    <a:pt x="315522" y="117672"/>
                  </a:cubicBezTo>
                  <a:close/>
                  <a:moveTo>
                    <a:pt x="214591" y="82921"/>
                  </a:moveTo>
                  <a:cubicBezTo>
                    <a:pt x="211387" y="82921"/>
                    <a:pt x="208717" y="85588"/>
                    <a:pt x="208717" y="88787"/>
                  </a:cubicBezTo>
                  <a:lnTo>
                    <a:pt x="208717" y="121138"/>
                  </a:lnTo>
                  <a:cubicBezTo>
                    <a:pt x="208717" y="124427"/>
                    <a:pt x="211387" y="127004"/>
                    <a:pt x="214591" y="127004"/>
                  </a:cubicBezTo>
                  <a:lnTo>
                    <a:pt x="222512" y="127004"/>
                  </a:lnTo>
                  <a:cubicBezTo>
                    <a:pt x="225716" y="127004"/>
                    <a:pt x="228387" y="124427"/>
                    <a:pt x="228387" y="121138"/>
                  </a:cubicBezTo>
                  <a:lnTo>
                    <a:pt x="228387" y="88787"/>
                  </a:lnTo>
                  <a:cubicBezTo>
                    <a:pt x="228387" y="85588"/>
                    <a:pt x="225716" y="82921"/>
                    <a:pt x="222512" y="82921"/>
                  </a:cubicBezTo>
                  <a:close/>
                  <a:moveTo>
                    <a:pt x="249125" y="0"/>
                  </a:moveTo>
                  <a:cubicBezTo>
                    <a:pt x="328071" y="0"/>
                    <a:pt x="396427" y="37506"/>
                    <a:pt x="430337" y="92342"/>
                  </a:cubicBezTo>
                  <a:cubicBezTo>
                    <a:pt x="449384" y="116961"/>
                    <a:pt x="478489" y="280404"/>
                    <a:pt x="490504" y="347239"/>
                  </a:cubicBezTo>
                  <a:cubicBezTo>
                    <a:pt x="491661" y="353905"/>
                    <a:pt x="492195" y="360748"/>
                    <a:pt x="488368" y="366436"/>
                  </a:cubicBezTo>
                  <a:cubicBezTo>
                    <a:pt x="484452" y="372124"/>
                    <a:pt x="478044" y="375502"/>
                    <a:pt x="471279" y="375502"/>
                  </a:cubicBezTo>
                  <a:lnTo>
                    <a:pt x="443421" y="375502"/>
                  </a:lnTo>
                  <a:cubicBezTo>
                    <a:pt x="431761" y="455046"/>
                    <a:pt x="445735" y="510593"/>
                    <a:pt x="395448" y="517081"/>
                  </a:cubicBezTo>
                  <a:cubicBezTo>
                    <a:pt x="392243" y="517437"/>
                    <a:pt x="361270" y="517437"/>
                    <a:pt x="335548" y="517259"/>
                  </a:cubicBezTo>
                  <a:cubicBezTo>
                    <a:pt x="326291" y="517259"/>
                    <a:pt x="317391" y="520903"/>
                    <a:pt x="310894" y="527391"/>
                  </a:cubicBezTo>
                  <a:cubicBezTo>
                    <a:pt x="304307" y="533879"/>
                    <a:pt x="300569" y="542767"/>
                    <a:pt x="300569" y="552010"/>
                  </a:cubicBezTo>
                  <a:lnTo>
                    <a:pt x="300569" y="568452"/>
                  </a:lnTo>
                  <a:cubicBezTo>
                    <a:pt x="300569" y="576628"/>
                    <a:pt x="293983" y="583294"/>
                    <a:pt x="285705" y="583294"/>
                  </a:cubicBezTo>
                  <a:lnTo>
                    <a:pt x="104315" y="583294"/>
                  </a:lnTo>
                  <a:cubicBezTo>
                    <a:pt x="96037" y="583294"/>
                    <a:pt x="89362" y="576628"/>
                    <a:pt x="89362" y="568452"/>
                  </a:cubicBezTo>
                  <a:lnTo>
                    <a:pt x="89362" y="458601"/>
                  </a:lnTo>
                  <a:cubicBezTo>
                    <a:pt x="89362" y="441359"/>
                    <a:pt x="82242" y="424917"/>
                    <a:pt x="69603" y="413096"/>
                  </a:cubicBezTo>
                  <a:cubicBezTo>
                    <a:pt x="37472" y="383056"/>
                    <a:pt x="-7831" y="348306"/>
                    <a:pt x="1159" y="186196"/>
                  </a:cubicBezTo>
                  <a:cubicBezTo>
                    <a:pt x="10326" y="20619"/>
                    <a:pt x="136534" y="0"/>
                    <a:pt x="249125" y="0"/>
                  </a:cubicBezTo>
                  <a:close/>
                </a:path>
              </a:pathLst>
            </a:custGeom>
            <a:solidFill>
              <a:srgbClr val="FFFFFF"/>
            </a:solidFill>
            <a:ln>
              <a:noFill/>
            </a:ln>
            <a:effectLst/>
          </p:spPr>
          <p:txBody>
            <a:bodyPr lIns="38100" tIns="38100" rIns="38100" bIns="3810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94" name="TextBox 25"/>
            <p:cNvSpPr txBox="1"/>
            <p:nvPr/>
          </p:nvSpPr>
          <p:spPr>
            <a:xfrm>
              <a:off x="7941988" y="2984803"/>
              <a:ext cx="1938655" cy="33718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defRPr kumimoji="0" sz="1400" b="1" i="0" u="none" strike="noStrike" kern="0"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a:solidFill>
                    <a:schemeClr val="bg1"/>
                  </a:solidFill>
                  <a:sym typeface="+mn-ea"/>
                </a:rPr>
                <a:t>收付指令要素审核</a:t>
              </a:r>
              <a:endParaRPr lang="zh-CN" altLang="en-US" sz="1600" dirty="0">
                <a:solidFill>
                  <a:schemeClr val="bg1"/>
                </a:solidFill>
                <a:sym typeface="+mn-ea"/>
              </a:endParaRPr>
            </a:p>
          </p:txBody>
        </p:sp>
      </p:grpSp>
      <p:grpSp>
        <p:nvGrpSpPr>
          <p:cNvPr id="98" name="97e86342-492d-447e-bf4b-fe01dd872c5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8605520" y="4189095"/>
            <a:ext cx="3218815" cy="2649855"/>
            <a:chOff x="3340100" y="1388539"/>
            <a:chExt cx="5511800" cy="4536974"/>
          </a:xfrm>
        </p:grpSpPr>
        <p:sp>
          <p:nvSpPr>
            <p:cNvPr id="148" name="îŝḻïḍê"/>
            <p:cNvSpPr/>
            <p:nvPr/>
          </p:nvSpPr>
          <p:spPr bwMode="auto">
            <a:xfrm>
              <a:off x="5979775" y="2494250"/>
              <a:ext cx="484795" cy="418830"/>
            </a:xfrm>
            <a:custGeom>
              <a:avLst/>
              <a:gdLst>
                <a:gd name="T0" fmla="*/ 23 w 1661"/>
                <a:gd name="T1" fmla="*/ 690 h 1440"/>
                <a:gd name="T2" fmla="*/ 0 w 1661"/>
                <a:gd name="T3" fmla="*/ 828 h 1440"/>
                <a:gd name="T4" fmla="*/ 1661 w 1661"/>
                <a:gd name="T5" fmla="*/ 667 h 1440"/>
                <a:gd name="T6" fmla="*/ 1483 w 1661"/>
                <a:gd name="T7" fmla="*/ 0 h 1440"/>
                <a:gd name="T8" fmla="*/ 23 w 1661"/>
                <a:gd name="T9" fmla="*/ 690 h 1440"/>
              </a:gdLst>
              <a:ahLst/>
              <a:cxnLst>
                <a:cxn ang="0">
                  <a:pos x="T0" y="T1"/>
                </a:cxn>
                <a:cxn ang="0">
                  <a:pos x="T2" y="T3"/>
                </a:cxn>
                <a:cxn ang="0">
                  <a:pos x="T4" y="T5"/>
                </a:cxn>
                <a:cxn ang="0">
                  <a:pos x="T6" y="T7"/>
                </a:cxn>
                <a:cxn ang="0">
                  <a:pos x="T8" y="T9"/>
                </a:cxn>
              </a:cxnLst>
              <a:rect l="0" t="0" r="r" b="b"/>
              <a:pathLst>
                <a:path w="1661" h="1440">
                  <a:moveTo>
                    <a:pt x="23" y="690"/>
                  </a:moveTo>
                  <a:cubicBezTo>
                    <a:pt x="0" y="828"/>
                    <a:pt x="0" y="828"/>
                    <a:pt x="0" y="828"/>
                  </a:cubicBezTo>
                  <a:cubicBezTo>
                    <a:pt x="1209" y="1440"/>
                    <a:pt x="1661" y="667"/>
                    <a:pt x="1661" y="667"/>
                  </a:cubicBezTo>
                  <a:cubicBezTo>
                    <a:pt x="1483" y="0"/>
                    <a:pt x="1483" y="0"/>
                    <a:pt x="1483" y="0"/>
                  </a:cubicBezTo>
                  <a:cubicBezTo>
                    <a:pt x="1213" y="329"/>
                    <a:pt x="726" y="749"/>
                    <a:pt x="23" y="690"/>
                  </a:cubicBezTo>
                  <a:close/>
                </a:path>
              </a:pathLst>
            </a:custGeom>
            <a:solidFill>
              <a:srgbClr val="EDD1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ïṡ1íďe"/>
            <p:cNvSpPr/>
            <p:nvPr/>
          </p:nvSpPr>
          <p:spPr bwMode="auto">
            <a:xfrm>
              <a:off x="5986057" y="2492156"/>
              <a:ext cx="426159" cy="219886"/>
            </a:xfrm>
            <a:custGeom>
              <a:avLst/>
              <a:gdLst>
                <a:gd name="T0" fmla="*/ 1460 w 1460"/>
                <a:gd name="T1" fmla="*/ 8 h 756"/>
                <a:gd name="T2" fmla="*/ 1459 w 1460"/>
                <a:gd name="T3" fmla="*/ 0 h 756"/>
                <a:gd name="T4" fmla="*/ 115 w 1460"/>
                <a:gd name="T5" fmla="*/ 0 h 756"/>
                <a:gd name="T6" fmla="*/ 0 w 1460"/>
                <a:gd name="T7" fmla="*/ 696 h 756"/>
                <a:gd name="T8" fmla="*/ 1460 w 1460"/>
                <a:gd name="T9" fmla="*/ 8 h 756"/>
              </a:gdLst>
              <a:ahLst/>
              <a:cxnLst>
                <a:cxn ang="0">
                  <a:pos x="T0" y="T1"/>
                </a:cxn>
                <a:cxn ang="0">
                  <a:pos x="T2" y="T3"/>
                </a:cxn>
                <a:cxn ang="0">
                  <a:pos x="T4" y="T5"/>
                </a:cxn>
                <a:cxn ang="0">
                  <a:pos x="T6" y="T7"/>
                </a:cxn>
                <a:cxn ang="0">
                  <a:pos x="T8" y="T9"/>
                </a:cxn>
              </a:cxnLst>
              <a:rect l="0" t="0" r="r" b="b"/>
              <a:pathLst>
                <a:path w="1460" h="756">
                  <a:moveTo>
                    <a:pt x="1460" y="8"/>
                  </a:moveTo>
                  <a:cubicBezTo>
                    <a:pt x="1459" y="0"/>
                    <a:pt x="1459" y="0"/>
                    <a:pt x="1459" y="0"/>
                  </a:cubicBezTo>
                  <a:cubicBezTo>
                    <a:pt x="115" y="0"/>
                    <a:pt x="115" y="0"/>
                    <a:pt x="115" y="0"/>
                  </a:cubicBezTo>
                  <a:cubicBezTo>
                    <a:pt x="0" y="696"/>
                    <a:pt x="0" y="696"/>
                    <a:pt x="0" y="696"/>
                  </a:cubicBezTo>
                  <a:cubicBezTo>
                    <a:pt x="703" y="756"/>
                    <a:pt x="1190" y="337"/>
                    <a:pt x="1460" y="8"/>
                  </a:cubicBezTo>
                  <a:close/>
                </a:path>
              </a:pathLst>
            </a:custGeom>
            <a:solidFill>
              <a:srgbClr val="CCB6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ïṥľíḍe"/>
            <p:cNvSpPr/>
            <p:nvPr/>
          </p:nvSpPr>
          <p:spPr bwMode="auto">
            <a:xfrm>
              <a:off x="5694970" y="2635605"/>
              <a:ext cx="950744" cy="1537105"/>
            </a:xfrm>
            <a:custGeom>
              <a:avLst/>
              <a:gdLst>
                <a:gd name="T0" fmla="*/ 408 w 3262"/>
                <a:gd name="T1" fmla="*/ 490 h 5277"/>
                <a:gd name="T2" fmla="*/ 1089 w 3262"/>
                <a:gd name="T3" fmla="*/ 155 h 5277"/>
                <a:gd name="T4" fmla="*/ 2586 w 3262"/>
                <a:gd name="T5" fmla="*/ 162 h 5277"/>
                <a:gd name="T6" fmla="*/ 3085 w 3262"/>
                <a:gd name="T7" fmla="*/ 466 h 5277"/>
                <a:gd name="T8" fmla="*/ 2306 w 3262"/>
                <a:gd name="T9" fmla="*/ 5140 h 5277"/>
                <a:gd name="T10" fmla="*/ 1296 w 3262"/>
                <a:gd name="T11" fmla="*/ 5140 h 5277"/>
                <a:gd name="T12" fmla="*/ 408 w 3262"/>
                <a:gd name="T13" fmla="*/ 490 h 5277"/>
              </a:gdLst>
              <a:ahLst/>
              <a:cxnLst>
                <a:cxn ang="0">
                  <a:pos x="T0" y="T1"/>
                </a:cxn>
                <a:cxn ang="0">
                  <a:pos x="T2" y="T3"/>
                </a:cxn>
                <a:cxn ang="0">
                  <a:pos x="T4" y="T5"/>
                </a:cxn>
                <a:cxn ang="0">
                  <a:pos x="T6" y="T7"/>
                </a:cxn>
                <a:cxn ang="0">
                  <a:pos x="T8" y="T9"/>
                </a:cxn>
                <a:cxn ang="0">
                  <a:pos x="T10" y="T11"/>
                </a:cxn>
                <a:cxn ang="0">
                  <a:pos x="T12" y="T13"/>
                </a:cxn>
              </a:cxnLst>
              <a:rect l="0" t="0" r="r" b="b"/>
              <a:pathLst>
                <a:path w="3262" h="5277">
                  <a:moveTo>
                    <a:pt x="408" y="490"/>
                  </a:moveTo>
                  <a:cubicBezTo>
                    <a:pt x="408" y="490"/>
                    <a:pt x="839" y="0"/>
                    <a:pt x="1089" y="155"/>
                  </a:cubicBezTo>
                  <a:cubicBezTo>
                    <a:pt x="1089" y="155"/>
                    <a:pt x="1928" y="786"/>
                    <a:pt x="2586" y="162"/>
                  </a:cubicBezTo>
                  <a:cubicBezTo>
                    <a:pt x="2586" y="162"/>
                    <a:pt x="2903" y="90"/>
                    <a:pt x="3085" y="466"/>
                  </a:cubicBezTo>
                  <a:cubicBezTo>
                    <a:pt x="3262" y="832"/>
                    <a:pt x="2526" y="5004"/>
                    <a:pt x="2306" y="5140"/>
                  </a:cubicBezTo>
                  <a:cubicBezTo>
                    <a:pt x="2087" y="5277"/>
                    <a:pt x="1296" y="5140"/>
                    <a:pt x="1296" y="5140"/>
                  </a:cubicBezTo>
                  <a:cubicBezTo>
                    <a:pt x="1296" y="5140"/>
                    <a:pt x="0" y="1986"/>
                    <a:pt x="408" y="490"/>
                  </a:cubicBezTo>
                  <a:close/>
                </a:path>
              </a:pathLst>
            </a:custGeom>
            <a:solidFill>
              <a:srgbClr val="D0D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ṧlîḓé"/>
            <p:cNvSpPr/>
            <p:nvPr/>
          </p:nvSpPr>
          <p:spPr bwMode="auto">
            <a:xfrm>
              <a:off x="6114847" y="2738218"/>
              <a:ext cx="204180" cy="183238"/>
            </a:xfrm>
            <a:custGeom>
              <a:avLst/>
              <a:gdLst>
                <a:gd name="T0" fmla="*/ 701 w 701"/>
                <a:gd name="T1" fmla="*/ 0 h 629"/>
                <a:gd name="T2" fmla="*/ 362 w 701"/>
                <a:gd name="T3" fmla="*/ 0 h 629"/>
                <a:gd name="T4" fmla="*/ 340 w 701"/>
                <a:gd name="T5" fmla="*/ 0 h 629"/>
                <a:gd name="T6" fmla="*/ 0 w 701"/>
                <a:gd name="T7" fmla="*/ 0 h 629"/>
                <a:gd name="T8" fmla="*/ 342 w 701"/>
                <a:gd name="T9" fmla="*/ 616 h 629"/>
                <a:gd name="T10" fmla="*/ 342 w 701"/>
                <a:gd name="T11" fmla="*/ 629 h 629"/>
                <a:gd name="T12" fmla="*/ 351 w 701"/>
                <a:gd name="T13" fmla="*/ 622 h 629"/>
                <a:gd name="T14" fmla="*/ 360 w 701"/>
                <a:gd name="T15" fmla="*/ 629 h 629"/>
                <a:gd name="T16" fmla="*/ 360 w 701"/>
                <a:gd name="T17" fmla="*/ 617 h 629"/>
                <a:gd name="T18" fmla="*/ 701 w 701"/>
                <a:gd name="T19"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1" h="629">
                  <a:moveTo>
                    <a:pt x="701" y="0"/>
                  </a:moveTo>
                  <a:cubicBezTo>
                    <a:pt x="362" y="0"/>
                    <a:pt x="362" y="0"/>
                    <a:pt x="362" y="0"/>
                  </a:cubicBezTo>
                  <a:cubicBezTo>
                    <a:pt x="340" y="0"/>
                    <a:pt x="340" y="0"/>
                    <a:pt x="340" y="0"/>
                  </a:cubicBezTo>
                  <a:cubicBezTo>
                    <a:pt x="0" y="0"/>
                    <a:pt x="0" y="0"/>
                    <a:pt x="0" y="0"/>
                  </a:cubicBezTo>
                  <a:cubicBezTo>
                    <a:pt x="0" y="0"/>
                    <a:pt x="103" y="426"/>
                    <a:pt x="342" y="616"/>
                  </a:cubicBezTo>
                  <a:cubicBezTo>
                    <a:pt x="342" y="629"/>
                    <a:pt x="342" y="629"/>
                    <a:pt x="342" y="629"/>
                  </a:cubicBezTo>
                  <a:cubicBezTo>
                    <a:pt x="345" y="627"/>
                    <a:pt x="348" y="625"/>
                    <a:pt x="351" y="622"/>
                  </a:cubicBezTo>
                  <a:cubicBezTo>
                    <a:pt x="354" y="625"/>
                    <a:pt x="357" y="627"/>
                    <a:pt x="360" y="629"/>
                  </a:cubicBezTo>
                  <a:cubicBezTo>
                    <a:pt x="360" y="617"/>
                    <a:pt x="360" y="617"/>
                    <a:pt x="360" y="617"/>
                  </a:cubicBezTo>
                  <a:cubicBezTo>
                    <a:pt x="599" y="426"/>
                    <a:pt x="701" y="0"/>
                    <a:pt x="701" y="0"/>
                  </a:cubicBezTo>
                  <a:close/>
                </a:path>
              </a:pathLst>
            </a:custGeom>
            <a:solidFill>
              <a:srgbClr val="2F9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ïṣļîḑê"/>
            <p:cNvSpPr/>
            <p:nvPr/>
          </p:nvSpPr>
          <p:spPr bwMode="auto">
            <a:xfrm>
              <a:off x="6060399" y="2870149"/>
              <a:ext cx="317264" cy="1493128"/>
            </a:xfrm>
            <a:custGeom>
              <a:avLst/>
              <a:gdLst>
                <a:gd name="T0" fmla="*/ 687 w 1086"/>
                <a:gd name="T1" fmla="*/ 0 h 5126"/>
                <a:gd name="T2" fmla="*/ 532 w 1086"/>
                <a:gd name="T3" fmla="*/ 163 h 5126"/>
                <a:gd name="T4" fmla="*/ 384 w 1086"/>
                <a:gd name="T5" fmla="*/ 0 h 5126"/>
                <a:gd name="T6" fmla="*/ 82 w 1086"/>
                <a:gd name="T7" fmla="*/ 3756 h 5126"/>
                <a:gd name="T8" fmla="*/ 523 w 1086"/>
                <a:gd name="T9" fmla="*/ 5121 h 5126"/>
                <a:gd name="T10" fmla="*/ 535 w 1086"/>
                <a:gd name="T11" fmla="*/ 5126 h 5126"/>
                <a:gd name="T12" fmla="*/ 547 w 1086"/>
                <a:gd name="T13" fmla="*/ 5121 h 5126"/>
                <a:gd name="T14" fmla="*/ 1005 w 1086"/>
                <a:gd name="T15" fmla="*/ 3756 h 5126"/>
                <a:gd name="T16" fmla="*/ 687 w 1086"/>
                <a:gd name="T17" fmla="*/ 0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5126">
                  <a:moveTo>
                    <a:pt x="687" y="0"/>
                  </a:moveTo>
                  <a:cubicBezTo>
                    <a:pt x="532" y="163"/>
                    <a:pt x="532" y="163"/>
                    <a:pt x="532" y="163"/>
                  </a:cubicBezTo>
                  <a:cubicBezTo>
                    <a:pt x="384" y="0"/>
                    <a:pt x="384" y="0"/>
                    <a:pt x="384" y="0"/>
                  </a:cubicBezTo>
                  <a:cubicBezTo>
                    <a:pt x="384" y="0"/>
                    <a:pt x="0" y="2535"/>
                    <a:pt x="82" y="3756"/>
                  </a:cubicBezTo>
                  <a:cubicBezTo>
                    <a:pt x="154" y="4835"/>
                    <a:pt x="412" y="5065"/>
                    <a:pt x="523" y="5121"/>
                  </a:cubicBezTo>
                  <a:cubicBezTo>
                    <a:pt x="535" y="5126"/>
                    <a:pt x="535" y="5126"/>
                    <a:pt x="535" y="5126"/>
                  </a:cubicBezTo>
                  <a:cubicBezTo>
                    <a:pt x="547" y="5121"/>
                    <a:pt x="547" y="5121"/>
                    <a:pt x="547" y="5121"/>
                  </a:cubicBezTo>
                  <a:cubicBezTo>
                    <a:pt x="658" y="5065"/>
                    <a:pt x="933" y="4835"/>
                    <a:pt x="1005" y="3756"/>
                  </a:cubicBezTo>
                  <a:cubicBezTo>
                    <a:pt x="1086" y="2535"/>
                    <a:pt x="687" y="0"/>
                    <a:pt x="687" y="0"/>
                  </a:cubicBezTo>
                  <a:close/>
                </a:path>
              </a:pathLst>
            </a:custGeom>
            <a:solidFill>
              <a:srgbClr val="2F9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îṩliḍé"/>
            <p:cNvSpPr/>
            <p:nvPr/>
          </p:nvSpPr>
          <p:spPr bwMode="auto">
            <a:xfrm>
              <a:off x="5268811" y="2754971"/>
              <a:ext cx="952838" cy="1647048"/>
            </a:xfrm>
            <a:custGeom>
              <a:avLst/>
              <a:gdLst>
                <a:gd name="T0" fmla="*/ 1676 w 3267"/>
                <a:gd name="T1" fmla="*/ 0 h 5657"/>
                <a:gd name="T2" fmla="*/ 0 w 3267"/>
                <a:gd name="T3" fmla="*/ 574 h 5657"/>
                <a:gd name="T4" fmla="*/ 710 w 3267"/>
                <a:gd name="T5" fmla="*/ 3090 h 5657"/>
                <a:gd name="T6" fmla="*/ 1018 w 3267"/>
                <a:gd name="T7" fmla="*/ 4028 h 5657"/>
                <a:gd name="T8" fmla="*/ 1214 w 3267"/>
                <a:gd name="T9" fmla="*/ 5657 h 5657"/>
                <a:gd name="T10" fmla="*/ 3253 w 3267"/>
                <a:gd name="T11" fmla="*/ 5657 h 5657"/>
                <a:gd name="T12" fmla="*/ 3267 w 3267"/>
                <a:gd name="T13" fmla="*/ 4499 h 5657"/>
                <a:gd name="T14" fmla="*/ 1676 w 3267"/>
                <a:gd name="T15" fmla="*/ 0 h 56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7" h="5657">
                  <a:moveTo>
                    <a:pt x="1676" y="0"/>
                  </a:moveTo>
                  <a:cubicBezTo>
                    <a:pt x="1676" y="0"/>
                    <a:pt x="441" y="623"/>
                    <a:pt x="0" y="574"/>
                  </a:cubicBezTo>
                  <a:cubicBezTo>
                    <a:pt x="0" y="574"/>
                    <a:pt x="1005" y="2403"/>
                    <a:pt x="710" y="3090"/>
                  </a:cubicBezTo>
                  <a:cubicBezTo>
                    <a:pt x="710" y="3090"/>
                    <a:pt x="1018" y="3566"/>
                    <a:pt x="1018" y="4028"/>
                  </a:cubicBezTo>
                  <a:cubicBezTo>
                    <a:pt x="1018" y="4028"/>
                    <a:pt x="1207" y="4313"/>
                    <a:pt x="1214" y="5657"/>
                  </a:cubicBezTo>
                  <a:cubicBezTo>
                    <a:pt x="3253" y="5657"/>
                    <a:pt x="3253" y="5657"/>
                    <a:pt x="3253" y="5657"/>
                  </a:cubicBezTo>
                  <a:cubicBezTo>
                    <a:pt x="3267" y="4499"/>
                    <a:pt x="3267" y="4499"/>
                    <a:pt x="3267" y="4499"/>
                  </a:cubicBezTo>
                  <a:cubicBezTo>
                    <a:pt x="3267" y="4499"/>
                    <a:pt x="2025" y="1625"/>
                    <a:pt x="1676" y="0"/>
                  </a:cubicBezTo>
                  <a:close/>
                </a:path>
              </a:pathLst>
            </a:custGeom>
            <a:solidFill>
              <a:srgbClr val="49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îṣliḑé"/>
            <p:cNvSpPr/>
            <p:nvPr/>
          </p:nvSpPr>
          <p:spPr bwMode="auto">
            <a:xfrm>
              <a:off x="6194425" y="2737171"/>
              <a:ext cx="1008333" cy="1664849"/>
            </a:xfrm>
            <a:custGeom>
              <a:avLst/>
              <a:gdLst>
                <a:gd name="T0" fmla="*/ 1661 w 3458"/>
                <a:gd name="T1" fmla="*/ 0 h 5717"/>
                <a:gd name="T2" fmla="*/ 3218 w 3458"/>
                <a:gd name="T3" fmla="*/ 421 h 5717"/>
                <a:gd name="T4" fmla="*/ 3458 w 3458"/>
                <a:gd name="T5" fmla="*/ 463 h 5717"/>
                <a:gd name="T6" fmla="*/ 2711 w 3458"/>
                <a:gd name="T7" fmla="*/ 3273 h 5717"/>
                <a:gd name="T8" fmla="*/ 2419 w 3458"/>
                <a:gd name="T9" fmla="*/ 4116 h 5717"/>
                <a:gd name="T10" fmla="*/ 2270 w 3458"/>
                <a:gd name="T11" fmla="*/ 5717 h 5717"/>
                <a:gd name="T12" fmla="*/ 79 w 3458"/>
                <a:gd name="T13" fmla="*/ 5717 h 5717"/>
                <a:gd name="T14" fmla="*/ 0 w 3458"/>
                <a:gd name="T15" fmla="*/ 4680 h 5717"/>
                <a:gd name="T16" fmla="*/ 1661 w 3458"/>
                <a:gd name="T17" fmla="*/ 0 h 5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8" h="5717">
                  <a:moveTo>
                    <a:pt x="1661" y="0"/>
                  </a:moveTo>
                  <a:cubicBezTo>
                    <a:pt x="1661" y="0"/>
                    <a:pt x="2639" y="337"/>
                    <a:pt x="3218" y="421"/>
                  </a:cubicBezTo>
                  <a:cubicBezTo>
                    <a:pt x="3262" y="427"/>
                    <a:pt x="3407" y="459"/>
                    <a:pt x="3458" y="463"/>
                  </a:cubicBezTo>
                  <a:cubicBezTo>
                    <a:pt x="3458" y="463"/>
                    <a:pt x="2417" y="2586"/>
                    <a:pt x="2711" y="3273"/>
                  </a:cubicBezTo>
                  <a:cubicBezTo>
                    <a:pt x="2711" y="3273"/>
                    <a:pt x="2463" y="3678"/>
                    <a:pt x="2419" y="4116"/>
                  </a:cubicBezTo>
                  <a:cubicBezTo>
                    <a:pt x="2419" y="4116"/>
                    <a:pt x="2322" y="4366"/>
                    <a:pt x="2270" y="5717"/>
                  </a:cubicBezTo>
                  <a:cubicBezTo>
                    <a:pt x="79" y="5717"/>
                    <a:pt x="79" y="5717"/>
                    <a:pt x="79" y="5717"/>
                  </a:cubicBezTo>
                  <a:cubicBezTo>
                    <a:pt x="0" y="4680"/>
                    <a:pt x="0" y="4680"/>
                    <a:pt x="0" y="4680"/>
                  </a:cubicBezTo>
                  <a:cubicBezTo>
                    <a:pt x="0" y="4680"/>
                    <a:pt x="1096" y="2177"/>
                    <a:pt x="1661" y="0"/>
                  </a:cubicBezTo>
                  <a:close/>
                </a:path>
              </a:pathLst>
            </a:custGeom>
            <a:solidFill>
              <a:srgbClr val="2F32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iśļïḍe"/>
            <p:cNvSpPr/>
            <p:nvPr/>
          </p:nvSpPr>
          <p:spPr bwMode="auto">
            <a:xfrm>
              <a:off x="5927421" y="2597910"/>
              <a:ext cx="293181" cy="373806"/>
            </a:xfrm>
            <a:custGeom>
              <a:avLst/>
              <a:gdLst>
                <a:gd name="T0" fmla="*/ 0 w 1008"/>
                <a:gd name="T1" fmla="*/ 306 h 1282"/>
                <a:gd name="T2" fmla="*/ 261 w 1008"/>
                <a:gd name="T3" fmla="*/ 0 h 1282"/>
                <a:gd name="T4" fmla="*/ 1008 w 1008"/>
                <a:gd name="T5" fmla="*/ 476 h 1282"/>
                <a:gd name="T6" fmla="*/ 504 w 1008"/>
                <a:gd name="T7" fmla="*/ 1282 h 1282"/>
                <a:gd name="T8" fmla="*/ 0 w 1008"/>
                <a:gd name="T9" fmla="*/ 306 h 1282"/>
              </a:gdLst>
              <a:ahLst/>
              <a:cxnLst>
                <a:cxn ang="0">
                  <a:pos x="T0" y="T1"/>
                </a:cxn>
                <a:cxn ang="0">
                  <a:pos x="T2" y="T3"/>
                </a:cxn>
                <a:cxn ang="0">
                  <a:pos x="T4" y="T5"/>
                </a:cxn>
                <a:cxn ang="0">
                  <a:pos x="T6" y="T7"/>
                </a:cxn>
                <a:cxn ang="0">
                  <a:pos x="T8" y="T9"/>
                </a:cxn>
              </a:cxnLst>
              <a:rect l="0" t="0" r="r" b="b"/>
              <a:pathLst>
                <a:path w="1008" h="1282">
                  <a:moveTo>
                    <a:pt x="0" y="306"/>
                  </a:moveTo>
                  <a:cubicBezTo>
                    <a:pt x="261" y="0"/>
                    <a:pt x="261" y="0"/>
                    <a:pt x="261" y="0"/>
                  </a:cubicBezTo>
                  <a:cubicBezTo>
                    <a:pt x="261" y="0"/>
                    <a:pt x="516" y="426"/>
                    <a:pt x="1008" y="476"/>
                  </a:cubicBezTo>
                  <a:cubicBezTo>
                    <a:pt x="1008" y="476"/>
                    <a:pt x="588" y="1009"/>
                    <a:pt x="504" y="1282"/>
                  </a:cubicBezTo>
                  <a:lnTo>
                    <a:pt x="0" y="306"/>
                  </a:lnTo>
                  <a:close/>
                </a:path>
              </a:pathLst>
            </a:custGeom>
            <a:solidFill>
              <a:srgbClr val="C0C3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îṩľïḍè"/>
            <p:cNvSpPr/>
            <p:nvPr/>
          </p:nvSpPr>
          <p:spPr bwMode="auto">
            <a:xfrm>
              <a:off x="6219555" y="2597910"/>
              <a:ext cx="295275" cy="373806"/>
            </a:xfrm>
            <a:custGeom>
              <a:avLst/>
              <a:gdLst>
                <a:gd name="T0" fmla="*/ 1013 w 1013"/>
                <a:gd name="T1" fmla="*/ 306 h 1282"/>
                <a:gd name="T2" fmla="*/ 751 w 1013"/>
                <a:gd name="T3" fmla="*/ 0 h 1282"/>
                <a:gd name="T4" fmla="*/ 0 w 1013"/>
                <a:gd name="T5" fmla="*/ 476 h 1282"/>
                <a:gd name="T6" fmla="*/ 508 w 1013"/>
                <a:gd name="T7" fmla="*/ 1282 h 1282"/>
                <a:gd name="T8" fmla="*/ 1013 w 1013"/>
                <a:gd name="T9" fmla="*/ 306 h 1282"/>
              </a:gdLst>
              <a:ahLst/>
              <a:cxnLst>
                <a:cxn ang="0">
                  <a:pos x="T0" y="T1"/>
                </a:cxn>
                <a:cxn ang="0">
                  <a:pos x="T2" y="T3"/>
                </a:cxn>
                <a:cxn ang="0">
                  <a:pos x="T4" y="T5"/>
                </a:cxn>
                <a:cxn ang="0">
                  <a:pos x="T6" y="T7"/>
                </a:cxn>
                <a:cxn ang="0">
                  <a:pos x="T8" y="T9"/>
                </a:cxn>
              </a:cxnLst>
              <a:rect l="0" t="0" r="r" b="b"/>
              <a:pathLst>
                <a:path w="1013" h="1282">
                  <a:moveTo>
                    <a:pt x="1013" y="306"/>
                  </a:moveTo>
                  <a:cubicBezTo>
                    <a:pt x="751" y="0"/>
                    <a:pt x="751" y="0"/>
                    <a:pt x="751" y="0"/>
                  </a:cubicBezTo>
                  <a:cubicBezTo>
                    <a:pt x="751" y="0"/>
                    <a:pt x="492" y="426"/>
                    <a:pt x="0" y="476"/>
                  </a:cubicBezTo>
                  <a:cubicBezTo>
                    <a:pt x="0" y="476"/>
                    <a:pt x="424" y="1009"/>
                    <a:pt x="508" y="1282"/>
                  </a:cubicBezTo>
                  <a:lnTo>
                    <a:pt x="1013" y="306"/>
                  </a:lnTo>
                  <a:close/>
                </a:path>
              </a:pathLst>
            </a:custGeom>
            <a:solidFill>
              <a:srgbClr val="C0C3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ïşḻíḓê"/>
            <p:cNvSpPr/>
            <p:nvPr/>
          </p:nvSpPr>
          <p:spPr bwMode="auto">
            <a:xfrm>
              <a:off x="6194425" y="2690053"/>
              <a:ext cx="557044" cy="1409362"/>
            </a:xfrm>
            <a:custGeom>
              <a:avLst/>
              <a:gdLst>
                <a:gd name="T0" fmla="*/ 1098 w 1912"/>
                <a:gd name="T1" fmla="*/ 0 h 4842"/>
                <a:gd name="T2" fmla="*/ 1672 w 1912"/>
                <a:gd name="T3" fmla="*/ 164 h 4842"/>
                <a:gd name="T4" fmla="*/ 1912 w 1912"/>
                <a:gd name="T5" fmla="*/ 2193 h 4842"/>
                <a:gd name="T6" fmla="*/ 1425 w 1912"/>
                <a:gd name="T7" fmla="*/ 2298 h 4842"/>
                <a:gd name="T8" fmla="*/ 1755 w 1912"/>
                <a:gd name="T9" fmla="*/ 2823 h 4842"/>
                <a:gd name="T10" fmla="*/ 0 w 1912"/>
                <a:gd name="T11" fmla="*/ 4842 h 4842"/>
                <a:gd name="T12" fmla="*/ 1098 w 1912"/>
                <a:gd name="T13" fmla="*/ 0 h 4842"/>
              </a:gdLst>
              <a:ahLst/>
              <a:cxnLst>
                <a:cxn ang="0">
                  <a:pos x="T0" y="T1"/>
                </a:cxn>
                <a:cxn ang="0">
                  <a:pos x="T2" y="T3"/>
                </a:cxn>
                <a:cxn ang="0">
                  <a:pos x="T4" y="T5"/>
                </a:cxn>
                <a:cxn ang="0">
                  <a:pos x="T6" y="T7"/>
                </a:cxn>
                <a:cxn ang="0">
                  <a:pos x="T8" y="T9"/>
                </a:cxn>
                <a:cxn ang="0">
                  <a:pos x="T10" y="T11"/>
                </a:cxn>
                <a:cxn ang="0">
                  <a:pos x="T12" y="T13"/>
                </a:cxn>
              </a:cxnLst>
              <a:rect l="0" t="0" r="r" b="b"/>
              <a:pathLst>
                <a:path w="1912" h="4842">
                  <a:moveTo>
                    <a:pt x="1098" y="0"/>
                  </a:moveTo>
                  <a:cubicBezTo>
                    <a:pt x="1672" y="164"/>
                    <a:pt x="1672" y="164"/>
                    <a:pt x="1672" y="164"/>
                  </a:cubicBezTo>
                  <a:cubicBezTo>
                    <a:pt x="1912" y="2193"/>
                    <a:pt x="1912" y="2193"/>
                    <a:pt x="1912" y="2193"/>
                  </a:cubicBezTo>
                  <a:cubicBezTo>
                    <a:pt x="1425" y="2298"/>
                    <a:pt x="1425" y="2298"/>
                    <a:pt x="1425" y="2298"/>
                  </a:cubicBezTo>
                  <a:cubicBezTo>
                    <a:pt x="1755" y="2823"/>
                    <a:pt x="1755" y="2823"/>
                    <a:pt x="1755" y="2823"/>
                  </a:cubicBezTo>
                  <a:cubicBezTo>
                    <a:pt x="0" y="4842"/>
                    <a:pt x="0" y="4842"/>
                    <a:pt x="0" y="4842"/>
                  </a:cubicBezTo>
                  <a:cubicBezTo>
                    <a:pt x="0" y="4842"/>
                    <a:pt x="1191" y="2313"/>
                    <a:pt x="1098" y="0"/>
                  </a:cubicBezTo>
                  <a:close/>
                </a:path>
              </a:pathLst>
            </a:custGeom>
            <a:solidFill>
              <a:srgbClr val="2425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i$ḷíḓè"/>
            <p:cNvSpPr/>
            <p:nvPr/>
          </p:nvSpPr>
          <p:spPr bwMode="auto">
            <a:xfrm>
              <a:off x="5688688" y="2687959"/>
              <a:ext cx="528773" cy="1368526"/>
            </a:xfrm>
            <a:custGeom>
              <a:avLst/>
              <a:gdLst>
                <a:gd name="T0" fmla="*/ 814 w 1815"/>
                <a:gd name="T1" fmla="*/ 0 h 4703"/>
                <a:gd name="T2" fmla="*/ 237 w 1815"/>
                <a:gd name="T3" fmla="*/ 230 h 4703"/>
                <a:gd name="T4" fmla="*/ 0 w 1815"/>
                <a:gd name="T5" fmla="*/ 2194 h 4703"/>
                <a:gd name="T6" fmla="*/ 488 w 1815"/>
                <a:gd name="T7" fmla="*/ 2299 h 4703"/>
                <a:gd name="T8" fmla="*/ 158 w 1815"/>
                <a:gd name="T9" fmla="*/ 2824 h 4703"/>
                <a:gd name="T10" fmla="*/ 1815 w 1815"/>
                <a:gd name="T11" fmla="*/ 4703 h 4703"/>
                <a:gd name="T12" fmla="*/ 814 w 1815"/>
                <a:gd name="T13" fmla="*/ 0 h 4703"/>
              </a:gdLst>
              <a:ahLst/>
              <a:cxnLst>
                <a:cxn ang="0">
                  <a:pos x="T0" y="T1"/>
                </a:cxn>
                <a:cxn ang="0">
                  <a:pos x="T2" y="T3"/>
                </a:cxn>
                <a:cxn ang="0">
                  <a:pos x="T4" y="T5"/>
                </a:cxn>
                <a:cxn ang="0">
                  <a:pos x="T6" y="T7"/>
                </a:cxn>
                <a:cxn ang="0">
                  <a:pos x="T8" y="T9"/>
                </a:cxn>
                <a:cxn ang="0">
                  <a:pos x="T10" y="T11"/>
                </a:cxn>
                <a:cxn ang="0">
                  <a:pos x="T12" y="T13"/>
                </a:cxn>
              </a:cxnLst>
              <a:rect l="0" t="0" r="r" b="b"/>
              <a:pathLst>
                <a:path w="1815" h="4703">
                  <a:moveTo>
                    <a:pt x="814" y="0"/>
                  </a:moveTo>
                  <a:cubicBezTo>
                    <a:pt x="237" y="230"/>
                    <a:pt x="237" y="230"/>
                    <a:pt x="237" y="230"/>
                  </a:cubicBezTo>
                  <a:cubicBezTo>
                    <a:pt x="0" y="2194"/>
                    <a:pt x="0" y="2194"/>
                    <a:pt x="0" y="2194"/>
                  </a:cubicBezTo>
                  <a:cubicBezTo>
                    <a:pt x="488" y="2299"/>
                    <a:pt x="488" y="2299"/>
                    <a:pt x="488" y="2299"/>
                  </a:cubicBezTo>
                  <a:cubicBezTo>
                    <a:pt x="158" y="2824"/>
                    <a:pt x="158" y="2824"/>
                    <a:pt x="158" y="2824"/>
                  </a:cubicBezTo>
                  <a:cubicBezTo>
                    <a:pt x="1815" y="4703"/>
                    <a:pt x="1815" y="4703"/>
                    <a:pt x="1815" y="4703"/>
                  </a:cubicBezTo>
                  <a:cubicBezTo>
                    <a:pt x="1815" y="4703"/>
                    <a:pt x="722" y="2314"/>
                    <a:pt x="814" y="0"/>
                  </a:cubicBezTo>
                  <a:close/>
                </a:path>
              </a:pathLst>
            </a:custGeom>
            <a:solidFill>
              <a:srgbClr val="3B41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ïṧ1îďê"/>
            <p:cNvSpPr/>
            <p:nvPr/>
          </p:nvSpPr>
          <p:spPr bwMode="auto">
            <a:xfrm>
              <a:off x="6221649" y="1512094"/>
              <a:ext cx="415689" cy="1100475"/>
            </a:xfrm>
            <a:custGeom>
              <a:avLst/>
              <a:gdLst>
                <a:gd name="T0" fmla="*/ 1424 w 1424"/>
                <a:gd name="T1" fmla="*/ 1352 h 3779"/>
                <a:gd name="T2" fmla="*/ 0 w 1424"/>
                <a:gd name="T3" fmla="*/ 0 h 3779"/>
                <a:gd name="T4" fmla="*/ 0 w 1424"/>
                <a:gd name="T5" fmla="*/ 3779 h 3779"/>
                <a:gd name="T6" fmla="*/ 1424 w 1424"/>
                <a:gd name="T7" fmla="*/ 1352 h 3779"/>
              </a:gdLst>
              <a:ahLst/>
              <a:cxnLst>
                <a:cxn ang="0">
                  <a:pos x="T0" y="T1"/>
                </a:cxn>
                <a:cxn ang="0">
                  <a:pos x="T2" y="T3"/>
                </a:cxn>
                <a:cxn ang="0">
                  <a:pos x="T4" y="T5"/>
                </a:cxn>
                <a:cxn ang="0">
                  <a:pos x="T6" y="T7"/>
                </a:cxn>
              </a:cxnLst>
              <a:rect l="0" t="0" r="r" b="b"/>
              <a:pathLst>
                <a:path w="1424" h="3779">
                  <a:moveTo>
                    <a:pt x="1424" y="1352"/>
                  </a:moveTo>
                  <a:cubicBezTo>
                    <a:pt x="1424" y="309"/>
                    <a:pt x="789" y="0"/>
                    <a:pt x="0" y="0"/>
                  </a:cubicBezTo>
                  <a:cubicBezTo>
                    <a:pt x="0" y="3779"/>
                    <a:pt x="0" y="3779"/>
                    <a:pt x="0" y="3779"/>
                  </a:cubicBezTo>
                  <a:cubicBezTo>
                    <a:pt x="789" y="3776"/>
                    <a:pt x="1424" y="2395"/>
                    <a:pt x="1424" y="1352"/>
                  </a:cubicBezTo>
                  <a:close/>
                </a:path>
              </a:pathLst>
            </a:custGeom>
            <a:solidFill>
              <a:srgbClr val="F0D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ï$lîḑè"/>
            <p:cNvSpPr/>
            <p:nvPr/>
          </p:nvSpPr>
          <p:spPr bwMode="auto">
            <a:xfrm>
              <a:off x="5809102" y="1512094"/>
              <a:ext cx="415689" cy="1100475"/>
            </a:xfrm>
            <a:custGeom>
              <a:avLst/>
              <a:gdLst>
                <a:gd name="T0" fmla="*/ 1426 w 1427"/>
                <a:gd name="T1" fmla="*/ 0 h 3779"/>
                <a:gd name="T2" fmla="*/ 0 w 1427"/>
                <a:gd name="T3" fmla="*/ 1352 h 3779"/>
                <a:gd name="T4" fmla="*/ 1425 w 1427"/>
                <a:gd name="T5" fmla="*/ 3779 h 3779"/>
                <a:gd name="T6" fmla="*/ 1426 w 1427"/>
                <a:gd name="T7" fmla="*/ 3779 h 3779"/>
                <a:gd name="T8" fmla="*/ 1426 w 1427"/>
                <a:gd name="T9" fmla="*/ 0 h 3779"/>
                <a:gd name="T10" fmla="*/ 1426 w 1427"/>
                <a:gd name="T11" fmla="*/ 0 h 3779"/>
              </a:gdLst>
              <a:ahLst/>
              <a:cxnLst>
                <a:cxn ang="0">
                  <a:pos x="T0" y="T1"/>
                </a:cxn>
                <a:cxn ang="0">
                  <a:pos x="T2" y="T3"/>
                </a:cxn>
                <a:cxn ang="0">
                  <a:pos x="T4" y="T5"/>
                </a:cxn>
                <a:cxn ang="0">
                  <a:pos x="T6" y="T7"/>
                </a:cxn>
                <a:cxn ang="0">
                  <a:pos x="T8" y="T9"/>
                </a:cxn>
                <a:cxn ang="0">
                  <a:pos x="T10" y="T11"/>
                </a:cxn>
              </a:cxnLst>
              <a:rect l="0" t="0" r="r" b="b"/>
              <a:pathLst>
                <a:path w="1427" h="3779">
                  <a:moveTo>
                    <a:pt x="1426" y="0"/>
                  </a:moveTo>
                  <a:cubicBezTo>
                    <a:pt x="638" y="0"/>
                    <a:pt x="0" y="308"/>
                    <a:pt x="0" y="1352"/>
                  </a:cubicBezTo>
                  <a:cubicBezTo>
                    <a:pt x="0" y="2396"/>
                    <a:pt x="637" y="3779"/>
                    <a:pt x="1425" y="3779"/>
                  </a:cubicBezTo>
                  <a:cubicBezTo>
                    <a:pt x="1426" y="3779"/>
                    <a:pt x="1426" y="3779"/>
                    <a:pt x="1426" y="3779"/>
                  </a:cubicBezTo>
                  <a:cubicBezTo>
                    <a:pt x="1426" y="0"/>
                    <a:pt x="1426" y="0"/>
                    <a:pt x="1426" y="0"/>
                  </a:cubicBezTo>
                  <a:cubicBezTo>
                    <a:pt x="1426" y="0"/>
                    <a:pt x="1427" y="0"/>
                    <a:pt x="1426" y="0"/>
                  </a:cubicBezTo>
                  <a:close/>
                </a:path>
              </a:pathLst>
            </a:custGeom>
            <a:solidFill>
              <a:srgbClr val="DEBB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i$lîḋe"/>
            <p:cNvSpPr/>
            <p:nvPr/>
          </p:nvSpPr>
          <p:spPr bwMode="auto">
            <a:xfrm>
              <a:off x="5729524" y="1911029"/>
              <a:ext cx="127743" cy="223027"/>
            </a:xfrm>
            <a:custGeom>
              <a:avLst/>
              <a:gdLst>
                <a:gd name="T0" fmla="*/ 53 w 437"/>
                <a:gd name="T1" fmla="*/ 427 h 766"/>
                <a:gd name="T2" fmla="*/ 314 w 437"/>
                <a:gd name="T3" fmla="*/ 742 h 766"/>
                <a:gd name="T4" fmla="*/ 384 w 437"/>
                <a:gd name="T5" fmla="*/ 339 h 766"/>
                <a:gd name="T6" fmla="*/ 123 w 437"/>
                <a:gd name="T7" fmla="*/ 24 h 766"/>
                <a:gd name="T8" fmla="*/ 53 w 437"/>
                <a:gd name="T9" fmla="*/ 427 h 766"/>
              </a:gdLst>
              <a:ahLst/>
              <a:cxnLst>
                <a:cxn ang="0">
                  <a:pos x="T0" y="T1"/>
                </a:cxn>
                <a:cxn ang="0">
                  <a:pos x="T2" y="T3"/>
                </a:cxn>
                <a:cxn ang="0">
                  <a:pos x="T4" y="T5"/>
                </a:cxn>
                <a:cxn ang="0">
                  <a:pos x="T6" y="T7"/>
                </a:cxn>
                <a:cxn ang="0">
                  <a:pos x="T8" y="T9"/>
                </a:cxn>
              </a:cxnLst>
              <a:rect l="0" t="0" r="r" b="b"/>
              <a:pathLst>
                <a:path w="437" h="766">
                  <a:moveTo>
                    <a:pt x="53" y="427"/>
                  </a:moveTo>
                  <a:cubicBezTo>
                    <a:pt x="105" y="625"/>
                    <a:pt x="222" y="766"/>
                    <a:pt x="314" y="742"/>
                  </a:cubicBezTo>
                  <a:cubicBezTo>
                    <a:pt x="405" y="717"/>
                    <a:pt x="437" y="537"/>
                    <a:pt x="384" y="339"/>
                  </a:cubicBezTo>
                  <a:cubicBezTo>
                    <a:pt x="332" y="141"/>
                    <a:pt x="215" y="0"/>
                    <a:pt x="123" y="24"/>
                  </a:cubicBezTo>
                  <a:cubicBezTo>
                    <a:pt x="32" y="48"/>
                    <a:pt x="0" y="229"/>
                    <a:pt x="53" y="427"/>
                  </a:cubicBezTo>
                  <a:close/>
                </a:path>
              </a:pathLst>
            </a:custGeom>
            <a:solidFill>
              <a:srgbClr val="DEBB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íṣ1ïḋé"/>
            <p:cNvSpPr/>
            <p:nvPr/>
          </p:nvSpPr>
          <p:spPr bwMode="auto">
            <a:xfrm>
              <a:off x="6590219" y="1911029"/>
              <a:ext cx="127743" cy="223027"/>
            </a:xfrm>
            <a:custGeom>
              <a:avLst/>
              <a:gdLst>
                <a:gd name="T0" fmla="*/ 384 w 436"/>
                <a:gd name="T1" fmla="*/ 427 h 766"/>
                <a:gd name="T2" fmla="*/ 123 w 436"/>
                <a:gd name="T3" fmla="*/ 742 h 766"/>
                <a:gd name="T4" fmla="*/ 52 w 436"/>
                <a:gd name="T5" fmla="*/ 339 h 766"/>
                <a:gd name="T6" fmla="*/ 313 w 436"/>
                <a:gd name="T7" fmla="*/ 24 h 766"/>
                <a:gd name="T8" fmla="*/ 384 w 436"/>
                <a:gd name="T9" fmla="*/ 427 h 766"/>
              </a:gdLst>
              <a:ahLst/>
              <a:cxnLst>
                <a:cxn ang="0">
                  <a:pos x="T0" y="T1"/>
                </a:cxn>
                <a:cxn ang="0">
                  <a:pos x="T2" y="T3"/>
                </a:cxn>
                <a:cxn ang="0">
                  <a:pos x="T4" y="T5"/>
                </a:cxn>
                <a:cxn ang="0">
                  <a:pos x="T6" y="T7"/>
                </a:cxn>
                <a:cxn ang="0">
                  <a:pos x="T8" y="T9"/>
                </a:cxn>
              </a:cxnLst>
              <a:rect l="0" t="0" r="r" b="b"/>
              <a:pathLst>
                <a:path w="436" h="766">
                  <a:moveTo>
                    <a:pt x="384" y="427"/>
                  </a:moveTo>
                  <a:cubicBezTo>
                    <a:pt x="331" y="625"/>
                    <a:pt x="214" y="766"/>
                    <a:pt x="123" y="742"/>
                  </a:cubicBezTo>
                  <a:cubicBezTo>
                    <a:pt x="31" y="717"/>
                    <a:pt x="0" y="537"/>
                    <a:pt x="52" y="339"/>
                  </a:cubicBezTo>
                  <a:cubicBezTo>
                    <a:pt x="105" y="141"/>
                    <a:pt x="222" y="0"/>
                    <a:pt x="313" y="24"/>
                  </a:cubicBezTo>
                  <a:cubicBezTo>
                    <a:pt x="405" y="48"/>
                    <a:pt x="436" y="229"/>
                    <a:pt x="384" y="427"/>
                  </a:cubicBezTo>
                  <a:close/>
                </a:path>
              </a:pathLst>
            </a:custGeom>
            <a:solidFill>
              <a:srgbClr val="F0D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ḻídè"/>
            <p:cNvSpPr/>
            <p:nvPr/>
          </p:nvSpPr>
          <p:spPr bwMode="auto">
            <a:xfrm>
              <a:off x="6222696" y="4131874"/>
              <a:ext cx="98425" cy="98425"/>
            </a:xfrm>
            <a:prstGeom prst="ellipse">
              <a:avLst/>
            </a:prstGeom>
            <a:solidFill>
              <a:srgbClr val="2631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ṧļiďé"/>
            <p:cNvSpPr/>
            <p:nvPr/>
          </p:nvSpPr>
          <p:spPr bwMode="auto">
            <a:xfrm>
              <a:off x="6907483" y="2872244"/>
              <a:ext cx="596832" cy="1529776"/>
            </a:xfrm>
            <a:custGeom>
              <a:avLst/>
              <a:gdLst>
                <a:gd name="T0" fmla="*/ 1011 w 2045"/>
                <a:gd name="T1" fmla="*/ 0 h 5254"/>
                <a:gd name="T2" fmla="*/ 1695 w 2045"/>
                <a:gd name="T3" fmla="*/ 3055 h 5254"/>
                <a:gd name="T4" fmla="*/ 1832 w 2045"/>
                <a:gd name="T5" fmla="*/ 3252 h 5254"/>
                <a:gd name="T6" fmla="*/ 1817 w 2045"/>
                <a:gd name="T7" fmla="*/ 3435 h 5254"/>
                <a:gd name="T8" fmla="*/ 1817 w 2045"/>
                <a:gd name="T9" fmla="*/ 3435 h 5254"/>
                <a:gd name="T10" fmla="*/ 1969 w 2045"/>
                <a:gd name="T11" fmla="*/ 3616 h 5254"/>
                <a:gd name="T12" fmla="*/ 1717 w 2045"/>
                <a:gd name="T13" fmla="*/ 5254 h 5254"/>
                <a:gd name="T14" fmla="*/ 143 w 2045"/>
                <a:gd name="T15" fmla="*/ 5254 h 5254"/>
                <a:gd name="T16" fmla="*/ 222 w 2045"/>
                <a:gd name="T17" fmla="*/ 3789 h 5254"/>
                <a:gd name="T18" fmla="*/ 237 w 2045"/>
                <a:gd name="T19" fmla="*/ 3541 h 5254"/>
                <a:gd name="T20" fmla="*/ 161 w 2045"/>
                <a:gd name="T21" fmla="*/ 3267 h 5254"/>
                <a:gd name="T22" fmla="*/ 143 w 2045"/>
                <a:gd name="T23" fmla="*/ 2944 h 5254"/>
                <a:gd name="T24" fmla="*/ 1011 w 2045"/>
                <a:gd name="T25" fmla="*/ 0 h 5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5" h="5254">
                  <a:moveTo>
                    <a:pt x="1011" y="0"/>
                  </a:moveTo>
                  <a:cubicBezTo>
                    <a:pt x="1695" y="3055"/>
                    <a:pt x="1695" y="3055"/>
                    <a:pt x="1695" y="3055"/>
                  </a:cubicBezTo>
                  <a:cubicBezTo>
                    <a:pt x="1695" y="3055"/>
                    <a:pt x="1847" y="3070"/>
                    <a:pt x="1832" y="3252"/>
                  </a:cubicBezTo>
                  <a:cubicBezTo>
                    <a:pt x="1817" y="3435"/>
                    <a:pt x="1817" y="3435"/>
                    <a:pt x="1817" y="3435"/>
                  </a:cubicBezTo>
                  <a:cubicBezTo>
                    <a:pt x="1817" y="3435"/>
                    <a:pt x="1817" y="3435"/>
                    <a:pt x="1817" y="3435"/>
                  </a:cubicBezTo>
                  <a:cubicBezTo>
                    <a:pt x="1817" y="3435"/>
                    <a:pt x="2045" y="3509"/>
                    <a:pt x="1969" y="3616"/>
                  </a:cubicBezTo>
                  <a:cubicBezTo>
                    <a:pt x="1893" y="3723"/>
                    <a:pt x="1717" y="5254"/>
                    <a:pt x="1717" y="5254"/>
                  </a:cubicBezTo>
                  <a:cubicBezTo>
                    <a:pt x="143" y="5254"/>
                    <a:pt x="143" y="5254"/>
                    <a:pt x="143" y="5254"/>
                  </a:cubicBezTo>
                  <a:cubicBezTo>
                    <a:pt x="143" y="5254"/>
                    <a:pt x="298" y="3825"/>
                    <a:pt x="222" y="3789"/>
                  </a:cubicBezTo>
                  <a:cubicBezTo>
                    <a:pt x="146" y="3754"/>
                    <a:pt x="191" y="3556"/>
                    <a:pt x="237" y="3541"/>
                  </a:cubicBezTo>
                  <a:cubicBezTo>
                    <a:pt x="283" y="3526"/>
                    <a:pt x="85" y="3374"/>
                    <a:pt x="161" y="3267"/>
                  </a:cubicBezTo>
                  <a:cubicBezTo>
                    <a:pt x="237" y="3161"/>
                    <a:pt x="143" y="2944"/>
                    <a:pt x="143" y="2944"/>
                  </a:cubicBezTo>
                  <a:cubicBezTo>
                    <a:pt x="143" y="2944"/>
                    <a:pt x="0" y="1297"/>
                    <a:pt x="1011" y="0"/>
                  </a:cubicBezTo>
                  <a:close/>
                </a:path>
              </a:pathLst>
            </a:custGeom>
            <a:solidFill>
              <a:srgbClr val="2F32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ïšļîde"/>
            <p:cNvSpPr/>
            <p:nvPr/>
          </p:nvSpPr>
          <p:spPr bwMode="auto">
            <a:xfrm>
              <a:off x="4982960" y="2921456"/>
              <a:ext cx="580079" cy="1480563"/>
            </a:xfrm>
            <a:custGeom>
              <a:avLst/>
              <a:gdLst>
                <a:gd name="T0" fmla="*/ 979 w 1989"/>
                <a:gd name="T1" fmla="*/ 0 h 5083"/>
                <a:gd name="T2" fmla="*/ 349 w 1989"/>
                <a:gd name="T3" fmla="*/ 2994 h 5083"/>
                <a:gd name="T4" fmla="*/ 212 w 1989"/>
                <a:gd name="T5" fmla="*/ 3191 h 5083"/>
                <a:gd name="T6" fmla="*/ 228 w 1989"/>
                <a:gd name="T7" fmla="*/ 3374 h 5083"/>
                <a:gd name="T8" fmla="*/ 228 w 1989"/>
                <a:gd name="T9" fmla="*/ 3374 h 5083"/>
                <a:gd name="T10" fmla="*/ 76 w 1989"/>
                <a:gd name="T11" fmla="*/ 3555 h 5083"/>
                <a:gd name="T12" fmla="*/ 251 w 1989"/>
                <a:gd name="T13" fmla="*/ 5083 h 5083"/>
                <a:gd name="T14" fmla="*/ 1864 w 1989"/>
                <a:gd name="T15" fmla="*/ 5083 h 5083"/>
                <a:gd name="T16" fmla="*/ 1823 w 1989"/>
                <a:gd name="T17" fmla="*/ 3728 h 5083"/>
                <a:gd name="T18" fmla="*/ 1807 w 1989"/>
                <a:gd name="T19" fmla="*/ 3480 h 5083"/>
                <a:gd name="T20" fmla="*/ 1883 w 1989"/>
                <a:gd name="T21" fmla="*/ 3207 h 5083"/>
                <a:gd name="T22" fmla="*/ 1901 w 1989"/>
                <a:gd name="T23" fmla="*/ 2796 h 5083"/>
                <a:gd name="T24" fmla="*/ 979 w 1989"/>
                <a:gd name="T25" fmla="*/ 0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9" h="5083">
                  <a:moveTo>
                    <a:pt x="979" y="0"/>
                  </a:moveTo>
                  <a:cubicBezTo>
                    <a:pt x="349" y="2994"/>
                    <a:pt x="349" y="2994"/>
                    <a:pt x="349" y="2994"/>
                  </a:cubicBezTo>
                  <a:cubicBezTo>
                    <a:pt x="349" y="2994"/>
                    <a:pt x="197" y="3009"/>
                    <a:pt x="212" y="3191"/>
                  </a:cubicBezTo>
                  <a:cubicBezTo>
                    <a:pt x="228" y="3374"/>
                    <a:pt x="228" y="3374"/>
                    <a:pt x="228" y="3374"/>
                  </a:cubicBezTo>
                  <a:cubicBezTo>
                    <a:pt x="228" y="3374"/>
                    <a:pt x="228" y="3374"/>
                    <a:pt x="228" y="3374"/>
                  </a:cubicBezTo>
                  <a:cubicBezTo>
                    <a:pt x="228" y="3374"/>
                    <a:pt x="0" y="3448"/>
                    <a:pt x="76" y="3555"/>
                  </a:cubicBezTo>
                  <a:cubicBezTo>
                    <a:pt x="152" y="3662"/>
                    <a:pt x="251" y="5083"/>
                    <a:pt x="251" y="5083"/>
                  </a:cubicBezTo>
                  <a:cubicBezTo>
                    <a:pt x="1864" y="5083"/>
                    <a:pt x="1864" y="5083"/>
                    <a:pt x="1864" y="5083"/>
                  </a:cubicBezTo>
                  <a:cubicBezTo>
                    <a:pt x="1864" y="5083"/>
                    <a:pt x="1747" y="3764"/>
                    <a:pt x="1823" y="3728"/>
                  </a:cubicBezTo>
                  <a:cubicBezTo>
                    <a:pt x="1898" y="3693"/>
                    <a:pt x="1853" y="3495"/>
                    <a:pt x="1807" y="3480"/>
                  </a:cubicBezTo>
                  <a:cubicBezTo>
                    <a:pt x="1762" y="3465"/>
                    <a:pt x="1959" y="3313"/>
                    <a:pt x="1883" y="3207"/>
                  </a:cubicBezTo>
                  <a:cubicBezTo>
                    <a:pt x="1807" y="3100"/>
                    <a:pt x="1901" y="2796"/>
                    <a:pt x="1901" y="2796"/>
                  </a:cubicBezTo>
                  <a:cubicBezTo>
                    <a:pt x="1901" y="2796"/>
                    <a:pt x="1989" y="1297"/>
                    <a:pt x="979" y="0"/>
                  </a:cubicBezTo>
                  <a:close/>
                </a:path>
              </a:pathLst>
            </a:custGeom>
            <a:solidFill>
              <a:srgbClr val="49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isľîḋé"/>
            <p:cNvSpPr/>
            <p:nvPr/>
          </p:nvSpPr>
          <p:spPr bwMode="auto">
            <a:xfrm>
              <a:off x="3340100" y="4405161"/>
              <a:ext cx="5511800" cy="232451"/>
            </a:xfrm>
            <a:prstGeom prst="rect">
              <a:avLst/>
            </a:prstGeom>
            <a:solidFill>
              <a:srgbClr val="EFC48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îṣ1ïďe"/>
            <p:cNvSpPr/>
            <p:nvPr/>
          </p:nvSpPr>
          <p:spPr bwMode="auto">
            <a:xfrm>
              <a:off x="3571503" y="4637611"/>
              <a:ext cx="5028052" cy="1287902"/>
            </a:xfrm>
            <a:prstGeom prst="rect">
              <a:avLst/>
            </a:prstGeom>
            <a:solidFill>
              <a:srgbClr val="D89D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íSľîďê"/>
            <p:cNvSpPr/>
            <p:nvPr/>
          </p:nvSpPr>
          <p:spPr bwMode="auto">
            <a:xfrm>
              <a:off x="5341059" y="4310924"/>
              <a:ext cx="1773744" cy="91095"/>
            </a:xfrm>
            <a:prstGeom prst="rect">
              <a:avLst/>
            </a:prstGeom>
            <a:solidFill>
              <a:srgbClr val="8C9E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ïṡlïďê"/>
            <p:cNvSpPr/>
            <p:nvPr/>
          </p:nvSpPr>
          <p:spPr bwMode="auto">
            <a:xfrm>
              <a:off x="5564086" y="4238676"/>
              <a:ext cx="216744" cy="51307"/>
            </a:xfrm>
            <a:prstGeom prst="rect">
              <a:avLst/>
            </a:prstGeom>
            <a:solidFill>
              <a:srgbClr val="8C9E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ïšľíḓè"/>
            <p:cNvSpPr/>
            <p:nvPr/>
          </p:nvSpPr>
          <p:spPr bwMode="auto">
            <a:xfrm>
              <a:off x="6660373" y="4238676"/>
              <a:ext cx="218839" cy="51307"/>
            </a:xfrm>
            <a:prstGeom prst="rect">
              <a:avLst/>
            </a:prstGeom>
            <a:solidFill>
              <a:srgbClr val="8C9E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1" name="îšļïḓe"/>
            <p:cNvSpPr/>
            <p:nvPr/>
          </p:nvSpPr>
          <p:spPr bwMode="auto">
            <a:xfrm>
              <a:off x="5341059" y="3134012"/>
              <a:ext cx="1766415" cy="1105711"/>
            </a:xfrm>
            <a:custGeom>
              <a:avLst/>
              <a:gdLst>
                <a:gd name="T0" fmla="*/ 5845 w 6059"/>
                <a:gd name="T1" fmla="*/ 0 h 3800"/>
                <a:gd name="T2" fmla="*/ 242 w 6059"/>
                <a:gd name="T3" fmla="*/ 0 h 3800"/>
                <a:gd name="T4" fmla="*/ 0 w 6059"/>
                <a:gd name="T5" fmla="*/ 238 h 3800"/>
                <a:gd name="T6" fmla="*/ 0 w 6059"/>
                <a:gd name="T7" fmla="*/ 3614 h 3800"/>
                <a:gd name="T8" fmla="*/ 91 w 6059"/>
                <a:gd name="T9" fmla="*/ 3800 h 3800"/>
                <a:gd name="T10" fmla="*/ 6059 w 6059"/>
                <a:gd name="T11" fmla="*/ 135 h 3800"/>
                <a:gd name="T12" fmla="*/ 5845 w 6059"/>
                <a:gd name="T13" fmla="*/ 0 h 3800"/>
              </a:gdLst>
              <a:ahLst/>
              <a:cxnLst>
                <a:cxn ang="0">
                  <a:pos x="T0" y="T1"/>
                </a:cxn>
                <a:cxn ang="0">
                  <a:pos x="T2" y="T3"/>
                </a:cxn>
                <a:cxn ang="0">
                  <a:pos x="T4" y="T5"/>
                </a:cxn>
                <a:cxn ang="0">
                  <a:pos x="T6" y="T7"/>
                </a:cxn>
                <a:cxn ang="0">
                  <a:pos x="T8" y="T9"/>
                </a:cxn>
                <a:cxn ang="0">
                  <a:pos x="T10" y="T11"/>
                </a:cxn>
                <a:cxn ang="0">
                  <a:pos x="T12" y="T13"/>
                </a:cxn>
              </a:cxnLst>
              <a:rect l="0" t="0" r="r" b="b"/>
              <a:pathLst>
                <a:path w="6059" h="3800">
                  <a:moveTo>
                    <a:pt x="5845" y="0"/>
                  </a:moveTo>
                  <a:cubicBezTo>
                    <a:pt x="242" y="0"/>
                    <a:pt x="242" y="0"/>
                    <a:pt x="242" y="0"/>
                  </a:cubicBezTo>
                  <a:cubicBezTo>
                    <a:pt x="110" y="0"/>
                    <a:pt x="0" y="106"/>
                    <a:pt x="0" y="238"/>
                  </a:cubicBezTo>
                  <a:cubicBezTo>
                    <a:pt x="0" y="3614"/>
                    <a:pt x="0" y="3614"/>
                    <a:pt x="0" y="3614"/>
                  </a:cubicBezTo>
                  <a:cubicBezTo>
                    <a:pt x="0" y="3689"/>
                    <a:pt x="37" y="3756"/>
                    <a:pt x="91" y="3800"/>
                  </a:cubicBezTo>
                  <a:cubicBezTo>
                    <a:pt x="6059" y="135"/>
                    <a:pt x="6059" y="135"/>
                    <a:pt x="6059" y="135"/>
                  </a:cubicBezTo>
                  <a:cubicBezTo>
                    <a:pt x="6021" y="55"/>
                    <a:pt x="5940" y="0"/>
                    <a:pt x="5845" y="0"/>
                  </a:cubicBezTo>
                  <a:close/>
                </a:path>
              </a:pathLst>
            </a:custGeom>
            <a:solidFill>
              <a:srgbClr val="9DA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isḻíḓè"/>
            <p:cNvSpPr/>
            <p:nvPr/>
          </p:nvSpPr>
          <p:spPr bwMode="auto">
            <a:xfrm>
              <a:off x="5368283" y="3172754"/>
              <a:ext cx="1746520" cy="1083722"/>
            </a:xfrm>
            <a:custGeom>
              <a:avLst/>
              <a:gdLst>
                <a:gd name="T0" fmla="*/ 0 w 5991"/>
                <a:gd name="T1" fmla="*/ 3666 h 3720"/>
                <a:gd name="T2" fmla="*/ 149 w 5991"/>
                <a:gd name="T3" fmla="*/ 3720 h 3720"/>
                <a:gd name="T4" fmla="*/ 623 w 5991"/>
                <a:gd name="T5" fmla="*/ 3720 h 3720"/>
                <a:gd name="T6" fmla="*/ 623 w 5991"/>
                <a:gd name="T7" fmla="*/ 3576 h 3720"/>
                <a:gd name="T8" fmla="*/ 1475 w 5991"/>
                <a:gd name="T9" fmla="*/ 3576 h 3720"/>
                <a:gd name="T10" fmla="*/ 1475 w 5991"/>
                <a:gd name="T11" fmla="*/ 3720 h 3720"/>
                <a:gd name="T12" fmla="*/ 4387 w 5991"/>
                <a:gd name="T13" fmla="*/ 3720 h 3720"/>
                <a:gd name="T14" fmla="*/ 4387 w 5991"/>
                <a:gd name="T15" fmla="*/ 3576 h 3720"/>
                <a:gd name="T16" fmla="*/ 5231 w 5991"/>
                <a:gd name="T17" fmla="*/ 3576 h 3720"/>
                <a:gd name="T18" fmla="*/ 5231 w 5991"/>
                <a:gd name="T19" fmla="*/ 3720 h 3720"/>
                <a:gd name="T20" fmla="*/ 5752 w 5991"/>
                <a:gd name="T21" fmla="*/ 3720 h 3720"/>
                <a:gd name="T22" fmla="*/ 5991 w 5991"/>
                <a:gd name="T23" fmla="*/ 3478 h 3720"/>
                <a:gd name="T24" fmla="*/ 5991 w 5991"/>
                <a:gd name="T25" fmla="*/ 102 h 3720"/>
                <a:gd name="T26" fmla="*/ 5967 w 5991"/>
                <a:gd name="T27" fmla="*/ 0 h 3720"/>
                <a:gd name="T28" fmla="*/ 0 w 5991"/>
                <a:gd name="T29" fmla="*/ 366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91" h="3720">
                  <a:moveTo>
                    <a:pt x="0" y="3666"/>
                  </a:moveTo>
                  <a:cubicBezTo>
                    <a:pt x="41" y="3699"/>
                    <a:pt x="93" y="3720"/>
                    <a:pt x="149" y="3720"/>
                  </a:cubicBezTo>
                  <a:cubicBezTo>
                    <a:pt x="623" y="3720"/>
                    <a:pt x="623" y="3720"/>
                    <a:pt x="623" y="3720"/>
                  </a:cubicBezTo>
                  <a:cubicBezTo>
                    <a:pt x="623" y="3576"/>
                    <a:pt x="623" y="3576"/>
                    <a:pt x="623" y="3576"/>
                  </a:cubicBezTo>
                  <a:cubicBezTo>
                    <a:pt x="1475" y="3576"/>
                    <a:pt x="1475" y="3576"/>
                    <a:pt x="1475" y="3576"/>
                  </a:cubicBezTo>
                  <a:cubicBezTo>
                    <a:pt x="1475" y="3720"/>
                    <a:pt x="1475" y="3720"/>
                    <a:pt x="1475" y="3720"/>
                  </a:cubicBezTo>
                  <a:cubicBezTo>
                    <a:pt x="4387" y="3720"/>
                    <a:pt x="4387" y="3720"/>
                    <a:pt x="4387" y="3720"/>
                  </a:cubicBezTo>
                  <a:cubicBezTo>
                    <a:pt x="4387" y="3576"/>
                    <a:pt x="4387" y="3576"/>
                    <a:pt x="4387" y="3576"/>
                  </a:cubicBezTo>
                  <a:cubicBezTo>
                    <a:pt x="5231" y="3576"/>
                    <a:pt x="5231" y="3576"/>
                    <a:pt x="5231" y="3576"/>
                  </a:cubicBezTo>
                  <a:cubicBezTo>
                    <a:pt x="5231" y="3720"/>
                    <a:pt x="5231" y="3720"/>
                    <a:pt x="5231" y="3720"/>
                  </a:cubicBezTo>
                  <a:cubicBezTo>
                    <a:pt x="5752" y="3720"/>
                    <a:pt x="5752" y="3720"/>
                    <a:pt x="5752" y="3720"/>
                  </a:cubicBezTo>
                  <a:cubicBezTo>
                    <a:pt x="5884" y="3720"/>
                    <a:pt x="5991" y="3610"/>
                    <a:pt x="5991" y="3478"/>
                  </a:cubicBezTo>
                  <a:cubicBezTo>
                    <a:pt x="5991" y="102"/>
                    <a:pt x="5991" y="102"/>
                    <a:pt x="5991" y="102"/>
                  </a:cubicBezTo>
                  <a:cubicBezTo>
                    <a:pt x="5991" y="65"/>
                    <a:pt x="5982" y="31"/>
                    <a:pt x="5967" y="0"/>
                  </a:cubicBezTo>
                  <a:lnTo>
                    <a:pt x="0" y="3666"/>
                  </a:lnTo>
                  <a:close/>
                </a:path>
              </a:pathLst>
            </a:custGeom>
            <a:solidFill>
              <a:srgbClr val="8C9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ḻíḓê"/>
            <p:cNvSpPr/>
            <p:nvPr/>
          </p:nvSpPr>
          <p:spPr bwMode="auto">
            <a:xfrm>
              <a:off x="6026893" y="3642890"/>
              <a:ext cx="401030" cy="124602"/>
            </a:xfrm>
            <a:prstGeom prst="ellipse">
              <a:avLst/>
            </a:prstGeom>
            <a:solidFill>
              <a:srgbClr val="516F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iś1ïḑé"/>
            <p:cNvSpPr/>
            <p:nvPr/>
          </p:nvSpPr>
          <p:spPr bwMode="auto">
            <a:xfrm>
              <a:off x="3429101" y="2962292"/>
              <a:ext cx="366476" cy="1446010"/>
            </a:xfrm>
            <a:custGeom>
              <a:avLst/>
              <a:gdLst>
                <a:gd name="T0" fmla="*/ 1256 w 1256"/>
                <a:gd name="T1" fmla="*/ 4880 h 4964"/>
                <a:gd name="T2" fmla="*/ 1172 w 1256"/>
                <a:gd name="T3" fmla="*/ 4964 h 4964"/>
                <a:gd name="T4" fmla="*/ 84 w 1256"/>
                <a:gd name="T5" fmla="*/ 4964 h 4964"/>
                <a:gd name="T6" fmla="*/ 0 w 1256"/>
                <a:gd name="T7" fmla="*/ 4880 h 4964"/>
                <a:gd name="T8" fmla="*/ 0 w 1256"/>
                <a:gd name="T9" fmla="*/ 84 h 4964"/>
                <a:gd name="T10" fmla="*/ 84 w 1256"/>
                <a:gd name="T11" fmla="*/ 0 h 4964"/>
                <a:gd name="T12" fmla="*/ 1172 w 1256"/>
                <a:gd name="T13" fmla="*/ 0 h 4964"/>
                <a:gd name="T14" fmla="*/ 1256 w 1256"/>
                <a:gd name="T15" fmla="*/ 84 h 4964"/>
                <a:gd name="T16" fmla="*/ 1256 w 1256"/>
                <a:gd name="T17" fmla="*/ 4880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6" h="4964">
                  <a:moveTo>
                    <a:pt x="1256" y="4880"/>
                  </a:moveTo>
                  <a:cubicBezTo>
                    <a:pt x="1256" y="4926"/>
                    <a:pt x="1218" y="4964"/>
                    <a:pt x="1172" y="4964"/>
                  </a:cubicBezTo>
                  <a:cubicBezTo>
                    <a:pt x="84" y="4964"/>
                    <a:pt x="84" y="4964"/>
                    <a:pt x="84" y="4964"/>
                  </a:cubicBezTo>
                  <a:cubicBezTo>
                    <a:pt x="38" y="4964"/>
                    <a:pt x="0" y="4926"/>
                    <a:pt x="0" y="4880"/>
                  </a:cubicBezTo>
                  <a:cubicBezTo>
                    <a:pt x="0" y="84"/>
                    <a:pt x="0" y="84"/>
                    <a:pt x="0" y="84"/>
                  </a:cubicBezTo>
                  <a:cubicBezTo>
                    <a:pt x="0" y="38"/>
                    <a:pt x="38" y="0"/>
                    <a:pt x="84" y="0"/>
                  </a:cubicBezTo>
                  <a:cubicBezTo>
                    <a:pt x="1172" y="0"/>
                    <a:pt x="1172" y="0"/>
                    <a:pt x="1172" y="0"/>
                  </a:cubicBezTo>
                  <a:cubicBezTo>
                    <a:pt x="1218" y="0"/>
                    <a:pt x="1256" y="38"/>
                    <a:pt x="1256" y="84"/>
                  </a:cubicBezTo>
                  <a:lnTo>
                    <a:pt x="1256" y="4880"/>
                  </a:lnTo>
                  <a:close/>
                </a:path>
              </a:pathLst>
            </a:custGeom>
            <a:solidFill>
              <a:srgbClr val="367F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iślîḑè"/>
            <p:cNvSpPr/>
            <p:nvPr/>
          </p:nvSpPr>
          <p:spPr bwMode="auto">
            <a:xfrm>
              <a:off x="3514961" y="3166472"/>
              <a:ext cx="205227" cy="808342"/>
            </a:xfrm>
            <a:custGeom>
              <a:avLst/>
              <a:gdLst>
                <a:gd name="T0" fmla="*/ 702 w 706"/>
                <a:gd name="T1" fmla="*/ 2665 h 2776"/>
                <a:gd name="T2" fmla="*/ 595 w 706"/>
                <a:gd name="T3" fmla="*/ 2771 h 2776"/>
                <a:gd name="T4" fmla="*/ 107 w 706"/>
                <a:gd name="T5" fmla="*/ 2776 h 2776"/>
                <a:gd name="T6" fmla="*/ 1 w 706"/>
                <a:gd name="T7" fmla="*/ 2669 h 2776"/>
                <a:gd name="T8" fmla="*/ 4 w 706"/>
                <a:gd name="T9" fmla="*/ 106 h 2776"/>
                <a:gd name="T10" fmla="*/ 111 w 706"/>
                <a:gd name="T11" fmla="*/ 0 h 2776"/>
                <a:gd name="T12" fmla="*/ 599 w 706"/>
                <a:gd name="T13" fmla="*/ 2 h 2776"/>
                <a:gd name="T14" fmla="*/ 706 w 706"/>
                <a:gd name="T15" fmla="*/ 109 h 2776"/>
                <a:gd name="T16" fmla="*/ 702 w 706"/>
                <a:gd name="T17" fmla="*/ 2665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6" h="2776">
                  <a:moveTo>
                    <a:pt x="702" y="2665"/>
                  </a:moveTo>
                  <a:cubicBezTo>
                    <a:pt x="702" y="2724"/>
                    <a:pt x="654" y="2771"/>
                    <a:pt x="595" y="2771"/>
                  </a:cubicBezTo>
                  <a:cubicBezTo>
                    <a:pt x="107" y="2776"/>
                    <a:pt x="107" y="2776"/>
                    <a:pt x="107" y="2776"/>
                  </a:cubicBezTo>
                  <a:cubicBezTo>
                    <a:pt x="48" y="2776"/>
                    <a:pt x="0" y="2728"/>
                    <a:pt x="1" y="2669"/>
                  </a:cubicBezTo>
                  <a:cubicBezTo>
                    <a:pt x="4" y="106"/>
                    <a:pt x="4" y="106"/>
                    <a:pt x="4" y="106"/>
                  </a:cubicBezTo>
                  <a:cubicBezTo>
                    <a:pt x="4" y="47"/>
                    <a:pt x="52" y="0"/>
                    <a:pt x="111" y="0"/>
                  </a:cubicBezTo>
                  <a:cubicBezTo>
                    <a:pt x="599" y="2"/>
                    <a:pt x="599" y="2"/>
                    <a:pt x="599" y="2"/>
                  </a:cubicBezTo>
                  <a:cubicBezTo>
                    <a:pt x="658" y="2"/>
                    <a:pt x="706" y="50"/>
                    <a:pt x="706" y="109"/>
                  </a:cubicBezTo>
                  <a:lnTo>
                    <a:pt x="702" y="26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i$ḻïḋê"/>
            <p:cNvSpPr/>
            <p:nvPr/>
          </p:nvSpPr>
          <p:spPr bwMode="auto">
            <a:xfrm>
              <a:off x="3511820" y="4100462"/>
              <a:ext cx="186379" cy="186379"/>
            </a:xfrm>
            <a:prstGeom prst="ellipse">
              <a:avLst/>
            </a:prstGeom>
            <a:solidFill>
              <a:srgbClr val="1718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îṣlíḍé"/>
            <p:cNvSpPr/>
            <p:nvPr/>
          </p:nvSpPr>
          <p:spPr bwMode="auto">
            <a:xfrm>
              <a:off x="3494020" y="4082662"/>
              <a:ext cx="221980" cy="221980"/>
            </a:xfrm>
            <a:custGeom>
              <a:avLst/>
              <a:gdLst>
                <a:gd name="T0" fmla="*/ 381 w 762"/>
                <a:gd name="T1" fmla="*/ 61 h 762"/>
                <a:gd name="T2" fmla="*/ 701 w 762"/>
                <a:gd name="T3" fmla="*/ 381 h 762"/>
                <a:gd name="T4" fmla="*/ 381 w 762"/>
                <a:gd name="T5" fmla="*/ 701 h 762"/>
                <a:gd name="T6" fmla="*/ 61 w 762"/>
                <a:gd name="T7" fmla="*/ 381 h 762"/>
                <a:gd name="T8" fmla="*/ 381 w 762"/>
                <a:gd name="T9" fmla="*/ 61 h 762"/>
                <a:gd name="T10" fmla="*/ 381 w 762"/>
                <a:gd name="T11" fmla="*/ 0 h 762"/>
                <a:gd name="T12" fmla="*/ 0 w 762"/>
                <a:gd name="T13" fmla="*/ 381 h 762"/>
                <a:gd name="T14" fmla="*/ 381 w 762"/>
                <a:gd name="T15" fmla="*/ 762 h 762"/>
                <a:gd name="T16" fmla="*/ 762 w 762"/>
                <a:gd name="T17" fmla="*/ 381 h 762"/>
                <a:gd name="T18" fmla="*/ 381 w 762"/>
                <a:gd name="T19"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 h="762">
                  <a:moveTo>
                    <a:pt x="381" y="61"/>
                  </a:moveTo>
                  <a:cubicBezTo>
                    <a:pt x="558" y="61"/>
                    <a:pt x="701" y="204"/>
                    <a:pt x="701" y="381"/>
                  </a:cubicBezTo>
                  <a:cubicBezTo>
                    <a:pt x="701" y="558"/>
                    <a:pt x="558" y="701"/>
                    <a:pt x="381" y="701"/>
                  </a:cubicBezTo>
                  <a:cubicBezTo>
                    <a:pt x="204" y="701"/>
                    <a:pt x="61" y="558"/>
                    <a:pt x="61" y="381"/>
                  </a:cubicBezTo>
                  <a:cubicBezTo>
                    <a:pt x="61" y="204"/>
                    <a:pt x="204" y="61"/>
                    <a:pt x="381" y="61"/>
                  </a:cubicBezTo>
                  <a:moveTo>
                    <a:pt x="381" y="0"/>
                  </a:moveTo>
                  <a:cubicBezTo>
                    <a:pt x="171" y="0"/>
                    <a:pt x="0" y="171"/>
                    <a:pt x="0" y="381"/>
                  </a:cubicBezTo>
                  <a:cubicBezTo>
                    <a:pt x="0" y="591"/>
                    <a:pt x="171" y="762"/>
                    <a:pt x="381" y="762"/>
                  </a:cubicBezTo>
                  <a:cubicBezTo>
                    <a:pt x="591" y="762"/>
                    <a:pt x="762" y="591"/>
                    <a:pt x="762" y="381"/>
                  </a:cubicBezTo>
                  <a:cubicBezTo>
                    <a:pt x="762" y="171"/>
                    <a:pt x="591" y="0"/>
                    <a:pt x="381" y="0"/>
                  </a:cubicBezTo>
                  <a:close/>
                </a:path>
              </a:pathLst>
            </a:custGeom>
            <a:solidFill>
              <a:srgbClr val="93AD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ïŝḷïḑê"/>
            <p:cNvSpPr/>
            <p:nvPr/>
          </p:nvSpPr>
          <p:spPr bwMode="auto">
            <a:xfrm>
              <a:off x="3548468" y="3228249"/>
              <a:ext cx="20941" cy="611492"/>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9" name="ïṥlîḋè"/>
            <p:cNvSpPr/>
            <p:nvPr/>
          </p:nvSpPr>
          <p:spPr bwMode="auto">
            <a:xfrm>
              <a:off x="3592445" y="3228249"/>
              <a:ext cx="23036" cy="611492"/>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0" name="iṧľïḓé"/>
            <p:cNvSpPr/>
            <p:nvPr/>
          </p:nvSpPr>
          <p:spPr bwMode="auto">
            <a:xfrm>
              <a:off x="3638516" y="3228249"/>
              <a:ext cx="21989" cy="300510"/>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ïṣľîdé"/>
            <p:cNvSpPr/>
            <p:nvPr/>
          </p:nvSpPr>
          <p:spPr bwMode="auto">
            <a:xfrm>
              <a:off x="3821754" y="2962292"/>
              <a:ext cx="366476" cy="1446010"/>
            </a:xfrm>
            <a:custGeom>
              <a:avLst/>
              <a:gdLst>
                <a:gd name="T0" fmla="*/ 1256 w 1256"/>
                <a:gd name="T1" fmla="*/ 4880 h 4964"/>
                <a:gd name="T2" fmla="*/ 1172 w 1256"/>
                <a:gd name="T3" fmla="*/ 4964 h 4964"/>
                <a:gd name="T4" fmla="*/ 84 w 1256"/>
                <a:gd name="T5" fmla="*/ 4964 h 4964"/>
                <a:gd name="T6" fmla="*/ 0 w 1256"/>
                <a:gd name="T7" fmla="*/ 4880 h 4964"/>
                <a:gd name="T8" fmla="*/ 0 w 1256"/>
                <a:gd name="T9" fmla="*/ 84 h 4964"/>
                <a:gd name="T10" fmla="*/ 84 w 1256"/>
                <a:gd name="T11" fmla="*/ 0 h 4964"/>
                <a:gd name="T12" fmla="*/ 1172 w 1256"/>
                <a:gd name="T13" fmla="*/ 0 h 4964"/>
                <a:gd name="T14" fmla="*/ 1256 w 1256"/>
                <a:gd name="T15" fmla="*/ 84 h 4964"/>
                <a:gd name="T16" fmla="*/ 1256 w 1256"/>
                <a:gd name="T17" fmla="*/ 4880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6" h="4964">
                  <a:moveTo>
                    <a:pt x="1256" y="4880"/>
                  </a:moveTo>
                  <a:cubicBezTo>
                    <a:pt x="1256" y="4926"/>
                    <a:pt x="1218" y="4964"/>
                    <a:pt x="1172" y="4964"/>
                  </a:cubicBezTo>
                  <a:cubicBezTo>
                    <a:pt x="84" y="4964"/>
                    <a:pt x="84" y="4964"/>
                    <a:pt x="84" y="4964"/>
                  </a:cubicBezTo>
                  <a:cubicBezTo>
                    <a:pt x="38" y="4964"/>
                    <a:pt x="0" y="4926"/>
                    <a:pt x="0" y="4880"/>
                  </a:cubicBezTo>
                  <a:cubicBezTo>
                    <a:pt x="0" y="84"/>
                    <a:pt x="0" y="84"/>
                    <a:pt x="0" y="84"/>
                  </a:cubicBezTo>
                  <a:cubicBezTo>
                    <a:pt x="0" y="38"/>
                    <a:pt x="38" y="0"/>
                    <a:pt x="84" y="0"/>
                  </a:cubicBezTo>
                  <a:cubicBezTo>
                    <a:pt x="1172" y="0"/>
                    <a:pt x="1172" y="0"/>
                    <a:pt x="1172" y="0"/>
                  </a:cubicBezTo>
                  <a:cubicBezTo>
                    <a:pt x="1218" y="0"/>
                    <a:pt x="1256" y="38"/>
                    <a:pt x="1256" y="84"/>
                  </a:cubicBezTo>
                  <a:lnTo>
                    <a:pt x="1256" y="4880"/>
                  </a:lnTo>
                  <a:close/>
                </a:path>
              </a:pathLst>
            </a:custGeom>
            <a:solidFill>
              <a:srgbClr val="3761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îṥḷïḓe"/>
            <p:cNvSpPr/>
            <p:nvPr/>
          </p:nvSpPr>
          <p:spPr bwMode="auto">
            <a:xfrm>
              <a:off x="3906567" y="3166472"/>
              <a:ext cx="205227" cy="808342"/>
            </a:xfrm>
            <a:custGeom>
              <a:avLst/>
              <a:gdLst>
                <a:gd name="T0" fmla="*/ 702 w 705"/>
                <a:gd name="T1" fmla="*/ 2665 h 2776"/>
                <a:gd name="T2" fmla="*/ 595 w 705"/>
                <a:gd name="T3" fmla="*/ 2771 h 2776"/>
                <a:gd name="T4" fmla="*/ 106 w 705"/>
                <a:gd name="T5" fmla="*/ 2776 h 2776"/>
                <a:gd name="T6" fmla="*/ 0 w 705"/>
                <a:gd name="T7" fmla="*/ 2669 h 2776"/>
                <a:gd name="T8" fmla="*/ 3 w 705"/>
                <a:gd name="T9" fmla="*/ 106 h 2776"/>
                <a:gd name="T10" fmla="*/ 111 w 705"/>
                <a:gd name="T11" fmla="*/ 0 h 2776"/>
                <a:gd name="T12" fmla="*/ 599 w 705"/>
                <a:gd name="T13" fmla="*/ 2 h 2776"/>
                <a:gd name="T14" fmla="*/ 705 w 705"/>
                <a:gd name="T15" fmla="*/ 109 h 2776"/>
                <a:gd name="T16" fmla="*/ 702 w 705"/>
                <a:gd name="T17" fmla="*/ 2665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5" h="2776">
                  <a:moveTo>
                    <a:pt x="702" y="2665"/>
                  </a:moveTo>
                  <a:cubicBezTo>
                    <a:pt x="702" y="2724"/>
                    <a:pt x="654" y="2771"/>
                    <a:pt x="595" y="2771"/>
                  </a:cubicBezTo>
                  <a:cubicBezTo>
                    <a:pt x="106" y="2776"/>
                    <a:pt x="106" y="2776"/>
                    <a:pt x="106" y="2776"/>
                  </a:cubicBezTo>
                  <a:cubicBezTo>
                    <a:pt x="47" y="2776"/>
                    <a:pt x="0" y="2728"/>
                    <a:pt x="0" y="2669"/>
                  </a:cubicBezTo>
                  <a:cubicBezTo>
                    <a:pt x="3" y="106"/>
                    <a:pt x="3" y="106"/>
                    <a:pt x="3" y="106"/>
                  </a:cubicBezTo>
                  <a:cubicBezTo>
                    <a:pt x="4" y="47"/>
                    <a:pt x="52" y="0"/>
                    <a:pt x="111" y="0"/>
                  </a:cubicBezTo>
                  <a:cubicBezTo>
                    <a:pt x="599" y="2"/>
                    <a:pt x="599" y="2"/>
                    <a:pt x="599" y="2"/>
                  </a:cubicBezTo>
                  <a:cubicBezTo>
                    <a:pt x="658" y="2"/>
                    <a:pt x="705" y="50"/>
                    <a:pt x="705" y="109"/>
                  </a:cubicBezTo>
                  <a:lnTo>
                    <a:pt x="702" y="26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îşḷíďê"/>
            <p:cNvSpPr/>
            <p:nvPr/>
          </p:nvSpPr>
          <p:spPr bwMode="auto">
            <a:xfrm>
              <a:off x="3903426" y="4100462"/>
              <a:ext cx="186379" cy="186379"/>
            </a:xfrm>
            <a:prstGeom prst="ellipse">
              <a:avLst/>
            </a:prstGeom>
            <a:solidFill>
              <a:srgbClr val="1718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i$ḷíḑe"/>
            <p:cNvSpPr/>
            <p:nvPr/>
          </p:nvSpPr>
          <p:spPr bwMode="auto">
            <a:xfrm>
              <a:off x="3885626" y="4082662"/>
              <a:ext cx="221980" cy="221980"/>
            </a:xfrm>
            <a:custGeom>
              <a:avLst/>
              <a:gdLst>
                <a:gd name="T0" fmla="*/ 381 w 762"/>
                <a:gd name="T1" fmla="*/ 61 h 762"/>
                <a:gd name="T2" fmla="*/ 701 w 762"/>
                <a:gd name="T3" fmla="*/ 381 h 762"/>
                <a:gd name="T4" fmla="*/ 381 w 762"/>
                <a:gd name="T5" fmla="*/ 701 h 762"/>
                <a:gd name="T6" fmla="*/ 61 w 762"/>
                <a:gd name="T7" fmla="*/ 381 h 762"/>
                <a:gd name="T8" fmla="*/ 381 w 762"/>
                <a:gd name="T9" fmla="*/ 61 h 762"/>
                <a:gd name="T10" fmla="*/ 381 w 762"/>
                <a:gd name="T11" fmla="*/ 0 h 762"/>
                <a:gd name="T12" fmla="*/ 0 w 762"/>
                <a:gd name="T13" fmla="*/ 381 h 762"/>
                <a:gd name="T14" fmla="*/ 381 w 762"/>
                <a:gd name="T15" fmla="*/ 762 h 762"/>
                <a:gd name="T16" fmla="*/ 762 w 762"/>
                <a:gd name="T17" fmla="*/ 381 h 762"/>
                <a:gd name="T18" fmla="*/ 381 w 762"/>
                <a:gd name="T19"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 h="762">
                  <a:moveTo>
                    <a:pt x="381" y="61"/>
                  </a:moveTo>
                  <a:cubicBezTo>
                    <a:pt x="558" y="61"/>
                    <a:pt x="701" y="204"/>
                    <a:pt x="701" y="381"/>
                  </a:cubicBezTo>
                  <a:cubicBezTo>
                    <a:pt x="701" y="558"/>
                    <a:pt x="558" y="701"/>
                    <a:pt x="381" y="701"/>
                  </a:cubicBezTo>
                  <a:cubicBezTo>
                    <a:pt x="205" y="701"/>
                    <a:pt x="61" y="558"/>
                    <a:pt x="61" y="381"/>
                  </a:cubicBezTo>
                  <a:cubicBezTo>
                    <a:pt x="61" y="204"/>
                    <a:pt x="205" y="61"/>
                    <a:pt x="381" y="61"/>
                  </a:cubicBezTo>
                  <a:moveTo>
                    <a:pt x="381" y="0"/>
                  </a:moveTo>
                  <a:cubicBezTo>
                    <a:pt x="171" y="0"/>
                    <a:pt x="0" y="171"/>
                    <a:pt x="0" y="381"/>
                  </a:cubicBezTo>
                  <a:cubicBezTo>
                    <a:pt x="0" y="591"/>
                    <a:pt x="171" y="762"/>
                    <a:pt x="381" y="762"/>
                  </a:cubicBezTo>
                  <a:cubicBezTo>
                    <a:pt x="591" y="762"/>
                    <a:pt x="762" y="591"/>
                    <a:pt x="762" y="381"/>
                  </a:cubicBezTo>
                  <a:cubicBezTo>
                    <a:pt x="762" y="171"/>
                    <a:pt x="591" y="0"/>
                    <a:pt x="381" y="0"/>
                  </a:cubicBezTo>
                  <a:close/>
                </a:path>
              </a:pathLst>
            </a:custGeom>
            <a:solidFill>
              <a:srgbClr val="93AD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iṣḻíḑé"/>
            <p:cNvSpPr/>
            <p:nvPr/>
          </p:nvSpPr>
          <p:spPr bwMode="auto">
            <a:xfrm>
              <a:off x="3940074" y="3228249"/>
              <a:ext cx="20941" cy="611492"/>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6" name="îŝḷîḍê"/>
            <p:cNvSpPr/>
            <p:nvPr/>
          </p:nvSpPr>
          <p:spPr bwMode="auto">
            <a:xfrm>
              <a:off x="3985098" y="3228249"/>
              <a:ext cx="21989" cy="611492"/>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7" name="i$ļiḋe"/>
            <p:cNvSpPr/>
            <p:nvPr/>
          </p:nvSpPr>
          <p:spPr bwMode="auto">
            <a:xfrm>
              <a:off x="4030122" y="3228249"/>
              <a:ext cx="21989" cy="300510"/>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8" name="iSḷidè"/>
            <p:cNvSpPr/>
            <p:nvPr/>
          </p:nvSpPr>
          <p:spPr bwMode="auto">
            <a:xfrm>
              <a:off x="4217548" y="2957057"/>
              <a:ext cx="366476" cy="1444963"/>
            </a:xfrm>
            <a:custGeom>
              <a:avLst/>
              <a:gdLst>
                <a:gd name="T0" fmla="*/ 1256 w 1256"/>
                <a:gd name="T1" fmla="*/ 4880 h 4964"/>
                <a:gd name="T2" fmla="*/ 1172 w 1256"/>
                <a:gd name="T3" fmla="*/ 4964 h 4964"/>
                <a:gd name="T4" fmla="*/ 84 w 1256"/>
                <a:gd name="T5" fmla="*/ 4964 h 4964"/>
                <a:gd name="T6" fmla="*/ 0 w 1256"/>
                <a:gd name="T7" fmla="*/ 4880 h 4964"/>
                <a:gd name="T8" fmla="*/ 0 w 1256"/>
                <a:gd name="T9" fmla="*/ 84 h 4964"/>
                <a:gd name="T10" fmla="*/ 84 w 1256"/>
                <a:gd name="T11" fmla="*/ 0 h 4964"/>
                <a:gd name="T12" fmla="*/ 1172 w 1256"/>
                <a:gd name="T13" fmla="*/ 0 h 4964"/>
                <a:gd name="T14" fmla="*/ 1256 w 1256"/>
                <a:gd name="T15" fmla="*/ 84 h 4964"/>
                <a:gd name="T16" fmla="*/ 1256 w 1256"/>
                <a:gd name="T17" fmla="*/ 4880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6" h="4964">
                  <a:moveTo>
                    <a:pt x="1256" y="4880"/>
                  </a:moveTo>
                  <a:cubicBezTo>
                    <a:pt x="1256" y="4926"/>
                    <a:pt x="1218" y="4964"/>
                    <a:pt x="1172" y="4964"/>
                  </a:cubicBezTo>
                  <a:cubicBezTo>
                    <a:pt x="84" y="4964"/>
                    <a:pt x="84" y="4964"/>
                    <a:pt x="84" y="4964"/>
                  </a:cubicBezTo>
                  <a:cubicBezTo>
                    <a:pt x="38" y="4964"/>
                    <a:pt x="0" y="4926"/>
                    <a:pt x="0" y="4880"/>
                  </a:cubicBezTo>
                  <a:cubicBezTo>
                    <a:pt x="0" y="84"/>
                    <a:pt x="0" y="84"/>
                    <a:pt x="0" y="84"/>
                  </a:cubicBezTo>
                  <a:cubicBezTo>
                    <a:pt x="0" y="38"/>
                    <a:pt x="38" y="0"/>
                    <a:pt x="84" y="0"/>
                  </a:cubicBezTo>
                  <a:cubicBezTo>
                    <a:pt x="1172" y="0"/>
                    <a:pt x="1172" y="0"/>
                    <a:pt x="1172" y="0"/>
                  </a:cubicBezTo>
                  <a:cubicBezTo>
                    <a:pt x="1218" y="0"/>
                    <a:pt x="1256" y="38"/>
                    <a:pt x="1256" y="84"/>
                  </a:cubicBezTo>
                  <a:lnTo>
                    <a:pt x="1256" y="4880"/>
                  </a:lnTo>
                  <a:close/>
                </a:path>
              </a:pathLst>
            </a:custGeom>
            <a:solidFill>
              <a:srgbClr val="E54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îşḷîḓé"/>
            <p:cNvSpPr/>
            <p:nvPr/>
          </p:nvSpPr>
          <p:spPr bwMode="auto">
            <a:xfrm>
              <a:off x="4302361" y="3162283"/>
              <a:ext cx="205227" cy="808342"/>
            </a:xfrm>
            <a:custGeom>
              <a:avLst/>
              <a:gdLst>
                <a:gd name="T0" fmla="*/ 702 w 705"/>
                <a:gd name="T1" fmla="*/ 2665 h 2777"/>
                <a:gd name="T2" fmla="*/ 594 w 705"/>
                <a:gd name="T3" fmla="*/ 2772 h 2777"/>
                <a:gd name="T4" fmla="*/ 106 w 705"/>
                <a:gd name="T5" fmla="*/ 2777 h 2777"/>
                <a:gd name="T6" fmla="*/ 0 w 705"/>
                <a:gd name="T7" fmla="*/ 2670 h 2777"/>
                <a:gd name="T8" fmla="*/ 3 w 705"/>
                <a:gd name="T9" fmla="*/ 107 h 2777"/>
                <a:gd name="T10" fmla="*/ 110 w 705"/>
                <a:gd name="T11" fmla="*/ 1 h 2777"/>
                <a:gd name="T12" fmla="*/ 599 w 705"/>
                <a:gd name="T13" fmla="*/ 3 h 2777"/>
                <a:gd name="T14" fmla="*/ 705 w 705"/>
                <a:gd name="T15" fmla="*/ 110 h 2777"/>
                <a:gd name="T16" fmla="*/ 702 w 705"/>
                <a:gd name="T17" fmla="*/ 2665 h 2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5" h="2777">
                  <a:moveTo>
                    <a:pt x="702" y="2665"/>
                  </a:moveTo>
                  <a:cubicBezTo>
                    <a:pt x="701" y="2724"/>
                    <a:pt x="653" y="2772"/>
                    <a:pt x="594" y="2772"/>
                  </a:cubicBezTo>
                  <a:cubicBezTo>
                    <a:pt x="106" y="2777"/>
                    <a:pt x="106" y="2777"/>
                    <a:pt x="106" y="2777"/>
                  </a:cubicBezTo>
                  <a:cubicBezTo>
                    <a:pt x="47" y="2777"/>
                    <a:pt x="0" y="2729"/>
                    <a:pt x="0" y="2670"/>
                  </a:cubicBezTo>
                  <a:cubicBezTo>
                    <a:pt x="3" y="107"/>
                    <a:pt x="3" y="107"/>
                    <a:pt x="3" y="107"/>
                  </a:cubicBezTo>
                  <a:cubicBezTo>
                    <a:pt x="3" y="48"/>
                    <a:pt x="51" y="0"/>
                    <a:pt x="110" y="1"/>
                  </a:cubicBezTo>
                  <a:cubicBezTo>
                    <a:pt x="599" y="3"/>
                    <a:pt x="599" y="3"/>
                    <a:pt x="599" y="3"/>
                  </a:cubicBezTo>
                  <a:cubicBezTo>
                    <a:pt x="657" y="3"/>
                    <a:pt x="705" y="51"/>
                    <a:pt x="705" y="110"/>
                  </a:cubicBezTo>
                  <a:lnTo>
                    <a:pt x="702" y="26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ïṩ1íḍè"/>
            <p:cNvSpPr/>
            <p:nvPr/>
          </p:nvSpPr>
          <p:spPr bwMode="auto">
            <a:xfrm>
              <a:off x="4299220" y="4096274"/>
              <a:ext cx="186379" cy="186379"/>
            </a:xfrm>
            <a:prstGeom prst="ellipse">
              <a:avLst/>
            </a:prstGeom>
            <a:solidFill>
              <a:srgbClr val="1718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îSḻiḋe"/>
            <p:cNvSpPr/>
            <p:nvPr/>
          </p:nvSpPr>
          <p:spPr bwMode="auto">
            <a:xfrm>
              <a:off x="4281420" y="4078474"/>
              <a:ext cx="221980" cy="221980"/>
            </a:xfrm>
            <a:custGeom>
              <a:avLst/>
              <a:gdLst>
                <a:gd name="T0" fmla="*/ 381 w 762"/>
                <a:gd name="T1" fmla="*/ 61 h 763"/>
                <a:gd name="T2" fmla="*/ 701 w 762"/>
                <a:gd name="T3" fmla="*/ 381 h 763"/>
                <a:gd name="T4" fmla="*/ 381 w 762"/>
                <a:gd name="T5" fmla="*/ 702 h 763"/>
                <a:gd name="T6" fmla="*/ 61 w 762"/>
                <a:gd name="T7" fmla="*/ 381 h 763"/>
                <a:gd name="T8" fmla="*/ 381 w 762"/>
                <a:gd name="T9" fmla="*/ 61 h 763"/>
                <a:gd name="T10" fmla="*/ 381 w 762"/>
                <a:gd name="T11" fmla="*/ 0 h 763"/>
                <a:gd name="T12" fmla="*/ 0 w 762"/>
                <a:gd name="T13" fmla="*/ 381 h 763"/>
                <a:gd name="T14" fmla="*/ 381 w 762"/>
                <a:gd name="T15" fmla="*/ 763 h 763"/>
                <a:gd name="T16" fmla="*/ 762 w 762"/>
                <a:gd name="T17" fmla="*/ 381 h 763"/>
                <a:gd name="T18" fmla="*/ 381 w 762"/>
                <a:gd name="T1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 h="763">
                  <a:moveTo>
                    <a:pt x="381" y="61"/>
                  </a:moveTo>
                  <a:cubicBezTo>
                    <a:pt x="558" y="61"/>
                    <a:pt x="701" y="205"/>
                    <a:pt x="701" y="381"/>
                  </a:cubicBezTo>
                  <a:cubicBezTo>
                    <a:pt x="701" y="558"/>
                    <a:pt x="558" y="702"/>
                    <a:pt x="381" y="702"/>
                  </a:cubicBezTo>
                  <a:cubicBezTo>
                    <a:pt x="204" y="702"/>
                    <a:pt x="61" y="558"/>
                    <a:pt x="61" y="381"/>
                  </a:cubicBezTo>
                  <a:cubicBezTo>
                    <a:pt x="61" y="205"/>
                    <a:pt x="204" y="61"/>
                    <a:pt x="381" y="61"/>
                  </a:cubicBezTo>
                  <a:moveTo>
                    <a:pt x="381" y="0"/>
                  </a:moveTo>
                  <a:cubicBezTo>
                    <a:pt x="171" y="0"/>
                    <a:pt x="0" y="171"/>
                    <a:pt x="0" y="381"/>
                  </a:cubicBezTo>
                  <a:cubicBezTo>
                    <a:pt x="0" y="592"/>
                    <a:pt x="171" y="763"/>
                    <a:pt x="381" y="763"/>
                  </a:cubicBezTo>
                  <a:cubicBezTo>
                    <a:pt x="591" y="763"/>
                    <a:pt x="762" y="592"/>
                    <a:pt x="762" y="381"/>
                  </a:cubicBezTo>
                  <a:cubicBezTo>
                    <a:pt x="762" y="171"/>
                    <a:pt x="591" y="0"/>
                    <a:pt x="381" y="0"/>
                  </a:cubicBezTo>
                  <a:close/>
                </a:path>
              </a:pathLst>
            </a:custGeom>
            <a:solidFill>
              <a:srgbClr val="93AD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íṧļidé"/>
            <p:cNvSpPr/>
            <p:nvPr/>
          </p:nvSpPr>
          <p:spPr bwMode="auto">
            <a:xfrm>
              <a:off x="4335868" y="3224061"/>
              <a:ext cx="20941" cy="611492"/>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3" name="iṧḻîḍè"/>
            <p:cNvSpPr/>
            <p:nvPr/>
          </p:nvSpPr>
          <p:spPr bwMode="auto">
            <a:xfrm>
              <a:off x="4380892" y="3224061"/>
              <a:ext cx="20941" cy="611492"/>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4" name="ísļîďé"/>
            <p:cNvSpPr/>
            <p:nvPr/>
          </p:nvSpPr>
          <p:spPr bwMode="auto">
            <a:xfrm>
              <a:off x="4425916" y="3224061"/>
              <a:ext cx="21989" cy="298416"/>
            </a:xfrm>
            <a:prstGeom prst="rect">
              <a:avLst/>
            </a:prstGeom>
            <a:solidFill>
              <a:srgbClr val="516F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5" name="îsḻiďê"/>
            <p:cNvSpPr/>
            <p:nvPr/>
          </p:nvSpPr>
          <p:spPr bwMode="auto">
            <a:xfrm>
              <a:off x="3571503" y="4637611"/>
              <a:ext cx="5028052" cy="326687"/>
            </a:xfrm>
            <a:custGeom>
              <a:avLst/>
              <a:gdLst>
                <a:gd name="T0" fmla="*/ 4802 w 4802"/>
                <a:gd name="T1" fmla="*/ 312 h 312"/>
                <a:gd name="T2" fmla="*/ 0 w 4802"/>
                <a:gd name="T3" fmla="*/ 75 h 312"/>
                <a:gd name="T4" fmla="*/ 0 w 4802"/>
                <a:gd name="T5" fmla="*/ 0 h 312"/>
                <a:gd name="T6" fmla="*/ 4802 w 4802"/>
                <a:gd name="T7" fmla="*/ 0 h 312"/>
                <a:gd name="T8" fmla="*/ 4802 w 4802"/>
                <a:gd name="T9" fmla="*/ 312 h 312"/>
              </a:gdLst>
              <a:ahLst/>
              <a:cxnLst>
                <a:cxn ang="0">
                  <a:pos x="T0" y="T1"/>
                </a:cxn>
                <a:cxn ang="0">
                  <a:pos x="T2" y="T3"/>
                </a:cxn>
                <a:cxn ang="0">
                  <a:pos x="T4" y="T5"/>
                </a:cxn>
                <a:cxn ang="0">
                  <a:pos x="T6" y="T7"/>
                </a:cxn>
                <a:cxn ang="0">
                  <a:pos x="T8" y="T9"/>
                </a:cxn>
              </a:cxnLst>
              <a:rect l="0" t="0" r="r" b="b"/>
              <a:pathLst>
                <a:path w="4802" h="312">
                  <a:moveTo>
                    <a:pt x="4802" y="312"/>
                  </a:moveTo>
                  <a:lnTo>
                    <a:pt x="0" y="75"/>
                  </a:lnTo>
                  <a:lnTo>
                    <a:pt x="0" y="0"/>
                  </a:lnTo>
                  <a:lnTo>
                    <a:pt x="4802" y="0"/>
                  </a:lnTo>
                  <a:lnTo>
                    <a:pt x="4802" y="312"/>
                  </a:lnTo>
                  <a:close/>
                </a:path>
              </a:pathLst>
            </a:custGeom>
            <a:solidFill>
              <a:srgbClr val="C6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îšḷiḑe"/>
            <p:cNvSpPr/>
            <p:nvPr/>
          </p:nvSpPr>
          <p:spPr bwMode="auto">
            <a:xfrm>
              <a:off x="7624729" y="3893141"/>
              <a:ext cx="287945" cy="515161"/>
            </a:xfrm>
            <a:prstGeom prst="rect">
              <a:avLst/>
            </a:prstGeom>
            <a:solidFill>
              <a:srgbClr val="F4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7" name="išḷîḓe"/>
            <p:cNvSpPr/>
            <p:nvPr/>
          </p:nvSpPr>
          <p:spPr bwMode="auto">
            <a:xfrm>
              <a:off x="7912674" y="3893141"/>
              <a:ext cx="370664" cy="515161"/>
            </a:xfrm>
            <a:custGeom>
              <a:avLst/>
              <a:gdLst>
                <a:gd name="T0" fmla="*/ 765 w 1272"/>
                <a:gd name="T1" fmla="*/ 160 h 1768"/>
                <a:gd name="T2" fmla="*/ 510 w 1272"/>
                <a:gd name="T3" fmla="*/ 169 h 1768"/>
                <a:gd name="T4" fmla="*/ 510 w 1272"/>
                <a:gd name="T5" fmla="*/ 0 h 1768"/>
                <a:gd name="T6" fmla="*/ 0 w 1272"/>
                <a:gd name="T7" fmla="*/ 0 h 1768"/>
                <a:gd name="T8" fmla="*/ 0 w 1272"/>
                <a:gd name="T9" fmla="*/ 1768 h 1768"/>
                <a:gd name="T10" fmla="*/ 510 w 1272"/>
                <a:gd name="T11" fmla="*/ 1768 h 1768"/>
                <a:gd name="T12" fmla="*/ 510 w 1272"/>
                <a:gd name="T13" fmla="*/ 1171 h 1768"/>
                <a:gd name="T14" fmla="*/ 765 w 1272"/>
                <a:gd name="T15" fmla="*/ 1174 h 1768"/>
                <a:gd name="T16" fmla="*/ 1272 w 1272"/>
                <a:gd name="T17" fmla="*/ 667 h 1768"/>
                <a:gd name="T18" fmla="*/ 765 w 1272"/>
                <a:gd name="T19" fmla="*/ 160 h 1768"/>
                <a:gd name="T20" fmla="*/ 765 w 1272"/>
                <a:gd name="T21" fmla="*/ 951 h 1768"/>
                <a:gd name="T22" fmla="*/ 510 w 1272"/>
                <a:gd name="T23" fmla="*/ 849 h 1768"/>
                <a:gd name="T24" fmla="*/ 510 w 1272"/>
                <a:gd name="T25" fmla="*/ 481 h 1768"/>
                <a:gd name="T26" fmla="*/ 765 w 1272"/>
                <a:gd name="T27" fmla="*/ 383 h 1768"/>
                <a:gd name="T28" fmla="*/ 1049 w 1272"/>
                <a:gd name="T29" fmla="*/ 667 h 1768"/>
                <a:gd name="T30" fmla="*/ 765 w 1272"/>
                <a:gd name="T31" fmla="*/ 951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2" h="1768">
                  <a:moveTo>
                    <a:pt x="765" y="160"/>
                  </a:moveTo>
                  <a:cubicBezTo>
                    <a:pt x="672" y="160"/>
                    <a:pt x="558" y="152"/>
                    <a:pt x="510" y="169"/>
                  </a:cubicBezTo>
                  <a:cubicBezTo>
                    <a:pt x="510" y="0"/>
                    <a:pt x="510" y="0"/>
                    <a:pt x="510" y="0"/>
                  </a:cubicBezTo>
                  <a:cubicBezTo>
                    <a:pt x="0" y="0"/>
                    <a:pt x="0" y="0"/>
                    <a:pt x="0" y="0"/>
                  </a:cubicBezTo>
                  <a:cubicBezTo>
                    <a:pt x="0" y="1768"/>
                    <a:pt x="0" y="1768"/>
                    <a:pt x="0" y="1768"/>
                  </a:cubicBezTo>
                  <a:cubicBezTo>
                    <a:pt x="510" y="1768"/>
                    <a:pt x="510" y="1768"/>
                    <a:pt x="510" y="1768"/>
                  </a:cubicBezTo>
                  <a:cubicBezTo>
                    <a:pt x="510" y="1171"/>
                    <a:pt x="510" y="1171"/>
                    <a:pt x="510" y="1171"/>
                  </a:cubicBezTo>
                  <a:cubicBezTo>
                    <a:pt x="611" y="1190"/>
                    <a:pt x="672" y="1174"/>
                    <a:pt x="765" y="1174"/>
                  </a:cubicBezTo>
                  <a:cubicBezTo>
                    <a:pt x="1045" y="1174"/>
                    <a:pt x="1272" y="947"/>
                    <a:pt x="1272" y="667"/>
                  </a:cubicBezTo>
                  <a:cubicBezTo>
                    <a:pt x="1272" y="387"/>
                    <a:pt x="1045" y="160"/>
                    <a:pt x="765" y="160"/>
                  </a:cubicBezTo>
                  <a:close/>
                  <a:moveTo>
                    <a:pt x="765" y="951"/>
                  </a:moveTo>
                  <a:cubicBezTo>
                    <a:pt x="653" y="951"/>
                    <a:pt x="558" y="943"/>
                    <a:pt x="510" y="849"/>
                  </a:cubicBezTo>
                  <a:cubicBezTo>
                    <a:pt x="510" y="481"/>
                    <a:pt x="510" y="481"/>
                    <a:pt x="510" y="481"/>
                  </a:cubicBezTo>
                  <a:cubicBezTo>
                    <a:pt x="558" y="387"/>
                    <a:pt x="653" y="383"/>
                    <a:pt x="765" y="383"/>
                  </a:cubicBezTo>
                  <a:cubicBezTo>
                    <a:pt x="921" y="383"/>
                    <a:pt x="1049" y="510"/>
                    <a:pt x="1049" y="667"/>
                  </a:cubicBezTo>
                  <a:cubicBezTo>
                    <a:pt x="1049" y="823"/>
                    <a:pt x="921" y="951"/>
                    <a:pt x="765" y="951"/>
                  </a:cubicBez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îṥḻiḋe"/>
            <p:cNvSpPr/>
            <p:nvPr/>
          </p:nvSpPr>
          <p:spPr bwMode="auto">
            <a:xfrm>
              <a:off x="5777689" y="1388539"/>
              <a:ext cx="924567" cy="673269"/>
            </a:xfrm>
            <a:custGeom>
              <a:avLst/>
              <a:gdLst>
                <a:gd name="T0" fmla="*/ 109 w 3172"/>
                <a:gd name="T1" fmla="*/ 1900 h 2312"/>
                <a:gd name="T2" fmla="*/ 156 w 3172"/>
                <a:gd name="T3" fmla="*/ 2312 h 2312"/>
                <a:gd name="T4" fmla="*/ 316 w 3172"/>
                <a:gd name="T5" fmla="*/ 2312 h 2312"/>
                <a:gd name="T6" fmla="*/ 512 w 3172"/>
                <a:gd name="T7" fmla="*/ 1128 h 2312"/>
                <a:gd name="T8" fmla="*/ 2020 w 3172"/>
                <a:gd name="T9" fmla="*/ 1606 h 2312"/>
                <a:gd name="T10" fmla="*/ 1321 w 3172"/>
                <a:gd name="T11" fmla="*/ 1409 h 2312"/>
                <a:gd name="T12" fmla="*/ 2527 w 3172"/>
                <a:gd name="T13" fmla="*/ 1128 h 2312"/>
                <a:gd name="T14" fmla="*/ 2645 w 3172"/>
                <a:gd name="T15" fmla="*/ 2312 h 2312"/>
                <a:gd name="T16" fmla="*/ 2817 w 3172"/>
                <a:gd name="T17" fmla="*/ 2255 h 2312"/>
                <a:gd name="T18" fmla="*/ 2947 w 3172"/>
                <a:gd name="T19" fmla="*/ 1903 h 2312"/>
                <a:gd name="T20" fmla="*/ 2657 w 3172"/>
                <a:gd name="T21" fmla="*/ 650 h 2312"/>
                <a:gd name="T22" fmla="*/ 1534 w 3172"/>
                <a:gd name="T23" fmla="*/ 49 h 2312"/>
                <a:gd name="T24" fmla="*/ 169 w 3172"/>
                <a:gd name="T25" fmla="*/ 686 h 2312"/>
                <a:gd name="T26" fmla="*/ 109 w 3172"/>
                <a:gd name="T27" fmla="*/ 1900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72" h="2312">
                  <a:moveTo>
                    <a:pt x="109" y="1900"/>
                  </a:moveTo>
                  <a:cubicBezTo>
                    <a:pt x="156" y="2312"/>
                    <a:pt x="156" y="2312"/>
                    <a:pt x="156" y="2312"/>
                  </a:cubicBezTo>
                  <a:cubicBezTo>
                    <a:pt x="316" y="2312"/>
                    <a:pt x="316" y="2312"/>
                    <a:pt x="316" y="2312"/>
                  </a:cubicBezTo>
                  <a:cubicBezTo>
                    <a:pt x="316" y="2312"/>
                    <a:pt x="194" y="1422"/>
                    <a:pt x="512" y="1128"/>
                  </a:cubicBezTo>
                  <a:cubicBezTo>
                    <a:pt x="512" y="1128"/>
                    <a:pt x="848" y="1691"/>
                    <a:pt x="2020" y="1606"/>
                  </a:cubicBezTo>
                  <a:cubicBezTo>
                    <a:pt x="2020" y="1606"/>
                    <a:pt x="1627" y="1618"/>
                    <a:pt x="1321" y="1409"/>
                  </a:cubicBezTo>
                  <a:cubicBezTo>
                    <a:pt x="1321" y="1409"/>
                    <a:pt x="2176" y="1753"/>
                    <a:pt x="2527" y="1128"/>
                  </a:cubicBezTo>
                  <a:cubicBezTo>
                    <a:pt x="2527" y="1128"/>
                    <a:pt x="2828" y="1806"/>
                    <a:pt x="2645" y="2312"/>
                  </a:cubicBezTo>
                  <a:cubicBezTo>
                    <a:pt x="2817" y="2255"/>
                    <a:pt x="2817" y="2255"/>
                    <a:pt x="2817" y="2255"/>
                  </a:cubicBezTo>
                  <a:cubicBezTo>
                    <a:pt x="2947" y="1903"/>
                    <a:pt x="2947" y="1903"/>
                    <a:pt x="2947" y="1903"/>
                  </a:cubicBezTo>
                  <a:cubicBezTo>
                    <a:pt x="2947" y="1903"/>
                    <a:pt x="3172" y="699"/>
                    <a:pt x="2657" y="650"/>
                  </a:cubicBezTo>
                  <a:cubicBezTo>
                    <a:pt x="2657" y="650"/>
                    <a:pt x="2372" y="0"/>
                    <a:pt x="1534" y="49"/>
                  </a:cubicBezTo>
                  <a:cubicBezTo>
                    <a:pt x="696" y="98"/>
                    <a:pt x="303" y="404"/>
                    <a:pt x="169" y="686"/>
                  </a:cubicBezTo>
                  <a:cubicBezTo>
                    <a:pt x="34" y="968"/>
                    <a:pt x="0" y="1667"/>
                    <a:pt x="109" y="1900"/>
                  </a:cubicBezTo>
                  <a:close/>
                </a:path>
              </a:pathLst>
            </a:custGeom>
            <a:solidFill>
              <a:srgbClr val="6848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î$1îďè"/>
            <p:cNvSpPr/>
            <p:nvPr/>
          </p:nvSpPr>
          <p:spPr bwMode="auto">
            <a:xfrm>
              <a:off x="8719969" y="3558077"/>
              <a:ext cx="28271" cy="49213"/>
            </a:xfrm>
            <a:custGeom>
              <a:avLst/>
              <a:gdLst>
                <a:gd name="T0" fmla="*/ 78 w 97"/>
                <a:gd name="T1" fmla="*/ 134 h 169"/>
                <a:gd name="T2" fmla="*/ 34 w 97"/>
                <a:gd name="T3" fmla="*/ 165 h 169"/>
                <a:gd name="T4" fmla="*/ 34 w 97"/>
                <a:gd name="T5" fmla="*/ 165 h 169"/>
                <a:gd name="T6" fmla="*/ 3 w 97"/>
                <a:gd name="T7" fmla="*/ 121 h 169"/>
                <a:gd name="T8" fmla="*/ 19 w 97"/>
                <a:gd name="T9" fmla="*/ 34 h 169"/>
                <a:gd name="T10" fmla="*/ 62 w 97"/>
                <a:gd name="T11" fmla="*/ 4 h 169"/>
                <a:gd name="T12" fmla="*/ 63 w 97"/>
                <a:gd name="T13" fmla="*/ 4 h 169"/>
                <a:gd name="T14" fmla="*/ 94 w 97"/>
                <a:gd name="T15" fmla="*/ 48 h 169"/>
                <a:gd name="T16" fmla="*/ 78 w 97"/>
                <a:gd name="T17" fmla="*/ 13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69">
                  <a:moveTo>
                    <a:pt x="78" y="134"/>
                  </a:moveTo>
                  <a:cubicBezTo>
                    <a:pt x="75" y="155"/>
                    <a:pt x="55" y="169"/>
                    <a:pt x="34" y="165"/>
                  </a:cubicBezTo>
                  <a:cubicBezTo>
                    <a:pt x="34" y="165"/>
                    <a:pt x="34" y="165"/>
                    <a:pt x="34" y="165"/>
                  </a:cubicBezTo>
                  <a:cubicBezTo>
                    <a:pt x="13" y="161"/>
                    <a:pt x="0" y="142"/>
                    <a:pt x="3" y="121"/>
                  </a:cubicBezTo>
                  <a:cubicBezTo>
                    <a:pt x="19" y="34"/>
                    <a:pt x="19" y="34"/>
                    <a:pt x="19" y="34"/>
                  </a:cubicBezTo>
                  <a:cubicBezTo>
                    <a:pt x="22" y="14"/>
                    <a:pt x="42" y="0"/>
                    <a:pt x="62" y="4"/>
                  </a:cubicBezTo>
                  <a:cubicBezTo>
                    <a:pt x="63" y="4"/>
                    <a:pt x="63" y="4"/>
                    <a:pt x="63" y="4"/>
                  </a:cubicBezTo>
                  <a:cubicBezTo>
                    <a:pt x="84" y="7"/>
                    <a:pt x="97" y="27"/>
                    <a:pt x="94" y="48"/>
                  </a:cubicBezTo>
                  <a:lnTo>
                    <a:pt x="78" y="134"/>
                  </a:lnTo>
                  <a:close/>
                </a:path>
              </a:pathLst>
            </a:custGeom>
            <a:solidFill>
              <a:srgbClr val="C1B9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ïšlíḑe"/>
            <p:cNvSpPr/>
            <p:nvPr/>
          </p:nvSpPr>
          <p:spPr bwMode="auto">
            <a:xfrm>
              <a:off x="8397470" y="3812517"/>
              <a:ext cx="185332" cy="596832"/>
            </a:xfrm>
            <a:custGeom>
              <a:avLst/>
              <a:gdLst>
                <a:gd name="T0" fmla="*/ 0 w 636"/>
                <a:gd name="T1" fmla="*/ 1 h 2048"/>
                <a:gd name="T2" fmla="*/ 148 w 636"/>
                <a:gd name="T3" fmla="*/ 1933 h 2048"/>
                <a:gd name="T4" fmla="*/ 263 w 636"/>
                <a:gd name="T5" fmla="*/ 2048 h 2048"/>
                <a:gd name="T6" fmla="*/ 636 w 636"/>
                <a:gd name="T7" fmla="*/ 2048 h 2048"/>
                <a:gd name="T8" fmla="*/ 636 w 636"/>
                <a:gd name="T9" fmla="*/ 0 h 2048"/>
                <a:gd name="T10" fmla="*/ 0 w 636"/>
                <a:gd name="T11" fmla="*/ 1 h 2048"/>
              </a:gdLst>
              <a:ahLst/>
              <a:cxnLst>
                <a:cxn ang="0">
                  <a:pos x="T0" y="T1"/>
                </a:cxn>
                <a:cxn ang="0">
                  <a:pos x="T2" y="T3"/>
                </a:cxn>
                <a:cxn ang="0">
                  <a:pos x="T4" y="T5"/>
                </a:cxn>
                <a:cxn ang="0">
                  <a:pos x="T6" y="T7"/>
                </a:cxn>
                <a:cxn ang="0">
                  <a:pos x="T8" y="T9"/>
                </a:cxn>
                <a:cxn ang="0">
                  <a:pos x="T10" y="T11"/>
                </a:cxn>
              </a:cxnLst>
              <a:rect l="0" t="0" r="r" b="b"/>
              <a:pathLst>
                <a:path w="636" h="2048">
                  <a:moveTo>
                    <a:pt x="0" y="1"/>
                  </a:moveTo>
                  <a:cubicBezTo>
                    <a:pt x="148" y="1933"/>
                    <a:pt x="148" y="1933"/>
                    <a:pt x="148" y="1933"/>
                  </a:cubicBezTo>
                  <a:cubicBezTo>
                    <a:pt x="148" y="1997"/>
                    <a:pt x="199" y="2048"/>
                    <a:pt x="263" y="2048"/>
                  </a:cubicBezTo>
                  <a:cubicBezTo>
                    <a:pt x="636" y="2048"/>
                    <a:pt x="636" y="2048"/>
                    <a:pt x="636" y="2048"/>
                  </a:cubicBezTo>
                  <a:cubicBezTo>
                    <a:pt x="636" y="0"/>
                    <a:pt x="636" y="0"/>
                    <a:pt x="636" y="0"/>
                  </a:cubicBezTo>
                  <a:lnTo>
                    <a:pt x="0" y="1"/>
                  </a:lnTo>
                  <a:close/>
                </a:path>
              </a:pathLst>
            </a:custGeom>
            <a:solidFill>
              <a:srgbClr val="639A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iSḻîḍe"/>
            <p:cNvSpPr/>
            <p:nvPr/>
          </p:nvSpPr>
          <p:spPr bwMode="auto">
            <a:xfrm>
              <a:off x="8582802" y="3812517"/>
              <a:ext cx="191615" cy="596832"/>
            </a:xfrm>
            <a:custGeom>
              <a:avLst/>
              <a:gdLst>
                <a:gd name="T0" fmla="*/ 0 w 657"/>
                <a:gd name="T1" fmla="*/ 0 h 2048"/>
                <a:gd name="T2" fmla="*/ 0 w 657"/>
                <a:gd name="T3" fmla="*/ 2048 h 2048"/>
                <a:gd name="T4" fmla="*/ 373 w 657"/>
                <a:gd name="T5" fmla="*/ 2048 h 2048"/>
                <a:gd name="T6" fmla="*/ 488 w 657"/>
                <a:gd name="T7" fmla="*/ 1933 h 2048"/>
                <a:gd name="T8" fmla="*/ 657 w 657"/>
                <a:gd name="T9" fmla="*/ 0 h 2048"/>
                <a:gd name="T10" fmla="*/ 0 w 657"/>
                <a:gd name="T11" fmla="*/ 0 h 2048"/>
              </a:gdLst>
              <a:ahLst/>
              <a:cxnLst>
                <a:cxn ang="0">
                  <a:pos x="T0" y="T1"/>
                </a:cxn>
                <a:cxn ang="0">
                  <a:pos x="T2" y="T3"/>
                </a:cxn>
                <a:cxn ang="0">
                  <a:pos x="T4" y="T5"/>
                </a:cxn>
                <a:cxn ang="0">
                  <a:pos x="T6" y="T7"/>
                </a:cxn>
                <a:cxn ang="0">
                  <a:pos x="T8" y="T9"/>
                </a:cxn>
                <a:cxn ang="0">
                  <a:pos x="T10" y="T11"/>
                </a:cxn>
              </a:cxnLst>
              <a:rect l="0" t="0" r="r" b="b"/>
              <a:pathLst>
                <a:path w="657" h="2048">
                  <a:moveTo>
                    <a:pt x="0" y="0"/>
                  </a:moveTo>
                  <a:cubicBezTo>
                    <a:pt x="0" y="2048"/>
                    <a:pt x="0" y="2048"/>
                    <a:pt x="0" y="2048"/>
                  </a:cubicBezTo>
                  <a:cubicBezTo>
                    <a:pt x="373" y="2048"/>
                    <a:pt x="373" y="2048"/>
                    <a:pt x="373" y="2048"/>
                  </a:cubicBezTo>
                  <a:cubicBezTo>
                    <a:pt x="436" y="2048"/>
                    <a:pt x="488" y="1997"/>
                    <a:pt x="488" y="1933"/>
                  </a:cubicBezTo>
                  <a:cubicBezTo>
                    <a:pt x="657" y="0"/>
                    <a:pt x="657" y="0"/>
                    <a:pt x="657" y="0"/>
                  </a:cubicBezTo>
                  <a:lnTo>
                    <a:pt x="0" y="0"/>
                  </a:lnTo>
                  <a:close/>
                </a:path>
              </a:pathLst>
            </a:custGeom>
            <a:solidFill>
              <a:srgbClr val="558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ïş1îḑé"/>
            <p:cNvSpPr/>
            <p:nvPr/>
          </p:nvSpPr>
          <p:spPr bwMode="auto">
            <a:xfrm>
              <a:off x="8519977" y="3593678"/>
              <a:ext cx="26177" cy="40836"/>
            </a:xfrm>
            <a:custGeom>
              <a:avLst/>
              <a:gdLst>
                <a:gd name="T0" fmla="*/ 92 w 92"/>
                <a:gd name="T1" fmla="*/ 0 h 140"/>
                <a:gd name="T2" fmla="*/ 79 w 92"/>
                <a:gd name="T3" fmla="*/ 0 h 140"/>
                <a:gd name="T4" fmla="*/ 0 w 92"/>
                <a:gd name="T5" fmla="*/ 58 h 140"/>
                <a:gd name="T6" fmla="*/ 0 w 92"/>
                <a:gd name="T7" fmla="*/ 140 h 140"/>
                <a:gd name="T8" fmla="*/ 92 w 92"/>
                <a:gd name="T9" fmla="*/ 140 h 140"/>
                <a:gd name="T10" fmla="*/ 92 w 92"/>
                <a:gd name="T11" fmla="*/ 0 h 140"/>
              </a:gdLst>
              <a:ahLst/>
              <a:cxnLst>
                <a:cxn ang="0">
                  <a:pos x="T0" y="T1"/>
                </a:cxn>
                <a:cxn ang="0">
                  <a:pos x="T2" y="T3"/>
                </a:cxn>
                <a:cxn ang="0">
                  <a:pos x="T4" y="T5"/>
                </a:cxn>
                <a:cxn ang="0">
                  <a:pos x="T6" y="T7"/>
                </a:cxn>
                <a:cxn ang="0">
                  <a:pos x="T8" y="T9"/>
                </a:cxn>
                <a:cxn ang="0">
                  <a:pos x="T10" y="T11"/>
                </a:cxn>
              </a:cxnLst>
              <a:rect l="0" t="0" r="r" b="b"/>
              <a:pathLst>
                <a:path w="92" h="140">
                  <a:moveTo>
                    <a:pt x="92" y="0"/>
                  </a:moveTo>
                  <a:cubicBezTo>
                    <a:pt x="79" y="0"/>
                    <a:pt x="79" y="0"/>
                    <a:pt x="79" y="0"/>
                  </a:cubicBezTo>
                  <a:cubicBezTo>
                    <a:pt x="34" y="0"/>
                    <a:pt x="0" y="25"/>
                    <a:pt x="0" y="58"/>
                  </a:cubicBezTo>
                  <a:cubicBezTo>
                    <a:pt x="0" y="140"/>
                    <a:pt x="0" y="140"/>
                    <a:pt x="0" y="140"/>
                  </a:cubicBezTo>
                  <a:cubicBezTo>
                    <a:pt x="92" y="140"/>
                    <a:pt x="92" y="140"/>
                    <a:pt x="92" y="140"/>
                  </a:cubicBezTo>
                  <a:lnTo>
                    <a:pt x="92" y="0"/>
                  </a:lnTo>
                  <a:close/>
                </a:path>
              </a:pathLst>
            </a:custGeom>
            <a:solidFill>
              <a:srgbClr val="E2D7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îŝlíďè"/>
            <p:cNvSpPr/>
            <p:nvPr/>
          </p:nvSpPr>
          <p:spPr bwMode="auto">
            <a:xfrm>
              <a:off x="8546154" y="3593678"/>
              <a:ext cx="28271" cy="40836"/>
            </a:xfrm>
            <a:custGeom>
              <a:avLst/>
              <a:gdLst>
                <a:gd name="T0" fmla="*/ 13 w 96"/>
                <a:gd name="T1" fmla="*/ 0 h 140"/>
                <a:gd name="T2" fmla="*/ 0 w 96"/>
                <a:gd name="T3" fmla="*/ 0 h 140"/>
                <a:gd name="T4" fmla="*/ 0 w 96"/>
                <a:gd name="T5" fmla="*/ 140 h 140"/>
                <a:gd name="T6" fmla="*/ 96 w 96"/>
                <a:gd name="T7" fmla="*/ 140 h 140"/>
                <a:gd name="T8" fmla="*/ 96 w 96"/>
                <a:gd name="T9" fmla="*/ 58 h 140"/>
                <a:gd name="T10" fmla="*/ 13 w 96"/>
                <a:gd name="T11" fmla="*/ 0 h 140"/>
              </a:gdLst>
              <a:ahLst/>
              <a:cxnLst>
                <a:cxn ang="0">
                  <a:pos x="T0" y="T1"/>
                </a:cxn>
                <a:cxn ang="0">
                  <a:pos x="T2" y="T3"/>
                </a:cxn>
                <a:cxn ang="0">
                  <a:pos x="T4" y="T5"/>
                </a:cxn>
                <a:cxn ang="0">
                  <a:pos x="T6" y="T7"/>
                </a:cxn>
                <a:cxn ang="0">
                  <a:pos x="T8" y="T9"/>
                </a:cxn>
                <a:cxn ang="0">
                  <a:pos x="T10" y="T11"/>
                </a:cxn>
              </a:cxnLst>
              <a:rect l="0" t="0" r="r" b="b"/>
              <a:pathLst>
                <a:path w="96" h="140">
                  <a:moveTo>
                    <a:pt x="13" y="0"/>
                  </a:moveTo>
                  <a:cubicBezTo>
                    <a:pt x="0" y="0"/>
                    <a:pt x="0" y="0"/>
                    <a:pt x="0" y="0"/>
                  </a:cubicBezTo>
                  <a:cubicBezTo>
                    <a:pt x="0" y="140"/>
                    <a:pt x="0" y="140"/>
                    <a:pt x="0" y="140"/>
                  </a:cubicBezTo>
                  <a:cubicBezTo>
                    <a:pt x="96" y="140"/>
                    <a:pt x="96" y="140"/>
                    <a:pt x="96" y="140"/>
                  </a:cubicBezTo>
                  <a:cubicBezTo>
                    <a:pt x="96" y="58"/>
                    <a:pt x="96" y="58"/>
                    <a:pt x="96" y="58"/>
                  </a:cubicBezTo>
                  <a:cubicBezTo>
                    <a:pt x="96" y="25"/>
                    <a:pt x="57" y="0"/>
                    <a:pt x="13" y="0"/>
                  </a:cubicBezTo>
                  <a:close/>
                </a:path>
              </a:pathLst>
            </a:custGeom>
            <a:solidFill>
              <a:srgbClr val="D3CD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îṣḷïḑé"/>
            <p:cNvSpPr/>
            <p:nvPr/>
          </p:nvSpPr>
          <p:spPr bwMode="auto">
            <a:xfrm>
              <a:off x="8519977" y="3649173"/>
              <a:ext cx="26177" cy="163344"/>
            </a:xfrm>
            <a:prstGeom prst="rect">
              <a:avLst/>
            </a:prstGeom>
            <a:solidFill>
              <a:srgbClr val="C1D1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5" name="ïSḻîḍê"/>
            <p:cNvSpPr/>
            <p:nvPr/>
          </p:nvSpPr>
          <p:spPr bwMode="auto">
            <a:xfrm>
              <a:off x="8546154" y="3649173"/>
              <a:ext cx="28271" cy="163344"/>
            </a:xfrm>
            <a:prstGeom prst="rect">
              <a:avLst/>
            </a:prstGeom>
            <a:solidFill>
              <a:srgbClr val="ADBE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6" name="iṧlîḑê"/>
            <p:cNvSpPr/>
            <p:nvPr/>
          </p:nvSpPr>
          <p:spPr bwMode="auto">
            <a:xfrm>
              <a:off x="8546154" y="3634514"/>
              <a:ext cx="28271" cy="14659"/>
            </a:xfrm>
            <a:prstGeom prst="rect">
              <a:avLst/>
            </a:prstGeom>
            <a:solidFill>
              <a:srgbClr val="7CB1C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7" name="íSlîḋè"/>
            <p:cNvSpPr/>
            <p:nvPr/>
          </p:nvSpPr>
          <p:spPr bwMode="auto">
            <a:xfrm>
              <a:off x="8519977" y="3634514"/>
              <a:ext cx="26177" cy="14659"/>
            </a:xfrm>
            <a:prstGeom prst="rect">
              <a:avLst/>
            </a:prstGeom>
            <a:solidFill>
              <a:srgbClr val="85BD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ïšļîďe"/>
            <p:cNvSpPr/>
            <p:nvPr/>
          </p:nvSpPr>
          <p:spPr bwMode="auto">
            <a:xfrm>
              <a:off x="8361869" y="3543418"/>
              <a:ext cx="35601" cy="56542"/>
            </a:xfrm>
            <a:custGeom>
              <a:avLst/>
              <a:gdLst>
                <a:gd name="T0" fmla="*/ 85 w 122"/>
                <a:gd name="T1" fmla="*/ 0 h 191"/>
                <a:gd name="T2" fmla="*/ 71 w 122"/>
                <a:gd name="T3" fmla="*/ 3 h 191"/>
                <a:gd name="T4" fmla="*/ 8 w 122"/>
                <a:gd name="T5" fmla="*/ 91 h 191"/>
                <a:gd name="T6" fmla="*/ 30 w 122"/>
                <a:gd name="T7" fmla="*/ 191 h 191"/>
                <a:gd name="T8" fmla="*/ 122 w 122"/>
                <a:gd name="T9" fmla="*/ 171 h 191"/>
                <a:gd name="T10" fmla="*/ 85 w 122"/>
                <a:gd name="T11" fmla="*/ 0 h 191"/>
              </a:gdLst>
              <a:ahLst/>
              <a:cxnLst>
                <a:cxn ang="0">
                  <a:pos x="T0" y="T1"/>
                </a:cxn>
                <a:cxn ang="0">
                  <a:pos x="T2" y="T3"/>
                </a:cxn>
                <a:cxn ang="0">
                  <a:pos x="T4" y="T5"/>
                </a:cxn>
                <a:cxn ang="0">
                  <a:pos x="T6" y="T7"/>
                </a:cxn>
                <a:cxn ang="0">
                  <a:pos x="T8" y="T9"/>
                </a:cxn>
                <a:cxn ang="0">
                  <a:pos x="T10" y="T11"/>
                </a:cxn>
              </a:cxnLst>
              <a:rect l="0" t="0" r="r" b="b"/>
              <a:pathLst>
                <a:path w="122" h="191">
                  <a:moveTo>
                    <a:pt x="85" y="0"/>
                  </a:moveTo>
                  <a:cubicBezTo>
                    <a:pt x="71" y="3"/>
                    <a:pt x="71" y="3"/>
                    <a:pt x="71" y="3"/>
                  </a:cubicBezTo>
                  <a:cubicBezTo>
                    <a:pt x="28" y="13"/>
                    <a:pt x="0" y="52"/>
                    <a:pt x="8" y="91"/>
                  </a:cubicBezTo>
                  <a:cubicBezTo>
                    <a:pt x="30" y="191"/>
                    <a:pt x="30" y="191"/>
                    <a:pt x="30" y="191"/>
                  </a:cubicBezTo>
                  <a:cubicBezTo>
                    <a:pt x="122" y="171"/>
                    <a:pt x="122" y="171"/>
                    <a:pt x="122" y="171"/>
                  </a:cubicBezTo>
                  <a:lnTo>
                    <a:pt x="85" y="0"/>
                  </a:lnTo>
                  <a:close/>
                </a:path>
              </a:pathLst>
            </a:custGeom>
            <a:solidFill>
              <a:srgbClr val="E2D7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iṡḻïḑê"/>
            <p:cNvSpPr/>
            <p:nvPr/>
          </p:nvSpPr>
          <p:spPr bwMode="auto">
            <a:xfrm>
              <a:off x="8386999" y="3540277"/>
              <a:ext cx="36648" cy="53401"/>
            </a:xfrm>
            <a:custGeom>
              <a:avLst/>
              <a:gdLst>
                <a:gd name="T0" fmla="*/ 12 w 128"/>
                <a:gd name="T1" fmla="*/ 10 h 183"/>
                <a:gd name="T2" fmla="*/ 0 w 128"/>
                <a:gd name="T3" fmla="*/ 12 h 183"/>
                <a:gd name="T4" fmla="*/ 37 w 128"/>
                <a:gd name="T5" fmla="*/ 183 h 183"/>
                <a:gd name="T6" fmla="*/ 128 w 128"/>
                <a:gd name="T7" fmla="*/ 163 h 183"/>
                <a:gd name="T8" fmla="*/ 107 w 128"/>
                <a:gd name="T9" fmla="*/ 64 h 183"/>
                <a:gd name="T10" fmla="*/ 12 w 128"/>
                <a:gd name="T11" fmla="*/ 10 h 183"/>
              </a:gdLst>
              <a:ahLst/>
              <a:cxnLst>
                <a:cxn ang="0">
                  <a:pos x="T0" y="T1"/>
                </a:cxn>
                <a:cxn ang="0">
                  <a:pos x="T2" y="T3"/>
                </a:cxn>
                <a:cxn ang="0">
                  <a:pos x="T4" y="T5"/>
                </a:cxn>
                <a:cxn ang="0">
                  <a:pos x="T6" y="T7"/>
                </a:cxn>
                <a:cxn ang="0">
                  <a:pos x="T8" y="T9"/>
                </a:cxn>
                <a:cxn ang="0">
                  <a:pos x="T10" y="T11"/>
                </a:cxn>
              </a:cxnLst>
              <a:rect l="0" t="0" r="r" b="b"/>
              <a:pathLst>
                <a:path w="128" h="183">
                  <a:moveTo>
                    <a:pt x="12" y="10"/>
                  </a:moveTo>
                  <a:cubicBezTo>
                    <a:pt x="0" y="12"/>
                    <a:pt x="0" y="12"/>
                    <a:pt x="0" y="12"/>
                  </a:cubicBezTo>
                  <a:cubicBezTo>
                    <a:pt x="37" y="183"/>
                    <a:pt x="37" y="183"/>
                    <a:pt x="37" y="183"/>
                  </a:cubicBezTo>
                  <a:cubicBezTo>
                    <a:pt x="128" y="163"/>
                    <a:pt x="128" y="163"/>
                    <a:pt x="128" y="163"/>
                  </a:cubicBezTo>
                  <a:cubicBezTo>
                    <a:pt x="107" y="64"/>
                    <a:pt x="107" y="64"/>
                    <a:pt x="107" y="64"/>
                  </a:cubicBezTo>
                  <a:cubicBezTo>
                    <a:pt x="98" y="24"/>
                    <a:pt x="55" y="0"/>
                    <a:pt x="12" y="10"/>
                  </a:cubicBezTo>
                  <a:close/>
                </a:path>
              </a:pathLst>
            </a:custGeom>
            <a:solidFill>
              <a:srgbClr val="D3CD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í$ľiḓè"/>
            <p:cNvSpPr/>
            <p:nvPr/>
          </p:nvSpPr>
          <p:spPr bwMode="auto">
            <a:xfrm>
              <a:off x="8374434" y="3611478"/>
              <a:ext cx="71201" cy="201038"/>
            </a:xfrm>
            <a:custGeom>
              <a:avLst/>
              <a:gdLst>
                <a:gd name="T0" fmla="*/ 0 w 68"/>
                <a:gd name="T1" fmla="*/ 5 h 192"/>
                <a:gd name="T2" fmla="*/ 41 w 68"/>
                <a:gd name="T3" fmla="*/ 192 h 192"/>
                <a:gd name="T4" fmla="*/ 68 w 68"/>
                <a:gd name="T5" fmla="*/ 192 h 192"/>
                <a:gd name="T6" fmla="*/ 25 w 68"/>
                <a:gd name="T7" fmla="*/ 0 h 192"/>
                <a:gd name="T8" fmla="*/ 0 w 68"/>
                <a:gd name="T9" fmla="*/ 5 h 192"/>
              </a:gdLst>
              <a:ahLst/>
              <a:cxnLst>
                <a:cxn ang="0">
                  <a:pos x="T0" y="T1"/>
                </a:cxn>
                <a:cxn ang="0">
                  <a:pos x="T2" y="T3"/>
                </a:cxn>
                <a:cxn ang="0">
                  <a:pos x="T4" y="T5"/>
                </a:cxn>
                <a:cxn ang="0">
                  <a:pos x="T6" y="T7"/>
                </a:cxn>
                <a:cxn ang="0">
                  <a:pos x="T8" y="T9"/>
                </a:cxn>
              </a:cxnLst>
              <a:rect l="0" t="0" r="r" b="b"/>
              <a:pathLst>
                <a:path w="68" h="192">
                  <a:moveTo>
                    <a:pt x="0" y="5"/>
                  </a:moveTo>
                  <a:lnTo>
                    <a:pt x="41" y="192"/>
                  </a:lnTo>
                  <a:lnTo>
                    <a:pt x="68" y="192"/>
                  </a:lnTo>
                  <a:lnTo>
                    <a:pt x="25" y="0"/>
                  </a:lnTo>
                  <a:lnTo>
                    <a:pt x="0" y="5"/>
                  </a:lnTo>
                  <a:close/>
                </a:path>
              </a:pathLst>
            </a:custGeom>
            <a:solidFill>
              <a:srgbClr val="DBBA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íṡļíḓê"/>
            <p:cNvSpPr/>
            <p:nvPr/>
          </p:nvSpPr>
          <p:spPr bwMode="auto">
            <a:xfrm>
              <a:off x="8400611" y="3605196"/>
              <a:ext cx="72248" cy="207321"/>
            </a:xfrm>
            <a:custGeom>
              <a:avLst/>
              <a:gdLst>
                <a:gd name="T0" fmla="*/ 43 w 69"/>
                <a:gd name="T1" fmla="*/ 198 h 198"/>
                <a:gd name="T2" fmla="*/ 69 w 69"/>
                <a:gd name="T3" fmla="*/ 198 h 198"/>
                <a:gd name="T4" fmla="*/ 26 w 69"/>
                <a:gd name="T5" fmla="*/ 0 h 198"/>
                <a:gd name="T6" fmla="*/ 0 w 69"/>
                <a:gd name="T7" fmla="*/ 6 h 198"/>
                <a:gd name="T8" fmla="*/ 43 w 69"/>
                <a:gd name="T9" fmla="*/ 198 h 198"/>
              </a:gdLst>
              <a:ahLst/>
              <a:cxnLst>
                <a:cxn ang="0">
                  <a:pos x="T0" y="T1"/>
                </a:cxn>
                <a:cxn ang="0">
                  <a:pos x="T2" y="T3"/>
                </a:cxn>
                <a:cxn ang="0">
                  <a:pos x="T4" y="T5"/>
                </a:cxn>
                <a:cxn ang="0">
                  <a:pos x="T6" y="T7"/>
                </a:cxn>
                <a:cxn ang="0">
                  <a:pos x="T8" y="T9"/>
                </a:cxn>
              </a:cxnLst>
              <a:rect l="0" t="0" r="r" b="b"/>
              <a:pathLst>
                <a:path w="69" h="198">
                  <a:moveTo>
                    <a:pt x="43" y="198"/>
                  </a:moveTo>
                  <a:lnTo>
                    <a:pt x="69" y="198"/>
                  </a:lnTo>
                  <a:lnTo>
                    <a:pt x="26" y="0"/>
                  </a:lnTo>
                  <a:lnTo>
                    <a:pt x="0" y="6"/>
                  </a:lnTo>
                  <a:lnTo>
                    <a:pt x="43" y="198"/>
                  </a:lnTo>
                  <a:close/>
                </a:path>
              </a:pathLst>
            </a:custGeom>
            <a:solidFill>
              <a:srgbClr val="C4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işlîdê"/>
            <p:cNvSpPr/>
            <p:nvPr/>
          </p:nvSpPr>
          <p:spPr bwMode="auto">
            <a:xfrm>
              <a:off x="8397470" y="3587396"/>
              <a:ext cx="30365" cy="24083"/>
            </a:xfrm>
            <a:custGeom>
              <a:avLst/>
              <a:gdLst>
                <a:gd name="T0" fmla="*/ 3 w 29"/>
                <a:gd name="T1" fmla="*/ 23 h 23"/>
                <a:gd name="T2" fmla="*/ 29 w 29"/>
                <a:gd name="T3" fmla="*/ 17 h 23"/>
                <a:gd name="T4" fmla="*/ 25 w 29"/>
                <a:gd name="T5" fmla="*/ 0 h 23"/>
                <a:gd name="T6" fmla="*/ 0 w 29"/>
                <a:gd name="T7" fmla="*/ 6 h 23"/>
                <a:gd name="T8" fmla="*/ 3 w 29"/>
                <a:gd name="T9" fmla="*/ 23 h 23"/>
              </a:gdLst>
              <a:ahLst/>
              <a:cxnLst>
                <a:cxn ang="0">
                  <a:pos x="T0" y="T1"/>
                </a:cxn>
                <a:cxn ang="0">
                  <a:pos x="T2" y="T3"/>
                </a:cxn>
                <a:cxn ang="0">
                  <a:pos x="T4" y="T5"/>
                </a:cxn>
                <a:cxn ang="0">
                  <a:pos x="T6" y="T7"/>
                </a:cxn>
                <a:cxn ang="0">
                  <a:pos x="T8" y="T9"/>
                </a:cxn>
              </a:cxnLst>
              <a:rect l="0" t="0" r="r" b="b"/>
              <a:pathLst>
                <a:path w="29" h="23">
                  <a:moveTo>
                    <a:pt x="3" y="23"/>
                  </a:moveTo>
                  <a:lnTo>
                    <a:pt x="29" y="17"/>
                  </a:lnTo>
                  <a:lnTo>
                    <a:pt x="25" y="0"/>
                  </a:lnTo>
                  <a:lnTo>
                    <a:pt x="0" y="6"/>
                  </a:lnTo>
                  <a:lnTo>
                    <a:pt x="3" y="23"/>
                  </a:lnTo>
                  <a:close/>
                </a:path>
              </a:pathLst>
            </a:custGeom>
            <a:solidFill>
              <a:srgbClr val="7CB1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iSľídé"/>
            <p:cNvSpPr/>
            <p:nvPr/>
          </p:nvSpPr>
          <p:spPr bwMode="auto">
            <a:xfrm>
              <a:off x="8370246" y="3593678"/>
              <a:ext cx="30365" cy="23036"/>
            </a:xfrm>
            <a:custGeom>
              <a:avLst/>
              <a:gdLst>
                <a:gd name="T0" fmla="*/ 26 w 29"/>
                <a:gd name="T1" fmla="*/ 0 h 22"/>
                <a:gd name="T2" fmla="*/ 0 w 29"/>
                <a:gd name="T3" fmla="*/ 6 h 22"/>
                <a:gd name="T4" fmla="*/ 4 w 29"/>
                <a:gd name="T5" fmla="*/ 22 h 22"/>
                <a:gd name="T6" fmla="*/ 29 w 29"/>
                <a:gd name="T7" fmla="*/ 17 h 22"/>
                <a:gd name="T8" fmla="*/ 26 w 29"/>
                <a:gd name="T9" fmla="*/ 0 h 22"/>
              </a:gdLst>
              <a:ahLst/>
              <a:cxnLst>
                <a:cxn ang="0">
                  <a:pos x="T0" y="T1"/>
                </a:cxn>
                <a:cxn ang="0">
                  <a:pos x="T2" y="T3"/>
                </a:cxn>
                <a:cxn ang="0">
                  <a:pos x="T4" y="T5"/>
                </a:cxn>
                <a:cxn ang="0">
                  <a:pos x="T6" y="T7"/>
                </a:cxn>
                <a:cxn ang="0">
                  <a:pos x="T8" y="T9"/>
                </a:cxn>
              </a:cxnLst>
              <a:rect l="0" t="0" r="r" b="b"/>
              <a:pathLst>
                <a:path w="29" h="22">
                  <a:moveTo>
                    <a:pt x="26" y="0"/>
                  </a:moveTo>
                  <a:lnTo>
                    <a:pt x="0" y="6"/>
                  </a:lnTo>
                  <a:lnTo>
                    <a:pt x="4" y="22"/>
                  </a:lnTo>
                  <a:lnTo>
                    <a:pt x="29" y="17"/>
                  </a:lnTo>
                  <a:lnTo>
                    <a:pt x="26" y="0"/>
                  </a:lnTo>
                  <a:close/>
                </a:path>
              </a:pathLst>
            </a:custGeom>
            <a:solidFill>
              <a:srgbClr val="85BD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iṡ1îḍe"/>
            <p:cNvSpPr/>
            <p:nvPr/>
          </p:nvSpPr>
          <p:spPr bwMode="auto">
            <a:xfrm>
              <a:off x="8701121" y="3587396"/>
              <a:ext cx="32459" cy="41883"/>
            </a:xfrm>
            <a:custGeom>
              <a:avLst/>
              <a:gdLst>
                <a:gd name="T0" fmla="*/ 112 w 112"/>
                <a:gd name="T1" fmla="*/ 10 h 145"/>
                <a:gd name="T2" fmla="*/ 100 w 112"/>
                <a:gd name="T3" fmla="*/ 8 h 145"/>
                <a:gd name="T4" fmla="*/ 14 w 112"/>
                <a:gd name="T5" fmla="*/ 51 h 145"/>
                <a:gd name="T6" fmla="*/ 0 w 112"/>
                <a:gd name="T7" fmla="*/ 129 h 145"/>
                <a:gd name="T8" fmla="*/ 89 w 112"/>
                <a:gd name="T9" fmla="*/ 145 h 145"/>
                <a:gd name="T10" fmla="*/ 112 w 112"/>
                <a:gd name="T11" fmla="*/ 10 h 145"/>
              </a:gdLst>
              <a:ahLst/>
              <a:cxnLst>
                <a:cxn ang="0">
                  <a:pos x="T0" y="T1"/>
                </a:cxn>
                <a:cxn ang="0">
                  <a:pos x="T2" y="T3"/>
                </a:cxn>
                <a:cxn ang="0">
                  <a:pos x="T4" y="T5"/>
                </a:cxn>
                <a:cxn ang="0">
                  <a:pos x="T6" y="T7"/>
                </a:cxn>
                <a:cxn ang="0">
                  <a:pos x="T8" y="T9"/>
                </a:cxn>
                <a:cxn ang="0">
                  <a:pos x="T10" y="T11"/>
                </a:cxn>
              </a:cxnLst>
              <a:rect l="0" t="0" r="r" b="b"/>
              <a:pathLst>
                <a:path w="112" h="145">
                  <a:moveTo>
                    <a:pt x="112" y="10"/>
                  </a:moveTo>
                  <a:cubicBezTo>
                    <a:pt x="100" y="8"/>
                    <a:pt x="100" y="8"/>
                    <a:pt x="100" y="8"/>
                  </a:cubicBezTo>
                  <a:cubicBezTo>
                    <a:pt x="58" y="0"/>
                    <a:pt x="20" y="19"/>
                    <a:pt x="14" y="51"/>
                  </a:cubicBezTo>
                  <a:cubicBezTo>
                    <a:pt x="0" y="129"/>
                    <a:pt x="0" y="129"/>
                    <a:pt x="0" y="129"/>
                  </a:cubicBezTo>
                  <a:cubicBezTo>
                    <a:pt x="89" y="145"/>
                    <a:pt x="89" y="145"/>
                    <a:pt x="89" y="145"/>
                  </a:cubicBezTo>
                  <a:lnTo>
                    <a:pt x="112" y="10"/>
                  </a:lnTo>
                  <a:close/>
                </a:path>
              </a:pathLst>
            </a:custGeom>
            <a:solidFill>
              <a:srgbClr val="445F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ïs1íḍè"/>
            <p:cNvSpPr/>
            <p:nvPr/>
          </p:nvSpPr>
          <p:spPr bwMode="auto">
            <a:xfrm>
              <a:off x="8727298" y="3589490"/>
              <a:ext cx="30365" cy="43977"/>
            </a:xfrm>
            <a:custGeom>
              <a:avLst/>
              <a:gdLst>
                <a:gd name="T0" fmla="*/ 36 w 107"/>
                <a:gd name="T1" fmla="*/ 2 h 150"/>
                <a:gd name="T2" fmla="*/ 23 w 107"/>
                <a:gd name="T3" fmla="*/ 0 h 150"/>
                <a:gd name="T4" fmla="*/ 0 w 107"/>
                <a:gd name="T5" fmla="*/ 135 h 150"/>
                <a:gd name="T6" fmla="*/ 88 w 107"/>
                <a:gd name="T7" fmla="*/ 150 h 150"/>
                <a:gd name="T8" fmla="*/ 102 w 107"/>
                <a:gd name="T9" fmla="*/ 72 h 150"/>
                <a:gd name="T10" fmla="*/ 36 w 107"/>
                <a:gd name="T11" fmla="*/ 2 h 150"/>
              </a:gdLst>
              <a:ahLst/>
              <a:cxnLst>
                <a:cxn ang="0">
                  <a:pos x="T0" y="T1"/>
                </a:cxn>
                <a:cxn ang="0">
                  <a:pos x="T2" y="T3"/>
                </a:cxn>
                <a:cxn ang="0">
                  <a:pos x="T4" y="T5"/>
                </a:cxn>
                <a:cxn ang="0">
                  <a:pos x="T6" y="T7"/>
                </a:cxn>
                <a:cxn ang="0">
                  <a:pos x="T8" y="T9"/>
                </a:cxn>
                <a:cxn ang="0">
                  <a:pos x="T10" y="T11"/>
                </a:cxn>
              </a:cxnLst>
              <a:rect l="0" t="0" r="r" b="b"/>
              <a:pathLst>
                <a:path w="107" h="150">
                  <a:moveTo>
                    <a:pt x="36" y="2"/>
                  </a:moveTo>
                  <a:cubicBezTo>
                    <a:pt x="23" y="0"/>
                    <a:pt x="23" y="0"/>
                    <a:pt x="23" y="0"/>
                  </a:cubicBezTo>
                  <a:cubicBezTo>
                    <a:pt x="0" y="135"/>
                    <a:pt x="0" y="135"/>
                    <a:pt x="0" y="135"/>
                  </a:cubicBezTo>
                  <a:cubicBezTo>
                    <a:pt x="88" y="150"/>
                    <a:pt x="88" y="150"/>
                    <a:pt x="88" y="150"/>
                  </a:cubicBezTo>
                  <a:cubicBezTo>
                    <a:pt x="102" y="72"/>
                    <a:pt x="102" y="72"/>
                    <a:pt x="102" y="72"/>
                  </a:cubicBezTo>
                  <a:cubicBezTo>
                    <a:pt x="107" y="41"/>
                    <a:pt x="78" y="10"/>
                    <a:pt x="36" y="2"/>
                  </a:cubicBezTo>
                  <a:close/>
                </a:path>
              </a:pathLst>
            </a:custGeom>
            <a:solidFill>
              <a:srgbClr val="3A52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íslïḍê"/>
            <p:cNvSpPr/>
            <p:nvPr/>
          </p:nvSpPr>
          <p:spPr bwMode="auto">
            <a:xfrm>
              <a:off x="8666568" y="3638702"/>
              <a:ext cx="57589" cy="173814"/>
            </a:xfrm>
            <a:custGeom>
              <a:avLst/>
              <a:gdLst>
                <a:gd name="T0" fmla="*/ 31 w 55"/>
                <a:gd name="T1" fmla="*/ 0 h 166"/>
                <a:gd name="T2" fmla="*/ 0 w 55"/>
                <a:gd name="T3" fmla="*/ 166 h 166"/>
                <a:gd name="T4" fmla="*/ 27 w 55"/>
                <a:gd name="T5" fmla="*/ 166 h 166"/>
                <a:gd name="T6" fmla="*/ 55 w 55"/>
                <a:gd name="T7" fmla="*/ 4 h 166"/>
                <a:gd name="T8" fmla="*/ 31 w 55"/>
                <a:gd name="T9" fmla="*/ 0 h 166"/>
              </a:gdLst>
              <a:ahLst/>
              <a:cxnLst>
                <a:cxn ang="0">
                  <a:pos x="T0" y="T1"/>
                </a:cxn>
                <a:cxn ang="0">
                  <a:pos x="T2" y="T3"/>
                </a:cxn>
                <a:cxn ang="0">
                  <a:pos x="T4" y="T5"/>
                </a:cxn>
                <a:cxn ang="0">
                  <a:pos x="T6" y="T7"/>
                </a:cxn>
                <a:cxn ang="0">
                  <a:pos x="T8" y="T9"/>
                </a:cxn>
              </a:cxnLst>
              <a:rect l="0" t="0" r="r" b="b"/>
              <a:pathLst>
                <a:path w="55" h="166">
                  <a:moveTo>
                    <a:pt x="31" y="0"/>
                  </a:moveTo>
                  <a:lnTo>
                    <a:pt x="0" y="166"/>
                  </a:lnTo>
                  <a:lnTo>
                    <a:pt x="27" y="166"/>
                  </a:lnTo>
                  <a:lnTo>
                    <a:pt x="55" y="4"/>
                  </a:lnTo>
                  <a:lnTo>
                    <a:pt x="31" y="0"/>
                  </a:lnTo>
                  <a:close/>
                </a:path>
              </a:pathLst>
            </a:custGeom>
            <a:solidFill>
              <a:srgbClr val="445F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ïṩ1ïḋe"/>
            <p:cNvSpPr/>
            <p:nvPr/>
          </p:nvSpPr>
          <p:spPr bwMode="auto">
            <a:xfrm>
              <a:off x="8694839" y="3642890"/>
              <a:ext cx="55495" cy="169626"/>
            </a:xfrm>
            <a:custGeom>
              <a:avLst/>
              <a:gdLst>
                <a:gd name="T0" fmla="*/ 0 w 53"/>
                <a:gd name="T1" fmla="*/ 162 h 162"/>
                <a:gd name="T2" fmla="*/ 24 w 53"/>
                <a:gd name="T3" fmla="*/ 162 h 162"/>
                <a:gd name="T4" fmla="*/ 53 w 53"/>
                <a:gd name="T5" fmla="*/ 4 h 162"/>
                <a:gd name="T6" fmla="*/ 28 w 53"/>
                <a:gd name="T7" fmla="*/ 0 h 162"/>
                <a:gd name="T8" fmla="*/ 0 w 53"/>
                <a:gd name="T9" fmla="*/ 162 h 162"/>
              </a:gdLst>
              <a:ahLst/>
              <a:cxnLst>
                <a:cxn ang="0">
                  <a:pos x="T0" y="T1"/>
                </a:cxn>
                <a:cxn ang="0">
                  <a:pos x="T2" y="T3"/>
                </a:cxn>
                <a:cxn ang="0">
                  <a:pos x="T4" y="T5"/>
                </a:cxn>
                <a:cxn ang="0">
                  <a:pos x="T6" y="T7"/>
                </a:cxn>
                <a:cxn ang="0">
                  <a:pos x="T8" y="T9"/>
                </a:cxn>
              </a:cxnLst>
              <a:rect l="0" t="0" r="r" b="b"/>
              <a:pathLst>
                <a:path w="53" h="162">
                  <a:moveTo>
                    <a:pt x="0" y="162"/>
                  </a:moveTo>
                  <a:lnTo>
                    <a:pt x="24" y="162"/>
                  </a:lnTo>
                  <a:lnTo>
                    <a:pt x="53" y="4"/>
                  </a:lnTo>
                  <a:lnTo>
                    <a:pt x="28" y="0"/>
                  </a:lnTo>
                  <a:lnTo>
                    <a:pt x="0" y="162"/>
                  </a:lnTo>
                  <a:close/>
                </a:path>
              </a:pathLst>
            </a:custGeom>
            <a:solidFill>
              <a:srgbClr val="3A52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iṩlïďé"/>
            <p:cNvSpPr/>
            <p:nvPr/>
          </p:nvSpPr>
          <p:spPr bwMode="auto">
            <a:xfrm>
              <a:off x="8699027" y="3624043"/>
              <a:ext cx="28271" cy="18847"/>
            </a:xfrm>
            <a:custGeom>
              <a:avLst/>
              <a:gdLst>
                <a:gd name="T0" fmla="*/ 27 w 27"/>
                <a:gd name="T1" fmla="*/ 5 h 18"/>
                <a:gd name="T2" fmla="*/ 2 w 27"/>
                <a:gd name="T3" fmla="*/ 0 h 18"/>
                <a:gd name="T4" fmla="*/ 0 w 27"/>
                <a:gd name="T5" fmla="*/ 14 h 18"/>
                <a:gd name="T6" fmla="*/ 24 w 27"/>
                <a:gd name="T7" fmla="*/ 18 h 18"/>
                <a:gd name="T8" fmla="*/ 27 w 27"/>
                <a:gd name="T9" fmla="*/ 5 h 18"/>
              </a:gdLst>
              <a:ahLst/>
              <a:cxnLst>
                <a:cxn ang="0">
                  <a:pos x="T0" y="T1"/>
                </a:cxn>
                <a:cxn ang="0">
                  <a:pos x="T2" y="T3"/>
                </a:cxn>
                <a:cxn ang="0">
                  <a:pos x="T4" y="T5"/>
                </a:cxn>
                <a:cxn ang="0">
                  <a:pos x="T6" y="T7"/>
                </a:cxn>
                <a:cxn ang="0">
                  <a:pos x="T8" y="T9"/>
                </a:cxn>
              </a:cxnLst>
              <a:rect l="0" t="0" r="r" b="b"/>
              <a:pathLst>
                <a:path w="27" h="18">
                  <a:moveTo>
                    <a:pt x="27" y="5"/>
                  </a:moveTo>
                  <a:lnTo>
                    <a:pt x="2" y="0"/>
                  </a:lnTo>
                  <a:lnTo>
                    <a:pt x="0" y="14"/>
                  </a:lnTo>
                  <a:lnTo>
                    <a:pt x="24" y="18"/>
                  </a:lnTo>
                  <a:lnTo>
                    <a:pt x="27" y="5"/>
                  </a:lnTo>
                  <a:close/>
                </a:path>
              </a:pathLst>
            </a:custGeom>
            <a:solidFill>
              <a:srgbClr val="D3CE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îšlîdè"/>
            <p:cNvSpPr/>
            <p:nvPr/>
          </p:nvSpPr>
          <p:spPr bwMode="auto">
            <a:xfrm>
              <a:off x="8724157" y="3629279"/>
              <a:ext cx="42930" cy="146590"/>
            </a:xfrm>
            <a:custGeom>
              <a:avLst/>
              <a:gdLst>
                <a:gd name="T0" fmla="*/ 76 w 146"/>
                <a:gd name="T1" fmla="*/ 478 h 502"/>
                <a:gd name="T2" fmla="*/ 60 w 146"/>
                <a:gd name="T3" fmla="*/ 476 h 502"/>
                <a:gd name="T4" fmla="*/ 55 w 146"/>
                <a:gd name="T5" fmla="*/ 478 h 502"/>
                <a:gd name="T6" fmla="*/ 54 w 146"/>
                <a:gd name="T7" fmla="*/ 446 h 502"/>
                <a:gd name="T8" fmla="*/ 109 w 146"/>
                <a:gd name="T9" fmla="*/ 213 h 502"/>
                <a:gd name="T10" fmla="*/ 145 w 146"/>
                <a:gd name="T11" fmla="*/ 60 h 502"/>
                <a:gd name="T12" fmla="*/ 136 w 146"/>
                <a:gd name="T13" fmla="*/ 36 h 502"/>
                <a:gd name="T14" fmla="*/ 95 w 146"/>
                <a:gd name="T15" fmla="*/ 28 h 502"/>
                <a:gd name="T16" fmla="*/ 97 w 146"/>
                <a:gd name="T17" fmla="*/ 15 h 502"/>
                <a:gd name="T18" fmla="*/ 9 w 146"/>
                <a:gd name="T19" fmla="*/ 0 h 502"/>
                <a:gd name="T20" fmla="*/ 0 w 146"/>
                <a:gd name="T21" fmla="*/ 48 h 502"/>
                <a:gd name="T22" fmla="*/ 88 w 146"/>
                <a:gd name="T23" fmla="*/ 64 h 502"/>
                <a:gd name="T24" fmla="*/ 91 w 146"/>
                <a:gd name="T25" fmla="*/ 51 h 502"/>
                <a:gd name="T26" fmla="*/ 95 w 146"/>
                <a:gd name="T27" fmla="*/ 51 h 502"/>
                <a:gd name="T28" fmla="*/ 121 w 146"/>
                <a:gd name="T29" fmla="*/ 53 h 502"/>
                <a:gd name="T30" fmla="*/ 123 w 146"/>
                <a:gd name="T31" fmla="*/ 59 h 502"/>
                <a:gd name="T32" fmla="*/ 87 w 146"/>
                <a:gd name="T33" fmla="*/ 208 h 502"/>
                <a:gd name="T34" fmla="*/ 32 w 146"/>
                <a:gd name="T35" fmla="*/ 444 h 502"/>
                <a:gd name="T36" fmla="*/ 45 w 146"/>
                <a:gd name="T37" fmla="*/ 498 h 502"/>
                <a:gd name="T38" fmla="*/ 51 w 146"/>
                <a:gd name="T39" fmla="*/ 500 h 502"/>
                <a:gd name="T40" fmla="*/ 74 w 146"/>
                <a:gd name="T41" fmla="*/ 494 h 502"/>
                <a:gd name="T42" fmla="*/ 76 w 146"/>
                <a:gd name="T4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 h="502">
                  <a:moveTo>
                    <a:pt x="76" y="478"/>
                  </a:moveTo>
                  <a:cubicBezTo>
                    <a:pt x="72" y="473"/>
                    <a:pt x="65" y="472"/>
                    <a:pt x="60" y="476"/>
                  </a:cubicBezTo>
                  <a:cubicBezTo>
                    <a:pt x="59" y="477"/>
                    <a:pt x="57" y="478"/>
                    <a:pt x="55" y="478"/>
                  </a:cubicBezTo>
                  <a:cubicBezTo>
                    <a:pt x="54" y="476"/>
                    <a:pt x="52" y="469"/>
                    <a:pt x="54" y="446"/>
                  </a:cubicBezTo>
                  <a:cubicBezTo>
                    <a:pt x="58" y="411"/>
                    <a:pt x="85" y="306"/>
                    <a:pt x="109" y="213"/>
                  </a:cubicBezTo>
                  <a:cubicBezTo>
                    <a:pt x="131" y="127"/>
                    <a:pt x="144" y="73"/>
                    <a:pt x="145" y="60"/>
                  </a:cubicBezTo>
                  <a:cubicBezTo>
                    <a:pt x="146" y="47"/>
                    <a:pt x="140" y="40"/>
                    <a:pt x="136" y="36"/>
                  </a:cubicBezTo>
                  <a:cubicBezTo>
                    <a:pt x="124" y="26"/>
                    <a:pt x="104" y="27"/>
                    <a:pt x="95" y="28"/>
                  </a:cubicBezTo>
                  <a:cubicBezTo>
                    <a:pt x="97" y="15"/>
                    <a:pt x="97" y="15"/>
                    <a:pt x="97" y="15"/>
                  </a:cubicBezTo>
                  <a:cubicBezTo>
                    <a:pt x="9" y="0"/>
                    <a:pt x="9" y="0"/>
                    <a:pt x="9" y="0"/>
                  </a:cubicBezTo>
                  <a:cubicBezTo>
                    <a:pt x="0" y="48"/>
                    <a:pt x="0" y="48"/>
                    <a:pt x="0" y="48"/>
                  </a:cubicBezTo>
                  <a:cubicBezTo>
                    <a:pt x="88" y="64"/>
                    <a:pt x="88" y="64"/>
                    <a:pt x="88" y="64"/>
                  </a:cubicBezTo>
                  <a:cubicBezTo>
                    <a:pt x="91" y="51"/>
                    <a:pt x="91" y="51"/>
                    <a:pt x="91" y="51"/>
                  </a:cubicBezTo>
                  <a:cubicBezTo>
                    <a:pt x="92" y="51"/>
                    <a:pt x="93" y="51"/>
                    <a:pt x="95" y="51"/>
                  </a:cubicBezTo>
                  <a:cubicBezTo>
                    <a:pt x="102" y="49"/>
                    <a:pt x="116" y="49"/>
                    <a:pt x="121" y="53"/>
                  </a:cubicBezTo>
                  <a:cubicBezTo>
                    <a:pt x="122" y="53"/>
                    <a:pt x="123" y="55"/>
                    <a:pt x="123" y="59"/>
                  </a:cubicBezTo>
                  <a:cubicBezTo>
                    <a:pt x="122" y="70"/>
                    <a:pt x="104" y="140"/>
                    <a:pt x="87" y="208"/>
                  </a:cubicBezTo>
                  <a:cubicBezTo>
                    <a:pt x="63" y="301"/>
                    <a:pt x="36" y="407"/>
                    <a:pt x="32" y="444"/>
                  </a:cubicBezTo>
                  <a:cubicBezTo>
                    <a:pt x="30" y="463"/>
                    <a:pt x="29" y="489"/>
                    <a:pt x="45" y="498"/>
                  </a:cubicBezTo>
                  <a:cubicBezTo>
                    <a:pt x="47" y="499"/>
                    <a:pt x="49" y="500"/>
                    <a:pt x="51" y="500"/>
                  </a:cubicBezTo>
                  <a:cubicBezTo>
                    <a:pt x="62" y="502"/>
                    <a:pt x="73" y="495"/>
                    <a:pt x="74" y="494"/>
                  </a:cubicBezTo>
                  <a:cubicBezTo>
                    <a:pt x="79" y="490"/>
                    <a:pt x="80" y="483"/>
                    <a:pt x="76" y="478"/>
                  </a:cubicBezTo>
                  <a:close/>
                </a:path>
              </a:pathLst>
            </a:custGeom>
            <a:solidFill>
              <a:srgbClr val="C1B9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292499" y="285760"/>
            <a:ext cx="3570842" cy="953135"/>
          </a:xfrm>
          <a:prstGeom prst="rect">
            <a:avLst/>
          </a:prstGeom>
          <a:noFill/>
        </p:spPr>
        <p:txBody>
          <a:bodyPr wrap="square" rtlCol="0">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sym typeface="+mn-ea"/>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93" name="TextBox 82"/>
          <p:cNvSpPr txBox="1"/>
          <p:nvPr/>
        </p:nvSpPr>
        <p:spPr>
          <a:xfrm>
            <a:off x="1195070" y="2126298"/>
            <a:ext cx="4458970" cy="386080"/>
          </a:xfrm>
          <a:prstGeom prst="rect">
            <a:avLst/>
          </a:prstGeom>
          <a:noFill/>
        </p:spPr>
        <p:txBody>
          <a:bodyPr wrap="square" rtlCol="0" anchor="ctr">
            <a:spAutoFit/>
          </a:bodyPr>
          <a:p>
            <a:pPr indent="0">
              <a:lnSpc>
                <a:spcPct val="160000"/>
              </a:lnSpc>
              <a:buNone/>
            </a:pP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、查询</a:t>
            </a:r>
            <a:r>
              <a:rPr lang="zh-CN" altLang="en-US" sz="12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交收系统</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功能，获取待审核指令数据。</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9" name="图片占位符 22"/>
          <p:cNvPicPr>
            <a:picLocks noChangeAspect="1"/>
          </p:cNvPicPr>
          <p:nvPr/>
        </p:nvPicPr>
        <p:blipFill>
          <a:blip r:embed="rId1" cstate="print">
            <a:extLst>
              <a:ext uri="{28A0092B-C50C-407E-A947-70E740481C1C}">
                <a14:useLocalDpi xmlns:a14="http://schemas.microsoft.com/office/drawing/2010/main" val="0"/>
              </a:ext>
            </a:extLst>
          </a:blip>
          <a:srcRect t="9575" b="9575"/>
          <a:stretch>
            <a:fillRect/>
          </a:stretch>
        </p:blipFill>
        <p:spPr>
          <a:xfrm>
            <a:off x="584295" y="2014600"/>
            <a:ext cx="610620" cy="610620"/>
          </a:xfrm>
          <a:custGeom>
            <a:avLst/>
            <a:gdLst>
              <a:gd name="connsiteX0" fmla="*/ 305310 w 610620"/>
              <a:gd name="connsiteY0" fmla="*/ 0 h 610620"/>
              <a:gd name="connsiteX1" fmla="*/ 610620 w 610620"/>
              <a:gd name="connsiteY1" fmla="*/ 305310 h 610620"/>
              <a:gd name="connsiteX2" fmla="*/ 305310 w 610620"/>
              <a:gd name="connsiteY2" fmla="*/ 610620 h 610620"/>
              <a:gd name="connsiteX3" fmla="*/ 0 w 610620"/>
              <a:gd name="connsiteY3" fmla="*/ 305310 h 610620"/>
              <a:gd name="connsiteX4" fmla="*/ 305310 w 610620"/>
              <a:gd name="connsiteY4" fmla="*/ 0 h 6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20" h="610620">
                <a:moveTo>
                  <a:pt x="305310" y="0"/>
                </a:moveTo>
                <a:cubicBezTo>
                  <a:pt x="473928" y="0"/>
                  <a:pt x="610620" y="136692"/>
                  <a:pt x="610620" y="305310"/>
                </a:cubicBezTo>
                <a:cubicBezTo>
                  <a:pt x="610620" y="473928"/>
                  <a:pt x="473928" y="610620"/>
                  <a:pt x="305310" y="610620"/>
                </a:cubicBezTo>
                <a:cubicBezTo>
                  <a:pt x="136692" y="610620"/>
                  <a:pt x="0" y="473928"/>
                  <a:pt x="0" y="305310"/>
                </a:cubicBezTo>
                <a:cubicBezTo>
                  <a:pt x="0" y="136692"/>
                  <a:pt x="136692" y="0"/>
                  <a:pt x="305310" y="0"/>
                </a:cubicBezTo>
                <a:close/>
              </a:path>
            </a:pathLst>
          </a:custGeom>
        </p:spPr>
      </p:pic>
      <p:pic>
        <p:nvPicPr>
          <p:cNvPr id="140" name="图片占位符 24"/>
          <p:cNvPicPr>
            <a:picLocks noChangeAspect="1"/>
          </p:cNvPicPr>
          <p:nvPr/>
        </p:nvPicPr>
        <p:blipFill>
          <a:blip r:embed="rId2" cstate="print">
            <a:extLst>
              <a:ext uri="{28A0092B-C50C-407E-A947-70E740481C1C}">
                <a14:useLocalDpi xmlns:a14="http://schemas.microsoft.com/office/drawing/2010/main" val="0"/>
              </a:ext>
            </a:extLst>
          </a:blip>
          <a:srcRect t="11458" b="11458"/>
          <a:stretch>
            <a:fillRect/>
          </a:stretch>
        </p:blipFill>
        <p:spPr>
          <a:xfrm>
            <a:off x="584295" y="2799308"/>
            <a:ext cx="610620" cy="610620"/>
          </a:xfrm>
          <a:custGeom>
            <a:avLst/>
            <a:gdLst>
              <a:gd name="connsiteX0" fmla="*/ 305310 w 610620"/>
              <a:gd name="connsiteY0" fmla="*/ 0 h 610620"/>
              <a:gd name="connsiteX1" fmla="*/ 610620 w 610620"/>
              <a:gd name="connsiteY1" fmla="*/ 305310 h 610620"/>
              <a:gd name="connsiteX2" fmla="*/ 305310 w 610620"/>
              <a:gd name="connsiteY2" fmla="*/ 610620 h 610620"/>
              <a:gd name="connsiteX3" fmla="*/ 0 w 610620"/>
              <a:gd name="connsiteY3" fmla="*/ 305310 h 610620"/>
              <a:gd name="connsiteX4" fmla="*/ 305310 w 610620"/>
              <a:gd name="connsiteY4" fmla="*/ 0 h 6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20" h="610620">
                <a:moveTo>
                  <a:pt x="305310" y="0"/>
                </a:moveTo>
                <a:cubicBezTo>
                  <a:pt x="473928" y="0"/>
                  <a:pt x="610620" y="136692"/>
                  <a:pt x="610620" y="305310"/>
                </a:cubicBezTo>
                <a:cubicBezTo>
                  <a:pt x="610620" y="473928"/>
                  <a:pt x="473928" y="610620"/>
                  <a:pt x="305310" y="610620"/>
                </a:cubicBezTo>
                <a:cubicBezTo>
                  <a:pt x="136692" y="610620"/>
                  <a:pt x="0" y="473928"/>
                  <a:pt x="0" y="305310"/>
                </a:cubicBezTo>
                <a:cubicBezTo>
                  <a:pt x="0" y="136692"/>
                  <a:pt x="136692" y="0"/>
                  <a:pt x="305310" y="0"/>
                </a:cubicBezTo>
                <a:close/>
              </a:path>
            </a:pathLst>
          </a:custGeom>
        </p:spPr>
      </p:pic>
      <p:pic>
        <p:nvPicPr>
          <p:cNvPr id="141" name="图片占位符 26"/>
          <p:cNvPicPr>
            <a:picLocks noChangeAspect="1"/>
          </p:cNvPicPr>
          <p:nvPr/>
        </p:nvPicPr>
        <p:blipFill>
          <a:blip r:embed="rId3" cstate="print">
            <a:extLst>
              <a:ext uri="{28A0092B-C50C-407E-A947-70E740481C1C}">
                <a14:useLocalDpi xmlns:a14="http://schemas.microsoft.com/office/drawing/2010/main" val="0"/>
              </a:ext>
            </a:extLst>
          </a:blip>
          <a:srcRect t="5173" b="5173"/>
          <a:stretch>
            <a:fillRect/>
          </a:stretch>
        </p:blipFill>
        <p:spPr>
          <a:xfrm>
            <a:off x="584295" y="3584016"/>
            <a:ext cx="610620" cy="610620"/>
          </a:xfrm>
          <a:custGeom>
            <a:avLst/>
            <a:gdLst>
              <a:gd name="connsiteX0" fmla="*/ 305310 w 610620"/>
              <a:gd name="connsiteY0" fmla="*/ 0 h 610620"/>
              <a:gd name="connsiteX1" fmla="*/ 610620 w 610620"/>
              <a:gd name="connsiteY1" fmla="*/ 305310 h 610620"/>
              <a:gd name="connsiteX2" fmla="*/ 305310 w 610620"/>
              <a:gd name="connsiteY2" fmla="*/ 610620 h 610620"/>
              <a:gd name="connsiteX3" fmla="*/ 0 w 610620"/>
              <a:gd name="connsiteY3" fmla="*/ 305310 h 610620"/>
              <a:gd name="connsiteX4" fmla="*/ 305310 w 610620"/>
              <a:gd name="connsiteY4" fmla="*/ 0 h 6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20" h="610620">
                <a:moveTo>
                  <a:pt x="305310" y="0"/>
                </a:moveTo>
                <a:cubicBezTo>
                  <a:pt x="473928" y="0"/>
                  <a:pt x="610620" y="136692"/>
                  <a:pt x="610620" y="305310"/>
                </a:cubicBezTo>
                <a:cubicBezTo>
                  <a:pt x="610620" y="473928"/>
                  <a:pt x="473928" y="610620"/>
                  <a:pt x="305310" y="610620"/>
                </a:cubicBezTo>
                <a:cubicBezTo>
                  <a:pt x="136692" y="610620"/>
                  <a:pt x="0" y="473928"/>
                  <a:pt x="0" y="305310"/>
                </a:cubicBezTo>
                <a:cubicBezTo>
                  <a:pt x="0" y="136692"/>
                  <a:pt x="136692" y="0"/>
                  <a:pt x="305310" y="0"/>
                </a:cubicBezTo>
                <a:close/>
              </a:path>
            </a:pathLst>
          </a:custGeom>
        </p:spPr>
      </p:pic>
      <p:pic>
        <p:nvPicPr>
          <p:cNvPr id="142" name="图片占位符 28"/>
          <p:cNvPicPr>
            <a:picLocks noChangeAspect="1"/>
          </p:cNvPicPr>
          <p:nvPr/>
        </p:nvPicPr>
        <p:blipFill>
          <a:blip r:embed="rId4" cstate="print">
            <a:extLst>
              <a:ext uri="{28A0092B-C50C-407E-A947-70E740481C1C}">
                <a14:useLocalDpi xmlns:a14="http://schemas.microsoft.com/office/drawing/2010/main" val="0"/>
              </a:ext>
            </a:extLst>
          </a:blip>
          <a:srcRect t="12245" b="12245"/>
          <a:stretch>
            <a:fillRect/>
          </a:stretch>
        </p:blipFill>
        <p:spPr>
          <a:xfrm>
            <a:off x="584295" y="4368724"/>
            <a:ext cx="610620" cy="610620"/>
          </a:xfrm>
          <a:custGeom>
            <a:avLst/>
            <a:gdLst>
              <a:gd name="connsiteX0" fmla="*/ 305310 w 610620"/>
              <a:gd name="connsiteY0" fmla="*/ 0 h 610620"/>
              <a:gd name="connsiteX1" fmla="*/ 610620 w 610620"/>
              <a:gd name="connsiteY1" fmla="*/ 305310 h 610620"/>
              <a:gd name="connsiteX2" fmla="*/ 305310 w 610620"/>
              <a:gd name="connsiteY2" fmla="*/ 610620 h 610620"/>
              <a:gd name="connsiteX3" fmla="*/ 0 w 610620"/>
              <a:gd name="connsiteY3" fmla="*/ 305310 h 610620"/>
              <a:gd name="connsiteX4" fmla="*/ 305310 w 610620"/>
              <a:gd name="connsiteY4" fmla="*/ 0 h 6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20" h="610620">
                <a:moveTo>
                  <a:pt x="305310" y="0"/>
                </a:moveTo>
                <a:cubicBezTo>
                  <a:pt x="473928" y="0"/>
                  <a:pt x="610620" y="136692"/>
                  <a:pt x="610620" y="305310"/>
                </a:cubicBezTo>
                <a:cubicBezTo>
                  <a:pt x="610620" y="473928"/>
                  <a:pt x="473928" y="610620"/>
                  <a:pt x="305310" y="610620"/>
                </a:cubicBezTo>
                <a:cubicBezTo>
                  <a:pt x="136692" y="610620"/>
                  <a:pt x="0" y="473928"/>
                  <a:pt x="0" y="305310"/>
                </a:cubicBezTo>
                <a:cubicBezTo>
                  <a:pt x="0" y="136692"/>
                  <a:pt x="136692" y="0"/>
                  <a:pt x="305310" y="0"/>
                </a:cubicBezTo>
                <a:close/>
              </a:path>
            </a:pathLst>
          </a:custGeom>
        </p:spPr>
      </p:pic>
      <p:pic>
        <p:nvPicPr>
          <p:cNvPr id="143" name="图片占位符 30"/>
          <p:cNvPicPr>
            <a:picLocks noChangeAspect="1"/>
          </p:cNvPicPr>
          <p:nvPr/>
        </p:nvPicPr>
        <p:blipFill>
          <a:blip r:embed="rId5" cstate="print">
            <a:extLst>
              <a:ext uri="{28A0092B-C50C-407E-A947-70E740481C1C}">
                <a14:useLocalDpi xmlns:a14="http://schemas.microsoft.com/office/drawing/2010/main" val="0"/>
              </a:ext>
            </a:extLst>
          </a:blip>
          <a:srcRect t="12245" b="12245"/>
          <a:stretch>
            <a:fillRect/>
          </a:stretch>
        </p:blipFill>
        <p:spPr>
          <a:xfrm>
            <a:off x="584295" y="5153432"/>
            <a:ext cx="610620" cy="610620"/>
          </a:xfrm>
          <a:custGeom>
            <a:avLst/>
            <a:gdLst>
              <a:gd name="connsiteX0" fmla="*/ 305310 w 610620"/>
              <a:gd name="connsiteY0" fmla="*/ 0 h 610620"/>
              <a:gd name="connsiteX1" fmla="*/ 610620 w 610620"/>
              <a:gd name="connsiteY1" fmla="*/ 305310 h 610620"/>
              <a:gd name="connsiteX2" fmla="*/ 305310 w 610620"/>
              <a:gd name="connsiteY2" fmla="*/ 610620 h 610620"/>
              <a:gd name="connsiteX3" fmla="*/ 0 w 610620"/>
              <a:gd name="connsiteY3" fmla="*/ 305310 h 610620"/>
              <a:gd name="connsiteX4" fmla="*/ 305310 w 610620"/>
              <a:gd name="connsiteY4" fmla="*/ 0 h 6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20" h="610620">
                <a:moveTo>
                  <a:pt x="305310" y="0"/>
                </a:moveTo>
                <a:cubicBezTo>
                  <a:pt x="473928" y="0"/>
                  <a:pt x="610620" y="136692"/>
                  <a:pt x="610620" y="305310"/>
                </a:cubicBezTo>
                <a:cubicBezTo>
                  <a:pt x="610620" y="473928"/>
                  <a:pt x="473928" y="610620"/>
                  <a:pt x="305310" y="610620"/>
                </a:cubicBezTo>
                <a:cubicBezTo>
                  <a:pt x="136692" y="610620"/>
                  <a:pt x="0" y="473928"/>
                  <a:pt x="0" y="305310"/>
                </a:cubicBezTo>
                <a:cubicBezTo>
                  <a:pt x="0" y="136692"/>
                  <a:pt x="136692" y="0"/>
                  <a:pt x="305310" y="0"/>
                </a:cubicBezTo>
                <a:close/>
              </a:path>
            </a:pathLst>
          </a:custGeom>
        </p:spPr>
      </p:pic>
      <p:pic>
        <p:nvPicPr>
          <p:cNvPr id="2" name="图片占位符 26"/>
          <p:cNvPicPr>
            <a:picLocks noChangeAspect="1"/>
          </p:cNvPicPr>
          <p:nvPr/>
        </p:nvPicPr>
        <p:blipFill>
          <a:blip r:embed="rId3" cstate="print">
            <a:extLst>
              <a:ext uri="{28A0092B-C50C-407E-A947-70E740481C1C}">
                <a14:useLocalDpi xmlns:a14="http://schemas.microsoft.com/office/drawing/2010/main" val="0"/>
              </a:ext>
            </a:extLst>
          </a:blip>
          <a:srcRect t="5173" b="5173"/>
          <a:stretch>
            <a:fillRect/>
          </a:stretch>
        </p:blipFill>
        <p:spPr>
          <a:xfrm>
            <a:off x="584295" y="5920816"/>
            <a:ext cx="610620" cy="610620"/>
          </a:xfrm>
          <a:custGeom>
            <a:avLst/>
            <a:gdLst>
              <a:gd name="connsiteX0" fmla="*/ 305310 w 610620"/>
              <a:gd name="connsiteY0" fmla="*/ 0 h 610620"/>
              <a:gd name="connsiteX1" fmla="*/ 610620 w 610620"/>
              <a:gd name="connsiteY1" fmla="*/ 305310 h 610620"/>
              <a:gd name="connsiteX2" fmla="*/ 305310 w 610620"/>
              <a:gd name="connsiteY2" fmla="*/ 610620 h 610620"/>
              <a:gd name="connsiteX3" fmla="*/ 0 w 610620"/>
              <a:gd name="connsiteY3" fmla="*/ 305310 h 610620"/>
              <a:gd name="connsiteX4" fmla="*/ 305310 w 610620"/>
              <a:gd name="connsiteY4" fmla="*/ 0 h 6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620" h="610620">
                <a:moveTo>
                  <a:pt x="305310" y="0"/>
                </a:moveTo>
                <a:cubicBezTo>
                  <a:pt x="473928" y="0"/>
                  <a:pt x="610620" y="136692"/>
                  <a:pt x="610620" y="305310"/>
                </a:cubicBezTo>
                <a:cubicBezTo>
                  <a:pt x="610620" y="473928"/>
                  <a:pt x="473928" y="610620"/>
                  <a:pt x="305310" y="610620"/>
                </a:cubicBezTo>
                <a:cubicBezTo>
                  <a:pt x="136692" y="610620"/>
                  <a:pt x="0" y="473928"/>
                  <a:pt x="0" y="305310"/>
                </a:cubicBezTo>
                <a:cubicBezTo>
                  <a:pt x="0" y="136692"/>
                  <a:pt x="136692" y="0"/>
                  <a:pt x="305310" y="0"/>
                </a:cubicBezTo>
                <a:close/>
              </a:path>
            </a:pathLst>
          </a:custGeom>
        </p:spPr>
      </p:pic>
      <p:sp>
        <p:nvSpPr>
          <p:cNvPr id="106" name="TextBox 82"/>
          <p:cNvSpPr txBox="1"/>
          <p:nvPr/>
        </p:nvSpPr>
        <p:spPr>
          <a:xfrm>
            <a:off x="1195070" y="2930208"/>
            <a:ext cx="4893310" cy="386080"/>
          </a:xfrm>
          <a:prstGeom prst="rect">
            <a:avLst/>
          </a:prstGeom>
          <a:noFill/>
        </p:spPr>
        <p:txBody>
          <a:bodyPr wrap="square" rtlCol="0" anchor="ctr">
            <a:spAutoFit/>
          </a:bodyPr>
          <a:p>
            <a:pPr indent="0">
              <a:lnSpc>
                <a:spcPct val="160000"/>
              </a:lnSpc>
              <a:buNone/>
            </a:pP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、获取首付指令数据项（前端界面RPA获取）。</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7" name="TextBox 82"/>
          <p:cNvSpPr txBox="1"/>
          <p:nvPr/>
        </p:nvSpPr>
        <p:spPr>
          <a:xfrm>
            <a:off x="1223645" y="3700463"/>
            <a:ext cx="5133975" cy="386080"/>
          </a:xfrm>
          <a:prstGeom prst="rect">
            <a:avLst/>
          </a:prstGeom>
          <a:noFill/>
        </p:spPr>
        <p:txBody>
          <a:bodyPr wrap="square" rtlCol="0" anchor="ctr">
            <a:spAutoFit/>
          </a:bodyPr>
          <a:p>
            <a:pPr indent="0">
              <a:lnSpc>
                <a:spcPct val="160000"/>
              </a:lnSpc>
              <a:buNone/>
            </a:pP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、通过</a:t>
            </a:r>
            <a:r>
              <a:rPr lang="zh-CN" altLang="en-US" sz="12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RPA</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获取指定路径下的合同附件。</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8" name="TextBox 82"/>
          <p:cNvSpPr txBox="1"/>
          <p:nvPr/>
        </p:nvSpPr>
        <p:spPr>
          <a:xfrm>
            <a:off x="1195070" y="4499928"/>
            <a:ext cx="4893310" cy="386080"/>
          </a:xfrm>
          <a:prstGeom prst="rect">
            <a:avLst/>
          </a:prstGeom>
          <a:noFill/>
        </p:spPr>
        <p:txBody>
          <a:bodyPr wrap="square" rtlCol="0" anchor="ctr">
            <a:spAutoFit/>
          </a:bodyPr>
          <a:p>
            <a:pPr indent="0">
              <a:lnSpc>
                <a:spcPct val="160000"/>
              </a:lnSpc>
              <a:buNone/>
            </a:pP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、调用</a:t>
            </a:r>
            <a:r>
              <a:rPr lang="en-US" altLang="zh-CN" sz="12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OCR</a:t>
            </a:r>
            <a:r>
              <a:rPr lang="zh-CN" altLang="en-US" sz="12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平台</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对附件进行</a:t>
            </a:r>
            <a:r>
              <a:rPr lang="zh-CN" altLang="en-US" sz="12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OCR识别</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，提取附件文本信息。</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9" name="TextBox 82"/>
          <p:cNvSpPr txBox="1"/>
          <p:nvPr/>
        </p:nvSpPr>
        <p:spPr>
          <a:xfrm>
            <a:off x="1195070" y="5137151"/>
            <a:ext cx="5108575" cy="681355"/>
          </a:xfrm>
          <a:prstGeom prst="rect">
            <a:avLst/>
          </a:prstGeom>
          <a:noFill/>
        </p:spPr>
        <p:txBody>
          <a:bodyPr wrap="square" rtlCol="0" anchor="ctr">
            <a:spAutoFit/>
          </a:bodyPr>
          <a:p>
            <a:pPr indent="0">
              <a:lnSpc>
                <a:spcPct val="160000"/>
              </a:lnSpc>
              <a:buNone/>
            </a:pPr>
            <a:r>
              <a:rPr 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、调用</a:t>
            </a:r>
            <a:r>
              <a:rPr lang="zh-CN" altLang="en-US" sz="12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自研LLM仓颉大语言大模型</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，从</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OCR</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识别结果里提取指令要素信息。</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0" name="TextBox 82"/>
          <p:cNvSpPr txBox="1"/>
          <p:nvPr/>
        </p:nvSpPr>
        <p:spPr>
          <a:xfrm>
            <a:off x="1195070" y="5888991"/>
            <a:ext cx="5175885" cy="681355"/>
          </a:xfrm>
          <a:prstGeom prst="rect">
            <a:avLst/>
          </a:prstGeom>
          <a:noFill/>
        </p:spPr>
        <p:txBody>
          <a:bodyPr wrap="square" rtlCol="0" anchor="ctr">
            <a:spAutoFit/>
          </a:bodyPr>
          <a:p>
            <a:pPr indent="0">
              <a:lnSpc>
                <a:spcPct val="160000"/>
              </a:lnSpc>
              <a:buNone/>
            </a:pP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、将2和</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的待比对数据，写入Excel文件，并完成单项指令的比对。核对结果以</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Excel</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形式保存，后续可以直接将结果写入数据库，形成系统对接。</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6" name="文本框 115"/>
          <p:cNvSpPr txBox="1"/>
          <p:nvPr/>
        </p:nvSpPr>
        <p:spPr>
          <a:xfrm>
            <a:off x="6776085" y="1045845"/>
            <a:ext cx="2526030" cy="368300"/>
          </a:xfrm>
          <a:prstGeom prst="rect">
            <a:avLst/>
          </a:prstGeom>
          <a:noFill/>
        </p:spPr>
        <p:txBody>
          <a:bodyPr wrap="none" rtlCol="0">
            <a:spAutoFit/>
          </a:bodyPr>
          <a:p>
            <a:pPr marL="285750" indent="-285750">
              <a:buFont typeface="Wingdings" panose="05000000000000000000" charset="0"/>
              <a:buChar char="ü"/>
            </a:pPr>
            <a:r>
              <a:rPr lang="zh-CN" altLang="en-US" b="1" i="1">
                <a:solidFill>
                  <a:srgbClr val="C00000"/>
                </a:solidFill>
                <a:latin typeface="微软雅黑" panose="020B0503020204020204" pitchFamily="34" charset="-122"/>
                <a:ea typeface="微软雅黑" panose="020B0503020204020204" pitchFamily="34" charset="-122"/>
              </a:rPr>
              <a:t>开仓合约要素审核：</a:t>
            </a:r>
            <a:endParaRPr lang="zh-CN" altLang="en-US" b="1" i="1">
              <a:solidFill>
                <a:srgbClr val="C00000"/>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009167" y="1169035"/>
            <a:ext cx="4787113" cy="540385"/>
            <a:chOff x="3474" y="2332"/>
            <a:chExt cx="7538" cy="851"/>
          </a:xfrm>
        </p:grpSpPr>
        <p:grpSp>
          <p:nvGrpSpPr>
            <p:cNvPr id="43" name="组合 42"/>
            <p:cNvGrpSpPr/>
            <p:nvPr/>
          </p:nvGrpSpPr>
          <p:grpSpPr>
            <a:xfrm>
              <a:off x="8044" y="2333"/>
              <a:ext cx="2968" cy="850"/>
              <a:chOff x="6558" y="9464"/>
              <a:chExt cx="2458" cy="850"/>
            </a:xfrm>
          </p:grpSpPr>
          <p:sp>
            <p:nvSpPr>
              <p:cNvPr id="44" name="Pentagon 5"/>
              <p:cNvSpPr/>
              <p:nvPr/>
            </p:nvSpPr>
            <p:spPr>
              <a:xfrm>
                <a:off x="6558" y="9464"/>
                <a:ext cx="2458" cy="850"/>
              </a:xfrm>
              <a:prstGeom prst="homePlate">
                <a:avLst/>
              </a:prstGeom>
              <a:solidFill>
                <a:srgbClr val="61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Rectangle 38"/>
              <p:cNvSpPr/>
              <p:nvPr/>
            </p:nvSpPr>
            <p:spPr>
              <a:xfrm>
                <a:off x="7038" y="9621"/>
                <a:ext cx="1665" cy="531"/>
              </a:xfrm>
              <a:prstGeom prst="rect">
                <a:avLst/>
              </a:prstGeom>
            </p:spPr>
            <p:txBody>
              <a:bodyPr wrap="square">
                <a:spAutoFit/>
              </a:bodyPr>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难点分析</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46" name="组合 45"/>
            <p:cNvGrpSpPr/>
            <p:nvPr/>
          </p:nvGrpSpPr>
          <p:grpSpPr>
            <a:xfrm>
              <a:off x="5734" y="2332"/>
              <a:ext cx="2774" cy="850"/>
              <a:chOff x="6518" y="9474"/>
              <a:chExt cx="2297" cy="850"/>
            </a:xfrm>
          </p:grpSpPr>
          <p:sp>
            <p:nvSpPr>
              <p:cNvPr id="47" name="Pentagon 5"/>
              <p:cNvSpPr/>
              <p:nvPr/>
            </p:nvSpPr>
            <p:spPr>
              <a:xfrm>
                <a:off x="6518" y="9474"/>
                <a:ext cx="2297" cy="850"/>
              </a:xfrm>
              <a:prstGeom prst="homePlate">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Rectangle 38"/>
              <p:cNvSpPr/>
              <p:nvPr/>
            </p:nvSpPr>
            <p:spPr>
              <a:xfrm>
                <a:off x="6890" y="9631"/>
                <a:ext cx="1541" cy="531"/>
              </a:xfrm>
              <a:prstGeom prst="rect">
                <a:avLst/>
              </a:prstGeom>
            </p:spPr>
            <p:txBody>
              <a:bodyPr wrap="square">
                <a:spAutoFit/>
              </a:bodyPr>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流程设计</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49" name="组合 48"/>
            <p:cNvGrpSpPr/>
            <p:nvPr/>
          </p:nvGrpSpPr>
          <p:grpSpPr>
            <a:xfrm>
              <a:off x="3474" y="2332"/>
              <a:ext cx="2710" cy="850"/>
              <a:chOff x="6549" y="9476"/>
              <a:chExt cx="2244" cy="850"/>
            </a:xfrm>
          </p:grpSpPr>
          <p:sp>
            <p:nvSpPr>
              <p:cNvPr id="50" name="Pentagon 5"/>
              <p:cNvSpPr/>
              <p:nvPr/>
            </p:nvSpPr>
            <p:spPr>
              <a:xfrm>
                <a:off x="6549" y="9476"/>
                <a:ext cx="2244" cy="850"/>
              </a:xfrm>
              <a:prstGeom prst="homePlate">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Rectangle 38"/>
              <p:cNvSpPr/>
              <p:nvPr/>
            </p:nvSpPr>
            <p:spPr>
              <a:xfrm>
                <a:off x="6919" y="9633"/>
                <a:ext cx="1657" cy="531"/>
              </a:xfrm>
              <a:prstGeom prst="rect">
                <a:avLst/>
              </a:prstGeom>
            </p:spPr>
            <p:txBody>
              <a:bodyPr wrap="square">
                <a:spAutoFit/>
              </a:bodyPr>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设计思路</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sp>
        <p:nvSpPr>
          <p:cNvPr id="55" name="Rectangle 9"/>
          <p:cNvSpPr/>
          <p:nvPr/>
        </p:nvSpPr>
        <p:spPr>
          <a:xfrm>
            <a:off x="473710" y="1167765"/>
            <a:ext cx="535305" cy="539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r>
              <a:rPr lang="en-US" altLang="en-GB" sz="1600" b="1" dirty="0">
                <a:latin typeface="黑体" panose="02010609060101010101" charset="-122"/>
                <a:ea typeface="黑体" panose="02010609060101010101" charset="-122"/>
                <a:cs typeface="+mn-ea"/>
                <a:sym typeface="Arial" panose="020B0604020202020204" pitchFamily="34" charset="0"/>
              </a:rPr>
              <a:t>2</a:t>
            </a:r>
            <a:endParaRPr lang="en-US" altLang="en-GB" sz="1600" b="1" dirty="0">
              <a:latin typeface="黑体" panose="02010609060101010101" charset="-122"/>
              <a:ea typeface="黑体" panose="02010609060101010101" charset="-122"/>
              <a:cs typeface="+mn-ea"/>
              <a:sym typeface="Arial" panose="020B0604020202020204" pitchFamily="34" charset="0"/>
            </a:endParaRPr>
          </a:p>
        </p:txBody>
      </p:sp>
      <p:pic>
        <p:nvPicPr>
          <p:cNvPr id="3" name="图片 4"/>
          <p:cNvPicPr>
            <a:picLocks noChangeAspect="1"/>
          </p:cNvPicPr>
          <p:nvPr/>
        </p:nvPicPr>
        <p:blipFill>
          <a:blip r:embed="rId6"/>
          <a:stretch>
            <a:fillRect/>
          </a:stretch>
        </p:blipFill>
        <p:spPr>
          <a:xfrm>
            <a:off x="8484235" y="1724660"/>
            <a:ext cx="2327275" cy="4806950"/>
          </a:xfrm>
          <a:prstGeom prst="rect">
            <a:avLst/>
          </a:prstGeom>
          <a:noFill/>
          <a:ln>
            <a:noFill/>
          </a:ln>
        </p:spPr>
      </p:pic>
      <p:sp>
        <p:nvSpPr>
          <p:cNvPr id="40" name="等腰三角形 39"/>
          <p:cNvSpPr/>
          <p:nvPr/>
        </p:nvSpPr>
        <p:spPr>
          <a:xfrm flipV="1">
            <a:off x="3130550" y="957580"/>
            <a:ext cx="299720" cy="203835"/>
          </a:xfrm>
          <a:prstGeom prst="triangle">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292499" y="285760"/>
            <a:ext cx="3570842" cy="953135"/>
          </a:xfrm>
          <a:prstGeom prst="rect">
            <a:avLst/>
          </a:prstGeom>
          <a:noFill/>
        </p:spPr>
        <p:txBody>
          <a:bodyPr wrap="square" rtlCol="0">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sym typeface="+mn-ea"/>
              </a:rPr>
              <a:t>四、</a:t>
            </a:r>
            <a:r>
              <a:rPr lang="zh-CN" altLang="en-US" sz="2400" b="1" dirty="0">
                <a:solidFill>
                  <a:schemeClr val="bg1"/>
                </a:solidFill>
                <a:latin typeface="微软雅黑" panose="020B0503020204020204" pitchFamily="34" charset="-122"/>
                <a:ea typeface="微软雅黑" panose="020B0503020204020204" pitchFamily="34" charset="-122"/>
                <a:sym typeface="+mn-ea"/>
              </a:rPr>
              <a:t>难点和技术创新性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90" name="图片 89"/>
          <p:cNvPicPr>
            <a:picLocks noChangeAspect="1"/>
          </p:cNvPicPr>
          <p:nvPr/>
        </p:nvPicPr>
        <p:blipFill rotWithShape="1">
          <a:blip r:embed="rId1">
            <a:extLst>
              <a:ext uri="{28A0092B-C50C-407E-A947-70E740481C1C}">
                <a14:useLocalDpi xmlns:a14="http://schemas.microsoft.com/office/drawing/2010/main" val="0"/>
              </a:ext>
            </a:extLst>
          </a:blip>
          <a:srcRect l="7985"/>
          <a:stretch>
            <a:fillRect/>
          </a:stretch>
        </p:blipFill>
        <p:spPr>
          <a:xfrm flipH="1">
            <a:off x="9460865" y="4428490"/>
            <a:ext cx="2731135" cy="2429510"/>
          </a:xfrm>
          <a:prstGeom prst="rect">
            <a:avLst/>
          </a:prstGeom>
        </p:spPr>
      </p:pic>
      <p:pic>
        <p:nvPicPr>
          <p:cNvPr id="91" name="图片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95" y="1805305"/>
            <a:ext cx="901700" cy="680720"/>
          </a:xfrm>
          <a:prstGeom prst="rect">
            <a:avLst/>
          </a:prstGeom>
        </p:spPr>
      </p:pic>
      <p:sp>
        <p:nvSpPr>
          <p:cNvPr id="92" name="Text Placeholder 2"/>
          <p:cNvSpPr txBox="1"/>
          <p:nvPr/>
        </p:nvSpPr>
        <p:spPr>
          <a:xfrm>
            <a:off x="1369695" y="1984375"/>
            <a:ext cx="7680325" cy="392430"/>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lgn="l">
              <a:lnSpc>
                <a:spcPct val="100000"/>
              </a:lnSpc>
            </a:pPr>
            <a:r>
              <a:rPr lang="zh-CN" altLang="en-US" sz="1800" b="1" dirty="0">
                <a:solidFill>
                  <a:schemeClr val="bg1"/>
                </a:solidFill>
                <a:effectLst/>
                <a:latin typeface="微软雅黑" panose="020B0503020204020204" pitchFamily="34" charset="-122"/>
                <a:ea typeface="微软雅黑" panose="020B0503020204020204" pitchFamily="34" charset="-122"/>
                <a:cs typeface="+mn-ea"/>
                <a:sym typeface="+mn-lt"/>
              </a:rPr>
              <a:t>难点一：</a:t>
            </a:r>
            <a:r>
              <a:rPr lang="zh-CN" altLang="en-US" sz="1800" b="1">
                <a:solidFill>
                  <a:schemeClr val="bg1"/>
                </a:solidFill>
                <a:effectLst/>
                <a:latin typeface="微软雅黑" panose="020B0503020204020204" pitchFamily="34" charset="-122"/>
                <a:ea typeface="微软雅黑" panose="020B0503020204020204" pitchFamily="34" charset="-122"/>
                <a:sym typeface="+mn-ea"/>
              </a:rPr>
              <a:t>以不同内容和格式展示的通知书扫描原件要素识别准确性分析</a:t>
            </a:r>
            <a:endParaRPr lang="zh-CN" altLang="en-US" sz="1800" b="1">
              <a:solidFill>
                <a:schemeClr val="bg1"/>
              </a:solidFill>
              <a:effectLst/>
              <a:latin typeface="微软雅黑" panose="020B0503020204020204" pitchFamily="34" charset="-122"/>
              <a:ea typeface="微软雅黑" panose="020B0503020204020204" pitchFamily="34" charset="-122"/>
              <a:sym typeface="+mn-ea"/>
            </a:endParaRPr>
          </a:p>
        </p:txBody>
      </p:sp>
      <p:sp>
        <p:nvSpPr>
          <p:cNvPr id="93" name="文本框 92"/>
          <p:cNvSpPr txBox="1"/>
          <p:nvPr/>
        </p:nvSpPr>
        <p:spPr>
          <a:xfrm>
            <a:off x="617220" y="3045460"/>
            <a:ext cx="1944370" cy="2030095"/>
          </a:xfrm>
          <a:prstGeom prst="rect">
            <a:avLst/>
          </a:prstGeom>
          <a:noFill/>
        </p:spPr>
        <p:txBody>
          <a:bodyPr wrap="square" rtlCol="0" anchor="t">
            <a:spAutoFit/>
          </a:bodyPr>
          <a:lstStyle/>
          <a:p>
            <a:pPr marL="285750" indent="-285750" fontAlgn="auto">
              <a:lnSpc>
                <a:spcPct val="150000"/>
              </a:lnSpc>
              <a:buFont typeface="Wingdings" panose="05000000000000000000" charset="0"/>
              <a:buChar char="Ø"/>
            </a:pP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由于指令</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附件中存在大量表格等复杂格式，在启动流程建设前，先对</a:t>
            </a:r>
            <a:r>
              <a:rPr lang="en-US" alt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OCR</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识别结果进行了可用性评估。</a:t>
            </a:r>
            <a:endParaRPr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1" name="组合 100"/>
          <p:cNvGrpSpPr/>
          <p:nvPr/>
        </p:nvGrpSpPr>
        <p:grpSpPr>
          <a:xfrm>
            <a:off x="4055745" y="1146810"/>
            <a:ext cx="1884680" cy="539750"/>
            <a:chOff x="6558" y="9464"/>
            <a:chExt cx="2458" cy="850"/>
          </a:xfrm>
        </p:grpSpPr>
        <p:sp>
          <p:nvSpPr>
            <p:cNvPr id="102" name="Pentagon 5"/>
            <p:cNvSpPr/>
            <p:nvPr/>
          </p:nvSpPr>
          <p:spPr>
            <a:xfrm>
              <a:off x="6558" y="9464"/>
              <a:ext cx="2458" cy="850"/>
            </a:xfrm>
            <a:prstGeom prst="homePlate">
              <a:avLst/>
            </a:prstGeom>
            <a:solidFill>
              <a:srgbClr val="61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Rectangle 38"/>
            <p:cNvSpPr/>
            <p:nvPr/>
          </p:nvSpPr>
          <p:spPr>
            <a:xfrm>
              <a:off x="7038" y="9621"/>
              <a:ext cx="1665"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难点分析</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104" name="组合 103"/>
          <p:cNvGrpSpPr/>
          <p:nvPr/>
        </p:nvGrpSpPr>
        <p:grpSpPr>
          <a:xfrm>
            <a:off x="2588260" y="1146175"/>
            <a:ext cx="1761490" cy="539750"/>
            <a:chOff x="6518" y="9474"/>
            <a:chExt cx="2297" cy="850"/>
          </a:xfrm>
        </p:grpSpPr>
        <p:sp>
          <p:nvSpPr>
            <p:cNvPr id="105" name="Pentagon 5"/>
            <p:cNvSpPr/>
            <p:nvPr/>
          </p:nvSpPr>
          <p:spPr>
            <a:xfrm>
              <a:off x="6518" y="9474"/>
              <a:ext cx="2297" cy="850"/>
            </a:xfrm>
            <a:prstGeom prst="homePlate">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Rectangle 38"/>
            <p:cNvSpPr/>
            <p:nvPr/>
          </p:nvSpPr>
          <p:spPr>
            <a:xfrm>
              <a:off x="6890" y="9623"/>
              <a:ext cx="1541"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流程设计</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107" name="组合 106"/>
          <p:cNvGrpSpPr/>
          <p:nvPr/>
        </p:nvGrpSpPr>
        <p:grpSpPr>
          <a:xfrm>
            <a:off x="1153160" y="1146175"/>
            <a:ext cx="1720850" cy="539750"/>
            <a:chOff x="6549" y="9476"/>
            <a:chExt cx="2244" cy="850"/>
          </a:xfrm>
        </p:grpSpPr>
        <p:sp>
          <p:nvSpPr>
            <p:cNvPr id="108" name="Pentagon 5"/>
            <p:cNvSpPr/>
            <p:nvPr/>
          </p:nvSpPr>
          <p:spPr>
            <a:xfrm>
              <a:off x="6549" y="9476"/>
              <a:ext cx="2244" cy="850"/>
            </a:xfrm>
            <a:prstGeom prst="homePlate">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Rectangle 38"/>
            <p:cNvSpPr/>
            <p:nvPr/>
          </p:nvSpPr>
          <p:spPr>
            <a:xfrm>
              <a:off x="6919" y="9633"/>
              <a:ext cx="1657"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设计思路</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sp>
        <p:nvSpPr>
          <p:cNvPr id="113" name="Rectangle 9"/>
          <p:cNvSpPr/>
          <p:nvPr/>
        </p:nvSpPr>
        <p:spPr>
          <a:xfrm>
            <a:off x="631190" y="1152525"/>
            <a:ext cx="535305" cy="539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en-GB" sz="1600" b="1" dirty="0">
                <a:latin typeface="黑体" panose="02010609060101010101" charset="-122"/>
                <a:ea typeface="黑体" panose="02010609060101010101" charset="-122"/>
                <a:cs typeface="+mn-ea"/>
                <a:sym typeface="Arial" panose="020B0604020202020204" pitchFamily="34" charset="0"/>
              </a:rPr>
              <a:t>3</a:t>
            </a:r>
            <a:endParaRPr lang="en-US" altLang="en-GB" sz="1600" b="1" dirty="0">
              <a:latin typeface="黑体" panose="02010609060101010101" charset="-122"/>
              <a:ea typeface="黑体" panose="02010609060101010101" charset="-122"/>
              <a:cs typeface="+mn-ea"/>
              <a:sym typeface="Arial" panose="020B0604020202020204" pitchFamily="34" charset="0"/>
            </a:endParaRPr>
          </a:p>
        </p:txBody>
      </p:sp>
      <p:pic>
        <p:nvPicPr>
          <p:cNvPr id="94" name="图片 8" descr="23274cd5081064c556d2967b4627fc9"/>
          <p:cNvPicPr>
            <a:picLocks noChangeAspect="1"/>
          </p:cNvPicPr>
          <p:nvPr/>
        </p:nvPicPr>
        <p:blipFill>
          <a:blip r:embed="rId3"/>
          <a:stretch>
            <a:fillRect/>
          </a:stretch>
        </p:blipFill>
        <p:spPr>
          <a:xfrm>
            <a:off x="2707640" y="2675255"/>
            <a:ext cx="3603625" cy="3821430"/>
          </a:xfrm>
          <a:prstGeom prst="rect">
            <a:avLst/>
          </a:prstGeom>
        </p:spPr>
      </p:pic>
      <p:pic>
        <p:nvPicPr>
          <p:cNvPr id="95" name="图片 94"/>
          <p:cNvPicPr>
            <a:picLocks noChangeAspect="1"/>
          </p:cNvPicPr>
          <p:nvPr/>
        </p:nvPicPr>
        <p:blipFill>
          <a:blip r:embed="rId4"/>
          <a:stretch>
            <a:fillRect/>
          </a:stretch>
        </p:blipFill>
        <p:spPr>
          <a:xfrm>
            <a:off x="6708140" y="2817495"/>
            <a:ext cx="2863215" cy="3667125"/>
          </a:xfrm>
          <a:prstGeom prst="rect">
            <a:avLst/>
          </a:prstGeom>
        </p:spPr>
      </p:pic>
      <p:grpSp>
        <p:nvGrpSpPr>
          <p:cNvPr id="96" name="组合 95"/>
          <p:cNvGrpSpPr/>
          <p:nvPr/>
        </p:nvGrpSpPr>
        <p:grpSpPr>
          <a:xfrm>
            <a:off x="2707640" y="1805305"/>
            <a:ext cx="7933690" cy="4582160"/>
            <a:chOff x="4264" y="2843"/>
            <a:chExt cx="12494" cy="7216"/>
          </a:xfrm>
        </p:grpSpPr>
        <p:pic>
          <p:nvPicPr>
            <p:cNvPr id="97" name="图片 96"/>
            <p:cNvPicPr>
              <a:picLocks noChangeAspect="1"/>
            </p:cNvPicPr>
            <p:nvPr/>
          </p:nvPicPr>
          <p:blipFill>
            <a:blip r:embed="rId5"/>
            <a:srcRect r="1808" b="1454"/>
            <a:stretch>
              <a:fillRect/>
            </a:stretch>
          </p:blipFill>
          <p:spPr>
            <a:xfrm>
              <a:off x="4264" y="3487"/>
              <a:ext cx="12058" cy="6573"/>
            </a:xfrm>
            <a:prstGeom prst="rect">
              <a:avLst/>
            </a:prstGeom>
          </p:spPr>
        </p:pic>
        <p:sp>
          <p:nvSpPr>
            <p:cNvPr id="98" name="文本框 97"/>
            <p:cNvSpPr txBox="1"/>
            <p:nvPr/>
          </p:nvSpPr>
          <p:spPr>
            <a:xfrm>
              <a:off x="11824" y="7067"/>
              <a:ext cx="4414" cy="2179"/>
            </a:xfrm>
            <a:prstGeom prst="rect">
              <a:avLst/>
            </a:prstGeom>
            <a:noFill/>
          </p:spPr>
          <p:txBody>
            <a:bodyPr wrap="square" rtlCol="0" anchor="t">
              <a:spAutoFit/>
            </a:bodyPr>
            <a:p>
              <a:pPr marL="285750" indent="-285750">
                <a:buFont typeface="Wingdings" panose="05000000000000000000" charset="0"/>
                <a:buChar char="Ø"/>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使用</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python</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代码，调用易道博识私有化部署平台的专用接口进行提取。</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Wingdings" panose="05000000000000000000" charset="0"/>
                <a:buChar char="Ø"/>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从提取结果看，对印刷体的识别结果，准确性完全可以满足需要。</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9" name="iconfont-1142-850429"/>
            <p:cNvSpPr/>
            <p:nvPr/>
          </p:nvSpPr>
          <p:spPr>
            <a:xfrm>
              <a:off x="12874" y="2843"/>
              <a:ext cx="3884" cy="3883"/>
            </a:xfrm>
            <a:custGeom>
              <a:avLst/>
              <a:gdLst>
                <a:gd name="T0" fmla="*/ 4651 w 9596"/>
                <a:gd name="T1" fmla="*/ 7832 h 9596"/>
                <a:gd name="T2" fmla="*/ 1376 w 9596"/>
                <a:gd name="T3" fmla="*/ 4451 h 9596"/>
                <a:gd name="T4" fmla="*/ 2216 w 9596"/>
                <a:gd name="T5" fmla="*/ 3767 h 9596"/>
                <a:gd name="T6" fmla="*/ 4109 w 9596"/>
                <a:gd name="T7" fmla="*/ 5275 h 9596"/>
                <a:gd name="T8" fmla="*/ 8984 w 9596"/>
                <a:gd name="T9" fmla="*/ 1001 h 9596"/>
                <a:gd name="T10" fmla="*/ 9184 w 9596"/>
                <a:gd name="T11" fmla="*/ 1469 h 9596"/>
                <a:gd name="T12" fmla="*/ 4651 w 9596"/>
                <a:gd name="T13" fmla="*/ 7832 h 9596"/>
                <a:gd name="T14" fmla="*/ 8785 w 9596"/>
                <a:gd name="T15" fmla="*/ 4140 h 9596"/>
                <a:gd name="T16" fmla="*/ 8838 w 9596"/>
                <a:gd name="T17" fmla="*/ 4798 h 9596"/>
                <a:gd name="T18" fmla="*/ 4798 w 9596"/>
                <a:gd name="T19" fmla="*/ 8838 h 9596"/>
                <a:gd name="T20" fmla="*/ 758 w 9596"/>
                <a:gd name="T21" fmla="*/ 4798 h 9596"/>
                <a:gd name="T22" fmla="*/ 4798 w 9596"/>
                <a:gd name="T23" fmla="*/ 758 h 9596"/>
                <a:gd name="T24" fmla="*/ 6321 w 9596"/>
                <a:gd name="T25" fmla="*/ 1055 h 9596"/>
                <a:gd name="T26" fmla="*/ 6321 w 9596"/>
                <a:gd name="T27" fmla="*/ 247 h 9596"/>
                <a:gd name="T28" fmla="*/ 4798 w 9596"/>
                <a:gd name="T29" fmla="*/ 0 h 9596"/>
                <a:gd name="T30" fmla="*/ 2930 w 9596"/>
                <a:gd name="T31" fmla="*/ 377 h 9596"/>
                <a:gd name="T32" fmla="*/ 1405 w 9596"/>
                <a:gd name="T33" fmla="*/ 1405 h 9596"/>
                <a:gd name="T34" fmla="*/ 377 w 9596"/>
                <a:gd name="T35" fmla="*/ 2930 h 9596"/>
                <a:gd name="T36" fmla="*/ 0 w 9596"/>
                <a:gd name="T37" fmla="*/ 4798 h 9596"/>
                <a:gd name="T38" fmla="*/ 377 w 9596"/>
                <a:gd name="T39" fmla="*/ 6666 h 9596"/>
                <a:gd name="T40" fmla="*/ 1405 w 9596"/>
                <a:gd name="T41" fmla="*/ 8191 h 9596"/>
                <a:gd name="T42" fmla="*/ 2930 w 9596"/>
                <a:gd name="T43" fmla="*/ 9219 h 9596"/>
                <a:gd name="T44" fmla="*/ 4798 w 9596"/>
                <a:gd name="T45" fmla="*/ 9596 h 9596"/>
                <a:gd name="T46" fmla="*/ 6666 w 9596"/>
                <a:gd name="T47" fmla="*/ 9219 h 9596"/>
                <a:gd name="T48" fmla="*/ 8191 w 9596"/>
                <a:gd name="T49" fmla="*/ 8191 h 9596"/>
                <a:gd name="T50" fmla="*/ 9219 w 9596"/>
                <a:gd name="T51" fmla="*/ 6666 h 9596"/>
                <a:gd name="T52" fmla="*/ 9596 w 9596"/>
                <a:gd name="T53" fmla="*/ 4798 h 9596"/>
                <a:gd name="T54" fmla="*/ 9552 w 9596"/>
                <a:gd name="T55" fmla="*/ 4140 h 9596"/>
                <a:gd name="T56" fmla="*/ 8785 w 9596"/>
                <a:gd name="T57" fmla="*/ 4140 h 9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96" h="9596">
                  <a:moveTo>
                    <a:pt x="4651" y="7832"/>
                  </a:moveTo>
                  <a:lnTo>
                    <a:pt x="1376" y="4451"/>
                  </a:lnTo>
                  <a:lnTo>
                    <a:pt x="2216" y="3767"/>
                  </a:lnTo>
                  <a:lnTo>
                    <a:pt x="4109" y="5275"/>
                  </a:lnTo>
                  <a:cubicBezTo>
                    <a:pt x="4885" y="4338"/>
                    <a:pt x="6607" y="2479"/>
                    <a:pt x="8984" y="1001"/>
                  </a:cubicBezTo>
                  <a:lnTo>
                    <a:pt x="9184" y="1469"/>
                  </a:lnTo>
                  <a:cubicBezTo>
                    <a:pt x="7003" y="3504"/>
                    <a:pt x="5217" y="6368"/>
                    <a:pt x="4651" y="7832"/>
                  </a:cubicBezTo>
                  <a:close/>
                  <a:moveTo>
                    <a:pt x="8785" y="4140"/>
                  </a:moveTo>
                  <a:cubicBezTo>
                    <a:pt x="8820" y="4354"/>
                    <a:pt x="8838" y="4574"/>
                    <a:pt x="8838" y="4798"/>
                  </a:cubicBezTo>
                  <a:cubicBezTo>
                    <a:pt x="8838" y="7029"/>
                    <a:pt x="7030" y="8838"/>
                    <a:pt x="4798" y="8838"/>
                  </a:cubicBezTo>
                  <a:cubicBezTo>
                    <a:pt x="2567" y="8838"/>
                    <a:pt x="758" y="7029"/>
                    <a:pt x="758" y="4798"/>
                  </a:cubicBezTo>
                  <a:cubicBezTo>
                    <a:pt x="758" y="2567"/>
                    <a:pt x="2567" y="758"/>
                    <a:pt x="4798" y="758"/>
                  </a:cubicBezTo>
                  <a:cubicBezTo>
                    <a:pt x="5337" y="758"/>
                    <a:pt x="5851" y="863"/>
                    <a:pt x="6321" y="1055"/>
                  </a:cubicBezTo>
                  <a:lnTo>
                    <a:pt x="6321" y="247"/>
                  </a:lnTo>
                  <a:cubicBezTo>
                    <a:pt x="5832" y="83"/>
                    <a:pt x="5321" y="0"/>
                    <a:pt x="4798" y="0"/>
                  </a:cubicBezTo>
                  <a:cubicBezTo>
                    <a:pt x="4151" y="0"/>
                    <a:pt x="3522" y="127"/>
                    <a:pt x="2930" y="377"/>
                  </a:cubicBezTo>
                  <a:cubicBezTo>
                    <a:pt x="2359" y="619"/>
                    <a:pt x="1846" y="965"/>
                    <a:pt x="1405" y="1405"/>
                  </a:cubicBezTo>
                  <a:cubicBezTo>
                    <a:pt x="965" y="1846"/>
                    <a:pt x="619" y="2359"/>
                    <a:pt x="377" y="2930"/>
                  </a:cubicBezTo>
                  <a:cubicBezTo>
                    <a:pt x="127" y="3522"/>
                    <a:pt x="0" y="4151"/>
                    <a:pt x="0" y="4798"/>
                  </a:cubicBezTo>
                  <a:cubicBezTo>
                    <a:pt x="0" y="5445"/>
                    <a:pt x="127" y="6074"/>
                    <a:pt x="377" y="6666"/>
                  </a:cubicBezTo>
                  <a:cubicBezTo>
                    <a:pt x="619" y="7237"/>
                    <a:pt x="965" y="7750"/>
                    <a:pt x="1405" y="8191"/>
                  </a:cubicBezTo>
                  <a:cubicBezTo>
                    <a:pt x="1846" y="8631"/>
                    <a:pt x="2359" y="8977"/>
                    <a:pt x="2930" y="9219"/>
                  </a:cubicBezTo>
                  <a:cubicBezTo>
                    <a:pt x="3522" y="9469"/>
                    <a:pt x="4151" y="9596"/>
                    <a:pt x="4798" y="9596"/>
                  </a:cubicBezTo>
                  <a:cubicBezTo>
                    <a:pt x="5445" y="9596"/>
                    <a:pt x="6074" y="9469"/>
                    <a:pt x="6666" y="9219"/>
                  </a:cubicBezTo>
                  <a:cubicBezTo>
                    <a:pt x="7237" y="8977"/>
                    <a:pt x="7750" y="8631"/>
                    <a:pt x="8191" y="8191"/>
                  </a:cubicBezTo>
                  <a:cubicBezTo>
                    <a:pt x="8631" y="7750"/>
                    <a:pt x="8977" y="7237"/>
                    <a:pt x="9219" y="6666"/>
                  </a:cubicBezTo>
                  <a:cubicBezTo>
                    <a:pt x="9469" y="6074"/>
                    <a:pt x="9596" y="5445"/>
                    <a:pt x="9596" y="4798"/>
                  </a:cubicBezTo>
                  <a:cubicBezTo>
                    <a:pt x="9596" y="4576"/>
                    <a:pt x="9581" y="4357"/>
                    <a:pt x="9552" y="4140"/>
                  </a:cubicBezTo>
                  <a:lnTo>
                    <a:pt x="8785" y="4140"/>
                  </a:lnTo>
                  <a:close/>
                </a:path>
              </a:pathLst>
            </a:cu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3"/>
                                        </p:tgtEl>
                                      </p:cBhvr>
                                    </p:animEffect>
                                    <p:set>
                                      <p:cBhvr>
                                        <p:cTn id="7" dur="1" fill="hold">
                                          <p:stCondLst>
                                            <p:cond delay="499"/>
                                          </p:stCondLst>
                                        </p:cTn>
                                        <p:tgtEl>
                                          <p:spTgt spid="93"/>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94"/>
                                        </p:tgtEl>
                                      </p:cBhvr>
                                    </p:animEffect>
                                    <p:set>
                                      <p:cBhvr>
                                        <p:cTn id="10" dur="1" fill="hold">
                                          <p:stCondLst>
                                            <p:cond delay="499"/>
                                          </p:stCondLst>
                                        </p:cTn>
                                        <p:tgtEl>
                                          <p:spTgt spid="94"/>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95"/>
                                        </p:tgtEl>
                                      </p:cBhvr>
                                    </p:animEffect>
                                    <p:set>
                                      <p:cBhvr>
                                        <p:cTn id="13" dur="1" fill="hold">
                                          <p:stCondLst>
                                            <p:cond delay="499"/>
                                          </p:stCondLst>
                                        </p:cTn>
                                        <p:tgtEl>
                                          <p:spTgt spid="95"/>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292499" y="285760"/>
            <a:ext cx="3570842" cy="953135"/>
          </a:xfrm>
          <a:prstGeom prst="rect">
            <a:avLst/>
          </a:prstGeom>
          <a:noFill/>
        </p:spPr>
        <p:txBody>
          <a:bodyPr wrap="square" rtlCol="0">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sym typeface="+mn-ea"/>
              </a:rPr>
              <a:t>四、</a:t>
            </a:r>
            <a:r>
              <a:rPr lang="zh-CN" altLang="en-US" sz="2400" b="1" dirty="0">
                <a:solidFill>
                  <a:schemeClr val="bg1"/>
                </a:solidFill>
                <a:latin typeface="微软雅黑" panose="020B0503020204020204" pitchFamily="34" charset="-122"/>
                <a:ea typeface="微软雅黑" panose="020B0503020204020204" pitchFamily="34" charset="-122"/>
                <a:sym typeface="+mn-ea"/>
              </a:rPr>
              <a:t>难点和技术创新性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rotWithShape="1">
          <a:blip r:embed="rId1">
            <a:extLst>
              <a:ext uri="{28A0092B-C50C-407E-A947-70E740481C1C}">
                <a14:useLocalDpi xmlns:a14="http://schemas.microsoft.com/office/drawing/2010/main" val="0"/>
              </a:ext>
            </a:extLst>
          </a:blip>
          <a:srcRect l="7985"/>
          <a:stretch>
            <a:fillRect/>
          </a:stretch>
        </p:blipFill>
        <p:spPr>
          <a:xfrm flipH="1">
            <a:off x="9460865" y="4428490"/>
            <a:ext cx="2731135" cy="2429510"/>
          </a:xfrm>
          <a:prstGeom prst="rect">
            <a:avLst/>
          </a:prstGeom>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95" y="1787525"/>
            <a:ext cx="901700" cy="680720"/>
          </a:xfrm>
          <a:prstGeom prst="rect">
            <a:avLst/>
          </a:prstGeom>
        </p:spPr>
      </p:pic>
      <p:sp>
        <p:nvSpPr>
          <p:cNvPr id="7" name="Text Placeholder 2"/>
          <p:cNvSpPr txBox="1"/>
          <p:nvPr/>
        </p:nvSpPr>
        <p:spPr>
          <a:xfrm>
            <a:off x="1369695" y="1953895"/>
            <a:ext cx="6675120" cy="392430"/>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lgn="l">
              <a:lnSpc>
                <a:spcPct val="100000"/>
              </a:lnSpc>
            </a:pPr>
            <a:r>
              <a:rPr lang="zh-CN" altLang="en-US" sz="1800" b="1" i="1" dirty="0">
                <a:solidFill>
                  <a:schemeClr val="bg1"/>
                </a:solidFill>
                <a:effectLst/>
                <a:latin typeface="微软雅黑" panose="020B0503020204020204" pitchFamily="34" charset="-122"/>
                <a:ea typeface="微软雅黑" panose="020B0503020204020204" pitchFamily="34" charset="-122"/>
                <a:cs typeface="+mn-ea"/>
                <a:sym typeface="+mn-lt"/>
              </a:rPr>
              <a:t>难点二：</a:t>
            </a:r>
            <a:r>
              <a:rPr lang="zh-CN" altLang="en-US" sz="1800" b="1" i="1">
                <a:solidFill>
                  <a:schemeClr val="bg1"/>
                </a:solidFill>
                <a:latin typeface="微软雅黑" panose="020B0503020204020204" pitchFamily="34" charset="-122"/>
                <a:ea typeface="微软雅黑" panose="020B0503020204020204" pitchFamily="34" charset="-122"/>
                <a:sym typeface="+mn-ea"/>
              </a:rPr>
              <a:t>指令要素指标在不同描述方式下的规则判断可行性分析</a:t>
            </a:r>
            <a:endParaRPr lang="zh-CN" altLang="en-US" sz="1800" b="1" i="1">
              <a:solidFill>
                <a:schemeClr val="bg1"/>
              </a:solidFill>
              <a:latin typeface="微软雅黑" panose="020B0503020204020204" pitchFamily="34" charset="-122"/>
              <a:ea typeface="微软雅黑" panose="020B0503020204020204" pitchFamily="34" charset="-122"/>
            </a:endParaRPr>
          </a:p>
          <a:p>
            <a:pPr algn="l">
              <a:lnSpc>
                <a:spcPct val="100000"/>
              </a:lnSpc>
            </a:pPr>
            <a:endParaRPr lang="zh-CN" altLang="en-US" sz="1800" b="1" i="1">
              <a:solidFill>
                <a:schemeClr val="bg2">
                  <a:lumMod val="50000"/>
                </a:schemeClr>
              </a:solidFill>
              <a:effectLst/>
              <a:latin typeface="微软雅黑" panose="020B0503020204020204" pitchFamily="34" charset="-122"/>
              <a:ea typeface="微软雅黑" panose="020B0503020204020204" pitchFamily="34" charset="-122"/>
            </a:endParaRPr>
          </a:p>
          <a:p>
            <a:pPr algn="l">
              <a:lnSpc>
                <a:spcPct val="100000"/>
              </a:lnSpc>
            </a:pPr>
            <a:endParaRPr lang="zh-CN" altLang="en-US" sz="1800" b="1" i="1" dirty="0">
              <a:solidFill>
                <a:schemeClr val="bg2">
                  <a:lumMod val="50000"/>
                </a:schemeClr>
              </a:solidFill>
              <a:effectLst/>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1369695" y="2472690"/>
            <a:ext cx="9707880" cy="521970"/>
          </a:xfrm>
          <a:prstGeom prst="rect">
            <a:avLst/>
          </a:prstGeom>
          <a:noFill/>
        </p:spPr>
        <p:txBody>
          <a:bodyPr wrap="square" rtlCol="0" anchor="t">
            <a:spAutoFit/>
          </a:bodyPr>
          <a:lstStyle/>
          <a:p>
            <a:pPr marL="285750" indent="-285750">
              <a:buFont typeface="Wingdings" panose="05000000000000000000" charset="0"/>
              <a:buChar char="Ø"/>
            </a:pPr>
            <a:r>
              <a:rPr 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实际配售、划款</a:t>
            </a:r>
            <a:r>
              <a:rPr 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通知书中的要素表述方式是不同的，如图示。在进行程序核对时，需根据不同格式配置不同处理逻辑。如果有</a:t>
            </a:r>
            <a:r>
              <a:rPr lang="en-US" alt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个要素，每个都有</a:t>
            </a:r>
            <a:r>
              <a:rPr lang="en-US" alt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种合同模板展示方式，我们就需要写</a:t>
            </a:r>
            <a:r>
              <a:rPr lang="en-US" alt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种处理逻辑，这对于开发和维护都是灾难性的。</a:t>
            </a:r>
            <a:endPar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5" name="组合 84"/>
          <p:cNvGrpSpPr/>
          <p:nvPr/>
        </p:nvGrpSpPr>
        <p:grpSpPr>
          <a:xfrm>
            <a:off x="4058920" y="1152525"/>
            <a:ext cx="1884680" cy="539750"/>
            <a:chOff x="6558" y="9464"/>
            <a:chExt cx="2458" cy="850"/>
          </a:xfrm>
        </p:grpSpPr>
        <p:sp>
          <p:nvSpPr>
            <p:cNvPr id="86" name="Pentagon 5"/>
            <p:cNvSpPr/>
            <p:nvPr/>
          </p:nvSpPr>
          <p:spPr>
            <a:xfrm>
              <a:off x="6558" y="9464"/>
              <a:ext cx="2458" cy="850"/>
            </a:xfrm>
            <a:prstGeom prst="homePlate">
              <a:avLst/>
            </a:prstGeom>
            <a:solidFill>
              <a:srgbClr val="61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Rectangle 38"/>
            <p:cNvSpPr/>
            <p:nvPr/>
          </p:nvSpPr>
          <p:spPr>
            <a:xfrm>
              <a:off x="7038" y="9621"/>
              <a:ext cx="1665"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难点分析</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3" name="组合 2"/>
          <p:cNvGrpSpPr/>
          <p:nvPr/>
        </p:nvGrpSpPr>
        <p:grpSpPr>
          <a:xfrm>
            <a:off x="2591435" y="1151890"/>
            <a:ext cx="1761490" cy="539750"/>
            <a:chOff x="6518" y="9474"/>
            <a:chExt cx="2297" cy="850"/>
          </a:xfrm>
        </p:grpSpPr>
        <p:sp>
          <p:nvSpPr>
            <p:cNvPr id="89" name="Pentagon 5"/>
            <p:cNvSpPr/>
            <p:nvPr/>
          </p:nvSpPr>
          <p:spPr>
            <a:xfrm>
              <a:off x="6518" y="9474"/>
              <a:ext cx="2297" cy="850"/>
            </a:xfrm>
            <a:prstGeom prst="homePlate">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Rectangle 38"/>
            <p:cNvSpPr/>
            <p:nvPr/>
          </p:nvSpPr>
          <p:spPr>
            <a:xfrm>
              <a:off x="6890" y="9623"/>
              <a:ext cx="1541"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流程设计</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91" name="组合 90"/>
          <p:cNvGrpSpPr/>
          <p:nvPr/>
        </p:nvGrpSpPr>
        <p:grpSpPr>
          <a:xfrm>
            <a:off x="1156335" y="1151890"/>
            <a:ext cx="1720850" cy="539750"/>
            <a:chOff x="6549" y="9476"/>
            <a:chExt cx="2244" cy="850"/>
          </a:xfrm>
        </p:grpSpPr>
        <p:sp>
          <p:nvSpPr>
            <p:cNvPr id="92" name="Pentagon 5"/>
            <p:cNvSpPr/>
            <p:nvPr/>
          </p:nvSpPr>
          <p:spPr>
            <a:xfrm>
              <a:off x="6549" y="9476"/>
              <a:ext cx="2244" cy="850"/>
            </a:xfrm>
            <a:prstGeom prst="homePlate">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Rectangle 38"/>
            <p:cNvSpPr/>
            <p:nvPr/>
          </p:nvSpPr>
          <p:spPr>
            <a:xfrm>
              <a:off x="6919" y="9633"/>
              <a:ext cx="1657" cy="531"/>
            </a:xfrm>
            <a:prstGeom prst="rect">
              <a:avLst/>
            </a:prstGeom>
          </p:spPr>
          <p:txBody>
            <a:bodyPr wrap="square">
              <a:spAutoFit/>
            </a:bodyPr>
            <a:lstStyle/>
            <a:p>
              <a:pPr indent="0" algn="ctr">
                <a:buFont typeface="Wingdings" panose="05000000000000000000" charset="0"/>
                <a:buNone/>
              </a:pPr>
              <a:r>
                <a:rPr lang="zh-CN" altLang="en-US" sz="1600" b="1">
                  <a:solidFill>
                    <a:schemeClr val="bg1"/>
                  </a:solidFill>
                  <a:latin typeface="微软雅黑" panose="020B0503020204020204" pitchFamily="34" charset="-122"/>
                  <a:ea typeface="微软雅黑" panose="020B0503020204020204" pitchFamily="34" charset="-122"/>
                  <a:sym typeface="+mn-ea"/>
                </a:rPr>
                <a:t>设计思路</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grpSp>
      <p:sp>
        <p:nvSpPr>
          <p:cNvPr id="97" name="Rectangle 9"/>
          <p:cNvSpPr/>
          <p:nvPr/>
        </p:nvSpPr>
        <p:spPr>
          <a:xfrm>
            <a:off x="631190" y="1152525"/>
            <a:ext cx="535305" cy="5397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en-GB" sz="1600" b="1" dirty="0">
                <a:latin typeface="黑体" panose="02010609060101010101" charset="-122"/>
                <a:ea typeface="黑体" panose="02010609060101010101" charset="-122"/>
                <a:cs typeface="+mn-ea"/>
                <a:sym typeface="Arial" panose="020B0604020202020204" pitchFamily="34" charset="0"/>
              </a:rPr>
              <a:t>4</a:t>
            </a:r>
            <a:endParaRPr lang="en-US" altLang="en-GB" sz="1600" b="1" dirty="0">
              <a:latin typeface="黑体" panose="02010609060101010101" charset="-122"/>
              <a:ea typeface="黑体" panose="02010609060101010101" charset="-122"/>
              <a:cs typeface="+mn-ea"/>
              <a:sym typeface="Arial" panose="020B0604020202020204" pitchFamily="34" charset="0"/>
            </a:endParaRPr>
          </a:p>
        </p:txBody>
      </p:sp>
      <p:grpSp>
        <p:nvGrpSpPr>
          <p:cNvPr id="26" name="组合 25"/>
          <p:cNvGrpSpPr/>
          <p:nvPr/>
        </p:nvGrpSpPr>
        <p:grpSpPr>
          <a:xfrm>
            <a:off x="1369695" y="3163570"/>
            <a:ext cx="8634095" cy="3317875"/>
            <a:chOff x="2157" y="4982"/>
            <a:chExt cx="13597" cy="5225"/>
          </a:xfrm>
        </p:grpSpPr>
        <p:pic>
          <p:nvPicPr>
            <p:cNvPr id="24" name="图片 23"/>
            <p:cNvPicPr>
              <a:picLocks noChangeAspect="1"/>
            </p:cNvPicPr>
            <p:nvPr/>
          </p:nvPicPr>
          <p:blipFill>
            <a:blip r:embed="rId3"/>
            <a:stretch>
              <a:fillRect/>
            </a:stretch>
          </p:blipFill>
          <p:spPr>
            <a:xfrm>
              <a:off x="2157" y="7306"/>
              <a:ext cx="10275" cy="2640"/>
            </a:xfrm>
            <a:prstGeom prst="rect">
              <a:avLst/>
            </a:prstGeom>
          </p:spPr>
        </p:pic>
        <p:pic>
          <p:nvPicPr>
            <p:cNvPr id="4" name="图片 3"/>
            <p:cNvPicPr>
              <a:picLocks noChangeAspect="1"/>
            </p:cNvPicPr>
            <p:nvPr/>
          </p:nvPicPr>
          <p:blipFill>
            <a:blip r:embed="rId4"/>
            <a:stretch>
              <a:fillRect/>
            </a:stretch>
          </p:blipFill>
          <p:spPr>
            <a:xfrm>
              <a:off x="4081" y="4982"/>
              <a:ext cx="10965" cy="1335"/>
            </a:xfrm>
            <a:prstGeom prst="rect">
              <a:avLst/>
            </a:prstGeom>
          </p:spPr>
        </p:pic>
        <p:grpSp>
          <p:nvGrpSpPr>
            <p:cNvPr id="6" name="组合 5"/>
            <p:cNvGrpSpPr/>
            <p:nvPr/>
          </p:nvGrpSpPr>
          <p:grpSpPr>
            <a:xfrm rot="0">
              <a:off x="7303" y="5834"/>
              <a:ext cx="4359" cy="2273"/>
              <a:chOff x="7023" y="6054"/>
              <a:chExt cx="4359" cy="2273"/>
            </a:xfrm>
          </p:grpSpPr>
          <p:sp>
            <p:nvSpPr>
              <p:cNvPr id="15" name="文本框 14"/>
              <p:cNvSpPr txBox="1"/>
              <p:nvPr/>
            </p:nvSpPr>
            <p:spPr>
              <a:xfrm>
                <a:off x="7503" y="6054"/>
                <a:ext cx="3399" cy="483"/>
              </a:xfrm>
              <a:prstGeom prst="rect">
                <a:avLst/>
              </a:prstGeom>
              <a:solidFill>
                <a:schemeClr val="bg1"/>
              </a:solidFill>
            </p:spPr>
            <p:txBody>
              <a:bodyPr wrap="square" rtlCol="0">
                <a:spAutoFit/>
              </a:bodyPr>
              <a:lstStyle/>
              <a:p>
                <a:pPr algn="ctr"/>
                <a:r>
                  <a:rPr lang="zh-CN" sz="1400" b="1">
                    <a:solidFill>
                      <a:srgbClr val="C00000"/>
                    </a:solidFill>
                    <a:latin typeface="微软雅黑" panose="020B0503020204020204" pitchFamily="34" charset="-122"/>
                    <a:ea typeface="微软雅黑" panose="020B0503020204020204" pitchFamily="34" charset="-122"/>
                  </a:rPr>
                  <a:t>系统资金收付指令要素</a:t>
                </a:r>
                <a:endParaRPr lang="zh-CN" sz="1400" b="1">
                  <a:solidFill>
                    <a:srgbClr val="C0000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023" y="7844"/>
                <a:ext cx="4359" cy="483"/>
              </a:xfrm>
              <a:prstGeom prst="rect">
                <a:avLst/>
              </a:prstGeom>
              <a:solidFill>
                <a:schemeClr val="bg1"/>
              </a:solidFill>
            </p:spPr>
            <p:txBody>
              <a:bodyPr wrap="square" rtlCol="0">
                <a:spAutoFit/>
              </a:bodyPr>
              <a:lstStyle/>
              <a:p>
                <a:pPr algn="ctr"/>
                <a:r>
                  <a:rPr lang="zh-CN" sz="1400" b="1">
                    <a:solidFill>
                      <a:srgbClr val="C00000"/>
                    </a:solidFill>
                    <a:latin typeface="微软雅黑" panose="020B0503020204020204" pitchFamily="34" charset="-122"/>
                    <a:ea typeface="微软雅黑" panose="020B0503020204020204" pitchFamily="34" charset="-122"/>
                  </a:rPr>
                  <a:t>缴款</a:t>
                </a:r>
                <a:r>
                  <a:rPr lang="zh-CN" sz="1400" b="1">
                    <a:solidFill>
                      <a:srgbClr val="C00000"/>
                    </a:solidFill>
                    <a:latin typeface="微软雅黑" panose="020B0503020204020204" pitchFamily="34" charset="-122"/>
                    <a:ea typeface="微软雅黑" panose="020B0503020204020204" pitchFamily="34" charset="-122"/>
                  </a:rPr>
                  <a:t>通知书（实际合同）要素</a:t>
                </a:r>
                <a:endParaRPr lang="zh-CN" sz="1400" b="1">
                  <a:solidFill>
                    <a:srgbClr val="C0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8696" y="7043"/>
                <a:ext cx="1014" cy="483"/>
              </a:xfrm>
              <a:prstGeom prst="rect">
                <a:avLst/>
              </a:prstGeom>
              <a:solidFill>
                <a:schemeClr val="bg1"/>
              </a:solidFill>
            </p:spPr>
            <p:txBody>
              <a:bodyPr wrap="square" rtlCol="0">
                <a:spAutoFit/>
              </a:bodyPr>
              <a:lstStyle/>
              <a:p>
                <a:pPr algn="ctr"/>
                <a:r>
                  <a:rPr lang="en-US" altLang="zh-CN" sz="1400" b="1">
                    <a:solidFill>
                      <a:schemeClr val="bg2">
                        <a:lumMod val="50000"/>
                      </a:schemeClr>
                    </a:solidFill>
                    <a:latin typeface="微软雅黑" panose="020B0503020204020204" pitchFamily="34" charset="-122"/>
                    <a:ea typeface="微软雅黑" panose="020B0503020204020204" pitchFamily="34" charset="-122"/>
                  </a:rPr>
                  <a:t>V.S</a:t>
                </a:r>
                <a:endParaRPr lang="en-US" altLang="zh-CN" sz="1400" b="1">
                  <a:solidFill>
                    <a:schemeClr val="bg2">
                      <a:lumMod val="50000"/>
                    </a:schemeClr>
                  </a:solidFill>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5"/>
            <a:stretch>
              <a:fillRect/>
            </a:stretch>
          </p:blipFill>
          <p:spPr>
            <a:xfrm>
              <a:off x="9634" y="8107"/>
              <a:ext cx="6120" cy="2100"/>
            </a:xfrm>
            <a:prstGeom prst="rect">
              <a:avLst/>
            </a:prstGeom>
          </p:spPr>
        </p:pic>
      </p:grpSp>
      <p:grpSp>
        <p:nvGrpSpPr>
          <p:cNvPr id="33" name="组合 32"/>
          <p:cNvGrpSpPr/>
          <p:nvPr/>
        </p:nvGrpSpPr>
        <p:grpSpPr>
          <a:xfrm>
            <a:off x="748665" y="1787525"/>
            <a:ext cx="9762490" cy="4710430"/>
            <a:chOff x="1179" y="2815"/>
            <a:chExt cx="15374" cy="7418"/>
          </a:xfrm>
        </p:grpSpPr>
        <p:sp>
          <p:nvSpPr>
            <p:cNvPr id="30" name="文本框 29"/>
            <p:cNvSpPr txBox="1"/>
            <p:nvPr/>
          </p:nvSpPr>
          <p:spPr>
            <a:xfrm>
              <a:off x="1179" y="3872"/>
              <a:ext cx="11464" cy="889"/>
            </a:xfrm>
            <a:prstGeom prst="rect">
              <a:avLst/>
            </a:prstGeom>
            <a:noFill/>
          </p:spPr>
          <p:txBody>
            <a:bodyPr wrap="square" rtlCol="0" anchor="t">
              <a:spAutoFit/>
            </a:bodyPr>
            <a:p>
              <a:pPr marL="285750" indent="-285750">
                <a:lnSpc>
                  <a:spcPct val="110000"/>
                </a:lnSpc>
                <a:buFont typeface="Wingdings" panose="05000000000000000000" charset="0"/>
                <a:buChar char="Ø"/>
              </a:pPr>
              <a:r>
                <a:rPr 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通过使用中泰自研仓颉大语言模型，合理使用提示词（Prompt）在OCR识别的完整信息中提取所需要的指令要素。</a:t>
              </a:r>
              <a:endParaRPr 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1" name="图片 30"/>
            <p:cNvPicPr>
              <a:picLocks noChangeAspect="1"/>
            </p:cNvPicPr>
            <p:nvPr/>
          </p:nvPicPr>
          <p:blipFill>
            <a:blip r:embed="rId6"/>
            <a:stretch>
              <a:fillRect/>
            </a:stretch>
          </p:blipFill>
          <p:spPr>
            <a:xfrm>
              <a:off x="3880" y="5049"/>
              <a:ext cx="9844" cy="5184"/>
            </a:xfrm>
            <a:prstGeom prst="rect">
              <a:avLst/>
            </a:prstGeom>
          </p:spPr>
        </p:pic>
        <p:sp>
          <p:nvSpPr>
            <p:cNvPr id="32" name="iconfont-1142-850429"/>
            <p:cNvSpPr/>
            <p:nvPr/>
          </p:nvSpPr>
          <p:spPr>
            <a:xfrm>
              <a:off x="12669" y="2815"/>
              <a:ext cx="3884" cy="3883"/>
            </a:xfrm>
            <a:custGeom>
              <a:avLst/>
              <a:gdLst>
                <a:gd name="T0" fmla="*/ 4651 w 9596"/>
                <a:gd name="T1" fmla="*/ 7832 h 9596"/>
                <a:gd name="T2" fmla="*/ 1376 w 9596"/>
                <a:gd name="T3" fmla="*/ 4451 h 9596"/>
                <a:gd name="T4" fmla="*/ 2216 w 9596"/>
                <a:gd name="T5" fmla="*/ 3767 h 9596"/>
                <a:gd name="T6" fmla="*/ 4109 w 9596"/>
                <a:gd name="T7" fmla="*/ 5275 h 9596"/>
                <a:gd name="T8" fmla="*/ 8984 w 9596"/>
                <a:gd name="T9" fmla="*/ 1001 h 9596"/>
                <a:gd name="T10" fmla="*/ 9184 w 9596"/>
                <a:gd name="T11" fmla="*/ 1469 h 9596"/>
                <a:gd name="T12" fmla="*/ 4651 w 9596"/>
                <a:gd name="T13" fmla="*/ 7832 h 9596"/>
                <a:gd name="T14" fmla="*/ 8785 w 9596"/>
                <a:gd name="T15" fmla="*/ 4140 h 9596"/>
                <a:gd name="T16" fmla="*/ 8838 w 9596"/>
                <a:gd name="T17" fmla="*/ 4798 h 9596"/>
                <a:gd name="T18" fmla="*/ 4798 w 9596"/>
                <a:gd name="T19" fmla="*/ 8838 h 9596"/>
                <a:gd name="T20" fmla="*/ 758 w 9596"/>
                <a:gd name="T21" fmla="*/ 4798 h 9596"/>
                <a:gd name="T22" fmla="*/ 4798 w 9596"/>
                <a:gd name="T23" fmla="*/ 758 h 9596"/>
                <a:gd name="T24" fmla="*/ 6321 w 9596"/>
                <a:gd name="T25" fmla="*/ 1055 h 9596"/>
                <a:gd name="T26" fmla="*/ 6321 w 9596"/>
                <a:gd name="T27" fmla="*/ 247 h 9596"/>
                <a:gd name="T28" fmla="*/ 4798 w 9596"/>
                <a:gd name="T29" fmla="*/ 0 h 9596"/>
                <a:gd name="T30" fmla="*/ 2930 w 9596"/>
                <a:gd name="T31" fmla="*/ 377 h 9596"/>
                <a:gd name="T32" fmla="*/ 1405 w 9596"/>
                <a:gd name="T33" fmla="*/ 1405 h 9596"/>
                <a:gd name="T34" fmla="*/ 377 w 9596"/>
                <a:gd name="T35" fmla="*/ 2930 h 9596"/>
                <a:gd name="T36" fmla="*/ 0 w 9596"/>
                <a:gd name="T37" fmla="*/ 4798 h 9596"/>
                <a:gd name="T38" fmla="*/ 377 w 9596"/>
                <a:gd name="T39" fmla="*/ 6666 h 9596"/>
                <a:gd name="T40" fmla="*/ 1405 w 9596"/>
                <a:gd name="T41" fmla="*/ 8191 h 9596"/>
                <a:gd name="T42" fmla="*/ 2930 w 9596"/>
                <a:gd name="T43" fmla="*/ 9219 h 9596"/>
                <a:gd name="T44" fmla="*/ 4798 w 9596"/>
                <a:gd name="T45" fmla="*/ 9596 h 9596"/>
                <a:gd name="T46" fmla="*/ 6666 w 9596"/>
                <a:gd name="T47" fmla="*/ 9219 h 9596"/>
                <a:gd name="T48" fmla="*/ 8191 w 9596"/>
                <a:gd name="T49" fmla="*/ 8191 h 9596"/>
                <a:gd name="T50" fmla="*/ 9219 w 9596"/>
                <a:gd name="T51" fmla="*/ 6666 h 9596"/>
                <a:gd name="T52" fmla="*/ 9596 w 9596"/>
                <a:gd name="T53" fmla="*/ 4798 h 9596"/>
                <a:gd name="T54" fmla="*/ 9552 w 9596"/>
                <a:gd name="T55" fmla="*/ 4140 h 9596"/>
                <a:gd name="T56" fmla="*/ 8785 w 9596"/>
                <a:gd name="T57" fmla="*/ 4140 h 9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96" h="9596">
                  <a:moveTo>
                    <a:pt x="4651" y="7832"/>
                  </a:moveTo>
                  <a:lnTo>
                    <a:pt x="1376" y="4451"/>
                  </a:lnTo>
                  <a:lnTo>
                    <a:pt x="2216" y="3767"/>
                  </a:lnTo>
                  <a:lnTo>
                    <a:pt x="4109" y="5275"/>
                  </a:lnTo>
                  <a:cubicBezTo>
                    <a:pt x="4885" y="4338"/>
                    <a:pt x="6607" y="2479"/>
                    <a:pt x="8984" y="1001"/>
                  </a:cubicBezTo>
                  <a:lnTo>
                    <a:pt x="9184" y="1469"/>
                  </a:lnTo>
                  <a:cubicBezTo>
                    <a:pt x="7003" y="3504"/>
                    <a:pt x="5217" y="6368"/>
                    <a:pt x="4651" y="7832"/>
                  </a:cubicBezTo>
                  <a:close/>
                  <a:moveTo>
                    <a:pt x="8785" y="4140"/>
                  </a:moveTo>
                  <a:cubicBezTo>
                    <a:pt x="8820" y="4354"/>
                    <a:pt x="8838" y="4574"/>
                    <a:pt x="8838" y="4798"/>
                  </a:cubicBezTo>
                  <a:cubicBezTo>
                    <a:pt x="8838" y="7029"/>
                    <a:pt x="7030" y="8838"/>
                    <a:pt x="4798" y="8838"/>
                  </a:cubicBezTo>
                  <a:cubicBezTo>
                    <a:pt x="2567" y="8838"/>
                    <a:pt x="758" y="7029"/>
                    <a:pt x="758" y="4798"/>
                  </a:cubicBezTo>
                  <a:cubicBezTo>
                    <a:pt x="758" y="2567"/>
                    <a:pt x="2567" y="758"/>
                    <a:pt x="4798" y="758"/>
                  </a:cubicBezTo>
                  <a:cubicBezTo>
                    <a:pt x="5337" y="758"/>
                    <a:pt x="5851" y="863"/>
                    <a:pt x="6321" y="1055"/>
                  </a:cubicBezTo>
                  <a:lnTo>
                    <a:pt x="6321" y="247"/>
                  </a:lnTo>
                  <a:cubicBezTo>
                    <a:pt x="5832" y="83"/>
                    <a:pt x="5321" y="0"/>
                    <a:pt x="4798" y="0"/>
                  </a:cubicBezTo>
                  <a:cubicBezTo>
                    <a:pt x="4151" y="0"/>
                    <a:pt x="3522" y="127"/>
                    <a:pt x="2930" y="377"/>
                  </a:cubicBezTo>
                  <a:cubicBezTo>
                    <a:pt x="2359" y="619"/>
                    <a:pt x="1846" y="965"/>
                    <a:pt x="1405" y="1405"/>
                  </a:cubicBezTo>
                  <a:cubicBezTo>
                    <a:pt x="965" y="1846"/>
                    <a:pt x="619" y="2359"/>
                    <a:pt x="377" y="2930"/>
                  </a:cubicBezTo>
                  <a:cubicBezTo>
                    <a:pt x="127" y="3522"/>
                    <a:pt x="0" y="4151"/>
                    <a:pt x="0" y="4798"/>
                  </a:cubicBezTo>
                  <a:cubicBezTo>
                    <a:pt x="0" y="5445"/>
                    <a:pt x="127" y="6074"/>
                    <a:pt x="377" y="6666"/>
                  </a:cubicBezTo>
                  <a:cubicBezTo>
                    <a:pt x="619" y="7237"/>
                    <a:pt x="965" y="7750"/>
                    <a:pt x="1405" y="8191"/>
                  </a:cubicBezTo>
                  <a:cubicBezTo>
                    <a:pt x="1846" y="8631"/>
                    <a:pt x="2359" y="8977"/>
                    <a:pt x="2930" y="9219"/>
                  </a:cubicBezTo>
                  <a:cubicBezTo>
                    <a:pt x="3522" y="9469"/>
                    <a:pt x="4151" y="9596"/>
                    <a:pt x="4798" y="9596"/>
                  </a:cubicBezTo>
                  <a:cubicBezTo>
                    <a:pt x="5445" y="9596"/>
                    <a:pt x="6074" y="9469"/>
                    <a:pt x="6666" y="9219"/>
                  </a:cubicBezTo>
                  <a:cubicBezTo>
                    <a:pt x="7237" y="8977"/>
                    <a:pt x="7750" y="8631"/>
                    <a:pt x="8191" y="8191"/>
                  </a:cubicBezTo>
                  <a:cubicBezTo>
                    <a:pt x="8631" y="7750"/>
                    <a:pt x="8977" y="7237"/>
                    <a:pt x="9219" y="6666"/>
                  </a:cubicBezTo>
                  <a:cubicBezTo>
                    <a:pt x="9469" y="6074"/>
                    <a:pt x="9596" y="5445"/>
                    <a:pt x="9596" y="4798"/>
                  </a:cubicBezTo>
                  <a:cubicBezTo>
                    <a:pt x="9596" y="4576"/>
                    <a:pt x="9581" y="4357"/>
                    <a:pt x="9552" y="4140"/>
                  </a:cubicBezTo>
                  <a:lnTo>
                    <a:pt x="8785" y="4140"/>
                  </a:lnTo>
                  <a:close/>
                </a:path>
              </a:pathLst>
            </a:cu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2499" y="304158"/>
            <a:ext cx="5535646"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五、运行演示</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6" name="a0a8ab9649bfe1a20881718c4c15d11b">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7470" y="1155065"/>
            <a:ext cx="12028170" cy="56127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6"/>
                </p:tgtEl>
              </p:cMediaNode>
            </p:vide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5" name="矩形 94"/>
          <p:cNvSpPr/>
          <p:nvPr/>
        </p:nvSpPr>
        <p:spPr>
          <a:xfrm>
            <a:off x="544830" y="2174875"/>
            <a:ext cx="11130915" cy="4478020"/>
          </a:xfrm>
          <a:prstGeom prst="rect">
            <a:avLst/>
          </a:prstGeom>
          <a:solidFill>
            <a:schemeClr val="bg2"/>
          </a:solidFill>
          <a:ln>
            <a:solidFill>
              <a:schemeClr val="tx1"/>
            </a:solidFill>
          </a:ln>
          <a:effectLst>
            <a:glow rad="25400">
              <a:schemeClr val="bg1">
                <a:lumMod val="95000"/>
                <a:alpha val="40000"/>
              </a:schemeClr>
            </a:glow>
            <a:outerShdw blurRad="2540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panose="020F0502020204030204" charset="0"/>
              <a:ea typeface="微软雅黑" panose="020B0503020204020204" pitchFamily="34" charset="-122"/>
              <a:cs typeface="+mn-ea"/>
              <a:sym typeface="Calibri" panose="020F0502020204030204" charset="0"/>
            </a:endParaRPr>
          </a:p>
        </p:txBody>
      </p:sp>
      <p:grpSp>
        <p:nvGrpSpPr>
          <p:cNvPr id="10" name="组合 9"/>
          <p:cNvGrpSpPr/>
          <p:nvPr/>
        </p:nvGrpSpPr>
        <p:grpSpPr>
          <a:xfrm>
            <a:off x="6200775" y="2783205"/>
            <a:ext cx="2548890" cy="1761490"/>
            <a:chOff x="5705" y="5750"/>
            <a:chExt cx="3969" cy="2774"/>
          </a:xfrm>
        </p:grpSpPr>
        <p:sp>
          <p:nvSpPr>
            <p:cNvPr id="32" name="Rectangle 20"/>
            <p:cNvSpPr/>
            <p:nvPr/>
          </p:nvSpPr>
          <p:spPr>
            <a:xfrm>
              <a:off x="5705" y="7787"/>
              <a:ext cx="3969" cy="737"/>
            </a:xfrm>
            <a:prstGeom prst="rect">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latin typeface="微软雅黑" panose="020B0503020204020204" pitchFamily="34" charset="-122"/>
                  <a:ea typeface="微软雅黑" panose="020B0503020204020204" pitchFamily="34" charset="-122"/>
                  <a:cs typeface="+mn-ea"/>
                  <a:sym typeface="Arial" panose="020B0604020202020204" pitchFamily="34" charset="0"/>
                </a:rPr>
                <a:t>准确率</a:t>
              </a:r>
              <a:endParaRPr lang="zh-CN" altLang="en-US"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4" name="Freeform 23"/>
            <p:cNvSpPr>
              <a:spLocks noEditPoints="1"/>
            </p:cNvSpPr>
            <p:nvPr/>
          </p:nvSpPr>
          <p:spPr bwMode="auto">
            <a:xfrm>
              <a:off x="7035" y="5750"/>
              <a:ext cx="1090" cy="882"/>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1C789F"/>
            </a:solidFill>
            <a:ln>
              <a:noFill/>
            </a:ln>
          </p:spPr>
          <p:txBody>
            <a:bodyPr vert="horz" wrap="square" lIns="96423" tIns="48212" rIns="96423" bIns="48212" numCol="1" anchor="t" anchorCtr="0" compatLnSpc="1"/>
            <a:lstStyle/>
            <a:p>
              <a:pPr algn="just">
                <a:lnSpc>
                  <a:spcPct val="120000"/>
                </a:lnSpc>
              </a:pPr>
              <a:endParaRPr lang="zh-CN" altLang="en-US" sz="950">
                <a:solidFill>
                  <a:prstClr val="black"/>
                </a:solidFill>
                <a:latin typeface="黑体" panose="02010609060101010101" charset="-122"/>
                <a:ea typeface="黑体" panose="02010609060101010101" charset="-122"/>
                <a:cs typeface="+mn-ea"/>
                <a:sym typeface="Arial" panose="020B0604020202020204" pitchFamily="34" charset="0"/>
              </a:endParaRPr>
            </a:p>
          </p:txBody>
        </p:sp>
        <p:sp>
          <p:nvSpPr>
            <p:cNvPr id="7" name="矩形 53"/>
            <p:cNvSpPr>
              <a:spLocks noChangeArrowheads="1"/>
            </p:cNvSpPr>
            <p:nvPr/>
          </p:nvSpPr>
          <p:spPr bwMode="auto">
            <a:xfrm>
              <a:off x="6431" y="6771"/>
              <a:ext cx="2171"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600" b="1" dirty="0">
                  <a:solidFill>
                    <a:srgbClr val="1C789F"/>
                  </a:solidFill>
                  <a:latin typeface="微软雅黑" panose="020B0503020204020204" pitchFamily="34" charset="-122"/>
                  <a:ea typeface="微软雅黑" panose="020B0503020204020204" pitchFamily="34" charset="-122"/>
                </a:rPr>
                <a:t>&gt;90</a:t>
              </a:r>
              <a:r>
                <a:rPr lang="en-US" altLang="zh-CN" sz="2400" b="1" dirty="0">
                  <a:solidFill>
                    <a:srgbClr val="1C789F"/>
                  </a:solidFill>
                  <a:latin typeface="微软雅黑" panose="020B0503020204020204" pitchFamily="34" charset="-122"/>
                  <a:ea typeface="微软雅黑" panose="020B0503020204020204" pitchFamily="34" charset="-122"/>
                </a:rPr>
                <a:t>%</a:t>
              </a:r>
              <a:endParaRPr lang="en-US" altLang="zh-CN" sz="2400" b="1" dirty="0">
                <a:solidFill>
                  <a:srgbClr val="1C789F"/>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767715" y="2823845"/>
            <a:ext cx="2520315" cy="1720850"/>
            <a:chOff x="1736" y="6409"/>
            <a:chExt cx="3969" cy="2710"/>
          </a:xfrm>
        </p:grpSpPr>
        <p:sp>
          <p:nvSpPr>
            <p:cNvPr id="8" name="Freeform 22"/>
            <p:cNvSpPr>
              <a:spLocks noEditPoints="1"/>
            </p:cNvSpPr>
            <p:nvPr/>
          </p:nvSpPr>
          <p:spPr bwMode="auto">
            <a:xfrm>
              <a:off x="3275" y="6409"/>
              <a:ext cx="891" cy="947"/>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rgbClr val="619405"/>
            </a:solidFill>
            <a:ln>
              <a:noFill/>
            </a:ln>
          </p:spPr>
          <p:txBody>
            <a:bodyPr vert="horz" wrap="square" lIns="96423" tIns="48212" rIns="96423" bIns="4821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prstClr val="black"/>
                </a:solidFill>
                <a:latin typeface="黑体" panose="02010609060101010101" charset="-122"/>
                <a:ea typeface="黑体" panose="02010609060101010101" charset="-122"/>
                <a:cs typeface="+mn-ea"/>
                <a:sym typeface="Arial" panose="020B0604020202020204" pitchFamily="34" charset="0"/>
              </a:endParaRPr>
            </a:p>
          </p:txBody>
        </p:sp>
        <p:sp>
          <p:nvSpPr>
            <p:cNvPr id="9" name="Rectangle 21"/>
            <p:cNvSpPr/>
            <p:nvPr/>
          </p:nvSpPr>
          <p:spPr>
            <a:xfrm>
              <a:off x="1736" y="8382"/>
              <a:ext cx="3969" cy="737"/>
            </a:xfrm>
            <a:prstGeom prst="rect">
              <a:avLst/>
            </a:prstGeom>
            <a:solidFill>
              <a:srgbClr val="61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b="1" dirty="0">
                  <a:latin typeface="微软雅黑" panose="020B0503020204020204" pitchFamily="34" charset="-122"/>
                  <a:ea typeface="微软雅黑" panose="020B0503020204020204" pitchFamily="34" charset="-122"/>
                  <a:cs typeface="+mn-ea"/>
                  <a:sym typeface="Arial" panose="020B0604020202020204" pitchFamily="34" charset="0"/>
                </a:rPr>
                <a:t>服务规模</a:t>
              </a:r>
              <a:endParaRPr lang="zh-CN"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矩形 53"/>
            <p:cNvSpPr>
              <a:spLocks noChangeArrowheads="1"/>
            </p:cNvSpPr>
            <p:nvPr/>
          </p:nvSpPr>
          <p:spPr bwMode="auto">
            <a:xfrm>
              <a:off x="3012" y="7347"/>
              <a:ext cx="1917"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619405"/>
                  </a:solidFill>
                  <a:latin typeface="微软雅黑" panose="020B0503020204020204" pitchFamily="34" charset="-122"/>
                  <a:ea typeface="微软雅黑" panose="020B0503020204020204" pitchFamily="34" charset="-122"/>
                </a:rPr>
                <a:t>10</a:t>
              </a:r>
              <a:r>
                <a:rPr lang="zh-CN" altLang="en-US" sz="3600" b="1" dirty="0">
                  <a:solidFill>
                    <a:srgbClr val="619405"/>
                  </a:solidFill>
                  <a:latin typeface="微软雅黑" panose="020B0503020204020204" pitchFamily="34" charset="-122"/>
                  <a:ea typeface="微软雅黑" panose="020B0503020204020204" pitchFamily="34" charset="-122"/>
                </a:rPr>
                <a:t>倍</a:t>
              </a:r>
              <a:endParaRPr lang="zh-CN" altLang="en-US" sz="2400" b="1" dirty="0">
                <a:solidFill>
                  <a:srgbClr val="619405"/>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3484245" y="2782955"/>
            <a:ext cx="2520315" cy="1761697"/>
            <a:chOff x="5705" y="5600"/>
            <a:chExt cx="3969" cy="2774"/>
          </a:xfrm>
        </p:grpSpPr>
        <p:sp>
          <p:nvSpPr>
            <p:cNvPr id="12" name="Rectangle 19"/>
            <p:cNvSpPr/>
            <p:nvPr/>
          </p:nvSpPr>
          <p:spPr>
            <a:xfrm>
              <a:off x="5705" y="7637"/>
              <a:ext cx="3969" cy="737"/>
            </a:xfrm>
            <a:prstGeom prst="rect">
              <a:avLst/>
            </a:prstGeom>
            <a:solidFill>
              <a:srgbClr val="F7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latin typeface="微软雅黑" panose="020B0503020204020204" pitchFamily="34" charset="-122"/>
                  <a:ea typeface="微软雅黑" panose="020B0503020204020204" pitchFamily="34" charset="-122"/>
                  <a:cs typeface="+mn-ea"/>
                  <a:sym typeface="Arial" panose="020B0604020202020204" pitchFamily="34" charset="0"/>
                </a:rPr>
                <a:t>日均工时</a:t>
              </a:r>
              <a:endParaRPr lang="zh-CN" altLang="en-US"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3" name="矩形 53"/>
            <p:cNvSpPr>
              <a:spLocks noChangeArrowheads="1"/>
            </p:cNvSpPr>
            <p:nvPr/>
          </p:nvSpPr>
          <p:spPr bwMode="auto">
            <a:xfrm>
              <a:off x="7253" y="6630"/>
              <a:ext cx="1846"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F79A00"/>
                  </a:solidFill>
                  <a:latin typeface="微软雅黑" panose="020B0503020204020204" pitchFamily="34" charset="-122"/>
                  <a:ea typeface="微软雅黑" panose="020B0503020204020204" pitchFamily="34" charset="-122"/>
                </a:rPr>
                <a:t>83%</a:t>
              </a:r>
              <a:endParaRPr lang="en-US" altLang="zh-CN" sz="2000" b="1" dirty="0">
                <a:solidFill>
                  <a:srgbClr val="F79A00"/>
                </a:solidFill>
                <a:latin typeface="微软雅黑" panose="020B0503020204020204" pitchFamily="34" charset="-122"/>
                <a:ea typeface="微软雅黑" panose="020B0503020204020204" pitchFamily="34" charset="-122"/>
              </a:endParaRPr>
            </a:p>
          </p:txBody>
        </p:sp>
        <p:sp>
          <p:nvSpPr>
            <p:cNvPr id="15" name="chronometer_384"/>
            <p:cNvSpPr/>
            <p:nvPr/>
          </p:nvSpPr>
          <p:spPr>
            <a:xfrm>
              <a:off x="7225" y="5600"/>
              <a:ext cx="960" cy="959"/>
            </a:xfrm>
            <a:custGeom>
              <a:avLst/>
              <a:gdLst>
                <a:gd name="connsiteX0" fmla="*/ 282939 w 590425"/>
                <a:gd name="connsiteY0" fmla="*/ 150972 h 589597"/>
                <a:gd name="connsiteX1" fmla="*/ 306183 w 590425"/>
                <a:gd name="connsiteY1" fmla="*/ 174182 h 589597"/>
                <a:gd name="connsiteX2" fmla="*/ 306183 w 590425"/>
                <a:gd name="connsiteY2" fmla="*/ 279915 h 589597"/>
                <a:gd name="connsiteX3" fmla="*/ 412069 w 590425"/>
                <a:gd name="connsiteY3" fmla="*/ 279915 h 589597"/>
                <a:gd name="connsiteX4" fmla="*/ 435312 w 590425"/>
                <a:gd name="connsiteY4" fmla="*/ 303124 h 589597"/>
                <a:gd name="connsiteX5" fmla="*/ 412069 w 590425"/>
                <a:gd name="connsiteY5" fmla="*/ 327623 h 589597"/>
                <a:gd name="connsiteX6" fmla="*/ 306183 w 590425"/>
                <a:gd name="connsiteY6" fmla="*/ 327623 h 589597"/>
                <a:gd name="connsiteX7" fmla="*/ 259696 w 590425"/>
                <a:gd name="connsiteY7" fmla="*/ 327623 h 589597"/>
                <a:gd name="connsiteX8" fmla="*/ 259696 w 590425"/>
                <a:gd name="connsiteY8" fmla="*/ 279915 h 589597"/>
                <a:gd name="connsiteX9" fmla="*/ 259696 w 590425"/>
                <a:gd name="connsiteY9" fmla="*/ 174182 h 589597"/>
                <a:gd name="connsiteX10" fmla="*/ 282939 w 590425"/>
                <a:gd name="connsiteY10" fmla="*/ 150972 h 589597"/>
                <a:gd name="connsiteX11" fmla="*/ 275187 w 590425"/>
                <a:gd name="connsiteY11" fmla="*/ 126435 h 589597"/>
                <a:gd name="connsiteX12" fmla="*/ 83977 w 590425"/>
                <a:gd name="connsiteY12" fmla="*/ 317376 h 589597"/>
                <a:gd name="connsiteX13" fmla="*/ 275187 w 590425"/>
                <a:gd name="connsiteY13" fmla="*/ 507028 h 589597"/>
                <a:gd name="connsiteX14" fmla="*/ 465105 w 590425"/>
                <a:gd name="connsiteY14" fmla="*/ 317376 h 589597"/>
                <a:gd name="connsiteX15" fmla="*/ 275187 w 590425"/>
                <a:gd name="connsiteY15" fmla="*/ 126435 h 589597"/>
                <a:gd name="connsiteX16" fmla="*/ 456061 w 590425"/>
                <a:gd name="connsiteY16" fmla="*/ 0 h 589597"/>
                <a:gd name="connsiteX17" fmla="*/ 590425 w 590425"/>
                <a:gd name="connsiteY17" fmla="*/ 134175 h 589597"/>
                <a:gd name="connsiteX18" fmla="*/ 546498 w 590425"/>
                <a:gd name="connsiteY18" fmla="*/ 179331 h 589597"/>
                <a:gd name="connsiteX19" fmla="*/ 493528 w 590425"/>
                <a:gd name="connsiteY19" fmla="*/ 126435 h 589597"/>
                <a:gd name="connsiteX20" fmla="*/ 483192 w 590425"/>
                <a:gd name="connsiteY20" fmla="*/ 138046 h 589597"/>
                <a:gd name="connsiteX21" fmla="*/ 549082 w 590425"/>
                <a:gd name="connsiteY21" fmla="*/ 316086 h 589597"/>
                <a:gd name="connsiteX22" fmla="*/ 273895 w 590425"/>
                <a:gd name="connsiteY22" fmla="*/ 589597 h 589597"/>
                <a:gd name="connsiteX23" fmla="*/ 0 w 590425"/>
                <a:gd name="connsiteY23" fmla="*/ 316086 h 589597"/>
                <a:gd name="connsiteX24" fmla="*/ 273895 w 590425"/>
                <a:gd name="connsiteY24" fmla="*/ 42575 h 589597"/>
                <a:gd name="connsiteX25" fmla="*/ 452185 w 590425"/>
                <a:gd name="connsiteY25" fmla="*/ 108373 h 589597"/>
                <a:gd name="connsiteX26" fmla="*/ 463813 w 590425"/>
                <a:gd name="connsiteY26" fmla="*/ 96761 h 589597"/>
                <a:gd name="connsiteX27" fmla="*/ 412135 w 590425"/>
                <a:gd name="connsiteY27" fmla="*/ 45155 h 58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425" h="589597">
                  <a:moveTo>
                    <a:pt x="282939" y="150972"/>
                  </a:moveTo>
                  <a:cubicBezTo>
                    <a:pt x="295852" y="150972"/>
                    <a:pt x="306183" y="161288"/>
                    <a:pt x="306183" y="174182"/>
                  </a:cubicBezTo>
                  <a:lnTo>
                    <a:pt x="306183" y="279915"/>
                  </a:lnTo>
                  <a:lnTo>
                    <a:pt x="412069" y="279915"/>
                  </a:lnTo>
                  <a:cubicBezTo>
                    <a:pt x="424982" y="279915"/>
                    <a:pt x="435312" y="290230"/>
                    <a:pt x="435312" y="303124"/>
                  </a:cubicBezTo>
                  <a:cubicBezTo>
                    <a:pt x="435312" y="316018"/>
                    <a:pt x="424982" y="327623"/>
                    <a:pt x="412069" y="327623"/>
                  </a:cubicBezTo>
                  <a:lnTo>
                    <a:pt x="306183" y="327623"/>
                  </a:lnTo>
                  <a:lnTo>
                    <a:pt x="259696" y="327623"/>
                  </a:lnTo>
                  <a:lnTo>
                    <a:pt x="259696" y="279915"/>
                  </a:lnTo>
                  <a:lnTo>
                    <a:pt x="259696" y="174182"/>
                  </a:lnTo>
                  <a:cubicBezTo>
                    <a:pt x="259696" y="161288"/>
                    <a:pt x="270026" y="150972"/>
                    <a:pt x="282939" y="150972"/>
                  </a:cubicBezTo>
                  <a:close/>
                  <a:moveTo>
                    <a:pt x="275187" y="126435"/>
                  </a:moveTo>
                  <a:cubicBezTo>
                    <a:pt x="169247" y="126435"/>
                    <a:pt x="83977" y="211584"/>
                    <a:pt x="83977" y="317376"/>
                  </a:cubicBezTo>
                  <a:cubicBezTo>
                    <a:pt x="83977" y="421878"/>
                    <a:pt x="169247" y="507028"/>
                    <a:pt x="275187" y="507028"/>
                  </a:cubicBezTo>
                  <a:cubicBezTo>
                    <a:pt x="379836" y="507028"/>
                    <a:pt x="465105" y="421878"/>
                    <a:pt x="465105" y="317376"/>
                  </a:cubicBezTo>
                  <a:cubicBezTo>
                    <a:pt x="465105" y="211584"/>
                    <a:pt x="379836" y="126435"/>
                    <a:pt x="275187" y="126435"/>
                  </a:cubicBezTo>
                  <a:close/>
                  <a:moveTo>
                    <a:pt x="456061" y="0"/>
                  </a:moveTo>
                  <a:cubicBezTo>
                    <a:pt x="550374" y="55477"/>
                    <a:pt x="590425" y="134175"/>
                    <a:pt x="590425" y="134175"/>
                  </a:cubicBezTo>
                  <a:lnTo>
                    <a:pt x="546498" y="179331"/>
                  </a:lnTo>
                  <a:lnTo>
                    <a:pt x="493528" y="126435"/>
                  </a:lnTo>
                  <a:lnTo>
                    <a:pt x="483192" y="138046"/>
                  </a:lnTo>
                  <a:cubicBezTo>
                    <a:pt x="523243" y="185781"/>
                    <a:pt x="549082" y="247708"/>
                    <a:pt x="549082" y="316086"/>
                  </a:cubicBezTo>
                  <a:cubicBezTo>
                    <a:pt x="549082" y="467033"/>
                    <a:pt x="426346" y="589597"/>
                    <a:pt x="273895" y="589597"/>
                  </a:cubicBezTo>
                  <a:cubicBezTo>
                    <a:pt x="122736" y="589597"/>
                    <a:pt x="0" y="467033"/>
                    <a:pt x="0" y="316086"/>
                  </a:cubicBezTo>
                  <a:cubicBezTo>
                    <a:pt x="0" y="165139"/>
                    <a:pt x="122736" y="42575"/>
                    <a:pt x="273895" y="42575"/>
                  </a:cubicBezTo>
                  <a:cubicBezTo>
                    <a:pt x="342369" y="42575"/>
                    <a:pt x="404383" y="67088"/>
                    <a:pt x="452185" y="108373"/>
                  </a:cubicBezTo>
                  <a:lnTo>
                    <a:pt x="463813" y="96761"/>
                  </a:lnTo>
                  <a:lnTo>
                    <a:pt x="412135" y="45155"/>
                  </a:lnTo>
                  <a:close/>
                </a:path>
              </a:pathLst>
            </a:custGeom>
            <a:solidFill>
              <a:srgbClr val="F7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组合 13"/>
          <p:cNvGrpSpPr/>
          <p:nvPr/>
        </p:nvGrpSpPr>
        <p:grpSpPr>
          <a:xfrm>
            <a:off x="8945880" y="2883535"/>
            <a:ext cx="2520315" cy="1661160"/>
            <a:chOff x="9674" y="5171"/>
            <a:chExt cx="3969" cy="2616"/>
          </a:xfrm>
        </p:grpSpPr>
        <p:sp>
          <p:nvSpPr>
            <p:cNvPr id="33" name="Rectangle 21"/>
            <p:cNvSpPr/>
            <p:nvPr/>
          </p:nvSpPr>
          <p:spPr>
            <a:xfrm>
              <a:off x="9674" y="7050"/>
              <a:ext cx="3969" cy="737"/>
            </a:xfrm>
            <a:prstGeom prst="rect">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b="1" dirty="0">
                  <a:latin typeface="微软雅黑" panose="020B0503020204020204" pitchFamily="34" charset="-122"/>
                  <a:ea typeface="微软雅黑" panose="020B0503020204020204" pitchFamily="34" charset="-122"/>
                  <a:cs typeface="+mn-ea"/>
                  <a:sym typeface="Arial" panose="020B0604020202020204" pitchFamily="34" charset="0"/>
                </a:rPr>
                <a:t>运营效率</a:t>
              </a:r>
              <a:endParaRPr lang="zh-CN"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6" name="Freeform 245"/>
            <p:cNvSpPr/>
            <p:nvPr/>
          </p:nvSpPr>
          <p:spPr bwMode="auto">
            <a:xfrm>
              <a:off x="11291" y="5171"/>
              <a:ext cx="738" cy="73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D05126"/>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5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ea"/>
                <a:sym typeface="+mn-lt"/>
              </a:endParaRPr>
            </a:p>
          </p:txBody>
        </p:sp>
        <p:sp>
          <p:nvSpPr>
            <p:cNvPr id="18" name="矩形 53"/>
            <p:cNvSpPr>
              <a:spLocks noChangeArrowheads="1"/>
            </p:cNvSpPr>
            <p:nvPr/>
          </p:nvSpPr>
          <p:spPr bwMode="auto">
            <a:xfrm>
              <a:off x="11139" y="6034"/>
              <a:ext cx="1623"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D05126"/>
                  </a:solidFill>
                  <a:latin typeface="微软雅黑" panose="020B0503020204020204" pitchFamily="34" charset="-122"/>
                  <a:ea typeface="微软雅黑" panose="020B0503020204020204" pitchFamily="34" charset="-122"/>
                </a:rPr>
                <a:t>80</a:t>
              </a:r>
              <a:r>
                <a:rPr lang="en-US" altLang="zh-CN" sz="2400" b="1" dirty="0">
                  <a:solidFill>
                    <a:srgbClr val="D05126"/>
                  </a:solidFill>
                  <a:latin typeface="微软雅黑" panose="020B0503020204020204" pitchFamily="34" charset="-122"/>
                  <a:ea typeface="微软雅黑" panose="020B0503020204020204" pitchFamily="34" charset="-122"/>
                </a:rPr>
                <a:t>%</a:t>
              </a:r>
              <a:endParaRPr lang="en-US" altLang="zh-CN" sz="2400" b="1" dirty="0">
                <a:solidFill>
                  <a:srgbClr val="D05126"/>
                </a:solidFill>
                <a:latin typeface="微软雅黑" panose="020B0503020204020204" pitchFamily="34" charset="-122"/>
                <a:ea typeface="微软雅黑" panose="020B0503020204020204" pitchFamily="34" charset="-122"/>
              </a:endParaRPr>
            </a:p>
          </p:txBody>
        </p:sp>
      </p:grpSp>
      <p:sp>
        <p:nvSpPr>
          <p:cNvPr id="21" name="up-right-arrow_56916"/>
          <p:cNvSpPr/>
          <p:nvPr/>
        </p:nvSpPr>
        <p:spPr>
          <a:xfrm>
            <a:off x="9589135" y="3584575"/>
            <a:ext cx="344170" cy="339725"/>
          </a:xfrm>
          <a:custGeom>
            <a:avLst/>
            <a:gdLst>
              <a:gd name="T0" fmla="*/ 1756 w 13054"/>
              <a:gd name="T1" fmla="*/ 12900 h 12900"/>
              <a:gd name="T2" fmla="*/ 624 w 13054"/>
              <a:gd name="T3" fmla="*/ 12432 h 12900"/>
              <a:gd name="T4" fmla="*/ 624 w 13054"/>
              <a:gd name="T5" fmla="*/ 10168 h 12900"/>
              <a:gd name="T6" fmla="*/ 7592 w 13054"/>
              <a:gd name="T7" fmla="*/ 3200 h 12900"/>
              <a:gd name="T8" fmla="*/ 4516 w 13054"/>
              <a:gd name="T9" fmla="*/ 3200 h 12900"/>
              <a:gd name="T10" fmla="*/ 2916 w 13054"/>
              <a:gd name="T11" fmla="*/ 1600 h 12900"/>
              <a:gd name="T12" fmla="*/ 4516 w 13054"/>
              <a:gd name="T13" fmla="*/ 0 h 12900"/>
              <a:gd name="T14" fmla="*/ 11455 w 13054"/>
              <a:gd name="T15" fmla="*/ 0 h 12900"/>
              <a:gd name="T16" fmla="*/ 11458 w 13054"/>
              <a:gd name="T17" fmla="*/ 0 h 12900"/>
              <a:gd name="T18" fmla="*/ 12216 w 13054"/>
              <a:gd name="T19" fmla="*/ 192 h 12900"/>
              <a:gd name="T20" fmla="*/ 12218 w 13054"/>
              <a:gd name="T21" fmla="*/ 193 h 12900"/>
              <a:gd name="T22" fmla="*/ 12887 w 13054"/>
              <a:gd name="T23" fmla="*/ 888 h 12900"/>
              <a:gd name="T24" fmla="*/ 13054 w 13054"/>
              <a:gd name="T25" fmla="*/ 1600 h 12900"/>
              <a:gd name="T26" fmla="*/ 13054 w 13054"/>
              <a:gd name="T27" fmla="*/ 8539 h 12900"/>
              <a:gd name="T28" fmla="*/ 11454 w 13054"/>
              <a:gd name="T29" fmla="*/ 10139 h 12900"/>
              <a:gd name="T30" fmla="*/ 9854 w 13054"/>
              <a:gd name="T31" fmla="*/ 8539 h 12900"/>
              <a:gd name="T32" fmla="*/ 9854 w 13054"/>
              <a:gd name="T33" fmla="*/ 5463 h 12900"/>
              <a:gd name="T34" fmla="*/ 2887 w 13054"/>
              <a:gd name="T35" fmla="*/ 12431 h 12900"/>
              <a:gd name="T36" fmla="*/ 1756 w 13054"/>
              <a:gd name="T37" fmla="*/ 12900 h 1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54" h="12900">
                <a:moveTo>
                  <a:pt x="1756" y="12900"/>
                </a:moveTo>
                <a:cubicBezTo>
                  <a:pt x="1347" y="12900"/>
                  <a:pt x="938" y="12744"/>
                  <a:pt x="624" y="12432"/>
                </a:cubicBezTo>
                <a:cubicBezTo>
                  <a:pt x="0" y="11807"/>
                  <a:pt x="0" y="10793"/>
                  <a:pt x="624" y="10168"/>
                </a:cubicBezTo>
                <a:lnTo>
                  <a:pt x="7592" y="3200"/>
                </a:lnTo>
                <a:lnTo>
                  <a:pt x="4516" y="3200"/>
                </a:lnTo>
                <a:cubicBezTo>
                  <a:pt x="3632" y="3200"/>
                  <a:pt x="2916" y="2484"/>
                  <a:pt x="2916" y="1600"/>
                </a:cubicBezTo>
                <a:cubicBezTo>
                  <a:pt x="2916" y="716"/>
                  <a:pt x="3632" y="0"/>
                  <a:pt x="4516" y="0"/>
                </a:cubicBezTo>
                <a:lnTo>
                  <a:pt x="11455" y="0"/>
                </a:lnTo>
                <a:lnTo>
                  <a:pt x="11458" y="0"/>
                </a:lnTo>
                <a:cubicBezTo>
                  <a:pt x="11722" y="0"/>
                  <a:pt x="11984" y="67"/>
                  <a:pt x="12216" y="192"/>
                </a:cubicBezTo>
                <a:cubicBezTo>
                  <a:pt x="12216" y="192"/>
                  <a:pt x="12218" y="192"/>
                  <a:pt x="12218" y="193"/>
                </a:cubicBezTo>
                <a:cubicBezTo>
                  <a:pt x="12506" y="351"/>
                  <a:pt x="12740" y="595"/>
                  <a:pt x="12887" y="888"/>
                </a:cubicBezTo>
                <a:cubicBezTo>
                  <a:pt x="12998" y="1108"/>
                  <a:pt x="13054" y="1355"/>
                  <a:pt x="13054" y="1600"/>
                </a:cubicBezTo>
                <a:lnTo>
                  <a:pt x="13054" y="8539"/>
                </a:lnTo>
                <a:cubicBezTo>
                  <a:pt x="13054" y="9423"/>
                  <a:pt x="12338" y="10139"/>
                  <a:pt x="11454" y="10139"/>
                </a:cubicBezTo>
                <a:cubicBezTo>
                  <a:pt x="10570" y="10139"/>
                  <a:pt x="9854" y="9423"/>
                  <a:pt x="9854" y="8539"/>
                </a:cubicBezTo>
                <a:lnTo>
                  <a:pt x="9854" y="5463"/>
                </a:lnTo>
                <a:lnTo>
                  <a:pt x="2887" y="12431"/>
                </a:lnTo>
                <a:cubicBezTo>
                  <a:pt x="2575" y="12744"/>
                  <a:pt x="2166" y="12900"/>
                  <a:pt x="1756" y="12900"/>
                </a:cubicBezTo>
                <a:close/>
              </a:path>
            </a:pathLst>
          </a:cu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18"/>
          <p:cNvSpPr txBox="1"/>
          <p:nvPr/>
        </p:nvSpPr>
        <p:spPr>
          <a:xfrm>
            <a:off x="779826" y="4910454"/>
            <a:ext cx="1800000" cy="337185"/>
          </a:xfrm>
          <a:prstGeom prst="rect">
            <a:avLst/>
          </a:prstGeom>
          <a:solidFill>
            <a:srgbClr val="62AFDB"/>
          </a:solid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行业示范性</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73476" y="5240654"/>
            <a:ext cx="10668635" cy="1060450"/>
          </a:xfrm>
          <a:prstGeom prst="rect">
            <a:avLst/>
          </a:prstGeom>
          <a:noFill/>
        </p:spPr>
        <p:txBody>
          <a:bodyPr wrap="square" rtlCol="0" anchor="t">
            <a:spAutoFit/>
          </a:bodyPr>
          <a:lstStyle/>
          <a:p>
            <a:pPr marL="285750" indent="-285750" fontAlgn="auto">
              <a:lnSpc>
                <a:spcPct val="150000"/>
              </a:lnSpc>
              <a:buFont typeface="Wingdings" panose="05000000000000000000" charset="0"/>
              <a:buChar char="u"/>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自营场外投资业务作为新兴业务，相应地管理体系和标准并未完全建立，目前多数券商仍采用</a:t>
            </a:r>
            <a:r>
              <a:rPr lang="zh-CN" altLang="en-US" sz="14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人工方式</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完成收付指令的</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核对，既制约业务发展规模，又不利于行业统一标准化管理。</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50000"/>
              </a:lnSpc>
              <a:buFont typeface="Wingdings" panose="05000000000000000000" charset="0"/>
              <a:buChar char="u"/>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本项目有助于推动行业内</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自营场外投资</a:t>
            </a:r>
            <a:r>
              <a:rPr lang="zh-CN" altLang="en-US" sz="14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标准化体系建设</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，填补收付指令审核</a:t>
            </a:r>
            <a:r>
              <a:rPr lang="zh-CN" altLang="en-US" sz="1400" b="1">
                <a:solidFill>
                  <a:srgbClr val="D05126"/>
                </a:solidFill>
                <a:latin typeface="微软雅黑" panose="020B0503020204020204" pitchFamily="34" charset="-122"/>
                <a:ea typeface="微软雅黑" panose="020B0503020204020204" pitchFamily="34" charset="-122"/>
                <a:cs typeface="微软雅黑" panose="020B0503020204020204" pitchFamily="34" charset="-122"/>
                <a:sym typeface="+mn-ea"/>
              </a:rPr>
              <a:t>智能化管理空白</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，具有行业示范性和推广价值。</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16" name="直接连接符 115"/>
          <p:cNvCxnSpPr/>
          <p:nvPr/>
        </p:nvCxnSpPr>
        <p:spPr>
          <a:xfrm>
            <a:off x="794431" y="4834889"/>
            <a:ext cx="10654030" cy="9525"/>
          </a:xfrm>
          <a:prstGeom prst="line">
            <a:avLst/>
          </a:prstGeom>
          <a:ln w="19050">
            <a:solidFill>
              <a:srgbClr val="E5D4C2"/>
            </a:solidFill>
          </a:ln>
        </p:spPr>
        <p:style>
          <a:lnRef idx="1">
            <a:schemeClr val="accent1"/>
          </a:lnRef>
          <a:fillRef idx="0">
            <a:schemeClr val="accent1"/>
          </a:fillRef>
          <a:effectRef idx="0">
            <a:schemeClr val="accent1"/>
          </a:effectRef>
          <a:fontRef idx="minor">
            <a:schemeClr val="tx1"/>
          </a:fontRef>
        </p:style>
      </p:cxnSp>
      <p:sp>
        <p:nvSpPr>
          <p:cNvPr id="22" name="对角圆角矩形 1"/>
          <p:cNvSpPr/>
          <p:nvPr/>
        </p:nvSpPr>
        <p:spPr>
          <a:xfrm>
            <a:off x="782320" y="2263775"/>
            <a:ext cx="1800000" cy="360000"/>
          </a:xfrm>
          <a:prstGeom prst="round2DiagRect">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a:solidFill>
                  <a:schemeClr val="bg1"/>
                </a:solidFill>
                <a:latin typeface="微软雅黑" panose="020B0503020204020204" pitchFamily="34" charset="-122"/>
                <a:ea typeface="微软雅黑" panose="020B0503020204020204" pitchFamily="34" charset="-122"/>
                <a:sym typeface="+mn-ea"/>
              </a:rPr>
              <a:t>管理效益</a:t>
            </a:r>
            <a:endParaRPr kumimoji="1" lang="zh-CN" altLang="en-US"/>
          </a:p>
        </p:txBody>
      </p:sp>
      <p:sp>
        <p:nvSpPr>
          <p:cNvPr id="23" name="up-right-arrow_56916"/>
          <p:cNvSpPr/>
          <p:nvPr/>
        </p:nvSpPr>
        <p:spPr>
          <a:xfrm>
            <a:off x="1245144" y="3584575"/>
            <a:ext cx="344170" cy="339725"/>
          </a:xfrm>
          <a:custGeom>
            <a:avLst/>
            <a:gdLst>
              <a:gd name="T0" fmla="*/ 1756 w 13054"/>
              <a:gd name="T1" fmla="*/ 12900 h 12900"/>
              <a:gd name="T2" fmla="*/ 624 w 13054"/>
              <a:gd name="T3" fmla="*/ 12432 h 12900"/>
              <a:gd name="T4" fmla="*/ 624 w 13054"/>
              <a:gd name="T5" fmla="*/ 10168 h 12900"/>
              <a:gd name="T6" fmla="*/ 7592 w 13054"/>
              <a:gd name="T7" fmla="*/ 3200 h 12900"/>
              <a:gd name="T8" fmla="*/ 4516 w 13054"/>
              <a:gd name="T9" fmla="*/ 3200 h 12900"/>
              <a:gd name="T10" fmla="*/ 2916 w 13054"/>
              <a:gd name="T11" fmla="*/ 1600 h 12900"/>
              <a:gd name="T12" fmla="*/ 4516 w 13054"/>
              <a:gd name="T13" fmla="*/ 0 h 12900"/>
              <a:gd name="T14" fmla="*/ 11455 w 13054"/>
              <a:gd name="T15" fmla="*/ 0 h 12900"/>
              <a:gd name="T16" fmla="*/ 11458 w 13054"/>
              <a:gd name="T17" fmla="*/ 0 h 12900"/>
              <a:gd name="T18" fmla="*/ 12216 w 13054"/>
              <a:gd name="T19" fmla="*/ 192 h 12900"/>
              <a:gd name="T20" fmla="*/ 12218 w 13054"/>
              <a:gd name="T21" fmla="*/ 193 h 12900"/>
              <a:gd name="T22" fmla="*/ 12887 w 13054"/>
              <a:gd name="T23" fmla="*/ 888 h 12900"/>
              <a:gd name="T24" fmla="*/ 13054 w 13054"/>
              <a:gd name="T25" fmla="*/ 1600 h 12900"/>
              <a:gd name="T26" fmla="*/ 13054 w 13054"/>
              <a:gd name="T27" fmla="*/ 8539 h 12900"/>
              <a:gd name="T28" fmla="*/ 11454 w 13054"/>
              <a:gd name="T29" fmla="*/ 10139 h 12900"/>
              <a:gd name="T30" fmla="*/ 9854 w 13054"/>
              <a:gd name="T31" fmla="*/ 8539 h 12900"/>
              <a:gd name="T32" fmla="*/ 9854 w 13054"/>
              <a:gd name="T33" fmla="*/ 5463 h 12900"/>
              <a:gd name="T34" fmla="*/ 2887 w 13054"/>
              <a:gd name="T35" fmla="*/ 12431 h 12900"/>
              <a:gd name="T36" fmla="*/ 1756 w 13054"/>
              <a:gd name="T37" fmla="*/ 12900 h 1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54" h="12900">
                <a:moveTo>
                  <a:pt x="1756" y="12900"/>
                </a:moveTo>
                <a:cubicBezTo>
                  <a:pt x="1347" y="12900"/>
                  <a:pt x="938" y="12744"/>
                  <a:pt x="624" y="12432"/>
                </a:cubicBezTo>
                <a:cubicBezTo>
                  <a:pt x="0" y="11807"/>
                  <a:pt x="0" y="10793"/>
                  <a:pt x="624" y="10168"/>
                </a:cubicBezTo>
                <a:lnTo>
                  <a:pt x="7592" y="3200"/>
                </a:lnTo>
                <a:lnTo>
                  <a:pt x="4516" y="3200"/>
                </a:lnTo>
                <a:cubicBezTo>
                  <a:pt x="3632" y="3200"/>
                  <a:pt x="2916" y="2484"/>
                  <a:pt x="2916" y="1600"/>
                </a:cubicBezTo>
                <a:cubicBezTo>
                  <a:pt x="2916" y="716"/>
                  <a:pt x="3632" y="0"/>
                  <a:pt x="4516" y="0"/>
                </a:cubicBezTo>
                <a:lnTo>
                  <a:pt x="11455" y="0"/>
                </a:lnTo>
                <a:lnTo>
                  <a:pt x="11458" y="0"/>
                </a:lnTo>
                <a:cubicBezTo>
                  <a:pt x="11722" y="0"/>
                  <a:pt x="11984" y="67"/>
                  <a:pt x="12216" y="192"/>
                </a:cubicBezTo>
                <a:cubicBezTo>
                  <a:pt x="12216" y="192"/>
                  <a:pt x="12218" y="192"/>
                  <a:pt x="12218" y="193"/>
                </a:cubicBezTo>
                <a:cubicBezTo>
                  <a:pt x="12506" y="351"/>
                  <a:pt x="12740" y="595"/>
                  <a:pt x="12887" y="888"/>
                </a:cubicBezTo>
                <a:cubicBezTo>
                  <a:pt x="12998" y="1108"/>
                  <a:pt x="13054" y="1355"/>
                  <a:pt x="13054" y="1600"/>
                </a:cubicBezTo>
                <a:lnTo>
                  <a:pt x="13054" y="8539"/>
                </a:lnTo>
                <a:cubicBezTo>
                  <a:pt x="13054" y="9423"/>
                  <a:pt x="12338" y="10139"/>
                  <a:pt x="11454" y="10139"/>
                </a:cubicBezTo>
                <a:cubicBezTo>
                  <a:pt x="10570" y="10139"/>
                  <a:pt x="9854" y="9423"/>
                  <a:pt x="9854" y="8539"/>
                </a:cubicBezTo>
                <a:lnTo>
                  <a:pt x="9854" y="5463"/>
                </a:lnTo>
                <a:lnTo>
                  <a:pt x="2887" y="12431"/>
                </a:lnTo>
                <a:cubicBezTo>
                  <a:pt x="2575" y="12744"/>
                  <a:pt x="2166" y="12900"/>
                  <a:pt x="1756" y="12900"/>
                </a:cubicBezTo>
                <a:close/>
              </a:path>
            </a:pathLst>
          </a:custGeom>
          <a:solidFill>
            <a:srgbClr val="61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p-right-arrow_56916"/>
          <p:cNvSpPr/>
          <p:nvPr/>
        </p:nvSpPr>
        <p:spPr>
          <a:xfrm rot="5222877">
            <a:off x="4125025" y="3595317"/>
            <a:ext cx="344170" cy="339725"/>
          </a:xfrm>
          <a:custGeom>
            <a:avLst/>
            <a:gdLst>
              <a:gd name="T0" fmla="*/ 1756 w 13054"/>
              <a:gd name="T1" fmla="*/ 12900 h 12900"/>
              <a:gd name="T2" fmla="*/ 624 w 13054"/>
              <a:gd name="T3" fmla="*/ 12432 h 12900"/>
              <a:gd name="T4" fmla="*/ 624 w 13054"/>
              <a:gd name="T5" fmla="*/ 10168 h 12900"/>
              <a:gd name="T6" fmla="*/ 7592 w 13054"/>
              <a:gd name="T7" fmla="*/ 3200 h 12900"/>
              <a:gd name="T8" fmla="*/ 4516 w 13054"/>
              <a:gd name="T9" fmla="*/ 3200 h 12900"/>
              <a:gd name="T10" fmla="*/ 2916 w 13054"/>
              <a:gd name="T11" fmla="*/ 1600 h 12900"/>
              <a:gd name="T12" fmla="*/ 4516 w 13054"/>
              <a:gd name="T13" fmla="*/ 0 h 12900"/>
              <a:gd name="T14" fmla="*/ 11455 w 13054"/>
              <a:gd name="T15" fmla="*/ 0 h 12900"/>
              <a:gd name="T16" fmla="*/ 11458 w 13054"/>
              <a:gd name="T17" fmla="*/ 0 h 12900"/>
              <a:gd name="T18" fmla="*/ 12216 w 13054"/>
              <a:gd name="T19" fmla="*/ 192 h 12900"/>
              <a:gd name="T20" fmla="*/ 12218 w 13054"/>
              <a:gd name="T21" fmla="*/ 193 h 12900"/>
              <a:gd name="T22" fmla="*/ 12887 w 13054"/>
              <a:gd name="T23" fmla="*/ 888 h 12900"/>
              <a:gd name="T24" fmla="*/ 13054 w 13054"/>
              <a:gd name="T25" fmla="*/ 1600 h 12900"/>
              <a:gd name="T26" fmla="*/ 13054 w 13054"/>
              <a:gd name="T27" fmla="*/ 8539 h 12900"/>
              <a:gd name="T28" fmla="*/ 11454 w 13054"/>
              <a:gd name="T29" fmla="*/ 10139 h 12900"/>
              <a:gd name="T30" fmla="*/ 9854 w 13054"/>
              <a:gd name="T31" fmla="*/ 8539 h 12900"/>
              <a:gd name="T32" fmla="*/ 9854 w 13054"/>
              <a:gd name="T33" fmla="*/ 5463 h 12900"/>
              <a:gd name="T34" fmla="*/ 2887 w 13054"/>
              <a:gd name="T35" fmla="*/ 12431 h 12900"/>
              <a:gd name="T36" fmla="*/ 1756 w 13054"/>
              <a:gd name="T37" fmla="*/ 12900 h 1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54" h="12900">
                <a:moveTo>
                  <a:pt x="1756" y="12900"/>
                </a:moveTo>
                <a:cubicBezTo>
                  <a:pt x="1347" y="12900"/>
                  <a:pt x="938" y="12744"/>
                  <a:pt x="624" y="12432"/>
                </a:cubicBezTo>
                <a:cubicBezTo>
                  <a:pt x="0" y="11807"/>
                  <a:pt x="0" y="10793"/>
                  <a:pt x="624" y="10168"/>
                </a:cubicBezTo>
                <a:lnTo>
                  <a:pt x="7592" y="3200"/>
                </a:lnTo>
                <a:lnTo>
                  <a:pt x="4516" y="3200"/>
                </a:lnTo>
                <a:cubicBezTo>
                  <a:pt x="3632" y="3200"/>
                  <a:pt x="2916" y="2484"/>
                  <a:pt x="2916" y="1600"/>
                </a:cubicBezTo>
                <a:cubicBezTo>
                  <a:pt x="2916" y="716"/>
                  <a:pt x="3632" y="0"/>
                  <a:pt x="4516" y="0"/>
                </a:cubicBezTo>
                <a:lnTo>
                  <a:pt x="11455" y="0"/>
                </a:lnTo>
                <a:lnTo>
                  <a:pt x="11458" y="0"/>
                </a:lnTo>
                <a:cubicBezTo>
                  <a:pt x="11722" y="0"/>
                  <a:pt x="11984" y="67"/>
                  <a:pt x="12216" y="192"/>
                </a:cubicBezTo>
                <a:cubicBezTo>
                  <a:pt x="12216" y="192"/>
                  <a:pt x="12218" y="192"/>
                  <a:pt x="12218" y="193"/>
                </a:cubicBezTo>
                <a:cubicBezTo>
                  <a:pt x="12506" y="351"/>
                  <a:pt x="12740" y="595"/>
                  <a:pt x="12887" y="888"/>
                </a:cubicBezTo>
                <a:cubicBezTo>
                  <a:pt x="12998" y="1108"/>
                  <a:pt x="13054" y="1355"/>
                  <a:pt x="13054" y="1600"/>
                </a:cubicBezTo>
                <a:lnTo>
                  <a:pt x="13054" y="8539"/>
                </a:lnTo>
                <a:cubicBezTo>
                  <a:pt x="13054" y="9423"/>
                  <a:pt x="12338" y="10139"/>
                  <a:pt x="11454" y="10139"/>
                </a:cubicBezTo>
                <a:cubicBezTo>
                  <a:pt x="10570" y="10139"/>
                  <a:pt x="9854" y="9423"/>
                  <a:pt x="9854" y="8539"/>
                </a:cubicBezTo>
                <a:lnTo>
                  <a:pt x="9854" y="5463"/>
                </a:lnTo>
                <a:lnTo>
                  <a:pt x="2887" y="12431"/>
                </a:lnTo>
                <a:cubicBezTo>
                  <a:pt x="2575" y="12744"/>
                  <a:pt x="2166" y="12900"/>
                  <a:pt x="1756" y="12900"/>
                </a:cubicBezTo>
                <a:close/>
              </a:path>
            </a:pathLst>
          </a:custGeom>
          <a:solidFill>
            <a:srgbClr val="F7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ags/tag1.xml><?xml version="1.0" encoding="utf-8"?>
<p:tagLst xmlns:p="http://schemas.openxmlformats.org/presentationml/2006/main">
  <p:tag name="ISLIDE.VECTOR" val="97e86342-492d-447e-bf4b-fe01dd872c55"/>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1690</Words>
  <Application>WPS 演示</Application>
  <PresentationFormat>宽屏</PresentationFormat>
  <Paragraphs>170</Paragraphs>
  <Slides>10</Slides>
  <Notes>0</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10</vt:i4>
      </vt:variant>
    </vt:vector>
  </HeadingPairs>
  <TitlesOfParts>
    <vt:vector size="35" baseType="lpstr">
      <vt:lpstr>Arial</vt:lpstr>
      <vt:lpstr>宋体</vt:lpstr>
      <vt:lpstr>Wingdings</vt:lpstr>
      <vt:lpstr>微软雅黑</vt:lpstr>
      <vt:lpstr>华文仿宋</vt:lpstr>
      <vt:lpstr>创艺简标宋</vt:lpstr>
      <vt:lpstr>方正舒体</vt:lpstr>
      <vt:lpstr>方正粗黑宋简体</vt:lpstr>
      <vt:lpstr>Arial Unicode MS</vt:lpstr>
      <vt:lpstr>Ebrima</vt:lpstr>
      <vt:lpstr>Arial</vt:lpstr>
      <vt:lpstr>Wingdings</vt:lpstr>
      <vt:lpstr>Calibri</vt:lpstr>
      <vt:lpstr>方正正中黑简体</vt:lpstr>
      <vt:lpstr>黑体</vt:lpstr>
      <vt:lpstr>Roboto black</vt:lpstr>
      <vt:lpstr>PingFang SC</vt:lpstr>
      <vt:lpstr>Arial Unicode MS</vt:lpstr>
      <vt:lpstr>Arial Unicode MS</vt:lpstr>
      <vt:lpstr>Calibri Light</vt:lpstr>
      <vt:lpstr>等线</vt:lpstr>
      <vt:lpstr>Segoe Print</vt:lpstr>
      <vt:lpstr>Gill Sans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肖扬</cp:lastModifiedBy>
  <cp:revision>186</cp:revision>
  <dcterms:created xsi:type="dcterms:W3CDTF">2021-03-03T08:16:00Z</dcterms:created>
  <dcterms:modified xsi:type="dcterms:W3CDTF">2024-08-29T06:17:21Z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0F13615866DB4CF7A12C34943A0A5CF3</vt:lpwstr>
  </property>
  <property fmtid="{D5CDD505-2E9C-101B-9397-08002B2CF9AE}" pid="3" name="KSOProductBuildVer">
    <vt:lpwstr>2052-11.8.2.12085</vt:lpwstr>
  </property>
</Properties>
</file>