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72" r:id="rId6"/>
    <p:sldId id="269" r:id="rId7"/>
    <p:sldId id="267" r:id="rId8"/>
    <p:sldId id="264" r:id="rId9"/>
    <p:sldId id="260" r:id="rId10"/>
    <p:sldId id="265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81" d="100"/>
          <a:sy n="81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2024/9/9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D8B923D-9785-E24B-988A-793F543F48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 w="12700"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RPA+AI品名称</a:t>
            </a:r>
            <a:r>
              <a:rPr kumimoji="1" lang="en-US" altLang="zh-CN" dirty="0"/>
              <a:t>…</a:t>
            </a:r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scaled="1"/>
                    <a:tileRect/>
                  </a:gradFill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scaled="1"/>
                    <a:tileRect/>
                  </a:gradFill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/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/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/>
          <p:nvPr/>
        </p:nvSpPr>
        <p:spPr>
          <a:xfrm>
            <a:off x="835317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： 外星仁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：高可欣于夕庭 吕芊慧 程毓杰 冯宇潇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： 没有做不到！只有想不到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:大连医科大学中山学院</a:t>
            </a: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作品应用场景 ：自媒体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文案</a:t>
            </a: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：rpa+aI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cs typeface="Arial" panose="020B0604020202020204" pitchFamily="34" charset="0"/>
              </a:rPr>
              <a:t>其它介绍等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 w="12700"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ea typeface="微软雅黑" panose="020B0503020204020204" pitchFamily="34" charset="-122"/>
              </a:rPr>
              <a:t>/</a:t>
            </a:r>
            <a:r>
              <a:rPr lang="zh-CN" altLang="en-US" dirty="0">
                <a:ea typeface="微软雅黑" panose="020B0503020204020204" pitchFamily="34" charset="-122"/>
              </a:rPr>
              <a:t>个人照片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Photo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图片 2" descr="图示, 示意图&amp;#10;&amp;#10;中度可信度描述已自动生成"/>
          <p:cNvPicPr/>
          <p:nvPr/>
        </p:nvPicPr>
        <p:blipFill>
          <a:blip r:embed="rId3"/>
          <a:stretch>
            <a:fillRect/>
          </a:stretch>
        </p:blipFill>
        <p:spPr>
          <a:xfrm>
            <a:off x="7593667" y="1568084"/>
            <a:ext cx="4387117" cy="42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scaled="1"/>
                <a:tileRect/>
              </a:gradFill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/>
          <p:nvPr/>
        </p:nvSpPr>
        <p:spPr>
          <a:xfrm>
            <a:off x="4174609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微软雅黑" panose="020B0503020204020204" charset="-122"/>
                <a:sym typeface="+mn-ea"/>
              </a:rPr>
              <a:t>示例</a:t>
            </a:r>
            <a:r>
              <a:rPr lang="en-US" altLang="zh-CN" sz="2400" b="1" dirty="0">
                <a:solidFill>
                  <a:srgbClr val="FFFFFF"/>
                </a:solidFill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cs typeface="微软雅黑" panose="020B0503020204020204" charset="-122"/>
                <a:sym typeface="+mn-ea"/>
              </a:rPr>
              <a:t>：旅馆业务文案背景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3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8" y="1701356"/>
            <a:ext cx="10721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sz="1400" dirty="0">
                <a:solidFill>
                  <a:schemeClr val="bg1"/>
                </a:solidFill>
                <a:ea typeface="Microsoft YaHei" panose="020B0503020204020204" pitchFamily="34" charset="-122"/>
              </a:rPr>
            </a:br>
            <a:r>
              <a:rPr lang="zh-CN" altLang="en-US" sz="1400" dirty="0">
                <a:solidFill>
                  <a:schemeClr val="bg1"/>
                </a:solidFill>
                <a:ea typeface="Microsoft YaHei" panose="020B0503020204020204" pitchFamily="34" charset="-122"/>
              </a:rPr>
              <a:t>二、旅游领域
有人在小红书上分享自己的旅游经历：
“🌈[旅游地名称]真的是一个让人陶醉的地方！那里有蓝天白云、碧海沙滩，风景美如画。美食也特别多，特别是[当地特色美食名称]，味道简直绝了。🛶还有那些古老的建筑，充满了历史的韵味。强烈推荐大家去感受一下这个美丽的地方！”
仿写后：
“🌈[另一旅游地名称]实在是令人心驰神往！这里有晴空万里、青山绿水，景致如诗如画。特色小吃也极为丰富，尤其是[当地特色小吃名称]，口感堪称一流。🛶再有那些古老的遗迹，散发着浓厚的历史气息。真心建议大家去领略一下这个迷人的地方！”
这有助于为用户提供更多的旅游目的地推荐和旅游攻略，激发大家的旅行热情。
</a:t>
            </a:r>
            <a:endParaRPr lang="en-US" altLang="zh-CN" sz="140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scaled="1"/>
                <a:tileRect/>
              </a:gradFill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4</a:t>
            </a:r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/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Arial"/>
              </a:rPr>
              <a:t>难以形成独特品牌：</a:t>
            </a:r>
            <a:endParaRPr lang="zh-CN" altLang="en-US" sz="2000" b="1" dirty="0">
              <a:solidFill>
                <a:schemeClr val="bg1"/>
              </a:solidFill>
              <a:cs typeface="+mn-ea"/>
              <a:sym typeface="Arial"/>
            </a:endParaRP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/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Arial"/>
              </a:rPr>
              <a:t>成长受限</a:t>
            </a:r>
            <a:endParaRPr lang="zh-CN" altLang="en-US" sz="2000" b="1" dirty="0">
              <a:solidFill>
                <a:schemeClr val="bg1"/>
              </a:solidFill>
              <a:cs typeface="+mn-ea"/>
              <a:sym typeface="Arial"/>
            </a:endParaRP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/>
        </p:nvSpPr>
        <p:spPr>
          <a:xfrm>
            <a:off x="4084282" y="1107019"/>
            <a:ext cx="3721002" cy="719271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Arial"/>
              </a:rPr>
              <a:t>创意受限：</a:t>
            </a:r>
            <a:endParaRPr lang="zh-CN" altLang="en-US" sz="2000" b="1" dirty="0">
              <a:solidFill>
                <a:schemeClr val="bg1"/>
              </a:solidFill>
              <a:cs typeface="+mn-ea"/>
              <a:sym typeface="Arial"/>
            </a:endParaRP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 w="12700"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/>
              <p:nvPr/>
            </p:nvSpPr>
            <p:spPr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/>
              <p:nvPr/>
            </p:nvSpPr>
            <p:spPr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/>
              <p:nvPr/>
            </p:nvSpPr>
            <p:spPr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584462" y="5343215"/>
            <a:ext cx="3835291" cy="134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Arial"/>
              </a:rPr>
              <a:t>成长受限：依赖仿写无法真正提升自身的创作能力。长期不进行原创尝试，创作者的写作技巧、思维深度和创新能力难以得到锻炼和提高，不利于个人在自媒体领域的长期发展。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79629" y="5315066"/>
            <a:ext cx="3299290" cy="134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Arial"/>
              </a:rPr>
              <a:t>难以形成独特品牌：自媒体的成功往往依赖于独特的品牌形象。仿写难以塑造出鲜明的个人品牌，不利于在竞争激烈的自媒体市场中建立自己的地位。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3535052" y="1876429"/>
            <a:ext cx="5376963" cy="102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Arial"/>
              </a:rPr>
              <a:t>过度仿写会使创作者陷入他人的思维模式和创作风格中，难以展现独特的创意和个人视角。这可能导致内容千篇一律，缺乏新鲜感，难以在众多自媒体中脱颖而出。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/>
          <p:nvPr/>
        </p:nvSpPr>
        <p:spPr>
          <a:xfrm>
            <a:off x="4178293" y="272117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微软雅黑" panose="020B0503020204020204" charset="-122"/>
                <a:sym typeface="+mn-ea"/>
              </a:rPr>
              <a:t>示例</a:t>
            </a:r>
            <a:r>
              <a:rPr lang="en-US" altLang="zh-CN" sz="2400" b="1" dirty="0">
                <a:solidFill>
                  <a:srgbClr val="FFFFFF"/>
                </a:solidFill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cs typeface="微软雅黑" panose="020B0503020204020204" charset="-122"/>
                <a:sym typeface="+mn-ea"/>
              </a:rPr>
              <a:t>：某自媒体公司流程痛点</a:t>
            </a: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4">
            <a:extLst>
              <a:ext uri="{FF2B5EF4-FFF2-40B4-BE49-F238E27FC236}">
                <a16:creationId xmlns:a16="http://schemas.microsoft.com/office/drawing/2014/main" id="{CEF1A3EC-5402-D349-9844-392D6001E77C}"/>
              </a:ext>
            </a:extLst>
          </p:cNvPr>
          <p:cNvSpPr/>
          <p:nvPr/>
        </p:nvSpPr>
        <p:spPr>
          <a:xfrm>
            <a:off x="3751277" y="485775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cs typeface="+mn-cs"/>
                <a:sym typeface="+mn-ea"/>
              </a:rPr>
              <a:t>（示例</a:t>
            </a:r>
            <a:r>
              <a:rPr lang="en-US" altLang="zh-CN" sz="2000" dirty="0">
                <a:solidFill>
                  <a:schemeClr val="bg1"/>
                </a:solidFill>
                <a:cs typeface="+mn-cs"/>
                <a:sym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cs typeface="+mn-cs"/>
                <a:sym typeface="+mn-ea"/>
              </a:rPr>
              <a:t>）某</a:t>
            </a:r>
            <a:r>
              <a:rPr lang="en-US" altLang="zh-CN" sz="2000" dirty="0">
                <a:solidFill>
                  <a:schemeClr val="bg1"/>
                </a:solidFill>
                <a:cs typeface="+mn-cs"/>
                <a:sym typeface="+mn-ea"/>
              </a:rPr>
              <a:t>AI</a:t>
            </a:r>
            <a:r>
              <a:rPr lang="zh-CN" altLang="en-US" sz="2000" dirty="0">
                <a:solidFill>
                  <a:schemeClr val="bg1"/>
                </a:solidFill>
                <a:cs typeface="+mn-cs"/>
                <a:sym typeface="+mn-ea"/>
              </a:rPr>
              <a:t>平台建设规划</a:t>
            </a:r>
            <a:endParaRPr lang="zh-CN" altLang="en-US" sz="2000" dirty="0">
              <a:solidFill>
                <a:schemeClr val="bg1"/>
              </a:solidFill>
              <a:cs typeface="+mn-cs"/>
            </a:endParaRPr>
          </a:p>
        </p:txBody>
      </p:sp>
      <p:cxnSp>
        <p:nvCxnSpPr>
          <p:cNvPr id="3" name="直接连接符 40">
            <a:extLst>
              <a:ext uri="{FF2B5EF4-FFF2-40B4-BE49-F238E27FC236}">
                <a16:creationId xmlns:a16="http://schemas.microsoft.com/office/drawing/2014/main" id="{4361C246-C6BE-B240-A7BE-9D4DF6D8A52D}"/>
              </a:ext>
            </a:extLst>
          </p:cNvPr>
          <p:cNvCxnSpPr/>
          <p:nvPr/>
        </p:nvCxnSpPr>
        <p:spPr>
          <a:xfrm flipV="1">
            <a:off x="872490" y="2631440"/>
            <a:ext cx="0" cy="3850005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>
            <a:extLst>
              <a:ext uri="{FF2B5EF4-FFF2-40B4-BE49-F238E27FC236}">
                <a16:creationId xmlns:a16="http://schemas.microsoft.com/office/drawing/2014/main" id="{4889EEF1-5BA4-2E41-84E1-AC14D1F6D6A4}"/>
              </a:ext>
            </a:extLst>
          </p:cNvPr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>
            <a:extLst>
              <a:ext uri="{FF2B5EF4-FFF2-40B4-BE49-F238E27FC236}">
                <a16:creationId xmlns:a16="http://schemas.microsoft.com/office/drawing/2014/main" id="{E575717E-3526-4348-87F4-4E40204CFFF4}"/>
              </a:ext>
            </a:extLst>
          </p:cNvPr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>
            <a:extLst>
              <a:ext uri="{FF2B5EF4-FFF2-40B4-BE49-F238E27FC236}">
                <a16:creationId xmlns:a16="http://schemas.microsoft.com/office/drawing/2014/main" id="{0784B4D9-CCB9-DE47-9085-4B2E2AD73CAC}"/>
              </a:ext>
            </a:extLst>
          </p:cNvPr>
          <p:cNvCxnSpPr/>
          <p:nvPr/>
        </p:nvCxnSpPr>
        <p:spPr>
          <a:xfrm flipV="1">
            <a:off x="8649335" y="955040"/>
            <a:ext cx="0" cy="3850005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1AB4E2E9-98E0-EE4B-8696-A07FA0CC34B9}"/>
              </a:ext>
            </a:extLst>
          </p:cNvPr>
          <p:cNvSpPr/>
          <p:nvPr/>
        </p:nvSpPr>
        <p:spPr>
          <a:xfrm>
            <a:off x="872490" y="312229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a typeface="微软雅黑" panose="020B0503020204020204" pitchFamily="34" charset="-122"/>
              </a:rPr>
              <a:t>2016</a:t>
            </a:r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ea typeface="微软雅黑" panose="020B0503020204020204" pitchFamily="34" charset="-122"/>
              </a:rPr>
              <a:t>-2018</a:t>
            </a:r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24C891C0-FDE1-3748-AB0A-5FCB7DD22816}"/>
              </a:ext>
            </a:extLst>
          </p:cNvPr>
          <p:cNvSpPr/>
          <p:nvPr/>
        </p:nvSpPr>
        <p:spPr>
          <a:xfrm>
            <a:off x="843915" y="4567555"/>
            <a:ext cx="2560320" cy="381042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期初建设热点文案分析平台</a:t>
            </a: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BA71D3B5-9CD1-514D-AECA-9B212949BFEA}"/>
              </a:ext>
            </a:extLst>
          </p:cNvPr>
          <p:cNvSpPr/>
          <p:nvPr/>
        </p:nvSpPr>
        <p:spPr>
          <a:xfrm>
            <a:off x="3464560" y="3996055"/>
            <a:ext cx="2644775" cy="2320034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推广辅助自动化机器人平台</a:t>
            </a:r>
          </a:p>
          <a:p>
            <a:pPr marL="285750" indent="-285750">
              <a:lnSpc>
                <a:spcPct val="150000"/>
              </a:lnSpc>
              <a:buFont typefac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建设流程自动化平台提高效率：能在短时间内生成大量文本内容，</a:t>
            </a:r>
            <a:endParaRPr lang="en-US" altLang="zh-CN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经过训练的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模型可保证一定的文本质量，规划机器人工厂技术方案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6B44D539-5708-D341-9392-B5BAFCA6FBC5}"/>
              </a:ext>
            </a:extLst>
          </p:cNvPr>
          <p:cNvSpPr/>
          <p:nvPr/>
        </p:nvSpPr>
        <p:spPr>
          <a:xfrm>
            <a:off x="6041390" y="3416935"/>
            <a:ext cx="2607945" cy="264320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学术领域能帮助学生生成论文大纲或初稿；商业领域用于撰写各类营销文案、策划方案等。</a:t>
            </a:r>
            <a:endParaRPr lang="en-US" altLang="zh-CN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05000000000000000000" charset="0"/>
              <a:buChar char=""/>
            </a:pP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- </a:t>
            </a: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辅助学习：作为学习工具，帮助学习者分析优秀文本的结构、风格和表达技巧，提升写作能力。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3729A3E9-C58F-E044-9150-43EAE701875B}"/>
              </a:ext>
            </a:extLst>
          </p:cNvPr>
          <p:cNvSpPr/>
          <p:nvPr/>
        </p:nvSpPr>
        <p:spPr>
          <a:xfrm>
            <a:off x="8649335" y="2853055"/>
            <a:ext cx="2689860" cy="138239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探索基于工厂的新技术应用</a:t>
            </a:r>
          </a:p>
          <a:p>
            <a:pPr marL="285750" indent="-285750">
              <a:lnSpc>
                <a:spcPct val="150000"/>
              </a:lnSpc>
              <a:buFont typefac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全集团实现机器人工厂推广应用</a:t>
            </a:r>
          </a:p>
          <a:p>
            <a:pPr marL="285750" indent="-285750">
              <a:lnSpc>
                <a:spcPct val="150000"/>
              </a:lnSpc>
              <a:buFont typefac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推广AI应用场景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6794C87B-2CC9-2B42-8BEF-4ABC3C3ABB19}"/>
              </a:ext>
            </a:extLst>
          </p:cNvPr>
          <p:cNvSpPr/>
          <p:nvPr/>
        </p:nvSpPr>
        <p:spPr>
          <a:xfrm>
            <a:off x="3464560" y="2550795"/>
            <a:ext cx="2341880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accent2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ea typeface="微软雅黑" panose="020B0503020204020204" pitchFamily="34" charset="-122"/>
              </a:rPr>
              <a:t>-2019</a:t>
            </a:r>
            <a:r>
              <a:rPr lang="zh-CN" altLang="en-US" dirty="0">
                <a:solidFill>
                  <a:schemeClr val="accent2"/>
                </a:solidFill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927DA4C8-2D5D-534D-8538-E45898E5C6AC}"/>
              </a:ext>
            </a:extLst>
          </p:cNvPr>
          <p:cNvSpPr/>
          <p:nvPr/>
        </p:nvSpPr>
        <p:spPr>
          <a:xfrm>
            <a:off x="6057265" y="1938020"/>
            <a:ext cx="249237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ea typeface="微软雅黑" panose="020B0503020204020204" pitchFamily="34" charset="-122"/>
              </a:rPr>
              <a:t>2020-2021</a:t>
            </a:r>
            <a:r>
              <a:rPr lang="zh-CN" altLang="en-US" dirty="0">
                <a:solidFill>
                  <a:schemeClr val="accent3"/>
                </a:solidFill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6D0C94F0-A9A6-0A4E-AE4C-8787B77D00BB}"/>
              </a:ext>
            </a:extLst>
          </p:cNvPr>
          <p:cNvSpPr/>
          <p:nvPr/>
        </p:nvSpPr>
        <p:spPr>
          <a:xfrm>
            <a:off x="8641715" y="1374140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未来</a:t>
            </a:r>
          </a:p>
        </p:txBody>
      </p:sp>
      <p:grpSp>
        <p:nvGrpSpPr>
          <p:cNvPr id="15" name="组合 3">
            <a:extLst>
              <a:ext uri="{FF2B5EF4-FFF2-40B4-BE49-F238E27FC236}">
                <a16:creationId xmlns:a16="http://schemas.microsoft.com/office/drawing/2014/main" id="{985B94B7-E460-EB49-BF2D-783729720530}"/>
              </a:ext>
            </a:extLst>
          </p:cNvPr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00C2AFD3-2C81-A040-8470-E6914FC74DF4}"/>
                </a:ext>
              </a:extLst>
            </p:cNvPr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ea typeface="微软雅黑" panose="020B0503020204020204" pitchFamily="34" charset="-122"/>
                </a:rPr>
                <a:t>短期规划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7DD4C54-6C11-2E47-BDB4-0F63194B2589}"/>
                </a:ext>
              </a:extLst>
            </p:cNvPr>
            <p:cNvSpPr/>
            <p:nvPr/>
          </p:nvSpPr>
          <p:spPr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5BB691-A7E2-1942-9586-7B5B406A7D01}"/>
              </a:ext>
            </a:extLst>
          </p:cNvPr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BFBD301-8950-FE48-8222-2FA68603E165}"/>
                </a:ext>
              </a:extLst>
            </p:cNvPr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ea typeface="微软雅黑" panose="020B0503020204020204" pitchFamily="34" charset="-122"/>
                </a:rPr>
                <a:t>中期推广实现</a:t>
              </a: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1B29DD6-DE49-ED49-B6AB-512893270C74}"/>
                </a:ext>
              </a:extLst>
            </p:cNvPr>
            <p:cNvSpPr/>
            <p:nvPr/>
          </p:nvSpPr>
          <p:spPr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>
            <a:extLst>
              <a:ext uri="{FF2B5EF4-FFF2-40B4-BE49-F238E27FC236}">
                <a16:creationId xmlns:a16="http://schemas.microsoft.com/office/drawing/2014/main" id="{4A6DCE08-83AC-E248-AEE6-F7350068FE17}"/>
              </a:ext>
            </a:extLst>
          </p:cNvPr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FA263890-97DF-8E4D-8BB2-8FEEB750E986}"/>
                </a:ext>
              </a:extLst>
            </p:cNvPr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ea typeface="微软雅黑" panose="020B0503020204020204" pitchFamily="34" charset="-122"/>
                </a:rPr>
                <a:t>初期平台</a:t>
              </a: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69AF841-0234-3948-B802-591ED295F66E}"/>
                </a:ext>
              </a:extLst>
            </p:cNvPr>
            <p:cNvSpPr/>
            <p:nvPr/>
          </p:nvSpPr>
          <p:spPr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C98484C-075A-824F-A315-96B1A0C2A346}"/>
              </a:ext>
            </a:extLst>
          </p:cNvPr>
          <p:cNvGrpSpPr/>
          <p:nvPr/>
        </p:nvGrpSpPr>
        <p:grpSpPr>
          <a:xfrm>
            <a:off x="8649335" y="1946275"/>
            <a:ext cx="2317750" cy="542290"/>
            <a:chOff x="6591942" y="3559626"/>
            <a:chExt cx="1652466" cy="308268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7108288F-0A4C-3744-AA19-D9F4E7F15E15}"/>
                </a:ext>
              </a:extLst>
            </p:cNvPr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ea typeface="微软雅黑" panose="020B0503020204020204" pitchFamily="34" charset="-122"/>
                </a:rPr>
                <a:t>长期规划</a:t>
              </a: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016718F-6E38-794F-AA0E-AC8D73F1ED7D}"/>
                </a:ext>
              </a:extLst>
            </p:cNvPr>
            <p:cNvSpPr/>
            <p:nvPr/>
          </p:nvSpPr>
          <p:spPr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>
            <a:extLst>
              <a:ext uri="{FF2B5EF4-FFF2-40B4-BE49-F238E27FC236}">
                <a16:creationId xmlns:a16="http://schemas.microsoft.com/office/drawing/2014/main" id="{44590246-DA6C-5B4E-BFD8-BD4A7904FA16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B1FEC226-FED6-EC47-956F-B56ECE6C9A01}"/>
              </a:ext>
            </a:extLst>
          </p:cNvPr>
          <p:cNvSpPr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scaled="1"/>
                <a:tileRect/>
              </a:gra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8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94336-C181-B843-9E84-D016CF8B4F89}"/>
              </a:ext>
            </a:extLst>
          </p:cNvPr>
          <p:cNvSpPr/>
          <p:nvPr/>
        </p:nvSpPr>
        <p:spPr>
          <a:xfrm>
            <a:off x="3330172" y="43728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cs typeface="+mn-cs"/>
                <a:sym typeface="+mn-ea"/>
              </a:rPr>
              <a:t>示例：</a:t>
            </a:r>
            <a:r>
              <a:rPr lang="zh-CN" altLang="en-US" sz="2000" dirty="0">
                <a:solidFill>
                  <a:schemeClr val="bg1"/>
                </a:solidFill>
                <a:cs typeface="+mn-cs"/>
              </a:rPr>
              <a:t>机器人工厂上线流程</a:t>
            </a:r>
          </a:p>
        </p:txBody>
      </p:sp>
      <p:cxnSp>
        <p:nvCxnSpPr>
          <p:cNvPr id="3" name="直接连接符 27">
            <a:extLst>
              <a:ext uri="{FF2B5EF4-FFF2-40B4-BE49-F238E27FC236}">
                <a16:creationId xmlns:a16="http://schemas.microsoft.com/office/drawing/2014/main" id="{104C1D2F-C11E-2F4E-A4FC-BD00B27355FD}"/>
              </a:ext>
            </a:extLst>
          </p:cNvPr>
          <p:cNvCxnSpPr>
            <a:stCxn id="4" idx="3"/>
          </p:cNvCxnSpPr>
          <p:nvPr/>
        </p:nvCxnSpPr>
        <p:spPr>
          <a:xfrm>
            <a:off x="1927860" y="5281930"/>
            <a:ext cx="9286240" cy="254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62D3071-6CBA-6F4E-B3DF-FFCFB2B0803B}"/>
              </a:ext>
            </a:extLst>
          </p:cNvPr>
          <p:cNvSpPr/>
          <p:nvPr/>
        </p:nvSpPr>
        <p:spPr>
          <a:xfrm>
            <a:off x="18592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199CC5-77FD-C24F-8D49-D9F42E9272D7}"/>
              </a:ext>
            </a:extLst>
          </p:cNvPr>
          <p:cNvSpPr/>
          <p:nvPr/>
        </p:nvSpPr>
        <p:spPr>
          <a:xfrm>
            <a:off x="2828925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104375-1ADB-E040-ACD3-76EBE8F00870}"/>
              </a:ext>
            </a:extLst>
          </p:cNvPr>
          <p:cNvSpPr/>
          <p:nvPr/>
        </p:nvSpPr>
        <p:spPr>
          <a:xfrm>
            <a:off x="379476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3B9A4E-BCDE-7A4D-9660-2D747DD0402E}"/>
              </a:ext>
            </a:extLst>
          </p:cNvPr>
          <p:cNvSpPr/>
          <p:nvPr/>
        </p:nvSpPr>
        <p:spPr>
          <a:xfrm>
            <a:off x="470027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5BC476-763E-AD47-9FEA-F5D389451D98}"/>
              </a:ext>
            </a:extLst>
          </p:cNvPr>
          <p:cNvSpPr/>
          <p:nvPr/>
        </p:nvSpPr>
        <p:spPr>
          <a:xfrm>
            <a:off x="5605145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A2EEDD-E0B1-524F-87A9-6A26C2A6157C}"/>
              </a:ext>
            </a:extLst>
          </p:cNvPr>
          <p:cNvSpPr/>
          <p:nvPr/>
        </p:nvSpPr>
        <p:spPr>
          <a:xfrm>
            <a:off x="651002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C0D63C1-4A17-4A4D-AAB2-C29765B8302F}"/>
              </a:ext>
            </a:extLst>
          </p:cNvPr>
          <p:cNvSpPr/>
          <p:nvPr/>
        </p:nvSpPr>
        <p:spPr>
          <a:xfrm>
            <a:off x="9247505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555C13-A8E7-9F44-99ED-818A674B7302}"/>
              </a:ext>
            </a:extLst>
          </p:cNvPr>
          <p:cNvSpPr/>
          <p:nvPr/>
        </p:nvSpPr>
        <p:spPr>
          <a:xfrm>
            <a:off x="101523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C41BB6-0CE6-1C4B-AC09-1328EC852A3D}"/>
              </a:ext>
            </a:extLst>
          </p:cNvPr>
          <p:cNvSpPr/>
          <p:nvPr/>
        </p:nvSpPr>
        <p:spPr>
          <a:xfrm>
            <a:off x="11182985" y="5246370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A5D0BC4-086F-1646-837D-6B9F646AA374}"/>
              </a:ext>
            </a:extLst>
          </p:cNvPr>
          <p:cNvSpPr/>
          <p:nvPr/>
        </p:nvSpPr>
        <p:spPr>
          <a:xfrm>
            <a:off x="8331200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肘形连接符 13">
            <a:extLst>
              <a:ext uri="{FF2B5EF4-FFF2-40B4-BE49-F238E27FC236}">
                <a16:creationId xmlns:a16="http://schemas.microsoft.com/office/drawing/2014/main" id="{41E67EEA-FE31-4044-99A5-BE231F0A93D3}"/>
              </a:ext>
            </a:extLst>
          </p:cNvPr>
          <p:cNvCxnSpPr>
            <a:stCxn id="4" idx="2"/>
            <a:endCxn id="5" idx="2"/>
          </p:cNvCxnSpPr>
          <p:nvPr/>
        </p:nvCxnSpPr>
        <p:spPr>
          <a:xfrm rot="5400000" flipV="1">
            <a:off x="2378393" y="4840923"/>
            <a:ext cx="3175" cy="96964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44E50F1-E81B-E344-9192-E152D8A77EB2}"/>
              </a:ext>
            </a:extLst>
          </p:cNvPr>
          <p:cNvSpPr/>
          <p:nvPr/>
        </p:nvSpPr>
        <p:spPr>
          <a:xfrm>
            <a:off x="7414895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等腰三角形 62">
            <a:extLst>
              <a:ext uri="{FF2B5EF4-FFF2-40B4-BE49-F238E27FC236}">
                <a16:creationId xmlns:a16="http://schemas.microsoft.com/office/drawing/2014/main" id="{2EC15FA7-2001-034E-B6F6-4A60E43519B0}"/>
              </a:ext>
            </a:extLst>
          </p:cNvPr>
          <p:cNvSpPr/>
          <p:nvPr/>
        </p:nvSpPr>
        <p:spPr>
          <a:xfrm rot="10800000">
            <a:off x="2354580" y="5607050"/>
            <a:ext cx="76200" cy="48895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等腰三角形 63">
            <a:extLst>
              <a:ext uri="{FF2B5EF4-FFF2-40B4-BE49-F238E27FC236}">
                <a16:creationId xmlns:a16="http://schemas.microsoft.com/office/drawing/2014/main" id="{2B2A5522-5F0D-0B40-B374-39AA5E38AC3E}"/>
              </a:ext>
            </a:extLst>
          </p:cNvPr>
          <p:cNvSpPr/>
          <p:nvPr/>
        </p:nvSpPr>
        <p:spPr>
          <a:xfrm rot="10800000">
            <a:off x="5163185" y="5607050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03">
            <a:extLst>
              <a:ext uri="{FF2B5EF4-FFF2-40B4-BE49-F238E27FC236}">
                <a16:creationId xmlns:a16="http://schemas.microsoft.com/office/drawing/2014/main" id="{4D960312-33F6-5F49-B90D-8E015B0ED06A}"/>
              </a:ext>
            </a:extLst>
          </p:cNvPr>
          <p:cNvSpPr/>
          <p:nvPr/>
        </p:nvSpPr>
        <p:spPr>
          <a:xfrm rot="30982">
            <a:off x="1433195" y="4823484"/>
            <a:ext cx="920115" cy="2444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项目启动会</a:t>
            </a:r>
          </a:p>
        </p:txBody>
      </p:sp>
      <p:sp>
        <p:nvSpPr>
          <p:cNvPr id="19" name="TextBox 103">
            <a:extLst>
              <a:ext uri="{FF2B5EF4-FFF2-40B4-BE49-F238E27FC236}">
                <a16:creationId xmlns:a16="http://schemas.microsoft.com/office/drawing/2014/main" id="{B75CF4E9-E749-3A44-A8DF-47B060F72200}"/>
              </a:ext>
            </a:extLst>
          </p:cNvPr>
          <p:cNvSpPr/>
          <p:nvPr/>
        </p:nvSpPr>
        <p:spPr>
          <a:xfrm rot="30982">
            <a:off x="2399030" y="4817110"/>
            <a:ext cx="920115" cy="42354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组织定义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人员进场</a:t>
            </a: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44845542-CCEF-8141-B655-10B1577EF420}"/>
              </a:ext>
            </a:extLst>
          </p:cNvPr>
          <p:cNvSpPr/>
          <p:nvPr/>
        </p:nvSpPr>
        <p:spPr>
          <a:xfrm rot="30982">
            <a:off x="3368675" y="4824754"/>
            <a:ext cx="921385" cy="2444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业务需求评估</a:t>
            </a:r>
          </a:p>
        </p:txBody>
      </p:sp>
      <p:sp>
        <p:nvSpPr>
          <p:cNvPr id="21" name="TextBox 103">
            <a:extLst>
              <a:ext uri="{FF2B5EF4-FFF2-40B4-BE49-F238E27FC236}">
                <a16:creationId xmlns:a16="http://schemas.microsoft.com/office/drawing/2014/main" id="{42713295-059F-C449-BD66-99F80EA3EEC1}"/>
              </a:ext>
            </a:extLst>
          </p:cNvPr>
          <p:cNvSpPr/>
          <p:nvPr/>
        </p:nvSpPr>
        <p:spPr>
          <a:xfrm rot="30982">
            <a:off x="4273550" y="4817110"/>
            <a:ext cx="921385" cy="42354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第一批次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流程设计开发</a:t>
            </a:r>
          </a:p>
        </p:txBody>
      </p:sp>
      <p:sp>
        <p:nvSpPr>
          <p:cNvPr id="22" name="TextBox 103">
            <a:extLst>
              <a:ext uri="{FF2B5EF4-FFF2-40B4-BE49-F238E27FC236}">
                <a16:creationId xmlns:a16="http://schemas.microsoft.com/office/drawing/2014/main" id="{037BC962-0968-6F47-95D6-8301DA901A47}"/>
              </a:ext>
            </a:extLst>
          </p:cNvPr>
          <p:cNvSpPr/>
          <p:nvPr/>
        </p:nvSpPr>
        <p:spPr>
          <a:xfrm rot="30982">
            <a:off x="5178425" y="4824754"/>
            <a:ext cx="921385" cy="2444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流程测试</a:t>
            </a:r>
          </a:p>
        </p:txBody>
      </p:sp>
      <p:sp>
        <p:nvSpPr>
          <p:cNvPr id="23" name="TextBox 103">
            <a:extLst>
              <a:ext uri="{FF2B5EF4-FFF2-40B4-BE49-F238E27FC236}">
                <a16:creationId xmlns:a16="http://schemas.microsoft.com/office/drawing/2014/main" id="{9C9C4447-EBF1-0248-9438-2A6BAA2CADF8}"/>
              </a:ext>
            </a:extLst>
          </p:cNvPr>
          <p:cNvSpPr/>
          <p:nvPr/>
        </p:nvSpPr>
        <p:spPr>
          <a:xfrm rot="30982">
            <a:off x="1778635" y="5775703"/>
            <a:ext cx="1228090" cy="26975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cs typeface="+mn-ea"/>
                <a:sym typeface="+mn-lt"/>
              </a:rPr>
              <a:t>项目启动</a:t>
            </a:r>
          </a:p>
        </p:txBody>
      </p:sp>
      <p:sp>
        <p:nvSpPr>
          <p:cNvPr id="24" name="TextBox 103">
            <a:extLst>
              <a:ext uri="{FF2B5EF4-FFF2-40B4-BE49-F238E27FC236}">
                <a16:creationId xmlns:a16="http://schemas.microsoft.com/office/drawing/2014/main" id="{E204614F-EFDC-B94E-9859-3F90A138A06E}"/>
              </a:ext>
            </a:extLst>
          </p:cNvPr>
          <p:cNvSpPr/>
          <p:nvPr/>
        </p:nvSpPr>
        <p:spPr>
          <a:xfrm rot="30982">
            <a:off x="4591050" y="5775703"/>
            <a:ext cx="1228090" cy="26975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cs typeface="+mn-ea"/>
                <a:sym typeface="+mn-lt"/>
              </a:rPr>
              <a:t>流程开发</a:t>
            </a:r>
          </a:p>
        </p:txBody>
      </p:sp>
      <p:cxnSp>
        <p:nvCxnSpPr>
          <p:cNvPr id="25" name="肘形连接符 24">
            <a:extLst>
              <a:ext uri="{FF2B5EF4-FFF2-40B4-BE49-F238E27FC236}">
                <a16:creationId xmlns:a16="http://schemas.microsoft.com/office/drawing/2014/main" id="{4242CDDA-2304-2D4E-9ADE-7FA0599C9340}"/>
              </a:ext>
            </a:extLst>
          </p:cNvPr>
          <p:cNvCxnSpPr>
            <a:stCxn id="7" idx="2"/>
            <a:endCxn id="8" idx="2"/>
          </p:cNvCxnSpPr>
          <p:nvPr/>
        </p:nvCxnSpPr>
        <p:spPr>
          <a:xfrm rot="5400000" flipV="1">
            <a:off x="5186998" y="4873308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3">
            <a:extLst>
              <a:ext uri="{FF2B5EF4-FFF2-40B4-BE49-F238E27FC236}">
                <a16:creationId xmlns:a16="http://schemas.microsoft.com/office/drawing/2014/main" id="{6AED215E-FF20-3446-9C25-6C93C14A68B0}"/>
              </a:ext>
            </a:extLst>
          </p:cNvPr>
          <p:cNvSpPr/>
          <p:nvPr/>
        </p:nvSpPr>
        <p:spPr>
          <a:xfrm rot="30982">
            <a:off x="6087745" y="4818380"/>
            <a:ext cx="920750" cy="42354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第一批次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流程上线</a:t>
            </a:r>
          </a:p>
        </p:txBody>
      </p:sp>
      <p:sp>
        <p:nvSpPr>
          <p:cNvPr id="27" name="TextBox 103">
            <a:extLst>
              <a:ext uri="{FF2B5EF4-FFF2-40B4-BE49-F238E27FC236}">
                <a16:creationId xmlns:a16="http://schemas.microsoft.com/office/drawing/2014/main" id="{AF0048DA-0228-CD4A-AF72-2C7EBE32FC45}"/>
              </a:ext>
            </a:extLst>
          </p:cNvPr>
          <p:cNvSpPr/>
          <p:nvPr/>
        </p:nvSpPr>
        <p:spPr>
          <a:xfrm rot="30982">
            <a:off x="9744710" y="4823484"/>
            <a:ext cx="920750" cy="2444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流程运营阶段</a:t>
            </a:r>
          </a:p>
        </p:txBody>
      </p:sp>
      <p:sp>
        <p:nvSpPr>
          <p:cNvPr id="28" name="TextBox 103">
            <a:extLst>
              <a:ext uri="{FF2B5EF4-FFF2-40B4-BE49-F238E27FC236}">
                <a16:creationId xmlns:a16="http://schemas.microsoft.com/office/drawing/2014/main" id="{562DB38A-385D-6646-8223-1F8B5C2468DE}"/>
              </a:ext>
            </a:extLst>
          </p:cNvPr>
          <p:cNvSpPr/>
          <p:nvPr/>
        </p:nvSpPr>
        <p:spPr>
          <a:xfrm rot="30982">
            <a:off x="3215640" y="5775703"/>
            <a:ext cx="1228090" cy="26975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cs typeface="+mn-ea"/>
                <a:sym typeface="+mn-lt"/>
              </a:rPr>
              <a:t>需求确认</a:t>
            </a:r>
          </a:p>
        </p:txBody>
      </p:sp>
      <p:sp>
        <p:nvSpPr>
          <p:cNvPr id="29" name="TextBox 103">
            <a:extLst>
              <a:ext uri="{FF2B5EF4-FFF2-40B4-BE49-F238E27FC236}">
                <a16:creationId xmlns:a16="http://schemas.microsoft.com/office/drawing/2014/main" id="{05B67E96-3D87-7143-8838-DEC11F88376F}"/>
              </a:ext>
            </a:extLst>
          </p:cNvPr>
          <p:cNvSpPr/>
          <p:nvPr/>
        </p:nvSpPr>
        <p:spPr>
          <a:xfrm rot="30982">
            <a:off x="5930265" y="5775703"/>
            <a:ext cx="1228090" cy="26975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cs typeface="+mn-ea"/>
                <a:sym typeface="+mn-lt"/>
              </a:rPr>
              <a:t>上线投产 </a:t>
            </a:r>
          </a:p>
        </p:txBody>
      </p:sp>
      <p:sp>
        <p:nvSpPr>
          <p:cNvPr id="30" name="等腰三角形 76">
            <a:extLst>
              <a:ext uri="{FF2B5EF4-FFF2-40B4-BE49-F238E27FC236}">
                <a16:creationId xmlns:a16="http://schemas.microsoft.com/office/drawing/2014/main" id="{7CCEDF97-BED0-F24B-A4B4-7A31F632272F}"/>
              </a:ext>
            </a:extLst>
          </p:cNvPr>
          <p:cNvSpPr/>
          <p:nvPr/>
        </p:nvSpPr>
        <p:spPr>
          <a:xfrm rot="10800000">
            <a:off x="7883525" y="5610225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103">
            <a:extLst>
              <a:ext uri="{FF2B5EF4-FFF2-40B4-BE49-F238E27FC236}">
                <a16:creationId xmlns:a16="http://schemas.microsoft.com/office/drawing/2014/main" id="{9B03816D-BD9C-9740-8805-609997025F5D}"/>
              </a:ext>
            </a:extLst>
          </p:cNvPr>
          <p:cNvSpPr/>
          <p:nvPr/>
        </p:nvSpPr>
        <p:spPr>
          <a:xfrm rot="30982">
            <a:off x="7317105" y="5775703"/>
            <a:ext cx="1228090" cy="26975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cs typeface="+mn-ea"/>
                <a:sym typeface="+mn-lt"/>
              </a:rPr>
              <a:t>流程开发</a:t>
            </a:r>
          </a:p>
        </p:txBody>
      </p: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2C1753A0-A89A-EE41-8F73-26CA53972A68}"/>
              </a:ext>
            </a:extLst>
          </p:cNvPr>
          <p:cNvCxnSpPr/>
          <p:nvPr/>
        </p:nvCxnSpPr>
        <p:spPr>
          <a:xfrm rot="5400000" flipV="1">
            <a:off x="7907020" y="4867910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3">
            <a:extLst>
              <a:ext uri="{FF2B5EF4-FFF2-40B4-BE49-F238E27FC236}">
                <a16:creationId xmlns:a16="http://schemas.microsoft.com/office/drawing/2014/main" id="{8FFC0D36-04CB-D144-813F-8D235EED73C7}"/>
              </a:ext>
            </a:extLst>
          </p:cNvPr>
          <p:cNvSpPr/>
          <p:nvPr/>
        </p:nvSpPr>
        <p:spPr>
          <a:xfrm rot="30982">
            <a:off x="6993890" y="4818380"/>
            <a:ext cx="921385" cy="42354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第二批次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流程设计开发</a:t>
            </a:r>
          </a:p>
        </p:txBody>
      </p:sp>
      <p:sp>
        <p:nvSpPr>
          <p:cNvPr id="34" name="TextBox 103">
            <a:extLst>
              <a:ext uri="{FF2B5EF4-FFF2-40B4-BE49-F238E27FC236}">
                <a16:creationId xmlns:a16="http://schemas.microsoft.com/office/drawing/2014/main" id="{AD3C70B9-196B-6640-8684-4474D7EB9424}"/>
              </a:ext>
            </a:extLst>
          </p:cNvPr>
          <p:cNvSpPr/>
          <p:nvPr/>
        </p:nvSpPr>
        <p:spPr>
          <a:xfrm rot="30982">
            <a:off x="7940675" y="4824754"/>
            <a:ext cx="921385" cy="2444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流程测试</a:t>
            </a:r>
          </a:p>
        </p:txBody>
      </p:sp>
      <p:sp>
        <p:nvSpPr>
          <p:cNvPr id="35" name="TextBox 103">
            <a:extLst>
              <a:ext uri="{FF2B5EF4-FFF2-40B4-BE49-F238E27FC236}">
                <a16:creationId xmlns:a16="http://schemas.microsoft.com/office/drawing/2014/main" id="{F9ADC532-9EF4-3D4D-85D0-5C4F20CE999C}"/>
              </a:ext>
            </a:extLst>
          </p:cNvPr>
          <p:cNvSpPr/>
          <p:nvPr/>
        </p:nvSpPr>
        <p:spPr>
          <a:xfrm rot="30982">
            <a:off x="8821420" y="4817110"/>
            <a:ext cx="920750" cy="42354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第二批次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cs typeface="+mn-ea"/>
                <a:sym typeface="+mn-lt"/>
              </a:rPr>
              <a:t>流程上线</a:t>
            </a:r>
          </a:p>
        </p:txBody>
      </p:sp>
      <p:sp>
        <p:nvSpPr>
          <p:cNvPr id="36" name="TextBox 103">
            <a:extLst>
              <a:ext uri="{FF2B5EF4-FFF2-40B4-BE49-F238E27FC236}">
                <a16:creationId xmlns:a16="http://schemas.microsoft.com/office/drawing/2014/main" id="{76C99B45-E259-AC4C-B125-2043BFE93DB0}"/>
              </a:ext>
            </a:extLst>
          </p:cNvPr>
          <p:cNvSpPr/>
          <p:nvPr/>
        </p:nvSpPr>
        <p:spPr>
          <a:xfrm rot="30982">
            <a:off x="8667750" y="5775703"/>
            <a:ext cx="1228090" cy="26975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cs typeface="+mn-ea"/>
                <a:sym typeface="+mn-lt"/>
              </a:rPr>
              <a:t>上线投产 </a:t>
            </a:r>
          </a:p>
        </p:txBody>
      </p:sp>
      <p:sp>
        <p:nvSpPr>
          <p:cNvPr id="37" name="矩形: 圆角 74">
            <a:extLst>
              <a:ext uri="{FF2B5EF4-FFF2-40B4-BE49-F238E27FC236}">
                <a16:creationId xmlns:a16="http://schemas.microsoft.com/office/drawing/2014/main" id="{B07F0FFD-AE83-AF42-A4EE-62C730103FFE}"/>
              </a:ext>
            </a:extLst>
          </p:cNvPr>
          <p:cNvSpPr/>
          <p:nvPr/>
        </p:nvSpPr>
        <p:spPr>
          <a:xfrm>
            <a:off x="1488440" y="3954145"/>
            <a:ext cx="10013950" cy="253301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zh-CN" altLang="en-US" sz="2400" i="0" u="none" strike="noStrike" kern="1200" cap="none" spc="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微软雅黑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8CFB05-318E-AC43-B6CE-4CF519E19391}"/>
              </a:ext>
            </a:extLst>
          </p:cNvPr>
          <p:cNvSpPr/>
          <p:nvPr/>
        </p:nvSpPr>
        <p:spPr>
          <a:xfrm>
            <a:off x="1473200" y="3809365"/>
            <a:ext cx="1210945" cy="29718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ea typeface="Arial" panose="020B0604020202090204" pitchFamily="34" charset="0"/>
              </a:rPr>
              <a:t>二期工程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C2412D-BB88-644B-A4D5-E538F203A6F9}"/>
              </a:ext>
            </a:extLst>
          </p:cNvPr>
          <p:cNvGrpSpPr/>
          <p:nvPr/>
        </p:nvGrpSpPr>
        <p:grpSpPr>
          <a:xfrm>
            <a:off x="574675" y="1250950"/>
            <a:ext cx="9749790" cy="1940560"/>
            <a:chOff x="631" y="1958"/>
            <a:chExt cx="15354" cy="3056"/>
          </a:xfrm>
        </p:grpSpPr>
        <p:cxnSp>
          <p:nvCxnSpPr>
            <p:cNvPr id="40" name="直接连接符 86">
              <a:extLst>
                <a:ext uri="{FF2B5EF4-FFF2-40B4-BE49-F238E27FC236}">
                  <a16:creationId xmlns:a16="http://schemas.microsoft.com/office/drawing/2014/main" id="{E3E28072-4A9C-5040-9712-766420AC2B6B}"/>
                </a:ext>
              </a:extLst>
            </p:cNvPr>
            <p:cNvCxnSpPr>
              <a:stCxn id="41" idx="3"/>
            </p:cNvCxnSpPr>
            <p:nvPr/>
          </p:nvCxnSpPr>
          <p:spPr>
            <a:xfrm>
              <a:off x="905" y="3453"/>
              <a:ext cx="14624" cy="4"/>
            </a:xfrm>
            <a:prstGeom prst="line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40740D8-4CBB-7445-973A-9706F24C9D90}"/>
                </a:ext>
              </a:extLst>
            </p:cNvPr>
            <p:cNvSpPr/>
            <p:nvPr/>
          </p:nvSpPr>
          <p:spPr>
            <a:xfrm>
              <a:off x="79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745AF03-7639-4941-8773-0D6D02B5B365}"/>
                </a:ext>
              </a:extLst>
            </p:cNvPr>
            <p:cNvSpPr/>
            <p:nvPr/>
          </p:nvSpPr>
          <p:spPr>
            <a:xfrm>
              <a:off x="2324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8E80163-1904-1045-B709-513C052DDB1B}"/>
                </a:ext>
              </a:extLst>
            </p:cNvPr>
            <p:cNvSpPr/>
            <p:nvPr/>
          </p:nvSpPr>
          <p:spPr>
            <a:xfrm>
              <a:off x="3845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CAA5301-009F-E843-909E-81D8B1C65401}"/>
                </a:ext>
              </a:extLst>
            </p:cNvPr>
            <p:cNvSpPr/>
            <p:nvPr/>
          </p:nvSpPr>
          <p:spPr>
            <a:xfrm>
              <a:off x="527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2E71943-E452-5648-A5CE-DA1FAE0A4658}"/>
                </a:ext>
              </a:extLst>
            </p:cNvPr>
            <p:cNvSpPr/>
            <p:nvPr/>
          </p:nvSpPr>
          <p:spPr>
            <a:xfrm>
              <a:off x="6696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9A048A0-FC6E-F948-88D6-B7D8D3F9CC00}"/>
                </a:ext>
              </a:extLst>
            </p:cNvPr>
            <p:cNvSpPr/>
            <p:nvPr/>
          </p:nvSpPr>
          <p:spPr>
            <a:xfrm>
              <a:off x="812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B234942-0FE2-E048-939F-908BEA6C6635}"/>
                </a:ext>
              </a:extLst>
            </p:cNvPr>
            <p:cNvSpPr/>
            <p:nvPr/>
          </p:nvSpPr>
          <p:spPr>
            <a:xfrm>
              <a:off x="12432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F9F1C1C-57FB-AE45-826F-A0E290361EE1}"/>
                </a:ext>
              </a:extLst>
            </p:cNvPr>
            <p:cNvSpPr/>
            <p:nvPr/>
          </p:nvSpPr>
          <p:spPr>
            <a:xfrm>
              <a:off x="1385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62C2B34-4237-4B40-9AF7-7DFFB3289A6A}"/>
                </a:ext>
              </a:extLst>
            </p:cNvPr>
            <p:cNvSpPr/>
            <p:nvPr/>
          </p:nvSpPr>
          <p:spPr>
            <a:xfrm>
              <a:off x="15480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2D287C4-CDFB-1540-8EE0-AAB564E7F764}"/>
                </a:ext>
              </a:extLst>
            </p:cNvPr>
            <p:cNvSpPr/>
            <p:nvPr/>
          </p:nvSpPr>
          <p:spPr>
            <a:xfrm>
              <a:off x="10989" y="3370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51" name="肘形连接符 50">
              <a:extLst>
                <a:ext uri="{FF2B5EF4-FFF2-40B4-BE49-F238E27FC236}">
                  <a16:creationId xmlns:a16="http://schemas.microsoft.com/office/drawing/2014/main" id="{CA659DA4-4A2C-C843-9486-50DC3B4F74C1}"/>
                </a:ext>
              </a:extLst>
            </p:cNvPr>
            <p:cNvCxnSpPr>
              <a:stCxn id="41" idx="2"/>
              <a:endCxn id="43" idx="2"/>
            </p:cNvCxnSpPr>
            <p:nvPr/>
          </p:nvCxnSpPr>
          <p:spPr>
            <a:xfrm rot="5400000" flipV="1">
              <a:off x="2375" y="1973"/>
              <a:ext cx="5" cy="3048"/>
            </a:xfrm>
            <a:prstGeom prst="bentConnector3">
              <a:avLst>
                <a:gd name="adj1" fmla="val 75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肘形连接符 51">
              <a:extLst>
                <a:ext uri="{FF2B5EF4-FFF2-40B4-BE49-F238E27FC236}">
                  <a16:creationId xmlns:a16="http://schemas.microsoft.com/office/drawing/2014/main" id="{21453FB6-031C-4C48-8BDA-BF00C85E8FA0}"/>
                </a:ext>
              </a:extLst>
            </p:cNvPr>
            <p:cNvCxnSpPr/>
            <p:nvPr/>
          </p:nvCxnSpPr>
          <p:spPr>
            <a:xfrm rot="5400000" flipH="1" flipV="1">
              <a:off x="11756" y="2649"/>
              <a:ext cx="22" cy="1425"/>
            </a:xfrm>
            <a:prstGeom prst="bentConnector3">
              <a:avLst>
                <a:gd name="adj1" fmla="val -2270454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FACEE2F-28DF-344D-B0B1-F1D4459555CC}"/>
                </a:ext>
              </a:extLst>
            </p:cNvPr>
            <p:cNvSpPr/>
            <p:nvPr/>
          </p:nvSpPr>
          <p:spPr>
            <a:xfrm>
              <a:off x="9546" y="3382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等腰三角形 103">
              <a:extLst>
                <a:ext uri="{FF2B5EF4-FFF2-40B4-BE49-F238E27FC236}">
                  <a16:creationId xmlns:a16="http://schemas.microsoft.com/office/drawing/2014/main" id="{ACF512D5-C141-F141-9FE9-1C9134F029C2}"/>
                </a:ext>
              </a:extLst>
            </p:cNvPr>
            <p:cNvSpPr/>
            <p:nvPr/>
          </p:nvSpPr>
          <p:spPr>
            <a:xfrm rot="10800000">
              <a:off x="2312" y="3965"/>
              <a:ext cx="120" cy="77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等腰三角形 104">
              <a:extLst>
                <a:ext uri="{FF2B5EF4-FFF2-40B4-BE49-F238E27FC236}">
                  <a16:creationId xmlns:a16="http://schemas.microsoft.com/office/drawing/2014/main" id="{F996E86B-A7AC-7D4E-8779-584514EA1F70}"/>
                </a:ext>
              </a:extLst>
            </p:cNvPr>
            <p:cNvSpPr/>
            <p:nvPr/>
          </p:nvSpPr>
          <p:spPr>
            <a:xfrm rot="10800000">
              <a:off x="8121" y="3964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103">
              <a:extLst>
                <a:ext uri="{FF2B5EF4-FFF2-40B4-BE49-F238E27FC236}">
                  <a16:creationId xmlns:a16="http://schemas.microsoft.com/office/drawing/2014/main" id="{25B90016-F3B3-8A4B-94C1-BAF0CA165F02}"/>
                </a:ext>
              </a:extLst>
            </p:cNvPr>
            <p:cNvSpPr/>
            <p:nvPr/>
          </p:nvSpPr>
          <p:spPr>
            <a:xfrm rot="30982">
              <a:off x="1654" y="2731"/>
              <a:ext cx="1449" cy="38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项目启动会</a:t>
              </a:r>
            </a:p>
          </p:txBody>
        </p:sp>
        <p:sp>
          <p:nvSpPr>
            <p:cNvPr id="57" name="TextBox 103">
              <a:extLst>
                <a:ext uri="{FF2B5EF4-FFF2-40B4-BE49-F238E27FC236}">
                  <a16:creationId xmlns:a16="http://schemas.microsoft.com/office/drawing/2014/main" id="{9C3530F8-BDFC-DD41-9097-A619BB299B39}"/>
                </a:ext>
              </a:extLst>
            </p:cNvPr>
            <p:cNvSpPr/>
            <p:nvPr/>
          </p:nvSpPr>
          <p:spPr>
            <a:xfrm rot="30982">
              <a:off x="3175" y="2722"/>
              <a:ext cx="1449" cy="667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组织定义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人员进场</a:t>
              </a:r>
            </a:p>
          </p:txBody>
        </p:sp>
        <p:sp>
          <p:nvSpPr>
            <p:cNvPr id="58" name="TextBox 103">
              <a:extLst>
                <a:ext uri="{FF2B5EF4-FFF2-40B4-BE49-F238E27FC236}">
                  <a16:creationId xmlns:a16="http://schemas.microsoft.com/office/drawing/2014/main" id="{7EB8ADC1-1E68-4140-9F9B-9D4E0B2B5391}"/>
                </a:ext>
              </a:extLst>
            </p:cNvPr>
            <p:cNvSpPr/>
            <p:nvPr/>
          </p:nvSpPr>
          <p:spPr>
            <a:xfrm rot="30982">
              <a:off x="4653" y="2721"/>
              <a:ext cx="1451" cy="667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业务需求收集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分析评审评估</a:t>
              </a:r>
            </a:p>
          </p:txBody>
        </p:sp>
        <p:sp>
          <p:nvSpPr>
            <p:cNvPr id="59" name="TextBox 103">
              <a:extLst>
                <a:ext uri="{FF2B5EF4-FFF2-40B4-BE49-F238E27FC236}">
                  <a16:creationId xmlns:a16="http://schemas.microsoft.com/office/drawing/2014/main" id="{A1C7E1A6-49AB-7E43-8ABA-4EFA6C0E6054}"/>
                </a:ext>
              </a:extLst>
            </p:cNvPr>
            <p:cNvSpPr/>
            <p:nvPr/>
          </p:nvSpPr>
          <p:spPr>
            <a:xfrm rot="30982">
              <a:off x="6016" y="2731"/>
              <a:ext cx="1449" cy="38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管理平台部署</a:t>
              </a:r>
            </a:p>
          </p:txBody>
        </p:sp>
        <p:sp>
          <p:nvSpPr>
            <p:cNvPr id="60" name="TextBox 103">
              <a:extLst>
                <a:ext uri="{FF2B5EF4-FFF2-40B4-BE49-F238E27FC236}">
                  <a16:creationId xmlns:a16="http://schemas.microsoft.com/office/drawing/2014/main" id="{063DA4CD-0A44-624A-8388-8DF5D43A92CF}"/>
                </a:ext>
              </a:extLst>
            </p:cNvPr>
            <p:cNvSpPr/>
            <p:nvPr/>
          </p:nvSpPr>
          <p:spPr>
            <a:xfrm rot="30982">
              <a:off x="7446" y="2731"/>
              <a:ext cx="1451" cy="38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流程设计开发</a:t>
              </a:r>
            </a:p>
          </p:txBody>
        </p:sp>
        <p:sp>
          <p:nvSpPr>
            <p:cNvPr id="61" name="TextBox 103">
              <a:extLst>
                <a:ext uri="{FF2B5EF4-FFF2-40B4-BE49-F238E27FC236}">
                  <a16:creationId xmlns:a16="http://schemas.microsoft.com/office/drawing/2014/main" id="{7D15F383-E7CB-8F42-88B8-1F91549AF153}"/>
                </a:ext>
              </a:extLst>
            </p:cNvPr>
            <p:cNvSpPr/>
            <p:nvPr/>
          </p:nvSpPr>
          <p:spPr>
            <a:xfrm rot="30982">
              <a:off x="8859" y="2721"/>
              <a:ext cx="1451" cy="667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管理平台测试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流程测试</a:t>
              </a:r>
            </a:p>
          </p:txBody>
        </p:sp>
        <p:sp>
          <p:nvSpPr>
            <p:cNvPr id="62" name="TextBox 103">
              <a:extLst>
                <a:ext uri="{FF2B5EF4-FFF2-40B4-BE49-F238E27FC236}">
                  <a16:creationId xmlns:a16="http://schemas.microsoft.com/office/drawing/2014/main" id="{EB13987F-A0FE-D845-8ABC-9935C77055AC}"/>
                </a:ext>
              </a:extLst>
            </p:cNvPr>
            <p:cNvSpPr/>
            <p:nvPr/>
          </p:nvSpPr>
          <p:spPr>
            <a:xfrm rot="30982">
              <a:off x="10331" y="2731"/>
              <a:ext cx="1450" cy="38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管理平台上线</a:t>
              </a:r>
            </a:p>
          </p:txBody>
        </p:sp>
        <p:sp>
          <p:nvSpPr>
            <p:cNvPr id="63" name="TextBox 103">
              <a:extLst>
                <a:ext uri="{FF2B5EF4-FFF2-40B4-BE49-F238E27FC236}">
                  <a16:creationId xmlns:a16="http://schemas.microsoft.com/office/drawing/2014/main" id="{893C1EDB-5966-754C-9118-0A85C90A8FC1}"/>
                </a:ext>
              </a:extLst>
            </p:cNvPr>
            <p:cNvSpPr/>
            <p:nvPr/>
          </p:nvSpPr>
          <p:spPr>
            <a:xfrm rot="30982">
              <a:off x="1405" y="4255"/>
              <a:ext cx="1934" cy="42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cs typeface="+mn-ea"/>
                  <a:sym typeface="+mn-lt"/>
                </a:rPr>
                <a:t>项目启动</a:t>
              </a:r>
            </a:p>
          </p:txBody>
        </p:sp>
        <p:sp>
          <p:nvSpPr>
            <p:cNvPr id="64" name="TextBox 103">
              <a:extLst>
                <a:ext uri="{FF2B5EF4-FFF2-40B4-BE49-F238E27FC236}">
                  <a16:creationId xmlns:a16="http://schemas.microsoft.com/office/drawing/2014/main" id="{55A0531F-FD7A-E94B-A54F-3320C6A75E4A}"/>
                </a:ext>
              </a:extLst>
            </p:cNvPr>
            <p:cNvSpPr/>
            <p:nvPr/>
          </p:nvSpPr>
          <p:spPr>
            <a:xfrm rot="30982">
              <a:off x="4357" y="4255"/>
              <a:ext cx="1934" cy="42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cs typeface="+mn-ea"/>
                  <a:sym typeface="+mn-lt"/>
                </a:rPr>
                <a:t>需求确认</a:t>
              </a:r>
            </a:p>
          </p:txBody>
        </p:sp>
        <p:sp>
          <p:nvSpPr>
            <p:cNvPr id="65" name="TextBox 103">
              <a:extLst>
                <a:ext uri="{FF2B5EF4-FFF2-40B4-BE49-F238E27FC236}">
                  <a16:creationId xmlns:a16="http://schemas.microsoft.com/office/drawing/2014/main" id="{DFD574A8-6E4B-CE41-9728-AD4A123CA472}"/>
                </a:ext>
              </a:extLst>
            </p:cNvPr>
            <p:cNvSpPr/>
            <p:nvPr/>
          </p:nvSpPr>
          <p:spPr>
            <a:xfrm rot="30982">
              <a:off x="7204" y="4255"/>
              <a:ext cx="1934" cy="42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cs typeface="+mn-ea"/>
                  <a:sym typeface="+mn-lt"/>
                </a:rPr>
                <a:t>部署开发</a:t>
              </a:r>
            </a:p>
          </p:txBody>
        </p:sp>
        <p:cxnSp>
          <p:nvCxnSpPr>
            <p:cNvPr id="66" name="肘形连接符 65">
              <a:extLst>
                <a:ext uri="{FF2B5EF4-FFF2-40B4-BE49-F238E27FC236}">
                  <a16:creationId xmlns:a16="http://schemas.microsoft.com/office/drawing/2014/main" id="{F164C807-4720-EA40-9B17-035C1DD632BC}"/>
                </a:ext>
              </a:extLst>
            </p:cNvPr>
            <p:cNvCxnSpPr>
              <a:stCxn id="45" idx="2"/>
              <a:endCxn id="53" idx="2"/>
            </p:cNvCxnSpPr>
            <p:nvPr/>
          </p:nvCxnSpPr>
          <p:spPr>
            <a:xfrm rot="5400000" flipV="1">
              <a:off x="8178" y="2069"/>
              <a:ext cx="3" cy="2859"/>
            </a:xfrm>
            <a:prstGeom prst="bentConnector3">
              <a:avLst>
                <a:gd name="adj1" fmla="val 1260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03">
              <a:extLst>
                <a:ext uri="{FF2B5EF4-FFF2-40B4-BE49-F238E27FC236}">
                  <a16:creationId xmlns:a16="http://schemas.microsoft.com/office/drawing/2014/main" id="{A920E1DA-0B8B-D347-8546-48FB4F0F667A}"/>
                </a:ext>
              </a:extLst>
            </p:cNvPr>
            <p:cNvSpPr/>
            <p:nvPr/>
          </p:nvSpPr>
          <p:spPr>
            <a:xfrm rot="30982">
              <a:off x="11761" y="2732"/>
              <a:ext cx="1450" cy="38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流程上线</a:t>
              </a:r>
            </a:p>
          </p:txBody>
        </p:sp>
        <p:sp>
          <p:nvSpPr>
            <p:cNvPr id="68" name="TextBox 103">
              <a:extLst>
                <a:ext uri="{FF2B5EF4-FFF2-40B4-BE49-F238E27FC236}">
                  <a16:creationId xmlns:a16="http://schemas.microsoft.com/office/drawing/2014/main" id="{86F412C7-4B03-764D-A714-E2644A867B36}"/>
                </a:ext>
              </a:extLst>
            </p:cNvPr>
            <p:cNvSpPr/>
            <p:nvPr/>
          </p:nvSpPr>
          <p:spPr>
            <a:xfrm rot="30982">
              <a:off x="13111" y="2722"/>
              <a:ext cx="1600" cy="667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管理平台及流程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cs typeface="+mn-ea"/>
                  <a:sym typeface="+mn-lt"/>
                </a:rPr>
                <a:t>运营阶段</a:t>
              </a:r>
            </a:p>
          </p:txBody>
        </p:sp>
        <p:sp>
          <p:nvSpPr>
            <p:cNvPr id="69" name="等腰三角形 118">
              <a:extLst>
                <a:ext uri="{FF2B5EF4-FFF2-40B4-BE49-F238E27FC236}">
                  <a16:creationId xmlns:a16="http://schemas.microsoft.com/office/drawing/2014/main" id="{46FED502-DE67-3442-977C-4F46145BD7F1}"/>
                </a:ext>
              </a:extLst>
            </p:cNvPr>
            <p:cNvSpPr/>
            <p:nvPr/>
          </p:nvSpPr>
          <p:spPr>
            <a:xfrm rot="10800000">
              <a:off x="11718" y="3940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103">
              <a:extLst>
                <a:ext uri="{FF2B5EF4-FFF2-40B4-BE49-F238E27FC236}">
                  <a16:creationId xmlns:a16="http://schemas.microsoft.com/office/drawing/2014/main" id="{C3F0898F-E527-D744-903A-8E809B279450}"/>
                </a:ext>
              </a:extLst>
            </p:cNvPr>
            <p:cNvSpPr/>
            <p:nvPr/>
          </p:nvSpPr>
          <p:spPr>
            <a:xfrm rot="30982">
              <a:off x="10801" y="4231"/>
              <a:ext cx="1934" cy="42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cs typeface="+mn-ea"/>
                  <a:sym typeface="+mn-lt"/>
                </a:rPr>
                <a:t>上线投产 </a:t>
              </a:r>
            </a:p>
          </p:txBody>
        </p:sp>
        <p:sp>
          <p:nvSpPr>
            <p:cNvPr id="71" name="矩形: 圆角 74">
              <a:extLst>
                <a:ext uri="{FF2B5EF4-FFF2-40B4-BE49-F238E27FC236}">
                  <a16:creationId xmlns:a16="http://schemas.microsoft.com/office/drawing/2014/main" id="{78062E11-DEDC-D846-89B9-92E39D073542}"/>
                </a:ext>
              </a:extLst>
            </p:cNvPr>
            <p:cNvSpPr/>
            <p:nvPr/>
          </p:nvSpPr>
          <p:spPr>
            <a:xfrm>
              <a:off x="643" y="2190"/>
              <a:ext cx="15342" cy="2824"/>
            </a:xfrm>
            <a:prstGeom prst="roundRect">
              <a:avLst>
                <a:gd name="adj" fmla="val 2719"/>
              </a:avLst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zh-CN" altLang="en-US" sz="240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微软雅黑" charset="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D91C42CE-75C0-2347-8950-E0F4FFADAB82}"/>
                </a:ext>
              </a:extLst>
            </p:cNvPr>
            <p:cNvSpPr/>
            <p:nvPr/>
          </p:nvSpPr>
          <p:spPr>
            <a:xfrm>
              <a:off x="631" y="1958"/>
              <a:ext cx="1907" cy="468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ea typeface="Arial" panose="020B0604020202090204" pitchFamily="34" charset="0"/>
                </a:rPr>
                <a:t>一期工程</a:t>
              </a:r>
            </a:p>
          </p:txBody>
        </p:sp>
      </p:grpSp>
      <p:cxnSp>
        <p:nvCxnSpPr>
          <p:cNvPr id="73" name="直接箭头连接符 122">
            <a:extLst>
              <a:ext uri="{FF2B5EF4-FFF2-40B4-BE49-F238E27FC236}">
                <a16:creationId xmlns:a16="http://schemas.microsoft.com/office/drawing/2014/main" id="{91D88804-F53D-7847-8382-892895BCC57B}"/>
              </a:ext>
            </a:extLst>
          </p:cNvPr>
          <p:cNvCxnSpPr/>
          <p:nvPr/>
        </p:nvCxnSpPr>
        <p:spPr>
          <a:xfrm>
            <a:off x="6510020" y="4384040"/>
            <a:ext cx="4493260" cy="0"/>
          </a:xfrm>
          <a:prstGeom prst="straightConnector1">
            <a:avLst/>
          </a:prstGeom>
          <a:ln w="635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123">
            <a:extLst>
              <a:ext uri="{FF2B5EF4-FFF2-40B4-BE49-F238E27FC236}">
                <a16:creationId xmlns:a16="http://schemas.microsoft.com/office/drawing/2014/main" id="{01041F7C-54FF-8045-9437-FAB52463BBCF}"/>
              </a:ext>
            </a:extLst>
          </p:cNvPr>
          <p:cNvCxnSpPr/>
          <p:nvPr/>
        </p:nvCxnSpPr>
        <p:spPr>
          <a:xfrm>
            <a:off x="9247505" y="4664075"/>
            <a:ext cx="1755775" cy="0"/>
          </a:xfrm>
          <a:prstGeom prst="straightConnector1">
            <a:avLst/>
          </a:prstGeom>
          <a:ln w="635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03">
            <a:extLst>
              <a:ext uri="{FF2B5EF4-FFF2-40B4-BE49-F238E27FC236}">
                <a16:creationId xmlns:a16="http://schemas.microsoft.com/office/drawing/2014/main" id="{75C055ED-CA41-D248-AC4A-335A8B10629B}"/>
              </a:ext>
            </a:extLst>
          </p:cNvPr>
          <p:cNvSpPr/>
          <p:nvPr/>
        </p:nvSpPr>
        <p:spPr>
          <a:xfrm rot="30982">
            <a:off x="7416165" y="4118634"/>
            <a:ext cx="1228090" cy="2444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>
                <a:solidFill>
                  <a:schemeClr val="bg1"/>
                </a:solidFill>
                <a:cs typeface="+mn-ea"/>
                <a:sym typeface="+mn-lt"/>
              </a:rPr>
              <a:t>批次一流程优化</a:t>
            </a:r>
          </a:p>
        </p:txBody>
      </p:sp>
      <p:sp>
        <p:nvSpPr>
          <p:cNvPr id="76" name="TextBox 103">
            <a:extLst>
              <a:ext uri="{FF2B5EF4-FFF2-40B4-BE49-F238E27FC236}">
                <a16:creationId xmlns:a16="http://schemas.microsoft.com/office/drawing/2014/main" id="{7F4E8167-7727-2842-9684-5AF058FA5615}"/>
              </a:ext>
            </a:extLst>
          </p:cNvPr>
          <p:cNvSpPr/>
          <p:nvPr/>
        </p:nvSpPr>
        <p:spPr>
          <a:xfrm rot="30982">
            <a:off x="9437370" y="4407559"/>
            <a:ext cx="1228090" cy="2444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>
                <a:solidFill>
                  <a:schemeClr val="bg1"/>
                </a:solidFill>
                <a:cs typeface="+mn-ea"/>
                <a:sym typeface="+mn-lt"/>
              </a:rPr>
              <a:t>批次二流程优化</a:t>
            </a:r>
          </a:p>
        </p:txBody>
      </p: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scaled="1"/>
                <a:tileRect/>
              </a:gradFill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287A11-55FC-7F42-A024-E84B73C99BD6}"/>
              </a:ext>
            </a:extLst>
          </p:cNvPr>
          <p:cNvSpPr/>
          <p:nvPr/>
        </p:nvSpPr>
        <p:spPr>
          <a:xfrm>
            <a:off x="369870" y="1674674"/>
            <a:ext cx="32127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ea typeface="Microsoft YaHei" panose="020B0503020204020204" pitchFamily="34" charset="-122"/>
              </a:rPr>
              <a:t>机器人管理、监控和调度</a:t>
            </a:r>
            <a:endParaRPr kumimoji="1" lang="en-US" altLang="zh-CN" dirty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marL="285750" indent="-285750">
              <a:buFont typefac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ea typeface="Microsoft YaHei" panose="020B0503020204020204" pitchFamily="34" charset="-122"/>
              </a:rPr>
              <a:t>权限和资产管理</a:t>
            </a:r>
            <a:endParaRPr kumimoji="1" lang="en-US" altLang="zh-CN" dirty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marL="285750" indent="-285750">
              <a:buFont typefac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ea typeface="Microsoft YaHei" panose="020B0503020204020204" pitchFamily="34" charset="-122"/>
              </a:rPr>
              <a:t>机器人运行大屏展示</a:t>
            </a:r>
            <a:endParaRPr kumimoji="1" lang="en-US" altLang="zh-CN" dirty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marL="285750" indent="-285750">
              <a:buFont typefac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ea typeface="Microsoft YaHei" panose="020B0503020204020204" pitchFamily="34" charset="-122"/>
              </a:rPr>
              <a:t>流程运行报告</a:t>
            </a:r>
            <a:endParaRPr kumimoji="1" lang="en-US" altLang="zh-CN" dirty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marL="285750" indent="-285750">
              <a:buFont typefac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ea typeface="Microsoft YaHei" panose="020B0503020204020204" pitchFamily="34" charset="-122"/>
              </a:rPr>
              <a:t>安全、日志</a:t>
            </a:r>
            <a:r>
              <a:rPr kumimoji="1" lang="en-US" altLang="zh-CN" dirty="0">
                <a:solidFill>
                  <a:schemeClr val="bg1"/>
                </a:solidFill>
                <a:ea typeface="Microsoft YaHei" panose="020B0503020204020204" pitchFamily="34" charset="-122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ea typeface="Microsoft YaHei" panose="020B0503020204020204" pitchFamily="34" charset="-122"/>
              </a:rPr>
              <a:t>审计相关设计</a:t>
            </a:r>
            <a:endParaRPr kumimoji="1" lang="en-US" altLang="zh-CN" dirty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marL="285750" indent="-285750">
              <a:buFont typefac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ea typeface="Microsoft YaHei" panose="020B0503020204020204" pitchFamily="34" charset="-122"/>
              </a:rPr>
              <a:t>异常监控与恢复机制</a:t>
            </a:r>
            <a:endParaRPr kumimoji="1" lang="en-US" altLang="zh-CN" dirty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 marL="285750" indent="-285750">
              <a:buFont typeface="020B060402020202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ea typeface="Microsoft YaHei" panose="020B0503020204020204" pitchFamily="34" charset="-122"/>
              </a:rPr>
              <a:t>……</a:t>
            </a:r>
            <a:endParaRPr kumimoji="1" lang="zh-CN" altLang="en-US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29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scaled="1"/>
                <a:tileRect/>
              </a:gradFill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C72DDF-87C1-7B43-B197-0BB326BCEC47}"/>
              </a:ext>
            </a:extLst>
          </p:cNvPr>
          <p:cNvSpPr/>
          <p:nvPr/>
        </p:nvSpPr>
        <p:spPr>
          <a:xfrm>
            <a:off x="881399" y="1909520"/>
            <a:ext cx="7308522" cy="394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宋体" panose="02010600030101010101" pitchFamily="2" charset="-122"/>
              </a:rPr>
              <a:t>1.  广告与合作收入：热门内容会吸引大量用户关注，品牌方可能会主动寻求合作投放广告。例如，如果是美妆类爆火文案，化妆品品牌可能会与博主合作推广新产品，支付高额的广告费用。同时，一些电商平台也可能会邀请进行带货合作，通过推广链接获得销售分成。
2.  平台奖励与分成：许多社交平台为鼓励优质内容创作，会给予热门创作者一定的奖励，如现金奖励、流量扶持等。例如小红书的创作者激励计划，当内容爆火后，创作者可能获得平台的奖金以及更多的流量曝光，进而转化为实际的经济收益。
3.  知识付费：如果通过爆火文案建立了专业的形象和影响力，可以推出知识付费产品，如写作课程、营销课程等。例如，一个擅长美食文案创作的博主，可以开设美食文案写作课，向有需求的用户收取费用。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/>
          <p:nvPr/>
        </p:nvSpPr>
        <p:spPr>
          <a:xfrm>
            <a:off x="360540" y="1510916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（示例）项目收益统计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scaled="1"/>
                  <a:tileRect/>
                </a:gradFill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scaled="1"/>
                <a:tileRect/>
              </a:gradFill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C72DDF-87C1-7B43-B197-0BB326BCEC47}"/>
              </a:ext>
            </a:extLst>
          </p:cNvPr>
          <p:cNvSpPr/>
          <p:nvPr/>
        </p:nvSpPr>
        <p:spPr>
          <a:xfrm>
            <a:off x="637992" y="2100705"/>
            <a:ext cx="10670937" cy="459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宋体" panose="02010600030101010101" pitchFamily="2" charset="-122"/>
              </a:rPr>
              <a:t>品牌与声誉收益
1. 个人品牌提升：爆火的文案可以迅速提升创作者的个人品牌知名度。例如，一个旅游博主通过精彩的仿写文案吸引了大量粉丝，成为旅游领域的知名意见领袖。个人品牌的提升不仅能带来更多的商业机会，还能增加在行业内的话语权和影响力。
2. 企业品牌推广：对于企业账号来说，爆火的仿写文案可以有效地推广企业品牌和产品。例如，一家时尚品牌通过时尚感十足的文案吸引了众多年轻消费者的关注，提升了品牌在年轻群体中的知名度和美誉度，进而促进产品销售和品牌形象的树立。
3. 行业认可：高质量的仿写文案如果引起广泛关注，可能会得到行业内的认可和赞誉。创作者可能会被邀请参加行业活动、担任评委或嘉宾，进一步提升自己的行业地位和声誉。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/>
          <p:nvPr/>
        </p:nvSpPr>
        <p:spPr>
          <a:xfrm>
            <a:off x="360540" y="1510916"/>
            <a:ext cx="238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（示例）推广价值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21520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9954</TotalTime>
  <Words>1219</Words>
  <Application>Microsoft Office PowerPoint</Application>
  <PresentationFormat>宽屏</PresentationFormat>
  <Paragraphs>113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020B0604020202020204</vt:lpstr>
      <vt:lpstr>05000000000000000000</vt:lpstr>
      <vt:lpstr>Arial Unicode MS</vt:lpstr>
      <vt:lpstr>创艺简标宋</vt:lpstr>
      <vt:lpstr>等线</vt:lpstr>
      <vt:lpstr>方正粗黑宋简体</vt:lpstr>
      <vt:lpstr>华文仿宋</vt:lpstr>
      <vt:lpstr>宋体</vt:lpstr>
      <vt:lpstr>微软雅黑</vt:lpstr>
      <vt:lpstr>微软雅黑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可欣 高</cp:lastModifiedBy>
  <cp:revision>188</cp:revision>
  <dcterms:created xsi:type="dcterms:W3CDTF">2021-03-03T08:16:49Z</dcterms:created>
  <dcterms:modified xsi:type="dcterms:W3CDTF">2024-09-09T01:04:14Z</dcterms:modified>
</cp:coreProperties>
</file>