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83" r:id="rId5"/>
    <p:sldId id="284" r:id="rId6"/>
    <p:sldId id="285" r:id="rId7"/>
    <p:sldId id="292" r:id="rId8"/>
    <p:sldId id="293" r:id="rId9"/>
    <p:sldId id="294" r:id="rId10"/>
    <p:sldId id="295" r:id="rId11"/>
    <p:sldId id="296" r:id="rId12"/>
    <p:sldId id="291" r:id="rId13"/>
    <p:sldId id="286" r:id="rId14"/>
    <p:sldId id="287" r:id="rId15"/>
    <p:sldId id="288" r:id="rId16"/>
    <p:sldId id="290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BDC"/>
    <a:srgbClr val="FFFFFF"/>
    <a:srgbClr val="354253"/>
    <a:srgbClr val="364354"/>
    <a:srgbClr val="BFBFBF"/>
    <a:srgbClr val="6C85B0"/>
    <a:srgbClr val="B484E2"/>
    <a:srgbClr val="705661"/>
    <a:srgbClr val="D460FF"/>
    <a:srgbClr val="01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70" d="100"/>
          <a:sy n="70" d="100"/>
        </p:scale>
        <p:origin x="36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CC4ED-5F3E-484D-8C55-DC9F4B9A77D3}" type="doc">
      <dgm:prSet loTypeId="urn:microsoft.com/office/officeart/2008/layout/AlternatingHexagons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D737AD2-0FDA-4204-834C-41A97C1ADF56}">
      <dgm:prSet phldrT="[文本]" custT="1"/>
      <dgm:spPr>
        <a:solidFill>
          <a:srgbClr val="44A7B4"/>
        </a:solidFill>
      </dgm:spPr>
      <dgm:t>
        <a:bodyPr/>
        <a:lstStyle/>
        <a:p>
          <a:r>
            <a:rPr lang="en-US" altLang="zh-CN" sz="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Arial" panose="020B0604020202020204" pitchFamily="34" charset="0"/>
              <a:sym typeface="Times New Roman" panose="02020603050405020304" pitchFamily="18" charset="0"/>
            </a:rPr>
            <a:t>NLP</a:t>
          </a:r>
          <a:endParaRPr lang="zh-CN" altLang="en-US" sz="800" b="1">
            <a:solidFill>
              <a:schemeClr val="tx1"/>
            </a:solidFill>
            <a:latin typeface="Times New Roman" panose="02020603050405020304" pitchFamily="18" charset="0"/>
            <a:ea typeface="华文楷体" panose="02010600040101010101" pitchFamily="2" charset="-122"/>
            <a:cs typeface="Arial" panose="020B0604020202020204" pitchFamily="34" charset="0"/>
            <a:sym typeface="Times New Roman" panose="02020603050405020304" pitchFamily="18" charset="0"/>
          </a:endParaRPr>
        </a:p>
      </dgm:t>
    </dgm:pt>
    <dgm:pt modelId="{095853B3-4004-4844-9BDE-3E64D278E09C}" type="parTrans" cxnId="{F26354F5-C6B2-43E6-814E-213677603CA8}">
      <dgm:prSet/>
      <dgm:spPr/>
      <dgm:t>
        <a:bodyPr/>
        <a:lstStyle/>
        <a:p>
          <a:endParaRPr lang="zh-CN" altLang="en-US" sz="8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61CA5950-DA02-4048-BDE5-4A94303C4E6C}" type="sibTrans" cxnId="{F26354F5-C6B2-43E6-814E-213677603CA8}">
      <dgm:prSet custT="1"/>
      <dgm:spPr>
        <a:solidFill>
          <a:srgbClr val="44A7B4"/>
        </a:solidFill>
      </dgm:spPr>
      <dgm:t>
        <a:bodyPr/>
        <a:lstStyle/>
        <a:p>
          <a:r>
            <a:rPr lang="en-US" altLang="zh-CN" sz="8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rPr>
            <a:t>OCR</a:t>
          </a:r>
          <a:endParaRPr lang="zh-CN" altLang="en-US" sz="800" b="1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  <a:cs typeface="Arial" panose="020B0604020202020204" pitchFamily="34" charset="0"/>
          </a:endParaRPr>
        </a:p>
      </dgm:t>
    </dgm:pt>
    <dgm:pt modelId="{4DA6819F-7A23-451E-A58B-6A1F39858A12}">
      <dgm:prSet phldrT="[文本]" custT="1"/>
      <dgm:spPr>
        <a:solidFill>
          <a:srgbClr val="44A7B4"/>
        </a:solidFill>
      </dgm:spPr>
      <dgm:t>
        <a:bodyPr/>
        <a:lstStyle/>
        <a:p>
          <a:r>
            <a:rPr lang="en-US" altLang="zh-CN" sz="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Arial" panose="020B0604020202020204" pitchFamily="34" charset="0"/>
              <a:sym typeface="Times New Roman" panose="02020603050405020304" pitchFamily="18" charset="0"/>
            </a:rPr>
            <a:t>REP</a:t>
          </a:r>
        </a:p>
      </dgm:t>
    </dgm:pt>
    <dgm:pt modelId="{956E1806-A841-4587-A6A1-D95273556AD8}" type="parTrans" cxnId="{1F37B010-09EC-4339-A35C-FDD10DD26E5C}">
      <dgm:prSet/>
      <dgm:spPr/>
      <dgm:t>
        <a:bodyPr/>
        <a:lstStyle/>
        <a:p>
          <a:endParaRPr lang="zh-CN" altLang="en-US" sz="8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19F8FDFD-38B8-4A7F-A66E-015E0ED86C65}" type="sibTrans" cxnId="{1F37B010-09EC-4339-A35C-FDD10DD26E5C}">
      <dgm:prSet custT="1"/>
      <dgm:spPr>
        <a:solidFill>
          <a:srgbClr val="44A7B4"/>
        </a:solidFill>
      </dgm:spPr>
      <dgm:t>
        <a:bodyPr/>
        <a:lstStyle/>
        <a:p>
          <a:r>
            <a:rPr lang="en-US" altLang="zh-CN" sz="8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BI</a:t>
          </a:r>
          <a:endParaRPr lang="zh-CN" altLang="en-US" sz="800" b="1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34E4E130-C342-454D-B6CD-A2CC55406227}">
      <dgm:prSet phldrT="[文本]" custT="1"/>
      <dgm:spPr>
        <a:solidFill>
          <a:srgbClr val="44A7B4"/>
        </a:solidFill>
      </dgm:spPr>
      <dgm:t>
        <a:bodyPr/>
        <a:lstStyle/>
        <a:p>
          <a:r>
            <a:rPr lang="en-US" altLang="zh-CN" sz="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rPr>
            <a:t>ASR</a:t>
          </a:r>
          <a:endParaRPr lang="zh-CN" altLang="en-US" sz="800" b="1">
            <a:solidFill>
              <a:schemeClr val="tx1"/>
            </a:solidFill>
            <a:latin typeface="Times New Roman" panose="02020603050405020304" pitchFamily="18" charset="0"/>
            <a:ea typeface="华文楷体" panose="02010600040101010101" pitchFamily="2" charset="-122"/>
            <a:sym typeface="Times New Roman" panose="02020603050405020304" pitchFamily="18" charset="0"/>
          </a:endParaRPr>
        </a:p>
      </dgm:t>
    </dgm:pt>
    <dgm:pt modelId="{3D02B8A3-C947-4A3A-AD9F-5FFA7317A22A}" type="parTrans" cxnId="{DC211EB4-24D9-4CA3-A4DD-A95A65C5130C}">
      <dgm:prSet/>
      <dgm:spPr/>
      <dgm:t>
        <a:bodyPr/>
        <a:lstStyle/>
        <a:p>
          <a:endParaRPr lang="zh-CN" altLang="en-US" sz="8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4CDCF174-3260-4A7E-9795-344BDDAC0510}" type="sibTrans" cxnId="{DC211EB4-24D9-4CA3-A4DD-A95A65C5130C}">
      <dgm:prSet custT="1"/>
      <dgm:spPr>
        <a:solidFill>
          <a:srgbClr val="44A7B4"/>
        </a:solidFill>
      </dgm:spPr>
      <dgm:t>
        <a:bodyPr/>
        <a:lstStyle/>
        <a:p>
          <a:r>
            <a:rPr lang="en-US" altLang="zh-CN" sz="8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Py-thon</a:t>
          </a:r>
          <a:endParaRPr lang="zh-CN" altLang="en-US" sz="800" b="1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96E7F9B5-8D31-4443-91AE-024B8B2D335A}" type="pres">
      <dgm:prSet presAssocID="{E47CC4ED-5F3E-484D-8C55-DC9F4B9A77D3}" presName="Name0" presStyleCnt="0">
        <dgm:presLayoutVars>
          <dgm:chMax/>
          <dgm:chPref/>
          <dgm:dir/>
          <dgm:animLvl val="lvl"/>
        </dgm:presLayoutVars>
      </dgm:prSet>
      <dgm:spPr/>
    </dgm:pt>
    <dgm:pt modelId="{A5E41DC2-E10E-4349-A651-825EAC311571}" type="pres">
      <dgm:prSet presAssocID="{5D737AD2-0FDA-4204-834C-41A97C1ADF56}" presName="composite" presStyleCnt="0"/>
      <dgm:spPr/>
    </dgm:pt>
    <dgm:pt modelId="{C57CA674-68DF-49AA-9855-D3D57A4C6DE0}" type="pres">
      <dgm:prSet presAssocID="{5D737AD2-0FDA-4204-834C-41A97C1ADF5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700227D-4BD7-469D-94A1-9633D568FAE2}" type="pres">
      <dgm:prSet presAssocID="{5D737AD2-0FDA-4204-834C-41A97C1ADF5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8CC89D6-72D9-4918-ACB7-68F35B026A49}" type="pres">
      <dgm:prSet presAssocID="{5D737AD2-0FDA-4204-834C-41A97C1ADF56}" presName="BalanceSpacing" presStyleCnt="0"/>
      <dgm:spPr/>
    </dgm:pt>
    <dgm:pt modelId="{E15A0828-1F42-40A2-B7A2-8F88FCFA79F8}" type="pres">
      <dgm:prSet presAssocID="{5D737AD2-0FDA-4204-834C-41A97C1ADF56}" presName="BalanceSpacing1" presStyleCnt="0"/>
      <dgm:spPr/>
    </dgm:pt>
    <dgm:pt modelId="{8B70E3E2-6DFD-4801-98C4-47E256D5B6A0}" type="pres">
      <dgm:prSet presAssocID="{61CA5950-DA02-4048-BDE5-4A94303C4E6C}" presName="Accent1Text" presStyleLbl="node1" presStyleIdx="1" presStyleCnt="6"/>
      <dgm:spPr/>
    </dgm:pt>
    <dgm:pt modelId="{AF18A829-C786-4BCD-B038-0EF853259D85}" type="pres">
      <dgm:prSet presAssocID="{61CA5950-DA02-4048-BDE5-4A94303C4E6C}" presName="spaceBetweenRectangles" presStyleCnt="0"/>
      <dgm:spPr/>
    </dgm:pt>
    <dgm:pt modelId="{81ED0B40-BFE2-4B5E-89B3-4E12B01A72DA}" type="pres">
      <dgm:prSet presAssocID="{4DA6819F-7A23-451E-A58B-6A1F39858A12}" presName="composite" presStyleCnt="0"/>
      <dgm:spPr/>
    </dgm:pt>
    <dgm:pt modelId="{C5B4FABB-B28C-4CC3-B99A-74CB52A99691}" type="pres">
      <dgm:prSet presAssocID="{4DA6819F-7A23-451E-A58B-6A1F39858A1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AFADE89-9389-4D89-BF5A-D9A5A1CA274C}" type="pres">
      <dgm:prSet presAssocID="{4DA6819F-7A23-451E-A58B-6A1F39858A1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CBA0662-349E-4F32-80A1-0912513F47BB}" type="pres">
      <dgm:prSet presAssocID="{4DA6819F-7A23-451E-A58B-6A1F39858A12}" presName="BalanceSpacing" presStyleCnt="0"/>
      <dgm:spPr/>
    </dgm:pt>
    <dgm:pt modelId="{A52A2581-D456-499A-8D97-C42318006539}" type="pres">
      <dgm:prSet presAssocID="{4DA6819F-7A23-451E-A58B-6A1F39858A12}" presName="BalanceSpacing1" presStyleCnt="0"/>
      <dgm:spPr/>
    </dgm:pt>
    <dgm:pt modelId="{8B80672C-55A1-464E-872B-D54935C9A39D}" type="pres">
      <dgm:prSet presAssocID="{19F8FDFD-38B8-4A7F-A66E-015E0ED86C65}" presName="Accent1Text" presStyleLbl="node1" presStyleIdx="3" presStyleCnt="6"/>
      <dgm:spPr/>
    </dgm:pt>
    <dgm:pt modelId="{AEB2BFF0-88AE-46D1-A9FF-6F41D17041E6}" type="pres">
      <dgm:prSet presAssocID="{19F8FDFD-38B8-4A7F-A66E-015E0ED86C65}" presName="spaceBetweenRectangles" presStyleCnt="0"/>
      <dgm:spPr/>
    </dgm:pt>
    <dgm:pt modelId="{D595BB3A-899C-4BD5-93AD-FAEB4E451330}" type="pres">
      <dgm:prSet presAssocID="{34E4E130-C342-454D-B6CD-A2CC55406227}" presName="composite" presStyleCnt="0"/>
      <dgm:spPr/>
    </dgm:pt>
    <dgm:pt modelId="{CA2388C5-A30F-4288-B573-B9B459170591}" type="pres">
      <dgm:prSet presAssocID="{34E4E130-C342-454D-B6CD-A2CC5540622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E4C5346-5A55-471F-8DBE-734DAC7E8693}" type="pres">
      <dgm:prSet presAssocID="{34E4E130-C342-454D-B6CD-A2CC5540622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429B3B0-76A2-41EC-840C-05C294E81BBB}" type="pres">
      <dgm:prSet presAssocID="{34E4E130-C342-454D-B6CD-A2CC55406227}" presName="BalanceSpacing" presStyleCnt="0"/>
      <dgm:spPr/>
    </dgm:pt>
    <dgm:pt modelId="{40F87251-3D44-4264-8C84-B3DD1808E664}" type="pres">
      <dgm:prSet presAssocID="{34E4E130-C342-454D-B6CD-A2CC55406227}" presName="BalanceSpacing1" presStyleCnt="0"/>
      <dgm:spPr/>
    </dgm:pt>
    <dgm:pt modelId="{4721E094-AB61-4811-B8B7-563A7F428108}" type="pres">
      <dgm:prSet presAssocID="{4CDCF174-3260-4A7E-9795-344BDDAC0510}" presName="Accent1Text" presStyleLbl="node1" presStyleIdx="5" presStyleCnt="6" custScaleX="103704"/>
      <dgm:spPr/>
    </dgm:pt>
  </dgm:ptLst>
  <dgm:cxnLst>
    <dgm:cxn modelId="{1F37B010-09EC-4339-A35C-FDD10DD26E5C}" srcId="{E47CC4ED-5F3E-484D-8C55-DC9F4B9A77D3}" destId="{4DA6819F-7A23-451E-A58B-6A1F39858A12}" srcOrd="1" destOrd="0" parTransId="{956E1806-A841-4587-A6A1-D95273556AD8}" sibTransId="{19F8FDFD-38B8-4A7F-A66E-015E0ED86C65}"/>
    <dgm:cxn modelId="{11633311-C46C-4527-B571-2065663DC268}" type="presOf" srcId="{61CA5950-DA02-4048-BDE5-4A94303C4E6C}" destId="{8B70E3E2-6DFD-4801-98C4-47E256D5B6A0}" srcOrd="0" destOrd="0" presId="urn:microsoft.com/office/officeart/2008/layout/AlternatingHexagons"/>
    <dgm:cxn modelId="{9577921D-1039-4A9E-B97B-859F39035C94}" type="presOf" srcId="{4CDCF174-3260-4A7E-9795-344BDDAC0510}" destId="{4721E094-AB61-4811-B8B7-563A7F428108}" srcOrd="0" destOrd="0" presId="urn:microsoft.com/office/officeart/2008/layout/AlternatingHexagons"/>
    <dgm:cxn modelId="{9A3E233E-1730-464A-AC83-BB207D9B31B6}" type="presOf" srcId="{19F8FDFD-38B8-4A7F-A66E-015E0ED86C65}" destId="{8B80672C-55A1-464E-872B-D54935C9A39D}" srcOrd="0" destOrd="0" presId="urn:microsoft.com/office/officeart/2008/layout/AlternatingHexagons"/>
    <dgm:cxn modelId="{7E138747-9925-4C2B-90D6-2263C38CE201}" type="presOf" srcId="{5D737AD2-0FDA-4204-834C-41A97C1ADF56}" destId="{C57CA674-68DF-49AA-9855-D3D57A4C6DE0}" srcOrd="0" destOrd="0" presId="urn:microsoft.com/office/officeart/2008/layout/AlternatingHexagons"/>
    <dgm:cxn modelId="{91109556-D706-48CB-AD18-C116B0C42F9E}" type="presOf" srcId="{34E4E130-C342-454D-B6CD-A2CC55406227}" destId="{CA2388C5-A30F-4288-B573-B9B459170591}" srcOrd="0" destOrd="0" presId="urn:microsoft.com/office/officeart/2008/layout/AlternatingHexagons"/>
    <dgm:cxn modelId="{DC211EB4-24D9-4CA3-A4DD-A95A65C5130C}" srcId="{E47CC4ED-5F3E-484D-8C55-DC9F4B9A77D3}" destId="{34E4E130-C342-454D-B6CD-A2CC55406227}" srcOrd="2" destOrd="0" parTransId="{3D02B8A3-C947-4A3A-AD9F-5FFA7317A22A}" sibTransId="{4CDCF174-3260-4A7E-9795-344BDDAC0510}"/>
    <dgm:cxn modelId="{D85EFFC5-6B2A-4613-952A-1E0A23747B0D}" type="presOf" srcId="{4DA6819F-7A23-451E-A58B-6A1F39858A12}" destId="{C5B4FABB-B28C-4CC3-B99A-74CB52A99691}" srcOrd="0" destOrd="0" presId="urn:microsoft.com/office/officeart/2008/layout/AlternatingHexagons"/>
    <dgm:cxn modelId="{DAE287F0-14EF-4E8D-A570-362092AC4B30}" type="presOf" srcId="{E47CC4ED-5F3E-484D-8C55-DC9F4B9A77D3}" destId="{96E7F9B5-8D31-4443-91AE-024B8B2D335A}" srcOrd="0" destOrd="0" presId="urn:microsoft.com/office/officeart/2008/layout/AlternatingHexagons"/>
    <dgm:cxn modelId="{F26354F5-C6B2-43E6-814E-213677603CA8}" srcId="{E47CC4ED-5F3E-484D-8C55-DC9F4B9A77D3}" destId="{5D737AD2-0FDA-4204-834C-41A97C1ADF56}" srcOrd="0" destOrd="0" parTransId="{095853B3-4004-4844-9BDE-3E64D278E09C}" sibTransId="{61CA5950-DA02-4048-BDE5-4A94303C4E6C}"/>
    <dgm:cxn modelId="{2AF28715-41B6-40CF-B048-DB5AFB1159E9}" type="presParOf" srcId="{96E7F9B5-8D31-4443-91AE-024B8B2D335A}" destId="{A5E41DC2-E10E-4349-A651-825EAC311571}" srcOrd="0" destOrd="0" presId="urn:microsoft.com/office/officeart/2008/layout/AlternatingHexagons"/>
    <dgm:cxn modelId="{5FE53A24-30D0-4179-A859-D3FCD5F27CE9}" type="presParOf" srcId="{A5E41DC2-E10E-4349-A651-825EAC311571}" destId="{C57CA674-68DF-49AA-9855-D3D57A4C6DE0}" srcOrd="0" destOrd="0" presId="urn:microsoft.com/office/officeart/2008/layout/AlternatingHexagons"/>
    <dgm:cxn modelId="{B54096BE-8978-4D51-81A0-D1B0C4F151C7}" type="presParOf" srcId="{A5E41DC2-E10E-4349-A651-825EAC311571}" destId="{8700227D-4BD7-469D-94A1-9633D568FAE2}" srcOrd="1" destOrd="0" presId="urn:microsoft.com/office/officeart/2008/layout/AlternatingHexagons"/>
    <dgm:cxn modelId="{BA15CBBB-F24A-4029-8F9B-CB3DC31EDFC5}" type="presParOf" srcId="{A5E41DC2-E10E-4349-A651-825EAC311571}" destId="{48CC89D6-72D9-4918-ACB7-68F35B026A49}" srcOrd="2" destOrd="0" presId="urn:microsoft.com/office/officeart/2008/layout/AlternatingHexagons"/>
    <dgm:cxn modelId="{9E95179E-F9C6-4766-A030-9D2B9CE91286}" type="presParOf" srcId="{A5E41DC2-E10E-4349-A651-825EAC311571}" destId="{E15A0828-1F42-40A2-B7A2-8F88FCFA79F8}" srcOrd="3" destOrd="0" presId="urn:microsoft.com/office/officeart/2008/layout/AlternatingHexagons"/>
    <dgm:cxn modelId="{A41A2D5A-0D61-4FA6-9206-35FE5D32E0A2}" type="presParOf" srcId="{A5E41DC2-E10E-4349-A651-825EAC311571}" destId="{8B70E3E2-6DFD-4801-98C4-47E256D5B6A0}" srcOrd="4" destOrd="0" presId="urn:microsoft.com/office/officeart/2008/layout/AlternatingHexagons"/>
    <dgm:cxn modelId="{13C4D12C-D3C5-4758-852C-00A6DDDE2981}" type="presParOf" srcId="{96E7F9B5-8D31-4443-91AE-024B8B2D335A}" destId="{AF18A829-C786-4BCD-B038-0EF853259D85}" srcOrd="1" destOrd="0" presId="urn:microsoft.com/office/officeart/2008/layout/AlternatingHexagons"/>
    <dgm:cxn modelId="{FAAC8EDB-0B25-4848-91FE-4BD3061EC922}" type="presParOf" srcId="{96E7F9B5-8D31-4443-91AE-024B8B2D335A}" destId="{81ED0B40-BFE2-4B5E-89B3-4E12B01A72DA}" srcOrd="2" destOrd="0" presId="urn:microsoft.com/office/officeart/2008/layout/AlternatingHexagons"/>
    <dgm:cxn modelId="{08FFFE55-DB9D-422E-84A1-FDD793EEA240}" type="presParOf" srcId="{81ED0B40-BFE2-4B5E-89B3-4E12B01A72DA}" destId="{C5B4FABB-B28C-4CC3-B99A-74CB52A99691}" srcOrd="0" destOrd="0" presId="urn:microsoft.com/office/officeart/2008/layout/AlternatingHexagons"/>
    <dgm:cxn modelId="{20BA104C-6D8D-48C6-BAC1-6160576757E3}" type="presParOf" srcId="{81ED0B40-BFE2-4B5E-89B3-4E12B01A72DA}" destId="{BAFADE89-9389-4D89-BF5A-D9A5A1CA274C}" srcOrd="1" destOrd="0" presId="urn:microsoft.com/office/officeart/2008/layout/AlternatingHexagons"/>
    <dgm:cxn modelId="{E2F62FEE-AF16-4A62-8B52-C36013667501}" type="presParOf" srcId="{81ED0B40-BFE2-4B5E-89B3-4E12B01A72DA}" destId="{BCBA0662-349E-4F32-80A1-0912513F47BB}" srcOrd="2" destOrd="0" presId="urn:microsoft.com/office/officeart/2008/layout/AlternatingHexagons"/>
    <dgm:cxn modelId="{35443383-EE0A-4D23-8AFB-8EDCAC5B4904}" type="presParOf" srcId="{81ED0B40-BFE2-4B5E-89B3-4E12B01A72DA}" destId="{A52A2581-D456-499A-8D97-C42318006539}" srcOrd="3" destOrd="0" presId="urn:microsoft.com/office/officeart/2008/layout/AlternatingHexagons"/>
    <dgm:cxn modelId="{A2E2C4CA-1BC8-444D-B5AD-3C9B14013DB3}" type="presParOf" srcId="{81ED0B40-BFE2-4B5E-89B3-4E12B01A72DA}" destId="{8B80672C-55A1-464E-872B-D54935C9A39D}" srcOrd="4" destOrd="0" presId="urn:microsoft.com/office/officeart/2008/layout/AlternatingHexagons"/>
    <dgm:cxn modelId="{74802900-3F26-41C4-B2E1-1BB15EFF860E}" type="presParOf" srcId="{96E7F9B5-8D31-4443-91AE-024B8B2D335A}" destId="{AEB2BFF0-88AE-46D1-A9FF-6F41D17041E6}" srcOrd="3" destOrd="0" presId="urn:microsoft.com/office/officeart/2008/layout/AlternatingHexagons"/>
    <dgm:cxn modelId="{3AEAF665-38F6-4E1B-9D2A-2A0B116E35D4}" type="presParOf" srcId="{96E7F9B5-8D31-4443-91AE-024B8B2D335A}" destId="{D595BB3A-899C-4BD5-93AD-FAEB4E451330}" srcOrd="4" destOrd="0" presId="urn:microsoft.com/office/officeart/2008/layout/AlternatingHexagons"/>
    <dgm:cxn modelId="{9678FAD5-41A8-4ECA-84F1-A02E98C0584D}" type="presParOf" srcId="{D595BB3A-899C-4BD5-93AD-FAEB4E451330}" destId="{CA2388C5-A30F-4288-B573-B9B459170591}" srcOrd="0" destOrd="0" presId="urn:microsoft.com/office/officeart/2008/layout/AlternatingHexagons"/>
    <dgm:cxn modelId="{9A5F6A92-AD26-4627-9F0A-D90652ED4333}" type="presParOf" srcId="{D595BB3A-899C-4BD5-93AD-FAEB4E451330}" destId="{8E4C5346-5A55-471F-8DBE-734DAC7E8693}" srcOrd="1" destOrd="0" presId="urn:microsoft.com/office/officeart/2008/layout/AlternatingHexagons"/>
    <dgm:cxn modelId="{A3599ADE-3F68-4432-AA09-4CCF857D0561}" type="presParOf" srcId="{D595BB3A-899C-4BD5-93AD-FAEB4E451330}" destId="{9429B3B0-76A2-41EC-840C-05C294E81BBB}" srcOrd="2" destOrd="0" presId="urn:microsoft.com/office/officeart/2008/layout/AlternatingHexagons"/>
    <dgm:cxn modelId="{D12EDF52-139D-4D94-B86D-358E1D5394BB}" type="presParOf" srcId="{D595BB3A-899C-4BD5-93AD-FAEB4E451330}" destId="{40F87251-3D44-4264-8C84-B3DD1808E664}" srcOrd="3" destOrd="0" presId="urn:microsoft.com/office/officeart/2008/layout/AlternatingHexagons"/>
    <dgm:cxn modelId="{7EB79E49-1154-400C-9EEA-70A0472C8872}" type="presParOf" srcId="{D595BB3A-899C-4BD5-93AD-FAEB4E451330}" destId="{4721E094-AB61-4811-B8B7-563A7F42810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A674-68DF-49AA-9855-D3D57A4C6DE0}">
      <dsp:nvSpPr>
        <dsp:cNvPr id="0" name=""/>
        <dsp:cNvSpPr/>
      </dsp:nvSpPr>
      <dsp:spPr>
        <a:xfrm rot="5400000">
          <a:off x="1699437" y="30749"/>
          <a:ext cx="466861" cy="406169"/>
        </a:xfrm>
        <a:prstGeom prst="hexagon">
          <a:avLst>
            <a:gd name="adj" fmla="val 25000"/>
            <a:gd name="vf" fmla="val 115470"/>
          </a:avLst>
        </a:prstGeom>
        <a:solidFill>
          <a:srgbClr val="44A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Arial" panose="020B0604020202020204" pitchFamily="34" charset="0"/>
              <a:sym typeface="Times New Roman" panose="02020603050405020304" pitchFamily="18" charset="0"/>
            </a:rPr>
            <a:t>NLP</a:t>
          </a:r>
          <a:endParaRPr lang="zh-CN" altLang="en-US" sz="800" b="1" kern="1200">
            <a:solidFill>
              <a:schemeClr val="tx1"/>
            </a:solidFill>
            <a:latin typeface="Times New Roman" panose="02020603050405020304" pitchFamily="18" charset="0"/>
            <a:ea typeface="华文楷体" panose="02010600040101010101" pitchFamily="2" charset="-122"/>
            <a:cs typeface="Arial" panose="020B0604020202020204" pitchFamily="34" charset="0"/>
            <a:sym typeface="Times New Roman" panose="02020603050405020304" pitchFamily="18" charset="0"/>
          </a:endParaRPr>
        </a:p>
      </dsp:txBody>
      <dsp:txXfrm rot="-5400000">
        <a:off x="1793078" y="73157"/>
        <a:ext cx="279579" cy="321356"/>
      </dsp:txXfrm>
    </dsp:sp>
    <dsp:sp modelId="{8700227D-4BD7-469D-94A1-9633D568FAE2}">
      <dsp:nvSpPr>
        <dsp:cNvPr id="0" name=""/>
        <dsp:cNvSpPr/>
      </dsp:nvSpPr>
      <dsp:spPr>
        <a:xfrm>
          <a:off x="2148277" y="93775"/>
          <a:ext cx="521016" cy="28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0E3E2-6DFD-4801-98C4-47E256D5B6A0}">
      <dsp:nvSpPr>
        <dsp:cNvPr id="0" name=""/>
        <dsp:cNvSpPr/>
      </dsp:nvSpPr>
      <dsp:spPr>
        <a:xfrm rot="5400000">
          <a:off x="1260774" y="30749"/>
          <a:ext cx="466861" cy="406169"/>
        </a:xfrm>
        <a:prstGeom prst="hexagon">
          <a:avLst>
            <a:gd name="adj" fmla="val 25000"/>
            <a:gd name="vf" fmla="val 115470"/>
          </a:avLst>
        </a:prstGeom>
        <a:solidFill>
          <a:srgbClr val="44A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rPr>
            <a:t>OCR</a:t>
          </a:r>
          <a:endParaRPr lang="zh-CN" altLang="en-US" sz="800" b="1" kern="120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  <a:cs typeface="Arial" panose="020B0604020202020204" pitchFamily="34" charset="0"/>
          </a:endParaRPr>
        </a:p>
      </dsp:txBody>
      <dsp:txXfrm rot="-5400000">
        <a:off x="1354415" y="73157"/>
        <a:ext cx="279579" cy="321356"/>
      </dsp:txXfrm>
    </dsp:sp>
    <dsp:sp modelId="{C5B4FABB-B28C-4CC3-B99A-74CB52A99691}">
      <dsp:nvSpPr>
        <dsp:cNvPr id="0" name=""/>
        <dsp:cNvSpPr/>
      </dsp:nvSpPr>
      <dsp:spPr>
        <a:xfrm rot="5400000">
          <a:off x="1479265" y="427020"/>
          <a:ext cx="466861" cy="406169"/>
        </a:xfrm>
        <a:prstGeom prst="hexagon">
          <a:avLst>
            <a:gd name="adj" fmla="val 25000"/>
            <a:gd name="vf" fmla="val 115470"/>
          </a:avLst>
        </a:prstGeom>
        <a:solidFill>
          <a:srgbClr val="44A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Arial" panose="020B0604020202020204" pitchFamily="34" charset="0"/>
              <a:sym typeface="Times New Roman" panose="02020603050405020304" pitchFamily="18" charset="0"/>
            </a:rPr>
            <a:t>REP</a:t>
          </a:r>
        </a:p>
      </dsp:txBody>
      <dsp:txXfrm rot="-5400000">
        <a:off x="1572906" y="469428"/>
        <a:ext cx="279579" cy="321356"/>
      </dsp:txXfrm>
    </dsp:sp>
    <dsp:sp modelId="{BAFADE89-9389-4D89-BF5A-D9A5A1CA274C}">
      <dsp:nvSpPr>
        <dsp:cNvPr id="0" name=""/>
        <dsp:cNvSpPr/>
      </dsp:nvSpPr>
      <dsp:spPr>
        <a:xfrm>
          <a:off x="988594" y="490047"/>
          <a:ext cx="504209" cy="28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0672C-55A1-464E-872B-D54935C9A39D}">
      <dsp:nvSpPr>
        <dsp:cNvPr id="0" name=""/>
        <dsp:cNvSpPr/>
      </dsp:nvSpPr>
      <dsp:spPr>
        <a:xfrm rot="5400000">
          <a:off x="1917928" y="427020"/>
          <a:ext cx="466861" cy="406169"/>
        </a:xfrm>
        <a:prstGeom prst="hexagon">
          <a:avLst>
            <a:gd name="adj" fmla="val 25000"/>
            <a:gd name="vf" fmla="val 115470"/>
          </a:avLst>
        </a:prstGeom>
        <a:solidFill>
          <a:srgbClr val="44A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BI</a:t>
          </a:r>
          <a:endParaRPr lang="zh-CN" altLang="en-US" sz="800" b="1" kern="120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 rot="-5400000">
        <a:off x="2011569" y="469428"/>
        <a:ext cx="279579" cy="321356"/>
      </dsp:txXfrm>
    </dsp:sp>
    <dsp:sp modelId="{CA2388C5-A30F-4288-B573-B9B459170591}">
      <dsp:nvSpPr>
        <dsp:cNvPr id="0" name=""/>
        <dsp:cNvSpPr/>
      </dsp:nvSpPr>
      <dsp:spPr>
        <a:xfrm rot="5400000">
          <a:off x="1699437" y="823292"/>
          <a:ext cx="466861" cy="406169"/>
        </a:xfrm>
        <a:prstGeom prst="hexagon">
          <a:avLst>
            <a:gd name="adj" fmla="val 25000"/>
            <a:gd name="vf" fmla="val 115470"/>
          </a:avLst>
        </a:prstGeom>
        <a:solidFill>
          <a:srgbClr val="44A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rPr>
            <a:t>ASR</a:t>
          </a:r>
          <a:endParaRPr lang="zh-CN" altLang="en-US" sz="800" b="1" kern="1200">
            <a:solidFill>
              <a:schemeClr val="tx1"/>
            </a:solidFill>
            <a:latin typeface="Times New Roman" panose="02020603050405020304" pitchFamily="18" charset="0"/>
            <a:ea typeface="华文楷体" panose="02010600040101010101" pitchFamily="2" charset="-122"/>
            <a:sym typeface="Times New Roman" panose="02020603050405020304" pitchFamily="18" charset="0"/>
          </a:endParaRPr>
        </a:p>
      </dsp:txBody>
      <dsp:txXfrm rot="-5400000">
        <a:off x="1793078" y="865700"/>
        <a:ext cx="279579" cy="321356"/>
      </dsp:txXfrm>
    </dsp:sp>
    <dsp:sp modelId="{8E4C5346-5A55-471F-8DBE-734DAC7E8693}">
      <dsp:nvSpPr>
        <dsp:cNvPr id="0" name=""/>
        <dsp:cNvSpPr/>
      </dsp:nvSpPr>
      <dsp:spPr>
        <a:xfrm>
          <a:off x="2148277" y="886318"/>
          <a:ext cx="521016" cy="28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1E094-AB61-4811-B8B7-563A7F428108}">
      <dsp:nvSpPr>
        <dsp:cNvPr id="0" name=""/>
        <dsp:cNvSpPr/>
      </dsp:nvSpPr>
      <dsp:spPr>
        <a:xfrm rot="5400000">
          <a:off x="1260774" y="815770"/>
          <a:ext cx="466861" cy="421213"/>
        </a:xfrm>
        <a:prstGeom prst="hexagon">
          <a:avLst>
            <a:gd name="adj" fmla="val 25000"/>
            <a:gd name="vf" fmla="val 115470"/>
          </a:avLst>
        </a:prstGeom>
        <a:solidFill>
          <a:srgbClr val="44A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Py-thon</a:t>
          </a:r>
          <a:endParaRPr lang="zh-CN" altLang="en-US" sz="800" b="1" kern="120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 rot="-5400000">
        <a:off x="1350368" y="866952"/>
        <a:ext cx="287673" cy="318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2024/9/13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/>
              <a:t>以沙为形，</a:t>
            </a:r>
            <a:r>
              <a:rPr lang="en-US" altLang="zh-CN" b="0"/>
              <a:t>RPA</a:t>
            </a:r>
            <a:r>
              <a:rPr lang="zh-CN" altLang="en-US" b="0"/>
              <a:t>具备三大功能，能够完美契合财服的应用场景：</a:t>
            </a:r>
            <a:endParaRPr lang="en-US" altLang="zh-CN" b="0"/>
          </a:p>
          <a:p>
            <a:r>
              <a:rPr lang="zh-CN" altLang="en-US" b="0"/>
              <a:t>首先，填断补隙，财服作为整个集团的财务共享中心，面向整个集团所有专业公司提供财务服务，在作业中，我们会涉及</a:t>
            </a:r>
            <a:r>
              <a:rPr lang="en-US" altLang="zh-CN" b="0"/>
              <a:t>30</a:t>
            </a:r>
            <a:r>
              <a:rPr lang="zh-CN" altLang="en-US" b="0"/>
              <a:t>多个属主的</a:t>
            </a:r>
            <a:r>
              <a:rPr lang="en-US" altLang="zh-CN" b="0"/>
              <a:t>140</a:t>
            </a:r>
            <a:r>
              <a:rPr lang="zh-CN" altLang="en-US" b="0"/>
              <a:t>个作业系统，同时我们还有</a:t>
            </a:r>
            <a:r>
              <a:rPr lang="en-US" altLang="zh-CN" b="0"/>
              <a:t>105</a:t>
            </a:r>
            <a:r>
              <a:rPr lang="zh-CN" altLang="en-US" b="0"/>
              <a:t>家外部银行，</a:t>
            </a:r>
            <a:r>
              <a:rPr lang="en-US" altLang="zh-CN" b="0"/>
              <a:t>30</a:t>
            </a:r>
            <a:r>
              <a:rPr lang="zh-CN" altLang="en-US" b="0"/>
              <a:t>多个省市税局等众多外部系统，</a:t>
            </a:r>
            <a:r>
              <a:rPr lang="en-US" altLang="zh-CN" b="0"/>
              <a:t>RPA</a:t>
            </a:r>
            <a:r>
              <a:rPr lang="zh-CN" altLang="en-US" b="0"/>
              <a:t>能够有效的支持我们去消除作业中的断点、手工点和重复点</a:t>
            </a:r>
            <a:endParaRPr lang="en-US" altLang="zh-CN" b="0"/>
          </a:p>
          <a:p>
            <a:r>
              <a:rPr lang="zh-CN" altLang="en-US" b="0"/>
              <a:t>其次，敏捷救火，</a:t>
            </a:r>
            <a:r>
              <a:rPr lang="en-US" altLang="zh-CN" b="0"/>
              <a:t>RPA</a:t>
            </a:r>
            <a:r>
              <a:rPr lang="zh-CN" altLang="en-US" b="0"/>
              <a:t>作为低代码开发工具，具备开发快，复制快，成本低的特点，以网银流水下载为例，如果按照银行一家家对接的模式，至少需要</a:t>
            </a:r>
            <a:r>
              <a:rPr lang="en-US" altLang="zh-CN" b="0"/>
              <a:t>10</a:t>
            </a:r>
            <a:r>
              <a:rPr lang="zh-CN" altLang="en-US" b="0"/>
              <a:t>几年的时间、几百万的投入，应用</a:t>
            </a:r>
            <a:r>
              <a:rPr lang="en-US" altLang="zh-CN" b="0"/>
              <a:t>RPA</a:t>
            </a:r>
            <a:r>
              <a:rPr lang="zh-CN" altLang="en-US" b="0"/>
              <a:t>，仅需个把月就能完成主要银行的开发复制，成本也远远低于系统开发，所以</a:t>
            </a:r>
            <a:r>
              <a:rPr lang="en-US" altLang="zh-CN" b="0"/>
              <a:t>RPA</a:t>
            </a:r>
            <a:r>
              <a:rPr lang="zh-CN" altLang="en-US" b="0"/>
              <a:t>可以用敏捷、快速地解决一些同质性的问题，同时低成本的特点，也足以支持一些散点流程的自动化，完美契合财服同质化程度高、业务场景杂的作业特点</a:t>
            </a:r>
            <a:endParaRPr lang="en-US" altLang="zh-CN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/>
              <a:t>最后，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筑基拓楼，随着数字化转型浪潮的推进，我们也发现了越来越多的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RPA+AI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的叠加应用，行业也有了所谓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IPA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的趋势，之前我们也看到过陆金所的巡检机器人，就是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OCR+RPA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的深度应用，之前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NLP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团队徐冰博士也给我们介绍了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RPA+OCR+NLP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在基金分红单智能采集的应用，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RPA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让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AI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以一种插件的模式得以推动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AI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快速应用落地，同时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AI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也赋予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RPA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更多的功能，进一步拓展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RPA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的应用场景，我认为这也是今年财服</a:t>
            </a:r>
            <a:r>
              <a:rPr lang="en-US" altLang="zh-CN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RPA</a:t>
            </a:r>
            <a:r>
              <a:rPr lang="zh-CN" altLang="en-US" sz="1200" b="0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又获得进一步突破的原因</a:t>
            </a:r>
            <a:endParaRPr lang="en-US" altLang="zh-CN" sz="1200" b="0" spc="1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Microsoft JhengHei UI" panose="020B0604030504040204" charset="-120"/>
              <a:sym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0" spc="1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Microsoft JhengHei UI" panose="020B0604030504040204" charset="-120"/>
              <a:sym typeface="Times New Roman" panose="02020603050405020304" pitchFamily="18" charset="0"/>
            </a:endParaRPr>
          </a:p>
          <a:p>
            <a:r>
              <a:rPr lang="zh-CN" altLang="en-US"/>
              <a:t>基于三大功能，</a:t>
            </a:r>
            <a:r>
              <a:rPr lang="en-US" altLang="zh-CN"/>
              <a:t>RPA</a:t>
            </a:r>
            <a:r>
              <a:rPr lang="zh-CN" altLang="en-US"/>
              <a:t>已在财服完成了</a:t>
            </a:r>
            <a:r>
              <a:rPr lang="en-US" altLang="zh-CN"/>
              <a:t>453</a:t>
            </a:r>
            <a:r>
              <a:rPr lang="zh-CN" altLang="en-US"/>
              <a:t>个环节自动作业，年执行任务超</a:t>
            </a:r>
            <a:r>
              <a:rPr lang="en-US" altLang="zh-CN"/>
              <a:t>70</a:t>
            </a:r>
            <a:r>
              <a:rPr lang="zh-CN" altLang="en-US"/>
              <a:t>万次，年替代人工作业</a:t>
            </a:r>
            <a:r>
              <a:rPr lang="en-US" altLang="zh-CN"/>
              <a:t>10</a:t>
            </a:r>
            <a:r>
              <a:rPr lang="zh-CN" altLang="en-US"/>
              <a:t>万小时，替代人力</a:t>
            </a:r>
            <a:r>
              <a:rPr lang="en-US" altLang="zh-CN"/>
              <a:t>60+</a:t>
            </a:r>
            <a:r>
              <a:rPr lang="zh-CN" altLang="en-US"/>
              <a:t>人；实际投产比可达到</a:t>
            </a:r>
            <a:r>
              <a:rPr lang="en-US" altLang="zh-CN"/>
              <a:t>1:7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700</a:t>
            </a:r>
            <a:r>
              <a:rPr lang="zh-CN" altLang="en-US"/>
              <a:t>万投入，</a:t>
            </a:r>
            <a:r>
              <a:rPr lang="en-US" altLang="zh-CN"/>
              <a:t>4000</a:t>
            </a:r>
            <a:r>
              <a:rPr lang="zh-CN" altLang="en-US"/>
              <a:t>万产出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FFA2E-7134-4B5E-BB8A-EEC882BF920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FFA2E-7134-4B5E-BB8A-EEC882BF92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后面我们将以案例的形式，介绍</a:t>
            </a:r>
            <a:r>
              <a:rPr lang="en-US" altLang="zh-CN"/>
              <a:t>RPA</a:t>
            </a:r>
            <a:r>
              <a:rPr lang="zh-CN" altLang="en-US"/>
              <a:t>的一些具体的应用场景</a:t>
            </a:r>
            <a:endParaRPr lang="en-US" altLang="zh-CN"/>
          </a:p>
          <a:p>
            <a:r>
              <a:rPr lang="zh-CN" altLang="en-US"/>
              <a:t>首先我简单讲下</a:t>
            </a:r>
            <a:r>
              <a:rPr lang="en-US" altLang="zh-CN"/>
              <a:t>RPA</a:t>
            </a:r>
            <a:r>
              <a:rPr lang="zh-CN" altLang="en-US"/>
              <a:t>管理方面的应用，目前我们针对日益庞大的数字员工，对标我们对作业人员的管理维度，搭建了三层管理体系，在人管方面，也就是对标员工的招育用留，我们形成了一套从上架、优化、派工、调度、评估、下架的一整套全生命周期管理，同时我们有一整套功能进行支撑</a:t>
            </a:r>
            <a:endParaRPr lang="en-US" altLang="zh-CN"/>
          </a:p>
          <a:p>
            <a:r>
              <a:rPr lang="zh-CN" altLang="en-US"/>
              <a:t>在业管方面，我们通过实时监控作业异常情况、作业效能情况，保障</a:t>
            </a:r>
            <a:r>
              <a:rPr lang="en-US" altLang="zh-CN"/>
              <a:t>RPA</a:t>
            </a:r>
            <a:r>
              <a:rPr lang="zh-CN" altLang="en-US"/>
              <a:t>作业保质保量</a:t>
            </a:r>
            <a:endParaRPr lang="en-US" altLang="zh-CN"/>
          </a:p>
          <a:p>
            <a:r>
              <a:rPr lang="zh-CN" altLang="en-US"/>
              <a:t>在经管方面，我们定期监控每个数字员工的利用率和投产情况，保障每个数字员工的经济效益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FFA2E-7134-4B5E-BB8A-EEC882BF920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025265" y="4846955"/>
            <a:ext cx="4142105" cy="581025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平安金服余额调节表全流程自动化</a:t>
            </a:r>
            <a:endParaRPr kumimoji="1" lang="zh-CN" altLang="en-US" sz="7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41" y="1106056"/>
            <a:ext cx="9616905" cy="468554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85357" y="2049023"/>
            <a:ext cx="2405743" cy="2816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箭头连接符 22"/>
          <p:cNvCxnSpPr>
            <a:stCxn id="24" idx="3"/>
          </p:cNvCxnSpPr>
          <p:nvPr/>
        </p:nvCxnSpPr>
        <p:spPr>
          <a:xfrm>
            <a:off x="1232219" y="1743596"/>
            <a:ext cx="1353138" cy="10385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30040" y="1461656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人员明细</a:t>
            </a:r>
          </a:p>
        </p:txBody>
      </p:sp>
      <p:sp>
        <p:nvSpPr>
          <p:cNvPr id="16" name="矩形 15"/>
          <p:cNvSpPr/>
          <p:nvPr/>
        </p:nvSpPr>
        <p:spPr>
          <a:xfrm>
            <a:off x="9666515" y="2262859"/>
            <a:ext cx="1012372" cy="2603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062168" y="3150099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权限分层</a:t>
            </a:r>
          </a:p>
        </p:txBody>
      </p:sp>
      <p:cxnSp>
        <p:nvCxnSpPr>
          <p:cNvPr id="25" name="直接箭头连接符 24"/>
          <p:cNvCxnSpPr>
            <a:stCxn id="17" idx="1"/>
          </p:cNvCxnSpPr>
          <p:nvPr/>
        </p:nvCxnSpPr>
        <p:spPr>
          <a:xfrm flipH="1">
            <a:off x="10692108" y="3432039"/>
            <a:ext cx="370060" cy="943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管理：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数字空间站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权限管控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3269" y="210207"/>
            <a:ext cx="53752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平安财务案例：</a:t>
            </a:r>
            <a:r>
              <a:rPr 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资金业务的自动化尝试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37458" y="1195822"/>
            <a:ext cx="4761731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横向复制，纵向深挖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94116" y="1445110"/>
            <a:ext cx="3600000" cy="0"/>
          </a:xfrm>
          <a:prstGeom prst="line">
            <a:avLst/>
          </a:prstGeom>
          <a:solidFill>
            <a:srgbClr val="354253"/>
          </a:solidFill>
          <a:ln w="19050">
            <a:solidFill>
              <a:srgbClr val="36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8013080" y="1446590"/>
            <a:ext cx="3600000" cy="0"/>
          </a:xfrm>
          <a:prstGeom prst="line">
            <a:avLst/>
          </a:prstGeom>
          <a:solidFill>
            <a:srgbClr val="354253"/>
          </a:solidFill>
          <a:ln w="19050">
            <a:solidFill>
              <a:srgbClr val="36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442392" y="1891537"/>
            <a:ext cx="3028462" cy="423545"/>
          </a:xfrm>
          <a:prstGeom prst="rect">
            <a:avLst/>
          </a:prstGeom>
          <a:solidFill>
            <a:srgbClr val="35425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资金交易与确认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4786" y="1891537"/>
            <a:ext cx="2583467" cy="423545"/>
          </a:xfrm>
          <a:prstGeom prst="rect">
            <a:avLst/>
          </a:prstGeom>
          <a:solidFill>
            <a:srgbClr val="35425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账户办理及检查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4011" y="2817591"/>
            <a:ext cx="1411021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账户清查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97760" y="2688324"/>
            <a:ext cx="1024782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资金</a:t>
            </a:r>
            <a:endParaRPr lang="en-US" altLang="zh-CN" sz="1400" b="1" kern="600" spc="16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管理检查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75053" y="2688324"/>
            <a:ext cx="1386996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系统资金确认</a:t>
            </a:r>
            <a:endParaRPr lang="en-US" altLang="zh-CN" sz="1400" b="1" kern="600" spc="16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及退票处理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63645" y="2817591"/>
            <a:ext cx="1647073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余额调节表编制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63645" y="1891537"/>
            <a:ext cx="5379924" cy="423545"/>
          </a:xfrm>
          <a:prstGeom prst="rect">
            <a:avLst/>
          </a:prstGeom>
          <a:solidFill>
            <a:srgbClr val="35425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银余头寸管理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98397" y="2688324"/>
            <a:ext cx="1023536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TMS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余额填报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796865" y="2688324"/>
            <a:ext cx="100971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系统</a:t>
            </a:r>
            <a:endParaRPr lang="en-US" altLang="zh-CN" sz="1400" b="1" kern="600" spc="16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流水导入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920329" y="2811627"/>
            <a:ext cx="103116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企业对账</a:t>
            </a:r>
          </a:p>
        </p:txBody>
      </p:sp>
      <p:sp>
        <p:nvSpPr>
          <p:cNvPr id="27" name="矩形 26"/>
          <p:cNvSpPr/>
          <p:nvPr/>
        </p:nvSpPr>
        <p:spPr>
          <a:xfrm>
            <a:off x="6569768" y="2652012"/>
            <a:ext cx="1658750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9969" y="2652012"/>
            <a:ext cx="1448972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57855" y="2652012"/>
            <a:ext cx="1065389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22158" y="2652012"/>
            <a:ext cx="1424891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27432" y="2652012"/>
            <a:ext cx="1315207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741553" y="2652012"/>
            <a:ext cx="1050030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890494" y="2652012"/>
            <a:ext cx="1053076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55334" y="3657478"/>
            <a:ext cx="1260000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查询流水</a:t>
            </a:r>
          </a:p>
        </p:txBody>
      </p:sp>
      <p:sp>
        <p:nvSpPr>
          <p:cNvPr id="35" name="矩形 34"/>
          <p:cNvSpPr/>
          <p:nvPr/>
        </p:nvSpPr>
        <p:spPr>
          <a:xfrm>
            <a:off x="8354756" y="406969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填写</a:t>
            </a:r>
          </a:p>
        </p:txBody>
      </p:sp>
      <p:sp>
        <p:nvSpPr>
          <p:cNvPr id="36" name="矩形 35"/>
          <p:cNvSpPr/>
          <p:nvPr/>
        </p:nvSpPr>
        <p:spPr>
          <a:xfrm>
            <a:off x="8358149" y="448181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复核</a:t>
            </a:r>
          </a:p>
        </p:txBody>
      </p:sp>
      <p:sp>
        <p:nvSpPr>
          <p:cNvPr id="37" name="矩形 36"/>
          <p:cNvSpPr/>
          <p:nvPr/>
        </p:nvSpPr>
        <p:spPr>
          <a:xfrm>
            <a:off x="9806709" y="3657478"/>
            <a:ext cx="919337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查询流水</a:t>
            </a:r>
          </a:p>
        </p:txBody>
      </p:sp>
      <p:sp>
        <p:nvSpPr>
          <p:cNvPr id="38" name="矩形 37"/>
          <p:cNvSpPr/>
          <p:nvPr/>
        </p:nvSpPr>
        <p:spPr>
          <a:xfrm>
            <a:off x="9806709" y="4069698"/>
            <a:ext cx="919337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导入</a:t>
            </a:r>
          </a:p>
        </p:txBody>
      </p:sp>
      <p:sp>
        <p:nvSpPr>
          <p:cNvPr id="39" name="矩形 38"/>
          <p:cNvSpPr/>
          <p:nvPr/>
        </p:nvSpPr>
        <p:spPr>
          <a:xfrm>
            <a:off x="9806709" y="4481813"/>
            <a:ext cx="919337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复核</a:t>
            </a:r>
          </a:p>
        </p:txBody>
      </p:sp>
      <p:sp>
        <p:nvSpPr>
          <p:cNvPr id="40" name="矩形 39"/>
          <p:cNvSpPr/>
          <p:nvPr/>
        </p:nvSpPr>
        <p:spPr>
          <a:xfrm>
            <a:off x="10940263" y="3657478"/>
            <a:ext cx="990605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查询待办</a:t>
            </a:r>
          </a:p>
        </p:txBody>
      </p:sp>
      <p:sp>
        <p:nvSpPr>
          <p:cNvPr id="41" name="矩形 40"/>
          <p:cNvSpPr/>
          <p:nvPr/>
        </p:nvSpPr>
        <p:spPr>
          <a:xfrm>
            <a:off x="10940263" y="4069698"/>
            <a:ext cx="990605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数据核对</a:t>
            </a:r>
          </a:p>
        </p:txBody>
      </p:sp>
      <p:sp>
        <p:nvSpPr>
          <p:cNvPr id="42" name="矩形 41"/>
          <p:cNvSpPr/>
          <p:nvPr/>
        </p:nvSpPr>
        <p:spPr>
          <a:xfrm>
            <a:off x="10940263" y="4481813"/>
            <a:ext cx="990605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结果录入</a:t>
            </a:r>
          </a:p>
        </p:txBody>
      </p:sp>
      <p:sp>
        <p:nvSpPr>
          <p:cNvPr id="43" name="矩形 42"/>
          <p:cNvSpPr/>
          <p:nvPr/>
        </p:nvSpPr>
        <p:spPr>
          <a:xfrm>
            <a:off x="3693193" y="3657478"/>
            <a:ext cx="1083493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查询待办</a:t>
            </a:r>
          </a:p>
        </p:txBody>
      </p:sp>
      <p:sp>
        <p:nvSpPr>
          <p:cNvPr id="44" name="矩形 43"/>
          <p:cNvSpPr/>
          <p:nvPr/>
        </p:nvSpPr>
        <p:spPr>
          <a:xfrm>
            <a:off x="3693193" y="4069698"/>
            <a:ext cx="1083493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查询数据</a:t>
            </a:r>
          </a:p>
        </p:txBody>
      </p:sp>
      <p:sp>
        <p:nvSpPr>
          <p:cNvPr id="45" name="矩形 44"/>
          <p:cNvSpPr/>
          <p:nvPr/>
        </p:nvSpPr>
        <p:spPr>
          <a:xfrm>
            <a:off x="3693193" y="4481813"/>
            <a:ext cx="1083493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填写日期</a:t>
            </a:r>
          </a:p>
        </p:txBody>
      </p:sp>
      <p:sp>
        <p:nvSpPr>
          <p:cNvPr id="46" name="矩形 45"/>
          <p:cNvSpPr/>
          <p:nvPr/>
        </p:nvSpPr>
        <p:spPr>
          <a:xfrm>
            <a:off x="3693193" y="4893928"/>
            <a:ext cx="1083493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提交制证</a:t>
            </a:r>
          </a:p>
        </p:txBody>
      </p:sp>
      <p:sp>
        <p:nvSpPr>
          <p:cNvPr id="47" name="矩形 46"/>
          <p:cNvSpPr/>
          <p:nvPr/>
        </p:nvSpPr>
        <p:spPr>
          <a:xfrm>
            <a:off x="2389772" y="3657478"/>
            <a:ext cx="988706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分配任务</a:t>
            </a:r>
          </a:p>
        </p:txBody>
      </p:sp>
      <p:sp>
        <p:nvSpPr>
          <p:cNvPr id="48" name="矩形 47"/>
          <p:cNvSpPr/>
          <p:nvPr/>
        </p:nvSpPr>
        <p:spPr>
          <a:xfrm>
            <a:off x="2389772" y="4069921"/>
            <a:ext cx="988706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初审</a:t>
            </a:r>
          </a:p>
        </p:txBody>
      </p:sp>
      <p:sp>
        <p:nvSpPr>
          <p:cNvPr id="49" name="矩形 48"/>
          <p:cNvSpPr/>
          <p:nvPr/>
        </p:nvSpPr>
        <p:spPr>
          <a:xfrm>
            <a:off x="2389772" y="4481905"/>
            <a:ext cx="988706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复审</a:t>
            </a:r>
          </a:p>
        </p:txBody>
      </p:sp>
      <p:sp>
        <p:nvSpPr>
          <p:cNvPr id="52" name="矩形 51"/>
          <p:cNvSpPr/>
          <p:nvPr/>
        </p:nvSpPr>
        <p:spPr>
          <a:xfrm>
            <a:off x="6768941" y="3657478"/>
            <a:ext cx="1260000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催收</a:t>
            </a:r>
          </a:p>
        </p:txBody>
      </p:sp>
      <p:sp>
        <p:nvSpPr>
          <p:cNvPr id="53" name="矩形 52"/>
          <p:cNvSpPr/>
          <p:nvPr/>
        </p:nvSpPr>
        <p:spPr>
          <a:xfrm>
            <a:off x="6768941" y="406969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上载</a:t>
            </a:r>
          </a:p>
        </p:txBody>
      </p:sp>
      <p:sp>
        <p:nvSpPr>
          <p:cNvPr id="54" name="矩形 53"/>
          <p:cNvSpPr/>
          <p:nvPr/>
        </p:nvSpPr>
        <p:spPr>
          <a:xfrm>
            <a:off x="6768941" y="448181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制表</a:t>
            </a:r>
          </a:p>
        </p:txBody>
      </p:sp>
      <p:sp>
        <p:nvSpPr>
          <p:cNvPr id="55" name="矩形 54"/>
          <p:cNvSpPr/>
          <p:nvPr/>
        </p:nvSpPr>
        <p:spPr>
          <a:xfrm>
            <a:off x="6768941" y="489392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复核</a:t>
            </a:r>
          </a:p>
        </p:txBody>
      </p:sp>
      <p:sp>
        <p:nvSpPr>
          <p:cNvPr id="56" name="矩形 55"/>
          <p:cNvSpPr/>
          <p:nvPr/>
        </p:nvSpPr>
        <p:spPr>
          <a:xfrm>
            <a:off x="6768941" y="530604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审批</a:t>
            </a:r>
          </a:p>
        </p:txBody>
      </p:sp>
      <p:sp>
        <p:nvSpPr>
          <p:cNvPr id="57" name="矩形 56"/>
          <p:cNvSpPr/>
          <p:nvPr/>
        </p:nvSpPr>
        <p:spPr>
          <a:xfrm>
            <a:off x="6768941" y="571815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资料装订邮寄</a:t>
            </a:r>
          </a:p>
        </p:txBody>
      </p:sp>
      <p:sp>
        <p:nvSpPr>
          <p:cNvPr id="59" name="矩形 58"/>
          <p:cNvSpPr/>
          <p:nvPr/>
        </p:nvSpPr>
        <p:spPr>
          <a:xfrm>
            <a:off x="94116" y="1891537"/>
            <a:ext cx="515143" cy="4247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latin typeface="华文楷体" panose="02010600040101010101" pitchFamily="2" charset="-122"/>
                <a:ea typeface="华文楷体" panose="02010600040101010101" pitchFamily="2" charset="-122"/>
              </a:rPr>
              <a:t>一级</a:t>
            </a:r>
          </a:p>
        </p:txBody>
      </p:sp>
      <p:sp>
        <p:nvSpPr>
          <p:cNvPr id="60" name="矩形 59"/>
          <p:cNvSpPr/>
          <p:nvPr/>
        </p:nvSpPr>
        <p:spPr>
          <a:xfrm>
            <a:off x="105804" y="2653600"/>
            <a:ext cx="510379" cy="6203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latin typeface="华文楷体" panose="02010600040101010101" pitchFamily="2" charset="-122"/>
                <a:ea typeface="华文楷体" panose="02010600040101010101" pitchFamily="2" charset="-122"/>
              </a:rPr>
              <a:t>二级</a:t>
            </a:r>
          </a:p>
        </p:txBody>
      </p:sp>
      <p:sp>
        <p:nvSpPr>
          <p:cNvPr id="61" name="矩形 60"/>
          <p:cNvSpPr/>
          <p:nvPr/>
        </p:nvSpPr>
        <p:spPr>
          <a:xfrm>
            <a:off x="51203" y="4069522"/>
            <a:ext cx="504655" cy="13911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>
                <a:latin typeface="华文楷体" panose="02010600040101010101" pitchFamily="2" charset="-122"/>
                <a:ea typeface="华文楷体" panose="02010600040101010101" pitchFamily="2" charset="-122"/>
              </a:rPr>
              <a:t>作业流程</a:t>
            </a:r>
            <a:endParaRPr lang="en-US" altLang="zh-CN" sz="105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1050" b="1">
                <a:latin typeface="华文楷体" panose="02010600040101010101" pitchFamily="2" charset="-122"/>
                <a:ea typeface="华文楷体" panose="02010600040101010101" pitchFamily="2" charset="-122"/>
              </a:rPr>
              <a:t>步骤</a:t>
            </a:r>
          </a:p>
        </p:txBody>
      </p:sp>
      <p:sp>
        <p:nvSpPr>
          <p:cNvPr id="62" name="矩形 61"/>
          <p:cNvSpPr/>
          <p:nvPr/>
        </p:nvSpPr>
        <p:spPr>
          <a:xfrm>
            <a:off x="904134" y="489392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填报差异</a:t>
            </a:r>
          </a:p>
        </p:txBody>
      </p:sp>
      <p:sp>
        <p:nvSpPr>
          <p:cNvPr id="63" name="矩形 62"/>
          <p:cNvSpPr/>
          <p:nvPr/>
        </p:nvSpPr>
        <p:spPr>
          <a:xfrm>
            <a:off x="904134" y="3657478"/>
            <a:ext cx="1260000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接收人行清单</a:t>
            </a:r>
          </a:p>
        </p:txBody>
      </p:sp>
      <p:sp>
        <p:nvSpPr>
          <p:cNvPr id="64" name="矩形 63"/>
          <p:cNvSpPr/>
          <p:nvPr/>
        </p:nvSpPr>
        <p:spPr>
          <a:xfrm>
            <a:off x="904134" y="448181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审批人行清单</a:t>
            </a:r>
          </a:p>
        </p:txBody>
      </p:sp>
      <p:sp>
        <p:nvSpPr>
          <p:cNvPr id="65" name="矩形 64"/>
          <p:cNvSpPr/>
          <p:nvPr/>
        </p:nvSpPr>
        <p:spPr>
          <a:xfrm>
            <a:off x="904134" y="571815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报送清查报告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224974" y="2688324"/>
            <a:ext cx="1127746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系统外</a:t>
            </a:r>
            <a:endParaRPr lang="en-US" altLang="zh-CN" sz="1400" b="1" kern="600" spc="16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b="1" kern="600" spc="16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网银收付</a:t>
            </a:r>
          </a:p>
        </p:txBody>
      </p:sp>
      <p:sp>
        <p:nvSpPr>
          <p:cNvPr id="67" name="矩形 66"/>
          <p:cNvSpPr/>
          <p:nvPr/>
        </p:nvSpPr>
        <p:spPr>
          <a:xfrm>
            <a:off x="5045963" y="2652012"/>
            <a:ext cx="1424891" cy="620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128471" y="3657478"/>
            <a:ext cx="1260000" cy="2268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查询系统代办</a:t>
            </a:r>
          </a:p>
        </p:txBody>
      </p:sp>
      <p:sp>
        <p:nvSpPr>
          <p:cNvPr id="69" name="矩形 68"/>
          <p:cNvSpPr/>
          <p:nvPr/>
        </p:nvSpPr>
        <p:spPr>
          <a:xfrm>
            <a:off x="5128471" y="406969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查询流水</a:t>
            </a:r>
          </a:p>
        </p:txBody>
      </p:sp>
      <p:sp>
        <p:nvSpPr>
          <p:cNvPr id="70" name="矩形 69"/>
          <p:cNvSpPr/>
          <p:nvPr/>
        </p:nvSpPr>
        <p:spPr>
          <a:xfrm>
            <a:off x="5128471" y="448181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导入流水</a:t>
            </a:r>
          </a:p>
        </p:txBody>
      </p:sp>
      <p:sp>
        <p:nvSpPr>
          <p:cNvPr id="71" name="矩形 70"/>
          <p:cNvSpPr/>
          <p:nvPr/>
        </p:nvSpPr>
        <p:spPr>
          <a:xfrm>
            <a:off x="5128471" y="489392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复核流水</a:t>
            </a:r>
          </a:p>
        </p:txBody>
      </p:sp>
      <p:sp>
        <p:nvSpPr>
          <p:cNvPr id="72" name="矩形 71"/>
          <p:cNvSpPr/>
          <p:nvPr/>
        </p:nvSpPr>
        <p:spPr>
          <a:xfrm>
            <a:off x="5128471" y="530604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数据比对</a:t>
            </a:r>
          </a:p>
        </p:txBody>
      </p:sp>
      <p:sp>
        <p:nvSpPr>
          <p:cNvPr id="73" name="矩形 72"/>
          <p:cNvSpPr/>
          <p:nvPr/>
        </p:nvSpPr>
        <p:spPr>
          <a:xfrm>
            <a:off x="5129106" y="571815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数据勾选</a:t>
            </a:r>
          </a:p>
        </p:txBody>
      </p:sp>
      <p:sp>
        <p:nvSpPr>
          <p:cNvPr id="74" name="矩形 73"/>
          <p:cNvSpPr/>
          <p:nvPr/>
        </p:nvSpPr>
        <p:spPr>
          <a:xfrm>
            <a:off x="904134" y="4069698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录入人行清单</a:t>
            </a:r>
          </a:p>
        </p:txBody>
      </p:sp>
      <p:sp>
        <p:nvSpPr>
          <p:cNvPr id="75" name="矩形 74"/>
          <p:cNvSpPr/>
          <p:nvPr/>
        </p:nvSpPr>
        <p:spPr>
          <a:xfrm>
            <a:off x="904134" y="5306043"/>
            <a:ext cx="1260000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审批差异</a:t>
            </a:r>
          </a:p>
        </p:txBody>
      </p:sp>
      <p:sp>
        <p:nvSpPr>
          <p:cNvPr id="76" name="矩形 75"/>
          <p:cNvSpPr/>
          <p:nvPr/>
        </p:nvSpPr>
        <p:spPr>
          <a:xfrm>
            <a:off x="10940263" y="4893928"/>
            <a:ext cx="990605" cy="2266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latin typeface="华文楷体" panose="02010600040101010101" pitchFamily="2" charset="-122"/>
                <a:ea typeface="华文楷体" panose="02010600040101010101" pitchFamily="2" charset="-122"/>
              </a:rPr>
              <a:t>结果复核</a:t>
            </a:r>
          </a:p>
        </p:txBody>
      </p:sp>
      <p:sp>
        <p:nvSpPr>
          <p:cNvPr id="233" name="五角星 232"/>
          <p:cNvSpPr/>
          <p:nvPr/>
        </p:nvSpPr>
        <p:spPr>
          <a:xfrm>
            <a:off x="6254733" y="2584848"/>
            <a:ext cx="216000" cy="1800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34" name="五角星 233"/>
          <p:cNvSpPr/>
          <p:nvPr/>
        </p:nvSpPr>
        <p:spPr>
          <a:xfrm>
            <a:off x="8028923" y="2584848"/>
            <a:ext cx="216000" cy="180000"/>
          </a:xfrm>
          <a:prstGeom prst="star5">
            <a:avLst/>
          </a:prstGeom>
          <a:solidFill>
            <a:srgbClr val="F1BF7B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36" name="五角星 235"/>
          <p:cNvSpPr/>
          <p:nvPr/>
        </p:nvSpPr>
        <p:spPr>
          <a:xfrm>
            <a:off x="3162283" y="2584848"/>
            <a:ext cx="216000" cy="1800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37" name="五角星 236"/>
          <p:cNvSpPr/>
          <p:nvPr/>
        </p:nvSpPr>
        <p:spPr>
          <a:xfrm>
            <a:off x="10335878" y="6417708"/>
            <a:ext cx="216000" cy="180000"/>
          </a:xfrm>
          <a:prstGeom prst="star5">
            <a:avLst/>
          </a:prstGeom>
          <a:solidFill>
            <a:srgbClr val="F1BF7B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10409555" y="6304915"/>
            <a:ext cx="1612265" cy="4057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新增</a:t>
            </a:r>
            <a:r>
              <a:rPr lang="en-US" altLang="zh-CN" sz="1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</a:t>
            </a:r>
            <a:r>
              <a:rPr lang="zh-CN" altLang="en-US" sz="1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流程</a:t>
            </a:r>
          </a:p>
        </p:txBody>
      </p:sp>
      <p:sp>
        <p:nvSpPr>
          <p:cNvPr id="4" name="五角星 3"/>
          <p:cNvSpPr/>
          <p:nvPr/>
        </p:nvSpPr>
        <p:spPr>
          <a:xfrm>
            <a:off x="10335878" y="6025913"/>
            <a:ext cx="216000" cy="1800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09555" y="5899150"/>
            <a:ext cx="1612265" cy="4057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历史</a:t>
            </a:r>
            <a:r>
              <a:rPr lang="en-US" altLang="zh-CN" sz="1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</a:t>
            </a:r>
            <a:r>
              <a:rPr lang="zh-CN" altLang="en-US" sz="1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流程</a:t>
            </a:r>
          </a:p>
        </p:txBody>
      </p:sp>
      <p:sp>
        <p:nvSpPr>
          <p:cNvPr id="6" name="五角星 5"/>
          <p:cNvSpPr/>
          <p:nvPr/>
        </p:nvSpPr>
        <p:spPr>
          <a:xfrm>
            <a:off x="9426558" y="2584848"/>
            <a:ext cx="216000" cy="1800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3269" y="210207"/>
            <a:ext cx="8124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j-cs"/>
              </a:rPr>
              <a:t>平安财务案例：</a:t>
            </a:r>
            <a:r>
              <a:rPr 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余额调节表编制自动化流程需求背景及分析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69155" y="3774440"/>
            <a:ext cx="219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通过多个渠道收集银行、企业流水数据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69053" y="4297690"/>
            <a:ext cx="2294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下载、分包、压缩后将收集的附件上载至作业系统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587240" y="3587750"/>
            <a:ext cx="2376170" cy="1301750"/>
          </a:xfrm>
          <a:prstGeom prst="roundRect">
            <a:avLst>
              <a:gd name="adj" fmla="val 6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01366" y="5623882"/>
            <a:ext cx="1948971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平均每人</a:t>
            </a: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每天</a:t>
            </a:r>
            <a:r>
              <a:rPr lang="en-US" alt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1/8</a:t>
            </a: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的工作时间进行业务处理</a:t>
            </a:r>
          </a:p>
        </p:txBody>
      </p:sp>
      <p:sp>
        <p:nvSpPr>
          <p:cNvPr id="31" name="Freeform 51"/>
          <p:cNvSpPr>
            <a:spLocks noEditPoints="1"/>
          </p:cNvSpPr>
          <p:nvPr/>
        </p:nvSpPr>
        <p:spPr bwMode="auto">
          <a:xfrm>
            <a:off x="1585443" y="2547226"/>
            <a:ext cx="1504156" cy="1110908"/>
          </a:xfrm>
          <a:custGeom>
            <a:avLst/>
            <a:gdLst>
              <a:gd name="T0" fmla="*/ 448 w 531"/>
              <a:gd name="T1" fmla="*/ 98 h 467"/>
              <a:gd name="T2" fmla="*/ 461 w 531"/>
              <a:gd name="T3" fmla="*/ 75 h 467"/>
              <a:gd name="T4" fmla="*/ 449 w 531"/>
              <a:gd name="T5" fmla="*/ 72 h 467"/>
              <a:gd name="T6" fmla="*/ 442 w 531"/>
              <a:gd name="T7" fmla="*/ 85 h 467"/>
              <a:gd name="T8" fmla="*/ 430 w 531"/>
              <a:gd name="T9" fmla="*/ 78 h 467"/>
              <a:gd name="T10" fmla="*/ 435 w 531"/>
              <a:gd name="T11" fmla="*/ 67 h 467"/>
              <a:gd name="T12" fmla="*/ 429 w 531"/>
              <a:gd name="T13" fmla="*/ 60 h 467"/>
              <a:gd name="T14" fmla="*/ 286 w 531"/>
              <a:gd name="T15" fmla="*/ 36 h 467"/>
              <a:gd name="T16" fmla="*/ 288 w 531"/>
              <a:gd name="T17" fmla="*/ 15 h 467"/>
              <a:gd name="T18" fmla="*/ 266 w 531"/>
              <a:gd name="T19" fmla="*/ 0 h 467"/>
              <a:gd name="T20" fmla="*/ 247 w 531"/>
              <a:gd name="T21" fmla="*/ 11 h 467"/>
              <a:gd name="T22" fmla="*/ 243 w 531"/>
              <a:gd name="T23" fmla="*/ 31 h 467"/>
              <a:gd name="T24" fmla="*/ 135 w 531"/>
              <a:gd name="T25" fmla="*/ 51 h 467"/>
              <a:gd name="T26" fmla="*/ 97 w 531"/>
              <a:gd name="T27" fmla="*/ 65 h 467"/>
              <a:gd name="T28" fmla="*/ 101 w 531"/>
              <a:gd name="T29" fmla="*/ 78 h 467"/>
              <a:gd name="T30" fmla="*/ 92 w 531"/>
              <a:gd name="T31" fmla="*/ 87 h 467"/>
              <a:gd name="T32" fmla="*/ 84 w 531"/>
              <a:gd name="T33" fmla="*/ 75 h 467"/>
              <a:gd name="T34" fmla="*/ 72 w 531"/>
              <a:gd name="T35" fmla="*/ 72 h 467"/>
              <a:gd name="T36" fmla="*/ 78 w 531"/>
              <a:gd name="T37" fmla="*/ 95 h 467"/>
              <a:gd name="T38" fmla="*/ 0 w 531"/>
              <a:gd name="T39" fmla="*/ 304 h 467"/>
              <a:gd name="T40" fmla="*/ 24 w 531"/>
              <a:gd name="T41" fmla="*/ 328 h 467"/>
              <a:gd name="T42" fmla="*/ 138 w 531"/>
              <a:gd name="T43" fmla="*/ 339 h 467"/>
              <a:gd name="T44" fmla="*/ 173 w 531"/>
              <a:gd name="T45" fmla="*/ 320 h 467"/>
              <a:gd name="T46" fmla="*/ 185 w 531"/>
              <a:gd name="T47" fmla="*/ 300 h 467"/>
              <a:gd name="T48" fmla="*/ 114 w 531"/>
              <a:gd name="T49" fmla="*/ 84 h 467"/>
              <a:gd name="T50" fmla="*/ 178 w 531"/>
              <a:gd name="T51" fmla="*/ 58 h 467"/>
              <a:gd name="T52" fmla="*/ 243 w 531"/>
              <a:gd name="T53" fmla="*/ 233 h 467"/>
              <a:gd name="T54" fmla="*/ 249 w 531"/>
              <a:gd name="T55" fmla="*/ 299 h 467"/>
              <a:gd name="T56" fmla="*/ 248 w 531"/>
              <a:gd name="T57" fmla="*/ 352 h 467"/>
              <a:gd name="T58" fmla="*/ 210 w 531"/>
              <a:gd name="T59" fmla="*/ 385 h 467"/>
              <a:gd name="T60" fmla="*/ 186 w 531"/>
              <a:gd name="T61" fmla="*/ 467 h 467"/>
              <a:gd name="T62" fmla="*/ 327 w 531"/>
              <a:gd name="T63" fmla="*/ 386 h 467"/>
              <a:gd name="T64" fmla="*/ 292 w 531"/>
              <a:gd name="T65" fmla="*/ 371 h 467"/>
              <a:gd name="T66" fmla="*/ 282 w 531"/>
              <a:gd name="T67" fmla="*/ 299 h 467"/>
              <a:gd name="T68" fmla="*/ 289 w 531"/>
              <a:gd name="T69" fmla="*/ 233 h 467"/>
              <a:gd name="T70" fmla="*/ 354 w 531"/>
              <a:gd name="T71" fmla="*/ 58 h 467"/>
              <a:gd name="T72" fmla="*/ 417 w 531"/>
              <a:gd name="T73" fmla="*/ 84 h 467"/>
              <a:gd name="T74" fmla="*/ 346 w 531"/>
              <a:gd name="T75" fmla="*/ 300 h 467"/>
              <a:gd name="T76" fmla="*/ 358 w 531"/>
              <a:gd name="T77" fmla="*/ 320 h 467"/>
              <a:gd name="T78" fmla="*/ 396 w 531"/>
              <a:gd name="T79" fmla="*/ 339 h 467"/>
              <a:gd name="T80" fmla="*/ 507 w 531"/>
              <a:gd name="T81" fmla="*/ 328 h 467"/>
              <a:gd name="T82" fmla="*/ 531 w 531"/>
              <a:gd name="T83" fmla="*/ 303 h 467"/>
              <a:gd name="T84" fmla="*/ 275 w 531"/>
              <a:gd name="T85" fmla="*/ 24 h 467"/>
              <a:gd name="T86" fmla="*/ 266 w 531"/>
              <a:gd name="T87" fmla="*/ 34 h 467"/>
              <a:gd name="T88" fmla="*/ 257 w 531"/>
              <a:gd name="T89" fmla="*/ 21 h 467"/>
              <a:gd name="T90" fmla="*/ 51 w 531"/>
              <a:gd name="T91" fmla="*/ 325 h 467"/>
              <a:gd name="T92" fmla="*/ 166 w 531"/>
              <a:gd name="T93" fmla="*/ 308 h 467"/>
              <a:gd name="T94" fmla="*/ 134 w 531"/>
              <a:gd name="T95" fmla="*/ 325 h 467"/>
              <a:gd name="T96" fmla="*/ 270 w 531"/>
              <a:gd name="T97" fmla="*/ 217 h 467"/>
              <a:gd name="T98" fmla="*/ 275 w 531"/>
              <a:gd name="T99" fmla="*/ 274 h 467"/>
              <a:gd name="T100" fmla="*/ 256 w 531"/>
              <a:gd name="T101" fmla="*/ 274 h 467"/>
              <a:gd name="T102" fmla="*/ 262 w 531"/>
              <a:gd name="T103" fmla="*/ 217 h 467"/>
              <a:gd name="T104" fmla="*/ 331 w 531"/>
              <a:gd name="T105" fmla="*/ 453 h 467"/>
              <a:gd name="T106" fmla="*/ 296 w 531"/>
              <a:gd name="T107" fmla="*/ 391 h 467"/>
              <a:gd name="T108" fmla="*/ 256 w 531"/>
              <a:gd name="T109" fmla="*/ 368 h 467"/>
              <a:gd name="T110" fmla="*/ 268 w 531"/>
              <a:gd name="T111" fmla="*/ 307 h 467"/>
              <a:gd name="T112" fmla="*/ 274 w 531"/>
              <a:gd name="T113" fmla="*/ 368 h 467"/>
              <a:gd name="T114" fmla="*/ 268 w 531"/>
              <a:gd name="T115" fmla="*/ 203 h 467"/>
              <a:gd name="T116" fmla="*/ 268 w 531"/>
              <a:gd name="T117" fmla="*/ 53 h 467"/>
              <a:gd name="T118" fmla="*/ 480 w 531"/>
              <a:gd name="T119" fmla="*/ 325 h 467"/>
              <a:gd name="T120" fmla="*/ 367 w 531"/>
              <a:gd name="T121" fmla="*/ 308 h 467"/>
              <a:gd name="T122" fmla="*/ 480 w 531"/>
              <a:gd name="T123" fmla="*/ 32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467">
                <a:moveTo>
                  <a:pt x="531" y="303"/>
                </a:moveTo>
                <a:lnTo>
                  <a:pt x="531" y="303"/>
                </a:lnTo>
                <a:lnTo>
                  <a:pt x="531" y="300"/>
                </a:lnTo>
                <a:lnTo>
                  <a:pt x="530" y="298"/>
                </a:lnTo>
                <a:lnTo>
                  <a:pt x="448" y="98"/>
                </a:lnTo>
                <a:lnTo>
                  <a:pt x="448" y="98"/>
                </a:lnTo>
                <a:lnTo>
                  <a:pt x="453" y="95"/>
                </a:lnTo>
                <a:lnTo>
                  <a:pt x="457" y="91"/>
                </a:lnTo>
                <a:lnTo>
                  <a:pt x="461" y="84"/>
                </a:lnTo>
                <a:lnTo>
                  <a:pt x="462" y="78"/>
                </a:lnTo>
                <a:lnTo>
                  <a:pt x="462" y="78"/>
                </a:lnTo>
                <a:lnTo>
                  <a:pt x="461" y="75"/>
                </a:lnTo>
                <a:lnTo>
                  <a:pt x="459" y="72"/>
                </a:lnTo>
                <a:lnTo>
                  <a:pt x="457" y="71"/>
                </a:lnTo>
                <a:lnTo>
                  <a:pt x="454" y="70"/>
                </a:lnTo>
                <a:lnTo>
                  <a:pt x="454" y="70"/>
                </a:lnTo>
                <a:lnTo>
                  <a:pt x="452" y="71"/>
                </a:lnTo>
                <a:lnTo>
                  <a:pt x="449" y="72"/>
                </a:lnTo>
                <a:lnTo>
                  <a:pt x="448" y="75"/>
                </a:lnTo>
                <a:lnTo>
                  <a:pt x="448" y="78"/>
                </a:lnTo>
                <a:lnTo>
                  <a:pt x="448" y="78"/>
                </a:lnTo>
                <a:lnTo>
                  <a:pt x="446" y="81"/>
                </a:lnTo>
                <a:lnTo>
                  <a:pt x="444" y="83"/>
                </a:lnTo>
                <a:lnTo>
                  <a:pt x="442" y="85"/>
                </a:lnTo>
                <a:lnTo>
                  <a:pt x="439" y="87"/>
                </a:lnTo>
                <a:lnTo>
                  <a:pt x="439" y="87"/>
                </a:lnTo>
                <a:lnTo>
                  <a:pt x="436" y="85"/>
                </a:lnTo>
                <a:lnTo>
                  <a:pt x="434" y="83"/>
                </a:lnTo>
                <a:lnTo>
                  <a:pt x="431" y="81"/>
                </a:lnTo>
                <a:lnTo>
                  <a:pt x="430" y="78"/>
                </a:lnTo>
                <a:lnTo>
                  <a:pt x="430" y="78"/>
                </a:lnTo>
                <a:lnTo>
                  <a:pt x="431" y="75"/>
                </a:lnTo>
                <a:lnTo>
                  <a:pt x="434" y="72"/>
                </a:lnTo>
                <a:lnTo>
                  <a:pt x="434" y="72"/>
                </a:lnTo>
                <a:lnTo>
                  <a:pt x="435" y="70"/>
                </a:lnTo>
                <a:lnTo>
                  <a:pt x="435" y="67"/>
                </a:lnTo>
                <a:lnTo>
                  <a:pt x="435" y="65"/>
                </a:lnTo>
                <a:lnTo>
                  <a:pt x="434" y="63"/>
                </a:lnTo>
                <a:lnTo>
                  <a:pt x="434" y="63"/>
                </a:lnTo>
                <a:lnTo>
                  <a:pt x="431" y="61"/>
                </a:lnTo>
                <a:lnTo>
                  <a:pt x="429" y="60"/>
                </a:lnTo>
                <a:lnTo>
                  <a:pt x="429" y="60"/>
                </a:lnTo>
                <a:lnTo>
                  <a:pt x="396" y="51"/>
                </a:lnTo>
                <a:lnTo>
                  <a:pt x="360" y="44"/>
                </a:lnTo>
                <a:lnTo>
                  <a:pt x="323" y="41"/>
                </a:lnTo>
                <a:lnTo>
                  <a:pt x="283" y="39"/>
                </a:lnTo>
                <a:lnTo>
                  <a:pt x="283" y="39"/>
                </a:lnTo>
                <a:lnTo>
                  <a:pt x="286" y="36"/>
                </a:lnTo>
                <a:lnTo>
                  <a:pt x="288" y="31"/>
                </a:lnTo>
                <a:lnTo>
                  <a:pt x="289" y="28"/>
                </a:lnTo>
                <a:lnTo>
                  <a:pt x="289" y="24"/>
                </a:lnTo>
                <a:lnTo>
                  <a:pt x="289" y="24"/>
                </a:lnTo>
                <a:lnTo>
                  <a:pt x="289" y="20"/>
                </a:lnTo>
                <a:lnTo>
                  <a:pt x="288" y="15"/>
                </a:lnTo>
                <a:lnTo>
                  <a:pt x="286" y="11"/>
                </a:lnTo>
                <a:lnTo>
                  <a:pt x="282" y="8"/>
                </a:lnTo>
                <a:lnTo>
                  <a:pt x="279" y="4"/>
                </a:lnTo>
                <a:lnTo>
                  <a:pt x="275" y="2"/>
                </a:lnTo>
                <a:lnTo>
                  <a:pt x="270" y="1"/>
                </a:lnTo>
                <a:lnTo>
                  <a:pt x="266" y="0"/>
                </a:lnTo>
                <a:lnTo>
                  <a:pt x="266" y="0"/>
                </a:lnTo>
                <a:lnTo>
                  <a:pt x="261" y="1"/>
                </a:lnTo>
                <a:lnTo>
                  <a:pt x="256" y="2"/>
                </a:lnTo>
                <a:lnTo>
                  <a:pt x="253" y="4"/>
                </a:lnTo>
                <a:lnTo>
                  <a:pt x="249" y="8"/>
                </a:lnTo>
                <a:lnTo>
                  <a:pt x="247" y="11"/>
                </a:lnTo>
                <a:lnTo>
                  <a:pt x="245" y="15"/>
                </a:lnTo>
                <a:lnTo>
                  <a:pt x="242" y="20"/>
                </a:lnTo>
                <a:lnTo>
                  <a:pt x="242" y="24"/>
                </a:lnTo>
                <a:lnTo>
                  <a:pt x="242" y="24"/>
                </a:lnTo>
                <a:lnTo>
                  <a:pt x="242" y="28"/>
                </a:lnTo>
                <a:lnTo>
                  <a:pt x="243" y="31"/>
                </a:lnTo>
                <a:lnTo>
                  <a:pt x="246" y="36"/>
                </a:lnTo>
                <a:lnTo>
                  <a:pt x="248" y="39"/>
                </a:lnTo>
                <a:lnTo>
                  <a:pt x="248" y="39"/>
                </a:lnTo>
                <a:lnTo>
                  <a:pt x="209" y="41"/>
                </a:lnTo>
                <a:lnTo>
                  <a:pt x="171" y="44"/>
                </a:lnTo>
                <a:lnTo>
                  <a:pt x="135" y="51"/>
                </a:lnTo>
                <a:lnTo>
                  <a:pt x="102" y="60"/>
                </a:lnTo>
                <a:lnTo>
                  <a:pt x="102" y="60"/>
                </a:lnTo>
                <a:lnTo>
                  <a:pt x="100" y="61"/>
                </a:lnTo>
                <a:lnTo>
                  <a:pt x="98" y="63"/>
                </a:lnTo>
                <a:lnTo>
                  <a:pt x="98" y="63"/>
                </a:lnTo>
                <a:lnTo>
                  <a:pt x="97" y="65"/>
                </a:lnTo>
                <a:lnTo>
                  <a:pt x="97" y="67"/>
                </a:lnTo>
                <a:lnTo>
                  <a:pt x="97" y="70"/>
                </a:lnTo>
                <a:lnTo>
                  <a:pt x="99" y="72"/>
                </a:lnTo>
                <a:lnTo>
                  <a:pt x="99" y="72"/>
                </a:lnTo>
                <a:lnTo>
                  <a:pt x="100" y="75"/>
                </a:lnTo>
                <a:lnTo>
                  <a:pt x="101" y="78"/>
                </a:lnTo>
                <a:lnTo>
                  <a:pt x="101" y="78"/>
                </a:lnTo>
                <a:lnTo>
                  <a:pt x="100" y="81"/>
                </a:lnTo>
                <a:lnTo>
                  <a:pt x="99" y="83"/>
                </a:lnTo>
                <a:lnTo>
                  <a:pt x="95" y="85"/>
                </a:lnTo>
                <a:lnTo>
                  <a:pt x="92" y="87"/>
                </a:lnTo>
                <a:lnTo>
                  <a:pt x="92" y="87"/>
                </a:lnTo>
                <a:lnTo>
                  <a:pt x="89" y="85"/>
                </a:lnTo>
                <a:lnTo>
                  <a:pt x="87" y="83"/>
                </a:lnTo>
                <a:lnTo>
                  <a:pt x="85" y="81"/>
                </a:lnTo>
                <a:lnTo>
                  <a:pt x="85" y="78"/>
                </a:lnTo>
                <a:lnTo>
                  <a:pt x="85" y="78"/>
                </a:lnTo>
                <a:lnTo>
                  <a:pt x="84" y="75"/>
                </a:lnTo>
                <a:lnTo>
                  <a:pt x="83" y="72"/>
                </a:lnTo>
                <a:lnTo>
                  <a:pt x="80" y="71"/>
                </a:lnTo>
                <a:lnTo>
                  <a:pt x="77" y="70"/>
                </a:lnTo>
                <a:lnTo>
                  <a:pt x="77" y="70"/>
                </a:lnTo>
                <a:lnTo>
                  <a:pt x="75" y="71"/>
                </a:lnTo>
                <a:lnTo>
                  <a:pt x="72" y="72"/>
                </a:lnTo>
                <a:lnTo>
                  <a:pt x="71" y="75"/>
                </a:lnTo>
                <a:lnTo>
                  <a:pt x="71" y="78"/>
                </a:lnTo>
                <a:lnTo>
                  <a:pt x="71" y="78"/>
                </a:lnTo>
                <a:lnTo>
                  <a:pt x="71" y="84"/>
                </a:lnTo>
                <a:lnTo>
                  <a:pt x="74" y="91"/>
                </a:lnTo>
                <a:lnTo>
                  <a:pt x="78" y="95"/>
                </a:lnTo>
                <a:lnTo>
                  <a:pt x="84" y="98"/>
                </a:lnTo>
                <a:lnTo>
                  <a:pt x="2" y="298"/>
                </a:lnTo>
                <a:lnTo>
                  <a:pt x="2" y="298"/>
                </a:lnTo>
                <a:lnTo>
                  <a:pt x="2" y="300"/>
                </a:lnTo>
                <a:lnTo>
                  <a:pt x="2" y="303"/>
                </a:lnTo>
                <a:lnTo>
                  <a:pt x="0" y="304"/>
                </a:lnTo>
                <a:lnTo>
                  <a:pt x="0" y="304"/>
                </a:lnTo>
                <a:lnTo>
                  <a:pt x="4" y="310"/>
                </a:lnTo>
                <a:lnTo>
                  <a:pt x="8" y="314"/>
                </a:lnTo>
                <a:lnTo>
                  <a:pt x="12" y="320"/>
                </a:lnTo>
                <a:lnTo>
                  <a:pt x="18" y="324"/>
                </a:lnTo>
                <a:lnTo>
                  <a:pt x="24" y="328"/>
                </a:lnTo>
                <a:lnTo>
                  <a:pt x="32" y="333"/>
                </a:lnTo>
                <a:lnTo>
                  <a:pt x="39" y="336"/>
                </a:lnTo>
                <a:lnTo>
                  <a:pt x="48" y="339"/>
                </a:lnTo>
                <a:lnTo>
                  <a:pt x="50" y="339"/>
                </a:lnTo>
                <a:lnTo>
                  <a:pt x="135" y="339"/>
                </a:lnTo>
                <a:lnTo>
                  <a:pt x="138" y="339"/>
                </a:lnTo>
                <a:lnTo>
                  <a:pt x="138" y="339"/>
                </a:lnTo>
                <a:lnTo>
                  <a:pt x="146" y="336"/>
                </a:lnTo>
                <a:lnTo>
                  <a:pt x="154" y="333"/>
                </a:lnTo>
                <a:lnTo>
                  <a:pt x="161" y="328"/>
                </a:lnTo>
                <a:lnTo>
                  <a:pt x="168" y="324"/>
                </a:lnTo>
                <a:lnTo>
                  <a:pt x="173" y="320"/>
                </a:lnTo>
                <a:lnTo>
                  <a:pt x="179" y="314"/>
                </a:lnTo>
                <a:lnTo>
                  <a:pt x="183" y="310"/>
                </a:lnTo>
                <a:lnTo>
                  <a:pt x="186" y="304"/>
                </a:lnTo>
                <a:lnTo>
                  <a:pt x="185" y="303"/>
                </a:lnTo>
                <a:lnTo>
                  <a:pt x="185" y="303"/>
                </a:lnTo>
                <a:lnTo>
                  <a:pt x="185" y="300"/>
                </a:lnTo>
                <a:lnTo>
                  <a:pt x="184" y="298"/>
                </a:lnTo>
                <a:lnTo>
                  <a:pt x="102" y="98"/>
                </a:lnTo>
                <a:lnTo>
                  <a:pt x="102" y="98"/>
                </a:lnTo>
                <a:lnTo>
                  <a:pt x="107" y="95"/>
                </a:lnTo>
                <a:lnTo>
                  <a:pt x="112" y="90"/>
                </a:lnTo>
                <a:lnTo>
                  <a:pt x="114" y="84"/>
                </a:lnTo>
                <a:lnTo>
                  <a:pt x="115" y="78"/>
                </a:lnTo>
                <a:lnTo>
                  <a:pt x="115" y="78"/>
                </a:lnTo>
                <a:lnTo>
                  <a:pt x="114" y="70"/>
                </a:lnTo>
                <a:lnTo>
                  <a:pt x="114" y="70"/>
                </a:lnTo>
                <a:lnTo>
                  <a:pt x="145" y="64"/>
                </a:lnTo>
                <a:lnTo>
                  <a:pt x="178" y="58"/>
                </a:lnTo>
                <a:lnTo>
                  <a:pt x="212" y="54"/>
                </a:lnTo>
                <a:lnTo>
                  <a:pt x="249" y="53"/>
                </a:lnTo>
                <a:lnTo>
                  <a:pt x="249" y="211"/>
                </a:lnTo>
                <a:lnTo>
                  <a:pt x="249" y="211"/>
                </a:lnTo>
                <a:lnTo>
                  <a:pt x="246" y="222"/>
                </a:lnTo>
                <a:lnTo>
                  <a:pt x="243" y="233"/>
                </a:lnTo>
                <a:lnTo>
                  <a:pt x="241" y="244"/>
                </a:lnTo>
                <a:lnTo>
                  <a:pt x="241" y="255"/>
                </a:lnTo>
                <a:lnTo>
                  <a:pt x="241" y="267"/>
                </a:lnTo>
                <a:lnTo>
                  <a:pt x="243" y="278"/>
                </a:lnTo>
                <a:lnTo>
                  <a:pt x="246" y="288"/>
                </a:lnTo>
                <a:lnTo>
                  <a:pt x="249" y="299"/>
                </a:lnTo>
                <a:lnTo>
                  <a:pt x="249" y="299"/>
                </a:lnTo>
                <a:lnTo>
                  <a:pt x="249" y="300"/>
                </a:lnTo>
                <a:lnTo>
                  <a:pt x="249" y="341"/>
                </a:lnTo>
                <a:lnTo>
                  <a:pt x="249" y="341"/>
                </a:lnTo>
                <a:lnTo>
                  <a:pt x="249" y="346"/>
                </a:lnTo>
                <a:lnTo>
                  <a:pt x="248" y="352"/>
                </a:lnTo>
                <a:lnTo>
                  <a:pt x="246" y="358"/>
                </a:lnTo>
                <a:lnTo>
                  <a:pt x="242" y="364"/>
                </a:lnTo>
                <a:lnTo>
                  <a:pt x="238" y="371"/>
                </a:lnTo>
                <a:lnTo>
                  <a:pt x="230" y="376"/>
                </a:lnTo>
                <a:lnTo>
                  <a:pt x="222" y="381"/>
                </a:lnTo>
                <a:lnTo>
                  <a:pt x="210" y="385"/>
                </a:lnTo>
                <a:lnTo>
                  <a:pt x="206" y="386"/>
                </a:lnTo>
                <a:lnTo>
                  <a:pt x="205" y="391"/>
                </a:lnTo>
                <a:lnTo>
                  <a:pt x="192" y="391"/>
                </a:lnTo>
                <a:lnTo>
                  <a:pt x="192" y="429"/>
                </a:lnTo>
                <a:lnTo>
                  <a:pt x="186" y="429"/>
                </a:lnTo>
                <a:lnTo>
                  <a:pt x="186" y="467"/>
                </a:lnTo>
                <a:lnTo>
                  <a:pt x="345" y="467"/>
                </a:lnTo>
                <a:lnTo>
                  <a:pt x="345" y="429"/>
                </a:lnTo>
                <a:lnTo>
                  <a:pt x="340" y="429"/>
                </a:lnTo>
                <a:lnTo>
                  <a:pt x="340" y="391"/>
                </a:lnTo>
                <a:lnTo>
                  <a:pt x="327" y="391"/>
                </a:lnTo>
                <a:lnTo>
                  <a:pt x="327" y="386"/>
                </a:lnTo>
                <a:lnTo>
                  <a:pt x="321" y="385"/>
                </a:lnTo>
                <a:lnTo>
                  <a:pt x="321" y="385"/>
                </a:lnTo>
                <a:lnTo>
                  <a:pt x="311" y="382"/>
                </a:lnTo>
                <a:lnTo>
                  <a:pt x="304" y="379"/>
                </a:lnTo>
                <a:lnTo>
                  <a:pt x="297" y="375"/>
                </a:lnTo>
                <a:lnTo>
                  <a:pt x="292" y="371"/>
                </a:lnTo>
                <a:lnTo>
                  <a:pt x="288" y="364"/>
                </a:lnTo>
                <a:lnTo>
                  <a:pt x="286" y="358"/>
                </a:lnTo>
                <a:lnTo>
                  <a:pt x="283" y="350"/>
                </a:lnTo>
                <a:lnTo>
                  <a:pt x="282" y="341"/>
                </a:lnTo>
                <a:lnTo>
                  <a:pt x="282" y="299"/>
                </a:lnTo>
                <a:lnTo>
                  <a:pt x="282" y="299"/>
                </a:lnTo>
                <a:lnTo>
                  <a:pt x="286" y="288"/>
                </a:lnTo>
                <a:lnTo>
                  <a:pt x="289" y="278"/>
                </a:lnTo>
                <a:lnTo>
                  <a:pt x="290" y="266"/>
                </a:lnTo>
                <a:lnTo>
                  <a:pt x="290" y="255"/>
                </a:lnTo>
                <a:lnTo>
                  <a:pt x="290" y="244"/>
                </a:lnTo>
                <a:lnTo>
                  <a:pt x="289" y="233"/>
                </a:lnTo>
                <a:lnTo>
                  <a:pt x="286" y="222"/>
                </a:lnTo>
                <a:lnTo>
                  <a:pt x="282" y="211"/>
                </a:lnTo>
                <a:lnTo>
                  <a:pt x="282" y="53"/>
                </a:lnTo>
                <a:lnTo>
                  <a:pt x="282" y="53"/>
                </a:lnTo>
                <a:lnTo>
                  <a:pt x="319" y="54"/>
                </a:lnTo>
                <a:lnTo>
                  <a:pt x="354" y="58"/>
                </a:lnTo>
                <a:lnTo>
                  <a:pt x="387" y="64"/>
                </a:lnTo>
                <a:lnTo>
                  <a:pt x="417" y="70"/>
                </a:lnTo>
                <a:lnTo>
                  <a:pt x="417" y="70"/>
                </a:lnTo>
                <a:lnTo>
                  <a:pt x="416" y="78"/>
                </a:lnTo>
                <a:lnTo>
                  <a:pt x="416" y="78"/>
                </a:lnTo>
                <a:lnTo>
                  <a:pt x="417" y="84"/>
                </a:lnTo>
                <a:lnTo>
                  <a:pt x="421" y="90"/>
                </a:lnTo>
                <a:lnTo>
                  <a:pt x="424" y="95"/>
                </a:lnTo>
                <a:lnTo>
                  <a:pt x="429" y="98"/>
                </a:lnTo>
                <a:lnTo>
                  <a:pt x="347" y="298"/>
                </a:lnTo>
                <a:lnTo>
                  <a:pt x="347" y="298"/>
                </a:lnTo>
                <a:lnTo>
                  <a:pt x="346" y="300"/>
                </a:lnTo>
                <a:lnTo>
                  <a:pt x="347" y="303"/>
                </a:lnTo>
                <a:lnTo>
                  <a:pt x="346" y="304"/>
                </a:lnTo>
                <a:lnTo>
                  <a:pt x="346" y="304"/>
                </a:lnTo>
                <a:lnTo>
                  <a:pt x="349" y="310"/>
                </a:lnTo>
                <a:lnTo>
                  <a:pt x="354" y="314"/>
                </a:lnTo>
                <a:lnTo>
                  <a:pt x="358" y="320"/>
                </a:lnTo>
                <a:lnTo>
                  <a:pt x="363" y="324"/>
                </a:lnTo>
                <a:lnTo>
                  <a:pt x="370" y="328"/>
                </a:lnTo>
                <a:lnTo>
                  <a:pt x="377" y="333"/>
                </a:lnTo>
                <a:lnTo>
                  <a:pt x="385" y="336"/>
                </a:lnTo>
                <a:lnTo>
                  <a:pt x="394" y="339"/>
                </a:lnTo>
                <a:lnTo>
                  <a:pt x="396" y="339"/>
                </a:lnTo>
                <a:lnTo>
                  <a:pt x="481" y="339"/>
                </a:lnTo>
                <a:lnTo>
                  <a:pt x="483" y="339"/>
                </a:lnTo>
                <a:lnTo>
                  <a:pt x="483" y="339"/>
                </a:lnTo>
                <a:lnTo>
                  <a:pt x="492" y="336"/>
                </a:lnTo>
                <a:lnTo>
                  <a:pt x="499" y="333"/>
                </a:lnTo>
                <a:lnTo>
                  <a:pt x="507" y="328"/>
                </a:lnTo>
                <a:lnTo>
                  <a:pt x="513" y="324"/>
                </a:lnTo>
                <a:lnTo>
                  <a:pt x="519" y="320"/>
                </a:lnTo>
                <a:lnTo>
                  <a:pt x="524" y="314"/>
                </a:lnTo>
                <a:lnTo>
                  <a:pt x="527" y="310"/>
                </a:lnTo>
                <a:lnTo>
                  <a:pt x="531" y="304"/>
                </a:lnTo>
                <a:lnTo>
                  <a:pt x="531" y="303"/>
                </a:lnTo>
                <a:close/>
                <a:moveTo>
                  <a:pt x="266" y="15"/>
                </a:moveTo>
                <a:lnTo>
                  <a:pt x="266" y="15"/>
                </a:lnTo>
                <a:lnTo>
                  <a:pt x="269" y="15"/>
                </a:lnTo>
                <a:lnTo>
                  <a:pt x="273" y="17"/>
                </a:lnTo>
                <a:lnTo>
                  <a:pt x="275" y="21"/>
                </a:lnTo>
                <a:lnTo>
                  <a:pt x="275" y="24"/>
                </a:lnTo>
                <a:lnTo>
                  <a:pt x="275" y="24"/>
                </a:lnTo>
                <a:lnTo>
                  <a:pt x="275" y="27"/>
                </a:lnTo>
                <a:lnTo>
                  <a:pt x="273" y="30"/>
                </a:lnTo>
                <a:lnTo>
                  <a:pt x="269" y="33"/>
                </a:lnTo>
                <a:lnTo>
                  <a:pt x="266" y="34"/>
                </a:lnTo>
                <a:lnTo>
                  <a:pt x="266" y="34"/>
                </a:lnTo>
                <a:lnTo>
                  <a:pt x="262" y="33"/>
                </a:lnTo>
                <a:lnTo>
                  <a:pt x="260" y="30"/>
                </a:lnTo>
                <a:lnTo>
                  <a:pt x="257" y="27"/>
                </a:lnTo>
                <a:lnTo>
                  <a:pt x="256" y="24"/>
                </a:lnTo>
                <a:lnTo>
                  <a:pt x="256" y="24"/>
                </a:lnTo>
                <a:lnTo>
                  <a:pt x="257" y="21"/>
                </a:lnTo>
                <a:lnTo>
                  <a:pt x="260" y="17"/>
                </a:lnTo>
                <a:lnTo>
                  <a:pt x="262" y="15"/>
                </a:lnTo>
                <a:lnTo>
                  <a:pt x="266" y="15"/>
                </a:lnTo>
                <a:lnTo>
                  <a:pt x="266" y="15"/>
                </a:lnTo>
                <a:close/>
                <a:moveTo>
                  <a:pt x="134" y="325"/>
                </a:moveTo>
                <a:lnTo>
                  <a:pt x="51" y="325"/>
                </a:lnTo>
                <a:lnTo>
                  <a:pt x="51" y="325"/>
                </a:lnTo>
                <a:lnTo>
                  <a:pt x="41" y="322"/>
                </a:lnTo>
                <a:lnTo>
                  <a:pt x="34" y="318"/>
                </a:lnTo>
                <a:lnTo>
                  <a:pt x="26" y="313"/>
                </a:lnTo>
                <a:lnTo>
                  <a:pt x="21" y="308"/>
                </a:lnTo>
                <a:lnTo>
                  <a:pt x="166" y="308"/>
                </a:lnTo>
                <a:lnTo>
                  <a:pt x="166" y="308"/>
                </a:lnTo>
                <a:lnTo>
                  <a:pt x="159" y="313"/>
                </a:lnTo>
                <a:lnTo>
                  <a:pt x="152" y="318"/>
                </a:lnTo>
                <a:lnTo>
                  <a:pt x="144" y="322"/>
                </a:lnTo>
                <a:lnTo>
                  <a:pt x="134" y="325"/>
                </a:lnTo>
                <a:lnTo>
                  <a:pt x="134" y="325"/>
                </a:lnTo>
                <a:close/>
                <a:moveTo>
                  <a:pt x="19" y="294"/>
                </a:moveTo>
                <a:lnTo>
                  <a:pt x="93" y="114"/>
                </a:lnTo>
                <a:lnTo>
                  <a:pt x="167" y="294"/>
                </a:lnTo>
                <a:lnTo>
                  <a:pt x="19" y="294"/>
                </a:lnTo>
                <a:close/>
                <a:moveTo>
                  <a:pt x="270" y="217"/>
                </a:moveTo>
                <a:lnTo>
                  <a:pt x="270" y="217"/>
                </a:lnTo>
                <a:lnTo>
                  <a:pt x="273" y="227"/>
                </a:lnTo>
                <a:lnTo>
                  <a:pt x="275" y="237"/>
                </a:lnTo>
                <a:lnTo>
                  <a:pt x="276" y="245"/>
                </a:lnTo>
                <a:lnTo>
                  <a:pt x="276" y="255"/>
                </a:lnTo>
                <a:lnTo>
                  <a:pt x="276" y="265"/>
                </a:lnTo>
                <a:lnTo>
                  <a:pt x="275" y="274"/>
                </a:lnTo>
                <a:lnTo>
                  <a:pt x="273" y="283"/>
                </a:lnTo>
                <a:lnTo>
                  <a:pt x="270" y="293"/>
                </a:lnTo>
                <a:lnTo>
                  <a:pt x="262" y="293"/>
                </a:lnTo>
                <a:lnTo>
                  <a:pt x="262" y="293"/>
                </a:lnTo>
                <a:lnTo>
                  <a:pt x="259" y="283"/>
                </a:lnTo>
                <a:lnTo>
                  <a:pt x="256" y="274"/>
                </a:lnTo>
                <a:lnTo>
                  <a:pt x="255" y="265"/>
                </a:lnTo>
                <a:lnTo>
                  <a:pt x="255" y="255"/>
                </a:lnTo>
                <a:lnTo>
                  <a:pt x="255" y="245"/>
                </a:lnTo>
                <a:lnTo>
                  <a:pt x="256" y="237"/>
                </a:lnTo>
                <a:lnTo>
                  <a:pt x="259" y="227"/>
                </a:lnTo>
                <a:lnTo>
                  <a:pt x="262" y="217"/>
                </a:lnTo>
                <a:lnTo>
                  <a:pt x="270" y="217"/>
                </a:lnTo>
                <a:close/>
                <a:moveTo>
                  <a:pt x="331" y="453"/>
                </a:moveTo>
                <a:lnTo>
                  <a:pt x="200" y="453"/>
                </a:lnTo>
                <a:lnTo>
                  <a:pt x="200" y="443"/>
                </a:lnTo>
                <a:lnTo>
                  <a:pt x="331" y="443"/>
                </a:lnTo>
                <a:lnTo>
                  <a:pt x="331" y="453"/>
                </a:lnTo>
                <a:close/>
                <a:moveTo>
                  <a:pt x="207" y="429"/>
                </a:moveTo>
                <a:lnTo>
                  <a:pt x="207" y="406"/>
                </a:lnTo>
                <a:lnTo>
                  <a:pt x="326" y="406"/>
                </a:lnTo>
                <a:lnTo>
                  <a:pt x="326" y="429"/>
                </a:lnTo>
                <a:lnTo>
                  <a:pt x="207" y="429"/>
                </a:lnTo>
                <a:close/>
                <a:moveTo>
                  <a:pt x="296" y="391"/>
                </a:moveTo>
                <a:lnTo>
                  <a:pt x="235" y="391"/>
                </a:lnTo>
                <a:lnTo>
                  <a:pt x="235" y="391"/>
                </a:lnTo>
                <a:lnTo>
                  <a:pt x="241" y="386"/>
                </a:lnTo>
                <a:lnTo>
                  <a:pt x="248" y="380"/>
                </a:lnTo>
                <a:lnTo>
                  <a:pt x="252" y="375"/>
                </a:lnTo>
                <a:lnTo>
                  <a:pt x="256" y="368"/>
                </a:lnTo>
                <a:lnTo>
                  <a:pt x="260" y="362"/>
                </a:lnTo>
                <a:lnTo>
                  <a:pt x="262" y="355"/>
                </a:lnTo>
                <a:lnTo>
                  <a:pt x="263" y="348"/>
                </a:lnTo>
                <a:lnTo>
                  <a:pt x="263" y="341"/>
                </a:lnTo>
                <a:lnTo>
                  <a:pt x="263" y="307"/>
                </a:lnTo>
                <a:lnTo>
                  <a:pt x="268" y="307"/>
                </a:lnTo>
                <a:lnTo>
                  <a:pt x="268" y="341"/>
                </a:lnTo>
                <a:lnTo>
                  <a:pt x="268" y="341"/>
                </a:lnTo>
                <a:lnTo>
                  <a:pt x="269" y="348"/>
                </a:lnTo>
                <a:lnTo>
                  <a:pt x="269" y="354"/>
                </a:lnTo>
                <a:lnTo>
                  <a:pt x="272" y="362"/>
                </a:lnTo>
                <a:lnTo>
                  <a:pt x="274" y="368"/>
                </a:lnTo>
                <a:lnTo>
                  <a:pt x="278" y="375"/>
                </a:lnTo>
                <a:lnTo>
                  <a:pt x="282" y="380"/>
                </a:lnTo>
                <a:lnTo>
                  <a:pt x="289" y="386"/>
                </a:lnTo>
                <a:lnTo>
                  <a:pt x="296" y="391"/>
                </a:lnTo>
                <a:lnTo>
                  <a:pt x="296" y="391"/>
                </a:lnTo>
                <a:close/>
                <a:moveTo>
                  <a:pt x="268" y="203"/>
                </a:moveTo>
                <a:lnTo>
                  <a:pt x="263" y="203"/>
                </a:lnTo>
                <a:lnTo>
                  <a:pt x="263" y="53"/>
                </a:lnTo>
                <a:lnTo>
                  <a:pt x="263" y="53"/>
                </a:lnTo>
                <a:lnTo>
                  <a:pt x="266" y="53"/>
                </a:lnTo>
                <a:lnTo>
                  <a:pt x="266" y="53"/>
                </a:lnTo>
                <a:lnTo>
                  <a:pt x="268" y="53"/>
                </a:lnTo>
                <a:lnTo>
                  <a:pt x="268" y="203"/>
                </a:lnTo>
                <a:close/>
                <a:moveTo>
                  <a:pt x="512" y="294"/>
                </a:moveTo>
                <a:lnTo>
                  <a:pt x="364" y="294"/>
                </a:lnTo>
                <a:lnTo>
                  <a:pt x="439" y="114"/>
                </a:lnTo>
                <a:lnTo>
                  <a:pt x="512" y="294"/>
                </a:lnTo>
                <a:close/>
                <a:moveTo>
                  <a:pt x="480" y="325"/>
                </a:moveTo>
                <a:lnTo>
                  <a:pt x="397" y="325"/>
                </a:lnTo>
                <a:lnTo>
                  <a:pt x="397" y="325"/>
                </a:lnTo>
                <a:lnTo>
                  <a:pt x="387" y="322"/>
                </a:lnTo>
                <a:lnTo>
                  <a:pt x="380" y="318"/>
                </a:lnTo>
                <a:lnTo>
                  <a:pt x="372" y="313"/>
                </a:lnTo>
                <a:lnTo>
                  <a:pt x="367" y="308"/>
                </a:lnTo>
                <a:lnTo>
                  <a:pt x="511" y="308"/>
                </a:lnTo>
                <a:lnTo>
                  <a:pt x="511" y="308"/>
                </a:lnTo>
                <a:lnTo>
                  <a:pt x="505" y="313"/>
                </a:lnTo>
                <a:lnTo>
                  <a:pt x="497" y="318"/>
                </a:lnTo>
                <a:lnTo>
                  <a:pt x="490" y="322"/>
                </a:lnTo>
                <a:lnTo>
                  <a:pt x="480" y="325"/>
                </a:lnTo>
                <a:lnTo>
                  <a:pt x="480" y="3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rgbClr val="FF8A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4278" y="3402079"/>
            <a:ext cx="130369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银行日记账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752448" y="3408467"/>
            <a:ext cx="1535837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企业日记账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8121" y="4476108"/>
            <a:ext cx="3737499" cy="119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余额调节表</a:t>
            </a:r>
            <a:endParaRPr lang="en-US" altLang="zh-CN" sz="1400" kern="600" spc="16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    </a:t>
            </a: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由企业编制，主要目的是在于核对企业账目与银行账目的差额，将差额数据按实际情况调整达到一致。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719582" y="2085458"/>
            <a:ext cx="320373" cy="366050"/>
            <a:chOff x="7600567" y="5737294"/>
            <a:chExt cx="320373" cy="3660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AutoShape 48"/>
            <p:cNvSpPr/>
            <p:nvPr/>
          </p:nvSpPr>
          <p:spPr bwMode="auto">
            <a:xfrm>
              <a:off x="7600567" y="5737294"/>
              <a:ext cx="320373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" name="AutoShape 49"/>
            <p:cNvSpPr/>
            <p:nvPr/>
          </p:nvSpPr>
          <p:spPr bwMode="auto">
            <a:xfrm>
              <a:off x="7852107" y="6023253"/>
              <a:ext cx="23152" cy="225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AutoShape 50"/>
            <p:cNvSpPr/>
            <p:nvPr/>
          </p:nvSpPr>
          <p:spPr bwMode="auto">
            <a:xfrm>
              <a:off x="7852107" y="5954421"/>
              <a:ext cx="23152" cy="231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AutoShape 51"/>
            <p:cNvSpPr/>
            <p:nvPr/>
          </p:nvSpPr>
          <p:spPr bwMode="auto">
            <a:xfrm>
              <a:off x="7852107" y="5885591"/>
              <a:ext cx="23152" cy="231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0" name="Freeform 66"/>
          <p:cNvSpPr/>
          <p:nvPr/>
        </p:nvSpPr>
        <p:spPr bwMode="auto">
          <a:xfrm>
            <a:off x="1743326" y="1901308"/>
            <a:ext cx="141288" cy="184150"/>
          </a:xfrm>
          <a:custGeom>
            <a:avLst/>
            <a:gdLst>
              <a:gd name="T0" fmla="*/ 60 w 62"/>
              <a:gd name="T1" fmla="*/ 21 h 81"/>
              <a:gd name="T2" fmla="*/ 56 w 62"/>
              <a:gd name="T3" fmla="*/ 20 h 81"/>
              <a:gd name="T4" fmla="*/ 51 w 62"/>
              <a:gd name="T5" fmla="*/ 20 h 81"/>
              <a:gd name="T6" fmla="*/ 16 w 62"/>
              <a:gd name="T7" fmla="*/ 4 h 81"/>
              <a:gd name="T8" fmla="*/ 14 w 62"/>
              <a:gd name="T9" fmla="*/ 1 h 81"/>
              <a:gd name="T10" fmla="*/ 9 w 62"/>
              <a:gd name="T11" fmla="*/ 1 h 81"/>
              <a:gd name="T12" fmla="*/ 3 w 62"/>
              <a:gd name="T13" fmla="*/ 4 h 81"/>
              <a:gd name="T14" fmla="*/ 1 w 62"/>
              <a:gd name="T15" fmla="*/ 6 h 81"/>
              <a:gd name="T16" fmla="*/ 0 w 62"/>
              <a:gd name="T17" fmla="*/ 9 h 81"/>
              <a:gd name="T18" fmla="*/ 14 w 62"/>
              <a:gd name="T19" fmla="*/ 23 h 81"/>
              <a:gd name="T20" fmla="*/ 30 w 62"/>
              <a:gd name="T21" fmla="*/ 31 h 81"/>
              <a:gd name="T22" fmla="*/ 24 w 62"/>
              <a:gd name="T23" fmla="*/ 76 h 81"/>
              <a:gd name="T24" fmla="*/ 29 w 62"/>
              <a:gd name="T25" fmla="*/ 81 h 81"/>
              <a:gd name="T26" fmla="*/ 32 w 62"/>
              <a:gd name="T27" fmla="*/ 81 h 81"/>
              <a:gd name="T28" fmla="*/ 37 w 62"/>
              <a:gd name="T29" fmla="*/ 76 h 81"/>
              <a:gd name="T30" fmla="*/ 47 w 62"/>
              <a:gd name="T31" fmla="*/ 34 h 81"/>
              <a:gd name="T32" fmla="*/ 48 w 62"/>
              <a:gd name="T33" fmla="*/ 34 h 81"/>
              <a:gd name="T34" fmla="*/ 57 w 62"/>
              <a:gd name="T35" fmla="*/ 33 h 81"/>
              <a:gd name="T36" fmla="*/ 62 w 62"/>
              <a:gd name="T37" fmla="*/ 28 h 81"/>
              <a:gd name="T38" fmla="*/ 62 w 62"/>
              <a:gd name="T39" fmla="*/ 25 h 81"/>
              <a:gd name="T40" fmla="*/ 60 w 62"/>
              <a:gd name="T41" fmla="*/ 2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81">
                <a:moveTo>
                  <a:pt x="60" y="21"/>
                </a:moveTo>
                <a:cubicBezTo>
                  <a:pt x="59" y="20"/>
                  <a:pt x="58" y="20"/>
                  <a:pt x="56" y="20"/>
                </a:cubicBezTo>
                <a:cubicBezTo>
                  <a:pt x="55" y="20"/>
                  <a:pt x="53" y="20"/>
                  <a:pt x="51" y="20"/>
                </a:cubicBezTo>
                <a:cubicBezTo>
                  <a:pt x="32" y="20"/>
                  <a:pt x="19" y="7"/>
                  <a:pt x="16" y="4"/>
                </a:cubicBezTo>
                <a:cubicBezTo>
                  <a:pt x="16" y="2"/>
                  <a:pt x="15" y="2"/>
                  <a:pt x="14" y="1"/>
                </a:cubicBezTo>
                <a:cubicBezTo>
                  <a:pt x="13" y="0"/>
                  <a:pt x="11" y="0"/>
                  <a:pt x="9" y="1"/>
                </a:cubicBezTo>
                <a:cubicBezTo>
                  <a:pt x="7" y="2"/>
                  <a:pt x="5" y="4"/>
                  <a:pt x="3" y="4"/>
                </a:cubicBezTo>
                <a:cubicBezTo>
                  <a:pt x="2" y="5"/>
                  <a:pt x="2" y="5"/>
                  <a:pt x="1" y="6"/>
                </a:cubicBezTo>
                <a:cubicBezTo>
                  <a:pt x="0" y="6"/>
                  <a:pt x="0" y="8"/>
                  <a:pt x="0" y="9"/>
                </a:cubicBezTo>
                <a:cubicBezTo>
                  <a:pt x="0" y="14"/>
                  <a:pt x="14" y="23"/>
                  <a:pt x="14" y="23"/>
                </a:cubicBezTo>
                <a:cubicBezTo>
                  <a:pt x="18" y="26"/>
                  <a:pt x="23" y="29"/>
                  <a:pt x="30" y="31"/>
                </a:cubicBezTo>
                <a:cubicBezTo>
                  <a:pt x="27" y="40"/>
                  <a:pt x="23" y="59"/>
                  <a:pt x="24" y="76"/>
                </a:cubicBezTo>
                <a:cubicBezTo>
                  <a:pt x="24" y="79"/>
                  <a:pt x="26" y="81"/>
                  <a:pt x="29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1"/>
                  <a:pt x="37" y="79"/>
                  <a:pt x="37" y="76"/>
                </a:cubicBezTo>
                <a:cubicBezTo>
                  <a:pt x="37" y="58"/>
                  <a:pt x="45" y="39"/>
                  <a:pt x="47" y="34"/>
                </a:cubicBezTo>
                <a:cubicBezTo>
                  <a:pt x="47" y="34"/>
                  <a:pt x="48" y="34"/>
                  <a:pt x="48" y="34"/>
                </a:cubicBezTo>
                <a:cubicBezTo>
                  <a:pt x="51" y="34"/>
                  <a:pt x="54" y="33"/>
                  <a:pt x="57" y="33"/>
                </a:cubicBezTo>
                <a:cubicBezTo>
                  <a:pt x="60" y="32"/>
                  <a:pt x="61" y="31"/>
                  <a:pt x="62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3"/>
                  <a:pt x="61" y="22"/>
                  <a:pt x="60" y="2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Freeform 67"/>
          <p:cNvSpPr/>
          <p:nvPr/>
        </p:nvSpPr>
        <p:spPr bwMode="auto">
          <a:xfrm>
            <a:off x="1870326" y="2037833"/>
            <a:ext cx="103188" cy="125413"/>
          </a:xfrm>
          <a:custGeom>
            <a:avLst/>
            <a:gdLst>
              <a:gd name="T0" fmla="*/ 18 w 45"/>
              <a:gd name="T1" fmla="*/ 0 h 55"/>
              <a:gd name="T2" fmla="*/ 34 w 45"/>
              <a:gd name="T3" fmla="*/ 5 h 55"/>
              <a:gd name="T4" fmla="*/ 43 w 45"/>
              <a:gd name="T5" fmla="*/ 17 h 55"/>
              <a:gd name="T6" fmla="*/ 45 w 45"/>
              <a:gd name="T7" fmla="*/ 28 h 55"/>
              <a:gd name="T8" fmla="*/ 38 w 45"/>
              <a:gd name="T9" fmla="*/ 46 h 55"/>
              <a:gd name="T10" fmla="*/ 28 w 45"/>
              <a:gd name="T11" fmla="*/ 53 h 55"/>
              <a:gd name="T12" fmla="*/ 24 w 45"/>
              <a:gd name="T13" fmla="*/ 54 h 55"/>
              <a:gd name="T14" fmla="*/ 18 w 45"/>
              <a:gd name="T15" fmla="*/ 55 h 55"/>
              <a:gd name="T16" fmla="*/ 0 w 45"/>
              <a:gd name="T17" fmla="*/ 48 h 55"/>
              <a:gd name="T18" fmla="*/ 6 w 45"/>
              <a:gd name="T19" fmla="*/ 28 h 55"/>
              <a:gd name="T20" fmla="*/ 0 w 45"/>
              <a:gd name="T21" fmla="*/ 7 h 55"/>
              <a:gd name="T22" fmla="*/ 18 w 45"/>
              <a:gd name="T2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55">
                <a:moveTo>
                  <a:pt x="18" y="0"/>
                </a:moveTo>
                <a:cubicBezTo>
                  <a:pt x="24" y="0"/>
                  <a:pt x="29" y="2"/>
                  <a:pt x="34" y="5"/>
                </a:cubicBezTo>
                <a:cubicBezTo>
                  <a:pt x="38" y="8"/>
                  <a:pt x="41" y="12"/>
                  <a:pt x="43" y="17"/>
                </a:cubicBezTo>
                <a:cubicBezTo>
                  <a:pt x="44" y="20"/>
                  <a:pt x="45" y="24"/>
                  <a:pt x="45" y="28"/>
                </a:cubicBezTo>
                <a:cubicBezTo>
                  <a:pt x="45" y="35"/>
                  <a:pt x="43" y="41"/>
                  <a:pt x="38" y="46"/>
                </a:cubicBezTo>
                <a:cubicBezTo>
                  <a:pt x="36" y="49"/>
                  <a:pt x="32" y="51"/>
                  <a:pt x="28" y="53"/>
                </a:cubicBezTo>
                <a:cubicBezTo>
                  <a:pt x="27" y="54"/>
                  <a:pt x="25" y="54"/>
                  <a:pt x="24" y="54"/>
                </a:cubicBezTo>
                <a:cubicBezTo>
                  <a:pt x="22" y="55"/>
                  <a:pt x="20" y="55"/>
                  <a:pt x="18" y="55"/>
                </a:cubicBezTo>
                <a:cubicBezTo>
                  <a:pt x="11" y="55"/>
                  <a:pt x="5" y="53"/>
                  <a:pt x="0" y="48"/>
                </a:cubicBezTo>
                <a:cubicBezTo>
                  <a:pt x="4" y="42"/>
                  <a:pt x="6" y="35"/>
                  <a:pt x="6" y="28"/>
                </a:cubicBezTo>
                <a:cubicBezTo>
                  <a:pt x="6" y="20"/>
                  <a:pt x="4" y="13"/>
                  <a:pt x="0" y="7"/>
                </a:cubicBezTo>
                <a:cubicBezTo>
                  <a:pt x="5" y="3"/>
                  <a:pt x="11" y="0"/>
                  <a:pt x="1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Freeform 68"/>
          <p:cNvSpPr/>
          <p:nvPr/>
        </p:nvSpPr>
        <p:spPr bwMode="auto">
          <a:xfrm>
            <a:off x="1784601" y="2188646"/>
            <a:ext cx="104775" cy="106363"/>
          </a:xfrm>
          <a:custGeom>
            <a:avLst/>
            <a:gdLst>
              <a:gd name="T0" fmla="*/ 22 w 46"/>
              <a:gd name="T1" fmla="*/ 47 h 47"/>
              <a:gd name="T2" fmla="*/ 3 w 46"/>
              <a:gd name="T3" fmla="*/ 35 h 47"/>
              <a:gd name="T4" fmla="*/ 0 w 46"/>
              <a:gd name="T5" fmla="*/ 23 h 47"/>
              <a:gd name="T6" fmla="*/ 6 w 46"/>
              <a:gd name="T7" fmla="*/ 8 h 47"/>
              <a:gd name="T8" fmla="*/ 23 w 46"/>
              <a:gd name="T9" fmla="*/ 0 h 47"/>
              <a:gd name="T10" fmla="*/ 40 w 46"/>
              <a:gd name="T11" fmla="*/ 8 h 47"/>
              <a:gd name="T12" fmla="*/ 46 w 46"/>
              <a:gd name="T13" fmla="*/ 23 h 47"/>
              <a:gd name="T14" fmla="*/ 40 w 46"/>
              <a:gd name="T15" fmla="*/ 39 h 47"/>
              <a:gd name="T16" fmla="*/ 23 w 46"/>
              <a:gd name="T17" fmla="*/ 47 h 47"/>
              <a:gd name="T18" fmla="*/ 22 w 46"/>
              <a:gd name="T1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7">
                <a:moveTo>
                  <a:pt x="22" y="47"/>
                </a:moveTo>
                <a:cubicBezTo>
                  <a:pt x="14" y="46"/>
                  <a:pt x="7" y="42"/>
                  <a:pt x="3" y="35"/>
                </a:cubicBezTo>
                <a:cubicBezTo>
                  <a:pt x="1" y="32"/>
                  <a:pt x="0" y="28"/>
                  <a:pt x="0" y="23"/>
                </a:cubicBezTo>
                <a:cubicBezTo>
                  <a:pt x="0" y="17"/>
                  <a:pt x="2" y="12"/>
                  <a:pt x="6" y="8"/>
                </a:cubicBezTo>
                <a:cubicBezTo>
                  <a:pt x="10" y="3"/>
                  <a:pt x="16" y="0"/>
                  <a:pt x="23" y="0"/>
                </a:cubicBezTo>
                <a:cubicBezTo>
                  <a:pt x="30" y="0"/>
                  <a:pt x="36" y="3"/>
                  <a:pt x="40" y="8"/>
                </a:cubicBezTo>
                <a:cubicBezTo>
                  <a:pt x="44" y="12"/>
                  <a:pt x="46" y="17"/>
                  <a:pt x="46" y="23"/>
                </a:cubicBezTo>
                <a:cubicBezTo>
                  <a:pt x="46" y="29"/>
                  <a:pt x="44" y="35"/>
                  <a:pt x="40" y="39"/>
                </a:cubicBezTo>
                <a:cubicBezTo>
                  <a:pt x="36" y="44"/>
                  <a:pt x="30" y="47"/>
                  <a:pt x="23" y="47"/>
                </a:cubicBezTo>
                <a:cubicBezTo>
                  <a:pt x="23" y="47"/>
                  <a:pt x="22" y="47"/>
                  <a:pt x="22" y="4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Freeform 69"/>
          <p:cNvSpPr/>
          <p:nvPr/>
        </p:nvSpPr>
        <p:spPr bwMode="auto">
          <a:xfrm>
            <a:off x="1738563" y="2045771"/>
            <a:ext cx="114300" cy="111125"/>
          </a:xfrm>
          <a:custGeom>
            <a:avLst/>
            <a:gdLst>
              <a:gd name="T0" fmla="*/ 7 w 50"/>
              <a:gd name="T1" fmla="*/ 8 h 49"/>
              <a:gd name="T2" fmla="*/ 25 w 50"/>
              <a:gd name="T3" fmla="*/ 0 h 49"/>
              <a:gd name="T4" fmla="*/ 39 w 50"/>
              <a:gd name="T5" fmla="*/ 4 h 49"/>
              <a:gd name="T6" fmla="*/ 49 w 50"/>
              <a:gd name="T7" fmla="*/ 19 h 49"/>
              <a:gd name="T8" fmla="*/ 50 w 50"/>
              <a:gd name="T9" fmla="*/ 25 h 49"/>
              <a:gd name="T10" fmla="*/ 49 w 50"/>
              <a:gd name="T11" fmla="*/ 30 h 49"/>
              <a:gd name="T12" fmla="*/ 39 w 50"/>
              <a:gd name="T13" fmla="*/ 45 h 49"/>
              <a:gd name="T14" fmla="*/ 25 w 50"/>
              <a:gd name="T15" fmla="*/ 49 h 49"/>
              <a:gd name="T16" fmla="*/ 7 w 50"/>
              <a:gd name="T17" fmla="*/ 41 h 49"/>
              <a:gd name="T18" fmla="*/ 0 w 50"/>
              <a:gd name="T19" fmla="*/ 25 h 49"/>
              <a:gd name="T20" fmla="*/ 7 w 50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49">
                <a:moveTo>
                  <a:pt x="7" y="8"/>
                </a:moveTo>
                <a:cubicBezTo>
                  <a:pt x="11" y="3"/>
                  <a:pt x="18" y="0"/>
                  <a:pt x="25" y="0"/>
                </a:cubicBezTo>
                <a:cubicBezTo>
                  <a:pt x="30" y="0"/>
                  <a:pt x="35" y="2"/>
                  <a:pt x="39" y="4"/>
                </a:cubicBezTo>
                <a:cubicBezTo>
                  <a:pt x="44" y="8"/>
                  <a:pt x="48" y="13"/>
                  <a:pt x="49" y="19"/>
                </a:cubicBezTo>
                <a:cubicBezTo>
                  <a:pt x="49" y="21"/>
                  <a:pt x="50" y="23"/>
                  <a:pt x="50" y="25"/>
                </a:cubicBezTo>
                <a:cubicBezTo>
                  <a:pt x="50" y="27"/>
                  <a:pt x="49" y="28"/>
                  <a:pt x="49" y="30"/>
                </a:cubicBezTo>
                <a:cubicBezTo>
                  <a:pt x="48" y="36"/>
                  <a:pt x="44" y="41"/>
                  <a:pt x="39" y="45"/>
                </a:cubicBezTo>
                <a:cubicBezTo>
                  <a:pt x="35" y="48"/>
                  <a:pt x="30" y="49"/>
                  <a:pt x="25" y="49"/>
                </a:cubicBezTo>
                <a:cubicBezTo>
                  <a:pt x="18" y="49"/>
                  <a:pt x="11" y="46"/>
                  <a:pt x="7" y="41"/>
                </a:cubicBezTo>
                <a:cubicBezTo>
                  <a:pt x="3" y="37"/>
                  <a:pt x="0" y="31"/>
                  <a:pt x="0" y="25"/>
                </a:cubicBezTo>
                <a:cubicBezTo>
                  <a:pt x="0" y="18"/>
                  <a:pt x="3" y="12"/>
                  <a:pt x="7" y="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Freeform 70"/>
          <p:cNvSpPr/>
          <p:nvPr/>
        </p:nvSpPr>
        <p:spPr bwMode="auto">
          <a:xfrm>
            <a:off x="1605213" y="2037833"/>
            <a:ext cx="111125" cy="125413"/>
          </a:xfrm>
          <a:custGeom>
            <a:avLst/>
            <a:gdLst>
              <a:gd name="T0" fmla="*/ 0 w 49"/>
              <a:gd name="T1" fmla="*/ 28 h 55"/>
              <a:gd name="T2" fmla="*/ 27 w 49"/>
              <a:gd name="T3" fmla="*/ 0 h 55"/>
              <a:gd name="T4" fmla="*/ 49 w 49"/>
              <a:gd name="T5" fmla="*/ 10 h 55"/>
              <a:gd name="T6" fmla="*/ 45 w 49"/>
              <a:gd name="T7" fmla="*/ 28 h 55"/>
              <a:gd name="T8" fmla="*/ 48 w 49"/>
              <a:gd name="T9" fmla="*/ 42 h 55"/>
              <a:gd name="T10" fmla="*/ 49 w 49"/>
              <a:gd name="T11" fmla="*/ 45 h 55"/>
              <a:gd name="T12" fmla="*/ 27 w 49"/>
              <a:gd name="T13" fmla="*/ 55 h 55"/>
              <a:gd name="T14" fmla="*/ 16 w 49"/>
              <a:gd name="T15" fmla="*/ 53 h 55"/>
              <a:gd name="T16" fmla="*/ 0 w 49"/>
              <a:gd name="T17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55">
                <a:moveTo>
                  <a:pt x="0" y="28"/>
                </a:moveTo>
                <a:cubicBezTo>
                  <a:pt x="0" y="12"/>
                  <a:pt x="12" y="0"/>
                  <a:pt x="27" y="0"/>
                </a:cubicBezTo>
                <a:cubicBezTo>
                  <a:pt x="36" y="0"/>
                  <a:pt x="44" y="4"/>
                  <a:pt x="49" y="10"/>
                </a:cubicBezTo>
                <a:cubicBezTo>
                  <a:pt x="46" y="16"/>
                  <a:pt x="45" y="21"/>
                  <a:pt x="45" y="28"/>
                </a:cubicBezTo>
                <a:cubicBezTo>
                  <a:pt x="45" y="33"/>
                  <a:pt x="46" y="37"/>
                  <a:pt x="48" y="42"/>
                </a:cubicBezTo>
                <a:cubicBezTo>
                  <a:pt x="48" y="43"/>
                  <a:pt x="48" y="44"/>
                  <a:pt x="49" y="45"/>
                </a:cubicBezTo>
                <a:cubicBezTo>
                  <a:pt x="44" y="51"/>
                  <a:pt x="36" y="55"/>
                  <a:pt x="27" y="55"/>
                </a:cubicBezTo>
                <a:cubicBezTo>
                  <a:pt x="23" y="55"/>
                  <a:pt x="20" y="54"/>
                  <a:pt x="16" y="53"/>
                </a:cubicBezTo>
                <a:cubicBezTo>
                  <a:pt x="7" y="48"/>
                  <a:pt x="0" y="39"/>
                  <a:pt x="0" y="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Freeform 71"/>
          <p:cNvSpPr/>
          <p:nvPr/>
        </p:nvSpPr>
        <p:spPr bwMode="auto">
          <a:xfrm>
            <a:off x="1641726" y="2168008"/>
            <a:ext cx="128588" cy="122238"/>
          </a:xfrm>
          <a:custGeom>
            <a:avLst/>
            <a:gdLst>
              <a:gd name="T0" fmla="*/ 1 w 57"/>
              <a:gd name="T1" fmla="*/ 30 h 54"/>
              <a:gd name="T2" fmla="*/ 5 w 57"/>
              <a:gd name="T3" fmla="*/ 12 h 54"/>
              <a:gd name="T4" fmla="*/ 11 w 57"/>
              <a:gd name="T5" fmla="*/ 13 h 54"/>
              <a:gd name="T6" fmla="*/ 40 w 57"/>
              <a:gd name="T7" fmla="*/ 2 h 54"/>
              <a:gd name="T8" fmla="*/ 42 w 57"/>
              <a:gd name="T9" fmla="*/ 0 h 54"/>
              <a:gd name="T10" fmla="*/ 57 w 57"/>
              <a:gd name="T11" fmla="*/ 8 h 54"/>
              <a:gd name="T12" fmla="*/ 53 w 57"/>
              <a:gd name="T13" fmla="*/ 15 h 54"/>
              <a:gd name="T14" fmla="*/ 48 w 57"/>
              <a:gd name="T15" fmla="*/ 32 h 54"/>
              <a:gd name="T16" fmla="*/ 50 w 57"/>
              <a:gd name="T17" fmla="*/ 43 h 54"/>
              <a:gd name="T18" fmla="*/ 50 w 57"/>
              <a:gd name="T19" fmla="*/ 44 h 54"/>
              <a:gd name="T20" fmla="*/ 48 w 57"/>
              <a:gd name="T21" fmla="*/ 46 h 54"/>
              <a:gd name="T22" fmla="*/ 32 w 57"/>
              <a:gd name="T23" fmla="*/ 54 h 54"/>
              <a:gd name="T24" fmla="*/ 28 w 57"/>
              <a:gd name="T25" fmla="*/ 54 h 54"/>
              <a:gd name="T26" fmla="*/ 26 w 57"/>
              <a:gd name="T27" fmla="*/ 54 h 54"/>
              <a:gd name="T28" fmla="*/ 1 w 57"/>
              <a:gd name="T29" fmla="*/ 3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54">
                <a:moveTo>
                  <a:pt x="1" y="30"/>
                </a:moveTo>
                <a:cubicBezTo>
                  <a:pt x="0" y="24"/>
                  <a:pt x="2" y="17"/>
                  <a:pt x="5" y="12"/>
                </a:cubicBezTo>
                <a:cubicBezTo>
                  <a:pt x="7" y="12"/>
                  <a:pt x="9" y="13"/>
                  <a:pt x="11" y="13"/>
                </a:cubicBezTo>
                <a:cubicBezTo>
                  <a:pt x="22" y="13"/>
                  <a:pt x="32" y="8"/>
                  <a:pt x="40" y="2"/>
                </a:cubicBezTo>
                <a:cubicBezTo>
                  <a:pt x="40" y="1"/>
                  <a:pt x="41" y="0"/>
                  <a:pt x="42" y="0"/>
                </a:cubicBezTo>
                <a:cubicBezTo>
                  <a:pt x="46" y="4"/>
                  <a:pt x="51" y="7"/>
                  <a:pt x="57" y="8"/>
                </a:cubicBezTo>
                <a:cubicBezTo>
                  <a:pt x="56" y="10"/>
                  <a:pt x="54" y="12"/>
                  <a:pt x="53" y="15"/>
                </a:cubicBezTo>
                <a:cubicBezTo>
                  <a:pt x="50" y="20"/>
                  <a:pt x="48" y="26"/>
                  <a:pt x="48" y="32"/>
                </a:cubicBezTo>
                <a:cubicBezTo>
                  <a:pt x="48" y="36"/>
                  <a:pt x="49" y="40"/>
                  <a:pt x="50" y="43"/>
                </a:cubicBezTo>
                <a:cubicBezTo>
                  <a:pt x="50" y="43"/>
                  <a:pt x="50" y="44"/>
                  <a:pt x="50" y="44"/>
                </a:cubicBezTo>
                <a:cubicBezTo>
                  <a:pt x="49" y="45"/>
                  <a:pt x="48" y="45"/>
                  <a:pt x="48" y="46"/>
                </a:cubicBezTo>
                <a:cubicBezTo>
                  <a:pt x="43" y="50"/>
                  <a:pt x="38" y="53"/>
                  <a:pt x="32" y="54"/>
                </a:cubicBezTo>
                <a:cubicBezTo>
                  <a:pt x="31" y="54"/>
                  <a:pt x="29" y="54"/>
                  <a:pt x="28" y="54"/>
                </a:cubicBezTo>
                <a:cubicBezTo>
                  <a:pt x="27" y="54"/>
                  <a:pt x="26" y="54"/>
                  <a:pt x="26" y="54"/>
                </a:cubicBezTo>
                <a:cubicBezTo>
                  <a:pt x="13" y="53"/>
                  <a:pt x="3" y="43"/>
                  <a:pt x="1" y="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Freeform 72"/>
          <p:cNvSpPr/>
          <p:nvPr/>
        </p:nvSpPr>
        <p:spPr bwMode="auto">
          <a:xfrm>
            <a:off x="1689351" y="2298183"/>
            <a:ext cx="120650" cy="131763"/>
          </a:xfrm>
          <a:custGeom>
            <a:avLst/>
            <a:gdLst>
              <a:gd name="T0" fmla="*/ 29 w 53"/>
              <a:gd name="T1" fmla="*/ 58 h 58"/>
              <a:gd name="T2" fmla="*/ 28 w 53"/>
              <a:gd name="T3" fmla="*/ 58 h 58"/>
              <a:gd name="T4" fmla="*/ 2 w 53"/>
              <a:gd name="T5" fmla="*/ 37 h 58"/>
              <a:gd name="T6" fmla="*/ 10 w 53"/>
              <a:gd name="T7" fmla="*/ 11 h 58"/>
              <a:gd name="T8" fmla="*/ 12 w 53"/>
              <a:gd name="T9" fmla="*/ 11 h 58"/>
              <a:gd name="T10" fmla="*/ 32 w 53"/>
              <a:gd name="T11" fmla="*/ 4 h 58"/>
              <a:gd name="T12" fmla="*/ 36 w 53"/>
              <a:gd name="T13" fmla="*/ 0 h 58"/>
              <a:gd name="T14" fmla="*/ 53 w 53"/>
              <a:gd name="T15" fmla="*/ 11 h 58"/>
              <a:gd name="T16" fmla="*/ 51 w 53"/>
              <a:gd name="T17" fmla="*/ 15 h 58"/>
              <a:gd name="T18" fmla="*/ 48 w 53"/>
              <a:gd name="T19" fmla="*/ 31 h 58"/>
              <a:gd name="T20" fmla="*/ 51 w 53"/>
              <a:gd name="T21" fmla="*/ 45 h 58"/>
              <a:gd name="T22" fmla="*/ 51 w 53"/>
              <a:gd name="T23" fmla="*/ 47 h 58"/>
              <a:gd name="T24" fmla="*/ 34 w 53"/>
              <a:gd name="T25" fmla="*/ 58 h 58"/>
              <a:gd name="T26" fmla="*/ 29 w 53"/>
              <a:gd name="T2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58">
                <a:moveTo>
                  <a:pt x="29" y="58"/>
                </a:moveTo>
                <a:cubicBezTo>
                  <a:pt x="28" y="58"/>
                  <a:pt x="28" y="58"/>
                  <a:pt x="28" y="58"/>
                </a:cubicBezTo>
                <a:cubicBezTo>
                  <a:pt x="15" y="58"/>
                  <a:pt x="5" y="49"/>
                  <a:pt x="2" y="37"/>
                </a:cubicBezTo>
                <a:cubicBezTo>
                  <a:pt x="0" y="27"/>
                  <a:pt x="3" y="18"/>
                  <a:pt x="10" y="11"/>
                </a:cubicBezTo>
                <a:cubicBezTo>
                  <a:pt x="11" y="11"/>
                  <a:pt x="12" y="11"/>
                  <a:pt x="12" y="11"/>
                </a:cubicBezTo>
                <a:cubicBezTo>
                  <a:pt x="20" y="10"/>
                  <a:pt x="26" y="8"/>
                  <a:pt x="32" y="4"/>
                </a:cubicBezTo>
                <a:cubicBezTo>
                  <a:pt x="33" y="3"/>
                  <a:pt x="35" y="1"/>
                  <a:pt x="36" y="0"/>
                </a:cubicBezTo>
                <a:cubicBezTo>
                  <a:pt x="41" y="5"/>
                  <a:pt x="47" y="9"/>
                  <a:pt x="53" y="11"/>
                </a:cubicBezTo>
                <a:cubicBezTo>
                  <a:pt x="53" y="13"/>
                  <a:pt x="52" y="14"/>
                  <a:pt x="51" y="15"/>
                </a:cubicBezTo>
                <a:cubicBezTo>
                  <a:pt x="49" y="20"/>
                  <a:pt x="48" y="25"/>
                  <a:pt x="48" y="31"/>
                </a:cubicBezTo>
                <a:cubicBezTo>
                  <a:pt x="48" y="36"/>
                  <a:pt x="49" y="41"/>
                  <a:pt x="51" y="45"/>
                </a:cubicBezTo>
                <a:cubicBezTo>
                  <a:pt x="51" y="46"/>
                  <a:pt x="51" y="46"/>
                  <a:pt x="51" y="47"/>
                </a:cubicBezTo>
                <a:cubicBezTo>
                  <a:pt x="47" y="52"/>
                  <a:pt x="42" y="56"/>
                  <a:pt x="34" y="58"/>
                </a:cubicBezTo>
                <a:cubicBezTo>
                  <a:pt x="33" y="58"/>
                  <a:pt x="31" y="58"/>
                  <a:pt x="29" y="5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Freeform 73"/>
          <p:cNvSpPr/>
          <p:nvPr/>
        </p:nvSpPr>
        <p:spPr bwMode="auto">
          <a:xfrm>
            <a:off x="979276" y="2165016"/>
            <a:ext cx="104775" cy="106363"/>
          </a:xfrm>
          <a:custGeom>
            <a:avLst/>
            <a:gdLst>
              <a:gd name="T0" fmla="*/ 23 w 46"/>
              <a:gd name="T1" fmla="*/ 47 h 47"/>
              <a:gd name="T2" fmla="*/ 0 w 46"/>
              <a:gd name="T3" fmla="*/ 23 h 47"/>
              <a:gd name="T4" fmla="*/ 2 w 46"/>
              <a:gd name="T5" fmla="*/ 13 h 47"/>
              <a:gd name="T6" fmla="*/ 3 w 46"/>
              <a:gd name="T7" fmla="*/ 13 h 47"/>
              <a:gd name="T8" fmla="*/ 26 w 46"/>
              <a:gd name="T9" fmla="*/ 0 h 47"/>
              <a:gd name="T10" fmla="*/ 43 w 46"/>
              <a:gd name="T11" fmla="*/ 12 h 47"/>
              <a:gd name="T12" fmla="*/ 46 w 46"/>
              <a:gd name="T13" fmla="*/ 23 h 47"/>
              <a:gd name="T14" fmla="*/ 23 w 46"/>
              <a:gd name="T1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7">
                <a:moveTo>
                  <a:pt x="23" y="47"/>
                </a:moveTo>
                <a:cubicBezTo>
                  <a:pt x="10" y="47"/>
                  <a:pt x="0" y="36"/>
                  <a:pt x="0" y="23"/>
                </a:cubicBezTo>
                <a:cubicBezTo>
                  <a:pt x="0" y="20"/>
                  <a:pt x="0" y="16"/>
                  <a:pt x="2" y="13"/>
                </a:cubicBezTo>
                <a:cubicBezTo>
                  <a:pt x="2" y="13"/>
                  <a:pt x="3" y="13"/>
                  <a:pt x="3" y="13"/>
                </a:cubicBezTo>
                <a:cubicBezTo>
                  <a:pt x="12" y="11"/>
                  <a:pt x="20" y="7"/>
                  <a:pt x="26" y="0"/>
                </a:cubicBezTo>
                <a:cubicBezTo>
                  <a:pt x="30" y="6"/>
                  <a:pt x="36" y="10"/>
                  <a:pt x="43" y="12"/>
                </a:cubicBezTo>
                <a:cubicBezTo>
                  <a:pt x="45" y="15"/>
                  <a:pt x="46" y="19"/>
                  <a:pt x="46" y="23"/>
                </a:cubicBezTo>
                <a:cubicBezTo>
                  <a:pt x="46" y="36"/>
                  <a:pt x="36" y="47"/>
                  <a:pt x="23" y="4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1BF7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Freeform 74"/>
          <p:cNvSpPr/>
          <p:nvPr/>
        </p:nvSpPr>
        <p:spPr bwMode="auto">
          <a:xfrm>
            <a:off x="988393" y="2054832"/>
            <a:ext cx="125413" cy="125413"/>
          </a:xfrm>
          <a:custGeom>
            <a:avLst/>
            <a:gdLst>
              <a:gd name="T0" fmla="*/ 27 w 55"/>
              <a:gd name="T1" fmla="*/ 55 h 55"/>
              <a:gd name="T2" fmla="*/ 23 w 55"/>
              <a:gd name="T3" fmla="*/ 55 h 55"/>
              <a:gd name="T4" fmla="*/ 5 w 55"/>
              <a:gd name="T5" fmla="*/ 44 h 55"/>
              <a:gd name="T6" fmla="*/ 0 w 55"/>
              <a:gd name="T7" fmla="*/ 28 h 55"/>
              <a:gd name="T8" fmla="*/ 5 w 55"/>
              <a:gd name="T9" fmla="*/ 12 h 55"/>
              <a:gd name="T10" fmla="*/ 7 w 55"/>
              <a:gd name="T11" fmla="*/ 10 h 55"/>
              <a:gd name="T12" fmla="*/ 27 w 55"/>
              <a:gd name="T13" fmla="*/ 1 h 55"/>
              <a:gd name="T14" fmla="*/ 28 w 55"/>
              <a:gd name="T15" fmla="*/ 0 h 55"/>
              <a:gd name="T16" fmla="*/ 29 w 55"/>
              <a:gd name="T17" fmla="*/ 1 h 55"/>
              <a:gd name="T18" fmla="*/ 47 w 55"/>
              <a:gd name="T19" fmla="*/ 9 h 55"/>
              <a:gd name="T20" fmla="*/ 55 w 55"/>
              <a:gd name="T21" fmla="*/ 28 h 55"/>
              <a:gd name="T22" fmla="*/ 27 w 55"/>
              <a:gd name="T2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26" y="55"/>
                  <a:pt x="24" y="55"/>
                  <a:pt x="23" y="55"/>
                </a:cubicBezTo>
                <a:cubicBezTo>
                  <a:pt x="15" y="54"/>
                  <a:pt x="9" y="50"/>
                  <a:pt x="5" y="44"/>
                </a:cubicBezTo>
                <a:cubicBezTo>
                  <a:pt x="2" y="39"/>
                  <a:pt x="0" y="34"/>
                  <a:pt x="0" y="28"/>
                </a:cubicBezTo>
                <a:cubicBezTo>
                  <a:pt x="0" y="22"/>
                  <a:pt x="2" y="17"/>
                  <a:pt x="5" y="12"/>
                </a:cubicBezTo>
                <a:cubicBezTo>
                  <a:pt x="5" y="11"/>
                  <a:pt x="6" y="11"/>
                  <a:pt x="7" y="10"/>
                </a:cubicBezTo>
                <a:cubicBezTo>
                  <a:pt x="15" y="9"/>
                  <a:pt x="22" y="6"/>
                  <a:pt x="27" y="1"/>
                </a:cubicBezTo>
                <a:cubicBezTo>
                  <a:pt x="27" y="0"/>
                  <a:pt x="28" y="0"/>
                  <a:pt x="28" y="0"/>
                </a:cubicBezTo>
                <a:cubicBezTo>
                  <a:pt x="28" y="0"/>
                  <a:pt x="29" y="0"/>
                  <a:pt x="29" y="1"/>
                </a:cubicBezTo>
                <a:cubicBezTo>
                  <a:pt x="34" y="5"/>
                  <a:pt x="40" y="8"/>
                  <a:pt x="47" y="9"/>
                </a:cubicBezTo>
                <a:cubicBezTo>
                  <a:pt x="52" y="14"/>
                  <a:pt x="55" y="21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1BF7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Freeform 75"/>
          <p:cNvSpPr/>
          <p:nvPr/>
        </p:nvSpPr>
        <p:spPr bwMode="auto">
          <a:xfrm>
            <a:off x="1916363" y="2188646"/>
            <a:ext cx="100013" cy="106363"/>
          </a:xfrm>
          <a:custGeom>
            <a:avLst/>
            <a:gdLst>
              <a:gd name="T0" fmla="*/ 19 w 44"/>
              <a:gd name="T1" fmla="*/ 47 h 47"/>
              <a:gd name="T2" fmla="*/ 17 w 44"/>
              <a:gd name="T3" fmla="*/ 47 h 47"/>
              <a:gd name="T4" fmla="*/ 0 w 44"/>
              <a:gd name="T5" fmla="*/ 39 h 47"/>
              <a:gd name="T6" fmla="*/ 0 w 44"/>
              <a:gd name="T7" fmla="*/ 38 h 47"/>
              <a:gd name="T8" fmla="*/ 3 w 44"/>
              <a:gd name="T9" fmla="*/ 23 h 47"/>
              <a:gd name="T10" fmla="*/ 0 w 44"/>
              <a:gd name="T11" fmla="*/ 8 h 47"/>
              <a:gd name="T12" fmla="*/ 8 w 44"/>
              <a:gd name="T13" fmla="*/ 2 h 47"/>
              <a:gd name="T14" fmla="*/ 12 w 44"/>
              <a:gd name="T15" fmla="*/ 1 h 47"/>
              <a:gd name="T16" fmla="*/ 16 w 44"/>
              <a:gd name="T17" fmla="*/ 0 h 47"/>
              <a:gd name="T18" fmla="*/ 19 w 44"/>
              <a:gd name="T19" fmla="*/ 0 h 47"/>
              <a:gd name="T20" fmla="*/ 40 w 44"/>
              <a:gd name="T21" fmla="*/ 11 h 47"/>
              <a:gd name="T22" fmla="*/ 44 w 44"/>
              <a:gd name="T23" fmla="*/ 23 h 47"/>
              <a:gd name="T24" fmla="*/ 19 w 44"/>
              <a:gd name="T2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7">
                <a:moveTo>
                  <a:pt x="19" y="47"/>
                </a:moveTo>
                <a:cubicBezTo>
                  <a:pt x="18" y="47"/>
                  <a:pt x="17" y="47"/>
                  <a:pt x="17" y="47"/>
                </a:cubicBezTo>
                <a:cubicBezTo>
                  <a:pt x="10" y="46"/>
                  <a:pt x="4" y="43"/>
                  <a:pt x="0" y="39"/>
                </a:cubicBezTo>
                <a:cubicBezTo>
                  <a:pt x="0" y="39"/>
                  <a:pt x="0" y="38"/>
                  <a:pt x="0" y="38"/>
                </a:cubicBezTo>
                <a:cubicBezTo>
                  <a:pt x="2" y="34"/>
                  <a:pt x="3" y="29"/>
                  <a:pt x="3" y="23"/>
                </a:cubicBezTo>
                <a:cubicBezTo>
                  <a:pt x="3" y="18"/>
                  <a:pt x="2" y="13"/>
                  <a:pt x="0" y="8"/>
                </a:cubicBezTo>
                <a:cubicBezTo>
                  <a:pt x="2" y="5"/>
                  <a:pt x="5" y="4"/>
                  <a:pt x="8" y="2"/>
                </a:cubicBezTo>
                <a:cubicBezTo>
                  <a:pt x="10" y="2"/>
                  <a:pt x="11" y="1"/>
                  <a:pt x="12" y="1"/>
                </a:cubicBezTo>
                <a:cubicBezTo>
                  <a:pt x="14" y="1"/>
                  <a:pt x="15" y="0"/>
                  <a:pt x="16" y="0"/>
                </a:cubicBezTo>
                <a:cubicBezTo>
                  <a:pt x="17" y="0"/>
                  <a:pt x="18" y="0"/>
                  <a:pt x="19" y="0"/>
                </a:cubicBezTo>
                <a:cubicBezTo>
                  <a:pt x="27" y="0"/>
                  <a:pt x="35" y="4"/>
                  <a:pt x="40" y="11"/>
                </a:cubicBezTo>
                <a:cubicBezTo>
                  <a:pt x="43" y="14"/>
                  <a:pt x="44" y="19"/>
                  <a:pt x="44" y="23"/>
                </a:cubicBezTo>
                <a:cubicBezTo>
                  <a:pt x="44" y="36"/>
                  <a:pt x="33" y="47"/>
                  <a:pt x="19" y="4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Freeform 76"/>
          <p:cNvSpPr/>
          <p:nvPr/>
        </p:nvSpPr>
        <p:spPr bwMode="auto">
          <a:xfrm>
            <a:off x="1986213" y="2053708"/>
            <a:ext cx="92075" cy="125413"/>
          </a:xfrm>
          <a:custGeom>
            <a:avLst/>
            <a:gdLst>
              <a:gd name="T0" fmla="*/ 15 w 40"/>
              <a:gd name="T1" fmla="*/ 55 h 55"/>
              <a:gd name="T2" fmla="*/ 0 w 40"/>
              <a:gd name="T3" fmla="*/ 46 h 55"/>
              <a:gd name="T4" fmla="*/ 9 w 40"/>
              <a:gd name="T5" fmla="*/ 21 h 55"/>
              <a:gd name="T6" fmla="*/ 4 w 40"/>
              <a:gd name="T7" fmla="*/ 2 h 55"/>
              <a:gd name="T8" fmla="*/ 13 w 40"/>
              <a:gd name="T9" fmla="*/ 0 h 55"/>
              <a:gd name="T10" fmla="*/ 40 w 40"/>
              <a:gd name="T11" fmla="*/ 28 h 55"/>
              <a:gd name="T12" fmla="*/ 15 w 40"/>
              <a:gd name="T1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55">
                <a:moveTo>
                  <a:pt x="15" y="55"/>
                </a:moveTo>
                <a:cubicBezTo>
                  <a:pt x="11" y="51"/>
                  <a:pt x="6" y="48"/>
                  <a:pt x="0" y="46"/>
                </a:cubicBezTo>
                <a:cubicBezTo>
                  <a:pt x="5" y="39"/>
                  <a:pt x="9" y="30"/>
                  <a:pt x="9" y="21"/>
                </a:cubicBezTo>
                <a:cubicBezTo>
                  <a:pt x="9" y="14"/>
                  <a:pt x="7" y="7"/>
                  <a:pt x="4" y="2"/>
                </a:cubicBezTo>
                <a:cubicBezTo>
                  <a:pt x="7" y="1"/>
                  <a:pt x="10" y="0"/>
                  <a:pt x="13" y="0"/>
                </a:cubicBezTo>
                <a:cubicBezTo>
                  <a:pt x="28" y="0"/>
                  <a:pt x="40" y="13"/>
                  <a:pt x="40" y="28"/>
                </a:cubicBezTo>
                <a:cubicBezTo>
                  <a:pt x="40" y="42"/>
                  <a:pt x="29" y="54"/>
                  <a:pt x="15" y="5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Freeform 47"/>
          <p:cNvSpPr/>
          <p:nvPr/>
        </p:nvSpPr>
        <p:spPr bwMode="auto">
          <a:xfrm rot="5558103">
            <a:off x="619762" y="2009582"/>
            <a:ext cx="508920" cy="753929"/>
          </a:xfrm>
          <a:custGeom>
            <a:avLst/>
            <a:gdLst>
              <a:gd name="T0" fmla="*/ 605 w 1800"/>
              <a:gd name="T1" fmla="*/ 1462 h 2126"/>
              <a:gd name="T2" fmla="*/ 696 w 1800"/>
              <a:gd name="T3" fmla="*/ 1626 h 2126"/>
              <a:gd name="T4" fmla="*/ 765 w 1800"/>
              <a:gd name="T5" fmla="*/ 1701 h 2126"/>
              <a:gd name="T6" fmla="*/ 878 w 1800"/>
              <a:gd name="T7" fmla="*/ 1794 h 2126"/>
              <a:gd name="T8" fmla="*/ 961 w 1800"/>
              <a:gd name="T9" fmla="*/ 1892 h 2126"/>
              <a:gd name="T10" fmla="*/ 1021 w 1800"/>
              <a:gd name="T11" fmla="*/ 2074 h 2126"/>
              <a:gd name="T12" fmla="*/ 1025 w 1800"/>
              <a:gd name="T13" fmla="*/ 2114 h 2126"/>
              <a:gd name="T14" fmla="*/ 1115 w 1800"/>
              <a:gd name="T15" fmla="*/ 2121 h 2126"/>
              <a:gd name="T16" fmla="*/ 1247 w 1800"/>
              <a:gd name="T17" fmla="*/ 2121 h 2126"/>
              <a:gd name="T18" fmla="*/ 1800 w 1800"/>
              <a:gd name="T19" fmla="*/ 2121 h 2126"/>
              <a:gd name="T20" fmla="*/ 1761 w 1800"/>
              <a:gd name="T21" fmla="*/ 2052 h 2126"/>
              <a:gd name="T22" fmla="*/ 1714 w 1800"/>
              <a:gd name="T23" fmla="*/ 1955 h 2126"/>
              <a:gd name="T24" fmla="*/ 1684 w 1800"/>
              <a:gd name="T25" fmla="*/ 1882 h 2126"/>
              <a:gd name="T26" fmla="*/ 1657 w 1800"/>
              <a:gd name="T27" fmla="*/ 1792 h 2126"/>
              <a:gd name="T28" fmla="*/ 1636 w 1800"/>
              <a:gd name="T29" fmla="*/ 1710 h 2126"/>
              <a:gd name="T30" fmla="*/ 1627 w 1800"/>
              <a:gd name="T31" fmla="*/ 1550 h 2126"/>
              <a:gd name="T32" fmla="*/ 1610 w 1800"/>
              <a:gd name="T33" fmla="*/ 1242 h 2126"/>
              <a:gd name="T34" fmla="*/ 1558 w 1800"/>
              <a:gd name="T35" fmla="*/ 919 h 2126"/>
              <a:gd name="T36" fmla="*/ 1562 w 1800"/>
              <a:gd name="T37" fmla="*/ 681 h 2126"/>
              <a:gd name="T38" fmla="*/ 1477 w 1800"/>
              <a:gd name="T39" fmla="*/ 567 h 2126"/>
              <a:gd name="T40" fmla="*/ 1434 w 1800"/>
              <a:gd name="T41" fmla="*/ 540 h 2126"/>
              <a:gd name="T42" fmla="*/ 1381 w 1800"/>
              <a:gd name="T43" fmla="*/ 499 h 2126"/>
              <a:gd name="T44" fmla="*/ 1231 w 1800"/>
              <a:gd name="T45" fmla="*/ 389 h 2126"/>
              <a:gd name="T46" fmla="*/ 1069 w 1800"/>
              <a:gd name="T47" fmla="*/ 226 h 2126"/>
              <a:gd name="T48" fmla="*/ 1011 w 1800"/>
              <a:gd name="T49" fmla="*/ 153 h 2126"/>
              <a:gd name="T50" fmla="*/ 786 w 1800"/>
              <a:gd name="T51" fmla="*/ 39 h 2126"/>
              <a:gd name="T52" fmla="*/ 659 w 1800"/>
              <a:gd name="T53" fmla="*/ 36 h 2126"/>
              <a:gd name="T54" fmla="*/ 416 w 1800"/>
              <a:gd name="T55" fmla="*/ 4 h 2126"/>
              <a:gd name="T56" fmla="*/ 315 w 1800"/>
              <a:gd name="T57" fmla="*/ 33 h 2126"/>
              <a:gd name="T58" fmla="*/ 177 w 1800"/>
              <a:gd name="T59" fmla="*/ 87 h 2126"/>
              <a:gd name="T60" fmla="*/ 166 w 1800"/>
              <a:gd name="T61" fmla="*/ 228 h 2126"/>
              <a:gd name="T62" fmla="*/ 332 w 1800"/>
              <a:gd name="T63" fmla="*/ 269 h 2126"/>
              <a:gd name="T64" fmla="*/ 424 w 1800"/>
              <a:gd name="T65" fmla="*/ 301 h 2126"/>
              <a:gd name="T66" fmla="*/ 472 w 1800"/>
              <a:gd name="T67" fmla="*/ 347 h 2126"/>
              <a:gd name="T68" fmla="*/ 627 w 1800"/>
              <a:gd name="T69" fmla="*/ 518 h 2126"/>
              <a:gd name="T70" fmla="*/ 723 w 1800"/>
              <a:gd name="T71" fmla="*/ 611 h 2126"/>
              <a:gd name="T72" fmla="*/ 810 w 1800"/>
              <a:gd name="T73" fmla="*/ 807 h 2126"/>
              <a:gd name="T74" fmla="*/ 694 w 1800"/>
              <a:gd name="T75" fmla="*/ 1084 h 2126"/>
              <a:gd name="T76" fmla="*/ 503 w 1800"/>
              <a:gd name="T77" fmla="*/ 1036 h 2126"/>
              <a:gd name="T78" fmla="*/ 332 w 1800"/>
              <a:gd name="T79" fmla="*/ 931 h 2126"/>
              <a:gd name="T80" fmla="*/ 50 w 1800"/>
              <a:gd name="T81" fmla="*/ 888 h 2126"/>
              <a:gd name="T82" fmla="*/ 46 w 1800"/>
              <a:gd name="T83" fmla="*/ 1004 h 2126"/>
              <a:gd name="T84" fmla="*/ 143 w 1800"/>
              <a:gd name="T85" fmla="*/ 1071 h 2126"/>
              <a:gd name="T86" fmla="*/ 346 w 1800"/>
              <a:gd name="T87" fmla="*/ 1259 h 2126"/>
              <a:gd name="T88" fmla="*/ 465 w 1800"/>
              <a:gd name="T89" fmla="*/ 1343 h 2126"/>
              <a:gd name="T90" fmla="*/ 581 w 1800"/>
              <a:gd name="T91" fmla="*/ 1435 h 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00" h="2126">
                <a:moveTo>
                  <a:pt x="605" y="1462"/>
                </a:moveTo>
                <a:cubicBezTo>
                  <a:pt x="633" y="1508"/>
                  <a:pt x="652" y="1591"/>
                  <a:pt x="696" y="1626"/>
                </a:cubicBezTo>
                <a:cubicBezTo>
                  <a:pt x="720" y="1646"/>
                  <a:pt x="742" y="1681"/>
                  <a:pt x="765" y="1701"/>
                </a:cubicBezTo>
                <a:cubicBezTo>
                  <a:pt x="801" y="1733"/>
                  <a:pt x="844" y="1762"/>
                  <a:pt x="878" y="1794"/>
                </a:cubicBezTo>
                <a:cubicBezTo>
                  <a:pt x="912" y="1826"/>
                  <a:pt x="941" y="1851"/>
                  <a:pt x="961" y="1892"/>
                </a:cubicBezTo>
                <a:cubicBezTo>
                  <a:pt x="996" y="1945"/>
                  <a:pt x="1016" y="2016"/>
                  <a:pt x="1021" y="2074"/>
                </a:cubicBezTo>
                <a:cubicBezTo>
                  <a:pt x="1023" y="2090"/>
                  <a:pt x="1028" y="2098"/>
                  <a:pt x="1025" y="2114"/>
                </a:cubicBezTo>
                <a:cubicBezTo>
                  <a:pt x="1023" y="2126"/>
                  <a:pt x="1102" y="2121"/>
                  <a:pt x="1115" y="2121"/>
                </a:cubicBezTo>
                <a:cubicBezTo>
                  <a:pt x="1159" y="2121"/>
                  <a:pt x="1203" y="2121"/>
                  <a:pt x="1247" y="2121"/>
                </a:cubicBezTo>
                <a:cubicBezTo>
                  <a:pt x="1432" y="2121"/>
                  <a:pt x="1616" y="2121"/>
                  <a:pt x="1800" y="2121"/>
                </a:cubicBezTo>
                <a:cubicBezTo>
                  <a:pt x="1784" y="2100"/>
                  <a:pt x="1773" y="2073"/>
                  <a:pt x="1761" y="2052"/>
                </a:cubicBezTo>
                <a:cubicBezTo>
                  <a:pt x="1745" y="2024"/>
                  <a:pt x="1726" y="1987"/>
                  <a:pt x="1714" y="1955"/>
                </a:cubicBezTo>
                <a:cubicBezTo>
                  <a:pt x="1706" y="1932"/>
                  <a:pt x="1693" y="1907"/>
                  <a:pt x="1684" y="1882"/>
                </a:cubicBezTo>
                <a:cubicBezTo>
                  <a:pt x="1674" y="1850"/>
                  <a:pt x="1675" y="1822"/>
                  <a:pt x="1657" y="1792"/>
                </a:cubicBezTo>
                <a:cubicBezTo>
                  <a:pt x="1644" y="1771"/>
                  <a:pt x="1646" y="1732"/>
                  <a:pt x="1636" y="1710"/>
                </a:cubicBezTo>
                <a:cubicBezTo>
                  <a:pt x="1617" y="1668"/>
                  <a:pt x="1628" y="1598"/>
                  <a:pt x="1627" y="1550"/>
                </a:cubicBezTo>
                <a:cubicBezTo>
                  <a:pt x="1625" y="1447"/>
                  <a:pt x="1623" y="1344"/>
                  <a:pt x="1610" y="1242"/>
                </a:cubicBezTo>
                <a:cubicBezTo>
                  <a:pt x="1597" y="1135"/>
                  <a:pt x="1554" y="1023"/>
                  <a:pt x="1558" y="919"/>
                </a:cubicBezTo>
                <a:cubicBezTo>
                  <a:pt x="1562" y="842"/>
                  <a:pt x="1579" y="756"/>
                  <a:pt x="1562" y="681"/>
                </a:cubicBezTo>
                <a:cubicBezTo>
                  <a:pt x="1548" y="634"/>
                  <a:pt x="1513" y="596"/>
                  <a:pt x="1477" y="567"/>
                </a:cubicBezTo>
                <a:cubicBezTo>
                  <a:pt x="1464" y="556"/>
                  <a:pt x="1449" y="549"/>
                  <a:pt x="1434" y="540"/>
                </a:cubicBezTo>
                <a:cubicBezTo>
                  <a:pt x="1429" y="531"/>
                  <a:pt x="1393" y="504"/>
                  <a:pt x="1381" y="499"/>
                </a:cubicBezTo>
                <a:cubicBezTo>
                  <a:pt x="1331" y="479"/>
                  <a:pt x="1231" y="387"/>
                  <a:pt x="1231" y="389"/>
                </a:cubicBezTo>
                <a:cubicBezTo>
                  <a:pt x="1168" y="343"/>
                  <a:pt x="1131" y="273"/>
                  <a:pt x="1069" y="226"/>
                </a:cubicBezTo>
                <a:cubicBezTo>
                  <a:pt x="1047" y="209"/>
                  <a:pt x="1028" y="173"/>
                  <a:pt x="1011" y="153"/>
                </a:cubicBezTo>
                <a:cubicBezTo>
                  <a:pt x="955" y="85"/>
                  <a:pt x="882" y="40"/>
                  <a:pt x="786" y="39"/>
                </a:cubicBezTo>
                <a:cubicBezTo>
                  <a:pt x="745" y="39"/>
                  <a:pt x="699" y="39"/>
                  <a:pt x="659" y="36"/>
                </a:cubicBezTo>
                <a:cubicBezTo>
                  <a:pt x="582" y="26"/>
                  <a:pt x="494" y="0"/>
                  <a:pt x="416" y="4"/>
                </a:cubicBezTo>
                <a:cubicBezTo>
                  <a:pt x="376" y="4"/>
                  <a:pt x="351" y="14"/>
                  <a:pt x="315" y="33"/>
                </a:cubicBezTo>
                <a:cubicBezTo>
                  <a:pt x="276" y="61"/>
                  <a:pt x="219" y="71"/>
                  <a:pt x="177" y="87"/>
                </a:cubicBezTo>
                <a:cubicBezTo>
                  <a:pt x="117" y="110"/>
                  <a:pt x="117" y="188"/>
                  <a:pt x="166" y="228"/>
                </a:cubicBezTo>
                <a:cubicBezTo>
                  <a:pt x="209" y="262"/>
                  <a:pt x="279" y="260"/>
                  <a:pt x="332" y="269"/>
                </a:cubicBezTo>
                <a:cubicBezTo>
                  <a:pt x="367" y="274"/>
                  <a:pt x="396" y="278"/>
                  <a:pt x="424" y="301"/>
                </a:cubicBezTo>
                <a:cubicBezTo>
                  <a:pt x="439" y="313"/>
                  <a:pt x="453" y="337"/>
                  <a:pt x="472" y="347"/>
                </a:cubicBezTo>
                <a:cubicBezTo>
                  <a:pt x="542" y="384"/>
                  <a:pt x="573" y="460"/>
                  <a:pt x="627" y="518"/>
                </a:cubicBezTo>
                <a:cubicBezTo>
                  <a:pt x="656" y="551"/>
                  <a:pt x="691" y="581"/>
                  <a:pt x="723" y="611"/>
                </a:cubicBezTo>
                <a:cubicBezTo>
                  <a:pt x="774" y="660"/>
                  <a:pt x="797" y="741"/>
                  <a:pt x="810" y="807"/>
                </a:cubicBezTo>
                <a:cubicBezTo>
                  <a:pt x="832" y="916"/>
                  <a:pt x="819" y="1043"/>
                  <a:pt x="694" y="1084"/>
                </a:cubicBezTo>
                <a:cubicBezTo>
                  <a:pt x="628" y="1107"/>
                  <a:pt x="550" y="1087"/>
                  <a:pt x="503" y="1036"/>
                </a:cubicBezTo>
                <a:cubicBezTo>
                  <a:pt x="447" y="999"/>
                  <a:pt x="386" y="969"/>
                  <a:pt x="332" y="931"/>
                </a:cubicBezTo>
                <a:cubicBezTo>
                  <a:pt x="256" y="874"/>
                  <a:pt x="136" y="802"/>
                  <a:pt x="50" y="888"/>
                </a:cubicBezTo>
                <a:cubicBezTo>
                  <a:pt x="22" y="917"/>
                  <a:pt x="0" y="979"/>
                  <a:pt x="46" y="1004"/>
                </a:cubicBezTo>
                <a:cubicBezTo>
                  <a:pt x="84" y="1024"/>
                  <a:pt x="111" y="1045"/>
                  <a:pt x="143" y="1071"/>
                </a:cubicBezTo>
                <a:cubicBezTo>
                  <a:pt x="216" y="1128"/>
                  <a:pt x="268" y="1211"/>
                  <a:pt x="346" y="1259"/>
                </a:cubicBezTo>
                <a:cubicBezTo>
                  <a:pt x="387" y="1285"/>
                  <a:pt x="423" y="1318"/>
                  <a:pt x="465" y="1343"/>
                </a:cubicBezTo>
                <a:cubicBezTo>
                  <a:pt x="507" y="1369"/>
                  <a:pt x="545" y="1402"/>
                  <a:pt x="581" y="143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1BF7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643985" y="2407828"/>
            <a:ext cx="677426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斤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577650" y="2409342"/>
            <a:ext cx="677426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8</a:t>
            </a: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两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51606" y="1816799"/>
            <a:ext cx="677426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两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726761" y="5610647"/>
            <a:ext cx="199522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CTRL C+CTRL V</a:t>
            </a:r>
            <a:endParaRPr lang="en-US" altLang="zh-CN" sz="1400" b="1" i="1" u="sng" kern="600" spc="16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998803" y="5975199"/>
            <a:ext cx="147096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i="1" u="sng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上万次</a:t>
            </a:r>
            <a:r>
              <a:rPr lang="en-US" altLang="zh-CN" sz="1400" b="1" i="1" u="sng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/</a:t>
            </a:r>
            <a:r>
              <a:rPr lang="zh-CN" altLang="en-US" sz="1400" b="1" i="1" u="sng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月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593708" y="5624143"/>
            <a:ext cx="13227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鼠标点击</a:t>
            </a:r>
            <a:endParaRPr lang="zh-CN" altLang="en-US" sz="1400" b="1" i="1" u="sng" kern="600" spc="16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474244" y="5975484"/>
            <a:ext cx="1564094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i="1" u="sng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上万次</a:t>
            </a:r>
            <a:r>
              <a:rPr lang="en-US" altLang="zh-CN" sz="1400" b="1" i="1" u="sng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/</a:t>
            </a:r>
            <a:r>
              <a:rPr lang="zh-CN" altLang="en-US" sz="1400" b="1" i="1" u="sng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月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5415" y="1117600"/>
            <a:ext cx="4142105" cy="5469890"/>
          </a:xfrm>
          <a:prstGeom prst="roundRect">
            <a:avLst>
              <a:gd name="adj" fmla="val 1091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789940" y="873760"/>
            <a:ext cx="2868295" cy="440055"/>
          </a:xfrm>
          <a:prstGeom prst="round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趣谈余额调节表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490720" y="1117600"/>
            <a:ext cx="7405370" cy="5469890"/>
          </a:xfrm>
          <a:prstGeom prst="roundRect">
            <a:avLst>
              <a:gd name="adj" fmla="val 1091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691630" y="918845"/>
            <a:ext cx="2868295" cy="440055"/>
          </a:xfrm>
          <a:prstGeom prst="round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作业内容及痛点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962775" y="3016885"/>
            <a:ext cx="2376000" cy="2959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系统线下交互过多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97705" y="1541780"/>
            <a:ext cx="2553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6</a:t>
            </a:r>
            <a:r>
              <a:rPr lang="zh-C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</a:t>
            </a:r>
            <a:r>
              <a:rPr lang="zh-CN" altLang="en-US" sz="20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作业系统</a:t>
            </a:r>
            <a:endParaRPr lang="zh-CN" altLang="en-US" sz="2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6885" y="1541780"/>
            <a:ext cx="2597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20</a:t>
            </a:r>
            <a:r>
              <a:rPr lang="zh-C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</a:t>
            </a:r>
            <a:r>
              <a:rPr lang="zh-CN" altLang="en-US" sz="20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线下环节</a:t>
            </a:r>
            <a:endParaRPr lang="zh-CN" altLang="en-US" sz="2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30690" y="1541780"/>
            <a:ext cx="2597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近万个</a:t>
            </a:r>
            <a:r>
              <a:rPr lang="zh-CN" altLang="en-US" sz="20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账户</a:t>
            </a:r>
            <a:endParaRPr lang="zh-CN" altLang="en-US" sz="2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flipH="1" flipV="1">
            <a:off x="6549390" y="2498090"/>
            <a:ext cx="3412490" cy="240030"/>
          </a:xfrm>
          <a:prstGeom prst="triangle">
            <a:avLst/>
          </a:prstGeom>
          <a:pattFill prst="pct80">
            <a:fgClr>
              <a:srgbClr val="36435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4940300" y="3462020"/>
            <a:ext cx="1587500" cy="3016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多渠道收集资料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102475" y="3774440"/>
            <a:ext cx="219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人工判断附件是否上传成功、完整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02373" y="4297690"/>
            <a:ext cx="2294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检查系统附件资料是否和底表相同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7020560" y="3587750"/>
            <a:ext cx="2376170" cy="1301750"/>
          </a:xfrm>
          <a:prstGeom prst="roundRect">
            <a:avLst>
              <a:gd name="adj" fmla="val 6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7373620" y="3462020"/>
            <a:ext cx="1587500" cy="3016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多人力审核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528810" y="3774440"/>
            <a:ext cx="219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近万个账户依次比对调节、复核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528708" y="4297690"/>
            <a:ext cx="2294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人工打印装订，邮寄至分中心归档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9446895" y="3587750"/>
            <a:ext cx="2376170" cy="1301750"/>
          </a:xfrm>
          <a:prstGeom prst="roundRect">
            <a:avLst>
              <a:gd name="adj" fmla="val 6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9799955" y="3462020"/>
            <a:ext cx="1587500" cy="3016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大量归档整理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6964045" y="5093335"/>
            <a:ext cx="2376000" cy="2959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手工交互过多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3269" y="210207"/>
            <a:ext cx="69024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j-cs"/>
              </a:rPr>
              <a:t>平安财务案例：</a:t>
            </a:r>
            <a:r>
              <a:rPr 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余额调节表编制作业整体业务流程</a:t>
            </a:r>
          </a:p>
        </p:txBody>
      </p:sp>
      <p:sp>
        <p:nvSpPr>
          <p:cNvPr id="218" name="矩形 217"/>
          <p:cNvSpPr/>
          <p:nvPr/>
        </p:nvSpPr>
        <p:spPr bwMode="auto">
          <a:xfrm>
            <a:off x="1828551" y="2063863"/>
            <a:ext cx="1403985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资料催收</a:t>
            </a:r>
          </a:p>
        </p:txBody>
      </p:sp>
      <p:sp>
        <p:nvSpPr>
          <p:cNvPr id="224" name="矩形 223"/>
          <p:cNvSpPr/>
          <p:nvPr/>
        </p:nvSpPr>
        <p:spPr bwMode="auto">
          <a:xfrm>
            <a:off x="7109211" y="2063863"/>
            <a:ext cx="1403985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复核</a:t>
            </a:r>
          </a:p>
        </p:txBody>
      </p:sp>
      <p:sp>
        <p:nvSpPr>
          <p:cNvPr id="229" name="矩形 228"/>
          <p:cNvSpPr/>
          <p:nvPr/>
        </p:nvSpPr>
        <p:spPr bwMode="auto">
          <a:xfrm>
            <a:off x="5348991" y="2063863"/>
            <a:ext cx="1403350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制表</a:t>
            </a:r>
          </a:p>
        </p:txBody>
      </p:sp>
      <p:sp>
        <p:nvSpPr>
          <p:cNvPr id="230" name="矩形 229"/>
          <p:cNvSpPr/>
          <p:nvPr/>
        </p:nvSpPr>
        <p:spPr bwMode="auto">
          <a:xfrm>
            <a:off x="3589406" y="2063863"/>
            <a:ext cx="1402715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资料上载</a:t>
            </a:r>
          </a:p>
        </p:txBody>
      </p:sp>
      <p:sp>
        <p:nvSpPr>
          <p:cNvPr id="231" name="矩形 230"/>
          <p:cNvSpPr/>
          <p:nvPr/>
        </p:nvSpPr>
        <p:spPr bwMode="auto">
          <a:xfrm>
            <a:off x="8870066" y="2063863"/>
            <a:ext cx="1403985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</a:p>
        </p:txBody>
      </p:sp>
      <p:sp>
        <p:nvSpPr>
          <p:cNvPr id="232" name="矩形 231"/>
          <p:cNvSpPr/>
          <p:nvPr/>
        </p:nvSpPr>
        <p:spPr bwMode="auto">
          <a:xfrm>
            <a:off x="10630921" y="2077833"/>
            <a:ext cx="1403985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资料归档</a:t>
            </a:r>
          </a:p>
        </p:txBody>
      </p:sp>
      <p:sp>
        <p:nvSpPr>
          <p:cNvPr id="233" name="矩形 232"/>
          <p:cNvSpPr/>
          <p:nvPr/>
        </p:nvSpPr>
        <p:spPr bwMode="auto">
          <a:xfrm>
            <a:off x="67681" y="2063863"/>
            <a:ext cx="1404000" cy="3600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下发对账任务</a:t>
            </a:r>
          </a:p>
        </p:txBody>
      </p:sp>
      <p:sp>
        <p:nvSpPr>
          <p:cNvPr id="234" name="矩形 233"/>
          <p:cNvSpPr/>
          <p:nvPr/>
        </p:nvSpPr>
        <p:spPr bwMode="auto">
          <a:xfrm>
            <a:off x="1846271" y="2696241"/>
            <a:ext cx="136800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按照任务收集资料</a:t>
            </a:r>
          </a:p>
        </p:txBody>
      </p:sp>
      <p:sp>
        <p:nvSpPr>
          <p:cNvPr id="235" name="矩形 234"/>
          <p:cNvSpPr/>
          <p:nvPr/>
        </p:nvSpPr>
        <p:spPr bwMode="auto">
          <a:xfrm>
            <a:off x="1909919" y="4174369"/>
            <a:ext cx="54000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</a:p>
        </p:txBody>
      </p:sp>
      <p:sp>
        <p:nvSpPr>
          <p:cNvPr id="236" name="矩形 235"/>
          <p:cNvSpPr/>
          <p:nvPr/>
        </p:nvSpPr>
        <p:spPr bwMode="auto">
          <a:xfrm>
            <a:off x="2700090" y="4174009"/>
            <a:ext cx="540000" cy="2880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临柜</a:t>
            </a:r>
          </a:p>
        </p:txBody>
      </p:sp>
      <p:sp>
        <p:nvSpPr>
          <p:cNvPr id="237" name="矩形 236"/>
          <p:cNvSpPr/>
          <p:nvPr/>
        </p:nvSpPr>
        <p:spPr bwMode="auto">
          <a:xfrm>
            <a:off x="1845749" y="5618759"/>
            <a:ext cx="382806" cy="399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直连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</a:p>
        </p:txBody>
      </p:sp>
      <p:sp>
        <p:nvSpPr>
          <p:cNvPr id="238" name="矩形 237"/>
          <p:cNvSpPr/>
          <p:nvPr/>
        </p:nvSpPr>
        <p:spPr bwMode="auto">
          <a:xfrm>
            <a:off x="2320522" y="5623393"/>
            <a:ext cx="388295" cy="394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网银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</a:p>
        </p:txBody>
      </p:sp>
      <p:sp>
        <p:nvSpPr>
          <p:cNvPr id="239" name="矩形 238"/>
          <p:cNvSpPr/>
          <p:nvPr/>
        </p:nvSpPr>
        <p:spPr bwMode="auto">
          <a:xfrm>
            <a:off x="2775334" y="5623393"/>
            <a:ext cx="388295" cy="3947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</a:t>
            </a:r>
          </a:p>
        </p:txBody>
      </p:sp>
      <p:sp>
        <p:nvSpPr>
          <p:cNvPr id="240" name="矩形 239"/>
          <p:cNvSpPr/>
          <p:nvPr/>
        </p:nvSpPr>
        <p:spPr bwMode="auto">
          <a:xfrm>
            <a:off x="3624475" y="2696241"/>
            <a:ext cx="1332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资料归集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矩形 242"/>
          <p:cNvSpPr/>
          <p:nvPr/>
        </p:nvSpPr>
        <p:spPr bwMode="auto">
          <a:xfrm>
            <a:off x="5382920" y="2696241"/>
            <a:ext cx="1332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确认余额</a:t>
            </a:r>
          </a:p>
        </p:txBody>
      </p:sp>
      <p:sp>
        <p:nvSpPr>
          <p:cNvPr id="244" name="矩形 243"/>
          <p:cNvSpPr/>
          <p:nvPr/>
        </p:nvSpPr>
        <p:spPr bwMode="auto">
          <a:xfrm>
            <a:off x="5467985" y="3383915"/>
            <a:ext cx="504000" cy="3600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系统直连</a:t>
            </a: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</a:p>
        </p:txBody>
      </p:sp>
      <p:sp>
        <p:nvSpPr>
          <p:cNvPr id="245" name="矩形 244"/>
          <p:cNvSpPr/>
          <p:nvPr/>
        </p:nvSpPr>
        <p:spPr bwMode="auto">
          <a:xfrm>
            <a:off x="6190747" y="3384162"/>
            <a:ext cx="504000" cy="3600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lnSpc>
                <a:spcPct val="100000"/>
              </a:lnSpc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非直连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lnSpc>
                <a:spcPct val="100000"/>
              </a:lnSpc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</a:t>
            </a:r>
          </a:p>
        </p:txBody>
      </p:sp>
      <p:sp>
        <p:nvSpPr>
          <p:cNvPr id="246" name="矩形 245"/>
          <p:cNvSpPr/>
          <p:nvPr/>
        </p:nvSpPr>
        <p:spPr bwMode="auto">
          <a:xfrm>
            <a:off x="5429910" y="4173918"/>
            <a:ext cx="1332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编制调节表</a:t>
            </a:r>
          </a:p>
        </p:txBody>
      </p:sp>
      <p:sp>
        <p:nvSpPr>
          <p:cNvPr id="247" name="矩形 246"/>
          <p:cNvSpPr/>
          <p:nvPr/>
        </p:nvSpPr>
        <p:spPr bwMode="auto">
          <a:xfrm>
            <a:off x="5467974" y="4994489"/>
            <a:ext cx="504000" cy="5123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无勾兑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8" name="矩形 247"/>
          <p:cNvSpPr/>
          <p:nvPr/>
        </p:nvSpPr>
        <p:spPr bwMode="auto">
          <a:xfrm>
            <a:off x="6190523" y="5000565"/>
            <a:ext cx="504000" cy="5063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有勾兑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矩形 248"/>
          <p:cNvSpPr/>
          <p:nvPr/>
        </p:nvSpPr>
        <p:spPr bwMode="auto">
          <a:xfrm>
            <a:off x="7211060" y="2696241"/>
            <a:ext cx="540000" cy="367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专业公司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</a:p>
        </p:txBody>
      </p:sp>
      <p:sp>
        <p:nvSpPr>
          <p:cNvPr id="250" name="矩形 249"/>
          <p:cNvSpPr/>
          <p:nvPr/>
        </p:nvSpPr>
        <p:spPr bwMode="auto">
          <a:xfrm>
            <a:off x="7869555" y="2696241"/>
            <a:ext cx="540000" cy="367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</a:p>
        </p:txBody>
      </p:sp>
      <p:sp>
        <p:nvSpPr>
          <p:cNvPr id="251" name="矩形 250"/>
          <p:cNvSpPr/>
          <p:nvPr/>
        </p:nvSpPr>
        <p:spPr bwMode="auto">
          <a:xfrm>
            <a:off x="7110846" y="3901139"/>
            <a:ext cx="299416" cy="7507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</a:t>
            </a: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</a:p>
        </p:txBody>
      </p:sp>
      <p:sp>
        <p:nvSpPr>
          <p:cNvPr id="252" name="矩形 251"/>
          <p:cNvSpPr/>
          <p:nvPr/>
        </p:nvSpPr>
        <p:spPr bwMode="auto">
          <a:xfrm>
            <a:off x="7470886" y="3901140"/>
            <a:ext cx="454816" cy="743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有勾兑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3" name="矩形 252"/>
          <p:cNvSpPr/>
          <p:nvPr/>
        </p:nvSpPr>
        <p:spPr bwMode="auto">
          <a:xfrm>
            <a:off x="7986326" y="3911245"/>
            <a:ext cx="454816" cy="740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无勾兑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矩形 253"/>
          <p:cNvSpPr/>
          <p:nvPr/>
        </p:nvSpPr>
        <p:spPr bwMode="auto">
          <a:xfrm>
            <a:off x="8906116" y="2696241"/>
            <a:ext cx="1332000" cy="28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人工兜底</a:t>
            </a:r>
          </a:p>
        </p:txBody>
      </p:sp>
      <p:sp>
        <p:nvSpPr>
          <p:cNvPr id="255" name="矩形 254"/>
          <p:cNvSpPr/>
          <p:nvPr/>
        </p:nvSpPr>
        <p:spPr bwMode="auto">
          <a:xfrm>
            <a:off x="10665589" y="4089431"/>
            <a:ext cx="540000" cy="367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</a:p>
        </p:txBody>
      </p:sp>
      <p:sp>
        <p:nvSpPr>
          <p:cNvPr id="256" name="矩形 255"/>
          <p:cNvSpPr/>
          <p:nvPr/>
        </p:nvSpPr>
        <p:spPr bwMode="auto">
          <a:xfrm>
            <a:off x="11451741" y="4089431"/>
            <a:ext cx="540000" cy="367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</a:p>
        </p:txBody>
      </p:sp>
      <p:sp>
        <p:nvSpPr>
          <p:cNvPr id="257" name="矩形 256"/>
          <p:cNvSpPr/>
          <p:nvPr/>
        </p:nvSpPr>
        <p:spPr bwMode="auto">
          <a:xfrm>
            <a:off x="10666119" y="5658498"/>
            <a:ext cx="540000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电子线上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</a:t>
            </a:r>
          </a:p>
        </p:txBody>
      </p:sp>
      <p:sp>
        <p:nvSpPr>
          <p:cNvPr id="258" name="矩形 257"/>
          <p:cNvSpPr/>
          <p:nvPr/>
        </p:nvSpPr>
        <p:spPr bwMode="auto">
          <a:xfrm>
            <a:off x="11451610" y="4878030"/>
            <a:ext cx="540000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打印资料</a:t>
            </a:r>
          </a:p>
        </p:txBody>
      </p:sp>
      <p:sp>
        <p:nvSpPr>
          <p:cNvPr id="259" name="矩形 258"/>
          <p:cNvSpPr/>
          <p:nvPr/>
        </p:nvSpPr>
        <p:spPr bwMode="auto">
          <a:xfrm>
            <a:off x="103667" y="2696241"/>
            <a:ext cx="1332000" cy="2880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收集任务清单</a:t>
            </a:r>
          </a:p>
        </p:txBody>
      </p:sp>
      <p:sp>
        <p:nvSpPr>
          <p:cNvPr id="260" name="矩形 259"/>
          <p:cNvSpPr/>
          <p:nvPr/>
        </p:nvSpPr>
        <p:spPr bwMode="auto">
          <a:xfrm>
            <a:off x="103063" y="5729956"/>
            <a:ext cx="133200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分配任务</a:t>
            </a:r>
          </a:p>
        </p:txBody>
      </p:sp>
      <p:cxnSp>
        <p:nvCxnSpPr>
          <p:cNvPr id="264" name="连接符: 肘形 91"/>
          <p:cNvCxnSpPr>
            <a:stCxn id="234" idx="2"/>
            <a:endCxn id="236" idx="0"/>
          </p:cNvCxnSpPr>
          <p:nvPr/>
        </p:nvCxnSpPr>
        <p:spPr>
          <a:xfrm rot="5400000" flipV="1">
            <a:off x="2155508" y="3359468"/>
            <a:ext cx="1189355" cy="43942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连接符: 肘形 93"/>
          <p:cNvCxnSpPr>
            <a:stCxn id="234" idx="2"/>
            <a:endCxn id="235" idx="0"/>
          </p:cNvCxnSpPr>
          <p:nvPr/>
        </p:nvCxnSpPr>
        <p:spPr>
          <a:xfrm rot="5400000">
            <a:off x="1760220" y="3404235"/>
            <a:ext cx="1189990" cy="35052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连接符: 肘形 97"/>
          <p:cNvCxnSpPr>
            <a:stCxn id="235" idx="2"/>
            <a:endCxn id="237" idx="0"/>
          </p:cNvCxnSpPr>
          <p:nvPr/>
        </p:nvCxnSpPr>
        <p:spPr>
          <a:xfrm rot="5400000">
            <a:off x="1530985" y="4969510"/>
            <a:ext cx="1155700" cy="14224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连接符: 肘形 101"/>
          <p:cNvCxnSpPr>
            <a:stCxn id="235" idx="2"/>
            <a:endCxn id="238" idx="0"/>
          </p:cNvCxnSpPr>
          <p:nvPr/>
        </p:nvCxnSpPr>
        <p:spPr>
          <a:xfrm rot="5400000" flipV="1">
            <a:off x="1766888" y="4875848"/>
            <a:ext cx="1160780" cy="334645"/>
          </a:xfrm>
          <a:prstGeom prst="bentConnector3">
            <a:avLst>
              <a:gd name="adj1" fmla="val 49973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箭头连接符 267"/>
          <p:cNvCxnSpPr>
            <a:stCxn id="236" idx="2"/>
            <a:endCxn id="239" idx="0"/>
          </p:cNvCxnSpPr>
          <p:nvPr/>
        </p:nvCxnSpPr>
        <p:spPr>
          <a:xfrm>
            <a:off x="2970117" y="4462041"/>
            <a:ext cx="0" cy="116141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箭头连接符 271"/>
          <p:cNvCxnSpPr>
            <a:stCxn id="259" idx="2"/>
            <a:endCxn id="260" idx="0"/>
          </p:cNvCxnSpPr>
          <p:nvPr/>
        </p:nvCxnSpPr>
        <p:spPr>
          <a:xfrm flipH="1">
            <a:off x="768905" y="2984574"/>
            <a:ext cx="635" cy="274574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矩形 272"/>
          <p:cNvSpPr/>
          <p:nvPr/>
        </p:nvSpPr>
        <p:spPr bwMode="auto">
          <a:xfrm>
            <a:off x="3623840" y="5730214"/>
            <a:ext cx="1332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资料上载</a:t>
            </a:r>
          </a:p>
        </p:txBody>
      </p:sp>
      <p:cxnSp>
        <p:nvCxnSpPr>
          <p:cNvPr id="274" name="直接箭头连接符 273"/>
          <p:cNvCxnSpPr>
            <a:stCxn id="240" idx="2"/>
            <a:endCxn id="273" idx="0"/>
          </p:cNvCxnSpPr>
          <p:nvPr/>
        </p:nvCxnSpPr>
        <p:spPr>
          <a:xfrm flipH="1">
            <a:off x="4290053" y="2984808"/>
            <a:ext cx="635" cy="274574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矩形 276"/>
          <p:cNvSpPr/>
          <p:nvPr/>
        </p:nvSpPr>
        <p:spPr bwMode="auto">
          <a:xfrm>
            <a:off x="5467985" y="5730240"/>
            <a:ext cx="503555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</a:p>
        </p:txBody>
      </p:sp>
      <p:sp>
        <p:nvSpPr>
          <p:cNvPr id="278" name="矩形 277"/>
          <p:cNvSpPr/>
          <p:nvPr/>
        </p:nvSpPr>
        <p:spPr bwMode="auto">
          <a:xfrm>
            <a:off x="6190861" y="5730048"/>
            <a:ext cx="504000" cy="28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人工确认</a:t>
            </a:r>
          </a:p>
        </p:txBody>
      </p:sp>
      <p:cxnSp>
        <p:nvCxnSpPr>
          <p:cNvPr id="279" name="连接符: 肘形 138"/>
          <p:cNvCxnSpPr>
            <a:stCxn id="243" idx="2"/>
            <a:endCxn id="244" idx="0"/>
          </p:cNvCxnSpPr>
          <p:nvPr/>
        </p:nvCxnSpPr>
        <p:spPr>
          <a:xfrm rot="5400000">
            <a:off x="5684838" y="3019743"/>
            <a:ext cx="399415" cy="32893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连接符: 肘形 142"/>
          <p:cNvCxnSpPr>
            <a:stCxn id="243" idx="2"/>
            <a:endCxn id="245" idx="0"/>
          </p:cNvCxnSpPr>
          <p:nvPr/>
        </p:nvCxnSpPr>
        <p:spPr>
          <a:xfrm rot="5400000" flipV="1">
            <a:off x="6046153" y="2987358"/>
            <a:ext cx="399415" cy="39370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连接符: 肘形 146"/>
          <p:cNvCxnSpPr>
            <a:stCxn id="244" idx="2"/>
            <a:endCxn id="246" idx="0"/>
          </p:cNvCxnSpPr>
          <p:nvPr/>
        </p:nvCxnSpPr>
        <p:spPr>
          <a:xfrm rot="5400000" flipV="1">
            <a:off x="5693093" y="3770948"/>
            <a:ext cx="429895" cy="37592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连接符: 肘形 149"/>
          <p:cNvCxnSpPr>
            <a:stCxn id="245" idx="2"/>
            <a:endCxn id="246" idx="0"/>
          </p:cNvCxnSpPr>
          <p:nvPr/>
        </p:nvCxnSpPr>
        <p:spPr>
          <a:xfrm rot="5400000">
            <a:off x="6054408" y="3785553"/>
            <a:ext cx="429895" cy="34671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连接符: 肘形 152"/>
          <p:cNvCxnSpPr>
            <a:stCxn id="246" idx="2"/>
            <a:endCxn id="247" idx="0"/>
          </p:cNvCxnSpPr>
          <p:nvPr/>
        </p:nvCxnSpPr>
        <p:spPr>
          <a:xfrm rot="5400000">
            <a:off x="5641975" y="4540250"/>
            <a:ext cx="532130" cy="37592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连接符: 肘形 156"/>
          <p:cNvCxnSpPr>
            <a:stCxn id="246" idx="2"/>
            <a:endCxn id="248" idx="0"/>
          </p:cNvCxnSpPr>
          <p:nvPr/>
        </p:nvCxnSpPr>
        <p:spPr>
          <a:xfrm rot="5400000" flipV="1">
            <a:off x="6000115" y="4558030"/>
            <a:ext cx="538480" cy="34671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箭头连接符 284"/>
          <p:cNvCxnSpPr>
            <a:stCxn id="247" idx="2"/>
            <a:endCxn id="277" idx="0"/>
          </p:cNvCxnSpPr>
          <p:nvPr/>
        </p:nvCxnSpPr>
        <p:spPr>
          <a:xfrm>
            <a:off x="5720094" y="5506881"/>
            <a:ext cx="0" cy="22352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接箭头连接符 285"/>
          <p:cNvCxnSpPr>
            <a:stCxn id="248" idx="2"/>
            <a:endCxn id="278" idx="0"/>
          </p:cNvCxnSpPr>
          <p:nvPr/>
        </p:nvCxnSpPr>
        <p:spPr>
          <a:xfrm>
            <a:off x="6442643" y="5506881"/>
            <a:ext cx="0" cy="22352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矩形 286"/>
          <p:cNvSpPr/>
          <p:nvPr/>
        </p:nvSpPr>
        <p:spPr bwMode="auto">
          <a:xfrm>
            <a:off x="7901325" y="5730498"/>
            <a:ext cx="612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</a:p>
        </p:txBody>
      </p:sp>
      <p:sp>
        <p:nvSpPr>
          <p:cNvPr id="288" name="矩形 287"/>
          <p:cNvSpPr/>
          <p:nvPr/>
        </p:nvSpPr>
        <p:spPr bwMode="auto">
          <a:xfrm>
            <a:off x="7109381" y="5730165"/>
            <a:ext cx="612000" cy="28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人工确认</a:t>
            </a:r>
          </a:p>
        </p:txBody>
      </p:sp>
      <p:cxnSp>
        <p:nvCxnSpPr>
          <p:cNvPr id="289" name="连接符: 肘形 172"/>
          <p:cNvCxnSpPr>
            <a:stCxn id="249" idx="2"/>
            <a:endCxn id="251" idx="0"/>
          </p:cNvCxnSpPr>
          <p:nvPr/>
        </p:nvCxnSpPr>
        <p:spPr>
          <a:xfrm rot="5400000">
            <a:off x="6951980" y="3372485"/>
            <a:ext cx="837565" cy="220345"/>
          </a:xfrm>
          <a:prstGeom prst="bentConnector3">
            <a:avLst>
              <a:gd name="adj1" fmla="val 5003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连接符: 肘形 175"/>
          <p:cNvCxnSpPr>
            <a:stCxn id="250" idx="2"/>
            <a:endCxn id="252" idx="0"/>
          </p:cNvCxnSpPr>
          <p:nvPr/>
        </p:nvCxnSpPr>
        <p:spPr>
          <a:xfrm rot="5400000">
            <a:off x="7499985" y="3261995"/>
            <a:ext cx="837565" cy="441325"/>
          </a:xfrm>
          <a:prstGeom prst="bentConnector3">
            <a:avLst>
              <a:gd name="adj1" fmla="val 5003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连接符: 肘形 178"/>
          <p:cNvCxnSpPr>
            <a:stCxn id="250" idx="2"/>
            <a:endCxn id="253" idx="0"/>
          </p:cNvCxnSpPr>
          <p:nvPr/>
        </p:nvCxnSpPr>
        <p:spPr>
          <a:xfrm rot="5400000" flipV="1">
            <a:off x="7753033" y="3450273"/>
            <a:ext cx="847090" cy="74295"/>
          </a:xfrm>
          <a:prstGeom prst="bentConnector3">
            <a:avLst>
              <a:gd name="adj1" fmla="val 49963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箭头连接符 292"/>
          <p:cNvCxnSpPr>
            <a:stCxn id="253" idx="2"/>
            <a:endCxn id="287" idx="0"/>
          </p:cNvCxnSpPr>
          <p:nvPr/>
        </p:nvCxnSpPr>
        <p:spPr>
          <a:xfrm flipH="1">
            <a:off x="8207384" y="4651260"/>
            <a:ext cx="6350" cy="107886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接箭头连接符 293"/>
          <p:cNvCxnSpPr>
            <a:stCxn id="255" idx="2"/>
            <a:endCxn id="257" idx="0"/>
          </p:cNvCxnSpPr>
          <p:nvPr/>
        </p:nvCxnSpPr>
        <p:spPr>
          <a:xfrm>
            <a:off x="10935411" y="4457375"/>
            <a:ext cx="635" cy="120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箭头连接符 294"/>
          <p:cNvCxnSpPr>
            <a:stCxn id="256" idx="2"/>
            <a:endCxn id="258" idx="0"/>
          </p:cNvCxnSpPr>
          <p:nvPr/>
        </p:nvCxnSpPr>
        <p:spPr>
          <a:xfrm>
            <a:off x="11721563" y="4457023"/>
            <a:ext cx="0" cy="42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接连接符 295"/>
          <p:cNvCxnSpPr/>
          <p:nvPr/>
        </p:nvCxnSpPr>
        <p:spPr>
          <a:xfrm flipV="1">
            <a:off x="1650543" y="1813267"/>
            <a:ext cx="0" cy="4570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箭头连接符 298"/>
          <p:cNvCxnSpPr>
            <a:stCxn id="233" idx="3"/>
            <a:endCxn id="218" idx="1"/>
          </p:cNvCxnSpPr>
          <p:nvPr/>
        </p:nvCxnSpPr>
        <p:spPr>
          <a:xfrm>
            <a:off x="1471681" y="2243883"/>
            <a:ext cx="356870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接箭头连接符 299"/>
          <p:cNvCxnSpPr>
            <a:endCxn id="230" idx="1"/>
          </p:cNvCxnSpPr>
          <p:nvPr/>
        </p:nvCxnSpPr>
        <p:spPr>
          <a:xfrm>
            <a:off x="3232536" y="2243902"/>
            <a:ext cx="356870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箭头连接符 300"/>
          <p:cNvCxnSpPr/>
          <p:nvPr/>
        </p:nvCxnSpPr>
        <p:spPr>
          <a:xfrm>
            <a:off x="4992121" y="2243902"/>
            <a:ext cx="363855" cy="444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接箭头连接符 301"/>
          <p:cNvCxnSpPr/>
          <p:nvPr/>
        </p:nvCxnSpPr>
        <p:spPr>
          <a:xfrm flipV="1">
            <a:off x="6752341" y="2245172"/>
            <a:ext cx="358140" cy="317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接箭头连接符 302"/>
          <p:cNvCxnSpPr>
            <a:endCxn id="231" idx="1"/>
          </p:cNvCxnSpPr>
          <p:nvPr/>
        </p:nvCxnSpPr>
        <p:spPr>
          <a:xfrm>
            <a:off x="8513196" y="2243247"/>
            <a:ext cx="356870" cy="63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箭头连接符 303"/>
          <p:cNvCxnSpPr>
            <a:endCxn id="232" idx="1"/>
          </p:cNvCxnSpPr>
          <p:nvPr/>
        </p:nvCxnSpPr>
        <p:spPr>
          <a:xfrm>
            <a:off x="10274051" y="2243247"/>
            <a:ext cx="356870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/>
          <p:nvPr/>
        </p:nvCxnSpPr>
        <p:spPr>
          <a:xfrm flipV="1">
            <a:off x="3411398" y="1813267"/>
            <a:ext cx="0" cy="4570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连接符: 肘形 172"/>
          <p:cNvCxnSpPr>
            <a:stCxn id="252" idx="2"/>
            <a:endCxn id="288" idx="0"/>
          </p:cNvCxnSpPr>
          <p:nvPr/>
        </p:nvCxnSpPr>
        <p:spPr>
          <a:xfrm rot="5400000">
            <a:off x="7014528" y="5046663"/>
            <a:ext cx="1084580" cy="282575"/>
          </a:xfrm>
          <a:prstGeom prst="bentConnector3">
            <a:avLst>
              <a:gd name="adj1" fmla="val 4997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矩形 314"/>
          <p:cNvSpPr/>
          <p:nvPr/>
        </p:nvSpPr>
        <p:spPr bwMode="auto">
          <a:xfrm>
            <a:off x="10667606" y="2696241"/>
            <a:ext cx="1332000" cy="28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触发归档任务</a:t>
            </a:r>
          </a:p>
        </p:txBody>
      </p:sp>
      <p:cxnSp>
        <p:nvCxnSpPr>
          <p:cNvPr id="316" name="连接符: 肘形 172"/>
          <p:cNvCxnSpPr>
            <a:stCxn id="315" idx="2"/>
            <a:endCxn id="255" idx="0"/>
          </p:cNvCxnSpPr>
          <p:nvPr/>
        </p:nvCxnSpPr>
        <p:spPr>
          <a:xfrm rot="5400000">
            <a:off x="10581640" y="3337560"/>
            <a:ext cx="1104900" cy="398145"/>
          </a:xfrm>
          <a:prstGeom prst="bentConnector3">
            <a:avLst>
              <a:gd name="adj1" fmla="val 4997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连接符: 肘形 172"/>
          <p:cNvCxnSpPr/>
          <p:nvPr/>
        </p:nvCxnSpPr>
        <p:spPr>
          <a:xfrm rot="5400000" flipV="1">
            <a:off x="10981055" y="3338195"/>
            <a:ext cx="1094740" cy="387350"/>
          </a:xfrm>
          <a:prstGeom prst="bentConnector3">
            <a:avLst>
              <a:gd name="adj1" fmla="val 5005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/>
          <p:nvPr/>
        </p:nvCxnSpPr>
        <p:spPr>
          <a:xfrm flipV="1">
            <a:off x="5174793" y="1813267"/>
            <a:ext cx="0" cy="4570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接连接符 318"/>
          <p:cNvCxnSpPr/>
          <p:nvPr/>
        </p:nvCxnSpPr>
        <p:spPr>
          <a:xfrm flipV="1">
            <a:off x="6931838" y="1813267"/>
            <a:ext cx="0" cy="4570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接连接符 319"/>
          <p:cNvCxnSpPr/>
          <p:nvPr/>
        </p:nvCxnSpPr>
        <p:spPr>
          <a:xfrm flipV="1">
            <a:off x="8692058" y="1813267"/>
            <a:ext cx="0" cy="4570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/>
          <p:nvPr/>
        </p:nvCxnSpPr>
        <p:spPr>
          <a:xfrm flipV="1">
            <a:off x="10452913" y="1813267"/>
            <a:ext cx="0" cy="4570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矩形 322"/>
          <p:cNvSpPr/>
          <p:nvPr/>
        </p:nvSpPr>
        <p:spPr bwMode="auto">
          <a:xfrm>
            <a:off x="11451610" y="5658445"/>
            <a:ext cx="540000" cy="36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人工线下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</a:t>
            </a:r>
          </a:p>
        </p:txBody>
      </p:sp>
      <p:cxnSp>
        <p:nvCxnSpPr>
          <p:cNvPr id="324" name="直接箭头连接符 323"/>
          <p:cNvCxnSpPr>
            <a:stCxn id="258" idx="2"/>
          </p:cNvCxnSpPr>
          <p:nvPr/>
        </p:nvCxnSpPr>
        <p:spPr>
          <a:xfrm>
            <a:off x="11721563" y="5238073"/>
            <a:ext cx="635" cy="42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矩形 324"/>
          <p:cNvSpPr/>
          <p:nvPr/>
        </p:nvSpPr>
        <p:spPr bwMode="auto">
          <a:xfrm>
            <a:off x="1875455" y="1194409"/>
            <a:ext cx="1331595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处理流程</a:t>
            </a:r>
          </a:p>
        </p:txBody>
      </p:sp>
      <p:sp>
        <p:nvSpPr>
          <p:cNvPr id="326" name="矩形 325"/>
          <p:cNvSpPr/>
          <p:nvPr/>
        </p:nvSpPr>
        <p:spPr bwMode="auto">
          <a:xfrm>
            <a:off x="3483275" y="1194409"/>
            <a:ext cx="1331595" cy="28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人工处理流程</a:t>
            </a:r>
          </a:p>
        </p:txBody>
      </p:sp>
      <p:sp>
        <p:nvSpPr>
          <p:cNvPr id="327" name="矩形 326"/>
          <p:cNvSpPr/>
          <p:nvPr/>
        </p:nvSpPr>
        <p:spPr bwMode="auto">
          <a:xfrm>
            <a:off x="267230" y="1194409"/>
            <a:ext cx="1332000" cy="288000"/>
          </a:xfrm>
          <a:prstGeom prst="rect">
            <a:avLst/>
          </a:prstGeom>
          <a:solidFill>
            <a:srgbClr val="BFBFBF"/>
          </a:solidFill>
          <a:ln w="9525" algn="ctr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algn="ctr" defTabSz="913130"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整体步骤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56"/>
          <p:cNvSpPr/>
          <p:nvPr/>
        </p:nvSpPr>
        <p:spPr>
          <a:xfrm>
            <a:off x="4023943" y="1538374"/>
            <a:ext cx="3782805" cy="16637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05A23"/>
              </a:solidFill>
            </a:endParaRPr>
          </a:p>
        </p:txBody>
      </p:sp>
      <p:sp>
        <p:nvSpPr>
          <p:cNvPr id="60" name="man-working-on-a-laptop-from-side-view_49728"/>
          <p:cNvSpPr>
            <a:spLocks noChangeAspect="1"/>
          </p:cNvSpPr>
          <p:nvPr/>
        </p:nvSpPr>
        <p:spPr bwMode="auto">
          <a:xfrm>
            <a:off x="962481" y="4145448"/>
            <a:ext cx="354636" cy="286439"/>
          </a:xfrm>
          <a:custGeom>
            <a:avLst/>
            <a:gdLst>
              <a:gd name="connsiteX0" fmla="*/ 199013 w 609377"/>
              <a:gd name="connsiteY0" fmla="*/ 435742 h 492194"/>
              <a:gd name="connsiteX1" fmla="*/ 414600 w 609377"/>
              <a:gd name="connsiteY1" fmla="*/ 435742 h 492194"/>
              <a:gd name="connsiteX2" fmla="*/ 518491 w 609377"/>
              <a:gd name="connsiteY2" fmla="*/ 435742 h 492194"/>
              <a:gd name="connsiteX3" fmla="*/ 572285 w 609377"/>
              <a:gd name="connsiteY3" fmla="*/ 435742 h 492194"/>
              <a:gd name="connsiteX4" fmla="*/ 572285 w 609377"/>
              <a:gd name="connsiteY4" fmla="*/ 478222 h 492194"/>
              <a:gd name="connsiteX5" fmla="*/ 518491 w 609377"/>
              <a:gd name="connsiteY5" fmla="*/ 478222 h 492194"/>
              <a:gd name="connsiteX6" fmla="*/ 414600 w 609377"/>
              <a:gd name="connsiteY6" fmla="*/ 478222 h 492194"/>
              <a:gd name="connsiteX7" fmla="*/ 199013 w 609377"/>
              <a:gd name="connsiteY7" fmla="*/ 478222 h 492194"/>
              <a:gd name="connsiteX8" fmla="*/ 182764 w 609377"/>
              <a:gd name="connsiteY8" fmla="*/ 461956 h 492194"/>
              <a:gd name="connsiteX9" fmla="*/ 182764 w 609377"/>
              <a:gd name="connsiteY9" fmla="*/ 452008 h 492194"/>
              <a:gd name="connsiteX10" fmla="*/ 199013 w 609377"/>
              <a:gd name="connsiteY10" fmla="*/ 435742 h 492194"/>
              <a:gd name="connsiteX11" fmla="*/ 598532 w 609377"/>
              <a:gd name="connsiteY11" fmla="*/ 183306 h 492194"/>
              <a:gd name="connsiteX12" fmla="*/ 608505 w 609377"/>
              <a:gd name="connsiteY12" fmla="*/ 203745 h 492194"/>
              <a:gd name="connsiteX13" fmla="*/ 536759 w 609377"/>
              <a:gd name="connsiteY13" fmla="*/ 412878 h 492194"/>
              <a:gd name="connsiteX14" fmla="*/ 534354 w 609377"/>
              <a:gd name="connsiteY14" fmla="*/ 417329 h 492194"/>
              <a:gd name="connsiteX15" fmla="*/ 521155 w 609377"/>
              <a:gd name="connsiteY15" fmla="*/ 424240 h 492194"/>
              <a:gd name="connsiteX16" fmla="*/ 265794 w 609377"/>
              <a:gd name="connsiteY16" fmla="*/ 424240 h 492194"/>
              <a:gd name="connsiteX17" fmla="*/ 249661 w 609377"/>
              <a:gd name="connsiteY17" fmla="*/ 408193 h 492194"/>
              <a:gd name="connsiteX18" fmla="*/ 265794 w 609377"/>
              <a:gd name="connsiteY18" fmla="*/ 392147 h 492194"/>
              <a:gd name="connsiteX19" fmla="*/ 509892 w 609377"/>
              <a:gd name="connsiteY19" fmla="*/ 392147 h 492194"/>
              <a:gd name="connsiteX20" fmla="*/ 578058 w 609377"/>
              <a:gd name="connsiteY20" fmla="*/ 193320 h 492194"/>
              <a:gd name="connsiteX21" fmla="*/ 598532 w 609377"/>
              <a:gd name="connsiteY21" fmla="*/ 183306 h 492194"/>
              <a:gd name="connsiteX22" fmla="*/ 81768 w 609377"/>
              <a:gd name="connsiteY22" fmla="*/ 179942 h 492194"/>
              <a:gd name="connsiteX23" fmla="*/ 81885 w 609377"/>
              <a:gd name="connsiteY23" fmla="*/ 180118 h 492194"/>
              <a:gd name="connsiteX24" fmla="*/ 86754 w 609377"/>
              <a:gd name="connsiteY24" fmla="*/ 179942 h 492194"/>
              <a:gd name="connsiteX25" fmla="*/ 173449 w 609377"/>
              <a:gd name="connsiteY25" fmla="*/ 266555 h 492194"/>
              <a:gd name="connsiteX26" fmla="*/ 173625 w 609377"/>
              <a:gd name="connsiteY26" fmla="*/ 286583 h 492194"/>
              <a:gd name="connsiteX27" fmla="*/ 173625 w 609377"/>
              <a:gd name="connsiteY27" fmla="*/ 310476 h 492194"/>
              <a:gd name="connsiteX28" fmla="*/ 178552 w 609377"/>
              <a:gd name="connsiteY28" fmla="*/ 310476 h 492194"/>
              <a:gd name="connsiteX29" fmla="*/ 384966 w 609377"/>
              <a:gd name="connsiteY29" fmla="*/ 310594 h 492194"/>
              <a:gd name="connsiteX30" fmla="*/ 420923 w 609377"/>
              <a:gd name="connsiteY30" fmla="*/ 346492 h 492194"/>
              <a:gd name="connsiteX31" fmla="*/ 384966 w 609377"/>
              <a:gd name="connsiteY31" fmla="*/ 382390 h 492194"/>
              <a:gd name="connsiteX32" fmla="*/ 179549 w 609377"/>
              <a:gd name="connsiteY32" fmla="*/ 382390 h 492194"/>
              <a:gd name="connsiteX33" fmla="*/ 171278 w 609377"/>
              <a:gd name="connsiteY33" fmla="*/ 382273 h 492194"/>
              <a:gd name="connsiteX34" fmla="*/ 148989 w 609377"/>
              <a:gd name="connsiteY34" fmla="*/ 372084 h 492194"/>
              <a:gd name="connsiteX35" fmla="*/ 78483 w 609377"/>
              <a:gd name="connsiteY35" fmla="*/ 295250 h 492194"/>
              <a:gd name="connsiteX36" fmla="*/ 69978 w 609377"/>
              <a:gd name="connsiteY36" fmla="*/ 294899 h 492194"/>
              <a:gd name="connsiteX37" fmla="*/ 69626 w 609377"/>
              <a:gd name="connsiteY37" fmla="*/ 303390 h 492194"/>
              <a:gd name="connsiteX38" fmla="*/ 140073 w 609377"/>
              <a:gd name="connsiteY38" fmla="*/ 380165 h 492194"/>
              <a:gd name="connsiteX39" fmla="*/ 171044 w 609377"/>
              <a:gd name="connsiteY39" fmla="*/ 393751 h 492194"/>
              <a:gd name="connsiteX40" fmla="*/ 171337 w 609377"/>
              <a:gd name="connsiteY40" fmla="*/ 393751 h 492194"/>
              <a:gd name="connsiteX41" fmla="*/ 173625 w 609377"/>
              <a:gd name="connsiteY41" fmla="*/ 393927 h 492194"/>
              <a:gd name="connsiteX42" fmla="*/ 173625 w 609377"/>
              <a:gd name="connsiteY42" fmla="*/ 492194 h 492194"/>
              <a:gd name="connsiteX43" fmla="*/ 0 w 609377"/>
              <a:gd name="connsiteY43" fmla="*/ 492194 h 492194"/>
              <a:gd name="connsiteX44" fmla="*/ 0 w 609377"/>
              <a:gd name="connsiteY44" fmla="*/ 261577 h 492194"/>
              <a:gd name="connsiteX45" fmla="*/ 81768 w 609377"/>
              <a:gd name="connsiteY45" fmla="*/ 179942 h 492194"/>
              <a:gd name="connsiteX46" fmla="*/ 165194 w 609377"/>
              <a:gd name="connsiteY46" fmla="*/ 0 h 492194"/>
              <a:gd name="connsiteX47" fmla="*/ 255306 w 609377"/>
              <a:gd name="connsiteY47" fmla="*/ 89971 h 492194"/>
              <a:gd name="connsiteX48" fmla="*/ 165194 w 609377"/>
              <a:gd name="connsiteY48" fmla="*/ 179942 h 492194"/>
              <a:gd name="connsiteX49" fmla="*/ 75082 w 609377"/>
              <a:gd name="connsiteY49" fmla="*/ 89971 h 492194"/>
              <a:gd name="connsiteX50" fmla="*/ 165194 w 609377"/>
              <a:gd name="connsiteY50" fmla="*/ 0 h 4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377" h="492194">
                <a:moveTo>
                  <a:pt x="199013" y="435742"/>
                </a:moveTo>
                <a:lnTo>
                  <a:pt x="414600" y="435742"/>
                </a:lnTo>
                <a:lnTo>
                  <a:pt x="518491" y="435742"/>
                </a:lnTo>
                <a:lnTo>
                  <a:pt x="572285" y="435742"/>
                </a:lnTo>
                <a:lnTo>
                  <a:pt x="572285" y="478222"/>
                </a:lnTo>
                <a:lnTo>
                  <a:pt x="518491" y="478222"/>
                </a:lnTo>
                <a:lnTo>
                  <a:pt x="414600" y="478222"/>
                </a:lnTo>
                <a:lnTo>
                  <a:pt x="199013" y="478222"/>
                </a:lnTo>
                <a:cubicBezTo>
                  <a:pt x="190038" y="478222"/>
                  <a:pt x="182764" y="470966"/>
                  <a:pt x="182764" y="461956"/>
                </a:cubicBezTo>
                <a:lnTo>
                  <a:pt x="182764" y="452008"/>
                </a:lnTo>
                <a:cubicBezTo>
                  <a:pt x="182764" y="443056"/>
                  <a:pt x="190038" y="435742"/>
                  <a:pt x="199013" y="435742"/>
                </a:cubicBezTo>
                <a:close/>
                <a:moveTo>
                  <a:pt x="598532" y="183306"/>
                </a:moveTo>
                <a:cubicBezTo>
                  <a:pt x="606921" y="186234"/>
                  <a:pt x="611379" y="195311"/>
                  <a:pt x="608505" y="203745"/>
                </a:cubicBezTo>
                <a:lnTo>
                  <a:pt x="536759" y="412878"/>
                </a:lnTo>
                <a:cubicBezTo>
                  <a:pt x="536173" y="414518"/>
                  <a:pt x="535352" y="416041"/>
                  <a:pt x="534354" y="417329"/>
                </a:cubicBezTo>
                <a:cubicBezTo>
                  <a:pt x="531480" y="421487"/>
                  <a:pt x="526611" y="424240"/>
                  <a:pt x="521155" y="424240"/>
                </a:cubicBezTo>
                <a:lnTo>
                  <a:pt x="265794" y="424240"/>
                </a:lnTo>
                <a:cubicBezTo>
                  <a:pt x="256877" y="424240"/>
                  <a:pt x="249661" y="417037"/>
                  <a:pt x="249661" y="408193"/>
                </a:cubicBezTo>
                <a:cubicBezTo>
                  <a:pt x="249661" y="399292"/>
                  <a:pt x="256877" y="392147"/>
                  <a:pt x="265794" y="392147"/>
                </a:cubicBezTo>
                <a:lnTo>
                  <a:pt x="509892" y="392147"/>
                </a:lnTo>
                <a:lnTo>
                  <a:pt x="578058" y="193320"/>
                </a:lnTo>
                <a:cubicBezTo>
                  <a:pt x="580933" y="184945"/>
                  <a:pt x="590084" y="180436"/>
                  <a:pt x="598532" y="183306"/>
                </a:cubicBezTo>
                <a:close/>
                <a:moveTo>
                  <a:pt x="81768" y="179942"/>
                </a:moveTo>
                <a:lnTo>
                  <a:pt x="81885" y="180118"/>
                </a:lnTo>
                <a:cubicBezTo>
                  <a:pt x="83527" y="180001"/>
                  <a:pt x="85111" y="179942"/>
                  <a:pt x="86754" y="179942"/>
                </a:cubicBezTo>
                <a:cubicBezTo>
                  <a:pt x="134618" y="179942"/>
                  <a:pt x="173449" y="218710"/>
                  <a:pt x="173449" y="266555"/>
                </a:cubicBezTo>
                <a:lnTo>
                  <a:pt x="173625" y="286583"/>
                </a:lnTo>
                <a:lnTo>
                  <a:pt x="173625" y="310476"/>
                </a:lnTo>
                <a:lnTo>
                  <a:pt x="178552" y="310476"/>
                </a:lnTo>
                <a:lnTo>
                  <a:pt x="384966" y="310594"/>
                </a:lnTo>
                <a:cubicBezTo>
                  <a:pt x="404793" y="310594"/>
                  <a:pt x="420923" y="326698"/>
                  <a:pt x="420923" y="346492"/>
                </a:cubicBezTo>
                <a:cubicBezTo>
                  <a:pt x="420923" y="366286"/>
                  <a:pt x="404793" y="382390"/>
                  <a:pt x="384966" y="382390"/>
                </a:cubicBezTo>
                <a:lnTo>
                  <a:pt x="179549" y="382390"/>
                </a:lnTo>
                <a:cubicBezTo>
                  <a:pt x="179549" y="382390"/>
                  <a:pt x="171865" y="382273"/>
                  <a:pt x="171278" y="382273"/>
                </a:cubicBezTo>
                <a:cubicBezTo>
                  <a:pt x="162773" y="382098"/>
                  <a:pt x="154678" y="378291"/>
                  <a:pt x="148989" y="372084"/>
                </a:cubicBezTo>
                <a:lnTo>
                  <a:pt x="78483" y="295250"/>
                </a:lnTo>
                <a:cubicBezTo>
                  <a:pt x="76254" y="292791"/>
                  <a:pt x="72441" y="292674"/>
                  <a:pt x="69978" y="294899"/>
                </a:cubicBezTo>
                <a:cubicBezTo>
                  <a:pt x="67514" y="297124"/>
                  <a:pt x="67397" y="300931"/>
                  <a:pt x="69626" y="303390"/>
                </a:cubicBezTo>
                <a:lnTo>
                  <a:pt x="140073" y="380165"/>
                </a:lnTo>
                <a:cubicBezTo>
                  <a:pt x="148050" y="388832"/>
                  <a:pt x="159312" y="393751"/>
                  <a:pt x="171044" y="393751"/>
                </a:cubicBezTo>
                <a:cubicBezTo>
                  <a:pt x="171161" y="393751"/>
                  <a:pt x="171161" y="393751"/>
                  <a:pt x="171337" y="393751"/>
                </a:cubicBezTo>
                <a:lnTo>
                  <a:pt x="173625" y="393927"/>
                </a:lnTo>
                <a:lnTo>
                  <a:pt x="173625" y="492194"/>
                </a:lnTo>
                <a:lnTo>
                  <a:pt x="0" y="492194"/>
                </a:lnTo>
                <a:lnTo>
                  <a:pt x="0" y="261577"/>
                </a:lnTo>
                <a:cubicBezTo>
                  <a:pt x="0" y="216485"/>
                  <a:pt x="36602" y="179942"/>
                  <a:pt x="81768" y="179942"/>
                </a:cubicBezTo>
                <a:close/>
                <a:moveTo>
                  <a:pt x="165194" y="0"/>
                </a:moveTo>
                <a:cubicBezTo>
                  <a:pt x="214961" y="0"/>
                  <a:pt x="255306" y="40281"/>
                  <a:pt x="255306" y="89971"/>
                </a:cubicBezTo>
                <a:cubicBezTo>
                  <a:pt x="255306" y="139661"/>
                  <a:pt x="214961" y="179942"/>
                  <a:pt x="165194" y="179942"/>
                </a:cubicBezTo>
                <a:cubicBezTo>
                  <a:pt x="115427" y="179942"/>
                  <a:pt x="75082" y="139661"/>
                  <a:pt x="75082" y="89971"/>
                </a:cubicBezTo>
                <a:cubicBezTo>
                  <a:pt x="75082" y="40281"/>
                  <a:pt x="115427" y="0"/>
                  <a:pt x="16519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61" name="文本框 60"/>
          <p:cNvSpPr txBox="1"/>
          <p:nvPr/>
        </p:nvSpPr>
        <p:spPr>
          <a:xfrm>
            <a:off x="689909" y="4491910"/>
            <a:ext cx="196945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60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开发机器人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1693596" y="3601391"/>
            <a:ext cx="0" cy="612000"/>
          </a:xfrm>
          <a:prstGeom prst="straightConnector1">
            <a:avLst/>
          </a:prstGeom>
          <a:ln w="952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282298" y="4758766"/>
            <a:ext cx="3416780" cy="29193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用于开发、调式机器人，发布流程代码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4" name="man-working-on-a-laptop-from-side-view_49728"/>
          <p:cNvSpPr>
            <a:spLocks noChangeAspect="1"/>
          </p:cNvSpPr>
          <p:nvPr/>
        </p:nvSpPr>
        <p:spPr bwMode="auto">
          <a:xfrm>
            <a:off x="1567309" y="4145448"/>
            <a:ext cx="354636" cy="286439"/>
          </a:xfrm>
          <a:custGeom>
            <a:avLst/>
            <a:gdLst>
              <a:gd name="connsiteX0" fmla="*/ 199013 w 609377"/>
              <a:gd name="connsiteY0" fmla="*/ 435742 h 492194"/>
              <a:gd name="connsiteX1" fmla="*/ 414600 w 609377"/>
              <a:gd name="connsiteY1" fmla="*/ 435742 h 492194"/>
              <a:gd name="connsiteX2" fmla="*/ 518491 w 609377"/>
              <a:gd name="connsiteY2" fmla="*/ 435742 h 492194"/>
              <a:gd name="connsiteX3" fmla="*/ 572285 w 609377"/>
              <a:gd name="connsiteY3" fmla="*/ 435742 h 492194"/>
              <a:gd name="connsiteX4" fmla="*/ 572285 w 609377"/>
              <a:gd name="connsiteY4" fmla="*/ 478222 h 492194"/>
              <a:gd name="connsiteX5" fmla="*/ 518491 w 609377"/>
              <a:gd name="connsiteY5" fmla="*/ 478222 h 492194"/>
              <a:gd name="connsiteX6" fmla="*/ 414600 w 609377"/>
              <a:gd name="connsiteY6" fmla="*/ 478222 h 492194"/>
              <a:gd name="connsiteX7" fmla="*/ 199013 w 609377"/>
              <a:gd name="connsiteY7" fmla="*/ 478222 h 492194"/>
              <a:gd name="connsiteX8" fmla="*/ 182764 w 609377"/>
              <a:gd name="connsiteY8" fmla="*/ 461956 h 492194"/>
              <a:gd name="connsiteX9" fmla="*/ 182764 w 609377"/>
              <a:gd name="connsiteY9" fmla="*/ 452008 h 492194"/>
              <a:gd name="connsiteX10" fmla="*/ 199013 w 609377"/>
              <a:gd name="connsiteY10" fmla="*/ 435742 h 492194"/>
              <a:gd name="connsiteX11" fmla="*/ 598532 w 609377"/>
              <a:gd name="connsiteY11" fmla="*/ 183306 h 492194"/>
              <a:gd name="connsiteX12" fmla="*/ 608505 w 609377"/>
              <a:gd name="connsiteY12" fmla="*/ 203745 h 492194"/>
              <a:gd name="connsiteX13" fmla="*/ 536759 w 609377"/>
              <a:gd name="connsiteY13" fmla="*/ 412878 h 492194"/>
              <a:gd name="connsiteX14" fmla="*/ 534354 w 609377"/>
              <a:gd name="connsiteY14" fmla="*/ 417329 h 492194"/>
              <a:gd name="connsiteX15" fmla="*/ 521155 w 609377"/>
              <a:gd name="connsiteY15" fmla="*/ 424240 h 492194"/>
              <a:gd name="connsiteX16" fmla="*/ 265794 w 609377"/>
              <a:gd name="connsiteY16" fmla="*/ 424240 h 492194"/>
              <a:gd name="connsiteX17" fmla="*/ 249661 w 609377"/>
              <a:gd name="connsiteY17" fmla="*/ 408193 h 492194"/>
              <a:gd name="connsiteX18" fmla="*/ 265794 w 609377"/>
              <a:gd name="connsiteY18" fmla="*/ 392147 h 492194"/>
              <a:gd name="connsiteX19" fmla="*/ 509892 w 609377"/>
              <a:gd name="connsiteY19" fmla="*/ 392147 h 492194"/>
              <a:gd name="connsiteX20" fmla="*/ 578058 w 609377"/>
              <a:gd name="connsiteY20" fmla="*/ 193320 h 492194"/>
              <a:gd name="connsiteX21" fmla="*/ 598532 w 609377"/>
              <a:gd name="connsiteY21" fmla="*/ 183306 h 492194"/>
              <a:gd name="connsiteX22" fmla="*/ 81768 w 609377"/>
              <a:gd name="connsiteY22" fmla="*/ 179942 h 492194"/>
              <a:gd name="connsiteX23" fmla="*/ 81885 w 609377"/>
              <a:gd name="connsiteY23" fmla="*/ 180118 h 492194"/>
              <a:gd name="connsiteX24" fmla="*/ 86754 w 609377"/>
              <a:gd name="connsiteY24" fmla="*/ 179942 h 492194"/>
              <a:gd name="connsiteX25" fmla="*/ 173449 w 609377"/>
              <a:gd name="connsiteY25" fmla="*/ 266555 h 492194"/>
              <a:gd name="connsiteX26" fmla="*/ 173625 w 609377"/>
              <a:gd name="connsiteY26" fmla="*/ 286583 h 492194"/>
              <a:gd name="connsiteX27" fmla="*/ 173625 w 609377"/>
              <a:gd name="connsiteY27" fmla="*/ 310476 h 492194"/>
              <a:gd name="connsiteX28" fmla="*/ 178552 w 609377"/>
              <a:gd name="connsiteY28" fmla="*/ 310476 h 492194"/>
              <a:gd name="connsiteX29" fmla="*/ 384966 w 609377"/>
              <a:gd name="connsiteY29" fmla="*/ 310594 h 492194"/>
              <a:gd name="connsiteX30" fmla="*/ 420923 w 609377"/>
              <a:gd name="connsiteY30" fmla="*/ 346492 h 492194"/>
              <a:gd name="connsiteX31" fmla="*/ 384966 w 609377"/>
              <a:gd name="connsiteY31" fmla="*/ 382390 h 492194"/>
              <a:gd name="connsiteX32" fmla="*/ 179549 w 609377"/>
              <a:gd name="connsiteY32" fmla="*/ 382390 h 492194"/>
              <a:gd name="connsiteX33" fmla="*/ 171278 w 609377"/>
              <a:gd name="connsiteY33" fmla="*/ 382273 h 492194"/>
              <a:gd name="connsiteX34" fmla="*/ 148989 w 609377"/>
              <a:gd name="connsiteY34" fmla="*/ 372084 h 492194"/>
              <a:gd name="connsiteX35" fmla="*/ 78483 w 609377"/>
              <a:gd name="connsiteY35" fmla="*/ 295250 h 492194"/>
              <a:gd name="connsiteX36" fmla="*/ 69978 w 609377"/>
              <a:gd name="connsiteY36" fmla="*/ 294899 h 492194"/>
              <a:gd name="connsiteX37" fmla="*/ 69626 w 609377"/>
              <a:gd name="connsiteY37" fmla="*/ 303390 h 492194"/>
              <a:gd name="connsiteX38" fmla="*/ 140073 w 609377"/>
              <a:gd name="connsiteY38" fmla="*/ 380165 h 492194"/>
              <a:gd name="connsiteX39" fmla="*/ 171044 w 609377"/>
              <a:gd name="connsiteY39" fmla="*/ 393751 h 492194"/>
              <a:gd name="connsiteX40" fmla="*/ 171337 w 609377"/>
              <a:gd name="connsiteY40" fmla="*/ 393751 h 492194"/>
              <a:gd name="connsiteX41" fmla="*/ 173625 w 609377"/>
              <a:gd name="connsiteY41" fmla="*/ 393927 h 492194"/>
              <a:gd name="connsiteX42" fmla="*/ 173625 w 609377"/>
              <a:gd name="connsiteY42" fmla="*/ 492194 h 492194"/>
              <a:gd name="connsiteX43" fmla="*/ 0 w 609377"/>
              <a:gd name="connsiteY43" fmla="*/ 492194 h 492194"/>
              <a:gd name="connsiteX44" fmla="*/ 0 w 609377"/>
              <a:gd name="connsiteY44" fmla="*/ 261577 h 492194"/>
              <a:gd name="connsiteX45" fmla="*/ 81768 w 609377"/>
              <a:gd name="connsiteY45" fmla="*/ 179942 h 492194"/>
              <a:gd name="connsiteX46" fmla="*/ 165194 w 609377"/>
              <a:gd name="connsiteY46" fmla="*/ 0 h 492194"/>
              <a:gd name="connsiteX47" fmla="*/ 255306 w 609377"/>
              <a:gd name="connsiteY47" fmla="*/ 89971 h 492194"/>
              <a:gd name="connsiteX48" fmla="*/ 165194 w 609377"/>
              <a:gd name="connsiteY48" fmla="*/ 179942 h 492194"/>
              <a:gd name="connsiteX49" fmla="*/ 75082 w 609377"/>
              <a:gd name="connsiteY49" fmla="*/ 89971 h 492194"/>
              <a:gd name="connsiteX50" fmla="*/ 165194 w 609377"/>
              <a:gd name="connsiteY50" fmla="*/ 0 h 4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377" h="492194">
                <a:moveTo>
                  <a:pt x="199013" y="435742"/>
                </a:moveTo>
                <a:lnTo>
                  <a:pt x="414600" y="435742"/>
                </a:lnTo>
                <a:lnTo>
                  <a:pt x="518491" y="435742"/>
                </a:lnTo>
                <a:lnTo>
                  <a:pt x="572285" y="435742"/>
                </a:lnTo>
                <a:lnTo>
                  <a:pt x="572285" y="478222"/>
                </a:lnTo>
                <a:lnTo>
                  <a:pt x="518491" y="478222"/>
                </a:lnTo>
                <a:lnTo>
                  <a:pt x="414600" y="478222"/>
                </a:lnTo>
                <a:lnTo>
                  <a:pt x="199013" y="478222"/>
                </a:lnTo>
                <a:cubicBezTo>
                  <a:pt x="190038" y="478222"/>
                  <a:pt x="182764" y="470966"/>
                  <a:pt x="182764" y="461956"/>
                </a:cubicBezTo>
                <a:lnTo>
                  <a:pt x="182764" y="452008"/>
                </a:lnTo>
                <a:cubicBezTo>
                  <a:pt x="182764" y="443056"/>
                  <a:pt x="190038" y="435742"/>
                  <a:pt x="199013" y="435742"/>
                </a:cubicBezTo>
                <a:close/>
                <a:moveTo>
                  <a:pt x="598532" y="183306"/>
                </a:moveTo>
                <a:cubicBezTo>
                  <a:pt x="606921" y="186234"/>
                  <a:pt x="611379" y="195311"/>
                  <a:pt x="608505" y="203745"/>
                </a:cubicBezTo>
                <a:lnTo>
                  <a:pt x="536759" y="412878"/>
                </a:lnTo>
                <a:cubicBezTo>
                  <a:pt x="536173" y="414518"/>
                  <a:pt x="535352" y="416041"/>
                  <a:pt x="534354" y="417329"/>
                </a:cubicBezTo>
                <a:cubicBezTo>
                  <a:pt x="531480" y="421487"/>
                  <a:pt x="526611" y="424240"/>
                  <a:pt x="521155" y="424240"/>
                </a:cubicBezTo>
                <a:lnTo>
                  <a:pt x="265794" y="424240"/>
                </a:lnTo>
                <a:cubicBezTo>
                  <a:pt x="256877" y="424240"/>
                  <a:pt x="249661" y="417037"/>
                  <a:pt x="249661" y="408193"/>
                </a:cubicBezTo>
                <a:cubicBezTo>
                  <a:pt x="249661" y="399292"/>
                  <a:pt x="256877" y="392147"/>
                  <a:pt x="265794" y="392147"/>
                </a:cubicBezTo>
                <a:lnTo>
                  <a:pt x="509892" y="392147"/>
                </a:lnTo>
                <a:lnTo>
                  <a:pt x="578058" y="193320"/>
                </a:lnTo>
                <a:cubicBezTo>
                  <a:pt x="580933" y="184945"/>
                  <a:pt x="590084" y="180436"/>
                  <a:pt x="598532" y="183306"/>
                </a:cubicBezTo>
                <a:close/>
                <a:moveTo>
                  <a:pt x="81768" y="179942"/>
                </a:moveTo>
                <a:lnTo>
                  <a:pt x="81885" y="180118"/>
                </a:lnTo>
                <a:cubicBezTo>
                  <a:pt x="83527" y="180001"/>
                  <a:pt x="85111" y="179942"/>
                  <a:pt x="86754" y="179942"/>
                </a:cubicBezTo>
                <a:cubicBezTo>
                  <a:pt x="134618" y="179942"/>
                  <a:pt x="173449" y="218710"/>
                  <a:pt x="173449" y="266555"/>
                </a:cubicBezTo>
                <a:lnTo>
                  <a:pt x="173625" y="286583"/>
                </a:lnTo>
                <a:lnTo>
                  <a:pt x="173625" y="310476"/>
                </a:lnTo>
                <a:lnTo>
                  <a:pt x="178552" y="310476"/>
                </a:lnTo>
                <a:lnTo>
                  <a:pt x="384966" y="310594"/>
                </a:lnTo>
                <a:cubicBezTo>
                  <a:pt x="404793" y="310594"/>
                  <a:pt x="420923" y="326698"/>
                  <a:pt x="420923" y="346492"/>
                </a:cubicBezTo>
                <a:cubicBezTo>
                  <a:pt x="420923" y="366286"/>
                  <a:pt x="404793" y="382390"/>
                  <a:pt x="384966" y="382390"/>
                </a:cubicBezTo>
                <a:lnTo>
                  <a:pt x="179549" y="382390"/>
                </a:lnTo>
                <a:cubicBezTo>
                  <a:pt x="179549" y="382390"/>
                  <a:pt x="171865" y="382273"/>
                  <a:pt x="171278" y="382273"/>
                </a:cubicBezTo>
                <a:cubicBezTo>
                  <a:pt x="162773" y="382098"/>
                  <a:pt x="154678" y="378291"/>
                  <a:pt x="148989" y="372084"/>
                </a:cubicBezTo>
                <a:lnTo>
                  <a:pt x="78483" y="295250"/>
                </a:lnTo>
                <a:cubicBezTo>
                  <a:pt x="76254" y="292791"/>
                  <a:pt x="72441" y="292674"/>
                  <a:pt x="69978" y="294899"/>
                </a:cubicBezTo>
                <a:cubicBezTo>
                  <a:pt x="67514" y="297124"/>
                  <a:pt x="67397" y="300931"/>
                  <a:pt x="69626" y="303390"/>
                </a:cubicBezTo>
                <a:lnTo>
                  <a:pt x="140073" y="380165"/>
                </a:lnTo>
                <a:cubicBezTo>
                  <a:pt x="148050" y="388832"/>
                  <a:pt x="159312" y="393751"/>
                  <a:pt x="171044" y="393751"/>
                </a:cubicBezTo>
                <a:cubicBezTo>
                  <a:pt x="171161" y="393751"/>
                  <a:pt x="171161" y="393751"/>
                  <a:pt x="171337" y="393751"/>
                </a:cubicBezTo>
                <a:lnTo>
                  <a:pt x="173625" y="393927"/>
                </a:lnTo>
                <a:lnTo>
                  <a:pt x="173625" y="492194"/>
                </a:lnTo>
                <a:lnTo>
                  <a:pt x="0" y="492194"/>
                </a:lnTo>
                <a:lnTo>
                  <a:pt x="0" y="261577"/>
                </a:lnTo>
                <a:cubicBezTo>
                  <a:pt x="0" y="216485"/>
                  <a:pt x="36602" y="179942"/>
                  <a:pt x="81768" y="179942"/>
                </a:cubicBezTo>
                <a:close/>
                <a:moveTo>
                  <a:pt x="165194" y="0"/>
                </a:moveTo>
                <a:cubicBezTo>
                  <a:pt x="214961" y="0"/>
                  <a:pt x="255306" y="40281"/>
                  <a:pt x="255306" y="89971"/>
                </a:cubicBezTo>
                <a:cubicBezTo>
                  <a:pt x="255306" y="139661"/>
                  <a:pt x="214961" y="179942"/>
                  <a:pt x="165194" y="179942"/>
                </a:cubicBezTo>
                <a:cubicBezTo>
                  <a:pt x="115427" y="179942"/>
                  <a:pt x="75082" y="139661"/>
                  <a:pt x="75082" y="89971"/>
                </a:cubicBezTo>
                <a:cubicBezTo>
                  <a:pt x="75082" y="40281"/>
                  <a:pt x="115427" y="0"/>
                  <a:pt x="16519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65" name="man-working-on-a-laptop-from-side-view_49728"/>
          <p:cNvSpPr>
            <a:spLocks noChangeAspect="1"/>
          </p:cNvSpPr>
          <p:nvPr/>
        </p:nvSpPr>
        <p:spPr bwMode="auto">
          <a:xfrm>
            <a:off x="2172136" y="4145448"/>
            <a:ext cx="354636" cy="286439"/>
          </a:xfrm>
          <a:custGeom>
            <a:avLst/>
            <a:gdLst>
              <a:gd name="connsiteX0" fmla="*/ 199013 w 609377"/>
              <a:gd name="connsiteY0" fmla="*/ 435742 h 492194"/>
              <a:gd name="connsiteX1" fmla="*/ 414600 w 609377"/>
              <a:gd name="connsiteY1" fmla="*/ 435742 h 492194"/>
              <a:gd name="connsiteX2" fmla="*/ 518491 w 609377"/>
              <a:gd name="connsiteY2" fmla="*/ 435742 h 492194"/>
              <a:gd name="connsiteX3" fmla="*/ 572285 w 609377"/>
              <a:gd name="connsiteY3" fmla="*/ 435742 h 492194"/>
              <a:gd name="connsiteX4" fmla="*/ 572285 w 609377"/>
              <a:gd name="connsiteY4" fmla="*/ 478222 h 492194"/>
              <a:gd name="connsiteX5" fmla="*/ 518491 w 609377"/>
              <a:gd name="connsiteY5" fmla="*/ 478222 h 492194"/>
              <a:gd name="connsiteX6" fmla="*/ 414600 w 609377"/>
              <a:gd name="connsiteY6" fmla="*/ 478222 h 492194"/>
              <a:gd name="connsiteX7" fmla="*/ 199013 w 609377"/>
              <a:gd name="connsiteY7" fmla="*/ 478222 h 492194"/>
              <a:gd name="connsiteX8" fmla="*/ 182764 w 609377"/>
              <a:gd name="connsiteY8" fmla="*/ 461956 h 492194"/>
              <a:gd name="connsiteX9" fmla="*/ 182764 w 609377"/>
              <a:gd name="connsiteY9" fmla="*/ 452008 h 492194"/>
              <a:gd name="connsiteX10" fmla="*/ 199013 w 609377"/>
              <a:gd name="connsiteY10" fmla="*/ 435742 h 492194"/>
              <a:gd name="connsiteX11" fmla="*/ 598532 w 609377"/>
              <a:gd name="connsiteY11" fmla="*/ 183306 h 492194"/>
              <a:gd name="connsiteX12" fmla="*/ 608505 w 609377"/>
              <a:gd name="connsiteY12" fmla="*/ 203745 h 492194"/>
              <a:gd name="connsiteX13" fmla="*/ 536759 w 609377"/>
              <a:gd name="connsiteY13" fmla="*/ 412878 h 492194"/>
              <a:gd name="connsiteX14" fmla="*/ 534354 w 609377"/>
              <a:gd name="connsiteY14" fmla="*/ 417329 h 492194"/>
              <a:gd name="connsiteX15" fmla="*/ 521155 w 609377"/>
              <a:gd name="connsiteY15" fmla="*/ 424240 h 492194"/>
              <a:gd name="connsiteX16" fmla="*/ 265794 w 609377"/>
              <a:gd name="connsiteY16" fmla="*/ 424240 h 492194"/>
              <a:gd name="connsiteX17" fmla="*/ 249661 w 609377"/>
              <a:gd name="connsiteY17" fmla="*/ 408193 h 492194"/>
              <a:gd name="connsiteX18" fmla="*/ 265794 w 609377"/>
              <a:gd name="connsiteY18" fmla="*/ 392147 h 492194"/>
              <a:gd name="connsiteX19" fmla="*/ 509892 w 609377"/>
              <a:gd name="connsiteY19" fmla="*/ 392147 h 492194"/>
              <a:gd name="connsiteX20" fmla="*/ 578058 w 609377"/>
              <a:gd name="connsiteY20" fmla="*/ 193320 h 492194"/>
              <a:gd name="connsiteX21" fmla="*/ 598532 w 609377"/>
              <a:gd name="connsiteY21" fmla="*/ 183306 h 492194"/>
              <a:gd name="connsiteX22" fmla="*/ 81768 w 609377"/>
              <a:gd name="connsiteY22" fmla="*/ 179942 h 492194"/>
              <a:gd name="connsiteX23" fmla="*/ 81885 w 609377"/>
              <a:gd name="connsiteY23" fmla="*/ 180118 h 492194"/>
              <a:gd name="connsiteX24" fmla="*/ 86754 w 609377"/>
              <a:gd name="connsiteY24" fmla="*/ 179942 h 492194"/>
              <a:gd name="connsiteX25" fmla="*/ 173449 w 609377"/>
              <a:gd name="connsiteY25" fmla="*/ 266555 h 492194"/>
              <a:gd name="connsiteX26" fmla="*/ 173625 w 609377"/>
              <a:gd name="connsiteY26" fmla="*/ 286583 h 492194"/>
              <a:gd name="connsiteX27" fmla="*/ 173625 w 609377"/>
              <a:gd name="connsiteY27" fmla="*/ 310476 h 492194"/>
              <a:gd name="connsiteX28" fmla="*/ 178552 w 609377"/>
              <a:gd name="connsiteY28" fmla="*/ 310476 h 492194"/>
              <a:gd name="connsiteX29" fmla="*/ 384966 w 609377"/>
              <a:gd name="connsiteY29" fmla="*/ 310594 h 492194"/>
              <a:gd name="connsiteX30" fmla="*/ 420923 w 609377"/>
              <a:gd name="connsiteY30" fmla="*/ 346492 h 492194"/>
              <a:gd name="connsiteX31" fmla="*/ 384966 w 609377"/>
              <a:gd name="connsiteY31" fmla="*/ 382390 h 492194"/>
              <a:gd name="connsiteX32" fmla="*/ 179549 w 609377"/>
              <a:gd name="connsiteY32" fmla="*/ 382390 h 492194"/>
              <a:gd name="connsiteX33" fmla="*/ 171278 w 609377"/>
              <a:gd name="connsiteY33" fmla="*/ 382273 h 492194"/>
              <a:gd name="connsiteX34" fmla="*/ 148989 w 609377"/>
              <a:gd name="connsiteY34" fmla="*/ 372084 h 492194"/>
              <a:gd name="connsiteX35" fmla="*/ 78483 w 609377"/>
              <a:gd name="connsiteY35" fmla="*/ 295250 h 492194"/>
              <a:gd name="connsiteX36" fmla="*/ 69978 w 609377"/>
              <a:gd name="connsiteY36" fmla="*/ 294899 h 492194"/>
              <a:gd name="connsiteX37" fmla="*/ 69626 w 609377"/>
              <a:gd name="connsiteY37" fmla="*/ 303390 h 492194"/>
              <a:gd name="connsiteX38" fmla="*/ 140073 w 609377"/>
              <a:gd name="connsiteY38" fmla="*/ 380165 h 492194"/>
              <a:gd name="connsiteX39" fmla="*/ 171044 w 609377"/>
              <a:gd name="connsiteY39" fmla="*/ 393751 h 492194"/>
              <a:gd name="connsiteX40" fmla="*/ 171337 w 609377"/>
              <a:gd name="connsiteY40" fmla="*/ 393751 h 492194"/>
              <a:gd name="connsiteX41" fmla="*/ 173625 w 609377"/>
              <a:gd name="connsiteY41" fmla="*/ 393927 h 492194"/>
              <a:gd name="connsiteX42" fmla="*/ 173625 w 609377"/>
              <a:gd name="connsiteY42" fmla="*/ 492194 h 492194"/>
              <a:gd name="connsiteX43" fmla="*/ 0 w 609377"/>
              <a:gd name="connsiteY43" fmla="*/ 492194 h 492194"/>
              <a:gd name="connsiteX44" fmla="*/ 0 w 609377"/>
              <a:gd name="connsiteY44" fmla="*/ 261577 h 492194"/>
              <a:gd name="connsiteX45" fmla="*/ 81768 w 609377"/>
              <a:gd name="connsiteY45" fmla="*/ 179942 h 492194"/>
              <a:gd name="connsiteX46" fmla="*/ 165194 w 609377"/>
              <a:gd name="connsiteY46" fmla="*/ 0 h 492194"/>
              <a:gd name="connsiteX47" fmla="*/ 255306 w 609377"/>
              <a:gd name="connsiteY47" fmla="*/ 89971 h 492194"/>
              <a:gd name="connsiteX48" fmla="*/ 165194 w 609377"/>
              <a:gd name="connsiteY48" fmla="*/ 179942 h 492194"/>
              <a:gd name="connsiteX49" fmla="*/ 75082 w 609377"/>
              <a:gd name="connsiteY49" fmla="*/ 89971 h 492194"/>
              <a:gd name="connsiteX50" fmla="*/ 165194 w 609377"/>
              <a:gd name="connsiteY50" fmla="*/ 0 h 4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377" h="492194">
                <a:moveTo>
                  <a:pt x="199013" y="435742"/>
                </a:moveTo>
                <a:lnTo>
                  <a:pt x="414600" y="435742"/>
                </a:lnTo>
                <a:lnTo>
                  <a:pt x="518491" y="435742"/>
                </a:lnTo>
                <a:lnTo>
                  <a:pt x="572285" y="435742"/>
                </a:lnTo>
                <a:lnTo>
                  <a:pt x="572285" y="478222"/>
                </a:lnTo>
                <a:lnTo>
                  <a:pt x="518491" y="478222"/>
                </a:lnTo>
                <a:lnTo>
                  <a:pt x="414600" y="478222"/>
                </a:lnTo>
                <a:lnTo>
                  <a:pt x="199013" y="478222"/>
                </a:lnTo>
                <a:cubicBezTo>
                  <a:pt x="190038" y="478222"/>
                  <a:pt x="182764" y="470966"/>
                  <a:pt x="182764" y="461956"/>
                </a:cubicBezTo>
                <a:lnTo>
                  <a:pt x="182764" y="452008"/>
                </a:lnTo>
                <a:cubicBezTo>
                  <a:pt x="182764" y="443056"/>
                  <a:pt x="190038" y="435742"/>
                  <a:pt x="199013" y="435742"/>
                </a:cubicBezTo>
                <a:close/>
                <a:moveTo>
                  <a:pt x="598532" y="183306"/>
                </a:moveTo>
                <a:cubicBezTo>
                  <a:pt x="606921" y="186234"/>
                  <a:pt x="611379" y="195311"/>
                  <a:pt x="608505" y="203745"/>
                </a:cubicBezTo>
                <a:lnTo>
                  <a:pt x="536759" y="412878"/>
                </a:lnTo>
                <a:cubicBezTo>
                  <a:pt x="536173" y="414518"/>
                  <a:pt x="535352" y="416041"/>
                  <a:pt x="534354" y="417329"/>
                </a:cubicBezTo>
                <a:cubicBezTo>
                  <a:pt x="531480" y="421487"/>
                  <a:pt x="526611" y="424240"/>
                  <a:pt x="521155" y="424240"/>
                </a:cubicBezTo>
                <a:lnTo>
                  <a:pt x="265794" y="424240"/>
                </a:lnTo>
                <a:cubicBezTo>
                  <a:pt x="256877" y="424240"/>
                  <a:pt x="249661" y="417037"/>
                  <a:pt x="249661" y="408193"/>
                </a:cubicBezTo>
                <a:cubicBezTo>
                  <a:pt x="249661" y="399292"/>
                  <a:pt x="256877" y="392147"/>
                  <a:pt x="265794" y="392147"/>
                </a:cubicBezTo>
                <a:lnTo>
                  <a:pt x="509892" y="392147"/>
                </a:lnTo>
                <a:lnTo>
                  <a:pt x="578058" y="193320"/>
                </a:lnTo>
                <a:cubicBezTo>
                  <a:pt x="580933" y="184945"/>
                  <a:pt x="590084" y="180436"/>
                  <a:pt x="598532" y="183306"/>
                </a:cubicBezTo>
                <a:close/>
                <a:moveTo>
                  <a:pt x="81768" y="179942"/>
                </a:moveTo>
                <a:lnTo>
                  <a:pt x="81885" y="180118"/>
                </a:lnTo>
                <a:cubicBezTo>
                  <a:pt x="83527" y="180001"/>
                  <a:pt x="85111" y="179942"/>
                  <a:pt x="86754" y="179942"/>
                </a:cubicBezTo>
                <a:cubicBezTo>
                  <a:pt x="134618" y="179942"/>
                  <a:pt x="173449" y="218710"/>
                  <a:pt x="173449" y="266555"/>
                </a:cubicBezTo>
                <a:lnTo>
                  <a:pt x="173625" y="286583"/>
                </a:lnTo>
                <a:lnTo>
                  <a:pt x="173625" y="310476"/>
                </a:lnTo>
                <a:lnTo>
                  <a:pt x="178552" y="310476"/>
                </a:lnTo>
                <a:lnTo>
                  <a:pt x="384966" y="310594"/>
                </a:lnTo>
                <a:cubicBezTo>
                  <a:pt x="404793" y="310594"/>
                  <a:pt x="420923" y="326698"/>
                  <a:pt x="420923" y="346492"/>
                </a:cubicBezTo>
                <a:cubicBezTo>
                  <a:pt x="420923" y="366286"/>
                  <a:pt x="404793" y="382390"/>
                  <a:pt x="384966" y="382390"/>
                </a:cubicBezTo>
                <a:lnTo>
                  <a:pt x="179549" y="382390"/>
                </a:lnTo>
                <a:cubicBezTo>
                  <a:pt x="179549" y="382390"/>
                  <a:pt x="171865" y="382273"/>
                  <a:pt x="171278" y="382273"/>
                </a:cubicBezTo>
                <a:cubicBezTo>
                  <a:pt x="162773" y="382098"/>
                  <a:pt x="154678" y="378291"/>
                  <a:pt x="148989" y="372084"/>
                </a:cubicBezTo>
                <a:lnTo>
                  <a:pt x="78483" y="295250"/>
                </a:lnTo>
                <a:cubicBezTo>
                  <a:pt x="76254" y="292791"/>
                  <a:pt x="72441" y="292674"/>
                  <a:pt x="69978" y="294899"/>
                </a:cubicBezTo>
                <a:cubicBezTo>
                  <a:pt x="67514" y="297124"/>
                  <a:pt x="67397" y="300931"/>
                  <a:pt x="69626" y="303390"/>
                </a:cubicBezTo>
                <a:lnTo>
                  <a:pt x="140073" y="380165"/>
                </a:lnTo>
                <a:cubicBezTo>
                  <a:pt x="148050" y="388832"/>
                  <a:pt x="159312" y="393751"/>
                  <a:pt x="171044" y="393751"/>
                </a:cubicBezTo>
                <a:cubicBezTo>
                  <a:pt x="171161" y="393751"/>
                  <a:pt x="171161" y="393751"/>
                  <a:pt x="171337" y="393751"/>
                </a:cubicBezTo>
                <a:lnTo>
                  <a:pt x="173625" y="393927"/>
                </a:lnTo>
                <a:lnTo>
                  <a:pt x="173625" y="492194"/>
                </a:lnTo>
                <a:lnTo>
                  <a:pt x="0" y="492194"/>
                </a:lnTo>
                <a:lnTo>
                  <a:pt x="0" y="261577"/>
                </a:lnTo>
                <a:cubicBezTo>
                  <a:pt x="0" y="216485"/>
                  <a:pt x="36602" y="179942"/>
                  <a:pt x="81768" y="179942"/>
                </a:cubicBezTo>
                <a:close/>
                <a:moveTo>
                  <a:pt x="165194" y="0"/>
                </a:moveTo>
                <a:cubicBezTo>
                  <a:pt x="214961" y="0"/>
                  <a:pt x="255306" y="40281"/>
                  <a:pt x="255306" y="89971"/>
                </a:cubicBezTo>
                <a:cubicBezTo>
                  <a:pt x="255306" y="139661"/>
                  <a:pt x="214961" y="179942"/>
                  <a:pt x="165194" y="179942"/>
                </a:cubicBezTo>
                <a:cubicBezTo>
                  <a:pt x="115427" y="179942"/>
                  <a:pt x="75082" y="139661"/>
                  <a:pt x="75082" y="89971"/>
                </a:cubicBezTo>
                <a:cubicBezTo>
                  <a:pt x="75082" y="40281"/>
                  <a:pt x="115427" y="0"/>
                  <a:pt x="16519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75" name="文本框 74"/>
          <p:cNvSpPr txBox="1"/>
          <p:nvPr/>
        </p:nvSpPr>
        <p:spPr>
          <a:xfrm>
            <a:off x="500112" y="3331420"/>
            <a:ext cx="2560742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用于监控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调度机器人执行任务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48598" y="3043024"/>
            <a:ext cx="2812256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60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RPA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数字管理调度平台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77" name="肘形连接符 76"/>
          <p:cNvCxnSpPr/>
          <p:nvPr/>
        </p:nvCxnSpPr>
        <p:spPr>
          <a:xfrm flipV="1">
            <a:off x="2779327" y="2490179"/>
            <a:ext cx="1185093" cy="768849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883850" y="2654872"/>
            <a:ext cx="998059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定时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自助运行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9" name="rounded-cloud_20581"/>
          <p:cNvSpPr>
            <a:spLocks noChangeAspect="1"/>
          </p:cNvSpPr>
          <p:nvPr/>
        </p:nvSpPr>
        <p:spPr bwMode="auto">
          <a:xfrm rot="21309429">
            <a:off x="4117373" y="1740168"/>
            <a:ext cx="2685841" cy="126090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</p:sp>
      <p:sp>
        <p:nvSpPr>
          <p:cNvPr id="80" name="laptop_32115"/>
          <p:cNvSpPr>
            <a:spLocks noChangeAspect="1"/>
          </p:cNvSpPr>
          <p:nvPr/>
        </p:nvSpPr>
        <p:spPr bwMode="auto">
          <a:xfrm>
            <a:off x="4712229" y="2081051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81" name="laptop_32115"/>
          <p:cNvSpPr>
            <a:spLocks noChangeAspect="1"/>
          </p:cNvSpPr>
          <p:nvPr/>
        </p:nvSpPr>
        <p:spPr bwMode="auto">
          <a:xfrm>
            <a:off x="5242316" y="2081051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82" name="laptop_32115"/>
          <p:cNvSpPr>
            <a:spLocks noChangeAspect="1"/>
          </p:cNvSpPr>
          <p:nvPr/>
        </p:nvSpPr>
        <p:spPr bwMode="auto">
          <a:xfrm>
            <a:off x="5772403" y="2081051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83" name="文本框 82"/>
          <p:cNvSpPr txBox="1"/>
          <p:nvPr/>
        </p:nvSpPr>
        <p:spPr>
          <a:xfrm>
            <a:off x="4403944" y="2565282"/>
            <a:ext cx="196945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60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>
                <a:solidFill>
                  <a:schemeClr val="tx1"/>
                </a:solidFill>
                <a:ea typeface="楷体" panose="02010609060101010101" pitchFamily="49" charset="-122"/>
              </a:rPr>
              <a:t>云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机器人（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5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个）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082792" y="2320527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……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5" name="laptop_32115"/>
          <p:cNvSpPr>
            <a:spLocks noChangeAspect="1"/>
          </p:cNvSpPr>
          <p:nvPr/>
        </p:nvSpPr>
        <p:spPr bwMode="auto">
          <a:xfrm>
            <a:off x="6936991" y="2062225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86" name="文本框 85"/>
          <p:cNvSpPr txBox="1"/>
          <p:nvPr/>
        </p:nvSpPr>
        <p:spPr>
          <a:xfrm>
            <a:off x="6179820" y="2460625"/>
            <a:ext cx="1969135" cy="5816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60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>
                <a:solidFill>
                  <a:schemeClr val="tx1"/>
                </a:solidFill>
                <a:latin typeface="+mn-ea"/>
              </a:rPr>
              <a:t>本地机器人</a:t>
            </a:r>
            <a:endParaRPr lang="en-US" altLang="zh-CN" sz="1600" b="1" noProof="0">
              <a:solidFill>
                <a:schemeClr val="tx1"/>
              </a:solidFill>
              <a:latin typeface="+mn-ea"/>
            </a:endParaRPr>
          </a:p>
          <a:p>
            <a:pPr marL="1060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（备份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台）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785440" y="5368329"/>
            <a:ext cx="250739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60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ea typeface="楷体" panose="02010609060101010101" pitchFamily="49" charset="-122"/>
              </a:rPr>
              <a:t>网银</a:t>
            </a:r>
            <a:r>
              <a:rPr lang="en-US" altLang="zh-CN" sz="1600" b="1">
                <a:solidFill>
                  <a:schemeClr val="bg1"/>
                </a:solidFill>
                <a:ea typeface="楷体" panose="02010609060101010101" pitchFamily="49" charset="-122"/>
              </a:rPr>
              <a:t>Ukey</a:t>
            </a:r>
            <a:r>
              <a:rPr lang="zh-CN" altLang="en-US" sz="1600" b="1">
                <a:solidFill>
                  <a:schemeClr val="bg1"/>
                </a:solidFill>
                <a:ea typeface="楷体" panose="02010609060101010101" pitchFamily="49" charset="-122"/>
              </a:rPr>
              <a:t>集中控制平台</a:t>
            </a:r>
            <a:endParaRPr lang="zh-CN" altLang="en-US" sz="1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89" name="server_182394"/>
          <p:cNvSpPr>
            <a:spLocks noChangeAspect="1"/>
          </p:cNvSpPr>
          <p:nvPr/>
        </p:nvSpPr>
        <p:spPr bwMode="auto">
          <a:xfrm>
            <a:off x="4924786" y="4214294"/>
            <a:ext cx="306463" cy="30600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7639" h="606722">
                <a:moveTo>
                  <a:pt x="486081" y="475259"/>
                </a:moveTo>
                <a:cubicBezTo>
                  <a:pt x="497298" y="475259"/>
                  <a:pt x="506378" y="484329"/>
                  <a:pt x="506378" y="495443"/>
                </a:cubicBezTo>
                <a:cubicBezTo>
                  <a:pt x="506378" y="502912"/>
                  <a:pt x="502283" y="509403"/>
                  <a:pt x="496230" y="512871"/>
                </a:cubicBezTo>
                <a:lnTo>
                  <a:pt x="496230" y="535900"/>
                </a:lnTo>
                <a:cubicBezTo>
                  <a:pt x="496230" y="541502"/>
                  <a:pt x="491690" y="546036"/>
                  <a:pt x="486081" y="546036"/>
                </a:cubicBezTo>
                <a:cubicBezTo>
                  <a:pt x="480562" y="546036"/>
                  <a:pt x="476022" y="541502"/>
                  <a:pt x="476022" y="535900"/>
                </a:cubicBezTo>
                <a:lnTo>
                  <a:pt x="476022" y="512871"/>
                </a:lnTo>
                <a:cubicBezTo>
                  <a:pt x="469968" y="509403"/>
                  <a:pt x="465873" y="502912"/>
                  <a:pt x="465873" y="495443"/>
                </a:cubicBezTo>
                <a:cubicBezTo>
                  <a:pt x="465873" y="484329"/>
                  <a:pt x="474953" y="475259"/>
                  <a:pt x="486081" y="475259"/>
                </a:cubicBezTo>
                <a:close/>
                <a:moveTo>
                  <a:pt x="415190" y="424698"/>
                </a:moveTo>
                <a:cubicBezTo>
                  <a:pt x="398455" y="424698"/>
                  <a:pt x="384836" y="438297"/>
                  <a:pt x="384836" y="455006"/>
                </a:cubicBezTo>
                <a:lnTo>
                  <a:pt x="384836" y="556150"/>
                </a:lnTo>
                <a:cubicBezTo>
                  <a:pt x="384836" y="572859"/>
                  <a:pt x="398455" y="586458"/>
                  <a:pt x="415190" y="586458"/>
                </a:cubicBezTo>
                <a:lnTo>
                  <a:pt x="556990" y="586458"/>
                </a:lnTo>
                <a:cubicBezTo>
                  <a:pt x="573725" y="586458"/>
                  <a:pt x="587344" y="572859"/>
                  <a:pt x="587344" y="556150"/>
                </a:cubicBezTo>
                <a:lnTo>
                  <a:pt x="587344" y="455006"/>
                </a:lnTo>
                <a:cubicBezTo>
                  <a:pt x="587344" y="438297"/>
                  <a:pt x="573725" y="424698"/>
                  <a:pt x="556990" y="424698"/>
                </a:cubicBezTo>
                <a:close/>
                <a:moveTo>
                  <a:pt x="111409" y="404481"/>
                </a:moveTo>
                <a:lnTo>
                  <a:pt x="293724" y="404481"/>
                </a:lnTo>
                <a:cubicBezTo>
                  <a:pt x="299244" y="404481"/>
                  <a:pt x="303784" y="409011"/>
                  <a:pt x="303784" y="414607"/>
                </a:cubicBezTo>
                <a:cubicBezTo>
                  <a:pt x="303784" y="420203"/>
                  <a:pt x="299244" y="424733"/>
                  <a:pt x="293724" y="424733"/>
                </a:cubicBezTo>
                <a:lnTo>
                  <a:pt x="111409" y="424733"/>
                </a:lnTo>
                <a:cubicBezTo>
                  <a:pt x="105801" y="424733"/>
                  <a:pt x="101261" y="420203"/>
                  <a:pt x="101261" y="414607"/>
                </a:cubicBezTo>
                <a:cubicBezTo>
                  <a:pt x="101261" y="409011"/>
                  <a:pt x="105801" y="404481"/>
                  <a:pt x="111409" y="404481"/>
                </a:cubicBezTo>
                <a:close/>
                <a:moveTo>
                  <a:pt x="10146" y="323613"/>
                </a:moveTo>
                <a:lnTo>
                  <a:pt x="394900" y="323613"/>
                </a:lnTo>
                <a:cubicBezTo>
                  <a:pt x="400507" y="323613"/>
                  <a:pt x="405046" y="328145"/>
                  <a:pt x="405046" y="333743"/>
                </a:cubicBezTo>
                <a:cubicBezTo>
                  <a:pt x="405046" y="339252"/>
                  <a:pt x="400507" y="343784"/>
                  <a:pt x="394900" y="343784"/>
                </a:cubicBezTo>
                <a:lnTo>
                  <a:pt x="20292" y="343784"/>
                </a:lnTo>
                <a:lnTo>
                  <a:pt x="20292" y="455039"/>
                </a:lnTo>
                <a:cubicBezTo>
                  <a:pt x="20292" y="469790"/>
                  <a:pt x="35867" y="485341"/>
                  <a:pt x="50642" y="485341"/>
                </a:cubicBezTo>
                <a:lnTo>
                  <a:pt x="334201" y="485341"/>
                </a:lnTo>
                <a:cubicBezTo>
                  <a:pt x="339719" y="485341"/>
                  <a:pt x="344258" y="489873"/>
                  <a:pt x="344258" y="495471"/>
                </a:cubicBezTo>
                <a:cubicBezTo>
                  <a:pt x="344258" y="501069"/>
                  <a:pt x="339719" y="505601"/>
                  <a:pt x="334201" y="505601"/>
                </a:cubicBezTo>
                <a:lnTo>
                  <a:pt x="50642" y="505601"/>
                </a:lnTo>
                <a:cubicBezTo>
                  <a:pt x="24564" y="505601"/>
                  <a:pt x="0" y="480987"/>
                  <a:pt x="0" y="455039"/>
                </a:cubicBezTo>
                <a:lnTo>
                  <a:pt x="0" y="333743"/>
                </a:lnTo>
                <a:cubicBezTo>
                  <a:pt x="0" y="328145"/>
                  <a:pt x="4539" y="323613"/>
                  <a:pt x="10146" y="323613"/>
                </a:cubicBezTo>
                <a:close/>
                <a:moveTo>
                  <a:pt x="486046" y="323554"/>
                </a:moveTo>
                <a:cubicBezTo>
                  <a:pt x="463703" y="323554"/>
                  <a:pt x="445544" y="341685"/>
                  <a:pt x="445544" y="363994"/>
                </a:cubicBezTo>
                <a:lnTo>
                  <a:pt x="445544" y="404434"/>
                </a:lnTo>
                <a:lnTo>
                  <a:pt x="526547" y="404434"/>
                </a:lnTo>
                <a:lnTo>
                  <a:pt x="526547" y="363994"/>
                </a:lnTo>
                <a:cubicBezTo>
                  <a:pt x="526547" y="341685"/>
                  <a:pt x="508388" y="323554"/>
                  <a:pt x="486046" y="323554"/>
                </a:cubicBezTo>
                <a:close/>
                <a:moveTo>
                  <a:pt x="486046" y="303290"/>
                </a:moveTo>
                <a:cubicBezTo>
                  <a:pt x="519604" y="303290"/>
                  <a:pt x="546842" y="330576"/>
                  <a:pt x="546842" y="363994"/>
                </a:cubicBezTo>
                <a:lnTo>
                  <a:pt x="546842" y="404434"/>
                </a:lnTo>
                <a:lnTo>
                  <a:pt x="556990" y="404434"/>
                </a:lnTo>
                <a:cubicBezTo>
                  <a:pt x="584852" y="404434"/>
                  <a:pt x="607639" y="427098"/>
                  <a:pt x="607639" y="455006"/>
                </a:cubicBezTo>
                <a:lnTo>
                  <a:pt x="607639" y="556150"/>
                </a:lnTo>
                <a:cubicBezTo>
                  <a:pt x="607639" y="583969"/>
                  <a:pt x="584852" y="606722"/>
                  <a:pt x="556990" y="606722"/>
                </a:cubicBezTo>
                <a:lnTo>
                  <a:pt x="415190" y="606722"/>
                </a:lnTo>
                <a:cubicBezTo>
                  <a:pt x="387239" y="606722"/>
                  <a:pt x="364541" y="583969"/>
                  <a:pt x="364541" y="556150"/>
                </a:cubicBezTo>
                <a:lnTo>
                  <a:pt x="364541" y="455006"/>
                </a:lnTo>
                <a:cubicBezTo>
                  <a:pt x="364541" y="427098"/>
                  <a:pt x="387239" y="404434"/>
                  <a:pt x="415190" y="404434"/>
                </a:cubicBezTo>
                <a:lnTo>
                  <a:pt x="425338" y="404434"/>
                </a:lnTo>
                <a:lnTo>
                  <a:pt x="425338" y="363994"/>
                </a:lnTo>
                <a:cubicBezTo>
                  <a:pt x="425338" y="330576"/>
                  <a:pt x="452576" y="303290"/>
                  <a:pt x="486046" y="303290"/>
                </a:cubicBezTo>
                <a:close/>
                <a:moveTo>
                  <a:pt x="111409" y="242745"/>
                </a:moveTo>
                <a:lnTo>
                  <a:pt x="293724" y="242745"/>
                </a:lnTo>
                <a:cubicBezTo>
                  <a:pt x="299244" y="242745"/>
                  <a:pt x="303784" y="247263"/>
                  <a:pt x="303784" y="252756"/>
                </a:cubicBezTo>
                <a:cubicBezTo>
                  <a:pt x="303784" y="258337"/>
                  <a:pt x="299244" y="262856"/>
                  <a:pt x="293724" y="262856"/>
                </a:cubicBezTo>
                <a:lnTo>
                  <a:pt x="111409" y="262856"/>
                </a:lnTo>
                <a:cubicBezTo>
                  <a:pt x="105801" y="262856"/>
                  <a:pt x="101261" y="258337"/>
                  <a:pt x="101261" y="252756"/>
                </a:cubicBezTo>
                <a:cubicBezTo>
                  <a:pt x="101261" y="247263"/>
                  <a:pt x="105801" y="242745"/>
                  <a:pt x="111409" y="242745"/>
                </a:cubicBezTo>
                <a:close/>
                <a:moveTo>
                  <a:pt x="476008" y="242704"/>
                </a:moveTo>
                <a:cubicBezTo>
                  <a:pt x="470398" y="242704"/>
                  <a:pt x="465855" y="247240"/>
                  <a:pt x="465855" y="252756"/>
                </a:cubicBezTo>
                <a:cubicBezTo>
                  <a:pt x="465855" y="258360"/>
                  <a:pt x="470398" y="262897"/>
                  <a:pt x="476008" y="262897"/>
                </a:cubicBezTo>
                <a:cubicBezTo>
                  <a:pt x="481530" y="262897"/>
                  <a:pt x="486072" y="258360"/>
                  <a:pt x="486072" y="252756"/>
                </a:cubicBezTo>
                <a:cubicBezTo>
                  <a:pt x="486072" y="247240"/>
                  <a:pt x="481530" y="242704"/>
                  <a:pt x="476008" y="242704"/>
                </a:cubicBezTo>
                <a:close/>
                <a:moveTo>
                  <a:pt x="394910" y="242704"/>
                </a:moveTo>
                <a:cubicBezTo>
                  <a:pt x="389388" y="242704"/>
                  <a:pt x="384846" y="247240"/>
                  <a:pt x="384846" y="252756"/>
                </a:cubicBezTo>
                <a:cubicBezTo>
                  <a:pt x="384846" y="258360"/>
                  <a:pt x="389388" y="262897"/>
                  <a:pt x="394910" y="262897"/>
                </a:cubicBezTo>
                <a:cubicBezTo>
                  <a:pt x="400520" y="262897"/>
                  <a:pt x="405062" y="258360"/>
                  <a:pt x="405062" y="252756"/>
                </a:cubicBezTo>
                <a:cubicBezTo>
                  <a:pt x="405062" y="247240"/>
                  <a:pt x="400520" y="242704"/>
                  <a:pt x="394910" y="242704"/>
                </a:cubicBezTo>
                <a:close/>
                <a:moveTo>
                  <a:pt x="476008" y="222422"/>
                </a:moveTo>
                <a:cubicBezTo>
                  <a:pt x="492751" y="222422"/>
                  <a:pt x="506377" y="236032"/>
                  <a:pt x="506377" y="252756"/>
                </a:cubicBezTo>
                <a:cubicBezTo>
                  <a:pt x="506377" y="269568"/>
                  <a:pt x="492751" y="283179"/>
                  <a:pt x="476008" y="283179"/>
                </a:cubicBezTo>
                <a:cubicBezTo>
                  <a:pt x="459176" y="283179"/>
                  <a:pt x="445550" y="269568"/>
                  <a:pt x="445550" y="252756"/>
                </a:cubicBezTo>
                <a:cubicBezTo>
                  <a:pt x="445550" y="236032"/>
                  <a:pt x="459176" y="222422"/>
                  <a:pt x="476008" y="222422"/>
                </a:cubicBezTo>
                <a:close/>
                <a:moveTo>
                  <a:pt x="394910" y="222422"/>
                </a:moveTo>
                <a:cubicBezTo>
                  <a:pt x="411742" y="222422"/>
                  <a:pt x="425368" y="236032"/>
                  <a:pt x="425368" y="252756"/>
                </a:cubicBezTo>
                <a:cubicBezTo>
                  <a:pt x="425368" y="269568"/>
                  <a:pt x="411742" y="283179"/>
                  <a:pt x="394910" y="283179"/>
                </a:cubicBezTo>
                <a:cubicBezTo>
                  <a:pt x="378167" y="283179"/>
                  <a:pt x="364541" y="269568"/>
                  <a:pt x="364541" y="252756"/>
                </a:cubicBezTo>
                <a:cubicBezTo>
                  <a:pt x="364541" y="236032"/>
                  <a:pt x="378167" y="222422"/>
                  <a:pt x="394910" y="222422"/>
                </a:cubicBezTo>
                <a:close/>
                <a:moveTo>
                  <a:pt x="10146" y="161736"/>
                </a:moveTo>
                <a:lnTo>
                  <a:pt x="556988" y="161736"/>
                </a:lnTo>
                <a:cubicBezTo>
                  <a:pt x="562595" y="161736"/>
                  <a:pt x="567134" y="166268"/>
                  <a:pt x="567134" y="171866"/>
                </a:cubicBezTo>
                <a:cubicBezTo>
                  <a:pt x="567134" y="177464"/>
                  <a:pt x="562595" y="181996"/>
                  <a:pt x="556988" y="181996"/>
                </a:cubicBezTo>
                <a:lnTo>
                  <a:pt x="20293" y="181996"/>
                </a:lnTo>
                <a:lnTo>
                  <a:pt x="20293" y="293249"/>
                </a:lnTo>
                <a:cubicBezTo>
                  <a:pt x="20293" y="298758"/>
                  <a:pt x="15753" y="303290"/>
                  <a:pt x="10146" y="303290"/>
                </a:cubicBezTo>
                <a:cubicBezTo>
                  <a:pt x="4539" y="303290"/>
                  <a:pt x="0" y="298758"/>
                  <a:pt x="0" y="293249"/>
                </a:cubicBezTo>
                <a:lnTo>
                  <a:pt x="0" y="171866"/>
                </a:lnTo>
                <a:cubicBezTo>
                  <a:pt x="0" y="166268"/>
                  <a:pt x="4539" y="161736"/>
                  <a:pt x="10146" y="161736"/>
                </a:cubicBezTo>
                <a:close/>
                <a:moveTo>
                  <a:pt x="111409" y="80868"/>
                </a:moveTo>
                <a:lnTo>
                  <a:pt x="293724" y="80868"/>
                </a:lnTo>
                <a:cubicBezTo>
                  <a:pt x="299244" y="80868"/>
                  <a:pt x="303784" y="85398"/>
                  <a:pt x="303784" y="90994"/>
                </a:cubicBezTo>
                <a:cubicBezTo>
                  <a:pt x="303784" y="96590"/>
                  <a:pt x="299244" y="101120"/>
                  <a:pt x="293724" y="101120"/>
                </a:cubicBezTo>
                <a:lnTo>
                  <a:pt x="111409" y="101120"/>
                </a:lnTo>
                <a:cubicBezTo>
                  <a:pt x="105801" y="101120"/>
                  <a:pt x="101261" y="96590"/>
                  <a:pt x="101261" y="90994"/>
                </a:cubicBezTo>
                <a:cubicBezTo>
                  <a:pt x="101261" y="85398"/>
                  <a:pt x="105801" y="80868"/>
                  <a:pt x="111409" y="80868"/>
                </a:cubicBezTo>
                <a:close/>
                <a:moveTo>
                  <a:pt x="476008" y="80861"/>
                </a:moveTo>
                <a:cubicBezTo>
                  <a:pt x="470398" y="80861"/>
                  <a:pt x="465855" y="85394"/>
                  <a:pt x="465855" y="90994"/>
                </a:cubicBezTo>
                <a:cubicBezTo>
                  <a:pt x="465855" y="96593"/>
                  <a:pt x="470398" y="101126"/>
                  <a:pt x="476008" y="101126"/>
                </a:cubicBezTo>
                <a:cubicBezTo>
                  <a:pt x="481530" y="101126"/>
                  <a:pt x="486072" y="96593"/>
                  <a:pt x="486072" y="90994"/>
                </a:cubicBezTo>
                <a:cubicBezTo>
                  <a:pt x="486072" y="85394"/>
                  <a:pt x="481530" y="80861"/>
                  <a:pt x="476008" y="80861"/>
                </a:cubicBezTo>
                <a:close/>
                <a:moveTo>
                  <a:pt x="394910" y="80861"/>
                </a:moveTo>
                <a:cubicBezTo>
                  <a:pt x="389388" y="80861"/>
                  <a:pt x="384846" y="85394"/>
                  <a:pt x="384846" y="90994"/>
                </a:cubicBezTo>
                <a:cubicBezTo>
                  <a:pt x="384846" y="96593"/>
                  <a:pt x="389388" y="101126"/>
                  <a:pt x="394910" y="101126"/>
                </a:cubicBezTo>
                <a:cubicBezTo>
                  <a:pt x="400520" y="101126"/>
                  <a:pt x="405062" y="96593"/>
                  <a:pt x="405062" y="90994"/>
                </a:cubicBezTo>
                <a:cubicBezTo>
                  <a:pt x="405062" y="85394"/>
                  <a:pt x="400520" y="80861"/>
                  <a:pt x="394910" y="80861"/>
                </a:cubicBezTo>
                <a:close/>
                <a:moveTo>
                  <a:pt x="476008" y="60686"/>
                </a:moveTo>
                <a:cubicBezTo>
                  <a:pt x="492751" y="60686"/>
                  <a:pt x="506377" y="74284"/>
                  <a:pt x="506377" y="90994"/>
                </a:cubicBezTo>
                <a:cubicBezTo>
                  <a:pt x="506377" y="107703"/>
                  <a:pt x="492751" y="121302"/>
                  <a:pt x="476008" y="121302"/>
                </a:cubicBezTo>
                <a:cubicBezTo>
                  <a:pt x="459176" y="121302"/>
                  <a:pt x="445550" y="107703"/>
                  <a:pt x="445550" y="90994"/>
                </a:cubicBezTo>
                <a:cubicBezTo>
                  <a:pt x="445550" y="74284"/>
                  <a:pt x="459176" y="60686"/>
                  <a:pt x="476008" y="60686"/>
                </a:cubicBezTo>
                <a:close/>
                <a:moveTo>
                  <a:pt x="394910" y="60686"/>
                </a:moveTo>
                <a:cubicBezTo>
                  <a:pt x="411742" y="60686"/>
                  <a:pt x="425368" y="74284"/>
                  <a:pt x="425368" y="90994"/>
                </a:cubicBezTo>
                <a:cubicBezTo>
                  <a:pt x="425368" y="107703"/>
                  <a:pt x="411742" y="121302"/>
                  <a:pt x="394910" y="121302"/>
                </a:cubicBezTo>
                <a:cubicBezTo>
                  <a:pt x="378167" y="121302"/>
                  <a:pt x="364541" y="107703"/>
                  <a:pt x="364541" y="90994"/>
                </a:cubicBezTo>
                <a:cubicBezTo>
                  <a:pt x="364541" y="74284"/>
                  <a:pt x="378167" y="60686"/>
                  <a:pt x="394910" y="60686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82985" y="0"/>
                  <a:pt x="607639" y="24528"/>
                  <a:pt x="607639" y="50567"/>
                </a:cubicBezTo>
                <a:lnTo>
                  <a:pt x="607639" y="384277"/>
                </a:lnTo>
                <a:cubicBezTo>
                  <a:pt x="607639" y="389787"/>
                  <a:pt x="603100" y="394320"/>
                  <a:pt x="597493" y="394320"/>
                </a:cubicBezTo>
                <a:cubicBezTo>
                  <a:pt x="591885" y="394320"/>
                  <a:pt x="587346" y="389787"/>
                  <a:pt x="587346" y="384277"/>
                </a:cubicBezTo>
                <a:lnTo>
                  <a:pt x="587346" y="50567"/>
                </a:lnTo>
                <a:cubicBezTo>
                  <a:pt x="587346" y="35815"/>
                  <a:pt x="571770" y="20262"/>
                  <a:pt x="556995" y="20262"/>
                </a:cubicBezTo>
                <a:lnTo>
                  <a:pt x="50644" y="20262"/>
                </a:lnTo>
                <a:cubicBezTo>
                  <a:pt x="35869" y="20262"/>
                  <a:pt x="20293" y="35815"/>
                  <a:pt x="20293" y="50567"/>
                </a:cubicBezTo>
                <a:lnTo>
                  <a:pt x="20293" y="131440"/>
                </a:lnTo>
                <a:cubicBezTo>
                  <a:pt x="20293" y="137039"/>
                  <a:pt x="15754" y="141571"/>
                  <a:pt x="10146" y="141571"/>
                </a:cubicBezTo>
                <a:cubicBezTo>
                  <a:pt x="4539" y="141571"/>
                  <a:pt x="0" y="137039"/>
                  <a:pt x="0" y="131440"/>
                </a:cubicBezTo>
                <a:lnTo>
                  <a:pt x="0" y="50567"/>
                </a:lnTo>
                <a:cubicBezTo>
                  <a:pt x="0" y="24528"/>
                  <a:pt x="24565" y="0"/>
                  <a:pt x="5064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90" name="server_182394"/>
          <p:cNvSpPr>
            <a:spLocks noChangeAspect="1"/>
          </p:cNvSpPr>
          <p:nvPr/>
        </p:nvSpPr>
        <p:spPr bwMode="auto">
          <a:xfrm>
            <a:off x="5791970" y="4215645"/>
            <a:ext cx="306463" cy="30600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7639" h="606722">
                <a:moveTo>
                  <a:pt x="486081" y="475259"/>
                </a:moveTo>
                <a:cubicBezTo>
                  <a:pt x="497298" y="475259"/>
                  <a:pt x="506378" y="484329"/>
                  <a:pt x="506378" y="495443"/>
                </a:cubicBezTo>
                <a:cubicBezTo>
                  <a:pt x="506378" y="502912"/>
                  <a:pt x="502283" y="509403"/>
                  <a:pt x="496230" y="512871"/>
                </a:cubicBezTo>
                <a:lnTo>
                  <a:pt x="496230" y="535900"/>
                </a:lnTo>
                <a:cubicBezTo>
                  <a:pt x="496230" y="541502"/>
                  <a:pt x="491690" y="546036"/>
                  <a:pt x="486081" y="546036"/>
                </a:cubicBezTo>
                <a:cubicBezTo>
                  <a:pt x="480562" y="546036"/>
                  <a:pt x="476022" y="541502"/>
                  <a:pt x="476022" y="535900"/>
                </a:cubicBezTo>
                <a:lnTo>
                  <a:pt x="476022" y="512871"/>
                </a:lnTo>
                <a:cubicBezTo>
                  <a:pt x="469968" y="509403"/>
                  <a:pt x="465873" y="502912"/>
                  <a:pt x="465873" y="495443"/>
                </a:cubicBezTo>
                <a:cubicBezTo>
                  <a:pt x="465873" y="484329"/>
                  <a:pt x="474953" y="475259"/>
                  <a:pt x="486081" y="475259"/>
                </a:cubicBezTo>
                <a:close/>
                <a:moveTo>
                  <a:pt x="415190" y="424698"/>
                </a:moveTo>
                <a:cubicBezTo>
                  <a:pt x="398455" y="424698"/>
                  <a:pt x="384836" y="438297"/>
                  <a:pt x="384836" y="455006"/>
                </a:cubicBezTo>
                <a:lnTo>
                  <a:pt x="384836" y="556150"/>
                </a:lnTo>
                <a:cubicBezTo>
                  <a:pt x="384836" y="572859"/>
                  <a:pt x="398455" y="586458"/>
                  <a:pt x="415190" y="586458"/>
                </a:cubicBezTo>
                <a:lnTo>
                  <a:pt x="556990" y="586458"/>
                </a:lnTo>
                <a:cubicBezTo>
                  <a:pt x="573725" y="586458"/>
                  <a:pt x="587344" y="572859"/>
                  <a:pt x="587344" y="556150"/>
                </a:cubicBezTo>
                <a:lnTo>
                  <a:pt x="587344" y="455006"/>
                </a:lnTo>
                <a:cubicBezTo>
                  <a:pt x="587344" y="438297"/>
                  <a:pt x="573725" y="424698"/>
                  <a:pt x="556990" y="424698"/>
                </a:cubicBezTo>
                <a:close/>
                <a:moveTo>
                  <a:pt x="111409" y="404481"/>
                </a:moveTo>
                <a:lnTo>
                  <a:pt x="293724" y="404481"/>
                </a:lnTo>
                <a:cubicBezTo>
                  <a:pt x="299244" y="404481"/>
                  <a:pt x="303784" y="409011"/>
                  <a:pt x="303784" y="414607"/>
                </a:cubicBezTo>
                <a:cubicBezTo>
                  <a:pt x="303784" y="420203"/>
                  <a:pt x="299244" y="424733"/>
                  <a:pt x="293724" y="424733"/>
                </a:cubicBezTo>
                <a:lnTo>
                  <a:pt x="111409" y="424733"/>
                </a:lnTo>
                <a:cubicBezTo>
                  <a:pt x="105801" y="424733"/>
                  <a:pt x="101261" y="420203"/>
                  <a:pt x="101261" y="414607"/>
                </a:cubicBezTo>
                <a:cubicBezTo>
                  <a:pt x="101261" y="409011"/>
                  <a:pt x="105801" y="404481"/>
                  <a:pt x="111409" y="404481"/>
                </a:cubicBezTo>
                <a:close/>
                <a:moveTo>
                  <a:pt x="10146" y="323613"/>
                </a:moveTo>
                <a:lnTo>
                  <a:pt x="394900" y="323613"/>
                </a:lnTo>
                <a:cubicBezTo>
                  <a:pt x="400507" y="323613"/>
                  <a:pt x="405046" y="328145"/>
                  <a:pt x="405046" y="333743"/>
                </a:cubicBezTo>
                <a:cubicBezTo>
                  <a:pt x="405046" y="339252"/>
                  <a:pt x="400507" y="343784"/>
                  <a:pt x="394900" y="343784"/>
                </a:cubicBezTo>
                <a:lnTo>
                  <a:pt x="20292" y="343784"/>
                </a:lnTo>
                <a:lnTo>
                  <a:pt x="20292" y="455039"/>
                </a:lnTo>
                <a:cubicBezTo>
                  <a:pt x="20292" y="469790"/>
                  <a:pt x="35867" y="485341"/>
                  <a:pt x="50642" y="485341"/>
                </a:cubicBezTo>
                <a:lnTo>
                  <a:pt x="334201" y="485341"/>
                </a:lnTo>
                <a:cubicBezTo>
                  <a:pt x="339719" y="485341"/>
                  <a:pt x="344258" y="489873"/>
                  <a:pt x="344258" y="495471"/>
                </a:cubicBezTo>
                <a:cubicBezTo>
                  <a:pt x="344258" y="501069"/>
                  <a:pt x="339719" y="505601"/>
                  <a:pt x="334201" y="505601"/>
                </a:cubicBezTo>
                <a:lnTo>
                  <a:pt x="50642" y="505601"/>
                </a:lnTo>
                <a:cubicBezTo>
                  <a:pt x="24564" y="505601"/>
                  <a:pt x="0" y="480987"/>
                  <a:pt x="0" y="455039"/>
                </a:cubicBezTo>
                <a:lnTo>
                  <a:pt x="0" y="333743"/>
                </a:lnTo>
                <a:cubicBezTo>
                  <a:pt x="0" y="328145"/>
                  <a:pt x="4539" y="323613"/>
                  <a:pt x="10146" y="323613"/>
                </a:cubicBezTo>
                <a:close/>
                <a:moveTo>
                  <a:pt x="486046" y="323554"/>
                </a:moveTo>
                <a:cubicBezTo>
                  <a:pt x="463703" y="323554"/>
                  <a:pt x="445544" y="341685"/>
                  <a:pt x="445544" y="363994"/>
                </a:cubicBezTo>
                <a:lnTo>
                  <a:pt x="445544" y="404434"/>
                </a:lnTo>
                <a:lnTo>
                  <a:pt x="526547" y="404434"/>
                </a:lnTo>
                <a:lnTo>
                  <a:pt x="526547" y="363994"/>
                </a:lnTo>
                <a:cubicBezTo>
                  <a:pt x="526547" y="341685"/>
                  <a:pt x="508388" y="323554"/>
                  <a:pt x="486046" y="323554"/>
                </a:cubicBezTo>
                <a:close/>
                <a:moveTo>
                  <a:pt x="486046" y="303290"/>
                </a:moveTo>
                <a:cubicBezTo>
                  <a:pt x="519604" y="303290"/>
                  <a:pt x="546842" y="330576"/>
                  <a:pt x="546842" y="363994"/>
                </a:cubicBezTo>
                <a:lnTo>
                  <a:pt x="546842" y="404434"/>
                </a:lnTo>
                <a:lnTo>
                  <a:pt x="556990" y="404434"/>
                </a:lnTo>
                <a:cubicBezTo>
                  <a:pt x="584852" y="404434"/>
                  <a:pt x="607639" y="427098"/>
                  <a:pt x="607639" y="455006"/>
                </a:cubicBezTo>
                <a:lnTo>
                  <a:pt x="607639" y="556150"/>
                </a:lnTo>
                <a:cubicBezTo>
                  <a:pt x="607639" y="583969"/>
                  <a:pt x="584852" y="606722"/>
                  <a:pt x="556990" y="606722"/>
                </a:cubicBezTo>
                <a:lnTo>
                  <a:pt x="415190" y="606722"/>
                </a:lnTo>
                <a:cubicBezTo>
                  <a:pt x="387239" y="606722"/>
                  <a:pt x="364541" y="583969"/>
                  <a:pt x="364541" y="556150"/>
                </a:cubicBezTo>
                <a:lnTo>
                  <a:pt x="364541" y="455006"/>
                </a:lnTo>
                <a:cubicBezTo>
                  <a:pt x="364541" y="427098"/>
                  <a:pt x="387239" y="404434"/>
                  <a:pt x="415190" y="404434"/>
                </a:cubicBezTo>
                <a:lnTo>
                  <a:pt x="425338" y="404434"/>
                </a:lnTo>
                <a:lnTo>
                  <a:pt x="425338" y="363994"/>
                </a:lnTo>
                <a:cubicBezTo>
                  <a:pt x="425338" y="330576"/>
                  <a:pt x="452576" y="303290"/>
                  <a:pt x="486046" y="303290"/>
                </a:cubicBezTo>
                <a:close/>
                <a:moveTo>
                  <a:pt x="111409" y="242745"/>
                </a:moveTo>
                <a:lnTo>
                  <a:pt x="293724" y="242745"/>
                </a:lnTo>
                <a:cubicBezTo>
                  <a:pt x="299244" y="242745"/>
                  <a:pt x="303784" y="247263"/>
                  <a:pt x="303784" y="252756"/>
                </a:cubicBezTo>
                <a:cubicBezTo>
                  <a:pt x="303784" y="258337"/>
                  <a:pt x="299244" y="262856"/>
                  <a:pt x="293724" y="262856"/>
                </a:cubicBezTo>
                <a:lnTo>
                  <a:pt x="111409" y="262856"/>
                </a:lnTo>
                <a:cubicBezTo>
                  <a:pt x="105801" y="262856"/>
                  <a:pt x="101261" y="258337"/>
                  <a:pt x="101261" y="252756"/>
                </a:cubicBezTo>
                <a:cubicBezTo>
                  <a:pt x="101261" y="247263"/>
                  <a:pt x="105801" y="242745"/>
                  <a:pt x="111409" y="242745"/>
                </a:cubicBezTo>
                <a:close/>
                <a:moveTo>
                  <a:pt x="476008" y="242704"/>
                </a:moveTo>
                <a:cubicBezTo>
                  <a:pt x="470398" y="242704"/>
                  <a:pt x="465855" y="247240"/>
                  <a:pt x="465855" y="252756"/>
                </a:cubicBezTo>
                <a:cubicBezTo>
                  <a:pt x="465855" y="258360"/>
                  <a:pt x="470398" y="262897"/>
                  <a:pt x="476008" y="262897"/>
                </a:cubicBezTo>
                <a:cubicBezTo>
                  <a:pt x="481530" y="262897"/>
                  <a:pt x="486072" y="258360"/>
                  <a:pt x="486072" y="252756"/>
                </a:cubicBezTo>
                <a:cubicBezTo>
                  <a:pt x="486072" y="247240"/>
                  <a:pt x="481530" y="242704"/>
                  <a:pt x="476008" y="242704"/>
                </a:cubicBezTo>
                <a:close/>
                <a:moveTo>
                  <a:pt x="394910" y="242704"/>
                </a:moveTo>
                <a:cubicBezTo>
                  <a:pt x="389388" y="242704"/>
                  <a:pt x="384846" y="247240"/>
                  <a:pt x="384846" y="252756"/>
                </a:cubicBezTo>
                <a:cubicBezTo>
                  <a:pt x="384846" y="258360"/>
                  <a:pt x="389388" y="262897"/>
                  <a:pt x="394910" y="262897"/>
                </a:cubicBezTo>
                <a:cubicBezTo>
                  <a:pt x="400520" y="262897"/>
                  <a:pt x="405062" y="258360"/>
                  <a:pt x="405062" y="252756"/>
                </a:cubicBezTo>
                <a:cubicBezTo>
                  <a:pt x="405062" y="247240"/>
                  <a:pt x="400520" y="242704"/>
                  <a:pt x="394910" y="242704"/>
                </a:cubicBezTo>
                <a:close/>
                <a:moveTo>
                  <a:pt x="476008" y="222422"/>
                </a:moveTo>
                <a:cubicBezTo>
                  <a:pt x="492751" y="222422"/>
                  <a:pt x="506377" y="236032"/>
                  <a:pt x="506377" y="252756"/>
                </a:cubicBezTo>
                <a:cubicBezTo>
                  <a:pt x="506377" y="269568"/>
                  <a:pt x="492751" y="283179"/>
                  <a:pt x="476008" y="283179"/>
                </a:cubicBezTo>
                <a:cubicBezTo>
                  <a:pt x="459176" y="283179"/>
                  <a:pt x="445550" y="269568"/>
                  <a:pt x="445550" y="252756"/>
                </a:cubicBezTo>
                <a:cubicBezTo>
                  <a:pt x="445550" y="236032"/>
                  <a:pt x="459176" y="222422"/>
                  <a:pt x="476008" y="222422"/>
                </a:cubicBezTo>
                <a:close/>
                <a:moveTo>
                  <a:pt x="394910" y="222422"/>
                </a:moveTo>
                <a:cubicBezTo>
                  <a:pt x="411742" y="222422"/>
                  <a:pt x="425368" y="236032"/>
                  <a:pt x="425368" y="252756"/>
                </a:cubicBezTo>
                <a:cubicBezTo>
                  <a:pt x="425368" y="269568"/>
                  <a:pt x="411742" y="283179"/>
                  <a:pt x="394910" y="283179"/>
                </a:cubicBezTo>
                <a:cubicBezTo>
                  <a:pt x="378167" y="283179"/>
                  <a:pt x="364541" y="269568"/>
                  <a:pt x="364541" y="252756"/>
                </a:cubicBezTo>
                <a:cubicBezTo>
                  <a:pt x="364541" y="236032"/>
                  <a:pt x="378167" y="222422"/>
                  <a:pt x="394910" y="222422"/>
                </a:cubicBezTo>
                <a:close/>
                <a:moveTo>
                  <a:pt x="10146" y="161736"/>
                </a:moveTo>
                <a:lnTo>
                  <a:pt x="556988" y="161736"/>
                </a:lnTo>
                <a:cubicBezTo>
                  <a:pt x="562595" y="161736"/>
                  <a:pt x="567134" y="166268"/>
                  <a:pt x="567134" y="171866"/>
                </a:cubicBezTo>
                <a:cubicBezTo>
                  <a:pt x="567134" y="177464"/>
                  <a:pt x="562595" y="181996"/>
                  <a:pt x="556988" y="181996"/>
                </a:cubicBezTo>
                <a:lnTo>
                  <a:pt x="20293" y="181996"/>
                </a:lnTo>
                <a:lnTo>
                  <a:pt x="20293" y="293249"/>
                </a:lnTo>
                <a:cubicBezTo>
                  <a:pt x="20293" y="298758"/>
                  <a:pt x="15753" y="303290"/>
                  <a:pt x="10146" y="303290"/>
                </a:cubicBezTo>
                <a:cubicBezTo>
                  <a:pt x="4539" y="303290"/>
                  <a:pt x="0" y="298758"/>
                  <a:pt x="0" y="293249"/>
                </a:cubicBezTo>
                <a:lnTo>
                  <a:pt x="0" y="171866"/>
                </a:lnTo>
                <a:cubicBezTo>
                  <a:pt x="0" y="166268"/>
                  <a:pt x="4539" y="161736"/>
                  <a:pt x="10146" y="161736"/>
                </a:cubicBezTo>
                <a:close/>
                <a:moveTo>
                  <a:pt x="111409" y="80868"/>
                </a:moveTo>
                <a:lnTo>
                  <a:pt x="293724" y="80868"/>
                </a:lnTo>
                <a:cubicBezTo>
                  <a:pt x="299244" y="80868"/>
                  <a:pt x="303784" y="85398"/>
                  <a:pt x="303784" y="90994"/>
                </a:cubicBezTo>
                <a:cubicBezTo>
                  <a:pt x="303784" y="96590"/>
                  <a:pt x="299244" y="101120"/>
                  <a:pt x="293724" y="101120"/>
                </a:cubicBezTo>
                <a:lnTo>
                  <a:pt x="111409" y="101120"/>
                </a:lnTo>
                <a:cubicBezTo>
                  <a:pt x="105801" y="101120"/>
                  <a:pt x="101261" y="96590"/>
                  <a:pt x="101261" y="90994"/>
                </a:cubicBezTo>
                <a:cubicBezTo>
                  <a:pt x="101261" y="85398"/>
                  <a:pt x="105801" y="80868"/>
                  <a:pt x="111409" y="80868"/>
                </a:cubicBezTo>
                <a:close/>
                <a:moveTo>
                  <a:pt x="476008" y="80861"/>
                </a:moveTo>
                <a:cubicBezTo>
                  <a:pt x="470398" y="80861"/>
                  <a:pt x="465855" y="85394"/>
                  <a:pt x="465855" y="90994"/>
                </a:cubicBezTo>
                <a:cubicBezTo>
                  <a:pt x="465855" y="96593"/>
                  <a:pt x="470398" y="101126"/>
                  <a:pt x="476008" y="101126"/>
                </a:cubicBezTo>
                <a:cubicBezTo>
                  <a:pt x="481530" y="101126"/>
                  <a:pt x="486072" y="96593"/>
                  <a:pt x="486072" y="90994"/>
                </a:cubicBezTo>
                <a:cubicBezTo>
                  <a:pt x="486072" y="85394"/>
                  <a:pt x="481530" y="80861"/>
                  <a:pt x="476008" y="80861"/>
                </a:cubicBezTo>
                <a:close/>
                <a:moveTo>
                  <a:pt x="394910" y="80861"/>
                </a:moveTo>
                <a:cubicBezTo>
                  <a:pt x="389388" y="80861"/>
                  <a:pt x="384846" y="85394"/>
                  <a:pt x="384846" y="90994"/>
                </a:cubicBezTo>
                <a:cubicBezTo>
                  <a:pt x="384846" y="96593"/>
                  <a:pt x="389388" y="101126"/>
                  <a:pt x="394910" y="101126"/>
                </a:cubicBezTo>
                <a:cubicBezTo>
                  <a:pt x="400520" y="101126"/>
                  <a:pt x="405062" y="96593"/>
                  <a:pt x="405062" y="90994"/>
                </a:cubicBezTo>
                <a:cubicBezTo>
                  <a:pt x="405062" y="85394"/>
                  <a:pt x="400520" y="80861"/>
                  <a:pt x="394910" y="80861"/>
                </a:cubicBezTo>
                <a:close/>
                <a:moveTo>
                  <a:pt x="476008" y="60686"/>
                </a:moveTo>
                <a:cubicBezTo>
                  <a:pt x="492751" y="60686"/>
                  <a:pt x="506377" y="74284"/>
                  <a:pt x="506377" y="90994"/>
                </a:cubicBezTo>
                <a:cubicBezTo>
                  <a:pt x="506377" y="107703"/>
                  <a:pt x="492751" y="121302"/>
                  <a:pt x="476008" y="121302"/>
                </a:cubicBezTo>
                <a:cubicBezTo>
                  <a:pt x="459176" y="121302"/>
                  <a:pt x="445550" y="107703"/>
                  <a:pt x="445550" y="90994"/>
                </a:cubicBezTo>
                <a:cubicBezTo>
                  <a:pt x="445550" y="74284"/>
                  <a:pt x="459176" y="60686"/>
                  <a:pt x="476008" y="60686"/>
                </a:cubicBezTo>
                <a:close/>
                <a:moveTo>
                  <a:pt x="394910" y="60686"/>
                </a:moveTo>
                <a:cubicBezTo>
                  <a:pt x="411742" y="60686"/>
                  <a:pt x="425368" y="74284"/>
                  <a:pt x="425368" y="90994"/>
                </a:cubicBezTo>
                <a:cubicBezTo>
                  <a:pt x="425368" y="107703"/>
                  <a:pt x="411742" y="121302"/>
                  <a:pt x="394910" y="121302"/>
                </a:cubicBezTo>
                <a:cubicBezTo>
                  <a:pt x="378167" y="121302"/>
                  <a:pt x="364541" y="107703"/>
                  <a:pt x="364541" y="90994"/>
                </a:cubicBezTo>
                <a:cubicBezTo>
                  <a:pt x="364541" y="74284"/>
                  <a:pt x="378167" y="60686"/>
                  <a:pt x="394910" y="60686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82985" y="0"/>
                  <a:pt x="607639" y="24528"/>
                  <a:pt x="607639" y="50567"/>
                </a:cubicBezTo>
                <a:lnTo>
                  <a:pt x="607639" y="384277"/>
                </a:lnTo>
                <a:cubicBezTo>
                  <a:pt x="607639" y="389787"/>
                  <a:pt x="603100" y="394320"/>
                  <a:pt x="597493" y="394320"/>
                </a:cubicBezTo>
                <a:cubicBezTo>
                  <a:pt x="591885" y="394320"/>
                  <a:pt x="587346" y="389787"/>
                  <a:pt x="587346" y="384277"/>
                </a:cubicBezTo>
                <a:lnTo>
                  <a:pt x="587346" y="50567"/>
                </a:lnTo>
                <a:cubicBezTo>
                  <a:pt x="587346" y="35815"/>
                  <a:pt x="571770" y="20262"/>
                  <a:pt x="556995" y="20262"/>
                </a:cubicBezTo>
                <a:lnTo>
                  <a:pt x="50644" y="20262"/>
                </a:lnTo>
                <a:cubicBezTo>
                  <a:pt x="35869" y="20262"/>
                  <a:pt x="20293" y="35815"/>
                  <a:pt x="20293" y="50567"/>
                </a:cubicBezTo>
                <a:lnTo>
                  <a:pt x="20293" y="131440"/>
                </a:lnTo>
                <a:cubicBezTo>
                  <a:pt x="20293" y="137039"/>
                  <a:pt x="15754" y="141571"/>
                  <a:pt x="10146" y="141571"/>
                </a:cubicBezTo>
                <a:cubicBezTo>
                  <a:pt x="4539" y="141571"/>
                  <a:pt x="0" y="137039"/>
                  <a:pt x="0" y="131440"/>
                </a:cubicBezTo>
                <a:lnTo>
                  <a:pt x="0" y="50567"/>
                </a:lnTo>
                <a:cubicBezTo>
                  <a:pt x="0" y="24528"/>
                  <a:pt x="24565" y="0"/>
                  <a:pt x="5064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91" name="server_182394"/>
          <p:cNvSpPr>
            <a:spLocks noChangeAspect="1"/>
          </p:cNvSpPr>
          <p:nvPr/>
        </p:nvSpPr>
        <p:spPr bwMode="auto">
          <a:xfrm>
            <a:off x="5399843" y="4215645"/>
            <a:ext cx="305240" cy="304779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7639" h="606722">
                <a:moveTo>
                  <a:pt x="486081" y="475259"/>
                </a:moveTo>
                <a:cubicBezTo>
                  <a:pt x="497298" y="475259"/>
                  <a:pt x="506378" y="484329"/>
                  <a:pt x="506378" y="495443"/>
                </a:cubicBezTo>
                <a:cubicBezTo>
                  <a:pt x="506378" y="502912"/>
                  <a:pt x="502283" y="509403"/>
                  <a:pt x="496230" y="512871"/>
                </a:cubicBezTo>
                <a:lnTo>
                  <a:pt x="496230" y="535900"/>
                </a:lnTo>
                <a:cubicBezTo>
                  <a:pt x="496230" y="541502"/>
                  <a:pt x="491690" y="546036"/>
                  <a:pt x="486081" y="546036"/>
                </a:cubicBezTo>
                <a:cubicBezTo>
                  <a:pt x="480562" y="546036"/>
                  <a:pt x="476022" y="541502"/>
                  <a:pt x="476022" y="535900"/>
                </a:cubicBezTo>
                <a:lnTo>
                  <a:pt x="476022" y="512871"/>
                </a:lnTo>
                <a:cubicBezTo>
                  <a:pt x="469968" y="509403"/>
                  <a:pt x="465873" y="502912"/>
                  <a:pt x="465873" y="495443"/>
                </a:cubicBezTo>
                <a:cubicBezTo>
                  <a:pt x="465873" y="484329"/>
                  <a:pt x="474953" y="475259"/>
                  <a:pt x="486081" y="475259"/>
                </a:cubicBezTo>
                <a:close/>
                <a:moveTo>
                  <a:pt x="415190" y="424698"/>
                </a:moveTo>
                <a:cubicBezTo>
                  <a:pt x="398455" y="424698"/>
                  <a:pt x="384836" y="438297"/>
                  <a:pt x="384836" y="455006"/>
                </a:cubicBezTo>
                <a:lnTo>
                  <a:pt x="384836" y="556150"/>
                </a:lnTo>
                <a:cubicBezTo>
                  <a:pt x="384836" y="572859"/>
                  <a:pt x="398455" y="586458"/>
                  <a:pt x="415190" y="586458"/>
                </a:cubicBezTo>
                <a:lnTo>
                  <a:pt x="556990" y="586458"/>
                </a:lnTo>
                <a:cubicBezTo>
                  <a:pt x="573725" y="586458"/>
                  <a:pt x="587344" y="572859"/>
                  <a:pt x="587344" y="556150"/>
                </a:cubicBezTo>
                <a:lnTo>
                  <a:pt x="587344" y="455006"/>
                </a:lnTo>
                <a:cubicBezTo>
                  <a:pt x="587344" y="438297"/>
                  <a:pt x="573725" y="424698"/>
                  <a:pt x="556990" y="424698"/>
                </a:cubicBezTo>
                <a:close/>
                <a:moveTo>
                  <a:pt x="111409" y="404481"/>
                </a:moveTo>
                <a:lnTo>
                  <a:pt x="293724" y="404481"/>
                </a:lnTo>
                <a:cubicBezTo>
                  <a:pt x="299244" y="404481"/>
                  <a:pt x="303784" y="409011"/>
                  <a:pt x="303784" y="414607"/>
                </a:cubicBezTo>
                <a:cubicBezTo>
                  <a:pt x="303784" y="420203"/>
                  <a:pt x="299244" y="424733"/>
                  <a:pt x="293724" y="424733"/>
                </a:cubicBezTo>
                <a:lnTo>
                  <a:pt x="111409" y="424733"/>
                </a:lnTo>
                <a:cubicBezTo>
                  <a:pt x="105801" y="424733"/>
                  <a:pt x="101261" y="420203"/>
                  <a:pt x="101261" y="414607"/>
                </a:cubicBezTo>
                <a:cubicBezTo>
                  <a:pt x="101261" y="409011"/>
                  <a:pt x="105801" y="404481"/>
                  <a:pt x="111409" y="404481"/>
                </a:cubicBezTo>
                <a:close/>
                <a:moveTo>
                  <a:pt x="10146" y="323613"/>
                </a:moveTo>
                <a:lnTo>
                  <a:pt x="394900" y="323613"/>
                </a:lnTo>
                <a:cubicBezTo>
                  <a:pt x="400507" y="323613"/>
                  <a:pt x="405046" y="328145"/>
                  <a:pt x="405046" y="333743"/>
                </a:cubicBezTo>
                <a:cubicBezTo>
                  <a:pt x="405046" y="339252"/>
                  <a:pt x="400507" y="343784"/>
                  <a:pt x="394900" y="343784"/>
                </a:cubicBezTo>
                <a:lnTo>
                  <a:pt x="20292" y="343784"/>
                </a:lnTo>
                <a:lnTo>
                  <a:pt x="20292" y="455039"/>
                </a:lnTo>
                <a:cubicBezTo>
                  <a:pt x="20292" y="469790"/>
                  <a:pt x="35867" y="485341"/>
                  <a:pt x="50642" y="485341"/>
                </a:cubicBezTo>
                <a:lnTo>
                  <a:pt x="334201" y="485341"/>
                </a:lnTo>
                <a:cubicBezTo>
                  <a:pt x="339719" y="485341"/>
                  <a:pt x="344258" y="489873"/>
                  <a:pt x="344258" y="495471"/>
                </a:cubicBezTo>
                <a:cubicBezTo>
                  <a:pt x="344258" y="501069"/>
                  <a:pt x="339719" y="505601"/>
                  <a:pt x="334201" y="505601"/>
                </a:cubicBezTo>
                <a:lnTo>
                  <a:pt x="50642" y="505601"/>
                </a:lnTo>
                <a:cubicBezTo>
                  <a:pt x="24564" y="505601"/>
                  <a:pt x="0" y="480987"/>
                  <a:pt x="0" y="455039"/>
                </a:cubicBezTo>
                <a:lnTo>
                  <a:pt x="0" y="333743"/>
                </a:lnTo>
                <a:cubicBezTo>
                  <a:pt x="0" y="328145"/>
                  <a:pt x="4539" y="323613"/>
                  <a:pt x="10146" y="323613"/>
                </a:cubicBezTo>
                <a:close/>
                <a:moveTo>
                  <a:pt x="486046" y="323554"/>
                </a:moveTo>
                <a:cubicBezTo>
                  <a:pt x="463703" y="323554"/>
                  <a:pt x="445544" y="341685"/>
                  <a:pt x="445544" y="363994"/>
                </a:cubicBezTo>
                <a:lnTo>
                  <a:pt x="445544" y="404434"/>
                </a:lnTo>
                <a:lnTo>
                  <a:pt x="526547" y="404434"/>
                </a:lnTo>
                <a:lnTo>
                  <a:pt x="526547" y="363994"/>
                </a:lnTo>
                <a:cubicBezTo>
                  <a:pt x="526547" y="341685"/>
                  <a:pt x="508388" y="323554"/>
                  <a:pt x="486046" y="323554"/>
                </a:cubicBezTo>
                <a:close/>
                <a:moveTo>
                  <a:pt x="486046" y="303290"/>
                </a:moveTo>
                <a:cubicBezTo>
                  <a:pt x="519604" y="303290"/>
                  <a:pt x="546842" y="330576"/>
                  <a:pt x="546842" y="363994"/>
                </a:cubicBezTo>
                <a:lnTo>
                  <a:pt x="546842" y="404434"/>
                </a:lnTo>
                <a:lnTo>
                  <a:pt x="556990" y="404434"/>
                </a:lnTo>
                <a:cubicBezTo>
                  <a:pt x="584852" y="404434"/>
                  <a:pt x="607639" y="427098"/>
                  <a:pt x="607639" y="455006"/>
                </a:cubicBezTo>
                <a:lnTo>
                  <a:pt x="607639" y="556150"/>
                </a:lnTo>
                <a:cubicBezTo>
                  <a:pt x="607639" y="583969"/>
                  <a:pt x="584852" y="606722"/>
                  <a:pt x="556990" y="606722"/>
                </a:cubicBezTo>
                <a:lnTo>
                  <a:pt x="415190" y="606722"/>
                </a:lnTo>
                <a:cubicBezTo>
                  <a:pt x="387239" y="606722"/>
                  <a:pt x="364541" y="583969"/>
                  <a:pt x="364541" y="556150"/>
                </a:cubicBezTo>
                <a:lnTo>
                  <a:pt x="364541" y="455006"/>
                </a:lnTo>
                <a:cubicBezTo>
                  <a:pt x="364541" y="427098"/>
                  <a:pt x="387239" y="404434"/>
                  <a:pt x="415190" y="404434"/>
                </a:cubicBezTo>
                <a:lnTo>
                  <a:pt x="425338" y="404434"/>
                </a:lnTo>
                <a:lnTo>
                  <a:pt x="425338" y="363994"/>
                </a:lnTo>
                <a:cubicBezTo>
                  <a:pt x="425338" y="330576"/>
                  <a:pt x="452576" y="303290"/>
                  <a:pt x="486046" y="303290"/>
                </a:cubicBezTo>
                <a:close/>
                <a:moveTo>
                  <a:pt x="111409" y="242745"/>
                </a:moveTo>
                <a:lnTo>
                  <a:pt x="293724" y="242745"/>
                </a:lnTo>
                <a:cubicBezTo>
                  <a:pt x="299244" y="242745"/>
                  <a:pt x="303784" y="247263"/>
                  <a:pt x="303784" y="252756"/>
                </a:cubicBezTo>
                <a:cubicBezTo>
                  <a:pt x="303784" y="258337"/>
                  <a:pt x="299244" y="262856"/>
                  <a:pt x="293724" y="262856"/>
                </a:cubicBezTo>
                <a:lnTo>
                  <a:pt x="111409" y="262856"/>
                </a:lnTo>
                <a:cubicBezTo>
                  <a:pt x="105801" y="262856"/>
                  <a:pt x="101261" y="258337"/>
                  <a:pt x="101261" y="252756"/>
                </a:cubicBezTo>
                <a:cubicBezTo>
                  <a:pt x="101261" y="247263"/>
                  <a:pt x="105801" y="242745"/>
                  <a:pt x="111409" y="242745"/>
                </a:cubicBezTo>
                <a:close/>
                <a:moveTo>
                  <a:pt x="476008" y="242704"/>
                </a:moveTo>
                <a:cubicBezTo>
                  <a:pt x="470398" y="242704"/>
                  <a:pt x="465855" y="247240"/>
                  <a:pt x="465855" y="252756"/>
                </a:cubicBezTo>
                <a:cubicBezTo>
                  <a:pt x="465855" y="258360"/>
                  <a:pt x="470398" y="262897"/>
                  <a:pt x="476008" y="262897"/>
                </a:cubicBezTo>
                <a:cubicBezTo>
                  <a:pt x="481530" y="262897"/>
                  <a:pt x="486072" y="258360"/>
                  <a:pt x="486072" y="252756"/>
                </a:cubicBezTo>
                <a:cubicBezTo>
                  <a:pt x="486072" y="247240"/>
                  <a:pt x="481530" y="242704"/>
                  <a:pt x="476008" y="242704"/>
                </a:cubicBezTo>
                <a:close/>
                <a:moveTo>
                  <a:pt x="394910" y="242704"/>
                </a:moveTo>
                <a:cubicBezTo>
                  <a:pt x="389388" y="242704"/>
                  <a:pt x="384846" y="247240"/>
                  <a:pt x="384846" y="252756"/>
                </a:cubicBezTo>
                <a:cubicBezTo>
                  <a:pt x="384846" y="258360"/>
                  <a:pt x="389388" y="262897"/>
                  <a:pt x="394910" y="262897"/>
                </a:cubicBezTo>
                <a:cubicBezTo>
                  <a:pt x="400520" y="262897"/>
                  <a:pt x="405062" y="258360"/>
                  <a:pt x="405062" y="252756"/>
                </a:cubicBezTo>
                <a:cubicBezTo>
                  <a:pt x="405062" y="247240"/>
                  <a:pt x="400520" y="242704"/>
                  <a:pt x="394910" y="242704"/>
                </a:cubicBezTo>
                <a:close/>
                <a:moveTo>
                  <a:pt x="476008" y="222422"/>
                </a:moveTo>
                <a:cubicBezTo>
                  <a:pt x="492751" y="222422"/>
                  <a:pt x="506377" y="236032"/>
                  <a:pt x="506377" y="252756"/>
                </a:cubicBezTo>
                <a:cubicBezTo>
                  <a:pt x="506377" y="269568"/>
                  <a:pt x="492751" y="283179"/>
                  <a:pt x="476008" y="283179"/>
                </a:cubicBezTo>
                <a:cubicBezTo>
                  <a:pt x="459176" y="283179"/>
                  <a:pt x="445550" y="269568"/>
                  <a:pt x="445550" y="252756"/>
                </a:cubicBezTo>
                <a:cubicBezTo>
                  <a:pt x="445550" y="236032"/>
                  <a:pt x="459176" y="222422"/>
                  <a:pt x="476008" y="222422"/>
                </a:cubicBezTo>
                <a:close/>
                <a:moveTo>
                  <a:pt x="394910" y="222422"/>
                </a:moveTo>
                <a:cubicBezTo>
                  <a:pt x="411742" y="222422"/>
                  <a:pt x="425368" y="236032"/>
                  <a:pt x="425368" y="252756"/>
                </a:cubicBezTo>
                <a:cubicBezTo>
                  <a:pt x="425368" y="269568"/>
                  <a:pt x="411742" y="283179"/>
                  <a:pt x="394910" y="283179"/>
                </a:cubicBezTo>
                <a:cubicBezTo>
                  <a:pt x="378167" y="283179"/>
                  <a:pt x="364541" y="269568"/>
                  <a:pt x="364541" y="252756"/>
                </a:cubicBezTo>
                <a:cubicBezTo>
                  <a:pt x="364541" y="236032"/>
                  <a:pt x="378167" y="222422"/>
                  <a:pt x="394910" y="222422"/>
                </a:cubicBezTo>
                <a:close/>
                <a:moveTo>
                  <a:pt x="10146" y="161736"/>
                </a:moveTo>
                <a:lnTo>
                  <a:pt x="556988" y="161736"/>
                </a:lnTo>
                <a:cubicBezTo>
                  <a:pt x="562595" y="161736"/>
                  <a:pt x="567134" y="166268"/>
                  <a:pt x="567134" y="171866"/>
                </a:cubicBezTo>
                <a:cubicBezTo>
                  <a:pt x="567134" y="177464"/>
                  <a:pt x="562595" y="181996"/>
                  <a:pt x="556988" y="181996"/>
                </a:cubicBezTo>
                <a:lnTo>
                  <a:pt x="20293" y="181996"/>
                </a:lnTo>
                <a:lnTo>
                  <a:pt x="20293" y="293249"/>
                </a:lnTo>
                <a:cubicBezTo>
                  <a:pt x="20293" y="298758"/>
                  <a:pt x="15753" y="303290"/>
                  <a:pt x="10146" y="303290"/>
                </a:cubicBezTo>
                <a:cubicBezTo>
                  <a:pt x="4539" y="303290"/>
                  <a:pt x="0" y="298758"/>
                  <a:pt x="0" y="293249"/>
                </a:cubicBezTo>
                <a:lnTo>
                  <a:pt x="0" y="171866"/>
                </a:lnTo>
                <a:cubicBezTo>
                  <a:pt x="0" y="166268"/>
                  <a:pt x="4539" y="161736"/>
                  <a:pt x="10146" y="161736"/>
                </a:cubicBezTo>
                <a:close/>
                <a:moveTo>
                  <a:pt x="111409" y="80868"/>
                </a:moveTo>
                <a:lnTo>
                  <a:pt x="293724" y="80868"/>
                </a:lnTo>
                <a:cubicBezTo>
                  <a:pt x="299244" y="80868"/>
                  <a:pt x="303784" y="85398"/>
                  <a:pt x="303784" y="90994"/>
                </a:cubicBezTo>
                <a:cubicBezTo>
                  <a:pt x="303784" y="96590"/>
                  <a:pt x="299244" y="101120"/>
                  <a:pt x="293724" y="101120"/>
                </a:cubicBezTo>
                <a:lnTo>
                  <a:pt x="111409" y="101120"/>
                </a:lnTo>
                <a:cubicBezTo>
                  <a:pt x="105801" y="101120"/>
                  <a:pt x="101261" y="96590"/>
                  <a:pt x="101261" y="90994"/>
                </a:cubicBezTo>
                <a:cubicBezTo>
                  <a:pt x="101261" y="85398"/>
                  <a:pt x="105801" y="80868"/>
                  <a:pt x="111409" y="80868"/>
                </a:cubicBezTo>
                <a:close/>
                <a:moveTo>
                  <a:pt x="476008" y="80861"/>
                </a:moveTo>
                <a:cubicBezTo>
                  <a:pt x="470398" y="80861"/>
                  <a:pt x="465855" y="85394"/>
                  <a:pt x="465855" y="90994"/>
                </a:cubicBezTo>
                <a:cubicBezTo>
                  <a:pt x="465855" y="96593"/>
                  <a:pt x="470398" y="101126"/>
                  <a:pt x="476008" y="101126"/>
                </a:cubicBezTo>
                <a:cubicBezTo>
                  <a:pt x="481530" y="101126"/>
                  <a:pt x="486072" y="96593"/>
                  <a:pt x="486072" y="90994"/>
                </a:cubicBezTo>
                <a:cubicBezTo>
                  <a:pt x="486072" y="85394"/>
                  <a:pt x="481530" y="80861"/>
                  <a:pt x="476008" y="80861"/>
                </a:cubicBezTo>
                <a:close/>
                <a:moveTo>
                  <a:pt x="394910" y="80861"/>
                </a:moveTo>
                <a:cubicBezTo>
                  <a:pt x="389388" y="80861"/>
                  <a:pt x="384846" y="85394"/>
                  <a:pt x="384846" y="90994"/>
                </a:cubicBezTo>
                <a:cubicBezTo>
                  <a:pt x="384846" y="96593"/>
                  <a:pt x="389388" y="101126"/>
                  <a:pt x="394910" y="101126"/>
                </a:cubicBezTo>
                <a:cubicBezTo>
                  <a:pt x="400520" y="101126"/>
                  <a:pt x="405062" y="96593"/>
                  <a:pt x="405062" y="90994"/>
                </a:cubicBezTo>
                <a:cubicBezTo>
                  <a:pt x="405062" y="85394"/>
                  <a:pt x="400520" y="80861"/>
                  <a:pt x="394910" y="80861"/>
                </a:cubicBezTo>
                <a:close/>
                <a:moveTo>
                  <a:pt x="476008" y="60686"/>
                </a:moveTo>
                <a:cubicBezTo>
                  <a:pt x="492751" y="60686"/>
                  <a:pt x="506377" y="74284"/>
                  <a:pt x="506377" y="90994"/>
                </a:cubicBezTo>
                <a:cubicBezTo>
                  <a:pt x="506377" y="107703"/>
                  <a:pt x="492751" y="121302"/>
                  <a:pt x="476008" y="121302"/>
                </a:cubicBezTo>
                <a:cubicBezTo>
                  <a:pt x="459176" y="121302"/>
                  <a:pt x="445550" y="107703"/>
                  <a:pt x="445550" y="90994"/>
                </a:cubicBezTo>
                <a:cubicBezTo>
                  <a:pt x="445550" y="74284"/>
                  <a:pt x="459176" y="60686"/>
                  <a:pt x="476008" y="60686"/>
                </a:cubicBezTo>
                <a:close/>
                <a:moveTo>
                  <a:pt x="394910" y="60686"/>
                </a:moveTo>
                <a:cubicBezTo>
                  <a:pt x="411742" y="60686"/>
                  <a:pt x="425368" y="74284"/>
                  <a:pt x="425368" y="90994"/>
                </a:cubicBezTo>
                <a:cubicBezTo>
                  <a:pt x="425368" y="107703"/>
                  <a:pt x="411742" y="121302"/>
                  <a:pt x="394910" y="121302"/>
                </a:cubicBezTo>
                <a:cubicBezTo>
                  <a:pt x="378167" y="121302"/>
                  <a:pt x="364541" y="107703"/>
                  <a:pt x="364541" y="90994"/>
                </a:cubicBezTo>
                <a:cubicBezTo>
                  <a:pt x="364541" y="74284"/>
                  <a:pt x="378167" y="60686"/>
                  <a:pt x="394910" y="60686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82985" y="0"/>
                  <a:pt x="607639" y="24528"/>
                  <a:pt x="607639" y="50567"/>
                </a:cubicBezTo>
                <a:lnTo>
                  <a:pt x="607639" y="384277"/>
                </a:lnTo>
                <a:cubicBezTo>
                  <a:pt x="607639" y="389787"/>
                  <a:pt x="603100" y="394320"/>
                  <a:pt x="597493" y="394320"/>
                </a:cubicBezTo>
                <a:cubicBezTo>
                  <a:pt x="591885" y="394320"/>
                  <a:pt x="587346" y="389787"/>
                  <a:pt x="587346" y="384277"/>
                </a:cubicBezTo>
                <a:lnTo>
                  <a:pt x="587346" y="50567"/>
                </a:lnTo>
                <a:cubicBezTo>
                  <a:pt x="587346" y="35815"/>
                  <a:pt x="571770" y="20262"/>
                  <a:pt x="556995" y="20262"/>
                </a:cubicBezTo>
                <a:lnTo>
                  <a:pt x="50644" y="20262"/>
                </a:lnTo>
                <a:cubicBezTo>
                  <a:pt x="35869" y="20262"/>
                  <a:pt x="20293" y="35815"/>
                  <a:pt x="20293" y="50567"/>
                </a:cubicBezTo>
                <a:lnTo>
                  <a:pt x="20293" y="131440"/>
                </a:lnTo>
                <a:cubicBezTo>
                  <a:pt x="20293" y="137039"/>
                  <a:pt x="15754" y="141571"/>
                  <a:pt x="10146" y="141571"/>
                </a:cubicBezTo>
                <a:cubicBezTo>
                  <a:pt x="4539" y="141571"/>
                  <a:pt x="0" y="137039"/>
                  <a:pt x="0" y="131440"/>
                </a:cubicBezTo>
                <a:lnTo>
                  <a:pt x="0" y="50567"/>
                </a:lnTo>
                <a:cubicBezTo>
                  <a:pt x="0" y="24528"/>
                  <a:pt x="24565" y="0"/>
                  <a:pt x="5064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92" name="文本框 91"/>
          <p:cNvSpPr txBox="1"/>
          <p:nvPr/>
        </p:nvSpPr>
        <p:spPr>
          <a:xfrm>
            <a:off x="4232734" y="4528559"/>
            <a:ext cx="2512800" cy="3508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网银卡集</a:t>
            </a:r>
            <a:r>
              <a:rPr lang="zh-CN" altLang="en-US" sz="1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r>
              <a:rPr lang="zh-CN" altLang="en-US" sz="1400" b="1" noProof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086271" y="3656244"/>
            <a:ext cx="99805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机房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96" name="肘形连接符 95"/>
          <p:cNvCxnSpPr/>
          <p:nvPr/>
        </p:nvCxnSpPr>
        <p:spPr>
          <a:xfrm flipV="1">
            <a:off x="7087180" y="3803472"/>
            <a:ext cx="1067500" cy="970390"/>
          </a:xfrm>
          <a:prstGeom prst="bentConnector3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6"/>
          <p:cNvCxnSpPr/>
          <p:nvPr/>
        </p:nvCxnSpPr>
        <p:spPr>
          <a:xfrm rot="10800000" flipV="1">
            <a:off x="7087180" y="4213390"/>
            <a:ext cx="1067500" cy="902447"/>
          </a:xfrm>
          <a:prstGeom prst="bentConnector3">
            <a:avLst>
              <a:gd name="adj1" fmla="val 24861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7199577" y="3526810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返回连接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097098" y="5129404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远程调用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403354" y="2364217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访问平台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101" name="肘形连接符 100"/>
          <p:cNvCxnSpPr/>
          <p:nvPr/>
        </p:nvCxnSpPr>
        <p:spPr>
          <a:xfrm>
            <a:off x="7806748" y="2365033"/>
            <a:ext cx="2047524" cy="801364"/>
          </a:xfrm>
          <a:prstGeom prst="bentConnector2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肘形连接符 101"/>
          <p:cNvCxnSpPr/>
          <p:nvPr/>
        </p:nvCxnSpPr>
        <p:spPr>
          <a:xfrm rot="10800000">
            <a:off x="7806748" y="1928192"/>
            <a:ext cx="2549826" cy="1184003"/>
          </a:xfrm>
          <a:prstGeom prst="bentConnector3">
            <a:avLst>
              <a:gd name="adj1" fmla="val -674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9355241" y="1645132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6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身份验证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636" y="3207161"/>
            <a:ext cx="3095194" cy="1876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1" y="1942343"/>
            <a:ext cx="2392091" cy="1079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72" y="4951787"/>
            <a:ext cx="1745043" cy="1356771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45415" y="1117600"/>
            <a:ext cx="11693525" cy="5469890"/>
          </a:xfrm>
          <a:prstGeom prst="roundRect">
            <a:avLst>
              <a:gd name="adj" fmla="val 1091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3269" y="210207"/>
            <a:ext cx="53346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j-cs"/>
              </a:rPr>
              <a:t>平安财务案例：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平台架构部署方案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3269" y="210207"/>
            <a:ext cx="5069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平安财务案例：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余额调节表自动编制</a:t>
            </a:r>
          </a:p>
        </p:txBody>
      </p:sp>
      <p:sp>
        <p:nvSpPr>
          <p:cNvPr id="130" name="矩形 129"/>
          <p:cNvSpPr/>
          <p:nvPr/>
        </p:nvSpPr>
        <p:spPr>
          <a:xfrm>
            <a:off x="563780" y="1461071"/>
            <a:ext cx="11132334" cy="4891486"/>
          </a:xfrm>
          <a:prstGeom prst="rect">
            <a:avLst/>
          </a:pr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20430" y="1892523"/>
            <a:ext cx="2697555" cy="275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作业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存在大量手工重复动作</a:t>
            </a:r>
          </a:p>
        </p:txBody>
      </p:sp>
      <p:cxnSp>
        <p:nvCxnSpPr>
          <p:cNvPr id="143" name="直接连接符 142"/>
          <p:cNvCxnSpPr/>
          <p:nvPr/>
        </p:nvCxnSpPr>
        <p:spPr>
          <a:xfrm>
            <a:off x="3411768" y="1674759"/>
            <a:ext cx="0" cy="446411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02772" y="2568509"/>
            <a:ext cx="1593095" cy="573478"/>
            <a:chOff x="1202410" y="2553351"/>
            <a:chExt cx="1593095" cy="573478"/>
          </a:xfrm>
        </p:grpSpPr>
        <p:sp>
          <p:nvSpPr>
            <p:cNvPr id="139" name="文本框 138"/>
            <p:cNvSpPr txBox="1"/>
            <p:nvPr/>
          </p:nvSpPr>
          <p:spPr>
            <a:xfrm>
              <a:off x="1202410" y="2553351"/>
              <a:ext cx="1589073" cy="2686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鼠标开关文件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204959" y="2827796"/>
              <a:ext cx="1590546" cy="299033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42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上万次</a:t>
              </a:r>
              <a:r>
                <a:rPr kumimoji="0" lang="en-US" altLang="zh-CN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/</a:t>
              </a:r>
              <a:r>
                <a:rPr kumimoji="0" lang="zh-CN" altLang="en-US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月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03876" y="3952748"/>
            <a:ext cx="1590546" cy="593414"/>
            <a:chOff x="1203514" y="3795519"/>
            <a:chExt cx="1590546" cy="593414"/>
          </a:xfrm>
        </p:grpSpPr>
        <p:sp>
          <p:nvSpPr>
            <p:cNvPr id="138" name="文本框 137"/>
            <p:cNvSpPr txBox="1"/>
            <p:nvPr/>
          </p:nvSpPr>
          <p:spPr>
            <a:xfrm>
              <a:off x="1203514" y="3795519"/>
              <a:ext cx="1589073" cy="2686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ctrl C+ctrl V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1203514" y="4069965"/>
              <a:ext cx="1590546" cy="318968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42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上万次</a:t>
              </a:r>
              <a:r>
                <a:rPr kumimoji="0" lang="en-US" altLang="zh-CN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/</a:t>
              </a:r>
              <a:r>
                <a:rPr kumimoji="0" lang="zh-CN" altLang="en-US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月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02772" y="5356922"/>
            <a:ext cx="1590546" cy="593414"/>
            <a:chOff x="1202410" y="5341764"/>
            <a:chExt cx="1590546" cy="593414"/>
          </a:xfrm>
        </p:grpSpPr>
        <p:sp>
          <p:nvSpPr>
            <p:cNvPr id="144" name="文本框 143"/>
            <p:cNvSpPr txBox="1"/>
            <p:nvPr/>
          </p:nvSpPr>
          <p:spPr>
            <a:xfrm>
              <a:off x="1202410" y="5341764"/>
              <a:ext cx="1589073" cy="2686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600" spc="16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Arial" panose="020B0604020202020204" pitchFamily="34" charset="0"/>
                </a:rPr>
                <a:t>上传下载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02410" y="5616210"/>
              <a:ext cx="1590546" cy="318968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42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上万次</a:t>
              </a:r>
              <a:r>
                <a:rPr kumimoji="0" lang="en-US" altLang="zh-CN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/</a:t>
              </a:r>
              <a:r>
                <a:rPr kumimoji="0" lang="zh-CN" altLang="en-US" sz="1400" b="1" i="1" u="sng" strike="noStrike" kern="600" cap="none" spc="16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月</a:t>
              </a:r>
            </a:p>
          </p:txBody>
        </p:sp>
      </p:grpSp>
      <p:sp>
        <p:nvSpPr>
          <p:cNvPr id="19" name="燕尾形 18"/>
          <p:cNvSpPr/>
          <p:nvPr/>
        </p:nvSpPr>
        <p:spPr>
          <a:xfrm>
            <a:off x="3307496" y="3802288"/>
            <a:ext cx="248694" cy="300919"/>
          </a:xfrm>
          <a:prstGeom prst="chevron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1" name="五边形 110"/>
          <p:cNvSpPr/>
          <p:nvPr/>
        </p:nvSpPr>
        <p:spPr>
          <a:xfrm>
            <a:off x="563780" y="1121227"/>
            <a:ext cx="2854205" cy="419491"/>
          </a:xfrm>
          <a:prstGeom prst="homePlate">
            <a:avLst/>
          </a:prstGeom>
          <a:solidFill>
            <a:srgbClr val="3542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作业痛点</a:t>
            </a:r>
          </a:p>
        </p:txBody>
      </p:sp>
      <p:sp>
        <p:nvSpPr>
          <p:cNvPr id="112" name="燕尾形 111"/>
          <p:cNvSpPr/>
          <p:nvPr/>
        </p:nvSpPr>
        <p:spPr>
          <a:xfrm>
            <a:off x="3556191" y="1121227"/>
            <a:ext cx="5159196" cy="419491"/>
          </a:xfrm>
          <a:prstGeom prst="chevron">
            <a:avLst/>
          </a:prstGeom>
          <a:solidFill>
            <a:srgbClr val="3542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实现方法</a:t>
            </a:r>
          </a:p>
        </p:txBody>
      </p:sp>
      <p:sp>
        <p:nvSpPr>
          <p:cNvPr id="113" name="燕尾形 112"/>
          <p:cNvSpPr/>
          <p:nvPr/>
        </p:nvSpPr>
        <p:spPr>
          <a:xfrm>
            <a:off x="8964081" y="1119284"/>
            <a:ext cx="2732033" cy="419491"/>
          </a:xfrm>
          <a:prstGeom prst="chevron">
            <a:avLst/>
          </a:prstGeom>
          <a:solidFill>
            <a:srgbClr val="3542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实现效果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5193" y="3864427"/>
            <a:ext cx="4959165" cy="1876835"/>
            <a:chOff x="3555828" y="4459699"/>
            <a:chExt cx="4959165" cy="1656397"/>
          </a:xfrm>
        </p:grpSpPr>
        <p:sp>
          <p:nvSpPr>
            <p:cNvPr id="75" name="圆角矩形 74"/>
            <p:cNvSpPr/>
            <p:nvPr/>
          </p:nvSpPr>
          <p:spPr>
            <a:xfrm>
              <a:off x="4191952" y="4459699"/>
              <a:ext cx="1346633" cy="20755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资料归集</a:t>
              </a: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5627710" y="4459699"/>
              <a:ext cx="1346633" cy="20755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资料上传</a:t>
              </a: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7063469" y="4459699"/>
              <a:ext cx="1420335" cy="20755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调节表编制</a:t>
              </a: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520304" y="5376256"/>
              <a:ext cx="1831559" cy="2088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调节表复核</a:t>
              </a:r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6435303" y="5376256"/>
              <a:ext cx="1345335" cy="2088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实物归档</a:t>
              </a:r>
            </a:p>
          </p:txBody>
        </p:sp>
        <p:sp>
          <p:nvSpPr>
            <p:cNvPr id="80" name="流程图: 过程 79"/>
            <p:cNvSpPr/>
            <p:nvPr/>
          </p:nvSpPr>
          <p:spPr>
            <a:xfrm>
              <a:off x="4269270" y="4811820"/>
              <a:ext cx="493132" cy="389156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收集账户清单</a:t>
              </a:r>
            </a:p>
          </p:txBody>
        </p:sp>
        <p:sp>
          <p:nvSpPr>
            <p:cNvPr id="81" name="安卓 822"/>
            <p:cNvSpPr/>
            <p:nvPr/>
          </p:nvSpPr>
          <p:spPr bwMode="auto">
            <a:xfrm>
              <a:off x="4414581" y="4686990"/>
              <a:ext cx="185510" cy="15236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2" name="流程图: 过程 81"/>
            <p:cNvSpPr/>
            <p:nvPr/>
          </p:nvSpPr>
          <p:spPr>
            <a:xfrm>
              <a:off x="4985622" y="4811820"/>
              <a:ext cx="493132" cy="389156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收集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材料</a:t>
              </a:r>
            </a:p>
          </p:txBody>
        </p:sp>
        <p:sp>
          <p:nvSpPr>
            <p:cNvPr id="83" name="流程图: 过程 82"/>
            <p:cNvSpPr/>
            <p:nvPr/>
          </p:nvSpPr>
          <p:spPr>
            <a:xfrm>
              <a:off x="5701975" y="4811820"/>
              <a:ext cx="493132" cy="389156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资料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上传</a:t>
              </a:r>
            </a:p>
          </p:txBody>
        </p:sp>
        <p:sp>
          <p:nvSpPr>
            <p:cNvPr id="84" name="流程图: 过程 83"/>
            <p:cNvSpPr/>
            <p:nvPr/>
          </p:nvSpPr>
          <p:spPr>
            <a:xfrm>
              <a:off x="6513339" y="4811820"/>
              <a:ext cx="493132" cy="389156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人工补传资料</a:t>
              </a:r>
            </a:p>
          </p:txBody>
        </p:sp>
        <p:sp>
          <p:nvSpPr>
            <p:cNvPr id="86" name="流程图: 过程 85"/>
            <p:cNvSpPr/>
            <p:nvPr/>
          </p:nvSpPr>
          <p:spPr>
            <a:xfrm>
              <a:off x="7229694" y="4811820"/>
              <a:ext cx="493132" cy="389156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检查流水完整</a:t>
              </a:r>
            </a:p>
          </p:txBody>
        </p:sp>
        <p:sp>
          <p:nvSpPr>
            <p:cNvPr id="87" name="流程图: 过程 86"/>
            <p:cNvSpPr/>
            <p:nvPr/>
          </p:nvSpPr>
          <p:spPr>
            <a:xfrm>
              <a:off x="7946046" y="4811820"/>
              <a:ext cx="493132" cy="389156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检查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余额</a:t>
              </a:r>
            </a:p>
          </p:txBody>
        </p:sp>
        <p:sp>
          <p:nvSpPr>
            <p:cNvPr id="88" name="流程图: 过程 87"/>
            <p:cNvSpPr/>
            <p:nvPr/>
          </p:nvSpPr>
          <p:spPr>
            <a:xfrm>
              <a:off x="3853700" y="5688024"/>
              <a:ext cx="493131" cy="428072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人工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勾兑</a:t>
              </a:r>
            </a:p>
          </p:txBody>
        </p:sp>
        <p:sp>
          <p:nvSpPr>
            <p:cNvPr id="89" name="流程图: 过程 88"/>
            <p:cNvSpPr/>
            <p:nvPr/>
          </p:nvSpPr>
          <p:spPr>
            <a:xfrm>
              <a:off x="4737687" y="5688024"/>
              <a:ext cx="493131" cy="428072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检查勾兑信息</a:t>
              </a:r>
            </a:p>
          </p:txBody>
        </p:sp>
        <p:sp>
          <p:nvSpPr>
            <p:cNvPr id="90" name="流程图: 过程 89"/>
            <p:cNvSpPr/>
            <p:nvPr/>
          </p:nvSpPr>
          <p:spPr>
            <a:xfrm>
              <a:off x="5538966" y="5688024"/>
              <a:ext cx="493131" cy="428072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确认调节表</a:t>
              </a:r>
            </a:p>
          </p:txBody>
        </p:sp>
        <p:sp>
          <p:nvSpPr>
            <p:cNvPr id="91" name="流程图: 过程 90"/>
            <p:cNvSpPr/>
            <p:nvPr/>
          </p:nvSpPr>
          <p:spPr>
            <a:xfrm>
              <a:off x="6505659" y="5688024"/>
              <a:ext cx="493131" cy="428072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下载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打印</a:t>
              </a:r>
            </a:p>
          </p:txBody>
        </p:sp>
        <p:sp>
          <p:nvSpPr>
            <p:cNvPr id="92" name="流程图: 过程 91"/>
            <p:cNvSpPr/>
            <p:nvPr/>
          </p:nvSpPr>
          <p:spPr>
            <a:xfrm>
              <a:off x="7260990" y="5688024"/>
              <a:ext cx="493131" cy="428072"/>
            </a:xfrm>
            <a:prstGeom prst="flowChartProcess">
              <a:avLst/>
            </a:prstGeom>
            <a:solidFill>
              <a:srgbClr val="FCDED3"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整理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归档</a:t>
              </a:r>
            </a:p>
          </p:txBody>
        </p:sp>
        <p:cxnSp>
          <p:nvCxnSpPr>
            <p:cNvPr id="93" name="直接箭头连接符 92"/>
            <p:cNvCxnSpPr>
              <a:stCxn id="80" idx="3"/>
              <a:endCxn id="82" idx="1"/>
            </p:cNvCxnSpPr>
            <p:nvPr/>
          </p:nvCxnSpPr>
          <p:spPr>
            <a:xfrm>
              <a:off x="4762402" y="5006398"/>
              <a:ext cx="223220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>
              <a:stCxn id="82" idx="3"/>
              <a:endCxn id="83" idx="1"/>
            </p:cNvCxnSpPr>
            <p:nvPr/>
          </p:nvCxnSpPr>
          <p:spPr>
            <a:xfrm>
              <a:off x="5478755" y="5006398"/>
              <a:ext cx="223221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>
              <a:stCxn id="84" idx="3"/>
              <a:endCxn id="86" idx="1"/>
            </p:cNvCxnSpPr>
            <p:nvPr/>
          </p:nvCxnSpPr>
          <p:spPr>
            <a:xfrm>
              <a:off x="7006471" y="5006398"/>
              <a:ext cx="223224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>
              <a:stCxn id="86" idx="3"/>
              <a:endCxn id="87" idx="1"/>
            </p:cNvCxnSpPr>
            <p:nvPr/>
          </p:nvCxnSpPr>
          <p:spPr>
            <a:xfrm>
              <a:off x="7722825" y="5006398"/>
              <a:ext cx="223220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>
              <a:stCxn id="88" idx="3"/>
              <a:endCxn id="89" idx="1"/>
            </p:cNvCxnSpPr>
            <p:nvPr/>
          </p:nvCxnSpPr>
          <p:spPr>
            <a:xfrm>
              <a:off x="4346831" y="5902060"/>
              <a:ext cx="390856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>
              <a:stCxn id="89" idx="3"/>
              <a:endCxn id="90" idx="1"/>
            </p:cNvCxnSpPr>
            <p:nvPr/>
          </p:nvCxnSpPr>
          <p:spPr>
            <a:xfrm>
              <a:off x="5230818" y="5902060"/>
              <a:ext cx="308148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>
              <a:stCxn id="90" idx="3"/>
              <a:endCxn id="91" idx="1"/>
            </p:cNvCxnSpPr>
            <p:nvPr/>
          </p:nvCxnSpPr>
          <p:spPr>
            <a:xfrm>
              <a:off x="6032097" y="5902060"/>
              <a:ext cx="473561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>
              <a:stCxn id="91" idx="3"/>
              <a:endCxn id="92" idx="1"/>
            </p:cNvCxnSpPr>
            <p:nvPr/>
          </p:nvCxnSpPr>
          <p:spPr>
            <a:xfrm>
              <a:off x="6998790" y="5902060"/>
              <a:ext cx="262201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加号 100"/>
            <p:cNvSpPr/>
            <p:nvPr/>
          </p:nvSpPr>
          <p:spPr>
            <a:xfrm>
              <a:off x="6214674" y="4896712"/>
              <a:ext cx="248130" cy="199000"/>
            </a:xfrm>
            <a:prstGeom prst="mathPlus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" name="安卓 822"/>
            <p:cNvSpPr/>
            <p:nvPr/>
          </p:nvSpPr>
          <p:spPr bwMode="auto">
            <a:xfrm>
              <a:off x="5116038" y="4686990"/>
              <a:ext cx="185510" cy="15236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3" name="安卓 822"/>
            <p:cNvSpPr/>
            <p:nvPr/>
          </p:nvSpPr>
          <p:spPr bwMode="auto">
            <a:xfrm>
              <a:off x="5840337" y="4686990"/>
              <a:ext cx="185510" cy="15236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4" name="安卓 822"/>
            <p:cNvSpPr/>
            <p:nvPr/>
          </p:nvSpPr>
          <p:spPr bwMode="auto">
            <a:xfrm>
              <a:off x="8108760" y="4686990"/>
              <a:ext cx="185510" cy="15236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5" name="安卓 822"/>
            <p:cNvSpPr/>
            <p:nvPr/>
          </p:nvSpPr>
          <p:spPr bwMode="auto">
            <a:xfrm>
              <a:off x="7396166" y="4686990"/>
              <a:ext cx="185510" cy="15236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6" name="安卓 822"/>
            <p:cNvSpPr/>
            <p:nvPr/>
          </p:nvSpPr>
          <p:spPr bwMode="auto">
            <a:xfrm>
              <a:off x="5688738" y="5598714"/>
              <a:ext cx="185999" cy="151200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7" name="安卓 822"/>
            <p:cNvSpPr/>
            <p:nvPr/>
          </p:nvSpPr>
          <p:spPr bwMode="auto">
            <a:xfrm>
              <a:off x="6637475" y="5598714"/>
              <a:ext cx="185999" cy="151200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91418" tIns="45712" rIns="91418" bIns="45712" anchor="ctr"/>
            <a:lstStyle/>
            <a:p>
              <a:pPr marL="0" marR="0" lvl="0" indent="0" algn="ctr" defTabSz="60388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3555828" y="5376256"/>
              <a:ext cx="881038" cy="2088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-</a:t>
              </a:r>
            </a:p>
          </p:txBody>
        </p:sp>
        <p:cxnSp>
          <p:nvCxnSpPr>
            <p:cNvPr id="109" name="直接箭头连接符 108"/>
            <p:cNvCxnSpPr/>
            <p:nvPr/>
          </p:nvCxnSpPr>
          <p:spPr>
            <a:xfrm>
              <a:off x="3609260" y="5920915"/>
              <a:ext cx="223220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8" name="流程图: 过程 157"/>
            <p:cNvSpPr/>
            <p:nvPr/>
          </p:nvSpPr>
          <p:spPr>
            <a:xfrm>
              <a:off x="3581291" y="4808639"/>
              <a:ext cx="493132" cy="389156"/>
            </a:xfrm>
            <a:prstGeom prst="flowChartProcess">
              <a:avLst/>
            </a:prstGeom>
            <a:solidFill>
              <a:schemeClr val="tx1">
                <a:lumMod val="50000"/>
                <a:lumOff val="50000"/>
                <a:alpha val="31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开始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编制</a:t>
              </a:r>
            </a:p>
          </p:txBody>
        </p:sp>
        <p:cxnSp>
          <p:nvCxnSpPr>
            <p:cNvPr id="159" name="直接箭头连接符 158"/>
            <p:cNvCxnSpPr/>
            <p:nvPr/>
          </p:nvCxnSpPr>
          <p:spPr>
            <a:xfrm>
              <a:off x="4056614" y="4947801"/>
              <a:ext cx="223220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0" name="流程图: 过程 159"/>
            <p:cNvSpPr/>
            <p:nvPr/>
          </p:nvSpPr>
          <p:spPr>
            <a:xfrm>
              <a:off x="8021861" y="5686923"/>
              <a:ext cx="493132" cy="389156"/>
            </a:xfrm>
            <a:prstGeom prst="flowChartProcess">
              <a:avLst/>
            </a:prstGeom>
            <a:solidFill>
              <a:schemeClr val="tx1">
                <a:lumMod val="50000"/>
                <a:lumOff val="50000"/>
                <a:alpha val="31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完成</a:t>
              </a:r>
              <a:endParaRPr kumimoji="0" lang="en-US" altLang="zh-CN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编制</a:t>
              </a:r>
            </a:p>
          </p:txBody>
        </p:sp>
        <p:cxnSp>
          <p:nvCxnSpPr>
            <p:cNvPr id="161" name="直接箭头连接符 160"/>
            <p:cNvCxnSpPr/>
            <p:nvPr/>
          </p:nvCxnSpPr>
          <p:spPr>
            <a:xfrm>
              <a:off x="7759660" y="5876906"/>
              <a:ext cx="262201" cy="0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2" name="直接连接符 161"/>
          <p:cNvCxnSpPr/>
          <p:nvPr/>
        </p:nvCxnSpPr>
        <p:spPr>
          <a:xfrm>
            <a:off x="8819659" y="1630200"/>
            <a:ext cx="0" cy="446411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3" name="燕尾形 162"/>
          <p:cNvSpPr/>
          <p:nvPr/>
        </p:nvSpPr>
        <p:spPr>
          <a:xfrm>
            <a:off x="8715387" y="3757729"/>
            <a:ext cx="248694" cy="300919"/>
          </a:xfrm>
          <a:prstGeom prst="chevron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9597459" y="4077847"/>
            <a:ext cx="1392332" cy="70900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600" cap="none" spc="1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流程自动化</a:t>
            </a:r>
            <a:r>
              <a:rPr kumimoji="0" lang="en-US" altLang="zh-CN" sz="1400" b="1" i="0" u="sng" strike="noStrike" kern="600" cap="none" spc="1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67" name="矩形 166"/>
          <p:cNvSpPr/>
          <p:nvPr/>
        </p:nvSpPr>
        <p:spPr>
          <a:xfrm>
            <a:off x="9597459" y="5093694"/>
            <a:ext cx="1392332" cy="70900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600" cap="none" spc="1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作业提效</a:t>
            </a:r>
            <a:endParaRPr kumimoji="0" lang="en-US" altLang="zh-CN" sz="1400" b="1" i="0" u="none" strike="noStrike" kern="600" cap="none" spc="16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sng" strike="noStrike" kern="600" cap="none" spc="1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50%+</a:t>
            </a:r>
            <a:endParaRPr kumimoji="0" lang="en-US" altLang="zh-CN" sz="1400" b="1" i="0" u="sng" strike="noStrike" kern="600" cap="none" spc="16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9131050" y="1745040"/>
            <a:ext cx="2671017" cy="192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100%</a:t>
            </a:r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账户</a:t>
            </a:r>
            <a:r>
              <a:rPr lang="en-US" altLang="zh-CN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RPA</a:t>
            </a:r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催办收集</a:t>
            </a:r>
            <a:endParaRPr lang="en-US" altLang="zh-CN" sz="14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4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90%</a:t>
            </a:r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账户自动编制</a:t>
            </a:r>
            <a:endParaRPr lang="en-US" altLang="zh-CN" sz="14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4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100%</a:t>
            </a:r>
            <a:r>
              <a:rPr lang="zh-CN" altLang="en-US" sz="14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账户自动复核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723159" y="2345145"/>
            <a:ext cx="472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流程监控：</a:t>
            </a:r>
            <a:r>
              <a:rPr lang="en-US" altLang="zh-CN" sz="1200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RPA</a:t>
            </a:r>
            <a:r>
              <a:rPr lang="zh-CN" altLang="en-US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数字空间站监控预警流程异常</a:t>
            </a:r>
            <a:endParaRPr lang="en-US" altLang="zh-CN" sz="1200" kern="600" spc="16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资料集中：</a:t>
            </a:r>
            <a:r>
              <a:rPr lang="zh-CN" altLang="en-US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数字空间站作为资料统一归集中转地，保证资料无遗漏</a:t>
            </a:r>
            <a:endParaRPr lang="en-US" altLang="zh-CN" sz="1200" kern="600" spc="16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人机交互：</a:t>
            </a:r>
            <a:r>
              <a:rPr lang="zh-CN" altLang="en-US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对于需判断内容通过邮件确认，衔接交互流程</a:t>
            </a:r>
            <a:endParaRPr lang="zh-CN" altLang="en-US" sz="1200" kern="600" spc="16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68018" y="1674759"/>
            <a:ext cx="480515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通过</a:t>
            </a:r>
            <a:r>
              <a:rPr lang="en-US" altLang="zh-CN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RPA+</a:t>
            </a:r>
            <a:r>
              <a:rPr lang="zh-CN" altLang="en-US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内部作业平台，实现自助调度流程，进行资料上传、调节表编制、调节表复核</a:t>
            </a:r>
            <a:r>
              <a:rPr lang="en-US" altLang="zh-CN" sz="1200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sz="1200" b="1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大环节</a:t>
            </a:r>
            <a:r>
              <a:rPr lang="zh-CN" altLang="en-US" sz="1200" kern="600" spc="16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自动化。</a:t>
            </a:r>
            <a:endParaRPr lang="zh-CN" altLang="en-US" sz="1200" kern="600" spc="16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025" y="1814830"/>
            <a:ext cx="6613525" cy="48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：余额调节表编制全流程自动化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557530" y="2787015"/>
            <a:ext cx="7265035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：平安金服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创新队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：陶颖、范中庆、严小龙、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楼佶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：创新引领，超越自我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深圳平安综合金融服务有限公司财务服务中心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  <a:r>
              <a:rPr lang="zh-CN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财务资金作业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：银余头寸余额调节表编制自动化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AA328E-B7C4-81AF-F4BB-D8E1F68B9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6" y="2294890"/>
            <a:ext cx="3201537" cy="3201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成效：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以沙为形，三大功能形成平安财服数字化主要支柱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96941" y="1623216"/>
            <a:ext cx="7248302" cy="1430762"/>
          </a:xfrm>
          <a:prstGeom prst="roundRect">
            <a:avLst>
              <a:gd name="adj" fmla="val 2203"/>
            </a:avLst>
          </a:prstGeom>
          <a:solidFill>
            <a:srgbClr val="F2F2F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11" l="2667" r="93556">
                        <a14:foregroundMark x1="64222" y1="27333" x2="50222" y2="65778"/>
                        <a14:foregroundMark x1="27111" y1="43333" x2="84889" y2="67556"/>
                        <a14:foregroundMark x1="37556" y1="54444" x2="36889" y2="71333"/>
                        <a14:foregroundMark x1="36889" y1="77333" x2="46000" y2="52000"/>
                        <a14:foregroundMark x1="32889" y1="51556" x2="60222" y2="81111"/>
                        <a14:foregroundMark x1="68444" y1="47778" x2="26444" y2="46222"/>
                        <a14:foregroundMark x1="64222" y1="50222" x2="43111" y2="43333"/>
                        <a14:foregroundMark x1="42444" y1="36444" x2="36222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333" y="1709730"/>
            <a:ext cx="1181317" cy="1128705"/>
          </a:xfrm>
          <a:prstGeom prst="rect">
            <a:avLst/>
          </a:prstGeom>
        </p:spPr>
      </p:pic>
      <p:sp>
        <p:nvSpPr>
          <p:cNvPr id="60" name="object 45"/>
          <p:cNvSpPr txBox="1"/>
          <p:nvPr/>
        </p:nvSpPr>
        <p:spPr>
          <a:xfrm>
            <a:off x="1686213" y="1925875"/>
            <a:ext cx="10618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填断补隙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Microsoft JhengHei UI" panose="020B0604030504040204" charset="-120"/>
              <a:sym typeface="Times New Roman" panose="02020603050405020304" pitchFamily="18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649782" y="2300695"/>
            <a:ext cx="319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消除断点、手工点、重复点</a:t>
            </a:r>
            <a:endParaRPr lang="en-US" altLang="zh-CN" sz="1600" b="1">
              <a:solidFill>
                <a:srgbClr val="79C6D9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24597" y="1803634"/>
            <a:ext cx="2400170" cy="1026447"/>
            <a:chOff x="5022964" y="1189820"/>
            <a:chExt cx="2945572" cy="1421674"/>
          </a:xfrm>
        </p:grpSpPr>
        <p:sp>
          <p:nvSpPr>
            <p:cNvPr id="79" name="圆角矩形 78"/>
            <p:cNvSpPr/>
            <p:nvPr/>
          </p:nvSpPr>
          <p:spPr>
            <a:xfrm>
              <a:off x="5022964" y="2032049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业财</a:t>
              </a:r>
              <a:endParaRPr kumimoji="0" lang="en-US" altLang="zh-CN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系统</a:t>
              </a:r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5585105" y="1422014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财智云</a:t>
              </a: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6377213" y="1196752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OF</a:t>
              </a: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5934857" y="1979765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TMS</a:t>
              </a: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6634362" y="1704100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税局</a:t>
              </a: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7269031" y="1189820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网银</a:t>
              </a: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7182045" y="2160971"/>
              <a:ext cx="699505" cy="450523"/>
            </a:xfrm>
            <a:prstGeom prst="roundRect">
              <a:avLst>
                <a:gd name="adj" fmla="val 7521"/>
              </a:avLst>
            </a:prstGeom>
            <a:noFill/>
            <a:ln>
              <a:solidFill>
                <a:srgbClr val="44A7B4"/>
              </a:solidFill>
              <a:prstDash val="dash"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…….</a:t>
              </a: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9" name="圆角矩形 88"/>
          <p:cNvSpPr/>
          <p:nvPr/>
        </p:nvSpPr>
        <p:spPr>
          <a:xfrm>
            <a:off x="396941" y="3213557"/>
            <a:ext cx="7248302" cy="1430762"/>
          </a:xfrm>
          <a:prstGeom prst="roundRect">
            <a:avLst>
              <a:gd name="adj" fmla="val 2203"/>
            </a:avLst>
          </a:prstGeom>
          <a:solidFill>
            <a:srgbClr val="F2F2F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1" name="object 45"/>
          <p:cNvSpPr txBox="1"/>
          <p:nvPr/>
        </p:nvSpPr>
        <p:spPr>
          <a:xfrm>
            <a:off x="1686212" y="3516216"/>
            <a:ext cx="16002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敏捷救“火”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649782" y="3891036"/>
            <a:ext cx="319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轻量高效，花小钱办大事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396941" y="4791939"/>
            <a:ext cx="7248302" cy="1430762"/>
          </a:xfrm>
          <a:prstGeom prst="roundRect">
            <a:avLst>
              <a:gd name="adj" fmla="val 2203"/>
            </a:avLst>
          </a:prstGeom>
          <a:solidFill>
            <a:srgbClr val="F2F2F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3" name="object 45"/>
          <p:cNvSpPr txBox="1"/>
          <p:nvPr/>
        </p:nvSpPr>
        <p:spPr>
          <a:xfrm>
            <a:off x="1686213" y="5094598"/>
            <a:ext cx="10618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1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Microsoft JhengHei UI" panose="020B0604030504040204" charset="-120"/>
                <a:sym typeface="Times New Roman" panose="02020603050405020304" pitchFamily="18" charset="0"/>
              </a:rPr>
              <a:t>筑基拓楼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649782" y="5469418"/>
            <a:ext cx="319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RPA+AI</a:t>
            </a:r>
            <a:r>
              <a:rPr lang="zh-CN" altLang="en-US" sz="16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叠加，形成科技生态</a:t>
            </a:r>
            <a:endParaRPr lang="en-US" altLang="zh-CN" sz="1600" b="1">
              <a:solidFill>
                <a:srgbClr val="79C6D9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60186" y="3427500"/>
            <a:ext cx="947905" cy="905689"/>
          </a:xfrm>
          <a:prstGeom prst="ellipse">
            <a:avLst/>
          </a:prstGeom>
          <a:solidFill>
            <a:srgbClr val="1D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2050" name="Picture 2" descr="https://t8.baidu.com/it/u=1056775189,3719215273&amp;fm=193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729" b="97396" l="62833" r="7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98" t="76123" r="19528" b="207"/>
          <a:stretch>
            <a:fillRect/>
          </a:stretch>
        </p:blipFill>
        <p:spPr bwMode="auto">
          <a:xfrm>
            <a:off x="684125" y="3576126"/>
            <a:ext cx="820719" cy="7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圆角矩形 115"/>
          <p:cNvSpPr/>
          <p:nvPr/>
        </p:nvSpPr>
        <p:spPr>
          <a:xfrm>
            <a:off x="5375162" y="3313576"/>
            <a:ext cx="1431604" cy="409566"/>
          </a:xfrm>
          <a:prstGeom prst="roundRect">
            <a:avLst>
              <a:gd name="adj" fmla="val 7521"/>
            </a:avLst>
          </a:prstGeom>
          <a:noFill/>
          <a:ln>
            <a:noFill/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开发快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（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月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17" name="圆角矩形 116"/>
          <p:cNvSpPr/>
          <p:nvPr/>
        </p:nvSpPr>
        <p:spPr>
          <a:xfrm>
            <a:off x="4779278" y="4085685"/>
            <a:ext cx="943063" cy="409566"/>
          </a:xfrm>
          <a:prstGeom prst="roundRect">
            <a:avLst>
              <a:gd name="adj" fmla="val 7521"/>
            </a:avLst>
          </a:prstGeom>
          <a:noFill/>
          <a:ln>
            <a:noFill/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复制快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（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周）</a:t>
            </a:r>
          </a:p>
        </p:txBody>
      </p:sp>
      <p:sp>
        <p:nvSpPr>
          <p:cNvPr id="119" name="圆角矩形 118"/>
          <p:cNvSpPr/>
          <p:nvPr/>
        </p:nvSpPr>
        <p:spPr>
          <a:xfrm>
            <a:off x="6441574" y="4068889"/>
            <a:ext cx="957022" cy="409566"/>
          </a:xfrm>
          <a:prstGeom prst="roundRect">
            <a:avLst>
              <a:gd name="adj" fmla="val 7521"/>
            </a:avLst>
          </a:prstGeom>
          <a:noFill/>
          <a:ln>
            <a:noFill/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成本低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（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4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万）</a:t>
            </a:r>
          </a:p>
        </p:txBody>
      </p:sp>
      <p:sp>
        <p:nvSpPr>
          <p:cNvPr id="15" name="等腰三角形 14"/>
          <p:cNvSpPr/>
          <p:nvPr/>
        </p:nvSpPr>
        <p:spPr>
          <a:xfrm>
            <a:off x="5685768" y="3771952"/>
            <a:ext cx="809701" cy="566078"/>
          </a:xfrm>
          <a:prstGeom prst="triangle">
            <a:avLst/>
          </a:prstGeom>
          <a:noFill/>
          <a:ln>
            <a:solidFill>
              <a:srgbClr val="44A7B4"/>
            </a:solidFill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046022" y="3726944"/>
            <a:ext cx="106879" cy="102119"/>
          </a:xfrm>
          <a:prstGeom prst="ellipse">
            <a:avLst/>
          </a:prstGeom>
          <a:solidFill>
            <a:srgbClr val="44A7B4"/>
          </a:solidFill>
          <a:ln>
            <a:noFill/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560186" y="5054302"/>
            <a:ext cx="947905" cy="905689"/>
          </a:xfrm>
          <a:prstGeom prst="ellipse">
            <a:avLst/>
          </a:prstGeom>
          <a:solidFill>
            <a:srgbClr val="1D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2052" name="Picture 4" descr="https://gimg2.baidu.com/image_search/src=http%3A%2F%2Fimg95.699pic.com%2Fxsj%2F01%2Fh0%2Fhg.jpg%21%2Ffw%2F700%2Fwatermark%2Furl%2FL3hzai93YXRlcl9kZXRhaWwyLnBuZw%2Falign%2Fsoutheast&amp;refer=http%3A%2F%2Fimg95.699pic.com&amp;app=2002&amp;size=f9999,10000&amp;q=a80&amp;n=0&amp;g=0n&amp;fmt=auto?sec=1672487452&amp;t=0e7faa3e7cfefd0b1a3b904002d28a7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86" b="66857" l="29714" r="70143">
                        <a14:foregroundMark x1="36143" y1="36286" x2="65429" y2="35857"/>
                        <a14:foregroundMark x1="65429" y1="37571" x2="66714" y2="61429"/>
                        <a14:foregroundMark x1="59143" y1="62857" x2="32857" y2="62857"/>
                        <a14:foregroundMark x1="34857" y1="61857" x2="33857" y2="36571"/>
                        <a14:foregroundMark x1="39143" y1="38857" x2="61143" y2="59429"/>
                        <a14:foregroundMark x1="58857" y1="45857" x2="58857" y2="4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03" t="33316" r="30880" b="30268"/>
          <a:stretch>
            <a:fillRect/>
          </a:stretch>
        </p:blipFill>
        <p:spPr bwMode="auto">
          <a:xfrm>
            <a:off x="811855" y="5312170"/>
            <a:ext cx="447467" cy="3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624166" y="4860420"/>
            <a:ext cx="3657889" cy="1260211"/>
            <a:chOff x="7032106" y="4236717"/>
            <a:chExt cx="5741838" cy="2049879"/>
          </a:xfrm>
        </p:grpSpPr>
        <p:graphicFrame>
          <p:nvGraphicFramePr>
            <p:cNvPr id="126" name="图示 125"/>
            <p:cNvGraphicFramePr/>
            <p:nvPr/>
          </p:nvGraphicFramePr>
          <p:xfrm>
            <a:off x="7032106" y="4236717"/>
            <a:ext cx="5741838" cy="20498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27" name="椭圆 126"/>
            <p:cNvSpPr/>
            <p:nvPr/>
          </p:nvSpPr>
          <p:spPr>
            <a:xfrm>
              <a:off x="8851057" y="5028400"/>
              <a:ext cx="445438" cy="450226"/>
            </a:xfrm>
            <a:prstGeom prst="ellipse">
              <a:avLst/>
            </a:prstGeom>
            <a:solidFill>
              <a:srgbClr val="44A7B4"/>
            </a:solidFill>
            <a:ln>
              <a:noFill/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8" name="六边形 127"/>
            <p:cNvSpPr/>
            <p:nvPr/>
          </p:nvSpPr>
          <p:spPr>
            <a:xfrm>
              <a:off x="7729178" y="4895570"/>
              <a:ext cx="909491" cy="8067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>
              <a:solidFill>
                <a:srgbClr val="44A7B4"/>
              </a:solidFill>
            </a:ln>
            <a:effectLst>
              <a:glow rad="63500">
                <a:srgbClr val="44A7B4">
                  <a:alpha val="40000"/>
                </a:srgb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10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22" name="椭圆 121"/>
          <p:cNvSpPr/>
          <p:nvPr/>
        </p:nvSpPr>
        <p:spPr>
          <a:xfrm>
            <a:off x="6453111" y="4307060"/>
            <a:ext cx="99688" cy="91916"/>
          </a:xfrm>
          <a:prstGeom prst="ellipse">
            <a:avLst/>
          </a:prstGeom>
          <a:solidFill>
            <a:srgbClr val="44A7B4"/>
          </a:solidFill>
          <a:ln>
            <a:noFill/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5672786" y="4299704"/>
            <a:ext cx="99688" cy="91916"/>
          </a:xfrm>
          <a:prstGeom prst="ellipse">
            <a:avLst/>
          </a:prstGeom>
          <a:solidFill>
            <a:srgbClr val="44A7B4"/>
          </a:solidFill>
          <a:ln>
            <a:noFill/>
            <a:prstDash val="dash"/>
          </a:ln>
          <a:effectLst>
            <a:glow rad="635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22346" y="5345241"/>
            <a:ext cx="540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endParaRPr lang="zh-CN" altLang="en-US" sz="1400" b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71721" y="2129293"/>
            <a:ext cx="3287064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完成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60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类场景</a:t>
            </a: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600+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个环节自动作业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宋体" panose="02010600030101010101" pitchFamily="2" charset="-122"/>
              <a:sym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截止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2024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年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8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月底，</a:t>
            </a:r>
            <a:r>
              <a:rPr lang="zh-CN" altLang="zh-CN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执行任务超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百万次</a:t>
            </a:r>
            <a:r>
              <a:rPr lang="zh-CN" altLang="zh-CN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，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年替代人工作业超过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近</a:t>
            </a: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10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万小时</a:t>
            </a:r>
            <a:endParaRPr lang="en-US" altLang="zh-CN" sz="2400" b="1">
              <a:solidFill>
                <a:srgbClr val="79C6D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宋体" panose="0201060003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17561" y="1268760"/>
            <a:ext cx="119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五边形 26"/>
          <p:cNvSpPr/>
          <p:nvPr/>
        </p:nvSpPr>
        <p:spPr>
          <a:xfrm>
            <a:off x="7941914" y="2311898"/>
            <a:ext cx="312231" cy="3076939"/>
          </a:xfrm>
          <a:prstGeom prst="homePlate">
            <a:avLst>
              <a:gd name="adj" fmla="val 60197"/>
            </a:avLst>
          </a:prstGeom>
          <a:solidFill>
            <a:schemeClr val="bg2">
              <a:lumMod val="75000"/>
            </a:schemeClr>
          </a:solidFill>
          <a:ln>
            <a:solidFill>
              <a:srgbClr val="2A676F"/>
            </a:solidFill>
          </a:ln>
          <a:effectLst>
            <a:outerShdw blurRad="50800" dist="50800" dir="5400000" algn="ctr" rotWithShape="0">
              <a:srgbClr val="2A676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31826" y="1059427"/>
            <a:ext cx="3522657" cy="432048"/>
          </a:xfrm>
          <a:prstGeom prst="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三大功能</a:t>
            </a:r>
          </a:p>
        </p:txBody>
      </p:sp>
      <p:sp>
        <p:nvSpPr>
          <p:cNvPr id="140" name="矩形 139"/>
          <p:cNvSpPr/>
          <p:nvPr/>
        </p:nvSpPr>
        <p:spPr>
          <a:xfrm>
            <a:off x="8795443" y="1059427"/>
            <a:ext cx="2646624" cy="432048"/>
          </a:xfrm>
          <a:prstGeom prst="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在财服应用成果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8414591" y="1556792"/>
            <a:ext cx="3408329" cy="4665909"/>
          </a:xfrm>
          <a:prstGeom prst="roundRect">
            <a:avLst>
              <a:gd name="adj" fmla="val 1091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规划：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聚沙成塔，三维构造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战略体系，实现两大愿景</a:t>
            </a:r>
          </a:p>
        </p:txBody>
      </p:sp>
      <p:sp>
        <p:nvSpPr>
          <p:cNvPr id="326" name="圆角矩形 325"/>
          <p:cNvSpPr/>
          <p:nvPr/>
        </p:nvSpPr>
        <p:spPr>
          <a:xfrm>
            <a:off x="233319" y="1210940"/>
            <a:ext cx="9060441" cy="5354515"/>
          </a:xfrm>
          <a:prstGeom prst="roundRect">
            <a:avLst>
              <a:gd name="adj" fmla="val 1502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327" name="组合 326"/>
          <p:cNvGrpSpPr/>
          <p:nvPr/>
        </p:nvGrpSpPr>
        <p:grpSpPr>
          <a:xfrm>
            <a:off x="525691" y="3310476"/>
            <a:ext cx="2416227" cy="2536465"/>
            <a:chOff x="694475" y="2096504"/>
            <a:chExt cx="3792784" cy="3788282"/>
          </a:xfrm>
        </p:grpSpPr>
        <p:grpSp>
          <p:nvGrpSpPr>
            <p:cNvPr id="328" name="Group 2"/>
            <p:cNvGrpSpPr/>
            <p:nvPr/>
          </p:nvGrpSpPr>
          <p:grpSpPr bwMode="auto">
            <a:xfrm>
              <a:off x="891792" y="2195436"/>
              <a:ext cx="3560763" cy="3689350"/>
              <a:chOff x="1400" y="679"/>
              <a:chExt cx="2960" cy="2960"/>
            </a:xfrm>
          </p:grpSpPr>
          <p:sp>
            <p:nvSpPr>
              <p:cNvPr id="441" name="Freeform 3"/>
              <p:cNvSpPr/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0E58C4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2" name="Freeform 4"/>
              <p:cNvSpPr/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0E58C4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3" name="Freeform 5"/>
              <p:cNvSpPr/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0E58C4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9" name="Group 6"/>
            <p:cNvGrpSpPr/>
            <p:nvPr/>
          </p:nvGrpSpPr>
          <p:grpSpPr bwMode="auto">
            <a:xfrm>
              <a:off x="1036255" y="2319261"/>
              <a:ext cx="3313112" cy="3421062"/>
              <a:chOff x="883" y="1298"/>
              <a:chExt cx="2087" cy="2155"/>
            </a:xfrm>
          </p:grpSpPr>
          <p:grpSp>
            <p:nvGrpSpPr>
              <p:cNvPr id="333" name="Group 7"/>
              <p:cNvGrpSpPr/>
              <p:nvPr/>
            </p:nvGrpSpPr>
            <p:grpSpPr bwMode="auto">
              <a:xfrm>
                <a:off x="1609" y="2069"/>
                <a:ext cx="635" cy="658"/>
                <a:chOff x="1400" y="679"/>
                <a:chExt cx="2960" cy="2960"/>
              </a:xfrm>
            </p:grpSpPr>
            <p:sp>
              <p:nvSpPr>
                <p:cNvPr id="438" name="Freeform 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9" name="Freeform 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40" name="Freeform 1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4" name="Group 11"/>
              <p:cNvGrpSpPr/>
              <p:nvPr/>
            </p:nvGrpSpPr>
            <p:grpSpPr bwMode="auto">
              <a:xfrm>
                <a:off x="1609" y="1684"/>
                <a:ext cx="635" cy="658"/>
                <a:chOff x="1400" y="679"/>
                <a:chExt cx="2960" cy="2960"/>
              </a:xfrm>
            </p:grpSpPr>
            <p:sp>
              <p:nvSpPr>
                <p:cNvPr id="435" name="Freeform 1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6" name="Freeform 1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7" name="Freeform 1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" name="Group 15"/>
              <p:cNvGrpSpPr/>
              <p:nvPr/>
            </p:nvGrpSpPr>
            <p:grpSpPr bwMode="auto">
              <a:xfrm>
                <a:off x="1609" y="1298"/>
                <a:ext cx="635" cy="658"/>
                <a:chOff x="1400" y="679"/>
                <a:chExt cx="2960" cy="2960"/>
              </a:xfrm>
            </p:grpSpPr>
            <p:sp>
              <p:nvSpPr>
                <p:cNvPr id="432" name="Freeform 1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3" name="Freeform 1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4" name="Freeform 1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6" name="Group 19"/>
              <p:cNvGrpSpPr/>
              <p:nvPr/>
            </p:nvGrpSpPr>
            <p:grpSpPr bwMode="auto">
              <a:xfrm>
                <a:off x="1972" y="2250"/>
                <a:ext cx="635" cy="658"/>
                <a:chOff x="1400" y="679"/>
                <a:chExt cx="2960" cy="2960"/>
              </a:xfrm>
            </p:grpSpPr>
            <p:sp>
              <p:nvSpPr>
                <p:cNvPr id="429" name="Freeform 2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0" name="Freeform 2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31" name="Freeform 2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7" name="Group 23"/>
              <p:cNvGrpSpPr/>
              <p:nvPr/>
            </p:nvGrpSpPr>
            <p:grpSpPr bwMode="auto">
              <a:xfrm>
                <a:off x="1972" y="1865"/>
                <a:ext cx="635" cy="658"/>
                <a:chOff x="1400" y="679"/>
                <a:chExt cx="2960" cy="2960"/>
              </a:xfrm>
            </p:grpSpPr>
            <p:sp>
              <p:nvSpPr>
                <p:cNvPr id="426" name="Freeform 2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27" name="Freeform 2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28" name="Freeform 2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" name="Group 27"/>
              <p:cNvGrpSpPr/>
              <p:nvPr/>
            </p:nvGrpSpPr>
            <p:grpSpPr bwMode="auto">
              <a:xfrm>
                <a:off x="1972" y="1479"/>
                <a:ext cx="635" cy="658"/>
                <a:chOff x="1400" y="679"/>
                <a:chExt cx="2960" cy="2960"/>
              </a:xfrm>
            </p:grpSpPr>
            <p:sp>
              <p:nvSpPr>
                <p:cNvPr id="423" name="Freeform 2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24" name="Freeform 2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25" name="Freeform 3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" name="Group 31"/>
              <p:cNvGrpSpPr/>
              <p:nvPr/>
            </p:nvGrpSpPr>
            <p:grpSpPr bwMode="auto">
              <a:xfrm>
                <a:off x="2335" y="2432"/>
                <a:ext cx="635" cy="658"/>
                <a:chOff x="1400" y="679"/>
                <a:chExt cx="2960" cy="2960"/>
              </a:xfrm>
            </p:grpSpPr>
            <p:sp>
              <p:nvSpPr>
                <p:cNvPr id="420" name="Freeform 3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21" name="Freeform 3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22" name="Freeform 3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0" name="Group 35"/>
              <p:cNvGrpSpPr/>
              <p:nvPr/>
            </p:nvGrpSpPr>
            <p:grpSpPr bwMode="auto">
              <a:xfrm>
                <a:off x="2335" y="2047"/>
                <a:ext cx="635" cy="658"/>
                <a:chOff x="1400" y="679"/>
                <a:chExt cx="2960" cy="2960"/>
              </a:xfrm>
            </p:grpSpPr>
            <p:sp>
              <p:nvSpPr>
                <p:cNvPr id="417" name="Freeform 3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8" name="Freeform 3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9" name="Freeform 3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1" name="Group 39"/>
              <p:cNvGrpSpPr/>
              <p:nvPr/>
            </p:nvGrpSpPr>
            <p:grpSpPr bwMode="auto">
              <a:xfrm>
                <a:off x="2335" y="1661"/>
                <a:ext cx="635" cy="658"/>
                <a:chOff x="1400" y="679"/>
                <a:chExt cx="2960" cy="2960"/>
              </a:xfrm>
            </p:grpSpPr>
            <p:sp>
              <p:nvSpPr>
                <p:cNvPr id="414" name="Freeform 4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noFill/>
                  <a:prstDash val="sysDot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5" name="Freeform 4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9050" cap="rnd">
                  <a:noFill/>
                  <a:prstDash val="sysDot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6" name="Freeform 4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 cap="rnd">
                  <a:noFill/>
                  <a:prstDash val="sysDot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2" name="Group 43"/>
              <p:cNvGrpSpPr/>
              <p:nvPr/>
            </p:nvGrpSpPr>
            <p:grpSpPr bwMode="auto">
              <a:xfrm>
                <a:off x="1246" y="2250"/>
                <a:ext cx="635" cy="658"/>
                <a:chOff x="1400" y="679"/>
                <a:chExt cx="2960" cy="2960"/>
              </a:xfrm>
            </p:grpSpPr>
            <p:sp>
              <p:nvSpPr>
                <p:cNvPr id="411" name="Freeform 4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2" name="Freeform 4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3" name="Freeform 4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" name="Group 47"/>
              <p:cNvGrpSpPr/>
              <p:nvPr/>
            </p:nvGrpSpPr>
            <p:grpSpPr bwMode="auto">
              <a:xfrm>
                <a:off x="1246" y="1865"/>
                <a:ext cx="635" cy="658"/>
                <a:chOff x="1400" y="679"/>
                <a:chExt cx="2960" cy="2960"/>
              </a:xfrm>
            </p:grpSpPr>
            <p:sp>
              <p:nvSpPr>
                <p:cNvPr id="408" name="Freeform 4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9" name="Freeform 4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0" name="Freeform 5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4" name="Group 51"/>
              <p:cNvGrpSpPr/>
              <p:nvPr/>
            </p:nvGrpSpPr>
            <p:grpSpPr bwMode="auto">
              <a:xfrm>
                <a:off x="1246" y="1479"/>
                <a:ext cx="635" cy="658"/>
                <a:chOff x="1400" y="679"/>
                <a:chExt cx="2960" cy="2960"/>
              </a:xfrm>
            </p:grpSpPr>
            <p:sp>
              <p:nvSpPr>
                <p:cNvPr id="405" name="Freeform 5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6" name="Freeform 5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7" name="Freeform 5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5" name="Group 55"/>
              <p:cNvGrpSpPr/>
              <p:nvPr/>
            </p:nvGrpSpPr>
            <p:grpSpPr bwMode="auto">
              <a:xfrm>
                <a:off x="1609" y="2431"/>
                <a:ext cx="635" cy="658"/>
                <a:chOff x="1400" y="679"/>
                <a:chExt cx="2960" cy="2960"/>
              </a:xfrm>
            </p:grpSpPr>
            <p:sp>
              <p:nvSpPr>
                <p:cNvPr id="402" name="Freeform 5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3" name="Freeform 5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4" name="Freeform 5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6" name="Group 59"/>
              <p:cNvGrpSpPr/>
              <p:nvPr/>
            </p:nvGrpSpPr>
            <p:grpSpPr bwMode="auto">
              <a:xfrm>
                <a:off x="1609" y="2046"/>
                <a:ext cx="635" cy="658"/>
                <a:chOff x="1400" y="679"/>
                <a:chExt cx="2960" cy="2960"/>
              </a:xfrm>
            </p:grpSpPr>
            <p:sp>
              <p:nvSpPr>
                <p:cNvPr id="399" name="Freeform 6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0" name="Freeform 6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01" name="Freeform 6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" name="Group 63"/>
              <p:cNvGrpSpPr/>
              <p:nvPr/>
            </p:nvGrpSpPr>
            <p:grpSpPr bwMode="auto">
              <a:xfrm>
                <a:off x="1609" y="1660"/>
                <a:ext cx="635" cy="658"/>
                <a:chOff x="1400" y="679"/>
                <a:chExt cx="2960" cy="2960"/>
              </a:xfrm>
            </p:grpSpPr>
            <p:sp>
              <p:nvSpPr>
                <p:cNvPr id="396" name="Freeform 6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97" name="Freeform 6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98" name="Freeform 6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" name="Group 67"/>
              <p:cNvGrpSpPr/>
              <p:nvPr/>
            </p:nvGrpSpPr>
            <p:grpSpPr bwMode="auto">
              <a:xfrm>
                <a:off x="1972" y="2613"/>
                <a:ext cx="635" cy="658"/>
                <a:chOff x="1400" y="679"/>
                <a:chExt cx="2960" cy="2960"/>
              </a:xfrm>
            </p:grpSpPr>
            <p:sp>
              <p:nvSpPr>
                <p:cNvPr id="393" name="Freeform 6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94" name="Freeform 6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95" name="Freeform 7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9" name="Group 71"/>
              <p:cNvGrpSpPr/>
              <p:nvPr/>
            </p:nvGrpSpPr>
            <p:grpSpPr bwMode="auto">
              <a:xfrm>
                <a:off x="1972" y="2228"/>
                <a:ext cx="635" cy="658"/>
                <a:chOff x="1400" y="679"/>
                <a:chExt cx="2960" cy="2960"/>
              </a:xfrm>
            </p:grpSpPr>
            <p:sp>
              <p:nvSpPr>
                <p:cNvPr id="390" name="Freeform 7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91" name="Freeform 7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92" name="Freeform 7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0" name="Group 75"/>
              <p:cNvGrpSpPr/>
              <p:nvPr/>
            </p:nvGrpSpPr>
            <p:grpSpPr bwMode="auto">
              <a:xfrm>
                <a:off x="1972" y="1842"/>
                <a:ext cx="635" cy="658"/>
                <a:chOff x="1400" y="679"/>
                <a:chExt cx="2960" cy="2960"/>
              </a:xfrm>
            </p:grpSpPr>
            <p:sp>
              <p:nvSpPr>
                <p:cNvPr id="387" name="Freeform 7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8" name="Freeform 7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9" name="Freeform 7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" name="Group 79"/>
              <p:cNvGrpSpPr/>
              <p:nvPr/>
            </p:nvGrpSpPr>
            <p:grpSpPr bwMode="auto">
              <a:xfrm>
                <a:off x="883" y="2432"/>
                <a:ext cx="635" cy="658"/>
                <a:chOff x="1400" y="679"/>
                <a:chExt cx="2960" cy="2960"/>
              </a:xfrm>
            </p:grpSpPr>
            <p:sp>
              <p:nvSpPr>
                <p:cNvPr id="384" name="Freeform 8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5" name="Freeform 8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6" name="Freeform 8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2" name="Group 83"/>
              <p:cNvGrpSpPr/>
              <p:nvPr/>
            </p:nvGrpSpPr>
            <p:grpSpPr bwMode="auto">
              <a:xfrm>
                <a:off x="883" y="2047"/>
                <a:ext cx="635" cy="658"/>
                <a:chOff x="1400" y="679"/>
                <a:chExt cx="2960" cy="2960"/>
              </a:xfrm>
            </p:grpSpPr>
            <p:sp>
              <p:nvSpPr>
                <p:cNvPr id="381" name="Freeform 8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2" name="Freeform 8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3" name="Freeform 8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3" name="Group 87"/>
              <p:cNvGrpSpPr/>
              <p:nvPr/>
            </p:nvGrpSpPr>
            <p:grpSpPr bwMode="auto">
              <a:xfrm>
                <a:off x="883" y="1661"/>
                <a:ext cx="635" cy="658"/>
                <a:chOff x="1400" y="679"/>
                <a:chExt cx="2960" cy="2960"/>
              </a:xfrm>
            </p:grpSpPr>
            <p:sp>
              <p:nvSpPr>
                <p:cNvPr id="378" name="Freeform 8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9" name="Freeform 8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80" name="Freeform 9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4" name="Group 91"/>
              <p:cNvGrpSpPr/>
              <p:nvPr/>
            </p:nvGrpSpPr>
            <p:grpSpPr bwMode="auto">
              <a:xfrm>
                <a:off x="1246" y="2613"/>
                <a:ext cx="635" cy="658"/>
                <a:chOff x="1400" y="679"/>
                <a:chExt cx="2960" cy="2960"/>
              </a:xfrm>
            </p:grpSpPr>
            <p:sp>
              <p:nvSpPr>
                <p:cNvPr id="375" name="Freeform 9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6" name="Freeform 9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7" name="Freeform 9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" name="Group 95"/>
              <p:cNvGrpSpPr/>
              <p:nvPr/>
            </p:nvGrpSpPr>
            <p:grpSpPr bwMode="auto">
              <a:xfrm>
                <a:off x="1246" y="2228"/>
                <a:ext cx="635" cy="658"/>
                <a:chOff x="1400" y="679"/>
                <a:chExt cx="2960" cy="2960"/>
              </a:xfrm>
            </p:grpSpPr>
            <p:sp>
              <p:nvSpPr>
                <p:cNvPr id="372" name="Freeform 9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3" name="Freeform 9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4" name="Freeform 9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6" name="Group 99"/>
              <p:cNvGrpSpPr/>
              <p:nvPr/>
            </p:nvGrpSpPr>
            <p:grpSpPr bwMode="auto">
              <a:xfrm>
                <a:off x="1246" y="1842"/>
                <a:ext cx="635" cy="658"/>
                <a:chOff x="1400" y="679"/>
                <a:chExt cx="2960" cy="2960"/>
              </a:xfrm>
            </p:grpSpPr>
            <p:sp>
              <p:nvSpPr>
                <p:cNvPr id="369" name="Freeform 10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0" name="Freeform 10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71" name="Freeform 10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7" name="Group 103"/>
              <p:cNvGrpSpPr/>
              <p:nvPr/>
            </p:nvGrpSpPr>
            <p:grpSpPr bwMode="auto">
              <a:xfrm>
                <a:off x="1609" y="2795"/>
                <a:ext cx="635" cy="658"/>
                <a:chOff x="1400" y="679"/>
                <a:chExt cx="2960" cy="2960"/>
              </a:xfrm>
            </p:grpSpPr>
            <p:sp>
              <p:nvSpPr>
                <p:cNvPr id="366" name="Freeform 10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7" name="Freeform 10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8" name="Freeform 10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" name="Group 107"/>
              <p:cNvGrpSpPr/>
              <p:nvPr/>
            </p:nvGrpSpPr>
            <p:grpSpPr bwMode="auto">
              <a:xfrm>
                <a:off x="1609" y="2410"/>
                <a:ext cx="635" cy="658"/>
                <a:chOff x="1400" y="679"/>
                <a:chExt cx="2960" cy="2960"/>
              </a:xfrm>
            </p:grpSpPr>
            <p:sp>
              <p:nvSpPr>
                <p:cNvPr id="363" name="Freeform 10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4" name="Freeform 10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5" name="Freeform 11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" name="Group 111"/>
              <p:cNvGrpSpPr/>
              <p:nvPr/>
            </p:nvGrpSpPr>
            <p:grpSpPr bwMode="auto">
              <a:xfrm>
                <a:off x="1609" y="2024"/>
                <a:ext cx="635" cy="658"/>
                <a:chOff x="1400" y="679"/>
                <a:chExt cx="2960" cy="2960"/>
              </a:xfrm>
            </p:grpSpPr>
            <p:sp>
              <p:nvSpPr>
                <p:cNvPr id="360" name="Freeform 11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0"/>
                    <a:gd name="T16" fmla="*/ 0 h 1480"/>
                    <a:gd name="T17" fmla="*/ 2960 w 2960"/>
                    <a:gd name="T18" fmla="*/ 1480 h 14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1" name="Freeform 11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2" name="Freeform 11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0"/>
                    <a:gd name="T16" fmla="*/ 0 h 2220"/>
                    <a:gd name="T17" fmla="*/ 1480 w 1480"/>
                    <a:gd name="T18" fmla="*/ 2220 h 2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330" name="直接箭头连接符 329"/>
            <p:cNvCxnSpPr/>
            <p:nvPr/>
          </p:nvCxnSpPr>
          <p:spPr>
            <a:xfrm flipH="1" flipV="1">
              <a:off x="2584208" y="2096504"/>
              <a:ext cx="1903051" cy="98502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箭头连接符 330"/>
            <p:cNvCxnSpPr/>
            <p:nvPr/>
          </p:nvCxnSpPr>
          <p:spPr>
            <a:xfrm flipH="1">
              <a:off x="694475" y="2145180"/>
              <a:ext cx="1905001" cy="96844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箭头连接符 331"/>
            <p:cNvCxnSpPr/>
            <p:nvPr/>
          </p:nvCxnSpPr>
          <p:spPr>
            <a:xfrm>
              <a:off x="4485383" y="3088655"/>
              <a:ext cx="0" cy="1938773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5" name="弧形 444"/>
          <p:cNvSpPr/>
          <p:nvPr/>
        </p:nvSpPr>
        <p:spPr>
          <a:xfrm>
            <a:off x="-1124670" y="2746809"/>
            <a:ext cx="4698585" cy="4954645"/>
          </a:xfrm>
          <a:prstGeom prst="arc">
            <a:avLst>
              <a:gd name="adj1" fmla="val 16200000"/>
              <a:gd name="adj2" fmla="val 159193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46" name="椭圆 445"/>
          <p:cNvSpPr/>
          <p:nvPr/>
        </p:nvSpPr>
        <p:spPr>
          <a:xfrm>
            <a:off x="1735707" y="2743704"/>
            <a:ext cx="180909" cy="180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47" name="椭圆 446"/>
          <p:cNvSpPr/>
          <p:nvPr/>
        </p:nvSpPr>
        <p:spPr>
          <a:xfrm>
            <a:off x="3166112" y="3896901"/>
            <a:ext cx="180909" cy="180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48" name="椭圆 447"/>
          <p:cNvSpPr/>
          <p:nvPr/>
        </p:nvSpPr>
        <p:spPr>
          <a:xfrm>
            <a:off x="3461544" y="5359766"/>
            <a:ext cx="180909" cy="180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2261477" y="1535708"/>
            <a:ext cx="5584182" cy="1482905"/>
            <a:chOff x="4013206" y="2797950"/>
            <a:chExt cx="5584182" cy="1482905"/>
          </a:xfrm>
        </p:grpSpPr>
        <p:sp>
          <p:nvSpPr>
            <p:cNvPr id="451" name="圆角矩形 450"/>
            <p:cNvSpPr/>
            <p:nvPr/>
          </p:nvSpPr>
          <p:spPr>
            <a:xfrm>
              <a:off x="4013206" y="3482502"/>
              <a:ext cx="1188323" cy="410373"/>
            </a:xfrm>
            <a:prstGeom prst="roundRect">
              <a:avLst>
                <a:gd name="adj" fmla="val 45453"/>
              </a:avLst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  横</a:t>
              </a:r>
              <a:r>
                <a:rPr lang="zh-CN" altLang="en-US" sz="1400" b="1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“拓”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2" name="文本框 451"/>
            <p:cNvSpPr txBox="1"/>
            <p:nvPr/>
          </p:nvSpPr>
          <p:spPr>
            <a:xfrm>
              <a:off x="5857662" y="2797950"/>
              <a:ext cx="2849976" cy="59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400" b="1">
                  <a:solidFill>
                    <a:srgbClr val="6096E6">
                      <a:lumMod val="20000"/>
                      <a:lumOff val="80000"/>
                    </a:srgbClr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1600" b="1">
                  <a:solidFill>
                    <a:srgbClr val="79C6D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大能力深化，拓展作业场景</a:t>
              </a:r>
            </a:p>
          </p:txBody>
        </p:sp>
        <p:sp>
          <p:nvSpPr>
            <p:cNvPr id="453" name="燕尾形 452"/>
            <p:cNvSpPr/>
            <p:nvPr/>
          </p:nvSpPr>
          <p:spPr>
            <a:xfrm>
              <a:off x="5288308" y="3565314"/>
              <a:ext cx="186847" cy="226085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4" name="文本框 453"/>
            <p:cNvSpPr txBox="1"/>
            <p:nvPr/>
          </p:nvSpPr>
          <p:spPr>
            <a:xfrm>
              <a:off x="5864745" y="3357525"/>
              <a:ext cx="37326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技术升级：叠加多种</a:t>
              </a:r>
              <a:r>
                <a:rPr lang="en-US" altLang="zh-CN" sz="12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AI</a:t>
              </a:r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技术，扩展应用场景</a:t>
              </a:r>
              <a:endParaRPr lang="en-US" altLang="zh-CN" sz="12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200" b="1" noProof="0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流程升级：单点作业向长链路作业转型升级</a:t>
              </a:r>
              <a:endParaRPr lang="en-US" altLang="zh-CN" sz="1200" b="1" noProof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200" b="1" noProof="0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交互升级：强化人机交互，无感嵌入作业流程</a:t>
              </a:r>
              <a:endParaRPr lang="en-US" altLang="zh-CN" sz="1200" b="1" noProof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4" name="圆角矩形 463"/>
          <p:cNvSpPr/>
          <p:nvPr/>
        </p:nvSpPr>
        <p:spPr>
          <a:xfrm>
            <a:off x="1716054" y="974411"/>
            <a:ext cx="6094970" cy="484158"/>
          </a:xfrm>
          <a:prstGeom prst="round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3+3+3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”构建财服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战略规划</a:t>
            </a:r>
          </a:p>
        </p:txBody>
      </p:sp>
      <p:cxnSp>
        <p:nvCxnSpPr>
          <p:cNvPr id="465" name="直接连接符 464"/>
          <p:cNvCxnSpPr/>
          <p:nvPr/>
        </p:nvCxnSpPr>
        <p:spPr>
          <a:xfrm>
            <a:off x="9552420" y="1585673"/>
            <a:ext cx="0" cy="45255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371112" y="3578037"/>
            <a:ext cx="370718" cy="324000"/>
            <a:chOff x="9371112" y="3578037"/>
            <a:chExt cx="370718" cy="324000"/>
          </a:xfrm>
        </p:grpSpPr>
        <p:sp>
          <p:nvSpPr>
            <p:cNvPr id="466" name="燕尾形 465"/>
            <p:cNvSpPr/>
            <p:nvPr/>
          </p:nvSpPr>
          <p:spPr>
            <a:xfrm>
              <a:off x="9417830" y="3578037"/>
              <a:ext cx="324000" cy="324000"/>
            </a:xfrm>
            <a:prstGeom prst="chevron">
              <a:avLst/>
            </a:prstGeom>
            <a:solidFill>
              <a:srgbClr val="79C6D9">
                <a:alpha val="80000"/>
              </a:srgb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1BF7B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7" name="燕尾形 466"/>
            <p:cNvSpPr/>
            <p:nvPr/>
          </p:nvSpPr>
          <p:spPr>
            <a:xfrm>
              <a:off x="9371112" y="3623349"/>
              <a:ext cx="252000" cy="252000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8" name="组合 467"/>
          <p:cNvGrpSpPr/>
          <p:nvPr/>
        </p:nvGrpSpPr>
        <p:grpSpPr>
          <a:xfrm>
            <a:off x="3540923" y="3239582"/>
            <a:ext cx="5584182" cy="1188883"/>
            <a:chOff x="4013206" y="2937913"/>
            <a:chExt cx="5584182" cy="1188883"/>
          </a:xfrm>
        </p:grpSpPr>
        <p:sp>
          <p:nvSpPr>
            <p:cNvPr id="469" name="圆角矩形 468"/>
            <p:cNvSpPr/>
            <p:nvPr/>
          </p:nvSpPr>
          <p:spPr>
            <a:xfrm>
              <a:off x="4013206" y="3482502"/>
              <a:ext cx="1188323" cy="410373"/>
            </a:xfrm>
            <a:prstGeom prst="roundRect">
              <a:avLst>
                <a:gd name="adj" fmla="val 45453"/>
              </a:avLst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纵</a:t>
              </a:r>
              <a:r>
                <a:rPr lang="zh-CN" altLang="en-US" sz="1400" b="1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“跨”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0" name="文本框 469"/>
            <p:cNvSpPr txBox="1"/>
            <p:nvPr/>
          </p:nvSpPr>
          <p:spPr>
            <a:xfrm>
              <a:off x="5857662" y="2937913"/>
              <a:ext cx="3203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400" b="1">
                  <a:solidFill>
                    <a:srgbClr val="6096E6">
                      <a:lumMod val="20000"/>
                      <a:lumOff val="80000"/>
                    </a:srgbClr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2</a:t>
              </a:r>
              <a:r>
                <a:rPr lang="zh-CN" altLang="en-US" sz="1600" b="1">
                  <a:solidFill>
                    <a:srgbClr val="79C6D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大数字化领域全面覆盖</a:t>
              </a:r>
            </a:p>
          </p:txBody>
        </p:sp>
        <p:sp>
          <p:nvSpPr>
            <p:cNvPr id="471" name="燕尾形 470"/>
            <p:cNvSpPr/>
            <p:nvPr/>
          </p:nvSpPr>
          <p:spPr>
            <a:xfrm>
              <a:off x="5288308" y="3565314"/>
              <a:ext cx="186847" cy="226085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2" name="文本框 471"/>
            <p:cNvSpPr txBox="1"/>
            <p:nvPr/>
          </p:nvSpPr>
          <p:spPr>
            <a:xfrm>
              <a:off x="5864745" y="3506818"/>
              <a:ext cx="3732643" cy="61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数字经营：智能现管辅助，先知、先觉、先行</a:t>
              </a:r>
              <a:endParaRPr lang="en-US" altLang="zh-CN" sz="12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数字管理：巡检机器人搭建，预防、预测、预警</a:t>
              </a:r>
              <a:endParaRPr lang="en-US" altLang="zh-CN" sz="1200" b="1" noProof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39815" y="4936683"/>
            <a:ext cx="5584182" cy="893223"/>
            <a:chOff x="4013206" y="3068544"/>
            <a:chExt cx="5584182" cy="893223"/>
          </a:xfrm>
        </p:grpSpPr>
        <p:sp>
          <p:nvSpPr>
            <p:cNvPr id="474" name="圆角矩形 473"/>
            <p:cNvSpPr/>
            <p:nvPr/>
          </p:nvSpPr>
          <p:spPr>
            <a:xfrm>
              <a:off x="4013206" y="3482502"/>
              <a:ext cx="1188323" cy="410373"/>
            </a:xfrm>
            <a:prstGeom prst="roundRect">
              <a:avLst>
                <a:gd name="adj" fmla="val 45453"/>
              </a:avLst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深“管”</a:t>
              </a:r>
            </a:p>
          </p:txBody>
        </p:sp>
        <p:sp>
          <p:nvSpPr>
            <p:cNvPr id="475" name="文本框 474"/>
            <p:cNvSpPr txBox="1"/>
            <p:nvPr/>
          </p:nvSpPr>
          <p:spPr>
            <a:xfrm>
              <a:off x="5857662" y="3068544"/>
              <a:ext cx="3203256" cy="59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2400" b="1">
                  <a:solidFill>
                    <a:srgbClr val="6096E6">
                      <a:lumMod val="20000"/>
                      <a:lumOff val="80000"/>
                    </a:srgbClr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1600" b="1">
                  <a:solidFill>
                    <a:srgbClr val="79C6D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大维度完善数字员工管理闭环</a:t>
              </a:r>
            </a:p>
          </p:txBody>
        </p:sp>
        <p:sp>
          <p:nvSpPr>
            <p:cNvPr id="476" name="燕尾形 475"/>
            <p:cNvSpPr/>
            <p:nvPr/>
          </p:nvSpPr>
          <p:spPr>
            <a:xfrm>
              <a:off x="5288308" y="3565314"/>
              <a:ext cx="186847" cy="226085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7" name="文本框 476"/>
            <p:cNvSpPr txBox="1"/>
            <p:nvPr/>
          </p:nvSpPr>
          <p:spPr>
            <a:xfrm>
              <a:off x="5864745" y="3618788"/>
              <a:ext cx="3732643" cy="34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人管、业管、经管三大维度全面监控</a:t>
              </a:r>
              <a:endParaRPr lang="en-US" altLang="zh-CN" sz="1200" b="1" noProof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78" name="文本框 477"/>
          <p:cNvSpPr txBox="1"/>
          <p:nvPr/>
        </p:nvSpPr>
        <p:spPr>
          <a:xfrm>
            <a:off x="10017802" y="2719647"/>
            <a:ext cx="173636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超过</a:t>
            </a: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50%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员工成为数字员工工程师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79" name="文本框 478"/>
          <p:cNvSpPr txBox="1"/>
          <p:nvPr/>
        </p:nvSpPr>
        <p:spPr>
          <a:xfrm>
            <a:off x="10041297" y="4471724"/>
            <a:ext cx="173636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100%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0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流程覆</a:t>
            </a:r>
            <a:r>
              <a:rPr lang="zh-CN" sz="20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盖员工作业</a:t>
            </a:r>
            <a:endParaRPr kumimoji="0" lang="zh-CN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481" name="直接连接符 480"/>
          <p:cNvCxnSpPr/>
          <p:nvPr/>
        </p:nvCxnSpPr>
        <p:spPr>
          <a:xfrm>
            <a:off x="9908501" y="2221027"/>
            <a:ext cx="20013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矩形 481"/>
          <p:cNvSpPr/>
          <p:nvPr/>
        </p:nvSpPr>
        <p:spPr>
          <a:xfrm>
            <a:off x="10269825" y="1974943"/>
            <a:ext cx="1278711" cy="432048"/>
          </a:xfrm>
          <a:prstGeom prst="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两大愿景</a:t>
            </a:r>
          </a:p>
        </p:txBody>
      </p:sp>
      <p:sp>
        <p:nvSpPr>
          <p:cNvPr id="149" name="圆角矩形 148"/>
          <p:cNvSpPr/>
          <p:nvPr/>
        </p:nvSpPr>
        <p:spPr>
          <a:xfrm>
            <a:off x="9788321" y="1556792"/>
            <a:ext cx="2212335" cy="4665909"/>
          </a:xfrm>
          <a:prstGeom prst="roundRect">
            <a:avLst>
              <a:gd name="adj" fmla="val 1091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管理：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披沙炼金，三大维度构建数字员工管理闭环</a:t>
            </a:r>
          </a:p>
        </p:txBody>
      </p:sp>
      <p:sp>
        <p:nvSpPr>
          <p:cNvPr id="205" name="矩形 204"/>
          <p:cNvSpPr/>
          <p:nvPr/>
        </p:nvSpPr>
        <p:spPr>
          <a:xfrm>
            <a:off x="5599394" y="2187286"/>
            <a:ext cx="1111788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作业量</a:t>
            </a:r>
          </a:p>
        </p:txBody>
      </p:sp>
      <p:sp>
        <p:nvSpPr>
          <p:cNvPr id="206" name="矩形 205"/>
          <p:cNvSpPr/>
          <p:nvPr/>
        </p:nvSpPr>
        <p:spPr>
          <a:xfrm>
            <a:off x="5599394" y="2706308"/>
            <a:ext cx="1112093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品质</a:t>
            </a:r>
          </a:p>
        </p:txBody>
      </p:sp>
      <p:sp>
        <p:nvSpPr>
          <p:cNvPr id="207" name="矩形 206"/>
          <p:cNvSpPr/>
          <p:nvPr/>
        </p:nvSpPr>
        <p:spPr>
          <a:xfrm>
            <a:off x="6823530" y="2187286"/>
            <a:ext cx="1111787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产能</a:t>
            </a:r>
          </a:p>
        </p:txBody>
      </p:sp>
      <p:sp>
        <p:nvSpPr>
          <p:cNvPr id="208" name="矩形 207"/>
          <p:cNvSpPr/>
          <p:nvPr/>
        </p:nvSpPr>
        <p:spPr>
          <a:xfrm>
            <a:off x="6823530" y="2706308"/>
            <a:ext cx="1111787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时效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22290" y="1442372"/>
            <a:ext cx="3367435" cy="1668896"/>
            <a:chOff x="1083869" y="1467773"/>
            <a:chExt cx="3203999" cy="1668896"/>
          </a:xfrm>
        </p:grpSpPr>
        <p:sp>
          <p:nvSpPr>
            <p:cNvPr id="148" name="矩形 147"/>
            <p:cNvSpPr/>
            <p:nvPr/>
          </p:nvSpPr>
          <p:spPr>
            <a:xfrm>
              <a:off x="1448522" y="1467773"/>
              <a:ext cx="2474692" cy="561254"/>
            </a:xfrm>
            <a:prstGeom prst="rect">
              <a:avLst/>
            </a:prstGeom>
            <a:noFill/>
            <a:ln w="19050">
              <a:noFill/>
            </a:ln>
            <a:effectLst>
              <a:glow rad="101600">
                <a:srgbClr val="44A7B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b="1">
                  <a:solidFill>
                    <a:srgbClr val="79C6D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人管：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招育用留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83869" y="2029027"/>
              <a:ext cx="3203999" cy="1107642"/>
              <a:chOff x="923669" y="2029027"/>
              <a:chExt cx="3524399" cy="1107642"/>
            </a:xfrm>
          </p:grpSpPr>
          <p:sp>
            <p:nvSpPr>
              <p:cNvPr id="179" name="矩形 178"/>
              <p:cNvSpPr/>
              <p:nvPr/>
            </p:nvSpPr>
            <p:spPr>
              <a:xfrm>
                <a:off x="944886" y="2212687"/>
                <a:ext cx="1067866" cy="404960"/>
              </a:xfrm>
              <a:prstGeom prst="rect">
                <a:avLst/>
              </a:prstGeom>
              <a:solidFill>
                <a:srgbClr val="F2F2F2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rPr>
                  <a:t>上架</a:t>
                </a: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2157997" y="2212687"/>
                <a:ext cx="1067866" cy="404960"/>
              </a:xfrm>
              <a:prstGeom prst="rect">
                <a:avLst/>
              </a:prstGeom>
              <a:solidFill>
                <a:srgbClr val="F2F2F2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rPr>
                  <a:t>优化</a:t>
                </a: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3371109" y="2212687"/>
                <a:ext cx="1067866" cy="404960"/>
              </a:xfrm>
              <a:prstGeom prst="rect">
                <a:avLst/>
              </a:prstGeom>
              <a:solidFill>
                <a:srgbClr val="F2F2F2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rPr>
                  <a:t>派工</a:t>
                </a: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944886" y="2731709"/>
                <a:ext cx="1067866" cy="404960"/>
              </a:xfrm>
              <a:prstGeom prst="rect">
                <a:avLst/>
              </a:prstGeom>
              <a:solidFill>
                <a:srgbClr val="F2F2F2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rPr>
                  <a:t>调度</a:t>
                </a: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2157997" y="2731709"/>
                <a:ext cx="1067866" cy="404960"/>
              </a:xfrm>
              <a:prstGeom prst="rect">
                <a:avLst/>
              </a:prstGeom>
              <a:solidFill>
                <a:srgbClr val="F2F2F2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rPr>
                  <a:t>评估</a:t>
                </a: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3371109" y="2731709"/>
                <a:ext cx="1067866" cy="404960"/>
              </a:xfrm>
              <a:prstGeom prst="rect">
                <a:avLst/>
              </a:prstGeom>
              <a:solidFill>
                <a:srgbClr val="F2F2F2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>
                    <a:latin typeface="Times New Roman" panose="02020603050405020304" pitchFamily="18" charset="0"/>
                    <a:ea typeface="华文楷体" panose="02010600040101010101" pitchFamily="2" charset="-122"/>
                    <a:sym typeface="Times New Roman" panose="02020603050405020304" pitchFamily="18" charset="0"/>
                  </a:rPr>
                  <a:t>下架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923669" y="2029027"/>
                <a:ext cx="3524399" cy="0"/>
              </a:xfrm>
              <a:prstGeom prst="line">
                <a:avLst/>
              </a:prstGeom>
              <a:noFill/>
              <a:ln w="38100" cap="rnd" cmpd="sng" algn="ctr">
                <a:solidFill>
                  <a:srgbClr val="44A7B4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0" name="矩形 49"/>
          <p:cNvSpPr/>
          <p:nvPr/>
        </p:nvSpPr>
        <p:spPr>
          <a:xfrm>
            <a:off x="5514726" y="1444101"/>
            <a:ext cx="2474692" cy="561254"/>
          </a:xfrm>
          <a:prstGeom prst="rect">
            <a:avLst/>
          </a:prstGeom>
          <a:noFill/>
          <a:ln w="19050">
            <a:noFill/>
          </a:ln>
          <a:effectLst>
            <a:glow rad="1016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业管：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保质保量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5548466" y="2005355"/>
            <a:ext cx="2407212" cy="0"/>
          </a:xfrm>
          <a:prstGeom prst="line">
            <a:avLst/>
          </a:prstGeom>
          <a:noFill/>
          <a:ln w="38100" cap="rnd" cmpd="sng" algn="ctr">
            <a:solidFill>
              <a:srgbClr val="44A7B4"/>
            </a:solidFill>
            <a:prstDash val="solid"/>
            <a:round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8924420" y="2185666"/>
            <a:ext cx="1111788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产出</a:t>
            </a:r>
          </a:p>
        </p:txBody>
      </p:sp>
      <p:sp>
        <p:nvSpPr>
          <p:cNvPr id="53" name="矩形 52"/>
          <p:cNvSpPr/>
          <p:nvPr/>
        </p:nvSpPr>
        <p:spPr>
          <a:xfrm>
            <a:off x="8924420" y="2704688"/>
            <a:ext cx="1112093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收益</a:t>
            </a:r>
          </a:p>
        </p:txBody>
      </p:sp>
      <p:sp>
        <p:nvSpPr>
          <p:cNvPr id="54" name="矩形 53"/>
          <p:cNvSpPr/>
          <p:nvPr/>
        </p:nvSpPr>
        <p:spPr>
          <a:xfrm>
            <a:off x="10148556" y="2185666"/>
            <a:ext cx="1111787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投入</a:t>
            </a:r>
          </a:p>
        </p:txBody>
      </p:sp>
      <p:sp>
        <p:nvSpPr>
          <p:cNvPr id="55" name="矩形 54"/>
          <p:cNvSpPr/>
          <p:nvPr/>
        </p:nvSpPr>
        <p:spPr>
          <a:xfrm>
            <a:off x="10148556" y="2704688"/>
            <a:ext cx="1111787" cy="404960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资源有效率</a:t>
            </a:r>
          </a:p>
        </p:txBody>
      </p:sp>
      <p:sp>
        <p:nvSpPr>
          <p:cNvPr id="56" name="矩形 55"/>
          <p:cNvSpPr/>
          <p:nvPr/>
        </p:nvSpPr>
        <p:spPr>
          <a:xfrm>
            <a:off x="8839752" y="1442481"/>
            <a:ext cx="2474692" cy="561254"/>
          </a:xfrm>
          <a:prstGeom prst="rect">
            <a:avLst/>
          </a:prstGeom>
          <a:noFill/>
          <a:ln w="19050">
            <a:noFill/>
          </a:ln>
          <a:effectLst>
            <a:glow rad="101600">
              <a:srgbClr val="44A7B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>
                <a:solidFill>
                  <a:srgbClr val="79C6D9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经管：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经济效益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8873492" y="2003735"/>
            <a:ext cx="2407212" cy="0"/>
          </a:xfrm>
          <a:prstGeom prst="line">
            <a:avLst/>
          </a:prstGeom>
          <a:noFill/>
          <a:ln w="38100" cap="rnd" cmpd="sng" algn="ctr">
            <a:solidFill>
              <a:srgbClr val="44A7B4"/>
            </a:solidFill>
            <a:prstDash val="solid"/>
            <a:round/>
          </a:ln>
          <a:effectLst/>
        </p:spPr>
      </p:cxnSp>
      <p:sp>
        <p:nvSpPr>
          <p:cNvPr id="8" name="加号 7"/>
          <p:cNvSpPr/>
          <p:nvPr/>
        </p:nvSpPr>
        <p:spPr>
          <a:xfrm>
            <a:off x="4815775" y="2076071"/>
            <a:ext cx="567771" cy="567771"/>
          </a:xfrm>
          <a:prstGeom prst="mathPlus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" name="加号 60"/>
          <p:cNvSpPr/>
          <p:nvPr/>
        </p:nvSpPr>
        <p:spPr>
          <a:xfrm>
            <a:off x="8107014" y="2076071"/>
            <a:ext cx="567771" cy="567771"/>
          </a:xfrm>
          <a:prstGeom prst="mathPlus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0980" y="1174067"/>
            <a:ext cx="11161240" cy="5469892"/>
          </a:xfrm>
          <a:prstGeom prst="roundRect">
            <a:avLst>
              <a:gd name="adj" fmla="val 1091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3558155" y="955327"/>
            <a:ext cx="5037165" cy="440144"/>
          </a:xfrm>
          <a:prstGeom prst="roundRect">
            <a:avLst/>
          </a:prstGeom>
          <a:solidFill>
            <a:srgbClr val="36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数字员工闭环管理体系</a:t>
            </a:r>
          </a:p>
        </p:txBody>
      </p:sp>
      <p:pic>
        <p:nvPicPr>
          <p:cNvPr id="66" name="图片 65"/>
          <p:cNvPicPr/>
          <p:nvPr/>
        </p:nvPicPr>
        <p:blipFill rotWithShape="1">
          <a:blip r:embed="rId3"/>
          <a:srcRect r="23201"/>
          <a:stretch>
            <a:fillRect/>
          </a:stretch>
        </p:blipFill>
        <p:spPr>
          <a:xfrm>
            <a:off x="2283691" y="5464348"/>
            <a:ext cx="2296324" cy="928219"/>
          </a:xfrm>
          <a:prstGeom prst="rect">
            <a:avLst/>
          </a:prstGeom>
        </p:spPr>
      </p:pic>
      <p:pic>
        <p:nvPicPr>
          <p:cNvPr id="68" name="图片 67"/>
          <p:cNvPicPr/>
          <p:nvPr/>
        </p:nvPicPr>
        <p:blipFill>
          <a:blip r:embed="rId4"/>
          <a:stretch>
            <a:fillRect/>
          </a:stretch>
        </p:blipFill>
        <p:spPr>
          <a:xfrm>
            <a:off x="2283691" y="4469666"/>
            <a:ext cx="2296324" cy="91305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283691" y="3525440"/>
            <a:ext cx="2296324" cy="877992"/>
          </a:xfrm>
          <a:prstGeom prst="rect">
            <a:avLst/>
          </a:prstGeom>
        </p:spPr>
      </p:pic>
      <p:sp>
        <p:nvSpPr>
          <p:cNvPr id="77" name="圆角矩形 76"/>
          <p:cNvSpPr/>
          <p:nvPr/>
        </p:nvSpPr>
        <p:spPr>
          <a:xfrm>
            <a:off x="1258096" y="3523193"/>
            <a:ext cx="784170" cy="875159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上下架管理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1258096" y="4488614"/>
            <a:ext cx="784170" cy="875159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课程表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1258096" y="5490877"/>
            <a:ext cx="784170" cy="875159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实时</a:t>
            </a:r>
            <a:endParaRPr lang="en-US" altLang="zh-CN" sz="14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调度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062977" y="3331591"/>
            <a:ext cx="102480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5583555" y="3522980"/>
            <a:ext cx="648335" cy="875030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状态</a:t>
            </a:r>
            <a:endParaRPr lang="en-US" altLang="zh-CN" sz="14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监控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5583555" y="4488815"/>
            <a:ext cx="648335" cy="875030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效能</a:t>
            </a:r>
            <a:endParaRPr lang="en-US" altLang="zh-CN" sz="14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监控</a:t>
            </a:r>
          </a:p>
        </p:txBody>
      </p:sp>
      <p:sp>
        <p:nvSpPr>
          <p:cNvPr id="90" name="圆角矩形 89"/>
          <p:cNvSpPr/>
          <p:nvPr/>
        </p:nvSpPr>
        <p:spPr>
          <a:xfrm>
            <a:off x="5583555" y="5490845"/>
            <a:ext cx="648335" cy="875030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异常</a:t>
            </a:r>
            <a:endParaRPr lang="en-US" altLang="zh-CN" sz="14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监控</a:t>
            </a:r>
          </a:p>
        </p:txBody>
      </p:sp>
      <p:pic>
        <p:nvPicPr>
          <p:cNvPr id="19" name="图片 18"/>
          <p:cNvPicPr/>
          <p:nvPr/>
        </p:nvPicPr>
        <p:blipFill rotWithShape="1">
          <a:blip r:embed="rId6"/>
          <a:srcRect b="55357"/>
          <a:stretch>
            <a:fillRect/>
          </a:stretch>
        </p:blipFill>
        <p:spPr>
          <a:xfrm>
            <a:off x="6342437" y="5476741"/>
            <a:ext cx="1642070" cy="880239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6342438" y="3525440"/>
            <a:ext cx="1642070" cy="85305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6342437" y="4469666"/>
            <a:ext cx="1642070" cy="894107"/>
          </a:xfrm>
          <a:prstGeom prst="rect">
            <a:avLst/>
          </a:prstGeom>
        </p:spPr>
      </p:pic>
      <p:sp>
        <p:nvSpPr>
          <p:cNvPr id="95" name="圆角矩形 94"/>
          <p:cNvSpPr/>
          <p:nvPr/>
        </p:nvSpPr>
        <p:spPr>
          <a:xfrm>
            <a:off x="8873491" y="3523196"/>
            <a:ext cx="2386851" cy="416122"/>
          </a:xfrm>
          <a:prstGeom prst="roundRect">
            <a:avLst>
              <a:gd name="adj" fmla="val 4354"/>
            </a:avLst>
          </a:prstGeom>
          <a:solidFill>
            <a:srgbClr val="36435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投产</a:t>
            </a:r>
            <a:r>
              <a:rPr lang="en-US" altLang="zh-CN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/</a:t>
            </a:r>
            <a:r>
              <a:rPr lang="zh-CN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工时利用率管理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7251" y="4070938"/>
            <a:ext cx="2427193" cy="2248858"/>
          </a:xfrm>
          <a:prstGeom prst="rect">
            <a:avLst/>
          </a:prstGeom>
        </p:spPr>
      </p:pic>
      <p:cxnSp>
        <p:nvCxnSpPr>
          <p:cNvPr id="102" name="直接连接符 101"/>
          <p:cNvCxnSpPr/>
          <p:nvPr/>
        </p:nvCxnSpPr>
        <p:spPr>
          <a:xfrm rot="5400000">
            <a:off x="3662445" y="4959884"/>
            <a:ext cx="28766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rot="5400000">
            <a:off x="6987312" y="4959884"/>
            <a:ext cx="28766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 rot="16200000">
            <a:off x="2833783" y="3170070"/>
            <a:ext cx="253205" cy="324000"/>
            <a:chOff x="9371112" y="3578037"/>
            <a:chExt cx="370718" cy="324000"/>
          </a:xfrm>
        </p:grpSpPr>
        <p:sp>
          <p:nvSpPr>
            <p:cNvPr id="105" name="燕尾形 104"/>
            <p:cNvSpPr/>
            <p:nvPr/>
          </p:nvSpPr>
          <p:spPr>
            <a:xfrm>
              <a:off x="9417830" y="3578037"/>
              <a:ext cx="324000" cy="324000"/>
            </a:xfrm>
            <a:prstGeom prst="chevron">
              <a:avLst/>
            </a:prstGeom>
            <a:solidFill>
              <a:srgbClr val="79C6D9">
                <a:alpha val="80000"/>
              </a:srgb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1BF7B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9371112" y="3623349"/>
              <a:ext cx="252000" cy="252000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6200000">
            <a:off x="6557073" y="3140397"/>
            <a:ext cx="253205" cy="324000"/>
            <a:chOff x="9371112" y="3578037"/>
            <a:chExt cx="370718" cy="324000"/>
          </a:xfrm>
        </p:grpSpPr>
        <p:sp>
          <p:nvSpPr>
            <p:cNvPr id="108" name="燕尾形 107"/>
            <p:cNvSpPr/>
            <p:nvPr/>
          </p:nvSpPr>
          <p:spPr>
            <a:xfrm>
              <a:off x="9417830" y="3578037"/>
              <a:ext cx="324000" cy="324000"/>
            </a:xfrm>
            <a:prstGeom prst="chevron">
              <a:avLst/>
            </a:prstGeom>
            <a:solidFill>
              <a:srgbClr val="79C6D9">
                <a:alpha val="80000"/>
              </a:srgb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1BF7B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9" name="燕尾形 108"/>
            <p:cNvSpPr/>
            <p:nvPr/>
          </p:nvSpPr>
          <p:spPr>
            <a:xfrm>
              <a:off x="9371112" y="3623349"/>
              <a:ext cx="252000" cy="252000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 rot="16200000">
            <a:off x="9992328" y="3178537"/>
            <a:ext cx="253205" cy="324000"/>
            <a:chOff x="9371112" y="3578037"/>
            <a:chExt cx="370718" cy="324000"/>
          </a:xfrm>
        </p:grpSpPr>
        <p:sp>
          <p:nvSpPr>
            <p:cNvPr id="111" name="燕尾形 110"/>
            <p:cNvSpPr/>
            <p:nvPr/>
          </p:nvSpPr>
          <p:spPr>
            <a:xfrm>
              <a:off x="9417830" y="3578037"/>
              <a:ext cx="324000" cy="324000"/>
            </a:xfrm>
            <a:prstGeom prst="chevron">
              <a:avLst/>
            </a:prstGeom>
            <a:solidFill>
              <a:srgbClr val="79C6D9">
                <a:alpha val="80000"/>
              </a:srgb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1BF7B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2" name="燕尾形 111"/>
            <p:cNvSpPr/>
            <p:nvPr/>
          </p:nvSpPr>
          <p:spPr>
            <a:xfrm>
              <a:off x="9371112" y="3623349"/>
              <a:ext cx="252000" cy="252000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125000"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50291" y="1416797"/>
            <a:ext cx="469495" cy="1569660"/>
          </a:xfrm>
          <a:prstGeom prst="rect">
            <a:avLst/>
          </a:prstGeom>
          <a:solidFill>
            <a:srgbClr val="36435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3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大管理功能</a:t>
            </a:r>
          </a:p>
        </p:txBody>
      </p:sp>
      <p:sp>
        <p:nvSpPr>
          <p:cNvPr id="114" name="矩形 113"/>
          <p:cNvSpPr/>
          <p:nvPr/>
        </p:nvSpPr>
        <p:spPr>
          <a:xfrm>
            <a:off x="326816" y="3763639"/>
            <a:ext cx="516445" cy="2308324"/>
          </a:xfrm>
          <a:prstGeom prst="rect">
            <a:avLst/>
          </a:prstGeom>
          <a:solidFill>
            <a:srgbClr val="36435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数字空间站功能支持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管理：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数字空间站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数字看板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70" y="1329836"/>
            <a:ext cx="9130673" cy="4472166"/>
          </a:xfrm>
          <a:prstGeom prst="rect">
            <a:avLst/>
          </a:prstGeom>
        </p:spPr>
      </p:pic>
      <p:sp>
        <p:nvSpPr>
          <p:cNvPr id="193" name="矩形 192"/>
          <p:cNvSpPr/>
          <p:nvPr/>
        </p:nvSpPr>
        <p:spPr>
          <a:xfrm>
            <a:off x="-158478" y="3719914"/>
            <a:ext cx="4058291" cy="208985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67550" y="1661975"/>
            <a:ext cx="7969821" cy="1358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箭头连接符 6"/>
          <p:cNvCxnSpPr>
            <a:endCxn id="5" idx="1"/>
          </p:cNvCxnSpPr>
          <p:nvPr/>
        </p:nvCxnSpPr>
        <p:spPr>
          <a:xfrm>
            <a:off x="1504950" y="1340722"/>
            <a:ext cx="1062600" cy="10006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02771" y="1017814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机器人看板</a:t>
            </a:r>
          </a:p>
        </p:txBody>
      </p:sp>
      <p:sp>
        <p:nvSpPr>
          <p:cNvPr id="15" name="矩形 14"/>
          <p:cNvSpPr/>
          <p:nvPr/>
        </p:nvSpPr>
        <p:spPr>
          <a:xfrm>
            <a:off x="2567549" y="3131547"/>
            <a:ext cx="8138551" cy="248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6801" y="4193339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RPA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场景</a:t>
            </a:r>
            <a:endParaRPr lang="en-US" altLang="zh-CN" sz="1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看板</a:t>
            </a:r>
          </a:p>
        </p:txBody>
      </p:sp>
      <p:cxnSp>
        <p:nvCxnSpPr>
          <p:cNvPr id="17" name="直接箭头连接符 16"/>
          <p:cNvCxnSpPr>
            <a:stCxn id="16" idx="3"/>
          </p:cNvCxnSpPr>
          <p:nvPr/>
        </p:nvCxnSpPr>
        <p:spPr>
          <a:xfrm flipV="1">
            <a:off x="1258980" y="4230661"/>
            <a:ext cx="1317496" cy="2446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464414"/>
            <a:ext cx="9381806" cy="41783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43743" y="1987833"/>
            <a:ext cx="6487886" cy="1937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箭头连接符 6"/>
          <p:cNvCxnSpPr>
            <a:stCxn id="9" idx="3"/>
            <a:endCxn id="5" idx="1"/>
          </p:cNvCxnSpPr>
          <p:nvPr/>
        </p:nvCxnSpPr>
        <p:spPr>
          <a:xfrm>
            <a:off x="1216162" y="1805353"/>
            <a:ext cx="1227581" cy="11513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13983" y="1523413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任务执行看板</a:t>
            </a:r>
          </a:p>
        </p:txBody>
      </p:sp>
      <p:sp>
        <p:nvSpPr>
          <p:cNvPr id="15" name="矩形 14"/>
          <p:cNvSpPr/>
          <p:nvPr/>
        </p:nvSpPr>
        <p:spPr>
          <a:xfrm>
            <a:off x="2443743" y="4067005"/>
            <a:ext cx="8343900" cy="1453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6801" y="4193339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流程执行成功率</a:t>
            </a:r>
          </a:p>
        </p:txBody>
      </p:sp>
      <p:cxnSp>
        <p:nvCxnSpPr>
          <p:cNvPr id="17" name="直接箭头连接符 16"/>
          <p:cNvCxnSpPr>
            <a:stCxn id="16" idx="3"/>
          </p:cNvCxnSpPr>
          <p:nvPr/>
        </p:nvCxnSpPr>
        <p:spPr>
          <a:xfrm flipV="1">
            <a:off x="1258980" y="4287026"/>
            <a:ext cx="1184763" cy="1882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107041" y="1996776"/>
            <a:ext cx="1637059" cy="1782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箭头连接符 22"/>
          <p:cNvCxnSpPr>
            <a:endCxn id="20" idx="3"/>
          </p:cNvCxnSpPr>
          <p:nvPr/>
        </p:nvCxnSpPr>
        <p:spPr>
          <a:xfrm flipH="1">
            <a:off x="10744100" y="2585357"/>
            <a:ext cx="609700" cy="302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1062168" y="2021478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异常监控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管理：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数字空间站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效率看板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83" y="1385456"/>
            <a:ext cx="9390763" cy="45654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05545" y="2835729"/>
            <a:ext cx="707670" cy="963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箭头连接符 6"/>
          <p:cNvCxnSpPr>
            <a:stCxn id="9" idx="3"/>
          </p:cNvCxnSpPr>
          <p:nvPr/>
        </p:nvCxnSpPr>
        <p:spPr>
          <a:xfrm>
            <a:off x="1216162" y="1805353"/>
            <a:ext cx="737824" cy="10303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13983" y="1523413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文档存储分级</a:t>
            </a:r>
          </a:p>
        </p:txBody>
      </p:sp>
      <p:sp>
        <p:nvSpPr>
          <p:cNvPr id="20" name="矩形 19"/>
          <p:cNvSpPr/>
          <p:nvPr/>
        </p:nvSpPr>
        <p:spPr>
          <a:xfrm>
            <a:off x="2492830" y="2240254"/>
            <a:ext cx="8354784" cy="147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10847614" y="2585357"/>
            <a:ext cx="506186" cy="3156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1062168" y="2021478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存储文件清单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管理：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数字空间站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信息管理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1323340"/>
            <a:ext cx="10093960" cy="4885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7648108" y="1921325"/>
            <a:ext cx="2993131" cy="8361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>
            <a:stCxn id="24" idx="1"/>
            <a:endCxn id="20" idx="3"/>
          </p:cNvCxnSpPr>
          <p:nvPr/>
        </p:nvCxnSpPr>
        <p:spPr>
          <a:xfrm flipH="1" flipV="1">
            <a:off x="10641163" y="2339853"/>
            <a:ext cx="298450" cy="4108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0939873" y="2468758"/>
            <a:ext cx="1102179" cy="563879"/>
          </a:xfrm>
          <a:prstGeom prst="roundRect">
            <a:avLst>
              <a:gd name="adj" fmla="val 132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自助调度流程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84626" y="248346"/>
            <a:ext cx="11000390" cy="400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平安财服</a:t>
            </a:r>
            <a:r>
              <a:rPr lang="en-US" altLang="zh-CN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rgbClr val="79C6D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管理：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RPA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数字空间站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自助调度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1797</Words>
  <Application>Microsoft Office PowerPoint</Application>
  <PresentationFormat>宽屏</PresentationFormat>
  <Paragraphs>335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 Unicode MS</vt:lpstr>
      <vt:lpstr>等线</vt:lpstr>
      <vt:lpstr>方正粗黑宋简体</vt:lpstr>
      <vt:lpstr>华文仿宋</vt:lpstr>
      <vt:lpstr>华文楷体</vt:lpstr>
      <vt:lpstr>楷体</vt:lpstr>
      <vt:lpstr>微软雅黑</vt:lpstr>
      <vt:lpstr>Arial</vt:lpstr>
      <vt:lpstr>Calibri</vt:lpstr>
      <vt:lpstr>Calibri Light</vt:lpstr>
      <vt:lpstr>Ebrima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昕芮 戴</cp:lastModifiedBy>
  <cp:revision>194</cp:revision>
  <dcterms:created xsi:type="dcterms:W3CDTF">2021-03-03T08:16:00Z</dcterms:created>
  <dcterms:modified xsi:type="dcterms:W3CDTF">2024-09-13T06:12:21Z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F382974414E14A7D9C1E08A4000B8B5E</vt:lpwstr>
  </property>
  <property fmtid="{D5CDD505-2E9C-101B-9397-08002B2CF9AE}" pid="3" name="KSOProductBuildVer">
    <vt:lpwstr>2052-11.8.2.12287</vt:lpwstr>
  </property>
</Properties>
</file>