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256" r:id="rId4"/>
    <p:sldId id="257" r:id="rId5"/>
    <p:sldId id="258" r:id="rId6"/>
    <p:sldId id="281" r:id="rId7"/>
    <p:sldId id="272" r:id="rId8"/>
    <p:sldId id="269" r:id="rId9"/>
    <p:sldId id="268" r:id="rId10"/>
    <p:sldId id="263" r:id="rId11"/>
    <p:sldId id="266" r:id="rId12"/>
    <p:sldId id="264" r:id="rId13"/>
    <p:sldId id="271" r:id="rId14"/>
    <p:sldId id="260" r:id="rId15"/>
    <p:sldId id="282" r:id="rId16"/>
    <p:sldId id="26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63"/>
    <a:srgbClr val="B484E2"/>
    <a:srgbClr val="705661"/>
    <a:srgbClr val="D460FF"/>
    <a:srgbClr val="01A8FF"/>
    <a:srgbClr val="34334B"/>
    <a:srgbClr val="6D5562"/>
    <a:srgbClr val="1A070E"/>
    <a:srgbClr val="725760"/>
    <a:srgbClr val="26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11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10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15.pn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image" Target="../media/image14.png"/><Relationship Id="rId12" Type="http://schemas.openxmlformats.org/officeDocument/2006/relationships/tags" Target="../tags/tag11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23.png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43.svg"/><Relationship Id="rId27" Type="http://schemas.openxmlformats.org/officeDocument/2006/relationships/image" Target="../media/image42.png"/><Relationship Id="rId26" Type="http://schemas.openxmlformats.org/officeDocument/2006/relationships/image" Target="../media/image41.svg"/><Relationship Id="rId25" Type="http://schemas.openxmlformats.org/officeDocument/2006/relationships/image" Target="../media/image40.png"/><Relationship Id="rId24" Type="http://schemas.openxmlformats.org/officeDocument/2006/relationships/image" Target="../media/image39.svg"/><Relationship Id="rId23" Type="http://schemas.openxmlformats.org/officeDocument/2006/relationships/image" Target="../media/image38.png"/><Relationship Id="rId22" Type="http://schemas.openxmlformats.org/officeDocument/2006/relationships/image" Target="../media/image37.svg"/><Relationship Id="rId21" Type="http://schemas.openxmlformats.org/officeDocument/2006/relationships/image" Target="../media/image36.png"/><Relationship Id="rId20" Type="http://schemas.openxmlformats.org/officeDocument/2006/relationships/image" Target="../media/image35.svg"/><Relationship Id="rId2" Type="http://schemas.openxmlformats.org/officeDocument/2006/relationships/image" Target="../media/image17.png"/><Relationship Id="rId19" Type="http://schemas.openxmlformats.org/officeDocument/2006/relationships/image" Target="../media/image34.png"/><Relationship Id="rId18" Type="http://schemas.openxmlformats.org/officeDocument/2006/relationships/image" Target="../media/image33.svg"/><Relationship Id="rId17" Type="http://schemas.openxmlformats.org/officeDocument/2006/relationships/image" Target="../media/image32.png"/><Relationship Id="rId16" Type="http://schemas.openxmlformats.org/officeDocument/2006/relationships/image" Target="../media/image31.png"/><Relationship Id="rId15" Type="http://schemas.openxmlformats.org/officeDocument/2006/relationships/image" Target="../media/image30.svg"/><Relationship Id="rId14" Type="http://schemas.openxmlformats.org/officeDocument/2006/relationships/image" Target="../media/image29.png"/><Relationship Id="rId13" Type="http://schemas.openxmlformats.org/officeDocument/2006/relationships/image" Target="../media/image28.svg"/><Relationship Id="rId12" Type="http://schemas.openxmlformats.org/officeDocument/2006/relationships/image" Target="../media/image27.png"/><Relationship Id="rId11" Type="http://schemas.openxmlformats.org/officeDocument/2006/relationships/image" Target="../media/image26.sv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文旅保险智能化平台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An Intelligent Platformt for Cultural and Tourism</a:t>
            </a:r>
            <a:endParaRPr kumimoji="1" lang="en-US" altLang="zh-CN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260" y="1343660"/>
            <a:ext cx="9555480" cy="537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连接符 5"/>
          <p:cNvCxnSpPr/>
          <p:nvPr/>
        </p:nvCxnSpPr>
        <p:spPr>
          <a:xfrm flipH="1">
            <a:off x="845820" y="2353310"/>
            <a:ext cx="2202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-73660" y="2190115"/>
            <a:ext cx="10744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日志管理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45820" y="2041525"/>
            <a:ext cx="2202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-73660" y="1878330"/>
            <a:ext cx="10744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操作管理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845820" y="2652395"/>
            <a:ext cx="2202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73660" y="2489200"/>
            <a:ext cx="107442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异常管理</a:t>
            </a:r>
            <a:endParaRPr lang="zh-CN" altLang="en-US" sz="1400">
              <a:solidFill>
                <a:schemeClr val="bg1"/>
              </a:solidFill>
            </a:endParaRPr>
          </a:p>
          <a:p>
            <a:r>
              <a:rPr lang="en-US" altLang="zh-CN" sz="1400">
                <a:solidFill>
                  <a:schemeClr val="bg1"/>
                </a:solidFill>
              </a:rPr>
              <a:t>·</a:t>
            </a:r>
            <a:r>
              <a:rPr lang="zh-CN" altLang="en-US" sz="1000">
                <a:solidFill>
                  <a:schemeClr val="bg1"/>
                </a:solidFill>
              </a:rPr>
              <a:t>日志记录</a:t>
            </a:r>
            <a:endParaRPr lang="zh-CN" altLang="en-US" sz="1000">
              <a:solidFill>
                <a:schemeClr val="bg1"/>
              </a:solidFill>
            </a:endParaRPr>
          </a:p>
          <a:p>
            <a:r>
              <a:rPr lang="en-US" altLang="zh-CN" sz="1000">
                <a:solidFill>
                  <a:schemeClr val="bg1"/>
                </a:solidFill>
              </a:rPr>
              <a:t>·</a:t>
            </a:r>
            <a:r>
              <a:rPr lang="zh-CN" altLang="en-US" sz="1000">
                <a:solidFill>
                  <a:schemeClr val="bg1"/>
                </a:solidFill>
              </a:rPr>
              <a:t>企业微信消息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13" name="肘形连接符 12"/>
          <p:cNvCxnSpPr>
            <a:endCxn id="14" idx="1"/>
          </p:cNvCxnSpPr>
          <p:nvPr/>
        </p:nvCxnSpPr>
        <p:spPr>
          <a:xfrm flipV="1">
            <a:off x="9166860" y="3371850"/>
            <a:ext cx="1707515" cy="1515110"/>
          </a:xfrm>
          <a:prstGeom prst="bentConnector3">
            <a:avLst>
              <a:gd name="adj1" fmla="val 50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874375" y="3218180"/>
            <a:ext cx="1316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运行状况统计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>
            <a:endCxn id="14" idx="1"/>
          </p:cNvCxnSpPr>
          <p:nvPr/>
        </p:nvCxnSpPr>
        <p:spPr>
          <a:xfrm flipV="1">
            <a:off x="9270365" y="3371850"/>
            <a:ext cx="1604010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>
            <a:off x="9222740" y="2167890"/>
            <a:ext cx="1595755" cy="1203960"/>
          </a:xfrm>
          <a:prstGeom prst="bentConnector3">
            <a:avLst>
              <a:gd name="adj1" fmla="val 50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10800000" flipV="1">
            <a:off x="810895" y="4654550"/>
            <a:ext cx="3890010" cy="782320"/>
          </a:xfrm>
          <a:prstGeom prst="bentConnector3">
            <a:avLst>
              <a:gd name="adj1" fmla="val 656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rot="10800000">
            <a:off x="880110" y="5437505"/>
            <a:ext cx="3889375" cy="765810"/>
          </a:xfrm>
          <a:prstGeom prst="bentConnector3">
            <a:avLst>
              <a:gd name="adj1" fmla="val 672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-73660" y="5300980"/>
            <a:ext cx="10744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运行状态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62814" y="2504193"/>
            <a:ext cx="5115500" cy="20815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文旅保险智能化平台采用</a:t>
            </a:r>
            <a:r>
              <a:rPr lang="en-US" alt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机器人方式替代传统人工出单方式，创新生产模式。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RPA文旅保险智能化平台采用数字化运营，实时全流程数字化监控。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设置环节异常告警机制，告警环节通过企业微信发送给业务人员，并且记录告警错误供人工审核。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1867" y="2116668"/>
            <a:ext cx="804333" cy="118534"/>
          </a:xfrm>
          <a:prstGeom prst="rect">
            <a:avLst/>
          </a:prstGeom>
          <a:solidFill>
            <a:srgbClr val="0370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867" y="2277710"/>
            <a:ext cx="804333" cy="118534"/>
          </a:xfrm>
          <a:prstGeom prst="rect">
            <a:avLst/>
          </a:prstGeom>
          <a:solidFill>
            <a:srgbClr val="C2E09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8979" y="3777590"/>
            <a:ext cx="747221" cy="118534"/>
          </a:xfrm>
          <a:prstGeom prst="rect">
            <a:avLst/>
          </a:prstGeom>
          <a:solidFill>
            <a:srgbClr val="C0D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42589" y="4214869"/>
            <a:ext cx="747221" cy="118534"/>
          </a:xfrm>
          <a:prstGeom prst="rect">
            <a:avLst/>
          </a:prstGeom>
          <a:solidFill>
            <a:srgbClr val="D4FDF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0049" y="4529199"/>
            <a:ext cx="598077" cy="118534"/>
          </a:xfrm>
          <a:prstGeom prst="rect">
            <a:avLst/>
          </a:prstGeom>
          <a:solidFill>
            <a:srgbClr val="88D1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0049" y="3552825"/>
            <a:ext cx="1139451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2930" y="1682115"/>
            <a:ext cx="2563495" cy="368300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文旅保险智能化平台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245" y="3649345"/>
            <a:ext cx="4686935" cy="24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" y="6087110"/>
            <a:ext cx="4710430" cy="43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" y="1394460"/>
            <a:ext cx="4700905" cy="222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09445"/>
            <a:ext cx="518795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文旅保险业绩统计：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2024/8/5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至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2024/9/1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主要任务执行情况统计：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借助RPA数字员工，共处理保单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6500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张，单次全流程处理耗时约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分钟，涉及应用系统操作节点</a:t>
            </a:r>
            <a:r>
              <a:rPr 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137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个，包括网页元素选择、信息查询录入、影像文件上传等各类不同逻辑系统，系统操作准确率约为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96%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，其他异常原因均为原始信息或目标系统异常，均记录异常原因转至人工处理。较传统人工处理效率提升约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5倍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，每人每日可节省工时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6小时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。RPA应用以来，文旅保险项目由原来全部门加班工作转换为专人整理、审核，将业务部门人力资源节约至业务拓展及服务客户等工作。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05234" y="2639577"/>
            <a:ext cx="6096000" cy="3415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文旅保险智能化平台预期推广价值如下：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使用RPA文旅保险智能化平台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替代传统业务模式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，使得业务人员可以从重复的体力劳动中解放出来，</a:t>
            </a: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加班情况大量减少。从而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有更多的精力可以投入于材料核对、信息审核等更具专业性、经验性的工作中。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RPA文旅保险智能化平台具有保险流程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通用特点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，相关操作逻辑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可复用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于其他保险产品，具有良好的适用场景，可以极大地减轻一线业务人员工作压力，提升服务效率。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595" y="1336291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365" y="1846580"/>
            <a:ext cx="107702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使用RPA文旅保险智能化平台</a:t>
            </a:r>
            <a:r>
              <a:rPr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替代传统业务模式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，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RPA文旅保险智能化平台具有保险流程</a:t>
            </a:r>
            <a:r>
              <a:rPr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通用特点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，相关操作逻辑</a:t>
            </a:r>
            <a:r>
              <a:rPr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可复用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于其他保险产品，具有良好的适用场景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850" y="5287645"/>
            <a:ext cx="23342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共处理保单</a:t>
            </a:r>
            <a:r>
              <a:rPr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6500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48305" y="5287645"/>
            <a:ext cx="21634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单次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处理</a:t>
            </a:r>
            <a:r>
              <a:rPr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12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分钟</a:t>
            </a: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1120" y="5287645"/>
            <a:ext cx="19723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操作节点</a:t>
            </a:r>
            <a:r>
              <a:rPr 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137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个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66330" y="5287645"/>
            <a:ext cx="1680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效率提升</a:t>
            </a:r>
            <a:r>
              <a:rPr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5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倍</a:t>
            </a:r>
            <a:endParaRPr lang="zh-CN" altLang="en-US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94495" y="5287645"/>
            <a:ext cx="2569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节省工时</a:t>
            </a:r>
            <a:r>
              <a:rPr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6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小时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人天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Freeform 8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60560" y="3246755"/>
            <a:ext cx="1590040" cy="1106805"/>
          </a:xfrm>
          <a:custGeom>
            <a:avLst/>
            <a:gdLst>
              <a:gd name="T0" fmla="*/ 2147483646 w 608"/>
              <a:gd name="T1" fmla="*/ 2147483646 h 425"/>
              <a:gd name="T2" fmla="*/ 2147483646 w 608"/>
              <a:gd name="T3" fmla="*/ 2147483646 h 425"/>
              <a:gd name="T4" fmla="*/ 2147483646 w 608"/>
              <a:gd name="T5" fmla="*/ 2147483646 h 425"/>
              <a:gd name="T6" fmla="*/ 2147483646 w 608"/>
              <a:gd name="T7" fmla="*/ 2147483646 h 425"/>
              <a:gd name="T8" fmla="*/ 2147483646 w 608"/>
              <a:gd name="T9" fmla="*/ 2147483646 h 425"/>
              <a:gd name="T10" fmla="*/ 2147483646 w 608"/>
              <a:gd name="T11" fmla="*/ 2147483646 h 425"/>
              <a:gd name="T12" fmla="*/ 2147483646 w 608"/>
              <a:gd name="T13" fmla="*/ 2147483646 h 425"/>
              <a:gd name="T14" fmla="*/ 2147483646 w 608"/>
              <a:gd name="T15" fmla="*/ 2147483646 h 425"/>
              <a:gd name="T16" fmla="*/ 2147483646 w 608"/>
              <a:gd name="T17" fmla="*/ 2147483646 h 425"/>
              <a:gd name="T18" fmla="*/ 2147483646 w 608"/>
              <a:gd name="T19" fmla="*/ 2147483646 h 425"/>
              <a:gd name="T20" fmla="*/ 2147483646 w 608"/>
              <a:gd name="T21" fmla="*/ 2147483646 h 425"/>
              <a:gd name="T22" fmla="*/ 2147483646 w 608"/>
              <a:gd name="T23" fmla="*/ 2147483646 h 425"/>
              <a:gd name="T24" fmla="*/ 2147483646 w 608"/>
              <a:gd name="T25" fmla="*/ 2147483646 h 425"/>
              <a:gd name="T26" fmla="*/ 2147483646 w 608"/>
              <a:gd name="T27" fmla="*/ 2147483646 h 425"/>
              <a:gd name="T28" fmla="*/ 2147483646 w 608"/>
              <a:gd name="T29" fmla="*/ 2147483646 h 425"/>
              <a:gd name="T30" fmla="*/ 2147483646 w 608"/>
              <a:gd name="T31" fmla="*/ 2147483646 h 425"/>
              <a:gd name="T32" fmla="*/ 2147483646 w 608"/>
              <a:gd name="T33" fmla="*/ 2147483646 h 425"/>
              <a:gd name="T34" fmla="*/ 2147483646 w 608"/>
              <a:gd name="T35" fmla="*/ 2147483646 h 425"/>
              <a:gd name="T36" fmla="*/ 2147483646 w 608"/>
              <a:gd name="T37" fmla="*/ 2147483646 h 425"/>
              <a:gd name="T38" fmla="*/ 2147483646 w 608"/>
              <a:gd name="T39" fmla="*/ 2147483646 h 425"/>
              <a:gd name="T40" fmla="*/ 2147483646 w 608"/>
              <a:gd name="T41" fmla="*/ 2147483646 h 425"/>
              <a:gd name="T42" fmla="*/ 2147483646 w 608"/>
              <a:gd name="T43" fmla="*/ 2147483646 h 425"/>
              <a:gd name="T44" fmla="*/ 2147483646 w 608"/>
              <a:gd name="T45" fmla="*/ 2147483646 h 425"/>
              <a:gd name="T46" fmla="*/ 2147483646 w 608"/>
              <a:gd name="T47" fmla="*/ 2147483646 h 425"/>
              <a:gd name="T48" fmla="*/ 2147483646 w 608"/>
              <a:gd name="T49" fmla="*/ 2147483646 h 425"/>
              <a:gd name="T50" fmla="*/ 2147483646 w 608"/>
              <a:gd name="T51" fmla="*/ 2147483646 h 425"/>
              <a:gd name="T52" fmla="*/ 2147483646 w 608"/>
              <a:gd name="T53" fmla="*/ 2147483646 h 425"/>
              <a:gd name="T54" fmla="*/ 2147483646 w 608"/>
              <a:gd name="T55" fmla="*/ 2147483646 h 425"/>
              <a:gd name="T56" fmla="*/ 2147483646 w 608"/>
              <a:gd name="T57" fmla="*/ 2147483646 h 425"/>
              <a:gd name="T58" fmla="*/ 2147483646 w 608"/>
              <a:gd name="T59" fmla="*/ 2147483646 h 425"/>
              <a:gd name="T60" fmla="*/ 2147483646 w 608"/>
              <a:gd name="T61" fmla="*/ 2147483646 h 425"/>
              <a:gd name="T62" fmla="*/ 2147483646 w 608"/>
              <a:gd name="T63" fmla="*/ 2147483646 h 425"/>
              <a:gd name="T64" fmla="*/ 2147483646 w 608"/>
              <a:gd name="T65" fmla="*/ 2147483646 h 425"/>
              <a:gd name="T66" fmla="*/ 0 w 608"/>
              <a:gd name="T67" fmla="*/ 2147483646 h 425"/>
              <a:gd name="T68" fmla="*/ 0 w 608"/>
              <a:gd name="T69" fmla="*/ 2147483646 h 425"/>
              <a:gd name="T70" fmla="*/ 0 w 608"/>
              <a:gd name="T71" fmla="*/ 2147483646 h 425"/>
              <a:gd name="T72" fmla="*/ 2147483646 w 608"/>
              <a:gd name="T73" fmla="*/ 2147483646 h 425"/>
              <a:gd name="T74" fmla="*/ 2147483646 w 608"/>
              <a:gd name="T75" fmla="*/ 2147483646 h 425"/>
              <a:gd name="T76" fmla="*/ 2147483646 w 608"/>
              <a:gd name="T77" fmla="*/ 2147483646 h 425"/>
              <a:gd name="T78" fmla="*/ 2147483646 w 608"/>
              <a:gd name="T79" fmla="*/ 2147483646 h 425"/>
              <a:gd name="T80" fmla="*/ 2147483646 w 608"/>
              <a:gd name="T81" fmla="*/ 2147483646 h 425"/>
              <a:gd name="T82" fmla="*/ 2147483646 w 608"/>
              <a:gd name="T83" fmla="*/ 2147483646 h 425"/>
              <a:gd name="T84" fmla="*/ 2147483646 w 608"/>
              <a:gd name="T85" fmla="*/ 2147483646 h 425"/>
              <a:gd name="T86" fmla="*/ 2147483646 w 608"/>
              <a:gd name="T87" fmla="*/ 2147483646 h 425"/>
              <a:gd name="T88" fmla="*/ 2147483646 w 608"/>
              <a:gd name="T89" fmla="*/ 0 h 425"/>
              <a:gd name="T90" fmla="*/ 2147483646 w 608"/>
              <a:gd name="T91" fmla="*/ 2147483646 h 425"/>
              <a:gd name="T92" fmla="*/ 2147483646 w 608"/>
              <a:gd name="T93" fmla="*/ 2147483646 h 425"/>
              <a:gd name="T94" fmla="*/ 2147483646 w 608"/>
              <a:gd name="T95" fmla="*/ 2147483646 h 425"/>
              <a:gd name="T96" fmla="*/ 2147483646 w 608"/>
              <a:gd name="T97" fmla="*/ 2147483646 h 425"/>
              <a:gd name="T98" fmla="*/ 2147483646 w 608"/>
              <a:gd name="T99" fmla="*/ 2147483646 h 425"/>
              <a:gd name="T100" fmla="*/ 2147483646 w 608"/>
              <a:gd name="T101" fmla="*/ 2147483646 h 425"/>
              <a:gd name="T102" fmla="*/ 2147483646 w 608"/>
              <a:gd name="T103" fmla="*/ 2147483646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rgbClr val="00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6" name="Freeform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7413625" y="3246755"/>
            <a:ext cx="1563370" cy="1224280"/>
          </a:xfrm>
          <a:custGeom>
            <a:avLst/>
            <a:gdLst>
              <a:gd name="T0" fmla="*/ 269 w 805"/>
              <a:gd name="T1" fmla="*/ 628 h 628"/>
              <a:gd name="T2" fmla="*/ 362 w 805"/>
              <a:gd name="T3" fmla="*/ 628 h 628"/>
              <a:gd name="T4" fmla="*/ 384 w 805"/>
              <a:gd name="T5" fmla="*/ 605 h 628"/>
              <a:gd name="T6" fmla="*/ 384 w 805"/>
              <a:gd name="T7" fmla="*/ 406 h 628"/>
              <a:gd name="T8" fmla="*/ 322 w 805"/>
              <a:gd name="T9" fmla="*/ 372 h 628"/>
              <a:gd name="T10" fmla="*/ 247 w 805"/>
              <a:gd name="T11" fmla="*/ 416 h 628"/>
              <a:gd name="T12" fmla="*/ 247 w 805"/>
              <a:gd name="T13" fmla="*/ 605 h 628"/>
              <a:gd name="T14" fmla="*/ 269 w 805"/>
              <a:gd name="T15" fmla="*/ 628 h 628"/>
              <a:gd name="T16" fmla="*/ 0 w 805"/>
              <a:gd name="T17" fmla="*/ 409 h 628"/>
              <a:gd name="T18" fmla="*/ 302 w 805"/>
              <a:gd name="T19" fmla="*/ 230 h 628"/>
              <a:gd name="T20" fmla="*/ 320 w 805"/>
              <a:gd name="T21" fmla="*/ 220 h 628"/>
              <a:gd name="T22" fmla="*/ 338 w 805"/>
              <a:gd name="T23" fmla="*/ 230 h 628"/>
              <a:gd name="T24" fmla="*/ 428 w 805"/>
              <a:gd name="T25" fmla="*/ 280 h 628"/>
              <a:gd name="T26" fmla="*/ 671 w 805"/>
              <a:gd name="T27" fmla="*/ 72 h 628"/>
              <a:gd name="T28" fmla="*/ 636 w 805"/>
              <a:gd name="T29" fmla="*/ 33 h 628"/>
              <a:gd name="T30" fmla="*/ 721 w 805"/>
              <a:gd name="T31" fmla="*/ 16 h 628"/>
              <a:gd name="T32" fmla="*/ 805 w 805"/>
              <a:gd name="T33" fmla="*/ 0 h 628"/>
              <a:gd name="T34" fmla="*/ 778 w 805"/>
              <a:gd name="T35" fmla="*/ 81 h 628"/>
              <a:gd name="T36" fmla="*/ 750 w 805"/>
              <a:gd name="T37" fmla="*/ 163 h 628"/>
              <a:gd name="T38" fmla="*/ 718 w 805"/>
              <a:gd name="T39" fmla="*/ 126 h 628"/>
              <a:gd name="T40" fmla="*/ 456 w 805"/>
              <a:gd name="T41" fmla="*/ 350 h 628"/>
              <a:gd name="T42" fmla="*/ 437 w 805"/>
              <a:gd name="T43" fmla="*/ 366 h 628"/>
              <a:gd name="T44" fmla="*/ 416 w 805"/>
              <a:gd name="T45" fmla="*/ 354 h 628"/>
              <a:gd name="T46" fmla="*/ 321 w 805"/>
              <a:gd name="T47" fmla="*/ 302 h 628"/>
              <a:gd name="T48" fmla="*/ 37 w 805"/>
              <a:gd name="T49" fmla="*/ 471 h 628"/>
              <a:gd name="T50" fmla="*/ 0 w 805"/>
              <a:gd name="T51" fmla="*/ 409 h 628"/>
              <a:gd name="T52" fmla="*/ 77 w 805"/>
              <a:gd name="T53" fmla="*/ 628 h 628"/>
              <a:gd name="T54" fmla="*/ 169 w 805"/>
              <a:gd name="T55" fmla="*/ 628 h 628"/>
              <a:gd name="T56" fmla="*/ 192 w 805"/>
              <a:gd name="T57" fmla="*/ 605 h 628"/>
              <a:gd name="T58" fmla="*/ 192 w 805"/>
              <a:gd name="T59" fmla="*/ 449 h 628"/>
              <a:gd name="T60" fmla="*/ 55 w 805"/>
              <a:gd name="T61" fmla="*/ 530 h 628"/>
              <a:gd name="T62" fmla="*/ 55 w 805"/>
              <a:gd name="T63" fmla="*/ 605 h 628"/>
              <a:gd name="T64" fmla="*/ 77 w 805"/>
              <a:gd name="T65" fmla="*/ 628 h 628"/>
              <a:gd name="T66" fmla="*/ 462 w 805"/>
              <a:gd name="T67" fmla="*/ 628 h 628"/>
              <a:gd name="T68" fmla="*/ 554 w 805"/>
              <a:gd name="T69" fmla="*/ 628 h 628"/>
              <a:gd name="T70" fmla="*/ 577 w 805"/>
              <a:gd name="T71" fmla="*/ 605 h 628"/>
              <a:gd name="T72" fmla="*/ 577 w 805"/>
              <a:gd name="T73" fmla="*/ 325 h 628"/>
              <a:gd name="T74" fmla="*/ 577 w 805"/>
              <a:gd name="T75" fmla="*/ 322 h 628"/>
              <a:gd name="T76" fmla="*/ 441 w 805"/>
              <a:gd name="T77" fmla="*/ 437 h 628"/>
              <a:gd name="T78" fmla="*/ 440 w 805"/>
              <a:gd name="T79" fmla="*/ 436 h 628"/>
              <a:gd name="T80" fmla="*/ 440 w 805"/>
              <a:gd name="T81" fmla="*/ 605 h 628"/>
              <a:gd name="T82" fmla="*/ 462 w 805"/>
              <a:gd name="T83" fmla="*/ 628 h 628"/>
              <a:gd name="T84" fmla="*/ 655 w 805"/>
              <a:gd name="T85" fmla="*/ 628 h 628"/>
              <a:gd name="T86" fmla="*/ 747 w 805"/>
              <a:gd name="T87" fmla="*/ 628 h 628"/>
              <a:gd name="T88" fmla="*/ 769 w 805"/>
              <a:gd name="T89" fmla="*/ 605 h 628"/>
              <a:gd name="T90" fmla="*/ 769 w 805"/>
              <a:gd name="T91" fmla="*/ 267 h 628"/>
              <a:gd name="T92" fmla="*/ 714 w 805"/>
              <a:gd name="T93" fmla="*/ 204 h 628"/>
              <a:gd name="T94" fmla="*/ 632 w 805"/>
              <a:gd name="T95" fmla="*/ 274 h 628"/>
              <a:gd name="T96" fmla="*/ 632 w 805"/>
              <a:gd name="T97" fmla="*/ 605 h 628"/>
              <a:gd name="T98" fmla="*/ 655 w 805"/>
              <a:gd name="T99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05" h="628">
                <a:moveTo>
                  <a:pt x="269" y="628"/>
                </a:moveTo>
                <a:cubicBezTo>
                  <a:pt x="300" y="628"/>
                  <a:pt x="331" y="628"/>
                  <a:pt x="362" y="628"/>
                </a:cubicBezTo>
                <a:cubicBezTo>
                  <a:pt x="374" y="628"/>
                  <a:pt x="384" y="618"/>
                  <a:pt x="384" y="605"/>
                </a:cubicBezTo>
                <a:cubicBezTo>
                  <a:pt x="384" y="406"/>
                  <a:pt x="384" y="406"/>
                  <a:pt x="384" y="406"/>
                </a:cubicBezTo>
                <a:cubicBezTo>
                  <a:pt x="322" y="372"/>
                  <a:pt x="322" y="372"/>
                  <a:pt x="322" y="372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47" y="605"/>
                  <a:pt x="247" y="605"/>
                  <a:pt x="247" y="605"/>
                </a:cubicBezTo>
                <a:cubicBezTo>
                  <a:pt x="247" y="618"/>
                  <a:pt x="257" y="628"/>
                  <a:pt x="269" y="628"/>
                </a:cubicBezTo>
                <a:close/>
                <a:moveTo>
                  <a:pt x="0" y="409"/>
                </a:moveTo>
                <a:cubicBezTo>
                  <a:pt x="302" y="230"/>
                  <a:pt x="302" y="230"/>
                  <a:pt x="302" y="230"/>
                </a:cubicBezTo>
                <a:cubicBezTo>
                  <a:pt x="320" y="220"/>
                  <a:pt x="320" y="220"/>
                  <a:pt x="320" y="220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428" y="280"/>
                  <a:pt x="428" y="280"/>
                  <a:pt x="428" y="280"/>
                </a:cubicBezTo>
                <a:cubicBezTo>
                  <a:pt x="671" y="72"/>
                  <a:pt x="671" y="72"/>
                  <a:pt x="671" y="72"/>
                </a:cubicBezTo>
                <a:cubicBezTo>
                  <a:pt x="636" y="33"/>
                  <a:pt x="636" y="33"/>
                  <a:pt x="636" y="33"/>
                </a:cubicBezTo>
                <a:cubicBezTo>
                  <a:pt x="721" y="16"/>
                  <a:pt x="721" y="16"/>
                  <a:pt x="721" y="16"/>
                </a:cubicBezTo>
                <a:cubicBezTo>
                  <a:pt x="805" y="0"/>
                  <a:pt x="805" y="0"/>
                  <a:pt x="805" y="0"/>
                </a:cubicBezTo>
                <a:cubicBezTo>
                  <a:pt x="778" y="81"/>
                  <a:pt x="778" y="81"/>
                  <a:pt x="778" y="81"/>
                </a:cubicBezTo>
                <a:cubicBezTo>
                  <a:pt x="750" y="163"/>
                  <a:pt x="750" y="163"/>
                  <a:pt x="750" y="163"/>
                </a:cubicBezTo>
                <a:cubicBezTo>
                  <a:pt x="718" y="126"/>
                  <a:pt x="718" y="126"/>
                  <a:pt x="718" y="126"/>
                </a:cubicBezTo>
                <a:cubicBezTo>
                  <a:pt x="456" y="350"/>
                  <a:pt x="456" y="350"/>
                  <a:pt x="456" y="350"/>
                </a:cubicBezTo>
                <a:cubicBezTo>
                  <a:pt x="437" y="366"/>
                  <a:pt x="437" y="366"/>
                  <a:pt x="437" y="366"/>
                </a:cubicBezTo>
                <a:cubicBezTo>
                  <a:pt x="416" y="354"/>
                  <a:pt x="416" y="354"/>
                  <a:pt x="416" y="354"/>
                </a:cubicBezTo>
                <a:cubicBezTo>
                  <a:pt x="321" y="302"/>
                  <a:pt x="321" y="302"/>
                  <a:pt x="321" y="302"/>
                </a:cubicBezTo>
                <a:cubicBezTo>
                  <a:pt x="37" y="471"/>
                  <a:pt x="37" y="471"/>
                  <a:pt x="37" y="471"/>
                </a:cubicBezTo>
                <a:cubicBezTo>
                  <a:pt x="0" y="409"/>
                  <a:pt x="0" y="409"/>
                  <a:pt x="0" y="409"/>
                </a:cubicBezTo>
                <a:close/>
                <a:moveTo>
                  <a:pt x="77" y="628"/>
                </a:moveTo>
                <a:cubicBezTo>
                  <a:pt x="169" y="628"/>
                  <a:pt x="169" y="628"/>
                  <a:pt x="169" y="628"/>
                </a:cubicBezTo>
                <a:cubicBezTo>
                  <a:pt x="181" y="628"/>
                  <a:pt x="192" y="618"/>
                  <a:pt x="192" y="605"/>
                </a:cubicBezTo>
                <a:cubicBezTo>
                  <a:pt x="192" y="449"/>
                  <a:pt x="192" y="449"/>
                  <a:pt x="192" y="449"/>
                </a:cubicBezTo>
                <a:cubicBezTo>
                  <a:pt x="55" y="530"/>
                  <a:pt x="55" y="530"/>
                  <a:pt x="55" y="530"/>
                </a:cubicBezTo>
                <a:cubicBezTo>
                  <a:pt x="55" y="605"/>
                  <a:pt x="55" y="605"/>
                  <a:pt x="55" y="605"/>
                </a:cubicBezTo>
                <a:cubicBezTo>
                  <a:pt x="55" y="618"/>
                  <a:pt x="65" y="628"/>
                  <a:pt x="77" y="628"/>
                </a:cubicBezTo>
                <a:close/>
                <a:moveTo>
                  <a:pt x="462" y="628"/>
                </a:moveTo>
                <a:cubicBezTo>
                  <a:pt x="493" y="628"/>
                  <a:pt x="524" y="628"/>
                  <a:pt x="554" y="628"/>
                </a:cubicBezTo>
                <a:cubicBezTo>
                  <a:pt x="567" y="628"/>
                  <a:pt x="577" y="618"/>
                  <a:pt x="577" y="605"/>
                </a:cubicBezTo>
                <a:cubicBezTo>
                  <a:pt x="577" y="512"/>
                  <a:pt x="577" y="419"/>
                  <a:pt x="577" y="325"/>
                </a:cubicBezTo>
                <a:cubicBezTo>
                  <a:pt x="577" y="324"/>
                  <a:pt x="577" y="323"/>
                  <a:pt x="577" y="322"/>
                </a:cubicBezTo>
                <a:cubicBezTo>
                  <a:pt x="441" y="437"/>
                  <a:pt x="441" y="437"/>
                  <a:pt x="441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40" y="605"/>
                  <a:pt x="440" y="605"/>
                  <a:pt x="440" y="605"/>
                </a:cubicBezTo>
                <a:cubicBezTo>
                  <a:pt x="440" y="618"/>
                  <a:pt x="450" y="628"/>
                  <a:pt x="462" y="628"/>
                </a:cubicBezTo>
                <a:close/>
                <a:moveTo>
                  <a:pt x="655" y="628"/>
                </a:moveTo>
                <a:cubicBezTo>
                  <a:pt x="747" y="628"/>
                  <a:pt x="747" y="628"/>
                  <a:pt x="747" y="628"/>
                </a:cubicBezTo>
                <a:cubicBezTo>
                  <a:pt x="759" y="628"/>
                  <a:pt x="769" y="618"/>
                  <a:pt x="769" y="605"/>
                </a:cubicBezTo>
                <a:cubicBezTo>
                  <a:pt x="769" y="267"/>
                  <a:pt x="769" y="267"/>
                  <a:pt x="769" y="267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632" y="274"/>
                  <a:pt x="632" y="274"/>
                  <a:pt x="632" y="274"/>
                </a:cubicBezTo>
                <a:cubicBezTo>
                  <a:pt x="632" y="605"/>
                  <a:pt x="632" y="605"/>
                  <a:pt x="632" y="605"/>
                </a:cubicBezTo>
                <a:cubicBezTo>
                  <a:pt x="632" y="618"/>
                  <a:pt x="642" y="628"/>
                  <a:pt x="655" y="628"/>
                </a:cubicBez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81020" y="3135630"/>
            <a:ext cx="1539875" cy="1537970"/>
            <a:chOff x="7781" y="4975"/>
            <a:chExt cx="1358" cy="1356"/>
          </a:xfrm>
        </p:grpSpPr>
        <p:sp>
          <p:nvSpPr>
            <p:cNvPr id="28" name="稻壳儿小白白(http://dwz.cn/Wu2UP)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781" y="4975"/>
              <a:ext cx="1358" cy="1357"/>
            </a:xfrm>
            <a:prstGeom prst="ellipse">
              <a:avLst/>
            </a:prstGeom>
            <a:solidFill>
              <a:srgbClr val="469B6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 altLang="en-US">
                <a:solidFill>
                  <a:srgbClr val="469B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稻壳儿小白白(http://dwz.cn/Wu2UP)"/>
            <p:cNvSpPr/>
            <p:nvPr>
              <p:custDataLst>
                <p:tags r:id="rId4"/>
              </p:custDataLst>
            </p:nvPr>
          </p:nvSpPr>
          <p:spPr bwMode="auto">
            <a:xfrm>
              <a:off x="8122" y="5328"/>
              <a:ext cx="675" cy="650"/>
            </a:xfrm>
            <a:custGeom>
              <a:avLst/>
              <a:gdLst>
                <a:gd name="T0" fmla="*/ 2147483646 w 515"/>
                <a:gd name="T1" fmla="*/ 2147483646 h 498"/>
                <a:gd name="T2" fmla="*/ 2147483646 w 515"/>
                <a:gd name="T3" fmla="*/ 2147483646 h 498"/>
                <a:gd name="T4" fmla="*/ 2147483646 w 515"/>
                <a:gd name="T5" fmla="*/ 2147483646 h 498"/>
                <a:gd name="T6" fmla="*/ 2147483646 w 515"/>
                <a:gd name="T7" fmla="*/ 2147483646 h 498"/>
                <a:gd name="T8" fmla="*/ 2147483646 w 515"/>
                <a:gd name="T9" fmla="*/ 2147483646 h 498"/>
                <a:gd name="T10" fmla="*/ 2147483646 w 515"/>
                <a:gd name="T11" fmla="*/ 2147483646 h 498"/>
                <a:gd name="T12" fmla="*/ 2147483646 w 515"/>
                <a:gd name="T13" fmla="*/ 2147483646 h 498"/>
                <a:gd name="T14" fmla="*/ 2147483646 w 515"/>
                <a:gd name="T15" fmla="*/ 2147483646 h 498"/>
                <a:gd name="T16" fmla="*/ 2147483646 w 515"/>
                <a:gd name="T17" fmla="*/ 2147483646 h 498"/>
                <a:gd name="T18" fmla="*/ 2147483646 w 515"/>
                <a:gd name="T19" fmla="*/ 2147483646 h 498"/>
                <a:gd name="T20" fmla="*/ 2147483646 w 515"/>
                <a:gd name="T21" fmla="*/ 2147483646 h 498"/>
                <a:gd name="T22" fmla="*/ 2147483646 w 515"/>
                <a:gd name="T23" fmla="*/ 2147483646 h 498"/>
                <a:gd name="T24" fmla="*/ 2147483646 w 515"/>
                <a:gd name="T25" fmla="*/ 2147483646 h 498"/>
                <a:gd name="T26" fmla="*/ 2147483646 w 515"/>
                <a:gd name="T27" fmla="*/ 2147483646 h 498"/>
                <a:gd name="T28" fmla="*/ 2147483646 w 515"/>
                <a:gd name="T29" fmla="*/ 2147483646 h 498"/>
                <a:gd name="T30" fmla="*/ 2147483646 w 515"/>
                <a:gd name="T31" fmla="*/ 2147483646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5"/>
                <a:gd name="T49" fmla="*/ 0 h 498"/>
                <a:gd name="T50" fmla="*/ 515 w 515"/>
                <a:gd name="T51" fmla="*/ 498 h 4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p>
              <a:pPr>
                <a:defRPr/>
              </a:pPr>
              <a:endParaRPr lang="zh-CN" altLang="en-US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1195" y="3135630"/>
            <a:ext cx="1539875" cy="1537970"/>
            <a:chOff x="2129" y="7203"/>
            <a:chExt cx="1358" cy="1356"/>
          </a:xfrm>
        </p:grpSpPr>
        <p:sp>
          <p:nvSpPr>
            <p:cNvPr id="34" name="稻壳儿小白白(http://dwz.cn/Wu2UP)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29" y="7203"/>
              <a:ext cx="1358" cy="1357"/>
            </a:xfrm>
            <a:prstGeom prst="ellipse">
              <a:avLst/>
            </a:prstGeom>
            <a:solidFill>
              <a:srgbClr val="469B6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 altLang="en-US">
                <a:solidFill>
                  <a:srgbClr val="469B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稻壳儿小白白(http://dwz.cn/Wu2UP)"/>
            <p:cNvSpPr/>
            <p:nvPr>
              <p:custDataLst>
                <p:tags r:id="rId6"/>
              </p:custDataLst>
            </p:nvPr>
          </p:nvSpPr>
          <p:spPr bwMode="auto">
            <a:xfrm>
              <a:off x="2471" y="7633"/>
              <a:ext cx="592" cy="605"/>
            </a:xfrm>
            <a:custGeom>
              <a:avLst/>
              <a:gdLst>
                <a:gd name="T0" fmla="*/ 2147483646 w 452"/>
                <a:gd name="T1" fmla="*/ 2147483646 h 462"/>
                <a:gd name="T2" fmla="*/ 2147483646 w 452"/>
                <a:gd name="T3" fmla="*/ 2147483646 h 462"/>
                <a:gd name="T4" fmla="*/ 2147483646 w 452"/>
                <a:gd name="T5" fmla="*/ 2147483646 h 462"/>
                <a:gd name="T6" fmla="*/ 2147483646 w 452"/>
                <a:gd name="T7" fmla="*/ 2147483646 h 462"/>
                <a:gd name="T8" fmla="*/ 2147483646 w 452"/>
                <a:gd name="T9" fmla="*/ 2147483646 h 462"/>
                <a:gd name="T10" fmla="*/ 2147483646 w 452"/>
                <a:gd name="T11" fmla="*/ 2147483646 h 462"/>
                <a:gd name="T12" fmla="*/ 2147483646 w 452"/>
                <a:gd name="T13" fmla="*/ 2147483646 h 462"/>
                <a:gd name="T14" fmla="*/ 2147483646 w 452"/>
                <a:gd name="T15" fmla="*/ 2147483646 h 462"/>
                <a:gd name="T16" fmla="*/ 2147483646 w 452"/>
                <a:gd name="T17" fmla="*/ 2147483646 h 462"/>
                <a:gd name="T18" fmla="*/ 2147483646 w 452"/>
                <a:gd name="T19" fmla="*/ 2147483646 h 462"/>
                <a:gd name="T20" fmla="*/ 2147483646 w 452"/>
                <a:gd name="T21" fmla="*/ 2147483646 h 462"/>
                <a:gd name="T22" fmla="*/ 2147483646 w 452"/>
                <a:gd name="T23" fmla="*/ 2147483646 h 462"/>
                <a:gd name="T24" fmla="*/ 2147483646 w 452"/>
                <a:gd name="T25" fmla="*/ 2147483646 h 462"/>
                <a:gd name="T26" fmla="*/ 2147483646 w 452"/>
                <a:gd name="T27" fmla="*/ 2147483646 h 462"/>
                <a:gd name="T28" fmla="*/ 2147483646 w 452"/>
                <a:gd name="T29" fmla="*/ 2147483646 h 462"/>
                <a:gd name="T30" fmla="*/ 2147483646 w 452"/>
                <a:gd name="T31" fmla="*/ 2147483646 h 462"/>
                <a:gd name="T32" fmla="*/ 2147483646 w 452"/>
                <a:gd name="T33" fmla="*/ 2147483646 h 462"/>
                <a:gd name="T34" fmla="*/ 2147483646 w 452"/>
                <a:gd name="T35" fmla="*/ 2147483646 h 462"/>
                <a:gd name="T36" fmla="*/ 2147483646 w 452"/>
                <a:gd name="T37" fmla="*/ 2147483646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2"/>
                <a:gd name="T58" fmla="*/ 0 h 462"/>
                <a:gd name="T59" fmla="*/ 452 w 452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p>
              <a:pPr>
                <a:defRPr/>
              </a:pPr>
              <a:endParaRPr lang="zh-CN" altLang="en-US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8" name="Freeform 10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99075" y="3246755"/>
            <a:ext cx="1530985" cy="1428750"/>
          </a:xfrm>
          <a:custGeom>
            <a:avLst/>
            <a:gdLst>
              <a:gd name="T0" fmla="*/ 2147483646 w 587"/>
              <a:gd name="T1" fmla="*/ 2147483646 h 545"/>
              <a:gd name="T2" fmla="*/ 2147483646 w 587"/>
              <a:gd name="T3" fmla="*/ 2147483646 h 545"/>
              <a:gd name="T4" fmla="*/ 2147483646 w 587"/>
              <a:gd name="T5" fmla="*/ 2147483646 h 545"/>
              <a:gd name="T6" fmla="*/ 2147483646 w 587"/>
              <a:gd name="T7" fmla="*/ 2147483646 h 545"/>
              <a:gd name="T8" fmla="*/ 2147483646 w 587"/>
              <a:gd name="T9" fmla="*/ 2147483646 h 545"/>
              <a:gd name="T10" fmla="*/ 2147483646 w 587"/>
              <a:gd name="T11" fmla="*/ 2147483646 h 545"/>
              <a:gd name="T12" fmla="*/ 2147483646 w 587"/>
              <a:gd name="T13" fmla="*/ 2147483646 h 545"/>
              <a:gd name="T14" fmla="*/ 2147483646 w 587"/>
              <a:gd name="T15" fmla="*/ 2147483646 h 545"/>
              <a:gd name="T16" fmla="*/ 0 w 587"/>
              <a:gd name="T17" fmla="*/ 2147483646 h 545"/>
              <a:gd name="T18" fmla="*/ 2147483646 w 587"/>
              <a:gd name="T19" fmla="*/ 2147483646 h 545"/>
              <a:gd name="T20" fmla="*/ 2147483646 w 587"/>
              <a:gd name="T21" fmla="*/ 2147483646 h 545"/>
              <a:gd name="T22" fmla="*/ 2147483646 w 587"/>
              <a:gd name="T23" fmla="*/ 0 h 545"/>
              <a:gd name="T24" fmla="*/ 2147483646 w 587"/>
              <a:gd name="T25" fmla="*/ 2147483646 h 545"/>
              <a:gd name="T26" fmla="*/ 2147483646 w 587"/>
              <a:gd name="T27" fmla="*/ 2147483646 h 545"/>
              <a:gd name="T28" fmla="*/ 2147483646 w 587"/>
              <a:gd name="T29" fmla="*/ 2147483646 h 545"/>
              <a:gd name="T30" fmla="*/ 2147483646 w 587"/>
              <a:gd name="T31" fmla="*/ 2147483646 h 545"/>
              <a:gd name="T32" fmla="*/ 2147483646 w 587"/>
              <a:gd name="T33" fmla="*/ 2147483646 h 545"/>
              <a:gd name="T34" fmla="*/ 2147483646 w 587"/>
              <a:gd name="T35" fmla="*/ 2147483646 h 545"/>
              <a:gd name="T36" fmla="*/ 2147483646 w 587"/>
              <a:gd name="T37" fmla="*/ 2147483646 h 545"/>
              <a:gd name="T38" fmla="*/ 2147483646 w 587"/>
              <a:gd name="T39" fmla="*/ 2147483646 h 545"/>
              <a:gd name="T40" fmla="*/ 2147483646 w 587"/>
              <a:gd name="T41" fmla="*/ 2147483646 h 545"/>
              <a:gd name="T42" fmla="*/ 2147483646 w 587"/>
              <a:gd name="T43" fmla="*/ 2147483646 h 545"/>
              <a:gd name="T44" fmla="*/ 2147483646 w 587"/>
              <a:gd name="T45" fmla="*/ 2147483646 h 545"/>
              <a:gd name="T46" fmla="*/ 2147483646 w 587"/>
              <a:gd name="T47" fmla="*/ 2147483646 h 545"/>
              <a:gd name="T48" fmla="*/ 2147483646 w 587"/>
              <a:gd name="T49" fmla="*/ 2147483646 h 545"/>
              <a:gd name="T50" fmla="*/ 2147483646 w 587"/>
              <a:gd name="T51" fmla="*/ 2147483646 h 545"/>
              <a:gd name="T52" fmla="*/ 2147483646 w 587"/>
              <a:gd name="T53" fmla="*/ 2147483646 h 545"/>
              <a:gd name="T54" fmla="*/ 2147483646 w 587"/>
              <a:gd name="T55" fmla="*/ 2147483646 h 545"/>
              <a:gd name="T56" fmla="*/ 2147483646 w 587"/>
              <a:gd name="T57" fmla="*/ 2147483646 h 545"/>
              <a:gd name="T58" fmla="*/ 2147483646 w 587"/>
              <a:gd name="T59" fmla="*/ 2147483646 h 545"/>
              <a:gd name="T60" fmla="*/ 2147483646 w 587"/>
              <a:gd name="T61" fmla="*/ 2147483646 h 545"/>
              <a:gd name="T62" fmla="*/ 2147483646 w 587"/>
              <a:gd name="T63" fmla="*/ 2147483646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rgbClr val="469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人寿财险北京市分公司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：王势东、孙明涛、李震宇、袁梦、郭明慧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成己为人 成人达己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金融科技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：保险金融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文化与旅游类保险场景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33285" y="2005330"/>
            <a:ext cx="4902200" cy="3650615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610" y="2073275"/>
            <a:ext cx="4755515" cy="34817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874711"/>
            <a:ext cx="4940844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文旅保险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作为保险业与文化产业、旅游产业相结合的重要领域，近年来国家大力鼓励保险公司围绕文旅行业涉及的各项环节，深入挖掘可保风险，降低投保门槛，扩大保障范围，深化保险保障与文旅场景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融合运用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。随着旅游业的蓬勃发展和消费者对安全出行需求的不断提升，文旅保险出险案件数量出现快速增长，案件数量的剧增给业务人员带来了极大的工作压力，也给前端服务带来了较大的考验。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文旅保险业务具有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业务流程一致、处理流程标准化、出险频率高、单一案件人数多、单一案件赔付金额小、人工处理耗时长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等特点，RPA文旅保险智能化平台适用于大规模处理此类问题，能够充分利用机器人的标准化处理程序协助解决各环节的重复劳动，极大地缓解了人工工作的压力，提升了业务人员的服务效率。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123304" y="2675255"/>
            <a:ext cx="4652999" cy="1992100"/>
            <a:chOff x="1693430" y="1679590"/>
            <a:chExt cx="8752688" cy="3747309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54203" y="4268244"/>
              <a:ext cx="6891915" cy="1158655"/>
              <a:chOff x="1467192" y="5180920"/>
              <a:chExt cx="6891915" cy="1158655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完成保单全部环节后，根据保单风险结算佣金。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手续费结算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467192" y="5712468"/>
                <a:ext cx="2344782" cy="62710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通过代理人收集保单信息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(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被保险人姓名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卡号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联系方式等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)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。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整理数据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366399" y="1679590"/>
              <a:ext cx="2322087" cy="1313934"/>
              <a:chOff x="8594932" y="806351"/>
              <a:chExt cx="2322087" cy="1313934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594932" y="1493178"/>
                <a:ext cx="2322087" cy="62710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通过统一工作平台系统进行保单录入、代理人批改、理算核赔等环节。</a:t>
                </a:r>
                <a:endParaRPr lang="zh-CN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系统操作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679590"/>
              <a:ext cx="2020976" cy="1158337"/>
              <a:chOff x="3921963" y="806351"/>
              <a:chExt cx="2020976" cy="1158337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登陆统一工作平台系统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完成人脸身份认证。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统一工作平台系统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97255" y="1387475"/>
            <a:ext cx="97428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文旅保险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作为保险业与文化产业、旅游产业相结合的重要领域，近年来国家大力鼓励保险公司围绕文旅行业涉及的各项环节，深入挖掘可保风险，降低投保门槛，扩大保障范围，深化保险保障与文旅场景</a:t>
            </a:r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融合运用</a:t>
            </a:r>
            <a:r>
              <a:rPr 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2085975" y="2510790"/>
            <a:ext cx="7551420" cy="2847065"/>
            <a:chOff x="1693430" y="1870231"/>
            <a:chExt cx="8752688" cy="3300199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799296" y="4010621"/>
              <a:ext cx="6646822" cy="1159809"/>
              <a:chOff x="1712285" y="4923297"/>
              <a:chExt cx="6646822" cy="1159809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456460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algn="just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完成保单全部环节后，根据保单风险结算佣金。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492329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>
                  <a:buClrTx/>
                  <a:buSzTx/>
                  <a:buFontTx/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手续费结算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712285" y="5418042"/>
                <a:ext cx="2344782" cy="62710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algn="just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通过代理人收集保单信息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(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被保险人姓名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卡号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联系方式等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)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。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860224" y="492329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>
                  <a:buClrTx/>
                  <a:buSzTx/>
                  <a:buFontTx/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整理数据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366399" y="1870231"/>
              <a:ext cx="2408240" cy="1123236"/>
              <a:chOff x="8594932" y="996992"/>
              <a:chExt cx="2408240" cy="1123236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594932" y="1493100"/>
                <a:ext cx="2408240" cy="62712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algn="just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通过统一工作平台系统进行保单录入、代理人批改、理算核赔等环节。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632451" y="99699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>
                  <a:buClrTx/>
                  <a:buSzTx/>
                  <a:buFontTx/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系统操作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870231"/>
              <a:ext cx="2083537" cy="958127"/>
              <a:chOff x="3921963" y="996992"/>
              <a:chExt cx="2083537" cy="958127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84525" y="1328473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登陆统一工作平台系统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完成人脸身份认证。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99699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统一工作平台系统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088390" y="5963920"/>
            <a:ext cx="99434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业务流程一致、处理流程标准化、出险频率高、单一案件人数多、单一案件赔付金额小、人工处理耗时长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ea"/>
              </a:rPr>
              <a:t>案件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业务操作耗时长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ea"/>
              </a:rPr>
              <a:t>出险频率高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49529" y="5343215"/>
            <a:ext cx="296466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人工每次都需要</a:t>
            </a: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人工逐条录入系统，操作节点约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多个</a:t>
            </a: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，步骤重复性高，全流程人工操作时长达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小时以上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平均每天都要处理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50-60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笔订单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短期内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批量处理数据能达到上千条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84233" y="1876429"/>
            <a:ext cx="291591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出险案件数量增长</a:t>
            </a: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快</a:t>
            </a:r>
            <a:endParaRPr 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单一案件人数多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单一案件赔付金额小</a:t>
            </a:r>
            <a:endParaRPr 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0"/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/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/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/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/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843915" y="4567555"/>
            <a:ext cx="2560320" cy="73596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完成流程定义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项目详细设计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464560" y="3996055"/>
            <a:ext cx="2644775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自动化机器人流程开发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前端管理页面开发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文旅保险智能化平台上线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041390" y="3416935"/>
            <a:ext cx="2607945" cy="73596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大项目一部测试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江泰合作文旅保险业务投产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8649335" y="2853055"/>
            <a:ext cx="2689860" cy="138239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分公司内部实现场景复用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全国分公司推广复用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探索基于保险领域全流程的机器人应用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月上旬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endParaRPr lang="en-US" altLang="zh-CN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项目投产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项目立项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推广复用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PA_文本框 151"/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1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: 圆角 74"/>
          <p:cNvSpPr/>
          <p:nvPr/>
        </p:nvSpPr>
        <p:spPr>
          <a:xfrm>
            <a:off x="955237" y="2303136"/>
            <a:ext cx="4455795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圆角 29"/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混合式部署</a:t>
            </a:r>
            <a:endParaRPr lang="zh-CN" alt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: 圆角 29"/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</a:rPr>
              <a:t>金融科技部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矩形: 圆角 74"/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: 圆角 74"/>
          <p:cNvSpPr/>
          <p:nvPr/>
        </p:nvSpPr>
        <p:spPr>
          <a:xfrm>
            <a:off x="6787077" y="2288531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: 圆角 29"/>
          <p:cNvSpPr/>
          <p:nvPr/>
        </p:nvSpPr>
        <p:spPr>
          <a:xfrm>
            <a:off x="6770370" y="2162810"/>
            <a:ext cx="101727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大项目一部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: 圆角 74"/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机器人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426657" y="2705726"/>
            <a:ext cx="641985" cy="619760"/>
            <a:chOff x="4822" y="3437"/>
            <a:chExt cx="1011" cy="976"/>
          </a:xfrm>
        </p:grpSpPr>
        <p:sp>
          <p:nvSpPr>
            <p:cNvPr id="13" name="PA_文本框 151"/>
            <p:cNvSpPr txBox="1"/>
            <p:nvPr>
              <p:custDataLst>
                <p:tags r:id="rId3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2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4" name="图片 1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/>
          <p:cNvSpPr txBox="1"/>
          <p:nvPr>
            <p:custDataLst>
              <p:tags r:id="rId4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服务器集群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84517" y="2705726"/>
            <a:ext cx="641350" cy="619760"/>
            <a:chOff x="4822" y="3437"/>
            <a:chExt cx="1010" cy="976"/>
          </a:xfrm>
        </p:grpSpPr>
        <p:sp>
          <p:nvSpPr>
            <p:cNvPr id="17" name="PA_文本框 151"/>
            <p:cNvSpPr txBox="1"/>
            <p:nvPr>
              <p:custDataLst>
                <p:tags r:id="rId5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8" name="图片 17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161227" y="3507731"/>
            <a:ext cx="1162050" cy="602615"/>
            <a:chOff x="4141" y="4777"/>
            <a:chExt cx="1830" cy="949"/>
          </a:xfrm>
        </p:grpSpPr>
        <p:sp>
          <p:nvSpPr>
            <p:cNvPr id="20" name="PA_文本框 151"/>
            <p:cNvSpPr txBox="1"/>
            <p:nvPr>
              <p:custDataLst>
                <p:tags r:id="rId6"/>
              </p:custDataLst>
            </p:nvPr>
          </p:nvSpPr>
          <p:spPr>
            <a:xfrm>
              <a:off x="4287" y="5366"/>
              <a:ext cx="1517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高密度机器人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141" y="4777"/>
              <a:ext cx="1242" cy="676"/>
              <a:chOff x="3400" y="4556"/>
              <a:chExt cx="1242" cy="676"/>
            </a:xfrm>
          </p:grpSpPr>
          <p:pic>
            <p:nvPicPr>
              <p:cNvPr id="23" name="图片 22" descr="机器人_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00" y="4556"/>
                <a:ext cx="676" cy="676"/>
              </a:xfrm>
              <a:prstGeom prst="rect">
                <a:avLst/>
              </a:prstGeom>
            </p:spPr>
          </p:pic>
          <p:pic>
            <p:nvPicPr>
              <p:cNvPr id="24" name="图片 23" descr="机器人_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6" y="4556"/>
                <a:ext cx="676" cy="676"/>
              </a:xfrm>
              <a:prstGeom prst="rect">
                <a:avLst/>
              </a:prstGeom>
            </p:spPr>
          </p:pic>
        </p:grpSp>
        <p:pic>
          <p:nvPicPr>
            <p:cNvPr id="22" name="图片 21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5" y="4777"/>
              <a:ext cx="676" cy="676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404817" y="2609206"/>
            <a:ext cx="641350" cy="746125"/>
            <a:chOff x="1638" y="3285"/>
            <a:chExt cx="1010" cy="1175"/>
          </a:xfrm>
        </p:grpSpPr>
        <p:pic>
          <p:nvPicPr>
            <p:cNvPr id="26" name="图片 25" descr="电脑屏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/>
            <p:cNvSpPr txBox="1"/>
            <p:nvPr>
              <p:custDataLst>
                <p:tags r:id="rId8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05452" y="3454391"/>
            <a:ext cx="641350" cy="746125"/>
            <a:chOff x="1638" y="3285"/>
            <a:chExt cx="1010" cy="1175"/>
          </a:xfrm>
        </p:grpSpPr>
        <p:pic>
          <p:nvPicPr>
            <p:cNvPr id="29" name="图片 28" descr="电脑屏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30" name="PA_文本框 151"/>
            <p:cNvSpPr txBox="1"/>
            <p:nvPr>
              <p:custDataLst>
                <p:tags r:id="rId9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pic>
        <p:nvPicPr>
          <p:cNvPr id="31" name="图片 30" descr="服务器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6412" y="4834246"/>
            <a:ext cx="574675" cy="574675"/>
          </a:xfrm>
          <a:prstGeom prst="rect">
            <a:avLst/>
          </a:prstGeom>
        </p:spPr>
      </p:pic>
      <p:sp>
        <p:nvSpPr>
          <p:cNvPr id="33" name="PA_文本框 151"/>
          <p:cNvSpPr txBox="1"/>
          <p:nvPr>
            <p:custDataLst>
              <p:tags r:id="rId12"/>
            </p:custDataLst>
          </p:nvPr>
        </p:nvSpPr>
        <p:spPr>
          <a:xfrm>
            <a:off x="247415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数据库服务器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pic>
        <p:nvPicPr>
          <p:cNvPr id="34" name="图片 33" descr="文件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6867" y="4850121"/>
            <a:ext cx="542925" cy="542925"/>
          </a:xfrm>
          <a:prstGeom prst="rect">
            <a:avLst/>
          </a:prstGeom>
        </p:spPr>
      </p:pic>
      <p:sp>
        <p:nvSpPr>
          <p:cNvPr id="35" name="PA_文本框 151"/>
          <p:cNvSpPr txBox="1"/>
          <p:nvPr>
            <p:custDataLst>
              <p:tags r:id="rId14"/>
            </p:custDataLst>
          </p:nvPr>
        </p:nvSpPr>
        <p:spPr>
          <a:xfrm>
            <a:off x="355873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录屏存储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sp>
        <p:nvSpPr>
          <p:cNvPr id="36" name="矩形: 圆角 74"/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159"/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/>
          <p:cNvCxnSpPr>
            <a:stCxn id="36" idx="2"/>
          </p:cNvCxnSpPr>
          <p:nvPr/>
        </p:nvCxnSpPr>
        <p:spPr>
          <a:xfrm>
            <a:off x="173946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/>
          <p:cNvCxnSpPr/>
          <p:nvPr/>
        </p:nvCxnSpPr>
        <p:spPr>
          <a:xfrm>
            <a:off x="374733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9581712" y="2573646"/>
            <a:ext cx="789940" cy="619760"/>
            <a:chOff x="4735" y="3437"/>
            <a:chExt cx="1244" cy="976"/>
          </a:xfrm>
        </p:grpSpPr>
        <p:sp>
          <p:nvSpPr>
            <p:cNvPr id="41" name="PA_文本框 151"/>
            <p:cNvSpPr txBox="1"/>
            <p:nvPr>
              <p:custDataLst>
                <p:tags r:id="rId15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图片 41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8100892" y="2573646"/>
            <a:ext cx="641985" cy="619760"/>
            <a:chOff x="4848" y="3437"/>
            <a:chExt cx="1011" cy="976"/>
          </a:xfrm>
        </p:grpSpPr>
        <p:sp>
          <p:nvSpPr>
            <p:cNvPr id="44" name="PA_文本框 151"/>
            <p:cNvSpPr txBox="1"/>
            <p:nvPr>
              <p:custDataLst>
                <p:tags r:id="rId16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图片 44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46" name="矩形: 圆角 74"/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矩形: 圆角 74"/>
          <p:cNvSpPr/>
          <p:nvPr/>
        </p:nvSpPr>
        <p:spPr>
          <a:xfrm>
            <a:off x="6787077" y="518603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矩形: 圆角 29"/>
          <p:cNvSpPr/>
          <p:nvPr/>
        </p:nvSpPr>
        <p:spPr>
          <a:xfrm>
            <a:off x="6770370" y="3588385"/>
            <a:ext cx="1091565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理赔服务部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212527" y="2665721"/>
            <a:ext cx="824230" cy="527685"/>
            <a:chOff x="11473" y="3543"/>
            <a:chExt cx="1298" cy="831"/>
          </a:xfrm>
        </p:grpSpPr>
        <p:pic>
          <p:nvPicPr>
            <p:cNvPr id="50" name="图片 49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/>
            <p:cNvSpPr txBox="1"/>
            <p:nvPr>
              <p:custDataLst>
                <p:tags r:id="rId18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881307" y="2573646"/>
            <a:ext cx="641985" cy="619760"/>
            <a:chOff x="4848" y="3437"/>
            <a:chExt cx="1011" cy="976"/>
          </a:xfrm>
        </p:grpSpPr>
        <p:sp>
          <p:nvSpPr>
            <p:cNvPr id="53" name="PA_文本框 151"/>
            <p:cNvSpPr txBox="1"/>
            <p:nvPr>
              <p:custDataLst>
                <p:tags r:id="rId19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图片 5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55" name="矩形: 圆角 74"/>
          <p:cNvSpPr/>
          <p:nvPr/>
        </p:nvSpPr>
        <p:spPr>
          <a:xfrm>
            <a:off x="9581712" y="2506336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直接连接符 178"/>
          <p:cNvCxnSpPr>
            <a:stCxn id="4" idx="3"/>
            <a:endCxn id="8" idx="1"/>
          </p:cNvCxnSpPr>
          <p:nvPr/>
        </p:nvCxnSpPr>
        <p:spPr>
          <a:xfrm flipV="1">
            <a:off x="5411032" y="2871461"/>
            <a:ext cx="1376045" cy="14560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直接连接符 179"/>
          <p:cNvCxnSpPr>
            <a:stCxn id="4" idx="3"/>
            <a:endCxn id="46" idx="1"/>
          </p:cNvCxnSpPr>
          <p:nvPr/>
        </p:nvCxnSpPr>
        <p:spPr>
          <a:xfrm>
            <a:off x="5411032" y="4327516"/>
            <a:ext cx="13760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连接符 180"/>
          <p:cNvCxnSpPr>
            <a:stCxn id="4" idx="3"/>
            <a:endCxn id="47" idx="1"/>
          </p:cNvCxnSpPr>
          <p:nvPr/>
        </p:nvCxnSpPr>
        <p:spPr>
          <a:xfrm>
            <a:off x="5411032" y="4327516"/>
            <a:ext cx="1376045" cy="14414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9581712" y="4018271"/>
            <a:ext cx="789940" cy="619760"/>
            <a:chOff x="4735" y="3437"/>
            <a:chExt cx="1244" cy="976"/>
          </a:xfrm>
        </p:grpSpPr>
        <p:sp>
          <p:nvSpPr>
            <p:cNvPr id="60" name="PA_文本框 151"/>
            <p:cNvSpPr txBox="1"/>
            <p:nvPr>
              <p:custDataLst>
                <p:tags r:id="rId20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图片 60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8100892" y="4018271"/>
            <a:ext cx="641985" cy="619760"/>
            <a:chOff x="4848" y="3437"/>
            <a:chExt cx="1011" cy="976"/>
          </a:xfrm>
        </p:grpSpPr>
        <p:sp>
          <p:nvSpPr>
            <p:cNvPr id="63" name="PA_文本框 151"/>
            <p:cNvSpPr txBox="1"/>
            <p:nvPr>
              <p:custDataLst>
                <p:tags r:id="rId21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图片 6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7212527" y="4110346"/>
            <a:ext cx="824230" cy="527685"/>
            <a:chOff x="11473" y="3543"/>
            <a:chExt cx="1298" cy="831"/>
          </a:xfrm>
        </p:grpSpPr>
        <p:pic>
          <p:nvPicPr>
            <p:cNvPr id="66" name="图片 65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67" name="PA_文本框 151"/>
            <p:cNvSpPr txBox="1"/>
            <p:nvPr>
              <p:custDataLst>
                <p:tags r:id="rId22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81307" y="4018271"/>
            <a:ext cx="641985" cy="619760"/>
            <a:chOff x="4848" y="3437"/>
            <a:chExt cx="1011" cy="976"/>
          </a:xfrm>
        </p:grpSpPr>
        <p:sp>
          <p:nvSpPr>
            <p:cNvPr id="69" name="PA_文本框 151"/>
            <p:cNvSpPr txBox="1"/>
            <p:nvPr>
              <p:custDataLst>
                <p:tags r:id="rId23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图片 69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71" name="矩形: 圆角 74"/>
          <p:cNvSpPr/>
          <p:nvPr/>
        </p:nvSpPr>
        <p:spPr>
          <a:xfrm>
            <a:off x="9581712" y="3950961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2" name="矩形: 圆角 74"/>
          <p:cNvSpPr/>
          <p:nvPr/>
        </p:nvSpPr>
        <p:spPr>
          <a:xfrm>
            <a:off x="6787077" y="518476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9581712" y="5458451"/>
            <a:ext cx="789940" cy="619760"/>
            <a:chOff x="4735" y="3437"/>
            <a:chExt cx="1244" cy="976"/>
          </a:xfrm>
        </p:grpSpPr>
        <p:sp>
          <p:nvSpPr>
            <p:cNvPr id="74" name="PA_文本框 151"/>
            <p:cNvSpPr txBox="1"/>
            <p:nvPr>
              <p:custDataLst>
                <p:tags r:id="rId24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图片 74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6" name="组合 75"/>
          <p:cNvGrpSpPr/>
          <p:nvPr/>
        </p:nvGrpSpPr>
        <p:grpSpPr>
          <a:xfrm>
            <a:off x="8100892" y="5458451"/>
            <a:ext cx="641985" cy="619760"/>
            <a:chOff x="4848" y="3437"/>
            <a:chExt cx="1011" cy="976"/>
          </a:xfrm>
        </p:grpSpPr>
        <p:sp>
          <p:nvSpPr>
            <p:cNvPr id="77" name="PA_文本框 151"/>
            <p:cNvSpPr txBox="1"/>
            <p:nvPr>
              <p:custDataLst>
                <p:tags r:id="rId25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图片 77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9" name="组合 78"/>
          <p:cNvGrpSpPr/>
          <p:nvPr/>
        </p:nvGrpSpPr>
        <p:grpSpPr>
          <a:xfrm>
            <a:off x="7212527" y="5550526"/>
            <a:ext cx="824230" cy="527685"/>
            <a:chOff x="11473" y="3543"/>
            <a:chExt cx="1298" cy="831"/>
          </a:xfrm>
        </p:grpSpPr>
        <p:pic>
          <p:nvPicPr>
            <p:cNvPr id="80" name="图片 79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81" name="PA_文本框 151"/>
            <p:cNvSpPr txBox="1"/>
            <p:nvPr>
              <p:custDataLst>
                <p:tags r:id="rId2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805107" y="5458451"/>
            <a:ext cx="776605" cy="619760"/>
            <a:chOff x="4728" y="3437"/>
            <a:chExt cx="1223" cy="976"/>
          </a:xfrm>
        </p:grpSpPr>
        <p:sp>
          <p:nvSpPr>
            <p:cNvPr id="83" name="PA_文本框 151"/>
            <p:cNvSpPr txBox="1"/>
            <p:nvPr>
              <p:custDataLst>
                <p:tags r:id="rId27"/>
              </p:custDataLst>
            </p:nvPr>
          </p:nvSpPr>
          <p:spPr>
            <a:xfrm>
              <a:off x="4728" y="4053"/>
              <a:ext cx="1223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图片 8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85" name="矩形: 圆角 74"/>
          <p:cNvSpPr/>
          <p:nvPr/>
        </p:nvSpPr>
        <p:spPr>
          <a:xfrm>
            <a:off x="8743512" y="5393046"/>
            <a:ext cx="16275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6" name="矩形: 圆角 29"/>
          <p:cNvSpPr/>
          <p:nvPr/>
        </p:nvSpPr>
        <p:spPr>
          <a:xfrm>
            <a:off x="6770370" y="5021580"/>
            <a:ext cx="1091565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其他业务部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0419" y="4165460"/>
            <a:ext cx="52643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机器人自动完成保单录单、代理人批改、理算核赔、手续费计算等业务流程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93118" y="2418649"/>
            <a:ext cx="138447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登录统一工作台系统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2377" y="3681484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整理已操作信息并保存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8702" y="3725173"/>
            <a:ext cx="127121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理算核赔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72703" y="3736539"/>
            <a:ext cx="1270907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代理人批改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0747" y="2354837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系统保单录入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6705" y="2361797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kumimoji="1"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任务量摊派任务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0293" y="2381084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整理保单资料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/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/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257603" y="5442345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填写流程定义文件</a:t>
            </a:r>
            <a:endParaRPr kumimoji="1" lang="zh-CN" altLang="en-US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90926" y="5387984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kumimoji="1" lang="zh-CN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流程定义文件自动保单录入</a:t>
            </a:r>
            <a:endParaRPr kumimoji="1" lang="zh-CN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736696" y="5363432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</a:t>
            </a:r>
            <a:r>
              <a:rPr kumimoji="1" lang="zh-CN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流程定义文件自动批改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37652" y="5379366"/>
            <a:ext cx="136242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</a:t>
            </a:r>
            <a:r>
              <a:rPr kumimoji="1" lang="zh-CN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流程定义文件自动理赔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625363" y="5379366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</a:t>
            </a:r>
            <a:r>
              <a:rPr kumimoji="1" lang="zh-CN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流程定义文件自动计算佣金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右 119"/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/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/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/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/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/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1" name="图片 60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8689891" y="5370423"/>
            <a:ext cx="132997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人工审核异常信息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10019665" y="4584700"/>
            <a:ext cx="1886585" cy="882650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12min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全流程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10019030" y="2152015"/>
            <a:ext cx="1916430" cy="7905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流程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900" dirty="0"/>
          </a:p>
        </p:txBody>
      </p:sp>
      <p:pic>
        <p:nvPicPr>
          <p:cNvPr id="65" name="图片 6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5214362" y="3723415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手续费结算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/>
          <a:srcRect l="11327" t="18161" r="11272" b="1751"/>
          <a:stretch>
            <a:fillRect/>
          </a:stretch>
        </p:blipFill>
        <p:spPr>
          <a:xfrm>
            <a:off x="1198880" y="1117600"/>
            <a:ext cx="9207500" cy="565086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950" y="15204440"/>
            <a:ext cx="8217535" cy="46507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PP_MARK_KEY" val="46ad5139-83d6-4e29-bd7a-e047d3e1f5f7"/>
  <p:tag name="COMMONDATA" val="eyJoZGlkIjoiNDBlYTNiYjUxODIwM2YyYTIzYTQ0NmJjMDFmZGYyY2UifQ==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2639</Words>
  <Application>WPS 演示</Application>
  <PresentationFormat>宽屏</PresentationFormat>
  <Paragraphs>282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Wingdings</vt:lpstr>
      <vt:lpstr>方正正中黑简体</vt:lpstr>
      <vt:lpstr>黑体</vt:lpstr>
      <vt:lpstr>Roboto black</vt:lpstr>
      <vt:lpstr>PingFang SC</vt:lpstr>
      <vt:lpstr>Calibri</vt:lpstr>
      <vt:lpstr>Calibri Light</vt:lpstr>
      <vt:lpstr>等线</vt:lpstr>
      <vt:lpstr>Segoe Print</vt:lpstr>
      <vt:lpstr>思源黑体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李震宇</cp:lastModifiedBy>
  <cp:revision>211</cp:revision>
  <dcterms:created xsi:type="dcterms:W3CDTF">2021-03-03T08:16:00Z</dcterms:created>
  <dcterms:modified xsi:type="dcterms:W3CDTF">2024-09-14T02:38:45Z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CA887E20195148CFAA3996EF7056D88D_13</vt:lpwstr>
  </property>
</Properties>
</file>